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365" r:id="rId2"/>
    <p:sldId id="363" r:id="rId3"/>
    <p:sldId id="259" r:id="rId4"/>
    <p:sldId id="409" r:id="rId5"/>
    <p:sldId id="406" r:id="rId6"/>
    <p:sldId id="407" r:id="rId7"/>
    <p:sldId id="408" r:id="rId8"/>
    <p:sldId id="347" r:id="rId9"/>
    <p:sldId id="370" r:id="rId10"/>
    <p:sldId id="372" r:id="rId11"/>
    <p:sldId id="289" r:id="rId12"/>
    <p:sldId id="411" r:id="rId13"/>
    <p:sldId id="412" r:id="rId14"/>
    <p:sldId id="413" r:id="rId15"/>
    <p:sldId id="414" r:id="rId16"/>
    <p:sldId id="420" r:id="rId17"/>
    <p:sldId id="421" r:id="rId18"/>
    <p:sldId id="423" r:id="rId19"/>
    <p:sldId id="425" r:id="rId20"/>
    <p:sldId id="426" r:id="rId21"/>
    <p:sldId id="427" r:id="rId22"/>
    <p:sldId id="428" r:id="rId23"/>
    <p:sldId id="430" r:id="rId24"/>
    <p:sldId id="431" r:id="rId25"/>
    <p:sldId id="433" r:id="rId26"/>
    <p:sldId id="434" r:id="rId27"/>
    <p:sldId id="435" r:id="rId28"/>
    <p:sldId id="436" r:id="rId29"/>
    <p:sldId id="437" r:id="rId30"/>
    <p:sldId id="438" r:id="rId31"/>
    <p:sldId id="439" r:id="rId32"/>
    <p:sldId id="410" r:id="rId33"/>
    <p:sldId id="404" r:id="rId34"/>
    <p:sldId id="389" r:id="rId35"/>
    <p:sldId id="402" r:id="rId36"/>
    <p:sldId id="403" r:id="rId37"/>
    <p:sldId id="392" r:id="rId38"/>
    <p:sldId id="444" r:id="rId39"/>
    <p:sldId id="445" r:id="rId40"/>
    <p:sldId id="446" r:id="rId41"/>
    <p:sldId id="447" r:id="rId42"/>
    <p:sldId id="286" r:id="rId43"/>
    <p:sldId id="384" r:id="rId44"/>
  </p:sldIdLst>
  <p:sldSz cx="9144000" cy="6858000" type="screen4x3"/>
  <p:notesSz cx="9926638" cy="6797675"/>
  <p:custDataLst>
    <p:tags r:id="rId47"/>
  </p:custDataLst>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DBF6CA"/>
    <a:srgbClr val="D3F4BE"/>
    <a:srgbClr val="EBFAE2"/>
    <a:srgbClr val="C5F1AD"/>
    <a:srgbClr val="E3FEC2"/>
    <a:srgbClr val="D3FDA1"/>
    <a:srgbClr val="BDDEFF"/>
    <a:srgbClr val="3166CF"/>
    <a:srgbClr val="3E6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5470" autoAdjust="0"/>
  </p:normalViewPr>
  <p:slideViewPr>
    <p:cSldViewPr>
      <p:cViewPr varScale="1">
        <p:scale>
          <a:sx n="55" d="100"/>
          <a:sy n="55" d="100"/>
        </p:scale>
        <p:origin x="828" y="28"/>
      </p:cViewPr>
      <p:guideLst>
        <p:guide orient="horz" pos="2160"/>
        <p:guide pos="2880"/>
      </p:guideLst>
    </p:cSldViewPr>
  </p:slideViewPr>
  <p:outlineViewPr>
    <p:cViewPr>
      <p:scale>
        <a:sx n="33" d="100"/>
        <a:sy n="33" d="100"/>
      </p:scale>
      <p:origin x="0" y="85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4302625" cy="3402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5621696" y="0"/>
            <a:ext cx="4302625" cy="3402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6456324"/>
            <a:ext cx="4302625" cy="340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5621696" y="6456324"/>
            <a:ext cx="4302625" cy="340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pPr>
              <a:defRPr/>
            </a:pPr>
            <a:fld id="{DD1FE416-F8A5-43CD-A5EE-D6ADBE2AE2ED}" type="slidenum">
              <a:rPr lang="en-GB"/>
              <a:pPr>
                <a:defRPr/>
              </a:pPr>
              <a:t>‹#›</a:t>
            </a:fld>
            <a:endParaRPr lang="en-GB"/>
          </a:p>
        </p:txBody>
      </p:sp>
    </p:spTree>
    <p:extLst>
      <p:ext uri="{BB962C8B-B14F-4D97-AF65-F5344CB8AC3E}">
        <p14:creationId xmlns:p14="http://schemas.microsoft.com/office/powerpoint/2010/main" val="1113956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4302625" cy="3402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5621696" y="0"/>
            <a:ext cx="4302625" cy="3402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pPr>
              <a:defRPr/>
            </a:pPr>
            <a:endParaRPr lang="en-GB"/>
          </a:p>
        </p:txBody>
      </p:sp>
      <p:sp>
        <p:nvSpPr>
          <p:cNvPr id="34820" name="Rectangle 4"/>
          <p:cNvSpPr>
            <a:spLocks noGrp="1" noRot="1" noChangeAspect="1" noChangeArrowheads="1" noTextEdit="1"/>
          </p:cNvSpPr>
          <p:nvPr>
            <p:ph type="sldImg" idx="2"/>
          </p:nvPr>
        </p:nvSpPr>
        <p:spPr bwMode="auto">
          <a:xfrm>
            <a:off x="3263900" y="509588"/>
            <a:ext cx="3400425" cy="2549525"/>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6869" name="Rectangle 5"/>
          <p:cNvSpPr>
            <a:spLocks noGrp="1" noChangeArrowheads="1"/>
          </p:cNvSpPr>
          <p:nvPr>
            <p:ph type="body" sz="quarter" idx="3"/>
          </p:nvPr>
        </p:nvSpPr>
        <p:spPr bwMode="auto">
          <a:xfrm>
            <a:off x="992201" y="3228705"/>
            <a:ext cx="7942238" cy="30591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6456324"/>
            <a:ext cx="4302625" cy="340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5621696" y="6456324"/>
            <a:ext cx="4302625" cy="340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pPr>
              <a:defRPr/>
            </a:pPr>
            <a:fld id="{3B488B20-A08D-47B6-ADE7-8DEB44560A18}" type="slidenum">
              <a:rPr lang="en-GB"/>
              <a:pPr>
                <a:defRPr/>
              </a:pPr>
              <a:t>‹#›</a:t>
            </a:fld>
            <a:endParaRPr lang="en-GB"/>
          </a:p>
        </p:txBody>
      </p:sp>
    </p:spTree>
    <p:extLst>
      <p:ext uri="{BB962C8B-B14F-4D97-AF65-F5344CB8AC3E}">
        <p14:creationId xmlns:p14="http://schemas.microsoft.com/office/powerpoint/2010/main" val="28959518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measuring-progress.eu/about-website"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AECB9BE-64DF-47D5-A8B2-7A1550173A75}" type="slidenum">
              <a:t>1</a:t>
            </a:fld>
            <a:endParaRPr lang="en-GB"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val="3518167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a typeface="Verdana" pitchFamily="34" charset="0"/>
                <a:cs typeface="Verdana" pitchFamily="34" charset="0"/>
              </a:rPr>
              <a:t>A national indicator set for SCP, RE and IGE will need to include </a:t>
            </a:r>
            <a:r>
              <a:rPr lang="en-US" sz="1200" u="sng" dirty="0">
                <a:ea typeface="Verdana" pitchFamily="34" charset="0"/>
                <a:cs typeface="Verdana" pitchFamily="34" charset="0"/>
              </a:rPr>
              <a:t>headline indicators </a:t>
            </a:r>
            <a:r>
              <a:rPr lang="en-US" sz="1200" dirty="0">
                <a:ea typeface="Verdana" pitchFamily="34" charset="0"/>
                <a:cs typeface="Verdana" pitchFamily="34" charset="0"/>
              </a:rPr>
              <a:t>to justify policy initiatives, as well as more detailed sectoral indicators to guide policy programs in those sectors</a:t>
            </a:r>
          </a:p>
          <a:p>
            <a:endParaRPr lang="en-GB" dirty="0"/>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19</a:t>
            </a:fld>
            <a:endParaRPr lang="en-GB"/>
          </a:p>
        </p:txBody>
      </p:sp>
    </p:spTree>
    <p:extLst>
      <p:ext uri="{BB962C8B-B14F-4D97-AF65-F5344CB8AC3E}">
        <p14:creationId xmlns:p14="http://schemas.microsoft.com/office/powerpoint/2010/main" val="948723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20</a:t>
            </a:fld>
            <a:endParaRPr lang="en-GB"/>
          </a:p>
        </p:txBody>
      </p:sp>
    </p:spTree>
    <p:extLst>
      <p:ext uri="{BB962C8B-B14F-4D97-AF65-F5344CB8AC3E}">
        <p14:creationId xmlns:p14="http://schemas.microsoft.com/office/powerpoint/2010/main" val="3553922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21</a:t>
            </a:fld>
            <a:endParaRPr lang="en-GB"/>
          </a:p>
        </p:txBody>
      </p:sp>
    </p:spTree>
    <p:extLst>
      <p:ext uri="{BB962C8B-B14F-4D97-AF65-F5344CB8AC3E}">
        <p14:creationId xmlns:p14="http://schemas.microsoft.com/office/powerpoint/2010/main" val="1737700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MRIO: Multi Regional (sub-national) Input-Output</a:t>
            </a:r>
            <a:r>
              <a:rPr lang="en-GB" baseline="0" dirty="0"/>
              <a:t> capability</a:t>
            </a:r>
            <a:endParaRPr lang="en-GB" dirty="0"/>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22</a:t>
            </a:fld>
            <a:endParaRPr lang="en-GB"/>
          </a:p>
        </p:txBody>
      </p:sp>
    </p:spTree>
    <p:extLst>
      <p:ext uri="{BB962C8B-B14F-4D97-AF65-F5344CB8AC3E}">
        <p14:creationId xmlns:p14="http://schemas.microsoft.com/office/powerpoint/2010/main" val="2753025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a:t>
            </a:r>
            <a:r>
              <a:rPr lang="en-US" dirty="0"/>
              <a:t>Decoupling of human wellbeing and environmental (and social) costs are key for</a:t>
            </a:r>
          </a:p>
          <a:p>
            <a:r>
              <a:rPr lang="en-US" dirty="0"/>
              <a:t>developing economies and hence </a:t>
            </a:r>
            <a:r>
              <a:rPr lang="en-US" b="1" dirty="0"/>
              <a:t>indicators should measure the extent to</a:t>
            </a:r>
          </a:p>
          <a:p>
            <a:r>
              <a:rPr lang="en-US" b="1" dirty="0"/>
              <a:t>which decoupling is achieved at the national scale and for key economic activities</a:t>
            </a:r>
            <a:r>
              <a:rPr lang="en-US" dirty="0"/>
              <a:t>.</a:t>
            </a:r>
          </a:p>
          <a:p>
            <a:endParaRPr lang="en-US" dirty="0"/>
          </a:p>
          <a:p>
            <a:r>
              <a:rPr lang="en-US" dirty="0"/>
              <a:t>2) Development and environment are no longer contradictory policy objectives, and</a:t>
            </a:r>
          </a:p>
          <a:p>
            <a:r>
              <a:rPr lang="en-US" dirty="0"/>
              <a:t>sustainable management of natural resources and environmental systems will</a:t>
            </a:r>
          </a:p>
          <a:p>
            <a:r>
              <a:rPr lang="en-US" dirty="0"/>
              <a:t>underpin and enable future economic development and human wellbeing. The importance of aligning economic, social and environmental goals is not always understood by the policy community and the public and hence the value, usability</a:t>
            </a:r>
          </a:p>
          <a:p>
            <a:r>
              <a:rPr lang="en-US" dirty="0"/>
              <a:t>and impact of SCP, GE and resource efficiency indicators needs to be demonstrated</a:t>
            </a:r>
          </a:p>
          <a:p>
            <a:r>
              <a:rPr lang="en-US" dirty="0"/>
              <a:t>through case studies that show how indicators and evidence have helped to change</a:t>
            </a:r>
          </a:p>
          <a:p>
            <a:r>
              <a:rPr lang="en-US" dirty="0"/>
              <a:t>policy directions and enabled beneficial outcomes across sustainability goals.</a:t>
            </a:r>
          </a:p>
          <a:p>
            <a:endParaRPr lang="en-US" dirty="0"/>
          </a:p>
          <a:p>
            <a:r>
              <a:rPr lang="en-US" dirty="0"/>
              <a:t>3) When developing indicators for a resource efficient and green economy there needs to be</a:t>
            </a:r>
          </a:p>
          <a:p>
            <a:r>
              <a:rPr lang="en-US" dirty="0"/>
              <a:t>a focus on common topics that are important for many countries in the region and are</a:t>
            </a:r>
          </a:p>
          <a:p>
            <a:r>
              <a:rPr lang="en-US" dirty="0"/>
              <a:t>of high priority for the business and policy community. For example, in Asia</a:t>
            </a:r>
            <a:r>
              <a:rPr lang="en-US" baseline="0" dirty="0"/>
              <a:t> </a:t>
            </a:r>
            <a:r>
              <a:rPr lang="en-US" dirty="0"/>
              <a:t>these topical issues include</a:t>
            </a:r>
          </a:p>
          <a:p>
            <a:r>
              <a:rPr lang="en-US" dirty="0"/>
              <a:t>energy efficiency, climate change mitigation, supply security of natural resources</a:t>
            </a:r>
          </a:p>
          <a:p>
            <a:r>
              <a:rPr lang="en-US" dirty="0"/>
              <a:t>(fossil fuels, metals), food security, water security, and pollution abatement. Trends in</a:t>
            </a:r>
          </a:p>
          <a:p>
            <a:r>
              <a:rPr lang="en-US" dirty="0"/>
              <a:t>these important sustainability domains need to be measured by the indicator set.</a:t>
            </a:r>
          </a:p>
          <a:p>
            <a:r>
              <a:rPr lang="en-US" dirty="0"/>
              <a:t>Many of the topics are also highly interlinked and hence indicators will need to enable</a:t>
            </a:r>
          </a:p>
          <a:p>
            <a:r>
              <a:rPr lang="en-US" dirty="0"/>
              <a:t>policymakers to address the issue of connections among resources, as well as</a:t>
            </a:r>
          </a:p>
          <a:p>
            <a:r>
              <a:rPr lang="en-US" dirty="0"/>
              <a:t>separate resource domains and sectors.</a:t>
            </a:r>
            <a:endParaRPr lang="en-GB" dirty="0"/>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23</a:t>
            </a:fld>
            <a:endParaRPr lang="en-GB"/>
          </a:p>
        </p:txBody>
      </p:sp>
    </p:spTree>
    <p:extLst>
      <p:ext uri="{BB962C8B-B14F-4D97-AF65-F5344CB8AC3E}">
        <p14:creationId xmlns:p14="http://schemas.microsoft.com/office/powerpoint/2010/main" val="2057014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lgn="just">
              <a:spcBef>
                <a:spcPts val="600"/>
              </a:spcBef>
              <a:spcAft>
                <a:spcPts val="600"/>
              </a:spcAft>
              <a:buFont typeface="Wingdings" panose="05000000000000000000" pitchFamily="2" charset="2"/>
              <a:buChar char="q"/>
            </a:pPr>
            <a:r>
              <a:rPr lang="en-US" sz="2000" dirty="0">
                <a:ea typeface="Verdana" pitchFamily="34" charset="0"/>
                <a:cs typeface="Verdana" pitchFamily="34" charset="0"/>
              </a:rPr>
              <a:t>Indicators will need to be </a:t>
            </a:r>
            <a:r>
              <a:rPr lang="en-US" sz="2000" b="1" dirty="0">
                <a:ea typeface="Verdana" pitchFamily="34" charset="0"/>
                <a:cs typeface="Verdana" pitchFamily="34" charset="0"/>
              </a:rPr>
              <a:t>understood and shared by different agencies</a:t>
            </a:r>
            <a:r>
              <a:rPr lang="en-US" sz="2000" dirty="0">
                <a:ea typeface="Verdana" pitchFamily="34" charset="0"/>
                <a:cs typeface="Verdana" pitchFamily="34" charset="0"/>
              </a:rPr>
              <a:t> including environment, resources, trade, finance and treasury.</a:t>
            </a:r>
          </a:p>
          <a:p>
            <a:pPr marL="914400" lvl="1" indent="-457200" algn="just">
              <a:spcBef>
                <a:spcPts val="600"/>
              </a:spcBef>
              <a:spcAft>
                <a:spcPts val="600"/>
              </a:spcAft>
              <a:buFont typeface="Wingdings" panose="05000000000000000000" pitchFamily="2" charset="2"/>
              <a:buChar char="q"/>
            </a:pPr>
            <a:r>
              <a:rPr lang="en-US" sz="2000" dirty="0">
                <a:ea typeface="Verdana" pitchFamily="34" charset="0"/>
                <a:cs typeface="Verdana" pitchFamily="34" charset="0"/>
              </a:rPr>
              <a:t>Government defined objectives and provision of resources.</a:t>
            </a:r>
          </a:p>
          <a:p>
            <a:pPr marL="914400" lvl="1" indent="-457200" algn="just">
              <a:spcBef>
                <a:spcPts val="600"/>
              </a:spcBef>
              <a:spcAft>
                <a:spcPts val="600"/>
              </a:spcAft>
              <a:buFont typeface="Wingdings" panose="05000000000000000000" pitchFamily="2" charset="2"/>
              <a:buChar char="q"/>
            </a:pPr>
            <a:r>
              <a:rPr lang="en-US" sz="2000" dirty="0">
                <a:ea typeface="Verdana" pitchFamily="34" charset="0"/>
                <a:cs typeface="Verdana" pitchFamily="34" charset="0"/>
              </a:rPr>
              <a:t>Researchers will need to develop indicators and work with statistical offices to ensure the standard of information reportable by national statistical offices.</a:t>
            </a:r>
          </a:p>
          <a:p>
            <a:endParaRPr lang="en-GB" dirty="0"/>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24</a:t>
            </a:fld>
            <a:endParaRPr lang="en-GB"/>
          </a:p>
        </p:txBody>
      </p:sp>
    </p:spTree>
    <p:extLst>
      <p:ext uri="{BB962C8B-B14F-4D97-AF65-F5344CB8AC3E}">
        <p14:creationId xmlns:p14="http://schemas.microsoft.com/office/powerpoint/2010/main" val="1668457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Arial" charset="0"/>
                <a:ea typeface="+mn-ea"/>
                <a:cs typeface="+mn-cs"/>
                <a:hlinkClick r:id="rId3"/>
              </a:rPr>
              <a:t>Measuring Progress</a:t>
            </a:r>
            <a:r>
              <a:rPr lang="en-US" sz="1200" b="0" i="0" kern="1200" dirty="0">
                <a:solidFill>
                  <a:schemeClr val="tx1"/>
                </a:solidFill>
                <a:effectLst/>
                <a:latin typeface="Arial" charset="0"/>
                <a:ea typeface="+mn-ea"/>
                <a:cs typeface="+mn-cs"/>
              </a:rPr>
              <a:t> is an interactive online tool suggesting </a:t>
            </a:r>
            <a:r>
              <a:rPr lang="en-US" sz="1200" b="1" i="0" kern="1200" dirty="0">
                <a:solidFill>
                  <a:schemeClr val="tx1"/>
                </a:solidFill>
                <a:effectLst/>
                <a:latin typeface="Arial" charset="0"/>
                <a:ea typeface="+mn-ea"/>
                <a:cs typeface="+mn-cs"/>
              </a:rPr>
              <a:t>green economy indicators</a:t>
            </a:r>
            <a:r>
              <a:rPr lang="en-US" sz="1200" b="0" i="0" kern="1200" dirty="0">
                <a:solidFill>
                  <a:schemeClr val="tx1"/>
                </a:solidFill>
                <a:effectLst/>
                <a:latin typeface="Arial" charset="0"/>
                <a:ea typeface="+mn-ea"/>
                <a:cs typeface="+mn-cs"/>
              </a:rPr>
              <a:t> for policy-making. The tool was designed to help you </a:t>
            </a:r>
            <a:r>
              <a:rPr lang="en-US" sz="1200" b="1" i="0" kern="1200" dirty="0">
                <a:solidFill>
                  <a:schemeClr val="tx1"/>
                </a:solidFill>
                <a:effectLst/>
                <a:latin typeface="Arial" charset="0"/>
                <a:ea typeface="+mn-ea"/>
                <a:cs typeface="+mn-cs"/>
              </a:rPr>
              <a:t>identify and understand</a:t>
            </a:r>
            <a:r>
              <a:rPr lang="en-US" sz="1200" b="0" i="0" kern="1200" dirty="0">
                <a:solidFill>
                  <a:schemeClr val="tx1"/>
                </a:solidFill>
                <a:effectLst/>
                <a:latin typeface="Arial" charset="0"/>
                <a:ea typeface="+mn-ea"/>
                <a:cs typeface="+mn-cs"/>
              </a:rPr>
              <a:t> the best indicators to measure progress towards the green economy. It supports you in the search for the right indicators for your specific policy problem, and </a:t>
            </a:r>
            <a:r>
              <a:rPr lang="en-US" sz="1200" b="1" i="0" kern="1200" dirty="0">
                <a:solidFill>
                  <a:schemeClr val="tx1"/>
                </a:solidFill>
                <a:effectLst/>
                <a:latin typeface="Arial" charset="0"/>
                <a:ea typeface="+mn-ea"/>
                <a:cs typeface="+mn-cs"/>
              </a:rPr>
              <a:t>helps</a:t>
            </a:r>
            <a:r>
              <a:rPr lang="en-US" sz="1200" b="0" i="0" kern="1200" dirty="0">
                <a:solidFill>
                  <a:schemeClr val="tx1"/>
                </a:solidFill>
                <a:effectLst/>
                <a:latin typeface="Arial" charset="0"/>
                <a:ea typeface="+mn-ea"/>
                <a:cs typeface="+mn-cs"/>
              </a:rPr>
              <a:t> you </a:t>
            </a:r>
            <a:r>
              <a:rPr lang="en-US" sz="1200" b="1" i="0" kern="1200" dirty="0">
                <a:solidFill>
                  <a:schemeClr val="tx1"/>
                </a:solidFill>
                <a:effectLst/>
                <a:latin typeface="Arial" charset="0"/>
                <a:ea typeface="+mn-ea"/>
                <a:cs typeface="+mn-cs"/>
              </a:rPr>
              <a:t>interpret the indicators' strengths and their shortcomings.</a:t>
            </a:r>
            <a:endParaRPr lang="en-US" sz="1200" b="0" i="0" kern="1200" dirty="0">
              <a:solidFill>
                <a:schemeClr val="tx1"/>
              </a:solidFill>
              <a:effectLst/>
              <a:latin typeface="Arial" charset="0"/>
              <a:ea typeface="+mn-ea"/>
              <a:cs typeface="+mn-cs"/>
            </a:endParaRPr>
          </a:p>
          <a:p>
            <a:r>
              <a:rPr lang="en-US" sz="1200" b="0" i="0" kern="1200" dirty="0">
                <a:solidFill>
                  <a:schemeClr val="tx1"/>
                </a:solidFill>
                <a:effectLst/>
                <a:latin typeface="Arial" charset="0"/>
                <a:ea typeface="+mn-ea"/>
                <a:cs typeface="+mn-cs"/>
              </a:rPr>
              <a:t>The tool consists of a database of annotated green economy indicators which cover the five main topic areas of the green economy: environmental sustainability, social justice, quality of life, economic sustainability and resilience, and effective governance. The database currently includes more than 200 indicators from over 50 sources including Eurostat, OECD and </a:t>
            </a:r>
            <a:r>
              <a:rPr lang="en-US" sz="1200" b="0" i="0" kern="1200" dirty="0" err="1">
                <a:solidFill>
                  <a:schemeClr val="tx1"/>
                </a:solidFill>
                <a:effectLst/>
                <a:latin typeface="Arial" charset="0"/>
                <a:ea typeface="+mn-ea"/>
                <a:cs typeface="+mn-cs"/>
              </a:rPr>
              <a:t>UNStats</a:t>
            </a:r>
            <a:r>
              <a:rPr lang="en-US" sz="1200" b="0" i="0" kern="1200" dirty="0">
                <a:solidFill>
                  <a:schemeClr val="tx1"/>
                </a:solidFill>
                <a:effectLst/>
                <a:latin typeface="Arial" charset="0"/>
                <a:ea typeface="+mn-ea"/>
                <a:cs typeface="+mn-cs"/>
              </a:rPr>
              <a:t> among others.</a:t>
            </a:r>
          </a:p>
          <a:p>
            <a:endParaRPr lang="en-GB" sz="1200" kern="1200" dirty="0">
              <a:solidFill>
                <a:schemeClr val="tx1"/>
              </a:solidFill>
              <a:effectLst/>
              <a:latin typeface="Arial" charset="0"/>
              <a:ea typeface="+mn-ea"/>
              <a:cs typeface="+mn-cs"/>
            </a:endParaRPr>
          </a:p>
          <a:p>
            <a:r>
              <a:rPr lang="en-GB" sz="1200" kern="1200" dirty="0">
                <a:solidFill>
                  <a:schemeClr val="tx1"/>
                </a:solidFill>
                <a:effectLst/>
                <a:latin typeface="Arial" charset="0"/>
                <a:ea typeface="+mn-ea"/>
                <a:cs typeface="+mn-cs"/>
              </a:rPr>
              <a:t>Develop a simple IGE indicator toolbox, which only includes a small number of “hotspot” indicators, which can be applied across sectors and are easy to be identified and tracked. It is not the target to have a set of indicators that covers everything, but rather a set of indicators that shows the direction of a programme, is in line</a:t>
            </a:r>
            <a:r>
              <a:rPr lang="en-GB" sz="1200" kern="1200" baseline="0" dirty="0">
                <a:solidFill>
                  <a:schemeClr val="tx1"/>
                </a:solidFill>
                <a:effectLst/>
                <a:latin typeface="Arial" charset="0"/>
                <a:ea typeface="+mn-ea"/>
                <a:cs typeface="+mn-cs"/>
              </a:rPr>
              <a:t> with </a:t>
            </a:r>
            <a:r>
              <a:rPr lang="en-GB" sz="1200" kern="1200" dirty="0">
                <a:solidFill>
                  <a:schemeClr val="tx1"/>
                </a:solidFill>
                <a:effectLst/>
                <a:latin typeface="Arial" charset="0"/>
                <a:ea typeface="+mn-ea"/>
                <a:cs typeface="+mn-cs"/>
              </a:rPr>
              <a:t>the understanding of IGE by project partners, and includes measurements of underlying mechanisms for scaling-up. For example, if an indicator measures the number of SMEs receiving</a:t>
            </a:r>
            <a:r>
              <a:rPr lang="en-GB" sz="1200" kern="1200" baseline="0" dirty="0">
                <a:solidFill>
                  <a:schemeClr val="tx1"/>
                </a:solidFill>
                <a:effectLst/>
                <a:latin typeface="Arial" charset="0"/>
                <a:ea typeface="+mn-ea"/>
                <a:cs typeface="+mn-cs"/>
              </a:rPr>
              <a:t> </a:t>
            </a:r>
            <a:r>
              <a:rPr lang="en-GB" sz="1200" kern="1200" dirty="0">
                <a:solidFill>
                  <a:schemeClr val="tx1"/>
                </a:solidFill>
                <a:effectLst/>
                <a:latin typeface="Arial" charset="0"/>
                <a:ea typeface="+mn-ea"/>
                <a:cs typeface="+mn-cs"/>
              </a:rPr>
              <a:t>training on SCP, it should not only address the quantification of companies participating, but also if a scaling-up mechanism has been put in place. This must also be combined with indicators assessing the environmental impact of the measured activities.</a:t>
            </a:r>
            <a:endParaRPr lang="en-GB" dirty="0"/>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25</a:t>
            </a:fld>
            <a:endParaRPr lang="en-GB"/>
          </a:p>
        </p:txBody>
      </p:sp>
    </p:spTree>
    <p:extLst>
      <p:ext uri="{BB962C8B-B14F-4D97-AF65-F5344CB8AC3E}">
        <p14:creationId xmlns:p14="http://schemas.microsoft.com/office/powerpoint/2010/main" val="4069646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26</a:t>
            </a:fld>
            <a:endParaRPr lang="en-GB"/>
          </a:p>
        </p:txBody>
      </p:sp>
    </p:spTree>
    <p:extLst>
      <p:ext uri="{BB962C8B-B14F-4D97-AF65-F5344CB8AC3E}">
        <p14:creationId xmlns:p14="http://schemas.microsoft.com/office/powerpoint/2010/main" val="1451357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RACER concept: Relevant, Acceptable, Credible, Easy and Robust</a:t>
            </a:r>
            <a:endParaRPr lang="en-GB" dirty="0"/>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27</a:t>
            </a:fld>
            <a:endParaRPr lang="en-GB"/>
          </a:p>
        </p:txBody>
      </p:sp>
    </p:spTree>
    <p:extLst>
      <p:ext uri="{BB962C8B-B14F-4D97-AF65-F5344CB8AC3E}">
        <p14:creationId xmlns:p14="http://schemas.microsoft.com/office/powerpoint/2010/main" val="2897229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Sources:</a:t>
            </a:r>
            <a:r>
              <a:rPr lang="en-GB" baseline="0" dirty="0"/>
              <a:t> SWITCH Asia Programme, EU LIFE+ Programme</a:t>
            </a:r>
            <a:endParaRPr lang="en-GB" dirty="0"/>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28</a:t>
            </a:fld>
            <a:endParaRPr lang="en-GB"/>
          </a:p>
        </p:txBody>
      </p:sp>
    </p:spTree>
    <p:extLst>
      <p:ext uri="{BB962C8B-B14F-4D97-AF65-F5344CB8AC3E}">
        <p14:creationId xmlns:p14="http://schemas.microsoft.com/office/powerpoint/2010/main" val="2384456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1200" kern="1200" dirty="0">
                <a:solidFill>
                  <a:schemeClr val="tx1"/>
                </a:solidFill>
                <a:effectLst/>
                <a:latin typeface="Arial" charset="0"/>
                <a:ea typeface="+mn-ea"/>
                <a:cs typeface="+mn-cs"/>
              </a:rPr>
              <a:t>IGE</a:t>
            </a:r>
            <a:r>
              <a:rPr lang="en-US" sz="1200" kern="1200" baseline="0" dirty="0">
                <a:solidFill>
                  <a:schemeClr val="tx1"/>
                </a:solidFill>
                <a:effectLst/>
                <a:latin typeface="Arial" charset="0"/>
                <a:ea typeface="+mn-ea"/>
                <a:cs typeface="+mn-cs"/>
              </a:rPr>
              <a:t> </a:t>
            </a:r>
            <a:r>
              <a:rPr lang="en-US" sz="1200" kern="1200" baseline="0" dirty="0" err="1">
                <a:solidFill>
                  <a:schemeClr val="tx1"/>
                </a:solidFill>
                <a:effectLst/>
                <a:latin typeface="Arial" charset="0"/>
                <a:ea typeface="+mn-ea"/>
                <a:cs typeface="+mn-cs"/>
              </a:rPr>
              <a:t>programmes</a:t>
            </a:r>
            <a:r>
              <a:rPr lang="en-US" sz="1200" kern="1200" baseline="0" dirty="0">
                <a:solidFill>
                  <a:schemeClr val="tx1"/>
                </a:solidFill>
                <a:effectLst/>
                <a:latin typeface="Arial" charset="0"/>
                <a:ea typeface="+mn-ea"/>
                <a:cs typeface="+mn-cs"/>
              </a:rPr>
              <a:t> under one umbrella initiative</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1200" kern="1200" baseline="0" dirty="0">
                <a:solidFill>
                  <a:schemeClr val="tx1"/>
                </a:solidFill>
                <a:effectLst/>
                <a:latin typeface="Arial" charset="0"/>
                <a:ea typeface="+mn-ea"/>
                <a:cs typeface="+mn-cs"/>
              </a:rPr>
              <a:t>DEVCO strategy paper</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1200" kern="1200" baseline="0" dirty="0">
                <a:solidFill>
                  <a:schemeClr val="tx1"/>
                </a:solidFill>
                <a:effectLst/>
                <a:latin typeface="Arial" charset="0"/>
                <a:ea typeface="+mn-ea"/>
                <a:cs typeface="+mn-cs"/>
              </a:rPr>
              <a:t>TA provided by DEVCO and the S2Green Facility</a:t>
            </a:r>
            <a:endParaRPr lang="en-GB" sz="1200" kern="1200" dirty="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mn-cs"/>
              </a:rPr>
              <a:t>The Commission will use existing tools and coordination fora to raise awareness and promote dialogue on green economy. The SWITCH TO GREEN flagship initiative entails closer coordination among relevant services of the Commission, including units dealing with relevant sectors of EU international cooperation and development as well as services in charge of EU policy in other fields, such as entrepreneurship and SMEs, research or environment. This coordination should contribute to a better integration of the green economy in the EU's international cooperation and development portfolio. It should also support better synergies with EU's domestic policies, which lessons can contribute to the programming of international cooperation activities. – Source: </a:t>
            </a:r>
            <a:r>
              <a:rPr lang="en-GB" sz="1200" i="1" kern="1200" dirty="0">
                <a:solidFill>
                  <a:schemeClr val="tx1"/>
                </a:solidFill>
                <a:effectLst/>
                <a:latin typeface="Arial" charset="0"/>
                <a:ea typeface="+mn-ea"/>
                <a:cs typeface="+mn-cs"/>
              </a:rPr>
              <a:t>DEVCO Reference document</a:t>
            </a:r>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5</a:t>
            </a:fld>
            <a:endParaRPr lang="en-GB"/>
          </a:p>
        </p:txBody>
      </p:sp>
    </p:spTree>
    <p:extLst>
      <p:ext uri="{BB962C8B-B14F-4D97-AF65-F5344CB8AC3E}">
        <p14:creationId xmlns:p14="http://schemas.microsoft.com/office/powerpoint/2010/main" val="629618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29</a:t>
            </a:fld>
            <a:endParaRPr lang="en-GB"/>
          </a:p>
        </p:txBody>
      </p:sp>
    </p:spTree>
    <p:extLst>
      <p:ext uri="{BB962C8B-B14F-4D97-AF65-F5344CB8AC3E}">
        <p14:creationId xmlns:p14="http://schemas.microsoft.com/office/powerpoint/2010/main" val="4124254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57213" lvl="1" indent="-214313">
              <a:spcBef>
                <a:spcPts val="1000"/>
              </a:spcBef>
              <a:spcAft>
                <a:spcPts val="1000"/>
              </a:spcAft>
              <a:buClr>
                <a:srgbClr val="0F5494"/>
              </a:buClr>
            </a:pPr>
            <a:r>
              <a:rPr lang="en-US" kern="0" dirty="0"/>
              <a:t>Action identification and formulation </a:t>
            </a:r>
            <a:r>
              <a:rPr lang="en-US" b="0" kern="0" dirty="0"/>
              <a:t>contributing to the green economy transition in partner countries</a:t>
            </a:r>
          </a:p>
          <a:p>
            <a:pPr marL="557213" lvl="1" indent="-214313">
              <a:spcBef>
                <a:spcPts val="1000"/>
              </a:spcBef>
              <a:spcAft>
                <a:spcPts val="1000"/>
              </a:spcAft>
              <a:buClr>
                <a:srgbClr val="0F5494"/>
              </a:buClr>
            </a:pPr>
            <a:r>
              <a:rPr lang="en-US" b="0" kern="0" dirty="0"/>
              <a:t>Monitoring and evaluation, as a tool to accelerate the green economy transition</a:t>
            </a:r>
          </a:p>
          <a:p>
            <a:endParaRPr lang="en-GB" dirty="0"/>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33</a:t>
            </a:fld>
            <a:endParaRPr lang="en-GB"/>
          </a:p>
        </p:txBody>
      </p:sp>
    </p:spTree>
    <p:extLst>
      <p:ext uri="{BB962C8B-B14F-4D97-AF65-F5344CB8AC3E}">
        <p14:creationId xmlns:p14="http://schemas.microsoft.com/office/powerpoint/2010/main" val="1654239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57213" lvl="1" indent="-214313">
              <a:spcBef>
                <a:spcPts val="1000"/>
              </a:spcBef>
              <a:spcAft>
                <a:spcPts val="1000"/>
              </a:spcAft>
              <a:buClr>
                <a:srgbClr val="0F5494"/>
              </a:buClr>
            </a:pPr>
            <a:r>
              <a:rPr lang="en-US" kern="0" dirty="0"/>
              <a:t>Action identification and formulation </a:t>
            </a:r>
            <a:r>
              <a:rPr lang="en-US" b="0" kern="0" dirty="0"/>
              <a:t>contributing to the green economy transition in partner countries</a:t>
            </a:r>
          </a:p>
          <a:p>
            <a:pPr marL="557213" lvl="1" indent="-214313">
              <a:spcBef>
                <a:spcPts val="1000"/>
              </a:spcBef>
              <a:spcAft>
                <a:spcPts val="1000"/>
              </a:spcAft>
              <a:buClr>
                <a:srgbClr val="0F5494"/>
              </a:buClr>
            </a:pPr>
            <a:r>
              <a:rPr lang="en-US" b="0" kern="0" dirty="0"/>
              <a:t>Monitoring and evaluation, as a tool to accelerate the green economy transition</a:t>
            </a:r>
          </a:p>
          <a:p>
            <a:endParaRPr lang="en-GB" dirty="0"/>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34</a:t>
            </a:fld>
            <a:endParaRPr lang="en-GB"/>
          </a:p>
        </p:txBody>
      </p:sp>
    </p:spTree>
    <p:extLst>
      <p:ext uri="{BB962C8B-B14F-4D97-AF65-F5344CB8AC3E}">
        <p14:creationId xmlns:p14="http://schemas.microsoft.com/office/powerpoint/2010/main" val="3750852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57213" lvl="1" indent="-214313">
              <a:lnSpc>
                <a:spcPct val="100000"/>
              </a:lnSpc>
              <a:spcBef>
                <a:spcPts val="1000"/>
              </a:spcBef>
              <a:spcAft>
                <a:spcPts val="1000"/>
              </a:spcAft>
            </a:pPr>
            <a:r>
              <a:rPr lang="en-US" sz="1200" dirty="0"/>
              <a:t>Policy and learning events assisting </a:t>
            </a:r>
            <a:r>
              <a:rPr lang="en-US" sz="1200" b="1" dirty="0"/>
              <a:t>coordination</a:t>
            </a:r>
            <a:r>
              <a:rPr lang="en-US" sz="1200" dirty="0"/>
              <a:t> and </a:t>
            </a:r>
            <a:r>
              <a:rPr lang="en-US" sz="1200" b="1" dirty="0"/>
              <a:t>dialogue</a:t>
            </a:r>
            <a:r>
              <a:rPr lang="en-US" sz="1200" dirty="0"/>
              <a:t> among IGE</a:t>
            </a:r>
            <a:r>
              <a:rPr lang="en-US" sz="1200" baseline="0" dirty="0"/>
              <a:t> </a:t>
            </a:r>
            <a:r>
              <a:rPr lang="en-US" sz="1200" dirty="0"/>
              <a:t>stakeholders</a:t>
            </a:r>
          </a:p>
          <a:p>
            <a:pPr marL="557213" lvl="1" indent="-214313">
              <a:lnSpc>
                <a:spcPct val="100000"/>
              </a:lnSpc>
              <a:spcBef>
                <a:spcPts val="1000"/>
              </a:spcBef>
              <a:spcAft>
                <a:spcPts val="1000"/>
              </a:spcAft>
            </a:pPr>
            <a:r>
              <a:rPr lang="en-US" sz="1200" dirty="0"/>
              <a:t>Creation of </a:t>
            </a:r>
            <a:r>
              <a:rPr lang="en-US" sz="1200" b="1" dirty="0"/>
              <a:t>knowledge sharing tools</a:t>
            </a:r>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35</a:t>
            </a:fld>
            <a:endParaRPr lang="en-GB"/>
          </a:p>
        </p:txBody>
      </p:sp>
    </p:spTree>
    <p:extLst>
      <p:ext uri="{BB962C8B-B14F-4D97-AF65-F5344CB8AC3E}">
        <p14:creationId xmlns:p14="http://schemas.microsoft.com/office/powerpoint/2010/main" val="16044637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57213" lvl="1" indent="-214313">
              <a:lnSpc>
                <a:spcPct val="100000"/>
              </a:lnSpc>
              <a:spcBef>
                <a:spcPts val="1000"/>
              </a:spcBef>
              <a:spcAft>
                <a:spcPts val="1000"/>
              </a:spcAft>
            </a:pPr>
            <a:r>
              <a:rPr lang="en-US" sz="1200" dirty="0"/>
              <a:t>Identification of relevant </a:t>
            </a:r>
            <a:r>
              <a:rPr lang="en-US" sz="1200" b="1" dirty="0"/>
              <a:t>lessons from EU experience</a:t>
            </a:r>
            <a:r>
              <a:rPr lang="en-US" sz="1200" dirty="0"/>
              <a:t> that could feed into the design of inclusive green economy projects</a:t>
            </a:r>
          </a:p>
          <a:p>
            <a:pPr marL="557213" lvl="1" indent="-214313">
              <a:lnSpc>
                <a:spcPct val="100000"/>
              </a:lnSpc>
              <a:spcBef>
                <a:spcPts val="1000"/>
              </a:spcBef>
              <a:spcAft>
                <a:spcPts val="1000"/>
              </a:spcAft>
            </a:pPr>
            <a:r>
              <a:rPr lang="en-US" sz="1200" dirty="0"/>
              <a:t>Trainings and (e)publications promoting </a:t>
            </a:r>
            <a:r>
              <a:rPr lang="en-US" sz="1200" b="1" dirty="0" err="1"/>
              <a:t>capitalisation</a:t>
            </a:r>
            <a:r>
              <a:rPr lang="en-US" sz="1200" dirty="0"/>
              <a:t> </a:t>
            </a:r>
            <a:r>
              <a:rPr lang="en-US" sz="1200" b="1" dirty="0"/>
              <a:t>on existing (global) knowledge</a:t>
            </a:r>
            <a:endParaRPr lang="en-US" sz="1200" dirty="0"/>
          </a:p>
          <a:p>
            <a:endParaRPr lang="en-GB" dirty="0"/>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36</a:t>
            </a:fld>
            <a:endParaRPr lang="en-GB"/>
          </a:p>
        </p:txBody>
      </p:sp>
    </p:spTree>
    <p:extLst>
      <p:ext uri="{BB962C8B-B14F-4D97-AF65-F5344CB8AC3E}">
        <p14:creationId xmlns:p14="http://schemas.microsoft.com/office/powerpoint/2010/main" val="1755467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mn-cs"/>
              </a:rPr>
              <a:t>The Commission will use existing tools and coordination fora to raise awareness and promote dialogue on green economy. The SWITCH TO GREEN flagship initiative entails closer coordination among relevant services of the Commission, including units dealing with relevant sectors of EU international cooperation and development as well as services in charge of EU policy in other fields, such as entrepreneurship and SMEs, research or environment. This coordination should contribute to a better integration of the green economy in the EU's international cooperation and development portfolio. It should also support better synergies with EU's domestic policies, which lessons can contribute to the programming of international cooperation activities. – Source: </a:t>
            </a:r>
            <a:r>
              <a:rPr lang="en-GB" sz="1200" i="1" kern="1200" dirty="0">
                <a:solidFill>
                  <a:schemeClr val="tx1"/>
                </a:solidFill>
                <a:effectLst/>
                <a:latin typeface="Arial" charset="0"/>
                <a:ea typeface="+mn-ea"/>
                <a:cs typeface="+mn-cs"/>
              </a:rPr>
              <a:t>DEVCO Reference document</a:t>
            </a:r>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6</a:t>
            </a:fld>
            <a:endParaRPr lang="en-GB"/>
          </a:p>
        </p:txBody>
      </p:sp>
    </p:spTree>
    <p:extLst>
      <p:ext uri="{BB962C8B-B14F-4D97-AF65-F5344CB8AC3E}">
        <p14:creationId xmlns:p14="http://schemas.microsoft.com/office/powerpoint/2010/main" val="1344814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mn-cs"/>
              </a:rPr>
              <a:t>The Commission will use existing tools and coordination fora to raise awareness and promote dialogue on green economy. The SWITCH TO GREEN flagship initiative entails closer coordination among relevant services of the Commission, including units dealing with relevant sectors of EU international cooperation and development as well as services in charge of EU policy in other fields, such as entrepreneurship and SMEs, research or environment. This coordination should contribute to a better integration of the green economy in the EU's international cooperation and development portfolio. It should also support better synergies with EU's domestic policies, which lessons can contribute to the programming of international cooperation activities. – Source: </a:t>
            </a:r>
            <a:r>
              <a:rPr lang="en-GB" sz="1200" i="1" kern="1200" dirty="0">
                <a:solidFill>
                  <a:schemeClr val="tx1"/>
                </a:solidFill>
                <a:effectLst/>
                <a:latin typeface="Arial" charset="0"/>
                <a:ea typeface="+mn-ea"/>
                <a:cs typeface="+mn-cs"/>
              </a:rPr>
              <a:t>DEVCO Reference document</a:t>
            </a:r>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7</a:t>
            </a:fld>
            <a:endParaRPr lang="en-GB"/>
          </a:p>
        </p:txBody>
      </p:sp>
    </p:spTree>
    <p:extLst>
      <p:ext uri="{BB962C8B-B14F-4D97-AF65-F5344CB8AC3E}">
        <p14:creationId xmlns:p14="http://schemas.microsoft.com/office/powerpoint/2010/main" val="536182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SWITCH-Asia</a:t>
            </a:r>
            <a:r>
              <a:rPr lang="en-GB" b="0" dirty="0"/>
              <a:t> </a:t>
            </a:r>
            <a:r>
              <a:rPr lang="en-GB" sz="1200" kern="1200" dirty="0">
                <a:solidFill>
                  <a:schemeClr val="tx1"/>
                </a:solidFill>
                <a:effectLst/>
                <a:latin typeface="Arial" charset="0"/>
                <a:ea typeface="+mn-ea"/>
                <a:cs typeface="+mn-cs"/>
              </a:rPr>
              <a:t>entails the promotion of sustainable processes, products, services and consumption behaviour in Asia, using an approach that improves cooperation with European retailers, producer and consumer organisations, and the public sector. The main focus is on supporting the effective implementation of enforcement of (in most cases already existing) SCP policies and legislation. The programme specifically targets small and medium enterprises (SMEs) as these are a major source of unsustainable resource use and pollution in Asia</a:t>
            </a:r>
            <a:r>
              <a:rPr lang="en-GB" b="0" dirty="0"/>
              <a:t>. It includes three strategic components</a:t>
            </a:r>
            <a:r>
              <a:rPr lang="en-GB" b="0" baseline="0" dirty="0"/>
              <a:t>, as follows:</a:t>
            </a:r>
          </a:p>
          <a:p>
            <a:pPr lvl="0"/>
            <a:r>
              <a:rPr lang="en-GB" sz="1200" kern="1200" dirty="0">
                <a:solidFill>
                  <a:schemeClr val="tx1"/>
                </a:solidFill>
                <a:effectLst/>
                <a:latin typeface="Arial" charset="0"/>
                <a:ea typeface="+mn-ea"/>
                <a:cs typeface="+mn-cs"/>
              </a:rPr>
              <a:t>SWITCH-Asia Grant Projects</a:t>
            </a:r>
          </a:p>
          <a:p>
            <a:pPr lvl="0"/>
            <a:r>
              <a:rPr lang="en-GB" sz="1200" kern="1200" dirty="0">
                <a:solidFill>
                  <a:schemeClr val="tx1"/>
                </a:solidFill>
                <a:effectLst/>
                <a:latin typeface="Arial" charset="0"/>
                <a:ea typeface="+mn-ea"/>
                <a:cs typeface="+mn-cs"/>
              </a:rPr>
              <a:t>SWITCH-Asia Network Facility (NF)</a:t>
            </a:r>
          </a:p>
          <a:p>
            <a:pPr lvl="0"/>
            <a:r>
              <a:rPr lang="en-GB" sz="1200" kern="1200" dirty="0">
                <a:solidFill>
                  <a:schemeClr val="tx1"/>
                </a:solidFill>
                <a:effectLst/>
                <a:latin typeface="Arial" charset="0"/>
                <a:ea typeface="+mn-ea"/>
                <a:cs typeface="+mn-cs"/>
              </a:rPr>
              <a:t>SWITCH-Asia Policy Support Components (PSC)</a:t>
            </a:r>
          </a:p>
          <a:p>
            <a:endParaRPr lang="en-GB" b="1" dirty="0"/>
          </a:p>
          <a:p>
            <a:pPr lvl="0"/>
            <a:r>
              <a:rPr lang="en-GB" b="1" dirty="0" err="1"/>
              <a:t>SwitchMed</a:t>
            </a:r>
            <a:r>
              <a:rPr lang="en-GB" b="1" dirty="0"/>
              <a:t> </a:t>
            </a:r>
            <a:r>
              <a:rPr lang="en-GB" sz="1200" kern="1200" dirty="0">
                <a:solidFill>
                  <a:schemeClr val="tx1"/>
                </a:solidFill>
                <a:effectLst/>
                <a:latin typeface="Arial" charset="0"/>
                <a:ea typeface="+mn-ea"/>
                <a:cs typeface="+mn-cs"/>
              </a:rPr>
              <a:t>supports industry, emerging green entrepreneurs, civil society and policy makers through policy development, demonstration activities and networking. Main pillars</a:t>
            </a:r>
            <a:r>
              <a:rPr lang="en-GB" sz="1200" kern="1200" baseline="0" dirty="0">
                <a:solidFill>
                  <a:schemeClr val="tx1"/>
                </a:solidFill>
                <a:effectLst/>
                <a:latin typeface="Arial" charset="0"/>
                <a:ea typeface="+mn-ea"/>
                <a:cs typeface="+mn-cs"/>
              </a:rPr>
              <a:t> of action include: </a:t>
            </a:r>
          </a:p>
          <a:p>
            <a:pPr lvl="0"/>
            <a:r>
              <a:rPr lang="en-GB" sz="1200" b="1" i="1" kern="1200" dirty="0">
                <a:solidFill>
                  <a:schemeClr val="tx1"/>
                </a:solidFill>
                <a:effectLst/>
                <a:latin typeface="Arial" charset="0"/>
                <a:ea typeface="+mn-ea"/>
                <a:cs typeface="+mn-cs"/>
              </a:rPr>
              <a:t>The SWITCH-Med Action Network</a:t>
            </a:r>
            <a:r>
              <a:rPr lang="en-GB" sz="1200" kern="1200" dirty="0">
                <a:solidFill>
                  <a:schemeClr val="tx1"/>
                </a:solidFill>
                <a:effectLst/>
                <a:latin typeface="Arial" charset="0"/>
                <a:ea typeface="+mn-ea"/>
                <a:cs typeface="+mn-cs"/>
              </a:rPr>
              <a:t>: a community of stakeholders linking similar initiatives and networks, exchanging information, and scaling social- and eco- innovations.</a:t>
            </a:r>
          </a:p>
          <a:p>
            <a:pPr lvl="0"/>
            <a:r>
              <a:rPr lang="en-GB" sz="1200" b="1" i="1" kern="1200" dirty="0">
                <a:solidFill>
                  <a:schemeClr val="tx1"/>
                </a:solidFill>
                <a:effectLst/>
                <a:latin typeface="Arial" charset="0"/>
                <a:ea typeface="+mn-ea"/>
                <a:cs typeface="+mn-cs"/>
              </a:rPr>
              <a:t>Training green business entrepreneurs and start-ups</a:t>
            </a:r>
            <a:r>
              <a:rPr lang="en-GB" sz="1200" kern="1200" dirty="0">
                <a:solidFill>
                  <a:schemeClr val="tx1"/>
                </a:solidFill>
                <a:effectLst/>
                <a:latin typeface="Arial" charset="0"/>
                <a:ea typeface="+mn-ea"/>
                <a:cs typeface="+mn-cs"/>
              </a:rPr>
              <a:t>, empowering grassroots innovations, and providing capacity building for sustainable industry providers.</a:t>
            </a:r>
          </a:p>
          <a:p>
            <a:pPr lvl="0"/>
            <a:r>
              <a:rPr lang="en-GB" sz="1200" b="1" i="1" kern="1200" dirty="0">
                <a:solidFill>
                  <a:schemeClr val="tx1"/>
                </a:solidFill>
                <a:effectLst/>
                <a:latin typeface="Arial" charset="0"/>
                <a:ea typeface="+mn-ea"/>
                <a:cs typeface="+mn-cs"/>
              </a:rPr>
              <a:t>Engaging with policymakers </a:t>
            </a:r>
            <a:r>
              <a:rPr lang="en-GB" sz="1200" kern="1200" dirty="0">
                <a:solidFill>
                  <a:schemeClr val="tx1"/>
                </a:solidFill>
                <a:effectLst/>
                <a:latin typeface="Arial" charset="0"/>
                <a:ea typeface="+mn-ea"/>
                <a:cs typeface="+mn-cs"/>
              </a:rPr>
              <a:t>to establish a regulatory and policy framework to drive the sustainable products and services market.</a:t>
            </a:r>
          </a:p>
          <a:p>
            <a:endParaRPr lang="en-GB" sz="1200" kern="1200" dirty="0">
              <a:solidFill>
                <a:schemeClr val="tx1"/>
              </a:solidFill>
              <a:effectLst/>
              <a:latin typeface="Arial" charset="0"/>
              <a:ea typeface="+mn-ea"/>
              <a:cs typeface="+mn-cs"/>
            </a:endParaRPr>
          </a:p>
          <a:p>
            <a:r>
              <a:rPr lang="en-GB" sz="1200" b="1" kern="1200" dirty="0">
                <a:solidFill>
                  <a:schemeClr val="tx1"/>
                </a:solidFill>
                <a:effectLst/>
                <a:latin typeface="Arial" charset="0"/>
                <a:ea typeface="+mn-ea"/>
                <a:cs typeface="+mn-cs"/>
              </a:rPr>
              <a:t>SWITCH Africa Green</a:t>
            </a:r>
            <a:r>
              <a:rPr lang="en-GB" sz="1200" kern="1200" dirty="0">
                <a:solidFill>
                  <a:schemeClr val="tx1"/>
                </a:solidFill>
                <a:effectLst/>
                <a:latin typeface="Arial" charset="0"/>
                <a:ea typeface="+mn-ea"/>
                <a:cs typeface="+mn-cs"/>
              </a:rPr>
              <a:t> </a:t>
            </a:r>
            <a:r>
              <a:rPr lang="en-GB" sz="1200" b="0" kern="1200" dirty="0">
                <a:solidFill>
                  <a:schemeClr val="tx1"/>
                </a:solidFill>
                <a:effectLst/>
                <a:latin typeface="Arial" charset="0"/>
                <a:ea typeface="+mn-ea"/>
                <a:cs typeface="+mn-cs"/>
              </a:rPr>
              <a:t>supports six countries in Africa (Burkina Faso, Ghana, Kenya, Mauritius, South Africa and Uganda) to enter a sustainable development transition process, towards a private sector-led inclusive green economy, based on sustainable consumption and production patterns. The initiative intends to:  </a:t>
            </a:r>
          </a:p>
          <a:p>
            <a:pPr lvl="0"/>
            <a:r>
              <a:rPr lang="en-GB" sz="1200" b="1" kern="1200" dirty="0">
                <a:solidFill>
                  <a:schemeClr val="tx1"/>
                </a:solidFill>
                <a:effectLst/>
                <a:latin typeface="Arial" charset="0"/>
                <a:ea typeface="+mn-ea"/>
                <a:cs typeface="+mn-cs"/>
              </a:rPr>
              <a:t>Support policy makers (Policy component) </a:t>
            </a:r>
            <a:r>
              <a:rPr lang="en-GB" sz="1200" b="0" kern="1200" dirty="0">
                <a:solidFill>
                  <a:schemeClr val="tx1"/>
                </a:solidFill>
                <a:effectLst/>
                <a:latin typeface="Arial" charset="0"/>
                <a:ea typeface="+mn-ea"/>
                <a:cs typeface="+mn-cs"/>
              </a:rPr>
              <a:t>to be better informed and equipped with relevant scientific information and appropriate tools and instruments, such as policies, regulatory frameworks, incentives structures, tax- and market- based instruments that promote private sector led inclusive green growth.</a:t>
            </a:r>
          </a:p>
          <a:p>
            <a:pPr lvl="0"/>
            <a:r>
              <a:rPr lang="en-GB" sz="1200" b="1" kern="1200" dirty="0">
                <a:solidFill>
                  <a:schemeClr val="tx1"/>
                </a:solidFill>
                <a:effectLst/>
                <a:latin typeface="Arial" charset="0"/>
                <a:ea typeface="+mn-ea"/>
                <a:cs typeface="+mn-cs"/>
              </a:rPr>
              <a:t>Support private sector (Grants / Eco-entrepreneurship</a:t>
            </a:r>
            <a:r>
              <a:rPr lang="en-GB" sz="1200" b="1" kern="1200" baseline="0" dirty="0">
                <a:solidFill>
                  <a:schemeClr val="tx1"/>
                </a:solidFill>
                <a:effectLst/>
                <a:latin typeface="Arial" charset="0"/>
                <a:ea typeface="+mn-ea"/>
                <a:cs typeface="+mn-cs"/>
              </a:rPr>
              <a:t> component</a:t>
            </a:r>
            <a:r>
              <a:rPr lang="en-GB" sz="1200" b="1" kern="1200" dirty="0">
                <a:solidFill>
                  <a:schemeClr val="tx1"/>
                </a:solidFill>
                <a:effectLst/>
                <a:latin typeface="Arial" charset="0"/>
                <a:ea typeface="+mn-ea"/>
                <a:cs typeface="+mn-cs"/>
              </a:rPr>
              <a:t>) </a:t>
            </a:r>
            <a:r>
              <a:rPr lang="en-GB" sz="1200" b="0" kern="1200" dirty="0">
                <a:solidFill>
                  <a:schemeClr val="tx1"/>
                </a:solidFill>
                <a:effectLst/>
                <a:latin typeface="Arial" charset="0"/>
                <a:ea typeface="+mn-ea"/>
                <a:cs typeface="+mn-cs"/>
              </a:rPr>
              <a:t>in identifying opportunities for green business development and markets (domestic and export) for sustainably produced goods and services.</a:t>
            </a:r>
          </a:p>
          <a:p>
            <a:pPr lvl="0"/>
            <a:r>
              <a:rPr lang="en-GB" sz="1200" b="1" kern="1200" dirty="0">
                <a:solidFill>
                  <a:schemeClr val="tx1"/>
                </a:solidFill>
                <a:effectLst/>
                <a:latin typeface="Arial" charset="0"/>
                <a:ea typeface="+mn-ea"/>
                <a:cs typeface="+mn-cs"/>
              </a:rPr>
              <a:t>Facilitate knowledge development and dissemination (Networking component)</a:t>
            </a:r>
            <a:r>
              <a:rPr lang="en-GB" sz="1200" b="0" kern="1200" dirty="0">
                <a:solidFill>
                  <a:schemeClr val="tx1"/>
                </a:solidFill>
                <a:effectLst/>
                <a:latin typeface="Arial" charset="0"/>
                <a:ea typeface="+mn-ea"/>
                <a:cs typeface="+mn-cs"/>
              </a:rPr>
              <a:t>, including lessons learned and good practices from the projects nationally and through regional and Africa-wide networks and programmes to create broader awareness, and increase understanding, buy-in and uptake of Green Economy and Sustainable Consumption and Production ideas among key stakeholders in private sector, governments and the public</a:t>
            </a:r>
          </a:p>
          <a:p>
            <a:endParaRPr lang="en-GB" b="0" dirty="0"/>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8</a:t>
            </a:fld>
            <a:endParaRPr lang="en-GB"/>
          </a:p>
        </p:txBody>
      </p:sp>
    </p:spTree>
    <p:extLst>
      <p:ext uri="{BB962C8B-B14F-4D97-AF65-F5344CB8AC3E}">
        <p14:creationId xmlns:p14="http://schemas.microsoft.com/office/powerpoint/2010/main" val="3532672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Arial" charset="0"/>
                <a:ea typeface="+mn-ea"/>
                <a:cs typeface="+mn-cs"/>
              </a:rPr>
              <a:t>The </a:t>
            </a:r>
            <a:r>
              <a:rPr lang="en-GB" sz="1200" b="1" kern="1200" dirty="0" err="1">
                <a:solidFill>
                  <a:schemeClr val="tx1"/>
                </a:solidFill>
                <a:effectLst/>
                <a:latin typeface="Arial" charset="0"/>
                <a:ea typeface="+mn-ea"/>
                <a:cs typeface="+mn-cs"/>
              </a:rPr>
              <a:t>EaP</a:t>
            </a:r>
            <a:r>
              <a:rPr lang="en-GB" sz="1200" b="1" kern="1200" dirty="0">
                <a:solidFill>
                  <a:schemeClr val="tx1"/>
                </a:solidFill>
                <a:effectLst/>
                <a:latin typeface="Arial" charset="0"/>
                <a:ea typeface="+mn-ea"/>
                <a:cs typeface="+mn-cs"/>
              </a:rPr>
              <a:t> GREEN programme</a:t>
            </a:r>
            <a:r>
              <a:rPr lang="en-GB" sz="1200" kern="1200" dirty="0">
                <a:solidFill>
                  <a:schemeClr val="tx1"/>
                </a:solidFill>
                <a:effectLst/>
                <a:latin typeface="Arial" charset="0"/>
                <a:ea typeface="+mn-ea"/>
                <a:cs typeface="+mn-cs"/>
              </a:rPr>
              <a:t> supports six countries of the EU Eastern Neighbourhood Partnership (Armenia, Azerbaijan, Belarus, Georgia, Moldova and Ukraine) to progress faster on their path to green growth. </a:t>
            </a:r>
            <a:r>
              <a:rPr lang="en-GB" sz="1200" kern="1200" dirty="0" err="1">
                <a:solidFill>
                  <a:schemeClr val="tx1"/>
                </a:solidFill>
                <a:effectLst/>
                <a:latin typeface="Arial" charset="0"/>
                <a:ea typeface="+mn-ea"/>
                <a:cs typeface="+mn-cs"/>
              </a:rPr>
              <a:t>EaP</a:t>
            </a:r>
            <a:r>
              <a:rPr lang="en-GB" sz="1200" kern="1200" dirty="0">
                <a:solidFill>
                  <a:schemeClr val="tx1"/>
                </a:solidFill>
                <a:effectLst/>
                <a:latin typeface="Arial" charset="0"/>
                <a:ea typeface="+mn-ea"/>
                <a:cs typeface="+mn-cs"/>
              </a:rPr>
              <a:t> GREEN responds to commitments made by countries, the European Union and other partners in major international forums including the Rio+20 Earth Summit such as the goal of sustainable development and the transition to a green economy. This involves pursuing growth that is environmentally sustainable, with a view to decoupling economic growth from environmental degradation, thus resulting in higher productivity and competitiveness, better natural capital management, enhanced environmental quality of life, and more resilient economies. </a:t>
            </a:r>
            <a:r>
              <a:rPr lang="en-GB" sz="1200" kern="1200" dirty="0" err="1">
                <a:solidFill>
                  <a:schemeClr val="tx1"/>
                </a:solidFill>
                <a:effectLst/>
                <a:latin typeface="Arial" charset="0"/>
                <a:ea typeface="+mn-ea"/>
                <a:cs typeface="+mn-cs"/>
              </a:rPr>
              <a:t>EaP</a:t>
            </a:r>
            <a:r>
              <a:rPr lang="en-GB" sz="1200" kern="1200" dirty="0">
                <a:solidFill>
                  <a:schemeClr val="tx1"/>
                </a:solidFill>
                <a:effectLst/>
                <a:latin typeface="Arial" charset="0"/>
                <a:ea typeface="+mn-ea"/>
                <a:cs typeface="+mn-cs"/>
              </a:rPr>
              <a:t> Green programme objectives are:</a:t>
            </a:r>
          </a:p>
          <a:p>
            <a:pPr lvl="0"/>
            <a:r>
              <a:rPr lang="en-GB" sz="1200" kern="1200" dirty="0">
                <a:solidFill>
                  <a:schemeClr val="tx1"/>
                </a:solidFill>
                <a:effectLst/>
                <a:latin typeface="Arial" charset="0"/>
                <a:ea typeface="+mn-ea"/>
                <a:cs typeface="+mn-cs"/>
              </a:rPr>
              <a:t>‌Mainstreaming SCP into national development plans, legislation and regulatory framework so that sound incentives are provided for development in line with policy commitments and good international practices, including those encouraged in the EU;</a:t>
            </a:r>
          </a:p>
          <a:p>
            <a:pPr lvl="0"/>
            <a:r>
              <a:rPr lang="en-GB" sz="1200" kern="1200" dirty="0">
                <a:solidFill>
                  <a:schemeClr val="tx1"/>
                </a:solidFill>
                <a:effectLst/>
                <a:latin typeface="Arial" charset="0"/>
                <a:ea typeface="+mn-ea"/>
                <a:cs typeface="+mn-cs"/>
              </a:rPr>
              <a:t>‌Promoting the use of the Strategic Environmental Assessment (SEA) and Environmental Impact Assessment (EIA) as essential planning tools for an environmentally sustainable economic development; and</a:t>
            </a:r>
          </a:p>
          <a:p>
            <a:pPr lvl="0"/>
            <a:r>
              <a:rPr lang="en-GB" sz="1200" kern="1200" dirty="0">
                <a:solidFill>
                  <a:schemeClr val="tx1"/>
                </a:solidFill>
                <a:effectLst/>
                <a:latin typeface="Arial" charset="0"/>
                <a:ea typeface="+mn-ea"/>
                <a:cs typeface="+mn-cs"/>
              </a:rPr>
              <a:t>‌Facilitating the greening of selected economic sectors (manufacturing, agriculture, food production and processing, construction).</a:t>
            </a:r>
          </a:p>
          <a:p>
            <a:endParaRPr lang="en-GB" dirty="0"/>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9</a:t>
            </a:fld>
            <a:endParaRPr lang="en-GB"/>
          </a:p>
        </p:txBody>
      </p:sp>
    </p:spTree>
    <p:extLst>
      <p:ext uri="{BB962C8B-B14F-4D97-AF65-F5344CB8AC3E}">
        <p14:creationId xmlns:p14="http://schemas.microsoft.com/office/powerpoint/2010/main" val="1898150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Tx/>
            </a:pPr>
            <a:r>
              <a:rPr lang="en-GB" sz="2100" i="0" dirty="0"/>
              <a:t>Economic performance of countries generally being measured through GDP (Gross Domestic Product)</a:t>
            </a:r>
          </a:p>
          <a:p>
            <a:pPr lvl="1">
              <a:buClr>
                <a:srgbClr val="0F5494"/>
              </a:buClr>
              <a:buFont typeface="Courier New" panose="02070309020205020404" pitchFamily="49" charset="0"/>
              <a:buChar char="o"/>
            </a:pPr>
            <a:r>
              <a:rPr lang="en-GB" sz="1700" b="0" i="0" dirty="0"/>
              <a:t>GDP = market value of all officially recognized final goods and services produced within a country in a given period of time </a:t>
            </a:r>
            <a:endParaRPr lang="en-US" sz="1700" b="0" dirty="0"/>
          </a:p>
          <a:p>
            <a:pPr lvl="1">
              <a:buClr>
                <a:srgbClr val="0F5494"/>
              </a:buClr>
              <a:buFont typeface="Courier New" panose="02070309020205020404" pitchFamily="49" charset="0"/>
              <a:buChar char="o"/>
            </a:pPr>
            <a:r>
              <a:rPr lang="en-GB" sz="1700" i="0" dirty="0"/>
              <a:t>GDP does </a:t>
            </a:r>
            <a:r>
              <a:rPr lang="en-GB" sz="1700" i="0" u="sng" dirty="0"/>
              <a:t>not</a:t>
            </a:r>
            <a:r>
              <a:rPr lang="en-GB" sz="1700" i="0" dirty="0"/>
              <a:t> account for natural capital</a:t>
            </a:r>
            <a:r>
              <a:rPr lang="en-GB" sz="1700" b="0" i="0" dirty="0"/>
              <a:t> and </a:t>
            </a:r>
            <a:r>
              <a:rPr lang="en-GB" sz="1700" i="0" dirty="0"/>
              <a:t>social/human capital</a:t>
            </a:r>
          </a:p>
          <a:p>
            <a:pPr>
              <a:buClrTx/>
            </a:pPr>
            <a:r>
              <a:rPr lang="en-GB" sz="2100" i="0" dirty="0"/>
              <a:t>Initiatives to move to beyond GDP</a:t>
            </a:r>
          </a:p>
          <a:p>
            <a:pPr lvl="1">
              <a:buClr>
                <a:srgbClr val="0F5494"/>
              </a:buClr>
              <a:buFont typeface="Courier New" panose="02070309020205020404" pitchFamily="49" charset="0"/>
              <a:buChar char="o"/>
            </a:pPr>
            <a:r>
              <a:rPr lang="en-GB" sz="1700" b="0" dirty="0"/>
              <a:t>United Nations System on Environmental and Economic Accounting (SEEA)</a:t>
            </a:r>
          </a:p>
          <a:p>
            <a:pPr lvl="1">
              <a:buClr>
                <a:srgbClr val="0F5494"/>
              </a:buClr>
              <a:buFont typeface="Courier New" panose="02070309020205020404" pitchFamily="49" charset="0"/>
              <a:buChar char="o"/>
            </a:pPr>
            <a:r>
              <a:rPr lang="en-CA" sz="1700" b="0" dirty="0"/>
              <a:t>Wealth Accounting and the Valuation of Ecosystem Services WAVES partnership</a:t>
            </a:r>
          </a:p>
          <a:p>
            <a:pPr lvl="1">
              <a:buClr>
                <a:srgbClr val="0F5494"/>
              </a:buClr>
              <a:buFont typeface="Courier New" panose="02070309020205020404" pitchFamily="49" charset="0"/>
              <a:buChar char="o"/>
            </a:pPr>
            <a:r>
              <a:rPr lang="en-CA" sz="1700" b="0" dirty="0"/>
              <a:t>EU Beyond GDP initiative</a:t>
            </a:r>
          </a:p>
          <a:p>
            <a:endParaRPr lang="en-GB" dirty="0"/>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15</a:t>
            </a:fld>
            <a:endParaRPr lang="en-GB"/>
          </a:p>
        </p:txBody>
      </p:sp>
    </p:spTree>
    <p:extLst>
      <p:ext uri="{BB962C8B-B14F-4D97-AF65-F5344CB8AC3E}">
        <p14:creationId xmlns:p14="http://schemas.microsoft.com/office/powerpoint/2010/main" val="2785154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Global monitoring based on </a:t>
            </a:r>
            <a:r>
              <a:rPr lang="en-US" i="0" u="sng" dirty="0"/>
              <a:t>comparable and standardized national data</a:t>
            </a:r>
            <a:r>
              <a:rPr lang="en-US" i="0" dirty="0"/>
              <a:t> (to the greatest possible extent)</a:t>
            </a:r>
            <a:endParaRPr lang="en-GB" dirty="0"/>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16</a:t>
            </a:fld>
            <a:endParaRPr lang="en-GB"/>
          </a:p>
        </p:txBody>
      </p:sp>
    </p:spTree>
    <p:extLst>
      <p:ext uri="{BB962C8B-B14F-4D97-AF65-F5344CB8AC3E}">
        <p14:creationId xmlns:p14="http://schemas.microsoft.com/office/powerpoint/2010/main" val="3309703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Global monitoring based on </a:t>
            </a:r>
            <a:r>
              <a:rPr lang="en-US" i="0" u="sng" dirty="0"/>
              <a:t>comparable and standardized national data</a:t>
            </a:r>
            <a:r>
              <a:rPr lang="en-US" i="0" dirty="0"/>
              <a:t> (to the greatest possible extent)</a:t>
            </a:r>
            <a:endParaRPr lang="en-GB" dirty="0"/>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18</a:t>
            </a:fld>
            <a:endParaRPr lang="en-GB"/>
          </a:p>
        </p:txBody>
      </p:sp>
    </p:spTree>
    <p:extLst>
      <p:ext uri="{BB962C8B-B14F-4D97-AF65-F5344CB8AC3E}">
        <p14:creationId xmlns:p14="http://schemas.microsoft.com/office/powerpoint/2010/main" val="8036170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a:solidFill>
                <a:srgbClr val="FFFFFF"/>
              </a:solidFill>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a:t>Title</a:t>
            </a:r>
            <a:endParaRPr lang="en-GB" noProof="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a:t>Subtitle</a:t>
            </a:r>
            <a:endParaRPr lang="en-GB" noProof="0"/>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p>
        </p:txBody>
      </p:sp>
      <p:sp>
        <p:nvSpPr>
          <p:cNvPr id="9"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0A9CC608-C584-4521-94AB-7171062B4183}" type="slidenum">
              <a:rPr lang="en-GB"/>
              <a:pPr>
                <a:defRPr/>
              </a:pPr>
              <a:t>‹#›</a:t>
            </a:fld>
            <a:endParaRPr lang="en-GB"/>
          </a:p>
        </p:txBody>
      </p:sp>
    </p:spTree>
    <p:extLst>
      <p:ext uri="{BB962C8B-B14F-4D97-AF65-F5344CB8AC3E}">
        <p14:creationId xmlns:p14="http://schemas.microsoft.com/office/powerpoint/2010/main" val="417226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C4F4B82-C98E-4DCE-AAF2-A1DACA1D1194}" type="slidenum">
              <a:rPr lang="en-GB"/>
              <a:pPr>
                <a:defRPr/>
              </a:pPr>
              <a:t>‹#›</a:t>
            </a:fld>
            <a:endParaRPr lang="en-GB"/>
          </a:p>
        </p:txBody>
      </p:sp>
    </p:spTree>
    <p:extLst>
      <p:ext uri="{BB962C8B-B14F-4D97-AF65-F5344CB8AC3E}">
        <p14:creationId xmlns:p14="http://schemas.microsoft.com/office/powerpoint/2010/main" val="118482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E2A7B5F-59C4-4155-9627-68972DC58FD3}" type="slidenum">
              <a:rPr lang="en-GB"/>
              <a:pPr>
                <a:defRPr/>
              </a:pPr>
              <a:t>‹#›</a:t>
            </a:fld>
            <a:endParaRPr lang="en-GB"/>
          </a:p>
        </p:txBody>
      </p:sp>
    </p:spTree>
    <p:extLst>
      <p:ext uri="{BB962C8B-B14F-4D97-AF65-F5344CB8AC3E}">
        <p14:creationId xmlns:p14="http://schemas.microsoft.com/office/powerpoint/2010/main" val="3721895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9799107-9A01-47FE-9309-A8EE91F5A81B}" type="slidenum">
              <a:rPr lang="en-GB"/>
              <a:pPr>
                <a:defRPr/>
              </a:pPr>
              <a:t>‹#›</a:t>
            </a:fld>
            <a:endParaRPr lang="en-GB"/>
          </a:p>
        </p:txBody>
      </p:sp>
    </p:spTree>
    <p:extLst>
      <p:ext uri="{BB962C8B-B14F-4D97-AF65-F5344CB8AC3E}">
        <p14:creationId xmlns:p14="http://schemas.microsoft.com/office/powerpoint/2010/main" val="1060084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6020E37-F1A4-4E08-BD05-37F2D9FE77B9}" type="slidenum">
              <a:rPr lang="en-GB"/>
              <a:pPr>
                <a:defRPr/>
              </a:pPr>
              <a:t>‹#›</a:t>
            </a:fld>
            <a:endParaRPr lang="en-GB"/>
          </a:p>
        </p:txBody>
      </p:sp>
    </p:spTree>
    <p:extLst>
      <p:ext uri="{BB962C8B-B14F-4D97-AF65-F5344CB8AC3E}">
        <p14:creationId xmlns:p14="http://schemas.microsoft.com/office/powerpoint/2010/main" val="2758568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CDEE941-16CE-4001-A41B-6B97B70A53A5}" type="slidenum">
              <a:rPr lang="en-GB"/>
              <a:pPr>
                <a:defRPr/>
              </a:pPr>
              <a:t>‹#›</a:t>
            </a:fld>
            <a:endParaRPr lang="en-GB"/>
          </a:p>
        </p:txBody>
      </p:sp>
    </p:spTree>
    <p:extLst>
      <p:ext uri="{BB962C8B-B14F-4D97-AF65-F5344CB8AC3E}">
        <p14:creationId xmlns:p14="http://schemas.microsoft.com/office/powerpoint/2010/main" val="427624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E61282D1-6CBF-4B86-AE76-61F0936C63B3}" type="slidenum">
              <a:rPr lang="en-GB"/>
              <a:pPr>
                <a:defRPr/>
              </a:pPr>
              <a:t>‹#›</a:t>
            </a:fld>
            <a:endParaRPr lang="en-GB"/>
          </a:p>
        </p:txBody>
      </p:sp>
    </p:spTree>
    <p:extLst>
      <p:ext uri="{BB962C8B-B14F-4D97-AF65-F5344CB8AC3E}">
        <p14:creationId xmlns:p14="http://schemas.microsoft.com/office/powerpoint/2010/main" val="3013319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57F7B55-82A2-40C1-BBF8-747DEB1B1018}" type="slidenum">
              <a:rPr lang="en-GB"/>
              <a:pPr>
                <a:defRPr/>
              </a:pPr>
              <a:t>‹#›</a:t>
            </a:fld>
            <a:endParaRPr lang="en-GB"/>
          </a:p>
        </p:txBody>
      </p:sp>
    </p:spTree>
    <p:extLst>
      <p:ext uri="{BB962C8B-B14F-4D97-AF65-F5344CB8AC3E}">
        <p14:creationId xmlns:p14="http://schemas.microsoft.com/office/powerpoint/2010/main" val="798558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85A8CD5C-BB8A-4F0F-8B66-9C3045F8A13C}" type="slidenum">
              <a:rPr lang="en-GB"/>
              <a:pPr>
                <a:defRPr/>
              </a:pPr>
              <a:t>‹#›</a:t>
            </a:fld>
            <a:endParaRPr lang="en-GB"/>
          </a:p>
        </p:txBody>
      </p:sp>
    </p:spTree>
    <p:extLst>
      <p:ext uri="{BB962C8B-B14F-4D97-AF65-F5344CB8AC3E}">
        <p14:creationId xmlns:p14="http://schemas.microsoft.com/office/powerpoint/2010/main" val="767493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C791286-FAAC-4FC0-918E-2FFD612B0773}" type="slidenum">
              <a:rPr lang="en-GB"/>
              <a:pPr>
                <a:defRPr/>
              </a:pPr>
              <a:t>‹#›</a:t>
            </a:fld>
            <a:endParaRPr lang="en-GB"/>
          </a:p>
        </p:txBody>
      </p:sp>
    </p:spTree>
    <p:extLst>
      <p:ext uri="{BB962C8B-B14F-4D97-AF65-F5344CB8AC3E}">
        <p14:creationId xmlns:p14="http://schemas.microsoft.com/office/powerpoint/2010/main" val="110450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69B4AD0-8EDA-4DA4-8FAC-FCB650A526E9}" type="slidenum">
              <a:rPr lang="en-GB"/>
              <a:pPr>
                <a:defRPr/>
              </a:pPr>
              <a:t>‹#›</a:t>
            </a:fld>
            <a:endParaRPr lang="en-GB"/>
          </a:p>
        </p:txBody>
      </p:sp>
    </p:spTree>
    <p:extLst>
      <p:ext uri="{BB962C8B-B14F-4D97-AF65-F5344CB8AC3E}">
        <p14:creationId xmlns:p14="http://schemas.microsoft.com/office/powerpoint/2010/main" val="3519748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t>Second level</a:t>
            </a:r>
            <a:endParaRPr lang="en-GB"/>
          </a:p>
          <a:p>
            <a:pPr lvl="1"/>
            <a:r>
              <a:rPr lang="en-GB"/>
              <a:t>Third level</a:t>
            </a:r>
          </a:p>
          <a:p>
            <a:pPr lvl="2"/>
            <a:r>
              <a:rPr lang="en-GB"/>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a:defRPr/>
            </a:pPr>
            <a:fld id="{A8D759A5-AEA7-427F-B3C8-478D8E91A6CC}" type="slidenum">
              <a:rPr lang="en-GB"/>
              <a:pPr>
                <a:defRPr/>
              </a:pPr>
              <a:t>‹#›</a:t>
            </a:fld>
            <a:endParaRPr lang="en-GB"/>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33" name="Picture 17" descr="LOGO CE_Vertical_EN_NEG_quadri_H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emf"/><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png"/><Relationship Id="rId15" Type="http://schemas.openxmlformats.org/officeDocument/2006/relationships/image" Target="../media/image21.jpe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jpeg"/><Relationship Id="rId1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switchtogreen.eu/"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switchtogreen.e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www.teebweb.org/" TargetMode="External"/><Relationship Id="rId3" Type="http://schemas.openxmlformats.org/officeDocument/2006/relationships/hyperlink" Target="http://www.ilo.org/global/topics/green-jobs/WCMS_213842/lang--en/index.htm" TargetMode="External"/><Relationship Id="rId7" Type="http://schemas.openxmlformats.org/officeDocument/2006/relationships/hyperlink" Target="http://switchafricagreen.org/" TargetMode="External"/><Relationship Id="rId2" Type="http://schemas.openxmlformats.org/officeDocument/2006/relationships/hyperlink" Target="http://www.unep.org/10yfp/Home/tabid/133135/Default.aspx" TargetMode="External"/><Relationship Id="rId1" Type="http://schemas.openxmlformats.org/officeDocument/2006/relationships/slideLayout" Target="../slideLayouts/slideLayout2.xml"/><Relationship Id="rId6" Type="http://schemas.openxmlformats.org/officeDocument/2006/relationships/hyperlink" Target="http://www.switchmed.eu/en" TargetMode="External"/><Relationship Id="rId5" Type="http://schemas.openxmlformats.org/officeDocument/2006/relationships/hyperlink" Target="http://www.switch-asia.eu/" TargetMode="External"/><Relationship Id="rId10" Type="http://schemas.openxmlformats.org/officeDocument/2006/relationships/hyperlink" Target="http://ec.europa.eu/environment/life/toolkit/pmtools/lifeplus/monitoring.htm" TargetMode="External"/><Relationship Id="rId4" Type="http://schemas.openxmlformats.org/officeDocument/2006/relationships/hyperlink" Target="http://www.unpei.org/" TargetMode="External"/><Relationship Id="rId9" Type="http://schemas.openxmlformats.org/officeDocument/2006/relationships/hyperlink" Target="http://www.switch-asia.eu/policy-support-components/rpsc/policy-dialogue/scp-indicator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Grp="1"/>
          </p:cNvSpPr>
          <p:nvPr>
            <p:ph type="ctrTitle"/>
          </p:nvPr>
        </p:nvSpPr>
        <p:spPr>
          <a:xfrm>
            <a:off x="467544" y="2276471"/>
            <a:ext cx="8424044" cy="790571"/>
          </a:xfrm>
        </p:spPr>
        <p:txBody>
          <a:bodyPr/>
          <a:lstStyle/>
          <a:p>
            <a:pPr lvl="0" indent="0" hangingPunct="1"/>
            <a:r>
              <a:rPr lang="en-GB" sz="4400" dirty="0"/>
              <a:t>Inclusive Green Economy:</a:t>
            </a:r>
          </a:p>
        </p:txBody>
      </p:sp>
      <p:sp>
        <p:nvSpPr>
          <p:cNvPr id="3" name="Rectangle 6"/>
          <p:cNvSpPr txBox="1">
            <a:spLocks noGrp="1"/>
          </p:cNvSpPr>
          <p:nvPr>
            <p:ph type="subTitle" idx="1"/>
          </p:nvPr>
        </p:nvSpPr>
        <p:spPr>
          <a:xfrm>
            <a:off x="577845" y="4581128"/>
            <a:ext cx="8532815" cy="1224360"/>
          </a:xfrm>
        </p:spPr>
        <p:txBody>
          <a:bodyPr/>
          <a:lstStyle/>
          <a:p>
            <a:pPr lvl="0">
              <a:spcBef>
                <a:spcPts val="600"/>
              </a:spcBef>
            </a:pPr>
            <a:r>
              <a:rPr lang="en-GB" sz="2400" dirty="0"/>
              <a:t>A DEVCO Training Course</a:t>
            </a:r>
            <a:endParaRPr lang="en-US" sz="2400" dirty="0"/>
          </a:p>
          <a:p>
            <a:pPr lvl="0" algn="ctr">
              <a:spcBef>
                <a:spcPts val="500"/>
              </a:spcBef>
            </a:pPr>
            <a:endParaRPr lang="en-GB" sz="2000" dirty="0"/>
          </a:p>
        </p:txBody>
      </p:sp>
      <p:sp>
        <p:nvSpPr>
          <p:cNvPr id="4" name="Rectangle 6"/>
          <p:cNvSpPr txBox="1">
            <a:spLocks/>
          </p:cNvSpPr>
          <p:nvPr/>
        </p:nvSpPr>
        <p:spPr>
          <a:xfrm>
            <a:off x="575689" y="3068960"/>
            <a:ext cx="8532815" cy="1007736"/>
          </a:xfrm>
          <a:prstGeom prst="rect">
            <a:avLst/>
          </a:prstGeom>
          <a:noFill/>
          <a:ln>
            <a:noFill/>
          </a:ln>
        </p:spPr>
        <p:txBody>
          <a:bodyPr vert="horz" wrap="square" lIns="91440" tIns="45720" rIns="91440" bIns="45720" anchor="t" anchorCtr="0" compatLnSpc="1"/>
          <a:lstStyle>
            <a:lvl1pPr marL="0" marR="0" lvl="0" indent="0" algn="l" defTabSz="914400" rtl="0" fontAlgn="auto" hangingPunct="0">
              <a:lnSpc>
                <a:spcPct val="100000"/>
              </a:lnSpc>
              <a:spcBef>
                <a:spcPts val="700"/>
              </a:spcBef>
              <a:spcAft>
                <a:spcPts val="0"/>
              </a:spcAft>
              <a:buClr>
                <a:srgbClr val="FFFFFF"/>
              </a:buClr>
              <a:buSzPct val="100000"/>
              <a:buNone/>
              <a:tabLst/>
              <a:defRPr lang="fr-BE" sz="3000" b="1" i="0" u="none" strike="noStrike" kern="0" cap="none" spc="0" baseline="0">
                <a:solidFill>
                  <a:srgbClr val="FFFFFF"/>
                </a:solidFill>
                <a:uFillTx/>
                <a:latin typeface="Verdana"/>
                <a:ea typeface=""/>
                <a:cs typeface=""/>
              </a:defRPr>
            </a:lvl1pPr>
            <a:lvl2pPr marL="742950" marR="0" lvl="1" indent="-285750" algn="l" defTabSz="914400" rtl="0" fontAlgn="auto" hangingPunct="0">
              <a:lnSpc>
                <a:spcPct val="100000"/>
              </a:lnSpc>
              <a:spcBef>
                <a:spcPts val="500"/>
              </a:spcBef>
              <a:spcAft>
                <a:spcPts val="0"/>
              </a:spcAft>
              <a:buClr>
                <a:srgbClr val="009FBA"/>
              </a:buClr>
              <a:buSzPct val="100000"/>
              <a:buChar char="•"/>
              <a:tabLst/>
              <a:defRPr lang="en-GB" sz="2000" b="1" i="0" u="none" strike="noStrike" kern="0" cap="none" spc="0" baseline="0">
                <a:solidFill>
                  <a:srgbClr val="0F5494"/>
                </a:solidFill>
                <a:uFillTx/>
                <a:latin typeface="Verdana"/>
              </a:defRPr>
            </a:lvl2pPr>
            <a:lvl3pPr marL="1143000" marR="0" lvl="2" indent="-228600" algn="l" defTabSz="914400" rtl="0" fontAlgn="auto" hangingPunct="0">
              <a:lnSpc>
                <a:spcPct val="100000"/>
              </a:lnSpc>
              <a:spcBef>
                <a:spcPts val="300"/>
              </a:spcBef>
              <a:spcAft>
                <a:spcPts val="0"/>
              </a:spcAft>
              <a:buNone/>
              <a:tabLst/>
              <a:defRPr lang="en-GB" sz="1400" b="0" i="0" u="none" strike="noStrike" kern="0" cap="none" spc="0" baseline="0">
                <a:solidFill>
                  <a:srgbClr val="0F5494"/>
                </a:solidFill>
                <a:uFillTx/>
                <a:latin typeface="Verdana"/>
              </a:defRPr>
            </a:lvl3pPr>
          </a:lstStyle>
          <a:p>
            <a:pPr algn="r">
              <a:spcBef>
                <a:spcPts val="600"/>
              </a:spcBef>
            </a:pPr>
            <a:r>
              <a:rPr lang="en-GB" sz="2400" dirty="0">
                <a:solidFill>
                  <a:srgbClr val="FFD624"/>
                </a:solidFill>
              </a:rPr>
              <a:t>Seizing new opportunities to generate growth, create jobs and help reduce poverty</a:t>
            </a:r>
            <a:endParaRPr lang="en-US" sz="2400" dirty="0">
              <a:solidFill>
                <a:srgbClr val="FFD624"/>
              </a:solidFill>
            </a:endParaRPr>
          </a:p>
          <a:p>
            <a:pPr algn="r">
              <a:spcBef>
                <a:spcPts val="500"/>
              </a:spcBef>
            </a:pPr>
            <a:endParaRPr lang="en-GB" sz="2000" dirty="0"/>
          </a:p>
        </p:txBody>
      </p:sp>
    </p:spTree>
    <p:extLst>
      <p:ext uri="{BB962C8B-B14F-4D97-AF65-F5344CB8AC3E}">
        <p14:creationId xmlns:p14="http://schemas.microsoft.com/office/powerpoint/2010/main" val="743104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9434" y="4230377"/>
            <a:ext cx="2286000" cy="610076"/>
          </a:xfrm>
          <a:prstGeom prst="rect">
            <a:avLst/>
          </a:prstGeom>
        </p:spPr>
      </p:pic>
      <p:sp>
        <p:nvSpPr>
          <p:cNvPr id="14338" name="Title 1"/>
          <p:cNvSpPr>
            <a:spLocks noGrp="1"/>
          </p:cNvSpPr>
          <p:nvPr>
            <p:ph type="title"/>
          </p:nvPr>
        </p:nvSpPr>
        <p:spPr/>
        <p:txBody>
          <a:bodyPr/>
          <a:lstStyle/>
          <a:p>
            <a:pPr marL="0"/>
            <a:r>
              <a:rPr lang="en-US" dirty="0"/>
              <a:t>Other relevant Initiatives</a:t>
            </a:r>
          </a:p>
        </p:txBody>
      </p:sp>
      <p:sp>
        <p:nvSpPr>
          <p:cNvPr id="3" name="Content Placeholder 2"/>
          <p:cNvSpPr>
            <a:spLocks noGrp="1"/>
          </p:cNvSpPr>
          <p:nvPr>
            <p:ph idx="1"/>
          </p:nvPr>
        </p:nvSpPr>
        <p:spPr>
          <a:xfrm>
            <a:off x="457200" y="2492375"/>
            <a:ext cx="8219256" cy="954801"/>
          </a:xfrm>
        </p:spPr>
        <p:txBody>
          <a:bodyPr/>
          <a:lstStyle/>
          <a:p>
            <a:pPr>
              <a:buClrTx/>
              <a:defRPr/>
            </a:pPr>
            <a:endParaRPr lang="en-GB" i="0" dirty="0"/>
          </a:p>
          <a:p>
            <a:pPr>
              <a:buClrTx/>
              <a:buFont typeface="Wingdings" panose="05000000000000000000" pitchFamily="2" charset="2"/>
              <a:buChar char="q"/>
              <a:defRPr/>
            </a:pPr>
            <a:r>
              <a:rPr lang="en-GB" i="0" dirty="0"/>
              <a:t>A </a:t>
            </a:r>
            <a:r>
              <a:rPr lang="en-GB" b="1" i="0" dirty="0"/>
              <a:t>gateway to inclusive green economy</a:t>
            </a:r>
            <a:r>
              <a:rPr lang="el-GR" b="1" i="0" dirty="0"/>
              <a:t> </a:t>
            </a:r>
            <a:r>
              <a:rPr lang="en-US" i="0" dirty="0"/>
              <a:t>through the S2Green website</a:t>
            </a:r>
            <a:endParaRPr lang="en-GB" i="0" dirty="0"/>
          </a:p>
        </p:txBody>
      </p:sp>
      <p:pic>
        <p:nvPicPr>
          <p:cNvPr id="5" name="Εικόνα 2" descr="C:\Users\Living Prospects PC1\Desktop\gip-web11.png"/>
          <p:cNvPicPr/>
          <p:nvPr/>
        </p:nvPicPr>
        <p:blipFill>
          <a:blip r:embed="rId3" cstate="print"/>
          <a:srcRect/>
          <a:stretch>
            <a:fillRect/>
          </a:stretch>
        </p:blipFill>
        <p:spPr bwMode="auto">
          <a:xfrm>
            <a:off x="6088281" y="5059180"/>
            <a:ext cx="1016635" cy="628650"/>
          </a:xfrm>
          <a:prstGeom prst="rect">
            <a:avLst/>
          </a:prstGeom>
          <a:noFill/>
          <a:ln w="9525">
            <a:noFill/>
            <a:miter lim="800000"/>
            <a:headEnd/>
            <a:tailEnd/>
          </a:ln>
        </p:spPr>
      </p:pic>
      <p:pic>
        <p:nvPicPr>
          <p:cNvPr id="6" name="Εικόνα 4" descr="C:\Users\Living Prospects PC1\Desktop\logo.png"/>
          <p:cNvPicPr/>
          <p:nvPr/>
        </p:nvPicPr>
        <p:blipFill>
          <a:blip r:embed="rId4" cstate="print"/>
          <a:srcRect/>
          <a:stretch>
            <a:fillRect/>
          </a:stretch>
        </p:blipFill>
        <p:spPr bwMode="auto">
          <a:xfrm>
            <a:off x="2549625" y="4462189"/>
            <a:ext cx="1068705" cy="341630"/>
          </a:xfrm>
          <a:prstGeom prst="rect">
            <a:avLst/>
          </a:prstGeom>
          <a:noFill/>
          <a:ln w="9525">
            <a:noFill/>
            <a:miter lim="800000"/>
            <a:headEnd/>
            <a:tailEnd/>
          </a:ln>
        </p:spPr>
      </p:pic>
      <p:pic>
        <p:nvPicPr>
          <p:cNvPr id="8" name="Εικόνα 3" descr="C:\Users\Living Prospects PC1\Desktop\image18_519.jpg"/>
          <p:cNvPicPr/>
          <p:nvPr/>
        </p:nvPicPr>
        <p:blipFill>
          <a:blip r:embed="rId5" cstate="print"/>
          <a:srcRect/>
          <a:stretch>
            <a:fillRect/>
          </a:stretch>
        </p:blipFill>
        <p:spPr bwMode="auto">
          <a:xfrm>
            <a:off x="4053986" y="4874417"/>
            <a:ext cx="1704975" cy="594360"/>
          </a:xfrm>
          <a:prstGeom prst="rect">
            <a:avLst/>
          </a:prstGeom>
          <a:noFill/>
          <a:ln w="9525">
            <a:noFill/>
            <a:miter lim="800000"/>
            <a:headEnd/>
            <a:tailEnd/>
          </a:ln>
        </p:spPr>
      </p:pic>
      <p:pic>
        <p:nvPicPr>
          <p:cNvPr id="9" name="Εικόνα 1" descr="C:\Users\Living Prospects PC1\Desktop\download.jpg"/>
          <p:cNvPicPr/>
          <p:nvPr/>
        </p:nvPicPr>
        <p:blipFill>
          <a:blip r:embed="rId6" cstate="print"/>
          <a:srcRect/>
          <a:stretch>
            <a:fillRect/>
          </a:stretch>
        </p:blipFill>
        <p:spPr bwMode="auto">
          <a:xfrm>
            <a:off x="7022862" y="4302726"/>
            <a:ext cx="947420" cy="977265"/>
          </a:xfrm>
          <a:prstGeom prst="rect">
            <a:avLst/>
          </a:prstGeom>
          <a:noFill/>
          <a:ln w="9525">
            <a:noFill/>
            <a:miter lim="800000"/>
            <a:headEnd/>
            <a:tailEnd/>
          </a:ln>
        </p:spPr>
      </p:pic>
      <p:pic>
        <p:nvPicPr>
          <p:cNvPr id="10" name="Εικόνα 1" descr="C:\Users\Living Prospects PC1\Desktop\logo.png"/>
          <p:cNvPicPr/>
          <p:nvPr/>
        </p:nvPicPr>
        <p:blipFill>
          <a:blip r:embed="rId7" cstate="print"/>
          <a:srcRect/>
          <a:stretch>
            <a:fillRect/>
          </a:stretch>
        </p:blipFill>
        <p:spPr bwMode="auto">
          <a:xfrm>
            <a:off x="5900738" y="5957996"/>
            <a:ext cx="2724150" cy="560070"/>
          </a:xfrm>
          <a:prstGeom prst="rect">
            <a:avLst/>
          </a:prstGeom>
          <a:noFill/>
          <a:ln w="9525">
            <a:noFill/>
            <a:miter lim="800000"/>
            <a:headEnd/>
            <a:tailEnd/>
          </a:ln>
        </p:spPr>
      </p:pic>
      <p:pic>
        <p:nvPicPr>
          <p:cNvPr id="11" name="Εικόνα 2" descr="C:\Users\Living Prospects PC1\Desktop\LIFE.jpg"/>
          <p:cNvPicPr/>
          <p:nvPr/>
        </p:nvPicPr>
        <p:blipFill>
          <a:blip r:embed="rId8" cstate="print"/>
          <a:srcRect/>
          <a:stretch>
            <a:fillRect/>
          </a:stretch>
        </p:blipFill>
        <p:spPr bwMode="auto">
          <a:xfrm>
            <a:off x="4057558" y="5648475"/>
            <a:ext cx="1018540" cy="628015"/>
          </a:xfrm>
          <a:prstGeom prst="rect">
            <a:avLst/>
          </a:prstGeom>
          <a:noFill/>
          <a:ln w="9525">
            <a:noFill/>
            <a:miter lim="800000"/>
            <a:headEnd/>
            <a:tailEnd/>
          </a:ln>
        </p:spPr>
      </p:pic>
      <p:pic>
        <p:nvPicPr>
          <p:cNvPr id="12" name="Εικόνα 3" descr="C:\Users\Living Prospects PC1\Desktop\logo_en.png"/>
          <p:cNvPicPr/>
          <p:nvPr/>
        </p:nvPicPr>
        <p:blipFill>
          <a:blip r:embed="rId9" cstate="print"/>
          <a:srcRect/>
          <a:stretch>
            <a:fillRect/>
          </a:stretch>
        </p:blipFill>
        <p:spPr bwMode="auto">
          <a:xfrm>
            <a:off x="1401130" y="4955118"/>
            <a:ext cx="1077595" cy="723900"/>
          </a:xfrm>
          <a:prstGeom prst="rect">
            <a:avLst/>
          </a:prstGeom>
          <a:noFill/>
          <a:ln w="9525">
            <a:noFill/>
            <a:miter lim="800000"/>
            <a:headEnd/>
            <a:tailEnd/>
          </a:ln>
        </p:spPr>
      </p:pic>
      <p:pic>
        <p:nvPicPr>
          <p:cNvPr id="13" name="Εικόνα 4" descr="C:\Users\Living Prospects PC1\Desktop\b4life.jpg"/>
          <p:cNvPicPr/>
          <p:nvPr/>
        </p:nvPicPr>
        <p:blipFill>
          <a:blip r:embed="rId10" cstate="print"/>
          <a:srcRect/>
          <a:stretch>
            <a:fillRect/>
          </a:stretch>
        </p:blipFill>
        <p:spPr bwMode="auto">
          <a:xfrm>
            <a:off x="394061" y="5636799"/>
            <a:ext cx="1106170" cy="1040765"/>
          </a:xfrm>
          <a:prstGeom prst="rect">
            <a:avLst/>
          </a:prstGeom>
          <a:noFill/>
          <a:ln w="9525">
            <a:noFill/>
            <a:miter lim="800000"/>
            <a:headEnd/>
            <a:tailEnd/>
          </a:ln>
        </p:spPr>
      </p:pic>
      <p:pic>
        <p:nvPicPr>
          <p:cNvPr id="14" name="Εικόνα 6" descr="C:\Users\Living Prospects PC1\Desktop\images (1).jpg"/>
          <p:cNvPicPr/>
          <p:nvPr/>
        </p:nvPicPr>
        <p:blipFill>
          <a:blip r:embed="rId11" cstate="print"/>
          <a:srcRect/>
          <a:stretch>
            <a:fillRect/>
          </a:stretch>
        </p:blipFill>
        <p:spPr bwMode="auto">
          <a:xfrm>
            <a:off x="68166" y="4476265"/>
            <a:ext cx="1068705" cy="1172210"/>
          </a:xfrm>
          <a:prstGeom prst="rect">
            <a:avLst/>
          </a:prstGeom>
          <a:noFill/>
          <a:ln w="9525">
            <a:noFill/>
            <a:miter lim="800000"/>
            <a:headEnd/>
            <a:tailEnd/>
          </a:ln>
        </p:spPr>
      </p:pic>
      <p:pic>
        <p:nvPicPr>
          <p:cNvPr id="15" name="Picture 14"/>
          <p:cNvPicPr>
            <a:picLocks noChangeAspect="1"/>
          </p:cNvPicPr>
          <p:nvPr/>
        </p:nvPicPr>
        <p:blipFill>
          <a:blip r:embed="rId12"/>
          <a:stretch>
            <a:fillRect/>
          </a:stretch>
        </p:blipFill>
        <p:spPr>
          <a:xfrm>
            <a:off x="922655" y="4006113"/>
            <a:ext cx="1343462" cy="648382"/>
          </a:xfrm>
          <a:prstGeom prst="rect">
            <a:avLst/>
          </a:prstGeom>
        </p:spPr>
      </p:pic>
      <p:pic>
        <p:nvPicPr>
          <p:cNvPr id="16" name="Picture 2" descr="Green Economy Coalitio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40459" y="5089972"/>
            <a:ext cx="825367" cy="831526"/>
          </a:xfrm>
          <a:prstGeom prst="rect">
            <a:avLst/>
          </a:prstGeom>
          <a:noFill/>
          <a:extLst>
            <a:ext uri="{909E8E84-426E-40DD-AFC4-6F175D3DCCD1}">
              <a14:hiddenFill xmlns:a14="http://schemas.microsoft.com/office/drawing/2010/main">
                <a:solidFill>
                  <a:srgbClr val="FFFFFF"/>
                </a:solidFill>
              </a14:hiddenFill>
            </a:ext>
          </a:extLst>
        </p:spPr>
      </p:pic>
      <p:pic>
        <p:nvPicPr>
          <p:cNvPr id="17" name="Εικόνα 1" descr="C:\Users\Living Prospects PC1\Desktop\Logounepteeb.png"/>
          <p:cNvPicPr>
            <a:picLocks noChangeAspect="1"/>
          </p:cNvPicPr>
          <p:nvPr/>
        </p:nvPicPr>
        <p:blipFill>
          <a:blip r:embed="rId14" cstate="print"/>
          <a:srcRect/>
          <a:stretch>
            <a:fillRect/>
          </a:stretch>
        </p:blipFill>
        <p:spPr bwMode="auto">
          <a:xfrm>
            <a:off x="8028384" y="4654105"/>
            <a:ext cx="1072394" cy="1034984"/>
          </a:xfrm>
          <a:prstGeom prst="rect">
            <a:avLst/>
          </a:prstGeom>
          <a:noFill/>
          <a:ln w="9525">
            <a:noFill/>
            <a:miter lim="800000"/>
            <a:headEnd/>
            <a:tailEnd/>
          </a:ln>
        </p:spPr>
      </p:pic>
      <p:pic>
        <p:nvPicPr>
          <p:cNvPr id="2" name="Picture 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135025" y="6318993"/>
            <a:ext cx="1794662" cy="387706"/>
          </a:xfrm>
          <a:prstGeom prst="rect">
            <a:avLst/>
          </a:prstGeom>
        </p:spPr>
      </p:pic>
    </p:spTree>
    <p:extLst>
      <p:ext uri="{BB962C8B-B14F-4D97-AF65-F5344CB8AC3E}">
        <p14:creationId xmlns:p14="http://schemas.microsoft.com/office/powerpoint/2010/main" val="1330246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ubtitle 2"/>
          <p:cNvSpPr>
            <a:spLocks noGrp="1"/>
          </p:cNvSpPr>
          <p:nvPr>
            <p:ph type="subTitle" idx="1"/>
          </p:nvPr>
        </p:nvSpPr>
        <p:spPr>
          <a:xfrm>
            <a:off x="251520" y="2924944"/>
            <a:ext cx="8532812" cy="1728787"/>
          </a:xfrm>
        </p:spPr>
        <p:txBody>
          <a:bodyPr/>
          <a:lstStyle/>
          <a:p>
            <a:pPr algn="ctr"/>
            <a:r>
              <a:rPr lang="en-GB" sz="3200" dirty="0"/>
              <a:t>Evaluation of EU development cooperation on SCP: Preliminary observations and discussion points</a:t>
            </a:r>
          </a:p>
        </p:txBody>
      </p:sp>
    </p:spTree>
    <p:extLst>
      <p:ext uri="{BB962C8B-B14F-4D97-AF65-F5344CB8AC3E}">
        <p14:creationId xmlns:p14="http://schemas.microsoft.com/office/powerpoint/2010/main" val="3943467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5507014" y="3212976"/>
            <a:ext cx="33123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600" b="1" dirty="0">
                <a:solidFill>
                  <a:srgbClr val="800000"/>
                </a:solidFill>
                <a:latin typeface="Arial" panose="020B0604020202020204" pitchFamily="34" charset="0"/>
                <a:cs typeface="Times New Roman" panose="02020603050405020304" pitchFamily="18" charset="0"/>
              </a:rPr>
              <a:t>Impact of</a:t>
            </a:r>
          </a:p>
          <a:p>
            <a:pPr algn="r"/>
            <a:r>
              <a:rPr lang="en-US" altLang="en-US" sz="1600" b="1" dirty="0">
                <a:solidFill>
                  <a:srgbClr val="800000"/>
                </a:solidFill>
                <a:latin typeface="Arial" panose="020B0604020202020204" pitchFamily="34" charset="0"/>
                <a:cs typeface="Times New Roman" panose="02020603050405020304" pitchFamily="18" charset="0"/>
              </a:rPr>
              <a:t>SCP </a:t>
            </a:r>
            <a:r>
              <a:rPr lang="en-US" altLang="en-US" sz="1600" b="1" dirty="0" err="1">
                <a:solidFill>
                  <a:srgbClr val="800000"/>
                </a:solidFill>
                <a:latin typeface="Arial" panose="020B0604020202020204" pitchFamily="34" charset="0"/>
                <a:cs typeface="Times New Roman" panose="02020603050405020304" pitchFamily="18" charset="0"/>
              </a:rPr>
              <a:t>Programme</a:t>
            </a:r>
            <a:r>
              <a:rPr lang="en-US" altLang="en-US" sz="1600" b="1" dirty="0">
                <a:solidFill>
                  <a:srgbClr val="800000"/>
                </a:solidFill>
                <a:latin typeface="Arial" panose="020B0604020202020204" pitchFamily="34" charset="0"/>
                <a:cs typeface="Times New Roman" panose="02020603050405020304" pitchFamily="18" charset="0"/>
              </a:rPr>
              <a:t> Components</a:t>
            </a:r>
            <a:endParaRPr lang="en-AU" altLang="en-US" sz="1600" dirty="0"/>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081" y="1184697"/>
            <a:ext cx="84963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3174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71600" y="1330151"/>
            <a:ext cx="7489825" cy="874713"/>
          </a:xfrm>
          <a:solidFill>
            <a:srgbClr val="C00000"/>
          </a:solidFill>
          <a:ln>
            <a:solidFill>
              <a:srgbClr val="002060"/>
            </a:solidFill>
            <a:miter lim="800000"/>
            <a:headEnd/>
            <a:tailEnd/>
          </a:ln>
        </p:spPr>
        <p:txBody>
          <a:bodyPr/>
          <a:lstStyle/>
          <a:p>
            <a:pPr algn="ctr"/>
            <a:r>
              <a:rPr lang="en-AU" altLang="en-US" dirty="0">
                <a:solidFill>
                  <a:schemeClr val="bg1"/>
                </a:solidFill>
              </a:rPr>
              <a:t>Discussion Points</a:t>
            </a:r>
          </a:p>
        </p:txBody>
      </p:sp>
      <p:sp>
        <p:nvSpPr>
          <p:cNvPr id="5" name="Rectangle 4"/>
          <p:cNvSpPr>
            <a:spLocks noChangeArrowheads="1"/>
          </p:cNvSpPr>
          <p:nvPr/>
        </p:nvSpPr>
        <p:spPr bwMode="auto">
          <a:xfrm>
            <a:off x="971600" y="2204864"/>
            <a:ext cx="7489825" cy="4451350"/>
          </a:xfrm>
          <a:prstGeom prst="rect">
            <a:avLst/>
          </a:prstGeom>
          <a:solidFill>
            <a:srgbClr val="0F5494"/>
          </a:solidFill>
          <a:ln w="9525">
            <a:solidFill>
              <a:srgbClr val="002060"/>
            </a:solidFill>
            <a:miter lim="800000"/>
            <a:headEnd/>
            <a:tailEnd/>
          </a:ln>
          <a:effectLst/>
          <a:extLst/>
        </p:spPr>
        <p:txBody>
          <a:bodyPr>
            <a:spAutoFit/>
          </a:bodyPr>
          <a:lstStyle>
            <a:lvl1pPr marL="273050" indent="-342900">
              <a:spcBef>
                <a:spcPct val="20000"/>
              </a:spcBef>
              <a:buChar char="•"/>
              <a:tabLst>
                <a:tab pos="190500" algn="l"/>
              </a:tabLst>
              <a:defRPr sz="3200">
                <a:solidFill>
                  <a:schemeClr val="tx1"/>
                </a:solidFill>
                <a:latin typeface="Times New Roman" panose="02020603050405020304" pitchFamily="18" charset="0"/>
              </a:defRPr>
            </a:lvl1pPr>
            <a:lvl2pPr marL="742950" indent="-285750">
              <a:spcBef>
                <a:spcPct val="20000"/>
              </a:spcBef>
              <a:buChar char="–"/>
              <a:tabLst>
                <a:tab pos="190500" algn="l"/>
              </a:tabLst>
              <a:defRPr sz="2800">
                <a:solidFill>
                  <a:schemeClr val="tx1"/>
                </a:solidFill>
                <a:latin typeface="Times New Roman" panose="02020603050405020304" pitchFamily="18" charset="0"/>
              </a:defRPr>
            </a:lvl2pPr>
            <a:lvl3pPr marL="1143000" indent="-228600">
              <a:spcBef>
                <a:spcPct val="20000"/>
              </a:spcBef>
              <a:buChar char="•"/>
              <a:tabLst>
                <a:tab pos="190500" algn="l"/>
              </a:tabLst>
              <a:defRPr sz="2400">
                <a:solidFill>
                  <a:schemeClr val="tx1"/>
                </a:solidFill>
                <a:latin typeface="Times New Roman" panose="02020603050405020304" pitchFamily="18" charset="0"/>
              </a:defRPr>
            </a:lvl3pPr>
            <a:lvl4pPr marL="1600200" indent="-228600">
              <a:spcBef>
                <a:spcPct val="20000"/>
              </a:spcBef>
              <a:buChar char="–"/>
              <a:tabLst>
                <a:tab pos="190500" algn="l"/>
              </a:tabLst>
              <a:defRPr sz="2000">
                <a:solidFill>
                  <a:schemeClr val="tx1"/>
                </a:solidFill>
                <a:latin typeface="Times New Roman" panose="02020603050405020304" pitchFamily="18" charset="0"/>
              </a:defRPr>
            </a:lvl4pPr>
            <a:lvl5pPr marL="2057400" indent="-228600">
              <a:spcBef>
                <a:spcPct val="20000"/>
              </a:spcBef>
              <a:buChar char="»"/>
              <a:tabLst>
                <a:tab pos="1905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1905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1905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1905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190500" algn="l"/>
              </a:tabLst>
              <a:defRPr sz="2000">
                <a:solidFill>
                  <a:schemeClr val="tx1"/>
                </a:solidFill>
                <a:latin typeface="Times New Roman" panose="02020603050405020304" pitchFamily="18" charset="0"/>
              </a:defRPr>
            </a:lvl9pPr>
          </a:lstStyle>
          <a:p>
            <a:pPr>
              <a:defRPr/>
            </a:pPr>
            <a:r>
              <a:rPr lang="en-AU" sz="2400" b="1" dirty="0">
                <a:solidFill>
                  <a:schemeClr val="bg1"/>
                </a:solidFill>
              </a:rPr>
              <a:t>Context and political conditions for cooperation on Green Economy – impact and how to mitigate?</a:t>
            </a:r>
          </a:p>
          <a:p>
            <a:pPr marL="0" indent="0">
              <a:buFontTx/>
              <a:buNone/>
              <a:defRPr/>
            </a:pPr>
            <a:endParaRPr lang="en-AU" sz="2400" b="1" dirty="0">
              <a:solidFill>
                <a:schemeClr val="bg1"/>
              </a:solidFill>
            </a:endParaRPr>
          </a:p>
          <a:p>
            <a:pPr>
              <a:defRPr/>
            </a:pPr>
            <a:r>
              <a:rPr lang="en-US" sz="2400" b="1" dirty="0">
                <a:solidFill>
                  <a:schemeClr val="bg1"/>
                </a:solidFill>
              </a:rPr>
              <a:t>Private Sector, Multiplication and Scaling Up: how to convince businesses of potential benefits of SCP, scale up private investments?</a:t>
            </a:r>
          </a:p>
          <a:p>
            <a:pPr marL="0" indent="0">
              <a:buFontTx/>
              <a:buNone/>
              <a:defRPr/>
            </a:pPr>
            <a:endParaRPr lang="en-US" sz="2400" b="1" dirty="0">
              <a:solidFill>
                <a:schemeClr val="bg1"/>
              </a:solidFill>
            </a:endParaRPr>
          </a:p>
          <a:p>
            <a:pPr>
              <a:defRPr/>
            </a:pPr>
            <a:r>
              <a:rPr lang="en-AU" sz="2400" b="1" dirty="0">
                <a:solidFill>
                  <a:schemeClr val="bg1"/>
                </a:solidFill>
              </a:rPr>
              <a:t>Need to establish greater links between </a:t>
            </a:r>
            <a:r>
              <a:rPr lang="en-US" sz="2400" b="1" dirty="0">
                <a:solidFill>
                  <a:schemeClr val="bg1"/>
                </a:solidFill>
              </a:rPr>
              <a:t>EU global (e.g. PAGE), SWITCH regional </a:t>
            </a:r>
            <a:r>
              <a:rPr lang="en-US" sz="2400" b="1" dirty="0" err="1">
                <a:solidFill>
                  <a:schemeClr val="bg1"/>
                </a:solidFill>
              </a:rPr>
              <a:t>programmes</a:t>
            </a:r>
            <a:r>
              <a:rPr lang="en-US" sz="2400" b="1" dirty="0">
                <a:solidFill>
                  <a:schemeClr val="bg1"/>
                </a:solidFill>
              </a:rPr>
              <a:t>, and geographic (national level) instruments, as well as links to other (non-EU) initiatives – how?</a:t>
            </a:r>
            <a:endParaRPr lang="en-US" altLang="en-US" sz="1400" b="1" dirty="0">
              <a:solidFill>
                <a:schemeClr val="bg1"/>
              </a:solidFill>
              <a:latin typeface="Arial" panose="020B0604020202020204" pitchFamily="34" charset="0"/>
            </a:endParaRPr>
          </a:p>
        </p:txBody>
      </p:sp>
    </p:spTree>
    <p:extLst>
      <p:ext uri="{BB962C8B-B14F-4D97-AF65-F5344CB8AC3E}">
        <p14:creationId xmlns:p14="http://schemas.microsoft.com/office/powerpoint/2010/main" val="1712238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ubtitle 2"/>
          <p:cNvSpPr>
            <a:spLocks noGrp="1"/>
          </p:cNvSpPr>
          <p:nvPr>
            <p:ph type="subTitle" idx="1"/>
          </p:nvPr>
        </p:nvSpPr>
        <p:spPr>
          <a:xfrm>
            <a:off x="251520" y="2708920"/>
            <a:ext cx="8532812" cy="1728787"/>
          </a:xfrm>
        </p:spPr>
        <p:txBody>
          <a:bodyPr/>
          <a:lstStyle/>
          <a:p>
            <a:pPr algn="ctr"/>
            <a:r>
              <a:rPr lang="en-GB" sz="3200" dirty="0"/>
              <a:t>Measuring Progress towards an Inclusive Green Economy</a:t>
            </a:r>
            <a:endParaRPr lang="en-US" sz="3200" dirty="0"/>
          </a:p>
        </p:txBody>
      </p:sp>
    </p:spTree>
    <p:extLst>
      <p:ext uri="{BB962C8B-B14F-4D97-AF65-F5344CB8AC3E}">
        <p14:creationId xmlns:p14="http://schemas.microsoft.com/office/powerpoint/2010/main" val="2169881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marL="0"/>
            <a:r>
              <a:rPr lang="fr-CH"/>
              <a:t>Rio+20 Outcome Document on </a:t>
            </a:r>
            <a:r>
              <a:rPr lang="en-GB"/>
              <a:t>Broader </a:t>
            </a:r>
            <a:r>
              <a:rPr lang="fr-CH"/>
              <a:t>Me</a:t>
            </a:r>
            <a:r>
              <a:rPr lang="en-GB"/>
              <a:t>asures of Progress</a:t>
            </a:r>
            <a:endParaRPr lang="en-US"/>
          </a:p>
        </p:txBody>
      </p:sp>
      <p:sp>
        <p:nvSpPr>
          <p:cNvPr id="28675" name="Content Placeholder 2"/>
          <p:cNvSpPr>
            <a:spLocks noGrp="1"/>
          </p:cNvSpPr>
          <p:nvPr>
            <p:ph idx="1"/>
          </p:nvPr>
        </p:nvSpPr>
        <p:spPr/>
        <p:txBody>
          <a:bodyPr/>
          <a:lstStyle/>
          <a:p>
            <a:pPr algn="ctr"/>
            <a:endParaRPr lang="en-GB" dirty="0"/>
          </a:p>
          <a:p>
            <a:pPr algn="ctr"/>
            <a:r>
              <a:rPr lang="en-GB" sz="2000" dirty="0"/>
              <a:t>“We recognize the need for broader measures of progress to complement gross domestic product in order to better inform policy decisions…” </a:t>
            </a:r>
          </a:p>
          <a:p>
            <a:pPr algn="r"/>
            <a:r>
              <a:rPr lang="en-GB" sz="1600" dirty="0"/>
              <a:t>Rio+20 Outcome Document, Para </a:t>
            </a:r>
            <a:r>
              <a:rPr lang="fr-CH" sz="1600" dirty="0"/>
              <a:t>38</a:t>
            </a:r>
            <a:endParaRPr lang="en-US" sz="1600" dirty="0"/>
          </a:p>
          <a:p>
            <a:pPr algn="just"/>
            <a:endParaRPr lang="en-US" sz="2000" dirty="0"/>
          </a:p>
          <a:p>
            <a:pPr algn="just"/>
            <a:endParaRPr lang="en-US" sz="2000" dirty="0"/>
          </a:p>
          <a:p>
            <a:pPr algn="just">
              <a:buClr>
                <a:srgbClr val="0F5494"/>
              </a:buClr>
              <a:buFont typeface="Wingdings" panose="05000000000000000000" pitchFamily="2" charset="2"/>
              <a:buChar char="q"/>
            </a:pPr>
            <a:r>
              <a:rPr lang="en-US" sz="2000" i="0" dirty="0"/>
              <a:t>From </a:t>
            </a:r>
            <a:r>
              <a:rPr lang="en-US" sz="2000" b="1" i="0" dirty="0"/>
              <a:t>GDP </a:t>
            </a:r>
            <a:r>
              <a:rPr lang="en-US" sz="2000" i="0" dirty="0"/>
              <a:t>to </a:t>
            </a:r>
            <a:r>
              <a:rPr lang="en-US" sz="2000" b="1" i="0" dirty="0"/>
              <a:t>Systems of Environmental Economic Accounts (UN / EUROSTAT)</a:t>
            </a:r>
          </a:p>
        </p:txBody>
      </p:sp>
    </p:spTree>
    <p:extLst>
      <p:ext uri="{BB962C8B-B14F-4D97-AF65-F5344CB8AC3E}">
        <p14:creationId xmlns:p14="http://schemas.microsoft.com/office/powerpoint/2010/main" val="231494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marL="0"/>
            <a:r>
              <a:rPr lang="en-US" dirty="0"/>
              <a:t>Reporting on SDG Targets</a:t>
            </a:r>
          </a:p>
        </p:txBody>
      </p:sp>
      <p:sp>
        <p:nvSpPr>
          <p:cNvPr id="3" name="Content Placeholder 2"/>
          <p:cNvSpPr>
            <a:spLocks noGrp="1"/>
          </p:cNvSpPr>
          <p:nvPr>
            <p:ph idx="1"/>
          </p:nvPr>
        </p:nvSpPr>
        <p:spPr>
          <a:xfrm>
            <a:off x="457200" y="2492375"/>
            <a:ext cx="8229600" cy="3168873"/>
          </a:xfrm>
        </p:spPr>
        <p:txBody>
          <a:bodyPr/>
          <a:lstStyle/>
          <a:p>
            <a:pPr>
              <a:spcBef>
                <a:spcPts val="600"/>
              </a:spcBef>
              <a:spcAft>
                <a:spcPts val="600"/>
              </a:spcAft>
              <a:buClrTx/>
              <a:buFont typeface="Wingdings" panose="05000000000000000000" pitchFamily="2" charset="2"/>
              <a:buChar char="q"/>
              <a:defRPr/>
            </a:pPr>
            <a:r>
              <a:rPr lang="en-US" i="0" dirty="0"/>
              <a:t>Annual progress reporting on the SDGs </a:t>
            </a:r>
          </a:p>
          <a:p>
            <a:pPr>
              <a:spcBef>
                <a:spcPts val="600"/>
              </a:spcBef>
              <a:spcAft>
                <a:spcPts val="600"/>
              </a:spcAft>
              <a:buClrTx/>
              <a:buFont typeface="Wingdings" panose="05000000000000000000" pitchFamily="2" charset="2"/>
              <a:buChar char="q"/>
              <a:defRPr/>
            </a:pPr>
            <a:r>
              <a:rPr lang="en-US" i="0" dirty="0"/>
              <a:t>Based on </a:t>
            </a:r>
            <a:r>
              <a:rPr lang="en-US" b="1" i="0" dirty="0"/>
              <a:t>global &amp; regional data aggregates</a:t>
            </a:r>
            <a:r>
              <a:rPr lang="en-US" i="0" dirty="0"/>
              <a:t> by national statistical systems</a:t>
            </a:r>
          </a:p>
          <a:p>
            <a:pPr>
              <a:spcBef>
                <a:spcPts val="600"/>
              </a:spcBef>
              <a:spcAft>
                <a:spcPts val="600"/>
              </a:spcAft>
              <a:buClrTx/>
              <a:buFont typeface="Wingdings" panose="05000000000000000000" pitchFamily="2" charset="2"/>
              <a:buChar char="q"/>
              <a:defRPr/>
            </a:pPr>
            <a:r>
              <a:rPr lang="en-US" i="0" dirty="0"/>
              <a:t>Efforts made to fill data gaps &amp; improve international comparability by: </a:t>
            </a:r>
          </a:p>
          <a:p>
            <a:pPr lvl="1">
              <a:spcBef>
                <a:spcPts val="600"/>
              </a:spcBef>
              <a:spcAft>
                <a:spcPts val="600"/>
              </a:spcAft>
              <a:buClrTx/>
              <a:buFont typeface="Courier New" panose="02070309020205020404" pitchFamily="49" charset="0"/>
              <a:buChar char="o"/>
              <a:defRPr/>
            </a:pPr>
            <a:r>
              <a:rPr lang="en-US" b="0" dirty="0"/>
              <a:t>adopting international standards at national level, </a:t>
            </a:r>
          </a:p>
          <a:p>
            <a:pPr lvl="1">
              <a:spcBef>
                <a:spcPts val="600"/>
              </a:spcBef>
              <a:spcAft>
                <a:spcPts val="600"/>
              </a:spcAft>
              <a:buClrTx/>
              <a:buFont typeface="Courier New" panose="02070309020205020404" pitchFamily="49" charset="0"/>
              <a:buChar char="o"/>
              <a:defRPr/>
            </a:pPr>
            <a:r>
              <a:rPr lang="en-US" b="0" dirty="0"/>
              <a:t>strengthening national statistical capacity</a:t>
            </a:r>
          </a:p>
          <a:p>
            <a:pPr lvl="1">
              <a:spcBef>
                <a:spcPts val="600"/>
              </a:spcBef>
              <a:spcAft>
                <a:spcPts val="600"/>
              </a:spcAft>
              <a:buClrTx/>
              <a:buFont typeface="Courier New" panose="02070309020205020404" pitchFamily="49" charset="0"/>
              <a:buChar char="o"/>
              <a:defRPr/>
            </a:pPr>
            <a:r>
              <a:rPr lang="en-US" b="0" dirty="0"/>
              <a:t>improving reporting mechanisms</a:t>
            </a:r>
          </a:p>
        </p:txBody>
      </p:sp>
    </p:spTree>
    <p:extLst>
      <p:ext uri="{BB962C8B-B14F-4D97-AF65-F5344CB8AC3E}">
        <p14:creationId xmlns:p14="http://schemas.microsoft.com/office/powerpoint/2010/main" val="418853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marL="0"/>
            <a:r>
              <a:rPr lang="en-US" sz="2400" dirty="0"/>
              <a:t>SDG Indicators: SCP - Goal 12</a:t>
            </a:r>
          </a:p>
        </p:txBody>
      </p:sp>
      <p:graphicFrame>
        <p:nvGraphicFramePr>
          <p:cNvPr id="3" name="Pladsholder til indhold 2"/>
          <p:cNvGraphicFramePr>
            <a:graphicFrameLocks noGrp="1"/>
          </p:cNvGraphicFramePr>
          <p:nvPr>
            <p:ph idx="1"/>
            <p:extLst/>
          </p:nvPr>
        </p:nvGraphicFramePr>
        <p:xfrm>
          <a:off x="467544" y="2276873"/>
          <a:ext cx="8136904" cy="4033451"/>
        </p:xfrm>
        <a:graphic>
          <a:graphicData uri="http://schemas.openxmlformats.org/drawingml/2006/table">
            <a:tbl>
              <a:tblPr firstRow="1" firstCol="1" bandRow="1">
                <a:tableStyleId>{284E427A-3D55-4303-BF80-6455036E1DE7}</a:tableStyleId>
              </a:tblPr>
              <a:tblGrid>
                <a:gridCol w="4068452">
                  <a:extLst>
                    <a:ext uri="{9D8B030D-6E8A-4147-A177-3AD203B41FA5}">
                      <a16:colId xmlns:a16="http://schemas.microsoft.com/office/drawing/2014/main" val="20000"/>
                    </a:ext>
                  </a:extLst>
                </a:gridCol>
                <a:gridCol w="4068452">
                  <a:extLst>
                    <a:ext uri="{9D8B030D-6E8A-4147-A177-3AD203B41FA5}">
                      <a16:colId xmlns:a16="http://schemas.microsoft.com/office/drawing/2014/main" val="20001"/>
                    </a:ext>
                  </a:extLst>
                </a:gridCol>
              </a:tblGrid>
              <a:tr h="226833">
                <a:tc>
                  <a:txBody>
                    <a:bodyPr/>
                    <a:lstStyle/>
                    <a:p>
                      <a:pPr>
                        <a:lnSpc>
                          <a:spcPct val="115000"/>
                        </a:lnSpc>
                        <a:spcAft>
                          <a:spcPts val="0"/>
                        </a:spcAft>
                      </a:pPr>
                      <a:r>
                        <a:rPr lang="en-GB" sz="1300" dirty="0">
                          <a:effectLst/>
                        </a:rPr>
                        <a:t>Goals and Targets</a:t>
                      </a:r>
                      <a:endParaRPr lang="da-DK" sz="1100" dirty="0">
                        <a:solidFill>
                          <a:schemeClr val="bg1"/>
                        </a:solidFill>
                        <a:effectLst/>
                        <a:latin typeface="Calibri"/>
                        <a:ea typeface="Calibri"/>
                        <a:cs typeface="Times New Roman"/>
                      </a:endParaRPr>
                    </a:p>
                  </a:txBody>
                  <a:tcPr marL="65758" marR="65758" marT="0" marB="0"/>
                </a:tc>
                <a:tc>
                  <a:txBody>
                    <a:bodyPr/>
                    <a:lstStyle/>
                    <a:p>
                      <a:pPr>
                        <a:lnSpc>
                          <a:spcPct val="115000"/>
                        </a:lnSpc>
                        <a:spcAft>
                          <a:spcPts val="0"/>
                        </a:spcAft>
                      </a:pPr>
                      <a:r>
                        <a:rPr lang="en-GB" sz="1300">
                          <a:effectLst/>
                        </a:rPr>
                        <a:t>Indicators</a:t>
                      </a:r>
                      <a:endParaRPr lang="da-DK" sz="1100">
                        <a:effectLst/>
                        <a:latin typeface="Calibri"/>
                        <a:ea typeface="Calibri"/>
                        <a:cs typeface="Times New Roman"/>
                      </a:endParaRPr>
                    </a:p>
                  </a:txBody>
                  <a:tcPr marL="65758" marR="65758" marT="0" marB="0"/>
                </a:tc>
                <a:extLst>
                  <a:ext uri="{0D108BD9-81ED-4DB2-BD59-A6C34878D82A}">
                    <a16:rowId xmlns:a16="http://schemas.microsoft.com/office/drawing/2014/main" val="10000"/>
                  </a:ext>
                </a:extLst>
              </a:tr>
              <a:tr h="2010860">
                <a:tc>
                  <a:txBody>
                    <a:bodyPr/>
                    <a:lstStyle/>
                    <a:p>
                      <a:pPr>
                        <a:lnSpc>
                          <a:spcPct val="115000"/>
                        </a:lnSpc>
                        <a:spcAft>
                          <a:spcPts val="0"/>
                        </a:spcAft>
                      </a:pPr>
                      <a:r>
                        <a:rPr lang="en-GB" sz="1400" b="0" dirty="0">
                          <a:effectLst/>
                        </a:rPr>
                        <a:t>12.1 Implement the 10-Year Framework of Programmes on Sustainable Consumption and Production Patterns, all countries taking action, with developed countries taking the lead, taking into account the development and capabilities of developing countries</a:t>
                      </a:r>
                      <a:endParaRPr lang="da-DK" sz="1400" b="0" dirty="0">
                        <a:solidFill>
                          <a:schemeClr val="bg1"/>
                        </a:solidFill>
                        <a:effectLst/>
                        <a:latin typeface="Calibri"/>
                        <a:ea typeface="Calibri"/>
                        <a:cs typeface="Times New Roman"/>
                      </a:endParaRPr>
                    </a:p>
                  </a:txBody>
                  <a:tcPr marL="65758" marR="65758" marT="0" marB="0"/>
                </a:tc>
                <a:tc>
                  <a:txBody>
                    <a:bodyPr/>
                    <a:lstStyle/>
                    <a:p>
                      <a:pPr>
                        <a:lnSpc>
                          <a:spcPct val="115000"/>
                        </a:lnSpc>
                        <a:spcAft>
                          <a:spcPts val="0"/>
                        </a:spcAft>
                      </a:pPr>
                      <a:r>
                        <a:rPr lang="en-GB" sz="1400" b="1" dirty="0">
                          <a:effectLst/>
                        </a:rPr>
                        <a:t>12.1.1 Number of countries with sustainable consumption and production (SCP) national action plans or SCP mainstreamed as a priority or target into national policies</a:t>
                      </a:r>
                      <a:endParaRPr lang="da-DK" sz="1400" b="1" dirty="0">
                        <a:effectLst/>
                        <a:latin typeface="Calibri"/>
                        <a:ea typeface="Calibri"/>
                        <a:cs typeface="Times New Roman"/>
                      </a:endParaRPr>
                    </a:p>
                  </a:txBody>
                  <a:tcPr marL="65758" marR="65758" marT="0" marB="0"/>
                </a:tc>
                <a:extLst>
                  <a:ext uri="{0D108BD9-81ED-4DB2-BD59-A6C34878D82A}">
                    <a16:rowId xmlns:a16="http://schemas.microsoft.com/office/drawing/2014/main" val="10001"/>
                  </a:ext>
                </a:extLst>
              </a:tr>
              <a:tr h="796151">
                <a:tc>
                  <a:txBody>
                    <a:bodyPr/>
                    <a:lstStyle/>
                    <a:p>
                      <a:pPr>
                        <a:lnSpc>
                          <a:spcPct val="115000"/>
                        </a:lnSpc>
                        <a:spcAft>
                          <a:spcPts val="0"/>
                        </a:spcAft>
                      </a:pPr>
                      <a:r>
                        <a:rPr lang="en-GB" sz="1400" b="0" dirty="0">
                          <a:effectLst/>
                        </a:rPr>
                        <a:t>12.5 By 2030, substantially reduce waste generation through prevention, reduction, recycling and reuse</a:t>
                      </a:r>
                      <a:endParaRPr lang="da-DK" sz="1400" b="0" dirty="0">
                        <a:solidFill>
                          <a:schemeClr val="bg1"/>
                        </a:solidFill>
                        <a:effectLst/>
                        <a:latin typeface="Calibri"/>
                        <a:ea typeface="Calibri"/>
                        <a:cs typeface="Times New Roman"/>
                      </a:endParaRPr>
                    </a:p>
                  </a:txBody>
                  <a:tcPr marL="65758" marR="65758" marT="0" marB="0"/>
                </a:tc>
                <a:tc>
                  <a:txBody>
                    <a:bodyPr/>
                    <a:lstStyle/>
                    <a:p>
                      <a:pPr>
                        <a:lnSpc>
                          <a:spcPct val="115000"/>
                        </a:lnSpc>
                        <a:spcAft>
                          <a:spcPts val="0"/>
                        </a:spcAft>
                      </a:pPr>
                      <a:r>
                        <a:rPr lang="en-GB" sz="1400" b="1" dirty="0">
                          <a:effectLst/>
                        </a:rPr>
                        <a:t>12.5.1 National recycling rate, tons of material recycled</a:t>
                      </a:r>
                      <a:endParaRPr lang="da-DK" sz="1400" b="1" dirty="0">
                        <a:effectLst/>
                        <a:latin typeface="Calibri"/>
                        <a:ea typeface="Calibri"/>
                        <a:cs typeface="Times New Roman"/>
                      </a:endParaRPr>
                    </a:p>
                  </a:txBody>
                  <a:tcPr marL="65758" marR="65758" marT="0" marB="0"/>
                </a:tc>
                <a:extLst>
                  <a:ext uri="{0D108BD9-81ED-4DB2-BD59-A6C34878D82A}">
                    <a16:rowId xmlns:a16="http://schemas.microsoft.com/office/drawing/2014/main" val="10002"/>
                  </a:ext>
                </a:extLst>
              </a:tr>
              <a:tr h="998602">
                <a:tc>
                  <a:txBody>
                    <a:bodyPr/>
                    <a:lstStyle/>
                    <a:p>
                      <a:pPr>
                        <a:lnSpc>
                          <a:spcPct val="115000"/>
                        </a:lnSpc>
                        <a:spcAft>
                          <a:spcPts val="0"/>
                        </a:spcAft>
                      </a:pPr>
                      <a:r>
                        <a:rPr lang="en-GB" sz="1400" b="0" dirty="0">
                          <a:effectLst/>
                        </a:rPr>
                        <a:t>12.7 Promote public procurement practices that are sustainable, in accordance with national policies and priorities</a:t>
                      </a:r>
                      <a:endParaRPr lang="da-DK" sz="1400" b="0" dirty="0">
                        <a:solidFill>
                          <a:schemeClr val="bg1"/>
                        </a:solidFill>
                        <a:effectLst/>
                        <a:latin typeface="Calibri"/>
                        <a:ea typeface="Calibri"/>
                        <a:cs typeface="Times New Roman"/>
                      </a:endParaRPr>
                    </a:p>
                  </a:txBody>
                  <a:tcPr marL="65758" marR="65758" marT="0" marB="0"/>
                </a:tc>
                <a:tc>
                  <a:txBody>
                    <a:bodyPr/>
                    <a:lstStyle/>
                    <a:p>
                      <a:pPr>
                        <a:lnSpc>
                          <a:spcPct val="115000"/>
                        </a:lnSpc>
                        <a:spcAft>
                          <a:spcPts val="0"/>
                        </a:spcAft>
                      </a:pPr>
                      <a:r>
                        <a:rPr lang="en-GB" sz="1400" b="1" dirty="0">
                          <a:effectLst/>
                        </a:rPr>
                        <a:t>12.7.1 Number of countries implementing sustainable public procurement policies and action plans</a:t>
                      </a:r>
                      <a:endParaRPr lang="da-DK" sz="1400" b="1" dirty="0">
                        <a:effectLst/>
                        <a:latin typeface="Calibri"/>
                        <a:ea typeface="Calibri"/>
                        <a:cs typeface="Times New Roman"/>
                      </a:endParaRPr>
                    </a:p>
                  </a:txBody>
                  <a:tcPr marL="65758" marR="65758"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21822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marL="0"/>
            <a:r>
              <a:rPr lang="en-US" dirty="0"/>
              <a:t>EU Results Framework for Development cooperation</a:t>
            </a:r>
          </a:p>
        </p:txBody>
      </p:sp>
      <p:sp>
        <p:nvSpPr>
          <p:cNvPr id="3" name="Content Placeholder 2"/>
          <p:cNvSpPr>
            <a:spLocks noGrp="1"/>
          </p:cNvSpPr>
          <p:nvPr>
            <p:ph idx="1"/>
          </p:nvPr>
        </p:nvSpPr>
        <p:spPr>
          <a:xfrm>
            <a:off x="457200" y="2492375"/>
            <a:ext cx="8229600" cy="864617"/>
          </a:xfrm>
        </p:spPr>
        <p:txBody>
          <a:bodyPr/>
          <a:lstStyle/>
          <a:p>
            <a:pPr>
              <a:spcBef>
                <a:spcPts val="600"/>
              </a:spcBef>
              <a:spcAft>
                <a:spcPts val="600"/>
              </a:spcAft>
              <a:buClrTx/>
              <a:buFont typeface="Wingdings" panose="05000000000000000000" pitchFamily="2" charset="2"/>
              <a:buChar char="q"/>
              <a:defRPr/>
            </a:pPr>
            <a:r>
              <a:rPr lang="en-GB" sz="2000" i="0" dirty="0"/>
              <a:t>Reporting on </a:t>
            </a:r>
            <a:r>
              <a:rPr lang="en-GB" sz="2000" b="1" i="0" dirty="0"/>
              <a:t>results aggregated from projects and programmes</a:t>
            </a:r>
            <a:r>
              <a:rPr lang="en-GB" sz="2000" i="0" dirty="0"/>
              <a:t> managed by DEVCO</a:t>
            </a:r>
          </a:p>
        </p:txBody>
      </p:sp>
      <p:graphicFrame>
        <p:nvGraphicFramePr>
          <p:cNvPr id="6" name="Table 5"/>
          <p:cNvGraphicFramePr>
            <a:graphicFrameLocks noGrp="1"/>
          </p:cNvGraphicFramePr>
          <p:nvPr>
            <p:extLst/>
          </p:nvPr>
        </p:nvGraphicFramePr>
        <p:xfrm>
          <a:off x="395287" y="3312040"/>
          <a:ext cx="8569200" cy="3169920"/>
        </p:xfrm>
        <a:graphic>
          <a:graphicData uri="http://schemas.openxmlformats.org/drawingml/2006/table">
            <a:tbl>
              <a:tblPr firstRow="1" bandRow="1">
                <a:tableStyleId>{0E3FDE45-AF77-4B5C-9715-49D594BDF05E}</a:tableStyleId>
              </a:tblPr>
              <a:tblGrid>
                <a:gridCol w="404209">
                  <a:extLst>
                    <a:ext uri="{9D8B030D-6E8A-4147-A177-3AD203B41FA5}">
                      <a16:colId xmlns:a16="http://schemas.microsoft.com/office/drawing/2014/main" val="2042767232"/>
                    </a:ext>
                  </a:extLst>
                </a:gridCol>
                <a:gridCol w="1293464">
                  <a:extLst>
                    <a:ext uri="{9D8B030D-6E8A-4147-A177-3AD203B41FA5}">
                      <a16:colId xmlns:a16="http://schemas.microsoft.com/office/drawing/2014/main" val="1960540698"/>
                    </a:ext>
                  </a:extLst>
                </a:gridCol>
                <a:gridCol w="1836019">
                  <a:extLst>
                    <a:ext uri="{9D8B030D-6E8A-4147-A177-3AD203B41FA5}">
                      <a16:colId xmlns:a16="http://schemas.microsoft.com/office/drawing/2014/main" val="1873083654"/>
                    </a:ext>
                  </a:extLst>
                </a:gridCol>
                <a:gridCol w="1362995">
                  <a:extLst>
                    <a:ext uri="{9D8B030D-6E8A-4147-A177-3AD203B41FA5}">
                      <a16:colId xmlns:a16="http://schemas.microsoft.com/office/drawing/2014/main" val="3668553053"/>
                    </a:ext>
                  </a:extLst>
                </a:gridCol>
                <a:gridCol w="1521981">
                  <a:extLst>
                    <a:ext uri="{9D8B030D-6E8A-4147-A177-3AD203B41FA5}">
                      <a16:colId xmlns:a16="http://schemas.microsoft.com/office/drawing/2014/main" val="455765533"/>
                    </a:ext>
                  </a:extLst>
                </a:gridCol>
                <a:gridCol w="993365">
                  <a:extLst>
                    <a:ext uri="{9D8B030D-6E8A-4147-A177-3AD203B41FA5}">
                      <a16:colId xmlns:a16="http://schemas.microsoft.com/office/drawing/2014/main" val="989652661"/>
                    </a:ext>
                  </a:extLst>
                </a:gridCol>
                <a:gridCol w="1157167">
                  <a:extLst>
                    <a:ext uri="{9D8B030D-6E8A-4147-A177-3AD203B41FA5}">
                      <a16:colId xmlns:a16="http://schemas.microsoft.com/office/drawing/2014/main" val="1042841247"/>
                    </a:ext>
                  </a:extLst>
                </a:gridCol>
              </a:tblGrid>
              <a:tr h="370840">
                <a:tc>
                  <a:txBody>
                    <a:bodyPr/>
                    <a:lstStyle/>
                    <a:p>
                      <a:pPr algn="l"/>
                      <a:r>
                        <a:rPr lang="en-GB" sz="1000" b="1" i="0" u="none" strike="noStrike" baseline="0" dirty="0">
                          <a:latin typeface="+mj-lt"/>
                        </a:rPr>
                        <a:t>#</a:t>
                      </a:r>
                    </a:p>
                  </a:txBody>
                  <a:tcPr/>
                </a:tc>
                <a:tc>
                  <a:txBody>
                    <a:bodyPr/>
                    <a:lstStyle/>
                    <a:p>
                      <a:pPr algn="l"/>
                      <a:r>
                        <a:rPr lang="en-GB" sz="1000" b="1" i="0" u="none" strike="noStrike" baseline="0" dirty="0">
                          <a:latin typeface="+mj-lt"/>
                        </a:rPr>
                        <a:t>Sector</a:t>
                      </a:r>
                    </a:p>
                  </a:txBody>
                  <a:tcPr/>
                </a:tc>
                <a:tc>
                  <a:txBody>
                    <a:bodyPr/>
                    <a:lstStyle/>
                    <a:p>
                      <a:pPr algn="l"/>
                      <a:r>
                        <a:rPr lang="en-GB" sz="1000" b="1" i="0" u="none" strike="noStrike" baseline="0" dirty="0">
                          <a:latin typeface="+mj-lt"/>
                        </a:rPr>
                        <a:t>Indicator Level 2</a:t>
                      </a:r>
                    </a:p>
                    <a:p>
                      <a:pPr algn="l"/>
                      <a:r>
                        <a:rPr lang="en-GB" sz="1000" b="1" i="0" u="none" strike="noStrike" baseline="0" dirty="0">
                          <a:latin typeface="+mj-lt"/>
                        </a:rPr>
                        <a:t>(Development Outcome and Outputs)</a:t>
                      </a:r>
                    </a:p>
                  </a:txBody>
                  <a:tcPr/>
                </a:tc>
                <a:tc>
                  <a:txBody>
                    <a:bodyPr/>
                    <a:lstStyle/>
                    <a:p>
                      <a:pPr algn="l"/>
                      <a:r>
                        <a:rPr lang="en-GB" sz="1000" b="1" i="0" u="none" strike="noStrike" baseline="0" dirty="0">
                          <a:latin typeface="+mj-lt"/>
                        </a:rPr>
                        <a:t>Associated to an SDG target (OWG proposal July 2014)?</a:t>
                      </a:r>
                      <a:endParaRPr lang="en-GB" sz="600" b="1" i="1" u="none" strike="noStrike" baseline="0" dirty="0">
                        <a:latin typeface="+mj-lt"/>
                      </a:endParaRPr>
                    </a:p>
                  </a:txBody>
                  <a:tcPr/>
                </a:tc>
                <a:tc>
                  <a:txBody>
                    <a:bodyPr/>
                    <a:lstStyle/>
                    <a:p>
                      <a:pPr algn="l"/>
                      <a:r>
                        <a:rPr lang="en-US" sz="1000" b="1" i="0" u="none" strike="noStrike" baseline="0" dirty="0">
                          <a:latin typeface="+mj-lt"/>
                        </a:rPr>
                        <a:t>Corresponding SDG target (OWG proposal July </a:t>
                      </a:r>
                      <a:r>
                        <a:rPr lang="en-GB" sz="1000" b="1" i="0" u="none" strike="noStrike" baseline="0" dirty="0">
                          <a:latin typeface="+mj-lt"/>
                        </a:rPr>
                        <a:t>2014)</a:t>
                      </a:r>
                    </a:p>
                  </a:txBody>
                  <a:tcPr/>
                </a:tc>
                <a:tc>
                  <a:txBody>
                    <a:bodyPr/>
                    <a:lstStyle/>
                    <a:p>
                      <a:pPr algn="l"/>
                      <a:r>
                        <a:rPr lang="en-GB" sz="1000" b="1" i="0" u="none" strike="noStrike" baseline="0" dirty="0">
                          <a:latin typeface="+mj-lt"/>
                        </a:rPr>
                        <a:t>Associated</a:t>
                      </a:r>
                    </a:p>
                    <a:p>
                      <a:pPr algn="l"/>
                      <a:r>
                        <a:rPr lang="en-GB" sz="1000" b="1" i="0" u="none" strike="noStrike" baseline="0" dirty="0">
                          <a:latin typeface="+mj-lt"/>
                        </a:rPr>
                        <a:t>to an MDG</a:t>
                      </a:r>
                    </a:p>
                  </a:txBody>
                  <a:tcPr/>
                </a:tc>
                <a:tc>
                  <a:txBody>
                    <a:bodyPr/>
                    <a:lstStyle/>
                    <a:p>
                      <a:pPr algn="l"/>
                      <a:r>
                        <a:rPr lang="en-GB" sz="1000" b="1" i="0" u="none" strike="noStrike" baseline="0" dirty="0">
                          <a:latin typeface="+mj-lt"/>
                        </a:rPr>
                        <a:t>Used by other donors in 2013 Frameworks</a:t>
                      </a:r>
                      <a:endParaRPr lang="en-GB" dirty="0">
                        <a:latin typeface="+mj-lt"/>
                      </a:endParaRPr>
                    </a:p>
                  </a:txBody>
                  <a:tcPr/>
                </a:tc>
                <a:extLst>
                  <a:ext uri="{0D108BD9-81ED-4DB2-BD59-A6C34878D82A}">
                    <a16:rowId xmlns:a16="http://schemas.microsoft.com/office/drawing/2014/main" val="3306713895"/>
                  </a:ext>
                </a:extLst>
              </a:tr>
              <a:tr h="370840">
                <a:tc>
                  <a:txBody>
                    <a:bodyPr/>
                    <a:lstStyle/>
                    <a:p>
                      <a:r>
                        <a:rPr lang="en-GB" sz="1200" dirty="0"/>
                        <a:t>25</a:t>
                      </a:r>
                    </a:p>
                  </a:txBody>
                  <a:tcPr/>
                </a:tc>
                <a:tc>
                  <a:txBody>
                    <a:bodyPr/>
                    <a:lstStyle/>
                    <a:p>
                      <a:r>
                        <a:rPr lang="en-GB" sz="1200" b="1" i="0" u="none" strike="noStrike" kern="1200" baseline="0" dirty="0">
                          <a:solidFill>
                            <a:schemeClr val="tx1"/>
                          </a:solidFill>
                          <a:latin typeface="+mn-lt"/>
                          <a:ea typeface="+mn-ea"/>
                          <a:cs typeface="+mn-cs"/>
                        </a:rPr>
                        <a:t>Natural Resources,</a:t>
                      </a:r>
                    </a:p>
                    <a:p>
                      <a:r>
                        <a:rPr lang="en-GB" sz="1200" b="1" i="0" u="none" strike="noStrike" kern="1200" baseline="0" dirty="0">
                          <a:solidFill>
                            <a:schemeClr val="tx1"/>
                          </a:solidFill>
                          <a:latin typeface="+mn-lt"/>
                          <a:ea typeface="+mn-ea"/>
                          <a:cs typeface="+mn-cs"/>
                        </a:rPr>
                        <a:t>Environment and Climate Change</a:t>
                      </a:r>
                      <a:endParaRPr lang="en-GB" sz="1200" dirty="0"/>
                    </a:p>
                  </a:txBody>
                  <a:tcPr/>
                </a:tc>
                <a:tc>
                  <a:txBody>
                    <a:bodyPr/>
                    <a:lstStyle/>
                    <a:p>
                      <a:r>
                        <a:rPr lang="en-US" sz="1200" b="0" i="0" u="none" strike="noStrike" kern="1200" baseline="0" dirty="0">
                          <a:solidFill>
                            <a:schemeClr val="tx1"/>
                          </a:solidFill>
                          <a:latin typeface="+mn-lt"/>
                          <a:ea typeface="+mn-ea"/>
                          <a:cs typeface="+mn-cs"/>
                        </a:rPr>
                        <a:t>Number of Micro, Small and </a:t>
                      </a:r>
                      <a:r>
                        <a:rPr lang="en-GB" sz="1200" b="0" i="0" u="none" strike="noStrike" kern="1200" baseline="0" dirty="0">
                          <a:solidFill>
                            <a:schemeClr val="tx1"/>
                          </a:solidFill>
                          <a:latin typeface="+mn-lt"/>
                          <a:ea typeface="+mn-ea"/>
                          <a:cs typeface="+mn-cs"/>
                        </a:rPr>
                        <a:t>Medium Enterprises (MSMEs)</a:t>
                      </a:r>
                    </a:p>
                    <a:p>
                      <a:r>
                        <a:rPr lang="en-GB" sz="1200" b="0" i="0" u="none" strike="noStrike" kern="1200" baseline="0" dirty="0">
                          <a:solidFill>
                            <a:schemeClr val="tx1"/>
                          </a:solidFill>
                          <a:latin typeface="+mn-lt"/>
                          <a:ea typeface="+mn-ea"/>
                          <a:cs typeface="+mn-cs"/>
                        </a:rPr>
                        <a:t>applying Sustainable</a:t>
                      </a:r>
                    </a:p>
                    <a:p>
                      <a:r>
                        <a:rPr lang="en-GB" sz="1200" b="0" i="0" u="none" strike="noStrike" kern="1200" baseline="0" dirty="0">
                          <a:solidFill>
                            <a:schemeClr val="tx1"/>
                          </a:solidFill>
                          <a:latin typeface="+mn-lt"/>
                          <a:ea typeface="+mn-ea"/>
                          <a:cs typeface="+mn-cs"/>
                        </a:rPr>
                        <a:t>Consumption and Production practices with EU support</a:t>
                      </a:r>
                      <a:endParaRPr lang="en-GB" sz="1200" dirty="0"/>
                    </a:p>
                  </a:txBody>
                  <a:tcPr/>
                </a:tc>
                <a:tc>
                  <a:txBody>
                    <a:bodyPr/>
                    <a:lstStyle/>
                    <a:p>
                      <a:r>
                        <a:rPr lang="en-GB" sz="1200" dirty="0"/>
                        <a:t>Partly matches 12.6</a:t>
                      </a:r>
                    </a:p>
                  </a:txBody>
                  <a:tcPr/>
                </a:tc>
                <a:tc>
                  <a:txBody>
                    <a:bodyPr/>
                    <a:lstStyle/>
                    <a:p>
                      <a:r>
                        <a:rPr lang="en-US" sz="1200" b="0" i="0" u="none" strike="noStrike" kern="1200" baseline="0" dirty="0">
                          <a:solidFill>
                            <a:schemeClr val="tx1"/>
                          </a:solidFill>
                          <a:latin typeface="+mn-lt"/>
                          <a:ea typeface="+mn-ea"/>
                          <a:cs typeface="+mn-cs"/>
                        </a:rPr>
                        <a:t>12.6 Encourage companies, especially large &amp; transnational companies, to adopt sustainable</a:t>
                      </a:r>
                    </a:p>
                    <a:p>
                      <a:r>
                        <a:rPr lang="en-US" sz="1200" b="0" i="0" u="none" strike="noStrike" kern="1200" baseline="0" dirty="0">
                          <a:solidFill>
                            <a:schemeClr val="tx1"/>
                          </a:solidFill>
                          <a:latin typeface="+mn-lt"/>
                          <a:ea typeface="+mn-ea"/>
                          <a:cs typeface="+mn-cs"/>
                        </a:rPr>
                        <a:t>practices and to integrate sustainability information </a:t>
                      </a:r>
                      <a:r>
                        <a:rPr lang="en-GB" sz="1200" b="0" i="0" u="none" strike="noStrike" kern="1200" baseline="0" dirty="0">
                          <a:solidFill>
                            <a:schemeClr val="tx1"/>
                          </a:solidFill>
                          <a:latin typeface="+mn-lt"/>
                          <a:ea typeface="+mn-ea"/>
                          <a:cs typeface="+mn-cs"/>
                        </a:rPr>
                        <a:t>into their reporting cycle</a:t>
                      </a:r>
                      <a:endParaRPr lang="en-GB" sz="1200" dirty="0"/>
                    </a:p>
                  </a:txBody>
                  <a:tcPr/>
                </a:tc>
                <a:tc>
                  <a:txBody>
                    <a:bodyPr/>
                    <a:lstStyle/>
                    <a:p>
                      <a:r>
                        <a:rPr lang="en-GB" sz="1200" dirty="0"/>
                        <a:t>No</a:t>
                      </a:r>
                    </a:p>
                  </a:txBody>
                  <a:tcPr/>
                </a:tc>
                <a:tc>
                  <a:txBody>
                    <a:bodyPr/>
                    <a:lstStyle/>
                    <a:p>
                      <a:r>
                        <a:rPr lang="en-GB" sz="1200" dirty="0"/>
                        <a:t>No</a:t>
                      </a:r>
                    </a:p>
                  </a:txBody>
                  <a:tcPr/>
                </a:tc>
                <a:extLst>
                  <a:ext uri="{0D108BD9-81ED-4DB2-BD59-A6C34878D82A}">
                    <a16:rowId xmlns:a16="http://schemas.microsoft.com/office/drawing/2014/main" val="2269713303"/>
                  </a:ext>
                </a:extLst>
              </a:tr>
            </a:tbl>
          </a:graphicData>
        </a:graphic>
      </p:graphicFrame>
    </p:spTree>
    <p:extLst>
      <p:ext uri="{BB962C8B-B14F-4D97-AF65-F5344CB8AC3E}">
        <p14:creationId xmlns:p14="http://schemas.microsoft.com/office/powerpoint/2010/main" val="1055553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95" r="10359" b="8894"/>
          <a:stretch/>
        </p:blipFill>
        <p:spPr bwMode="auto">
          <a:xfrm>
            <a:off x="3635896" y="2204865"/>
            <a:ext cx="5508104"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a:spLocks noGrp="1"/>
          </p:cNvSpPr>
          <p:nvPr>
            <p:ph type="title"/>
          </p:nvPr>
        </p:nvSpPr>
        <p:spPr>
          <a:xfrm>
            <a:off x="395288" y="1339850"/>
            <a:ext cx="8229600" cy="1153046"/>
          </a:xfrm>
        </p:spPr>
        <p:txBody>
          <a:bodyPr/>
          <a:lstStyle/>
          <a:p>
            <a:pPr marL="0"/>
            <a:r>
              <a:rPr lang="en-US" sz="2600" dirty="0"/>
              <a:t>Inclusive Green Economy Indicators for Policy Framing</a:t>
            </a:r>
          </a:p>
        </p:txBody>
      </p:sp>
      <p:sp>
        <p:nvSpPr>
          <p:cNvPr id="6" name="Rectangle 5"/>
          <p:cNvSpPr/>
          <p:nvPr/>
        </p:nvSpPr>
        <p:spPr>
          <a:xfrm>
            <a:off x="65112" y="2636912"/>
            <a:ext cx="4290864" cy="3170099"/>
          </a:xfrm>
          <a:prstGeom prst="rect">
            <a:avLst/>
          </a:prstGeom>
        </p:spPr>
        <p:txBody>
          <a:bodyPr wrap="square">
            <a:spAutoFit/>
          </a:bodyPr>
          <a:lstStyle/>
          <a:p>
            <a:pPr marL="342900" indent="-342900">
              <a:buFont typeface="Wingdings" panose="05000000000000000000" pitchFamily="2" charset="2"/>
              <a:buChar char="q"/>
            </a:pPr>
            <a:r>
              <a:rPr lang="en-US" sz="2000" dirty="0">
                <a:ea typeface="Verdana" pitchFamily="34" charset="0"/>
                <a:cs typeface="Verdana" pitchFamily="34" charset="0"/>
              </a:rPr>
              <a:t>National indicator set for SCP, RE and IGE:</a:t>
            </a:r>
          </a:p>
          <a:p>
            <a:pPr marL="342900" indent="-342900">
              <a:buFont typeface="Wingdings" panose="05000000000000000000" pitchFamily="2" charset="2"/>
              <a:buChar char="q"/>
            </a:pPr>
            <a:endParaRPr lang="en-US" sz="2000" dirty="0">
              <a:ea typeface="Verdana" pitchFamily="34" charset="0"/>
              <a:cs typeface="Verdana" pitchFamily="34" charset="0"/>
            </a:endParaRPr>
          </a:p>
          <a:p>
            <a:pPr marL="800100" lvl="1" indent="-342900">
              <a:buFont typeface="Courier New" panose="02070309020205020404" pitchFamily="49" charset="0"/>
              <a:buChar char="o"/>
            </a:pPr>
            <a:r>
              <a:rPr lang="en-US" sz="2000" b="1" dirty="0">
                <a:ea typeface="Verdana" pitchFamily="34" charset="0"/>
                <a:cs typeface="Verdana" pitchFamily="34" charset="0"/>
              </a:rPr>
              <a:t>headline indicators</a:t>
            </a:r>
            <a:r>
              <a:rPr lang="en-US" sz="2000" dirty="0">
                <a:ea typeface="Verdana" pitchFamily="34" charset="0"/>
                <a:cs typeface="Verdana" pitchFamily="34" charset="0"/>
              </a:rPr>
              <a:t>:</a:t>
            </a:r>
            <a:r>
              <a:rPr lang="en-US" sz="2000" b="1" dirty="0">
                <a:ea typeface="Verdana" pitchFamily="34" charset="0"/>
                <a:cs typeface="Verdana" pitchFamily="34" charset="0"/>
              </a:rPr>
              <a:t> </a:t>
            </a:r>
            <a:r>
              <a:rPr lang="en-US" sz="2000" dirty="0">
                <a:ea typeface="Verdana" pitchFamily="34" charset="0"/>
                <a:cs typeface="Verdana" pitchFamily="34" charset="0"/>
              </a:rPr>
              <a:t>justifying  policy initiatives</a:t>
            </a:r>
          </a:p>
          <a:p>
            <a:pPr marL="800100" lvl="1" indent="-342900">
              <a:buFont typeface="Courier New" panose="02070309020205020404" pitchFamily="49" charset="0"/>
              <a:buChar char="o"/>
            </a:pPr>
            <a:endParaRPr lang="en-US" sz="2000" dirty="0">
              <a:ea typeface="Verdana" pitchFamily="34" charset="0"/>
              <a:cs typeface="Verdana" pitchFamily="34" charset="0"/>
            </a:endParaRPr>
          </a:p>
          <a:p>
            <a:pPr marL="800100" lvl="1" indent="-342900">
              <a:buFont typeface="Courier New" panose="02070309020205020404" pitchFamily="49" charset="0"/>
              <a:buChar char="o"/>
            </a:pPr>
            <a:r>
              <a:rPr lang="en-US" sz="2000" b="1" dirty="0">
                <a:ea typeface="Verdana" pitchFamily="34" charset="0"/>
                <a:cs typeface="Verdana" pitchFamily="34" charset="0"/>
              </a:rPr>
              <a:t>sector-indicators</a:t>
            </a:r>
            <a:r>
              <a:rPr lang="en-US" sz="2000" dirty="0">
                <a:ea typeface="Verdana" pitchFamily="34" charset="0"/>
                <a:cs typeface="Verdana" pitchFamily="34" charset="0"/>
              </a:rPr>
              <a:t>: guiding policy programs within those sectors</a:t>
            </a:r>
          </a:p>
        </p:txBody>
      </p:sp>
    </p:spTree>
    <p:extLst>
      <p:ext uri="{BB962C8B-B14F-4D97-AF65-F5344CB8AC3E}">
        <p14:creationId xmlns:p14="http://schemas.microsoft.com/office/powerpoint/2010/main" val="1049784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3995738" y="3142481"/>
            <a:ext cx="5040312" cy="790575"/>
          </a:xfrm>
        </p:spPr>
        <p:txBody>
          <a:bodyPr/>
          <a:lstStyle/>
          <a:p>
            <a:br>
              <a:rPr lang="en-US" sz="3200" dirty="0"/>
            </a:br>
            <a:br>
              <a:rPr lang="en-US" sz="3200" dirty="0"/>
            </a:br>
            <a:r>
              <a:rPr lang="en-US" sz="3200" dirty="0">
                <a:solidFill>
                  <a:srgbClr val="FFC000"/>
                </a:solidFill>
              </a:rPr>
              <a:t>International cooperation for an inclusive green economy – The SWITCH to Green Initiative</a:t>
            </a:r>
          </a:p>
        </p:txBody>
      </p:sp>
      <p:sp>
        <p:nvSpPr>
          <p:cNvPr id="6147" name="Subtitle 2"/>
          <p:cNvSpPr>
            <a:spLocks noGrp="1"/>
          </p:cNvSpPr>
          <p:nvPr>
            <p:ph type="subTitle" idx="1"/>
          </p:nvPr>
        </p:nvSpPr>
        <p:spPr>
          <a:xfrm>
            <a:off x="611188" y="3716437"/>
            <a:ext cx="8532812" cy="1728787"/>
          </a:xfrm>
        </p:spPr>
        <p:txBody>
          <a:bodyPr/>
          <a:lstStyle/>
          <a:p>
            <a:r>
              <a:rPr lang="en-US" sz="3200" dirty="0"/>
              <a:t>Module 7:</a:t>
            </a:r>
          </a:p>
        </p:txBody>
      </p:sp>
    </p:spTree>
    <p:extLst>
      <p:ext uri="{BB962C8B-B14F-4D97-AF65-F5344CB8AC3E}">
        <p14:creationId xmlns:p14="http://schemas.microsoft.com/office/powerpoint/2010/main" val="3154751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5536" y="1340768"/>
            <a:ext cx="8229600" cy="1153046"/>
          </a:xfrm>
        </p:spPr>
        <p:txBody>
          <a:bodyPr/>
          <a:lstStyle/>
          <a:p>
            <a:pPr marL="0"/>
            <a:r>
              <a:rPr lang="en-US" sz="2600" dirty="0"/>
              <a:t>Natural Resource Use</a:t>
            </a:r>
          </a:p>
        </p:txBody>
      </p:sp>
      <p:sp>
        <p:nvSpPr>
          <p:cNvPr id="6" name="Rectangle 5"/>
          <p:cNvSpPr/>
          <p:nvPr/>
        </p:nvSpPr>
        <p:spPr>
          <a:xfrm>
            <a:off x="251520" y="2420888"/>
            <a:ext cx="4536504" cy="3477875"/>
          </a:xfrm>
          <a:prstGeom prst="rect">
            <a:avLst/>
          </a:prstGeom>
        </p:spPr>
        <p:txBody>
          <a:bodyPr wrap="square">
            <a:spAutoFit/>
          </a:bodyPr>
          <a:lstStyle/>
          <a:p>
            <a:pPr marL="342900" indent="-342900">
              <a:spcBef>
                <a:spcPts val="1200"/>
              </a:spcBef>
              <a:spcAft>
                <a:spcPts val="1200"/>
              </a:spcAft>
              <a:buFont typeface="Courier New" panose="02070309020205020404" pitchFamily="49" charset="0"/>
              <a:buChar char="o"/>
            </a:pPr>
            <a:r>
              <a:rPr lang="en-US" sz="2000" u="sng" dirty="0">
                <a:ea typeface="Verdana" pitchFamily="34" charset="0"/>
                <a:cs typeface="Verdana" pitchFamily="34" charset="0"/>
              </a:rPr>
              <a:t>Feasibility</a:t>
            </a:r>
            <a:r>
              <a:rPr lang="en-US" sz="2000" dirty="0">
                <a:ea typeface="Verdana" pitchFamily="34" charset="0"/>
                <a:cs typeface="Verdana" pitchFamily="34" charset="0"/>
              </a:rPr>
              <a:t>: well developed and easy to implement at national level</a:t>
            </a:r>
          </a:p>
          <a:p>
            <a:pPr marL="342900" indent="-342900">
              <a:spcBef>
                <a:spcPts val="1200"/>
              </a:spcBef>
              <a:spcAft>
                <a:spcPts val="1200"/>
              </a:spcAft>
              <a:buFont typeface="Courier New" panose="02070309020205020404" pitchFamily="49" charset="0"/>
              <a:buChar char="o"/>
            </a:pPr>
            <a:r>
              <a:rPr lang="en-US" sz="2000" u="sng" dirty="0">
                <a:ea typeface="Verdana" pitchFamily="34" charset="0"/>
                <a:cs typeface="Verdana" pitchFamily="34" charset="0"/>
              </a:rPr>
              <a:t>Data availability</a:t>
            </a:r>
            <a:r>
              <a:rPr lang="en-US" sz="2000" dirty="0">
                <a:ea typeface="Verdana" pitchFamily="34" charset="0"/>
                <a:cs typeface="Verdana" pitchFamily="34" charset="0"/>
              </a:rPr>
              <a:t>: national databases, statistics, and green accounting</a:t>
            </a:r>
          </a:p>
          <a:p>
            <a:pPr marL="342900" indent="-342900">
              <a:spcBef>
                <a:spcPts val="1200"/>
              </a:spcBef>
              <a:spcAft>
                <a:spcPts val="1200"/>
              </a:spcAft>
              <a:buFont typeface="Courier New" panose="02070309020205020404" pitchFamily="49" charset="0"/>
              <a:buChar char="o"/>
            </a:pPr>
            <a:r>
              <a:rPr lang="en-US" sz="2000" u="sng" dirty="0">
                <a:ea typeface="Verdana" pitchFamily="34" charset="0"/>
                <a:cs typeface="Verdana" pitchFamily="34" charset="0"/>
              </a:rPr>
              <a:t>Policy use</a:t>
            </a:r>
            <a:r>
              <a:rPr lang="en-US" sz="2000" dirty="0">
                <a:ea typeface="Verdana" pitchFamily="34" charset="0"/>
                <a:cs typeface="Verdana" pitchFamily="34" charset="0"/>
              </a:rPr>
              <a:t>: important evidence base for dematerialization and decoupling policies</a:t>
            </a:r>
          </a:p>
        </p:txBody>
      </p:sp>
      <p:sp>
        <p:nvSpPr>
          <p:cNvPr id="2" name="Tekstboks 1"/>
          <p:cNvSpPr txBox="1"/>
          <p:nvPr/>
        </p:nvSpPr>
        <p:spPr>
          <a:xfrm>
            <a:off x="4932040" y="2420888"/>
            <a:ext cx="4032448" cy="3508653"/>
          </a:xfrm>
          <a:prstGeom prst="rect">
            <a:avLst/>
          </a:prstGeom>
          <a:noFill/>
          <a:ln>
            <a:solidFill>
              <a:schemeClr val="accent1">
                <a:lumMod val="50000"/>
              </a:schemeClr>
            </a:solidFill>
          </a:ln>
        </p:spPr>
        <p:txBody>
          <a:bodyPr wrap="square" rtlCol="0">
            <a:spAutoFit/>
          </a:bodyPr>
          <a:lstStyle/>
          <a:p>
            <a:pPr marL="171450" indent="-171450">
              <a:spcBef>
                <a:spcPts val="600"/>
              </a:spcBef>
              <a:spcAft>
                <a:spcPts val="600"/>
              </a:spcAft>
              <a:buFont typeface="Wingdings" panose="05000000000000000000" pitchFamily="2" charset="2"/>
              <a:buChar char="ü"/>
            </a:pPr>
            <a:r>
              <a:rPr lang="da-DK" sz="1400" b="1" dirty="0"/>
              <a:t>Total amount of natural resource use, and per capita</a:t>
            </a:r>
          </a:p>
          <a:p>
            <a:pPr marL="171450" indent="-171450">
              <a:spcBef>
                <a:spcPts val="600"/>
              </a:spcBef>
              <a:spcAft>
                <a:spcPts val="600"/>
              </a:spcAft>
              <a:buFont typeface="Wingdings" panose="05000000000000000000" pitchFamily="2" charset="2"/>
              <a:buChar char="ü"/>
            </a:pPr>
            <a:r>
              <a:rPr lang="da-DK" sz="1400" b="1" dirty="0"/>
              <a:t>Materials and Waste: </a:t>
            </a:r>
            <a:r>
              <a:rPr lang="da-DK" sz="1400" dirty="0" err="1"/>
              <a:t>Domestic</a:t>
            </a:r>
            <a:r>
              <a:rPr lang="da-DK" sz="1400" dirty="0"/>
              <a:t> </a:t>
            </a:r>
            <a:r>
              <a:rPr lang="da-DK" sz="1400" dirty="0" err="1"/>
              <a:t>Material</a:t>
            </a:r>
            <a:r>
              <a:rPr lang="da-DK" sz="1400" dirty="0"/>
              <a:t> </a:t>
            </a:r>
            <a:r>
              <a:rPr lang="da-DK" sz="1400" dirty="0" err="1"/>
              <a:t>Consumption</a:t>
            </a:r>
            <a:r>
              <a:rPr lang="da-DK" sz="1400" dirty="0"/>
              <a:t> (DMC) (</a:t>
            </a:r>
            <a:r>
              <a:rPr lang="da-DK" sz="1400" dirty="0" err="1"/>
              <a:t>tonnes</a:t>
            </a:r>
            <a:r>
              <a:rPr lang="da-DK" sz="1400" dirty="0"/>
              <a:t>; </a:t>
            </a:r>
            <a:r>
              <a:rPr lang="da-DK" sz="1400" dirty="0" err="1"/>
              <a:t>tonnes</a:t>
            </a:r>
            <a:r>
              <a:rPr lang="da-DK" sz="1400" dirty="0"/>
              <a:t>/</a:t>
            </a:r>
            <a:r>
              <a:rPr lang="da-DK" sz="1400" dirty="0" err="1"/>
              <a:t>capita</a:t>
            </a:r>
            <a:r>
              <a:rPr lang="da-DK" sz="1400" dirty="0"/>
              <a:t>)</a:t>
            </a:r>
          </a:p>
          <a:p>
            <a:pPr marL="171450" indent="-171450">
              <a:spcBef>
                <a:spcPts val="600"/>
              </a:spcBef>
              <a:spcAft>
                <a:spcPts val="600"/>
              </a:spcAft>
              <a:buFont typeface="Wingdings" panose="05000000000000000000" pitchFamily="2" charset="2"/>
              <a:buChar char="ü"/>
            </a:pPr>
            <a:r>
              <a:rPr lang="da-DK" sz="1400" b="1" dirty="0"/>
              <a:t>Energy and Emissions: </a:t>
            </a:r>
            <a:r>
              <a:rPr lang="da-DK" sz="1400" dirty="0"/>
              <a:t>Total </a:t>
            </a:r>
            <a:r>
              <a:rPr lang="da-DK" sz="1400" dirty="0" err="1"/>
              <a:t>Primary</a:t>
            </a:r>
            <a:r>
              <a:rPr lang="da-DK" sz="1400" dirty="0"/>
              <a:t> Energy Supply (TPES) (joule; joule/</a:t>
            </a:r>
            <a:r>
              <a:rPr lang="da-DK" sz="1400" dirty="0" err="1"/>
              <a:t>capita</a:t>
            </a:r>
            <a:r>
              <a:rPr lang="da-DK" sz="1400" dirty="0"/>
              <a:t>), Greenhouse Gas Emissions (GHG) (</a:t>
            </a:r>
            <a:r>
              <a:rPr lang="da-DK" sz="1400" dirty="0" err="1"/>
              <a:t>tonnes</a:t>
            </a:r>
            <a:r>
              <a:rPr lang="da-DK" sz="1400" dirty="0"/>
              <a:t>; </a:t>
            </a:r>
            <a:r>
              <a:rPr lang="da-DK" sz="1400" dirty="0" err="1"/>
              <a:t>tonnes</a:t>
            </a:r>
            <a:r>
              <a:rPr lang="da-DK" sz="1400" dirty="0"/>
              <a:t>/</a:t>
            </a:r>
            <a:r>
              <a:rPr lang="da-DK" sz="1400" dirty="0" err="1"/>
              <a:t>capita</a:t>
            </a:r>
            <a:r>
              <a:rPr lang="da-DK" sz="1400" dirty="0"/>
              <a:t>), air pollution (</a:t>
            </a:r>
            <a:r>
              <a:rPr lang="da-DK" sz="1400" dirty="0" err="1"/>
              <a:t>tonnes</a:t>
            </a:r>
            <a:r>
              <a:rPr lang="da-DK" sz="1400" dirty="0"/>
              <a:t>; </a:t>
            </a:r>
            <a:r>
              <a:rPr lang="da-DK" sz="1400" dirty="0" err="1"/>
              <a:t>tonnes</a:t>
            </a:r>
            <a:r>
              <a:rPr lang="da-DK" sz="1400" dirty="0"/>
              <a:t>/</a:t>
            </a:r>
            <a:r>
              <a:rPr lang="da-DK" sz="1400" dirty="0" err="1"/>
              <a:t>capita</a:t>
            </a:r>
            <a:r>
              <a:rPr lang="da-DK" sz="1400" dirty="0"/>
              <a:t>)</a:t>
            </a:r>
          </a:p>
          <a:p>
            <a:pPr marL="171450" indent="-171450">
              <a:spcBef>
                <a:spcPts val="600"/>
              </a:spcBef>
              <a:spcAft>
                <a:spcPts val="600"/>
              </a:spcAft>
              <a:buFont typeface="Wingdings" panose="05000000000000000000" pitchFamily="2" charset="2"/>
              <a:buChar char="ü"/>
            </a:pPr>
            <a:r>
              <a:rPr lang="da-DK" sz="1400" b="1" dirty="0"/>
              <a:t>Water: </a:t>
            </a:r>
            <a:r>
              <a:rPr lang="da-DK" sz="1400" dirty="0"/>
              <a:t>Total Water Use (m</a:t>
            </a:r>
            <a:r>
              <a:rPr lang="da-DK" sz="1400" baseline="30000" dirty="0"/>
              <a:t>3</a:t>
            </a:r>
            <a:r>
              <a:rPr lang="da-DK" sz="1400" dirty="0"/>
              <a:t>; m</a:t>
            </a:r>
            <a:r>
              <a:rPr lang="da-DK" sz="1400" baseline="30000" dirty="0"/>
              <a:t>3</a:t>
            </a:r>
            <a:r>
              <a:rPr lang="da-DK" sz="1400" dirty="0"/>
              <a:t>/capita)</a:t>
            </a:r>
          </a:p>
          <a:p>
            <a:pPr marL="171450" indent="-171450">
              <a:spcBef>
                <a:spcPts val="600"/>
              </a:spcBef>
              <a:spcAft>
                <a:spcPts val="600"/>
              </a:spcAft>
              <a:buFont typeface="Wingdings" panose="05000000000000000000" pitchFamily="2" charset="2"/>
              <a:buChar char="ü"/>
            </a:pPr>
            <a:r>
              <a:rPr lang="da-DK" sz="1400" b="1" dirty="0"/>
              <a:t>Land:</a:t>
            </a:r>
            <a:r>
              <a:rPr lang="da-DK" sz="1400" dirty="0"/>
              <a:t> Land use and land use change (ha; ha per capita)</a:t>
            </a:r>
          </a:p>
        </p:txBody>
      </p:sp>
      <p:sp>
        <p:nvSpPr>
          <p:cNvPr id="8" name="Rectangle 7"/>
          <p:cNvSpPr/>
          <p:nvPr/>
        </p:nvSpPr>
        <p:spPr>
          <a:xfrm>
            <a:off x="4139952" y="5949280"/>
            <a:ext cx="4738886" cy="307777"/>
          </a:xfrm>
          <a:prstGeom prst="rect">
            <a:avLst/>
          </a:prstGeom>
        </p:spPr>
        <p:txBody>
          <a:bodyPr wrap="square">
            <a:spAutoFit/>
          </a:bodyPr>
          <a:lstStyle/>
          <a:p>
            <a:r>
              <a:rPr lang="en-GB" sz="1400" dirty="0"/>
              <a:t>Source: UNEP (2013) http://www.switch-asia.eu/</a:t>
            </a:r>
          </a:p>
        </p:txBody>
      </p:sp>
    </p:spTree>
    <p:extLst>
      <p:ext uri="{BB962C8B-B14F-4D97-AF65-F5344CB8AC3E}">
        <p14:creationId xmlns:p14="http://schemas.microsoft.com/office/powerpoint/2010/main" val="3080277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5536" y="1340768"/>
            <a:ext cx="8229600" cy="1153046"/>
          </a:xfrm>
        </p:spPr>
        <p:txBody>
          <a:bodyPr/>
          <a:lstStyle/>
          <a:p>
            <a:pPr marL="0"/>
            <a:r>
              <a:rPr lang="en-US" sz="2600" dirty="0"/>
              <a:t>Resource Productivity </a:t>
            </a:r>
          </a:p>
        </p:txBody>
      </p:sp>
      <p:sp>
        <p:nvSpPr>
          <p:cNvPr id="6" name="Rectangle 5"/>
          <p:cNvSpPr/>
          <p:nvPr/>
        </p:nvSpPr>
        <p:spPr>
          <a:xfrm>
            <a:off x="251520" y="2420888"/>
            <a:ext cx="4536504" cy="3785652"/>
          </a:xfrm>
          <a:prstGeom prst="rect">
            <a:avLst/>
          </a:prstGeom>
        </p:spPr>
        <p:txBody>
          <a:bodyPr wrap="square">
            <a:spAutoFit/>
          </a:bodyPr>
          <a:lstStyle/>
          <a:p>
            <a:pPr marL="342900" indent="-342900">
              <a:spcBef>
                <a:spcPts val="1200"/>
              </a:spcBef>
              <a:spcAft>
                <a:spcPts val="1200"/>
              </a:spcAft>
              <a:buFont typeface="Courier New" panose="02070309020205020404" pitchFamily="49" charset="0"/>
              <a:buChar char="o"/>
            </a:pPr>
            <a:r>
              <a:rPr lang="en-US" sz="2000" u="sng" dirty="0">
                <a:ea typeface="Verdana" pitchFamily="34" charset="0"/>
                <a:cs typeface="Verdana" pitchFamily="34" charset="0"/>
              </a:rPr>
              <a:t>Feasibility</a:t>
            </a:r>
            <a:r>
              <a:rPr lang="en-US" sz="2000" dirty="0">
                <a:ea typeface="Verdana" pitchFamily="34" charset="0"/>
                <a:cs typeface="Verdana" pitchFamily="34" charset="0"/>
              </a:rPr>
              <a:t>: combined measure of economic activity &amp; natural resource use</a:t>
            </a:r>
          </a:p>
          <a:p>
            <a:pPr marL="342900" indent="-342900">
              <a:spcBef>
                <a:spcPts val="1200"/>
              </a:spcBef>
              <a:spcAft>
                <a:spcPts val="1200"/>
              </a:spcAft>
              <a:buFont typeface="Courier New" panose="02070309020205020404" pitchFamily="49" charset="0"/>
              <a:buChar char="o"/>
            </a:pPr>
            <a:r>
              <a:rPr lang="en-US" sz="2000" u="sng" dirty="0">
                <a:ea typeface="Verdana" pitchFamily="34" charset="0"/>
                <a:cs typeface="Verdana" pitchFamily="34" charset="0"/>
              </a:rPr>
              <a:t>Data availability</a:t>
            </a:r>
            <a:r>
              <a:rPr lang="en-US" sz="2000" dirty="0">
                <a:ea typeface="Verdana" pitchFamily="34" charset="0"/>
                <a:cs typeface="Verdana" pitchFamily="34" charset="0"/>
              </a:rPr>
              <a:t>: based on natural resource use indicators and a measure of economic activity</a:t>
            </a:r>
          </a:p>
          <a:p>
            <a:pPr marL="342900" indent="-342900">
              <a:spcBef>
                <a:spcPts val="1200"/>
              </a:spcBef>
              <a:spcAft>
                <a:spcPts val="1200"/>
              </a:spcAft>
              <a:buFont typeface="Courier New" panose="02070309020205020404" pitchFamily="49" charset="0"/>
              <a:buChar char="o"/>
            </a:pPr>
            <a:r>
              <a:rPr lang="en-US" sz="2000" u="sng" dirty="0">
                <a:ea typeface="Verdana" pitchFamily="34" charset="0"/>
                <a:cs typeface="Verdana" pitchFamily="34" charset="0"/>
              </a:rPr>
              <a:t>Policy use</a:t>
            </a:r>
            <a:r>
              <a:rPr lang="en-US" sz="2000" dirty="0">
                <a:ea typeface="Verdana" pitchFamily="34" charset="0"/>
                <a:cs typeface="Verdana" pitchFamily="34" charset="0"/>
              </a:rPr>
              <a:t>: provides information about relative decoupling</a:t>
            </a:r>
          </a:p>
        </p:txBody>
      </p:sp>
      <p:sp>
        <p:nvSpPr>
          <p:cNvPr id="7" name="Rectangle 6"/>
          <p:cNvSpPr/>
          <p:nvPr/>
        </p:nvSpPr>
        <p:spPr>
          <a:xfrm>
            <a:off x="4139952" y="5949280"/>
            <a:ext cx="4738886" cy="307777"/>
          </a:xfrm>
          <a:prstGeom prst="rect">
            <a:avLst/>
          </a:prstGeom>
        </p:spPr>
        <p:txBody>
          <a:bodyPr wrap="square">
            <a:spAutoFit/>
          </a:bodyPr>
          <a:lstStyle/>
          <a:p>
            <a:r>
              <a:rPr lang="en-GB" sz="1400" dirty="0"/>
              <a:t>Source: UNEP (2013) http://www.switch-asia.eu/</a:t>
            </a:r>
          </a:p>
        </p:txBody>
      </p:sp>
      <p:sp>
        <p:nvSpPr>
          <p:cNvPr id="2" name="Tekstboks 1"/>
          <p:cNvSpPr txBox="1"/>
          <p:nvPr/>
        </p:nvSpPr>
        <p:spPr>
          <a:xfrm>
            <a:off x="4939482" y="2420888"/>
            <a:ext cx="3744416" cy="3447098"/>
          </a:xfrm>
          <a:prstGeom prst="rect">
            <a:avLst/>
          </a:prstGeom>
          <a:noFill/>
          <a:ln>
            <a:solidFill>
              <a:schemeClr val="accent1">
                <a:lumMod val="50000"/>
              </a:schemeClr>
            </a:solidFill>
          </a:ln>
        </p:spPr>
        <p:txBody>
          <a:bodyPr wrap="square" rtlCol="0">
            <a:spAutoFit/>
          </a:bodyPr>
          <a:lstStyle/>
          <a:p>
            <a:pPr marL="171450" indent="-171450">
              <a:spcBef>
                <a:spcPts val="600"/>
              </a:spcBef>
              <a:spcAft>
                <a:spcPts val="600"/>
              </a:spcAft>
              <a:buFont typeface="Wingdings" panose="05000000000000000000" pitchFamily="2" charset="2"/>
              <a:buChar char="ü"/>
            </a:pPr>
            <a:r>
              <a:rPr lang="da-DK" sz="1400" b="1" dirty="0" err="1"/>
              <a:t>Economic</a:t>
            </a:r>
            <a:r>
              <a:rPr lang="da-DK" sz="1400" b="1" dirty="0"/>
              <a:t> output (GDP) per unit of </a:t>
            </a:r>
            <a:r>
              <a:rPr lang="da-DK" sz="1400" b="1" dirty="0" err="1"/>
              <a:t>natural</a:t>
            </a:r>
            <a:r>
              <a:rPr lang="da-DK" sz="1400" b="1" dirty="0"/>
              <a:t> </a:t>
            </a:r>
            <a:r>
              <a:rPr lang="da-DK" sz="1400" b="1" dirty="0" err="1"/>
              <a:t>resource</a:t>
            </a:r>
            <a:r>
              <a:rPr lang="da-DK" sz="1400" b="1" dirty="0"/>
              <a:t> input</a:t>
            </a:r>
          </a:p>
          <a:p>
            <a:pPr marL="171450" indent="-171450">
              <a:spcBef>
                <a:spcPts val="600"/>
              </a:spcBef>
              <a:spcAft>
                <a:spcPts val="600"/>
              </a:spcAft>
              <a:buFont typeface="Wingdings" panose="05000000000000000000" pitchFamily="2" charset="2"/>
              <a:buChar char="ü"/>
            </a:pPr>
            <a:r>
              <a:rPr lang="da-DK" sz="1400" b="1" dirty="0" err="1"/>
              <a:t>Material</a:t>
            </a:r>
            <a:r>
              <a:rPr lang="da-DK" sz="1400" b="1" dirty="0"/>
              <a:t> </a:t>
            </a:r>
            <a:r>
              <a:rPr lang="da-DK" sz="1400" b="1" dirty="0" err="1"/>
              <a:t>productivity</a:t>
            </a:r>
            <a:r>
              <a:rPr lang="da-DK" sz="1400" b="1" dirty="0"/>
              <a:t>:</a:t>
            </a:r>
            <a:r>
              <a:rPr lang="da-DK" sz="1400" dirty="0"/>
              <a:t> GDP/DMC ($ per </a:t>
            </a:r>
            <a:r>
              <a:rPr lang="da-DK" sz="1400" dirty="0" err="1"/>
              <a:t>tonne</a:t>
            </a:r>
            <a:r>
              <a:rPr lang="da-DK" sz="1400" dirty="0"/>
              <a:t>)</a:t>
            </a:r>
          </a:p>
          <a:p>
            <a:pPr marL="171450" indent="-171450">
              <a:spcBef>
                <a:spcPts val="600"/>
              </a:spcBef>
              <a:spcAft>
                <a:spcPts val="600"/>
              </a:spcAft>
              <a:buFont typeface="Wingdings" panose="05000000000000000000" pitchFamily="2" charset="2"/>
              <a:buChar char="ü"/>
            </a:pPr>
            <a:r>
              <a:rPr lang="da-DK" sz="1400" b="1" dirty="0"/>
              <a:t>Energy </a:t>
            </a:r>
            <a:r>
              <a:rPr lang="da-DK" sz="1400" b="1" dirty="0" err="1"/>
              <a:t>productivity</a:t>
            </a:r>
            <a:r>
              <a:rPr lang="da-DK" sz="1400" b="1" dirty="0"/>
              <a:t>:</a:t>
            </a:r>
            <a:r>
              <a:rPr lang="da-DK" sz="1400" dirty="0"/>
              <a:t> GDP/TPES ($ per joule)</a:t>
            </a:r>
          </a:p>
          <a:p>
            <a:pPr marL="171450" indent="-171450">
              <a:spcBef>
                <a:spcPts val="600"/>
              </a:spcBef>
              <a:spcAft>
                <a:spcPts val="600"/>
              </a:spcAft>
              <a:buFont typeface="Wingdings" panose="05000000000000000000" pitchFamily="2" charset="2"/>
              <a:buChar char="ü"/>
            </a:pPr>
            <a:r>
              <a:rPr lang="da-DK" sz="1400" b="1" dirty="0"/>
              <a:t>GHG emission </a:t>
            </a:r>
            <a:r>
              <a:rPr lang="da-DK" sz="1400" b="1" dirty="0" err="1"/>
              <a:t>productivity</a:t>
            </a:r>
            <a:r>
              <a:rPr lang="da-DK" sz="1400" b="1" dirty="0"/>
              <a:t>:</a:t>
            </a:r>
            <a:r>
              <a:rPr lang="da-DK" sz="1400" dirty="0"/>
              <a:t> GDP/GHG ($/</a:t>
            </a:r>
            <a:r>
              <a:rPr lang="da-DK" sz="1400" dirty="0" err="1"/>
              <a:t>tonne</a:t>
            </a:r>
            <a:r>
              <a:rPr lang="da-DK" sz="1400" dirty="0"/>
              <a:t>)</a:t>
            </a:r>
          </a:p>
          <a:p>
            <a:pPr marL="171450" indent="-171450">
              <a:spcBef>
                <a:spcPts val="600"/>
              </a:spcBef>
              <a:spcAft>
                <a:spcPts val="600"/>
              </a:spcAft>
              <a:buFont typeface="Wingdings" panose="05000000000000000000" pitchFamily="2" charset="2"/>
              <a:buChar char="ü"/>
            </a:pPr>
            <a:r>
              <a:rPr lang="da-DK" sz="1400" b="1" dirty="0"/>
              <a:t>Land </a:t>
            </a:r>
            <a:r>
              <a:rPr lang="da-DK" sz="1400" b="1" dirty="0" err="1"/>
              <a:t>productivity</a:t>
            </a:r>
            <a:r>
              <a:rPr lang="da-DK" sz="1400" b="1" dirty="0"/>
              <a:t>: </a:t>
            </a:r>
            <a:r>
              <a:rPr lang="da-DK" sz="1400" dirty="0"/>
              <a:t>GDP/land </a:t>
            </a:r>
            <a:r>
              <a:rPr lang="da-DK" sz="1400" dirty="0" err="1"/>
              <a:t>use</a:t>
            </a:r>
            <a:r>
              <a:rPr lang="da-DK" sz="1400" dirty="0"/>
              <a:t> ($ per ha or km2)</a:t>
            </a:r>
          </a:p>
          <a:p>
            <a:pPr marL="171450" indent="-171450">
              <a:spcBef>
                <a:spcPts val="600"/>
              </a:spcBef>
              <a:spcAft>
                <a:spcPts val="600"/>
              </a:spcAft>
              <a:buFont typeface="Wingdings" panose="05000000000000000000" pitchFamily="2" charset="2"/>
              <a:buChar char="ü"/>
            </a:pPr>
            <a:r>
              <a:rPr lang="da-DK" sz="1400" b="1" dirty="0"/>
              <a:t>Water productivity:</a:t>
            </a:r>
            <a:r>
              <a:rPr lang="da-DK" sz="1400" dirty="0"/>
              <a:t> GDP/water use ($ per m3)</a:t>
            </a:r>
          </a:p>
        </p:txBody>
      </p:sp>
    </p:spTree>
    <p:extLst>
      <p:ext uri="{BB962C8B-B14F-4D97-AF65-F5344CB8AC3E}">
        <p14:creationId xmlns:p14="http://schemas.microsoft.com/office/powerpoint/2010/main" val="2137253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5536" y="1340768"/>
            <a:ext cx="8229600" cy="1153046"/>
          </a:xfrm>
        </p:spPr>
        <p:txBody>
          <a:bodyPr/>
          <a:lstStyle/>
          <a:p>
            <a:pPr marL="0"/>
            <a:r>
              <a:rPr lang="en-US" sz="2600" dirty="0"/>
              <a:t>Consumption</a:t>
            </a:r>
          </a:p>
        </p:txBody>
      </p:sp>
      <p:sp>
        <p:nvSpPr>
          <p:cNvPr id="6" name="Rectangle 5"/>
          <p:cNvSpPr/>
          <p:nvPr/>
        </p:nvSpPr>
        <p:spPr>
          <a:xfrm>
            <a:off x="251520" y="2420888"/>
            <a:ext cx="5472608" cy="3939540"/>
          </a:xfrm>
          <a:prstGeom prst="rect">
            <a:avLst/>
          </a:prstGeom>
        </p:spPr>
        <p:txBody>
          <a:bodyPr wrap="square">
            <a:spAutoFit/>
          </a:bodyPr>
          <a:lstStyle/>
          <a:p>
            <a:pPr marL="342900" indent="-342900">
              <a:spcBef>
                <a:spcPts val="0"/>
              </a:spcBef>
              <a:spcAft>
                <a:spcPts val="600"/>
              </a:spcAft>
              <a:buFont typeface="Courier New" panose="02070309020205020404" pitchFamily="49" charset="0"/>
              <a:buChar char="o"/>
            </a:pPr>
            <a:r>
              <a:rPr lang="en-US" sz="2000" u="sng" dirty="0">
                <a:ea typeface="Verdana" pitchFamily="34" charset="0"/>
                <a:cs typeface="Verdana" pitchFamily="34" charset="0"/>
              </a:rPr>
              <a:t>Feasibility</a:t>
            </a:r>
            <a:r>
              <a:rPr lang="en-US" sz="2000" dirty="0">
                <a:ea typeface="Verdana" pitchFamily="34" charset="0"/>
                <a:cs typeface="Verdana" pitchFamily="34" charset="0"/>
              </a:rPr>
              <a:t>: indicator based on a combination of global data for natural resource use (with country detail) and a multi-regional, global input-output representation of the world economy</a:t>
            </a:r>
          </a:p>
          <a:p>
            <a:pPr marL="342900" indent="-342900">
              <a:spcBef>
                <a:spcPts val="0"/>
              </a:spcBef>
              <a:spcAft>
                <a:spcPts val="600"/>
              </a:spcAft>
              <a:buFont typeface="Courier New" panose="02070309020205020404" pitchFamily="49" charset="0"/>
              <a:buChar char="o"/>
            </a:pPr>
            <a:r>
              <a:rPr lang="en-US" sz="2000" u="sng" dirty="0">
                <a:ea typeface="Verdana" pitchFamily="34" charset="0"/>
                <a:cs typeface="Verdana" pitchFamily="34" charset="0"/>
              </a:rPr>
              <a:t>Data availability</a:t>
            </a:r>
            <a:r>
              <a:rPr lang="en-US" sz="2000" dirty="0">
                <a:ea typeface="Verdana" pitchFamily="34" charset="0"/>
                <a:cs typeface="Verdana" pitchFamily="34" charset="0"/>
              </a:rPr>
              <a:t>: based on natural resource use data &amp; MRIO capability</a:t>
            </a:r>
          </a:p>
          <a:p>
            <a:pPr marL="342900" indent="-342900">
              <a:spcBef>
                <a:spcPts val="0"/>
              </a:spcBef>
              <a:spcAft>
                <a:spcPts val="600"/>
              </a:spcAft>
              <a:buFont typeface="Courier New" panose="02070309020205020404" pitchFamily="49" charset="0"/>
              <a:buChar char="o"/>
            </a:pPr>
            <a:r>
              <a:rPr lang="en-US" sz="2000" u="sng" dirty="0">
                <a:ea typeface="Verdana" pitchFamily="34" charset="0"/>
                <a:cs typeface="Verdana" pitchFamily="34" charset="0"/>
              </a:rPr>
              <a:t>Policy use</a:t>
            </a:r>
            <a:r>
              <a:rPr lang="en-US" sz="2000" dirty="0">
                <a:ea typeface="Verdana" pitchFamily="34" charset="0"/>
                <a:cs typeface="Verdana" pitchFamily="34" charset="0"/>
              </a:rPr>
              <a:t>: For high importing and exporting countries this will allow an ‘equal playing field’ regardless of economic structure &amp; role in the global economy</a:t>
            </a:r>
          </a:p>
        </p:txBody>
      </p:sp>
      <p:sp>
        <p:nvSpPr>
          <p:cNvPr id="2" name="Tekstboks 1"/>
          <p:cNvSpPr txBox="1"/>
          <p:nvPr/>
        </p:nvSpPr>
        <p:spPr>
          <a:xfrm>
            <a:off x="5652120" y="2204864"/>
            <a:ext cx="3384376" cy="3877985"/>
          </a:xfrm>
          <a:prstGeom prst="rect">
            <a:avLst/>
          </a:prstGeom>
          <a:noFill/>
          <a:ln>
            <a:solidFill>
              <a:schemeClr val="accent1">
                <a:lumMod val="50000"/>
              </a:schemeClr>
            </a:solidFill>
          </a:ln>
        </p:spPr>
        <p:txBody>
          <a:bodyPr wrap="square" rtlCol="0">
            <a:spAutoFit/>
          </a:bodyPr>
          <a:lstStyle/>
          <a:p>
            <a:pPr marL="171450" indent="-171450">
              <a:spcBef>
                <a:spcPts val="600"/>
              </a:spcBef>
              <a:spcAft>
                <a:spcPts val="600"/>
              </a:spcAft>
              <a:buFont typeface="Wingdings" panose="05000000000000000000" pitchFamily="2" charset="2"/>
              <a:buChar char="ü"/>
            </a:pPr>
            <a:r>
              <a:rPr lang="da-DK" sz="1400" b="1" dirty="0"/>
              <a:t>Natural Resource </a:t>
            </a:r>
            <a:r>
              <a:rPr lang="da-DK" sz="1400" b="1" dirty="0" err="1"/>
              <a:t>Footprint</a:t>
            </a:r>
            <a:r>
              <a:rPr lang="da-DK" sz="1400" b="1" dirty="0"/>
              <a:t>: </a:t>
            </a:r>
            <a:r>
              <a:rPr lang="da-DK" sz="1400" dirty="0"/>
              <a:t>Attribution of </a:t>
            </a:r>
            <a:r>
              <a:rPr lang="da-DK" sz="1400" dirty="0" err="1"/>
              <a:t>natural</a:t>
            </a:r>
            <a:r>
              <a:rPr lang="da-DK" sz="1400" dirty="0"/>
              <a:t> </a:t>
            </a:r>
            <a:r>
              <a:rPr lang="da-DK" sz="1400" dirty="0" err="1"/>
              <a:t>resource</a:t>
            </a:r>
            <a:r>
              <a:rPr lang="da-DK" sz="1400" dirty="0"/>
              <a:t> </a:t>
            </a:r>
            <a:r>
              <a:rPr lang="da-DK" sz="1400" dirty="0" err="1"/>
              <a:t>use</a:t>
            </a:r>
            <a:r>
              <a:rPr lang="da-DK" sz="1400" dirty="0"/>
              <a:t> to final </a:t>
            </a:r>
            <a:r>
              <a:rPr lang="da-DK" sz="1400" dirty="0" err="1"/>
              <a:t>consumption</a:t>
            </a:r>
            <a:r>
              <a:rPr lang="da-DK" sz="1400" dirty="0"/>
              <a:t> in a country</a:t>
            </a:r>
          </a:p>
          <a:p>
            <a:pPr marL="171450" indent="-171450">
              <a:spcBef>
                <a:spcPts val="600"/>
              </a:spcBef>
              <a:spcAft>
                <a:spcPts val="600"/>
              </a:spcAft>
              <a:buFont typeface="Wingdings" panose="05000000000000000000" pitchFamily="2" charset="2"/>
              <a:buChar char="ü"/>
            </a:pPr>
            <a:r>
              <a:rPr lang="da-DK" sz="1400" b="1" dirty="0" err="1"/>
              <a:t>Material</a:t>
            </a:r>
            <a:r>
              <a:rPr lang="da-DK" sz="1400" b="1" dirty="0"/>
              <a:t> </a:t>
            </a:r>
            <a:r>
              <a:rPr lang="da-DK" sz="1400" b="1" dirty="0" err="1"/>
              <a:t>Footprint</a:t>
            </a:r>
            <a:r>
              <a:rPr lang="da-DK" sz="1400" b="1" dirty="0"/>
              <a:t>:</a:t>
            </a:r>
            <a:r>
              <a:rPr lang="da-DK" sz="1400" dirty="0"/>
              <a:t> (</a:t>
            </a:r>
            <a:r>
              <a:rPr lang="da-DK" sz="1400" dirty="0" err="1"/>
              <a:t>tonnes</a:t>
            </a:r>
            <a:r>
              <a:rPr lang="da-DK" sz="1400" dirty="0"/>
              <a:t>; </a:t>
            </a:r>
            <a:r>
              <a:rPr lang="da-DK" sz="1400" dirty="0" err="1"/>
              <a:t>tonnes</a:t>
            </a:r>
            <a:r>
              <a:rPr lang="da-DK" sz="1400" dirty="0"/>
              <a:t>/</a:t>
            </a:r>
            <a:r>
              <a:rPr lang="da-DK" sz="1400" dirty="0" err="1"/>
              <a:t>capita</a:t>
            </a:r>
            <a:r>
              <a:rPr lang="da-DK" sz="1400" dirty="0"/>
              <a:t>)</a:t>
            </a:r>
          </a:p>
          <a:p>
            <a:pPr marL="171450" indent="-171450">
              <a:spcBef>
                <a:spcPts val="600"/>
              </a:spcBef>
              <a:spcAft>
                <a:spcPts val="600"/>
              </a:spcAft>
              <a:buFont typeface="Wingdings" panose="05000000000000000000" pitchFamily="2" charset="2"/>
              <a:buChar char="ü"/>
            </a:pPr>
            <a:r>
              <a:rPr lang="da-DK" sz="1400" b="1" dirty="0"/>
              <a:t>Energy </a:t>
            </a:r>
            <a:r>
              <a:rPr lang="da-DK" sz="1400" b="1" dirty="0" err="1"/>
              <a:t>Footprint</a:t>
            </a:r>
            <a:r>
              <a:rPr lang="da-DK" sz="1400" b="1" dirty="0"/>
              <a:t>:</a:t>
            </a:r>
            <a:r>
              <a:rPr lang="da-DK" sz="1400" dirty="0"/>
              <a:t> (joule; joule per </a:t>
            </a:r>
            <a:r>
              <a:rPr lang="da-DK" sz="1400" dirty="0" err="1"/>
              <a:t>capita</a:t>
            </a:r>
            <a:r>
              <a:rPr lang="da-DK" sz="1400" dirty="0"/>
              <a:t>)</a:t>
            </a:r>
          </a:p>
          <a:p>
            <a:pPr marL="171450" indent="-171450">
              <a:spcBef>
                <a:spcPts val="600"/>
              </a:spcBef>
              <a:spcAft>
                <a:spcPts val="600"/>
              </a:spcAft>
              <a:buFont typeface="Wingdings" panose="05000000000000000000" pitchFamily="2" charset="2"/>
              <a:buChar char="ü"/>
            </a:pPr>
            <a:r>
              <a:rPr lang="da-DK" sz="1400" b="1" dirty="0"/>
              <a:t>Water Footprint:</a:t>
            </a:r>
            <a:r>
              <a:rPr lang="da-DK" sz="1400" dirty="0"/>
              <a:t> (m</a:t>
            </a:r>
            <a:r>
              <a:rPr lang="da-DK" sz="1400" baseline="30000" dirty="0"/>
              <a:t>3</a:t>
            </a:r>
            <a:r>
              <a:rPr lang="da-DK" sz="1400" dirty="0"/>
              <a:t>; m</a:t>
            </a:r>
            <a:r>
              <a:rPr lang="da-DK" sz="1400" baseline="30000" dirty="0"/>
              <a:t>3</a:t>
            </a:r>
            <a:r>
              <a:rPr lang="da-DK" sz="1400" dirty="0"/>
              <a:t>/capita)</a:t>
            </a:r>
          </a:p>
          <a:p>
            <a:pPr marL="171450" indent="-171450">
              <a:spcBef>
                <a:spcPts val="600"/>
              </a:spcBef>
              <a:spcAft>
                <a:spcPts val="600"/>
              </a:spcAft>
              <a:buFont typeface="Wingdings" panose="05000000000000000000" pitchFamily="2" charset="2"/>
              <a:buChar char="ü"/>
            </a:pPr>
            <a:r>
              <a:rPr lang="da-DK" sz="1400" b="1" dirty="0"/>
              <a:t>Land </a:t>
            </a:r>
            <a:r>
              <a:rPr lang="da-DK" sz="1400" b="1" dirty="0" err="1"/>
              <a:t>Use</a:t>
            </a:r>
            <a:r>
              <a:rPr lang="da-DK" sz="1400" b="1" dirty="0"/>
              <a:t> </a:t>
            </a:r>
            <a:r>
              <a:rPr lang="da-DK" sz="1400" b="1" dirty="0" err="1"/>
              <a:t>Footprint</a:t>
            </a:r>
            <a:r>
              <a:rPr lang="da-DK" sz="1400" b="1" dirty="0"/>
              <a:t>:</a:t>
            </a:r>
            <a:r>
              <a:rPr lang="da-DK" sz="1400" dirty="0"/>
              <a:t> (ha; ha/</a:t>
            </a:r>
            <a:r>
              <a:rPr lang="da-DK" sz="1400" dirty="0" err="1"/>
              <a:t>capita</a:t>
            </a:r>
            <a:r>
              <a:rPr lang="da-DK" sz="1400" dirty="0"/>
              <a:t>)</a:t>
            </a:r>
          </a:p>
          <a:p>
            <a:pPr marL="171450" indent="-171450">
              <a:spcBef>
                <a:spcPts val="600"/>
              </a:spcBef>
              <a:spcAft>
                <a:spcPts val="600"/>
              </a:spcAft>
              <a:buFont typeface="Wingdings" panose="05000000000000000000" pitchFamily="2" charset="2"/>
              <a:buChar char="ü"/>
            </a:pPr>
            <a:r>
              <a:rPr lang="da-DK" sz="1400" b="1" dirty="0"/>
              <a:t>Carbon Footprint:</a:t>
            </a:r>
            <a:r>
              <a:rPr lang="da-DK" sz="1400" dirty="0"/>
              <a:t> (tonnes; tonnes/capita)</a:t>
            </a:r>
          </a:p>
        </p:txBody>
      </p:sp>
      <p:sp>
        <p:nvSpPr>
          <p:cNvPr id="8" name="Rectangle 7"/>
          <p:cNvSpPr/>
          <p:nvPr/>
        </p:nvSpPr>
        <p:spPr>
          <a:xfrm>
            <a:off x="4139952" y="6093296"/>
            <a:ext cx="4738886" cy="307777"/>
          </a:xfrm>
          <a:prstGeom prst="rect">
            <a:avLst/>
          </a:prstGeom>
        </p:spPr>
        <p:txBody>
          <a:bodyPr wrap="square">
            <a:spAutoFit/>
          </a:bodyPr>
          <a:lstStyle/>
          <a:p>
            <a:r>
              <a:rPr lang="en-GB" sz="1400" dirty="0"/>
              <a:t>Source: UNEP (2013) http://www.switch-asia.eu/</a:t>
            </a:r>
          </a:p>
        </p:txBody>
      </p:sp>
    </p:spTree>
    <p:extLst>
      <p:ext uri="{BB962C8B-B14F-4D97-AF65-F5344CB8AC3E}">
        <p14:creationId xmlns:p14="http://schemas.microsoft.com/office/powerpoint/2010/main" val="2626056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5288" y="1339850"/>
            <a:ext cx="8229600" cy="1153046"/>
          </a:xfrm>
        </p:spPr>
        <p:txBody>
          <a:bodyPr/>
          <a:lstStyle/>
          <a:p>
            <a:pPr marL="0"/>
            <a:r>
              <a:rPr lang="en-US" sz="2600" dirty="0"/>
              <a:t>Guiding Principles for adapting IGE Indicators to the national context (a)</a:t>
            </a:r>
          </a:p>
        </p:txBody>
      </p:sp>
      <p:sp>
        <p:nvSpPr>
          <p:cNvPr id="6" name="Rectangle 5"/>
          <p:cNvSpPr/>
          <p:nvPr/>
        </p:nvSpPr>
        <p:spPr>
          <a:xfrm>
            <a:off x="-78904" y="2708920"/>
            <a:ext cx="8971384" cy="3323987"/>
          </a:xfrm>
          <a:prstGeom prst="rect">
            <a:avLst/>
          </a:prstGeom>
        </p:spPr>
        <p:txBody>
          <a:bodyPr wrap="square">
            <a:spAutoFit/>
          </a:bodyPr>
          <a:lstStyle/>
          <a:p>
            <a:pPr marL="914400" lvl="1" indent="-457200" algn="just">
              <a:spcBef>
                <a:spcPts val="600"/>
              </a:spcBef>
              <a:spcAft>
                <a:spcPts val="600"/>
              </a:spcAft>
              <a:buFont typeface="Wingdings" panose="05000000000000000000" pitchFamily="2" charset="2"/>
              <a:buChar char="q"/>
            </a:pPr>
            <a:r>
              <a:rPr lang="en-US" sz="2000" dirty="0">
                <a:ea typeface="Verdana" pitchFamily="34" charset="0"/>
                <a:cs typeface="Verdana" pitchFamily="34" charset="0"/>
              </a:rPr>
              <a:t>Measurement at the </a:t>
            </a:r>
            <a:r>
              <a:rPr lang="en-US" sz="2000" b="1" dirty="0">
                <a:ea typeface="Verdana" pitchFamily="34" charset="0"/>
                <a:cs typeface="Verdana" pitchFamily="34" charset="0"/>
              </a:rPr>
              <a:t>national scale</a:t>
            </a:r>
            <a:r>
              <a:rPr lang="en-US" sz="2000" dirty="0">
                <a:ea typeface="Verdana" pitchFamily="34" charset="0"/>
                <a:cs typeface="Verdana" pitchFamily="34" charset="0"/>
              </a:rPr>
              <a:t> and for </a:t>
            </a:r>
            <a:r>
              <a:rPr lang="en-US" sz="2000" b="1" dirty="0">
                <a:ea typeface="Verdana" pitchFamily="34" charset="0"/>
                <a:cs typeface="Verdana" pitchFamily="34" charset="0"/>
              </a:rPr>
              <a:t>key economic activities</a:t>
            </a:r>
          </a:p>
          <a:p>
            <a:pPr marL="914400" lvl="1" indent="-457200" algn="just">
              <a:spcBef>
                <a:spcPts val="600"/>
              </a:spcBef>
              <a:spcAft>
                <a:spcPts val="600"/>
              </a:spcAft>
              <a:buFont typeface="Wingdings" panose="05000000000000000000" pitchFamily="2" charset="2"/>
              <a:buChar char="q"/>
            </a:pPr>
            <a:r>
              <a:rPr lang="en-US" sz="2000" dirty="0">
                <a:ea typeface="Verdana" pitchFamily="34" charset="0"/>
                <a:cs typeface="Verdana" pitchFamily="34" charset="0"/>
              </a:rPr>
              <a:t>The value, usability &amp; impact of indicators needs to be </a:t>
            </a:r>
            <a:r>
              <a:rPr lang="en-US" sz="2000" b="1" dirty="0">
                <a:ea typeface="Verdana" pitchFamily="34" charset="0"/>
                <a:cs typeface="Verdana" pitchFamily="34" charset="0"/>
              </a:rPr>
              <a:t>demonstrated through case studies</a:t>
            </a:r>
          </a:p>
          <a:p>
            <a:pPr marL="914400" lvl="1" indent="-457200" algn="just">
              <a:spcBef>
                <a:spcPts val="600"/>
              </a:spcBef>
              <a:spcAft>
                <a:spcPts val="600"/>
              </a:spcAft>
              <a:buFont typeface="Wingdings" panose="05000000000000000000" pitchFamily="2" charset="2"/>
              <a:buChar char="q"/>
            </a:pPr>
            <a:r>
              <a:rPr lang="en-US" sz="2000" dirty="0">
                <a:ea typeface="Verdana" pitchFamily="34" charset="0"/>
                <a:cs typeface="Verdana" pitchFamily="34" charset="0"/>
              </a:rPr>
              <a:t>Focus on </a:t>
            </a:r>
            <a:r>
              <a:rPr lang="en-US" sz="2000" b="1" dirty="0">
                <a:ea typeface="Verdana" pitchFamily="34" charset="0"/>
                <a:cs typeface="Verdana" pitchFamily="34" charset="0"/>
              </a:rPr>
              <a:t>environmental hotspots</a:t>
            </a:r>
            <a:r>
              <a:rPr lang="en-US" sz="2000" dirty="0">
                <a:ea typeface="Verdana" pitchFamily="34" charset="0"/>
                <a:cs typeface="Verdana" pitchFamily="34" charset="0"/>
              </a:rPr>
              <a:t>: agriculture &amp; food, construction &amp; housing, transport &amp; mobility, heavy industry, energy supply, and water &amp; sewerage</a:t>
            </a:r>
          </a:p>
          <a:p>
            <a:pPr marL="914400" lvl="1" indent="-457200" algn="just">
              <a:spcBef>
                <a:spcPts val="600"/>
              </a:spcBef>
              <a:spcAft>
                <a:spcPts val="600"/>
              </a:spcAft>
              <a:buFont typeface="Wingdings" panose="05000000000000000000" pitchFamily="2" charset="2"/>
              <a:buChar char="q"/>
            </a:pPr>
            <a:r>
              <a:rPr lang="en-US" sz="2000" dirty="0">
                <a:ea typeface="Verdana" pitchFamily="34" charset="0"/>
                <a:cs typeface="Verdana" pitchFamily="34" charset="0"/>
              </a:rPr>
              <a:t>High level of collaboration, dialogue, transparency, and knowledge sharing among and within countries.</a:t>
            </a:r>
          </a:p>
        </p:txBody>
      </p:sp>
      <p:sp>
        <p:nvSpPr>
          <p:cNvPr id="5" name="Rectangle 4"/>
          <p:cNvSpPr/>
          <p:nvPr/>
        </p:nvSpPr>
        <p:spPr>
          <a:xfrm>
            <a:off x="4139952" y="6073551"/>
            <a:ext cx="4738886" cy="307777"/>
          </a:xfrm>
          <a:prstGeom prst="rect">
            <a:avLst/>
          </a:prstGeom>
        </p:spPr>
        <p:txBody>
          <a:bodyPr wrap="square">
            <a:spAutoFit/>
          </a:bodyPr>
          <a:lstStyle/>
          <a:p>
            <a:r>
              <a:rPr lang="en-GB" sz="1400" dirty="0"/>
              <a:t>Source: UNEP (2013) http://www.switch-asia.eu/</a:t>
            </a:r>
          </a:p>
        </p:txBody>
      </p:sp>
    </p:spTree>
    <p:extLst>
      <p:ext uri="{BB962C8B-B14F-4D97-AF65-F5344CB8AC3E}">
        <p14:creationId xmlns:p14="http://schemas.microsoft.com/office/powerpoint/2010/main" val="120968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5288" y="1339850"/>
            <a:ext cx="8229600" cy="1153046"/>
          </a:xfrm>
        </p:spPr>
        <p:txBody>
          <a:bodyPr/>
          <a:lstStyle/>
          <a:p>
            <a:pPr marL="0"/>
            <a:r>
              <a:rPr lang="en-US" sz="2600" dirty="0"/>
              <a:t>Guiding Principles for adapting IGE Indicators to the national context (b)</a:t>
            </a:r>
          </a:p>
        </p:txBody>
      </p:sp>
      <p:sp>
        <p:nvSpPr>
          <p:cNvPr id="6" name="Rectangle 5"/>
          <p:cNvSpPr/>
          <p:nvPr/>
        </p:nvSpPr>
        <p:spPr>
          <a:xfrm>
            <a:off x="-78904" y="2708920"/>
            <a:ext cx="8971384" cy="3016210"/>
          </a:xfrm>
          <a:prstGeom prst="rect">
            <a:avLst/>
          </a:prstGeom>
        </p:spPr>
        <p:txBody>
          <a:bodyPr wrap="square">
            <a:spAutoFit/>
          </a:bodyPr>
          <a:lstStyle/>
          <a:p>
            <a:pPr marL="914400" lvl="1" indent="-457200" algn="just">
              <a:spcBef>
                <a:spcPts val="600"/>
              </a:spcBef>
              <a:spcAft>
                <a:spcPts val="600"/>
              </a:spcAft>
              <a:buFont typeface="Wingdings" panose="05000000000000000000" pitchFamily="2" charset="2"/>
              <a:buChar char="q"/>
            </a:pPr>
            <a:r>
              <a:rPr lang="en-US" sz="2000" dirty="0">
                <a:ea typeface="Verdana" pitchFamily="34" charset="0"/>
                <a:cs typeface="Verdana" pitchFamily="34" charset="0"/>
              </a:rPr>
              <a:t>Indicators will need to be </a:t>
            </a:r>
            <a:r>
              <a:rPr lang="en-US" sz="2000" b="1" dirty="0">
                <a:ea typeface="Verdana" pitchFamily="34" charset="0"/>
                <a:cs typeface="Verdana" pitchFamily="34" charset="0"/>
              </a:rPr>
              <a:t>understood and shared by different agencies</a:t>
            </a:r>
            <a:r>
              <a:rPr lang="en-US" sz="2000" dirty="0">
                <a:ea typeface="Verdana" pitchFamily="34" charset="0"/>
                <a:cs typeface="Verdana" pitchFamily="34" charset="0"/>
              </a:rPr>
              <a:t> including environment, resources, trade, finance and treasury</a:t>
            </a:r>
          </a:p>
          <a:p>
            <a:pPr marL="914400" lvl="1" indent="-457200" algn="just">
              <a:spcBef>
                <a:spcPts val="600"/>
              </a:spcBef>
              <a:spcAft>
                <a:spcPts val="600"/>
              </a:spcAft>
              <a:buFont typeface="Wingdings" panose="05000000000000000000" pitchFamily="2" charset="2"/>
              <a:buChar char="q"/>
            </a:pPr>
            <a:r>
              <a:rPr lang="en-US" sz="2000" b="1" dirty="0">
                <a:ea typeface="Verdana" pitchFamily="34" charset="0"/>
                <a:cs typeface="Verdana" pitchFamily="34" charset="0"/>
              </a:rPr>
              <a:t>Government-defined objectives</a:t>
            </a:r>
            <a:r>
              <a:rPr lang="en-US" sz="2000" dirty="0">
                <a:ea typeface="Verdana" pitchFamily="34" charset="0"/>
                <a:cs typeface="Verdana" pitchFamily="34" charset="0"/>
              </a:rPr>
              <a:t> and provision of </a:t>
            </a:r>
            <a:r>
              <a:rPr lang="en-US" sz="2000" b="1" dirty="0">
                <a:ea typeface="Verdana" pitchFamily="34" charset="0"/>
                <a:cs typeface="Verdana" pitchFamily="34" charset="0"/>
              </a:rPr>
              <a:t>resources</a:t>
            </a:r>
          </a:p>
          <a:p>
            <a:pPr marL="914400" lvl="1" indent="-457200" algn="just">
              <a:spcBef>
                <a:spcPts val="600"/>
              </a:spcBef>
              <a:spcAft>
                <a:spcPts val="600"/>
              </a:spcAft>
              <a:buFont typeface="Wingdings" panose="05000000000000000000" pitchFamily="2" charset="2"/>
              <a:buChar char="q"/>
            </a:pPr>
            <a:r>
              <a:rPr lang="en-US" sz="2000" dirty="0">
                <a:ea typeface="Verdana" pitchFamily="34" charset="0"/>
                <a:cs typeface="Verdana" pitchFamily="34" charset="0"/>
              </a:rPr>
              <a:t>Indicators developed by </a:t>
            </a:r>
            <a:r>
              <a:rPr lang="en-US" sz="2000" b="1" dirty="0">
                <a:ea typeface="Verdana" pitchFamily="34" charset="0"/>
                <a:cs typeface="Verdana" pitchFamily="34" charset="0"/>
              </a:rPr>
              <a:t>researchers</a:t>
            </a:r>
            <a:r>
              <a:rPr lang="en-US" sz="2000" dirty="0">
                <a:ea typeface="Verdana" pitchFamily="34" charset="0"/>
                <a:cs typeface="Verdana" pitchFamily="34" charset="0"/>
              </a:rPr>
              <a:t> in collaboration with </a:t>
            </a:r>
            <a:r>
              <a:rPr lang="en-US" sz="2000" b="1" dirty="0">
                <a:ea typeface="Verdana" pitchFamily="34" charset="0"/>
                <a:cs typeface="Verdana" pitchFamily="34" charset="0"/>
              </a:rPr>
              <a:t>national statistical offices</a:t>
            </a:r>
          </a:p>
          <a:p>
            <a:pPr marL="914400" lvl="1" indent="-457200" algn="just">
              <a:spcBef>
                <a:spcPts val="600"/>
              </a:spcBef>
              <a:spcAft>
                <a:spcPts val="600"/>
              </a:spcAft>
              <a:buFont typeface="Wingdings" panose="05000000000000000000" pitchFamily="2" charset="2"/>
              <a:buChar char="q"/>
            </a:pPr>
            <a:endParaRPr lang="en-US" sz="2000" dirty="0">
              <a:ea typeface="Verdana" pitchFamily="34" charset="0"/>
              <a:cs typeface="Verdana" pitchFamily="34" charset="0"/>
            </a:endParaRPr>
          </a:p>
        </p:txBody>
      </p:sp>
      <p:sp>
        <p:nvSpPr>
          <p:cNvPr id="8" name="Rectangle 7"/>
          <p:cNvSpPr/>
          <p:nvPr/>
        </p:nvSpPr>
        <p:spPr>
          <a:xfrm>
            <a:off x="4139952" y="6001543"/>
            <a:ext cx="4738886" cy="307777"/>
          </a:xfrm>
          <a:prstGeom prst="rect">
            <a:avLst/>
          </a:prstGeom>
        </p:spPr>
        <p:txBody>
          <a:bodyPr wrap="square">
            <a:spAutoFit/>
          </a:bodyPr>
          <a:lstStyle/>
          <a:p>
            <a:r>
              <a:rPr lang="en-GB" sz="1400" dirty="0"/>
              <a:t>Source: UNEP (2013) http://www.switch-asia.eu/</a:t>
            </a:r>
          </a:p>
        </p:txBody>
      </p:sp>
    </p:spTree>
    <p:extLst>
      <p:ext uri="{BB962C8B-B14F-4D97-AF65-F5344CB8AC3E}">
        <p14:creationId xmlns:p14="http://schemas.microsoft.com/office/powerpoint/2010/main" val="2891347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5288" y="1339850"/>
            <a:ext cx="8229600" cy="1153046"/>
          </a:xfrm>
        </p:spPr>
        <p:txBody>
          <a:bodyPr/>
          <a:lstStyle/>
          <a:p>
            <a:pPr marL="0"/>
            <a:r>
              <a:rPr lang="en-US" sz="2800" dirty="0"/>
              <a:t>Project-level indicators</a:t>
            </a:r>
          </a:p>
        </p:txBody>
      </p:sp>
      <p:sp>
        <p:nvSpPr>
          <p:cNvPr id="6" name="Rectangle 5"/>
          <p:cNvSpPr/>
          <p:nvPr/>
        </p:nvSpPr>
        <p:spPr>
          <a:xfrm>
            <a:off x="3595822" y="2708920"/>
            <a:ext cx="5296658" cy="3139321"/>
          </a:xfrm>
          <a:prstGeom prst="rect">
            <a:avLst/>
          </a:prstGeom>
        </p:spPr>
        <p:txBody>
          <a:bodyPr wrap="square">
            <a:spAutoFit/>
          </a:bodyPr>
          <a:lstStyle/>
          <a:p>
            <a:pPr marL="914400" lvl="1" indent="-457200" algn="just">
              <a:spcBef>
                <a:spcPts val="600"/>
              </a:spcBef>
              <a:spcAft>
                <a:spcPts val="600"/>
              </a:spcAft>
              <a:buFont typeface="Wingdings" panose="05000000000000000000" pitchFamily="2" charset="2"/>
              <a:buChar char="q"/>
            </a:pPr>
            <a:r>
              <a:rPr lang="en-GB" sz="2400" b="1" dirty="0">
                <a:ea typeface="Verdana" pitchFamily="34" charset="0"/>
                <a:cs typeface="Verdana" pitchFamily="34" charset="0"/>
              </a:rPr>
              <a:t>Simple / easy-to-use indicator toolbox:</a:t>
            </a:r>
          </a:p>
          <a:p>
            <a:pPr marL="1371600" lvl="2" indent="-457200" algn="just">
              <a:spcBef>
                <a:spcPts val="600"/>
              </a:spcBef>
              <a:spcAft>
                <a:spcPts val="600"/>
              </a:spcAft>
              <a:buFont typeface="Courier New" panose="02070309020205020404" pitchFamily="49" charset="0"/>
              <a:buChar char="o"/>
            </a:pPr>
            <a:r>
              <a:rPr lang="en-GB" sz="2000" dirty="0">
                <a:ea typeface="Verdana" pitchFamily="34" charset="0"/>
                <a:cs typeface="Verdana" pitchFamily="34" charset="0"/>
              </a:rPr>
              <a:t>Hotspot indicators for key sectors</a:t>
            </a:r>
            <a:endParaRPr lang="en-GB" sz="2000" b="1" dirty="0">
              <a:ea typeface="Verdana" pitchFamily="34" charset="0"/>
              <a:cs typeface="Verdana" pitchFamily="34" charset="0"/>
            </a:endParaRPr>
          </a:p>
          <a:p>
            <a:pPr marL="1371600" lvl="2" indent="-457200" algn="just">
              <a:spcBef>
                <a:spcPts val="600"/>
              </a:spcBef>
              <a:spcAft>
                <a:spcPts val="600"/>
              </a:spcAft>
              <a:buFont typeface="Courier New" panose="02070309020205020404" pitchFamily="49" charset="0"/>
              <a:buChar char="o"/>
            </a:pPr>
            <a:r>
              <a:rPr lang="en-GB" sz="2000" dirty="0">
                <a:ea typeface="Verdana" pitchFamily="34" charset="0"/>
                <a:cs typeface="Verdana" pitchFamily="34" charset="0"/>
              </a:rPr>
              <a:t>Focus on programme/project main aspects: don’t expect to address everything</a:t>
            </a:r>
          </a:p>
          <a:p>
            <a:pPr marL="1371600" lvl="2" indent="-457200" algn="just">
              <a:spcBef>
                <a:spcPts val="600"/>
              </a:spcBef>
              <a:spcAft>
                <a:spcPts val="600"/>
              </a:spcAft>
              <a:buFont typeface="Courier New" panose="02070309020205020404" pitchFamily="49" charset="0"/>
              <a:buChar char="o"/>
            </a:pPr>
            <a:endParaRPr lang="en-GB" sz="2000" dirty="0">
              <a:ea typeface="Verdana" pitchFamily="34" charset="0"/>
              <a:cs typeface="Verdana"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2247256"/>
            <a:ext cx="3272294" cy="4610744"/>
          </a:xfrm>
          <a:prstGeom prst="rect">
            <a:avLst/>
          </a:prstGeom>
        </p:spPr>
      </p:pic>
      <p:sp>
        <p:nvSpPr>
          <p:cNvPr id="3" name="Rectangle 2"/>
          <p:cNvSpPr/>
          <p:nvPr/>
        </p:nvSpPr>
        <p:spPr>
          <a:xfrm>
            <a:off x="885923" y="5817379"/>
            <a:ext cx="2579552" cy="276999"/>
          </a:xfrm>
          <a:prstGeom prst="rect">
            <a:avLst/>
          </a:prstGeom>
        </p:spPr>
        <p:txBody>
          <a:bodyPr wrap="none">
            <a:spAutoFit/>
          </a:bodyPr>
          <a:lstStyle/>
          <a:p>
            <a:r>
              <a:rPr lang="en-GB" dirty="0"/>
              <a:t>http://measuring-progress.eu/</a:t>
            </a:r>
          </a:p>
        </p:txBody>
      </p:sp>
    </p:spTree>
    <p:extLst>
      <p:ext uri="{BB962C8B-B14F-4D97-AF65-F5344CB8AC3E}">
        <p14:creationId xmlns:p14="http://schemas.microsoft.com/office/powerpoint/2010/main" val="1596109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5288" y="1339850"/>
            <a:ext cx="8229600" cy="1153046"/>
          </a:xfrm>
        </p:spPr>
        <p:txBody>
          <a:bodyPr/>
          <a:lstStyle/>
          <a:p>
            <a:pPr marL="0"/>
            <a:r>
              <a:rPr lang="en-US" sz="2800" dirty="0"/>
              <a:t>Project-level indicators</a:t>
            </a:r>
          </a:p>
        </p:txBody>
      </p:sp>
      <p:sp>
        <p:nvSpPr>
          <p:cNvPr id="6" name="Rectangle 5"/>
          <p:cNvSpPr/>
          <p:nvPr/>
        </p:nvSpPr>
        <p:spPr>
          <a:xfrm>
            <a:off x="-78904" y="2708920"/>
            <a:ext cx="8971384" cy="3385542"/>
          </a:xfrm>
          <a:prstGeom prst="rect">
            <a:avLst/>
          </a:prstGeom>
        </p:spPr>
        <p:txBody>
          <a:bodyPr wrap="square">
            <a:spAutoFit/>
          </a:bodyPr>
          <a:lstStyle/>
          <a:p>
            <a:pPr marL="914400" lvl="1" indent="-457200" algn="just">
              <a:spcBef>
                <a:spcPts val="600"/>
              </a:spcBef>
              <a:spcAft>
                <a:spcPts val="600"/>
              </a:spcAft>
              <a:buFont typeface="Wingdings" panose="05000000000000000000" pitchFamily="2" charset="2"/>
              <a:buChar char="q"/>
            </a:pPr>
            <a:r>
              <a:rPr lang="en-GB" sz="2400" b="1" dirty="0">
                <a:ea typeface="Verdana" pitchFamily="34" charset="0"/>
                <a:cs typeface="Verdana" pitchFamily="34" charset="0"/>
              </a:rPr>
              <a:t>Identify hotspots:</a:t>
            </a:r>
          </a:p>
          <a:p>
            <a:pPr marL="1371600" lvl="2" indent="-457200" algn="just">
              <a:spcBef>
                <a:spcPts val="600"/>
              </a:spcBef>
              <a:spcAft>
                <a:spcPts val="600"/>
              </a:spcAft>
              <a:buFont typeface="Courier New" panose="02070309020205020404" pitchFamily="49" charset="0"/>
              <a:buChar char="o"/>
            </a:pPr>
            <a:r>
              <a:rPr lang="en-GB" sz="2000" dirty="0">
                <a:ea typeface="Verdana" pitchFamily="34" charset="0"/>
                <a:cs typeface="Verdana" pitchFamily="34" charset="0"/>
              </a:rPr>
              <a:t>Analyse the target sector(s), focusing on </a:t>
            </a:r>
            <a:r>
              <a:rPr lang="en-GB" sz="2000" b="1" dirty="0">
                <a:ea typeface="Verdana" pitchFamily="34" charset="0"/>
                <a:cs typeface="Verdana" pitchFamily="34" charset="0"/>
              </a:rPr>
              <a:t>Environmental concerns</a:t>
            </a:r>
            <a:r>
              <a:rPr lang="en-GB" sz="2000" dirty="0">
                <a:ea typeface="Verdana" pitchFamily="34" charset="0"/>
                <a:cs typeface="Verdana" pitchFamily="34" charset="0"/>
              </a:rPr>
              <a:t>, </a:t>
            </a:r>
            <a:r>
              <a:rPr lang="en-GB" sz="2000" b="1" dirty="0">
                <a:ea typeface="Verdana" pitchFamily="34" charset="0"/>
                <a:cs typeface="Verdana" pitchFamily="34" charset="0"/>
              </a:rPr>
              <a:t>Social issues</a:t>
            </a:r>
            <a:r>
              <a:rPr lang="en-GB" sz="2000" dirty="0">
                <a:ea typeface="Verdana" pitchFamily="34" charset="0"/>
                <a:cs typeface="Verdana" pitchFamily="34" charset="0"/>
              </a:rPr>
              <a:t> and </a:t>
            </a:r>
            <a:r>
              <a:rPr lang="en-GB" sz="2000" b="1" dirty="0">
                <a:ea typeface="Verdana" pitchFamily="34" charset="0"/>
                <a:cs typeface="Verdana" pitchFamily="34" charset="0"/>
              </a:rPr>
              <a:t>Economic aspects</a:t>
            </a:r>
          </a:p>
          <a:p>
            <a:pPr marL="1371600" lvl="2" indent="-457200" algn="just">
              <a:spcBef>
                <a:spcPts val="600"/>
              </a:spcBef>
              <a:spcAft>
                <a:spcPts val="600"/>
              </a:spcAft>
              <a:buFont typeface="Courier New" panose="02070309020205020404" pitchFamily="49" charset="0"/>
              <a:buChar char="o"/>
            </a:pPr>
            <a:r>
              <a:rPr lang="en-GB" sz="2000" dirty="0">
                <a:ea typeface="Verdana" pitchFamily="34" charset="0"/>
                <a:cs typeface="Verdana" pitchFamily="34" charset="0"/>
              </a:rPr>
              <a:t>Prioritise key issues for each dimension, such as: fresh water quantity/quality; air pollution (e.g. PM</a:t>
            </a:r>
            <a:r>
              <a:rPr lang="en-GB" sz="2000" baseline="-25000" dirty="0">
                <a:ea typeface="Verdana" pitchFamily="34" charset="0"/>
                <a:cs typeface="Verdana" pitchFamily="34" charset="0"/>
              </a:rPr>
              <a:t>10</a:t>
            </a:r>
            <a:r>
              <a:rPr lang="en-GB" sz="2000" dirty="0">
                <a:ea typeface="Verdana" pitchFamily="34" charset="0"/>
                <a:cs typeface="Verdana" pitchFamily="34" charset="0"/>
              </a:rPr>
              <a:t>, SO</a:t>
            </a:r>
            <a:r>
              <a:rPr lang="en-GB" sz="2000" baseline="-25000" dirty="0">
                <a:ea typeface="Verdana" pitchFamily="34" charset="0"/>
                <a:cs typeface="Verdana" pitchFamily="34" charset="0"/>
              </a:rPr>
              <a:t>2</a:t>
            </a:r>
            <a:r>
              <a:rPr lang="en-GB" sz="2000" dirty="0">
                <a:ea typeface="Verdana" pitchFamily="34" charset="0"/>
                <a:cs typeface="Verdana" pitchFamily="34" charset="0"/>
              </a:rPr>
              <a:t>, CO</a:t>
            </a:r>
            <a:r>
              <a:rPr lang="en-GB" sz="2000" baseline="-25000" dirty="0">
                <a:ea typeface="Verdana" pitchFamily="34" charset="0"/>
                <a:cs typeface="Verdana" pitchFamily="34" charset="0"/>
              </a:rPr>
              <a:t>2</a:t>
            </a:r>
            <a:r>
              <a:rPr lang="en-GB" sz="2000" dirty="0">
                <a:ea typeface="Verdana" pitchFamily="34" charset="0"/>
                <a:cs typeface="Verdana" pitchFamily="34" charset="0"/>
              </a:rPr>
              <a:t>, NOx, or other pollutant concentration); chemicals or other hazardous substances; employment level; OH&amp;S level; and income level</a:t>
            </a:r>
          </a:p>
          <a:p>
            <a:pPr marL="1371600" lvl="2" indent="-457200" algn="just">
              <a:spcBef>
                <a:spcPts val="600"/>
              </a:spcBef>
              <a:spcAft>
                <a:spcPts val="600"/>
              </a:spcAft>
              <a:buFont typeface="Courier New" panose="02070309020205020404" pitchFamily="49" charset="0"/>
              <a:buChar char="o"/>
            </a:pPr>
            <a:endParaRPr lang="en-GB" sz="2000" dirty="0">
              <a:ea typeface="Verdana" pitchFamily="34" charset="0"/>
              <a:cs typeface="Verdana" pitchFamily="34" charset="0"/>
            </a:endParaRPr>
          </a:p>
        </p:txBody>
      </p:sp>
    </p:spTree>
    <p:extLst>
      <p:ext uri="{BB962C8B-B14F-4D97-AF65-F5344CB8AC3E}">
        <p14:creationId xmlns:p14="http://schemas.microsoft.com/office/powerpoint/2010/main" val="1127905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5288" y="1339850"/>
            <a:ext cx="8229600" cy="1153046"/>
          </a:xfrm>
        </p:spPr>
        <p:txBody>
          <a:bodyPr/>
          <a:lstStyle/>
          <a:p>
            <a:pPr marL="0"/>
            <a:r>
              <a:rPr lang="en-US" sz="2800" dirty="0"/>
              <a:t>Project-level indicators</a:t>
            </a:r>
          </a:p>
        </p:txBody>
      </p:sp>
      <p:sp>
        <p:nvSpPr>
          <p:cNvPr id="6" name="Rectangle 5"/>
          <p:cNvSpPr/>
          <p:nvPr/>
        </p:nvSpPr>
        <p:spPr>
          <a:xfrm>
            <a:off x="-78904" y="2708920"/>
            <a:ext cx="8971384" cy="5355312"/>
          </a:xfrm>
          <a:prstGeom prst="rect">
            <a:avLst/>
          </a:prstGeom>
        </p:spPr>
        <p:txBody>
          <a:bodyPr wrap="square">
            <a:spAutoFit/>
          </a:bodyPr>
          <a:lstStyle/>
          <a:p>
            <a:pPr marL="914400" lvl="1" indent="-457200" algn="just">
              <a:spcBef>
                <a:spcPts val="600"/>
              </a:spcBef>
              <a:spcAft>
                <a:spcPts val="600"/>
              </a:spcAft>
              <a:buFont typeface="Wingdings" panose="05000000000000000000" pitchFamily="2" charset="2"/>
              <a:buChar char="q"/>
            </a:pPr>
            <a:r>
              <a:rPr lang="en-US" sz="2400" b="1" dirty="0">
                <a:ea typeface="Verdana" pitchFamily="34" charset="0"/>
                <a:cs typeface="Verdana" pitchFamily="34" charset="0"/>
              </a:rPr>
              <a:t>Identify/select key indicators:</a:t>
            </a:r>
          </a:p>
          <a:p>
            <a:pPr marL="1371600" lvl="2" indent="-457200" algn="just">
              <a:spcBef>
                <a:spcPts val="600"/>
              </a:spcBef>
              <a:spcAft>
                <a:spcPts val="600"/>
              </a:spcAft>
              <a:buFont typeface="Courier New" panose="02070309020205020404" pitchFamily="49" charset="0"/>
              <a:buChar char="o"/>
            </a:pPr>
            <a:r>
              <a:rPr lang="en-GB" sz="2000" b="1" dirty="0">
                <a:ea typeface="Verdana" pitchFamily="34" charset="0"/>
                <a:cs typeface="Verdana" pitchFamily="34" charset="0"/>
              </a:rPr>
              <a:t>Specify project impact on selected priority areas</a:t>
            </a:r>
            <a:r>
              <a:rPr lang="en-GB" sz="2000" dirty="0">
                <a:ea typeface="Verdana" pitchFamily="34" charset="0"/>
                <a:cs typeface="Verdana" pitchFamily="34" charset="0"/>
              </a:rPr>
              <a:t>, e.g. increased productivity; reduced water consumption; reduced energy consumption; reduced emissions; number of green jobs created; number of jobs with improved OH&amp;S; increase in income / benefits</a:t>
            </a:r>
            <a:endParaRPr lang="en-GB" sz="2000" b="1" dirty="0">
              <a:ea typeface="Verdana" pitchFamily="34" charset="0"/>
              <a:cs typeface="Verdana" pitchFamily="34" charset="0"/>
            </a:endParaRPr>
          </a:p>
          <a:p>
            <a:pPr marL="1371600" lvl="2" indent="-457200" algn="just">
              <a:spcBef>
                <a:spcPts val="600"/>
              </a:spcBef>
              <a:spcAft>
                <a:spcPts val="600"/>
              </a:spcAft>
              <a:buFont typeface="Courier New" panose="02070309020205020404" pitchFamily="49" charset="0"/>
              <a:buChar char="o"/>
            </a:pPr>
            <a:r>
              <a:rPr lang="en-GB" sz="2000" b="1" dirty="0">
                <a:ea typeface="Verdana" pitchFamily="34" charset="0"/>
                <a:cs typeface="Verdana" pitchFamily="34" charset="0"/>
              </a:rPr>
              <a:t>Select headline indicators for each project impact</a:t>
            </a:r>
            <a:r>
              <a:rPr lang="en-GB" sz="2000" dirty="0">
                <a:ea typeface="Verdana" pitchFamily="34" charset="0"/>
                <a:cs typeface="Verdana" pitchFamily="34" charset="0"/>
              </a:rPr>
              <a:t>, based on data availability &amp; aspects related with the broader project context, e.g. need to feed into relevant programme indicators (</a:t>
            </a:r>
            <a:r>
              <a:rPr lang="en-GB" sz="2000" i="1" dirty="0"/>
              <a:t>Use the RACER concept: Relevant, Acceptable, Credible, Easy and Robust</a:t>
            </a:r>
            <a:r>
              <a:rPr lang="en-GB" sz="2000" dirty="0">
                <a:ea typeface="Verdana" pitchFamily="34" charset="0"/>
                <a:cs typeface="Verdana" pitchFamily="34" charset="0"/>
              </a:rPr>
              <a:t>)</a:t>
            </a:r>
          </a:p>
          <a:p>
            <a:pPr marL="914400" lvl="1" indent="-457200" algn="just">
              <a:spcBef>
                <a:spcPts val="600"/>
              </a:spcBef>
              <a:spcAft>
                <a:spcPts val="600"/>
              </a:spcAft>
              <a:buFont typeface="Wingdings" panose="05000000000000000000" pitchFamily="2" charset="2"/>
              <a:buChar char="q"/>
            </a:pPr>
            <a:endParaRPr lang="en-US" sz="2800" b="1" dirty="0">
              <a:ea typeface="Verdana" pitchFamily="34" charset="0"/>
              <a:cs typeface="Verdana" pitchFamily="34" charset="0"/>
            </a:endParaRPr>
          </a:p>
          <a:p>
            <a:pPr marL="914400" lvl="1" indent="-457200" algn="just">
              <a:spcBef>
                <a:spcPts val="600"/>
              </a:spcBef>
              <a:spcAft>
                <a:spcPts val="600"/>
              </a:spcAft>
              <a:buFont typeface="Wingdings" panose="05000000000000000000" pitchFamily="2" charset="2"/>
              <a:buChar char="q"/>
            </a:pPr>
            <a:endParaRPr lang="en-US" sz="2000" b="1" dirty="0">
              <a:ea typeface="Verdana" pitchFamily="34" charset="0"/>
              <a:cs typeface="Verdana" pitchFamily="34" charset="0"/>
            </a:endParaRPr>
          </a:p>
          <a:p>
            <a:pPr marL="914400" lvl="1" indent="-457200" algn="just">
              <a:spcBef>
                <a:spcPts val="600"/>
              </a:spcBef>
              <a:spcAft>
                <a:spcPts val="600"/>
              </a:spcAft>
              <a:buFont typeface="Wingdings" panose="05000000000000000000" pitchFamily="2" charset="2"/>
              <a:buChar char="q"/>
            </a:pPr>
            <a:endParaRPr lang="en-US" sz="2000" dirty="0">
              <a:ea typeface="Verdana" pitchFamily="34" charset="0"/>
              <a:cs typeface="Verdana" pitchFamily="34" charset="0"/>
            </a:endParaRPr>
          </a:p>
        </p:txBody>
      </p:sp>
    </p:spTree>
    <p:extLst>
      <p:ext uri="{BB962C8B-B14F-4D97-AF65-F5344CB8AC3E}">
        <p14:creationId xmlns:p14="http://schemas.microsoft.com/office/powerpoint/2010/main" val="373798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5288" y="1339850"/>
            <a:ext cx="8229600" cy="1153046"/>
          </a:xfrm>
        </p:spPr>
        <p:txBody>
          <a:bodyPr/>
          <a:lstStyle/>
          <a:p>
            <a:pPr marL="0"/>
            <a:r>
              <a:rPr lang="en-US" sz="2800" dirty="0"/>
              <a:t>Project-level indicators</a:t>
            </a:r>
          </a:p>
        </p:txBody>
      </p:sp>
      <p:sp>
        <p:nvSpPr>
          <p:cNvPr id="6" name="Rectangle 5"/>
          <p:cNvSpPr/>
          <p:nvPr/>
        </p:nvSpPr>
        <p:spPr>
          <a:xfrm>
            <a:off x="-78904" y="2708920"/>
            <a:ext cx="8971384" cy="5355312"/>
          </a:xfrm>
          <a:prstGeom prst="rect">
            <a:avLst/>
          </a:prstGeom>
        </p:spPr>
        <p:txBody>
          <a:bodyPr wrap="square">
            <a:spAutoFit/>
          </a:bodyPr>
          <a:lstStyle/>
          <a:p>
            <a:pPr marL="914400" lvl="1" indent="-457200" algn="just">
              <a:spcBef>
                <a:spcPts val="600"/>
              </a:spcBef>
              <a:spcAft>
                <a:spcPts val="600"/>
              </a:spcAft>
              <a:buFont typeface="Wingdings" panose="05000000000000000000" pitchFamily="2" charset="2"/>
              <a:buChar char="q"/>
            </a:pPr>
            <a:r>
              <a:rPr lang="en-US" sz="2400" b="1" dirty="0">
                <a:ea typeface="Verdana" pitchFamily="34" charset="0"/>
                <a:cs typeface="Verdana" pitchFamily="34" charset="0"/>
              </a:rPr>
              <a:t>Examples of headline indicators:</a:t>
            </a:r>
          </a:p>
          <a:p>
            <a:pPr marL="1371600" lvl="2" indent="-457200" algn="just">
              <a:spcBef>
                <a:spcPts val="600"/>
              </a:spcBef>
              <a:spcAft>
                <a:spcPts val="600"/>
              </a:spcAft>
              <a:buFont typeface="Courier New" panose="02070309020205020404" pitchFamily="49" charset="0"/>
              <a:buChar char="o"/>
            </a:pPr>
            <a:r>
              <a:rPr lang="en-US" sz="2000" b="1" dirty="0">
                <a:ea typeface="Verdana" pitchFamily="34" charset="0"/>
                <a:cs typeface="Verdana" pitchFamily="34" charset="0"/>
              </a:rPr>
              <a:t>Agriculture:</a:t>
            </a:r>
            <a:r>
              <a:rPr lang="en-US" sz="2000" dirty="0">
                <a:ea typeface="Verdana" pitchFamily="34" charset="0"/>
                <a:cs typeface="Verdana" pitchFamily="34" charset="0"/>
              </a:rPr>
              <a:t> annual savings in water consumption; reduction of chemicals (P, N, ) used per ha per yield</a:t>
            </a:r>
            <a:endParaRPr lang="en-US" sz="2000" b="1" dirty="0">
              <a:ea typeface="Verdana" pitchFamily="34" charset="0"/>
              <a:cs typeface="Verdana" pitchFamily="34" charset="0"/>
            </a:endParaRPr>
          </a:p>
          <a:p>
            <a:pPr marL="1371600" lvl="2" indent="-457200" algn="just">
              <a:spcBef>
                <a:spcPts val="600"/>
              </a:spcBef>
              <a:spcAft>
                <a:spcPts val="600"/>
              </a:spcAft>
              <a:buFont typeface="Courier New" panose="02070309020205020404" pitchFamily="49" charset="0"/>
              <a:buChar char="o"/>
            </a:pPr>
            <a:r>
              <a:rPr lang="en-US" sz="2000" b="1" dirty="0">
                <a:ea typeface="Verdana" pitchFamily="34" charset="0"/>
                <a:cs typeface="Verdana" pitchFamily="34" charset="0"/>
              </a:rPr>
              <a:t>Energy:</a:t>
            </a:r>
            <a:r>
              <a:rPr lang="en-US" sz="2000" dirty="0">
                <a:ea typeface="Verdana" pitchFamily="34" charset="0"/>
                <a:cs typeface="Verdana" pitchFamily="34" charset="0"/>
              </a:rPr>
              <a:t> annual savings in electricity consumption; reduction in annual CO</a:t>
            </a:r>
            <a:r>
              <a:rPr lang="en-US" sz="2000" baseline="-25000" dirty="0">
                <a:ea typeface="Verdana" pitchFamily="34" charset="0"/>
                <a:cs typeface="Verdana" pitchFamily="34" charset="0"/>
              </a:rPr>
              <a:t>2</a:t>
            </a:r>
            <a:r>
              <a:rPr lang="en-US" sz="2000" dirty="0">
                <a:ea typeface="Verdana" pitchFamily="34" charset="0"/>
                <a:cs typeface="Verdana" pitchFamily="34" charset="0"/>
              </a:rPr>
              <a:t> emissions</a:t>
            </a:r>
            <a:endParaRPr lang="en-US" sz="2000" b="1" dirty="0">
              <a:ea typeface="Verdana" pitchFamily="34" charset="0"/>
              <a:cs typeface="Verdana" pitchFamily="34" charset="0"/>
            </a:endParaRPr>
          </a:p>
          <a:p>
            <a:pPr marL="1371600" lvl="2" indent="-457200" algn="just">
              <a:spcBef>
                <a:spcPts val="600"/>
              </a:spcBef>
              <a:spcAft>
                <a:spcPts val="600"/>
              </a:spcAft>
              <a:buFont typeface="Courier New" panose="02070309020205020404" pitchFamily="49" charset="0"/>
              <a:buChar char="o"/>
            </a:pPr>
            <a:r>
              <a:rPr lang="en-US" sz="2000" b="1" dirty="0">
                <a:ea typeface="Verdana" pitchFamily="34" charset="0"/>
                <a:cs typeface="Verdana" pitchFamily="34" charset="0"/>
              </a:rPr>
              <a:t>Infrastructure:</a:t>
            </a:r>
            <a:r>
              <a:rPr lang="en-US" sz="2000" dirty="0">
                <a:ea typeface="Verdana" pitchFamily="34" charset="0"/>
                <a:cs typeface="Verdana" pitchFamily="34" charset="0"/>
              </a:rPr>
              <a:t> No of green jobs created/sustained by the project (in a given time period) </a:t>
            </a:r>
            <a:endParaRPr lang="en-US" sz="2000" b="1" dirty="0">
              <a:ea typeface="Verdana" pitchFamily="34" charset="0"/>
              <a:cs typeface="Verdana" pitchFamily="34" charset="0"/>
            </a:endParaRPr>
          </a:p>
          <a:p>
            <a:pPr marL="1371600" lvl="2" indent="-457200" algn="just">
              <a:spcBef>
                <a:spcPts val="600"/>
              </a:spcBef>
              <a:spcAft>
                <a:spcPts val="600"/>
              </a:spcAft>
              <a:buFont typeface="Courier New" panose="02070309020205020404" pitchFamily="49" charset="0"/>
              <a:buChar char="o"/>
            </a:pPr>
            <a:r>
              <a:rPr lang="en-US" sz="2000" b="1" dirty="0">
                <a:ea typeface="Verdana" pitchFamily="34" charset="0"/>
                <a:cs typeface="Verdana" pitchFamily="34" charset="0"/>
              </a:rPr>
              <a:t>Private sector development:</a:t>
            </a:r>
            <a:r>
              <a:rPr lang="en-US" sz="2000" dirty="0">
                <a:ea typeface="Verdana" pitchFamily="34" charset="0"/>
                <a:cs typeface="Verdana" pitchFamily="34" charset="0"/>
              </a:rPr>
              <a:t> number of SMEs improving economic performance in terms of turnover or earnings (EBITDA)</a:t>
            </a:r>
          </a:p>
          <a:p>
            <a:pPr marL="914400" lvl="1" indent="-457200" algn="just">
              <a:spcBef>
                <a:spcPts val="600"/>
              </a:spcBef>
              <a:spcAft>
                <a:spcPts val="600"/>
              </a:spcAft>
              <a:buFont typeface="Wingdings" panose="05000000000000000000" pitchFamily="2" charset="2"/>
              <a:buChar char="q"/>
            </a:pPr>
            <a:endParaRPr lang="en-US" sz="2800" b="1" dirty="0">
              <a:ea typeface="Verdana" pitchFamily="34" charset="0"/>
              <a:cs typeface="Verdana" pitchFamily="34" charset="0"/>
            </a:endParaRPr>
          </a:p>
          <a:p>
            <a:pPr marL="914400" lvl="1" indent="-457200" algn="just">
              <a:spcBef>
                <a:spcPts val="600"/>
              </a:spcBef>
              <a:spcAft>
                <a:spcPts val="600"/>
              </a:spcAft>
              <a:buFont typeface="Wingdings" panose="05000000000000000000" pitchFamily="2" charset="2"/>
              <a:buChar char="q"/>
            </a:pPr>
            <a:endParaRPr lang="en-US" sz="2000" b="1" dirty="0">
              <a:ea typeface="Verdana" pitchFamily="34" charset="0"/>
              <a:cs typeface="Verdana" pitchFamily="34" charset="0"/>
            </a:endParaRPr>
          </a:p>
          <a:p>
            <a:pPr marL="914400" lvl="1" indent="-457200" algn="just">
              <a:spcBef>
                <a:spcPts val="600"/>
              </a:spcBef>
              <a:spcAft>
                <a:spcPts val="600"/>
              </a:spcAft>
              <a:buFont typeface="Wingdings" panose="05000000000000000000" pitchFamily="2" charset="2"/>
              <a:buChar char="q"/>
            </a:pPr>
            <a:endParaRPr lang="en-US" sz="2000" dirty="0">
              <a:ea typeface="Verdana" pitchFamily="34" charset="0"/>
              <a:cs typeface="Verdana" pitchFamily="34" charset="0"/>
            </a:endParaRPr>
          </a:p>
        </p:txBody>
      </p:sp>
    </p:spTree>
    <p:extLst>
      <p:ext uri="{BB962C8B-B14F-4D97-AF65-F5344CB8AC3E}">
        <p14:creationId xmlns:p14="http://schemas.microsoft.com/office/powerpoint/2010/main" val="1121978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5288" y="1339850"/>
            <a:ext cx="8229600" cy="1153046"/>
          </a:xfrm>
        </p:spPr>
        <p:txBody>
          <a:bodyPr/>
          <a:lstStyle/>
          <a:p>
            <a:pPr marL="0"/>
            <a:r>
              <a:rPr lang="en-US" sz="2800" dirty="0"/>
              <a:t>Project-level indicators</a:t>
            </a:r>
          </a:p>
        </p:txBody>
      </p:sp>
      <p:sp>
        <p:nvSpPr>
          <p:cNvPr id="6" name="Rectangle 5"/>
          <p:cNvSpPr/>
          <p:nvPr/>
        </p:nvSpPr>
        <p:spPr>
          <a:xfrm>
            <a:off x="-78904" y="2708920"/>
            <a:ext cx="8971384" cy="4401205"/>
          </a:xfrm>
          <a:prstGeom prst="rect">
            <a:avLst/>
          </a:prstGeom>
        </p:spPr>
        <p:txBody>
          <a:bodyPr wrap="square">
            <a:spAutoFit/>
          </a:bodyPr>
          <a:lstStyle/>
          <a:p>
            <a:pPr marL="914400" lvl="1" indent="-457200" algn="just">
              <a:spcBef>
                <a:spcPts val="600"/>
              </a:spcBef>
              <a:spcAft>
                <a:spcPts val="600"/>
              </a:spcAft>
              <a:buFont typeface="Wingdings" panose="05000000000000000000" pitchFamily="2" charset="2"/>
              <a:buChar char="q"/>
            </a:pPr>
            <a:r>
              <a:rPr lang="en-US" sz="2400" b="1" dirty="0">
                <a:ea typeface="Verdana" pitchFamily="34" charset="0"/>
                <a:cs typeface="Verdana" pitchFamily="34" charset="0"/>
              </a:rPr>
              <a:t>Define a clear rationale to interpret the indicators / Discuss the results vis-à-vis the broader context:</a:t>
            </a:r>
          </a:p>
          <a:p>
            <a:pPr marL="1371600" lvl="2" indent="-457200" algn="just">
              <a:spcBef>
                <a:spcPts val="600"/>
              </a:spcBef>
              <a:spcAft>
                <a:spcPts val="600"/>
              </a:spcAft>
              <a:buFont typeface="Courier New" panose="02070309020205020404" pitchFamily="49" charset="0"/>
              <a:buChar char="o"/>
            </a:pPr>
            <a:r>
              <a:rPr lang="en-US" sz="2000" dirty="0">
                <a:ea typeface="Verdana" pitchFamily="34" charset="0"/>
                <a:cs typeface="Verdana" pitchFamily="34" charset="0"/>
              </a:rPr>
              <a:t>Set a clear baseline / starting point</a:t>
            </a:r>
            <a:endParaRPr lang="en-US" sz="2000" b="1" dirty="0">
              <a:ea typeface="Verdana" pitchFamily="34" charset="0"/>
              <a:cs typeface="Verdana" pitchFamily="34" charset="0"/>
            </a:endParaRPr>
          </a:p>
          <a:p>
            <a:pPr marL="1371600" lvl="2" indent="-457200" algn="just">
              <a:spcBef>
                <a:spcPts val="600"/>
              </a:spcBef>
              <a:spcAft>
                <a:spcPts val="600"/>
              </a:spcAft>
              <a:buFont typeface="Courier New" panose="02070309020205020404" pitchFamily="49" charset="0"/>
              <a:buChar char="o"/>
            </a:pPr>
            <a:r>
              <a:rPr lang="en-US" sz="2000" dirty="0">
                <a:ea typeface="Verdana" pitchFamily="34" charset="0"/>
                <a:cs typeface="Verdana" pitchFamily="34" charset="0"/>
              </a:rPr>
              <a:t>Compare results against available local and national statistics</a:t>
            </a:r>
          </a:p>
          <a:p>
            <a:pPr marL="1371600" lvl="2" indent="-457200" algn="just">
              <a:spcBef>
                <a:spcPts val="600"/>
              </a:spcBef>
              <a:spcAft>
                <a:spcPts val="600"/>
              </a:spcAft>
              <a:buFont typeface="Courier New" panose="02070309020205020404" pitchFamily="49" charset="0"/>
              <a:buChar char="o"/>
            </a:pPr>
            <a:r>
              <a:rPr lang="en-US" sz="2000" dirty="0">
                <a:ea typeface="Verdana" pitchFamily="34" charset="0"/>
                <a:cs typeface="Verdana" pitchFamily="34" charset="0"/>
              </a:rPr>
              <a:t>Compare with similar projects (worth scaling-up?)</a:t>
            </a:r>
          </a:p>
          <a:p>
            <a:pPr marL="914400" lvl="1" indent="-457200" algn="just">
              <a:spcBef>
                <a:spcPts val="600"/>
              </a:spcBef>
              <a:spcAft>
                <a:spcPts val="600"/>
              </a:spcAft>
              <a:buFont typeface="Wingdings" panose="05000000000000000000" pitchFamily="2" charset="2"/>
              <a:buChar char="q"/>
            </a:pPr>
            <a:endParaRPr lang="en-US" sz="2800" b="1" dirty="0">
              <a:ea typeface="Verdana" pitchFamily="34" charset="0"/>
              <a:cs typeface="Verdana" pitchFamily="34" charset="0"/>
            </a:endParaRPr>
          </a:p>
          <a:p>
            <a:pPr marL="914400" lvl="1" indent="-457200" algn="just">
              <a:spcBef>
                <a:spcPts val="600"/>
              </a:spcBef>
              <a:spcAft>
                <a:spcPts val="600"/>
              </a:spcAft>
              <a:buFont typeface="Wingdings" panose="05000000000000000000" pitchFamily="2" charset="2"/>
              <a:buChar char="q"/>
            </a:pPr>
            <a:endParaRPr lang="en-US" sz="2000" b="1" dirty="0">
              <a:ea typeface="Verdana" pitchFamily="34" charset="0"/>
              <a:cs typeface="Verdana" pitchFamily="34" charset="0"/>
            </a:endParaRPr>
          </a:p>
          <a:p>
            <a:pPr marL="914400" lvl="1" indent="-457200" algn="just">
              <a:spcBef>
                <a:spcPts val="600"/>
              </a:spcBef>
              <a:spcAft>
                <a:spcPts val="600"/>
              </a:spcAft>
              <a:buFont typeface="Wingdings" panose="05000000000000000000" pitchFamily="2" charset="2"/>
              <a:buChar char="q"/>
            </a:pPr>
            <a:endParaRPr lang="en-US" sz="2000" dirty="0">
              <a:ea typeface="Verdana" pitchFamily="34" charset="0"/>
              <a:cs typeface="Verdana" pitchFamily="34" charset="0"/>
            </a:endParaRPr>
          </a:p>
        </p:txBody>
      </p:sp>
    </p:spTree>
    <p:extLst>
      <p:ext uri="{BB962C8B-B14F-4D97-AF65-F5344CB8AC3E}">
        <p14:creationId xmlns:p14="http://schemas.microsoft.com/office/powerpoint/2010/main" val="2740594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95288" y="1555750"/>
            <a:ext cx="8229600" cy="936625"/>
          </a:xfrm>
        </p:spPr>
        <p:txBody>
          <a:bodyPr/>
          <a:lstStyle/>
          <a:p>
            <a:pPr indent="-457200" eaLnBrk="1" hangingPunct="1"/>
            <a:r>
              <a:rPr lang="en-US" dirty="0"/>
              <a:t>Objectives of Module 7:  </a:t>
            </a:r>
            <a:br>
              <a:rPr lang="en-US" dirty="0"/>
            </a:br>
            <a:endParaRPr lang="en-US" dirty="0"/>
          </a:p>
        </p:txBody>
      </p:sp>
      <p:sp>
        <p:nvSpPr>
          <p:cNvPr id="7171" name="Rectangle 3"/>
          <p:cNvSpPr>
            <a:spLocks noGrp="1" noChangeArrowheads="1"/>
          </p:cNvSpPr>
          <p:nvPr>
            <p:ph type="body" idx="1"/>
          </p:nvPr>
        </p:nvSpPr>
        <p:spPr>
          <a:xfrm>
            <a:off x="215008" y="2492375"/>
            <a:ext cx="8928992" cy="3529013"/>
          </a:xfrm>
        </p:spPr>
        <p:txBody>
          <a:bodyPr/>
          <a:lstStyle/>
          <a:p>
            <a:pPr lvl="0">
              <a:buClrTx/>
            </a:pPr>
            <a:r>
              <a:rPr lang="en-GB" i="0" dirty="0"/>
              <a:t>Highlight EU and international initiatives promoting green economy, notably the EU SWITCH to Green Flagship Initiative </a:t>
            </a:r>
          </a:p>
          <a:p>
            <a:pPr>
              <a:buClrTx/>
            </a:pPr>
            <a:r>
              <a:rPr lang="en-GB" i="0" dirty="0"/>
              <a:t>Outline initial observations and discussion points of the evaluation of EU development cooperation on SCP</a:t>
            </a:r>
          </a:p>
          <a:p>
            <a:pPr>
              <a:buClrTx/>
            </a:pPr>
            <a:r>
              <a:rPr lang="en-GB" i="0" dirty="0"/>
              <a:t>Facilitate the selection of appropriate indicators for programme and project monitoring</a:t>
            </a:r>
          </a:p>
          <a:p>
            <a:pPr>
              <a:buClrTx/>
            </a:pPr>
            <a:r>
              <a:rPr lang="en-GB" i="0" dirty="0"/>
              <a:t>Explain opportunities to benefit from Technical Assistance on inclusive green economy issues</a:t>
            </a:r>
            <a:endParaRPr lang="en-US" i="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GB" dirty="0"/>
              <a:t>Indicators for SWITCH Africa Green: An example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36108910"/>
              </p:ext>
            </p:extLst>
          </p:nvPr>
        </p:nvGraphicFramePr>
        <p:xfrm>
          <a:off x="323528" y="2492375"/>
          <a:ext cx="8640959" cy="382524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549379920"/>
                    </a:ext>
                  </a:extLst>
                </a:gridCol>
                <a:gridCol w="1224136">
                  <a:extLst>
                    <a:ext uri="{9D8B030D-6E8A-4147-A177-3AD203B41FA5}">
                      <a16:colId xmlns:a16="http://schemas.microsoft.com/office/drawing/2014/main" val="3909247104"/>
                    </a:ext>
                  </a:extLst>
                </a:gridCol>
                <a:gridCol w="6984775">
                  <a:extLst>
                    <a:ext uri="{9D8B030D-6E8A-4147-A177-3AD203B41FA5}">
                      <a16:colId xmlns:a16="http://schemas.microsoft.com/office/drawing/2014/main" val="2470763937"/>
                    </a:ext>
                  </a:extLst>
                </a:gridCol>
              </a:tblGrid>
              <a:tr h="370840">
                <a:tc>
                  <a:txBody>
                    <a:bodyPr/>
                    <a:lstStyle/>
                    <a:p>
                      <a:pPr algn="ctr">
                        <a:spcBef>
                          <a:spcPts val="600"/>
                        </a:spcBef>
                        <a:spcAft>
                          <a:spcPts val="0"/>
                        </a:spcAft>
                      </a:pPr>
                      <a:endParaRPr lang="en-GB" sz="1600" b="1" dirty="0">
                        <a:solidFill>
                          <a:srgbClr val="0F54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600"/>
                        </a:spcBef>
                        <a:spcAft>
                          <a:spcPts val="0"/>
                        </a:spcAft>
                      </a:pPr>
                      <a:r>
                        <a:rPr lang="en-GB" sz="1600" b="1" dirty="0">
                          <a:solidFill>
                            <a:srgbClr val="0F5494"/>
                          </a:solidFill>
                          <a:effectLst/>
                          <a:latin typeface="Times New Roman" panose="02020603050405020304" pitchFamily="18" charset="0"/>
                          <a:ea typeface="Times New Roman" panose="02020603050405020304" pitchFamily="18" charset="0"/>
                        </a:rPr>
                        <a:t>Aspect</a:t>
                      </a:r>
                      <a:endParaRPr lang="en-GB" sz="1600" dirty="0">
                        <a:solidFill>
                          <a:srgbClr val="0F5494"/>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600"/>
                        </a:spcBef>
                        <a:spcAft>
                          <a:spcPts val="0"/>
                        </a:spcAft>
                      </a:pPr>
                      <a:r>
                        <a:rPr lang="en-GB" sz="1600" b="1" dirty="0">
                          <a:solidFill>
                            <a:srgbClr val="0F5494"/>
                          </a:solidFill>
                          <a:effectLst/>
                          <a:latin typeface="Times New Roman" panose="02020603050405020304" pitchFamily="18" charset="0"/>
                          <a:ea typeface="Times New Roman" panose="02020603050405020304" pitchFamily="18" charset="0"/>
                        </a:rPr>
                        <a:t>Indicators</a:t>
                      </a:r>
                      <a:endParaRPr lang="en-GB" sz="1600" dirty="0">
                        <a:solidFill>
                          <a:srgbClr val="0F5494"/>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37371650"/>
                  </a:ext>
                </a:extLst>
              </a:tr>
              <a:tr h="370840">
                <a:tc rowSpan="9">
                  <a:txBody>
                    <a:bodyPr/>
                    <a:lstStyle/>
                    <a:p>
                      <a:pPr algn="ctr">
                        <a:spcBef>
                          <a:spcPts val="600"/>
                        </a:spcBef>
                        <a:spcAft>
                          <a:spcPts val="0"/>
                        </a:spcAft>
                      </a:pPr>
                      <a:r>
                        <a:rPr lang="en-GB" sz="1600" b="1" dirty="0">
                          <a:solidFill>
                            <a:srgbClr val="0F5494"/>
                          </a:solidFill>
                          <a:effectLst/>
                          <a:latin typeface="Times New Roman" panose="02020603050405020304" pitchFamily="18" charset="0"/>
                          <a:ea typeface="Times New Roman" panose="02020603050405020304" pitchFamily="18" charset="0"/>
                        </a:rPr>
                        <a:t>IMPACT</a:t>
                      </a:r>
                    </a:p>
                  </a:txBody>
                  <a:tcPr marL="68580" marR="68580" marT="0" marB="0" vert="wordArtVert" anchor="ctr"/>
                </a:tc>
                <a:tc rowSpan="3">
                  <a:txBody>
                    <a:bodyPr/>
                    <a:lstStyle/>
                    <a:p>
                      <a:pPr algn="ctr">
                        <a:spcBef>
                          <a:spcPts val="600"/>
                        </a:spcBef>
                        <a:spcAft>
                          <a:spcPts val="0"/>
                        </a:spcAft>
                      </a:pPr>
                      <a:r>
                        <a:rPr lang="en-GB" sz="1600" dirty="0">
                          <a:solidFill>
                            <a:srgbClr val="0F5494"/>
                          </a:solidFill>
                          <a:effectLst/>
                          <a:latin typeface="Times New Roman" panose="02020603050405020304" pitchFamily="18" charset="0"/>
                          <a:ea typeface="Times New Roman" panose="02020603050405020304" pitchFamily="18" charset="0"/>
                        </a:rPr>
                        <a:t>Economy</a:t>
                      </a:r>
                    </a:p>
                  </a:txBody>
                  <a:tcPr marL="68580" marR="68580" marT="0" marB="0" anchor="ctr"/>
                </a:tc>
                <a:tc>
                  <a:txBody>
                    <a:bodyPr/>
                    <a:lstStyle/>
                    <a:p>
                      <a:pPr marL="342900" lvl="0" indent="-342900" algn="l">
                        <a:spcBef>
                          <a:spcPts val="600"/>
                        </a:spcBef>
                        <a:spcAft>
                          <a:spcPts val="0"/>
                        </a:spcAft>
                        <a:buFont typeface="Symbol" panose="05050102010706020507" pitchFamily="18" charset="2"/>
                        <a:buChar char=""/>
                      </a:pPr>
                      <a:r>
                        <a:rPr lang="en-GB" sz="1600" b="1" dirty="0">
                          <a:effectLst/>
                          <a:latin typeface="Times New Roman" panose="02020603050405020304" pitchFamily="18" charset="0"/>
                          <a:ea typeface="Times New Roman" panose="02020603050405020304" pitchFamily="18" charset="0"/>
                        </a:rPr>
                        <a:t>Turnover of targeted (sub) sectors </a:t>
                      </a:r>
                      <a:r>
                        <a:rPr lang="en-GB" sz="1600" b="0" dirty="0">
                          <a:effectLst/>
                          <a:latin typeface="Times New Roman" panose="02020603050405020304" pitchFamily="18" charset="0"/>
                          <a:ea typeface="Times New Roman" panose="02020603050405020304" pitchFamily="18" charset="0"/>
                        </a:rPr>
                        <a:t>(EUR)</a:t>
                      </a:r>
                    </a:p>
                  </a:txBody>
                  <a:tcPr marL="68580" marR="68580" marT="0" marB="0"/>
                </a:tc>
                <a:extLst>
                  <a:ext uri="{0D108BD9-81ED-4DB2-BD59-A6C34878D82A}">
                    <a16:rowId xmlns:a16="http://schemas.microsoft.com/office/drawing/2014/main" val="3597845595"/>
                  </a:ext>
                </a:extLst>
              </a:tr>
              <a:tr h="370840">
                <a:tc vMerge="1">
                  <a:txBody>
                    <a:bodyPr/>
                    <a:lstStyle/>
                    <a:p>
                      <a:endParaRPr lang="en-GB"/>
                    </a:p>
                  </a:txBody>
                  <a:tcPr/>
                </a:tc>
                <a:tc vMerge="1">
                  <a:txBody>
                    <a:bodyPr/>
                    <a:lstStyle/>
                    <a:p>
                      <a:endParaRPr lang="en-GB"/>
                    </a:p>
                  </a:txBody>
                  <a:tcPr/>
                </a:tc>
                <a:tc>
                  <a:txBody>
                    <a:bodyPr/>
                    <a:lstStyle/>
                    <a:p>
                      <a:pPr marL="342900" lvl="0" indent="-342900" algn="l">
                        <a:spcBef>
                          <a:spcPts val="600"/>
                        </a:spcBef>
                        <a:spcAft>
                          <a:spcPts val="0"/>
                        </a:spcAft>
                        <a:buFont typeface="Symbol" panose="05050102010706020507" pitchFamily="18" charset="2"/>
                        <a:buChar char=""/>
                      </a:pPr>
                      <a:r>
                        <a:rPr lang="en-GB" sz="1600" b="1" dirty="0">
                          <a:effectLst/>
                          <a:latin typeface="Times New Roman" panose="02020603050405020304" pitchFamily="18" charset="0"/>
                          <a:ea typeface="Times New Roman" panose="02020603050405020304" pitchFamily="18" charset="0"/>
                        </a:rPr>
                        <a:t>Investments in targeted (sub) sectors </a:t>
                      </a:r>
                      <a:r>
                        <a:rPr lang="en-GB" sz="1600" b="0" dirty="0">
                          <a:effectLst/>
                          <a:latin typeface="Times New Roman" panose="02020603050405020304" pitchFamily="18" charset="0"/>
                          <a:ea typeface="Times New Roman" panose="02020603050405020304" pitchFamily="18" charset="0"/>
                        </a:rPr>
                        <a:t>(EUR)</a:t>
                      </a:r>
                    </a:p>
                  </a:txBody>
                  <a:tcPr marL="68580" marR="68580" marT="0" marB="0"/>
                </a:tc>
                <a:extLst>
                  <a:ext uri="{0D108BD9-81ED-4DB2-BD59-A6C34878D82A}">
                    <a16:rowId xmlns:a16="http://schemas.microsoft.com/office/drawing/2014/main" val="643090164"/>
                  </a:ext>
                </a:extLst>
              </a:tr>
              <a:tr h="370840">
                <a:tc vMerge="1">
                  <a:txBody>
                    <a:bodyPr/>
                    <a:lstStyle/>
                    <a:p>
                      <a:endParaRPr lang="en-GB"/>
                    </a:p>
                  </a:txBody>
                  <a:tcPr/>
                </a:tc>
                <a:tc vMerge="1">
                  <a:txBody>
                    <a:bodyPr/>
                    <a:lstStyle/>
                    <a:p>
                      <a:endParaRPr lang="en-GB"/>
                    </a:p>
                  </a:txBody>
                  <a:tcPr/>
                </a:tc>
                <a:tc>
                  <a:txBody>
                    <a:bodyPr/>
                    <a:lstStyle/>
                    <a:p>
                      <a:pPr marL="342900" lvl="0" indent="-342900" algn="l">
                        <a:spcBef>
                          <a:spcPts val="600"/>
                        </a:spcBef>
                        <a:spcAft>
                          <a:spcPts val="0"/>
                        </a:spcAft>
                        <a:buFont typeface="Symbol" panose="05050102010706020507" pitchFamily="18" charset="2"/>
                        <a:buChar char=""/>
                      </a:pPr>
                      <a:r>
                        <a:rPr lang="en-GB" sz="1600" b="1" dirty="0">
                          <a:effectLst/>
                          <a:latin typeface="Times New Roman" panose="02020603050405020304" pitchFamily="18" charset="0"/>
                          <a:ea typeface="Times New Roman" panose="02020603050405020304" pitchFamily="18" charset="0"/>
                        </a:rPr>
                        <a:t>Contribution of targeted (sub) sectors to GDP </a:t>
                      </a:r>
                      <a:r>
                        <a:rPr lang="en-GB" sz="1600" b="0" dirty="0">
                          <a:effectLst/>
                          <a:latin typeface="Times New Roman" panose="02020603050405020304" pitchFamily="18" charset="0"/>
                          <a:ea typeface="Times New Roman" panose="02020603050405020304" pitchFamily="18" charset="0"/>
                        </a:rPr>
                        <a:t>(%)</a:t>
                      </a:r>
                    </a:p>
                  </a:txBody>
                  <a:tcPr marL="68580" marR="68580" marT="0" marB="0"/>
                </a:tc>
                <a:extLst>
                  <a:ext uri="{0D108BD9-81ED-4DB2-BD59-A6C34878D82A}">
                    <a16:rowId xmlns:a16="http://schemas.microsoft.com/office/drawing/2014/main" val="2175795252"/>
                  </a:ext>
                </a:extLst>
              </a:tr>
              <a:tr h="370840">
                <a:tc vMerge="1">
                  <a:txBody>
                    <a:bodyPr/>
                    <a:lstStyle/>
                    <a:p>
                      <a:pPr algn="just">
                        <a:spcBef>
                          <a:spcPts val="600"/>
                        </a:spcBef>
                        <a:spcAft>
                          <a:spcPts val="0"/>
                        </a:spcAft>
                      </a:pPr>
                      <a:endParaRPr lang="en-GB" sz="1600" dirty="0">
                        <a:solidFill>
                          <a:srgbClr val="0F5494"/>
                        </a:solidFill>
                        <a:effectLst/>
                        <a:latin typeface="Times New Roman" panose="02020603050405020304" pitchFamily="18" charset="0"/>
                        <a:ea typeface="Times New Roman" panose="02020603050405020304" pitchFamily="18" charset="0"/>
                      </a:endParaRPr>
                    </a:p>
                  </a:txBody>
                  <a:tcPr marL="68580" marR="68580" marT="0" marB="0"/>
                </a:tc>
                <a:tc rowSpan="5">
                  <a:txBody>
                    <a:bodyPr/>
                    <a:lstStyle/>
                    <a:p>
                      <a:pPr algn="ctr">
                        <a:spcBef>
                          <a:spcPts val="600"/>
                        </a:spcBef>
                        <a:spcAft>
                          <a:spcPts val="0"/>
                        </a:spcAft>
                      </a:pPr>
                      <a:r>
                        <a:rPr lang="en-GB" sz="1600" dirty="0">
                          <a:solidFill>
                            <a:srgbClr val="0F5494"/>
                          </a:solidFill>
                          <a:effectLst/>
                          <a:latin typeface="Times New Roman" panose="02020603050405020304" pitchFamily="18" charset="0"/>
                          <a:ea typeface="Times New Roman" panose="02020603050405020304" pitchFamily="18" charset="0"/>
                        </a:rPr>
                        <a:t>Environment</a:t>
                      </a:r>
                    </a:p>
                  </a:txBody>
                  <a:tcPr marL="68580" marR="68580" marT="0" marB="0" anchor="ctr"/>
                </a:tc>
                <a:tc>
                  <a:txBody>
                    <a:bodyPr/>
                    <a:lstStyle/>
                    <a:p>
                      <a:pPr marL="342900" lvl="0" indent="-342900" algn="just">
                        <a:spcBef>
                          <a:spcPts val="600"/>
                        </a:spcBef>
                        <a:spcAft>
                          <a:spcPts val="0"/>
                        </a:spcAft>
                        <a:buFont typeface="Symbol" panose="05050102010706020507" pitchFamily="18" charset="2"/>
                        <a:buChar char=""/>
                      </a:pPr>
                      <a:r>
                        <a:rPr lang="en-GB" sz="1600" b="1" dirty="0">
                          <a:effectLst/>
                          <a:latin typeface="Times New Roman" panose="02020603050405020304" pitchFamily="18" charset="0"/>
                          <a:ea typeface="Times New Roman" panose="02020603050405020304" pitchFamily="18" charset="0"/>
                        </a:rPr>
                        <a:t>Resource </a:t>
                      </a:r>
                      <a:r>
                        <a:rPr lang="en-GB" sz="1600" b="0" dirty="0">
                          <a:effectLst/>
                          <a:latin typeface="Times New Roman" panose="02020603050405020304" pitchFamily="18" charset="0"/>
                          <a:ea typeface="Times New Roman" panose="02020603050405020304" pitchFamily="18" charset="0"/>
                        </a:rPr>
                        <a:t>(e.g. </a:t>
                      </a:r>
                      <a:r>
                        <a:rPr lang="en-GB" sz="1600" b="0" dirty="0">
                          <a:solidFill>
                            <a:srgbClr val="000000"/>
                          </a:solidFill>
                          <a:effectLst/>
                          <a:latin typeface="Times New Roman" panose="02020603050405020304" pitchFamily="18" charset="0"/>
                          <a:ea typeface="Times New Roman" panose="02020603050405020304" pitchFamily="18" charset="0"/>
                        </a:rPr>
                        <a:t>energy, water, raw materials, chemicals etc.) </a:t>
                      </a:r>
                      <a:r>
                        <a:rPr lang="en-GB" sz="1600" b="1" dirty="0">
                          <a:effectLst/>
                          <a:latin typeface="Times New Roman" panose="02020603050405020304" pitchFamily="18" charset="0"/>
                          <a:ea typeface="Times New Roman" panose="02020603050405020304" pitchFamily="18" charset="0"/>
                        </a:rPr>
                        <a:t>consumption of targeted (sub) sectors </a:t>
                      </a:r>
                      <a:r>
                        <a:rPr lang="en-GB" sz="1600" b="0" dirty="0">
                          <a:solidFill>
                            <a:srgbClr val="000000"/>
                          </a:solidFill>
                          <a:effectLst/>
                          <a:latin typeface="Times New Roman" panose="02020603050405020304" pitchFamily="18" charset="0"/>
                          <a:ea typeface="Times New Roman" panose="02020603050405020304" pitchFamily="18" charset="0"/>
                        </a:rPr>
                        <a:t>(</a:t>
                      </a:r>
                      <a:r>
                        <a:rPr lang="en-GB" sz="1600" b="0" dirty="0" err="1">
                          <a:solidFill>
                            <a:srgbClr val="000000"/>
                          </a:solidFill>
                          <a:effectLst/>
                          <a:latin typeface="Times New Roman" panose="02020603050405020304" pitchFamily="18" charset="0"/>
                          <a:ea typeface="Times New Roman" panose="02020603050405020304" pitchFamily="18" charset="0"/>
                        </a:rPr>
                        <a:t>KWh</a:t>
                      </a:r>
                      <a:r>
                        <a:rPr lang="en-GB" sz="1600" b="0" dirty="0">
                          <a:solidFill>
                            <a:srgbClr val="000000"/>
                          </a:solidFill>
                          <a:effectLst/>
                          <a:latin typeface="Times New Roman" panose="02020603050405020304" pitchFamily="18" charset="0"/>
                          <a:ea typeface="Times New Roman" panose="02020603050405020304" pitchFamily="18" charset="0"/>
                        </a:rPr>
                        <a:t>/m3/tons, </a:t>
                      </a:r>
                      <a:r>
                        <a:rPr lang="en-GB" sz="1600" b="0" dirty="0">
                          <a:effectLst/>
                          <a:latin typeface="Times New Roman" panose="02020603050405020304" pitchFamily="18" charset="0"/>
                          <a:ea typeface="Times New Roman" panose="02020603050405020304" pitchFamily="18" charset="0"/>
                        </a:rPr>
                        <a:t>disaggregated per resource)</a:t>
                      </a:r>
                    </a:p>
                  </a:txBody>
                  <a:tcPr marL="68580" marR="68580" marT="0" marB="0"/>
                </a:tc>
                <a:extLst>
                  <a:ext uri="{0D108BD9-81ED-4DB2-BD59-A6C34878D82A}">
                    <a16:rowId xmlns:a16="http://schemas.microsoft.com/office/drawing/2014/main" val="491898165"/>
                  </a:ext>
                </a:extLst>
              </a:tr>
              <a:tr h="370840">
                <a:tc vMerge="1">
                  <a:txBody>
                    <a:bodyPr/>
                    <a:lstStyle/>
                    <a:p>
                      <a:endParaRPr lang="en-GB"/>
                    </a:p>
                  </a:txBody>
                  <a:tcPr/>
                </a:tc>
                <a:tc vMerge="1">
                  <a:txBody>
                    <a:bodyPr/>
                    <a:lstStyle/>
                    <a:p>
                      <a:endParaRPr lang="en-GB"/>
                    </a:p>
                  </a:txBody>
                  <a:tcPr/>
                </a:tc>
                <a:tc>
                  <a:txBody>
                    <a:bodyPr/>
                    <a:lstStyle/>
                    <a:p>
                      <a:pPr marL="342900" lvl="0" indent="-342900" algn="l">
                        <a:spcBef>
                          <a:spcPts val="600"/>
                        </a:spcBef>
                        <a:spcAft>
                          <a:spcPts val="0"/>
                        </a:spcAft>
                        <a:buFont typeface="Symbol" panose="05050102010706020507" pitchFamily="18" charset="2"/>
                        <a:buChar char=""/>
                      </a:pPr>
                      <a:r>
                        <a:rPr lang="en-GB" sz="1600" b="1" dirty="0">
                          <a:solidFill>
                            <a:srgbClr val="000000"/>
                          </a:solidFill>
                          <a:effectLst/>
                          <a:latin typeface="Times New Roman" panose="02020603050405020304" pitchFamily="18" charset="0"/>
                          <a:ea typeface="Times New Roman" panose="02020603050405020304" pitchFamily="18" charset="0"/>
                        </a:rPr>
                        <a:t>Resource efficiency of targeted (sub) sectors </a:t>
                      </a:r>
                      <a:r>
                        <a:rPr lang="en-GB" sz="1600" b="0" dirty="0">
                          <a:solidFill>
                            <a:srgbClr val="000000"/>
                          </a:solidFill>
                          <a:effectLst/>
                          <a:latin typeface="Times New Roman" panose="02020603050405020304" pitchFamily="18" charset="0"/>
                          <a:ea typeface="Times New Roman" panose="02020603050405020304" pitchFamily="18" charset="0"/>
                        </a:rPr>
                        <a:t>(resource unit/EUR)</a:t>
                      </a:r>
                      <a:endParaRPr lang="en-GB" sz="1600" b="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12096137"/>
                  </a:ext>
                </a:extLst>
              </a:tr>
              <a:tr h="370840">
                <a:tc vMerge="1">
                  <a:txBody>
                    <a:bodyPr/>
                    <a:lstStyle/>
                    <a:p>
                      <a:endParaRPr lang="en-GB"/>
                    </a:p>
                  </a:txBody>
                  <a:tcPr/>
                </a:tc>
                <a:tc vMerge="1">
                  <a:txBody>
                    <a:bodyPr/>
                    <a:lstStyle/>
                    <a:p>
                      <a:endParaRPr lang="en-GB"/>
                    </a:p>
                  </a:txBody>
                  <a:tcPr/>
                </a:tc>
                <a:tc>
                  <a:txBody>
                    <a:bodyPr/>
                    <a:lstStyle/>
                    <a:p>
                      <a:pPr marL="342900" lvl="0" indent="-342900" algn="l">
                        <a:spcBef>
                          <a:spcPts val="600"/>
                        </a:spcBef>
                        <a:spcAft>
                          <a:spcPts val="0"/>
                        </a:spcAft>
                        <a:buFont typeface="Symbol" panose="05050102010706020507" pitchFamily="18" charset="2"/>
                        <a:buChar char=""/>
                      </a:pPr>
                      <a:r>
                        <a:rPr lang="en-GB" sz="1600" b="1" dirty="0">
                          <a:effectLst/>
                          <a:latin typeface="Times New Roman" panose="02020603050405020304" pitchFamily="18" charset="0"/>
                          <a:ea typeface="Times New Roman" panose="02020603050405020304" pitchFamily="18" charset="0"/>
                        </a:rPr>
                        <a:t>GHG emissions of targeted (sub) sectors </a:t>
                      </a:r>
                      <a:r>
                        <a:rPr lang="en-GB" sz="1600" b="0" dirty="0">
                          <a:effectLst/>
                          <a:latin typeface="Times New Roman" panose="02020603050405020304" pitchFamily="18" charset="0"/>
                          <a:ea typeface="Times New Roman" panose="02020603050405020304" pitchFamily="18" charset="0"/>
                        </a:rPr>
                        <a:t>(tons CO</a:t>
                      </a:r>
                      <a:r>
                        <a:rPr lang="en-GB" sz="1600" b="0" baseline="-25000" dirty="0">
                          <a:effectLst/>
                          <a:latin typeface="Times New Roman" panose="02020603050405020304" pitchFamily="18" charset="0"/>
                          <a:ea typeface="Times New Roman" panose="02020603050405020304" pitchFamily="18" charset="0"/>
                        </a:rPr>
                        <a:t>2</a:t>
                      </a:r>
                      <a:r>
                        <a:rPr lang="en-GB" sz="1600" b="0" dirty="0">
                          <a:effectLst/>
                          <a:latin typeface="Times New Roman" panose="02020603050405020304" pitchFamily="18" charset="0"/>
                          <a:ea typeface="Times New Roman" panose="02020603050405020304" pitchFamily="18" charset="0"/>
                        </a:rPr>
                        <a:t> -equivalent)</a:t>
                      </a:r>
                    </a:p>
                  </a:txBody>
                  <a:tcPr marL="68580" marR="68580" marT="0" marB="0"/>
                </a:tc>
                <a:extLst>
                  <a:ext uri="{0D108BD9-81ED-4DB2-BD59-A6C34878D82A}">
                    <a16:rowId xmlns:a16="http://schemas.microsoft.com/office/drawing/2014/main" val="1625431573"/>
                  </a:ext>
                </a:extLst>
              </a:tr>
              <a:tr h="370840">
                <a:tc vMerge="1">
                  <a:txBody>
                    <a:bodyPr/>
                    <a:lstStyle/>
                    <a:p>
                      <a:endParaRPr lang="en-GB"/>
                    </a:p>
                  </a:txBody>
                  <a:tcPr/>
                </a:tc>
                <a:tc vMerge="1">
                  <a:txBody>
                    <a:bodyPr/>
                    <a:lstStyle/>
                    <a:p>
                      <a:endParaRPr lang="en-GB"/>
                    </a:p>
                  </a:txBody>
                  <a:tcPr/>
                </a:tc>
                <a:tc>
                  <a:txBody>
                    <a:bodyPr/>
                    <a:lstStyle/>
                    <a:p>
                      <a:pPr marL="342900" lvl="0" indent="-342900" algn="l">
                        <a:spcBef>
                          <a:spcPts val="600"/>
                        </a:spcBef>
                        <a:spcAft>
                          <a:spcPts val="0"/>
                        </a:spcAft>
                        <a:buFont typeface="Symbol" panose="05050102010706020507" pitchFamily="18" charset="2"/>
                        <a:buChar char=""/>
                      </a:pPr>
                      <a:r>
                        <a:rPr lang="en-GB" sz="1600" b="1" dirty="0">
                          <a:effectLst/>
                          <a:latin typeface="Times New Roman" panose="02020603050405020304" pitchFamily="18" charset="0"/>
                          <a:ea typeface="Times New Roman" panose="02020603050405020304" pitchFamily="18" charset="0"/>
                        </a:rPr>
                        <a:t>W</a:t>
                      </a:r>
                      <a:r>
                        <a:rPr lang="en-GB" sz="1600" b="1" dirty="0">
                          <a:solidFill>
                            <a:srgbClr val="000000"/>
                          </a:solidFill>
                          <a:effectLst/>
                          <a:latin typeface="Times New Roman" panose="02020603050405020304" pitchFamily="18" charset="0"/>
                          <a:ea typeface="Times New Roman" panose="02020603050405020304" pitchFamily="18" charset="0"/>
                        </a:rPr>
                        <a:t>aste generation of </a:t>
                      </a:r>
                      <a:r>
                        <a:rPr lang="en-GB" sz="1600" b="1" dirty="0">
                          <a:effectLst/>
                          <a:latin typeface="Times New Roman" panose="02020603050405020304" pitchFamily="18" charset="0"/>
                          <a:ea typeface="Times New Roman" panose="02020603050405020304" pitchFamily="18" charset="0"/>
                        </a:rPr>
                        <a:t>targeted (sub) sectors </a:t>
                      </a:r>
                      <a:r>
                        <a:rPr lang="en-GB" sz="1600" b="0" dirty="0">
                          <a:solidFill>
                            <a:srgbClr val="000000"/>
                          </a:solidFill>
                          <a:effectLst/>
                          <a:latin typeface="Times New Roman" panose="02020603050405020304" pitchFamily="18" charset="0"/>
                          <a:ea typeface="Times New Roman" panose="02020603050405020304" pitchFamily="18" charset="0"/>
                        </a:rPr>
                        <a:t>(tons)</a:t>
                      </a:r>
                      <a:endParaRPr lang="en-GB" sz="1600" b="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10961760"/>
                  </a:ext>
                </a:extLst>
              </a:tr>
              <a:tr h="370840">
                <a:tc vMerge="1">
                  <a:txBody>
                    <a:bodyPr/>
                    <a:lstStyle/>
                    <a:p>
                      <a:endParaRPr lang="en-GB"/>
                    </a:p>
                  </a:txBody>
                  <a:tcPr/>
                </a:tc>
                <a:tc vMerge="1">
                  <a:txBody>
                    <a:bodyPr/>
                    <a:lstStyle/>
                    <a:p>
                      <a:endParaRPr lang="en-GB"/>
                    </a:p>
                  </a:txBody>
                  <a:tcPr/>
                </a:tc>
                <a:tc>
                  <a:txBody>
                    <a:bodyPr/>
                    <a:lstStyle/>
                    <a:p>
                      <a:pPr marL="342900" lvl="0" indent="-342900" algn="l">
                        <a:spcBef>
                          <a:spcPts val="600"/>
                        </a:spcBef>
                        <a:spcAft>
                          <a:spcPts val="0"/>
                        </a:spcAft>
                        <a:buFont typeface="Symbol" panose="05050102010706020507" pitchFamily="18" charset="2"/>
                        <a:buChar char=""/>
                      </a:pPr>
                      <a:r>
                        <a:rPr lang="en-GB" sz="1600" b="1" dirty="0">
                          <a:effectLst/>
                          <a:latin typeface="Times New Roman" panose="02020603050405020304" pitchFamily="18" charset="0"/>
                          <a:ea typeface="Times New Roman" panose="02020603050405020304" pitchFamily="18" charset="0"/>
                        </a:rPr>
                        <a:t>Recycling rate or volumes </a:t>
                      </a:r>
                      <a:r>
                        <a:rPr lang="en-GB" sz="1600" b="1" dirty="0">
                          <a:solidFill>
                            <a:srgbClr val="000000"/>
                          </a:solidFill>
                          <a:effectLst/>
                          <a:latin typeface="Times New Roman" panose="02020603050405020304" pitchFamily="18" charset="0"/>
                          <a:ea typeface="Times New Roman" panose="02020603050405020304" pitchFamily="18" charset="0"/>
                        </a:rPr>
                        <a:t>of </a:t>
                      </a:r>
                      <a:r>
                        <a:rPr lang="en-GB" sz="1600" b="1" dirty="0">
                          <a:effectLst/>
                          <a:latin typeface="Times New Roman" panose="02020603050405020304" pitchFamily="18" charset="0"/>
                          <a:ea typeface="Times New Roman" panose="02020603050405020304" pitchFamily="18" charset="0"/>
                        </a:rPr>
                        <a:t>targeted (sub) sectors </a:t>
                      </a:r>
                      <a:r>
                        <a:rPr lang="en-GB" sz="1600" b="0" dirty="0">
                          <a:effectLst/>
                          <a:latin typeface="Times New Roman" panose="02020603050405020304" pitchFamily="18" charset="0"/>
                          <a:ea typeface="Times New Roman" panose="02020603050405020304" pitchFamily="18" charset="0"/>
                        </a:rPr>
                        <a:t>(%/tons)</a:t>
                      </a:r>
                    </a:p>
                  </a:txBody>
                  <a:tcPr marL="68580" marR="68580" marT="0" marB="0"/>
                </a:tc>
                <a:extLst>
                  <a:ext uri="{0D108BD9-81ED-4DB2-BD59-A6C34878D82A}">
                    <a16:rowId xmlns:a16="http://schemas.microsoft.com/office/drawing/2014/main" val="1382767926"/>
                  </a:ext>
                </a:extLst>
              </a:tr>
              <a:tr h="370840">
                <a:tc vMerge="1">
                  <a:txBody>
                    <a:bodyPr/>
                    <a:lstStyle/>
                    <a:p>
                      <a:pPr algn="just">
                        <a:spcBef>
                          <a:spcPts val="600"/>
                        </a:spcBef>
                        <a:spcAft>
                          <a:spcPts val="0"/>
                        </a:spcAft>
                      </a:pPr>
                      <a:endParaRPr lang="en-GB" sz="1600" dirty="0">
                        <a:solidFill>
                          <a:srgbClr val="0F5494"/>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600"/>
                        </a:spcBef>
                        <a:spcAft>
                          <a:spcPts val="0"/>
                        </a:spcAft>
                      </a:pPr>
                      <a:r>
                        <a:rPr lang="en-GB" sz="1600" dirty="0">
                          <a:solidFill>
                            <a:srgbClr val="0F5494"/>
                          </a:solidFill>
                          <a:effectLst/>
                          <a:latin typeface="Times New Roman" panose="02020603050405020304" pitchFamily="18" charset="0"/>
                          <a:ea typeface="Times New Roman" panose="02020603050405020304" pitchFamily="18" charset="0"/>
                        </a:rPr>
                        <a:t>Society</a:t>
                      </a:r>
                    </a:p>
                  </a:txBody>
                  <a:tcPr marL="68580" marR="68580" marT="0" marB="0" anchor="ctr"/>
                </a:tc>
                <a:tc>
                  <a:txBody>
                    <a:bodyPr/>
                    <a:lstStyle/>
                    <a:p>
                      <a:pPr marL="342900" lvl="0" indent="-342900" algn="l">
                        <a:spcBef>
                          <a:spcPts val="600"/>
                        </a:spcBef>
                        <a:spcAft>
                          <a:spcPts val="0"/>
                        </a:spcAft>
                        <a:buFont typeface="Symbol" panose="05050102010706020507" pitchFamily="18" charset="2"/>
                        <a:buChar char=""/>
                      </a:pPr>
                      <a:r>
                        <a:rPr lang="en-GB" sz="1600" b="1" dirty="0">
                          <a:effectLst/>
                          <a:latin typeface="Times New Roman" panose="02020603050405020304" pitchFamily="18" charset="0"/>
                          <a:ea typeface="Times New Roman" panose="02020603050405020304" pitchFamily="18" charset="0"/>
                        </a:rPr>
                        <a:t>Jobs in targeted (sub) sectors </a:t>
                      </a:r>
                      <a:r>
                        <a:rPr lang="en-GB" sz="1600" b="0" dirty="0">
                          <a:effectLst/>
                          <a:latin typeface="Times New Roman" panose="02020603050405020304" pitchFamily="18" charset="0"/>
                          <a:ea typeface="Times New Roman" panose="02020603050405020304" pitchFamily="18" charset="0"/>
                        </a:rPr>
                        <a:t>(units, with men / women disaggregation)</a:t>
                      </a:r>
                    </a:p>
                  </a:txBody>
                  <a:tcPr marL="68580" marR="68580" marT="0" marB="0"/>
                </a:tc>
                <a:extLst>
                  <a:ext uri="{0D108BD9-81ED-4DB2-BD59-A6C34878D82A}">
                    <a16:rowId xmlns:a16="http://schemas.microsoft.com/office/drawing/2014/main" val="2489422287"/>
                  </a:ext>
                </a:extLst>
              </a:tr>
            </a:tbl>
          </a:graphicData>
        </a:graphic>
      </p:graphicFrame>
    </p:spTree>
    <p:extLst>
      <p:ext uri="{BB962C8B-B14F-4D97-AF65-F5344CB8AC3E}">
        <p14:creationId xmlns:p14="http://schemas.microsoft.com/office/powerpoint/2010/main" val="9050661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GB" dirty="0"/>
              <a:t>Indicators for SWITCH Africa Green: An example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93727572"/>
              </p:ext>
            </p:extLst>
          </p:nvPr>
        </p:nvGraphicFramePr>
        <p:xfrm>
          <a:off x="323528" y="2492375"/>
          <a:ext cx="8640959" cy="4051523"/>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549379920"/>
                    </a:ext>
                  </a:extLst>
                </a:gridCol>
                <a:gridCol w="1296144">
                  <a:extLst>
                    <a:ext uri="{9D8B030D-6E8A-4147-A177-3AD203B41FA5}">
                      <a16:colId xmlns:a16="http://schemas.microsoft.com/office/drawing/2014/main" val="3909247104"/>
                    </a:ext>
                  </a:extLst>
                </a:gridCol>
                <a:gridCol w="6912767">
                  <a:extLst>
                    <a:ext uri="{9D8B030D-6E8A-4147-A177-3AD203B41FA5}">
                      <a16:colId xmlns:a16="http://schemas.microsoft.com/office/drawing/2014/main" val="2470763937"/>
                    </a:ext>
                  </a:extLst>
                </a:gridCol>
              </a:tblGrid>
              <a:tr h="370840">
                <a:tc>
                  <a:txBody>
                    <a:bodyPr/>
                    <a:lstStyle/>
                    <a:p>
                      <a:pPr algn="ctr">
                        <a:spcBef>
                          <a:spcPts val="600"/>
                        </a:spcBef>
                        <a:spcAft>
                          <a:spcPts val="0"/>
                        </a:spcAft>
                      </a:pPr>
                      <a:endParaRPr lang="en-GB" sz="1600" b="1" dirty="0">
                        <a:solidFill>
                          <a:srgbClr val="0F54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600"/>
                        </a:spcBef>
                        <a:spcAft>
                          <a:spcPts val="0"/>
                        </a:spcAft>
                      </a:pPr>
                      <a:r>
                        <a:rPr lang="en-GB" sz="1600" b="1" dirty="0">
                          <a:solidFill>
                            <a:srgbClr val="0F5494"/>
                          </a:solidFill>
                          <a:effectLst/>
                          <a:latin typeface="Times New Roman" panose="02020603050405020304" pitchFamily="18" charset="0"/>
                          <a:ea typeface="Times New Roman" panose="02020603050405020304" pitchFamily="18" charset="0"/>
                        </a:rPr>
                        <a:t>Aspect</a:t>
                      </a:r>
                      <a:endParaRPr lang="en-GB" sz="1600" dirty="0">
                        <a:solidFill>
                          <a:srgbClr val="0F5494"/>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600"/>
                        </a:spcBef>
                        <a:spcAft>
                          <a:spcPts val="0"/>
                        </a:spcAft>
                      </a:pPr>
                      <a:r>
                        <a:rPr lang="en-GB" sz="1600" b="1" dirty="0">
                          <a:solidFill>
                            <a:srgbClr val="0F5494"/>
                          </a:solidFill>
                          <a:effectLst/>
                          <a:latin typeface="Times New Roman" panose="02020603050405020304" pitchFamily="18" charset="0"/>
                          <a:ea typeface="Times New Roman" panose="02020603050405020304" pitchFamily="18" charset="0"/>
                        </a:rPr>
                        <a:t>Indicators</a:t>
                      </a:r>
                      <a:endParaRPr lang="en-GB" sz="1600" dirty="0">
                        <a:solidFill>
                          <a:srgbClr val="0F5494"/>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37371650"/>
                  </a:ext>
                </a:extLst>
              </a:tr>
              <a:tr h="278130">
                <a:tc rowSpan="9">
                  <a:txBody>
                    <a:bodyPr/>
                    <a:lstStyle/>
                    <a:p>
                      <a:pPr algn="ctr">
                        <a:spcBef>
                          <a:spcPts val="600"/>
                        </a:spcBef>
                        <a:spcAft>
                          <a:spcPts val="0"/>
                        </a:spcAft>
                      </a:pPr>
                      <a:r>
                        <a:rPr lang="en-GB" sz="1600" b="1" dirty="0">
                          <a:solidFill>
                            <a:srgbClr val="0F5494"/>
                          </a:solidFill>
                          <a:effectLst/>
                          <a:latin typeface="Times New Roman" panose="02020603050405020304" pitchFamily="18" charset="0"/>
                          <a:ea typeface="Times New Roman" panose="02020603050405020304" pitchFamily="18" charset="0"/>
                        </a:rPr>
                        <a:t>OUTCOME</a:t>
                      </a:r>
                    </a:p>
                  </a:txBody>
                  <a:tcPr marL="68580" marR="68580" marT="0" marB="0" vert="wordArtVert" anchor="ctr"/>
                </a:tc>
                <a:tc rowSpan="5">
                  <a:txBody>
                    <a:bodyPr/>
                    <a:lstStyle/>
                    <a:p>
                      <a:pPr algn="ctr">
                        <a:spcBef>
                          <a:spcPts val="600"/>
                        </a:spcBef>
                        <a:spcAft>
                          <a:spcPts val="0"/>
                        </a:spcAft>
                      </a:pPr>
                      <a:r>
                        <a:rPr lang="en-GB" sz="1600" b="1" dirty="0">
                          <a:solidFill>
                            <a:srgbClr val="0F5494"/>
                          </a:solidFill>
                          <a:effectLst/>
                          <a:latin typeface="Times New Roman" panose="02020603050405020304" pitchFamily="18" charset="0"/>
                          <a:ea typeface="Times New Roman" panose="02020603050405020304" pitchFamily="18" charset="0"/>
                        </a:rPr>
                        <a:t>Economy</a:t>
                      </a:r>
                    </a:p>
                  </a:txBody>
                  <a:tcPr marL="68580" marR="68580" marT="0" marB="0" anchor="ctr"/>
                </a:tc>
                <a:tc>
                  <a:txBody>
                    <a:bodyPr/>
                    <a:lstStyle/>
                    <a:p>
                      <a:pPr marL="342900" lvl="0" indent="-342900" algn="l">
                        <a:spcBef>
                          <a:spcPts val="600"/>
                        </a:spcBef>
                        <a:spcAft>
                          <a:spcPts val="0"/>
                        </a:spcAft>
                        <a:buFont typeface="Symbol" panose="05050102010706020507" pitchFamily="18" charset="2"/>
                        <a:buChar char=""/>
                      </a:pPr>
                      <a:r>
                        <a:rPr lang="en-GB" sz="1600" b="1" dirty="0">
                          <a:effectLst/>
                          <a:latin typeface="Times New Roman" panose="02020603050405020304" pitchFamily="18" charset="0"/>
                          <a:ea typeface="Times New Roman" panose="02020603050405020304" pitchFamily="18" charset="0"/>
                        </a:rPr>
                        <a:t>Turnover of targeted MSMEs </a:t>
                      </a:r>
                      <a:r>
                        <a:rPr lang="en-GB" sz="1600" b="0" dirty="0">
                          <a:effectLst/>
                          <a:latin typeface="Times New Roman" panose="02020603050405020304" pitchFamily="18" charset="0"/>
                          <a:ea typeface="Times New Roman" panose="02020603050405020304" pitchFamily="18" charset="0"/>
                        </a:rPr>
                        <a:t>(aggregate, EUR)</a:t>
                      </a:r>
                    </a:p>
                  </a:txBody>
                  <a:tcPr marL="68580" marR="68580" marT="0" marB="0"/>
                </a:tc>
                <a:extLst>
                  <a:ext uri="{0D108BD9-81ED-4DB2-BD59-A6C34878D82A}">
                    <a16:rowId xmlns:a16="http://schemas.microsoft.com/office/drawing/2014/main" val="3597845595"/>
                  </a:ext>
                </a:extLst>
              </a:tr>
              <a:tr h="324485">
                <a:tc vMerge="1">
                  <a:txBody>
                    <a:bodyPr/>
                    <a:lstStyle/>
                    <a:p>
                      <a:endParaRPr lang="en-GB"/>
                    </a:p>
                  </a:txBody>
                  <a:tcPr/>
                </a:tc>
                <a:tc vMerge="1">
                  <a:txBody>
                    <a:bodyPr/>
                    <a:lstStyle/>
                    <a:p>
                      <a:endParaRPr lang="en-GB"/>
                    </a:p>
                  </a:txBody>
                  <a:tcPr/>
                </a:tc>
                <a:tc>
                  <a:txBody>
                    <a:bodyPr/>
                    <a:lstStyle/>
                    <a:p>
                      <a:pPr marL="342900" lvl="0" indent="-342900" algn="l">
                        <a:spcBef>
                          <a:spcPts val="600"/>
                        </a:spcBef>
                        <a:spcAft>
                          <a:spcPts val="0"/>
                        </a:spcAft>
                        <a:buFont typeface="Symbol" panose="05050102010706020507" pitchFamily="18" charset="2"/>
                        <a:buChar char=""/>
                      </a:pPr>
                      <a:r>
                        <a:rPr lang="en-GB" sz="1600" b="1" dirty="0">
                          <a:effectLst/>
                          <a:latin typeface="Times New Roman" panose="02020603050405020304" pitchFamily="18" charset="0"/>
                          <a:ea typeface="Times New Roman" panose="02020603050405020304" pitchFamily="18" charset="0"/>
                        </a:rPr>
                        <a:t>Net income of targeted MSMEs </a:t>
                      </a:r>
                      <a:r>
                        <a:rPr lang="en-GB" sz="1600" b="0" dirty="0">
                          <a:effectLst/>
                          <a:latin typeface="Times New Roman" panose="02020603050405020304" pitchFamily="18" charset="0"/>
                          <a:ea typeface="Times New Roman" panose="02020603050405020304" pitchFamily="18" charset="0"/>
                        </a:rPr>
                        <a:t>(aggregate, EUR)</a:t>
                      </a:r>
                    </a:p>
                  </a:txBody>
                  <a:tcPr marL="68580" marR="68580" marT="0" marB="0"/>
                </a:tc>
                <a:extLst>
                  <a:ext uri="{0D108BD9-81ED-4DB2-BD59-A6C34878D82A}">
                    <a16:rowId xmlns:a16="http://schemas.microsoft.com/office/drawing/2014/main" val="643090164"/>
                  </a:ext>
                </a:extLst>
              </a:tr>
              <a:tr h="370840">
                <a:tc vMerge="1">
                  <a:txBody>
                    <a:bodyPr/>
                    <a:lstStyle/>
                    <a:p>
                      <a:endParaRPr lang="en-GB"/>
                    </a:p>
                  </a:txBody>
                  <a:tcPr/>
                </a:tc>
                <a:tc vMerge="1">
                  <a:txBody>
                    <a:bodyPr/>
                    <a:lstStyle/>
                    <a:p>
                      <a:endParaRPr lang="en-GB"/>
                    </a:p>
                  </a:txBody>
                  <a:tcPr/>
                </a:tc>
                <a:tc>
                  <a:txBody>
                    <a:bodyPr/>
                    <a:lstStyle/>
                    <a:p>
                      <a:pPr marL="342900" lvl="0" indent="-342900" algn="l">
                        <a:spcBef>
                          <a:spcPts val="600"/>
                        </a:spcBef>
                        <a:spcAft>
                          <a:spcPts val="0"/>
                        </a:spcAft>
                        <a:buFont typeface="Symbol" panose="05050102010706020507" pitchFamily="18" charset="2"/>
                        <a:buChar char=""/>
                      </a:pPr>
                      <a:r>
                        <a:rPr lang="en-GB" sz="1600" b="1" dirty="0">
                          <a:effectLst/>
                          <a:latin typeface="Times New Roman" panose="02020603050405020304" pitchFamily="18" charset="0"/>
                          <a:ea typeface="Times New Roman" panose="02020603050405020304" pitchFamily="18" charset="0"/>
                        </a:rPr>
                        <a:t>Total SCP investments by targeted MSMEs </a:t>
                      </a:r>
                      <a:r>
                        <a:rPr lang="en-GB" sz="1600" b="0" dirty="0">
                          <a:effectLst/>
                          <a:latin typeface="Times New Roman" panose="02020603050405020304" pitchFamily="18" charset="0"/>
                          <a:ea typeface="Times New Roman" panose="02020603050405020304" pitchFamily="18" charset="0"/>
                        </a:rPr>
                        <a:t>(aggregate, EUR)</a:t>
                      </a:r>
                    </a:p>
                  </a:txBody>
                  <a:tcPr marL="68580" marR="68580" marT="0" marB="0"/>
                </a:tc>
                <a:extLst>
                  <a:ext uri="{0D108BD9-81ED-4DB2-BD59-A6C34878D82A}">
                    <a16:rowId xmlns:a16="http://schemas.microsoft.com/office/drawing/2014/main" val="2175795252"/>
                  </a:ext>
                </a:extLst>
              </a:tr>
              <a:tr h="320675">
                <a:tc vMerge="1">
                  <a:txBody>
                    <a:bodyPr/>
                    <a:lstStyle/>
                    <a:p>
                      <a:pPr algn="just">
                        <a:spcBef>
                          <a:spcPts val="600"/>
                        </a:spcBef>
                        <a:spcAft>
                          <a:spcPts val="0"/>
                        </a:spcAft>
                      </a:pPr>
                      <a:endParaRPr lang="en-GB" sz="1600" dirty="0">
                        <a:solidFill>
                          <a:srgbClr val="0F5494"/>
                        </a:solidFill>
                        <a:effectLst/>
                        <a:latin typeface="Times New Roman" panose="02020603050405020304" pitchFamily="18" charset="0"/>
                        <a:ea typeface="Times New Roman" panose="02020603050405020304" pitchFamily="18" charset="0"/>
                      </a:endParaRPr>
                    </a:p>
                  </a:txBody>
                  <a:tcPr marL="68580" marR="68580" marT="0" marB="0"/>
                </a:tc>
                <a:tc vMerge="1">
                  <a:txBody>
                    <a:bodyPr/>
                    <a:lstStyle/>
                    <a:p>
                      <a:pPr algn="ctr">
                        <a:spcBef>
                          <a:spcPts val="600"/>
                        </a:spcBef>
                        <a:spcAft>
                          <a:spcPts val="0"/>
                        </a:spcAft>
                      </a:pPr>
                      <a:endParaRPr lang="en-GB" sz="1600" dirty="0">
                        <a:solidFill>
                          <a:srgbClr val="0F54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l">
                        <a:spcBef>
                          <a:spcPts val="600"/>
                        </a:spcBef>
                        <a:spcAft>
                          <a:spcPts val="0"/>
                        </a:spcAft>
                        <a:buFont typeface="Symbol" panose="05050102010706020507" pitchFamily="18" charset="2"/>
                        <a:buChar char=""/>
                      </a:pPr>
                      <a:r>
                        <a:rPr lang="en-GB" sz="1600" b="1" dirty="0">
                          <a:effectLst/>
                          <a:latin typeface="Times New Roman" panose="02020603050405020304" pitchFamily="18" charset="0"/>
                          <a:ea typeface="Times New Roman" panose="02020603050405020304" pitchFamily="18" charset="0"/>
                        </a:rPr>
                        <a:t>Average pay-back period of SCP investments at SME level </a:t>
                      </a:r>
                      <a:r>
                        <a:rPr lang="en-GB" sz="1600" b="0" dirty="0">
                          <a:effectLst/>
                          <a:latin typeface="Times New Roman" panose="02020603050405020304" pitchFamily="18" charset="0"/>
                          <a:ea typeface="Times New Roman" panose="02020603050405020304" pitchFamily="18" charset="0"/>
                        </a:rPr>
                        <a:t>(year)</a:t>
                      </a:r>
                    </a:p>
                  </a:txBody>
                  <a:tcPr marL="68580" marR="68580" marT="0" marB="0"/>
                </a:tc>
                <a:extLst>
                  <a:ext uri="{0D108BD9-81ED-4DB2-BD59-A6C34878D82A}">
                    <a16:rowId xmlns:a16="http://schemas.microsoft.com/office/drawing/2014/main" val="491898165"/>
                  </a:ext>
                </a:extLst>
              </a:tr>
              <a:tr h="487680">
                <a:tc vMerge="1">
                  <a:txBody>
                    <a:bodyPr/>
                    <a:lstStyle/>
                    <a:p>
                      <a:endParaRPr lang="en-GB"/>
                    </a:p>
                  </a:txBody>
                  <a:tcPr/>
                </a:tc>
                <a:tc vMerge="1">
                  <a:txBody>
                    <a:bodyPr/>
                    <a:lstStyle/>
                    <a:p>
                      <a:endParaRPr lang="en-GB"/>
                    </a:p>
                  </a:txBody>
                  <a:tcPr/>
                </a:tc>
                <a:tc>
                  <a:txBody>
                    <a:bodyPr/>
                    <a:lstStyle/>
                    <a:p>
                      <a:pPr marL="342900" lvl="0" indent="-342900" algn="l">
                        <a:spcBef>
                          <a:spcPts val="600"/>
                        </a:spcBef>
                        <a:spcAft>
                          <a:spcPts val="0"/>
                        </a:spcAft>
                        <a:buFont typeface="Symbol" panose="05050102010706020507" pitchFamily="18" charset="2"/>
                        <a:buChar char=""/>
                      </a:pPr>
                      <a:r>
                        <a:rPr lang="en-GB" sz="1600" b="1" dirty="0">
                          <a:effectLst/>
                          <a:latin typeface="Times New Roman" panose="02020603050405020304" pitchFamily="18" charset="0"/>
                          <a:ea typeface="Times New Roman" panose="02020603050405020304" pitchFamily="18" charset="0"/>
                        </a:rPr>
                        <a:t>Savings generated from reduced resource consumption by targeted MSMEs </a:t>
                      </a:r>
                      <a:r>
                        <a:rPr lang="en-GB" sz="1600" b="0" dirty="0">
                          <a:effectLst/>
                          <a:latin typeface="Times New Roman" panose="02020603050405020304" pitchFamily="18" charset="0"/>
                          <a:ea typeface="Times New Roman" panose="02020603050405020304" pitchFamily="18" charset="0"/>
                        </a:rPr>
                        <a:t>(disaggregated per resource, EUR)</a:t>
                      </a:r>
                    </a:p>
                  </a:txBody>
                  <a:tcPr marL="68580" marR="68580" marT="0" marB="0"/>
                </a:tc>
                <a:extLst>
                  <a:ext uri="{0D108BD9-81ED-4DB2-BD59-A6C34878D82A}">
                    <a16:rowId xmlns:a16="http://schemas.microsoft.com/office/drawing/2014/main" val="3612096137"/>
                  </a:ext>
                </a:extLst>
              </a:tr>
              <a:tr h="424180">
                <a:tc vMerge="1">
                  <a:txBody>
                    <a:bodyPr/>
                    <a:lstStyle/>
                    <a:p>
                      <a:endParaRPr lang="en-GB"/>
                    </a:p>
                  </a:txBody>
                  <a:tcPr/>
                </a:tc>
                <a:tc rowSpan="2">
                  <a:txBody>
                    <a:bodyPr/>
                    <a:lstStyle/>
                    <a:p>
                      <a:pPr algn="ctr">
                        <a:spcBef>
                          <a:spcPts val="600"/>
                        </a:spcBef>
                        <a:spcAft>
                          <a:spcPts val="0"/>
                        </a:spcAft>
                      </a:pPr>
                      <a:r>
                        <a:rPr lang="en-GB" sz="1600" b="1" dirty="0">
                          <a:solidFill>
                            <a:srgbClr val="0F5494"/>
                          </a:solidFill>
                          <a:effectLst/>
                          <a:latin typeface="Times New Roman" panose="02020603050405020304" pitchFamily="18" charset="0"/>
                          <a:ea typeface="Times New Roman" panose="02020603050405020304" pitchFamily="18" charset="0"/>
                        </a:rPr>
                        <a:t>Environment</a:t>
                      </a:r>
                    </a:p>
                  </a:txBody>
                  <a:tcPr marL="68580" marR="68580" marT="0" marB="0" anchor="ctr"/>
                </a:tc>
                <a:tc>
                  <a:txBody>
                    <a:bodyPr/>
                    <a:lstStyle/>
                    <a:p>
                      <a:pPr marL="342900" lvl="0" indent="-342900" algn="l">
                        <a:spcBef>
                          <a:spcPts val="600"/>
                        </a:spcBef>
                        <a:spcAft>
                          <a:spcPts val="0"/>
                        </a:spcAft>
                        <a:buFont typeface="Symbol" panose="05050102010706020507" pitchFamily="18" charset="2"/>
                        <a:buChar char=""/>
                      </a:pPr>
                      <a:r>
                        <a:rPr lang="en-GB" sz="1600" b="1" dirty="0">
                          <a:effectLst/>
                          <a:latin typeface="Times New Roman" panose="02020603050405020304" pitchFamily="18" charset="0"/>
                          <a:ea typeface="Times New Roman" panose="02020603050405020304" pitchFamily="18" charset="0"/>
                        </a:rPr>
                        <a:t>Resource consumption savings by targeted MSMEs </a:t>
                      </a:r>
                      <a:r>
                        <a:rPr lang="en-GB" sz="1600" b="0" dirty="0">
                          <a:effectLst/>
                          <a:latin typeface="Times New Roman" panose="02020603050405020304" pitchFamily="18" charset="0"/>
                          <a:ea typeface="Times New Roman" panose="02020603050405020304" pitchFamily="18" charset="0"/>
                        </a:rPr>
                        <a:t>(disaggregated per resource, </a:t>
                      </a:r>
                      <a:r>
                        <a:rPr lang="en-GB" sz="1600" b="0" dirty="0" err="1">
                          <a:solidFill>
                            <a:srgbClr val="000000"/>
                          </a:solidFill>
                          <a:effectLst/>
                          <a:latin typeface="Times New Roman" panose="02020603050405020304" pitchFamily="18" charset="0"/>
                          <a:ea typeface="Times New Roman" panose="02020603050405020304" pitchFamily="18" charset="0"/>
                        </a:rPr>
                        <a:t>KWh</a:t>
                      </a:r>
                      <a:r>
                        <a:rPr lang="en-GB" sz="1600" b="0" dirty="0">
                          <a:solidFill>
                            <a:srgbClr val="000000"/>
                          </a:solidFill>
                          <a:effectLst/>
                          <a:latin typeface="Times New Roman" panose="02020603050405020304" pitchFamily="18" charset="0"/>
                          <a:ea typeface="Times New Roman" panose="02020603050405020304" pitchFamily="18" charset="0"/>
                        </a:rPr>
                        <a:t>/m3/tons</a:t>
                      </a:r>
                      <a:r>
                        <a:rPr lang="en-GB" sz="1600" b="0" dirty="0">
                          <a:effectLst/>
                          <a:latin typeface="Times New Roman" panose="02020603050405020304" pitchFamily="18" charset="0"/>
                          <a:ea typeface="Times New Roman" panose="02020603050405020304" pitchFamily="18" charset="0"/>
                        </a:rPr>
                        <a:t>)</a:t>
                      </a:r>
                    </a:p>
                  </a:txBody>
                  <a:tcPr marL="68580" marR="68580" marT="0" marB="0"/>
                </a:tc>
                <a:extLst>
                  <a:ext uri="{0D108BD9-81ED-4DB2-BD59-A6C34878D82A}">
                    <a16:rowId xmlns:a16="http://schemas.microsoft.com/office/drawing/2014/main" val="1625431573"/>
                  </a:ext>
                </a:extLst>
              </a:tr>
              <a:tr h="528543">
                <a:tc vMerge="1">
                  <a:txBody>
                    <a:bodyPr/>
                    <a:lstStyle/>
                    <a:p>
                      <a:endParaRPr lang="en-GB"/>
                    </a:p>
                  </a:txBody>
                  <a:tcPr/>
                </a:tc>
                <a:tc vMerge="1">
                  <a:txBody>
                    <a:bodyPr/>
                    <a:lstStyle/>
                    <a:p>
                      <a:endParaRPr lang="en-GB"/>
                    </a:p>
                  </a:txBody>
                  <a:tcPr/>
                </a:tc>
                <a:tc>
                  <a:txBody>
                    <a:bodyPr/>
                    <a:lstStyle/>
                    <a:p>
                      <a:pPr marL="342900" lvl="0" indent="-342900" algn="just">
                        <a:spcBef>
                          <a:spcPts val="600"/>
                        </a:spcBef>
                        <a:spcAft>
                          <a:spcPts val="0"/>
                        </a:spcAft>
                        <a:buFont typeface="Symbol" panose="05050102010706020507" pitchFamily="18" charset="2"/>
                        <a:buChar char=""/>
                      </a:pPr>
                      <a:r>
                        <a:rPr lang="en-GB" sz="1600" b="1" dirty="0">
                          <a:effectLst/>
                          <a:latin typeface="Times New Roman" panose="02020603050405020304" pitchFamily="18" charset="0"/>
                          <a:ea typeface="Times New Roman" panose="02020603050405020304" pitchFamily="18" charset="0"/>
                        </a:rPr>
                        <a:t>Uptake of SCP practices by targeted MSMEs </a:t>
                      </a:r>
                      <a:r>
                        <a:rPr lang="en-GB" sz="1600" b="0" dirty="0">
                          <a:effectLst/>
                          <a:latin typeface="Times New Roman" panose="02020603050405020304" pitchFamily="18" charset="0"/>
                          <a:ea typeface="Times New Roman" panose="02020603050405020304" pitchFamily="18" charset="0"/>
                        </a:rPr>
                        <a:t>(%, disaggregated per type of SCP practice)</a:t>
                      </a:r>
                      <a:endParaRPr lang="en-GB" sz="16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10961760"/>
                  </a:ext>
                </a:extLst>
              </a:tr>
              <a:tr h="487680">
                <a:tc vMerge="1">
                  <a:txBody>
                    <a:bodyPr/>
                    <a:lstStyle/>
                    <a:p>
                      <a:endParaRPr lang="en-GB"/>
                    </a:p>
                  </a:txBody>
                  <a:tcPr/>
                </a:tc>
                <a:tc rowSpan="2">
                  <a:txBody>
                    <a:bodyPr/>
                    <a:lstStyle/>
                    <a:p>
                      <a:pPr algn="ctr">
                        <a:spcBef>
                          <a:spcPts val="600"/>
                        </a:spcBef>
                        <a:spcAft>
                          <a:spcPts val="0"/>
                        </a:spcAft>
                      </a:pPr>
                      <a:r>
                        <a:rPr lang="en-GB" sz="1600" b="1" dirty="0">
                          <a:solidFill>
                            <a:srgbClr val="0F5494"/>
                          </a:solidFill>
                          <a:effectLst/>
                          <a:latin typeface="Times New Roman" panose="02020603050405020304" pitchFamily="18" charset="0"/>
                          <a:ea typeface="Times New Roman" panose="02020603050405020304" pitchFamily="18" charset="0"/>
                        </a:rPr>
                        <a:t>Society</a:t>
                      </a:r>
                    </a:p>
                  </a:txBody>
                  <a:tcPr marL="68580" marR="68580" marT="0" marB="0" anchor="ctr"/>
                </a:tc>
                <a:tc>
                  <a:txBody>
                    <a:bodyPr/>
                    <a:lstStyle/>
                    <a:p>
                      <a:pPr marL="342900" lvl="0" indent="-342900" algn="l">
                        <a:spcBef>
                          <a:spcPts val="600"/>
                        </a:spcBef>
                        <a:spcAft>
                          <a:spcPts val="0"/>
                        </a:spcAft>
                        <a:buFont typeface="Symbol" panose="05050102010706020507" pitchFamily="18" charset="2"/>
                        <a:buChar char=""/>
                      </a:pPr>
                      <a:r>
                        <a:rPr lang="en-GB" sz="1600" b="1" dirty="0">
                          <a:effectLst/>
                          <a:latin typeface="Times New Roman" panose="02020603050405020304" pitchFamily="18" charset="0"/>
                          <a:ea typeface="Times New Roman" panose="02020603050405020304" pitchFamily="18" charset="0"/>
                        </a:rPr>
                        <a:t>Number of jobs created in targeted MSMEs </a:t>
                      </a:r>
                      <a:r>
                        <a:rPr lang="en-GB" sz="1600" b="0" dirty="0">
                          <a:effectLst/>
                          <a:latin typeface="Times New Roman" panose="02020603050405020304" pitchFamily="18" charset="0"/>
                          <a:ea typeface="Times New Roman" panose="02020603050405020304" pitchFamily="18" charset="0"/>
                        </a:rPr>
                        <a:t>(units, with men / women disaggregation)</a:t>
                      </a:r>
                    </a:p>
                  </a:txBody>
                  <a:tcPr marL="68580" marR="68580" marT="0" marB="0"/>
                </a:tc>
                <a:extLst>
                  <a:ext uri="{0D108BD9-81ED-4DB2-BD59-A6C34878D82A}">
                    <a16:rowId xmlns:a16="http://schemas.microsoft.com/office/drawing/2014/main" val="1382767926"/>
                  </a:ext>
                </a:extLst>
              </a:tr>
              <a:tr h="394970">
                <a:tc vMerge="1">
                  <a:txBody>
                    <a:bodyPr/>
                    <a:lstStyle/>
                    <a:p>
                      <a:pPr algn="just">
                        <a:spcBef>
                          <a:spcPts val="600"/>
                        </a:spcBef>
                        <a:spcAft>
                          <a:spcPts val="0"/>
                        </a:spcAft>
                      </a:pPr>
                      <a:endParaRPr lang="en-GB" sz="1600" dirty="0">
                        <a:solidFill>
                          <a:srgbClr val="0F5494"/>
                        </a:solidFill>
                        <a:effectLst/>
                        <a:latin typeface="Times New Roman" panose="02020603050405020304" pitchFamily="18" charset="0"/>
                        <a:ea typeface="Times New Roman" panose="02020603050405020304" pitchFamily="18" charset="0"/>
                      </a:endParaRPr>
                    </a:p>
                  </a:txBody>
                  <a:tcPr marL="68580" marR="68580" marT="0" marB="0"/>
                </a:tc>
                <a:tc vMerge="1">
                  <a:txBody>
                    <a:bodyPr/>
                    <a:lstStyle/>
                    <a:p>
                      <a:pPr algn="ctr">
                        <a:spcBef>
                          <a:spcPts val="600"/>
                        </a:spcBef>
                        <a:spcAft>
                          <a:spcPts val="0"/>
                        </a:spcAft>
                      </a:pPr>
                      <a:endParaRPr lang="en-GB" sz="1600" dirty="0">
                        <a:solidFill>
                          <a:srgbClr val="0F5494"/>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lvl="0" indent="-342900" algn="l">
                        <a:spcBef>
                          <a:spcPts val="600"/>
                        </a:spcBef>
                        <a:spcAft>
                          <a:spcPts val="0"/>
                        </a:spcAft>
                        <a:buFont typeface="Symbol" panose="05050102010706020507" pitchFamily="18" charset="2"/>
                        <a:buChar char=""/>
                      </a:pPr>
                      <a:r>
                        <a:rPr lang="en-GB" sz="1600" b="1" dirty="0">
                          <a:effectLst/>
                          <a:latin typeface="Times New Roman" panose="02020603050405020304" pitchFamily="18" charset="0"/>
                          <a:ea typeface="Times New Roman" panose="02020603050405020304" pitchFamily="18" charset="0"/>
                        </a:rPr>
                        <a:t>Number of targeted MSMEs adopting H&amp;S standards </a:t>
                      </a:r>
                      <a:r>
                        <a:rPr lang="en-GB" sz="1600" b="0" dirty="0">
                          <a:effectLst/>
                          <a:latin typeface="Times New Roman" panose="02020603050405020304" pitchFamily="18" charset="0"/>
                          <a:ea typeface="Times New Roman" panose="02020603050405020304" pitchFamily="18" charset="0"/>
                        </a:rPr>
                        <a:t>(units)</a:t>
                      </a:r>
                    </a:p>
                  </a:txBody>
                  <a:tcPr marL="68580" marR="68580" marT="0" marB="0"/>
                </a:tc>
                <a:extLst>
                  <a:ext uri="{0D108BD9-81ED-4DB2-BD59-A6C34878D82A}">
                    <a16:rowId xmlns:a16="http://schemas.microsoft.com/office/drawing/2014/main" val="2489422287"/>
                  </a:ext>
                </a:extLst>
              </a:tr>
            </a:tbl>
          </a:graphicData>
        </a:graphic>
      </p:graphicFrame>
    </p:spTree>
    <p:extLst>
      <p:ext uri="{BB962C8B-B14F-4D97-AF65-F5344CB8AC3E}">
        <p14:creationId xmlns:p14="http://schemas.microsoft.com/office/powerpoint/2010/main" val="610375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ubtitle 2"/>
          <p:cNvSpPr>
            <a:spLocks noGrp="1"/>
          </p:cNvSpPr>
          <p:nvPr>
            <p:ph type="subTitle" idx="1"/>
          </p:nvPr>
        </p:nvSpPr>
        <p:spPr>
          <a:xfrm>
            <a:off x="251520" y="2924944"/>
            <a:ext cx="8532812" cy="1728787"/>
          </a:xfrm>
        </p:spPr>
        <p:txBody>
          <a:bodyPr/>
          <a:lstStyle/>
          <a:p>
            <a:pPr algn="ctr"/>
            <a:r>
              <a:rPr lang="en-GB" sz="3200" dirty="0"/>
              <a:t>SWITCH to Green Facility &amp; related support available</a:t>
            </a:r>
          </a:p>
        </p:txBody>
      </p:sp>
    </p:spTree>
    <p:extLst>
      <p:ext uri="{BB962C8B-B14F-4D97-AF65-F5344CB8AC3E}">
        <p14:creationId xmlns:p14="http://schemas.microsoft.com/office/powerpoint/2010/main" val="2797467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SWITCH to Green Facility</a:t>
            </a:r>
          </a:p>
        </p:txBody>
      </p:sp>
      <p:sp>
        <p:nvSpPr>
          <p:cNvPr id="5" name="Rectangle 4"/>
          <p:cNvSpPr/>
          <p:nvPr/>
        </p:nvSpPr>
        <p:spPr>
          <a:xfrm>
            <a:off x="2228209" y="2208137"/>
            <a:ext cx="4886274" cy="784830"/>
          </a:xfrm>
          <a:prstGeom prst="rect">
            <a:avLst/>
          </a:prstGeom>
        </p:spPr>
        <p:txBody>
          <a:bodyPr wrap="none">
            <a:spAutoFit/>
          </a:bodyPr>
          <a:lstStyle/>
          <a:p>
            <a:pPr defTabSz="685800"/>
            <a:r>
              <a:rPr lang="fr-BE" sz="4500" b="1" kern="0" dirty="0" err="1">
                <a:latin typeface="Arial Narrow" panose="020B0606020202030204" pitchFamily="34" charset="0"/>
                <a:cs typeface="Arial" panose="020B0604020202020204" pitchFamily="34" charset="0"/>
              </a:rPr>
              <a:t>Core</a:t>
            </a:r>
            <a:r>
              <a:rPr lang="fr-BE" sz="4500" b="1" kern="0" dirty="0">
                <a:latin typeface="Arial Narrow" panose="020B0606020202030204" pitchFamily="34" charset="0"/>
                <a:cs typeface="Arial" panose="020B0604020202020204" pitchFamily="34" charset="0"/>
              </a:rPr>
              <a:t> team of experts</a:t>
            </a:r>
            <a:endParaRPr lang="x-none" sz="4500" kern="0" dirty="0">
              <a:latin typeface="Arial Narrow" panose="020B0606020202030204" pitchFamily="34" charset="0"/>
              <a:cs typeface="Arial" panose="020B0604020202020204" pitchFamily="34" charset="0"/>
            </a:endParaRPr>
          </a:p>
        </p:txBody>
      </p:sp>
      <p:sp>
        <p:nvSpPr>
          <p:cNvPr id="7" name="Oval 6"/>
          <p:cNvSpPr/>
          <p:nvPr/>
        </p:nvSpPr>
        <p:spPr>
          <a:xfrm>
            <a:off x="2569046" y="2926419"/>
            <a:ext cx="160715" cy="16071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x-none" sz="1350" kern="0">
              <a:solidFill>
                <a:sysClr val="windowText" lastClr="000000"/>
              </a:solidFill>
            </a:endParaRPr>
          </a:p>
        </p:txBody>
      </p:sp>
      <p:sp>
        <p:nvSpPr>
          <p:cNvPr id="9" name="Oval 8"/>
          <p:cNvSpPr/>
          <p:nvPr/>
        </p:nvSpPr>
        <p:spPr>
          <a:xfrm>
            <a:off x="4409850" y="2926419"/>
            <a:ext cx="160715" cy="16071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x-none" sz="1350" kern="0">
              <a:solidFill>
                <a:sysClr val="windowText" lastClr="000000"/>
              </a:solidFill>
            </a:endParaRPr>
          </a:p>
        </p:txBody>
      </p:sp>
      <p:sp>
        <p:nvSpPr>
          <p:cNvPr id="10" name="Oval 9"/>
          <p:cNvSpPr/>
          <p:nvPr/>
        </p:nvSpPr>
        <p:spPr>
          <a:xfrm>
            <a:off x="5979525" y="2926419"/>
            <a:ext cx="160715" cy="16071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x-none" sz="1350" kern="0">
              <a:solidFill>
                <a:sysClr val="windowText" lastClr="000000"/>
              </a:solidFill>
            </a:endParaRPr>
          </a:p>
        </p:txBody>
      </p:sp>
      <p:sp>
        <p:nvSpPr>
          <p:cNvPr id="11" name="Rectangle 10"/>
          <p:cNvSpPr/>
          <p:nvPr/>
        </p:nvSpPr>
        <p:spPr>
          <a:xfrm>
            <a:off x="5979525" y="3633044"/>
            <a:ext cx="2696931" cy="584775"/>
          </a:xfrm>
          <a:prstGeom prst="rect">
            <a:avLst/>
          </a:prstGeom>
        </p:spPr>
        <p:txBody>
          <a:bodyPr wrap="square">
            <a:spAutoFit/>
          </a:bodyPr>
          <a:lstStyle/>
          <a:p>
            <a:pPr lvl="0" defTabSz="685800" fontAlgn="auto">
              <a:spcBef>
                <a:spcPts val="300"/>
              </a:spcBef>
              <a:spcAft>
                <a:spcPts val="0"/>
              </a:spcAft>
            </a:pPr>
            <a:r>
              <a:rPr lang="fr-FR" altLang="en-US" sz="1600" b="1" kern="0" dirty="0">
                <a:solidFill>
                  <a:srgbClr val="70AD47">
                    <a:lumMod val="50000"/>
                  </a:srgbClr>
                </a:solidFill>
                <a:latin typeface="Arial Narrow" panose="020B0606020202030204" pitchFamily="34" charset="0"/>
                <a:ea typeface="ＭＳ Ｐゴシック" panose="020B0600070205080204" pitchFamily="34" charset="-128"/>
              </a:rPr>
              <a:t>K3: Communication Expert </a:t>
            </a:r>
            <a:br>
              <a:rPr lang="fr-FR" altLang="en-US" sz="1600" kern="0" dirty="0">
                <a:solidFill>
                  <a:srgbClr val="70AD47">
                    <a:lumMod val="50000"/>
                  </a:srgbClr>
                </a:solidFill>
                <a:latin typeface="Arial Narrow" panose="020B0606020202030204" pitchFamily="34" charset="0"/>
                <a:ea typeface="ＭＳ Ｐゴシック" panose="020B0600070205080204" pitchFamily="34" charset="-128"/>
              </a:rPr>
            </a:br>
            <a:r>
              <a:rPr lang="fr-FR" altLang="en-US" sz="1600" kern="0" dirty="0">
                <a:solidFill>
                  <a:srgbClr val="70AD47">
                    <a:lumMod val="50000"/>
                  </a:srgbClr>
                </a:solidFill>
                <a:latin typeface="Arial Narrow" panose="020B0606020202030204" pitchFamily="34" charset="0"/>
                <a:ea typeface="ＭＳ Ｐゴシック" panose="020B0600070205080204" pitchFamily="34" charset="-128"/>
              </a:rPr>
              <a:t>Mrs. Isabelle </a:t>
            </a:r>
            <a:r>
              <a:rPr lang="fr-FR" altLang="en-US" sz="1600" kern="0" dirty="0" err="1">
                <a:solidFill>
                  <a:srgbClr val="70AD47">
                    <a:lumMod val="50000"/>
                  </a:srgbClr>
                </a:solidFill>
                <a:latin typeface="Arial Narrow" panose="020B0606020202030204" pitchFamily="34" charset="0"/>
                <a:ea typeface="ＭＳ Ｐゴシック" panose="020B0600070205080204" pitchFamily="34" charset="-128"/>
              </a:rPr>
              <a:t>Demolin</a:t>
            </a:r>
            <a:r>
              <a:rPr lang="fr-FR" altLang="en-US" sz="1600" kern="0" dirty="0">
                <a:solidFill>
                  <a:srgbClr val="70AD47">
                    <a:lumMod val="50000"/>
                  </a:srgbClr>
                </a:solidFill>
                <a:latin typeface="Arial Narrow" panose="020B0606020202030204" pitchFamily="34" charset="0"/>
                <a:ea typeface="ＭＳ Ｐゴシック" panose="020B0600070205080204" pitchFamily="34" charset="-128"/>
              </a:rPr>
              <a:t> </a:t>
            </a:r>
            <a:endParaRPr lang="x-none" sz="1600" kern="0" dirty="0">
              <a:solidFill>
                <a:srgbClr val="70AD47">
                  <a:lumMod val="50000"/>
                </a:srgbClr>
              </a:solidFill>
              <a:latin typeface="Arial Narrow" panose="020B0606020202030204" pitchFamily="34" charset="0"/>
            </a:endParaRPr>
          </a:p>
        </p:txBody>
      </p:sp>
      <p:cxnSp>
        <p:nvCxnSpPr>
          <p:cNvPr id="12" name="Straight Connector 11"/>
          <p:cNvCxnSpPr/>
          <p:nvPr/>
        </p:nvCxnSpPr>
        <p:spPr>
          <a:xfrm>
            <a:off x="2645683" y="3161927"/>
            <a:ext cx="3720" cy="1638820"/>
          </a:xfrm>
          <a:prstGeom prst="line">
            <a:avLst/>
          </a:prstGeom>
          <a:ln w="19050">
            <a:solidFill>
              <a:srgbClr val="92D050"/>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466569" y="4923563"/>
            <a:ext cx="2714920" cy="584775"/>
          </a:xfrm>
          <a:prstGeom prst="rect">
            <a:avLst/>
          </a:prstGeom>
        </p:spPr>
        <p:txBody>
          <a:bodyPr wrap="square">
            <a:spAutoFit/>
          </a:bodyPr>
          <a:lstStyle/>
          <a:p>
            <a:pPr lvl="0" algn="r" defTabSz="685800" fontAlgn="auto">
              <a:spcBef>
                <a:spcPts val="300"/>
              </a:spcBef>
              <a:spcAft>
                <a:spcPts val="0"/>
              </a:spcAft>
            </a:pPr>
            <a:r>
              <a:rPr lang="en-GB" altLang="en-US" sz="1600" b="1" kern="0" dirty="0">
                <a:solidFill>
                  <a:srgbClr val="70AD47">
                    <a:lumMod val="50000"/>
                  </a:srgbClr>
                </a:solidFill>
                <a:latin typeface="Arial Narrow" panose="020B0606020202030204" pitchFamily="34" charset="0"/>
                <a:ea typeface="ＭＳ Ｐゴシック" panose="020B0600070205080204" pitchFamily="34" charset="-128"/>
              </a:rPr>
              <a:t>K1: Team Leader </a:t>
            </a:r>
            <a:br>
              <a:rPr lang="en-GB" altLang="en-US" sz="1600" kern="0" dirty="0">
                <a:solidFill>
                  <a:srgbClr val="70AD47">
                    <a:lumMod val="50000"/>
                  </a:srgbClr>
                </a:solidFill>
                <a:latin typeface="Arial Narrow" panose="020B0606020202030204" pitchFamily="34" charset="0"/>
                <a:ea typeface="ＭＳ Ｐゴシック" panose="020B0600070205080204" pitchFamily="34" charset="-128"/>
              </a:rPr>
            </a:br>
            <a:r>
              <a:rPr lang="en-GB" altLang="en-US" sz="1600" kern="0" dirty="0">
                <a:solidFill>
                  <a:srgbClr val="70AD47">
                    <a:lumMod val="50000"/>
                  </a:srgbClr>
                </a:solidFill>
                <a:latin typeface="Arial Narrow" panose="020B0606020202030204" pitchFamily="34" charset="0"/>
                <a:ea typeface="ＭＳ Ｐゴシック" panose="020B0600070205080204" pitchFamily="34" charset="-128"/>
              </a:rPr>
              <a:t>Mr. Alexander Charalambous</a:t>
            </a:r>
          </a:p>
        </p:txBody>
      </p:sp>
      <p:cxnSp>
        <p:nvCxnSpPr>
          <p:cNvPr id="14" name="Straight Connector 13"/>
          <p:cNvCxnSpPr/>
          <p:nvPr/>
        </p:nvCxnSpPr>
        <p:spPr>
          <a:xfrm>
            <a:off x="4490207" y="3148316"/>
            <a:ext cx="0" cy="1084328"/>
          </a:xfrm>
          <a:prstGeom prst="line">
            <a:avLst/>
          </a:prstGeom>
          <a:ln w="19050">
            <a:solidFill>
              <a:srgbClr val="92D050"/>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409850" y="4333038"/>
            <a:ext cx="2534957" cy="584775"/>
          </a:xfrm>
          <a:prstGeom prst="rect">
            <a:avLst/>
          </a:prstGeom>
        </p:spPr>
        <p:txBody>
          <a:bodyPr wrap="square">
            <a:spAutoFit/>
          </a:bodyPr>
          <a:lstStyle/>
          <a:p>
            <a:pPr lvl="0" defTabSz="685800" fontAlgn="auto">
              <a:spcBef>
                <a:spcPts val="300"/>
              </a:spcBef>
              <a:spcAft>
                <a:spcPts val="0"/>
              </a:spcAft>
            </a:pPr>
            <a:r>
              <a:rPr lang="en-GB" altLang="en-US" sz="1600" b="1" kern="0" dirty="0">
                <a:solidFill>
                  <a:srgbClr val="70AD47">
                    <a:lumMod val="50000"/>
                  </a:srgbClr>
                </a:solidFill>
                <a:latin typeface="Arial Narrow" panose="020B0606020202030204" pitchFamily="34" charset="0"/>
                <a:ea typeface="ＭＳ Ｐゴシック" panose="020B0600070205080204" pitchFamily="34" charset="-128"/>
              </a:rPr>
              <a:t>K2: Technical Expert</a:t>
            </a:r>
            <a:r>
              <a:rPr lang="en-GB" altLang="en-US" sz="1600" kern="0" dirty="0">
                <a:solidFill>
                  <a:srgbClr val="70AD47">
                    <a:lumMod val="50000"/>
                  </a:srgbClr>
                </a:solidFill>
                <a:latin typeface="Arial Narrow" panose="020B0606020202030204" pitchFamily="34" charset="0"/>
                <a:ea typeface="ＭＳ Ｐゴシック" panose="020B0600070205080204" pitchFamily="34" charset="-128"/>
              </a:rPr>
              <a:t> </a:t>
            </a:r>
            <a:br>
              <a:rPr lang="en-GB" altLang="en-US" sz="1600" kern="0" dirty="0">
                <a:solidFill>
                  <a:srgbClr val="70AD47">
                    <a:lumMod val="50000"/>
                  </a:srgbClr>
                </a:solidFill>
                <a:latin typeface="Arial Narrow" panose="020B0606020202030204" pitchFamily="34" charset="0"/>
                <a:ea typeface="ＭＳ Ｐゴシック" panose="020B0600070205080204" pitchFamily="34" charset="-128"/>
              </a:rPr>
            </a:br>
            <a:r>
              <a:rPr lang="en-GB" altLang="en-US" sz="1600" kern="0" dirty="0">
                <a:solidFill>
                  <a:srgbClr val="70AD47">
                    <a:lumMod val="50000"/>
                  </a:srgbClr>
                </a:solidFill>
                <a:latin typeface="Arial Narrow" panose="020B0606020202030204" pitchFamily="34" charset="0"/>
                <a:ea typeface="ＭＳ Ｐゴシック" panose="020B0600070205080204" pitchFamily="34" charset="-128"/>
              </a:rPr>
              <a:t>Mr. Jens Norgaard </a:t>
            </a:r>
          </a:p>
        </p:txBody>
      </p:sp>
      <p:cxnSp>
        <p:nvCxnSpPr>
          <p:cNvPr id="16" name="Straight Connector 15"/>
          <p:cNvCxnSpPr/>
          <p:nvPr/>
        </p:nvCxnSpPr>
        <p:spPr>
          <a:xfrm>
            <a:off x="6059883" y="3160587"/>
            <a:ext cx="0" cy="357238"/>
          </a:xfrm>
          <a:prstGeom prst="line">
            <a:avLst/>
          </a:prstGeom>
          <a:ln w="19050">
            <a:solidFill>
              <a:srgbClr val="92D050"/>
            </a:solidFill>
            <a:prstDash val="sysDot"/>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68983" y="5724545"/>
            <a:ext cx="5210542" cy="584775"/>
          </a:xfrm>
          <a:prstGeom prst="rect">
            <a:avLst/>
          </a:prstGeom>
        </p:spPr>
        <p:txBody>
          <a:bodyPr wrap="square">
            <a:spAutoFit/>
          </a:bodyPr>
          <a:lstStyle/>
          <a:p>
            <a:pPr defTabSz="685800"/>
            <a:r>
              <a:rPr lang="en-US" sz="1600" kern="0" dirty="0">
                <a:latin typeface="Arial Narrow" panose="020B0606020202030204" pitchFamily="34" charset="0"/>
              </a:rPr>
              <a:t>Additional expertise: Pool of non-key experts</a:t>
            </a:r>
            <a:br>
              <a:rPr lang="x-none" sz="1600" kern="0" dirty="0">
                <a:latin typeface="Arial Narrow" panose="020B0606020202030204" pitchFamily="34" charset="0"/>
              </a:rPr>
            </a:br>
            <a:r>
              <a:rPr lang="x-none" sz="1600" kern="0" dirty="0">
                <a:latin typeface="Arial Narrow" panose="020B0606020202030204" pitchFamily="34" charset="0"/>
              </a:rPr>
              <a:t>Consortium Backstopping:</a:t>
            </a:r>
            <a:r>
              <a:rPr lang="en-US" sz="1600" kern="0" dirty="0">
                <a:latin typeface="Arial Narrow" panose="020B0606020202030204" pitchFamily="34" charset="0"/>
              </a:rPr>
              <a:t> </a:t>
            </a:r>
            <a:r>
              <a:rPr lang="x-none" sz="1600" b="1" kern="0" dirty="0">
                <a:latin typeface="Arial Narrow" panose="020B0606020202030204" pitchFamily="34" charset="0"/>
              </a:rPr>
              <a:t>Project Director: </a:t>
            </a:r>
            <a:r>
              <a:rPr lang="en-US" sz="1600" kern="0" dirty="0">
                <a:latin typeface="Arial Narrow" panose="020B0606020202030204" pitchFamily="34" charset="0"/>
              </a:rPr>
              <a:t>Thomas Ritter</a:t>
            </a:r>
            <a:r>
              <a:rPr lang="x-none" sz="1600" kern="0" dirty="0">
                <a:latin typeface="Arial Narrow" panose="020B0606020202030204" pitchFamily="34" charset="0"/>
              </a:rPr>
              <a:t> </a:t>
            </a:r>
            <a:endParaRPr lang="en-US" sz="1600" kern="0" dirty="0">
              <a:latin typeface="Arial Narrow" panose="020B0606020202030204" pitchFamily="34" charset="0"/>
            </a:endParaRPr>
          </a:p>
        </p:txBody>
      </p:sp>
      <p:pic>
        <p:nvPicPr>
          <p:cNvPr id="18" name="Picture 17"/>
          <p:cNvPicPr>
            <a:picLocks noChangeAspect="1"/>
          </p:cNvPicPr>
          <p:nvPr/>
        </p:nvPicPr>
        <p:blipFill>
          <a:blip r:embed="rId3"/>
          <a:stretch>
            <a:fillRect/>
          </a:stretch>
        </p:blipFill>
        <p:spPr>
          <a:xfrm>
            <a:off x="7346461" y="5508338"/>
            <a:ext cx="1343462" cy="648382"/>
          </a:xfrm>
          <a:prstGeom prst="rect">
            <a:avLst/>
          </a:prstGeom>
        </p:spPr>
      </p:pic>
      <p:sp>
        <p:nvSpPr>
          <p:cNvPr id="3" name="Rectangle 2"/>
          <p:cNvSpPr/>
          <p:nvPr/>
        </p:nvSpPr>
        <p:spPr>
          <a:xfrm>
            <a:off x="7043405" y="6309320"/>
            <a:ext cx="1949573" cy="276999"/>
          </a:xfrm>
          <a:prstGeom prst="rect">
            <a:avLst/>
          </a:prstGeom>
        </p:spPr>
        <p:txBody>
          <a:bodyPr wrap="none">
            <a:spAutoFit/>
          </a:bodyPr>
          <a:lstStyle/>
          <a:p>
            <a:r>
              <a:rPr lang="en-US" kern="0" dirty="0">
                <a:hlinkClick r:id="rId4"/>
              </a:rPr>
              <a:t>www.switchtogreen.eu</a:t>
            </a:r>
            <a:endParaRPr lang="en-GB" dirty="0"/>
          </a:p>
        </p:txBody>
      </p:sp>
    </p:spTree>
    <p:extLst>
      <p:ext uri="{BB962C8B-B14F-4D97-AF65-F5344CB8AC3E}">
        <p14:creationId xmlns:p14="http://schemas.microsoft.com/office/powerpoint/2010/main" val="2966872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2492375"/>
            <a:ext cx="2891910" cy="4092550"/>
          </a:xfrm>
          <a:prstGeom prst="rect">
            <a:avLst/>
          </a:prstGeom>
        </p:spPr>
      </p:pic>
      <p:sp>
        <p:nvSpPr>
          <p:cNvPr id="2" name="Title 1"/>
          <p:cNvSpPr>
            <a:spLocks noGrp="1"/>
          </p:cNvSpPr>
          <p:nvPr>
            <p:ph type="title"/>
          </p:nvPr>
        </p:nvSpPr>
        <p:spPr/>
        <p:txBody>
          <a:bodyPr/>
          <a:lstStyle/>
          <a:p>
            <a:r>
              <a:rPr lang="en-GB" dirty="0"/>
              <a:t>SWITCH to Green Facility</a:t>
            </a:r>
          </a:p>
        </p:txBody>
      </p:sp>
      <p:sp>
        <p:nvSpPr>
          <p:cNvPr id="6" name="Content Placeholder 2"/>
          <p:cNvSpPr txBox="1">
            <a:spLocks/>
          </p:cNvSpPr>
          <p:nvPr/>
        </p:nvSpPr>
        <p:spPr bwMode="auto">
          <a:xfrm>
            <a:off x="4283968" y="2786626"/>
            <a:ext cx="4669214" cy="3424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342900" lvl="1" indent="-342900">
              <a:buClrTx/>
              <a:buFont typeface="Wingdings" panose="05000000000000000000" pitchFamily="2" charset="2"/>
              <a:buChar char="q"/>
              <a:defRPr/>
            </a:pPr>
            <a:r>
              <a:rPr lang="en-GB" dirty="0"/>
              <a:t>Technical Assistance</a:t>
            </a:r>
          </a:p>
          <a:p>
            <a:pPr marL="557213" lvl="1" indent="-214313">
              <a:spcBef>
                <a:spcPts val="1000"/>
              </a:spcBef>
              <a:spcAft>
                <a:spcPts val="1000"/>
              </a:spcAft>
              <a:buClr>
                <a:srgbClr val="0F5494"/>
              </a:buClr>
            </a:pPr>
            <a:r>
              <a:rPr lang="en-US" kern="0" dirty="0"/>
              <a:t>Action identification and formulation</a:t>
            </a:r>
            <a:r>
              <a:rPr lang="en-US" b="0" kern="0" dirty="0"/>
              <a:t>: Scoping missions, support in </a:t>
            </a:r>
            <a:r>
              <a:rPr lang="en-US" b="0" kern="0" dirty="0" err="1"/>
              <a:t>programme</a:t>
            </a:r>
            <a:r>
              <a:rPr lang="en-US" b="0" kern="0" dirty="0"/>
              <a:t> Action Doc elaboration, screening of ADs</a:t>
            </a:r>
          </a:p>
          <a:p>
            <a:pPr marL="557213" lvl="1" indent="-214313">
              <a:spcBef>
                <a:spcPts val="1000"/>
              </a:spcBef>
              <a:spcAft>
                <a:spcPts val="1000"/>
              </a:spcAft>
              <a:buClr>
                <a:srgbClr val="0F5494"/>
              </a:buClr>
            </a:pPr>
            <a:r>
              <a:rPr lang="en-US" kern="0" dirty="0"/>
              <a:t>Monitoring and evaluation</a:t>
            </a:r>
            <a:r>
              <a:rPr lang="en-US" b="0" kern="0" dirty="0"/>
              <a:t>: Indicator identification &amp; selection, Evaluation of EU development cooperation support on SCP</a:t>
            </a:r>
            <a:endParaRPr lang="en-US" kern="0" dirty="0"/>
          </a:p>
          <a:p>
            <a:endParaRPr lang="en-GB" sz="2000" kern="0" dirty="0"/>
          </a:p>
        </p:txBody>
      </p:sp>
    </p:spTree>
    <p:extLst>
      <p:ext uri="{BB962C8B-B14F-4D97-AF65-F5344CB8AC3E}">
        <p14:creationId xmlns:p14="http://schemas.microsoft.com/office/powerpoint/2010/main" val="6016103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SWITCH to Green Facility</a:t>
            </a:r>
          </a:p>
        </p:txBody>
      </p:sp>
      <p:sp>
        <p:nvSpPr>
          <p:cNvPr id="6" name="Content Placeholder 2"/>
          <p:cNvSpPr txBox="1">
            <a:spLocks/>
          </p:cNvSpPr>
          <p:nvPr/>
        </p:nvSpPr>
        <p:spPr bwMode="auto">
          <a:xfrm>
            <a:off x="4283968" y="2786626"/>
            <a:ext cx="4669214" cy="3424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342900" lvl="1" indent="-342900">
              <a:buClrTx/>
              <a:buFont typeface="Wingdings" panose="05000000000000000000" pitchFamily="2" charset="2"/>
              <a:buChar char="q"/>
              <a:defRPr/>
            </a:pPr>
            <a:r>
              <a:rPr lang="en-GB" dirty="0"/>
              <a:t>Coordination</a:t>
            </a:r>
          </a:p>
          <a:p>
            <a:pPr marL="557213" lvl="1" indent="-214313">
              <a:spcBef>
                <a:spcPts val="1000"/>
              </a:spcBef>
              <a:spcAft>
                <a:spcPts val="1000"/>
              </a:spcAft>
              <a:buClr>
                <a:srgbClr val="0F5494"/>
              </a:buClr>
            </a:pPr>
            <a:r>
              <a:rPr lang="en-US" kern="0" dirty="0"/>
              <a:t>Policy and learning events</a:t>
            </a:r>
            <a:r>
              <a:rPr lang="en-US" b="0" kern="0" dirty="0"/>
              <a:t>: SWITCH to Green coordination meeting, EUDs week, meeting with EU MS</a:t>
            </a:r>
            <a:endParaRPr lang="en-US" kern="0" dirty="0"/>
          </a:p>
          <a:p>
            <a:pPr marL="557213" lvl="1" indent="-214313">
              <a:spcBef>
                <a:spcPts val="1000"/>
              </a:spcBef>
              <a:spcAft>
                <a:spcPts val="1000"/>
              </a:spcAft>
              <a:buClr>
                <a:srgbClr val="0F5494"/>
              </a:buClr>
            </a:pPr>
            <a:r>
              <a:rPr lang="en-US" kern="0" dirty="0"/>
              <a:t>Creation of knowledge sharing tools</a:t>
            </a:r>
            <a:r>
              <a:rPr lang="en-US" b="0" kern="0" dirty="0"/>
              <a:t>: IGE Gateway, incl. interactive Map</a:t>
            </a:r>
            <a:endParaRPr lang="en-US" kern="0" dirty="0"/>
          </a:p>
          <a:p>
            <a:pPr marL="342900" lvl="1" indent="0">
              <a:spcBef>
                <a:spcPts val="1000"/>
              </a:spcBef>
              <a:spcAft>
                <a:spcPts val="1000"/>
              </a:spcAft>
              <a:buClr>
                <a:srgbClr val="0F5494"/>
              </a:buClr>
              <a:buNone/>
            </a:pPr>
            <a:r>
              <a:rPr lang="en-US" b="0" kern="0" dirty="0"/>
              <a:t>	       </a:t>
            </a:r>
            <a:r>
              <a:rPr lang="en-US" b="0" kern="0" dirty="0">
                <a:hlinkClick r:id="rId3"/>
              </a:rPr>
              <a:t>www.switchtogreen.eu</a:t>
            </a:r>
            <a:endParaRPr lang="en-US" b="0" kern="0" dirty="0"/>
          </a:p>
          <a:p>
            <a:endParaRPr lang="en-GB" sz="2000" kern="0"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7584" y="2276475"/>
            <a:ext cx="2876528" cy="4088700"/>
          </a:xfrm>
          <a:prstGeom prst="rect">
            <a:avLst/>
          </a:prstGeom>
        </p:spPr>
      </p:pic>
    </p:spTree>
    <p:extLst>
      <p:ext uri="{BB962C8B-B14F-4D97-AF65-F5344CB8AC3E}">
        <p14:creationId xmlns:p14="http://schemas.microsoft.com/office/powerpoint/2010/main" val="7329884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SWITCH to Green Facility</a:t>
            </a:r>
          </a:p>
        </p:txBody>
      </p:sp>
      <p:sp>
        <p:nvSpPr>
          <p:cNvPr id="6" name="Content Placeholder 2"/>
          <p:cNvSpPr txBox="1">
            <a:spLocks/>
          </p:cNvSpPr>
          <p:nvPr/>
        </p:nvSpPr>
        <p:spPr bwMode="auto">
          <a:xfrm>
            <a:off x="179512" y="3284985"/>
            <a:ext cx="4792252" cy="15841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557213" lvl="1" indent="-214313">
              <a:spcBef>
                <a:spcPts val="1000"/>
              </a:spcBef>
              <a:spcAft>
                <a:spcPts val="1000"/>
              </a:spcAft>
              <a:buClr>
                <a:srgbClr val="0F5494"/>
              </a:buClr>
            </a:pPr>
            <a:r>
              <a:rPr lang="en-GB" kern="0" dirty="0"/>
              <a:t>Lessons from EU domestic experience</a:t>
            </a:r>
            <a:r>
              <a:rPr lang="en-GB" b="0" kern="0" dirty="0"/>
              <a:t>: EU IGE policies, EU IGE policy implementation process, case studies</a:t>
            </a:r>
            <a:endParaRPr lang="en-GB" kern="0" dirty="0"/>
          </a:p>
          <a:p>
            <a:pPr marL="557213" lvl="1" indent="-214313">
              <a:spcBef>
                <a:spcPts val="1000"/>
              </a:spcBef>
              <a:spcAft>
                <a:spcPts val="1000"/>
              </a:spcAft>
              <a:buClr>
                <a:srgbClr val="0F5494"/>
              </a:buClr>
            </a:pPr>
            <a:r>
              <a:rPr lang="en-GB" kern="0" dirty="0"/>
              <a:t>Trainings &amp; (e)publications</a:t>
            </a:r>
            <a:r>
              <a:rPr lang="en-GB" b="0" kern="0" dirty="0"/>
              <a:t>: IGE training course, webinars, S2Green Initiative brochure, studies, IGE indicators </a:t>
            </a:r>
            <a:r>
              <a:rPr lang="en-GB" b="0" kern="0" dirty="0" err="1"/>
              <a:t>filenote</a:t>
            </a:r>
            <a:endParaRPr lang="en-GB" kern="0" dirty="0"/>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04411" y="3511786"/>
            <a:ext cx="3975830" cy="2998393"/>
          </a:xfrm>
          <a:prstGeom prst="rect">
            <a:avLst/>
          </a:prstGeom>
        </p:spPr>
      </p:pic>
      <p:sp>
        <p:nvSpPr>
          <p:cNvPr id="3" name="Rectangle 2"/>
          <p:cNvSpPr/>
          <p:nvPr/>
        </p:nvSpPr>
        <p:spPr>
          <a:xfrm>
            <a:off x="395288" y="2708920"/>
            <a:ext cx="5690982" cy="400110"/>
          </a:xfrm>
          <a:prstGeom prst="rect">
            <a:avLst/>
          </a:prstGeom>
        </p:spPr>
        <p:txBody>
          <a:bodyPr wrap="none">
            <a:spAutoFit/>
          </a:bodyPr>
          <a:lstStyle/>
          <a:p>
            <a:pPr marL="342900" lvl="1" indent="-342900">
              <a:buClrTx/>
              <a:buFont typeface="Wingdings" panose="05000000000000000000" pitchFamily="2" charset="2"/>
              <a:buChar char="q"/>
              <a:defRPr/>
            </a:pPr>
            <a:r>
              <a:rPr lang="en-GB" sz="2000" b="1" dirty="0"/>
              <a:t>Knowledge Creation &amp; Management</a:t>
            </a:r>
          </a:p>
        </p:txBody>
      </p:sp>
    </p:spTree>
    <p:extLst>
      <p:ext uri="{BB962C8B-B14F-4D97-AF65-F5344CB8AC3E}">
        <p14:creationId xmlns:p14="http://schemas.microsoft.com/office/powerpoint/2010/main" val="4875684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Complementarity with other DEVCO Facilities</a:t>
            </a:r>
          </a:p>
        </p:txBody>
      </p:sp>
      <p:sp>
        <p:nvSpPr>
          <p:cNvPr id="3" name="Content Placeholder 2"/>
          <p:cNvSpPr>
            <a:spLocks noGrp="1"/>
          </p:cNvSpPr>
          <p:nvPr>
            <p:ph idx="1"/>
          </p:nvPr>
        </p:nvSpPr>
        <p:spPr>
          <a:xfrm>
            <a:off x="628651" y="2752165"/>
            <a:ext cx="4650360" cy="3424798"/>
          </a:xfrm>
        </p:spPr>
        <p:txBody>
          <a:bodyPr>
            <a:normAutofit lnSpcReduction="10000"/>
          </a:bodyPr>
          <a:lstStyle/>
          <a:p>
            <a:pPr>
              <a:lnSpc>
                <a:spcPct val="100000"/>
              </a:lnSpc>
            </a:pPr>
            <a:r>
              <a:rPr lang="en-US" sz="2000" b="1" dirty="0"/>
              <a:t>Sharing resources </a:t>
            </a:r>
            <a:r>
              <a:rPr lang="en-US" sz="2000" dirty="0"/>
              <a:t>in: </a:t>
            </a:r>
          </a:p>
          <a:p>
            <a:pPr lvl="1">
              <a:lnSpc>
                <a:spcPct val="100000"/>
              </a:lnSpc>
            </a:pPr>
            <a:r>
              <a:rPr lang="en-US" sz="2000" dirty="0"/>
              <a:t>Technical Assistance on Action formulation</a:t>
            </a:r>
          </a:p>
          <a:p>
            <a:pPr lvl="1">
              <a:lnSpc>
                <a:spcPct val="100000"/>
              </a:lnSpc>
            </a:pPr>
            <a:r>
              <a:rPr lang="en-US" sz="2000" dirty="0"/>
              <a:t>International missions</a:t>
            </a:r>
          </a:p>
          <a:p>
            <a:pPr lvl="1">
              <a:lnSpc>
                <a:spcPct val="100000"/>
              </a:lnSpc>
            </a:pPr>
            <a:r>
              <a:rPr lang="en-US" sz="2000" dirty="0"/>
              <a:t>Event organization / participation</a:t>
            </a:r>
          </a:p>
          <a:p>
            <a:pPr>
              <a:lnSpc>
                <a:spcPct val="100000"/>
              </a:lnSpc>
            </a:pPr>
            <a:endParaRPr lang="en-US" sz="2000" dirty="0"/>
          </a:p>
          <a:p>
            <a:pPr>
              <a:lnSpc>
                <a:spcPct val="100000"/>
              </a:lnSpc>
            </a:pPr>
            <a:r>
              <a:rPr lang="en-US" sz="2000" b="1" dirty="0"/>
              <a:t>Co-development of outputs</a:t>
            </a:r>
            <a:r>
              <a:rPr lang="en-US" sz="2000" dirty="0"/>
              <a:t>, e.g. newsletters, training courses</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24577" y="1978166"/>
            <a:ext cx="1528763" cy="190500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9258" y="3309446"/>
            <a:ext cx="1603058" cy="1085850"/>
          </a:xfrm>
          <a:prstGeom prst="rect">
            <a:avLst/>
          </a:prstGeom>
        </p:spPr>
      </p:pic>
      <p:sp>
        <p:nvSpPr>
          <p:cNvPr id="7" name="Rectangle 6"/>
          <p:cNvSpPr/>
          <p:nvPr/>
        </p:nvSpPr>
        <p:spPr>
          <a:xfrm>
            <a:off x="5329732" y="4545947"/>
            <a:ext cx="3623608" cy="584775"/>
          </a:xfrm>
          <a:prstGeom prst="rect">
            <a:avLst/>
          </a:prstGeom>
        </p:spPr>
        <p:txBody>
          <a:bodyPr wrap="square">
            <a:spAutoFit/>
          </a:bodyPr>
          <a:lstStyle/>
          <a:p>
            <a:pPr algn="r"/>
            <a:r>
              <a:rPr lang="fr-BE" sz="1600" b="1" dirty="0" err="1">
                <a:solidFill>
                  <a:srgbClr val="385723"/>
                </a:solidFill>
                <a:latin typeface="EC Square Sans Pro" panose="020B0506040000020004" pitchFamily="34" charset="0"/>
              </a:rPr>
              <a:t>Environment</a:t>
            </a:r>
            <a:r>
              <a:rPr lang="fr-BE" sz="1600" b="1" dirty="0">
                <a:solidFill>
                  <a:srgbClr val="385723"/>
                </a:solidFill>
                <a:latin typeface="EC Square Sans Pro" panose="020B0506040000020004" pitchFamily="34" charset="0"/>
              </a:rPr>
              <a:t> &amp; </a:t>
            </a:r>
            <a:r>
              <a:rPr lang="fr-BE" sz="1600" b="1" dirty="0" err="1">
                <a:solidFill>
                  <a:srgbClr val="385723"/>
                </a:solidFill>
                <a:latin typeface="EC Square Sans Pro" panose="020B0506040000020004" pitchFamily="34" charset="0"/>
              </a:rPr>
              <a:t>Climate</a:t>
            </a:r>
            <a:r>
              <a:rPr lang="fr-BE" sz="1600" b="1" dirty="0">
                <a:solidFill>
                  <a:srgbClr val="385723"/>
                </a:solidFill>
                <a:latin typeface="EC Square Sans Pro" panose="020B0506040000020004" pitchFamily="34" charset="0"/>
              </a:rPr>
              <a:t> Change </a:t>
            </a:r>
            <a:r>
              <a:rPr lang="fr-BE" sz="1600" b="1" dirty="0" err="1">
                <a:solidFill>
                  <a:srgbClr val="385723"/>
                </a:solidFill>
                <a:latin typeface="EC Square Sans Pro" panose="020B0506040000020004" pitchFamily="34" charset="0"/>
              </a:rPr>
              <a:t>Mainstreaming</a:t>
            </a:r>
            <a:r>
              <a:rPr lang="fr-BE" sz="1600" b="1" dirty="0">
                <a:solidFill>
                  <a:srgbClr val="385723"/>
                </a:solidFill>
                <a:latin typeface="EC Square Sans Pro" panose="020B0506040000020004" pitchFamily="34" charset="0"/>
              </a:rPr>
              <a:t> </a:t>
            </a:r>
            <a:r>
              <a:rPr lang="fr-BE" sz="1600" b="1" dirty="0" err="1">
                <a:solidFill>
                  <a:srgbClr val="385723"/>
                </a:solidFill>
                <a:latin typeface="EC Square Sans Pro" panose="020B0506040000020004" pitchFamily="34" charset="0"/>
              </a:rPr>
              <a:t>Facility</a:t>
            </a:r>
            <a:endParaRPr lang="x-none" sz="1600" dirty="0">
              <a:solidFill>
                <a:srgbClr val="385723"/>
              </a:solidFill>
              <a:latin typeface="EC Square Sans Pro" panose="020B0506040000020004" pitchFamily="34" charset="0"/>
            </a:endParaRPr>
          </a:p>
        </p:txBody>
      </p:sp>
    </p:spTree>
    <p:extLst>
      <p:ext uri="{BB962C8B-B14F-4D97-AF65-F5344CB8AC3E}">
        <p14:creationId xmlns:p14="http://schemas.microsoft.com/office/powerpoint/2010/main" val="3063116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5079874" y="1441866"/>
            <a:ext cx="8394" cy="1026774"/>
          </a:xfrm>
          <a:prstGeom prst="line">
            <a:avLst/>
          </a:prstGeom>
          <a:ln w="19050">
            <a:solidFill>
              <a:srgbClr val="92D050"/>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10353" y="1545905"/>
            <a:ext cx="5195920" cy="830997"/>
          </a:xfrm>
          <a:prstGeom prst="rect">
            <a:avLst/>
          </a:prstGeom>
        </p:spPr>
        <p:txBody>
          <a:bodyPr wrap="square">
            <a:spAutoFit/>
          </a:bodyPr>
          <a:lstStyle/>
          <a:p>
            <a:pPr algn="r"/>
            <a:r>
              <a:rPr lang="fr-BE" sz="2400" b="1" dirty="0" err="1">
                <a:solidFill>
                  <a:srgbClr val="92D050"/>
                </a:solidFill>
                <a:latin typeface="EC Square Sans Pro" panose="020B0506040000020004" pitchFamily="34" charset="0"/>
              </a:rPr>
              <a:t>Environment</a:t>
            </a:r>
            <a:r>
              <a:rPr lang="fr-BE" sz="2400" b="1" dirty="0">
                <a:solidFill>
                  <a:srgbClr val="92D050"/>
                </a:solidFill>
                <a:latin typeface="EC Square Sans Pro" panose="020B0506040000020004" pitchFamily="34" charset="0"/>
              </a:rPr>
              <a:t> &amp; </a:t>
            </a:r>
            <a:r>
              <a:rPr lang="fr-BE" sz="2400" b="1" dirty="0" err="1">
                <a:solidFill>
                  <a:srgbClr val="92D050"/>
                </a:solidFill>
                <a:latin typeface="EC Square Sans Pro" panose="020B0506040000020004" pitchFamily="34" charset="0"/>
              </a:rPr>
              <a:t>Climate</a:t>
            </a:r>
            <a:r>
              <a:rPr lang="fr-BE" sz="2400" b="1" dirty="0">
                <a:solidFill>
                  <a:srgbClr val="92D050"/>
                </a:solidFill>
                <a:latin typeface="EC Square Sans Pro" panose="020B0506040000020004" pitchFamily="34" charset="0"/>
              </a:rPr>
              <a:t> Change </a:t>
            </a:r>
            <a:r>
              <a:rPr lang="fr-BE" sz="2400" b="1" dirty="0" err="1">
                <a:solidFill>
                  <a:srgbClr val="92D050"/>
                </a:solidFill>
                <a:latin typeface="EC Square Sans Pro" panose="020B0506040000020004" pitchFamily="34" charset="0"/>
              </a:rPr>
              <a:t>Mainstreaming</a:t>
            </a:r>
            <a:r>
              <a:rPr lang="fr-BE" sz="2400" b="1" dirty="0">
                <a:solidFill>
                  <a:srgbClr val="92D050"/>
                </a:solidFill>
                <a:latin typeface="EC Square Sans Pro" panose="020B0506040000020004" pitchFamily="34" charset="0"/>
              </a:rPr>
              <a:t> </a:t>
            </a:r>
            <a:r>
              <a:rPr lang="fr-BE" sz="2400" b="1" dirty="0" err="1">
                <a:solidFill>
                  <a:srgbClr val="92D050"/>
                </a:solidFill>
                <a:latin typeface="EC Square Sans Pro" panose="020B0506040000020004" pitchFamily="34" charset="0"/>
              </a:rPr>
              <a:t>Facility</a:t>
            </a:r>
            <a:endParaRPr lang="x-none" sz="2400" dirty="0">
              <a:solidFill>
                <a:schemeClr val="accent6">
                  <a:lumMod val="50000"/>
                </a:schemeClr>
              </a:solidFill>
              <a:latin typeface="EC Square Sans Pro" panose="020B0506040000020004" pitchFamily="34" charset="0"/>
            </a:endParaRPr>
          </a:p>
        </p:txBody>
      </p:sp>
      <p:sp>
        <p:nvSpPr>
          <p:cNvPr id="6" name="Rectangle 5"/>
          <p:cNvSpPr/>
          <p:nvPr/>
        </p:nvSpPr>
        <p:spPr>
          <a:xfrm>
            <a:off x="5292080" y="2971135"/>
            <a:ext cx="3637501" cy="3477875"/>
          </a:xfrm>
          <a:prstGeom prst="rect">
            <a:avLst/>
          </a:prstGeom>
        </p:spPr>
        <p:txBody>
          <a:bodyPr wrap="square">
            <a:spAutoFit/>
          </a:bodyPr>
          <a:lstStyle/>
          <a:p>
            <a:pPr marL="285750" indent="-285750">
              <a:buFont typeface="Arial"/>
              <a:buChar char="•"/>
            </a:pPr>
            <a:r>
              <a:rPr lang="en-US" sz="1100" dirty="0">
                <a:solidFill>
                  <a:schemeClr val="accent6">
                    <a:lumMod val="50000"/>
                  </a:schemeClr>
                </a:solidFill>
                <a:latin typeface="EC Square Sans Pro Light" panose="020B0506000000020004" pitchFamily="34" charset="0"/>
              </a:rPr>
              <a:t>Improve awareness and understanding among EC staff and partner countries of mainstreaming Environment, Climate Change and Biodiversity</a:t>
            </a:r>
          </a:p>
          <a:p>
            <a:pPr marL="171450" indent="-171450">
              <a:buFont typeface="Arial"/>
              <a:buChar char="•"/>
            </a:pPr>
            <a:endParaRPr lang="en-US" sz="1100" dirty="0">
              <a:solidFill>
                <a:schemeClr val="accent6">
                  <a:lumMod val="50000"/>
                </a:schemeClr>
              </a:solidFill>
              <a:latin typeface="EC Square Sans Pro Light" panose="020B0506000000020004" pitchFamily="34" charset="0"/>
            </a:endParaRPr>
          </a:p>
          <a:p>
            <a:pPr marL="285750" indent="-285750">
              <a:buFont typeface="Arial"/>
              <a:buChar char="•"/>
            </a:pPr>
            <a:r>
              <a:rPr lang="en-GB" altLang="en-US" sz="1100" dirty="0">
                <a:solidFill>
                  <a:schemeClr val="accent6">
                    <a:lumMod val="50000"/>
                  </a:schemeClr>
                </a:solidFill>
                <a:latin typeface="EC Square Sans Pro Light" panose="020B0506000000020004" pitchFamily="34" charset="0"/>
                <a:ea typeface="ＭＳ Ｐゴシック" pitchFamily="34" charset="-128"/>
              </a:rPr>
              <a:t>Improve, create and implement mainstreaming instruments. e.g. guidelines, sector scripts &amp; notes</a:t>
            </a:r>
          </a:p>
          <a:p>
            <a:pPr marL="171450" indent="-171450">
              <a:buFont typeface="Arial"/>
              <a:buChar char="•"/>
            </a:pPr>
            <a:endParaRPr lang="en-GB" altLang="en-US" sz="1100" dirty="0">
              <a:solidFill>
                <a:schemeClr val="accent6">
                  <a:lumMod val="50000"/>
                </a:schemeClr>
              </a:solidFill>
              <a:latin typeface="EC Square Sans Pro Light" panose="020B0506000000020004" pitchFamily="34" charset="0"/>
              <a:ea typeface="ＭＳ Ｐゴシック" pitchFamily="34" charset="-128"/>
            </a:endParaRPr>
          </a:p>
          <a:p>
            <a:pPr marL="285750" indent="-285750">
              <a:buFont typeface="Arial"/>
              <a:buChar char="•"/>
            </a:pPr>
            <a:r>
              <a:rPr lang="en-GB" altLang="en-US" sz="1100" dirty="0">
                <a:solidFill>
                  <a:schemeClr val="accent6">
                    <a:lumMod val="50000"/>
                  </a:schemeClr>
                </a:solidFill>
                <a:latin typeface="EC Square Sans Pro Light" panose="020B0506000000020004" pitchFamily="34" charset="0"/>
                <a:ea typeface="ＭＳ Ｐゴシック" pitchFamily="34" charset="-128"/>
              </a:rPr>
              <a:t>Improve the technical capacities of stakeholders (particularly EU staff) through trainings, knowledge sharing and direct communication</a:t>
            </a:r>
          </a:p>
          <a:p>
            <a:pPr marL="171450" indent="-171450">
              <a:buFont typeface="Arial"/>
              <a:buChar char="•"/>
            </a:pPr>
            <a:endParaRPr lang="en-GB" altLang="en-US" sz="1100" dirty="0">
              <a:solidFill>
                <a:schemeClr val="accent6">
                  <a:lumMod val="50000"/>
                </a:schemeClr>
              </a:solidFill>
              <a:latin typeface="EC Square Sans Pro Light" panose="020B0506000000020004" pitchFamily="34" charset="0"/>
              <a:ea typeface="ＭＳ Ｐゴシック" pitchFamily="34" charset="-128"/>
            </a:endParaRPr>
          </a:p>
          <a:p>
            <a:pPr marL="285750" indent="-285750">
              <a:buFont typeface="Arial"/>
              <a:buChar char="•"/>
            </a:pPr>
            <a:r>
              <a:rPr lang="en-GB" altLang="en-US" sz="1100" dirty="0">
                <a:solidFill>
                  <a:schemeClr val="accent6">
                    <a:lumMod val="50000"/>
                  </a:schemeClr>
                </a:solidFill>
                <a:latin typeface="EC Square Sans Pro Light" panose="020B0506000000020004" pitchFamily="34" charset="0"/>
                <a:ea typeface="ＭＳ Ｐゴシック" pitchFamily="34" charset="-128"/>
              </a:rPr>
              <a:t>Provide on-demand services to target groups, in the various stages of the cycle of operations</a:t>
            </a:r>
          </a:p>
          <a:p>
            <a:pPr marL="171450" indent="-171450">
              <a:buFont typeface="Arial"/>
              <a:buChar char="•"/>
            </a:pPr>
            <a:endParaRPr lang="en-GB" altLang="en-US" sz="1100" dirty="0">
              <a:solidFill>
                <a:schemeClr val="accent6">
                  <a:lumMod val="50000"/>
                </a:schemeClr>
              </a:solidFill>
              <a:latin typeface="EC Square Sans Pro Light" panose="020B0506000000020004" pitchFamily="34" charset="0"/>
              <a:ea typeface="ＭＳ Ｐゴシック" pitchFamily="34" charset="-128"/>
            </a:endParaRPr>
          </a:p>
          <a:p>
            <a:pPr marL="285750" indent="-285750">
              <a:buFont typeface="Arial"/>
              <a:buChar char="•"/>
            </a:pPr>
            <a:r>
              <a:rPr lang="en-GB" altLang="en-US" sz="1100" dirty="0">
                <a:solidFill>
                  <a:schemeClr val="accent6">
                    <a:lumMod val="50000"/>
                  </a:schemeClr>
                </a:solidFill>
                <a:latin typeface="EC Square Sans Pro Light" panose="020B0506000000020004" pitchFamily="34" charset="0"/>
                <a:ea typeface="ＭＳ Ｐゴシック" pitchFamily="34" charset="-128"/>
              </a:rPr>
              <a:t>Screening of all operations and working documents for the integration of ECCB during the Quality Support process</a:t>
            </a:r>
          </a:p>
          <a:p>
            <a:pPr marL="171450" indent="-171450">
              <a:buFont typeface="Arial"/>
              <a:buChar char="•"/>
            </a:pPr>
            <a:endParaRPr lang="en-GB" altLang="en-US" sz="1100" dirty="0">
              <a:solidFill>
                <a:schemeClr val="accent6">
                  <a:lumMod val="50000"/>
                </a:schemeClr>
              </a:solidFill>
              <a:latin typeface="EC Square Sans Pro Light" panose="020B0506000000020004" pitchFamily="34" charset="0"/>
              <a:ea typeface="ＭＳ Ｐゴシック" pitchFamily="34" charset="-128"/>
            </a:endParaRPr>
          </a:p>
          <a:p>
            <a:pPr marL="285750" indent="-285750">
              <a:buFont typeface="Arial"/>
              <a:buChar char="•"/>
            </a:pPr>
            <a:r>
              <a:rPr lang="en-GB" altLang="en-US" sz="1100" dirty="0">
                <a:solidFill>
                  <a:schemeClr val="accent6">
                    <a:lumMod val="50000"/>
                  </a:schemeClr>
                </a:solidFill>
                <a:latin typeface="EC Square Sans Pro Light" panose="020B0506000000020004" pitchFamily="34" charset="0"/>
                <a:ea typeface="ＭＳ Ｐゴシック" pitchFamily="34" charset="-128"/>
              </a:rPr>
              <a:t>Financial tracking of ECCB in operations enhanced and EU contributions to ECCB objectives reported.</a:t>
            </a:r>
            <a:endParaRPr lang="en-US" sz="1100" dirty="0">
              <a:solidFill>
                <a:schemeClr val="accent6">
                  <a:lumMod val="50000"/>
                </a:schemeClr>
              </a:solidFill>
              <a:latin typeface="EC Square Sans Pro Light" panose="020B0506000000020004" pitchFamily="34" charset="0"/>
            </a:endParaRPr>
          </a:p>
        </p:txBody>
      </p:sp>
      <p:sp>
        <p:nvSpPr>
          <p:cNvPr id="7" name="Rectangle 6"/>
          <p:cNvSpPr/>
          <p:nvPr/>
        </p:nvSpPr>
        <p:spPr>
          <a:xfrm>
            <a:off x="179512" y="2996952"/>
            <a:ext cx="4679801" cy="3262432"/>
          </a:xfrm>
          <a:prstGeom prst="rect">
            <a:avLst/>
          </a:prstGeom>
        </p:spPr>
        <p:txBody>
          <a:bodyPr wrap="square">
            <a:spAutoFit/>
          </a:bodyPr>
          <a:lstStyle/>
          <a:p>
            <a:pPr algn="r"/>
            <a:r>
              <a:rPr lang="en-GB" sz="1600" b="1" dirty="0">
                <a:solidFill>
                  <a:schemeClr val="accent6">
                    <a:lumMod val="50000"/>
                  </a:schemeClr>
                </a:solidFill>
                <a:latin typeface="EC Square Sans Pro Light" panose="020B0506000000020004" pitchFamily="34" charset="0"/>
              </a:rPr>
              <a:t>1. Awareness raising and communication</a:t>
            </a:r>
          </a:p>
          <a:p>
            <a:pPr algn="r"/>
            <a:endParaRPr lang="en-US" sz="1600" b="1" dirty="0">
              <a:solidFill>
                <a:schemeClr val="accent6">
                  <a:lumMod val="50000"/>
                </a:schemeClr>
              </a:solidFill>
              <a:latin typeface="EC Square Sans Pro Light" panose="020B0506000000020004" pitchFamily="34" charset="0"/>
            </a:endParaRPr>
          </a:p>
          <a:p>
            <a:pPr algn="r"/>
            <a:endParaRPr lang="en-US" sz="600" b="1" dirty="0">
              <a:solidFill>
                <a:schemeClr val="accent6">
                  <a:lumMod val="50000"/>
                </a:schemeClr>
              </a:solidFill>
              <a:latin typeface="EC Square Sans Pro Light" panose="020B0506000000020004" pitchFamily="34" charset="0"/>
            </a:endParaRPr>
          </a:p>
          <a:p>
            <a:pPr lvl="0" algn="r"/>
            <a:r>
              <a:rPr lang="en-GB" altLang="en-US" sz="1600" b="1" dirty="0">
                <a:solidFill>
                  <a:schemeClr val="accent6">
                    <a:lumMod val="50000"/>
                  </a:schemeClr>
                </a:solidFill>
                <a:latin typeface="EC Square Sans Pro Light" panose="020B0506000000020004" pitchFamily="34" charset="0"/>
                <a:ea typeface="ＭＳ Ｐゴシック" pitchFamily="34" charset="-128"/>
              </a:rPr>
              <a:t>2. Development of procedures &amp; tools</a:t>
            </a:r>
          </a:p>
          <a:p>
            <a:pPr algn="r"/>
            <a:endParaRPr lang="en-GB" altLang="en-US" sz="1600" b="1" dirty="0">
              <a:solidFill>
                <a:schemeClr val="accent6">
                  <a:lumMod val="50000"/>
                </a:schemeClr>
              </a:solidFill>
              <a:latin typeface="EC Square Sans Pro Light" panose="020B0506000000020004" pitchFamily="34" charset="0"/>
              <a:ea typeface="ＭＳ Ｐゴシック" pitchFamily="34" charset="-128"/>
            </a:endParaRPr>
          </a:p>
          <a:p>
            <a:pPr algn="r"/>
            <a:endParaRPr lang="en-GB" altLang="en-US" sz="600" b="1" dirty="0">
              <a:solidFill>
                <a:schemeClr val="accent6">
                  <a:lumMod val="50000"/>
                </a:schemeClr>
              </a:solidFill>
              <a:latin typeface="EC Square Sans Pro Light" panose="020B0506000000020004" pitchFamily="34" charset="0"/>
              <a:ea typeface="ＭＳ Ｐゴシック" pitchFamily="34" charset="-128"/>
            </a:endParaRPr>
          </a:p>
          <a:p>
            <a:pPr algn="r"/>
            <a:r>
              <a:rPr lang="en-GB" altLang="en-US" sz="1600" b="1" dirty="0">
                <a:solidFill>
                  <a:schemeClr val="accent6">
                    <a:lumMod val="50000"/>
                  </a:schemeClr>
                </a:solidFill>
                <a:latin typeface="EC Square Sans Pro Light" panose="020B0506000000020004" pitchFamily="34" charset="0"/>
                <a:ea typeface="ＭＳ Ｐゴシック" pitchFamily="34" charset="-128"/>
              </a:rPr>
              <a:t>3. Capacity building</a:t>
            </a:r>
          </a:p>
          <a:p>
            <a:pPr algn="r"/>
            <a:endParaRPr lang="en-GB" altLang="en-US" sz="1600" b="1" dirty="0">
              <a:solidFill>
                <a:schemeClr val="accent6">
                  <a:lumMod val="50000"/>
                </a:schemeClr>
              </a:solidFill>
              <a:latin typeface="EC Square Sans Pro Light" panose="020B0506000000020004" pitchFamily="34" charset="0"/>
              <a:ea typeface="ＭＳ Ｐゴシック" pitchFamily="34" charset="-128"/>
            </a:endParaRPr>
          </a:p>
          <a:p>
            <a:pPr algn="r"/>
            <a:endParaRPr lang="en-GB" altLang="en-US" sz="600" b="1" dirty="0">
              <a:solidFill>
                <a:schemeClr val="accent6">
                  <a:lumMod val="50000"/>
                </a:schemeClr>
              </a:solidFill>
              <a:latin typeface="EC Square Sans Pro Light" panose="020B0506000000020004" pitchFamily="34" charset="0"/>
              <a:ea typeface="ＭＳ Ｐゴシック" pitchFamily="34" charset="-128"/>
            </a:endParaRPr>
          </a:p>
          <a:p>
            <a:pPr algn="r"/>
            <a:r>
              <a:rPr lang="en-GB" altLang="en-US" sz="1600" b="1" dirty="0">
                <a:solidFill>
                  <a:schemeClr val="accent6">
                    <a:lumMod val="50000"/>
                  </a:schemeClr>
                </a:solidFill>
                <a:latin typeface="EC Square Sans Pro Light" panose="020B0506000000020004" pitchFamily="34" charset="0"/>
                <a:ea typeface="ＭＳ Ｐゴシック" pitchFamily="34" charset="-128"/>
              </a:rPr>
              <a:t>4. Technical support</a:t>
            </a:r>
          </a:p>
          <a:p>
            <a:pPr algn="r"/>
            <a:endParaRPr lang="en-GB" altLang="en-US" sz="1600" b="1" dirty="0">
              <a:solidFill>
                <a:schemeClr val="accent6">
                  <a:lumMod val="50000"/>
                </a:schemeClr>
              </a:solidFill>
              <a:latin typeface="EC Square Sans Pro Light" panose="020B0506000000020004" pitchFamily="34" charset="0"/>
              <a:ea typeface="ＭＳ Ｐゴシック" pitchFamily="34" charset="-128"/>
            </a:endParaRPr>
          </a:p>
          <a:p>
            <a:pPr algn="r"/>
            <a:endParaRPr lang="en-GB" altLang="en-US" sz="600" b="1" dirty="0">
              <a:solidFill>
                <a:schemeClr val="accent6">
                  <a:lumMod val="50000"/>
                </a:schemeClr>
              </a:solidFill>
              <a:latin typeface="EC Square Sans Pro Light" panose="020B0506000000020004" pitchFamily="34" charset="0"/>
              <a:ea typeface="ＭＳ Ｐゴシック" pitchFamily="34" charset="-128"/>
            </a:endParaRPr>
          </a:p>
          <a:p>
            <a:pPr algn="r"/>
            <a:r>
              <a:rPr lang="en-GB" altLang="en-US" sz="1600" b="1" dirty="0">
                <a:solidFill>
                  <a:schemeClr val="accent6">
                    <a:lumMod val="50000"/>
                  </a:schemeClr>
                </a:solidFill>
                <a:latin typeface="EC Square Sans Pro Light" panose="020B0506000000020004" pitchFamily="34" charset="0"/>
                <a:ea typeface="ＭＳ Ｐゴシック" pitchFamily="34" charset="-128"/>
              </a:rPr>
              <a:t>5. </a:t>
            </a:r>
            <a:r>
              <a:rPr lang="en-US" altLang="en-US" sz="1600" b="1" dirty="0">
                <a:solidFill>
                  <a:schemeClr val="accent6">
                    <a:lumMod val="50000"/>
                  </a:schemeClr>
                </a:solidFill>
                <a:latin typeface="EC Square Sans Pro Light" panose="020B0506000000020004" pitchFamily="34" charset="0"/>
                <a:ea typeface="ＭＳ Ｐゴシック" pitchFamily="34" charset="-128"/>
              </a:rPr>
              <a:t>Screening &amp; review of Action Documents</a:t>
            </a:r>
            <a:endParaRPr lang="en-GB" altLang="en-US" sz="1600" b="1" dirty="0">
              <a:solidFill>
                <a:schemeClr val="accent6">
                  <a:lumMod val="50000"/>
                </a:schemeClr>
              </a:solidFill>
              <a:latin typeface="EC Square Sans Pro Light" panose="020B0506000000020004" pitchFamily="34" charset="0"/>
              <a:ea typeface="ＭＳ Ｐゴシック" pitchFamily="34" charset="-128"/>
            </a:endParaRPr>
          </a:p>
          <a:p>
            <a:pPr algn="r"/>
            <a:endParaRPr lang="en-GB" altLang="en-US" sz="1600" b="1" dirty="0">
              <a:solidFill>
                <a:schemeClr val="accent6">
                  <a:lumMod val="50000"/>
                </a:schemeClr>
              </a:solidFill>
              <a:latin typeface="EC Square Sans Pro Light" panose="020B0506000000020004" pitchFamily="34" charset="0"/>
              <a:ea typeface="ＭＳ Ｐゴシック" pitchFamily="34" charset="-128"/>
            </a:endParaRPr>
          </a:p>
          <a:p>
            <a:pPr algn="r"/>
            <a:endParaRPr lang="en-GB" altLang="en-US" sz="600" b="1" dirty="0">
              <a:solidFill>
                <a:schemeClr val="accent6">
                  <a:lumMod val="50000"/>
                </a:schemeClr>
              </a:solidFill>
              <a:latin typeface="EC Square Sans Pro Light" panose="020B0506000000020004" pitchFamily="34" charset="0"/>
              <a:ea typeface="ＭＳ Ｐゴシック" pitchFamily="34" charset="-128"/>
            </a:endParaRPr>
          </a:p>
          <a:p>
            <a:pPr algn="r"/>
            <a:r>
              <a:rPr lang="en-GB" altLang="en-US" sz="1600" b="1" dirty="0">
                <a:solidFill>
                  <a:schemeClr val="accent6">
                    <a:lumMod val="50000"/>
                  </a:schemeClr>
                </a:solidFill>
                <a:latin typeface="EC Square Sans Pro Light" panose="020B0506000000020004" pitchFamily="34" charset="0"/>
                <a:ea typeface="ＭＳ Ｐゴシック" pitchFamily="34" charset="-128"/>
              </a:rPr>
              <a:t>6. Investment tracking and reporting</a:t>
            </a:r>
            <a:endParaRPr lang="en-US" altLang="en-US" sz="1600" b="1" dirty="0">
              <a:solidFill>
                <a:schemeClr val="accent6">
                  <a:lumMod val="50000"/>
                </a:schemeClr>
              </a:solidFill>
              <a:latin typeface="EC Square Sans Pro Light" panose="020B0506000000020004" pitchFamily="34" charset="0"/>
              <a:ea typeface="ＭＳ Ｐゴシック" pitchFamily="34" charset="-128"/>
            </a:endParaRPr>
          </a:p>
        </p:txBody>
      </p:sp>
      <p:sp>
        <p:nvSpPr>
          <p:cNvPr id="8" name="Rectangle 7"/>
          <p:cNvSpPr/>
          <p:nvPr/>
        </p:nvSpPr>
        <p:spPr>
          <a:xfrm>
            <a:off x="5407379" y="1545905"/>
            <a:ext cx="6113722" cy="523220"/>
          </a:xfrm>
          <a:prstGeom prst="rect">
            <a:avLst/>
          </a:prstGeom>
        </p:spPr>
        <p:txBody>
          <a:bodyPr wrap="square">
            <a:spAutoFit/>
          </a:bodyPr>
          <a:lstStyle/>
          <a:p>
            <a:r>
              <a:rPr lang="en-GB" sz="1400" b="1" dirty="0">
                <a:solidFill>
                  <a:schemeClr val="accent6">
                    <a:lumMod val="50000"/>
                  </a:schemeClr>
                </a:solidFill>
                <a:latin typeface="EC Square Sans Pro Light" panose="020B0506000000020004" pitchFamily="34" charset="0"/>
              </a:rPr>
              <a:t>Contact: </a:t>
            </a:r>
          </a:p>
          <a:p>
            <a:r>
              <a:rPr lang="en-GB" sz="1400" b="1" dirty="0">
                <a:solidFill>
                  <a:schemeClr val="accent6">
                    <a:lumMod val="75000"/>
                  </a:schemeClr>
                </a:solidFill>
                <a:latin typeface="EC Square Sans Pro Light" panose="020B0506000000020004" pitchFamily="34" charset="0"/>
              </a:rPr>
              <a:t>EuropeAid-C2-MAINSTREAMING@ec.europa.eu</a:t>
            </a:r>
            <a:r>
              <a:rPr lang="en-GB" sz="1400" b="1" dirty="0">
                <a:solidFill>
                  <a:schemeClr val="accent6">
                    <a:lumMod val="50000"/>
                  </a:schemeClr>
                </a:solidFill>
                <a:latin typeface="EC Square Sans Pro Light" panose="020B0506000000020004" pitchFamily="34" charset="0"/>
              </a:rPr>
              <a:t> </a:t>
            </a:r>
            <a:endParaRPr lang="en-US" sz="1400" b="1" dirty="0">
              <a:latin typeface="EC Square Sans Pro Medium" panose="020B0500000000020004" pitchFamily="34" charset="0"/>
            </a:endParaRPr>
          </a:p>
        </p:txBody>
      </p:sp>
    </p:spTree>
    <p:extLst>
      <p:ext uri="{BB962C8B-B14F-4D97-AF65-F5344CB8AC3E}">
        <p14:creationId xmlns:p14="http://schemas.microsoft.com/office/powerpoint/2010/main" val="25000680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61248"/>
            <a:ext cx="9144000" cy="786848"/>
          </a:xfrm>
          <a:prstGeom prst="rect">
            <a:avLst/>
          </a:prstGeom>
        </p:spPr>
      </p:pic>
      <p:cxnSp>
        <p:nvCxnSpPr>
          <p:cNvPr id="5" name="Straight Connector 4"/>
          <p:cNvCxnSpPr/>
          <p:nvPr/>
        </p:nvCxnSpPr>
        <p:spPr>
          <a:xfrm>
            <a:off x="1873787" y="3688248"/>
            <a:ext cx="0" cy="1284581"/>
          </a:xfrm>
          <a:prstGeom prst="line">
            <a:avLst/>
          </a:prstGeom>
          <a:ln w="19050">
            <a:solidFill>
              <a:srgbClr val="92D050"/>
            </a:solidFill>
            <a:prstDash val="sysDot"/>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875809" y="2913206"/>
            <a:ext cx="234423" cy="2344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900" dirty="0"/>
          </a:p>
        </p:txBody>
      </p:sp>
      <p:sp>
        <p:nvSpPr>
          <p:cNvPr id="7" name="Rectangle 6"/>
          <p:cNvSpPr/>
          <p:nvPr/>
        </p:nvSpPr>
        <p:spPr>
          <a:xfrm>
            <a:off x="7139569" y="3785265"/>
            <a:ext cx="1968935" cy="646331"/>
          </a:xfrm>
          <a:prstGeom prst="rect">
            <a:avLst/>
          </a:prstGeom>
        </p:spPr>
        <p:txBody>
          <a:bodyPr wrap="square">
            <a:spAutoFit/>
          </a:bodyPr>
          <a:lstStyle/>
          <a:p>
            <a:pPr>
              <a:spcBef>
                <a:spcPts val="300"/>
              </a:spcBef>
            </a:pPr>
            <a:r>
              <a:rPr lang="fr-FR" altLang="en-US" b="1" dirty="0">
                <a:solidFill>
                  <a:schemeClr val="accent6">
                    <a:lumMod val="50000"/>
                  </a:schemeClr>
                </a:solidFill>
                <a:latin typeface="EC Square Sans Pro Light" panose="020B0506000000020004" pitchFamily="34" charset="0"/>
                <a:ea typeface="ＭＳ Ｐゴシック" panose="020B0600070205080204" pitchFamily="34" charset="-128"/>
              </a:rPr>
              <a:t>K4: </a:t>
            </a:r>
            <a:r>
              <a:rPr lang="fr-FR" altLang="en-US" b="1" dirty="0" err="1">
                <a:solidFill>
                  <a:schemeClr val="accent6">
                    <a:lumMod val="50000"/>
                  </a:schemeClr>
                </a:solidFill>
                <a:latin typeface="EC Square Sans Pro Light" panose="020B0506000000020004" pitchFamily="34" charset="0"/>
                <a:ea typeface="ＭＳ Ｐゴシック" panose="020B0600070205080204" pitchFamily="34" charset="-128"/>
              </a:rPr>
              <a:t>Technical</a:t>
            </a:r>
            <a:r>
              <a:rPr lang="fr-FR" altLang="en-US" b="1" dirty="0">
                <a:solidFill>
                  <a:schemeClr val="accent6">
                    <a:lumMod val="50000"/>
                  </a:schemeClr>
                </a:solidFill>
                <a:latin typeface="EC Square Sans Pro Light" panose="020B0506000000020004" pitchFamily="34" charset="0"/>
                <a:ea typeface="ＭＳ Ｐゴシック" panose="020B0600070205080204" pitchFamily="34" charset="-128"/>
              </a:rPr>
              <a:t> (Communication) Expert </a:t>
            </a:r>
            <a:br>
              <a:rPr lang="fr-FR" altLang="en-US" dirty="0">
                <a:solidFill>
                  <a:schemeClr val="accent6">
                    <a:lumMod val="50000"/>
                  </a:schemeClr>
                </a:solidFill>
                <a:latin typeface="EC Square Sans Pro Light" panose="020B0506000000020004" pitchFamily="34" charset="0"/>
                <a:ea typeface="ＭＳ Ｐゴシック" panose="020B0600070205080204" pitchFamily="34" charset="-128"/>
              </a:rPr>
            </a:br>
            <a:r>
              <a:rPr lang="fr-FR" altLang="en-US" dirty="0">
                <a:solidFill>
                  <a:schemeClr val="accent6">
                    <a:lumMod val="50000"/>
                  </a:schemeClr>
                </a:solidFill>
                <a:latin typeface="EC Square Sans Pro Light" panose="020B0506000000020004" pitchFamily="34" charset="0"/>
                <a:ea typeface="ＭＳ Ｐゴシック" panose="020B0600070205080204" pitchFamily="34" charset="-128"/>
              </a:rPr>
              <a:t>Mrs. Patricia Rodriguez </a:t>
            </a:r>
            <a:endParaRPr lang="x-none" dirty="0">
              <a:solidFill>
                <a:schemeClr val="accent6">
                  <a:lumMod val="50000"/>
                </a:schemeClr>
              </a:solidFill>
              <a:latin typeface="EC Square Sans Pro" panose="020B05060400000200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04597"/>
            <a:ext cx="9144000" cy="1131612"/>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2385" t="19809" r="10051" b="53930"/>
          <a:stretch/>
        </p:blipFill>
        <p:spPr>
          <a:xfrm>
            <a:off x="1" y="1304597"/>
            <a:ext cx="9185258" cy="2073348"/>
          </a:xfrm>
          <a:prstGeom prst="rect">
            <a:avLst/>
          </a:prstGeom>
        </p:spPr>
      </p:pic>
      <p:sp>
        <p:nvSpPr>
          <p:cNvPr id="10" name="Oval 9"/>
          <p:cNvSpPr/>
          <p:nvPr/>
        </p:nvSpPr>
        <p:spPr>
          <a:xfrm>
            <a:off x="1795452" y="3463911"/>
            <a:ext cx="160715" cy="16071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 name="Oval 10"/>
          <p:cNvSpPr/>
          <p:nvPr/>
        </p:nvSpPr>
        <p:spPr>
          <a:xfrm>
            <a:off x="3392995" y="3452738"/>
            <a:ext cx="160715" cy="16071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Oval 11"/>
          <p:cNvSpPr/>
          <p:nvPr/>
        </p:nvSpPr>
        <p:spPr>
          <a:xfrm>
            <a:off x="4686895" y="3452738"/>
            <a:ext cx="160715" cy="16071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Oval 12"/>
          <p:cNvSpPr/>
          <p:nvPr/>
        </p:nvSpPr>
        <p:spPr>
          <a:xfrm>
            <a:off x="5896104" y="3442080"/>
            <a:ext cx="160715" cy="16071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14" name="Straight Connector 13"/>
          <p:cNvCxnSpPr/>
          <p:nvPr/>
        </p:nvCxnSpPr>
        <p:spPr>
          <a:xfrm>
            <a:off x="3478445" y="3688247"/>
            <a:ext cx="0" cy="982184"/>
          </a:xfrm>
          <a:prstGeom prst="line">
            <a:avLst/>
          </a:prstGeom>
          <a:ln w="19050">
            <a:solidFill>
              <a:srgbClr val="92D050"/>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63532" y="3688246"/>
            <a:ext cx="0" cy="1135587"/>
          </a:xfrm>
          <a:prstGeom prst="line">
            <a:avLst/>
          </a:prstGeom>
          <a:ln w="19050">
            <a:solidFill>
              <a:srgbClr val="92D050"/>
            </a:solidFill>
            <a:prstDash val="sysDot"/>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91731" y="4921842"/>
            <a:ext cx="4572000" cy="461665"/>
          </a:xfrm>
          <a:prstGeom prst="rect">
            <a:avLst/>
          </a:prstGeom>
        </p:spPr>
        <p:txBody>
          <a:bodyPr>
            <a:spAutoFit/>
          </a:bodyPr>
          <a:lstStyle/>
          <a:p>
            <a:pPr algn="r">
              <a:spcBef>
                <a:spcPts val="300"/>
              </a:spcBef>
            </a:pPr>
            <a:r>
              <a:rPr lang="en-GB" altLang="en-US" b="1" dirty="0">
                <a:solidFill>
                  <a:schemeClr val="accent6">
                    <a:lumMod val="50000"/>
                  </a:schemeClr>
                </a:solidFill>
                <a:latin typeface="EC Square Sans Pro Light" panose="020B0506000000020004" pitchFamily="34" charset="0"/>
                <a:ea typeface="ＭＳ Ｐゴシック" panose="020B0600070205080204" pitchFamily="34" charset="-128"/>
              </a:rPr>
              <a:t>K3: Technical Expert </a:t>
            </a:r>
            <a:br>
              <a:rPr lang="en-GB" altLang="en-US" dirty="0">
                <a:solidFill>
                  <a:schemeClr val="accent6">
                    <a:lumMod val="50000"/>
                  </a:schemeClr>
                </a:solidFill>
                <a:latin typeface="EC Square Sans Pro Light" panose="020B0506000000020004" pitchFamily="34" charset="0"/>
                <a:ea typeface="ＭＳ Ｐゴシック" panose="020B0600070205080204" pitchFamily="34" charset="-128"/>
              </a:rPr>
            </a:br>
            <a:r>
              <a:rPr lang="en-GB" altLang="en-US" dirty="0">
                <a:solidFill>
                  <a:schemeClr val="accent6">
                    <a:lumMod val="50000"/>
                  </a:schemeClr>
                </a:solidFill>
                <a:latin typeface="EC Square Sans Pro Light" panose="020B0506000000020004" pitchFamily="34" charset="0"/>
                <a:ea typeface="ＭＳ Ｐゴシック" panose="020B0600070205080204" pitchFamily="34" charset="-128"/>
              </a:rPr>
              <a:t>Mr. Geraldo </a:t>
            </a:r>
            <a:r>
              <a:rPr lang="en-GB" altLang="en-US" dirty="0" err="1">
                <a:solidFill>
                  <a:schemeClr val="accent6">
                    <a:lumMod val="50000"/>
                  </a:schemeClr>
                </a:solidFill>
                <a:latin typeface="EC Square Sans Pro Light" panose="020B0506000000020004" pitchFamily="34" charset="0"/>
                <a:ea typeface="ＭＳ Ｐゴシック" panose="020B0600070205080204" pitchFamily="34" charset="-128"/>
              </a:rPr>
              <a:t>Carreiro</a:t>
            </a:r>
            <a:endParaRPr lang="en-GB" altLang="en-US" dirty="0">
              <a:solidFill>
                <a:schemeClr val="accent6">
                  <a:lumMod val="50000"/>
                </a:schemeClr>
              </a:solidFill>
              <a:latin typeface="EC Square Sans Pro Light" panose="020B0506000000020004" pitchFamily="34" charset="0"/>
              <a:ea typeface="ＭＳ Ｐゴシック" panose="020B0600070205080204" pitchFamily="34" charset="-128"/>
            </a:endParaRPr>
          </a:p>
        </p:txBody>
      </p:sp>
      <p:cxnSp>
        <p:nvCxnSpPr>
          <p:cNvPr id="17" name="Straight Connector 16"/>
          <p:cNvCxnSpPr/>
          <p:nvPr/>
        </p:nvCxnSpPr>
        <p:spPr>
          <a:xfrm>
            <a:off x="5976461" y="3663977"/>
            <a:ext cx="0" cy="1084328"/>
          </a:xfrm>
          <a:prstGeom prst="line">
            <a:avLst/>
          </a:prstGeom>
          <a:ln w="19050">
            <a:solidFill>
              <a:srgbClr val="92D050"/>
            </a:solidFill>
            <a:prstDash val="sysDot"/>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120680" y="4410247"/>
            <a:ext cx="4572000" cy="646331"/>
          </a:xfrm>
          <a:prstGeom prst="rect">
            <a:avLst/>
          </a:prstGeom>
        </p:spPr>
        <p:txBody>
          <a:bodyPr>
            <a:spAutoFit/>
          </a:bodyPr>
          <a:lstStyle/>
          <a:p>
            <a:pPr>
              <a:spcBef>
                <a:spcPts val="300"/>
              </a:spcBef>
            </a:pPr>
            <a:r>
              <a:rPr lang="en-GB" altLang="en-US" b="1" dirty="0">
                <a:solidFill>
                  <a:schemeClr val="accent6">
                    <a:lumMod val="50000"/>
                  </a:schemeClr>
                </a:solidFill>
                <a:latin typeface="EC Square Sans Pro Light" panose="020B0506000000020004" pitchFamily="34" charset="0"/>
                <a:ea typeface="ＭＳ Ｐゴシック" panose="020B0600070205080204" pitchFamily="34" charset="-128"/>
              </a:rPr>
              <a:t>K2: Deputy Team leader, </a:t>
            </a:r>
            <a:br>
              <a:rPr lang="en-GB" altLang="en-US" b="1" dirty="0">
                <a:solidFill>
                  <a:schemeClr val="accent6">
                    <a:lumMod val="50000"/>
                  </a:schemeClr>
                </a:solidFill>
                <a:latin typeface="EC Square Sans Pro Light" panose="020B0506000000020004" pitchFamily="34" charset="0"/>
                <a:ea typeface="ＭＳ Ｐゴシック" panose="020B0600070205080204" pitchFamily="34" charset="-128"/>
              </a:rPr>
            </a:br>
            <a:r>
              <a:rPr lang="en-GB" altLang="en-US" b="1" dirty="0">
                <a:solidFill>
                  <a:schemeClr val="accent6">
                    <a:lumMod val="50000"/>
                  </a:schemeClr>
                </a:solidFill>
                <a:latin typeface="EC Square Sans Pro Light" panose="020B0506000000020004" pitchFamily="34" charset="0"/>
                <a:ea typeface="ＭＳ Ｐゴシック" panose="020B0600070205080204" pitchFamily="34" charset="-128"/>
              </a:rPr>
              <a:t>Technical Expert</a:t>
            </a:r>
            <a:r>
              <a:rPr lang="en-GB" altLang="en-US" dirty="0">
                <a:solidFill>
                  <a:schemeClr val="accent6">
                    <a:lumMod val="50000"/>
                  </a:schemeClr>
                </a:solidFill>
                <a:latin typeface="EC Square Sans Pro Light" panose="020B0506000000020004" pitchFamily="34" charset="0"/>
                <a:ea typeface="ＭＳ Ｐゴシック" panose="020B0600070205080204" pitchFamily="34" charset="-128"/>
              </a:rPr>
              <a:t> </a:t>
            </a:r>
            <a:br>
              <a:rPr lang="en-GB" altLang="en-US" dirty="0">
                <a:solidFill>
                  <a:schemeClr val="accent6">
                    <a:lumMod val="50000"/>
                  </a:schemeClr>
                </a:solidFill>
                <a:latin typeface="EC Square Sans Pro Light" panose="020B0506000000020004" pitchFamily="34" charset="0"/>
                <a:ea typeface="ＭＳ Ｐゴシック" panose="020B0600070205080204" pitchFamily="34" charset="-128"/>
              </a:rPr>
            </a:br>
            <a:r>
              <a:rPr lang="en-GB" altLang="en-US" dirty="0">
                <a:solidFill>
                  <a:schemeClr val="accent6">
                    <a:lumMod val="50000"/>
                  </a:schemeClr>
                </a:solidFill>
                <a:latin typeface="EC Square Sans Pro Light" panose="020B0506000000020004" pitchFamily="34" charset="0"/>
                <a:ea typeface="ＭＳ Ｐゴシック" panose="020B0600070205080204" pitchFamily="34" charset="-128"/>
              </a:rPr>
              <a:t>Mr. Juan </a:t>
            </a:r>
            <a:r>
              <a:rPr lang="en-GB" altLang="en-US" dirty="0" err="1">
                <a:solidFill>
                  <a:schemeClr val="accent6">
                    <a:lumMod val="50000"/>
                  </a:schemeClr>
                </a:solidFill>
                <a:latin typeface="EC Square Sans Pro Light" panose="020B0506000000020004" pitchFamily="34" charset="0"/>
                <a:ea typeface="ＭＳ Ｐゴシック" panose="020B0600070205080204" pitchFamily="34" charset="-128"/>
              </a:rPr>
              <a:t>Palerm</a:t>
            </a:r>
            <a:r>
              <a:rPr lang="en-GB" altLang="en-US" dirty="0">
                <a:solidFill>
                  <a:schemeClr val="accent6">
                    <a:lumMod val="50000"/>
                  </a:schemeClr>
                </a:solidFill>
                <a:latin typeface="EC Square Sans Pro Light" panose="020B0506000000020004" pitchFamily="34" charset="0"/>
                <a:ea typeface="ＭＳ Ｐゴシック" panose="020B0600070205080204" pitchFamily="34" charset="-128"/>
              </a:rPr>
              <a:t> </a:t>
            </a:r>
          </a:p>
        </p:txBody>
      </p:sp>
      <p:cxnSp>
        <p:nvCxnSpPr>
          <p:cNvPr id="19" name="Straight Connector 18"/>
          <p:cNvCxnSpPr/>
          <p:nvPr/>
        </p:nvCxnSpPr>
        <p:spPr>
          <a:xfrm>
            <a:off x="7046516" y="3670957"/>
            <a:ext cx="0" cy="357238"/>
          </a:xfrm>
          <a:prstGeom prst="line">
            <a:avLst/>
          </a:prstGeom>
          <a:ln w="19050">
            <a:solidFill>
              <a:srgbClr val="92D050"/>
            </a:solidFill>
            <a:prstDash val="sysDot"/>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6966158" y="3436789"/>
            <a:ext cx="160715" cy="16071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1" name="Rectangle 20"/>
          <p:cNvSpPr/>
          <p:nvPr/>
        </p:nvSpPr>
        <p:spPr>
          <a:xfrm>
            <a:off x="1690402" y="2878265"/>
            <a:ext cx="2658998" cy="784830"/>
          </a:xfrm>
          <a:prstGeom prst="rect">
            <a:avLst/>
          </a:prstGeom>
        </p:spPr>
        <p:txBody>
          <a:bodyPr wrap="none">
            <a:spAutoFit/>
          </a:bodyPr>
          <a:lstStyle/>
          <a:p>
            <a:r>
              <a:rPr lang="fr-BE" sz="4500" b="1" dirty="0" err="1">
                <a:solidFill>
                  <a:schemeClr val="bg1"/>
                </a:solidFill>
                <a:latin typeface="EC Square Sans Pro" panose="020B0506040000020004" pitchFamily="34" charset="0"/>
              </a:rPr>
              <a:t>Core</a:t>
            </a:r>
            <a:r>
              <a:rPr lang="fr-BE" sz="4500" b="1" dirty="0">
                <a:solidFill>
                  <a:schemeClr val="bg1"/>
                </a:solidFill>
                <a:latin typeface="EC Square Sans Pro" panose="020B0506040000020004" pitchFamily="34" charset="0"/>
              </a:rPr>
              <a:t> team</a:t>
            </a:r>
            <a:endParaRPr lang="x-none" sz="4500" dirty="0">
              <a:solidFill>
                <a:schemeClr val="bg1"/>
              </a:solidFill>
            </a:endParaRPr>
          </a:p>
        </p:txBody>
      </p:sp>
      <p:sp>
        <p:nvSpPr>
          <p:cNvPr id="22" name="Rectangle 21"/>
          <p:cNvSpPr/>
          <p:nvPr/>
        </p:nvSpPr>
        <p:spPr>
          <a:xfrm>
            <a:off x="275609" y="5735754"/>
            <a:ext cx="4572000" cy="680956"/>
          </a:xfrm>
          <a:prstGeom prst="rect">
            <a:avLst/>
          </a:prstGeom>
        </p:spPr>
        <p:txBody>
          <a:bodyPr>
            <a:spAutoFit/>
          </a:bodyPr>
          <a:lstStyle/>
          <a:p>
            <a:r>
              <a:rPr lang="x-none" sz="1275" dirty="0">
                <a:solidFill>
                  <a:schemeClr val="bg1"/>
                </a:solidFill>
                <a:latin typeface="EC Square Sans Pro Medium" panose="020B0500000000020004" pitchFamily="34" charset="0"/>
              </a:rPr>
              <a:t>Consortium Backstopping: </a:t>
            </a:r>
            <a:br>
              <a:rPr lang="x-none" sz="1275" dirty="0">
                <a:solidFill>
                  <a:schemeClr val="bg1"/>
                </a:solidFill>
                <a:latin typeface="EC Square Sans Pro Medium" panose="020B0500000000020004" pitchFamily="34" charset="0"/>
              </a:rPr>
            </a:br>
            <a:r>
              <a:rPr lang="x-none" sz="1275" b="1" dirty="0">
                <a:solidFill>
                  <a:schemeClr val="bg1"/>
                </a:solidFill>
                <a:latin typeface="EC Square Sans Pro" panose="020B0506040000020004" pitchFamily="34" charset="0"/>
              </a:rPr>
              <a:t>Project Director: </a:t>
            </a:r>
            <a:r>
              <a:rPr lang="x-none" sz="1275" dirty="0">
                <a:solidFill>
                  <a:schemeClr val="bg1"/>
                </a:solidFill>
                <a:latin typeface="EC Square Sans Pro" panose="020B0506040000020004" pitchFamily="34" charset="0"/>
              </a:rPr>
              <a:t>Muriel Vives </a:t>
            </a:r>
          </a:p>
          <a:p>
            <a:r>
              <a:rPr lang="x-none" sz="1275" b="1" dirty="0">
                <a:solidFill>
                  <a:schemeClr val="bg1"/>
                </a:solidFill>
                <a:latin typeface="EC Square Sans Pro" panose="020B0506040000020004" pitchFamily="34" charset="0"/>
              </a:rPr>
              <a:t>Project Manager: </a:t>
            </a:r>
            <a:r>
              <a:rPr lang="x-none" sz="1275" dirty="0">
                <a:solidFill>
                  <a:schemeClr val="bg1"/>
                </a:solidFill>
                <a:latin typeface="EC Square Sans Pro" panose="020B0506040000020004" pitchFamily="34" charset="0"/>
              </a:rPr>
              <a:t>Mathieu Pageaux</a:t>
            </a:r>
          </a:p>
        </p:txBody>
      </p:sp>
      <p:sp>
        <p:nvSpPr>
          <p:cNvPr id="23" name="Rectangle 22"/>
          <p:cNvSpPr/>
          <p:nvPr/>
        </p:nvSpPr>
        <p:spPr>
          <a:xfrm>
            <a:off x="-2698213" y="4653136"/>
            <a:ext cx="4572000" cy="369332"/>
          </a:xfrm>
          <a:prstGeom prst="rect">
            <a:avLst/>
          </a:prstGeom>
        </p:spPr>
        <p:txBody>
          <a:bodyPr>
            <a:spAutoFit/>
          </a:bodyPr>
          <a:lstStyle/>
          <a:p>
            <a:pPr algn="r"/>
            <a:r>
              <a:rPr lang="en-GB" altLang="en-US" sz="900" b="1" dirty="0">
                <a:solidFill>
                  <a:schemeClr val="accent6">
                    <a:lumMod val="50000"/>
                  </a:schemeClr>
                </a:solidFill>
                <a:latin typeface="EC Square Sans Pro Light" panose="020B0506000000020004" pitchFamily="34" charset="0"/>
                <a:ea typeface="ＭＳ Ｐゴシック" panose="020B0600070205080204" pitchFamily="34" charset="-128"/>
              </a:rPr>
              <a:t>K5: Technical Expert </a:t>
            </a:r>
            <a:br>
              <a:rPr lang="en-GB" altLang="en-US" sz="900" dirty="0">
                <a:solidFill>
                  <a:schemeClr val="accent6">
                    <a:lumMod val="50000"/>
                  </a:schemeClr>
                </a:solidFill>
                <a:latin typeface="EC Square Sans Pro Light" panose="020B0506000000020004" pitchFamily="34" charset="0"/>
                <a:ea typeface="ＭＳ Ｐゴシック" panose="020B0600070205080204" pitchFamily="34" charset="-128"/>
              </a:rPr>
            </a:br>
            <a:r>
              <a:rPr lang="en-GB" altLang="en-US" sz="900" dirty="0">
                <a:solidFill>
                  <a:schemeClr val="accent6">
                    <a:lumMod val="50000"/>
                  </a:schemeClr>
                </a:solidFill>
                <a:latin typeface="EC Square Sans Pro Light" panose="020B0506000000020004" pitchFamily="34" charset="0"/>
                <a:ea typeface="ＭＳ Ｐゴシック" panose="020B0600070205080204" pitchFamily="34" charset="-128"/>
              </a:rPr>
              <a:t>Mrs. Raffaella Sardi</a:t>
            </a:r>
            <a:endParaRPr lang="x-none" sz="900" dirty="0"/>
          </a:p>
        </p:txBody>
      </p:sp>
      <p:sp>
        <p:nvSpPr>
          <p:cNvPr id="24" name="Rectangle 23"/>
          <p:cNvSpPr/>
          <p:nvPr/>
        </p:nvSpPr>
        <p:spPr>
          <a:xfrm>
            <a:off x="-1098647" y="4293096"/>
            <a:ext cx="4572000" cy="461665"/>
          </a:xfrm>
          <a:prstGeom prst="rect">
            <a:avLst/>
          </a:prstGeom>
        </p:spPr>
        <p:txBody>
          <a:bodyPr>
            <a:spAutoFit/>
          </a:bodyPr>
          <a:lstStyle/>
          <a:p>
            <a:pPr algn="r">
              <a:spcBef>
                <a:spcPts val="300"/>
              </a:spcBef>
            </a:pPr>
            <a:r>
              <a:rPr lang="en-GB" altLang="en-US" b="1" dirty="0">
                <a:solidFill>
                  <a:schemeClr val="accent6">
                    <a:lumMod val="50000"/>
                  </a:schemeClr>
                </a:solidFill>
                <a:latin typeface="EC Square Sans Pro Light" panose="020B0506000000020004" pitchFamily="34" charset="0"/>
                <a:ea typeface="ＭＳ Ｐゴシック" panose="020B0600070205080204" pitchFamily="34" charset="-128"/>
              </a:rPr>
              <a:t>K1: Team Leader </a:t>
            </a:r>
            <a:br>
              <a:rPr lang="en-GB" altLang="en-US" dirty="0">
                <a:solidFill>
                  <a:schemeClr val="accent6">
                    <a:lumMod val="50000"/>
                  </a:schemeClr>
                </a:solidFill>
                <a:latin typeface="EC Square Sans Pro Light" panose="020B0506000000020004" pitchFamily="34" charset="0"/>
                <a:ea typeface="ＭＳ Ｐゴシック" panose="020B0600070205080204" pitchFamily="34" charset="-128"/>
              </a:rPr>
            </a:br>
            <a:r>
              <a:rPr lang="en-GB" altLang="en-US" dirty="0">
                <a:solidFill>
                  <a:schemeClr val="accent6">
                    <a:lumMod val="50000"/>
                  </a:schemeClr>
                </a:solidFill>
                <a:latin typeface="EC Square Sans Pro Light" panose="020B0506000000020004" pitchFamily="34" charset="0"/>
                <a:ea typeface="ＭＳ Ｐゴシック" panose="020B0600070205080204" pitchFamily="34" charset="-128"/>
              </a:rPr>
              <a:t>Mr. Egger Topper</a:t>
            </a:r>
          </a:p>
        </p:txBody>
      </p:sp>
    </p:spTree>
    <p:extLst>
      <p:ext uri="{BB962C8B-B14F-4D97-AF65-F5344CB8AC3E}">
        <p14:creationId xmlns:p14="http://schemas.microsoft.com/office/powerpoint/2010/main" val="1195233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ubtitle 2"/>
          <p:cNvSpPr>
            <a:spLocks noGrp="1"/>
          </p:cNvSpPr>
          <p:nvPr>
            <p:ph type="subTitle" idx="1"/>
          </p:nvPr>
        </p:nvSpPr>
        <p:spPr>
          <a:xfrm>
            <a:off x="251520" y="2924944"/>
            <a:ext cx="8532812" cy="1728787"/>
          </a:xfrm>
        </p:spPr>
        <p:txBody>
          <a:bodyPr/>
          <a:lstStyle/>
          <a:p>
            <a:pPr algn="ctr"/>
            <a:r>
              <a:rPr lang="en-GB" sz="3200" dirty="0"/>
              <a:t>EU development cooperation initiatives promoting an inclusive green economy</a:t>
            </a:r>
            <a:endParaRPr lang="en-US" sz="3200" dirty="0"/>
          </a:p>
        </p:txBody>
      </p:sp>
    </p:spTree>
    <p:extLst>
      <p:ext uri="{BB962C8B-B14F-4D97-AF65-F5344CB8AC3E}">
        <p14:creationId xmlns:p14="http://schemas.microsoft.com/office/powerpoint/2010/main" val="37785198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286259" y="3022961"/>
            <a:ext cx="0" cy="2809411"/>
          </a:xfrm>
          <a:prstGeom prst="line">
            <a:avLst/>
          </a:prstGeom>
          <a:ln w="19050">
            <a:solidFill>
              <a:srgbClr val="92D050"/>
            </a:solidFill>
            <a:prstDash val="sysDot"/>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1839297" y="2963984"/>
            <a:ext cx="234423" cy="2344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900" dirty="0"/>
          </a:p>
        </p:txBody>
      </p:sp>
      <p:sp>
        <p:nvSpPr>
          <p:cNvPr id="6" name="Rectangle 5"/>
          <p:cNvSpPr/>
          <p:nvPr/>
        </p:nvSpPr>
        <p:spPr>
          <a:xfrm>
            <a:off x="385520" y="3039937"/>
            <a:ext cx="3742259" cy="830997"/>
          </a:xfrm>
          <a:prstGeom prst="rect">
            <a:avLst/>
          </a:prstGeom>
        </p:spPr>
        <p:txBody>
          <a:bodyPr wrap="square">
            <a:spAutoFit/>
          </a:bodyPr>
          <a:lstStyle/>
          <a:p>
            <a:pPr algn="r"/>
            <a:r>
              <a:rPr lang="fr-BE" sz="2400" b="1" dirty="0" err="1">
                <a:solidFill>
                  <a:srgbClr val="92D050"/>
                </a:solidFill>
                <a:latin typeface="EC Square Sans Pro" panose="020B0506040000020004" pitchFamily="34" charset="0"/>
              </a:rPr>
              <a:t>Biodiversity</a:t>
            </a:r>
            <a:r>
              <a:rPr lang="fr-BE" sz="2400" b="1" dirty="0">
                <a:solidFill>
                  <a:srgbClr val="92D050"/>
                </a:solidFill>
                <a:latin typeface="EC Square Sans Pro" panose="020B0506040000020004" pitchFamily="34" charset="0"/>
              </a:rPr>
              <a:t> for Life </a:t>
            </a:r>
            <a:r>
              <a:rPr lang="fr-BE" sz="2400" b="1" dirty="0" err="1">
                <a:solidFill>
                  <a:srgbClr val="92D050"/>
                </a:solidFill>
                <a:latin typeface="EC Square Sans Pro" panose="020B0506040000020004" pitchFamily="34" charset="0"/>
              </a:rPr>
              <a:t>Facility</a:t>
            </a:r>
            <a:br>
              <a:rPr lang="fr-BE" sz="2400" b="1" dirty="0">
                <a:latin typeface="EC Square Sans Pro" panose="020B0506040000020004" pitchFamily="34" charset="0"/>
              </a:rPr>
            </a:br>
            <a:endParaRPr lang="x-none" sz="2400" dirty="0">
              <a:solidFill>
                <a:schemeClr val="accent6">
                  <a:lumMod val="50000"/>
                </a:schemeClr>
              </a:solidFill>
              <a:latin typeface="EC Square Sans Pro" panose="020B05060400000200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2422954"/>
            <a:ext cx="9144000" cy="64033"/>
          </a:xfrm>
          <a:prstGeom prst="rect">
            <a:avLst/>
          </a:prstGeom>
        </p:spPr>
      </p:pic>
      <p:sp>
        <p:nvSpPr>
          <p:cNvPr id="8" name="Rectangle 7"/>
          <p:cNvSpPr/>
          <p:nvPr/>
        </p:nvSpPr>
        <p:spPr>
          <a:xfrm>
            <a:off x="4536962" y="2996952"/>
            <a:ext cx="4028823" cy="3631763"/>
          </a:xfrm>
          <a:prstGeom prst="rect">
            <a:avLst/>
          </a:prstGeom>
        </p:spPr>
        <p:txBody>
          <a:bodyPr wrap="square">
            <a:spAutoFit/>
          </a:bodyPr>
          <a:lstStyle/>
          <a:p>
            <a:pPr>
              <a:spcBef>
                <a:spcPts val="300"/>
              </a:spcBef>
            </a:pPr>
            <a:r>
              <a:rPr lang="en-US" sz="1400" b="1" dirty="0">
                <a:solidFill>
                  <a:schemeClr val="accent6">
                    <a:lumMod val="50000"/>
                  </a:schemeClr>
                </a:solidFill>
                <a:latin typeface="EC Square Sans Pro Light" panose="020B0506000000020004" pitchFamily="34" charset="0"/>
              </a:rPr>
              <a:t>Purpose</a:t>
            </a:r>
          </a:p>
          <a:p>
            <a:pPr>
              <a:spcBef>
                <a:spcPts val="300"/>
              </a:spcBef>
            </a:pPr>
            <a:r>
              <a:rPr lang="en-US" sz="1400" dirty="0">
                <a:solidFill>
                  <a:schemeClr val="accent6">
                    <a:lumMod val="50000"/>
                  </a:schemeClr>
                </a:solidFill>
                <a:latin typeface="EC Square Sans Pro Light" panose="020B0506000000020004" pitchFamily="34" charset="0"/>
              </a:rPr>
              <a:t>Provide support to DEVCO, EUDs  and partners to increase the quality, consistency and visibility of actions directed or related to conservation/management of biodiversity and ecosystems to contribute to sustainable development and mitigation/adaptation to climate change.</a:t>
            </a:r>
          </a:p>
          <a:p>
            <a:pPr>
              <a:spcBef>
                <a:spcPts val="300"/>
              </a:spcBef>
            </a:pPr>
            <a:endParaRPr lang="en-US" sz="1400" b="1" dirty="0">
              <a:solidFill>
                <a:schemeClr val="accent6">
                  <a:lumMod val="50000"/>
                </a:schemeClr>
              </a:solidFill>
              <a:latin typeface="EC Square Sans Pro Light" panose="020B0506000000020004" pitchFamily="34" charset="0"/>
            </a:endParaRPr>
          </a:p>
          <a:p>
            <a:pPr>
              <a:spcBef>
                <a:spcPts val="300"/>
              </a:spcBef>
            </a:pPr>
            <a:r>
              <a:rPr lang="en-US" sz="1400" b="1" dirty="0">
                <a:solidFill>
                  <a:schemeClr val="accent6">
                    <a:lumMod val="50000"/>
                  </a:schemeClr>
                </a:solidFill>
                <a:latin typeface="EC Square Sans Pro Light" panose="020B0506000000020004" pitchFamily="34" charset="0"/>
              </a:rPr>
              <a:t>How?</a:t>
            </a:r>
          </a:p>
          <a:p>
            <a:pPr marL="214313" indent="-214313">
              <a:spcBef>
                <a:spcPts val="300"/>
              </a:spcBef>
              <a:buFont typeface="Arial" panose="020B0604020202020204" pitchFamily="34" charset="0"/>
              <a:buChar char="•"/>
            </a:pPr>
            <a:r>
              <a:rPr lang="en-US" sz="1400" dirty="0">
                <a:solidFill>
                  <a:schemeClr val="accent6">
                    <a:lumMod val="50000"/>
                  </a:schemeClr>
                </a:solidFill>
                <a:latin typeface="EC Square Sans Pro Light" panose="020B0506000000020004" pitchFamily="34" charset="0"/>
              </a:rPr>
              <a:t>Ad hoc support</a:t>
            </a:r>
          </a:p>
          <a:p>
            <a:pPr marL="214313" indent="-214313">
              <a:spcBef>
                <a:spcPts val="300"/>
              </a:spcBef>
              <a:buFont typeface="Arial" panose="020B0604020202020204" pitchFamily="34" charset="0"/>
              <a:buChar char="•"/>
            </a:pPr>
            <a:r>
              <a:rPr lang="en-US" sz="1400" dirty="0">
                <a:solidFill>
                  <a:schemeClr val="accent6">
                    <a:lumMod val="50000"/>
                  </a:schemeClr>
                </a:solidFill>
                <a:latin typeface="EC Square Sans Pro Light" panose="020B0506000000020004" pitchFamily="34" charset="0"/>
              </a:rPr>
              <a:t>Training</a:t>
            </a:r>
          </a:p>
          <a:p>
            <a:pPr marL="214313" indent="-214313">
              <a:spcBef>
                <a:spcPts val="300"/>
              </a:spcBef>
              <a:buFont typeface="Arial" panose="020B0604020202020204" pitchFamily="34" charset="0"/>
              <a:buChar char="•"/>
            </a:pPr>
            <a:r>
              <a:rPr lang="en-US" sz="1400" dirty="0">
                <a:solidFill>
                  <a:schemeClr val="accent6">
                    <a:lumMod val="50000"/>
                  </a:schemeClr>
                </a:solidFill>
                <a:latin typeface="EC Square Sans Pro Light" panose="020B0506000000020004" pitchFamily="34" charset="0"/>
              </a:rPr>
              <a:t>Methodological guidance</a:t>
            </a:r>
          </a:p>
          <a:p>
            <a:pPr marL="214313" indent="-214313">
              <a:spcBef>
                <a:spcPts val="300"/>
              </a:spcBef>
              <a:buFont typeface="Arial" panose="020B0604020202020204" pitchFamily="34" charset="0"/>
              <a:buChar char="•"/>
            </a:pPr>
            <a:r>
              <a:rPr lang="en-US" sz="1400" dirty="0">
                <a:solidFill>
                  <a:schemeClr val="accent6">
                    <a:lumMod val="50000"/>
                  </a:schemeClr>
                </a:solidFill>
                <a:latin typeface="EC Square Sans Pro Light" panose="020B0506000000020004" pitchFamily="34" charset="0"/>
              </a:rPr>
              <a:t>Elaboration of support material</a:t>
            </a:r>
          </a:p>
          <a:p>
            <a:pPr marL="214313" indent="-214313">
              <a:spcBef>
                <a:spcPts val="300"/>
              </a:spcBef>
              <a:buFont typeface="Arial" panose="020B0604020202020204" pitchFamily="34" charset="0"/>
              <a:buChar char="•"/>
            </a:pPr>
            <a:r>
              <a:rPr lang="en-US" sz="1400" dirty="0">
                <a:solidFill>
                  <a:schemeClr val="accent6">
                    <a:lumMod val="50000"/>
                  </a:schemeClr>
                </a:solidFill>
                <a:latin typeface="EC Square Sans Pro Light" panose="020B0506000000020004" pitchFamily="34" charset="0"/>
              </a:rPr>
              <a:t>Review of Action Documents, etc.</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48885" r="807" b="33743"/>
          <a:stretch/>
        </p:blipFill>
        <p:spPr>
          <a:xfrm>
            <a:off x="-36512" y="1355375"/>
            <a:ext cx="9144000" cy="1067579"/>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022" y="3661371"/>
            <a:ext cx="2321804" cy="2850728"/>
          </a:xfrm>
          <a:prstGeom prst="rect">
            <a:avLst/>
          </a:prstGeom>
        </p:spPr>
      </p:pic>
    </p:spTree>
    <p:extLst>
      <p:ext uri="{BB962C8B-B14F-4D97-AF65-F5344CB8AC3E}">
        <p14:creationId xmlns:p14="http://schemas.microsoft.com/office/powerpoint/2010/main" val="39996173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322771" y="3008354"/>
            <a:ext cx="0" cy="2809411"/>
          </a:xfrm>
          <a:prstGeom prst="line">
            <a:avLst/>
          </a:prstGeom>
          <a:ln w="19050">
            <a:solidFill>
              <a:srgbClr val="92D050"/>
            </a:solidFill>
            <a:prstDash val="sysDot"/>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1875809" y="2949377"/>
            <a:ext cx="234423" cy="2344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900" dirty="0"/>
          </a:p>
        </p:txBody>
      </p:sp>
      <p:sp>
        <p:nvSpPr>
          <p:cNvPr id="6" name="Rectangle 5"/>
          <p:cNvSpPr/>
          <p:nvPr/>
        </p:nvSpPr>
        <p:spPr>
          <a:xfrm>
            <a:off x="422032" y="2871394"/>
            <a:ext cx="3742259" cy="1569660"/>
          </a:xfrm>
          <a:prstGeom prst="rect">
            <a:avLst/>
          </a:prstGeom>
        </p:spPr>
        <p:txBody>
          <a:bodyPr wrap="square">
            <a:spAutoFit/>
          </a:bodyPr>
          <a:lstStyle/>
          <a:p>
            <a:pPr algn="r"/>
            <a:r>
              <a:rPr lang="fr-BE" sz="2400" b="1" dirty="0">
                <a:solidFill>
                  <a:srgbClr val="92D050"/>
                </a:solidFill>
                <a:latin typeface="EC Square Sans Pro" panose="020B0506040000020004" pitchFamily="34" charset="0"/>
              </a:rPr>
              <a:t>Global </a:t>
            </a:r>
            <a:r>
              <a:rPr lang="fr-BE" sz="2400" b="1" dirty="0" err="1">
                <a:solidFill>
                  <a:srgbClr val="92D050"/>
                </a:solidFill>
                <a:latin typeface="EC Square Sans Pro" panose="020B0506040000020004" pitchFamily="34" charset="0"/>
              </a:rPr>
              <a:t>Climate</a:t>
            </a:r>
            <a:r>
              <a:rPr lang="fr-BE" sz="2400" b="1" dirty="0">
                <a:solidFill>
                  <a:srgbClr val="92D050"/>
                </a:solidFill>
                <a:latin typeface="EC Square Sans Pro" panose="020B0506040000020004" pitchFamily="34" charset="0"/>
              </a:rPr>
              <a:t> Change Alliance (GCCA+) Support </a:t>
            </a:r>
            <a:r>
              <a:rPr lang="fr-BE" sz="2400" b="1" dirty="0" err="1">
                <a:solidFill>
                  <a:srgbClr val="92D050"/>
                </a:solidFill>
                <a:latin typeface="EC Square Sans Pro" panose="020B0506040000020004" pitchFamily="34" charset="0"/>
              </a:rPr>
              <a:t>Facility</a:t>
            </a:r>
            <a:br>
              <a:rPr lang="fr-BE" sz="2400" b="1" dirty="0">
                <a:latin typeface="EC Square Sans Pro" panose="020B0506040000020004" pitchFamily="34" charset="0"/>
              </a:rPr>
            </a:br>
            <a:endParaRPr lang="x-none" sz="2400" dirty="0">
              <a:solidFill>
                <a:schemeClr val="accent6">
                  <a:lumMod val="50000"/>
                </a:schemeClr>
              </a:solidFill>
              <a:latin typeface="EC Square Sans Pro" panose="020B05060400000200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08347"/>
            <a:ext cx="9144000" cy="64033"/>
          </a:xfrm>
          <a:prstGeom prst="rect">
            <a:avLst/>
          </a:prstGeom>
        </p:spPr>
      </p:pic>
      <p:sp>
        <p:nvSpPr>
          <p:cNvPr id="8" name="Rectangle 7"/>
          <p:cNvSpPr/>
          <p:nvPr/>
        </p:nvSpPr>
        <p:spPr>
          <a:xfrm>
            <a:off x="4573474" y="2852894"/>
            <a:ext cx="4249410" cy="3554819"/>
          </a:xfrm>
          <a:prstGeom prst="rect">
            <a:avLst/>
          </a:prstGeom>
        </p:spPr>
        <p:txBody>
          <a:bodyPr wrap="square">
            <a:spAutoFit/>
          </a:bodyPr>
          <a:lstStyle/>
          <a:p>
            <a:pPr>
              <a:spcBef>
                <a:spcPts val="300"/>
              </a:spcBef>
            </a:pPr>
            <a:r>
              <a:rPr lang="en-US" sz="1400" b="1" dirty="0">
                <a:solidFill>
                  <a:schemeClr val="accent6">
                    <a:lumMod val="50000"/>
                  </a:schemeClr>
                </a:solidFill>
                <a:latin typeface="EC Square Sans Pro Light" panose="020B0506000000020004" pitchFamily="34" charset="0"/>
              </a:rPr>
              <a:t>Purpose</a:t>
            </a:r>
          </a:p>
          <a:p>
            <a:pPr>
              <a:spcBef>
                <a:spcPts val="300"/>
              </a:spcBef>
            </a:pPr>
            <a:r>
              <a:rPr lang="en-US" sz="1400" dirty="0">
                <a:solidFill>
                  <a:schemeClr val="accent6">
                    <a:lumMod val="50000"/>
                  </a:schemeClr>
                </a:solidFill>
                <a:latin typeface="EC Square Sans Pro Light" panose="020B0506000000020004" pitchFamily="34" charset="0"/>
              </a:rPr>
              <a:t>Provide technical support to the EC and partner countries for the effective implementation of the GCCA+ Flagship  Initiative to enhance (1) policy dialogue and exchange of experiences, (2) capacities of LDCs to address climate change challenges, and (3) creation and sharing of knowledge.</a:t>
            </a:r>
          </a:p>
          <a:p>
            <a:pPr>
              <a:spcBef>
                <a:spcPts val="300"/>
              </a:spcBef>
            </a:pPr>
            <a:endParaRPr lang="en-US" sz="1400" b="1" dirty="0">
              <a:solidFill>
                <a:schemeClr val="accent6">
                  <a:lumMod val="50000"/>
                </a:schemeClr>
              </a:solidFill>
              <a:latin typeface="EC Square Sans Pro Light" panose="020B0506000000020004" pitchFamily="34" charset="0"/>
            </a:endParaRPr>
          </a:p>
          <a:p>
            <a:pPr>
              <a:spcBef>
                <a:spcPts val="300"/>
              </a:spcBef>
            </a:pPr>
            <a:r>
              <a:rPr lang="en-US" sz="1400" b="1" dirty="0">
                <a:solidFill>
                  <a:schemeClr val="accent6">
                    <a:lumMod val="50000"/>
                  </a:schemeClr>
                </a:solidFill>
                <a:latin typeface="EC Square Sans Pro Light" panose="020B0506000000020004" pitchFamily="34" charset="0"/>
              </a:rPr>
              <a:t>How?</a:t>
            </a:r>
          </a:p>
          <a:p>
            <a:pPr marL="214313" indent="-214313">
              <a:spcBef>
                <a:spcPts val="300"/>
              </a:spcBef>
              <a:buFont typeface="Arial" panose="020B0604020202020204" pitchFamily="34" charset="0"/>
              <a:buChar char="•"/>
            </a:pPr>
            <a:r>
              <a:rPr lang="en-US" sz="1400" dirty="0">
                <a:solidFill>
                  <a:schemeClr val="accent6">
                    <a:lumMod val="50000"/>
                  </a:schemeClr>
                </a:solidFill>
                <a:latin typeface="EC Square Sans Pro Light" panose="020B0506000000020004" pitchFamily="34" charset="0"/>
              </a:rPr>
              <a:t>In-country support to identification and formulation of new GCCA+  </a:t>
            </a:r>
            <a:r>
              <a:rPr lang="en-US" sz="1400" dirty="0" err="1">
                <a:solidFill>
                  <a:schemeClr val="accent6">
                    <a:lumMod val="50000"/>
                  </a:schemeClr>
                </a:solidFill>
                <a:latin typeface="EC Square Sans Pro Light" panose="020B0506000000020004" pitchFamily="34" charset="0"/>
              </a:rPr>
              <a:t>programmes</a:t>
            </a:r>
            <a:r>
              <a:rPr lang="en-US" sz="1400" dirty="0">
                <a:solidFill>
                  <a:schemeClr val="accent6">
                    <a:lumMod val="50000"/>
                  </a:schemeClr>
                </a:solidFill>
                <a:latin typeface="EC Square Sans Pro Light" panose="020B0506000000020004" pitchFamily="34" charset="0"/>
              </a:rPr>
              <a:t>/projects</a:t>
            </a:r>
          </a:p>
          <a:p>
            <a:pPr marL="214313" indent="-214313">
              <a:spcBef>
                <a:spcPts val="300"/>
              </a:spcBef>
              <a:buFont typeface="Arial" panose="020B0604020202020204" pitchFamily="34" charset="0"/>
              <a:buChar char="•"/>
            </a:pPr>
            <a:r>
              <a:rPr lang="en-US" sz="1400" dirty="0">
                <a:solidFill>
                  <a:schemeClr val="accent6">
                    <a:lumMod val="50000"/>
                  </a:schemeClr>
                </a:solidFill>
                <a:latin typeface="EC Square Sans Pro Light" panose="020B0506000000020004" pitchFamily="34" charset="0"/>
              </a:rPr>
              <a:t>Remote and in-country ad hoc support on the implementation of GCCA funded </a:t>
            </a:r>
            <a:r>
              <a:rPr lang="en-US" sz="1400" dirty="0" err="1">
                <a:solidFill>
                  <a:schemeClr val="accent6">
                    <a:lumMod val="50000"/>
                  </a:schemeClr>
                </a:solidFill>
                <a:latin typeface="EC Square Sans Pro Light" panose="020B0506000000020004" pitchFamily="34" charset="0"/>
              </a:rPr>
              <a:t>programmes</a:t>
            </a:r>
            <a:endParaRPr lang="en-US" sz="1400" dirty="0">
              <a:solidFill>
                <a:schemeClr val="accent6">
                  <a:lumMod val="50000"/>
                </a:schemeClr>
              </a:solidFill>
              <a:latin typeface="EC Square Sans Pro Light" panose="020B0506000000020004" pitchFamily="34" charset="0"/>
            </a:endParaRPr>
          </a:p>
          <a:p>
            <a:pPr marL="214313" indent="-214313">
              <a:spcBef>
                <a:spcPts val="300"/>
              </a:spcBef>
              <a:buFont typeface="Arial" panose="020B0604020202020204" pitchFamily="34" charset="0"/>
              <a:buChar char="•"/>
            </a:pPr>
            <a:r>
              <a:rPr lang="en-US" sz="1400" dirty="0">
                <a:solidFill>
                  <a:schemeClr val="accent6">
                    <a:lumMod val="50000"/>
                  </a:schemeClr>
                </a:solidFill>
                <a:latin typeface="EC Square Sans Pro Light" panose="020B0506000000020004" pitchFamily="34" charset="0"/>
              </a:rPr>
              <a:t>Short term </a:t>
            </a:r>
            <a:r>
              <a:rPr lang="en-US" sz="1400" dirty="0" err="1">
                <a:solidFill>
                  <a:schemeClr val="accent6">
                    <a:lumMod val="50000"/>
                  </a:schemeClr>
                </a:solidFill>
                <a:latin typeface="EC Square Sans Pro Light" panose="020B0506000000020004" pitchFamily="34" charset="0"/>
              </a:rPr>
              <a:t>customised</a:t>
            </a:r>
            <a:r>
              <a:rPr lang="en-US" sz="1400" dirty="0">
                <a:solidFill>
                  <a:schemeClr val="accent6">
                    <a:lumMod val="50000"/>
                  </a:schemeClr>
                </a:solidFill>
                <a:latin typeface="EC Square Sans Pro Light" panose="020B0506000000020004" pitchFamily="34" charset="0"/>
              </a:rPr>
              <a:t> TA and training services and exchange of knowledge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48885" r="807" b="33743"/>
          <a:stretch/>
        </p:blipFill>
        <p:spPr>
          <a:xfrm>
            <a:off x="0" y="1340768"/>
            <a:ext cx="9144000" cy="1067579"/>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031" y="4070159"/>
            <a:ext cx="2557979" cy="1732677"/>
          </a:xfrm>
          <a:prstGeom prst="rect">
            <a:avLst/>
          </a:prstGeom>
        </p:spPr>
      </p:pic>
      <p:sp>
        <p:nvSpPr>
          <p:cNvPr id="11" name="Rectangle 10"/>
          <p:cNvSpPr/>
          <p:nvPr/>
        </p:nvSpPr>
        <p:spPr>
          <a:xfrm>
            <a:off x="71952" y="6008866"/>
            <a:ext cx="4585292" cy="369332"/>
          </a:xfrm>
          <a:prstGeom prst="rect">
            <a:avLst/>
          </a:prstGeom>
        </p:spPr>
        <p:txBody>
          <a:bodyPr wrap="square">
            <a:spAutoFit/>
          </a:bodyPr>
          <a:lstStyle/>
          <a:p>
            <a:r>
              <a:rPr lang="en-GB" sz="1800" b="1" dirty="0">
                <a:solidFill>
                  <a:schemeClr val="accent6">
                    <a:lumMod val="50000"/>
                  </a:schemeClr>
                </a:solidFill>
                <a:latin typeface="EC Square Sans Pro Light" panose="020B0506000000020004" pitchFamily="34" charset="0"/>
              </a:rPr>
              <a:t>Contact::  </a:t>
            </a:r>
            <a:r>
              <a:rPr lang="en-GB" sz="1800" b="1" dirty="0">
                <a:solidFill>
                  <a:schemeClr val="accent6">
                    <a:lumMod val="75000"/>
                  </a:schemeClr>
                </a:solidFill>
                <a:latin typeface="EC Square Sans Pro Light" panose="020B0506000000020004" pitchFamily="34" charset="0"/>
              </a:rPr>
              <a:t>info@gcca.eu</a:t>
            </a:r>
            <a:r>
              <a:rPr lang="en-GB" sz="1800" b="1" dirty="0">
                <a:solidFill>
                  <a:schemeClr val="accent6">
                    <a:lumMod val="50000"/>
                  </a:schemeClr>
                </a:solidFill>
                <a:latin typeface="EC Square Sans Pro Light" panose="020B0506000000020004" pitchFamily="34" charset="0"/>
              </a:rPr>
              <a:t> </a:t>
            </a:r>
            <a:endParaRPr lang="en-US" sz="1800" b="1" dirty="0">
              <a:latin typeface="EC Square Sans Pro Medium" panose="020B0500000000020004" pitchFamily="34" charset="0"/>
            </a:endParaRPr>
          </a:p>
        </p:txBody>
      </p:sp>
    </p:spTree>
    <p:extLst>
      <p:ext uri="{BB962C8B-B14F-4D97-AF65-F5344CB8AC3E}">
        <p14:creationId xmlns:p14="http://schemas.microsoft.com/office/powerpoint/2010/main" val="12733927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95288" y="1340247"/>
            <a:ext cx="8229600" cy="936625"/>
          </a:xfrm>
        </p:spPr>
        <p:txBody>
          <a:bodyPr/>
          <a:lstStyle/>
          <a:p>
            <a:r>
              <a:rPr lang="en-GB" dirty="0"/>
              <a:t>Key Messages of Module 8</a:t>
            </a:r>
            <a:endParaRPr lang="en-US" dirty="0"/>
          </a:p>
        </p:txBody>
      </p:sp>
      <p:sp>
        <p:nvSpPr>
          <p:cNvPr id="32771" name="Content Placeholder 2"/>
          <p:cNvSpPr>
            <a:spLocks noGrp="1"/>
          </p:cNvSpPr>
          <p:nvPr>
            <p:ph idx="1"/>
          </p:nvPr>
        </p:nvSpPr>
        <p:spPr>
          <a:xfrm>
            <a:off x="467544" y="2420888"/>
            <a:ext cx="8280920" cy="3384376"/>
          </a:xfrm>
        </p:spPr>
        <p:txBody>
          <a:bodyPr/>
          <a:lstStyle/>
          <a:p>
            <a:pPr lvl="0">
              <a:spcAft>
                <a:spcPts val="1000"/>
              </a:spcAft>
              <a:buClrTx/>
            </a:pPr>
            <a:r>
              <a:rPr lang="en-GB" sz="2000" i="0" dirty="0"/>
              <a:t>There are numerous EU and other international cooperation initiatives promoting an inclusive green economy. </a:t>
            </a:r>
            <a:r>
              <a:rPr lang="en-GB" sz="2000" b="1" i="0" dirty="0"/>
              <a:t>Aligning actions</a:t>
            </a:r>
            <a:r>
              <a:rPr lang="en-GB" sz="2000" i="0" dirty="0"/>
              <a:t> with these initiatives is both a </a:t>
            </a:r>
            <a:r>
              <a:rPr lang="en-GB" sz="2000" b="1" i="0" dirty="0"/>
              <a:t>challenge</a:t>
            </a:r>
            <a:r>
              <a:rPr lang="en-GB" sz="2000" i="0" dirty="0"/>
              <a:t> and a </a:t>
            </a:r>
            <a:r>
              <a:rPr lang="en-GB" sz="2000" b="1" i="0" dirty="0"/>
              <a:t>necessity</a:t>
            </a:r>
            <a:r>
              <a:rPr lang="en-GB" sz="2000" i="0" dirty="0"/>
              <a:t>. </a:t>
            </a:r>
          </a:p>
          <a:p>
            <a:pPr lvl="0">
              <a:spcAft>
                <a:spcPts val="1000"/>
              </a:spcAft>
              <a:buClrTx/>
            </a:pPr>
            <a:endParaRPr lang="en-GB" sz="2000" i="0" dirty="0"/>
          </a:p>
          <a:p>
            <a:pPr lvl="0">
              <a:spcAft>
                <a:spcPts val="1000"/>
              </a:spcAft>
              <a:buClrTx/>
            </a:pPr>
            <a:r>
              <a:rPr lang="en-GB" sz="2000" i="0" dirty="0"/>
              <a:t>The </a:t>
            </a:r>
            <a:r>
              <a:rPr lang="en-GB" sz="2000" b="1" i="0" dirty="0"/>
              <a:t>SWITCH to Green Initiative</a:t>
            </a:r>
            <a:r>
              <a:rPr lang="en-GB" sz="2000" i="0" dirty="0"/>
              <a:t> supports the IGE transition process with </a:t>
            </a:r>
            <a:r>
              <a:rPr lang="en-GB" sz="2000" b="1" i="0" dirty="0"/>
              <a:t>strategy</a:t>
            </a:r>
            <a:r>
              <a:rPr lang="en-GB" sz="2000" i="0" dirty="0"/>
              <a:t>, </a:t>
            </a:r>
            <a:r>
              <a:rPr lang="en-GB" sz="2000" b="1" i="0" dirty="0"/>
              <a:t>coordination</a:t>
            </a:r>
            <a:r>
              <a:rPr lang="en-GB" sz="2000" i="0" dirty="0"/>
              <a:t>, </a:t>
            </a:r>
            <a:r>
              <a:rPr lang="en-GB" sz="2000" b="1" i="0" dirty="0"/>
              <a:t>technical assistance</a:t>
            </a:r>
            <a:r>
              <a:rPr lang="en-GB" sz="2000" i="0" dirty="0"/>
              <a:t>, </a:t>
            </a:r>
            <a:r>
              <a:rPr lang="en-GB" sz="2000" b="1" i="0" dirty="0"/>
              <a:t>knowledge management</a:t>
            </a:r>
            <a:r>
              <a:rPr lang="en-GB" sz="2000" i="0" dirty="0"/>
              <a:t> and </a:t>
            </a:r>
            <a:r>
              <a:rPr lang="en-GB" sz="2000" b="1" i="0" dirty="0"/>
              <a:t>communication</a:t>
            </a:r>
            <a:r>
              <a:rPr lang="en-GB" sz="2000" i="0" dirty="0"/>
              <a:t>.</a:t>
            </a:r>
          </a:p>
          <a:p>
            <a:pPr lvl="0">
              <a:spcAft>
                <a:spcPts val="1000"/>
              </a:spcAft>
              <a:buClrTx/>
            </a:pPr>
            <a:endParaRPr lang="en-GB" sz="2000" i="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1"/>
            <a:ext cx="8229600" cy="432966"/>
          </a:xfrm>
        </p:spPr>
        <p:txBody>
          <a:bodyPr/>
          <a:lstStyle/>
          <a:p>
            <a:r>
              <a:rPr lang="en-US" dirty="0"/>
              <a:t>References: </a:t>
            </a:r>
          </a:p>
        </p:txBody>
      </p:sp>
      <p:sp>
        <p:nvSpPr>
          <p:cNvPr id="3" name="Content Placeholder 2"/>
          <p:cNvSpPr>
            <a:spLocks noGrp="1"/>
          </p:cNvSpPr>
          <p:nvPr>
            <p:ph idx="1"/>
          </p:nvPr>
        </p:nvSpPr>
        <p:spPr>
          <a:xfrm>
            <a:off x="457200" y="1772817"/>
            <a:ext cx="8229600" cy="4608511"/>
          </a:xfrm>
        </p:spPr>
        <p:txBody>
          <a:bodyPr/>
          <a:lstStyle/>
          <a:p>
            <a:pPr>
              <a:buClr>
                <a:srgbClr val="0F5494"/>
              </a:buClr>
            </a:pPr>
            <a:r>
              <a:rPr lang="en-US" sz="1200" i="0" dirty="0"/>
              <a:t>UNEP, The 10YFP, additional information available at: </a:t>
            </a:r>
            <a:r>
              <a:rPr lang="en-US" sz="1200" i="0" dirty="0">
                <a:hlinkClick r:id="rId2"/>
              </a:rPr>
              <a:t>http://www.unep.org/10yfp/Home/tabid/133135/Default.aspx</a:t>
            </a:r>
            <a:r>
              <a:rPr lang="en-US" sz="1200" i="0" dirty="0"/>
              <a:t> </a:t>
            </a:r>
          </a:p>
          <a:p>
            <a:pPr>
              <a:buClr>
                <a:srgbClr val="0F5494"/>
              </a:buClr>
            </a:pPr>
            <a:r>
              <a:rPr lang="en-US" sz="1200" i="0" dirty="0"/>
              <a:t>ILO, The ILO’s Green Jobs Programme, additional information available at: </a:t>
            </a:r>
            <a:r>
              <a:rPr lang="en-US" sz="1200" i="0" dirty="0">
                <a:hlinkClick r:id="rId3"/>
              </a:rPr>
              <a:t>http://www.ilo.org/global/topics/green-jobs/WCMS_213842/lang--en/index.htm</a:t>
            </a:r>
            <a:r>
              <a:rPr lang="en-US" sz="1200" i="0" dirty="0"/>
              <a:t> </a:t>
            </a:r>
          </a:p>
          <a:p>
            <a:pPr>
              <a:buClr>
                <a:srgbClr val="0F5494"/>
              </a:buClr>
            </a:pPr>
            <a:r>
              <a:rPr lang="en-US" sz="1200" i="0" dirty="0"/>
              <a:t>UNEP &amp; UNDP, Poverty – Environment Initiative, website available at: </a:t>
            </a:r>
            <a:r>
              <a:rPr lang="en-US" sz="1200" i="0" dirty="0">
                <a:hlinkClick r:id="rId4"/>
              </a:rPr>
              <a:t>http://www.unpei.org/</a:t>
            </a:r>
            <a:endParaRPr lang="en-US" sz="1200" i="0" dirty="0"/>
          </a:p>
          <a:p>
            <a:pPr>
              <a:buClr>
                <a:srgbClr val="0F5494"/>
              </a:buClr>
            </a:pPr>
            <a:r>
              <a:rPr lang="en-US" sz="1200" i="0" dirty="0"/>
              <a:t>SWITCH Asia, website available at:  </a:t>
            </a:r>
            <a:r>
              <a:rPr lang="en-US" sz="1200" i="0" dirty="0">
                <a:hlinkClick r:id="rId5"/>
              </a:rPr>
              <a:t>http://www.switch-asia.eu/</a:t>
            </a:r>
            <a:r>
              <a:rPr lang="en-US" sz="1200" i="0" dirty="0"/>
              <a:t> </a:t>
            </a:r>
          </a:p>
          <a:p>
            <a:pPr>
              <a:buClr>
                <a:srgbClr val="0F5494"/>
              </a:buClr>
            </a:pPr>
            <a:r>
              <a:rPr lang="en-US" sz="1200" i="0" dirty="0"/>
              <a:t>SWITCH Med, website available at: </a:t>
            </a:r>
            <a:r>
              <a:rPr lang="en-US" sz="1200" i="0" dirty="0">
                <a:hlinkClick r:id="rId6"/>
              </a:rPr>
              <a:t>http://www.switchmed.eu/en</a:t>
            </a:r>
            <a:r>
              <a:rPr lang="en-US" sz="1200" i="0" dirty="0"/>
              <a:t> </a:t>
            </a:r>
          </a:p>
          <a:p>
            <a:pPr>
              <a:buClr>
                <a:srgbClr val="0F5494"/>
              </a:buClr>
            </a:pPr>
            <a:r>
              <a:rPr lang="en-US" sz="1200" i="0" dirty="0"/>
              <a:t>SWITCH Africa Green, website available at: </a:t>
            </a:r>
            <a:r>
              <a:rPr lang="en-US" sz="1200" i="0" dirty="0">
                <a:hlinkClick r:id="rId7"/>
              </a:rPr>
              <a:t>http://switchafricagreen.org/</a:t>
            </a:r>
            <a:r>
              <a:rPr lang="en-US" sz="1200" i="0" dirty="0"/>
              <a:t> </a:t>
            </a:r>
          </a:p>
          <a:p>
            <a:pPr>
              <a:buClr>
                <a:srgbClr val="0F5494"/>
              </a:buClr>
            </a:pPr>
            <a:r>
              <a:rPr lang="en-US" sz="1200" i="0" dirty="0"/>
              <a:t>The Economics of Ecosystems and Biodiversity (TEEB), website available at: </a:t>
            </a:r>
            <a:r>
              <a:rPr lang="en-US" sz="1200" i="0" dirty="0">
                <a:hlinkClick r:id="rId8"/>
              </a:rPr>
              <a:t>http://www.teebweb.org/</a:t>
            </a:r>
            <a:r>
              <a:rPr lang="en-US" sz="1200" i="0" dirty="0"/>
              <a:t> </a:t>
            </a:r>
          </a:p>
          <a:p>
            <a:pPr>
              <a:buClr>
                <a:srgbClr val="0F5494"/>
              </a:buClr>
            </a:pPr>
            <a:r>
              <a:rPr lang="en-US" sz="1200" i="0" dirty="0"/>
              <a:t>UN (2012) Rio+20 Outcome Document: "The Future We Want“</a:t>
            </a:r>
          </a:p>
          <a:p>
            <a:pPr>
              <a:buClr>
                <a:srgbClr val="0F5494"/>
              </a:buClr>
            </a:pPr>
            <a:r>
              <a:rPr lang="en-US" sz="1200" i="0" dirty="0"/>
              <a:t>UNEP (2012) Measuring Progress Towards an Inclusive Green Economy</a:t>
            </a:r>
          </a:p>
          <a:p>
            <a:pPr>
              <a:buClr>
                <a:srgbClr val="0F5494"/>
              </a:buClr>
            </a:pPr>
            <a:r>
              <a:rPr lang="en-US" sz="1200" i="0" dirty="0"/>
              <a:t>UNEP, SWITCH Asia (2013) Indicators for a Resource Efficient and Green Asia. Available at: </a:t>
            </a:r>
            <a:r>
              <a:rPr lang="en-US" sz="1200" i="0" dirty="0">
                <a:hlinkClick r:id="rId9"/>
              </a:rPr>
              <a:t>http://www.switch-asia.eu/policy-support-components/rpsc/policy-dialogue/scp-indicators/</a:t>
            </a:r>
            <a:r>
              <a:rPr lang="en-US" sz="1200" i="0" dirty="0"/>
              <a:t> </a:t>
            </a:r>
          </a:p>
          <a:p>
            <a:pPr>
              <a:buClr>
                <a:srgbClr val="0F5494"/>
              </a:buClr>
            </a:pPr>
            <a:r>
              <a:rPr lang="en-US" sz="1200" i="0" dirty="0"/>
              <a:t>DG ENV (2016) Qualitative and quantitative outcome indicators for LIFE projects. Available at: </a:t>
            </a:r>
            <a:r>
              <a:rPr lang="en-US" sz="1200" i="0" dirty="0">
                <a:hlinkClick r:id="rId10"/>
              </a:rPr>
              <a:t>http://ec.europa.eu/environment/life/toolkit/pmtools/lifeplus/monitoring.htm</a:t>
            </a:r>
            <a:r>
              <a:rPr lang="en-US" sz="1200" i="0" dirty="0"/>
              <a:t> </a:t>
            </a:r>
          </a:p>
          <a:p>
            <a:pPr>
              <a:buClr>
                <a:srgbClr val="0F5494"/>
              </a:buClr>
            </a:pPr>
            <a:endParaRPr lang="en-US" sz="1200" i="0" dirty="0"/>
          </a:p>
        </p:txBody>
      </p:sp>
    </p:spTree>
    <p:extLst>
      <p:ext uri="{BB962C8B-B14F-4D97-AF65-F5344CB8AC3E}">
        <p14:creationId xmlns:p14="http://schemas.microsoft.com/office/powerpoint/2010/main" val="2031227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marL="0"/>
            <a:r>
              <a:rPr lang="en-US" dirty="0"/>
              <a:t>The EU SWITCH to Green Initiative</a:t>
            </a:r>
          </a:p>
        </p:txBody>
      </p:sp>
      <p:sp>
        <p:nvSpPr>
          <p:cNvPr id="3" name="Content Placeholder 2"/>
          <p:cNvSpPr>
            <a:spLocks noGrp="1"/>
          </p:cNvSpPr>
          <p:nvPr>
            <p:ph idx="1"/>
          </p:nvPr>
        </p:nvSpPr>
        <p:spPr>
          <a:xfrm>
            <a:off x="457200" y="2492375"/>
            <a:ext cx="5050904" cy="3529013"/>
          </a:xfrm>
        </p:spPr>
        <p:txBody>
          <a:bodyPr/>
          <a:lstStyle/>
          <a:p>
            <a:pPr>
              <a:buClrTx/>
              <a:defRPr/>
            </a:pPr>
            <a:endParaRPr lang="en-GB" b="1" i="0" dirty="0"/>
          </a:p>
          <a:p>
            <a:pPr>
              <a:buClrTx/>
              <a:buFont typeface="Wingdings" panose="05000000000000000000" pitchFamily="2" charset="2"/>
              <a:buChar char="q"/>
              <a:defRPr/>
            </a:pPr>
            <a:r>
              <a:rPr lang="en-GB" b="1" i="0" dirty="0"/>
              <a:t>Coordination</a:t>
            </a:r>
          </a:p>
          <a:p>
            <a:pPr>
              <a:buClrTx/>
              <a:buFont typeface="Wingdings" panose="05000000000000000000" pitchFamily="2" charset="2"/>
              <a:buChar char="q"/>
              <a:defRPr/>
            </a:pPr>
            <a:endParaRPr lang="en-GB" b="1" i="0" dirty="0"/>
          </a:p>
          <a:p>
            <a:pPr>
              <a:buClrTx/>
              <a:buFont typeface="Wingdings" panose="05000000000000000000" pitchFamily="2" charset="2"/>
              <a:buChar char="q"/>
              <a:defRPr/>
            </a:pPr>
            <a:r>
              <a:rPr lang="en-US" b="1" i="0" dirty="0"/>
              <a:t>Strategy</a:t>
            </a:r>
          </a:p>
          <a:p>
            <a:pPr>
              <a:buClrTx/>
              <a:buFont typeface="Wingdings" panose="05000000000000000000" pitchFamily="2" charset="2"/>
              <a:buChar char="q"/>
              <a:defRPr/>
            </a:pPr>
            <a:endParaRPr lang="en-US" b="1" i="0" dirty="0"/>
          </a:p>
          <a:p>
            <a:pPr>
              <a:buClrTx/>
              <a:buFont typeface="Wingdings" panose="05000000000000000000" pitchFamily="2" charset="2"/>
              <a:buChar char="q"/>
              <a:defRPr/>
            </a:pPr>
            <a:r>
              <a:rPr lang="en-US" b="1" i="0" dirty="0"/>
              <a:t>Technical Assistance: S2Green Facility</a:t>
            </a:r>
            <a:endParaRPr lang="en-GB" b="1" i="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84442" y="2310755"/>
            <a:ext cx="2845763" cy="4115650"/>
          </a:xfrm>
          <a:prstGeom prst="rect">
            <a:avLst/>
          </a:prstGeom>
        </p:spPr>
      </p:pic>
    </p:spTree>
    <p:extLst>
      <p:ext uri="{BB962C8B-B14F-4D97-AF65-F5344CB8AC3E}">
        <p14:creationId xmlns:p14="http://schemas.microsoft.com/office/powerpoint/2010/main" val="2285014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marL="0"/>
            <a:r>
              <a:rPr lang="en-US" dirty="0"/>
              <a:t>Overview of the IGE portfolio managed by DEVCO (HQs)</a:t>
            </a:r>
          </a:p>
        </p:txBody>
      </p:sp>
      <p:sp>
        <p:nvSpPr>
          <p:cNvPr id="3" name="Content Placeholder 2"/>
          <p:cNvSpPr>
            <a:spLocks noGrp="1"/>
          </p:cNvSpPr>
          <p:nvPr>
            <p:ph idx="1"/>
          </p:nvPr>
        </p:nvSpPr>
        <p:spPr/>
        <p:txBody>
          <a:bodyPr/>
          <a:lstStyle/>
          <a:p>
            <a:pPr>
              <a:buClrTx/>
              <a:defRPr/>
            </a:pPr>
            <a:endParaRPr lang="en-GB" i="0" dirty="0"/>
          </a:p>
          <a:p>
            <a:pPr>
              <a:buClrTx/>
              <a:buFont typeface="Wingdings" panose="05000000000000000000" pitchFamily="2" charset="2"/>
              <a:buChar char="q"/>
              <a:defRPr/>
            </a:pPr>
            <a:r>
              <a:rPr lang="en-GB" i="0" dirty="0"/>
              <a:t>On-going projects (2007-13 financial framework) </a:t>
            </a:r>
          </a:p>
          <a:p>
            <a:pPr lvl="1">
              <a:buClrTx/>
              <a:buFont typeface="Courier New" panose="02070309020205020404" pitchFamily="49" charset="0"/>
              <a:buChar char="o"/>
              <a:defRPr/>
            </a:pPr>
            <a:r>
              <a:rPr lang="en-GB" b="0" i="0" dirty="0"/>
              <a:t>SWITCH Africa Green (ENRTP)</a:t>
            </a:r>
          </a:p>
          <a:p>
            <a:pPr lvl="1">
              <a:buClrTx/>
              <a:buFont typeface="Courier New" panose="02070309020205020404" pitchFamily="49" charset="0"/>
              <a:buChar char="o"/>
              <a:defRPr/>
            </a:pPr>
            <a:r>
              <a:rPr lang="en-GB" b="0" dirty="0"/>
              <a:t>Green economy and social and environmental entrepreneurship in Africa</a:t>
            </a:r>
            <a:endParaRPr lang="en-GB" b="0" i="0" dirty="0"/>
          </a:p>
          <a:p>
            <a:pPr lvl="1">
              <a:buClrTx/>
              <a:buFont typeface="Courier New" panose="02070309020205020404" pitchFamily="49" charset="0"/>
              <a:buChar char="o"/>
              <a:defRPr/>
            </a:pPr>
            <a:r>
              <a:rPr lang="en-GB" b="0" dirty="0"/>
              <a:t>Actions under the EU-UNEP Strategic Cooperation Agreement, resource efficiency &amp; green economy priority</a:t>
            </a:r>
          </a:p>
          <a:p>
            <a:pPr lvl="1">
              <a:buClrTx/>
              <a:buFont typeface="Courier New" panose="02070309020205020404" pitchFamily="49" charset="0"/>
              <a:buChar char="o"/>
              <a:defRPr/>
            </a:pPr>
            <a:r>
              <a:rPr lang="en-GB" b="0" i="0" dirty="0"/>
              <a:t>SWITCH Asia (RSP 2007-2013)</a:t>
            </a:r>
          </a:p>
          <a:p>
            <a:pPr lvl="1">
              <a:buClrTx/>
              <a:buFont typeface="Courier New" panose="02070309020205020404" pitchFamily="49" charset="0"/>
              <a:buChar char="o"/>
              <a:defRPr/>
            </a:pPr>
            <a:r>
              <a:rPr lang="en-GB" b="0" dirty="0"/>
              <a:t>SWITCH Med</a:t>
            </a:r>
          </a:p>
          <a:p>
            <a:pPr lvl="1">
              <a:buClrTx/>
              <a:buFont typeface="Courier New" panose="02070309020205020404" pitchFamily="49" charset="0"/>
              <a:buChar char="o"/>
              <a:defRPr/>
            </a:pPr>
            <a:r>
              <a:rPr lang="en-GB" b="0" dirty="0"/>
              <a:t>EAP Green</a:t>
            </a:r>
            <a:endParaRPr lang="en-GB" b="0" i="0" dirty="0"/>
          </a:p>
        </p:txBody>
      </p:sp>
    </p:spTree>
    <p:extLst>
      <p:ext uri="{BB962C8B-B14F-4D97-AF65-F5344CB8AC3E}">
        <p14:creationId xmlns:p14="http://schemas.microsoft.com/office/powerpoint/2010/main" val="2604219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marL="0"/>
            <a:r>
              <a:rPr lang="en-US" dirty="0"/>
              <a:t>Overview of the IGE portfolio managed by DEVCO (HQs)</a:t>
            </a:r>
          </a:p>
        </p:txBody>
      </p:sp>
      <p:sp>
        <p:nvSpPr>
          <p:cNvPr id="3" name="Content Placeholder 2"/>
          <p:cNvSpPr>
            <a:spLocks noGrp="1"/>
          </p:cNvSpPr>
          <p:nvPr>
            <p:ph idx="1"/>
          </p:nvPr>
        </p:nvSpPr>
        <p:spPr/>
        <p:txBody>
          <a:bodyPr/>
          <a:lstStyle/>
          <a:p>
            <a:pPr>
              <a:buClrTx/>
              <a:defRPr/>
            </a:pPr>
            <a:endParaRPr lang="en-GB" i="0" dirty="0"/>
          </a:p>
          <a:p>
            <a:pPr>
              <a:buClrTx/>
              <a:buFont typeface="Wingdings" panose="05000000000000000000" pitchFamily="2" charset="2"/>
              <a:buChar char="q"/>
              <a:defRPr/>
            </a:pPr>
            <a:r>
              <a:rPr lang="en-GB" i="0" dirty="0"/>
              <a:t>On-going projects (2014-20 financial framework)</a:t>
            </a:r>
          </a:p>
          <a:p>
            <a:pPr lvl="1">
              <a:buClrTx/>
              <a:buFont typeface="Courier New" panose="02070309020205020404" pitchFamily="49" charset="0"/>
              <a:buChar char="o"/>
              <a:defRPr/>
            </a:pPr>
            <a:r>
              <a:rPr lang="en-GB" b="0" i="0" dirty="0"/>
              <a:t>SWITCH to GREEN facility (GPGC)</a:t>
            </a:r>
          </a:p>
          <a:p>
            <a:pPr lvl="1">
              <a:buClrTx/>
              <a:buFont typeface="Courier New" panose="02070309020205020404" pitchFamily="49" charset="0"/>
              <a:buChar char="o"/>
              <a:defRPr/>
            </a:pPr>
            <a:r>
              <a:rPr lang="en-GB" b="0" dirty="0"/>
              <a:t>Partnership for Action on Green Economy (GPGC)</a:t>
            </a:r>
          </a:p>
          <a:p>
            <a:pPr lvl="1">
              <a:buClrTx/>
              <a:buFont typeface="Courier New" panose="02070309020205020404" pitchFamily="49" charset="0"/>
              <a:buChar char="o"/>
              <a:defRPr/>
            </a:pPr>
            <a:r>
              <a:rPr lang="en-GB" b="0" i="0" dirty="0"/>
              <a:t>Green Economy Coalition (GPGC)</a:t>
            </a:r>
          </a:p>
          <a:p>
            <a:pPr>
              <a:buClrTx/>
              <a:buFont typeface="Wingdings" panose="05000000000000000000" pitchFamily="2" charset="2"/>
              <a:buChar char="q"/>
              <a:defRPr/>
            </a:pPr>
            <a:r>
              <a:rPr lang="en-GB" i="0" dirty="0"/>
              <a:t>Future Actions (Indicative)</a:t>
            </a:r>
          </a:p>
          <a:p>
            <a:pPr lvl="1">
              <a:buClrTx/>
              <a:buFont typeface="Wingdings" panose="05000000000000000000" pitchFamily="2" charset="2"/>
              <a:buChar char="q"/>
              <a:defRPr/>
            </a:pPr>
            <a:r>
              <a:rPr lang="en-GB" b="0" i="0" dirty="0"/>
              <a:t>Asia MIP 2014-20, green economy sector</a:t>
            </a:r>
          </a:p>
          <a:p>
            <a:pPr lvl="1">
              <a:buClrTx/>
              <a:buFont typeface="Wingdings" panose="05000000000000000000" pitchFamily="2" charset="2"/>
              <a:buChar char="q"/>
              <a:defRPr/>
            </a:pPr>
            <a:r>
              <a:rPr lang="en-GB" b="0" dirty="0"/>
              <a:t>GPGC MIP 2014-20, green economy priority</a:t>
            </a:r>
            <a:endParaRPr lang="en-GB" b="0" i="0" dirty="0"/>
          </a:p>
        </p:txBody>
      </p:sp>
    </p:spTree>
    <p:extLst>
      <p:ext uri="{BB962C8B-B14F-4D97-AF65-F5344CB8AC3E}">
        <p14:creationId xmlns:p14="http://schemas.microsoft.com/office/powerpoint/2010/main" val="1289728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marL="0"/>
            <a:r>
              <a:rPr lang="en-US" dirty="0"/>
              <a:t>The SWITCH regional </a:t>
            </a:r>
            <a:r>
              <a:rPr lang="en-US" dirty="0" err="1"/>
              <a:t>programmes</a:t>
            </a:r>
            <a:endParaRPr lang="en-US" dirty="0"/>
          </a:p>
        </p:txBody>
      </p:sp>
      <p:sp>
        <p:nvSpPr>
          <p:cNvPr id="3" name="Content Placeholder 2"/>
          <p:cNvSpPr>
            <a:spLocks noGrp="1"/>
          </p:cNvSpPr>
          <p:nvPr>
            <p:ph idx="1"/>
          </p:nvPr>
        </p:nvSpPr>
        <p:spPr/>
        <p:txBody>
          <a:bodyPr/>
          <a:lstStyle/>
          <a:p>
            <a:pPr>
              <a:buClrTx/>
              <a:defRPr/>
            </a:pPr>
            <a:endParaRPr lang="en-GB" i="0" dirty="0"/>
          </a:p>
          <a:p>
            <a:pPr>
              <a:buClrTx/>
              <a:buFont typeface="Wingdings" panose="05000000000000000000" pitchFamily="2" charset="2"/>
              <a:buChar char="q"/>
              <a:defRPr/>
            </a:pPr>
            <a:r>
              <a:rPr lang="en-GB" i="0" dirty="0"/>
              <a:t>Asia: </a:t>
            </a:r>
          </a:p>
          <a:p>
            <a:pPr lvl="1">
              <a:buClrTx/>
              <a:buFont typeface="Courier New" panose="02070309020205020404" pitchFamily="49" charset="0"/>
              <a:buChar char="o"/>
              <a:defRPr/>
            </a:pPr>
            <a:r>
              <a:rPr lang="en-GB" b="0" i="0" dirty="0"/>
              <a:t>encourage sustainable growth to reduce poverty and environmental impact from consumers and industries</a:t>
            </a:r>
          </a:p>
          <a:p>
            <a:pPr>
              <a:buClrTx/>
              <a:buFont typeface="Wingdings" panose="05000000000000000000" pitchFamily="2" charset="2"/>
              <a:buChar char="q"/>
              <a:defRPr/>
            </a:pPr>
            <a:r>
              <a:rPr lang="en-GB" i="0" dirty="0"/>
              <a:t>Med: </a:t>
            </a:r>
          </a:p>
          <a:p>
            <a:pPr lvl="1">
              <a:buClrTx/>
              <a:buFont typeface="Courier New" panose="02070309020205020404" pitchFamily="49" charset="0"/>
              <a:buChar char="o"/>
              <a:defRPr/>
            </a:pPr>
            <a:r>
              <a:rPr lang="en-GB" b="0" dirty="0"/>
              <a:t>support &amp; connect stakeholders to scale-up social- and eco- innovations, facilitating the shift towards SCP</a:t>
            </a:r>
          </a:p>
          <a:p>
            <a:pPr>
              <a:buClrTx/>
              <a:buFont typeface="Wingdings" panose="05000000000000000000" pitchFamily="2" charset="2"/>
              <a:buChar char="q"/>
              <a:defRPr/>
            </a:pPr>
            <a:r>
              <a:rPr lang="en-GB" i="0" dirty="0"/>
              <a:t>Africa Green: </a:t>
            </a:r>
          </a:p>
          <a:p>
            <a:pPr lvl="1">
              <a:buClrTx/>
              <a:buFont typeface="Courier New" panose="02070309020205020404" pitchFamily="49" charset="0"/>
              <a:buChar char="o"/>
              <a:defRPr/>
            </a:pPr>
            <a:r>
              <a:rPr lang="en-GB" b="0" dirty="0"/>
              <a:t>support six countries in Africa towards a private sector-led inclusive green economy, based on SCP patterns</a:t>
            </a:r>
          </a:p>
          <a:p>
            <a:pPr marL="457200" lvl="1" indent="0">
              <a:buClrTx/>
              <a:buNone/>
              <a:defRPr/>
            </a:pPr>
            <a:endParaRPr lang="en-GB" b="0" dirty="0"/>
          </a:p>
        </p:txBody>
      </p:sp>
      <p:pic>
        <p:nvPicPr>
          <p:cNvPr id="4" name="Picture 3" descr="SwitchAsi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2197100"/>
            <a:ext cx="1669415" cy="374650"/>
          </a:xfrm>
          <a:prstGeom prst="rect">
            <a:avLst/>
          </a:prstGeom>
          <a:noFill/>
          <a:extLst/>
        </p:spPr>
      </p:pic>
      <p:pic>
        <p:nvPicPr>
          <p:cNvPr id="5" name="Picture 4" descr="https://www.switchmed.eu/++switchmed++static/images/logo_switchmed.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2" y="2197100"/>
            <a:ext cx="1821815" cy="521335"/>
          </a:xfrm>
          <a:prstGeom prst="rect">
            <a:avLst/>
          </a:prstGeom>
          <a:noFill/>
          <a:extLst/>
        </p:spPr>
      </p:pic>
      <p:pic>
        <p:nvPicPr>
          <p:cNvPr id="6" name="Picture 5" descr="Switch Africa Green Project   "/>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5906" y="2042795"/>
            <a:ext cx="1336675" cy="683260"/>
          </a:xfrm>
          <a:prstGeom prst="rect">
            <a:avLst/>
          </a:prstGeom>
          <a:noFill/>
          <a:extLst/>
        </p:spPr>
      </p:pic>
    </p:spTree>
    <p:extLst>
      <p:ext uri="{BB962C8B-B14F-4D97-AF65-F5344CB8AC3E}">
        <p14:creationId xmlns:p14="http://schemas.microsoft.com/office/powerpoint/2010/main" val="756479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marL="0"/>
            <a:r>
              <a:rPr lang="en-GB" dirty="0"/>
              <a:t>Greening Economies in the EU’s Eastern Neighbourhood (</a:t>
            </a:r>
            <a:r>
              <a:rPr lang="en-GB" dirty="0" err="1"/>
              <a:t>EaP</a:t>
            </a:r>
            <a:r>
              <a:rPr lang="en-GB" dirty="0"/>
              <a:t> Green)</a:t>
            </a:r>
          </a:p>
        </p:txBody>
      </p:sp>
      <p:sp>
        <p:nvSpPr>
          <p:cNvPr id="3" name="Content Placeholder 2"/>
          <p:cNvSpPr>
            <a:spLocks noGrp="1"/>
          </p:cNvSpPr>
          <p:nvPr>
            <p:ph idx="1"/>
          </p:nvPr>
        </p:nvSpPr>
        <p:spPr/>
        <p:txBody>
          <a:bodyPr/>
          <a:lstStyle/>
          <a:p>
            <a:pPr>
              <a:buClrTx/>
              <a:defRPr/>
            </a:pPr>
            <a:endParaRPr lang="en-GB" i="0" dirty="0"/>
          </a:p>
          <a:p>
            <a:pPr>
              <a:buClrTx/>
              <a:buFont typeface="Wingdings" panose="05000000000000000000" pitchFamily="2" charset="2"/>
              <a:buChar char="q"/>
              <a:defRPr/>
            </a:pPr>
            <a:r>
              <a:rPr lang="en-GB" i="0" dirty="0"/>
              <a:t>Aims at:</a:t>
            </a:r>
          </a:p>
          <a:p>
            <a:pPr lvl="1">
              <a:buClrTx/>
              <a:buFont typeface="Courier New" panose="02070309020205020404" pitchFamily="49" charset="0"/>
              <a:buChar char="o"/>
              <a:defRPr/>
            </a:pPr>
            <a:r>
              <a:rPr lang="en-GB" dirty="0"/>
              <a:t>‌Mainstreaming SCP </a:t>
            </a:r>
            <a:r>
              <a:rPr lang="en-GB" b="0" dirty="0"/>
              <a:t>into national development plans, legislation and regulatory framework;</a:t>
            </a:r>
          </a:p>
          <a:p>
            <a:pPr lvl="1">
              <a:buClrTx/>
              <a:buFont typeface="Courier New" panose="02070309020205020404" pitchFamily="49" charset="0"/>
              <a:buChar char="o"/>
              <a:defRPr/>
            </a:pPr>
            <a:r>
              <a:rPr lang="en-GB" b="0" dirty="0"/>
              <a:t>‌Promoting the use of the </a:t>
            </a:r>
            <a:r>
              <a:rPr lang="en-GB" dirty="0"/>
              <a:t>Strategic Environmental Assessment </a:t>
            </a:r>
            <a:r>
              <a:rPr lang="en-GB" b="0" dirty="0"/>
              <a:t>(SEA) and </a:t>
            </a:r>
            <a:r>
              <a:rPr lang="en-GB" dirty="0"/>
              <a:t>Environmental Impact Assessment </a:t>
            </a:r>
            <a:r>
              <a:rPr lang="en-GB" b="0" dirty="0"/>
              <a:t>(EIA) as essential planning tools; and</a:t>
            </a:r>
          </a:p>
          <a:p>
            <a:pPr lvl="1">
              <a:buClrTx/>
              <a:buFont typeface="Courier New" panose="02070309020205020404" pitchFamily="49" charset="0"/>
              <a:buChar char="o"/>
              <a:defRPr/>
            </a:pPr>
            <a:r>
              <a:rPr lang="en-GB" b="0" dirty="0"/>
              <a:t>‌Facilitating the </a:t>
            </a:r>
            <a:r>
              <a:rPr lang="en-GB" dirty="0"/>
              <a:t>greening of selected economic sectors</a:t>
            </a:r>
            <a:r>
              <a:rPr lang="en-GB" b="0" dirty="0"/>
              <a:t> (manufacturing, agriculture, food production and processing, construction)</a:t>
            </a:r>
          </a:p>
          <a:p>
            <a:pPr>
              <a:buClrTx/>
              <a:defRPr/>
            </a:pPr>
            <a:endParaRPr lang="en-GB" i="0" dirty="0"/>
          </a:p>
        </p:txBody>
      </p:sp>
      <p:pic>
        <p:nvPicPr>
          <p:cNvPr id="6" name="Εικόνα 1" descr="C:\Users\Living Prospects PC1\Desktop\eap-desktop-en.jpg"/>
          <p:cNvPicPr>
            <a:picLocks noChangeAspect="1"/>
          </p:cNvPicPr>
          <p:nvPr/>
        </p:nvPicPr>
        <p:blipFill>
          <a:blip r:embed="rId3" cstate="print"/>
          <a:srcRect r="53855"/>
          <a:stretch>
            <a:fillRect/>
          </a:stretch>
        </p:blipFill>
        <p:spPr bwMode="auto">
          <a:xfrm>
            <a:off x="5004048" y="2348880"/>
            <a:ext cx="4008524" cy="800100"/>
          </a:xfrm>
          <a:prstGeom prst="rect">
            <a:avLst/>
          </a:prstGeom>
          <a:noFill/>
          <a:ln w="9525">
            <a:noFill/>
            <a:miter lim="800000"/>
            <a:headEnd/>
            <a:tailEnd/>
          </a:ln>
        </p:spPr>
      </p:pic>
    </p:spTree>
    <p:extLst>
      <p:ext uri="{BB962C8B-B14F-4D97-AF65-F5344CB8AC3E}">
        <p14:creationId xmlns:p14="http://schemas.microsoft.com/office/powerpoint/2010/main" val="6606221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8089</TotalTime>
  <Words>4132</Words>
  <Application>Microsoft Office PowerPoint</Application>
  <PresentationFormat>On-screen Show (4:3)</PresentationFormat>
  <Paragraphs>414</Paragraphs>
  <Slides>43</Slides>
  <Notes>24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43</vt:i4>
      </vt:variant>
    </vt:vector>
  </HeadingPairs>
  <TitlesOfParts>
    <vt:vector size="56" baseType="lpstr">
      <vt:lpstr>ＭＳ Ｐゴシック</vt:lpstr>
      <vt:lpstr>Arial</vt:lpstr>
      <vt:lpstr>Arial Narrow</vt:lpstr>
      <vt:lpstr>Calibri</vt:lpstr>
      <vt:lpstr>Courier New</vt:lpstr>
      <vt:lpstr>EC Square Sans Pro</vt:lpstr>
      <vt:lpstr>EC Square Sans Pro Light</vt:lpstr>
      <vt:lpstr>EC Square Sans Pro Medium</vt:lpstr>
      <vt:lpstr>Symbol</vt:lpstr>
      <vt:lpstr>Times New Roman</vt:lpstr>
      <vt:lpstr>Verdana</vt:lpstr>
      <vt:lpstr>Wingdings</vt:lpstr>
      <vt:lpstr>Slide_Master</vt:lpstr>
      <vt:lpstr>Inclusive Green Economy:</vt:lpstr>
      <vt:lpstr>  International cooperation for an inclusive green economy – The SWITCH to Green Initiative</vt:lpstr>
      <vt:lpstr>Objectives of Module 7:   </vt:lpstr>
      <vt:lpstr>PowerPoint Presentation</vt:lpstr>
      <vt:lpstr>The EU SWITCH to Green Initiative</vt:lpstr>
      <vt:lpstr>Overview of the IGE portfolio managed by DEVCO (HQs)</vt:lpstr>
      <vt:lpstr>Overview of the IGE portfolio managed by DEVCO (HQs)</vt:lpstr>
      <vt:lpstr>The SWITCH regional programmes</vt:lpstr>
      <vt:lpstr>Greening Economies in the EU’s Eastern Neighbourhood (EaP Green)</vt:lpstr>
      <vt:lpstr>Other relevant Initiatives</vt:lpstr>
      <vt:lpstr>PowerPoint Presentation</vt:lpstr>
      <vt:lpstr>PowerPoint Presentation</vt:lpstr>
      <vt:lpstr>Discussion Points</vt:lpstr>
      <vt:lpstr>PowerPoint Presentation</vt:lpstr>
      <vt:lpstr>Rio+20 Outcome Document on Broader Measures of Progress</vt:lpstr>
      <vt:lpstr>Reporting on SDG Targets</vt:lpstr>
      <vt:lpstr>SDG Indicators: SCP - Goal 12</vt:lpstr>
      <vt:lpstr>EU Results Framework for Development cooperation</vt:lpstr>
      <vt:lpstr>Inclusive Green Economy Indicators for Policy Framing</vt:lpstr>
      <vt:lpstr>Natural Resource Use</vt:lpstr>
      <vt:lpstr>Resource Productivity </vt:lpstr>
      <vt:lpstr>Consumption</vt:lpstr>
      <vt:lpstr>Guiding Principles for adapting IGE Indicators to the national context (a)</vt:lpstr>
      <vt:lpstr>Guiding Principles for adapting IGE Indicators to the national context (b)</vt:lpstr>
      <vt:lpstr>Project-level indicators</vt:lpstr>
      <vt:lpstr>Project-level indicators</vt:lpstr>
      <vt:lpstr>Project-level indicators</vt:lpstr>
      <vt:lpstr>Project-level indicators</vt:lpstr>
      <vt:lpstr>Project-level indicators</vt:lpstr>
      <vt:lpstr>Indicators for SWITCH Africa Green: An example</vt:lpstr>
      <vt:lpstr>Indicators for SWITCH Africa Green: An example</vt:lpstr>
      <vt:lpstr>PowerPoint Presentation</vt:lpstr>
      <vt:lpstr>SWITCH to Green Facility</vt:lpstr>
      <vt:lpstr>SWITCH to Green Facility</vt:lpstr>
      <vt:lpstr>SWITCH to Green Facility</vt:lpstr>
      <vt:lpstr>SWITCH to Green Facility</vt:lpstr>
      <vt:lpstr>Complementarity with other DEVCO Facilities</vt:lpstr>
      <vt:lpstr>PowerPoint Presentation</vt:lpstr>
      <vt:lpstr>PowerPoint Presentation</vt:lpstr>
      <vt:lpstr>PowerPoint Presentation</vt:lpstr>
      <vt:lpstr>PowerPoint Presentation</vt:lpstr>
      <vt:lpstr>Key Messages of Module 8</vt:lpstr>
      <vt:lpstr>References: </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Living Prospects</dc:creator>
  <cp:lastModifiedBy>Living Prospects</cp:lastModifiedBy>
  <cp:revision>346</cp:revision>
  <cp:lastPrinted>2013-09-19T08:14:40Z</cp:lastPrinted>
  <dcterms:created xsi:type="dcterms:W3CDTF">2011-10-28T10:25:18Z</dcterms:created>
  <dcterms:modified xsi:type="dcterms:W3CDTF">2017-01-23T14:35:34Z</dcterms:modified>
</cp:coreProperties>
</file>