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406" r:id="rId2"/>
    <p:sldId id="407" r:id="rId3"/>
    <p:sldId id="408" r:id="rId4"/>
    <p:sldId id="409" r:id="rId5"/>
    <p:sldId id="410" r:id="rId6"/>
    <p:sldId id="411" r:id="rId7"/>
    <p:sldId id="412" r:id="rId8"/>
    <p:sldId id="413" r:id="rId9"/>
    <p:sldId id="414" r:id="rId10"/>
    <p:sldId id="415" r:id="rId11"/>
    <p:sldId id="417" r:id="rId12"/>
    <p:sldId id="418" r:id="rId13"/>
    <p:sldId id="419" r:id="rId14"/>
    <p:sldId id="420" r:id="rId15"/>
    <p:sldId id="421" r:id="rId16"/>
    <p:sldId id="287" r:id="rId17"/>
    <p:sldId id="416" r:id="rId18"/>
  </p:sldIdLst>
  <p:sldSz cx="9144000" cy="6858000" type="screen4x3"/>
  <p:notesSz cx="9926638" cy="6797675"/>
  <p:custDataLst>
    <p:tags r:id="rId21"/>
  </p:custDataLst>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DBF6CA"/>
    <a:srgbClr val="D3F4BE"/>
    <a:srgbClr val="EBFAE2"/>
    <a:srgbClr val="C5F1AD"/>
    <a:srgbClr val="E3FEC2"/>
    <a:srgbClr val="D3FDA1"/>
    <a:srgbClr val="BDDEFF"/>
    <a:srgbClr val="3166CF"/>
    <a:srgbClr val="3E6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5470" autoAdjust="0"/>
  </p:normalViewPr>
  <p:slideViewPr>
    <p:cSldViewPr>
      <p:cViewPr varScale="1">
        <p:scale>
          <a:sx n="55" d="100"/>
          <a:sy n="55" d="100"/>
        </p:scale>
        <p:origin x="852" y="28"/>
      </p:cViewPr>
      <p:guideLst>
        <p:guide orient="horz" pos="2160"/>
        <p:guide pos="2880"/>
      </p:guideLst>
    </p:cSldViewPr>
  </p:slideViewPr>
  <p:outlineViewPr>
    <p:cViewPr>
      <p:scale>
        <a:sx n="33" d="100"/>
        <a:sy n="33" d="100"/>
      </p:scale>
      <p:origin x="0" y="85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FA954E-CA86-4A61-88C9-8D37B31CFE7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FE0B43C4-7F49-47D0-931B-9EBE5A7D5187}">
      <dgm:prSet phldrT="[Text]" custT="1"/>
      <dgm:spPr>
        <a:solidFill>
          <a:srgbClr val="92D050"/>
        </a:solidFill>
        <a:ln>
          <a:solidFill>
            <a:srgbClr val="92D050"/>
          </a:solidFill>
        </a:ln>
      </dgm:spPr>
      <dgm:t>
        <a:bodyPr/>
        <a:lstStyle/>
        <a:p>
          <a:r>
            <a:rPr lang="en-US" sz="1200" dirty="0">
              <a:solidFill>
                <a:schemeClr val="tx1"/>
              </a:solidFill>
            </a:rPr>
            <a:t>Initial stages</a:t>
          </a:r>
        </a:p>
      </dgm:t>
    </dgm:pt>
    <dgm:pt modelId="{703BA4A7-00FC-4A15-9454-2A274EC2DF5D}" type="parTrans" cxnId="{56995EC7-D787-4A61-9E9E-D6813716FC7D}">
      <dgm:prSet/>
      <dgm:spPr/>
      <dgm:t>
        <a:bodyPr/>
        <a:lstStyle/>
        <a:p>
          <a:endParaRPr lang="en-US"/>
        </a:p>
      </dgm:t>
    </dgm:pt>
    <dgm:pt modelId="{D2AC5DCC-E409-4BF7-8192-C73462CC12D8}" type="sibTrans" cxnId="{56995EC7-D787-4A61-9E9E-D6813716FC7D}">
      <dgm:prSet/>
      <dgm:spPr/>
      <dgm:t>
        <a:bodyPr/>
        <a:lstStyle/>
        <a:p>
          <a:endParaRPr lang="en-US"/>
        </a:p>
      </dgm:t>
    </dgm:pt>
    <dgm:pt modelId="{AA0255FB-4F73-443A-A41F-59FC8F354A06}">
      <dgm:prSet phldrT="[Text]" custT="1"/>
      <dgm:spPr>
        <a:noFill/>
        <a:ln>
          <a:solidFill>
            <a:srgbClr val="92D050"/>
          </a:solidFill>
        </a:ln>
      </dgm:spPr>
      <dgm:t>
        <a:bodyPr/>
        <a:lstStyle/>
        <a:p>
          <a:r>
            <a:rPr lang="en-US" sz="2000" dirty="0"/>
            <a:t>Indicators for environmental issues and targets</a:t>
          </a:r>
        </a:p>
      </dgm:t>
    </dgm:pt>
    <dgm:pt modelId="{41AF4346-0DA9-4234-83D6-19E20E77CD0F}" type="parTrans" cxnId="{5081D090-F7BD-477D-8BEB-868A10EB18CD}">
      <dgm:prSet/>
      <dgm:spPr/>
      <dgm:t>
        <a:bodyPr/>
        <a:lstStyle/>
        <a:p>
          <a:endParaRPr lang="en-US"/>
        </a:p>
      </dgm:t>
    </dgm:pt>
    <dgm:pt modelId="{EBC889D5-02E2-4020-96F1-489B0FFB3AF1}" type="sibTrans" cxnId="{5081D090-F7BD-477D-8BEB-868A10EB18CD}">
      <dgm:prSet/>
      <dgm:spPr/>
      <dgm:t>
        <a:bodyPr/>
        <a:lstStyle/>
        <a:p>
          <a:endParaRPr lang="en-US"/>
        </a:p>
      </dgm:t>
    </dgm:pt>
    <dgm:pt modelId="{7B2CA375-E4B5-4048-AD1D-815ABCD23AD5}">
      <dgm:prSet phldrT="[Text]" custT="1"/>
      <dgm:spPr>
        <a:solidFill>
          <a:srgbClr val="92D050"/>
        </a:solidFill>
        <a:ln>
          <a:solidFill>
            <a:srgbClr val="92D050"/>
          </a:solidFill>
        </a:ln>
      </dgm:spPr>
      <dgm:t>
        <a:bodyPr/>
        <a:lstStyle/>
        <a:p>
          <a:r>
            <a:rPr lang="en-US" sz="1050" dirty="0">
              <a:solidFill>
                <a:schemeClr val="tx1"/>
              </a:solidFill>
            </a:rPr>
            <a:t>Intermediary stages</a:t>
          </a:r>
        </a:p>
      </dgm:t>
    </dgm:pt>
    <dgm:pt modelId="{6057AE88-7A2D-4237-83BE-E736A1CBB331}" type="parTrans" cxnId="{3730DB2A-99CA-4FFC-90F3-2E3F55DB5950}">
      <dgm:prSet/>
      <dgm:spPr/>
      <dgm:t>
        <a:bodyPr/>
        <a:lstStyle/>
        <a:p>
          <a:endParaRPr lang="en-US"/>
        </a:p>
      </dgm:t>
    </dgm:pt>
    <dgm:pt modelId="{88C4C644-53FC-440E-9F31-E3FD9AC5FAC7}" type="sibTrans" cxnId="{3730DB2A-99CA-4FFC-90F3-2E3F55DB5950}">
      <dgm:prSet/>
      <dgm:spPr/>
      <dgm:t>
        <a:bodyPr/>
        <a:lstStyle/>
        <a:p>
          <a:endParaRPr lang="en-US"/>
        </a:p>
      </dgm:t>
    </dgm:pt>
    <dgm:pt modelId="{145ACE46-2B5C-49A6-B6BF-2908FA35022C}">
      <dgm:prSet phldrT="[Text]" custT="1"/>
      <dgm:spPr>
        <a:noFill/>
        <a:ln>
          <a:solidFill>
            <a:srgbClr val="92D050"/>
          </a:solidFill>
        </a:ln>
      </dgm:spPr>
      <dgm:t>
        <a:bodyPr/>
        <a:lstStyle/>
        <a:p>
          <a:r>
            <a:rPr lang="en-US" sz="2000" dirty="0"/>
            <a:t>Indicators for policy interventions</a:t>
          </a:r>
        </a:p>
      </dgm:t>
    </dgm:pt>
    <dgm:pt modelId="{B93AD444-79D6-43D7-BCE1-027AE9B7BFFE}" type="parTrans" cxnId="{5C15734C-C8F9-4298-AF1C-F181BD5B7264}">
      <dgm:prSet/>
      <dgm:spPr/>
      <dgm:t>
        <a:bodyPr/>
        <a:lstStyle/>
        <a:p>
          <a:endParaRPr lang="en-US"/>
        </a:p>
      </dgm:t>
    </dgm:pt>
    <dgm:pt modelId="{9AAEAF49-8157-40E5-9907-4D31429EC873}" type="sibTrans" cxnId="{5C15734C-C8F9-4298-AF1C-F181BD5B7264}">
      <dgm:prSet/>
      <dgm:spPr/>
      <dgm:t>
        <a:bodyPr/>
        <a:lstStyle/>
        <a:p>
          <a:endParaRPr lang="en-US"/>
        </a:p>
      </dgm:t>
    </dgm:pt>
    <dgm:pt modelId="{76053772-CC39-4843-9FCF-6F8E69BDEF2E}">
      <dgm:prSet phldrT="[Text]" custT="1"/>
      <dgm:spPr>
        <a:solidFill>
          <a:srgbClr val="92D050"/>
        </a:solidFill>
        <a:ln>
          <a:solidFill>
            <a:srgbClr val="92D050"/>
          </a:solidFill>
        </a:ln>
      </dgm:spPr>
      <dgm:t>
        <a:bodyPr/>
        <a:lstStyle/>
        <a:p>
          <a:r>
            <a:rPr lang="en-US" sz="1200" dirty="0">
              <a:solidFill>
                <a:schemeClr val="tx1"/>
              </a:solidFill>
            </a:rPr>
            <a:t>Final stages</a:t>
          </a:r>
        </a:p>
      </dgm:t>
    </dgm:pt>
    <dgm:pt modelId="{0EA1FB1C-5168-4085-B596-6A5C3384E3F4}" type="parTrans" cxnId="{16702510-C7D1-4183-9BFB-7EA964BB2CDD}">
      <dgm:prSet/>
      <dgm:spPr/>
      <dgm:t>
        <a:bodyPr/>
        <a:lstStyle/>
        <a:p>
          <a:endParaRPr lang="en-US"/>
        </a:p>
      </dgm:t>
    </dgm:pt>
    <dgm:pt modelId="{1EE8A57A-013F-459E-BEEA-29F26E5B9A19}" type="sibTrans" cxnId="{16702510-C7D1-4183-9BFB-7EA964BB2CDD}">
      <dgm:prSet/>
      <dgm:spPr/>
      <dgm:t>
        <a:bodyPr/>
        <a:lstStyle/>
        <a:p>
          <a:endParaRPr lang="en-US"/>
        </a:p>
      </dgm:t>
    </dgm:pt>
    <dgm:pt modelId="{77E07C32-72FD-4E9F-A327-8DA1E3CF40AB}">
      <dgm:prSet phldrT="[Text]" custT="1"/>
      <dgm:spPr>
        <a:noFill/>
        <a:ln>
          <a:solidFill>
            <a:srgbClr val="92D050"/>
          </a:solidFill>
        </a:ln>
      </dgm:spPr>
      <dgm:t>
        <a:bodyPr/>
        <a:lstStyle/>
        <a:p>
          <a:r>
            <a:rPr lang="en-US" sz="2000" dirty="0"/>
            <a:t>Indicators for policy impacts on well-being and equity</a:t>
          </a:r>
        </a:p>
      </dgm:t>
    </dgm:pt>
    <dgm:pt modelId="{6140586A-1DF5-413A-B448-C3E69861615E}" type="parTrans" cxnId="{3CE3AEE9-916E-4545-811D-6CDCE546E4B5}">
      <dgm:prSet/>
      <dgm:spPr/>
      <dgm:t>
        <a:bodyPr/>
        <a:lstStyle/>
        <a:p>
          <a:endParaRPr lang="en-US"/>
        </a:p>
      </dgm:t>
    </dgm:pt>
    <dgm:pt modelId="{63CC1633-9F83-4EFE-B32E-919534A9E907}" type="sibTrans" cxnId="{3CE3AEE9-916E-4545-811D-6CDCE546E4B5}">
      <dgm:prSet/>
      <dgm:spPr/>
      <dgm:t>
        <a:bodyPr/>
        <a:lstStyle/>
        <a:p>
          <a:endParaRPr lang="en-US"/>
        </a:p>
      </dgm:t>
    </dgm:pt>
    <dgm:pt modelId="{4976B78F-5302-4EF8-9D9D-691A8CBE807B}" type="pres">
      <dgm:prSet presAssocID="{A2FA954E-CA86-4A61-88C9-8D37B31CFE79}" presName="linearFlow" presStyleCnt="0">
        <dgm:presLayoutVars>
          <dgm:dir/>
          <dgm:animLvl val="lvl"/>
          <dgm:resizeHandles val="exact"/>
        </dgm:presLayoutVars>
      </dgm:prSet>
      <dgm:spPr/>
    </dgm:pt>
    <dgm:pt modelId="{F1F50CCF-9B54-4010-9D86-6CCA06AA8DE8}" type="pres">
      <dgm:prSet presAssocID="{FE0B43C4-7F49-47D0-931B-9EBE5A7D5187}" presName="composite" presStyleCnt="0"/>
      <dgm:spPr/>
    </dgm:pt>
    <dgm:pt modelId="{6BD7B451-BCC1-4C89-8DD7-82BE63B3DEE8}" type="pres">
      <dgm:prSet presAssocID="{FE0B43C4-7F49-47D0-931B-9EBE5A7D5187}" presName="parentText" presStyleLbl="alignNode1" presStyleIdx="0" presStyleCnt="3">
        <dgm:presLayoutVars>
          <dgm:chMax val="1"/>
          <dgm:bulletEnabled val="1"/>
        </dgm:presLayoutVars>
      </dgm:prSet>
      <dgm:spPr/>
    </dgm:pt>
    <dgm:pt modelId="{AADAB17C-8E26-4E36-B7D1-408E585E990E}" type="pres">
      <dgm:prSet presAssocID="{FE0B43C4-7F49-47D0-931B-9EBE5A7D5187}" presName="descendantText" presStyleLbl="alignAcc1" presStyleIdx="0" presStyleCnt="3">
        <dgm:presLayoutVars>
          <dgm:bulletEnabled val="1"/>
        </dgm:presLayoutVars>
      </dgm:prSet>
      <dgm:spPr/>
    </dgm:pt>
    <dgm:pt modelId="{A5B45F06-C134-439A-9935-C1D4BB3A470D}" type="pres">
      <dgm:prSet presAssocID="{D2AC5DCC-E409-4BF7-8192-C73462CC12D8}" presName="sp" presStyleCnt="0"/>
      <dgm:spPr/>
    </dgm:pt>
    <dgm:pt modelId="{65D92C96-5855-4BE3-9237-83CBF31425B2}" type="pres">
      <dgm:prSet presAssocID="{7B2CA375-E4B5-4048-AD1D-815ABCD23AD5}" presName="composite" presStyleCnt="0"/>
      <dgm:spPr/>
    </dgm:pt>
    <dgm:pt modelId="{38E6B0E7-8343-44C1-8C87-FB5B0A7A3F3D}" type="pres">
      <dgm:prSet presAssocID="{7B2CA375-E4B5-4048-AD1D-815ABCD23AD5}" presName="parentText" presStyleLbl="alignNode1" presStyleIdx="1" presStyleCnt="3">
        <dgm:presLayoutVars>
          <dgm:chMax val="1"/>
          <dgm:bulletEnabled val="1"/>
        </dgm:presLayoutVars>
      </dgm:prSet>
      <dgm:spPr/>
    </dgm:pt>
    <dgm:pt modelId="{C52C27C8-ACDC-4608-9967-113408E380E5}" type="pres">
      <dgm:prSet presAssocID="{7B2CA375-E4B5-4048-AD1D-815ABCD23AD5}" presName="descendantText" presStyleLbl="alignAcc1" presStyleIdx="1" presStyleCnt="3">
        <dgm:presLayoutVars>
          <dgm:bulletEnabled val="1"/>
        </dgm:presLayoutVars>
      </dgm:prSet>
      <dgm:spPr/>
    </dgm:pt>
    <dgm:pt modelId="{C67F9E7A-DC22-4C46-934A-4B483B0189B9}" type="pres">
      <dgm:prSet presAssocID="{88C4C644-53FC-440E-9F31-E3FD9AC5FAC7}" presName="sp" presStyleCnt="0"/>
      <dgm:spPr/>
    </dgm:pt>
    <dgm:pt modelId="{E2B54F1D-5251-4E47-90D2-FC6388DF6DD8}" type="pres">
      <dgm:prSet presAssocID="{76053772-CC39-4843-9FCF-6F8E69BDEF2E}" presName="composite" presStyleCnt="0"/>
      <dgm:spPr/>
    </dgm:pt>
    <dgm:pt modelId="{BC29A916-9CB0-444C-9286-194F2C9CB8EF}" type="pres">
      <dgm:prSet presAssocID="{76053772-CC39-4843-9FCF-6F8E69BDEF2E}" presName="parentText" presStyleLbl="alignNode1" presStyleIdx="2" presStyleCnt="3">
        <dgm:presLayoutVars>
          <dgm:chMax val="1"/>
          <dgm:bulletEnabled val="1"/>
        </dgm:presLayoutVars>
      </dgm:prSet>
      <dgm:spPr/>
    </dgm:pt>
    <dgm:pt modelId="{0EF462FB-8B0E-421F-A7A7-6E967EE6A2B4}" type="pres">
      <dgm:prSet presAssocID="{76053772-CC39-4843-9FCF-6F8E69BDEF2E}" presName="descendantText" presStyleLbl="alignAcc1" presStyleIdx="2" presStyleCnt="3">
        <dgm:presLayoutVars>
          <dgm:bulletEnabled val="1"/>
        </dgm:presLayoutVars>
      </dgm:prSet>
      <dgm:spPr/>
    </dgm:pt>
  </dgm:ptLst>
  <dgm:cxnLst>
    <dgm:cxn modelId="{3730DB2A-99CA-4FFC-90F3-2E3F55DB5950}" srcId="{A2FA954E-CA86-4A61-88C9-8D37B31CFE79}" destId="{7B2CA375-E4B5-4048-AD1D-815ABCD23AD5}" srcOrd="1" destOrd="0" parTransId="{6057AE88-7A2D-4237-83BE-E736A1CBB331}" sibTransId="{88C4C644-53FC-440E-9F31-E3FD9AC5FAC7}"/>
    <dgm:cxn modelId="{5C15734C-C8F9-4298-AF1C-F181BD5B7264}" srcId="{7B2CA375-E4B5-4048-AD1D-815ABCD23AD5}" destId="{145ACE46-2B5C-49A6-B6BF-2908FA35022C}" srcOrd="0" destOrd="0" parTransId="{B93AD444-79D6-43D7-BCE1-027AE9B7BFFE}" sibTransId="{9AAEAF49-8157-40E5-9907-4D31429EC873}"/>
    <dgm:cxn modelId="{3CE3AEE9-916E-4545-811D-6CDCE546E4B5}" srcId="{76053772-CC39-4843-9FCF-6F8E69BDEF2E}" destId="{77E07C32-72FD-4E9F-A327-8DA1E3CF40AB}" srcOrd="0" destOrd="0" parTransId="{6140586A-1DF5-413A-B448-C3E69861615E}" sibTransId="{63CC1633-9F83-4EFE-B32E-919534A9E907}"/>
    <dgm:cxn modelId="{E617CC68-645C-4024-BAED-964D91A1F59E}" type="presOf" srcId="{7B2CA375-E4B5-4048-AD1D-815ABCD23AD5}" destId="{38E6B0E7-8343-44C1-8C87-FB5B0A7A3F3D}" srcOrd="0" destOrd="0" presId="urn:microsoft.com/office/officeart/2005/8/layout/chevron2"/>
    <dgm:cxn modelId="{085702FF-B5D4-46CA-9416-7188F4952207}" type="presOf" srcId="{145ACE46-2B5C-49A6-B6BF-2908FA35022C}" destId="{C52C27C8-ACDC-4608-9967-113408E380E5}" srcOrd="0" destOrd="0" presId="urn:microsoft.com/office/officeart/2005/8/layout/chevron2"/>
    <dgm:cxn modelId="{56995EC7-D787-4A61-9E9E-D6813716FC7D}" srcId="{A2FA954E-CA86-4A61-88C9-8D37B31CFE79}" destId="{FE0B43C4-7F49-47D0-931B-9EBE5A7D5187}" srcOrd="0" destOrd="0" parTransId="{703BA4A7-00FC-4A15-9454-2A274EC2DF5D}" sibTransId="{D2AC5DCC-E409-4BF7-8192-C73462CC12D8}"/>
    <dgm:cxn modelId="{FC6C3D10-45E2-4910-959C-6A998D43EC7D}" type="presOf" srcId="{76053772-CC39-4843-9FCF-6F8E69BDEF2E}" destId="{BC29A916-9CB0-444C-9286-194F2C9CB8EF}" srcOrd="0" destOrd="0" presId="urn:microsoft.com/office/officeart/2005/8/layout/chevron2"/>
    <dgm:cxn modelId="{5081D090-F7BD-477D-8BEB-868A10EB18CD}" srcId="{FE0B43C4-7F49-47D0-931B-9EBE5A7D5187}" destId="{AA0255FB-4F73-443A-A41F-59FC8F354A06}" srcOrd="0" destOrd="0" parTransId="{41AF4346-0DA9-4234-83D6-19E20E77CD0F}" sibTransId="{EBC889D5-02E2-4020-96F1-489B0FFB3AF1}"/>
    <dgm:cxn modelId="{228886A1-2478-4B2C-96E3-2E41CBB40051}" type="presOf" srcId="{A2FA954E-CA86-4A61-88C9-8D37B31CFE79}" destId="{4976B78F-5302-4EF8-9D9D-691A8CBE807B}" srcOrd="0" destOrd="0" presId="urn:microsoft.com/office/officeart/2005/8/layout/chevron2"/>
    <dgm:cxn modelId="{7D52BADC-5780-4769-89E9-9050E449A997}" type="presOf" srcId="{77E07C32-72FD-4E9F-A327-8DA1E3CF40AB}" destId="{0EF462FB-8B0E-421F-A7A7-6E967EE6A2B4}" srcOrd="0" destOrd="0" presId="urn:microsoft.com/office/officeart/2005/8/layout/chevron2"/>
    <dgm:cxn modelId="{38645D62-6915-430A-A1A6-3DFDA9711F2F}" type="presOf" srcId="{AA0255FB-4F73-443A-A41F-59FC8F354A06}" destId="{AADAB17C-8E26-4E36-B7D1-408E585E990E}" srcOrd="0" destOrd="0" presId="urn:microsoft.com/office/officeart/2005/8/layout/chevron2"/>
    <dgm:cxn modelId="{C3B25E2D-4550-4B98-A261-1014E58B8DD0}" type="presOf" srcId="{FE0B43C4-7F49-47D0-931B-9EBE5A7D5187}" destId="{6BD7B451-BCC1-4C89-8DD7-82BE63B3DEE8}" srcOrd="0" destOrd="0" presId="urn:microsoft.com/office/officeart/2005/8/layout/chevron2"/>
    <dgm:cxn modelId="{16702510-C7D1-4183-9BFB-7EA964BB2CDD}" srcId="{A2FA954E-CA86-4A61-88C9-8D37B31CFE79}" destId="{76053772-CC39-4843-9FCF-6F8E69BDEF2E}" srcOrd="2" destOrd="0" parTransId="{0EA1FB1C-5168-4085-B596-6A5C3384E3F4}" sibTransId="{1EE8A57A-013F-459E-BEEA-29F26E5B9A19}"/>
    <dgm:cxn modelId="{916F178F-220F-4E58-9E1B-82B5D0EE425B}" type="presParOf" srcId="{4976B78F-5302-4EF8-9D9D-691A8CBE807B}" destId="{F1F50CCF-9B54-4010-9D86-6CCA06AA8DE8}" srcOrd="0" destOrd="0" presId="urn:microsoft.com/office/officeart/2005/8/layout/chevron2"/>
    <dgm:cxn modelId="{D10D4A9D-9D92-4B99-951E-CCF1B6F3D5AE}" type="presParOf" srcId="{F1F50CCF-9B54-4010-9D86-6CCA06AA8DE8}" destId="{6BD7B451-BCC1-4C89-8DD7-82BE63B3DEE8}" srcOrd="0" destOrd="0" presId="urn:microsoft.com/office/officeart/2005/8/layout/chevron2"/>
    <dgm:cxn modelId="{3A448E25-4FBB-4564-AF67-5A3B8DDEAD58}" type="presParOf" srcId="{F1F50CCF-9B54-4010-9D86-6CCA06AA8DE8}" destId="{AADAB17C-8E26-4E36-B7D1-408E585E990E}" srcOrd="1" destOrd="0" presId="urn:microsoft.com/office/officeart/2005/8/layout/chevron2"/>
    <dgm:cxn modelId="{94B79767-9BEF-42C0-8A04-A198C26745B0}" type="presParOf" srcId="{4976B78F-5302-4EF8-9D9D-691A8CBE807B}" destId="{A5B45F06-C134-439A-9935-C1D4BB3A470D}" srcOrd="1" destOrd="0" presId="urn:microsoft.com/office/officeart/2005/8/layout/chevron2"/>
    <dgm:cxn modelId="{D1362683-0DB6-4451-AC78-6D1439AA9F5B}" type="presParOf" srcId="{4976B78F-5302-4EF8-9D9D-691A8CBE807B}" destId="{65D92C96-5855-4BE3-9237-83CBF31425B2}" srcOrd="2" destOrd="0" presId="urn:microsoft.com/office/officeart/2005/8/layout/chevron2"/>
    <dgm:cxn modelId="{FA3705B7-B6EB-49BD-B380-CB59679FC076}" type="presParOf" srcId="{65D92C96-5855-4BE3-9237-83CBF31425B2}" destId="{38E6B0E7-8343-44C1-8C87-FB5B0A7A3F3D}" srcOrd="0" destOrd="0" presId="urn:microsoft.com/office/officeart/2005/8/layout/chevron2"/>
    <dgm:cxn modelId="{DE0F69E3-71AF-41F1-BA28-110FB5BFB328}" type="presParOf" srcId="{65D92C96-5855-4BE3-9237-83CBF31425B2}" destId="{C52C27C8-ACDC-4608-9967-113408E380E5}" srcOrd="1" destOrd="0" presId="urn:microsoft.com/office/officeart/2005/8/layout/chevron2"/>
    <dgm:cxn modelId="{9B371244-0458-4E47-8E7B-265304D70329}" type="presParOf" srcId="{4976B78F-5302-4EF8-9D9D-691A8CBE807B}" destId="{C67F9E7A-DC22-4C46-934A-4B483B0189B9}" srcOrd="3" destOrd="0" presId="urn:microsoft.com/office/officeart/2005/8/layout/chevron2"/>
    <dgm:cxn modelId="{D0B8CE5D-6FEB-4AF4-86B4-3A421E942C56}" type="presParOf" srcId="{4976B78F-5302-4EF8-9D9D-691A8CBE807B}" destId="{E2B54F1D-5251-4E47-90D2-FC6388DF6DD8}" srcOrd="4" destOrd="0" presId="urn:microsoft.com/office/officeart/2005/8/layout/chevron2"/>
    <dgm:cxn modelId="{3B3629AF-B950-4AE7-876D-56B614BF5E70}" type="presParOf" srcId="{E2B54F1D-5251-4E47-90D2-FC6388DF6DD8}" destId="{BC29A916-9CB0-444C-9286-194F2C9CB8EF}" srcOrd="0" destOrd="0" presId="urn:microsoft.com/office/officeart/2005/8/layout/chevron2"/>
    <dgm:cxn modelId="{CE80E36D-3789-49C5-9478-92312A3783F3}" type="presParOf" srcId="{E2B54F1D-5251-4E47-90D2-FC6388DF6DD8}" destId="{0EF462FB-8B0E-421F-A7A7-6E967EE6A2B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7B451-BCC1-4C89-8DD7-82BE63B3DEE8}">
      <dsp:nvSpPr>
        <dsp:cNvPr id="0" name=""/>
        <dsp:cNvSpPr/>
      </dsp:nvSpPr>
      <dsp:spPr>
        <a:xfrm rot="5400000">
          <a:off x="-196180" y="197405"/>
          <a:ext cx="1307871" cy="915510"/>
        </a:xfrm>
        <a:prstGeom prst="chevron">
          <a:avLst/>
        </a:prstGeom>
        <a:solidFill>
          <a:srgbClr val="92D050"/>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Initial stages</a:t>
          </a:r>
        </a:p>
      </dsp:txBody>
      <dsp:txXfrm rot="-5400000">
        <a:off x="1" y="458979"/>
        <a:ext cx="915510" cy="392361"/>
      </dsp:txXfrm>
    </dsp:sp>
    <dsp:sp modelId="{AADAB17C-8E26-4E36-B7D1-408E585E990E}">
      <dsp:nvSpPr>
        <dsp:cNvPr id="0" name=""/>
        <dsp:cNvSpPr/>
      </dsp:nvSpPr>
      <dsp:spPr>
        <a:xfrm rot="5400000">
          <a:off x="3273056" y="-2356321"/>
          <a:ext cx="850116" cy="5565209"/>
        </a:xfrm>
        <a:prstGeom prst="round2SameRect">
          <a:avLst/>
        </a:prstGeom>
        <a:no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Indicators for environmental issues and targets</a:t>
          </a:r>
        </a:p>
      </dsp:txBody>
      <dsp:txXfrm rot="-5400000">
        <a:off x="915510" y="42724"/>
        <a:ext cx="5523710" cy="767118"/>
      </dsp:txXfrm>
    </dsp:sp>
    <dsp:sp modelId="{38E6B0E7-8343-44C1-8C87-FB5B0A7A3F3D}">
      <dsp:nvSpPr>
        <dsp:cNvPr id="0" name=""/>
        <dsp:cNvSpPr/>
      </dsp:nvSpPr>
      <dsp:spPr>
        <a:xfrm rot="5400000">
          <a:off x="-196180" y="1306751"/>
          <a:ext cx="1307871" cy="915510"/>
        </a:xfrm>
        <a:prstGeom prst="chevron">
          <a:avLst/>
        </a:prstGeom>
        <a:solidFill>
          <a:srgbClr val="92D050"/>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kern="1200" dirty="0">
              <a:solidFill>
                <a:schemeClr val="tx1"/>
              </a:solidFill>
            </a:rPr>
            <a:t>Intermediary stages</a:t>
          </a:r>
        </a:p>
      </dsp:txBody>
      <dsp:txXfrm rot="-5400000">
        <a:off x="1" y="1568325"/>
        <a:ext cx="915510" cy="392361"/>
      </dsp:txXfrm>
    </dsp:sp>
    <dsp:sp modelId="{C52C27C8-ACDC-4608-9967-113408E380E5}">
      <dsp:nvSpPr>
        <dsp:cNvPr id="0" name=""/>
        <dsp:cNvSpPr/>
      </dsp:nvSpPr>
      <dsp:spPr>
        <a:xfrm rot="5400000">
          <a:off x="3273056" y="-1246975"/>
          <a:ext cx="850116" cy="5565209"/>
        </a:xfrm>
        <a:prstGeom prst="round2SameRect">
          <a:avLst/>
        </a:prstGeom>
        <a:no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Indicators for policy interventions</a:t>
          </a:r>
        </a:p>
      </dsp:txBody>
      <dsp:txXfrm rot="-5400000">
        <a:off x="915510" y="1152070"/>
        <a:ext cx="5523710" cy="767118"/>
      </dsp:txXfrm>
    </dsp:sp>
    <dsp:sp modelId="{BC29A916-9CB0-444C-9286-194F2C9CB8EF}">
      <dsp:nvSpPr>
        <dsp:cNvPr id="0" name=""/>
        <dsp:cNvSpPr/>
      </dsp:nvSpPr>
      <dsp:spPr>
        <a:xfrm rot="5400000">
          <a:off x="-196180" y="2416097"/>
          <a:ext cx="1307871" cy="915510"/>
        </a:xfrm>
        <a:prstGeom prst="chevron">
          <a:avLst/>
        </a:prstGeom>
        <a:solidFill>
          <a:srgbClr val="92D050"/>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solidFill>
                <a:schemeClr val="tx1"/>
              </a:solidFill>
            </a:rPr>
            <a:t>Final stages</a:t>
          </a:r>
        </a:p>
      </dsp:txBody>
      <dsp:txXfrm rot="-5400000">
        <a:off x="1" y="2677671"/>
        <a:ext cx="915510" cy="392361"/>
      </dsp:txXfrm>
    </dsp:sp>
    <dsp:sp modelId="{0EF462FB-8B0E-421F-A7A7-6E967EE6A2B4}">
      <dsp:nvSpPr>
        <dsp:cNvPr id="0" name=""/>
        <dsp:cNvSpPr/>
      </dsp:nvSpPr>
      <dsp:spPr>
        <a:xfrm rot="5400000">
          <a:off x="3273056" y="-137630"/>
          <a:ext cx="850116" cy="5565209"/>
        </a:xfrm>
        <a:prstGeom prst="round2SameRect">
          <a:avLst/>
        </a:prstGeom>
        <a:no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Indicators for policy impacts on well-being and equity</a:t>
          </a:r>
        </a:p>
      </dsp:txBody>
      <dsp:txXfrm rot="-5400000">
        <a:off x="915510" y="2261415"/>
        <a:ext cx="5523710" cy="76711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5621696" y="0"/>
            <a:ext cx="4302625" cy="340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6456324"/>
            <a:ext cx="4302625" cy="3402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5621696" y="6456324"/>
            <a:ext cx="4302625" cy="3402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DD1FE416-F8A5-43CD-A5EE-D6ADBE2AE2ED}" type="slidenum">
              <a:rPr lang="en-GB"/>
              <a:pPr>
                <a:defRPr/>
              </a:pPr>
              <a:t>‹#›</a:t>
            </a:fld>
            <a:endParaRPr lang="en-GB"/>
          </a:p>
        </p:txBody>
      </p:sp>
    </p:spTree>
    <p:extLst>
      <p:ext uri="{BB962C8B-B14F-4D97-AF65-F5344CB8AC3E}">
        <p14:creationId xmlns:p14="http://schemas.microsoft.com/office/powerpoint/2010/main" val="111395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5621696" y="0"/>
            <a:ext cx="4302625" cy="3402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4820" name="Rectangle 4"/>
          <p:cNvSpPr>
            <a:spLocks noGrp="1" noRot="1" noChangeAspect="1" noChangeArrowheads="1" noTextEdit="1"/>
          </p:cNvSpPr>
          <p:nvPr>
            <p:ph type="sldImg" idx="2"/>
          </p:nvPr>
        </p:nvSpPr>
        <p:spPr bwMode="auto">
          <a:xfrm>
            <a:off x="3263900" y="509588"/>
            <a:ext cx="3400425" cy="2549525"/>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6869" name="Rectangle 5"/>
          <p:cNvSpPr>
            <a:spLocks noGrp="1" noChangeArrowheads="1"/>
          </p:cNvSpPr>
          <p:nvPr>
            <p:ph type="body" sz="quarter" idx="3"/>
          </p:nvPr>
        </p:nvSpPr>
        <p:spPr bwMode="auto">
          <a:xfrm>
            <a:off x="992201" y="3228705"/>
            <a:ext cx="7942238" cy="3059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6456324"/>
            <a:ext cx="4302625" cy="3402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5621696" y="6456324"/>
            <a:ext cx="4302625" cy="3402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a:solidFill>
                  <a:schemeClr val="tx1"/>
                </a:solidFill>
                <a:latin typeface="Arial" charset="0"/>
              </a:defRPr>
            </a:lvl1pPr>
          </a:lstStyle>
          <a:p>
            <a:pPr>
              <a:defRPr/>
            </a:pPr>
            <a:fld id="{3B488B20-A08D-47B6-ADE7-8DEB44560A18}" type="slidenum">
              <a:rPr lang="en-GB"/>
              <a:pPr>
                <a:defRPr/>
              </a:pPr>
              <a:t>‹#›</a:t>
            </a:fld>
            <a:endParaRPr lang="en-GB"/>
          </a:p>
        </p:txBody>
      </p:sp>
    </p:spTree>
    <p:extLst>
      <p:ext uri="{BB962C8B-B14F-4D97-AF65-F5344CB8AC3E}">
        <p14:creationId xmlns:p14="http://schemas.microsoft.com/office/powerpoint/2010/main" val="28959518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www.unpei.org/what-we-do/pei-countries/mauritania.html" TargetMode="External"/><Relationship Id="rId3" Type="http://schemas.openxmlformats.org/officeDocument/2006/relationships/hyperlink" Target="http://www.unpei.org/what-we-do/pei-countries/botswana.html" TargetMode="External"/><Relationship Id="rId7" Type="http://schemas.openxmlformats.org/officeDocument/2006/relationships/hyperlink" Target="http://www.unpei.org/what-we-do/pei-countries/mali.html" TargetMode="External"/><Relationship Id="rId12" Type="http://schemas.openxmlformats.org/officeDocument/2006/relationships/hyperlink" Target="http://www.unpei.org/what-we-do/pei-countries/uganda.html"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www.unpei.org/what-we-do/pei-countries/malawi.html" TargetMode="External"/><Relationship Id="rId11" Type="http://schemas.openxmlformats.org/officeDocument/2006/relationships/hyperlink" Target="http://www.unpei.org/what-we-do/pei-countries/tanzania.html" TargetMode="External"/><Relationship Id="rId5" Type="http://schemas.openxmlformats.org/officeDocument/2006/relationships/hyperlink" Target="http://www.unpei.org/what-we-do/pei-countries/kenya.html" TargetMode="External"/><Relationship Id="rId10" Type="http://schemas.openxmlformats.org/officeDocument/2006/relationships/hyperlink" Target="http://www.unpei.org/what-we-do/pei-countries/rwanda.html" TargetMode="External"/><Relationship Id="rId4" Type="http://schemas.openxmlformats.org/officeDocument/2006/relationships/hyperlink" Target="http://www.unpei.org/what-we-do/pei-countries/burkina-faso.html" TargetMode="External"/><Relationship Id="rId9" Type="http://schemas.openxmlformats.org/officeDocument/2006/relationships/hyperlink" Target="http://www.unpei.org/what-we-do/pei-countries/mozambique.html"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ec.europa.eu/eurostat/statistics-explained/index.php/Glossary:European_Union_(EU)"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ec.europa.eu/eurostat/statistics-explained/index.php/Glossary:Environmental_goods_and_services_sector_(EGS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charset="0"/>
                <a:ea typeface="+mn-ea"/>
                <a:cs typeface="+mn-cs"/>
              </a:rPr>
              <a:t>A global framework of action aiming at improving international cooperation to accelerate the shift towards Sustainable Consumption and Production (SCP) in both developed and developing countries. The framework supports capacity building, and facilitates access to technical and financial assistance for developing countries for this shift. The 10-YFP aims at developing, replicating and scaling up SCP and resource efficiency initiatives, at national and regional levels, decoupling environmental degradation and resource use from economic growth, and thus increasing the net contribution of economic activities to poverty eradication and social development. It is meant to encourage innovation and cooperation among all stakeholders. Interested actors from all countries can be involved in the implementation of the 10-YFP activities: governments, private sector, civil society, researchers, UN agencies, financial institutions, and other major groups. The main objectives are:</a:t>
            </a:r>
          </a:p>
          <a:p>
            <a:pPr lvl="0"/>
            <a:r>
              <a:rPr lang="en-GB" sz="1200" b="1" kern="1200" dirty="0">
                <a:solidFill>
                  <a:schemeClr val="tx1"/>
                </a:solidFill>
                <a:effectLst/>
                <a:latin typeface="Arial" charset="0"/>
                <a:ea typeface="+mn-ea"/>
                <a:cs typeface="+mn-cs"/>
              </a:rPr>
              <a:t>Accelerate the shift towards SCP, supporting regional and national policies and initiatives.</a:t>
            </a:r>
            <a:endParaRPr lang="en-GB" sz="1200" kern="1200" dirty="0">
              <a:solidFill>
                <a:schemeClr val="tx1"/>
              </a:solidFill>
              <a:effectLst/>
              <a:latin typeface="Arial" charset="0"/>
              <a:ea typeface="+mn-ea"/>
              <a:cs typeface="+mn-cs"/>
            </a:endParaRPr>
          </a:p>
          <a:p>
            <a:pPr lvl="0"/>
            <a:r>
              <a:rPr lang="en-GB" sz="1200" b="1" kern="1200" dirty="0">
                <a:solidFill>
                  <a:schemeClr val="tx1"/>
                </a:solidFill>
                <a:effectLst/>
                <a:latin typeface="Arial" charset="0"/>
                <a:ea typeface="+mn-ea"/>
                <a:cs typeface="+mn-cs"/>
              </a:rPr>
              <a:t>Contribute to resource efficiency and decoupling</a:t>
            </a:r>
            <a:r>
              <a:rPr lang="en-GB" sz="1200" kern="1200" dirty="0">
                <a:solidFill>
                  <a:schemeClr val="tx1"/>
                </a:solidFill>
                <a:effectLst/>
                <a:latin typeface="Arial" charset="0"/>
                <a:ea typeface="+mn-ea"/>
                <a:cs typeface="+mn-cs"/>
              </a:rPr>
              <a:t> economic growth from environmental degradation and resource use, while creating </a:t>
            </a:r>
            <a:r>
              <a:rPr lang="en-GB" sz="1200" b="1" kern="1200" dirty="0">
                <a:solidFill>
                  <a:schemeClr val="tx1"/>
                </a:solidFill>
                <a:effectLst/>
                <a:latin typeface="Arial" charset="0"/>
                <a:ea typeface="+mn-ea"/>
                <a:cs typeface="+mn-cs"/>
              </a:rPr>
              <a:t>decent jobs and economic opportunities</a:t>
            </a:r>
            <a:r>
              <a:rPr lang="en-GB" sz="1200" kern="1200" dirty="0">
                <a:solidFill>
                  <a:schemeClr val="tx1"/>
                </a:solidFill>
                <a:effectLst/>
                <a:latin typeface="Arial" charset="0"/>
                <a:ea typeface="+mn-ea"/>
                <a:cs typeface="+mn-cs"/>
              </a:rPr>
              <a:t> and contributing </a:t>
            </a:r>
            <a:r>
              <a:rPr lang="en-GB" sz="1200" b="1" kern="1200" dirty="0">
                <a:solidFill>
                  <a:schemeClr val="tx1"/>
                </a:solidFill>
                <a:effectLst/>
                <a:latin typeface="Arial" charset="0"/>
                <a:ea typeface="+mn-ea"/>
                <a:cs typeface="+mn-cs"/>
              </a:rPr>
              <a:t>to poverty eradication and shared prosperity.</a:t>
            </a:r>
            <a:endParaRPr lang="en-GB" sz="1200" kern="1200" dirty="0">
              <a:solidFill>
                <a:schemeClr val="tx1"/>
              </a:solidFill>
              <a:effectLst/>
              <a:latin typeface="Arial" charset="0"/>
              <a:ea typeface="+mn-ea"/>
              <a:cs typeface="+mn-cs"/>
            </a:endParaRPr>
          </a:p>
          <a:p>
            <a:pPr lvl="0"/>
            <a:r>
              <a:rPr lang="en-GB" sz="1200" b="1" kern="1200" dirty="0">
                <a:solidFill>
                  <a:schemeClr val="tx1"/>
                </a:solidFill>
                <a:effectLst/>
                <a:latin typeface="Arial" charset="0"/>
                <a:ea typeface="+mn-ea"/>
                <a:cs typeface="+mn-cs"/>
              </a:rPr>
              <a:t>Mainstream SCP into sustainable development policies</a:t>
            </a:r>
            <a:r>
              <a:rPr lang="en-GB" sz="1200" kern="1200" dirty="0">
                <a:solidFill>
                  <a:schemeClr val="tx1"/>
                </a:solidFill>
                <a:effectLst/>
                <a:latin typeface="Arial" charset="0"/>
                <a:ea typeface="+mn-ea"/>
                <a:cs typeface="+mn-cs"/>
              </a:rPr>
              <a:t>, programmes and strategies, as appropriate, including into poverty reduction strategies.</a:t>
            </a:r>
          </a:p>
          <a:p>
            <a:pPr lvl="0"/>
            <a:r>
              <a:rPr lang="en-GB" sz="1200" b="1" kern="1200" dirty="0">
                <a:solidFill>
                  <a:schemeClr val="tx1"/>
                </a:solidFill>
                <a:effectLst/>
                <a:latin typeface="Arial" charset="0"/>
                <a:ea typeface="+mn-ea"/>
                <a:cs typeface="+mn-cs"/>
              </a:rPr>
              <a:t>Support capacity building and facilitate access to financial and technical assistance</a:t>
            </a:r>
            <a:r>
              <a:rPr lang="en-GB" sz="1200" kern="1200" dirty="0">
                <a:solidFill>
                  <a:schemeClr val="tx1"/>
                </a:solidFill>
                <a:effectLst/>
                <a:latin typeface="Arial" charset="0"/>
                <a:ea typeface="+mn-ea"/>
                <a:cs typeface="+mn-cs"/>
              </a:rPr>
              <a:t> for developing countries, supporting the implementation of SCP activities at the regional, sub-regional and national levels.</a:t>
            </a:r>
          </a:p>
          <a:p>
            <a:pPr lvl="0"/>
            <a:r>
              <a:rPr lang="en-GB" sz="1200" b="1" kern="1200" dirty="0">
                <a:solidFill>
                  <a:schemeClr val="tx1"/>
                </a:solidFill>
                <a:effectLst/>
                <a:latin typeface="Arial" charset="0"/>
                <a:ea typeface="+mn-ea"/>
                <a:cs typeface="+mn-cs"/>
              </a:rPr>
              <a:t>Enable all stakeholders to share information and knowledge on SCP</a:t>
            </a:r>
            <a:r>
              <a:rPr lang="en-GB" sz="1200" kern="1200" dirty="0">
                <a:solidFill>
                  <a:schemeClr val="tx1"/>
                </a:solidFill>
                <a:effectLst/>
                <a:latin typeface="Arial" charset="0"/>
                <a:ea typeface="+mn-ea"/>
                <a:cs typeface="+mn-cs"/>
              </a:rPr>
              <a:t> tools, initiatives and best practices, raising awareness and enhancing cooperation and development of new partnerships – including public-private partnerships.</a:t>
            </a:r>
          </a:p>
          <a:p>
            <a:r>
              <a:rPr lang="en-GB" sz="1200" kern="1200" dirty="0">
                <a:solidFill>
                  <a:schemeClr val="tx1"/>
                </a:solidFill>
                <a:effectLst/>
                <a:latin typeface="Arial" charset="0"/>
                <a:ea typeface="+mn-ea"/>
                <a:cs typeface="+mn-cs"/>
              </a:rPr>
              <a:t>The following 6 programmes of the 10-YFP have been launched so far: </a:t>
            </a:r>
          </a:p>
          <a:p>
            <a:r>
              <a:rPr lang="en-GB" sz="1200" kern="1200" dirty="0">
                <a:solidFill>
                  <a:schemeClr val="tx1"/>
                </a:solidFill>
                <a:effectLst/>
                <a:latin typeface="Arial" charset="0"/>
                <a:ea typeface="+mn-ea"/>
                <a:cs typeface="+mn-cs"/>
              </a:rPr>
              <a:t>- Consumer information (CIP)</a:t>
            </a:r>
          </a:p>
          <a:p>
            <a:r>
              <a:rPr lang="en-GB" sz="1200" kern="1200" dirty="0">
                <a:solidFill>
                  <a:schemeClr val="tx1"/>
                </a:solidFill>
                <a:effectLst/>
                <a:latin typeface="Arial" charset="0"/>
                <a:ea typeface="+mn-ea"/>
                <a:cs typeface="+mn-cs"/>
              </a:rPr>
              <a:t>- Sustainable Public Procurement (SPP)</a:t>
            </a:r>
          </a:p>
          <a:p>
            <a:r>
              <a:rPr lang="en-GB" sz="1200" kern="1200" dirty="0">
                <a:solidFill>
                  <a:schemeClr val="tx1"/>
                </a:solidFill>
                <a:effectLst/>
                <a:latin typeface="Arial" charset="0"/>
                <a:ea typeface="+mn-ea"/>
                <a:cs typeface="+mn-cs"/>
              </a:rPr>
              <a:t>- Sustainable Lifestyles and Education (SLE)</a:t>
            </a:r>
          </a:p>
          <a:p>
            <a:r>
              <a:rPr lang="en-GB" sz="1200" kern="1200" dirty="0">
                <a:solidFill>
                  <a:schemeClr val="tx1"/>
                </a:solidFill>
                <a:effectLst/>
                <a:latin typeface="Arial" charset="0"/>
                <a:ea typeface="+mn-ea"/>
                <a:cs typeface="+mn-cs"/>
              </a:rPr>
              <a:t>- Sustainable buildings and construction (SBC)</a:t>
            </a:r>
          </a:p>
          <a:p>
            <a:r>
              <a:rPr lang="en-GB" sz="1200" kern="1200" dirty="0">
                <a:solidFill>
                  <a:schemeClr val="tx1"/>
                </a:solidFill>
                <a:effectLst/>
                <a:latin typeface="Arial" charset="0"/>
                <a:ea typeface="+mn-ea"/>
                <a:cs typeface="+mn-cs"/>
              </a:rPr>
              <a:t>- Sustainable Tourism, including Eco-tourism (STIE)</a:t>
            </a:r>
          </a:p>
          <a:p>
            <a:r>
              <a:rPr lang="en-GB" sz="1200" kern="1200" dirty="0">
                <a:solidFill>
                  <a:schemeClr val="tx1"/>
                </a:solidFill>
                <a:effectLst/>
                <a:latin typeface="Arial" charset="0"/>
                <a:ea typeface="+mn-ea"/>
                <a:cs typeface="+mn-cs"/>
              </a:rPr>
              <a:t>- Sustainable Food systems (SFS)</a:t>
            </a:r>
          </a:p>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2</a:t>
            </a:fld>
            <a:endParaRPr lang="en-GB"/>
          </a:p>
        </p:txBody>
      </p:sp>
    </p:spTree>
    <p:extLst>
      <p:ext uri="{BB962C8B-B14F-4D97-AF65-F5344CB8AC3E}">
        <p14:creationId xmlns:p14="http://schemas.microsoft.com/office/powerpoint/2010/main" val="2038874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3</a:t>
            </a:fld>
            <a:endParaRPr lang="en-GB"/>
          </a:p>
        </p:txBody>
      </p:sp>
    </p:spTree>
    <p:extLst>
      <p:ext uri="{BB962C8B-B14F-4D97-AF65-F5344CB8AC3E}">
        <p14:creationId xmlns:p14="http://schemas.microsoft.com/office/powerpoint/2010/main" val="3005429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charset="0"/>
                <a:ea typeface="+mn-ea"/>
                <a:cs typeface="+mn-cs"/>
              </a:rPr>
              <a:t>(ILO) Green Jobs Programme started in 2010. It aims at making green jobs feasible, by means of fostering the potential of a green economy, creating a productive employment, and decreasing poverty. Indicative programme activities include:</a:t>
            </a:r>
          </a:p>
          <a:p>
            <a:pPr lvl="0"/>
            <a:r>
              <a:rPr lang="en-GB" dirty="0">
                <a:effectLst/>
              </a:rPr>
              <a:t>Support to constituents at national level, through policy and technical advisory services;</a:t>
            </a:r>
          </a:p>
          <a:p>
            <a:pPr lvl="0"/>
            <a:r>
              <a:rPr lang="en-GB" dirty="0">
                <a:effectLst/>
              </a:rPr>
              <a:t>Promotion of international policy coherence, through research and advocacy; and</a:t>
            </a:r>
          </a:p>
          <a:p>
            <a:pPr lvl="0"/>
            <a:r>
              <a:rPr lang="en-GB" sz="1200" kern="1200" dirty="0">
                <a:solidFill>
                  <a:schemeClr val="tx1"/>
                </a:solidFill>
                <a:effectLst/>
                <a:latin typeface="Arial" charset="0"/>
                <a:ea typeface="+mn-ea"/>
                <a:cs typeface="+mn-cs"/>
              </a:rPr>
              <a:t>Capacity development of constituents and partners, through training and knowledge sharing.</a:t>
            </a:r>
          </a:p>
          <a:p>
            <a:r>
              <a:rPr lang="en-GB" sz="1200" kern="1200" dirty="0">
                <a:solidFill>
                  <a:schemeClr val="tx1"/>
                </a:solidFill>
                <a:effectLst/>
                <a:latin typeface="Arial" charset="0"/>
                <a:ea typeface="+mn-ea"/>
                <a:cs typeface="+mn-cs"/>
              </a:rPr>
              <a:t>Generally, ILO promotes the greening of enterprises, workplace practices and the labour market as a whole, by engaging governments, workers and employers as active agents of change. These efforts create decent employment opportunities, enhance resource efficiency and build low-carbon sustainable societies. ILO’s Green Jobs Programme already operates in Asia, Africa and Latin America. </a:t>
            </a:r>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4</a:t>
            </a:fld>
            <a:endParaRPr lang="en-GB"/>
          </a:p>
        </p:txBody>
      </p:sp>
    </p:spTree>
    <p:extLst>
      <p:ext uri="{BB962C8B-B14F-4D97-AF65-F5344CB8AC3E}">
        <p14:creationId xmlns:p14="http://schemas.microsoft.com/office/powerpoint/2010/main" val="187096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Arial" charset="0"/>
                <a:ea typeface="+mn-ea"/>
                <a:cs typeface="+mn-cs"/>
              </a:rPr>
              <a:t>PEI was formally launched in 2005 and significantly scaled-up in 2007 at the UNEP Governing Council meeting, created by UNDP and UNEP. It is a joint global UN-led programme supporting national level efforts to mainstream poverty-environment linkages into country development planning and processes, from policymaking to budgeting, implementation and monitoring. UNEP Divisions for Regional Cooperation (through its Regional Offices) and for Policy Implementation (DEPI) work jointly to manage the Initiative.  By providing both financial and technical support, UNDP and UNEP assist government decision-makers and a wide range of other stakeholders to manage the environment in a way that enhances livelihoods and leads to sustainable growth.</a:t>
            </a:r>
          </a:p>
          <a:p>
            <a:r>
              <a:rPr lang="en-GB" sz="1200" kern="1200" dirty="0">
                <a:solidFill>
                  <a:schemeClr val="tx1"/>
                </a:solidFill>
                <a:effectLst/>
                <a:latin typeface="Arial" charset="0"/>
                <a:ea typeface="+mn-ea"/>
                <a:cs typeface="+mn-cs"/>
              </a:rPr>
              <a:t>PEI operates in Africa, Asia-Pacific, Eastern Europe, Central Asia, and Latin America and the Caribbean, through a global Facility, four regional teams and the UN country teams. Implementation is already on-going in the following countries: </a:t>
            </a:r>
            <a:r>
              <a:rPr lang="en-GB" sz="1200" u="none" strike="noStrike" kern="1200" dirty="0">
                <a:solidFill>
                  <a:schemeClr val="tx1"/>
                </a:solidFill>
                <a:effectLst/>
                <a:latin typeface="Arial" charset="0"/>
                <a:ea typeface="+mn-ea"/>
                <a:cs typeface="+mn-cs"/>
                <a:hlinkClick r:id="rId3"/>
              </a:rPr>
              <a:t>Botswana</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4"/>
              </a:rPr>
              <a:t>Burkina Faso</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5"/>
              </a:rPr>
              <a:t>Kenya</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6"/>
              </a:rPr>
              <a:t>Malawi</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7"/>
              </a:rPr>
              <a:t>Mali</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8"/>
              </a:rPr>
              <a:t>Mauritania</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9"/>
              </a:rPr>
              <a:t>Mozambique</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10"/>
              </a:rPr>
              <a:t>Rwanda</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11"/>
              </a:rPr>
              <a:t>Tanzania</a:t>
            </a:r>
            <a:r>
              <a:rPr lang="en-GB" sz="1200" kern="1200" dirty="0">
                <a:solidFill>
                  <a:schemeClr val="tx1"/>
                </a:solidFill>
                <a:effectLst/>
                <a:latin typeface="Arial" charset="0"/>
                <a:ea typeface="+mn-ea"/>
                <a:cs typeface="+mn-cs"/>
              </a:rPr>
              <a:t>, </a:t>
            </a:r>
            <a:r>
              <a:rPr lang="en-GB" sz="1200" u="none" strike="noStrike" kern="1200" dirty="0">
                <a:solidFill>
                  <a:schemeClr val="tx1"/>
                </a:solidFill>
                <a:effectLst/>
                <a:latin typeface="Arial" charset="0"/>
                <a:ea typeface="+mn-ea"/>
                <a:cs typeface="+mn-cs"/>
                <a:hlinkClick r:id="rId12"/>
              </a:rPr>
              <a:t>Uganda</a:t>
            </a:r>
            <a:r>
              <a:rPr lang="en-GB" sz="1200" kern="1200" dirty="0">
                <a:solidFill>
                  <a:schemeClr val="tx1"/>
                </a:solidFill>
                <a:effectLst/>
                <a:latin typeface="Arial" charset="0"/>
                <a:ea typeface="+mn-ea"/>
                <a:cs typeface="+mn-cs"/>
              </a:rPr>
              <a:t>.</a:t>
            </a:r>
          </a:p>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5</a:t>
            </a:fld>
            <a:endParaRPr lang="en-GB"/>
          </a:p>
        </p:txBody>
      </p:sp>
    </p:spTree>
    <p:extLst>
      <p:ext uri="{BB962C8B-B14F-4D97-AF65-F5344CB8AC3E}">
        <p14:creationId xmlns:p14="http://schemas.microsoft.com/office/powerpoint/2010/main" val="526976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6</a:t>
            </a:fld>
            <a:endParaRPr lang="en-GB"/>
          </a:p>
        </p:txBody>
      </p:sp>
    </p:spTree>
    <p:extLst>
      <p:ext uri="{BB962C8B-B14F-4D97-AF65-F5344CB8AC3E}">
        <p14:creationId xmlns:p14="http://schemas.microsoft.com/office/powerpoint/2010/main" val="2748384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charset="0"/>
                <a:ea typeface="+mn-ea"/>
                <a:cs typeface="+mn-cs"/>
              </a:rPr>
              <a:t>Activities should focus to address one or several of the </a:t>
            </a:r>
            <a:r>
              <a:rPr lang="en-US" sz="1200" b="0" i="0" u="none" strike="noStrike" kern="1200" baseline="0" dirty="0" err="1">
                <a:solidFill>
                  <a:schemeClr val="tx1"/>
                </a:solidFill>
                <a:latin typeface="Arial" charset="0"/>
                <a:ea typeface="+mn-ea"/>
                <a:cs typeface="+mn-cs"/>
              </a:rPr>
              <a:t>programmes</a:t>
            </a:r>
            <a:r>
              <a:rPr lang="en-US" sz="1200" b="0" i="0" u="none" strike="noStrike" kern="1200" baseline="0" dirty="0">
                <a:solidFill>
                  <a:schemeClr val="tx1"/>
                </a:solidFill>
                <a:latin typeface="Arial" charset="0"/>
                <a:ea typeface="+mn-ea"/>
                <a:cs typeface="+mn-cs"/>
              </a:rPr>
              <a:t> being developed under the 10YFP: </a:t>
            </a:r>
          </a:p>
          <a:p>
            <a:r>
              <a:rPr lang="en-US" sz="1200" b="0" i="1" u="none" strike="noStrike" kern="1200" baseline="0" dirty="0">
                <a:solidFill>
                  <a:schemeClr val="tx1"/>
                </a:solidFill>
                <a:latin typeface="Arial" charset="0"/>
                <a:ea typeface="+mn-ea"/>
                <a:cs typeface="+mn-cs"/>
              </a:rPr>
              <a:t>consumer information, </a:t>
            </a:r>
          </a:p>
          <a:p>
            <a:r>
              <a:rPr lang="en-US" sz="1200" b="0" i="1" u="none" strike="noStrike" kern="1200" baseline="0" dirty="0">
                <a:solidFill>
                  <a:schemeClr val="tx1"/>
                </a:solidFill>
                <a:latin typeface="Arial" charset="0"/>
                <a:ea typeface="+mn-ea"/>
                <a:cs typeface="+mn-cs"/>
              </a:rPr>
              <a:t>sustainable lifestyles, </a:t>
            </a:r>
          </a:p>
          <a:p>
            <a:r>
              <a:rPr lang="en-US" sz="1200" b="0" i="1" u="none" strike="noStrike" kern="1200" baseline="0" dirty="0">
                <a:solidFill>
                  <a:schemeClr val="tx1"/>
                </a:solidFill>
                <a:latin typeface="Arial" charset="0"/>
                <a:ea typeface="+mn-ea"/>
                <a:cs typeface="+mn-cs"/>
              </a:rPr>
              <a:t>sustainable public procurement</a:t>
            </a:r>
            <a:r>
              <a:rPr lang="en-US" sz="1200" b="0" i="0" u="none" strike="noStrike" kern="1200" baseline="0" dirty="0">
                <a:solidFill>
                  <a:schemeClr val="tx1"/>
                </a:solidFill>
                <a:latin typeface="Arial" charset="0"/>
                <a:ea typeface="+mn-ea"/>
                <a:cs typeface="+mn-cs"/>
              </a:rPr>
              <a:t>, </a:t>
            </a:r>
          </a:p>
          <a:p>
            <a:r>
              <a:rPr lang="en-US" sz="1200" b="0" i="1" u="none" strike="noStrike" kern="1200" baseline="0" dirty="0">
                <a:solidFill>
                  <a:schemeClr val="tx1"/>
                </a:solidFill>
                <a:latin typeface="Arial" charset="0"/>
                <a:ea typeface="+mn-ea"/>
                <a:cs typeface="+mn-cs"/>
              </a:rPr>
              <a:t>sustainable buildings</a:t>
            </a:r>
            <a:r>
              <a:rPr lang="en-US" sz="1200" b="0" i="0" u="none" strike="noStrike" kern="1200" baseline="0" dirty="0">
                <a:solidFill>
                  <a:schemeClr val="tx1"/>
                </a:solidFill>
                <a:latin typeface="Arial" charset="0"/>
                <a:ea typeface="+mn-ea"/>
                <a:cs typeface="+mn-cs"/>
              </a:rPr>
              <a:t>, </a:t>
            </a:r>
          </a:p>
          <a:p>
            <a:r>
              <a:rPr lang="en-US" sz="1200" b="0" i="0" u="none" strike="noStrike" kern="1200" baseline="0" dirty="0">
                <a:solidFill>
                  <a:schemeClr val="tx1"/>
                </a:solidFill>
                <a:latin typeface="Arial" charset="0"/>
                <a:ea typeface="+mn-ea"/>
                <a:cs typeface="+mn-cs"/>
              </a:rPr>
              <a:t>sustainable </a:t>
            </a:r>
            <a:r>
              <a:rPr lang="en-US" sz="1200" b="0" i="1" u="none" strike="noStrike" kern="1200" baseline="0" dirty="0">
                <a:solidFill>
                  <a:schemeClr val="tx1"/>
                </a:solidFill>
                <a:latin typeface="Arial" charset="0"/>
                <a:ea typeface="+mn-ea"/>
                <a:cs typeface="+mn-cs"/>
              </a:rPr>
              <a:t>tourism </a:t>
            </a:r>
            <a:r>
              <a:rPr lang="en-US" sz="1200" b="0" i="0" u="none" strike="noStrike" kern="1200" baseline="0" dirty="0">
                <a:solidFill>
                  <a:schemeClr val="tx1"/>
                </a:solidFill>
                <a:latin typeface="Arial" charset="0"/>
                <a:ea typeface="+mn-ea"/>
                <a:cs typeface="+mn-cs"/>
              </a:rPr>
              <a:t>and </a:t>
            </a:r>
          </a:p>
          <a:p>
            <a:r>
              <a:rPr lang="en-US" sz="1200" b="0" i="1" u="none" strike="noStrike" kern="1200" baseline="0" dirty="0">
                <a:solidFill>
                  <a:schemeClr val="tx1"/>
                </a:solidFill>
                <a:latin typeface="Arial" charset="0"/>
                <a:ea typeface="+mn-ea"/>
                <a:cs typeface="+mn-cs"/>
              </a:rPr>
              <a:t>food production, distribution, waste disposal.</a:t>
            </a:r>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8</a:t>
            </a:fld>
            <a:endParaRPr lang="en-GB"/>
          </a:p>
        </p:txBody>
      </p:sp>
    </p:spTree>
    <p:extLst>
      <p:ext uri="{BB962C8B-B14F-4D97-AF65-F5344CB8AC3E}">
        <p14:creationId xmlns:p14="http://schemas.microsoft.com/office/powerpoint/2010/main" val="919985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a:solidFill>
                  <a:schemeClr val="tx1"/>
                </a:solidFill>
                <a:effectLst/>
                <a:latin typeface="Arial" charset="0"/>
                <a:ea typeface="+mn-ea"/>
                <a:cs typeface="+mn-cs"/>
              </a:rPr>
              <a:t>eaching</a:t>
            </a:r>
            <a:r>
              <a:rPr lang="en-US" sz="1200" b="0" i="0" kern="1200" dirty="0">
                <a:solidFill>
                  <a:schemeClr val="tx1"/>
                </a:solidFill>
                <a:effectLst/>
                <a:latin typeface="Arial" charset="0"/>
                <a:ea typeface="+mn-ea"/>
                <a:cs typeface="+mn-cs"/>
              </a:rPr>
              <a:t> out to policy-makers, the private sector and other stakeholders in the region: developing and disseminating SCP tools, guidelines/manuals, technologies and practices to stakeholders and policy makers. The networking facility will aim to strengthen existing networks and induce further partnership opportunities to leverage SCP and green economy uptake. </a:t>
            </a:r>
            <a:br>
              <a:rPr lang="en-US" dirty="0"/>
            </a:br>
            <a:r>
              <a:rPr lang="en-US" sz="1200" b="0" i="0" kern="1200" dirty="0">
                <a:solidFill>
                  <a:schemeClr val="tx1"/>
                </a:solidFill>
                <a:effectLst/>
                <a:latin typeface="Arial" charset="0"/>
                <a:ea typeface="+mn-ea"/>
                <a:cs typeface="+mn-cs"/>
              </a:rPr>
              <a:t>In order to combine the expertise and knowledge of relevant institutions, UNEP will contract the African Roundtable on SCP (ARSCP ), </a:t>
            </a:r>
            <a:r>
              <a:rPr lang="en-US" sz="1200" b="0" i="0" kern="1200" dirty="0" err="1">
                <a:solidFill>
                  <a:schemeClr val="tx1"/>
                </a:solidFill>
                <a:effectLst/>
                <a:latin typeface="Arial" charset="0"/>
                <a:ea typeface="+mn-ea"/>
                <a:cs typeface="+mn-cs"/>
              </a:rPr>
              <a:t>RECPnet</a:t>
            </a:r>
            <a:r>
              <a:rPr lang="en-US" sz="1200" b="0" i="0" kern="1200" dirty="0">
                <a:solidFill>
                  <a:schemeClr val="tx1"/>
                </a:solidFill>
                <a:effectLst/>
                <a:latin typeface="Arial" charset="0"/>
                <a:ea typeface="+mn-ea"/>
                <a:cs typeface="+mn-cs"/>
              </a:rPr>
              <a:t> and other institutions in Africa promoting SCP, green economy transformation and eco-entrepreneurship. - Source: www.switchafricagreen.org</a:t>
            </a:r>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10</a:t>
            </a:fld>
            <a:endParaRPr lang="en-GB"/>
          </a:p>
        </p:txBody>
      </p:sp>
    </p:spTree>
    <p:extLst>
      <p:ext uri="{BB962C8B-B14F-4D97-AF65-F5344CB8AC3E}">
        <p14:creationId xmlns:p14="http://schemas.microsoft.com/office/powerpoint/2010/main" val="1534869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i="0" dirty="0"/>
              <a:t>Produced to high professional standards and approved by the UK Statistics Authority</a:t>
            </a:r>
          </a:p>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12</a:t>
            </a:fld>
            <a:endParaRPr lang="en-GB"/>
          </a:p>
        </p:txBody>
      </p:sp>
    </p:spTree>
    <p:extLst>
      <p:ext uri="{BB962C8B-B14F-4D97-AF65-F5344CB8AC3E}">
        <p14:creationId xmlns:p14="http://schemas.microsoft.com/office/powerpoint/2010/main" val="1645176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i="0" dirty="0"/>
              <a:t>Measuring the impact of the EU green economy on growth and employment</a:t>
            </a:r>
          </a:p>
          <a:p>
            <a:r>
              <a:rPr lang="en-US" sz="1200" i="0" dirty="0"/>
              <a:t>Goods and</a:t>
            </a:r>
            <a:r>
              <a:rPr lang="en-US" sz="1200" i="0" baseline="0" dirty="0"/>
              <a:t> Services </a:t>
            </a:r>
            <a:r>
              <a:rPr lang="en-US" sz="1200" i="0" dirty="0"/>
              <a:t>that are used to measure, prevent, limit, </a:t>
            </a:r>
            <a:r>
              <a:rPr lang="en-US" sz="1200" i="0" dirty="0" err="1"/>
              <a:t>minimise</a:t>
            </a:r>
            <a:r>
              <a:rPr lang="en-US" sz="1200" i="0" dirty="0"/>
              <a:t> and correct environmental damage and manage natural resources in a sustainable way.</a:t>
            </a:r>
          </a:p>
          <a:p>
            <a:r>
              <a:rPr lang="en-US" sz="1200" b="0" i="0" kern="1200" dirty="0">
                <a:solidFill>
                  <a:schemeClr val="tx1"/>
                </a:solidFill>
                <a:effectLst/>
                <a:latin typeface="Arial" charset="0"/>
                <a:ea typeface="+mn-ea"/>
                <a:cs typeface="+mn-cs"/>
              </a:rPr>
              <a:t>Statistics on employment and growth for the </a:t>
            </a:r>
            <a:r>
              <a:rPr lang="en-US" sz="1200" b="0" i="0" u="none" strike="noStrike" kern="1200" dirty="0">
                <a:solidFill>
                  <a:schemeClr val="tx1"/>
                </a:solidFill>
                <a:effectLst/>
                <a:latin typeface="Arial" charset="0"/>
                <a:ea typeface="+mn-ea"/>
                <a:cs typeface="+mn-cs"/>
                <a:hlinkClick r:id="rId3"/>
              </a:rPr>
              <a:t>European Union’s (EU’s)</a:t>
            </a:r>
            <a:r>
              <a:rPr lang="en-US" sz="1200" b="0" i="0" kern="1200" dirty="0">
                <a:solidFill>
                  <a:schemeClr val="tx1"/>
                </a:solidFill>
                <a:effectLst/>
                <a:latin typeface="Arial" charset="0"/>
                <a:ea typeface="+mn-ea"/>
                <a:cs typeface="+mn-cs"/>
              </a:rPr>
              <a:t> environmental economy, as defined in the European environmental accounts, and particularly in the </a:t>
            </a:r>
            <a:r>
              <a:rPr lang="en-US" sz="1200" b="0" i="0" u="none" strike="noStrike" kern="1200" dirty="0">
                <a:solidFill>
                  <a:schemeClr val="tx1"/>
                </a:solidFill>
                <a:effectLst/>
                <a:latin typeface="Arial" charset="0"/>
                <a:ea typeface="+mn-ea"/>
                <a:cs typeface="+mn-cs"/>
                <a:hlinkClick r:id="rId4"/>
              </a:rPr>
              <a:t>environmental goods and services (EGSS)</a:t>
            </a:r>
            <a:r>
              <a:rPr lang="en-US" sz="1200" b="0" i="0" kern="1200" dirty="0">
                <a:solidFill>
                  <a:schemeClr val="tx1"/>
                </a:solidFill>
                <a:effectLst/>
                <a:latin typeface="Arial" charset="0"/>
                <a:ea typeface="+mn-ea"/>
                <a:cs typeface="+mn-cs"/>
              </a:rPr>
              <a:t> accounts.</a:t>
            </a:r>
            <a:endParaRPr lang="en-US" sz="1200" i="0" dirty="0"/>
          </a:p>
          <a:p>
            <a:pPr>
              <a:buClrTx/>
              <a:buFont typeface="Courier New" panose="02070309020205020404" pitchFamily="49" charset="0"/>
              <a:buChar char="o"/>
              <a:defRPr/>
            </a:pPr>
            <a:r>
              <a:rPr lang="en-US" sz="1200" i="0" dirty="0"/>
              <a:t>Demand for data on the </a:t>
            </a:r>
            <a:r>
              <a:rPr lang="en-US" sz="1200" b="1" i="0" dirty="0"/>
              <a:t>environmental goods and service sector</a:t>
            </a:r>
            <a:r>
              <a:rPr lang="en-US" sz="1200" i="0" dirty="0"/>
              <a:t> (EGSS) by the </a:t>
            </a:r>
            <a:r>
              <a:rPr lang="en-US" sz="1200" b="1" i="0" dirty="0"/>
              <a:t>European Statistical System</a:t>
            </a:r>
          </a:p>
          <a:p>
            <a:pPr>
              <a:buClrTx/>
              <a:buFont typeface="Courier New" panose="02070309020205020404" pitchFamily="49" charset="0"/>
              <a:buChar char="o"/>
              <a:defRPr/>
            </a:pPr>
            <a:r>
              <a:rPr lang="en-US" sz="1200" i="0" dirty="0"/>
              <a:t>Necessity to clarify more precisely what is considered as an environmental good or service</a:t>
            </a:r>
          </a:p>
          <a:p>
            <a:pPr>
              <a:buClrTx/>
              <a:buFont typeface="Courier New" panose="02070309020205020404" pitchFamily="49" charset="0"/>
              <a:buChar char="o"/>
              <a:defRPr/>
            </a:pPr>
            <a:r>
              <a:rPr lang="en-US" sz="1200" i="0" dirty="0"/>
              <a:t>EGSS module aims to collect data on the </a:t>
            </a:r>
            <a:r>
              <a:rPr lang="en-US" sz="1200" b="1" i="0" dirty="0"/>
              <a:t>output</a:t>
            </a:r>
            <a:r>
              <a:rPr lang="en-US" sz="1200" i="0" dirty="0"/>
              <a:t>, </a:t>
            </a:r>
            <a:r>
              <a:rPr lang="en-US" sz="1200" b="1" i="0" dirty="0"/>
              <a:t>employment</a:t>
            </a:r>
            <a:r>
              <a:rPr lang="en-US" sz="1200" i="0" dirty="0"/>
              <a:t>, </a:t>
            </a:r>
            <a:r>
              <a:rPr lang="en-US" sz="1200" b="1" i="0" dirty="0"/>
              <a:t>exports </a:t>
            </a:r>
            <a:r>
              <a:rPr lang="en-US" sz="1200" i="0" dirty="0"/>
              <a:t>and </a:t>
            </a:r>
            <a:r>
              <a:rPr lang="en-US" sz="1200" b="1" i="0" dirty="0"/>
              <a:t>value added </a:t>
            </a:r>
            <a:r>
              <a:rPr lang="en-US" sz="1200" i="0" dirty="0"/>
              <a:t>generated in the production of environmental goods and services</a:t>
            </a:r>
          </a:p>
          <a:p>
            <a:endParaRPr lang="en-GB" dirty="0"/>
          </a:p>
        </p:txBody>
      </p:sp>
      <p:sp>
        <p:nvSpPr>
          <p:cNvPr id="4" name="Slide Number Placeholder 3"/>
          <p:cNvSpPr>
            <a:spLocks noGrp="1"/>
          </p:cNvSpPr>
          <p:nvPr>
            <p:ph type="sldNum" sz="quarter" idx="10"/>
          </p:nvPr>
        </p:nvSpPr>
        <p:spPr/>
        <p:txBody>
          <a:bodyPr/>
          <a:lstStyle/>
          <a:p>
            <a:pPr>
              <a:defRPr/>
            </a:pPr>
            <a:fld id="{3B488B20-A08D-47B6-ADE7-8DEB44560A18}" type="slidenum">
              <a:rPr lang="en-GB" smtClean="0"/>
              <a:pPr>
                <a:defRPr/>
              </a:pPr>
              <a:t>13</a:t>
            </a:fld>
            <a:endParaRPr lang="en-GB"/>
          </a:p>
        </p:txBody>
      </p:sp>
    </p:spTree>
    <p:extLst>
      <p:ext uri="{BB962C8B-B14F-4D97-AF65-F5344CB8AC3E}">
        <p14:creationId xmlns:p14="http://schemas.microsoft.com/office/powerpoint/2010/main" val="1903621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0A9CC608-C584-4521-94AB-7171062B4183}" type="slidenum">
              <a:rPr lang="en-GB"/>
              <a:pPr>
                <a:defRPr/>
              </a:pPr>
              <a:t>‹#›</a:t>
            </a:fld>
            <a:endParaRPr lang="en-GB"/>
          </a:p>
        </p:txBody>
      </p:sp>
    </p:spTree>
    <p:extLst>
      <p:ext uri="{BB962C8B-B14F-4D97-AF65-F5344CB8AC3E}">
        <p14:creationId xmlns:p14="http://schemas.microsoft.com/office/powerpoint/2010/main" val="417226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C4F4B82-C98E-4DCE-AAF2-A1DACA1D1194}" type="slidenum">
              <a:rPr lang="en-GB"/>
              <a:pPr>
                <a:defRPr/>
              </a:pPr>
              <a:t>‹#›</a:t>
            </a:fld>
            <a:endParaRPr lang="en-GB"/>
          </a:p>
        </p:txBody>
      </p:sp>
    </p:spTree>
    <p:extLst>
      <p:ext uri="{BB962C8B-B14F-4D97-AF65-F5344CB8AC3E}">
        <p14:creationId xmlns:p14="http://schemas.microsoft.com/office/powerpoint/2010/main" val="118482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E2A7B5F-59C4-4155-9627-68972DC58FD3}" type="slidenum">
              <a:rPr lang="en-GB"/>
              <a:pPr>
                <a:defRPr/>
              </a:pPr>
              <a:t>‹#›</a:t>
            </a:fld>
            <a:endParaRPr lang="en-GB"/>
          </a:p>
        </p:txBody>
      </p:sp>
    </p:spTree>
    <p:extLst>
      <p:ext uri="{BB962C8B-B14F-4D97-AF65-F5344CB8AC3E}">
        <p14:creationId xmlns:p14="http://schemas.microsoft.com/office/powerpoint/2010/main" val="3721895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9799107-9A01-47FE-9309-A8EE91F5A81B}" type="slidenum">
              <a:rPr lang="en-GB"/>
              <a:pPr>
                <a:defRPr/>
              </a:pPr>
              <a:t>‹#›</a:t>
            </a:fld>
            <a:endParaRPr lang="en-GB"/>
          </a:p>
        </p:txBody>
      </p:sp>
    </p:spTree>
    <p:extLst>
      <p:ext uri="{BB962C8B-B14F-4D97-AF65-F5344CB8AC3E}">
        <p14:creationId xmlns:p14="http://schemas.microsoft.com/office/powerpoint/2010/main" val="1060084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6020E37-F1A4-4E08-BD05-37F2D9FE77B9}" type="slidenum">
              <a:rPr lang="en-GB"/>
              <a:pPr>
                <a:defRPr/>
              </a:pPr>
              <a:t>‹#›</a:t>
            </a:fld>
            <a:endParaRPr lang="en-GB"/>
          </a:p>
        </p:txBody>
      </p:sp>
    </p:spTree>
    <p:extLst>
      <p:ext uri="{BB962C8B-B14F-4D97-AF65-F5344CB8AC3E}">
        <p14:creationId xmlns:p14="http://schemas.microsoft.com/office/powerpoint/2010/main" val="2758568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CDEE941-16CE-4001-A41B-6B97B70A53A5}" type="slidenum">
              <a:rPr lang="en-GB"/>
              <a:pPr>
                <a:defRPr/>
              </a:pPr>
              <a:t>‹#›</a:t>
            </a:fld>
            <a:endParaRPr lang="en-GB"/>
          </a:p>
        </p:txBody>
      </p:sp>
    </p:spTree>
    <p:extLst>
      <p:ext uri="{BB962C8B-B14F-4D97-AF65-F5344CB8AC3E}">
        <p14:creationId xmlns:p14="http://schemas.microsoft.com/office/powerpoint/2010/main" val="427624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61282D1-6CBF-4B86-AE76-61F0936C63B3}" type="slidenum">
              <a:rPr lang="en-GB"/>
              <a:pPr>
                <a:defRPr/>
              </a:pPr>
              <a:t>‹#›</a:t>
            </a:fld>
            <a:endParaRPr lang="en-GB"/>
          </a:p>
        </p:txBody>
      </p:sp>
    </p:spTree>
    <p:extLst>
      <p:ext uri="{BB962C8B-B14F-4D97-AF65-F5344CB8AC3E}">
        <p14:creationId xmlns:p14="http://schemas.microsoft.com/office/powerpoint/2010/main" val="301331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B57F7B55-82A2-40C1-BBF8-747DEB1B1018}" type="slidenum">
              <a:rPr lang="en-GB"/>
              <a:pPr>
                <a:defRPr/>
              </a:pPr>
              <a:t>‹#›</a:t>
            </a:fld>
            <a:endParaRPr lang="en-GB"/>
          </a:p>
        </p:txBody>
      </p:sp>
    </p:spTree>
    <p:extLst>
      <p:ext uri="{BB962C8B-B14F-4D97-AF65-F5344CB8AC3E}">
        <p14:creationId xmlns:p14="http://schemas.microsoft.com/office/powerpoint/2010/main" val="79855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5A8CD5C-BB8A-4F0F-8B66-9C3045F8A13C}" type="slidenum">
              <a:rPr lang="en-GB"/>
              <a:pPr>
                <a:defRPr/>
              </a:pPr>
              <a:t>‹#›</a:t>
            </a:fld>
            <a:endParaRPr lang="en-GB"/>
          </a:p>
        </p:txBody>
      </p:sp>
    </p:spTree>
    <p:extLst>
      <p:ext uri="{BB962C8B-B14F-4D97-AF65-F5344CB8AC3E}">
        <p14:creationId xmlns:p14="http://schemas.microsoft.com/office/powerpoint/2010/main" val="767493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791286-FAAC-4FC0-918E-2FFD612B0773}" type="slidenum">
              <a:rPr lang="en-GB"/>
              <a:pPr>
                <a:defRPr/>
              </a:pPr>
              <a:t>‹#›</a:t>
            </a:fld>
            <a:endParaRPr lang="en-GB"/>
          </a:p>
        </p:txBody>
      </p:sp>
    </p:spTree>
    <p:extLst>
      <p:ext uri="{BB962C8B-B14F-4D97-AF65-F5344CB8AC3E}">
        <p14:creationId xmlns:p14="http://schemas.microsoft.com/office/powerpoint/2010/main" val="11045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69B4AD0-8EDA-4DA4-8FAC-FCB650A526E9}" type="slidenum">
              <a:rPr lang="en-GB"/>
              <a:pPr>
                <a:defRPr/>
              </a:pPr>
              <a:t>‹#›</a:t>
            </a:fld>
            <a:endParaRPr lang="en-GB"/>
          </a:p>
        </p:txBody>
      </p:sp>
    </p:spTree>
    <p:extLst>
      <p:ext uri="{BB962C8B-B14F-4D97-AF65-F5344CB8AC3E}">
        <p14:creationId xmlns:p14="http://schemas.microsoft.com/office/powerpoint/2010/main" val="351974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A8D759A5-AEA7-427F-B3C8-478D8E91A6CC}"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switchtogreen.e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ubtitle 2"/>
          <p:cNvSpPr>
            <a:spLocks noGrp="1"/>
          </p:cNvSpPr>
          <p:nvPr>
            <p:ph type="subTitle" idx="1"/>
          </p:nvPr>
        </p:nvSpPr>
        <p:spPr>
          <a:xfrm>
            <a:off x="251520" y="2924944"/>
            <a:ext cx="8532812" cy="1728787"/>
          </a:xfrm>
        </p:spPr>
        <p:txBody>
          <a:bodyPr/>
          <a:lstStyle/>
          <a:p>
            <a:pPr algn="ctr"/>
            <a:r>
              <a:rPr lang="en-GB" sz="3200" dirty="0"/>
              <a:t>Key international and EU initiatives promoting an inclusive green economy</a:t>
            </a:r>
            <a:endParaRPr lang="en-US" sz="3200" dirty="0"/>
          </a:p>
        </p:txBody>
      </p:sp>
    </p:spTree>
    <p:extLst>
      <p:ext uri="{BB962C8B-B14F-4D97-AF65-F5344CB8AC3E}">
        <p14:creationId xmlns:p14="http://schemas.microsoft.com/office/powerpoint/2010/main" val="3782088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Linking SWITCH Africa Green with the 10YFP</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Policy support component:</a:t>
            </a:r>
          </a:p>
          <a:p>
            <a:pPr lvl="1">
              <a:buClrTx/>
              <a:buFont typeface="Courier New" panose="02070309020205020404" pitchFamily="49" charset="0"/>
              <a:buChar char="o"/>
              <a:defRPr/>
            </a:pPr>
            <a:r>
              <a:rPr lang="en-US" b="0" i="1" dirty="0"/>
              <a:t>‘Support to establish or strengthen the enabling conditions for target sectors in the respective countries, complementing efforts underway through other </a:t>
            </a:r>
            <a:r>
              <a:rPr lang="en-US" b="0" i="1" dirty="0" err="1"/>
              <a:t>programmes</a:t>
            </a:r>
            <a:r>
              <a:rPr lang="en-US" b="0" i="1" dirty="0"/>
              <a:t>, including SCP </a:t>
            </a:r>
            <a:r>
              <a:rPr lang="en-US" b="0" i="1" dirty="0" err="1"/>
              <a:t>programmes</a:t>
            </a:r>
            <a:r>
              <a:rPr lang="en-US" b="0" i="1" dirty="0"/>
              <a:t>, global 10YFP and green economy initiatives in Africa’</a:t>
            </a:r>
            <a:endParaRPr lang="en-GB" i="1" dirty="0"/>
          </a:p>
          <a:p>
            <a:pPr>
              <a:buClrTx/>
              <a:buFont typeface="Wingdings" panose="05000000000000000000" pitchFamily="2" charset="2"/>
              <a:buChar char="q"/>
              <a:defRPr/>
            </a:pPr>
            <a:r>
              <a:rPr lang="en-GB" i="0" dirty="0"/>
              <a:t>Networking facility:</a:t>
            </a:r>
          </a:p>
          <a:p>
            <a:pPr lvl="1">
              <a:buClrTx/>
              <a:buFont typeface="Courier New" panose="02070309020205020404" pitchFamily="49" charset="0"/>
              <a:buChar char="o"/>
              <a:defRPr/>
            </a:pPr>
            <a:r>
              <a:rPr lang="en-US" b="0" i="0" dirty="0"/>
              <a:t>Support to the Africa Roundtable on SCP (ARSCP)</a:t>
            </a:r>
            <a:endParaRPr lang="en-GB" b="0" i="0" dirty="0"/>
          </a:p>
        </p:txBody>
      </p:sp>
      <p:pic>
        <p:nvPicPr>
          <p:cNvPr id="4" name="Picture 3" descr="http://www.unep.org/10yfp/Portals/50150/Skins/10YFP/images/10yfp_log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03687" y="2153761"/>
            <a:ext cx="2613660" cy="620078"/>
          </a:xfrm>
          <a:prstGeom prst="rect">
            <a:avLst/>
          </a:prstGeom>
          <a:noFill/>
          <a:extLst/>
        </p:spPr>
      </p:pic>
      <p:pic>
        <p:nvPicPr>
          <p:cNvPr id="5" name="Picture 4" descr="Switch Africa Green Project   "/>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3767" y="2122170"/>
            <a:ext cx="1600000" cy="817778"/>
          </a:xfrm>
          <a:prstGeom prst="rect">
            <a:avLst/>
          </a:prstGeom>
          <a:noFill/>
          <a:extLst/>
        </p:spPr>
      </p:pic>
    </p:spTree>
    <p:extLst>
      <p:ext uri="{BB962C8B-B14F-4D97-AF65-F5344CB8AC3E}">
        <p14:creationId xmlns:p14="http://schemas.microsoft.com/office/powerpoint/2010/main" val="2787881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en-GB"/>
              <a:t>From GDP to Total Wealth Accounting</a:t>
            </a:r>
            <a:endParaRPr lang="en-US" dirty="0"/>
          </a:p>
        </p:txBody>
      </p:sp>
      <p:sp>
        <p:nvSpPr>
          <p:cNvPr id="29699" name="Content Placeholder 2"/>
          <p:cNvSpPr>
            <a:spLocks noGrp="1"/>
          </p:cNvSpPr>
          <p:nvPr>
            <p:ph idx="1"/>
          </p:nvPr>
        </p:nvSpPr>
        <p:spPr>
          <a:xfrm>
            <a:off x="457200" y="2348880"/>
            <a:ext cx="8229600" cy="4104456"/>
          </a:xfrm>
        </p:spPr>
        <p:txBody>
          <a:bodyPr/>
          <a:lstStyle/>
          <a:p>
            <a:pPr>
              <a:buClrTx/>
            </a:pPr>
            <a:r>
              <a:rPr lang="en-GB" sz="2100" i="0" dirty="0"/>
              <a:t>Economic performance of countries generally being measured through GDP (Gross Domestic Product)</a:t>
            </a:r>
          </a:p>
          <a:p>
            <a:pPr lvl="1">
              <a:buClr>
                <a:srgbClr val="0F5494"/>
              </a:buClr>
              <a:buFont typeface="Courier New" panose="02070309020205020404" pitchFamily="49" charset="0"/>
              <a:buChar char="o"/>
            </a:pPr>
            <a:r>
              <a:rPr lang="en-GB" sz="1700" b="0" i="0" dirty="0"/>
              <a:t>GDP = market value of all officially recognized final goods and services produced within a country in a given period of time </a:t>
            </a:r>
            <a:endParaRPr lang="en-US" sz="1700" b="0" dirty="0"/>
          </a:p>
          <a:p>
            <a:pPr lvl="1">
              <a:buClr>
                <a:srgbClr val="0F5494"/>
              </a:buClr>
              <a:buFont typeface="Courier New" panose="02070309020205020404" pitchFamily="49" charset="0"/>
              <a:buChar char="o"/>
            </a:pPr>
            <a:r>
              <a:rPr lang="en-GB" sz="1700" i="0" dirty="0"/>
              <a:t>GDP does </a:t>
            </a:r>
            <a:r>
              <a:rPr lang="en-GB" sz="1700" i="0" u="sng" dirty="0"/>
              <a:t>not</a:t>
            </a:r>
            <a:r>
              <a:rPr lang="en-GB" sz="1700" i="0" dirty="0"/>
              <a:t> account for natural capital</a:t>
            </a:r>
            <a:r>
              <a:rPr lang="en-GB" sz="1700" b="0" i="0" dirty="0"/>
              <a:t> and </a:t>
            </a:r>
            <a:r>
              <a:rPr lang="en-GB" sz="1700" i="0" dirty="0"/>
              <a:t>social/human capital</a:t>
            </a:r>
          </a:p>
          <a:p>
            <a:pPr>
              <a:buClrTx/>
            </a:pPr>
            <a:r>
              <a:rPr lang="en-GB" sz="2100" i="0" dirty="0"/>
              <a:t>Initiatives to move to beyond GDP</a:t>
            </a:r>
          </a:p>
          <a:p>
            <a:pPr lvl="1">
              <a:buClr>
                <a:srgbClr val="0F5494"/>
              </a:buClr>
              <a:buFont typeface="Courier New" panose="02070309020205020404" pitchFamily="49" charset="0"/>
              <a:buChar char="o"/>
            </a:pPr>
            <a:r>
              <a:rPr lang="en-GB" sz="1700" b="0" dirty="0"/>
              <a:t>United Nations System on Environmental and Economic Accounting (SEEA)</a:t>
            </a:r>
          </a:p>
          <a:p>
            <a:pPr lvl="1">
              <a:buClr>
                <a:srgbClr val="0F5494"/>
              </a:buClr>
              <a:buFont typeface="Courier New" panose="02070309020205020404" pitchFamily="49" charset="0"/>
              <a:buChar char="o"/>
            </a:pPr>
            <a:r>
              <a:rPr lang="en-CA" sz="1700" b="0" dirty="0"/>
              <a:t>Wealth Accounting and the Valuation of Ecosystem Services WAVES partnership</a:t>
            </a:r>
          </a:p>
          <a:p>
            <a:pPr lvl="1">
              <a:buClr>
                <a:srgbClr val="0F5494"/>
              </a:buClr>
              <a:buFont typeface="Courier New" panose="02070309020205020404" pitchFamily="49" charset="0"/>
              <a:buChar char="o"/>
            </a:pPr>
            <a:r>
              <a:rPr lang="en-CA" sz="1700" b="0" dirty="0"/>
              <a:t>EU Beyond GDP initiative</a:t>
            </a:r>
          </a:p>
          <a:p>
            <a:pPr marL="457200" lvl="1" indent="0">
              <a:buClr>
                <a:srgbClr val="0F5494"/>
              </a:buClr>
              <a:buNone/>
            </a:pPr>
            <a:endParaRPr lang="en-GB" sz="1700" b="0" dirty="0"/>
          </a:p>
        </p:txBody>
      </p:sp>
    </p:spTree>
    <p:extLst>
      <p:ext uri="{BB962C8B-B14F-4D97-AF65-F5344CB8AC3E}">
        <p14:creationId xmlns:p14="http://schemas.microsoft.com/office/powerpoint/2010/main" val="2579105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04865"/>
            <a:ext cx="8229600" cy="3816524"/>
          </a:xfrm>
        </p:spPr>
        <p:txBody>
          <a:bodyPr/>
          <a:lstStyle/>
          <a:p>
            <a:pPr lvl="0">
              <a:buClrTx/>
            </a:pPr>
            <a:r>
              <a:rPr lang="en-US" sz="2000" i="0" dirty="0"/>
              <a:t>Satellite accounts to the main UK National Accounts</a:t>
            </a:r>
          </a:p>
          <a:p>
            <a:pPr lvl="0">
              <a:buClrTx/>
            </a:pPr>
            <a:r>
              <a:rPr lang="en-US" sz="2000" i="0" dirty="0"/>
              <a:t>Statistics on the environmental impact of UK economic activity:</a:t>
            </a:r>
          </a:p>
          <a:p>
            <a:pPr lvl="1">
              <a:buClr>
                <a:srgbClr val="0F5494"/>
              </a:buClr>
              <a:buFont typeface="Courier New" panose="02070309020205020404" pitchFamily="49" charset="0"/>
              <a:buChar char="o"/>
            </a:pPr>
            <a:r>
              <a:rPr lang="en-US" b="0" dirty="0"/>
              <a:t>natural asset accounts (e.g. oil and gas reserves, forestry, land)</a:t>
            </a:r>
          </a:p>
          <a:p>
            <a:pPr lvl="1">
              <a:buClr>
                <a:srgbClr val="0F5494"/>
              </a:buClr>
              <a:buFont typeface="Courier New" panose="02070309020205020404" pitchFamily="49" charset="0"/>
              <a:buChar char="o"/>
            </a:pPr>
            <a:r>
              <a:rPr lang="en-US" b="0" dirty="0"/>
              <a:t>physical flow accounts (e.g. greenhouse gas emissions, air pollutants, energy consumption, consumption of raw materials) </a:t>
            </a:r>
          </a:p>
          <a:p>
            <a:pPr lvl="1">
              <a:buClr>
                <a:srgbClr val="0F5494"/>
              </a:buClr>
              <a:buFont typeface="Courier New" panose="02070309020205020404" pitchFamily="49" charset="0"/>
              <a:buChar char="o"/>
            </a:pPr>
            <a:r>
              <a:rPr lang="en-US" b="0" dirty="0"/>
              <a:t>monetary accounts (e.g. environmental taxes, environmental protection expenditure)</a:t>
            </a:r>
          </a:p>
          <a:p>
            <a:pPr lvl="0">
              <a:buClrTx/>
            </a:pPr>
            <a:r>
              <a:rPr lang="en-US" sz="2000" i="0" dirty="0"/>
              <a:t>Facilitate environmental-economic analyses</a:t>
            </a:r>
          </a:p>
          <a:p>
            <a:endParaRPr lang="fr-CH" sz="1800" i="0" dirty="0"/>
          </a:p>
        </p:txBody>
      </p:sp>
      <p:sp>
        <p:nvSpPr>
          <p:cNvPr id="5" name="Title 1"/>
          <p:cNvSpPr txBox="1">
            <a:spLocks/>
          </p:cNvSpPr>
          <p:nvPr/>
        </p:nvSpPr>
        <p:spPr bwMode="auto">
          <a:xfrm>
            <a:off x="539552" y="1412777"/>
            <a:ext cx="8229600"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marL="0"/>
            <a:r>
              <a:rPr lang="en-US" sz="3200" dirty="0"/>
              <a:t>UK Environmental Accounts</a:t>
            </a:r>
            <a:endParaRPr lang="en-US" sz="3200" kern="0" dirty="0"/>
          </a:p>
        </p:txBody>
      </p:sp>
    </p:spTree>
    <p:extLst>
      <p:ext uri="{BB962C8B-B14F-4D97-AF65-F5344CB8AC3E}">
        <p14:creationId xmlns:p14="http://schemas.microsoft.com/office/powerpoint/2010/main" val="3957901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EU Indicators – Eurostat</a:t>
            </a:r>
          </a:p>
        </p:txBody>
      </p:sp>
      <p:sp>
        <p:nvSpPr>
          <p:cNvPr id="3" name="Content Placeholder 2"/>
          <p:cNvSpPr>
            <a:spLocks noGrp="1"/>
          </p:cNvSpPr>
          <p:nvPr>
            <p:ph idx="1"/>
          </p:nvPr>
        </p:nvSpPr>
        <p:spPr>
          <a:xfrm>
            <a:off x="457200" y="2492375"/>
            <a:ext cx="8229600" cy="3108543"/>
          </a:xfrm>
        </p:spPr>
        <p:txBody>
          <a:bodyPr>
            <a:spAutoFit/>
          </a:bodyPr>
          <a:lstStyle/>
          <a:p>
            <a:pPr>
              <a:buClrTx/>
              <a:buFont typeface="Courier New" panose="02070309020205020404" pitchFamily="49" charset="0"/>
              <a:buChar char="o"/>
              <a:defRPr/>
            </a:pPr>
            <a:r>
              <a:rPr lang="en-US" sz="2000" i="0" dirty="0"/>
              <a:t>EU </a:t>
            </a:r>
            <a:r>
              <a:rPr lang="en-US" sz="2000" b="1" i="0" dirty="0"/>
              <a:t>Environmental economy</a:t>
            </a:r>
            <a:r>
              <a:rPr lang="en-US" sz="2000" i="0" dirty="0"/>
              <a:t> – statistics on </a:t>
            </a:r>
            <a:r>
              <a:rPr lang="en-US" sz="2000" b="1" i="0" dirty="0"/>
              <a:t>employment </a:t>
            </a:r>
            <a:r>
              <a:rPr lang="en-US" sz="2000" i="0" dirty="0"/>
              <a:t>and </a:t>
            </a:r>
            <a:r>
              <a:rPr lang="en-US" sz="2000" b="1" i="0" dirty="0"/>
              <a:t>growth</a:t>
            </a:r>
          </a:p>
          <a:p>
            <a:pPr>
              <a:buClrTx/>
              <a:buFont typeface="Courier New" panose="02070309020205020404" pitchFamily="49" charset="0"/>
              <a:buChar char="o"/>
              <a:defRPr/>
            </a:pPr>
            <a:endParaRPr lang="en-US" sz="2000" i="0" dirty="0"/>
          </a:p>
          <a:p>
            <a:pPr>
              <a:buClrTx/>
              <a:buFont typeface="Courier New" panose="02070309020205020404" pitchFamily="49" charset="0"/>
              <a:buChar char="o"/>
              <a:defRPr/>
            </a:pPr>
            <a:r>
              <a:rPr lang="en-US" sz="2000" b="1" i="0" dirty="0"/>
              <a:t>European environmental accounts</a:t>
            </a:r>
            <a:r>
              <a:rPr lang="en-US" sz="2000" i="0" dirty="0"/>
              <a:t> - Environmental goods and services sector (</a:t>
            </a:r>
            <a:r>
              <a:rPr lang="en-US" sz="2000" b="1" i="0" dirty="0"/>
              <a:t>EGSS</a:t>
            </a:r>
            <a:r>
              <a:rPr lang="en-US" sz="2000" i="0" dirty="0"/>
              <a:t>) accounts</a:t>
            </a:r>
          </a:p>
          <a:p>
            <a:pPr>
              <a:buClrTx/>
              <a:buFont typeface="Courier New" panose="02070309020205020404" pitchFamily="49" charset="0"/>
              <a:buChar char="o"/>
              <a:defRPr/>
            </a:pPr>
            <a:endParaRPr lang="en-US" sz="2000" i="0" dirty="0"/>
          </a:p>
          <a:p>
            <a:pPr>
              <a:buClrTx/>
              <a:buFont typeface="Courier New" panose="02070309020205020404" pitchFamily="49" charset="0"/>
              <a:buChar char="o"/>
              <a:defRPr/>
            </a:pPr>
            <a:r>
              <a:rPr lang="en-US" sz="2000" i="0" dirty="0"/>
              <a:t>Data on the </a:t>
            </a:r>
            <a:r>
              <a:rPr lang="en-US" sz="2000" b="1" i="0" dirty="0"/>
              <a:t>output</a:t>
            </a:r>
            <a:r>
              <a:rPr lang="en-US" sz="2000" i="0" dirty="0"/>
              <a:t>, </a:t>
            </a:r>
            <a:r>
              <a:rPr lang="en-US" sz="2000" b="1" i="0" dirty="0"/>
              <a:t>employment</a:t>
            </a:r>
            <a:r>
              <a:rPr lang="en-US" sz="2000" i="0" dirty="0"/>
              <a:t>, </a:t>
            </a:r>
            <a:r>
              <a:rPr lang="en-US" sz="2000" b="1" i="0" dirty="0"/>
              <a:t>exports </a:t>
            </a:r>
            <a:r>
              <a:rPr lang="en-US" sz="2000" i="0" dirty="0"/>
              <a:t>and </a:t>
            </a:r>
            <a:r>
              <a:rPr lang="en-US" sz="2000" b="1" i="0" dirty="0"/>
              <a:t>value added </a:t>
            </a:r>
            <a:r>
              <a:rPr lang="en-US" sz="2000" i="0" dirty="0"/>
              <a:t>generated in the production of environmental goods and services</a:t>
            </a:r>
          </a:p>
        </p:txBody>
      </p:sp>
    </p:spTree>
    <p:extLst>
      <p:ext uri="{BB962C8B-B14F-4D97-AF65-F5344CB8AC3E}">
        <p14:creationId xmlns:p14="http://schemas.microsoft.com/office/powerpoint/2010/main" val="4039036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a:r>
              <a:rPr lang="en-US" sz="2400" dirty="0"/>
              <a:t>Indicators at Different Stages of Inclusive Green Economy Policy</a:t>
            </a:r>
          </a:p>
        </p:txBody>
      </p:sp>
      <p:graphicFrame>
        <p:nvGraphicFramePr>
          <p:cNvPr id="4" name="Content Placeholder 3"/>
          <p:cNvGraphicFramePr>
            <a:graphicFrameLocks noGrp="1"/>
          </p:cNvGraphicFramePr>
          <p:nvPr>
            <p:ph idx="1"/>
            <p:extLst/>
          </p:nvPr>
        </p:nvGraphicFramePr>
        <p:xfrm>
          <a:off x="1403648" y="2492375"/>
          <a:ext cx="6480720" cy="35290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a:spLocks noChangeArrowheads="1"/>
          </p:cNvSpPr>
          <p:nvPr/>
        </p:nvSpPr>
        <p:spPr bwMode="auto">
          <a:xfrm>
            <a:off x="7452320" y="5723037"/>
            <a:ext cx="11525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US" dirty="0"/>
              <a:t>UNEP 2012</a:t>
            </a:r>
          </a:p>
        </p:txBody>
      </p:sp>
    </p:spTree>
    <p:extLst>
      <p:ext uri="{BB962C8B-B14F-4D97-AF65-F5344CB8AC3E}">
        <p14:creationId xmlns:p14="http://schemas.microsoft.com/office/powerpoint/2010/main" val="2408568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sz="2400" dirty="0"/>
              <a:t>SDG Indicators: Decent Work for All - Goal 8</a:t>
            </a:r>
          </a:p>
        </p:txBody>
      </p:sp>
      <p:graphicFrame>
        <p:nvGraphicFramePr>
          <p:cNvPr id="4" name="Pladsholder til indhold 3"/>
          <p:cNvGraphicFramePr>
            <a:graphicFrameLocks noGrp="1"/>
          </p:cNvGraphicFramePr>
          <p:nvPr>
            <p:ph idx="1"/>
            <p:extLst/>
          </p:nvPr>
        </p:nvGraphicFramePr>
        <p:xfrm>
          <a:off x="539552" y="2204864"/>
          <a:ext cx="7776864" cy="4248472"/>
        </p:xfrm>
        <a:graphic>
          <a:graphicData uri="http://schemas.openxmlformats.org/drawingml/2006/table">
            <a:tbl>
              <a:tblPr firstRow="1" firstCol="1" bandRow="1">
                <a:tableStyleId>{284E427A-3D55-4303-BF80-6455036E1DE7}</a:tableStyleId>
              </a:tblPr>
              <a:tblGrid>
                <a:gridCol w="3888432">
                  <a:extLst>
                    <a:ext uri="{9D8B030D-6E8A-4147-A177-3AD203B41FA5}">
                      <a16:colId xmlns:a16="http://schemas.microsoft.com/office/drawing/2014/main" val="20000"/>
                    </a:ext>
                  </a:extLst>
                </a:gridCol>
                <a:gridCol w="3888432">
                  <a:extLst>
                    <a:ext uri="{9D8B030D-6E8A-4147-A177-3AD203B41FA5}">
                      <a16:colId xmlns:a16="http://schemas.microsoft.com/office/drawing/2014/main" val="20001"/>
                    </a:ext>
                  </a:extLst>
                </a:gridCol>
              </a:tblGrid>
              <a:tr h="231193">
                <a:tc>
                  <a:txBody>
                    <a:bodyPr/>
                    <a:lstStyle/>
                    <a:p>
                      <a:pPr>
                        <a:lnSpc>
                          <a:spcPct val="115000"/>
                        </a:lnSpc>
                        <a:spcAft>
                          <a:spcPts val="0"/>
                        </a:spcAft>
                      </a:pPr>
                      <a:r>
                        <a:rPr lang="en-GB" sz="1300" dirty="0">
                          <a:effectLst/>
                        </a:rPr>
                        <a:t>Goals and Targets</a:t>
                      </a:r>
                      <a:endParaRPr lang="da-DK" sz="1100" dirty="0">
                        <a:effectLst/>
                        <a:latin typeface="Calibri"/>
                        <a:ea typeface="Calibri"/>
                        <a:cs typeface="Times New Roman"/>
                      </a:endParaRPr>
                    </a:p>
                  </a:txBody>
                  <a:tcPr marL="65758" marR="65758" marT="0" marB="0"/>
                </a:tc>
                <a:tc>
                  <a:txBody>
                    <a:bodyPr/>
                    <a:lstStyle/>
                    <a:p>
                      <a:pPr>
                        <a:lnSpc>
                          <a:spcPct val="115000"/>
                        </a:lnSpc>
                        <a:spcAft>
                          <a:spcPts val="0"/>
                        </a:spcAft>
                      </a:pPr>
                      <a:r>
                        <a:rPr lang="en-GB" sz="1300">
                          <a:effectLst/>
                        </a:rPr>
                        <a:t>Indicators</a:t>
                      </a:r>
                      <a:endParaRPr lang="da-DK" sz="1100">
                        <a:effectLst/>
                        <a:latin typeface="Calibri"/>
                        <a:ea typeface="Calibri"/>
                        <a:cs typeface="Times New Roman"/>
                      </a:endParaRPr>
                    </a:p>
                  </a:txBody>
                  <a:tcPr marL="65758" marR="65758" marT="0" marB="0"/>
                </a:tc>
                <a:extLst>
                  <a:ext uri="{0D108BD9-81ED-4DB2-BD59-A6C34878D82A}">
                    <a16:rowId xmlns:a16="http://schemas.microsoft.com/office/drawing/2014/main" val="10000"/>
                  </a:ext>
                </a:extLst>
              </a:tr>
              <a:tr h="1695280">
                <a:tc>
                  <a:txBody>
                    <a:bodyPr/>
                    <a:lstStyle/>
                    <a:p>
                      <a:pPr>
                        <a:lnSpc>
                          <a:spcPct val="115000"/>
                        </a:lnSpc>
                        <a:spcAft>
                          <a:spcPts val="0"/>
                        </a:spcAft>
                      </a:pPr>
                      <a:r>
                        <a:rPr lang="en-GB" sz="1400" b="0" dirty="0">
                          <a:effectLst/>
                        </a:rPr>
                        <a:t>8.1 Sustain per capita economic growth in accordance with national circumstances and, in particular, at least 7 per cent gross domestic product growth per annum in the least developed countries</a:t>
                      </a:r>
                      <a:endParaRPr lang="da-DK" sz="1400" b="0" dirty="0">
                        <a:effectLst/>
                        <a:latin typeface="Calibri"/>
                        <a:ea typeface="Calibri"/>
                        <a:cs typeface="Times New Roman"/>
                      </a:endParaRPr>
                    </a:p>
                  </a:txBody>
                  <a:tcPr marL="65758" marR="65758" marT="0" marB="0"/>
                </a:tc>
                <a:tc>
                  <a:txBody>
                    <a:bodyPr/>
                    <a:lstStyle/>
                    <a:p>
                      <a:pPr>
                        <a:lnSpc>
                          <a:spcPct val="115000"/>
                        </a:lnSpc>
                        <a:spcAft>
                          <a:spcPts val="0"/>
                        </a:spcAft>
                      </a:pPr>
                      <a:r>
                        <a:rPr lang="en-GB" sz="1400" b="1" dirty="0">
                          <a:effectLst/>
                        </a:rPr>
                        <a:t>8.1.1 Annual growth rate of real GDP per capita</a:t>
                      </a:r>
                      <a:endParaRPr lang="da-DK" sz="1400" b="1" dirty="0">
                        <a:effectLst/>
                        <a:latin typeface="Calibri"/>
                        <a:ea typeface="Calibri"/>
                        <a:cs typeface="Times New Roman"/>
                      </a:endParaRPr>
                    </a:p>
                  </a:txBody>
                  <a:tcPr marL="65758" marR="65758" marT="0" marB="0"/>
                </a:tc>
                <a:extLst>
                  <a:ext uri="{0D108BD9-81ED-4DB2-BD59-A6C34878D82A}">
                    <a16:rowId xmlns:a16="http://schemas.microsoft.com/office/drawing/2014/main" val="10001"/>
                  </a:ext>
                </a:extLst>
              </a:tr>
              <a:tr h="1481567">
                <a:tc>
                  <a:txBody>
                    <a:bodyPr/>
                    <a:lstStyle/>
                    <a:p>
                      <a:pPr>
                        <a:lnSpc>
                          <a:spcPct val="115000"/>
                        </a:lnSpc>
                        <a:spcAft>
                          <a:spcPts val="0"/>
                        </a:spcAft>
                      </a:pPr>
                      <a:r>
                        <a:rPr lang="en-GB" sz="1400" b="0" dirty="0">
                          <a:effectLst/>
                        </a:rPr>
                        <a:t>8.5 By 2030, achieve full and productive employment and decent work for all women and men, including for young people and persons with disabilities, and equal pay for work of equal value</a:t>
                      </a:r>
                      <a:endParaRPr lang="da-DK" sz="1400" b="0" dirty="0">
                        <a:effectLst/>
                        <a:latin typeface="Calibri"/>
                        <a:ea typeface="Calibri"/>
                        <a:cs typeface="Times New Roman"/>
                      </a:endParaRPr>
                    </a:p>
                  </a:txBody>
                  <a:tcPr marL="65758" marR="65758" marT="0" marB="0"/>
                </a:tc>
                <a:tc>
                  <a:txBody>
                    <a:bodyPr/>
                    <a:lstStyle/>
                    <a:p>
                      <a:pPr>
                        <a:lnSpc>
                          <a:spcPct val="115000"/>
                        </a:lnSpc>
                        <a:spcAft>
                          <a:spcPts val="0"/>
                        </a:spcAft>
                      </a:pPr>
                      <a:r>
                        <a:rPr lang="en-US" sz="1400" b="1" kern="1200" dirty="0">
                          <a:solidFill>
                            <a:schemeClr val="dk1"/>
                          </a:solidFill>
                          <a:effectLst/>
                          <a:latin typeface="+mn-lt"/>
                          <a:ea typeface="+mn-ea"/>
                          <a:cs typeface="+mn-cs"/>
                        </a:rPr>
                        <a:t>8.5.1 Average hourly earnings of female &amp; male employees, by occupation, age group &amp; persons with disabilities</a:t>
                      </a:r>
                    </a:p>
                    <a:p>
                      <a:pPr>
                        <a:lnSpc>
                          <a:spcPct val="115000"/>
                        </a:lnSpc>
                        <a:spcAft>
                          <a:spcPts val="0"/>
                        </a:spcAft>
                      </a:pPr>
                      <a:r>
                        <a:rPr lang="en-US" sz="1400" b="1" kern="1200" dirty="0">
                          <a:solidFill>
                            <a:schemeClr val="dk1"/>
                          </a:solidFill>
                          <a:effectLst/>
                          <a:latin typeface="+mn-lt"/>
                          <a:ea typeface="+mn-ea"/>
                          <a:cs typeface="+mn-cs"/>
                        </a:rPr>
                        <a:t>8.5.2 Unemployment rate, by sex, age group &amp; persons with disabilities</a:t>
                      </a:r>
                      <a:endParaRPr lang="da-DK" sz="1400" b="1" kern="1200" dirty="0">
                        <a:solidFill>
                          <a:schemeClr val="dk1"/>
                        </a:solidFill>
                        <a:effectLst/>
                        <a:latin typeface="+mn-lt"/>
                        <a:ea typeface="+mn-ea"/>
                        <a:cs typeface="+mn-cs"/>
                      </a:endParaRPr>
                    </a:p>
                  </a:txBody>
                  <a:tcPr marL="65758" marR="65758" marT="0" marB="0"/>
                </a:tc>
                <a:extLst>
                  <a:ext uri="{0D108BD9-81ED-4DB2-BD59-A6C34878D82A}">
                    <a16:rowId xmlns:a16="http://schemas.microsoft.com/office/drawing/2014/main" val="10002"/>
                  </a:ext>
                </a:extLst>
              </a:tr>
              <a:tr h="840432">
                <a:tc>
                  <a:txBody>
                    <a:bodyPr/>
                    <a:lstStyle/>
                    <a:p>
                      <a:pPr>
                        <a:lnSpc>
                          <a:spcPct val="115000"/>
                        </a:lnSpc>
                        <a:spcAft>
                          <a:spcPts val="0"/>
                        </a:spcAft>
                      </a:pPr>
                      <a:r>
                        <a:rPr lang="en-GB" sz="1400" b="0" dirty="0">
                          <a:effectLst/>
                        </a:rPr>
                        <a:t>8.6 By 2020, substantially reduce the proportion of youth not in employment, education or training</a:t>
                      </a:r>
                      <a:endParaRPr lang="da-DK" sz="1400" b="0" dirty="0">
                        <a:effectLst/>
                        <a:latin typeface="Calibri"/>
                        <a:ea typeface="Calibri"/>
                        <a:cs typeface="Times New Roman"/>
                      </a:endParaRPr>
                    </a:p>
                  </a:txBody>
                  <a:tcPr marL="65758" marR="65758" marT="0" marB="0"/>
                </a:tc>
                <a:tc>
                  <a:txBody>
                    <a:bodyPr/>
                    <a:lstStyle/>
                    <a:p>
                      <a:pPr>
                        <a:lnSpc>
                          <a:spcPct val="115000"/>
                        </a:lnSpc>
                        <a:spcAft>
                          <a:spcPts val="0"/>
                        </a:spcAft>
                      </a:pPr>
                      <a:r>
                        <a:rPr lang="en-US" sz="1400" b="1" kern="1200" dirty="0">
                          <a:solidFill>
                            <a:schemeClr val="dk1"/>
                          </a:solidFill>
                          <a:effectLst/>
                          <a:latin typeface="+mn-lt"/>
                          <a:ea typeface="+mn-ea"/>
                          <a:cs typeface="+mn-cs"/>
                        </a:rPr>
                        <a:t>8.6.1 Percentage of youth (aged 15-24) not in education, employment or training</a:t>
                      </a:r>
                      <a:endParaRPr lang="da-DK" sz="1400" b="1" kern="1200" dirty="0">
                        <a:solidFill>
                          <a:schemeClr val="dk1"/>
                        </a:solidFill>
                        <a:effectLst/>
                        <a:latin typeface="+mn-lt"/>
                        <a:ea typeface="+mn-ea"/>
                        <a:cs typeface="+mn-cs"/>
                      </a:endParaRPr>
                    </a:p>
                  </a:txBody>
                  <a:tcPr marL="65758" marR="65758"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11198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dirty="0"/>
              <a:t>Discussion Points</a:t>
            </a:r>
            <a:endParaRPr lang="en-US" dirty="0"/>
          </a:p>
        </p:txBody>
      </p:sp>
      <p:sp>
        <p:nvSpPr>
          <p:cNvPr id="33795" name="Content Placeholder 2"/>
          <p:cNvSpPr>
            <a:spLocks noGrp="1"/>
          </p:cNvSpPr>
          <p:nvPr>
            <p:ph idx="1"/>
          </p:nvPr>
        </p:nvSpPr>
        <p:spPr>
          <a:xfrm>
            <a:off x="457200" y="2347913"/>
            <a:ext cx="8229600" cy="3529012"/>
          </a:xfrm>
        </p:spPr>
        <p:txBody>
          <a:bodyPr/>
          <a:lstStyle/>
          <a:p>
            <a:pPr>
              <a:spcAft>
                <a:spcPts val="1000"/>
              </a:spcAft>
              <a:buClrTx/>
            </a:pPr>
            <a:r>
              <a:rPr lang="en-GB" sz="1800" i="0" dirty="0"/>
              <a:t>How complex is the existing nexus of websites and portals of inclusive green economy related initiatives? How helpful is a gateway portal navigating the user through the relevant information (</a:t>
            </a:r>
            <a:r>
              <a:rPr lang="en-GB" sz="1800" i="0" dirty="0">
                <a:hlinkClick r:id="rId2"/>
              </a:rPr>
              <a:t>www.switchtogreen.eu</a:t>
            </a:r>
            <a:r>
              <a:rPr lang="en-GB" sz="1800" i="0" dirty="0"/>
              <a:t>)?</a:t>
            </a:r>
          </a:p>
          <a:p>
            <a:pPr>
              <a:spcAft>
                <a:spcPts val="1000"/>
              </a:spcAft>
              <a:buClrTx/>
            </a:pPr>
            <a:endParaRPr lang="en-US" sz="1800" i="0" dirty="0"/>
          </a:p>
          <a:p>
            <a:pPr>
              <a:spcAft>
                <a:spcPts val="1000"/>
              </a:spcAft>
              <a:buClrTx/>
            </a:pPr>
            <a:r>
              <a:rPr lang="en-US" sz="1800" i="0" dirty="0"/>
              <a:t>What is the added value of aligning action with EU and other international cooperation initiatives promoting an inclusive green economy? What type of support is needed to promote an effective coordination process?</a:t>
            </a:r>
            <a:endParaRPr lang="en-GB" sz="1800" i="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GB"/>
              <a:t>Discussion Points</a:t>
            </a:r>
            <a:endParaRPr lang="en-US"/>
          </a:p>
        </p:txBody>
      </p:sp>
      <p:sp>
        <p:nvSpPr>
          <p:cNvPr id="33795" name="Content Placeholder 2"/>
          <p:cNvSpPr>
            <a:spLocks noGrp="1"/>
          </p:cNvSpPr>
          <p:nvPr>
            <p:ph idx="1"/>
          </p:nvPr>
        </p:nvSpPr>
        <p:spPr>
          <a:xfrm>
            <a:off x="457200" y="2347913"/>
            <a:ext cx="8229600" cy="3529012"/>
          </a:xfrm>
        </p:spPr>
        <p:txBody>
          <a:bodyPr/>
          <a:lstStyle/>
          <a:p>
            <a:pPr lvl="0">
              <a:spcAft>
                <a:spcPts val="1000"/>
              </a:spcAft>
              <a:buClr>
                <a:srgbClr val="0F5494"/>
              </a:buClr>
              <a:buFont typeface="Wingdings" panose="05000000000000000000" pitchFamily="2" charset="2"/>
              <a:buChar char="q"/>
            </a:pPr>
            <a:r>
              <a:rPr lang="en-US" i="0" dirty="0"/>
              <a:t>What are the key factors in developing a mechanism to measure progress in the path to an inclusive green economy?</a:t>
            </a:r>
            <a:endParaRPr lang="en-GB" i="0" dirty="0"/>
          </a:p>
          <a:p>
            <a:pPr lvl="0">
              <a:spcAft>
                <a:spcPts val="1000"/>
              </a:spcAft>
              <a:buClr>
                <a:srgbClr val="0F5494"/>
              </a:buClr>
              <a:buFont typeface="Wingdings" panose="05000000000000000000" pitchFamily="2" charset="2"/>
              <a:buChar char="q"/>
            </a:pPr>
            <a:r>
              <a:rPr lang="en-US" i="0" dirty="0"/>
              <a:t>What are the main sources of inclusive green economy data globally / regionally / nationally?</a:t>
            </a:r>
            <a:endParaRPr lang="en-GB" i="0" dirty="0"/>
          </a:p>
          <a:p>
            <a:pPr lvl="0">
              <a:spcAft>
                <a:spcPts val="1000"/>
              </a:spcAft>
              <a:buClr>
                <a:srgbClr val="0F5494"/>
              </a:buClr>
              <a:buFont typeface="Wingdings" panose="05000000000000000000" pitchFamily="2" charset="2"/>
              <a:buChar char="q"/>
            </a:pPr>
            <a:r>
              <a:rPr lang="en-US" i="0" dirty="0"/>
              <a:t>What aspects should be taken into consideration when adapting global/regional indicators to the national context?</a:t>
            </a:r>
            <a:endParaRPr lang="en-GB" i="0" dirty="0"/>
          </a:p>
        </p:txBody>
      </p:sp>
    </p:spTree>
    <p:extLst>
      <p:ext uri="{BB962C8B-B14F-4D97-AF65-F5344CB8AC3E}">
        <p14:creationId xmlns:p14="http://schemas.microsoft.com/office/powerpoint/2010/main" val="2005481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The 10YFP</a:t>
            </a:r>
          </a:p>
        </p:txBody>
      </p:sp>
      <p:pic>
        <p:nvPicPr>
          <p:cNvPr id="4" name="Picture 3" descr="http://www.unep.org/10yfp/Portals/50150/Skins/10YFP/images/10yfp_log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6056" y="1484784"/>
            <a:ext cx="3733800" cy="885825"/>
          </a:xfrm>
          <a:prstGeom prst="rect">
            <a:avLst/>
          </a:prstGeom>
          <a:noFill/>
          <a:extLst/>
        </p:spPr>
      </p:pic>
      <p:grpSp>
        <p:nvGrpSpPr>
          <p:cNvPr id="5" name="Group 4"/>
          <p:cNvGrpSpPr/>
          <p:nvPr/>
        </p:nvGrpSpPr>
        <p:grpSpPr>
          <a:xfrm>
            <a:off x="359065" y="2438095"/>
            <a:ext cx="2893542" cy="1964038"/>
            <a:chOff x="317349" y="2023631"/>
            <a:chExt cx="3483428" cy="1964038"/>
          </a:xfrm>
        </p:grpSpPr>
        <p:sp>
          <p:nvSpPr>
            <p:cNvPr id="6" name="Rounded Rectangle 53"/>
            <p:cNvSpPr/>
            <p:nvPr/>
          </p:nvSpPr>
          <p:spPr>
            <a:xfrm>
              <a:off x="317349" y="2023631"/>
              <a:ext cx="3483428" cy="1964038"/>
            </a:xfrm>
            <a:prstGeom prst="roundRect">
              <a:avLst/>
            </a:prstGeom>
            <a:solidFill>
              <a:schemeClr val="accent3">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7" name="TextBox 6"/>
            <p:cNvSpPr txBox="1"/>
            <p:nvPr/>
          </p:nvSpPr>
          <p:spPr>
            <a:xfrm>
              <a:off x="616711" y="2201336"/>
              <a:ext cx="3036525" cy="1477328"/>
            </a:xfrm>
            <a:prstGeom prst="rect">
              <a:avLst/>
            </a:prstGeom>
            <a:noFill/>
          </p:spPr>
          <p:txBody>
            <a:bodyPr wrap="square" rtlCol="0">
              <a:spAutoFit/>
            </a:bodyPr>
            <a:lstStyle/>
            <a:p>
              <a:r>
                <a:rPr lang="en-US" b="1" dirty="0">
                  <a:solidFill>
                    <a:srgbClr val="007033"/>
                  </a:solidFill>
                </a:rPr>
                <a:t>Accelerate the shift towards SCP  in all countries </a:t>
              </a:r>
              <a:r>
                <a:rPr lang="en-US" dirty="0">
                  <a:solidFill>
                    <a:srgbClr val="000000"/>
                  </a:solidFill>
                </a:rPr>
                <a:t>by supporting regional and national policies and initiatives</a:t>
              </a:r>
              <a:endParaRPr lang="en-US" dirty="0">
                <a:solidFill>
                  <a:schemeClr val="accent1">
                    <a:lumMod val="75000"/>
                  </a:schemeClr>
                </a:solidFill>
              </a:endParaRPr>
            </a:p>
          </p:txBody>
        </p:sp>
      </p:grpSp>
      <p:grpSp>
        <p:nvGrpSpPr>
          <p:cNvPr id="8" name="Group 7"/>
          <p:cNvGrpSpPr/>
          <p:nvPr/>
        </p:nvGrpSpPr>
        <p:grpSpPr>
          <a:xfrm>
            <a:off x="4550810" y="2420888"/>
            <a:ext cx="2981415" cy="1998452"/>
            <a:chOff x="5199783" y="1989218"/>
            <a:chExt cx="3519674" cy="1998452"/>
          </a:xfrm>
        </p:grpSpPr>
        <p:sp>
          <p:nvSpPr>
            <p:cNvPr id="9" name="Rounded Rectangle 52"/>
            <p:cNvSpPr/>
            <p:nvPr/>
          </p:nvSpPr>
          <p:spPr>
            <a:xfrm>
              <a:off x="5236029" y="1989218"/>
              <a:ext cx="3483428" cy="1998452"/>
            </a:xfrm>
            <a:prstGeom prst="roundRect">
              <a:avLst/>
            </a:prstGeom>
            <a:solidFill>
              <a:schemeClr val="accent5">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0" name="TextBox 9"/>
            <p:cNvSpPr txBox="1"/>
            <p:nvPr/>
          </p:nvSpPr>
          <p:spPr>
            <a:xfrm>
              <a:off x="5199783" y="2053865"/>
              <a:ext cx="3337136" cy="1837426"/>
            </a:xfrm>
            <a:prstGeom prst="rect">
              <a:avLst/>
            </a:prstGeom>
            <a:noFill/>
          </p:spPr>
          <p:txBody>
            <a:bodyPr wrap="square" rtlCol="0">
              <a:spAutoFit/>
            </a:bodyPr>
            <a:lstStyle/>
            <a:p>
              <a:pPr lvl="0" algn="r">
                <a:lnSpc>
                  <a:spcPct val="90000"/>
                </a:lnSpc>
                <a:spcBef>
                  <a:spcPts val="1200"/>
                </a:spcBef>
                <a:spcAft>
                  <a:spcPts val="1200"/>
                </a:spcAft>
                <a:buSzPct val="100000"/>
              </a:pPr>
              <a:r>
                <a:rPr lang="en-US" b="1" dirty="0">
                  <a:solidFill>
                    <a:srgbClr val="007033"/>
                  </a:solidFill>
                </a:rPr>
                <a:t>Increase RE and decouple economic growth </a:t>
              </a:r>
              <a:r>
                <a:rPr lang="en-US" dirty="0">
                  <a:solidFill>
                    <a:srgbClr val="000000"/>
                  </a:solidFill>
                </a:rPr>
                <a:t>from environmental degradation, </a:t>
              </a:r>
              <a:r>
                <a:rPr lang="en-US" b="1" dirty="0">
                  <a:solidFill>
                    <a:srgbClr val="007033"/>
                  </a:solidFill>
                </a:rPr>
                <a:t>creating decent jobs and </a:t>
              </a:r>
              <a:r>
                <a:rPr lang="en-US" dirty="0">
                  <a:solidFill>
                    <a:srgbClr val="000000"/>
                  </a:solidFill>
                </a:rPr>
                <a:t>contributing to </a:t>
              </a:r>
              <a:r>
                <a:rPr lang="en-US" b="1" dirty="0">
                  <a:solidFill>
                    <a:srgbClr val="007033"/>
                  </a:solidFill>
                </a:rPr>
                <a:t>poverty eradication and shared  prosperity</a:t>
              </a:r>
            </a:p>
          </p:txBody>
        </p:sp>
      </p:grpSp>
      <p:grpSp>
        <p:nvGrpSpPr>
          <p:cNvPr id="11" name="Group 10"/>
          <p:cNvGrpSpPr/>
          <p:nvPr/>
        </p:nvGrpSpPr>
        <p:grpSpPr>
          <a:xfrm>
            <a:off x="356795" y="4517497"/>
            <a:ext cx="2893542" cy="2086725"/>
            <a:chOff x="361724" y="4398460"/>
            <a:chExt cx="3483428" cy="2086725"/>
          </a:xfrm>
        </p:grpSpPr>
        <p:sp>
          <p:nvSpPr>
            <p:cNvPr id="12" name="Rounded Rectangle 54"/>
            <p:cNvSpPr/>
            <p:nvPr/>
          </p:nvSpPr>
          <p:spPr>
            <a:xfrm>
              <a:off x="361724" y="4398460"/>
              <a:ext cx="3483428" cy="2086725"/>
            </a:xfrm>
            <a:prstGeom prst="roundRect">
              <a:avLst/>
            </a:prstGeom>
            <a:solidFill>
              <a:schemeClr val="accent4">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3" name="TextBox 12"/>
            <p:cNvSpPr txBox="1"/>
            <p:nvPr/>
          </p:nvSpPr>
          <p:spPr>
            <a:xfrm>
              <a:off x="623662" y="4561198"/>
              <a:ext cx="3160708" cy="1588127"/>
            </a:xfrm>
            <a:prstGeom prst="rect">
              <a:avLst/>
            </a:prstGeom>
            <a:noFill/>
          </p:spPr>
          <p:txBody>
            <a:bodyPr wrap="square" rtlCol="0">
              <a:spAutoFit/>
            </a:bodyPr>
            <a:lstStyle/>
            <a:p>
              <a:pPr lvl="0">
                <a:lnSpc>
                  <a:spcPct val="90000"/>
                </a:lnSpc>
                <a:spcBef>
                  <a:spcPts val="1200"/>
                </a:spcBef>
                <a:spcAft>
                  <a:spcPts val="1200"/>
                </a:spcAft>
                <a:buSzPct val="100000"/>
              </a:pPr>
              <a:r>
                <a:rPr lang="en-US" dirty="0">
                  <a:solidFill>
                    <a:srgbClr val="082644"/>
                  </a:solidFill>
                </a:rPr>
                <a:t>Support</a:t>
              </a:r>
              <a:r>
                <a:rPr lang="en-US" b="1" dirty="0">
                  <a:solidFill>
                    <a:srgbClr val="104B88"/>
                  </a:solidFill>
                </a:rPr>
                <a:t> </a:t>
              </a:r>
              <a:r>
                <a:rPr lang="en-US" b="1" dirty="0">
                  <a:solidFill>
                    <a:srgbClr val="007033"/>
                  </a:solidFill>
                </a:rPr>
                <a:t>capacity-</a:t>
              </a:r>
              <a:br>
                <a:rPr lang="en-US" b="1" dirty="0">
                  <a:solidFill>
                    <a:srgbClr val="007033"/>
                  </a:solidFill>
                </a:rPr>
              </a:br>
              <a:r>
                <a:rPr lang="en-US" b="1" dirty="0">
                  <a:solidFill>
                    <a:srgbClr val="007033"/>
                  </a:solidFill>
                </a:rPr>
                <a:t>building </a:t>
              </a:r>
              <a:r>
                <a:rPr lang="en-US" dirty="0">
                  <a:solidFill>
                    <a:srgbClr val="000000"/>
                  </a:solidFill>
                </a:rPr>
                <a:t>and facilitate access to </a:t>
              </a:r>
              <a:r>
                <a:rPr lang="en-US" b="1" dirty="0">
                  <a:solidFill>
                    <a:srgbClr val="007033"/>
                  </a:solidFill>
                </a:rPr>
                <a:t>financial and technical assistance for developing countries,</a:t>
              </a:r>
              <a:r>
                <a:rPr lang="en-US" dirty="0">
                  <a:solidFill>
                    <a:srgbClr val="002060"/>
                  </a:solidFill>
                </a:rPr>
                <a:t> t</a:t>
              </a:r>
              <a:r>
                <a:rPr lang="en-US" dirty="0">
                  <a:solidFill>
                    <a:srgbClr val="000000"/>
                  </a:solidFill>
                </a:rPr>
                <a:t>o implement SCP activities at all levels </a:t>
              </a:r>
              <a:endParaRPr lang="en-GB" b="1" dirty="0">
                <a:solidFill>
                  <a:srgbClr val="000000"/>
                </a:solidFill>
              </a:endParaRPr>
            </a:p>
          </p:txBody>
        </p:sp>
      </p:grpSp>
      <p:grpSp>
        <p:nvGrpSpPr>
          <p:cNvPr id="14" name="Group 13"/>
          <p:cNvGrpSpPr/>
          <p:nvPr/>
        </p:nvGrpSpPr>
        <p:grpSpPr>
          <a:xfrm>
            <a:off x="4281735" y="4517497"/>
            <a:ext cx="3314601" cy="2086725"/>
            <a:chOff x="4816503" y="4398460"/>
            <a:chExt cx="3902954" cy="2086725"/>
          </a:xfrm>
        </p:grpSpPr>
        <p:sp>
          <p:nvSpPr>
            <p:cNvPr id="15" name="Rounded Rectangle 51"/>
            <p:cNvSpPr/>
            <p:nvPr/>
          </p:nvSpPr>
          <p:spPr>
            <a:xfrm>
              <a:off x="5236029" y="4398460"/>
              <a:ext cx="3483428" cy="2086725"/>
            </a:xfrm>
            <a:prstGeom prst="round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6" name="TextBox 15"/>
            <p:cNvSpPr txBox="1"/>
            <p:nvPr/>
          </p:nvSpPr>
          <p:spPr>
            <a:xfrm>
              <a:off x="4816503" y="4398460"/>
              <a:ext cx="3733800" cy="1421928"/>
            </a:xfrm>
            <a:prstGeom prst="rect">
              <a:avLst/>
            </a:prstGeom>
            <a:noFill/>
          </p:spPr>
          <p:txBody>
            <a:bodyPr wrap="square" rtlCol="0">
              <a:spAutoFit/>
            </a:bodyPr>
            <a:lstStyle/>
            <a:p>
              <a:pPr lvl="0" algn="r">
                <a:lnSpc>
                  <a:spcPct val="90000"/>
                </a:lnSpc>
                <a:spcBef>
                  <a:spcPts val="1200"/>
                </a:spcBef>
                <a:spcAft>
                  <a:spcPts val="1200"/>
                </a:spcAft>
                <a:buSzPct val="100000"/>
              </a:pPr>
              <a:r>
                <a:rPr lang="en-US" dirty="0">
                  <a:solidFill>
                    <a:srgbClr val="000000"/>
                  </a:solidFill>
                </a:rPr>
                <a:t>Serve as an </a:t>
              </a:r>
              <a:br>
                <a:rPr lang="en-US" dirty="0">
                  <a:solidFill>
                    <a:srgbClr val="000000"/>
                  </a:solidFill>
                </a:rPr>
              </a:br>
              <a:r>
                <a:rPr lang="en-US" b="1" dirty="0">
                  <a:solidFill>
                    <a:srgbClr val="007033"/>
                  </a:solidFill>
                </a:rPr>
                <a:t>information and </a:t>
              </a:r>
              <a:br>
                <a:rPr lang="en-US" b="1" dirty="0">
                  <a:solidFill>
                    <a:srgbClr val="007033"/>
                  </a:solidFill>
                </a:rPr>
              </a:br>
              <a:r>
                <a:rPr lang="en-US" b="1" dirty="0">
                  <a:solidFill>
                    <a:srgbClr val="007033"/>
                  </a:solidFill>
                </a:rPr>
                <a:t>knowledge sharing</a:t>
              </a:r>
              <a:br>
                <a:rPr lang="en-US" b="1" dirty="0">
                  <a:solidFill>
                    <a:srgbClr val="007033"/>
                  </a:solidFill>
                </a:rPr>
              </a:br>
              <a:r>
                <a:rPr lang="en-US" b="1" dirty="0">
                  <a:solidFill>
                    <a:srgbClr val="007033"/>
                  </a:solidFill>
                </a:rPr>
                <a:t>   platform on SCP  to </a:t>
              </a:r>
              <a:br>
                <a:rPr lang="en-US" b="1" dirty="0">
                  <a:solidFill>
                    <a:srgbClr val="007033"/>
                  </a:solidFill>
                </a:rPr>
              </a:br>
              <a:r>
                <a:rPr lang="en-US" b="1" dirty="0">
                  <a:solidFill>
                    <a:srgbClr val="007033"/>
                  </a:solidFill>
                </a:rPr>
                <a:t>enable all stakeholders </a:t>
              </a:r>
              <a:br>
                <a:rPr lang="en-US" b="1" dirty="0">
                  <a:solidFill>
                    <a:srgbClr val="007033"/>
                  </a:solidFill>
                </a:rPr>
              </a:br>
              <a:r>
                <a:rPr lang="en-US" b="1" dirty="0">
                  <a:solidFill>
                    <a:srgbClr val="007033"/>
                  </a:solidFill>
                </a:rPr>
                <a:t>   </a:t>
              </a:r>
              <a:r>
                <a:rPr lang="en-US" dirty="0">
                  <a:solidFill>
                    <a:srgbClr val="000000"/>
                  </a:solidFill>
                </a:rPr>
                <a:t>to exchange policies, tools, initiatives and best practices, enhancing cooperation</a:t>
              </a:r>
              <a:endParaRPr lang="en-US" dirty="0">
                <a:solidFill>
                  <a:srgbClr val="404040"/>
                </a:solidFill>
              </a:endParaRPr>
            </a:p>
          </p:txBody>
        </p:sp>
      </p:grpSp>
      <p:pic>
        <p:nvPicPr>
          <p:cNvPr id="17" name="Picture 16"/>
          <p:cNvPicPr>
            <a:picLocks noChangeAspect="1"/>
          </p:cNvPicPr>
          <p:nvPr/>
        </p:nvPicPr>
        <p:blipFill>
          <a:blip r:embed="rId4" cstate="screen">
            <a:alphaModFix amt="17000"/>
            <a:extLst>
              <a:ext uri="{28A0092B-C50C-407E-A947-70E740481C1C}">
                <a14:useLocalDpi xmlns:a14="http://schemas.microsoft.com/office/drawing/2010/main"/>
              </a:ext>
            </a:extLst>
          </a:blip>
          <a:stretch>
            <a:fillRect/>
          </a:stretch>
        </p:blipFill>
        <p:spPr>
          <a:xfrm>
            <a:off x="2519409" y="3178240"/>
            <a:ext cx="2579691" cy="2598118"/>
          </a:xfrm>
          <a:prstGeom prst="rect">
            <a:avLst/>
          </a:prstGeom>
        </p:spPr>
      </p:pic>
      <p:sp>
        <p:nvSpPr>
          <p:cNvPr id="18" name="Rectangle 17"/>
          <p:cNvSpPr/>
          <p:nvPr/>
        </p:nvSpPr>
        <p:spPr>
          <a:xfrm>
            <a:off x="7730065" y="5408496"/>
            <a:ext cx="788999" cy="276999"/>
          </a:xfrm>
          <a:prstGeom prst="rect">
            <a:avLst/>
          </a:prstGeom>
        </p:spPr>
        <p:txBody>
          <a:bodyPr wrap="none">
            <a:spAutoFit/>
          </a:bodyPr>
          <a:lstStyle/>
          <a:p>
            <a:r>
              <a:rPr lang="en-GB" dirty="0">
                <a:solidFill>
                  <a:schemeClr val="tx1"/>
                </a:solidFill>
                <a:latin typeface="+mn-lt"/>
              </a:rPr>
              <a:t>Source:</a:t>
            </a:r>
            <a:endParaRPr lang="en-GB" dirty="0">
              <a:latin typeface="+mn-lt"/>
            </a:endParaRPr>
          </a:p>
        </p:txBody>
      </p:sp>
      <p:pic>
        <p:nvPicPr>
          <p:cNvPr id="20" name="Picture 19"/>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bwMode="auto">
          <a:xfrm>
            <a:off x="7667905" y="5770013"/>
            <a:ext cx="1440599" cy="695942"/>
          </a:xfrm>
          <a:prstGeom prst="rect">
            <a:avLst/>
          </a:prstGeom>
          <a:noFill/>
          <a:ln w="9525">
            <a:noFill/>
            <a:miter lim="800000"/>
            <a:headEnd/>
            <a:tailEnd/>
          </a:ln>
        </p:spPr>
      </p:pic>
    </p:spTree>
    <p:extLst>
      <p:ext uri="{BB962C8B-B14F-4D97-AF65-F5344CB8AC3E}">
        <p14:creationId xmlns:p14="http://schemas.microsoft.com/office/powerpoint/2010/main" val="395464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fltVal val="0"/>
                                          </p:val>
                                        </p:tav>
                                        <p:tav tm="100000">
                                          <p:val>
                                            <p:strVal val="#ppt_w"/>
                                          </p:val>
                                        </p:tav>
                                      </p:tavLst>
                                    </p:anim>
                                    <p:anim calcmode="lin" valueType="num">
                                      <p:cBhvr>
                                        <p:cTn id="8" dur="1000" fill="hold"/>
                                        <p:tgtEl>
                                          <p:spTgt spid="17"/>
                                        </p:tgtEl>
                                        <p:attrNameLst>
                                          <p:attrName>ppt_h</p:attrName>
                                        </p:attrNameLst>
                                      </p:cBhvr>
                                      <p:tavLst>
                                        <p:tav tm="0">
                                          <p:val>
                                            <p:fltVal val="0"/>
                                          </p:val>
                                        </p:tav>
                                        <p:tav tm="100000">
                                          <p:val>
                                            <p:strVal val="#ppt_h"/>
                                          </p:val>
                                        </p:tav>
                                      </p:tavLst>
                                    </p:anim>
                                    <p:animEffect transition="in" filter="fade">
                                      <p:cBhvr>
                                        <p:cTn id="9"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The 10YFP</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Actors from all countries can be involved in the implementation of the 10-YFP activities, under 6 on-going Programmes: </a:t>
            </a:r>
          </a:p>
          <a:p>
            <a:pPr lvl="1">
              <a:buClrTx/>
              <a:buFont typeface="Courier New" panose="02070309020205020404" pitchFamily="49" charset="0"/>
              <a:buChar char="o"/>
              <a:defRPr/>
            </a:pPr>
            <a:r>
              <a:rPr lang="en-GB" b="0" dirty="0"/>
              <a:t>Consumer information; </a:t>
            </a:r>
          </a:p>
          <a:p>
            <a:pPr lvl="1">
              <a:buClrTx/>
              <a:buFont typeface="Courier New" panose="02070309020205020404" pitchFamily="49" charset="0"/>
              <a:buChar char="o"/>
              <a:defRPr/>
            </a:pPr>
            <a:r>
              <a:rPr lang="en-GB" b="0" dirty="0"/>
              <a:t>Sustainable Public Procurement; </a:t>
            </a:r>
          </a:p>
          <a:p>
            <a:pPr lvl="1">
              <a:buClrTx/>
              <a:buFont typeface="Courier New" panose="02070309020205020404" pitchFamily="49" charset="0"/>
              <a:buChar char="o"/>
              <a:defRPr/>
            </a:pPr>
            <a:r>
              <a:rPr lang="en-GB" b="0" dirty="0"/>
              <a:t>Sustainable Lifestyles and Education; </a:t>
            </a:r>
          </a:p>
          <a:p>
            <a:pPr lvl="1">
              <a:buClrTx/>
              <a:buFont typeface="Courier New" panose="02070309020205020404" pitchFamily="49" charset="0"/>
              <a:buChar char="o"/>
              <a:defRPr/>
            </a:pPr>
            <a:r>
              <a:rPr lang="en-GB" b="0" dirty="0"/>
              <a:t>Sustainable buildings and construction; </a:t>
            </a:r>
          </a:p>
          <a:p>
            <a:pPr lvl="1">
              <a:buClrTx/>
              <a:buFont typeface="Courier New" panose="02070309020205020404" pitchFamily="49" charset="0"/>
              <a:buChar char="o"/>
              <a:defRPr/>
            </a:pPr>
            <a:r>
              <a:rPr lang="en-GB" b="0" dirty="0"/>
              <a:t>Sustainable Tourism, including Eco-tourism; </a:t>
            </a:r>
          </a:p>
          <a:p>
            <a:pPr lvl="1">
              <a:buClrTx/>
              <a:buFont typeface="Courier New" panose="02070309020205020404" pitchFamily="49" charset="0"/>
              <a:buChar char="o"/>
              <a:defRPr/>
            </a:pPr>
            <a:r>
              <a:rPr lang="en-GB" b="0" dirty="0"/>
              <a:t>Sustainable Food systems</a:t>
            </a:r>
          </a:p>
          <a:p>
            <a:pPr>
              <a:buClr>
                <a:srgbClr val="0F5494"/>
              </a:buClr>
              <a:defRPr/>
            </a:pPr>
            <a:endParaRPr lang="en-GB" i="0" dirty="0"/>
          </a:p>
        </p:txBody>
      </p:sp>
      <p:pic>
        <p:nvPicPr>
          <p:cNvPr id="4" name="Picture 3" descr="http://www.unep.org/10yfp/Portals/50150/Skins/10YFP/images/10yfp_log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6056" y="1498600"/>
            <a:ext cx="3733800" cy="885825"/>
          </a:xfrm>
          <a:prstGeom prst="rect">
            <a:avLst/>
          </a:prstGeom>
          <a:noFill/>
          <a:extLst/>
        </p:spPr>
      </p:pic>
    </p:spTree>
    <p:extLst>
      <p:ext uri="{BB962C8B-B14F-4D97-AF65-F5344CB8AC3E}">
        <p14:creationId xmlns:p14="http://schemas.microsoft.com/office/powerpoint/2010/main" val="3081814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403" y="2355227"/>
            <a:ext cx="4383405" cy="4383405"/>
          </a:xfrm>
          <a:prstGeom prst="rect">
            <a:avLst/>
          </a:prstGeom>
        </p:spPr>
      </p:pic>
      <p:sp>
        <p:nvSpPr>
          <p:cNvPr id="14338" name="Title 1"/>
          <p:cNvSpPr>
            <a:spLocks noGrp="1"/>
          </p:cNvSpPr>
          <p:nvPr>
            <p:ph type="title"/>
          </p:nvPr>
        </p:nvSpPr>
        <p:spPr/>
        <p:txBody>
          <a:bodyPr/>
          <a:lstStyle/>
          <a:p>
            <a:pPr marL="0"/>
            <a:r>
              <a:rPr lang="en-US" dirty="0"/>
              <a:t>ILO’s Green jobs </a:t>
            </a:r>
            <a:r>
              <a:rPr lang="en-US" dirty="0" err="1"/>
              <a:t>programme</a:t>
            </a:r>
            <a:endParaRPr lang="en-US" dirty="0"/>
          </a:p>
        </p:txBody>
      </p:sp>
      <p:sp>
        <p:nvSpPr>
          <p:cNvPr id="3" name="Content Placeholder 2"/>
          <p:cNvSpPr>
            <a:spLocks noGrp="1"/>
          </p:cNvSpPr>
          <p:nvPr>
            <p:ph idx="1"/>
          </p:nvPr>
        </p:nvSpPr>
        <p:spPr>
          <a:xfrm>
            <a:off x="5148065" y="3214520"/>
            <a:ext cx="3995936" cy="2664817"/>
          </a:xfrm>
        </p:spPr>
        <p:txBody>
          <a:bodyPr/>
          <a:lstStyle/>
          <a:p>
            <a:pPr>
              <a:buClrTx/>
              <a:defRPr/>
            </a:pPr>
            <a:endParaRPr lang="en-GB" i="0" dirty="0"/>
          </a:p>
          <a:p>
            <a:pPr>
              <a:buClrTx/>
              <a:buFont typeface="Wingdings" panose="05000000000000000000" pitchFamily="2" charset="2"/>
              <a:buChar char="q"/>
              <a:defRPr/>
            </a:pPr>
            <a:r>
              <a:rPr lang="en-GB" i="0" dirty="0"/>
              <a:t>Making green jobs feasible: </a:t>
            </a:r>
          </a:p>
          <a:p>
            <a:pPr lvl="1">
              <a:buClrTx/>
              <a:buFont typeface="Courier New" panose="02070309020205020404" pitchFamily="49" charset="0"/>
              <a:buChar char="o"/>
              <a:defRPr/>
            </a:pPr>
            <a:r>
              <a:rPr lang="en-GB" b="0" dirty="0"/>
              <a:t>promoting a green economy</a:t>
            </a:r>
          </a:p>
          <a:p>
            <a:pPr lvl="1">
              <a:buClrTx/>
              <a:buFont typeface="Courier New" panose="02070309020205020404" pitchFamily="49" charset="0"/>
              <a:buChar char="o"/>
              <a:defRPr/>
            </a:pPr>
            <a:r>
              <a:rPr lang="en-GB" b="0" dirty="0"/>
              <a:t>creating a productive employment </a:t>
            </a:r>
          </a:p>
          <a:p>
            <a:pPr lvl="1">
              <a:buClrTx/>
              <a:buFont typeface="Courier New" panose="02070309020205020404" pitchFamily="49" charset="0"/>
              <a:buChar char="o"/>
              <a:defRPr/>
            </a:pPr>
            <a:r>
              <a:rPr lang="en-GB" b="0" dirty="0"/>
              <a:t>decreasing poverty</a:t>
            </a:r>
          </a:p>
        </p:txBody>
      </p:sp>
      <p:pic>
        <p:nvPicPr>
          <p:cNvPr id="4" name="Εικόνα 1" descr="C:\Users\Living Prospects PC1\Desktop\ilo-logo.png"/>
          <p:cNvPicPr>
            <a:picLocks noChangeAspect="1"/>
          </p:cNvPicPr>
          <p:nvPr/>
        </p:nvPicPr>
        <p:blipFill>
          <a:blip r:embed="rId4" cstate="print"/>
          <a:srcRect/>
          <a:stretch>
            <a:fillRect/>
          </a:stretch>
        </p:blipFill>
        <p:spPr bwMode="auto">
          <a:xfrm>
            <a:off x="7956376" y="1339850"/>
            <a:ext cx="1017270" cy="1392174"/>
          </a:xfrm>
          <a:prstGeom prst="rect">
            <a:avLst/>
          </a:prstGeom>
          <a:noFill/>
          <a:ln w="9525">
            <a:noFill/>
            <a:miter lim="800000"/>
            <a:headEnd/>
            <a:tailEnd/>
          </a:ln>
        </p:spPr>
      </p:pic>
      <p:pic>
        <p:nvPicPr>
          <p:cNvPr id="5" name="Εικόνα 2" descr="C:\Users\Living Prospects PC1\Desktop\wcms_222577.gif"/>
          <p:cNvPicPr>
            <a:picLocks noChangeAspect="1"/>
          </p:cNvPicPr>
          <p:nvPr/>
        </p:nvPicPr>
        <p:blipFill>
          <a:blip r:embed="rId5" cstate="print"/>
          <a:srcRect/>
          <a:stretch>
            <a:fillRect/>
          </a:stretch>
        </p:blipFill>
        <p:spPr bwMode="auto">
          <a:xfrm>
            <a:off x="6464761" y="1720914"/>
            <a:ext cx="1491615" cy="1327023"/>
          </a:xfrm>
          <a:prstGeom prst="rect">
            <a:avLst/>
          </a:prstGeom>
          <a:noFill/>
          <a:ln w="9525">
            <a:noFill/>
            <a:miter lim="800000"/>
            <a:headEnd/>
            <a:tailEnd/>
          </a:ln>
        </p:spPr>
      </p:pic>
    </p:spTree>
    <p:extLst>
      <p:ext uri="{BB962C8B-B14F-4D97-AF65-F5344CB8AC3E}">
        <p14:creationId xmlns:p14="http://schemas.microsoft.com/office/powerpoint/2010/main" val="373493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srcRect l="-1" t="22001" r="51064" b="23296"/>
          <a:stretch/>
        </p:blipFill>
        <p:spPr>
          <a:xfrm>
            <a:off x="1043608" y="2298178"/>
            <a:ext cx="6951814" cy="4371181"/>
          </a:xfrm>
          <a:prstGeom prst="rect">
            <a:avLst/>
          </a:prstGeom>
        </p:spPr>
      </p:pic>
      <p:sp>
        <p:nvSpPr>
          <p:cNvPr id="14338" name="Title 1"/>
          <p:cNvSpPr>
            <a:spLocks noGrp="1"/>
          </p:cNvSpPr>
          <p:nvPr>
            <p:ph type="title"/>
          </p:nvPr>
        </p:nvSpPr>
        <p:spPr/>
        <p:txBody>
          <a:bodyPr/>
          <a:lstStyle/>
          <a:p>
            <a:pPr marL="0"/>
            <a:r>
              <a:rPr lang="en-US" dirty="0"/>
              <a:t>The Poverty Environment Initiative (PEI)</a:t>
            </a:r>
          </a:p>
        </p:txBody>
      </p:sp>
      <p:sp>
        <p:nvSpPr>
          <p:cNvPr id="5" name="Rectangle 4"/>
          <p:cNvSpPr/>
          <p:nvPr/>
        </p:nvSpPr>
        <p:spPr>
          <a:xfrm>
            <a:off x="0" y="6457890"/>
            <a:ext cx="4572000" cy="400110"/>
          </a:xfrm>
          <a:prstGeom prst="rect">
            <a:avLst/>
          </a:prstGeom>
        </p:spPr>
        <p:txBody>
          <a:bodyPr>
            <a:spAutoFit/>
          </a:bodyPr>
          <a:lstStyle/>
          <a:p>
            <a:r>
              <a:rPr lang="en-GB" sz="1000" dirty="0"/>
              <a:t>Source: PEI Annual report 2015</a:t>
            </a:r>
          </a:p>
          <a:p>
            <a:r>
              <a:rPr lang="en-GB" sz="1000" dirty="0"/>
              <a:t>http://www.unpei.org/about-the-poverty-environment-initiative</a:t>
            </a:r>
          </a:p>
        </p:txBody>
      </p:sp>
    </p:spTree>
    <p:extLst>
      <p:ext uri="{BB962C8B-B14F-4D97-AF65-F5344CB8AC3E}">
        <p14:creationId xmlns:p14="http://schemas.microsoft.com/office/powerpoint/2010/main" val="1241288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Private sector initiatives</a:t>
            </a:r>
          </a:p>
        </p:txBody>
      </p:sp>
      <p:sp>
        <p:nvSpPr>
          <p:cNvPr id="3" name="Content Placeholder 2"/>
          <p:cNvSpPr>
            <a:spLocks noGrp="1"/>
          </p:cNvSpPr>
          <p:nvPr>
            <p:ph idx="1"/>
          </p:nvPr>
        </p:nvSpPr>
        <p:spPr>
          <a:xfrm>
            <a:off x="457200" y="2492375"/>
            <a:ext cx="4546848" cy="3529013"/>
          </a:xfrm>
        </p:spPr>
        <p:txBody>
          <a:bodyPr/>
          <a:lstStyle/>
          <a:p>
            <a:pPr>
              <a:buClrTx/>
              <a:buFont typeface="Wingdings" panose="05000000000000000000" pitchFamily="2" charset="2"/>
              <a:buChar char="q"/>
              <a:defRPr/>
            </a:pPr>
            <a:r>
              <a:rPr lang="en-GB" sz="2000" i="0" dirty="0"/>
              <a:t>Environmental impact of global supply chains: traceability</a:t>
            </a:r>
          </a:p>
          <a:p>
            <a:pPr>
              <a:buClrTx/>
              <a:buFont typeface="Wingdings" panose="05000000000000000000" pitchFamily="2" charset="2"/>
              <a:buChar char="q"/>
              <a:defRPr/>
            </a:pPr>
            <a:r>
              <a:rPr lang="en-GB" sz="2000" i="0" dirty="0"/>
              <a:t>End-of-life products: Recycling of materials through global logistics centres</a:t>
            </a:r>
          </a:p>
          <a:p>
            <a:pPr>
              <a:buClrTx/>
              <a:buFont typeface="Wingdings" panose="05000000000000000000" pitchFamily="2" charset="2"/>
              <a:buChar char="q"/>
              <a:defRPr/>
            </a:pPr>
            <a:r>
              <a:rPr lang="en-GB" sz="2000" i="0" dirty="0"/>
              <a:t>Globalised green practices: chain retailers investing in eco-efficient stores, use of Renewable Energy, etc.</a:t>
            </a:r>
          </a:p>
          <a:p>
            <a:pPr>
              <a:buClrTx/>
              <a:buFont typeface="Wingdings" panose="05000000000000000000" pitchFamily="2" charset="2"/>
              <a:buChar char="q"/>
              <a:defRPr/>
            </a:pPr>
            <a:r>
              <a:rPr lang="en-GB" sz="2000" i="0" dirty="0"/>
              <a:t>Sustainable lifestyles: global promotion of sustainable consumption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6205" y="4005064"/>
            <a:ext cx="4067175" cy="163353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97256" y="3145528"/>
            <a:ext cx="2676144" cy="859536"/>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16016" y="5445224"/>
            <a:ext cx="4238625" cy="9429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90242" y="2135785"/>
            <a:ext cx="2381250" cy="952500"/>
          </a:xfrm>
          <a:prstGeom prst="rect">
            <a:avLst/>
          </a:prstGeom>
        </p:spPr>
      </p:pic>
    </p:spTree>
    <p:extLst>
      <p:ext uri="{BB962C8B-B14F-4D97-AF65-F5344CB8AC3E}">
        <p14:creationId xmlns:p14="http://schemas.microsoft.com/office/powerpoint/2010/main" val="828930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ubtitle 2"/>
          <p:cNvSpPr>
            <a:spLocks noGrp="1"/>
          </p:cNvSpPr>
          <p:nvPr>
            <p:ph type="subTitle" idx="1"/>
          </p:nvPr>
        </p:nvSpPr>
        <p:spPr>
          <a:xfrm>
            <a:off x="251520" y="2924944"/>
            <a:ext cx="8532812" cy="1728787"/>
          </a:xfrm>
        </p:spPr>
        <p:txBody>
          <a:bodyPr/>
          <a:lstStyle/>
          <a:p>
            <a:pPr algn="ctr"/>
            <a:r>
              <a:rPr lang="en-GB" sz="3200" dirty="0"/>
              <a:t>Coordination with international actions promoting IGE</a:t>
            </a:r>
          </a:p>
          <a:p>
            <a:pPr algn="ctr"/>
            <a:r>
              <a:rPr lang="en-GB" sz="3200" dirty="0"/>
              <a:t>The case of the SWITCH regional programmes and the 10YFP</a:t>
            </a:r>
          </a:p>
          <a:p>
            <a:pPr algn="ctr"/>
            <a:endParaRPr lang="en-GB" sz="3200" dirty="0"/>
          </a:p>
        </p:txBody>
      </p:sp>
    </p:spTree>
    <p:extLst>
      <p:ext uri="{BB962C8B-B14F-4D97-AF65-F5344CB8AC3E}">
        <p14:creationId xmlns:p14="http://schemas.microsoft.com/office/powerpoint/2010/main" val="4228279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Linking SWITCH-Asia with the 10YFP</a:t>
            </a:r>
          </a:p>
        </p:txBody>
      </p:sp>
      <p:sp>
        <p:nvSpPr>
          <p:cNvPr id="3" name="Content Placeholder 2"/>
          <p:cNvSpPr>
            <a:spLocks noGrp="1"/>
          </p:cNvSpPr>
          <p:nvPr>
            <p:ph idx="1"/>
          </p:nvPr>
        </p:nvSpPr>
        <p:spPr/>
        <p:txBody>
          <a:bodyPr/>
          <a:lstStyle/>
          <a:p>
            <a:pPr>
              <a:buClrTx/>
              <a:defRPr/>
            </a:pPr>
            <a:endParaRPr lang="en-GB" i="0" dirty="0"/>
          </a:p>
          <a:p>
            <a:pPr>
              <a:buClrTx/>
              <a:buFont typeface="Wingdings" panose="05000000000000000000" pitchFamily="2" charset="2"/>
              <a:buChar char="q"/>
              <a:defRPr/>
            </a:pPr>
            <a:r>
              <a:rPr lang="en-GB" i="0" dirty="0"/>
              <a:t>Selection of Grant projects (</a:t>
            </a:r>
            <a:r>
              <a:rPr lang="en-GB" i="0" dirty="0" err="1"/>
              <a:t>CfP</a:t>
            </a:r>
            <a:r>
              <a:rPr lang="en-GB" i="0" dirty="0"/>
              <a:t>): </a:t>
            </a:r>
          </a:p>
          <a:p>
            <a:pPr lvl="1">
              <a:buClrTx/>
              <a:buFont typeface="Courier New" panose="02070309020205020404" pitchFamily="49" charset="0"/>
              <a:buChar char="o"/>
              <a:defRPr/>
            </a:pPr>
            <a:r>
              <a:rPr lang="en-GB" b="0" i="0" dirty="0"/>
              <a:t>Activities should focus to address one or several of the</a:t>
            </a:r>
            <a:r>
              <a:rPr lang="en-GB" b="0" i="0" kern="1200" dirty="0">
                <a:solidFill>
                  <a:schemeClr val="tx1"/>
                </a:solidFill>
                <a:latin typeface="Arial" charset="0"/>
              </a:rPr>
              <a:t> </a:t>
            </a:r>
            <a:r>
              <a:rPr lang="en-GB" b="0" i="0" dirty="0"/>
              <a:t>programmes being developed under the 10YFP</a:t>
            </a:r>
          </a:p>
          <a:p>
            <a:pPr lvl="1">
              <a:buClrTx/>
              <a:buFont typeface="Courier New" panose="02070309020205020404" pitchFamily="49" charset="0"/>
              <a:buChar char="o"/>
              <a:defRPr/>
            </a:pPr>
            <a:r>
              <a:rPr lang="en-US" b="0" dirty="0"/>
              <a:t>Applicants have to ensure that the selected 10YFP priority area is clearly mentioned in the application form </a:t>
            </a:r>
            <a:endParaRPr lang="en-GB" b="0" i="0" dirty="0"/>
          </a:p>
          <a:p>
            <a:pPr lvl="1">
              <a:buClrTx/>
              <a:buFont typeface="Courier New" panose="02070309020205020404" pitchFamily="49" charset="0"/>
              <a:buChar char="o"/>
              <a:defRPr/>
            </a:pPr>
            <a:r>
              <a:rPr lang="en-US" b="0" dirty="0"/>
              <a:t>Possible activities to be covered in conjunction with the 10YFP by the projects are listed in the </a:t>
            </a:r>
            <a:r>
              <a:rPr lang="en-US" b="0" i="1" dirty="0"/>
              <a:t>Guidelines for Grant Applicants</a:t>
            </a:r>
            <a:endParaRPr lang="en-GB" b="0" i="1" dirty="0"/>
          </a:p>
          <a:p>
            <a:pPr>
              <a:buClrTx/>
              <a:buFont typeface="Wingdings" panose="05000000000000000000" pitchFamily="2" charset="2"/>
              <a:buChar char="q"/>
              <a:defRPr/>
            </a:pPr>
            <a:endParaRPr lang="en-GB" i="0" dirty="0"/>
          </a:p>
        </p:txBody>
      </p:sp>
      <p:pic>
        <p:nvPicPr>
          <p:cNvPr id="4" name="Picture 3" descr="SwitchAsia"/>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0" y="2204864"/>
            <a:ext cx="2286000" cy="514350"/>
          </a:xfrm>
          <a:prstGeom prst="rect">
            <a:avLst/>
          </a:prstGeom>
          <a:noFill/>
          <a:extLst/>
        </p:spPr>
      </p:pic>
      <p:pic>
        <p:nvPicPr>
          <p:cNvPr id="5" name="Picture 4" descr="http://www.unep.org/10yfp/Portals/50150/Skins/10YFP/images/10yfp_logo.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03687" y="2153761"/>
            <a:ext cx="2613660" cy="620078"/>
          </a:xfrm>
          <a:prstGeom prst="rect">
            <a:avLst/>
          </a:prstGeom>
          <a:noFill/>
          <a:extLst/>
        </p:spPr>
      </p:pic>
    </p:spTree>
    <p:extLst>
      <p:ext uri="{BB962C8B-B14F-4D97-AF65-F5344CB8AC3E}">
        <p14:creationId xmlns:p14="http://schemas.microsoft.com/office/powerpoint/2010/main" val="611743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marL="0"/>
            <a:r>
              <a:rPr lang="en-US" dirty="0"/>
              <a:t>Linking </a:t>
            </a:r>
            <a:r>
              <a:rPr lang="en-US" dirty="0" err="1"/>
              <a:t>SwitchMed</a:t>
            </a:r>
            <a:r>
              <a:rPr lang="en-US" dirty="0"/>
              <a:t> with the 10YFP</a:t>
            </a:r>
          </a:p>
        </p:txBody>
      </p:sp>
      <p:sp>
        <p:nvSpPr>
          <p:cNvPr id="3" name="Content Placeholder 2"/>
          <p:cNvSpPr>
            <a:spLocks noGrp="1"/>
          </p:cNvSpPr>
          <p:nvPr>
            <p:ph idx="1"/>
          </p:nvPr>
        </p:nvSpPr>
        <p:spPr/>
        <p:txBody>
          <a:bodyPr/>
          <a:lstStyle/>
          <a:p>
            <a:pPr>
              <a:buClrTx/>
              <a:defRPr/>
            </a:pPr>
            <a:endParaRPr lang="en-GB" i="0" dirty="0"/>
          </a:p>
          <a:p>
            <a:pPr>
              <a:buClrTx/>
              <a:defRPr/>
            </a:pPr>
            <a:r>
              <a:rPr lang="en-GB" i="0" dirty="0"/>
              <a:t>Support in the organisation of 10YFP related events, e.g. the </a:t>
            </a:r>
            <a:r>
              <a:rPr lang="en-US" i="0" dirty="0"/>
              <a:t>1st International Forum on Sustainable Lifestyles</a:t>
            </a:r>
            <a:endParaRPr lang="en-GB" i="0" dirty="0"/>
          </a:p>
          <a:p>
            <a:pPr>
              <a:buClrTx/>
              <a:defRPr/>
            </a:pPr>
            <a:r>
              <a:rPr lang="en-GB" i="0" dirty="0"/>
              <a:t>Development of National SCP Action Plans in line with the 10YFP</a:t>
            </a:r>
          </a:p>
          <a:p>
            <a:pPr>
              <a:buClrTx/>
              <a:defRPr/>
            </a:pPr>
            <a:r>
              <a:rPr lang="en-GB" i="0" dirty="0"/>
              <a:t>Sharing of information on 10YFP related activities, e.g. calls for proposals</a:t>
            </a:r>
          </a:p>
        </p:txBody>
      </p:sp>
      <p:pic>
        <p:nvPicPr>
          <p:cNvPr id="4" name="Picture 3" descr="http://www.unep.org/10yfp/Portals/50150/Skins/10YFP/images/10yfp_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03687" y="2153761"/>
            <a:ext cx="2613660" cy="620078"/>
          </a:xfrm>
          <a:prstGeom prst="rect">
            <a:avLst/>
          </a:prstGeom>
          <a:noFill/>
          <a:extLst/>
        </p:spPr>
      </p:pic>
      <p:pic>
        <p:nvPicPr>
          <p:cNvPr id="5" name="Picture 4" descr="https://www.switchmed.eu/++switchmed++static/images/logo_switchmed.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1720" y="2174914"/>
            <a:ext cx="2209524" cy="634921"/>
          </a:xfrm>
          <a:prstGeom prst="rect">
            <a:avLst/>
          </a:prstGeom>
          <a:noFill/>
          <a:extLst/>
        </p:spPr>
      </p:pic>
    </p:spTree>
    <p:extLst>
      <p:ext uri="{BB962C8B-B14F-4D97-AF65-F5344CB8AC3E}">
        <p14:creationId xmlns:p14="http://schemas.microsoft.com/office/powerpoint/2010/main" val="26516670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8074</TotalTime>
  <Words>1395</Words>
  <Application>Microsoft Office PowerPoint</Application>
  <PresentationFormat>On-screen Show (4:3)</PresentationFormat>
  <Paragraphs>140</Paragraphs>
  <Slides>17</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Courier New</vt:lpstr>
      <vt:lpstr>Times New Roman</vt:lpstr>
      <vt:lpstr>Verdana</vt:lpstr>
      <vt:lpstr>Wingdings</vt:lpstr>
      <vt:lpstr>Slide_Master</vt:lpstr>
      <vt:lpstr>PowerPoint Presentation</vt:lpstr>
      <vt:lpstr>The 10YFP</vt:lpstr>
      <vt:lpstr>The 10YFP</vt:lpstr>
      <vt:lpstr>ILO’s Green jobs programme</vt:lpstr>
      <vt:lpstr>The Poverty Environment Initiative (PEI)</vt:lpstr>
      <vt:lpstr>Private sector initiatives</vt:lpstr>
      <vt:lpstr>PowerPoint Presentation</vt:lpstr>
      <vt:lpstr>Linking SWITCH-Asia with the 10YFP</vt:lpstr>
      <vt:lpstr>Linking SwitchMed with the 10YFP</vt:lpstr>
      <vt:lpstr>Linking SWITCH Africa Green with the 10YFP</vt:lpstr>
      <vt:lpstr>From GDP to Total Wealth Accounting</vt:lpstr>
      <vt:lpstr>PowerPoint Presentation</vt:lpstr>
      <vt:lpstr>EU Indicators – Eurostat</vt:lpstr>
      <vt:lpstr>Indicators at Different Stages of Inclusive Green Economy Policy</vt:lpstr>
      <vt:lpstr>SDG Indicators: Decent Work for All - Goal 8</vt:lpstr>
      <vt:lpstr>Discussion Points</vt:lpstr>
      <vt:lpstr>Discussion Points</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Living Prospects</dc:creator>
  <cp:lastModifiedBy>Living Prospects</cp:lastModifiedBy>
  <cp:revision>342</cp:revision>
  <cp:lastPrinted>2013-09-19T08:14:40Z</cp:lastPrinted>
  <dcterms:created xsi:type="dcterms:W3CDTF">2011-10-28T10:25:18Z</dcterms:created>
  <dcterms:modified xsi:type="dcterms:W3CDTF">2016-11-28T15:53:00Z</dcterms:modified>
</cp:coreProperties>
</file>