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0" r:id="rId3"/>
    <p:sldMasterId id="2147483713" r:id="rId4"/>
    <p:sldMasterId id="2147483726" r:id="rId5"/>
  </p:sldMasterIdLst>
  <p:notesMasterIdLst>
    <p:notesMasterId r:id="rId113"/>
  </p:notesMasterIdLst>
  <p:sldIdLst>
    <p:sldId id="256" r:id="rId6"/>
    <p:sldId id="504" r:id="rId7"/>
    <p:sldId id="499" r:id="rId8"/>
    <p:sldId id="500" r:id="rId9"/>
    <p:sldId id="501" r:id="rId10"/>
    <p:sldId id="502" r:id="rId11"/>
    <p:sldId id="503" r:id="rId12"/>
    <p:sldId id="489" r:id="rId13"/>
    <p:sldId id="376" r:id="rId14"/>
    <p:sldId id="490" r:id="rId15"/>
    <p:sldId id="491" r:id="rId16"/>
    <p:sldId id="299" r:id="rId17"/>
    <p:sldId id="492" r:id="rId18"/>
    <p:sldId id="493" r:id="rId19"/>
    <p:sldId id="494" r:id="rId20"/>
    <p:sldId id="495" r:id="rId21"/>
    <p:sldId id="496" r:id="rId22"/>
    <p:sldId id="497" r:id="rId23"/>
    <p:sldId id="498" r:id="rId24"/>
    <p:sldId id="505" r:id="rId25"/>
    <p:sldId id="283" r:id="rId26"/>
    <p:sldId id="289" r:id="rId27"/>
    <p:sldId id="378" r:id="rId28"/>
    <p:sldId id="379" r:id="rId29"/>
    <p:sldId id="380" r:id="rId30"/>
    <p:sldId id="377" r:id="rId31"/>
    <p:sldId id="382" r:id="rId32"/>
    <p:sldId id="386" r:id="rId33"/>
    <p:sldId id="387" r:id="rId34"/>
    <p:sldId id="389" r:id="rId35"/>
    <p:sldId id="390" r:id="rId36"/>
    <p:sldId id="391" r:id="rId37"/>
    <p:sldId id="392" r:id="rId38"/>
    <p:sldId id="393" r:id="rId39"/>
    <p:sldId id="458"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59" r:id="rId76"/>
    <p:sldId id="460" r:id="rId77"/>
    <p:sldId id="461" r:id="rId78"/>
    <p:sldId id="462" r:id="rId79"/>
    <p:sldId id="463" r:id="rId80"/>
    <p:sldId id="464" r:id="rId81"/>
    <p:sldId id="465" r:id="rId82"/>
    <p:sldId id="466" r:id="rId83"/>
    <p:sldId id="467" r:id="rId84"/>
    <p:sldId id="468" r:id="rId85"/>
    <p:sldId id="469" r:id="rId86"/>
    <p:sldId id="470" r:id="rId87"/>
    <p:sldId id="471" r:id="rId88"/>
    <p:sldId id="472" r:id="rId89"/>
    <p:sldId id="473" r:id="rId90"/>
    <p:sldId id="474" r:id="rId91"/>
    <p:sldId id="475" r:id="rId92"/>
    <p:sldId id="476" r:id="rId93"/>
    <p:sldId id="477" r:id="rId94"/>
    <p:sldId id="478" r:id="rId95"/>
    <p:sldId id="479" r:id="rId96"/>
    <p:sldId id="480" r:id="rId97"/>
    <p:sldId id="481" r:id="rId98"/>
    <p:sldId id="482" r:id="rId99"/>
    <p:sldId id="483" r:id="rId100"/>
    <p:sldId id="484" r:id="rId101"/>
    <p:sldId id="485" r:id="rId102"/>
    <p:sldId id="486" r:id="rId103"/>
    <p:sldId id="487" r:id="rId104"/>
    <p:sldId id="488" r:id="rId105"/>
    <p:sldId id="506" r:id="rId106"/>
    <p:sldId id="507" r:id="rId107"/>
    <p:sldId id="508" r:id="rId108"/>
    <p:sldId id="509" r:id="rId109"/>
    <p:sldId id="511" r:id="rId110"/>
    <p:sldId id="510" r:id="rId111"/>
    <p:sldId id="512" r:id="rId112"/>
  </p:sldIdLst>
  <p:sldSz cx="9144000" cy="6858000" type="screen4x3"/>
  <p:notesSz cx="6805613" cy="9944100"/>
  <p:defaultTextStyle>
    <a:defPPr>
      <a:defRPr lang="es-ES_tradnl"/>
    </a:defPPr>
    <a:lvl1pPr algn="l" rtl="0" fontAlgn="base">
      <a:spcBef>
        <a:spcPct val="0"/>
      </a:spcBef>
      <a:spcAft>
        <a:spcPct val="0"/>
      </a:spcAft>
      <a:defRPr kern="1200">
        <a:solidFill>
          <a:schemeClr val="tx1"/>
        </a:solidFill>
        <a:latin typeface="EC Square Sans Pro" pitchFamily="34" charset="0"/>
        <a:ea typeface="+mn-ea"/>
        <a:cs typeface="Arial" pitchFamily="34" charset="0"/>
      </a:defRPr>
    </a:lvl1pPr>
    <a:lvl2pPr marL="457200" algn="l" rtl="0" fontAlgn="base">
      <a:spcBef>
        <a:spcPct val="0"/>
      </a:spcBef>
      <a:spcAft>
        <a:spcPct val="0"/>
      </a:spcAft>
      <a:defRPr kern="1200">
        <a:solidFill>
          <a:schemeClr val="tx1"/>
        </a:solidFill>
        <a:latin typeface="EC Square Sans Pro" pitchFamily="34" charset="0"/>
        <a:ea typeface="+mn-ea"/>
        <a:cs typeface="Arial" pitchFamily="34" charset="0"/>
      </a:defRPr>
    </a:lvl2pPr>
    <a:lvl3pPr marL="914400" algn="l" rtl="0" fontAlgn="base">
      <a:spcBef>
        <a:spcPct val="0"/>
      </a:spcBef>
      <a:spcAft>
        <a:spcPct val="0"/>
      </a:spcAft>
      <a:defRPr kern="1200">
        <a:solidFill>
          <a:schemeClr val="tx1"/>
        </a:solidFill>
        <a:latin typeface="EC Square Sans Pro" pitchFamily="34" charset="0"/>
        <a:ea typeface="+mn-ea"/>
        <a:cs typeface="Arial" pitchFamily="34" charset="0"/>
      </a:defRPr>
    </a:lvl3pPr>
    <a:lvl4pPr marL="1371600" algn="l" rtl="0" fontAlgn="base">
      <a:spcBef>
        <a:spcPct val="0"/>
      </a:spcBef>
      <a:spcAft>
        <a:spcPct val="0"/>
      </a:spcAft>
      <a:defRPr kern="1200">
        <a:solidFill>
          <a:schemeClr val="tx1"/>
        </a:solidFill>
        <a:latin typeface="EC Square Sans Pro" pitchFamily="34" charset="0"/>
        <a:ea typeface="+mn-ea"/>
        <a:cs typeface="Arial" pitchFamily="34" charset="0"/>
      </a:defRPr>
    </a:lvl4pPr>
    <a:lvl5pPr marL="1828800" algn="l" rtl="0" fontAlgn="base">
      <a:spcBef>
        <a:spcPct val="0"/>
      </a:spcBef>
      <a:spcAft>
        <a:spcPct val="0"/>
      </a:spcAft>
      <a:defRPr kern="1200">
        <a:solidFill>
          <a:schemeClr val="tx1"/>
        </a:solidFill>
        <a:latin typeface="EC Square Sans Pro" pitchFamily="34" charset="0"/>
        <a:ea typeface="+mn-ea"/>
        <a:cs typeface="Arial" pitchFamily="34" charset="0"/>
      </a:defRPr>
    </a:lvl5pPr>
    <a:lvl6pPr marL="2286000" algn="l" defTabSz="914400" rtl="0" eaLnBrk="1" latinLnBrk="0" hangingPunct="1">
      <a:defRPr kern="1200">
        <a:solidFill>
          <a:schemeClr val="tx1"/>
        </a:solidFill>
        <a:latin typeface="EC Square Sans Pro" pitchFamily="34" charset="0"/>
        <a:ea typeface="+mn-ea"/>
        <a:cs typeface="Arial" pitchFamily="34" charset="0"/>
      </a:defRPr>
    </a:lvl6pPr>
    <a:lvl7pPr marL="2743200" algn="l" defTabSz="914400" rtl="0" eaLnBrk="1" latinLnBrk="0" hangingPunct="1">
      <a:defRPr kern="1200">
        <a:solidFill>
          <a:schemeClr val="tx1"/>
        </a:solidFill>
        <a:latin typeface="EC Square Sans Pro" pitchFamily="34" charset="0"/>
        <a:ea typeface="+mn-ea"/>
        <a:cs typeface="Arial" pitchFamily="34" charset="0"/>
      </a:defRPr>
    </a:lvl7pPr>
    <a:lvl8pPr marL="3200400" algn="l" defTabSz="914400" rtl="0" eaLnBrk="1" latinLnBrk="0" hangingPunct="1">
      <a:defRPr kern="1200">
        <a:solidFill>
          <a:schemeClr val="tx1"/>
        </a:solidFill>
        <a:latin typeface="EC Square Sans Pro" pitchFamily="34" charset="0"/>
        <a:ea typeface="+mn-ea"/>
        <a:cs typeface="Arial" pitchFamily="34" charset="0"/>
      </a:defRPr>
    </a:lvl8pPr>
    <a:lvl9pPr marL="3657600" algn="l" defTabSz="914400" rtl="0" eaLnBrk="1" latinLnBrk="0" hangingPunct="1">
      <a:defRPr kern="1200">
        <a:solidFill>
          <a:schemeClr val="tx1"/>
        </a:solidFill>
        <a:latin typeface="EC Square Sans Pro"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7A1"/>
    <a:srgbClr val="BFC8E2"/>
    <a:srgbClr val="0F5494"/>
    <a:srgbClr val="B7DDF4"/>
    <a:srgbClr val="0C4DA2"/>
    <a:srgbClr val="0F3766"/>
    <a:srgbClr val="D0D961"/>
    <a:srgbClr val="F78A6C"/>
    <a:srgbClr val="2689AC"/>
    <a:srgbClr val="38B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3" autoAdjust="0"/>
    <p:restoredTop sz="94692" autoAdjust="0"/>
  </p:normalViewPr>
  <p:slideViewPr>
    <p:cSldViewPr>
      <p:cViewPr>
        <p:scale>
          <a:sx n="66" d="100"/>
          <a:sy n="66" d="100"/>
        </p:scale>
        <p:origin x="-120" y="92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E197DF1F-437D-41A7-94D3-92222D079315}" type="datetimeFigureOut">
              <a:rPr lang="en-GB" smtClean="0"/>
              <a:t>24.03.2017</a:t>
            </a:fld>
            <a:endParaRPr lang="en-GB" dirty="0"/>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1BC73122-9D40-4CC5-B6B3-44A7C4B73AFD}" type="slidenum">
              <a:rPr lang="en-GB" smtClean="0"/>
              <a:t>‹#›</a:t>
            </a:fld>
            <a:endParaRPr lang="en-GB" dirty="0"/>
          </a:p>
        </p:txBody>
      </p:sp>
    </p:spTree>
    <p:extLst>
      <p:ext uri="{BB962C8B-B14F-4D97-AF65-F5344CB8AC3E}">
        <p14:creationId xmlns:p14="http://schemas.microsoft.com/office/powerpoint/2010/main" val="13615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DFE1C0BF-7821-47D1-9913-1DAA76FBF303}" type="slidenum">
              <a:rPr lang="en-GB" smtClean="0"/>
              <a:pPr>
                <a:defRPr/>
              </a:pPr>
              <a:t>45</a:t>
            </a:fld>
            <a:endParaRPr lang="en-GB"/>
          </a:p>
        </p:txBody>
      </p:sp>
    </p:spTree>
    <p:extLst>
      <p:ext uri="{BB962C8B-B14F-4D97-AF65-F5344CB8AC3E}">
        <p14:creationId xmlns:p14="http://schemas.microsoft.com/office/powerpoint/2010/main" val="32145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73000">
              <a:srgbClr val="0F3766"/>
            </a:gs>
            <a:gs pos="11000">
              <a:srgbClr val="0087E6"/>
            </a:gs>
            <a:gs pos="47000">
              <a:srgbClr val="0C4DA2"/>
            </a:gs>
          </a:gsLst>
          <a:lin ang="162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981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297" t="28397" r="20311" b="48031"/>
          <a:stretch/>
        </p:blipFill>
        <p:spPr bwMode="auto">
          <a:xfrm>
            <a:off x="6969125" y="1"/>
            <a:ext cx="2174875"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0975" y="2166938"/>
            <a:ext cx="38481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a:xfrm>
            <a:off x="7524328" y="570166"/>
            <a:ext cx="1080120" cy="338554"/>
          </a:xfrm>
          <a:prstGeom prst="rect">
            <a:avLst/>
          </a:prstGeom>
          <a:noFill/>
        </p:spPr>
        <p:txBody>
          <a:bodyPr wrap="square" rtlCol="0">
            <a:spAutoFit/>
          </a:bodyPr>
          <a:lstStyle/>
          <a:p>
            <a:r>
              <a:rPr lang="en-GB" sz="800" b="1" kern="1200" dirty="0" smtClean="0">
                <a:solidFill>
                  <a:srgbClr val="2A47A1"/>
                </a:solidFill>
                <a:effectLst/>
                <a:latin typeface="EC Square Sans Pro" pitchFamily="34" charset="0"/>
                <a:ea typeface="+mn-ea"/>
                <a:cs typeface="Arial" pitchFamily="34" charset="0"/>
              </a:rPr>
              <a:t>EU external action at your fingertips</a:t>
            </a:r>
            <a:endParaRPr lang="en-US" sz="800" dirty="0">
              <a:solidFill>
                <a:srgbClr val="2A47A1"/>
              </a:solidFill>
            </a:endParaRPr>
          </a:p>
        </p:txBody>
      </p:sp>
    </p:spTree>
    <p:extLst>
      <p:ext uri="{BB962C8B-B14F-4D97-AF65-F5344CB8AC3E}">
        <p14:creationId xmlns:p14="http://schemas.microsoft.com/office/powerpoint/2010/main" val="9112364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68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7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55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457200">
              <a:defRPr/>
            </a:pPr>
            <a:endParaRPr lang="en-US" dirty="0">
              <a:solidFill>
                <a:srgbClr val="FFFFFF"/>
              </a:solidFill>
              <a:latin typeface="Verdana" pitchFamily="34" charset="0"/>
              <a:cs typeface="+mn-cs"/>
            </a:endParaRPr>
          </a:p>
        </p:txBody>
      </p:sp>
      <p:pic>
        <p:nvPicPr>
          <p:cNvPr id="5" name="Picture 6" descr="LOGO CE-EN-quadri.eps"/>
          <p:cNvPicPr>
            <a:picLocks noChangeAspect="1"/>
          </p:cNvPicPr>
          <p:nvPr/>
        </p:nvPicPr>
        <p:blipFill>
          <a:blip r:embed="rId3"/>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F8516056-7ACC-4D26-9C1B-320C7F0BC2F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76937011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AA1D2-2E02-48FC-948B-200D97AFC5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44830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6DB344-8005-419F-BEB2-EA6CA97C7F0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72212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446535-589E-4017-B8C5-E63E5736A1CA}"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9588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1E6D3-95CB-4C47-91F2-0D04A2A929A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3645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0A1A7C-E8DB-4D71-A54D-7FC3892EE72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9397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29C855-94D8-484A-BD52-728AB7594F6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6562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p:cNvSpPr/>
          <p:nvPr userDrawn="1"/>
        </p:nvSpPr>
        <p:spPr>
          <a:xfrm>
            <a:off x="0" y="1789523"/>
            <a:ext cx="9144000" cy="4104456"/>
          </a:xfrm>
          <a:prstGeom prst="rect">
            <a:avLst/>
          </a:prstGeom>
          <a:gradFill>
            <a:gsLst>
              <a:gs pos="73000">
                <a:srgbClr val="0F3766"/>
              </a:gs>
              <a:gs pos="11000">
                <a:srgbClr val="0087E6"/>
              </a:gs>
              <a:gs pos="47000">
                <a:srgbClr val="0C4DA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94163" y="2996952"/>
            <a:ext cx="2914912" cy="259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21297" t="28397" r="20311" b="48031"/>
          <a:stretch/>
        </p:blipFill>
        <p:spPr bwMode="auto">
          <a:xfrm>
            <a:off x="6969125" y="1"/>
            <a:ext cx="2174875"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userDrawn="1"/>
        </p:nvSpPr>
        <p:spPr>
          <a:xfrm>
            <a:off x="7524328" y="570166"/>
            <a:ext cx="1080120" cy="338554"/>
          </a:xfrm>
          <a:prstGeom prst="rect">
            <a:avLst/>
          </a:prstGeom>
          <a:noFill/>
        </p:spPr>
        <p:txBody>
          <a:bodyPr wrap="square" rtlCol="0">
            <a:spAutoFit/>
          </a:bodyPr>
          <a:lstStyle/>
          <a:p>
            <a:r>
              <a:rPr lang="en-GB" sz="800" b="1" kern="1200" dirty="0" smtClean="0">
                <a:solidFill>
                  <a:srgbClr val="2A47A1"/>
                </a:solidFill>
                <a:effectLst/>
                <a:latin typeface="EC Square Sans Pro" pitchFamily="34" charset="0"/>
                <a:ea typeface="+mn-ea"/>
                <a:cs typeface="Arial" pitchFamily="34" charset="0"/>
              </a:rPr>
              <a:t>EU external action at your fingertips</a:t>
            </a:r>
            <a:endParaRPr lang="en-US" sz="800" dirty="0">
              <a:solidFill>
                <a:srgbClr val="2A47A1"/>
              </a:solidFill>
            </a:endParaRPr>
          </a:p>
        </p:txBody>
      </p:sp>
    </p:spTree>
    <p:extLst>
      <p:ext uri="{BB962C8B-B14F-4D97-AF65-F5344CB8AC3E}">
        <p14:creationId xmlns:p14="http://schemas.microsoft.com/office/powerpoint/2010/main" val="337004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8DEFE5-87C9-4E72-AEDD-723192D8E85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851487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ADDF9-3C97-4BB6-943D-82BC9FB0E0B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06313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08A8-25ED-4277-9E5E-828BDA3DB23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100492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9C241-59C4-452F-A101-6B59CF13C8D6}"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34632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5288" y="1339850"/>
            <a:ext cx="8291512"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1C3E-790A-4B9C-AEB3-61FE69B3C23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910868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457200">
              <a:defRPr/>
            </a:pPr>
            <a:endParaRPr lang="en-US" dirty="0">
              <a:solidFill>
                <a:srgbClr val="FFFFFF"/>
              </a:solidFill>
              <a:latin typeface="Verdana" pitchFamily="34" charset="0"/>
              <a:cs typeface="+mn-cs"/>
            </a:endParaRPr>
          </a:p>
        </p:txBody>
      </p:sp>
      <p:pic>
        <p:nvPicPr>
          <p:cNvPr id="5" name="Picture 6" descr="LOGO CE-EN-quadri.eps"/>
          <p:cNvPicPr>
            <a:picLocks noChangeAspect="1"/>
          </p:cNvPicPr>
          <p:nvPr/>
        </p:nvPicPr>
        <p:blipFill>
          <a:blip r:embed="rId3"/>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F8516056-7ACC-4D26-9C1B-320C7F0BC2F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44346284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AA1D2-2E02-48FC-948B-200D97AFC5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85791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6DB344-8005-419F-BEB2-EA6CA97C7F0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31508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446535-589E-4017-B8C5-E63E5736A1CA}"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64394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1E6D3-95CB-4C47-91F2-0D04A2A929A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54622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rotWithShape="1">
          <a:blip r:embed="rId4">
            <a:extLst>
              <a:ext uri="{28A0092B-C50C-407E-A947-70E740481C1C}">
                <a14:useLocalDpi xmlns:a14="http://schemas.microsoft.com/office/drawing/2010/main" val="0"/>
              </a:ext>
            </a:extLst>
          </a:blip>
          <a:srcRect l="10780" t="26715" r="18506" b="48745"/>
          <a:stretch/>
        </p:blipFill>
        <p:spPr bwMode="auto">
          <a:xfrm>
            <a:off x="6613525" y="1"/>
            <a:ext cx="2530475"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2420888"/>
            <a:ext cx="8229600" cy="37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Title 1"/>
          <p:cNvSpPr>
            <a:spLocks noGrp="1"/>
          </p:cNvSpPr>
          <p:nvPr>
            <p:ph type="ctrTitle"/>
          </p:nvPr>
        </p:nvSpPr>
        <p:spPr>
          <a:xfrm>
            <a:off x="467544" y="1484785"/>
            <a:ext cx="8208912" cy="360039"/>
          </a:xfrm>
          <a:prstGeom prst="rect">
            <a:avLst/>
          </a:prstGeom>
        </p:spPr>
        <p:txBody>
          <a:bodyPr/>
          <a:lstStyle>
            <a:lvl1pPr algn="l">
              <a:defRPr sz="2800" b="1">
                <a:solidFill>
                  <a:srgbClr val="38BCEA"/>
                </a:solidFill>
              </a:defRPr>
            </a:lvl1pPr>
          </a:lstStyle>
          <a:p>
            <a:r>
              <a:rPr lang="en-US" smtClean="0"/>
              <a:t>Click to edit Master title style</a:t>
            </a:r>
            <a:endParaRPr lang="es-ES_tradnl" dirty="0"/>
          </a:p>
        </p:txBody>
      </p:sp>
      <p:sp>
        <p:nvSpPr>
          <p:cNvPr id="17" name="Text Placeholder 16"/>
          <p:cNvSpPr>
            <a:spLocks noGrp="1"/>
          </p:cNvSpPr>
          <p:nvPr>
            <p:ph type="body" sz="quarter" idx="10"/>
          </p:nvPr>
        </p:nvSpPr>
        <p:spPr>
          <a:xfrm>
            <a:off x="468313" y="1989138"/>
            <a:ext cx="8207375" cy="360362"/>
          </a:xfrm>
        </p:spPr>
        <p:txBody>
          <a:bodyPr>
            <a:noAutofit/>
          </a:bodyPr>
          <a:lstStyle>
            <a:lvl1pPr marL="0" indent="0">
              <a:buNone/>
              <a:defRPr sz="2400">
                <a:solidFill>
                  <a:srgbClr val="F78A6C"/>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9" name="TextBox 8"/>
          <p:cNvSpPr txBox="1"/>
          <p:nvPr userDrawn="1"/>
        </p:nvSpPr>
        <p:spPr>
          <a:xfrm>
            <a:off x="7524328" y="570166"/>
            <a:ext cx="1080120" cy="338554"/>
          </a:xfrm>
          <a:prstGeom prst="rect">
            <a:avLst/>
          </a:prstGeom>
          <a:noFill/>
        </p:spPr>
        <p:txBody>
          <a:bodyPr wrap="square" rtlCol="0">
            <a:spAutoFit/>
          </a:bodyPr>
          <a:lstStyle/>
          <a:p>
            <a:r>
              <a:rPr lang="en-GB" sz="800" b="1" kern="1200" dirty="0" smtClean="0">
                <a:solidFill>
                  <a:schemeClr val="bg1"/>
                </a:solidFill>
                <a:effectLst/>
                <a:latin typeface="EC Square Sans Pro" pitchFamily="34" charset="0"/>
                <a:ea typeface="+mn-ea"/>
                <a:cs typeface="Arial" pitchFamily="34" charset="0"/>
              </a:rPr>
              <a:t>EU external action at your fingertips</a:t>
            </a:r>
            <a:endParaRPr lang="en-US" sz="800" dirty="0">
              <a:solidFill>
                <a:schemeClr val="bg1"/>
              </a:solidFill>
            </a:endParaRPr>
          </a:p>
        </p:txBody>
      </p:sp>
    </p:spTree>
    <p:extLst>
      <p:ext uri="{BB962C8B-B14F-4D97-AF65-F5344CB8AC3E}">
        <p14:creationId xmlns:p14="http://schemas.microsoft.com/office/powerpoint/2010/main" val="881570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0A1A7C-E8DB-4D71-A54D-7FC3892EE72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6401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29C855-94D8-484A-BD52-728AB7594F6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727462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8DEFE5-87C9-4E72-AEDD-723192D8E85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961069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ADDF9-3C97-4BB6-943D-82BC9FB0E0B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87862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08A8-25ED-4277-9E5E-828BDA3DB23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150233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9C241-59C4-452F-A101-6B59CF13C8D6}"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909086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5288" y="1339850"/>
            <a:ext cx="8291512"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1C3E-790A-4B9C-AEB3-61FE69B3C23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156149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457200">
              <a:defRPr/>
            </a:pPr>
            <a:endParaRPr lang="en-US" dirty="0">
              <a:solidFill>
                <a:srgbClr val="FFFFFF"/>
              </a:solidFill>
              <a:latin typeface="Verdana" pitchFamily="34" charset="0"/>
              <a:cs typeface="+mn-cs"/>
            </a:endParaRPr>
          </a:p>
        </p:txBody>
      </p:sp>
      <p:pic>
        <p:nvPicPr>
          <p:cNvPr id="5" name="Picture 6" descr="LOGO CE-EN-quadri.eps"/>
          <p:cNvPicPr>
            <a:picLocks noChangeAspect="1"/>
          </p:cNvPicPr>
          <p:nvPr/>
        </p:nvPicPr>
        <p:blipFill>
          <a:blip r:embed="rId3"/>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F8516056-7ACC-4D26-9C1B-320C7F0BC2F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42144506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AA1D2-2E02-48FC-948B-200D97AFC5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746011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6DB344-8005-419F-BEB2-EA6CA97C7F0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839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F3766"/>
                </a:solidFill>
              </a:defRPr>
            </a:lvl1pPr>
          </a:lstStyle>
          <a:p>
            <a:r>
              <a:rPr lang="en-US" smtClean="0"/>
              <a:t>Click to edit Master title style</a:t>
            </a:r>
            <a:endParaRPr lang="es-ES_tradnl"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78A6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6"/>
          <p:cNvPicPr>
            <a:picLocks noChangeAspect="1"/>
          </p:cNvPicPr>
          <p:nvPr userDrawn="1"/>
        </p:nvPicPr>
        <p:blipFill rotWithShape="1">
          <a:blip r:embed="rId4">
            <a:extLst>
              <a:ext uri="{28A0092B-C50C-407E-A947-70E740481C1C}">
                <a14:useLocalDpi xmlns:a14="http://schemas.microsoft.com/office/drawing/2010/main" val="0"/>
              </a:ext>
            </a:extLst>
          </a:blip>
          <a:srcRect l="10780" t="26715" r="18506" b="48745"/>
          <a:stretch/>
        </p:blipFill>
        <p:spPr bwMode="auto">
          <a:xfrm>
            <a:off x="6613525" y="1"/>
            <a:ext cx="2530475"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7596336" y="570166"/>
            <a:ext cx="1080120" cy="338554"/>
          </a:xfrm>
          <a:prstGeom prst="rect">
            <a:avLst/>
          </a:prstGeom>
          <a:noFill/>
        </p:spPr>
        <p:txBody>
          <a:bodyPr wrap="square" rtlCol="0">
            <a:spAutoFit/>
          </a:bodyPr>
          <a:lstStyle/>
          <a:p>
            <a:r>
              <a:rPr lang="en-GB" sz="800" b="1" kern="1200" dirty="0" smtClean="0">
                <a:solidFill>
                  <a:schemeClr val="bg1"/>
                </a:solidFill>
                <a:effectLst/>
                <a:latin typeface="EC Square Sans Pro" pitchFamily="34" charset="0"/>
                <a:ea typeface="+mn-ea"/>
                <a:cs typeface="Arial" pitchFamily="34" charset="0"/>
              </a:rPr>
              <a:t>EU external action at your fingertips</a:t>
            </a:r>
            <a:endParaRPr lang="en-US" sz="800" dirty="0">
              <a:solidFill>
                <a:schemeClr val="bg1"/>
              </a:solidFill>
            </a:endParaRPr>
          </a:p>
        </p:txBody>
      </p:sp>
    </p:spTree>
    <p:extLst>
      <p:ext uri="{BB962C8B-B14F-4D97-AF65-F5344CB8AC3E}">
        <p14:creationId xmlns:p14="http://schemas.microsoft.com/office/powerpoint/2010/main" val="2301577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446535-589E-4017-B8C5-E63E5736A1CA}"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173005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1E6D3-95CB-4C47-91F2-0D04A2A929A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113339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0A1A7C-E8DB-4D71-A54D-7FC3892EE72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81108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29C855-94D8-484A-BD52-728AB7594F6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67388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8DEFE5-87C9-4E72-AEDD-723192D8E85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864662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ADDF9-3C97-4BB6-943D-82BC9FB0E0B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259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08A8-25ED-4277-9E5E-828BDA3DB23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048534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9C241-59C4-452F-A101-6B59CF13C8D6}"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714496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5288" y="1339850"/>
            <a:ext cx="8291512"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1C3E-790A-4B9C-AEB3-61FE69B3C23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864038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457200">
              <a:defRPr/>
            </a:pPr>
            <a:endParaRPr lang="en-US" dirty="0">
              <a:solidFill>
                <a:srgbClr val="FFFFFF"/>
              </a:solidFill>
              <a:latin typeface="Verdana" pitchFamily="34" charset="0"/>
              <a:cs typeface="+mn-cs"/>
            </a:endParaRPr>
          </a:p>
        </p:txBody>
      </p:sp>
      <p:pic>
        <p:nvPicPr>
          <p:cNvPr id="5" name="Picture 6" descr="LOGO CE-EN-quadri.eps"/>
          <p:cNvPicPr>
            <a:picLocks noChangeAspect="1"/>
          </p:cNvPicPr>
          <p:nvPr/>
        </p:nvPicPr>
        <p:blipFill>
          <a:blip r:embed="rId3"/>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F8516056-7ACC-4D26-9C1B-320C7F0BC2F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84356577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600200"/>
            <a:ext cx="4038600" cy="4525963"/>
          </a:xfrm>
        </p:spPr>
        <p:txBody>
          <a:bodyPr/>
          <a:lstStyle>
            <a:lvl1pPr marL="0" indent="0">
              <a:buNone/>
              <a:defRPr sz="2800">
                <a:solidFill>
                  <a:srgbClr val="F78A6C"/>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4" name="Content Placeholder 3"/>
          <p:cNvSpPr>
            <a:spLocks noGrp="1"/>
          </p:cNvSpPr>
          <p:nvPr>
            <p:ph sz="half" idx="2"/>
          </p:nvPr>
        </p:nvSpPr>
        <p:spPr>
          <a:xfrm>
            <a:off x="4648200" y="1600200"/>
            <a:ext cx="4038600" cy="4525963"/>
          </a:xfrm>
        </p:spPr>
        <p:txBody>
          <a:bodyPr/>
          <a:lstStyle>
            <a:lvl1pPr>
              <a:defRPr lang="en-US" sz="2800" kern="1200" dirty="0" smtClean="0">
                <a:solidFill>
                  <a:srgbClr val="F78A6C"/>
                </a:solidFill>
                <a:latin typeface="+mj-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1427785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AA1D2-2E02-48FC-948B-200D97AFC5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474968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6DB344-8005-419F-BEB2-EA6CA97C7F0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873810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446535-589E-4017-B8C5-E63E5736A1CA}"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119543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1E6D3-95CB-4C47-91F2-0D04A2A929A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060395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0A1A7C-E8DB-4D71-A54D-7FC3892EE72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183555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29C855-94D8-484A-BD52-728AB7594F6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715661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8DEFE5-87C9-4E72-AEDD-723192D8E85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56940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ADDF9-3C97-4BB6-943D-82BC9FB0E0B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98433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08A8-25ED-4277-9E5E-828BDA3DB23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5508463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9C241-59C4-452F-A101-6B59CF13C8D6}"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923665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rgbClr val="4DC8B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lang="en-US" sz="2000" b="1" kern="1200" dirty="0" smtClean="0">
                <a:solidFill>
                  <a:srgbClr val="4DC8B9"/>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37385361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5288" y="1339850"/>
            <a:ext cx="8291512"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1C3E-790A-4B9C-AEB3-61FE69B3C23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3375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_tradnl"/>
          </a:p>
        </p:txBody>
      </p:sp>
    </p:spTree>
    <p:extLst>
      <p:ext uri="{BB962C8B-B14F-4D97-AF65-F5344CB8AC3E}">
        <p14:creationId xmlns:p14="http://schemas.microsoft.com/office/powerpoint/2010/main" val="7223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72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551656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981075"/>
          </a:xfrm>
          <a:prstGeom prst="rect">
            <a:avLst/>
          </a:prstGeom>
          <a:solidFill>
            <a:srgbClr val="0F3766"/>
          </a:solidFill>
          <a:ln>
            <a:solidFill>
              <a:srgbClr val="0F3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00013"/>
            <a:ext cx="16573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l="10780" t="26715" r="18506" b="34496"/>
          <a:stretch>
            <a:fillRect/>
          </a:stretch>
        </p:blipFill>
        <p:spPr bwMode="auto">
          <a:xfrm>
            <a:off x="6613525" y="0"/>
            <a:ext cx="2530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38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_tradnl" smtClean="0"/>
              <a:t>Click to edit Master text styles</a:t>
            </a:r>
          </a:p>
          <a:p>
            <a:pPr lvl="1"/>
            <a:r>
              <a:rPr lang="en-US" altLang="es-ES_tradnl" smtClean="0"/>
              <a:t>Second level</a:t>
            </a:r>
          </a:p>
          <a:p>
            <a:pPr lvl="2"/>
            <a:r>
              <a:rPr lang="en-US" altLang="es-ES_tradnl" smtClean="0"/>
              <a:t>Third level</a:t>
            </a:r>
          </a:p>
          <a:p>
            <a:pPr lvl="3"/>
            <a:r>
              <a:rPr lang="en-US" altLang="es-ES_tradnl" smtClean="0"/>
              <a:t>Fourth level</a:t>
            </a:r>
          </a:p>
          <a:p>
            <a:pPr lvl="4"/>
            <a:r>
              <a:rPr lang="en-US" altLang="es-ES_tradnl" smtClean="0"/>
              <a:t>Fifth level</a:t>
            </a:r>
            <a:endParaRPr lang="es-ES_tradnl" altLang="es-ES_tradnl" smtClean="0"/>
          </a:p>
        </p:txBody>
      </p:sp>
    </p:spTree>
  </p:cSld>
  <p:clrMap bg1="lt1" tx1="dk1" bg2="lt2" tx2="dk2" accent1="accent1" accent2="accent2" accent3="accent3" accent4="accent4" accent5="accent5" accent6="accent6" hlink="hlink" folHlink="folHlink"/>
  <p:sldLayoutIdLst>
    <p:sldLayoutId id="2147483671" r:id="rId1"/>
    <p:sldLayoutId id="2147483682"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F6F6E560-7E1A-4030-9D60-E4DFDA1AA7AF}" type="slidenum">
              <a:rPr lang="en-GB">
                <a:solidFill>
                  <a:srgbClr val="000000"/>
                </a:solidFill>
                <a:cs typeface="+mn-cs"/>
              </a:rPr>
              <a:pPr>
                <a:defRPr/>
              </a:pPr>
              <a:t>‹#›</a:t>
            </a:fld>
            <a:endParaRPr lang="en-GB">
              <a:solidFill>
                <a:srgbClr val="000000"/>
              </a:solidFill>
              <a:cs typeface="+mn-cs"/>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3" name="Picture 17" descr="LOGO CE_Vertical_EN_NEG_quadri_HR"/>
          <p:cNvPicPr>
            <a:picLocks noChangeAspect="1" noChangeArrowheads="1"/>
          </p:cNvPicPr>
          <p:nvPr userDrawn="1"/>
        </p:nvPicPr>
        <p:blipFill>
          <a:blip r:embed="rId14"/>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val="37109102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F6F6E560-7E1A-4030-9D60-E4DFDA1AA7AF}" type="slidenum">
              <a:rPr lang="en-GB">
                <a:solidFill>
                  <a:srgbClr val="000000"/>
                </a:solidFill>
                <a:cs typeface="+mn-cs"/>
              </a:rPr>
              <a:pPr>
                <a:defRPr/>
              </a:pPr>
              <a:t>‹#›</a:t>
            </a:fld>
            <a:endParaRPr lang="en-GB">
              <a:solidFill>
                <a:srgbClr val="000000"/>
              </a:solidFill>
              <a:cs typeface="+mn-cs"/>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3" name="Picture 17" descr="LOGO CE_Vertical_EN_NEG_quadri_HR"/>
          <p:cNvPicPr>
            <a:picLocks noChangeAspect="1" noChangeArrowheads="1"/>
          </p:cNvPicPr>
          <p:nvPr userDrawn="1"/>
        </p:nvPicPr>
        <p:blipFill>
          <a:blip r:embed="rId14"/>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val="16523359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F6F6E560-7E1A-4030-9D60-E4DFDA1AA7AF}" type="slidenum">
              <a:rPr lang="en-GB">
                <a:solidFill>
                  <a:srgbClr val="000000"/>
                </a:solidFill>
                <a:cs typeface="+mn-cs"/>
              </a:rPr>
              <a:pPr>
                <a:defRPr/>
              </a:pPr>
              <a:t>‹#›</a:t>
            </a:fld>
            <a:endParaRPr lang="en-GB">
              <a:solidFill>
                <a:srgbClr val="000000"/>
              </a:solidFill>
              <a:cs typeface="+mn-cs"/>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3" name="Picture 17" descr="LOGO CE_Vertical_EN_NEG_quadri_HR"/>
          <p:cNvPicPr>
            <a:picLocks noChangeAspect="1" noChangeArrowheads="1"/>
          </p:cNvPicPr>
          <p:nvPr userDrawn="1"/>
        </p:nvPicPr>
        <p:blipFill>
          <a:blip r:embed="rId14"/>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val="23681239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F6F6E560-7E1A-4030-9D60-E4DFDA1AA7AF}" type="slidenum">
              <a:rPr lang="en-GB">
                <a:solidFill>
                  <a:srgbClr val="000000"/>
                </a:solidFill>
                <a:cs typeface="+mn-cs"/>
              </a:rPr>
              <a:pPr>
                <a:defRPr/>
              </a:pPr>
              <a:t>‹#›</a:t>
            </a:fld>
            <a:endParaRPr lang="en-GB">
              <a:solidFill>
                <a:srgbClr val="000000"/>
              </a:solidFill>
              <a:cs typeface="+mn-cs"/>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3" name="Picture 17" descr="LOGO CE_Vertical_EN_NEG_quadri_HR"/>
          <p:cNvPicPr>
            <a:picLocks noChangeAspect="1" noChangeArrowheads="1"/>
          </p:cNvPicPr>
          <p:nvPr userDrawn="1"/>
        </p:nvPicPr>
        <p:blipFill>
          <a:blip r:embed="rId14"/>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val="169435886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36.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50.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0.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0.xml"/><Relationship Id="rId5" Type="http://schemas.openxmlformats.org/officeDocument/2006/relationships/image" Target="../media/image136.png"/><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3000">
              <a:srgbClr val="0F3766"/>
            </a:gs>
            <a:gs pos="11000">
              <a:srgbClr val="0087E6"/>
            </a:gs>
            <a:gs pos="47000">
              <a:srgbClr val="0C4DA2"/>
            </a:gs>
          </a:gsLst>
          <a:lin ang="16200000" scaled="1"/>
          <a:tileRect/>
        </a:gradFill>
        <a:effectLst/>
      </p:bgPr>
    </p:bg>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318295" y="4725144"/>
            <a:ext cx="4829769" cy="1512168"/>
          </a:xfrm>
          <a:prstGeom prst="rect">
            <a:avLst/>
          </a:prstGeom>
        </p:spPr>
        <p:txBody>
          <a:bodyPr/>
          <a:lstStyle/>
          <a:p>
            <a:pPr algn="l"/>
            <a:r>
              <a:rPr lang="en-GB" altLang="fr-FR" sz="1800" i="1" dirty="0">
                <a:solidFill>
                  <a:srgbClr val="D0D961"/>
                </a:solidFill>
              </a:rPr>
              <a:t>COOPERATION DAYS 2017</a:t>
            </a:r>
            <a:br>
              <a:rPr lang="en-GB" altLang="fr-FR" sz="1800" i="1" dirty="0">
                <a:solidFill>
                  <a:srgbClr val="D0D961"/>
                </a:solidFill>
              </a:rPr>
            </a:br>
            <a:r>
              <a:rPr lang="en-GB" altLang="fr-FR" sz="1800" i="1" dirty="0">
                <a:solidFill>
                  <a:srgbClr val="D0D961"/>
                </a:solidFill>
              </a:rPr>
              <a:t>Working Group on OPSYS result management and contract </a:t>
            </a:r>
            <a:r>
              <a:rPr lang="en-GB" altLang="fr-FR" sz="1800" i="1" dirty="0" smtClean="0">
                <a:solidFill>
                  <a:srgbClr val="D0D961"/>
                </a:solidFill>
              </a:rPr>
              <a:t>management</a:t>
            </a:r>
            <a:br>
              <a:rPr lang="en-GB" altLang="fr-FR" sz="1800" i="1" dirty="0" smtClean="0">
                <a:solidFill>
                  <a:srgbClr val="D0D961"/>
                </a:solidFill>
              </a:rPr>
            </a:br>
            <a:r>
              <a:rPr lang="en-GB" altLang="fr-FR" sz="1800" i="1" dirty="0">
                <a:solidFill>
                  <a:srgbClr val="D0D961"/>
                </a:solidFill>
              </a:rPr>
              <a:t/>
            </a:r>
            <a:br>
              <a:rPr lang="en-GB" altLang="fr-FR" sz="1800" i="1" dirty="0">
                <a:solidFill>
                  <a:srgbClr val="D0D961"/>
                </a:solidFill>
              </a:rPr>
            </a:br>
            <a:r>
              <a:rPr lang="en-GB" altLang="fr-FR" sz="1800" i="1" dirty="0">
                <a:solidFill>
                  <a:srgbClr val="D0D961"/>
                </a:solidFill>
              </a:rPr>
              <a:t>23 March 2017</a:t>
            </a:r>
            <a:endParaRPr lang="es-ES_tradnl" sz="1800" i="1" dirty="0">
              <a:solidFill>
                <a:srgbClr val="D0D961"/>
              </a:solidFill>
            </a:endParaRPr>
          </a:p>
        </p:txBody>
      </p:sp>
      <p:sp>
        <p:nvSpPr>
          <p:cNvPr id="6" name="Subtitle 5"/>
          <p:cNvSpPr>
            <a:spLocks noGrp="1"/>
          </p:cNvSpPr>
          <p:nvPr>
            <p:ph type="subTitle" idx="4294967295"/>
          </p:nvPr>
        </p:nvSpPr>
        <p:spPr>
          <a:xfrm>
            <a:off x="318295" y="3212976"/>
            <a:ext cx="5081251" cy="816496"/>
          </a:xfrm>
        </p:spPr>
        <p:txBody>
          <a:bodyPr>
            <a:noAutofit/>
          </a:bodyPr>
          <a:lstStyle/>
          <a:p>
            <a:pPr marL="0" indent="0">
              <a:buNone/>
            </a:pPr>
            <a:r>
              <a:rPr lang="en-GB" altLang="es-ES_tradnl" sz="2000" b="1" i="1" dirty="0">
                <a:solidFill>
                  <a:schemeClr val="tx1"/>
                </a:solidFill>
              </a:rPr>
              <a:t>B</a:t>
            </a:r>
            <a:r>
              <a:rPr lang="en-GB" altLang="es-ES_tradnl" sz="2000" b="1" i="1" dirty="0" smtClean="0">
                <a:solidFill>
                  <a:schemeClr val="tx1"/>
                </a:solidFill>
              </a:rPr>
              <a:t>eyond </a:t>
            </a:r>
            <a:r>
              <a:rPr lang="en-GB" altLang="es-ES_tradnl" sz="2000" b="1" i="1" dirty="0">
                <a:solidFill>
                  <a:schemeClr val="tx1"/>
                </a:solidFill>
              </a:rPr>
              <a:t>IT systems –</a:t>
            </a:r>
          </a:p>
          <a:p>
            <a:pPr marL="0" indent="0">
              <a:buNone/>
            </a:pPr>
            <a:r>
              <a:rPr lang="en-GB" altLang="es-ES_tradnl" sz="2000" b="1" i="1" dirty="0">
                <a:solidFill>
                  <a:schemeClr val="tx1"/>
                </a:solidFill>
              </a:rPr>
              <a:t>Status and next steps on roll </a:t>
            </a:r>
            <a:r>
              <a:rPr lang="en-GB" altLang="es-ES_tradnl" sz="2000" b="1" i="1" dirty="0" smtClean="0">
                <a:solidFill>
                  <a:schemeClr val="tx1"/>
                </a:solidFill>
              </a:rPr>
              <a:t>out</a:t>
            </a:r>
            <a:endParaRPr lang="es-ES_tradnl" sz="2000" b="1" i="1" dirty="0">
              <a:solidFill>
                <a:schemeClr val="tx1"/>
              </a:solidFill>
            </a:endParaRPr>
          </a:p>
        </p:txBody>
      </p:sp>
      <p:sp>
        <p:nvSpPr>
          <p:cNvPr id="7" name="Subtitle 5"/>
          <p:cNvSpPr txBox="1">
            <a:spLocks/>
          </p:cNvSpPr>
          <p:nvPr/>
        </p:nvSpPr>
        <p:spPr bwMode="auto">
          <a:xfrm>
            <a:off x="297949" y="2229880"/>
            <a:ext cx="5081251" cy="8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ltLang="es-ES_tradnl" sz="4800" dirty="0" smtClean="0">
                <a:solidFill>
                  <a:schemeClr val="tx1"/>
                </a:solidFill>
                <a:effectLst>
                  <a:glow rad="127000">
                    <a:srgbClr val="DFE1E9">
                      <a:alpha val="20000"/>
                    </a:srgbClr>
                  </a:glow>
                </a:effectLst>
                <a:ea typeface="Batang" panose="02030600000101010101" pitchFamily="18" charset="-127"/>
                <a:cs typeface="Arial" panose="020B0604020202020204" pitchFamily="34" charset="0"/>
              </a:rPr>
              <a:t>Opsys</a:t>
            </a:r>
            <a:endParaRPr lang="es-ES_tradnl" sz="4800" dirty="0">
              <a:solidFill>
                <a:schemeClr val="tx1"/>
              </a:solidFill>
              <a:effectLst>
                <a:glow rad="127000">
                  <a:srgbClr val="DFE1E9">
                    <a:alpha val="20000"/>
                  </a:srgbClr>
                </a:glow>
              </a:effectLst>
              <a:ea typeface="Batang" panose="02030600000101010101" pitchFamily="18" charset="-127"/>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467544" y="1637185"/>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2400" i="1" dirty="0">
                <a:solidFill>
                  <a:srgbClr val="0F5494"/>
                </a:solidFill>
              </a:rPr>
              <a:t>Solutions foreseen under OPSYS</a:t>
            </a:r>
            <a:endParaRPr lang="es-ES_tradnl" sz="2400" i="1" dirty="0">
              <a:solidFill>
                <a:srgbClr val="0F5494"/>
              </a:solidFill>
            </a:endParaRPr>
          </a:p>
        </p:txBody>
      </p:sp>
      <p:sp>
        <p:nvSpPr>
          <p:cNvPr id="8" name="Espace réservé du contenu 2"/>
          <p:cNvSpPr txBox="1">
            <a:spLocks/>
          </p:cNvSpPr>
          <p:nvPr/>
        </p:nvSpPr>
        <p:spPr bwMode="auto">
          <a:xfrm>
            <a:off x="467544" y="2135337"/>
            <a:ext cx="802005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eaLnBrk="1" hangingPunct="1">
              <a:spcBef>
                <a:spcPct val="20000"/>
              </a:spcBef>
              <a:buFont typeface="Arial" pitchFamily="34" charset="0"/>
              <a:buChar char="•"/>
              <a:defRPr sz="1800">
                <a:solidFill>
                  <a:srgbClr val="0F5494"/>
                </a:solidFill>
                <a:latin typeface="+mn-lt"/>
                <a:cs typeface="+mn-cs"/>
              </a:defRPr>
            </a:lvl1pPr>
            <a:lvl2pPr marL="742950" indent="-285750" eaLnBrk="1" hangingPunct="1">
              <a:spcBef>
                <a:spcPct val="20000"/>
              </a:spcBef>
              <a:buFont typeface="Arial" pitchFamily="34" charset="0"/>
              <a:buChar char="–"/>
              <a:defRPr sz="2800">
                <a:latin typeface="+mn-lt"/>
                <a:cs typeface="+mn-cs"/>
              </a:defRPr>
            </a:lvl2pPr>
            <a:lvl3pPr marL="1143000" indent="-228600" eaLnBrk="1" hangingPunct="1">
              <a:spcBef>
                <a:spcPct val="20000"/>
              </a:spcBef>
              <a:buFont typeface="Arial" pitchFamily="34" charset="0"/>
              <a:buChar char="•"/>
              <a:defRPr sz="2400">
                <a:latin typeface="+mn-lt"/>
                <a:cs typeface="+mn-cs"/>
              </a:defRPr>
            </a:lvl3pPr>
            <a:lvl4pPr marL="1600200" indent="-228600" eaLnBrk="1" hangingPunct="1">
              <a:spcBef>
                <a:spcPct val="20000"/>
              </a:spcBef>
              <a:buFont typeface="Arial" pitchFamily="34" charset="0"/>
              <a:buChar char="–"/>
              <a:defRPr sz="2000">
                <a:latin typeface="+mn-lt"/>
                <a:cs typeface="+mn-cs"/>
              </a:defRPr>
            </a:lvl4pPr>
            <a:lvl5pPr marL="2057400" indent="-228600" eaLnBrk="1" hangingPunct="1">
              <a:spcBef>
                <a:spcPct val="20000"/>
              </a:spcBef>
              <a:buFont typeface="Arial" pitchFamily="34" charset="0"/>
              <a:buChar char="»"/>
              <a:defRPr sz="2000">
                <a:latin typeface="+mn-lt"/>
                <a:cs typeface="+mn-cs"/>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fr-BE" dirty="0" err="1" smtClean="0"/>
              <a:t>Matching</a:t>
            </a:r>
            <a:r>
              <a:rPr lang="fr-BE" dirty="0" smtClean="0"/>
              <a:t> </a:t>
            </a:r>
            <a:r>
              <a:rPr lang="fr-BE" dirty="0" err="1" smtClean="0"/>
              <a:t>indicator</a:t>
            </a:r>
            <a:r>
              <a:rPr lang="fr-BE" dirty="0" smtClean="0"/>
              <a:t>:</a:t>
            </a:r>
          </a:p>
          <a:p>
            <a:endParaRPr lang="fr-BE" dirty="0"/>
          </a:p>
          <a:p>
            <a:endParaRPr lang="fr-BE" dirty="0" smtClean="0"/>
          </a:p>
          <a:p>
            <a:endParaRPr lang="fr-BE" dirty="0" smtClean="0"/>
          </a:p>
          <a:p>
            <a:endParaRPr lang="en-GB" dirty="0"/>
          </a:p>
          <a:p>
            <a:endParaRPr lang="en-GB" dirty="0"/>
          </a:p>
          <a:p>
            <a:pPr lvl="1"/>
            <a:endParaRPr lang="en-GB" sz="1800" dirty="0">
              <a:solidFill>
                <a:srgbClr val="0F5494"/>
              </a:solidFill>
            </a:endParaRPr>
          </a:p>
          <a:p>
            <a:endParaRPr lang="fr-FR"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65115"/>
            <a:ext cx="5513699" cy="130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504680"/>
            <a:ext cx="46101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4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79512" y="1700808"/>
            <a:ext cx="8642350" cy="954107"/>
          </a:xfrm>
          <a:prstGeom prst="rect">
            <a:avLst/>
          </a:prstGeom>
          <a:noFill/>
          <a:ln w="9525">
            <a:noFill/>
            <a:miter lim="800000"/>
            <a:headEnd/>
            <a:tailEnd/>
          </a:ln>
        </p:spPr>
        <p:txBody>
          <a:bodyPr anchor="ctr">
            <a:spAutoFit/>
          </a:bodyPr>
          <a:lstStyle/>
          <a:p>
            <a:pPr algn="ctr">
              <a:spcBef>
                <a:spcPct val="75000"/>
              </a:spcBef>
            </a:pPr>
            <a:r>
              <a:rPr lang="en-GB" sz="2800" b="1" dirty="0" smtClean="0">
                <a:solidFill>
                  <a:srgbClr val="FFD624"/>
                </a:solidFill>
                <a:latin typeface="Verdana" pitchFamily="34" charset="0"/>
                <a:cs typeface="+mn-cs"/>
              </a:rPr>
              <a:t>QUESTIONS?</a:t>
            </a:r>
            <a:r>
              <a:rPr lang="en-GB" sz="3200" b="1" dirty="0">
                <a:solidFill>
                  <a:srgbClr val="FFFFFF"/>
                </a:solidFill>
                <a:latin typeface="Verdana" pitchFamily="34" charset="0"/>
                <a:cs typeface="+mn-cs"/>
              </a:rPr>
              <a:t/>
            </a:r>
            <a:br>
              <a:rPr lang="en-GB" sz="3200" b="1" dirty="0">
                <a:solidFill>
                  <a:srgbClr val="FFFFFF"/>
                </a:solidFill>
                <a:latin typeface="Verdana" pitchFamily="34" charset="0"/>
                <a:cs typeface="+mn-cs"/>
              </a:rPr>
            </a:br>
            <a:r>
              <a:rPr lang="en-GB" sz="2800" b="1" dirty="0" smtClean="0">
                <a:solidFill>
                  <a:srgbClr val="FFFFFF"/>
                </a:solidFill>
                <a:latin typeface="Verdana" pitchFamily="34" charset="0"/>
                <a:cs typeface="+mn-cs"/>
              </a:rPr>
              <a:t>REMARKS?</a:t>
            </a:r>
            <a:endParaRPr lang="en-GB" sz="2800" b="1" dirty="0">
              <a:solidFill>
                <a:srgbClr val="FFFFFF"/>
              </a:solidFill>
              <a:latin typeface="Verdana" pitchFamily="34"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131" y="3284984"/>
            <a:ext cx="2913112" cy="2685889"/>
          </a:xfrm>
          <a:prstGeom prst="rect">
            <a:avLst/>
          </a:prstGeom>
        </p:spPr>
      </p:pic>
    </p:spTree>
    <p:extLst>
      <p:ext uri="{BB962C8B-B14F-4D97-AF65-F5344CB8AC3E}">
        <p14:creationId xmlns:p14="http://schemas.microsoft.com/office/powerpoint/2010/main" val="2651582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Issues </a:t>
            </a:r>
            <a:endParaRPr lang="en-GB" dirty="0"/>
          </a:p>
        </p:txBody>
      </p:sp>
      <p:sp>
        <p:nvSpPr>
          <p:cNvPr id="3" name="Content Placeholder 2"/>
          <p:cNvSpPr>
            <a:spLocks noGrp="1"/>
          </p:cNvSpPr>
          <p:nvPr>
            <p:ph idx="1"/>
          </p:nvPr>
        </p:nvSpPr>
        <p:spPr/>
        <p:txBody>
          <a:bodyPr/>
          <a:lstStyle/>
          <a:p>
            <a:r>
              <a:rPr lang="en-GB" dirty="0" smtClean="0"/>
              <a:t>1</a:t>
            </a:r>
            <a:r>
              <a:rPr lang="en-GB" b="1" u="sng" dirty="0" smtClean="0"/>
              <a:t>. Results Management </a:t>
            </a:r>
          </a:p>
          <a:p>
            <a:r>
              <a:rPr lang="fr-BE" b="1" u="sng" dirty="0" err="1" smtClean="0"/>
              <a:t>Core</a:t>
            </a:r>
            <a:r>
              <a:rPr lang="fr-BE" b="1" u="sng" dirty="0" smtClean="0"/>
              <a:t> Issues </a:t>
            </a:r>
            <a:endParaRPr lang="en-GB" b="1" u="sng" dirty="0" smtClean="0"/>
          </a:p>
          <a:p>
            <a:pPr lvl="1">
              <a:buClrTx/>
            </a:pPr>
            <a:r>
              <a:rPr lang="en-GB" dirty="0" smtClean="0"/>
              <a:t>OPSYS is seen as an important opportunity to support the day to day work</a:t>
            </a:r>
          </a:p>
          <a:p>
            <a:pPr lvl="1">
              <a:buClrTx/>
            </a:pPr>
            <a:r>
              <a:rPr lang="en-GB" dirty="0" smtClean="0"/>
              <a:t>Quality of </a:t>
            </a:r>
            <a:r>
              <a:rPr lang="en-GB" dirty="0" err="1" smtClean="0"/>
              <a:t>logframes</a:t>
            </a:r>
            <a:r>
              <a:rPr lang="en-GB" dirty="0" smtClean="0"/>
              <a:t> is a key issue, </a:t>
            </a:r>
            <a:r>
              <a:rPr lang="en-GB" dirty="0"/>
              <a:t>can </a:t>
            </a:r>
            <a:r>
              <a:rPr lang="en-GB" dirty="0" smtClean="0"/>
              <a:t>be supported </a:t>
            </a:r>
            <a:r>
              <a:rPr lang="en-GB" dirty="0"/>
              <a:t>by OPSYS only to a certain </a:t>
            </a:r>
            <a:r>
              <a:rPr lang="en-GB" dirty="0" err="1"/>
              <a:t>extent.</a:t>
            </a:r>
            <a:r>
              <a:rPr lang="en-GB" b="1" dirty="0" err="1" smtClean="0"/>
              <a:t>Beyond</a:t>
            </a:r>
            <a:r>
              <a:rPr lang="en-GB" b="1" dirty="0" smtClean="0"/>
              <a:t> </a:t>
            </a:r>
            <a:r>
              <a:rPr lang="en-GB" b="1" dirty="0"/>
              <a:t>we have to look at </a:t>
            </a:r>
          </a:p>
          <a:p>
            <a:pPr lvl="3"/>
            <a:r>
              <a:rPr lang="en-GB" sz="1400" b="1" dirty="0">
                <a:solidFill>
                  <a:srgbClr val="0F5494"/>
                </a:solidFill>
                <a:latin typeface="+mn-lt"/>
              </a:rPr>
              <a:t>Improving on QSG processes , collaboration HQ-Delegation, increase participation </a:t>
            </a:r>
            <a:r>
              <a:rPr lang="en-GB" sz="1400" b="1" dirty="0">
                <a:solidFill>
                  <a:srgbClr val="0F5494"/>
                </a:solidFill>
                <a:latin typeface="+mn-lt"/>
              </a:rPr>
              <a:t>in training on </a:t>
            </a:r>
            <a:r>
              <a:rPr lang="en-GB" sz="1400" b="1" dirty="0" smtClean="0">
                <a:solidFill>
                  <a:srgbClr val="0F5494"/>
                </a:solidFill>
                <a:latin typeface="+mn-lt"/>
              </a:rPr>
              <a:t>LFA/indicators, </a:t>
            </a:r>
            <a:r>
              <a:rPr lang="en-GB" sz="1400" b="1" dirty="0">
                <a:solidFill>
                  <a:srgbClr val="0F5494"/>
                </a:solidFill>
                <a:latin typeface="+mn-lt"/>
              </a:rPr>
              <a:t>better awareness of the </a:t>
            </a:r>
            <a:r>
              <a:rPr lang="en-GB" sz="1400" b="1" dirty="0" smtClean="0">
                <a:solidFill>
                  <a:srgbClr val="0F5494"/>
                </a:solidFill>
                <a:latin typeface="+mn-lt"/>
              </a:rPr>
              <a:t>possibilities offered </a:t>
            </a:r>
            <a:r>
              <a:rPr lang="en-GB" sz="1400" b="1" dirty="0">
                <a:solidFill>
                  <a:srgbClr val="0F5494"/>
                </a:solidFill>
                <a:latin typeface="+mn-lt"/>
              </a:rPr>
              <a:t>by the current legal framework </a:t>
            </a:r>
          </a:p>
          <a:p>
            <a:pPr lvl="1">
              <a:buClrTx/>
            </a:pPr>
            <a:r>
              <a:rPr lang="en-GB" dirty="0" smtClean="0"/>
              <a:t>Security management particular on sensitive issues</a:t>
            </a:r>
            <a:endParaRPr lang="en-GB" dirty="0"/>
          </a:p>
        </p:txBody>
      </p:sp>
    </p:spTree>
    <p:extLst>
      <p:ext uri="{BB962C8B-B14F-4D97-AF65-F5344CB8AC3E}">
        <p14:creationId xmlns:p14="http://schemas.microsoft.com/office/powerpoint/2010/main" val="33736692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Issues </a:t>
            </a:r>
            <a:endParaRPr lang="en-GB" dirty="0"/>
          </a:p>
        </p:txBody>
      </p:sp>
      <p:sp>
        <p:nvSpPr>
          <p:cNvPr id="3" name="Content Placeholder 2"/>
          <p:cNvSpPr>
            <a:spLocks noGrp="1"/>
          </p:cNvSpPr>
          <p:nvPr>
            <p:ph idx="1"/>
          </p:nvPr>
        </p:nvSpPr>
        <p:spPr/>
        <p:txBody>
          <a:bodyPr/>
          <a:lstStyle/>
          <a:p>
            <a:r>
              <a:rPr lang="en-GB" b="1" u="sng" dirty="0"/>
              <a:t>1. Results Management </a:t>
            </a:r>
          </a:p>
          <a:p>
            <a:pPr>
              <a:buClrTx/>
              <a:buFont typeface="Arial" panose="020B0604020202020204" pitchFamily="34" charset="0"/>
              <a:buChar char="•"/>
            </a:pPr>
            <a:r>
              <a:rPr lang="en-GB" dirty="0" smtClean="0"/>
              <a:t>Apart from sensitive projects access should be as wide as possible (full transparency)</a:t>
            </a:r>
          </a:p>
          <a:p>
            <a:pPr>
              <a:buClrTx/>
              <a:buFont typeface="Arial" panose="020B0604020202020204" pitchFamily="34" charset="0"/>
              <a:buChar char="•"/>
            </a:pPr>
            <a:r>
              <a:rPr lang="en-GB" dirty="0" smtClean="0"/>
              <a:t>Learn from lessons: good lesson is PROSPECT, bad lesson is BPC forecasting tool </a:t>
            </a:r>
          </a:p>
          <a:p>
            <a:pPr>
              <a:buClrTx/>
              <a:buFont typeface="Arial" panose="020B0604020202020204" pitchFamily="34" charset="0"/>
              <a:buChar char="•"/>
            </a:pPr>
            <a:r>
              <a:rPr lang="en-GB" dirty="0" smtClean="0"/>
              <a:t>Ensure you have enough testing, piloting phase before roll-out </a:t>
            </a:r>
          </a:p>
          <a:p>
            <a:pPr>
              <a:buClrTx/>
              <a:buFont typeface="Arial" panose="020B0604020202020204" pitchFamily="34" charset="0"/>
              <a:buChar char="•"/>
            </a:pPr>
            <a:r>
              <a:rPr lang="en-GB" dirty="0" smtClean="0"/>
              <a:t>Start early enough with training preparations: ensure availability of licences (lessons from </a:t>
            </a:r>
            <a:r>
              <a:rPr lang="en-GB" dirty="0" smtClean="0"/>
              <a:t>BPC) </a:t>
            </a:r>
            <a:endParaRPr lang="en-GB" dirty="0" smtClean="0"/>
          </a:p>
        </p:txBody>
      </p:sp>
    </p:spTree>
    <p:extLst>
      <p:ext uri="{BB962C8B-B14F-4D97-AF65-F5344CB8AC3E}">
        <p14:creationId xmlns:p14="http://schemas.microsoft.com/office/powerpoint/2010/main" val="16404082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Issues </a:t>
            </a:r>
            <a:endParaRPr lang="en-GB" dirty="0"/>
          </a:p>
        </p:txBody>
      </p:sp>
      <p:sp>
        <p:nvSpPr>
          <p:cNvPr id="3" name="Content Placeholder 2"/>
          <p:cNvSpPr>
            <a:spLocks noGrp="1"/>
          </p:cNvSpPr>
          <p:nvPr>
            <p:ph idx="1"/>
          </p:nvPr>
        </p:nvSpPr>
        <p:spPr/>
        <p:txBody>
          <a:bodyPr/>
          <a:lstStyle/>
          <a:p>
            <a:r>
              <a:rPr lang="en-GB" b="1" u="sng" dirty="0"/>
              <a:t>1. Results Management </a:t>
            </a:r>
          </a:p>
          <a:p>
            <a:pPr>
              <a:buClrTx/>
            </a:pPr>
            <a:r>
              <a:rPr lang="en-GB" dirty="0" smtClean="0"/>
              <a:t>Take new pilot Delegations on board which are interested for testing, e.g. Macedonia </a:t>
            </a:r>
          </a:p>
          <a:p>
            <a:pPr>
              <a:buClrTx/>
            </a:pPr>
            <a:r>
              <a:rPr lang="en-GB" dirty="0" smtClean="0"/>
              <a:t>There is an opportunity to move completely away from parallel paper process </a:t>
            </a:r>
          </a:p>
          <a:p>
            <a:pPr>
              <a:buClrTx/>
            </a:pPr>
            <a:r>
              <a:rPr lang="en-GB" dirty="0" err="1" smtClean="0"/>
              <a:t>Opsys</a:t>
            </a:r>
            <a:r>
              <a:rPr lang="en-GB" dirty="0" smtClean="0"/>
              <a:t> reflects a new era of IT interface: it will be much closer to the user (used more often) but also simpler, ensuring faster access =&gt; e.g. Smartphone usage, </a:t>
            </a:r>
            <a:r>
              <a:rPr lang="en-GB" dirty="0" smtClean="0"/>
              <a:t>workload </a:t>
            </a:r>
            <a:r>
              <a:rPr lang="en-GB" dirty="0" smtClean="0"/>
              <a:t>on admin and encoding should decrease after peak time of initial learning  </a:t>
            </a:r>
          </a:p>
          <a:p>
            <a:endParaRPr lang="en-GB" dirty="0" smtClean="0"/>
          </a:p>
          <a:p>
            <a:r>
              <a:rPr lang="en-GB" dirty="0" smtClean="0"/>
              <a:t> </a:t>
            </a:r>
          </a:p>
        </p:txBody>
      </p:sp>
    </p:spTree>
    <p:extLst>
      <p:ext uri="{BB962C8B-B14F-4D97-AF65-F5344CB8AC3E}">
        <p14:creationId xmlns:p14="http://schemas.microsoft.com/office/powerpoint/2010/main" val="28883793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Issues </a:t>
            </a:r>
            <a:endParaRPr lang="en-GB" dirty="0"/>
          </a:p>
        </p:txBody>
      </p:sp>
      <p:sp>
        <p:nvSpPr>
          <p:cNvPr id="3" name="Content Placeholder 2"/>
          <p:cNvSpPr>
            <a:spLocks noGrp="1"/>
          </p:cNvSpPr>
          <p:nvPr>
            <p:ph idx="1"/>
          </p:nvPr>
        </p:nvSpPr>
        <p:spPr/>
        <p:txBody>
          <a:bodyPr/>
          <a:lstStyle/>
          <a:p>
            <a:r>
              <a:rPr lang="en-GB" b="1" u="sng" dirty="0"/>
              <a:t>1. Results Management </a:t>
            </a:r>
            <a:endParaRPr lang="en-GB" b="1" u="sng" dirty="0" smtClean="0"/>
          </a:p>
          <a:p>
            <a:r>
              <a:rPr lang="fr-BE" b="1" u="sng" dirty="0" err="1" smtClean="0"/>
              <a:t>Other</a:t>
            </a:r>
            <a:r>
              <a:rPr lang="fr-BE" b="1" u="sng" dirty="0" smtClean="0"/>
              <a:t> issues questions </a:t>
            </a:r>
            <a:endParaRPr lang="en-GB" b="1" u="sng" dirty="0"/>
          </a:p>
          <a:p>
            <a:pPr>
              <a:buClrTx/>
            </a:pPr>
            <a:r>
              <a:rPr lang="en-GB" dirty="0" smtClean="0"/>
              <a:t>How can we make the feedback on quality of </a:t>
            </a:r>
            <a:r>
              <a:rPr lang="en-GB" dirty="0" err="1" smtClean="0"/>
              <a:t>logframes</a:t>
            </a:r>
            <a:r>
              <a:rPr lang="en-GB" dirty="0" smtClean="0"/>
              <a:t> during QSG make more visible to Delegations?</a:t>
            </a:r>
          </a:p>
          <a:p>
            <a:pPr>
              <a:buClrTx/>
            </a:pPr>
            <a:r>
              <a:rPr lang="en-GB" dirty="0" smtClean="0"/>
              <a:t>Baselines should be mandatory?</a:t>
            </a:r>
          </a:p>
          <a:p>
            <a:pPr>
              <a:buClrTx/>
            </a:pPr>
            <a:r>
              <a:rPr lang="en-GB" dirty="0" smtClean="0"/>
              <a:t>It’s </a:t>
            </a:r>
            <a:r>
              <a:rPr lang="en-GB" dirty="0" smtClean="0"/>
              <a:t>very good that contractors can populate data</a:t>
            </a:r>
          </a:p>
          <a:p>
            <a:pPr>
              <a:buClrTx/>
            </a:pPr>
            <a:r>
              <a:rPr lang="en-GB" dirty="0" smtClean="0"/>
              <a:t>Delegations need stronger communication on macro </a:t>
            </a:r>
            <a:r>
              <a:rPr lang="en-GB" smtClean="0"/>
              <a:t>level </a:t>
            </a:r>
            <a:r>
              <a:rPr lang="en-GB"/>
              <a:t>indicators/result chains which will serve a basis for OPSYS</a:t>
            </a:r>
            <a:r>
              <a:rPr lang="en-GB" smtClean="0"/>
              <a:t> </a:t>
            </a:r>
            <a:endParaRPr lang="en-GB" dirty="0" smtClean="0"/>
          </a:p>
        </p:txBody>
      </p:sp>
    </p:spTree>
    <p:extLst>
      <p:ext uri="{BB962C8B-B14F-4D97-AF65-F5344CB8AC3E}">
        <p14:creationId xmlns:p14="http://schemas.microsoft.com/office/powerpoint/2010/main" val="10171504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Issues </a:t>
            </a:r>
            <a:endParaRPr lang="en-GB" dirty="0"/>
          </a:p>
        </p:txBody>
      </p:sp>
      <p:sp>
        <p:nvSpPr>
          <p:cNvPr id="3" name="Content Placeholder 2"/>
          <p:cNvSpPr>
            <a:spLocks noGrp="1"/>
          </p:cNvSpPr>
          <p:nvPr>
            <p:ph idx="1"/>
          </p:nvPr>
        </p:nvSpPr>
        <p:spPr>
          <a:xfrm>
            <a:off x="457200" y="2204864"/>
            <a:ext cx="8229600" cy="3529013"/>
          </a:xfrm>
        </p:spPr>
        <p:txBody>
          <a:bodyPr/>
          <a:lstStyle/>
          <a:p>
            <a:r>
              <a:rPr lang="en-GB" b="1" u="sng" dirty="0"/>
              <a:t>1. </a:t>
            </a:r>
            <a:r>
              <a:rPr lang="en-GB" b="1" u="sng" dirty="0" smtClean="0"/>
              <a:t>Contracts </a:t>
            </a:r>
          </a:p>
          <a:p>
            <a:r>
              <a:rPr lang="fr-BE" b="1" u="sng" dirty="0" err="1" smtClean="0"/>
              <a:t>Core</a:t>
            </a:r>
            <a:r>
              <a:rPr lang="fr-BE" b="1" u="sng" dirty="0" smtClean="0"/>
              <a:t> issues </a:t>
            </a:r>
            <a:endParaRPr lang="en-GB" b="1" u="sng" dirty="0" smtClean="0"/>
          </a:p>
          <a:p>
            <a:pPr>
              <a:buClr>
                <a:schemeClr val="accent6">
                  <a:lumMod val="75000"/>
                </a:schemeClr>
              </a:buClr>
            </a:pPr>
            <a:r>
              <a:rPr lang="en-GB" b="1" dirty="0" smtClean="0"/>
              <a:t>Paperless is an opportunity but we need to be aware of capacity of local beneficiaries; and allow bypass where needed (like in Prospect)</a:t>
            </a:r>
          </a:p>
          <a:p>
            <a:pPr>
              <a:buClr>
                <a:schemeClr val="accent6">
                  <a:lumMod val="75000"/>
                </a:schemeClr>
              </a:buClr>
            </a:pPr>
            <a:r>
              <a:rPr lang="en-GB" b="1" dirty="0" smtClean="0"/>
              <a:t>We should not underestimate the question on collaboration with the NAO/ partner governments who have contracting mandate  =&gt; post </a:t>
            </a:r>
            <a:r>
              <a:rPr lang="en-GB" b="1" dirty="0" err="1" smtClean="0"/>
              <a:t>Cotonou</a:t>
            </a:r>
            <a:r>
              <a:rPr lang="en-GB" b="1" dirty="0" smtClean="0"/>
              <a:t> ; how far will he still be involved in contract management </a:t>
            </a:r>
          </a:p>
          <a:p>
            <a:pPr marL="0" indent="0">
              <a:buNone/>
            </a:pPr>
            <a:endParaRPr lang="en-GB" b="1" dirty="0" smtClean="0"/>
          </a:p>
          <a:p>
            <a:endParaRPr lang="en-GB" b="1" dirty="0" smtClean="0"/>
          </a:p>
          <a:p>
            <a:endParaRPr lang="en-GB" b="1" dirty="0"/>
          </a:p>
        </p:txBody>
      </p:sp>
    </p:spTree>
    <p:extLst>
      <p:ext uri="{BB962C8B-B14F-4D97-AF65-F5344CB8AC3E}">
        <p14:creationId xmlns:p14="http://schemas.microsoft.com/office/powerpoint/2010/main" val="17603985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Issues </a:t>
            </a:r>
            <a:endParaRPr lang="en-GB" dirty="0"/>
          </a:p>
        </p:txBody>
      </p:sp>
      <p:sp>
        <p:nvSpPr>
          <p:cNvPr id="3" name="Content Placeholder 2"/>
          <p:cNvSpPr>
            <a:spLocks noGrp="1"/>
          </p:cNvSpPr>
          <p:nvPr>
            <p:ph idx="1"/>
          </p:nvPr>
        </p:nvSpPr>
        <p:spPr>
          <a:xfrm>
            <a:off x="457200" y="2132856"/>
            <a:ext cx="8229600" cy="3529013"/>
          </a:xfrm>
        </p:spPr>
        <p:txBody>
          <a:bodyPr/>
          <a:lstStyle/>
          <a:p>
            <a:r>
              <a:rPr lang="en-GB" b="1" u="sng" dirty="0"/>
              <a:t>1. </a:t>
            </a:r>
            <a:r>
              <a:rPr lang="en-GB" b="1" u="sng" dirty="0" smtClean="0"/>
              <a:t>Contracts </a:t>
            </a:r>
          </a:p>
          <a:p>
            <a:pPr>
              <a:buClrTx/>
            </a:pPr>
            <a:r>
              <a:rPr lang="en-GB" dirty="0" smtClean="0"/>
              <a:t>Paperless office needs a transition but OPSYS will trigger this through ensuring that every process step is automated generating templates and documents from the outset and including also contractors and contracting authorities which are not EU (counterparts) </a:t>
            </a:r>
          </a:p>
          <a:p>
            <a:pPr>
              <a:buClrTx/>
            </a:pPr>
            <a:r>
              <a:rPr lang="en-GB" dirty="0" smtClean="0"/>
              <a:t>It is still possible to print out if requested </a:t>
            </a:r>
          </a:p>
        </p:txBody>
      </p:sp>
    </p:spTree>
    <p:extLst>
      <p:ext uri="{BB962C8B-B14F-4D97-AF65-F5344CB8AC3E}">
        <p14:creationId xmlns:p14="http://schemas.microsoft.com/office/powerpoint/2010/main" val="4994447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132856"/>
            <a:ext cx="8229600" cy="3529013"/>
          </a:xfrm>
        </p:spPr>
        <p:txBody>
          <a:bodyPr/>
          <a:lstStyle/>
          <a:p>
            <a:r>
              <a:rPr lang="en-GB" sz="2000" b="1" u="sng" dirty="0"/>
              <a:t>1. Contracts </a:t>
            </a:r>
          </a:p>
          <a:p>
            <a:pPr>
              <a:buClr>
                <a:schemeClr val="accent6">
                  <a:lumMod val="75000"/>
                </a:schemeClr>
              </a:buClr>
            </a:pPr>
            <a:r>
              <a:rPr lang="fr-BE" sz="2000" dirty="0" err="1" smtClean="0"/>
              <a:t>Contractors</a:t>
            </a:r>
            <a:r>
              <a:rPr lang="fr-BE" sz="2000" dirty="0"/>
              <a:t> </a:t>
            </a:r>
            <a:r>
              <a:rPr lang="fr-BE" sz="2000" dirty="0" err="1" smtClean="0"/>
              <a:t>will</a:t>
            </a:r>
            <a:r>
              <a:rPr lang="fr-BE" sz="2000" dirty="0" smtClean="0"/>
              <a:t> have </a:t>
            </a:r>
            <a:r>
              <a:rPr lang="fr-BE" sz="2000" dirty="0" err="1" smtClean="0"/>
              <a:t>selective</a:t>
            </a:r>
            <a:r>
              <a:rPr lang="fr-BE" sz="2000" dirty="0" smtClean="0"/>
              <a:t> </a:t>
            </a:r>
            <a:r>
              <a:rPr lang="fr-BE" sz="2000" dirty="0" err="1" smtClean="0"/>
              <a:t>access</a:t>
            </a:r>
            <a:r>
              <a:rPr lang="fr-BE" sz="2000" dirty="0" smtClean="0"/>
              <a:t> to the system: </a:t>
            </a:r>
            <a:r>
              <a:rPr lang="fr-BE" sz="2000" dirty="0" err="1" smtClean="0"/>
              <a:t>his</a:t>
            </a:r>
            <a:r>
              <a:rPr lang="fr-BE" sz="2000" dirty="0" smtClean="0"/>
              <a:t> </a:t>
            </a:r>
            <a:r>
              <a:rPr lang="fr-BE" sz="2000" dirty="0" err="1" smtClean="0"/>
              <a:t>contracts</a:t>
            </a:r>
            <a:r>
              <a:rPr lang="fr-BE" sz="2000" dirty="0" smtClean="0"/>
              <a:t>, </a:t>
            </a:r>
            <a:r>
              <a:rPr lang="fr-BE" sz="2000" dirty="0" err="1" smtClean="0"/>
              <a:t>tasks</a:t>
            </a:r>
            <a:r>
              <a:rPr lang="fr-BE" sz="2000" dirty="0" smtClean="0"/>
              <a:t> and notifications</a:t>
            </a:r>
          </a:p>
          <a:p>
            <a:pPr>
              <a:buClr>
                <a:schemeClr val="accent6">
                  <a:lumMod val="75000"/>
                </a:schemeClr>
              </a:buClr>
            </a:pPr>
            <a:r>
              <a:rPr lang="fr-BE" sz="2000" dirty="0" smtClean="0"/>
              <a:t>Issues </a:t>
            </a:r>
            <a:r>
              <a:rPr lang="fr-BE" sz="2000" dirty="0" err="1" smtClean="0"/>
              <a:t>with</a:t>
            </a:r>
            <a:r>
              <a:rPr lang="fr-BE" sz="2000" dirty="0" smtClean="0"/>
              <a:t> </a:t>
            </a:r>
            <a:r>
              <a:rPr lang="fr-BE" sz="2000" dirty="0" err="1" smtClean="0"/>
              <a:t>low</a:t>
            </a:r>
            <a:r>
              <a:rPr lang="fr-BE" sz="2000" dirty="0" smtClean="0"/>
              <a:t> </a:t>
            </a:r>
            <a:r>
              <a:rPr lang="fr-BE" sz="2000" dirty="0" err="1" smtClean="0"/>
              <a:t>connectivty</a:t>
            </a:r>
            <a:r>
              <a:rPr lang="fr-BE" sz="2000" dirty="0" smtClean="0"/>
              <a:t>, offline: </a:t>
            </a:r>
            <a:r>
              <a:rPr lang="fr-BE" sz="2000" dirty="0" err="1" smtClean="0"/>
              <a:t>systems</a:t>
            </a:r>
            <a:r>
              <a:rPr lang="fr-BE" sz="2000" dirty="0" smtClean="0"/>
              <a:t> </a:t>
            </a:r>
            <a:r>
              <a:rPr lang="fr-BE" sz="2000" dirty="0" err="1" smtClean="0"/>
              <a:t>foresees</a:t>
            </a:r>
            <a:r>
              <a:rPr lang="fr-BE" sz="2000" dirty="0" smtClean="0"/>
              <a:t> </a:t>
            </a:r>
            <a:r>
              <a:rPr lang="fr-BE" sz="2000" dirty="0" err="1" smtClean="0"/>
              <a:t>adaptability</a:t>
            </a:r>
            <a:r>
              <a:rPr lang="fr-BE" sz="2000" dirty="0" smtClean="0"/>
              <a:t> to issues </a:t>
            </a:r>
            <a:r>
              <a:rPr lang="fr-BE" sz="2000" dirty="0" err="1" smtClean="0"/>
              <a:t>linked</a:t>
            </a:r>
            <a:r>
              <a:rPr lang="fr-BE" sz="2000" dirty="0" smtClean="0"/>
              <a:t> to </a:t>
            </a:r>
            <a:r>
              <a:rPr lang="fr-BE" sz="2000" dirty="0" err="1" smtClean="0"/>
              <a:t>connectivity</a:t>
            </a:r>
            <a:r>
              <a:rPr lang="fr-BE" sz="2000" dirty="0" smtClean="0"/>
              <a:t> </a:t>
            </a:r>
          </a:p>
          <a:p>
            <a:pPr>
              <a:buClr>
                <a:schemeClr val="accent6">
                  <a:lumMod val="75000"/>
                </a:schemeClr>
              </a:buClr>
            </a:pPr>
            <a:r>
              <a:rPr lang="fr-BE" sz="2000" dirty="0" err="1" smtClean="0"/>
              <a:t>Mobility</a:t>
            </a:r>
            <a:r>
              <a:rPr lang="fr-BE" sz="2000" dirty="0" smtClean="0"/>
              <a:t>: DIGIT </a:t>
            </a:r>
            <a:r>
              <a:rPr lang="fr-BE" sz="2000" dirty="0" err="1" smtClean="0"/>
              <a:t>working</a:t>
            </a:r>
            <a:r>
              <a:rPr lang="fr-BE" sz="2000" dirty="0" smtClean="0"/>
              <a:t> on </a:t>
            </a:r>
            <a:r>
              <a:rPr lang="fr-BE" sz="2000" dirty="0" err="1" smtClean="0"/>
              <a:t>developing</a:t>
            </a:r>
            <a:r>
              <a:rPr lang="fr-BE" sz="2000" dirty="0" smtClean="0"/>
              <a:t> </a:t>
            </a:r>
            <a:r>
              <a:rPr lang="fr-BE" sz="2000" dirty="0" err="1" smtClean="0"/>
              <a:t>mobility</a:t>
            </a:r>
            <a:r>
              <a:rPr lang="fr-BE" sz="2000" dirty="0" smtClean="0"/>
              <a:t> </a:t>
            </a:r>
            <a:r>
              <a:rPr lang="fr-BE" sz="2000" dirty="0" err="1" smtClean="0"/>
              <a:t>requirements</a:t>
            </a:r>
            <a:r>
              <a:rPr lang="fr-BE" sz="2000" dirty="0" smtClean="0"/>
              <a:t>=&gt; key </a:t>
            </a:r>
            <a:r>
              <a:rPr lang="fr-BE" sz="2000" dirty="0" err="1" smtClean="0"/>
              <a:t>requirement</a:t>
            </a:r>
            <a:r>
              <a:rPr lang="fr-BE" sz="2000" dirty="0" smtClean="0"/>
              <a:t> for </a:t>
            </a:r>
            <a:r>
              <a:rPr lang="fr-BE" sz="2000" dirty="0" err="1" smtClean="0"/>
              <a:t>Delegtions</a:t>
            </a:r>
            <a:endParaRPr lang="fr-BE" sz="2000" dirty="0" smtClean="0"/>
          </a:p>
          <a:p>
            <a:pPr>
              <a:buClr>
                <a:schemeClr val="accent6">
                  <a:lumMod val="75000"/>
                </a:schemeClr>
              </a:buClr>
            </a:pPr>
            <a:r>
              <a:rPr lang="fr-BE" sz="2000" dirty="0" smtClean="0"/>
              <a:t>Impact on </a:t>
            </a:r>
            <a:r>
              <a:rPr lang="fr-BE" sz="2000" dirty="0" err="1" smtClean="0"/>
              <a:t>staffing</a:t>
            </a:r>
            <a:r>
              <a:rPr lang="fr-BE" sz="2000" dirty="0" smtClean="0"/>
              <a:t> : </a:t>
            </a:r>
            <a:r>
              <a:rPr lang="fr-BE" sz="2000" dirty="0" err="1" smtClean="0"/>
              <a:t>rather</a:t>
            </a:r>
            <a:r>
              <a:rPr lang="fr-BE" sz="2000" dirty="0" smtClean="0"/>
              <a:t> </a:t>
            </a:r>
            <a:r>
              <a:rPr lang="fr-BE" sz="2000" dirty="0" err="1" smtClean="0"/>
              <a:t>improving</a:t>
            </a:r>
            <a:r>
              <a:rPr lang="fr-BE" sz="2000" dirty="0" smtClean="0"/>
              <a:t> </a:t>
            </a:r>
            <a:r>
              <a:rPr lang="fr-BE" sz="2000" dirty="0" err="1" smtClean="0"/>
              <a:t>possibility</a:t>
            </a:r>
            <a:r>
              <a:rPr lang="fr-BE" sz="2000" dirty="0" smtClean="0"/>
              <a:t> to focus on </a:t>
            </a:r>
            <a:r>
              <a:rPr lang="fr-BE" sz="2000" dirty="0" err="1" smtClean="0"/>
              <a:t>quality</a:t>
            </a:r>
            <a:endParaRPr lang="fr-BE" sz="2000" dirty="0" smtClean="0"/>
          </a:p>
          <a:p>
            <a:pPr>
              <a:buClr>
                <a:schemeClr val="accent6">
                  <a:lumMod val="75000"/>
                </a:schemeClr>
              </a:buClr>
            </a:pPr>
            <a:r>
              <a:rPr lang="fr-BE" sz="2000" dirty="0"/>
              <a:t>The </a:t>
            </a:r>
            <a:r>
              <a:rPr lang="fr-BE" sz="2000" dirty="0" err="1"/>
              <a:t>reduced</a:t>
            </a:r>
            <a:r>
              <a:rPr lang="fr-BE" sz="2000" dirty="0"/>
              <a:t> visa </a:t>
            </a:r>
            <a:r>
              <a:rPr lang="fr-BE" sz="2000" dirty="0" err="1"/>
              <a:t>chain</a:t>
            </a:r>
            <a:r>
              <a:rPr lang="fr-BE" sz="2000" dirty="0"/>
              <a:t> </a:t>
            </a:r>
            <a:r>
              <a:rPr lang="fr-BE" sz="2000" dirty="0" err="1"/>
              <a:t>suggested</a:t>
            </a:r>
            <a:r>
              <a:rPr lang="fr-BE" sz="2000" dirty="0"/>
              <a:t> by DIGIT </a:t>
            </a:r>
            <a:r>
              <a:rPr lang="fr-BE" sz="2000" dirty="0" err="1"/>
              <a:t>still</a:t>
            </a:r>
            <a:r>
              <a:rPr lang="fr-BE" sz="2000" dirty="0"/>
              <a:t> </a:t>
            </a:r>
            <a:r>
              <a:rPr lang="fr-BE" sz="2000" dirty="0" err="1"/>
              <a:t>needs</a:t>
            </a:r>
            <a:r>
              <a:rPr lang="fr-BE" sz="2000" dirty="0"/>
              <a:t> to </a:t>
            </a:r>
            <a:r>
              <a:rPr lang="fr-BE" sz="2000" dirty="0" err="1"/>
              <a:t>be</a:t>
            </a:r>
            <a:r>
              <a:rPr lang="fr-BE" sz="2000" dirty="0"/>
              <a:t> </a:t>
            </a:r>
            <a:r>
              <a:rPr lang="fr-BE" sz="2000" dirty="0" err="1"/>
              <a:t>evaluated</a:t>
            </a:r>
            <a:r>
              <a:rPr lang="fr-BE" sz="2000" dirty="0"/>
              <a:t> </a:t>
            </a:r>
            <a:r>
              <a:rPr lang="fr-BE" sz="2000" dirty="0" err="1" smtClean="0"/>
              <a:t>including</a:t>
            </a:r>
            <a:r>
              <a:rPr lang="fr-BE" sz="2000" dirty="0" smtClean="0"/>
              <a:t> </a:t>
            </a:r>
            <a:r>
              <a:rPr lang="fr-BE" sz="2000" dirty="0" err="1" smtClean="0"/>
              <a:t>regulatory</a:t>
            </a:r>
            <a:r>
              <a:rPr lang="fr-BE" sz="2000" dirty="0" smtClean="0"/>
              <a:t> implications and directions </a:t>
            </a:r>
            <a:r>
              <a:rPr lang="fr-BE" sz="2000" dirty="0" err="1" smtClean="0"/>
              <a:t>from</a:t>
            </a:r>
            <a:r>
              <a:rPr lang="fr-BE" sz="2000" dirty="0" smtClean="0"/>
              <a:t> Management at DEVCO, NEAR and FPI  </a:t>
            </a:r>
            <a:endParaRPr lang="en-GB" sz="2000" dirty="0"/>
          </a:p>
          <a:p>
            <a:pPr>
              <a:buClr>
                <a:schemeClr val="accent6">
                  <a:lumMod val="75000"/>
                </a:schemeClr>
              </a:buClr>
            </a:pPr>
            <a:endParaRPr lang="fr-BE" sz="2000" dirty="0" smtClean="0"/>
          </a:p>
        </p:txBody>
      </p:sp>
      <p:sp>
        <p:nvSpPr>
          <p:cNvPr id="4" name="Title 1"/>
          <p:cNvSpPr>
            <a:spLocks noGrp="1"/>
          </p:cNvSpPr>
          <p:nvPr>
            <p:ph type="title"/>
          </p:nvPr>
        </p:nvSpPr>
        <p:spPr/>
        <p:txBody>
          <a:bodyPr/>
          <a:lstStyle/>
          <a:p>
            <a:r>
              <a:rPr lang="en-GB" dirty="0" smtClean="0"/>
              <a:t>Questions/ Issues </a:t>
            </a:r>
            <a:endParaRPr lang="en-GB" dirty="0"/>
          </a:p>
        </p:txBody>
      </p:sp>
    </p:spTree>
    <p:extLst>
      <p:ext uri="{BB962C8B-B14F-4D97-AF65-F5344CB8AC3E}">
        <p14:creationId xmlns:p14="http://schemas.microsoft.com/office/powerpoint/2010/main" val="2150356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467544" y="1637185"/>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2400" i="1" dirty="0">
                <a:solidFill>
                  <a:srgbClr val="0F5494"/>
                </a:solidFill>
              </a:rPr>
              <a:t>Solutions foreseen under OPSYS</a:t>
            </a:r>
            <a:endParaRPr lang="es-ES_tradnl" sz="2400" i="1" dirty="0">
              <a:solidFill>
                <a:srgbClr val="0F5494"/>
              </a:solidFill>
            </a:endParaRPr>
          </a:p>
        </p:txBody>
      </p:sp>
      <p:sp>
        <p:nvSpPr>
          <p:cNvPr id="8" name="Espace réservé du contenu 2"/>
          <p:cNvSpPr txBox="1">
            <a:spLocks/>
          </p:cNvSpPr>
          <p:nvPr/>
        </p:nvSpPr>
        <p:spPr bwMode="auto">
          <a:xfrm>
            <a:off x="467544" y="2135337"/>
            <a:ext cx="802005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eaLnBrk="1" hangingPunct="1">
              <a:spcBef>
                <a:spcPct val="20000"/>
              </a:spcBef>
              <a:buFont typeface="Arial" pitchFamily="34" charset="0"/>
              <a:buChar char="•"/>
              <a:defRPr sz="1800">
                <a:solidFill>
                  <a:srgbClr val="0F5494"/>
                </a:solidFill>
                <a:latin typeface="+mn-lt"/>
                <a:cs typeface="+mn-cs"/>
              </a:defRPr>
            </a:lvl1pPr>
            <a:lvl2pPr marL="742950" indent="-285750" eaLnBrk="1" hangingPunct="1">
              <a:spcBef>
                <a:spcPct val="20000"/>
              </a:spcBef>
              <a:buFont typeface="Arial" pitchFamily="34" charset="0"/>
              <a:buChar char="–"/>
              <a:defRPr sz="2800">
                <a:latin typeface="+mn-lt"/>
                <a:cs typeface="+mn-cs"/>
              </a:defRPr>
            </a:lvl2pPr>
            <a:lvl3pPr marL="1143000" indent="-228600" eaLnBrk="1" hangingPunct="1">
              <a:spcBef>
                <a:spcPct val="20000"/>
              </a:spcBef>
              <a:buFont typeface="Arial" pitchFamily="34" charset="0"/>
              <a:buChar char="•"/>
              <a:defRPr sz="2400">
                <a:latin typeface="+mn-lt"/>
                <a:cs typeface="+mn-cs"/>
              </a:defRPr>
            </a:lvl3pPr>
            <a:lvl4pPr marL="1600200" indent="-228600" eaLnBrk="1" hangingPunct="1">
              <a:spcBef>
                <a:spcPct val="20000"/>
              </a:spcBef>
              <a:buFont typeface="Arial" pitchFamily="34" charset="0"/>
              <a:buChar char="–"/>
              <a:defRPr sz="2000">
                <a:latin typeface="+mn-lt"/>
                <a:cs typeface="+mn-cs"/>
              </a:defRPr>
            </a:lvl4pPr>
            <a:lvl5pPr marL="2057400" indent="-228600" eaLnBrk="1" hangingPunct="1">
              <a:spcBef>
                <a:spcPct val="20000"/>
              </a:spcBef>
              <a:buFont typeface="Arial" pitchFamily="34" charset="0"/>
              <a:buChar char="»"/>
              <a:defRPr sz="2000">
                <a:latin typeface="+mn-lt"/>
                <a:cs typeface="+mn-cs"/>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endParaRPr lang="fr-BE" dirty="0" smtClean="0"/>
          </a:p>
          <a:p>
            <a:r>
              <a:rPr lang="fr-BE" dirty="0" smtClean="0"/>
              <a:t>The system </a:t>
            </a:r>
            <a:r>
              <a:rPr lang="fr-BE" dirty="0" err="1" smtClean="0"/>
              <a:t>should</a:t>
            </a:r>
            <a:r>
              <a:rPr lang="fr-BE" dirty="0" smtClean="0"/>
              <a:t> </a:t>
            </a:r>
            <a:r>
              <a:rPr lang="fr-BE" dirty="0" err="1" smtClean="0"/>
              <a:t>be</a:t>
            </a:r>
            <a:r>
              <a:rPr lang="fr-BE" dirty="0" smtClean="0"/>
              <a:t> </a:t>
            </a:r>
            <a:r>
              <a:rPr lang="fr-BE" dirty="0" err="1" smtClean="0"/>
              <a:t>designed</a:t>
            </a:r>
            <a:r>
              <a:rPr lang="fr-BE" dirty="0" smtClean="0"/>
              <a:t> as a management </a:t>
            </a:r>
            <a:r>
              <a:rPr lang="fr-BE" dirty="0" err="1" smtClean="0"/>
              <a:t>tool</a:t>
            </a:r>
            <a:r>
              <a:rPr lang="fr-BE" dirty="0" smtClean="0"/>
              <a:t> first (vs as a </a:t>
            </a:r>
            <a:r>
              <a:rPr lang="fr-BE" dirty="0" err="1" smtClean="0"/>
              <a:t>reporting</a:t>
            </a:r>
            <a:r>
              <a:rPr lang="fr-BE" dirty="0" smtClean="0"/>
              <a:t> </a:t>
            </a:r>
            <a:r>
              <a:rPr lang="fr-BE" dirty="0" err="1" smtClean="0"/>
              <a:t>tool</a:t>
            </a:r>
            <a:r>
              <a:rPr lang="fr-BE" dirty="0" smtClean="0"/>
              <a:t>)</a:t>
            </a:r>
            <a:endParaRPr lang="fr-BE" dirty="0"/>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Data is entered by the Contractor / the Implementing Partner / the Technical Assistance of the Programme</a:t>
            </a:r>
            <a:endParaRPr lang="en-GB" sz="1800" i="1" dirty="0">
              <a:solidFill>
                <a:srgbClr val="0F5494"/>
              </a:solidFill>
              <a:latin typeface="EC Square Sans Pro" pitchFamily="34" charset="0"/>
              <a:cs typeface="Arial" pitchFamily="34" charset="0"/>
            </a:endParaRP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There is a contractual obligation</a:t>
            </a: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Data is checked by the Operational Manager through is "Certified Correct'"</a:t>
            </a:r>
            <a:endParaRPr lang="en-GB" sz="1800" i="1" dirty="0">
              <a:solidFill>
                <a:srgbClr val="0F5494"/>
              </a:solidFill>
              <a:latin typeface="EC Square Sans Pro" pitchFamily="34" charset="0"/>
              <a:cs typeface="Arial" pitchFamily="34" charset="0"/>
            </a:endParaRPr>
          </a:p>
          <a:p>
            <a:endParaRPr lang="fr-BE" dirty="0" smtClean="0"/>
          </a:p>
          <a:p>
            <a:endParaRPr lang="fr-BE" dirty="0"/>
          </a:p>
          <a:p>
            <a:r>
              <a:rPr lang="fr-BE" dirty="0" err="1" smtClean="0"/>
              <a:t>Reinforce</a:t>
            </a:r>
            <a:r>
              <a:rPr lang="fr-BE" dirty="0" smtClean="0"/>
              <a:t> </a:t>
            </a:r>
            <a:r>
              <a:rPr lang="fr-BE" dirty="0" err="1" smtClean="0"/>
              <a:t>Quality</a:t>
            </a:r>
            <a:r>
              <a:rPr lang="fr-BE" dirty="0" smtClean="0"/>
              <a:t> control / </a:t>
            </a:r>
            <a:r>
              <a:rPr lang="fr-BE" dirty="0" err="1" smtClean="0"/>
              <a:t>Quality</a:t>
            </a:r>
            <a:r>
              <a:rPr lang="fr-BE" dirty="0" smtClean="0"/>
              <a:t> "support"</a:t>
            </a:r>
          </a:p>
          <a:p>
            <a:pPr marL="457200" lvl="1" indent="0">
              <a:spcBef>
                <a:spcPct val="0"/>
              </a:spcBef>
              <a:buFont typeface="Wingdings" panose="05000000000000000000" pitchFamily="2" charset="2"/>
              <a:buChar char="ü"/>
              <a:defRPr/>
            </a:pPr>
            <a:r>
              <a:rPr lang="en-GB" sz="1800" i="1" dirty="0">
                <a:solidFill>
                  <a:srgbClr val="0F5494"/>
                </a:solidFill>
                <a:latin typeface="EC Square Sans Pro" pitchFamily="34" charset="0"/>
                <a:cs typeface="Arial" pitchFamily="34" charset="0"/>
              </a:rPr>
              <a:t>Possibility to put in place external and internal </a:t>
            </a:r>
            <a:r>
              <a:rPr lang="en-GB" sz="1800" i="1" dirty="0" smtClean="0">
                <a:solidFill>
                  <a:srgbClr val="0F5494"/>
                </a:solidFill>
                <a:latin typeface="EC Square Sans Pro" pitchFamily="34" charset="0"/>
                <a:cs typeface="Arial" pitchFamily="34" charset="0"/>
              </a:rPr>
              <a:t>layer</a:t>
            </a: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Tag good practice / encourage reuse</a:t>
            </a:r>
            <a:endParaRPr lang="en-GB" sz="1800" i="1" dirty="0">
              <a:solidFill>
                <a:srgbClr val="0F5494"/>
              </a:solidFill>
              <a:latin typeface="EC Square Sans Pro" pitchFamily="34" charset="0"/>
              <a:cs typeface="Arial" pitchFamily="34" charset="0"/>
            </a:endParaRPr>
          </a:p>
          <a:p>
            <a:endParaRPr lang="fr-BE" dirty="0" smtClean="0"/>
          </a:p>
          <a:p>
            <a:endParaRPr lang="en-GB" dirty="0"/>
          </a:p>
          <a:p>
            <a:endParaRPr lang="en-GB" dirty="0"/>
          </a:p>
          <a:p>
            <a:pPr lvl="1"/>
            <a:endParaRPr lang="en-GB" sz="1800" dirty="0">
              <a:solidFill>
                <a:srgbClr val="0F5494"/>
              </a:solidFill>
            </a:endParaRPr>
          </a:p>
          <a:p>
            <a:endParaRPr lang="fr-FR" dirty="0"/>
          </a:p>
        </p:txBody>
      </p:sp>
    </p:spTree>
    <p:extLst>
      <p:ext uri="{BB962C8B-B14F-4D97-AF65-F5344CB8AC3E}">
        <p14:creationId xmlns:p14="http://schemas.microsoft.com/office/powerpoint/2010/main" val="2146488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23528" y="1340768"/>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2400" i="1" dirty="0" smtClean="0">
                <a:solidFill>
                  <a:srgbClr val="0F5494"/>
                </a:solidFill>
              </a:rPr>
              <a:t>Solutions foreseen under OPSYS : Under construction </a:t>
            </a:r>
            <a:r>
              <a:rPr lang="en-US" altLang="en-US" sz="2400" i="1" dirty="0" smtClean="0">
                <a:solidFill>
                  <a:srgbClr val="0F5494"/>
                </a:solidFill>
                <a:latin typeface="Arial"/>
                <a:cs typeface="Arial"/>
              </a:rPr>
              <a:t>!</a:t>
            </a:r>
            <a:r>
              <a:rPr lang="en-US" altLang="en-US" sz="2400" i="1" dirty="0" smtClean="0">
                <a:solidFill>
                  <a:srgbClr val="0F5494"/>
                </a:solidFill>
              </a:rPr>
              <a:t> </a:t>
            </a:r>
            <a:endParaRPr lang="es-ES_tradnl" sz="2400" i="1" dirty="0">
              <a:solidFill>
                <a:srgbClr val="0F5494"/>
              </a:solidFill>
            </a:endParaRPr>
          </a:p>
        </p:txBody>
      </p:sp>
      <p:sp>
        <p:nvSpPr>
          <p:cNvPr id="7" name="Content Placeholder 6"/>
          <p:cNvSpPr>
            <a:spLocks noGrp="1"/>
          </p:cNvSpPr>
          <p:nvPr>
            <p:ph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16832"/>
            <a:ext cx="8136904" cy="437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171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772817"/>
            <a:ext cx="9144000" cy="5085184"/>
          </a:xfrm>
          <a:prstGeom prst="rect">
            <a:avLst/>
          </a:prstGeom>
        </p:spPr>
      </p:pic>
      <p:sp>
        <p:nvSpPr>
          <p:cNvPr id="10" name="Rectangle 5"/>
          <p:cNvSpPr txBox="1">
            <a:spLocks noChangeArrowheads="1"/>
          </p:cNvSpPr>
          <p:nvPr/>
        </p:nvSpPr>
        <p:spPr bwMode="auto">
          <a:xfrm>
            <a:off x="-36512" y="620689"/>
            <a:ext cx="8280474" cy="129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endParaRPr lang="fr-BE" altLang="en-US" sz="3200" b="0" kern="0" dirty="0" smtClean="0">
              <a:solidFill>
                <a:srgbClr val="FFD624"/>
              </a:solidFill>
            </a:endParaRPr>
          </a:p>
          <a:p>
            <a:r>
              <a:rPr lang="fr-BE" altLang="en-US" sz="2400" i="1" dirty="0" smtClean="0"/>
              <a:t>a. </a:t>
            </a:r>
            <a:r>
              <a:rPr lang="fr-BE" altLang="en-US" sz="2400" i="1" dirty="0" err="1" smtClean="0"/>
              <a:t>My</a:t>
            </a:r>
            <a:r>
              <a:rPr lang="fr-BE" altLang="en-US" sz="2400" i="1" dirty="0" smtClean="0"/>
              <a:t> </a:t>
            </a:r>
            <a:r>
              <a:rPr lang="fr-BE" altLang="en-US" sz="2400" i="1" dirty="0" err="1"/>
              <a:t>Workplace</a:t>
            </a:r>
            <a:endParaRPr lang="en-GB" altLang="en-US" sz="2400" i="1" dirty="0"/>
          </a:p>
        </p:txBody>
      </p:sp>
    </p:spTree>
    <p:extLst>
      <p:ext uri="{BB962C8B-B14F-4D97-AF65-F5344CB8AC3E}">
        <p14:creationId xmlns:p14="http://schemas.microsoft.com/office/powerpoint/2010/main" val="441851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5726"/>
            <a:ext cx="9144000" cy="5569658"/>
          </a:xfrm>
          <a:prstGeom prst="rect">
            <a:avLst/>
          </a:prstGeom>
        </p:spPr>
      </p:pic>
      <p:sp>
        <p:nvSpPr>
          <p:cNvPr id="6" name="Rectangle 5"/>
          <p:cNvSpPr txBox="1">
            <a:spLocks noChangeArrowheads="1"/>
          </p:cNvSpPr>
          <p:nvPr/>
        </p:nvSpPr>
        <p:spPr bwMode="auto">
          <a:xfrm>
            <a:off x="35496" y="800708"/>
            <a:ext cx="8280474"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fr-BE" altLang="en-US" sz="2400" i="1" dirty="0" smtClean="0"/>
              <a:t>b. Action </a:t>
            </a:r>
            <a:r>
              <a:rPr lang="fr-BE" altLang="en-US" sz="2400" i="1" dirty="0"/>
              <a:t>page</a:t>
            </a:r>
            <a:endParaRPr lang="en-GB" altLang="en-US" sz="2400" i="1" dirty="0"/>
          </a:p>
        </p:txBody>
      </p:sp>
    </p:spTree>
    <p:extLst>
      <p:ext uri="{BB962C8B-B14F-4D97-AF65-F5344CB8AC3E}">
        <p14:creationId xmlns:p14="http://schemas.microsoft.com/office/powerpoint/2010/main" val="2786583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sp>
        <p:nvSpPr>
          <p:cNvPr id="4" name="Rectangle 5"/>
          <p:cNvSpPr txBox="1">
            <a:spLocks noChangeArrowheads="1"/>
          </p:cNvSpPr>
          <p:nvPr/>
        </p:nvSpPr>
        <p:spPr bwMode="auto">
          <a:xfrm>
            <a:off x="0" y="1338615"/>
            <a:ext cx="2016224" cy="216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fr-BE" altLang="en-US" sz="2400" i="1" dirty="0" smtClean="0"/>
              <a:t>c. </a:t>
            </a:r>
          </a:p>
          <a:p>
            <a:r>
              <a:rPr lang="fr-BE" altLang="en-US" sz="2400" i="1" dirty="0" err="1" smtClean="0"/>
              <a:t>Logframe</a:t>
            </a:r>
            <a:r>
              <a:rPr lang="fr-BE" altLang="en-US" sz="2400" i="1" dirty="0" smtClean="0"/>
              <a:t> page</a:t>
            </a:r>
            <a:endParaRPr lang="en-GB" altLang="en-US" sz="2400" i="1" dirty="0"/>
          </a:p>
        </p:txBody>
      </p:sp>
      <p:pic>
        <p:nvPicPr>
          <p:cNvPr id="2" name="Picture 1"/>
          <p:cNvPicPr>
            <a:picLocks noChangeAspect="1"/>
          </p:cNvPicPr>
          <p:nvPr/>
        </p:nvPicPr>
        <p:blipFill>
          <a:blip r:embed="rId3"/>
          <a:stretch>
            <a:fillRect/>
          </a:stretch>
        </p:blipFill>
        <p:spPr>
          <a:xfrm>
            <a:off x="2483768" y="980727"/>
            <a:ext cx="6624736" cy="5878905"/>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993014421"/>
              </p:ext>
            </p:extLst>
          </p:nvPr>
        </p:nvGraphicFramePr>
        <p:xfrm>
          <a:off x="539552" y="5661248"/>
          <a:ext cx="914400" cy="771525"/>
        </p:xfrm>
        <a:graphic>
          <a:graphicData uri="http://schemas.openxmlformats.org/presentationml/2006/ole">
            <mc:AlternateContent xmlns:mc="http://schemas.openxmlformats.org/markup-compatibility/2006">
              <mc:Choice xmlns:v="urn:schemas-microsoft-com:vml" Requires="v">
                <p:oleObj spid="_x0000_s1045"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539552" y="566124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9747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7" y="2327577"/>
            <a:ext cx="9144000" cy="4524474"/>
          </a:xfrm>
          <a:prstGeom prst="rect">
            <a:avLst/>
          </a:prstGeom>
        </p:spPr>
      </p:pic>
      <p:sp>
        <p:nvSpPr>
          <p:cNvPr id="4" name="Rectangle 5"/>
          <p:cNvSpPr txBox="1">
            <a:spLocks noChangeArrowheads="1"/>
          </p:cNvSpPr>
          <p:nvPr/>
        </p:nvSpPr>
        <p:spPr bwMode="auto">
          <a:xfrm>
            <a:off x="-251481" y="1299783"/>
            <a:ext cx="4536504"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fr-BE" altLang="en-US" sz="2800" kern="0" dirty="0" smtClean="0"/>
              <a:t>Logframe </a:t>
            </a:r>
            <a:r>
              <a:rPr lang="fr-BE" altLang="en-US" sz="2800" kern="0" dirty="0" err="1" smtClean="0"/>
              <a:t>creation</a:t>
            </a:r>
            <a:endParaRPr lang="fr-BE" altLang="en-US" sz="2800" kern="0" dirty="0" smtClean="0"/>
          </a:p>
        </p:txBody>
      </p:sp>
      <p:sp>
        <p:nvSpPr>
          <p:cNvPr id="6" name="Rectangle 5"/>
          <p:cNvSpPr txBox="1">
            <a:spLocks noChangeArrowheads="1"/>
          </p:cNvSpPr>
          <p:nvPr/>
        </p:nvSpPr>
        <p:spPr bwMode="auto">
          <a:xfrm>
            <a:off x="5221127" y="1288472"/>
            <a:ext cx="388843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000" b="0" kern="0" dirty="0" smtClean="0"/>
              <a:t>Logframe </a:t>
            </a:r>
            <a:r>
              <a:rPr lang="fr-BE" altLang="en-US" sz="2000" b="0" kern="0" dirty="0" err="1" smtClean="0"/>
              <a:t>creation</a:t>
            </a:r>
            <a:r>
              <a:rPr lang="fr-BE" altLang="en-US" sz="2000" b="0" kern="0" dirty="0" smtClean="0"/>
              <a:t>: </a:t>
            </a:r>
            <a:r>
              <a:rPr lang="fr-BE" altLang="en-US" sz="2000" b="0" kern="0" dirty="0" err="1" smtClean="0"/>
              <a:t>reuse</a:t>
            </a:r>
            <a:r>
              <a:rPr lang="fr-BE" altLang="en-US" sz="2000" b="0" kern="0" dirty="0" smtClean="0"/>
              <a:t> </a:t>
            </a:r>
            <a:r>
              <a:rPr lang="fr-BE" altLang="en-US" sz="2000" b="0" kern="0" dirty="0" err="1" smtClean="0"/>
              <a:t>from</a:t>
            </a:r>
            <a:r>
              <a:rPr lang="fr-BE" altLang="en-US" sz="2000" b="0" kern="0" dirty="0" smtClean="0"/>
              <a:t> MIP and instruments</a:t>
            </a:r>
            <a:endParaRPr lang="en-GB" altLang="en-US" sz="2000" b="0" kern="0" dirty="0"/>
          </a:p>
        </p:txBody>
      </p:sp>
    </p:spTree>
    <p:extLst>
      <p:ext uri="{BB962C8B-B14F-4D97-AF65-F5344CB8AC3E}">
        <p14:creationId xmlns:p14="http://schemas.microsoft.com/office/powerpoint/2010/main" val="3588587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1028952"/>
            <a:ext cx="5256584" cy="5829084"/>
          </a:xfrm>
          <a:prstGeom prst="rect">
            <a:avLst/>
          </a:prstGeom>
        </p:spPr>
      </p:pic>
      <p:sp>
        <p:nvSpPr>
          <p:cNvPr id="4" name="Rectangle 5"/>
          <p:cNvSpPr txBox="1">
            <a:spLocks noChangeArrowheads="1"/>
          </p:cNvSpPr>
          <p:nvPr/>
        </p:nvSpPr>
        <p:spPr bwMode="auto">
          <a:xfrm>
            <a:off x="-1116632" y="1988840"/>
            <a:ext cx="4536504"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800" kern="0" dirty="0" smtClean="0"/>
              <a:t>Logframe </a:t>
            </a:r>
            <a:r>
              <a:rPr lang="fr-BE" altLang="en-US" sz="2800" kern="0" dirty="0" err="1" smtClean="0"/>
              <a:t>creation</a:t>
            </a:r>
            <a:endParaRPr lang="fr-BE" altLang="en-US" sz="2800" kern="0" dirty="0" smtClean="0"/>
          </a:p>
        </p:txBody>
      </p:sp>
      <p:sp>
        <p:nvSpPr>
          <p:cNvPr id="6" name="Rectangle 5"/>
          <p:cNvSpPr txBox="1">
            <a:spLocks noChangeArrowheads="1"/>
          </p:cNvSpPr>
          <p:nvPr/>
        </p:nvSpPr>
        <p:spPr bwMode="auto">
          <a:xfrm>
            <a:off x="-468560" y="3494453"/>
            <a:ext cx="388843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000" b="0" kern="0" dirty="0" smtClean="0"/>
              <a:t>Logframe </a:t>
            </a:r>
            <a:r>
              <a:rPr lang="fr-BE" altLang="en-US" sz="2000" b="0" kern="0" dirty="0" err="1" smtClean="0"/>
              <a:t>creation</a:t>
            </a:r>
            <a:r>
              <a:rPr lang="fr-BE" altLang="en-US" sz="2000" b="0" kern="0" dirty="0" smtClean="0"/>
              <a:t>:</a:t>
            </a:r>
          </a:p>
          <a:p>
            <a:pPr algn="r"/>
            <a:r>
              <a:rPr lang="en-GB" altLang="en-US" sz="2000" b="0" kern="0" dirty="0"/>
              <a:t>search for an indicator</a:t>
            </a:r>
          </a:p>
        </p:txBody>
      </p:sp>
    </p:spTree>
    <p:extLst>
      <p:ext uri="{BB962C8B-B14F-4D97-AF65-F5344CB8AC3E}">
        <p14:creationId xmlns:p14="http://schemas.microsoft.com/office/powerpoint/2010/main" val="648968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502" y="1053384"/>
            <a:ext cx="5600781" cy="5796000"/>
          </a:xfrm>
          <a:prstGeom prst="rect">
            <a:avLst/>
          </a:prstGeom>
        </p:spPr>
      </p:pic>
      <p:sp>
        <p:nvSpPr>
          <p:cNvPr id="4" name="Rectangle 5"/>
          <p:cNvSpPr txBox="1">
            <a:spLocks noChangeArrowheads="1"/>
          </p:cNvSpPr>
          <p:nvPr/>
        </p:nvSpPr>
        <p:spPr bwMode="auto">
          <a:xfrm>
            <a:off x="-1188640" y="1983798"/>
            <a:ext cx="4536504"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800" kern="0" dirty="0" smtClean="0"/>
              <a:t>Logframe </a:t>
            </a:r>
            <a:r>
              <a:rPr lang="fr-BE" altLang="en-US" sz="2800" kern="0" dirty="0" err="1" smtClean="0"/>
              <a:t>creation</a:t>
            </a:r>
            <a:endParaRPr lang="fr-BE" altLang="en-US" sz="2800" kern="0" dirty="0" smtClean="0"/>
          </a:p>
        </p:txBody>
      </p:sp>
      <p:sp>
        <p:nvSpPr>
          <p:cNvPr id="6" name="Rectangle 5"/>
          <p:cNvSpPr txBox="1">
            <a:spLocks noChangeArrowheads="1"/>
          </p:cNvSpPr>
          <p:nvPr/>
        </p:nvSpPr>
        <p:spPr bwMode="auto">
          <a:xfrm>
            <a:off x="-540568" y="3489411"/>
            <a:ext cx="388843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000" b="0" kern="0" dirty="0" smtClean="0"/>
              <a:t>Logframe </a:t>
            </a:r>
            <a:r>
              <a:rPr lang="fr-BE" altLang="en-US" sz="2000" b="0" kern="0" dirty="0" err="1" smtClean="0"/>
              <a:t>creation</a:t>
            </a:r>
            <a:r>
              <a:rPr lang="fr-BE" altLang="en-US" sz="2000" b="0" kern="0" dirty="0" smtClean="0"/>
              <a:t>: </a:t>
            </a:r>
          </a:p>
          <a:p>
            <a:pPr algn="r"/>
            <a:r>
              <a:rPr lang="fr-BE" altLang="en-US" sz="2000" b="0" kern="0" dirty="0" err="1" smtClean="0"/>
              <a:t>Add</a:t>
            </a:r>
            <a:r>
              <a:rPr lang="fr-BE" altLang="en-US" sz="2000" b="0" kern="0" dirty="0" smtClean="0"/>
              <a:t> </a:t>
            </a:r>
            <a:r>
              <a:rPr lang="fr-BE" altLang="en-US" sz="2000" b="0" kern="0" dirty="0" err="1" smtClean="0"/>
              <a:t>attributes</a:t>
            </a:r>
            <a:endParaRPr lang="en-GB" altLang="en-US" sz="2000" b="0" kern="0" dirty="0"/>
          </a:p>
        </p:txBody>
      </p:sp>
    </p:spTree>
    <p:extLst>
      <p:ext uri="{BB962C8B-B14F-4D97-AF65-F5344CB8AC3E}">
        <p14:creationId xmlns:p14="http://schemas.microsoft.com/office/powerpoint/2010/main" val="523961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496" y="620689"/>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1800" i="1" dirty="0" smtClean="0">
                <a:solidFill>
                  <a:schemeClr val="bg1"/>
                </a:solidFill>
              </a:rPr>
              <a:t>Solutions foreseen in OPSYS   </a:t>
            </a:r>
            <a:endParaRPr lang="es-ES_tradnl" sz="1800" i="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040191"/>
            <a:ext cx="5616624" cy="5791304"/>
          </a:xfrm>
          <a:prstGeom prst="rect">
            <a:avLst/>
          </a:prstGeom>
        </p:spPr>
      </p:pic>
      <p:sp>
        <p:nvSpPr>
          <p:cNvPr id="4" name="Rectangle 5"/>
          <p:cNvSpPr txBox="1">
            <a:spLocks noChangeArrowheads="1"/>
          </p:cNvSpPr>
          <p:nvPr/>
        </p:nvSpPr>
        <p:spPr bwMode="auto">
          <a:xfrm>
            <a:off x="-1116632" y="1983798"/>
            <a:ext cx="4536504"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800" kern="0" dirty="0" smtClean="0"/>
              <a:t>Logframe </a:t>
            </a:r>
            <a:r>
              <a:rPr lang="fr-BE" altLang="en-US" sz="2800" kern="0" dirty="0" err="1" smtClean="0"/>
              <a:t>creation</a:t>
            </a:r>
            <a:endParaRPr lang="fr-BE" altLang="en-US" sz="2800" kern="0" dirty="0" smtClean="0"/>
          </a:p>
        </p:txBody>
      </p:sp>
      <p:sp>
        <p:nvSpPr>
          <p:cNvPr id="6" name="Rectangle 5"/>
          <p:cNvSpPr txBox="1">
            <a:spLocks noChangeArrowheads="1"/>
          </p:cNvSpPr>
          <p:nvPr/>
        </p:nvSpPr>
        <p:spPr bwMode="auto">
          <a:xfrm>
            <a:off x="-468560" y="3489411"/>
            <a:ext cx="388843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r"/>
            <a:r>
              <a:rPr lang="fr-BE" altLang="en-US" sz="2000" b="0" kern="0" dirty="0" smtClean="0"/>
              <a:t>Logframe </a:t>
            </a:r>
            <a:r>
              <a:rPr lang="fr-BE" altLang="en-US" sz="2000" b="0" kern="0" dirty="0" err="1" smtClean="0"/>
              <a:t>creation</a:t>
            </a:r>
            <a:r>
              <a:rPr lang="fr-BE" altLang="en-US" sz="2000" b="0" kern="0" dirty="0" smtClean="0"/>
              <a:t>: </a:t>
            </a:r>
          </a:p>
          <a:p>
            <a:pPr algn="r"/>
            <a:r>
              <a:rPr lang="fr-BE" altLang="en-US" sz="2000" b="0" kern="0" dirty="0" err="1" smtClean="0"/>
              <a:t>Add</a:t>
            </a:r>
            <a:r>
              <a:rPr lang="fr-BE" altLang="en-US" sz="2000" b="0" kern="0" dirty="0" smtClean="0"/>
              <a:t> </a:t>
            </a:r>
            <a:r>
              <a:rPr lang="fr-BE" altLang="en-US" sz="2000" b="0" kern="0" dirty="0" err="1" smtClean="0"/>
              <a:t>baseline</a:t>
            </a:r>
            <a:r>
              <a:rPr lang="fr-BE" altLang="en-US" sz="2000" b="0" kern="0" dirty="0" smtClean="0"/>
              <a:t> and </a:t>
            </a:r>
            <a:r>
              <a:rPr lang="fr-BE" altLang="en-US" sz="2000" b="0" kern="0" dirty="0" err="1" smtClean="0"/>
              <a:t>target</a:t>
            </a:r>
            <a:endParaRPr lang="en-GB" altLang="en-US" sz="2000" b="0" kern="0" dirty="0"/>
          </a:p>
        </p:txBody>
      </p:sp>
    </p:spTree>
    <p:extLst>
      <p:ext uri="{BB962C8B-B14F-4D97-AF65-F5344CB8AC3E}">
        <p14:creationId xmlns:p14="http://schemas.microsoft.com/office/powerpoint/2010/main" val="367880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5"/>
          <p:cNvSpPr txBox="1">
            <a:spLocks/>
          </p:cNvSpPr>
          <p:nvPr/>
        </p:nvSpPr>
        <p:spPr bwMode="auto">
          <a:xfrm>
            <a:off x="318295" y="3212976"/>
            <a:ext cx="454173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solidFill>
                  <a:srgbClr val="B7DDF4"/>
                </a:solidFill>
              </a:rPr>
              <a:t>State </a:t>
            </a:r>
            <a:r>
              <a:rPr lang="en-US" sz="1800" dirty="0">
                <a:solidFill>
                  <a:srgbClr val="B7DDF4"/>
                </a:solidFill>
              </a:rPr>
              <a:t>of play and how to improve the quality of our interventions </a:t>
            </a:r>
            <a:endParaRPr lang="en-US" sz="1800" dirty="0" smtClean="0">
              <a:solidFill>
                <a:srgbClr val="B7DDF4"/>
              </a:solidFill>
            </a:endParaRPr>
          </a:p>
          <a:p>
            <a:r>
              <a:rPr lang="en-US" sz="1800" dirty="0" smtClean="0">
                <a:solidFill>
                  <a:srgbClr val="B7DDF4"/>
                </a:solidFill>
              </a:rPr>
              <a:t>Perspectives from NEAR and DEVCO </a:t>
            </a:r>
            <a:endParaRPr lang="en-US" sz="1800" dirty="0">
              <a:solidFill>
                <a:srgbClr val="B7DDF4"/>
              </a:solidFill>
            </a:endParaRPr>
          </a:p>
          <a:p>
            <a:endParaRPr lang="es-ES_tradnl" sz="1800" b="0" i="1" dirty="0">
              <a:solidFill>
                <a:srgbClr val="B7DDF4"/>
              </a:solidFill>
            </a:endParaRPr>
          </a:p>
        </p:txBody>
      </p:sp>
      <p:sp>
        <p:nvSpPr>
          <p:cNvPr id="3" name="Subtitle 5"/>
          <p:cNvSpPr txBox="1">
            <a:spLocks/>
          </p:cNvSpPr>
          <p:nvPr/>
        </p:nvSpPr>
        <p:spPr bwMode="auto">
          <a:xfrm>
            <a:off x="297949" y="2492896"/>
            <a:ext cx="5081251" cy="8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ltLang="es-ES_tradnl" dirty="0" smtClean="0">
                <a:solidFill>
                  <a:srgbClr val="B7DDF4"/>
                </a:solidFill>
                <a:effectLst>
                  <a:glow rad="127000">
                    <a:srgbClr val="DFE1E9">
                      <a:alpha val="20000"/>
                    </a:srgbClr>
                  </a:glow>
                </a:effectLst>
                <a:ea typeface="Batang" panose="02030600000101010101" pitchFamily="18" charset="-127"/>
                <a:cs typeface="Arial" panose="020B0604020202020204" pitchFamily="34" charset="0"/>
              </a:rPr>
              <a:t>The future of Result Management</a:t>
            </a:r>
            <a:endParaRPr lang="es-ES_tradnl" dirty="0">
              <a:solidFill>
                <a:srgbClr val="B7DDF4"/>
              </a:solidFill>
              <a:effectLst>
                <a:glow rad="127000">
                  <a:srgbClr val="DFE1E9">
                    <a:alpha val="20000"/>
                  </a:srgbClr>
                </a:glow>
              </a:effectLs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760128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dirty="0" smtClean="0"/>
              <a:t>Search related </a:t>
            </a:r>
            <a:r>
              <a:rPr lang="en-US" altLang="en-US" dirty="0" err="1" smtClean="0"/>
              <a:t>programmes</a:t>
            </a:r>
            <a:r>
              <a:rPr lang="en-US" altLang="en-US" dirty="0" smtClean="0"/>
              <a:t>…</a:t>
            </a:r>
            <a:endParaRPr lang="en-US" altLang="en-US" dirty="0"/>
          </a:p>
        </p:txBody>
      </p:sp>
      <p:sp>
        <p:nvSpPr>
          <p:cNvPr id="83971" name="Rectangle 3"/>
          <p:cNvSpPr>
            <a:spLocks noGrp="1" noChangeArrowheads="1"/>
          </p:cNvSpPr>
          <p:nvPr>
            <p:ph type="body" idx="1"/>
          </p:nvPr>
        </p:nvSpPr>
        <p:spPr/>
        <p:txBody>
          <a:bodyPr/>
          <a:lstStyle/>
          <a:p>
            <a:endParaRPr lang="en-US" altLang="en-US" dirty="0"/>
          </a:p>
        </p:txBody>
      </p:sp>
      <p:pic>
        <p:nvPicPr>
          <p:cNvPr id="839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2276872"/>
            <a:ext cx="8892480" cy="452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9" name="Explosion 1 8"/>
          <p:cNvSpPr/>
          <p:nvPr/>
        </p:nvSpPr>
        <p:spPr bwMode="auto">
          <a:xfrm rot="20410181">
            <a:off x="6148773" y="3803866"/>
            <a:ext cx="2939401" cy="1743761"/>
          </a:xfrm>
          <a:prstGeom prst="irregularSeal1">
            <a:avLst/>
          </a:prstGeom>
          <a:solidFill>
            <a:srgbClr val="FFC000"/>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r>
              <a:rPr lang="en-GB" sz="1400" b="1" dirty="0" smtClean="0">
                <a:solidFill>
                  <a:srgbClr val="0F5494"/>
                </a:solidFill>
                <a:latin typeface="Verdana" pitchFamily="34" charset="0"/>
                <a:cs typeface="+mn-cs"/>
              </a:rPr>
              <a:t>Want to test?</a:t>
            </a:r>
          </a:p>
          <a:p>
            <a:pPr marL="3175"/>
            <a:r>
              <a:rPr lang="en-GB" sz="1400" b="1" dirty="0" smtClean="0"/>
              <a:t>Please enrol</a:t>
            </a:r>
            <a:endParaRPr lang="en-GB" sz="1400" b="1" dirty="0" smtClean="0">
              <a:solidFill>
                <a:srgbClr val="0F5494"/>
              </a:solidFill>
              <a:latin typeface="Verdana" pitchFamily="34" charset="0"/>
              <a:cs typeface="+mn-cs"/>
            </a:endParaRPr>
          </a:p>
        </p:txBody>
      </p:sp>
    </p:spTree>
    <p:extLst>
      <p:ext uri="{BB962C8B-B14F-4D97-AF65-F5344CB8AC3E}">
        <p14:creationId xmlns:p14="http://schemas.microsoft.com/office/powerpoint/2010/main" val="2389726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619944" y="1637185"/>
            <a:ext cx="8208912"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pPr algn="ctr"/>
            <a:r>
              <a:rPr lang="en-US" altLang="en-US" sz="3200" i="1" dirty="0" smtClean="0">
                <a:solidFill>
                  <a:srgbClr val="0F5494"/>
                </a:solidFill>
              </a:rPr>
              <a:t>What’s next?</a:t>
            </a:r>
            <a:endParaRPr lang="es-ES_tradnl" sz="3200" i="1" dirty="0">
              <a:solidFill>
                <a:srgbClr val="0F5494"/>
              </a:solidFill>
            </a:endParaRPr>
          </a:p>
        </p:txBody>
      </p:sp>
      <p:sp>
        <p:nvSpPr>
          <p:cNvPr id="36" name="Content Placeholder 2"/>
          <p:cNvSpPr>
            <a:spLocks noGrp="1"/>
          </p:cNvSpPr>
          <p:nvPr>
            <p:ph idx="1"/>
          </p:nvPr>
        </p:nvSpPr>
        <p:spPr>
          <a:xfrm>
            <a:off x="599256" y="2420267"/>
            <a:ext cx="8229600" cy="3529013"/>
          </a:xfrm>
        </p:spPr>
        <p:txBody>
          <a:bodyPr/>
          <a:lstStyle/>
          <a:p>
            <a:pPr marL="0" indent="0">
              <a:spcBef>
                <a:spcPts val="600"/>
              </a:spcBef>
              <a:spcAft>
                <a:spcPts val="1200"/>
              </a:spcAft>
              <a:buFontTx/>
              <a:buNone/>
              <a:defRPr/>
            </a:pPr>
            <a:r>
              <a:rPr lang="en-GB" altLang="en-US" sz="2600" b="1" i="0" dirty="0" smtClean="0">
                <a:solidFill>
                  <a:srgbClr val="0F5494"/>
                </a:solidFill>
              </a:rPr>
              <a:t>Questions: </a:t>
            </a:r>
          </a:p>
          <a:p>
            <a:pPr marL="0" indent="0">
              <a:spcBef>
                <a:spcPts val="600"/>
              </a:spcBef>
              <a:spcAft>
                <a:spcPts val="1200"/>
              </a:spcAft>
              <a:buFontTx/>
              <a:buNone/>
              <a:defRPr/>
            </a:pPr>
            <a:r>
              <a:rPr lang="en-GB" altLang="en-US" sz="2600" b="1" dirty="0" smtClean="0">
                <a:solidFill>
                  <a:srgbClr val="0F5494"/>
                </a:solidFill>
              </a:rPr>
              <a:t>How can the system help address certain issues ?</a:t>
            </a:r>
          </a:p>
          <a:p>
            <a:pPr marL="0" indent="0">
              <a:spcBef>
                <a:spcPts val="600"/>
              </a:spcBef>
              <a:spcAft>
                <a:spcPts val="1200"/>
              </a:spcAft>
              <a:buFontTx/>
              <a:buNone/>
              <a:defRPr/>
            </a:pPr>
            <a:r>
              <a:rPr lang="en-GB" altLang="en-US" sz="2600" b="1" i="0" dirty="0" smtClean="0">
                <a:solidFill>
                  <a:srgbClr val="0F5494"/>
                </a:solidFill>
              </a:rPr>
              <a:t>What needs to be done beyond the syste</a:t>
            </a:r>
            <a:r>
              <a:rPr lang="en-GB" altLang="en-US" sz="2600" b="1" dirty="0" smtClean="0">
                <a:solidFill>
                  <a:srgbClr val="0F5494"/>
                </a:solidFill>
              </a:rPr>
              <a:t>m to ensure quality and relevance of log frames and indicators?</a:t>
            </a:r>
            <a:endParaRPr lang="en-GB" altLang="en-US" sz="2600" b="1" i="0" dirty="0" smtClean="0">
              <a:solidFill>
                <a:srgbClr val="0F5494"/>
              </a:solidFill>
            </a:endParaRPr>
          </a:p>
          <a:p>
            <a:pPr marL="0" indent="0">
              <a:spcBef>
                <a:spcPts val="600"/>
              </a:spcBef>
              <a:spcAft>
                <a:spcPts val="1200"/>
              </a:spcAft>
              <a:buFontTx/>
              <a:buNone/>
              <a:defRPr/>
            </a:pPr>
            <a:r>
              <a:rPr lang="en-GB" altLang="en-US" sz="2600" b="1" i="0" dirty="0" smtClean="0">
                <a:solidFill>
                  <a:srgbClr val="0F5494"/>
                </a:solidFill>
              </a:rPr>
              <a:t> </a:t>
            </a:r>
          </a:p>
          <a:p>
            <a:pPr marL="0" indent="0">
              <a:spcBef>
                <a:spcPts val="600"/>
              </a:spcBef>
              <a:spcAft>
                <a:spcPts val="1200"/>
              </a:spcAft>
              <a:buFontTx/>
              <a:buNone/>
              <a:defRPr/>
            </a:pPr>
            <a:endParaRPr lang="en-GB" altLang="en-US" sz="2600" b="1" i="0" dirty="0">
              <a:solidFill>
                <a:srgbClr val="0F5494"/>
              </a:solidFill>
            </a:endParaRPr>
          </a:p>
        </p:txBody>
      </p:sp>
    </p:spTree>
    <p:extLst>
      <p:ext uri="{BB962C8B-B14F-4D97-AF65-F5344CB8AC3E}">
        <p14:creationId xmlns:p14="http://schemas.microsoft.com/office/powerpoint/2010/main" val="1484645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5"/>
          <p:cNvSpPr txBox="1">
            <a:spLocks/>
          </p:cNvSpPr>
          <p:nvPr/>
        </p:nvSpPr>
        <p:spPr bwMode="auto">
          <a:xfrm>
            <a:off x="318295" y="3212976"/>
            <a:ext cx="3965673"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solidFill>
                  <a:srgbClr val="B7DDF4"/>
                </a:solidFill>
              </a:rPr>
              <a:t>Corporate </a:t>
            </a:r>
            <a:r>
              <a:rPr lang="en-US" sz="1800" dirty="0">
                <a:solidFill>
                  <a:srgbClr val="B7DDF4"/>
                </a:solidFill>
              </a:rPr>
              <a:t>move tailored to the needs of external action: presentation and discussion </a:t>
            </a:r>
          </a:p>
          <a:p>
            <a:endParaRPr lang="es-ES_tradnl" sz="1800" b="0" i="1" dirty="0">
              <a:solidFill>
                <a:srgbClr val="B7DDF4"/>
              </a:solidFill>
            </a:endParaRPr>
          </a:p>
        </p:txBody>
      </p:sp>
      <p:sp>
        <p:nvSpPr>
          <p:cNvPr id="3" name="Subtitle 5"/>
          <p:cNvSpPr txBox="1">
            <a:spLocks/>
          </p:cNvSpPr>
          <p:nvPr/>
        </p:nvSpPr>
        <p:spPr bwMode="auto">
          <a:xfrm>
            <a:off x="297949" y="2492896"/>
            <a:ext cx="5570195" cy="8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ltLang="es-ES_tradnl" dirty="0" smtClean="0">
                <a:solidFill>
                  <a:srgbClr val="B7DDF4"/>
                </a:solidFill>
                <a:effectLst>
                  <a:glow rad="127000">
                    <a:srgbClr val="DFE1E9">
                      <a:alpha val="20000"/>
                    </a:srgbClr>
                  </a:glow>
                </a:effectLst>
                <a:ea typeface="Batang" panose="02030600000101010101" pitchFamily="18" charset="-127"/>
                <a:cs typeface="Arial" panose="020B0604020202020204" pitchFamily="34" charset="0"/>
              </a:rPr>
              <a:t>The future of Contract Management</a:t>
            </a:r>
            <a:endParaRPr lang="es-ES_tradnl" dirty="0">
              <a:solidFill>
                <a:srgbClr val="B7DDF4"/>
              </a:solidFill>
              <a:effectLst>
                <a:glow rad="127000">
                  <a:srgbClr val="DFE1E9">
                    <a:alpha val="20000"/>
                  </a:srgbClr>
                </a:glow>
              </a:effectLs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10847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9552" y="1268760"/>
            <a:ext cx="8229600" cy="936625"/>
          </a:xfrm>
        </p:spPr>
        <p:txBody>
          <a:bodyPr/>
          <a:lstStyle/>
          <a:p>
            <a:r>
              <a:rPr lang="en-US" altLang="en-US" dirty="0" smtClean="0"/>
              <a:t>Corporate context </a:t>
            </a:r>
            <a:endParaRPr lang="en-US" altLang="en-US" dirty="0"/>
          </a:p>
        </p:txBody>
      </p:sp>
      <p:sp>
        <p:nvSpPr>
          <p:cNvPr id="83971" name="Rectangle 3"/>
          <p:cNvSpPr>
            <a:spLocks noGrp="1" noChangeArrowheads="1"/>
          </p:cNvSpPr>
          <p:nvPr>
            <p:ph type="body" idx="1"/>
          </p:nvPr>
        </p:nvSpPr>
        <p:spPr>
          <a:xfrm>
            <a:off x="0" y="2276872"/>
            <a:ext cx="8928992" cy="3529013"/>
          </a:xfrm>
        </p:spPr>
        <p:txBody>
          <a:bodyPr/>
          <a:lstStyle/>
          <a:p>
            <a:r>
              <a:rPr lang="en-GB" dirty="0" smtClean="0"/>
              <a:t>Rationalisation </a:t>
            </a:r>
            <a:r>
              <a:rPr lang="en-GB" dirty="0"/>
              <a:t>of central services </a:t>
            </a:r>
            <a:r>
              <a:rPr lang="en-GB" dirty="0" smtClean="0"/>
              <a:t>(HR</a:t>
            </a:r>
            <a:r>
              <a:rPr lang="en-GB" dirty="0"/>
              <a:t>, </a:t>
            </a:r>
            <a:r>
              <a:rPr lang="en-GB" dirty="0" smtClean="0"/>
              <a:t>Financial, IT..), harmonisation, reuse: More with less + Simplification for users/recipients of EU funds </a:t>
            </a:r>
          </a:p>
          <a:p>
            <a:endParaRPr lang="en-GB" dirty="0" smtClean="0"/>
          </a:p>
          <a:p>
            <a:r>
              <a:rPr lang="en-GB" b="1" dirty="0"/>
              <a:t>Synergies and Efficiencies in the Commission - </a:t>
            </a:r>
            <a:r>
              <a:rPr lang="en-GB" b="1" dirty="0" smtClean="0"/>
              <a:t>SEC(2016</a:t>
            </a:r>
            <a:r>
              <a:rPr lang="en-GB" b="1" dirty="0"/>
              <a:t>) 170</a:t>
            </a:r>
            <a:r>
              <a:rPr lang="en-GB" sz="2000" b="1" dirty="0" smtClean="0"/>
              <a:t>):</a:t>
            </a:r>
            <a:r>
              <a:rPr lang="en-GB" sz="2000" dirty="0" smtClean="0"/>
              <a:t>"</a:t>
            </a:r>
            <a:r>
              <a:rPr lang="en-GB" sz="2000" u="sng" dirty="0" smtClean="0"/>
              <a:t>e-procurement </a:t>
            </a:r>
            <a:r>
              <a:rPr lang="en-GB" sz="2000" u="sng" dirty="0"/>
              <a:t>and SEDIA shall become </a:t>
            </a:r>
            <a:r>
              <a:rPr lang="en-GB" sz="2000" u="sng" dirty="0" smtClean="0"/>
              <a:t>mandatory.., </a:t>
            </a:r>
            <a:r>
              <a:rPr lang="en-GB" sz="2000" u="sng" dirty="0"/>
              <a:t>the new e-Grants solution</a:t>
            </a:r>
            <a:r>
              <a:rPr lang="en-GB" sz="2000" dirty="0"/>
              <a:t> </a:t>
            </a:r>
            <a:r>
              <a:rPr lang="en-GB" sz="2000" dirty="0" smtClean="0"/>
              <a:t>..e</a:t>
            </a:r>
            <a:r>
              <a:rPr lang="en-GB" sz="2000" u="sng" dirty="0" smtClean="0"/>
              <a:t>-signature </a:t>
            </a:r>
            <a:r>
              <a:rPr lang="en-GB" sz="2000" u="sng" dirty="0"/>
              <a:t>shall be </a:t>
            </a:r>
            <a:r>
              <a:rPr lang="en-GB" sz="2000" u="sng" dirty="0" smtClean="0"/>
              <a:t>mandatory</a:t>
            </a:r>
            <a:r>
              <a:rPr lang="en-GB" sz="2000" dirty="0" smtClean="0"/>
              <a:t>.."</a:t>
            </a:r>
            <a:endParaRPr lang="en-GB" sz="2000" dirty="0"/>
          </a:p>
          <a:p>
            <a:r>
              <a:rPr lang="en-GB" b="1" dirty="0"/>
              <a:t>EU </a:t>
            </a:r>
            <a:r>
              <a:rPr lang="en-GB" b="1" dirty="0" err="1"/>
              <a:t>eGovernment</a:t>
            </a:r>
            <a:r>
              <a:rPr lang="en-GB" b="1" dirty="0"/>
              <a:t> Action Plan 2016-2020 </a:t>
            </a:r>
            <a:r>
              <a:rPr lang="en-GB" b="1" dirty="0" smtClean="0"/>
              <a:t>COM(2016</a:t>
            </a:r>
            <a:r>
              <a:rPr lang="en-GB" b="1" dirty="0"/>
              <a:t>) 179</a:t>
            </a:r>
            <a:r>
              <a:rPr lang="en-GB" dirty="0" smtClean="0"/>
              <a:t>:"</a:t>
            </a:r>
            <a:r>
              <a:rPr lang="en-GB" sz="2000" u="sng" dirty="0" smtClean="0"/>
              <a:t>The </a:t>
            </a:r>
            <a:r>
              <a:rPr lang="en-GB" sz="2000" u="sng" dirty="0"/>
              <a:t>Commission will </a:t>
            </a:r>
            <a:r>
              <a:rPr lang="en-GB" sz="2000" u="sng" dirty="0" smtClean="0"/>
              <a:t>.. introduce </a:t>
            </a:r>
            <a:r>
              <a:rPr lang="en-GB" sz="2000" u="sng" dirty="0"/>
              <a:t>the 'digital by default' principle when interacting online with external </a:t>
            </a:r>
            <a:r>
              <a:rPr lang="en-GB" sz="2000" u="sng" dirty="0" smtClean="0"/>
              <a:t>stakeholders..</a:t>
            </a:r>
            <a:r>
              <a:rPr lang="en-GB" dirty="0" smtClean="0"/>
              <a:t>"</a:t>
            </a:r>
            <a:endParaRPr lang="en-GB" dirty="0"/>
          </a:p>
          <a:p>
            <a:endParaRPr lang="en-US" altLang="en-US" dirty="0"/>
          </a:p>
        </p:txBody>
      </p:sp>
    </p:spTree>
    <p:extLst>
      <p:ext uri="{BB962C8B-B14F-4D97-AF65-F5344CB8AC3E}">
        <p14:creationId xmlns:p14="http://schemas.microsoft.com/office/powerpoint/2010/main" val="2107154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Financial Rules</a:t>
            </a:r>
            <a:endParaRPr lang="en-GB" dirty="0"/>
          </a:p>
        </p:txBody>
      </p:sp>
      <p:sp>
        <p:nvSpPr>
          <p:cNvPr id="3" name="Content Placeholder 2"/>
          <p:cNvSpPr>
            <a:spLocks noGrp="1"/>
          </p:cNvSpPr>
          <p:nvPr>
            <p:ph idx="1"/>
          </p:nvPr>
        </p:nvSpPr>
        <p:spPr/>
        <p:txBody>
          <a:bodyPr/>
          <a:lstStyle/>
          <a:p>
            <a:r>
              <a:rPr lang="en-GB" b="1" dirty="0"/>
              <a:t>Article 95 </a:t>
            </a:r>
            <a:r>
              <a:rPr lang="en-GB" b="1" dirty="0" smtClean="0"/>
              <a:t>FR </a:t>
            </a:r>
          </a:p>
          <a:p>
            <a:r>
              <a:rPr lang="en-GB" b="1" dirty="0" smtClean="0"/>
              <a:t>e-Government </a:t>
            </a:r>
            <a:endParaRPr lang="en-GB" dirty="0"/>
          </a:p>
          <a:p>
            <a:r>
              <a:rPr lang="en-GB" dirty="0" smtClean="0"/>
              <a:t>The </a:t>
            </a:r>
            <a:r>
              <a:rPr lang="en-GB" dirty="0"/>
              <a:t>institutions.. shall </a:t>
            </a:r>
            <a:r>
              <a:rPr lang="en-GB" u="sng" dirty="0" smtClean="0"/>
              <a:t>apply </a:t>
            </a:r>
            <a:r>
              <a:rPr lang="en-GB" u="sng" dirty="0"/>
              <a:t>uniform standards for the electronic exchange of information</a:t>
            </a:r>
            <a:r>
              <a:rPr lang="en-GB" dirty="0"/>
              <a:t> with third parties participating in procurement and grant </a:t>
            </a:r>
            <a:r>
              <a:rPr lang="en-GB" dirty="0" smtClean="0"/>
              <a:t>procedures… </a:t>
            </a:r>
          </a:p>
          <a:p>
            <a:endParaRPr lang="en-GB" dirty="0"/>
          </a:p>
          <a:p>
            <a:r>
              <a:rPr lang="en-GB" b="1" dirty="0" smtClean="0"/>
              <a:t>Reinforced in draft revised FR</a:t>
            </a:r>
            <a:endParaRPr lang="en-GB" dirty="0" smtClean="0"/>
          </a:p>
          <a:p>
            <a:r>
              <a:rPr lang="en-GB" dirty="0" smtClean="0"/>
              <a:t>4 articles (instead of 1) on "</a:t>
            </a:r>
            <a:r>
              <a:rPr lang="en-GB" u="sng" dirty="0" smtClean="0"/>
              <a:t>IT systems and e-government</a:t>
            </a:r>
            <a:r>
              <a:rPr lang="en-GB" dirty="0" smtClean="0"/>
              <a:t>"</a:t>
            </a:r>
          </a:p>
          <a:p>
            <a:endParaRPr lang="en-GB" dirty="0" smtClean="0"/>
          </a:p>
          <a:p>
            <a:endParaRPr lang="en-GB" dirty="0"/>
          </a:p>
        </p:txBody>
      </p:sp>
    </p:spTree>
    <p:extLst>
      <p:ext uri="{BB962C8B-B14F-4D97-AF65-F5344CB8AC3E}">
        <p14:creationId xmlns:p14="http://schemas.microsoft.com/office/powerpoint/2010/main" val="150284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dirty="0" smtClean="0"/>
              <a:t>Contract Management module – </a:t>
            </a:r>
            <a:r>
              <a:rPr lang="en-US" altLang="en-US" dirty="0" smtClean="0">
                <a:solidFill>
                  <a:srgbClr val="C00000"/>
                </a:solidFill>
              </a:rPr>
              <a:t>the project</a:t>
            </a:r>
            <a:endParaRPr lang="en-US" altLang="en-US" dirty="0">
              <a:solidFill>
                <a:srgbClr val="C00000"/>
              </a:solidFill>
            </a:endParaRPr>
          </a:p>
        </p:txBody>
      </p:sp>
      <p:sp>
        <p:nvSpPr>
          <p:cNvPr id="83971" name="Rectangle 3"/>
          <p:cNvSpPr>
            <a:spLocks noGrp="1" noChangeArrowheads="1"/>
          </p:cNvSpPr>
          <p:nvPr>
            <p:ph type="body" idx="1"/>
          </p:nvPr>
        </p:nvSpPr>
        <p:spPr>
          <a:xfrm>
            <a:off x="457200" y="2492375"/>
            <a:ext cx="8363272" cy="3529013"/>
          </a:xfrm>
        </p:spPr>
        <p:txBody>
          <a:bodyPr/>
          <a:lstStyle/>
          <a:p>
            <a:pPr>
              <a:buClr>
                <a:srgbClr val="C00000"/>
              </a:buClr>
              <a:buFont typeface="Wingdings" panose="05000000000000000000" pitchFamily="2" charset="2"/>
              <a:buChar char="§"/>
            </a:pPr>
            <a:r>
              <a:rPr lang="en-US" altLang="en-US" i="0" dirty="0" smtClean="0"/>
              <a:t>Preparation of the project : 2016</a:t>
            </a:r>
          </a:p>
          <a:p>
            <a:pPr>
              <a:buClr>
                <a:srgbClr val="C00000"/>
              </a:buClr>
              <a:buFont typeface="Wingdings" panose="05000000000000000000" pitchFamily="2" charset="2"/>
              <a:buChar char="§"/>
            </a:pPr>
            <a:r>
              <a:rPr lang="en-US" altLang="en-US" i="0" dirty="0" smtClean="0"/>
              <a:t>Starting : Early 2017</a:t>
            </a:r>
          </a:p>
          <a:p>
            <a:pPr>
              <a:buClr>
                <a:srgbClr val="C00000"/>
              </a:buClr>
              <a:buFont typeface="Wingdings" panose="05000000000000000000" pitchFamily="2" charset="2"/>
              <a:buChar char="§"/>
            </a:pPr>
            <a:r>
              <a:rPr lang="en-US" altLang="en-US" i="0" dirty="0" smtClean="0"/>
              <a:t>Duration : 4 years, until 2020</a:t>
            </a:r>
          </a:p>
          <a:p>
            <a:pPr>
              <a:buClr>
                <a:srgbClr val="C00000"/>
              </a:buClr>
              <a:buFont typeface="Wingdings" panose="05000000000000000000" pitchFamily="2" charset="2"/>
              <a:buChar char="§"/>
            </a:pPr>
            <a:r>
              <a:rPr lang="en-US" altLang="en-US" i="0" dirty="0" smtClean="0"/>
              <a:t>Pilot (or first release) content :</a:t>
            </a:r>
          </a:p>
          <a:p>
            <a:pPr lvl="1">
              <a:buClr>
                <a:srgbClr val="C00000"/>
              </a:buClr>
              <a:buFont typeface="Wingdings" panose="05000000000000000000" pitchFamily="2" charset="2"/>
              <a:buChar char="§"/>
            </a:pPr>
            <a:r>
              <a:rPr lang="en-US" altLang="en-US" b="0" dirty="0" smtClean="0"/>
              <a:t>A single type of contract : FWC BENEF 2018</a:t>
            </a:r>
          </a:p>
          <a:p>
            <a:pPr lvl="1">
              <a:buClr>
                <a:srgbClr val="C00000"/>
              </a:buClr>
              <a:buFont typeface="Wingdings" panose="05000000000000000000" pitchFamily="2" charset="2"/>
              <a:buChar char="§"/>
            </a:pPr>
            <a:r>
              <a:rPr lang="en-US" altLang="en-US" b="0" i="0" dirty="0" smtClean="0"/>
              <a:t>All the EUDs, HQ</a:t>
            </a:r>
          </a:p>
          <a:p>
            <a:pPr lvl="1">
              <a:buClr>
                <a:srgbClr val="C00000"/>
              </a:buClr>
              <a:buFont typeface="Wingdings" panose="05000000000000000000" pitchFamily="2" charset="2"/>
              <a:buChar char="§"/>
            </a:pPr>
            <a:r>
              <a:rPr lang="en-US" altLang="en-US" b="0" dirty="0" smtClean="0"/>
              <a:t>Principal functionalities in first release, others functionalities in following releases</a:t>
            </a:r>
          </a:p>
          <a:p>
            <a:pPr>
              <a:buClr>
                <a:srgbClr val="C00000"/>
              </a:buClr>
              <a:buFont typeface="Wingdings" panose="05000000000000000000" pitchFamily="2" charset="2"/>
              <a:buChar char="§"/>
            </a:pPr>
            <a:r>
              <a:rPr lang="en-US" altLang="en-US" i="0" dirty="0" smtClean="0"/>
              <a:t>Pilot will be deployed early 2018 for the launch of BENEF 2018</a:t>
            </a:r>
            <a:endParaRPr lang="en-US" altLang="en-US" b="0" i="0" dirty="0"/>
          </a:p>
        </p:txBody>
      </p:sp>
    </p:spTree>
    <p:extLst>
      <p:ext uri="{BB962C8B-B14F-4D97-AF65-F5344CB8AC3E}">
        <p14:creationId xmlns:p14="http://schemas.microsoft.com/office/powerpoint/2010/main" val="2840292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BE" dirty="0" smtClean="0"/>
              <a:t>Contract management: </a:t>
            </a:r>
            <a:r>
              <a:rPr lang="fr-BE" dirty="0" err="1" smtClean="0"/>
              <a:t>Re-using</a:t>
            </a:r>
            <a:r>
              <a:rPr lang="fr-BE" dirty="0" smtClean="0"/>
              <a:t> and </a:t>
            </a:r>
            <a:r>
              <a:rPr lang="fr-BE" dirty="0" err="1" smtClean="0"/>
              <a:t>adapting</a:t>
            </a:r>
            <a:r>
              <a:rPr lang="fr-BE" dirty="0" smtClean="0"/>
              <a:t> </a:t>
            </a:r>
            <a:r>
              <a:rPr lang="fr-BE" dirty="0" err="1" smtClean="0"/>
              <a:t>corporate</a:t>
            </a:r>
            <a:r>
              <a:rPr lang="fr-BE" dirty="0" smtClean="0"/>
              <a:t> blocks</a:t>
            </a:r>
            <a:endParaRPr lang="en-GB" dirty="0"/>
          </a:p>
        </p:txBody>
      </p:sp>
      <p:pic>
        <p:nvPicPr>
          <p:cNvPr id="6" name="Picture 5"/>
          <p:cNvPicPr>
            <a:picLocks noChangeAspect="1"/>
          </p:cNvPicPr>
          <p:nvPr/>
        </p:nvPicPr>
        <p:blipFill rotWithShape="1">
          <a:blip r:embed="rId2"/>
          <a:srcRect l="8665" t="27347" r="41509" b="13400"/>
          <a:stretch/>
        </p:blipFill>
        <p:spPr>
          <a:xfrm>
            <a:off x="827584" y="2429065"/>
            <a:ext cx="5904656" cy="3893650"/>
          </a:xfrm>
          <a:prstGeom prst="rect">
            <a:avLst/>
          </a:prstGeom>
        </p:spPr>
      </p:pic>
    </p:spTree>
    <p:extLst>
      <p:ext uri="{BB962C8B-B14F-4D97-AF65-F5344CB8AC3E}">
        <p14:creationId xmlns:p14="http://schemas.microsoft.com/office/powerpoint/2010/main" val="3865158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555774"/>
            <a:ext cx="8229600" cy="936625"/>
          </a:xfrm>
        </p:spPr>
        <p:txBody>
          <a:bodyPr/>
          <a:lstStyle/>
          <a:p>
            <a:pPr algn="ctr"/>
            <a:r>
              <a:rPr lang="en-GB" dirty="0" smtClean="0"/>
              <a:t>The pilot (first release) : </a:t>
            </a:r>
            <a:br>
              <a:rPr lang="en-GB" dirty="0" smtClean="0"/>
            </a:br>
            <a:r>
              <a:rPr lang="en-GB" dirty="0" smtClean="0"/>
              <a:t>manage a specific contract of the "FWC BENEF 2018"</a:t>
            </a:r>
            <a:endParaRPr lang="en-GB" dirty="0"/>
          </a:p>
        </p:txBody>
      </p:sp>
      <p:sp>
        <p:nvSpPr>
          <p:cNvPr id="3" name="Content Placeholder 2"/>
          <p:cNvSpPr>
            <a:spLocks noGrp="1"/>
          </p:cNvSpPr>
          <p:nvPr>
            <p:ph idx="1"/>
          </p:nvPr>
        </p:nvSpPr>
        <p:spPr>
          <a:xfrm>
            <a:off x="457200" y="2924323"/>
            <a:ext cx="8229600" cy="3529013"/>
          </a:xfrm>
        </p:spPr>
        <p:txBody>
          <a:bodyPr/>
          <a:lstStyle/>
          <a:p>
            <a:pPr marL="0" indent="0" algn="ctr">
              <a:buClr>
                <a:srgbClr val="C00000"/>
              </a:buClr>
              <a:buNone/>
            </a:pPr>
            <a:r>
              <a:rPr lang="en-GB" i="0" dirty="0" smtClean="0"/>
              <a:t>We will see now : </a:t>
            </a:r>
          </a:p>
          <a:p>
            <a:pPr marL="0" indent="0" algn="ctr">
              <a:buClr>
                <a:srgbClr val="C00000"/>
              </a:buClr>
              <a:buNone/>
            </a:pPr>
            <a:endParaRPr lang="en-GB" i="0" dirty="0" smtClean="0"/>
          </a:p>
          <a:p>
            <a:pPr>
              <a:buClr>
                <a:srgbClr val="C00000"/>
              </a:buClr>
            </a:pPr>
            <a:r>
              <a:rPr lang="en-GB" b="1" i="0" dirty="0" smtClean="0"/>
              <a:t>A guided tour </a:t>
            </a:r>
            <a:r>
              <a:rPr lang="en-GB" i="0" dirty="0" smtClean="0"/>
              <a:t>based on simplified and non-exhaustive representation of the overall process</a:t>
            </a:r>
          </a:p>
          <a:p>
            <a:pPr>
              <a:buClr>
                <a:srgbClr val="C00000"/>
              </a:buClr>
            </a:pPr>
            <a:r>
              <a:rPr lang="en-GB" i="0" dirty="0" smtClean="0"/>
              <a:t>Example of workflow based on existing RTD screens (re-use….)</a:t>
            </a:r>
          </a:p>
          <a:p>
            <a:pPr marL="400050" lvl="1" indent="0">
              <a:buClr>
                <a:srgbClr val="C00000"/>
              </a:buClr>
              <a:buNone/>
            </a:pPr>
            <a:r>
              <a:rPr lang="en-GB" b="0" dirty="0" smtClean="0"/>
              <a:t>                </a:t>
            </a:r>
          </a:p>
          <a:p>
            <a:pPr marL="400050" lvl="1" indent="0">
              <a:buClr>
                <a:srgbClr val="C00000"/>
              </a:buClr>
              <a:buNone/>
            </a:pPr>
            <a:r>
              <a:rPr lang="en-GB" b="0" dirty="0"/>
              <a:t>	</a:t>
            </a:r>
            <a:r>
              <a:rPr lang="en-GB" b="0" dirty="0" smtClean="0"/>
              <a:t>	</a:t>
            </a:r>
            <a:r>
              <a:rPr lang="en-GB" b="0" dirty="0" smtClean="0">
                <a:solidFill>
                  <a:srgbClr val="FF0000"/>
                </a:solidFill>
              </a:rPr>
              <a:t>PROCESSES AND SCREENS TO BE REVIEWED 		AND HARMONISED WITH OPSYS MY 			WORKPLACE / CORPORATE STANDARDS</a:t>
            </a:r>
            <a:endParaRPr lang="en-GB" b="0" i="0" dirty="0">
              <a:solidFill>
                <a:srgbClr val="FF0000"/>
              </a:solidFill>
            </a:endParaRPr>
          </a:p>
        </p:txBody>
      </p:sp>
      <p:pic>
        <p:nvPicPr>
          <p:cNvPr id="6" name="Picture 5"/>
          <p:cNvPicPr>
            <a:picLocks noChangeAspect="1"/>
          </p:cNvPicPr>
          <p:nvPr/>
        </p:nvPicPr>
        <p:blipFill rotWithShape="1">
          <a:blip r:embed="rId2"/>
          <a:srcRect l="19430" t="39068" r="52817" b="24144"/>
          <a:stretch/>
        </p:blipFill>
        <p:spPr>
          <a:xfrm>
            <a:off x="507596" y="5445225"/>
            <a:ext cx="1812672" cy="1368152"/>
          </a:xfrm>
          <a:prstGeom prst="rect">
            <a:avLst/>
          </a:prstGeom>
        </p:spPr>
      </p:pic>
    </p:spTree>
    <p:extLst>
      <p:ext uri="{BB962C8B-B14F-4D97-AF65-F5344CB8AC3E}">
        <p14:creationId xmlns:p14="http://schemas.microsoft.com/office/powerpoint/2010/main" val="1209726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nl-BE" dirty="0" err="1" smtClean="0"/>
              <a:t>One</a:t>
            </a:r>
            <a:r>
              <a:rPr lang="nl-BE" dirty="0" smtClean="0"/>
              <a:t> single system </a:t>
            </a:r>
            <a:r>
              <a:rPr lang="nl-BE" dirty="0" err="1" smtClean="0"/>
              <a:t>for</a:t>
            </a:r>
            <a:r>
              <a:rPr lang="nl-BE" dirty="0"/>
              <a:t>:</a:t>
            </a:r>
            <a:endParaRPr lang="fr-BE" dirty="0"/>
          </a:p>
        </p:txBody>
      </p:sp>
      <p:sp>
        <p:nvSpPr>
          <p:cNvPr id="4" name="Content Placeholder 3"/>
          <p:cNvSpPr>
            <a:spLocks noGrp="1"/>
          </p:cNvSpPr>
          <p:nvPr>
            <p:ph sz="half" idx="1"/>
          </p:nvPr>
        </p:nvSpPr>
        <p:spPr/>
        <p:txBody>
          <a:bodyPr/>
          <a:lstStyle/>
          <a:p>
            <a:r>
              <a:rPr lang="nl-BE" dirty="0" err="1" smtClean="0"/>
              <a:t>External</a:t>
            </a:r>
            <a:r>
              <a:rPr lang="nl-BE" dirty="0" smtClean="0"/>
              <a:t> Users</a:t>
            </a:r>
            <a:endParaRPr lang="fr-BE" dirty="0"/>
          </a:p>
        </p:txBody>
      </p:sp>
      <p:sp>
        <p:nvSpPr>
          <p:cNvPr id="5" name="Content Placeholder 4"/>
          <p:cNvSpPr>
            <a:spLocks noGrp="1"/>
          </p:cNvSpPr>
          <p:nvPr>
            <p:ph sz="half" idx="2"/>
          </p:nvPr>
        </p:nvSpPr>
        <p:spPr/>
        <p:txBody>
          <a:bodyPr/>
          <a:lstStyle/>
          <a:p>
            <a:r>
              <a:rPr lang="nl-BE" dirty="0" err="1" smtClean="0"/>
              <a:t>Internal</a:t>
            </a:r>
            <a:r>
              <a:rPr lang="nl-BE" dirty="0" smtClean="0"/>
              <a:t> Users</a:t>
            </a:r>
            <a:endParaRPr lang="fr-BE"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5715" b="61235"/>
          <a:stretch/>
        </p:blipFill>
        <p:spPr bwMode="auto">
          <a:xfrm>
            <a:off x="323528" y="2996952"/>
            <a:ext cx="3842072" cy="1638548"/>
          </a:xfrm>
          <a:prstGeom prst="rect">
            <a:avLst/>
          </a:prstGeom>
          <a:noFill/>
          <a:ln>
            <a:noFill/>
          </a:ln>
          <a:effectLst>
            <a:outerShdw blurRad="63500" sx="104000" sy="104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2790" b="66202"/>
          <a:stretch/>
        </p:blipFill>
        <p:spPr bwMode="auto">
          <a:xfrm>
            <a:off x="348928" y="4635501"/>
            <a:ext cx="3816672" cy="1905000"/>
          </a:xfrm>
          <a:prstGeom prst="rect">
            <a:avLst/>
          </a:prstGeom>
          <a:noFill/>
          <a:ln>
            <a:noFill/>
          </a:ln>
          <a:effectLst>
            <a:outerShdw blurRad="63500" sx="104000" sy="104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9669" b="25397"/>
          <a:stretch/>
        </p:blipFill>
        <p:spPr bwMode="auto">
          <a:xfrm>
            <a:off x="1907704" y="3816227"/>
            <a:ext cx="3311996" cy="3041773"/>
          </a:xfrm>
          <a:prstGeom prst="rect">
            <a:avLst/>
          </a:prstGeom>
          <a:noFill/>
          <a:ln>
            <a:noFill/>
          </a:ln>
          <a:effectLst>
            <a:outerShdw blurRad="63500" sx="104000" sy="104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666" r="49143" b="65383"/>
          <a:stretch/>
        </p:blipFill>
        <p:spPr bwMode="auto">
          <a:xfrm>
            <a:off x="4978798" y="5229200"/>
            <a:ext cx="4165204" cy="1311301"/>
          </a:xfrm>
          <a:prstGeom prst="rect">
            <a:avLst/>
          </a:prstGeom>
          <a:noFill/>
          <a:ln>
            <a:noFill/>
          </a:ln>
          <a:effectLst>
            <a:outerShdw blurRad="63500" sx="104000" sy="104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9247"/>
          <a:stretch/>
        </p:blipFill>
        <p:spPr bwMode="auto">
          <a:xfrm>
            <a:off x="4978797" y="4968553"/>
            <a:ext cx="4165203" cy="49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7879" y="3284985"/>
            <a:ext cx="4990246" cy="1658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19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childTnLst>
                                </p:cTn>
                              </p:par>
                            </p:childTnLst>
                          </p:cTn>
                        </p:par>
                        <p:par>
                          <p:cTn id="26" fill="hold">
                            <p:stCondLst>
                              <p:cond delay="0"/>
                            </p:stCondLst>
                            <p:childTnLst>
                              <p:par>
                                <p:cTn id="27" presetID="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4098"/>
                                        </p:tgtEl>
                                        <p:attrNameLst>
                                          <p:attrName>style.visibility</p:attrName>
                                        </p:attrNameLst>
                                      </p:cBhvr>
                                      <p:to>
                                        <p:strVal val="visible"/>
                                      </p:to>
                                    </p:set>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581128"/>
            <a:ext cx="8154653" cy="206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rot="7348434">
            <a:off x="466758" y="3670333"/>
            <a:ext cx="1440160" cy="959371"/>
          </a:xfrm>
          <a:prstGeom prst="rightArrow">
            <a:avLst/>
          </a:prstGeom>
          <a:solidFill>
            <a:srgbClr val="92D050"/>
          </a:solidFill>
          <a:ln>
            <a:noFill/>
          </a:ln>
          <a:effectLst/>
          <a:scene3d>
            <a:camera prst="orthographicFront"/>
            <a:lightRig rig="threePt" dir="t"/>
          </a:scene3d>
          <a:sp3d>
            <a:bevelT/>
          </a:sp3d>
          <a:extLst/>
        </p:spPr>
        <p:txBody>
          <a:bodyPr vert="horz" wrap="square" lIns="91440" tIns="45720" rIns="91440" bIns="45720" numCol="1" rtlCol="0" anchor="ctr" anchorCtr="0" compatLnSpc="1">
            <a:prstTxWarp prst="textNoShape">
              <a:avLst/>
            </a:prstTxWarp>
          </a:bodyPr>
          <a:lstStyle/>
          <a:p>
            <a:pPr marL="3175"/>
            <a:endParaRPr lang="fr-BE" sz="1200" smtClean="0">
              <a:solidFill>
                <a:srgbClr val="0F5494"/>
              </a:solidFill>
              <a:latin typeface="Verdana" pitchFamily="34" charset="0"/>
              <a:cs typeface="+mn-cs"/>
            </a:endParaRPr>
          </a:p>
        </p:txBody>
      </p:sp>
      <p:sp>
        <p:nvSpPr>
          <p:cNvPr id="4" name="TextBox 3"/>
          <p:cNvSpPr txBox="1"/>
          <p:nvPr/>
        </p:nvSpPr>
        <p:spPr>
          <a:xfrm>
            <a:off x="1835696" y="3855164"/>
            <a:ext cx="3408818" cy="276999"/>
          </a:xfrm>
          <a:prstGeom prst="rect">
            <a:avLst/>
          </a:prstGeom>
          <a:noFill/>
        </p:spPr>
        <p:txBody>
          <a:bodyPr wrap="none" rtlCol="0">
            <a:spAutoFit/>
          </a:bodyPr>
          <a:lstStyle/>
          <a:p>
            <a:r>
              <a:rPr lang="en-GB" sz="1200" dirty="0" smtClean="0">
                <a:solidFill>
                  <a:srgbClr val="0F5494"/>
                </a:solidFill>
                <a:latin typeface="Verdana" pitchFamily="34" charset="0"/>
                <a:cs typeface="+mn-cs"/>
              </a:rPr>
              <a:t>Specific Contracts automatically launched</a:t>
            </a:r>
            <a:endParaRPr lang="en-GB" sz="1200" dirty="0">
              <a:solidFill>
                <a:srgbClr val="0F5494"/>
              </a:solidFill>
              <a:latin typeface="Verdana" pitchFamily="34" charset="0"/>
              <a:cs typeface="+mn-cs"/>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8494713"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8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1"/>
          </p:nvPr>
        </p:nvSpPr>
        <p:spPr>
          <a:xfrm>
            <a:off x="599256" y="2276872"/>
            <a:ext cx="8229600" cy="3672408"/>
          </a:xfrm>
        </p:spPr>
        <p:txBody>
          <a:bodyPr>
            <a:normAutofit/>
          </a:bodyPr>
          <a:lstStyle/>
          <a:p>
            <a:pPr marL="285750" indent="-285750">
              <a:defRPr/>
            </a:pPr>
            <a:r>
              <a:rPr lang="en-GB" sz="1800" dirty="0">
                <a:solidFill>
                  <a:srgbClr val="0F5494"/>
                </a:solidFill>
              </a:rPr>
              <a:t>“Translating project level outputs into results and impact has not </a:t>
            </a:r>
            <a:r>
              <a:rPr lang="en-GB" sz="1800" dirty="0" smtClean="0">
                <a:solidFill>
                  <a:srgbClr val="0F5494"/>
                </a:solidFill>
              </a:rPr>
              <a:t>been </a:t>
            </a:r>
            <a:r>
              <a:rPr lang="en-GB" sz="1800" dirty="0">
                <a:solidFill>
                  <a:srgbClr val="0F5494"/>
                </a:solidFill>
              </a:rPr>
              <a:t>as good as it could have been" – 2nd Interim evaluation of IPA, 2013</a:t>
            </a:r>
            <a:endParaRPr lang="fr-FR" sz="1800" dirty="0">
              <a:solidFill>
                <a:srgbClr val="0F5494"/>
              </a:solidFill>
            </a:endParaRPr>
          </a:p>
          <a:p>
            <a:pPr>
              <a:defRPr/>
            </a:pPr>
            <a:endParaRPr lang="es-ES" sz="1800" dirty="0">
              <a:solidFill>
                <a:srgbClr val="0F5494"/>
              </a:solidFill>
            </a:endParaRPr>
          </a:p>
          <a:p>
            <a:pPr marL="285750" indent="-285750">
              <a:defRPr/>
            </a:pPr>
            <a:r>
              <a:rPr lang="en-GB" sz="1800" dirty="0">
                <a:solidFill>
                  <a:srgbClr val="0F5494"/>
                </a:solidFill>
              </a:rPr>
              <a:t>Based on recent ROM Western Balkans and Neighbourhood evidence, when projects appear problematic in terms of capacities to reach the expected outcomes (MQ 3.3), this is frequently associated with the fact that:</a:t>
            </a:r>
            <a:endParaRPr lang="fr-FR" sz="1800" dirty="0">
              <a:solidFill>
                <a:srgbClr val="0F5494"/>
              </a:solidFill>
            </a:endParaRPr>
          </a:p>
          <a:p>
            <a:pPr lvl="1">
              <a:buFont typeface="Wingdings" panose="05000000000000000000" pitchFamily="2" charset="2"/>
              <a:buChar char="ü"/>
              <a:defRPr/>
            </a:pPr>
            <a:r>
              <a:rPr lang="en-GB" sz="1800" b="1" i="1" dirty="0">
                <a:solidFill>
                  <a:srgbClr val="0F5494"/>
                </a:solidFill>
              </a:rPr>
              <a:t>indicators were not well defined and relevant (MQ 1.7 – 71% of cases in which the projects were problematic in the WB, 72% in the Neighbourhood),</a:t>
            </a:r>
            <a:endParaRPr lang="fr-FR" sz="1800" b="1" i="1" dirty="0">
              <a:solidFill>
                <a:srgbClr val="0F5494"/>
              </a:solidFill>
            </a:endParaRPr>
          </a:p>
          <a:p>
            <a:pPr lvl="1">
              <a:buFont typeface="Wingdings" panose="05000000000000000000" pitchFamily="2" charset="2"/>
              <a:buChar char="ü"/>
              <a:defRPr/>
            </a:pPr>
            <a:r>
              <a:rPr lang="en-GB" sz="1800" b="1" i="1" dirty="0">
                <a:solidFill>
                  <a:srgbClr val="0F5494"/>
                </a:solidFill>
              </a:rPr>
              <a:t>the action was not adequately monitored by implementing partners, governments and other key stakeholders (MQ2.6 – 52% of cases in which the project was problematic in the WB, 66% in ENI</a:t>
            </a:r>
            <a:r>
              <a:rPr lang="en-GB" sz="1800" b="1" i="1" dirty="0" smtClean="0">
                <a:solidFill>
                  <a:srgbClr val="0F5494"/>
                </a:solidFill>
              </a:rPr>
              <a:t>)</a:t>
            </a:r>
            <a:endParaRPr lang="es-ES" b="1" dirty="0"/>
          </a:p>
        </p:txBody>
      </p:sp>
      <p:sp>
        <p:nvSpPr>
          <p:cNvPr id="9" name="Title 2"/>
          <p:cNvSpPr txBox="1">
            <a:spLocks/>
          </p:cNvSpPr>
          <p:nvPr/>
        </p:nvSpPr>
        <p:spPr>
          <a:xfrm>
            <a:off x="395536" y="1637185"/>
            <a:ext cx="8433320"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2400" i="1" dirty="0" smtClean="0">
                <a:solidFill>
                  <a:srgbClr val="0F5494"/>
                </a:solidFill>
              </a:rPr>
              <a:t>State of play with indicators – NEAR perspective  </a:t>
            </a:r>
            <a:endParaRPr lang="es-ES_tradnl" sz="2400" i="1" dirty="0">
              <a:solidFill>
                <a:srgbClr val="0F5494"/>
              </a:solidFill>
            </a:endParaRPr>
          </a:p>
        </p:txBody>
      </p:sp>
    </p:spTree>
    <p:extLst>
      <p:ext uri="{BB962C8B-B14F-4D97-AF65-F5344CB8AC3E}">
        <p14:creationId xmlns:p14="http://schemas.microsoft.com/office/powerpoint/2010/main" val="2649824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8" y="1052735"/>
            <a:ext cx="9090034" cy="5645763"/>
          </a:xfrm>
          <a:prstGeom prst="rect">
            <a:avLst/>
          </a:prstGeom>
          <a:noFill/>
          <a:ln w="28575">
            <a:solidFill>
              <a:srgbClr val="CC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395536" y="2042894"/>
            <a:ext cx="1728192" cy="954057"/>
          </a:xfrm>
          <a:prstGeom prst="rect">
            <a:avLst/>
          </a:prstGeom>
          <a:noFill/>
          <a:ln w="2857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5" name="TextBox 4"/>
          <p:cNvSpPr txBox="1"/>
          <p:nvPr/>
        </p:nvSpPr>
        <p:spPr>
          <a:xfrm>
            <a:off x="2051720" y="1765895"/>
            <a:ext cx="1555234" cy="276999"/>
          </a:xfrm>
          <a:prstGeom prst="rect">
            <a:avLst/>
          </a:prstGeom>
          <a:solidFill>
            <a:srgbClr val="FFC000"/>
          </a:solidFill>
          <a:ln w="28575">
            <a:solidFill>
              <a:srgbClr val="CC0000"/>
            </a:solidFill>
          </a:ln>
        </p:spPr>
        <p:txBody>
          <a:bodyPr wrap="none" rtlCol="0">
            <a:spAutoFit/>
          </a:bodyPr>
          <a:lstStyle/>
          <a:p>
            <a:r>
              <a:rPr lang="en-GB" sz="1200" b="1" dirty="0" smtClean="0">
                <a:solidFill>
                  <a:srgbClr val="0F5494"/>
                </a:solidFill>
                <a:latin typeface="Verdana" pitchFamily="34" charset="0"/>
                <a:cs typeface="+mn-cs"/>
              </a:rPr>
              <a:t>Select My Tasks</a:t>
            </a:r>
            <a:endParaRPr lang="en-GB" sz="1200" b="1" dirty="0">
              <a:solidFill>
                <a:srgbClr val="0F5494"/>
              </a:solidFill>
              <a:latin typeface="Verdana" pitchFamily="34" charset="0"/>
              <a:cs typeface="+mn-cs"/>
            </a:endParaRPr>
          </a:p>
        </p:txBody>
      </p:sp>
      <p:sp>
        <p:nvSpPr>
          <p:cNvPr id="6" name="TextBox 5"/>
          <p:cNvSpPr txBox="1"/>
          <p:nvPr/>
        </p:nvSpPr>
        <p:spPr>
          <a:xfrm>
            <a:off x="1738253" y="182294"/>
            <a:ext cx="5687776" cy="954107"/>
          </a:xfrm>
          <a:prstGeom prst="rect">
            <a:avLst/>
          </a:prstGeom>
          <a:solidFill>
            <a:srgbClr val="FFC000"/>
          </a:solidFill>
        </p:spPr>
        <p:txBody>
          <a:bodyPr wrap="none" rtlCol="0">
            <a:spAutoFit/>
          </a:bodyPr>
          <a:lstStyle/>
          <a:p>
            <a:r>
              <a:rPr lang="en-GB" sz="2800" b="1" dirty="0">
                <a:solidFill>
                  <a:srgbClr val="0F5494"/>
                </a:solidFill>
                <a:latin typeface="Verdana" pitchFamily="34" charset="0"/>
                <a:cs typeface="+mn-cs"/>
              </a:rPr>
              <a:t>Start from your Workplace </a:t>
            </a:r>
            <a:endParaRPr lang="en-GB" sz="2800" b="1" dirty="0" smtClean="0">
              <a:solidFill>
                <a:srgbClr val="0F5494"/>
              </a:solidFill>
              <a:latin typeface="Verdana" pitchFamily="34" charset="0"/>
              <a:cs typeface="+mn-cs"/>
            </a:endParaRPr>
          </a:p>
          <a:p>
            <a:pPr algn="ctr"/>
            <a:r>
              <a:rPr lang="en-GB" sz="2800" b="1" dirty="0" smtClean="0">
                <a:solidFill>
                  <a:srgbClr val="0F5494"/>
                </a:solidFill>
                <a:latin typeface="Verdana" pitchFamily="34" charset="0"/>
                <a:cs typeface="+mn-cs"/>
              </a:rPr>
              <a:t>– </a:t>
            </a:r>
            <a:r>
              <a:rPr lang="en-GB" sz="2800" b="1" dirty="0" err="1">
                <a:solidFill>
                  <a:srgbClr val="0F5494"/>
                </a:solidFill>
                <a:latin typeface="Verdana" pitchFamily="34" charset="0"/>
                <a:cs typeface="+mn-cs"/>
              </a:rPr>
              <a:t>OpSys</a:t>
            </a:r>
            <a:r>
              <a:rPr lang="en-GB" sz="2800" b="1" dirty="0">
                <a:solidFill>
                  <a:srgbClr val="0F5494"/>
                </a:solidFill>
                <a:latin typeface="Verdana" pitchFamily="34" charset="0"/>
                <a:cs typeface="+mn-cs"/>
              </a:rPr>
              <a:t> </a:t>
            </a:r>
            <a:r>
              <a:rPr lang="en-GB" sz="2800" b="1" dirty="0" smtClean="0">
                <a:solidFill>
                  <a:srgbClr val="0F5494"/>
                </a:solidFill>
                <a:latin typeface="Verdana" pitchFamily="34" charset="0"/>
                <a:cs typeface="+mn-cs"/>
              </a:rPr>
              <a:t>Portal </a:t>
            </a:r>
            <a:r>
              <a:rPr lang="en-GB" sz="2800" b="1" dirty="0">
                <a:solidFill>
                  <a:srgbClr val="0F5494"/>
                </a:solidFill>
                <a:latin typeface="Verdana" pitchFamily="34" charset="0"/>
                <a:cs typeface="+mn-cs"/>
              </a:rPr>
              <a:t>– </a:t>
            </a:r>
          </a:p>
        </p:txBody>
      </p:sp>
    </p:spTree>
    <p:extLst>
      <p:ext uri="{BB962C8B-B14F-4D97-AF65-F5344CB8AC3E}">
        <p14:creationId xmlns:p14="http://schemas.microsoft.com/office/powerpoint/2010/main" val="33135747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4" y="2556278"/>
            <a:ext cx="9125845" cy="257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9512" y="1484784"/>
            <a:ext cx="4230645" cy="523220"/>
          </a:xfrm>
          <a:prstGeom prst="rect">
            <a:avLst/>
          </a:prstGeom>
          <a:noFill/>
        </p:spPr>
        <p:txBody>
          <a:bodyPr wrap="none" rtlCol="0">
            <a:spAutoFit/>
          </a:bodyPr>
          <a:lstStyle/>
          <a:p>
            <a:r>
              <a:rPr lang="en-GB" sz="2800" b="1" dirty="0" smtClean="0">
                <a:solidFill>
                  <a:srgbClr val="0F5494"/>
                </a:solidFill>
                <a:latin typeface="Verdana" pitchFamily="34" charset="0"/>
                <a:cs typeface="+mn-cs"/>
              </a:rPr>
              <a:t>Enter your Task Box</a:t>
            </a:r>
            <a:endParaRPr lang="en-GB" sz="2800" b="1" dirty="0">
              <a:solidFill>
                <a:srgbClr val="0F5494"/>
              </a:solidFill>
              <a:latin typeface="Verdana" pitchFamily="34" charset="0"/>
              <a:cs typeface="+mn-cs"/>
            </a:endParaRPr>
          </a:p>
        </p:txBody>
      </p:sp>
      <p:sp>
        <p:nvSpPr>
          <p:cNvPr id="4" name="Rectangle 3"/>
          <p:cNvSpPr/>
          <p:nvPr/>
        </p:nvSpPr>
        <p:spPr bwMode="auto">
          <a:xfrm>
            <a:off x="0" y="2996952"/>
            <a:ext cx="179512" cy="1080120"/>
          </a:xfrm>
          <a:prstGeom prst="rect">
            <a:avLst/>
          </a:prstGeom>
          <a:noFill/>
          <a:ln w="2857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TextBox 6"/>
          <p:cNvSpPr txBox="1"/>
          <p:nvPr/>
        </p:nvSpPr>
        <p:spPr>
          <a:xfrm>
            <a:off x="179512" y="2900642"/>
            <a:ext cx="1845377"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Quick Access menu</a:t>
            </a:r>
            <a:endParaRPr lang="en-GB" sz="1200" b="1" dirty="0">
              <a:solidFill>
                <a:srgbClr val="0F5494"/>
              </a:solidFill>
              <a:latin typeface="Verdana" pitchFamily="34" charset="0"/>
              <a:cs typeface="+mn-cs"/>
            </a:endParaRPr>
          </a:p>
        </p:txBody>
      </p:sp>
      <p:sp>
        <p:nvSpPr>
          <p:cNvPr id="9" name="Line Callout 1 8"/>
          <p:cNvSpPr/>
          <p:nvPr/>
        </p:nvSpPr>
        <p:spPr bwMode="auto">
          <a:xfrm>
            <a:off x="4599622" y="2037324"/>
            <a:ext cx="1224136" cy="792088"/>
          </a:xfrm>
          <a:prstGeom prst="borderCallout1">
            <a:avLst>
              <a:gd name="adj1" fmla="val 18750"/>
              <a:gd name="adj2" fmla="val -8333"/>
              <a:gd name="adj3" fmla="val 204843"/>
              <a:gd name="adj4" fmla="val -208473"/>
            </a:avLst>
          </a:prstGeom>
          <a:solidFill>
            <a:srgbClr val="FFC000"/>
          </a:solidFill>
          <a:ln>
            <a:solidFill>
              <a:srgbClr val="CC0000"/>
            </a:solidFill>
          </a:ln>
          <a:effectLst/>
          <a:extLst/>
        </p:spPr>
        <p:txBody>
          <a:bodyPr vert="horz" wrap="square" lIns="91440" tIns="45720" rIns="91440" bIns="45720" numCol="1" rtlCol="0" anchor="ctr" anchorCtr="0" compatLnSpc="1">
            <a:prstTxWarp prst="textNoShape">
              <a:avLst/>
            </a:prstTxWarp>
          </a:bodyPr>
          <a:lstStyle/>
          <a:p>
            <a:pPr marL="3175"/>
            <a:r>
              <a:rPr lang="en-GB" sz="1200" b="1" dirty="0" smtClean="0">
                <a:solidFill>
                  <a:srgbClr val="0F5494"/>
                </a:solidFill>
                <a:latin typeface="Verdana" pitchFamily="34" charset="0"/>
                <a:cs typeface="+mn-cs"/>
              </a:rPr>
              <a:t>You have a task to Prepare a Contract !</a:t>
            </a:r>
          </a:p>
        </p:txBody>
      </p:sp>
      <p:sp>
        <p:nvSpPr>
          <p:cNvPr id="10" name="Rectangle 9"/>
          <p:cNvSpPr/>
          <p:nvPr/>
        </p:nvSpPr>
        <p:spPr bwMode="auto">
          <a:xfrm>
            <a:off x="810332" y="3645024"/>
            <a:ext cx="1224136" cy="432048"/>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grpSp>
        <p:nvGrpSpPr>
          <p:cNvPr id="13" name="Group 12"/>
          <p:cNvGrpSpPr/>
          <p:nvPr/>
        </p:nvGrpSpPr>
        <p:grpSpPr>
          <a:xfrm>
            <a:off x="2294834" y="4230216"/>
            <a:ext cx="4384498" cy="2286000"/>
            <a:chOff x="2294834" y="4230216"/>
            <a:chExt cx="4384498" cy="2286000"/>
          </a:xfrm>
        </p:grpSpPr>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230216"/>
              <a:ext cx="3619500" cy="2286000"/>
            </a:xfrm>
            <a:prstGeom prst="rect">
              <a:avLst/>
            </a:prstGeom>
            <a:noFill/>
            <a:ln w="571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a:endCxn id="28676" idx="1"/>
            </p:cNvCxnSpPr>
            <p:nvPr/>
          </p:nvCxnSpPr>
          <p:spPr bwMode="auto">
            <a:xfrm>
              <a:off x="2294834" y="4509120"/>
              <a:ext cx="764998" cy="864096"/>
            </a:xfrm>
            <a:prstGeom prst="straightConnector1">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Right Arrow 1"/>
          <p:cNvSpPr/>
          <p:nvPr/>
        </p:nvSpPr>
        <p:spPr bwMode="auto">
          <a:xfrm rot="2633341">
            <a:off x="77323" y="3429780"/>
            <a:ext cx="548079" cy="180886"/>
          </a:xfrm>
          <a:prstGeom prst="rightArrow">
            <a:avLst/>
          </a:prstGeom>
          <a:solidFill>
            <a:srgbClr val="FFC000"/>
          </a:solidFill>
          <a:ln>
            <a:solidFill>
              <a:srgbClr val="FF0000"/>
            </a:solidFill>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380047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914"/>
            <a:ext cx="9087431" cy="601536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483768" y="211632"/>
            <a:ext cx="4932761"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Access the Task</a:t>
            </a:r>
          </a:p>
          <a:p>
            <a:r>
              <a:rPr lang="en-GB" sz="2800" b="1" dirty="0" smtClean="0">
                <a:solidFill>
                  <a:srgbClr val="0F5494"/>
                </a:solidFill>
                <a:latin typeface="Verdana" pitchFamily="34" charset="0"/>
                <a:cs typeface="+mn-cs"/>
              </a:rPr>
              <a:t>to Prepare the Contract</a:t>
            </a:r>
            <a:endParaRPr lang="en-GB" sz="2800" b="1" dirty="0">
              <a:solidFill>
                <a:srgbClr val="0F5494"/>
              </a:solidFill>
              <a:latin typeface="Verdana" pitchFamily="34" charset="0"/>
              <a:cs typeface="+mn-cs"/>
            </a:endParaRPr>
          </a:p>
        </p:txBody>
      </p:sp>
      <p:sp>
        <p:nvSpPr>
          <p:cNvPr id="10" name="Rectangle 9"/>
          <p:cNvSpPr/>
          <p:nvPr/>
        </p:nvSpPr>
        <p:spPr bwMode="auto">
          <a:xfrm>
            <a:off x="263395" y="1844824"/>
            <a:ext cx="1224136" cy="1728192"/>
          </a:xfrm>
          <a:prstGeom prst="rect">
            <a:avLst/>
          </a:prstGeom>
          <a:noFill/>
          <a:ln w="2857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4" name="Rectangle 13"/>
          <p:cNvSpPr/>
          <p:nvPr/>
        </p:nvSpPr>
        <p:spPr bwMode="auto">
          <a:xfrm>
            <a:off x="1549557" y="1844824"/>
            <a:ext cx="7537874" cy="1296144"/>
          </a:xfrm>
          <a:prstGeom prst="rect">
            <a:avLst/>
          </a:prstGeom>
          <a:noFill/>
          <a:ln w="2857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2" name="Rectangle 11"/>
          <p:cNvSpPr/>
          <p:nvPr/>
        </p:nvSpPr>
        <p:spPr bwMode="auto">
          <a:xfrm>
            <a:off x="1549557" y="3140968"/>
            <a:ext cx="6478827" cy="3312368"/>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3" name="TextBox 12"/>
          <p:cNvSpPr txBox="1"/>
          <p:nvPr/>
        </p:nvSpPr>
        <p:spPr>
          <a:xfrm>
            <a:off x="397607" y="3553763"/>
            <a:ext cx="1064715" cy="461665"/>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Workflow</a:t>
            </a:r>
          </a:p>
          <a:p>
            <a:r>
              <a:rPr lang="en-GB" sz="1200" b="1" dirty="0" smtClean="0">
                <a:solidFill>
                  <a:srgbClr val="0F5494"/>
                </a:solidFill>
                <a:latin typeface="Verdana" pitchFamily="34" charset="0"/>
                <a:cs typeface="+mn-cs"/>
              </a:rPr>
              <a:t>Directions</a:t>
            </a:r>
            <a:endParaRPr lang="en-GB" sz="1200" b="1" dirty="0">
              <a:solidFill>
                <a:srgbClr val="0F5494"/>
              </a:solidFill>
              <a:latin typeface="Verdana" pitchFamily="34" charset="0"/>
              <a:cs typeface="+mn-cs"/>
            </a:endParaRPr>
          </a:p>
        </p:txBody>
      </p:sp>
      <p:sp>
        <p:nvSpPr>
          <p:cNvPr id="18" name="TextBox 17"/>
          <p:cNvSpPr txBox="1"/>
          <p:nvPr/>
        </p:nvSpPr>
        <p:spPr>
          <a:xfrm>
            <a:off x="4395272" y="1623283"/>
            <a:ext cx="805029"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Header</a:t>
            </a:r>
            <a:endParaRPr lang="en-GB" sz="1200" b="1" dirty="0">
              <a:solidFill>
                <a:srgbClr val="0F5494"/>
              </a:solidFill>
              <a:latin typeface="Verdana" pitchFamily="34" charset="0"/>
              <a:cs typeface="+mn-cs"/>
            </a:endParaRPr>
          </a:p>
        </p:txBody>
      </p:sp>
      <p:sp>
        <p:nvSpPr>
          <p:cNvPr id="19" name="TextBox 18"/>
          <p:cNvSpPr txBox="1"/>
          <p:nvPr/>
        </p:nvSpPr>
        <p:spPr>
          <a:xfrm>
            <a:off x="7240989" y="4518404"/>
            <a:ext cx="1002197"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Task Info</a:t>
            </a:r>
            <a:endParaRPr lang="en-GB" sz="1200" b="1" dirty="0">
              <a:solidFill>
                <a:srgbClr val="0F5494"/>
              </a:solidFill>
              <a:latin typeface="Verdana" pitchFamily="34" charset="0"/>
              <a:cs typeface="+mn-cs"/>
            </a:endParaRPr>
          </a:p>
        </p:txBody>
      </p:sp>
      <p:sp>
        <p:nvSpPr>
          <p:cNvPr id="16" name="Explosion 1 15"/>
          <p:cNvSpPr/>
          <p:nvPr/>
        </p:nvSpPr>
        <p:spPr bwMode="auto">
          <a:xfrm rot="20410181">
            <a:off x="146246" y="4819762"/>
            <a:ext cx="2520280" cy="1512168"/>
          </a:xfrm>
          <a:prstGeom prst="irregularSeal1">
            <a:avLst/>
          </a:prstGeom>
          <a:solidFill>
            <a:srgbClr val="FFC000"/>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r>
              <a:rPr lang="en-GB" sz="1400" b="1" dirty="0" smtClean="0">
                <a:solidFill>
                  <a:srgbClr val="0F5494"/>
                </a:solidFill>
                <a:latin typeface="Verdana" pitchFamily="34" charset="0"/>
                <a:cs typeface="+mn-cs"/>
              </a:rPr>
              <a:t>Everything in one view</a:t>
            </a:r>
          </a:p>
        </p:txBody>
      </p:sp>
    </p:spTree>
    <p:extLst>
      <p:ext uri="{BB962C8B-B14F-4D97-AF65-F5344CB8AC3E}">
        <p14:creationId xmlns:p14="http://schemas.microsoft.com/office/powerpoint/2010/main" val="3546610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302"/>
            <a:ext cx="9106793" cy="1866666"/>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332001" y="332803"/>
            <a:ext cx="6370655"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Closer look at the Task Header</a:t>
            </a:r>
            <a:endParaRPr lang="en-GB" sz="2800" b="1" dirty="0">
              <a:solidFill>
                <a:srgbClr val="0F5494"/>
              </a:solidFill>
              <a:latin typeface="Verdana" pitchFamily="34" charset="0"/>
              <a:cs typeface="+mn-cs"/>
            </a:endParaRPr>
          </a:p>
        </p:txBody>
      </p:sp>
      <p:sp>
        <p:nvSpPr>
          <p:cNvPr id="4" name="Rectangle 3"/>
          <p:cNvSpPr/>
          <p:nvPr/>
        </p:nvSpPr>
        <p:spPr bwMode="auto">
          <a:xfrm>
            <a:off x="107504" y="1700808"/>
            <a:ext cx="5472608" cy="1368152"/>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5" name="Down Arrow 4"/>
          <p:cNvSpPr/>
          <p:nvPr/>
        </p:nvSpPr>
        <p:spPr bwMode="auto">
          <a:xfrm>
            <a:off x="2051720" y="3068959"/>
            <a:ext cx="432048" cy="792087"/>
          </a:xfrm>
          <a:prstGeom prst="downArrow">
            <a:avLst/>
          </a:prstGeom>
          <a:solidFill>
            <a:schemeClr val="bg1"/>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TextBox 6"/>
          <p:cNvSpPr txBox="1"/>
          <p:nvPr/>
        </p:nvSpPr>
        <p:spPr>
          <a:xfrm>
            <a:off x="251520" y="3861047"/>
            <a:ext cx="8328627" cy="2862322"/>
          </a:xfrm>
          <a:prstGeom prst="rect">
            <a:avLst/>
          </a:prstGeom>
          <a:noFill/>
          <a:ln>
            <a:solidFill>
              <a:srgbClr val="FF0000"/>
            </a:solidFill>
          </a:ln>
        </p:spPr>
        <p:txBody>
          <a:bodyPr wrap="none" rtlCol="0">
            <a:spAutoFit/>
          </a:bodyPr>
          <a:lstStyle/>
          <a:p>
            <a:r>
              <a:rPr lang="en-GB" sz="2000" dirty="0" smtClean="0">
                <a:solidFill>
                  <a:srgbClr val="0F5494"/>
                </a:solidFill>
                <a:latin typeface="Verdana" pitchFamily="34" charset="0"/>
                <a:cs typeface="+mn-cs"/>
              </a:rPr>
              <a:t>Contextual information to help</a:t>
            </a:r>
          </a:p>
          <a:p>
            <a:r>
              <a:rPr lang="en-GB" sz="2000" dirty="0" smtClean="0">
                <a:solidFill>
                  <a:srgbClr val="0F5494"/>
                </a:solidFill>
                <a:latin typeface="Verdana" pitchFamily="34" charset="0"/>
                <a:cs typeface="+mn-cs"/>
              </a:rPr>
              <a:t>the person executing the task:</a:t>
            </a:r>
          </a:p>
          <a:p>
            <a:r>
              <a:rPr lang="en-GB" sz="2000" dirty="0" smtClean="0">
                <a:solidFill>
                  <a:srgbClr val="0F5494"/>
                </a:solidFill>
                <a:latin typeface="Verdana" pitchFamily="34" charset="0"/>
                <a:cs typeface="+mn-cs"/>
              </a:rPr>
              <a:t>-What is the SC about</a:t>
            </a:r>
          </a:p>
          <a:p>
            <a:r>
              <a:rPr lang="en-GB" sz="2000" dirty="0" smtClean="0">
                <a:solidFill>
                  <a:srgbClr val="0F5494"/>
                </a:solidFill>
                <a:latin typeface="Verdana" pitchFamily="34" charset="0"/>
                <a:cs typeface="+mn-cs"/>
              </a:rPr>
              <a:t>-Who is the Beneficiary</a:t>
            </a:r>
          </a:p>
          <a:p>
            <a:r>
              <a:rPr lang="en-GB" sz="2000" dirty="0" smtClean="0">
                <a:solidFill>
                  <a:srgbClr val="0F5494"/>
                </a:solidFill>
                <a:latin typeface="Verdana" pitchFamily="34" charset="0"/>
                <a:cs typeface="+mn-cs"/>
              </a:rPr>
              <a:t>-When does it start</a:t>
            </a:r>
          </a:p>
          <a:p>
            <a:r>
              <a:rPr lang="en-GB" sz="2000" dirty="0" smtClean="0">
                <a:solidFill>
                  <a:srgbClr val="0F5494"/>
                </a:solidFill>
                <a:latin typeface="Verdana" pitchFamily="34" charset="0"/>
                <a:cs typeface="+mn-cs"/>
              </a:rPr>
              <a:t>..</a:t>
            </a:r>
          </a:p>
          <a:p>
            <a:endParaRPr lang="en-GB" sz="2000" dirty="0">
              <a:solidFill>
                <a:srgbClr val="0F5494"/>
              </a:solidFill>
              <a:latin typeface="Verdana" pitchFamily="34" charset="0"/>
              <a:cs typeface="+mn-cs"/>
            </a:endParaRPr>
          </a:p>
          <a:p>
            <a:r>
              <a:rPr lang="en-GB" sz="2000" dirty="0" smtClean="0">
                <a:solidFill>
                  <a:srgbClr val="0F5494"/>
                </a:solidFill>
                <a:latin typeface="Verdana" pitchFamily="34" charset="0"/>
                <a:cs typeface="+mn-cs"/>
              </a:rPr>
              <a:t>Header information changes depending the Task always aiming</a:t>
            </a:r>
          </a:p>
          <a:p>
            <a:r>
              <a:rPr lang="en-GB" sz="2000" dirty="0" smtClean="0">
                <a:solidFill>
                  <a:srgbClr val="0F5494"/>
                </a:solidFill>
                <a:latin typeface="Verdana" pitchFamily="34" charset="0"/>
                <a:cs typeface="+mn-cs"/>
              </a:rPr>
              <a:t>to provide the actor context about his/hers task.</a:t>
            </a:r>
          </a:p>
        </p:txBody>
      </p:sp>
      <p:sp>
        <p:nvSpPr>
          <p:cNvPr id="10" name="Down Arrow 9"/>
          <p:cNvSpPr/>
          <p:nvPr/>
        </p:nvSpPr>
        <p:spPr bwMode="auto">
          <a:xfrm>
            <a:off x="7328444" y="2897324"/>
            <a:ext cx="432048" cy="648072"/>
          </a:xfrm>
          <a:prstGeom prst="downArrow">
            <a:avLst/>
          </a:prstGeom>
          <a:solidFill>
            <a:srgbClr val="FFC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1" name="TextBox 10"/>
          <p:cNvSpPr txBox="1"/>
          <p:nvPr/>
        </p:nvSpPr>
        <p:spPr>
          <a:xfrm>
            <a:off x="5744268" y="3553824"/>
            <a:ext cx="3168352" cy="1323439"/>
          </a:xfrm>
          <a:prstGeom prst="rect">
            <a:avLst/>
          </a:prstGeom>
          <a:solidFill>
            <a:srgbClr val="FFC000"/>
          </a:solidFill>
          <a:ln>
            <a:solidFill>
              <a:srgbClr val="FF0000"/>
            </a:solidFill>
          </a:ln>
        </p:spPr>
        <p:txBody>
          <a:bodyPr wrap="square" rtlCol="0">
            <a:spAutoFit/>
          </a:bodyPr>
          <a:lstStyle/>
          <a:p>
            <a:r>
              <a:rPr lang="en-GB" sz="2000" dirty="0" smtClean="0">
                <a:solidFill>
                  <a:srgbClr val="0F5494"/>
                </a:solidFill>
                <a:latin typeface="Verdana" pitchFamily="34" charset="0"/>
                <a:cs typeface="+mn-cs"/>
              </a:rPr>
              <a:t>Clock information according to context:</a:t>
            </a:r>
          </a:p>
          <a:p>
            <a:r>
              <a:rPr lang="en-GB" sz="2000" dirty="0" smtClean="0">
                <a:solidFill>
                  <a:srgbClr val="0F5494"/>
                </a:solidFill>
                <a:latin typeface="Verdana" pitchFamily="34" charset="0"/>
                <a:cs typeface="+mn-cs"/>
              </a:rPr>
              <a:t>-Time to Sign clock</a:t>
            </a:r>
          </a:p>
          <a:p>
            <a:r>
              <a:rPr lang="en-GB" sz="2000" dirty="0" smtClean="0">
                <a:solidFill>
                  <a:srgbClr val="0F5494"/>
                </a:solidFill>
                <a:latin typeface="Verdana" pitchFamily="34" charset="0"/>
                <a:cs typeface="+mn-cs"/>
              </a:rPr>
              <a:t>-Payment clock</a:t>
            </a:r>
          </a:p>
        </p:txBody>
      </p:sp>
    </p:spTree>
    <p:extLst>
      <p:ext uri="{BB962C8B-B14F-4D97-AF65-F5344CB8AC3E}">
        <p14:creationId xmlns:p14="http://schemas.microsoft.com/office/powerpoint/2010/main" val="3459156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72816"/>
            <a:ext cx="9143999" cy="437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23728" y="218452"/>
            <a:ext cx="4990469"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Closer look at Task Info</a:t>
            </a:r>
            <a:endParaRPr lang="en-GB" sz="2800" b="1" dirty="0">
              <a:solidFill>
                <a:srgbClr val="0F5494"/>
              </a:solidFill>
              <a:latin typeface="Verdana" pitchFamily="34" charset="0"/>
              <a:cs typeface="+mn-cs"/>
            </a:endParaRPr>
          </a:p>
        </p:txBody>
      </p:sp>
      <p:sp>
        <p:nvSpPr>
          <p:cNvPr id="6" name="Rectangle 5"/>
          <p:cNvSpPr/>
          <p:nvPr/>
        </p:nvSpPr>
        <p:spPr bwMode="auto">
          <a:xfrm>
            <a:off x="0" y="1772816"/>
            <a:ext cx="9036496"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TextBox 6"/>
          <p:cNvSpPr txBox="1"/>
          <p:nvPr/>
        </p:nvSpPr>
        <p:spPr>
          <a:xfrm>
            <a:off x="4716016" y="2365428"/>
            <a:ext cx="3284874" cy="338554"/>
          </a:xfrm>
          <a:prstGeom prst="rect">
            <a:avLst/>
          </a:prstGeom>
          <a:solidFill>
            <a:srgbClr val="FFC000"/>
          </a:solidFill>
        </p:spPr>
        <p:txBody>
          <a:bodyPr wrap="none" rtlCol="0">
            <a:spAutoFit/>
          </a:bodyPr>
          <a:lstStyle/>
          <a:p>
            <a:r>
              <a:rPr lang="en-GB" sz="1600" b="1" dirty="0" smtClean="0">
                <a:solidFill>
                  <a:srgbClr val="0F5494"/>
                </a:solidFill>
                <a:latin typeface="Verdana" pitchFamily="34" charset="0"/>
                <a:cs typeface="+mn-cs"/>
              </a:rPr>
              <a:t>Access to Contractual Data</a:t>
            </a:r>
          </a:p>
        </p:txBody>
      </p:sp>
      <p:sp>
        <p:nvSpPr>
          <p:cNvPr id="9" name="TextBox 8"/>
          <p:cNvSpPr txBox="1"/>
          <p:nvPr/>
        </p:nvSpPr>
        <p:spPr>
          <a:xfrm>
            <a:off x="4735452" y="3284982"/>
            <a:ext cx="2332690" cy="338554"/>
          </a:xfrm>
          <a:prstGeom prst="rect">
            <a:avLst/>
          </a:prstGeom>
          <a:solidFill>
            <a:srgbClr val="FFC000"/>
          </a:solidFill>
        </p:spPr>
        <p:txBody>
          <a:bodyPr wrap="none" rtlCol="0">
            <a:spAutoFit/>
          </a:bodyPr>
          <a:lstStyle/>
          <a:p>
            <a:r>
              <a:rPr lang="en-GB" sz="1600" b="1" dirty="0" smtClean="0">
                <a:solidFill>
                  <a:srgbClr val="0F5494"/>
                </a:solidFill>
                <a:latin typeface="Verdana" pitchFamily="34" charset="0"/>
                <a:cs typeface="+mn-cs"/>
              </a:rPr>
              <a:t>Automated Checks</a:t>
            </a:r>
          </a:p>
        </p:txBody>
      </p:sp>
      <p:sp>
        <p:nvSpPr>
          <p:cNvPr id="11" name="TextBox 10"/>
          <p:cNvSpPr txBox="1"/>
          <p:nvPr/>
        </p:nvSpPr>
        <p:spPr>
          <a:xfrm>
            <a:off x="5017937" y="5034662"/>
            <a:ext cx="3017173" cy="338554"/>
          </a:xfrm>
          <a:prstGeom prst="rect">
            <a:avLst/>
          </a:prstGeom>
          <a:solidFill>
            <a:srgbClr val="FFC000"/>
          </a:solidFill>
        </p:spPr>
        <p:txBody>
          <a:bodyPr wrap="none" rtlCol="0">
            <a:spAutoFit/>
          </a:bodyPr>
          <a:lstStyle/>
          <a:p>
            <a:r>
              <a:rPr lang="en-GB" sz="1600" b="1" dirty="0" smtClean="0">
                <a:solidFill>
                  <a:srgbClr val="0F5494"/>
                </a:solidFill>
                <a:latin typeface="Verdana" pitchFamily="34" charset="0"/>
                <a:cs typeface="+mn-cs"/>
              </a:rPr>
              <a:t>Relevant Launch Actions</a:t>
            </a:r>
          </a:p>
        </p:txBody>
      </p:sp>
    </p:spTree>
    <p:extLst>
      <p:ext uri="{BB962C8B-B14F-4D97-AF65-F5344CB8AC3E}">
        <p14:creationId xmlns:p14="http://schemas.microsoft.com/office/powerpoint/2010/main" val="32398639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3263" y="2852936"/>
            <a:ext cx="2146742" cy="1015663"/>
          </a:xfrm>
          <a:prstGeom prst="rect">
            <a:avLst/>
          </a:prstGeom>
          <a:solidFill>
            <a:srgbClr val="FFC000"/>
          </a:solidFill>
          <a:ln w="28575">
            <a:solidFill>
              <a:srgbClr val="CC0000"/>
            </a:solidFill>
          </a:ln>
        </p:spPr>
        <p:txBody>
          <a:bodyPr wrap="none" rtlCol="0">
            <a:spAutoFit/>
          </a:bodyPr>
          <a:lstStyle/>
          <a:p>
            <a:r>
              <a:rPr lang="en-GB" sz="1200" b="1" dirty="0" smtClean="0">
                <a:solidFill>
                  <a:srgbClr val="0F5494"/>
                </a:solidFill>
                <a:latin typeface="Verdana" pitchFamily="34" charset="0"/>
                <a:cs typeface="+mn-cs"/>
              </a:rPr>
              <a:t>Prepare the Contract:</a:t>
            </a:r>
          </a:p>
          <a:p>
            <a:endParaRPr lang="en-GB" sz="1200" b="1" dirty="0">
              <a:solidFill>
                <a:srgbClr val="0F5494"/>
              </a:solidFill>
              <a:latin typeface="Verdana" pitchFamily="34" charset="0"/>
              <a:cs typeface="+mn-cs"/>
            </a:endParaRPr>
          </a:p>
          <a:p>
            <a:r>
              <a:rPr lang="en-GB" sz="1200" b="1" dirty="0" smtClean="0">
                <a:solidFill>
                  <a:srgbClr val="0F5494"/>
                </a:solidFill>
                <a:latin typeface="Verdana" pitchFamily="34" charset="0"/>
                <a:cs typeface="+mn-cs"/>
              </a:rPr>
              <a:t>A popup lets you enter</a:t>
            </a:r>
          </a:p>
          <a:p>
            <a:r>
              <a:rPr lang="en-GB" sz="1200" b="1" dirty="0" smtClean="0">
                <a:solidFill>
                  <a:srgbClr val="0F5494"/>
                </a:solidFill>
                <a:latin typeface="Verdana" pitchFamily="34" charset="0"/>
                <a:cs typeface="+mn-cs"/>
              </a:rPr>
              <a:t>(like in CRIS) – the </a:t>
            </a:r>
          </a:p>
          <a:p>
            <a:r>
              <a:rPr lang="en-GB" sz="1200" b="1" dirty="0">
                <a:solidFill>
                  <a:srgbClr val="0F5494"/>
                </a:solidFill>
                <a:latin typeface="Verdana" pitchFamily="34" charset="0"/>
                <a:cs typeface="+mn-cs"/>
              </a:rPr>
              <a:t>d</a:t>
            </a:r>
            <a:r>
              <a:rPr lang="en-GB" sz="1200" b="1" dirty="0" smtClean="0">
                <a:solidFill>
                  <a:srgbClr val="0F5494"/>
                </a:solidFill>
                <a:latin typeface="Verdana" pitchFamily="34" charset="0"/>
                <a:cs typeface="+mn-cs"/>
              </a:rPr>
              <a:t>ata necessary.</a:t>
            </a:r>
            <a:endParaRPr lang="en-GB" sz="1200" b="1" dirty="0">
              <a:solidFill>
                <a:srgbClr val="0F5494"/>
              </a:solidFill>
              <a:latin typeface="Verdana" pitchFamily="34" charset="0"/>
              <a:cs typeface="+mn-cs"/>
            </a:endParaRP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5" y="918670"/>
            <a:ext cx="8748464" cy="1226134"/>
          </a:xfrm>
          <a:prstGeom prst="rect">
            <a:avLst/>
          </a:prstGeom>
          <a:noFill/>
          <a:ln w="28575">
            <a:solidFill>
              <a:srgbClr val="CC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bwMode="auto">
          <a:xfrm>
            <a:off x="4099648" y="1679567"/>
            <a:ext cx="917848" cy="707317"/>
          </a:xfrm>
          <a:prstGeom prst="straightConnector1">
            <a:avLst/>
          </a:prstGeom>
          <a:noFill/>
          <a:ln w="28575" cap="flat" cmpd="sng" algn="ctr">
            <a:solidFill>
              <a:srgbClr val="CC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4665631" y="1624107"/>
            <a:ext cx="2509020"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Access to Contractual Data</a:t>
            </a:r>
          </a:p>
        </p:txBody>
      </p:sp>
      <p:sp>
        <p:nvSpPr>
          <p:cNvPr id="14" name="TextBox 13"/>
          <p:cNvSpPr txBox="1"/>
          <p:nvPr/>
        </p:nvSpPr>
        <p:spPr>
          <a:xfrm>
            <a:off x="2123728" y="218452"/>
            <a:ext cx="6135013" cy="523220"/>
          </a:xfrm>
          <a:prstGeom prst="rect">
            <a:avLst/>
          </a:prstGeom>
          <a:solidFill>
            <a:srgbClr val="FFC000"/>
          </a:solidFill>
        </p:spPr>
        <p:txBody>
          <a:bodyPr wrap="none" rtlCol="0">
            <a:spAutoFit/>
          </a:bodyPr>
          <a:lstStyle/>
          <a:p>
            <a:r>
              <a:rPr lang="en-GB" sz="2800" b="1" dirty="0">
                <a:solidFill>
                  <a:srgbClr val="0F5494"/>
                </a:solidFill>
                <a:latin typeface="Verdana" pitchFamily="34" charset="0"/>
                <a:cs typeface="+mn-cs"/>
              </a:rPr>
              <a:t>From within the Task Details: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193786"/>
            <a:ext cx="6257423" cy="466421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488919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914"/>
            <a:ext cx="9087431" cy="601536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87145" y="1844824"/>
            <a:ext cx="1224136" cy="1296144"/>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cxnSp>
        <p:nvCxnSpPr>
          <p:cNvPr id="7" name="Straight Connector 6"/>
          <p:cNvCxnSpPr/>
          <p:nvPr/>
        </p:nvCxnSpPr>
        <p:spPr bwMode="auto">
          <a:xfrm>
            <a:off x="1511281" y="1844824"/>
            <a:ext cx="4296851" cy="131995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287145" y="3136524"/>
            <a:ext cx="2536103" cy="2438075"/>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5940152" y="3645024"/>
            <a:ext cx="2448272" cy="1015663"/>
          </a:xfrm>
          <a:prstGeom prst="rect">
            <a:avLst/>
          </a:prstGeom>
          <a:solidFill>
            <a:srgbClr val="FFC000"/>
          </a:solidFill>
          <a:ln>
            <a:solidFill>
              <a:srgbClr val="FF0000"/>
            </a:solidFill>
          </a:ln>
        </p:spPr>
        <p:txBody>
          <a:bodyPr wrap="square" rtlCol="0">
            <a:spAutoFit/>
          </a:bodyPr>
          <a:lstStyle/>
          <a:p>
            <a:r>
              <a:rPr lang="en-GB" sz="1200" b="1" dirty="0" smtClean="0">
                <a:solidFill>
                  <a:srgbClr val="0F5494"/>
                </a:solidFill>
                <a:latin typeface="Verdana" pitchFamily="34" charset="0"/>
                <a:cs typeface="+mn-cs"/>
              </a:rPr>
              <a:t>All Actions are    ?     ?</a:t>
            </a:r>
          </a:p>
          <a:p>
            <a:endParaRPr lang="en-GB" sz="1200" b="1" dirty="0" smtClean="0">
              <a:solidFill>
                <a:srgbClr val="0F5494"/>
              </a:solidFill>
              <a:latin typeface="Verdana" pitchFamily="34" charset="0"/>
              <a:cs typeface="+mn-cs"/>
            </a:endParaRPr>
          </a:p>
          <a:p>
            <a:endParaRPr lang="en-GB" sz="1200" b="1" dirty="0">
              <a:solidFill>
                <a:srgbClr val="0F5494"/>
              </a:solidFill>
              <a:latin typeface="Verdana" pitchFamily="34" charset="0"/>
              <a:cs typeface="+mn-cs"/>
            </a:endParaRPr>
          </a:p>
          <a:p>
            <a:r>
              <a:rPr lang="en-GB" sz="1200" b="1" dirty="0" smtClean="0">
                <a:solidFill>
                  <a:srgbClr val="0F5494"/>
                </a:solidFill>
                <a:latin typeface="Verdana" pitchFamily="34" charset="0"/>
                <a:cs typeface="+mn-cs"/>
              </a:rPr>
              <a:t>You can move the flow!</a:t>
            </a:r>
          </a:p>
          <a:p>
            <a:endParaRPr lang="en-GB" sz="1200" b="1" dirty="0">
              <a:solidFill>
                <a:srgbClr val="0F5494"/>
              </a:solidFill>
              <a:latin typeface="Verdana" pitchFamily="34" charset="0"/>
              <a:cs typeface="+mn-cs"/>
            </a:endParaRPr>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603" y="3677349"/>
            <a:ext cx="377196" cy="30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248" y="3164774"/>
            <a:ext cx="2981325" cy="240982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21284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11288690" cy="2853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2248773" y="3645024"/>
            <a:ext cx="576064" cy="360040"/>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250794" y="5442873"/>
            <a:ext cx="8661345" cy="307777"/>
          </a:xfrm>
          <a:prstGeom prst="rect">
            <a:avLst/>
          </a:prstGeom>
          <a:noFill/>
        </p:spPr>
        <p:txBody>
          <a:bodyPr wrap="none" rtlCol="0">
            <a:spAutoFit/>
          </a:bodyPr>
          <a:lstStyle/>
          <a:p>
            <a:r>
              <a:rPr lang="en-GB" sz="1400" b="1" dirty="0" smtClean="0">
                <a:solidFill>
                  <a:srgbClr val="0F5494"/>
                </a:solidFill>
                <a:latin typeface="Verdana" pitchFamily="34" charset="0"/>
                <a:cs typeface="+mn-cs"/>
              </a:rPr>
              <a:t>Preparation is done – the workflow moves to the next task in the business process !</a:t>
            </a:r>
            <a:endParaRPr lang="en-GB" sz="1400" b="1" dirty="0">
              <a:solidFill>
                <a:srgbClr val="0F5494"/>
              </a:solidFill>
              <a:latin typeface="Verdana" pitchFamily="34" charset="0"/>
              <a:cs typeface="+mn-cs"/>
            </a:endParaRPr>
          </a:p>
        </p:txBody>
      </p:sp>
    </p:spTree>
    <p:extLst>
      <p:ext uri="{BB962C8B-B14F-4D97-AF65-F5344CB8AC3E}">
        <p14:creationId xmlns:p14="http://schemas.microsoft.com/office/powerpoint/2010/main" val="460667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0848"/>
            <a:ext cx="8229600" cy="226695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2736798" y="3368812"/>
            <a:ext cx="4614737" cy="216024"/>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4" name="TextBox 3"/>
          <p:cNvSpPr txBox="1"/>
          <p:nvPr/>
        </p:nvSpPr>
        <p:spPr>
          <a:xfrm>
            <a:off x="6948264" y="3584836"/>
            <a:ext cx="2012089"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Relevant information</a:t>
            </a:r>
            <a:endParaRPr lang="en-GB" sz="1200" b="1" dirty="0">
              <a:solidFill>
                <a:srgbClr val="0F5494"/>
              </a:solidFill>
              <a:latin typeface="Verdana" pitchFamily="34" charset="0"/>
              <a:cs typeface="+mn-cs"/>
            </a:endParaRPr>
          </a:p>
        </p:txBody>
      </p:sp>
      <p:sp>
        <p:nvSpPr>
          <p:cNvPr id="9" name="TextBox 8"/>
          <p:cNvSpPr txBox="1"/>
          <p:nvPr/>
        </p:nvSpPr>
        <p:spPr>
          <a:xfrm>
            <a:off x="2123728" y="218452"/>
            <a:ext cx="5655715"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Access the Task of the first</a:t>
            </a:r>
          </a:p>
          <a:p>
            <a:r>
              <a:rPr lang="en-GB" sz="2800" b="1" dirty="0" smtClean="0">
                <a:solidFill>
                  <a:srgbClr val="0F5494"/>
                </a:solidFill>
                <a:latin typeface="Verdana" pitchFamily="34" charset="0"/>
                <a:cs typeface="+mn-cs"/>
              </a:rPr>
              <a:t>Operational Visa</a:t>
            </a:r>
            <a:endParaRPr lang="en-GB" sz="2800" b="1" dirty="0">
              <a:solidFill>
                <a:srgbClr val="0F5494"/>
              </a:solidFill>
              <a:latin typeface="Verdana" pitchFamily="34" charset="0"/>
              <a:cs typeface="+mn-cs"/>
            </a:endParaRPr>
          </a:p>
        </p:txBody>
      </p:sp>
      <p:grpSp>
        <p:nvGrpSpPr>
          <p:cNvPr id="8" name="Group 7"/>
          <p:cNvGrpSpPr/>
          <p:nvPr/>
        </p:nvGrpSpPr>
        <p:grpSpPr>
          <a:xfrm>
            <a:off x="-36512" y="1340768"/>
            <a:ext cx="9557087" cy="5273524"/>
            <a:chOff x="-194024" y="1484784"/>
            <a:chExt cx="9557087" cy="5273524"/>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24" y="1484784"/>
              <a:ext cx="9144000" cy="52735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bwMode="auto">
            <a:xfrm>
              <a:off x="-134649" y="1484784"/>
              <a:ext cx="1171971" cy="1800200"/>
            </a:xfrm>
            <a:prstGeom prst="rect">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3" name="TextBox 12"/>
            <p:cNvSpPr txBox="1"/>
            <p:nvPr/>
          </p:nvSpPr>
          <p:spPr>
            <a:xfrm>
              <a:off x="243290" y="3128037"/>
              <a:ext cx="1064715" cy="461665"/>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Workflow</a:t>
              </a:r>
            </a:p>
            <a:p>
              <a:r>
                <a:rPr lang="en-GB" sz="1200" b="1" dirty="0" smtClean="0">
                  <a:solidFill>
                    <a:srgbClr val="0F5494"/>
                  </a:solidFill>
                  <a:latin typeface="Verdana" pitchFamily="34" charset="0"/>
                  <a:cs typeface="+mn-cs"/>
                </a:rPr>
                <a:t>Directions</a:t>
              </a:r>
            </a:p>
          </p:txBody>
        </p:sp>
        <p:sp>
          <p:nvSpPr>
            <p:cNvPr id="16" name="Explosion 1 15"/>
            <p:cNvSpPr/>
            <p:nvPr/>
          </p:nvSpPr>
          <p:spPr bwMode="auto">
            <a:xfrm rot="1839335">
              <a:off x="5905739" y="4109590"/>
              <a:ext cx="3457324" cy="2224894"/>
            </a:xfrm>
            <a:prstGeom prst="irregularSeal1">
              <a:avLst/>
            </a:prstGeom>
            <a:solidFill>
              <a:srgbClr val="FFC000"/>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r>
                <a:rPr lang="en-GB" sz="1400" b="1" dirty="0" smtClean="0">
                  <a:solidFill>
                    <a:srgbClr val="0F5494"/>
                  </a:solidFill>
                  <a:latin typeface="Verdana" pitchFamily="34" charset="0"/>
                  <a:cs typeface="+mn-cs"/>
                </a:rPr>
                <a:t>Everything in one view</a:t>
              </a:r>
            </a:p>
          </p:txBody>
        </p:sp>
        <p:sp>
          <p:nvSpPr>
            <p:cNvPr id="18" name="TextBox 17"/>
            <p:cNvSpPr txBox="1"/>
            <p:nvPr/>
          </p:nvSpPr>
          <p:spPr>
            <a:xfrm>
              <a:off x="4355976" y="1517422"/>
              <a:ext cx="856325"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Context</a:t>
              </a:r>
              <a:endParaRPr lang="en-GB" sz="1200" b="1" dirty="0">
                <a:solidFill>
                  <a:srgbClr val="0F5494"/>
                </a:solidFill>
                <a:latin typeface="Verdana" pitchFamily="34" charset="0"/>
                <a:cs typeface="+mn-cs"/>
              </a:endParaRPr>
            </a:p>
          </p:txBody>
        </p:sp>
        <p:sp>
          <p:nvSpPr>
            <p:cNvPr id="6" name="Rectangle 5"/>
            <p:cNvSpPr/>
            <p:nvPr/>
          </p:nvSpPr>
          <p:spPr bwMode="auto">
            <a:xfrm>
              <a:off x="1102120" y="1484784"/>
              <a:ext cx="7847856" cy="1643253"/>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Rectangle 6"/>
            <p:cNvSpPr/>
            <p:nvPr/>
          </p:nvSpPr>
          <p:spPr bwMode="auto">
            <a:xfrm>
              <a:off x="1102121" y="3284984"/>
              <a:ext cx="7847855" cy="338437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grpSp>
    </p:spTree>
    <p:extLst>
      <p:ext uri="{BB962C8B-B14F-4D97-AF65-F5344CB8AC3E}">
        <p14:creationId xmlns:p14="http://schemas.microsoft.com/office/powerpoint/2010/main" val="230427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3728" y="218452"/>
            <a:ext cx="5113900"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Closer look at Task Info </a:t>
            </a:r>
          </a:p>
          <a:p>
            <a:r>
              <a:rPr lang="en-GB" sz="2800" b="1" dirty="0" smtClean="0">
                <a:solidFill>
                  <a:srgbClr val="0F5494"/>
                </a:solidFill>
                <a:latin typeface="Verdana" pitchFamily="34" charset="0"/>
                <a:cs typeface="+mn-cs"/>
              </a:rPr>
              <a:t>for Operational Visa's </a:t>
            </a:r>
            <a:endParaRPr lang="en-GB" sz="2800" b="1" dirty="0">
              <a:solidFill>
                <a:srgbClr val="0F5494"/>
              </a:solidFill>
              <a:latin typeface="Verdana" pitchFamily="34" charset="0"/>
              <a:cs typeface="+mn-cs"/>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5614"/>
            <a:ext cx="9144000" cy="409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Brace 4"/>
          <p:cNvSpPr/>
          <p:nvPr/>
        </p:nvSpPr>
        <p:spPr bwMode="auto">
          <a:xfrm>
            <a:off x="5436096" y="2492896"/>
            <a:ext cx="360040" cy="1728192"/>
          </a:xfrm>
          <a:prstGeom prst="rightBrac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6084168" y="3140968"/>
            <a:ext cx="2922595" cy="120032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Checklist ABAC VISA</a:t>
            </a:r>
          </a:p>
          <a:p>
            <a:r>
              <a:rPr lang="en-GB" sz="1200" b="1" dirty="0" smtClean="0">
                <a:solidFill>
                  <a:srgbClr val="0F5494"/>
                </a:solidFill>
                <a:latin typeface="Verdana" pitchFamily="34" charset="0"/>
                <a:cs typeface="+mn-cs"/>
              </a:rPr>
              <a:t>Automated </a:t>
            </a:r>
          </a:p>
          <a:p>
            <a:endParaRPr lang="en-GB" sz="1200" b="1" dirty="0">
              <a:solidFill>
                <a:srgbClr val="0F5494"/>
              </a:solidFill>
              <a:latin typeface="Verdana" pitchFamily="34" charset="0"/>
              <a:cs typeface="+mn-cs"/>
            </a:endParaRPr>
          </a:p>
          <a:p>
            <a:r>
              <a:rPr lang="en-GB" sz="1200" b="1" dirty="0" smtClean="0">
                <a:solidFill>
                  <a:srgbClr val="0F5494"/>
                </a:solidFill>
                <a:latin typeface="Verdana" pitchFamily="34" charset="0"/>
                <a:cs typeface="+mn-cs"/>
              </a:rPr>
              <a:t>In line with DG BUDG</a:t>
            </a:r>
          </a:p>
          <a:p>
            <a:r>
              <a:rPr lang="en-GB" sz="1200" b="1" dirty="0" smtClean="0">
                <a:solidFill>
                  <a:srgbClr val="0F5494"/>
                </a:solidFill>
                <a:latin typeface="Verdana" pitchFamily="34" charset="0"/>
                <a:cs typeface="+mn-cs"/>
              </a:rPr>
              <a:t>Ex ante requirements </a:t>
            </a:r>
          </a:p>
          <a:p>
            <a:r>
              <a:rPr lang="en-GB" sz="1200" b="1" dirty="0" smtClean="0">
                <a:solidFill>
                  <a:srgbClr val="0F5494"/>
                </a:solidFill>
                <a:latin typeface="Verdana" pitchFamily="34" charset="0"/>
                <a:cs typeface="+mn-cs"/>
              </a:rPr>
              <a:t>Following Financial Regulations</a:t>
            </a:r>
            <a:endParaRPr lang="en-GB" sz="1200" b="1" dirty="0">
              <a:solidFill>
                <a:srgbClr val="0F5494"/>
              </a:solidFill>
              <a:latin typeface="Verdana" pitchFamily="34" charset="0"/>
              <a:cs typeface="+mn-cs"/>
            </a:endParaRPr>
          </a:p>
        </p:txBody>
      </p:sp>
    </p:spTree>
    <p:extLst>
      <p:ext uri="{BB962C8B-B14F-4D97-AF65-F5344CB8AC3E}">
        <p14:creationId xmlns:p14="http://schemas.microsoft.com/office/powerpoint/2010/main" val="1210144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67544" y="1556793"/>
            <a:ext cx="8208912" cy="360039"/>
          </a:xfrm>
        </p:spPr>
        <p:txBody>
          <a:bodyPr/>
          <a:lstStyle/>
          <a:p>
            <a:r>
              <a:rPr lang="es-ES_tradnl" sz="2400" i="1" dirty="0" err="1" smtClean="0">
                <a:solidFill>
                  <a:srgbClr val="0F5494"/>
                </a:solidFill>
              </a:rPr>
              <a:t>Lessons</a:t>
            </a:r>
            <a:r>
              <a:rPr lang="es-ES_tradnl" sz="2400" i="1" dirty="0" smtClean="0">
                <a:solidFill>
                  <a:srgbClr val="0F5494"/>
                </a:solidFill>
              </a:rPr>
              <a:t> </a:t>
            </a:r>
            <a:r>
              <a:rPr lang="es-ES_tradnl" sz="2400" i="1" dirty="0" err="1" smtClean="0">
                <a:solidFill>
                  <a:srgbClr val="0F5494"/>
                </a:solidFill>
              </a:rPr>
              <a:t>on</a:t>
            </a:r>
            <a:r>
              <a:rPr lang="es-ES_tradnl" sz="2400" i="1" dirty="0" smtClean="0">
                <a:solidFill>
                  <a:srgbClr val="0F5494"/>
                </a:solidFill>
              </a:rPr>
              <a:t> </a:t>
            </a:r>
            <a:r>
              <a:rPr lang="es-ES_tradnl" sz="2400" i="1" dirty="0" err="1" smtClean="0">
                <a:solidFill>
                  <a:srgbClr val="0F5494"/>
                </a:solidFill>
              </a:rPr>
              <a:t>recurrent</a:t>
            </a:r>
            <a:r>
              <a:rPr lang="es-ES_tradnl" sz="2400" i="1" dirty="0" smtClean="0">
                <a:solidFill>
                  <a:srgbClr val="0F5494"/>
                </a:solidFill>
              </a:rPr>
              <a:t> </a:t>
            </a:r>
            <a:r>
              <a:rPr lang="es-ES_tradnl" sz="2400" i="1" dirty="0" err="1" smtClean="0">
                <a:solidFill>
                  <a:srgbClr val="0F5494"/>
                </a:solidFill>
              </a:rPr>
              <a:t>issues</a:t>
            </a:r>
            <a:r>
              <a:rPr lang="es-ES_tradnl" sz="2400" i="1" dirty="0" smtClean="0">
                <a:solidFill>
                  <a:srgbClr val="0F5494"/>
                </a:solidFill>
              </a:rPr>
              <a:t> in </a:t>
            </a:r>
            <a:r>
              <a:rPr lang="es-ES_tradnl" sz="2400" i="1" dirty="0" err="1" smtClean="0">
                <a:solidFill>
                  <a:srgbClr val="0F5494"/>
                </a:solidFill>
              </a:rPr>
              <a:t>LogFrames</a:t>
            </a:r>
            <a:r>
              <a:rPr lang="es-ES_tradnl" sz="2400" i="1" dirty="0" smtClean="0">
                <a:solidFill>
                  <a:srgbClr val="0F5494"/>
                </a:solidFill>
              </a:rPr>
              <a:t> </a:t>
            </a:r>
            <a:endParaRPr lang="es-ES_tradnl" sz="2400" i="1" dirty="0">
              <a:solidFill>
                <a:srgbClr val="0F5494"/>
              </a:solidFill>
            </a:endParaRPr>
          </a:p>
        </p:txBody>
      </p:sp>
      <p:sp>
        <p:nvSpPr>
          <p:cNvPr id="7" name="Content Placeholder 1"/>
          <p:cNvSpPr>
            <a:spLocks noGrp="1"/>
          </p:cNvSpPr>
          <p:nvPr>
            <p:ph idx="1"/>
          </p:nvPr>
        </p:nvSpPr>
        <p:spPr>
          <a:xfrm>
            <a:off x="467544" y="2132856"/>
            <a:ext cx="8229600" cy="3705275"/>
          </a:xfrm>
        </p:spPr>
        <p:txBody>
          <a:bodyPr/>
          <a:lstStyle/>
          <a:p>
            <a:pPr marL="457200" indent="-457200">
              <a:buClr>
                <a:srgbClr val="0F5494"/>
              </a:buClr>
              <a:buFont typeface="+mj-lt"/>
              <a:buAutoNum type="arabicPeriod"/>
              <a:defRPr/>
            </a:pPr>
            <a:r>
              <a:rPr lang="fr-BE" altLang="en-US" sz="2000" b="1" dirty="0">
                <a:solidFill>
                  <a:srgbClr val="0F5494"/>
                </a:solidFill>
              </a:rPr>
              <a:t>In the </a:t>
            </a:r>
            <a:r>
              <a:rPr lang="fr-BE" altLang="en-US" sz="2000" b="1" dirty="0" err="1">
                <a:solidFill>
                  <a:srgbClr val="0F5494"/>
                </a:solidFill>
              </a:rPr>
              <a:t>results</a:t>
            </a:r>
            <a:r>
              <a:rPr lang="fr-BE" altLang="en-US" sz="2000" b="1" dirty="0">
                <a:solidFill>
                  <a:srgbClr val="0F5494"/>
                </a:solidFill>
              </a:rPr>
              <a:t> </a:t>
            </a:r>
            <a:r>
              <a:rPr lang="fr-BE" altLang="en-US" sz="2000" b="1" dirty="0" err="1">
                <a:solidFill>
                  <a:srgbClr val="0F5494"/>
                </a:solidFill>
              </a:rPr>
              <a:t>chain</a:t>
            </a:r>
            <a:r>
              <a:rPr lang="fr-BE" altLang="en-US" sz="2000" dirty="0">
                <a:solidFill>
                  <a:srgbClr val="0F5494"/>
                </a:solidFill>
              </a:rPr>
              <a:t>: </a:t>
            </a:r>
            <a:r>
              <a:rPr lang="fr-BE" altLang="en-US" sz="2000" dirty="0" err="1">
                <a:solidFill>
                  <a:srgbClr val="0F5494"/>
                </a:solidFill>
              </a:rPr>
              <a:t>results</a:t>
            </a:r>
            <a:r>
              <a:rPr lang="fr-BE" altLang="en-US" sz="2000" dirty="0">
                <a:solidFill>
                  <a:srgbClr val="0F5494"/>
                </a:solidFill>
              </a:rPr>
              <a:t> </a:t>
            </a:r>
            <a:r>
              <a:rPr lang="fr-BE" altLang="en-US" sz="2000" dirty="0" err="1">
                <a:solidFill>
                  <a:srgbClr val="0F5494"/>
                </a:solidFill>
              </a:rPr>
              <a:t>poorly</a:t>
            </a:r>
            <a:r>
              <a:rPr lang="fr-BE" altLang="en-US" sz="2000" dirty="0">
                <a:solidFill>
                  <a:srgbClr val="0F5494"/>
                </a:solidFill>
              </a:rPr>
              <a:t> </a:t>
            </a:r>
            <a:r>
              <a:rPr lang="fr-BE" altLang="en-US" sz="2000" dirty="0" err="1">
                <a:solidFill>
                  <a:srgbClr val="0F5494"/>
                </a:solidFill>
              </a:rPr>
              <a:t>formulated</a:t>
            </a:r>
            <a:r>
              <a:rPr lang="fr-BE" altLang="en-US" sz="2000" dirty="0">
                <a:solidFill>
                  <a:srgbClr val="0F5494"/>
                </a:solidFill>
              </a:rPr>
              <a:t>, </a:t>
            </a:r>
            <a:r>
              <a:rPr lang="fr-BE" altLang="en-US" sz="2000" dirty="0" err="1">
                <a:solidFill>
                  <a:srgbClr val="0F5494"/>
                </a:solidFill>
              </a:rPr>
              <a:t>hierarchy</a:t>
            </a:r>
            <a:r>
              <a:rPr lang="fr-BE" altLang="en-US" sz="2000" dirty="0">
                <a:solidFill>
                  <a:srgbClr val="0F5494"/>
                </a:solidFill>
              </a:rPr>
              <a:t> of </a:t>
            </a:r>
            <a:r>
              <a:rPr lang="fr-BE" altLang="en-US" sz="2000" dirty="0" err="1">
                <a:solidFill>
                  <a:srgbClr val="0F5494"/>
                </a:solidFill>
              </a:rPr>
              <a:t>expected</a:t>
            </a:r>
            <a:r>
              <a:rPr lang="fr-BE" altLang="en-US" sz="2000" dirty="0">
                <a:solidFill>
                  <a:srgbClr val="0F5494"/>
                </a:solidFill>
              </a:rPr>
              <a:t> </a:t>
            </a:r>
            <a:r>
              <a:rPr lang="fr-BE" altLang="en-US" sz="2000" dirty="0" err="1">
                <a:solidFill>
                  <a:srgbClr val="0F5494"/>
                </a:solidFill>
              </a:rPr>
              <a:t>results</a:t>
            </a:r>
            <a:r>
              <a:rPr lang="fr-BE" altLang="en-US" sz="2000" dirty="0">
                <a:solidFill>
                  <a:srgbClr val="0F5494"/>
                </a:solidFill>
              </a:rPr>
              <a:t> incorrect</a:t>
            </a:r>
          </a:p>
          <a:p>
            <a:pPr marL="457200" indent="-457200">
              <a:buClr>
                <a:srgbClr val="0F5494"/>
              </a:buClr>
              <a:buFont typeface="+mj-lt"/>
              <a:buAutoNum type="arabicPeriod"/>
              <a:defRPr/>
            </a:pPr>
            <a:r>
              <a:rPr lang="fr-BE" altLang="en-US" sz="2000" b="1" dirty="0" err="1">
                <a:solidFill>
                  <a:srgbClr val="0F5494"/>
                </a:solidFill>
              </a:rPr>
              <a:t>Indicators</a:t>
            </a:r>
            <a:r>
              <a:rPr lang="fr-BE" altLang="en-US" sz="2000" dirty="0">
                <a:solidFill>
                  <a:srgbClr val="0F5494"/>
                </a:solidFill>
              </a:rPr>
              <a:t>: relevance (</a:t>
            </a:r>
            <a:r>
              <a:rPr lang="fr-BE" altLang="en-US" sz="2000" dirty="0" err="1">
                <a:solidFill>
                  <a:srgbClr val="0F5494"/>
                </a:solidFill>
              </a:rPr>
              <a:t>viz</a:t>
            </a:r>
            <a:r>
              <a:rPr lang="fr-BE" altLang="en-US" sz="2000" dirty="0">
                <a:solidFill>
                  <a:srgbClr val="0F5494"/>
                </a:solidFill>
              </a:rPr>
              <a:t>. </a:t>
            </a:r>
            <a:r>
              <a:rPr lang="fr-BE" altLang="en-US" sz="2000" dirty="0" err="1">
                <a:solidFill>
                  <a:srgbClr val="0F5494"/>
                </a:solidFill>
              </a:rPr>
              <a:t>expected</a:t>
            </a:r>
            <a:r>
              <a:rPr lang="fr-BE" altLang="en-US" sz="2000" dirty="0">
                <a:solidFill>
                  <a:srgbClr val="0F5494"/>
                </a:solidFill>
              </a:rPr>
              <a:t> </a:t>
            </a:r>
            <a:r>
              <a:rPr lang="fr-BE" altLang="en-US" sz="2000" dirty="0" err="1">
                <a:solidFill>
                  <a:srgbClr val="0F5494"/>
                </a:solidFill>
              </a:rPr>
              <a:t>result</a:t>
            </a:r>
            <a:r>
              <a:rPr lang="fr-BE" altLang="en-US" sz="2000" dirty="0">
                <a:solidFill>
                  <a:srgbClr val="0F5494"/>
                </a:solidFill>
              </a:rPr>
              <a:t>), </a:t>
            </a:r>
            <a:r>
              <a:rPr lang="fr-BE" altLang="en-US" sz="2000" dirty="0" err="1">
                <a:solidFill>
                  <a:srgbClr val="0F5494"/>
                </a:solidFill>
              </a:rPr>
              <a:t>measurability</a:t>
            </a:r>
            <a:r>
              <a:rPr lang="fr-BE" altLang="en-US" sz="2000" dirty="0">
                <a:solidFill>
                  <a:srgbClr val="0F5494"/>
                </a:solidFill>
              </a:rPr>
              <a:t>, </a:t>
            </a:r>
            <a:r>
              <a:rPr lang="fr-BE" altLang="en-US" sz="2000" dirty="0" err="1">
                <a:solidFill>
                  <a:srgbClr val="0F5494"/>
                </a:solidFill>
              </a:rPr>
              <a:t>link</a:t>
            </a:r>
            <a:r>
              <a:rPr lang="fr-BE" altLang="en-US" sz="2000" dirty="0">
                <a:solidFill>
                  <a:srgbClr val="0F5494"/>
                </a:solidFill>
              </a:rPr>
              <a:t> to </a:t>
            </a:r>
            <a:r>
              <a:rPr lang="fr-BE" altLang="en-US" sz="2000" dirty="0" err="1">
                <a:solidFill>
                  <a:srgbClr val="0F5494"/>
                </a:solidFill>
              </a:rPr>
              <a:t>programming</a:t>
            </a:r>
            <a:r>
              <a:rPr lang="fr-BE" altLang="en-US" sz="2000" dirty="0">
                <a:solidFill>
                  <a:srgbClr val="0F5494"/>
                </a:solidFill>
              </a:rPr>
              <a:t> document, </a:t>
            </a:r>
            <a:r>
              <a:rPr lang="fr-BE" altLang="en-US" sz="2000" dirty="0" err="1">
                <a:solidFill>
                  <a:srgbClr val="0F5494"/>
                </a:solidFill>
              </a:rPr>
              <a:t>too</a:t>
            </a:r>
            <a:r>
              <a:rPr lang="fr-BE" altLang="en-US" sz="2000" dirty="0">
                <a:solidFill>
                  <a:srgbClr val="0F5494"/>
                </a:solidFill>
              </a:rPr>
              <a:t> </a:t>
            </a:r>
            <a:r>
              <a:rPr lang="fr-BE" altLang="en-US" sz="2000" dirty="0" err="1">
                <a:solidFill>
                  <a:srgbClr val="0F5494"/>
                </a:solidFill>
              </a:rPr>
              <a:t>many</a:t>
            </a:r>
            <a:r>
              <a:rPr lang="fr-BE" altLang="en-US" sz="2000" dirty="0">
                <a:solidFill>
                  <a:srgbClr val="0F5494"/>
                </a:solidFill>
              </a:rPr>
              <a:t>, no </a:t>
            </a:r>
            <a:r>
              <a:rPr lang="fr-BE" altLang="en-US" sz="2000" dirty="0" err="1">
                <a:solidFill>
                  <a:srgbClr val="0F5494"/>
                </a:solidFill>
              </a:rPr>
              <a:t>disaggregation</a:t>
            </a:r>
            <a:r>
              <a:rPr lang="fr-BE" altLang="en-US" sz="2000" dirty="0">
                <a:solidFill>
                  <a:srgbClr val="0F5494"/>
                </a:solidFill>
              </a:rPr>
              <a:t> (by </a:t>
            </a:r>
            <a:r>
              <a:rPr lang="fr-BE" altLang="en-US" sz="2000" dirty="0" err="1">
                <a:solidFill>
                  <a:srgbClr val="0F5494"/>
                </a:solidFill>
              </a:rPr>
              <a:t>sex</a:t>
            </a:r>
            <a:r>
              <a:rPr lang="fr-BE" altLang="en-US" sz="2000" dirty="0">
                <a:solidFill>
                  <a:srgbClr val="0F5494"/>
                </a:solidFill>
              </a:rPr>
              <a:t>, </a:t>
            </a:r>
            <a:r>
              <a:rPr lang="fr-BE" altLang="en-US" sz="2000" dirty="0" err="1">
                <a:solidFill>
                  <a:srgbClr val="0F5494"/>
                </a:solidFill>
              </a:rPr>
              <a:t>age</a:t>
            </a:r>
            <a:r>
              <a:rPr lang="fr-BE" altLang="en-US" sz="2000" dirty="0">
                <a:solidFill>
                  <a:srgbClr val="0F5494"/>
                </a:solidFill>
              </a:rPr>
              <a:t> group…)</a:t>
            </a:r>
          </a:p>
          <a:p>
            <a:pPr marL="457200" indent="-457200">
              <a:buClr>
                <a:srgbClr val="0F5494"/>
              </a:buClr>
              <a:buFont typeface="+mj-lt"/>
              <a:buAutoNum type="arabicPeriod"/>
              <a:defRPr/>
            </a:pPr>
            <a:r>
              <a:rPr lang="fr-BE" altLang="en-US" sz="2000" b="1" dirty="0" err="1">
                <a:solidFill>
                  <a:srgbClr val="0F5494"/>
                </a:solidFill>
              </a:rPr>
              <a:t>Baselines</a:t>
            </a:r>
            <a:r>
              <a:rPr lang="fr-BE" altLang="en-US" sz="2000" b="1" dirty="0">
                <a:solidFill>
                  <a:srgbClr val="0F5494"/>
                </a:solidFill>
              </a:rPr>
              <a:t>/</a:t>
            </a:r>
            <a:r>
              <a:rPr lang="fr-BE" altLang="en-US" sz="2000" b="1" dirty="0" err="1">
                <a:solidFill>
                  <a:srgbClr val="0F5494"/>
                </a:solidFill>
              </a:rPr>
              <a:t>targets</a:t>
            </a:r>
            <a:r>
              <a:rPr lang="fr-BE" altLang="en-US" sz="2000" dirty="0">
                <a:solidFill>
                  <a:srgbClr val="0F5494"/>
                </a:solidFill>
              </a:rPr>
              <a:t>: </a:t>
            </a:r>
            <a:r>
              <a:rPr lang="fr-BE" altLang="en-US" sz="2000" dirty="0" err="1">
                <a:solidFill>
                  <a:srgbClr val="0F5494"/>
                </a:solidFill>
              </a:rPr>
              <a:t>often</a:t>
            </a:r>
            <a:r>
              <a:rPr lang="fr-BE" altLang="en-US" sz="2000" dirty="0">
                <a:solidFill>
                  <a:srgbClr val="0F5494"/>
                </a:solidFill>
              </a:rPr>
              <a:t> </a:t>
            </a:r>
            <a:r>
              <a:rPr lang="fr-BE" altLang="en-US" sz="2000" dirty="0" err="1">
                <a:solidFill>
                  <a:srgbClr val="0F5494"/>
                </a:solidFill>
              </a:rPr>
              <a:t>missing</a:t>
            </a:r>
            <a:r>
              <a:rPr lang="fr-BE" altLang="en-US" sz="2000" dirty="0">
                <a:solidFill>
                  <a:srgbClr val="0F5494"/>
                </a:solidFill>
              </a:rPr>
              <a:t> (or </a:t>
            </a:r>
            <a:r>
              <a:rPr lang="fr-BE" altLang="en-US" sz="2000" dirty="0" err="1">
                <a:solidFill>
                  <a:srgbClr val="0F5494"/>
                </a:solidFill>
              </a:rPr>
              <a:t>reference</a:t>
            </a:r>
            <a:r>
              <a:rPr lang="fr-BE" altLang="en-US" sz="2000" dirty="0">
                <a:solidFill>
                  <a:srgbClr val="0F5494"/>
                </a:solidFill>
              </a:rPr>
              <a:t> </a:t>
            </a:r>
            <a:r>
              <a:rPr lang="fr-BE" altLang="en-US" sz="2000" dirty="0" err="1">
                <a:solidFill>
                  <a:srgbClr val="0F5494"/>
                </a:solidFill>
              </a:rPr>
              <a:t>year</a:t>
            </a:r>
            <a:r>
              <a:rPr lang="fr-BE" altLang="en-US" sz="2000" dirty="0">
                <a:solidFill>
                  <a:srgbClr val="0F5494"/>
                </a:solidFill>
              </a:rPr>
              <a:t> </a:t>
            </a:r>
            <a:r>
              <a:rPr lang="fr-BE" altLang="en-US" sz="2000" dirty="0" err="1">
                <a:solidFill>
                  <a:srgbClr val="0F5494"/>
                </a:solidFill>
              </a:rPr>
              <a:t>missing</a:t>
            </a:r>
            <a:r>
              <a:rPr lang="fr-BE" altLang="en-US" sz="2000" dirty="0">
                <a:solidFill>
                  <a:srgbClr val="0F5494"/>
                </a:solidFill>
              </a:rPr>
              <a:t>), </a:t>
            </a:r>
            <a:r>
              <a:rPr lang="fr-BE" altLang="en-US" sz="2000" dirty="0" err="1">
                <a:solidFill>
                  <a:srgbClr val="0F5494"/>
                </a:solidFill>
              </a:rPr>
              <a:t>often</a:t>
            </a:r>
            <a:r>
              <a:rPr lang="fr-BE" altLang="en-US" sz="2000" dirty="0">
                <a:solidFill>
                  <a:srgbClr val="0F5494"/>
                </a:solidFill>
              </a:rPr>
              <a:t> not </a:t>
            </a:r>
            <a:r>
              <a:rPr lang="fr-BE" altLang="en-US" sz="2000" dirty="0" err="1">
                <a:solidFill>
                  <a:srgbClr val="0F5494"/>
                </a:solidFill>
              </a:rPr>
              <a:t>corresponding</a:t>
            </a:r>
            <a:r>
              <a:rPr lang="fr-BE" altLang="en-US" sz="2000" dirty="0">
                <a:solidFill>
                  <a:srgbClr val="0F5494"/>
                </a:solidFill>
              </a:rPr>
              <a:t> to the </a:t>
            </a:r>
            <a:r>
              <a:rPr lang="fr-BE" altLang="en-US" sz="2000" dirty="0" err="1">
                <a:solidFill>
                  <a:srgbClr val="0F5494"/>
                </a:solidFill>
              </a:rPr>
              <a:t>indicator</a:t>
            </a:r>
            <a:r>
              <a:rPr lang="fr-BE" altLang="en-US" sz="2000" dirty="0">
                <a:solidFill>
                  <a:srgbClr val="0F5494"/>
                </a:solidFill>
              </a:rPr>
              <a:t> (</a:t>
            </a:r>
            <a:r>
              <a:rPr lang="fr-BE" altLang="en-US" sz="2000" dirty="0" err="1">
                <a:solidFill>
                  <a:srgbClr val="0F5494"/>
                </a:solidFill>
              </a:rPr>
              <a:t>different</a:t>
            </a:r>
            <a:r>
              <a:rPr lang="fr-BE" altLang="en-US" sz="2000" dirty="0">
                <a:solidFill>
                  <a:srgbClr val="0F5494"/>
                </a:solidFill>
              </a:rPr>
              <a:t> </a:t>
            </a:r>
            <a:r>
              <a:rPr lang="fr-BE" altLang="en-US" sz="2000" dirty="0" err="1">
                <a:solidFill>
                  <a:srgbClr val="0F5494"/>
                </a:solidFill>
              </a:rPr>
              <a:t>measurement</a:t>
            </a:r>
            <a:r>
              <a:rPr lang="fr-BE" altLang="en-US" sz="2000" dirty="0">
                <a:solidFill>
                  <a:srgbClr val="0F5494"/>
                </a:solidFill>
              </a:rPr>
              <a:t> unit), no </a:t>
            </a:r>
            <a:r>
              <a:rPr lang="fr-BE" altLang="en-US" sz="2000" dirty="0" err="1">
                <a:solidFill>
                  <a:srgbClr val="0F5494"/>
                </a:solidFill>
              </a:rPr>
              <a:t>disaggregation</a:t>
            </a:r>
            <a:endParaRPr lang="fr-BE" altLang="en-US" sz="2000" dirty="0">
              <a:solidFill>
                <a:srgbClr val="0F5494"/>
              </a:solidFill>
            </a:endParaRPr>
          </a:p>
          <a:p>
            <a:pPr marL="457200" indent="-457200">
              <a:buClr>
                <a:srgbClr val="0F5494"/>
              </a:buClr>
              <a:buFont typeface="+mj-lt"/>
              <a:buAutoNum type="arabicPeriod"/>
              <a:defRPr/>
            </a:pPr>
            <a:r>
              <a:rPr lang="fr-BE" altLang="en-US" sz="2000" b="1" dirty="0" err="1">
                <a:solidFill>
                  <a:srgbClr val="0F5494"/>
                </a:solidFill>
              </a:rPr>
              <a:t>SoV</a:t>
            </a:r>
            <a:r>
              <a:rPr lang="fr-BE" altLang="en-US" sz="2000" dirty="0">
                <a:solidFill>
                  <a:srgbClr val="0F5494"/>
                </a:solidFill>
              </a:rPr>
              <a:t>: </a:t>
            </a:r>
            <a:r>
              <a:rPr lang="fr-BE" altLang="en-US" sz="2000" dirty="0" err="1">
                <a:solidFill>
                  <a:srgbClr val="0F5494"/>
                </a:solidFill>
              </a:rPr>
              <a:t>Often</a:t>
            </a:r>
            <a:r>
              <a:rPr lang="fr-BE" altLang="en-US" sz="2000" dirty="0">
                <a:solidFill>
                  <a:srgbClr val="0F5494"/>
                </a:solidFill>
              </a:rPr>
              <a:t> not </a:t>
            </a:r>
            <a:r>
              <a:rPr lang="fr-BE" altLang="en-US" sz="2000" dirty="0" err="1" smtClean="0">
                <a:solidFill>
                  <a:srgbClr val="0F5494"/>
                </a:solidFill>
              </a:rPr>
              <a:t>specified</a:t>
            </a:r>
            <a:endParaRPr lang="fr-BE" altLang="en-US" sz="2000" dirty="0" smtClean="0">
              <a:solidFill>
                <a:srgbClr val="0F5494"/>
              </a:solidFill>
            </a:endParaRPr>
          </a:p>
          <a:p>
            <a:pPr marL="457200" indent="-457200">
              <a:buClr>
                <a:srgbClr val="0F5494"/>
              </a:buClr>
              <a:buFont typeface="+mj-lt"/>
              <a:buAutoNum type="arabicPeriod"/>
              <a:defRPr/>
            </a:pPr>
            <a:r>
              <a:rPr lang="en-US" altLang="en-US" sz="2000" b="1" dirty="0">
                <a:solidFill>
                  <a:srgbClr val="0F5494"/>
                </a:solidFill>
              </a:rPr>
              <a:t>Too many indicators: </a:t>
            </a:r>
            <a:r>
              <a:rPr lang="en-US" altLang="en-US" sz="2000" dirty="0">
                <a:solidFill>
                  <a:srgbClr val="0F5494"/>
                </a:solidFill>
              </a:rPr>
              <a:t>with a very marginal level of overlapping, encoded in inconsistent way </a:t>
            </a:r>
            <a:r>
              <a:rPr lang="en-US" altLang="en-US" sz="2000" dirty="0" smtClean="0">
                <a:solidFill>
                  <a:srgbClr val="0F5494"/>
                </a:solidFill>
              </a:rPr>
              <a:t>it </a:t>
            </a:r>
            <a:r>
              <a:rPr lang="en-US" altLang="en-US" sz="2000" dirty="0">
                <a:solidFill>
                  <a:srgbClr val="0F5494"/>
                </a:solidFill>
              </a:rPr>
              <a:t>is not possible aggregating them and having an overall monitoring and reporting at country/ sector, corporate </a:t>
            </a:r>
            <a:r>
              <a:rPr lang="en-US" altLang="en-US" sz="2000" dirty="0" smtClean="0">
                <a:solidFill>
                  <a:srgbClr val="0F5494"/>
                </a:solidFill>
              </a:rPr>
              <a:t>level</a:t>
            </a:r>
            <a:r>
              <a:rPr lang="fr-BE" altLang="en-US" sz="2000" dirty="0">
                <a:solidFill>
                  <a:srgbClr val="0F5494"/>
                </a:solidFill>
              </a:rPr>
              <a:t>.</a:t>
            </a:r>
            <a:endParaRPr lang="en-US" altLang="en-US" sz="2000" dirty="0">
              <a:solidFill>
                <a:srgbClr val="0F5494"/>
              </a:solidFill>
            </a:endParaRPr>
          </a:p>
        </p:txBody>
      </p:sp>
    </p:spTree>
    <p:extLst>
      <p:ext uri="{BB962C8B-B14F-4D97-AF65-F5344CB8AC3E}">
        <p14:creationId xmlns:p14="http://schemas.microsoft.com/office/powerpoint/2010/main" val="2760608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4784"/>
            <a:ext cx="9144000" cy="5232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988840"/>
            <a:ext cx="2952750" cy="3381375"/>
          </a:xfrm>
          <a:prstGeom prst="rect">
            <a:avLst/>
          </a:prstGeom>
          <a:noFill/>
          <a:ln w="38100">
            <a:solidFill>
              <a:srgbClr val="CC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bwMode="auto">
          <a:xfrm>
            <a:off x="1259632" y="1484784"/>
            <a:ext cx="1296144" cy="504056"/>
          </a:xfrm>
          <a:prstGeom prst="line">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1235124" y="3284985"/>
            <a:ext cx="1320652" cy="2085230"/>
          </a:xfrm>
          <a:prstGeom prst="line">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5"/>
          <p:cNvSpPr/>
          <p:nvPr/>
        </p:nvSpPr>
        <p:spPr bwMode="auto">
          <a:xfrm>
            <a:off x="47501" y="1484785"/>
            <a:ext cx="1187623" cy="1800200"/>
          </a:xfrm>
          <a:prstGeom prst="rect">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4146123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54" y="2065172"/>
            <a:ext cx="10795431" cy="272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0794" y="5442873"/>
            <a:ext cx="7840608" cy="307777"/>
          </a:xfrm>
          <a:prstGeom prst="rect">
            <a:avLst/>
          </a:prstGeom>
          <a:noFill/>
        </p:spPr>
        <p:txBody>
          <a:bodyPr wrap="none" rtlCol="0">
            <a:spAutoFit/>
          </a:bodyPr>
          <a:lstStyle/>
          <a:p>
            <a:r>
              <a:rPr lang="en-GB" sz="1400" b="1" dirty="0" smtClean="0">
                <a:solidFill>
                  <a:srgbClr val="0F5494"/>
                </a:solidFill>
                <a:latin typeface="Verdana" pitchFamily="34" charset="0"/>
                <a:cs typeface="+mn-cs"/>
              </a:rPr>
              <a:t>OIA is done – the workflow moves to the next task in the business process !</a:t>
            </a:r>
            <a:endParaRPr lang="en-GB" sz="1400" b="1" dirty="0">
              <a:solidFill>
                <a:srgbClr val="0F5494"/>
              </a:solidFill>
              <a:latin typeface="Verdana" pitchFamily="34" charset="0"/>
              <a:cs typeface="+mn-cs"/>
            </a:endParaRPr>
          </a:p>
        </p:txBody>
      </p:sp>
      <p:sp>
        <p:nvSpPr>
          <p:cNvPr id="6" name="Right Arrow 5"/>
          <p:cNvSpPr/>
          <p:nvPr/>
        </p:nvSpPr>
        <p:spPr bwMode="auto">
          <a:xfrm>
            <a:off x="3059832" y="3758764"/>
            <a:ext cx="720080" cy="288032"/>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2084031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8" y="2664742"/>
            <a:ext cx="9172576"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4283968" y="4735308"/>
            <a:ext cx="1656184" cy="277867"/>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250794" y="6217567"/>
            <a:ext cx="7840608" cy="307777"/>
          </a:xfrm>
          <a:prstGeom prst="rect">
            <a:avLst/>
          </a:prstGeom>
          <a:noFill/>
        </p:spPr>
        <p:txBody>
          <a:bodyPr wrap="none" rtlCol="0">
            <a:spAutoFit/>
          </a:bodyPr>
          <a:lstStyle/>
          <a:p>
            <a:r>
              <a:rPr lang="en-GB" sz="1400" b="1" dirty="0" smtClean="0">
                <a:solidFill>
                  <a:srgbClr val="0F5494"/>
                </a:solidFill>
                <a:latin typeface="Verdana" pitchFamily="34" charset="0"/>
                <a:cs typeface="+mn-cs"/>
              </a:rPr>
              <a:t>OVA is done – the workflow moves to the next task in the business process !</a:t>
            </a:r>
            <a:endParaRPr lang="en-GB" sz="1400" b="1" dirty="0">
              <a:solidFill>
                <a:srgbClr val="0F5494"/>
              </a:solidFill>
              <a:latin typeface="Verdana" pitchFamily="34" charset="0"/>
              <a:cs typeface="+mn-cs"/>
            </a:endParaRPr>
          </a:p>
        </p:txBody>
      </p:sp>
      <p:sp>
        <p:nvSpPr>
          <p:cNvPr id="2" name="Bent Arrow 1"/>
          <p:cNvSpPr/>
          <p:nvPr/>
        </p:nvSpPr>
        <p:spPr bwMode="auto">
          <a:xfrm>
            <a:off x="3969299" y="3735642"/>
            <a:ext cx="720080" cy="504056"/>
          </a:xfrm>
          <a:prstGeom prst="bentArrow">
            <a:avLst/>
          </a:prstGeom>
          <a:solidFill>
            <a:srgbClr val="FFC000"/>
          </a:solidFill>
          <a:ln w="28575">
            <a:solidFill>
              <a:srgbClr val="FF0000"/>
            </a:solidFill>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3" name="TextBox 2"/>
          <p:cNvSpPr txBox="1"/>
          <p:nvPr/>
        </p:nvSpPr>
        <p:spPr>
          <a:xfrm>
            <a:off x="3726616" y="1742562"/>
            <a:ext cx="1925527" cy="584775"/>
          </a:xfrm>
          <a:prstGeom prst="rect">
            <a:avLst/>
          </a:prstGeom>
          <a:solidFill>
            <a:srgbClr val="FFC000"/>
          </a:solidFill>
        </p:spPr>
        <p:txBody>
          <a:bodyPr wrap="none" rtlCol="0">
            <a:spAutoFit/>
          </a:bodyPr>
          <a:lstStyle/>
          <a:p>
            <a:r>
              <a:rPr lang="en-GB" sz="1600" b="1" dirty="0" smtClean="0">
                <a:solidFill>
                  <a:srgbClr val="0F5494"/>
                </a:solidFill>
                <a:latin typeface="Verdana" pitchFamily="34" charset="0"/>
                <a:cs typeface="+mn-cs"/>
              </a:rPr>
              <a:t>Task Decision</a:t>
            </a:r>
          </a:p>
          <a:p>
            <a:r>
              <a:rPr lang="en-GB" sz="1600" b="1" dirty="0" smtClean="0">
                <a:solidFill>
                  <a:srgbClr val="0F5494"/>
                </a:solidFill>
                <a:latin typeface="Verdana" pitchFamily="34" charset="0"/>
                <a:cs typeface="+mn-cs"/>
              </a:rPr>
              <a:t>Moves the flow</a:t>
            </a:r>
            <a:endParaRPr lang="en-GB" sz="1600" b="1" dirty="0">
              <a:solidFill>
                <a:srgbClr val="0F5494"/>
              </a:solidFill>
              <a:latin typeface="Verdana" pitchFamily="34" charset="0"/>
              <a:cs typeface="+mn-cs"/>
            </a:endParaRPr>
          </a:p>
        </p:txBody>
      </p:sp>
      <p:sp>
        <p:nvSpPr>
          <p:cNvPr id="9" name="Right Arrow 8"/>
          <p:cNvSpPr/>
          <p:nvPr/>
        </p:nvSpPr>
        <p:spPr bwMode="auto">
          <a:xfrm flipH="1">
            <a:off x="3128593" y="4728635"/>
            <a:ext cx="720080" cy="296416"/>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Bent Arrow 6"/>
          <p:cNvSpPr/>
          <p:nvPr/>
        </p:nvSpPr>
        <p:spPr bwMode="auto">
          <a:xfrm rot="5067317">
            <a:off x="3181524" y="2294810"/>
            <a:ext cx="1109399" cy="1308971"/>
          </a:xfrm>
          <a:prstGeom prst="bentArrow">
            <a:avLst/>
          </a:prstGeom>
          <a:solidFill>
            <a:srgbClr val="FFC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0" name="Curved Down Arrow 9"/>
          <p:cNvSpPr/>
          <p:nvPr/>
        </p:nvSpPr>
        <p:spPr bwMode="auto">
          <a:xfrm rot="10800000">
            <a:off x="1530771" y="5010233"/>
            <a:ext cx="2599207" cy="1039466"/>
          </a:xfrm>
          <a:prstGeom prst="curvedDownArrow">
            <a:avLst>
              <a:gd name="adj1" fmla="val 14063"/>
              <a:gd name="adj2" fmla="val 50000"/>
              <a:gd name="adj3" fmla="val 25000"/>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77" y="475016"/>
            <a:ext cx="2552700" cy="37719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84961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16016" y="527344"/>
            <a:ext cx="3645550"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Budget Planner ?</a:t>
            </a:r>
            <a:endParaRPr lang="en-GB" sz="2800" b="1" dirty="0">
              <a:solidFill>
                <a:srgbClr val="0F5494"/>
              </a:solidFill>
              <a:latin typeface="Verdana" pitchFamily="34" charset="0"/>
              <a:cs typeface="+mn-cs"/>
            </a:endParaRPr>
          </a:p>
        </p:txBody>
      </p:sp>
      <p:sp>
        <p:nvSpPr>
          <p:cNvPr id="6" name="TextBox 5"/>
          <p:cNvSpPr txBox="1"/>
          <p:nvPr/>
        </p:nvSpPr>
        <p:spPr>
          <a:xfrm>
            <a:off x="4692266" y="4595204"/>
            <a:ext cx="4153026" cy="2277547"/>
          </a:xfrm>
          <a:prstGeom prst="rect">
            <a:avLst/>
          </a:prstGeom>
          <a:solidFill>
            <a:srgbClr val="FFC000"/>
          </a:solidFill>
        </p:spPr>
        <p:txBody>
          <a:bodyPr wrap="square" rtlCol="0">
            <a:spAutoFit/>
          </a:bodyPr>
          <a:lstStyle/>
          <a:p>
            <a:r>
              <a:rPr lang="en-GB" sz="1400" b="1" dirty="0" smtClean="0">
                <a:solidFill>
                  <a:srgbClr val="0F5494"/>
                </a:solidFill>
                <a:latin typeface="Verdana" pitchFamily="34" charset="0"/>
                <a:cs typeface="+mn-cs"/>
              </a:rPr>
              <a:t>Therefore, the budget planner is involved </a:t>
            </a:r>
            <a:r>
              <a:rPr lang="en-GB" sz="1400" b="1" i="1" u="sng" dirty="0" smtClean="0">
                <a:solidFill>
                  <a:srgbClr val="0F5494"/>
                </a:solidFill>
                <a:latin typeface="Verdana" pitchFamily="34" charset="0"/>
                <a:cs typeface="+mn-cs"/>
              </a:rPr>
              <a:t>conditionally</a:t>
            </a:r>
            <a:r>
              <a:rPr lang="en-GB" sz="1400" b="1" dirty="0" smtClean="0">
                <a:solidFill>
                  <a:srgbClr val="0F5494"/>
                </a:solidFill>
                <a:latin typeface="Verdana" pitchFamily="34" charset="0"/>
                <a:cs typeface="+mn-cs"/>
              </a:rPr>
              <a:t> only when..</a:t>
            </a:r>
          </a:p>
          <a:p>
            <a:endParaRPr lang="en-GB" sz="1400" b="1" dirty="0" smtClean="0">
              <a:solidFill>
                <a:srgbClr val="0F5494"/>
              </a:solidFill>
              <a:latin typeface="Verdana" pitchFamily="34" charset="0"/>
              <a:cs typeface="+mn-cs"/>
            </a:endParaRPr>
          </a:p>
          <a:p>
            <a:r>
              <a:rPr lang="en-GB" sz="1400" b="1" dirty="0" smtClean="0">
                <a:solidFill>
                  <a:srgbClr val="0F5494"/>
                </a:solidFill>
                <a:latin typeface="Verdana" pitchFamily="34" charset="0"/>
                <a:cs typeface="+mn-cs"/>
              </a:rPr>
              <a:t>there are multiple funding sources..</a:t>
            </a:r>
          </a:p>
          <a:p>
            <a:endParaRPr lang="en-GB" sz="1400" b="1" dirty="0" smtClean="0">
              <a:solidFill>
                <a:srgbClr val="0F5494"/>
              </a:solidFill>
              <a:latin typeface="Verdana" pitchFamily="34" charset="0"/>
              <a:cs typeface="+mn-cs"/>
            </a:endParaRPr>
          </a:p>
          <a:p>
            <a:r>
              <a:rPr lang="en-GB" sz="1400" b="1" dirty="0" smtClean="0">
                <a:solidFill>
                  <a:srgbClr val="0F5494"/>
                </a:solidFill>
                <a:latin typeface="Verdana" pitchFamily="34" charset="0"/>
                <a:cs typeface="+mn-cs"/>
              </a:rPr>
              <a:t>Otherwise..</a:t>
            </a:r>
          </a:p>
          <a:p>
            <a:endParaRPr lang="en-GB" sz="1400" b="1" dirty="0" smtClean="0">
              <a:solidFill>
                <a:srgbClr val="0F5494"/>
              </a:solidFill>
              <a:latin typeface="Verdana" pitchFamily="34" charset="0"/>
              <a:cs typeface="+mn-cs"/>
            </a:endParaRPr>
          </a:p>
          <a:p>
            <a:r>
              <a:rPr lang="en-GB" sz="1600" b="1" dirty="0" smtClean="0">
                <a:solidFill>
                  <a:srgbClr val="0F5494"/>
                </a:solidFill>
                <a:latin typeface="Verdana" pitchFamily="34" charset="0"/>
                <a:cs typeface="+mn-cs"/>
              </a:rPr>
              <a:t>Automatic </a:t>
            </a:r>
            <a:r>
              <a:rPr lang="en-GB" sz="1400" b="1" dirty="0" smtClean="0">
                <a:solidFill>
                  <a:srgbClr val="0F5494"/>
                </a:solidFill>
                <a:latin typeface="Verdana" pitchFamily="34" charset="0"/>
                <a:cs typeface="+mn-cs"/>
              </a:rPr>
              <a:t>assignment to the only available funding source.</a:t>
            </a:r>
          </a:p>
          <a:p>
            <a:endParaRPr lang="en-GB" sz="1400" b="1" dirty="0">
              <a:solidFill>
                <a:srgbClr val="0F5494"/>
              </a:solidFill>
              <a:latin typeface="Verdana" pitchFamily="34" charset="0"/>
              <a:cs typeface="+mn-cs"/>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1317"/>
            <a:ext cx="4686371" cy="683668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ight Brace 1"/>
          <p:cNvSpPr/>
          <p:nvPr/>
        </p:nvSpPr>
        <p:spPr bwMode="auto">
          <a:xfrm>
            <a:off x="4283968" y="2564904"/>
            <a:ext cx="216024" cy="2088232"/>
          </a:xfrm>
          <a:prstGeom prst="rightBrac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8" name="Right Brace 7"/>
          <p:cNvSpPr/>
          <p:nvPr/>
        </p:nvSpPr>
        <p:spPr bwMode="auto">
          <a:xfrm>
            <a:off x="4283968" y="4797152"/>
            <a:ext cx="216024" cy="1872208"/>
          </a:xfrm>
          <a:prstGeom prst="rightBrac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9" name="TextBox 8"/>
          <p:cNvSpPr txBox="1"/>
          <p:nvPr/>
        </p:nvSpPr>
        <p:spPr>
          <a:xfrm>
            <a:off x="4729625" y="2978949"/>
            <a:ext cx="4153026" cy="954107"/>
          </a:xfrm>
          <a:prstGeom prst="rect">
            <a:avLst/>
          </a:prstGeom>
          <a:solidFill>
            <a:srgbClr val="FFC000"/>
          </a:solidFill>
        </p:spPr>
        <p:txBody>
          <a:bodyPr wrap="square" rtlCol="0">
            <a:spAutoFit/>
          </a:bodyPr>
          <a:lstStyle/>
          <a:p>
            <a:r>
              <a:rPr lang="en-GB" sz="1400" b="1" dirty="0" smtClean="0">
                <a:solidFill>
                  <a:srgbClr val="0F5494"/>
                </a:solidFill>
                <a:latin typeface="Verdana" pitchFamily="34" charset="0"/>
                <a:cs typeface="+mn-cs"/>
              </a:rPr>
              <a:t>99% of the CL2 data for BENEF can be deducted and derived from the contract.</a:t>
            </a:r>
          </a:p>
          <a:p>
            <a:endParaRPr lang="en-GB" sz="1400" b="1" dirty="0">
              <a:solidFill>
                <a:srgbClr val="0F5494"/>
              </a:solidFill>
              <a:latin typeface="Verdana" pitchFamily="34" charset="0"/>
              <a:cs typeface="+mn-cs"/>
            </a:endParaRPr>
          </a:p>
        </p:txBody>
      </p:sp>
    </p:spTree>
    <p:extLst>
      <p:ext uri="{BB962C8B-B14F-4D97-AF65-F5344CB8AC3E}">
        <p14:creationId xmlns:p14="http://schemas.microsoft.com/office/powerpoint/2010/main" val="30979658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43098"/>
            <a:ext cx="8229600" cy="936625"/>
          </a:xfrm>
          <a:solidFill>
            <a:schemeClr val="bg1"/>
          </a:solidFill>
        </p:spPr>
        <p:txBody>
          <a:bodyPr/>
          <a:lstStyle/>
          <a:p>
            <a:r>
              <a:rPr lang="nl-BE" dirty="0" smtClean="0"/>
              <a:t>Hey but…</a:t>
            </a:r>
            <a:r>
              <a:rPr lang="nl-BE" dirty="0" err="1" smtClean="0"/>
              <a:t>how</a:t>
            </a:r>
            <a:r>
              <a:rPr lang="nl-BE" dirty="0" smtClean="0"/>
              <a:t> </a:t>
            </a:r>
            <a:r>
              <a:rPr lang="nl-BE" dirty="0" err="1" smtClean="0"/>
              <a:t>about</a:t>
            </a:r>
            <a:r>
              <a:rPr lang="nl-BE" dirty="0" smtClean="0"/>
              <a:t> ABAC… ?!</a:t>
            </a:r>
            <a:endParaRPr lang="fr-BE" dirty="0"/>
          </a:p>
        </p:txBody>
      </p:sp>
      <p:sp>
        <p:nvSpPr>
          <p:cNvPr id="3" name="Content Placeholder 2"/>
          <p:cNvSpPr>
            <a:spLocks noGrp="1"/>
          </p:cNvSpPr>
          <p:nvPr>
            <p:ph idx="1"/>
          </p:nvPr>
        </p:nvSpPr>
        <p:spPr>
          <a:xfrm>
            <a:off x="457200" y="1295623"/>
            <a:ext cx="8229600" cy="3529013"/>
          </a:xfrm>
          <a:solidFill>
            <a:schemeClr val="bg1"/>
          </a:solidFill>
        </p:spPr>
        <p:txBody>
          <a:bodyPr/>
          <a:lstStyle/>
          <a:p>
            <a:pPr marL="457200" lvl="1" indent="0">
              <a:buNone/>
            </a:pPr>
            <a:r>
              <a:rPr lang="nl-BE" dirty="0" err="1" smtClean="0"/>
              <a:t>OpSyS</a:t>
            </a:r>
            <a:r>
              <a:rPr lang="nl-BE" dirty="0" smtClean="0"/>
              <a:t> takes care of..</a:t>
            </a:r>
          </a:p>
          <a:p>
            <a:pPr marL="457200" lvl="1" indent="0">
              <a:buNone/>
            </a:pPr>
            <a:endParaRPr lang="nl-BE" i="0" dirty="0" smtClean="0"/>
          </a:p>
          <a:p>
            <a:pPr lvl="1">
              <a:buFont typeface="Wingdings" pitchFamily="2" charset="2"/>
              <a:buChar char="ü"/>
            </a:pPr>
            <a:r>
              <a:rPr lang="nl-BE" i="0" dirty="0" smtClean="0"/>
              <a:t>Automatic </a:t>
            </a:r>
            <a:r>
              <a:rPr lang="nl-BE" i="0" dirty="0" err="1" smtClean="0"/>
              <a:t>creation</a:t>
            </a:r>
            <a:r>
              <a:rPr lang="nl-BE" i="0" dirty="0" smtClean="0"/>
              <a:t> of the CL2</a:t>
            </a:r>
          </a:p>
          <a:p>
            <a:pPr lvl="1">
              <a:buFont typeface="Wingdings" pitchFamily="2" charset="2"/>
              <a:buChar char="ü"/>
            </a:pPr>
            <a:endParaRPr lang="nl-BE" i="0" dirty="0" smtClean="0"/>
          </a:p>
          <a:p>
            <a:pPr lvl="1">
              <a:buFont typeface="Wingdings" pitchFamily="2" charset="2"/>
              <a:buChar char="ü"/>
            </a:pPr>
            <a:r>
              <a:rPr lang="nl-BE" dirty="0" err="1" smtClean="0"/>
              <a:t>With</a:t>
            </a:r>
            <a:r>
              <a:rPr lang="nl-BE" dirty="0" smtClean="0"/>
              <a:t> </a:t>
            </a:r>
            <a:r>
              <a:rPr lang="nl-BE" dirty="0" err="1" smtClean="0"/>
              <a:t>all</a:t>
            </a:r>
            <a:r>
              <a:rPr lang="nl-BE" dirty="0" smtClean="0"/>
              <a:t> </a:t>
            </a:r>
            <a:r>
              <a:rPr lang="nl-BE" dirty="0" err="1" smtClean="0"/>
              <a:t>visa’s</a:t>
            </a:r>
            <a:r>
              <a:rPr lang="nl-BE" dirty="0" smtClean="0"/>
              <a:t> of IA-OVA-FVA </a:t>
            </a:r>
            <a:r>
              <a:rPr lang="nl-BE" dirty="0" err="1" smtClean="0"/>
              <a:t>given</a:t>
            </a:r>
            <a:r>
              <a:rPr lang="nl-BE" dirty="0" smtClean="0"/>
              <a:t> in </a:t>
            </a:r>
            <a:r>
              <a:rPr lang="nl-BE" dirty="0" err="1" smtClean="0"/>
              <a:t>OpSyS</a:t>
            </a:r>
            <a:endParaRPr lang="nl-BE" dirty="0" smtClean="0"/>
          </a:p>
          <a:p>
            <a:pPr lvl="1">
              <a:buFont typeface="Wingdings" pitchFamily="2" charset="2"/>
              <a:buChar char="ü"/>
            </a:pPr>
            <a:endParaRPr lang="nl-BE" dirty="0"/>
          </a:p>
          <a:p>
            <a:pPr lvl="1">
              <a:buFont typeface="Wingdings" pitchFamily="2" charset="2"/>
              <a:buChar char="ü"/>
            </a:pPr>
            <a:r>
              <a:rPr lang="nl-BE" dirty="0" err="1" smtClean="0"/>
              <a:t>With</a:t>
            </a:r>
            <a:r>
              <a:rPr lang="nl-BE" dirty="0" smtClean="0"/>
              <a:t> </a:t>
            </a:r>
            <a:r>
              <a:rPr lang="nl-BE" dirty="0" err="1" smtClean="0"/>
              <a:t>all</a:t>
            </a:r>
            <a:r>
              <a:rPr lang="nl-BE" dirty="0" smtClean="0"/>
              <a:t> checks </a:t>
            </a:r>
            <a:r>
              <a:rPr lang="nl-BE" dirty="0" err="1" smtClean="0"/>
              <a:t>done</a:t>
            </a:r>
            <a:r>
              <a:rPr lang="nl-BE" dirty="0" smtClean="0"/>
              <a:t> </a:t>
            </a:r>
            <a:r>
              <a:rPr lang="nl-BE" dirty="0" err="1" smtClean="0"/>
              <a:t>by</a:t>
            </a:r>
            <a:r>
              <a:rPr lang="nl-BE" dirty="0" smtClean="0"/>
              <a:t> </a:t>
            </a:r>
            <a:r>
              <a:rPr lang="nl-BE" dirty="0" err="1" smtClean="0"/>
              <a:t>OpSyS</a:t>
            </a:r>
            <a:endParaRPr lang="nl-BE" dirty="0" smtClean="0"/>
          </a:p>
          <a:p>
            <a:pPr marL="457200" lvl="1" indent="0">
              <a:buNone/>
            </a:pPr>
            <a:endParaRPr lang="nl-BE" dirty="0" smtClean="0"/>
          </a:p>
          <a:p>
            <a:pPr marL="457200" lvl="1" indent="0">
              <a:buNone/>
            </a:pPr>
            <a:r>
              <a:rPr lang="nl-BE" dirty="0" err="1" smtClean="0"/>
              <a:t>Signed</a:t>
            </a:r>
            <a:r>
              <a:rPr lang="nl-BE" dirty="0" smtClean="0"/>
              <a:t> in </a:t>
            </a:r>
            <a:r>
              <a:rPr lang="nl-BE" dirty="0" err="1" smtClean="0"/>
              <a:t>OpSyS</a:t>
            </a:r>
            <a:r>
              <a:rPr lang="nl-BE" dirty="0" smtClean="0"/>
              <a:t>..</a:t>
            </a:r>
            <a:r>
              <a:rPr lang="nl-BE" dirty="0" err="1" smtClean="0"/>
              <a:t>and</a:t>
            </a:r>
            <a:r>
              <a:rPr lang="nl-BE" dirty="0" smtClean="0"/>
              <a:t> </a:t>
            </a:r>
            <a:r>
              <a:rPr lang="nl-BE" dirty="0" err="1" smtClean="0"/>
              <a:t>only</a:t>
            </a:r>
            <a:r>
              <a:rPr lang="nl-BE" dirty="0" smtClean="0"/>
              <a:t> in..</a:t>
            </a:r>
            <a:r>
              <a:rPr lang="nl-BE" dirty="0" err="1" smtClean="0"/>
              <a:t>OpSyS</a:t>
            </a:r>
            <a:r>
              <a:rPr lang="nl-BE" dirty="0" smtClean="0"/>
              <a:t> !</a:t>
            </a:r>
            <a:endParaRPr lang="nl-BE" dirty="0"/>
          </a:p>
          <a:p>
            <a:pPr marL="457200" lvl="1" indent="0">
              <a:buNone/>
            </a:pPr>
            <a:endParaRPr lang="nl-BE" dirty="0" smtClean="0"/>
          </a:p>
          <a:p>
            <a:pPr marL="457200" lvl="1" indent="0">
              <a:buNone/>
            </a:pPr>
            <a:r>
              <a:rPr lang="nl-BE" dirty="0" err="1"/>
              <a:t>So</a:t>
            </a:r>
            <a:r>
              <a:rPr lang="nl-BE" dirty="0"/>
              <a:t> do I </a:t>
            </a:r>
            <a:r>
              <a:rPr lang="nl-BE" dirty="0" err="1"/>
              <a:t>need</a:t>
            </a:r>
            <a:r>
              <a:rPr lang="nl-BE" dirty="0"/>
              <a:t> </a:t>
            </a:r>
            <a:r>
              <a:rPr lang="nl-BE" dirty="0" err="1"/>
              <a:t>to</a:t>
            </a:r>
            <a:r>
              <a:rPr lang="nl-BE" dirty="0"/>
              <a:t> go </a:t>
            </a:r>
            <a:r>
              <a:rPr lang="nl-BE" dirty="0" err="1" smtClean="0"/>
              <a:t>into</a:t>
            </a:r>
            <a:r>
              <a:rPr lang="nl-BE" dirty="0" smtClean="0"/>
              <a:t> ABAC ?     </a:t>
            </a:r>
            <a:r>
              <a:rPr lang="nl-BE" dirty="0" smtClean="0">
                <a:solidFill>
                  <a:srgbClr val="FF0000"/>
                </a:solidFill>
              </a:rPr>
              <a:t>NO</a:t>
            </a:r>
            <a:endParaRPr lang="nl-BE" dirty="0">
              <a:solidFill>
                <a:srgbClr val="FF0000"/>
              </a:solidFill>
            </a:endParaRPr>
          </a:p>
          <a:p>
            <a:pPr marL="457200" lvl="1" indent="0">
              <a:buNone/>
            </a:pPr>
            <a:endParaRPr lang="nl-BE" dirty="0" smtClean="0"/>
          </a:p>
          <a:p>
            <a:pPr marL="457200" lvl="1" indent="0">
              <a:buNone/>
            </a:pPr>
            <a:r>
              <a:rPr lang="nl-BE" dirty="0" err="1" smtClean="0"/>
              <a:t>except</a:t>
            </a:r>
            <a:r>
              <a:rPr lang="nl-BE" dirty="0" smtClean="0"/>
              <a:t>… </a:t>
            </a:r>
          </a:p>
          <a:p>
            <a:pPr lvl="1">
              <a:buFont typeface="Wingdings" pitchFamily="2" charset="2"/>
              <a:buChar char="ü"/>
            </a:pPr>
            <a:endParaRPr lang="nl-BE" dirty="0" smtClean="0"/>
          </a:p>
          <a:p>
            <a:pPr lvl="1">
              <a:buFont typeface="Wingdings" pitchFamily="2" charset="2"/>
              <a:buChar char="ü"/>
            </a:pPr>
            <a:r>
              <a:rPr lang="nl-BE" dirty="0"/>
              <a:t>AOSD </a:t>
            </a:r>
            <a:r>
              <a:rPr lang="nl-BE" dirty="0" smtClean="0"/>
              <a:t>visa </a:t>
            </a:r>
            <a:r>
              <a:rPr lang="nl-BE" dirty="0" err="1" smtClean="0"/>
              <a:t>signed</a:t>
            </a:r>
            <a:r>
              <a:rPr lang="nl-BE" dirty="0" smtClean="0"/>
              <a:t> in </a:t>
            </a:r>
            <a:endParaRPr lang="nl-BE" i="0" dirty="0" smtClean="0"/>
          </a:p>
          <a:p>
            <a:endParaRPr lang="nl-B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65304"/>
            <a:ext cx="1364611" cy="692696"/>
          </a:xfrm>
          <a:prstGeom prst="rect">
            <a:avLst/>
          </a:prstGeom>
          <a:solidFill>
            <a:schemeClr val="bg1"/>
          </a:solidFill>
          <a:ln>
            <a:noFill/>
          </a:ln>
          <a:effectLst/>
        </p:spPr>
      </p:pic>
    </p:spTree>
    <p:extLst>
      <p:ext uri="{BB962C8B-B14F-4D97-AF65-F5344CB8AC3E}">
        <p14:creationId xmlns:p14="http://schemas.microsoft.com/office/powerpoint/2010/main" val="3190637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1199356"/>
            <a:ext cx="6905625" cy="1219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Line Callout 2 5"/>
          <p:cNvSpPr>
            <a:spLocks/>
          </p:cNvSpPr>
          <p:nvPr/>
        </p:nvSpPr>
        <p:spPr bwMode="auto">
          <a:xfrm>
            <a:off x="195263" y="1557338"/>
            <a:ext cx="1063625" cy="503237"/>
          </a:xfrm>
          <a:prstGeom prst="borderCallout2">
            <a:avLst>
              <a:gd name="adj1" fmla="val 18750"/>
              <a:gd name="adj2" fmla="val -8333"/>
              <a:gd name="adj3" fmla="val 18750"/>
              <a:gd name="adj4" fmla="val -16667"/>
              <a:gd name="adj5" fmla="val 112500"/>
              <a:gd name="adj6" fmla="val -4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defRPr sz="1200">
                <a:solidFill>
                  <a:srgbClr val="0F5494"/>
                </a:solidFill>
                <a:latin typeface="Verdana" pitchFamily="34" charset="0"/>
                <a:cs typeface="Arial" pitchFamily="34" charset="0"/>
              </a:defRPr>
            </a:lvl1pPr>
            <a:lvl2pPr marL="742950" indent="-285750" eaLnBrk="0" hangingPunct="0">
              <a:defRPr sz="1200">
                <a:solidFill>
                  <a:srgbClr val="0F5494"/>
                </a:solidFill>
                <a:latin typeface="Verdana" pitchFamily="34" charset="0"/>
                <a:cs typeface="Arial" pitchFamily="34" charset="0"/>
              </a:defRPr>
            </a:lvl2pPr>
            <a:lvl3pPr marL="1143000" indent="-228600" eaLnBrk="0" hangingPunct="0">
              <a:defRPr sz="1200">
                <a:solidFill>
                  <a:srgbClr val="0F5494"/>
                </a:solidFill>
                <a:latin typeface="Verdana" pitchFamily="34" charset="0"/>
                <a:cs typeface="Arial" pitchFamily="34" charset="0"/>
              </a:defRPr>
            </a:lvl3pPr>
            <a:lvl4pPr marL="1600200" indent="-228600" eaLnBrk="0" hangingPunct="0">
              <a:defRPr sz="1200">
                <a:solidFill>
                  <a:srgbClr val="0F5494"/>
                </a:solidFill>
                <a:latin typeface="Verdana" pitchFamily="34" charset="0"/>
                <a:cs typeface="Arial" pitchFamily="34" charset="0"/>
              </a:defRPr>
            </a:lvl4pPr>
            <a:lvl5pPr marL="2057400" indent="-228600" eaLnBrk="0" hangingPunct="0">
              <a:defRPr sz="1200">
                <a:solidFill>
                  <a:srgbClr val="0F5494"/>
                </a:solidFill>
                <a:latin typeface="Verdana" pitchFamily="34" charset="0"/>
                <a:cs typeface="Arial" pitchFamily="34" charset="0"/>
              </a:defRPr>
            </a:lvl5pPr>
            <a:lvl6pPr marL="2514600" indent="-228600" eaLnBrk="0" fontAlgn="base" hangingPunct="0">
              <a:spcBef>
                <a:spcPct val="0"/>
              </a:spcBef>
              <a:spcAft>
                <a:spcPct val="0"/>
              </a:spcAft>
              <a:defRPr sz="1200">
                <a:solidFill>
                  <a:srgbClr val="0F5494"/>
                </a:solidFill>
                <a:latin typeface="Verdana" pitchFamily="34" charset="0"/>
                <a:cs typeface="Arial" pitchFamily="34" charset="0"/>
              </a:defRPr>
            </a:lvl6pPr>
            <a:lvl7pPr marL="2971800" indent="-228600" eaLnBrk="0" fontAlgn="base" hangingPunct="0">
              <a:spcBef>
                <a:spcPct val="0"/>
              </a:spcBef>
              <a:spcAft>
                <a:spcPct val="0"/>
              </a:spcAft>
              <a:defRPr sz="1200">
                <a:solidFill>
                  <a:srgbClr val="0F5494"/>
                </a:solidFill>
                <a:latin typeface="Verdana" pitchFamily="34" charset="0"/>
                <a:cs typeface="Arial" pitchFamily="34" charset="0"/>
              </a:defRPr>
            </a:lvl7pPr>
            <a:lvl8pPr marL="3429000" indent="-228600" eaLnBrk="0" fontAlgn="base" hangingPunct="0">
              <a:spcBef>
                <a:spcPct val="0"/>
              </a:spcBef>
              <a:spcAft>
                <a:spcPct val="0"/>
              </a:spcAft>
              <a:defRPr sz="1200">
                <a:solidFill>
                  <a:srgbClr val="0F5494"/>
                </a:solidFill>
                <a:latin typeface="Verdana" pitchFamily="34" charset="0"/>
                <a:cs typeface="Arial" pitchFamily="34" charset="0"/>
              </a:defRPr>
            </a:lvl8pPr>
            <a:lvl9pPr marL="3886200" indent="-228600" eaLnBrk="0" fontAlgn="base" hangingPunct="0">
              <a:spcBef>
                <a:spcPct val="0"/>
              </a:spcBef>
              <a:spcAft>
                <a:spcPct val="0"/>
              </a:spcAft>
              <a:defRPr sz="1200">
                <a:solidFill>
                  <a:srgbClr val="0F5494"/>
                </a:solidFill>
                <a:latin typeface="Verdana" pitchFamily="34" charset="0"/>
                <a:cs typeface="Arial" pitchFamily="34" charset="0"/>
              </a:defRPr>
            </a:lvl9pPr>
          </a:lstStyle>
          <a:p>
            <a:pPr eaLnBrk="1" hangingPunct="1"/>
            <a:endParaRPr lang="en-US" altLang="en-US"/>
          </a:p>
        </p:txBody>
      </p:sp>
      <p:sp>
        <p:nvSpPr>
          <p:cNvPr id="17417" name="Line Callout 2 13"/>
          <p:cNvSpPr>
            <a:spLocks/>
          </p:cNvSpPr>
          <p:nvPr/>
        </p:nvSpPr>
        <p:spPr bwMode="auto">
          <a:xfrm>
            <a:off x="34925" y="1656432"/>
            <a:ext cx="1368425" cy="787400"/>
          </a:xfrm>
          <a:prstGeom prst="borderCallout2">
            <a:avLst>
              <a:gd name="adj1" fmla="val 38060"/>
              <a:gd name="adj2" fmla="val 105843"/>
              <a:gd name="adj3" fmla="val 16769"/>
              <a:gd name="adj4" fmla="val 116074"/>
              <a:gd name="adj5" fmla="val -3292"/>
              <a:gd name="adj6" fmla="val 146412"/>
            </a:avLst>
          </a:prstGeom>
          <a:solidFill>
            <a:srgbClr val="FFC000"/>
          </a:solidFill>
          <a:ln w="9525" algn="ctr">
            <a:solidFill>
              <a:srgbClr val="FF0000"/>
            </a:solidFill>
            <a:round/>
            <a:headEnd/>
            <a:tailEnd/>
          </a:ln>
          <a:effectLst/>
        </p:spPr>
        <p:txBody>
          <a:bodyPr anchor="ctr"/>
          <a:lstStyle>
            <a:lvl1pPr marL="3175" eaLnBrk="0" hangingPunct="0">
              <a:defRPr sz="1200">
                <a:solidFill>
                  <a:srgbClr val="0F5494"/>
                </a:solidFill>
                <a:latin typeface="Verdana" pitchFamily="34" charset="0"/>
                <a:cs typeface="Arial" pitchFamily="34" charset="0"/>
              </a:defRPr>
            </a:lvl1pPr>
            <a:lvl2pPr marL="742950" indent="-285750" eaLnBrk="0" hangingPunct="0">
              <a:defRPr sz="1200">
                <a:solidFill>
                  <a:srgbClr val="0F5494"/>
                </a:solidFill>
                <a:latin typeface="Verdana" pitchFamily="34" charset="0"/>
                <a:cs typeface="Arial" pitchFamily="34" charset="0"/>
              </a:defRPr>
            </a:lvl2pPr>
            <a:lvl3pPr marL="1143000" indent="-228600" eaLnBrk="0" hangingPunct="0">
              <a:defRPr sz="1200">
                <a:solidFill>
                  <a:srgbClr val="0F5494"/>
                </a:solidFill>
                <a:latin typeface="Verdana" pitchFamily="34" charset="0"/>
                <a:cs typeface="Arial" pitchFamily="34" charset="0"/>
              </a:defRPr>
            </a:lvl3pPr>
            <a:lvl4pPr marL="1600200" indent="-228600" eaLnBrk="0" hangingPunct="0">
              <a:defRPr sz="1200">
                <a:solidFill>
                  <a:srgbClr val="0F5494"/>
                </a:solidFill>
                <a:latin typeface="Verdana" pitchFamily="34" charset="0"/>
                <a:cs typeface="Arial" pitchFamily="34" charset="0"/>
              </a:defRPr>
            </a:lvl4pPr>
            <a:lvl5pPr marL="2057400" indent="-228600" eaLnBrk="0" hangingPunct="0">
              <a:defRPr sz="1200">
                <a:solidFill>
                  <a:srgbClr val="0F5494"/>
                </a:solidFill>
                <a:latin typeface="Verdana" pitchFamily="34" charset="0"/>
                <a:cs typeface="Arial" pitchFamily="34" charset="0"/>
              </a:defRPr>
            </a:lvl5pPr>
            <a:lvl6pPr marL="2514600" indent="-228600" eaLnBrk="0" fontAlgn="base" hangingPunct="0">
              <a:spcBef>
                <a:spcPct val="0"/>
              </a:spcBef>
              <a:spcAft>
                <a:spcPct val="0"/>
              </a:spcAft>
              <a:defRPr sz="1200">
                <a:solidFill>
                  <a:srgbClr val="0F5494"/>
                </a:solidFill>
                <a:latin typeface="Verdana" pitchFamily="34" charset="0"/>
                <a:cs typeface="Arial" pitchFamily="34" charset="0"/>
              </a:defRPr>
            </a:lvl6pPr>
            <a:lvl7pPr marL="2971800" indent="-228600" eaLnBrk="0" fontAlgn="base" hangingPunct="0">
              <a:spcBef>
                <a:spcPct val="0"/>
              </a:spcBef>
              <a:spcAft>
                <a:spcPct val="0"/>
              </a:spcAft>
              <a:defRPr sz="1200">
                <a:solidFill>
                  <a:srgbClr val="0F5494"/>
                </a:solidFill>
                <a:latin typeface="Verdana" pitchFamily="34" charset="0"/>
                <a:cs typeface="Arial" pitchFamily="34" charset="0"/>
              </a:defRPr>
            </a:lvl7pPr>
            <a:lvl8pPr marL="3429000" indent="-228600" eaLnBrk="0" fontAlgn="base" hangingPunct="0">
              <a:spcBef>
                <a:spcPct val="0"/>
              </a:spcBef>
              <a:spcAft>
                <a:spcPct val="0"/>
              </a:spcAft>
              <a:defRPr sz="1200">
                <a:solidFill>
                  <a:srgbClr val="0F5494"/>
                </a:solidFill>
                <a:latin typeface="Verdana" pitchFamily="34" charset="0"/>
                <a:cs typeface="Arial" pitchFamily="34" charset="0"/>
              </a:defRPr>
            </a:lvl8pPr>
            <a:lvl9pPr marL="3886200" indent="-228600" eaLnBrk="0" fontAlgn="base" hangingPunct="0">
              <a:spcBef>
                <a:spcPct val="0"/>
              </a:spcBef>
              <a:spcAft>
                <a:spcPct val="0"/>
              </a:spcAft>
              <a:defRPr sz="1200">
                <a:solidFill>
                  <a:srgbClr val="0F5494"/>
                </a:solidFill>
                <a:latin typeface="Verdana" pitchFamily="34" charset="0"/>
                <a:cs typeface="Arial" pitchFamily="34" charset="0"/>
              </a:defRPr>
            </a:lvl9pPr>
          </a:lstStyle>
          <a:p>
            <a:pPr eaLnBrk="1" hangingPunct="1"/>
            <a:r>
              <a:rPr lang="fr-BE" altLang="en-US" dirty="0" err="1" smtClean="0"/>
              <a:t>Contract</a:t>
            </a:r>
            <a:r>
              <a:rPr lang="fr-BE" altLang="en-US" dirty="0" smtClean="0"/>
              <a:t> document</a:t>
            </a:r>
            <a:r>
              <a:rPr lang="fr-BE" altLang="en-US" dirty="0"/>
              <a:t>, as </a:t>
            </a:r>
            <a:r>
              <a:rPr lang="fr-BE" altLang="en-US" dirty="0" err="1"/>
              <a:t>generated</a:t>
            </a:r>
            <a:r>
              <a:rPr lang="fr-BE" altLang="en-US" dirty="0"/>
              <a:t> </a:t>
            </a:r>
            <a:endParaRPr lang="en-GB" altLang="en-US" dirty="0"/>
          </a:p>
        </p:txBody>
      </p:sp>
      <p:sp>
        <p:nvSpPr>
          <p:cNvPr id="17418" name="Line Callout 2 14"/>
          <p:cNvSpPr>
            <a:spLocks/>
          </p:cNvSpPr>
          <p:nvPr/>
        </p:nvSpPr>
        <p:spPr bwMode="auto">
          <a:xfrm>
            <a:off x="3659942" y="2901032"/>
            <a:ext cx="2286000" cy="1076325"/>
          </a:xfrm>
          <a:prstGeom prst="borderCallout2">
            <a:avLst>
              <a:gd name="adj1" fmla="val 38060"/>
              <a:gd name="adj2" fmla="val 105843"/>
              <a:gd name="adj3" fmla="val 16769"/>
              <a:gd name="adj4" fmla="val 116074"/>
              <a:gd name="adj5" fmla="val 22260"/>
              <a:gd name="adj6" fmla="val 142586"/>
            </a:avLst>
          </a:prstGeom>
          <a:solidFill>
            <a:srgbClr val="FFC000"/>
          </a:solidFill>
          <a:ln w="9525" algn="ctr">
            <a:solidFill>
              <a:srgbClr val="FF0000"/>
            </a:solidFill>
            <a:round/>
            <a:headEnd/>
            <a:tailEnd/>
          </a:ln>
          <a:effectLst/>
        </p:spPr>
        <p:txBody>
          <a:bodyPr anchor="ctr"/>
          <a:lstStyle>
            <a:lvl1pPr marL="3175" eaLnBrk="0" hangingPunct="0">
              <a:defRPr sz="1200">
                <a:solidFill>
                  <a:srgbClr val="0F5494"/>
                </a:solidFill>
                <a:latin typeface="Verdana" pitchFamily="34" charset="0"/>
                <a:cs typeface="Arial" pitchFamily="34" charset="0"/>
              </a:defRPr>
            </a:lvl1pPr>
            <a:lvl2pPr marL="742950" indent="-285750" eaLnBrk="0" hangingPunct="0">
              <a:defRPr sz="1200">
                <a:solidFill>
                  <a:srgbClr val="0F5494"/>
                </a:solidFill>
                <a:latin typeface="Verdana" pitchFamily="34" charset="0"/>
                <a:cs typeface="Arial" pitchFamily="34" charset="0"/>
              </a:defRPr>
            </a:lvl2pPr>
            <a:lvl3pPr marL="1143000" indent="-228600" eaLnBrk="0" hangingPunct="0">
              <a:defRPr sz="1200">
                <a:solidFill>
                  <a:srgbClr val="0F5494"/>
                </a:solidFill>
                <a:latin typeface="Verdana" pitchFamily="34" charset="0"/>
                <a:cs typeface="Arial" pitchFamily="34" charset="0"/>
              </a:defRPr>
            </a:lvl3pPr>
            <a:lvl4pPr marL="1600200" indent="-228600" eaLnBrk="0" hangingPunct="0">
              <a:defRPr sz="1200">
                <a:solidFill>
                  <a:srgbClr val="0F5494"/>
                </a:solidFill>
                <a:latin typeface="Verdana" pitchFamily="34" charset="0"/>
                <a:cs typeface="Arial" pitchFamily="34" charset="0"/>
              </a:defRPr>
            </a:lvl4pPr>
            <a:lvl5pPr marL="2057400" indent="-228600" eaLnBrk="0" hangingPunct="0">
              <a:defRPr sz="1200">
                <a:solidFill>
                  <a:srgbClr val="0F5494"/>
                </a:solidFill>
                <a:latin typeface="Verdana" pitchFamily="34" charset="0"/>
                <a:cs typeface="Arial" pitchFamily="34" charset="0"/>
              </a:defRPr>
            </a:lvl5pPr>
            <a:lvl6pPr marL="2514600" indent="-228600" eaLnBrk="0" fontAlgn="base" hangingPunct="0">
              <a:spcBef>
                <a:spcPct val="0"/>
              </a:spcBef>
              <a:spcAft>
                <a:spcPct val="0"/>
              </a:spcAft>
              <a:defRPr sz="1200">
                <a:solidFill>
                  <a:srgbClr val="0F5494"/>
                </a:solidFill>
                <a:latin typeface="Verdana" pitchFamily="34" charset="0"/>
                <a:cs typeface="Arial" pitchFamily="34" charset="0"/>
              </a:defRPr>
            </a:lvl6pPr>
            <a:lvl7pPr marL="2971800" indent="-228600" eaLnBrk="0" fontAlgn="base" hangingPunct="0">
              <a:spcBef>
                <a:spcPct val="0"/>
              </a:spcBef>
              <a:spcAft>
                <a:spcPct val="0"/>
              </a:spcAft>
              <a:defRPr sz="1200">
                <a:solidFill>
                  <a:srgbClr val="0F5494"/>
                </a:solidFill>
                <a:latin typeface="Verdana" pitchFamily="34" charset="0"/>
                <a:cs typeface="Arial" pitchFamily="34" charset="0"/>
              </a:defRPr>
            </a:lvl7pPr>
            <a:lvl8pPr marL="3429000" indent="-228600" eaLnBrk="0" fontAlgn="base" hangingPunct="0">
              <a:spcBef>
                <a:spcPct val="0"/>
              </a:spcBef>
              <a:spcAft>
                <a:spcPct val="0"/>
              </a:spcAft>
              <a:defRPr sz="1200">
                <a:solidFill>
                  <a:srgbClr val="0F5494"/>
                </a:solidFill>
                <a:latin typeface="Verdana" pitchFamily="34" charset="0"/>
                <a:cs typeface="Arial" pitchFamily="34" charset="0"/>
              </a:defRPr>
            </a:lvl8pPr>
            <a:lvl9pPr marL="3886200" indent="-228600" eaLnBrk="0" fontAlgn="base" hangingPunct="0">
              <a:spcBef>
                <a:spcPct val="0"/>
              </a:spcBef>
              <a:spcAft>
                <a:spcPct val="0"/>
              </a:spcAft>
              <a:defRPr sz="1200">
                <a:solidFill>
                  <a:srgbClr val="0F5494"/>
                </a:solidFill>
                <a:latin typeface="Verdana" pitchFamily="34" charset="0"/>
                <a:cs typeface="Arial" pitchFamily="34" charset="0"/>
              </a:defRPr>
            </a:lvl9pPr>
          </a:lstStyle>
          <a:p>
            <a:pPr eaLnBrk="1" hangingPunct="1"/>
            <a:r>
              <a:rPr lang="fr-BE" altLang="en-US" b="1" dirty="0" err="1"/>
              <a:t>Consitency</a:t>
            </a:r>
            <a:r>
              <a:rPr lang="fr-BE" altLang="en-US" b="1" dirty="0"/>
              <a:t> </a:t>
            </a:r>
            <a:r>
              <a:rPr lang="fr-BE" altLang="en-US" b="1" dirty="0" err="1"/>
              <a:t>between</a:t>
            </a:r>
            <a:r>
              <a:rPr lang="fr-BE" altLang="en-US" b="1" dirty="0"/>
              <a:t> </a:t>
            </a:r>
            <a:r>
              <a:rPr lang="fr-BE" altLang="en-US" b="1" dirty="0" err="1" smtClean="0"/>
              <a:t>systems</a:t>
            </a:r>
            <a:r>
              <a:rPr lang="fr-BE" altLang="en-US" b="1" dirty="0" smtClean="0"/>
              <a:t> and </a:t>
            </a:r>
            <a:r>
              <a:rPr lang="fr-BE" altLang="en-US" b="1" dirty="0"/>
              <a:t>the </a:t>
            </a:r>
            <a:r>
              <a:rPr lang="fr-BE" altLang="en-US" b="1" dirty="0" err="1" smtClean="0"/>
              <a:t>contractual</a:t>
            </a:r>
            <a:r>
              <a:rPr lang="fr-BE" altLang="en-US" b="1" dirty="0" smtClean="0"/>
              <a:t> documents</a:t>
            </a:r>
            <a:endParaRPr lang="en-GB" altLang="en-US" b="1" dirty="0"/>
          </a:p>
        </p:txBody>
      </p:sp>
      <p:cxnSp>
        <p:nvCxnSpPr>
          <p:cNvPr id="17419" name="Straight Connector 7"/>
          <p:cNvCxnSpPr>
            <a:cxnSpLocks noChangeShapeType="1"/>
          </p:cNvCxnSpPr>
          <p:nvPr/>
        </p:nvCxnSpPr>
        <p:spPr bwMode="auto">
          <a:xfrm>
            <a:off x="1692275" y="6316663"/>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0" name="Straight Connector 9"/>
          <p:cNvCxnSpPr>
            <a:cxnSpLocks noChangeShapeType="1"/>
          </p:cNvCxnSpPr>
          <p:nvPr/>
        </p:nvCxnSpPr>
        <p:spPr bwMode="auto">
          <a:xfrm flipH="1" flipV="1">
            <a:off x="461963" y="4836195"/>
            <a:ext cx="431800" cy="1524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1" name="Straight Connector 20"/>
          <p:cNvCxnSpPr>
            <a:cxnSpLocks noChangeShapeType="1"/>
          </p:cNvCxnSpPr>
          <p:nvPr/>
        </p:nvCxnSpPr>
        <p:spPr bwMode="auto">
          <a:xfrm flipH="1" flipV="1">
            <a:off x="395288" y="4317082"/>
            <a:ext cx="73025" cy="5032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4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47">
            <a:off x="5728065" y="2614556"/>
            <a:ext cx="1952625"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08" y="2769270"/>
            <a:ext cx="2636984" cy="3925289"/>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083" y="4376716"/>
            <a:ext cx="5207718" cy="1460108"/>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Connector 2"/>
          <p:cNvCxnSpPr/>
          <p:nvPr/>
        </p:nvCxnSpPr>
        <p:spPr bwMode="auto">
          <a:xfrm>
            <a:off x="9540552" y="2769270"/>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p:cNvCxnSpPr/>
          <p:nvPr/>
        </p:nvCxnSpPr>
        <p:spPr bwMode="auto">
          <a:xfrm flipV="1">
            <a:off x="2987824" y="3226470"/>
            <a:ext cx="432048" cy="212725"/>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flipV="1">
            <a:off x="4211960" y="4077072"/>
            <a:ext cx="144016" cy="21602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flipV="1">
            <a:off x="3995936" y="2563898"/>
            <a:ext cx="288032" cy="212726"/>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91413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1739"/>
            <a:ext cx="9145611" cy="231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41979" y="5234716"/>
            <a:ext cx="4418197" cy="646331"/>
          </a:xfrm>
          <a:prstGeom prst="rect">
            <a:avLst/>
          </a:prstGeom>
          <a:noFill/>
        </p:spPr>
        <p:txBody>
          <a:bodyPr wrap="none" rtlCol="0">
            <a:spAutoFit/>
          </a:bodyPr>
          <a:lstStyle/>
          <a:p>
            <a:r>
              <a:rPr lang="en-GB" b="1" dirty="0" smtClean="0">
                <a:solidFill>
                  <a:srgbClr val="0F5494"/>
                </a:solidFill>
                <a:latin typeface="Verdana" pitchFamily="34" charset="0"/>
                <a:cs typeface="+mn-cs"/>
              </a:rPr>
              <a:t>One last step before sending out</a:t>
            </a:r>
          </a:p>
          <a:p>
            <a:r>
              <a:rPr lang="en-GB" b="1" dirty="0" smtClean="0">
                <a:solidFill>
                  <a:srgbClr val="0F5494"/>
                </a:solidFill>
                <a:latin typeface="Verdana" pitchFamily="34" charset="0"/>
                <a:cs typeface="+mn-cs"/>
              </a:rPr>
              <a:t>the contract for signature</a:t>
            </a:r>
            <a:endParaRPr lang="en-GB" b="1" dirty="0">
              <a:solidFill>
                <a:srgbClr val="0F5494"/>
              </a:solidFill>
              <a:latin typeface="Verdana" pitchFamily="34" charset="0"/>
              <a:cs typeface="+mn-cs"/>
            </a:endParaRPr>
          </a:p>
        </p:txBody>
      </p:sp>
      <p:sp>
        <p:nvSpPr>
          <p:cNvPr id="4" name="Rectangle 3"/>
          <p:cNvSpPr/>
          <p:nvPr/>
        </p:nvSpPr>
        <p:spPr bwMode="auto">
          <a:xfrm>
            <a:off x="1619672" y="3068960"/>
            <a:ext cx="2953133" cy="1944216"/>
          </a:xfrm>
          <a:prstGeom prst="rect">
            <a:avLst/>
          </a:prstGeom>
          <a:solidFill>
            <a:srgbClr val="FF9900">
              <a:alpha val="50196"/>
            </a:srgbClr>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TextBox 6"/>
          <p:cNvSpPr txBox="1"/>
          <p:nvPr/>
        </p:nvSpPr>
        <p:spPr>
          <a:xfrm>
            <a:off x="2378107" y="5096217"/>
            <a:ext cx="1824538" cy="307777"/>
          </a:xfrm>
          <a:prstGeom prst="rect">
            <a:avLst/>
          </a:prstGeom>
          <a:solidFill>
            <a:srgbClr val="FFC000"/>
          </a:solidFill>
        </p:spPr>
        <p:txBody>
          <a:bodyPr wrap="none" rtlCol="0">
            <a:spAutoFit/>
          </a:bodyPr>
          <a:lstStyle/>
          <a:p>
            <a:r>
              <a:rPr lang="en-GB" sz="1400" b="1" dirty="0" smtClean="0">
                <a:solidFill>
                  <a:srgbClr val="0F5494"/>
                </a:solidFill>
                <a:latin typeface="Verdana" pitchFamily="34" charset="0"/>
                <a:cs typeface="+mn-cs"/>
              </a:rPr>
              <a:t>Local Visa-chain</a:t>
            </a:r>
            <a:endParaRPr lang="en-GB" sz="1400" b="1" dirty="0">
              <a:solidFill>
                <a:srgbClr val="0F5494"/>
              </a:solidFill>
              <a:latin typeface="Verdana" pitchFamily="34" charset="0"/>
              <a:cs typeface="+mn-cs"/>
            </a:endParaRPr>
          </a:p>
        </p:txBody>
      </p:sp>
      <p:sp>
        <p:nvSpPr>
          <p:cNvPr id="12" name="Right Arrow 11"/>
          <p:cNvSpPr/>
          <p:nvPr/>
        </p:nvSpPr>
        <p:spPr bwMode="auto">
          <a:xfrm>
            <a:off x="4211960" y="4141320"/>
            <a:ext cx="660039" cy="246260"/>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1304087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235" y="379387"/>
            <a:ext cx="5996344" cy="564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420888"/>
            <a:ext cx="4435830" cy="2677656"/>
          </a:xfrm>
          <a:prstGeom prst="rect">
            <a:avLst/>
          </a:prstGeom>
          <a:solidFill>
            <a:srgbClr val="FFC000"/>
          </a:solidFill>
        </p:spPr>
        <p:txBody>
          <a:bodyPr wrap="none" rtlCol="0">
            <a:spAutoFit/>
          </a:bodyPr>
          <a:lstStyle/>
          <a:p>
            <a:pPr marL="171450" indent="-171450">
              <a:buFont typeface="Wingdings" panose="05000000000000000000" pitchFamily="2" charset="2"/>
              <a:buChar char="ü"/>
            </a:pPr>
            <a:r>
              <a:rPr lang="en-GB" sz="1600" b="1" dirty="0" smtClean="0">
                <a:solidFill>
                  <a:srgbClr val="0F5494"/>
                </a:solidFill>
                <a:latin typeface="Verdana" pitchFamily="34" charset="0"/>
                <a:cs typeface="+mn-cs"/>
              </a:rPr>
              <a:t>For the AOSD – final review before </a:t>
            </a:r>
          </a:p>
          <a:p>
            <a:r>
              <a:rPr lang="en-GB" sz="1600" b="1" dirty="0" smtClean="0">
                <a:solidFill>
                  <a:srgbClr val="0F5494"/>
                </a:solidFill>
                <a:latin typeface="Verdana" pitchFamily="34" charset="0"/>
                <a:cs typeface="+mn-cs"/>
              </a:rPr>
              <a:t>requesting contract signature</a:t>
            </a:r>
          </a:p>
          <a:p>
            <a:pPr marL="171450" indent="-171450">
              <a:buFont typeface="Wingdings" panose="05000000000000000000" pitchFamily="2" charset="2"/>
              <a:buChar char="ü"/>
            </a:pPr>
            <a:endParaRPr lang="en-GB" sz="1600" b="1" dirty="0">
              <a:solidFill>
                <a:srgbClr val="0F5494"/>
              </a:solidFill>
              <a:latin typeface="Verdana" pitchFamily="34" charset="0"/>
              <a:cs typeface="+mn-cs"/>
            </a:endParaRPr>
          </a:p>
          <a:p>
            <a:pPr marL="171450" indent="-171450">
              <a:buFont typeface="Wingdings" panose="05000000000000000000" pitchFamily="2" charset="2"/>
              <a:buChar char="ü"/>
            </a:pPr>
            <a:r>
              <a:rPr lang="en-GB" sz="1600" b="1" dirty="0" smtClean="0">
                <a:solidFill>
                  <a:srgbClr val="0F5494"/>
                </a:solidFill>
                <a:latin typeface="Verdana" pitchFamily="34" charset="0"/>
                <a:cs typeface="+mn-cs"/>
              </a:rPr>
              <a:t>The task provides all the </a:t>
            </a:r>
          </a:p>
          <a:p>
            <a:r>
              <a:rPr lang="en-GB" sz="1600" b="1" dirty="0" smtClean="0">
                <a:solidFill>
                  <a:srgbClr val="0F5494"/>
                </a:solidFill>
                <a:latin typeface="Verdana" pitchFamily="34" charset="0"/>
                <a:cs typeface="+mn-cs"/>
              </a:rPr>
              <a:t>relevant information as all previous </a:t>
            </a:r>
          </a:p>
          <a:p>
            <a:r>
              <a:rPr lang="en-GB" sz="1600" b="1" dirty="0" smtClean="0">
                <a:solidFill>
                  <a:srgbClr val="0F5494"/>
                </a:solidFill>
                <a:latin typeface="Verdana" pitchFamily="34" charset="0"/>
                <a:cs typeface="+mn-cs"/>
              </a:rPr>
              <a:t>actors</a:t>
            </a:r>
          </a:p>
          <a:p>
            <a:endParaRPr lang="en-GB" sz="1600" b="1" dirty="0">
              <a:solidFill>
                <a:srgbClr val="0F5494"/>
              </a:solidFill>
              <a:latin typeface="Verdana" pitchFamily="34" charset="0"/>
              <a:cs typeface="+mn-cs"/>
            </a:endParaRPr>
          </a:p>
          <a:p>
            <a:pPr marL="285750" indent="-285750">
              <a:buFont typeface="Wingdings" panose="05000000000000000000" pitchFamily="2" charset="2"/>
              <a:buChar char="ü"/>
            </a:pPr>
            <a:r>
              <a:rPr lang="en-GB" sz="1600" b="1" dirty="0" smtClean="0">
                <a:solidFill>
                  <a:srgbClr val="0F5494"/>
                </a:solidFill>
                <a:latin typeface="Verdana" pitchFamily="34" charset="0"/>
                <a:cs typeface="+mn-cs"/>
              </a:rPr>
              <a:t>Shows the award decision as </a:t>
            </a:r>
          </a:p>
          <a:p>
            <a:r>
              <a:rPr lang="en-GB" sz="1600" b="1" dirty="0" smtClean="0">
                <a:solidFill>
                  <a:srgbClr val="0F5494"/>
                </a:solidFill>
                <a:latin typeface="Verdana" pitchFamily="34" charset="0"/>
                <a:cs typeface="+mn-cs"/>
              </a:rPr>
              <a:t>generated at the start of the flow</a:t>
            </a:r>
          </a:p>
          <a:p>
            <a:endParaRPr lang="en-GB" sz="1200" dirty="0">
              <a:solidFill>
                <a:srgbClr val="0F5494"/>
              </a:solidFill>
              <a:latin typeface="Verdana" pitchFamily="34" charset="0"/>
              <a:cs typeface="+mn-cs"/>
            </a:endParaRPr>
          </a:p>
          <a:p>
            <a:endParaRPr lang="en-GB" sz="1200" dirty="0">
              <a:solidFill>
                <a:srgbClr val="0F5494"/>
              </a:solidFill>
              <a:latin typeface="Verdana" pitchFamily="34" charset="0"/>
              <a:cs typeface="+mn-cs"/>
            </a:endParaRPr>
          </a:p>
        </p:txBody>
      </p:sp>
      <p:sp>
        <p:nvSpPr>
          <p:cNvPr id="6" name="TextBox 5"/>
          <p:cNvSpPr txBox="1"/>
          <p:nvPr/>
        </p:nvSpPr>
        <p:spPr>
          <a:xfrm>
            <a:off x="0" y="1212907"/>
            <a:ext cx="2210862"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Approval?</a:t>
            </a:r>
            <a:endParaRPr lang="en-GB" sz="2800" b="1" dirty="0">
              <a:solidFill>
                <a:srgbClr val="0F5494"/>
              </a:solidFill>
              <a:latin typeface="Verdana" pitchFamily="34" charset="0"/>
              <a:cs typeface="+mn-cs"/>
            </a:endParaRPr>
          </a:p>
        </p:txBody>
      </p:sp>
    </p:spTree>
    <p:extLst>
      <p:ext uri="{BB962C8B-B14F-4D97-AF65-F5344CB8AC3E}">
        <p14:creationId xmlns:p14="http://schemas.microsoft.com/office/powerpoint/2010/main" val="3229875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9361288" cy="936625"/>
          </a:xfrm>
        </p:spPr>
        <p:txBody>
          <a:bodyPr/>
          <a:lstStyle/>
          <a:p>
            <a:r>
              <a:rPr lang="nl-BE" dirty="0" smtClean="0"/>
              <a:t>But </a:t>
            </a:r>
            <a:r>
              <a:rPr lang="nl-BE" dirty="0" err="1" smtClean="0"/>
              <a:t>how</a:t>
            </a:r>
            <a:r>
              <a:rPr lang="nl-BE" dirty="0" smtClean="0"/>
              <a:t> </a:t>
            </a:r>
            <a:r>
              <a:rPr lang="nl-BE" dirty="0" err="1" smtClean="0"/>
              <a:t>about</a:t>
            </a:r>
            <a:r>
              <a:rPr lang="nl-BE" dirty="0" smtClean="0"/>
              <a:t> these </a:t>
            </a:r>
            <a:r>
              <a:rPr lang="nl-BE" dirty="0" err="1" smtClean="0"/>
              <a:t>documents</a:t>
            </a:r>
            <a:r>
              <a:rPr lang="nl-BE" dirty="0" smtClean="0"/>
              <a:t>… ?!</a:t>
            </a:r>
            <a:endParaRPr lang="fr-BE" dirty="0"/>
          </a:p>
        </p:txBody>
      </p:sp>
      <p:sp>
        <p:nvSpPr>
          <p:cNvPr id="3" name="Content Placeholder 2"/>
          <p:cNvSpPr>
            <a:spLocks noGrp="1"/>
          </p:cNvSpPr>
          <p:nvPr>
            <p:ph idx="1"/>
          </p:nvPr>
        </p:nvSpPr>
        <p:spPr>
          <a:xfrm>
            <a:off x="-57200" y="2348880"/>
            <a:ext cx="8229600" cy="3529013"/>
          </a:xfrm>
        </p:spPr>
        <p:txBody>
          <a:bodyPr/>
          <a:lstStyle/>
          <a:p>
            <a:pPr marL="457200" lvl="1" indent="0">
              <a:buNone/>
            </a:pPr>
            <a:r>
              <a:rPr lang="nl-BE" dirty="0" err="1" smtClean="0"/>
              <a:t>All</a:t>
            </a:r>
            <a:r>
              <a:rPr lang="nl-BE" dirty="0" smtClean="0"/>
              <a:t> </a:t>
            </a:r>
            <a:r>
              <a:rPr lang="nl-BE" dirty="0" err="1" smtClean="0"/>
              <a:t>documents</a:t>
            </a:r>
            <a:r>
              <a:rPr lang="nl-BE" dirty="0" smtClean="0"/>
              <a:t> are </a:t>
            </a:r>
            <a:r>
              <a:rPr lang="nl-BE" dirty="0" err="1" smtClean="0"/>
              <a:t>automatically</a:t>
            </a:r>
            <a:r>
              <a:rPr lang="nl-BE" dirty="0" smtClean="0"/>
              <a:t>:</a:t>
            </a:r>
          </a:p>
          <a:p>
            <a:pPr marL="457200" lvl="1" indent="0">
              <a:buNone/>
            </a:pPr>
            <a:endParaRPr lang="nl-BE" i="0" dirty="0" smtClean="0"/>
          </a:p>
          <a:p>
            <a:pPr lvl="1">
              <a:buFont typeface="Wingdings" pitchFamily="2" charset="2"/>
              <a:buChar char="ü"/>
            </a:pPr>
            <a:r>
              <a:rPr lang="nl-BE" i="0" dirty="0" err="1" smtClean="0"/>
              <a:t>Registered</a:t>
            </a:r>
            <a:r>
              <a:rPr lang="nl-BE" i="0" dirty="0" smtClean="0"/>
              <a:t> in Hermes</a:t>
            </a:r>
          </a:p>
          <a:p>
            <a:pPr lvl="1">
              <a:buFont typeface="Wingdings" pitchFamily="2" charset="2"/>
              <a:buChar char="ü"/>
            </a:pPr>
            <a:endParaRPr lang="nl-BE" i="0" dirty="0" smtClean="0"/>
          </a:p>
          <a:p>
            <a:pPr lvl="1">
              <a:buFont typeface="Wingdings" pitchFamily="2" charset="2"/>
              <a:buChar char="ü"/>
            </a:pPr>
            <a:r>
              <a:rPr lang="nl-BE" dirty="0" err="1" smtClean="0"/>
              <a:t>Externalised</a:t>
            </a:r>
            <a:r>
              <a:rPr lang="nl-BE" dirty="0" smtClean="0"/>
              <a:t> </a:t>
            </a:r>
            <a:r>
              <a:rPr lang="nl-BE" dirty="0" err="1" smtClean="0"/>
              <a:t>to</a:t>
            </a:r>
            <a:r>
              <a:rPr lang="nl-BE" dirty="0" smtClean="0"/>
              <a:t> </a:t>
            </a:r>
            <a:r>
              <a:rPr lang="nl-BE" dirty="0" err="1" smtClean="0"/>
              <a:t>externals</a:t>
            </a:r>
            <a:r>
              <a:rPr lang="nl-BE" dirty="0" smtClean="0"/>
              <a:t> </a:t>
            </a:r>
            <a:r>
              <a:rPr lang="nl-BE" dirty="0" err="1" smtClean="0"/>
              <a:t>when</a:t>
            </a:r>
            <a:r>
              <a:rPr lang="nl-BE" dirty="0" smtClean="0"/>
              <a:t> </a:t>
            </a:r>
            <a:r>
              <a:rPr lang="nl-BE" dirty="0" err="1" smtClean="0"/>
              <a:t>needed</a:t>
            </a:r>
            <a:endParaRPr lang="nl-BE" dirty="0" smtClean="0"/>
          </a:p>
          <a:p>
            <a:pPr lvl="1">
              <a:buFont typeface="Wingdings" pitchFamily="2" charset="2"/>
              <a:buChar char="ü"/>
            </a:pPr>
            <a:endParaRPr lang="nl-BE" dirty="0" smtClean="0"/>
          </a:p>
          <a:p>
            <a:pPr lvl="1">
              <a:buFont typeface="Wingdings" pitchFamily="2" charset="2"/>
              <a:buChar char="ü"/>
            </a:pPr>
            <a:r>
              <a:rPr lang="nl-BE" dirty="0" err="1" smtClean="0"/>
              <a:t>Generated</a:t>
            </a:r>
            <a:r>
              <a:rPr lang="nl-BE" dirty="0" smtClean="0"/>
              <a:t> </a:t>
            </a:r>
            <a:r>
              <a:rPr lang="nl-BE" dirty="0" err="1" smtClean="0"/>
              <a:t>and</a:t>
            </a:r>
            <a:r>
              <a:rPr lang="nl-BE" dirty="0" smtClean="0"/>
              <a:t> pre-</a:t>
            </a:r>
            <a:r>
              <a:rPr lang="nl-BE" dirty="0" err="1" smtClean="0"/>
              <a:t>filled</a:t>
            </a:r>
            <a:endParaRPr lang="nl-BE" dirty="0"/>
          </a:p>
          <a:p>
            <a:pPr marL="457200" lvl="1" indent="0">
              <a:buNone/>
            </a:pPr>
            <a:endParaRPr lang="nl-BE" dirty="0" smtClean="0"/>
          </a:p>
          <a:p>
            <a:pPr lvl="1">
              <a:buFont typeface="Wingdings" pitchFamily="2" charset="2"/>
              <a:buChar char="ü"/>
            </a:pPr>
            <a:r>
              <a:rPr lang="nl-BE" dirty="0" err="1" smtClean="0"/>
              <a:t>Transperantly</a:t>
            </a:r>
            <a:r>
              <a:rPr lang="nl-BE" dirty="0" smtClean="0"/>
              <a:t> </a:t>
            </a:r>
            <a:r>
              <a:rPr lang="nl-BE" dirty="0" err="1" smtClean="0"/>
              <a:t>available</a:t>
            </a:r>
            <a:r>
              <a:rPr lang="nl-BE" dirty="0" smtClean="0"/>
              <a:t> cross business </a:t>
            </a:r>
            <a:r>
              <a:rPr lang="nl-BE" dirty="0" err="1" smtClean="0"/>
              <a:t>processes</a:t>
            </a:r>
            <a:endParaRPr lang="nl-BE" dirty="0"/>
          </a:p>
          <a:p>
            <a:pPr lvl="1">
              <a:buFont typeface="Wingdings" pitchFamily="2" charset="2"/>
              <a:buChar char="ü"/>
            </a:pPr>
            <a:endParaRPr lang="nl-BE" dirty="0" smtClean="0"/>
          </a:p>
          <a:p>
            <a:endParaRPr lang="nl-BE" dirty="0"/>
          </a:p>
        </p:txBody>
      </p:sp>
    </p:spTree>
    <p:extLst>
      <p:ext uri="{BB962C8B-B14F-4D97-AF65-F5344CB8AC3E}">
        <p14:creationId xmlns:p14="http://schemas.microsoft.com/office/powerpoint/2010/main" val="30091990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 y="1173957"/>
            <a:ext cx="9133728" cy="4477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067676" y="218452"/>
            <a:ext cx="7008650" cy="523220"/>
          </a:xfrm>
          <a:prstGeom prst="rect">
            <a:avLst/>
          </a:prstGeom>
          <a:solidFill>
            <a:srgbClr val="FFC000"/>
          </a:solidFill>
        </p:spPr>
        <p:txBody>
          <a:bodyPr wrap="none" rtlCol="0">
            <a:spAutoFit/>
          </a:bodyPr>
          <a:lstStyle/>
          <a:p>
            <a:r>
              <a:rPr lang="en-GB" sz="2800" b="1" dirty="0" err="1" smtClean="0">
                <a:solidFill>
                  <a:srgbClr val="0F5494"/>
                </a:solidFill>
                <a:latin typeface="Verdana" pitchFamily="34" charset="0"/>
                <a:cs typeface="+mn-cs"/>
              </a:rPr>
              <a:t>Templating</a:t>
            </a:r>
            <a:r>
              <a:rPr lang="en-GB" sz="2800" b="1" dirty="0" smtClean="0">
                <a:solidFill>
                  <a:srgbClr val="0F5494"/>
                </a:solidFill>
                <a:latin typeface="Verdana" pitchFamily="34" charset="0"/>
                <a:cs typeface="+mn-cs"/>
              </a:rPr>
              <a:t> example: Amendment</a:t>
            </a:r>
            <a:endParaRPr lang="en-GB" sz="2800" b="1" dirty="0">
              <a:solidFill>
                <a:srgbClr val="0F5494"/>
              </a:solidFill>
              <a:latin typeface="Verdana" pitchFamily="34" charset="0"/>
              <a:cs typeface="+mn-cs"/>
            </a:endParaRPr>
          </a:p>
        </p:txBody>
      </p:sp>
      <p:sp>
        <p:nvSpPr>
          <p:cNvPr id="11" name="TextBox 10"/>
          <p:cNvSpPr txBox="1"/>
          <p:nvPr/>
        </p:nvSpPr>
        <p:spPr>
          <a:xfrm>
            <a:off x="251520" y="4266346"/>
            <a:ext cx="1238352" cy="461665"/>
          </a:xfrm>
          <a:prstGeom prst="rect">
            <a:avLst/>
          </a:prstGeom>
          <a:solidFill>
            <a:srgbClr val="FFC000"/>
          </a:solidFill>
          <a:ln>
            <a:solidFill>
              <a:srgbClr val="FF0000"/>
            </a:solidFill>
          </a:ln>
        </p:spPr>
        <p:txBody>
          <a:bodyPr wrap="none" rtlCol="0">
            <a:spAutoFit/>
          </a:bodyPr>
          <a:lstStyle/>
          <a:p>
            <a:r>
              <a:rPr lang="en-GB" sz="1200" dirty="0" smtClean="0">
                <a:solidFill>
                  <a:srgbClr val="0F5494"/>
                </a:solidFill>
                <a:latin typeface="Verdana" pitchFamily="34" charset="0"/>
                <a:cs typeface="+mn-cs"/>
              </a:rPr>
              <a:t>Adapt some</a:t>
            </a:r>
          </a:p>
          <a:p>
            <a:r>
              <a:rPr lang="en-GB" sz="1200" dirty="0" smtClean="0">
                <a:solidFill>
                  <a:srgbClr val="0F5494"/>
                </a:solidFill>
                <a:latin typeface="Verdana" pitchFamily="34" charset="0"/>
                <a:cs typeface="+mn-cs"/>
              </a:rPr>
              <a:t>Contract data</a:t>
            </a:r>
            <a:endParaRPr lang="en-GB" sz="1200" dirty="0">
              <a:solidFill>
                <a:srgbClr val="0F5494"/>
              </a:solidFill>
              <a:latin typeface="Verdana" pitchFamily="34" charset="0"/>
              <a:cs typeface="+mn-cs"/>
            </a:endParaRPr>
          </a:p>
        </p:txBody>
      </p:sp>
      <p:grpSp>
        <p:nvGrpSpPr>
          <p:cNvPr id="3" name="Group 2"/>
          <p:cNvGrpSpPr/>
          <p:nvPr/>
        </p:nvGrpSpPr>
        <p:grpSpPr>
          <a:xfrm>
            <a:off x="924941" y="2204864"/>
            <a:ext cx="7604270" cy="4228680"/>
            <a:chOff x="899592" y="2132856"/>
            <a:chExt cx="7604270" cy="4228680"/>
          </a:xfrm>
        </p:grpSpPr>
        <p:grpSp>
          <p:nvGrpSpPr>
            <p:cNvPr id="10" name="Group 9"/>
            <p:cNvGrpSpPr/>
            <p:nvPr/>
          </p:nvGrpSpPr>
          <p:grpSpPr>
            <a:xfrm>
              <a:off x="899592" y="2132856"/>
              <a:ext cx="7604270" cy="4228680"/>
              <a:chOff x="899592" y="2132856"/>
              <a:chExt cx="7604270" cy="4228680"/>
            </a:xfrm>
          </p:grpSpPr>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88" y="2950470"/>
                <a:ext cx="7597374" cy="3411066"/>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bwMode="auto">
              <a:xfrm flipV="1">
                <a:off x="899592" y="2204864"/>
                <a:ext cx="1054771" cy="745606"/>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2314403" y="2132856"/>
                <a:ext cx="6189459" cy="81761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Box 1"/>
            <p:cNvSpPr txBox="1"/>
            <p:nvPr/>
          </p:nvSpPr>
          <p:spPr>
            <a:xfrm>
              <a:off x="2753743" y="2719637"/>
              <a:ext cx="3902863" cy="461665"/>
            </a:xfrm>
            <a:prstGeom prst="rect">
              <a:avLst/>
            </a:prstGeom>
            <a:solidFill>
              <a:srgbClr val="FFC000"/>
            </a:solidFill>
          </p:spPr>
          <p:txBody>
            <a:bodyPr wrap="none" rtlCol="0">
              <a:spAutoFit/>
            </a:bodyPr>
            <a:lstStyle/>
            <a:p>
              <a:r>
                <a:rPr lang="en-GB" sz="1200" dirty="0" smtClean="0">
                  <a:solidFill>
                    <a:srgbClr val="0F5494"/>
                  </a:solidFill>
                  <a:latin typeface="Verdana" pitchFamily="34" charset="0"/>
                  <a:cs typeface="+mn-cs"/>
                </a:rPr>
                <a:t>Automatically the system will select the correct </a:t>
              </a:r>
            </a:p>
            <a:p>
              <a:r>
                <a:rPr lang="en-GB" sz="1200" dirty="0" smtClean="0">
                  <a:solidFill>
                    <a:srgbClr val="0F5494"/>
                  </a:solidFill>
                  <a:latin typeface="Verdana" pitchFamily="34" charset="0"/>
                  <a:cs typeface="+mn-cs"/>
                </a:rPr>
                <a:t>Amendment clause</a:t>
              </a:r>
            </a:p>
          </p:txBody>
        </p:sp>
      </p:grpSp>
    </p:spTree>
    <p:extLst>
      <p:ext uri="{BB962C8B-B14F-4D97-AF65-F5344CB8AC3E}">
        <p14:creationId xmlns:p14="http://schemas.microsoft.com/office/powerpoint/2010/main" val="4156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467544" y="1637185"/>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2400" i="1" dirty="0" smtClean="0">
                <a:solidFill>
                  <a:srgbClr val="0F5494"/>
                </a:solidFill>
              </a:rPr>
              <a:t>Some mixed feedback from </a:t>
            </a:r>
            <a:r>
              <a:rPr lang="en-US" altLang="en-US" sz="2400" i="1" dirty="0">
                <a:solidFill>
                  <a:srgbClr val="0F5494"/>
                </a:solidFill>
              </a:rPr>
              <a:t>MIS DG NEAR (encoding AD </a:t>
            </a:r>
            <a:r>
              <a:rPr lang="en-US" altLang="en-US" sz="2400" i="1" dirty="0" smtClean="0">
                <a:solidFill>
                  <a:srgbClr val="0F5494"/>
                </a:solidFill>
              </a:rPr>
              <a:t>indicators) </a:t>
            </a:r>
            <a:endParaRPr lang="es-ES_tradnl" sz="2400" i="1" dirty="0">
              <a:solidFill>
                <a:srgbClr val="0F5494"/>
              </a:solidFill>
            </a:endParaRPr>
          </a:p>
        </p:txBody>
      </p:sp>
      <p:sp>
        <p:nvSpPr>
          <p:cNvPr id="8" name="Espace réservé du contenu 2"/>
          <p:cNvSpPr txBox="1">
            <a:spLocks/>
          </p:cNvSpPr>
          <p:nvPr/>
        </p:nvSpPr>
        <p:spPr bwMode="auto">
          <a:xfrm>
            <a:off x="467544" y="2495377"/>
            <a:ext cx="8020050" cy="3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eaLnBrk="1" hangingPunct="1">
              <a:spcBef>
                <a:spcPct val="20000"/>
              </a:spcBef>
              <a:buFont typeface="Arial" pitchFamily="34" charset="0"/>
              <a:buChar char="•"/>
              <a:defRPr sz="1800">
                <a:solidFill>
                  <a:srgbClr val="0F5494"/>
                </a:solidFill>
                <a:latin typeface="+mn-lt"/>
                <a:cs typeface="+mn-cs"/>
              </a:defRPr>
            </a:lvl1pPr>
            <a:lvl2pPr marL="742950" indent="-285750" eaLnBrk="1" hangingPunct="1">
              <a:spcBef>
                <a:spcPct val="20000"/>
              </a:spcBef>
              <a:buFont typeface="Arial" pitchFamily="34" charset="0"/>
              <a:buChar char="–"/>
              <a:defRPr sz="2800">
                <a:latin typeface="+mn-lt"/>
                <a:cs typeface="+mn-cs"/>
              </a:defRPr>
            </a:lvl2pPr>
            <a:lvl3pPr marL="1143000" indent="-228600" eaLnBrk="1" hangingPunct="1">
              <a:spcBef>
                <a:spcPct val="20000"/>
              </a:spcBef>
              <a:buFont typeface="Arial" pitchFamily="34" charset="0"/>
              <a:buChar char="•"/>
              <a:defRPr sz="2400">
                <a:latin typeface="+mn-lt"/>
                <a:cs typeface="+mn-cs"/>
              </a:defRPr>
            </a:lvl3pPr>
            <a:lvl4pPr marL="1600200" indent="-228600" eaLnBrk="1" hangingPunct="1">
              <a:spcBef>
                <a:spcPct val="20000"/>
              </a:spcBef>
              <a:buFont typeface="Arial" pitchFamily="34" charset="0"/>
              <a:buChar char="–"/>
              <a:defRPr sz="2000">
                <a:latin typeface="+mn-lt"/>
                <a:cs typeface="+mn-cs"/>
              </a:defRPr>
            </a:lvl4pPr>
            <a:lvl5pPr marL="2057400" indent="-228600" eaLnBrk="1" hangingPunct="1">
              <a:spcBef>
                <a:spcPct val="20000"/>
              </a:spcBef>
              <a:buFont typeface="Arial" pitchFamily="34" charset="0"/>
              <a:buChar char="»"/>
              <a:defRPr sz="2000">
                <a:latin typeface="+mn-lt"/>
                <a:cs typeface="+mn-cs"/>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fr-BE" sz="1700" dirty="0" smtClean="0"/>
              <a:t>Baseline value, </a:t>
            </a:r>
            <a:r>
              <a:rPr lang="fr-BE" sz="1700" dirty="0" err="1" smtClean="0"/>
              <a:t>target</a:t>
            </a:r>
            <a:r>
              <a:rPr lang="fr-BE" sz="1700" dirty="0" smtClean="0"/>
              <a:t> and source of </a:t>
            </a:r>
            <a:r>
              <a:rPr lang="fr-BE" sz="1700" dirty="0" err="1" smtClean="0"/>
              <a:t>verification</a:t>
            </a:r>
            <a:r>
              <a:rPr lang="fr-BE" sz="1700" dirty="0" smtClean="0"/>
              <a:t> </a:t>
            </a:r>
            <a:r>
              <a:rPr lang="fr-BE" sz="1700" dirty="0" err="1" smtClean="0"/>
              <a:t>compulsory</a:t>
            </a:r>
            <a:r>
              <a:rPr lang="fr-BE" sz="1700" dirty="0" smtClean="0"/>
              <a:t> </a:t>
            </a:r>
            <a:r>
              <a:rPr lang="fr-BE" sz="1700" dirty="0" err="1" smtClean="0"/>
              <a:t>fields</a:t>
            </a:r>
            <a:r>
              <a:rPr lang="fr-BE" sz="1700" dirty="0" smtClean="0"/>
              <a:t> (</a:t>
            </a:r>
            <a:r>
              <a:rPr lang="fr-BE" sz="1700" dirty="0" err="1" smtClean="0"/>
              <a:t>useful</a:t>
            </a:r>
            <a:r>
              <a:rPr lang="fr-BE" sz="1700" dirty="0" smtClean="0"/>
              <a:t>)</a:t>
            </a:r>
          </a:p>
          <a:p>
            <a:r>
              <a:rPr lang="fr-BE" sz="1700" dirty="0" err="1" smtClean="0"/>
              <a:t>Both</a:t>
            </a:r>
            <a:r>
              <a:rPr lang="fr-BE" sz="1700" dirty="0" smtClean="0"/>
              <a:t> quantitative and qualitative </a:t>
            </a:r>
            <a:r>
              <a:rPr lang="fr-BE" sz="1700" dirty="0" err="1" smtClean="0"/>
              <a:t>indicators</a:t>
            </a:r>
            <a:r>
              <a:rPr lang="fr-BE" sz="1700" dirty="0" smtClean="0"/>
              <a:t> </a:t>
            </a:r>
            <a:r>
              <a:rPr lang="fr-BE" sz="1700" dirty="0" err="1" smtClean="0"/>
              <a:t>can</a:t>
            </a:r>
            <a:r>
              <a:rPr lang="fr-BE" sz="1700" dirty="0" smtClean="0"/>
              <a:t> </a:t>
            </a:r>
            <a:r>
              <a:rPr lang="fr-BE" sz="1700" dirty="0" err="1" smtClean="0"/>
              <a:t>be</a:t>
            </a:r>
            <a:r>
              <a:rPr lang="fr-BE" sz="1700" dirty="0" smtClean="0"/>
              <a:t> </a:t>
            </a:r>
            <a:r>
              <a:rPr lang="fr-BE" sz="1700" dirty="0" err="1" smtClean="0"/>
              <a:t>encoded</a:t>
            </a:r>
            <a:r>
              <a:rPr lang="fr-BE" sz="1700" dirty="0" smtClean="0"/>
              <a:t> (</a:t>
            </a:r>
            <a:r>
              <a:rPr lang="fr-BE" sz="1700" dirty="0" err="1" smtClean="0"/>
              <a:t>useful</a:t>
            </a:r>
            <a:r>
              <a:rPr lang="fr-BE" sz="1700" dirty="0" smtClean="0"/>
              <a:t>)</a:t>
            </a:r>
          </a:p>
          <a:p>
            <a:r>
              <a:rPr lang="fr-BE" sz="1700" dirty="0" err="1" smtClean="0"/>
              <a:t>Process</a:t>
            </a:r>
            <a:r>
              <a:rPr lang="fr-BE" sz="1700" dirty="0" smtClean="0"/>
              <a:t>, output and </a:t>
            </a:r>
            <a:r>
              <a:rPr lang="fr-BE" sz="1700" dirty="0" err="1" smtClean="0"/>
              <a:t>outcome</a:t>
            </a:r>
            <a:r>
              <a:rPr lang="fr-BE" sz="1700" dirty="0" smtClean="0"/>
              <a:t> </a:t>
            </a:r>
            <a:r>
              <a:rPr lang="fr-BE" sz="1700" dirty="0" err="1" smtClean="0"/>
              <a:t>indicators</a:t>
            </a:r>
            <a:r>
              <a:rPr lang="fr-BE" sz="1700" dirty="0" smtClean="0"/>
              <a:t> </a:t>
            </a:r>
            <a:r>
              <a:rPr lang="fr-BE" sz="1700" dirty="0" err="1" smtClean="0"/>
              <a:t>can</a:t>
            </a:r>
            <a:r>
              <a:rPr lang="fr-BE" sz="1700" dirty="0" smtClean="0"/>
              <a:t> </a:t>
            </a:r>
            <a:r>
              <a:rPr lang="fr-BE" sz="1700" dirty="0" err="1" smtClean="0"/>
              <a:t>be</a:t>
            </a:r>
            <a:r>
              <a:rPr lang="fr-BE" sz="1700" dirty="0" smtClean="0"/>
              <a:t> </a:t>
            </a:r>
            <a:r>
              <a:rPr lang="fr-BE" sz="1700" dirty="0" err="1" smtClean="0"/>
              <a:t>encoded</a:t>
            </a:r>
            <a:r>
              <a:rPr lang="fr-BE" sz="1700" dirty="0" smtClean="0"/>
              <a:t> (good)</a:t>
            </a:r>
            <a:endParaRPr lang="en-GB" sz="1700" dirty="0" smtClean="0"/>
          </a:p>
          <a:p>
            <a:r>
              <a:rPr lang="en-GB" sz="1700" dirty="0" smtClean="0"/>
              <a:t>Indicators are encoded with free text (problem)</a:t>
            </a:r>
            <a:endParaRPr lang="en-GB" sz="1700" dirty="0"/>
          </a:p>
          <a:p>
            <a:r>
              <a:rPr lang="en-GB" sz="1700" dirty="0" smtClean="0"/>
              <a:t>After discarding many indicators (bad indicators, key elements missing), 1012 </a:t>
            </a:r>
            <a:r>
              <a:rPr lang="en-GB" sz="1700" dirty="0"/>
              <a:t>indicators </a:t>
            </a:r>
            <a:r>
              <a:rPr lang="en-GB" sz="1700" dirty="0" smtClean="0"/>
              <a:t>have been encoded </a:t>
            </a:r>
            <a:r>
              <a:rPr lang="en-GB" sz="1700" dirty="0"/>
              <a:t>in the MIS (AP 2014 and </a:t>
            </a:r>
            <a:r>
              <a:rPr lang="en-GB" sz="1700" dirty="0" smtClean="0"/>
              <a:t>2015 for IPA II)</a:t>
            </a:r>
            <a:endParaRPr lang="en-GB" sz="1700" dirty="0"/>
          </a:p>
          <a:p>
            <a:pPr lvl="1">
              <a:buFont typeface="Wingdings" panose="05000000000000000000" pitchFamily="2" charset="2"/>
              <a:buChar char="ü"/>
              <a:defRPr/>
            </a:pPr>
            <a:r>
              <a:rPr lang="en-GB" sz="1700" i="1" dirty="0">
                <a:solidFill>
                  <a:srgbClr val="0F5494"/>
                </a:solidFill>
              </a:rPr>
              <a:t>Only 11 indicators have been encoded  3 times in the same country</a:t>
            </a:r>
          </a:p>
          <a:p>
            <a:pPr lvl="1">
              <a:buFont typeface="Wingdings" panose="05000000000000000000" pitchFamily="2" charset="2"/>
              <a:buChar char="ü"/>
              <a:defRPr/>
            </a:pPr>
            <a:r>
              <a:rPr lang="en-GB" sz="1700" i="1" dirty="0">
                <a:solidFill>
                  <a:srgbClr val="0F5494"/>
                </a:solidFill>
              </a:rPr>
              <a:t>Only 32 indicators have been encoded 2 times in the same beneficiary</a:t>
            </a:r>
          </a:p>
          <a:p>
            <a:pPr lvl="1">
              <a:buFont typeface="Wingdings" panose="05000000000000000000" pitchFamily="2" charset="2"/>
              <a:buChar char="ü"/>
              <a:defRPr/>
            </a:pPr>
            <a:r>
              <a:rPr lang="en-GB" sz="1700" i="1" dirty="0">
                <a:solidFill>
                  <a:srgbClr val="0F5494"/>
                </a:solidFill>
              </a:rPr>
              <a:t>Only 1 indicator ("Progress made towards meeting accession criteria") has been encoded in two different beneficiaries (once in Bosnia, once in </a:t>
            </a:r>
            <a:r>
              <a:rPr lang="en-GB" sz="1700" i="1" dirty="0" smtClean="0">
                <a:solidFill>
                  <a:srgbClr val="0F5494"/>
                </a:solidFill>
              </a:rPr>
              <a:t>Turkey)</a:t>
            </a:r>
            <a:endParaRPr lang="en-GB" sz="1700" i="1" dirty="0">
              <a:solidFill>
                <a:srgbClr val="0F5494"/>
              </a:solidFill>
            </a:endParaRPr>
          </a:p>
          <a:p>
            <a:r>
              <a:rPr lang="en-GB" sz="1700" dirty="0" smtClean="0"/>
              <a:t>Limited scope for aggregation, monitoring at country/sector/corporate level, and reporting!</a:t>
            </a:r>
            <a:endParaRPr lang="fr-FR" sz="1700" dirty="0"/>
          </a:p>
        </p:txBody>
      </p:sp>
    </p:spTree>
    <p:extLst>
      <p:ext uri="{BB962C8B-B14F-4D97-AF65-F5344CB8AC3E}">
        <p14:creationId xmlns:p14="http://schemas.microsoft.com/office/powerpoint/2010/main" val="3887856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7676" y="218452"/>
            <a:ext cx="7008650" cy="523220"/>
          </a:xfrm>
          <a:prstGeom prst="rect">
            <a:avLst/>
          </a:prstGeom>
          <a:solidFill>
            <a:srgbClr val="FFC000"/>
          </a:solidFill>
        </p:spPr>
        <p:txBody>
          <a:bodyPr wrap="none" rtlCol="0">
            <a:spAutoFit/>
          </a:bodyPr>
          <a:lstStyle/>
          <a:p>
            <a:r>
              <a:rPr lang="en-GB" sz="2800" b="1" dirty="0" err="1" smtClean="0">
                <a:solidFill>
                  <a:srgbClr val="0F5494"/>
                </a:solidFill>
                <a:latin typeface="Verdana" pitchFamily="34" charset="0"/>
                <a:cs typeface="+mn-cs"/>
              </a:rPr>
              <a:t>Templating</a:t>
            </a:r>
            <a:r>
              <a:rPr lang="en-GB" sz="2800" b="1" dirty="0" smtClean="0">
                <a:solidFill>
                  <a:srgbClr val="0F5494"/>
                </a:solidFill>
                <a:latin typeface="Verdana" pitchFamily="34" charset="0"/>
                <a:cs typeface="+mn-cs"/>
              </a:rPr>
              <a:t> example: Amendment</a:t>
            </a:r>
            <a:endParaRPr lang="en-GB" sz="2800" b="1" dirty="0">
              <a:solidFill>
                <a:srgbClr val="0F5494"/>
              </a:solidFill>
              <a:latin typeface="Verdana" pitchFamily="34" charset="0"/>
              <a:cs typeface="+mn-cs"/>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5" y="1628800"/>
            <a:ext cx="9089138" cy="43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76056" y="5140642"/>
            <a:ext cx="2732608" cy="830997"/>
          </a:xfrm>
          <a:prstGeom prst="rect">
            <a:avLst/>
          </a:prstGeom>
          <a:solidFill>
            <a:srgbClr val="FFC000"/>
          </a:solidFill>
          <a:ln>
            <a:solidFill>
              <a:srgbClr val="FF0000"/>
            </a:solidFill>
          </a:ln>
        </p:spPr>
        <p:txBody>
          <a:bodyPr wrap="none" rtlCol="0">
            <a:spAutoFit/>
          </a:bodyPr>
          <a:lstStyle/>
          <a:p>
            <a:pPr marL="171450" indent="-171450">
              <a:buFont typeface="Wingdings" panose="05000000000000000000" pitchFamily="2" charset="2"/>
              <a:buChar char="ü"/>
            </a:pPr>
            <a:r>
              <a:rPr lang="en-GB" sz="1600" dirty="0" smtClean="0">
                <a:solidFill>
                  <a:srgbClr val="0F5494"/>
                </a:solidFill>
                <a:latin typeface="Verdana" pitchFamily="34" charset="0"/>
                <a:cs typeface="+mn-cs"/>
              </a:rPr>
              <a:t>Auto generated</a:t>
            </a:r>
          </a:p>
          <a:p>
            <a:pPr marL="171450" indent="-171450">
              <a:buFont typeface="Wingdings" panose="05000000000000000000" pitchFamily="2" charset="2"/>
              <a:buChar char="ü"/>
            </a:pPr>
            <a:r>
              <a:rPr lang="en-GB" sz="1600" dirty="0" smtClean="0">
                <a:solidFill>
                  <a:srgbClr val="0F5494"/>
                </a:solidFill>
                <a:latin typeface="Verdana" pitchFamily="34" charset="0"/>
                <a:cs typeface="+mn-cs"/>
              </a:rPr>
              <a:t>Registered in Ares</a:t>
            </a:r>
          </a:p>
          <a:p>
            <a:pPr marL="171450" indent="-171450">
              <a:buFont typeface="Wingdings" panose="05000000000000000000" pitchFamily="2" charset="2"/>
              <a:buChar char="ü"/>
            </a:pPr>
            <a:r>
              <a:rPr lang="en-GB" sz="1600" dirty="0" err="1" smtClean="0">
                <a:solidFill>
                  <a:srgbClr val="0F5494"/>
                </a:solidFill>
                <a:latin typeface="Verdana" pitchFamily="34" charset="0"/>
                <a:cs typeface="+mn-cs"/>
              </a:rPr>
              <a:t>Transperantly</a:t>
            </a:r>
            <a:r>
              <a:rPr lang="en-GB" sz="1600" dirty="0" smtClean="0">
                <a:solidFill>
                  <a:srgbClr val="0F5494"/>
                </a:solidFill>
                <a:latin typeface="Verdana" pitchFamily="34" charset="0"/>
                <a:cs typeface="+mn-cs"/>
              </a:rPr>
              <a:t> available</a:t>
            </a:r>
            <a:endParaRPr lang="en-GB" sz="1600" dirty="0">
              <a:solidFill>
                <a:srgbClr val="0F5494"/>
              </a:solidFill>
              <a:latin typeface="Verdana" pitchFamily="34" charset="0"/>
              <a:cs typeface="+mn-cs"/>
            </a:endParaRPr>
          </a:p>
        </p:txBody>
      </p:sp>
      <p:sp>
        <p:nvSpPr>
          <p:cNvPr id="14" name="Explosion 1 13"/>
          <p:cNvSpPr/>
          <p:nvPr/>
        </p:nvSpPr>
        <p:spPr bwMode="auto">
          <a:xfrm>
            <a:off x="5724128" y="3140968"/>
            <a:ext cx="432048" cy="512349"/>
          </a:xfrm>
          <a:prstGeom prst="irregularSeal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grpSp>
        <p:nvGrpSpPr>
          <p:cNvPr id="17" name="Group 16"/>
          <p:cNvGrpSpPr/>
          <p:nvPr/>
        </p:nvGrpSpPr>
        <p:grpSpPr>
          <a:xfrm>
            <a:off x="75275" y="1196752"/>
            <a:ext cx="9015361" cy="5472698"/>
            <a:chOff x="149052" y="1340768"/>
            <a:chExt cx="8941584" cy="5328682"/>
          </a:xfrm>
        </p:grpSpPr>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52" y="1340768"/>
              <a:ext cx="8941584" cy="532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xplosion 1 14"/>
            <p:cNvSpPr/>
            <p:nvPr/>
          </p:nvSpPr>
          <p:spPr bwMode="auto">
            <a:xfrm rot="1296360">
              <a:off x="5324785" y="3607485"/>
              <a:ext cx="3728317" cy="2160240"/>
            </a:xfrm>
            <a:prstGeom prst="irregularSeal1">
              <a:avLst/>
            </a:prstGeom>
            <a:solidFill>
              <a:srgbClr val="FFC000"/>
            </a:solidFill>
            <a:ln w="57150">
              <a:solidFill>
                <a:srgbClr val="FF0000"/>
              </a:solidFill>
            </a:ln>
            <a:effectLst/>
            <a:extLst/>
          </p:spPr>
          <p:txBody>
            <a:bodyPr vert="horz" wrap="square" lIns="91440" tIns="45720" rIns="91440" bIns="45720" numCol="1" rtlCol="0" anchor="ctr" anchorCtr="0" compatLnSpc="1">
              <a:prstTxWarp prst="textNoShape">
                <a:avLst/>
              </a:prstTxWarp>
            </a:bodyPr>
            <a:lstStyle/>
            <a:p>
              <a:pPr marL="171450" indent="-171450">
                <a:buFont typeface="Wingdings" panose="05000000000000000000" pitchFamily="2" charset="2"/>
                <a:buChar char="ü"/>
              </a:pPr>
              <a:r>
                <a:rPr lang="en-GB" sz="1200" b="1" dirty="0">
                  <a:solidFill>
                    <a:srgbClr val="0F5494"/>
                  </a:solidFill>
                  <a:latin typeface="Verdana" pitchFamily="34" charset="0"/>
                  <a:cs typeface="+mn-cs"/>
                </a:rPr>
                <a:t>Auto generated</a:t>
              </a:r>
            </a:p>
            <a:p>
              <a:pPr marL="171450" indent="-171450">
                <a:buFont typeface="Wingdings" panose="05000000000000000000" pitchFamily="2" charset="2"/>
                <a:buChar char="ü"/>
              </a:pPr>
              <a:r>
                <a:rPr lang="en-GB" sz="1200" b="1" dirty="0" err="1">
                  <a:solidFill>
                    <a:srgbClr val="0F5494"/>
                  </a:solidFill>
                  <a:latin typeface="Verdana" pitchFamily="34" charset="0"/>
                  <a:cs typeface="+mn-cs"/>
                </a:rPr>
                <a:t>Aresized</a:t>
              </a:r>
              <a:endParaRPr lang="en-GB" sz="1200" b="1" dirty="0">
                <a:solidFill>
                  <a:srgbClr val="0F5494"/>
                </a:solidFill>
                <a:latin typeface="Verdana" pitchFamily="34" charset="0"/>
                <a:cs typeface="+mn-cs"/>
              </a:endParaRPr>
            </a:p>
            <a:p>
              <a:pPr marL="171450" indent="-171450">
                <a:buFont typeface="Wingdings" panose="05000000000000000000" pitchFamily="2" charset="2"/>
                <a:buChar char="ü"/>
              </a:pPr>
              <a:r>
                <a:rPr lang="en-GB" sz="1200" b="1" dirty="0" err="1">
                  <a:solidFill>
                    <a:srgbClr val="0F5494"/>
                  </a:solidFill>
                  <a:latin typeface="Verdana" pitchFamily="34" charset="0"/>
                  <a:cs typeface="+mn-cs"/>
                </a:rPr>
                <a:t>Transperantly</a:t>
              </a:r>
              <a:r>
                <a:rPr lang="en-GB" sz="1200" b="1" dirty="0">
                  <a:solidFill>
                    <a:srgbClr val="0F5494"/>
                  </a:solidFill>
                  <a:latin typeface="Verdana" pitchFamily="34" charset="0"/>
                  <a:cs typeface="+mn-cs"/>
                </a:rPr>
                <a:t> available</a:t>
              </a:r>
            </a:p>
          </p:txBody>
        </p:sp>
        <p:sp>
          <p:nvSpPr>
            <p:cNvPr id="16" name="Rectangle 15"/>
            <p:cNvSpPr/>
            <p:nvPr/>
          </p:nvSpPr>
          <p:spPr bwMode="auto">
            <a:xfrm>
              <a:off x="6442360" y="2480263"/>
              <a:ext cx="2234096" cy="432048"/>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21" name="Rectangle 20"/>
            <p:cNvSpPr/>
            <p:nvPr/>
          </p:nvSpPr>
          <p:spPr bwMode="auto">
            <a:xfrm>
              <a:off x="1067676" y="5755614"/>
              <a:ext cx="4800468" cy="769729"/>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grpSp>
    </p:spTree>
    <p:extLst>
      <p:ext uri="{BB962C8B-B14F-4D97-AF65-F5344CB8AC3E}">
        <p14:creationId xmlns:p14="http://schemas.microsoft.com/office/powerpoint/2010/main" val="39297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93" y="2680076"/>
            <a:ext cx="8890104" cy="224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5040052" y="4151944"/>
            <a:ext cx="504056" cy="246260"/>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3729545" y="3331902"/>
            <a:ext cx="2066591" cy="461665"/>
          </a:xfrm>
          <a:prstGeom prst="rect">
            <a:avLst/>
          </a:prstGeom>
          <a:solidFill>
            <a:srgbClr val="FFC000"/>
          </a:solidFill>
        </p:spPr>
        <p:txBody>
          <a:bodyPr wrap="none" rtlCol="0">
            <a:spAutoFit/>
          </a:bodyPr>
          <a:lstStyle/>
          <a:p>
            <a:r>
              <a:rPr lang="en-GB" sz="2400" b="1" dirty="0" smtClean="0">
                <a:solidFill>
                  <a:srgbClr val="FF0000"/>
                </a:solidFill>
                <a:latin typeface="Verdana" pitchFamily="34" charset="0"/>
                <a:cs typeface="+mn-cs"/>
              </a:rPr>
              <a:t>Approved !</a:t>
            </a:r>
            <a:endParaRPr lang="en-GB" sz="2400" b="1" dirty="0">
              <a:solidFill>
                <a:srgbClr val="FF0000"/>
              </a:solidFill>
              <a:latin typeface="Verdana" pitchFamily="34" charset="0"/>
              <a:cs typeface="+mn-cs"/>
            </a:endParaRPr>
          </a:p>
        </p:txBody>
      </p:sp>
      <p:sp>
        <p:nvSpPr>
          <p:cNvPr id="7" name="TextBox 6"/>
          <p:cNvSpPr txBox="1"/>
          <p:nvPr/>
        </p:nvSpPr>
        <p:spPr>
          <a:xfrm>
            <a:off x="5544108" y="4509120"/>
            <a:ext cx="2215671" cy="1200329"/>
          </a:xfrm>
          <a:prstGeom prst="rect">
            <a:avLst/>
          </a:prstGeom>
          <a:solidFill>
            <a:srgbClr val="FFC000"/>
          </a:solidFill>
        </p:spPr>
        <p:txBody>
          <a:bodyPr wrap="none" rtlCol="0">
            <a:spAutoFit/>
          </a:bodyPr>
          <a:lstStyle/>
          <a:p>
            <a:r>
              <a:rPr lang="en-GB" sz="2400" b="1" dirty="0" smtClean="0">
                <a:solidFill>
                  <a:srgbClr val="FF0000"/>
                </a:solidFill>
                <a:latin typeface="Verdana" pitchFamily="34" charset="0"/>
                <a:cs typeface="+mn-cs"/>
              </a:rPr>
              <a:t>Ready to</a:t>
            </a:r>
          </a:p>
          <a:p>
            <a:r>
              <a:rPr lang="en-GB" sz="2400" b="1" dirty="0">
                <a:solidFill>
                  <a:srgbClr val="FF0000"/>
                </a:solidFill>
                <a:latin typeface="Verdana" pitchFamily="34" charset="0"/>
                <a:cs typeface="+mn-cs"/>
              </a:rPr>
              <a:t>r</a:t>
            </a:r>
            <a:r>
              <a:rPr lang="en-GB" sz="2400" b="1" dirty="0" smtClean="0">
                <a:solidFill>
                  <a:srgbClr val="FF0000"/>
                </a:solidFill>
                <a:latin typeface="Verdana" pitchFamily="34" charset="0"/>
                <a:cs typeface="+mn-cs"/>
              </a:rPr>
              <a:t>eceive the </a:t>
            </a:r>
          </a:p>
          <a:p>
            <a:r>
              <a:rPr lang="en-GB" sz="2400" b="1" dirty="0" smtClean="0">
                <a:solidFill>
                  <a:srgbClr val="FF0000"/>
                </a:solidFill>
                <a:latin typeface="Verdana" pitchFamily="34" charset="0"/>
                <a:cs typeface="+mn-cs"/>
              </a:rPr>
              <a:t>signatures</a:t>
            </a:r>
            <a:endParaRPr lang="en-GB" sz="2400" b="1" dirty="0">
              <a:solidFill>
                <a:srgbClr val="FF0000"/>
              </a:solidFill>
              <a:latin typeface="Verdana" pitchFamily="34" charset="0"/>
              <a:cs typeface="+mn-cs"/>
            </a:endParaRPr>
          </a:p>
        </p:txBody>
      </p:sp>
    </p:spTree>
    <p:extLst>
      <p:ext uri="{BB962C8B-B14F-4D97-AF65-F5344CB8AC3E}">
        <p14:creationId xmlns:p14="http://schemas.microsoft.com/office/powerpoint/2010/main" val="2512674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2.gstatic.com/images?q=tbn:ANd9GcQ3wx8mMOtOLIJOSVZh9__GaQ_8vKk6Hn3m2ZCehE2gbLyIgiPq2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3"/>
            <a:ext cx="3240360" cy="30308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largeassmovieblogs.com/wp-content/uploads/2013/02/trash-c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429000"/>
            <a:ext cx="3305175" cy="32956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t3.gstatic.com/images?q=tbn:ANd9GcT0dKIf9V77Fv_suazpDx8Ar2uPLQOEkxwIyRGyGGtrt1HJGshW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204864"/>
            <a:ext cx="2416926" cy="173289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p:nvPr>
        </p:nvSpPr>
        <p:spPr/>
        <p:txBody>
          <a:bodyPr/>
          <a:lstStyle/>
          <a:p>
            <a:r>
              <a:rPr lang="nl-BE" sz="4000" dirty="0" err="1" smtClean="0"/>
              <a:t>Externals</a:t>
            </a:r>
            <a:r>
              <a:rPr lang="nl-BE" sz="4000" dirty="0" smtClean="0"/>
              <a:t> are </a:t>
            </a:r>
            <a:r>
              <a:rPr lang="nl-BE" sz="4000" dirty="0" err="1" smtClean="0"/>
              <a:t>notified</a:t>
            </a:r>
            <a:r>
              <a:rPr lang="nl-BE" sz="4000" dirty="0" smtClean="0"/>
              <a:t> via the </a:t>
            </a:r>
          </a:p>
          <a:p>
            <a:pPr marL="0" indent="0">
              <a:buNone/>
            </a:pPr>
            <a:r>
              <a:rPr lang="nl-BE" sz="4000" dirty="0" smtClean="0"/>
              <a:t>		SEDIA</a:t>
            </a:r>
          </a:p>
          <a:p>
            <a:pPr marL="0" indent="0">
              <a:buNone/>
            </a:pPr>
            <a:r>
              <a:rPr lang="nl-BE" sz="4000" dirty="0"/>
              <a:t>	</a:t>
            </a:r>
            <a:r>
              <a:rPr lang="nl-BE" sz="4000" dirty="0" smtClean="0"/>
              <a:t>	Portal</a:t>
            </a:r>
          </a:p>
          <a:p>
            <a:endParaRPr lang="nl-BE" sz="4000" dirty="0" smtClean="0"/>
          </a:p>
          <a:p>
            <a:endParaRPr lang="nl-BE" sz="4000" dirty="0"/>
          </a:p>
          <a:p>
            <a:endParaRPr lang="fr-BE" sz="40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309" y="4155598"/>
            <a:ext cx="658814" cy="494110"/>
          </a:xfrm>
          <a:prstGeom prst="rect">
            <a:avLst/>
          </a:prstGeom>
        </p:spPr>
      </p:pic>
      <p:pic>
        <p:nvPicPr>
          <p:cNvPr id="9" name="Picture 2" descr="http://t0.gstatic.com/images?q=tbn:ANd9GcR644Cjs_GRw6HIaOdhk4idafjXXvMUkKxmLX9GROCu-z1NcxP9X9-7v-4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486" y="4697617"/>
            <a:ext cx="268009" cy="2680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40495" y="4700283"/>
            <a:ext cx="772969" cy="276999"/>
          </a:xfrm>
          <a:prstGeom prst="rect">
            <a:avLst/>
          </a:prstGeom>
          <a:solidFill>
            <a:srgbClr val="FF9900"/>
          </a:solidFill>
        </p:spPr>
        <p:txBody>
          <a:bodyPr wrap="none" rtlCol="0">
            <a:spAutoFit/>
          </a:bodyPr>
          <a:lstStyle/>
          <a:p>
            <a:r>
              <a:rPr lang="en-GB" sz="1200" dirty="0" smtClean="0">
                <a:solidFill>
                  <a:srgbClr val="0F5494"/>
                </a:solidFill>
                <a:latin typeface="Verdana" pitchFamily="34" charset="0"/>
                <a:cs typeface="+mn-cs"/>
              </a:rPr>
              <a:t>No mail</a:t>
            </a:r>
            <a:endParaRPr lang="en-GB" sz="1200" dirty="0">
              <a:solidFill>
                <a:srgbClr val="0F5494"/>
              </a:solidFill>
              <a:latin typeface="Verdana" pitchFamily="34" charset="0"/>
              <a:cs typeface="+mn-cs"/>
            </a:endParaRPr>
          </a:p>
        </p:txBody>
      </p:sp>
      <p:sp>
        <p:nvSpPr>
          <p:cNvPr id="11" name="TextBox 10"/>
          <p:cNvSpPr txBox="1"/>
          <p:nvPr/>
        </p:nvSpPr>
        <p:spPr>
          <a:xfrm>
            <a:off x="3635896" y="4177063"/>
            <a:ext cx="2055371" cy="1600438"/>
          </a:xfrm>
          <a:prstGeom prst="rect">
            <a:avLst/>
          </a:prstGeom>
          <a:solidFill>
            <a:srgbClr val="FF9900"/>
          </a:solidFill>
        </p:spPr>
        <p:txBody>
          <a:bodyPr wrap="none" rtlCol="0">
            <a:spAutoFit/>
          </a:bodyPr>
          <a:lstStyle/>
          <a:p>
            <a:r>
              <a:rPr lang="en-GB" sz="1400" b="1" dirty="0" smtClean="0">
                <a:solidFill>
                  <a:srgbClr val="0F5494"/>
                </a:solidFill>
                <a:latin typeface="Verdana" pitchFamily="34" charset="0"/>
                <a:cs typeface="+mn-cs"/>
              </a:rPr>
              <a:t>Coherent</a:t>
            </a:r>
          </a:p>
          <a:p>
            <a:endParaRPr lang="en-GB" sz="1400" b="1" dirty="0" smtClean="0">
              <a:solidFill>
                <a:srgbClr val="0F5494"/>
              </a:solidFill>
              <a:latin typeface="Verdana" pitchFamily="34" charset="0"/>
              <a:cs typeface="+mn-cs"/>
            </a:endParaRPr>
          </a:p>
          <a:p>
            <a:r>
              <a:rPr lang="en-GB" sz="1400" b="1" dirty="0" smtClean="0">
                <a:solidFill>
                  <a:srgbClr val="0F5494"/>
                </a:solidFill>
                <a:latin typeface="Verdana" pitchFamily="34" charset="0"/>
                <a:cs typeface="+mn-cs"/>
              </a:rPr>
              <a:t>Transparent</a:t>
            </a:r>
          </a:p>
          <a:p>
            <a:endParaRPr lang="en-GB" sz="1400" b="1" dirty="0" smtClean="0">
              <a:solidFill>
                <a:srgbClr val="0F5494"/>
              </a:solidFill>
              <a:latin typeface="Verdana" pitchFamily="34" charset="0"/>
              <a:cs typeface="+mn-cs"/>
            </a:endParaRPr>
          </a:p>
          <a:p>
            <a:r>
              <a:rPr lang="en-GB" sz="1400" b="1" dirty="0" smtClean="0">
                <a:solidFill>
                  <a:srgbClr val="0F5494"/>
                </a:solidFill>
                <a:latin typeface="Verdana" pitchFamily="34" charset="0"/>
                <a:cs typeface="+mn-cs"/>
              </a:rPr>
              <a:t>Integrated</a:t>
            </a:r>
          </a:p>
          <a:p>
            <a:endParaRPr lang="en-GB" sz="1400" b="1" dirty="0" smtClean="0">
              <a:solidFill>
                <a:srgbClr val="0F5494"/>
              </a:solidFill>
              <a:latin typeface="Verdana" pitchFamily="34" charset="0"/>
              <a:cs typeface="+mn-cs"/>
            </a:endParaRPr>
          </a:p>
          <a:p>
            <a:r>
              <a:rPr lang="en-GB" sz="1400" b="1" dirty="0" smtClean="0">
                <a:solidFill>
                  <a:srgbClr val="0F5494"/>
                </a:solidFill>
                <a:latin typeface="Verdana" pitchFamily="34" charset="0"/>
                <a:cs typeface="+mn-cs"/>
              </a:rPr>
              <a:t>Improved services</a:t>
            </a:r>
          </a:p>
        </p:txBody>
      </p:sp>
      <p:pic>
        <p:nvPicPr>
          <p:cNvPr id="12" name="Picture 4" descr="http://cftccwt.unblog.fr/files/2012/08/green-plus-sign-md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408" y="4169356"/>
            <a:ext cx="312480" cy="3114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cftccwt.unblog.fr/files/2012/08/green-plus-sign-md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408" y="4632930"/>
            <a:ext cx="312480" cy="3114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cftccwt.unblog.fr/files/2012/08/green-plus-sign-md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408" y="5043072"/>
            <a:ext cx="312480" cy="3114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cftccwt.unblog.fr/files/2012/08/green-plus-sign-md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408" y="5461986"/>
            <a:ext cx="312480" cy="3114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activerain.com/image_store/uploads/1/8/5/5/3/ar1316396278355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6812" y="5076825"/>
            <a:ext cx="525808" cy="3286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t0.gstatic.com/images?q=tbn:ANd9GcR644Cjs_GRw6HIaOdhk4idafjXXvMUkKxmLX9GROCu-z1NcxP9X9-7v-4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803" y="5524627"/>
            <a:ext cx="268009" cy="268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66812" y="5527293"/>
            <a:ext cx="1838965" cy="276999"/>
          </a:xfrm>
          <a:prstGeom prst="rect">
            <a:avLst/>
          </a:prstGeom>
          <a:solidFill>
            <a:srgbClr val="FF9900"/>
          </a:solidFill>
        </p:spPr>
        <p:txBody>
          <a:bodyPr wrap="none" rtlCol="0">
            <a:spAutoFit/>
          </a:bodyPr>
          <a:lstStyle/>
          <a:p>
            <a:r>
              <a:rPr lang="en-GB" sz="1200" dirty="0" smtClean="0">
                <a:solidFill>
                  <a:srgbClr val="0F5494"/>
                </a:solidFill>
                <a:latin typeface="Verdana" pitchFamily="34" charset="0"/>
                <a:cs typeface="+mn-cs"/>
              </a:rPr>
              <a:t>No blue ink signature</a:t>
            </a:r>
            <a:endParaRPr lang="en-GB" sz="1200" dirty="0">
              <a:solidFill>
                <a:srgbClr val="0F5494"/>
              </a:solidFill>
              <a:latin typeface="Verdana" pitchFamily="34" charset="0"/>
              <a:cs typeface="+mn-cs"/>
            </a:endParaRPr>
          </a:p>
        </p:txBody>
      </p:sp>
    </p:spTree>
    <p:extLst>
      <p:ext uri="{BB962C8B-B14F-4D97-AF65-F5344CB8AC3E}">
        <p14:creationId xmlns:p14="http://schemas.microsoft.com/office/powerpoint/2010/main" val="23873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path" presetSubtype="0" accel="50000" decel="50000" fill="hold" nodeType="withEffect">
                                  <p:stCondLst>
                                    <p:cond delay="250"/>
                                  </p:stCondLst>
                                  <p:childTnLst>
                                    <p:animMotion origin="layout" path="M -3.61111E-6 -1.85185E-6 C 0.01042 -0.01111 0.04809 -0.02222 0.06111 -0.02222 C 0.14427 -0.02222 0.22986 0.1544 0.22986 0.33148 C 0.22986 0.24213 0.27257 0.1544 0.31302 0.1544 C 0.35573 0.1544 0.39618 0.24352 0.39618 0.33148 C 0.39618 0.2875 0.41754 0.24213 0.43889 0.24213 C 0.46025 0.24213 0.4816 0.28611 0.4816 0.33148 C 0.4816 0.3088 0.49236 0.2875 0.50296 0.2875 C 0.51372 0.2875 0.52448 0.30996 0.52448 0.33148 C 0.52448 0.31991 0.52986 0.3088 0.53507 0.3088 C 0.53785 0.3088 0.54584 0.32014 0.54584 0.33148 C 0.54584 0.3257 0.54844 0.31991 0.55139 0.31991 C 0.55139 0.3213 0.55695 0.32546 0.55695 0.33148 C 0.55695 0.32824 0.55695 0.3257 0.55973 0.3257 C 0.55973 0.32685 0.5625 0.32871 0.5625 0.33148 C 0.5625 0.33009 0.5625 0.32824 0.5625 0.32685 C 0.56528 0.32685 0.56528 0.32824 0.56528 0.33009 C 0.56806 0.33009 0.56806 0.32871 0.56806 0.32685 C 0.57101 0.32685 0.57101 0.32824 0.57101 0.33009 " pathEditMode="relative" rAng="0" ptsTypes="fffffffffffffffffff">
                                      <p:cBhvr>
                                        <p:cTn id="6" dur="2000" fill="hold"/>
                                        <p:tgtEl>
                                          <p:spTgt spid="3074"/>
                                        </p:tgtEl>
                                        <p:attrNameLst>
                                          <p:attrName>ppt_x</p:attrName>
                                          <p:attrName>ppt_y</p:attrName>
                                        </p:attrNameLst>
                                      </p:cBhvr>
                                      <p:rCtr x="28542" y="15463"/>
                                    </p:animMotion>
                                  </p:childTnLst>
                                </p:cTn>
                              </p:par>
                            </p:childTnLst>
                          </p:cTn>
                        </p:par>
                        <p:par>
                          <p:cTn id="7" fill="hold">
                            <p:stCondLst>
                              <p:cond delay="2250"/>
                            </p:stCondLst>
                            <p:childTnLst>
                              <p:par>
                                <p:cTn id="8" presetID="1" presetClass="entr" presetSubtype="0" fill="hold" grpId="0" nodeType="after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par>
                          <p:cTn id="10" fill="hold">
                            <p:stCondLst>
                              <p:cond delay="2750"/>
                            </p:stCondLst>
                            <p:childTnLst>
                              <p:par>
                                <p:cTn id="11" presetID="1" presetClass="entr" presetSubtype="0" fill="hold" grpId="0" nodeType="after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par>
                          <p:cTn id="13" fill="hold">
                            <p:stCondLst>
                              <p:cond delay="3250"/>
                            </p:stCondLst>
                            <p:childTnLst>
                              <p:par>
                                <p:cTn id="14" presetID="1" presetClass="entr" presetSubtype="0" fill="hold" grpId="0" nodeType="afterEffect">
                                  <p:stCondLst>
                                    <p:cond delay="50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par>
                          <p:cTn id="16" fill="hold">
                            <p:stCondLst>
                              <p:cond delay="3750"/>
                            </p:stCondLst>
                            <p:childTnLst>
                              <p:par>
                                <p:cTn id="17" presetID="53" presetClass="entr" presetSubtype="16"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500" fill="hold"/>
                                        <p:tgtEl>
                                          <p:spTgt spid="3078"/>
                                        </p:tgtEl>
                                        <p:attrNameLst>
                                          <p:attrName>ppt_w</p:attrName>
                                        </p:attrNameLst>
                                      </p:cBhvr>
                                      <p:tavLst>
                                        <p:tav tm="0">
                                          <p:val>
                                            <p:fltVal val="0"/>
                                          </p:val>
                                        </p:tav>
                                        <p:tav tm="100000">
                                          <p:val>
                                            <p:strVal val="#ppt_w"/>
                                          </p:val>
                                        </p:tav>
                                      </p:tavLst>
                                    </p:anim>
                                    <p:anim calcmode="lin" valueType="num">
                                      <p:cBhvr>
                                        <p:cTn id="20" dur="500" fill="hold"/>
                                        <p:tgtEl>
                                          <p:spTgt spid="3078"/>
                                        </p:tgtEl>
                                        <p:attrNameLst>
                                          <p:attrName>ppt_h</p:attrName>
                                        </p:attrNameLst>
                                      </p:cBhvr>
                                      <p:tavLst>
                                        <p:tav tm="0">
                                          <p:val>
                                            <p:fltVal val="0"/>
                                          </p:val>
                                        </p:tav>
                                        <p:tav tm="100000">
                                          <p:val>
                                            <p:strVal val="#ppt_h"/>
                                          </p:val>
                                        </p:tav>
                                      </p:tavLst>
                                    </p:anim>
                                    <p:animEffect transition="in" filter="fade">
                                      <p:cBhvr>
                                        <p:cTn id="21"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72792" cy="538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82133" y="188640"/>
            <a:ext cx="4281941" cy="646331"/>
          </a:xfrm>
          <a:prstGeom prst="rect">
            <a:avLst/>
          </a:prstGeom>
          <a:solidFill>
            <a:srgbClr val="FFC000"/>
          </a:solidFill>
        </p:spPr>
        <p:txBody>
          <a:bodyPr wrap="none" rtlCol="0">
            <a:spAutoFit/>
          </a:bodyPr>
          <a:lstStyle/>
          <a:p>
            <a:r>
              <a:rPr lang="en-GB" b="1" dirty="0" smtClean="0">
                <a:solidFill>
                  <a:srgbClr val="0F5494"/>
                </a:solidFill>
                <a:latin typeface="Verdana" pitchFamily="34" charset="0"/>
                <a:cs typeface="+mn-cs"/>
              </a:rPr>
              <a:t>An email is send to the supplier</a:t>
            </a:r>
          </a:p>
          <a:p>
            <a:r>
              <a:rPr lang="en-GB" b="1" dirty="0" smtClean="0">
                <a:solidFill>
                  <a:srgbClr val="0F5494"/>
                </a:solidFill>
                <a:latin typeface="Verdana" pitchFamily="34" charset="0"/>
                <a:cs typeface="+mn-cs"/>
              </a:rPr>
              <a:t>Provided contact address</a:t>
            </a:r>
            <a:endParaRPr lang="en-GB" b="1" dirty="0">
              <a:solidFill>
                <a:srgbClr val="0F5494"/>
              </a:solidFill>
              <a:latin typeface="Verdana" pitchFamily="34" charset="0"/>
              <a:cs typeface="+mn-cs"/>
            </a:endParaRPr>
          </a:p>
        </p:txBody>
      </p:sp>
      <p:sp>
        <p:nvSpPr>
          <p:cNvPr id="4" name="Rectangle 3"/>
          <p:cNvSpPr/>
          <p:nvPr/>
        </p:nvSpPr>
        <p:spPr bwMode="auto">
          <a:xfrm>
            <a:off x="1835696" y="4838096"/>
            <a:ext cx="5760640" cy="144016"/>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5" name="TextBox 4"/>
          <p:cNvSpPr txBox="1"/>
          <p:nvPr/>
        </p:nvSpPr>
        <p:spPr>
          <a:xfrm>
            <a:off x="7576049" y="4863643"/>
            <a:ext cx="1164101" cy="646331"/>
          </a:xfrm>
          <a:prstGeom prst="rect">
            <a:avLst/>
          </a:prstGeom>
          <a:solidFill>
            <a:srgbClr val="FFC000"/>
          </a:solidFill>
          <a:ln>
            <a:solidFill>
              <a:srgbClr val="FF0000"/>
            </a:solidFill>
          </a:ln>
        </p:spPr>
        <p:txBody>
          <a:bodyPr wrap="none" rtlCol="0">
            <a:spAutoFit/>
          </a:bodyPr>
          <a:lstStyle/>
          <a:p>
            <a:pPr algn="ctr"/>
            <a:r>
              <a:rPr lang="en-GB" sz="1200" b="1" dirty="0" smtClean="0">
                <a:solidFill>
                  <a:srgbClr val="0F5494"/>
                </a:solidFill>
                <a:latin typeface="Verdana" pitchFamily="34" charset="0"/>
                <a:cs typeface="+mn-cs"/>
              </a:rPr>
              <a:t>Link to the </a:t>
            </a:r>
          </a:p>
          <a:p>
            <a:pPr algn="ctr"/>
            <a:r>
              <a:rPr lang="en-GB" sz="1200" b="1" dirty="0" smtClean="0">
                <a:solidFill>
                  <a:srgbClr val="0F5494"/>
                </a:solidFill>
                <a:latin typeface="Verdana" pitchFamily="34" charset="0"/>
                <a:cs typeface="+mn-cs"/>
              </a:rPr>
              <a:t>SEDIA</a:t>
            </a:r>
          </a:p>
          <a:p>
            <a:pPr algn="ctr"/>
            <a:r>
              <a:rPr lang="en-GB" sz="1200" b="1" dirty="0" smtClean="0">
                <a:solidFill>
                  <a:srgbClr val="0F5494"/>
                </a:solidFill>
                <a:latin typeface="Verdana" pitchFamily="34" charset="0"/>
                <a:cs typeface="+mn-cs"/>
              </a:rPr>
              <a:t>Portal</a:t>
            </a:r>
            <a:endParaRPr lang="en-GB" sz="1200" b="1" dirty="0">
              <a:solidFill>
                <a:srgbClr val="0F5494"/>
              </a:solidFill>
              <a:latin typeface="Verdana" pitchFamily="34" charset="0"/>
              <a:cs typeface="+mn-cs"/>
            </a:endParaRPr>
          </a:p>
        </p:txBody>
      </p:sp>
    </p:spTree>
    <p:extLst>
      <p:ext uri="{BB962C8B-B14F-4D97-AF65-F5344CB8AC3E}">
        <p14:creationId xmlns:p14="http://schemas.microsoft.com/office/powerpoint/2010/main" val="5149556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60848"/>
            <a:ext cx="6986364" cy="458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7676" y="218452"/>
            <a:ext cx="6779420"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External suppliers are requested</a:t>
            </a:r>
          </a:p>
          <a:p>
            <a:r>
              <a:rPr lang="en-GB" sz="2800" b="1" dirty="0">
                <a:solidFill>
                  <a:srgbClr val="0F5494"/>
                </a:solidFill>
                <a:latin typeface="Verdana" pitchFamily="34" charset="0"/>
                <a:cs typeface="+mn-cs"/>
              </a:rPr>
              <a:t>t</a:t>
            </a:r>
            <a:r>
              <a:rPr lang="en-GB" sz="2800" b="1" dirty="0" smtClean="0">
                <a:solidFill>
                  <a:srgbClr val="0F5494"/>
                </a:solidFill>
                <a:latin typeface="Verdana" pitchFamily="34" charset="0"/>
                <a:cs typeface="+mn-cs"/>
              </a:rPr>
              <a:t>o logon via ECAS</a:t>
            </a:r>
            <a:endParaRPr lang="en-GB" sz="2800" b="1" dirty="0">
              <a:solidFill>
                <a:srgbClr val="0F5494"/>
              </a:solidFill>
              <a:latin typeface="Verdana" pitchFamily="34" charset="0"/>
              <a:cs typeface="+mn-cs"/>
            </a:endParaRPr>
          </a:p>
        </p:txBody>
      </p:sp>
      <p:sp>
        <p:nvSpPr>
          <p:cNvPr id="2" name="Rectangle 1"/>
          <p:cNvSpPr/>
          <p:nvPr/>
        </p:nvSpPr>
        <p:spPr bwMode="auto">
          <a:xfrm>
            <a:off x="1619672" y="5085184"/>
            <a:ext cx="2088232" cy="504056"/>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358988831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484584"/>
            <a:ext cx="88677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013" y="222974"/>
            <a:ext cx="9121408"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Suppliers find all contracts within the Portal</a:t>
            </a:r>
            <a:endParaRPr lang="en-GB" sz="2800" b="1" dirty="0">
              <a:solidFill>
                <a:srgbClr val="0F5494"/>
              </a:solidFill>
              <a:latin typeface="Verdana" pitchFamily="34" charset="0"/>
              <a:cs typeface="+mn-cs"/>
            </a:endParaRPr>
          </a:p>
        </p:txBody>
      </p:sp>
      <p:sp>
        <p:nvSpPr>
          <p:cNvPr id="2" name="Rectangle 1"/>
          <p:cNvSpPr/>
          <p:nvPr/>
        </p:nvSpPr>
        <p:spPr bwMode="auto">
          <a:xfrm>
            <a:off x="3203848" y="2644448"/>
            <a:ext cx="5487378" cy="36004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3" name="TextBox 2"/>
          <p:cNvSpPr txBox="1"/>
          <p:nvPr/>
        </p:nvSpPr>
        <p:spPr>
          <a:xfrm>
            <a:off x="6254814" y="2182783"/>
            <a:ext cx="2751074" cy="461665"/>
          </a:xfrm>
          <a:prstGeom prst="rect">
            <a:avLst/>
          </a:prstGeom>
          <a:solidFill>
            <a:srgbClr val="FFC000"/>
          </a:solidFill>
          <a:ln>
            <a:solidFill>
              <a:srgbClr val="FF0000"/>
            </a:solidFill>
          </a:ln>
        </p:spPr>
        <p:txBody>
          <a:bodyPr wrap="none" rtlCol="0">
            <a:spAutoFit/>
          </a:bodyPr>
          <a:lstStyle/>
          <a:p>
            <a:r>
              <a:rPr lang="en-GB" sz="1200" dirty="0" smtClean="0">
                <a:solidFill>
                  <a:srgbClr val="0F5494"/>
                </a:solidFill>
                <a:latin typeface="Verdana" pitchFamily="34" charset="0"/>
                <a:cs typeface="+mn-cs"/>
              </a:rPr>
              <a:t>Typical navigation bar towards</a:t>
            </a:r>
          </a:p>
          <a:p>
            <a:r>
              <a:rPr lang="en-GB" sz="1200" dirty="0">
                <a:solidFill>
                  <a:srgbClr val="0F5494"/>
                </a:solidFill>
                <a:latin typeface="Verdana" pitchFamily="34" charset="0"/>
                <a:cs typeface="+mn-cs"/>
              </a:rPr>
              <a:t>n</a:t>
            </a:r>
            <a:r>
              <a:rPr lang="en-GB" sz="1200" dirty="0" smtClean="0">
                <a:solidFill>
                  <a:srgbClr val="0F5494"/>
                </a:solidFill>
                <a:latin typeface="Verdana" pitchFamily="34" charset="0"/>
                <a:cs typeface="+mn-cs"/>
              </a:rPr>
              <a:t>otifications, organisation data,..</a:t>
            </a:r>
            <a:endParaRPr lang="en-GB" sz="1200" dirty="0">
              <a:solidFill>
                <a:srgbClr val="0F5494"/>
              </a:solidFill>
              <a:latin typeface="Verdana" pitchFamily="34" charset="0"/>
              <a:cs typeface="+mn-cs"/>
            </a:endParaRPr>
          </a:p>
        </p:txBody>
      </p:sp>
      <p:sp>
        <p:nvSpPr>
          <p:cNvPr id="4" name="Rectangle 3"/>
          <p:cNvSpPr/>
          <p:nvPr/>
        </p:nvSpPr>
        <p:spPr bwMode="auto">
          <a:xfrm>
            <a:off x="3203848" y="3684984"/>
            <a:ext cx="5802040" cy="248032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429152377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500" y="259480"/>
            <a:ext cx="8547533" cy="1384995"/>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Externals have also an inbox in which all </a:t>
            </a:r>
          </a:p>
          <a:p>
            <a:r>
              <a:rPr lang="en-GB" sz="2800" b="1" dirty="0">
                <a:solidFill>
                  <a:srgbClr val="0F5494"/>
                </a:solidFill>
                <a:latin typeface="Verdana" pitchFamily="34" charset="0"/>
                <a:cs typeface="+mn-cs"/>
              </a:rPr>
              <a:t>n</a:t>
            </a:r>
            <a:r>
              <a:rPr lang="en-GB" sz="2800" b="1" dirty="0" smtClean="0">
                <a:solidFill>
                  <a:srgbClr val="0F5494"/>
                </a:solidFill>
                <a:latin typeface="Verdana" pitchFamily="34" charset="0"/>
                <a:cs typeface="+mn-cs"/>
              </a:rPr>
              <a:t>otifications are appearing (Copy of the </a:t>
            </a:r>
          </a:p>
          <a:p>
            <a:r>
              <a:rPr lang="en-GB" sz="2800" b="1" dirty="0" smtClean="0">
                <a:solidFill>
                  <a:srgbClr val="0F5494"/>
                </a:solidFill>
                <a:latin typeface="Verdana" pitchFamily="34" charset="0"/>
                <a:cs typeface="+mn-cs"/>
              </a:rPr>
              <a:t>Email)</a:t>
            </a:r>
            <a:endParaRPr lang="en-GB" sz="2800" b="1" dirty="0">
              <a:solidFill>
                <a:srgbClr val="0F5494"/>
              </a:solidFill>
              <a:latin typeface="Verdana" pitchFamily="34" charset="0"/>
              <a:cs typeface="+mn-cs"/>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732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163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500" y="259480"/>
            <a:ext cx="7901522"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Notifications, such as requests to sign</a:t>
            </a:r>
          </a:p>
          <a:p>
            <a:r>
              <a:rPr lang="en-GB" sz="2800" b="1" dirty="0" smtClean="0">
                <a:solidFill>
                  <a:srgbClr val="0F5494"/>
                </a:solidFill>
                <a:latin typeface="Verdana" pitchFamily="34" charset="0"/>
                <a:cs typeface="+mn-cs"/>
              </a:rPr>
              <a:t>a contract</a:t>
            </a:r>
            <a:endParaRPr lang="en-GB" sz="2800" b="1" dirty="0">
              <a:solidFill>
                <a:srgbClr val="0F5494"/>
              </a:solidFill>
              <a:latin typeface="Verdana" pitchFamily="34" charset="0"/>
              <a:cs typeface="+mn-cs"/>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07732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2400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74005"/>
            <a:ext cx="7560840" cy="5583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43217" y="404664"/>
            <a:ext cx="5785558"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Signing a contract goes like</a:t>
            </a:r>
            <a:endParaRPr lang="en-GB" sz="2800" b="1" dirty="0">
              <a:solidFill>
                <a:srgbClr val="0F5494"/>
              </a:solidFill>
              <a:latin typeface="Verdana" pitchFamily="34" charset="0"/>
              <a:cs typeface="+mn-cs"/>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82246"/>
            <a:ext cx="8178304" cy="590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909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7583235" cy="488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954" y="2276872"/>
            <a:ext cx="6362657" cy="408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0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410"/>
                                        </p:tgtEl>
                                        <p:attrNameLst>
                                          <p:attrName>ppt_w</p:attrName>
                                        </p:attrNameLst>
                                      </p:cBhvr>
                                      <p:tavLst>
                                        <p:tav tm="0">
                                          <p:val>
                                            <p:strVal val="ppt_w"/>
                                          </p:val>
                                        </p:tav>
                                        <p:tav tm="100000">
                                          <p:val>
                                            <p:fltVal val="0"/>
                                          </p:val>
                                        </p:tav>
                                      </p:tavLst>
                                    </p:anim>
                                    <p:anim calcmode="lin" valueType="num">
                                      <p:cBhvr>
                                        <p:cTn id="7" dur="500"/>
                                        <p:tgtEl>
                                          <p:spTgt spid="17410"/>
                                        </p:tgtEl>
                                        <p:attrNameLst>
                                          <p:attrName>ppt_h</p:attrName>
                                        </p:attrNameLst>
                                      </p:cBhvr>
                                      <p:tavLst>
                                        <p:tav tm="0">
                                          <p:val>
                                            <p:strVal val="ppt_h"/>
                                          </p:val>
                                        </p:tav>
                                        <p:tav tm="100000">
                                          <p:val>
                                            <p:fltVal val="0"/>
                                          </p:val>
                                        </p:tav>
                                      </p:tavLst>
                                    </p:anim>
                                    <p:animEffect transition="out" filter="fade">
                                      <p:cBhvr>
                                        <p:cTn id="8" dur="500"/>
                                        <p:tgtEl>
                                          <p:spTgt spid="17410"/>
                                        </p:tgtEl>
                                      </p:cBhvr>
                                    </p:animEffect>
                                    <p:set>
                                      <p:cBhvr>
                                        <p:cTn id="9" dur="1" fill="hold">
                                          <p:stCondLst>
                                            <p:cond delay="499"/>
                                          </p:stCondLst>
                                        </p:cTn>
                                        <p:tgtEl>
                                          <p:spTgt spid="17410"/>
                                        </p:tgtEl>
                                        <p:attrNameLst>
                                          <p:attrName>style.visibility</p:attrName>
                                        </p:attrNameLst>
                                      </p:cBhvr>
                                      <p:to>
                                        <p:strVal val="hidden"/>
                                      </p:to>
                                    </p:set>
                                  </p:childTnLst>
                                </p:cTn>
                              </p:par>
                              <p:par>
                                <p:cTn id="10" presetID="2" presetClass="entr" presetSubtype="4" fill="hold" nodeType="withEffect">
                                  <p:stCondLst>
                                    <p:cond delay="0"/>
                                  </p:stCondLst>
                                  <p:childTnLst>
                                    <p:set>
                                      <p:cBhvr>
                                        <p:cTn id="11" dur="1" fill="hold">
                                          <p:stCondLst>
                                            <p:cond delay="0"/>
                                          </p:stCondLst>
                                        </p:cTn>
                                        <p:tgtEl>
                                          <p:spTgt spid="17411"/>
                                        </p:tgtEl>
                                        <p:attrNameLst>
                                          <p:attrName>style.visibility</p:attrName>
                                        </p:attrNameLst>
                                      </p:cBhvr>
                                      <p:to>
                                        <p:strVal val="visible"/>
                                      </p:to>
                                    </p:set>
                                    <p:anim calcmode="lin" valueType="num">
                                      <p:cBhvr additive="base">
                                        <p:cTn id="12" dur="500" fill="hold"/>
                                        <p:tgtEl>
                                          <p:spTgt spid="17411"/>
                                        </p:tgtEl>
                                        <p:attrNameLst>
                                          <p:attrName>ppt_x</p:attrName>
                                        </p:attrNameLst>
                                      </p:cBhvr>
                                      <p:tavLst>
                                        <p:tav tm="0">
                                          <p:val>
                                            <p:strVal val="#ppt_x"/>
                                          </p:val>
                                        </p:tav>
                                        <p:tav tm="100000">
                                          <p:val>
                                            <p:strVal val="#ppt_x"/>
                                          </p:val>
                                        </p:tav>
                                      </p:tavLst>
                                    </p:anim>
                                    <p:anim calcmode="lin" valueType="num">
                                      <p:cBhvr additive="base">
                                        <p:cTn id="13"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ltLang="fr-FR" sz="2400" i="1" dirty="0" smtClean="0">
                <a:solidFill>
                  <a:srgbClr val="0F5494"/>
                </a:solidFill>
              </a:rPr>
              <a:t>Findings after analysis </a:t>
            </a:r>
            <a:r>
              <a:rPr lang="en-GB" altLang="fr-FR" sz="2400" i="1" dirty="0">
                <a:solidFill>
                  <a:srgbClr val="0F5494"/>
                </a:solidFill>
              </a:rPr>
              <a:t>2016 EAMRs</a:t>
            </a:r>
            <a:endParaRPr lang="es-ES_tradnl" sz="2400" i="1" dirty="0">
              <a:solidFill>
                <a:srgbClr val="0F5494"/>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549" y="1994654"/>
            <a:ext cx="6369940" cy="409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7335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4235"/>
            <a:ext cx="8056959" cy="5714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43217" y="404664"/>
            <a:ext cx="5753498"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..and updates the systems..</a:t>
            </a:r>
          </a:p>
          <a:p>
            <a:r>
              <a:rPr lang="en-GB" sz="2800" b="1" dirty="0" smtClean="0">
                <a:solidFill>
                  <a:srgbClr val="0F5494"/>
                </a:solidFill>
                <a:latin typeface="Verdana" pitchFamily="34" charset="0"/>
                <a:cs typeface="+mn-cs"/>
              </a:rPr>
              <a:t>but also the documents</a:t>
            </a:r>
            <a:endParaRPr lang="en-GB" sz="2800" b="1" dirty="0">
              <a:solidFill>
                <a:srgbClr val="0F5494"/>
              </a:solidFill>
              <a:latin typeface="Verdana" pitchFamily="34" charset="0"/>
              <a:cs typeface="+mn-cs"/>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 y="1641126"/>
            <a:ext cx="882967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9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356992"/>
            <a:ext cx="67627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2051720" y="5172528"/>
            <a:ext cx="1008112" cy="246260"/>
          </a:xfrm>
          <a:prstGeom prst="rightArrow">
            <a:avLst/>
          </a:prstGeom>
          <a:solidFill>
            <a:srgbClr val="FFC000"/>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395536" y="1268760"/>
            <a:ext cx="8568371" cy="1815882"/>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End game:</a:t>
            </a:r>
          </a:p>
          <a:p>
            <a:r>
              <a:rPr lang="en-GB" sz="2800" b="1" dirty="0">
                <a:solidFill>
                  <a:srgbClr val="0F5494"/>
                </a:solidFill>
                <a:latin typeface="Verdana" pitchFamily="34" charset="0"/>
                <a:cs typeface="+mn-cs"/>
              </a:rPr>
              <a:t>	</a:t>
            </a:r>
            <a:r>
              <a:rPr lang="en-GB" sz="2800" b="1" dirty="0" smtClean="0">
                <a:solidFill>
                  <a:srgbClr val="0F5494"/>
                </a:solidFill>
                <a:latin typeface="Verdana" pitchFamily="34" charset="0"/>
                <a:cs typeface="+mn-cs"/>
              </a:rPr>
              <a:t>System will take of creating the CL2</a:t>
            </a:r>
            <a:endParaRPr lang="en-GB" sz="2800" b="1" dirty="0">
              <a:solidFill>
                <a:srgbClr val="0F5494"/>
              </a:solidFill>
              <a:latin typeface="Verdana" pitchFamily="34" charset="0"/>
              <a:cs typeface="+mn-cs"/>
            </a:endParaRPr>
          </a:p>
          <a:p>
            <a:r>
              <a:rPr lang="en-GB" sz="2800" b="1" dirty="0">
                <a:solidFill>
                  <a:srgbClr val="0F5494"/>
                </a:solidFill>
                <a:latin typeface="Verdana" pitchFamily="34" charset="0"/>
                <a:cs typeface="+mn-cs"/>
              </a:rPr>
              <a:t>	</a:t>
            </a:r>
            <a:r>
              <a:rPr lang="en-GB" sz="2800" b="1" dirty="0" smtClean="0">
                <a:solidFill>
                  <a:srgbClr val="0F5494"/>
                </a:solidFill>
                <a:latin typeface="Verdana" pitchFamily="34" charset="0"/>
                <a:cs typeface="+mn-cs"/>
              </a:rPr>
              <a:t>AOSD requested to sign off in ABAC</a:t>
            </a:r>
          </a:p>
          <a:p>
            <a:r>
              <a:rPr lang="en-GB" sz="2800" b="1" dirty="0">
                <a:solidFill>
                  <a:srgbClr val="0F5494"/>
                </a:solidFill>
                <a:latin typeface="Verdana" pitchFamily="34" charset="0"/>
                <a:cs typeface="+mn-cs"/>
              </a:rPr>
              <a:t>	</a:t>
            </a:r>
            <a:r>
              <a:rPr lang="en-GB" sz="2800" b="1" dirty="0" smtClean="0">
                <a:solidFill>
                  <a:srgbClr val="0F5494"/>
                </a:solidFill>
                <a:latin typeface="Verdana" pitchFamily="34" charset="0"/>
                <a:cs typeface="+mn-cs"/>
              </a:rPr>
              <a:t>AOSD requested to sign the Contract</a:t>
            </a:r>
          </a:p>
        </p:txBody>
      </p:sp>
    </p:spTree>
    <p:extLst>
      <p:ext uri="{BB962C8B-B14F-4D97-AF65-F5344CB8AC3E}">
        <p14:creationId xmlns:p14="http://schemas.microsoft.com/office/powerpoint/2010/main" val="41389721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19" y="1000692"/>
            <a:ext cx="8920485" cy="5874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43217" y="404664"/>
            <a:ext cx="6644768"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..ABAC is updated automatically</a:t>
            </a:r>
            <a:endParaRPr lang="en-GB" sz="2800" b="1" dirty="0">
              <a:solidFill>
                <a:srgbClr val="0F5494"/>
              </a:solidFill>
              <a:latin typeface="Verdana" pitchFamily="34" charset="0"/>
              <a:cs typeface="+mn-cs"/>
            </a:endParaRPr>
          </a:p>
        </p:txBody>
      </p:sp>
      <p:sp>
        <p:nvSpPr>
          <p:cNvPr id="2" name="Rectangle 1"/>
          <p:cNvSpPr/>
          <p:nvPr/>
        </p:nvSpPr>
        <p:spPr bwMode="auto">
          <a:xfrm>
            <a:off x="5724127" y="5733256"/>
            <a:ext cx="2153109" cy="1008112"/>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4" name="TextBox 3"/>
          <p:cNvSpPr txBox="1"/>
          <p:nvPr/>
        </p:nvSpPr>
        <p:spPr>
          <a:xfrm>
            <a:off x="7020272" y="5433016"/>
            <a:ext cx="1713931"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Visas from </a:t>
            </a:r>
            <a:r>
              <a:rPr lang="en-GB" sz="1200" b="1" dirty="0" err="1" smtClean="0">
                <a:solidFill>
                  <a:srgbClr val="0F5494"/>
                </a:solidFill>
                <a:latin typeface="Verdana" pitchFamily="34" charset="0"/>
                <a:cs typeface="+mn-cs"/>
              </a:rPr>
              <a:t>OpSyS</a:t>
            </a:r>
            <a:endParaRPr lang="en-GB" sz="1200" b="1" dirty="0">
              <a:solidFill>
                <a:srgbClr val="0F5494"/>
              </a:solidFill>
              <a:latin typeface="Verdana" pitchFamily="34" charset="0"/>
              <a:cs typeface="+mn-cs"/>
            </a:endParaRPr>
          </a:p>
        </p:txBody>
      </p:sp>
      <p:sp>
        <p:nvSpPr>
          <p:cNvPr id="5" name="Rectangle 4"/>
          <p:cNvSpPr/>
          <p:nvPr/>
        </p:nvSpPr>
        <p:spPr bwMode="auto">
          <a:xfrm>
            <a:off x="1626587" y="2740539"/>
            <a:ext cx="768543" cy="216024"/>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18540617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3217" y="404664"/>
            <a:ext cx="6644768"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..ABAC is updated automatically</a:t>
            </a:r>
            <a:endParaRPr lang="en-GB" sz="2800" b="1" dirty="0">
              <a:solidFill>
                <a:srgbClr val="0F5494"/>
              </a:solidFill>
              <a:latin typeface="Verdana" pitchFamily="34" charset="0"/>
              <a:cs typeface="+mn-cs"/>
            </a:endParaRPr>
          </a:p>
        </p:txBody>
      </p:sp>
      <p:grpSp>
        <p:nvGrpSpPr>
          <p:cNvPr id="7" name="Group 6"/>
          <p:cNvGrpSpPr/>
          <p:nvPr/>
        </p:nvGrpSpPr>
        <p:grpSpPr>
          <a:xfrm>
            <a:off x="395536" y="921309"/>
            <a:ext cx="5752309" cy="5851123"/>
            <a:chOff x="395536" y="921309"/>
            <a:chExt cx="5752309" cy="5851123"/>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21309"/>
              <a:ext cx="5752309" cy="57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507693" y="5554871"/>
              <a:ext cx="5544616" cy="1217561"/>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8" name="Rectangle 7"/>
            <p:cNvSpPr/>
            <p:nvPr/>
          </p:nvSpPr>
          <p:spPr bwMode="auto">
            <a:xfrm>
              <a:off x="499382" y="1412777"/>
              <a:ext cx="5544616" cy="792088"/>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grpSp>
      <p:sp>
        <p:nvSpPr>
          <p:cNvPr id="6" name="TextBox 5"/>
          <p:cNvSpPr txBox="1"/>
          <p:nvPr/>
        </p:nvSpPr>
        <p:spPr>
          <a:xfrm>
            <a:off x="6073365" y="1243500"/>
            <a:ext cx="3143809" cy="338554"/>
          </a:xfrm>
          <a:prstGeom prst="rect">
            <a:avLst/>
          </a:prstGeom>
          <a:solidFill>
            <a:srgbClr val="FFC000"/>
          </a:solidFill>
        </p:spPr>
        <p:txBody>
          <a:bodyPr wrap="none" rtlCol="0">
            <a:spAutoFit/>
          </a:bodyPr>
          <a:lstStyle/>
          <a:p>
            <a:r>
              <a:rPr lang="en-GB" sz="1600" b="1" dirty="0" smtClean="0">
                <a:solidFill>
                  <a:srgbClr val="0F5494"/>
                </a:solidFill>
                <a:latin typeface="Verdana" pitchFamily="34" charset="0"/>
                <a:cs typeface="+mn-cs"/>
              </a:rPr>
              <a:t>With all the correct data !</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795588"/>
            <a:ext cx="9305926"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2852936"/>
            <a:ext cx="9305926"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0" y="2830999"/>
            <a:ext cx="9224963" cy="139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64" y="2890876"/>
            <a:ext cx="9210676" cy="135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96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3408"/>
            <a:ext cx="9206065" cy="512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7584" y="418147"/>
            <a:ext cx="7840608"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..AOSD receives task with underneath</a:t>
            </a:r>
          </a:p>
          <a:p>
            <a:r>
              <a:rPr lang="en-GB" sz="2800" b="1" dirty="0" smtClean="0">
                <a:solidFill>
                  <a:srgbClr val="0F5494"/>
                </a:solidFill>
                <a:latin typeface="Verdana" pitchFamily="34" charset="0"/>
                <a:cs typeface="+mn-cs"/>
              </a:rPr>
              <a:t>task details</a:t>
            </a:r>
            <a:endParaRPr lang="en-GB" sz="2800" b="1" dirty="0">
              <a:solidFill>
                <a:srgbClr val="0F5494"/>
              </a:solidFill>
              <a:latin typeface="Verdana" pitchFamily="34" charset="0"/>
              <a:cs typeface="+mn-cs"/>
            </a:endParaRPr>
          </a:p>
        </p:txBody>
      </p:sp>
      <p:cxnSp>
        <p:nvCxnSpPr>
          <p:cNvPr id="7" name="Straight Connector 6"/>
          <p:cNvCxnSpPr/>
          <p:nvPr/>
        </p:nvCxnSpPr>
        <p:spPr bwMode="auto">
          <a:xfrm flipV="1">
            <a:off x="1979712" y="5202734"/>
            <a:ext cx="444293" cy="37112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1979712" y="5726262"/>
            <a:ext cx="444293" cy="218729"/>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ight Brace 14"/>
          <p:cNvSpPr/>
          <p:nvPr/>
        </p:nvSpPr>
        <p:spPr bwMode="auto">
          <a:xfrm>
            <a:off x="5076056" y="3717031"/>
            <a:ext cx="360040" cy="1579735"/>
          </a:xfrm>
          <a:prstGeom prst="rightBrac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6" name="TextBox 15"/>
          <p:cNvSpPr txBox="1"/>
          <p:nvPr/>
        </p:nvSpPr>
        <p:spPr>
          <a:xfrm>
            <a:off x="5724128" y="4216647"/>
            <a:ext cx="1651414" cy="461665"/>
          </a:xfrm>
          <a:prstGeom prst="rect">
            <a:avLst/>
          </a:prstGeom>
          <a:noFill/>
        </p:spPr>
        <p:txBody>
          <a:bodyPr wrap="none" rtlCol="0">
            <a:spAutoFit/>
          </a:bodyPr>
          <a:lstStyle/>
          <a:p>
            <a:r>
              <a:rPr lang="en-GB" sz="1200" dirty="0" smtClean="0">
                <a:solidFill>
                  <a:srgbClr val="0F5494"/>
                </a:solidFill>
                <a:latin typeface="Verdana" pitchFamily="34" charset="0"/>
                <a:cs typeface="+mn-cs"/>
              </a:rPr>
              <a:t>Checklist for AOSD</a:t>
            </a:r>
          </a:p>
          <a:p>
            <a:r>
              <a:rPr lang="en-GB" sz="1200" dirty="0" smtClean="0">
                <a:solidFill>
                  <a:srgbClr val="0F5494"/>
                </a:solidFill>
                <a:latin typeface="Verdana" pitchFamily="34" charset="0"/>
                <a:cs typeface="+mn-cs"/>
              </a:rPr>
              <a:t>Automated </a:t>
            </a:r>
            <a:endParaRPr lang="en-GB" sz="1200" dirty="0">
              <a:solidFill>
                <a:srgbClr val="0F5494"/>
              </a:solidFill>
              <a:latin typeface="Verdana" pitchFamily="34" charset="0"/>
              <a:cs typeface="+mn-cs"/>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005" y="5202734"/>
            <a:ext cx="4048672" cy="74225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540707" y="5013176"/>
            <a:ext cx="4639412" cy="276999"/>
          </a:xfrm>
          <a:prstGeom prst="rect">
            <a:avLst/>
          </a:prstGeom>
          <a:solidFill>
            <a:srgbClr val="FFC000"/>
          </a:solidFill>
        </p:spPr>
        <p:txBody>
          <a:bodyPr wrap="none" rtlCol="0">
            <a:spAutoFit/>
          </a:bodyPr>
          <a:lstStyle/>
          <a:p>
            <a:r>
              <a:rPr lang="en-GB" sz="1200" b="1" dirty="0" smtClean="0">
                <a:solidFill>
                  <a:srgbClr val="0F5494"/>
                </a:solidFill>
                <a:latin typeface="Verdana" pitchFamily="34" charset="0"/>
                <a:cs typeface="+mn-cs"/>
              </a:rPr>
              <a:t>Deep-link into ABAC on the Budgetary Commitment</a:t>
            </a:r>
            <a:endParaRPr lang="en-GB" sz="1200" b="1" dirty="0">
              <a:solidFill>
                <a:srgbClr val="0F5494"/>
              </a:solidFill>
              <a:latin typeface="Verdana" pitchFamily="34" charset="0"/>
              <a:cs typeface="+mn-cs"/>
            </a:endParaRPr>
          </a:p>
        </p:txBody>
      </p:sp>
    </p:spTree>
    <p:extLst>
      <p:ext uri="{BB962C8B-B14F-4D97-AF65-F5344CB8AC3E}">
        <p14:creationId xmlns:p14="http://schemas.microsoft.com/office/powerpoint/2010/main" val="34037144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418147"/>
            <a:ext cx="6740948"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 Budgetary CL2 in FIN/100 ?</a:t>
            </a:r>
          </a:p>
          <a:p>
            <a:r>
              <a:rPr lang="en-GB" sz="2800" b="1" dirty="0">
                <a:solidFill>
                  <a:srgbClr val="0F5494"/>
                </a:solidFill>
                <a:latin typeface="Verdana" pitchFamily="34" charset="0"/>
                <a:cs typeface="+mn-cs"/>
              </a:rPr>
              <a:t> </a:t>
            </a:r>
            <a:r>
              <a:rPr lang="en-GB" sz="2800" b="1" dirty="0" smtClean="0">
                <a:solidFill>
                  <a:srgbClr val="0F5494"/>
                </a:solidFill>
                <a:latin typeface="Verdana" pitchFamily="34" charset="0"/>
                <a:cs typeface="+mn-cs"/>
              </a:rPr>
              <a:t>Then ready to Sign the Contract</a:t>
            </a:r>
            <a:endParaRPr lang="en-GB" sz="2800" b="1" dirty="0">
              <a:solidFill>
                <a:srgbClr val="0F5494"/>
              </a:solidFill>
              <a:latin typeface="Verdana" pitchFamily="34" charset="0"/>
              <a:cs typeface="+mn-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2" y="1514240"/>
            <a:ext cx="9051988" cy="5323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Brace 4"/>
          <p:cNvSpPr/>
          <p:nvPr/>
        </p:nvSpPr>
        <p:spPr bwMode="auto">
          <a:xfrm>
            <a:off x="5076056" y="3717031"/>
            <a:ext cx="360040" cy="1579735"/>
          </a:xfrm>
          <a:prstGeom prst="rightBrac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5724128" y="4216647"/>
            <a:ext cx="1651414" cy="461665"/>
          </a:xfrm>
          <a:prstGeom prst="rect">
            <a:avLst/>
          </a:prstGeom>
          <a:noFill/>
        </p:spPr>
        <p:txBody>
          <a:bodyPr wrap="none" rtlCol="0">
            <a:spAutoFit/>
          </a:bodyPr>
          <a:lstStyle/>
          <a:p>
            <a:r>
              <a:rPr lang="en-GB" sz="1200" dirty="0" smtClean="0">
                <a:solidFill>
                  <a:srgbClr val="0F5494"/>
                </a:solidFill>
                <a:latin typeface="Verdana" pitchFamily="34" charset="0"/>
                <a:cs typeface="+mn-cs"/>
              </a:rPr>
              <a:t>Checklist for AOSD</a:t>
            </a:r>
          </a:p>
          <a:p>
            <a:r>
              <a:rPr lang="en-GB" sz="1200" dirty="0" smtClean="0">
                <a:solidFill>
                  <a:srgbClr val="0F5494"/>
                </a:solidFill>
                <a:latin typeface="Verdana" pitchFamily="34" charset="0"/>
                <a:cs typeface="+mn-cs"/>
              </a:rPr>
              <a:t>Automated </a:t>
            </a:r>
            <a:endParaRPr lang="en-GB" sz="1200" dirty="0">
              <a:solidFill>
                <a:srgbClr val="0F5494"/>
              </a:solidFill>
              <a:latin typeface="Verdana" pitchFamily="34" charset="0"/>
              <a:cs typeface="+mn-cs"/>
            </a:endParaRPr>
          </a:p>
        </p:txBody>
      </p:sp>
      <p:cxnSp>
        <p:nvCxnSpPr>
          <p:cNvPr id="4" name="Straight Connector 3"/>
          <p:cNvCxnSpPr/>
          <p:nvPr/>
        </p:nvCxnSpPr>
        <p:spPr bwMode="auto">
          <a:xfrm>
            <a:off x="1115616" y="2420888"/>
            <a:ext cx="576064" cy="672555"/>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250480"/>
            <a:ext cx="32670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01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35436"/>
            <a:ext cx="6192688" cy="3978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21268"/>
            <a:ext cx="8650216" cy="498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418147"/>
            <a:ext cx="8100294" cy="1384995"/>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..AOSD is requested to confirm by</a:t>
            </a:r>
          </a:p>
          <a:p>
            <a:r>
              <a:rPr lang="en-GB" sz="2800" b="1" dirty="0" smtClean="0">
                <a:solidFill>
                  <a:srgbClr val="0F5494"/>
                </a:solidFill>
                <a:latin typeface="Verdana" pitchFamily="34" charset="0"/>
                <a:cs typeface="+mn-cs"/>
              </a:rPr>
              <a:t>Password, which triggers the</a:t>
            </a:r>
          </a:p>
          <a:p>
            <a:r>
              <a:rPr lang="en-GB" sz="2800" b="1" dirty="0" smtClean="0">
                <a:solidFill>
                  <a:srgbClr val="0F5494"/>
                </a:solidFill>
                <a:latin typeface="Verdana" pitchFamily="34" charset="0"/>
                <a:cs typeface="+mn-cs"/>
              </a:rPr>
              <a:t>Electronic signature of the Commission</a:t>
            </a:r>
            <a:endParaRPr lang="en-GB" sz="2800" b="1" dirty="0">
              <a:solidFill>
                <a:srgbClr val="0F5494"/>
              </a:solidFill>
              <a:latin typeface="Verdana" pitchFamily="34" charset="0"/>
              <a:cs typeface="+mn-cs"/>
            </a:endParaRPr>
          </a:p>
        </p:txBody>
      </p:sp>
    </p:spTree>
    <p:extLst>
      <p:ext uri="{BB962C8B-B14F-4D97-AF65-F5344CB8AC3E}">
        <p14:creationId xmlns:p14="http://schemas.microsoft.com/office/powerpoint/2010/main" val="36604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173899"/>
            <a:ext cx="7884367" cy="571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219792"/>
            <a:ext cx="8454559"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..updated contract immediately available</a:t>
            </a:r>
          </a:p>
          <a:p>
            <a:r>
              <a:rPr lang="en-GB" sz="2800" b="1" dirty="0" smtClean="0">
                <a:solidFill>
                  <a:srgbClr val="0F5494"/>
                </a:solidFill>
                <a:latin typeface="Verdana" pitchFamily="34" charset="0"/>
                <a:cs typeface="+mn-cs"/>
              </a:rPr>
              <a:t>in the Portal</a:t>
            </a:r>
            <a:endParaRPr lang="en-GB" sz="2800" b="1" dirty="0">
              <a:solidFill>
                <a:srgbClr val="0F5494"/>
              </a:solidFill>
              <a:latin typeface="Verdana" pitchFamily="34" charset="0"/>
              <a:cs typeface="+mn-cs"/>
            </a:endParaRPr>
          </a:p>
        </p:txBody>
      </p:sp>
      <p:sp>
        <p:nvSpPr>
          <p:cNvPr id="2" name="Rectangle 1"/>
          <p:cNvSpPr/>
          <p:nvPr/>
        </p:nvSpPr>
        <p:spPr bwMode="auto">
          <a:xfrm>
            <a:off x="2555776" y="4653136"/>
            <a:ext cx="4320480" cy="86409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Rectangle 6"/>
          <p:cNvSpPr/>
          <p:nvPr/>
        </p:nvSpPr>
        <p:spPr bwMode="auto">
          <a:xfrm>
            <a:off x="3881587" y="2636912"/>
            <a:ext cx="3426717" cy="576064"/>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8391413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8348"/>
            <a:ext cx="9144000" cy="311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20688"/>
            <a:ext cx="9144000" cy="954107"/>
          </a:xfrm>
          <a:prstGeom prst="rect">
            <a:avLst/>
          </a:prstGeom>
          <a:solidFill>
            <a:srgbClr val="FFC000"/>
          </a:solidFill>
        </p:spPr>
        <p:txBody>
          <a:bodyPr wrap="square" rtlCol="0">
            <a:spAutoFit/>
          </a:bodyPr>
          <a:lstStyle/>
          <a:p>
            <a:r>
              <a:rPr lang="en-GB" sz="2800" b="1" dirty="0" smtClean="0">
                <a:solidFill>
                  <a:srgbClr val="0F5494"/>
                </a:solidFill>
                <a:latin typeface="Verdana" pitchFamily="34" charset="0"/>
                <a:cs typeface="+mn-cs"/>
              </a:rPr>
              <a:t>..Possibility to contact the external supplier,</a:t>
            </a:r>
          </a:p>
          <a:p>
            <a:r>
              <a:rPr lang="en-GB" sz="2800" b="1" dirty="0" smtClean="0">
                <a:solidFill>
                  <a:srgbClr val="0F5494"/>
                </a:solidFill>
                <a:latin typeface="Verdana" pitchFamily="34" charset="0"/>
                <a:cs typeface="+mn-cs"/>
              </a:rPr>
              <a:t>always available from within a task detail</a:t>
            </a:r>
            <a:endParaRPr lang="en-GB" sz="2800" b="1" dirty="0">
              <a:solidFill>
                <a:srgbClr val="0F5494"/>
              </a:solidFill>
              <a:latin typeface="Verdana" pitchFamily="34" charset="0"/>
              <a:cs typeface="+mn-cs"/>
            </a:endParaRPr>
          </a:p>
        </p:txBody>
      </p:sp>
    </p:spTree>
    <p:extLst>
      <p:ext uri="{BB962C8B-B14F-4D97-AF65-F5344CB8AC3E}">
        <p14:creationId xmlns:p14="http://schemas.microsoft.com/office/powerpoint/2010/main" val="4019696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66" y="1882809"/>
            <a:ext cx="8294667" cy="438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9148"/>
            <a:ext cx="9197800" cy="666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20688"/>
            <a:ext cx="9144000" cy="954107"/>
          </a:xfrm>
          <a:prstGeom prst="rect">
            <a:avLst/>
          </a:prstGeom>
          <a:solidFill>
            <a:srgbClr val="FFC000"/>
          </a:solidFill>
        </p:spPr>
        <p:txBody>
          <a:bodyPr wrap="square" rtlCol="0">
            <a:spAutoFit/>
          </a:bodyPr>
          <a:lstStyle/>
          <a:p>
            <a:r>
              <a:rPr lang="en-GB" sz="2800" b="1" dirty="0" smtClean="0">
                <a:solidFill>
                  <a:srgbClr val="0F5494"/>
                </a:solidFill>
                <a:latin typeface="Verdana" pitchFamily="34" charset="0"/>
                <a:cs typeface="+mn-cs"/>
              </a:rPr>
              <a:t>..Possibility to contact the EC, equally available from within the Portal</a:t>
            </a:r>
          </a:p>
        </p:txBody>
      </p:sp>
      <p:sp>
        <p:nvSpPr>
          <p:cNvPr id="4" name="Rectangle 3"/>
          <p:cNvSpPr/>
          <p:nvPr/>
        </p:nvSpPr>
        <p:spPr bwMode="auto">
          <a:xfrm>
            <a:off x="5724128" y="2852936"/>
            <a:ext cx="2483767"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7" name="Rectangle 6"/>
          <p:cNvSpPr/>
          <p:nvPr/>
        </p:nvSpPr>
        <p:spPr bwMode="auto">
          <a:xfrm>
            <a:off x="6444208" y="2924944"/>
            <a:ext cx="2699792" cy="36004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35539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ltLang="fr-FR" sz="2400" i="1" dirty="0">
                <a:solidFill>
                  <a:srgbClr val="0F5494"/>
                </a:solidFill>
              </a:rPr>
              <a:t>Findings after analysis </a:t>
            </a:r>
            <a:r>
              <a:rPr lang="fr-BE" altLang="en-US" sz="2400" i="1" dirty="0" smtClean="0">
                <a:solidFill>
                  <a:srgbClr val="0F5494"/>
                </a:solidFill>
              </a:rPr>
              <a:t>of </a:t>
            </a:r>
            <a:r>
              <a:rPr lang="fr-BE" altLang="en-US" sz="2400" i="1" dirty="0" err="1">
                <a:solidFill>
                  <a:srgbClr val="0F5494"/>
                </a:solidFill>
              </a:rPr>
              <a:t>ROMs</a:t>
            </a:r>
            <a:endParaRPr lang="es-ES_tradnl" sz="2400" i="1" dirty="0">
              <a:solidFill>
                <a:srgbClr val="0F5494"/>
              </a:solidFill>
            </a:endParaRPr>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7580" y="1975647"/>
            <a:ext cx="7128841" cy="4117649"/>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5389564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0688"/>
            <a:ext cx="9144000" cy="954107"/>
          </a:xfrm>
          <a:prstGeom prst="rect">
            <a:avLst/>
          </a:prstGeom>
          <a:solidFill>
            <a:srgbClr val="FFC000"/>
          </a:solidFill>
        </p:spPr>
        <p:txBody>
          <a:bodyPr wrap="square" rtlCol="0">
            <a:spAutoFit/>
          </a:bodyPr>
          <a:lstStyle/>
          <a:p>
            <a:r>
              <a:rPr lang="en-GB" sz="2800" b="1" dirty="0" smtClean="0">
                <a:solidFill>
                  <a:srgbClr val="0F5494"/>
                </a:solidFill>
                <a:latin typeface="Verdana" pitchFamily="34" charset="0"/>
                <a:cs typeface="+mn-cs"/>
              </a:rPr>
              <a:t>..Full traceability on the business process,</a:t>
            </a:r>
          </a:p>
          <a:p>
            <a:r>
              <a:rPr lang="en-GB" sz="2800" b="1" dirty="0" smtClean="0">
                <a:solidFill>
                  <a:srgbClr val="0F5494"/>
                </a:solidFill>
                <a:latin typeface="Verdana" pitchFamily="34" charset="0"/>
                <a:cs typeface="+mn-cs"/>
              </a:rPr>
              <a:t>always available in the Task Details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 y="1916832"/>
            <a:ext cx="9036496" cy="384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5853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How </a:t>
            </a:r>
            <a:r>
              <a:rPr lang="nl-BE" dirty="0" err="1" smtClean="0"/>
              <a:t>about</a:t>
            </a:r>
            <a:r>
              <a:rPr lang="nl-BE" dirty="0" smtClean="0"/>
              <a:t> </a:t>
            </a:r>
            <a:r>
              <a:rPr lang="nl-BE" dirty="0" err="1" smtClean="0"/>
              <a:t>to</a:t>
            </a:r>
            <a:r>
              <a:rPr lang="nl-BE" dirty="0" smtClean="0"/>
              <a:t> </a:t>
            </a:r>
            <a:r>
              <a:rPr lang="nl-BE" dirty="0" err="1" smtClean="0"/>
              <a:t>pay</a:t>
            </a:r>
            <a:r>
              <a:rPr lang="nl-BE" dirty="0" smtClean="0"/>
              <a:t>… ?!</a:t>
            </a:r>
            <a:endParaRPr lang="fr-BE" dirty="0"/>
          </a:p>
        </p:txBody>
      </p:sp>
      <p:sp>
        <p:nvSpPr>
          <p:cNvPr id="3" name="Content Placeholder 2"/>
          <p:cNvSpPr>
            <a:spLocks noGrp="1"/>
          </p:cNvSpPr>
          <p:nvPr>
            <p:ph idx="1"/>
          </p:nvPr>
        </p:nvSpPr>
        <p:spPr/>
        <p:txBody>
          <a:bodyPr/>
          <a:lstStyle/>
          <a:p>
            <a:pPr lvl="1">
              <a:buFont typeface="Wingdings" pitchFamily="2" charset="2"/>
              <a:buChar char="ü"/>
            </a:pPr>
            <a:r>
              <a:rPr lang="nl-BE" dirty="0" err="1" smtClean="0"/>
              <a:t>Prefinancing</a:t>
            </a:r>
            <a:r>
              <a:rPr lang="nl-BE" dirty="0" smtClean="0"/>
              <a:t> </a:t>
            </a:r>
            <a:r>
              <a:rPr lang="nl-BE" dirty="0" err="1" smtClean="0"/>
              <a:t>p</a:t>
            </a:r>
            <a:r>
              <a:rPr lang="nl-BE" i="0" dirty="0" err="1" smtClean="0"/>
              <a:t>ayment</a:t>
            </a:r>
            <a:endParaRPr lang="nl-BE" dirty="0"/>
          </a:p>
          <a:p>
            <a:pPr lvl="1">
              <a:buFont typeface="Wingdings" pitchFamily="2" charset="2"/>
              <a:buChar char="ü"/>
            </a:pPr>
            <a:endParaRPr lang="nl-BE" dirty="0"/>
          </a:p>
          <a:p>
            <a:pPr lvl="1">
              <a:buFont typeface="Wingdings" pitchFamily="2" charset="2"/>
              <a:buChar char="ü"/>
            </a:pPr>
            <a:r>
              <a:rPr lang="nl-BE" dirty="0" err="1" smtClean="0"/>
              <a:t>with</a:t>
            </a:r>
            <a:r>
              <a:rPr lang="nl-BE" dirty="0" smtClean="0"/>
              <a:t> </a:t>
            </a:r>
            <a:r>
              <a:rPr lang="nl-BE" dirty="0" err="1" smtClean="0"/>
              <a:t>all</a:t>
            </a:r>
            <a:r>
              <a:rPr lang="nl-BE" dirty="0" smtClean="0"/>
              <a:t> </a:t>
            </a:r>
            <a:r>
              <a:rPr lang="nl-BE" dirty="0" err="1" smtClean="0"/>
              <a:t>visa’s</a:t>
            </a:r>
            <a:r>
              <a:rPr lang="nl-BE" dirty="0" smtClean="0"/>
              <a:t> </a:t>
            </a:r>
          </a:p>
          <a:p>
            <a:pPr lvl="1">
              <a:buFont typeface="Wingdings" pitchFamily="2" charset="2"/>
              <a:buChar char="ü"/>
            </a:pPr>
            <a:endParaRPr lang="nl-BE" dirty="0"/>
          </a:p>
          <a:p>
            <a:pPr marL="457200" lvl="1" indent="0">
              <a:buNone/>
            </a:pPr>
            <a:r>
              <a:rPr lang="nl-BE" dirty="0" smtClean="0"/>
              <a:t>…</a:t>
            </a:r>
            <a:r>
              <a:rPr lang="nl-BE" dirty="0" err="1" smtClean="0"/>
              <a:t>signed</a:t>
            </a:r>
            <a:r>
              <a:rPr lang="nl-BE" dirty="0" smtClean="0"/>
              <a:t> in Compass</a:t>
            </a:r>
          </a:p>
          <a:p>
            <a:pPr marL="457200" lvl="1" indent="0">
              <a:buNone/>
            </a:pPr>
            <a:endParaRPr lang="nl-BE" dirty="0"/>
          </a:p>
          <a:p>
            <a:pPr marL="457200" lvl="1" indent="0">
              <a:buNone/>
            </a:pPr>
            <a:endParaRPr lang="nl-BE" dirty="0"/>
          </a:p>
          <a:p>
            <a:pPr marL="457200" lvl="1" indent="0">
              <a:buNone/>
            </a:pPr>
            <a:r>
              <a:rPr lang="nl-BE" dirty="0" err="1" smtClean="0"/>
              <a:t>except</a:t>
            </a:r>
            <a:r>
              <a:rPr lang="nl-BE" dirty="0" smtClean="0"/>
              <a:t>… </a:t>
            </a:r>
          </a:p>
          <a:p>
            <a:pPr lvl="1">
              <a:buFont typeface="Wingdings" pitchFamily="2" charset="2"/>
              <a:buChar char="ü"/>
            </a:pPr>
            <a:endParaRPr lang="nl-BE" dirty="0" smtClean="0"/>
          </a:p>
          <a:p>
            <a:pPr lvl="1">
              <a:buFont typeface="Wingdings" pitchFamily="2" charset="2"/>
              <a:buChar char="ü"/>
            </a:pPr>
            <a:r>
              <a:rPr lang="nl-BE" dirty="0"/>
              <a:t>AOSD </a:t>
            </a:r>
            <a:r>
              <a:rPr lang="nl-BE" dirty="0" smtClean="0"/>
              <a:t>visa </a:t>
            </a:r>
            <a:r>
              <a:rPr lang="nl-BE" dirty="0" err="1" smtClean="0"/>
              <a:t>task</a:t>
            </a:r>
            <a:r>
              <a:rPr lang="nl-BE" dirty="0" smtClean="0"/>
              <a:t> in Compass </a:t>
            </a:r>
            <a:r>
              <a:rPr lang="nl-BE" dirty="0" err="1" smtClean="0"/>
              <a:t>signed</a:t>
            </a:r>
            <a:r>
              <a:rPr lang="nl-BE" dirty="0" smtClean="0"/>
              <a:t> in </a:t>
            </a:r>
            <a:endParaRPr lang="nl-BE" i="0" dirty="0" smtClean="0"/>
          </a:p>
          <a:p>
            <a:endParaRPr lang="nl-B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5373216"/>
            <a:ext cx="1876425" cy="952500"/>
          </a:xfrm>
          <a:prstGeom prst="rect">
            <a:avLst/>
          </a:prstGeom>
          <a:solidFill>
            <a:schemeClr val="bg1">
              <a:alpha val="0"/>
            </a:schemeClr>
          </a:solidFill>
          <a:ln>
            <a:noFill/>
          </a:ln>
          <a:effectLst/>
        </p:spPr>
      </p:pic>
    </p:spTree>
    <p:extLst>
      <p:ext uri="{BB962C8B-B14F-4D97-AF65-F5344CB8AC3E}">
        <p14:creationId xmlns:p14="http://schemas.microsoft.com/office/powerpoint/2010/main" val="33305435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4761" y="1700808"/>
            <a:ext cx="7269939" cy="1815882"/>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..Simplified Process..</a:t>
            </a:r>
          </a:p>
          <a:p>
            <a:pPr marL="457200" indent="-457200">
              <a:buFont typeface="Wingdings" panose="05000000000000000000" pitchFamily="2" charset="2"/>
              <a:buChar char="ü"/>
              <a:defRPr/>
            </a:pPr>
            <a:r>
              <a:rPr lang="en-GB" sz="2800" b="1" dirty="0" smtClean="0">
                <a:solidFill>
                  <a:srgbClr val="0F5494"/>
                </a:solidFill>
                <a:latin typeface="Verdana" pitchFamily="34" charset="0"/>
                <a:cs typeface="+mn-cs"/>
              </a:rPr>
              <a:t>Checklist is fully automated</a:t>
            </a:r>
          </a:p>
          <a:p>
            <a:pPr marL="457200" indent="-457200">
              <a:buFont typeface="Wingdings" panose="05000000000000000000" pitchFamily="2" charset="2"/>
              <a:buChar char="ü"/>
              <a:defRPr/>
            </a:pPr>
            <a:r>
              <a:rPr lang="en-GB" sz="2800" b="1" dirty="0" smtClean="0">
                <a:solidFill>
                  <a:srgbClr val="0F5494"/>
                </a:solidFill>
                <a:latin typeface="Verdana" pitchFamily="34" charset="0"/>
                <a:cs typeface="+mn-cs"/>
              </a:rPr>
              <a:t>Consistency between IT systems</a:t>
            </a:r>
          </a:p>
          <a:p>
            <a:pPr marL="457200" indent="-457200">
              <a:buFont typeface="Wingdings" panose="05000000000000000000" pitchFamily="2" charset="2"/>
              <a:buChar char="ü"/>
              <a:defRPr/>
            </a:pPr>
            <a:r>
              <a:rPr lang="en-GB" sz="2800" b="1" dirty="0" smtClean="0">
                <a:solidFill>
                  <a:srgbClr val="0F5494"/>
                </a:solidFill>
                <a:latin typeface="Verdana" pitchFamily="34" charset="0"/>
                <a:cs typeface="+mn-cs"/>
              </a:rPr>
              <a:t>Low ex ante risk</a:t>
            </a:r>
            <a:endParaRPr lang="en-GB" sz="2800" dirty="0">
              <a:solidFill>
                <a:srgbClr val="0F5494"/>
              </a:solidFill>
              <a:latin typeface="Verdana" pitchFamily="34" charset="0"/>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167" y="3746773"/>
            <a:ext cx="5953125" cy="2676525"/>
          </a:xfrm>
          <a:prstGeom prst="rect">
            <a:avLst/>
          </a:prstGeom>
          <a:solidFill>
            <a:srgbClr val="FF0000"/>
          </a:solidFill>
          <a:ln w="38100">
            <a:solidFill>
              <a:srgbClr val="FF0000"/>
            </a:solidFill>
          </a:ln>
        </p:spPr>
      </p:pic>
    </p:spTree>
    <p:extLst>
      <p:ext uri="{BB962C8B-B14F-4D97-AF65-F5344CB8AC3E}">
        <p14:creationId xmlns:p14="http://schemas.microsoft.com/office/powerpoint/2010/main" val="33158579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063" y="1916832"/>
            <a:ext cx="7818166" cy="1323439"/>
          </a:xfrm>
          <a:prstGeom prst="rect">
            <a:avLst/>
          </a:prstGeom>
          <a:solidFill>
            <a:srgbClr val="FFC000"/>
          </a:solidFill>
        </p:spPr>
        <p:txBody>
          <a:bodyPr wrap="none" rtlCol="0">
            <a:spAutoFit/>
          </a:bodyPr>
          <a:lstStyle/>
          <a:p>
            <a:r>
              <a:rPr lang="en-GB" sz="2000" b="1" dirty="0" smtClean="0">
                <a:solidFill>
                  <a:srgbClr val="0F5494"/>
                </a:solidFill>
                <a:latin typeface="Verdana" pitchFamily="34" charset="0"/>
                <a:cs typeface="+mn-cs"/>
              </a:rPr>
              <a:t>..Simplified Process..</a:t>
            </a:r>
          </a:p>
          <a:p>
            <a:pPr marL="457200" indent="-457200">
              <a:buFont typeface="Wingdings" panose="05000000000000000000" pitchFamily="2" charset="2"/>
              <a:buChar char="ü"/>
              <a:defRPr/>
            </a:pPr>
            <a:r>
              <a:rPr lang="en-GB" sz="2000" b="1" dirty="0" smtClean="0">
                <a:solidFill>
                  <a:srgbClr val="0F5494"/>
                </a:solidFill>
                <a:latin typeface="Verdana" pitchFamily="34" charset="0"/>
                <a:cs typeface="+mn-cs"/>
              </a:rPr>
              <a:t>Payment Positions conditionally</a:t>
            </a:r>
            <a:endParaRPr lang="en-GB" sz="2000" dirty="0">
              <a:solidFill>
                <a:srgbClr val="0F5494"/>
              </a:solidFill>
              <a:latin typeface="Verdana" pitchFamily="34" charset="0"/>
              <a:cs typeface="+mn-cs"/>
            </a:endParaRPr>
          </a:p>
          <a:p>
            <a:pPr>
              <a:defRPr/>
            </a:pPr>
            <a:r>
              <a:rPr lang="en-GB" sz="2000" b="1" dirty="0" smtClean="0">
                <a:solidFill>
                  <a:srgbClr val="0F5494"/>
                </a:solidFill>
                <a:latin typeface="Verdana" pitchFamily="34" charset="0"/>
                <a:cs typeface="+mn-cs"/>
              </a:rPr>
              <a:t>to be reviewed when multiple positions are available</a:t>
            </a:r>
            <a:endParaRPr lang="en-GB" sz="2000" b="1" dirty="0">
              <a:solidFill>
                <a:srgbClr val="0F5494"/>
              </a:solidFill>
              <a:latin typeface="Verdana" pitchFamily="34" charset="0"/>
              <a:cs typeface="+mn-cs"/>
            </a:endParaRPr>
          </a:p>
          <a:p>
            <a:pPr marL="457200" indent="-457200">
              <a:buFont typeface="Wingdings" panose="05000000000000000000" pitchFamily="2" charset="2"/>
              <a:buChar char="ü"/>
              <a:defRPr/>
            </a:pPr>
            <a:r>
              <a:rPr lang="en-GB" sz="2000" b="1" dirty="0" smtClean="0">
                <a:solidFill>
                  <a:srgbClr val="0F5494"/>
                </a:solidFill>
                <a:latin typeface="Verdana" pitchFamily="34" charset="0"/>
                <a:cs typeface="+mn-cs"/>
              </a:rPr>
              <a:t>No need for intervention, CL2 is known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198" y="3645024"/>
            <a:ext cx="5953125" cy="26765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55826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 y="1268760"/>
            <a:ext cx="91821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21298" y="116632"/>
            <a:ext cx="7715198" cy="707886"/>
          </a:xfrm>
          <a:prstGeom prst="rect">
            <a:avLst/>
          </a:prstGeom>
          <a:solidFill>
            <a:srgbClr val="FFC000"/>
          </a:solidFill>
        </p:spPr>
        <p:txBody>
          <a:bodyPr wrap="square" rtlCol="0">
            <a:spAutoFit/>
          </a:bodyPr>
          <a:lstStyle/>
          <a:p>
            <a:r>
              <a:rPr lang="en-GB" sz="2000" b="1" dirty="0" smtClean="0">
                <a:solidFill>
                  <a:srgbClr val="0F5494"/>
                </a:solidFill>
                <a:latin typeface="Verdana" pitchFamily="34" charset="0"/>
                <a:cs typeface="+mn-cs"/>
              </a:rPr>
              <a:t>..Supplier receives a </a:t>
            </a:r>
            <a:r>
              <a:rPr lang="en-GB" sz="2000" b="1" dirty="0" err="1" smtClean="0">
                <a:solidFill>
                  <a:srgbClr val="0F5494"/>
                </a:solidFill>
                <a:latin typeface="Verdana" pitchFamily="34" charset="0"/>
                <a:cs typeface="+mn-cs"/>
              </a:rPr>
              <a:t>notificaion</a:t>
            </a:r>
            <a:r>
              <a:rPr lang="en-GB" sz="2000" b="1" dirty="0" smtClean="0">
                <a:solidFill>
                  <a:srgbClr val="0F5494"/>
                </a:solidFill>
                <a:latin typeface="Verdana" pitchFamily="34" charset="0"/>
                <a:cs typeface="+mn-cs"/>
              </a:rPr>
              <a:t> after contract signatures to invite for pre financing</a:t>
            </a:r>
          </a:p>
        </p:txBody>
      </p:sp>
    </p:spTree>
    <p:extLst>
      <p:ext uri="{BB962C8B-B14F-4D97-AF65-F5344CB8AC3E}">
        <p14:creationId xmlns:p14="http://schemas.microsoft.com/office/powerpoint/2010/main" val="18321723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484584"/>
            <a:ext cx="88677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013" y="222974"/>
            <a:ext cx="9121408"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Suppliers find all contracts within the Portal</a:t>
            </a:r>
            <a:endParaRPr lang="en-GB" sz="2800" b="1" dirty="0">
              <a:solidFill>
                <a:srgbClr val="0F5494"/>
              </a:solidFill>
              <a:latin typeface="Verdana" pitchFamily="34" charset="0"/>
              <a:cs typeface="+mn-cs"/>
            </a:endParaRPr>
          </a:p>
        </p:txBody>
      </p:sp>
      <p:sp>
        <p:nvSpPr>
          <p:cNvPr id="2" name="Rectangle 1"/>
          <p:cNvSpPr/>
          <p:nvPr/>
        </p:nvSpPr>
        <p:spPr bwMode="auto">
          <a:xfrm>
            <a:off x="3203848" y="2644448"/>
            <a:ext cx="5487378" cy="36004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3" name="TextBox 2"/>
          <p:cNvSpPr txBox="1"/>
          <p:nvPr/>
        </p:nvSpPr>
        <p:spPr>
          <a:xfrm>
            <a:off x="6254814" y="2182783"/>
            <a:ext cx="2751074" cy="461665"/>
          </a:xfrm>
          <a:prstGeom prst="rect">
            <a:avLst/>
          </a:prstGeom>
          <a:solidFill>
            <a:srgbClr val="FFC000"/>
          </a:solidFill>
          <a:ln>
            <a:solidFill>
              <a:srgbClr val="FF0000"/>
            </a:solidFill>
          </a:ln>
        </p:spPr>
        <p:txBody>
          <a:bodyPr wrap="none" rtlCol="0">
            <a:spAutoFit/>
          </a:bodyPr>
          <a:lstStyle/>
          <a:p>
            <a:r>
              <a:rPr lang="en-GB" sz="1200" dirty="0" smtClean="0">
                <a:solidFill>
                  <a:srgbClr val="0F5494"/>
                </a:solidFill>
                <a:latin typeface="Verdana" pitchFamily="34" charset="0"/>
                <a:cs typeface="+mn-cs"/>
              </a:rPr>
              <a:t>Typical navigation bar towards</a:t>
            </a:r>
          </a:p>
          <a:p>
            <a:r>
              <a:rPr lang="en-GB" sz="1200" dirty="0">
                <a:solidFill>
                  <a:srgbClr val="0F5494"/>
                </a:solidFill>
                <a:latin typeface="Verdana" pitchFamily="34" charset="0"/>
                <a:cs typeface="+mn-cs"/>
              </a:rPr>
              <a:t>n</a:t>
            </a:r>
            <a:r>
              <a:rPr lang="en-GB" sz="1200" dirty="0" smtClean="0">
                <a:solidFill>
                  <a:srgbClr val="0F5494"/>
                </a:solidFill>
                <a:latin typeface="Verdana" pitchFamily="34" charset="0"/>
                <a:cs typeface="+mn-cs"/>
              </a:rPr>
              <a:t>otifications, organisation data,..</a:t>
            </a:r>
            <a:endParaRPr lang="en-GB" sz="1200" dirty="0">
              <a:solidFill>
                <a:srgbClr val="0F5494"/>
              </a:solidFill>
              <a:latin typeface="Verdana" pitchFamily="34" charset="0"/>
              <a:cs typeface="+mn-cs"/>
            </a:endParaRPr>
          </a:p>
        </p:txBody>
      </p:sp>
      <p:sp>
        <p:nvSpPr>
          <p:cNvPr id="4" name="Rectangle 3"/>
          <p:cNvSpPr/>
          <p:nvPr/>
        </p:nvSpPr>
        <p:spPr bwMode="auto">
          <a:xfrm>
            <a:off x="3203848" y="3684984"/>
            <a:ext cx="5802040" cy="248032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82297601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 y="476672"/>
            <a:ext cx="918210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75656" y="192791"/>
            <a:ext cx="5527475"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 new Process has started</a:t>
            </a:r>
            <a:endParaRPr lang="en-GB" sz="2800" b="1" dirty="0">
              <a:solidFill>
                <a:srgbClr val="0F5494"/>
              </a:solidFill>
              <a:latin typeface="Verdana" pitchFamily="34" charset="0"/>
              <a:cs typeface="+mn-cs"/>
            </a:endParaRPr>
          </a:p>
        </p:txBody>
      </p:sp>
      <p:sp>
        <p:nvSpPr>
          <p:cNvPr id="4" name="Rectangle 3"/>
          <p:cNvSpPr/>
          <p:nvPr/>
        </p:nvSpPr>
        <p:spPr bwMode="auto">
          <a:xfrm>
            <a:off x="1979712" y="3501008"/>
            <a:ext cx="7164288" cy="122413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Right Arrow 5"/>
          <p:cNvSpPr/>
          <p:nvPr/>
        </p:nvSpPr>
        <p:spPr bwMode="auto">
          <a:xfrm rot="2956797">
            <a:off x="8276905" y="3573789"/>
            <a:ext cx="700127" cy="288032"/>
          </a:xfrm>
          <a:prstGeom prst="rightArrow">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34744259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75656" y="192791"/>
            <a:ext cx="5767926"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The supplier may enter the </a:t>
            </a:r>
          </a:p>
          <a:p>
            <a:r>
              <a:rPr lang="en-GB" sz="2800" b="1" dirty="0" smtClean="0">
                <a:solidFill>
                  <a:srgbClr val="0F5494"/>
                </a:solidFill>
                <a:latin typeface="Verdana" pitchFamily="34" charset="0"/>
                <a:cs typeface="+mn-cs"/>
              </a:rPr>
              <a:t>request for pre financing</a:t>
            </a:r>
            <a:endParaRPr lang="en-GB" sz="2800" b="1" dirty="0">
              <a:solidFill>
                <a:srgbClr val="0F5494"/>
              </a:solidFill>
              <a:latin typeface="Verdana" pitchFamily="34" charset="0"/>
              <a:cs typeface="+mn-cs"/>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270" y="1340768"/>
            <a:ext cx="6770826"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1031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063" y="1916832"/>
            <a:ext cx="7806945" cy="707886"/>
          </a:xfrm>
          <a:prstGeom prst="rect">
            <a:avLst/>
          </a:prstGeom>
          <a:solidFill>
            <a:srgbClr val="FFC000"/>
          </a:solidFill>
        </p:spPr>
        <p:txBody>
          <a:bodyPr wrap="none" rtlCol="0">
            <a:spAutoFit/>
          </a:bodyPr>
          <a:lstStyle/>
          <a:p>
            <a:r>
              <a:rPr lang="en-GB" sz="2000" b="1" dirty="0" smtClean="0">
                <a:solidFill>
                  <a:srgbClr val="0F5494"/>
                </a:solidFill>
                <a:latin typeface="Verdana" pitchFamily="34" charset="0"/>
                <a:cs typeface="+mn-cs"/>
              </a:rPr>
              <a:t>..Once the request is received – the workflow for the</a:t>
            </a:r>
          </a:p>
          <a:p>
            <a:r>
              <a:rPr lang="en-GB" sz="2000" b="1" dirty="0" smtClean="0">
                <a:solidFill>
                  <a:srgbClr val="0F5494"/>
                </a:solidFill>
                <a:latin typeface="Verdana" pitchFamily="34" charset="0"/>
                <a:cs typeface="+mn-cs"/>
              </a:rPr>
              <a:t>internals is triggered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198" y="3645024"/>
            <a:ext cx="5953125" cy="26765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ight Arrow 1"/>
          <p:cNvSpPr/>
          <p:nvPr/>
        </p:nvSpPr>
        <p:spPr bwMode="auto">
          <a:xfrm rot="18789916">
            <a:off x="1833007" y="4779066"/>
            <a:ext cx="848338" cy="360040"/>
          </a:xfrm>
          <a:prstGeom prst="rightArrow">
            <a:avLst/>
          </a:prstGeom>
          <a:solidFill>
            <a:srgbClr val="FF99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Right Arrow 5"/>
          <p:cNvSpPr/>
          <p:nvPr/>
        </p:nvSpPr>
        <p:spPr bwMode="auto">
          <a:xfrm>
            <a:off x="2051720" y="5291506"/>
            <a:ext cx="1368152" cy="360040"/>
          </a:xfrm>
          <a:prstGeom prst="rightArrow">
            <a:avLst/>
          </a:prstGeom>
          <a:solidFill>
            <a:srgbClr val="FF99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16194806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7" y="548680"/>
            <a:ext cx="9220200"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21298" y="116632"/>
            <a:ext cx="7715198" cy="707886"/>
          </a:xfrm>
          <a:prstGeom prst="rect">
            <a:avLst/>
          </a:prstGeom>
          <a:solidFill>
            <a:srgbClr val="FFC000"/>
          </a:solidFill>
        </p:spPr>
        <p:txBody>
          <a:bodyPr wrap="square" rtlCol="0">
            <a:spAutoFit/>
          </a:bodyPr>
          <a:lstStyle/>
          <a:p>
            <a:r>
              <a:rPr lang="en-GB" sz="2000" b="1" dirty="0" smtClean="0">
                <a:solidFill>
                  <a:srgbClr val="0F5494"/>
                </a:solidFill>
                <a:latin typeface="Verdana" pitchFamily="34" charset="0"/>
                <a:cs typeface="+mn-cs"/>
              </a:rPr>
              <a:t>..Budget Planner </a:t>
            </a:r>
          </a:p>
          <a:p>
            <a:r>
              <a:rPr lang="en-GB" sz="2000" b="1" dirty="0">
                <a:solidFill>
                  <a:srgbClr val="0F5494"/>
                </a:solidFill>
                <a:latin typeface="Verdana" pitchFamily="34" charset="0"/>
                <a:cs typeface="+mn-cs"/>
              </a:rPr>
              <a:t>	</a:t>
            </a:r>
            <a:r>
              <a:rPr lang="en-GB" sz="2000" b="1" dirty="0" smtClean="0">
                <a:solidFill>
                  <a:srgbClr val="0F5494"/>
                </a:solidFill>
                <a:latin typeface="Verdana" pitchFamily="34" charset="0"/>
                <a:cs typeface="+mn-cs"/>
              </a:rPr>
              <a:t>– conditionally changes payment positions</a:t>
            </a:r>
          </a:p>
        </p:txBody>
      </p:sp>
    </p:spTree>
    <p:extLst>
      <p:ext uri="{BB962C8B-B14F-4D97-AF65-F5344CB8AC3E}">
        <p14:creationId xmlns:p14="http://schemas.microsoft.com/office/powerpoint/2010/main" val="3453090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5"/>
          <p:cNvSpPr txBox="1">
            <a:spLocks/>
          </p:cNvSpPr>
          <p:nvPr/>
        </p:nvSpPr>
        <p:spPr bwMode="auto">
          <a:xfrm>
            <a:off x="318295" y="3212976"/>
            <a:ext cx="454173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solidFill>
                  <a:srgbClr val="B7DDF4"/>
                </a:solidFill>
              </a:rPr>
              <a:t>Snapshot of where we are with the development of </a:t>
            </a:r>
            <a:r>
              <a:rPr lang="en-US" sz="1800" dirty="0" err="1" smtClean="0">
                <a:solidFill>
                  <a:srgbClr val="B7DDF4"/>
                </a:solidFill>
              </a:rPr>
              <a:t>OpSys</a:t>
            </a:r>
            <a:r>
              <a:rPr lang="en-US" sz="1800" dirty="0" smtClean="0">
                <a:solidFill>
                  <a:srgbClr val="B7DDF4"/>
                </a:solidFill>
              </a:rPr>
              <a:t> results</a:t>
            </a:r>
            <a:endParaRPr lang="en-US" sz="1800" dirty="0">
              <a:solidFill>
                <a:srgbClr val="B7DDF4"/>
              </a:solidFill>
            </a:endParaRPr>
          </a:p>
          <a:p>
            <a:endParaRPr lang="es-ES_tradnl" sz="1800" b="0" i="1" dirty="0">
              <a:solidFill>
                <a:srgbClr val="B7DDF4"/>
              </a:solidFill>
            </a:endParaRPr>
          </a:p>
        </p:txBody>
      </p:sp>
      <p:sp>
        <p:nvSpPr>
          <p:cNvPr id="3" name="Subtitle 5"/>
          <p:cNvSpPr txBox="1">
            <a:spLocks/>
          </p:cNvSpPr>
          <p:nvPr/>
        </p:nvSpPr>
        <p:spPr bwMode="auto">
          <a:xfrm>
            <a:off x="297949" y="2492896"/>
            <a:ext cx="5081251" cy="8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pitchFamily="34" charset="0"/>
              <a:buNone/>
              <a:defRPr sz="2400" b="1" kern="1200">
                <a:solidFill>
                  <a:srgbClr val="F78A6C"/>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ltLang="es-ES_tradnl" dirty="0" smtClean="0">
                <a:solidFill>
                  <a:srgbClr val="B7DDF4"/>
                </a:solidFill>
                <a:effectLst>
                  <a:glow rad="127000">
                    <a:srgbClr val="DFE1E9">
                      <a:alpha val="20000"/>
                    </a:srgbClr>
                  </a:glow>
                </a:effectLst>
                <a:ea typeface="Batang" panose="02030600000101010101" pitchFamily="18" charset="-127"/>
                <a:cs typeface="Arial" panose="020B0604020202020204" pitchFamily="34" charset="0"/>
              </a:rPr>
              <a:t>The future of Result Management</a:t>
            </a:r>
            <a:endParaRPr lang="es-ES_tradnl" dirty="0">
              <a:solidFill>
                <a:srgbClr val="B7DDF4"/>
              </a:solidFill>
              <a:effectLst>
                <a:glow rad="127000">
                  <a:srgbClr val="DFE1E9">
                    <a:alpha val="20000"/>
                  </a:srgbClr>
                </a:glow>
              </a:effectLs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15415818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68" y="586361"/>
            <a:ext cx="8748463" cy="627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503" y="44624"/>
            <a:ext cx="9144000" cy="523220"/>
          </a:xfrm>
          <a:prstGeom prst="rect">
            <a:avLst/>
          </a:prstGeom>
          <a:solidFill>
            <a:srgbClr val="FFC000"/>
          </a:solidFill>
        </p:spPr>
        <p:txBody>
          <a:bodyPr wrap="square" rtlCol="0">
            <a:spAutoFit/>
          </a:bodyPr>
          <a:lstStyle/>
          <a:p>
            <a:r>
              <a:rPr lang="en-GB" sz="2800" b="1" dirty="0" smtClean="0">
                <a:solidFill>
                  <a:srgbClr val="0F5494"/>
                </a:solidFill>
                <a:latin typeface="Verdana" pitchFamily="34" charset="0"/>
                <a:cs typeface="+mn-cs"/>
              </a:rPr>
              <a:t>..Initiating Agent Task Details looks like:</a:t>
            </a:r>
            <a:endParaRPr lang="en-GB" sz="2800" b="1" dirty="0">
              <a:solidFill>
                <a:srgbClr val="0F5494"/>
              </a:solidFill>
              <a:latin typeface="Verdana" pitchFamily="34" charset="0"/>
              <a:cs typeface="+mn-cs"/>
            </a:endParaRPr>
          </a:p>
        </p:txBody>
      </p:sp>
      <p:sp>
        <p:nvSpPr>
          <p:cNvPr id="2" name="TextBox 1"/>
          <p:cNvSpPr txBox="1"/>
          <p:nvPr/>
        </p:nvSpPr>
        <p:spPr>
          <a:xfrm>
            <a:off x="4355976" y="5517232"/>
            <a:ext cx="4658648" cy="276999"/>
          </a:xfrm>
          <a:prstGeom prst="rect">
            <a:avLst/>
          </a:prstGeom>
          <a:solidFill>
            <a:srgbClr val="FFC000"/>
          </a:solidFill>
          <a:ln w="28575">
            <a:solidFill>
              <a:srgbClr val="FF0000"/>
            </a:solidFill>
          </a:ln>
        </p:spPr>
        <p:txBody>
          <a:bodyPr wrap="none" rtlCol="0">
            <a:spAutoFit/>
          </a:bodyPr>
          <a:lstStyle/>
          <a:p>
            <a:r>
              <a:rPr lang="en-GB" sz="1200" b="1" dirty="0" smtClean="0">
                <a:solidFill>
                  <a:srgbClr val="0F5494"/>
                </a:solidFill>
                <a:latin typeface="Verdana" pitchFamily="34" charset="0"/>
                <a:cs typeface="+mn-cs"/>
              </a:rPr>
              <a:t>Conflicting processes warn the Agent before paying</a:t>
            </a:r>
            <a:endParaRPr lang="en-GB" sz="1200" b="1" dirty="0">
              <a:solidFill>
                <a:srgbClr val="0F5494"/>
              </a:solidFill>
              <a:latin typeface="Verdana" pitchFamily="34" charset="0"/>
              <a:cs typeface="+mn-cs"/>
            </a:endParaRPr>
          </a:p>
        </p:txBody>
      </p:sp>
      <p:sp>
        <p:nvSpPr>
          <p:cNvPr id="5" name="TextBox 4"/>
          <p:cNvSpPr txBox="1"/>
          <p:nvPr/>
        </p:nvSpPr>
        <p:spPr>
          <a:xfrm>
            <a:off x="4211960" y="4293096"/>
            <a:ext cx="4068743" cy="461665"/>
          </a:xfrm>
          <a:prstGeom prst="rect">
            <a:avLst/>
          </a:prstGeom>
          <a:solidFill>
            <a:srgbClr val="FFC000"/>
          </a:solidFill>
          <a:ln w="28575">
            <a:solidFill>
              <a:srgbClr val="FF0000"/>
            </a:solidFill>
          </a:ln>
        </p:spPr>
        <p:txBody>
          <a:bodyPr wrap="none" rtlCol="0">
            <a:spAutoFit/>
          </a:bodyPr>
          <a:lstStyle/>
          <a:p>
            <a:r>
              <a:rPr lang="en-GB" sz="1200" b="1" dirty="0" smtClean="0">
                <a:solidFill>
                  <a:srgbClr val="0F5494"/>
                </a:solidFill>
                <a:latin typeface="Verdana" pitchFamily="34" charset="0"/>
                <a:cs typeface="+mn-cs"/>
              </a:rPr>
              <a:t>Necessary info from ABAC – live – for guided</a:t>
            </a:r>
          </a:p>
          <a:p>
            <a:r>
              <a:rPr lang="en-GB" sz="1200" b="1" dirty="0" smtClean="0">
                <a:solidFill>
                  <a:srgbClr val="0F5494"/>
                </a:solidFill>
                <a:latin typeface="Verdana" pitchFamily="34" charset="0"/>
                <a:cs typeface="+mn-cs"/>
              </a:rPr>
              <a:t>Assessment.</a:t>
            </a:r>
            <a:endParaRPr lang="en-GB" sz="1200" b="1" dirty="0">
              <a:solidFill>
                <a:srgbClr val="0F5494"/>
              </a:solidFill>
              <a:latin typeface="Verdana" pitchFamily="34" charset="0"/>
              <a:cs typeface="+mn-cs"/>
            </a:endParaRPr>
          </a:p>
        </p:txBody>
      </p:sp>
    </p:spTree>
    <p:extLst>
      <p:ext uri="{BB962C8B-B14F-4D97-AF65-F5344CB8AC3E}">
        <p14:creationId xmlns:p14="http://schemas.microsoft.com/office/powerpoint/2010/main" val="42708202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287983"/>
            <a:ext cx="5953125" cy="2676525"/>
          </a:xfrm>
          <a:prstGeom prst="rect">
            <a:avLst/>
          </a:prstGeom>
          <a:solidFill>
            <a:srgbClr val="FF0000"/>
          </a:solidFill>
          <a:ln w="38100">
            <a:solidFill>
              <a:srgbClr val="FF0000"/>
            </a:solidFill>
          </a:ln>
        </p:spPr>
      </p:pic>
      <p:sp>
        <p:nvSpPr>
          <p:cNvPr id="5" name="Right Arrow 4"/>
          <p:cNvSpPr/>
          <p:nvPr/>
        </p:nvSpPr>
        <p:spPr bwMode="auto">
          <a:xfrm>
            <a:off x="3448693" y="4905543"/>
            <a:ext cx="720080" cy="360040"/>
          </a:xfrm>
          <a:prstGeom prst="rightArrow">
            <a:avLst/>
          </a:prstGeom>
          <a:solidFill>
            <a:srgbClr val="FFC000"/>
          </a:solidFill>
          <a:ln>
            <a:solidFill>
              <a:srgbClr val="FF0000"/>
            </a:solidFill>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518575" y="1628800"/>
            <a:ext cx="7300396" cy="1323439"/>
          </a:xfrm>
          <a:prstGeom prst="rect">
            <a:avLst/>
          </a:prstGeom>
          <a:solidFill>
            <a:srgbClr val="FFC000"/>
          </a:solidFill>
        </p:spPr>
        <p:txBody>
          <a:bodyPr wrap="none" rtlCol="0">
            <a:spAutoFit/>
          </a:bodyPr>
          <a:lstStyle/>
          <a:p>
            <a:r>
              <a:rPr lang="en-GB" sz="2000" b="1" dirty="0" smtClean="0">
                <a:solidFill>
                  <a:srgbClr val="0F5494"/>
                </a:solidFill>
                <a:latin typeface="Verdana" pitchFamily="34" charset="0"/>
                <a:cs typeface="+mn-cs"/>
              </a:rPr>
              <a:t>..After Initiating visa.. </a:t>
            </a:r>
            <a:r>
              <a:rPr lang="en-GB" sz="2000" b="1" dirty="0" err="1" smtClean="0">
                <a:solidFill>
                  <a:srgbClr val="0F5494"/>
                </a:solidFill>
                <a:latin typeface="Verdana" pitchFamily="34" charset="0"/>
                <a:cs typeface="+mn-cs"/>
              </a:rPr>
              <a:t>OpSyS</a:t>
            </a:r>
            <a:r>
              <a:rPr lang="en-GB" sz="2000" b="1" dirty="0" smtClean="0">
                <a:solidFill>
                  <a:srgbClr val="0F5494"/>
                </a:solidFill>
                <a:latin typeface="Verdana" pitchFamily="34" charset="0"/>
                <a:cs typeface="+mn-cs"/>
              </a:rPr>
              <a:t> takes over..</a:t>
            </a:r>
          </a:p>
          <a:p>
            <a:pPr marL="342900" indent="-342900">
              <a:buFont typeface="Wingdings" panose="05000000000000000000" pitchFamily="2" charset="2"/>
              <a:buChar char="ü"/>
            </a:pPr>
            <a:r>
              <a:rPr lang="en-GB" sz="2000" b="1" dirty="0">
                <a:solidFill>
                  <a:srgbClr val="0F5494"/>
                </a:solidFill>
                <a:latin typeface="Verdana" pitchFamily="34" charset="0"/>
                <a:cs typeface="+mn-cs"/>
              </a:rPr>
              <a:t>	</a:t>
            </a:r>
            <a:r>
              <a:rPr lang="en-GB" sz="2000" b="1" dirty="0" smtClean="0">
                <a:solidFill>
                  <a:srgbClr val="0F5494"/>
                </a:solidFill>
                <a:latin typeface="Verdana" pitchFamily="34" charset="0"/>
                <a:cs typeface="+mn-cs"/>
              </a:rPr>
              <a:t>Pre-financing document is created in ABAC</a:t>
            </a:r>
          </a:p>
          <a:p>
            <a:pPr marL="342900" indent="-342900">
              <a:buFont typeface="Wingdings" panose="05000000000000000000" pitchFamily="2" charset="2"/>
              <a:buChar char="ü"/>
            </a:pPr>
            <a:r>
              <a:rPr lang="en-GB" sz="2000" b="1" dirty="0">
                <a:solidFill>
                  <a:srgbClr val="0F5494"/>
                </a:solidFill>
                <a:latin typeface="Verdana" pitchFamily="34" charset="0"/>
                <a:cs typeface="+mn-cs"/>
              </a:rPr>
              <a:t>	</a:t>
            </a:r>
            <a:r>
              <a:rPr lang="en-GB" sz="2000" b="1" dirty="0" smtClean="0">
                <a:solidFill>
                  <a:srgbClr val="0F5494"/>
                </a:solidFill>
                <a:latin typeface="Verdana" pitchFamily="34" charset="0"/>
                <a:cs typeface="+mn-cs"/>
              </a:rPr>
              <a:t>Payment request is created in ABAC</a:t>
            </a:r>
          </a:p>
          <a:p>
            <a:pPr marL="342900" indent="-342900">
              <a:buFont typeface="Wingdings" panose="05000000000000000000" pitchFamily="2" charset="2"/>
              <a:buChar char="ü"/>
            </a:pPr>
            <a:r>
              <a:rPr lang="en-GB" sz="2000" b="1" dirty="0">
                <a:solidFill>
                  <a:srgbClr val="0F5494"/>
                </a:solidFill>
                <a:latin typeface="Verdana" pitchFamily="34" charset="0"/>
                <a:cs typeface="+mn-cs"/>
              </a:rPr>
              <a:t>	</a:t>
            </a:r>
            <a:r>
              <a:rPr lang="en-GB" sz="2000" b="1" dirty="0" smtClean="0">
                <a:solidFill>
                  <a:srgbClr val="0F5494"/>
                </a:solidFill>
                <a:latin typeface="Verdana" pitchFamily="34" charset="0"/>
                <a:cs typeface="+mn-cs"/>
              </a:rPr>
              <a:t>Payment order is created in ABAC</a:t>
            </a:r>
          </a:p>
        </p:txBody>
      </p:sp>
    </p:spTree>
    <p:extLst>
      <p:ext uri="{BB962C8B-B14F-4D97-AF65-F5344CB8AC3E}">
        <p14:creationId xmlns:p14="http://schemas.microsoft.com/office/powerpoint/2010/main" val="24587885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9743" y="81888"/>
            <a:ext cx="7776864" cy="6776666"/>
            <a:chOff x="529743" y="81888"/>
            <a:chExt cx="7776864" cy="6776666"/>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43" y="158240"/>
              <a:ext cx="7776864" cy="670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529743" y="81888"/>
              <a:ext cx="2818121" cy="54868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gr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1200150"/>
            <a:ext cx="425767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43" y="2296036"/>
            <a:ext cx="818197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16016" y="1772816"/>
            <a:ext cx="3094117"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..ABAC invoice</a:t>
            </a:r>
          </a:p>
          <a:p>
            <a:r>
              <a:rPr lang="en-GB" sz="2800" b="1" dirty="0" smtClean="0">
                <a:solidFill>
                  <a:srgbClr val="0F5494"/>
                </a:solidFill>
                <a:latin typeface="Verdana" pitchFamily="34" charset="0"/>
                <a:cs typeface="+mn-cs"/>
              </a:rPr>
              <a:t>is created</a:t>
            </a:r>
            <a:endParaRPr lang="en-GB" sz="2800" b="1" dirty="0">
              <a:solidFill>
                <a:srgbClr val="0F5494"/>
              </a:solidFill>
              <a:latin typeface="Verdana" pitchFamily="34" charset="0"/>
              <a:cs typeface="+mn-cs"/>
            </a:endParaRPr>
          </a:p>
        </p:txBody>
      </p:sp>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79" y="2296036"/>
            <a:ext cx="63627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334" y="2249869"/>
            <a:ext cx="8833332" cy="1685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97" y="2432694"/>
            <a:ext cx="9282920" cy="2151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53" y="2584045"/>
            <a:ext cx="9254653" cy="84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7" y="501533"/>
            <a:ext cx="9141983" cy="610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83188" y="653303"/>
            <a:ext cx="3528530" cy="369332"/>
          </a:xfrm>
          <a:prstGeom prst="rect">
            <a:avLst/>
          </a:prstGeom>
          <a:solidFill>
            <a:srgbClr val="FFC000"/>
          </a:solidFill>
          <a:ln w="28575">
            <a:solidFill>
              <a:srgbClr val="FF0000"/>
            </a:solidFill>
          </a:ln>
        </p:spPr>
        <p:txBody>
          <a:bodyPr wrap="none" rtlCol="0">
            <a:spAutoFit/>
          </a:bodyPr>
          <a:lstStyle/>
          <a:p>
            <a:r>
              <a:rPr lang="en-GB" b="1" dirty="0" smtClean="0">
                <a:solidFill>
                  <a:srgbClr val="0F5494"/>
                </a:solidFill>
                <a:latin typeface="Verdana" pitchFamily="34" charset="0"/>
                <a:cs typeface="+mn-cs"/>
              </a:rPr>
              <a:t>Creates Payment Request</a:t>
            </a:r>
            <a:endParaRPr lang="en-GB" b="1" dirty="0">
              <a:solidFill>
                <a:srgbClr val="0F5494"/>
              </a:solidFill>
              <a:latin typeface="Verdana" pitchFamily="34" charset="0"/>
              <a:cs typeface="+mn-cs"/>
            </a:endParaRPr>
          </a:p>
        </p:txBody>
      </p:sp>
      <p:pic>
        <p:nvPicPr>
          <p:cNvPr id="1742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45" y="1916833"/>
            <a:ext cx="9214051" cy="310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479" y="1638811"/>
            <a:ext cx="741997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12" y="2252664"/>
            <a:ext cx="9287343" cy="228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98658"/>
            <a:ext cx="9124556" cy="354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183188" y="1340768"/>
            <a:ext cx="3212739" cy="369332"/>
          </a:xfrm>
          <a:prstGeom prst="rect">
            <a:avLst/>
          </a:prstGeom>
          <a:solidFill>
            <a:srgbClr val="FFC000"/>
          </a:solidFill>
          <a:ln w="28575">
            <a:solidFill>
              <a:srgbClr val="FF0000"/>
            </a:solidFill>
          </a:ln>
        </p:spPr>
        <p:txBody>
          <a:bodyPr wrap="none" rtlCol="0">
            <a:spAutoFit/>
          </a:bodyPr>
          <a:lstStyle/>
          <a:p>
            <a:r>
              <a:rPr lang="en-GB" b="1" dirty="0" smtClean="0">
                <a:solidFill>
                  <a:srgbClr val="0F5494"/>
                </a:solidFill>
                <a:latin typeface="Verdana" pitchFamily="34" charset="0"/>
                <a:cs typeface="+mn-cs"/>
              </a:rPr>
              <a:t>Creates Payment Order</a:t>
            </a:r>
            <a:endParaRPr lang="en-GB" b="1" dirty="0">
              <a:solidFill>
                <a:srgbClr val="0F5494"/>
              </a:solidFill>
              <a:latin typeface="Verdana" pitchFamily="34" charset="0"/>
              <a:cs typeface="+mn-cs"/>
            </a:endParaRPr>
          </a:p>
        </p:txBody>
      </p:sp>
      <p:pic>
        <p:nvPicPr>
          <p:cNvPr id="17424"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887" y="2132856"/>
            <a:ext cx="9249443" cy="257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bwMode="auto">
          <a:xfrm>
            <a:off x="2339752" y="2726922"/>
            <a:ext cx="720080" cy="345805"/>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2" name="TextBox 11"/>
          <p:cNvSpPr txBox="1"/>
          <p:nvPr/>
        </p:nvSpPr>
        <p:spPr>
          <a:xfrm>
            <a:off x="3131840" y="2726923"/>
            <a:ext cx="1561646" cy="276999"/>
          </a:xfrm>
          <a:prstGeom prst="rect">
            <a:avLst/>
          </a:prstGeom>
          <a:noFill/>
        </p:spPr>
        <p:txBody>
          <a:bodyPr wrap="none" rtlCol="0">
            <a:spAutoFit/>
          </a:bodyPr>
          <a:lstStyle/>
          <a:p>
            <a:r>
              <a:rPr lang="en-GB" sz="1200" b="1" dirty="0" smtClean="0">
                <a:solidFill>
                  <a:srgbClr val="FF0000"/>
                </a:solidFill>
                <a:latin typeface="Verdana" pitchFamily="34" charset="0"/>
                <a:cs typeface="+mn-cs"/>
              </a:rPr>
              <a:t>READY TO SIGN</a:t>
            </a:r>
            <a:endParaRPr lang="en-GB" sz="1200" b="1" dirty="0">
              <a:solidFill>
                <a:srgbClr val="FF0000"/>
              </a:solidFill>
              <a:latin typeface="Verdana" pitchFamily="34" charset="0"/>
              <a:cs typeface="+mn-cs"/>
            </a:endParaRPr>
          </a:p>
        </p:txBody>
      </p:sp>
    </p:spTree>
    <p:extLst>
      <p:ext uri="{BB962C8B-B14F-4D97-AF65-F5344CB8AC3E}">
        <p14:creationId xmlns:p14="http://schemas.microsoft.com/office/powerpoint/2010/main" val="16557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41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74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4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74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74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74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1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74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419"/>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741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420"/>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74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421"/>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74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422"/>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74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42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174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742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17423"/>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11" grpId="0" animBg="1"/>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025" y="3344763"/>
            <a:ext cx="5953125" cy="2676525"/>
          </a:xfrm>
          <a:prstGeom prst="rect">
            <a:avLst/>
          </a:prstGeom>
          <a:solidFill>
            <a:srgbClr val="FF0000"/>
          </a:solidFill>
          <a:ln w="38100">
            <a:solidFill>
              <a:srgbClr val="FF0000"/>
            </a:solidFill>
          </a:ln>
        </p:spPr>
      </p:pic>
      <p:sp>
        <p:nvSpPr>
          <p:cNvPr id="5" name="Right Arrow 4"/>
          <p:cNvSpPr/>
          <p:nvPr/>
        </p:nvSpPr>
        <p:spPr bwMode="auto">
          <a:xfrm>
            <a:off x="4729664" y="4944936"/>
            <a:ext cx="720080" cy="360040"/>
          </a:xfrm>
          <a:prstGeom prst="rightArrow">
            <a:avLst/>
          </a:prstGeom>
          <a:solidFill>
            <a:srgbClr val="FFC000"/>
          </a:solidFill>
          <a:ln>
            <a:solidFill>
              <a:srgbClr val="FF0000"/>
            </a:solidFill>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1525902" y="2264678"/>
            <a:ext cx="6407523" cy="707886"/>
          </a:xfrm>
          <a:prstGeom prst="rect">
            <a:avLst/>
          </a:prstGeom>
          <a:solidFill>
            <a:srgbClr val="FFC000"/>
          </a:solidFill>
        </p:spPr>
        <p:txBody>
          <a:bodyPr wrap="none" rtlCol="0">
            <a:spAutoFit/>
          </a:bodyPr>
          <a:lstStyle/>
          <a:p>
            <a:r>
              <a:rPr lang="en-GB" sz="2000" b="1" dirty="0" smtClean="0">
                <a:solidFill>
                  <a:srgbClr val="0F5494"/>
                </a:solidFill>
                <a:latin typeface="Verdana" pitchFamily="34" charset="0"/>
                <a:cs typeface="+mn-cs"/>
              </a:rPr>
              <a:t>..After creation of the 3 ABAC transactions,</a:t>
            </a:r>
          </a:p>
          <a:p>
            <a:r>
              <a:rPr lang="en-GB" sz="2000" b="1" dirty="0">
                <a:solidFill>
                  <a:srgbClr val="0F5494"/>
                </a:solidFill>
                <a:latin typeface="Verdana" pitchFamily="34" charset="0"/>
                <a:cs typeface="+mn-cs"/>
              </a:rPr>
              <a:t> </a:t>
            </a:r>
            <a:r>
              <a:rPr lang="en-GB" sz="2000" b="1" dirty="0" smtClean="0">
                <a:solidFill>
                  <a:srgbClr val="0F5494"/>
                </a:solidFill>
                <a:latin typeface="Verdana" pitchFamily="34" charset="0"/>
                <a:cs typeface="+mn-cs"/>
              </a:rPr>
              <a:t>A Task is created for the AOSD </a:t>
            </a:r>
          </a:p>
        </p:txBody>
      </p:sp>
    </p:spTree>
    <p:extLst>
      <p:ext uri="{BB962C8B-B14F-4D97-AF65-F5344CB8AC3E}">
        <p14:creationId xmlns:p14="http://schemas.microsoft.com/office/powerpoint/2010/main" val="29311383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73" y="1234580"/>
            <a:ext cx="9036496" cy="563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503" y="158680"/>
            <a:ext cx="9144000" cy="523220"/>
          </a:xfrm>
          <a:prstGeom prst="rect">
            <a:avLst/>
          </a:prstGeom>
          <a:solidFill>
            <a:srgbClr val="FFC000"/>
          </a:solidFill>
        </p:spPr>
        <p:txBody>
          <a:bodyPr wrap="square" rtlCol="0">
            <a:spAutoFit/>
          </a:bodyPr>
          <a:lstStyle/>
          <a:p>
            <a:r>
              <a:rPr lang="en-GB" sz="2800" b="1" dirty="0" smtClean="0">
                <a:solidFill>
                  <a:srgbClr val="0F5494"/>
                </a:solidFill>
                <a:latin typeface="Verdana" pitchFamily="34" charset="0"/>
                <a:cs typeface="+mn-cs"/>
              </a:rPr>
              <a:t>..AOSD Task Details look like:</a:t>
            </a:r>
            <a:endParaRPr lang="en-GB" sz="2800" b="1" dirty="0">
              <a:solidFill>
                <a:srgbClr val="0F5494"/>
              </a:solidFill>
              <a:latin typeface="Verdana" pitchFamily="34" charset="0"/>
              <a:cs typeface="+mn-cs"/>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879" y="4365104"/>
            <a:ext cx="6458683" cy="1868214"/>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139952" y="4725144"/>
            <a:ext cx="3177473" cy="276999"/>
          </a:xfrm>
          <a:prstGeom prst="rect">
            <a:avLst/>
          </a:prstGeom>
          <a:solidFill>
            <a:srgbClr val="FFC000"/>
          </a:solidFill>
          <a:ln w="28575">
            <a:solidFill>
              <a:srgbClr val="FF0000"/>
            </a:solidFill>
          </a:ln>
        </p:spPr>
        <p:txBody>
          <a:bodyPr wrap="none" rtlCol="0">
            <a:spAutoFit/>
          </a:bodyPr>
          <a:lstStyle/>
          <a:p>
            <a:r>
              <a:rPr lang="en-GB" sz="1200" b="1" dirty="0" smtClean="0">
                <a:solidFill>
                  <a:srgbClr val="0F5494"/>
                </a:solidFill>
                <a:latin typeface="Verdana" pitchFamily="34" charset="0"/>
                <a:cs typeface="+mn-cs"/>
              </a:rPr>
              <a:t>Link to the payment order in ABAC</a:t>
            </a:r>
            <a:endParaRPr lang="en-GB" sz="1200" b="1" dirty="0">
              <a:solidFill>
                <a:srgbClr val="0F5494"/>
              </a:solidFill>
              <a:latin typeface="Verdana" pitchFamily="34" charset="0"/>
              <a:cs typeface="+mn-cs"/>
            </a:endParaRPr>
          </a:p>
        </p:txBody>
      </p:sp>
    </p:spTree>
    <p:extLst>
      <p:ext uri="{BB962C8B-B14F-4D97-AF65-F5344CB8AC3E}">
        <p14:creationId xmlns:p14="http://schemas.microsoft.com/office/powerpoint/2010/main" val="41732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08" y="764704"/>
            <a:ext cx="8810625"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848" y="4293096"/>
            <a:ext cx="6307903" cy="1186971"/>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46808" y="287650"/>
            <a:ext cx="9144000" cy="954107"/>
          </a:xfrm>
          <a:prstGeom prst="rect">
            <a:avLst/>
          </a:prstGeom>
          <a:solidFill>
            <a:srgbClr val="FFC000"/>
          </a:solidFill>
        </p:spPr>
        <p:txBody>
          <a:bodyPr wrap="square" rtlCol="0">
            <a:spAutoFit/>
          </a:bodyPr>
          <a:lstStyle/>
          <a:p>
            <a:r>
              <a:rPr lang="en-GB" sz="2800" b="1" dirty="0" smtClean="0">
                <a:solidFill>
                  <a:srgbClr val="0F5494"/>
                </a:solidFill>
                <a:latin typeface="Verdana" pitchFamily="34" charset="0"/>
                <a:cs typeface="+mn-cs"/>
              </a:rPr>
              <a:t>..After AOSD visa – Payment letter is externalised on the Portal</a:t>
            </a:r>
            <a:endParaRPr lang="en-GB" sz="2800" b="1" dirty="0">
              <a:solidFill>
                <a:srgbClr val="0F5494"/>
              </a:solidFill>
              <a:latin typeface="Verdana" pitchFamily="34" charset="0"/>
              <a:cs typeface="+mn-cs"/>
            </a:endParaRPr>
          </a:p>
        </p:txBody>
      </p:sp>
    </p:spTree>
    <p:extLst>
      <p:ext uri="{BB962C8B-B14F-4D97-AF65-F5344CB8AC3E}">
        <p14:creationId xmlns:p14="http://schemas.microsoft.com/office/powerpoint/2010/main" val="377322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9361288" cy="936625"/>
          </a:xfrm>
        </p:spPr>
        <p:txBody>
          <a:bodyPr/>
          <a:lstStyle/>
          <a:p>
            <a:r>
              <a:rPr lang="nl-BE" dirty="0" smtClean="0"/>
              <a:t>But </a:t>
            </a:r>
            <a:r>
              <a:rPr lang="nl-BE" dirty="0" err="1" smtClean="0"/>
              <a:t>how</a:t>
            </a:r>
            <a:r>
              <a:rPr lang="nl-BE" dirty="0" smtClean="0"/>
              <a:t> </a:t>
            </a:r>
            <a:r>
              <a:rPr lang="nl-BE" dirty="0" err="1" smtClean="0"/>
              <a:t>about</a:t>
            </a:r>
            <a:r>
              <a:rPr lang="nl-BE" dirty="0" smtClean="0"/>
              <a:t> </a:t>
            </a:r>
            <a:r>
              <a:rPr lang="nl-BE" dirty="0" err="1" smtClean="0"/>
              <a:t>supervising</a:t>
            </a:r>
            <a:r>
              <a:rPr lang="nl-BE" dirty="0" smtClean="0"/>
              <a:t>/monitoring </a:t>
            </a:r>
            <a:br>
              <a:rPr lang="nl-BE" dirty="0" smtClean="0"/>
            </a:br>
            <a:r>
              <a:rPr lang="nl-BE" dirty="0" smtClean="0"/>
              <a:t>… ?!</a:t>
            </a:r>
            <a:endParaRPr lang="fr-BE" dirty="0"/>
          </a:p>
        </p:txBody>
      </p:sp>
      <p:sp>
        <p:nvSpPr>
          <p:cNvPr id="3" name="Content Placeholder 2"/>
          <p:cNvSpPr>
            <a:spLocks noGrp="1"/>
          </p:cNvSpPr>
          <p:nvPr>
            <p:ph idx="1"/>
          </p:nvPr>
        </p:nvSpPr>
        <p:spPr>
          <a:xfrm>
            <a:off x="-57200" y="2348880"/>
            <a:ext cx="8949680" cy="3529013"/>
          </a:xfrm>
        </p:spPr>
        <p:txBody>
          <a:bodyPr/>
          <a:lstStyle/>
          <a:p>
            <a:pPr marL="457200" lvl="1" indent="0">
              <a:buNone/>
            </a:pPr>
            <a:r>
              <a:rPr lang="nl-BE" dirty="0" err="1" smtClean="0"/>
              <a:t>All</a:t>
            </a:r>
            <a:r>
              <a:rPr lang="nl-BE" dirty="0" smtClean="0"/>
              <a:t> contracts, are </a:t>
            </a:r>
            <a:r>
              <a:rPr lang="nl-BE" dirty="0" err="1" smtClean="0"/>
              <a:t>always</a:t>
            </a:r>
            <a:r>
              <a:rPr lang="nl-BE" dirty="0" smtClean="0"/>
              <a:t>:</a:t>
            </a:r>
          </a:p>
          <a:p>
            <a:pPr marL="457200" lvl="1" indent="0">
              <a:buNone/>
            </a:pPr>
            <a:endParaRPr lang="nl-BE" i="0" dirty="0" smtClean="0"/>
          </a:p>
          <a:p>
            <a:pPr lvl="1">
              <a:buFont typeface="Wingdings" pitchFamily="2" charset="2"/>
              <a:buChar char="ü"/>
            </a:pPr>
            <a:r>
              <a:rPr lang="nl-BE" dirty="0" err="1" smtClean="0"/>
              <a:t>Retrievable</a:t>
            </a:r>
            <a:r>
              <a:rPr lang="nl-BE" dirty="0" smtClean="0"/>
              <a:t> </a:t>
            </a:r>
            <a:r>
              <a:rPr lang="nl-BE" dirty="0" err="1" smtClean="0"/>
              <a:t>from</a:t>
            </a:r>
            <a:r>
              <a:rPr lang="nl-BE" dirty="0" smtClean="0"/>
              <a:t> </a:t>
            </a:r>
            <a:r>
              <a:rPr lang="nl-BE" dirty="0"/>
              <a:t>My </a:t>
            </a:r>
            <a:r>
              <a:rPr lang="nl-BE" dirty="0" err="1"/>
              <a:t>Workplace</a:t>
            </a:r>
            <a:r>
              <a:rPr lang="nl-BE" dirty="0"/>
              <a:t> -&gt; </a:t>
            </a:r>
            <a:r>
              <a:rPr lang="nl-BE" dirty="0" smtClean="0"/>
              <a:t>My </a:t>
            </a:r>
            <a:r>
              <a:rPr lang="nl-BE" dirty="0" err="1" smtClean="0"/>
              <a:t>Tasks</a:t>
            </a:r>
            <a:endParaRPr lang="nl-BE" i="0" dirty="0" smtClean="0"/>
          </a:p>
          <a:p>
            <a:pPr lvl="1">
              <a:buFont typeface="Wingdings" pitchFamily="2" charset="2"/>
              <a:buChar char="ü"/>
            </a:pPr>
            <a:endParaRPr lang="nl-BE" i="0" dirty="0" smtClean="0"/>
          </a:p>
          <a:p>
            <a:pPr lvl="1">
              <a:buFont typeface="Wingdings" pitchFamily="2" charset="2"/>
              <a:buChar char="ü"/>
            </a:pPr>
            <a:r>
              <a:rPr lang="nl-BE" dirty="0" err="1" smtClean="0"/>
              <a:t>Retrievable</a:t>
            </a:r>
            <a:r>
              <a:rPr lang="nl-BE" dirty="0" smtClean="0"/>
              <a:t> </a:t>
            </a:r>
            <a:r>
              <a:rPr lang="nl-BE" dirty="0" err="1" smtClean="0"/>
              <a:t>from</a:t>
            </a:r>
            <a:r>
              <a:rPr lang="nl-BE" dirty="0" smtClean="0"/>
              <a:t> My </a:t>
            </a:r>
            <a:r>
              <a:rPr lang="nl-BE" dirty="0" err="1" smtClean="0"/>
              <a:t>Workplace</a:t>
            </a:r>
            <a:r>
              <a:rPr lang="nl-BE" dirty="0" smtClean="0"/>
              <a:t> -&gt; Business </a:t>
            </a:r>
            <a:r>
              <a:rPr lang="nl-BE" dirty="0" err="1" smtClean="0"/>
              <a:t>Processes</a:t>
            </a:r>
            <a:endParaRPr lang="nl-BE" dirty="0" smtClean="0"/>
          </a:p>
          <a:p>
            <a:pPr lvl="1">
              <a:buFont typeface="Wingdings" pitchFamily="2" charset="2"/>
              <a:buChar char="ü"/>
            </a:pPr>
            <a:endParaRPr lang="nl-BE" dirty="0" smtClean="0"/>
          </a:p>
          <a:p>
            <a:pPr lvl="1">
              <a:buFont typeface="Wingdings" pitchFamily="2" charset="2"/>
              <a:buChar char="ü"/>
            </a:pPr>
            <a:r>
              <a:rPr lang="nl-BE" dirty="0" err="1" smtClean="0"/>
              <a:t>Retrievable</a:t>
            </a:r>
            <a:r>
              <a:rPr lang="nl-BE" dirty="0" smtClean="0"/>
              <a:t> </a:t>
            </a:r>
            <a:r>
              <a:rPr lang="nl-BE" dirty="0" err="1" smtClean="0"/>
              <a:t>from</a:t>
            </a:r>
            <a:r>
              <a:rPr lang="nl-BE" dirty="0" smtClean="0"/>
              <a:t> My </a:t>
            </a:r>
            <a:r>
              <a:rPr lang="nl-BE" dirty="0" err="1" smtClean="0"/>
              <a:t>Workplace</a:t>
            </a:r>
            <a:r>
              <a:rPr lang="nl-BE" dirty="0" smtClean="0"/>
              <a:t> -&gt; My Portfolio</a:t>
            </a:r>
            <a:endParaRPr lang="nl-BE" dirty="0"/>
          </a:p>
          <a:p>
            <a:pPr marL="457200" lvl="1" indent="0">
              <a:buNone/>
            </a:pPr>
            <a:endParaRPr lang="nl-BE" dirty="0" smtClean="0"/>
          </a:p>
          <a:p>
            <a:pPr marL="457200" lvl="1" indent="0">
              <a:buNone/>
            </a:pPr>
            <a:r>
              <a:rPr lang="nl-BE" dirty="0" err="1" smtClean="0"/>
              <a:t>Transparantly</a:t>
            </a:r>
            <a:r>
              <a:rPr lang="nl-BE" dirty="0" smtClean="0"/>
              <a:t> </a:t>
            </a:r>
            <a:r>
              <a:rPr lang="nl-BE" dirty="0" err="1" smtClean="0"/>
              <a:t>available</a:t>
            </a:r>
            <a:r>
              <a:rPr lang="nl-BE" dirty="0" smtClean="0"/>
              <a:t> cross business </a:t>
            </a:r>
            <a:r>
              <a:rPr lang="nl-BE" dirty="0" err="1" smtClean="0"/>
              <a:t>processes</a:t>
            </a:r>
            <a:endParaRPr lang="nl-BE" dirty="0"/>
          </a:p>
          <a:p>
            <a:pPr lvl="1">
              <a:buFont typeface="Wingdings" pitchFamily="2" charset="2"/>
              <a:buChar char="ü"/>
            </a:pPr>
            <a:endParaRPr lang="nl-BE" dirty="0" smtClean="0"/>
          </a:p>
          <a:p>
            <a:endParaRPr lang="nl-BE" dirty="0"/>
          </a:p>
        </p:txBody>
      </p:sp>
    </p:spTree>
    <p:extLst>
      <p:ext uri="{BB962C8B-B14F-4D97-AF65-F5344CB8AC3E}">
        <p14:creationId xmlns:p14="http://schemas.microsoft.com/office/powerpoint/2010/main" val="914879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97880" y="1268760"/>
            <a:ext cx="6885218" cy="338554"/>
          </a:xfrm>
          <a:prstGeom prst="rect">
            <a:avLst/>
          </a:prstGeom>
          <a:solidFill>
            <a:srgbClr val="FFC000"/>
          </a:solidFill>
          <a:ln w="38100">
            <a:solidFill>
              <a:srgbClr val="FF0000"/>
            </a:solidFill>
          </a:ln>
        </p:spPr>
        <p:txBody>
          <a:bodyPr wrap="none" rtlCol="0">
            <a:spAutoFit/>
          </a:bodyPr>
          <a:lstStyle/>
          <a:p>
            <a:r>
              <a:rPr lang="en-GB" sz="1600" b="1" dirty="0" smtClean="0">
                <a:solidFill>
                  <a:srgbClr val="0F5494"/>
                </a:solidFill>
                <a:latin typeface="Verdana" pitchFamily="34" charset="0"/>
                <a:cs typeface="+mn-cs"/>
              </a:rPr>
              <a:t>Go to -&gt; Workflows -&gt; And choose the Process to monitor</a:t>
            </a:r>
            <a:endParaRPr lang="en-GB" sz="1600" b="1" dirty="0">
              <a:solidFill>
                <a:srgbClr val="0F5494"/>
              </a:solidFill>
              <a:latin typeface="Verdana" pitchFamily="34" charset="0"/>
              <a:cs typeface="+mn-cs"/>
            </a:endParaRPr>
          </a:p>
        </p:txBody>
      </p:sp>
      <p:sp>
        <p:nvSpPr>
          <p:cNvPr id="2" name="TextBox 1"/>
          <p:cNvSpPr txBox="1"/>
          <p:nvPr/>
        </p:nvSpPr>
        <p:spPr>
          <a:xfrm>
            <a:off x="1043608" y="1772816"/>
            <a:ext cx="760144" cy="276999"/>
          </a:xfrm>
          <a:prstGeom prst="rect">
            <a:avLst/>
          </a:prstGeom>
          <a:noFill/>
        </p:spPr>
        <p:txBody>
          <a:bodyPr wrap="none" rtlCol="0">
            <a:spAutoFit/>
          </a:bodyPr>
          <a:lstStyle/>
          <a:p>
            <a:r>
              <a:rPr lang="en-GB" sz="1200" b="1" dirty="0" smtClean="0">
                <a:solidFill>
                  <a:srgbClr val="FFFFFF"/>
                </a:solidFill>
                <a:latin typeface="Verdana" pitchFamily="34" charset="0"/>
                <a:cs typeface="+mn-cs"/>
              </a:rPr>
              <a:t>OPSYS</a:t>
            </a:r>
            <a:endParaRPr lang="en-GB" sz="1200" b="1" dirty="0">
              <a:solidFill>
                <a:srgbClr val="FFFFFF"/>
              </a:solidFill>
              <a:latin typeface="Verdana" pitchFamily="34" charset="0"/>
              <a:cs typeface="+mn-cs"/>
            </a:endParaRPr>
          </a:p>
        </p:txBody>
      </p:sp>
    </p:spTree>
    <p:extLst>
      <p:ext uri="{BB962C8B-B14F-4D97-AF65-F5344CB8AC3E}">
        <p14:creationId xmlns:p14="http://schemas.microsoft.com/office/powerpoint/2010/main" val="8534593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90500"/>
            <a:ext cx="8763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31640" y="138118"/>
            <a:ext cx="6471643" cy="338554"/>
          </a:xfrm>
          <a:prstGeom prst="rect">
            <a:avLst/>
          </a:prstGeom>
          <a:solidFill>
            <a:srgbClr val="FFC000"/>
          </a:solidFill>
          <a:ln w="38100">
            <a:solidFill>
              <a:srgbClr val="FF0000"/>
            </a:solidFill>
          </a:ln>
        </p:spPr>
        <p:txBody>
          <a:bodyPr wrap="none" rtlCol="0">
            <a:spAutoFit/>
          </a:bodyPr>
          <a:lstStyle/>
          <a:p>
            <a:r>
              <a:rPr lang="en-GB" sz="1600" b="1" dirty="0" smtClean="0">
                <a:solidFill>
                  <a:srgbClr val="0F5494"/>
                </a:solidFill>
                <a:latin typeface="Verdana" pitchFamily="34" charset="0"/>
                <a:cs typeface="+mn-cs"/>
              </a:rPr>
              <a:t>Go to -&gt; Workflows -&gt; And choose the master process</a:t>
            </a:r>
            <a:endParaRPr lang="en-GB" sz="1600" b="1" dirty="0">
              <a:solidFill>
                <a:srgbClr val="0F5494"/>
              </a:solidFill>
              <a:latin typeface="Verdana" pitchFamily="34" charset="0"/>
              <a:cs typeface="+mn-cs"/>
            </a:endParaRPr>
          </a:p>
        </p:txBody>
      </p:sp>
      <p:sp>
        <p:nvSpPr>
          <p:cNvPr id="2" name="TextBox 1"/>
          <p:cNvSpPr txBox="1"/>
          <p:nvPr/>
        </p:nvSpPr>
        <p:spPr>
          <a:xfrm>
            <a:off x="6523926" y="1772816"/>
            <a:ext cx="2558714" cy="461665"/>
          </a:xfrm>
          <a:prstGeom prst="rect">
            <a:avLst/>
          </a:prstGeom>
          <a:solidFill>
            <a:srgbClr val="FFC000"/>
          </a:solidFill>
        </p:spPr>
        <p:txBody>
          <a:bodyPr wrap="none" rtlCol="0">
            <a:spAutoFit/>
          </a:bodyPr>
          <a:lstStyle/>
          <a:p>
            <a:r>
              <a:rPr lang="en-GB" sz="1200" dirty="0" smtClean="0">
                <a:solidFill>
                  <a:srgbClr val="0F5494"/>
                </a:solidFill>
                <a:latin typeface="Verdana" pitchFamily="34" charset="0"/>
                <a:cs typeface="+mn-cs"/>
              </a:rPr>
              <a:t>Processes can be monitored at</a:t>
            </a:r>
          </a:p>
          <a:p>
            <a:r>
              <a:rPr lang="en-GB" sz="1200" dirty="0" smtClean="0">
                <a:solidFill>
                  <a:srgbClr val="0F5494"/>
                </a:solidFill>
                <a:latin typeface="Verdana" pitchFamily="34" charset="0"/>
                <a:cs typeface="+mn-cs"/>
              </a:rPr>
              <a:t>Meta data level</a:t>
            </a:r>
            <a:endParaRPr lang="en-GB" sz="1200" dirty="0">
              <a:solidFill>
                <a:srgbClr val="0F5494"/>
              </a:solidFill>
              <a:latin typeface="Verdana" pitchFamily="34" charset="0"/>
              <a:cs typeface="+mn-cs"/>
            </a:endParaRPr>
          </a:p>
        </p:txBody>
      </p:sp>
      <p:sp>
        <p:nvSpPr>
          <p:cNvPr id="3" name="Right Arrow 2"/>
          <p:cNvSpPr/>
          <p:nvPr/>
        </p:nvSpPr>
        <p:spPr bwMode="auto">
          <a:xfrm>
            <a:off x="1691680" y="5445224"/>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4" name="Right Arrow 3"/>
          <p:cNvSpPr/>
          <p:nvPr/>
        </p:nvSpPr>
        <p:spPr bwMode="auto">
          <a:xfrm rot="5400000">
            <a:off x="5346086" y="3483006"/>
            <a:ext cx="1548172" cy="504056"/>
          </a:xfrm>
          <a:prstGeom prst="rightArrow">
            <a:avLst/>
          </a:prstGeom>
          <a:solidFill>
            <a:srgbClr val="FFC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30114363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1" y="147989"/>
            <a:ext cx="7606902" cy="461665"/>
          </a:xfrm>
          <a:prstGeom prst="rect">
            <a:avLst/>
          </a:prstGeom>
          <a:solidFill>
            <a:srgbClr val="FFC000"/>
          </a:solidFill>
        </p:spPr>
        <p:txBody>
          <a:bodyPr wrap="square" rtlCol="0">
            <a:spAutoFit/>
          </a:bodyPr>
          <a:lstStyle/>
          <a:p>
            <a:r>
              <a:rPr lang="en-GB" sz="2400" b="1" dirty="0" smtClean="0">
                <a:solidFill>
                  <a:srgbClr val="0F5494"/>
                </a:solidFill>
                <a:latin typeface="Verdana" pitchFamily="34" charset="0"/>
                <a:cs typeface="+mn-cs"/>
              </a:rPr>
              <a:t>Monitoring of a specific business process</a:t>
            </a:r>
            <a:endParaRPr lang="en-GB" sz="2400" b="1" dirty="0">
              <a:solidFill>
                <a:srgbClr val="0F5494"/>
              </a:solidFill>
              <a:latin typeface="Verdana" pitchFamily="34" charset="0"/>
              <a:cs typeface="+mn-cs"/>
            </a:endParaRPr>
          </a:p>
        </p:txBody>
      </p:sp>
      <p:sp>
        <p:nvSpPr>
          <p:cNvPr id="5" name="Rectangle 4"/>
          <p:cNvSpPr/>
          <p:nvPr/>
        </p:nvSpPr>
        <p:spPr bwMode="auto">
          <a:xfrm>
            <a:off x="7380312" y="5733256"/>
            <a:ext cx="720080" cy="936104"/>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7884368" y="5301208"/>
            <a:ext cx="1244251" cy="276999"/>
          </a:xfrm>
          <a:prstGeom prst="rect">
            <a:avLst/>
          </a:prstGeom>
          <a:noFill/>
          <a:ln>
            <a:solidFill>
              <a:srgbClr val="FF0000"/>
            </a:solidFill>
          </a:ln>
        </p:spPr>
        <p:txBody>
          <a:bodyPr wrap="none" rtlCol="0">
            <a:spAutoFit/>
          </a:bodyPr>
          <a:lstStyle/>
          <a:p>
            <a:r>
              <a:rPr lang="en-GB" sz="1200" dirty="0" smtClean="0">
                <a:solidFill>
                  <a:srgbClr val="0F5494"/>
                </a:solidFill>
                <a:latin typeface="Verdana" pitchFamily="34" charset="0"/>
                <a:cs typeface="+mn-cs"/>
              </a:rPr>
              <a:t>Direct actions</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5002485"/>
            <a:ext cx="2114550" cy="1666875"/>
          </a:xfrm>
          <a:prstGeom prst="rect">
            <a:avLst/>
          </a:prstGeom>
          <a:noFill/>
          <a:ln w="9525">
            <a:solidFill>
              <a:srgbClr val="EEEFED"/>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55576" y="790582"/>
            <a:ext cx="760144" cy="276999"/>
          </a:xfrm>
          <a:prstGeom prst="rect">
            <a:avLst/>
          </a:prstGeom>
          <a:noFill/>
        </p:spPr>
        <p:txBody>
          <a:bodyPr wrap="none" rtlCol="0">
            <a:spAutoFit/>
          </a:bodyPr>
          <a:lstStyle/>
          <a:p>
            <a:r>
              <a:rPr lang="en-GB" sz="1200" b="1" dirty="0" smtClean="0">
                <a:solidFill>
                  <a:srgbClr val="FFFFFF"/>
                </a:solidFill>
                <a:latin typeface="Verdana" pitchFamily="34" charset="0"/>
                <a:cs typeface="+mn-cs"/>
              </a:rPr>
              <a:t>OPSYS</a:t>
            </a:r>
            <a:endParaRPr lang="en-GB" sz="1200" b="1" dirty="0">
              <a:solidFill>
                <a:srgbClr val="FFFFFF"/>
              </a:solidFill>
              <a:latin typeface="Verdana" pitchFamily="34" charset="0"/>
              <a:cs typeface="+mn-cs"/>
            </a:endParaRPr>
          </a:p>
        </p:txBody>
      </p:sp>
      <p:sp>
        <p:nvSpPr>
          <p:cNvPr id="2" name="Right Arrow 1"/>
          <p:cNvSpPr/>
          <p:nvPr/>
        </p:nvSpPr>
        <p:spPr bwMode="auto">
          <a:xfrm rot="5400000">
            <a:off x="3697688" y="4074313"/>
            <a:ext cx="2370747" cy="360040"/>
          </a:xfrm>
          <a:prstGeom prst="rightArrow">
            <a:avLst/>
          </a:prstGeom>
          <a:solidFill>
            <a:srgbClr val="FFC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403631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467544" y="1637185"/>
            <a:ext cx="8712968" cy="360039"/>
          </a:xfrm>
          <a:prstGeom prst="rect">
            <a:avLst/>
          </a:prstGeom>
        </p:spPr>
        <p:txBody>
          <a:bodyPr/>
          <a:lstStyle>
            <a:lvl1pPr algn="l" rtl="0" eaLnBrk="1" fontAlgn="base" hangingPunct="1">
              <a:spcBef>
                <a:spcPct val="0"/>
              </a:spcBef>
              <a:spcAft>
                <a:spcPct val="0"/>
              </a:spcAft>
              <a:defRPr sz="2800" b="1" kern="1200">
                <a:solidFill>
                  <a:srgbClr val="38BCEA"/>
                </a:solidFill>
                <a:latin typeface="+mj-lt"/>
                <a:ea typeface="+mj-ea"/>
                <a:cs typeface="+mj-cs"/>
              </a:defRPr>
            </a:lvl1pPr>
            <a:lvl2pPr algn="ctr" rtl="0" eaLnBrk="1" fontAlgn="base" hangingPunct="1">
              <a:spcBef>
                <a:spcPct val="0"/>
              </a:spcBef>
              <a:spcAft>
                <a:spcPct val="0"/>
              </a:spcAft>
              <a:defRPr sz="4400">
                <a:solidFill>
                  <a:schemeClr val="tx1"/>
                </a:solidFill>
                <a:latin typeface="EC Square Sans Pro Medium" pitchFamily="34" charset="0"/>
              </a:defRPr>
            </a:lvl2pPr>
            <a:lvl3pPr algn="ctr" rtl="0" eaLnBrk="1" fontAlgn="base" hangingPunct="1">
              <a:spcBef>
                <a:spcPct val="0"/>
              </a:spcBef>
              <a:spcAft>
                <a:spcPct val="0"/>
              </a:spcAft>
              <a:defRPr sz="4400">
                <a:solidFill>
                  <a:schemeClr val="tx1"/>
                </a:solidFill>
                <a:latin typeface="EC Square Sans Pro Medium" pitchFamily="34" charset="0"/>
              </a:defRPr>
            </a:lvl3pPr>
            <a:lvl4pPr algn="ctr" rtl="0" eaLnBrk="1" fontAlgn="base" hangingPunct="1">
              <a:spcBef>
                <a:spcPct val="0"/>
              </a:spcBef>
              <a:spcAft>
                <a:spcPct val="0"/>
              </a:spcAft>
              <a:defRPr sz="4400">
                <a:solidFill>
                  <a:schemeClr val="tx1"/>
                </a:solidFill>
                <a:latin typeface="EC Square Sans Pro Medium" pitchFamily="34" charset="0"/>
              </a:defRPr>
            </a:lvl4pPr>
            <a:lvl5pPr algn="ctr" rtl="0" eaLnBrk="1" fontAlgn="base" hangingPunct="1">
              <a:spcBef>
                <a:spcPct val="0"/>
              </a:spcBef>
              <a:spcAft>
                <a:spcPct val="0"/>
              </a:spcAft>
              <a:defRPr sz="4400">
                <a:solidFill>
                  <a:schemeClr val="tx1"/>
                </a:solidFill>
                <a:latin typeface="EC Square Sans Pro Medium" pitchFamily="34" charset="0"/>
              </a:defRPr>
            </a:lvl5pPr>
            <a:lvl6pPr marL="457200" algn="ctr" rtl="0" eaLnBrk="1" fontAlgn="base" hangingPunct="1">
              <a:spcBef>
                <a:spcPct val="0"/>
              </a:spcBef>
              <a:spcAft>
                <a:spcPct val="0"/>
              </a:spcAft>
              <a:defRPr sz="4400">
                <a:solidFill>
                  <a:schemeClr val="tx1"/>
                </a:solidFill>
                <a:latin typeface="EC Square Sans Pro Medium" pitchFamily="34" charset="0"/>
              </a:defRPr>
            </a:lvl6pPr>
            <a:lvl7pPr marL="914400" algn="ctr" rtl="0" eaLnBrk="1" fontAlgn="base" hangingPunct="1">
              <a:spcBef>
                <a:spcPct val="0"/>
              </a:spcBef>
              <a:spcAft>
                <a:spcPct val="0"/>
              </a:spcAft>
              <a:defRPr sz="4400">
                <a:solidFill>
                  <a:schemeClr val="tx1"/>
                </a:solidFill>
                <a:latin typeface="EC Square Sans Pro Medium" pitchFamily="34" charset="0"/>
              </a:defRPr>
            </a:lvl7pPr>
            <a:lvl8pPr marL="1371600" algn="ctr" rtl="0" eaLnBrk="1" fontAlgn="base" hangingPunct="1">
              <a:spcBef>
                <a:spcPct val="0"/>
              </a:spcBef>
              <a:spcAft>
                <a:spcPct val="0"/>
              </a:spcAft>
              <a:defRPr sz="4400">
                <a:solidFill>
                  <a:schemeClr val="tx1"/>
                </a:solidFill>
                <a:latin typeface="EC Square Sans Pro Medium" pitchFamily="34" charset="0"/>
              </a:defRPr>
            </a:lvl8pPr>
            <a:lvl9pPr marL="1828800" algn="ctr" rtl="0" eaLnBrk="1" fontAlgn="base" hangingPunct="1">
              <a:spcBef>
                <a:spcPct val="0"/>
              </a:spcBef>
              <a:spcAft>
                <a:spcPct val="0"/>
              </a:spcAft>
              <a:defRPr sz="4400">
                <a:solidFill>
                  <a:schemeClr val="tx1"/>
                </a:solidFill>
                <a:latin typeface="EC Square Sans Pro Medium" pitchFamily="34" charset="0"/>
              </a:defRPr>
            </a:lvl9pPr>
          </a:lstStyle>
          <a:p>
            <a:r>
              <a:rPr lang="en-US" altLang="en-US" sz="2400" i="1" dirty="0">
                <a:solidFill>
                  <a:srgbClr val="0F5494"/>
                </a:solidFill>
              </a:rPr>
              <a:t>Solutions foreseen under OPSYS</a:t>
            </a:r>
            <a:endParaRPr lang="es-ES_tradnl" sz="2400" i="1" dirty="0">
              <a:solidFill>
                <a:srgbClr val="0F5494"/>
              </a:solidFill>
            </a:endParaRPr>
          </a:p>
        </p:txBody>
      </p:sp>
      <p:sp>
        <p:nvSpPr>
          <p:cNvPr id="8" name="Espace réservé du contenu 2"/>
          <p:cNvSpPr txBox="1">
            <a:spLocks/>
          </p:cNvSpPr>
          <p:nvPr/>
        </p:nvSpPr>
        <p:spPr bwMode="auto">
          <a:xfrm>
            <a:off x="467544" y="2650753"/>
            <a:ext cx="802005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eaLnBrk="1" hangingPunct="1">
              <a:spcBef>
                <a:spcPct val="20000"/>
              </a:spcBef>
              <a:buFont typeface="Arial" pitchFamily="34" charset="0"/>
              <a:buChar char="•"/>
              <a:defRPr sz="1800">
                <a:solidFill>
                  <a:srgbClr val="0F5494"/>
                </a:solidFill>
                <a:latin typeface="+mn-lt"/>
                <a:cs typeface="+mn-cs"/>
              </a:defRPr>
            </a:lvl1pPr>
            <a:lvl2pPr marL="742950" indent="-285750" eaLnBrk="1" hangingPunct="1">
              <a:spcBef>
                <a:spcPct val="20000"/>
              </a:spcBef>
              <a:buFont typeface="Arial" pitchFamily="34" charset="0"/>
              <a:buChar char="–"/>
              <a:defRPr sz="2800">
                <a:latin typeface="+mn-lt"/>
                <a:cs typeface="+mn-cs"/>
              </a:defRPr>
            </a:lvl2pPr>
            <a:lvl3pPr marL="1143000" indent="-228600" eaLnBrk="1" hangingPunct="1">
              <a:spcBef>
                <a:spcPct val="20000"/>
              </a:spcBef>
              <a:buFont typeface="Arial" pitchFamily="34" charset="0"/>
              <a:buChar char="•"/>
              <a:defRPr sz="2400">
                <a:latin typeface="+mn-lt"/>
                <a:cs typeface="+mn-cs"/>
              </a:defRPr>
            </a:lvl3pPr>
            <a:lvl4pPr marL="1600200" indent="-228600" eaLnBrk="1" hangingPunct="1">
              <a:spcBef>
                <a:spcPct val="20000"/>
              </a:spcBef>
              <a:buFont typeface="Arial" pitchFamily="34" charset="0"/>
              <a:buChar char="–"/>
              <a:defRPr sz="2000">
                <a:latin typeface="+mn-lt"/>
                <a:cs typeface="+mn-cs"/>
              </a:defRPr>
            </a:lvl4pPr>
            <a:lvl5pPr marL="2057400" indent="-228600" eaLnBrk="1" hangingPunct="1">
              <a:spcBef>
                <a:spcPct val="20000"/>
              </a:spcBef>
              <a:buFont typeface="Arial" pitchFamily="34" charset="0"/>
              <a:buChar char="»"/>
              <a:defRPr sz="2000">
                <a:latin typeface="+mn-lt"/>
                <a:cs typeface="+mn-cs"/>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fr-BE" dirty="0" smtClean="0"/>
              <a:t>Encourage </a:t>
            </a:r>
            <a:r>
              <a:rPr lang="fr-BE" dirty="0" err="1" smtClean="0"/>
              <a:t>re-use</a:t>
            </a:r>
            <a:r>
              <a:rPr lang="fr-BE" dirty="0" smtClean="0"/>
              <a:t> of </a:t>
            </a:r>
            <a:r>
              <a:rPr lang="fr-BE" dirty="0" err="1" smtClean="0"/>
              <a:t>already</a:t>
            </a:r>
            <a:r>
              <a:rPr lang="fr-BE" dirty="0" smtClean="0"/>
              <a:t> </a:t>
            </a:r>
            <a:r>
              <a:rPr lang="fr-BE" dirty="0" err="1" smtClean="0"/>
              <a:t>validated</a:t>
            </a:r>
            <a:r>
              <a:rPr lang="fr-BE" dirty="0" smtClean="0"/>
              <a:t> </a:t>
            </a:r>
            <a:r>
              <a:rPr lang="fr-BE" dirty="0" err="1" smtClean="0"/>
              <a:t>results</a:t>
            </a:r>
            <a:r>
              <a:rPr lang="fr-BE" dirty="0" smtClean="0"/>
              <a:t> (</a:t>
            </a:r>
            <a:r>
              <a:rPr lang="fr-BE" dirty="0" err="1" smtClean="0"/>
              <a:t>from</a:t>
            </a:r>
            <a:r>
              <a:rPr lang="fr-BE" dirty="0" smtClean="0"/>
              <a:t> MIP, </a:t>
            </a:r>
            <a:r>
              <a:rPr lang="fr-BE" dirty="0" err="1" smtClean="0"/>
              <a:t>from</a:t>
            </a:r>
            <a:r>
              <a:rPr lang="fr-BE" dirty="0" smtClean="0"/>
              <a:t> Action)</a:t>
            </a:r>
          </a:p>
          <a:p>
            <a:endParaRPr lang="fr-BE" dirty="0" smtClean="0"/>
          </a:p>
          <a:p>
            <a:r>
              <a:rPr lang="fr-BE" dirty="0" smtClean="0"/>
              <a:t>Encourage </a:t>
            </a:r>
            <a:r>
              <a:rPr lang="fr-BE" dirty="0" err="1" smtClean="0"/>
              <a:t>re-use</a:t>
            </a:r>
            <a:r>
              <a:rPr lang="fr-BE" dirty="0" smtClean="0"/>
              <a:t> of </a:t>
            </a:r>
            <a:r>
              <a:rPr lang="fr-BE" dirty="0" err="1" smtClean="0"/>
              <a:t>quality-controlled</a:t>
            </a:r>
            <a:r>
              <a:rPr lang="fr-BE" dirty="0" smtClean="0"/>
              <a:t> </a:t>
            </a:r>
            <a:r>
              <a:rPr lang="fr-BE" dirty="0" err="1" smtClean="0"/>
              <a:t>indicators</a:t>
            </a:r>
            <a:r>
              <a:rPr lang="fr-BE" dirty="0" smtClean="0"/>
              <a:t> </a:t>
            </a: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Library of Core indicators (by sectors)</a:t>
            </a: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Free text is possible</a:t>
            </a:r>
            <a:endParaRPr lang="en-GB" sz="1800" i="1" dirty="0">
              <a:solidFill>
                <a:srgbClr val="0F5494"/>
              </a:solidFill>
              <a:latin typeface="EC Square Sans Pro" pitchFamily="34" charset="0"/>
              <a:cs typeface="Arial" pitchFamily="34" charset="0"/>
            </a:endParaRP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Compulsory fields at certain check-points</a:t>
            </a:r>
            <a:endParaRPr lang="en-GB" sz="1800" i="1" dirty="0">
              <a:solidFill>
                <a:srgbClr val="0F5494"/>
              </a:solidFill>
              <a:latin typeface="EC Square Sans Pro" pitchFamily="34" charset="0"/>
              <a:cs typeface="Arial" pitchFamily="34" charset="0"/>
            </a:endParaRPr>
          </a:p>
          <a:p>
            <a:endParaRPr lang="fr-BE" dirty="0" smtClean="0"/>
          </a:p>
          <a:p>
            <a:r>
              <a:rPr lang="en-GB" dirty="0" smtClean="0"/>
              <a:t>Accept diversity of context-based indicators of and country ownership, but:</a:t>
            </a:r>
          </a:p>
          <a:p>
            <a:pPr marL="457200" lvl="1" indent="0">
              <a:spcBef>
                <a:spcPct val="0"/>
              </a:spcBef>
              <a:buFont typeface="Wingdings" panose="05000000000000000000" pitchFamily="2" charset="2"/>
              <a:buChar char="ü"/>
              <a:defRPr/>
            </a:pPr>
            <a:r>
              <a:rPr lang="en-GB" sz="1800" i="1" dirty="0">
                <a:solidFill>
                  <a:srgbClr val="0F5494"/>
                </a:solidFill>
                <a:latin typeface="EC Square Sans Pro" pitchFamily="34" charset="0"/>
                <a:cs typeface="Arial" pitchFamily="34" charset="0"/>
              </a:rPr>
              <a:t> </a:t>
            </a:r>
            <a:r>
              <a:rPr lang="en-GB" sz="1800" i="1" dirty="0" smtClean="0">
                <a:solidFill>
                  <a:srgbClr val="0F5494"/>
                </a:solidFill>
                <a:latin typeface="EC Square Sans Pro" pitchFamily="34" charset="0"/>
                <a:cs typeface="Arial" pitchFamily="34" charset="0"/>
              </a:rPr>
              <a:t>mirror them – whenever possible - with </a:t>
            </a:r>
            <a:r>
              <a:rPr lang="en-GB" sz="1800" i="1" dirty="0">
                <a:solidFill>
                  <a:srgbClr val="0F5494"/>
                </a:solidFill>
                <a:latin typeface="EC Square Sans Pro" pitchFamily="34" charset="0"/>
                <a:cs typeface="Arial" pitchFamily="34" charset="0"/>
              </a:rPr>
              <a:t>corporate matching indicators </a:t>
            </a:r>
            <a:endParaRPr lang="en-GB" sz="1800" i="1" dirty="0" smtClean="0">
              <a:solidFill>
                <a:srgbClr val="0F5494"/>
              </a:solidFill>
              <a:latin typeface="EC Square Sans Pro" pitchFamily="34" charset="0"/>
              <a:cs typeface="Arial" pitchFamily="34" charset="0"/>
            </a:endParaRPr>
          </a:p>
          <a:p>
            <a:pPr marL="457200" lvl="1" indent="0">
              <a:spcBef>
                <a:spcPct val="0"/>
              </a:spcBef>
              <a:buFont typeface="Wingdings" panose="05000000000000000000" pitchFamily="2" charset="2"/>
              <a:buChar char="ü"/>
              <a:defRPr/>
            </a:pPr>
            <a:r>
              <a:rPr lang="en-GB" sz="1800" i="1" dirty="0" smtClean="0">
                <a:solidFill>
                  <a:srgbClr val="0F5494"/>
                </a:solidFill>
                <a:latin typeface="EC Square Sans Pro" pitchFamily="34" charset="0"/>
                <a:cs typeface="Arial" pitchFamily="34" charset="0"/>
              </a:rPr>
              <a:t>Aggregate the matching values</a:t>
            </a:r>
            <a:endParaRPr lang="en-GB" sz="1800" i="1" dirty="0">
              <a:solidFill>
                <a:srgbClr val="0F5494"/>
              </a:solidFill>
              <a:latin typeface="EC Square Sans Pro" pitchFamily="34" charset="0"/>
              <a:cs typeface="Arial" pitchFamily="34" charset="0"/>
            </a:endParaRPr>
          </a:p>
          <a:p>
            <a:endParaRPr lang="en-GB" dirty="0"/>
          </a:p>
          <a:p>
            <a:endParaRPr lang="en-GB" dirty="0"/>
          </a:p>
          <a:p>
            <a:pPr lvl="1"/>
            <a:endParaRPr lang="en-GB" sz="1800" dirty="0">
              <a:solidFill>
                <a:srgbClr val="0F5494"/>
              </a:solidFill>
            </a:endParaRPr>
          </a:p>
          <a:p>
            <a:endParaRPr lang="fr-FR" dirty="0"/>
          </a:p>
        </p:txBody>
      </p:sp>
    </p:spTree>
    <p:extLst>
      <p:ext uri="{BB962C8B-B14F-4D97-AF65-F5344CB8AC3E}">
        <p14:creationId xmlns:p14="http://schemas.microsoft.com/office/powerpoint/2010/main" val="39936144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2438400"/>
            <a:ext cx="52387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868" y="2564904"/>
            <a:ext cx="52197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64" y="1113630"/>
            <a:ext cx="7884367" cy="571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51720" y="147990"/>
            <a:ext cx="5755102" cy="830997"/>
          </a:xfrm>
          <a:prstGeom prst="rect">
            <a:avLst/>
          </a:prstGeom>
          <a:solidFill>
            <a:srgbClr val="FFC000"/>
          </a:solidFill>
        </p:spPr>
        <p:txBody>
          <a:bodyPr wrap="none" rtlCol="0">
            <a:spAutoFit/>
          </a:bodyPr>
          <a:lstStyle/>
          <a:p>
            <a:r>
              <a:rPr lang="en-GB" sz="2400" b="1" dirty="0" smtClean="0">
                <a:solidFill>
                  <a:srgbClr val="0F5494"/>
                </a:solidFill>
                <a:latin typeface="Verdana" pitchFamily="34" charset="0"/>
                <a:cs typeface="+mn-cs"/>
              </a:rPr>
              <a:t>Example Quick Action: Show me</a:t>
            </a:r>
          </a:p>
          <a:p>
            <a:r>
              <a:rPr lang="en-GB" sz="2400" b="1" dirty="0" smtClean="0">
                <a:solidFill>
                  <a:srgbClr val="0F5494"/>
                </a:solidFill>
                <a:latin typeface="Verdana" pitchFamily="34" charset="0"/>
                <a:cs typeface="+mn-cs"/>
              </a:rPr>
              <a:t>what the supplier sees</a:t>
            </a:r>
            <a:endParaRPr lang="en-GB" sz="2400" b="1" dirty="0">
              <a:solidFill>
                <a:srgbClr val="0F5494"/>
              </a:solidFill>
              <a:latin typeface="Verdana" pitchFamily="34" charset="0"/>
              <a:cs typeface="+mn-cs"/>
            </a:endParaRPr>
          </a:p>
        </p:txBody>
      </p:sp>
    </p:spTree>
    <p:extLst>
      <p:ext uri="{BB962C8B-B14F-4D97-AF65-F5344CB8AC3E}">
        <p14:creationId xmlns:p14="http://schemas.microsoft.com/office/powerpoint/2010/main" val="24482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55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1556792"/>
            <a:ext cx="6718506" cy="338554"/>
          </a:xfrm>
          <a:prstGeom prst="rect">
            <a:avLst/>
          </a:prstGeom>
          <a:solidFill>
            <a:srgbClr val="FFC000"/>
          </a:solidFill>
          <a:ln w="38100">
            <a:solidFill>
              <a:srgbClr val="FF0000"/>
            </a:solidFill>
          </a:ln>
        </p:spPr>
        <p:txBody>
          <a:bodyPr wrap="none" rtlCol="0">
            <a:spAutoFit/>
          </a:bodyPr>
          <a:lstStyle/>
          <a:p>
            <a:r>
              <a:rPr lang="en-GB" sz="1600" b="1" dirty="0" smtClean="0">
                <a:solidFill>
                  <a:srgbClr val="0F5494"/>
                </a:solidFill>
                <a:latin typeface="Verdana" pitchFamily="34" charset="0"/>
                <a:cs typeface="+mn-cs"/>
              </a:rPr>
              <a:t>Go to -&gt; My Tasks -&gt; And choose the show all tasks for..</a:t>
            </a:r>
            <a:endParaRPr lang="en-GB" sz="1600" b="1" dirty="0">
              <a:solidFill>
                <a:srgbClr val="0F5494"/>
              </a:solidFill>
              <a:latin typeface="Verdana" pitchFamily="34" charset="0"/>
              <a:cs typeface="+mn-cs"/>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3" y="2138362"/>
            <a:ext cx="9157623"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4534496" y="3060334"/>
            <a:ext cx="1152128" cy="14401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573016"/>
            <a:ext cx="7686675" cy="283845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394554" y="6093296"/>
            <a:ext cx="3832716" cy="276999"/>
          </a:xfrm>
          <a:prstGeom prst="rect">
            <a:avLst/>
          </a:prstGeom>
          <a:solidFill>
            <a:srgbClr val="FFC000"/>
          </a:solidFill>
        </p:spPr>
        <p:txBody>
          <a:bodyPr wrap="none" rtlCol="0">
            <a:spAutoFit/>
          </a:bodyPr>
          <a:lstStyle/>
          <a:p>
            <a:r>
              <a:rPr lang="en-GB" sz="1200" dirty="0" smtClean="0">
                <a:solidFill>
                  <a:srgbClr val="0F5494"/>
                </a:solidFill>
                <a:latin typeface="Verdana" pitchFamily="34" charset="0"/>
                <a:cs typeface="+mn-cs"/>
              </a:rPr>
              <a:t>Pops up advanced criteria to see ongoing tasks</a:t>
            </a:r>
            <a:endParaRPr lang="en-GB" sz="1200" dirty="0">
              <a:solidFill>
                <a:srgbClr val="0F5494"/>
              </a:solidFill>
              <a:latin typeface="Verdana" pitchFamily="34" charset="0"/>
              <a:cs typeface="+mn-cs"/>
            </a:endParaRPr>
          </a:p>
        </p:txBody>
      </p:sp>
      <p:sp>
        <p:nvSpPr>
          <p:cNvPr id="8" name="Oval 7"/>
          <p:cNvSpPr/>
          <p:nvPr/>
        </p:nvSpPr>
        <p:spPr bwMode="auto">
          <a:xfrm>
            <a:off x="-36512" y="2734798"/>
            <a:ext cx="288032" cy="216024"/>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11" name="TextBox 10"/>
          <p:cNvSpPr txBox="1"/>
          <p:nvPr/>
        </p:nvSpPr>
        <p:spPr>
          <a:xfrm>
            <a:off x="700848" y="2527400"/>
            <a:ext cx="713657" cy="261610"/>
          </a:xfrm>
          <a:prstGeom prst="rect">
            <a:avLst/>
          </a:prstGeom>
          <a:noFill/>
        </p:spPr>
        <p:txBody>
          <a:bodyPr wrap="none" rtlCol="0">
            <a:spAutoFit/>
          </a:bodyPr>
          <a:lstStyle/>
          <a:p>
            <a:r>
              <a:rPr lang="en-GB" sz="1050" b="1" dirty="0" smtClean="0">
                <a:solidFill>
                  <a:srgbClr val="FFFFFF"/>
                </a:solidFill>
                <a:latin typeface="Verdana" pitchFamily="34" charset="0"/>
                <a:cs typeface="+mn-cs"/>
              </a:rPr>
              <a:t>OPSYS</a:t>
            </a:r>
            <a:endParaRPr lang="en-GB" sz="1050" b="1" dirty="0">
              <a:solidFill>
                <a:srgbClr val="FFFFFF"/>
              </a:solidFill>
              <a:latin typeface="Verdana" pitchFamily="34" charset="0"/>
              <a:cs typeface="+mn-cs"/>
            </a:endParaRPr>
          </a:p>
        </p:txBody>
      </p:sp>
    </p:spTree>
    <p:extLst>
      <p:ext uri="{BB962C8B-B14F-4D97-AF65-F5344CB8AC3E}">
        <p14:creationId xmlns:p14="http://schemas.microsoft.com/office/powerpoint/2010/main" val="350638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1556792"/>
            <a:ext cx="4155305" cy="338554"/>
          </a:xfrm>
          <a:prstGeom prst="rect">
            <a:avLst/>
          </a:prstGeom>
          <a:solidFill>
            <a:srgbClr val="FFC000"/>
          </a:solidFill>
          <a:ln w="38100">
            <a:solidFill>
              <a:srgbClr val="FF0000"/>
            </a:solidFill>
          </a:ln>
        </p:spPr>
        <p:txBody>
          <a:bodyPr wrap="none" rtlCol="0">
            <a:spAutoFit/>
          </a:bodyPr>
          <a:lstStyle/>
          <a:p>
            <a:r>
              <a:rPr lang="en-GB" sz="1600" b="1" dirty="0" smtClean="0">
                <a:solidFill>
                  <a:srgbClr val="0F5494"/>
                </a:solidFill>
                <a:latin typeface="Verdana" pitchFamily="34" charset="0"/>
                <a:cs typeface="+mn-cs"/>
              </a:rPr>
              <a:t>Go to -&gt; My Tasks -&gt; My Portfolio.</a:t>
            </a:r>
            <a:endParaRPr lang="en-GB" sz="1600" b="1" dirty="0">
              <a:solidFill>
                <a:srgbClr val="0F5494"/>
              </a:solidFill>
              <a:latin typeface="Verdana" pitchFamily="34" charset="0"/>
              <a:cs typeface="+mn-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1922417"/>
            <a:ext cx="9108504" cy="478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7398" y="2636912"/>
            <a:ext cx="2952328" cy="252028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
        <p:nvSpPr>
          <p:cNvPr id="6" name="TextBox 5"/>
          <p:cNvSpPr txBox="1"/>
          <p:nvPr/>
        </p:nvSpPr>
        <p:spPr>
          <a:xfrm>
            <a:off x="2339752" y="2359913"/>
            <a:ext cx="2702599" cy="276999"/>
          </a:xfrm>
          <a:prstGeom prst="rect">
            <a:avLst/>
          </a:prstGeom>
          <a:solidFill>
            <a:srgbClr val="FFC000"/>
          </a:solidFill>
        </p:spPr>
        <p:txBody>
          <a:bodyPr wrap="none" rtlCol="0">
            <a:spAutoFit/>
          </a:bodyPr>
          <a:lstStyle/>
          <a:p>
            <a:r>
              <a:rPr lang="en-GB" sz="1200" dirty="0" smtClean="0">
                <a:solidFill>
                  <a:srgbClr val="0F5494"/>
                </a:solidFill>
                <a:latin typeface="Verdana" pitchFamily="34" charset="0"/>
                <a:cs typeface="+mn-cs"/>
              </a:rPr>
              <a:t>Shows the overview of contracts</a:t>
            </a:r>
            <a:endParaRPr lang="en-GB" sz="1200" dirty="0">
              <a:solidFill>
                <a:srgbClr val="0F5494"/>
              </a:solidFill>
              <a:latin typeface="Verdana" pitchFamily="34" charset="0"/>
              <a:cs typeface="+mn-cs"/>
            </a:endParaRPr>
          </a:p>
        </p:txBody>
      </p:sp>
      <p:sp>
        <p:nvSpPr>
          <p:cNvPr id="8" name="TextBox 7"/>
          <p:cNvSpPr txBox="1"/>
          <p:nvPr/>
        </p:nvSpPr>
        <p:spPr>
          <a:xfrm>
            <a:off x="755576" y="2287905"/>
            <a:ext cx="760144" cy="276999"/>
          </a:xfrm>
          <a:prstGeom prst="rect">
            <a:avLst/>
          </a:prstGeom>
          <a:noFill/>
        </p:spPr>
        <p:txBody>
          <a:bodyPr wrap="none" rtlCol="0">
            <a:spAutoFit/>
          </a:bodyPr>
          <a:lstStyle/>
          <a:p>
            <a:r>
              <a:rPr lang="en-GB" sz="1200" b="1" dirty="0" smtClean="0">
                <a:solidFill>
                  <a:srgbClr val="FFFFFF"/>
                </a:solidFill>
                <a:latin typeface="Verdana" pitchFamily="34" charset="0"/>
                <a:cs typeface="+mn-cs"/>
              </a:rPr>
              <a:t>OPSYS</a:t>
            </a:r>
            <a:endParaRPr lang="en-GB" sz="1200" b="1" dirty="0">
              <a:solidFill>
                <a:srgbClr val="FFFFFF"/>
              </a:solidFill>
              <a:latin typeface="Verdana" pitchFamily="34" charset="0"/>
              <a:cs typeface="+mn-cs"/>
            </a:endParaRPr>
          </a:p>
        </p:txBody>
      </p:sp>
      <p:sp>
        <p:nvSpPr>
          <p:cNvPr id="7" name="Oval 6"/>
          <p:cNvSpPr/>
          <p:nvPr/>
        </p:nvSpPr>
        <p:spPr bwMode="auto">
          <a:xfrm>
            <a:off x="0" y="3284984"/>
            <a:ext cx="277398" cy="216024"/>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smtClean="0">
              <a:solidFill>
                <a:srgbClr val="0F5494"/>
              </a:solidFill>
              <a:latin typeface="Verdana" pitchFamily="34" charset="0"/>
              <a:cs typeface="+mn-cs"/>
            </a:endParaRPr>
          </a:p>
        </p:txBody>
      </p:sp>
    </p:spTree>
    <p:extLst>
      <p:ext uri="{BB962C8B-B14F-4D97-AF65-F5344CB8AC3E}">
        <p14:creationId xmlns:p14="http://schemas.microsoft.com/office/powerpoint/2010/main" val="32973672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04875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9592" y="1772816"/>
            <a:ext cx="713657" cy="261610"/>
          </a:xfrm>
          <a:prstGeom prst="rect">
            <a:avLst/>
          </a:prstGeom>
          <a:noFill/>
        </p:spPr>
        <p:txBody>
          <a:bodyPr wrap="none" rtlCol="0">
            <a:spAutoFit/>
          </a:bodyPr>
          <a:lstStyle/>
          <a:p>
            <a:r>
              <a:rPr lang="en-GB" sz="1050" b="1" dirty="0" smtClean="0">
                <a:solidFill>
                  <a:srgbClr val="FFFFFF"/>
                </a:solidFill>
                <a:latin typeface="Verdana" pitchFamily="34" charset="0"/>
                <a:cs typeface="+mn-cs"/>
              </a:rPr>
              <a:t>OPSYS</a:t>
            </a:r>
            <a:endParaRPr lang="en-GB" sz="1050" b="1" dirty="0">
              <a:solidFill>
                <a:srgbClr val="FFFFFF"/>
              </a:solidFill>
              <a:latin typeface="Verdana" pitchFamily="34" charset="0"/>
              <a:cs typeface="+mn-cs"/>
            </a:endParaRPr>
          </a:p>
        </p:txBody>
      </p:sp>
      <p:sp>
        <p:nvSpPr>
          <p:cNvPr id="6" name="TextBox 5"/>
          <p:cNvSpPr txBox="1"/>
          <p:nvPr/>
        </p:nvSpPr>
        <p:spPr>
          <a:xfrm>
            <a:off x="683568" y="536039"/>
            <a:ext cx="8239756" cy="461665"/>
          </a:xfrm>
          <a:prstGeom prst="rect">
            <a:avLst/>
          </a:prstGeom>
          <a:solidFill>
            <a:srgbClr val="FFC000"/>
          </a:solidFill>
          <a:ln w="38100">
            <a:solidFill>
              <a:srgbClr val="FF0000"/>
            </a:solidFill>
          </a:ln>
        </p:spPr>
        <p:txBody>
          <a:bodyPr wrap="none" rtlCol="0">
            <a:spAutoFit/>
          </a:bodyPr>
          <a:lstStyle/>
          <a:p>
            <a:r>
              <a:rPr lang="en-GB" sz="2000" b="1" dirty="0" smtClean="0">
                <a:solidFill>
                  <a:srgbClr val="0F5494"/>
                </a:solidFill>
                <a:latin typeface="Verdana" pitchFamily="34" charset="0"/>
                <a:cs typeface="+mn-cs"/>
              </a:rPr>
              <a:t>Go to </a:t>
            </a:r>
            <a:r>
              <a:rPr lang="en-GB" sz="2400" b="1" dirty="0" smtClean="0">
                <a:solidFill>
                  <a:srgbClr val="0F5494"/>
                </a:solidFill>
                <a:latin typeface="Verdana" pitchFamily="34" charset="0"/>
                <a:cs typeface="+mn-cs"/>
              </a:rPr>
              <a:t>-&gt;</a:t>
            </a:r>
            <a:r>
              <a:rPr lang="en-GB" sz="2000" b="1" dirty="0" smtClean="0">
                <a:solidFill>
                  <a:srgbClr val="0F5494"/>
                </a:solidFill>
                <a:latin typeface="Verdana" pitchFamily="34" charset="0"/>
                <a:cs typeface="+mn-cs"/>
              </a:rPr>
              <a:t> Reports and choose the desired report format.</a:t>
            </a:r>
            <a:endParaRPr lang="en-GB" sz="2000" b="1" dirty="0">
              <a:solidFill>
                <a:srgbClr val="0F5494"/>
              </a:solidFill>
              <a:latin typeface="Verdana" pitchFamily="34" charset="0"/>
              <a:cs typeface="+mn-cs"/>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312" y="3140968"/>
            <a:ext cx="6435254" cy="240895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861692" y="2670101"/>
            <a:ext cx="4638834" cy="461665"/>
          </a:xfrm>
          <a:prstGeom prst="rect">
            <a:avLst/>
          </a:prstGeom>
          <a:solidFill>
            <a:srgbClr val="FFC000"/>
          </a:solidFill>
        </p:spPr>
        <p:txBody>
          <a:bodyPr wrap="none" rtlCol="0">
            <a:spAutoFit/>
          </a:bodyPr>
          <a:lstStyle/>
          <a:p>
            <a:r>
              <a:rPr lang="en-GB" sz="1200" dirty="0" smtClean="0">
                <a:solidFill>
                  <a:srgbClr val="0F5494"/>
                </a:solidFill>
                <a:latin typeface="Verdana" pitchFamily="34" charset="0"/>
                <a:cs typeface="+mn-cs"/>
              </a:rPr>
              <a:t>The user can select extra criteria when</a:t>
            </a:r>
          </a:p>
          <a:p>
            <a:r>
              <a:rPr lang="en-GB" sz="1200" dirty="0" smtClean="0">
                <a:solidFill>
                  <a:srgbClr val="0F5494"/>
                </a:solidFill>
                <a:latin typeface="Verdana" pitchFamily="34" charset="0"/>
                <a:cs typeface="+mn-cs"/>
              </a:rPr>
              <a:t>generating the report  e.g. for Workflow follow up report:</a:t>
            </a:r>
            <a:endParaRPr lang="en-GB" sz="1200" dirty="0">
              <a:solidFill>
                <a:srgbClr val="0F5494"/>
              </a:solidFill>
              <a:latin typeface="Verdana" pitchFamily="34" charset="0"/>
              <a:cs typeface="+mn-cs"/>
            </a:endParaRPr>
          </a:p>
        </p:txBody>
      </p:sp>
    </p:spTree>
    <p:extLst>
      <p:ext uri="{BB962C8B-B14F-4D97-AF65-F5344CB8AC3E}">
        <p14:creationId xmlns:p14="http://schemas.microsoft.com/office/powerpoint/2010/main" val="219987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260648"/>
            <a:ext cx="4317207"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e.g. Payment Report</a:t>
            </a:r>
            <a:endParaRPr lang="en-GB" sz="2800" b="1" dirty="0">
              <a:solidFill>
                <a:srgbClr val="0F5494"/>
              </a:solidFill>
              <a:latin typeface="Verdana" pitchFamily="34" charset="0"/>
              <a:cs typeface="+mn-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62454"/>
            <a:ext cx="9143999" cy="4319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1" y="1704313"/>
            <a:ext cx="9111270" cy="515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51720" y="260648"/>
            <a:ext cx="4485523"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e.g. Workflow Report</a:t>
            </a:r>
            <a:endParaRPr lang="en-GB" sz="2800" b="1" dirty="0">
              <a:solidFill>
                <a:srgbClr val="0F5494"/>
              </a:solidFill>
              <a:latin typeface="Verdana" pitchFamily="34" charset="0"/>
              <a:cs typeface="+mn-cs"/>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378" y="932766"/>
            <a:ext cx="5379917" cy="592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8407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1720" y="260648"/>
            <a:ext cx="4474302"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e.g. Workload Report</a:t>
            </a:r>
            <a:endParaRPr lang="en-GB" sz="2800" b="1" dirty="0">
              <a:solidFill>
                <a:srgbClr val="0F5494"/>
              </a:solidFill>
              <a:latin typeface="Verdana" pitchFamily="34" charset="0"/>
              <a:cs typeface="+mn-c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62" y="1184903"/>
            <a:ext cx="8892480" cy="557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238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1720" y="260648"/>
            <a:ext cx="4830168" cy="523220"/>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e.g. Deliverable Report</a:t>
            </a:r>
            <a:endParaRPr lang="en-GB" sz="2800" b="1" dirty="0">
              <a:solidFill>
                <a:srgbClr val="0F5494"/>
              </a:solidFill>
              <a:latin typeface="Verdana" pitchFamily="34" charset="0"/>
              <a:cs typeface="+mn-cs"/>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 y="1268760"/>
            <a:ext cx="9144849" cy="545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0691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196752"/>
            <a:ext cx="9361288" cy="936625"/>
          </a:xfrm>
        </p:spPr>
        <p:txBody>
          <a:bodyPr/>
          <a:lstStyle/>
          <a:p>
            <a:r>
              <a:rPr lang="nl-BE" dirty="0" smtClean="0"/>
              <a:t>But </a:t>
            </a:r>
            <a:r>
              <a:rPr lang="nl-BE" dirty="0" err="1" smtClean="0"/>
              <a:t>how</a:t>
            </a:r>
            <a:r>
              <a:rPr lang="nl-BE" dirty="0" smtClean="0"/>
              <a:t> </a:t>
            </a:r>
            <a:r>
              <a:rPr lang="nl-BE" dirty="0" err="1" smtClean="0"/>
              <a:t>about</a:t>
            </a:r>
            <a:r>
              <a:rPr lang="nl-BE" dirty="0" smtClean="0"/>
              <a:t> managing </a:t>
            </a:r>
            <a:r>
              <a:rPr lang="nl-BE" dirty="0" err="1" smtClean="0"/>
              <a:t>my</a:t>
            </a:r>
            <a:r>
              <a:rPr lang="nl-BE" dirty="0" smtClean="0"/>
              <a:t> team… ?!</a:t>
            </a:r>
            <a:endParaRPr lang="fr-BE" dirty="0"/>
          </a:p>
        </p:txBody>
      </p:sp>
      <p:sp>
        <p:nvSpPr>
          <p:cNvPr id="3" name="Content Placeholder 2"/>
          <p:cNvSpPr>
            <a:spLocks noGrp="1"/>
          </p:cNvSpPr>
          <p:nvPr>
            <p:ph idx="1"/>
          </p:nvPr>
        </p:nvSpPr>
        <p:spPr>
          <a:xfrm>
            <a:off x="-57200" y="2205782"/>
            <a:ext cx="8949680" cy="3529013"/>
          </a:xfrm>
        </p:spPr>
        <p:txBody>
          <a:bodyPr/>
          <a:lstStyle/>
          <a:p>
            <a:pPr marL="457200" lvl="1" indent="0">
              <a:buNone/>
            </a:pPr>
            <a:r>
              <a:rPr lang="nl-BE" dirty="0" err="1" smtClean="0"/>
              <a:t>All</a:t>
            </a:r>
            <a:r>
              <a:rPr lang="nl-BE" dirty="0" smtClean="0"/>
              <a:t> </a:t>
            </a:r>
            <a:r>
              <a:rPr lang="nl-BE" dirty="0" err="1" smtClean="0"/>
              <a:t>tasks</a:t>
            </a:r>
            <a:r>
              <a:rPr lang="nl-BE" dirty="0" smtClean="0"/>
              <a:t>, are </a:t>
            </a:r>
            <a:r>
              <a:rPr lang="nl-BE" dirty="0" err="1" smtClean="0"/>
              <a:t>always</a:t>
            </a:r>
            <a:r>
              <a:rPr lang="nl-BE" dirty="0" smtClean="0"/>
              <a:t>:</a:t>
            </a:r>
          </a:p>
          <a:p>
            <a:pPr marL="457200" lvl="1" indent="0">
              <a:buNone/>
            </a:pPr>
            <a:endParaRPr lang="nl-BE" i="0" dirty="0" smtClean="0"/>
          </a:p>
          <a:p>
            <a:pPr lvl="1">
              <a:buFont typeface="Wingdings" pitchFamily="2" charset="2"/>
              <a:buChar char="ü"/>
            </a:pPr>
            <a:r>
              <a:rPr lang="nl-BE" dirty="0" err="1" smtClean="0"/>
              <a:t>Routed</a:t>
            </a:r>
            <a:r>
              <a:rPr lang="nl-BE" dirty="0" smtClean="0"/>
              <a:t> </a:t>
            </a:r>
            <a:r>
              <a:rPr lang="nl-BE" dirty="0" err="1" smtClean="0"/>
              <a:t>to</a:t>
            </a:r>
            <a:r>
              <a:rPr lang="nl-BE" dirty="0" smtClean="0"/>
              <a:t> the person </a:t>
            </a:r>
            <a:r>
              <a:rPr lang="nl-BE" dirty="0" err="1" smtClean="0"/>
              <a:t>indicated</a:t>
            </a:r>
            <a:r>
              <a:rPr lang="nl-BE" dirty="0" smtClean="0"/>
              <a:t> </a:t>
            </a:r>
            <a:r>
              <a:rPr lang="nl-BE" dirty="0" err="1" smtClean="0"/>
              <a:t>by</a:t>
            </a:r>
            <a:r>
              <a:rPr lang="nl-BE" dirty="0" smtClean="0"/>
              <a:t> the SPOC of </a:t>
            </a:r>
            <a:r>
              <a:rPr lang="nl-BE" dirty="0" err="1" smtClean="0"/>
              <a:t>your</a:t>
            </a:r>
            <a:r>
              <a:rPr lang="nl-BE" dirty="0" smtClean="0"/>
              <a:t> </a:t>
            </a:r>
            <a:r>
              <a:rPr lang="nl-BE" dirty="0" err="1" smtClean="0"/>
              <a:t>organisation</a:t>
            </a:r>
            <a:endParaRPr lang="nl-BE" i="0" dirty="0" smtClean="0"/>
          </a:p>
          <a:p>
            <a:pPr lvl="1">
              <a:buFont typeface="Wingdings" pitchFamily="2" charset="2"/>
              <a:buChar char="ü"/>
            </a:pPr>
            <a:endParaRPr lang="nl-BE" i="0" dirty="0" smtClean="0"/>
          </a:p>
          <a:p>
            <a:pPr lvl="1">
              <a:buFont typeface="Wingdings" pitchFamily="2" charset="2"/>
              <a:buChar char="ü"/>
            </a:pPr>
            <a:r>
              <a:rPr lang="nl-BE" dirty="0" smtClean="0"/>
              <a:t>The SPOC </a:t>
            </a:r>
            <a:r>
              <a:rPr lang="nl-BE" dirty="0" err="1" smtClean="0"/>
              <a:t>tells</a:t>
            </a:r>
            <a:r>
              <a:rPr lang="nl-BE" dirty="0" smtClean="0"/>
              <a:t> </a:t>
            </a:r>
            <a:r>
              <a:rPr lang="nl-BE" dirty="0" err="1" smtClean="0"/>
              <a:t>us</a:t>
            </a:r>
            <a:r>
              <a:rPr lang="nl-BE" dirty="0" smtClean="0"/>
              <a:t> the </a:t>
            </a:r>
            <a:r>
              <a:rPr lang="nl-BE" dirty="0" err="1" smtClean="0"/>
              <a:t>names</a:t>
            </a:r>
            <a:r>
              <a:rPr lang="nl-BE" dirty="0" smtClean="0"/>
              <a:t> of the person </a:t>
            </a:r>
            <a:r>
              <a:rPr lang="nl-BE" dirty="0" err="1" smtClean="0"/>
              <a:t>who</a:t>
            </a:r>
            <a:r>
              <a:rPr lang="nl-BE" dirty="0" smtClean="0"/>
              <a:t> </a:t>
            </a:r>
            <a:r>
              <a:rPr lang="nl-BE" dirty="0" err="1" smtClean="0"/>
              <a:t>can</a:t>
            </a:r>
            <a:r>
              <a:rPr lang="nl-BE" dirty="0" smtClean="0"/>
              <a:t> </a:t>
            </a:r>
            <a:r>
              <a:rPr lang="nl-BE" dirty="0" err="1" smtClean="0"/>
              <a:t>perform</a:t>
            </a:r>
            <a:r>
              <a:rPr lang="nl-BE" dirty="0" smtClean="0"/>
              <a:t> a </a:t>
            </a:r>
            <a:r>
              <a:rPr lang="nl-BE" dirty="0" err="1" smtClean="0"/>
              <a:t>task</a:t>
            </a:r>
            <a:r>
              <a:rPr lang="nl-BE" dirty="0" smtClean="0"/>
              <a:t> in </a:t>
            </a:r>
            <a:r>
              <a:rPr lang="nl-BE" dirty="0" err="1" smtClean="0"/>
              <a:t>each</a:t>
            </a:r>
            <a:r>
              <a:rPr lang="nl-BE" dirty="0" smtClean="0"/>
              <a:t> business </a:t>
            </a:r>
            <a:r>
              <a:rPr lang="nl-BE" dirty="0" err="1" smtClean="0"/>
              <a:t>process</a:t>
            </a:r>
            <a:endParaRPr lang="nl-BE" dirty="0" smtClean="0"/>
          </a:p>
          <a:p>
            <a:pPr lvl="1">
              <a:buFont typeface="Wingdings" pitchFamily="2" charset="2"/>
              <a:buChar char="ü"/>
            </a:pPr>
            <a:endParaRPr lang="nl-BE" dirty="0" smtClean="0"/>
          </a:p>
          <a:p>
            <a:pPr lvl="1">
              <a:buFont typeface="Wingdings" pitchFamily="2" charset="2"/>
              <a:buChar char="ü"/>
            </a:pPr>
            <a:r>
              <a:rPr lang="nl-BE" dirty="0" smtClean="0"/>
              <a:t>The Team Leader </a:t>
            </a:r>
            <a:r>
              <a:rPr lang="nl-BE" dirty="0" err="1" smtClean="0"/>
              <a:t>however</a:t>
            </a:r>
            <a:r>
              <a:rPr lang="nl-BE" dirty="0" smtClean="0"/>
              <a:t>, </a:t>
            </a:r>
            <a:r>
              <a:rPr lang="nl-BE" dirty="0" err="1" smtClean="0"/>
              <a:t>can</a:t>
            </a:r>
            <a:r>
              <a:rPr lang="nl-BE" dirty="0" smtClean="0"/>
              <a:t> </a:t>
            </a:r>
            <a:r>
              <a:rPr lang="nl-BE" dirty="0" err="1" smtClean="0"/>
              <a:t>dispatch</a:t>
            </a:r>
            <a:r>
              <a:rPr lang="nl-BE" dirty="0" smtClean="0"/>
              <a:t> </a:t>
            </a:r>
            <a:r>
              <a:rPr lang="nl-BE" dirty="0" err="1" smtClean="0"/>
              <a:t>from</a:t>
            </a:r>
            <a:r>
              <a:rPr lang="nl-BE" dirty="0" smtClean="0"/>
              <a:t> the </a:t>
            </a:r>
            <a:r>
              <a:rPr lang="nl-BE" dirty="0" err="1" smtClean="0"/>
              <a:t>permission</a:t>
            </a:r>
            <a:r>
              <a:rPr lang="nl-BE" dirty="0" smtClean="0"/>
              <a:t> list </a:t>
            </a:r>
            <a:r>
              <a:rPr lang="nl-BE" dirty="0" err="1" smtClean="0"/>
              <a:t>for</a:t>
            </a:r>
            <a:r>
              <a:rPr lang="nl-BE" dirty="0" smtClean="0"/>
              <a:t> </a:t>
            </a:r>
            <a:r>
              <a:rPr lang="nl-BE" dirty="0" err="1" smtClean="0"/>
              <a:t>efficient</a:t>
            </a:r>
            <a:r>
              <a:rPr lang="nl-BE" dirty="0" smtClean="0"/>
              <a:t> </a:t>
            </a:r>
            <a:r>
              <a:rPr lang="nl-BE" dirty="0" err="1" smtClean="0"/>
              <a:t>task</a:t>
            </a:r>
            <a:r>
              <a:rPr lang="nl-BE" dirty="0" smtClean="0"/>
              <a:t> </a:t>
            </a:r>
            <a:r>
              <a:rPr lang="nl-BE" dirty="0" err="1" smtClean="0"/>
              <a:t>assignment</a:t>
            </a:r>
            <a:r>
              <a:rPr lang="nl-BE" dirty="0" smtClean="0"/>
              <a:t> </a:t>
            </a:r>
            <a:r>
              <a:rPr lang="nl-BE" dirty="0" err="1" smtClean="0"/>
              <a:t>and</a:t>
            </a:r>
            <a:r>
              <a:rPr lang="nl-BE" dirty="0" smtClean="0"/>
              <a:t> team management</a:t>
            </a:r>
            <a:endParaRPr lang="nl-BE" dirty="0"/>
          </a:p>
          <a:p>
            <a:pPr marL="457200" lvl="1" indent="0">
              <a:buNone/>
            </a:pPr>
            <a:endParaRPr lang="nl-BE" dirty="0" smtClean="0"/>
          </a:p>
          <a:p>
            <a:pPr marL="457200" lvl="1" indent="0">
              <a:buNone/>
            </a:pPr>
            <a:r>
              <a:rPr lang="nl-BE" dirty="0" err="1" smtClean="0"/>
              <a:t>Transperantly</a:t>
            </a:r>
            <a:r>
              <a:rPr lang="nl-BE" dirty="0" smtClean="0"/>
              <a:t> </a:t>
            </a:r>
            <a:r>
              <a:rPr lang="nl-BE" dirty="0" err="1" smtClean="0"/>
              <a:t>available</a:t>
            </a:r>
            <a:r>
              <a:rPr lang="nl-BE" dirty="0" smtClean="0"/>
              <a:t> cross business </a:t>
            </a:r>
            <a:r>
              <a:rPr lang="nl-BE" dirty="0" err="1" smtClean="0"/>
              <a:t>processes</a:t>
            </a:r>
            <a:endParaRPr lang="nl-BE" dirty="0"/>
          </a:p>
          <a:p>
            <a:pPr lvl="1">
              <a:buFont typeface="Wingdings" pitchFamily="2" charset="2"/>
              <a:buChar char="ü"/>
            </a:pPr>
            <a:endParaRPr lang="nl-BE" dirty="0" smtClean="0"/>
          </a:p>
          <a:p>
            <a:endParaRPr lang="nl-BE" dirty="0"/>
          </a:p>
        </p:txBody>
      </p:sp>
    </p:spTree>
    <p:extLst>
      <p:ext uri="{BB962C8B-B14F-4D97-AF65-F5344CB8AC3E}">
        <p14:creationId xmlns:p14="http://schemas.microsoft.com/office/powerpoint/2010/main" val="33400337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2495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51720" y="260648"/>
            <a:ext cx="5751896" cy="954107"/>
          </a:xfrm>
          <a:prstGeom prst="rect">
            <a:avLst/>
          </a:prstGeom>
          <a:solidFill>
            <a:srgbClr val="FFC000"/>
          </a:solidFill>
        </p:spPr>
        <p:txBody>
          <a:bodyPr wrap="none" rtlCol="0">
            <a:spAutoFit/>
          </a:bodyPr>
          <a:lstStyle/>
          <a:p>
            <a:r>
              <a:rPr lang="en-GB" sz="2800" b="1" dirty="0" smtClean="0">
                <a:solidFill>
                  <a:srgbClr val="0F5494"/>
                </a:solidFill>
                <a:latin typeface="Verdana" pitchFamily="34" charset="0"/>
                <a:cs typeface="+mn-cs"/>
              </a:rPr>
              <a:t>Go to -&gt; Routing and select</a:t>
            </a:r>
          </a:p>
          <a:p>
            <a:r>
              <a:rPr lang="en-GB" sz="2800" b="1" dirty="0" smtClean="0">
                <a:solidFill>
                  <a:srgbClr val="0F5494"/>
                </a:solidFill>
                <a:latin typeface="Verdana" pitchFamily="34" charset="0"/>
                <a:cs typeface="+mn-cs"/>
              </a:rPr>
              <a:t>the desired action</a:t>
            </a:r>
            <a:endParaRPr lang="en-GB" sz="2800" b="1" dirty="0">
              <a:solidFill>
                <a:srgbClr val="0F5494"/>
              </a:solidFill>
              <a:latin typeface="Verdana" pitchFamily="34" charset="0"/>
              <a:cs typeface="+mn-cs"/>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503" y="2408137"/>
            <a:ext cx="6034329" cy="3982791"/>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46" y="2276872"/>
            <a:ext cx="8258175" cy="32385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933103"/>
            <a:ext cx="6496050" cy="545782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55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a:themeElements>
    <a:clrScheme name="Leaflet colours">
      <a:dk1>
        <a:sysClr val="windowText" lastClr="000000"/>
      </a:dk1>
      <a:lt1>
        <a:sysClr val="window" lastClr="FFFFFF"/>
      </a:lt1>
      <a:dk2>
        <a:srgbClr val="0F3766"/>
      </a:dk2>
      <a:lt2>
        <a:srgbClr val="FFFFFF"/>
      </a:lt2>
      <a:accent1>
        <a:srgbClr val="38BCEA"/>
      </a:accent1>
      <a:accent2>
        <a:srgbClr val="F78A6C"/>
      </a:accent2>
      <a:accent3>
        <a:srgbClr val="4DC8B9"/>
      </a:accent3>
      <a:accent4>
        <a:srgbClr val="8064A2"/>
      </a:accent4>
      <a:accent5>
        <a:srgbClr val="92D050"/>
      </a:accent5>
      <a:accent6>
        <a:srgbClr val="F79646"/>
      </a:accent6>
      <a:hlink>
        <a:srgbClr val="0000FF"/>
      </a:hlink>
      <a:folHlink>
        <a:srgbClr val="FFFFCC"/>
      </a:folHlink>
    </a:clrScheme>
    <a:fontScheme name="EC">
      <a:majorFont>
        <a:latin typeface="EC Square Sans Pro Medium"/>
        <a:ea typeface=""/>
        <a:cs typeface=""/>
      </a:majorFont>
      <a:minorFont>
        <a:latin typeface="EC Squar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_Master">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F5494"/>
      </a:hlink>
      <a:folHlink>
        <a:srgbClr val="003399"/>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lide_Master">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F5494"/>
      </a:hlink>
      <a:folHlink>
        <a:srgbClr val="003399"/>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lide_Master">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F5494"/>
      </a:hlink>
      <a:folHlink>
        <a:srgbClr val="003399"/>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lide_Master">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F5494"/>
      </a:hlink>
      <a:folHlink>
        <a:srgbClr val="003399"/>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_Master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eaflet colours">
    <a:dk1>
      <a:sysClr val="windowText" lastClr="000000"/>
    </a:dk1>
    <a:lt1>
      <a:sysClr val="window" lastClr="FFFFFF"/>
    </a:lt1>
    <a:dk2>
      <a:srgbClr val="0F3766"/>
    </a:dk2>
    <a:lt2>
      <a:srgbClr val="FFFFFF"/>
    </a:lt2>
    <a:accent1>
      <a:srgbClr val="38BCEA"/>
    </a:accent1>
    <a:accent2>
      <a:srgbClr val="F78A6C"/>
    </a:accent2>
    <a:accent3>
      <a:srgbClr val="4DC8B9"/>
    </a:accent3>
    <a:accent4>
      <a:srgbClr val="8064A2"/>
    </a:accent4>
    <a:accent5>
      <a:srgbClr val="92D050"/>
    </a:accent5>
    <a:accent6>
      <a:srgbClr val="F79646"/>
    </a:accent6>
    <a:hlink>
      <a:srgbClr val="0000FF"/>
    </a:hlink>
    <a:folHlink>
      <a:srgbClr val="FFFFCC"/>
    </a:folHlink>
  </a:clrScheme>
</a:themeOverride>
</file>

<file path=ppt/theme/themeOverride2.xml><?xml version="1.0" encoding="utf-8"?>
<a:themeOverride xmlns:a="http://schemas.openxmlformats.org/drawingml/2006/main">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672</TotalTime>
  <Words>2610</Words>
  <Application>Microsoft Office PowerPoint</Application>
  <PresentationFormat>On-screen Show (4:3)</PresentationFormat>
  <Paragraphs>459</Paragraphs>
  <Slides>107</Slides>
  <Notes>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107</vt:i4>
      </vt:variant>
    </vt:vector>
  </HeadingPairs>
  <TitlesOfParts>
    <vt:vector size="113" baseType="lpstr">
      <vt:lpstr>Template</vt:lpstr>
      <vt:lpstr>Slide_Master</vt:lpstr>
      <vt:lpstr>1_Slide_Master</vt:lpstr>
      <vt:lpstr>2_Slide_Master</vt:lpstr>
      <vt:lpstr>3_Slide_Master</vt:lpstr>
      <vt:lpstr>Acrobat Document</vt:lpstr>
      <vt:lpstr>COOPERATION DAYS 2017 Working Group on OPSYS result management and contract management  23 March 2017</vt:lpstr>
      <vt:lpstr>PowerPoint Presentation</vt:lpstr>
      <vt:lpstr>PowerPoint Presentation</vt:lpstr>
      <vt:lpstr>Lessons on recurrent issues in LogFrames </vt:lpstr>
      <vt:lpstr>PowerPoint Presentation</vt:lpstr>
      <vt:lpstr>Findings after analysis 2016 EAMRs</vt:lpstr>
      <vt:lpstr>Findings after analysis of ROMs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related programmes…</vt:lpstr>
      <vt:lpstr>PowerPoint Presentation</vt:lpstr>
      <vt:lpstr>PowerPoint Presentation</vt:lpstr>
      <vt:lpstr>Corporate context </vt:lpstr>
      <vt:lpstr>Financial Rules</vt:lpstr>
      <vt:lpstr>Contract Management module – the project</vt:lpstr>
      <vt:lpstr>Contract management: Re-using and adapting corporate blocks</vt:lpstr>
      <vt:lpstr>The pilot (first release) :  manage a specific contract of the "FWC BENEF 2018"</vt:lpstr>
      <vt:lpstr>One single system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Hey but…how about ABAC… ?!</vt:lpstr>
      <vt:lpstr>PowerPoint Presentation</vt:lpstr>
      <vt:lpstr>PowerPoint Presentation</vt:lpstr>
      <vt:lpstr>PowerPoint Presentation</vt:lpstr>
      <vt:lpstr>But how about these documents…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about to pay…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how about supervising/monitoring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how about managing my team… ?!</vt:lpstr>
      <vt:lpstr>PowerPoint Presentation</vt:lpstr>
      <vt:lpstr>PowerPoint Presentation</vt:lpstr>
      <vt:lpstr>Questions/ Issues </vt:lpstr>
      <vt:lpstr>Questions/ Issues </vt:lpstr>
      <vt:lpstr>Questions/ Issues </vt:lpstr>
      <vt:lpstr>Questions/ Issues </vt:lpstr>
      <vt:lpstr>Questions/ Issues </vt:lpstr>
      <vt:lpstr>Questions/ Issues </vt:lpstr>
      <vt:lpstr>Questions/ Issues </vt:lpstr>
    </vt:vector>
  </TitlesOfParts>
  <Company>Particip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Intern, Intern</cp:lastModifiedBy>
  <cp:revision>75</cp:revision>
  <cp:lastPrinted>2017-03-22T18:21:47Z</cp:lastPrinted>
  <dcterms:created xsi:type="dcterms:W3CDTF">2017-03-17T15:42:40Z</dcterms:created>
  <dcterms:modified xsi:type="dcterms:W3CDTF">2017-03-24T09:51:29Z</dcterms:modified>
</cp:coreProperties>
</file>