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7" r:id="rId3"/>
    <p:sldId id="289" r:id="rId4"/>
    <p:sldId id="301" r:id="rId5"/>
    <p:sldId id="300" r:id="rId6"/>
    <p:sldId id="292" r:id="rId7"/>
    <p:sldId id="305" r:id="rId8"/>
    <p:sldId id="306" r:id="rId9"/>
    <p:sldId id="277" r:id="rId10"/>
    <p:sldId id="291" r:id="rId11"/>
    <p:sldId id="294" r:id="rId12"/>
    <p:sldId id="296" r:id="rId13"/>
    <p:sldId id="295" r:id="rId14"/>
    <p:sldId id="297" r:id="rId15"/>
    <p:sldId id="282" r:id="rId16"/>
    <p:sldId id="302" r:id="rId17"/>
    <p:sldId id="304" r:id="rId18"/>
    <p:sldId id="284" r:id="rId19"/>
    <p:sldId id="269"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DE4"/>
    <a:srgbClr val="FDEDE8"/>
    <a:srgbClr val="D9FDD8"/>
    <a:srgbClr val="55933B"/>
    <a:srgbClr val="193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12" autoAdjust="0"/>
  </p:normalViewPr>
  <p:slideViewPr>
    <p:cSldViewPr>
      <p:cViewPr varScale="1">
        <p:scale>
          <a:sx n="60" d="100"/>
          <a:sy n="60" d="100"/>
        </p:scale>
        <p:origin x="16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E870150-2D9D-4C4B-8FD6-D833C6AED454}" type="datetimeFigureOut">
              <a:rPr lang="en-GB" smtClean="0"/>
              <a:t>05/02/2017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AB822F-0A7E-4FCB-8BFF-F1C59F65C6A0}" type="slidenum">
              <a:rPr lang="en-GB" smtClean="0"/>
              <a:t>‹#›</a:t>
            </a:fld>
            <a:endParaRPr lang="en-GB"/>
          </a:p>
        </p:txBody>
      </p:sp>
    </p:spTree>
    <p:extLst>
      <p:ext uri="{BB962C8B-B14F-4D97-AF65-F5344CB8AC3E}">
        <p14:creationId xmlns:p14="http://schemas.microsoft.com/office/powerpoint/2010/main" val="78088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2405EE0-0767-452D-BC86-D73F35503295}" type="datetimeFigureOut">
              <a:rPr lang="en-GB" smtClean="0"/>
              <a:t>05/02/2017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B01410D-95AD-484A-AD4A-91B8CFDF414F}" type="slidenum">
              <a:rPr lang="en-GB" smtClean="0"/>
              <a:t>‹#›</a:t>
            </a:fld>
            <a:endParaRPr lang="en-GB"/>
          </a:p>
        </p:txBody>
      </p:sp>
    </p:spTree>
    <p:extLst>
      <p:ext uri="{BB962C8B-B14F-4D97-AF65-F5344CB8AC3E}">
        <p14:creationId xmlns:p14="http://schemas.microsoft.com/office/powerpoint/2010/main" val="223773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nlinelibrary.wiley.com/doi/10.1111/sum.2008.24.issue-3/issuetoc"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onlinelibrary.wiley.com/doi/10.1111/j.1475-2743.2008.00169.x/full#f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org/ga/search/view_doc.asp?symbol=A/70/L.1&amp;Lang=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2050, the number of countries facing water stress or scarcity could rise to</a:t>
            </a:r>
            <a:r>
              <a:rPr lang="en-US" baseline="0" dirty="0" smtClean="0"/>
              <a:t> 54, with a combined population of four billion people – about 40% of the projected global population</a:t>
            </a:r>
          </a:p>
          <a:p>
            <a:endParaRPr lang="en-US" baseline="0" dirty="0" smtClean="0"/>
          </a:p>
          <a:p>
            <a:r>
              <a:rPr lang="en-US" dirty="0" smtClean="0"/>
              <a:t>http://</a:t>
            </a:r>
            <a:r>
              <a:rPr lang="en-US" dirty="0" err="1" smtClean="0"/>
              <a:t>www.unep.org</a:t>
            </a:r>
            <a:r>
              <a:rPr lang="en-US" dirty="0" smtClean="0"/>
              <a:t>/</a:t>
            </a:r>
            <a:r>
              <a:rPr lang="en-US" dirty="0" err="1" smtClean="0"/>
              <a:t>dewa</a:t>
            </a:r>
            <a:r>
              <a:rPr lang="en-US" dirty="0" smtClean="0"/>
              <a:t>/</a:t>
            </a:r>
            <a:r>
              <a:rPr lang="en-US" dirty="0" err="1" smtClean="0"/>
              <a:t>vitalwater</a:t>
            </a:r>
            <a:r>
              <a:rPr lang="en-US" dirty="0" smtClean="0"/>
              <a:t>/article141.html</a:t>
            </a:r>
            <a:endParaRPr lang="en-US" dirty="0"/>
          </a:p>
        </p:txBody>
      </p:sp>
      <p:sp>
        <p:nvSpPr>
          <p:cNvPr id="4" name="Slide Number Placeholder 3"/>
          <p:cNvSpPr>
            <a:spLocks noGrp="1"/>
          </p:cNvSpPr>
          <p:nvPr>
            <p:ph type="sldNum" sz="quarter" idx="10"/>
          </p:nvPr>
        </p:nvSpPr>
        <p:spPr/>
        <p:txBody>
          <a:bodyPr/>
          <a:lstStyle/>
          <a:p>
            <a:fld id="{4B01410D-95AD-484A-AD4A-91B8CFDF414F}" type="slidenum">
              <a:rPr lang="en-GB" smtClean="0"/>
              <a:t>2</a:t>
            </a:fld>
            <a:endParaRPr lang="en-GB"/>
          </a:p>
        </p:txBody>
      </p:sp>
    </p:spTree>
    <p:extLst>
      <p:ext uri="{BB962C8B-B14F-4D97-AF65-F5344CB8AC3E}">
        <p14:creationId xmlns:p14="http://schemas.microsoft.com/office/powerpoint/2010/main" val="210143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C789A62-A33D-419F-8B28-7D895752E883}" type="slidenum">
              <a:rPr lang="en-US" altLang="en-US" smtClean="0"/>
              <a:pPr eaLnBrk="1" hangingPunct="1">
                <a:spcBef>
                  <a:spcPct val="0"/>
                </a:spcBef>
              </a:pPr>
              <a:t>14</a:t>
            </a:fld>
            <a:endParaRPr lang="en-US" altLang="en-US" smtClean="0"/>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a:lstStyle/>
          <a:p>
            <a:pPr defTabSz="457200" eaLnBrk="1" hangingPunct="1"/>
            <a:endParaRPr lang="en-US" altLang="en-US" dirty="0" smtClean="0"/>
          </a:p>
        </p:txBody>
      </p:sp>
      <p:sp>
        <p:nvSpPr>
          <p:cNvPr id="36869" name="Slide Number Placeholder 3"/>
          <p:cNvSpPr txBox="1">
            <a:spLocks noGrp="1"/>
          </p:cNvSpPr>
          <p:nvPr/>
        </p:nvSpPr>
        <p:spPr bwMode="auto">
          <a:xfrm>
            <a:off x="3850443" y="9428584"/>
            <a:ext cx="2945659" cy="496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457200" eaLnBrk="0" hangingPunct="0">
              <a:spcBef>
                <a:spcPct val="30000"/>
              </a:spcBef>
              <a:defRPr sz="1200">
                <a:solidFill>
                  <a:schemeClr val="tx1"/>
                </a:solidFill>
                <a:latin typeface="Arial" charset="0"/>
                <a:cs typeface="Arial" charset="0"/>
              </a:defRPr>
            </a:lvl1pPr>
            <a:lvl2pPr marL="742950" indent="-285750" defTabSz="457200" eaLnBrk="0" hangingPunct="0">
              <a:spcBef>
                <a:spcPct val="30000"/>
              </a:spcBef>
              <a:defRPr sz="1200">
                <a:solidFill>
                  <a:schemeClr val="tx1"/>
                </a:solidFill>
                <a:latin typeface="Arial" charset="0"/>
                <a:cs typeface="Arial" charset="0"/>
              </a:defRPr>
            </a:lvl2pPr>
            <a:lvl3pPr marL="1143000" indent="-228600" defTabSz="457200" eaLnBrk="0" hangingPunct="0">
              <a:spcBef>
                <a:spcPct val="30000"/>
              </a:spcBef>
              <a:defRPr sz="1200">
                <a:solidFill>
                  <a:schemeClr val="tx1"/>
                </a:solidFill>
                <a:latin typeface="Arial" charset="0"/>
                <a:cs typeface="Arial" charset="0"/>
              </a:defRPr>
            </a:lvl3pPr>
            <a:lvl4pPr marL="1600200" indent="-228600" defTabSz="457200" eaLnBrk="0" hangingPunct="0">
              <a:spcBef>
                <a:spcPct val="30000"/>
              </a:spcBef>
              <a:defRPr sz="1200">
                <a:solidFill>
                  <a:schemeClr val="tx1"/>
                </a:solidFill>
                <a:latin typeface="Arial" charset="0"/>
                <a:cs typeface="Arial" charset="0"/>
              </a:defRPr>
            </a:lvl4pPr>
            <a:lvl5pPr marL="2057400" indent="-228600" defTabSz="457200" eaLnBrk="0" hangingPunct="0">
              <a:spcBef>
                <a:spcPct val="30000"/>
              </a:spcBef>
              <a:defRPr sz="1200">
                <a:solidFill>
                  <a:schemeClr val="tx1"/>
                </a:solidFill>
                <a:latin typeface="Arial" charset="0"/>
                <a:cs typeface="Arial" charset="0"/>
              </a:defRPr>
            </a:lvl5pPr>
            <a:lvl6pPr marL="2514600" indent="-228600" defTabSz="457200" eaLnBrk="0" fontAlgn="base" hangingPunct="0">
              <a:spcBef>
                <a:spcPct val="30000"/>
              </a:spcBef>
              <a:spcAft>
                <a:spcPct val="0"/>
              </a:spcAft>
              <a:defRPr sz="1200">
                <a:solidFill>
                  <a:schemeClr val="tx1"/>
                </a:solidFill>
                <a:latin typeface="Arial" charset="0"/>
                <a:cs typeface="Arial" charset="0"/>
              </a:defRPr>
            </a:lvl6pPr>
            <a:lvl7pPr marL="2971800" indent="-228600" defTabSz="457200" eaLnBrk="0" fontAlgn="base" hangingPunct="0">
              <a:spcBef>
                <a:spcPct val="30000"/>
              </a:spcBef>
              <a:spcAft>
                <a:spcPct val="0"/>
              </a:spcAft>
              <a:defRPr sz="1200">
                <a:solidFill>
                  <a:schemeClr val="tx1"/>
                </a:solidFill>
                <a:latin typeface="Arial" charset="0"/>
                <a:cs typeface="Arial" charset="0"/>
              </a:defRPr>
            </a:lvl7pPr>
            <a:lvl8pPr marL="3429000" indent="-228600" defTabSz="457200" eaLnBrk="0" fontAlgn="base" hangingPunct="0">
              <a:spcBef>
                <a:spcPct val="30000"/>
              </a:spcBef>
              <a:spcAft>
                <a:spcPct val="0"/>
              </a:spcAft>
              <a:defRPr sz="1200">
                <a:solidFill>
                  <a:schemeClr val="tx1"/>
                </a:solidFill>
                <a:latin typeface="Arial" charset="0"/>
                <a:cs typeface="Arial" charset="0"/>
              </a:defRPr>
            </a:lvl8pPr>
            <a:lvl9pPr marL="3886200" indent="-228600" defTabSz="4572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75D6483-6C49-4B58-BFA1-A4A2DB776ED8}" type="slidenum">
              <a:rPr lang="en-US" altLang="en-US">
                <a:latin typeface="Calibri" pitchFamily="34" charset="0"/>
              </a:rPr>
              <a:pPr algn="r" eaLnBrk="1" hangingPunct="1">
                <a:spcBef>
                  <a:spcPct val="0"/>
                </a:spcBef>
              </a:pPr>
              <a:t>14</a:t>
            </a:fld>
            <a:endParaRPr lang="en-US" altLang="en-US">
              <a:latin typeface="Calibri" pitchFamily="34" charset="0"/>
            </a:endParaRPr>
          </a:p>
        </p:txBody>
      </p:sp>
    </p:spTree>
    <p:extLst>
      <p:ext uri="{BB962C8B-B14F-4D97-AF65-F5344CB8AC3E}">
        <p14:creationId xmlns:p14="http://schemas.microsoft.com/office/powerpoint/2010/main" val="195774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1410D-95AD-484A-AD4A-91B8CFDF414F}" type="slidenum">
              <a:rPr lang="en-GB" smtClean="0"/>
              <a:t>15</a:t>
            </a:fld>
            <a:endParaRPr lang="en-GB"/>
          </a:p>
        </p:txBody>
      </p:sp>
    </p:spTree>
    <p:extLst>
      <p:ext uri="{BB962C8B-B14F-4D97-AF65-F5344CB8AC3E}">
        <p14:creationId xmlns:p14="http://schemas.microsoft.com/office/powerpoint/2010/main" val="362126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1410D-95AD-484A-AD4A-91B8CFDF414F}" type="slidenum">
              <a:rPr lang="en-GB" smtClean="0"/>
              <a:t>16</a:t>
            </a:fld>
            <a:endParaRPr lang="en-GB"/>
          </a:p>
        </p:txBody>
      </p:sp>
    </p:spTree>
    <p:extLst>
      <p:ext uri="{BB962C8B-B14F-4D97-AF65-F5344CB8AC3E}">
        <p14:creationId xmlns:p14="http://schemas.microsoft.com/office/powerpoint/2010/main" val="21806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919163" y="744538"/>
            <a:ext cx="4960937" cy="3722687"/>
          </a:xfrm>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134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marL="162175" indent="-162175"/>
            <a:endParaRPr lang="de-DE" dirty="0">
              <a:latin typeface="Arial" charset="0"/>
              <a:cs typeface="Arial" charset="0"/>
            </a:endParaRPr>
          </a:p>
        </p:txBody>
      </p:sp>
    </p:spTree>
    <p:extLst>
      <p:ext uri="{BB962C8B-B14F-4D97-AF65-F5344CB8AC3E}">
        <p14:creationId xmlns:p14="http://schemas.microsoft.com/office/powerpoint/2010/main" val="1714636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01410D-95AD-484A-AD4A-91B8CFDF414F}" type="slidenum">
              <a:rPr lang="en-GB" smtClean="0"/>
              <a:t>18</a:t>
            </a:fld>
            <a:endParaRPr lang="en-GB"/>
          </a:p>
        </p:txBody>
      </p:sp>
    </p:spTree>
    <p:extLst>
      <p:ext uri="{BB962C8B-B14F-4D97-AF65-F5344CB8AC3E}">
        <p14:creationId xmlns:p14="http://schemas.microsoft.com/office/powerpoint/2010/main" val="14496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a:t>
            </a:r>
            <a:r>
              <a:rPr lang="en-GB" sz="1200" b="1" dirty="0" smtClean="0"/>
              <a:t>Proxy global assessment of land degradation</a:t>
            </a: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Global negative trend in rain‐use efficiency‐adjusted normalized difference vegetation index, 1981–2003.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0000"/>
                </a:solidFill>
              </a:rPr>
              <a:t>Soil Use and Management</a:t>
            </a:r>
            <a:r>
              <a:rPr lang="en-GB" sz="1200" dirty="0" smtClean="0">
                <a:solidFill>
                  <a:srgbClr val="000000"/>
                </a:solidFill>
              </a:rPr>
              <a:t/>
            </a:r>
            <a:br>
              <a:rPr lang="en-GB" sz="1200" dirty="0" smtClean="0">
                <a:solidFill>
                  <a:srgbClr val="000000"/>
                </a:solidFill>
              </a:rPr>
            </a:br>
            <a:r>
              <a:rPr lang="en-GB" sz="1200" dirty="0" smtClean="0">
                <a:solidFill>
                  <a:srgbClr val="000000"/>
                </a:solidFill>
                <a:hlinkClick r:id="rId3"/>
              </a:rPr>
              <a:t>Volume 24, Issue 3, </a:t>
            </a:r>
            <a:r>
              <a:rPr lang="en-GB" sz="1200" dirty="0" smtClean="0">
                <a:solidFill>
                  <a:srgbClr val="000000"/>
                </a:solidFill>
              </a:rPr>
              <a:t>pages 223-234, 24 JUL 2008 DOI: 10.1111/j.1475-2743.2008.00169.x</a:t>
            </a:r>
            <a:br>
              <a:rPr lang="en-GB" sz="1200" dirty="0" smtClean="0">
                <a:solidFill>
                  <a:srgbClr val="000000"/>
                </a:solidFill>
              </a:rPr>
            </a:br>
            <a:r>
              <a:rPr lang="en-GB" sz="1200" dirty="0" smtClean="0">
                <a:solidFill>
                  <a:srgbClr val="000000"/>
                </a:solidFill>
                <a:hlinkClick r:id="rId4"/>
              </a:rPr>
              <a:t>http://onlinelibrary.wiley.com/doi/10.1111/j.1475-2743.2008.00169.x/full#f3</a:t>
            </a:r>
          </a:p>
          <a:p>
            <a:endParaRPr lang="en-US" dirty="0"/>
          </a:p>
        </p:txBody>
      </p:sp>
      <p:sp>
        <p:nvSpPr>
          <p:cNvPr id="4" name="Slide Number Placeholder 3"/>
          <p:cNvSpPr>
            <a:spLocks noGrp="1"/>
          </p:cNvSpPr>
          <p:nvPr>
            <p:ph type="sldNum" sz="quarter" idx="10"/>
          </p:nvPr>
        </p:nvSpPr>
        <p:spPr/>
        <p:txBody>
          <a:bodyPr/>
          <a:lstStyle/>
          <a:p>
            <a:fld id="{4B01410D-95AD-484A-AD4A-91B8CFDF414F}" type="slidenum">
              <a:rPr lang="en-GB" smtClean="0"/>
              <a:t>3</a:t>
            </a:fld>
            <a:endParaRPr lang="en-GB"/>
          </a:p>
        </p:txBody>
      </p:sp>
    </p:spTree>
    <p:extLst>
      <p:ext uri="{BB962C8B-B14F-4D97-AF65-F5344CB8AC3E}">
        <p14:creationId xmlns:p14="http://schemas.microsoft.com/office/powerpoint/2010/main" val="210143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http://breathelife2030.org/the-issue/health-and-climate-impacts/</a:t>
            </a:r>
            <a:endParaRPr lang="en-US" dirty="0"/>
          </a:p>
        </p:txBody>
      </p:sp>
      <p:sp>
        <p:nvSpPr>
          <p:cNvPr id="4" name="Slide Number Placeholder 3"/>
          <p:cNvSpPr>
            <a:spLocks noGrp="1"/>
          </p:cNvSpPr>
          <p:nvPr>
            <p:ph type="sldNum" sz="quarter" idx="10"/>
          </p:nvPr>
        </p:nvSpPr>
        <p:spPr/>
        <p:txBody>
          <a:bodyPr/>
          <a:lstStyle/>
          <a:p>
            <a:fld id="{4B01410D-95AD-484A-AD4A-91B8CFDF414F}" type="slidenum">
              <a:rPr lang="en-GB" smtClean="0"/>
              <a:t>4</a:t>
            </a:fld>
            <a:endParaRPr lang="en-GB"/>
          </a:p>
        </p:txBody>
      </p:sp>
    </p:spTree>
    <p:extLst>
      <p:ext uri="{BB962C8B-B14F-4D97-AF65-F5344CB8AC3E}">
        <p14:creationId xmlns:p14="http://schemas.microsoft.com/office/powerpoint/2010/main" val="210143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11200"/>
            <a:ext cx="4721225" cy="3541713"/>
          </a:xfrm>
        </p:spPr>
      </p:sp>
      <p:sp>
        <p:nvSpPr>
          <p:cNvPr id="3" name="Notes Placeholder 2"/>
          <p:cNvSpPr>
            <a:spLocks noGrp="1"/>
          </p:cNvSpPr>
          <p:nvPr>
            <p:ph type="body" idx="1"/>
          </p:nvPr>
        </p:nvSpPr>
        <p:spPr/>
        <p:txBody>
          <a:bodyPr/>
          <a:lstStyle/>
          <a:p>
            <a:endParaRPr lang="en-US" sz="4100" dirty="0"/>
          </a:p>
        </p:txBody>
      </p:sp>
      <p:sp>
        <p:nvSpPr>
          <p:cNvPr id="4" name="Slide Number Placeholder 3"/>
          <p:cNvSpPr>
            <a:spLocks noGrp="1"/>
          </p:cNvSpPr>
          <p:nvPr>
            <p:ph type="sldNum" sz="quarter" idx="10"/>
          </p:nvPr>
        </p:nvSpPr>
        <p:spPr/>
        <p:txBody>
          <a:bodyPr/>
          <a:lstStyle/>
          <a:p>
            <a:fld id="{7818F146-8427-48A7-9F4F-D4BDA63E40B9}" type="slidenum">
              <a:rPr lang="en-US" smtClean="0"/>
              <a:pPr/>
              <a:t>6</a:t>
            </a:fld>
            <a:endParaRPr lang="en-US" dirty="0"/>
          </a:p>
        </p:txBody>
      </p:sp>
    </p:spTree>
    <p:extLst>
      <p:ext uri="{BB962C8B-B14F-4D97-AF65-F5344CB8AC3E}">
        <p14:creationId xmlns:p14="http://schemas.microsoft.com/office/powerpoint/2010/main" val="391806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9613"/>
            <a:ext cx="4724400" cy="3543300"/>
          </a:xfrm>
        </p:spPr>
      </p:sp>
      <p:sp>
        <p:nvSpPr>
          <p:cNvPr id="3" name="Notes Placeholder 2"/>
          <p:cNvSpPr>
            <a:spLocks noGrp="1"/>
          </p:cNvSpPr>
          <p:nvPr>
            <p:ph type="body" idx="1"/>
          </p:nvPr>
        </p:nvSpPr>
        <p:spPr/>
        <p:txBody>
          <a:bodyPr/>
          <a:lstStyle/>
          <a:p>
            <a:pPr marL="296705" indent="-296705">
              <a:buFont typeface="Arial" panose="020B0604020202020204" pitchFamily="34" charset="0"/>
              <a:buChar char="•"/>
            </a:pPr>
            <a:r>
              <a:rPr lang="en-US" dirty="0"/>
              <a:t>At a UN Summit (25-27 September 2015), Member States of the United Nations adopted the new sustainable development agenda entitled “</a:t>
            </a:r>
            <a:r>
              <a:rPr lang="en-US" u="sng" dirty="0">
                <a:hlinkClick r:id="rId3"/>
              </a:rPr>
              <a:t>Transforming Our World: 2030 Agenda for Sustainable Development</a:t>
            </a:r>
            <a:r>
              <a:rPr lang="en-US" dirty="0"/>
              <a:t>.” </a:t>
            </a:r>
          </a:p>
          <a:p>
            <a:pPr marL="296705" indent="-296705">
              <a:buFont typeface="Arial" panose="020B0604020202020204" pitchFamily="34" charset="0"/>
              <a:buChar char="•"/>
            </a:pPr>
            <a:r>
              <a:rPr lang="en-US" dirty="0"/>
              <a:t>It officially comes into effect upon expiry of the Millennium Development Goals on 1 January 2016, and will run through 2030. </a:t>
            </a:r>
          </a:p>
          <a:p>
            <a:pPr marL="296705" indent="-296705">
              <a:buFont typeface="Arial" panose="020B0604020202020204" pitchFamily="34" charset="0"/>
              <a:buChar char="•"/>
            </a:pPr>
            <a:r>
              <a:rPr lang="en-US" dirty="0"/>
              <a:t>The 2030 Agenda sets forth “a plan of action for people, planet and prosperity” and seeks to strengthen universal peace in larger freedom. </a:t>
            </a:r>
          </a:p>
          <a:p>
            <a:pPr marL="296705" indent="-296705">
              <a:buFont typeface="Arial" panose="020B0604020202020204" pitchFamily="34" charset="0"/>
              <a:buChar char="•"/>
            </a:pPr>
            <a:r>
              <a:rPr lang="en-US" dirty="0"/>
              <a:t>It consists of a Declaration, 17 Sustainable Development Goals (SDGs) and 169 targets, a section on means of implementation and renewed global partnership, and a framework for review and follow-up. </a:t>
            </a:r>
          </a:p>
          <a:p>
            <a:pPr marL="296705" indent="-296705">
              <a:buFont typeface="Arial" panose="020B0604020202020204" pitchFamily="34" charset="0"/>
              <a:buChar char="•"/>
            </a:pPr>
            <a:r>
              <a:rPr lang="en-US" dirty="0"/>
              <a:t>The 2030 Agenda envisages a world of universal respect for human rights, equality and nondiscrimination, and the overriding message of the new agenda is “to leave no one behind”. It commits stakeholders to work together to eradicate poverty in all its forms, promote sustained and inclusive economic growth, social development and environmental protection. </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2218C2F7-7485-4FF7-B190-56E8388971A9}" type="slidenum">
              <a:rPr lang="fr-FR" smtClean="0"/>
              <a:pPr/>
              <a:t>7</a:t>
            </a:fld>
            <a:endParaRPr lang="fr-FR"/>
          </a:p>
        </p:txBody>
      </p:sp>
    </p:spTree>
    <p:extLst>
      <p:ext uri="{BB962C8B-B14F-4D97-AF65-F5344CB8AC3E}">
        <p14:creationId xmlns:p14="http://schemas.microsoft.com/office/powerpoint/2010/main" val="241638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82A68EE-784A-4212-93C6-6B05B927B117}" type="slidenum">
              <a:rPr lang="en-US" smtClean="0"/>
              <a:pPr/>
              <a:t>8</a:t>
            </a:fld>
            <a:endParaRPr lang="en-US"/>
          </a:p>
        </p:txBody>
      </p:sp>
    </p:spTree>
    <p:extLst>
      <p:ext uri="{BB962C8B-B14F-4D97-AF65-F5344CB8AC3E}">
        <p14:creationId xmlns:p14="http://schemas.microsoft.com/office/powerpoint/2010/main" val="80784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unepinquiry.org</a:t>
            </a:r>
            <a:r>
              <a:rPr lang="en-US" dirty="0" smtClean="0"/>
              <a:t>/onlineviewerPR2016/</a:t>
            </a:r>
            <a:endParaRPr lang="en-US" dirty="0"/>
          </a:p>
        </p:txBody>
      </p:sp>
      <p:sp>
        <p:nvSpPr>
          <p:cNvPr id="4" name="Slide Number Placeholder 3"/>
          <p:cNvSpPr>
            <a:spLocks noGrp="1"/>
          </p:cNvSpPr>
          <p:nvPr>
            <p:ph type="sldNum" sz="quarter" idx="10"/>
          </p:nvPr>
        </p:nvSpPr>
        <p:spPr/>
        <p:txBody>
          <a:bodyPr/>
          <a:lstStyle/>
          <a:p>
            <a:fld id="{4B01410D-95AD-484A-AD4A-91B8CFDF414F}" type="slidenum">
              <a:rPr lang="en-GB" smtClean="0"/>
              <a:t>11</a:t>
            </a:fld>
            <a:endParaRPr lang="en-GB"/>
          </a:p>
        </p:txBody>
      </p:sp>
    </p:spTree>
    <p:extLst>
      <p:ext uri="{BB962C8B-B14F-4D97-AF65-F5344CB8AC3E}">
        <p14:creationId xmlns:p14="http://schemas.microsoft.com/office/powerpoint/2010/main" val="151684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img.teebweb.org</a:t>
            </a:r>
            <a:r>
              <a:rPr lang="en-US" dirty="0" smtClean="0"/>
              <a:t>/</a:t>
            </a:r>
            <a:r>
              <a:rPr lang="en-US" dirty="0" err="1" smtClean="0"/>
              <a:t>wp</a:t>
            </a:r>
            <a:r>
              <a:rPr lang="en-US" dirty="0" smtClean="0"/>
              <a:t>-content/uploads/2015/12/TEEBAgFood_Interim_Report_2015_web.pdf</a:t>
            </a:r>
            <a:endParaRPr lang="en-US" dirty="0"/>
          </a:p>
        </p:txBody>
      </p:sp>
      <p:sp>
        <p:nvSpPr>
          <p:cNvPr id="4" name="Slide Number Placeholder 3"/>
          <p:cNvSpPr>
            <a:spLocks noGrp="1"/>
          </p:cNvSpPr>
          <p:nvPr>
            <p:ph type="sldNum" sz="quarter" idx="10"/>
          </p:nvPr>
        </p:nvSpPr>
        <p:spPr/>
        <p:txBody>
          <a:bodyPr/>
          <a:lstStyle/>
          <a:p>
            <a:fld id="{4B01410D-95AD-484A-AD4A-91B8CFDF414F}" type="slidenum">
              <a:rPr lang="en-GB" smtClean="0"/>
              <a:t>12</a:t>
            </a:fld>
            <a:endParaRPr lang="en-GB"/>
          </a:p>
        </p:txBody>
      </p:sp>
    </p:spTree>
    <p:extLst>
      <p:ext uri="{BB962C8B-B14F-4D97-AF65-F5344CB8AC3E}">
        <p14:creationId xmlns:p14="http://schemas.microsoft.com/office/powerpoint/2010/main" val="153622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http://</a:t>
            </a:r>
            <a:r>
              <a:rPr lang="en-US" dirty="0" err="1" smtClean="0"/>
              <a:t>www.iisd.org</a:t>
            </a:r>
            <a:r>
              <a:rPr lang="en-US" dirty="0" smtClean="0"/>
              <a:t>/</a:t>
            </a:r>
            <a:r>
              <a:rPr lang="en-US" dirty="0" err="1" smtClean="0"/>
              <a:t>gsi</a:t>
            </a:r>
            <a:r>
              <a:rPr lang="en-US" dirty="0" smtClean="0"/>
              <a:t>/sites/default/files/FFSR_and_climate_infographic_snd10-12_0.jpg</a:t>
            </a:r>
          </a:p>
          <a:p>
            <a:endParaRPr lang="en-US" dirty="0"/>
          </a:p>
        </p:txBody>
      </p:sp>
      <p:sp>
        <p:nvSpPr>
          <p:cNvPr id="4" name="Slide Number Placeholder 3"/>
          <p:cNvSpPr>
            <a:spLocks noGrp="1"/>
          </p:cNvSpPr>
          <p:nvPr>
            <p:ph type="sldNum" sz="quarter" idx="10"/>
          </p:nvPr>
        </p:nvSpPr>
        <p:spPr/>
        <p:txBody>
          <a:bodyPr/>
          <a:lstStyle/>
          <a:p>
            <a:fld id="{4B01410D-95AD-484A-AD4A-91B8CFDF414F}" type="slidenum">
              <a:rPr lang="en-GB" smtClean="0"/>
              <a:t>13</a:t>
            </a:fld>
            <a:endParaRPr lang="en-GB"/>
          </a:p>
        </p:txBody>
      </p:sp>
    </p:spTree>
    <p:extLst>
      <p:ext uri="{BB962C8B-B14F-4D97-AF65-F5344CB8AC3E}">
        <p14:creationId xmlns:p14="http://schemas.microsoft.com/office/powerpoint/2010/main" val="342444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5" name="Group 14"/>
          <p:cNvGrpSpPr/>
          <p:nvPr userDrawn="1"/>
        </p:nvGrpSpPr>
        <p:grpSpPr>
          <a:xfrm>
            <a:off x="1" y="5571617"/>
            <a:ext cx="9144000" cy="1286383"/>
            <a:chOff x="9821" y="908118"/>
            <a:chExt cx="16919621" cy="2380262"/>
          </a:xfrm>
        </p:grpSpPr>
        <p:pic>
          <p:nvPicPr>
            <p:cNvPr id="9" name="Picture 8"/>
            <p:cNvPicPr>
              <a:picLocks noChangeAspect="1" noChangeArrowheads="1"/>
            </p:cNvPicPr>
            <p:nvPr/>
          </p:nvPicPr>
          <p:blipFill>
            <a:blip r:embed="rId2" cstate="email">
              <a:lum bright="70000" contrast="-70000"/>
              <a:extLst>
                <a:ext uri="{28A0092B-C50C-407E-A947-70E740481C1C}">
                  <a14:useLocalDpi xmlns:a14="http://schemas.microsoft.com/office/drawing/2010/main" val="0"/>
                </a:ext>
              </a:extLst>
            </a:blip>
            <a:srcRect/>
            <a:stretch>
              <a:fillRect/>
            </a:stretch>
          </p:blipFill>
          <p:spPr bwMode="auto">
            <a:xfrm>
              <a:off x="5981277" y="926922"/>
              <a:ext cx="2476923" cy="2361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3493430" y="908118"/>
              <a:ext cx="2487847" cy="2361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cstate="email">
              <a:lum bright="70000" contrast="-70000"/>
              <a:extLst>
                <a:ext uri="{28A0092B-C50C-407E-A947-70E740481C1C}">
                  <a14:useLocalDpi xmlns:a14="http://schemas.microsoft.com/office/drawing/2010/main" val="0"/>
                </a:ext>
              </a:extLst>
            </a:blip>
            <a:srcRect/>
            <a:stretch>
              <a:fillRect/>
            </a:stretch>
          </p:blipFill>
          <p:spPr bwMode="auto">
            <a:xfrm>
              <a:off x="9821" y="926922"/>
              <a:ext cx="3541973" cy="2361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5" cstate="email">
              <a:lum bright="70000" contrast="-70000"/>
              <a:extLst>
                <a:ext uri="{28A0092B-C50C-407E-A947-70E740481C1C}">
                  <a14:useLocalDpi xmlns:a14="http://schemas.microsoft.com/office/drawing/2010/main" val="0"/>
                </a:ext>
              </a:extLst>
            </a:blip>
            <a:srcRect/>
            <a:stretch>
              <a:fillRect/>
            </a:stretch>
          </p:blipFill>
          <p:spPr bwMode="auto">
            <a:xfrm>
              <a:off x="12002904" y="908118"/>
              <a:ext cx="2463269" cy="2358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6" cstate="email">
              <a:lum bright="70000" contrast="-70000"/>
              <a:extLst>
                <a:ext uri="{28A0092B-C50C-407E-A947-70E740481C1C}">
                  <a14:useLocalDpi xmlns:a14="http://schemas.microsoft.com/office/drawing/2010/main" val="0"/>
                </a:ext>
              </a:extLst>
            </a:blip>
            <a:srcRect/>
            <a:stretch>
              <a:fillRect/>
            </a:stretch>
          </p:blipFill>
          <p:spPr bwMode="auto">
            <a:xfrm>
              <a:off x="8458200" y="908118"/>
              <a:ext cx="3544704" cy="2361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7" cstate="email">
              <a:lum bright="70000" contrast="-70000"/>
              <a:extLst>
                <a:ext uri="{28A0092B-C50C-407E-A947-70E740481C1C}">
                  <a14:useLocalDpi xmlns:a14="http://schemas.microsoft.com/office/drawing/2010/main" val="0"/>
                </a:ext>
              </a:extLst>
            </a:blip>
            <a:srcRect/>
            <a:stretch>
              <a:fillRect/>
            </a:stretch>
          </p:blipFill>
          <p:spPr bwMode="auto">
            <a:xfrm>
              <a:off x="14466173" y="908118"/>
              <a:ext cx="2463269" cy="2358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85800" y="2313674"/>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1901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5D588-EEB3-FD42-A825-EBD159B01770}" type="datetimeFigureOut">
              <a:rPr lang="en-US" smtClean="0"/>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A80DB-815D-AD4F-B116-BCCFFA7D4BF0}" type="slidenum">
              <a:rPr lang="en-US" smtClean="0"/>
              <a:t>‹#›</a:t>
            </a:fld>
            <a:endParaRPr lang="en-US"/>
          </a:p>
        </p:txBody>
      </p:sp>
      <p:pic>
        <p:nvPicPr>
          <p:cNvPr id="7" name="Picture 7"/>
          <p:cNvPicPr>
            <a:picLocks noChangeAspect="1" noChangeArrowheads="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4273" y="1002185"/>
            <a:ext cx="2509531" cy="5848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1965510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5D588-EEB3-FD42-A825-EBD159B01770}" type="datetimeFigureOut">
              <a:rPr lang="en-US" smtClean="0"/>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28459506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5D588-EEB3-FD42-A825-EBD159B01770}" type="datetimeFigureOut">
              <a:rPr lang="en-US" smtClean="0"/>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33752608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5D588-EEB3-FD42-A825-EBD159B01770}" type="datetimeFigureOut">
              <a:rPr lang="en-US" smtClean="0"/>
              <a:t>05/02/2017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1440192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5D588-EEB3-FD42-A825-EBD159B01770}" type="datetimeFigureOut">
              <a:rPr lang="en-US" smtClean="0"/>
              <a:t>05/02/2017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18357071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5D588-EEB3-FD42-A825-EBD159B01770}" type="datetimeFigureOut">
              <a:rPr lang="en-US" smtClean="0"/>
              <a:t>05/02/2017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36039702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5D588-EEB3-FD42-A825-EBD159B01770}" type="datetimeFigureOut">
              <a:rPr lang="en-US" smtClean="0"/>
              <a:t>05/02/2017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17902915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810" y="1208690"/>
            <a:ext cx="3008313" cy="97629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08690"/>
            <a:ext cx="5111750" cy="49174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84982"/>
            <a:ext cx="3008313" cy="39411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5D588-EEB3-FD42-A825-EBD159B01770}" type="datetimeFigureOut">
              <a:rPr lang="en-US" smtClean="0"/>
              <a:t>05/02/2017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3153395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024" y="4800600"/>
            <a:ext cx="810292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84024" y="1040523"/>
            <a:ext cx="8102928" cy="36870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84024" y="5367338"/>
            <a:ext cx="81029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5D588-EEB3-FD42-A825-EBD159B01770}" type="datetimeFigureOut">
              <a:rPr lang="en-US" smtClean="0"/>
              <a:t>05/02/2017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15382238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5D588-EEB3-FD42-A825-EBD159B01770}" type="datetimeFigureOut">
              <a:rPr lang="en-US" smtClean="0"/>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381913329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6138"/>
            <a:ext cx="2057400" cy="4970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6138"/>
            <a:ext cx="6019800" cy="4970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5D588-EEB3-FD42-A825-EBD159B01770}" type="datetimeFigureOut">
              <a:rPr lang="en-US" smtClean="0"/>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A80DB-815D-AD4F-B116-BCCFFA7D4BF0}" type="slidenum">
              <a:rPr lang="en-US" smtClean="0"/>
              <a:t>‹#›</a:t>
            </a:fld>
            <a:endParaRPr lang="en-US"/>
          </a:p>
        </p:txBody>
      </p:sp>
    </p:spTree>
    <p:extLst>
      <p:ext uri="{BB962C8B-B14F-4D97-AF65-F5344CB8AC3E}">
        <p14:creationId xmlns:p14="http://schemas.microsoft.com/office/powerpoint/2010/main" val="2107008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9144000" cy="908050"/>
          </a:xfrm>
          <a:prstGeom prst="rect">
            <a:avLst/>
          </a:prstGeom>
          <a:solidFill>
            <a:srgbClr val="8AB435">
              <a:alpha val="70000"/>
            </a:srgbClr>
          </a:solidFill>
          <a:ln>
            <a:noFill/>
          </a:ln>
        </p:spPr>
        <p:txBody>
          <a:bodyPr wrap="none" anchor="ctr"/>
          <a:lstStyle/>
          <a:p>
            <a:endParaRPr lang="fr-CH"/>
          </a:p>
        </p:txBody>
      </p:sp>
      <p:sp>
        <p:nvSpPr>
          <p:cNvPr id="2" name="Title Placeholder 1"/>
          <p:cNvSpPr>
            <a:spLocks noGrp="1"/>
          </p:cNvSpPr>
          <p:nvPr>
            <p:ph type="title"/>
          </p:nvPr>
        </p:nvSpPr>
        <p:spPr>
          <a:xfrm>
            <a:off x="1240221" y="0"/>
            <a:ext cx="7446580" cy="9080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7972"/>
            <a:ext cx="8229600" cy="48381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5D588-EEB3-FD42-A825-EBD159B01770}" type="datetimeFigureOut">
              <a:rPr lang="en-US" smtClean="0"/>
              <a:t>05/02/2017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A80DB-815D-AD4F-B116-BCCFFA7D4BF0}" type="slidenum">
              <a:rPr lang="en-US" smtClean="0"/>
              <a:t>‹#›</a:t>
            </a:fld>
            <a:endParaRPr lang="en-US"/>
          </a:p>
        </p:txBody>
      </p:sp>
      <p:pic>
        <p:nvPicPr>
          <p:cNvPr id="8" name="Picture 24"/>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96838" y="71438"/>
            <a:ext cx="6588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186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hyperlink" Target="mailto:steven.stone@unep.org" TargetMode="External"/><Relationship Id="rId3" Type="http://schemas.openxmlformats.org/officeDocument/2006/relationships/image" Target="../media/image10.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46.jpeg"/><Relationship Id="rId9"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304800"/>
            <a:ext cx="808037"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7" descr="corporate_PP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1447800"/>
            <a:ext cx="7391400" cy="1866900"/>
          </a:xfrm>
        </p:spPr>
        <p:txBody>
          <a:bodyPr>
            <a:normAutofit/>
          </a:bodyPr>
          <a:lstStyle/>
          <a:p>
            <a:r>
              <a:rPr lang="en-US" sz="3600" b="1" dirty="0" smtClean="0">
                <a:solidFill>
                  <a:schemeClr val="tx1">
                    <a:lumMod val="65000"/>
                    <a:lumOff val="35000"/>
                  </a:schemeClr>
                </a:solidFill>
              </a:rPr>
              <a:t>Making Growth Inclusive and Sustainable:   Approach Paths to the 2030 Agenda</a:t>
            </a:r>
            <a:endParaRPr lang="en-GB" sz="3600" dirty="0">
              <a:solidFill>
                <a:schemeClr val="tx1">
                  <a:lumMod val="65000"/>
                  <a:lumOff val="35000"/>
                </a:schemeClr>
              </a:solidFill>
            </a:endParaRPr>
          </a:p>
        </p:txBody>
      </p:sp>
      <p:sp>
        <p:nvSpPr>
          <p:cNvPr id="3" name="Subtitle 2"/>
          <p:cNvSpPr>
            <a:spLocks noGrp="1"/>
          </p:cNvSpPr>
          <p:nvPr>
            <p:ph type="subTitle" idx="1"/>
          </p:nvPr>
        </p:nvSpPr>
        <p:spPr>
          <a:xfrm>
            <a:off x="3132138" y="3810000"/>
            <a:ext cx="4945062" cy="1752600"/>
          </a:xfrm>
        </p:spPr>
        <p:txBody>
          <a:bodyPr>
            <a:normAutofit fontScale="77500" lnSpcReduction="20000"/>
          </a:bodyPr>
          <a:lstStyle/>
          <a:p>
            <a:pPr algn="r"/>
            <a:r>
              <a:rPr lang="en-US" altLang="zh-CN" sz="2800" b="1" dirty="0" smtClean="0">
                <a:solidFill>
                  <a:schemeClr val="tx2"/>
                </a:solidFill>
                <a:ea typeface="MS PGothic" charset="0"/>
                <a:cs typeface="Times New Roman" charset="0"/>
              </a:rPr>
              <a:t>Steven </a:t>
            </a:r>
            <a:r>
              <a:rPr lang="en-US" altLang="zh-CN" sz="2800" b="1" dirty="0">
                <a:solidFill>
                  <a:schemeClr val="tx2"/>
                </a:solidFill>
                <a:ea typeface="MS PGothic" charset="0"/>
                <a:cs typeface="Times New Roman" charset="0"/>
              </a:rPr>
              <a:t>Stone</a:t>
            </a:r>
          </a:p>
          <a:p>
            <a:pPr algn="r"/>
            <a:r>
              <a:rPr lang="en-US" altLang="zh-CN" sz="2800" dirty="0" smtClean="0">
                <a:solidFill>
                  <a:schemeClr val="tx2"/>
                </a:solidFill>
                <a:ea typeface="MS PGothic" charset="0"/>
                <a:cs typeface="Times New Roman" charset="0"/>
              </a:rPr>
              <a:t>Economics and Trade Branch</a:t>
            </a:r>
          </a:p>
          <a:p>
            <a:pPr algn="r"/>
            <a:endParaRPr lang="en-US" altLang="zh-CN" sz="2800" dirty="0" smtClean="0">
              <a:solidFill>
                <a:schemeClr val="tx2"/>
              </a:solidFill>
              <a:ea typeface="MS PGothic" charset="0"/>
              <a:cs typeface="Times New Roman" charset="0"/>
            </a:endParaRPr>
          </a:p>
          <a:p>
            <a:pPr algn="r"/>
            <a:r>
              <a:rPr lang="en-US" altLang="zh-CN" sz="2800" dirty="0" smtClean="0">
                <a:solidFill>
                  <a:schemeClr val="tx2"/>
                </a:solidFill>
                <a:ea typeface="MS PGothic" charset="0"/>
                <a:cs typeface="Times New Roman" charset="0"/>
              </a:rPr>
              <a:t>Economy Division</a:t>
            </a:r>
          </a:p>
          <a:p>
            <a:pPr algn="r"/>
            <a:r>
              <a:rPr lang="en-US" sz="2800" b="1" dirty="0" smtClean="0">
                <a:solidFill>
                  <a:schemeClr val="tx2"/>
                </a:solidFill>
                <a:ea typeface="MS PGothic" charset="0"/>
                <a:cs typeface="Times New Roman" charset="0"/>
              </a:rPr>
              <a:t>UN Environment</a:t>
            </a:r>
            <a:endParaRPr lang="en-GB" sz="28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1" y="5216917"/>
            <a:ext cx="3280983" cy="16410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407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
            <a:ext cx="8458200" cy="1354217"/>
          </a:xfrm>
          <a:prstGeom prst="rect">
            <a:avLst/>
          </a:prstGeom>
          <a:noFill/>
        </p:spPr>
        <p:txBody>
          <a:bodyPr wrap="square" rtlCol="0">
            <a:spAutoFit/>
          </a:bodyPr>
          <a:lstStyle/>
          <a:p>
            <a:pPr marL="342900" indent="-342900">
              <a:buAutoNum type="arabicPeriod"/>
            </a:pPr>
            <a:r>
              <a:rPr lang="en-US" sz="3200" b="1" dirty="0" smtClean="0">
                <a:solidFill>
                  <a:srgbClr val="595959"/>
                </a:solidFill>
              </a:rPr>
              <a:t> We need to change how we define economic   success</a:t>
            </a:r>
            <a:endParaRPr lang="en-US" dirty="0">
              <a:solidFill>
                <a:srgbClr val="595959"/>
              </a:solidFill>
            </a:endParaRPr>
          </a:p>
          <a:p>
            <a:endParaRPr lang="en-US" dirty="0" smtClean="0">
              <a:solidFill>
                <a:srgbClr val="595959"/>
              </a:solidFill>
            </a:endParaRPr>
          </a:p>
        </p:txBody>
      </p:sp>
      <p:pic>
        <p:nvPicPr>
          <p:cNvPr id="3" name="Picture 2" descr="Screen Shot 2017-01-21 at 19.4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56863"/>
            <a:ext cx="8229600" cy="5724938"/>
          </a:xfrm>
          <a:prstGeom prst="rect">
            <a:avLst/>
          </a:prstGeom>
        </p:spPr>
      </p:pic>
      <p:pic>
        <p:nvPicPr>
          <p:cNvPr id="4" name="Picture 3" descr="IHDP+Identity+4+-+UNU-IHDP+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8600"/>
            <a:ext cx="1962179" cy="1369400"/>
          </a:xfrm>
          <a:prstGeom prst="rect">
            <a:avLst/>
          </a:prstGeom>
        </p:spPr>
      </p:pic>
      <p:pic>
        <p:nvPicPr>
          <p:cNvPr id="5" name="Picture 4" descr="UNEP_logo.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399327"/>
            <a:ext cx="990600" cy="1163273"/>
          </a:xfrm>
          <a:prstGeom prst="rect">
            <a:avLst/>
          </a:prstGeom>
        </p:spPr>
      </p:pic>
    </p:spTree>
    <p:extLst>
      <p:ext uri="{BB962C8B-B14F-4D97-AF65-F5344CB8AC3E}">
        <p14:creationId xmlns:p14="http://schemas.microsoft.com/office/powerpoint/2010/main" val="153323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686800" cy="1077218"/>
          </a:xfrm>
          <a:prstGeom prst="rect">
            <a:avLst/>
          </a:prstGeom>
          <a:noFill/>
        </p:spPr>
        <p:txBody>
          <a:bodyPr wrap="square" rtlCol="0">
            <a:spAutoFit/>
          </a:bodyPr>
          <a:lstStyle/>
          <a:p>
            <a:r>
              <a:rPr lang="en-US" sz="3200" b="1" dirty="0" smtClean="0">
                <a:solidFill>
                  <a:srgbClr val="595959"/>
                </a:solidFill>
              </a:rPr>
              <a:t>2. We need to redirect finance towards sustainable investments</a:t>
            </a:r>
          </a:p>
        </p:txBody>
      </p:sp>
      <p:pic>
        <p:nvPicPr>
          <p:cNvPr id="3" name="Picture 2" descr="brown to 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90600"/>
            <a:ext cx="6679645" cy="5867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6019905"/>
            <a:ext cx="3038095" cy="838095"/>
          </a:xfrm>
          <a:prstGeom prst="rect">
            <a:avLst/>
          </a:prstGeom>
        </p:spPr>
      </p:pic>
    </p:spTree>
    <p:extLst>
      <p:ext uri="{BB962C8B-B14F-4D97-AF65-F5344CB8AC3E}">
        <p14:creationId xmlns:p14="http://schemas.microsoft.com/office/powerpoint/2010/main" val="194885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465"/>
            <a:ext cx="8785470" cy="1077218"/>
          </a:xfrm>
          <a:prstGeom prst="rect">
            <a:avLst/>
          </a:prstGeom>
          <a:noFill/>
        </p:spPr>
        <p:txBody>
          <a:bodyPr wrap="square" rtlCol="0">
            <a:spAutoFit/>
          </a:bodyPr>
          <a:lstStyle/>
          <a:p>
            <a:r>
              <a:rPr lang="is-IS" sz="3200" b="1" dirty="0" smtClean="0">
                <a:solidFill>
                  <a:srgbClr val="595959"/>
                </a:solidFill>
              </a:rPr>
              <a:t>3. We need to </a:t>
            </a:r>
            <a:r>
              <a:rPr lang="en-US" sz="3200" b="1" dirty="0">
                <a:solidFill>
                  <a:srgbClr val="595959"/>
                </a:solidFill>
              </a:rPr>
              <a:t>r</a:t>
            </a:r>
            <a:r>
              <a:rPr lang="en-US" sz="3200" b="1" dirty="0" smtClean="0">
                <a:solidFill>
                  <a:srgbClr val="595959"/>
                </a:solidFill>
              </a:rPr>
              <a:t>ecognize the value of the environment to our health and well being</a:t>
            </a:r>
          </a:p>
        </p:txBody>
      </p:sp>
      <p:pic>
        <p:nvPicPr>
          <p:cNvPr id="3" name="Picture 2" descr="Screen Shot 2017-01-20 at 15.55.36.png"/>
          <p:cNvPicPr>
            <a:picLocks noChangeAspect="1"/>
          </p:cNvPicPr>
          <p:nvPr/>
        </p:nvPicPr>
        <p:blipFill rotWithShape="1">
          <a:blip r:embed="rId3">
            <a:extLst>
              <a:ext uri="{28A0092B-C50C-407E-A947-70E740481C1C}">
                <a14:useLocalDpi xmlns:a14="http://schemas.microsoft.com/office/drawing/2010/main" val="0"/>
              </a:ext>
            </a:extLst>
          </a:blip>
          <a:srcRect l="5137" t="4139" r="6017"/>
          <a:stretch/>
        </p:blipFill>
        <p:spPr>
          <a:xfrm>
            <a:off x="1752600" y="1371600"/>
            <a:ext cx="5839095" cy="4591995"/>
          </a:xfrm>
          <a:prstGeom prst="rect">
            <a:avLst/>
          </a:prstGeom>
        </p:spPr>
      </p:pic>
      <p:pic>
        <p:nvPicPr>
          <p:cNvPr id="5" name="Picture 4" descr="te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537019"/>
            <a:ext cx="3429000" cy="1344706"/>
          </a:xfrm>
          <a:prstGeom prst="rect">
            <a:avLst/>
          </a:prstGeom>
        </p:spPr>
      </p:pic>
    </p:spTree>
    <p:extLst>
      <p:ext uri="{BB962C8B-B14F-4D97-AF65-F5344CB8AC3E}">
        <p14:creationId xmlns:p14="http://schemas.microsoft.com/office/powerpoint/2010/main" val="859353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1631216"/>
          </a:xfrm>
          <a:prstGeom prst="rect">
            <a:avLst/>
          </a:prstGeom>
        </p:spPr>
        <p:txBody>
          <a:bodyPr wrap="square">
            <a:spAutoFit/>
          </a:bodyPr>
          <a:lstStyle/>
          <a:p>
            <a:pPr algn="r"/>
            <a:r>
              <a:rPr lang="is-IS" sz="3200" b="1" dirty="0" smtClean="0">
                <a:solidFill>
                  <a:schemeClr val="tx1">
                    <a:lumMod val="65000"/>
                    <a:lumOff val="35000"/>
                  </a:schemeClr>
                </a:solidFill>
              </a:rPr>
              <a:t>4. We need to r</a:t>
            </a:r>
            <a:r>
              <a:rPr lang="en-US" sz="3200" b="1" dirty="0" err="1" smtClean="0">
                <a:solidFill>
                  <a:schemeClr val="tx1">
                    <a:lumMod val="65000"/>
                    <a:lumOff val="35000"/>
                  </a:schemeClr>
                </a:solidFill>
              </a:rPr>
              <a:t>eform</a:t>
            </a:r>
            <a:r>
              <a:rPr lang="en-US" sz="3200" b="1" dirty="0" smtClean="0">
                <a:solidFill>
                  <a:schemeClr val="tx1">
                    <a:lumMod val="65000"/>
                    <a:lumOff val="35000"/>
                  </a:schemeClr>
                </a:solidFill>
              </a:rPr>
              <a:t> markets and institutions so that environmental costs are accounted for</a:t>
            </a:r>
            <a:endParaRPr lang="en-US" sz="3200" b="1" dirty="0">
              <a:solidFill>
                <a:schemeClr val="tx1">
                  <a:lumMod val="65000"/>
                  <a:lumOff val="35000"/>
                </a:schemeClr>
              </a:solidFill>
            </a:endParaRPr>
          </a:p>
          <a:p>
            <a:pPr marL="342900" indent="-342900">
              <a:buAutoNum type="arabicPeriod"/>
            </a:pPr>
            <a:endParaRPr lang="en-US" dirty="0">
              <a:solidFill>
                <a:schemeClr val="tx1">
                  <a:lumMod val="65000"/>
                  <a:lumOff val="35000"/>
                </a:schemeClr>
              </a:solidFill>
            </a:endParaRPr>
          </a:p>
          <a:p>
            <a:endParaRPr lang="en-US" dirty="0">
              <a:solidFill>
                <a:schemeClr val="tx1">
                  <a:lumMod val="65000"/>
                  <a:lumOff val="35000"/>
                </a:schemeClr>
              </a:solidFill>
            </a:endParaRPr>
          </a:p>
        </p:txBody>
      </p:sp>
      <p:pic>
        <p:nvPicPr>
          <p:cNvPr id="3" name="Picture 2" descr="IISD Infographic.jpg"/>
          <p:cNvPicPr>
            <a:picLocks noChangeAspect="1"/>
          </p:cNvPicPr>
          <p:nvPr/>
        </p:nvPicPr>
        <p:blipFill rotWithShape="1">
          <a:blip r:embed="rId3" cstate="print">
            <a:extLst>
              <a:ext uri="{28A0092B-C50C-407E-A947-70E740481C1C}">
                <a14:useLocalDpi xmlns:a14="http://schemas.microsoft.com/office/drawing/2010/main" val="0"/>
              </a:ext>
            </a:extLst>
          </a:blip>
          <a:srcRect t="10303"/>
          <a:stretch/>
        </p:blipFill>
        <p:spPr>
          <a:xfrm>
            <a:off x="381000" y="1239977"/>
            <a:ext cx="8350782" cy="5618023"/>
          </a:xfrm>
          <a:prstGeom prst="rect">
            <a:avLst/>
          </a:prstGeom>
        </p:spPr>
      </p:pic>
      <p:sp>
        <p:nvSpPr>
          <p:cNvPr id="4" name="Rectangle 3"/>
          <p:cNvSpPr/>
          <p:nvPr/>
        </p:nvSpPr>
        <p:spPr>
          <a:xfrm>
            <a:off x="76200" y="990600"/>
            <a:ext cx="8991600" cy="5791200"/>
          </a:xfrm>
          <a:prstGeom prst="rect">
            <a:avLst/>
          </a:prstGeom>
          <a:noFill/>
          <a:ln w="28575" cmpd="sng">
            <a:solidFill>
              <a:srgbClr val="193D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157567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3787"/>
          <a:stretch/>
        </p:blipFill>
        <p:spPr bwMode="auto">
          <a:xfrm>
            <a:off x="0" y="1066800"/>
            <a:ext cx="9056835" cy="47834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5"/>
          <p:cNvSpPr>
            <a:spLocks/>
          </p:cNvSpPr>
          <p:nvPr/>
        </p:nvSpPr>
        <p:spPr bwMode="auto">
          <a:xfrm>
            <a:off x="1042988" y="188913"/>
            <a:ext cx="77485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a:r>
              <a:rPr lang="en-US" sz="2800" b="1" dirty="0" smtClean="0">
                <a:solidFill>
                  <a:schemeClr val="tx1">
                    <a:lumMod val="65000"/>
                    <a:lumOff val="35000"/>
                  </a:schemeClr>
                </a:solidFill>
                <a:latin typeface="+mj-lt"/>
                <a:ea typeface="MS PGothic" charset="0"/>
                <a:cs typeface="MS PGothic" charset="0"/>
              </a:rPr>
              <a:t>Over 65 countries globally are pursuing green growth or green economy </a:t>
            </a:r>
            <a:r>
              <a:rPr lang="en-US" sz="2800" b="1" dirty="0" smtClean="0">
                <a:solidFill>
                  <a:schemeClr val="tx1">
                    <a:lumMod val="65000"/>
                    <a:lumOff val="35000"/>
                  </a:schemeClr>
                </a:solidFill>
                <a:latin typeface="+mj-lt"/>
                <a:ea typeface="MS PGothic" charset="0"/>
                <a:cs typeface="MS PGothic" charset="0"/>
              </a:rPr>
              <a:t>strategies in different ways…</a:t>
            </a:r>
            <a:endParaRPr lang="en-US" sz="2800" b="1" dirty="0" smtClean="0">
              <a:solidFill>
                <a:schemeClr val="tx1">
                  <a:lumMod val="65000"/>
                  <a:lumOff val="35000"/>
                </a:schemeClr>
              </a:solidFill>
              <a:latin typeface="+mj-lt"/>
              <a:ea typeface="MS PGothic" charset="0"/>
              <a:cs typeface="MS PGothic" charset="0"/>
            </a:endParaRPr>
          </a:p>
        </p:txBody>
      </p:sp>
      <p:sp>
        <p:nvSpPr>
          <p:cNvPr id="10" name="TextBox 9"/>
          <p:cNvSpPr txBox="1"/>
          <p:nvPr/>
        </p:nvSpPr>
        <p:spPr>
          <a:xfrm>
            <a:off x="849571" y="4669046"/>
            <a:ext cx="1814812" cy="707886"/>
          </a:xfrm>
          <a:prstGeom prst="rect">
            <a:avLst/>
          </a:prstGeom>
          <a:noFill/>
        </p:spPr>
        <p:txBody>
          <a:bodyPr wrap="square" rtlCol="0">
            <a:spAutoFit/>
          </a:bodyPr>
          <a:lstStyle/>
          <a:p>
            <a:r>
              <a:rPr lang="fr-CH" sz="1100" dirty="0" smtClean="0"/>
              <a:t>National </a:t>
            </a:r>
            <a:r>
              <a:rPr lang="fr-CH" sz="1100" dirty="0" err="1" smtClean="0"/>
              <a:t>strategies</a:t>
            </a:r>
            <a:r>
              <a:rPr lang="fr-CH" sz="1100" dirty="0" smtClean="0"/>
              <a:t>, and </a:t>
            </a:r>
            <a:r>
              <a:rPr lang="fr-CH" sz="1100" dirty="0" err="1" smtClean="0"/>
              <a:t>other</a:t>
            </a:r>
            <a:r>
              <a:rPr lang="fr-CH" sz="1100" dirty="0" smtClean="0"/>
              <a:t> GE initiatives</a:t>
            </a:r>
            <a:endParaRPr lang="fr-CH" sz="1100" dirty="0"/>
          </a:p>
          <a:p>
            <a:endParaRPr lang="en-GB" dirty="0"/>
          </a:p>
        </p:txBody>
      </p:sp>
      <p:sp>
        <p:nvSpPr>
          <p:cNvPr id="11" name="TextBox 10"/>
          <p:cNvSpPr txBox="1"/>
          <p:nvPr/>
        </p:nvSpPr>
        <p:spPr>
          <a:xfrm>
            <a:off x="553391" y="4689020"/>
            <a:ext cx="296179" cy="184666"/>
          </a:xfrm>
          <a:prstGeom prst="rect">
            <a:avLst/>
          </a:prstGeom>
          <a:solidFill>
            <a:srgbClr val="006600"/>
          </a:solidFill>
        </p:spPr>
        <p:txBody>
          <a:bodyPr wrap="square" rtlCol="0">
            <a:spAutoFit/>
          </a:bodyPr>
          <a:lstStyle/>
          <a:p>
            <a:endParaRPr lang="en-GB" dirty="0"/>
          </a:p>
        </p:txBody>
      </p:sp>
      <p:sp>
        <p:nvSpPr>
          <p:cNvPr id="12" name="TextBox 11"/>
          <p:cNvSpPr txBox="1"/>
          <p:nvPr/>
        </p:nvSpPr>
        <p:spPr>
          <a:xfrm>
            <a:off x="564264" y="4341424"/>
            <a:ext cx="265814" cy="184666"/>
          </a:xfrm>
          <a:prstGeom prst="rect">
            <a:avLst/>
          </a:prstGeom>
          <a:solidFill>
            <a:srgbClr val="55933B"/>
          </a:solidFill>
          <a:ln>
            <a:solidFill>
              <a:schemeClr val="accent4"/>
            </a:solidFill>
          </a:ln>
        </p:spPr>
        <p:txBody>
          <a:bodyPr wrap="square" rtlCol="0">
            <a:spAutoFit/>
          </a:bodyPr>
          <a:lstStyle/>
          <a:p>
            <a:endParaRPr lang="en-GB" dirty="0"/>
          </a:p>
        </p:txBody>
      </p:sp>
      <p:sp>
        <p:nvSpPr>
          <p:cNvPr id="6" name="TextBox 5"/>
          <p:cNvSpPr txBox="1"/>
          <p:nvPr/>
        </p:nvSpPr>
        <p:spPr>
          <a:xfrm>
            <a:off x="849571" y="4256829"/>
            <a:ext cx="1247069" cy="430887"/>
          </a:xfrm>
          <a:prstGeom prst="rect">
            <a:avLst/>
          </a:prstGeom>
          <a:noFill/>
        </p:spPr>
        <p:txBody>
          <a:bodyPr wrap="square" rtlCol="0">
            <a:spAutoFit/>
          </a:bodyPr>
          <a:lstStyle/>
          <a:p>
            <a:r>
              <a:rPr lang="fr-CH" sz="1100" dirty="0" smtClean="0"/>
              <a:t>UNEP </a:t>
            </a:r>
            <a:r>
              <a:rPr lang="fr-CH" sz="1100" dirty="0" err="1" smtClean="0"/>
              <a:t>advisory</a:t>
            </a:r>
            <a:r>
              <a:rPr lang="fr-CH" sz="1100" dirty="0" smtClean="0"/>
              <a:t> services</a:t>
            </a:r>
            <a:endParaRPr lang="en-GB" sz="1100" dirty="0"/>
          </a:p>
        </p:txBody>
      </p:sp>
      <p:sp>
        <p:nvSpPr>
          <p:cNvPr id="15" name="TextBox 14"/>
          <p:cNvSpPr txBox="1"/>
          <p:nvPr/>
        </p:nvSpPr>
        <p:spPr>
          <a:xfrm>
            <a:off x="581744" y="5146763"/>
            <a:ext cx="265814" cy="184666"/>
          </a:xfrm>
          <a:prstGeom prst="rect">
            <a:avLst/>
          </a:prstGeom>
          <a:solidFill>
            <a:srgbClr val="CC6600"/>
          </a:solidFill>
          <a:ln>
            <a:solidFill>
              <a:srgbClr val="CC6600"/>
            </a:solidFill>
          </a:ln>
        </p:spPr>
        <p:txBody>
          <a:bodyPr wrap="square" rtlCol="0">
            <a:spAutoFit/>
          </a:bodyPr>
          <a:lstStyle/>
          <a:p>
            <a:endParaRPr lang="en-GB" dirty="0"/>
          </a:p>
        </p:txBody>
      </p:sp>
      <p:sp>
        <p:nvSpPr>
          <p:cNvPr id="16" name="TextBox 15"/>
          <p:cNvSpPr txBox="1"/>
          <p:nvPr/>
        </p:nvSpPr>
        <p:spPr>
          <a:xfrm>
            <a:off x="847558" y="5146763"/>
            <a:ext cx="1247069" cy="261610"/>
          </a:xfrm>
          <a:prstGeom prst="rect">
            <a:avLst/>
          </a:prstGeom>
          <a:noFill/>
        </p:spPr>
        <p:txBody>
          <a:bodyPr wrap="square" rtlCol="0">
            <a:spAutoFit/>
          </a:bodyPr>
          <a:lstStyle/>
          <a:p>
            <a:r>
              <a:rPr lang="fr-CH" sz="1100" dirty="0" smtClean="0"/>
              <a:t>PAGE countries</a:t>
            </a:r>
            <a:endParaRPr lang="en-GB" sz="1100" dirty="0"/>
          </a:p>
        </p:txBody>
      </p:sp>
    </p:spTree>
    <p:extLst>
      <p:ext uri="{BB962C8B-B14F-4D97-AF65-F5344CB8AC3E}">
        <p14:creationId xmlns:p14="http://schemas.microsoft.com/office/powerpoint/2010/main" val="360946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03 at 08.47.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8859"/>
            <a:ext cx="9144000" cy="3814141"/>
          </a:xfrm>
          <a:prstGeom prst="rect">
            <a:avLst/>
          </a:prstGeom>
        </p:spPr>
      </p:pic>
      <p:sp>
        <p:nvSpPr>
          <p:cNvPr id="4" name="Title 1"/>
          <p:cNvSpPr txBox="1">
            <a:spLocks/>
          </p:cNvSpPr>
          <p:nvPr/>
        </p:nvSpPr>
        <p:spPr>
          <a:xfrm>
            <a:off x="228600" y="5486400"/>
            <a:ext cx="8915400" cy="1371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tx1">
                    <a:lumMod val="65000"/>
                    <a:lumOff val="35000"/>
                  </a:schemeClr>
                </a:solidFill>
              </a:rPr>
              <a:t>Momentum is building behind </a:t>
            </a:r>
          </a:p>
          <a:p>
            <a:r>
              <a:rPr lang="en-GB" sz="3200" dirty="0" smtClean="0">
                <a:solidFill>
                  <a:schemeClr val="tx1">
                    <a:lumMod val="65000"/>
                    <a:lumOff val="35000"/>
                  </a:schemeClr>
                </a:solidFill>
              </a:rPr>
              <a:t>green financial instruments</a:t>
            </a:r>
            <a:endParaRPr lang="en-GB" sz="3200" dirty="0">
              <a:solidFill>
                <a:schemeClr val="tx1">
                  <a:lumMod val="65000"/>
                  <a:lumOff val="35000"/>
                </a:schemeClr>
              </a:solidFill>
            </a:endParaRPr>
          </a:p>
        </p:txBody>
      </p:sp>
    </p:spTree>
    <p:extLst>
      <p:ext uri="{BB962C8B-B14F-4D97-AF65-F5344CB8AC3E}">
        <p14:creationId xmlns:p14="http://schemas.microsoft.com/office/powerpoint/2010/main" val="3230801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52400"/>
            <a:ext cx="8686800" cy="5257800"/>
          </a:xfrm>
          <a:prstGeom prst="rect">
            <a:avLst/>
          </a:prstGeom>
          <a:solidFill>
            <a:schemeClr val="accent3">
              <a:lumMod val="40000"/>
              <a:lumOff val="60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8600" y="5486400"/>
            <a:ext cx="8915400" cy="1371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3200" dirty="0" smtClean="0">
                <a:solidFill>
                  <a:schemeClr val="tx1">
                    <a:lumMod val="65000"/>
                    <a:lumOff val="35000"/>
                  </a:schemeClr>
                </a:solidFill>
              </a:rPr>
              <a:t>… as well as trade in environmental goods and services</a:t>
            </a:r>
            <a:endParaRPr lang="en-GB" sz="3200" dirty="0">
              <a:solidFill>
                <a:schemeClr val="tx1">
                  <a:lumMod val="65000"/>
                  <a:lumOff val="35000"/>
                </a:schemeClr>
              </a:solidFill>
            </a:endParaRPr>
          </a:p>
        </p:txBody>
      </p:sp>
      <p:pic>
        <p:nvPicPr>
          <p:cNvPr id="6" name="Picture 5" descr="trade hub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505200"/>
            <a:ext cx="2109485" cy="685800"/>
          </a:xfrm>
          <a:prstGeom prst="rect">
            <a:avLst/>
          </a:prstGeom>
        </p:spPr>
      </p:pic>
      <p:pic>
        <p:nvPicPr>
          <p:cNvPr id="9" name="Picture 8" descr="Graph imports_trade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00" y="220572"/>
            <a:ext cx="7632700" cy="5113428"/>
          </a:xfrm>
          <a:prstGeom prst="rect">
            <a:avLst/>
          </a:prstGeom>
        </p:spPr>
      </p:pic>
    </p:spTree>
    <p:extLst>
      <p:ext uri="{BB962C8B-B14F-4D97-AF65-F5344CB8AC3E}">
        <p14:creationId xmlns:p14="http://schemas.microsoft.com/office/powerpoint/2010/main" val="239575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5"/>
          <p:cNvSpPr>
            <a:spLocks/>
          </p:cNvSpPr>
          <p:nvPr/>
        </p:nvSpPr>
        <p:spPr bwMode="auto">
          <a:xfrm>
            <a:off x="900113" y="188913"/>
            <a:ext cx="77485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3600" b="1">
                <a:solidFill>
                  <a:srgbClr val="003300"/>
                </a:solidFill>
                <a:ea typeface="MS PGothic" charset="0"/>
                <a:cs typeface="MS PGothic" charset="0"/>
              </a:rPr>
              <a:t> </a:t>
            </a:r>
            <a:endParaRPr lang="en-ZA" sz="3600" b="1">
              <a:solidFill>
                <a:srgbClr val="003300"/>
              </a:solidFill>
              <a:ea typeface="MS PGothic" charset="0"/>
              <a:cs typeface="MS PGothic" charset="0"/>
            </a:endParaRPr>
          </a:p>
        </p:txBody>
      </p:sp>
      <p:pic>
        <p:nvPicPr>
          <p:cNvPr id="5124" name="Picture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32763" y="242246"/>
            <a:ext cx="6588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91138"/>
            <a:ext cx="3132138" cy="156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7" name="Title 5"/>
          <p:cNvSpPr>
            <a:spLocks/>
          </p:cNvSpPr>
          <p:nvPr/>
        </p:nvSpPr>
        <p:spPr bwMode="auto">
          <a:xfrm>
            <a:off x="1042988" y="188913"/>
            <a:ext cx="77485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a:endParaRPr lang="en-ZA" sz="3600" b="1" dirty="0">
              <a:solidFill>
                <a:srgbClr val="003300"/>
              </a:solidFill>
              <a:ea typeface="MS PGothic" charset="0"/>
              <a:cs typeface="MS PGothic" charset="0"/>
            </a:endParaRPr>
          </a:p>
        </p:txBody>
      </p:sp>
      <p:sp>
        <p:nvSpPr>
          <p:cNvPr id="13" name="Title 5"/>
          <p:cNvSpPr>
            <a:spLocks/>
          </p:cNvSpPr>
          <p:nvPr/>
        </p:nvSpPr>
        <p:spPr bwMode="auto">
          <a:xfrm>
            <a:off x="179388" y="1125538"/>
            <a:ext cx="8713787" cy="4527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spcBef>
                <a:spcPct val="10000"/>
              </a:spcBef>
              <a:spcAft>
                <a:spcPts val="1100"/>
              </a:spcAft>
              <a:buClr>
                <a:srgbClr val="003300"/>
              </a:buClr>
            </a:pPr>
            <a:endParaRPr lang="en-US" sz="2000" dirty="0" smtClean="0">
              <a:solidFill>
                <a:srgbClr val="003300"/>
              </a:solidFill>
            </a:endParaRPr>
          </a:p>
          <a:p>
            <a:pPr eaLnBrk="0" hangingPunct="0">
              <a:spcBef>
                <a:spcPct val="10000"/>
              </a:spcBef>
              <a:spcAft>
                <a:spcPts val="1100"/>
              </a:spcAft>
              <a:buClr>
                <a:srgbClr val="003300"/>
              </a:buClr>
            </a:pPr>
            <a:endParaRPr lang="en-US" sz="2000" dirty="0">
              <a:solidFill>
                <a:schemeClr val="accent1"/>
              </a:solidFill>
            </a:endParaRPr>
          </a:p>
        </p:txBody>
      </p:sp>
      <p:pic>
        <p:nvPicPr>
          <p:cNvPr id="5"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2600" y="4897772"/>
            <a:ext cx="2114550" cy="19602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2684" y="4897772"/>
            <a:ext cx="2669916" cy="2002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193256" y="452912"/>
            <a:ext cx="3448050" cy="523220"/>
          </a:xfrm>
          <a:prstGeom prst="rect">
            <a:avLst/>
          </a:prstGeom>
          <a:noFill/>
        </p:spPr>
        <p:txBody>
          <a:bodyPr wrap="square" rtlCol="0">
            <a:spAutoFit/>
          </a:bodyPr>
          <a:lstStyle/>
          <a:p>
            <a:r>
              <a:rPr lang="en-US" sz="2800" b="1" dirty="0" smtClean="0"/>
              <a:t>Key Questions</a:t>
            </a:r>
            <a:endParaRPr lang="en-GB" sz="2800" b="1" dirty="0"/>
          </a:p>
        </p:txBody>
      </p:sp>
      <p:sp>
        <p:nvSpPr>
          <p:cNvPr id="6" name="TextBox 5"/>
          <p:cNvSpPr txBox="1"/>
          <p:nvPr/>
        </p:nvSpPr>
        <p:spPr>
          <a:xfrm>
            <a:off x="1260635" y="1393201"/>
            <a:ext cx="682609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How </a:t>
            </a:r>
            <a:r>
              <a:rPr lang="en-US" dirty="0" smtClean="0"/>
              <a:t>does the principle of universality in the 2030 agenda change the way we conceive of development cooperation?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a:t>
            </a:r>
            <a:r>
              <a:rPr lang="en-US" dirty="0" smtClean="0"/>
              <a:t>can we build on and support country efforts to </a:t>
            </a:r>
            <a:r>
              <a:rPr lang="en-US" dirty="0" smtClean="0"/>
              <a:t>green </a:t>
            </a:r>
            <a:r>
              <a:rPr lang="en-US" dirty="0" smtClean="0"/>
              <a:t>their economies and make consumption and production more sustainable?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can we improve the way we cooperate and partner to deliver on the 2030 agenda?</a:t>
            </a:r>
            <a:endParaRPr lang="en-GB" dirty="0"/>
          </a:p>
        </p:txBody>
      </p:sp>
      <p:pic>
        <p:nvPicPr>
          <p:cNvPr id="14" name="Picture 2" descr="C:\Users\Kensuke.Matsueda\Desktop\unofficial languages\Dr Nabarro\64359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48" y="4897772"/>
            <a:ext cx="3012902" cy="200860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descr="PARIS Agreement.jpg"/>
          <p:cNvPicPr>
            <a:picLocks noChangeAspect="1"/>
          </p:cNvPicPr>
          <p:nvPr/>
        </p:nvPicPr>
        <p:blipFill rotWithShape="1">
          <a:blip r:embed="rId8" cstate="print">
            <a:extLst>
              <a:ext uri="{28A0092B-C50C-407E-A947-70E740481C1C}">
                <a14:useLocalDpi xmlns:a14="http://schemas.microsoft.com/office/drawing/2010/main" val="0"/>
              </a:ext>
            </a:extLst>
          </a:blip>
          <a:srcRect l="-343" t="20746" r="343" b="-392"/>
          <a:stretch/>
        </p:blipFill>
        <p:spPr>
          <a:xfrm>
            <a:off x="5562600" y="4900882"/>
            <a:ext cx="3733800" cy="1982518"/>
          </a:xfrm>
          <a:prstGeom prst="rect">
            <a:avLst/>
          </a:prstGeom>
        </p:spPr>
      </p:pic>
    </p:spTree>
    <p:extLst>
      <p:ext uri="{BB962C8B-B14F-4D97-AF65-F5344CB8AC3E}">
        <p14:creationId xmlns:p14="http://schemas.microsoft.com/office/powerpoint/2010/main" val="1982427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7" descr="corporate_PP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24000"/>
            <a:ext cx="639763"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3883" y="378638"/>
            <a:ext cx="5558185" cy="792123"/>
          </a:xfrm>
          <a:prstGeom prst="rect">
            <a:avLst/>
          </a:prstGeom>
        </p:spPr>
      </p:pic>
      <p:pic>
        <p:nvPicPr>
          <p:cNvPr id="8" name="Picture 8" descr="http://www.teebweb.org/media/logo-TEEB-transparent-web.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31394" y="2550688"/>
            <a:ext cx="1750406" cy="178210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http://graduateinstitute.ch/files/live/sites/iheid/files/sites/cies/shared/partners%20and%20links/GGKP-Logo-Color-Small.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7247" y="4268346"/>
            <a:ext cx="2577527" cy="62719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1987" y="378638"/>
            <a:ext cx="3212013" cy="1469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5532830" y="5296335"/>
            <a:ext cx="3200400" cy="1200329"/>
          </a:xfrm>
          <a:prstGeom prst="rect">
            <a:avLst/>
          </a:prstGeom>
          <a:noFill/>
        </p:spPr>
        <p:txBody>
          <a:bodyPr wrap="square" rtlCol="0">
            <a:spAutoFit/>
          </a:bodyPr>
          <a:lstStyle/>
          <a:p>
            <a:pPr algn="r"/>
            <a:r>
              <a:rPr lang="en-US" altLang="zh-CN" dirty="0">
                <a:solidFill>
                  <a:schemeClr val="tx2"/>
                </a:solidFill>
                <a:ea typeface="MS PGothic" charset="0"/>
                <a:cs typeface="Times New Roman" charset="0"/>
              </a:rPr>
              <a:t>Steven </a:t>
            </a:r>
            <a:r>
              <a:rPr lang="en-US" altLang="zh-CN" dirty="0" smtClean="0">
                <a:solidFill>
                  <a:schemeClr val="tx2"/>
                </a:solidFill>
                <a:ea typeface="MS PGothic" charset="0"/>
                <a:cs typeface="Times New Roman" charset="0"/>
              </a:rPr>
              <a:t>Stone</a:t>
            </a:r>
          </a:p>
          <a:p>
            <a:pPr algn="r"/>
            <a:r>
              <a:rPr lang="en-US" altLang="zh-CN" dirty="0" smtClean="0">
                <a:solidFill>
                  <a:schemeClr val="tx2"/>
                </a:solidFill>
                <a:ea typeface="MS PGothic" charset="0"/>
                <a:cs typeface="Times New Roman" charset="0"/>
              </a:rPr>
              <a:t>UNEP</a:t>
            </a:r>
            <a:endParaRPr lang="en-US" altLang="zh-CN" dirty="0">
              <a:solidFill>
                <a:schemeClr val="tx2"/>
              </a:solidFill>
              <a:ea typeface="MS PGothic" charset="0"/>
              <a:cs typeface="Times New Roman" charset="0"/>
            </a:endParaRPr>
          </a:p>
          <a:p>
            <a:pPr algn="r"/>
            <a:r>
              <a:rPr lang="en-US" altLang="zh-CN" dirty="0" smtClean="0">
                <a:solidFill>
                  <a:schemeClr val="tx2"/>
                </a:solidFill>
                <a:ea typeface="MS PGothic" charset="0"/>
                <a:cs typeface="Times New Roman" charset="0"/>
                <a:hlinkClick r:id="rId8"/>
              </a:rPr>
              <a:t>steven.stone@unep.org</a:t>
            </a:r>
            <a:endParaRPr lang="en-US" altLang="zh-CN" dirty="0" smtClean="0">
              <a:solidFill>
                <a:schemeClr val="tx2"/>
              </a:solidFill>
              <a:ea typeface="MS PGothic" charset="0"/>
              <a:cs typeface="Times New Roman" charset="0"/>
            </a:endParaRPr>
          </a:p>
          <a:p>
            <a:pPr algn="r"/>
            <a:endParaRPr lang="en-GB" dirty="0"/>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11" y="4990427"/>
            <a:ext cx="3733800" cy="18675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 name="Picture 2" descr="trade hub logo.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1800" y="2379133"/>
            <a:ext cx="2057400" cy="668867"/>
          </a:xfrm>
          <a:prstGeom prst="rect">
            <a:avLst/>
          </a:prstGeom>
        </p:spPr>
      </p:pic>
      <p:pic>
        <p:nvPicPr>
          <p:cNvPr id="5" name="Picture 4"/>
          <p:cNvPicPr>
            <a:picLocks noChangeAspect="1"/>
          </p:cNvPicPr>
          <p:nvPr/>
        </p:nvPicPr>
        <p:blipFill>
          <a:blip r:embed="rId11"/>
          <a:stretch>
            <a:fillRect/>
          </a:stretch>
        </p:blipFill>
        <p:spPr>
          <a:xfrm>
            <a:off x="3461165" y="4581945"/>
            <a:ext cx="3731075" cy="890093"/>
          </a:xfrm>
          <a:prstGeom prst="rect">
            <a:avLst/>
          </a:prstGeom>
        </p:spPr>
      </p:pic>
      <p:sp>
        <p:nvSpPr>
          <p:cNvPr id="6" name="Title 5"/>
          <p:cNvSpPr>
            <a:spLocks noGrp="1"/>
          </p:cNvSpPr>
          <p:nvPr>
            <p:ph type="ctrTitle"/>
          </p:nvPr>
        </p:nvSpPr>
        <p:spPr>
          <a:xfrm>
            <a:off x="98425" y="1759057"/>
            <a:ext cx="5618792" cy="1660039"/>
          </a:xfrm>
        </p:spPr>
        <p:txBody>
          <a:bodyPr>
            <a:normAutofit/>
          </a:bodyPr>
          <a:lstStyle/>
          <a:p>
            <a:r>
              <a:rPr lang="en-US" dirty="0" smtClean="0"/>
              <a:t>Approach </a:t>
            </a:r>
            <a:r>
              <a:rPr lang="en-US" dirty="0"/>
              <a:t>Paths to the 2030 Agenda</a:t>
            </a:r>
            <a:endParaRPr lang="en-GB" dirty="0"/>
          </a:p>
        </p:txBody>
      </p:sp>
    </p:spTree>
    <p:extLst>
      <p:ext uri="{BB962C8B-B14F-4D97-AF65-F5344CB8AC3E}">
        <p14:creationId xmlns:p14="http://schemas.microsoft.com/office/powerpoint/2010/main" val="1202265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a:bodyPr>
          <a:lstStyle/>
          <a:p>
            <a:r>
              <a:rPr lang="en-US" sz="2800" dirty="0" smtClean="0">
                <a:solidFill>
                  <a:schemeClr val="tx1">
                    <a:lumMod val="65000"/>
                    <a:lumOff val="35000"/>
                  </a:schemeClr>
                </a:solidFill>
              </a:rPr>
              <a:t>Increasing water scarcity presents a food and human security risk</a:t>
            </a:r>
            <a:endParaRPr lang="en-GB" sz="2800" dirty="0">
              <a:solidFill>
                <a:schemeClr val="tx1">
                  <a:lumMod val="65000"/>
                  <a:lumOff val="35000"/>
                </a:schemeClr>
              </a:solidFill>
            </a:endParaRPr>
          </a:p>
        </p:txBody>
      </p:sp>
      <p:pic>
        <p:nvPicPr>
          <p:cNvPr id="5" name="Picture 4" descr="water scarc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2600"/>
            <a:ext cx="9144000" cy="3750214"/>
          </a:xfrm>
          <a:prstGeom prst="rect">
            <a:avLst/>
          </a:prstGeom>
        </p:spPr>
      </p:pic>
      <p:pic>
        <p:nvPicPr>
          <p:cNvPr id="6" name="Picture 5" descr="UNEP_logo.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28600"/>
            <a:ext cx="990600" cy="1163273"/>
          </a:xfrm>
          <a:prstGeom prst="rect">
            <a:avLst/>
          </a:prstGeom>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A new approach is needed</a:t>
            </a:r>
            <a:endParaRPr lang="en-GB" dirty="0"/>
          </a:p>
        </p:txBody>
      </p:sp>
    </p:spTree>
    <p:extLst>
      <p:ext uri="{BB962C8B-B14F-4D97-AF65-F5344CB8AC3E}">
        <p14:creationId xmlns:p14="http://schemas.microsoft.com/office/powerpoint/2010/main" val="2016142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1200"/>
            <a:ext cx="8915400" cy="1066800"/>
          </a:xfrm>
        </p:spPr>
        <p:txBody>
          <a:bodyPr>
            <a:normAutofit/>
          </a:bodyPr>
          <a:lstStyle/>
          <a:p>
            <a:r>
              <a:rPr lang="en-GB" sz="2800" dirty="0" smtClean="0">
                <a:solidFill>
                  <a:schemeClr val="tx1">
                    <a:lumMod val="65000"/>
                    <a:lumOff val="35000"/>
                  </a:schemeClr>
                </a:solidFill>
              </a:rPr>
              <a:t>In the last three decades, </a:t>
            </a:r>
            <a:r>
              <a:rPr lang="en-GB" sz="2800" dirty="0" smtClean="0">
                <a:solidFill>
                  <a:schemeClr val="tx1">
                    <a:lumMod val="65000"/>
                    <a:lumOff val="35000"/>
                  </a:schemeClr>
                </a:solidFill>
              </a:rPr>
              <a:t>the world lost 24% of its vegetation</a:t>
            </a:r>
            <a:endParaRPr lang="en-GB" sz="2800" dirty="0">
              <a:solidFill>
                <a:schemeClr val="tx1">
                  <a:lumMod val="65000"/>
                  <a:lumOff val="35000"/>
                </a:schemeClr>
              </a:solidFill>
            </a:endParaRPr>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pic>
        <p:nvPicPr>
          <p:cNvPr id="6" name="Picture 5" descr="UNEP_logo.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343400"/>
            <a:ext cx="990600" cy="1163273"/>
          </a:xfrm>
          <a:prstGeom prst="rect">
            <a:avLst/>
          </a:prstGeom>
        </p:spPr>
      </p:pic>
      <p:pic>
        <p:nvPicPr>
          <p:cNvPr id="3" name="Picture 2" descr="land degrad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0"/>
            <a:ext cx="9144000" cy="5659120"/>
          </a:xfrm>
          <a:prstGeom prst="rect">
            <a:avLst/>
          </a:prstGeom>
        </p:spPr>
      </p:pic>
    </p:spTree>
    <p:extLst>
      <p:ext uri="{BB962C8B-B14F-4D97-AF65-F5344CB8AC3E}">
        <p14:creationId xmlns:p14="http://schemas.microsoft.com/office/powerpoint/2010/main" val="477266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01 at 15.58.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3663047"/>
          </a:xfrm>
          <a:prstGeom prst="rect">
            <a:avLst/>
          </a:prstGeom>
        </p:spPr>
      </p:pic>
      <p:sp>
        <p:nvSpPr>
          <p:cNvPr id="2" name="Title 1"/>
          <p:cNvSpPr>
            <a:spLocks noGrp="1"/>
          </p:cNvSpPr>
          <p:nvPr>
            <p:ph type="title"/>
          </p:nvPr>
        </p:nvSpPr>
        <p:spPr>
          <a:xfrm>
            <a:off x="457200" y="4419600"/>
            <a:ext cx="8229600" cy="685800"/>
          </a:xfrm>
        </p:spPr>
        <p:txBody>
          <a:bodyPr>
            <a:normAutofit/>
          </a:bodyPr>
          <a:lstStyle/>
          <a:p>
            <a:r>
              <a:rPr lang="en-GB" sz="2800" dirty="0" smtClean="0">
                <a:solidFill>
                  <a:schemeClr val="tx1">
                    <a:lumMod val="65000"/>
                    <a:lumOff val="35000"/>
                  </a:schemeClr>
                </a:solidFill>
              </a:rPr>
              <a:t>92% of the world’s population breathes unhealthy air</a:t>
            </a:r>
            <a:endParaRPr lang="en-GB" sz="2800" dirty="0">
              <a:solidFill>
                <a:schemeClr val="tx1">
                  <a:lumMod val="65000"/>
                  <a:lumOff val="35000"/>
                </a:schemeClr>
              </a:solidFill>
            </a:endParaRPr>
          </a:p>
        </p:txBody>
      </p:sp>
      <p:pic>
        <p:nvPicPr>
          <p:cNvPr id="6" name="Picture 5" descr="UNEP_logo.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562600"/>
            <a:ext cx="990600" cy="1163273"/>
          </a:xfrm>
          <a:prstGeom prst="rect">
            <a:avLst/>
          </a:prstGeom>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pic>
        <p:nvPicPr>
          <p:cNvPr id="4" name="Picture 3" descr="who-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5715000"/>
            <a:ext cx="2819400" cy="916856"/>
          </a:xfrm>
          <a:prstGeom prst="rect">
            <a:avLst/>
          </a:prstGeom>
        </p:spPr>
      </p:pic>
      <p:pic>
        <p:nvPicPr>
          <p:cNvPr id="8" name="Picture 7" descr="ccac_420x17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5638800"/>
            <a:ext cx="2480930" cy="1016000"/>
          </a:xfrm>
          <a:prstGeom prst="rect">
            <a:avLst/>
          </a:prstGeom>
        </p:spPr>
      </p:pic>
    </p:spTree>
    <p:extLst>
      <p:ext uri="{BB962C8B-B14F-4D97-AF65-F5344CB8AC3E}">
        <p14:creationId xmlns:p14="http://schemas.microsoft.com/office/powerpoint/2010/main" val="2462176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ch Wa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055"/>
            <a:ext cx="10481194" cy="6858000"/>
          </a:xfrm>
          <a:prstGeom prst="rect">
            <a:avLst/>
          </a:prstGeom>
        </p:spPr>
      </p:pic>
      <p:sp>
        <p:nvSpPr>
          <p:cNvPr id="4" name="Rectangle 3"/>
          <p:cNvSpPr/>
          <p:nvPr/>
        </p:nvSpPr>
        <p:spPr>
          <a:xfrm>
            <a:off x="-914400" y="304800"/>
            <a:ext cx="10896600" cy="914400"/>
          </a:xfrm>
          <a:prstGeom prst="rect">
            <a:avLst/>
          </a:prstGeom>
          <a:solidFill>
            <a:schemeClr val="bg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We are on our way, but what is the way forward?</a:t>
            </a:r>
            <a:endParaRPr lang="en-US" sz="3200" dirty="0">
              <a:solidFill>
                <a:schemeClr val="tx1"/>
              </a:solidFill>
            </a:endParaRPr>
          </a:p>
        </p:txBody>
      </p:sp>
    </p:spTree>
    <p:extLst>
      <p:ext uri="{BB962C8B-B14F-4D97-AF65-F5344CB8AC3E}">
        <p14:creationId xmlns:p14="http://schemas.microsoft.com/office/powerpoint/2010/main" val="1512418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1"/>
          <p:cNvSpPr>
            <a:spLocks noGrp="1"/>
          </p:cNvSpPr>
          <p:nvPr>
            <p:ph type="ctrTitle"/>
          </p:nvPr>
        </p:nvSpPr>
        <p:spPr>
          <a:xfrm>
            <a:off x="3200400" y="629542"/>
            <a:ext cx="4412244" cy="1721263"/>
          </a:xfrm>
          <a:solidFill>
            <a:schemeClr val="bg1"/>
          </a:solidFill>
        </p:spPr>
        <p:txBody>
          <a:bodyPr>
            <a:noAutofit/>
          </a:bodyPr>
          <a:lstStyle/>
          <a:p>
            <a:r>
              <a:rPr lang="en-US" sz="2700" b="1" dirty="0">
                <a:solidFill>
                  <a:srgbClr val="0B68BD"/>
                </a:solidFill>
                <a:latin typeface="+mn-lt"/>
              </a:rPr>
              <a:t>The 2030 Agenda for Sustainable Development</a:t>
            </a:r>
            <a:r>
              <a:rPr lang="en-US" sz="2400" b="1" dirty="0">
                <a:solidFill>
                  <a:srgbClr val="0B68BD"/>
                </a:solidFill>
                <a:latin typeface="+mn-lt"/>
              </a:rPr>
              <a:t/>
            </a:r>
            <a:br>
              <a:rPr lang="en-US" sz="2400" b="1" dirty="0">
                <a:solidFill>
                  <a:srgbClr val="0B68BD"/>
                </a:solidFill>
                <a:latin typeface="+mn-lt"/>
              </a:rPr>
            </a:br>
            <a:r>
              <a:rPr lang="en-US" sz="2100" b="1" dirty="0">
                <a:solidFill>
                  <a:srgbClr val="0B68BD"/>
                </a:solidFill>
                <a:latin typeface="+mn-lt"/>
              </a:rPr>
              <a:t/>
            </a:r>
            <a:br>
              <a:rPr lang="en-US" sz="2100" b="1" dirty="0">
                <a:solidFill>
                  <a:srgbClr val="0B68BD"/>
                </a:solidFill>
                <a:latin typeface="+mn-lt"/>
              </a:rPr>
            </a:br>
            <a:r>
              <a:rPr lang="en-US" sz="2100" b="1" dirty="0">
                <a:solidFill>
                  <a:srgbClr val="0B68BD"/>
                </a:solidFill>
                <a:latin typeface="+mn-lt"/>
              </a:rPr>
              <a:t/>
            </a:r>
            <a:br>
              <a:rPr lang="en-US" sz="2100" b="1" dirty="0">
                <a:solidFill>
                  <a:srgbClr val="0B68BD"/>
                </a:solidFill>
                <a:latin typeface="+mn-lt"/>
              </a:rPr>
            </a:br>
            <a:endParaRPr lang="en-US" sz="1500" b="1" i="1" dirty="0">
              <a:solidFill>
                <a:srgbClr val="0B68BD"/>
              </a:solidFill>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488" y="404422"/>
            <a:ext cx="1534181" cy="1294368"/>
          </a:xfrm>
          <a:prstGeom prst="rect">
            <a:avLst/>
          </a:prstGeom>
        </p:spPr>
      </p:pic>
      <p:pic>
        <p:nvPicPr>
          <p:cNvPr id="8" name="Picture 2" descr="C:\Users\Kensuke.Matsueda\Desktop\unofficial languages\Dr Nabarro\Infographic_five_elements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88" y="2236721"/>
            <a:ext cx="4011679" cy="40116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ensuke.Matsueda\Desktop\unofficial languages\Dr Nabarro\6435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768" y="2619771"/>
            <a:ext cx="4868369" cy="324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9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2348" y="2028771"/>
            <a:ext cx="6477764" cy="3659695"/>
          </a:xfrm>
        </p:spPr>
        <p:txBody>
          <a:bodyPr>
            <a:noAutofit/>
          </a:bodyPr>
          <a:lstStyle/>
          <a:p>
            <a:r>
              <a:rPr lang="en-US" sz="1800" b="1" dirty="0">
                <a:solidFill>
                  <a:srgbClr val="0B68BD"/>
                </a:solidFill>
              </a:rPr>
              <a:t>“A Plan of action for people, planet and prosperity”, </a:t>
            </a:r>
            <a:r>
              <a:rPr lang="en-US" sz="1800" b="1" dirty="0" smtClean="0">
                <a:solidFill>
                  <a:srgbClr val="0B68BD"/>
                </a:solidFill>
              </a:rPr>
              <a:t>adopted </a:t>
            </a:r>
            <a:r>
              <a:rPr lang="en-US" sz="1800" b="1" dirty="0">
                <a:solidFill>
                  <a:srgbClr val="0B68BD"/>
                </a:solidFill>
              </a:rPr>
              <a:t>25 September 2015</a:t>
            </a:r>
          </a:p>
          <a:p>
            <a:r>
              <a:rPr lang="en-US" sz="1800" b="1" dirty="0">
                <a:solidFill>
                  <a:srgbClr val="0B68BD"/>
                </a:solidFill>
              </a:rPr>
              <a:t>Time frame: January 2016 – December 2030 </a:t>
            </a:r>
          </a:p>
          <a:p>
            <a:r>
              <a:rPr lang="en-US" sz="1800" b="1" dirty="0">
                <a:solidFill>
                  <a:srgbClr val="0B68BD"/>
                </a:solidFill>
              </a:rPr>
              <a:t>Consists of</a:t>
            </a:r>
          </a:p>
          <a:p>
            <a:pPr lvl="2">
              <a:buFont typeface="Wingdings" charset="2"/>
              <a:buChar char="ü"/>
            </a:pPr>
            <a:r>
              <a:rPr lang="en-US" dirty="0" smtClean="0">
                <a:solidFill>
                  <a:srgbClr val="0B68BD"/>
                </a:solidFill>
              </a:rPr>
              <a:t>A declaration</a:t>
            </a:r>
          </a:p>
          <a:p>
            <a:pPr lvl="2">
              <a:buFont typeface="Wingdings" charset="2"/>
              <a:buChar char="ü"/>
            </a:pPr>
            <a:r>
              <a:rPr lang="en-US" dirty="0" smtClean="0">
                <a:solidFill>
                  <a:srgbClr val="0B68BD"/>
                </a:solidFill>
              </a:rPr>
              <a:t>17 </a:t>
            </a:r>
            <a:r>
              <a:rPr lang="en-US" dirty="0">
                <a:solidFill>
                  <a:srgbClr val="0B68BD"/>
                </a:solidFill>
              </a:rPr>
              <a:t>Sustainable Development Goals (SDGs), 169 </a:t>
            </a:r>
            <a:r>
              <a:rPr lang="en-US" dirty="0" smtClean="0">
                <a:solidFill>
                  <a:srgbClr val="0B68BD"/>
                </a:solidFill>
              </a:rPr>
              <a:t>targets</a:t>
            </a:r>
          </a:p>
          <a:p>
            <a:pPr lvl="2">
              <a:buFont typeface="Wingdings" charset="2"/>
              <a:buChar char="ü"/>
            </a:pPr>
            <a:r>
              <a:rPr lang="en-US" dirty="0" smtClean="0">
                <a:solidFill>
                  <a:srgbClr val="0B68BD"/>
                </a:solidFill>
              </a:rPr>
              <a:t>a renewed </a:t>
            </a:r>
            <a:r>
              <a:rPr lang="en-US" dirty="0">
                <a:solidFill>
                  <a:srgbClr val="0B68BD"/>
                </a:solidFill>
              </a:rPr>
              <a:t>global </a:t>
            </a:r>
            <a:r>
              <a:rPr lang="en-US" dirty="0" smtClean="0">
                <a:solidFill>
                  <a:srgbClr val="0B68BD"/>
                </a:solidFill>
              </a:rPr>
              <a:t>partnership</a:t>
            </a:r>
          </a:p>
          <a:p>
            <a:pPr lvl="2">
              <a:buFont typeface="Wingdings" charset="2"/>
              <a:buChar char="ü"/>
            </a:pPr>
            <a:r>
              <a:rPr lang="en-US" dirty="0" smtClean="0">
                <a:solidFill>
                  <a:srgbClr val="0B68BD"/>
                </a:solidFill>
              </a:rPr>
              <a:t>framework </a:t>
            </a:r>
            <a:r>
              <a:rPr lang="en-US" dirty="0">
                <a:solidFill>
                  <a:srgbClr val="0B68BD"/>
                </a:solidFill>
              </a:rPr>
              <a:t>for review and follow-</a:t>
            </a:r>
            <a:r>
              <a:rPr lang="en-US" dirty="0" smtClean="0">
                <a:solidFill>
                  <a:srgbClr val="0B68BD"/>
                </a:solidFill>
              </a:rPr>
              <a:t>up – still in the making</a:t>
            </a:r>
          </a:p>
          <a:p>
            <a:r>
              <a:rPr lang="en-US" sz="1800" b="1" dirty="0">
                <a:solidFill>
                  <a:srgbClr val="0B68BD"/>
                </a:solidFill>
              </a:rPr>
              <a:t>The EU played a key role in shaping the agenda </a:t>
            </a:r>
          </a:p>
          <a:p>
            <a:r>
              <a:rPr lang="en-US" sz="1800" b="1" dirty="0">
                <a:solidFill>
                  <a:srgbClr val="0B68BD"/>
                </a:solidFill>
              </a:rPr>
              <a:t>Continued EU leadership in its external and internal policies is crucial for </a:t>
            </a:r>
            <a:r>
              <a:rPr lang="en-US" sz="1800" b="1" dirty="0" smtClean="0">
                <a:solidFill>
                  <a:srgbClr val="0B68BD"/>
                </a:solidFill>
              </a:rPr>
              <a:t>progress</a:t>
            </a:r>
            <a:endParaRPr lang="en-US" sz="1800" dirty="0">
              <a:solidFill>
                <a:srgbClr val="0B68BD"/>
              </a:solidFill>
            </a:endParaRPr>
          </a:p>
        </p:txBody>
      </p:sp>
      <p:cxnSp>
        <p:nvCxnSpPr>
          <p:cNvPr id="5" name="Straight Connector 4"/>
          <p:cNvCxnSpPr/>
          <p:nvPr/>
        </p:nvCxnSpPr>
        <p:spPr>
          <a:xfrm>
            <a:off x="1636028" y="1590019"/>
            <a:ext cx="57332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81743" y="1040947"/>
            <a:ext cx="7892822" cy="818494"/>
          </a:xfrm>
          <a:prstGeom prst="rect">
            <a:avLst/>
          </a:prstGeom>
        </p:spPr>
        <p:txBody>
          <a:bodyPr vert="horz" lIns="80465" tIns="40232" rIns="80465" bIns="40232"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2850" b="1" dirty="0">
                <a:solidFill>
                  <a:srgbClr val="0B68BD"/>
                </a:solidFill>
              </a:rPr>
              <a:t>The New 2030 Agenda </a:t>
            </a:r>
            <a:r>
              <a:rPr lang="en-US" sz="3000" b="1" dirty="0">
                <a:solidFill>
                  <a:srgbClr val="0B68BD"/>
                </a:solidFill>
              </a:rPr>
              <a:t>for Sustainable Development</a:t>
            </a:r>
            <a:r>
              <a:rPr lang="en-US" sz="2700" b="1" dirty="0">
                <a:solidFill>
                  <a:srgbClr val="0B68BD"/>
                </a:solidFill>
              </a:rPr>
              <a:t/>
            </a:r>
            <a:br>
              <a:rPr lang="en-US" sz="2700" b="1" dirty="0">
                <a:solidFill>
                  <a:srgbClr val="0B68BD"/>
                </a:solidFill>
              </a:rPr>
            </a:br>
            <a:endParaRPr lang="en-US" sz="2850" b="1" dirty="0">
              <a:solidFill>
                <a:srgbClr val="0B68BD"/>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99" y="1052185"/>
            <a:ext cx="692944" cy="56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93" y="2155371"/>
            <a:ext cx="2208666"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47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1"/>
            <a:ext cx="7619999" cy="45719"/>
          </a:xfrm>
          <a:prstGeom prst="rect">
            <a:avLst/>
          </a:prstGeom>
        </p:spPr>
        <p:txBody>
          <a:bodyPr vert="horz" lIns="68580" tIns="34290" rIns="68580" bIns="34290" rtlCol="0" anchor="ctr">
            <a:noAutofit/>
          </a:bodyPr>
          <a:lstStyle/>
          <a:p>
            <a:endParaRPr lang="en-US" sz="1600" b="1" dirty="0" smtClean="0"/>
          </a:p>
          <a:p>
            <a:endParaRPr lang="en-US" sz="1600" b="1" dirty="0"/>
          </a:p>
          <a:p>
            <a:endParaRPr lang="en-US" sz="1600" b="1" dirty="0" smtClean="0"/>
          </a:p>
          <a:p>
            <a:endParaRPr lang="en-US" sz="1600" b="1" dirty="0"/>
          </a:p>
          <a:p>
            <a:endParaRPr lang="en-US" sz="1600" b="1" dirty="0" smtClean="0"/>
          </a:p>
          <a:p>
            <a:pPr algn="ctr"/>
            <a:endParaRPr lang="en-US" sz="4000" dirty="0" smtClean="0"/>
          </a:p>
          <a:p>
            <a:pPr algn="ctr"/>
            <a:endParaRPr lang="en-US" sz="4000" dirty="0"/>
          </a:p>
          <a:p>
            <a:pPr algn="ctr"/>
            <a:endParaRPr lang="en-US" sz="4000" dirty="0" smtClean="0"/>
          </a:p>
          <a:p>
            <a:pPr algn="ctr"/>
            <a:endParaRPr lang="en-US" sz="4000" dirty="0"/>
          </a:p>
          <a:p>
            <a:pPr algn="ctr"/>
            <a:endParaRPr lang="en-US" sz="4000" dirty="0" smtClean="0"/>
          </a:p>
          <a:p>
            <a:pPr algn="ctr"/>
            <a:endParaRPr lang="en-GB" sz="3200" b="1" dirty="0" smtClean="0">
              <a:solidFill>
                <a:schemeClr val="accent1">
                  <a:lumMod val="75000"/>
                </a:schemeClr>
              </a:solidFill>
            </a:endParaRPr>
          </a:p>
          <a:p>
            <a:pPr algn="ctr"/>
            <a:endParaRPr lang="en-GB" sz="3200" b="1" dirty="0">
              <a:solidFill>
                <a:schemeClr val="accent1">
                  <a:lumMod val="75000"/>
                </a:schemeClr>
              </a:solidFill>
            </a:endParaRPr>
          </a:p>
          <a:p>
            <a:pPr algn="ctr"/>
            <a:endParaRPr lang="en-GB" sz="3200" b="1" dirty="0" smtClean="0">
              <a:solidFill>
                <a:schemeClr val="accent1">
                  <a:lumMod val="75000"/>
                </a:schemeClr>
              </a:solidFill>
            </a:endParaRPr>
          </a:p>
          <a:p>
            <a:pPr algn="ctr"/>
            <a:endParaRPr lang="en-GB" sz="3200" b="1" dirty="0">
              <a:solidFill>
                <a:schemeClr val="accent1">
                  <a:lumMod val="75000"/>
                </a:schemeClr>
              </a:solidFill>
            </a:endParaRPr>
          </a:p>
          <a:p>
            <a:pPr algn="ctr"/>
            <a:endParaRPr lang="en-GB" sz="3200" b="1" dirty="0" smtClean="0">
              <a:solidFill>
                <a:schemeClr val="accent1">
                  <a:lumMod val="75000"/>
                </a:schemeClr>
              </a:solidFill>
            </a:endParaRPr>
          </a:p>
          <a:p>
            <a:pPr algn="ctr"/>
            <a:endParaRPr lang="en-GB" sz="3200" b="1" dirty="0">
              <a:solidFill>
                <a:schemeClr val="accent1">
                  <a:lumMod val="75000"/>
                </a:schemeClr>
              </a:solidFill>
            </a:endParaRPr>
          </a:p>
          <a:p>
            <a:pPr algn="ctr"/>
            <a:endParaRPr lang="en-GB" sz="1400" b="1" dirty="0" smtClean="0">
              <a:solidFill>
                <a:schemeClr val="accent1">
                  <a:lumMod val="75000"/>
                </a:schemeClr>
              </a:solidFill>
            </a:endParaRPr>
          </a:p>
          <a:p>
            <a:pPr marL="214313" indent="-214313">
              <a:spcBef>
                <a:spcPct val="0"/>
              </a:spcBef>
              <a:buFont typeface="Arial" panose="020B0604020202020204" pitchFamily="34" charset="0"/>
              <a:buChar char="•"/>
              <a:defRPr/>
            </a:pPr>
            <a:endParaRPr lang="en-US" sz="2800" dirty="0"/>
          </a:p>
          <a:p>
            <a:pPr lvl="0" algn="ctr">
              <a:spcBef>
                <a:spcPct val="0"/>
              </a:spcBef>
              <a:defRPr/>
            </a:pPr>
            <a:endParaRPr lang="en-US" sz="2800" b="1" dirty="0">
              <a:latin typeface="Arial" pitchFamily="34" charset="0"/>
              <a:ea typeface="+mj-ea"/>
              <a:cs typeface="Arial" pitchFamily="34" charset="0"/>
            </a:endParaRPr>
          </a:p>
        </p:txBody>
      </p:sp>
      <p:sp>
        <p:nvSpPr>
          <p:cNvPr id="8" name="Rectangle 3"/>
          <p:cNvSpPr txBox="1">
            <a:spLocks noChangeArrowheads="1"/>
          </p:cNvSpPr>
          <p:nvPr/>
        </p:nvSpPr>
        <p:spPr>
          <a:xfrm>
            <a:off x="0" y="942975"/>
            <a:ext cx="7620000" cy="5915025"/>
          </a:xfrm>
          <a:prstGeom prst="rect">
            <a:avLst/>
          </a:prstGeom>
        </p:spPr>
        <p:txBody>
          <a:bodyPr vert="horz" lIns="68580" tIns="34290" rIns="68580" bIns="34290" rtlCol="0">
            <a:noAutofit/>
          </a:bodyPr>
          <a:lstStyle/>
          <a:p>
            <a:r>
              <a:rPr lang="en-GB" sz="1050" dirty="0" smtClean="0">
                <a:latin typeface="Arial" pitchFamily="34" charset="0"/>
                <a:cs typeface="Arial" pitchFamily="34" charset="0"/>
              </a:rPr>
              <a:t/>
            </a:r>
            <a:br>
              <a:rPr lang="en-GB" sz="1050" dirty="0" smtClean="0">
                <a:latin typeface="Arial" pitchFamily="34" charset="0"/>
                <a:cs typeface="Arial" pitchFamily="34" charset="0"/>
              </a:rPr>
            </a:br>
            <a:endParaRPr lang="en-US" sz="1050" dirty="0"/>
          </a:p>
          <a:p>
            <a:pPr defTabSz="685800">
              <a:lnSpc>
                <a:spcPct val="90000"/>
              </a:lnSpc>
              <a:spcBef>
                <a:spcPct val="20000"/>
              </a:spcBef>
              <a:defRPr/>
            </a:pPr>
            <a:endParaRPr lang="en-GB" sz="1050" dirty="0">
              <a:latin typeface="Arial" pitchFamily="34" charset="0"/>
              <a:cs typeface="Arial" pitchFamily="34" charset="0"/>
            </a:endParaRPr>
          </a:p>
        </p:txBody>
      </p:sp>
      <p:sp>
        <p:nvSpPr>
          <p:cNvPr id="15" name="Slide Number Placeholder 3"/>
          <p:cNvSpPr txBox="1">
            <a:spLocks/>
          </p:cNvSpPr>
          <p:nvPr/>
        </p:nvSpPr>
        <p:spPr>
          <a:xfrm>
            <a:off x="8839200" y="857250"/>
            <a:ext cx="304800" cy="171450"/>
          </a:xfrm>
          <a:prstGeom prst="rect">
            <a:avLst/>
          </a:prstGeom>
          <a:noFill/>
        </p:spPr>
        <p:txBody>
          <a:bodyPr vert="horz" lIns="68580" tIns="34290" rIns="68580" bIns="34290" rtlCol="0" anchor="ctr"/>
          <a:lstStyle>
            <a:lvl1pPr algn="r">
              <a:defRPr sz="1100" b="1">
                <a:solidFill>
                  <a:schemeClr val="tx1"/>
                </a:solidFill>
                <a:latin typeface="Arial" pitchFamily="34" charset="0"/>
                <a:cs typeface="Arial" pitchFamily="34" charset="0"/>
              </a:defRPr>
            </a:lvl1pPr>
          </a:lstStyle>
          <a:p>
            <a:pPr defTabSz="685800">
              <a:defRPr/>
            </a:pPr>
            <a:endParaRPr lang="en-US" sz="825" dirty="0"/>
          </a:p>
        </p:txBody>
      </p:sp>
      <p:sp>
        <p:nvSpPr>
          <p:cNvPr id="32769" name="Rectangle 1"/>
          <p:cNvSpPr>
            <a:spLocks noChangeArrowheads="1"/>
          </p:cNvSpPr>
          <p:nvPr/>
        </p:nvSpPr>
        <p:spPr bwMode="auto">
          <a:xfrm>
            <a:off x="-3831454" y="3194308"/>
            <a:ext cx="5638800" cy="23083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sz="1050" dirty="0">
              <a:latin typeface="Arial" pitchFamily="34" charset="0"/>
              <a:cs typeface="Arial" pitchFamily="34" charset="0"/>
            </a:endParaRPr>
          </a:p>
        </p:txBody>
      </p:sp>
      <p:pic>
        <p:nvPicPr>
          <p:cNvPr id="17" name="Picture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663" y="457200"/>
            <a:ext cx="808037"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0225" y="1752600"/>
            <a:ext cx="625475" cy="418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3482" y="6248313"/>
            <a:ext cx="597036" cy="381087"/>
          </a:xfrm>
          <a:prstGeom prst="rect">
            <a:avLst/>
          </a:prstGeom>
        </p:spPr>
      </p:pic>
      <p:sp>
        <p:nvSpPr>
          <p:cNvPr id="2" name="TextBox 1"/>
          <p:cNvSpPr txBox="1"/>
          <p:nvPr/>
        </p:nvSpPr>
        <p:spPr>
          <a:xfrm>
            <a:off x="1871663" y="195819"/>
            <a:ext cx="6278562" cy="954107"/>
          </a:xfrm>
          <a:prstGeom prst="rect">
            <a:avLst/>
          </a:prstGeom>
          <a:noFill/>
        </p:spPr>
        <p:txBody>
          <a:bodyPr wrap="square" rtlCol="0">
            <a:spAutoFit/>
          </a:bodyPr>
          <a:lstStyle/>
          <a:p>
            <a:r>
              <a:rPr lang="en-US" sz="2800" b="1" dirty="0" smtClean="0"/>
              <a:t>A new frame </a:t>
            </a:r>
            <a:r>
              <a:rPr lang="en-US" sz="2800" b="1" dirty="0" smtClean="0"/>
              <a:t>of reference for concerted action…</a:t>
            </a:r>
            <a:endParaRPr lang="en-GB" sz="2800" b="1" dirty="0"/>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5719"/>
            <a:ext cx="1319540" cy="24175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Picture 2" descr="C:\Users\Kensuke.Matsueda\Desktop\unofficial languages\Dr Nabarro\english_SDG_17goals_poster_A4_size_with_UN_emble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327726"/>
            <a:ext cx="8902390" cy="55302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0288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54107"/>
          </a:xfrm>
          <a:prstGeom prst="rect">
            <a:avLst/>
          </a:prstGeom>
          <a:noFill/>
        </p:spPr>
        <p:txBody>
          <a:bodyPr wrap="square" rtlCol="0">
            <a:spAutoFit/>
          </a:bodyPr>
          <a:lstStyle/>
          <a:p>
            <a:pPr algn="ctr"/>
            <a:r>
              <a:rPr lang="en-GB" sz="2800" dirty="0" smtClean="0">
                <a:solidFill>
                  <a:srgbClr val="595959"/>
                </a:solidFill>
              </a:rPr>
              <a:t>The Paris Agreement </a:t>
            </a:r>
          </a:p>
          <a:p>
            <a:pPr algn="ctr"/>
            <a:r>
              <a:rPr lang="en-GB" sz="2800" dirty="0" smtClean="0">
                <a:solidFill>
                  <a:srgbClr val="595959"/>
                </a:solidFill>
              </a:rPr>
              <a:t>on Climate Change</a:t>
            </a:r>
            <a:endParaRPr lang="en-GB" sz="2800" dirty="0">
              <a:solidFill>
                <a:srgbClr val="595959"/>
              </a:solidFill>
            </a:endParaRPr>
          </a:p>
        </p:txBody>
      </p:sp>
      <p:pic>
        <p:nvPicPr>
          <p:cNvPr id="4" name="Picture 3" descr="PARIS Agreement.jpg"/>
          <p:cNvPicPr>
            <a:picLocks noChangeAspect="1"/>
          </p:cNvPicPr>
          <p:nvPr/>
        </p:nvPicPr>
        <p:blipFill rotWithShape="1">
          <a:blip r:embed="rId2">
            <a:extLst>
              <a:ext uri="{28A0092B-C50C-407E-A947-70E740481C1C}">
                <a14:useLocalDpi xmlns:a14="http://schemas.microsoft.com/office/drawing/2010/main" val="0"/>
              </a:ext>
            </a:extLst>
          </a:blip>
          <a:srcRect l="-343" t="20746" r="343" b="-392"/>
          <a:stretch/>
        </p:blipFill>
        <p:spPr>
          <a:xfrm>
            <a:off x="-457200" y="1704578"/>
            <a:ext cx="9753600" cy="5178822"/>
          </a:xfrm>
          <a:prstGeom prst="rect">
            <a:avLst/>
          </a:prstGeom>
        </p:spPr>
      </p:pic>
      <p:pic>
        <p:nvPicPr>
          <p:cNvPr id="5" name="Picture 4" descr="paris agreement logo.jpg"/>
          <p:cNvPicPr>
            <a:picLocks noChangeAspect="1"/>
          </p:cNvPicPr>
          <p:nvPr/>
        </p:nvPicPr>
        <p:blipFill rotWithShape="1">
          <a:blip r:embed="rId3">
            <a:extLst>
              <a:ext uri="{28A0092B-C50C-407E-A947-70E740481C1C}">
                <a14:useLocalDpi xmlns:a14="http://schemas.microsoft.com/office/drawing/2010/main" val="0"/>
              </a:ext>
            </a:extLst>
          </a:blip>
          <a:srcRect l="30665" r="32853"/>
          <a:stretch/>
        </p:blipFill>
        <p:spPr>
          <a:xfrm>
            <a:off x="76200" y="0"/>
            <a:ext cx="1067419" cy="1604202"/>
          </a:xfrm>
          <a:prstGeom prst="rect">
            <a:avLst/>
          </a:prstGeom>
        </p:spPr>
      </p:pic>
      <p:pic>
        <p:nvPicPr>
          <p:cNvPr id="7" name="Picture 6" descr="unfccc.jpg"/>
          <p:cNvPicPr>
            <a:picLocks noChangeAspect="1"/>
          </p:cNvPicPr>
          <p:nvPr/>
        </p:nvPicPr>
        <p:blipFill rotWithShape="1">
          <a:blip r:embed="rId4">
            <a:extLst>
              <a:ext uri="{28A0092B-C50C-407E-A947-70E740481C1C}">
                <a14:useLocalDpi xmlns:a14="http://schemas.microsoft.com/office/drawing/2010/main" val="0"/>
              </a:ext>
            </a:extLst>
          </a:blip>
          <a:srcRect l="10724" t="14011" r="16893" b="9321"/>
          <a:stretch/>
        </p:blipFill>
        <p:spPr>
          <a:xfrm>
            <a:off x="7239000" y="76200"/>
            <a:ext cx="1889718" cy="1567592"/>
          </a:xfrm>
          <a:prstGeom prst="rect">
            <a:avLst/>
          </a:prstGeom>
        </p:spPr>
      </p:pic>
    </p:spTree>
    <p:extLst>
      <p:ext uri="{BB962C8B-B14F-4D97-AF65-F5344CB8AC3E}">
        <p14:creationId xmlns:p14="http://schemas.microsoft.com/office/powerpoint/2010/main" val="470774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3">
      <a:dk1>
        <a:sysClr val="windowText" lastClr="000000"/>
      </a:dk1>
      <a:lt1>
        <a:sysClr val="window" lastClr="FFFFFF"/>
      </a:lt1>
      <a:dk2>
        <a:srgbClr val="666666"/>
      </a:dk2>
      <a:lt2>
        <a:srgbClr val="EEECE1"/>
      </a:lt2>
      <a:accent1>
        <a:srgbClr val="ABC968"/>
      </a:accent1>
      <a:accent2>
        <a:srgbClr val="C0504D"/>
      </a:accent2>
      <a:accent3>
        <a:srgbClr val="365F27"/>
      </a:accent3>
      <a:accent4>
        <a:srgbClr val="ABC968"/>
      </a:accent4>
      <a:accent5>
        <a:srgbClr val="4BACC6"/>
      </a:accent5>
      <a:accent6>
        <a:srgbClr val="F79646"/>
      </a:accent6>
      <a:hlink>
        <a:srgbClr val="0000FF"/>
      </a:hlink>
      <a:folHlink>
        <a:srgbClr val="800080"/>
      </a:folHlink>
    </a:clrScheme>
    <a:fontScheme name="Custom 1">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8620</TotalTime>
  <Words>618</Words>
  <Application>Microsoft Office PowerPoint</Application>
  <PresentationFormat>On-screen Show (4:3)</PresentationFormat>
  <Paragraphs>96</Paragraphs>
  <Slides>18</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Helvetica Neue</vt:lpstr>
      <vt:lpstr>MS PGothic</vt:lpstr>
      <vt:lpstr>Arial</vt:lpstr>
      <vt:lpstr>Calibri</vt:lpstr>
      <vt:lpstr>Times New Roman</vt:lpstr>
      <vt:lpstr>Wingdings</vt:lpstr>
      <vt:lpstr>Office Theme</vt:lpstr>
      <vt:lpstr>1_Office Theme</vt:lpstr>
      <vt:lpstr>Making Growth Inclusive and Sustainable:   Approach Paths to the 2030 Agenda</vt:lpstr>
      <vt:lpstr>Increasing water scarcity presents a food and human security risk</vt:lpstr>
      <vt:lpstr>In the last three decades, the world lost 24% of its vegetation</vt:lpstr>
      <vt:lpstr>92% of the world’s population breathes unhealthy air</vt:lpstr>
      <vt:lpstr>PowerPoint Presentation</vt:lpstr>
      <vt:lpstr>The 2030 Agenda for Sustainable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 Paths to the 2030 Agenda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Zhengzheng Qu</dc:creator>
  <cp:lastModifiedBy>STONE</cp:lastModifiedBy>
  <cp:revision>149</cp:revision>
  <cp:lastPrinted>2015-10-13T13:29:37Z</cp:lastPrinted>
  <dcterms:created xsi:type="dcterms:W3CDTF">2006-08-16T00:00:00Z</dcterms:created>
  <dcterms:modified xsi:type="dcterms:W3CDTF">2017-02-06T06:43:54Z</dcterms:modified>
</cp:coreProperties>
</file>