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5"/>
  </p:sldMasterIdLst>
  <p:notesMasterIdLst>
    <p:notesMasterId r:id="rId41"/>
  </p:notesMasterIdLst>
  <p:handoutMasterIdLst>
    <p:handoutMasterId r:id="rId42"/>
  </p:handoutMasterIdLst>
  <p:sldIdLst>
    <p:sldId id="417" r:id="rId16"/>
    <p:sldId id="394" r:id="rId17"/>
    <p:sldId id="416" r:id="rId18"/>
    <p:sldId id="395" r:id="rId19"/>
    <p:sldId id="396" r:id="rId20"/>
    <p:sldId id="397" r:id="rId21"/>
    <p:sldId id="398" r:id="rId22"/>
    <p:sldId id="399" r:id="rId23"/>
    <p:sldId id="401" r:id="rId24"/>
    <p:sldId id="402" r:id="rId25"/>
    <p:sldId id="414" r:id="rId26"/>
    <p:sldId id="415" r:id="rId27"/>
    <p:sldId id="403" r:id="rId28"/>
    <p:sldId id="423" r:id="rId29"/>
    <p:sldId id="424" r:id="rId30"/>
    <p:sldId id="425" r:id="rId31"/>
    <p:sldId id="426" r:id="rId32"/>
    <p:sldId id="427" r:id="rId33"/>
    <p:sldId id="404" r:id="rId34"/>
    <p:sldId id="405" r:id="rId35"/>
    <p:sldId id="406" r:id="rId36"/>
    <p:sldId id="411" r:id="rId37"/>
    <p:sldId id="412" r:id="rId38"/>
    <p:sldId id="413" r:id="rId39"/>
    <p:sldId id="409" r:id="rId40"/>
  </p:sldIdLst>
  <p:sldSz cx="9144000" cy="6858000" type="screen4x3"/>
  <p:notesSz cx="6805613" cy="99441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009900"/>
    <a:srgbClr val="CC9900"/>
    <a:srgbClr val="CCFFCC"/>
    <a:srgbClr val="99FF99"/>
    <a:srgbClr val="FF99FF"/>
    <a:srgbClr val="CC66FF"/>
    <a:srgbClr val="FFCCCC"/>
    <a:srgbClr val="66FF66"/>
    <a:srgbClr val="99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29" autoAdjust="0"/>
  </p:normalViewPr>
  <p:slideViewPr>
    <p:cSldViewPr snapToGrid="0">
      <p:cViewPr>
        <p:scale>
          <a:sx n="75" d="100"/>
          <a:sy n="75" d="100"/>
        </p:scale>
        <p:origin x="12" y="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73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8.xml"/><Relationship Id="rId13" Type="http://schemas.openxmlformats.org/officeDocument/2006/relationships/customXml" Target="../customXml/item13.xml"/><Relationship Id="rId18" Type="http://schemas.openxmlformats.org/officeDocument/2006/relationships/slide" Target="slides/slide3.xml"/><Relationship Id="rId26" Type="http://schemas.openxmlformats.org/officeDocument/2006/relationships/slide" Target="slides/slide11.xml"/><Relationship Id="rId39" Type="http://schemas.openxmlformats.org/officeDocument/2006/relationships/slide" Target="slides/slide24.xml"/><Relationship Id="rId3" Type="http://schemas.openxmlformats.org/officeDocument/2006/relationships/customXml" Target="../customXml/item3.xml"/><Relationship Id="rId21" Type="http://schemas.openxmlformats.org/officeDocument/2006/relationships/slide" Target="slides/slide6.xml"/><Relationship Id="rId34" Type="http://schemas.openxmlformats.org/officeDocument/2006/relationships/slide" Target="slides/slide19.xml"/><Relationship Id="rId42" Type="http://schemas.openxmlformats.org/officeDocument/2006/relationships/handoutMaster" Target="handoutMasters/handoutMaster1.xml"/><Relationship Id="rId7" Type="http://schemas.openxmlformats.org/officeDocument/2006/relationships/customXml" Target="../customXml/item7.xml"/><Relationship Id="rId12" Type="http://schemas.openxmlformats.org/officeDocument/2006/relationships/customXml" Target="../customXml/item12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33" Type="http://schemas.openxmlformats.org/officeDocument/2006/relationships/slide" Target="slides/slide18.xml"/><Relationship Id="rId38" Type="http://schemas.openxmlformats.org/officeDocument/2006/relationships/slide" Target="slides/slide23.xml"/><Relationship Id="rId46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.xml"/><Relationship Id="rId20" Type="http://schemas.openxmlformats.org/officeDocument/2006/relationships/slide" Target="slides/slide5.xml"/><Relationship Id="rId29" Type="http://schemas.openxmlformats.org/officeDocument/2006/relationships/slide" Target="slides/slide14.xml"/><Relationship Id="rId41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customXml" Target="../customXml/item11.xml"/><Relationship Id="rId24" Type="http://schemas.openxmlformats.org/officeDocument/2006/relationships/slide" Target="slides/slide9.xml"/><Relationship Id="rId32" Type="http://schemas.openxmlformats.org/officeDocument/2006/relationships/slide" Target="slides/slide17.xml"/><Relationship Id="rId37" Type="http://schemas.openxmlformats.org/officeDocument/2006/relationships/slide" Target="slides/slide22.xml"/><Relationship Id="rId40" Type="http://schemas.openxmlformats.org/officeDocument/2006/relationships/slide" Target="slides/slide25.xml"/><Relationship Id="rId45" Type="http://schemas.openxmlformats.org/officeDocument/2006/relationships/theme" Target="theme/theme1.xml"/><Relationship Id="rId5" Type="http://schemas.openxmlformats.org/officeDocument/2006/relationships/customXml" Target="../customXml/item5.xml"/><Relationship Id="rId15" Type="http://schemas.openxmlformats.org/officeDocument/2006/relationships/slideMaster" Target="slideMasters/slideMaster1.xml"/><Relationship Id="rId23" Type="http://schemas.openxmlformats.org/officeDocument/2006/relationships/slide" Target="slides/slide8.xml"/><Relationship Id="rId28" Type="http://schemas.openxmlformats.org/officeDocument/2006/relationships/slide" Target="slides/slide13.xml"/><Relationship Id="rId36" Type="http://schemas.openxmlformats.org/officeDocument/2006/relationships/slide" Target="slides/slide21.xml"/><Relationship Id="rId10" Type="http://schemas.openxmlformats.org/officeDocument/2006/relationships/customXml" Target="../customXml/item10.xml"/><Relationship Id="rId19" Type="http://schemas.openxmlformats.org/officeDocument/2006/relationships/slide" Target="slides/slide4.xml"/><Relationship Id="rId31" Type="http://schemas.openxmlformats.org/officeDocument/2006/relationships/slide" Target="slides/slide16.xml"/><Relationship Id="rId44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customXml" Target="../customXml/item14.xml"/><Relationship Id="rId22" Type="http://schemas.openxmlformats.org/officeDocument/2006/relationships/slide" Target="slides/slide7.xml"/><Relationship Id="rId27" Type="http://schemas.openxmlformats.org/officeDocument/2006/relationships/slide" Target="slides/slide12.xml"/><Relationship Id="rId30" Type="http://schemas.openxmlformats.org/officeDocument/2006/relationships/slide" Target="slides/slide15.xml"/><Relationship Id="rId35" Type="http://schemas.openxmlformats.org/officeDocument/2006/relationships/slide" Target="slides/slide20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3"/>
            <a:ext cx="2949840" cy="497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41" tIns="45671" rIns="91341" bIns="45671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4186" y="3"/>
            <a:ext cx="2949840" cy="497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41" tIns="45671" rIns="91341" bIns="45671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" y="9444751"/>
            <a:ext cx="2949840" cy="497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41" tIns="45671" rIns="91341" bIns="45671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4186" y="9444751"/>
            <a:ext cx="2949840" cy="497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41" tIns="45671" rIns="91341" bIns="45671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fld id="{3760912F-2B98-4791-B95B-37481C9476B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911301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3"/>
            <a:ext cx="2949840" cy="497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41" tIns="45671" rIns="91341" bIns="45671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4186" y="3"/>
            <a:ext cx="2949840" cy="497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41" tIns="45671" rIns="91341" bIns="45671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75225" cy="37322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246" y="4723172"/>
            <a:ext cx="5445127" cy="4475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41" tIns="45671" rIns="91341" bIns="4567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" y="9444751"/>
            <a:ext cx="2949840" cy="497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41" tIns="45671" rIns="91341" bIns="45671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4186" y="9444751"/>
            <a:ext cx="2949840" cy="497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41" tIns="45671" rIns="91341" bIns="45671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fld id="{4441ADE8-00D6-4C5C-A337-37EC59450DE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991259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1ADE8-00D6-4C5C-A337-37EC59450DEF}" type="slidenum">
              <a:rPr lang="en-GB" altLang="en-US" smtClean="0"/>
              <a:pPr/>
              <a:t>22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3317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981075"/>
            <a:ext cx="9180513" cy="5876925"/>
          </a:xfrm>
          <a:prstGeom prst="rect">
            <a:avLst/>
          </a:prstGeom>
          <a:solidFill>
            <a:srgbClr val="0F5494"/>
          </a:solidFill>
          <a:ln w="25400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3086" name="Picture 6" descr="LOGO CE-EN-quadri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8" y="258763"/>
            <a:ext cx="1436687" cy="99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995738" y="2565400"/>
            <a:ext cx="5040312" cy="790575"/>
          </a:xfrm>
        </p:spPr>
        <p:txBody>
          <a:bodyPr/>
          <a:lstStyle>
            <a:lvl1pPr marL="3175">
              <a:defRPr sz="7600">
                <a:solidFill>
                  <a:srgbClr val="FFD624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  <a:endParaRPr lang="en-GB" altLang="en-US" noProof="0" smtClean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11188" y="3716338"/>
            <a:ext cx="8532812" cy="1728787"/>
          </a:xfrm>
        </p:spPr>
        <p:txBody>
          <a:bodyPr/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  <a:endParaRPr lang="en-GB" altLang="en-US" noProof="0" smtClean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 sz="1200" b="1">
                <a:solidFill>
                  <a:schemeClr val="bg1"/>
                </a:solidFill>
                <a:latin typeface="+mn-lt"/>
              </a:defRPr>
            </a:lvl1pPr>
          </a:lstStyle>
          <a:p>
            <a:endParaRPr lang="en-GB" alt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endParaRPr lang="en-GB" altLang="en-US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fld id="{F185628B-B200-4CAB-8E9A-E7F474E5C983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4267200" y="6659563"/>
            <a:ext cx="611188" cy="2159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36EE8F-15FC-4CC5-A5D5-86A952B5561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58831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5113" y="1339850"/>
            <a:ext cx="2071687" cy="46815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1339850"/>
            <a:ext cx="6067425" cy="46815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4BAB20-8C5B-4C35-8105-F24FDA58059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068388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981075"/>
          </a:xfrm>
          <a:prstGeom prst="rect">
            <a:avLst/>
          </a:prstGeom>
          <a:solidFill>
            <a:srgbClr val="0F3766"/>
          </a:solidFill>
          <a:ln>
            <a:solidFill>
              <a:srgbClr val="0F37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>
              <a:solidFill>
                <a:srgbClr val="FFFFFF"/>
              </a:solidFill>
            </a:endParaRPr>
          </a:p>
        </p:txBody>
      </p:sp>
      <p:pic>
        <p:nvPicPr>
          <p:cNvPr id="7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325" y="-100013"/>
            <a:ext cx="1657350" cy="1657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80" t="26715" r="18506" b="34496"/>
          <a:stretch>
            <a:fillRect/>
          </a:stretch>
        </p:blipFill>
        <p:spPr bwMode="auto">
          <a:xfrm>
            <a:off x="6613525" y="0"/>
            <a:ext cx="253047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370527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 dirty="0"/>
          </a:p>
        </p:txBody>
      </p:sp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467544" y="1484785"/>
            <a:ext cx="8208912" cy="360039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rgbClr val="38BCEA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s-ES_tradnl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>
          <a:xfrm>
            <a:off x="468313" y="1989138"/>
            <a:ext cx="8207375" cy="360362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rgbClr val="F78A6C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2442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8563" y="5516563"/>
            <a:ext cx="1666875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0"/>
            <a:ext cx="9144000" cy="981075"/>
          </a:xfrm>
          <a:prstGeom prst="rect">
            <a:avLst/>
          </a:prstGeom>
          <a:solidFill>
            <a:srgbClr val="0F3766"/>
          </a:solidFill>
          <a:ln>
            <a:solidFill>
              <a:srgbClr val="0F37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 sz="1800">
              <a:solidFill>
                <a:prstClr val="white"/>
              </a:solidFill>
            </a:endParaRPr>
          </a:p>
        </p:txBody>
      </p:sp>
      <p:pic>
        <p:nvPicPr>
          <p:cNvPr id="7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325" y="-100013"/>
            <a:ext cx="1657350" cy="1657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80" t="26715" r="18506" b="48745"/>
          <a:stretch/>
        </p:blipFill>
        <p:spPr bwMode="auto">
          <a:xfrm>
            <a:off x="6613525" y="1"/>
            <a:ext cx="2530475" cy="6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370527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 dirty="0"/>
          </a:p>
        </p:txBody>
      </p:sp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467544" y="1484785"/>
            <a:ext cx="8208912" cy="360039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rgbClr val="38BCEA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s-ES_tradnl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>
          <a:xfrm>
            <a:off x="468313" y="1989138"/>
            <a:ext cx="8207375" cy="360362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rgbClr val="F78A6C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7524328" y="570166"/>
            <a:ext cx="1080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b="1" dirty="0" smtClean="0">
                <a:solidFill>
                  <a:prstClr val="white"/>
                </a:solidFill>
                <a:latin typeface="EC Square Sans Pro" pitchFamily="34" charset="0"/>
                <a:cs typeface="Arial" pitchFamily="34" charset="0"/>
              </a:rPr>
              <a:t>EU external action at your fingertips</a:t>
            </a:r>
            <a:endParaRPr lang="en-US" sz="800" dirty="0">
              <a:solidFill>
                <a:prstClr val="white"/>
              </a:solidFill>
              <a:latin typeface="EC Square Sans Pro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70834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8563" y="5516563"/>
            <a:ext cx="1666875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0"/>
            <a:ext cx="9144000" cy="981075"/>
          </a:xfrm>
          <a:prstGeom prst="rect">
            <a:avLst/>
          </a:prstGeom>
          <a:solidFill>
            <a:srgbClr val="0F3766"/>
          </a:solidFill>
          <a:ln>
            <a:solidFill>
              <a:srgbClr val="0F37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 sz="1800">
              <a:solidFill>
                <a:prstClr val="white"/>
              </a:solidFill>
            </a:endParaRPr>
          </a:p>
        </p:txBody>
      </p:sp>
      <p:pic>
        <p:nvPicPr>
          <p:cNvPr id="7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325" y="-100013"/>
            <a:ext cx="1657350" cy="1657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80" t="26715" r="18506" b="48745"/>
          <a:stretch/>
        </p:blipFill>
        <p:spPr bwMode="auto">
          <a:xfrm>
            <a:off x="6613525" y="1"/>
            <a:ext cx="2530475" cy="6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370527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 dirty="0"/>
          </a:p>
        </p:txBody>
      </p:sp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467544" y="1484785"/>
            <a:ext cx="8208912" cy="360039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rgbClr val="38BCEA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s-ES_tradnl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>
          <a:xfrm>
            <a:off x="468313" y="1989138"/>
            <a:ext cx="8207375" cy="360362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rgbClr val="F78A6C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7524328" y="570166"/>
            <a:ext cx="1080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b="1" dirty="0" smtClean="0">
                <a:solidFill>
                  <a:prstClr val="white"/>
                </a:solidFill>
                <a:latin typeface="EC Square Sans Pro" pitchFamily="34" charset="0"/>
                <a:cs typeface="Arial" pitchFamily="34" charset="0"/>
              </a:rPr>
              <a:t>EU external action at your fingertips</a:t>
            </a:r>
            <a:endParaRPr lang="en-US" sz="800" dirty="0">
              <a:solidFill>
                <a:prstClr val="white"/>
              </a:solidFill>
              <a:latin typeface="EC Square Sans Pro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70834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gradFill>
          <a:gsLst>
            <a:gs pos="73000">
              <a:srgbClr val="0F3766"/>
            </a:gs>
            <a:gs pos="11000">
              <a:srgbClr val="0087E6"/>
            </a:gs>
            <a:gs pos="47000">
              <a:srgbClr val="0C4DA2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98107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 sz="1800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325" y="-100013"/>
            <a:ext cx="1657350" cy="1657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97" t="28397" r="20311" b="48031"/>
          <a:stretch/>
        </p:blipFill>
        <p:spPr bwMode="auto">
          <a:xfrm>
            <a:off x="6969125" y="1"/>
            <a:ext cx="2174875" cy="6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0975" y="2166938"/>
            <a:ext cx="3848100" cy="342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 userDrawn="1"/>
        </p:nvSpPr>
        <p:spPr>
          <a:xfrm>
            <a:off x="7524328" y="570166"/>
            <a:ext cx="1080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b="1" dirty="0">
                <a:solidFill>
                  <a:srgbClr val="2A47A1"/>
                </a:solidFill>
                <a:latin typeface="EC Square Sans Pro" pitchFamily="34" charset="0"/>
                <a:cs typeface="Arial" pitchFamily="34" charset="0"/>
              </a:rPr>
              <a:t>EU external action at your fingertips</a:t>
            </a:r>
            <a:endParaRPr lang="en-US" sz="800" dirty="0">
              <a:solidFill>
                <a:srgbClr val="2A47A1"/>
              </a:solidFill>
              <a:latin typeface="EC Square Sans Pro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02905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9D2E0E-7B01-4B7E-8A33-711C7850EAD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73802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314FA2-7DEE-424D-9517-770818A9170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95656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92375"/>
            <a:ext cx="40386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92375"/>
            <a:ext cx="40386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002A73-300C-4343-BFBE-DE05FCD9A00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89977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2B585C-7FD8-4A82-8C5E-A06D4BC1330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01313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A8F1C0-9050-4C19-BB08-78E81B7A753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35789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B71D93-5658-472A-A9B4-537B5729763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89081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624F17-4FC7-4DB8-A485-D74DFFCEEE8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60920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784D21-434C-4069-A054-802B834CB56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11915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339850"/>
            <a:ext cx="8229600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492375"/>
            <a:ext cx="8229600" cy="352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altLang="en-US" smtClean="0"/>
              <a:t>Second level</a:t>
            </a:r>
            <a:endParaRPr lang="en-GB" altLang="en-US" smtClean="0"/>
          </a:p>
          <a:p>
            <a:pPr lvl="1"/>
            <a:r>
              <a:rPr lang="en-GB" altLang="en-US" smtClean="0"/>
              <a:t>Third level</a:t>
            </a:r>
          </a:p>
          <a:p>
            <a:pPr lvl="2"/>
            <a:r>
              <a:rPr lang="en-GB" altLang="en-US" smtClean="0"/>
              <a:t>- Fourth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fld id="{EAF325A4-1548-4D86-A49F-34ECD719AB51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9144000" cy="95726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7" name="Rectangle 6"/>
          <p:cNvSpPr/>
          <p:nvPr/>
        </p:nvSpPr>
        <p:spPr>
          <a:xfrm>
            <a:off x="4262438" y="6659563"/>
            <a:ext cx="611187" cy="198437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pic>
        <p:nvPicPr>
          <p:cNvPr id="1041" name="Picture 17" descr="LOGO CE_Vertical_EN_NEG_quadri_HR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8" y="258763"/>
            <a:ext cx="1436687" cy="1004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hdr="0" ftr="0" dt="0"/>
  <p:txStyles>
    <p:titleStyle>
      <a:lvl1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 idx="4294967295"/>
          </p:nvPr>
        </p:nvSpPr>
        <p:spPr>
          <a:xfrm>
            <a:off x="318295" y="5628904"/>
            <a:ext cx="4829769" cy="608407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GB" altLang="fr-FR" sz="1800" i="1" dirty="0" smtClean="0">
                <a:solidFill>
                  <a:srgbClr val="D0D961"/>
                </a:solidFill>
              </a:rPr>
              <a:t>19 April </a:t>
            </a:r>
            <a:r>
              <a:rPr lang="en-GB" altLang="fr-FR" sz="1800" i="1" dirty="0">
                <a:solidFill>
                  <a:srgbClr val="D0D961"/>
                </a:solidFill>
              </a:rPr>
              <a:t>2017</a:t>
            </a:r>
            <a:endParaRPr lang="es-ES_tradnl" sz="1800" i="1" dirty="0">
              <a:solidFill>
                <a:srgbClr val="D0D961"/>
              </a:solidFill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4294967295"/>
          </p:nvPr>
        </p:nvSpPr>
        <p:spPr>
          <a:xfrm>
            <a:off x="395536" y="2885704"/>
            <a:ext cx="5081251" cy="16478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altLang="es-ES_tradnl" sz="3200" b="1" i="1" dirty="0" smtClean="0">
                <a:solidFill>
                  <a:schemeClr val="tx1"/>
                </a:solidFill>
              </a:rPr>
              <a:t>Programme User Committee</a:t>
            </a:r>
          </a:p>
          <a:p>
            <a:pPr marL="0" indent="0">
              <a:buNone/>
            </a:pPr>
            <a:r>
              <a:rPr lang="fr-BE" sz="2000" b="1" dirty="0" smtClean="0">
                <a:solidFill>
                  <a:schemeClr val="tx1"/>
                </a:solidFill>
              </a:rPr>
              <a:t>7</a:t>
            </a:r>
            <a:r>
              <a:rPr lang="fr-BE" sz="2000" b="1" baseline="30000" dirty="0" smtClean="0">
                <a:solidFill>
                  <a:schemeClr val="tx1"/>
                </a:solidFill>
              </a:rPr>
              <a:t>th</a:t>
            </a:r>
            <a:r>
              <a:rPr lang="fr-BE" sz="2000" b="1" dirty="0" smtClean="0">
                <a:solidFill>
                  <a:schemeClr val="tx1"/>
                </a:solidFill>
              </a:rPr>
              <a:t> meeting</a:t>
            </a:r>
          </a:p>
          <a:p>
            <a:pPr marL="0" indent="0">
              <a:buNone/>
            </a:pPr>
            <a:endParaRPr lang="fr-BE" sz="2000" b="1" i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fr-BE" sz="2000" b="1" dirty="0" smtClean="0">
                <a:solidFill>
                  <a:schemeClr val="tx1"/>
                </a:solidFill>
              </a:rPr>
              <a:t>Agenda &amp; State of Play</a:t>
            </a:r>
            <a:endParaRPr lang="es-ES_tradnl" sz="2000" b="1" i="1" dirty="0">
              <a:solidFill>
                <a:schemeClr val="tx1"/>
              </a:solidFill>
            </a:endParaRPr>
          </a:p>
        </p:txBody>
      </p:sp>
      <p:sp>
        <p:nvSpPr>
          <p:cNvPr id="7" name="Subtitle 5"/>
          <p:cNvSpPr txBox="1">
            <a:spLocks/>
          </p:cNvSpPr>
          <p:nvPr/>
        </p:nvSpPr>
        <p:spPr bwMode="auto">
          <a:xfrm>
            <a:off x="428578" y="1612363"/>
            <a:ext cx="5081251" cy="816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400" b="1" kern="1200">
                <a:solidFill>
                  <a:srgbClr val="F78A6C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es-ES_tradnl" sz="4800" dirty="0" smtClean="0">
                <a:solidFill>
                  <a:prstClr val="white"/>
                </a:solidFill>
                <a:effectLst>
                  <a:glow rad="127000">
                    <a:srgbClr val="DFE1E9">
                      <a:alpha val="20000"/>
                    </a:srgbClr>
                  </a:glow>
                </a:effectLst>
                <a:ea typeface="Batang" panose="02030600000101010101" pitchFamily="18" charset="-127"/>
                <a:cs typeface="Arial" panose="020B0604020202020204" pitchFamily="34" charset="0"/>
              </a:rPr>
              <a:t>Opsys</a:t>
            </a:r>
            <a:endParaRPr lang="es-ES_tradnl" sz="4800" dirty="0">
              <a:solidFill>
                <a:prstClr val="white"/>
              </a:solidFill>
              <a:effectLst>
                <a:glow rad="127000">
                  <a:srgbClr val="DFE1E9">
                    <a:alpha val="20000"/>
                  </a:srgbClr>
                </a:glow>
              </a:effectLst>
              <a:ea typeface="Batang" panose="02030600000101010101" pitchFamily="18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228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 smtClean="0"/>
              <a:t>Result &amp; Monitoring </a:t>
            </a:r>
            <a:r>
              <a:rPr lang="en-US" altLang="en-US" dirty="0" smtClean="0"/>
              <a:t>Status:</a:t>
            </a:r>
            <a:endParaRPr lang="en-US" altLang="en-US" dirty="0"/>
          </a:p>
        </p:txBody>
      </p:sp>
      <p:sp>
        <p:nvSpPr>
          <p:cNvPr id="7" name="Oval 6"/>
          <p:cNvSpPr/>
          <p:nvPr/>
        </p:nvSpPr>
        <p:spPr bwMode="auto">
          <a:xfrm>
            <a:off x="6876256" y="1484784"/>
            <a:ext cx="648072" cy="576064"/>
          </a:xfrm>
          <a:prstGeom prst="ellipse">
            <a:avLst/>
          </a:prstGeom>
          <a:solidFill>
            <a:srgbClr val="FFC0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204864"/>
            <a:ext cx="8229600" cy="3529013"/>
          </a:xfrm>
        </p:spPr>
        <p:txBody>
          <a:bodyPr/>
          <a:lstStyle/>
          <a:p>
            <a:pPr>
              <a:buClr>
                <a:srgbClr val="3166CF"/>
              </a:buClr>
              <a:buFont typeface="Wingdings" panose="05000000000000000000" pitchFamily="2" charset="2"/>
              <a:buChar char="ü"/>
            </a:pPr>
            <a:r>
              <a:rPr lang="en-GB" dirty="0" smtClean="0"/>
              <a:t>Analysis of major use cases is completed</a:t>
            </a:r>
          </a:p>
          <a:p>
            <a:pPr>
              <a:buClr>
                <a:srgbClr val="3166CF"/>
              </a:buClr>
              <a:buFont typeface="Wingdings" panose="05000000000000000000" pitchFamily="2" charset="2"/>
              <a:buChar char="ü"/>
            </a:pPr>
            <a:r>
              <a:rPr lang="en-GB" dirty="0" smtClean="0"/>
              <a:t>First prototypes are available </a:t>
            </a:r>
          </a:p>
          <a:p>
            <a:pPr>
              <a:buClr>
                <a:srgbClr val="3166CF"/>
              </a:buClr>
              <a:buFont typeface="Wingdings" panose="05000000000000000000" pitchFamily="2" charset="2"/>
              <a:buChar char="ü"/>
            </a:pPr>
            <a:r>
              <a:rPr lang="en-GB" dirty="0" smtClean="0"/>
              <a:t>IT Architecture (transitional phase) designed</a:t>
            </a:r>
          </a:p>
          <a:p>
            <a:pPr>
              <a:buClr>
                <a:srgbClr val="3166CF"/>
              </a:buClr>
              <a:buFont typeface="Wingdings" panose="05000000000000000000" pitchFamily="2" charset="2"/>
              <a:buChar char="ü"/>
            </a:pPr>
            <a:endParaRPr lang="en-GB" dirty="0" smtClean="0"/>
          </a:p>
          <a:p>
            <a:pPr marL="0" indent="0">
              <a:buClr>
                <a:srgbClr val="3166CF"/>
              </a:buClr>
              <a:buNone/>
            </a:pPr>
            <a:r>
              <a:rPr lang="en-GB" dirty="0" smtClean="0"/>
              <a:t>To be done:</a:t>
            </a:r>
          </a:p>
          <a:p>
            <a:pPr>
              <a:buClr>
                <a:srgbClr val="3166CF"/>
              </a:buClr>
            </a:pPr>
            <a:r>
              <a:rPr lang="en-GB" dirty="0"/>
              <a:t>Business governance to validate intermediary deliverables, proposed user scenarios and release planning</a:t>
            </a:r>
          </a:p>
          <a:p>
            <a:pPr>
              <a:buClr>
                <a:srgbClr val="3166CF"/>
              </a:buClr>
            </a:pPr>
            <a:r>
              <a:rPr lang="en-GB" dirty="0"/>
              <a:t>Set-up a result indicator curating process.</a:t>
            </a:r>
          </a:p>
          <a:p>
            <a:pPr>
              <a:buClr>
                <a:srgbClr val="3166CF"/>
              </a:buClr>
            </a:pPr>
            <a:r>
              <a:rPr lang="en-GB" dirty="0"/>
              <a:t>Change management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D2E0E-7B01-4B7E-8A33-711C7850EAD0}" type="slidenum">
              <a:rPr lang="en-GB" altLang="en-US" smtClean="0"/>
              <a:pPr/>
              <a:t>10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77468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 txBox="1">
            <a:spLocks/>
          </p:cNvSpPr>
          <p:nvPr/>
        </p:nvSpPr>
        <p:spPr>
          <a:xfrm>
            <a:off x="35496" y="620689"/>
            <a:ext cx="8712968" cy="360039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rgbClr val="38BCEA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EC Square Sans Pro Medium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EC Square Sans Pro Medium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EC Square Sans Pro Medium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EC Square Sans Pro Medium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EC Square Sans Pro Medium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EC Square Sans Pro Medium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EC Square Sans Pro Medium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EC Square Sans Pro Medium" pitchFamily="34" charset="0"/>
              </a:defRPr>
            </a:lvl9pPr>
          </a:lstStyle>
          <a:p>
            <a:r>
              <a:rPr lang="en-US" altLang="en-US" sz="1800" i="1" dirty="0" smtClean="0">
                <a:solidFill>
                  <a:prstClr val="white"/>
                </a:solidFill>
              </a:rPr>
              <a:t>Solutions foreseen in OPSYS   </a:t>
            </a:r>
            <a:endParaRPr lang="es-ES_tradnl" sz="1800" i="1" dirty="0">
              <a:solidFill>
                <a:prstClr val="white"/>
              </a:solidFill>
            </a:endParaRPr>
          </a:p>
        </p:txBody>
      </p:sp>
      <p:sp>
        <p:nvSpPr>
          <p:cNvPr id="10" name="Rectangle 5"/>
          <p:cNvSpPr txBox="1">
            <a:spLocks noChangeArrowheads="1"/>
          </p:cNvSpPr>
          <p:nvPr/>
        </p:nvSpPr>
        <p:spPr bwMode="auto">
          <a:xfrm>
            <a:off x="-36512" y="620689"/>
            <a:ext cx="8280474" cy="1294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endParaRPr lang="fr-BE" altLang="en-US" sz="3200" b="0" kern="0" dirty="0" smtClean="0">
              <a:solidFill>
                <a:srgbClr val="FFD624"/>
              </a:solidFill>
            </a:endParaRPr>
          </a:p>
          <a:p>
            <a:r>
              <a:rPr lang="fr-BE" altLang="en-US" sz="2400" i="1" dirty="0" smtClean="0"/>
              <a:t>Entry point: </a:t>
            </a:r>
            <a:r>
              <a:rPr lang="fr-BE" altLang="en-US" sz="2400" i="1" dirty="0" err="1" smtClean="0"/>
              <a:t>My</a:t>
            </a:r>
            <a:r>
              <a:rPr lang="fr-BE" altLang="en-US" sz="2400" i="1" dirty="0" smtClean="0"/>
              <a:t> </a:t>
            </a:r>
            <a:r>
              <a:rPr lang="fr-BE" altLang="en-US" sz="2400" i="1" dirty="0" err="1"/>
              <a:t>Workplace</a:t>
            </a:r>
            <a:endParaRPr lang="en-GB" altLang="en-US" sz="2400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96" y="2156619"/>
            <a:ext cx="8950969" cy="4706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9150" y="123601"/>
            <a:ext cx="679450" cy="677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1506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95536" y="1484784"/>
            <a:ext cx="8208912" cy="360039"/>
          </a:xfrm>
        </p:spPr>
        <p:txBody>
          <a:bodyPr/>
          <a:lstStyle/>
          <a:p>
            <a:r>
              <a:rPr lang="en-GB" i="1" dirty="0">
                <a:solidFill>
                  <a:srgbClr val="0F5494"/>
                </a:solidFill>
              </a:rPr>
              <a:t>Logframes and indicators</a:t>
            </a:r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 bwMode="auto">
          <a:xfrm>
            <a:off x="467544" y="2650753"/>
            <a:ext cx="8020050" cy="473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eaLnBrk="1" hangingPunct="1">
              <a:spcBef>
                <a:spcPct val="20000"/>
              </a:spcBef>
              <a:buFont typeface="Arial" pitchFamily="34" charset="0"/>
              <a:buChar char="•"/>
              <a:defRPr sz="1800">
                <a:solidFill>
                  <a:srgbClr val="0F5494"/>
                </a:solidFill>
                <a:latin typeface="+mn-lt"/>
                <a:cs typeface="+mn-cs"/>
              </a:defRPr>
            </a:lvl1pPr>
            <a:lvl2pPr marL="742950" indent="-285750" eaLnBrk="1" hangingPunct="1">
              <a:spcBef>
                <a:spcPct val="20000"/>
              </a:spcBef>
              <a:buFont typeface="Arial" pitchFamily="34" charset="0"/>
              <a:buChar char="–"/>
              <a:defRPr sz="2800">
                <a:latin typeface="+mn-lt"/>
                <a:cs typeface="+mn-cs"/>
              </a:defRPr>
            </a:lvl2pPr>
            <a:lvl3pPr marL="1143000" indent="-228600" eaLnBrk="1" hangingPunct="1">
              <a:spcBef>
                <a:spcPct val="20000"/>
              </a:spcBef>
              <a:buFont typeface="Arial" pitchFamily="34" charset="0"/>
              <a:buChar char="•"/>
              <a:defRPr sz="2400">
                <a:latin typeface="+mn-lt"/>
                <a:cs typeface="+mn-cs"/>
              </a:defRPr>
            </a:lvl3pPr>
            <a:lvl4pPr marL="1600200" indent="-228600" eaLnBrk="1" hangingPunct="1">
              <a:spcBef>
                <a:spcPct val="20000"/>
              </a:spcBef>
              <a:buFont typeface="Arial" pitchFamily="34" charset="0"/>
              <a:buChar char="–"/>
              <a:defRPr sz="2000">
                <a:latin typeface="+mn-lt"/>
                <a:cs typeface="+mn-cs"/>
              </a:defRPr>
            </a:lvl4pPr>
            <a:lvl5pPr marL="2057400" indent="-228600" eaLnBrk="1" hangingPunct="1">
              <a:spcBef>
                <a:spcPct val="20000"/>
              </a:spcBef>
              <a:buFont typeface="Arial" pitchFamily="34" charset="0"/>
              <a:buChar char="»"/>
              <a:defRPr sz="2000">
                <a:latin typeface="+mn-lt"/>
                <a:cs typeface="+mn-cs"/>
              </a:defRPr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cs typeface="+mn-cs"/>
              </a:defRPr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cs typeface="+mn-cs"/>
              </a:defRPr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cs typeface="+mn-cs"/>
              </a:defRPr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latin typeface="+mn-lt"/>
                <a:cs typeface="+mn-cs"/>
              </a:defRPr>
            </a:lvl9pPr>
          </a:lstStyle>
          <a:p>
            <a:r>
              <a:rPr lang="fr-BE" dirty="0" smtClean="0"/>
              <a:t>Link </a:t>
            </a:r>
            <a:r>
              <a:rPr lang="fr-BE" dirty="0" err="1" smtClean="0"/>
              <a:t>between</a:t>
            </a:r>
            <a:r>
              <a:rPr lang="fr-BE" dirty="0" smtClean="0"/>
              <a:t> Policy and </a:t>
            </a:r>
            <a:r>
              <a:rPr lang="fr-BE" dirty="0" err="1" smtClean="0"/>
              <a:t>implementation</a:t>
            </a:r>
            <a:endParaRPr lang="fr-BE" dirty="0" smtClean="0"/>
          </a:p>
          <a:p>
            <a:r>
              <a:rPr lang="fr-BE" dirty="0" err="1" smtClean="0"/>
              <a:t>Re-use</a:t>
            </a:r>
            <a:r>
              <a:rPr lang="fr-BE" dirty="0" smtClean="0"/>
              <a:t> </a:t>
            </a:r>
            <a:r>
              <a:rPr lang="fr-BE" dirty="0" err="1" smtClean="0"/>
              <a:t>Quality-controlled</a:t>
            </a:r>
            <a:r>
              <a:rPr lang="fr-BE" dirty="0" smtClean="0"/>
              <a:t> </a:t>
            </a:r>
            <a:r>
              <a:rPr lang="fr-BE" dirty="0" err="1" smtClean="0"/>
              <a:t>indicators</a:t>
            </a:r>
            <a:r>
              <a:rPr lang="fr-BE" dirty="0" smtClean="0"/>
              <a:t> </a:t>
            </a:r>
          </a:p>
          <a:p>
            <a:r>
              <a:rPr lang="en-GB" sz="1800" i="1" dirty="0" smtClean="0">
                <a:cs typeface="Arial" pitchFamily="34" charset="0"/>
              </a:rPr>
              <a:t>Mirror local indicators with corporate </a:t>
            </a:r>
            <a:r>
              <a:rPr lang="en-GB" sz="1800" i="1" dirty="0">
                <a:cs typeface="Arial" pitchFamily="34" charset="0"/>
              </a:rPr>
              <a:t>matching </a:t>
            </a:r>
            <a:r>
              <a:rPr lang="en-GB" sz="1800" i="1" dirty="0" smtClean="0">
                <a:cs typeface="Arial" pitchFamily="34" charset="0"/>
              </a:rPr>
              <a:t>indicators</a:t>
            </a:r>
          </a:p>
          <a:p>
            <a:r>
              <a:rPr lang="en-GB" i="1" dirty="0" smtClean="0">
                <a:cs typeface="Arial" pitchFamily="34" charset="0"/>
              </a:rPr>
              <a:t>Aggregation</a:t>
            </a:r>
            <a:endParaRPr lang="en-GB" sz="1800" i="1" dirty="0" smtClean="0">
              <a:cs typeface="Arial" pitchFamily="34" charset="0"/>
            </a:endParaRPr>
          </a:p>
          <a:p>
            <a:endParaRPr lang="en-GB" dirty="0"/>
          </a:p>
          <a:p>
            <a:endParaRPr lang="en-GB" dirty="0"/>
          </a:p>
          <a:p>
            <a:pPr lvl="1"/>
            <a:endParaRPr lang="en-GB" sz="1800" dirty="0"/>
          </a:p>
          <a:p>
            <a:endParaRPr lang="fr-F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1" y="4262099"/>
            <a:ext cx="9036495" cy="17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250" y="6079901"/>
            <a:ext cx="679450" cy="677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88659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 smtClean="0"/>
              <a:t>Contract &amp; Procurement </a:t>
            </a:r>
            <a:r>
              <a:rPr lang="en-US" altLang="en-US" dirty="0" smtClean="0"/>
              <a:t>Status:</a:t>
            </a:r>
            <a:endParaRPr lang="en-US" altLang="en-US" dirty="0"/>
          </a:p>
        </p:txBody>
      </p:sp>
      <p:sp>
        <p:nvSpPr>
          <p:cNvPr id="7" name="Oval 6"/>
          <p:cNvSpPr/>
          <p:nvPr/>
        </p:nvSpPr>
        <p:spPr bwMode="auto">
          <a:xfrm>
            <a:off x="7560332" y="1484784"/>
            <a:ext cx="648072" cy="576064"/>
          </a:xfrm>
          <a:prstGeom prst="ellipse">
            <a:avLst/>
          </a:prstGeom>
          <a:solidFill>
            <a:srgbClr val="FFC0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3" y="2348880"/>
            <a:ext cx="8545827" cy="3529013"/>
          </a:xfrm>
        </p:spPr>
        <p:txBody>
          <a:bodyPr/>
          <a:lstStyle/>
          <a:p>
            <a:pPr>
              <a:buClr>
                <a:srgbClr val="3166CF"/>
              </a:buClr>
              <a:buFont typeface="Wingdings" panose="05000000000000000000" pitchFamily="2" charset="2"/>
              <a:buChar char="ü"/>
            </a:pPr>
            <a:r>
              <a:rPr lang="en-GB" dirty="0" smtClean="0"/>
              <a:t>Process analysis based on BENEF-2013 completed (to be validated)</a:t>
            </a:r>
          </a:p>
          <a:p>
            <a:pPr>
              <a:buClr>
                <a:srgbClr val="3166CF"/>
              </a:buClr>
              <a:buFont typeface="Wingdings" panose="05000000000000000000" pitchFamily="2" charset="2"/>
              <a:buChar char="ü"/>
            </a:pPr>
            <a:r>
              <a:rPr lang="en-GB" dirty="0" smtClean="0"/>
              <a:t>IT Architecture (transitional phase) designed</a:t>
            </a:r>
          </a:p>
          <a:p>
            <a:pPr>
              <a:buClr>
                <a:srgbClr val="3166CF"/>
              </a:buClr>
              <a:buFont typeface="Wingdings" panose="05000000000000000000" pitchFamily="2" charset="2"/>
              <a:buChar char="ü"/>
            </a:pPr>
            <a:r>
              <a:rPr lang="en-GB" dirty="0" smtClean="0"/>
              <a:t>Business Manager recruited since 1</a:t>
            </a:r>
            <a:r>
              <a:rPr lang="en-GB" baseline="30000" dirty="0" smtClean="0"/>
              <a:t>st</a:t>
            </a:r>
            <a:r>
              <a:rPr lang="en-GB" dirty="0" smtClean="0"/>
              <a:t> February </a:t>
            </a:r>
          </a:p>
          <a:p>
            <a:pPr marL="0" indent="0">
              <a:buClr>
                <a:srgbClr val="3166CF"/>
              </a:buClr>
              <a:buNone/>
            </a:pPr>
            <a:endParaRPr lang="en-GB" dirty="0" smtClean="0"/>
          </a:p>
          <a:p>
            <a:pPr marL="0" indent="0">
              <a:buClr>
                <a:srgbClr val="3166CF"/>
              </a:buClr>
              <a:buNone/>
            </a:pPr>
            <a:r>
              <a:rPr lang="en-GB" dirty="0" smtClean="0"/>
              <a:t>To be done:</a:t>
            </a:r>
          </a:p>
          <a:p>
            <a:pPr>
              <a:buClr>
                <a:srgbClr val="3166CF"/>
              </a:buClr>
            </a:pPr>
            <a:r>
              <a:rPr lang="en-GB" dirty="0" smtClean="0"/>
              <a:t>Waiting for FWC-2018 legal basis in order to finalise data models and proposed business processes</a:t>
            </a:r>
          </a:p>
          <a:p>
            <a:pPr>
              <a:buClr>
                <a:srgbClr val="3166CF"/>
              </a:buClr>
            </a:pPr>
            <a:r>
              <a:rPr lang="en-GB" dirty="0" smtClean="0"/>
              <a:t>Business governance to approve business processes, scope and release planning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D2E0E-7B01-4B7E-8A33-711C7850EAD0}" type="slidenum">
              <a:rPr lang="en-GB" altLang="en-US" smtClean="0"/>
              <a:pPr/>
              <a:t>13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32176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 err="1" smtClean="0"/>
              <a:t>One</a:t>
            </a:r>
            <a:r>
              <a:rPr lang="nl-BE" dirty="0" smtClean="0"/>
              <a:t> single system </a:t>
            </a:r>
            <a:r>
              <a:rPr lang="nl-BE" dirty="0" err="1" smtClean="0"/>
              <a:t>for</a:t>
            </a:r>
            <a:r>
              <a:rPr lang="nl-BE" dirty="0"/>
              <a:t>:</a:t>
            </a:r>
            <a:endParaRPr lang="fr-B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BE" dirty="0" err="1" smtClean="0"/>
              <a:t>External</a:t>
            </a:r>
            <a:r>
              <a:rPr lang="nl-BE" dirty="0" smtClean="0"/>
              <a:t> Users</a:t>
            </a:r>
            <a:endParaRPr lang="fr-BE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BE" dirty="0" err="1" smtClean="0"/>
              <a:t>Internal</a:t>
            </a:r>
            <a:r>
              <a:rPr lang="nl-BE" dirty="0" smtClean="0"/>
              <a:t> Users</a:t>
            </a:r>
            <a:endParaRPr lang="fr-BE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715" b="61235"/>
          <a:stretch/>
        </p:blipFill>
        <p:spPr bwMode="auto">
          <a:xfrm>
            <a:off x="323528" y="2996952"/>
            <a:ext cx="3842072" cy="1638548"/>
          </a:xfrm>
          <a:prstGeom prst="rect">
            <a:avLst/>
          </a:prstGeom>
          <a:noFill/>
          <a:ln>
            <a:noFill/>
          </a:ln>
          <a:effectLst>
            <a:outerShdw blurRad="63500" sx="104000" sy="104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790" b="66202"/>
          <a:stretch/>
        </p:blipFill>
        <p:spPr bwMode="auto">
          <a:xfrm>
            <a:off x="348928" y="4635501"/>
            <a:ext cx="3816672" cy="1905000"/>
          </a:xfrm>
          <a:prstGeom prst="rect">
            <a:avLst/>
          </a:prstGeom>
          <a:noFill/>
          <a:ln>
            <a:noFill/>
          </a:ln>
          <a:effectLst>
            <a:outerShdw blurRad="63500" sx="104000" sy="104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669" b="25397"/>
          <a:stretch/>
        </p:blipFill>
        <p:spPr bwMode="auto">
          <a:xfrm>
            <a:off x="1907704" y="3816227"/>
            <a:ext cx="3311996" cy="3041773"/>
          </a:xfrm>
          <a:prstGeom prst="rect">
            <a:avLst/>
          </a:prstGeom>
          <a:noFill/>
          <a:ln>
            <a:noFill/>
          </a:ln>
          <a:effectLst>
            <a:outerShdw blurRad="63500" sx="104000" sy="104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66" r="49143" b="65383"/>
          <a:stretch/>
        </p:blipFill>
        <p:spPr bwMode="auto">
          <a:xfrm>
            <a:off x="4978798" y="5229200"/>
            <a:ext cx="4165204" cy="1311301"/>
          </a:xfrm>
          <a:prstGeom prst="rect">
            <a:avLst/>
          </a:prstGeom>
          <a:noFill/>
          <a:ln>
            <a:noFill/>
          </a:ln>
          <a:effectLst>
            <a:outerShdw blurRad="63500" sx="104000" sy="104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247"/>
          <a:stretch/>
        </p:blipFill>
        <p:spPr bwMode="auto">
          <a:xfrm>
            <a:off x="4978797" y="4968553"/>
            <a:ext cx="4165203" cy="49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7879" y="3284985"/>
            <a:ext cx="4990246" cy="1658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02A73-300C-4343-BFBE-DE05FCD9A002}" type="slidenum">
              <a:rPr lang="en-GB" altLang="en-US" smtClean="0"/>
              <a:pPr/>
              <a:t>14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96268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Request</a:t>
            </a:r>
            <a:r>
              <a:rPr lang="fr-BE" dirty="0" smtClean="0"/>
              <a:t> for services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02A73-300C-4343-BFBE-DE05FCD9A002}" type="slidenum">
              <a:rPr lang="en-GB" altLang="en-US" smtClean="0"/>
              <a:pPr/>
              <a:t>15</a:t>
            </a:fld>
            <a:endParaRPr lang="en-GB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33" t="13541" r="11437" b="8073"/>
          <a:stretch/>
        </p:blipFill>
        <p:spPr bwMode="auto">
          <a:xfrm>
            <a:off x="2724150" y="2268036"/>
            <a:ext cx="6419850" cy="4589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24728" y="3098713"/>
            <a:ext cx="2294900" cy="230832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cs typeface="Arial" pitchFamily="34" charset="0"/>
              </a:rPr>
              <a:t>The FWC</a:t>
            </a:r>
          </a:p>
          <a:p>
            <a:r>
              <a:rPr lang="en-US" sz="2400" b="1" dirty="0">
                <a:cs typeface="Arial" pitchFamily="34" charset="0"/>
              </a:rPr>
              <a:t>contractor encodes most data into the system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166655"/>
            <a:ext cx="679450" cy="677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19461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412126" y="1526348"/>
            <a:ext cx="8208912" cy="360039"/>
          </a:xfrm>
        </p:spPr>
        <p:txBody>
          <a:bodyPr/>
          <a:lstStyle/>
          <a:p>
            <a:r>
              <a:rPr lang="fr-BE" dirty="0" err="1" smtClean="0">
                <a:solidFill>
                  <a:srgbClr val="002060"/>
                </a:solidFill>
              </a:rPr>
              <a:t>Draft</a:t>
            </a:r>
            <a:r>
              <a:rPr lang="fr-BE" dirty="0" smtClean="0">
                <a:solidFill>
                  <a:srgbClr val="002060"/>
                </a:solidFill>
              </a:rPr>
              <a:t> </a:t>
            </a:r>
            <a:r>
              <a:rPr lang="fr-BE" dirty="0" err="1" smtClean="0">
                <a:solidFill>
                  <a:srgbClr val="002060"/>
                </a:solidFill>
              </a:rPr>
              <a:t>specific</a:t>
            </a:r>
            <a:r>
              <a:rPr lang="fr-BE" dirty="0" smtClean="0">
                <a:solidFill>
                  <a:srgbClr val="002060"/>
                </a:solidFill>
              </a:rPr>
              <a:t> </a:t>
            </a:r>
            <a:r>
              <a:rPr lang="fr-BE" dirty="0" err="1" smtClean="0">
                <a:solidFill>
                  <a:srgbClr val="002060"/>
                </a:solidFill>
              </a:rPr>
              <a:t>contract</a:t>
            </a:r>
            <a:endParaRPr lang="en-GB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83" t="9375" r="26430" b="19508"/>
          <a:stretch/>
        </p:blipFill>
        <p:spPr bwMode="auto">
          <a:xfrm>
            <a:off x="3659333" y="2213620"/>
            <a:ext cx="5484667" cy="4644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67578" y="2774863"/>
            <a:ext cx="2956622" cy="230832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cs typeface="Arial" pitchFamily="34" charset="0"/>
              </a:rPr>
              <a:t>Complete structure of the contract </a:t>
            </a:r>
            <a:r>
              <a:rPr lang="en-US" sz="2400" b="1" dirty="0" smtClean="0">
                <a:cs typeface="Arial" pitchFamily="34" charset="0"/>
              </a:rPr>
              <a:t>recorded </a:t>
            </a:r>
            <a:r>
              <a:rPr lang="en-US" sz="2400" b="1" dirty="0">
                <a:cs typeface="Arial" pitchFamily="34" charset="0"/>
              </a:rPr>
              <a:t>and managed in the system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9741" y="123601"/>
            <a:ext cx="679450" cy="677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69115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28" y="2664742"/>
            <a:ext cx="9172576" cy="355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ight Arrow 4"/>
          <p:cNvSpPr/>
          <p:nvPr/>
        </p:nvSpPr>
        <p:spPr bwMode="auto">
          <a:xfrm>
            <a:off x="4283968" y="4735308"/>
            <a:ext cx="1656184" cy="277867"/>
          </a:xfrm>
          <a:prstGeom prst="rightArrow">
            <a:avLst/>
          </a:prstGeom>
          <a:solidFill>
            <a:srgbClr val="FFC000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/>
            <a:endParaRPr lang="en-GB" smtClean="0"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0794" y="6217567"/>
            <a:ext cx="78406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cs typeface="Arial" pitchFamily="34" charset="0"/>
              </a:rPr>
              <a:t>OVA is done – the workflow moves to the next task in the business process !</a:t>
            </a:r>
            <a:endParaRPr lang="en-GB" sz="1400" b="1" dirty="0">
              <a:cs typeface="Arial" pitchFamily="34" charset="0"/>
            </a:endParaRPr>
          </a:p>
        </p:txBody>
      </p:sp>
      <p:sp>
        <p:nvSpPr>
          <p:cNvPr id="2" name="Bent Arrow 1"/>
          <p:cNvSpPr/>
          <p:nvPr/>
        </p:nvSpPr>
        <p:spPr bwMode="auto">
          <a:xfrm>
            <a:off x="3969299" y="3735642"/>
            <a:ext cx="720080" cy="504056"/>
          </a:xfrm>
          <a:prstGeom prst="bentArrow">
            <a:avLst/>
          </a:prstGeom>
          <a:solidFill>
            <a:srgbClr val="FFC000"/>
          </a:solidFill>
          <a:ln w="28575">
            <a:solidFill>
              <a:srgbClr val="FF0000"/>
            </a:solidFill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/>
            <a:endParaRPr lang="en-GB" smtClean="0"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29978" y="1327063"/>
            <a:ext cx="4880672" cy="120032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cs typeface="Arial" pitchFamily="34" charset="0"/>
              </a:rPr>
              <a:t>Validation</a:t>
            </a:r>
            <a:r>
              <a:rPr lang="en-GB" sz="2400" b="1" dirty="0">
                <a:cs typeface="Arial" pitchFamily="34" charset="0"/>
              </a:rPr>
              <a:t>: </a:t>
            </a:r>
            <a:r>
              <a:rPr lang="en-GB" sz="2400" b="1" dirty="0" err="1">
                <a:cs typeface="Arial" pitchFamily="34" charset="0"/>
              </a:rPr>
              <a:t>Metroline</a:t>
            </a:r>
            <a:r>
              <a:rPr lang="en-GB" sz="2400" b="1" dirty="0">
                <a:cs typeface="Arial" pitchFamily="34" charset="0"/>
              </a:rPr>
              <a:t> </a:t>
            </a:r>
            <a:r>
              <a:rPr lang="en-GB" sz="2400" b="1" dirty="0" smtClean="0">
                <a:cs typeface="Arial" pitchFamily="34" charset="0"/>
              </a:rPr>
              <a:t>gives permanent overview on the workflow</a:t>
            </a:r>
            <a:endParaRPr lang="en-GB" sz="2400" b="1" dirty="0">
              <a:cs typeface="Arial" pitchFamily="34" charset="0"/>
            </a:endParaRPr>
          </a:p>
        </p:txBody>
      </p:sp>
      <p:sp>
        <p:nvSpPr>
          <p:cNvPr id="9" name="Right Arrow 8"/>
          <p:cNvSpPr/>
          <p:nvPr/>
        </p:nvSpPr>
        <p:spPr bwMode="auto">
          <a:xfrm flipH="1">
            <a:off x="3128593" y="4728635"/>
            <a:ext cx="720080" cy="296416"/>
          </a:xfrm>
          <a:prstGeom prst="rightArrow">
            <a:avLst/>
          </a:prstGeom>
          <a:solidFill>
            <a:srgbClr val="FFC000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/>
            <a:endParaRPr lang="en-GB" smtClean="0">
              <a:cs typeface="Arial" pitchFamily="34" charset="0"/>
            </a:endParaRPr>
          </a:p>
        </p:txBody>
      </p:sp>
      <p:sp>
        <p:nvSpPr>
          <p:cNvPr id="7" name="Bent Arrow 6"/>
          <p:cNvSpPr/>
          <p:nvPr/>
        </p:nvSpPr>
        <p:spPr bwMode="auto">
          <a:xfrm rot="5067317">
            <a:off x="3181524" y="2294810"/>
            <a:ext cx="1109399" cy="1308971"/>
          </a:xfrm>
          <a:prstGeom prst="bentArrow">
            <a:avLst/>
          </a:prstGeom>
          <a:solidFill>
            <a:srgbClr val="FFC0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/>
            <a:endParaRPr lang="en-GB" smtClean="0">
              <a:cs typeface="Arial" pitchFamily="34" charset="0"/>
            </a:endParaRPr>
          </a:p>
        </p:txBody>
      </p:sp>
      <p:sp>
        <p:nvSpPr>
          <p:cNvPr id="10" name="Curved Down Arrow 9"/>
          <p:cNvSpPr/>
          <p:nvPr/>
        </p:nvSpPr>
        <p:spPr bwMode="auto">
          <a:xfrm rot="10800000">
            <a:off x="1530771" y="5010233"/>
            <a:ext cx="2599207" cy="1039466"/>
          </a:xfrm>
          <a:prstGeom prst="curvedDownArrow">
            <a:avLst>
              <a:gd name="adj1" fmla="val 14063"/>
              <a:gd name="adj2" fmla="val 50000"/>
              <a:gd name="adj3" fmla="val 25000"/>
            </a:avLst>
          </a:prstGeom>
          <a:solidFill>
            <a:srgbClr val="FFC000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/>
            <a:endParaRPr lang="en-GB" smtClean="0"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677" y="475016"/>
            <a:ext cx="2552700" cy="37719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D2E0E-7B01-4B7E-8A33-711C7850EAD0}" type="slidenum">
              <a:rPr lang="en-GB" altLang="en-US" smtClean="0"/>
              <a:pPr/>
              <a:t>17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82487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035436"/>
            <a:ext cx="6192688" cy="3978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21268"/>
            <a:ext cx="8650216" cy="498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5750" y="124304"/>
            <a:ext cx="8553450" cy="138499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cs typeface="Arial" pitchFamily="34" charset="0"/>
              </a:rPr>
              <a:t>AOSD visa triggers: </a:t>
            </a:r>
          </a:p>
          <a:p>
            <a:r>
              <a:rPr lang="en-GB" sz="2800" b="1" dirty="0" smtClean="0">
                <a:cs typeface="Arial" pitchFamily="34" charset="0"/>
              </a:rPr>
              <a:t>Electronic signature of the Commission</a:t>
            </a:r>
          </a:p>
          <a:p>
            <a:r>
              <a:rPr lang="fr-BE" sz="2800" b="1" dirty="0" err="1" smtClean="0">
                <a:cs typeface="Arial" pitchFamily="34" charset="0"/>
              </a:rPr>
              <a:t>Automatic</a:t>
            </a:r>
            <a:r>
              <a:rPr lang="fr-BE" sz="2800" b="1" dirty="0" smtClean="0">
                <a:cs typeface="Arial" pitchFamily="34" charset="0"/>
              </a:rPr>
              <a:t> registration in ARES</a:t>
            </a:r>
            <a:endParaRPr lang="en-GB" sz="2800" b="1" dirty="0">
              <a:cs typeface="Aria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D2E0E-7B01-4B7E-8A33-711C7850EAD0}" type="slidenum">
              <a:rPr lang="en-GB" altLang="en-US" smtClean="0"/>
              <a:pPr/>
              <a:t>18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78929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OPSYS Short term Planning:</a:t>
            </a:r>
            <a:endParaRPr lang="en-US" altLang="en-US" dirty="0"/>
          </a:p>
        </p:txBody>
      </p:sp>
      <p:sp>
        <p:nvSpPr>
          <p:cNvPr id="39" name="Line  7"/>
          <p:cNvSpPr>
            <a:spLocks noChangeAspect="1"/>
          </p:cNvSpPr>
          <p:nvPr/>
        </p:nvSpPr>
        <p:spPr>
          <a:xfrm>
            <a:off x="2503269" y="2852936"/>
            <a:ext cx="335561" cy="1372799"/>
          </a:xfrm>
          <a:prstGeom prst="rect">
            <a:avLst/>
          </a:prstGeom>
          <a:solidFill>
            <a:srgbClr val="9C5252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 Black"/>
              <a:ea typeface="+mn-ea"/>
              <a:cs typeface="+mn-cs"/>
            </a:endParaRPr>
          </a:p>
        </p:txBody>
      </p:sp>
      <p:sp>
        <p:nvSpPr>
          <p:cNvPr id="40" name="Line 13"/>
          <p:cNvSpPr>
            <a:spLocks noChangeAspect="1"/>
          </p:cNvSpPr>
          <p:nvPr/>
        </p:nvSpPr>
        <p:spPr>
          <a:xfrm>
            <a:off x="5581702" y="2852936"/>
            <a:ext cx="335561" cy="1372799"/>
          </a:xfrm>
          <a:prstGeom prst="rect">
            <a:avLst/>
          </a:prstGeom>
          <a:solidFill>
            <a:srgbClr val="63891F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 Black"/>
              <a:ea typeface="+mn-ea"/>
              <a:cs typeface="+mn-cs"/>
            </a:endParaRPr>
          </a:p>
        </p:txBody>
      </p:sp>
      <p:sp>
        <p:nvSpPr>
          <p:cNvPr id="41" name="Line 10"/>
          <p:cNvSpPr>
            <a:spLocks noChangeAspect="1"/>
          </p:cNvSpPr>
          <p:nvPr/>
        </p:nvSpPr>
        <p:spPr>
          <a:xfrm>
            <a:off x="4042486" y="2852936"/>
            <a:ext cx="335561" cy="1372799"/>
          </a:xfrm>
          <a:prstGeom prst="rect">
            <a:avLst/>
          </a:prstGeom>
          <a:solidFill>
            <a:srgbClr val="E68422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 Black"/>
              <a:ea typeface="+mn-ea"/>
              <a:cs typeface="+mn-cs"/>
            </a:endParaRPr>
          </a:p>
        </p:txBody>
      </p:sp>
      <p:sp>
        <p:nvSpPr>
          <p:cNvPr id="42" name="Line 16"/>
          <p:cNvSpPr>
            <a:spLocks noChangeAspect="1"/>
          </p:cNvSpPr>
          <p:nvPr/>
        </p:nvSpPr>
        <p:spPr>
          <a:xfrm>
            <a:off x="7120919" y="2852936"/>
            <a:ext cx="335561" cy="1372799"/>
          </a:xfrm>
          <a:prstGeom prst="rect">
            <a:avLst/>
          </a:prstGeom>
          <a:solidFill>
            <a:srgbClr val="C09200"/>
          </a:solidFill>
          <a:ln w="25400" cap="flat" cmpd="sng" algn="ctr">
            <a:noFill/>
            <a:prstDash val="solid"/>
          </a:ln>
          <a:effectLst/>
        </p:spPr>
        <p:txBody>
          <a:bodyPr rtlCol="0" anchor="ctr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 Black"/>
              <a:ea typeface="+mn-ea"/>
              <a:cs typeface="+mn-cs"/>
            </a:endParaRPr>
          </a:p>
        </p:txBody>
      </p:sp>
      <p:sp>
        <p:nvSpPr>
          <p:cNvPr id="43" name="Line 4"/>
          <p:cNvSpPr>
            <a:spLocks noChangeAspect="1"/>
          </p:cNvSpPr>
          <p:nvPr/>
        </p:nvSpPr>
        <p:spPr>
          <a:xfrm>
            <a:off x="964053" y="2852936"/>
            <a:ext cx="335561" cy="1372799"/>
          </a:xfrm>
          <a:prstGeom prst="rect">
            <a:avLst/>
          </a:prstGeom>
          <a:solidFill>
            <a:srgbClr val="2F5897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 Black"/>
              <a:ea typeface="+mn-ea"/>
              <a:cs typeface="+mn-cs"/>
            </a:endParaRPr>
          </a:p>
        </p:txBody>
      </p:sp>
      <p:sp>
        <p:nvSpPr>
          <p:cNvPr id="44" name="Arrpw18"/>
          <p:cNvSpPr>
            <a:spLocks noChangeAspect="1"/>
          </p:cNvSpPr>
          <p:nvPr/>
        </p:nvSpPr>
        <p:spPr>
          <a:xfrm>
            <a:off x="179512" y="2964477"/>
            <a:ext cx="8784976" cy="1170004"/>
          </a:xfrm>
          <a:prstGeom prst="stripedRightArrow">
            <a:avLst>
              <a:gd name="adj1" fmla="val 50000"/>
              <a:gd name="adj2" fmla="val 57333"/>
            </a:avLst>
          </a:prstGeom>
          <a:gradFill flip="none" rotWithShape="1">
            <a:gsLst>
              <a:gs pos="0">
                <a:srgbClr val="00B0F0">
                  <a:lumMod val="50000"/>
                </a:srgbClr>
              </a:gs>
              <a:gs pos="49000">
                <a:srgbClr val="00B0F0">
                  <a:lumMod val="70000"/>
                  <a:lumOff val="30000"/>
                </a:srgbClr>
              </a:gs>
              <a:gs pos="28746">
                <a:srgbClr val="35C9FF">
                  <a:lumMod val="50000"/>
                </a:srgbClr>
              </a:gs>
              <a:gs pos="70840">
                <a:srgbClr val="34C9FF">
                  <a:lumMod val="50000"/>
                </a:srgbClr>
              </a:gs>
              <a:gs pos="91000">
                <a:srgbClr val="00B0F0">
                  <a:lumMod val="80000"/>
                  <a:lumOff val="20000"/>
                </a:srgbClr>
              </a:gs>
              <a:gs pos="8000">
                <a:srgbClr val="00B0F0">
                  <a:lumMod val="80000"/>
                  <a:lumOff val="20000"/>
                </a:srgbClr>
              </a:gs>
              <a:gs pos="100000">
                <a:srgbClr val="00B0F0">
                  <a:lumMod val="50000"/>
                </a:srgbClr>
              </a:gs>
            </a:gsLst>
            <a:lin ang="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 Black"/>
              <a:ea typeface="+mn-ea"/>
              <a:cs typeface="+mn-cs"/>
            </a:endParaRPr>
          </a:p>
        </p:txBody>
      </p:sp>
      <p:sp>
        <p:nvSpPr>
          <p:cNvPr id="45" name="zigzag 3"/>
          <p:cNvSpPr>
            <a:spLocks noChangeAspect="1"/>
          </p:cNvSpPr>
          <p:nvPr/>
        </p:nvSpPr>
        <p:spPr>
          <a:xfrm>
            <a:off x="962039" y="2852936"/>
            <a:ext cx="1181173" cy="1372799"/>
          </a:xfrm>
          <a:prstGeom prst="chevron">
            <a:avLst>
              <a:gd name="adj" fmla="val 65000"/>
            </a:avLst>
          </a:prstGeom>
          <a:gradFill flip="none" rotWithShape="1">
            <a:gsLst>
              <a:gs pos="0">
                <a:srgbClr val="2F5897">
                  <a:lumMod val="80000"/>
                </a:srgbClr>
              </a:gs>
              <a:gs pos="49000">
                <a:srgbClr val="2F5897">
                  <a:lumMod val="60000"/>
                  <a:lumOff val="40000"/>
                </a:srgbClr>
              </a:gs>
              <a:gs pos="88000">
                <a:srgbClr val="2F5897">
                  <a:lumMod val="90000"/>
                  <a:lumOff val="10000"/>
                </a:srgbClr>
              </a:gs>
              <a:gs pos="11000">
                <a:srgbClr val="2F5897">
                  <a:lumMod val="90000"/>
                  <a:lumOff val="10000"/>
                </a:srgbClr>
              </a:gs>
              <a:gs pos="100000">
                <a:srgbClr val="2F5897">
                  <a:lumMod val="80000"/>
                </a:srgbClr>
              </a:gs>
            </a:gsLst>
            <a:lin ang="5400000" scaled="1"/>
            <a:tileRect/>
          </a:gradFill>
          <a:ln w="25400" cap="flat" cmpd="sng" algn="ctr">
            <a:noFill/>
            <a:prstDash val="soli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rtlCol="0" anchor="ctr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Black"/>
              <a:ea typeface="+mn-ea"/>
              <a:cs typeface="+mn-cs"/>
            </a:endParaRPr>
          </a:p>
        </p:txBody>
      </p:sp>
      <p:sp>
        <p:nvSpPr>
          <p:cNvPr id="46" name="zigzag 8"/>
          <p:cNvSpPr>
            <a:spLocks noChangeAspect="1"/>
          </p:cNvSpPr>
          <p:nvPr/>
        </p:nvSpPr>
        <p:spPr>
          <a:xfrm>
            <a:off x="2501256" y="2852936"/>
            <a:ext cx="1181173" cy="1372799"/>
          </a:xfrm>
          <a:prstGeom prst="chevron">
            <a:avLst>
              <a:gd name="adj" fmla="val 65000"/>
            </a:avLst>
          </a:prstGeom>
          <a:gradFill flip="none" rotWithShape="1">
            <a:gsLst>
              <a:gs pos="0">
                <a:srgbClr val="9C5252">
                  <a:lumMod val="80000"/>
                </a:srgbClr>
              </a:gs>
              <a:gs pos="49000">
                <a:srgbClr val="9C5252">
                  <a:lumMod val="60000"/>
                  <a:lumOff val="40000"/>
                </a:srgbClr>
              </a:gs>
              <a:gs pos="88000">
                <a:srgbClr val="9C5252">
                  <a:lumMod val="90000"/>
                  <a:lumOff val="10000"/>
                </a:srgbClr>
              </a:gs>
              <a:gs pos="11000">
                <a:srgbClr val="9C5252">
                  <a:lumMod val="90000"/>
                  <a:lumOff val="10000"/>
                </a:srgbClr>
              </a:gs>
              <a:gs pos="100000">
                <a:srgbClr val="9C5252">
                  <a:lumMod val="80000"/>
                </a:srgbClr>
              </a:gs>
            </a:gsLst>
            <a:lin ang="5400000" scaled="1"/>
            <a:tileRect/>
          </a:gradFill>
          <a:ln w="25400" cap="flat" cmpd="sng" algn="ctr">
            <a:noFill/>
            <a:prstDash val="soli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rtlCol="0" anchor="ctr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Black"/>
              <a:ea typeface="+mn-ea"/>
              <a:cs typeface="+mn-cs"/>
            </a:endParaRPr>
          </a:p>
        </p:txBody>
      </p:sp>
      <p:sp>
        <p:nvSpPr>
          <p:cNvPr id="47" name="zigzag 11"/>
          <p:cNvSpPr>
            <a:spLocks noChangeAspect="1"/>
          </p:cNvSpPr>
          <p:nvPr/>
        </p:nvSpPr>
        <p:spPr>
          <a:xfrm>
            <a:off x="4040472" y="2852936"/>
            <a:ext cx="1181173" cy="1372799"/>
          </a:xfrm>
          <a:prstGeom prst="chevron">
            <a:avLst>
              <a:gd name="adj" fmla="val 65000"/>
            </a:avLst>
          </a:prstGeom>
          <a:gradFill flip="none" rotWithShape="1">
            <a:gsLst>
              <a:gs pos="0">
                <a:srgbClr val="E68422">
                  <a:lumMod val="80000"/>
                </a:srgbClr>
              </a:gs>
              <a:gs pos="49000">
                <a:srgbClr val="E68422">
                  <a:lumMod val="60000"/>
                  <a:lumOff val="40000"/>
                </a:srgbClr>
              </a:gs>
              <a:gs pos="88000">
                <a:srgbClr val="E68422">
                  <a:lumMod val="90000"/>
                  <a:lumOff val="10000"/>
                </a:srgbClr>
              </a:gs>
              <a:gs pos="11000">
                <a:srgbClr val="E68422">
                  <a:lumMod val="90000"/>
                  <a:lumOff val="10000"/>
                </a:srgbClr>
              </a:gs>
              <a:gs pos="100000">
                <a:srgbClr val="E68422">
                  <a:lumMod val="80000"/>
                </a:srgbClr>
              </a:gs>
            </a:gsLst>
            <a:lin ang="5400000" scaled="1"/>
            <a:tileRect/>
          </a:gradFill>
          <a:ln w="25400" cap="flat" cmpd="sng" algn="ctr">
            <a:noFill/>
            <a:prstDash val="soli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rtlCol="0" anchor="ctr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Black"/>
              <a:ea typeface="+mn-ea"/>
              <a:cs typeface="+mn-cs"/>
            </a:endParaRPr>
          </a:p>
        </p:txBody>
      </p:sp>
      <p:sp>
        <p:nvSpPr>
          <p:cNvPr id="48" name="zigzag 14"/>
          <p:cNvSpPr>
            <a:spLocks noChangeAspect="1"/>
          </p:cNvSpPr>
          <p:nvPr/>
        </p:nvSpPr>
        <p:spPr>
          <a:xfrm>
            <a:off x="5579689" y="2852936"/>
            <a:ext cx="1181173" cy="1372799"/>
          </a:xfrm>
          <a:prstGeom prst="chevron">
            <a:avLst>
              <a:gd name="adj" fmla="val 65000"/>
            </a:avLst>
          </a:prstGeom>
          <a:gradFill flip="none" rotWithShape="1">
            <a:gsLst>
              <a:gs pos="0">
                <a:srgbClr val="63891F">
                  <a:lumMod val="80000"/>
                </a:srgbClr>
              </a:gs>
              <a:gs pos="49000">
                <a:srgbClr val="63891F">
                  <a:lumMod val="60000"/>
                  <a:lumOff val="40000"/>
                </a:srgbClr>
              </a:gs>
              <a:gs pos="88000">
                <a:srgbClr val="63891F">
                  <a:lumMod val="90000"/>
                  <a:lumOff val="10000"/>
                </a:srgbClr>
              </a:gs>
              <a:gs pos="11000">
                <a:srgbClr val="63891F">
                  <a:lumMod val="90000"/>
                  <a:lumOff val="10000"/>
                </a:srgbClr>
              </a:gs>
              <a:gs pos="100000">
                <a:srgbClr val="63891F">
                  <a:lumMod val="80000"/>
                </a:srgbClr>
              </a:gs>
            </a:gsLst>
            <a:lin ang="5400000" scaled="1"/>
            <a:tileRect/>
          </a:gradFill>
          <a:ln w="25400" cap="flat" cmpd="sng" algn="ctr">
            <a:noFill/>
            <a:prstDash val="soli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rtlCol="0" anchor="ctr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Black"/>
              <a:ea typeface="+mn-ea"/>
              <a:cs typeface="+mn-cs"/>
            </a:endParaRPr>
          </a:p>
        </p:txBody>
      </p:sp>
      <p:sp>
        <p:nvSpPr>
          <p:cNvPr id="49" name="zigzag 17"/>
          <p:cNvSpPr>
            <a:spLocks noChangeAspect="1"/>
          </p:cNvSpPr>
          <p:nvPr/>
        </p:nvSpPr>
        <p:spPr>
          <a:xfrm>
            <a:off x="7118905" y="2852936"/>
            <a:ext cx="1181173" cy="1372799"/>
          </a:xfrm>
          <a:prstGeom prst="chevron">
            <a:avLst>
              <a:gd name="adj" fmla="val 65000"/>
            </a:avLst>
          </a:prstGeom>
          <a:gradFill flip="none" rotWithShape="1">
            <a:gsLst>
              <a:gs pos="0">
                <a:srgbClr val="FFC000">
                  <a:lumMod val="80000"/>
                </a:srgbClr>
              </a:gs>
              <a:gs pos="49000">
                <a:srgbClr val="FFC000">
                  <a:lumMod val="60000"/>
                  <a:lumOff val="40000"/>
                </a:srgbClr>
              </a:gs>
              <a:gs pos="88000">
                <a:srgbClr val="FFC000">
                  <a:lumMod val="90000"/>
                  <a:lumOff val="10000"/>
                </a:srgbClr>
              </a:gs>
              <a:gs pos="11000">
                <a:srgbClr val="FFC000">
                  <a:lumMod val="90000"/>
                  <a:lumOff val="10000"/>
                </a:srgbClr>
              </a:gs>
              <a:gs pos="100000">
                <a:srgbClr val="FFC000">
                  <a:lumMod val="80000"/>
                </a:srgbClr>
              </a:gs>
            </a:gsLst>
            <a:lin ang="5400000" scaled="1"/>
            <a:tileRect/>
          </a:gradFill>
          <a:ln w="25400" cap="flat" cmpd="sng" algn="ctr">
            <a:noFill/>
            <a:prstDash val="soli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rtlCol="0" anchor="ctr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Black"/>
              <a:ea typeface="+mn-ea"/>
              <a:cs typeface="+mn-cs"/>
            </a:endParaRPr>
          </a:p>
        </p:txBody>
      </p:sp>
      <p:sp>
        <p:nvSpPr>
          <p:cNvPr id="50" name="Text 19"/>
          <p:cNvSpPr txBox="1">
            <a:spLocks noChangeAspect="1"/>
          </p:cNvSpPr>
          <p:nvPr/>
        </p:nvSpPr>
        <p:spPr>
          <a:xfrm>
            <a:off x="519099" y="3372768"/>
            <a:ext cx="812057" cy="346552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 smtClean="0">
                <a:solidFill>
                  <a:srgbClr val="E4E9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</a:rPr>
              <a:t>04/17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E4E9E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/>
            </a:endParaRPr>
          </a:p>
        </p:txBody>
      </p:sp>
      <p:sp>
        <p:nvSpPr>
          <p:cNvPr id="51" name="Text 20"/>
          <p:cNvSpPr txBox="1">
            <a:spLocks noChangeAspect="1"/>
          </p:cNvSpPr>
          <p:nvPr/>
        </p:nvSpPr>
        <p:spPr>
          <a:xfrm>
            <a:off x="2113683" y="3372768"/>
            <a:ext cx="812057" cy="346552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4E9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/>
                <a:ea typeface="+mn-ea"/>
                <a:cs typeface="+mn-cs"/>
              </a:rPr>
              <a:t>07/17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E4E9E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/>
              <a:ea typeface="+mn-ea"/>
              <a:cs typeface="+mn-cs"/>
            </a:endParaRPr>
          </a:p>
        </p:txBody>
      </p:sp>
      <p:sp>
        <p:nvSpPr>
          <p:cNvPr id="52" name="Text 21"/>
          <p:cNvSpPr txBox="1">
            <a:spLocks noChangeAspect="1"/>
          </p:cNvSpPr>
          <p:nvPr/>
        </p:nvSpPr>
        <p:spPr>
          <a:xfrm>
            <a:off x="3745038" y="3372768"/>
            <a:ext cx="812057" cy="346552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4E9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/>
                <a:ea typeface="+mn-ea"/>
                <a:cs typeface="+mn-cs"/>
              </a:rPr>
              <a:t>10/17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E4E9E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/>
              <a:ea typeface="+mn-ea"/>
              <a:cs typeface="+mn-cs"/>
            </a:endParaRPr>
          </a:p>
        </p:txBody>
      </p:sp>
      <p:sp>
        <p:nvSpPr>
          <p:cNvPr id="53" name="Text 22"/>
          <p:cNvSpPr txBox="1">
            <a:spLocks noChangeAspect="1"/>
          </p:cNvSpPr>
          <p:nvPr/>
        </p:nvSpPr>
        <p:spPr>
          <a:xfrm>
            <a:off x="5288086" y="3372768"/>
            <a:ext cx="812057" cy="346552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4E9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/>
                <a:ea typeface="+mn-ea"/>
                <a:cs typeface="+mn-cs"/>
              </a:rPr>
              <a:t>01/18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E4E9E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/>
              <a:ea typeface="+mn-ea"/>
              <a:cs typeface="+mn-cs"/>
            </a:endParaRPr>
          </a:p>
        </p:txBody>
      </p:sp>
      <p:sp>
        <p:nvSpPr>
          <p:cNvPr id="54" name="Text 23"/>
          <p:cNvSpPr txBox="1">
            <a:spLocks noChangeAspect="1"/>
          </p:cNvSpPr>
          <p:nvPr/>
        </p:nvSpPr>
        <p:spPr>
          <a:xfrm>
            <a:off x="6897435" y="3372768"/>
            <a:ext cx="812057" cy="346552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4E9E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/>
                <a:ea typeface="+mn-ea"/>
                <a:cs typeface="+mn-cs"/>
              </a:rPr>
              <a:t>04/18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E4E9E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/>
              <a:ea typeface="+mn-ea"/>
              <a:cs typeface="+mn-cs"/>
            </a:endParaRPr>
          </a:p>
        </p:txBody>
      </p:sp>
      <p:sp>
        <p:nvSpPr>
          <p:cNvPr id="69" name="Text 26"/>
          <p:cNvSpPr txBox="1"/>
          <p:nvPr/>
        </p:nvSpPr>
        <p:spPr>
          <a:xfrm>
            <a:off x="323528" y="4509120"/>
            <a:ext cx="1440160" cy="51554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Arial Black"/>
              </a:rPr>
              <a:t>Governance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 smtClean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Arial Black"/>
              </a:rPr>
              <a:t>Set-up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Arial Black"/>
              </a:rPr>
              <a:t> 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65000"/>
                  <a:lumOff val="35000"/>
                </a:sysClr>
              </a:solidFill>
              <a:effectLst/>
              <a:uLnTx/>
              <a:uFillTx/>
              <a:latin typeface="Arial Black"/>
            </a:endParaRPr>
          </a:p>
        </p:txBody>
      </p:sp>
      <p:sp>
        <p:nvSpPr>
          <p:cNvPr id="70" name="Text 27"/>
          <p:cNvSpPr txBox="1"/>
          <p:nvPr/>
        </p:nvSpPr>
        <p:spPr>
          <a:xfrm>
            <a:off x="323528" y="5157193"/>
            <a:ext cx="1512168" cy="1440159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Approval of </a:t>
            </a:r>
            <a:r>
              <a:rPr kumimoji="0" lang="en-US" sz="1200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use case specifications and  scope  of both Results and Contract projects.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200" b="0" i="0" u="none" strike="noStrike" kern="1200" cap="none" spc="0" normalizeH="0" noProof="0" dirty="0" smtClean="0">
              <a:ln>
                <a:noFill/>
              </a:ln>
              <a:solidFill>
                <a:sysClr val="windowText" lastClr="000000">
                  <a:lumMod val="65000"/>
                  <a:lumOff val="35000"/>
                </a:sys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65000"/>
                  <a:lumOff val="35000"/>
                </a:sys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65000"/>
                  <a:lumOff val="35000"/>
                </a:sys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Text 26"/>
          <p:cNvSpPr txBox="1"/>
          <p:nvPr/>
        </p:nvSpPr>
        <p:spPr>
          <a:xfrm>
            <a:off x="2123728" y="4509120"/>
            <a:ext cx="1440160" cy="51554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 smtClean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Arial Black"/>
              </a:rPr>
              <a:t>OPSYS 1</a:t>
            </a:r>
            <a:r>
              <a:rPr lang="en-US" sz="1400" baseline="30000" dirty="0" smtClean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Arial Black"/>
              </a:rPr>
              <a:t>st</a:t>
            </a:r>
            <a:r>
              <a:rPr lang="en-US" sz="1400" dirty="0" smtClean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Arial Black"/>
              </a:rPr>
              <a:t> release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65000"/>
                  <a:lumOff val="35000"/>
                </a:sysClr>
              </a:solidFill>
              <a:effectLst/>
              <a:uLnTx/>
              <a:uFillTx/>
              <a:latin typeface="Arial Black"/>
            </a:endParaRPr>
          </a:p>
        </p:txBody>
      </p:sp>
      <p:sp>
        <p:nvSpPr>
          <p:cNvPr id="73" name="Text 27"/>
          <p:cNvSpPr txBox="1"/>
          <p:nvPr/>
        </p:nvSpPr>
        <p:spPr>
          <a:xfrm>
            <a:off x="2123728" y="5157193"/>
            <a:ext cx="1512168" cy="1440159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Validate </a:t>
            </a:r>
            <a:r>
              <a:rPr kumimoji="0" lang="en-US" sz="1200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IT architecture and  usability features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200" b="0" i="0" u="none" strike="noStrike" kern="1200" cap="none" spc="0" normalizeH="0" noProof="0" dirty="0" smtClean="0">
              <a:ln>
                <a:noFill/>
              </a:ln>
              <a:solidFill>
                <a:sysClr val="windowText" lastClr="000000">
                  <a:lumMod val="65000"/>
                  <a:lumOff val="35000"/>
                </a:sys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65000"/>
                  <a:lumOff val="35000"/>
                </a:sys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65000"/>
                  <a:lumOff val="35000"/>
                </a:sys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Text 26"/>
          <p:cNvSpPr txBox="1"/>
          <p:nvPr/>
        </p:nvSpPr>
        <p:spPr>
          <a:xfrm>
            <a:off x="3635896" y="4509120"/>
            <a:ext cx="1440160" cy="51554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 smtClean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Arial Black"/>
              </a:rPr>
              <a:t>Results Release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65000"/>
                  <a:lumOff val="35000"/>
                </a:sysClr>
              </a:solidFill>
              <a:effectLst/>
              <a:uLnTx/>
              <a:uFillTx/>
              <a:latin typeface="Arial Black"/>
            </a:endParaRPr>
          </a:p>
        </p:txBody>
      </p:sp>
      <p:sp>
        <p:nvSpPr>
          <p:cNvPr id="76" name="Text 27"/>
          <p:cNvSpPr txBox="1"/>
          <p:nvPr/>
        </p:nvSpPr>
        <p:spPr>
          <a:xfrm>
            <a:off x="3635896" y="5157193"/>
            <a:ext cx="1512168" cy="1440159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Availability of all key use cases that enable result management</a:t>
            </a:r>
            <a:endParaRPr kumimoji="0" lang="en-US" sz="1200" b="0" i="0" u="none" strike="noStrike" kern="1200" cap="none" spc="0" normalizeH="0" noProof="0" dirty="0" smtClean="0">
              <a:ln>
                <a:noFill/>
              </a:ln>
              <a:solidFill>
                <a:sysClr val="windowText" lastClr="000000">
                  <a:lumMod val="65000"/>
                  <a:lumOff val="35000"/>
                </a:sys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200" b="0" i="0" u="none" strike="noStrike" kern="1200" cap="none" spc="0" normalizeH="0" noProof="0" dirty="0" smtClean="0">
              <a:ln>
                <a:noFill/>
              </a:ln>
              <a:solidFill>
                <a:sysClr val="windowText" lastClr="000000">
                  <a:lumMod val="65000"/>
                  <a:lumOff val="35000"/>
                </a:sys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65000"/>
                  <a:lumOff val="35000"/>
                </a:sys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65000"/>
                  <a:lumOff val="35000"/>
                </a:sys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Text 26"/>
          <p:cNvSpPr txBox="1"/>
          <p:nvPr/>
        </p:nvSpPr>
        <p:spPr>
          <a:xfrm>
            <a:off x="5220072" y="4509120"/>
            <a:ext cx="1440160" cy="51554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 smtClean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Arial Black"/>
              </a:rPr>
              <a:t>BENEF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 smtClean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Arial Black"/>
              </a:rPr>
              <a:t>Release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65000"/>
                  <a:lumOff val="35000"/>
                </a:sysClr>
              </a:solidFill>
              <a:effectLst/>
              <a:uLnTx/>
              <a:uFillTx/>
              <a:latin typeface="Arial Black"/>
            </a:endParaRPr>
          </a:p>
        </p:txBody>
      </p:sp>
      <p:sp>
        <p:nvSpPr>
          <p:cNvPr id="79" name="Text 27"/>
          <p:cNvSpPr txBox="1"/>
          <p:nvPr/>
        </p:nvSpPr>
        <p:spPr>
          <a:xfrm>
            <a:off x="5220072" y="5157193"/>
            <a:ext cx="1512168" cy="1440159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Launch BENEF requests </a:t>
            </a:r>
            <a:r>
              <a:rPr kumimoji="0" lang="en-US" sz="1200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and sign BENEF specific agreements.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1200" dirty="0">
              <a:solidFill>
                <a:sysClr val="windowText" lastClr="000000">
                  <a:lumMod val="65000"/>
                  <a:lumOff val="35000"/>
                </a:sysClr>
              </a:solidFill>
              <a:latin typeface="Calibri" panose="020F0502020204030204" pitchFamily="34" charset="0"/>
            </a:endParaRP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200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            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?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65000"/>
                  <a:lumOff val="35000"/>
                </a:sys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65000"/>
                  <a:lumOff val="35000"/>
                </a:sys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Text 26"/>
          <p:cNvSpPr txBox="1"/>
          <p:nvPr/>
        </p:nvSpPr>
        <p:spPr>
          <a:xfrm>
            <a:off x="6732240" y="4509120"/>
            <a:ext cx="1440160" cy="51554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 smtClean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Arial Black"/>
              </a:rPr>
              <a:t>Follow-up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 smtClean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Arial Black"/>
              </a:rPr>
              <a:t>Release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65000"/>
                  <a:lumOff val="35000"/>
                </a:sysClr>
              </a:solidFill>
              <a:effectLst/>
              <a:uLnTx/>
              <a:uFillTx/>
              <a:latin typeface="Arial Black"/>
            </a:endParaRPr>
          </a:p>
        </p:txBody>
      </p:sp>
      <p:sp>
        <p:nvSpPr>
          <p:cNvPr id="82" name="Text 27"/>
          <p:cNvSpPr txBox="1"/>
          <p:nvPr/>
        </p:nvSpPr>
        <p:spPr>
          <a:xfrm>
            <a:off x="6732240" y="5157193"/>
            <a:ext cx="1656184" cy="1440159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Complement Result release with indicator</a:t>
            </a:r>
            <a:r>
              <a:rPr kumimoji="0" lang="en-US" sz="1200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management and BENEF release with amendment management.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200" b="0" i="0" u="none" strike="noStrike" kern="1200" cap="none" spc="0" normalizeH="0" noProof="0" dirty="0" smtClean="0">
              <a:ln>
                <a:noFill/>
              </a:ln>
              <a:solidFill>
                <a:sysClr val="windowText" lastClr="000000">
                  <a:lumMod val="65000"/>
                  <a:lumOff val="35000"/>
                </a:sys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65000"/>
                  <a:lumOff val="35000"/>
                </a:sys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65000"/>
                  <a:lumOff val="35000"/>
                </a:sys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D2E0E-7B01-4B7E-8A33-711C7850EAD0}" type="slidenum">
              <a:rPr lang="en-GB" altLang="en-US" smtClean="0"/>
              <a:pPr/>
              <a:t>19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66701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213757" y="1339850"/>
            <a:ext cx="8668986" cy="936625"/>
          </a:xfrm>
        </p:spPr>
        <p:txBody>
          <a:bodyPr/>
          <a:lstStyle/>
          <a:p>
            <a:r>
              <a:rPr lang="en-US" altLang="en-US" dirty="0" smtClean="0"/>
              <a:t>Agenda</a:t>
            </a:r>
            <a:endParaRPr lang="en-US" altLang="en-US" dirty="0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009" y="2398649"/>
            <a:ext cx="8763988" cy="3529013"/>
          </a:xfrm>
        </p:spPr>
        <p:txBody>
          <a:bodyPr/>
          <a:lstStyle/>
          <a:p>
            <a:pPr marL="514350" indent="-514350">
              <a:spcAft>
                <a:spcPts val="1800"/>
              </a:spcAft>
              <a:buClr>
                <a:srgbClr val="002060"/>
              </a:buClr>
              <a:buFont typeface="+mj-lt"/>
              <a:buAutoNum type="arabicPeriod"/>
            </a:pPr>
            <a:r>
              <a:rPr lang="en-US" altLang="en-US" sz="2800" dirty="0" smtClean="0"/>
              <a:t>Approbation agenda + former minutes</a:t>
            </a:r>
          </a:p>
          <a:p>
            <a:pPr marL="514350" indent="-514350">
              <a:spcAft>
                <a:spcPts val="1800"/>
              </a:spcAft>
              <a:buClr>
                <a:srgbClr val="002060"/>
              </a:buClr>
              <a:buFont typeface="+mj-lt"/>
              <a:buAutoNum type="arabicPeriod"/>
            </a:pPr>
            <a:r>
              <a:rPr lang="en-US" altLang="en-US" sz="2800" dirty="0" err="1" smtClean="0"/>
              <a:t>Opsys</a:t>
            </a:r>
            <a:r>
              <a:rPr lang="en-US" altLang="en-US" sz="2800" dirty="0" smtClean="0"/>
              <a:t> State of Play</a:t>
            </a:r>
          </a:p>
          <a:p>
            <a:pPr marL="514350" indent="-514350">
              <a:spcAft>
                <a:spcPts val="1800"/>
              </a:spcAft>
              <a:buClr>
                <a:srgbClr val="002060"/>
              </a:buClr>
              <a:buFont typeface="+mj-lt"/>
              <a:buAutoNum type="arabicPeriod"/>
            </a:pPr>
            <a:r>
              <a:rPr lang="en-US" altLang="en-US" sz="2800" dirty="0" smtClean="0"/>
              <a:t>New </a:t>
            </a:r>
            <a:r>
              <a:rPr lang="en-US" altLang="en-US" sz="2800" dirty="0" err="1" smtClean="0"/>
              <a:t>Opsys</a:t>
            </a:r>
            <a:r>
              <a:rPr lang="en-US" altLang="en-US" sz="2800" dirty="0" smtClean="0"/>
              <a:t> Governance</a:t>
            </a:r>
          </a:p>
          <a:p>
            <a:pPr marL="514350" indent="-514350">
              <a:spcAft>
                <a:spcPts val="0"/>
              </a:spcAft>
              <a:buClr>
                <a:srgbClr val="002060"/>
              </a:buClr>
              <a:buFont typeface="+mj-lt"/>
              <a:buAutoNum type="arabicPeriod"/>
            </a:pPr>
            <a:r>
              <a:rPr lang="en-US" altLang="en-US" sz="2800" dirty="0" smtClean="0"/>
              <a:t>AOB</a:t>
            </a:r>
          </a:p>
          <a:p>
            <a:pPr lvl="1">
              <a:spcAft>
                <a:spcPts val="0"/>
              </a:spcAft>
              <a:buClr>
                <a:srgbClr val="002060"/>
              </a:buClr>
            </a:pPr>
            <a:r>
              <a:rPr lang="en-US" altLang="en-US" sz="2800" b="0" dirty="0" smtClean="0"/>
              <a:t>Next DEVCO IT SC</a:t>
            </a:r>
            <a:endParaRPr lang="en-US" altLang="en-US" sz="2800" b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D2E0E-7B01-4B7E-8A33-711C7850EAD0}" type="slidenum">
              <a:rPr lang="en-GB" altLang="en-US" smtClean="0"/>
              <a:pPr/>
              <a:t>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62512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OPSYS Risks 1:</a:t>
            </a:r>
            <a:endParaRPr lang="en-US" alt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611561" y="2392055"/>
            <a:ext cx="853244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sz="1800" dirty="0" smtClean="0"/>
              <a:t>Business governance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1800" dirty="0" smtClean="0"/>
              <a:t>New governance not yet fully set-up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1800" dirty="0" smtClean="0"/>
              <a:t>Potential misalignment between Partners (NEAR-DEVCO-FPI)</a:t>
            </a:r>
            <a:endParaRPr lang="en-GB" sz="1800" strike="sngStrike" dirty="0" smtClean="0">
              <a:solidFill>
                <a:srgbClr val="FF0000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1800" dirty="0" smtClean="0"/>
              <a:t>FWC-2018 legal basis not yet available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sz="1800" dirty="0" smtClean="0"/>
          </a:p>
          <a:p>
            <a:pPr marL="342900" indent="-342900">
              <a:buFont typeface="+mj-lt"/>
              <a:buAutoNum type="arabicPeriod"/>
            </a:pPr>
            <a:endParaRPr lang="en-GB" sz="1800" dirty="0"/>
          </a:p>
          <a:p>
            <a:pPr marL="342900" indent="-342900">
              <a:buFont typeface="+mj-lt"/>
              <a:buAutoNum type="arabicPeriod"/>
            </a:pPr>
            <a:r>
              <a:rPr lang="en-GB" sz="1800" dirty="0" smtClean="0"/>
              <a:t>Delivery risks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sz="1800" dirty="0" err="1" smtClean="0"/>
              <a:t>Optimising</a:t>
            </a:r>
            <a:r>
              <a:rPr lang="en-US" altLang="en-US" sz="1800" dirty="0" smtClean="0"/>
              <a:t> interests between </a:t>
            </a:r>
            <a:r>
              <a:rPr lang="en-US" altLang="en-US" sz="1800" dirty="0"/>
              <a:t>corporate and external action objectives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altLang="en-US" sz="1800" dirty="0" smtClean="0"/>
              <a:t>Newly </a:t>
            </a:r>
            <a:r>
              <a:rPr lang="en-GB" altLang="en-US" sz="1800" dirty="0"/>
              <a:t>formed project team </a:t>
            </a:r>
            <a:r>
              <a:rPr lang="en-GB" altLang="en-US" sz="1800" dirty="0" smtClean="0"/>
              <a:t>by </a:t>
            </a:r>
            <a:r>
              <a:rPr lang="en-GB" altLang="en-US" sz="1800" dirty="0"/>
              <a:t>people coming from different </a:t>
            </a:r>
            <a:r>
              <a:rPr lang="en-GB" altLang="en-US" sz="1800" dirty="0" smtClean="0"/>
              <a:t>DGs, takes time to </a:t>
            </a:r>
            <a:r>
              <a:rPr lang="en-GB" sz="1800" dirty="0"/>
              <a:t>reach </a:t>
            </a:r>
            <a:r>
              <a:rPr lang="en-GB" sz="1800" dirty="0" smtClean="0"/>
              <a:t>homogeneity, and common ways of working with Business</a:t>
            </a:r>
            <a:endParaRPr lang="en-GB" altLang="en-US" sz="18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en-US" sz="1800" dirty="0" smtClean="0"/>
              <a:t>Integration of multiple corporate systems (still better than building from scratch)</a:t>
            </a:r>
            <a:endParaRPr lang="en-US" altLang="en-US" sz="1800" dirty="0"/>
          </a:p>
          <a:p>
            <a:pPr marL="342900" indent="-342900">
              <a:buFont typeface="+mj-lt"/>
              <a:buAutoNum type="arabicPeriod"/>
            </a:pPr>
            <a:endParaRPr lang="en-GB" sz="1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D2E0E-7B01-4B7E-8A33-711C7850EAD0}" type="slidenum">
              <a:rPr lang="en-GB" altLang="en-US" smtClean="0"/>
              <a:pPr/>
              <a:t>20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3494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OPSYS Risks 2:</a:t>
            </a:r>
            <a:endParaRPr lang="en-US" alt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611560" y="2492896"/>
            <a:ext cx="8104270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endParaRPr lang="en-GB" sz="1800" dirty="0"/>
          </a:p>
          <a:p>
            <a:pPr marL="342900" indent="-342900">
              <a:buFont typeface="+mj-lt"/>
              <a:buAutoNum type="arabicPeriod" startAt="3"/>
            </a:pPr>
            <a:r>
              <a:rPr lang="en-GB" sz="1800" dirty="0" smtClean="0"/>
              <a:t>Human Resources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1800" dirty="0" smtClean="0"/>
              <a:t>OPSYS is currently at  40% of foreseen man-power</a:t>
            </a:r>
          </a:p>
          <a:p>
            <a:pPr marL="1200150" lvl="2" indent="-285750">
              <a:buFont typeface="Wingdings" panose="05000000000000000000" pitchFamily="2" charset="2"/>
              <a:buChar char="Ø"/>
            </a:pPr>
            <a:r>
              <a:rPr lang="en-GB" sz="1800" dirty="0" smtClean="0"/>
              <a:t>Recruitment on-going, difficulties in finding good experts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1800" dirty="0" smtClean="0"/>
              <a:t>Delays in transferred posts</a:t>
            </a:r>
          </a:p>
          <a:p>
            <a:pPr marL="1257300" lvl="2" indent="-342900">
              <a:buFont typeface="Wingdings" panose="05000000000000000000" pitchFamily="2" charset="2"/>
              <a:buChar char="Ø"/>
            </a:pPr>
            <a:r>
              <a:rPr lang="en-GB" sz="1800" dirty="0"/>
              <a:t>C</a:t>
            </a:r>
            <a:r>
              <a:rPr lang="en-GB" sz="1800" dirty="0" smtClean="0"/>
              <a:t>an't launch 3</a:t>
            </a:r>
            <a:r>
              <a:rPr lang="en-GB" sz="1800" baseline="30000" dirty="0" smtClean="0"/>
              <a:t>rd</a:t>
            </a:r>
            <a:r>
              <a:rPr lang="en-GB" sz="1800" dirty="0" smtClean="0"/>
              <a:t> project (Programming-Action)</a:t>
            </a:r>
          </a:p>
          <a:p>
            <a:pPr marL="1257300" lvl="2" indent="-342900">
              <a:buFont typeface="Wingdings" panose="05000000000000000000" pitchFamily="2" charset="2"/>
              <a:buChar char="Ø"/>
            </a:pPr>
            <a:r>
              <a:rPr lang="en-GB" sz="1800" dirty="0" smtClean="0"/>
              <a:t>Delays in supporting additional contract types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1800" dirty="0"/>
              <a:t>No colocation (part of staff to be moved rue de Genève)</a:t>
            </a:r>
          </a:p>
          <a:p>
            <a:pPr marL="1257300" lvl="2" indent="-342900">
              <a:buFont typeface="Wingdings" panose="05000000000000000000" pitchFamily="2" charset="2"/>
              <a:buChar char="Ø"/>
            </a:pPr>
            <a:endParaRPr lang="en-GB" sz="1800" dirty="0" smtClean="0"/>
          </a:p>
          <a:p>
            <a:pPr marL="342900" indent="-342900">
              <a:buFont typeface="+mj-lt"/>
              <a:buAutoNum type="arabicPeriod" startAt="3"/>
            </a:pPr>
            <a:r>
              <a:rPr lang="en-GB" sz="1800" dirty="0" smtClean="0"/>
              <a:t>SEDIA implementation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sz="1800" dirty="0" smtClean="0"/>
          </a:p>
          <a:p>
            <a:pPr marL="342900" indent="-342900">
              <a:buFont typeface="+mj-lt"/>
              <a:buAutoNum type="arabicPeriod" startAt="3"/>
            </a:pPr>
            <a:endParaRPr lang="en-GB" sz="1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D2E0E-7B01-4B7E-8A33-711C7850EAD0}" type="slidenum">
              <a:rPr lang="en-GB" altLang="en-US" smtClean="0"/>
              <a:pPr/>
              <a:t>21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59796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5217315"/>
              </p:ext>
            </p:extLst>
          </p:nvPr>
        </p:nvGraphicFramePr>
        <p:xfrm>
          <a:off x="66676" y="1323976"/>
          <a:ext cx="9077324" cy="537892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62000"/>
                <a:gridCol w="923925"/>
                <a:gridCol w="892858"/>
                <a:gridCol w="888317"/>
                <a:gridCol w="895350"/>
                <a:gridCol w="854062"/>
                <a:gridCol w="879488"/>
                <a:gridCol w="1009650"/>
                <a:gridCol w="1057275"/>
                <a:gridCol w="914399"/>
              </a:tblGrid>
              <a:tr h="384087">
                <a:tc>
                  <a:txBody>
                    <a:bodyPr/>
                    <a:lstStyle/>
                    <a:p>
                      <a:r>
                        <a:rPr lang="en-GB" sz="1000" dirty="0" smtClean="0"/>
                        <a:t>04/17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 smtClean="0"/>
                        <a:t>07/17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 smtClean="0"/>
                        <a:t>10/17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 smtClean="0"/>
                        <a:t>01/18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 smtClean="0"/>
                        <a:t>07/18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 smtClean="0"/>
                        <a:t>10/18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 smtClean="0"/>
                        <a:t>01/19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 smtClean="0"/>
                        <a:t>06/19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 smtClean="0"/>
                        <a:t>01/20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 smtClean="0"/>
                        <a:t>06/20</a:t>
                      </a:r>
                      <a:endParaRPr lang="en-GB" sz="1000" dirty="0"/>
                    </a:p>
                  </a:txBody>
                  <a:tcPr/>
                </a:tc>
              </a:tr>
              <a:tr h="577937">
                <a:tc>
                  <a:txBody>
                    <a:bodyPr/>
                    <a:lstStyle/>
                    <a:p>
                      <a:r>
                        <a:rPr lang="en-GB" sz="1000" dirty="0" smtClean="0"/>
                        <a:t>Vision</a:t>
                      </a:r>
                    </a:p>
                    <a:p>
                      <a:r>
                        <a:rPr lang="en-GB" sz="1000" dirty="0" smtClean="0"/>
                        <a:t>Demo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 smtClean="0"/>
                        <a:t>1</a:t>
                      </a:r>
                      <a:r>
                        <a:rPr lang="en-GB" sz="1000" baseline="30000" dirty="0" smtClean="0"/>
                        <a:t>st</a:t>
                      </a:r>
                      <a:r>
                        <a:rPr lang="en-GB" sz="1000" dirty="0" smtClean="0"/>
                        <a:t> </a:t>
                      </a:r>
                      <a:r>
                        <a:rPr lang="en-GB" sz="1000" baseline="0" dirty="0" smtClean="0"/>
                        <a:t>working release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 smtClean="0"/>
                        <a:t>Results release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 smtClean="0"/>
                        <a:t>BENEF release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 smtClean="0"/>
                        <a:t>Action</a:t>
                      </a:r>
                      <a:r>
                        <a:rPr lang="en-GB" sz="1000" baseline="0" dirty="0" smtClean="0"/>
                        <a:t> Release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 smtClean="0"/>
                        <a:t>Prospect</a:t>
                      </a:r>
                      <a:r>
                        <a:rPr lang="en-GB" sz="1000" baseline="0" dirty="0" smtClean="0"/>
                        <a:t> Release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 smtClean="0"/>
                        <a:t>Full Grant Release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 smtClean="0"/>
                        <a:t>Full Procurement 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 smtClean="0"/>
                        <a:t>Programming Release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 smtClean="0"/>
                        <a:t>Feature Complete</a:t>
                      </a:r>
                      <a:endParaRPr lang="en-GB" sz="1000" dirty="0"/>
                    </a:p>
                  </a:txBody>
                  <a:tcPr/>
                </a:tc>
              </a:tr>
              <a:tr h="1000125">
                <a:tc>
                  <a:txBody>
                    <a:bodyPr/>
                    <a:lstStyle/>
                    <a:p>
                      <a:r>
                        <a:rPr lang="en-GB" sz="900" dirty="0" smtClean="0"/>
                        <a:t>Communicate the user stories</a:t>
                      </a:r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900" dirty="0" smtClean="0"/>
                        <a:t>Validate technology and integration decisions</a:t>
                      </a:r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900" dirty="0" smtClean="0"/>
                        <a:t>Result management for </a:t>
                      </a:r>
                      <a:r>
                        <a:rPr lang="en-GB" sz="900" baseline="0" dirty="0" smtClean="0"/>
                        <a:t>internal &amp; external users</a:t>
                      </a:r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900" dirty="0" smtClean="0"/>
                        <a:t>Support of BENEF</a:t>
                      </a:r>
                      <a:r>
                        <a:rPr lang="en-GB" sz="900" baseline="0" dirty="0" smtClean="0"/>
                        <a:t> FWC and specific contract</a:t>
                      </a:r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900" dirty="0" smtClean="0"/>
                        <a:t>Action</a:t>
                      </a:r>
                      <a:r>
                        <a:rPr lang="en-GB" sz="900" baseline="0" dirty="0" smtClean="0"/>
                        <a:t> </a:t>
                      </a:r>
                      <a:r>
                        <a:rPr lang="en-GB" sz="900" baseline="0" dirty="0" err="1" smtClean="0"/>
                        <a:t>mng</a:t>
                      </a:r>
                      <a:r>
                        <a:rPr lang="en-GB" sz="900" baseline="0" dirty="0" smtClean="0"/>
                        <a:t> for RELEX programme</a:t>
                      </a:r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900" dirty="0" smtClean="0"/>
                        <a:t>Corporate version of Prospect</a:t>
                      </a:r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900" dirty="0" smtClean="0"/>
                        <a:t>All types of grants supported</a:t>
                      </a:r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900" dirty="0" smtClean="0"/>
                        <a:t>All types of procurement supported</a:t>
                      </a:r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900" dirty="0" smtClean="0"/>
                        <a:t>Programming Cycle support for the new MFF/EDF</a:t>
                      </a:r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900" dirty="0" smtClean="0"/>
                        <a:t>All</a:t>
                      </a:r>
                      <a:r>
                        <a:rPr lang="en-GB" sz="900" baseline="0" dirty="0" smtClean="0"/>
                        <a:t> RELEX contract modalities supported.</a:t>
                      </a:r>
                      <a:endParaRPr lang="en-GB" sz="900" dirty="0"/>
                    </a:p>
                  </a:txBody>
                  <a:tcPr/>
                </a:tc>
              </a:tr>
              <a:tr h="1600200">
                <a:tc>
                  <a:txBody>
                    <a:bodyPr/>
                    <a:lstStyle/>
                    <a:p>
                      <a:r>
                        <a:rPr lang="en-GB" sz="900" dirty="0" err="1" smtClean="0"/>
                        <a:t>MyWorkPlace</a:t>
                      </a:r>
                      <a:r>
                        <a:rPr lang="en-GB" sz="900" dirty="0" smtClean="0"/>
                        <a:t>,</a:t>
                      </a:r>
                      <a:r>
                        <a:rPr lang="en-GB" sz="900" baseline="0" dirty="0" smtClean="0"/>
                        <a:t> SEDIA Portal, Results, Task list </a:t>
                      </a:r>
                      <a:r>
                        <a:rPr lang="en-GB" sz="900" baseline="0" dirty="0" err="1" smtClean="0"/>
                        <a:t>etc</a:t>
                      </a:r>
                      <a:r>
                        <a:rPr lang="en-GB" sz="900" baseline="0" dirty="0" smtClean="0"/>
                        <a:t> ..</a:t>
                      </a:r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900" dirty="0" smtClean="0"/>
                        <a:t>IOP integration, i.e.</a:t>
                      </a:r>
                      <a:r>
                        <a:rPr lang="en-GB" sz="900" baseline="0" dirty="0" smtClean="0"/>
                        <a:t> CCM, SEC, IAM, ERIS, AUX</a:t>
                      </a:r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900" dirty="0" err="1" smtClean="0"/>
                        <a:t>LogFrame</a:t>
                      </a:r>
                      <a:r>
                        <a:rPr lang="en-GB" sz="900" dirty="0" smtClean="0"/>
                        <a:t> and sector tagging support</a:t>
                      </a:r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900" dirty="0" smtClean="0"/>
                        <a:t>E-Submission, Procedure,</a:t>
                      </a:r>
                      <a:r>
                        <a:rPr lang="en-GB" sz="900" baseline="0" dirty="0" smtClean="0"/>
                        <a:t> SyGMa, COMPASS</a:t>
                      </a:r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900" dirty="0" smtClean="0"/>
                        <a:t>CCM</a:t>
                      </a:r>
                      <a:r>
                        <a:rPr lang="en-GB" sz="900" baseline="0" dirty="0" smtClean="0"/>
                        <a:t> extension, workflow driven approval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900" dirty="0" smtClean="0"/>
                        <a:t>COMPASS</a:t>
                      </a:r>
                      <a:r>
                        <a:rPr lang="en-GB" sz="900" baseline="0" dirty="0" smtClean="0"/>
                        <a:t> driven pre-award process, SEDIA integration</a:t>
                      </a:r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900" dirty="0" smtClean="0"/>
                        <a:t>Full grant lifecycle support, ex-ante</a:t>
                      </a:r>
                      <a:r>
                        <a:rPr lang="en-GB" sz="900" baseline="0" dirty="0" smtClean="0"/>
                        <a:t> indirect grants workflows</a:t>
                      </a:r>
                    </a:p>
                    <a:p>
                      <a:r>
                        <a:rPr lang="en-GB" sz="900" baseline="0" dirty="0" smtClean="0"/>
                        <a:t>Full Result +MIS integration</a:t>
                      </a:r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900" dirty="0" smtClean="0"/>
                        <a:t>Full Procurement</a:t>
                      </a:r>
                      <a:r>
                        <a:rPr lang="en-GB" sz="900" baseline="0" dirty="0" smtClean="0"/>
                        <a:t> Standard compliance, SEDIA portal</a:t>
                      </a:r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900" dirty="0" smtClean="0"/>
                        <a:t>Workflow based decision making</a:t>
                      </a:r>
                      <a:r>
                        <a:rPr lang="en-GB" sz="900" baseline="0" dirty="0" smtClean="0"/>
                        <a:t> process </a:t>
                      </a:r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900" dirty="0" smtClean="0"/>
                        <a:t>Support</a:t>
                      </a:r>
                      <a:r>
                        <a:rPr lang="en-GB" sz="900" baseline="0" dirty="0" smtClean="0"/>
                        <a:t> for all types of implementation modalities</a:t>
                      </a:r>
                      <a:endParaRPr lang="en-GB" sz="900" dirty="0"/>
                    </a:p>
                  </a:txBody>
                  <a:tcPr/>
                </a:tc>
              </a:tr>
              <a:tr h="1816576">
                <a:tc>
                  <a:txBody>
                    <a:bodyPr/>
                    <a:lstStyle/>
                    <a:p>
                      <a:r>
                        <a:rPr lang="en-GB" sz="900" dirty="0" smtClean="0"/>
                        <a:t>Key User</a:t>
                      </a:r>
                      <a:r>
                        <a:rPr lang="en-GB" sz="900" baseline="0" dirty="0" smtClean="0"/>
                        <a:t> approval</a:t>
                      </a:r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900" dirty="0" smtClean="0"/>
                        <a:t>Performance , stability</a:t>
                      </a:r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900" dirty="0" smtClean="0"/>
                        <a:t>Covers</a:t>
                      </a:r>
                      <a:r>
                        <a:rPr lang="en-GB" sz="900" baseline="0" dirty="0" smtClean="0"/>
                        <a:t> a</a:t>
                      </a:r>
                      <a:r>
                        <a:rPr lang="en-GB" sz="900" dirty="0" smtClean="0"/>
                        <a:t>ll CRIS contracts, user satisfaction</a:t>
                      </a:r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900" dirty="0" smtClean="0"/>
                        <a:t>User satisfaction, measurable</a:t>
                      </a:r>
                      <a:r>
                        <a:rPr lang="en-GB" sz="900" baseline="0" dirty="0" smtClean="0"/>
                        <a:t> efficiency gains</a:t>
                      </a:r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900" dirty="0" smtClean="0"/>
                        <a:t>User satisfaction,</a:t>
                      </a:r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900" dirty="0" smtClean="0"/>
                        <a:t>Smooth transition with at</a:t>
                      </a:r>
                      <a:r>
                        <a:rPr lang="en-GB" sz="900" baseline="0" dirty="0" smtClean="0"/>
                        <a:t> least the same rate of user satisfaction</a:t>
                      </a:r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 smtClean="0"/>
                        <a:t>User satisfaction measurable</a:t>
                      </a:r>
                      <a:r>
                        <a:rPr lang="en-GB" sz="900" baseline="0" dirty="0" smtClean="0"/>
                        <a:t> efficiency gains</a:t>
                      </a:r>
                      <a:endParaRPr lang="en-GB" sz="900" dirty="0" smtClean="0"/>
                    </a:p>
                    <a:p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 smtClean="0"/>
                        <a:t>User satisfaction, measurable</a:t>
                      </a:r>
                      <a:r>
                        <a:rPr lang="en-GB" sz="900" baseline="0" dirty="0" smtClean="0"/>
                        <a:t> efficiency gains</a:t>
                      </a:r>
                      <a:endParaRPr lang="en-GB" sz="900" dirty="0" smtClean="0"/>
                    </a:p>
                    <a:p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900" dirty="0" smtClean="0"/>
                        <a:t>Process automation</a:t>
                      </a:r>
                      <a:r>
                        <a:rPr lang="en-GB" sz="900" baseline="0" dirty="0" smtClean="0"/>
                        <a:t>, user satisfaction</a:t>
                      </a:r>
                      <a:endParaRPr lang="en-GB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 smtClean="0"/>
                        <a:t>User satisfaction, measurable</a:t>
                      </a:r>
                      <a:r>
                        <a:rPr lang="en-GB" sz="900" baseline="0" dirty="0" smtClean="0"/>
                        <a:t> efficiency gains</a:t>
                      </a:r>
                      <a:endParaRPr lang="en-GB" sz="900" dirty="0" smtClean="0"/>
                    </a:p>
                    <a:p>
                      <a:endParaRPr lang="en-GB" sz="9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ectangle 5"/>
          <p:cNvSpPr txBox="1">
            <a:spLocks noChangeArrowheads="1"/>
          </p:cNvSpPr>
          <p:nvPr/>
        </p:nvSpPr>
        <p:spPr>
          <a:xfrm>
            <a:off x="-120770" y="95003"/>
            <a:ext cx="8496498" cy="790575"/>
          </a:xfrm>
          <a:prstGeom prst="rect">
            <a:avLst/>
          </a:prstGeom>
        </p:spPr>
        <p:txBody>
          <a:bodyPr/>
          <a:lstStyle>
            <a:lvl1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r>
              <a:rPr lang="fr-BE" altLang="en-US" sz="2400" kern="0" dirty="0" err="1" smtClean="0">
                <a:solidFill>
                  <a:srgbClr val="FFC000"/>
                </a:solidFill>
              </a:rPr>
              <a:t>OpSys</a:t>
            </a:r>
            <a:r>
              <a:rPr lang="fr-BE" altLang="en-US" sz="2400" kern="0" dirty="0" smtClean="0">
                <a:solidFill>
                  <a:srgbClr val="FFC000"/>
                </a:solidFill>
              </a:rPr>
              <a:t> </a:t>
            </a:r>
            <a:r>
              <a:rPr lang="fr-BE" altLang="en-US" sz="2400" i="1" kern="0" dirty="0" err="1" smtClean="0">
                <a:solidFill>
                  <a:srgbClr val="FFC000"/>
                </a:solidFill>
              </a:rPr>
              <a:t>Draft</a:t>
            </a:r>
            <a:r>
              <a:rPr lang="fr-BE" altLang="en-US" sz="2400" kern="0" dirty="0" smtClean="0">
                <a:solidFill>
                  <a:srgbClr val="FFC000"/>
                </a:solidFill>
              </a:rPr>
              <a:t> </a:t>
            </a:r>
          </a:p>
          <a:p>
            <a:r>
              <a:rPr lang="fr-BE" altLang="en-US" sz="2400" i="1" kern="0" dirty="0" smtClean="0">
                <a:solidFill>
                  <a:srgbClr val="FFC000"/>
                </a:solidFill>
              </a:rPr>
              <a:t>Product </a:t>
            </a:r>
            <a:r>
              <a:rPr lang="fr-BE" altLang="en-US" sz="2400" i="1" kern="0" dirty="0" err="1" smtClean="0">
                <a:solidFill>
                  <a:srgbClr val="FFC000"/>
                </a:solidFill>
              </a:rPr>
              <a:t>Roadmap</a:t>
            </a:r>
            <a:r>
              <a:rPr lang="fr-BE" altLang="en-US" sz="2800" i="1" kern="0" dirty="0" smtClean="0">
                <a:solidFill>
                  <a:schemeClr val="bg1"/>
                </a:solidFill>
              </a:rPr>
              <a:t>                      </a:t>
            </a:r>
            <a:r>
              <a:rPr lang="fr-BE" altLang="en-US" sz="1800" b="0" kern="0" dirty="0" smtClean="0">
                <a:solidFill>
                  <a:schemeClr val="bg1"/>
                </a:solidFill>
              </a:rPr>
              <a:t>March 2017</a:t>
            </a:r>
            <a:endParaRPr lang="en-GB" altLang="en-US" sz="1800" b="0" kern="0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71D93-5658-472A-A9B4-537B5729763C}" type="slidenum">
              <a:rPr lang="en-GB" altLang="en-US" smtClean="0"/>
              <a:pPr/>
              <a:t>22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7720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2800" dirty="0" err="1" smtClean="0"/>
              <a:t>Logframe</a:t>
            </a:r>
            <a:r>
              <a:rPr lang="en-GB" altLang="en-US" sz="2800" dirty="0" smtClean="0"/>
              <a:t> migration</a:t>
            </a:r>
            <a:r>
              <a:rPr lang="en-GB" altLang="en-US" dirty="0" smtClean="0"/>
              <a:t>:</a:t>
            </a:r>
            <a:endParaRPr lang="en-GB" altLang="en-US" dirty="0"/>
          </a:p>
        </p:txBody>
      </p:sp>
      <p:sp>
        <p:nvSpPr>
          <p:cNvPr id="7" name="Oval 6"/>
          <p:cNvSpPr/>
          <p:nvPr/>
        </p:nvSpPr>
        <p:spPr bwMode="auto">
          <a:xfrm>
            <a:off x="7560332" y="1484784"/>
            <a:ext cx="648072" cy="576064"/>
          </a:xfrm>
          <a:prstGeom prst="ellipse">
            <a:avLst/>
          </a:prstGeom>
          <a:solidFill>
            <a:srgbClr val="FFC0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dirty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3" y="2348880"/>
            <a:ext cx="8545827" cy="3529013"/>
          </a:xfrm>
        </p:spPr>
        <p:txBody>
          <a:bodyPr/>
          <a:lstStyle/>
          <a:p>
            <a:pPr>
              <a:buClr>
                <a:srgbClr val="3166CF"/>
              </a:buClr>
              <a:buFont typeface="Wingdings" panose="05000000000000000000" pitchFamily="2" charset="2"/>
              <a:buChar char="ü"/>
            </a:pPr>
            <a:r>
              <a:rPr lang="en-GB" dirty="0" smtClean="0"/>
              <a:t>List of decisions in CRIS</a:t>
            </a:r>
          </a:p>
          <a:p>
            <a:pPr>
              <a:buClr>
                <a:srgbClr val="3166CF"/>
              </a:buClr>
              <a:buFont typeface="Wingdings" panose="05000000000000000000" pitchFamily="2" charset="2"/>
              <a:buChar char="ü"/>
            </a:pPr>
            <a:r>
              <a:rPr lang="en-GB" dirty="0" smtClean="0"/>
              <a:t>Template for migration designed (excel -&gt; RR)</a:t>
            </a:r>
          </a:p>
          <a:p>
            <a:pPr>
              <a:buClr>
                <a:srgbClr val="3166CF"/>
              </a:buClr>
              <a:buFont typeface="Wingdings" panose="05000000000000000000" pitchFamily="2" charset="2"/>
              <a:buChar char="ü"/>
            </a:pPr>
            <a:r>
              <a:rPr lang="en-GB" dirty="0" smtClean="0"/>
              <a:t>Collection of data started (Action Documents + FPI) </a:t>
            </a:r>
          </a:p>
          <a:p>
            <a:pPr>
              <a:buClr>
                <a:srgbClr val="3166CF"/>
              </a:buClr>
              <a:buFont typeface="Wingdings" panose="05000000000000000000" pitchFamily="2" charset="2"/>
              <a:buChar char="ü"/>
            </a:pPr>
            <a:endParaRPr lang="en-GB" dirty="0" smtClean="0"/>
          </a:p>
          <a:p>
            <a:pPr marL="0" indent="0">
              <a:buClr>
                <a:srgbClr val="3166CF"/>
              </a:buClr>
              <a:buNone/>
            </a:pPr>
            <a:r>
              <a:rPr lang="en-GB" dirty="0" smtClean="0"/>
              <a:t>To be done:</a:t>
            </a:r>
          </a:p>
          <a:p>
            <a:pPr>
              <a:buClr>
                <a:srgbClr val="3166CF"/>
              </a:buClr>
            </a:pPr>
            <a:r>
              <a:rPr lang="en-GB" dirty="0" smtClean="0"/>
              <a:t>Encode in template (&gt; 2000 logframes)</a:t>
            </a:r>
          </a:p>
          <a:p>
            <a:pPr>
              <a:buClr>
                <a:srgbClr val="3166CF"/>
              </a:buClr>
            </a:pPr>
            <a:r>
              <a:rPr lang="en-GB" dirty="0" smtClean="0"/>
              <a:t>Quality control / Validation (EUD to confirm)</a:t>
            </a:r>
          </a:p>
          <a:p>
            <a:pPr>
              <a:buClr>
                <a:srgbClr val="3166CF"/>
              </a:buClr>
            </a:pPr>
            <a:r>
              <a:rPr lang="en-GB" dirty="0" smtClean="0"/>
              <a:t>Develop, test loading tool (DIGIT) + Load in Opsys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D2E0E-7B01-4B7E-8A33-711C7850EAD0}" type="slidenum">
              <a:rPr lang="en-GB" altLang="en-US" smtClean="0"/>
              <a:pPr/>
              <a:t>23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20318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076575" y="3330407"/>
            <a:ext cx="2199281" cy="646331"/>
          </a:xfrm>
          <a:prstGeom prst="rect">
            <a:avLst/>
          </a:prstGeom>
          <a:gradFill>
            <a:gsLst>
              <a:gs pos="75000">
                <a:srgbClr val="0087E6">
                  <a:alpha val="37000"/>
                </a:srgbClr>
              </a:gs>
              <a:gs pos="100000">
                <a:srgbClr val="005CBF"/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BE" b="1" i="1" dirty="0" smtClean="0">
                <a:solidFill>
                  <a:srgbClr val="333399"/>
                </a:solidFill>
                <a:latin typeface="Verdana"/>
              </a:rPr>
              <a:t> 2017/18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BE" b="1" i="1" dirty="0" err="1" smtClean="0">
                <a:solidFill>
                  <a:srgbClr val="333399"/>
                </a:solidFill>
                <a:latin typeface="Verdana"/>
              </a:rPr>
              <a:t>Results</a:t>
            </a:r>
            <a:r>
              <a:rPr lang="nl-BE" b="1" i="1" dirty="0" smtClean="0">
                <a:solidFill>
                  <a:srgbClr val="333399"/>
                </a:solidFill>
                <a:latin typeface="Verdana"/>
              </a:rPr>
              <a:t> &amp; monitoring/</a:t>
            </a:r>
            <a:r>
              <a:rPr lang="nl-BE" b="1" i="1" dirty="0" err="1" smtClean="0">
                <a:solidFill>
                  <a:srgbClr val="333399"/>
                </a:solidFill>
                <a:latin typeface="Verdana"/>
              </a:rPr>
              <a:t>eval</a:t>
            </a:r>
            <a:r>
              <a:rPr lang="nl-BE" b="1" i="1" dirty="0" smtClean="0">
                <a:solidFill>
                  <a:srgbClr val="333399"/>
                </a:solidFill>
                <a:latin typeface="Verdana"/>
              </a:rPr>
              <a:t>  </a:t>
            </a:r>
            <a:endParaRPr lang="en-US" b="1" i="1" dirty="0">
              <a:solidFill>
                <a:srgbClr val="333399"/>
              </a:solidFill>
              <a:latin typeface="Verdan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31451" y="3312300"/>
            <a:ext cx="2132428" cy="646331"/>
          </a:xfrm>
          <a:prstGeom prst="rect">
            <a:avLst/>
          </a:prstGeom>
          <a:gradFill>
            <a:gsLst>
              <a:gs pos="75000">
                <a:srgbClr val="0087E6">
                  <a:alpha val="37000"/>
                </a:srgbClr>
              </a:gs>
              <a:gs pos="100000">
                <a:srgbClr val="005CBF"/>
              </a:gs>
            </a:gsLst>
            <a:lin ang="5400000" scaled="0"/>
          </a:gradFill>
        </p:spPr>
        <p:txBody>
          <a:bodyPr wrap="square">
            <a:spAutoFit/>
          </a:bodyPr>
          <a:lstStyle>
            <a:defPPr>
              <a:defRPr lang="en-GB"/>
            </a:defPPr>
            <a:lvl1pPr algn="ctr" fontAlgn="auto">
              <a:spcBef>
                <a:spcPts val="0"/>
              </a:spcBef>
              <a:spcAft>
                <a:spcPts val="0"/>
              </a:spcAft>
              <a:defRPr b="1" i="1">
                <a:solidFill>
                  <a:srgbClr val="333399"/>
                </a:solidFill>
                <a:latin typeface="Verdana"/>
              </a:defRPr>
            </a:lvl1pPr>
          </a:lstStyle>
          <a:p>
            <a:r>
              <a:rPr lang="en-US" dirty="0"/>
              <a:t>2019 </a:t>
            </a:r>
          </a:p>
          <a:p>
            <a:r>
              <a:rPr lang="en-US" dirty="0"/>
              <a:t>Contracts &amp; procurement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125437" y="3330407"/>
            <a:ext cx="2040899" cy="646331"/>
          </a:xfrm>
          <a:prstGeom prst="rect">
            <a:avLst/>
          </a:prstGeom>
          <a:gradFill>
            <a:gsLst>
              <a:gs pos="75000">
                <a:srgbClr val="0087E6">
                  <a:alpha val="37000"/>
                </a:srgbClr>
              </a:gs>
              <a:gs pos="100000">
                <a:srgbClr val="005CBF"/>
              </a:gs>
            </a:gsLst>
            <a:lin ang="5400000" scaled="0"/>
          </a:gradFill>
        </p:spPr>
        <p:txBody>
          <a:bodyPr wrap="square">
            <a:spAutoFit/>
          </a:bodyPr>
          <a:lstStyle>
            <a:defPPr>
              <a:defRPr lang="en-GB"/>
            </a:defPPr>
            <a:lvl1pPr algn="ctr" fontAlgn="auto">
              <a:spcBef>
                <a:spcPts val="0"/>
              </a:spcBef>
              <a:spcAft>
                <a:spcPts val="0"/>
              </a:spcAft>
              <a:defRPr b="1" i="1">
                <a:solidFill>
                  <a:srgbClr val="333399"/>
                </a:solidFill>
                <a:latin typeface="Verdana"/>
              </a:defRPr>
            </a:lvl1pPr>
          </a:lstStyle>
          <a:p>
            <a:r>
              <a:rPr lang="en-US" dirty="0"/>
              <a:t>2020</a:t>
            </a:r>
          </a:p>
          <a:p>
            <a:r>
              <a:rPr lang="en-US" dirty="0"/>
              <a:t>Programming, Action Docs and Decisions  </a:t>
            </a:r>
          </a:p>
        </p:txBody>
      </p:sp>
      <p:sp>
        <p:nvSpPr>
          <p:cNvPr id="18" name="Pentagon 17"/>
          <p:cNvSpPr/>
          <p:nvPr/>
        </p:nvSpPr>
        <p:spPr>
          <a:xfrm>
            <a:off x="1502943" y="6265132"/>
            <a:ext cx="6897198" cy="355212"/>
          </a:xfrm>
          <a:prstGeom prst="homePlate">
            <a:avLst/>
          </a:prstGeom>
          <a:gradFill flip="none" rotWithShape="1">
            <a:gsLst>
              <a:gs pos="0">
                <a:schemeClr val="accent5"/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10800000" scaled="1"/>
            <a:tileRect/>
          </a:gradFill>
          <a:ln w="635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BE" sz="1000" b="1" i="1" kern="0" dirty="0" smtClean="0">
                <a:solidFill>
                  <a:prstClr val="white"/>
                </a:solidFill>
                <a:latin typeface="Verdana"/>
              </a:rPr>
              <a:t>HOTLINE/ E-LEARNING/ COACHING </a:t>
            </a:r>
            <a:endParaRPr lang="en-US" sz="1000" b="1" i="1" kern="0" dirty="0">
              <a:solidFill>
                <a:prstClr val="white"/>
              </a:solidFill>
              <a:latin typeface="Verdana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467544" y="1484785"/>
            <a:ext cx="8208912" cy="640898"/>
          </a:xfrm>
        </p:spPr>
        <p:txBody>
          <a:bodyPr/>
          <a:lstStyle/>
          <a:p>
            <a:r>
              <a:rPr lang="en-GB" altLang="es-ES_tradnl" sz="2400" i="1" dirty="0" smtClean="0">
                <a:solidFill>
                  <a:srgbClr val="0F5494"/>
                </a:solidFill>
              </a:rPr>
              <a:t>General approach Roll out of system in 3 waves </a:t>
            </a:r>
            <a:endParaRPr lang="es-ES_tradnl" sz="2400" i="1" dirty="0">
              <a:solidFill>
                <a:srgbClr val="0F5494"/>
              </a:solidFill>
            </a:endParaRPr>
          </a:p>
        </p:txBody>
      </p:sp>
      <p:cxnSp>
        <p:nvCxnSpPr>
          <p:cNvPr id="24" name="Straight Arrow Connector 101"/>
          <p:cNvCxnSpPr>
            <a:cxnSpLocks noChangeShapeType="1"/>
          </p:cNvCxnSpPr>
          <p:nvPr/>
        </p:nvCxnSpPr>
        <p:spPr bwMode="auto">
          <a:xfrm>
            <a:off x="1273822" y="4077072"/>
            <a:ext cx="7513918" cy="0"/>
          </a:xfrm>
          <a:prstGeom prst="straightConnector1">
            <a:avLst/>
          </a:prstGeom>
          <a:noFill/>
          <a:ln w="6350" algn="ctr">
            <a:solidFill>
              <a:srgbClr val="5B9BD5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" name="TextBox 27"/>
          <p:cNvSpPr txBox="1"/>
          <p:nvPr/>
        </p:nvSpPr>
        <p:spPr>
          <a:xfrm>
            <a:off x="389260" y="2712958"/>
            <a:ext cx="1301750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BE" b="1" dirty="0">
                <a:latin typeface="Verdana"/>
              </a:rPr>
              <a:t>Objective</a:t>
            </a:r>
            <a:endParaRPr lang="en-US" b="1" dirty="0">
              <a:latin typeface="Verdana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334963" y="2717720"/>
            <a:ext cx="7629525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latin typeface="Verdana"/>
              </a:rPr>
              <a:t>capacitate </a:t>
            </a:r>
            <a:r>
              <a:rPr lang="en-US" b="1" dirty="0">
                <a:latin typeface="Verdana"/>
              </a:rPr>
              <a:t>stakeholders </a:t>
            </a:r>
            <a:r>
              <a:rPr lang="en-US" dirty="0">
                <a:latin typeface="Verdana"/>
              </a:rPr>
              <a:t>(EU operations and key external stakeholders) </a:t>
            </a:r>
            <a:r>
              <a:rPr lang="en-US" dirty="0" smtClean="0">
                <a:latin typeface="Verdana"/>
              </a:rPr>
              <a:t>on new IT system and process/ methodology for </a:t>
            </a:r>
            <a:r>
              <a:rPr lang="en-US" dirty="0">
                <a:latin typeface="Verdana"/>
              </a:rPr>
              <a:t>result based </a:t>
            </a:r>
            <a:r>
              <a:rPr lang="en-US" dirty="0" smtClean="0">
                <a:latin typeface="Verdana"/>
              </a:rPr>
              <a:t>management</a:t>
            </a:r>
            <a:endParaRPr lang="en-US" dirty="0">
              <a:latin typeface="Verdana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89260" y="2384345"/>
            <a:ext cx="6424612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BE" b="1" dirty="0">
                <a:latin typeface="Verdana"/>
              </a:rPr>
              <a:t>Comprehensive workshops </a:t>
            </a:r>
            <a:r>
              <a:rPr lang="nl-BE" b="1" dirty="0" smtClean="0">
                <a:latin typeface="Verdana"/>
              </a:rPr>
              <a:t>-</a:t>
            </a:r>
            <a:r>
              <a:rPr lang="nl-BE" dirty="0" smtClean="0">
                <a:latin typeface="Verdana"/>
              </a:rPr>
              <a:t> </a:t>
            </a:r>
            <a:r>
              <a:rPr lang="nl-BE" b="1" dirty="0">
                <a:latin typeface="Verdana"/>
              </a:rPr>
              <a:t>train-the-trainer</a:t>
            </a:r>
            <a:r>
              <a:rPr lang="nl-BE" dirty="0">
                <a:latin typeface="Verdana"/>
              </a:rPr>
              <a:t> </a:t>
            </a:r>
            <a:r>
              <a:rPr lang="nl-BE" dirty="0" smtClean="0">
                <a:latin typeface="Verdana"/>
              </a:rPr>
              <a:t>in 10 </a:t>
            </a:r>
            <a:r>
              <a:rPr lang="nl-BE" dirty="0" err="1" smtClean="0">
                <a:latin typeface="Verdana"/>
              </a:rPr>
              <a:t>Delegations</a:t>
            </a:r>
            <a:r>
              <a:rPr lang="nl-BE" dirty="0" smtClean="0">
                <a:latin typeface="Verdana"/>
              </a:rPr>
              <a:t> </a:t>
            </a:r>
            <a:r>
              <a:rPr lang="nl-BE" dirty="0" err="1" smtClean="0">
                <a:latin typeface="Verdana"/>
              </a:rPr>
              <a:t>and</a:t>
            </a:r>
            <a:r>
              <a:rPr lang="nl-BE" dirty="0" smtClean="0">
                <a:latin typeface="Verdana"/>
              </a:rPr>
              <a:t> HQ</a:t>
            </a:r>
            <a:endParaRPr lang="en-US" dirty="0">
              <a:latin typeface="Verdana"/>
            </a:endParaRPr>
          </a:p>
        </p:txBody>
      </p:sp>
      <p:cxnSp>
        <p:nvCxnSpPr>
          <p:cNvPr id="4" name="Straight Arrow Connector 3"/>
          <p:cNvCxnSpPr/>
          <p:nvPr/>
        </p:nvCxnSpPr>
        <p:spPr bwMode="auto">
          <a:xfrm flipV="1">
            <a:off x="3275856" y="3717032"/>
            <a:ext cx="864096" cy="16322"/>
          </a:xfrm>
          <a:prstGeom prst="straightConnector1">
            <a:avLst/>
          </a:prstGeom>
          <a:noFill/>
          <a:ln>
            <a:noFill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" name="Straight Arrow Connector 38"/>
          <p:cNvCxnSpPr>
            <a:stCxn id="15" idx="3"/>
          </p:cNvCxnSpPr>
          <p:nvPr/>
        </p:nvCxnSpPr>
        <p:spPr bwMode="auto">
          <a:xfrm>
            <a:off x="5863879" y="3635466"/>
            <a:ext cx="308442" cy="230803"/>
          </a:xfrm>
          <a:prstGeom prst="straightConnector1">
            <a:avLst/>
          </a:prstGeom>
          <a:noFill/>
          <a:ln>
            <a:noFill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5" name="TextBox 44"/>
          <p:cNvSpPr txBox="1"/>
          <p:nvPr/>
        </p:nvSpPr>
        <p:spPr>
          <a:xfrm>
            <a:off x="2433507" y="4203205"/>
            <a:ext cx="989397" cy="900246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BE" sz="1050" b="1" i="1" kern="0" dirty="0" err="1">
                <a:solidFill>
                  <a:srgbClr val="333399"/>
                </a:solidFill>
              </a:rPr>
              <a:t>R</a:t>
            </a:r>
            <a:r>
              <a:rPr lang="nl-BE" sz="1050" b="1" i="1" kern="0" dirty="0" err="1" smtClean="0">
                <a:solidFill>
                  <a:srgbClr val="333399"/>
                </a:solidFill>
              </a:rPr>
              <a:t>oll</a:t>
            </a:r>
            <a:r>
              <a:rPr lang="nl-BE" sz="1050" b="1" i="1" kern="0" dirty="0" smtClean="0">
                <a:solidFill>
                  <a:srgbClr val="333399"/>
                </a:solidFill>
              </a:rPr>
              <a:t> out </a:t>
            </a:r>
            <a:r>
              <a:rPr lang="nl-BE" sz="1050" b="1" i="1" kern="0" dirty="0" err="1" smtClean="0">
                <a:solidFill>
                  <a:srgbClr val="333399"/>
                </a:solidFill>
              </a:rPr>
              <a:t>Regional</a:t>
            </a:r>
            <a:r>
              <a:rPr lang="nl-BE" sz="1050" b="1" i="1" kern="0" dirty="0" smtClean="0">
                <a:solidFill>
                  <a:srgbClr val="333399"/>
                </a:solidFill>
              </a:rPr>
              <a:t> WS in 10 hubs + HQ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nl-BE" sz="1050" b="1" i="1" kern="0" dirty="0" smtClean="0">
              <a:solidFill>
                <a:srgbClr val="333399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163783" y="4221088"/>
            <a:ext cx="1012432" cy="900246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BE" sz="1050" b="1" i="1" kern="0" dirty="0" smtClean="0">
                <a:solidFill>
                  <a:srgbClr val="333399"/>
                </a:solidFill>
              </a:rPr>
              <a:t>1 pilot WS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BE" sz="1050" b="1" i="1" kern="0" dirty="0">
                <a:solidFill>
                  <a:srgbClr val="333399"/>
                </a:solidFill>
              </a:rPr>
              <a:t>a</a:t>
            </a:r>
            <a:r>
              <a:rPr lang="nl-BE" sz="1050" b="1" i="1" kern="0" dirty="0" smtClean="0">
                <a:solidFill>
                  <a:srgbClr val="333399"/>
                </a:solidFill>
              </a:rPr>
              <a:t>t HQ </a:t>
            </a:r>
            <a:r>
              <a:rPr lang="nl-BE" sz="1050" b="1" i="1" kern="0" dirty="0" err="1" smtClean="0">
                <a:solidFill>
                  <a:srgbClr val="333399"/>
                </a:solidFill>
              </a:rPr>
              <a:t>with</a:t>
            </a:r>
            <a:r>
              <a:rPr lang="nl-BE" sz="1050" b="1" i="1" kern="0" dirty="0" smtClean="0">
                <a:solidFill>
                  <a:srgbClr val="333399"/>
                </a:solidFill>
              </a:rPr>
              <a:t> pilot </a:t>
            </a:r>
            <a:r>
              <a:rPr lang="nl-BE" sz="1050" b="1" i="1" kern="0" dirty="0" err="1" smtClean="0">
                <a:solidFill>
                  <a:srgbClr val="333399"/>
                </a:solidFill>
              </a:rPr>
              <a:t>EUDs</a:t>
            </a:r>
            <a:endParaRPr lang="nl-BE" sz="1050" b="1" i="1" kern="0" dirty="0" smtClean="0">
              <a:solidFill>
                <a:srgbClr val="333399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nl-BE" sz="1050" b="1" i="1" kern="0" dirty="0" smtClean="0">
              <a:solidFill>
                <a:srgbClr val="333399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nl-BE" sz="1050" b="1" i="1" kern="0" dirty="0">
              <a:solidFill>
                <a:srgbClr val="333399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731450" y="4194698"/>
            <a:ext cx="1012432" cy="900246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BE" sz="1050" b="1" i="1" kern="0" dirty="0" smtClean="0">
                <a:solidFill>
                  <a:srgbClr val="333399"/>
                </a:solidFill>
              </a:rPr>
              <a:t>1 pilot WS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BE" sz="1050" b="1" i="1" kern="0" dirty="0">
                <a:solidFill>
                  <a:srgbClr val="333399"/>
                </a:solidFill>
              </a:rPr>
              <a:t>a</a:t>
            </a:r>
            <a:r>
              <a:rPr lang="nl-BE" sz="1050" b="1" i="1" kern="0" dirty="0" smtClean="0">
                <a:solidFill>
                  <a:srgbClr val="333399"/>
                </a:solidFill>
              </a:rPr>
              <a:t>t HQ </a:t>
            </a:r>
            <a:r>
              <a:rPr lang="nl-BE" sz="1050" b="1" i="1" kern="0" dirty="0" err="1" smtClean="0">
                <a:solidFill>
                  <a:srgbClr val="333399"/>
                </a:solidFill>
              </a:rPr>
              <a:t>with</a:t>
            </a:r>
            <a:r>
              <a:rPr lang="nl-BE" sz="1050" b="1" i="1" kern="0" dirty="0" smtClean="0">
                <a:solidFill>
                  <a:srgbClr val="333399"/>
                </a:solidFill>
              </a:rPr>
              <a:t> pilot </a:t>
            </a:r>
            <a:r>
              <a:rPr lang="nl-BE" sz="1050" b="1" i="1" kern="0" dirty="0" err="1" smtClean="0">
                <a:solidFill>
                  <a:srgbClr val="333399"/>
                </a:solidFill>
              </a:rPr>
              <a:t>EUDs</a:t>
            </a:r>
            <a:endParaRPr lang="nl-BE" sz="1050" b="1" i="1" kern="0" dirty="0" smtClean="0">
              <a:solidFill>
                <a:srgbClr val="333399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nl-BE" sz="1050" b="1" i="1" kern="0" dirty="0" smtClean="0">
              <a:solidFill>
                <a:srgbClr val="333399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nl-BE" sz="1050" b="1" i="1" kern="0" dirty="0">
              <a:solidFill>
                <a:srgbClr val="333399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065753" y="4176431"/>
            <a:ext cx="1012432" cy="900246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BE" sz="1050" b="1" i="1" kern="0" dirty="0" smtClean="0">
                <a:solidFill>
                  <a:srgbClr val="333399"/>
                </a:solidFill>
              </a:rPr>
              <a:t>1 pilot WS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BE" sz="1050" b="1" i="1" kern="0" dirty="0">
                <a:solidFill>
                  <a:srgbClr val="333399"/>
                </a:solidFill>
              </a:rPr>
              <a:t>a</a:t>
            </a:r>
            <a:r>
              <a:rPr lang="nl-BE" sz="1050" b="1" i="1" kern="0" dirty="0" smtClean="0">
                <a:solidFill>
                  <a:srgbClr val="333399"/>
                </a:solidFill>
              </a:rPr>
              <a:t>t HQ </a:t>
            </a:r>
            <a:r>
              <a:rPr lang="nl-BE" sz="1050" b="1" i="1" kern="0" dirty="0" err="1" smtClean="0">
                <a:solidFill>
                  <a:srgbClr val="333399"/>
                </a:solidFill>
              </a:rPr>
              <a:t>with</a:t>
            </a:r>
            <a:r>
              <a:rPr lang="nl-BE" sz="1050" b="1" i="1" kern="0" dirty="0" smtClean="0">
                <a:solidFill>
                  <a:srgbClr val="333399"/>
                </a:solidFill>
              </a:rPr>
              <a:t> pilot </a:t>
            </a:r>
            <a:r>
              <a:rPr lang="nl-BE" sz="1050" b="1" i="1" kern="0" dirty="0" err="1" smtClean="0">
                <a:solidFill>
                  <a:srgbClr val="333399"/>
                </a:solidFill>
              </a:rPr>
              <a:t>EUDs</a:t>
            </a:r>
            <a:endParaRPr lang="nl-BE" sz="1050" b="1" i="1" kern="0" dirty="0" smtClean="0">
              <a:solidFill>
                <a:srgbClr val="333399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nl-BE" sz="1050" b="1" i="1" kern="0" dirty="0" smtClean="0">
              <a:solidFill>
                <a:srgbClr val="333399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nl-BE" sz="1050" b="1" i="1" kern="0" dirty="0">
              <a:solidFill>
                <a:srgbClr val="333399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217278" y="4221088"/>
            <a:ext cx="989397" cy="900246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BE" sz="1050" b="1" i="1" kern="0" dirty="0" err="1">
                <a:solidFill>
                  <a:srgbClr val="333399"/>
                </a:solidFill>
              </a:rPr>
              <a:t>R</a:t>
            </a:r>
            <a:r>
              <a:rPr lang="nl-BE" sz="1050" b="1" i="1" kern="0" dirty="0" err="1" smtClean="0">
                <a:solidFill>
                  <a:srgbClr val="333399"/>
                </a:solidFill>
              </a:rPr>
              <a:t>oll</a:t>
            </a:r>
            <a:r>
              <a:rPr lang="nl-BE" sz="1050" b="1" i="1" kern="0" dirty="0" smtClean="0">
                <a:solidFill>
                  <a:srgbClr val="333399"/>
                </a:solidFill>
              </a:rPr>
              <a:t> out </a:t>
            </a:r>
            <a:r>
              <a:rPr lang="nl-BE" sz="1050" b="1" i="1" kern="0" dirty="0" err="1" smtClean="0">
                <a:solidFill>
                  <a:srgbClr val="333399"/>
                </a:solidFill>
              </a:rPr>
              <a:t>Regional</a:t>
            </a:r>
            <a:r>
              <a:rPr lang="nl-BE" sz="1050" b="1" i="1" kern="0" dirty="0" smtClean="0">
                <a:solidFill>
                  <a:srgbClr val="333399"/>
                </a:solidFill>
              </a:rPr>
              <a:t> WS in 10 hubs + HQ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nl-BE" sz="1050" b="1" i="1" kern="0" dirty="0" smtClean="0">
              <a:solidFill>
                <a:srgbClr val="333399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922290" y="4184938"/>
            <a:ext cx="989397" cy="900246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BE" sz="1050" b="1" i="1" kern="0" dirty="0" err="1">
                <a:solidFill>
                  <a:srgbClr val="333399"/>
                </a:solidFill>
              </a:rPr>
              <a:t>R</a:t>
            </a:r>
            <a:r>
              <a:rPr lang="nl-BE" sz="1050" b="1" i="1" kern="0" dirty="0" err="1" smtClean="0">
                <a:solidFill>
                  <a:srgbClr val="333399"/>
                </a:solidFill>
              </a:rPr>
              <a:t>oll</a:t>
            </a:r>
            <a:r>
              <a:rPr lang="nl-BE" sz="1050" b="1" i="1" kern="0" dirty="0" smtClean="0">
                <a:solidFill>
                  <a:srgbClr val="333399"/>
                </a:solidFill>
              </a:rPr>
              <a:t> out </a:t>
            </a:r>
            <a:r>
              <a:rPr lang="nl-BE" sz="1050" b="1" i="1" kern="0" dirty="0" err="1" smtClean="0">
                <a:solidFill>
                  <a:srgbClr val="333399"/>
                </a:solidFill>
              </a:rPr>
              <a:t>Regional</a:t>
            </a:r>
            <a:r>
              <a:rPr lang="nl-BE" sz="1050" b="1" i="1" kern="0" dirty="0" smtClean="0">
                <a:solidFill>
                  <a:srgbClr val="333399"/>
                </a:solidFill>
              </a:rPr>
              <a:t> WS in 10 hubs + HQ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nl-BE" sz="1050" b="1" i="1" kern="0" dirty="0" smtClean="0">
              <a:solidFill>
                <a:srgbClr val="333399"/>
              </a:solidFill>
            </a:endParaRPr>
          </a:p>
        </p:txBody>
      </p:sp>
      <p:sp>
        <p:nvSpPr>
          <p:cNvPr id="7" name="Curved Up Arrow 6"/>
          <p:cNvSpPr/>
          <p:nvPr/>
        </p:nvSpPr>
        <p:spPr bwMode="auto">
          <a:xfrm>
            <a:off x="1691010" y="5121333"/>
            <a:ext cx="1237195" cy="305689"/>
          </a:xfrm>
          <a:prstGeom prst="curvedUpArrow">
            <a:avLst/>
          </a:prstGeom>
          <a:solidFill>
            <a:schemeClr val="accent1">
              <a:lumMod val="90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37" name="Curved Up Arrow 36"/>
          <p:cNvSpPr/>
          <p:nvPr/>
        </p:nvSpPr>
        <p:spPr bwMode="auto">
          <a:xfrm>
            <a:off x="4332945" y="5146173"/>
            <a:ext cx="1237195" cy="305689"/>
          </a:xfrm>
          <a:prstGeom prst="curvedUpArrow">
            <a:avLst/>
          </a:prstGeom>
          <a:solidFill>
            <a:schemeClr val="accent1">
              <a:lumMod val="90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38" name="Curved Up Arrow 37"/>
          <p:cNvSpPr/>
          <p:nvPr/>
        </p:nvSpPr>
        <p:spPr bwMode="auto">
          <a:xfrm>
            <a:off x="6552908" y="5146173"/>
            <a:ext cx="1237195" cy="305689"/>
          </a:xfrm>
          <a:prstGeom prst="curvedUpArrow">
            <a:avLst/>
          </a:prstGeom>
          <a:solidFill>
            <a:schemeClr val="accent1">
              <a:lumMod val="90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89408" y="5403272"/>
            <a:ext cx="21120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i="1" dirty="0" smtClean="0"/>
              <a:t>Lessons learnt and further testing, improvement </a:t>
            </a:r>
            <a:endParaRPr lang="en-GB" sz="1000" b="1" i="1" dirty="0"/>
          </a:p>
        </p:txBody>
      </p:sp>
      <p:sp>
        <p:nvSpPr>
          <p:cNvPr id="42" name="TextBox 41"/>
          <p:cNvSpPr txBox="1"/>
          <p:nvPr/>
        </p:nvSpPr>
        <p:spPr>
          <a:xfrm>
            <a:off x="3866253" y="5426133"/>
            <a:ext cx="21120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i="1" dirty="0" smtClean="0"/>
              <a:t>Lessons learnt and further testing, improvement </a:t>
            </a:r>
            <a:endParaRPr lang="en-GB" sz="1000" b="1" i="1" dirty="0"/>
          </a:p>
        </p:txBody>
      </p:sp>
      <p:sp>
        <p:nvSpPr>
          <p:cNvPr id="43" name="TextBox 42"/>
          <p:cNvSpPr txBox="1"/>
          <p:nvPr/>
        </p:nvSpPr>
        <p:spPr>
          <a:xfrm>
            <a:off x="6184196" y="5436722"/>
            <a:ext cx="21120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i="1" dirty="0" smtClean="0"/>
              <a:t>Lessons learnt and further testing, improvement </a:t>
            </a:r>
            <a:endParaRPr lang="en-GB" sz="1000" b="1" i="1" dirty="0"/>
          </a:p>
        </p:txBody>
      </p:sp>
      <p:sp>
        <p:nvSpPr>
          <p:cNvPr id="23" name="Circular Arrow 22"/>
          <p:cNvSpPr/>
          <p:nvPr/>
        </p:nvSpPr>
        <p:spPr bwMode="auto">
          <a:xfrm>
            <a:off x="2164339" y="5686097"/>
            <a:ext cx="763865" cy="554485"/>
          </a:xfrm>
          <a:prstGeom prst="circularArrow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41" name="Curved Left Arrow 40"/>
          <p:cNvSpPr/>
          <p:nvPr/>
        </p:nvSpPr>
        <p:spPr bwMode="auto">
          <a:xfrm rot="5400000">
            <a:off x="2367409" y="5755561"/>
            <a:ext cx="324868" cy="796722"/>
          </a:xfrm>
          <a:prstGeom prst="curvedLeftArrow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/>
            <a:endParaRPr lang="en-GB"/>
          </a:p>
        </p:txBody>
      </p:sp>
      <p:sp>
        <p:nvSpPr>
          <p:cNvPr id="48" name="Circular Arrow 47"/>
          <p:cNvSpPr/>
          <p:nvPr/>
        </p:nvSpPr>
        <p:spPr bwMode="auto">
          <a:xfrm>
            <a:off x="4107859" y="5746686"/>
            <a:ext cx="763865" cy="554485"/>
          </a:xfrm>
          <a:prstGeom prst="circularArrow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49" name="Curved Left Arrow 48"/>
          <p:cNvSpPr/>
          <p:nvPr/>
        </p:nvSpPr>
        <p:spPr bwMode="auto">
          <a:xfrm rot="5400000">
            <a:off x="4310929" y="5816150"/>
            <a:ext cx="324868" cy="796722"/>
          </a:xfrm>
          <a:prstGeom prst="curvedLeftArrow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/>
            <a:endParaRPr lang="en-GB"/>
          </a:p>
        </p:txBody>
      </p:sp>
      <p:sp>
        <p:nvSpPr>
          <p:cNvPr id="51" name="Circular Arrow 50"/>
          <p:cNvSpPr/>
          <p:nvPr/>
        </p:nvSpPr>
        <p:spPr bwMode="auto">
          <a:xfrm>
            <a:off x="6763953" y="5743736"/>
            <a:ext cx="763865" cy="554485"/>
          </a:xfrm>
          <a:prstGeom prst="circularArrow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54" name="Curved Left Arrow 53"/>
          <p:cNvSpPr/>
          <p:nvPr/>
        </p:nvSpPr>
        <p:spPr bwMode="auto">
          <a:xfrm rot="5400000">
            <a:off x="6967023" y="5813200"/>
            <a:ext cx="324868" cy="796722"/>
          </a:xfrm>
          <a:prstGeom prst="curvedLeftArrow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/>
            <a:endParaRPr lang="en-GB"/>
          </a:p>
        </p:txBody>
      </p:sp>
      <p:sp>
        <p:nvSpPr>
          <p:cNvPr id="44" name="TextBox 43"/>
          <p:cNvSpPr txBox="1"/>
          <p:nvPr/>
        </p:nvSpPr>
        <p:spPr>
          <a:xfrm>
            <a:off x="166250" y="5757347"/>
            <a:ext cx="1389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Breakthrough projects </a:t>
            </a:r>
            <a:endParaRPr lang="en-GB" b="1" dirty="0"/>
          </a:p>
        </p:txBody>
      </p:sp>
      <p:sp>
        <p:nvSpPr>
          <p:cNvPr id="55" name="TextBox 54"/>
          <p:cNvSpPr txBox="1"/>
          <p:nvPr/>
        </p:nvSpPr>
        <p:spPr>
          <a:xfrm>
            <a:off x="183055" y="4395721"/>
            <a:ext cx="13894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Training </a:t>
            </a:r>
            <a:endParaRPr lang="en-GB" b="1" dirty="0"/>
          </a:p>
        </p:txBody>
      </p:sp>
      <p:sp>
        <p:nvSpPr>
          <p:cNvPr id="56" name="TextBox 55"/>
          <p:cNvSpPr txBox="1"/>
          <p:nvPr/>
        </p:nvSpPr>
        <p:spPr>
          <a:xfrm>
            <a:off x="183055" y="5395135"/>
            <a:ext cx="13894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Testing  </a:t>
            </a:r>
            <a:endParaRPr lang="en-GB" b="1" dirty="0"/>
          </a:p>
        </p:txBody>
      </p:sp>
      <p:sp>
        <p:nvSpPr>
          <p:cNvPr id="57" name="TextBox 56"/>
          <p:cNvSpPr txBox="1"/>
          <p:nvPr/>
        </p:nvSpPr>
        <p:spPr>
          <a:xfrm>
            <a:off x="164199" y="6324580"/>
            <a:ext cx="13894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Support  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418890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82"/>
          <p:cNvCxnSpPr>
            <a:cxnSpLocks noChangeShapeType="1"/>
          </p:cNvCxnSpPr>
          <p:nvPr/>
        </p:nvCxnSpPr>
        <p:spPr bwMode="auto">
          <a:xfrm>
            <a:off x="1646111" y="5887202"/>
            <a:ext cx="5916806" cy="0"/>
          </a:xfrm>
          <a:prstGeom prst="line">
            <a:avLst/>
          </a:prstGeom>
          <a:noFill/>
          <a:ln w="19050" algn="ctr">
            <a:solidFill>
              <a:srgbClr val="BDD7E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" name="TextBox 13"/>
          <p:cNvSpPr txBox="1"/>
          <p:nvPr/>
        </p:nvSpPr>
        <p:spPr>
          <a:xfrm>
            <a:off x="1076575" y="3615407"/>
            <a:ext cx="1479201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BE" b="1" i="1" dirty="0" err="1" smtClean="0">
                <a:solidFill>
                  <a:srgbClr val="333399"/>
                </a:solidFill>
                <a:latin typeface="Verdana"/>
              </a:rPr>
              <a:t>Oct</a:t>
            </a:r>
            <a:endParaRPr lang="nl-BE" b="1" i="1" dirty="0" smtClean="0">
              <a:solidFill>
                <a:srgbClr val="333399"/>
              </a:solidFill>
              <a:latin typeface="Verdan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BE" b="1" i="1" dirty="0" smtClean="0">
                <a:solidFill>
                  <a:srgbClr val="333399"/>
                </a:solidFill>
                <a:latin typeface="Verdana"/>
              </a:rPr>
              <a:t> </a:t>
            </a:r>
            <a:r>
              <a:rPr lang="nl-BE" b="1" i="1" dirty="0">
                <a:solidFill>
                  <a:srgbClr val="333399"/>
                </a:solidFill>
                <a:latin typeface="Verdana"/>
              </a:rPr>
              <a:t>2017</a:t>
            </a:r>
            <a:endParaRPr lang="en-US" b="1" i="1" dirty="0">
              <a:solidFill>
                <a:srgbClr val="333399"/>
              </a:solidFill>
              <a:latin typeface="Verdan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96629" y="3605593"/>
            <a:ext cx="1450555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BE" b="1" i="1" dirty="0">
                <a:solidFill>
                  <a:srgbClr val="333399"/>
                </a:solidFill>
                <a:latin typeface="Verdana"/>
              </a:rPr>
              <a:t>Feb </a:t>
            </a:r>
            <a:endParaRPr lang="nl-BE" b="1" i="1" dirty="0" smtClean="0">
              <a:solidFill>
                <a:srgbClr val="333399"/>
              </a:solidFill>
              <a:latin typeface="Verdan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BE" b="1" i="1" dirty="0" smtClean="0">
                <a:solidFill>
                  <a:srgbClr val="333399"/>
                </a:solidFill>
                <a:latin typeface="Verdana"/>
              </a:rPr>
              <a:t>2018</a:t>
            </a:r>
            <a:endParaRPr lang="en-US" b="1" i="1" dirty="0">
              <a:solidFill>
                <a:srgbClr val="333399"/>
              </a:solidFill>
              <a:latin typeface="Verdana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55437" y="3615407"/>
            <a:ext cx="2040899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BE" b="1" i="1" dirty="0" smtClean="0">
                <a:solidFill>
                  <a:srgbClr val="333399"/>
                </a:solidFill>
                <a:latin typeface="Verdana"/>
              </a:rPr>
              <a:t>April   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BE" b="1" i="1" dirty="0" smtClean="0">
                <a:solidFill>
                  <a:srgbClr val="333399"/>
                </a:solidFill>
                <a:latin typeface="Verdana"/>
              </a:rPr>
              <a:t>2018</a:t>
            </a:r>
            <a:endParaRPr lang="en-US" b="1" i="1" dirty="0">
              <a:solidFill>
                <a:srgbClr val="333399"/>
              </a:solidFill>
              <a:latin typeface="Verdana"/>
            </a:endParaRPr>
          </a:p>
        </p:txBody>
      </p:sp>
      <p:sp>
        <p:nvSpPr>
          <p:cNvPr id="18" name="Pentagon 17"/>
          <p:cNvSpPr/>
          <p:nvPr/>
        </p:nvSpPr>
        <p:spPr>
          <a:xfrm>
            <a:off x="1779258" y="6170132"/>
            <a:ext cx="6897198" cy="355212"/>
          </a:xfrm>
          <a:prstGeom prst="homePlate">
            <a:avLst/>
          </a:prstGeom>
          <a:gradFill flip="none" rotWithShape="1">
            <a:gsLst>
              <a:gs pos="0">
                <a:schemeClr val="accent5"/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10800000" scaled="1"/>
            <a:tileRect/>
          </a:gradFill>
          <a:ln w="635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BE" sz="1000" b="1" i="1" kern="0" dirty="0">
                <a:solidFill>
                  <a:prstClr val="white"/>
                </a:solidFill>
                <a:latin typeface="Verdana"/>
              </a:rPr>
              <a:t>HOTLINE</a:t>
            </a:r>
            <a:endParaRPr lang="en-US" sz="1000" b="1" i="1" kern="0" dirty="0">
              <a:solidFill>
                <a:prstClr val="white"/>
              </a:solidFill>
              <a:latin typeface="Verdana"/>
            </a:endParaRPr>
          </a:p>
        </p:txBody>
      </p:sp>
      <p:sp>
        <p:nvSpPr>
          <p:cNvPr id="19" name="Pentagon 18"/>
          <p:cNvSpPr/>
          <p:nvPr/>
        </p:nvSpPr>
        <p:spPr>
          <a:xfrm>
            <a:off x="1871701" y="4869160"/>
            <a:ext cx="2324928" cy="936103"/>
          </a:xfrm>
          <a:prstGeom prst="homePlate">
            <a:avLst/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i="1" kern="0" dirty="0" smtClean="0">
                <a:solidFill>
                  <a:prstClr val="white"/>
                </a:solidFill>
                <a:latin typeface="Verdana"/>
              </a:rPr>
              <a:t>Support/ Follow </a:t>
            </a:r>
            <a:r>
              <a:rPr lang="en-US" sz="1100" b="1" i="1" kern="0" dirty="0">
                <a:solidFill>
                  <a:prstClr val="white"/>
                </a:solidFill>
                <a:latin typeface="Verdana"/>
              </a:rPr>
              <a:t>up </a:t>
            </a:r>
            <a:r>
              <a:rPr lang="en-US" sz="1100" b="1" i="1" kern="0" dirty="0" smtClean="0">
                <a:solidFill>
                  <a:prstClr val="white"/>
                </a:solidFill>
                <a:latin typeface="Verdana"/>
              </a:rPr>
              <a:t>encoding LF Pilots/ system adaptation </a:t>
            </a:r>
            <a:endParaRPr lang="en-US" sz="1100" b="1" i="1" kern="0" dirty="0">
              <a:solidFill>
                <a:prstClr val="white"/>
              </a:solidFill>
              <a:latin typeface="Verdan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i="1" kern="0" dirty="0" smtClean="0">
                <a:solidFill>
                  <a:prstClr val="white"/>
                </a:solidFill>
                <a:latin typeface="Verdana"/>
              </a:rPr>
              <a:t>Nov 2017-Jan 2018</a:t>
            </a:r>
            <a:endParaRPr lang="en-US" sz="1100" b="1" i="1" kern="0" dirty="0">
              <a:solidFill>
                <a:prstClr val="white"/>
              </a:solidFill>
              <a:latin typeface="Verdana"/>
            </a:endParaRPr>
          </a:p>
        </p:txBody>
      </p:sp>
      <p:sp>
        <p:nvSpPr>
          <p:cNvPr id="20" name="Pentagon 19"/>
          <p:cNvSpPr/>
          <p:nvPr/>
        </p:nvSpPr>
        <p:spPr>
          <a:xfrm>
            <a:off x="4687106" y="5158189"/>
            <a:ext cx="3629309" cy="647073"/>
          </a:xfrm>
          <a:prstGeom prst="homePlate">
            <a:avLst/>
          </a:prstGeom>
          <a:gradFill flip="none" rotWithShape="1">
            <a:gsLst>
              <a:gs pos="0">
                <a:schemeClr val="accent5"/>
              </a:gs>
              <a:gs pos="75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10800000" scaled="1"/>
            <a:tileRect/>
          </a:gradFill>
          <a:ln w="635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kern="0" dirty="0" smtClean="0">
                <a:solidFill>
                  <a:prstClr val="white"/>
                </a:solidFill>
                <a:latin typeface="Verdana"/>
              </a:rPr>
              <a:t>Support/ follow up encoding LF  </a:t>
            </a:r>
            <a:endParaRPr lang="en-US" b="1" i="1" kern="0" dirty="0">
              <a:solidFill>
                <a:prstClr val="white"/>
              </a:solidFill>
              <a:latin typeface="Verdan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kern="0" dirty="0" smtClean="0">
                <a:solidFill>
                  <a:prstClr val="white"/>
                </a:solidFill>
                <a:latin typeface="Verdana"/>
              </a:rPr>
              <a:t>Feb2018-…</a:t>
            </a:r>
            <a:endParaRPr lang="en-US" b="1" i="1" kern="0" dirty="0">
              <a:solidFill>
                <a:prstClr val="white"/>
              </a:solidFill>
              <a:latin typeface="Verdana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716016" y="4149080"/>
            <a:ext cx="1859870" cy="6540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nl-BE" sz="500" b="1" i="1" kern="0" dirty="0">
              <a:solidFill>
                <a:srgbClr val="FFFFFF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BE" sz="1050" b="1" i="1" kern="0" dirty="0">
                <a:solidFill>
                  <a:srgbClr val="333399"/>
                </a:solidFill>
              </a:rPr>
              <a:t>FULL ROLL OUT </a:t>
            </a:r>
            <a:br>
              <a:rPr lang="nl-BE" sz="1050" b="1" i="1" kern="0" dirty="0">
                <a:solidFill>
                  <a:srgbClr val="333399"/>
                </a:solidFill>
              </a:rPr>
            </a:br>
            <a:r>
              <a:rPr lang="nl-BE" sz="1050" b="1" i="1" kern="0" dirty="0">
                <a:solidFill>
                  <a:srgbClr val="333399"/>
                </a:solidFill>
              </a:rPr>
              <a:t>EUDEL @ 10 </a:t>
            </a:r>
            <a:r>
              <a:rPr lang="nl-BE" sz="1050" b="1" i="1" kern="0" dirty="0" smtClean="0">
                <a:solidFill>
                  <a:srgbClr val="333399"/>
                </a:solidFill>
              </a:rPr>
              <a:t>HUBS +HQ @ Brussels 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altLang="es-ES_tradnl" sz="2400" i="1" dirty="0">
                <a:solidFill>
                  <a:srgbClr val="0F5494"/>
                </a:solidFill>
              </a:rPr>
              <a:t>Roll out Results management </a:t>
            </a:r>
            <a:r>
              <a:rPr lang="en-GB" altLang="es-ES_tradnl" sz="2400" i="1" dirty="0" smtClean="0">
                <a:solidFill>
                  <a:srgbClr val="0F5494"/>
                </a:solidFill>
              </a:rPr>
              <a:t>–</a:t>
            </a:r>
            <a:br>
              <a:rPr lang="en-GB" altLang="es-ES_tradnl" sz="2400" i="1" dirty="0" smtClean="0">
                <a:solidFill>
                  <a:srgbClr val="0F5494"/>
                </a:solidFill>
              </a:rPr>
            </a:br>
            <a:r>
              <a:rPr lang="en-GB" altLang="es-ES_tradnl" sz="2400" i="1" dirty="0" smtClean="0">
                <a:solidFill>
                  <a:srgbClr val="0F5494"/>
                </a:solidFill>
              </a:rPr>
              <a:t>regional </a:t>
            </a:r>
            <a:r>
              <a:rPr lang="en-GB" altLang="es-ES_tradnl" sz="2400" i="1" dirty="0">
                <a:solidFill>
                  <a:srgbClr val="0F5494"/>
                </a:solidFill>
              </a:rPr>
              <a:t>workshops February 2018</a:t>
            </a:r>
            <a:endParaRPr lang="es-ES_tradnl" sz="2400" i="1" dirty="0">
              <a:solidFill>
                <a:srgbClr val="0F5494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rot="16200000">
            <a:off x="227668" y="4248918"/>
            <a:ext cx="801901" cy="438582"/>
          </a:xfrm>
          <a:prstGeom prst="rect">
            <a:avLst/>
          </a:prstGeom>
          <a:solidFill>
            <a:schemeClr val="accent1">
              <a:lumMod val="90000"/>
            </a:schemeClr>
          </a:solidFill>
        </p:spPr>
        <p:txBody>
          <a:bodyPr wrap="square" lIns="68580" tIns="34290" rIns="68580" bIns="3429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BE" b="1" dirty="0" err="1" smtClean="0">
                <a:ln w="0"/>
                <a:solidFill>
                  <a:srgbClr val="333399"/>
                </a:solidFill>
                <a:latin typeface="Verdana"/>
              </a:rPr>
              <a:t>Work-shops</a:t>
            </a:r>
            <a:endParaRPr lang="en-US" b="1" dirty="0">
              <a:ln w="0"/>
              <a:solidFill>
                <a:srgbClr val="333399"/>
              </a:solidFill>
              <a:latin typeface="Verdana"/>
            </a:endParaRPr>
          </a:p>
        </p:txBody>
      </p:sp>
      <p:sp>
        <p:nvSpPr>
          <p:cNvPr id="13" name="Rectangle 12"/>
          <p:cNvSpPr/>
          <p:nvPr/>
        </p:nvSpPr>
        <p:spPr>
          <a:xfrm rot="16200000">
            <a:off x="-147791" y="5621977"/>
            <a:ext cx="1512168" cy="438582"/>
          </a:xfrm>
          <a:prstGeom prst="rect">
            <a:avLst/>
          </a:prstGeom>
          <a:solidFill>
            <a:srgbClr val="BDDEFF"/>
          </a:solidFill>
        </p:spPr>
        <p:txBody>
          <a:bodyPr wrap="square" lIns="68580" tIns="34290" rIns="68580" bIns="3429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BE" b="1" dirty="0">
                <a:ln w="0"/>
                <a:solidFill>
                  <a:srgbClr val="333399"/>
                </a:solidFill>
                <a:latin typeface="Verdana"/>
              </a:rPr>
              <a:t>Suport  &amp; Follow</a:t>
            </a:r>
            <a:r>
              <a:rPr lang="nl-BE" b="1" dirty="0">
                <a:ln w="0"/>
                <a:solidFill>
                  <a:prstClr val="black">
                    <a:lumMod val="65000"/>
                    <a:lumOff val="35000"/>
                  </a:prstClr>
                </a:solidFill>
                <a:latin typeface="Verdana"/>
              </a:rPr>
              <a:t> up</a:t>
            </a:r>
            <a:endParaRPr lang="en-US" b="1" dirty="0">
              <a:ln w="0"/>
              <a:solidFill>
                <a:prstClr val="black">
                  <a:lumMod val="65000"/>
                  <a:lumOff val="35000"/>
                </a:prstClr>
              </a:solidFill>
              <a:latin typeface="Verdana"/>
            </a:endParaRPr>
          </a:p>
        </p:txBody>
      </p:sp>
      <p:cxnSp>
        <p:nvCxnSpPr>
          <p:cNvPr id="24" name="Straight Arrow Connector 101"/>
          <p:cNvCxnSpPr>
            <a:cxnSpLocks noChangeShapeType="1"/>
          </p:cNvCxnSpPr>
          <p:nvPr/>
        </p:nvCxnSpPr>
        <p:spPr bwMode="auto">
          <a:xfrm>
            <a:off x="1273822" y="4077072"/>
            <a:ext cx="6826570" cy="0"/>
          </a:xfrm>
          <a:prstGeom prst="straightConnector1">
            <a:avLst/>
          </a:prstGeom>
          <a:noFill/>
          <a:ln w="6350" algn="ctr">
            <a:solidFill>
              <a:srgbClr val="5B9BD5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" name="TextBox 27"/>
          <p:cNvSpPr txBox="1"/>
          <p:nvPr/>
        </p:nvSpPr>
        <p:spPr>
          <a:xfrm>
            <a:off x="389260" y="2712958"/>
            <a:ext cx="1301750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BE" b="1" dirty="0">
                <a:latin typeface="Verdana"/>
              </a:rPr>
              <a:t>Objective</a:t>
            </a:r>
            <a:endParaRPr lang="en-US" b="1" dirty="0">
              <a:latin typeface="Verdana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334963" y="2717720"/>
            <a:ext cx="7629525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latin typeface="Verdana"/>
              </a:rPr>
              <a:t>capacitate </a:t>
            </a:r>
            <a:r>
              <a:rPr lang="en-US" b="1" dirty="0">
                <a:latin typeface="Verdana"/>
              </a:rPr>
              <a:t>stakeholders </a:t>
            </a:r>
            <a:r>
              <a:rPr lang="en-US" dirty="0">
                <a:latin typeface="Verdana"/>
              </a:rPr>
              <a:t>(EU operations and key external stakeholders) </a:t>
            </a:r>
            <a:r>
              <a:rPr lang="en-US" dirty="0" smtClean="0">
                <a:latin typeface="Verdana"/>
              </a:rPr>
              <a:t>on new IT system and process/ methodology for </a:t>
            </a:r>
            <a:r>
              <a:rPr lang="en-US" dirty="0">
                <a:latin typeface="Verdana"/>
              </a:rPr>
              <a:t>result based </a:t>
            </a:r>
            <a:r>
              <a:rPr lang="en-US" dirty="0" smtClean="0">
                <a:latin typeface="Verdana"/>
              </a:rPr>
              <a:t>management</a:t>
            </a:r>
            <a:endParaRPr lang="en-US" dirty="0">
              <a:latin typeface="Verdana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89260" y="2384345"/>
            <a:ext cx="6424612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BE" b="1" dirty="0">
                <a:latin typeface="Verdana"/>
              </a:rPr>
              <a:t>Comprehensive workshops </a:t>
            </a:r>
            <a:r>
              <a:rPr lang="nl-BE" b="1" dirty="0" smtClean="0">
                <a:latin typeface="Verdana"/>
              </a:rPr>
              <a:t>-</a:t>
            </a:r>
            <a:r>
              <a:rPr lang="nl-BE" dirty="0" smtClean="0">
                <a:latin typeface="Verdana"/>
              </a:rPr>
              <a:t> </a:t>
            </a:r>
            <a:r>
              <a:rPr lang="nl-BE" b="1" dirty="0">
                <a:latin typeface="Verdana"/>
              </a:rPr>
              <a:t>train-the-trainer</a:t>
            </a:r>
            <a:r>
              <a:rPr lang="nl-BE" dirty="0">
                <a:latin typeface="Verdana"/>
              </a:rPr>
              <a:t> </a:t>
            </a:r>
            <a:r>
              <a:rPr lang="nl-BE" dirty="0" smtClean="0">
                <a:latin typeface="Verdana"/>
              </a:rPr>
              <a:t>in 10 </a:t>
            </a:r>
            <a:r>
              <a:rPr lang="nl-BE" dirty="0" err="1" smtClean="0">
                <a:latin typeface="Verdana"/>
              </a:rPr>
              <a:t>Delegations</a:t>
            </a:r>
            <a:r>
              <a:rPr lang="nl-BE" dirty="0" smtClean="0">
                <a:latin typeface="Verdana"/>
              </a:rPr>
              <a:t> </a:t>
            </a:r>
            <a:r>
              <a:rPr lang="nl-BE" dirty="0" err="1" smtClean="0">
                <a:latin typeface="Verdana"/>
              </a:rPr>
              <a:t>and</a:t>
            </a:r>
            <a:r>
              <a:rPr lang="nl-BE" dirty="0" smtClean="0">
                <a:latin typeface="Verdana"/>
              </a:rPr>
              <a:t> HQ</a:t>
            </a:r>
            <a:endParaRPr lang="en-US" dirty="0">
              <a:latin typeface="Verdana"/>
            </a:endParaRPr>
          </a:p>
        </p:txBody>
      </p:sp>
      <p:cxnSp>
        <p:nvCxnSpPr>
          <p:cNvPr id="4" name="Straight Arrow Connector 3"/>
          <p:cNvCxnSpPr/>
          <p:nvPr/>
        </p:nvCxnSpPr>
        <p:spPr bwMode="auto">
          <a:xfrm flipV="1">
            <a:off x="3275856" y="3717032"/>
            <a:ext cx="864096" cy="16322"/>
          </a:xfrm>
          <a:prstGeom prst="straightConnector1">
            <a:avLst/>
          </a:prstGeom>
          <a:noFill/>
          <a:ln>
            <a:noFill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" name="Straight Arrow Connector 38"/>
          <p:cNvCxnSpPr>
            <a:stCxn id="15" idx="3"/>
          </p:cNvCxnSpPr>
          <p:nvPr/>
        </p:nvCxnSpPr>
        <p:spPr bwMode="auto">
          <a:xfrm>
            <a:off x="5647184" y="3836426"/>
            <a:ext cx="616885" cy="323136"/>
          </a:xfrm>
          <a:prstGeom prst="straightConnector1">
            <a:avLst/>
          </a:prstGeom>
          <a:noFill/>
          <a:ln>
            <a:noFill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5" name="TextBox 44"/>
          <p:cNvSpPr txBox="1"/>
          <p:nvPr/>
        </p:nvSpPr>
        <p:spPr>
          <a:xfrm>
            <a:off x="2481008" y="4250705"/>
            <a:ext cx="1010872" cy="577081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BE" sz="1050" b="1" i="1" kern="0" dirty="0" smtClean="0">
                <a:solidFill>
                  <a:srgbClr val="333399"/>
                </a:solidFill>
              </a:rPr>
              <a:t>FPI HQ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BE" sz="1050" b="1" i="1" kern="0" dirty="0" smtClean="0">
                <a:solidFill>
                  <a:srgbClr val="333399"/>
                </a:solidFill>
              </a:rPr>
              <a:t>@ Brussels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BE" sz="1050" b="1" i="1" kern="0" dirty="0" smtClean="0">
                <a:solidFill>
                  <a:srgbClr val="333399"/>
                </a:solidFill>
              </a:rPr>
              <a:t> 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2543811" y="3645024"/>
            <a:ext cx="87606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BE" b="1" i="1" dirty="0" smtClean="0">
                <a:solidFill>
                  <a:srgbClr val="333399"/>
                </a:solidFill>
                <a:latin typeface="Verdana"/>
              </a:rPr>
              <a:t>Nov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BE" b="1" i="1" dirty="0" smtClean="0">
                <a:solidFill>
                  <a:srgbClr val="333399"/>
                </a:solidFill>
                <a:latin typeface="Verdana"/>
              </a:rPr>
              <a:t> </a:t>
            </a:r>
            <a:r>
              <a:rPr lang="nl-BE" b="1" i="1" dirty="0">
                <a:solidFill>
                  <a:srgbClr val="333399"/>
                </a:solidFill>
                <a:latin typeface="Verdana"/>
              </a:rPr>
              <a:t>2017</a:t>
            </a:r>
            <a:endParaRPr lang="en-US" b="1" i="1" dirty="0">
              <a:solidFill>
                <a:srgbClr val="333399"/>
              </a:solidFill>
              <a:latin typeface="Verdana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334963" y="4221088"/>
            <a:ext cx="1004789" cy="577081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BE" sz="1050" b="1" i="1" kern="0" dirty="0" smtClean="0">
                <a:solidFill>
                  <a:srgbClr val="333399"/>
                </a:solidFill>
              </a:rPr>
              <a:t>11Pilot DEL+HQ  </a:t>
            </a:r>
            <a:r>
              <a:rPr lang="nl-BE" sz="1050" b="1" i="1" kern="0" dirty="0">
                <a:solidFill>
                  <a:srgbClr val="333399"/>
                </a:solidFill>
              </a:rPr>
              <a:t>@</a:t>
            </a:r>
            <a:r>
              <a:rPr lang="nl-BE" sz="1050" b="1" i="1" kern="0" dirty="0" smtClean="0">
                <a:solidFill>
                  <a:srgbClr val="333399"/>
                </a:solidFill>
              </a:rPr>
              <a:t>Brussels </a:t>
            </a:r>
          </a:p>
        </p:txBody>
      </p:sp>
    </p:spTree>
    <p:extLst>
      <p:ext uri="{BB962C8B-B14F-4D97-AF65-F5344CB8AC3E}">
        <p14:creationId xmlns:p14="http://schemas.microsoft.com/office/powerpoint/2010/main" val="2173637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213757" y="1339850"/>
            <a:ext cx="8668986" cy="936625"/>
          </a:xfrm>
        </p:spPr>
        <p:txBody>
          <a:bodyPr/>
          <a:lstStyle/>
          <a:p>
            <a:r>
              <a:rPr lang="en-US" altLang="en-US" dirty="0" smtClean="0"/>
              <a:t>State of Play on OPSYS "Projects":</a:t>
            </a:r>
            <a:endParaRPr lang="en-US" altLang="en-US" dirty="0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009" y="2564904"/>
            <a:ext cx="8763988" cy="3529013"/>
          </a:xfrm>
        </p:spPr>
        <p:txBody>
          <a:bodyPr/>
          <a:lstStyle/>
          <a:p>
            <a:pPr marL="0" indent="0">
              <a:spcAft>
                <a:spcPts val="1800"/>
              </a:spcAft>
              <a:buClr>
                <a:srgbClr val="002060"/>
              </a:buClr>
              <a:buNone/>
            </a:pPr>
            <a:r>
              <a:rPr lang="en-US" altLang="en-US" sz="3200" dirty="0" smtClean="0"/>
              <a:t>Track/project 1: Result &amp; Monitoring</a:t>
            </a:r>
          </a:p>
          <a:p>
            <a:pPr marL="0" indent="0">
              <a:spcAft>
                <a:spcPts val="1800"/>
              </a:spcAft>
              <a:buClr>
                <a:srgbClr val="002060"/>
              </a:buClr>
              <a:buNone/>
            </a:pPr>
            <a:r>
              <a:rPr lang="en-US" altLang="en-US" sz="3200" dirty="0" smtClean="0"/>
              <a:t>Track/project 2: Contract &amp; Procurement</a:t>
            </a:r>
          </a:p>
          <a:p>
            <a:pPr marL="0" indent="0">
              <a:spcAft>
                <a:spcPts val="1800"/>
              </a:spcAft>
              <a:buClr>
                <a:srgbClr val="002060"/>
              </a:buClr>
              <a:buNone/>
            </a:pPr>
            <a:r>
              <a:rPr lang="en-US" altLang="en-US" sz="3200" dirty="0" smtClean="0"/>
              <a:t>Track/project 3: Programming, Action</a:t>
            </a:r>
            <a:r>
              <a:rPr lang="en-US" altLang="en-US" sz="3200" dirty="0"/>
              <a:t> </a:t>
            </a:r>
            <a:r>
              <a:rPr lang="en-US" altLang="en-US" sz="3200" dirty="0" smtClean="0"/>
              <a:t>&amp; Decision</a:t>
            </a:r>
            <a:endParaRPr lang="en-US" altLang="en-US" sz="3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D2E0E-7B01-4B7E-8A33-711C7850EAD0}" type="slidenum">
              <a:rPr lang="en-GB" altLang="en-US" smtClean="0"/>
              <a:pPr/>
              <a:t>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84254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6540" y="1149845"/>
            <a:ext cx="8229600" cy="936625"/>
          </a:xfrm>
        </p:spPr>
        <p:txBody>
          <a:bodyPr/>
          <a:lstStyle/>
          <a:p>
            <a:r>
              <a:rPr lang="en-US" altLang="en-US" dirty="0" smtClean="0"/>
              <a:t>1. Results &amp; Monitoring:</a:t>
            </a:r>
            <a:endParaRPr lang="en-US" altLang="en-US" dirty="0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3761" y="2125683"/>
            <a:ext cx="8404836" cy="3766353"/>
          </a:xfrm>
        </p:spPr>
        <p:txBody>
          <a:bodyPr/>
          <a:lstStyle/>
          <a:p>
            <a:pPr marL="0" indent="0">
              <a:buClr>
                <a:srgbClr val="002060"/>
              </a:buClr>
              <a:buNone/>
            </a:pPr>
            <a:r>
              <a:rPr lang="en-US" altLang="en-US" sz="3200" dirty="0" smtClean="0"/>
              <a:t>The creation and monitoring of the project/</a:t>
            </a:r>
            <a:r>
              <a:rPr lang="en-US" altLang="en-US" sz="3200" dirty="0" err="1" smtClean="0"/>
              <a:t>programme</a:t>
            </a:r>
            <a:r>
              <a:rPr lang="en-US" altLang="en-US" sz="3200" dirty="0" smtClean="0"/>
              <a:t>, Log-Frames and indicators.</a:t>
            </a:r>
          </a:p>
          <a:p>
            <a:pPr marL="0" indent="0">
              <a:buClr>
                <a:srgbClr val="002060"/>
              </a:buClr>
              <a:buNone/>
            </a:pPr>
            <a:r>
              <a:rPr lang="en-US" altLang="en-US" sz="3200" dirty="0" smtClean="0"/>
              <a:t>Implementing entities enter achieved results</a:t>
            </a:r>
          </a:p>
          <a:p>
            <a:pPr marL="0" indent="0">
              <a:buClr>
                <a:srgbClr val="002060"/>
              </a:buClr>
              <a:buNone/>
            </a:pPr>
            <a:r>
              <a:rPr lang="en-US" altLang="en-US" sz="3200" dirty="0" smtClean="0"/>
              <a:t>Aggregation </a:t>
            </a:r>
            <a:r>
              <a:rPr lang="en-GB" altLang="en-US" sz="3200" dirty="0" smtClean="0"/>
              <a:t>per project/programme, EUDs/HQ units, Sector, country, region, year, and financing instrument.</a:t>
            </a:r>
            <a:endParaRPr lang="en-US" altLang="en-US" sz="3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D2E0E-7B01-4B7E-8A33-711C7850EAD0}" type="slidenum">
              <a:rPr lang="en-GB" altLang="en-US" smtClean="0"/>
              <a:pPr/>
              <a:t>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46998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80528" y="1339850"/>
            <a:ext cx="9324528" cy="936625"/>
          </a:xfrm>
        </p:spPr>
        <p:txBody>
          <a:bodyPr/>
          <a:lstStyle/>
          <a:p>
            <a:r>
              <a:rPr lang="en-GB" dirty="0" smtClean="0"/>
              <a:t>"Results" upcoming Business milestones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92375"/>
            <a:ext cx="8378042" cy="3529013"/>
          </a:xfrm>
        </p:spPr>
        <p:txBody>
          <a:bodyPr/>
          <a:lstStyle/>
          <a:p>
            <a:pPr>
              <a:buClrTx/>
            </a:pPr>
            <a:r>
              <a:rPr lang="en-GB" dirty="0" smtClean="0"/>
              <a:t>Next results reporting exercise starting 10/2017 in the system (mostly for completed programmes).</a:t>
            </a:r>
          </a:p>
          <a:p>
            <a:pPr marL="0" indent="0">
              <a:buClrTx/>
              <a:buNone/>
            </a:pPr>
            <a:endParaRPr lang="en-GB" dirty="0" smtClean="0"/>
          </a:p>
          <a:p>
            <a:pPr>
              <a:buClrTx/>
            </a:pPr>
            <a:r>
              <a:rPr lang="en-GB" dirty="0" smtClean="0"/>
              <a:t>Pilot Delegations and FPI start pilot phase for </a:t>
            </a:r>
            <a:r>
              <a:rPr lang="en-GB" dirty="0"/>
              <a:t>new </a:t>
            </a:r>
            <a:r>
              <a:rPr lang="en-GB" dirty="0" smtClean="0"/>
              <a:t>and ongoing programmes in 10/2017</a:t>
            </a:r>
          </a:p>
          <a:p>
            <a:pPr marL="0" indent="0">
              <a:buClrTx/>
              <a:buNone/>
            </a:pPr>
            <a:r>
              <a:rPr lang="en-GB" dirty="0" smtClean="0"/>
              <a:t>   </a:t>
            </a:r>
          </a:p>
          <a:p>
            <a:pPr>
              <a:buClrTx/>
            </a:pPr>
            <a:r>
              <a:rPr lang="en-GB" dirty="0" smtClean="0"/>
              <a:t>All Delegations and HQ units on board for encoding ongoing programmes: 02/2018</a:t>
            </a:r>
          </a:p>
          <a:p>
            <a:pPr>
              <a:buClrTx/>
            </a:pP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D2E0E-7B01-4B7E-8A33-711C7850EAD0}" type="slidenum">
              <a:rPr lang="en-GB" altLang="en-US" smtClean="0"/>
              <a:pPr/>
              <a:t>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263413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2. Contract &amp; Procurement:</a:t>
            </a:r>
            <a:endParaRPr lang="en-US" altLang="en-US" dirty="0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3435" y="2446150"/>
            <a:ext cx="8208912" cy="3529013"/>
          </a:xfrm>
        </p:spPr>
        <p:txBody>
          <a:bodyPr/>
          <a:lstStyle/>
          <a:p>
            <a:pPr marL="0" indent="0">
              <a:buClr>
                <a:srgbClr val="002060"/>
              </a:buClr>
              <a:buNone/>
            </a:pPr>
            <a:r>
              <a:rPr lang="en-GB" altLang="en-US" sz="3200" dirty="0" smtClean="0"/>
              <a:t>For all types of contract (procurement, grants, PAGODA, Budget support..) covering all aspects of contract management lifecycle (from call publication to contract finalisation) for both direct and ex-ante indirect modes. </a:t>
            </a:r>
            <a:endParaRPr lang="en-US" altLang="en-US" sz="3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D2E0E-7B01-4B7E-8A33-711C7850EAD0}" type="slidenum">
              <a:rPr lang="en-GB" altLang="en-US" smtClean="0"/>
              <a:pPr/>
              <a:t>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00753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96552" y="1268760"/>
            <a:ext cx="9577064" cy="936625"/>
          </a:xfrm>
        </p:spPr>
        <p:txBody>
          <a:bodyPr/>
          <a:lstStyle/>
          <a:p>
            <a:r>
              <a:rPr lang="en-GB" dirty="0" smtClean="0"/>
              <a:t>"Contract" upcoming Business milestones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Tx/>
            </a:pPr>
            <a:r>
              <a:rPr lang="en-GB" dirty="0" smtClean="0"/>
              <a:t>"FWC 2018" electronic management (Request for services, Submission of offers, Specific Contract signature, Amendment, </a:t>
            </a:r>
            <a:r>
              <a:rPr lang="en-GB" dirty="0"/>
              <a:t>S</a:t>
            </a:r>
            <a:r>
              <a:rPr lang="en-GB" dirty="0" smtClean="0"/>
              <a:t>ubmission of deliverables) delivered to delegations 10 months after a validated tender dossier</a:t>
            </a:r>
          </a:p>
          <a:p>
            <a:pPr>
              <a:buClrTx/>
            </a:pPr>
            <a:endParaRPr lang="en-GB" dirty="0"/>
          </a:p>
          <a:p>
            <a:pPr>
              <a:buClrTx/>
            </a:pPr>
            <a:r>
              <a:rPr lang="en-GB" dirty="0" smtClean="0"/>
              <a:t>"Plan B" in CRIS to guarantee business continuity  - Deployment strategy in preparation</a:t>
            </a:r>
          </a:p>
          <a:p>
            <a:pPr>
              <a:buClrTx/>
            </a:pP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D2E0E-7B01-4B7E-8A33-711C7850EAD0}" type="slidenum">
              <a:rPr lang="en-GB" altLang="en-US" smtClean="0"/>
              <a:pPr/>
              <a:t>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452750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430914" y="1232972"/>
            <a:ext cx="8229600" cy="936625"/>
          </a:xfrm>
        </p:spPr>
        <p:txBody>
          <a:bodyPr/>
          <a:lstStyle/>
          <a:p>
            <a:r>
              <a:rPr lang="en-US" altLang="en-US" dirty="0" smtClean="0"/>
              <a:t>3. Programming, Action &amp; Decision:</a:t>
            </a:r>
            <a:endParaRPr lang="en-US" altLang="en-US" dirty="0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0308" y="2303647"/>
            <a:ext cx="8208912" cy="3529013"/>
          </a:xfrm>
        </p:spPr>
        <p:txBody>
          <a:bodyPr/>
          <a:lstStyle/>
          <a:p>
            <a:pPr marL="0" indent="0">
              <a:buClr>
                <a:srgbClr val="002060"/>
              </a:buClr>
              <a:buNone/>
            </a:pPr>
            <a:r>
              <a:rPr lang="en-GB" altLang="en-US" sz="3200" dirty="0"/>
              <a:t>T</a:t>
            </a:r>
            <a:r>
              <a:rPr lang="en-GB" altLang="en-US" sz="3200" dirty="0" smtClean="0"/>
              <a:t>he preparation and validation of the Multiannual Indicative Programmes, Actions, Action-Programmes and decisions. </a:t>
            </a:r>
          </a:p>
          <a:p>
            <a:pPr marL="0" indent="0">
              <a:buClr>
                <a:srgbClr val="002060"/>
              </a:buClr>
              <a:buNone/>
            </a:pPr>
            <a:r>
              <a:rPr lang="en-GB" altLang="en-US" sz="3200" dirty="0" smtClean="0"/>
              <a:t>Their articulation into a portfolio of programmes accompanied by the appropriate financial forecasts and budget allocations.</a:t>
            </a:r>
            <a:endParaRPr lang="en-US" altLang="en-US" sz="3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D2E0E-7B01-4B7E-8A33-711C7850EAD0}" type="slidenum">
              <a:rPr lang="en-GB" altLang="en-US" smtClean="0"/>
              <a:pPr/>
              <a:t>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20881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288411" y="1031091"/>
            <a:ext cx="8229600" cy="936625"/>
          </a:xfrm>
        </p:spPr>
        <p:txBody>
          <a:bodyPr/>
          <a:lstStyle/>
          <a:p>
            <a:r>
              <a:rPr lang="en-US" altLang="en-US" dirty="0" smtClean="0"/>
              <a:t>OPSYS Project status:</a:t>
            </a:r>
            <a:endParaRPr lang="en-US" altLang="en-US" dirty="0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63687" y="2038610"/>
            <a:ext cx="7261559" cy="3529013"/>
          </a:xfrm>
        </p:spPr>
        <p:txBody>
          <a:bodyPr/>
          <a:lstStyle/>
          <a:p>
            <a:r>
              <a:rPr lang="en-US" altLang="en-US" sz="3200" dirty="0" smtClean="0"/>
              <a:t>Result &amp; Monitoring</a:t>
            </a:r>
          </a:p>
          <a:p>
            <a:pPr lvl="1"/>
            <a:r>
              <a:rPr lang="en-US" altLang="en-US" sz="1800" dirty="0" smtClean="0"/>
              <a:t>New business governance not </a:t>
            </a:r>
            <a:r>
              <a:rPr lang="en-US" altLang="en-US" sz="1800" dirty="0"/>
              <a:t>yet </a:t>
            </a:r>
            <a:r>
              <a:rPr lang="en-US" altLang="en-US" sz="1800" dirty="0" smtClean="0"/>
              <a:t>in place</a:t>
            </a:r>
          </a:p>
          <a:p>
            <a:pPr lvl="1"/>
            <a:endParaRPr lang="en-US" altLang="en-US" sz="3200" dirty="0" smtClean="0"/>
          </a:p>
          <a:p>
            <a:r>
              <a:rPr lang="en-US" altLang="en-US" sz="3200" dirty="0" smtClean="0"/>
              <a:t>Contract &amp; Procurement</a:t>
            </a:r>
          </a:p>
          <a:p>
            <a:pPr lvl="1"/>
            <a:r>
              <a:rPr lang="en-GB" altLang="en-US" sz="1800" dirty="0" smtClean="0"/>
              <a:t>Business governance not yet in place</a:t>
            </a:r>
          </a:p>
          <a:p>
            <a:pPr lvl="1"/>
            <a:r>
              <a:rPr lang="en-US" altLang="en-US" sz="1800" dirty="0" smtClean="0"/>
              <a:t>FWC-2018 legal basis not yet available</a:t>
            </a:r>
          </a:p>
          <a:p>
            <a:pPr lvl="1"/>
            <a:r>
              <a:rPr lang="en-US" altLang="en-US" sz="1800" dirty="0" smtClean="0"/>
              <a:t>Architecture conception ongoing</a:t>
            </a:r>
          </a:p>
          <a:p>
            <a:pPr marL="457200" lvl="1" indent="0">
              <a:buNone/>
            </a:pPr>
            <a:endParaRPr lang="en-US" altLang="en-US" sz="3200" dirty="0" smtClean="0"/>
          </a:p>
          <a:p>
            <a:r>
              <a:rPr lang="en-US" altLang="en-US" sz="3200" dirty="0" smtClean="0"/>
              <a:t>Programming, Action &amp; Decision</a:t>
            </a:r>
          </a:p>
          <a:p>
            <a:pPr lvl="1"/>
            <a:r>
              <a:rPr lang="en-US" altLang="en-US" sz="1800" dirty="0" smtClean="0"/>
              <a:t>Not yet started</a:t>
            </a:r>
            <a:endParaRPr lang="en-US" altLang="en-US" sz="1800" dirty="0"/>
          </a:p>
        </p:txBody>
      </p:sp>
      <p:sp>
        <p:nvSpPr>
          <p:cNvPr id="2" name="Oval 1"/>
          <p:cNvSpPr/>
          <p:nvPr/>
        </p:nvSpPr>
        <p:spPr bwMode="auto">
          <a:xfrm>
            <a:off x="1043608" y="3717032"/>
            <a:ext cx="648072" cy="576064"/>
          </a:xfrm>
          <a:prstGeom prst="ellipse">
            <a:avLst/>
          </a:prstGeom>
          <a:solidFill>
            <a:srgbClr val="FFC0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1043608" y="2204864"/>
            <a:ext cx="648072" cy="576064"/>
          </a:xfrm>
          <a:prstGeom prst="ellipse">
            <a:avLst/>
          </a:prstGeom>
          <a:solidFill>
            <a:srgbClr val="FFC0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1115616" y="5733256"/>
            <a:ext cx="648072" cy="576064"/>
          </a:xfrm>
          <a:prstGeom prst="ellipse">
            <a:avLst/>
          </a:prstGeom>
          <a:solidFill>
            <a:schemeClr val="bg1">
              <a:lumMod val="65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D2E0E-7B01-4B7E-8A33-711C7850EAD0}" type="slidenum">
              <a:rPr lang="en-GB" altLang="en-US" smtClean="0"/>
              <a:pPr/>
              <a:t>9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50837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Slide_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_Maste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spDef>
    <a:lnDef>
      <a:spPr bwMode="auto"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Slide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Leaflet colours">
    <a:dk1>
      <a:sysClr val="windowText" lastClr="000000"/>
    </a:dk1>
    <a:lt1>
      <a:sysClr val="window" lastClr="FFFFFF"/>
    </a:lt1>
    <a:dk2>
      <a:srgbClr val="0F3766"/>
    </a:dk2>
    <a:lt2>
      <a:srgbClr val="FFFFFF"/>
    </a:lt2>
    <a:accent1>
      <a:srgbClr val="38BCEA"/>
    </a:accent1>
    <a:accent2>
      <a:srgbClr val="F78A6C"/>
    </a:accent2>
    <a:accent3>
      <a:srgbClr val="4DC8B9"/>
    </a:accent3>
    <a:accent4>
      <a:srgbClr val="8064A2"/>
    </a:accent4>
    <a:accent5>
      <a:srgbClr val="92D050"/>
    </a:accent5>
    <a:accent6>
      <a:srgbClr val="F79646"/>
    </a:accent6>
    <a:hlink>
      <a:srgbClr val="0000FF"/>
    </a:hlink>
    <a:folHlink>
      <a:srgbClr val="FFFFCC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EC Document" ma:contentTypeID="0x010100258AA79CEB83498886A3A0868112325000AE12B364F5132D4593CFB730444BE779" ma:contentTypeVersion="3" ma:contentTypeDescription="Create a new document in this library." ma:contentTypeScope="" ma:versionID="d771ee23a7edcf94459a4a927066a772">
  <xsd:schema xmlns:xsd="http://www.w3.org/2001/XMLSchema" xmlns:xs="http://www.w3.org/2001/XMLSchema" xmlns:p="http://schemas.microsoft.com/office/2006/metadata/properties" xmlns:ns3="1F85B103-A38B-46D2-B824-8FF5CF396230" xmlns:ns4="9da8d739-9a9e-4748-af57-3f2732952679" targetNamespace="http://schemas.microsoft.com/office/2006/metadata/properties" ma:root="true" ma:fieldsID="f503db23b84422b1b959dcefdfef8c57" ns3:_="" ns4:_="">
    <xsd:import namespace="1F85B103-A38B-46D2-B824-8FF5CF396230"/>
    <xsd:import namespace="9da8d739-9a9e-4748-af57-3f2732952679"/>
    <xsd:element name="properties">
      <xsd:complexType>
        <xsd:sequence>
          <xsd:element name="documentManagement">
            <xsd:complexType>
              <xsd:all>
                <xsd:element ref="ns3:EC_Collab_Reference" minOccurs="0"/>
                <xsd:element ref="ns3:EC_Collab_DocumentLanguage"/>
                <xsd:element ref="ns3:EC_Collab_Status"/>
                <xsd:element ref="ns4:_dlc_DocId" minOccurs="0"/>
                <xsd:element ref="ns4:_dlc_DocIdUrl" minOccurs="0"/>
                <xsd:element ref="ns4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85B103-A38B-46D2-B824-8FF5CF396230" elementFormDefault="qualified">
    <xsd:import namespace="http://schemas.microsoft.com/office/2006/documentManagement/types"/>
    <xsd:import namespace="http://schemas.microsoft.com/office/infopath/2007/PartnerControls"/>
    <xsd:element name="EC_Collab_Reference" ma:index="12" nillable="true" ma:displayName="Reference" ma:internalName="EC_Collab_Reference">
      <xsd:simpleType>
        <xsd:restriction base="dms:Text"/>
      </xsd:simpleType>
    </xsd:element>
    <xsd:element name="EC_Collab_DocumentLanguage" ma:index="13" ma:displayName="Language" ma:default="EN" ma:internalName="EC_Collab_DocumentLanguage">
      <xsd:simpleType>
        <xsd:restriction base="dms:Choice">
          <xsd:enumeration value="BG"/>
          <xsd:enumeration value="ES"/>
          <xsd:enumeration value="CS"/>
          <xsd:enumeration value="DA"/>
          <xsd:enumeration value="DE"/>
          <xsd:enumeration value="ET"/>
          <xsd:enumeration value="EL"/>
          <xsd:enumeration value="EN"/>
          <xsd:enumeration value="FR"/>
          <xsd:enumeration value="GA"/>
          <xsd:enumeration value="IT"/>
          <xsd:enumeration value="LT"/>
          <xsd:enumeration value="LV"/>
          <xsd:enumeration value="HU"/>
          <xsd:enumeration value="MT"/>
          <xsd:enumeration value="NL"/>
          <xsd:enumeration value="PL"/>
          <xsd:enumeration value="PT"/>
          <xsd:enumeration value="RO"/>
          <xsd:enumeration value="SK"/>
          <xsd:enumeration value="SL"/>
          <xsd:enumeration value="FI"/>
          <xsd:enumeration value="SV"/>
          <xsd:enumeration value="HR"/>
          <xsd:enumeration value="MK"/>
          <xsd:enumeration value="TR"/>
          <xsd:enumeration value="EU"/>
          <xsd:enumeration value="CA"/>
          <xsd:enumeration value="GL"/>
          <xsd:enumeration value="AB"/>
          <xsd:enumeration value="AA"/>
          <xsd:enumeration value="AF"/>
          <xsd:enumeration value="AK"/>
          <xsd:enumeration value="SQ"/>
          <xsd:enumeration value="AM"/>
          <xsd:enumeration value="AR"/>
          <xsd:enumeration value="AN"/>
          <xsd:enumeration value="HY"/>
          <xsd:enumeration value="AS"/>
          <xsd:enumeration value="AV"/>
          <xsd:enumeration value="AE"/>
          <xsd:enumeration value="AY"/>
          <xsd:enumeration value="AZ"/>
          <xsd:enumeration value="BM"/>
          <xsd:enumeration value="BA"/>
          <xsd:enumeration value="BE"/>
          <xsd:enumeration value="BN"/>
          <xsd:enumeration value="BH"/>
          <xsd:enumeration value="BI"/>
          <xsd:enumeration value="NB"/>
          <xsd:enumeration value="BS"/>
          <xsd:enumeration value="BR"/>
          <xsd:enumeration value="MY"/>
          <xsd:enumeration value="KM"/>
          <xsd:enumeration value="CH"/>
          <xsd:enumeration value="CE"/>
          <xsd:enumeration value="NY"/>
          <xsd:enumeration value="ZH"/>
          <xsd:enumeration value="CU"/>
          <xsd:enumeration value="CV"/>
          <xsd:enumeration value="KW"/>
          <xsd:enumeration value="CO"/>
          <xsd:enumeration value="CR"/>
          <xsd:enumeration value="DV"/>
          <xsd:enumeration value="DZ"/>
          <xsd:enumeration value="EO"/>
          <xsd:enumeration value="EE"/>
          <xsd:enumeration value="FO"/>
          <xsd:enumeration value="FJ"/>
          <xsd:enumeration value="FF"/>
          <xsd:enumeration value="GD"/>
          <xsd:enumeration value="LG"/>
          <xsd:enumeration value="KA"/>
          <xsd:enumeration value="GN"/>
          <xsd:enumeration value="GU"/>
          <xsd:enumeration value="HT"/>
          <xsd:enumeration value="HA"/>
          <xsd:enumeration value="HE"/>
          <xsd:enumeration value="HZ"/>
          <xsd:enumeration value="HI"/>
          <xsd:enumeration value="HO"/>
          <xsd:enumeration value="IS"/>
          <xsd:enumeration value="IO"/>
          <xsd:enumeration value="IG"/>
          <xsd:enumeration value="ID"/>
          <xsd:enumeration value="IA"/>
          <xsd:enumeration value="IE"/>
          <xsd:enumeration value="IU"/>
          <xsd:enumeration value="IK"/>
          <xsd:enumeration value="JA"/>
          <xsd:enumeration value="JV"/>
          <xsd:enumeration value="KL"/>
          <xsd:enumeration value="KN"/>
          <xsd:enumeration value="KR"/>
          <xsd:enumeration value="KS"/>
          <xsd:enumeration value="KK"/>
          <xsd:enumeration value="KI"/>
          <xsd:enumeration value="RW"/>
          <xsd:enumeration value="KY"/>
          <xsd:enumeration value="KV"/>
          <xsd:enumeration value="KG"/>
          <xsd:enumeration value="KO"/>
          <xsd:enumeration value="KJ"/>
          <xsd:enumeration value="KU"/>
          <xsd:enumeration value="LO"/>
          <xsd:enumeration value="LA"/>
          <xsd:enumeration value="LI"/>
          <xsd:enumeration value="LN"/>
          <xsd:enumeration value="LU"/>
          <xsd:enumeration value="LB"/>
          <xsd:enumeration value="MG"/>
          <xsd:enumeration value="MS"/>
          <xsd:enumeration value="ML"/>
          <xsd:enumeration value="GV"/>
          <xsd:enumeration value="MI"/>
          <xsd:enumeration value="MR"/>
          <xsd:enumeration value="MH"/>
          <xsd:enumeration value="MN"/>
          <xsd:enumeration value="NA"/>
          <xsd:enumeration value="NV"/>
          <xsd:enumeration value="ND"/>
          <xsd:enumeration value="NR"/>
          <xsd:enumeration value="NG"/>
          <xsd:enumeration value="NE"/>
          <xsd:enumeration value="SE"/>
          <xsd:enumeration value="NO"/>
          <xsd:enumeration value="NN"/>
          <xsd:enumeration value="OC"/>
          <xsd:enumeration value="OJ"/>
          <xsd:enumeration value="OR"/>
          <xsd:enumeration value="OM"/>
          <xsd:enumeration value="OS"/>
          <xsd:enumeration value="PI"/>
          <xsd:enumeration value="PA"/>
          <xsd:enumeration value="FA"/>
          <xsd:enumeration value="PS"/>
          <xsd:enumeration value="QU"/>
          <xsd:enumeration value="RM"/>
          <xsd:enumeration value="RN"/>
          <xsd:enumeration value="RU"/>
          <xsd:enumeration value="SM"/>
          <xsd:enumeration value="SG"/>
          <xsd:enumeration value="SA"/>
          <xsd:enumeration value="SC"/>
          <xsd:enumeration value="SR"/>
          <xsd:enumeration value="SN"/>
          <xsd:enumeration value="II"/>
          <xsd:enumeration value="SD"/>
          <xsd:enumeration value="SI"/>
          <xsd:enumeration value="SO"/>
          <xsd:enumeration value="ST"/>
          <xsd:enumeration value="SU"/>
          <xsd:enumeration value="SW"/>
          <xsd:enumeration value="SS"/>
          <xsd:enumeration value="TL"/>
          <xsd:enumeration value="TY"/>
          <xsd:enumeration value="TG"/>
          <xsd:enumeration value="TA"/>
          <xsd:enumeration value="TT"/>
          <xsd:enumeration value="TE"/>
          <xsd:enumeration value="TH"/>
          <xsd:enumeration value="BO"/>
          <xsd:enumeration value="TI"/>
          <xsd:enumeration value="TO"/>
          <xsd:enumeration value="TS"/>
          <xsd:enumeration value="TN"/>
          <xsd:enumeration value="TK"/>
          <xsd:enumeration value="TW"/>
          <xsd:enumeration value="UG"/>
          <xsd:enumeration value="UK"/>
          <xsd:enumeration value="UR"/>
          <xsd:enumeration value="UZ"/>
          <xsd:enumeration value="VE"/>
          <xsd:enumeration value="VI"/>
          <xsd:enumeration value="VO"/>
          <xsd:enumeration value="WA"/>
          <xsd:enumeration value="CY"/>
          <xsd:enumeration value="FY"/>
          <xsd:enumeration value="WO"/>
          <xsd:enumeration value="XH"/>
          <xsd:enumeration value="YI"/>
          <xsd:enumeration value="YO"/>
          <xsd:enumeration value="ZA"/>
          <xsd:enumeration value="ZU"/>
        </xsd:restriction>
      </xsd:simpleType>
    </xsd:element>
    <xsd:element name="EC_Collab_Status" ma:index="14" ma:displayName="Status" ma:default="Not Started" ma:format="Dropdown" ma:internalName="EC_Collab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a8d739-9a9e-4748-af57-3f2732952679" elementFormDefault="qualified">
    <xsd:import namespace="http://schemas.microsoft.com/office/2006/documentManagement/types"/>
    <xsd:import namespace="http://schemas.microsoft.com/office/infopath/2007/PartnerControls"/>
    <xsd:element name="_dlc_DocId" ma:index="15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6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7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9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7" ma:displayName="Title"/>
        <xsd:element ref="dc:subject" minOccurs="0" maxOccurs="1" ma:index="8" ma:displayName="Subject"/>
        <xsd:element ref="dc:description" minOccurs="0" maxOccurs="1" ma:index="11" ma:displayName="Comments"/>
        <xsd:element name="keywords" minOccurs="0" maxOccurs="1" type="xsd:string" ma:index="10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10.xml><?xml version="1.0" encoding="utf-8"?>
<Control xmlns="http://schemas.microsoft.com/VisualStudio/2011/storyboarding/control">
  <Id Name="System.Storyboarding.Icons.User" Revision="1" Stencil="System.Storyboarding.Icons" StencilVersion="0.1"/>
</Control>
</file>

<file path=customXml/item11.xml><?xml version="1.0" encoding="utf-8"?>
<Control xmlns="http://schemas.microsoft.com/VisualStudio/2011/storyboarding/control">
  <Id Name="System.Storyboarding.Icons.User" Revision="1" Stencil="System.Storyboarding.Icons" StencilVersion="0.1"/>
</Control>
</file>

<file path=customXml/item12.xml><?xml version="1.0" encoding="utf-8"?>
<Control xmlns="http://schemas.microsoft.com/VisualStudio/2011/storyboarding/control">
  <Id Name="System.Storyboarding.Icons.User" Revision="1" Stencil="System.Storyboarding.Icons" StencilVersion="0.1"/>
</Control>
</file>

<file path=customXml/item13.xml><?xml version="1.0" encoding="utf-8"?>
<Control xmlns="http://schemas.microsoft.com/VisualStudio/2011/storyboarding/control">
  <Id Name="System.Storyboarding.Icons.User" Revision="1" Stencil="System.Storyboarding.Icons" StencilVersion="0.1"/>
</Control>
</file>

<file path=customXml/item14.xml><?xml version="1.0" encoding="utf-8"?>
<Control xmlns="http://schemas.microsoft.com/VisualStudio/2011/storyboarding/control">
  <Id Name="System.Storyboarding.Icons.User" Revision="1" Stencil="System.Storyboarding.Icons" StencilVersion="0.1"/>
</Control>
</file>

<file path=customXml/item2.xml><?xml version="1.0" encoding="utf-8"?>
<Control xmlns="http://schemas.microsoft.com/VisualStudio/2011/storyboarding/control">
  <Id Name="System.Storyboarding.Icons.User" Revision="1" Stencil="System.Storyboarding.Icons" StencilVersion="0.1"/>
</Control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C_Collab_DocumentLanguage xmlns="1F85B103-A38B-46D2-B824-8FF5CF396230">EN</EC_Collab_DocumentLanguage>
    <EC_Collab_Status xmlns="1F85B103-A38B-46D2-B824-8FF5CF396230">Not Started</EC_Collab_Status>
    <EC_Collab_Reference xmlns="1F85B103-A38B-46D2-B824-8FF5CF396230" xsi:nil="true"/>
    <_dlc_DocId xmlns="9da8d739-9a9e-4748-af57-3f2732952679">ISPMB-1-4229</_dlc_DocId>
    <_dlc_DocIdUrl xmlns="9da8d739-9a9e-4748-af57-3f2732952679">
      <Url>https://myintracomm-collab.ec.europa.eu/projects/ispmb/_layouts/15/DocIdRedir.aspx?ID=ISPMB-1-4229</Url>
      <Description>ISPMB-1-4229</Description>
    </_dlc_DocIdUrl>
  </documentManagement>
</p:properti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5.xml><?xml version="1.0" encoding="utf-8"?>
<Control xmlns="http://schemas.microsoft.com/VisualStudio/2011/storyboarding/control">
  <Id Name="System.Storyboarding.Icons.User" Revision="1" Stencil="System.Storyboarding.Icons" StencilVersion="0.1"/>
</Control>
</file>

<file path=customXml/item6.xml><?xml version="1.0" encoding="utf-8"?>
<Control xmlns="http://schemas.microsoft.com/VisualStudio/2011/storyboarding/control">
  <Id Name="System.Storyboarding.Icons.User" Revision="1" Stencil="System.Storyboarding.Icons" StencilVersion="0.1"/>
</Control>
</file>

<file path=customXml/item7.xml><?xml version="1.0" encoding="utf-8"?>
<Control xmlns="http://schemas.microsoft.com/VisualStudio/2011/storyboarding/control">
  <Id Name="System.Storyboarding.Icons.User" Revision="1" Stencil="System.Storyboarding.Icons" StencilVersion="0.1"/>
</Control>
</file>

<file path=customXml/item8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9.xml><?xml version="1.0" encoding="utf-8"?>
<Control xmlns="http://schemas.microsoft.com/VisualStudio/2011/storyboarding/control">
  <Id Name="System.Storyboarding.Icons.User" Revision="1" Stencil="System.Storyboarding.Icons" StencilVersion="0.1"/>
</Control>
</file>

<file path=customXml/itemProps1.xml><?xml version="1.0" encoding="utf-8"?>
<ds:datastoreItem xmlns:ds="http://schemas.openxmlformats.org/officeDocument/2006/customXml" ds:itemID="{F4242598-9C2F-4167-91A7-811EFC5A297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F85B103-A38B-46D2-B824-8FF5CF396230"/>
    <ds:schemaRef ds:uri="9da8d739-9a9e-4748-af57-3f273295267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10.xml><?xml version="1.0" encoding="utf-8"?>
<ds:datastoreItem xmlns:ds="http://schemas.openxmlformats.org/officeDocument/2006/customXml" ds:itemID="{8CDD4B26-28CC-4274-AF79-EA5427D194EA}">
  <ds:schemaRefs>
    <ds:schemaRef ds:uri="http://schemas.microsoft.com/VisualStudio/2011/storyboarding/control"/>
  </ds:schemaRefs>
</ds:datastoreItem>
</file>

<file path=customXml/itemProps11.xml><?xml version="1.0" encoding="utf-8"?>
<ds:datastoreItem xmlns:ds="http://schemas.openxmlformats.org/officeDocument/2006/customXml" ds:itemID="{0F7E8028-D125-4A83-8EC5-F4182542FE7D}">
  <ds:schemaRefs>
    <ds:schemaRef ds:uri="http://schemas.microsoft.com/VisualStudio/2011/storyboarding/control"/>
  </ds:schemaRefs>
</ds:datastoreItem>
</file>

<file path=customXml/itemProps12.xml><?xml version="1.0" encoding="utf-8"?>
<ds:datastoreItem xmlns:ds="http://schemas.openxmlformats.org/officeDocument/2006/customXml" ds:itemID="{EC180DE1-349B-492D-88FA-BAADF1273997}">
  <ds:schemaRefs>
    <ds:schemaRef ds:uri="http://schemas.microsoft.com/VisualStudio/2011/storyboarding/control"/>
  </ds:schemaRefs>
</ds:datastoreItem>
</file>

<file path=customXml/itemProps13.xml><?xml version="1.0" encoding="utf-8"?>
<ds:datastoreItem xmlns:ds="http://schemas.openxmlformats.org/officeDocument/2006/customXml" ds:itemID="{8C68EB09-E955-4A45-8A00-10ABFCD6BA96}">
  <ds:schemaRefs>
    <ds:schemaRef ds:uri="http://schemas.microsoft.com/VisualStudio/2011/storyboarding/control"/>
  </ds:schemaRefs>
</ds:datastoreItem>
</file>

<file path=customXml/itemProps14.xml><?xml version="1.0" encoding="utf-8"?>
<ds:datastoreItem xmlns:ds="http://schemas.openxmlformats.org/officeDocument/2006/customXml" ds:itemID="{ABC0B5C9-DDFB-4309-81A2-44BBE4DC5F34}">
  <ds:schemaRefs>
    <ds:schemaRef ds:uri="http://schemas.microsoft.com/VisualStudio/2011/storyboarding/control"/>
  </ds:schemaRefs>
</ds:datastoreItem>
</file>

<file path=customXml/itemProps2.xml><?xml version="1.0" encoding="utf-8"?>
<ds:datastoreItem xmlns:ds="http://schemas.openxmlformats.org/officeDocument/2006/customXml" ds:itemID="{4C7E049A-5CE6-4F18-A25C-8A1B223338FF}">
  <ds:schemaRefs>
    <ds:schemaRef ds:uri="http://schemas.microsoft.com/VisualStudio/2011/storyboarding/control"/>
  </ds:schemaRefs>
</ds:datastoreItem>
</file>

<file path=customXml/itemProps3.xml><?xml version="1.0" encoding="utf-8"?>
<ds:datastoreItem xmlns:ds="http://schemas.openxmlformats.org/officeDocument/2006/customXml" ds:itemID="{34D95485-B47D-4FBE-A01D-AE1225292CD1}">
  <ds:schemaRefs>
    <ds:schemaRef ds:uri="9da8d739-9a9e-4748-af57-3f2732952679"/>
    <ds:schemaRef ds:uri="http://purl.org/dc/dcmitype/"/>
    <ds:schemaRef ds:uri="http://www.w3.org/XML/1998/namespace"/>
    <ds:schemaRef ds:uri="http://schemas.microsoft.com/office/2006/documentManagement/types"/>
    <ds:schemaRef ds:uri="http://purl.org/dc/elements/1.1/"/>
    <ds:schemaRef ds:uri="http://purl.org/dc/terms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1F85B103-A38B-46D2-B824-8FF5CF396230"/>
  </ds:schemaRefs>
</ds:datastoreItem>
</file>

<file path=customXml/itemProps4.xml><?xml version="1.0" encoding="utf-8"?>
<ds:datastoreItem xmlns:ds="http://schemas.openxmlformats.org/officeDocument/2006/customXml" ds:itemID="{0309C671-BADB-4E5B-A4B7-EBDAA2EFBC88}">
  <ds:schemaRefs>
    <ds:schemaRef ds:uri="http://schemas.microsoft.com/sharepoint/events"/>
  </ds:schemaRefs>
</ds:datastoreItem>
</file>

<file path=customXml/itemProps5.xml><?xml version="1.0" encoding="utf-8"?>
<ds:datastoreItem xmlns:ds="http://schemas.openxmlformats.org/officeDocument/2006/customXml" ds:itemID="{C917EC3F-1E39-4E90-8756-D8AABAFD3E7F}">
  <ds:schemaRefs>
    <ds:schemaRef ds:uri="http://schemas.microsoft.com/VisualStudio/2011/storyboarding/control"/>
  </ds:schemaRefs>
</ds:datastoreItem>
</file>

<file path=customXml/itemProps6.xml><?xml version="1.0" encoding="utf-8"?>
<ds:datastoreItem xmlns:ds="http://schemas.openxmlformats.org/officeDocument/2006/customXml" ds:itemID="{2612A74E-6740-453E-B3F8-2FA83F58D720}">
  <ds:schemaRefs>
    <ds:schemaRef ds:uri="http://schemas.microsoft.com/VisualStudio/2011/storyboarding/control"/>
  </ds:schemaRefs>
</ds:datastoreItem>
</file>

<file path=customXml/itemProps7.xml><?xml version="1.0" encoding="utf-8"?>
<ds:datastoreItem xmlns:ds="http://schemas.openxmlformats.org/officeDocument/2006/customXml" ds:itemID="{370A6F82-A7AF-4668-A081-4536645CC849}">
  <ds:schemaRefs>
    <ds:schemaRef ds:uri="http://schemas.microsoft.com/VisualStudio/2011/storyboarding/control"/>
  </ds:schemaRefs>
</ds:datastoreItem>
</file>

<file path=customXml/itemProps8.xml><?xml version="1.0" encoding="utf-8"?>
<ds:datastoreItem xmlns:ds="http://schemas.openxmlformats.org/officeDocument/2006/customXml" ds:itemID="{76DFCCC8-DF14-450D-96EA-758DF0C1A0FC}">
  <ds:schemaRefs>
    <ds:schemaRef ds:uri="http://schemas.microsoft.com/sharepoint/v3/contenttype/forms"/>
  </ds:schemaRefs>
</ds:datastoreItem>
</file>

<file path=customXml/itemProps9.xml><?xml version="1.0" encoding="utf-8"?>
<ds:datastoreItem xmlns:ds="http://schemas.openxmlformats.org/officeDocument/2006/customXml" ds:itemID="{AF916161-9C5B-4ADF-AC70-1A76E492DDF8}">
  <ds:schemaRefs>
    <ds:schemaRef ds:uri="http://schemas.microsoft.com/VisualStudio/2011/storyboarding/contro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49570</TotalTime>
  <Words>1278</Words>
  <Application>Microsoft Office PowerPoint</Application>
  <PresentationFormat>On-screen Show (4:3)</PresentationFormat>
  <Paragraphs>268</Paragraphs>
  <Slides>25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Blank</vt:lpstr>
      <vt:lpstr>19 April 2017</vt:lpstr>
      <vt:lpstr>Agenda</vt:lpstr>
      <vt:lpstr>State of Play on OPSYS "Projects":</vt:lpstr>
      <vt:lpstr>1. Results &amp; Monitoring:</vt:lpstr>
      <vt:lpstr>"Results" upcoming Business milestones</vt:lpstr>
      <vt:lpstr>2. Contract &amp; Procurement:</vt:lpstr>
      <vt:lpstr>"Contract" upcoming Business milestones</vt:lpstr>
      <vt:lpstr>3. Programming, Action &amp; Decision:</vt:lpstr>
      <vt:lpstr>OPSYS Project status:</vt:lpstr>
      <vt:lpstr>Result &amp; Monitoring Status:</vt:lpstr>
      <vt:lpstr>PowerPoint Presentation</vt:lpstr>
      <vt:lpstr>Logframes and indicators</vt:lpstr>
      <vt:lpstr>Contract &amp; Procurement Status:</vt:lpstr>
      <vt:lpstr>One single system for:</vt:lpstr>
      <vt:lpstr>Request for services</vt:lpstr>
      <vt:lpstr>Draft specific contract</vt:lpstr>
      <vt:lpstr>PowerPoint Presentation</vt:lpstr>
      <vt:lpstr>PowerPoint Presentation</vt:lpstr>
      <vt:lpstr>OPSYS Short term Planning:</vt:lpstr>
      <vt:lpstr>OPSYS Risks 1:</vt:lpstr>
      <vt:lpstr>OPSYS Risks 2:</vt:lpstr>
      <vt:lpstr>PowerPoint Presentation</vt:lpstr>
      <vt:lpstr>Logframe migration:</vt:lpstr>
      <vt:lpstr>General approach Roll out of system in 3 waves </vt:lpstr>
      <vt:lpstr>Roll out Results management – regional workshops February 2018</vt:lpstr>
    </vt:vector>
  </TitlesOfParts>
  <Company>European Commission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eProcurement-eGrants-SEDIA 2020 vision</dc:title>
  <dc:creator>klimapo</dc:creator>
  <cp:lastModifiedBy>Windows User</cp:lastModifiedBy>
  <cp:revision>279</cp:revision>
  <cp:lastPrinted>2017-04-05T17:10:34Z</cp:lastPrinted>
  <dcterms:created xsi:type="dcterms:W3CDTF">2016-09-14T06:46:36Z</dcterms:created>
  <dcterms:modified xsi:type="dcterms:W3CDTF">2017-04-20T15:53:08Z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0x010100258AA79CEB83498886A3A0868112325000AE12B364F5132D4593CFB730444BE779</vt:lpwstr>
  </property>
  <property fmtid="{D5CDD505-2E9C-101B-9397-08002B2CF9AE}" pid="3" name="_dlc_DocIdItemGuid">
    <vt:lpwstr>94d6624e-2ab6-4908-9de0-afb8c4300f23</vt:lpwstr>
  </property>
  <property fmtid="{D5CDD505-2E9C-101B-9397-08002B2CF9AE}" pid="4" name="Agenda point">
    <vt:lpwstr>Main Points</vt:lpwstr>
  </property>
  <property fmtid="{D5CDD505-2E9C-101B-9397-08002B2CF9AE}" pid="5" name="Document type">
    <vt:lpwstr>Main Point Documents</vt:lpwstr>
  </property>
  <property fmtid="{D5CDD505-2E9C-101B-9397-08002B2CF9AE}" pid="6" name="DG/Office">
    <vt:lpwstr>DEVCO:International Cooperation and Development</vt:lpwstr>
  </property>
  <property fmtid="{D5CDD505-2E9C-101B-9397-08002B2CF9AE}" pid="7" name="Investment name">
    <vt:lpwstr>Opsys</vt:lpwstr>
  </property>
  <property fmtid="{D5CDD505-2E9C-101B-9397-08002B2CF9AE}" pid="8" name="IT Board Date">
    <vt:filetime>2017-03-01T23:00:00Z</vt:filetime>
  </property>
</Properties>
</file>