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5" r:id="rId2"/>
    <p:sldId id="264" r:id="rId3"/>
    <p:sldId id="263" r:id="rId4"/>
    <p:sldId id="258" r:id="rId5"/>
    <p:sldId id="257" r:id="rId6"/>
    <p:sldId id="259" r:id="rId7"/>
    <p:sldId id="260" r:id="rId8"/>
    <p:sldId id="268" r:id="rId9"/>
    <p:sldId id="269" r:id="rId10"/>
    <p:sldId id="266" r:id="rId11"/>
    <p:sldId id="267" r:id="rId1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494"/>
    <a:srgbClr val="3166CF"/>
    <a:srgbClr val="3E6FD2"/>
    <a:srgbClr val="2D5EC1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0D636356-A69A-4428-AD03-2B3D952FA7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1765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783227C1-AB2F-45E2-B5F2-363C20DFA0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8480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11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altLang="en-US" smtClean="0"/>
              <a:t>OpSys system owner: DEVCO.05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126" y="9427537"/>
            <a:ext cx="2972280" cy="495937"/>
          </a:xfrm>
          <a:prstGeom prst="rect">
            <a:avLst/>
          </a:prstGeom>
          <a:noFill/>
        </p:spPr>
        <p:txBody>
          <a:bodyPr lIns="91258" tIns="45627" rIns="91258" bIns="45627"/>
          <a:lstStyle>
            <a:lvl1pPr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1463" indent="-285176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0711" indent="-228141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596995" indent="-228141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3278" indent="-228141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09562" indent="-22814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65847" indent="-22814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2132" indent="-22814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78416" indent="-22814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fld id="{FCDBD494-653C-4A43-BDA6-C17478838761}" type="slidenum">
              <a:rPr lang="en-GB" altLang="fr-FR">
                <a:solidFill>
                  <a:prstClr val="black"/>
                </a:solidFill>
                <a:latin typeface="Arial" charset="0"/>
              </a:rPr>
              <a:pPr/>
              <a:t>2</a:t>
            </a:fld>
            <a:endParaRPr lang="en-GB" altLang="fr-FR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612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B3009AF4-6DE8-4368-862F-572EF6CC696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345F0-7714-4BA7-88CC-D9966C5AB7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297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CE2DB-6EDA-4D81-8F8F-7D8EB11423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3729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gradFill>
          <a:gsLst>
            <a:gs pos="73000">
              <a:srgbClr val="0F3766"/>
            </a:gs>
            <a:gs pos="11000">
              <a:srgbClr val="0087E6"/>
            </a:gs>
            <a:gs pos="47000">
              <a:srgbClr val="0C4DA2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9810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1800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325" y="-100013"/>
            <a:ext cx="1657350" cy="1657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97" t="28397" r="20311" b="48031"/>
          <a:stretch/>
        </p:blipFill>
        <p:spPr bwMode="auto">
          <a:xfrm>
            <a:off x="6969125" y="1"/>
            <a:ext cx="2174875" cy="6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975" y="2166938"/>
            <a:ext cx="3848100" cy="342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7524328" y="570166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2A47A1"/>
                </a:solidFill>
                <a:latin typeface="EC Square Sans Pro" pitchFamily="34" charset="0"/>
                <a:cs typeface="Arial" pitchFamily="34" charset="0"/>
              </a:rPr>
              <a:t>EU external action at your fingertips</a:t>
            </a:r>
            <a:endParaRPr lang="en-US" sz="800" dirty="0">
              <a:solidFill>
                <a:srgbClr val="2A47A1"/>
              </a:solidFill>
              <a:latin typeface="EC Square Sans Pro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3739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55F70-F30D-458D-A68E-BD3F2C0412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09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DCE8F-64E6-45DF-A2CC-34329EF793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39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1D47A2-5324-446A-9F98-5EC4D9369EE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355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108EF-DEB2-44B2-BA7F-877EC5DCD98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874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C4DF9-DF9B-4D85-9B2B-09CD3D66EB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9049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9DBF7-9E94-4056-A0B5-2BEFFFB5BE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091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06752-A170-48D9-B468-4476737CFE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511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E224B-8CEE-47AD-8889-A7BF9B180C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4979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7550850E-4940-4F96-A1EA-F53009CF459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318295" y="5628904"/>
            <a:ext cx="4829769" cy="608407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GB" altLang="fr-FR" sz="1800" i="1" dirty="0" smtClean="0">
                <a:solidFill>
                  <a:srgbClr val="D0D961"/>
                </a:solidFill>
              </a:rPr>
              <a:t>19 April </a:t>
            </a:r>
            <a:r>
              <a:rPr lang="en-GB" altLang="fr-FR" sz="1800" i="1" dirty="0">
                <a:solidFill>
                  <a:srgbClr val="D0D961"/>
                </a:solidFill>
              </a:rPr>
              <a:t>2017</a:t>
            </a:r>
            <a:endParaRPr lang="es-ES_tradnl" sz="1800" i="1" dirty="0">
              <a:solidFill>
                <a:srgbClr val="D0D96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4294967295"/>
          </p:nvPr>
        </p:nvSpPr>
        <p:spPr>
          <a:xfrm>
            <a:off x="395536" y="2885704"/>
            <a:ext cx="5081251" cy="16478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s-ES_tradnl" sz="3200" b="1" i="1" dirty="0" smtClean="0">
                <a:solidFill>
                  <a:schemeClr val="tx1"/>
                </a:solidFill>
              </a:rPr>
              <a:t>Programme User Committee</a:t>
            </a:r>
          </a:p>
          <a:p>
            <a:pPr marL="0" indent="0">
              <a:buNone/>
            </a:pPr>
            <a:r>
              <a:rPr lang="fr-BE" sz="2000" b="1" dirty="0" smtClean="0">
                <a:solidFill>
                  <a:schemeClr val="tx1"/>
                </a:solidFill>
              </a:rPr>
              <a:t>7</a:t>
            </a:r>
            <a:r>
              <a:rPr lang="fr-BE" sz="2000" b="1" baseline="30000" dirty="0" smtClean="0">
                <a:solidFill>
                  <a:schemeClr val="tx1"/>
                </a:solidFill>
              </a:rPr>
              <a:t>th</a:t>
            </a:r>
            <a:r>
              <a:rPr lang="fr-BE" sz="2000" b="1" dirty="0" smtClean="0">
                <a:solidFill>
                  <a:schemeClr val="tx1"/>
                </a:solidFill>
              </a:rPr>
              <a:t> meeting</a:t>
            </a:r>
          </a:p>
          <a:p>
            <a:pPr marL="0" indent="0">
              <a:buNone/>
            </a:pPr>
            <a:endParaRPr lang="fr-BE" sz="2000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_tradnl" sz="2000" b="1" i="1" dirty="0" err="1" smtClean="0">
                <a:solidFill>
                  <a:schemeClr val="tx1"/>
                </a:solidFill>
              </a:rPr>
              <a:t>Governance</a:t>
            </a:r>
            <a:r>
              <a:rPr lang="es-ES_tradnl" sz="2000" b="1" i="1" dirty="0" smtClean="0">
                <a:solidFill>
                  <a:schemeClr val="tx1"/>
                </a:solidFill>
              </a:rPr>
              <a:t> and AOB</a:t>
            </a:r>
            <a:endParaRPr lang="es-ES_tradnl" sz="2000" b="1" i="1" dirty="0">
              <a:solidFill>
                <a:schemeClr val="tx1"/>
              </a:solidFill>
            </a:endParaRPr>
          </a:p>
        </p:txBody>
      </p:sp>
      <p:sp>
        <p:nvSpPr>
          <p:cNvPr id="7" name="Subtitle 5"/>
          <p:cNvSpPr txBox="1">
            <a:spLocks/>
          </p:cNvSpPr>
          <p:nvPr/>
        </p:nvSpPr>
        <p:spPr bwMode="auto">
          <a:xfrm>
            <a:off x="428578" y="1612363"/>
            <a:ext cx="5081251" cy="816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b="1" kern="1200">
                <a:solidFill>
                  <a:srgbClr val="F78A6C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s-ES_tradnl" sz="4800" dirty="0" smtClean="0">
                <a:solidFill>
                  <a:prstClr val="white"/>
                </a:solidFill>
                <a:effectLst>
                  <a:glow rad="127000">
                    <a:srgbClr val="DFE1E9">
                      <a:alpha val="20000"/>
                    </a:srgbClr>
                  </a:glow>
                </a:effectLst>
                <a:ea typeface="Batang" panose="02030600000101010101" pitchFamily="18" charset="-127"/>
                <a:cs typeface="Arial" panose="020B0604020202020204" pitchFamily="34" charset="0"/>
              </a:rPr>
              <a:t>Opsys</a:t>
            </a:r>
            <a:endParaRPr lang="es-ES_tradnl" sz="4800" dirty="0">
              <a:solidFill>
                <a:prstClr val="white"/>
              </a:solidFill>
              <a:effectLst>
                <a:glow rad="127000">
                  <a:srgbClr val="DFE1E9">
                    <a:alpha val="20000"/>
                  </a:srgbClr>
                </a:glow>
              </a:effectLst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51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556792"/>
            <a:ext cx="849694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DEVCO IT SC on 24/04/2017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BE" sz="2000" dirty="0" err="1" smtClean="0">
                <a:solidFill>
                  <a:schemeClr val="tx1"/>
                </a:solidFill>
              </a:rPr>
              <a:t>Presentation</a:t>
            </a:r>
            <a:r>
              <a:rPr lang="fr-BE" sz="2000" dirty="0" smtClean="0">
                <a:solidFill>
                  <a:schemeClr val="tx1"/>
                </a:solidFill>
              </a:rPr>
              <a:t> New </a:t>
            </a:r>
            <a:r>
              <a:rPr lang="fr-BE" sz="2000" dirty="0" err="1" smtClean="0">
                <a:solidFill>
                  <a:schemeClr val="tx1"/>
                </a:solidFill>
              </a:rPr>
              <a:t>Opsys</a:t>
            </a: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dirty="0" err="1" smtClean="0">
                <a:solidFill>
                  <a:schemeClr val="tx1"/>
                </a:solidFill>
              </a:rPr>
              <a:t>Approach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BE" sz="2000" dirty="0" err="1" smtClean="0">
                <a:solidFill>
                  <a:schemeClr val="tx1"/>
                </a:solidFill>
              </a:rPr>
              <a:t>Endorsement</a:t>
            </a:r>
            <a:r>
              <a:rPr lang="fr-BE" sz="2000" dirty="0" smtClean="0">
                <a:solidFill>
                  <a:schemeClr val="tx1"/>
                </a:solidFill>
              </a:rPr>
              <a:t> New </a:t>
            </a:r>
            <a:r>
              <a:rPr lang="fr-BE" sz="2000" dirty="0" err="1" smtClean="0">
                <a:solidFill>
                  <a:schemeClr val="tx1"/>
                </a:solidFill>
              </a:rPr>
              <a:t>Opsys</a:t>
            </a:r>
            <a:r>
              <a:rPr lang="fr-BE" sz="2000" dirty="0" smtClean="0">
                <a:solidFill>
                  <a:schemeClr val="tx1"/>
                </a:solidFill>
              </a:rPr>
              <a:t> </a:t>
            </a:r>
            <a:r>
              <a:rPr lang="fr-BE" sz="2000" dirty="0" err="1" smtClean="0">
                <a:solidFill>
                  <a:schemeClr val="tx1"/>
                </a:solidFill>
              </a:rPr>
              <a:t>Governance</a:t>
            </a:r>
            <a:endParaRPr lang="fr-BE" sz="2000" dirty="0" smtClean="0">
              <a:solidFill>
                <a:schemeClr val="tx1"/>
              </a:solidFill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2017 and 2017-2020 </a:t>
            </a:r>
            <a:r>
              <a:rPr lang="fr-BE" sz="2000" dirty="0" err="1" smtClean="0">
                <a:solidFill>
                  <a:schemeClr val="tx1"/>
                </a:solidFill>
              </a:rPr>
              <a:t>Opsys</a:t>
            </a:r>
            <a:r>
              <a:rPr lang="fr-BE" sz="2000" dirty="0" smtClean="0">
                <a:solidFill>
                  <a:schemeClr val="tx1"/>
                </a:solidFill>
              </a:rPr>
              <a:t> budget (</a:t>
            </a:r>
            <a:r>
              <a:rPr lang="fr-BE" sz="2000" i="1" dirty="0" smtClean="0">
                <a:solidFill>
                  <a:schemeClr val="tx1"/>
                </a:solidFill>
              </a:rPr>
              <a:t>effort on ATA </a:t>
            </a:r>
            <a:r>
              <a:rPr lang="fr-BE" sz="2000" i="1" dirty="0" err="1" smtClean="0">
                <a:solidFill>
                  <a:schemeClr val="tx1"/>
                </a:solidFill>
              </a:rPr>
              <a:t>credits</a:t>
            </a:r>
            <a:r>
              <a:rPr lang="fr-BE" sz="2000" i="1" dirty="0" smtClean="0">
                <a:solidFill>
                  <a:schemeClr val="tx1"/>
                </a:solidFill>
              </a:rPr>
              <a:t>, </a:t>
            </a:r>
            <a:r>
              <a:rPr lang="fr-BE" sz="2000" i="1" dirty="0" err="1" smtClean="0">
                <a:solidFill>
                  <a:schemeClr val="tx1"/>
                </a:solidFill>
              </a:rPr>
              <a:t>frontloading</a:t>
            </a:r>
            <a:r>
              <a:rPr lang="fr-BE" sz="2000" i="1" dirty="0" smtClean="0">
                <a:solidFill>
                  <a:schemeClr val="tx1"/>
                </a:solidFill>
              </a:rPr>
              <a:t> EDF, </a:t>
            </a:r>
            <a:r>
              <a:rPr lang="fr-BE" sz="2000" i="1" dirty="0" err="1" smtClean="0">
                <a:solidFill>
                  <a:schemeClr val="tx1"/>
                </a:solidFill>
              </a:rPr>
              <a:t>partners</a:t>
            </a:r>
            <a:r>
              <a:rPr lang="fr-BE" sz="2000" i="1" dirty="0" smtClean="0">
                <a:solidFill>
                  <a:schemeClr val="tx1"/>
                </a:solidFill>
              </a:rPr>
              <a:t> contribution</a:t>
            </a:r>
            <a:r>
              <a:rPr lang="fr-BE" sz="2000" dirty="0" smtClean="0">
                <a:solidFill>
                  <a:schemeClr val="tx1"/>
                </a:solidFill>
              </a:rPr>
              <a:t>)</a:t>
            </a:r>
            <a:endParaRPr lang="en-GB" sz="2000" dirty="0" smtClean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9512" y="188640"/>
            <a:ext cx="367240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altLang="fr-FR" sz="3200" kern="0" dirty="0" smtClean="0">
                <a:solidFill>
                  <a:srgbClr val="FFC000"/>
                </a:solidFill>
                <a:latin typeface="Calibri Light" panose="020F0302020204030204" pitchFamily="34" charset="0"/>
              </a:rPr>
              <a:t>AOB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570892"/>
              </p:ext>
            </p:extLst>
          </p:nvPr>
        </p:nvGraphicFramePr>
        <p:xfrm>
          <a:off x="1007604" y="4005064"/>
          <a:ext cx="7128792" cy="2349603"/>
        </p:xfrm>
        <a:graphic>
          <a:graphicData uri="http://schemas.openxmlformats.org/drawingml/2006/table">
            <a:tbl>
              <a:tblPr/>
              <a:tblGrid>
                <a:gridCol w="2927126"/>
                <a:gridCol w="806489"/>
                <a:gridCol w="806489"/>
                <a:gridCol w="637271"/>
                <a:gridCol w="637271"/>
                <a:gridCol w="637271"/>
                <a:gridCol w="676875"/>
              </a:tblGrid>
              <a:tr h="318893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Savings generated by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Opsys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stricto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sensu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2015-16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scenario New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Opsys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Approach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 million euros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initial estimate 30/11/2016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revised estimate 20/02/2017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savings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-0.45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-2.2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-5.8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-3.2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-11.65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percentage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66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556792"/>
            <a:ext cx="8496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DEVCO IT SC on 24/04/2017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BE" sz="2000" dirty="0" smtClean="0">
                <a:solidFill>
                  <a:schemeClr val="tx1"/>
                </a:solidFill>
              </a:rPr>
              <a:t>2017 and 2017-2020 </a:t>
            </a:r>
            <a:r>
              <a:rPr lang="fr-BE" sz="2000" dirty="0" err="1" smtClean="0">
                <a:solidFill>
                  <a:schemeClr val="tx1"/>
                </a:solidFill>
              </a:rPr>
              <a:t>Opsys</a:t>
            </a:r>
            <a:r>
              <a:rPr lang="fr-BE" sz="2000" dirty="0" smtClean="0">
                <a:solidFill>
                  <a:schemeClr val="tx1"/>
                </a:solidFill>
              </a:rPr>
              <a:t> budget</a:t>
            </a:r>
            <a:endParaRPr lang="en-GB" sz="2000" dirty="0" smtClean="0">
              <a:solidFill>
                <a:schemeClr val="tx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9512" y="188640"/>
            <a:ext cx="367240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altLang="fr-FR" sz="3200" kern="0" dirty="0" smtClean="0">
                <a:solidFill>
                  <a:srgbClr val="FFC000"/>
                </a:solidFill>
                <a:latin typeface="Calibri Light" panose="020F0302020204030204" pitchFamily="34" charset="0"/>
              </a:rPr>
              <a:t>AOB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703355"/>
              </p:ext>
            </p:extLst>
          </p:nvPr>
        </p:nvGraphicFramePr>
        <p:xfrm>
          <a:off x="899592" y="2852926"/>
          <a:ext cx="7560840" cy="3240369"/>
        </p:xfrm>
        <a:graphic>
          <a:graphicData uri="http://schemas.openxmlformats.org/drawingml/2006/table">
            <a:tbl>
              <a:tblPr/>
              <a:tblGrid>
                <a:gridCol w="3104527"/>
                <a:gridCol w="855368"/>
                <a:gridCol w="855368"/>
                <a:gridCol w="675893"/>
                <a:gridCol w="675893"/>
                <a:gridCol w="675893"/>
                <a:gridCol w="717898"/>
              </a:tblGrid>
              <a:tr h="462909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savings generated by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Opsys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(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stricto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sensu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 with IT and business share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2015-16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scenario New </a:t>
                      </a:r>
                      <a:r>
                        <a:rPr lang="en-GB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Opsys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Approach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 million euros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 part initial estimate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43.17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 part revised estimate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8.47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9.3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9.8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5.4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33.97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savings 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-2.2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-5.1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-1.9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-9.2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Business part initial estimate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business part revised estimate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2.83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4.8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4.3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2.6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rgbClr val="0F5494"/>
                          </a:solidFill>
                          <a:effectLst/>
                          <a:latin typeface="Calibri"/>
                        </a:rPr>
                        <a:t>17.53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savings business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-0.45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-0.7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-1.3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-2.45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55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45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nota: additional transfers from business to IT are being analysed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4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5"/>
          <p:cNvGrpSpPr>
            <a:grpSpLocks/>
          </p:cNvGrpSpPr>
          <p:nvPr/>
        </p:nvGrpSpPr>
        <p:grpSpPr bwMode="auto">
          <a:xfrm>
            <a:off x="2555776" y="4837710"/>
            <a:ext cx="5911850" cy="1347787"/>
            <a:chOff x="4065984" y="137670"/>
            <a:chExt cx="2030015" cy="1218009"/>
          </a:xfrm>
        </p:grpSpPr>
        <p:sp>
          <p:nvSpPr>
            <p:cNvPr id="87" name="Rectangle 86"/>
            <p:cNvSpPr/>
            <p:nvPr/>
          </p:nvSpPr>
          <p:spPr>
            <a:xfrm>
              <a:off x="4065984" y="137670"/>
              <a:ext cx="2030015" cy="121800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4065984" y="137670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67640" tIns="167640" rIns="167640" bIns="167640" spcCol="1270" anchor="ctr"/>
            <a:lstStyle/>
            <a:p>
              <a:pPr defTabSz="195580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4400">
                <a:solidFill>
                  <a:srgbClr val="FFFFFF"/>
                </a:solidFill>
              </a:endParaRPr>
            </a:p>
          </p:txBody>
        </p:sp>
      </p:grpSp>
      <p:cxnSp>
        <p:nvCxnSpPr>
          <p:cNvPr id="76" name="Straight Arrow Connector 75"/>
          <p:cNvCxnSpPr/>
          <p:nvPr/>
        </p:nvCxnSpPr>
        <p:spPr bwMode="auto">
          <a:xfrm flipH="1" flipV="1">
            <a:off x="7315101" y="4612283"/>
            <a:ext cx="1588" cy="622300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6667402" y="5383810"/>
            <a:ext cx="1655763" cy="750887"/>
            <a:chOff x="3149500" y="1984"/>
            <a:chExt cx="2030015" cy="1218009"/>
          </a:xfrm>
        </p:grpSpPr>
        <p:sp>
          <p:nvSpPr>
            <p:cNvPr id="59" name="Rectangle 58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Rectangle 59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Other domains</a:t>
              </a:r>
            </a:p>
          </p:txBody>
        </p:sp>
      </p:grp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6602314" y="5342535"/>
            <a:ext cx="1655762" cy="750887"/>
            <a:chOff x="3149500" y="1984"/>
            <a:chExt cx="2030015" cy="1218009"/>
          </a:xfrm>
        </p:grpSpPr>
        <p:sp>
          <p:nvSpPr>
            <p:cNvPr id="51" name="Rectangle 50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ectangle 51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Other domains</a:t>
              </a: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2700240" y="5275860"/>
            <a:ext cx="1655762" cy="750887"/>
            <a:chOff x="3149500" y="1984"/>
            <a:chExt cx="2030015" cy="1218009"/>
          </a:xfrm>
        </p:grpSpPr>
        <p:sp>
          <p:nvSpPr>
            <p:cNvPr id="31" name="Rectangle 30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Results Management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2555776" y="3799485"/>
            <a:ext cx="5911850" cy="750887"/>
            <a:chOff x="916483" y="1422995"/>
            <a:chExt cx="2030015" cy="1218009"/>
          </a:xfrm>
        </p:grpSpPr>
        <p:sp>
          <p:nvSpPr>
            <p:cNvPr id="29" name="Rectangle 28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1628513"/>
                <a:satOff val="5598"/>
                <a:lumOff val="-26863"/>
                <a:alphaOff val="0"/>
              </a:schemeClr>
            </a:fillRef>
            <a:effectRef idx="2">
              <a:schemeClr val="accent5">
                <a:hueOff val="1628513"/>
                <a:satOff val="5598"/>
                <a:lumOff val="-2686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000" dirty="0">
                  <a:solidFill>
                    <a:srgbClr val="FFFFFF"/>
                  </a:solidFill>
                </a:rPr>
                <a:t>OpSys Programme User Committee (PUC)</a:t>
              </a:r>
            </a:p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200" dirty="0">
                  <a:solidFill>
                    <a:srgbClr val="FFFFFF"/>
                  </a:solidFill>
                </a:rPr>
                <a:t>HQ &amp; EUD rep. from DEVCO/NEAR/FPI/ECHO/EEAS dir.</a:t>
              </a:r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2555776" y="2750147"/>
            <a:ext cx="5911850" cy="760413"/>
            <a:chOff x="3149500" y="1422995"/>
            <a:chExt cx="2030015" cy="1218009"/>
          </a:xfrm>
        </p:grpSpPr>
        <p:sp>
          <p:nvSpPr>
            <p:cNvPr id="27" name="Rectangle 26"/>
            <p:cNvSpPr/>
            <p:nvPr/>
          </p:nvSpPr>
          <p:spPr>
            <a:xfrm>
              <a:off x="3149500" y="1422995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2442770"/>
                <a:satOff val="8397"/>
                <a:lumOff val="-40295"/>
                <a:alphaOff val="0"/>
              </a:schemeClr>
            </a:fillRef>
            <a:effectRef idx="2">
              <a:schemeClr val="accent5">
                <a:hueOff val="2442770"/>
                <a:satOff val="8397"/>
                <a:lumOff val="-4029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3149500" y="1422995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000" dirty="0">
                  <a:solidFill>
                    <a:srgbClr val="FFFFFF"/>
                  </a:solidFill>
                </a:rPr>
                <a:t>OpSys PSC</a:t>
              </a:r>
            </a:p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200" dirty="0">
                  <a:solidFill>
                    <a:srgbClr val="FFFFFF"/>
                  </a:solidFill>
                </a:rPr>
                <a:t>DEVCO &amp; NEAR dir. + FPI + DIGIT + ad hoc DGs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555777" y="1700808"/>
            <a:ext cx="2030413" cy="760412"/>
            <a:chOff x="2032992" y="2844006"/>
            <a:chExt cx="2030015" cy="1218009"/>
          </a:xfrm>
        </p:grpSpPr>
        <p:sp>
          <p:nvSpPr>
            <p:cNvPr id="25" name="Rectangle 24"/>
            <p:cNvSpPr/>
            <p:nvPr/>
          </p:nvSpPr>
          <p:spPr>
            <a:xfrm>
              <a:off x="2032992" y="2844006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3257026"/>
                <a:satOff val="11196"/>
                <a:lumOff val="-53726"/>
                <a:alphaOff val="0"/>
              </a:schemeClr>
            </a:fillRef>
            <a:effectRef idx="2">
              <a:schemeClr val="accent5">
                <a:hueOff val="3257026"/>
                <a:satOff val="11196"/>
                <a:lumOff val="-5372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2032992" y="2844006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000" dirty="0">
                  <a:solidFill>
                    <a:srgbClr val="FFFFFF"/>
                  </a:solidFill>
                </a:rPr>
                <a:t>DEVCO IT SC</a:t>
              </a:r>
            </a:p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200" dirty="0">
                  <a:solidFill>
                    <a:srgbClr val="FFFFFF"/>
                  </a:solidFill>
                </a:rPr>
                <a:t>Incl. NEAR and FPI rep.</a:t>
              </a:r>
            </a:p>
          </p:txBody>
        </p: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6437214" y="1700808"/>
            <a:ext cx="2030412" cy="760412"/>
            <a:chOff x="2032992" y="2844006"/>
            <a:chExt cx="2030015" cy="1218009"/>
          </a:xfrm>
        </p:grpSpPr>
        <p:sp>
          <p:nvSpPr>
            <p:cNvPr id="36" name="Rectangle 35"/>
            <p:cNvSpPr/>
            <p:nvPr/>
          </p:nvSpPr>
          <p:spPr>
            <a:xfrm>
              <a:off x="2032992" y="2844006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3257026"/>
                <a:satOff val="11196"/>
                <a:lumOff val="-53726"/>
                <a:alphaOff val="0"/>
              </a:schemeClr>
            </a:fillRef>
            <a:effectRef idx="2">
              <a:schemeClr val="accent5">
                <a:hueOff val="3257026"/>
                <a:satOff val="11196"/>
                <a:lumOff val="-5372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ectangle 36"/>
            <p:cNvSpPr/>
            <p:nvPr/>
          </p:nvSpPr>
          <p:spPr>
            <a:xfrm>
              <a:off x="2032992" y="2844006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2000" dirty="0">
                  <a:solidFill>
                    <a:srgbClr val="FFFFFF"/>
                  </a:solidFill>
                </a:rPr>
                <a:t>NEAR IT SC</a:t>
              </a:r>
            </a:p>
          </p:txBody>
        </p:sp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4571901" y="5275860"/>
            <a:ext cx="1657350" cy="750887"/>
            <a:chOff x="3149500" y="1984"/>
            <a:chExt cx="2030015" cy="1218009"/>
          </a:xfrm>
        </p:grpSpPr>
        <p:sp>
          <p:nvSpPr>
            <p:cNvPr id="42" name="Rectangle 41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Contract Management</a:t>
              </a:r>
            </a:p>
          </p:txBody>
        </p:sp>
      </p:grpSp>
      <p:grpSp>
        <p:nvGrpSpPr>
          <p:cNvPr id="11" name="Group 46"/>
          <p:cNvGrpSpPr>
            <a:grpSpLocks/>
          </p:cNvGrpSpPr>
          <p:nvPr/>
        </p:nvGrpSpPr>
        <p:grpSpPr bwMode="auto">
          <a:xfrm>
            <a:off x="6522939" y="5310785"/>
            <a:ext cx="1657350" cy="750887"/>
            <a:chOff x="3149500" y="1984"/>
            <a:chExt cx="2030015" cy="1218009"/>
          </a:xfrm>
        </p:grpSpPr>
        <p:sp>
          <p:nvSpPr>
            <p:cNvPr id="48" name="Rectangle 47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ectangle 48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Contract Management</a:t>
              </a:r>
            </a:p>
          </p:txBody>
        </p:sp>
      </p:grpSp>
      <p:sp>
        <p:nvSpPr>
          <p:cNvPr id="54" name="Rectangle 53"/>
          <p:cNvSpPr/>
          <p:nvPr/>
        </p:nvSpPr>
        <p:spPr>
          <a:xfrm>
            <a:off x="355502" y="1705570"/>
            <a:ext cx="3311525" cy="7556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 smtClean="0">
                <a:solidFill>
                  <a:srgbClr val="333399"/>
                </a:solidFill>
              </a:rPr>
              <a:t>DGs level</a:t>
            </a:r>
            <a:endParaRPr lang="en-GB" sz="900" dirty="0">
              <a:solidFill>
                <a:srgbClr val="333399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55501" y="2751735"/>
            <a:ext cx="2170113" cy="75723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 smtClean="0">
                <a:solidFill>
                  <a:srgbClr val="333399"/>
                </a:solidFill>
              </a:rPr>
              <a:t>DDG level</a:t>
            </a:r>
            <a:endParaRPr lang="en-GB" sz="1200" dirty="0">
              <a:solidFill>
                <a:srgbClr val="333399"/>
              </a:solidFill>
            </a:endParaRPr>
          </a:p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b="1" dirty="0" smtClean="0">
                <a:solidFill>
                  <a:srgbClr val="333399"/>
                </a:solidFill>
              </a:rPr>
              <a:t>EU Del</a:t>
            </a:r>
            <a:r>
              <a:rPr lang="en-GB" sz="1200" dirty="0" smtClean="0">
                <a:solidFill>
                  <a:srgbClr val="333399"/>
                </a:solidFill>
              </a:rPr>
              <a:t>: (first time) BRAZIL/S AFRICA &amp; NEAR area</a:t>
            </a:r>
            <a:endParaRPr lang="en-GB" sz="900" dirty="0">
              <a:solidFill>
                <a:srgbClr val="333399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1690" y="3643314"/>
            <a:ext cx="2168609" cy="12144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 smtClean="0">
                <a:solidFill>
                  <a:srgbClr val="333399"/>
                </a:solidFill>
              </a:rPr>
              <a:t>Technical level</a:t>
            </a:r>
          </a:p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b="1" dirty="0" smtClean="0">
                <a:solidFill>
                  <a:srgbClr val="333399"/>
                </a:solidFill>
              </a:rPr>
              <a:t>EU Del</a:t>
            </a:r>
            <a:r>
              <a:rPr lang="en-GB" sz="1200" dirty="0" smtClean="0">
                <a:solidFill>
                  <a:srgbClr val="333399"/>
                </a:solidFill>
              </a:rPr>
              <a:t>: ETHIOPIA, MALAWI, PERU, BRAZIL, AFGHANISTAN, PAKISTAN &amp; NEAR area</a:t>
            </a:r>
            <a:endParaRPr lang="en-GB" sz="900" dirty="0">
              <a:solidFill>
                <a:srgbClr val="333399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31690" y="5000638"/>
            <a:ext cx="2525799" cy="128588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 smtClean="0">
                <a:solidFill>
                  <a:srgbClr val="333399"/>
                </a:solidFill>
              </a:rPr>
              <a:t>Technical level</a:t>
            </a:r>
          </a:p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dirty="0" smtClean="0">
                <a:solidFill>
                  <a:srgbClr val="333399"/>
                </a:solidFill>
              </a:rPr>
              <a:t>Business needs and testing</a:t>
            </a:r>
          </a:p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b="1" dirty="0" smtClean="0">
                <a:solidFill>
                  <a:srgbClr val="333399"/>
                </a:solidFill>
              </a:rPr>
              <a:t>EU Del </a:t>
            </a:r>
            <a:r>
              <a:rPr lang="en-GB" sz="1200" dirty="0" smtClean="0">
                <a:solidFill>
                  <a:srgbClr val="333399"/>
                </a:solidFill>
              </a:rPr>
              <a:t>to be identified</a:t>
            </a:r>
          </a:p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endParaRPr lang="en-GB" sz="1200" dirty="0">
              <a:solidFill>
                <a:srgbClr val="333399"/>
              </a:solidFill>
            </a:endParaRPr>
          </a:p>
        </p:txBody>
      </p:sp>
      <p:grpSp>
        <p:nvGrpSpPr>
          <p:cNvPr id="12" name="Group 43"/>
          <p:cNvGrpSpPr>
            <a:grpSpLocks/>
          </p:cNvGrpSpPr>
          <p:nvPr/>
        </p:nvGrpSpPr>
        <p:grpSpPr bwMode="auto">
          <a:xfrm>
            <a:off x="6445151" y="5275860"/>
            <a:ext cx="1655763" cy="750887"/>
            <a:chOff x="3149500" y="1984"/>
            <a:chExt cx="2030015" cy="1218009"/>
          </a:xfrm>
        </p:grpSpPr>
        <p:sp>
          <p:nvSpPr>
            <p:cNvPr id="45" name="Rectangle 44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814257"/>
                <a:satOff val="2799"/>
                <a:lumOff val="-13432"/>
                <a:alphaOff val="0"/>
              </a:schemeClr>
            </a:fillRef>
            <a:effectRef idx="2">
              <a:schemeClr val="accent5">
                <a:hueOff val="814257"/>
                <a:satOff val="2799"/>
                <a:lumOff val="-1343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ectangle 45"/>
            <p:cNvSpPr/>
            <p:nvPr/>
          </p:nvSpPr>
          <p:spPr>
            <a:xfrm>
              <a:off x="3149500" y="1984"/>
              <a:ext cx="2030015" cy="1218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0010" tIns="80010" rIns="80010" bIns="80010" spcCol="1270" anchor="ctr"/>
            <a:lstStyle/>
            <a:p>
              <a:pPr defTabSz="933450" eaLnBrk="0" hangingPunct="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FFFFFF"/>
                  </a:solidFill>
                </a:rPr>
                <a:t>Other </a:t>
              </a:r>
              <a:r>
                <a:rPr lang="en-GB" sz="1400" dirty="0" smtClean="0">
                  <a:solidFill>
                    <a:srgbClr val="FFFFFF"/>
                  </a:solidFill>
                </a:rPr>
                <a:t>domains and focus group</a:t>
              </a:r>
              <a:endParaRPr lang="en-GB" sz="14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67" name="Straight Arrow Connector 66"/>
          <p:cNvCxnSpPr/>
          <p:nvPr/>
        </p:nvCxnSpPr>
        <p:spPr bwMode="auto">
          <a:xfrm flipV="1">
            <a:off x="3578126" y="3539133"/>
            <a:ext cx="0" cy="246062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 bwMode="auto">
          <a:xfrm flipV="1">
            <a:off x="3557489" y="2481858"/>
            <a:ext cx="0" cy="247650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 bwMode="auto">
          <a:xfrm flipH="1" flipV="1">
            <a:off x="3559077" y="4604345"/>
            <a:ext cx="1588" cy="622300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 bwMode="auto">
          <a:xfrm flipH="1" flipV="1">
            <a:off x="5443439" y="4604345"/>
            <a:ext cx="0" cy="622300"/>
          </a:xfrm>
          <a:prstGeom prst="straightConnector1">
            <a:avLst/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2555776" y="4910735"/>
            <a:ext cx="5911850" cy="23653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2000" dirty="0">
                <a:solidFill>
                  <a:srgbClr val="FFFFFF"/>
                </a:solidFill>
              </a:rPr>
              <a:t>OpSys Domain User Groups</a:t>
            </a:r>
            <a:endParaRPr lang="en-GB" sz="1200" dirty="0">
              <a:solidFill>
                <a:srgbClr val="FFFFFF"/>
              </a:solidFill>
            </a:endParaRPr>
          </a:p>
        </p:txBody>
      </p:sp>
      <p:sp>
        <p:nvSpPr>
          <p:cNvPr id="12299" name="Right Arrow 12298"/>
          <p:cNvSpPr/>
          <p:nvPr/>
        </p:nvSpPr>
        <p:spPr bwMode="auto">
          <a:xfrm>
            <a:off x="4729064" y="1700808"/>
            <a:ext cx="1571625" cy="361950"/>
          </a:xfrm>
          <a:prstGeom prst="rightArrow">
            <a:avLst/>
          </a:prstGeom>
          <a:solidFill>
            <a:schemeClr val="accent2"/>
          </a:solidFill>
          <a:ln>
            <a:noFill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r>
              <a:rPr lang="en-GB" sz="1200" dirty="0">
                <a:solidFill>
                  <a:srgbClr val="FFFFFF"/>
                </a:solidFill>
              </a:rPr>
              <a:t>informs</a:t>
            </a:r>
          </a:p>
        </p:txBody>
      </p:sp>
      <p:sp>
        <p:nvSpPr>
          <p:cNvPr id="84" name="Right Arrow 83"/>
          <p:cNvSpPr/>
          <p:nvPr/>
        </p:nvSpPr>
        <p:spPr bwMode="auto">
          <a:xfrm flipH="1">
            <a:off x="4722715" y="2084983"/>
            <a:ext cx="1577975" cy="361950"/>
          </a:xfrm>
          <a:prstGeom prst="rightArrow">
            <a:avLst/>
          </a:prstGeom>
          <a:solidFill>
            <a:schemeClr val="accent2"/>
          </a:solidFill>
          <a:ln>
            <a:noFill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3175">
              <a:defRPr/>
            </a:pPr>
            <a:r>
              <a:rPr lang="en-GB" sz="1200" dirty="0">
                <a:solidFill>
                  <a:srgbClr val="FFFFFF"/>
                </a:solidFill>
              </a:rPr>
              <a:t>endorses</a:t>
            </a:r>
          </a:p>
        </p:txBody>
      </p:sp>
      <p:sp>
        <p:nvSpPr>
          <p:cNvPr id="50" name="Slide Number Placeholder 1"/>
          <p:cNvSpPr txBox="1">
            <a:spLocks/>
          </p:cNvSpPr>
          <p:nvPr/>
        </p:nvSpPr>
        <p:spPr bwMode="auto">
          <a:xfrm>
            <a:off x="4147344" y="6134397"/>
            <a:ext cx="437704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16596" y="1126135"/>
            <a:ext cx="3311525" cy="58835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80010" tIns="80010" rIns="80010" bIns="80010" spcCol="1270" anchor="ctr"/>
          <a:lstStyle/>
          <a:p>
            <a:pPr algn="l" defTabSz="933450" eaLnBrk="0" hangingPunct="0">
              <a:lnSpc>
                <a:spcPct val="90000"/>
              </a:lnSpc>
              <a:spcAft>
                <a:spcPct val="35000"/>
              </a:spcAft>
              <a:defRPr/>
            </a:pPr>
            <a:r>
              <a:rPr lang="en-GB" sz="1200" b="1" dirty="0" smtClean="0">
                <a:solidFill>
                  <a:srgbClr val="333399"/>
                </a:solidFill>
              </a:rPr>
              <a:t>System owner = DEVCO 05</a:t>
            </a:r>
            <a:endParaRPr lang="en-GB" sz="900" b="1" dirty="0">
              <a:solidFill>
                <a:srgbClr val="333399"/>
              </a:solidFill>
            </a:endParaRPr>
          </a:p>
        </p:txBody>
      </p:sp>
      <p:sp>
        <p:nvSpPr>
          <p:cNvPr id="61" name="Title 1"/>
          <p:cNvSpPr txBox="1">
            <a:spLocks/>
          </p:cNvSpPr>
          <p:nvPr/>
        </p:nvSpPr>
        <p:spPr bwMode="auto">
          <a:xfrm>
            <a:off x="283890" y="314640"/>
            <a:ext cx="8229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altLang="fr-FR" sz="2400" b="0" kern="0" dirty="0" smtClean="0">
                <a:solidFill>
                  <a:srgbClr val="FFC000"/>
                </a:solidFill>
                <a:latin typeface="Calibri Light" panose="020F0302020204030204" pitchFamily="34" charset="0"/>
              </a:rPr>
              <a:t>FORMER GOVERNANCE</a:t>
            </a:r>
          </a:p>
        </p:txBody>
      </p:sp>
      <p:sp>
        <p:nvSpPr>
          <p:cNvPr id="6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283968" y="6625158"/>
            <a:ext cx="585608" cy="332234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>
                <a:solidFill>
                  <a:schemeClr val="bg1"/>
                </a:solidFill>
                <a:latin typeface="Calibri Light" panose="020F0302020204030204" pitchFamily="34" charset="0"/>
              </a:rPr>
              <a:pPr algn="ctr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fr-FR" sz="1400" i="0" dirty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9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2487" y="1332181"/>
            <a:ext cx="8229600" cy="936625"/>
          </a:xfrm>
        </p:spPr>
        <p:txBody>
          <a:bodyPr/>
          <a:lstStyle/>
          <a:p>
            <a:r>
              <a:rPr lang="fr-FR" dirty="0"/>
              <a:t>N</a:t>
            </a:r>
            <a:r>
              <a:rPr lang="fr-FR" dirty="0" smtClean="0"/>
              <a:t>ew </a:t>
            </a:r>
            <a:r>
              <a:rPr lang="fr-FR" dirty="0" err="1" smtClean="0"/>
              <a:t>Opsys</a:t>
            </a:r>
            <a:r>
              <a:rPr lang="fr-FR" dirty="0" smtClean="0"/>
              <a:t> </a:t>
            </a:r>
            <a:r>
              <a:rPr lang="fr-FR" dirty="0" err="1" smtClean="0"/>
              <a:t>Governance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9624" y="2384507"/>
            <a:ext cx="8323738" cy="3529013"/>
          </a:xfrm>
        </p:spPr>
        <p:txBody>
          <a:bodyPr/>
          <a:lstStyle/>
          <a:p>
            <a:pPr>
              <a:buClrTx/>
              <a:buNone/>
            </a:pPr>
            <a:r>
              <a:rPr lang="fr-FR" dirty="0" smtClean="0"/>
              <a:t>Issues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addressed</a:t>
            </a:r>
            <a:r>
              <a:rPr lang="fr-FR" dirty="0" smtClean="0"/>
              <a:t>:</a:t>
            </a:r>
          </a:p>
          <a:p>
            <a:pPr>
              <a:buClrTx/>
            </a:pPr>
            <a:r>
              <a:rPr lang="fr-FR" dirty="0" smtClean="0"/>
              <a:t>Former </a:t>
            </a:r>
            <a:r>
              <a:rPr lang="fr-FR" dirty="0" err="1" smtClean="0"/>
              <a:t>Steering</a:t>
            </a:r>
            <a:r>
              <a:rPr lang="fr-FR" dirty="0" smtClean="0"/>
              <a:t> </a:t>
            </a:r>
            <a:r>
              <a:rPr lang="fr-FR" dirty="0" err="1"/>
              <a:t>C</a:t>
            </a:r>
            <a:r>
              <a:rPr lang="fr-FR" dirty="0" err="1" smtClean="0"/>
              <a:t>ommittee</a:t>
            </a:r>
            <a:r>
              <a:rPr lang="fr-FR" dirty="0" smtClean="0"/>
              <a:t> </a:t>
            </a:r>
            <a:r>
              <a:rPr lang="fr-FR" dirty="0" err="1" smtClean="0"/>
              <a:t>efficiency</a:t>
            </a:r>
            <a:r>
              <a:rPr lang="fr-FR" dirty="0" smtClean="0"/>
              <a:t> (</a:t>
            </a:r>
            <a:r>
              <a:rPr lang="fr-FR" dirty="0" err="1" smtClean="0"/>
              <a:t>many</a:t>
            </a:r>
            <a:r>
              <a:rPr lang="fr-FR" dirty="0" smtClean="0"/>
              <a:t> </a:t>
            </a:r>
            <a:r>
              <a:rPr lang="fr-FR" dirty="0" err="1" smtClean="0"/>
              <a:t>members</a:t>
            </a:r>
            <a:r>
              <a:rPr lang="fr-FR" dirty="0" smtClean="0"/>
              <a:t>, </a:t>
            </a:r>
            <a:r>
              <a:rPr lang="fr-FR" dirty="0" err="1" smtClean="0"/>
              <a:t>overlap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IT SC, </a:t>
            </a:r>
            <a:r>
              <a:rPr lang="fr-FR" dirty="0" err="1" smtClean="0"/>
              <a:t>bottlenecks</a:t>
            </a:r>
            <a:r>
              <a:rPr lang="fr-FR" dirty="0" smtClean="0"/>
              <a:t>)</a:t>
            </a:r>
          </a:p>
          <a:p>
            <a:pPr>
              <a:buClrTx/>
            </a:pPr>
            <a:r>
              <a:rPr lang="fr-FR" dirty="0" err="1" smtClean="0"/>
              <a:t>Rich</a:t>
            </a:r>
            <a:r>
              <a:rPr lang="fr-FR" dirty="0" smtClean="0"/>
              <a:t> </a:t>
            </a:r>
            <a:r>
              <a:rPr lang="fr-FR" dirty="0" err="1"/>
              <a:t>s</a:t>
            </a:r>
            <a:r>
              <a:rPr lang="fr-FR" dirty="0" err="1" smtClean="0"/>
              <a:t>takeholder</a:t>
            </a:r>
            <a:r>
              <a:rPr lang="fr-FR" dirty="0" smtClean="0"/>
              <a:t> </a:t>
            </a:r>
            <a:r>
              <a:rPr lang="fr-FR" dirty="0" err="1" smtClean="0"/>
              <a:t>landscape</a:t>
            </a:r>
            <a:endParaRPr lang="fr-FR" dirty="0" smtClean="0"/>
          </a:p>
          <a:p>
            <a:pPr>
              <a:buClrTx/>
            </a:pPr>
            <a:r>
              <a:rPr lang="fr-FR" dirty="0" err="1" smtClean="0"/>
              <a:t>From</a:t>
            </a:r>
            <a:r>
              <a:rPr lang="fr-FR" dirty="0" smtClean="0"/>
              <a:t> the New </a:t>
            </a:r>
            <a:r>
              <a:rPr lang="fr-FR" dirty="0" err="1" smtClean="0"/>
              <a:t>Opsys</a:t>
            </a:r>
            <a:r>
              <a:rPr lang="fr-FR" dirty="0" smtClean="0"/>
              <a:t> </a:t>
            </a:r>
            <a:r>
              <a:rPr lang="fr-FR" dirty="0" err="1" smtClean="0"/>
              <a:t>Approach</a:t>
            </a:r>
            <a:r>
              <a:rPr lang="fr-FR" dirty="0" smtClean="0"/>
              <a:t>:</a:t>
            </a:r>
          </a:p>
          <a:p>
            <a:pPr lvl="1">
              <a:buClrTx/>
              <a:buFont typeface="Wingdings" panose="05000000000000000000" pitchFamily="2" charset="2"/>
              <a:buChar char="Ø"/>
            </a:pPr>
            <a:r>
              <a:rPr lang="fr-FR" sz="2400" b="0" i="1" dirty="0" err="1" smtClean="0"/>
              <a:t>Better</a:t>
            </a:r>
            <a:r>
              <a:rPr lang="fr-FR" sz="2400" b="0" i="1" dirty="0" smtClean="0"/>
              <a:t> </a:t>
            </a:r>
            <a:r>
              <a:rPr lang="fr-FR" sz="2400" b="0" i="1" dirty="0" err="1" smtClean="0"/>
              <a:t>securing</a:t>
            </a:r>
            <a:r>
              <a:rPr lang="fr-FR" sz="2400" b="0" i="1" dirty="0" smtClean="0"/>
              <a:t> business </a:t>
            </a:r>
            <a:r>
              <a:rPr lang="fr-FR" sz="2400" b="0" i="1" dirty="0" err="1" smtClean="0"/>
              <a:t>adherence</a:t>
            </a:r>
            <a:r>
              <a:rPr lang="fr-FR" sz="2400" b="0" i="1" dirty="0" smtClean="0"/>
              <a:t> to system </a:t>
            </a:r>
            <a:r>
              <a:rPr lang="fr-FR" sz="2400" b="0" i="1" dirty="0" err="1" smtClean="0"/>
              <a:t>functionalities</a:t>
            </a:r>
            <a:endParaRPr lang="fr-FR" sz="2400" b="0" i="1" dirty="0" smtClean="0"/>
          </a:p>
          <a:p>
            <a:pPr lvl="1">
              <a:buClrTx/>
              <a:buFont typeface="Wingdings" panose="05000000000000000000" pitchFamily="2" charset="2"/>
              <a:buChar char="Ø"/>
            </a:pPr>
            <a:r>
              <a:rPr lang="fr-FR" sz="2400" b="0" i="1" dirty="0" err="1" smtClean="0"/>
              <a:t>Increased</a:t>
            </a:r>
            <a:r>
              <a:rPr lang="fr-FR" sz="2400" b="0" i="1" dirty="0" smtClean="0"/>
              <a:t> </a:t>
            </a:r>
            <a:r>
              <a:rPr lang="fr-FR" sz="2400" b="0" i="1" dirty="0" err="1" smtClean="0"/>
              <a:t>corporate</a:t>
            </a:r>
            <a:r>
              <a:rPr lang="fr-FR" sz="2400" b="0" i="1" dirty="0" smtClean="0"/>
              <a:t> ambition</a:t>
            </a:r>
          </a:p>
          <a:p>
            <a:pPr>
              <a:buClrTx/>
            </a:pP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2E0E-7B01-4B7E-8A33-711C7850EAD0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46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2914"/>
            <a:ext cx="9144000" cy="5204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03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59" b="66737"/>
          <a:stretch/>
        </p:blipFill>
        <p:spPr>
          <a:xfrm>
            <a:off x="0" y="1628800"/>
            <a:ext cx="9144000" cy="684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512" y="2708920"/>
            <a:ext cx="87849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err="1">
                <a:solidFill>
                  <a:schemeClr val="tx1"/>
                </a:solidFill>
              </a:rPr>
              <a:t>c</a:t>
            </a:r>
            <a:r>
              <a:rPr lang="fr-BE" sz="2000" dirty="0" err="1" smtClean="0">
                <a:solidFill>
                  <a:schemeClr val="tx1"/>
                </a:solidFill>
              </a:rPr>
              <a:t>haired</a:t>
            </a:r>
            <a:r>
              <a:rPr lang="fr-BE" sz="2000" dirty="0" smtClean="0">
                <a:solidFill>
                  <a:schemeClr val="tx1"/>
                </a:solidFill>
              </a:rPr>
              <a:t> by the business </a:t>
            </a:r>
            <a:r>
              <a:rPr lang="fr-BE" sz="2000" dirty="0" err="1" smtClean="0">
                <a:solidFill>
                  <a:schemeClr val="tx1"/>
                </a:solidFill>
              </a:rPr>
              <a:t>owner</a:t>
            </a:r>
            <a:r>
              <a:rPr lang="fr-BE" sz="2000" dirty="0" smtClean="0">
                <a:solidFill>
                  <a:schemeClr val="tx1"/>
                </a:solidFill>
              </a:rPr>
              <a:t>, DEVCO DDG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reflects 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/>
                </a:solidFill>
              </a:rPr>
              <a:t>business interests: </a:t>
            </a:r>
            <a:r>
              <a:rPr lang="en-US" sz="2000" dirty="0">
                <a:solidFill>
                  <a:schemeClr val="tx1"/>
                </a:solidFill>
              </a:rPr>
              <a:t>business is in the driving seat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/>
                </a:solidFill>
              </a:rPr>
              <a:t>coherence with corporate interests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last </a:t>
            </a:r>
            <a:r>
              <a:rPr lang="en-GB" sz="2000" dirty="0">
                <a:solidFill>
                  <a:schemeClr val="tx1"/>
                </a:solidFill>
              </a:rPr>
              <a:t>stop for decision </a:t>
            </a:r>
            <a:r>
              <a:rPr lang="en-GB" sz="2000" dirty="0" smtClean="0">
                <a:solidFill>
                  <a:schemeClr val="tx1"/>
                </a:solidFill>
              </a:rPr>
              <a:t>making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guardian </a:t>
            </a:r>
            <a:r>
              <a:rPr lang="en-GB" sz="2000" dirty="0">
                <a:solidFill>
                  <a:schemeClr val="tx1"/>
                </a:solidFill>
              </a:rPr>
              <a:t>of the OPSYS </a:t>
            </a:r>
            <a:r>
              <a:rPr lang="en-GB" sz="2000" dirty="0" smtClean="0">
                <a:solidFill>
                  <a:schemeClr val="tx1"/>
                </a:solidFill>
              </a:rPr>
              <a:t>vision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err="1" smtClean="0">
                <a:solidFill>
                  <a:schemeClr val="tx1"/>
                </a:solidFill>
              </a:rPr>
              <a:t>Decides</a:t>
            </a:r>
            <a:r>
              <a:rPr lang="fr-BE" sz="2000" dirty="0" smtClean="0">
                <a:solidFill>
                  <a:schemeClr val="tx1"/>
                </a:solidFill>
              </a:rPr>
              <a:t> on </a:t>
            </a:r>
            <a:r>
              <a:rPr lang="fr-BE" sz="2000" dirty="0" err="1" smtClean="0">
                <a:solidFill>
                  <a:schemeClr val="tx1"/>
                </a:solidFill>
              </a:rPr>
              <a:t>priorities</a:t>
            </a:r>
            <a:r>
              <a:rPr lang="fr-BE" sz="2000" dirty="0" smtClean="0">
                <a:solidFill>
                  <a:schemeClr val="tx1"/>
                </a:solidFill>
              </a:rPr>
              <a:t>/</a:t>
            </a:r>
            <a:r>
              <a:rPr lang="fr-BE" sz="2000" dirty="0" err="1" smtClean="0">
                <a:solidFill>
                  <a:schemeClr val="tx1"/>
                </a:solidFill>
              </a:rPr>
              <a:t>workplan</a:t>
            </a:r>
            <a:r>
              <a:rPr lang="fr-BE" sz="2000" dirty="0" smtClean="0">
                <a:solidFill>
                  <a:schemeClr val="tx1"/>
                </a:solidFill>
              </a:rPr>
              <a:t>/</a:t>
            </a:r>
            <a:r>
              <a:rPr lang="fr-BE" sz="2000" dirty="0" err="1" smtClean="0">
                <a:solidFill>
                  <a:schemeClr val="tx1"/>
                </a:solidFill>
              </a:rPr>
              <a:t>deviations</a:t>
            </a:r>
            <a:endParaRPr lang="en-GB" sz="2000" dirty="0" smtClean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83890" y="314640"/>
            <a:ext cx="8229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altLang="fr-FR" sz="2400" b="0" kern="0" dirty="0" err="1" smtClean="0">
                <a:solidFill>
                  <a:srgbClr val="FFC000"/>
                </a:solidFill>
                <a:latin typeface="Calibri Light" panose="020F0302020204030204" pitchFamily="34" charset="0"/>
              </a:rPr>
              <a:t>Opsys</a:t>
            </a:r>
            <a:r>
              <a:rPr lang="fr-BE" altLang="fr-FR" sz="2400" b="0" kern="0" dirty="0" smtClean="0">
                <a:solidFill>
                  <a:srgbClr val="FFC000"/>
                </a:solidFill>
                <a:latin typeface="Calibri Light" panose="020F0302020204030204" pitchFamily="34" charset="0"/>
              </a:rPr>
              <a:t> Management </a:t>
            </a:r>
            <a:r>
              <a:rPr lang="fr-BE" altLang="fr-FR" sz="2400" b="0" kern="0" dirty="0" err="1" smtClean="0">
                <a:solidFill>
                  <a:srgbClr val="FFC000"/>
                </a:solidFill>
                <a:latin typeface="Calibri Light" panose="020F0302020204030204" pitchFamily="34" charset="0"/>
              </a:rPr>
              <a:t>Board</a:t>
            </a:r>
            <a:endParaRPr lang="fr-BE" altLang="fr-FR" sz="2400" b="0" kern="0" dirty="0" smtClean="0">
              <a:solidFill>
                <a:srgbClr val="FFC000"/>
              </a:solidFill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2776"/>
            <a:ext cx="9144000" cy="11279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2697301"/>
            <a:ext cx="84969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2000" dirty="0" err="1">
                <a:solidFill>
                  <a:schemeClr val="tx1"/>
                </a:solidFill>
              </a:rPr>
              <a:t>c</a:t>
            </a:r>
            <a:r>
              <a:rPr lang="fr-BE" sz="2000" dirty="0" err="1" smtClean="0">
                <a:solidFill>
                  <a:schemeClr val="tx1"/>
                </a:solidFill>
              </a:rPr>
              <a:t>haired</a:t>
            </a:r>
            <a:r>
              <a:rPr lang="fr-BE" sz="2000" dirty="0" smtClean="0">
                <a:solidFill>
                  <a:schemeClr val="tx1"/>
                </a:solidFill>
              </a:rPr>
              <a:t> by a senior manager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are operational committees/ flexible format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responsible for piloting the concerned OPSYS project: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/>
                </a:solidFill>
              </a:rPr>
              <a:t>defines business objectives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/>
                </a:solidFill>
              </a:rPr>
              <a:t>supervises the implementation and takes decision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/>
                </a:solidFill>
              </a:rPr>
              <a:t>decides </a:t>
            </a:r>
            <a:r>
              <a:rPr lang="en-GB" sz="2000" dirty="0">
                <a:solidFill>
                  <a:schemeClr val="tx1"/>
                </a:solidFill>
              </a:rPr>
              <a:t>go/no-go of the deliverables before roll-out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reports to the OPSYS Management Board on key decisions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07504" y="314640"/>
            <a:ext cx="8229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altLang="fr-FR" sz="2400" b="0" kern="0" dirty="0" smtClean="0">
                <a:solidFill>
                  <a:srgbClr val="FFC000"/>
                </a:solidFill>
                <a:latin typeface="Calibri Light" panose="020F0302020204030204" pitchFamily="34" charset="0"/>
              </a:rPr>
              <a:t>Project </a:t>
            </a:r>
            <a:r>
              <a:rPr lang="fr-BE" altLang="fr-FR" sz="2400" b="0" kern="0" dirty="0" err="1" smtClean="0">
                <a:solidFill>
                  <a:srgbClr val="FFC000"/>
                </a:solidFill>
                <a:latin typeface="Calibri Light" panose="020F0302020204030204" pitchFamily="34" charset="0"/>
              </a:rPr>
              <a:t>Steering</a:t>
            </a:r>
            <a:r>
              <a:rPr lang="fr-BE" altLang="fr-FR" sz="2400" b="0" kern="0" dirty="0" smtClean="0">
                <a:solidFill>
                  <a:srgbClr val="FFC000"/>
                </a:solidFill>
                <a:latin typeface="Calibri Light" panose="020F0302020204030204" pitchFamily="34" charset="0"/>
              </a:rPr>
              <a:t> </a:t>
            </a:r>
            <a:r>
              <a:rPr lang="fr-BE" altLang="fr-FR" sz="2400" b="0" kern="0" dirty="0" err="1" smtClean="0">
                <a:solidFill>
                  <a:srgbClr val="FFC000"/>
                </a:solidFill>
                <a:latin typeface="Calibri Light" panose="020F0302020204030204" pitchFamily="34" charset="0"/>
              </a:rPr>
              <a:t>Committees</a:t>
            </a:r>
            <a:endParaRPr lang="fr-BE" altLang="fr-FR" sz="2400" b="0" kern="0" dirty="0" smtClean="0">
              <a:solidFill>
                <a:srgbClr val="FFC00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04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914" y="1412776"/>
            <a:ext cx="3926171" cy="11279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2697301"/>
            <a:ext cx="84969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mission </a:t>
            </a:r>
            <a:r>
              <a:rPr lang="en-GB" sz="2000" dirty="0" smtClean="0">
                <a:solidFill>
                  <a:schemeClr val="tx1"/>
                </a:solidFill>
              </a:rPr>
              <a:t>ensured </a:t>
            </a:r>
            <a:r>
              <a:rPr lang="en-GB" sz="2000" dirty="0">
                <a:solidFill>
                  <a:schemeClr val="tx1"/>
                </a:solidFill>
              </a:rPr>
              <a:t>by DEVCO </a:t>
            </a:r>
            <a:r>
              <a:rPr lang="en-GB" sz="2000" dirty="0" smtClean="0">
                <a:solidFill>
                  <a:schemeClr val="tx1"/>
                </a:solidFill>
              </a:rPr>
              <a:t>05:</a:t>
            </a:r>
            <a:endParaRPr lang="en-US" sz="2000" dirty="0">
              <a:solidFill>
                <a:schemeClr val="tx1"/>
              </a:solidFill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/>
                </a:solidFill>
              </a:rPr>
              <a:t>Business Process Coordination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/>
                </a:solidFill>
              </a:rPr>
              <a:t>Programme Management together with DIGIT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000" dirty="0" smtClean="0">
                <a:solidFill>
                  <a:schemeClr val="tx1"/>
                </a:solidFill>
              </a:rPr>
              <a:t>Change Management, Stakeholder management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to guarantee cross-domain coherence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tx1"/>
                </a:solidFill>
              </a:rPr>
              <a:t>advisory entity for all the PSCs chairs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l</a:t>
            </a:r>
            <a:r>
              <a:rPr lang="en-GB" sz="2000" dirty="0" smtClean="0">
                <a:solidFill>
                  <a:schemeClr val="tx1"/>
                </a:solidFill>
              </a:rPr>
              <a:t>iaising with the User Committee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608914" y="1412776"/>
            <a:ext cx="2899190" cy="1296144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2051720" y="1412776"/>
            <a:ext cx="3384376" cy="1127961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5527060" y="1483674"/>
            <a:ext cx="1008026" cy="1082340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9512" y="188640"/>
            <a:ext cx="367240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altLang="fr-FR" sz="2400" b="0" kern="0" dirty="0" smtClean="0">
                <a:solidFill>
                  <a:srgbClr val="FFC000"/>
                </a:solidFill>
                <a:latin typeface="Calibri Light" panose="020F0302020204030204" pitchFamily="34" charset="0"/>
              </a:rPr>
              <a:t>Programme </a:t>
            </a:r>
          </a:p>
          <a:p>
            <a:r>
              <a:rPr lang="fr-BE" altLang="fr-FR" sz="2400" b="0" kern="0" dirty="0" smtClean="0">
                <a:solidFill>
                  <a:srgbClr val="FFC000"/>
                </a:solidFill>
                <a:latin typeface="Calibri Light" panose="020F0302020204030204" pitchFamily="34" charset="0"/>
              </a:rPr>
              <a:t>Coordination Unit</a:t>
            </a:r>
          </a:p>
        </p:txBody>
      </p:sp>
    </p:spTree>
    <p:extLst>
      <p:ext uri="{BB962C8B-B14F-4D97-AF65-F5344CB8AC3E}">
        <p14:creationId xmlns:p14="http://schemas.microsoft.com/office/powerpoint/2010/main" val="289494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7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2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611" y="3134127"/>
            <a:ext cx="2693744" cy="24482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79532" y="3152725"/>
            <a:ext cx="6061765" cy="300082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400" b="1" dirty="0" smtClean="0">
                <a:solidFill>
                  <a:schemeClr val="tx1"/>
                </a:solidFill>
              </a:rPr>
              <a:t>DUG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Composition: key contributors/standing members &amp; pool of experts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discuss/help finalizing business requirements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</a:rPr>
              <a:t>i</a:t>
            </a:r>
            <a:r>
              <a:rPr lang="en-GB" sz="1400" dirty="0" smtClean="0">
                <a:solidFill>
                  <a:schemeClr val="tx1"/>
                </a:solidFill>
              </a:rPr>
              <a:t>nvolved in design &amp; pilot exercise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take part in UAT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upport harmonization of processes, terminology &amp; definitions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Discuss change management options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9531" y="1760433"/>
            <a:ext cx="6061766" cy="106182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 algn="ctr">
              <a:lnSpc>
                <a:spcPct val="150000"/>
              </a:lnSpc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PUC</a:t>
            </a:r>
            <a:endParaRPr lang="en-GB" b="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dirty="0" smtClean="0"/>
              <a:t>Dissemination of information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b="0" dirty="0" smtClean="0"/>
              <a:t>Discussions over transversal issues on an ad-hoc basis</a:t>
            </a:r>
            <a:endParaRPr lang="en-GB" b="0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699792" y="3068960"/>
            <a:ext cx="6061766" cy="3240360"/>
          </a:xfrm>
          <a:prstGeom prst="roundRect">
            <a:avLst/>
          </a:prstGeom>
          <a:noFill/>
          <a:ln w="444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699792" y="1741040"/>
            <a:ext cx="6061766" cy="1133211"/>
          </a:xfrm>
          <a:prstGeom prst="roundRect">
            <a:avLst/>
          </a:prstGeom>
          <a:noFill/>
          <a:ln w="444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79512" y="188640"/>
            <a:ext cx="367240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fr-BE" altLang="fr-FR" sz="2400" b="0" kern="0" dirty="0" smtClean="0">
                <a:solidFill>
                  <a:srgbClr val="FFC000"/>
                </a:solidFill>
                <a:latin typeface="Calibri Light" panose="020F0302020204030204" pitchFamily="34" charset="0"/>
              </a:rPr>
              <a:t>PUC &amp; DUG</a:t>
            </a:r>
          </a:p>
        </p:txBody>
      </p:sp>
    </p:spTree>
    <p:extLst>
      <p:ext uri="{BB962C8B-B14F-4D97-AF65-F5344CB8AC3E}">
        <p14:creationId xmlns:p14="http://schemas.microsoft.com/office/powerpoint/2010/main" val="362401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24"/>
          <p:cNvSpPr/>
          <p:nvPr/>
        </p:nvSpPr>
        <p:spPr bwMode="auto">
          <a:xfrm>
            <a:off x="4833827" y="2132856"/>
            <a:ext cx="2330461" cy="2726556"/>
          </a:xfrm>
          <a:prstGeom prst="roundRect">
            <a:avLst/>
          </a:prstGeom>
          <a:solidFill>
            <a:srgbClr val="D19049">
              <a:lumMod val="40000"/>
              <a:lumOff val="60000"/>
            </a:srgbClr>
          </a:solidFill>
          <a:ln w="12700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t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Domain User Group 2 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1100" b="1" dirty="0" smtClean="0">
                <a:solidFill>
                  <a:schemeClr val="tx1"/>
                </a:solidFill>
              </a:rPr>
              <a:t>Contract management &amp; Procurement</a:t>
            </a:r>
            <a:endParaRPr lang="en-GB" sz="1100" b="1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3744416" cy="936625"/>
          </a:xfrm>
        </p:spPr>
        <p:txBody>
          <a:bodyPr/>
          <a:lstStyle/>
          <a:p>
            <a:r>
              <a:rPr lang="en-US" sz="2400" dirty="0" err="1">
                <a:solidFill>
                  <a:schemeClr val="bg1"/>
                </a:solidFill>
                <a:latin typeface="Cambria" panose="02040503050406030204" pitchFamily="18" charset="0"/>
              </a:rPr>
              <a:t>OpSyS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Cambria" panose="02040503050406030204" pitchFamily="18" charset="0"/>
              </a:rPr>
              <a:t>Business governance actors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1" name="Rectangle 24"/>
          <p:cNvSpPr/>
          <p:nvPr/>
        </p:nvSpPr>
        <p:spPr bwMode="auto">
          <a:xfrm>
            <a:off x="1187624" y="1356596"/>
            <a:ext cx="6840759" cy="521016"/>
          </a:xfrm>
          <a:prstGeom prst="roundRect">
            <a:avLst/>
          </a:prstGeom>
          <a:solidFill>
            <a:sysClr val="window" lastClr="FFFFFF"/>
          </a:solidFill>
          <a:ln w="11429" cap="flat" cmpd="sng" algn="ctr">
            <a:solidFill>
              <a:srgbClr val="D16349"/>
            </a:solidFill>
            <a:prstDash val="sysDash"/>
          </a:ln>
          <a:effectLst/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solidFill>
                    <a:srgbClr val="D16349"/>
                  </a:solidFill>
                </a:ln>
                <a:solidFill>
                  <a:srgbClr val="D16349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OpSys Programme User Committee </a:t>
            </a:r>
            <a:r>
              <a:rPr kumimoji="0" lang="en-GB" sz="1400" b="0" i="0" u="none" strike="noStrike" kern="0" cap="none" spc="0" normalizeH="0" baseline="0" noProof="0" dirty="0" smtClean="0">
                <a:ln>
                  <a:solidFill>
                    <a:srgbClr val="D16349"/>
                  </a:solidFill>
                </a:ln>
                <a:solidFill>
                  <a:srgbClr val="D16349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(PUC)</a:t>
            </a:r>
            <a:endParaRPr kumimoji="0" lang="en-GB" sz="1400" b="0" i="0" u="none" strike="noStrike" kern="0" cap="none" spc="0" normalizeH="0" baseline="0" noProof="0" dirty="0">
              <a:ln>
                <a:solidFill>
                  <a:srgbClr val="D16349"/>
                </a:solidFill>
              </a:ln>
              <a:solidFill>
                <a:srgbClr val="D16349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HQ &amp; EUD rep. </a:t>
            </a:r>
            <a:r>
              <a:rPr kumimoji="0" lang="en-GB" sz="1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from DEVCO/NEAR/FPI/ECHO/EEAS </a:t>
            </a:r>
            <a:r>
              <a:rPr kumimoji="0" lang="en-GB" sz="1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dir.</a:t>
            </a:r>
          </a:p>
        </p:txBody>
      </p:sp>
      <p:sp>
        <p:nvSpPr>
          <p:cNvPr id="14" name="Rectangle 24"/>
          <p:cNvSpPr/>
          <p:nvPr/>
        </p:nvSpPr>
        <p:spPr bwMode="auto">
          <a:xfrm>
            <a:off x="2006324" y="5007540"/>
            <a:ext cx="5328591" cy="581700"/>
          </a:xfrm>
          <a:prstGeom prst="roundRect">
            <a:avLst/>
          </a:prstGeom>
          <a:noFill/>
          <a:ln w="12700" cap="flat" cmpd="sng" algn="ctr">
            <a:solidFill>
              <a:srgbClr val="8FB08C">
                <a:lumMod val="50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solidFill>
                    <a:srgbClr val="8FB08C">
                      <a:lumMod val="50000"/>
                    </a:srgbClr>
                  </a:solidFill>
                </a:ln>
                <a:solidFill>
                  <a:srgbClr val="8FB08C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Business management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</a:rPr>
              <a:t>Lucile PETITPIERRE/Michel LONNEUX                                            </a:t>
            </a:r>
            <a:r>
              <a:rPr lang="en-GB" sz="800" b="1" kern="0" dirty="0" smtClean="0">
                <a:solidFill>
                  <a:prstClr val="black"/>
                </a:solidFill>
                <a:latin typeface="Cambria" panose="02040503050406030204" pitchFamily="18" charset="0"/>
              </a:rPr>
              <a:t>Loic ELIES/Iason FOSCOLOS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800" b="1" kern="0" dirty="0" smtClean="0">
                <a:solidFill>
                  <a:prstClr val="black"/>
                </a:solidFill>
                <a:latin typeface="Cambria" panose="02040503050406030204" pitchFamily="18" charset="0"/>
              </a:rPr>
              <a:t>            (Results/Operational entities/sectors)                                  (Contract management &amp; procurement)   </a:t>
            </a:r>
            <a:endParaRPr kumimoji="0" lang="en-GB" sz="8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</a:endParaRPr>
          </a:p>
        </p:txBody>
      </p:sp>
      <p:sp>
        <p:nvSpPr>
          <p:cNvPr id="22" name="Rectangle 24"/>
          <p:cNvSpPr/>
          <p:nvPr/>
        </p:nvSpPr>
        <p:spPr bwMode="auto">
          <a:xfrm>
            <a:off x="2176358" y="2132856"/>
            <a:ext cx="2330461" cy="2726556"/>
          </a:xfrm>
          <a:prstGeom prst="roundRect">
            <a:avLst/>
          </a:prstGeom>
          <a:solidFill>
            <a:srgbClr val="D19049">
              <a:lumMod val="40000"/>
              <a:lumOff val="60000"/>
            </a:srgbClr>
          </a:solidFill>
          <a:ln w="12700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t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Domain User Group 1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lang="en-GB" b="1" dirty="0" smtClean="0">
                <a:solidFill>
                  <a:schemeClr val="tx1"/>
                </a:solidFill>
              </a:rPr>
              <a:t>Results &amp; Sectors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9" name="Rectangle 24"/>
          <p:cNvSpPr/>
          <p:nvPr/>
        </p:nvSpPr>
        <p:spPr bwMode="auto">
          <a:xfrm>
            <a:off x="2508992" y="4331511"/>
            <a:ext cx="1665191" cy="465641"/>
          </a:xfrm>
          <a:prstGeom prst="roundRect">
            <a:avLst/>
          </a:prstGeom>
          <a:solidFill>
            <a:srgbClr val="FFFFFF"/>
          </a:solidFill>
          <a:ln w="9525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Pool of experts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Experts on specific topics</a:t>
            </a:r>
          </a:p>
        </p:txBody>
      </p:sp>
      <p:sp>
        <p:nvSpPr>
          <p:cNvPr id="33" name="Rectangle 24"/>
          <p:cNvSpPr/>
          <p:nvPr/>
        </p:nvSpPr>
        <p:spPr bwMode="auto">
          <a:xfrm>
            <a:off x="1835696" y="5836612"/>
            <a:ext cx="1493097" cy="688732"/>
          </a:xfrm>
          <a:prstGeom prst="roundRect">
            <a:avLst/>
          </a:prstGeom>
          <a:solidFill>
            <a:srgbClr val="FFFFFF"/>
          </a:solidFill>
          <a:ln w="9525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latin typeface="Cambria" panose="02040503050406030204" pitchFamily="18" charset="0"/>
              </a:rPr>
              <a:t>Key contributors</a:t>
            </a:r>
            <a:r>
              <a:rPr kumimoji="0" lang="en-GB" sz="80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</a:rPr>
              <a:t>/ Process owners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 smtClean="0">
                <a:solidFill>
                  <a:schemeClr val="tx1"/>
                </a:solidFill>
              </a:rPr>
              <a:t>Results</a:t>
            </a:r>
            <a:endParaRPr kumimoji="0" lang="en-GB" sz="900" b="1" i="0" u="none" strike="noStrike" kern="0" cap="none" spc="0" normalizeH="0" baseline="0" noProof="0" dirty="0" smtClean="0">
              <a:ln>
                <a:solidFill>
                  <a:srgbClr val="E46C0A"/>
                </a:solidFill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</a:endParaRP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DEVCO 06, NEAR A4-A3, FPI 01</a:t>
            </a:r>
          </a:p>
        </p:txBody>
      </p:sp>
      <p:sp>
        <p:nvSpPr>
          <p:cNvPr id="34" name="Rectangle 24"/>
          <p:cNvSpPr/>
          <p:nvPr/>
        </p:nvSpPr>
        <p:spPr bwMode="auto">
          <a:xfrm>
            <a:off x="2508991" y="2790676"/>
            <a:ext cx="1665191" cy="723425"/>
          </a:xfrm>
          <a:prstGeom prst="roundRect">
            <a:avLst/>
          </a:prstGeom>
          <a:solidFill>
            <a:srgbClr val="FFFFFF"/>
          </a:solidFill>
          <a:ln w="9525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Geographic &amp; thematic units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Operational units Representatives from DEVCO, NEAR, FPI</a:t>
            </a:r>
          </a:p>
        </p:txBody>
      </p:sp>
      <p:sp>
        <p:nvSpPr>
          <p:cNvPr id="35" name="Rectangle 24"/>
          <p:cNvSpPr/>
          <p:nvPr/>
        </p:nvSpPr>
        <p:spPr bwMode="auto">
          <a:xfrm>
            <a:off x="2248960" y="3584109"/>
            <a:ext cx="4843320" cy="681665"/>
          </a:xfrm>
          <a:prstGeom prst="roundRect">
            <a:avLst/>
          </a:prstGeom>
          <a:solidFill>
            <a:srgbClr val="FFFFFF"/>
          </a:solidFill>
          <a:ln w="9525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Pilot EUDs </a:t>
            </a:r>
            <a:r>
              <a:rPr kumimoji="0" lang="en-GB" sz="90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(NEAR &amp;</a:t>
            </a:r>
            <a:r>
              <a:rPr kumimoji="0" lang="en-GB" sz="900" i="0" u="none" strike="noStrike" kern="0" cap="none" spc="0" normalizeH="0" noProof="0" dirty="0" smtClean="0">
                <a:ln>
                  <a:solidFill>
                    <a:srgbClr val="E46C0A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DEVCO EUDs, including with FPI staff)</a:t>
            </a:r>
            <a:endParaRPr kumimoji="0" lang="en-GB" sz="1000" i="0" u="none" strike="noStrike" kern="0" cap="none" spc="0" normalizeH="0" baseline="0" noProof="0" dirty="0" smtClean="0">
              <a:ln>
                <a:solidFill>
                  <a:srgbClr val="E46C0A"/>
                </a:solidFill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800" b="1" kern="0" dirty="0" smtClean="0">
                <a:solidFill>
                  <a:prstClr val="black"/>
                </a:solidFill>
                <a:latin typeface="Cambria" panose="02040503050406030204" pitchFamily="18" charset="0"/>
              </a:rPr>
              <a:t>Bosnia, </a:t>
            </a: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Brazil, Ukraine, Ethiopia</a:t>
            </a:r>
            <a:r>
              <a:rPr kumimoji="0" lang="en-GB" sz="8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, Morocco, Peru, </a:t>
            </a:r>
            <a:r>
              <a:rPr lang="en-GB" sz="800" b="1" kern="0" dirty="0" smtClean="0">
                <a:solidFill>
                  <a:prstClr val="black"/>
                </a:solidFill>
                <a:latin typeface="Cambria" panose="02040503050406030204" pitchFamily="18" charset="0"/>
              </a:rPr>
              <a:t>Pakistan, Turkey, </a:t>
            </a:r>
            <a:r>
              <a:rPr lang="en-GB" sz="800" b="1" kern="0" dirty="0">
                <a:solidFill>
                  <a:prstClr val="black"/>
                </a:solidFill>
                <a:latin typeface="Cambria" panose="02040503050406030204" pitchFamily="18" charset="0"/>
              </a:rPr>
              <a:t>M</a:t>
            </a:r>
            <a:r>
              <a:rPr lang="en-GB" sz="800" b="1" kern="0" dirty="0" smtClean="0">
                <a:solidFill>
                  <a:prstClr val="black"/>
                </a:solidFill>
                <a:latin typeface="Cambria" panose="02040503050406030204" pitchFamily="18" charset="0"/>
              </a:rPr>
              <a:t>alawi, Afghanistan, Georgia</a:t>
            </a:r>
            <a:endParaRPr kumimoji="0" lang="en-GB" sz="8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39" name="Slide Number Placeholder 1"/>
          <p:cNvSpPr txBox="1">
            <a:spLocks/>
          </p:cNvSpPr>
          <p:nvPr/>
        </p:nvSpPr>
        <p:spPr bwMode="auto">
          <a:xfrm>
            <a:off x="4130765" y="6101851"/>
            <a:ext cx="42567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 rtl="0" fontAlgn="base">
              <a:spcBef>
                <a:spcPct val="20000"/>
              </a:spcBef>
              <a:spcAft>
                <a:spcPct val="0"/>
              </a:spcAft>
              <a:defRPr sz="1400" kern="1200">
                <a:solidFill>
                  <a:srgbClr val="0F5494"/>
                </a:solidFill>
                <a:latin typeface="Verdana" pitchFamily="34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Arial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47FC18-6C9A-49F6-8576-2421747CCFEF}" type="slidenum">
              <a:rPr lang="en-GB" altLang="fr-FR" sz="1400" i="0" smtClean="0">
                <a:solidFill>
                  <a:schemeClr val="bg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GB" altLang="fr-FR" sz="1400" i="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7" name="Rectangle 24"/>
          <p:cNvSpPr/>
          <p:nvPr/>
        </p:nvSpPr>
        <p:spPr bwMode="auto">
          <a:xfrm>
            <a:off x="5166461" y="4331511"/>
            <a:ext cx="1665191" cy="465641"/>
          </a:xfrm>
          <a:prstGeom prst="roundRect">
            <a:avLst/>
          </a:prstGeom>
          <a:solidFill>
            <a:srgbClr val="FFFFFF"/>
          </a:solidFill>
          <a:ln w="9525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Pool of experts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Experts on specific topics</a:t>
            </a:r>
          </a:p>
        </p:txBody>
      </p:sp>
      <p:sp>
        <p:nvSpPr>
          <p:cNvPr id="49" name="Rectangle 24"/>
          <p:cNvSpPr/>
          <p:nvPr/>
        </p:nvSpPr>
        <p:spPr bwMode="auto">
          <a:xfrm>
            <a:off x="5076056" y="2790676"/>
            <a:ext cx="1827605" cy="723425"/>
          </a:xfrm>
          <a:prstGeom prst="roundRect">
            <a:avLst/>
          </a:prstGeom>
          <a:solidFill>
            <a:srgbClr val="FFFFFF"/>
          </a:solidFill>
          <a:ln w="9525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Geographic, thematic &amp; F/C  units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Operational &amp; Finance</a:t>
            </a:r>
            <a:r>
              <a:rPr kumimoji="0" lang="en-GB" sz="800" b="1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and </a:t>
            </a:r>
            <a:r>
              <a:rPr lang="en-GB" sz="800" b="1" kern="0" dirty="0" smtClean="0">
                <a:solidFill>
                  <a:prstClr val="black"/>
                </a:solidFill>
                <a:latin typeface="Cambria" panose="02040503050406030204" pitchFamily="18" charset="0"/>
              </a:rPr>
              <a:t>Contract </a:t>
            </a:r>
            <a:r>
              <a:rPr kumimoji="0" lang="en-GB" sz="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units Representatives from DEVCO, NEAR, FPI + SJ,BUDG (ad hoc)</a:t>
            </a:r>
          </a:p>
        </p:txBody>
      </p:sp>
      <p:sp>
        <p:nvSpPr>
          <p:cNvPr id="53" name="Rectangle 24"/>
          <p:cNvSpPr/>
          <p:nvPr/>
        </p:nvSpPr>
        <p:spPr bwMode="auto">
          <a:xfrm>
            <a:off x="3419872" y="5836612"/>
            <a:ext cx="1484762" cy="688732"/>
          </a:xfrm>
          <a:prstGeom prst="roundRect">
            <a:avLst/>
          </a:prstGeom>
          <a:solidFill>
            <a:srgbClr val="FFFFFF"/>
          </a:solidFill>
          <a:ln w="9525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latin typeface="Cambria" panose="02040503050406030204" pitchFamily="18" charset="0"/>
              </a:rPr>
              <a:t>Key contributors</a:t>
            </a:r>
            <a:r>
              <a:rPr kumimoji="0" lang="en-GB" sz="80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</a:rPr>
              <a:t>/ Process owners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noProof="0" dirty="0" smtClean="0">
                <a:solidFill>
                  <a:schemeClr val="tx1"/>
                </a:solidFill>
              </a:rPr>
              <a:t>Sector</a:t>
            </a:r>
            <a:endParaRPr kumimoji="0" lang="en-GB" sz="900" b="1" i="0" u="none" strike="noStrike" kern="0" cap="none" spc="0" normalizeH="0" baseline="0" noProof="0" dirty="0" smtClean="0">
              <a:ln>
                <a:solidFill>
                  <a:srgbClr val="E46C0A"/>
                </a:solidFill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</a:endParaRP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DEVCO R1 -06, NEAR A4-A3, FPI 01 + others</a:t>
            </a:r>
          </a:p>
        </p:txBody>
      </p:sp>
      <p:sp>
        <p:nvSpPr>
          <p:cNvPr id="54" name="Rectangle 24"/>
          <p:cNvSpPr/>
          <p:nvPr/>
        </p:nvSpPr>
        <p:spPr bwMode="auto">
          <a:xfrm>
            <a:off x="5510943" y="5836612"/>
            <a:ext cx="1697947" cy="688732"/>
          </a:xfrm>
          <a:prstGeom prst="roundRect">
            <a:avLst/>
          </a:prstGeom>
          <a:solidFill>
            <a:srgbClr val="FFFFFF"/>
          </a:solidFill>
          <a:ln w="9525" cap="flat" cmpd="sng" algn="ctr">
            <a:solidFill>
              <a:srgbClr val="D19049">
                <a:lumMod val="75000"/>
              </a:srgbClr>
            </a:solidFill>
            <a:prstDash val="solid"/>
          </a:ln>
          <a:effectLst>
            <a:outerShdw blurRad="50800" dist="25400" dir="5400000" rotWithShape="0">
              <a:srgbClr val="000000">
                <a:alpha val="35000"/>
              </a:srgbClr>
            </a:outerShdw>
          </a:effectLst>
        </p:spPr>
        <p:txBody>
          <a:bodyPr lIns="0" tIns="0" rIns="0" bIns="0" spcCol="1270" anchor="ctr"/>
          <a:lstStyle/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latin typeface="Cambria" panose="02040503050406030204" pitchFamily="18" charset="0"/>
              </a:rPr>
              <a:t>Key contributors</a:t>
            </a:r>
            <a:r>
              <a:rPr kumimoji="0" lang="en-GB" sz="800" b="0" i="0" u="none" strike="noStrike" kern="0" cap="none" spc="0" normalizeH="0" baseline="0" noProof="0" dirty="0" smtClean="0">
                <a:ln>
                  <a:solidFill>
                    <a:srgbClr val="E46C0A"/>
                  </a:solidFill>
                </a:ln>
                <a:solidFill>
                  <a:srgbClr val="E46C0A"/>
                </a:solidFill>
                <a:effectLst/>
                <a:uLnTx/>
                <a:uFillTx/>
                <a:latin typeface="Cambria" panose="02040503050406030204" pitchFamily="18" charset="0"/>
              </a:rPr>
              <a:t>/Process owners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GB" sz="1000" b="1" noProof="0" dirty="0" smtClean="0">
                <a:solidFill>
                  <a:schemeClr val="tx1"/>
                </a:solidFill>
              </a:rPr>
              <a:t>FWC</a:t>
            </a:r>
            <a:endParaRPr kumimoji="0" lang="en-GB" sz="900" b="1" i="0" u="none" strike="noStrike" kern="0" cap="none" spc="0" normalizeH="0" baseline="0" noProof="0" dirty="0" smtClean="0">
              <a:ln>
                <a:solidFill>
                  <a:srgbClr val="E46C0A"/>
                </a:solidFill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</a:endParaRP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DEVCO R5-R3-06, NEAR R2, FPI 01</a:t>
            </a:r>
          </a:p>
          <a:p>
            <a:pPr marL="0" marR="0" lvl="0" indent="0" algn="ctr" defTabSz="9334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+ SJ, BUDG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6156175" y="7951"/>
            <a:ext cx="3744416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US" sz="2400" kern="0" dirty="0" smtClean="0">
                <a:solidFill>
                  <a:schemeClr val="bg1"/>
                </a:solidFill>
                <a:latin typeface="Cambria" panose="02040503050406030204" pitchFamily="18" charset="0"/>
              </a:rPr>
              <a:t>Articulation </a:t>
            </a:r>
          </a:p>
          <a:p>
            <a:r>
              <a:rPr lang="en-US" sz="2400" kern="0" dirty="0" smtClean="0">
                <a:solidFill>
                  <a:schemeClr val="bg1"/>
                </a:solidFill>
                <a:latin typeface="Cambria" panose="02040503050406030204" pitchFamily="18" charset="0"/>
              </a:rPr>
              <a:t>of the 2 DUGs</a:t>
            </a:r>
            <a:endParaRPr lang="en-GB" sz="240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21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eaflet colours">
    <a:dk1>
      <a:sysClr val="windowText" lastClr="000000"/>
    </a:dk1>
    <a:lt1>
      <a:sysClr val="window" lastClr="FFFFFF"/>
    </a:lt1>
    <a:dk2>
      <a:srgbClr val="0F3766"/>
    </a:dk2>
    <a:lt2>
      <a:srgbClr val="FFFFFF"/>
    </a:lt2>
    <a:accent1>
      <a:srgbClr val="38BCEA"/>
    </a:accent1>
    <a:accent2>
      <a:srgbClr val="F78A6C"/>
    </a:accent2>
    <a:accent3>
      <a:srgbClr val="4DC8B9"/>
    </a:accent3>
    <a:accent4>
      <a:srgbClr val="8064A2"/>
    </a:accent4>
    <a:accent5>
      <a:srgbClr val="92D050"/>
    </a:accent5>
    <a:accent6>
      <a:srgbClr val="F79646"/>
    </a:accent6>
    <a:hlink>
      <a:srgbClr val="0000FF"/>
    </a:hlink>
    <a:folHlink>
      <a:srgbClr val="FFFF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161</TotalTime>
  <Words>772</Words>
  <Application>Microsoft Office PowerPoint</Application>
  <PresentationFormat>On-screen Show (4:3)</PresentationFormat>
  <Paragraphs>226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</vt:lpstr>
      <vt:lpstr>19 April 2017</vt:lpstr>
      <vt:lpstr>PowerPoint Presentation</vt:lpstr>
      <vt:lpstr>New Opsys Governance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OpSyS Business governance actors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NICULIU Radu (DEVCO-EXT)</dc:creator>
  <cp:lastModifiedBy>Windows User</cp:lastModifiedBy>
  <cp:revision>25</cp:revision>
  <cp:lastPrinted>2017-04-18T13:14:47Z</cp:lastPrinted>
  <dcterms:created xsi:type="dcterms:W3CDTF">2017-04-18T11:30:23Z</dcterms:created>
  <dcterms:modified xsi:type="dcterms:W3CDTF">2017-04-20T15:53:34Z</dcterms:modified>
</cp:coreProperties>
</file>