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85" r:id="rId4"/>
    <p:sldId id="286" r:id="rId5"/>
    <p:sldId id="287" r:id="rId6"/>
    <p:sldId id="288" r:id="rId7"/>
    <p:sldId id="272" r:id="rId8"/>
    <p:sldId id="274" r:id="rId9"/>
    <p:sldId id="277" r:id="rId10"/>
    <p:sldId id="283" r:id="rId11"/>
    <p:sldId id="279" r:id="rId12"/>
    <p:sldId id="284" r:id="rId13"/>
    <p:sldId id="275" r:id="rId14"/>
    <p:sldId id="282" r:id="rId15"/>
    <p:sldId id="273" r:id="rId16"/>
    <p:sldId id="276" r:id="rId17"/>
    <p:sldId id="280" r:id="rId18"/>
    <p:sldId id="281" r:id="rId19"/>
    <p:sldId id="289" r:id="rId20"/>
    <p:sldId id="290" r:id="rId21"/>
    <p:sldId id="291" r:id="rId22"/>
  </p:sldIdLst>
  <p:sldSz cx="9144000" cy="6858000" type="screen4x3"/>
  <p:notesSz cx="6805613" cy="9944100"/>
  <p:custDataLst>
    <p:tags r:id="rId25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F5494"/>
    <a:srgbClr val="FF0000"/>
    <a:srgbClr val="3166CF"/>
    <a:srgbClr val="3E6FD2"/>
    <a:srgbClr val="2D5EC1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742" autoAdjust="0"/>
  </p:normalViewPr>
  <p:slideViewPr>
    <p:cSldViewPr>
      <p:cViewPr>
        <p:scale>
          <a:sx n="75" d="100"/>
          <a:sy n="75" d="100"/>
        </p:scale>
        <p:origin x="-2664" y="-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0F42402-DBD9-4244-A4D5-1BD5C4A611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6589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E32F403-2EE2-4B4D-85D1-F0798E3E27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4810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576A2AC-54F7-4D6E-872F-F5BE6D2F8A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69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2ABBE-1AE4-415D-95BE-061371DB60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971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A17B0-4688-4291-8DB0-C9BF986D0F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7302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5516563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0F3766"/>
          </a:solidFill>
          <a:ln>
            <a:solidFill>
              <a:srgbClr val="0F3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-100013"/>
            <a:ext cx="16573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26715" r="18506" b="48745"/>
          <a:stretch/>
        </p:blipFill>
        <p:spPr bwMode="auto">
          <a:xfrm>
            <a:off x="6613525" y="1"/>
            <a:ext cx="25304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67544" y="1484785"/>
            <a:ext cx="8208912" cy="36003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38BCE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68313" y="1989138"/>
            <a:ext cx="8207375" cy="36036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78A6C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524328" y="57016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prstClr val="white"/>
                </a:solidFill>
                <a:latin typeface="EC Square Sans Pro" pitchFamily="34" charset="0"/>
                <a:cs typeface="Arial" pitchFamily="34" charset="0"/>
              </a:rPr>
              <a:t>EU external action at your fingertips</a:t>
            </a:r>
            <a:endParaRPr lang="en-US" sz="800" dirty="0">
              <a:solidFill>
                <a:prstClr val="white"/>
              </a:solidFill>
              <a:latin typeface="EC Square Sans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>
                <a:solidFill>
                  <a:srgbClr val="FFC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53943-B783-4C00-AAFD-B7FA9D37B4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284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EC754-EC67-49B5-996C-433FBACE59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525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37163-0758-4006-BDF2-24B0C5CA1F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406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B08D8-826E-44D5-B520-CC0E8FED2C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754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52083-1B58-42B6-832A-22CDB4D48C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700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967E2-AA42-4F93-A687-7A100F669C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629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F026A-CE1E-41C9-BE0F-872A0A298F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197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04C83-9E8A-48A3-9DB8-FA6AD9BF2F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556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836613"/>
            <a:ext cx="8567738" cy="5778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628775"/>
            <a:ext cx="8567738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Fourth level</a:t>
            </a:r>
          </a:p>
          <a:p>
            <a:pPr lvl="3"/>
            <a:r>
              <a:rPr lang="en-GB" altLang="en-US" smtClean="0"/>
              <a:t>ddd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31" name="Picture 17" descr="LOGO CE_Vertical_EN_NEG_quadri_H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400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§"/>
        <a:defRPr sz="2000">
          <a:solidFill>
            <a:srgbClr val="0F5494"/>
          </a:solidFill>
          <a:latin typeface="+mn-lt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­"/>
        <a:defRPr sz="16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7F7F7F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\\Net1\devco\DG\05\6.%20OPSYS%20IMPLEMENTATION\8.%20RELEASE%202\6.%20RELEASE%202B\7.%20EPICs\Balance%20payment%20modalities.ms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indent="0" eaLnBrk="1" hangingPunct="1"/>
            <a:r>
              <a:rPr lang="fr-BE" altLang="en-US" sz="7000" smtClean="0"/>
              <a:t>Opsys</a:t>
            </a:r>
            <a:br>
              <a:rPr lang="fr-BE" altLang="en-US" sz="7000" smtClean="0"/>
            </a:br>
            <a:r>
              <a:rPr lang="fr-BE" altLang="en-US" sz="2800" smtClean="0"/>
              <a:t>Contract management</a:t>
            </a:r>
            <a:endParaRPr lang="en-GB" altLang="en-US" sz="2800" smtClean="0"/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292600"/>
            <a:ext cx="8532812" cy="1152525"/>
          </a:xfrm>
        </p:spPr>
        <p:txBody>
          <a:bodyPr/>
          <a:lstStyle/>
          <a:p>
            <a:pPr eaLnBrk="1" hangingPunct="1"/>
            <a:r>
              <a:rPr lang="fr-BE" altLang="en-US" smtClean="0"/>
              <a:t>Key </a:t>
            </a:r>
            <a:r>
              <a:rPr lang="en-GB" altLang="en-US" smtClean="0"/>
              <a:t>contributors</a:t>
            </a:r>
            <a:r>
              <a:rPr lang="fr-BE" altLang="en-US" smtClean="0"/>
              <a:t> (Subgroup of DUG) </a:t>
            </a:r>
          </a:p>
          <a:p>
            <a:pPr eaLnBrk="1" hangingPunct="1"/>
            <a:r>
              <a:rPr lang="fr-BE" altLang="en-US" smtClean="0"/>
              <a:t>First meeting</a:t>
            </a:r>
          </a:p>
          <a:p>
            <a:pPr eaLnBrk="1" hangingPunct="1"/>
            <a:r>
              <a:rPr lang="fr-BE" altLang="en-US" smtClean="0"/>
              <a:t>27 04 2017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we work together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484784"/>
            <a:ext cx="8856983" cy="5112593"/>
          </a:xfrm>
        </p:spPr>
        <p:txBody>
          <a:bodyPr>
            <a:norm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Proposition :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We will set up a tool (JIRA) to list, centralize and monitor all topics (=ticket) to be addressed.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We will write a procedure to define how a ticket must be processed, from the step of its identification to the closing step. Procedure could be (simplified view) 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 smtClean="0">
                <a:sym typeface="Wingdings" panose="05000000000000000000" pitchFamily="2" charset="2"/>
              </a:rPr>
              <a:t>Identification of the topic (ticket), qualification, description.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 smtClean="0">
                <a:sym typeface="Wingdings" panose="05000000000000000000" pitchFamily="2" charset="2"/>
              </a:rPr>
              <a:t>Address the ticket to the appropriate person (automatically sent be e-mail).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 smtClean="0">
                <a:sym typeface="Wingdings" panose="05000000000000000000" pitchFamily="2" charset="2"/>
              </a:rPr>
              <a:t>The designated person drafts a response, or addresses the ticket to someone else. If needed, escalades the ticket.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 smtClean="0">
                <a:sym typeface="Wingdings" panose="05000000000000000000" pitchFamily="2" charset="2"/>
              </a:rPr>
              <a:t>Validation of the response, sending to IT supplier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 smtClean="0">
                <a:sym typeface="Wingdings" panose="05000000000000000000" pitchFamily="2" charset="2"/>
              </a:rPr>
              <a:t>Closure of the ticket</a:t>
            </a:r>
          </a:p>
        </p:txBody>
      </p:sp>
    </p:spTree>
    <p:extLst>
      <p:ext uri="{BB962C8B-B14F-4D97-AF65-F5344CB8AC3E}">
        <p14:creationId xmlns:p14="http://schemas.microsoft.com/office/powerpoint/2010/main" val="17742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we work together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484785"/>
            <a:ext cx="8856983" cy="936104"/>
          </a:xfrm>
        </p:spPr>
        <p:txBody>
          <a:bodyPr>
            <a:normAutofit/>
          </a:bodyPr>
          <a:lstStyle/>
          <a:p>
            <a:pPr marL="400050"/>
            <a:r>
              <a:rPr lang="en-GB" dirty="0" smtClean="0">
                <a:sym typeface="Wingdings" panose="05000000000000000000" pitchFamily="2" charset="2"/>
              </a:rPr>
              <a:t>Example of artefacts produced by IT provider that we must validate</a:t>
            </a:r>
          </a:p>
          <a:p>
            <a:pPr marL="800100" lvl="1"/>
            <a:endParaRPr lang="en-GB" dirty="0" smtClean="0">
              <a:sym typeface="Wingdings" panose="05000000000000000000" pitchFamily="2" charset="2"/>
            </a:endParaRPr>
          </a:p>
          <a:p>
            <a:pPr lvl="1"/>
            <a:endParaRPr lang="en-GB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941402" cy="401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5" y="2405575"/>
            <a:ext cx="9000949" cy="425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781" y="3356992"/>
            <a:ext cx="931930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460"/>
            <a:ext cx="5688632" cy="680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1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we work together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Proposition :</a:t>
            </a:r>
          </a:p>
          <a:p>
            <a:pPr lvl="1"/>
            <a:r>
              <a:rPr lang="en-GB" dirty="0" smtClean="0"/>
              <a:t>Depending on the artefact to be validated, the Business Management Team (Paul </a:t>
            </a:r>
            <a:r>
              <a:rPr lang="en-GB" dirty="0" err="1" smtClean="0"/>
              <a:t>Riembault</a:t>
            </a:r>
            <a:r>
              <a:rPr lang="en-GB" dirty="0" smtClean="0"/>
              <a:t>, Loïc </a:t>
            </a:r>
            <a:r>
              <a:rPr lang="en-GB" dirty="0" err="1" smtClean="0"/>
              <a:t>Eliès</a:t>
            </a:r>
            <a:r>
              <a:rPr lang="en-GB" dirty="0" smtClean="0"/>
              <a:t>, </a:t>
            </a:r>
            <a:r>
              <a:rPr lang="en-GB" dirty="0" err="1" smtClean="0"/>
              <a:t>Cédric</a:t>
            </a:r>
            <a:r>
              <a:rPr lang="en-GB" dirty="0" smtClean="0"/>
              <a:t> Yao, Iason </a:t>
            </a:r>
            <a:r>
              <a:rPr lang="en-GB" dirty="0" err="1" smtClean="0"/>
              <a:t>Foscolos</a:t>
            </a:r>
            <a:r>
              <a:rPr lang="en-GB" smtClean="0"/>
              <a:t>) will </a:t>
            </a:r>
            <a:r>
              <a:rPr lang="en-GB" dirty="0" smtClean="0"/>
              <a:t>contact some of the key contributors, in a formal or informal way.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3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 of the next DUG-2</a:t>
            </a:r>
            <a:endParaRPr lang="en-GB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5" y="2060848"/>
            <a:ext cx="8928992" cy="408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0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you, </a:t>
            </a:r>
          </a:p>
          <a:p>
            <a:pPr algn="ctr"/>
            <a:r>
              <a:rPr lang="en-GB" dirty="0" smtClean="0"/>
              <a:t>See you on 03/05/2017 for the DUG!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8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88925" y="836737"/>
            <a:ext cx="8567738" cy="648047"/>
          </a:xfrm>
        </p:spPr>
        <p:txBody>
          <a:bodyPr/>
          <a:lstStyle/>
          <a:p>
            <a:pPr marL="0" indent="0"/>
            <a:r>
              <a:rPr lang="en-GB" altLang="en-US" sz="3200" dirty="0" smtClean="0"/>
              <a:t>Matrix procedures / capabilities</a:t>
            </a:r>
            <a:endParaRPr lang="en-GB" altLang="en-US" dirty="0" smtClean="0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2060575"/>
            <a:ext cx="9150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 bwMode="auto">
          <a:xfrm>
            <a:off x="8357305" y="6304706"/>
            <a:ext cx="643757" cy="432048"/>
          </a:xfrm>
          <a:prstGeom prst="actionButtonBlank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actors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 bwMode="auto">
          <a:xfrm>
            <a:off x="2771800" y="3212976"/>
            <a:ext cx="2736304" cy="17281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OPSYS CORE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51844" y="3634693"/>
            <a:ext cx="1487908" cy="1162459"/>
            <a:chOff x="755576" y="1866182"/>
            <a:chExt cx="1487908" cy="1162459"/>
          </a:xfrm>
        </p:grpSpPr>
        <p:pic>
          <p:nvPicPr>
            <p:cNvPr id="49154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72" y="1866182"/>
              <a:ext cx="934517" cy="88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55576" y="2751642"/>
              <a:ext cx="1487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EU (</a:t>
              </a:r>
              <a:r>
                <a:rPr lang="en-GB" dirty="0" err="1" smtClean="0"/>
                <a:t>Deleg</a:t>
              </a:r>
              <a:r>
                <a:rPr lang="en-GB" dirty="0" smtClean="0"/>
                <a:t> &amp; HQ)</a:t>
              </a:r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95736" y="5146861"/>
            <a:ext cx="1416798" cy="1162459"/>
            <a:chOff x="755576" y="1866182"/>
            <a:chExt cx="1416798" cy="1162459"/>
          </a:xfrm>
        </p:grpSpPr>
        <p:pic>
          <p:nvPicPr>
            <p:cNvPr id="9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72" y="1866182"/>
              <a:ext cx="934517" cy="88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55576" y="2751642"/>
              <a:ext cx="14167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Partner Country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7524328" y="2708920"/>
            <a:ext cx="999504" cy="1162459"/>
            <a:chOff x="971600" y="1866182"/>
            <a:chExt cx="999504" cy="1162459"/>
          </a:xfrm>
        </p:grpSpPr>
        <p:pic>
          <p:nvPicPr>
            <p:cNvPr id="12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72" y="1866182"/>
              <a:ext cx="934517" cy="88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71600" y="2751642"/>
              <a:ext cx="999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Contractor</a:t>
              </a:r>
              <a:endParaRPr lang="en-GB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92318" y="5013176"/>
            <a:ext cx="1751890" cy="1162459"/>
            <a:chOff x="971600" y="1866182"/>
            <a:chExt cx="1751890" cy="1162459"/>
          </a:xfrm>
        </p:grpSpPr>
        <p:pic>
          <p:nvPicPr>
            <p:cNvPr id="15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287" y="1866182"/>
              <a:ext cx="934517" cy="88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71600" y="2751642"/>
              <a:ext cx="17518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Technical Assistance</a:t>
              </a:r>
              <a:endParaRPr lang="en-GB" dirty="0"/>
            </a:p>
          </p:txBody>
        </p:sp>
      </p:grpSp>
      <p:sp>
        <p:nvSpPr>
          <p:cNvPr id="17" name="Oval 16"/>
          <p:cNvSpPr/>
          <p:nvPr/>
        </p:nvSpPr>
        <p:spPr bwMode="auto">
          <a:xfrm>
            <a:off x="5868144" y="3713923"/>
            <a:ext cx="1656184" cy="7262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SEDIA Portal</a:t>
            </a:r>
          </a:p>
        </p:txBody>
      </p:sp>
      <p:cxnSp>
        <p:nvCxnSpPr>
          <p:cNvPr id="18" name="Straight Arrow Connector 17"/>
          <p:cNvCxnSpPr>
            <a:stCxn id="4" idx="6"/>
            <a:endCxn id="17" idx="2"/>
          </p:cNvCxnSpPr>
          <p:nvPr/>
        </p:nvCxnSpPr>
        <p:spPr bwMode="auto">
          <a:xfrm>
            <a:off x="5508104" y="4077072"/>
            <a:ext cx="360040" cy="0"/>
          </a:xfrm>
          <a:prstGeom prst="straightConnector1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49154" idx="3"/>
            <a:endCxn id="4" idx="2"/>
          </p:cNvCxnSpPr>
          <p:nvPr/>
        </p:nvCxnSpPr>
        <p:spPr bwMode="auto">
          <a:xfrm flipV="1">
            <a:off x="2063057" y="4077072"/>
            <a:ext cx="708743" cy="1105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0"/>
          <p:cNvCxnSpPr>
            <a:stCxn id="9" idx="3"/>
            <a:endCxn id="4" idx="4"/>
          </p:cNvCxnSpPr>
          <p:nvPr/>
        </p:nvCxnSpPr>
        <p:spPr bwMode="auto">
          <a:xfrm flipV="1">
            <a:off x="3406949" y="4941168"/>
            <a:ext cx="733003" cy="649177"/>
          </a:xfrm>
          <a:prstGeom prst="curved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0"/>
          <p:cNvCxnSpPr>
            <a:stCxn id="17" idx="4"/>
            <a:endCxn id="15" idx="3"/>
          </p:cNvCxnSpPr>
          <p:nvPr/>
        </p:nvCxnSpPr>
        <p:spPr bwMode="auto">
          <a:xfrm rot="5400000">
            <a:off x="5857660" y="4618083"/>
            <a:ext cx="1016439" cy="660714"/>
          </a:xfrm>
          <a:prstGeom prst="curved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0"/>
          <p:cNvCxnSpPr>
            <a:stCxn id="17" idx="0"/>
            <a:endCxn id="12" idx="3"/>
          </p:cNvCxnSpPr>
          <p:nvPr/>
        </p:nvCxnSpPr>
        <p:spPr bwMode="auto">
          <a:xfrm rot="5400000" flipH="1" flipV="1">
            <a:off x="6831680" y="3016961"/>
            <a:ext cx="561519" cy="832407"/>
          </a:xfrm>
          <a:prstGeom prst="curved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58" name="Action Button: Custom 49157">
            <a:hlinkClick r:id="rId3" action="ppaction://hlinksldjump" highlightClick="1"/>
          </p:cNvPr>
          <p:cNvSpPr/>
          <p:nvPr/>
        </p:nvSpPr>
        <p:spPr bwMode="auto">
          <a:xfrm>
            <a:off x="8357305" y="6304706"/>
            <a:ext cx="643757" cy="432048"/>
          </a:xfrm>
          <a:prstGeom prst="actionButtonBlank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Back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267744" y="1762485"/>
            <a:ext cx="1029449" cy="1162459"/>
            <a:chOff x="892144" y="1866182"/>
            <a:chExt cx="1029449" cy="1162459"/>
          </a:xfrm>
        </p:grpSpPr>
        <p:pic>
          <p:nvPicPr>
            <p:cNvPr id="40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924" y="1866182"/>
              <a:ext cx="934517" cy="88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892144" y="2751642"/>
              <a:ext cx="10294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Committee</a:t>
              </a:r>
              <a:endParaRPr lang="en-GB" dirty="0"/>
            </a:p>
          </p:txBody>
        </p:sp>
      </p:grpSp>
      <p:cxnSp>
        <p:nvCxnSpPr>
          <p:cNvPr id="42" name="Straight Arrow Connector 20"/>
          <p:cNvCxnSpPr>
            <a:stCxn id="4" idx="0"/>
            <a:endCxn id="40" idx="3"/>
          </p:cNvCxnSpPr>
          <p:nvPr/>
        </p:nvCxnSpPr>
        <p:spPr bwMode="auto">
          <a:xfrm rot="16200000" flipV="1">
            <a:off x="3168494" y="2241517"/>
            <a:ext cx="1007007" cy="935911"/>
          </a:xfrm>
          <a:prstGeom prst="curved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26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835"/>
          <a:stretch/>
        </p:blipFill>
        <p:spPr bwMode="auto">
          <a:xfrm>
            <a:off x="1763688" y="-27384"/>
            <a:ext cx="5944108" cy="68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76672"/>
            <a:ext cx="1080120" cy="600164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Contract Forecast Phase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39272"/>
            <a:ext cx="1080120" cy="600164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Draw-up short list Phase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916832"/>
            <a:ext cx="1080120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Define tender dossier Phase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873727"/>
            <a:ext cx="1080120" cy="411257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Submission Phase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3573016"/>
            <a:ext cx="1080120" cy="411257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Evaluation Phase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365104"/>
            <a:ext cx="1080120" cy="580534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Award and signing Phase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372" y="5301208"/>
            <a:ext cx="1080120" cy="749812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Implementation and monitoring Phase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rId3" action="ppaction://hlinksldjump" highlightClick="1"/>
          </p:cNvPr>
          <p:cNvSpPr/>
          <p:nvPr/>
        </p:nvSpPr>
        <p:spPr bwMode="auto">
          <a:xfrm>
            <a:off x="8357305" y="6304706"/>
            <a:ext cx="643757" cy="432048"/>
          </a:xfrm>
          <a:prstGeom prst="actionButtonBlank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522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63" y="0"/>
            <a:ext cx="6430689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 bwMode="auto">
          <a:xfrm>
            <a:off x="8357305" y="6304706"/>
            <a:ext cx="643757" cy="432048"/>
          </a:xfrm>
          <a:prstGeom prst="actionButtonBlank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931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Artefact: Business process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8937186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73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Agenda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Verdana" pitchFamily="34" charset="0"/>
              <a:buAutoNum type="arabicPeriod"/>
            </a:pPr>
            <a:r>
              <a:rPr lang="en-GB" altLang="en-US" sz="2000" dirty="0" smtClean="0"/>
              <a:t>Quick view of Opsys program</a:t>
            </a:r>
          </a:p>
          <a:p>
            <a:pPr marL="457200" indent="-457200">
              <a:buFont typeface="Verdana" pitchFamily="34" charset="0"/>
              <a:buAutoNum type="arabicPeriod"/>
            </a:pPr>
            <a:r>
              <a:rPr lang="en-GB" altLang="en-US" sz="2000" dirty="0" smtClean="0"/>
              <a:t>Role of key contributors (versus Domain User Group [DUG])</a:t>
            </a:r>
          </a:p>
          <a:p>
            <a:pPr marL="457200" indent="-457200">
              <a:buFont typeface="Verdana" pitchFamily="34" charset="0"/>
              <a:buAutoNum type="arabicPeriod"/>
            </a:pPr>
            <a:r>
              <a:rPr lang="en-GB" altLang="en-US" sz="2000" dirty="0" smtClean="0"/>
              <a:t>Functional scope of track 2 : description of capabilities, type of contracts</a:t>
            </a:r>
          </a:p>
          <a:p>
            <a:pPr marL="457200" indent="-457200">
              <a:buFont typeface="Verdana" pitchFamily="34" charset="0"/>
              <a:buAutoNum type="arabicPeriod"/>
            </a:pPr>
            <a:r>
              <a:rPr lang="en-GB" altLang="en-US" sz="2000" dirty="0" smtClean="0"/>
              <a:t>Implementation of the solution</a:t>
            </a:r>
          </a:p>
          <a:p>
            <a:pPr marL="457200" indent="-457200">
              <a:buFont typeface="Verdana" pitchFamily="34" charset="0"/>
              <a:buAutoNum type="arabicPeriod"/>
            </a:pPr>
            <a:r>
              <a:rPr lang="en-GB" altLang="en-US" sz="2000" dirty="0" smtClean="0"/>
              <a:t>How will we work together ?</a:t>
            </a:r>
          </a:p>
          <a:p>
            <a:pPr marL="457200" indent="-457200">
              <a:buFont typeface="Verdana" pitchFamily="34" charset="0"/>
              <a:buAutoNum type="arabicPeriod"/>
            </a:pPr>
            <a:r>
              <a:rPr lang="en-GB" altLang="en-US" sz="2000" dirty="0" smtClean="0"/>
              <a:t>Preparation of the next DUG</a:t>
            </a:r>
            <a:endParaRPr lang="en-GB" altLang="en-US" sz="1600" dirty="0" smtClean="0"/>
          </a:p>
          <a:p>
            <a:pPr marL="457200" indent="-457200">
              <a:buFont typeface="Verdana" pitchFamily="34" charset="0"/>
              <a:buAutoNum type="arabicPeriod"/>
            </a:pPr>
            <a:endParaRPr lang="en-GB" altLang="en-US" sz="2000" dirty="0" smtClean="0"/>
          </a:p>
          <a:p>
            <a:pPr marL="457200" indent="-457200">
              <a:buFont typeface="Verdana" pitchFamily="34" charset="0"/>
              <a:buAutoNum type="arabicPeriod"/>
            </a:pPr>
            <a:endParaRPr lang="en-GB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Artefact:  "Content </a:t>
            </a:r>
            <a:r>
              <a:rPr lang="fr-BE" dirty="0" err="1" smtClean="0"/>
              <a:t>mock</a:t>
            </a:r>
            <a:r>
              <a:rPr lang="fr-BE" dirty="0" smtClean="0"/>
              <a:t>-up"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2A73-300C-4343-BFBE-DE05FCD9A002}" type="slidenum">
              <a:rPr lang="en-GB" altLang="en-US" smtClean="0"/>
              <a:pPr/>
              <a:t>20</a:t>
            </a:fld>
            <a:endParaRPr lang="en-GB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3" t="13541" r="11437" b="8073"/>
          <a:stretch/>
        </p:blipFill>
        <p:spPr bwMode="auto">
          <a:xfrm>
            <a:off x="2724150" y="2268036"/>
            <a:ext cx="6419850" cy="458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728" y="3098713"/>
            <a:ext cx="2294900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itchFamily="34" charset="0"/>
              </a:rPr>
              <a:t>The FWC</a:t>
            </a:r>
          </a:p>
          <a:p>
            <a:r>
              <a:rPr lang="en-US" sz="2400" b="1" dirty="0">
                <a:cs typeface="Arial" pitchFamily="34" charset="0"/>
              </a:rPr>
              <a:t>contractor encodes most data into the system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66655"/>
            <a:ext cx="679450" cy="67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262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2126" y="1526348"/>
            <a:ext cx="8208912" cy="360039"/>
          </a:xfrm>
        </p:spPr>
        <p:txBody>
          <a:bodyPr/>
          <a:lstStyle/>
          <a:p>
            <a:r>
              <a:rPr lang="fr-BE" dirty="0"/>
              <a:t>Artefact:  "Content </a:t>
            </a:r>
            <a:r>
              <a:rPr lang="fr-BE" dirty="0" err="1"/>
              <a:t>mock</a:t>
            </a:r>
            <a:r>
              <a:rPr lang="fr-BE" dirty="0"/>
              <a:t>-up"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3" t="9375" r="26430" b="19508"/>
          <a:stretch/>
        </p:blipFill>
        <p:spPr bwMode="auto">
          <a:xfrm>
            <a:off x="3659333" y="2213620"/>
            <a:ext cx="5484667" cy="464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578" y="2774863"/>
            <a:ext cx="2956622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itchFamily="34" charset="0"/>
              </a:rPr>
              <a:t>Complete structure of the contract </a:t>
            </a:r>
            <a:r>
              <a:rPr lang="en-US" sz="2400" b="1" dirty="0" smtClean="0">
                <a:cs typeface="Arial" pitchFamily="34" charset="0"/>
              </a:rPr>
              <a:t>recorded </a:t>
            </a:r>
            <a:r>
              <a:rPr lang="en-US" sz="2400" b="1" dirty="0">
                <a:cs typeface="Arial" pitchFamily="34" charset="0"/>
              </a:rPr>
              <a:t>and managed in the system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41" y="123601"/>
            <a:ext cx="679450" cy="67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79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What is the </a:t>
            </a:r>
            <a:r>
              <a:rPr lang="en-GB" altLang="en-US" dirty="0" err="1" smtClean="0"/>
              <a:t>Opsys</a:t>
            </a:r>
            <a:r>
              <a:rPr lang="en-GB" altLang="en-US" dirty="0" smtClean="0"/>
              <a:t> program ? (</a:t>
            </a:r>
            <a:r>
              <a:rPr lang="en-GB" altLang="en-US" dirty="0" smtClean="0"/>
              <a:t>1/3)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25" y="1628775"/>
            <a:ext cx="8675688" cy="4895850"/>
          </a:xfrm>
        </p:spPr>
        <p:txBody>
          <a:bodyPr/>
          <a:lstStyle/>
          <a:p>
            <a:endParaRPr lang="en-GB" altLang="en-US" b="1" dirty="0" smtClean="0"/>
          </a:p>
          <a:p>
            <a:endParaRPr lang="en-GB" altLang="en-US" b="1" dirty="0"/>
          </a:p>
          <a:p>
            <a:endParaRPr lang="en-GB" altLang="en-US" b="1" dirty="0" smtClean="0"/>
          </a:p>
          <a:p>
            <a:endParaRPr lang="en-GB" altLang="en-US" b="1" dirty="0"/>
          </a:p>
          <a:p>
            <a:endParaRPr lang="en-GB" altLang="en-US" b="1" dirty="0" smtClean="0"/>
          </a:p>
          <a:p>
            <a:endParaRPr lang="en-GB" altLang="en-US" b="1" dirty="0"/>
          </a:p>
          <a:p>
            <a:pPr marL="0" indent="0">
              <a:buNone/>
            </a:pPr>
            <a:r>
              <a:rPr lang="en-GB" altLang="en-US" b="1" dirty="0" smtClean="0"/>
              <a:t>Output</a:t>
            </a:r>
            <a:r>
              <a:rPr lang="en-GB" altLang="en-US" dirty="0" smtClean="0"/>
              <a:t> : Deliver a new information system by 2020, for DEVCO, NEAR and FPI activities, in which information is recorded by the authors themselves, covering end-to-end business, with a single entry point, and made with corporate "bricks".</a:t>
            </a:r>
            <a:endParaRPr lang="en-GB" altLang="en-US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5760640" cy="228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33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What is the </a:t>
            </a:r>
            <a:r>
              <a:rPr lang="en-GB" altLang="en-US" dirty="0" err="1" smtClean="0"/>
              <a:t>Opsys</a:t>
            </a:r>
            <a:r>
              <a:rPr lang="en-GB" altLang="en-US" dirty="0" smtClean="0"/>
              <a:t> program ? (</a:t>
            </a:r>
            <a:r>
              <a:rPr lang="en-GB" altLang="en-US" dirty="0" smtClean="0"/>
              <a:t>2/3)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25" y="1628775"/>
            <a:ext cx="8675688" cy="4895850"/>
          </a:xfrm>
        </p:spPr>
        <p:txBody>
          <a:bodyPr/>
          <a:lstStyle/>
          <a:p>
            <a:pPr>
              <a:defRPr/>
            </a:pPr>
            <a:r>
              <a:rPr lang="en-GB" altLang="en-US" b="1" dirty="0" smtClean="0"/>
              <a:t>Organization</a:t>
            </a:r>
            <a:r>
              <a:rPr lang="en-GB" altLang="en-US" dirty="0" smtClean="0"/>
              <a:t> : </a:t>
            </a:r>
          </a:p>
          <a:p>
            <a:pPr lvl="1">
              <a:defRPr/>
            </a:pPr>
            <a:r>
              <a:rPr lang="en-GB" altLang="en-US" dirty="0" smtClean="0"/>
              <a:t>DEVCO.05 :</a:t>
            </a:r>
          </a:p>
          <a:p>
            <a:pPr marL="990600" lvl="2" indent="-180975">
              <a:defRPr/>
            </a:pPr>
            <a:r>
              <a:rPr lang="en-GB" altLang="en-US" dirty="0" smtClean="0"/>
              <a:t>leads </a:t>
            </a:r>
            <a:r>
              <a:rPr lang="en-GB" altLang="en-US" dirty="0" smtClean="0"/>
              <a:t>the Program</a:t>
            </a:r>
          </a:p>
          <a:p>
            <a:pPr marL="990600" lvl="2" indent="-180975">
              <a:defRPr/>
            </a:pPr>
            <a:r>
              <a:rPr lang="en-GB" altLang="en-US" dirty="0" smtClean="0"/>
              <a:t>Expresses the business requirements (defined with the help of units of </a:t>
            </a:r>
            <a:r>
              <a:rPr lang="en-GB" altLang="en-US" dirty="0" smtClean="0"/>
              <a:t>External Action </a:t>
            </a:r>
            <a:r>
              <a:rPr lang="en-GB" altLang="en-US" dirty="0" smtClean="0"/>
              <a:t>family)</a:t>
            </a:r>
          </a:p>
          <a:p>
            <a:pPr marL="990600" lvl="2" indent="-180975">
              <a:defRPr/>
            </a:pPr>
            <a:r>
              <a:rPr lang="en-GB" altLang="en-US" dirty="0" smtClean="0"/>
              <a:t>Validates </a:t>
            </a:r>
            <a:r>
              <a:rPr lang="en-GB" altLang="en-US" dirty="0" smtClean="0"/>
              <a:t>the solution delivered by the IT supplier</a:t>
            </a:r>
          </a:p>
          <a:p>
            <a:pPr marL="990600" lvl="2" indent="-180975">
              <a:defRPr/>
            </a:pPr>
            <a:r>
              <a:rPr lang="en-GB" altLang="en-US" dirty="0" smtClean="0"/>
              <a:t>Manages </a:t>
            </a:r>
            <a:r>
              <a:rPr lang="en-GB" altLang="en-US" dirty="0" smtClean="0"/>
              <a:t>the change (roll out, training, data migration, communication …)</a:t>
            </a:r>
          </a:p>
          <a:p>
            <a:pPr marL="533400" lvl="1" indent="-180975">
              <a:defRPr/>
            </a:pPr>
            <a:r>
              <a:rPr lang="en-GB" altLang="en-US" dirty="0" smtClean="0"/>
              <a:t>DIGIT :</a:t>
            </a:r>
          </a:p>
          <a:p>
            <a:pPr marL="990600" lvl="2" indent="-180975">
              <a:defRPr/>
            </a:pPr>
            <a:r>
              <a:rPr lang="en-GB" altLang="en-US" dirty="0" smtClean="0"/>
              <a:t>Delivers </a:t>
            </a:r>
            <a:r>
              <a:rPr lang="en-GB" altLang="en-US" dirty="0" smtClean="0"/>
              <a:t>the solution as defined by DEVCO.05</a:t>
            </a:r>
          </a:p>
          <a:p>
            <a:pPr marL="990600" lvl="2" indent="-180975">
              <a:defRPr/>
            </a:pPr>
            <a:r>
              <a:rPr lang="en-GB" altLang="en-US" dirty="0" smtClean="0"/>
              <a:t>Makes </a:t>
            </a:r>
            <a:r>
              <a:rPr lang="en-GB" altLang="en-US" dirty="0" smtClean="0"/>
              <a:t>the solution "corporate" as much as possible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318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What is the </a:t>
            </a:r>
            <a:r>
              <a:rPr lang="en-GB" altLang="en-US" dirty="0" err="1" smtClean="0"/>
              <a:t>Opsys</a:t>
            </a:r>
            <a:r>
              <a:rPr lang="en-GB" altLang="en-US" dirty="0" smtClean="0"/>
              <a:t> program ? </a:t>
            </a:r>
            <a:r>
              <a:rPr lang="en-GB" altLang="en-US" dirty="0" smtClean="0"/>
              <a:t>(3/3)</a:t>
            </a:r>
            <a:endParaRPr lang="en-GB" alt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88925" y="1628775"/>
            <a:ext cx="8675688" cy="720725"/>
          </a:xfrm>
        </p:spPr>
        <p:txBody>
          <a:bodyPr/>
          <a:lstStyle/>
          <a:p>
            <a:r>
              <a:rPr lang="en-GB" altLang="en-US" smtClean="0"/>
              <a:t>Governance</a:t>
            </a:r>
          </a:p>
          <a:p>
            <a:endParaRPr lang="en-GB" alt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8486775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7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88925" y="620713"/>
            <a:ext cx="8567738" cy="576262"/>
          </a:xfrm>
        </p:spPr>
        <p:txBody>
          <a:bodyPr/>
          <a:lstStyle/>
          <a:p>
            <a:r>
              <a:rPr lang="en-GB" altLang="en-US" smtClean="0"/>
              <a:t>Role of key contributors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88925" y="1268413"/>
            <a:ext cx="8567738" cy="1368425"/>
          </a:xfrm>
        </p:spPr>
        <p:txBody>
          <a:bodyPr/>
          <a:lstStyle/>
          <a:p>
            <a:r>
              <a:rPr lang="en-GB" altLang="en-US" smtClean="0"/>
              <a:t>The Key contributors team is a subgroup of Domain User Group (DUG) of track 2</a:t>
            </a:r>
          </a:p>
          <a:p>
            <a:r>
              <a:rPr lang="en-GB" altLang="en-US" smtClean="0"/>
              <a:t>DUG-2 role versus Key contributors role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742116"/>
              </p:ext>
            </p:extLst>
          </p:nvPr>
        </p:nvGraphicFramePr>
        <p:xfrm>
          <a:off x="34925" y="2636838"/>
          <a:ext cx="9074150" cy="417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7284"/>
                <a:gridCol w="5796866"/>
              </a:tblGrid>
              <a:tr h="32141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DUG</a:t>
                      </a:r>
                      <a:endParaRPr lang="en-GB" sz="1400" dirty="0"/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Key Contributors</a:t>
                      </a:r>
                      <a:endParaRPr lang="en-GB" sz="1400" dirty="0"/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1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Approve the business case</a:t>
                      </a:r>
                      <a:endParaRPr lang="en-GB" sz="1400" dirty="0"/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Help DEVCO.05 to draft the business case</a:t>
                      </a:r>
                      <a:endParaRPr lang="en-GB" sz="1400" dirty="0"/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18">
                <a:tc gridSpan="2"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Ensure that the scope of track 2 encompasses the needs of all users of the ex-Relex family</a:t>
                      </a:r>
                      <a:endParaRPr lang="en-GB" sz="1400" dirty="0"/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1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Approve the </a:t>
                      </a:r>
                      <a:r>
                        <a:rPr lang="en-GB" sz="1400" dirty="0" smtClean="0"/>
                        <a:t>HL business </a:t>
                      </a:r>
                      <a:r>
                        <a:rPr lang="en-GB" sz="1400" dirty="0" smtClean="0"/>
                        <a:t>requirements</a:t>
                      </a:r>
                      <a:endParaRPr lang="en-GB" sz="1400" dirty="0"/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Help DEVCO.05 to </a:t>
                      </a:r>
                      <a:r>
                        <a:rPr lang="en-GB" sz="1400" u="none" dirty="0" smtClean="0"/>
                        <a:t>define</a:t>
                      </a:r>
                      <a:r>
                        <a:rPr lang="en-GB" sz="1400" dirty="0" smtClean="0"/>
                        <a:t> the business requirements</a:t>
                      </a:r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Contribute to writing business rules, detailed specifications</a:t>
                      </a:r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Participate to validation of the artefacts</a:t>
                      </a:r>
                      <a:r>
                        <a:rPr lang="en-GB" sz="1400" baseline="0" dirty="0" smtClean="0"/>
                        <a:t> produced by IT supplier</a:t>
                      </a:r>
                      <a:endParaRPr lang="en-GB" sz="1400" dirty="0" smtClean="0"/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18">
                <a:tc gridSpan="2">
                  <a:txBody>
                    <a:bodyPr/>
                    <a:lstStyle/>
                    <a:p>
                      <a:r>
                        <a:rPr lang="en-GB" sz="1400" dirty="0" smtClean="0"/>
                        <a:t>Support the harmonisation of processes,</a:t>
                      </a:r>
                      <a:r>
                        <a:rPr lang="en-GB" sz="1400" baseline="0" dirty="0" smtClean="0"/>
                        <a:t> terminology and definitions</a:t>
                      </a:r>
                      <a:endParaRPr lang="en-GB" sz="1400" dirty="0"/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Discuss</a:t>
                      </a:r>
                      <a:r>
                        <a:rPr lang="en-GB" sz="1400" baseline="0" dirty="0" smtClean="0"/>
                        <a:t> change management options</a:t>
                      </a:r>
                      <a:endParaRPr lang="en-GB" sz="1400" dirty="0"/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Approve change management strategy</a:t>
                      </a:r>
                      <a:endParaRPr lang="en-GB" sz="1400" dirty="0"/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Perform the user acceptance tests (</a:t>
                      </a:r>
                      <a:r>
                        <a:rPr lang="en-GB" sz="1400" dirty="0" smtClean="0"/>
                        <a:t>first </a:t>
                      </a:r>
                      <a:r>
                        <a:rPr lang="en-GB" sz="1400" dirty="0" smtClean="0"/>
                        <a:t>levels)</a:t>
                      </a:r>
                      <a:endParaRPr lang="en-GB" sz="1400" dirty="0"/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Perform the user acceptance tests (final level)</a:t>
                      </a:r>
                      <a:endParaRPr lang="en-GB" sz="1400" dirty="0"/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36005" marR="36005" marT="54010" marB="54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9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88925" y="620713"/>
            <a:ext cx="8567738" cy="1079500"/>
          </a:xfrm>
        </p:spPr>
        <p:txBody>
          <a:bodyPr/>
          <a:lstStyle/>
          <a:p>
            <a:pPr marL="0" indent="0"/>
            <a:r>
              <a:rPr lang="en-GB" altLang="en-US" sz="3200" smtClean="0"/>
              <a:t>Functional scope of track 2 (functional architecture)</a:t>
            </a: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25" y="1700213"/>
            <a:ext cx="8567738" cy="46085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dirty="0" smtClean="0"/>
              <a:t>Defining the list of type of contracts (</a:t>
            </a:r>
            <a:r>
              <a:rPr lang="en-GB" dirty="0"/>
              <a:t>conceptually synonymous with procedure</a:t>
            </a:r>
            <a:r>
              <a:rPr lang="en-GB" dirty="0" smtClean="0"/>
              <a:t>) – </a:t>
            </a:r>
            <a:r>
              <a:rPr lang="en-GB" dirty="0" smtClean="0">
                <a:solidFill>
                  <a:srgbClr val="C00000"/>
                </a:solidFill>
                <a:hlinkClick r:id="rId2" action="ppaction://hlinksldjump"/>
              </a:rPr>
              <a:t>about 40 procedure identified</a:t>
            </a:r>
            <a:endParaRPr lang="en-GB" dirty="0" smtClean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 smtClean="0"/>
              <a:t>Defining the capabilities for implementing a procedure, as conceptually as possible (i.e. with a high level of abstraction). </a:t>
            </a:r>
            <a:r>
              <a:rPr lang="en-GB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Ex: Launch a new contract; Submit an application ; Define contract payment terms (= conditions of payment) ; … </a:t>
            </a:r>
            <a:r>
              <a:rPr lang="en-GB" dirty="0" smtClean="0">
                <a:solidFill>
                  <a:srgbClr val="C00000"/>
                </a:solidFill>
                <a:hlinkClick r:id="rId3" action="ppaction://hlinksldjump"/>
              </a:rPr>
              <a:t>About 35 capabilities identified</a:t>
            </a:r>
            <a:endParaRPr lang="en-GB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 smtClean="0"/>
              <a:t>Defining which actors use the capabilities </a:t>
            </a:r>
            <a:r>
              <a:rPr lang="en-GB" i="1" dirty="0" smtClean="0"/>
              <a:t>(</a:t>
            </a:r>
            <a:r>
              <a:rPr lang="en-GB" i="1" dirty="0" smtClean="0">
                <a:solidFill>
                  <a:srgbClr val="C00000"/>
                </a:solidFill>
                <a:hlinkClick r:id="rId4" action="ppaction://hlinksldjump"/>
              </a:rPr>
              <a:t>5 actors identified</a:t>
            </a:r>
            <a:r>
              <a:rPr lang="en-GB" i="1" dirty="0"/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 smtClean="0"/>
              <a:t>Defining </a:t>
            </a:r>
            <a:r>
              <a:rPr lang="en-GB" dirty="0" smtClean="0">
                <a:hlinkClick r:id="rId5" action="ppaction://hlinksldjump"/>
              </a:rPr>
              <a:t>which procedure uses which capabilities</a:t>
            </a:r>
            <a:endParaRPr lang="en-GB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Implementing the solution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AGILE approach (instead of "waterfall" approach):</a:t>
            </a:r>
          </a:p>
          <a:p>
            <a:pPr lvl="1"/>
            <a:r>
              <a:rPr lang="en-GB" altLang="en-US" dirty="0" smtClean="0"/>
              <a:t>Have a good idea of the outline of the Opsys solution, but not a detailed view of </a:t>
            </a:r>
            <a:r>
              <a:rPr lang="en-GB" altLang="en-US" dirty="0" smtClean="0"/>
              <a:t>all its </a:t>
            </a:r>
            <a:r>
              <a:rPr lang="en-GB" altLang="en-US" dirty="0" smtClean="0"/>
              <a:t>contents.</a:t>
            </a:r>
          </a:p>
          <a:p>
            <a:pPr lvl="1"/>
            <a:r>
              <a:rPr lang="en-GB" altLang="en-US" dirty="0" smtClean="0"/>
              <a:t>Define a roadmap with releases of the solution. Release 1 of contract management module is scheduled for January 2018. Release 2 in March 2018, etc.</a:t>
            </a:r>
          </a:p>
          <a:p>
            <a:pPr lvl="1"/>
            <a:r>
              <a:rPr lang="en-GB" altLang="en-US" dirty="0" smtClean="0"/>
              <a:t>Define Program Increments (PI) of 10 weeks focused on delivery of features. Then, review the deliverables of the previous PI, and define the content of the new PI.</a:t>
            </a:r>
          </a:p>
          <a:p>
            <a:r>
              <a:rPr lang="en-GB" altLang="en-US" dirty="0" smtClean="0"/>
              <a:t>Our next objective, which we must focus on, is to roll out a first release of the contract management module for the BENEF 2018 FWC in January 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we work together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1484784"/>
            <a:ext cx="9001000" cy="5256584"/>
          </a:xfrm>
        </p:spPr>
        <p:txBody>
          <a:bodyPr>
            <a:normAutofit fontScale="92500" lnSpcReduction="10000"/>
          </a:bodyPr>
          <a:lstStyle/>
          <a:p>
            <a:r>
              <a:rPr lang="en-GB" i="1" dirty="0" smtClean="0"/>
              <a:t>(</a:t>
            </a:r>
            <a:r>
              <a:rPr lang="en-GB" i="1" dirty="0" err="1" smtClean="0"/>
              <a:t>i</a:t>
            </a:r>
            <a:r>
              <a:rPr lang="en-GB" i="1" dirty="0" smtClean="0"/>
              <a:t>)</a:t>
            </a:r>
            <a:r>
              <a:rPr lang="en-GB" dirty="0" smtClean="0"/>
              <a:t> We receive many questions of clarification from the IT supplier, </a:t>
            </a:r>
            <a:r>
              <a:rPr lang="en-GB" i="1" dirty="0" smtClean="0"/>
              <a:t>(ii) </a:t>
            </a:r>
            <a:r>
              <a:rPr lang="en-GB" dirty="0" smtClean="0"/>
              <a:t>we need to streamline some business processes, </a:t>
            </a:r>
            <a:r>
              <a:rPr lang="en-GB" i="1" dirty="0" smtClean="0"/>
              <a:t>(iii) </a:t>
            </a:r>
            <a:r>
              <a:rPr lang="en-GB" dirty="0" smtClean="0"/>
              <a:t>we need to rationalize and define some business rules, etc. </a:t>
            </a:r>
            <a:r>
              <a:rPr lang="en-GB" dirty="0" smtClean="0">
                <a:sym typeface="Wingdings" panose="05000000000000000000" pitchFamily="2" charset="2"/>
              </a:rPr>
              <a:t> on many topics we have to produce detailed specifications. </a:t>
            </a:r>
          </a:p>
          <a:p>
            <a:pPr marL="400050"/>
            <a:r>
              <a:rPr lang="en-GB" dirty="0" smtClean="0">
                <a:sym typeface="Wingdings" panose="05000000000000000000" pitchFamily="2" charset="2"/>
              </a:rPr>
              <a:t>Example of topics to be addressed :</a:t>
            </a:r>
          </a:p>
          <a:p>
            <a:pPr marL="800100" lvl="1"/>
            <a:r>
              <a:rPr lang="en-GB" sz="1700" dirty="0" smtClean="0">
                <a:sym typeface="Wingdings" panose="05000000000000000000" pitchFamily="2" charset="2"/>
              </a:rPr>
              <a:t>Signature order of a contract</a:t>
            </a:r>
          </a:p>
          <a:p>
            <a:pPr marL="800100" lvl="1"/>
            <a:r>
              <a:rPr lang="en-GB" sz="1700" dirty="0" smtClean="0">
                <a:sym typeface="Wingdings" panose="05000000000000000000" pitchFamily="2" charset="2"/>
              </a:rPr>
              <a:t>How to manage the </a:t>
            </a:r>
            <a:r>
              <a:rPr lang="en-GB" sz="1700" dirty="0" smtClean="0">
                <a:sym typeface="Wingdings" panose="05000000000000000000" pitchFamily="2" charset="2"/>
              </a:rPr>
              <a:t>"</a:t>
            </a:r>
            <a:r>
              <a:rPr lang="en-GB" sz="1700" dirty="0" smtClean="0">
                <a:sym typeface="Wingdings" panose="05000000000000000000" pitchFamily="2" charset="2"/>
                <a:hlinkClick r:id="rId2" action="ppaction://hlinkfile"/>
              </a:rPr>
              <a:t>Balance Payment modalities</a:t>
            </a:r>
            <a:r>
              <a:rPr lang="en-GB" sz="1700" dirty="0" smtClean="0">
                <a:sym typeface="Wingdings" panose="05000000000000000000" pitchFamily="2" charset="2"/>
              </a:rPr>
              <a:t>" ?</a:t>
            </a:r>
          </a:p>
          <a:p>
            <a:pPr marL="800100" lvl="1"/>
            <a:r>
              <a:rPr lang="en-GB" sz="1700" dirty="0" smtClean="0">
                <a:sym typeface="Wingdings" panose="05000000000000000000" pitchFamily="2" charset="2"/>
              </a:rPr>
              <a:t>Should the contract budget breakdown be </a:t>
            </a:r>
            <a:r>
              <a:rPr lang="en-GB" sz="1700" dirty="0" smtClean="0">
                <a:sym typeface="Wingdings" panose="05000000000000000000" pitchFamily="2" charset="2"/>
              </a:rPr>
              <a:t>allocated </a:t>
            </a:r>
            <a:r>
              <a:rPr lang="en-GB" sz="1700" dirty="0" smtClean="0">
                <a:sym typeface="Wingdings" panose="05000000000000000000" pitchFamily="2" charset="2"/>
              </a:rPr>
              <a:t>on the CRIS decision budget breakdown (component) ?</a:t>
            </a:r>
          </a:p>
          <a:p>
            <a:pPr marL="800100" lvl="1"/>
            <a:r>
              <a:rPr lang="en-GB" sz="1700" dirty="0" smtClean="0">
                <a:sym typeface="Wingdings" panose="05000000000000000000" pitchFamily="2" charset="2"/>
              </a:rPr>
              <a:t>Should it be possible to have different template of Terms of References according to the type of service contract ?</a:t>
            </a:r>
          </a:p>
          <a:p>
            <a:pPr marL="800100" lvl="1"/>
            <a:r>
              <a:rPr lang="en-GB" sz="1700" dirty="0" smtClean="0">
                <a:sym typeface="Wingdings" panose="05000000000000000000" pitchFamily="2" charset="2"/>
              </a:rPr>
              <a:t>In a FWC, sub-contractors should be declared in the system?</a:t>
            </a:r>
          </a:p>
          <a:p>
            <a:pPr marL="400050"/>
            <a:r>
              <a:rPr lang="en-GB" dirty="0" smtClean="0">
                <a:sym typeface="Wingdings" panose="05000000000000000000" pitchFamily="2" charset="2"/>
              </a:rPr>
              <a:t>Example of business topic to be addressed :</a:t>
            </a:r>
          </a:p>
          <a:p>
            <a:pPr marL="800100" lvl="1"/>
            <a:r>
              <a:rPr lang="en-GB" sz="1700" dirty="0" smtClean="0">
                <a:sym typeface="Wingdings" panose="05000000000000000000" pitchFamily="2" charset="2"/>
              </a:rPr>
              <a:t>The terms "contractor", "implementing partner", "economic operator", "supplier" are currently used. Are they all synonyms ? Which one must we implement in Opsys ?</a:t>
            </a:r>
          </a:p>
        </p:txBody>
      </p:sp>
    </p:spTree>
    <p:extLst>
      <p:ext uri="{BB962C8B-B14F-4D97-AF65-F5344CB8AC3E}">
        <p14:creationId xmlns:p14="http://schemas.microsoft.com/office/powerpoint/2010/main" val="12074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1810</TotalTime>
  <Words>1001</Words>
  <Application>Microsoft Office PowerPoint</Application>
  <PresentationFormat>On-screen Show (4:3)</PresentationFormat>
  <Paragraphs>113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blank</vt:lpstr>
      <vt:lpstr>think-cell Slide</vt:lpstr>
      <vt:lpstr>Opsys Contract management</vt:lpstr>
      <vt:lpstr>Agenda</vt:lpstr>
      <vt:lpstr>What is the Opsys program ? (1/3)</vt:lpstr>
      <vt:lpstr>What is the Opsys program ? (2/3)</vt:lpstr>
      <vt:lpstr>What is the Opsys program ? (3/3)</vt:lpstr>
      <vt:lpstr>Role of key contributors</vt:lpstr>
      <vt:lpstr>Functional scope of track 2 (functional architecture)</vt:lpstr>
      <vt:lpstr>Implementing the solution</vt:lpstr>
      <vt:lpstr>How will we work together ?</vt:lpstr>
      <vt:lpstr>How will we work together ?</vt:lpstr>
      <vt:lpstr>How will we work together ?</vt:lpstr>
      <vt:lpstr>How will we work together ?</vt:lpstr>
      <vt:lpstr>Preparation of the next DUG-2</vt:lpstr>
      <vt:lpstr>PowerPoint Presentation</vt:lpstr>
      <vt:lpstr>Matrix procedures / capabilities</vt:lpstr>
      <vt:lpstr>Main actors</vt:lpstr>
      <vt:lpstr>PowerPoint Presentation</vt:lpstr>
      <vt:lpstr>PowerPoint Presentation</vt:lpstr>
      <vt:lpstr>Artefact: Business process mapping</vt:lpstr>
      <vt:lpstr>Artefact:  "Content mock-up"</vt:lpstr>
      <vt:lpstr>Artefact:  "Content mock-up"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FANE Daria (DEVCO)</dc:creator>
  <cp:lastModifiedBy>RIEMBAULT Paul (DEVCO)</cp:lastModifiedBy>
  <cp:revision>115</cp:revision>
  <cp:lastPrinted>2017-03-16T18:45:35Z</cp:lastPrinted>
  <dcterms:created xsi:type="dcterms:W3CDTF">2016-10-04T15:43:46Z</dcterms:created>
  <dcterms:modified xsi:type="dcterms:W3CDTF">2017-04-27T08:57:46Z</dcterms:modified>
</cp:coreProperties>
</file>