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8" r:id="rId3"/>
    <p:sldId id="310" r:id="rId4"/>
    <p:sldId id="279" r:id="rId5"/>
    <p:sldId id="311" r:id="rId6"/>
    <p:sldId id="312" r:id="rId7"/>
    <p:sldId id="299" r:id="rId8"/>
    <p:sldId id="278" r:id="rId9"/>
    <p:sldId id="264" r:id="rId10"/>
    <p:sldId id="265" r:id="rId11"/>
    <p:sldId id="266" r:id="rId12"/>
    <p:sldId id="282" r:id="rId13"/>
    <p:sldId id="286" r:id="rId14"/>
    <p:sldId id="287" r:id="rId15"/>
    <p:sldId id="291" r:id="rId16"/>
    <p:sldId id="288" r:id="rId17"/>
    <p:sldId id="269" r:id="rId18"/>
    <p:sldId id="296" r:id="rId19"/>
    <p:sldId id="259" r:id="rId20"/>
    <p:sldId id="301" r:id="rId21"/>
    <p:sldId id="304" r:id="rId22"/>
    <p:sldId id="303" r:id="rId23"/>
    <p:sldId id="305" r:id="rId24"/>
    <p:sldId id="295" r:id="rId25"/>
    <p:sldId id="306" r:id="rId26"/>
    <p:sldId id="31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éguin-Gresh" initials="SF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69634" autoAdjust="0"/>
  </p:normalViewPr>
  <p:slideViewPr>
    <p:cSldViewPr>
      <p:cViewPr>
        <p:scale>
          <a:sx n="50" d="100"/>
          <a:sy n="50" d="100"/>
        </p:scale>
        <p:origin x="-175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AC81E-312A-4BE1-B904-7116AF341C82}" type="datetimeFigureOut">
              <a:rPr lang="en-US" smtClean="0"/>
              <a:t>4/6/2017</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FAA15-5C49-4A3E-A095-02423BF3611F}" type="slidenum">
              <a:rPr lang="en-US" smtClean="0"/>
              <a:t>‹N°›</a:t>
            </a:fld>
            <a:endParaRPr lang="en-US"/>
          </a:p>
        </p:txBody>
      </p:sp>
    </p:spTree>
    <p:extLst>
      <p:ext uri="{BB962C8B-B14F-4D97-AF65-F5344CB8AC3E}">
        <p14:creationId xmlns:p14="http://schemas.microsoft.com/office/powerpoint/2010/main" val="22944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34A1AC5-E5F1-4CE6-8C8F-1D752F911881}" type="slidenum">
              <a:rPr lang="en-GB" smtClean="0"/>
              <a:pPr/>
              <a:t>3</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21</a:t>
            </a:fld>
            <a:endParaRPr lang="en-US"/>
          </a:p>
        </p:txBody>
      </p:sp>
    </p:spTree>
    <p:extLst>
      <p:ext uri="{BB962C8B-B14F-4D97-AF65-F5344CB8AC3E}">
        <p14:creationId xmlns:p14="http://schemas.microsoft.com/office/powerpoint/2010/main" val="221985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23</a:t>
            </a:fld>
            <a:endParaRPr lang="en-US"/>
          </a:p>
        </p:txBody>
      </p:sp>
    </p:spTree>
    <p:extLst>
      <p:ext uri="{BB962C8B-B14F-4D97-AF65-F5344CB8AC3E}">
        <p14:creationId xmlns:p14="http://schemas.microsoft.com/office/powerpoint/2010/main" val="41048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24</a:t>
            </a:fld>
            <a:endParaRPr lang="en-US"/>
          </a:p>
        </p:txBody>
      </p:sp>
    </p:spTree>
    <p:extLst>
      <p:ext uri="{BB962C8B-B14F-4D97-AF65-F5344CB8AC3E}">
        <p14:creationId xmlns:p14="http://schemas.microsoft.com/office/powerpoint/2010/main" val="2725748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26</a:t>
            </a:fld>
            <a:endParaRPr lang="en-US"/>
          </a:p>
        </p:txBody>
      </p:sp>
    </p:spTree>
    <p:extLst>
      <p:ext uri="{BB962C8B-B14F-4D97-AF65-F5344CB8AC3E}">
        <p14:creationId xmlns:p14="http://schemas.microsoft.com/office/powerpoint/2010/main" val="365196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4</a:t>
            </a:fld>
            <a:endParaRPr lang="en-US"/>
          </a:p>
        </p:txBody>
      </p:sp>
    </p:spTree>
    <p:extLst>
      <p:ext uri="{BB962C8B-B14F-4D97-AF65-F5344CB8AC3E}">
        <p14:creationId xmlns:p14="http://schemas.microsoft.com/office/powerpoint/2010/main" val="38755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5</a:t>
            </a:fld>
            <a:endParaRPr lang="en-US"/>
          </a:p>
        </p:txBody>
      </p:sp>
    </p:spTree>
    <p:extLst>
      <p:ext uri="{BB962C8B-B14F-4D97-AF65-F5344CB8AC3E}">
        <p14:creationId xmlns:p14="http://schemas.microsoft.com/office/powerpoint/2010/main" val="211220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Employment: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Difficulties to develop a strong industrial sector in a context of growing international competitiveness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60-80% of the EAP makes a living from agriculture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Formal jobs are &lt;10%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While rural population will decrease by 150 millions at the world level, it will continue to increase by 60% in SSA (+350 millions) over the next 35 years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r>
              <a:rPr lang="en-US" dirty="0" smtClean="0"/>
              <a:t>These challenges are insufficiently considered:</a:t>
            </a:r>
          </a:p>
          <a:p>
            <a:pPr lvl="1"/>
            <a:r>
              <a:rPr lang="en-US" dirty="0" smtClean="0"/>
              <a:t>This situation is a historically unique configuration </a:t>
            </a:r>
          </a:p>
          <a:p>
            <a:pPr lvl="1"/>
            <a:r>
              <a:rPr lang="en-US" dirty="0" smtClean="0"/>
              <a:t>Past transitions occurred in other geopolitical and economic contexts (Western Europe and its offshoots, Latin America, East &amp; SE Asia)</a:t>
            </a:r>
          </a:p>
          <a:p>
            <a:pPr lvl="1"/>
            <a:r>
              <a:rPr lang="en-US" dirty="0" smtClean="0"/>
              <a:t>The responses will determine our common future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lvl="0"/>
            <a:endParaRPr lang="en-US" dirty="0" smtClean="0"/>
          </a:p>
          <a:p>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6</a:t>
            </a:fld>
            <a:endParaRPr lang="en-US"/>
          </a:p>
        </p:txBody>
      </p:sp>
    </p:spTree>
    <p:extLst>
      <p:ext uri="{BB962C8B-B14F-4D97-AF65-F5344CB8AC3E}">
        <p14:creationId xmlns:p14="http://schemas.microsoft.com/office/powerpoint/2010/main" val="3530308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7</a:t>
            </a:fld>
            <a:endParaRPr lang="en-US"/>
          </a:p>
        </p:txBody>
      </p:sp>
    </p:spTree>
    <p:extLst>
      <p:ext uri="{BB962C8B-B14F-4D97-AF65-F5344CB8AC3E}">
        <p14:creationId xmlns:p14="http://schemas.microsoft.com/office/powerpoint/2010/main" val="253492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8</a:t>
            </a:fld>
            <a:endParaRPr lang="en-US"/>
          </a:p>
        </p:txBody>
      </p:sp>
    </p:spTree>
    <p:extLst>
      <p:ext uri="{BB962C8B-B14F-4D97-AF65-F5344CB8AC3E}">
        <p14:creationId xmlns:p14="http://schemas.microsoft.com/office/powerpoint/2010/main" val="156958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An highly debated issue since the mid-90s</a:t>
            </a:r>
          </a:p>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10</a:t>
            </a:fld>
            <a:endParaRPr lang="en-US"/>
          </a:p>
        </p:txBody>
      </p:sp>
    </p:spTree>
    <p:extLst>
      <p:ext uri="{BB962C8B-B14F-4D97-AF65-F5344CB8AC3E}">
        <p14:creationId xmlns:p14="http://schemas.microsoft.com/office/powerpoint/2010/main" val="313901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15</a:t>
            </a:fld>
            <a:endParaRPr lang="en-US"/>
          </a:p>
        </p:txBody>
      </p:sp>
    </p:spTree>
    <p:extLst>
      <p:ext uri="{BB962C8B-B14F-4D97-AF65-F5344CB8AC3E}">
        <p14:creationId xmlns:p14="http://schemas.microsoft.com/office/powerpoint/2010/main" val="23590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F5FAA15-5C49-4A3E-A095-02423BF3611F}" type="slidenum">
              <a:rPr lang="en-US" smtClean="0"/>
              <a:t>18</a:t>
            </a:fld>
            <a:endParaRPr lang="en-US"/>
          </a:p>
        </p:txBody>
      </p:sp>
    </p:spTree>
    <p:extLst>
      <p:ext uri="{BB962C8B-B14F-4D97-AF65-F5344CB8AC3E}">
        <p14:creationId xmlns:p14="http://schemas.microsoft.com/office/powerpoint/2010/main" val="221319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28402A7B-0F92-4463-8788-C5B23EBF9B74}" type="datetimeFigureOut">
              <a:rPr lang="en-US" smtClean="0"/>
              <a:t>4/6/2017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054E0FD-3694-475C-9ECB-94E373390247}" type="slidenum">
              <a:rPr lang="en-US" smtClean="0"/>
              <a:t>‹N°›</a:t>
            </a:fld>
            <a:endParaRPr lang="en-US"/>
          </a:p>
        </p:txBody>
      </p:sp>
    </p:spTree>
    <p:extLst>
      <p:ext uri="{BB962C8B-B14F-4D97-AF65-F5344CB8AC3E}">
        <p14:creationId xmlns:p14="http://schemas.microsoft.com/office/powerpoint/2010/main" val="16058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28402A7B-0F92-4463-8788-C5B23EBF9B74}" type="datetimeFigureOut">
              <a:rPr lang="en-US" smtClean="0"/>
              <a:t>4/6/2017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054E0FD-3694-475C-9ECB-94E373390247}" type="slidenum">
              <a:rPr lang="en-US" smtClean="0"/>
              <a:t>‹N°›</a:t>
            </a:fld>
            <a:endParaRPr lang="en-US"/>
          </a:p>
        </p:txBody>
      </p:sp>
    </p:spTree>
    <p:extLst>
      <p:ext uri="{BB962C8B-B14F-4D97-AF65-F5344CB8AC3E}">
        <p14:creationId xmlns:p14="http://schemas.microsoft.com/office/powerpoint/2010/main" val="147021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28402A7B-0F92-4463-8788-C5B23EBF9B74}" type="datetimeFigureOut">
              <a:rPr lang="en-US" smtClean="0"/>
              <a:t>4/6/2017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054E0FD-3694-475C-9ECB-94E373390247}" type="slidenum">
              <a:rPr lang="en-US" smtClean="0"/>
              <a:t>‹N°›</a:t>
            </a:fld>
            <a:endParaRPr lang="en-US"/>
          </a:p>
        </p:txBody>
      </p:sp>
    </p:spTree>
    <p:extLst>
      <p:ext uri="{BB962C8B-B14F-4D97-AF65-F5344CB8AC3E}">
        <p14:creationId xmlns:p14="http://schemas.microsoft.com/office/powerpoint/2010/main" val="133719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28402A7B-0F92-4463-8788-C5B23EBF9B74}" type="datetimeFigureOut">
              <a:rPr lang="en-US" smtClean="0"/>
              <a:t>4/6/2017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054E0FD-3694-475C-9ECB-94E373390247}" type="slidenum">
              <a:rPr lang="en-US" smtClean="0"/>
              <a:t>‹N°›</a:t>
            </a:fld>
            <a:endParaRPr lang="en-US"/>
          </a:p>
        </p:txBody>
      </p:sp>
    </p:spTree>
    <p:extLst>
      <p:ext uri="{BB962C8B-B14F-4D97-AF65-F5344CB8AC3E}">
        <p14:creationId xmlns:p14="http://schemas.microsoft.com/office/powerpoint/2010/main" val="189082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8402A7B-0F92-4463-8788-C5B23EBF9B74}" type="datetimeFigureOut">
              <a:rPr lang="en-US" smtClean="0"/>
              <a:t>4/6/2017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054E0FD-3694-475C-9ECB-94E373390247}" type="slidenum">
              <a:rPr lang="en-US" smtClean="0"/>
              <a:t>‹N°›</a:t>
            </a:fld>
            <a:endParaRPr lang="en-US"/>
          </a:p>
        </p:txBody>
      </p:sp>
    </p:spTree>
    <p:extLst>
      <p:ext uri="{BB962C8B-B14F-4D97-AF65-F5344CB8AC3E}">
        <p14:creationId xmlns:p14="http://schemas.microsoft.com/office/powerpoint/2010/main" val="236970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28402A7B-0F92-4463-8788-C5B23EBF9B74}" type="datetimeFigureOut">
              <a:rPr lang="en-US" smtClean="0"/>
              <a:t>4/6/2017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054E0FD-3694-475C-9ECB-94E373390247}" type="slidenum">
              <a:rPr lang="en-US" smtClean="0"/>
              <a:t>‹N°›</a:t>
            </a:fld>
            <a:endParaRPr lang="en-US"/>
          </a:p>
        </p:txBody>
      </p:sp>
    </p:spTree>
    <p:extLst>
      <p:ext uri="{BB962C8B-B14F-4D97-AF65-F5344CB8AC3E}">
        <p14:creationId xmlns:p14="http://schemas.microsoft.com/office/powerpoint/2010/main" val="80439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28402A7B-0F92-4463-8788-C5B23EBF9B74}" type="datetimeFigureOut">
              <a:rPr lang="en-US" smtClean="0"/>
              <a:t>4/6/2017</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B054E0FD-3694-475C-9ECB-94E373390247}" type="slidenum">
              <a:rPr lang="en-US" smtClean="0"/>
              <a:t>‹N°›</a:t>
            </a:fld>
            <a:endParaRPr lang="en-US"/>
          </a:p>
        </p:txBody>
      </p:sp>
    </p:spTree>
    <p:extLst>
      <p:ext uri="{BB962C8B-B14F-4D97-AF65-F5344CB8AC3E}">
        <p14:creationId xmlns:p14="http://schemas.microsoft.com/office/powerpoint/2010/main" val="69245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28402A7B-0F92-4463-8788-C5B23EBF9B74}" type="datetimeFigureOut">
              <a:rPr lang="en-US" smtClean="0"/>
              <a:t>4/6/2017</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054E0FD-3694-475C-9ECB-94E373390247}" type="slidenum">
              <a:rPr lang="en-US" smtClean="0"/>
              <a:t>‹N°›</a:t>
            </a:fld>
            <a:endParaRPr lang="en-US"/>
          </a:p>
        </p:txBody>
      </p:sp>
    </p:spTree>
    <p:extLst>
      <p:ext uri="{BB962C8B-B14F-4D97-AF65-F5344CB8AC3E}">
        <p14:creationId xmlns:p14="http://schemas.microsoft.com/office/powerpoint/2010/main" val="106467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402A7B-0F92-4463-8788-C5B23EBF9B74}" type="datetimeFigureOut">
              <a:rPr lang="en-US" smtClean="0"/>
              <a:t>4/6/2017</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B054E0FD-3694-475C-9ECB-94E373390247}" type="slidenum">
              <a:rPr lang="en-US" smtClean="0"/>
              <a:t>‹N°›</a:t>
            </a:fld>
            <a:endParaRPr lang="en-US"/>
          </a:p>
        </p:txBody>
      </p:sp>
    </p:spTree>
    <p:extLst>
      <p:ext uri="{BB962C8B-B14F-4D97-AF65-F5344CB8AC3E}">
        <p14:creationId xmlns:p14="http://schemas.microsoft.com/office/powerpoint/2010/main" val="424664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402A7B-0F92-4463-8788-C5B23EBF9B74}" type="datetimeFigureOut">
              <a:rPr lang="en-US" smtClean="0"/>
              <a:t>4/6/2017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054E0FD-3694-475C-9ECB-94E373390247}" type="slidenum">
              <a:rPr lang="en-US" smtClean="0"/>
              <a:t>‹N°›</a:t>
            </a:fld>
            <a:endParaRPr lang="en-US"/>
          </a:p>
        </p:txBody>
      </p:sp>
    </p:spTree>
    <p:extLst>
      <p:ext uri="{BB962C8B-B14F-4D97-AF65-F5344CB8AC3E}">
        <p14:creationId xmlns:p14="http://schemas.microsoft.com/office/powerpoint/2010/main" val="305199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402A7B-0F92-4463-8788-C5B23EBF9B74}" type="datetimeFigureOut">
              <a:rPr lang="en-US" smtClean="0"/>
              <a:t>4/6/2017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054E0FD-3694-475C-9ECB-94E373390247}" type="slidenum">
              <a:rPr lang="en-US" smtClean="0"/>
              <a:t>‹N°›</a:t>
            </a:fld>
            <a:endParaRPr lang="en-US"/>
          </a:p>
        </p:txBody>
      </p:sp>
    </p:spTree>
    <p:extLst>
      <p:ext uri="{BB962C8B-B14F-4D97-AF65-F5344CB8AC3E}">
        <p14:creationId xmlns:p14="http://schemas.microsoft.com/office/powerpoint/2010/main" val="2375225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02A7B-0F92-4463-8788-C5B23EBF9B74}" type="datetimeFigureOut">
              <a:rPr lang="en-US" smtClean="0"/>
              <a:t>4/6/2017</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4E0FD-3694-475C-9ECB-94E373390247}" type="slidenum">
              <a:rPr lang="en-US" smtClean="0"/>
              <a:t>‹N°›</a:t>
            </a:fld>
            <a:endParaRPr lang="en-US"/>
          </a:p>
        </p:txBody>
      </p:sp>
    </p:spTree>
    <p:extLst>
      <p:ext uri="{BB962C8B-B14F-4D97-AF65-F5344CB8AC3E}">
        <p14:creationId xmlns:p14="http://schemas.microsoft.com/office/powerpoint/2010/main" val="57109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freguin@cirad.fr"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en-US" sz="3600" dirty="0" smtClean="0"/>
              <a:t>Structural Change and Rural Diversification in Developing Countries: What suggestions for action?</a:t>
            </a:r>
            <a:endParaRPr lang="en-US" sz="3600" dirty="0"/>
          </a:p>
        </p:txBody>
      </p:sp>
      <p:sp>
        <p:nvSpPr>
          <p:cNvPr id="3" name="Sous-titre 2"/>
          <p:cNvSpPr>
            <a:spLocks noGrp="1"/>
          </p:cNvSpPr>
          <p:nvPr>
            <p:ph type="subTitle" idx="1"/>
          </p:nvPr>
        </p:nvSpPr>
        <p:spPr/>
        <p:txBody>
          <a:bodyPr>
            <a:noAutofit/>
          </a:bodyPr>
          <a:lstStyle/>
          <a:p>
            <a:r>
              <a:rPr lang="en-US" sz="2400" dirty="0" smtClean="0"/>
              <a:t>Hot Topic Seminar </a:t>
            </a:r>
            <a:br>
              <a:rPr lang="en-US" sz="2400" dirty="0" smtClean="0"/>
            </a:br>
            <a:r>
              <a:rPr lang="en-US" sz="2400" dirty="0" smtClean="0"/>
              <a:t>« Rural transformation, jobs creation and migration: an inclusive approach”</a:t>
            </a:r>
          </a:p>
          <a:p>
            <a:r>
              <a:rPr lang="en-US" sz="2400" dirty="0" smtClean="0"/>
              <a:t>Brussels, 10-12 April 2017</a:t>
            </a:r>
            <a:endParaRPr lang="en-US" sz="2400" dirty="0"/>
          </a:p>
        </p:txBody>
      </p:sp>
      <p:sp>
        <p:nvSpPr>
          <p:cNvPr id="4" name="Rectangle 3"/>
          <p:cNvSpPr/>
          <p:nvPr/>
        </p:nvSpPr>
        <p:spPr>
          <a:xfrm>
            <a:off x="6761861" y="5489937"/>
            <a:ext cx="2129108" cy="1077218"/>
          </a:xfrm>
          <a:prstGeom prst="rect">
            <a:avLst/>
          </a:prstGeom>
        </p:spPr>
        <p:txBody>
          <a:bodyPr wrap="none">
            <a:spAutoFit/>
          </a:bodyPr>
          <a:lstStyle/>
          <a:p>
            <a:pPr algn="r"/>
            <a:r>
              <a:rPr lang="en-US" sz="1600" dirty="0" smtClean="0"/>
              <a:t>Sandrine </a:t>
            </a:r>
            <a:r>
              <a:rPr lang="en-US" sz="1600" dirty="0" err="1" smtClean="0"/>
              <a:t>Fréguin</a:t>
            </a:r>
            <a:r>
              <a:rPr lang="en-US" sz="1600" dirty="0" smtClean="0"/>
              <a:t> </a:t>
            </a:r>
            <a:r>
              <a:rPr lang="en-US" sz="1600" dirty="0" err="1" smtClean="0"/>
              <a:t>Gresh</a:t>
            </a:r>
            <a:r>
              <a:rPr lang="en-US" sz="1600" dirty="0" smtClean="0"/>
              <a:t/>
            </a:r>
            <a:br>
              <a:rPr lang="en-US" sz="1600" dirty="0" smtClean="0"/>
            </a:br>
            <a:r>
              <a:rPr lang="en-US" sz="1600" dirty="0" smtClean="0"/>
              <a:t>Bruno </a:t>
            </a:r>
            <a:r>
              <a:rPr lang="en-US" sz="1600" dirty="0" err="1" smtClean="0"/>
              <a:t>Losch</a:t>
            </a:r>
            <a:endParaRPr lang="en-US" sz="1600" dirty="0" smtClean="0"/>
          </a:p>
          <a:p>
            <a:pPr algn="r"/>
            <a:r>
              <a:rPr lang="fr-FR" sz="1600" dirty="0" smtClean="0"/>
              <a:t>Denis </a:t>
            </a:r>
            <a:r>
              <a:rPr lang="fr-FR" sz="1600" dirty="0" err="1" smtClean="0"/>
              <a:t>Pesche</a:t>
            </a:r>
            <a:endParaRPr lang="fr-FR" sz="1600" dirty="0" smtClean="0"/>
          </a:p>
          <a:p>
            <a:pPr algn="r"/>
            <a:r>
              <a:rPr lang="fr-FR" sz="1600" dirty="0" smtClean="0"/>
              <a:t>Jean-Michel </a:t>
            </a:r>
            <a:r>
              <a:rPr lang="fr-FR" sz="1600" dirty="0" err="1" smtClean="0"/>
              <a:t>Sourisseau</a:t>
            </a:r>
            <a:endParaRPr lang="fr-FR" sz="1600" dirty="0" smtClean="0"/>
          </a:p>
        </p:txBody>
      </p:sp>
      <p:pic>
        <p:nvPicPr>
          <p:cNvPr id="5" name="Image 4"/>
          <p:cNvPicPr/>
          <p:nvPr/>
        </p:nvPicPr>
        <p:blipFill>
          <a:blip r:embed="rId2"/>
          <a:srcRect/>
          <a:stretch>
            <a:fillRect/>
          </a:stretch>
        </p:blipFill>
        <p:spPr bwMode="auto">
          <a:xfrm>
            <a:off x="323528" y="332656"/>
            <a:ext cx="2520280" cy="1440160"/>
          </a:xfrm>
          <a:prstGeom prst="rect">
            <a:avLst/>
          </a:prstGeom>
          <a:noFill/>
          <a:ln w="9525">
            <a:noFill/>
            <a:miter lim="800000"/>
            <a:headEnd/>
            <a:tailEnd/>
          </a:ln>
        </p:spPr>
      </p:pic>
    </p:spTree>
    <p:extLst>
      <p:ext uri="{BB962C8B-B14F-4D97-AF65-F5344CB8AC3E}">
        <p14:creationId xmlns:p14="http://schemas.microsoft.com/office/powerpoint/2010/main" val="1031397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Why Rural </a:t>
            </a:r>
            <a:r>
              <a:rPr lang="en-US" dirty="0"/>
              <a:t>P</a:t>
            </a:r>
            <a:r>
              <a:rPr lang="en-US" dirty="0" smtClean="0"/>
              <a:t>eoples diversify?</a:t>
            </a:r>
            <a:endParaRPr lang="en-US" noProof="0"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7772" y="1600200"/>
            <a:ext cx="70884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12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Rural Diversification: </a:t>
            </a:r>
            <a:r>
              <a:rPr lang="en-US" dirty="0"/>
              <a:t>D</a:t>
            </a:r>
            <a:r>
              <a:rPr lang="en-US" dirty="0" smtClean="0"/>
              <a:t>efinition?</a:t>
            </a:r>
            <a:endParaRPr lang="en-US" dirty="0"/>
          </a:p>
        </p:txBody>
      </p:sp>
      <p:sp>
        <p:nvSpPr>
          <p:cNvPr id="3" name="Espace réservé du contenu 2"/>
          <p:cNvSpPr>
            <a:spLocks noGrp="1"/>
          </p:cNvSpPr>
          <p:nvPr>
            <p:ph idx="1"/>
          </p:nvPr>
        </p:nvSpPr>
        <p:spPr>
          <a:xfrm>
            <a:off x="457200" y="1600200"/>
            <a:ext cx="8229600" cy="5069160"/>
          </a:xfrm>
        </p:spPr>
        <p:txBody>
          <a:bodyPr>
            <a:normAutofit fontScale="85000" lnSpcReduction="20000"/>
          </a:bodyPr>
          <a:lstStyle/>
          <a:p>
            <a:r>
              <a:rPr lang="en-US" dirty="0" smtClean="0"/>
              <a:t>No </a:t>
            </a:r>
            <a:r>
              <a:rPr lang="en-US" dirty="0"/>
              <a:t>uniform definition of </a:t>
            </a:r>
            <a:r>
              <a:rPr lang="en-US" dirty="0" smtClean="0"/>
              <a:t>“rural”</a:t>
            </a:r>
          </a:p>
          <a:p>
            <a:pPr lvl="1"/>
            <a:r>
              <a:rPr lang="en-US" dirty="0" smtClean="0"/>
              <a:t>Size features, Urban </a:t>
            </a:r>
            <a:r>
              <a:rPr lang="en-US" dirty="0"/>
              <a:t>structure, Social features, Economic features, Public </a:t>
            </a:r>
            <a:r>
              <a:rPr lang="en-US" dirty="0" smtClean="0"/>
              <a:t>administration, etc.</a:t>
            </a:r>
          </a:p>
          <a:p>
            <a:r>
              <a:rPr lang="en-US" dirty="0" smtClean="0"/>
              <a:t>Complexity </a:t>
            </a:r>
            <a:r>
              <a:rPr lang="en-US" dirty="0"/>
              <a:t>of defining the </a:t>
            </a:r>
            <a:r>
              <a:rPr lang="en-US" dirty="0" smtClean="0"/>
              <a:t>Rural Non Farm Economy</a:t>
            </a:r>
          </a:p>
          <a:p>
            <a:pPr lvl="1"/>
            <a:r>
              <a:rPr lang="en-US" dirty="0" smtClean="0"/>
              <a:t>By sector (I, II, III), by function (self vs. wage employment), by location: local vs. elsewhere</a:t>
            </a:r>
          </a:p>
          <a:p>
            <a:pPr lvl="1"/>
            <a:r>
              <a:rPr lang="en-US" dirty="0" smtClean="0"/>
              <a:t>Questions the « old » divide rural/urban</a:t>
            </a:r>
          </a:p>
          <a:p>
            <a:pPr lvl="1"/>
            <a:r>
              <a:rPr lang="en-US" noProof="0" dirty="0" smtClean="0"/>
              <a:t>Misses the role of migration (spatial mobility)</a:t>
            </a:r>
          </a:p>
          <a:p>
            <a:r>
              <a:rPr lang="en-US" dirty="0" smtClean="0"/>
              <a:t>What evidence? </a:t>
            </a:r>
          </a:p>
          <a:p>
            <a:pPr lvl="1"/>
            <a:r>
              <a:rPr lang="en-US" dirty="0" smtClean="0">
                <a:sym typeface="Wingdings" panose="05000000000000000000" pitchFamily="2" charset="2"/>
              </a:rPr>
              <a:t> National </a:t>
            </a:r>
            <a:r>
              <a:rPr lang="en-US" dirty="0" smtClean="0"/>
              <a:t>statistical systems </a:t>
            </a:r>
            <a:r>
              <a:rPr lang="en-US" dirty="0" smtClean="0">
                <a:sym typeface="Wingdings" panose="05000000000000000000" pitchFamily="2" charset="2"/>
              </a:rPr>
              <a:t></a:t>
            </a:r>
            <a:r>
              <a:rPr lang="en-US" dirty="0" smtClean="0"/>
              <a:t> quality, accuracy, period, and availability of data</a:t>
            </a:r>
          </a:p>
          <a:p>
            <a:pPr lvl="1"/>
            <a:r>
              <a:rPr lang="en-US" noProof="0" dirty="0" smtClean="0"/>
              <a:t> International data </a:t>
            </a:r>
            <a:r>
              <a:rPr lang="en-US" noProof="0" dirty="0" smtClean="0">
                <a:sym typeface="Wingdings" panose="05000000000000000000" pitchFamily="2" charset="2"/>
              </a:rPr>
              <a:t> </a:t>
            </a:r>
            <a:r>
              <a:rPr lang="en-US" noProof="0" dirty="0" smtClean="0"/>
              <a:t>research/survey objectives (e.g. income or activities</a:t>
            </a:r>
            <a:r>
              <a:rPr lang="en-US" dirty="0"/>
              <a:t>), locally-based </a:t>
            </a:r>
            <a:r>
              <a:rPr lang="en-US" dirty="0" smtClean="0"/>
              <a:t>data</a:t>
            </a:r>
            <a:endParaRPr lang="en-US" noProof="0" dirty="0" smtClean="0"/>
          </a:p>
        </p:txBody>
      </p:sp>
    </p:spTree>
    <p:extLst>
      <p:ext uri="{BB962C8B-B14F-4D97-AF65-F5344CB8AC3E}">
        <p14:creationId xmlns:p14="http://schemas.microsoft.com/office/powerpoint/2010/main" val="1022166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Ex. What is « rural » in Nicaragua?</a:t>
            </a:r>
            <a:endParaRPr lang="en-US" dirty="0"/>
          </a:p>
        </p:txBody>
      </p:sp>
      <p:pic>
        <p:nvPicPr>
          <p:cNvPr id="6"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r="9483" b="38862"/>
          <a:stretch/>
        </p:blipFill>
        <p:spPr>
          <a:xfrm>
            <a:off x="505564" y="2059493"/>
            <a:ext cx="2530208" cy="2417110"/>
          </a:xfr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007" t="52181" r="27677" b="22634"/>
          <a:stretch/>
        </p:blipFill>
        <p:spPr>
          <a:xfrm>
            <a:off x="407112" y="4749377"/>
            <a:ext cx="2750264" cy="853530"/>
          </a:xfrm>
          <a:prstGeom prst="rect">
            <a:avLst/>
          </a:prstGeom>
        </p:spPr>
      </p:pic>
      <p:pic>
        <p:nvPicPr>
          <p:cNvPr id="6147" name="Picture 3"/>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l="2450" t="4972" r="50000" b="4860"/>
          <a:stretch/>
        </p:blipFill>
        <p:spPr bwMode="auto">
          <a:xfrm>
            <a:off x="3375716" y="1983004"/>
            <a:ext cx="2346012" cy="270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6930" r="3351" b="20712"/>
          <a:stretch/>
        </p:blipFill>
        <p:spPr bwMode="auto">
          <a:xfrm>
            <a:off x="3558689" y="4823630"/>
            <a:ext cx="2160215" cy="203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202" t="23562" r="38302" b="36683"/>
          <a:stretch/>
        </p:blipFill>
        <p:spPr>
          <a:xfrm>
            <a:off x="6171751" y="1983004"/>
            <a:ext cx="2698612" cy="2493597"/>
          </a:xfrm>
          <a:prstGeom prst="rect">
            <a:avLst/>
          </a:prstGeom>
        </p:spPr>
      </p:pic>
      <p:sp>
        <p:nvSpPr>
          <p:cNvPr id="3" name="Rectangle 2"/>
          <p:cNvSpPr/>
          <p:nvPr/>
        </p:nvSpPr>
        <p:spPr>
          <a:xfrm>
            <a:off x="6077627" y="4654269"/>
            <a:ext cx="2886861" cy="1477328"/>
          </a:xfrm>
          <a:prstGeom prst="rect">
            <a:avLst/>
          </a:prstGeom>
        </p:spPr>
        <p:txBody>
          <a:bodyPr wrap="square">
            <a:spAutoFit/>
          </a:bodyPr>
          <a:lstStyle/>
          <a:p>
            <a:pPr algn="ctr"/>
            <a:r>
              <a:rPr lang="en-US" dirty="0" smtClean="0"/>
              <a:t>The policy for rural development is sectorial and focus on the development of activities based on the use of natural resources </a:t>
            </a:r>
            <a:endParaRPr lang="en-US" dirty="0"/>
          </a:p>
        </p:txBody>
      </p:sp>
      <p:sp>
        <p:nvSpPr>
          <p:cNvPr id="4" name="ZoneTexte 3"/>
          <p:cNvSpPr txBox="1"/>
          <p:nvPr/>
        </p:nvSpPr>
        <p:spPr>
          <a:xfrm>
            <a:off x="736501" y="1409969"/>
            <a:ext cx="1611210" cy="369332"/>
          </a:xfrm>
          <a:prstGeom prst="rect">
            <a:avLst/>
          </a:prstGeom>
          <a:noFill/>
        </p:spPr>
        <p:txBody>
          <a:bodyPr wrap="none" rtlCol="0">
            <a:spAutoFit/>
          </a:bodyPr>
          <a:lstStyle/>
          <a:p>
            <a:pPr algn="ctr"/>
            <a:r>
              <a:rPr lang="en-US" b="1" dirty="0" smtClean="0"/>
              <a:t>Administration</a:t>
            </a:r>
            <a:endParaRPr lang="en-US" b="1" dirty="0"/>
          </a:p>
        </p:txBody>
      </p:sp>
      <p:sp>
        <p:nvSpPr>
          <p:cNvPr id="10" name="ZoneTexte 9"/>
          <p:cNvSpPr txBox="1"/>
          <p:nvPr/>
        </p:nvSpPr>
        <p:spPr>
          <a:xfrm>
            <a:off x="3558690" y="1336673"/>
            <a:ext cx="2160214" cy="646331"/>
          </a:xfrm>
          <a:prstGeom prst="rect">
            <a:avLst/>
          </a:prstGeom>
          <a:noFill/>
        </p:spPr>
        <p:txBody>
          <a:bodyPr wrap="square" rtlCol="0">
            <a:spAutoFit/>
          </a:bodyPr>
          <a:lstStyle/>
          <a:p>
            <a:pPr algn="ctr"/>
            <a:r>
              <a:rPr lang="en-US" b="1" dirty="0" smtClean="0"/>
              <a:t>Socio-economic </a:t>
            </a:r>
            <a:br>
              <a:rPr lang="en-US" b="1" dirty="0" smtClean="0"/>
            </a:br>
            <a:r>
              <a:rPr lang="en-US" b="1" dirty="0" smtClean="0"/>
              <a:t>reality</a:t>
            </a:r>
            <a:endParaRPr lang="en-US" b="1" dirty="0"/>
          </a:p>
        </p:txBody>
      </p:sp>
      <p:sp>
        <p:nvSpPr>
          <p:cNvPr id="11" name="ZoneTexte 10"/>
          <p:cNvSpPr txBox="1"/>
          <p:nvPr/>
        </p:nvSpPr>
        <p:spPr>
          <a:xfrm>
            <a:off x="7148455" y="1409969"/>
            <a:ext cx="745205" cy="369332"/>
          </a:xfrm>
          <a:prstGeom prst="rect">
            <a:avLst/>
          </a:prstGeom>
          <a:noFill/>
        </p:spPr>
        <p:txBody>
          <a:bodyPr wrap="none" rtlCol="0">
            <a:spAutoFit/>
          </a:bodyPr>
          <a:lstStyle/>
          <a:p>
            <a:pPr algn="ctr"/>
            <a:r>
              <a:rPr lang="en-US" b="1" dirty="0" smtClean="0"/>
              <a:t>Policy</a:t>
            </a:r>
            <a:endParaRPr lang="en-US" b="1" dirty="0"/>
          </a:p>
        </p:txBody>
      </p:sp>
      <p:cxnSp>
        <p:nvCxnSpPr>
          <p:cNvPr id="9" name="Connecteur droit avec flèche 8"/>
          <p:cNvCxnSpPr/>
          <p:nvPr/>
        </p:nvCxnSpPr>
        <p:spPr>
          <a:xfrm>
            <a:off x="2483768" y="1594635"/>
            <a:ext cx="720080"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16" name="Connecteur droit avec flèche 15"/>
          <p:cNvCxnSpPr/>
          <p:nvPr/>
        </p:nvCxnSpPr>
        <p:spPr>
          <a:xfrm>
            <a:off x="5860003" y="1594635"/>
            <a:ext cx="720080"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986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en-US" dirty="0" smtClean="0"/>
              <a:t>Ex. </a:t>
            </a:r>
            <a:r>
              <a:rPr lang="en-US" dirty="0"/>
              <a:t>o</a:t>
            </a:r>
            <a:r>
              <a:rPr lang="en-US" dirty="0" smtClean="0"/>
              <a:t>f Rural diversification</a:t>
            </a:r>
            <a:endParaRPr lang="en-US" dirty="0"/>
          </a:p>
        </p:txBody>
      </p:sp>
      <p:sp>
        <p:nvSpPr>
          <p:cNvPr id="9" name="ZoneTexte 8"/>
          <p:cNvSpPr txBox="1"/>
          <p:nvPr/>
        </p:nvSpPr>
        <p:spPr>
          <a:xfrm>
            <a:off x="971600" y="5960313"/>
            <a:ext cx="7200800" cy="461665"/>
          </a:xfrm>
          <a:prstGeom prst="rect">
            <a:avLst/>
          </a:prstGeom>
          <a:noFill/>
        </p:spPr>
        <p:txBody>
          <a:bodyPr wrap="square" rtlCol="0">
            <a:spAutoFit/>
          </a:bodyPr>
          <a:lstStyle/>
          <a:p>
            <a:r>
              <a:rPr lang="fr-FR" sz="1200" i="1" dirty="0" smtClean="0"/>
              <a:t>Source: </a:t>
            </a:r>
            <a:r>
              <a:rPr lang="fr-FR" sz="1200" i="1" dirty="0" err="1" smtClean="0"/>
              <a:t>RuralStruc</a:t>
            </a:r>
            <a:r>
              <a:rPr lang="fr-FR" sz="1200" i="1" dirty="0" smtClean="0"/>
              <a:t> program</a:t>
            </a:r>
          </a:p>
          <a:p>
            <a:r>
              <a:rPr lang="en-US" sz="1200" i="1" dirty="0" smtClean="0"/>
              <a:t>Data obtained based on the same gathering instrument applied to about 8,000 rural households in 2008-09 </a:t>
            </a:r>
            <a:endParaRPr lang="en-US" sz="2800" i="1" dirty="0"/>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421" y="1823893"/>
            <a:ext cx="7273158" cy="407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924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dirty="0" smtClean="0"/>
              <a:t>Ex. </a:t>
            </a:r>
            <a:r>
              <a:rPr lang="en-US" dirty="0"/>
              <a:t>of Rural diversification</a:t>
            </a:r>
          </a:p>
        </p:txBody>
      </p:sp>
      <p:sp>
        <p:nvSpPr>
          <p:cNvPr id="4" name="Espace réservé du contenu 3"/>
          <p:cNvSpPr>
            <a:spLocks noGrp="1"/>
          </p:cNvSpPr>
          <p:nvPr>
            <p:ph sz="half" idx="1"/>
          </p:nvPr>
        </p:nvSpPr>
        <p:spPr>
          <a:xfrm>
            <a:off x="457200" y="1556792"/>
            <a:ext cx="3898776" cy="4824536"/>
          </a:xfrm>
        </p:spPr>
        <p:txBody>
          <a:bodyPr>
            <a:normAutofit lnSpcReduction="10000"/>
          </a:bodyPr>
          <a:lstStyle/>
          <a:p>
            <a:r>
              <a:rPr lang="en-US" dirty="0" smtClean="0"/>
              <a:t>Strong regional and quintile effects </a:t>
            </a:r>
            <a:r>
              <a:rPr lang="en-US" dirty="0" smtClean="0">
                <a:sym typeface="Wingdings" panose="05000000000000000000" pitchFamily="2" charset="2"/>
              </a:rPr>
              <a:t></a:t>
            </a:r>
            <a:r>
              <a:rPr lang="en-US" dirty="0" smtClean="0"/>
              <a:t> uneven opportunities </a:t>
            </a:r>
          </a:p>
          <a:p>
            <a:pPr lvl="1"/>
            <a:r>
              <a:rPr lang="en-US" dirty="0" smtClean="0"/>
              <a:t>Importance of on-farm activities </a:t>
            </a:r>
            <a:r>
              <a:rPr lang="en-US" dirty="0" smtClean="0">
                <a:solidFill>
                  <a:srgbClr val="92D050"/>
                </a:solidFill>
              </a:rPr>
              <a:t>(in green)</a:t>
            </a:r>
          </a:p>
          <a:p>
            <a:pPr lvl="1"/>
            <a:r>
              <a:rPr lang="en-US" dirty="0" smtClean="0"/>
              <a:t>Agricultural wage labor: </a:t>
            </a:r>
          </a:p>
          <a:p>
            <a:pPr lvl="2"/>
            <a:r>
              <a:rPr lang="en-US" sz="1700" dirty="0" smtClean="0"/>
              <a:t>A common off-farm activity </a:t>
            </a:r>
          </a:p>
          <a:p>
            <a:pPr lvl="2"/>
            <a:r>
              <a:rPr lang="en-US" sz="1700" dirty="0" smtClean="0"/>
              <a:t>Mostly seasonal, low returns</a:t>
            </a:r>
          </a:p>
          <a:p>
            <a:pPr lvl="1"/>
            <a:r>
              <a:rPr lang="en-US" dirty="0" smtClean="0"/>
              <a:t>Non Ag. wage labor:</a:t>
            </a:r>
          </a:p>
          <a:p>
            <a:pPr lvl="2"/>
            <a:r>
              <a:rPr lang="en-US" sz="1700" dirty="0" smtClean="0"/>
              <a:t>Limited, sporadic, mainly informal and poorly paid</a:t>
            </a:r>
          </a:p>
          <a:p>
            <a:pPr lvl="2"/>
            <a:r>
              <a:rPr lang="en-US" sz="1700" dirty="0" smtClean="0"/>
              <a:t>Exceptions with jobs in agro-industries, public administration or tourism</a:t>
            </a:r>
            <a:endParaRPr lang="en-US" sz="1700" dirty="0"/>
          </a:p>
        </p:txBody>
      </p:sp>
      <p:pic>
        <p:nvPicPr>
          <p:cNvPr id="19" name="Picture 2"/>
          <p:cNvPicPr>
            <a:picLocks noGrp="1"/>
          </p:cNvPicPr>
          <p:nvPr>
            <p:ph sz="half" idx="2"/>
          </p:nvPr>
        </p:nvPicPr>
        <p:blipFill>
          <a:blip r:embed="rId2" cstate="print"/>
          <a:srcRect/>
          <a:stretch>
            <a:fillRect/>
          </a:stretch>
        </p:blipFill>
        <p:spPr>
          <a:xfrm>
            <a:off x="4355976" y="2491155"/>
            <a:ext cx="4754267" cy="2945899"/>
          </a:xfrm>
        </p:spPr>
      </p:pic>
      <p:sp>
        <p:nvSpPr>
          <p:cNvPr id="8" name="Rectangle 7"/>
          <p:cNvSpPr/>
          <p:nvPr/>
        </p:nvSpPr>
        <p:spPr>
          <a:xfrm>
            <a:off x="4610251" y="1844824"/>
            <a:ext cx="4096786" cy="646331"/>
          </a:xfrm>
          <a:prstGeom prst="rect">
            <a:avLst/>
          </a:prstGeom>
        </p:spPr>
        <p:txBody>
          <a:bodyPr wrap="square">
            <a:spAutoFit/>
          </a:bodyPr>
          <a:lstStyle/>
          <a:p>
            <a:r>
              <a:rPr lang="en-US" dirty="0" smtClean="0"/>
              <a:t>% </a:t>
            </a:r>
            <a:r>
              <a:rPr lang="en-US" dirty="0"/>
              <a:t>of overall income in $PPP per quintiles of income and regions</a:t>
            </a:r>
          </a:p>
        </p:txBody>
      </p:sp>
      <p:pic>
        <p:nvPicPr>
          <p:cNvPr id="23" name="Picture 1"/>
          <p:cNvPicPr/>
          <p:nvPr/>
        </p:nvPicPr>
        <p:blipFill rotWithShape="1">
          <a:blip r:embed="rId3" cstate="print"/>
          <a:srcRect l="8096" t="54671" r="73809" b="22665"/>
          <a:stretch/>
        </p:blipFill>
        <p:spPr bwMode="auto">
          <a:xfrm>
            <a:off x="7236296" y="5517232"/>
            <a:ext cx="1728192" cy="1080120"/>
          </a:xfrm>
          <a:prstGeom prst="rect">
            <a:avLst/>
          </a:prstGeom>
          <a:noFill/>
          <a:ln w="9525">
            <a:noFill/>
            <a:miter lim="800000"/>
            <a:headEnd/>
            <a:tailEnd/>
          </a:ln>
        </p:spPr>
      </p:pic>
      <p:sp>
        <p:nvSpPr>
          <p:cNvPr id="3" name="Rectangle 2"/>
          <p:cNvSpPr/>
          <p:nvPr/>
        </p:nvSpPr>
        <p:spPr>
          <a:xfrm>
            <a:off x="4427984" y="5532530"/>
            <a:ext cx="1898918" cy="276999"/>
          </a:xfrm>
          <a:prstGeom prst="rect">
            <a:avLst/>
          </a:prstGeom>
        </p:spPr>
        <p:txBody>
          <a:bodyPr wrap="none">
            <a:spAutoFit/>
          </a:bodyPr>
          <a:lstStyle/>
          <a:p>
            <a:r>
              <a:rPr lang="fr-FR" sz="1200" i="1" dirty="0"/>
              <a:t>Source: </a:t>
            </a:r>
            <a:r>
              <a:rPr lang="fr-FR" sz="1200" i="1" dirty="0" err="1"/>
              <a:t>RuralStruc</a:t>
            </a:r>
            <a:r>
              <a:rPr lang="fr-FR" sz="1200" i="1" dirty="0"/>
              <a:t> program</a:t>
            </a:r>
          </a:p>
        </p:txBody>
      </p:sp>
    </p:spTree>
    <p:extLst>
      <p:ext uri="{BB962C8B-B14F-4D97-AF65-F5344CB8AC3E}">
        <p14:creationId xmlns:p14="http://schemas.microsoft.com/office/powerpoint/2010/main" val="147774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Autofit/>
          </a:bodyPr>
          <a:lstStyle/>
          <a:p>
            <a:r>
              <a:rPr lang="en-US" smtClean="0"/>
              <a:t>Ex. of Rural diversification</a:t>
            </a:r>
            <a:endParaRPr lang="en-US" dirty="0"/>
          </a:p>
        </p:txBody>
      </p:sp>
      <p:sp>
        <p:nvSpPr>
          <p:cNvPr id="3" name="Espace réservé du contenu 2"/>
          <p:cNvSpPr>
            <a:spLocks noGrp="1"/>
          </p:cNvSpPr>
          <p:nvPr>
            <p:ph sz="half" idx="1"/>
          </p:nvPr>
        </p:nvSpPr>
        <p:spPr>
          <a:xfrm>
            <a:off x="179512" y="1340768"/>
            <a:ext cx="4316288" cy="5517232"/>
          </a:xfrm>
        </p:spPr>
        <p:txBody>
          <a:bodyPr>
            <a:normAutofit lnSpcReduction="10000"/>
          </a:bodyPr>
          <a:lstStyle/>
          <a:p>
            <a:r>
              <a:rPr lang="en-US" dirty="0" smtClean="0"/>
              <a:t>Self-employment: </a:t>
            </a:r>
          </a:p>
          <a:p>
            <a:pPr lvl="1"/>
            <a:r>
              <a:rPr lang="en-US" dirty="0" smtClean="0"/>
              <a:t>The most common source of off-farm income</a:t>
            </a:r>
          </a:p>
          <a:p>
            <a:pPr lvl="1"/>
            <a:r>
              <a:rPr lang="en-US" dirty="0" smtClean="0"/>
              <a:t>Two patterns: </a:t>
            </a:r>
          </a:p>
          <a:p>
            <a:pPr lvl="2"/>
            <a:r>
              <a:rPr lang="en-US" dirty="0" smtClean="0"/>
              <a:t>Coping strategies, very low return (odd jobs)</a:t>
            </a:r>
          </a:p>
          <a:p>
            <a:pPr lvl="2"/>
            <a:r>
              <a:rPr lang="en-US" dirty="0" smtClean="0"/>
              <a:t>Full-time activity </a:t>
            </a:r>
            <a:r>
              <a:rPr lang="en-US" dirty="0" smtClean="0">
                <a:sym typeface="Wingdings" panose="05000000000000000000" pitchFamily="2" charset="2"/>
              </a:rPr>
              <a:t> </a:t>
            </a:r>
            <a:r>
              <a:rPr lang="en-US" dirty="0" smtClean="0"/>
              <a:t>better assets, investment</a:t>
            </a:r>
          </a:p>
          <a:p>
            <a:r>
              <a:rPr lang="en-US" dirty="0" smtClean="0"/>
              <a:t>Transfers:</a:t>
            </a:r>
          </a:p>
          <a:p>
            <a:pPr lvl="1"/>
            <a:r>
              <a:rPr lang="en-US" dirty="0" smtClean="0"/>
              <a:t>Mostly remittances</a:t>
            </a:r>
          </a:p>
          <a:p>
            <a:pPr lvl="1"/>
            <a:r>
              <a:rPr lang="en-US" dirty="0" smtClean="0"/>
              <a:t>Variable</a:t>
            </a:r>
          </a:p>
          <a:p>
            <a:pPr lvl="2"/>
            <a:r>
              <a:rPr lang="en-US" dirty="0" smtClean="0"/>
              <a:t>Importance of historical patterns of migration </a:t>
            </a:r>
          </a:p>
          <a:p>
            <a:pPr lvl="2"/>
            <a:r>
              <a:rPr lang="en-US" dirty="0" smtClean="0"/>
              <a:t>Form of migration (nature, length, destination, …)</a:t>
            </a:r>
            <a:endParaRPr lang="en-US" dirty="0"/>
          </a:p>
        </p:txBody>
      </p:sp>
      <p:pic>
        <p:nvPicPr>
          <p:cNvPr id="5" name="Picture 1"/>
          <p:cNvPicPr>
            <a:picLocks noGrp="1"/>
          </p:cNvPicPr>
          <p:nvPr>
            <p:ph sz="half" idx="2"/>
          </p:nvPr>
        </p:nvPicPr>
        <p:blipFill rotWithShape="1">
          <a:blip r:embed="rId3" cstate="print"/>
          <a:srcRect l="51690" t="121" b="-1"/>
          <a:stretch/>
        </p:blipFill>
        <p:spPr>
          <a:xfrm>
            <a:off x="6823880" y="2420888"/>
            <a:ext cx="2171911" cy="3078826"/>
          </a:xfrm>
        </p:spPr>
      </p:pic>
      <p:sp>
        <p:nvSpPr>
          <p:cNvPr id="6" name="Rectangle 5"/>
          <p:cNvSpPr/>
          <p:nvPr/>
        </p:nvSpPr>
        <p:spPr>
          <a:xfrm>
            <a:off x="4707859" y="5510747"/>
            <a:ext cx="1898918" cy="276999"/>
          </a:xfrm>
          <a:prstGeom prst="rect">
            <a:avLst/>
          </a:prstGeom>
        </p:spPr>
        <p:txBody>
          <a:bodyPr wrap="none">
            <a:spAutoFit/>
          </a:bodyPr>
          <a:lstStyle/>
          <a:p>
            <a:r>
              <a:rPr lang="fr-FR" sz="1200" i="1" dirty="0"/>
              <a:t>Source: </a:t>
            </a:r>
            <a:r>
              <a:rPr lang="fr-FR" sz="1200" i="1" dirty="0" err="1"/>
              <a:t>RuralStruc</a:t>
            </a:r>
            <a:r>
              <a:rPr lang="fr-FR" sz="1200" i="1" dirty="0"/>
              <a:t> program</a:t>
            </a:r>
          </a:p>
        </p:txBody>
      </p:sp>
      <p:pic>
        <p:nvPicPr>
          <p:cNvPr id="7" name="Picture 1"/>
          <p:cNvPicPr>
            <a:picLocks/>
          </p:cNvPicPr>
          <p:nvPr/>
        </p:nvPicPr>
        <p:blipFill rotWithShape="1">
          <a:blip r:embed="rId3" cstate="print"/>
          <a:srcRect r="50000" b="50000"/>
          <a:stretch/>
        </p:blipFill>
        <p:spPr>
          <a:xfrm>
            <a:off x="4461264" y="2421085"/>
            <a:ext cx="2247900" cy="1541279"/>
          </a:xfrm>
          <a:prstGeom prst="rect">
            <a:avLst/>
          </a:prstGeom>
        </p:spPr>
      </p:pic>
      <p:pic>
        <p:nvPicPr>
          <p:cNvPr id="9" name="Picture 1"/>
          <p:cNvPicPr/>
          <p:nvPr/>
        </p:nvPicPr>
        <p:blipFill rotWithShape="1">
          <a:blip r:embed="rId3" cstate="print"/>
          <a:srcRect l="8096" t="54671" r="73809" b="22665"/>
          <a:stretch/>
        </p:blipFill>
        <p:spPr bwMode="auto">
          <a:xfrm>
            <a:off x="4734243" y="4283695"/>
            <a:ext cx="1728192" cy="1080120"/>
          </a:xfrm>
          <a:prstGeom prst="rect">
            <a:avLst/>
          </a:prstGeom>
          <a:noFill/>
          <a:ln w="9525">
            <a:noFill/>
            <a:miter lim="800000"/>
            <a:headEnd/>
            <a:tailEnd/>
          </a:ln>
        </p:spPr>
      </p:pic>
      <p:sp>
        <p:nvSpPr>
          <p:cNvPr id="11" name="Rectangle 10"/>
          <p:cNvSpPr/>
          <p:nvPr/>
        </p:nvSpPr>
        <p:spPr>
          <a:xfrm>
            <a:off x="4610251" y="1774754"/>
            <a:ext cx="4096786" cy="646331"/>
          </a:xfrm>
          <a:prstGeom prst="rect">
            <a:avLst/>
          </a:prstGeom>
        </p:spPr>
        <p:txBody>
          <a:bodyPr wrap="square">
            <a:spAutoFit/>
          </a:bodyPr>
          <a:lstStyle/>
          <a:p>
            <a:r>
              <a:rPr lang="en-US" dirty="0" smtClean="0"/>
              <a:t>% </a:t>
            </a:r>
            <a:r>
              <a:rPr lang="en-US" dirty="0"/>
              <a:t>of overall income in $PPP per quintiles of income and regions</a:t>
            </a:r>
          </a:p>
        </p:txBody>
      </p:sp>
    </p:spTree>
    <p:extLst>
      <p:ext uri="{BB962C8B-B14F-4D97-AF65-F5344CB8AC3E}">
        <p14:creationId xmlns:p14="http://schemas.microsoft.com/office/powerpoint/2010/main" val="4079351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The diversification – income relationship: an inverted U </a:t>
            </a:r>
            <a:r>
              <a:rPr lang="en-US" dirty="0" smtClean="0"/>
              <a:t>pattern</a:t>
            </a:r>
            <a:endParaRPr lang="en-US" dirty="0"/>
          </a:p>
        </p:txBody>
      </p:sp>
      <p:sp>
        <p:nvSpPr>
          <p:cNvPr id="16" name="Block Arc 17"/>
          <p:cNvSpPr/>
          <p:nvPr/>
        </p:nvSpPr>
        <p:spPr>
          <a:xfrm>
            <a:off x="1480048" y="1767356"/>
            <a:ext cx="6796076" cy="8530950"/>
          </a:xfrm>
          <a:prstGeom prst="blockArc">
            <a:avLst/>
          </a:prstGeom>
          <a:solidFill>
            <a:schemeClr val="accent6">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7" name="TextBox 11"/>
          <p:cNvSpPr txBox="1"/>
          <p:nvPr/>
        </p:nvSpPr>
        <p:spPr>
          <a:xfrm>
            <a:off x="1380130" y="5014383"/>
            <a:ext cx="1967734" cy="830997"/>
          </a:xfrm>
          <a:prstGeom prst="rect">
            <a:avLst/>
          </a:prstGeom>
          <a:noFill/>
        </p:spPr>
        <p:txBody>
          <a:bodyPr wrap="square" rtlCol="0">
            <a:spAutoFit/>
          </a:bodyPr>
          <a:lstStyle/>
          <a:p>
            <a:pPr algn="ctr"/>
            <a:r>
              <a:rPr lang="en-US" sz="1600" dirty="0" smtClean="0"/>
              <a:t>Low diversification centered in s</a:t>
            </a:r>
            <a:r>
              <a:rPr lang="en-US" sz="1600" dirty="0" smtClean="0">
                <a:sym typeface="Wingdings"/>
              </a:rPr>
              <a:t>ubsistence farming</a:t>
            </a:r>
            <a:endParaRPr lang="en-US" sz="1600" dirty="0"/>
          </a:p>
        </p:txBody>
      </p:sp>
      <p:sp>
        <p:nvSpPr>
          <p:cNvPr id="18" name="TextBox 12"/>
          <p:cNvSpPr txBox="1"/>
          <p:nvPr/>
        </p:nvSpPr>
        <p:spPr>
          <a:xfrm>
            <a:off x="2234743" y="3445042"/>
            <a:ext cx="1645564" cy="584775"/>
          </a:xfrm>
          <a:prstGeom prst="rect">
            <a:avLst/>
          </a:prstGeom>
          <a:noFill/>
        </p:spPr>
        <p:txBody>
          <a:bodyPr wrap="square" rtlCol="0">
            <a:spAutoFit/>
          </a:bodyPr>
          <a:lstStyle/>
          <a:p>
            <a:pPr algn="ctr"/>
            <a:r>
              <a:rPr lang="en-US" sz="1600" dirty="0" smtClean="0"/>
              <a:t>Diversification strategies</a:t>
            </a:r>
            <a:endParaRPr lang="en-US" sz="1600" dirty="0"/>
          </a:p>
        </p:txBody>
      </p:sp>
      <p:sp>
        <p:nvSpPr>
          <p:cNvPr id="19" name="TextBox 13"/>
          <p:cNvSpPr txBox="1"/>
          <p:nvPr/>
        </p:nvSpPr>
        <p:spPr>
          <a:xfrm>
            <a:off x="3880307" y="2060848"/>
            <a:ext cx="2288616" cy="584775"/>
          </a:xfrm>
          <a:prstGeom prst="rect">
            <a:avLst/>
          </a:prstGeom>
          <a:noFill/>
        </p:spPr>
        <p:txBody>
          <a:bodyPr wrap="square" rtlCol="0">
            <a:spAutoFit/>
          </a:bodyPr>
          <a:lstStyle/>
          <a:p>
            <a:pPr algn="ctr"/>
            <a:r>
              <a:rPr lang="en-US" sz="1600" dirty="0" smtClean="0"/>
              <a:t>Increasing returns and risk reduction</a:t>
            </a:r>
            <a:endParaRPr lang="en-US" dirty="0"/>
          </a:p>
        </p:txBody>
      </p:sp>
      <p:sp>
        <p:nvSpPr>
          <p:cNvPr id="20" name="TextBox 14"/>
          <p:cNvSpPr txBox="1"/>
          <p:nvPr/>
        </p:nvSpPr>
        <p:spPr>
          <a:xfrm>
            <a:off x="5587843" y="2996952"/>
            <a:ext cx="1968757" cy="584775"/>
          </a:xfrm>
          <a:prstGeom prst="rect">
            <a:avLst/>
          </a:prstGeom>
          <a:noFill/>
        </p:spPr>
        <p:txBody>
          <a:bodyPr wrap="square" rtlCol="0">
            <a:spAutoFit/>
          </a:bodyPr>
          <a:lstStyle/>
          <a:p>
            <a:pPr algn="ctr"/>
            <a:r>
              <a:rPr lang="en-US" sz="1600" dirty="0" smtClean="0"/>
              <a:t> HHs begin to specialize</a:t>
            </a:r>
            <a:endParaRPr lang="en-US" sz="1600" dirty="0"/>
          </a:p>
        </p:txBody>
      </p:sp>
      <p:sp>
        <p:nvSpPr>
          <p:cNvPr id="21" name="TextBox 15"/>
          <p:cNvSpPr txBox="1"/>
          <p:nvPr/>
        </p:nvSpPr>
        <p:spPr>
          <a:xfrm>
            <a:off x="6374900" y="4668270"/>
            <a:ext cx="2013524" cy="1354217"/>
          </a:xfrm>
          <a:prstGeom prst="rect">
            <a:avLst/>
          </a:prstGeom>
          <a:noFill/>
        </p:spPr>
        <p:txBody>
          <a:bodyPr wrap="square" rtlCol="0">
            <a:spAutoFit/>
          </a:bodyPr>
          <a:lstStyle/>
          <a:p>
            <a:pPr algn="ctr"/>
            <a:r>
              <a:rPr lang="en-US" sz="1600" dirty="0" smtClean="0"/>
              <a:t>Full </a:t>
            </a:r>
          </a:p>
          <a:p>
            <a:pPr algn="ctr"/>
            <a:r>
              <a:rPr lang="en-US" sz="1600" dirty="0" smtClean="0"/>
              <a:t>specialization in agriculture or </a:t>
            </a:r>
          </a:p>
          <a:p>
            <a:pPr algn="ctr"/>
            <a:r>
              <a:rPr lang="en-US" sz="1600" dirty="0" smtClean="0"/>
              <a:t>other activities </a:t>
            </a:r>
          </a:p>
          <a:p>
            <a:pPr algn="r"/>
            <a:endParaRPr lang="en-US" dirty="0"/>
          </a:p>
        </p:txBody>
      </p:sp>
      <p:cxnSp>
        <p:nvCxnSpPr>
          <p:cNvPr id="23" name="Straight Connector 7"/>
          <p:cNvCxnSpPr/>
          <p:nvPr/>
        </p:nvCxnSpPr>
        <p:spPr>
          <a:xfrm flipH="1">
            <a:off x="920235" y="1418431"/>
            <a:ext cx="1589" cy="4674867"/>
          </a:xfrm>
          <a:prstGeom prst="line">
            <a:avLst/>
          </a:prstGeom>
          <a:ln w="50800">
            <a:solidFill>
              <a:schemeClr val="tx2">
                <a:lumMod val="75000"/>
              </a:schemeClr>
            </a:solidFill>
            <a:headEnd type="triangle" w="lg" len="lg"/>
            <a:tailEnd type="none" w="lg" len="lg"/>
          </a:ln>
        </p:spPr>
        <p:style>
          <a:lnRef idx="3">
            <a:schemeClr val="accent3"/>
          </a:lnRef>
          <a:fillRef idx="0">
            <a:schemeClr val="accent3"/>
          </a:fillRef>
          <a:effectRef idx="2">
            <a:schemeClr val="accent3"/>
          </a:effectRef>
          <a:fontRef idx="minor">
            <a:schemeClr val="tx1"/>
          </a:fontRef>
        </p:style>
      </p:cxnSp>
      <p:cxnSp>
        <p:nvCxnSpPr>
          <p:cNvPr id="24" name="Straight Connector 9"/>
          <p:cNvCxnSpPr/>
          <p:nvPr/>
        </p:nvCxnSpPr>
        <p:spPr>
          <a:xfrm>
            <a:off x="921029" y="6091708"/>
            <a:ext cx="7479868" cy="1588"/>
          </a:xfrm>
          <a:prstGeom prst="line">
            <a:avLst/>
          </a:prstGeom>
          <a:ln w="47625">
            <a:solidFill>
              <a:schemeClr val="tx2">
                <a:lumMod val="75000"/>
              </a:schemeClr>
            </a:solidFill>
            <a:tailEnd type="triangle" w="lg" len="lg"/>
          </a:ln>
        </p:spPr>
        <p:style>
          <a:lnRef idx="3">
            <a:schemeClr val="accent3"/>
          </a:lnRef>
          <a:fillRef idx="0">
            <a:schemeClr val="accent3"/>
          </a:fillRef>
          <a:effectRef idx="2">
            <a:schemeClr val="accent3"/>
          </a:effectRef>
          <a:fontRef idx="minor">
            <a:schemeClr val="tx1"/>
          </a:fontRef>
        </p:style>
      </p:cxnSp>
      <p:sp>
        <p:nvSpPr>
          <p:cNvPr id="25" name="TextBox 18"/>
          <p:cNvSpPr txBox="1"/>
          <p:nvPr/>
        </p:nvSpPr>
        <p:spPr>
          <a:xfrm>
            <a:off x="921824" y="6165304"/>
            <a:ext cx="7479073" cy="461665"/>
          </a:xfrm>
          <a:prstGeom prst="rect">
            <a:avLst/>
          </a:prstGeom>
          <a:noFill/>
        </p:spPr>
        <p:txBody>
          <a:bodyPr wrap="square" rtlCol="0">
            <a:spAutoFit/>
          </a:bodyPr>
          <a:lstStyle/>
          <a:p>
            <a:pPr algn="ctr"/>
            <a:r>
              <a:rPr lang="en-US" sz="2400" dirty="0" smtClean="0"/>
              <a:t>Household Income</a:t>
            </a:r>
            <a:endParaRPr lang="en-US" sz="2400" dirty="0"/>
          </a:p>
        </p:txBody>
      </p:sp>
      <p:sp>
        <p:nvSpPr>
          <p:cNvPr id="26" name="TextBox 19"/>
          <p:cNvSpPr txBox="1"/>
          <p:nvPr/>
        </p:nvSpPr>
        <p:spPr>
          <a:xfrm rot="16200000">
            <a:off x="-1699001" y="3523786"/>
            <a:ext cx="4673964" cy="461665"/>
          </a:xfrm>
          <a:prstGeom prst="rect">
            <a:avLst/>
          </a:prstGeom>
          <a:noFill/>
        </p:spPr>
        <p:txBody>
          <a:bodyPr wrap="square" rtlCol="0">
            <a:spAutoFit/>
          </a:bodyPr>
          <a:lstStyle/>
          <a:p>
            <a:pPr algn="ctr"/>
            <a:r>
              <a:rPr lang="en-US" sz="2400" dirty="0" smtClean="0"/>
              <a:t>Household Diversification</a:t>
            </a:r>
            <a:endParaRPr lang="en-US" sz="2400" dirty="0"/>
          </a:p>
        </p:txBody>
      </p:sp>
      <p:sp>
        <p:nvSpPr>
          <p:cNvPr id="27" name="Flèche courbée vers le bas 26"/>
          <p:cNvSpPr/>
          <p:nvPr/>
        </p:nvSpPr>
        <p:spPr>
          <a:xfrm rot="19185771">
            <a:off x="703825" y="2198828"/>
            <a:ext cx="3423846" cy="648072"/>
          </a:xfrm>
          <a:prstGeom prst="curved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sp>
        <p:nvSpPr>
          <p:cNvPr id="28" name="Flèche courbée vers le bas 27"/>
          <p:cNvSpPr/>
          <p:nvPr/>
        </p:nvSpPr>
        <p:spPr>
          <a:xfrm rot="2769889">
            <a:off x="5833172" y="2365751"/>
            <a:ext cx="3423846" cy="648072"/>
          </a:xfrm>
          <a:prstGeom prst="curved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sp>
        <p:nvSpPr>
          <p:cNvPr id="15" name="ZoneTexte 14"/>
          <p:cNvSpPr txBox="1"/>
          <p:nvPr/>
        </p:nvSpPr>
        <p:spPr>
          <a:xfrm>
            <a:off x="39166" y="6581001"/>
            <a:ext cx="1935786" cy="276999"/>
          </a:xfrm>
          <a:prstGeom prst="rect">
            <a:avLst/>
          </a:prstGeom>
          <a:noFill/>
        </p:spPr>
        <p:txBody>
          <a:bodyPr wrap="none" rtlCol="0">
            <a:spAutoFit/>
          </a:bodyPr>
          <a:lstStyle/>
          <a:p>
            <a:r>
              <a:rPr lang="fr-FR" sz="1200" i="1" dirty="0" smtClean="0"/>
              <a:t>Source: </a:t>
            </a:r>
            <a:r>
              <a:rPr lang="fr-FR" sz="1200" i="1" dirty="0" err="1" smtClean="0"/>
              <a:t>RuralStruc</a:t>
            </a:r>
            <a:r>
              <a:rPr lang="fr-FR" sz="1200" i="1" dirty="0" smtClean="0"/>
              <a:t> Program</a:t>
            </a:r>
            <a:endParaRPr lang="en-US" sz="1200" i="1" dirty="0"/>
          </a:p>
        </p:txBody>
      </p:sp>
    </p:spTree>
    <p:extLst>
      <p:ext uri="{BB962C8B-B14F-4D97-AF65-F5344CB8AC3E}">
        <p14:creationId xmlns:p14="http://schemas.microsoft.com/office/powerpoint/2010/main" val="42460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Why understanding rural diversification is important? </a:t>
            </a:r>
            <a:endParaRPr lang="en-US" noProof="0" dirty="0"/>
          </a:p>
        </p:txBody>
      </p:sp>
      <p:sp>
        <p:nvSpPr>
          <p:cNvPr id="3" name="Espace réservé du contenu 2"/>
          <p:cNvSpPr>
            <a:spLocks noGrp="1"/>
          </p:cNvSpPr>
          <p:nvPr>
            <p:ph idx="1"/>
          </p:nvPr>
        </p:nvSpPr>
        <p:spPr/>
        <p:txBody>
          <a:bodyPr>
            <a:normAutofit fontScale="85000" lnSpcReduction="10000"/>
          </a:bodyPr>
          <a:lstStyle/>
          <a:p>
            <a:r>
              <a:rPr lang="en-US" dirty="0" smtClean="0"/>
              <a:t>The rural economy is the major part of the economic structure of most of the developing world</a:t>
            </a:r>
          </a:p>
          <a:p>
            <a:pPr lvl="1"/>
            <a:r>
              <a:rPr lang="en-US" dirty="0" smtClean="0"/>
              <a:t>Rural areas host the main share of the population, which is still growing (in late demographic dividend countries) </a:t>
            </a:r>
          </a:p>
          <a:p>
            <a:r>
              <a:rPr lang="en-US" noProof="0" dirty="0" smtClean="0"/>
              <a:t>Rural diversification has to do with structural change which is a major challenge for the late developers, in particular in SSA</a:t>
            </a:r>
          </a:p>
          <a:p>
            <a:r>
              <a:rPr lang="en-US" dirty="0"/>
              <a:t>Rural diversification not </a:t>
            </a:r>
            <a:r>
              <a:rPr lang="en-US" noProof="0" dirty="0" smtClean="0"/>
              <a:t>only plays a major role in generating income </a:t>
            </a:r>
            <a:r>
              <a:rPr lang="en-US" dirty="0" smtClean="0"/>
              <a:t>(poverty alleviation), </a:t>
            </a:r>
            <a:r>
              <a:rPr lang="en-US" noProof="0" dirty="0" smtClean="0"/>
              <a:t>but also in ensuring food security and in empowering women and the youth</a:t>
            </a:r>
          </a:p>
        </p:txBody>
      </p:sp>
    </p:spTree>
    <p:extLst>
      <p:ext uri="{BB962C8B-B14F-4D97-AF65-F5344CB8AC3E}">
        <p14:creationId xmlns:p14="http://schemas.microsoft.com/office/powerpoint/2010/main" val="2821664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re 20"/>
          <p:cNvSpPr>
            <a:spLocks noGrp="1"/>
          </p:cNvSpPr>
          <p:nvPr>
            <p:ph type="title"/>
          </p:nvPr>
        </p:nvSpPr>
        <p:spPr>
          <a:xfrm>
            <a:off x="457200" y="-27384"/>
            <a:ext cx="8229600" cy="1143000"/>
          </a:xfrm>
        </p:spPr>
        <p:txBody>
          <a:bodyPr>
            <a:noAutofit/>
          </a:bodyPr>
          <a:lstStyle/>
          <a:p>
            <a:r>
              <a:rPr lang="en-US" sz="3600" dirty="0" smtClean="0"/>
              <a:t>Ex: An integrated framework to better the rural-urban linkages at the micro level</a:t>
            </a:r>
            <a:endParaRPr lang="en-US" sz="3200" dirty="0"/>
          </a:p>
        </p:txBody>
      </p:sp>
      <p:sp>
        <p:nvSpPr>
          <p:cNvPr id="2" name="ZoneTexte 1"/>
          <p:cNvSpPr txBox="1"/>
          <p:nvPr/>
        </p:nvSpPr>
        <p:spPr>
          <a:xfrm>
            <a:off x="22710" y="6608385"/>
            <a:ext cx="2533066" cy="276999"/>
          </a:xfrm>
          <a:prstGeom prst="rect">
            <a:avLst/>
          </a:prstGeom>
          <a:noFill/>
        </p:spPr>
        <p:txBody>
          <a:bodyPr wrap="none" rtlCol="0">
            <a:spAutoFit/>
          </a:bodyPr>
          <a:lstStyle/>
          <a:p>
            <a:r>
              <a:rPr lang="fr-FR" sz="1200" i="1" dirty="0" smtClean="0"/>
              <a:t>Source: Fréguin-Gresh &amp; Cortès, 2017</a:t>
            </a:r>
            <a:endParaRPr lang="en-US" sz="1200" i="1" dirty="0"/>
          </a:p>
        </p:txBody>
      </p:sp>
      <p:grpSp>
        <p:nvGrpSpPr>
          <p:cNvPr id="6" name="Groupe 5"/>
          <p:cNvGrpSpPr/>
          <p:nvPr/>
        </p:nvGrpSpPr>
        <p:grpSpPr>
          <a:xfrm>
            <a:off x="3220669" y="2579999"/>
            <a:ext cx="5130694" cy="3697450"/>
            <a:chOff x="3219373" y="1589594"/>
            <a:chExt cx="5130694" cy="3697450"/>
          </a:xfrm>
        </p:grpSpPr>
        <p:sp>
          <p:nvSpPr>
            <p:cNvPr id="7" name="Ellipse 6"/>
            <p:cNvSpPr/>
            <p:nvPr/>
          </p:nvSpPr>
          <p:spPr>
            <a:xfrm rot="2522113">
              <a:off x="3219373" y="1589594"/>
              <a:ext cx="5130694" cy="3697450"/>
            </a:xfrm>
            <a:prstGeom prst="ellipse">
              <a:avLst/>
            </a:prstGeom>
          </p:spPr>
          <p:style>
            <a:lnRef idx="0">
              <a:schemeClr val="lt1">
                <a:hueOff val="0"/>
                <a:satOff val="0"/>
                <a:lumOff val="0"/>
                <a:alphaOff val="0"/>
              </a:schemeClr>
            </a:lnRef>
            <a:fillRef idx="3">
              <a:schemeClr val="accent1">
                <a:shade val="80000"/>
                <a:alpha val="50000"/>
                <a:hueOff val="250038"/>
                <a:satOff val="-4709"/>
                <a:lumOff val="23192"/>
                <a:alphaOff val="0"/>
              </a:schemeClr>
            </a:fillRef>
            <a:effectRef idx="3">
              <a:schemeClr val="accent1">
                <a:shade val="80000"/>
                <a:alpha val="50000"/>
                <a:hueOff val="250038"/>
                <a:satOff val="-4709"/>
                <a:lumOff val="23192"/>
                <a:alphaOff val="0"/>
              </a:schemeClr>
            </a:effectRef>
            <a:fontRef idx="minor">
              <a:schemeClr val="tx1"/>
            </a:fontRef>
          </p:style>
        </p:sp>
        <p:sp>
          <p:nvSpPr>
            <p:cNvPr id="8" name="Ellipse 4"/>
            <p:cNvSpPr/>
            <p:nvPr/>
          </p:nvSpPr>
          <p:spPr>
            <a:xfrm rot="2522113">
              <a:off x="4930011" y="2896565"/>
              <a:ext cx="3078416" cy="203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Production</a:t>
              </a:r>
              <a:br>
                <a:rPr lang="en-US" sz="2400" kern="1200" dirty="0" smtClean="0"/>
              </a:br>
              <a:r>
                <a:rPr lang="en-US" kern="1200" dirty="0" smtClean="0"/>
                <a:t> (agriculture </a:t>
              </a:r>
              <a:br>
                <a:rPr lang="en-US" kern="1200" dirty="0" smtClean="0"/>
              </a:br>
              <a:r>
                <a:rPr lang="en-US" kern="1200" dirty="0" smtClean="0"/>
                <a:t>+ other activities)</a:t>
              </a:r>
              <a:endParaRPr lang="en-US" kern="1200" dirty="0"/>
            </a:p>
          </p:txBody>
        </p:sp>
      </p:grpSp>
      <p:grpSp>
        <p:nvGrpSpPr>
          <p:cNvPr id="9" name="Groupe 8"/>
          <p:cNvGrpSpPr/>
          <p:nvPr/>
        </p:nvGrpSpPr>
        <p:grpSpPr>
          <a:xfrm>
            <a:off x="2028308" y="1124744"/>
            <a:ext cx="4615473" cy="2087596"/>
            <a:chOff x="1939651" y="0"/>
            <a:chExt cx="4615473" cy="2278340"/>
          </a:xfrm>
        </p:grpSpPr>
        <p:sp>
          <p:nvSpPr>
            <p:cNvPr id="10" name="Ellipse 9"/>
            <p:cNvSpPr/>
            <p:nvPr/>
          </p:nvSpPr>
          <p:spPr>
            <a:xfrm>
              <a:off x="1939651" y="0"/>
              <a:ext cx="4615473" cy="2278340"/>
            </a:xfrm>
            <a:prstGeom prst="ellipse">
              <a:avLst/>
            </a:prstGeom>
          </p:spPr>
          <p:style>
            <a:lnRef idx="0">
              <a:schemeClr val="lt1">
                <a:hueOff val="0"/>
                <a:satOff val="0"/>
                <a:lumOff val="0"/>
                <a:alphaOff val="0"/>
              </a:schemeClr>
            </a:lnRef>
            <a:fillRef idx="3">
              <a:schemeClr val="accent1">
                <a:shade val="80000"/>
                <a:alpha val="50000"/>
                <a:hueOff val="0"/>
                <a:satOff val="0"/>
                <a:lumOff val="0"/>
                <a:alphaOff val="0"/>
              </a:schemeClr>
            </a:fillRef>
            <a:effectRef idx="3">
              <a:schemeClr val="accent1">
                <a:shade val="80000"/>
                <a:alpha val="50000"/>
                <a:hueOff val="0"/>
                <a:satOff val="0"/>
                <a:lumOff val="0"/>
                <a:alphaOff val="0"/>
              </a:schemeClr>
            </a:effectRef>
            <a:fontRef idx="minor">
              <a:schemeClr val="tx1"/>
            </a:fontRef>
          </p:style>
        </p:sp>
        <p:sp>
          <p:nvSpPr>
            <p:cNvPr id="11" name="Ellipse 4"/>
            <p:cNvSpPr/>
            <p:nvPr/>
          </p:nvSpPr>
          <p:spPr>
            <a:xfrm>
              <a:off x="2555047" y="398709"/>
              <a:ext cx="3384680" cy="102525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Consumption </a:t>
              </a:r>
              <a:endParaRPr lang="en-US" sz="2400" kern="1200" dirty="0"/>
            </a:p>
          </p:txBody>
        </p:sp>
      </p:grpSp>
      <p:sp>
        <p:nvSpPr>
          <p:cNvPr id="12" name="Flèche courbée vers le haut 11"/>
          <p:cNvSpPr/>
          <p:nvPr/>
        </p:nvSpPr>
        <p:spPr>
          <a:xfrm rot="21268595">
            <a:off x="945533" y="5631600"/>
            <a:ext cx="4829881" cy="897767"/>
          </a:xfrm>
          <a:prstGeom prst="curvedUpArrow">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13" name="Flèche courbée vers le bas 12"/>
          <p:cNvSpPr/>
          <p:nvPr/>
        </p:nvSpPr>
        <p:spPr>
          <a:xfrm rot="16613154">
            <a:off x="896844" y="3487124"/>
            <a:ext cx="3878023" cy="703064"/>
          </a:xfrm>
          <a:prstGeom prst="curvedDownArrow">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grpSp>
        <p:nvGrpSpPr>
          <p:cNvPr id="14" name="Groupe 13"/>
          <p:cNvGrpSpPr/>
          <p:nvPr/>
        </p:nvGrpSpPr>
        <p:grpSpPr>
          <a:xfrm>
            <a:off x="606451" y="3685598"/>
            <a:ext cx="4360709" cy="2690709"/>
            <a:chOff x="542313" y="2798662"/>
            <a:chExt cx="4360709" cy="2690709"/>
          </a:xfrm>
        </p:grpSpPr>
        <p:sp>
          <p:nvSpPr>
            <p:cNvPr id="15" name="Ellipse 14"/>
            <p:cNvSpPr/>
            <p:nvPr/>
          </p:nvSpPr>
          <p:spPr>
            <a:xfrm rot="21371206">
              <a:off x="542313" y="2798662"/>
              <a:ext cx="4360709" cy="2690709"/>
            </a:xfrm>
            <a:prstGeom prst="ellipse">
              <a:avLst/>
            </a:prstGeom>
          </p:spPr>
          <p:style>
            <a:lnRef idx="0">
              <a:schemeClr val="lt1">
                <a:hueOff val="0"/>
                <a:satOff val="0"/>
                <a:lumOff val="0"/>
                <a:alphaOff val="0"/>
              </a:schemeClr>
            </a:lnRef>
            <a:fillRef idx="3">
              <a:schemeClr val="accent1">
                <a:shade val="80000"/>
                <a:alpha val="50000"/>
                <a:hueOff val="250038"/>
                <a:satOff val="-4709"/>
                <a:lumOff val="23192"/>
                <a:alphaOff val="0"/>
              </a:schemeClr>
            </a:fillRef>
            <a:effectRef idx="3">
              <a:schemeClr val="accent1">
                <a:shade val="80000"/>
                <a:alpha val="50000"/>
                <a:hueOff val="250038"/>
                <a:satOff val="-4709"/>
                <a:lumOff val="23192"/>
                <a:alphaOff val="0"/>
              </a:schemeClr>
            </a:effectRef>
            <a:fontRef idx="minor">
              <a:schemeClr val="tx1"/>
            </a:fontRef>
          </p:style>
        </p:sp>
        <p:sp>
          <p:nvSpPr>
            <p:cNvPr id="16" name="Ellipse 4"/>
            <p:cNvSpPr/>
            <p:nvPr/>
          </p:nvSpPr>
          <p:spPr>
            <a:xfrm rot="21259106">
              <a:off x="1028621" y="3162008"/>
              <a:ext cx="2616425" cy="14798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Circulation</a:t>
              </a:r>
              <a:endParaRPr lang="en-US" sz="2400" kern="1200" dirty="0"/>
            </a:p>
          </p:txBody>
        </p:sp>
      </p:grpSp>
      <p:sp>
        <p:nvSpPr>
          <p:cNvPr id="17" name="Flèche courbée vers le bas 16"/>
          <p:cNvSpPr/>
          <p:nvPr/>
        </p:nvSpPr>
        <p:spPr>
          <a:xfrm rot="17776837">
            <a:off x="-393145" y="2546372"/>
            <a:ext cx="3878023" cy="1330040"/>
          </a:xfrm>
          <a:prstGeom prst="curvedDownArrow">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18" name="Flèche courbée vers le haut 17"/>
          <p:cNvSpPr/>
          <p:nvPr/>
        </p:nvSpPr>
        <p:spPr>
          <a:xfrm rot="14130223">
            <a:off x="4715873" y="2632456"/>
            <a:ext cx="4324138" cy="1264556"/>
          </a:xfrm>
          <a:prstGeom prst="curvedUpArrow">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19" name="ZoneTexte 18"/>
          <p:cNvSpPr txBox="1"/>
          <p:nvPr/>
        </p:nvSpPr>
        <p:spPr>
          <a:xfrm>
            <a:off x="542739" y="4860694"/>
            <a:ext cx="966384" cy="3405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dirty="0" smtClean="0"/>
              <a:t>Food</a:t>
            </a:r>
            <a:endParaRPr lang="en-US" sz="1400" dirty="0"/>
          </a:p>
        </p:txBody>
      </p:sp>
      <p:sp>
        <p:nvSpPr>
          <p:cNvPr id="20" name="ZoneTexte 19"/>
          <p:cNvSpPr txBox="1"/>
          <p:nvPr/>
        </p:nvSpPr>
        <p:spPr>
          <a:xfrm>
            <a:off x="6877942" y="2008120"/>
            <a:ext cx="2266058" cy="1532334"/>
          </a:xfrm>
          <a:prstGeom prst="roundRect">
            <a:avLst/>
          </a:prstGeom>
          <a:solidFill>
            <a:schemeClr val="bg1"/>
          </a:solidFill>
        </p:spPr>
        <p:txBody>
          <a:bodyPr wrap="square" rtlCol="0">
            <a:spAutoFit/>
          </a:bodyPr>
          <a:lstStyle/>
          <a:p>
            <a:pPr algn="ctr"/>
            <a:r>
              <a:rPr lang="en-US" sz="1200" b="1" dirty="0" smtClean="0">
                <a:solidFill>
                  <a:schemeClr val="accent4"/>
                </a:solidFill>
              </a:rPr>
              <a:t>SOCIAL RELATIONS BASED ON DOMESTIC ADMINISTRATION</a:t>
            </a:r>
            <a:br>
              <a:rPr lang="en-US" sz="1200" b="1" dirty="0" smtClean="0">
                <a:solidFill>
                  <a:schemeClr val="accent4"/>
                </a:solidFill>
              </a:rPr>
            </a:br>
            <a:r>
              <a:rPr lang="en-US" sz="1200" dirty="0" smtClean="0">
                <a:solidFill>
                  <a:schemeClr val="accent4"/>
                </a:solidFill>
              </a:rPr>
              <a:t>(Self consumed production)</a:t>
            </a:r>
          </a:p>
          <a:p>
            <a:pPr algn="ctr"/>
            <a:endParaRPr lang="en-US" sz="1200" dirty="0" smtClean="0">
              <a:solidFill>
                <a:schemeClr val="accent4"/>
              </a:solidFill>
            </a:endParaRPr>
          </a:p>
          <a:p>
            <a:pPr algn="ctr"/>
            <a:r>
              <a:rPr lang="en-US" sz="1200" b="1" dirty="0" smtClean="0">
                <a:solidFill>
                  <a:schemeClr val="accent4"/>
                </a:solidFill>
              </a:rPr>
              <a:t>MARKET-BASED RELATIONS</a:t>
            </a:r>
            <a:r>
              <a:rPr lang="en-US" sz="1200" dirty="0" smtClean="0">
                <a:solidFill>
                  <a:schemeClr val="accent4"/>
                </a:solidFill>
              </a:rPr>
              <a:t/>
            </a:r>
            <a:br>
              <a:rPr lang="en-US" sz="1200" dirty="0" smtClean="0">
                <a:solidFill>
                  <a:schemeClr val="accent4"/>
                </a:solidFill>
              </a:rPr>
            </a:br>
            <a:r>
              <a:rPr lang="en-US" sz="1200" dirty="0" smtClean="0">
                <a:solidFill>
                  <a:schemeClr val="accent4"/>
                </a:solidFill>
              </a:rPr>
              <a:t>(sales of farm products, in kind and monetary rents , wages)</a:t>
            </a:r>
            <a:endParaRPr lang="en-US" sz="1200" dirty="0">
              <a:solidFill>
                <a:schemeClr val="accent4"/>
              </a:solidFill>
            </a:endParaRPr>
          </a:p>
        </p:txBody>
      </p:sp>
      <p:sp>
        <p:nvSpPr>
          <p:cNvPr id="21" name="Flèche courbée vers le haut 20"/>
          <p:cNvSpPr/>
          <p:nvPr/>
        </p:nvSpPr>
        <p:spPr>
          <a:xfrm rot="16386756">
            <a:off x="3642894" y="3183076"/>
            <a:ext cx="2071370" cy="401197"/>
          </a:xfrm>
          <a:prstGeom prst="curvedUpArrow">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22" name="ZoneTexte 21"/>
          <p:cNvSpPr txBox="1"/>
          <p:nvPr/>
        </p:nvSpPr>
        <p:spPr>
          <a:xfrm>
            <a:off x="7380312" y="4980877"/>
            <a:ext cx="1419893" cy="3405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dirty="0" smtClean="0"/>
              <a:t>Money and food</a:t>
            </a:r>
            <a:endParaRPr lang="en-US" sz="1400" dirty="0"/>
          </a:p>
        </p:txBody>
      </p:sp>
      <p:sp>
        <p:nvSpPr>
          <p:cNvPr id="23" name="ZoneTexte 22"/>
          <p:cNvSpPr txBox="1"/>
          <p:nvPr/>
        </p:nvSpPr>
        <p:spPr>
          <a:xfrm>
            <a:off x="43150" y="5420628"/>
            <a:ext cx="1937255" cy="432792"/>
          </a:xfrm>
          <a:prstGeom prst="ellipse">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smtClean="0">
                <a:solidFill>
                  <a:schemeClr val="tx2"/>
                </a:solidFill>
              </a:rPr>
              <a:t>Other HH</a:t>
            </a:r>
            <a:endParaRPr lang="en-US" sz="1400" dirty="0">
              <a:solidFill>
                <a:schemeClr val="tx2"/>
              </a:solidFill>
            </a:endParaRPr>
          </a:p>
        </p:txBody>
      </p:sp>
      <p:sp>
        <p:nvSpPr>
          <p:cNvPr id="24" name="Rectangle à coins arrondis 23"/>
          <p:cNvSpPr/>
          <p:nvPr/>
        </p:nvSpPr>
        <p:spPr>
          <a:xfrm>
            <a:off x="3842062" y="3117924"/>
            <a:ext cx="1762438" cy="851297"/>
          </a:xfrm>
          <a:prstGeom prst="roundRect">
            <a:avLst/>
          </a:prstGeom>
          <a:solidFill>
            <a:schemeClr val="bg1"/>
          </a:solidFill>
        </p:spPr>
        <p:txBody>
          <a:bodyPr wrap="square">
            <a:spAutoFit/>
          </a:bodyPr>
          <a:lstStyle/>
          <a:p>
            <a:pPr algn="ctr"/>
            <a:r>
              <a:rPr lang="en-US" sz="1100" b="1" dirty="0" smtClean="0">
                <a:solidFill>
                  <a:schemeClr val="accent3"/>
                </a:solidFill>
              </a:rPr>
              <a:t>MONETARY NON MARKET-BASED RELATIONS</a:t>
            </a:r>
          </a:p>
          <a:p>
            <a:pPr algn="ctr"/>
            <a:r>
              <a:rPr lang="en-US" sz="1100" dirty="0" smtClean="0">
                <a:solidFill>
                  <a:schemeClr val="accent3"/>
                </a:solidFill>
              </a:rPr>
              <a:t>(remittances)</a:t>
            </a:r>
            <a:endParaRPr lang="en-US" sz="1100" dirty="0">
              <a:solidFill>
                <a:schemeClr val="accent3"/>
              </a:solidFill>
            </a:endParaRPr>
          </a:p>
        </p:txBody>
      </p:sp>
      <p:sp>
        <p:nvSpPr>
          <p:cNvPr id="25" name="ZoneTexte 24"/>
          <p:cNvSpPr txBox="1"/>
          <p:nvPr/>
        </p:nvSpPr>
        <p:spPr>
          <a:xfrm>
            <a:off x="3950596" y="4860694"/>
            <a:ext cx="942887" cy="338554"/>
          </a:xfrm>
          <a:prstGeom prst="rect">
            <a:avLst/>
          </a:prstGeom>
          <a:noFill/>
        </p:spPr>
        <p:txBody>
          <a:bodyPr wrap="none" rtlCol="0">
            <a:spAutoFit/>
          </a:bodyPr>
          <a:lstStyle/>
          <a:p>
            <a:r>
              <a:rPr lang="en-US" sz="1600" b="1" dirty="0" smtClean="0"/>
              <a:t>Migrants</a:t>
            </a:r>
            <a:endParaRPr lang="en-US" sz="1600" b="1" dirty="0"/>
          </a:p>
        </p:txBody>
      </p:sp>
      <p:sp>
        <p:nvSpPr>
          <p:cNvPr id="26" name="Flèche courbée vers le haut 25"/>
          <p:cNvSpPr/>
          <p:nvPr/>
        </p:nvSpPr>
        <p:spPr>
          <a:xfrm rot="16200000" flipV="1">
            <a:off x="2144039" y="3149527"/>
            <a:ext cx="2141172" cy="602485"/>
          </a:xfrm>
          <a:prstGeom prst="curvedUpArrow">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27" name="ZoneTexte 26"/>
          <p:cNvSpPr txBox="1"/>
          <p:nvPr/>
        </p:nvSpPr>
        <p:spPr>
          <a:xfrm>
            <a:off x="1454613" y="1306383"/>
            <a:ext cx="2053557" cy="432792"/>
          </a:xfrm>
          <a:prstGeom prst="ellipse">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smtClean="0">
                <a:solidFill>
                  <a:schemeClr val="tx2"/>
                </a:solidFill>
              </a:rPr>
              <a:t>Other HH</a:t>
            </a:r>
            <a:endParaRPr lang="en-US" sz="1400" dirty="0">
              <a:solidFill>
                <a:schemeClr val="tx2"/>
              </a:solidFill>
            </a:endParaRPr>
          </a:p>
        </p:txBody>
      </p:sp>
      <p:sp>
        <p:nvSpPr>
          <p:cNvPr id="28" name="ZoneTexte 27"/>
          <p:cNvSpPr txBox="1"/>
          <p:nvPr/>
        </p:nvSpPr>
        <p:spPr>
          <a:xfrm>
            <a:off x="3220669" y="4345925"/>
            <a:ext cx="966384" cy="3405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dirty="0" smtClean="0"/>
              <a:t>Food</a:t>
            </a:r>
            <a:endParaRPr lang="en-US" sz="1400" dirty="0"/>
          </a:p>
        </p:txBody>
      </p:sp>
      <p:sp>
        <p:nvSpPr>
          <p:cNvPr id="29" name="ZoneTexte 28"/>
          <p:cNvSpPr txBox="1"/>
          <p:nvPr/>
        </p:nvSpPr>
        <p:spPr>
          <a:xfrm>
            <a:off x="4339453" y="4345925"/>
            <a:ext cx="966384" cy="3405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dirty="0" smtClean="0"/>
              <a:t>Money</a:t>
            </a:r>
            <a:endParaRPr lang="en-US" sz="1400" dirty="0"/>
          </a:p>
        </p:txBody>
      </p:sp>
      <p:sp>
        <p:nvSpPr>
          <p:cNvPr id="30" name="Flèche courbée vers le haut 29"/>
          <p:cNvSpPr/>
          <p:nvPr/>
        </p:nvSpPr>
        <p:spPr>
          <a:xfrm rot="20896240">
            <a:off x="4186417" y="5747793"/>
            <a:ext cx="2034997" cy="651652"/>
          </a:xfrm>
          <a:prstGeom prst="curvedUpArrow">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31" name="ZoneTexte 30"/>
          <p:cNvSpPr txBox="1"/>
          <p:nvPr/>
        </p:nvSpPr>
        <p:spPr>
          <a:xfrm>
            <a:off x="3269299" y="6237312"/>
            <a:ext cx="1744253" cy="57888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dirty="0" smtClean="0"/>
              <a:t>Food and other resources</a:t>
            </a:r>
            <a:endParaRPr lang="en-US" sz="1400" dirty="0"/>
          </a:p>
        </p:txBody>
      </p:sp>
      <p:sp>
        <p:nvSpPr>
          <p:cNvPr id="32" name="ZoneTexte 31"/>
          <p:cNvSpPr txBox="1"/>
          <p:nvPr/>
        </p:nvSpPr>
        <p:spPr>
          <a:xfrm>
            <a:off x="43150" y="3166248"/>
            <a:ext cx="3504287" cy="510778"/>
          </a:xfrm>
          <a:prstGeom prst="roundRect">
            <a:avLst/>
          </a:prstGeom>
          <a:solidFill>
            <a:schemeClr val="bg1"/>
          </a:solidFill>
        </p:spPr>
        <p:txBody>
          <a:bodyPr wrap="square" rtlCol="0">
            <a:spAutoFit/>
          </a:bodyPr>
          <a:lstStyle/>
          <a:p>
            <a:pPr algn="ctr"/>
            <a:r>
              <a:rPr lang="en-US" sz="1200" b="1" dirty="0" smtClean="0">
                <a:solidFill>
                  <a:schemeClr val="accent2"/>
                </a:solidFill>
              </a:rPr>
              <a:t>NON MONETARY NON MARKET-BASED RELATIONS</a:t>
            </a:r>
          </a:p>
          <a:p>
            <a:pPr algn="ctr"/>
            <a:r>
              <a:rPr lang="en-US" sz="1200" dirty="0" smtClean="0">
                <a:solidFill>
                  <a:schemeClr val="accent2"/>
                </a:solidFill>
              </a:rPr>
              <a:t>(unilateral and/or reciprocity donation)</a:t>
            </a:r>
            <a:endParaRPr lang="en-US" sz="1200" dirty="0">
              <a:solidFill>
                <a:schemeClr val="accent2"/>
              </a:solidFill>
            </a:endParaRPr>
          </a:p>
        </p:txBody>
      </p:sp>
      <p:sp>
        <p:nvSpPr>
          <p:cNvPr id="33" name="Rogner un rectangle avec un coin du même côté 32"/>
          <p:cNvSpPr/>
          <p:nvPr/>
        </p:nvSpPr>
        <p:spPr>
          <a:xfrm>
            <a:off x="2075179" y="5656990"/>
            <a:ext cx="2365826" cy="340519"/>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1400" b="1" dirty="0" smtClean="0">
                <a:solidFill>
                  <a:schemeClr val="tx1"/>
                </a:solidFill>
              </a:rPr>
              <a:t>Public policies and projects</a:t>
            </a:r>
            <a:endParaRPr lang="en-US" sz="1100" b="1" i="1" dirty="0">
              <a:solidFill>
                <a:schemeClr val="tx1"/>
              </a:solidFill>
            </a:endParaRPr>
          </a:p>
        </p:txBody>
      </p:sp>
    </p:spTree>
    <p:extLst>
      <p:ext uri="{BB962C8B-B14F-4D97-AF65-F5344CB8AC3E}">
        <p14:creationId xmlns:p14="http://schemas.microsoft.com/office/powerpoint/2010/main" val="209656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7" grpId="0" animBg="1"/>
      <p:bldP spid="18" grpId="0" animBg="1"/>
      <p:bldP spid="19" grpId="0" animBg="1"/>
      <p:bldP spid="20" grpId="0" animBg="1"/>
      <p:bldP spid="21" grpId="0" animBg="1"/>
      <p:bldP spid="22" grpId="0" animBg="1"/>
      <p:bldP spid="23" grpId="0" animBg="1"/>
      <p:bldP spid="24" grpId="0" animBg="1"/>
      <p:bldP spid="25" grpId="0"/>
      <p:bldP spid="26" grpId="0" animBg="1"/>
      <p:bldP spid="27" grpId="0" animBg="1"/>
      <p:bldP spid="28" grpId="0" animBg="1"/>
      <p:bldP spid="29" grpId="0" animBg="1"/>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Summing it up</a:t>
            </a:r>
            <a:endParaRPr lang="en-US" dirty="0"/>
          </a:p>
        </p:txBody>
      </p:sp>
      <p:sp>
        <p:nvSpPr>
          <p:cNvPr id="3" name="Espace réservé du contenu 2"/>
          <p:cNvSpPr>
            <a:spLocks noGrp="1"/>
          </p:cNvSpPr>
          <p:nvPr>
            <p:ph idx="1"/>
          </p:nvPr>
        </p:nvSpPr>
        <p:spPr/>
        <p:txBody>
          <a:bodyPr>
            <a:normAutofit fontScale="92500" lnSpcReduction="20000"/>
          </a:bodyPr>
          <a:lstStyle/>
          <a:p>
            <a:pPr lvl="0"/>
            <a:r>
              <a:rPr lang="en-US" dirty="0" smtClean="0"/>
              <a:t>Three out of every four poor people in developing countries live in rural areas</a:t>
            </a:r>
          </a:p>
          <a:p>
            <a:pPr lvl="0"/>
            <a:r>
              <a:rPr lang="en-US" dirty="0" smtClean="0"/>
              <a:t>Agriculture and other activities developed by rural peoples (locally or in migration) provide (and will continue to provide) employment, income, and food to the many in most of the developing world</a:t>
            </a:r>
          </a:p>
          <a:p>
            <a:pPr lvl="0"/>
            <a:r>
              <a:rPr lang="en-US" dirty="0" smtClean="0"/>
              <a:t>Development strategies cannot ignore rural transformation (and the interlinks between rural and urban areas) and must address these new challenges, supporting the existing dynamics</a:t>
            </a:r>
            <a:endParaRPr lang="en-US" dirty="0"/>
          </a:p>
        </p:txBody>
      </p:sp>
    </p:spTree>
    <p:extLst>
      <p:ext uri="{BB962C8B-B14F-4D97-AF65-F5344CB8AC3E}">
        <p14:creationId xmlns:p14="http://schemas.microsoft.com/office/powerpoint/2010/main" val="1942397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23" t="19422" r="36317" b="11377"/>
          <a:stretch/>
        </p:blipFill>
        <p:spPr bwMode="auto">
          <a:xfrm>
            <a:off x="2780595" y="2132856"/>
            <a:ext cx="2583493" cy="349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224" t="10028" r="36889" b="4995"/>
          <a:stretch/>
        </p:blipFill>
        <p:spPr bwMode="auto">
          <a:xfrm>
            <a:off x="395536" y="2151824"/>
            <a:ext cx="2313051" cy="346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2"/>
          <p:cNvSpPr>
            <a:spLocks noGrp="1"/>
          </p:cNvSpPr>
          <p:nvPr>
            <p:ph type="title"/>
          </p:nvPr>
        </p:nvSpPr>
        <p:spPr/>
        <p:txBody>
          <a:bodyPr>
            <a:normAutofit/>
          </a:bodyPr>
          <a:lstStyle/>
          <a:p>
            <a:r>
              <a:rPr lang="en-US" dirty="0" smtClean="0"/>
              <a:t>References</a:t>
            </a:r>
            <a:endParaRPr lang="en-US" dirty="0"/>
          </a:p>
        </p:txBody>
      </p:sp>
      <p:pic>
        <p:nvPicPr>
          <p:cNvPr id="8" name="Espace réservé du contenu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500" y="2676867"/>
            <a:ext cx="3420980" cy="2415513"/>
          </a:xfrm>
          <a:prstGeom prst="rect">
            <a:avLst/>
          </a:prstGeom>
        </p:spPr>
      </p:pic>
    </p:spTree>
    <p:extLst>
      <p:ext uri="{BB962C8B-B14F-4D97-AF65-F5344CB8AC3E}">
        <p14:creationId xmlns:p14="http://schemas.microsoft.com/office/powerpoint/2010/main" val="4181744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Going forward</a:t>
            </a:r>
          </a:p>
        </p:txBody>
      </p:sp>
      <p:sp>
        <p:nvSpPr>
          <p:cNvPr id="3" name="Espace réservé du contenu 2"/>
          <p:cNvSpPr>
            <a:spLocks noGrp="1"/>
          </p:cNvSpPr>
          <p:nvPr>
            <p:ph idx="1"/>
          </p:nvPr>
        </p:nvSpPr>
        <p:spPr>
          <a:xfrm>
            <a:off x="457200" y="1600200"/>
            <a:ext cx="8229600" cy="4997152"/>
          </a:xfrm>
        </p:spPr>
        <p:txBody>
          <a:bodyPr>
            <a:normAutofit/>
          </a:bodyPr>
          <a:lstStyle/>
          <a:p>
            <a:pPr marL="514350" indent="-514350">
              <a:buFont typeface="+mj-lt"/>
              <a:buAutoNum type="arabicPeriod"/>
            </a:pPr>
            <a:r>
              <a:rPr lang="en-US" dirty="0" smtClean="0"/>
              <a:t>Supporting knowledge creation and strategy design (1/2)</a:t>
            </a:r>
          </a:p>
          <a:p>
            <a:pPr lvl="1"/>
            <a:r>
              <a:rPr lang="en-US" i="1" dirty="0" smtClean="0"/>
              <a:t>Improving the knowledge base</a:t>
            </a:r>
            <a:r>
              <a:rPr lang="en-US" dirty="0" smtClean="0"/>
              <a:t/>
            </a:r>
            <a:br>
              <a:rPr lang="en-US" dirty="0" smtClean="0"/>
            </a:br>
            <a:r>
              <a:rPr lang="en-US" dirty="0" smtClean="0">
                <a:sym typeface="Wingdings" panose="05000000000000000000" pitchFamily="2" charset="2"/>
              </a:rPr>
              <a:t></a:t>
            </a:r>
            <a:r>
              <a:rPr lang="en-US" dirty="0" smtClean="0"/>
              <a:t> Strong statistical systems, with national analysts, should provide the means for policy makers to identify tailored priorities</a:t>
            </a:r>
            <a:br>
              <a:rPr lang="en-US" dirty="0" smtClean="0"/>
            </a:br>
            <a:r>
              <a:rPr lang="en-US" dirty="0" smtClean="0">
                <a:sym typeface="Wingdings" panose="05000000000000000000" pitchFamily="2" charset="2"/>
              </a:rPr>
              <a:t> A strong national research base should renew a contextualized approach of </a:t>
            </a:r>
            <a:r>
              <a:rPr lang="en-US" dirty="0" smtClean="0"/>
              <a:t>complex, multidimensional and evolving rural economies</a:t>
            </a:r>
            <a:r>
              <a:rPr lang="en-US" dirty="0"/>
              <a:t>, </a:t>
            </a:r>
            <a:r>
              <a:rPr lang="en-US" dirty="0" smtClean="0"/>
              <a:t>including migration</a:t>
            </a:r>
          </a:p>
        </p:txBody>
      </p:sp>
    </p:spTree>
    <p:extLst>
      <p:ext uri="{BB962C8B-B14F-4D97-AF65-F5344CB8AC3E}">
        <p14:creationId xmlns:p14="http://schemas.microsoft.com/office/powerpoint/2010/main" val="1235626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Going forward</a:t>
            </a:r>
          </a:p>
        </p:txBody>
      </p:sp>
      <p:sp>
        <p:nvSpPr>
          <p:cNvPr id="3" name="Espace réservé du contenu 2"/>
          <p:cNvSpPr>
            <a:spLocks noGrp="1"/>
          </p:cNvSpPr>
          <p:nvPr>
            <p:ph idx="1"/>
          </p:nvPr>
        </p:nvSpPr>
        <p:spPr>
          <a:xfrm>
            <a:off x="457200" y="1600200"/>
            <a:ext cx="8229600" cy="4997152"/>
          </a:xfrm>
        </p:spPr>
        <p:txBody>
          <a:bodyPr>
            <a:normAutofit/>
          </a:bodyPr>
          <a:lstStyle/>
          <a:p>
            <a:pPr marL="514350" indent="-514350">
              <a:buFont typeface="+mj-lt"/>
              <a:buAutoNum type="arabicPeriod"/>
            </a:pPr>
            <a:r>
              <a:rPr lang="en-US" dirty="0" smtClean="0"/>
              <a:t>Supporting knowledge creation and strategy design (2/2)</a:t>
            </a:r>
          </a:p>
          <a:p>
            <a:pPr lvl="1"/>
            <a:r>
              <a:rPr lang="en-US" i="1" dirty="0" smtClean="0"/>
              <a:t>Re-engaging with </a:t>
            </a:r>
            <a:r>
              <a:rPr lang="en-US" i="1" dirty="0"/>
              <a:t>development </a:t>
            </a:r>
            <a:r>
              <a:rPr lang="en-US" i="1" dirty="0" smtClean="0"/>
              <a:t>strategies</a:t>
            </a:r>
            <a:r>
              <a:rPr lang="en-US" dirty="0" smtClean="0"/>
              <a:t/>
            </a:r>
            <a:br>
              <a:rPr lang="en-US" dirty="0" smtClean="0"/>
            </a:br>
            <a:r>
              <a:rPr lang="en-US" dirty="0" smtClean="0">
                <a:sym typeface="Wingdings" panose="05000000000000000000" pitchFamily="2" charset="2"/>
              </a:rPr>
              <a:t> M</a:t>
            </a:r>
            <a:r>
              <a:rPr lang="en-US" dirty="0" smtClean="0"/>
              <a:t>ulti-level and multi-stakeholders’ policy processes </a:t>
            </a:r>
            <a:r>
              <a:rPr lang="en-US" dirty="0" smtClean="0">
                <a:sym typeface="Wingdings" panose="05000000000000000000" pitchFamily="2" charset="2"/>
              </a:rPr>
              <a:t>are critical for the success of a development strategy based on a shared vision, commitment, and participation</a:t>
            </a:r>
          </a:p>
          <a:p>
            <a:pPr marL="457200" lvl="1" indent="0">
              <a:buNone/>
            </a:pPr>
            <a:r>
              <a:rPr lang="en-US" dirty="0" smtClean="0">
                <a:sym typeface="Wingdings" panose="05000000000000000000" pitchFamily="2" charset="2"/>
              </a:rPr>
              <a:t> </a:t>
            </a:r>
            <a:r>
              <a:rPr lang="en-US" dirty="0" smtClean="0"/>
              <a:t>But it takes </a:t>
            </a:r>
            <a:r>
              <a:rPr lang="en-US" dirty="0"/>
              <a:t>time, requires adequate </a:t>
            </a:r>
            <a:r>
              <a:rPr lang="en-US" dirty="0" smtClean="0"/>
              <a:t>planning, phasing, </a:t>
            </a:r>
            <a:r>
              <a:rPr lang="en-US" dirty="0"/>
              <a:t>and a significant effort </a:t>
            </a:r>
            <a:r>
              <a:rPr lang="en-US" dirty="0" smtClean="0"/>
              <a:t>(including $) in </a:t>
            </a:r>
            <a:r>
              <a:rPr lang="en-US" dirty="0"/>
              <a:t>capacity building</a:t>
            </a:r>
          </a:p>
        </p:txBody>
      </p:sp>
    </p:spTree>
    <p:extLst>
      <p:ext uri="{BB962C8B-B14F-4D97-AF65-F5344CB8AC3E}">
        <p14:creationId xmlns:p14="http://schemas.microsoft.com/office/powerpoint/2010/main" val="1111367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Going forward</a:t>
            </a:r>
            <a:endParaRPr lang="en-US" dirty="0"/>
          </a:p>
        </p:txBody>
      </p:sp>
      <p:sp>
        <p:nvSpPr>
          <p:cNvPr id="3" name="Espace réservé du contenu 2"/>
          <p:cNvSpPr>
            <a:spLocks noGrp="1"/>
          </p:cNvSpPr>
          <p:nvPr>
            <p:ph idx="1"/>
          </p:nvPr>
        </p:nvSpPr>
        <p:spPr/>
        <p:txBody>
          <a:bodyPr>
            <a:normAutofit fontScale="92500" lnSpcReduction="20000"/>
          </a:bodyPr>
          <a:lstStyle/>
          <a:p>
            <a:pPr marL="514350" indent="-514350">
              <a:buFont typeface="+mj-lt"/>
              <a:buAutoNum type="arabicPeriod" startAt="2"/>
            </a:pPr>
            <a:r>
              <a:rPr lang="en-US" dirty="0" smtClean="0"/>
              <a:t>Adopting an integrated framework to support agriculture and rural diversification (1/2)</a:t>
            </a:r>
          </a:p>
          <a:p>
            <a:pPr lvl="1"/>
            <a:r>
              <a:rPr lang="en-US" i="1" dirty="0" smtClean="0"/>
              <a:t>Agriculture remains key and should have a core role in a development strategy</a:t>
            </a:r>
            <a:r>
              <a:rPr lang="en-US" dirty="0" smtClean="0"/>
              <a:t/>
            </a:r>
            <a:br>
              <a:rPr lang="en-US" dirty="0" smtClean="0"/>
            </a:br>
            <a:r>
              <a:rPr lang="en-US" dirty="0" smtClean="0">
                <a:sym typeface="Wingdings" panose="05000000000000000000" pitchFamily="2" charset="2"/>
              </a:rPr>
              <a:t> T</a:t>
            </a:r>
            <a:r>
              <a:rPr lang="en-US" dirty="0" smtClean="0"/>
              <a:t>he majority of the workforce is employed in agriculture, mostly family farms  </a:t>
            </a:r>
            <a:br>
              <a:rPr lang="en-US" dirty="0" smtClean="0"/>
            </a:br>
            <a:r>
              <a:rPr lang="en-US" dirty="0" smtClean="0">
                <a:sym typeface="Wingdings" panose="05000000000000000000" pitchFamily="2" charset="2"/>
              </a:rPr>
              <a:t> There are room for manoeuver to improve agricultural growth (increase of land and work productivity, increase of VA with processing, etc.)</a:t>
            </a:r>
            <a:br>
              <a:rPr lang="en-US" dirty="0" smtClean="0">
                <a:sym typeface="Wingdings" panose="05000000000000000000" pitchFamily="2" charset="2"/>
              </a:rPr>
            </a:br>
            <a:r>
              <a:rPr lang="en-US" dirty="0" smtClean="0">
                <a:sym typeface="Wingdings" panose="05000000000000000000" pitchFamily="2" charset="2"/>
              </a:rPr>
              <a:t> If family farming largely dominate and should be supported, other agricultural models, in their plurality, can provide employment (if controlled by PP…)</a:t>
            </a:r>
          </a:p>
        </p:txBody>
      </p:sp>
    </p:spTree>
    <p:extLst>
      <p:ext uri="{BB962C8B-B14F-4D97-AF65-F5344CB8AC3E}">
        <p14:creationId xmlns:p14="http://schemas.microsoft.com/office/powerpoint/2010/main" val="866057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Going forward</a:t>
            </a:r>
            <a:endParaRPr lang="en-US" dirty="0"/>
          </a:p>
        </p:txBody>
      </p:sp>
      <p:sp>
        <p:nvSpPr>
          <p:cNvPr id="3" name="Espace réservé du contenu 2"/>
          <p:cNvSpPr>
            <a:spLocks noGrp="1"/>
          </p:cNvSpPr>
          <p:nvPr>
            <p:ph idx="1"/>
          </p:nvPr>
        </p:nvSpPr>
        <p:spPr/>
        <p:txBody>
          <a:bodyPr>
            <a:normAutofit fontScale="92500" lnSpcReduction="10000"/>
          </a:bodyPr>
          <a:lstStyle/>
          <a:p>
            <a:pPr marL="514350" indent="-514350">
              <a:buFont typeface="+mj-lt"/>
              <a:buAutoNum type="arabicPeriod" startAt="2"/>
            </a:pPr>
            <a:r>
              <a:rPr lang="en-US" dirty="0" smtClean="0"/>
              <a:t>Adopting an integrated framework to support agriculture and rural diversification (2/2)</a:t>
            </a:r>
          </a:p>
          <a:p>
            <a:pPr lvl="1"/>
            <a:r>
              <a:rPr lang="en-US" dirty="0" smtClean="0"/>
              <a:t>Rural Diversification, including migration, is not (only) to be considered as an exit strategy out of agriculture and rural areas</a:t>
            </a:r>
            <a:br>
              <a:rPr lang="en-US" dirty="0" smtClean="0"/>
            </a:br>
            <a:r>
              <a:rPr lang="en-US" dirty="0" smtClean="0">
                <a:sym typeface="Wingdings" panose="05000000000000000000" pitchFamily="2" charset="2"/>
              </a:rPr>
              <a:t> A significant share of incomes generated by rural peoples (locally or in migration) is reinvested in agriculture (men), education, and health (women)</a:t>
            </a:r>
            <a:br>
              <a:rPr lang="en-US" dirty="0" smtClean="0">
                <a:sym typeface="Wingdings" panose="05000000000000000000" pitchFamily="2" charset="2"/>
              </a:rPr>
            </a:br>
            <a:r>
              <a:rPr lang="en-US" dirty="0" smtClean="0">
                <a:sym typeface="Wingdings" panose="05000000000000000000" pitchFamily="2" charset="2"/>
              </a:rPr>
              <a:t> Rural peoples, through social relations and circulations, do not divide r</a:t>
            </a:r>
            <a:r>
              <a:rPr lang="en-US" dirty="0" smtClean="0"/>
              <a:t>ural/urban, and national/international incomes</a:t>
            </a:r>
            <a:endParaRPr lang="en-US" dirty="0"/>
          </a:p>
        </p:txBody>
      </p:sp>
    </p:spTree>
    <p:extLst>
      <p:ext uri="{BB962C8B-B14F-4D97-AF65-F5344CB8AC3E}">
        <p14:creationId xmlns:p14="http://schemas.microsoft.com/office/powerpoint/2010/main" val="2616004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Going forward</a:t>
            </a:r>
            <a:endParaRPr lang="fr-FR" dirty="0"/>
          </a:p>
        </p:txBody>
      </p:sp>
      <p:sp>
        <p:nvSpPr>
          <p:cNvPr id="3" name="Espace réservé du contenu 2"/>
          <p:cNvSpPr>
            <a:spLocks noGrp="1"/>
          </p:cNvSpPr>
          <p:nvPr>
            <p:ph idx="1"/>
          </p:nvPr>
        </p:nvSpPr>
        <p:spPr>
          <a:xfrm>
            <a:off x="457200" y="1600200"/>
            <a:ext cx="8229600" cy="4997152"/>
          </a:xfrm>
        </p:spPr>
        <p:txBody>
          <a:bodyPr>
            <a:normAutofit fontScale="92500" lnSpcReduction="10000"/>
          </a:bodyPr>
          <a:lstStyle/>
          <a:p>
            <a:pPr marL="514350" indent="-514350">
              <a:buFont typeface="+mj-lt"/>
              <a:buAutoNum type="arabicPeriod" startAt="3"/>
            </a:pPr>
            <a:r>
              <a:rPr lang="en-US" dirty="0" smtClean="0"/>
              <a:t>Supporting local/territorial dynamics </a:t>
            </a:r>
          </a:p>
          <a:p>
            <a:pPr lvl="1"/>
            <a:r>
              <a:rPr lang="en-US" i="1" dirty="0" smtClean="0"/>
              <a:t>Reinvesting in rural territories by fostering local policy processes</a:t>
            </a:r>
          </a:p>
          <a:p>
            <a:pPr marL="457200" lvl="1" indent="0">
              <a:buNone/>
            </a:pPr>
            <a:r>
              <a:rPr lang="en-US" i="1" dirty="0" smtClean="0">
                <a:sym typeface="Wingdings" panose="05000000000000000000" pitchFamily="2" charset="2"/>
              </a:rPr>
              <a:t> </a:t>
            </a:r>
            <a:r>
              <a:rPr lang="en-US" dirty="0" smtClean="0">
                <a:sym typeface="Wingdings" panose="05000000000000000000" pitchFamily="2" charset="2"/>
              </a:rPr>
              <a:t>Improving l</a:t>
            </a:r>
            <a:r>
              <a:rPr lang="en-US" dirty="0" smtClean="0"/>
              <a:t>ocal governance and promoting </a:t>
            </a:r>
            <a:r>
              <a:rPr lang="en-US" dirty="0" err="1" smtClean="0"/>
              <a:t>territorialization</a:t>
            </a:r>
            <a:r>
              <a:rPr lang="en-US" dirty="0" smtClean="0"/>
              <a:t> of public policies</a:t>
            </a:r>
          </a:p>
          <a:p>
            <a:pPr lvl="2"/>
            <a:r>
              <a:rPr lang="en-US" dirty="0" smtClean="0"/>
              <a:t>Multi-stakeholders </a:t>
            </a:r>
            <a:r>
              <a:rPr lang="en-US" dirty="0" err="1" smtClean="0"/>
              <a:t>concertation</a:t>
            </a:r>
            <a:r>
              <a:rPr lang="en-US" dirty="0" smtClean="0"/>
              <a:t> at various levels </a:t>
            </a:r>
            <a:br>
              <a:rPr lang="en-US" dirty="0" smtClean="0"/>
            </a:br>
            <a:r>
              <a:rPr lang="en-US" dirty="0" smtClean="0">
                <a:sym typeface="Wingdings" panose="05000000000000000000" pitchFamily="2" charset="2"/>
              </a:rPr>
              <a:t> ex. of rural policy development Platforms in LAC</a:t>
            </a:r>
            <a:endParaRPr lang="en-US" dirty="0" smtClean="0"/>
          </a:p>
          <a:p>
            <a:pPr lvl="2"/>
            <a:r>
              <a:rPr lang="en-US" dirty="0"/>
              <a:t>From “Territories of Projects” toward “Project Territories”</a:t>
            </a:r>
          </a:p>
          <a:p>
            <a:pPr lvl="1">
              <a:buFont typeface="Wingdings"/>
              <a:buChar char="à"/>
            </a:pPr>
            <a:r>
              <a:rPr lang="en-US" dirty="0" smtClean="0">
                <a:sym typeface="Wingdings" panose="05000000000000000000" pitchFamily="2" charset="2"/>
              </a:rPr>
              <a:t>Favoring s</a:t>
            </a:r>
            <a:r>
              <a:rPr lang="en-US" dirty="0" smtClean="0"/>
              <a:t>mall and secondary </a:t>
            </a:r>
            <a:r>
              <a:rPr lang="en-US" dirty="0"/>
              <a:t>infrastructures and services </a:t>
            </a:r>
            <a:r>
              <a:rPr lang="en-US" dirty="0" smtClean="0"/>
              <a:t>development to improve rural-urban linkages</a:t>
            </a:r>
            <a:endParaRPr lang="en-US" dirty="0"/>
          </a:p>
          <a:p>
            <a:pPr lvl="2"/>
            <a:r>
              <a:rPr lang="en-US" dirty="0" smtClean="0"/>
              <a:t>Improvement </a:t>
            </a:r>
            <a:r>
              <a:rPr lang="en-US" dirty="0"/>
              <a:t>of rural </a:t>
            </a:r>
            <a:r>
              <a:rPr lang="en-US" dirty="0" smtClean="0"/>
              <a:t>life, livelihoods, and </a:t>
            </a:r>
            <a:r>
              <a:rPr lang="en-US" dirty="0"/>
              <a:t>economic </a:t>
            </a:r>
            <a:r>
              <a:rPr lang="en-US" dirty="0" smtClean="0"/>
              <a:t>environment for the development of opportunities</a:t>
            </a:r>
            <a:endParaRPr lang="en-US" dirty="0"/>
          </a:p>
        </p:txBody>
      </p:sp>
    </p:spTree>
    <p:extLst>
      <p:ext uri="{BB962C8B-B14F-4D97-AF65-F5344CB8AC3E}">
        <p14:creationId xmlns:p14="http://schemas.microsoft.com/office/powerpoint/2010/main" val="863056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5800" y="2747963"/>
            <a:ext cx="7772400" cy="1362075"/>
          </a:xfrm>
        </p:spPr>
        <p:txBody>
          <a:bodyPr/>
          <a:lstStyle/>
          <a:p>
            <a:pPr algn="ctr"/>
            <a:r>
              <a:rPr lang="en-US" dirty="0" smtClean="0"/>
              <a:t>Thank you for your attention</a:t>
            </a:r>
            <a:endParaRPr lang="en-US" dirty="0"/>
          </a:p>
        </p:txBody>
      </p:sp>
      <p:sp>
        <p:nvSpPr>
          <p:cNvPr id="5" name="Espace réservé du texte 4"/>
          <p:cNvSpPr>
            <a:spLocks noGrp="1"/>
          </p:cNvSpPr>
          <p:nvPr>
            <p:ph type="body" idx="1"/>
          </p:nvPr>
        </p:nvSpPr>
        <p:spPr>
          <a:xfrm>
            <a:off x="685800" y="5373216"/>
            <a:ext cx="7772400" cy="473844"/>
          </a:xfrm>
        </p:spPr>
        <p:txBody>
          <a:bodyPr>
            <a:normAutofit/>
          </a:bodyPr>
          <a:lstStyle/>
          <a:p>
            <a:pPr algn="ctr"/>
            <a:r>
              <a:rPr lang="fr-FR" dirty="0">
                <a:solidFill>
                  <a:schemeClr val="tx1"/>
                </a:solidFill>
              </a:rPr>
              <a:t>Contact: </a:t>
            </a:r>
            <a:r>
              <a:rPr lang="fr-FR" dirty="0" smtClean="0">
                <a:solidFill>
                  <a:schemeClr val="tx1"/>
                </a:solidFill>
              </a:rPr>
              <a:t> </a:t>
            </a:r>
            <a:r>
              <a:rPr lang="fr-FR" dirty="0" smtClean="0">
                <a:hlinkClick r:id="rId2"/>
              </a:rPr>
              <a:t>freguin@cirad.fr</a:t>
            </a:r>
            <a:endParaRPr lang="en-US" dirty="0"/>
          </a:p>
        </p:txBody>
      </p:sp>
    </p:spTree>
    <p:extLst>
      <p:ext uri="{BB962C8B-B14F-4D97-AF65-F5344CB8AC3E}">
        <p14:creationId xmlns:p14="http://schemas.microsoft.com/office/powerpoint/2010/main" val="3518017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The « </a:t>
            </a:r>
            <a:r>
              <a:rPr lang="fr-FR" dirty="0" err="1" smtClean="0"/>
              <a:t>three</a:t>
            </a:r>
            <a:r>
              <a:rPr lang="fr-FR" dirty="0" smtClean="0"/>
              <a:t> </a:t>
            </a:r>
            <a:r>
              <a:rPr lang="fr-FR" dirty="0" err="1" smtClean="0"/>
              <a:t>worlds</a:t>
            </a:r>
            <a:r>
              <a:rPr lang="fr-FR" dirty="0" smtClean="0"/>
              <a:t> » of WDR08</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2087" y="1877219"/>
            <a:ext cx="621982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81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smtClean="0"/>
              <a:t>Understanding Structural change </a:t>
            </a:r>
          </a:p>
        </p:txBody>
      </p:sp>
      <p:sp>
        <p:nvSpPr>
          <p:cNvPr id="12292" name="Rectangle 3"/>
          <p:cNvSpPr>
            <a:spLocks noGrp="1" noChangeArrowheads="1"/>
          </p:cNvSpPr>
          <p:nvPr>
            <p:ph type="body" idx="1"/>
          </p:nvPr>
        </p:nvSpPr>
        <p:spPr/>
        <p:txBody>
          <a:bodyPr>
            <a:normAutofit fontScale="77500" lnSpcReduction="20000"/>
          </a:bodyPr>
          <a:lstStyle/>
          <a:p>
            <a:r>
              <a:rPr lang="en-US" dirty="0" smtClean="0"/>
              <a:t>What is Structural Change?</a:t>
            </a:r>
          </a:p>
          <a:p>
            <a:pPr lvl="1"/>
            <a:r>
              <a:rPr lang="en-US" dirty="0" smtClean="0"/>
              <a:t>Process of change in the macro-economic structure based in a shift from agriculture to industry and services</a:t>
            </a:r>
          </a:p>
          <a:p>
            <a:r>
              <a:rPr lang="en-US" dirty="0" smtClean="0"/>
              <a:t>Underlying dynamic: </a:t>
            </a:r>
          </a:p>
          <a:p>
            <a:pPr lvl="1"/>
            <a:r>
              <a:rPr lang="en-US" dirty="0" smtClean="0"/>
              <a:t>Increased productivity in agriculture</a:t>
            </a:r>
            <a:r>
              <a:rPr lang="en-US" dirty="0" smtClean="0">
                <a:sym typeface="Wingdings" panose="05000000000000000000" pitchFamily="2" charset="2"/>
              </a:rPr>
              <a:t> (</a:t>
            </a:r>
            <a:r>
              <a:rPr lang="en-US" dirty="0" smtClean="0"/>
              <a:t>innovation)</a:t>
            </a:r>
          </a:p>
          <a:p>
            <a:pPr lvl="1"/>
            <a:r>
              <a:rPr lang="en-US" dirty="0" smtClean="0"/>
              <a:t>Release of labor and capital to other economic activities</a:t>
            </a:r>
          </a:p>
          <a:p>
            <a:pPr lvl="1"/>
            <a:r>
              <a:rPr lang="en-US" dirty="0" smtClean="0"/>
              <a:t>Broad geographic restructuring </a:t>
            </a:r>
            <a:r>
              <a:rPr lang="en-US" dirty="0" smtClean="0">
                <a:sym typeface="Wingdings" panose="05000000000000000000" pitchFamily="2" charset="2"/>
              </a:rPr>
              <a:t> flow of </a:t>
            </a:r>
            <a:r>
              <a:rPr lang="en-US" dirty="0" smtClean="0"/>
              <a:t>labor from scattered to more concentrated activities </a:t>
            </a:r>
            <a:r>
              <a:rPr lang="en-US" dirty="0" smtClean="0">
                <a:sym typeface="Wingdings" panose="05000000000000000000" pitchFamily="2" charset="2"/>
              </a:rPr>
              <a:t> </a:t>
            </a:r>
            <a:r>
              <a:rPr lang="en-US" dirty="0" smtClean="0"/>
              <a:t>urbanization</a:t>
            </a:r>
          </a:p>
          <a:p>
            <a:r>
              <a:rPr lang="en-US" dirty="0" smtClean="0"/>
              <a:t>Results: </a:t>
            </a:r>
          </a:p>
          <a:p>
            <a:pPr lvl="1"/>
            <a:r>
              <a:rPr lang="en-US" dirty="0" smtClean="0"/>
              <a:t>Higher incomes, greater wealth, and improved living conditions </a:t>
            </a:r>
          </a:p>
          <a:p>
            <a:pPr lvl="1"/>
            <a:r>
              <a:rPr lang="en-US" dirty="0" smtClean="0"/>
              <a:t>Along with medical progress</a:t>
            </a:r>
            <a:r>
              <a:rPr lang="en-US" dirty="0" smtClean="0">
                <a:sym typeface="Wingdings" panose="05000000000000000000" pitchFamily="2" charset="2"/>
              </a:rPr>
              <a:t> </a:t>
            </a:r>
            <a:r>
              <a:rPr lang="en-US" dirty="0" smtClean="0"/>
              <a:t>demographic transition </a:t>
            </a:r>
          </a:p>
          <a:p>
            <a:pPr lvl="1"/>
            <a:r>
              <a:rPr lang="en-US" dirty="0" smtClean="0">
                <a:sym typeface="Wingdings" panose="05000000000000000000" pitchFamily="2" charset="2"/>
              </a:rPr>
              <a:t>Growing agricultural incomes </a:t>
            </a:r>
            <a:r>
              <a:rPr lang="en-US" dirty="0" smtClean="0"/>
              <a:t> rural demand </a:t>
            </a:r>
            <a:r>
              <a:rPr lang="en-US" dirty="0" smtClean="0">
                <a:sym typeface="Wingdings" panose="05000000000000000000" pitchFamily="2" charset="2"/>
              </a:rPr>
              <a:t></a:t>
            </a:r>
            <a:r>
              <a:rPr lang="en-US" dirty="0" smtClean="0"/>
              <a:t> opportunities for </a:t>
            </a:r>
            <a:r>
              <a:rPr lang="en-US" dirty="0"/>
              <a:t>rural </a:t>
            </a:r>
            <a:r>
              <a:rPr lang="en-US" dirty="0" smtClean="0"/>
              <a:t>activity diversification</a:t>
            </a:r>
          </a:p>
        </p:txBody>
      </p:sp>
      <p:sp>
        <p:nvSpPr>
          <p:cNvPr id="12290" name="Slide Number Placeholder 5"/>
          <p:cNvSpPr>
            <a:spLocks noGrp="1"/>
          </p:cNvSpPr>
          <p:nvPr>
            <p:ph type="sldNum" sz="quarter" idx="12"/>
          </p:nvPr>
        </p:nvSpPr>
        <p:spPr/>
        <p:txBody>
          <a:bodyPr/>
          <a:lstStyle/>
          <a:p>
            <a:fld id="{883F0BF4-BA08-4205-BF80-2D3A79312F3B}" type="slidenum">
              <a:rPr lang="en-US" smtClean="0"/>
              <a:pPr/>
              <a:t>3</a:t>
            </a:fld>
            <a:endParaRPr lang="en-US" smtClean="0"/>
          </a:p>
        </p:txBody>
      </p:sp>
    </p:spTree>
    <p:extLst>
      <p:ext uri="{BB962C8B-B14F-4D97-AF65-F5344CB8AC3E}">
        <p14:creationId xmlns:p14="http://schemas.microsoft.com/office/powerpoint/2010/main" val="1799670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Understanding Structural change </a:t>
            </a:r>
            <a:endParaRPr lang="en-US" dirty="0"/>
          </a:p>
        </p:txBody>
      </p:sp>
      <p:sp>
        <p:nvSpPr>
          <p:cNvPr id="3" name="Espace réservé du contenu 2"/>
          <p:cNvSpPr>
            <a:spLocks noGrp="1"/>
          </p:cNvSpPr>
          <p:nvPr>
            <p:ph sz="half" idx="1"/>
          </p:nvPr>
        </p:nvSpPr>
        <p:spPr/>
        <p:txBody>
          <a:bodyPr>
            <a:normAutofit fontScale="92500" lnSpcReduction="10000"/>
          </a:bodyPr>
          <a:lstStyle/>
          <a:p>
            <a:r>
              <a:rPr lang="en-US" smtClean="0"/>
              <a:t>Main world regions have followed this historical pathway, at different paces</a:t>
            </a:r>
          </a:p>
          <a:p>
            <a:pPr lvl="1"/>
            <a:r>
              <a:rPr lang="en-US" smtClean="0"/>
              <a:t>Initiated in Europe with the industrial revolution</a:t>
            </a:r>
          </a:p>
          <a:p>
            <a:pPr lvl="1"/>
            <a:r>
              <a:rPr lang="en-US" smtClean="0"/>
              <a:t>Followed by European offshoots + Japan (until WWII) </a:t>
            </a:r>
          </a:p>
          <a:p>
            <a:pPr lvl="1"/>
            <a:r>
              <a:rPr lang="en-US" smtClean="0"/>
              <a:t>Then spread in LAC, South Korea, Eastern Europe</a:t>
            </a:r>
          </a:p>
          <a:p>
            <a:pPr lvl="1"/>
            <a:r>
              <a:rPr lang="en-US" smtClean="0"/>
              <a:t>The situation is more diverse in Asia and Africa </a:t>
            </a:r>
            <a:endParaRPr lang="en-US" dirty="0" smtClean="0"/>
          </a:p>
        </p:txBody>
      </p:sp>
      <p:pic>
        <p:nvPicPr>
          <p:cNvPr id="7"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40328"/>
            <a:ext cx="4038600" cy="2645706"/>
          </a:xfrm>
        </p:spPr>
      </p:pic>
      <p:sp>
        <p:nvSpPr>
          <p:cNvPr id="6" name="ZoneTexte 5"/>
          <p:cNvSpPr txBox="1"/>
          <p:nvPr/>
        </p:nvSpPr>
        <p:spPr>
          <a:xfrm>
            <a:off x="4644008" y="5297537"/>
            <a:ext cx="3240360" cy="276999"/>
          </a:xfrm>
          <a:prstGeom prst="rect">
            <a:avLst/>
          </a:prstGeom>
          <a:noFill/>
        </p:spPr>
        <p:txBody>
          <a:bodyPr wrap="square" rtlCol="0">
            <a:spAutoFit/>
          </a:bodyPr>
          <a:lstStyle/>
          <a:p>
            <a:r>
              <a:rPr lang="fr-FR" sz="1200" i="1" dirty="0" smtClean="0"/>
              <a:t>Source: </a:t>
            </a:r>
            <a:r>
              <a:rPr lang="fr-FR" sz="1200" i="1" dirty="0" err="1" smtClean="0"/>
              <a:t>RuralStruc</a:t>
            </a:r>
            <a:r>
              <a:rPr lang="fr-FR" sz="1200" i="1" dirty="0" smtClean="0"/>
              <a:t> program</a:t>
            </a:r>
            <a:endParaRPr lang="fr-FR" sz="2800" i="1" dirty="0"/>
          </a:p>
        </p:txBody>
      </p:sp>
      <p:sp>
        <p:nvSpPr>
          <p:cNvPr id="8" name="Rectangle 7"/>
          <p:cNvSpPr/>
          <p:nvPr/>
        </p:nvSpPr>
        <p:spPr>
          <a:xfrm>
            <a:off x="4427984" y="1556792"/>
            <a:ext cx="4104456" cy="830997"/>
          </a:xfrm>
          <a:prstGeom prst="rect">
            <a:avLst/>
          </a:prstGeom>
        </p:spPr>
        <p:txBody>
          <a:bodyPr wrap="square">
            <a:spAutoFit/>
          </a:bodyPr>
          <a:lstStyle/>
          <a:p>
            <a:pPr algn="ctr"/>
            <a:r>
              <a:rPr lang="en-US" sz="2400" dirty="0"/>
              <a:t>The historical pathway of </a:t>
            </a:r>
            <a:r>
              <a:rPr lang="en-US" sz="2400" dirty="0" smtClean="0"/>
              <a:t>Structural </a:t>
            </a:r>
            <a:r>
              <a:rPr lang="en-US" sz="2400" dirty="0"/>
              <a:t>C</a:t>
            </a:r>
            <a:r>
              <a:rPr lang="en-US" sz="2400" dirty="0" smtClean="0"/>
              <a:t>hange </a:t>
            </a:r>
            <a:r>
              <a:rPr lang="en-US" sz="2400" dirty="0"/>
              <a:t>(1965-2005)</a:t>
            </a:r>
          </a:p>
        </p:txBody>
      </p:sp>
    </p:spTree>
    <p:extLst>
      <p:ext uri="{BB962C8B-B14F-4D97-AF65-F5344CB8AC3E}">
        <p14:creationId xmlns:p14="http://schemas.microsoft.com/office/powerpoint/2010/main" val="1108745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Challenges of Structural change for late developers in Today’s World</a:t>
            </a:r>
            <a:endParaRPr lang="en-US" dirty="0"/>
          </a:p>
        </p:txBody>
      </p:sp>
      <p:sp>
        <p:nvSpPr>
          <p:cNvPr id="3" name="Espace réservé du contenu 2"/>
          <p:cNvSpPr>
            <a:spLocks noGrp="1"/>
          </p:cNvSpPr>
          <p:nvPr>
            <p:ph idx="1"/>
          </p:nvPr>
        </p:nvSpPr>
        <p:spPr/>
        <p:txBody>
          <a:bodyPr>
            <a:normAutofit fontScale="85000" lnSpcReduction="20000"/>
          </a:bodyPr>
          <a:lstStyle/>
          <a:p>
            <a:r>
              <a:rPr lang="en-US" dirty="0" smtClean="0"/>
              <a:t>Late developers, which include most of SSA countries, are simultaneously confronted with: </a:t>
            </a:r>
          </a:p>
          <a:p>
            <a:pPr lvl="1"/>
            <a:r>
              <a:rPr lang="en-US" dirty="0" smtClean="0"/>
              <a:t>Incipient </a:t>
            </a:r>
            <a:r>
              <a:rPr lang="en-US" dirty="0"/>
              <a:t>economic transition </a:t>
            </a:r>
            <a:endParaRPr lang="en-US" dirty="0" smtClean="0"/>
          </a:p>
          <a:p>
            <a:pPr lvl="1"/>
            <a:r>
              <a:rPr lang="en-US" dirty="0"/>
              <a:t>U</a:t>
            </a:r>
            <a:r>
              <a:rPr lang="en-US" dirty="0" smtClean="0"/>
              <a:t>nachieved demographic transition</a:t>
            </a:r>
          </a:p>
          <a:p>
            <a:pPr lvl="1"/>
            <a:r>
              <a:rPr lang="en-US" dirty="0" smtClean="0"/>
              <a:t>Growing urbanization without industrialization</a:t>
            </a:r>
          </a:p>
          <a:p>
            <a:r>
              <a:rPr lang="en-US" dirty="0" smtClean="0"/>
              <a:t>The “moment in time” matters in a context of a global open economy </a:t>
            </a:r>
            <a:r>
              <a:rPr lang="en-US" dirty="0" smtClean="0">
                <a:sym typeface="Wingdings" panose="05000000000000000000" pitchFamily="2" charset="2"/>
              </a:rPr>
              <a:t> </a:t>
            </a:r>
            <a:r>
              <a:rPr lang="en-US" dirty="0" smtClean="0"/>
              <a:t>high international competition </a:t>
            </a:r>
          </a:p>
          <a:p>
            <a:pPr lvl="1"/>
            <a:r>
              <a:rPr lang="en-US" dirty="0" smtClean="0"/>
              <a:t>Existing opportunities </a:t>
            </a:r>
            <a:r>
              <a:rPr lang="en-US" dirty="0" smtClean="0">
                <a:sym typeface="Wingdings" panose="05000000000000000000" pitchFamily="2" charset="2"/>
              </a:rPr>
              <a:t> benefits of technological progress and past experience, advantage of new opportunities to access global markets</a:t>
            </a:r>
            <a:endParaRPr lang="en-US" dirty="0" smtClean="0"/>
          </a:p>
          <a:p>
            <a:pPr lvl="1"/>
            <a:r>
              <a:rPr lang="en-US" dirty="0" smtClean="0"/>
              <a:t>But critical constraints </a:t>
            </a:r>
            <a:r>
              <a:rPr lang="en-US" dirty="0" smtClean="0">
                <a:sym typeface="Wingdings" panose="05000000000000000000" pitchFamily="2" charset="2"/>
              </a:rPr>
              <a:t> instability of the international environment, </a:t>
            </a:r>
            <a:r>
              <a:rPr lang="en-US" dirty="0" smtClean="0"/>
              <a:t>CC, pressures on NR, environment degradation, etc.</a:t>
            </a:r>
            <a:endParaRPr lang="en-US" dirty="0"/>
          </a:p>
        </p:txBody>
      </p:sp>
    </p:spTree>
    <p:extLst>
      <p:ext uri="{BB962C8B-B14F-4D97-AF65-F5344CB8AC3E}">
        <p14:creationId xmlns:p14="http://schemas.microsoft.com/office/powerpoint/2010/main" val="106675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mtClean="0"/>
              <a:t>Challenges of Structural change for late developers in Today’s World</a:t>
            </a:r>
            <a:endParaRPr lang="en-US" dirty="0"/>
          </a:p>
        </p:txBody>
      </p:sp>
      <p:sp>
        <p:nvSpPr>
          <p:cNvPr id="17" name="Espace réservé du contenu 16"/>
          <p:cNvSpPr>
            <a:spLocks noGrp="1"/>
          </p:cNvSpPr>
          <p:nvPr>
            <p:ph sz="half" idx="1"/>
          </p:nvPr>
        </p:nvSpPr>
        <p:spPr>
          <a:xfrm>
            <a:off x="107505" y="1600200"/>
            <a:ext cx="4573388" cy="5257800"/>
          </a:xfrm>
        </p:spPr>
        <p:txBody>
          <a:bodyPr>
            <a:normAutofit fontScale="85000" lnSpcReduction="10000"/>
          </a:bodyPr>
          <a:lstStyle/>
          <a:p>
            <a:pPr lvl="0"/>
            <a:r>
              <a:rPr lang="en-US" dirty="0" smtClean="0"/>
              <a:t>Inertia of macro-economic structures</a:t>
            </a:r>
          </a:p>
          <a:p>
            <a:pPr lvl="1"/>
            <a:r>
              <a:rPr lang="en-US" dirty="0" smtClean="0"/>
              <a:t>Agriculture </a:t>
            </a:r>
            <a:r>
              <a:rPr lang="en-US" dirty="0" smtClean="0">
                <a:sym typeface="Wingdings" panose="05000000000000000000" pitchFamily="2" charset="2"/>
              </a:rPr>
              <a:t> </a:t>
            </a:r>
            <a:r>
              <a:rPr lang="en-US" dirty="0" smtClean="0"/>
              <a:t>major share of aggregate output (GDP) and activity sector</a:t>
            </a:r>
          </a:p>
          <a:p>
            <a:pPr lvl="1"/>
            <a:r>
              <a:rPr lang="en-US" dirty="0" smtClean="0"/>
              <a:t>Tiny industrialization </a:t>
            </a:r>
          </a:p>
          <a:p>
            <a:pPr lvl="1"/>
            <a:r>
              <a:rPr lang="en-US" dirty="0" smtClean="0"/>
              <a:t>Services </a:t>
            </a:r>
            <a:r>
              <a:rPr lang="en-US" dirty="0" smtClean="0">
                <a:sym typeface="Wingdings" panose="05000000000000000000" pitchFamily="2" charset="2"/>
              </a:rPr>
              <a:t> </a:t>
            </a:r>
            <a:r>
              <a:rPr lang="en-US" dirty="0" smtClean="0"/>
              <a:t>informal, urban, odd jobs</a:t>
            </a:r>
          </a:p>
          <a:p>
            <a:r>
              <a:rPr lang="en-US" dirty="0" smtClean="0"/>
              <a:t>Continuing growing population</a:t>
            </a:r>
          </a:p>
          <a:p>
            <a:pPr lvl="1"/>
            <a:r>
              <a:rPr lang="en-US" dirty="0" smtClean="0">
                <a:sym typeface="Wingdings" panose="05000000000000000000" pitchFamily="2" charset="2"/>
              </a:rPr>
              <a:t>Rapid urbanization in mega-cities</a:t>
            </a:r>
          </a:p>
          <a:p>
            <a:pPr lvl="1"/>
            <a:r>
              <a:rPr lang="en-US" dirty="0" smtClean="0">
                <a:sym typeface="Wingdings" panose="05000000000000000000" pitchFamily="2" charset="2"/>
              </a:rPr>
              <a:t>But: population remains rural, and is still growing</a:t>
            </a:r>
          </a:p>
          <a:p>
            <a:pPr lvl="1"/>
            <a:r>
              <a:rPr lang="en-US" dirty="0" smtClean="0">
                <a:sym typeface="Wingdings" panose="05000000000000000000" pitchFamily="2" charset="2"/>
              </a:rPr>
              <a:t>Migration  massive, but limited (compared to past transitions)  not a viable option</a:t>
            </a:r>
            <a:endParaRPr lang="en-US" dirty="0"/>
          </a:p>
        </p:txBody>
      </p:sp>
      <p:sp>
        <p:nvSpPr>
          <p:cNvPr id="24" name="Rectangle 23"/>
          <p:cNvSpPr/>
          <p:nvPr/>
        </p:nvSpPr>
        <p:spPr>
          <a:xfrm>
            <a:off x="4499992" y="2204864"/>
            <a:ext cx="57606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ZoneTexte 37"/>
          <p:cNvSpPr txBox="1"/>
          <p:nvPr/>
        </p:nvSpPr>
        <p:spPr>
          <a:xfrm>
            <a:off x="4735246" y="5232593"/>
            <a:ext cx="2490425" cy="276999"/>
          </a:xfrm>
          <a:prstGeom prst="rect">
            <a:avLst/>
          </a:prstGeom>
          <a:noFill/>
        </p:spPr>
        <p:txBody>
          <a:bodyPr wrap="none" rtlCol="0">
            <a:spAutoFit/>
          </a:bodyPr>
          <a:lstStyle/>
          <a:p>
            <a:r>
              <a:rPr lang="en-US" sz="1200" i="1" dirty="0" smtClean="0"/>
              <a:t>Source: authors, based on WUP 2014</a:t>
            </a:r>
            <a:endParaRPr lang="en-US" sz="1200" i="1" dirty="0"/>
          </a:p>
        </p:txBody>
      </p:sp>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893" y="2739119"/>
            <a:ext cx="4067571" cy="246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ZoneTexte 26"/>
          <p:cNvSpPr txBox="1"/>
          <p:nvPr/>
        </p:nvSpPr>
        <p:spPr>
          <a:xfrm>
            <a:off x="4572000" y="2348880"/>
            <a:ext cx="4247317" cy="461665"/>
          </a:xfrm>
          <a:prstGeom prst="rect">
            <a:avLst/>
          </a:prstGeom>
          <a:noFill/>
        </p:spPr>
        <p:txBody>
          <a:bodyPr wrap="none" rtlCol="0">
            <a:spAutoFit/>
          </a:bodyPr>
          <a:lstStyle/>
          <a:p>
            <a:r>
              <a:rPr lang="en-US" sz="2400" dirty="0" smtClean="0"/>
              <a:t>Today’s Rural Population Growth</a:t>
            </a:r>
            <a:endParaRPr lang="en-US" sz="2400" dirty="0"/>
          </a:p>
        </p:txBody>
      </p:sp>
    </p:spTree>
    <p:extLst>
      <p:ext uri="{BB962C8B-B14F-4D97-AF65-F5344CB8AC3E}">
        <p14:creationId xmlns:p14="http://schemas.microsoft.com/office/powerpoint/2010/main" val="326899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en-US" dirty="0" smtClean="0"/>
              <a:t>Rural Pop. Growth and Employment</a:t>
            </a:r>
            <a:endParaRPr lang="en-US" dirty="0"/>
          </a:p>
        </p:txBody>
      </p:sp>
      <p:sp>
        <p:nvSpPr>
          <p:cNvPr id="5" name="Espace réservé du contenu 4"/>
          <p:cNvSpPr>
            <a:spLocks noGrp="1"/>
          </p:cNvSpPr>
          <p:nvPr>
            <p:ph sz="half" idx="1"/>
          </p:nvPr>
        </p:nvSpPr>
        <p:spPr>
          <a:xfrm>
            <a:off x="457200" y="1600200"/>
            <a:ext cx="4038600" cy="5140543"/>
          </a:xfrm>
        </p:spPr>
        <p:txBody>
          <a:bodyPr>
            <a:normAutofit fontScale="92500"/>
          </a:bodyPr>
          <a:lstStyle/>
          <a:p>
            <a:r>
              <a:rPr lang="en-US" dirty="0" smtClean="0"/>
              <a:t>Labor force increase is critical in most region of the developing world</a:t>
            </a:r>
          </a:p>
          <a:p>
            <a:pPr lvl="1"/>
            <a:r>
              <a:rPr lang="en-US" dirty="0" smtClean="0"/>
              <a:t>Labor demand in SSA will represent 790 millions youth people by 2050</a:t>
            </a:r>
          </a:p>
          <a:p>
            <a:pPr lvl="1"/>
            <a:r>
              <a:rPr lang="en-US" dirty="0" smtClean="0"/>
              <a:t>It will « only » represent 300 </a:t>
            </a:r>
            <a:r>
              <a:rPr lang="en-US" dirty="0"/>
              <a:t>millions </a:t>
            </a:r>
            <a:r>
              <a:rPr lang="en-US" dirty="0" smtClean="0"/>
              <a:t>people in India, 90 </a:t>
            </a:r>
            <a:r>
              <a:rPr lang="en-US" dirty="0"/>
              <a:t>millions </a:t>
            </a:r>
            <a:r>
              <a:rPr lang="en-US" dirty="0" smtClean="0"/>
              <a:t>in SE Asia and 75 </a:t>
            </a:r>
            <a:r>
              <a:rPr lang="en-US" dirty="0"/>
              <a:t>millions </a:t>
            </a:r>
            <a:r>
              <a:rPr lang="en-US" dirty="0" smtClean="0"/>
              <a:t>in LAC</a:t>
            </a:r>
          </a:p>
          <a:p>
            <a:r>
              <a:rPr lang="en-US" dirty="0" smtClean="0"/>
              <a:t>As said: most of these peoples live and will remain in rural areas</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041" t="18707" r="26499" b="39781"/>
          <a:stretch/>
        </p:blipFill>
        <p:spPr>
          <a:xfrm>
            <a:off x="4891944" y="1315898"/>
            <a:ext cx="4028256" cy="2267645"/>
          </a:xfrm>
          <a:prstGeom prst="rect">
            <a:avLst/>
          </a:prstGeom>
        </p:spPr>
      </p:pic>
      <p:sp>
        <p:nvSpPr>
          <p:cNvPr id="8" name="ZoneTexte 7"/>
          <p:cNvSpPr txBox="1"/>
          <p:nvPr/>
        </p:nvSpPr>
        <p:spPr>
          <a:xfrm>
            <a:off x="5000403" y="3583543"/>
            <a:ext cx="2752035" cy="276999"/>
          </a:xfrm>
          <a:prstGeom prst="rect">
            <a:avLst/>
          </a:prstGeom>
          <a:noFill/>
        </p:spPr>
        <p:txBody>
          <a:bodyPr wrap="none" rtlCol="0">
            <a:spAutoFit/>
          </a:bodyPr>
          <a:lstStyle/>
          <a:p>
            <a:r>
              <a:rPr lang="en-US" sz="1200" i="1" dirty="0" smtClean="0"/>
              <a:t>Source: </a:t>
            </a:r>
            <a:r>
              <a:rPr lang="en-US" sz="1200" i="1" dirty="0" err="1" smtClean="0"/>
              <a:t>Losch</a:t>
            </a:r>
            <a:r>
              <a:rPr lang="en-US" sz="1200" i="1" dirty="0" smtClean="0"/>
              <a:t>, 2016, based on WPP 2015</a:t>
            </a:r>
            <a:endParaRPr lang="en-US" sz="1200" i="1" dirty="0"/>
          </a:p>
        </p:txBody>
      </p:sp>
      <p:pic>
        <p:nvPicPr>
          <p:cNvPr id="9" name="Espace réservé du contenu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93625" y="3860542"/>
            <a:ext cx="3497795" cy="2603202"/>
          </a:xfrm>
          <a:prstGeom prst="rect">
            <a:avLst/>
          </a:prstGeom>
        </p:spPr>
      </p:pic>
      <p:sp>
        <p:nvSpPr>
          <p:cNvPr id="10" name="ZoneTexte 9"/>
          <p:cNvSpPr txBox="1"/>
          <p:nvPr/>
        </p:nvSpPr>
        <p:spPr>
          <a:xfrm>
            <a:off x="5152802" y="6463744"/>
            <a:ext cx="2859822" cy="276999"/>
          </a:xfrm>
          <a:prstGeom prst="rect">
            <a:avLst/>
          </a:prstGeom>
          <a:noFill/>
        </p:spPr>
        <p:txBody>
          <a:bodyPr wrap="none" rtlCol="0">
            <a:spAutoFit/>
          </a:bodyPr>
          <a:lstStyle/>
          <a:p>
            <a:r>
              <a:rPr lang="en-US" sz="1200" i="1" dirty="0" smtClean="0"/>
              <a:t>Source: A new emerging rural world (2016)</a:t>
            </a:r>
            <a:endParaRPr lang="en-US" sz="1200" i="1" dirty="0"/>
          </a:p>
        </p:txBody>
      </p:sp>
    </p:spTree>
    <p:extLst>
      <p:ext uri="{BB962C8B-B14F-4D97-AF65-F5344CB8AC3E}">
        <p14:creationId xmlns:p14="http://schemas.microsoft.com/office/powerpoint/2010/main" val="998989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Rural Pop. Growth and Employment</a:t>
            </a:r>
          </a:p>
        </p:txBody>
      </p:sp>
      <p:sp>
        <p:nvSpPr>
          <p:cNvPr id="15" name="Espace réservé du contenu 14"/>
          <p:cNvSpPr>
            <a:spLocks noGrp="1"/>
          </p:cNvSpPr>
          <p:nvPr>
            <p:ph sz="half" idx="1"/>
          </p:nvPr>
        </p:nvSpPr>
        <p:spPr/>
        <p:txBody>
          <a:bodyPr>
            <a:normAutofit fontScale="92500" lnSpcReduction="10000"/>
          </a:bodyPr>
          <a:lstStyle/>
          <a:p>
            <a:r>
              <a:rPr lang="en-US" dirty="0" smtClean="0"/>
              <a:t>Today, agriculture is still the main activity in rural areas and in most of the developing world</a:t>
            </a:r>
          </a:p>
          <a:p>
            <a:pPr lvl="1"/>
            <a:r>
              <a:rPr lang="en-US" dirty="0" smtClean="0"/>
              <a:t>In SSA (mostly), India and some of SE Asia countries: 45-65%; up to 90% of jobs</a:t>
            </a:r>
          </a:p>
          <a:p>
            <a:pPr lvl="1"/>
            <a:r>
              <a:rPr lang="en-US" dirty="0" smtClean="0"/>
              <a:t>In most LAC: 25-45%, up to 65% of jobs</a:t>
            </a:r>
          </a:p>
          <a:p>
            <a:r>
              <a:rPr lang="en-US" dirty="0" smtClean="0"/>
              <a:t>But agriculture is one among other activities of rural peoples….</a:t>
            </a:r>
            <a:endParaRPr lang="en-US" dirty="0"/>
          </a:p>
        </p:txBody>
      </p:sp>
      <p:sp>
        <p:nvSpPr>
          <p:cNvPr id="7" name="ZoneTexte 6"/>
          <p:cNvSpPr txBox="1"/>
          <p:nvPr/>
        </p:nvSpPr>
        <p:spPr>
          <a:xfrm>
            <a:off x="4499992" y="5312241"/>
            <a:ext cx="2345707" cy="276999"/>
          </a:xfrm>
          <a:prstGeom prst="rect">
            <a:avLst/>
          </a:prstGeom>
          <a:noFill/>
        </p:spPr>
        <p:txBody>
          <a:bodyPr wrap="none" rtlCol="0">
            <a:spAutoFit/>
          </a:bodyPr>
          <a:lstStyle/>
          <a:p>
            <a:r>
              <a:rPr lang="en-US" sz="1200" i="1" dirty="0" smtClean="0"/>
              <a:t>Source: compilation by the authors</a:t>
            </a:r>
            <a:endParaRPr lang="en-US" sz="1200" i="1" dirty="0"/>
          </a:p>
        </p:txBody>
      </p:sp>
      <p:pic>
        <p:nvPicPr>
          <p:cNvPr id="3075"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65404" y="2458355"/>
            <a:ext cx="4643100" cy="281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4499992" y="1996370"/>
            <a:ext cx="4325223" cy="461665"/>
          </a:xfrm>
          <a:prstGeom prst="rect">
            <a:avLst/>
          </a:prstGeom>
          <a:noFill/>
        </p:spPr>
        <p:txBody>
          <a:bodyPr wrap="none" rtlCol="0">
            <a:spAutoFit/>
          </a:bodyPr>
          <a:lstStyle/>
          <a:p>
            <a:r>
              <a:rPr lang="en-US" sz="2400" dirty="0" smtClean="0"/>
              <a:t>Employment in Agriculture Today</a:t>
            </a:r>
            <a:endParaRPr lang="en-US" sz="2400" dirty="0"/>
          </a:p>
        </p:txBody>
      </p:sp>
    </p:spTree>
    <p:extLst>
      <p:ext uri="{BB962C8B-B14F-4D97-AF65-F5344CB8AC3E}">
        <p14:creationId xmlns:p14="http://schemas.microsoft.com/office/powerpoint/2010/main" val="2816310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Rural Diversification: a common Feature of Structural Change</a:t>
            </a:r>
            <a:endParaRPr lang="en-US" dirty="0"/>
          </a:p>
        </p:txBody>
      </p:sp>
      <p:sp>
        <p:nvSpPr>
          <p:cNvPr id="3" name="Espace réservé du contenu 2"/>
          <p:cNvSpPr>
            <a:spLocks noGrp="1"/>
          </p:cNvSpPr>
          <p:nvPr>
            <p:ph idx="1"/>
          </p:nvPr>
        </p:nvSpPr>
        <p:spPr/>
        <p:txBody>
          <a:bodyPr>
            <a:normAutofit fontScale="92500" lnSpcReduction="20000"/>
          </a:bodyPr>
          <a:lstStyle/>
          <a:p>
            <a:r>
              <a:rPr lang="en-US" dirty="0" smtClean="0"/>
              <a:t>Rural peoples, who still largely depend on agriculture in most of the developing world, increasingly derive incomes from non farm activities (local or in migration) </a:t>
            </a:r>
            <a:br>
              <a:rPr lang="en-US" dirty="0" smtClean="0"/>
            </a:br>
            <a:r>
              <a:rPr lang="en-US" dirty="0" smtClean="0">
                <a:sym typeface="Wingdings" panose="05000000000000000000" pitchFamily="2" charset="2"/>
              </a:rPr>
              <a:t> intensification of rural diversification</a:t>
            </a:r>
            <a:endParaRPr lang="en-US" dirty="0" smtClean="0"/>
          </a:p>
          <a:p>
            <a:r>
              <a:rPr lang="en-US" dirty="0" smtClean="0"/>
              <a:t>A large body of literature has investigated the extent, nature, and drivers of rural diversification</a:t>
            </a:r>
          </a:p>
          <a:p>
            <a:pPr lvl="1"/>
            <a:r>
              <a:rPr lang="en-US" dirty="0" smtClean="0"/>
              <a:t>Among others: FAO, 1998; Barrett et al. 2001; </a:t>
            </a:r>
            <a:r>
              <a:rPr lang="en-US" dirty="0" err="1" smtClean="0"/>
              <a:t>Haggblade</a:t>
            </a:r>
            <a:r>
              <a:rPr lang="en-US" dirty="0" smtClean="0"/>
              <a:t> et al., 2007; Winters et al., 2009; Davis et al. 2010; Winter et al., 2010;  2008 WDR; 2011 IFAD Rural Poverty Report, etc.</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730540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TotalTime>
  <Words>1345</Words>
  <Application>Microsoft Office PowerPoint</Application>
  <PresentationFormat>Affichage à l'écran (4:3)</PresentationFormat>
  <Paragraphs>201</Paragraphs>
  <Slides>26</Slides>
  <Notes>13</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Structural Change and Rural Diversification in Developing Countries: What suggestions for action?</vt:lpstr>
      <vt:lpstr>References</vt:lpstr>
      <vt:lpstr>Understanding Structural change </vt:lpstr>
      <vt:lpstr>Understanding Structural change </vt:lpstr>
      <vt:lpstr>Challenges of Structural change for late developers in Today’s World</vt:lpstr>
      <vt:lpstr>Challenges of Structural change for late developers in Today’s World</vt:lpstr>
      <vt:lpstr>Rural Pop. Growth and Employment</vt:lpstr>
      <vt:lpstr>Rural Pop. Growth and Employment</vt:lpstr>
      <vt:lpstr>Rural Diversification: a common Feature of Structural Change</vt:lpstr>
      <vt:lpstr>Why Rural Peoples diversify?</vt:lpstr>
      <vt:lpstr>Rural Diversification: Definition?</vt:lpstr>
      <vt:lpstr>Ex. What is « rural » in Nicaragua?</vt:lpstr>
      <vt:lpstr>Ex. of Rural diversification</vt:lpstr>
      <vt:lpstr>Ex. of Rural diversification</vt:lpstr>
      <vt:lpstr>Ex. of Rural diversification</vt:lpstr>
      <vt:lpstr>The diversification – income relationship: an inverted U pattern</vt:lpstr>
      <vt:lpstr>Why understanding rural diversification is important? </vt:lpstr>
      <vt:lpstr>Ex: An integrated framework to better the rural-urban linkages at the micro level</vt:lpstr>
      <vt:lpstr>Summing it up</vt:lpstr>
      <vt:lpstr>Going forward</vt:lpstr>
      <vt:lpstr>Going forward</vt:lpstr>
      <vt:lpstr>Going forward</vt:lpstr>
      <vt:lpstr>Going forward</vt:lpstr>
      <vt:lpstr>Going forward</vt:lpstr>
      <vt:lpstr>Thank you for your attention</vt:lpstr>
      <vt:lpstr>The « three worlds » of WDR08</vt:lpstr>
    </vt:vector>
  </TitlesOfParts>
  <Company>CIRAD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Fréguin-Gresh</dc:creator>
  <cp:lastModifiedBy>Fréguin-Gresh</cp:lastModifiedBy>
  <cp:revision>120</cp:revision>
  <dcterms:created xsi:type="dcterms:W3CDTF">2017-03-29T08:35:30Z</dcterms:created>
  <dcterms:modified xsi:type="dcterms:W3CDTF">2017-04-06T13:47:57Z</dcterms:modified>
</cp:coreProperties>
</file>