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56" r:id="rId2"/>
    <p:sldMasterId id="2147483658" r:id="rId3"/>
    <p:sldMasterId id="2147483672" r:id="rId4"/>
    <p:sldMasterId id="2147483674" r:id="rId5"/>
  </p:sldMasterIdLst>
  <p:notesMasterIdLst>
    <p:notesMasterId r:id="rId29"/>
  </p:notesMasterIdLst>
  <p:handoutMasterIdLst>
    <p:handoutMasterId r:id="rId30"/>
  </p:handoutMasterIdLst>
  <p:sldIdLst>
    <p:sldId id="266" r:id="rId6"/>
    <p:sldId id="350" r:id="rId7"/>
    <p:sldId id="351" r:id="rId8"/>
    <p:sldId id="396" r:id="rId9"/>
    <p:sldId id="356" r:id="rId10"/>
    <p:sldId id="395" r:id="rId11"/>
    <p:sldId id="293" r:id="rId12"/>
    <p:sldId id="355" r:id="rId13"/>
    <p:sldId id="359" r:id="rId14"/>
    <p:sldId id="389" r:id="rId15"/>
    <p:sldId id="390" r:id="rId16"/>
    <p:sldId id="391" r:id="rId17"/>
    <p:sldId id="362" r:id="rId18"/>
    <p:sldId id="360" r:id="rId19"/>
    <p:sldId id="361" r:id="rId20"/>
    <p:sldId id="388" r:id="rId21"/>
    <p:sldId id="363" r:id="rId22"/>
    <p:sldId id="364" r:id="rId23"/>
    <p:sldId id="371" r:id="rId24"/>
    <p:sldId id="372" r:id="rId25"/>
    <p:sldId id="373" r:id="rId26"/>
    <p:sldId id="374" r:id="rId27"/>
    <p:sldId id="38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011"/>
    <a:srgbClr val="70B12E"/>
    <a:srgbClr val="3AB4C1"/>
    <a:srgbClr val="D2432E"/>
    <a:srgbClr val="B33A27"/>
    <a:srgbClr val="B30202"/>
    <a:srgbClr val="49520B"/>
    <a:srgbClr val="A1B318"/>
    <a:srgbClr val="BFC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85705" autoAdjust="0"/>
  </p:normalViewPr>
  <p:slideViewPr>
    <p:cSldViewPr snapToGrid="0" snapToObjects="1">
      <p:cViewPr varScale="1">
        <p:scale>
          <a:sx n="56" d="100"/>
          <a:sy n="56" d="100"/>
        </p:scale>
        <p:origin x="976" y="22"/>
      </p:cViewPr>
      <p:guideLst>
        <p:guide orient="horz" pos="4065"/>
        <p:guide pos="18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lio%20Berdegu&#233;\Documents\AAA%20DTR%203\PROYECTOS%20OTROS\Ford%20MX%20Ciudades\Desktop%20review\Report%20to%20Ford\Draft%201\Full%20report\POBLACI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5"/>
          <c:order val="0"/>
          <c:invertIfNegative val="0"/>
          <c:dPt>
            <c:idx val="5"/>
            <c:invertIfNegative val="0"/>
            <c:bubble3D val="0"/>
            <c:spPr>
              <a:solidFill>
                <a:schemeClr val="accent1"/>
              </a:solidFill>
            </c:spPr>
            <c:extLst>
              <c:ext xmlns:c16="http://schemas.microsoft.com/office/drawing/2014/chart" uri="{C3380CC4-5D6E-409C-BE32-E72D297353CC}">
                <c16:uniqueId val="{00000001-0BCB-4F59-BB0D-71F8F4348038}"/>
              </c:ext>
            </c:extLst>
          </c:dPt>
          <c:dLbls>
            <c:spPr>
              <a:noFill/>
              <a:ln>
                <a:noFill/>
              </a:ln>
              <a:effectLst/>
            </c:spPr>
            <c:txPr>
              <a:bodyPr/>
              <a:lstStyle/>
              <a:p>
                <a:pPr>
                  <a:defRPr sz="1500">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Hoja1!$B$3:$B$248</c:f>
              <c:strCache>
                <c:ptCount val="11"/>
                <c:pt idx="0">
                  <c:v>N AMERICA</c:v>
                </c:pt>
                <c:pt idx="1">
                  <c:v>LAC</c:v>
                </c:pt>
                <c:pt idx="2">
                  <c:v>OCEANIA</c:v>
                </c:pt>
                <c:pt idx="3">
                  <c:v>S AFRICA</c:v>
                </c:pt>
                <c:pt idx="4">
                  <c:v>E ASIA</c:v>
                </c:pt>
                <c:pt idx="5">
                  <c:v>WORLD</c:v>
                </c:pt>
                <c:pt idx="6">
                  <c:v>EUROPE</c:v>
                </c:pt>
                <c:pt idx="7">
                  <c:v>W AFRICA</c:v>
                </c:pt>
                <c:pt idx="8">
                  <c:v>S ASIA</c:v>
                </c:pt>
                <c:pt idx="9">
                  <c:v>SE ASIA</c:v>
                </c:pt>
                <c:pt idx="10">
                  <c:v>E AFRICA</c:v>
                </c:pt>
              </c:strCache>
            </c:strRef>
          </c:cat>
          <c:val>
            <c:numRef>
              <c:f>Hoja1!$H$3:$H$248</c:f>
              <c:numCache>
                <c:formatCode>0%</c:formatCode>
                <c:ptCount val="11"/>
                <c:pt idx="0">
                  <c:v>0.47079458589148454</c:v>
                </c:pt>
                <c:pt idx="1">
                  <c:v>0.57641806608701229</c:v>
                </c:pt>
                <c:pt idx="2">
                  <c:v>0.59450391229308885</c:v>
                </c:pt>
                <c:pt idx="3">
                  <c:v>0.64740266751832098</c:v>
                </c:pt>
                <c:pt idx="4">
                  <c:v>0.65128445753710251</c:v>
                </c:pt>
                <c:pt idx="5">
                  <c:v>0.72745362419290227</c:v>
                </c:pt>
                <c:pt idx="6">
                  <c:v>0.7475547204837808</c:v>
                </c:pt>
                <c:pt idx="7">
                  <c:v>0.80291338838673887</c:v>
                </c:pt>
                <c:pt idx="8">
                  <c:v>0.81718700382780618</c:v>
                </c:pt>
                <c:pt idx="9">
                  <c:v>0.83422342942780814</c:v>
                </c:pt>
                <c:pt idx="10">
                  <c:v>0.9101240839676944</c:v>
                </c:pt>
              </c:numCache>
            </c:numRef>
          </c:val>
          <c:extLst>
            <c:ext xmlns:c16="http://schemas.microsoft.com/office/drawing/2014/chart" uri="{C3380CC4-5D6E-409C-BE32-E72D297353CC}">
              <c16:uniqueId val="{00000002-0BCB-4F59-BB0D-71F8F4348038}"/>
            </c:ext>
          </c:extLst>
        </c:ser>
        <c:dLbls>
          <c:dLblPos val="outEnd"/>
          <c:showLegendKey val="0"/>
          <c:showVal val="1"/>
          <c:showCatName val="0"/>
          <c:showSerName val="0"/>
          <c:showPercent val="0"/>
          <c:showBubbleSize val="0"/>
        </c:dLbls>
        <c:gapWidth val="150"/>
        <c:axId val="138699520"/>
        <c:axId val="138719232"/>
      </c:barChart>
      <c:catAx>
        <c:axId val="138699520"/>
        <c:scaling>
          <c:orientation val="minMax"/>
        </c:scaling>
        <c:delete val="0"/>
        <c:axPos val="b"/>
        <c:numFmt formatCode="General" sourceLinked="0"/>
        <c:majorTickMark val="out"/>
        <c:minorTickMark val="none"/>
        <c:tickLblPos val="nextTo"/>
        <c:txPr>
          <a:bodyPr/>
          <a:lstStyle/>
          <a:p>
            <a:pPr>
              <a:defRPr sz="1500">
                <a:latin typeface="Cambria" panose="02040503050406030204" pitchFamily="18" charset="0"/>
              </a:defRPr>
            </a:pPr>
            <a:endParaRPr lang="en-US"/>
          </a:p>
        </c:txPr>
        <c:crossAx val="138719232"/>
        <c:crosses val="autoZero"/>
        <c:auto val="1"/>
        <c:lblAlgn val="ctr"/>
        <c:lblOffset val="100"/>
        <c:noMultiLvlLbl val="0"/>
      </c:catAx>
      <c:valAx>
        <c:axId val="138719232"/>
        <c:scaling>
          <c:orientation val="minMax"/>
        </c:scaling>
        <c:delete val="1"/>
        <c:axPos val="l"/>
        <c:majorGridlines/>
        <c:title>
          <c:tx>
            <c:rich>
              <a:bodyPr rot="-5400000" vert="horz"/>
              <a:lstStyle/>
              <a:p>
                <a:pPr>
                  <a:defRPr sz="1500" b="1">
                    <a:latin typeface="Cambria" panose="02040503050406030204" pitchFamily="18" charset="0"/>
                  </a:defRPr>
                </a:pPr>
                <a:r>
                  <a:rPr lang="en-US" sz="1500" b="1" dirty="0">
                    <a:latin typeface="Cambria" panose="02040503050406030204" pitchFamily="18" charset="0"/>
                  </a:rPr>
                  <a:t>Rural + Urban &lt; 500k (% of total)</a:t>
                </a:r>
              </a:p>
            </c:rich>
          </c:tx>
          <c:overlay val="0"/>
        </c:title>
        <c:numFmt formatCode="0%" sourceLinked="1"/>
        <c:majorTickMark val="out"/>
        <c:minorTickMark val="none"/>
        <c:tickLblPos val="nextTo"/>
        <c:crossAx val="13869952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95C205-2373-5140-90C2-1D0CB0B1810A}" type="datetimeFigureOut">
              <a:rPr lang="en-US" smtClean="0"/>
              <a:pPr/>
              <a:t>4/9/2017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8F2F4-7C57-AB49-BDA8-56895498B62A}" type="slidenum">
              <a:rPr lang="en-US" smtClean="0"/>
              <a:pPr/>
              <a:t>‹Nº›</a:t>
            </a:fld>
            <a:endParaRPr lang="en-US"/>
          </a:p>
        </p:txBody>
      </p:sp>
    </p:spTree>
    <p:extLst>
      <p:ext uri="{BB962C8B-B14F-4D97-AF65-F5344CB8AC3E}">
        <p14:creationId xmlns:p14="http://schemas.microsoft.com/office/powerpoint/2010/main" val="1659956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68C67-8FF5-0D40-A816-4B406545166C}" type="datetimeFigureOut">
              <a:rPr lang="es-ES_tradnl" smtClean="0"/>
              <a:t>09/04/2017</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F26C7-3833-9247-B50C-CFE3FF4BADCC}" type="slidenum">
              <a:rPr lang="es-ES_tradnl" smtClean="0"/>
              <a:t>‹Nº›</a:t>
            </a:fld>
            <a:endParaRPr lang="es-ES_tradnl"/>
          </a:p>
        </p:txBody>
      </p:sp>
    </p:spTree>
    <p:extLst>
      <p:ext uri="{BB962C8B-B14F-4D97-AF65-F5344CB8AC3E}">
        <p14:creationId xmlns:p14="http://schemas.microsoft.com/office/powerpoint/2010/main" val="66493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A9856C-9E96-4666-A387-84DAA0F63E64}" type="slidenum">
              <a:rPr lang="es-CL" smtClean="0"/>
              <a:t>2</a:t>
            </a:fld>
            <a:endParaRPr lang="es-CL" dirty="0"/>
          </a:p>
        </p:txBody>
      </p:sp>
    </p:spTree>
    <p:extLst>
      <p:ext uri="{BB962C8B-B14F-4D97-AF65-F5344CB8AC3E}">
        <p14:creationId xmlns:p14="http://schemas.microsoft.com/office/powerpoint/2010/main" val="145371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67F26C7-3833-9247-B50C-CFE3FF4BADCC}" type="slidenum">
              <a:rPr lang="es-ES_tradnl" smtClean="0"/>
              <a:t>11</a:t>
            </a:fld>
            <a:endParaRPr lang="es-ES_tradnl"/>
          </a:p>
        </p:txBody>
      </p:sp>
    </p:spTree>
    <p:extLst>
      <p:ext uri="{BB962C8B-B14F-4D97-AF65-F5344CB8AC3E}">
        <p14:creationId xmlns:p14="http://schemas.microsoft.com/office/powerpoint/2010/main" val="308839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67F26C7-3833-9247-B50C-CFE3FF4BADCC}" type="slidenum">
              <a:rPr lang="es-ES_tradnl" smtClean="0"/>
              <a:t>12</a:t>
            </a:fld>
            <a:endParaRPr lang="es-ES_tradnl"/>
          </a:p>
        </p:txBody>
      </p:sp>
    </p:spTree>
    <p:extLst>
      <p:ext uri="{BB962C8B-B14F-4D97-AF65-F5344CB8AC3E}">
        <p14:creationId xmlns:p14="http://schemas.microsoft.com/office/powerpoint/2010/main" val="184889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NW of Mexico City – state of Mexico</a:t>
            </a:r>
          </a:p>
          <a:p>
            <a:endParaRPr lang="en-US" dirty="0"/>
          </a:p>
          <a:p>
            <a:r>
              <a:rPr lang="en-US" dirty="0"/>
              <a:t>Six municipalities</a:t>
            </a:r>
          </a:p>
          <a:p>
            <a:endParaRPr lang="en-US" dirty="0"/>
          </a:p>
          <a:p>
            <a:r>
              <a:rPr lang="en-US" dirty="0"/>
              <a:t>Nine towns and small cities of between 20,000 </a:t>
            </a:r>
            <a:r>
              <a:rPr lang="en-US" baseline="0" dirty="0"/>
              <a:t>and close to 100,000 </a:t>
            </a:r>
            <a:r>
              <a:rPr lang="en-US" dirty="0"/>
              <a:t>inhabitants</a:t>
            </a:r>
            <a:r>
              <a:rPr lang="en-US" baseline="0" dirty="0"/>
              <a:t>      Dozens of rural villages</a:t>
            </a:r>
          </a:p>
          <a:p>
            <a:endParaRPr lang="en-US" baseline="0" dirty="0"/>
          </a:p>
          <a:p>
            <a:r>
              <a:rPr lang="en-US" baseline="0" dirty="0"/>
              <a:t>Held together by daily commuting, nonfarm activities, labor market, market transactions in both directions, services based in towns…</a:t>
            </a:r>
          </a:p>
          <a:p>
            <a:endParaRPr lang="en-US" baseline="0" dirty="0"/>
          </a:p>
          <a:p>
            <a:r>
              <a:rPr lang="en-US" baseline="0" dirty="0"/>
              <a:t>A distinct socioeconomic unit, so that if you built a wall around each village, or around each town or each city, they would all suffer tremendously… they are bound together</a:t>
            </a:r>
            <a:r>
              <a:rPr lang="en-US" b="1" baseline="0" dirty="0"/>
              <a:t>,  this is the place where 464,000 live, work, and interact with each other</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if a large majority of the world’s poor live in these intermediate, rural-urban places, AND if it is true that these rural-urban places are functional socioeconomic units, are distinct societies, or places with a socially constructed identity, </a:t>
            </a:r>
            <a:r>
              <a:rPr lang="en-US" b="1" baseline="0" dirty="0"/>
              <a:t>could it perhaps be that a single set of investments could deliver simultaneously rural AND urban poverty reduction AND rural and urban economic growth?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1" baseline="0" dirty="0"/>
          </a:p>
          <a:p>
            <a:r>
              <a:rPr lang="en-GB" sz="1200" kern="1200" dirty="0">
                <a:solidFill>
                  <a:schemeClr val="tx1"/>
                </a:solidFill>
                <a:effectLst/>
                <a:latin typeface="+mn-lt"/>
                <a:ea typeface="+mn-ea"/>
                <a:cs typeface="+mn-cs"/>
              </a:rPr>
              <a:t>The dots, squares and triangles, are population size of each locality, number of people under poverty line, and number that receive conditional cash transfer programs.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circles around the main towns are 5-10km distances,</a:t>
            </a:r>
            <a:endParaRPr lang="en-US" b="1" baseline="0" dirty="0"/>
          </a:p>
          <a:p>
            <a:endParaRPr lang="en-US" b="1" baseline="0" dirty="0"/>
          </a:p>
          <a:p>
            <a:endParaRPr lang="en-US" b="1" baseline="0" dirty="0"/>
          </a:p>
          <a:p>
            <a:endParaRPr lang="en-US" baseline="0" dirty="0"/>
          </a:p>
          <a:p>
            <a:endParaRPr lang="en-US" baseline="0" dirty="0"/>
          </a:p>
          <a:p>
            <a:endParaRPr lang="en-US"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13</a:t>
            </a:fld>
            <a:endParaRPr lang="es-CL"/>
          </a:p>
        </p:txBody>
      </p:sp>
    </p:spTree>
    <p:extLst>
      <p:ext uri="{BB962C8B-B14F-4D97-AF65-F5344CB8AC3E}">
        <p14:creationId xmlns:p14="http://schemas.microsoft.com/office/powerpoint/2010/main" val="387341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noProof="0" dirty="0"/>
              <a:t>“Reciprocal” in the sense that for one flow in one direction, there is a reciprocal flow of something</a:t>
            </a:r>
            <a:r>
              <a:rPr lang="en-GB" baseline="0" noProof="0" dirty="0"/>
              <a:t> else in the other…</a:t>
            </a:r>
          </a:p>
          <a:p>
            <a:endParaRPr lang="en-GB" baseline="0" noProof="0" dirty="0"/>
          </a:p>
          <a:p>
            <a:r>
              <a:rPr lang="en-GB" baseline="0" noProof="0" dirty="0"/>
              <a:t>Rural sells food to urban, urban pays money to rural</a:t>
            </a:r>
          </a:p>
          <a:p>
            <a:r>
              <a:rPr lang="en-GB" baseline="0" noProof="0" dirty="0"/>
              <a:t>Urban sells manufactured products to rural, rural pays money</a:t>
            </a:r>
          </a:p>
          <a:p>
            <a:r>
              <a:rPr lang="en-GB" baseline="0" noProof="0" dirty="0"/>
              <a:t>Rural demands labor during harvest season, urban people respond, and come back with their salaries</a:t>
            </a:r>
          </a:p>
          <a:p>
            <a:endParaRPr lang="en-GB" baseline="0" noProof="0" dirty="0"/>
          </a:p>
          <a:p>
            <a:endParaRPr lang="en-GB" noProof="0"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14</a:t>
            </a:fld>
            <a:endParaRPr lang="es-CL" dirty="0"/>
          </a:p>
        </p:txBody>
      </p:sp>
    </p:spTree>
    <p:extLst>
      <p:ext uri="{BB962C8B-B14F-4D97-AF65-F5344CB8AC3E}">
        <p14:creationId xmlns:p14="http://schemas.microsoft.com/office/powerpoint/2010/main" val="56800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noProof="0" dirty="0"/>
              <a:t>The key ideas here are two:</a:t>
            </a:r>
          </a:p>
          <a:p>
            <a:endParaRPr lang="en-GB" noProof="0" dirty="0"/>
          </a:p>
          <a:p>
            <a:pPr marL="228600" indent="-228600">
              <a:buFont typeface="+mj-lt"/>
              <a:buAutoNum type="arabicPeriod"/>
            </a:pPr>
            <a:r>
              <a:rPr lang="en-GB" noProof="0" dirty="0"/>
              <a:t>Flows</a:t>
            </a:r>
            <a:r>
              <a:rPr lang="en-GB" baseline="0" noProof="0" dirty="0"/>
              <a:t> between </a:t>
            </a:r>
            <a:r>
              <a:rPr lang="en-GB" b="1" baseline="0" noProof="0" dirty="0"/>
              <a:t>specific, concrete</a:t>
            </a:r>
            <a:r>
              <a:rPr lang="en-GB" baseline="0" noProof="0" dirty="0"/>
              <a:t>, rural areas and concrete, specific, urban locations – not just </a:t>
            </a:r>
            <a:r>
              <a:rPr lang="en-GB" baseline="0" noProof="0" dirty="0" err="1"/>
              <a:t>indetermined</a:t>
            </a:r>
            <a:r>
              <a:rPr lang="en-GB" baseline="0" noProof="0" dirty="0"/>
              <a:t> such as flows of food that is retailed and consumed in many cities around a region, a country or the world; or manufactured good that come out of a factory and are sold all over the place.</a:t>
            </a:r>
          </a:p>
          <a:p>
            <a:pPr marL="228600" indent="-228600">
              <a:buFont typeface="+mj-lt"/>
              <a:buAutoNum type="arabicPeriod"/>
            </a:pPr>
            <a:endParaRPr lang="en-GB" baseline="0" noProof="0" dirty="0"/>
          </a:p>
          <a:p>
            <a:pPr marL="228600" indent="-228600">
              <a:buFont typeface="+mj-lt"/>
              <a:buAutoNum type="arabicPeriod"/>
            </a:pPr>
            <a:r>
              <a:rPr lang="en-GB" baseline="0" noProof="0" dirty="0"/>
              <a:t>These flows are iterative, repeated over a period of time, that can be years or decades. Such sustained interaction creates bonds of a nature that is different than that which is present in a casual exchange, or an exchange with an </a:t>
            </a:r>
            <a:r>
              <a:rPr lang="en-GB" baseline="0" noProof="0" dirty="0" err="1"/>
              <a:t>indetermined</a:t>
            </a:r>
            <a:r>
              <a:rPr lang="en-GB" baseline="0" noProof="0" dirty="0"/>
              <a:t>, quasi-anonymous counterpart</a:t>
            </a:r>
          </a:p>
          <a:p>
            <a:pPr marL="0" indent="0">
              <a:buFont typeface="+mj-lt"/>
              <a:buNone/>
            </a:pPr>
            <a:endParaRPr lang="en-GB" baseline="0" noProof="0" dirty="0"/>
          </a:p>
          <a:p>
            <a:pPr marL="0" lvl="0" indent="0">
              <a:buFont typeface="+mj-lt"/>
              <a:buNone/>
            </a:pPr>
            <a:r>
              <a:rPr lang="en-GB" b="1" baseline="0" noProof="0" dirty="0"/>
              <a:t>Here we are talking about rural and urban places that are “paired” over many years, establishing iterative, repetitive, exchanges between identifiable localities. </a:t>
            </a:r>
          </a:p>
          <a:p>
            <a:pPr marL="0" lvl="0" indent="0">
              <a:buFont typeface="+mj-lt"/>
              <a:buNone/>
            </a:pPr>
            <a:endParaRPr lang="en-GB" baseline="0" noProof="0" dirty="0"/>
          </a:p>
          <a:p>
            <a:pPr marL="0" lvl="0" indent="0">
              <a:buFont typeface="+mj-lt"/>
              <a:buNone/>
            </a:pPr>
            <a:r>
              <a:rPr lang="en-GB" baseline="0" noProof="0" dirty="0"/>
              <a:t>Analogy – you exchange ideas with dozens of people in many organizations, but with your colleagues in this room you exchange certain types of ideas, with certain routines, for certain purposes… and that creates a group, a team, and organization – a new identity, that is different, distinct, from the individuals involved in it. </a:t>
            </a:r>
          </a:p>
          <a:p>
            <a:pPr marL="457200" lvl="1" indent="0">
              <a:buFont typeface="+mj-lt"/>
              <a:buNone/>
            </a:pPr>
            <a:endParaRPr lang="en-GB" baseline="0" noProof="0" dirty="0"/>
          </a:p>
          <a:p>
            <a:pPr marL="457200" lvl="1" indent="0">
              <a:buFont typeface="+mj-lt"/>
              <a:buNone/>
            </a:pPr>
            <a:endParaRPr lang="en-GB" baseline="0" noProof="0" dirty="0"/>
          </a:p>
          <a:p>
            <a:pPr marL="457200" lvl="1" indent="0">
              <a:buFont typeface="+mj-lt"/>
              <a:buNone/>
            </a:pPr>
            <a:endParaRPr lang="en-GB" baseline="0" noProof="0" dirty="0"/>
          </a:p>
          <a:p>
            <a:pPr marL="457200" lvl="1" indent="0">
              <a:buFont typeface="+mj-lt"/>
              <a:buNone/>
            </a:pPr>
            <a:endParaRPr lang="en-GB" noProof="0"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15</a:t>
            </a:fld>
            <a:endParaRPr lang="es-CL"/>
          </a:p>
        </p:txBody>
      </p:sp>
    </p:spTree>
    <p:extLst>
      <p:ext uri="{BB962C8B-B14F-4D97-AF65-F5344CB8AC3E}">
        <p14:creationId xmlns:p14="http://schemas.microsoft.com/office/powerpoint/2010/main" val="411177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Not all changes are positive from the perspective of the: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Poor</a:t>
            </a:r>
            <a:r>
              <a:rPr lang="en-US" sz="1200" baseline="0" dirty="0"/>
              <a:t> </a:t>
            </a:r>
            <a:r>
              <a:rPr lang="en-US" sz="1200" dirty="0"/>
              <a:t>– lack access to multiple retail choice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Smallholders</a:t>
            </a:r>
            <a:r>
              <a:rPr lang="en-US" sz="1200" baseline="0" dirty="0"/>
              <a:t> – rising barriers excluding them from market opportunity  and at same time wholesale markets – the main entry point for many in an increasing state of disrepair (e.g. India)</a:t>
            </a: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Consumer health</a:t>
            </a:r>
            <a:r>
              <a:rPr lang="en-US" sz="1200" baseline="0" dirty="0"/>
              <a:t> – increased consumption of </a:t>
            </a:r>
            <a:r>
              <a:rPr lang="en-US" sz="1200" b="0" dirty="0"/>
              <a:t>low cost low nutrient energy-dense foods  with</a:t>
            </a:r>
            <a:r>
              <a:rPr lang="en-US" sz="1200" b="0" baseline="0" dirty="0"/>
              <a:t> –</a:t>
            </a:r>
            <a:r>
              <a:rPr lang="en-US" sz="1200" b="0" baseline="0" dirty="0" err="1"/>
              <a:t>ve</a:t>
            </a:r>
            <a:r>
              <a:rPr lang="en-US" sz="1200" b="0" baseline="0" dirty="0"/>
              <a:t> health impacts  - RSA; China </a:t>
            </a:r>
            <a:endParaRPr lang="en-GB" sz="1200" b="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Environment – poor environmental</a:t>
            </a:r>
            <a:r>
              <a:rPr lang="en-US" sz="1200" baseline="0" dirty="0"/>
              <a:t> </a:t>
            </a:r>
            <a:r>
              <a:rPr lang="en-US" sz="1200" dirty="0"/>
              <a:t>controls</a:t>
            </a:r>
            <a:r>
              <a:rPr lang="en-US" sz="1200" baseline="0" dirty="0"/>
              <a:t> in intensive agribusiness and food processing often located small urban centres (water contamination; air pollution) where controls are less stringent </a:t>
            </a: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t>How can</a:t>
            </a:r>
            <a:r>
              <a:rPr lang="en-US" sz="1200" b="1" baseline="0" dirty="0"/>
              <a:t> such </a:t>
            </a:r>
            <a:r>
              <a:rPr lang="en-US" sz="1200" b="1" dirty="0"/>
              <a:t>Rural-urban</a:t>
            </a:r>
            <a:r>
              <a:rPr lang="en-US" sz="1200" b="1" baseline="0" dirty="0"/>
              <a:t> spaces be competitive and be vibrant  - exploit opportunities arising from food system changes?</a:t>
            </a:r>
          </a:p>
          <a:p>
            <a:pPr lvl="1"/>
            <a:endParaRPr lang="es-CL" dirty="0"/>
          </a:p>
          <a:p>
            <a:pPr lvl="1"/>
            <a:endParaRPr lang="es-CL" dirty="0"/>
          </a:p>
          <a:p>
            <a:pPr lvl="1"/>
            <a:endParaRPr lang="es-CL"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17</a:t>
            </a:fld>
            <a:endParaRPr lang="es-CL"/>
          </a:p>
        </p:txBody>
      </p:sp>
    </p:spTree>
    <p:extLst>
      <p:ext uri="{BB962C8B-B14F-4D97-AF65-F5344CB8AC3E}">
        <p14:creationId xmlns:p14="http://schemas.microsoft.com/office/powerpoint/2010/main" val="361423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a:t>Again, these are recommendations </a:t>
            </a:r>
            <a:r>
              <a:rPr lang="en-US" b="1" noProof="0" dirty="0"/>
              <a:t>IN ADDITION </a:t>
            </a:r>
            <a:r>
              <a:rPr lang="en-US" noProof="0" dirty="0"/>
              <a:t>to the work on</a:t>
            </a:r>
            <a:r>
              <a:rPr lang="en-US" baseline="0" noProof="0" dirty="0"/>
              <a:t> market access, value chain projects, new business models, and so on. </a:t>
            </a:r>
          </a:p>
          <a:p>
            <a:endParaRPr lang="en-US" baseline="0" noProof="0" dirty="0"/>
          </a:p>
          <a:p>
            <a:r>
              <a:rPr lang="en-US" baseline="0" noProof="0" dirty="0"/>
              <a:t>Emphasize “what else” can be added by place-based development at the rural-urban interface</a:t>
            </a:r>
          </a:p>
          <a:p>
            <a:endParaRPr lang="en-US" baseline="0" noProof="0" dirty="0"/>
          </a:p>
          <a:p>
            <a:pPr lvl="1"/>
            <a:r>
              <a:rPr lang="en-US" sz="1200" b="0" dirty="0"/>
              <a:t>Urban zoning – wholesale retail (supermarkets</a:t>
            </a:r>
            <a:r>
              <a:rPr lang="en-US" sz="1200" b="0" baseline="0" dirty="0"/>
              <a:t> – location and scale; retail street markets) </a:t>
            </a:r>
            <a:r>
              <a:rPr lang="en-US" sz="1200" b="0" dirty="0"/>
              <a:t>food industry-</a:t>
            </a:r>
            <a:r>
              <a:rPr lang="en-US" sz="1200" b="0" baseline="0" dirty="0"/>
              <a:t> peri-urban </a:t>
            </a:r>
            <a:r>
              <a:rPr lang="en-US" sz="1200" b="0" baseline="0" dirty="0" err="1"/>
              <a:t>agric</a:t>
            </a:r>
            <a:endParaRPr lang="en-US" sz="1200" b="0" dirty="0"/>
          </a:p>
          <a:p>
            <a:pPr lvl="1"/>
            <a:r>
              <a:rPr lang="en-US" sz="1200" dirty="0"/>
              <a:t>Wholesale </a:t>
            </a:r>
            <a:r>
              <a:rPr lang="en-US" sz="1200" b="0" dirty="0"/>
              <a:t>market management – PPP new models e.g. </a:t>
            </a:r>
            <a:r>
              <a:rPr lang="en-US" sz="1200" b="0" dirty="0" err="1"/>
              <a:t>JoBurg</a:t>
            </a:r>
            <a:r>
              <a:rPr lang="en-US" sz="1200" b="0" dirty="0"/>
              <a:t>; investment</a:t>
            </a:r>
          </a:p>
          <a:p>
            <a:pPr lvl="1"/>
            <a:r>
              <a:rPr lang="en-US" sz="1200" b="0" dirty="0"/>
              <a:t>Retail food licensing – informal</a:t>
            </a:r>
            <a:r>
              <a:rPr lang="en-US" sz="1200" b="0" baseline="0" dirty="0"/>
              <a:t> food sector</a:t>
            </a:r>
            <a:endParaRPr lang="en-US" sz="1200" b="0" dirty="0"/>
          </a:p>
          <a:p>
            <a:pPr lvl="1"/>
            <a:r>
              <a:rPr lang="en-US" sz="1200" dirty="0"/>
              <a:t>Public </a:t>
            </a:r>
            <a:r>
              <a:rPr lang="en-US" sz="1200" b="0" dirty="0"/>
              <a:t>infrastructure (roads, water)</a:t>
            </a:r>
          </a:p>
          <a:p>
            <a:pPr lvl="1"/>
            <a:r>
              <a:rPr lang="en-US" sz="1200" b="0" dirty="0"/>
              <a:t>Public procurement – e.g. school feeding programme and local procurement e.g. Brazil </a:t>
            </a:r>
          </a:p>
          <a:p>
            <a:pPr lvl="1"/>
            <a:r>
              <a:rPr lang="en-US" sz="1200" b="0" dirty="0"/>
              <a:t>Tax and other investment incentives to food industry</a:t>
            </a:r>
            <a:r>
              <a:rPr lang="en-US" sz="1200" b="0" baseline="0" dirty="0"/>
              <a:t> - - </a:t>
            </a:r>
            <a:r>
              <a:rPr lang="en-US" sz="1200" b="0" dirty="0"/>
              <a:t>Food manufacturing</a:t>
            </a:r>
            <a:r>
              <a:rPr lang="en-US" sz="1200" b="0" baseline="0" dirty="0"/>
              <a:t> is</a:t>
            </a:r>
            <a:r>
              <a:rPr lang="en-US" sz="1200" b="0" dirty="0"/>
              <a:t> more decentralized that other manufacturing sectors  and will usually locate</a:t>
            </a:r>
            <a:r>
              <a:rPr lang="en-US" sz="1200" b="0" baseline="0" dirty="0"/>
              <a:t> in </a:t>
            </a:r>
            <a:r>
              <a:rPr lang="en-US" sz="1200" b="0" dirty="0"/>
              <a:t>small towns </a:t>
            </a:r>
          </a:p>
          <a:p>
            <a:endParaRPr lang="en-US" noProof="0" dirty="0"/>
          </a:p>
          <a:p>
            <a:endParaRPr lang="es-CL" dirty="0"/>
          </a:p>
          <a:p>
            <a:endParaRPr lang="es-CL"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18</a:t>
            </a:fld>
            <a:endParaRPr lang="es-CL"/>
          </a:p>
        </p:txBody>
      </p:sp>
    </p:spTree>
    <p:extLst>
      <p:ext uri="{BB962C8B-B14F-4D97-AF65-F5344CB8AC3E}">
        <p14:creationId xmlns:p14="http://schemas.microsoft.com/office/powerpoint/2010/main" val="91939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baseline="0" noProof="0" dirty="0"/>
              <a:t>rural-urban linkages in the broad or conventional sense contribute to improving the efficiency of these flows and their effects on the opportunities and wellbeing of smallholders, the rural poor AND  the urban poor.</a:t>
            </a:r>
          </a:p>
          <a:p>
            <a:endParaRPr lang="es-C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not </a:t>
            </a:r>
            <a:r>
              <a:rPr lang="en-US" sz="1200" kern="1200" baseline="0" dirty="0" err="1">
                <a:solidFill>
                  <a:schemeClr val="tx1"/>
                </a:solidFill>
                <a:effectLst/>
                <a:latin typeface="+mn-lt"/>
                <a:ea typeface="+mn-ea"/>
                <a:cs typeface="+mn-cs"/>
              </a:rPr>
              <a:t>focussing</a:t>
            </a:r>
            <a:r>
              <a:rPr lang="en-US" sz="1200" kern="1200" baseline="0" dirty="0">
                <a:solidFill>
                  <a:schemeClr val="tx1"/>
                </a:solidFill>
                <a:effectLst/>
                <a:latin typeface="+mn-lt"/>
                <a:ea typeface="+mn-ea"/>
                <a:cs typeface="+mn-cs"/>
              </a:rPr>
              <a:t> into the purely sectorial or thematic issues, of food systems, access to markets, access to education, creating nonfarm and urban jobs, and so on – which matter. Concerned here with the “what else”  </a:t>
            </a:r>
            <a:r>
              <a:rPr lang="en-US" sz="1200" kern="1200" dirty="0">
                <a:solidFill>
                  <a:schemeClr val="tx1"/>
                </a:solidFill>
                <a:effectLst/>
                <a:latin typeface="+mn-lt"/>
                <a:ea typeface="+mn-ea"/>
                <a:cs typeface="+mn-cs"/>
              </a:rPr>
              <a:t> in addition to what you are doing about specific rural-urban flows, e.g., market access, financial services... what are key elements of a RUL agenda?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Berdegué/Proctor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paper on Inclusive R-U linkages there</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an appendix</a:t>
            </a:r>
            <a:r>
              <a:rPr lang="en-US" sz="1200" kern="1200" baseline="0" dirty="0">
                <a:solidFill>
                  <a:schemeClr val="tx1"/>
                </a:solidFill>
                <a:effectLst/>
                <a:latin typeface="+mn-lt"/>
                <a:ea typeface="+mn-ea"/>
                <a:cs typeface="+mn-cs"/>
              </a:rPr>
              <a:t> with almost 30 quite specific recommendations, and without any difficulty there could have been added several more</a:t>
            </a:r>
            <a:endParaRPr lang="en-US" sz="1200" b="0" kern="1200" baseline="0" dirty="0">
              <a:solidFill>
                <a:schemeClr val="tx1"/>
              </a:solidFill>
              <a:effectLst/>
              <a:latin typeface="+mn-lt"/>
              <a:ea typeface="+mn-ea"/>
              <a:cs typeface="+mn-cs"/>
            </a:endParaRPr>
          </a:p>
          <a:p>
            <a:endParaRPr lang="es-CL" b="1"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19</a:t>
            </a:fld>
            <a:endParaRPr lang="es-CL"/>
          </a:p>
        </p:txBody>
      </p:sp>
    </p:spTree>
    <p:extLst>
      <p:ext uri="{BB962C8B-B14F-4D97-AF65-F5344CB8AC3E}">
        <p14:creationId xmlns:p14="http://schemas.microsoft.com/office/powerpoint/2010/main" val="3549321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Change the analytical lens</a:t>
            </a:r>
            <a:endParaRPr lang="es-CL" sz="1200" kern="1200" dirty="0">
              <a:solidFill>
                <a:schemeClr val="tx1"/>
              </a:solidFill>
              <a:effectLst/>
              <a:latin typeface="+mn-lt"/>
              <a:ea typeface="+mn-ea"/>
              <a:cs typeface="+mn-cs"/>
            </a:endParaRPr>
          </a:p>
          <a:p>
            <a:r>
              <a:rPr lang="en-GB" sz="1800" kern="1200" dirty="0">
                <a:solidFill>
                  <a:schemeClr val="accent2"/>
                </a:solidFill>
                <a:effectLst/>
                <a:latin typeface="+mn-lt"/>
                <a:ea typeface="+mn-ea"/>
                <a:cs typeface="+mn-cs"/>
              </a:rPr>
              <a:t>spatial issues and implications of any entrepreneurship policy and industrialisation strategy</a:t>
            </a:r>
          </a:p>
          <a:p>
            <a:r>
              <a:rPr lang="en-US" sz="2200" b="0" dirty="0">
                <a:solidFill>
                  <a:schemeClr val="tx1"/>
                </a:solidFill>
                <a:latin typeface="Arial" panose="020B0604020202020204" pitchFamily="34" charset="0"/>
                <a:cs typeface="Arial" panose="020B0604020202020204" pitchFamily="34" charset="0"/>
              </a:rPr>
              <a:t>Research:</a:t>
            </a:r>
          </a:p>
          <a:p>
            <a:r>
              <a:rPr lang="en-US" sz="2200" dirty="0">
                <a:solidFill>
                  <a:schemeClr val="tx1"/>
                </a:solidFill>
                <a:latin typeface="Arial" panose="020B0604020202020204" pitchFamily="34" charset="0"/>
                <a:cs typeface="Arial" panose="020B0604020202020204" pitchFamily="34" charset="0"/>
              </a:rPr>
              <a:t>Understanding rural-urban places and the people </a:t>
            </a:r>
            <a:r>
              <a:rPr lang="en-US" sz="2200" dirty="0" err="1">
                <a:solidFill>
                  <a:schemeClr val="tx1"/>
                </a:solidFill>
                <a:latin typeface="Arial" panose="020B0604020202020204" pitchFamily="34" charset="0"/>
                <a:cs typeface="Arial" panose="020B0604020202020204" pitchFamily="34" charset="0"/>
              </a:rPr>
              <a:t>thereiin</a:t>
            </a:r>
            <a:endParaRPr lang="en-US" sz="2200"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Spatially-disaggregated analysis of population, growth, poverty and inequality patterns and dynamic</a:t>
            </a:r>
          </a:p>
          <a:p>
            <a:r>
              <a:rPr lang="en-US" sz="2200" dirty="0">
                <a:solidFill>
                  <a:schemeClr val="tx1"/>
                </a:solidFill>
                <a:latin typeface="Arial" panose="020B0604020202020204" pitchFamily="34" charset="0"/>
                <a:cs typeface="Arial" panose="020B0604020202020204" pitchFamily="34" charset="0"/>
              </a:rPr>
              <a:t>Urban data sets and urban development analysis more finely disaggregated by city size and city categories</a:t>
            </a:r>
          </a:p>
          <a:p>
            <a:endParaRPr lang="en-US" sz="2200" b="0" dirty="0">
              <a:solidFill>
                <a:schemeClr val="tx1"/>
              </a:solidFill>
              <a:latin typeface="Arial" panose="020B0604020202020204" pitchFamily="34" charset="0"/>
              <a:cs typeface="Arial" panose="020B0604020202020204" pitchFamily="34" charset="0"/>
            </a:endParaRPr>
          </a:p>
          <a:p>
            <a:r>
              <a:rPr lang="en-US" sz="2200" b="0" dirty="0">
                <a:solidFill>
                  <a:schemeClr val="tx1"/>
                </a:solidFill>
                <a:latin typeface="Arial" panose="020B0604020202020204" pitchFamily="34" charset="0"/>
                <a:cs typeface="Arial" panose="020B0604020202020204" pitchFamily="34" charset="0"/>
              </a:rPr>
              <a:t>Advocacy at the national and international level:</a:t>
            </a:r>
          </a:p>
          <a:p>
            <a:r>
              <a:rPr lang="en-US" sz="2200" dirty="0">
                <a:solidFill>
                  <a:schemeClr val="tx1"/>
                </a:solidFill>
                <a:latin typeface="Arial" panose="020B0604020202020204" pitchFamily="34" charset="0"/>
                <a:cs typeface="Arial" panose="020B0604020202020204" pitchFamily="34" charset="0"/>
              </a:rPr>
              <a:t>Definitions are political and have very practical implications for who leads the agenda and who gets what</a:t>
            </a:r>
          </a:p>
          <a:p>
            <a:endParaRPr lang="es-CL" sz="1800" dirty="0">
              <a:solidFill>
                <a:schemeClr val="accent2"/>
              </a:solidFill>
            </a:endParaRPr>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20</a:t>
            </a:fld>
            <a:endParaRPr lang="es-CL"/>
          </a:p>
        </p:txBody>
      </p:sp>
    </p:spTree>
    <p:extLst>
      <p:ext uri="{BB962C8B-B14F-4D97-AF65-F5344CB8AC3E}">
        <p14:creationId xmlns:p14="http://schemas.microsoft.com/office/powerpoint/2010/main" val="1188757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a:solidFill>
                  <a:schemeClr val="tx1"/>
                </a:solidFill>
                <a:effectLst/>
                <a:latin typeface="+mn-lt"/>
                <a:ea typeface="+mn-ea"/>
                <a:cs typeface="+mn-cs"/>
              </a:rPr>
              <a:t>Mention that PUBLIC is critical to getting private in this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targeted investment by governments, social mobilization by social movements, and development and advocacy programs by civil society organizations and, to the extent possible, credible commitments by medium and large businesses to develop more inclusive business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Remove</a:t>
            </a:r>
            <a:r>
              <a:rPr lang="es-CL"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barriers</a:t>
            </a:r>
            <a:r>
              <a:rPr lang="es-CL"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to access opportunities in r-u places: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Rural-urban linkages are not always inclusive, nor are they always equally inclusive of everyone involved. It is safe to say that as a rule, the poorer sections of the rural and urban populations, and those that face social exclusion for reasons such as their ethnicity, race, religion, or social class or cast, will tend to be excluded from the better opportunities that emerge with closer rural-urban linkages. This is why many studies find lower poverty (e.g., as a result of greater nonfarm employment) but, at the same time, higher income inequality or social polarization.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targeted investment by governments, social mobilization by social movements, and development and advocacy programs by civil society organizations and, to the extent possible, credible commitments by medium and large businesses to develop more inclusive business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0" dirty="0">
                <a:solidFill>
                  <a:schemeClr val="tx1"/>
                </a:solidFill>
                <a:latin typeface="Arial" panose="020B0604020202020204" pitchFamily="34" charset="0"/>
                <a:cs typeface="Arial" panose="020B0604020202020204" pitchFamily="34" charset="0"/>
              </a:rPr>
              <a:t>Rural-urban linkages are not always inclusive, nor are they always equally inclusive of everyone involved</a:t>
            </a:r>
          </a:p>
          <a:p>
            <a:endParaRPr lang="en-US"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A very wide range of issues and options, from quality education in rural areas, to improving the quality, transparency and fairness of product and labour markets and so on</a:t>
            </a:r>
          </a:p>
          <a:p>
            <a:endParaRPr lang="en-US" sz="1200" b="0" dirty="0">
              <a:solidFill>
                <a:schemeClr val="tx1"/>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How to bring all of these initiatives together? </a:t>
            </a:r>
            <a:r>
              <a:rPr lang="en-US" b="1" dirty="0">
                <a:solidFill>
                  <a:srgbClr val="FF0000"/>
                </a:solidFill>
                <a:latin typeface="Arial" panose="020B0604020202020204" pitchFamily="34" charset="0"/>
                <a:cs typeface="Arial" panose="020B0604020202020204" pitchFamily="34" charset="0"/>
              </a:rPr>
              <a:t>Place-based development at the rural-urban interface”</a:t>
            </a:r>
          </a:p>
          <a:p>
            <a:endParaRPr lang="en-US"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kern="1200" dirty="0">
              <a:solidFill>
                <a:schemeClr val="tx1"/>
              </a:solidFill>
              <a:effectLst/>
              <a:latin typeface="+mn-lt"/>
              <a:ea typeface="+mn-ea"/>
              <a:cs typeface="+mn-cs"/>
            </a:endParaRPr>
          </a:p>
          <a:p>
            <a:endParaRPr lang="es-CL"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21</a:t>
            </a:fld>
            <a:endParaRPr lang="es-CL"/>
          </a:p>
        </p:txBody>
      </p:sp>
    </p:spTree>
    <p:extLst>
      <p:ext uri="{BB962C8B-B14F-4D97-AF65-F5344CB8AC3E}">
        <p14:creationId xmlns:p14="http://schemas.microsoft.com/office/powerpoint/2010/main" val="28409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A9856C-9E96-4666-A387-84DAA0F63E64}" type="slidenum">
              <a:rPr lang="es-CL" smtClean="0"/>
              <a:t>3</a:t>
            </a:fld>
            <a:endParaRPr lang="es-CL" dirty="0"/>
          </a:p>
        </p:txBody>
      </p:sp>
    </p:spTree>
    <p:extLst>
      <p:ext uri="{BB962C8B-B14F-4D97-AF65-F5344CB8AC3E}">
        <p14:creationId xmlns:p14="http://schemas.microsoft.com/office/powerpoint/2010/main" val="1044048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very little understanding and practical knowledge about the principles or criteria and the mechanisms and tools to get it done; it is so because we have organized ourselves to govern the component parts and not the whole of rural-urban societies. These parts can be value chains, smallholders, urban and nonfarm household and small enterprises, local governments, wholesale or retail markets, financial services, and so on. But how to govern the societies where they all come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Innovative models and strategies for improving the capacities of local governments </a:t>
            </a:r>
            <a:r>
              <a:rPr lang="en-US" sz="1500" b="1" dirty="0"/>
              <a:t>including the mechanisms for coordinated action by neighboring rural and urban local governments that co-exist in the rural-urban place</a:t>
            </a:r>
          </a:p>
          <a:p>
            <a:endParaRPr lang="en-US" sz="1200" b="0" dirty="0">
              <a:solidFill>
                <a:srgbClr val="FF0000"/>
              </a:solidFill>
              <a:latin typeface="Arial" panose="020B0604020202020204" pitchFamily="34" charset="0"/>
              <a:cs typeface="Arial" panose="020B0604020202020204" pitchFamily="34" charset="0"/>
            </a:endParaRPr>
          </a:p>
          <a:p>
            <a:r>
              <a:rPr lang="en-US" sz="1200" b="0" dirty="0">
                <a:solidFill>
                  <a:srgbClr val="FF0000"/>
                </a:solidFill>
                <a:latin typeface="Arial" panose="020B0604020202020204" pitchFamily="34" charset="0"/>
                <a:cs typeface="Arial" panose="020B0604020202020204" pitchFamily="34" charset="0"/>
              </a:rPr>
              <a:t>ADD:</a:t>
            </a:r>
          </a:p>
          <a:p>
            <a:r>
              <a:rPr lang="en-US" sz="1200" b="0" dirty="0">
                <a:solidFill>
                  <a:srgbClr val="FF0000"/>
                </a:solidFill>
                <a:latin typeface="Arial" panose="020B0604020202020204" pitchFamily="34" charset="0"/>
                <a:cs typeface="Arial" panose="020B0604020202020204" pitchFamily="34" charset="0"/>
              </a:rPr>
              <a:t>The issue of land, land use planning</a:t>
            </a:r>
          </a:p>
          <a:p>
            <a:r>
              <a:rPr lang="en-US" sz="1200" b="0" dirty="0">
                <a:solidFill>
                  <a:srgbClr val="FF0000"/>
                </a:solidFill>
                <a:latin typeface="Arial" panose="020B0604020202020204" pitchFamily="34" charset="0"/>
                <a:cs typeface="Arial" panose="020B0604020202020204" pitchFamily="34" charset="0"/>
              </a:rPr>
              <a:t>Environmental goods and services including waste management, watersheds, fuel /energy…</a:t>
            </a:r>
            <a:endParaRPr lang="es-MX" sz="1200" kern="1200" baseline="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22</a:t>
            </a:fld>
            <a:endParaRPr lang="es-CL"/>
          </a:p>
        </p:txBody>
      </p:sp>
    </p:spTree>
    <p:extLst>
      <p:ext uri="{BB962C8B-B14F-4D97-AF65-F5344CB8AC3E}">
        <p14:creationId xmlns:p14="http://schemas.microsoft.com/office/powerpoint/2010/main" val="169143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A4A9856C-9E96-4666-A387-84DAA0F63E64}" type="slidenum">
              <a:rPr lang="es-CL" smtClean="0"/>
              <a:t>4</a:t>
            </a:fld>
            <a:endParaRPr lang="es-CL"/>
          </a:p>
        </p:txBody>
      </p:sp>
    </p:spTree>
    <p:extLst>
      <p:ext uri="{BB962C8B-B14F-4D97-AF65-F5344CB8AC3E}">
        <p14:creationId xmlns:p14="http://schemas.microsoft.com/office/powerpoint/2010/main" val="153118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000" b="0" dirty="0">
                <a:solidFill>
                  <a:schemeClr val="tx1"/>
                </a:solidFill>
                <a:latin typeface="Arial" panose="020B0604020202020204" pitchFamily="34" charset="0"/>
                <a:cs typeface="Arial" panose="020B0604020202020204" pitchFamily="34" charset="0"/>
              </a:rPr>
              <a:t>Notes:</a:t>
            </a:r>
          </a:p>
          <a:p>
            <a:pPr lvl="1"/>
            <a:endParaRPr lang="en-GB" sz="1000" b="0" dirty="0">
              <a:solidFill>
                <a:schemeClr val="tx1"/>
              </a:solidFill>
              <a:latin typeface="Arial" panose="020B0604020202020204" pitchFamily="34" charset="0"/>
              <a:cs typeface="Arial" panose="020B0604020202020204" pitchFamily="34" charset="0"/>
            </a:endParaRPr>
          </a:p>
          <a:p>
            <a:pPr lvl="1"/>
            <a:r>
              <a:rPr lang="en-GB" sz="1000" b="0" dirty="0">
                <a:solidFill>
                  <a:schemeClr val="tx1"/>
                </a:solidFill>
                <a:latin typeface="Arial" panose="020B0604020202020204" pitchFamily="34" charset="0"/>
                <a:cs typeface="Arial" panose="020B0604020202020204" pitchFamily="34" charset="0"/>
              </a:rPr>
              <a:t>39 countries experienced rapid structural transformation and 19 also rapid rural transformation </a:t>
            </a:r>
          </a:p>
          <a:p>
            <a:pPr lvl="1"/>
            <a:endParaRPr lang="en-GB" sz="1000" b="0" dirty="0">
              <a:solidFill>
                <a:schemeClr val="tx1"/>
              </a:solidFill>
              <a:latin typeface="Arial" panose="020B0604020202020204" pitchFamily="34" charset="0"/>
              <a:cs typeface="Arial" panose="020B0604020202020204" pitchFamily="34" charset="0"/>
            </a:endParaRPr>
          </a:p>
          <a:p>
            <a:pPr lvl="1"/>
            <a:r>
              <a:rPr lang="en-GB" sz="1000" b="0" dirty="0">
                <a:solidFill>
                  <a:schemeClr val="tx1"/>
                </a:solidFill>
                <a:latin typeface="Arial" panose="020B0604020202020204" pitchFamily="34" charset="0"/>
                <a:cs typeface="Arial" panose="020B0604020202020204" pitchFamily="34" charset="0"/>
              </a:rPr>
              <a:t>but for 30% of the countries, fast transformation processes have not guaranteed fast rural poverty reduction</a:t>
            </a:r>
          </a:p>
          <a:p>
            <a:pPr lvl="1"/>
            <a:endParaRPr lang="en-GB" sz="1000" b="0" dirty="0">
              <a:solidFill>
                <a:schemeClr val="tx1"/>
              </a:solidFill>
              <a:latin typeface="Arial" panose="020B0604020202020204" pitchFamily="34" charset="0"/>
              <a:cs typeface="Arial" panose="020B0604020202020204" pitchFamily="34" charset="0"/>
            </a:endParaRPr>
          </a:p>
          <a:p>
            <a:pPr lvl="1"/>
            <a:r>
              <a:rPr lang="en-GB" sz="1000" dirty="0">
                <a:solidFill>
                  <a:schemeClr val="tx1"/>
                </a:solidFill>
                <a:latin typeface="Arial" panose="020B0604020202020204" pitchFamily="34" charset="0"/>
                <a:cs typeface="Arial" panose="020B0604020202020204" pitchFamily="34" charset="0"/>
              </a:rPr>
              <a:t>a</a:t>
            </a:r>
            <a:r>
              <a:rPr lang="en-GB" sz="1000" b="0" dirty="0">
                <a:solidFill>
                  <a:schemeClr val="tx1"/>
                </a:solidFill>
                <a:latin typeface="Arial" panose="020B0604020202020204" pitchFamily="34" charset="0"/>
                <a:cs typeface="Arial" panose="020B0604020202020204" pitchFamily="34" charset="0"/>
              </a:rPr>
              <a:t>nd of those with mixed experience of structural and rural transformation, poverty reduction varies and is least likely without rural transformation</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A9856C-9E96-4666-A387-84DAA0F63E64}" type="slidenum">
              <a:rPr lang="es-CL" smtClean="0"/>
              <a:t>5</a:t>
            </a:fld>
            <a:endParaRPr lang="es-CL"/>
          </a:p>
        </p:txBody>
      </p:sp>
    </p:spTree>
    <p:extLst>
      <p:ext uri="{BB962C8B-B14F-4D97-AF65-F5344CB8AC3E}">
        <p14:creationId xmlns:p14="http://schemas.microsoft.com/office/powerpoint/2010/main" val="11967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A9856C-9E96-4666-A387-84DAA0F63E64}" type="slidenum">
              <a:rPr lang="es-CL" smtClean="0"/>
              <a:t>6</a:t>
            </a:fld>
            <a:endParaRPr lang="es-CL" dirty="0"/>
          </a:p>
        </p:txBody>
      </p:sp>
    </p:spTree>
    <p:extLst>
      <p:ext uri="{BB962C8B-B14F-4D97-AF65-F5344CB8AC3E}">
        <p14:creationId xmlns:p14="http://schemas.microsoft.com/office/powerpoint/2010/main" val="250902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A4A9856C-9E96-4666-A387-84DAA0F63E64}" type="slidenum">
              <a:rPr lang="es-CL" smtClean="0"/>
              <a:t>7</a:t>
            </a:fld>
            <a:endParaRPr lang="es-CL"/>
          </a:p>
        </p:txBody>
      </p:sp>
    </p:spTree>
    <p:extLst>
      <p:ext uri="{BB962C8B-B14F-4D97-AF65-F5344CB8AC3E}">
        <p14:creationId xmlns:p14="http://schemas.microsoft.com/office/powerpoint/2010/main" val="407642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A9856C-9E96-4666-A387-84DAA0F63E64}" type="slidenum">
              <a:rPr lang="es-CL" smtClean="0"/>
              <a:pPr/>
              <a:t>8</a:t>
            </a:fld>
            <a:endParaRPr lang="es-CL" dirty="0"/>
          </a:p>
        </p:txBody>
      </p:sp>
    </p:spTree>
    <p:extLst>
      <p:ext uri="{BB962C8B-B14F-4D97-AF65-F5344CB8AC3E}">
        <p14:creationId xmlns:p14="http://schemas.microsoft.com/office/powerpoint/2010/main" val="105554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5.3</a:t>
            </a:r>
            <a:r>
              <a:rPr lang="en-US" baseline="0" dirty="0"/>
              <a:t> billion people in the rural-urban interface, this is 73% of the world’s population.  About 37% on the urban side, about 63% on the rural side</a:t>
            </a:r>
          </a:p>
          <a:p>
            <a:endParaRPr lang="en-US" baseline="0" dirty="0"/>
          </a:p>
          <a:p>
            <a:r>
              <a:rPr lang="en-US" baseline="0" dirty="0"/>
              <a:t>A more conservative figure, subtracting rural people living farther away from a town or small and medium city, would give us around </a:t>
            </a:r>
            <a:r>
              <a:rPr lang="en-US" b="1" baseline="0" dirty="0">
                <a:solidFill>
                  <a:srgbClr val="FF0000"/>
                </a:solidFill>
              </a:rPr>
              <a:t>4.7 b  </a:t>
            </a:r>
            <a:r>
              <a:rPr lang="en-US" baseline="0" dirty="0"/>
              <a:t>people at the rural-urban interface, 47% urban and 53% rural. This is still 64% of the world population.-</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3 Marcador de número de diapositiva"/>
          <p:cNvSpPr>
            <a:spLocks noGrp="1"/>
          </p:cNvSpPr>
          <p:nvPr>
            <p:ph type="sldNum" sz="quarter" idx="10"/>
          </p:nvPr>
        </p:nvSpPr>
        <p:spPr/>
        <p:txBody>
          <a:bodyPr/>
          <a:lstStyle/>
          <a:p>
            <a:fld id="{A4A9856C-9E96-4666-A387-84DAA0F63E64}" type="slidenum">
              <a:rPr lang="es-CL" smtClean="0"/>
              <a:pPr/>
              <a:t>9</a:t>
            </a:fld>
            <a:endParaRPr lang="es-CL" dirty="0"/>
          </a:p>
        </p:txBody>
      </p:sp>
    </p:spTree>
    <p:extLst>
      <p:ext uri="{BB962C8B-B14F-4D97-AF65-F5344CB8AC3E}">
        <p14:creationId xmlns:p14="http://schemas.microsoft.com/office/powerpoint/2010/main" val="15872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67F26C7-3833-9247-B50C-CFE3FF4BADCC}" type="slidenum">
              <a:rPr lang="es-ES_tradnl" smtClean="0"/>
              <a:t>10</a:t>
            </a:fld>
            <a:endParaRPr lang="es-ES_tradnl"/>
          </a:p>
        </p:txBody>
      </p:sp>
    </p:spTree>
    <p:extLst>
      <p:ext uri="{BB962C8B-B14F-4D97-AF65-F5344CB8AC3E}">
        <p14:creationId xmlns:p14="http://schemas.microsoft.com/office/powerpoint/2010/main" val="427537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general">
    <p:spTree>
      <p:nvGrpSpPr>
        <p:cNvPr id="1" name=""/>
        <p:cNvGrpSpPr/>
        <p:nvPr/>
      </p:nvGrpSpPr>
      <p:grpSpPr>
        <a:xfrm>
          <a:off x="0" y="0"/>
          <a:ext cx="0" cy="0"/>
          <a:chOff x="0" y="0"/>
          <a:chExt cx="0" cy="0"/>
        </a:xfrm>
      </p:grpSpPr>
      <p:sp>
        <p:nvSpPr>
          <p:cNvPr id="3" name="Título 1"/>
          <p:cNvSpPr>
            <a:spLocks noGrp="1"/>
          </p:cNvSpPr>
          <p:nvPr>
            <p:ph type="ctrTitle" hasCustomPrompt="1"/>
          </p:nvPr>
        </p:nvSpPr>
        <p:spPr>
          <a:xfrm>
            <a:off x="2695381" y="1122363"/>
            <a:ext cx="6070730" cy="2387600"/>
          </a:xfrm>
          <a:prstGeom prst="rect">
            <a:avLst/>
          </a:prstGeom>
        </p:spPr>
        <p:txBody>
          <a:bodyPr anchor="t"/>
          <a:lstStyle>
            <a:lvl1pPr algn="r">
              <a:defRPr sz="4000" baseline="0">
                <a:solidFill>
                  <a:schemeClr val="bg1"/>
                </a:solidFill>
                <a:latin typeface="Arial" charset="0"/>
                <a:ea typeface="Arial" charset="0"/>
                <a:cs typeface="Arial" charset="0"/>
              </a:defRPr>
            </a:lvl1pPr>
          </a:lstStyle>
          <a:p>
            <a:r>
              <a:rPr lang="es-ES" dirty="0"/>
              <a:t>TÍTULO: ARIAL 40 / COL. BLANCO / MAYÚSCULA / JUST. DERECHA</a:t>
            </a:r>
            <a:endParaRPr lang="es-ES_tradnl" dirty="0"/>
          </a:p>
        </p:txBody>
      </p:sp>
      <p:sp>
        <p:nvSpPr>
          <p:cNvPr id="4" name="Subtítulo 2"/>
          <p:cNvSpPr>
            <a:spLocks noGrp="1"/>
          </p:cNvSpPr>
          <p:nvPr>
            <p:ph type="subTitle" idx="1" hasCustomPrompt="1"/>
          </p:nvPr>
        </p:nvSpPr>
        <p:spPr>
          <a:xfrm>
            <a:off x="2695381" y="3602038"/>
            <a:ext cx="6070730" cy="764689"/>
          </a:xfrm>
          <a:prstGeom prst="rect">
            <a:avLst/>
          </a:prstGeom>
        </p:spPr>
        <p:txBody>
          <a:bodyPr anchor="t"/>
          <a:lstStyle>
            <a:lvl1pPr marL="0" indent="0" algn="r">
              <a:buNone/>
              <a:defRPr sz="180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Arial 18 / Col. Blanco / Tipo Título / </a:t>
            </a:r>
            <a:r>
              <a:rPr lang="es-ES" dirty="0" err="1"/>
              <a:t>Just</a:t>
            </a:r>
            <a:r>
              <a:rPr lang="es-ES" dirty="0"/>
              <a:t>. Derecha</a:t>
            </a:r>
            <a:endParaRPr lang="es-ES_tradnl" dirty="0"/>
          </a:p>
        </p:txBody>
      </p:sp>
      <p:sp>
        <p:nvSpPr>
          <p:cNvPr id="8" name="Marcador de contenido 3"/>
          <p:cNvSpPr>
            <a:spLocks noGrp="1"/>
          </p:cNvSpPr>
          <p:nvPr>
            <p:ph sz="half" idx="11" hasCustomPrompt="1"/>
          </p:nvPr>
        </p:nvSpPr>
        <p:spPr>
          <a:xfrm>
            <a:off x="2695382" y="4500467"/>
            <a:ext cx="6070730" cy="650033"/>
          </a:xfrm>
          <a:prstGeom prst="rect">
            <a:avLst/>
          </a:prstGeom>
        </p:spPr>
        <p:txBody>
          <a:bodyPr/>
          <a:lstStyle>
            <a:lvl1pPr marL="17463" marR="0" indent="0" algn="r" defTabSz="914400" rtl="0" eaLnBrk="1" fontAlgn="auto" latinLnBrk="0" hangingPunct="1">
              <a:lnSpc>
                <a:spcPct val="90000"/>
              </a:lnSpc>
              <a:spcBef>
                <a:spcPts val="1000"/>
              </a:spcBef>
              <a:spcAft>
                <a:spcPts val="0"/>
              </a:spcAft>
              <a:buClr>
                <a:srgbClr val="70B12E"/>
              </a:buClr>
              <a:buSzTx/>
              <a:buFont typeface="LucidaGrande" charset="0"/>
              <a:buNone/>
              <a:tabLst/>
              <a:defRPr sz="1400" b="0" baseline="0">
                <a:solidFill>
                  <a:schemeClr val="bg1"/>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Fecha: Arial 14  / Col. Blanco / </a:t>
            </a:r>
            <a:r>
              <a:rPr lang="es-ES" dirty="0" err="1"/>
              <a:t>Just</a:t>
            </a:r>
            <a:r>
              <a:rPr lang="es-ES" dirty="0"/>
              <a:t>. Derecha  / Tipo oración</a:t>
            </a:r>
          </a:p>
        </p:txBody>
      </p:sp>
    </p:spTree>
    <p:extLst>
      <p:ext uri="{BB962C8B-B14F-4D97-AF65-F5344CB8AC3E}">
        <p14:creationId xmlns:p14="http://schemas.microsoft.com/office/powerpoint/2010/main" val="141818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CL" noProof="0" dirty="0"/>
              <a:t>Título </a:t>
            </a:r>
            <a:r>
              <a:rPr lang="es-CL" noProof="0" dirty="0" err="1"/>
              <a:t>Diapo</a:t>
            </a:r>
            <a:r>
              <a:rPr lang="es-CL" noProof="0" dirty="0"/>
              <a:t>: </a:t>
            </a:r>
            <a:r>
              <a:rPr lang="es-CL" noProof="0" dirty="0" err="1"/>
              <a:t>Verdana</a:t>
            </a:r>
            <a:r>
              <a:rPr lang="es-CL" noProof="0" dirty="0"/>
              <a:t> 28 | Col. Petróleo | Tipo Título| </a:t>
            </a:r>
            <a:r>
              <a:rPr lang="es-CL" noProof="0" dirty="0" err="1"/>
              <a:t>Just</a:t>
            </a:r>
            <a:r>
              <a:rPr lang="es-CL" noProof="0" dirty="0"/>
              <a:t>. </a:t>
            </a:r>
            <a:r>
              <a:rPr lang="es-CL" noProof="0" dirty="0" err="1"/>
              <a:t>Izqu</a:t>
            </a:r>
            <a:r>
              <a:rPr lang="es-CL" noProof="0" dirty="0"/>
              <a:t>. </a:t>
            </a:r>
          </a:p>
        </p:txBody>
      </p:sp>
    </p:spTree>
    <p:extLst>
      <p:ext uri="{BB962C8B-B14F-4D97-AF65-F5344CB8AC3E}">
        <p14:creationId xmlns:p14="http://schemas.microsoft.com/office/powerpoint/2010/main" val="339012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Diapositiva de título">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1438"/>
            <a:ext cx="801688"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7"/>
          <p:cNvCxnSpPr/>
          <p:nvPr userDrawn="1"/>
        </p:nvCxnSpPr>
        <p:spPr>
          <a:xfrm>
            <a:off x="909638" y="1268413"/>
            <a:ext cx="7983537" cy="0"/>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8" descr="Nombr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8138" y="6165850"/>
            <a:ext cx="107791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Marcador de contenido 2"/>
          <p:cNvSpPr>
            <a:spLocks noGrp="1"/>
          </p:cNvSpPr>
          <p:nvPr>
            <p:ph idx="1"/>
          </p:nvPr>
        </p:nvSpPr>
        <p:spPr>
          <a:xfrm>
            <a:off x="381000" y="5181600"/>
            <a:ext cx="3962400" cy="944563"/>
          </a:xfrm>
        </p:spPr>
        <p:txBody>
          <a:bodyPr/>
          <a:lstStyle>
            <a:lvl1pPr marL="0" indent="0" algn="l">
              <a:buNone/>
              <a:defRPr sz="1200" baseline="0">
                <a:solidFill>
                  <a:srgbClr val="2C4240"/>
                </a:solidFill>
                <a:latin typeface="Arial"/>
                <a:cs typeface="Arial"/>
              </a:defRPr>
            </a:lvl1pPr>
            <a:lvl2pPr>
              <a:buClr>
                <a:srgbClr val="43A610"/>
              </a:buClr>
              <a:buFont typeface="Arial"/>
              <a:buChar char="•"/>
              <a:defRPr sz="1200">
                <a:solidFill>
                  <a:srgbClr val="2C4240"/>
                </a:solidFill>
                <a:latin typeface="Arial"/>
                <a:cs typeface="Arial"/>
              </a:defRPr>
            </a:lvl2pPr>
            <a:lvl3pPr>
              <a:buClr>
                <a:srgbClr val="43A610"/>
              </a:buClr>
              <a:buFont typeface="Arial"/>
              <a:buChar char="•"/>
              <a:defRPr sz="1200">
                <a:solidFill>
                  <a:srgbClr val="2C4240"/>
                </a:solidFill>
                <a:latin typeface="Arial"/>
                <a:cs typeface="Arial"/>
              </a:defRPr>
            </a:lvl3pPr>
            <a:lvl4pPr>
              <a:buClr>
                <a:srgbClr val="43A610"/>
              </a:buClr>
              <a:buFont typeface="Arial"/>
              <a:buChar char="•"/>
              <a:defRPr sz="1200">
                <a:solidFill>
                  <a:srgbClr val="2C4240"/>
                </a:solidFill>
                <a:latin typeface="Arial"/>
                <a:cs typeface="Arial"/>
              </a:defRPr>
            </a:lvl4pPr>
            <a:lvl5pPr>
              <a:buClr>
                <a:srgbClr val="43A610"/>
              </a:buClr>
              <a:buFont typeface="Arial"/>
              <a:buChar char="•"/>
              <a:defRPr sz="1200">
                <a:solidFill>
                  <a:srgbClr val="2C4240"/>
                </a:solidFill>
                <a:latin typeface="Arial"/>
                <a:cs typeface="Arial"/>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5" name="Marcador de contenido 2"/>
          <p:cNvSpPr>
            <a:spLocks noGrp="1"/>
          </p:cNvSpPr>
          <p:nvPr>
            <p:ph idx="10"/>
          </p:nvPr>
        </p:nvSpPr>
        <p:spPr>
          <a:xfrm>
            <a:off x="4495800" y="1600200"/>
            <a:ext cx="4419600" cy="4525963"/>
          </a:xfrm>
        </p:spPr>
        <p:txBody>
          <a:bodyPr/>
          <a:lstStyle>
            <a:lvl1pPr marL="0" indent="0">
              <a:buNone/>
              <a:defRPr sz="1600">
                <a:solidFill>
                  <a:srgbClr val="2C4240"/>
                </a:solidFill>
                <a:latin typeface="Arial"/>
                <a:cs typeface="Arial"/>
              </a:defRPr>
            </a:lvl1pPr>
            <a:lvl2pPr>
              <a:buClr>
                <a:srgbClr val="43A610"/>
              </a:buClr>
              <a:buFont typeface="Arial"/>
              <a:buChar char="•"/>
              <a:defRPr sz="1600">
                <a:solidFill>
                  <a:srgbClr val="2C4240"/>
                </a:solidFill>
                <a:latin typeface="Arial"/>
                <a:cs typeface="Arial"/>
              </a:defRPr>
            </a:lvl2pPr>
            <a:lvl3pPr>
              <a:buClr>
                <a:srgbClr val="43A610"/>
              </a:buClr>
              <a:buFont typeface="Arial"/>
              <a:buChar char="•"/>
              <a:defRPr sz="1600">
                <a:solidFill>
                  <a:srgbClr val="2C4240"/>
                </a:solidFill>
                <a:latin typeface="Arial"/>
                <a:cs typeface="Arial"/>
              </a:defRPr>
            </a:lvl3pPr>
            <a:lvl4pPr>
              <a:buClr>
                <a:srgbClr val="43A610"/>
              </a:buClr>
              <a:buFont typeface="Arial"/>
              <a:buChar char="•"/>
              <a:defRPr sz="1600">
                <a:solidFill>
                  <a:srgbClr val="2C4240"/>
                </a:solidFill>
                <a:latin typeface="Arial"/>
                <a:cs typeface="Arial"/>
              </a:defRPr>
            </a:lvl4pPr>
            <a:lvl5pPr>
              <a:buClr>
                <a:srgbClr val="43A610"/>
              </a:buClr>
              <a:buFont typeface="Arial"/>
              <a:buChar char="•"/>
              <a:defRPr sz="1600">
                <a:solidFill>
                  <a:srgbClr val="2C4240"/>
                </a:solidFill>
                <a:latin typeface="Arial"/>
                <a:cs typeface="Arial"/>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222345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s general">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686050" y="1122363"/>
            <a:ext cx="5314950" cy="2387600"/>
          </a:xfrm>
          <a:prstGeom prst="rect">
            <a:avLst/>
          </a:prstGeom>
        </p:spPr>
        <p:txBody>
          <a:bodyPr anchor="t"/>
          <a:lstStyle>
            <a:lvl1pPr algn="l">
              <a:lnSpc>
                <a:spcPct val="150000"/>
              </a:lnSpc>
              <a:defRPr sz="2800" baseline="0">
                <a:solidFill>
                  <a:srgbClr val="70B12E"/>
                </a:solidFill>
                <a:latin typeface="Arial" charset="0"/>
                <a:ea typeface="Arial" charset="0"/>
                <a:cs typeface="Arial" charset="0"/>
              </a:defRPr>
            </a:lvl1pPr>
          </a:lstStyle>
          <a:p>
            <a:r>
              <a:rPr lang="es-ES" dirty="0"/>
              <a:t>Mensaje destacado o cita: </a:t>
            </a:r>
            <a:br>
              <a:rPr lang="es-ES" dirty="0"/>
            </a:br>
            <a:r>
              <a:rPr lang="es-ES" dirty="0"/>
              <a:t>Arial 28 / Color Verde / </a:t>
            </a:r>
            <a:r>
              <a:rPr lang="es-ES" dirty="0" err="1"/>
              <a:t>Just</a:t>
            </a:r>
            <a:r>
              <a:rPr lang="es-ES" dirty="0"/>
              <a:t>. Izquierda / Tipo oración</a:t>
            </a:r>
            <a:endParaRPr lang="es-ES_tradnl" dirty="0"/>
          </a:p>
        </p:txBody>
      </p:sp>
    </p:spTree>
    <p:extLst>
      <p:ext uri="{BB962C8B-B14F-4D97-AF65-F5344CB8AC3E}">
        <p14:creationId xmlns:p14="http://schemas.microsoft.com/office/powerpoint/2010/main" val="206617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raportada: general">
    <p:spTree>
      <p:nvGrpSpPr>
        <p:cNvPr id="1" name=""/>
        <p:cNvGrpSpPr/>
        <p:nvPr/>
      </p:nvGrpSpPr>
      <p:grpSpPr>
        <a:xfrm>
          <a:off x="0" y="0"/>
          <a:ext cx="0" cy="0"/>
          <a:chOff x="0" y="0"/>
          <a:chExt cx="0" cy="0"/>
        </a:xfrm>
      </p:grpSpPr>
      <p:sp>
        <p:nvSpPr>
          <p:cNvPr id="13" name="Título 1"/>
          <p:cNvSpPr>
            <a:spLocks noGrp="1"/>
          </p:cNvSpPr>
          <p:nvPr>
            <p:ph type="ctrTitle" hasCustomPrompt="1"/>
          </p:nvPr>
        </p:nvSpPr>
        <p:spPr>
          <a:xfrm>
            <a:off x="2695381" y="1122363"/>
            <a:ext cx="6070730" cy="2387600"/>
          </a:xfrm>
          <a:prstGeom prst="rect">
            <a:avLst/>
          </a:prstGeom>
        </p:spPr>
        <p:txBody>
          <a:bodyPr anchor="t"/>
          <a:lstStyle>
            <a:lvl1pPr algn="r">
              <a:defRPr sz="4000" baseline="0">
                <a:solidFill>
                  <a:schemeClr val="bg1"/>
                </a:solidFill>
                <a:latin typeface="Arial" charset="0"/>
                <a:ea typeface="Arial" charset="0"/>
                <a:cs typeface="Arial" charset="0"/>
              </a:defRPr>
            </a:lvl1pPr>
          </a:lstStyle>
          <a:p>
            <a:r>
              <a:rPr lang="es-ES" dirty="0"/>
              <a:t>TÍTULO: ARIAL 40 / COL. BLANCO / MAYÚSCULA / JUST. DERECHA</a:t>
            </a:r>
            <a:endParaRPr lang="es-ES_tradnl" dirty="0"/>
          </a:p>
        </p:txBody>
      </p:sp>
      <p:sp>
        <p:nvSpPr>
          <p:cNvPr id="14" name="Subtítulo 2"/>
          <p:cNvSpPr>
            <a:spLocks noGrp="1"/>
          </p:cNvSpPr>
          <p:nvPr>
            <p:ph type="subTitle" idx="1" hasCustomPrompt="1"/>
          </p:nvPr>
        </p:nvSpPr>
        <p:spPr>
          <a:xfrm>
            <a:off x="2695381" y="3602038"/>
            <a:ext cx="6070730" cy="764689"/>
          </a:xfrm>
          <a:prstGeom prst="rect">
            <a:avLst/>
          </a:prstGeom>
        </p:spPr>
        <p:txBody>
          <a:bodyPr anchor="t"/>
          <a:lstStyle>
            <a:lvl1pPr marL="0" indent="0" algn="r">
              <a:buNone/>
              <a:defRPr sz="180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Arial 18 / Col. Blanco / Tipo Título / </a:t>
            </a:r>
            <a:r>
              <a:rPr lang="es-ES" dirty="0" err="1"/>
              <a:t>Just</a:t>
            </a:r>
            <a:r>
              <a:rPr lang="es-ES" dirty="0"/>
              <a:t>. Derecha</a:t>
            </a:r>
            <a:endParaRPr lang="es-ES_tradnl" dirty="0"/>
          </a:p>
        </p:txBody>
      </p:sp>
      <p:sp>
        <p:nvSpPr>
          <p:cNvPr id="15" name="Marcador de contenido 3"/>
          <p:cNvSpPr>
            <a:spLocks noGrp="1"/>
          </p:cNvSpPr>
          <p:nvPr>
            <p:ph sz="half" idx="11" hasCustomPrompt="1"/>
          </p:nvPr>
        </p:nvSpPr>
        <p:spPr>
          <a:xfrm>
            <a:off x="2695382" y="4500467"/>
            <a:ext cx="6070730" cy="650033"/>
          </a:xfrm>
          <a:prstGeom prst="rect">
            <a:avLst/>
          </a:prstGeom>
        </p:spPr>
        <p:txBody>
          <a:bodyPr/>
          <a:lstStyle>
            <a:lvl1pPr marL="17463" marR="0" indent="0" algn="r" defTabSz="914400" rtl="0" eaLnBrk="1" fontAlgn="auto" latinLnBrk="0" hangingPunct="1">
              <a:lnSpc>
                <a:spcPct val="90000"/>
              </a:lnSpc>
              <a:spcBef>
                <a:spcPts val="1000"/>
              </a:spcBef>
              <a:spcAft>
                <a:spcPts val="0"/>
              </a:spcAft>
              <a:buClr>
                <a:srgbClr val="70B12E"/>
              </a:buClr>
              <a:buSzTx/>
              <a:buFont typeface="LucidaGrande" charset="0"/>
              <a:buNone/>
              <a:tabLst/>
              <a:defRPr sz="1400" b="0" baseline="0">
                <a:solidFill>
                  <a:schemeClr val="bg1"/>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Fecha: Arial 14  / Col. Blanco / </a:t>
            </a:r>
            <a:r>
              <a:rPr lang="es-ES" dirty="0" err="1"/>
              <a:t>Just</a:t>
            </a:r>
            <a:r>
              <a:rPr lang="es-ES" dirty="0"/>
              <a:t>. Derecha  / Tipo oración</a:t>
            </a:r>
          </a:p>
        </p:txBody>
      </p:sp>
    </p:spTree>
    <p:extLst>
      <p:ext uri="{BB962C8B-B14F-4D97-AF65-F5344CB8AC3E}">
        <p14:creationId xmlns:p14="http://schemas.microsoft.com/office/powerpoint/2010/main" val="165875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raportada: logos terceros">
    <p:spTree>
      <p:nvGrpSpPr>
        <p:cNvPr id="1" name=""/>
        <p:cNvGrpSpPr/>
        <p:nvPr/>
      </p:nvGrpSpPr>
      <p:grpSpPr>
        <a:xfrm>
          <a:off x="0" y="0"/>
          <a:ext cx="0" cy="0"/>
          <a:chOff x="0" y="0"/>
          <a:chExt cx="0" cy="0"/>
        </a:xfrm>
      </p:grpSpPr>
      <p:sp>
        <p:nvSpPr>
          <p:cNvPr id="10" name="5 Rectángulo redondeado"/>
          <p:cNvSpPr/>
          <p:nvPr userDrawn="1"/>
        </p:nvSpPr>
        <p:spPr>
          <a:xfrm>
            <a:off x="4932999" y="5821362"/>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
        <p:nvSpPr>
          <p:cNvPr id="11" name="5 Rectángulo redondeado"/>
          <p:cNvSpPr/>
          <p:nvPr userDrawn="1"/>
        </p:nvSpPr>
        <p:spPr>
          <a:xfrm>
            <a:off x="2689862" y="5821362"/>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
        <p:nvSpPr>
          <p:cNvPr id="15" name="Título 1"/>
          <p:cNvSpPr>
            <a:spLocks noGrp="1"/>
          </p:cNvSpPr>
          <p:nvPr>
            <p:ph type="ctrTitle" hasCustomPrompt="1"/>
          </p:nvPr>
        </p:nvSpPr>
        <p:spPr>
          <a:xfrm>
            <a:off x="2695381" y="1122363"/>
            <a:ext cx="6070730" cy="2387600"/>
          </a:xfrm>
          <a:prstGeom prst="rect">
            <a:avLst/>
          </a:prstGeom>
        </p:spPr>
        <p:txBody>
          <a:bodyPr anchor="t"/>
          <a:lstStyle>
            <a:lvl1pPr algn="r">
              <a:defRPr sz="4000" baseline="0">
                <a:solidFill>
                  <a:schemeClr val="bg1"/>
                </a:solidFill>
                <a:latin typeface="Arial" charset="0"/>
                <a:ea typeface="Arial" charset="0"/>
                <a:cs typeface="Arial" charset="0"/>
              </a:defRPr>
            </a:lvl1pPr>
          </a:lstStyle>
          <a:p>
            <a:r>
              <a:rPr lang="es-ES" dirty="0"/>
              <a:t>TÍTULO: ARIAL 40 / COL. BLANCO / MAYÚSCULA / JUST. DERECHA</a:t>
            </a:r>
            <a:endParaRPr lang="es-ES_tradnl" dirty="0"/>
          </a:p>
        </p:txBody>
      </p:sp>
      <p:sp>
        <p:nvSpPr>
          <p:cNvPr id="16" name="Subtítulo 2"/>
          <p:cNvSpPr>
            <a:spLocks noGrp="1"/>
          </p:cNvSpPr>
          <p:nvPr>
            <p:ph type="subTitle" idx="1" hasCustomPrompt="1"/>
          </p:nvPr>
        </p:nvSpPr>
        <p:spPr>
          <a:xfrm>
            <a:off x="2695381" y="3602038"/>
            <a:ext cx="6070730" cy="764689"/>
          </a:xfrm>
          <a:prstGeom prst="rect">
            <a:avLst/>
          </a:prstGeom>
        </p:spPr>
        <p:txBody>
          <a:bodyPr anchor="t"/>
          <a:lstStyle>
            <a:lvl1pPr marL="0" indent="0" algn="r">
              <a:buNone/>
              <a:defRPr sz="180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Arial 18 / Col. Blanco / Tipo Título / </a:t>
            </a:r>
            <a:r>
              <a:rPr lang="es-ES" dirty="0" err="1"/>
              <a:t>Just</a:t>
            </a:r>
            <a:r>
              <a:rPr lang="es-ES" dirty="0"/>
              <a:t>. Derecha</a:t>
            </a:r>
            <a:endParaRPr lang="es-ES_tradnl" dirty="0"/>
          </a:p>
        </p:txBody>
      </p:sp>
      <p:sp>
        <p:nvSpPr>
          <p:cNvPr id="17" name="Marcador de contenido 3"/>
          <p:cNvSpPr>
            <a:spLocks noGrp="1"/>
          </p:cNvSpPr>
          <p:nvPr>
            <p:ph sz="half" idx="11" hasCustomPrompt="1"/>
          </p:nvPr>
        </p:nvSpPr>
        <p:spPr>
          <a:xfrm>
            <a:off x="2695382" y="4500467"/>
            <a:ext cx="6070730" cy="650033"/>
          </a:xfrm>
          <a:prstGeom prst="rect">
            <a:avLst/>
          </a:prstGeom>
        </p:spPr>
        <p:txBody>
          <a:bodyPr/>
          <a:lstStyle>
            <a:lvl1pPr marL="17463" marR="0" indent="0" algn="r" defTabSz="914400" rtl="0" eaLnBrk="1" fontAlgn="auto" latinLnBrk="0" hangingPunct="1">
              <a:lnSpc>
                <a:spcPct val="90000"/>
              </a:lnSpc>
              <a:spcBef>
                <a:spcPts val="1000"/>
              </a:spcBef>
              <a:spcAft>
                <a:spcPts val="0"/>
              </a:spcAft>
              <a:buClr>
                <a:srgbClr val="70B12E"/>
              </a:buClr>
              <a:buSzTx/>
              <a:buFont typeface="LucidaGrande" charset="0"/>
              <a:buNone/>
              <a:tabLst/>
              <a:defRPr sz="1400" b="0" baseline="0">
                <a:solidFill>
                  <a:schemeClr val="bg1"/>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Fecha: Arial 14  / Col. Blanco / </a:t>
            </a:r>
            <a:r>
              <a:rPr lang="es-ES" dirty="0" err="1"/>
              <a:t>Just</a:t>
            </a:r>
            <a:r>
              <a:rPr lang="es-ES" dirty="0"/>
              <a:t>. Derecha  / Tipo oración</a:t>
            </a:r>
          </a:p>
        </p:txBody>
      </p:sp>
    </p:spTree>
    <p:extLst>
      <p:ext uri="{BB962C8B-B14F-4D97-AF65-F5344CB8AC3E}">
        <p14:creationId xmlns:p14="http://schemas.microsoft.com/office/powerpoint/2010/main" val="4510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logo tercero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695381" y="1122363"/>
            <a:ext cx="6070730" cy="2387600"/>
          </a:xfrm>
          <a:prstGeom prst="rect">
            <a:avLst/>
          </a:prstGeom>
        </p:spPr>
        <p:txBody>
          <a:bodyPr anchor="t"/>
          <a:lstStyle>
            <a:lvl1pPr algn="r">
              <a:defRPr sz="4000" baseline="0">
                <a:solidFill>
                  <a:schemeClr val="bg1"/>
                </a:solidFill>
                <a:latin typeface="Arial" charset="0"/>
                <a:ea typeface="Arial" charset="0"/>
                <a:cs typeface="Arial" charset="0"/>
              </a:defRPr>
            </a:lvl1pPr>
          </a:lstStyle>
          <a:p>
            <a:r>
              <a:rPr lang="es-ES" dirty="0"/>
              <a:t>TÍTULO: ARIAL 40 / COL. BLANCO / MAYÚSCULA / JUST. DERECHA</a:t>
            </a:r>
            <a:endParaRPr lang="es-ES_tradnl" dirty="0"/>
          </a:p>
        </p:txBody>
      </p:sp>
      <p:sp>
        <p:nvSpPr>
          <p:cNvPr id="3" name="Subtítulo 2"/>
          <p:cNvSpPr>
            <a:spLocks noGrp="1"/>
          </p:cNvSpPr>
          <p:nvPr>
            <p:ph type="subTitle" idx="1" hasCustomPrompt="1"/>
          </p:nvPr>
        </p:nvSpPr>
        <p:spPr>
          <a:xfrm>
            <a:off x="2695381" y="3602038"/>
            <a:ext cx="6070730" cy="764689"/>
          </a:xfrm>
          <a:prstGeom prst="rect">
            <a:avLst/>
          </a:prstGeom>
        </p:spPr>
        <p:txBody>
          <a:bodyPr anchor="t"/>
          <a:lstStyle>
            <a:lvl1pPr marL="0" indent="0" algn="r">
              <a:buNone/>
              <a:defRPr sz="180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Arial 18 / Col. Blanco / Tipo Título / </a:t>
            </a:r>
            <a:r>
              <a:rPr lang="es-ES" dirty="0" err="1"/>
              <a:t>Just</a:t>
            </a:r>
            <a:r>
              <a:rPr lang="es-ES" dirty="0"/>
              <a:t>. Derecha</a:t>
            </a:r>
            <a:endParaRPr lang="es-ES_tradnl" dirty="0"/>
          </a:p>
        </p:txBody>
      </p:sp>
      <p:sp>
        <p:nvSpPr>
          <p:cNvPr id="5" name="5 Rectángulo redondeado"/>
          <p:cNvSpPr/>
          <p:nvPr userDrawn="1"/>
        </p:nvSpPr>
        <p:spPr>
          <a:xfrm>
            <a:off x="4932999" y="5821362"/>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
        <p:nvSpPr>
          <p:cNvPr id="6" name="5 Rectángulo redondeado"/>
          <p:cNvSpPr/>
          <p:nvPr userDrawn="1"/>
        </p:nvSpPr>
        <p:spPr>
          <a:xfrm>
            <a:off x="2689862" y="5821362"/>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
        <p:nvSpPr>
          <p:cNvPr id="13" name="Marcador de contenido 3"/>
          <p:cNvSpPr>
            <a:spLocks noGrp="1"/>
          </p:cNvSpPr>
          <p:nvPr>
            <p:ph sz="half" idx="11" hasCustomPrompt="1"/>
          </p:nvPr>
        </p:nvSpPr>
        <p:spPr>
          <a:xfrm>
            <a:off x="2695382" y="4500467"/>
            <a:ext cx="6070730" cy="650033"/>
          </a:xfrm>
          <a:prstGeom prst="rect">
            <a:avLst/>
          </a:prstGeom>
        </p:spPr>
        <p:txBody>
          <a:bodyPr/>
          <a:lstStyle>
            <a:lvl1pPr marL="17463" marR="0" indent="0" algn="r" defTabSz="914400" rtl="0" eaLnBrk="1" fontAlgn="auto" latinLnBrk="0" hangingPunct="1">
              <a:lnSpc>
                <a:spcPct val="90000"/>
              </a:lnSpc>
              <a:spcBef>
                <a:spcPts val="1000"/>
              </a:spcBef>
              <a:spcAft>
                <a:spcPts val="0"/>
              </a:spcAft>
              <a:buClr>
                <a:srgbClr val="70B12E"/>
              </a:buClr>
              <a:buSzTx/>
              <a:buFont typeface="LucidaGrande" charset="0"/>
              <a:buNone/>
              <a:tabLst/>
              <a:defRPr sz="1400" b="0" baseline="0">
                <a:solidFill>
                  <a:schemeClr val="bg1"/>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Fecha: Arial 14  / Col. Blanco / </a:t>
            </a:r>
            <a:r>
              <a:rPr lang="es-ES" dirty="0" err="1"/>
              <a:t>Just</a:t>
            </a:r>
            <a:r>
              <a:rPr lang="es-ES" dirty="0"/>
              <a:t>. Derecha  / Tipo oración</a:t>
            </a:r>
          </a:p>
        </p:txBody>
      </p:sp>
    </p:spTree>
    <p:extLst>
      <p:ext uri="{BB962C8B-B14F-4D97-AF65-F5344CB8AC3E}">
        <p14:creationId xmlns:p14="http://schemas.microsoft.com/office/powerpoint/2010/main" val="129474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illa: general">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295331" y="2368059"/>
            <a:ext cx="6356299" cy="1828803"/>
          </a:xfrm>
          <a:prstGeom prst="rect">
            <a:avLst/>
          </a:prstGeom>
        </p:spPr>
        <p:txBody>
          <a:bodyPr anchor="t">
            <a:noAutofit/>
          </a:bodyPr>
          <a:lstStyle>
            <a:lvl1pPr algn="l">
              <a:defRPr sz="3200"/>
            </a:lvl1pPr>
          </a:lstStyle>
          <a:p>
            <a:pPr>
              <a:spcBef>
                <a:spcPct val="20000"/>
              </a:spcBef>
            </a:pPr>
            <a:r>
              <a:rPr lang="es-ES_tradnl" dirty="0"/>
              <a:t>PORTADILLA: ARIAL 32 / COL. VERDE / MAY</a:t>
            </a:r>
            <a:r>
              <a:rPr lang="es-ES" dirty="0"/>
              <a:t>ÚSCULA / JUST. IZQUIERDA</a:t>
            </a:r>
            <a:endParaRPr lang="es-ES_tradnl" dirty="0"/>
          </a:p>
        </p:txBody>
      </p:sp>
    </p:spTree>
    <p:extLst>
      <p:ext uri="{BB962C8B-B14F-4D97-AF65-F5344CB8AC3E}">
        <p14:creationId xmlns:p14="http://schemas.microsoft.com/office/powerpoint/2010/main" val="67952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po Contenidos: Texto gener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TÍTULO DIAPO: ARIAL 28 / COL. VERDE / MAYÚSCULA / JUST. IZQUIERDA</a:t>
            </a:r>
            <a:endParaRPr lang="es-ES_tradnl" dirty="0"/>
          </a:p>
        </p:txBody>
      </p:sp>
      <p:sp>
        <p:nvSpPr>
          <p:cNvPr id="3" name="Marcador de contenido 2"/>
          <p:cNvSpPr>
            <a:spLocks noGrp="1"/>
          </p:cNvSpPr>
          <p:nvPr>
            <p:ph idx="1" hasCustomPrompt="1"/>
          </p:nvPr>
        </p:nvSpPr>
        <p:spPr>
          <a:xfrm>
            <a:off x="354563" y="1825625"/>
            <a:ext cx="8416213" cy="4351338"/>
          </a:xfrm>
          <a:prstGeom prst="rect">
            <a:avLst/>
          </a:prstGeom>
        </p:spPr>
        <p:txBody>
          <a:bodyPr/>
          <a:lstStyle>
            <a:lvl1pPr marL="496888" indent="-496888">
              <a:buClr>
                <a:srgbClr val="70B12E"/>
              </a:buClr>
              <a:buFont typeface="LucidaGrande" charset="0"/>
              <a:buChar char="▶"/>
              <a:tabLst/>
              <a:defRPr sz="2000" b="1">
                <a:solidFill>
                  <a:schemeClr val="tx1">
                    <a:lumMod val="75000"/>
                    <a:lumOff val="25000"/>
                  </a:schemeClr>
                </a:solidFill>
                <a:latin typeface="Arial" charset="0"/>
                <a:ea typeface="Arial" charset="0"/>
                <a:cs typeface="Arial" charset="0"/>
              </a:defRPr>
            </a:lvl1pPr>
            <a:lvl2pPr marL="457200" indent="0">
              <a:buNone/>
              <a:defRPr>
                <a:solidFill>
                  <a:schemeClr val="tx1">
                    <a:lumMod val="75000"/>
                    <a:lumOff val="25000"/>
                  </a:schemeClr>
                </a:solidFill>
                <a:latin typeface="Arial" charset="0"/>
                <a:ea typeface="Arial" charset="0"/>
                <a:cs typeface="Arial" charset="0"/>
              </a:defRPr>
            </a:lvl2pPr>
            <a:lvl3pPr marL="11430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baseline="0">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1er Nivel: Arial 20 / Negrita / </a:t>
            </a:r>
            <a:r>
              <a:rPr lang="es-ES" dirty="0" err="1"/>
              <a:t>Col.Gris</a:t>
            </a:r>
            <a:r>
              <a:rPr lang="es-ES" dirty="0"/>
              <a:t> Oscuro / </a:t>
            </a:r>
            <a:r>
              <a:rPr lang="es-ES" dirty="0" err="1"/>
              <a:t>Just.Izq</a:t>
            </a:r>
            <a:r>
              <a:rPr lang="es-ES" dirty="0"/>
              <a:t>. / Tipo Oración</a:t>
            </a:r>
          </a:p>
          <a:p>
            <a:pPr lvl="2"/>
            <a:r>
              <a:rPr lang="es-ES" dirty="0"/>
              <a:t>Texto 2do Nivel: Arial 18 / Color Gris Oscuro / Justificación Izquierda / Tipo oración</a:t>
            </a:r>
          </a:p>
          <a:p>
            <a:pPr marL="1143000" marR="0" lvl="2"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a:pPr>
            <a:r>
              <a:rPr lang="es-ES" dirty="0"/>
              <a:t>Texto 2do Nivel: Arial 18 / Color Gris Oscuro / Justificación Izquierda / Tipo oración</a:t>
            </a:r>
          </a:p>
          <a:p>
            <a:pPr lvl="2"/>
            <a:endParaRPr lang="es-ES" dirty="0"/>
          </a:p>
          <a:p>
            <a:pPr lvl="0"/>
            <a:r>
              <a:rPr lang="es-ES" dirty="0"/>
              <a:t>Título 1er Nivel: Arial 20 / Negrita / </a:t>
            </a:r>
            <a:r>
              <a:rPr lang="es-ES" dirty="0" err="1"/>
              <a:t>Col.Gris</a:t>
            </a:r>
            <a:r>
              <a:rPr lang="es-ES" dirty="0"/>
              <a:t> Oscuro / </a:t>
            </a:r>
            <a:r>
              <a:rPr lang="es-ES" dirty="0" err="1"/>
              <a:t>Just.Izq</a:t>
            </a:r>
            <a:r>
              <a:rPr lang="es-ES" dirty="0"/>
              <a:t>. / Tipo Oración</a:t>
            </a:r>
          </a:p>
          <a:p>
            <a:pPr lvl="2"/>
            <a:r>
              <a:rPr lang="es-ES" dirty="0"/>
              <a:t>Texto 2do Nivel: Arial 18 / Color Gris Oscuro / Justificación Izquierda / Tipo oración</a:t>
            </a:r>
          </a:p>
          <a:p>
            <a:pPr marL="1143000" marR="0" lvl="2"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a:pPr>
            <a:r>
              <a:rPr lang="es-ES" dirty="0"/>
              <a:t>Texto 2do Nivel: Arial 18 / Color Gris Oscuro / Justificación Izquierda / Tipo oración</a:t>
            </a:r>
          </a:p>
          <a:p>
            <a:pPr lvl="2"/>
            <a:endParaRPr lang="es-ES" dirty="0"/>
          </a:p>
        </p:txBody>
      </p:sp>
    </p:spTree>
    <p:extLst>
      <p:ext uri="{BB962C8B-B14F-4D97-AF65-F5344CB8AC3E}">
        <p14:creationId xmlns:p14="http://schemas.microsoft.com/office/powerpoint/2010/main" val="129207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iapo Contenidos: 2 Cajas text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TÍTULO DIAPO: ARIAL 28 / COL. VERDE / MAYÚSCULA / JUST. IZQUIERDA</a:t>
            </a:r>
            <a:endParaRPr lang="es-ES_tradnl" dirty="0"/>
          </a:p>
        </p:txBody>
      </p:sp>
      <p:sp>
        <p:nvSpPr>
          <p:cNvPr id="3" name="Marcador de contenido 2"/>
          <p:cNvSpPr>
            <a:spLocks noGrp="1"/>
          </p:cNvSpPr>
          <p:nvPr>
            <p:ph sz="half" idx="1" hasCustomPrompt="1"/>
          </p:nvPr>
        </p:nvSpPr>
        <p:spPr>
          <a:xfrm>
            <a:off x="628650" y="1825624"/>
            <a:ext cx="3867150" cy="4817771"/>
          </a:xfrm>
          <a:prstGeom prst="rect">
            <a:avLst/>
          </a:prstGeom>
        </p:spPr>
        <p:txBody>
          <a:bodyPr/>
          <a:lstStyle>
            <a:lvl1pPr marL="312738" indent="-295275">
              <a:buClr>
                <a:srgbClr val="70B12E"/>
              </a:buClr>
              <a:buFont typeface="LucidaGrande" charset="0"/>
              <a:buChar char="▶"/>
              <a:tabLst/>
              <a:defRPr sz="2000" b="1">
                <a:solidFill>
                  <a:schemeClr val="tx1">
                    <a:lumMod val="75000"/>
                    <a:lumOff val="25000"/>
                  </a:schemeClr>
                </a:solidFill>
                <a:latin typeface="Arial" charset="0"/>
                <a:ea typeface="Arial" charset="0"/>
                <a:cs typeface="Arial" charset="0"/>
              </a:defRPr>
            </a:lvl1pPr>
            <a:lvl2pPr marL="685800" indent="-228600">
              <a:buClr>
                <a:srgbClr val="70B12E"/>
              </a:buClr>
              <a:buSzPct val="80000"/>
              <a:buFont typeface="LucidaGrande" charset="0"/>
              <a:buChar char="▶"/>
              <a:defRPr sz="1800">
                <a:solidFill>
                  <a:schemeClr val="tx1">
                    <a:lumMod val="75000"/>
                    <a:lumOff val="25000"/>
                  </a:schemeClr>
                </a:solidFill>
                <a:latin typeface="Arial" charset="0"/>
                <a:ea typeface="Arial" charset="0"/>
                <a:cs typeface="Arial" charset="0"/>
              </a:defRPr>
            </a:lvl2pPr>
            <a:lvl3pPr marL="11430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1er Nivel: Arial 20 / Negrita / Col. Gris Oscuro / </a:t>
            </a:r>
            <a:r>
              <a:rPr lang="es-ES" dirty="0" err="1"/>
              <a:t>Just</a:t>
            </a:r>
            <a:r>
              <a:rPr lang="es-ES" dirty="0"/>
              <a:t>. Izq. / Tipo oración</a:t>
            </a:r>
          </a:p>
          <a:p>
            <a:pPr lvl="1"/>
            <a:r>
              <a:rPr lang="es-ES" dirty="0"/>
              <a:t>Texto 2do Nivel: Arial 18 / Color Gris Oscuro / Justificación Izquierda / Tipo oración</a:t>
            </a:r>
          </a:p>
          <a:p>
            <a:pPr lvl="1"/>
            <a:endParaRPr lang="es-ES" dirty="0"/>
          </a:p>
          <a:p>
            <a:pPr lvl="0"/>
            <a:r>
              <a:rPr lang="es-ES" dirty="0"/>
              <a:t>Título 1er Nivel: Arial 20 / Negrita / Col. Gris Oscuro / </a:t>
            </a:r>
            <a:r>
              <a:rPr lang="es-ES" dirty="0" err="1"/>
              <a:t>Just</a:t>
            </a:r>
            <a:r>
              <a:rPr lang="es-ES" dirty="0"/>
              <a:t>. Izq. / Tipo oración</a:t>
            </a:r>
          </a:p>
          <a:p>
            <a:pPr lvl="1"/>
            <a:r>
              <a:rPr lang="es-ES" dirty="0"/>
              <a:t>Texto 2do Nivel: Arial 18 / Color Gris Oscuro / Justificación Izquierda / Tipo oración</a:t>
            </a:r>
          </a:p>
          <a:p>
            <a:pPr lvl="1"/>
            <a:endParaRPr lang="es-ES" dirty="0"/>
          </a:p>
        </p:txBody>
      </p:sp>
      <p:sp>
        <p:nvSpPr>
          <p:cNvPr id="4" name="Marcador de contenido 3"/>
          <p:cNvSpPr>
            <a:spLocks noGrp="1"/>
          </p:cNvSpPr>
          <p:nvPr>
            <p:ph sz="half" idx="2" hasCustomPrompt="1"/>
          </p:nvPr>
        </p:nvSpPr>
        <p:spPr>
          <a:xfrm>
            <a:off x="4648200" y="1825624"/>
            <a:ext cx="3867150" cy="4817771"/>
          </a:xfrm>
          <a:prstGeom prst="rect">
            <a:avLst/>
          </a:prstGeom>
        </p:spPr>
        <p:txBody>
          <a:bodyPr/>
          <a:lstStyle>
            <a:lvl1pPr marL="312738" indent="-295275">
              <a:buClr>
                <a:srgbClr val="70B12E"/>
              </a:buClr>
              <a:buFont typeface="LucidaGrande" charset="0"/>
              <a:buChar char="▶"/>
              <a:tabLst/>
              <a:defRPr sz="2000" b="1">
                <a:solidFill>
                  <a:schemeClr val="tx1">
                    <a:lumMod val="75000"/>
                    <a:lumOff val="25000"/>
                  </a:schemeClr>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1er Nivel: Arial 20 / Negrita / Col. Gris Oscuro / </a:t>
            </a:r>
            <a:r>
              <a:rPr lang="es-ES" dirty="0" err="1"/>
              <a:t>Just</a:t>
            </a:r>
            <a:r>
              <a:rPr lang="es-ES" dirty="0"/>
              <a:t>. Izq. / Tipo oración</a:t>
            </a:r>
          </a:p>
          <a:p>
            <a:pPr lvl="1"/>
            <a:r>
              <a:rPr lang="es-ES" dirty="0"/>
              <a:t>Texto 2do Nivel: Arial 18 / Color Gris Oscuro / Justificación Izquierda / Tipo oración</a:t>
            </a:r>
          </a:p>
          <a:p>
            <a:pPr marL="685800" marR="0" lvl="1"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a:pPr>
            <a:r>
              <a:rPr lang="es-ES" dirty="0"/>
              <a:t>Texto 2do Nivel: Arial 18 / Color Gris Oscuro / Justificación Izquierda / Tipo oración</a:t>
            </a:r>
          </a:p>
        </p:txBody>
      </p:sp>
    </p:spTree>
    <p:extLst>
      <p:ext uri="{BB962C8B-B14F-4D97-AF65-F5344CB8AC3E}">
        <p14:creationId xmlns:p14="http://schemas.microsoft.com/office/powerpoint/2010/main" val="57125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Contenidos: Cuadr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dirty="0"/>
              <a:t>T</a:t>
            </a:r>
            <a:r>
              <a:rPr lang="es-ES" dirty="0"/>
              <a:t>ÍTULO DIAPO: ARIAL 28 / COL. VERDE / MAYÚSCULA / JUST. IZQUIERDA</a:t>
            </a:r>
            <a:endParaRPr lang="es-ES_tradnl" dirty="0"/>
          </a:p>
        </p:txBody>
      </p:sp>
      <p:sp>
        <p:nvSpPr>
          <p:cNvPr id="4" name="Marcador de contenido 3"/>
          <p:cNvSpPr>
            <a:spLocks noGrp="1"/>
          </p:cNvSpPr>
          <p:nvPr>
            <p:ph sz="half" idx="2" hasCustomPrompt="1"/>
          </p:nvPr>
        </p:nvSpPr>
        <p:spPr>
          <a:xfrm>
            <a:off x="5411754" y="2463282"/>
            <a:ext cx="3359022" cy="4181538"/>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1800" b="0" baseline="0">
                <a:solidFill>
                  <a:schemeClr val="tx1">
                    <a:lumMod val="75000"/>
                    <a:lumOff val="25000"/>
                  </a:schemeClr>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Comentario Imagen: Arial 18 / Col. Gris Oscuro / </a:t>
            </a:r>
            <a:r>
              <a:rPr lang="es-ES" dirty="0" err="1"/>
              <a:t>Just</a:t>
            </a:r>
            <a:r>
              <a:rPr lang="es-ES" dirty="0"/>
              <a:t>. Izq. / Tipo oración</a:t>
            </a:r>
          </a:p>
          <a:p>
            <a:pPr marL="312738" marR="0" lvl="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a:pPr>
            <a:r>
              <a:rPr lang="es-ES" dirty="0"/>
              <a:t>Comentario Imagen: Arial 18 / Col. Gris Oscuro / </a:t>
            </a:r>
            <a:r>
              <a:rPr lang="es-ES" dirty="0" err="1"/>
              <a:t>Just</a:t>
            </a:r>
            <a:r>
              <a:rPr lang="es-ES" dirty="0"/>
              <a:t>. Izq. / Tipo oración</a:t>
            </a:r>
          </a:p>
          <a:p>
            <a:pPr lvl="0"/>
            <a:endParaRPr lang="es-ES" dirty="0"/>
          </a:p>
        </p:txBody>
      </p:sp>
      <p:sp>
        <p:nvSpPr>
          <p:cNvPr id="7" name="Marcador de contenido 2"/>
          <p:cNvSpPr>
            <a:spLocks noGrp="1"/>
          </p:cNvSpPr>
          <p:nvPr>
            <p:ph idx="10" hasCustomPrompt="1"/>
          </p:nvPr>
        </p:nvSpPr>
        <p:spPr>
          <a:xfrm>
            <a:off x="379478" y="2463282"/>
            <a:ext cx="4808342" cy="4181539"/>
          </a:xfrm>
          <a:prstGeom prst="rect">
            <a:avLst/>
          </a:prstGeom>
          <a:pattFill prst="pct5">
            <a:fgClr>
              <a:schemeClr val="accent1"/>
            </a:fgClr>
            <a:bgClr>
              <a:schemeClr val="bg1"/>
            </a:bgClr>
          </a:pattFill>
        </p:spPr>
        <p:txBody>
          <a:bodyPr/>
          <a:lstStyle>
            <a:lvl1pPr marL="0" indent="0">
              <a:buNone/>
              <a:defRPr sz="1800" b="0">
                <a:latin typeface="Arial" charset="0"/>
                <a:ea typeface="Arial" charset="0"/>
                <a:cs typeface="Arial"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Espacio para insertar cuadro, gr</a:t>
            </a:r>
            <a:r>
              <a:rPr lang="es-ES" dirty="0" err="1"/>
              <a:t>áfico</a:t>
            </a:r>
            <a:r>
              <a:rPr lang="es-ES" dirty="0"/>
              <a:t>, tabla u otro</a:t>
            </a:r>
            <a:r>
              <a:rPr lang="es-ES_tradnl" dirty="0"/>
              <a:t> objeto</a:t>
            </a:r>
          </a:p>
        </p:txBody>
      </p:sp>
      <p:sp>
        <p:nvSpPr>
          <p:cNvPr id="10" name="Marcador de contenido 3"/>
          <p:cNvSpPr>
            <a:spLocks noGrp="1"/>
          </p:cNvSpPr>
          <p:nvPr>
            <p:ph sz="half" idx="11" hasCustomPrompt="1"/>
          </p:nvPr>
        </p:nvSpPr>
        <p:spPr>
          <a:xfrm>
            <a:off x="379477" y="1663959"/>
            <a:ext cx="7719493" cy="650033"/>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2000" b="1" baseline="0">
                <a:solidFill>
                  <a:srgbClr val="70B12E"/>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Imagen: Arial 20 / Negrita / Col. Verde / </a:t>
            </a:r>
            <a:r>
              <a:rPr lang="es-ES" dirty="0" err="1"/>
              <a:t>Just</a:t>
            </a:r>
            <a:r>
              <a:rPr lang="es-ES" dirty="0"/>
              <a:t>. Izq. / Tipo oración</a:t>
            </a:r>
          </a:p>
        </p:txBody>
      </p:sp>
    </p:spTree>
    <p:extLst>
      <p:ext uri="{BB962C8B-B14F-4D97-AF65-F5344CB8AC3E}">
        <p14:creationId xmlns:p14="http://schemas.microsoft.com/office/powerpoint/2010/main" val="17486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Contenidos: Tabla">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s-ES" dirty="0"/>
              <a:t>TÍTULO DIAPO: ARIAL 28 / COL. VERDE / MAYÚSCULA / JUST. IZQUIERDA</a:t>
            </a:r>
            <a:endParaRPr lang="es-ES_tradnl" dirty="0"/>
          </a:p>
        </p:txBody>
      </p:sp>
      <p:sp>
        <p:nvSpPr>
          <p:cNvPr id="9" name="Marcador de contenido 3"/>
          <p:cNvSpPr>
            <a:spLocks noGrp="1"/>
          </p:cNvSpPr>
          <p:nvPr>
            <p:ph sz="half" idx="11" hasCustomPrompt="1"/>
          </p:nvPr>
        </p:nvSpPr>
        <p:spPr>
          <a:xfrm>
            <a:off x="379477" y="1663959"/>
            <a:ext cx="7719493" cy="650033"/>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2000" b="1" baseline="0">
                <a:solidFill>
                  <a:srgbClr val="70B12E"/>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Imagen: Arial 20 / Negrita / Col. Verde / </a:t>
            </a:r>
            <a:r>
              <a:rPr lang="es-ES" dirty="0" err="1"/>
              <a:t>Just</a:t>
            </a:r>
            <a:r>
              <a:rPr lang="es-ES" dirty="0"/>
              <a:t>. Izq. / Tipo oración</a:t>
            </a:r>
          </a:p>
        </p:txBody>
      </p:sp>
      <p:sp>
        <p:nvSpPr>
          <p:cNvPr id="18" name="Marcador de contenido 3"/>
          <p:cNvSpPr>
            <a:spLocks noGrp="1"/>
          </p:cNvSpPr>
          <p:nvPr>
            <p:ph sz="half" idx="2" hasCustomPrompt="1"/>
          </p:nvPr>
        </p:nvSpPr>
        <p:spPr>
          <a:xfrm>
            <a:off x="379477" y="2463282"/>
            <a:ext cx="8391299" cy="1418253"/>
          </a:xfrm>
          <a:prstGeom prst="rect">
            <a:avLst/>
          </a:prstGeom>
          <a:pattFill prst="pct5">
            <a:fgClr>
              <a:schemeClr val="accent1"/>
            </a:fgClr>
            <a:bgClr>
              <a:schemeClr val="bg1"/>
            </a:bgClr>
          </a:pattFill>
        </p:spPr>
        <p:txBody>
          <a:bodyPr/>
          <a:lstStyle>
            <a:lvl1pPr>
              <a:defRPr lang="es-ES" sz="1800" b="0" dirty="0" smtClean="0">
                <a:latin typeface="Arial" charset="0"/>
                <a:ea typeface="Arial" charset="0"/>
                <a:cs typeface="Arial" charset="0"/>
              </a:defRPr>
            </a:lvl1pPr>
          </a:lstStyle>
          <a:p>
            <a:pPr marL="0" lvl="0" indent="0">
              <a:buNone/>
            </a:pPr>
            <a:r>
              <a:rPr lang="es-ES" dirty="0"/>
              <a:t>Espacio </a:t>
            </a:r>
            <a:r>
              <a:rPr lang="es-ES"/>
              <a:t>para insertar tabla</a:t>
            </a:r>
            <a:endParaRPr lang="es-ES" dirty="0"/>
          </a:p>
        </p:txBody>
      </p:sp>
    </p:spTree>
    <p:extLst>
      <p:ext uri="{BB962C8B-B14F-4D97-AF65-F5344CB8AC3E}">
        <p14:creationId xmlns:p14="http://schemas.microsoft.com/office/powerpoint/2010/main" val="71931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Contenidos: Image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dirty="0"/>
              <a:t>T</a:t>
            </a:r>
            <a:r>
              <a:rPr lang="es-ES" dirty="0"/>
              <a:t>ÍTULO DIAPO: ARIAL 28 / COL. VERDE / MAYÚSCULA / JUST. IZQUIERDA</a:t>
            </a:r>
            <a:endParaRPr lang="es-ES_tradnl" dirty="0"/>
          </a:p>
        </p:txBody>
      </p:sp>
      <p:sp>
        <p:nvSpPr>
          <p:cNvPr id="3" name="Marcador de imagen 2"/>
          <p:cNvSpPr>
            <a:spLocks noGrp="1"/>
          </p:cNvSpPr>
          <p:nvPr>
            <p:ph type="pic" idx="1" hasCustomPrompt="1"/>
          </p:nvPr>
        </p:nvSpPr>
        <p:spPr>
          <a:xfrm>
            <a:off x="0" y="1771196"/>
            <a:ext cx="9032032" cy="3976461"/>
          </a:xfrm>
          <a:prstGeom prst="rect">
            <a:avLst/>
          </a:prstGeom>
          <a:pattFill prst="pct5">
            <a:fgClr>
              <a:schemeClr val="tx1"/>
            </a:fgClr>
            <a:bgClr>
              <a:schemeClr val="bg1"/>
            </a:bgClr>
          </a:pattFill>
        </p:spPr>
        <p:txBody>
          <a:bodyPr/>
          <a:lstStyle>
            <a:lvl1pPr marL="0" indent="0">
              <a:buNone/>
              <a:defRPr sz="2000" baseline="0">
                <a:solidFill>
                  <a:schemeClr val="tx1">
                    <a:lumMod val="75000"/>
                    <a:lumOff val="25000"/>
                  </a:schemeClr>
                </a:solidFill>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Espacio para insertar imagen</a:t>
            </a:r>
          </a:p>
        </p:txBody>
      </p:sp>
      <p:sp>
        <p:nvSpPr>
          <p:cNvPr id="4" name="Marcador de contenido 3"/>
          <p:cNvSpPr>
            <a:spLocks noGrp="1"/>
          </p:cNvSpPr>
          <p:nvPr>
            <p:ph sz="half" idx="2" hasCustomPrompt="1"/>
          </p:nvPr>
        </p:nvSpPr>
        <p:spPr>
          <a:xfrm>
            <a:off x="373224" y="6027573"/>
            <a:ext cx="8397552" cy="559840"/>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1800" b="0" i="1" baseline="0">
                <a:solidFill>
                  <a:srgbClr val="70B12E"/>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Bajada Imagen: Arial 18 / Cursiva / Col. Gris Verde / </a:t>
            </a:r>
            <a:r>
              <a:rPr lang="es-ES" dirty="0" err="1"/>
              <a:t>Just</a:t>
            </a:r>
            <a:r>
              <a:rPr lang="es-ES" dirty="0"/>
              <a:t>. Izq. / Tipo oración</a:t>
            </a:r>
          </a:p>
        </p:txBody>
      </p:sp>
    </p:spTree>
    <p:extLst>
      <p:ext uri="{BB962C8B-B14F-4D97-AF65-F5344CB8AC3E}">
        <p14:creationId xmlns:p14="http://schemas.microsoft.com/office/powerpoint/2010/main" val="102043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5075"/>
            <a:ext cx="8229600" cy="685800"/>
          </a:xfrm>
          <a:prstGeom prst="rect">
            <a:avLst/>
          </a:prstGeom>
        </p:spPr>
        <p:txBody>
          <a:bodyPr/>
          <a:lstStyle>
            <a:lvl1pPr marL="534988" indent="0">
              <a:defRPr/>
            </a:lvl1pPr>
          </a:lstStyle>
          <a:p>
            <a:r>
              <a:rPr lang="en-US" dirty="0" err="1"/>
              <a:t>Diapo</a:t>
            </a:r>
            <a:r>
              <a:rPr lang="en-US" dirty="0"/>
              <a:t> Title: Arial 24 / Green / Sentence case / Align Left</a:t>
            </a:r>
            <a:endParaRPr lang="es-CL" noProof="0" dirty="0"/>
          </a:p>
        </p:txBody>
      </p:sp>
      <p:sp>
        <p:nvSpPr>
          <p:cNvPr id="7" name="Content Placeholder 2"/>
          <p:cNvSpPr>
            <a:spLocks noGrp="1"/>
          </p:cNvSpPr>
          <p:nvPr>
            <p:ph idx="10" hasCustomPrompt="1"/>
          </p:nvPr>
        </p:nvSpPr>
        <p:spPr>
          <a:xfrm>
            <a:off x="457200" y="1589008"/>
            <a:ext cx="8229600" cy="4525963"/>
          </a:xfrm>
          <a:prstGeom prst="rect">
            <a:avLst/>
          </a:prstGeom>
        </p:spPr>
        <p:txBody>
          <a:bodyPr/>
          <a:lstStyle>
            <a:lvl1pPr marL="457200" indent="-457200" algn="l">
              <a:buClr>
                <a:srgbClr val="778224"/>
              </a:buClr>
              <a:buFont typeface="Lucida Grande"/>
              <a:buChar char="▶"/>
              <a:defRPr sz="2000" b="0" i="0">
                <a:latin typeface="Arial"/>
                <a:cs typeface="Arial"/>
              </a:defRPr>
            </a:lvl1pPr>
            <a:lvl2pPr marL="457200" marR="0" indent="0" algn="l" defTabSz="914400" rtl="0" eaLnBrk="1" fontAlgn="auto" latinLnBrk="0" hangingPunct="1">
              <a:lnSpc>
                <a:spcPct val="100000"/>
              </a:lnSpc>
              <a:spcBef>
                <a:spcPts val="600"/>
              </a:spcBef>
              <a:spcAft>
                <a:spcPts val="0"/>
              </a:spcAft>
              <a:buClr>
                <a:srgbClr val="778224"/>
              </a:buClr>
              <a:buSzPct val="95000"/>
              <a:buFont typeface="Lucida Grande"/>
              <a:buNone/>
              <a:tabLst/>
              <a:defRPr sz="2000" b="0" i="0">
                <a:latin typeface="Arial"/>
                <a:cs typeface="Arial"/>
              </a:defRPr>
            </a:lvl2pPr>
            <a:lvl3pPr marL="274320" marR="0" indent="0" algn="l" defTabSz="914400" rtl="0" eaLnBrk="1" fontAlgn="auto" latinLnBrk="0" hangingPunct="1">
              <a:lnSpc>
                <a:spcPct val="100000"/>
              </a:lnSpc>
              <a:spcBef>
                <a:spcPts val="400"/>
              </a:spcBef>
              <a:spcAft>
                <a:spcPts val="0"/>
              </a:spcAft>
              <a:buClr>
                <a:srgbClr val="728011"/>
              </a:buClr>
              <a:buSzPct val="95000"/>
              <a:buFont typeface="Arial"/>
              <a:buNone/>
              <a:tabLst/>
              <a:defRPr sz="1600" baseline="0">
                <a:latin typeface="Arial"/>
                <a:cs typeface="Arial"/>
              </a:defRPr>
            </a:lvl3pPr>
            <a:lvl4pPr marL="1463040" marR="0" indent="-457200" algn="l" defTabSz="914400" rtl="0" eaLnBrk="1" fontAlgn="auto" latinLnBrk="0" hangingPunct="1">
              <a:lnSpc>
                <a:spcPct val="100000"/>
              </a:lnSpc>
              <a:spcBef>
                <a:spcPts val="600"/>
              </a:spcBef>
              <a:spcAft>
                <a:spcPts val="0"/>
              </a:spcAft>
              <a:buClr>
                <a:srgbClr val="778224"/>
              </a:buClr>
              <a:buSzPct val="95000"/>
              <a:buFont typeface="Lucida Grande"/>
              <a:buChar char="▶"/>
              <a:tabLst/>
              <a:defRPr sz="1600" baseline="0">
                <a:latin typeface="Arial"/>
                <a:cs typeface="Arial"/>
              </a:defRPr>
            </a:lvl4pPr>
            <a:lvl5pPr marL="1828800" indent="-365760">
              <a:buClr>
                <a:srgbClr val="728011"/>
              </a:buClr>
              <a:buFont typeface="Arial"/>
              <a:buChar char="•"/>
              <a:defRPr/>
            </a:lvl5pPr>
          </a:lstStyle>
          <a:p>
            <a:pPr marL="457200" indent="-457200" algn="l">
              <a:buClr>
                <a:srgbClr val="778224"/>
              </a:buClr>
              <a:buFont typeface="Lucida Grande"/>
              <a:buChar char="▶"/>
            </a:pPr>
            <a:r>
              <a:rPr lang="en-US" sz="2200" dirty="0">
                <a:solidFill>
                  <a:schemeClr val="tx1">
                    <a:lumMod val="75000"/>
                    <a:lumOff val="25000"/>
                  </a:schemeClr>
                </a:solidFill>
                <a:latin typeface="Arial"/>
                <a:cs typeface="Arial"/>
              </a:rPr>
              <a:t>Titles: Arial 20 /  Dark Grey /  Bold / Sentence case / Align Left</a:t>
            </a:r>
            <a:endParaRPr lang="es-CL" sz="2200" dirty="0">
              <a:solidFill>
                <a:schemeClr val="tx1">
                  <a:lumMod val="75000"/>
                  <a:lumOff val="25000"/>
                </a:schemeClr>
              </a:solidFill>
              <a:latin typeface="Arial"/>
              <a:cs typeface="Arial"/>
            </a:endParaRPr>
          </a:p>
          <a:p>
            <a:pPr marL="914400" marR="0" lvl="1" indent="-457200" algn="l" defTabSz="914400" rtl="0" eaLnBrk="1" fontAlgn="auto" latinLnBrk="0" hangingPunct="1">
              <a:lnSpc>
                <a:spcPct val="100000"/>
              </a:lnSpc>
              <a:spcBef>
                <a:spcPts val="600"/>
              </a:spcBef>
              <a:spcAft>
                <a:spcPts val="0"/>
              </a:spcAft>
              <a:buClr>
                <a:srgbClr val="778224"/>
              </a:buClr>
              <a:buSzPct val="95000"/>
              <a:buFont typeface="Lucida Grande"/>
              <a:buChar char="▶"/>
              <a:tabLst/>
              <a:defRPr/>
            </a:pPr>
            <a:r>
              <a:rPr lang="es-CL" sz="1800" dirty="0">
                <a:solidFill>
                  <a:schemeClr val="tx1">
                    <a:lumMod val="75000"/>
                    <a:lumOff val="25000"/>
                  </a:schemeClr>
                </a:solidFill>
                <a:latin typeface="Arial"/>
                <a:cs typeface="Arial"/>
              </a:rPr>
              <a:t>Frases Text: Arial 18 / Dark Grey / Sentence case / Align left</a:t>
            </a:r>
            <a:r>
              <a:rPr lang="es-ES_tradnl" dirty="0"/>
              <a:t> </a:t>
            </a:r>
          </a:p>
        </p:txBody>
      </p:sp>
    </p:spTree>
    <p:extLst>
      <p:ext uri="{BB962C8B-B14F-4D97-AF65-F5344CB8AC3E}">
        <p14:creationId xmlns:p14="http://schemas.microsoft.com/office/powerpoint/2010/main" val="3448291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emf"/><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70B1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8" name="pasted-image.pdf"/>
          <p:cNvPicPr>
            <a:picLocks noChangeAspect="1"/>
          </p:cNvPicPr>
          <p:nvPr userDrawn="1"/>
        </p:nvPicPr>
        <p:blipFill rotWithShape="1">
          <a:blip r:embed="rId4">
            <a:extLst/>
          </a:blip>
          <a:srcRect l="31097"/>
          <a:stretch/>
        </p:blipFill>
        <p:spPr>
          <a:xfrm>
            <a:off x="3676" y="332110"/>
            <a:ext cx="5486648" cy="5976179"/>
          </a:xfrm>
          <a:prstGeom prst="rect">
            <a:avLst/>
          </a:prstGeom>
          <a:ln w="12700">
            <a:miter lim="400000"/>
          </a:ln>
        </p:spPr>
      </p:pic>
      <p:pic>
        <p:nvPicPr>
          <p:cNvPr id="9" name="pasted-image.pdf"/>
          <p:cNvPicPr>
            <a:picLocks noChangeAspect="1"/>
          </p:cNvPicPr>
          <p:nvPr userDrawn="1"/>
        </p:nvPicPr>
        <p:blipFill>
          <a:blip r:embed="rId5">
            <a:extLst/>
          </a:blip>
          <a:stretch>
            <a:fillRect/>
          </a:stretch>
        </p:blipFill>
        <p:spPr>
          <a:xfrm>
            <a:off x="6803480" y="5688615"/>
            <a:ext cx="2047695" cy="929571"/>
          </a:xfrm>
          <a:prstGeom prst="rect">
            <a:avLst/>
          </a:prstGeom>
          <a:ln w="12700">
            <a:miter lim="400000"/>
          </a:ln>
        </p:spPr>
      </p:pic>
    </p:spTree>
    <p:extLst>
      <p:ext uri="{BB962C8B-B14F-4D97-AF65-F5344CB8AC3E}">
        <p14:creationId xmlns:p14="http://schemas.microsoft.com/office/powerpoint/2010/main" val="838857595"/>
      </p:ext>
    </p:extLst>
  </p:cSld>
  <p:clrMap bg1="lt1" tx1="dk1" bg2="lt2" tx2="dk2" accent1="accent1" accent2="accent2" accent3="accent3" accent4="accent4" accent5="accent5" accent6="accent6" hlink="hlink" folHlink="folHlink"/>
  <p:sldLayoutIdLst>
    <p:sldLayoutId id="2147483681"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n 14"/>
          <p:cNvPicPr>
            <a:picLocks noChangeAspect="1"/>
          </p:cNvPicPr>
          <p:nvPr userDrawn="1"/>
        </p:nvPicPr>
        <p:blipFill rotWithShape="1">
          <a:blip r:embed="rId3"/>
          <a:srcRect l="29333"/>
          <a:stretch/>
        </p:blipFill>
        <p:spPr>
          <a:xfrm>
            <a:off x="-14288" y="1457327"/>
            <a:ext cx="3668269" cy="3750162"/>
          </a:xfrm>
          <a:prstGeom prst="rect">
            <a:avLst/>
          </a:prstGeom>
        </p:spPr>
      </p:pic>
      <p:grpSp>
        <p:nvGrpSpPr>
          <p:cNvPr id="16" name="Agrupar 15"/>
          <p:cNvGrpSpPr/>
          <p:nvPr userDrawn="1"/>
        </p:nvGrpSpPr>
        <p:grpSpPr>
          <a:xfrm>
            <a:off x="9041751" y="0"/>
            <a:ext cx="109044" cy="6861637"/>
            <a:chOff x="9041751" y="0"/>
            <a:chExt cx="109044" cy="6861637"/>
          </a:xfrm>
        </p:grpSpPr>
        <p:sp>
          <p:nvSpPr>
            <p:cNvPr id="17" name="Shape 148"/>
            <p:cNvSpPr/>
            <p:nvPr/>
          </p:nvSpPr>
          <p:spPr>
            <a:xfrm>
              <a:off x="9041751" y="0"/>
              <a:ext cx="109044" cy="4567945"/>
            </a:xfrm>
            <a:prstGeom prst="rect">
              <a:avLst/>
            </a:prstGeom>
            <a:solidFill>
              <a:srgbClr val="2C9D47"/>
            </a:solidFill>
            <a:ln w="12700">
              <a:miter lim="400000"/>
            </a:ln>
          </p:spPr>
          <p:txBody>
            <a:bodyPr lIns="45719" rIns="45719" anchor="ctr"/>
            <a:lstStyle/>
            <a:p>
              <a:pPr algn="r"/>
              <a:endParaRPr/>
            </a:p>
          </p:txBody>
        </p:sp>
        <p:sp>
          <p:nvSpPr>
            <p:cNvPr id="18" name="Shape 149"/>
            <p:cNvSpPr/>
            <p:nvPr/>
          </p:nvSpPr>
          <p:spPr>
            <a:xfrm>
              <a:off x="9041751" y="4043363"/>
              <a:ext cx="109044" cy="2818274"/>
            </a:xfrm>
            <a:prstGeom prst="rect">
              <a:avLst/>
            </a:prstGeom>
            <a:solidFill>
              <a:srgbClr val="0B562E"/>
            </a:solidFill>
            <a:ln w="12700">
              <a:miter lim="400000"/>
            </a:ln>
          </p:spPr>
          <p:txBody>
            <a:bodyPr lIns="45719" rIns="45719" anchor="ctr"/>
            <a:lstStyle/>
            <a:p>
              <a:pPr algn="r"/>
              <a:endParaRPr/>
            </a:p>
          </p:txBody>
        </p:sp>
      </p:grpSp>
    </p:spTree>
    <p:extLst>
      <p:ext uri="{BB962C8B-B14F-4D97-AF65-F5344CB8AC3E}">
        <p14:creationId xmlns:p14="http://schemas.microsoft.com/office/powerpoint/2010/main" val="171256477"/>
      </p:ext>
    </p:extLst>
  </p:cSld>
  <p:clrMap bg1="lt1" tx1="dk1" bg2="lt2" tx2="dk2" accent1="accent1" accent2="accent2" accent3="accent3" accent4="accent4" accent5="accent5" accent6="accent6" hlink="hlink" folHlink="folHlink"/>
  <p:sldLayoutIdLst>
    <p:sldLayoutId id="2147483657" r:id="rId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3200" kern="1200" baseline="0">
          <a:solidFill>
            <a:srgbClr val="70B12E"/>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800" strike="noStrike" kern="1200" baseline="0">
          <a:solidFill>
            <a:srgbClr val="70B12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52584" y="372918"/>
            <a:ext cx="7918192" cy="963209"/>
          </a:xfrm>
          <a:prstGeom prst="rect">
            <a:avLst/>
          </a:prstGeom>
        </p:spPr>
        <p:txBody>
          <a:bodyPr vert="horz" lIns="91440" tIns="45720" rIns="91440" bIns="45720" rtlCol="0" anchor="t">
            <a:noAutofit/>
          </a:bodyPr>
          <a:lstStyle/>
          <a:p>
            <a:r>
              <a:rPr lang="es-ES" dirty="0"/>
              <a:t>TÍTULO DIAPO: ARIAL 28 / COL. VERDE / MAYÚSCULA / JUST. IZQUIERDA</a:t>
            </a:r>
            <a:endParaRPr lang="es-ES_tradnl" dirty="0"/>
          </a:p>
        </p:txBody>
      </p:sp>
      <p:pic>
        <p:nvPicPr>
          <p:cNvPr id="8" name="Imagen 7"/>
          <p:cNvPicPr>
            <a:picLocks noChangeAspect="1"/>
          </p:cNvPicPr>
          <p:nvPr userDrawn="1"/>
        </p:nvPicPr>
        <p:blipFill>
          <a:blip r:embed="rId10"/>
          <a:stretch>
            <a:fillRect/>
          </a:stretch>
        </p:blipFill>
        <p:spPr>
          <a:xfrm>
            <a:off x="95923" y="372918"/>
            <a:ext cx="920838" cy="665259"/>
          </a:xfrm>
          <a:prstGeom prst="rect">
            <a:avLst/>
          </a:prstGeom>
        </p:spPr>
      </p:pic>
      <p:grpSp>
        <p:nvGrpSpPr>
          <p:cNvPr id="9" name="Agrupar 8"/>
          <p:cNvGrpSpPr/>
          <p:nvPr userDrawn="1"/>
        </p:nvGrpSpPr>
        <p:grpSpPr>
          <a:xfrm>
            <a:off x="9041751" y="0"/>
            <a:ext cx="109044" cy="6861637"/>
            <a:chOff x="9041751" y="0"/>
            <a:chExt cx="109044" cy="6861637"/>
          </a:xfrm>
        </p:grpSpPr>
        <p:sp>
          <p:nvSpPr>
            <p:cNvPr id="10" name="Shape 148"/>
            <p:cNvSpPr/>
            <p:nvPr/>
          </p:nvSpPr>
          <p:spPr>
            <a:xfrm>
              <a:off x="9041751" y="0"/>
              <a:ext cx="109044" cy="4567945"/>
            </a:xfrm>
            <a:prstGeom prst="rect">
              <a:avLst/>
            </a:prstGeom>
            <a:solidFill>
              <a:srgbClr val="2C9D47"/>
            </a:solidFill>
            <a:ln w="12700">
              <a:miter lim="400000"/>
            </a:ln>
          </p:spPr>
          <p:txBody>
            <a:bodyPr lIns="45719" rIns="45719" anchor="ctr"/>
            <a:lstStyle/>
            <a:p>
              <a:pPr algn="r"/>
              <a:endParaRPr/>
            </a:p>
          </p:txBody>
        </p:sp>
        <p:sp>
          <p:nvSpPr>
            <p:cNvPr id="11" name="Shape 149"/>
            <p:cNvSpPr/>
            <p:nvPr/>
          </p:nvSpPr>
          <p:spPr>
            <a:xfrm>
              <a:off x="9041751" y="4043363"/>
              <a:ext cx="109044" cy="2818274"/>
            </a:xfrm>
            <a:prstGeom prst="rect">
              <a:avLst/>
            </a:prstGeom>
            <a:solidFill>
              <a:srgbClr val="0B562E"/>
            </a:solidFill>
            <a:ln w="12700">
              <a:miter lim="400000"/>
            </a:ln>
          </p:spPr>
          <p:txBody>
            <a:bodyPr lIns="45719" rIns="45719" anchor="ctr"/>
            <a:lstStyle/>
            <a:p>
              <a:pPr algn="r"/>
              <a:endParaRPr/>
            </a:p>
          </p:txBody>
        </p:sp>
      </p:grpSp>
    </p:spTree>
    <p:extLst>
      <p:ext uri="{BB962C8B-B14F-4D97-AF65-F5344CB8AC3E}">
        <p14:creationId xmlns:p14="http://schemas.microsoft.com/office/powerpoint/2010/main" val="203975384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70" r:id="rId3"/>
    <p:sldLayoutId id="2147483664" r:id="rId4"/>
    <p:sldLayoutId id="2147483671" r:id="rId5"/>
    <p:sldLayoutId id="2147483682" r:id="rId6"/>
    <p:sldLayoutId id="2147483686" r:id="rId7"/>
    <p:sldLayoutId id="2147483687" r:id="rId8"/>
  </p:sldLayoutIdLst>
  <p:txStyles>
    <p:titleStyle>
      <a:lvl1pPr algn="l" defTabSz="914400" rtl="0" eaLnBrk="1" latinLnBrk="0" hangingPunct="1">
        <a:lnSpc>
          <a:spcPct val="90000"/>
        </a:lnSpc>
        <a:spcBef>
          <a:spcPct val="0"/>
        </a:spcBef>
        <a:buNone/>
        <a:defRPr sz="2800" kern="1200" baseline="0">
          <a:solidFill>
            <a:srgbClr val="70B12E"/>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Agrupar 7"/>
          <p:cNvGrpSpPr/>
          <p:nvPr userDrawn="1"/>
        </p:nvGrpSpPr>
        <p:grpSpPr>
          <a:xfrm>
            <a:off x="9041751" y="0"/>
            <a:ext cx="109044" cy="6861637"/>
            <a:chOff x="9041751" y="0"/>
            <a:chExt cx="109044" cy="6861637"/>
          </a:xfrm>
        </p:grpSpPr>
        <p:sp>
          <p:nvSpPr>
            <p:cNvPr id="9" name="Shape 148"/>
            <p:cNvSpPr/>
            <p:nvPr/>
          </p:nvSpPr>
          <p:spPr>
            <a:xfrm>
              <a:off x="9041751" y="0"/>
              <a:ext cx="109044" cy="4567945"/>
            </a:xfrm>
            <a:prstGeom prst="rect">
              <a:avLst/>
            </a:prstGeom>
            <a:solidFill>
              <a:srgbClr val="2C9D47"/>
            </a:solidFill>
            <a:ln w="12700">
              <a:miter lim="400000"/>
            </a:ln>
          </p:spPr>
          <p:txBody>
            <a:bodyPr lIns="45719" rIns="45719" anchor="ctr"/>
            <a:lstStyle/>
            <a:p>
              <a:pPr algn="r"/>
              <a:endParaRPr/>
            </a:p>
          </p:txBody>
        </p:sp>
        <p:sp>
          <p:nvSpPr>
            <p:cNvPr id="10" name="Shape 149"/>
            <p:cNvSpPr/>
            <p:nvPr/>
          </p:nvSpPr>
          <p:spPr>
            <a:xfrm>
              <a:off x="9041751" y="4043363"/>
              <a:ext cx="109044" cy="2818274"/>
            </a:xfrm>
            <a:prstGeom prst="rect">
              <a:avLst/>
            </a:prstGeom>
            <a:solidFill>
              <a:srgbClr val="0B562E"/>
            </a:solidFill>
            <a:ln w="12700">
              <a:miter lim="400000"/>
            </a:ln>
          </p:spPr>
          <p:txBody>
            <a:bodyPr lIns="45719" rIns="45719" anchor="ctr"/>
            <a:lstStyle/>
            <a:p>
              <a:pPr algn="r"/>
              <a:endParaRPr/>
            </a:p>
          </p:txBody>
        </p:sp>
      </p:grpSp>
      <p:pic>
        <p:nvPicPr>
          <p:cNvPr id="11" name="Imagen 10"/>
          <p:cNvPicPr>
            <a:picLocks noChangeAspect="1"/>
          </p:cNvPicPr>
          <p:nvPr userDrawn="1"/>
        </p:nvPicPr>
        <p:blipFill rotWithShape="1">
          <a:blip r:embed="rId3"/>
          <a:srcRect l="29333"/>
          <a:stretch/>
        </p:blipFill>
        <p:spPr>
          <a:xfrm>
            <a:off x="0" y="293201"/>
            <a:ext cx="3107457" cy="3176830"/>
          </a:xfrm>
          <a:prstGeom prst="rect">
            <a:avLst/>
          </a:prstGeom>
        </p:spPr>
      </p:pic>
    </p:spTree>
    <p:extLst>
      <p:ext uri="{BB962C8B-B14F-4D97-AF65-F5344CB8AC3E}">
        <p14:creationId xmlns:p14="http://schemas.microsoft.com/office/powerpoint/2010/main" val="4156412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70B1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8" name="pasted-image.pdf"/>
          <p:cNvPicPr>
            <a:picLocks noChangeAspect="1"/>
          </p:cNvPicPr>
          <p:nvPr userDrawn="1"/>
        </p:nvPicPr>
        <p:blipFill rotWithShape="1">
          <a:blip r:embed="rId4">
            <a:extLst/>
          </a:blip>
          <a:srcRect l="31097"/>
          <a:stretch/>
        </p:blipFill>
        <p:spPr>
          <a:xfrm>
            <a:off x="3676" y="332110"/>
            <a:ext cx="5486648" cy="5976179"/>
          </a:xfrm>
          <a:prstGeom prst="rect">
            <a:avLst/>
          </a:prstGeom>
          <a:ln w="12700">
            <a:miter lim="400000"/>
          </a:ln>
        </p:spPr>
      </p:pic>
      <p:pic>
        <p:nvPicPr>
          <p:cNvPr id="9" name="pasted-image.pdf"/>
          <p:cNvPicPr>
            <a:picLocks noChangeAspect="1"/>
          </p:cNvPicPr>
          <p:nvPr userDrawn="1"/>
        </p:nvPicPr>
        <p:blipFill>
          <a:blip r:embed="rId5">
            <a:extLst/>
          </a:blip>
          <a:stretch>
            <a:fillRect/>
          </a:stretch>
        </p:blipFill>
        <p:spPr>
          <a:xfrm>
            <a:off x="6803480" y="5688615"/>
            <a:ext cx="2047695" cy="929571"/>
          </a:xfrm>
          <a:prstGeom prst="rect">
            <a:avLst/>
          </a:prstGeom>
          <a:ln w="12700">
            <a:miter lim="400000"/>
          </a:ln>
        </p:spPr>
      </p:pic>
    </p:spTree>
    <p:extLst>
      <p:ext uri="{BB962C8B-B14F-4D97-AF65-F5344CB8AC3E}">
        <p14:creationId xmlns:p14="http://schemas.microsoft.com/office/powerpoint/2010/main" val="1640067315"/>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8805" y="1122363"/>
            <a:ext cx="6747306" cy="2387600"/>
          </a:xfrm>
        </p:spPr>
        <p:txBody>
          <a:bodyPr/>
          <a:lstStyle/>
          <a:p>
            <a:r>
              <a:rPr lang="en-CA" b="1" dirty="0"/>
              <a:t>Linking rural and urban development</a:t>
            </a:r>
            <a:br>
              <a:rPr lang="en-US" b="1" dirty="0"/>
            </a:br>
            <a:endParaRPr lang="es-ES_tradnl" dirty="0"/>
          </a:p>
        </p:txBody>
      </p:sp>
      <p:sp>
        <p:nvSpPr>
          <p:cNvPr id="3" name="Subtítulo 2"/>
          <p:cNvSpPr>
            <a:spLocks noGrp="1"/>
          </p:cNvSpPr>
          <p:nvPr>
            <p:ph type="subTitle" idx="1"/>
          </p:nvPr>
        </p:nvSpPr>
        <p:spPr/>
        <p:txBody>
          <a:bodyPr/>
          <a:lstStyle/>
          <a:p>
            <a:r>
              <a:rPr lang="es-ES_tradnl" sz="2200" dirty="0"/>
              <a:t>Julio A. Berdegué </a:t>
            </a:r>
            <a:r>
              <a:rPr lang="es-ES_tradnl" sz="2200" dirty="0">
                <a:sym typeface="Wingdings" panose="05000000000000000000" pitchFamily="2" charset="2"/>
              </a:rPr>
              <a:t>and </a:t>
            </a:r>
            <a:r>
              <a:rPr lang="es-ES_tradnl" sz="2200" dirty="0" err="1">
                <a:sym typeface="Wingdings" panose="05000000000000000000" pitchFamily="2" charset="2"/>
              </a:rPr>
              <a:t>Felicity</a:t>
            </a:r>
            <a:r>
              <a:rPr lang="es-ES_tradnl" sz="2200" dirty="0">
                <a:sym typeface="Wingdings" panose="05000000000000000000" pitchFamily="2" charset="2"/>
              </a:rPr>
              <a:t> Proctor</a:t>
            </a:r>
            <a:endParaRPr lang="es-ES_tradnl" sz="2200" dirty="0"/>
          </a:p>
        </p:txBody>
      </p:sp>
      <p:sp>
        <p:nvSpPr>
          <p:cNvPr id="4" name="Marcador de contenido 3"/>
          <p:cNvSpPr>
            <a:spLocks noGrp="1"/>
          </p:cNvSpPr>
          <p:nvPr>
            <p:ph sz="half" idx="11"/>
          </p:nvPr>
        </p:nvSpPr>
        <p:spPr>
          <a:xfrm>
            <a:off x="2094187" y="4347483"/>
            <a:ext cx="6596542" cy="706888"/>
          </a:xfrm>
        </p:spPr>
        <p:txBody>
          <a:bodyPr/>
          <a:lstStyle/>
          <a:p>
            <a:pPr>
              <a:spcBef>
                <a:spcPts val="0"/>
              </a:spcBef>
            </a:pPr>
            <a:r>
              <a:rPr lang="en-GB" b="1" dirty="0"/>
              <a:t>Presentation in the “Hot Topics” Seminar Series </a:t>
            </a:r>
            <a:endParaRPr lang="en-US" dirty="0"/>
          </a:p>
          <a:p>
            <a:pPr>
              <a:spcBef>
                <a:spcPts val="0"/>
              </a:spcBef>
            </a:pPr>
            <a:r>
              <a:rPr lang="en-GB" b="1" dirty="0"/>
              <a:t>Rural transformation, jobs creation and migration: an inclusive approach</a:t>
            </a:r>
          </a:p>
          <a:p>
            <a:pPr>
              <a:spcBef>
                <a:spcPts val="0"/>
              </a:spcBef>
            </a:pPr>
            <a:r>
              <a:rPr lang="en-GB" b="1" dirty="0"/>
              <a:t>European Union, Brussels, April 10, 2017</a:t>
            </a:r>
          </a:p>
        </p:txBody>
      </p:sp>
      <p:pic>
        <p:nvPicPr>
          <p:cNvPr id="6" name="Imagen 5"/>
          <p:cNvPicPr>
            <a:picLocks noChangeAspect="1"/>
          </p:cNvPicPr>
          <p:nvPr/>
        </p:nvPicPr>
        <p:blipFill rotWithShape="1">
          <a:blip r:embed="rId2"/>
          <a:srcRect r="10117" b="11650"/>
          <a:stretch/>
        </p:blipFill>
        <p:spPr>
          <a:xfrm>
            <a:off x="5894365" y="5204247"/>
            <a:ext cx="3249636" cy="1653753"/>
          </a:xfrm>
          <a:prstGeom prst="rect">
            <a:avLst/>
          </a:prstGeom>
        </p:spPr>
      </p:pic>
    </p:spTree>
    <p:extLst>
      <p:ext uri="{BB962C8B-B14F-4D97-AF65-F5344CB8AC3E}">
        <p14:creationId xmlns:p14="http://schemas.microsoft.com/office/powerpoint/2010/main" val="11563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Where do people live their lives?</a:t>
            </a:r>
          </a:p>
        </p:txBody>
      </p:sp>
      <p:pic>
        <p:nvPicPr>
          <p:cNvPr id="5" name="Imagen 4"/>
          <p:cNvPicPr>
            <a:picLocks noChangeAspect="1"/>
          </p:cNvPicPr>
          <p:nvPr/>
        </p:nvPicPr>
        <p:blipFill>
          <a:blip r:embed="rId3"/>
          <a:stretch>
            <a:fillRect/>
          </a:stretch>
        </p:blipFill>
        <p:spPr>
          <a:xfrm>
            <a:off x="167733" y="1200149"/>
            <a:ext cx="8808533" cy="5127824"/>
          </a:xfrm>
          <a:prstGeom prst="rect">
            <a:avLst/>
          </a:prstGeom>
        </p:spPr>
      </p:pic>
    </p:spTree>
    <p:extLst>
      <p:ext uri="{BB962C8B-B14F-4D97-AF65-F5344CB8AC3E}">
        <p14:creationId xmlns:p14="http://schemas.microsoft.com/office/powerpoint/2010/main" val="344090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p:cNvPicPr>
          <p:nvPr/>
        </p:nvPicPr>
        <p:blipFill rotWithShape="1">
          <a:blip r:embed="rId3" cstate="print"/>
          <a:srcRect t="5855"/>
          <a:stretch/>
        </p:blipFill>
        <p:spPr bwMode="auto">
          <a:xfrm>
            <a:off x="225631" y="1246907"/>
            <a:ext cx="8723415" cy="4336803"/>
          </a:xfrm>
          <a:prstGeom prst="rect">
            <a:avLst/>
          </a:prstGeom>
          <a:noFill/>
          <a:ln>
            <a:noFill/>
          </a:ln>
          <a:extLst>
            <a:ext uri="{53640926-AAD7-44d8-BBD7-CCE9431645EC}">
              <a14:shadowObscured xmlns:a14="http://schemas.microsoft.com/office/drawing/2010/main" xmlns=""/>
            </a:ext>
          </a:extLst>
        </p:spPr>
      </p:pic>
      <p:sp>
        <p:nvSpPr>
          <p:cNvPr id="2" name="Rectángulo 1"/>
          <p:cNvSpPr/>
          <p:nvPr/>
        </p:nvSpPr>
        <p:spPr>
          <a:xfrm>
            <a:off x="369277" y="4449502"/>
            <a:ext cx="2927838" cy="1265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6 CuadroTexto"/>
          <p:cNvSpPr txBox="1"/>
          <p:nvPr/>
        </p:nvSpPr>
        <p:spPr>
          <a:xfrm>
            <a:off x="369277" y="5122045"/>
            <a:ext cx="6436425" cy="923330"/>
          </a:xfrm>
          <a:prstGeom prst="rect">
            <a:avLst/>
          </a:prstGeom>
          <a:noFill/>
        </p:spPr>
        <p:txBody>
          <a:bodyPr wrap="square" rtlCol="0">
            <a:spAutoFit/>
          </a:bodyPr>
          <a:lstStyle/>
          <a:p>
            <a:r>
              <a:rPr lang="es-CL" dirty="0">
                <a:latin typeface="Arial" panose="020B0604020202020204" pitchFamily="34" charset="0"/>
                <a:cs typeface="Arial" panose="020B0604020202020204" pitchFamily="34" charset="0"/>
              </a:rPr>
              <a:t>7%     of </a:t>
            </a:r>
            <a:r>
              <a:rPr lang="es-CL" dirty="0" err="1">
                <a:latin typeface="Arial" panose="020B0604020202020204" pitchFamily="34" charset="0"/>
                <a:cs typeface="Arial" panose="020B0604020202020204" pitchFamily="34" charset="0"/>
              </a:rPr>
              <a:t>the</a:t>
            </a:r>
            <a:r>
              <a:rPr lang="es-CL" dirty="0">
                <a:latin typeface="Arial" panose="020B0604020202020204" pitchFamily="34" charset="0"/>
                <a:cs typeface="Arial" panose="020B0604020202020204" pitchFamily="34" charset="0"/>
              </a:rPr>
              <a:t> </a:t>
            </a:r>
            <a:r>
              <a:rPr lang="es-CL" dirty="0" err="1">
                <a:latin typeface="Arial" panose="020B0604020202020204" pitchFamily="34" charset="0"/>
                <a:cs typeface="Arial" panose="020B0604020202020204" pitchFamily="34" charset="0"/>
              </a:rPr>
              <a:t>population</a:t>
            </a:r>
            <a:r>
              <a:rPr lang="es-CL" dirty="0">
                <a:latin typeface="Arial" panose="020B0604020202020204" pitchFamily="34" charset="0"/>
                <a:cs typeface="Arial" panose="020B0604020202020204" pitchFamily="34" charset="0"/>
              </a:rPr>
              <a:t> in “</a:t>
            </a:r>
            <a:r>
              <a:rPr lang="es-CL" dirty="0" err="1">
                <a:latin typeface="Arial" panose="020B0604020202020204" pitchFamily="34" charset="0"/>
                <a:cs typeface="Arial" panose="020B0604020202020204" pitchFamily="34" charset="0"/>
              </a:rPr>
              <a:t>deep</a:t>
            </a:r>
            <a:r>
              <a:rPr lang="es-CL" dirty="0">
                <a:latin typeface="Arial" panose="020B0604020202020204" pitchFamily="34" charset="0"/>
                <a:cs typeface="Arial" panose="020B0604020202020204" pitchFamily="34" charset="0"/>
              </a:rPr>
              <a:t> rural” </a:t>
            </a:r>
            <a:r>
              <a:rPr lang="es-CL" dirty="0" err="1">
                <a:latin typeface="Arial" panose="020B0604020202020204" pitchFamily="34" charset="0"/>
                <a:cs typeface="Arial" panose="020B0604020202020204" pitchFamily="34" charset="0"/>
              </a:rPr>
              <a:t>green</a:t>
            </a:r>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43%   of </a:t>
            </a:r>
            <a:r>
              <a:rPr lang="es-CL" dirty="0" err="1">
                <a:latin typeface="Arial" panose="020B0604020202020204" pitchFamily="34" charset="0"/>
                <a:cs typeface="Arial" panose="020B0604020202020204" pitchFamily="34" charset="0"/>
              </a:rPr>
              <a:t>population</a:t>
            </a:r>
            <a:r>
              <a:rPr lang="es-CL" dirty="0">
                <a:latin typeface="Arial" panose="020B0604020202020204" pitchFamily="34" charset="0"/>
                <a:cs typeface="Arial" panose="020B0604020202020204" pitchFamily="34" charset="0"/>
              </a:rPr>
              <a:t> in “rural-</a:t>
            </a:r>
            <a:r>
              <a:rPr lang="es-CL" dirty="0" err="1">
                <a:latin typeface="Arial" panose="020B0604020202020204" pitchFamily="34" charset="0"/>
                <a:cs typeface="Arial" panose="020B0604020202020204" pitchFamily="34" charset="0"/>
              </a:rPr>
              <a:t>urban</a:t>
            </a:r>
            <a:r>
              <a:rPr lang="es-CL" dirty="0">
                <a:latin typeface="Arial" panose="020B0604020202020204" pitchFamily="34" charset="0"/>
                <a:cs typeface="Arial" panose="020B0604020202020204" pitchFamily="34" charset="0"/>
              </a:rPr>
              <a:t>” </a:t>
            </a:r>
            <a:r>
              <a:rPr lang="es-CL" dirty="0" err="1">
                <a:latin typeface="Arial" panose="020B0604020202020204" pitchFamily="34" charset="0"/>
                <a:cs typeface="Arial" panose="020B0604020202020204" pitchFamily="34" charset="0"/>
              </a:rPr>
              <a:t>yellow</a:t>
            </a:r>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50%   of </a:t>
            </a:r>
            <a:r>
              <a:rPr lang="es-CL" dirty="0" err="1">
                <a:latin typeface="Arial" panose="020B0604020202020204" pitchFamily="34" charset="0"/>
                <a:cs typeface="Arial" panose="020B0604020202020204" pitchFamily="34" charset="0"/>
              </a:rPr>
              <a:t>the</a:t>
            </a:r>
            <a:r>
              <a:rPr lang="es-CL" dirty="0">
                <a:latin typeface="Arial" panose="020B0604020202020204" pitchFamily="34" charset="0"/>
                <a:cs typeface="Arial" panose="020B0604020202020204" pitchFamily="34" charset="0"/>
              </a:rPr>
              <a:t> </a:t>
            </a:r>
            <a:r>
              <a:rPr lang="es-CL" dirty="0" err="1">
                <a:latin typeface="Arial" panose="020B0604020202020204" pitchFamily="34" charset="0"/>
                <a:cs typeface="Arial" panose="020B0604020202020204" pitchFamily="34" charset="0"/>
              </a:rPr>
              <a:t>population</a:t>
            </a:r>
            <a:r>
              <a:rPr lang="es-CL" dirty="0">
                <a:latin typeface="Arial" panose="020B0604020202020204" pitchFamily="34" charset="0"/>
                <a:cs typeface="Arial" panose="020B0604020202020204" pitchFamily="34" charset="0"/>
              </a:rPr>
              <a:t> in “</a:t>
            </a:r>
            <a:r>
              <a:rPr lang="es-CL" dirty="0" err="1">
                <a:latin typeface="Arial" panose="020B0604020202020204" pitchFamily="34" charset="0"/>
                <a:cs typeface="Arial" panose="020B0604020202020204" pitchFamily="34" charset="0"/>
              </a:rPr>
              <a:t>urban</a:t>
            </a:r>
            <a:r>
              <a:rPr lang="es-CL" dirty="0">
                <a:latin typeface="Arial" panose="020B0604020202020204" pitchFamily="34" charset="0"/>
                <a:cs typeface="Arial" panose="020B0604020202020204" pitchFamily="34" charset="0"/>
              </a:rPr>
              <a:t>” red</a:t>
            </a:r>
          </a:p>
        </p:txBody>
      </p:sp>
    </p:spTree>
    <p:extLst>
      <p:ext uri="{BB962C8B-B14F-4D97-AF65-F5344CB8AC3E}">
        <p14:creationId xmlns:p14="http://schemas.microsoft.com/office/powerpoint/2010/main" val="25412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Where do people live their lives?</a:t>
            </a:r>
          </a:p>
        </p:txBody>
      </p:sp>
      <p:pic>
        <p:nvPicPr>
          <p:cNvPr id="4" name="Imagen 3"/>
          <p:cNvPicPr>
            <a:picLocks noChangeAspect="1"/>
          </p:cNvPicPr>
          <p:nvPr/>
        </p:nvPicPr>
        <p:blipFill>
          <a:blip r:embed="rId3"/>
          <a:stretch>
            <a:fillRect/>
          </a:stretch>
        </p:blipFill>
        <p:spPr>
          <a:xfrm>
            <a:off x="457200" y="1303019"/>
            <a:ext cx="8223990" cy="4787537"/>
          </a:xfrm>
          <a:prstGeom prst="rect">
            <a:avLst/>
          </a:prstGeom>
        </p:spPr>
      </p:pic>
    </p:spTree>
    <p:extLst>
      <p:ext uri="{BB962C8B-B14F-4D97-AF65-F5344CB8AC3E}">
        <p14:creationId xmlns:p14="http://schemas.microsoft.com/office/powerpoint/2010/main" val="176860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5516" y="237506"/>
            <a:ext cx="8034158" cy="809667"/>
          </a:xfrm>
        </p:spPr>
        <p:txBody>
          <a:bodyPr/>
          <a:lstStyle/>
          <a:p>
            <a:r>
              <a:rPr lang="en-US" b="1" dirty="0">
                <a:solidFill>
                  <a:srgbClr val="BFC101"/>
                </a:solidFill>
              </a:rPr>
              <a:t>Rural-Urban places as functional socio-economic</a:t>
            </a:r>
            <a:r>
              <a:rPr lang="en-US" b="1" dirty="0"/>
              <a:t> </a:t>
            </a:r>
            <a:br>
              <a:rPr lang="en-US" b="1" dirty="0"/>
            </a:br>
            <a:r>
              <a:rPr lang="en-US" b="1" dirty="0">
                <a:solidFill>
                  <a:srgbClr val="BFC101"/>
                </a:solidFill>
              </a:rPr>
              <a:t>units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1" y="1001722"/>
            <a:ext cx="7979080" cy="54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30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484" y="265301"/>
            <a:ext cx="5694218" cy="853518"/>
          </a:xfrm>
        </p:spPr>
        <p:txBody>
          <a:bodyPr/>
          <a:lstStyle/>
          <a:p>
            <a:r>
              <a:rPr lang="en-US" b="1" dirty="0">
                <a:solidFill>
                  <a:srgbClr val="A1B318"/>
                </a:solidFill>
              </a:rPr>
              <a:t>Rural–Urban linkages: </a:t>
            </a:r>
            <a:br>
              <a:rPr lang="en-US" b="1" dirty="0">
                <a:solidFill>
                  <a:srgbClr val="A1B318"/>
                </a:solidFill>
              </a:rPr>
            </a:br>
            <a:r>
              <a:rPr lang="en-US" b="1" dirty="0">
                <a:solidFill>
                  <a:srgbClr val="A1B318"/>
                </a:solidFill>
              </a:rPr>
              <a:t>a conventional definition</a:t>
            </a:r>
          </a:p>
        </p:txBody>
      </p:sp>
      <p:sp>
        <p:nvSpPr>
          <p:cNvPr id="3" name="2 Marcador de contenido"/>
          <p:cNvSpPr>
            <a:spLocks noGrp="1"/>
          </p:cNvSpPr>
          <p:nvPr>
            <p:ph idx="1"/>
          </p:nvPr>
        </p:nvSpPr>
        <p:spPr/>
        <p:txBody>
          <a:bodyPr>
            <a:normAutofit fontScale="47500" lnSpcReduction="20000"/>
          </a:bodyPr>
          <a:lstStyle/>
          <a:p>
            <a:pPr lvl="0"/>
            <a:r>
              <a:rPr lang="en-GB" sz="4200" b="0" dirty="0">
                <a:latin typeface="Arial" panose="020B0604020202020204" pitchFamily="34" charset="0"/>
                <a:cs typeface="Arial" panose="020B0604020202020204" pitchFamily="34" charset="0"/>
              </a:rPr>
              <a:t>Rural–Urban linkages are flows of goods, services, environmental services, people and money between rural and urban locations</a:t>
            </a:r>
          </a:p>
          <a:p>
            <a:pPr lvl="0"/>
            <a:endParaRPr lang="en-GB" sz="4200" b="0" dirty="0">
              <a:latin typeface="Arial" panose="020B0604020202020204" pitchFamily="34" charset="0"/>
              <a:cs typeface="Arial" panose="020B0604020202020204" pitchFamily="34" charset="0"/>
            </a:endParaRPr>
          </a:p>
          <a:p>
            <a:pPr lvl="0"/>
            <a:r>
              <a:rPr lang="en-GB" sz="4200" b="0" u="sng" dirty="0">
                <a:latin typeface="Arial" panose="020B0604020202020204" pitchFamily="34" charset="0"/>
                <a:cs typeface="Arial" panose="020B0604020202020204" pitchFamily="34" charset="0"/>
              </a:rPr>
              <a:t>Indispensable</a:t>
            </a:r>
            <a:r>
              <a:rPr lang="en-GB" sz="4200" b="0" dirty="0">
                <a:latin typeface="Arial" panose="020B0604020202020204" pitchFamily="34" charset="0"/>
                <a:cs typeface="Arial" panose="020B0604020202020204" pitchFamily="34" charset="0"/>
              </a:rPr>
              <a:t> to achieve objectives of:</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Market access for smallholders</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Access to jobs for rural people with little or no land</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Rural economic development </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Agricultural development </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Urban economic development in many towns and intermediate cities</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Access by rural people to “urban” public services beyond the very basic</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Environmental services for cities</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Urban expansion</a:t>
            </a:r>
          </a:p>
          <a:p>
            <a:pPr marL="1111250" lvl="1" indent="-571500">
              <a:buFont typeface="Wingdings" panose="05000000000000000000" pitchFamily="2" charset="2"/>
              <a:buChar char="§"/>
            </a:pPr>
            <a:r>
              <a:rPr lang="en-GB" sz="4000" dirty="0">
                <a:solidFill>
                  <a:schemeClr val="tx1"/>
                </a:solidFill>
                <a:latin typeface="Arial" panose="020B0604020202020204" pitchFamily="34" charset="0"/>
                <a:cs typeface="Arial" panose="020B0604020202020204" pitchFamily="34" charset="0"/>
              </a:rPr>
              <a:t>Effects of migrant remittances on growth and poverty</a:t>
            </a:r>
          </a:p>
          <a:p>
            <a:pPr marL="1111250" lvl="1" indent="-571500">
              <a:buFont typeface="Wingdings" panose="05000000000000000000" pitchFamily="2" charset="2"/>
              <a:buChar char="§"/>
            </a:pPr>
            <a:r>
              <a:rPr lang="en-GB" sz="4000" i="1" dirty="0">
                <a:solidFill>
                  <a:schemeClr val="tx1"/>
                </a:solidFill>
                <a:latin typeface="Arial" panose="020B0604020202020204" pitchFamily="34" charset="0"/>
                <a:cs typeface="Arial" panose="020B0604020202020204" pitchFamily="34" charset="0"/>
              </a:rPr>
              <a:t>And more</a:t>
            </a:r>
          </a:p>
          <a:p>
            <a:pPr marL="882650" lvl="0" indent="-342900">
              <a:buFont typeface="Wingdings" panose="05000000000000000000" pitchFamily="2" charset="2"/>
              <a:buChar char="§"/>
            </a:pPr>
            <a:endParaRPr lang="en-US" sz="4000" b="0" dirty="0"/>
          </a:p>
          <a:p>
            <a:pPr lvl="0"/>
            <a:endParaRPr lang="es-CL" sz="2200" b="0" dirty="0"/>
          </a:p>
          <a:p>
            <a:endParaRPr lang="en-US" sz="2200" b="0" dirty="0"/>
          </a:p>
          <a:p>
            <a:pPr lvl="1"/>
            <a:endParaRPr lang="en-US" sz="2200" dirty="0"/>
          </a:p>
        </p:txBody>
      </p:sp>
    </p:spTree>
    <p:extLst>
      <p:ext uri="{BB962C8B-B14F-4D97-AF65-F5344CB8AC3E}">
        <p14:creationId xmlns:p14="http://schemas.microsoft.com/office/powerpoint/2010/main" val="12099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A1B318"/>
                </a:solidFill>
              </a:rPr>
              <a:t>Rural–Urban linkages: </a:t>
            </a:r>
            <a:br>
              <a:rPr lang="en-US" b="1" dirty="0">
                <a:solidFill>
                  <a:srgbClr val="A1B318"/>
                </a:solidFill>
              </a:rPr>
            </a:br>
            <a:r>
              <a:rPr lang="en-US" b="1" dirty="0">
                <a:solidFill>
                  <a:srgbClr val="A1B318"/>
                </a:solidFill>
              </a:rPr>
              <a:t>an alternative definition</a:t>
            </a:r>
          </a:p>
        </p:txBody>
      </p:sp>
      <p:sp>
        <p:nvSpPr>
          <p:cNvPr id="3" name="2 Marcador de contenido"/>
          <p:cNvSpPr>
            <a:spLocks noGrp="1"/>
          </p:cNvSpPr>
          <p:nvPr>
            <p:ph idx="1"/>
          </p:nvPr>
        </p:nvSpPr>
        <p:spPr>
          <a:xfrm>
            <a:off x="457200" y="1840675"/>
            <a:ext cx="8229600" cy="4285488"/>
          </a:xfrm>
        </p:spPr>
        <p:txBody>
          <a:bodyPr>
            <a:normAutofit/>
          </a:bodyPr>
          <a:lstStyle/>
          <a:p>
            <a:pPr lvl="0"/>
            <a:r>
              <a:rPr lang="en-US" sz="2200" dirty="0">
                <a:solidFill>
                  <a:schemeClr val="tx1"/>
                </a:solidFill>
                <a:latin typeface="Arial" panose="020B0604020202020204" pitchFamily="34" charset="0"/>
                <a:cs typeface="Arial" panose="020B0604020202020204" pitchFamily="34" charset="0"/>
              </a:rPr>
              <a:t>Reciprocal and repetitive flows </a:t>
            </a:r>
            <a:r>
              <a:rPr lang="en-US" sz="2200" b="0" dirty="0">
                <a:solidFill>
                  <a:schemeClr val="tx1"/>
                </a:solidFill>
                <a:latin typeface="Arial" panose="020B0604020202020204" pitchFamily="34" charset="0"/>
                <a:cs typeface="Arial" panose="020B0604020202020204" pitchFamily="34" charset="0"/>
              </a:rPr>
              <a:t>of people, goods, services, money and environmental services between specific rural and urban locations that become</a:t>
            </a:r>
            <a:r>
              <a:rPr lang="en-US" sz="2200" dirty="0">
                <a:solidFill>
                  <a:schemeClr val="tx1"/>
                </a:solidFill>
                <a:latin typeface="Arial" panose="020B0604020202020204" pitchFamily="34" charset="0"/>
                <a:cs typeface="Arial" panose="020B0604020202020204" pitchFamily="34" charset="0"/>
              </a:rPr>
              <a:t> interdependent </a:t>
            </a:r>
            <a:r>
              <a:rPr lang="en-US" sz="2200" b="0" dirty="0">
                <a:solidFill>
                  <a:schemeClr val="tx1"/>
                </a:solidFill>
                <a:latin typeface="Arial" panose="020B0604020202020204" pitchFamily="34" charset="0"/>
                <a:cs typeface="Arial" panose="020B0604020202020204" pitchFamily="34" charset="0"/>
              </a:rPr>
              <a:t>and constitute </a:t>
            </a:r>
            <a:r>
              <a:rPr lang="en-US" sz="2200" dirty="0">
                <a:solidFill>
                  <a:schemeClr val="tx1"/>
                </a:solidFill>
                <a:latin typeface="Arial" panose="020B0604020202020204" pitchFamily="34" charset="0"/>
                <a:cs typeface="Arial" panose="020B0604020202020204" pitchFamily="34" charset="0"/>
              </a:rPr>
              <a:t>new socio-spatial arrangements, places with a distinct socially-constructed identity </a:t>
            </a:r>
          </a:p>
          <a:p>
            <a:pPr lvl="0"/>
            <a:endParaRPr lang="en-US" sz="2200" b="0" dirty="0">
              <a:solidFill>
                <a:schemeClr val="tx1"/>
              </a:solidFill>
              <a:latin typeface="Arial" panose="020B0604020202020204" pitchFamily="34" charset="0"/>
              <a:cs typeface="Arial" panose="020B0604020202020204" pitchFamily="34" charset="0"/>
            </a:endParaRPr>
          </a:p>
          <a:p>
            <a:pPr lvl="0"/>
            <a:r>
              <a:rPr lang="en-US" sz="2200" b="0" dirty="0">
                <a:solidFill>
                  <a:schemeClr val="tx1"/>
                </a:solidFill>
                <a:latin typeface="Arial" panose="020B0604020202020204" pitchFamily="34" charset="0"/>
                <a:cs typeface="Arial" panose="020B0604020202020204" pitchFamily="34" charset="0"/>
              </a:rPr>
              <a:t>What emerges is the possibility of </a:t>
            </a:r>
            <a:r>
              <a:rPr lang="en-US" sz="2200" b="0" dirty="0">
                <a:solidFill>
                  <a:srgbClr val="FF0000"/>
                </a:solidFill>
                <a:latin typeface="Arial" panose="020B0604020202020204" pitchFamily="34" charset="0"/>
                <a:cs typeface="Arial" panose="020B0604020202020204" pitchFamily="34" charset="0"/>
              </a:rPr>
              <a:t>place-based development at the rural – urban interface</a:t>
            </a:r>
            <a:r>
              <a:rPr lang="en-US" sz="2200" b="0" dirty="0">
                <a:solidFill>
                  <a:srgbClr val="D2432E"/>
                </a:solidFill>
                <a:latin typeface="Arial" panose="020B0604020202020204" pitchFamily="34" charset="0"/>
                <a:cs typeface="Arial" panose="020B0604020202020204" pitchFamily="34" charset="0"/>
              </a:rPr>
              <a:t> </a:t>
            </a:r>
            <a:r>
              <a:rPr lang="en-US" sz="2200" b="0" dirty="0">
                <a:solidFill>
                  <a:schemeClr val="tx1"/>
                </a:solidFill>
                <a:latin typeface="Arial" panose="020B0604020202020204" pitchFamily="34" charset="0"/>
                <a:cs typeface="Arial" panose="020B0604020202020204" pitchFamily="34" charset="0"/>
              </a:rPr>
              <a:t>i.e. the development of </a:t>
            </a:r>
            <a:r>
              <a:rPr lang="en-US" sz="2200" b="0" dirty="0">
                <a:solidFill>
                  <a:srgbClr val="FF0000"/>
                </a:solidFill>
                <a:latin typeface="Arial" panose="020B0604020202020204" pitchFamily="34" charset="0"/>
                <a:cs typeface="Arial" panose="020B0604020202020204" pitchFamily="34" charset="0"/>
              </a:rPr>
              <a:t>“functional territories”</a:t>
            </a:r>
          </a:p>
          <a:p>
            <a:pPr lvl="0"/>
            <a:endParaRPr lang="en-US" sz="2400" b="0" dirty="0">
              <a:solidFill>
                <a:schemeClr val="tx1"/>
              </a:solidFill>
              <a:latin typeface="Arial" panose="020B0604020202020204" pitchFamily="34" charset="0"/>
              <a:cs typeface="Arial" panose="020B0604020202020204" pitchFamily="34" charset="0"/>
            </a:endParaRPr>
          </a:p>
          <a:p>
            <a:pPr lvl="0"/>
            <a:endParaRPr lang="es-CL" sz="2200" b="0" dirty="0">
              <a:solidFill>
                <a:schemeClr val="tx1"/>
              </a:solidFill>
            </a:endParaRPr>
          </a:p>
          <a:p>
            <a:endParaRPr lang="en-US" sz="2200" b="0" dirty="0">
              <a:solidFill>
                <a:schemeClr val="tx1"/>
              </a:solidFill>
            </a:endParaRPr>
          </a:p>
          <a:p>
            <a:pPr lvl="1"/>
            <a:endParaRPr lang="en-US" sz="2200" dirty="0">
              <a:solidFill>
                <a:schemeClr val="tx1"/>
              </a:solidFill>
            </a:endParaRPr>
          </a:p>
        </p:txBody>
      </p:sp>
    </p:spTree>
    <p:extLst>
      <p:ext uri="{BB962C8B-B14F-4D97-AF65-F5344CB8AC3E}">
        <p14:creationId xmlns:p14="http://schemas.microsoft.com/office/powerpoint/2010/main" val="37267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59" y="1216877"/>
            <a:ext cx="8377881" cy="5190143"/>
          </a:xfrm>
          <a:prstGeom prst="rect">
            <a:avLst/>
          </a:prstGeom>
        </p:spPr>
      </p:pic>
      <p:grpSp>
        <p:nvGrpSpPr>
          <p:cNvPr id="27" name="Grupo 26"/>
          <p:cNvGrpSpPr/>
          <p:nvPr/>
        </p:nvGrpSpPr>
        <p:grpSpPr>
          <a:xfrm>
            <a:off x="1328531" y="2246246"/>
            <a:ext cx="7517293" cy="3180112"/>
            <a:chOff x="1328531" y="2246246"/>
            <a:chExt cx="7517293" cy="3180112"/>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531" y="2246246"/>
              <a:ext cx="356556" cy="356556"/>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35" y="2259500"/>
              <a:ext cx="356556" cy="356556"/>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268" y="2246246"/>
              <a:ext cx="356556" cy="356556"/>
            </a:xfrm>
            <a:prstGeom prst="rect">
              <a:avLst/>
            </a:prstGeom>
          </p:spPr>
        </p:pic>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489" y="3591341"/>
              <a:ext cx="361120" cy="361120"/>
            </a:xfrm>
            <a:prstGeom prst="rect">
              <a:avLst/>
            </a:prstGeom>
          </p:spPr>
        </p:pic>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098" y="3604595"/>
              <a:ext cx="361120" cy="361120"/>
            </a:xfrm>
            <a:prstGeom prst="rect">
              <a:avLst/>
            </a:prstGeom>
          </p:spPr>
        </p:pic>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364" y="3578087"/>
              <a:ext cx="361120" cy="361120"/>
            </a:xfrm>
            <a:prstGeom prst="rect">
              <a:avLst/>
            </a:prstGeom>
          </p:spPr>
        </p:pic>
        <p:pic>
          <p:nvPicPr>
            <p:cNvPr id="24" name="Imagen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424" y="3591341"/>
              <a:ext cx="361120" cy="361120"/>
            </a:xfrm>
            <a:prstGeom prst="rect">
              <a:avLst/>
            </a:prstGeom>
          </p:spPr>
        </p:pic>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818" y="5005807"/>
              <a:ext cx="361120" cy="361120"/>
            </a:xfrm>
            <a:prstGeom prst="rect">
              <a:avLst/>
            </a:prstGeom>
          </p:spPr>
        </p:pic>
        <p:pic>
          <p:nvPicPr>
            <p:cNvPr id="26" name="Imagen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226" y="5065238"/>
              <a:ext cx="361120" cy="361120"/>
            </a:xfrm>
            <a:prstGeom prst="rect">
              <a:avLst/>
            </a:prstGeom>
          </p:spPr>
        </p:pic>
      </p:grpSp>
    </p:spTree>
    <p:extLst>
      <p:ext uri="{BB962C8B-B14F-4D97-AF65-F5344CB8AC3E}">
        <p14:creationId xmlns:p14="http://schemas.microsoft.com/office/powerpoint/2010/main" val="197686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rgbClr val="A1B318"/>
                </a:solidFill>
              </a:rPr>
              <a:t>The Rural-Urban spaces in the transforming food systems</a:t>
            </a:r>
          </a:p>
        </p:txBody>
      </p:sp>
      <p:sp>
        <p:nvSpPr>
          <p:cNvPr id="3" name="2 Marcador de contenido"/>
          <p:cNvSpPr>
            <a:spLocks noGrp="1"/>
          </p:cNvSpPr>
          <p:nvPr>
            <p:ph idx="1"/>
          </p:nvPr>
        </p:nvSpPr>
        <p:spPr/>
        <p:txBody>
          <a:bodyPr>
            <a:noAutofit/>
          </a:bodyPr>
          <a:lstStyle/>
          <a:p>
            <a:r>
              <a:rPr lang="en-US" sz="2200" b="0" dirty="0">
                <a:solidFill>
                  <a:schemeClr val="tx1"/>
                </a:solidFill>
                <a:latin typeface="Arial" panose="020B0604020202020204" pitchFamily="34" charset="0"/>
                <a:cs typeface="Arial" panose="020B0604020202020204" pitchFamily="34" charset="0"/>
              </a:rPr>
              <a:t>The transformation of food systems </a:t>
            </a:r>
          </a:p>
          <a:p>
            <a:endParaRPr lang="en-US" sz="2200" b="0" dirty="0">
              <a:solidFill>
                <a:schemeClr val="tx1"/>
              </a:solidFill>
              <a:latin typeface="Arial" panose="020B0604020202020204" pitchFamily="34" charset="0"/>
              <a:cs typeface="Arial" panose="020B0604020202020204" pitchFamily="34" charset="0"/>
            </a:endParaRPr>
          </a:p>
          <a:p>
            <a:pPr lvl="1"/>
            <a:r>
              <a:rPr lang="en-US" sz="2200" dirty="0">
                <a:solidFill>
                  <a:schemeClr val="tx1"/>
                </a:solidFill>
                <a:latin typeface="Arial" panose="020B0604020202020204" pitchFamily="34" charset="0"/>
                <a:cs typeface="Arial" panose="020B0604020202020204" pitchFamily="34" charset="0"/>
              </a:rPr>
              <a:t>Creates new opportunities for rural-urban spaces: new investments, new actors, new sources of employment and of local economic dynamism</a:t>
            </a:r>
          </a:p>
          <a:p>
            <a:pPr lvl="1"/>
            <a:endParaRPr lang="en-US" sz="2200" dirty="0">
              <a:solidFill>
                <a:schemeClr val="tx1"/>
              </a:solidFill>
              <a:latin typeface="Arial" panose="020B0604020202020204" pitchFamily="34" charset="0"/>
              <a:cs typeface="Arial" panose="020B0604020202020204" pitchFamily="34" charset="0"/>
            </a:endParaRPr>
          </a:p>
          <a:p>
            <a:pPr lvl="1"/>
            <a:r>
              <a:rPr lang="en-US" sz="2200" dirty="0">
                <a:solidFill>
                  <a:schemeClr val="tx1"/>
                </a:solidFill>
                <a:latin typeface="Arial" panose="020B0604020202020204" pitchFamily="34" charset="0"/>
                <a:cs typeface="Arial" panose="020B0604020202020204" pitchFamily="34" charset="0"/>
              </a:rPr>
              <a:t>Not all rural-urban spaces are equally competitive in attracting these investments</a:t>
            </a:r>
          </a:p>
          <a:p>
            <a:pPr lvl="1"/>
            <a:endParaRPr lang="en-US" sz="2200" dirty="0">
              <a:solidFill>
                <a:schemeClr val="tx1"/>
              </a:solidFill>
              <a:latin typeface="Arial" panose="020B0604020202020204" pitchFamily="34" charset="0"/>
              <a:cs typeface="Arial" panose="020B0604020202020204" pitchFamily="34" charset="0"/>
            </a:endParaRPr>
          </a:p>
          <a:p>
            <a:pPr lvl="1"/>
            <a:r>
              <a:rPr lang="en-US" sz="2200" dirty="0">
                <a:solidFill>
                  <a:schemeClr val="tx1"/>
                </a:solidFill>
                <a:latin typeface="Arial" panose="020B0604020202020204" pitchFamily="34" charset="0"/>
                <a:cs typeface="Arial" panose="020B0604020202020204" pitchFamily="34" charset="0"/>
              </a:rPr>
              <a:t>Not all changes are positive from the perspective of the poor, smallholders and consumer health</a:t>
            </a:r>
          </a:p>
          <a:p>
            <a:pPr marL="457200" lvl="1" indent="0">
              <a:buNone/>
            </a:pPr>
            <a:endParaRPr lang="en-US" sz="2000" b="0" dirty="0">
              <a:solidFill>
                <a:schemeClr val="tx1"/>
              </a:solidFill>
            </a:endParaRPr>
          </a:p>
          <a:p>
            <a:endParaRPr lang="en-US" sz="2200" b="0" dirty="0">
              <a:solidFill>
                <a:schemeClr val="tx1"/>
              </a:solidFill>
            </a:endParaRPr>
          </a:p>
          <a:p>
            <a:pPr lvl="1"/>
            <a:endParaRPr lang="en-US" sz="2200" dirty="0">
              <a:solidFill>
                <a:schemeClr val="tx1"/>
              </a:solidFill>
            </a:endParaRPr>
          </a:p>
          <a:p>
            <a:pPr marL="822325" lvl="1" indent="-371475"/>
            <a:endParaRPr lang="en-US" sz="2200" dirty="0">
              <a:solidFill>
                <a:schemeClr val="tx1"/>
              </a:solidFill>
            </a:endParaRPr>
          </a:p>
          <a:p>
            <a:endParaRPr lang="en-US" sz="2200" dirty="0">
              <a:solidFill>
                <a:schemeClr val="tx1"/>
              </a:solidFill>
            </a:endParaRPr>
          </a:p>
          <a:p>
            <a:pPr lvl="1"/>
            <a:endParaRPr lang="en-US" sz="2200" dirty="0">
              <a:solidFill>
                <a:schemeClr val="tx1"/>
              </a:solidFill>
            </a:endParaRPr>
          </a:p>
        </p:txBody>
      </p:sp>
    </p:spTree>
    <p:extLst>
      <p:ext uri="{BB962C8B-B14F-4D97-AF65-F5344CB8AC3E}">
        <p14:creationId xmlns:p14="http://schemas.microsoft.com/office/powerpoint/2010/main" val="37074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34" y="274638"/>
            <a:ext cx="8229600" cy="829767"/>
          </a:xfrm>
        </p:spPr>
        <p:txBody>
          <a:bodyPr anchor="ctr"/>
          <a:lstStyle/>
          <a:p>
            <a:br>
              <a:rPr lang="en-US" sz="2800" dirty="0"/>
            </a:br>
            <a:r>
              <a:rPr lang="en-US" b="1" dirty="0">
                <a:solidFill>
                  <a:srgbClr val="A1B318"/>
                </a:solidFill>
              </a:rPr>
              <a:t>Food systems at the rural-urban interface</a:t>
            </a:r>
            <a:br>
              <a:rPr lang="en-US" sz="2800" b="1" dirty="0">
                <a:solidFill>
                  <a:srgbClr val="A1B318"/>
                </a:solidFill>
              </a:rPr>
            </a:br>
            <a:endParaRPr lang="en-US" sz="2800" b="1" dirty="0">
              <a:solidFill>
                <a:srgbClr val="A1B318"/>
              </a:solidFill>
            </a:endParaRPr>
          </a:p>
        </p:txBody>
      </p:sp>
      <p:sp>
        <p:nvSpPr>
          <p:cNvPr id="3" name="2 Marcador de contenido"/>
          <p:cNvSpPr>
            <a:spLocks noGrp="1"/>
          </p:cNvSpPr>
          <p:nvPr>
            <p:ph idx="1"/>
          </p:nvPr>
        </p:nvSpPr>
        <p:spPr>
          <a:xfrm>
            <a:off x="457200" y="1306286"/>
            <a:ext cx="8229600" cy="4819877"/>
          </a:xfrm>
        </p:spPr>
        <p:txBody>
          <a:bodyPr>
            <a:normAutofit/>
          </a:bodyPr>
          <a:lstStyle/>
          <a:p>
            <a:pPr lvl="0"/>
            <a:r>
              <a:rPr lang="en-US" sz="2200" b="0" dirty="0">
                <a:solidFill>
                  <a:schemeClr val="tx1"/>
                </a:solidFill>
                <a:latin typeface="Arial" panose="020B0604020202020204" pitchFamily="34" charset="0"/>
                <a:cs typeface="Arial" panose="020B0604020202020204" pitchFamily="34" charset="0"/>
              </a:rPr>
              <a:t>Multiple entry points for action</a:t>
            </a:r>
          </a:p>
          <a:p>
            <a:pPr marL="800100" lvl="1" indent="-342900">
              <a:buFont typeface="Wingdings" panose="05000000000000000000" pitchFamily="2" charset="2"/>
              <a:buChar char="§"/>
            </a:pPr>
            <a:r>
              <a:rPr lang="en-US" sz="2200" b="0" dirty="0">
                <a:solidFill>
                  <a:schemeClr val="tx1"/>
                </a:solidFill>
                <a:latin typeface="Arial" panose="020B0604020202020204" pitchFamily="34" charset="0"/>
                <a:cs typeface="Arial" panose="020B0604020202020204" pitchFamily="34" charset="0"/>
              </a:rPr>
              <a:t>Effective local economic development plan</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Agriculture strategy which recognizes ‘place’ </a:t>
            </a:r>
            <a:endParaRPr lang="en-US" sz="2200" b="0" dirty="0">
              <a:solidFill>
                <a:schemeClr val="tx1"/>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Food manufacturing is more decentralized that other manufacturing sectors and will usually locate in small towns and i-cities</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Tax and other investment incentives to food industry</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Public procurement- link with social sector/safety nets</a:t>
            </a:r>
          </a:p>
          <a:p>
            <a:pPr marL="800100" lvl="1" indent="-342900">
              <a:buFont typeface="Wingdings" panose="05000000000000000000" pitchFamily="2" charset="2"/>
              <a:buChar char="§"/>
            </a:pPr>
            <a:r>
              <a:rPr lang="en-US" sz="2200" b="0" dirty="0">
                <a:solidFill>
                  <a:schemeClr val="tx1"/>
                </a:solidFill>
                <a:latin typeface="Arial" panose="020B0604020202020204" pitchFamily="34" charset="0"/>
                <a:cs typeface="Arial" panose="020B0604020202020204" pitchFamily="34" charset="0"/>
              </a:rPr>
              <a:t>Urban planning</a:t>
            </a:r>
          </a:p>
          <a:p>
            <a:pPr lvl="2">
              <a:buFont typeface="Arial" panose="020B0604020202020204" pitchFamily="34" charset="0"/>
              <a:buChar char="•"/>
            </a:pPr>
            <a:r>
              <a:rPr lang="en-US" sz="2000" dirty="0">
                <a:latin typeface="Arial" panose="020B0604020202020204" pitchFamily="34" charset="0"/>
                <a:cs typeface="Arial" panose="020B0604020202020204" pitchFamily="34" charset="0"/>
              </a:rPr>
              <a:t>Z</a:t>
            </a:r>
            <a:r>
              <a:rPr lang="en-US" sz="2000" b="0" dirty="0">
                <a:latin typeface="Arial" panose="020B0604020202020204" pitchFamily="34" charset="0"/>
                <a:cs typeface="Arial" panose="020B0604020202020204" pitchFamily="34" charset="0"/>
              </a:rPr>
              <a:t>oning/land use planning</a:t>
            </a:r>
          </a:p>
          <a:p>
            <a:pPr lvl="2">
              <a:buFont typeface="Arial" panose="020B0604020202020204" pitchFamily="34" charset="0"/>
              <a:buChar char="•"/>
            </a:pPr>
            <a:r>
              <a:rPr lang="en-US" sz="2000" dirty="0">
                <a:latin typeface="Arial" panose="020B0604020202020204" pitchFamily="34" charset="0"/>
                <a:cs typeface="Arial" panose="020B0604020202020204" pitchFamily="34" charset="0"/>
              </a:rPr>
              <a:t>Wholesale </a:t>
            </a:r>
            <a:r>
              <a:rPr lang="en-US" sz="2000" b="0" dirty="0">
                <a:latin typeface="Arial" panose="020B0604020202020204" pitchFamily="34" charset="0"/>
                <a:cs typeface="Arial" panose="020B0604020202020204" pitchFamily="34" charset="0"/>
              </a:rPr>
              <a:t>market plan and management</a:t>
            </a:r>
          </a:p>
          <a:p>
            <a:pPr lvl="2">
              <a:buFont typeface="Arial" panose="020B0604020202020204" pitchFamily="34" charset="0"/>
              <a:buChar char="•"/>
            </a:pPr>
            <a:r>
              <a:rPr lang="en-US" sz="2000" b="0" dirty="0">
                <a:latin typeface="Arial" panose="020B0604020202020204" pitchFamily="34" charset="0"/>
                <a:cs typeface="Arial" panose="020B0604020202020204" pitchFamily="34" charset="0"/>
              </a:rPr>
              <a:t>Retail food plan and licensing – formal and informal</a:t>
            </a:r>
            <a:endParaRPr lang="en-US" sz="2200" b="0" dirty="0">
              <a:solidFill>
                <a:schemeClr val="tx1"/>
              </a:solidFill>
              <a:latin typeface="Arial" panose="020B0604020202020204" pitchFamily="34" charset="0"/>
              <a:cs typeface="Arial" panose="020B0604020202020204" pitchFamily="34" charset="0"/>
            </a:endParaRPr>
          </a:p>
          <a:p>
            <a:pPr lvl="1"/>
            <a:endParaRPr lang="en-US" sz="2200" dirty="0">
              <a:solidFill>
                <a:schemeClr val="tx1"/>
              </a:solidFill>
              <a:latin typeface="Arial" panose="020B0604020202020204" pitchFamily="34" charset="0"/>
              <a:cs typeface="Arial" panose="020B0604020202020204" pitchFamily="34" charset="0"/>
            </a:endParaRPr>
          </a:p>
          <a:p>
            <a:pPr lvl="1"/>
            <a:endParaRPr lang="en-GB" sz="2200" dirty="0">
              <a:solidFill>
                <a:schemeClr val="tx1"/>
              </a:solidFill>
              <a:latin typeface="Arial" panose="020B0604020202020204" pitchFamily="34" charset="0"/>
              <a:cs typeface="Arial" panose="020B0604020202020204" pitchFamily="34" charset="0"/>
            </a:endParaRPr>
          </a:p>
          <a:p>
            <a:pPr marL="85090" indent="0">
              <a:buNone/>
            </a:pPr>
            <a:endParaRPr lang="en-US" sz="2200" dirty="0">
              <a:solidFill>
                <a:schemeClr val="tx1"/>
              </a:solidFill>
            </a:endParaRPr>
          </a:p>
          <a:p>
            <a:pPr marL="801688" lvl="1" indent="-350838"/>
            <a:endParaRPr lang="en-US" dirty="0">
              <a:solidFill>
                <a:schemeClr val="tx1"/>
              </a:solidFill>
            </a:endParaRPr>
          </a:p>
          <a:p>
            <a:pPr marL="801688" lvl="1" indent="-350838"/>
            <a:endParaRPr lang="en-US" dirty="0">
              <a:solidFill>
                <a:schemeClr val="tx1"/>
              </a:solidFill>
            </a:endParaRPr>
          </a:p>
          <a:p>
            <a:pPr lvl="1">
              <a:buFont typeface="+mj-lt"/>
              <a:buAutoNum type="arabicPeriod"/>
            </a:pPr>
            <a:endParaRPr lang="en-US" dirty="0">
              <a:solidFill>
                <a:schemeClr val="tx1"/>
              </a:solidFill>
            </a:endParaRPr>
          </a:p>
          <a:p>
            <a:pPr marL="822325" lvl="1" indent="-371475">
              <a:buFont typeface="+mj-lt"/>
              <a:buAutoNum type="alphaLcPeriod"/>
            </a:pPr>
            <a:endParaRPr lang="en-US" dirty="0">
              <a:solidFill>
                <a:schemeClr val="tx1"/>
              </a:solidFill>
            </a:endParaRPr>
          </a:p>
          <a:p>
            <a:endParaRPr lang="en-US" sz="2200" dirty="0">
              <a:solidFill>
                <a:schemeClr val="tx1"/>
              </a:solidFill>
            </a:endParaRPr>
          </a:p>
          <a:p>
            <a:pPr lvl="1"/>
            <a:endParaRPr lang="en-US" sz="2200" dirty="0">
              <a:solidFill>
                <a:schemeClr val="tx1"/>
              </a:solidFill>
            </a:endParaRPr>
          </a:p>
        </p:txBody>
      </p:sp>
    </p:spTree>
    <p:extLst>
      <p:ext uri="{BB962C8B-B14F-4D97-AF65-F5344CB8AC3E}">
        <p14:creationId xmlns:p14="http://schemas.microsoft.com/office/powerpoint/2010/main" val="403938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118" y="274638"/>
            <a:ext cx="6033698" cy="960396"/>
          </a:xfrm>
        </p:spPr>
        <p:txBody>
          <a:bodyPr/>
          <a:lstStyle/>
          <a:p>
            <a:br>
              <a:rPr lang="en-US" sz="2800" b="1" dirty="0"/>
            </a:br>
            <a:r>
              <a:rPr lang="en-US" b="1" dirty="0">
                <a:solidFill>
                  <a:srgbClr val="A1B318"/>
                </a:solidFill>
              </a:rPr>
              <a:t>Recommendations:</a:t>
            </a:r>
          </a:p>
        </p:txBody>
      </p:sp>
      <p:sp>
        <p:nvSpPr>
          <p:cNvPr id="3" name="2 Marcador de contenido"/>
          <p:cNvSpPr>
            <a:spLocks noGrp="1"/>
          </p:cNvSpPr>
          <p:nvPr>
            <p:ph idx="1"/>
          </p:nvPr>
        </p:nvSpPr>
        <p:spPr>
          <a:xfrm>
            <a:off x="748145" y="1600200"/>
            <a:ext cx="7849590" cy="4525963"/>
          </a:xfrm>
        </p:spPr>
        <p:txBody>
          <a:bodyPr>
            <a:normAutofit/>
          </a:bodyPr>
          <a:lstStyle/>
          <a:p>
            <a:pPr marL="457200" indent="-457200">
              <a:buFont typeface="+mj-lt"/>
              <a:buAutoNum type="arabicPeriod"/>
            </a:pPr>
            <a:r>
              <a:rPr lang="en-US" sz="2200" b="0" dirty="0">
                <a:solidFill>
                  <a:schemeClr val="tx1"/>
                </a:solidFill>
                <a:latin typeface="Arial" panose="020B0604020202020204" pitchFamily="34" charset="0"/>
                <a:cs typeface="Arial" panose="020B0604020202020204" pitchFamily="34" charset="0"/>
              </a:rPr>
              <a:t>Change the lens</a:t>
            </a:r>
          </a:p>
          <a:p>
            <a:pPr marL="457200" indent="-457200">
              <a:buFont typeface="+mj-lt"/>
              <a:buAutoNum type="arabicPeriod"/>
            </a:pPr>
            <a:endParaRPr lang="en-US" sz="2200" b="0" dirty="0">
              <a:solidFill>
                <a:schemeClr val="tx1"/>
              </a:solidFill>
              <a:latin typeface="Arial" panose="020B0604020202020204" pitchFamily="34" charset="0"/>
              <a:cs typeface="Arial" panose="020B0604020202020204" pitchFamily="34" charset="0"/>
            </a:endParaRPr>
          </a:p>
          <a:p>
            <a:pPr marL="457200" indent="-457200">
              <a:buFont typeface="+mj-lt"/>
              <a:buAutoNum type="arabicPeriod"/>
            </a:pPr>
            <a:r>
              <a:rPr lang="en-US" sz="2200" b="0" dirty="0">
                <a:solidFill>
                  <a:schemeClr val="tx1"/>
                </a:solidFill>
                <a:latin typeface="Arial" panose="020B0604020202020204" pitchFamily="34" charset="0"/>
                <a:cs typeface="Arial" panose="020B0604020202020204" pitchFamily="34" charset="0"/>
              </a:rPr>
              <a:t>Bring rural and urban closer together</a:t>
            </a:r>
          </a:p>
          <a:p>
            <a:pPr marL="457200" indent="-457200">
              <a:buFont typeface="+mj-lt"/>
              <a:buAutoNum type="arabicPeriod"/>
            </a:pPr>
            <a:endParaRPr lang="en-US" sz="2200" b="0" dirty="0">
              <a:solidFill>
                <a:schemeClr val="tx1"/>
              </a:solidFill>
              <a:latin typeface="Arial" panose="020B0604020202020204" pitchFamily="34" charset="0"/>
              <a:cs typeface="Arial" panose="020B0604020202020204" pitchFamily="34" charset="0"/>
            </a:endParaRPr>
          </a:p>
          <a:p>
            <a:pPr marL="457200" indent="-457200">
              <a:buFont typeface="+mj-lt"/>
              <a:buAutoNum type="arabicPeriod"/>
            </a:pPr>
            <a:r>
              <a:rPr lang="en-US" sz="2200" b="0" dirty="0">
                <a:solidFill>
                  <a:schemeClr val="tx1"/>
                </a:solidFill>
                <a:latin typeface="Arial" panose="020B0604020202020204" pitchFamily="34" charset="0"/>
                <a:cs typeface="Arial" panose="020B0604020202020204" pitchFamily="34" charset="0"/>
              </a:rPr>
              <a:t>Improve the democratic governance of Rural–Urban places</a:t>
            </a:r>
          </a:p>
          <a:p>
            <a:endParaRPr lang="en-US" sz="2200" b="0" dirty="0">
              <a:solidFill>
                <a:schemeClr val="tx1"/>
              </a:solidFill>
            </a:endParaRPr>
          </a:p>
          <a:p>
            <a:pPr marL="457200" lvl="1" indent="0">
              <a:buNone/>
            </a:pPr>
            <a:endParaRPr lang="en-US" sz="2200" dirty="0">
              <a:solidFill>
                <a:schemeClr val="tx1"/>
              </a:solidFill>
            </a:endParaRPr>
          </a:p>
        </p:txBody>
      </p:sp>
    </p:spTree>
    <p:extLst>
      <p:ext uri="{BB962C8B-B14F-4D97-AF65-F5344CB8AC3E}">
        <p14:creationId xmlns:p14="http://schemas.microsoft.com/office/powerpoint/2010/main" val="71340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b="1" dirty="0">
                <a:solidFill>
                  <a:srgbClr val="A1B318"/>
                </a:solidFill>
              </a:rPr>
            </a:br>
            <a:r>
              <a:rPr lang="en-GB" b="1" dirty="0">
                <a:solidFill>
                  <a:srgbClr val="A1B318"/>
                </a:solidFill>
              </a:rPr>
              <a:t>The Presentation:</a:t>
            </a:r>
          </a:p>
        </p:txBody>
      </p:sp>
      <p:sp>
        <p:nvSpPr>
          <p:cNvPr id="3" name="Content Placeholder 2"/>
          <p:cNvSpPr>
            <a:spLocks noGrp="1"/>
          </p:cNvSpPr>
          <p:nvPr>
            <p:ph idx="10"/>
          </p:nvPr>
        </p:nvSpPr>
        <p:spPr>
          <a:xfrm>
            <a:off x="510639" y="1589008"/>
            <a:ext cx="8176161" cy="4525963"/>
          </a:xfrm>
        </p:spPr>
        <p:txBody>
          <a:bodyPr/>
          <a:lstStyle/>
          <a:p>
            <a:r>
              <a:rPr lang="en-GB" sz="2200" dirty="0"/>
              <a:t>The Structural and Rural Transformation </a:t>
            </a:r>
          </a:p>
          <a:p>
            <a:r>
              <a:rPr lang="en-GB" sz="2200" dirty="0"/>
              <a:t>The Rural-Urban Interface</a:t>
            </a:r>
          </a:p>
          <a:p>
            <a:r>
              <a:rPr lang="en-GB" sz="2200" dirty="0"/>
              <a:t>Recommendations</a:t>
            </a:r>
          </a:p>
        </p:txBody>
      </p:sp>
    </p:spTree>
    <p:extLst>
      <p:ext uri="{BB962C8B-B14F-4D97-AF65-F5344CB8AC3E}">
        <p14:creationId xmlns:p14="http://schemas.microsoft.com/office/powerpoint/2010/main" val="1152380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76" y="274638"/>
            <a:ext cx="7178634" cy="1143000"/>
          </a:xfrm>
        </p:spPr>
        <p:txBody>
          <a:bodyPr/>
          <a:lstStyle/>
          <a:p>
            <a:br>
              <a:rPr lang="en-US" sz="2800" b="1" dirty="0">
                <a:solidFill>
                  <a:srgbClr val="A1B318"/>
                </a:solidFill>
              </a:rPr>
            </a:br>
            <a:r>
              <a:rPr lang="en-US" b="1" dirty="0">
                <a:solidFill>
                  <a:srgbClr val="A1B318"/>
                </a:solidFill>
              </a:rPr>
              <a:t>1. Change the lens</a:t>
            </a:r>
          </a:p>
        </p:txBody>
      </p:sp>
      <p:sp>
        <p:nvSpPr>
          <p:cNvPr id="3" name="2 Marcador de contenido"/>
          <p:cNvSpPr>
            <a:spLocks noGrp="1"/>
          </p:cNvSpPr>
          <p:nvPr>
            <p:ph idx="1"/>
          </p:nvPr>
        </p:nvSpPr>
        <p:spPr/>
        <p:txBody>
          <a:bodyPr>
            <a:normAutofit/>
          </a:bodyPr>
          <a:lstStyle/>
          <a:p>
            <a:r>
              <a:rPr lang="en-US" sz="2200" b="0" dirty="0">
                <a:latin typeface="Arial" panose="020B0604020202020204" pitchFamily="34" charset="0"/>
                <a:cs typeface="Arial" panose="020B0604020202020204" pitchFamily="34" charset="0"/>
              </a:rPr>
              <a:t>The status quo since the 1950s is to think and act in terms of distinct, separate, rural and urban localities</a:t>
            </a:r>
          </a:p>
          <a:p>
            <a:r>
              <a:rPr lang="en-US" sz="2200" b="0" dirty="0">
                <a:latin typeface="Arial" panose="020B0604020202020204" pitchFamily="34" charset="0"/>
                <a:cs typeface="Arial" panose="020B0604020202020204" pitchFamily="34" charset="0"/>
              </a:rPr>
              <a:t>The debate has been about who wins or loses</a:t>
            </a:r>
          </a:p>
          <a:p>
            <a:r>
              <a:rPr lang="en-US" sz="2200" b="0" dirty="0">
                <a:solidFill>
                  <a:srgbClr val="D2432E"/>
                </a:solidFill>
                <a:latin typeface="Arial" panose="020B0604020202020204" pitchFamily="34" charset="0"/>
                <a:cs typeface="Arial" panose="020B0604020202020204" pitchFamily="34" charset="0"/>
              </a:rPr>
              <a:t>There are gains to be realized in social inclusion AND in economic growth, by thinking and acting at the interface of rural and urban</a:t>
            </a:r>
          </a:p>
          <a:p>
            <a:r>
              <a:rPr lang="en-US" sz="2200" b="0" dirty="0">
                <a:solidFill>
                  <a:schemeClr val="tx1"/>
                </a:solidFill>
                <a:latin typeface="Arial" panose="020B0604020202020204" pitchFamily="34" charset="0"/>
                <a:cs typeface="Arial" panose="020B0604020202020204" pitchFamily="34" charset="0"/>
              </a:rPr>
              <a:t>This requires understanding and acting upon:</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The distinctiveness of rural-urban places</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The idea that ‘space and place’ matter, not only ‘flows’</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Spatially-disaggregated analysis of population, growth, poverty and inequality patterns and dynamics</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Advocacy at the national and international levels</a:t>
            </a:r>
          </a:p>
          <a:p>
            <a:pPr lvl="1"/>
            <a:endParaRPr lang="en-US" sz="2200" dirty="0">
              <a:solidFill>
                <a:schemeClr val="tx1"/>
              </a:solidFill>
              <a:latin typeface="Arial" panose="020B0604020202020204" pitchFamily="34" charset="0"/>
              <a:cs typeface="Arial" panose="020B0604020202020204" pitchFamily="34" charset="0"/>
            </a:endParaRPr>
          </a:p>
          <a:p>
            <a:pPr lvl="1"/>
            <a:endParaRPr lang="en-US" sz="2200" dirty="0">
              <a:solidFill>
                <a:schemeClr val="tx1"/>
              </a:solidFill>
              <a:latin typeface="Arial" panose="020B0604020202020204" pitchFamily="34" charset="0"/>
              <a:cs typeface="Arial" panose="020B0604020202020204" pitchFamily="34" charset="0"/>
            </a:endParaRPr>
          </a:p>
          <a:p>
            <a:pPr lvl="1"/>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8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800" b="1" dirty="0"/>
            </a:br>
            <a:r>
              <a:rPr lang="en-US" b="1" dirty="0">
                <a:solidFill>
                  <a:srgbClr val="A1B318"/>
                </a:solidFill>
              </a:rPr>
              <a:t>2. Bring rural and urban closer</a:t>
            </a:r>
          </a:p>
        </p:txBody>
      </p:sp>
      <p:sp>
        <p:nvSpPr>
          <p:cNvPr id="3" name="2 Marcador de contenido"/>
          <p:cNvSpPr>
            <a:spLocks noGrp="1"/>
          </p:cNvSpPr>
          <p:nvPr>
            <p:ph idx="1"/>
          </p:nvPr>
        </p:nvSpPr>
        <p:spPr>
          <a:xfrm>
            <a:off x="457200" y="1417638"/>
            <a:ext cx="8229600" cy="4708525"/>
          </a:xfrm>
        </p:spPr>
        <p:txBody>
          <a:bodyPr>
            <a:normAutofit fontScale="92500" lnSpcReduction="10000"/>
          </a:bodyPr>
          <a:lstStyle/>
          <a:p>
            <a:r>
              <a:rPr lang="en-US" sz="2200" b="0" u="sng" dirty="0">
                <a:solidFill>
                  <a:schemeClr val="tx1"/>
                </a:solidFill>
                <a:latin typeface="Arial" panose="020B0604020202020204" pitchFamily="34" charset="0"/>
                <a:cs typeface="Arial" panose="020B0604020202020204" pitchFamily="34" charset="0"/>
              </a:rPr>
              <a:t>Public investment </a:t>
            </a:r>
            <a:r>
              <a:rPr lang="en-US" sz="2200" b="0" dirty="0">
                <a:solidFill>
                  <a:schemeClr val="tx1"/>
                </a:solidFill>
                <a:latin typeface="Arial" panose="020B0604020202020204" pitchFamily="34" charset="0"/>
                <a:cs typeface="Arial" panose="020B0604020202020204" pitchFamily="34" charset="0"/>
              </a:rPr>
              <a:t>to:</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Improve the connectivity between the rural and the urban parts of rural-urban places</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Urban-based public goods that service the rural population and producers and entrepreneurs </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Rural-based public goods that service the economic activities in the rural areas starting with agriculture</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Increase focus on towns and intermediate cities</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Generate and share evidence </a:t>
            </a:r>
          </a:p>
          <a:p>
            <a:r>
              <a:rPr lang="en-US" sz="2200" b="0" u="sng" dirty="0">
                <a:solidFill>
                  <a:schemeClr val="tx1"/>
                </a:solidFill>
                <a:latin typeface="Arial" panose="020B0604020202020204" pitchFamily="34" charset="0"/>
                <a:cs typeface="Arial" panose="020B0604020202020204" pitchFamily="34" charset="0"/>
              </a:rPr>
              <a:t>Private investment </a:t>
            </a:r>
            <a:r>
              <a:rPr lang="en-US" sz="2200" b="0" dirty="0">
                <a:solidFill>
                  <a:schemeClr val="tx1"/>
                </a:solidFill>
                <a:latin typeface="Arial" panose="020B0604020202020204" pitchFamily="34" charset="0"/>
                <a:cs typeface="Arial" panose="020B0604020202020204" pitchFamily="34" charset="0"/>
              </a:rPr>
              <a:t>to:</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Stimulate agriculture/NR, processing, value-adding and trade of agricultural/NR products</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Create nonfarm enterprises and jobs (including in the informal economy)</a:t>
            </a:r>
          </a:p>
          <a:p>
            <a:pPr marL="800100" lvl="1" indent="-342900">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Reduce the barriers to social and economic opportunities at the rural-urban interface</a:t>
            </a:r>
          </a:p>
          <a:p>
            <a:pPr lvl="1"/>
            <a:endParaRPr lang="en-US" sz="2200" dirty="0">
              <a:solidFill>
                <a:schemeClr val="tx1"/>
              </a:solidFill>
              <a:latin typeface="Arial" panose="020B0604020202020204" pitchFamily="34" charset="0"/>
              <a:cs typeface="Arial" panose="020B0604020202020204" pitchFamily="34" charset="0"/>
            </a:endParaRPr>
          </a:p>
          <a:p>
            <a:endParaRPr lang="en-US" sz="2200" b="0" dirty="0">
              <a:solidFill>
                <a:schemeClr val="tx1"/>
              </a:solidFill>
            </a:endParaRPr>
          </a:p>
        </p:txBody>
      </p:sp>
    </p:spTree>
    <p:extLst>
      <p:ext uri="{BB962C8B-B14F-4D97-AF65-F5344CB8AC3E}">
        <p14:creationId xmlns:p14="http://schemas.microsoft.com/office/powerpoint/2010/main" val="396534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041" y="274638"/>
            <a:ext cx="7258922" cy="1143000"/>
          </a:xfrm>
        </p:spPr>
        <p:txBody>
          <a:bodyPr/>
          <a:lstStyle/>
          <a:p>
            <a:r>
              <a:rPr lang="en-US" b="1" dirty="0">
                <a:solidFill>
                  <a:srgbClr val="A1B318"/>
                </a:solidFill>
              </a:rPr>
              <a:t>3. Improve democratic governance of Rural-Urban places </a:t>
            </a:r>
          </a:p>
        </p:txBody>
      </p:sp>
      <p:sp>
        <p:nvSpPr>
          <p:cNvPr id="3" name="2 Marcador de contenido"/>
          <p:cNvSpPr>
            <a:spLocks noGrp="1"/>
          </p:cNvSpPr>
          <p:nvPr>
            <p:ph idx="1"/>
          </p:nvPr>
        </p:nvSpPr>
        <p:spPr>
          <a:xfrm>
            <a:off x="659218" y="1417638"/>
            <a:ext cx="8027581" cy="5208793"/>
          </a:xfrm>
        </p:spPr>
        <p:txBody>
          <a:bodyPr>
            <a:noAutofit/>
          </a:bodyPr>
          <a:lstStyle/>
          <a:p>
            <a:r>
              <a:rPr lang="en-US" sz="2200" b="0" dirty="0">
                <a:solidFill>
                  <a:schemeClr val="tx1"/>
                </a:solidFill>
                <a:latin typeface="Arial" panose="020B0604020202020204" pitchFamily="34" charset="0"/>
                <a:cs typeface="Arial" panose="020B0604020202020204" pitchFamily="34" charset="0"/>
              </a:rPr>
              <a:t>Indispensable to govern places, societies, and flows at the rural-urban interface</a:t>
            </a:r>
          </a:p>
          <a:p>
            <a:r>
              <a:rPr lang="en-US" sz="2200" b="0" dirty="0">
                <a:solidFill>
                  <a:schemeClr val="tx1"/>
                </a:solidFill>
                <a:latin typeface="Arial" panose="020B0604020202020204" pitchFamily="34" charset="0"/>
                <a:cs typeface="Arial" panose="020B0604020202020204" pitchFamily="34" charset="0"/>
              </a:rPr>
              <a:t>Combine social science research, advocacy and policy action: </a:t>
            </a:r>
          </a:p>
          <a:p>
            <a:pPr marL="914400" lvl="1" indent="-4572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Solve coordination failures across the many component parts</a:t>
            </a:r>
          </a:p>
          <a:p>
            <a:pPr marL="914400" lvl="1" indent="-4572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Facilitate and support democratic collective action that builds legitimate development agendas and helps get things done</a:t>
            </a:r>
          </a:p>
          <a:p>
            <a:pPr marL="914400" lvl="1" indent="-4572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Develop innovative models and strategies for improving the capacities of local governments including mechanisms for coordinated action by neighboring rural and urban local governments /municipalities that co-exist in the rural-urban place</a:t>
            </a:r>
          </a:p>
          <a:p>
            <a:pPr lvl="1"/>
            <a:endParaRPr lang="en-US" sz="2200" b="0" dirty="0">
              <a:solidFill>
                <a:schemeClr val="tx1"/>
              </a:solidFill>
              <a:latin typeface="Arial" panose="020B0604020202020204" pitchFamily="34" charset="0"/>
              <a:cs typeface="Arial" panose="020B0604020202020204" pitchFamily="34" charset="0"/>
            </a:endParaRPr>
          </a:p>
          <a:p>
            <a:endParaRPr lang="en-US" sz="2200" b="0" dirty="0">
              <a:solidFill>
                <a:srgbClr val="FF0000"/>
              </a:solidFill>
            </a:endParaRPr>
          </a:p>
        </p:txBody>
      </p:sp>
    </p:spTree>
    <p:extLst>
      <p:ext uri="{BB962C8B-B14F-4D97-AF65-F5344CB8AC3E}">
        <p14:creationId xmlns:p14="http://schemas.microsoft.com/office/powerpoint/2010/main" val="76549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8805" y="1122363"/>
            <a:ext cx="6747306" cy="2387600"/>
          </a:xfrm>
        </p:spPr>
        <p:txBody>
          <a:bodyPr/>
          <a:lstStyle/>
          <a:p>
            <a:r>
              <a:rPr lang="en-CA" b="1" dirty="0"/>
              <a:t>Linking rural and urban development</a:t>
            </a:r>
            <a:br>
              <a:rPr lang="en-US" b="1" dirty="0"/>
            </a:br>
            <a:endParaRPr lang="es-ES_tradnl" dirty="0"/>
          </a:p>
        </p:txBody>
      </p:sp>
      <p:sp>
        <p:nvSpPr>
          <p:cNvPr id="3" name="Subtítulo 2"/>
          <p:cNvSpPr>
            <a:spLocks noGrp="1"/>
          </p:cNvSpPr>
          <p:nvPr>
            <p:ph type="subTitle" idx="1"/>
          </p:nvPr>
        </p:nvSpPr>
        <p:spPr/>
        <p:txBody>
          <a:bodyPr/>
          <a:lstStyle/>
          <a:p>
            <a:r>
              <a:rPr lang="es-ES_tradnl" dirty="0"/>
              <a:t>Julio A. Berdegué </a:t>
            </a:r>
            <a:r>
              <a:rPr lang="es-ES_tradnl" dirty="0">
                <a:sym typeface="Wingdings" panose="05000000000000000000" pitchFamily="2" charset="2"/>
              </a:rPr>
              <a:t>and </a:t>
            </a:r>
            <a:r>
              <a:rPr lang="es-ES_tradnl" dirty="0" err="1">
                <a:sym typeface="Wingdings" panose="05000000000000000000" pitchFamily="2" charset="2"/>
              </a:rPr>
              <a:t>Felicity</a:t>
            </a:r>
            <a:r>
              <a:rPr lang="es-ES_tradnl" dirty="0">
                <a:sym typeface="Wingdings" panose="05000000000000000000" pitchFamily="2" charset="2"/>
              </a:rPr>
              <a:t> Proctor</a:t>
            </a:r>
          </a:p>
          <a:p>
            <a:endParaRPr lang="es-ES_tradnl" dirty="0">
              <a:sym typeface="Wingdings" panose="05000000000000000000" pitchFamily="2" charset="2"/>
            </a:endParaRPr>
          </a:p>
          <a:p>
            <a:r>
              <a:rPr lang="es-ES_tradnl" dirty="0">
                <a:sym typeface="Wingdings" panose="05000000000000000000" pitchFamily="2" charset="2"/>
              </a:rPr>
              <a:t>jberdegue@rimisp.org</a:t>
            </a:r>
          </a:p>
          <a:p>
            <a:r>
              <a:rPr lang="es-ES_tradnl" dirty="0">
                <a:sym typeface="Wingdings" panose="05000000000000000000" pitchFamily="2" charset="2"/>
              </a:rPr>
              <a:t>fjp@proctorconsult.org</a:t>
            </a:r>
            <a:endParaRPr lang="es-ES_tradnl" dirty="0"/>
          </a:p>
        </p:txBody>
      </p:sp>
      <p:pic>
        <p:nvPicPr>
          <p:cNvPr id="6" name="Imagen 5"/>
          <p:cNvPicPr>
            <a:picLocks noChangeAspect="1"/>
          </p:cNvPicPr>
          <p:nvPr/>
        </p:nvPicPr>
        <p:blipFill rotWithShape="1">
          <a:blip r:embed="rId2"/>
          <a:srcRect r="10117" b="11650"/>
          <a:stretch/>
        </p:blipFill>
        <p:spPr>
          <a:xfrm>
            <a:off x="5894365" y="5204247"/>
            <a:ext cx="3249636" cy="1653753"/>
          </a:xfrm>
          <a:prstGeom prst="rect">
            <a:avLst/>
          </a:prstGeom>
        </p:spPr>
      </p:pic>
    </p:spTree>
    <p:extLst>
      <p:ext uri="{BB962C8B-B14F-4D97-AF65-F5344CB8AC3E}">
        <p14:creationId xmlns:p14="http://schemas.microsoft.com/office/powerpoint/2010/main" val="26038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22" y="349454"/>
            <a:ext cx="6892745" cy="685800"/>
          </a:xfrm>
        </p:spPr>
        <p:txBody>
          <a:bodyPr/>
          <a:lstStyle/>
          <a:p>
            <a:r>
              <a:rPr lang="en-US" b="1" dirty="0">
                <a:solidFill>
                  <a:srgbClr val="A1B318"/>
                </a:solidFill>
              </a:rPr>
              <a:t>Structural Transformation</a:t>
            </a:r>
            <a:endParaRPr lang="en-GB" b="1" dirty="0">
              <a:solidFill>
                <a:srgbClr val="A1B318"/>
              </a:solidFill>
            </a:endParaRPr>
          </a:p>
        </p:txBody>
      </p:sp>
      <p:sp>
        <p:nvSpPr>
          <p:cNvPr id="3" name="Content Placeholder 2"/>
          <p:cNvSpPr>
            <a:spLocks noGrp="1"/>
          </p:cNvSpPr>
          <p:nvPr>
            <p:ph idx="10"/>
          </p:nvPr>
        </p:nvSpPr>
        <p:spPr>
          <a:xfrm>
            <a:off x="457200" y="1294410"/>
            <a:ext cx="8229600" cy="4643252"/>
          </a:xfrm>
        </p:spPr>
        <p:txBody>
          <a:bodyPr/>
          <a:lstStyle/>
          <a:p>
            <a:r>
              <a:rPr lang="en-GB" dirty="0">
                <a:solidFill>
                  <a:schemeClr val="tx1"/>
                </a:solidFill>
              </a:rPr>
              <a:t>Structural transformation is both a cause and an effect of economic development</a:t>
            </a:r>
          </a:p>
          <a:p>
            <a:pPr>
              <a:defRPr/>
            </a:pPr>
            <a:r>
              <a:rPr lang="en-US" dirty="0"/>
              <a:t>Rural transformation is an integral part of wider structural transformation</a:t>
            </a:r>
          </a:p>
          <a:p>
            <a:pPr>
              <a:defRPr/>
            </a:pPr>
            <a:r>
              <a:rPr lang="en-US" dirty="0"/>
              <a:t>It is a process of comprehensive societal change whereby rural societies:</a:t>
            </a:r>
          </a:p>
          <a:p>
            <a:pPr marL="800100" lvl="1" indent="-342900">
              <a:buFont typeface="Wingdings" panose="05000000000000000000" pitchFamily="2" charset="2"/>
              <a:buChar char="§"/>
              <a:defRPr/>
            </a:pPr>
            <a:r>
              <a:rPr lang="en-US" dirty="0"/>
              <a:t>diversify their economies and reduce their reliance on agriculture; </a:t>
            </a:r>
          </a:p>
          <a:p>
            <a:pPr marL="800100" lvl="1" indent="-342900">
              <a:buFont typeface="Wingdings" panose="05000000000000000000" pitchFamily="2" charset="2"/>
              <a:buChar char="§"/>
              <a:defRPr/>
            </a:pPr>
            <a:r>
              <a:rPr lang="en-US" dirty="0"/>
              <a:t>become dependent on distant places to trade and to acquire goods, services, and ideas; </a:t>
            </a:r>
          </a:p>
          <a:p>
            <a:pPr marL="800100" lvl="1" indent="-342900">
              <a:buFont typeface="Wingdings" panose="05000000000000000000" pitchFamily="2" charset="2"/>
              <a:buChar char="§"/>
              <a:defRPr/>
            </a:pPr>
            <a:r>
              <a:rPr lang="en-US" dirty="0"/>
              <a:t>move from dispersed villages to towns and small and medium cities, and;</a:t>
            </a:r>
          </a:p>
          <a:p>
            <a:pPr marL="800100" lvl="1" indent="-342900">
              <a:buFont typeface="Wingdings" panose="05000000000000000000" pitchFamily="2" charset="2"/>
              <a:buChar char="§"/>
              <a:defRPr/>
            </a:pPr>
            <a:r>
              <a:rPr lang="en-US" dirty="0"/>
              <a:t>become culturally more similar to urban societies</a:t>
            </a:r>
          </a:p>
          <a:p>
            <a:pPr marL="800100" lvl="1" indent="-342900">
              <a:buFont typeface="Wingdings" panose="05000000000000000000" pitchFamily="2" charset="2"/>
              <a:buChar char="§"/>
              <a:defRPr/>
            </a:pPr>
            <a:endParaRPr lang="en-GB" dirty="0"/>
          </a:p>
          <a:p>
            <a:endParaRPr lang="en-GB" sz="2000" dirty="0">
              <a:solidFill>
                <a:schemeClr val="tx1"/>
              </a:solidFill>
            </a:endParaRPr>
          </a:p>
        </p:txBody>
      </p:sp>
    </p:spTree>
    <p:extLst>
      <p:ext uri="{BB962C8B-B14F-4D97-AF65-F5344CB8AC3E}">
        <p14:creationId xmlns:p14="http://schemas.microsoft.com/office/powerpoint/2010/main" val="303555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57200" y="1108420"/>
            <a:ext cx="8229600" cy="5344768"/>
          </a:xfrm>
          <a:prstGeom prst="rect">
            <a:avLst/>
          </a:prstGeom>
        </p:spPr>
      </p:pic>
      <p:sp>
        <p:nvSpPr>
          <p:cNvPr id="6" name="Title 1"/>
          <p:cNvSpPr>
            <a:spLocks noGrp="1"/>
          </p:cNvSpPr>
          <p:nvPr>
            <p:ph type="title"/>
          </p:nvPr>
        </p:nvSpPr>
        <p:spPr>
          <a:xfrm>
            <a:off x="23446" y="179135"/>
            <a:ext cx="8229600" cy="685800"/>
          </a:xfrm>
        </p:spPr>
        <p:txBody>
          <a:bodyPr/>
          <a:lstStyle/>
          <a:p>
            <a:r>
              <a:rPr lang="es-CL" dirty="0"/>
              <a:t>Ingresar Titulo</a:t>
            </a:r>
          </a:p>
        </p:txBody>
      </p:sp>
      <p:grpSp>
        <p:nvGrpSpPr>
          <p:cNvPr id="7" name="Grupo 6"/>
          <p:cNvGrpSpPr/>
          <p:nvPr/>
        </p:nvGrpSpPr>
        <p:grpSpPr>
          <a:xfrm>
            <a:off x="0" y="127039"/>
            <a:ext cx="8686800" cy="512615"/>
            <a:chOff x="0" y="138918"/>
            <a:chExt cx="8686800" cy="512615"/>
          </a:xfrm>
        </p:grpSpPr>
        <p:sp>
          <p:nvSpPr>
            <p:cNvPr id="8" name="Rectángulo 7"/>
            <p:cNvSpPr/>
            <p:nvPr/>
          </p:nvSpPr>
          <p:spPr>
            <a:xfrm>
              <a:off x="0" y="139006"/>
              <a:ext cx="8686800" cy="512527"/>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31" y="138918"/>
              <a:ext cx="586800" cy="500736"/>
            </a:xfrm>
            <a:prstGeom prst="rect">
              <a:avLst/>
            </a:prstGeom>
          </p:spPr>
        </p:pic>
      </p:grpSp>
      <p:sp>
        <p:nvSpPr>
          <p:cNvPr id="10" name="Title 1"/>
          <p:cNvSpPr txBox="1">
            <a:spLocks/>
          </p:cNvSpPr>
          <p:nvPr/>
        </p:nvSpPr>
        <p:spPr>
          <a:xfrm>
            <a:off x="0" y="180571"/>
            <a:ext cx="8686800" cy="512527"/>
          </a:xfrm>
          <a:prstGeom prst="rect">
            <a:avLst/>
          </a:prstGeom>
        </p:spPr>
        <p:txBody>
          <a:bodyPr vert="horz" lIns="91440" tIns="45720" rIns="91440" bIns="45720" rtlCol="0" anchor="t">
            <a:noAutofit/>
          </a:bodyPr>
          <a:lstStyle>
            <a:lvl1pPr marL="534988" indent="0" algn="l" defTabSz="914400" rtl="0" eaLnBrk="1" latinLnBrk="0" hangingPunct="1">
              <a:lnSpc>
                <a:spcPct val="90000"/>
              </a:lnSpc>
              <a:spcBef>
                <a:spcPct val="0"/>
              </a:spcBef>
              <a:buNone/>
              <a:defRPr sz="2800" kern="1200" baseline="0">
                <a:solidFill>
                  <a:srgbClr val="70B12E"/>
                </a:solidFill>
                <a:latin typeface="Arial" charset="0"/>
                <a:ea typeface="Arial" charset="0"/>
                <a:cs typeface="Arial" charset="0"/>
              </a:defRPr>
            </a:lvl1pPr>
          </a:lstStyle>
          <a:p>
            <a:pPr marL="1081088"/>
            <a:r>
              <a:rPr lang="es-CL" sz="2200" dirty="0">
                <a:solidFill>
                  <a:schemeClr val="accent6">
                    <a:lumMod val="75000"/>
                  </a:schemeClr>
                </a:solidFill>
              </a:rPr>
              <a:t>The </a:t>
            </a:r>
            <a:r>
              <a:rPr lang="es-CL" sz="2200" dirty="0" err="1">
                <a:solidFill>
                  <a:schemeClr val="accent6">
                    <a:lumMod val="75000"/>
                  </a:schemeClr>
                </a:solidFill>
              </a:rPr>
              <a:t>structural</a:t>
            </a:r>
            <a:r>
              <a:rPr lang="es-CL" sz="2200" dirty="0">
                <a:solidFill>
                  <a:schemeClr val="accent6">
                    <a:lumMod val="75000"/>
                  </a:schemeClr>
                </a:solidFill>
              </a:rPr>
              <a:t> </a:t>
            </a:r>
            <a:r>
              <a:rPr lang="es-CL" sz="2200" dirty="0" err="1">
                <a:solidFill>
                  <a:schemeClr val="accent6">
                    <a:lumMod val="75000"/>
                  </a:schemeClr>
                </a:solidFill>
              </a:rPr>
              <a:t>transformation</a:t>
            </a:r>
            <a:r>
              <a:rPr lang="es-CL" sz="2200" dirty="0">
                <a:solidFill>
                  <a:schemeClr val="accent6">
                    <a:lumMod val="75000"/>
                  </a:schemeClr>
                </a:solidFill>
              </a:rPr>
              <a:t> as a driver of “</a:t>
            </a:r>
            <a:r>
              <a:rPr lang="es-CL" sz="2200" dirty="0" err="1">
                <a:solidFill>
                  <a:schemeClr val="accent6">
                    <a:lumMod val="75000"/>
                  </a:schemeClr>
                </a:solidFill>
              </a:rPr>
              <a:t>rurbanization</a:t>
            </a:r>
            <a:r>
              <a:rPr lang="es-CL" sz="2200" dirty="0">
                <a:solidFill>
                  <a:schemeClr val="accent6">
                    <a:lumMod val="75000"/>
                  </a:schemeClr>
                </a:solidFill>
              </a:rPr>
              <a:t>”</a:t>
            </a:r>
          </a:p>
        </p:txBody>
      </p:sp>
    </p:spTree>
    <p:extLst>
      <p:ext uri="{BB962C8B-B14F-4D97-AF65-F5344CB8AC3E}">
        <p14:creationId xmlns:p14="http://schemas.microsoft.com/office/powerpoint/2010/main" val="312407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4" y="380010"/>
            <a:ext cx="6915570" cy="1187532"/>
          </a:xfrm>
        </p:spPr>
        <p:txBody>
          <a:bodyPr/>
          <a:lstStyle/>
          <a:p>
            <a:r>
              <a:rPr lang="en-US" sz="2500" b="1" kern="0" dirty="0">
                <a:solidFill>
                  <a:srgbClr val="A1B318"/>
                </a:solidFill>
                <a:latin typeface="Arial" panose="020B0604020202020204" pitchFamily="34" charset="0"/>
                <a:ea typeface="Verdana" panose="020B0604030504040204" pitchFamily="34" charset="0"/>
                <a:cs typeface="Arial" panose="020B0604020202020204" pitchFamily="34" charset="0"/>
              </a:rPr>
              <a:t>BUT rapid structural transformation does not automatically lead to rapid rural poverty reduction </a:t>
            </a:r>
            <a:br>
              <a:rPr lang="en-US" sz="2500" b="1" kern="0" dirty="0">
                <a:solidFill>
                  <a:srgbClr val="A1B318"/>
                </a:solidFill>
                <a:latin typeface="Arial" panose="020B0604020202020204" pitchFamily="34" charset="0"/>
                <a:ea typeface="Verdana" panose="020B0604030504040204" pitchFamily="34" charset="0"/>
                <a:cs typeface="Arial" panose="020B0604020202020204" pitchFamily="34" charset="0"/>
              </a:rPr>
            </a:br>
            <a:endParaRPr lang="en-GB" sz="2500" b="1" dirty="0">
              <a:solidFill>
                <a:srgbClr val="A1B318"/>
              </a:solidFill>
            </a:endParaRPr>
          </a:p>
        </p:txBody>
      </p:sp>
      <p:sp>
        <p:nvSpPr>
          <p:cNvPr id="3" name="Content Placeholder 2"/>
          <p:cNvSpPr>
            <a:spLocks noGrp="1"/>
          </p:cNvSpPr>
          <p:nvPr>
            <p:ph idx="1"/>
          </p:nvPr>
        </p:nvSpPr>
        <p:spPr>
          <a:xfrm>
            <a:off x="457200" y="2220685"/>
            <a:ext cx="8229600" cy="4524500"/>
          </a:xfrm>
        </p:spPr>
        <p:txBody>
          <a:bodyPr/>
          <a:lstStyle/>
          <a:p>
            <a:r>
              <a:rPr lang="en-GB" sz="2200" b="0" dirty="0">
                <a:solidFill>
                  <a:schemeClr val="tx1"/>
                </a:solidFill>
                <a:latin typeface="Arial" panose="020B0604020202020204" pitchFamily="34" charset="0"/>
                <a:cs typeface="Arial" panose="020B0604020202020204" pitchFamily="34" charset="0"/>
              </a:rPr>
              <a:t>IFAD (2016) analysed the speed of structural transformation, rural transformation and poverty reduction in 60 countries from 5 developing regions</a:t>
            </a:r>
          </a:p>
          <a:p>
            <a:endParaRPr lang="en-GB" sz="2200" b="0" dirty="0">
              <a:solidFill>
                <a:schemeClr val="tx1"/>
              </a:solidFill>
              <a:latin typeface="Arial" panose="020B0604020202020204" pitchFamily="34" charset="0"/>
              <a:cs typeface="Arial" panose="020B0604020202020204" pitchFamily="34" charset="0"/>
            </a:endParaRPr>
          </a:p>
          <a:p>
            <a:r>
              <a:rPr lang="en-US" sz="2200" b="0" kern="0" dirty="0">
                <a:solidFill>
                  <a:schemeClr val="tx1"/>
                </a:solidFill>
                <a:latin typeface="Arial" panose="020B0604020202020204" pitchFamily="34" charset="0"/>
                <a:ea typeface="Verdana" panose="020B0604030504040204" pitchFamily="34" charset="0"/>
                <a:cs typeface="Arial" panose="020B0604020202020204" pitchFamily="34" charset="0"/>
              </a:rPr>
              <a:t>Concluded</a:t>
            </a:r>
            <a:r>
              <a:rPr lang="en-US" sz="2200" b="0" i="1" kern="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en-US" sz="2200" i="1" kern="0" dirty="0">
                <a:solidFill>
                  <a:schemeClr val="tx1"/>
                </a:solidFill>
                <a:latin typeface="Arial" panose="020B0604020202020204" pitchFamily="34" charset="0"/>
                <a:ea typeface="Verdana" panose="020B0604030504040204" pitchFamily="34" charset="0"/>
                <a:cs typeface="Arial" panose="020B0604020202020204" pitchFamily="34" charset="0"/>
              </a:rPr>
              <a:t>Inclusive</a:t>
            </a:r>
            <a:r>
              <a:rPr lang="en-US" sz="2200" b="0" kern="0" dirty="0">
                <a:solidFill>
                  <a:schemeClr val="tx1"/>
                </a:solidFill>
                <a:latin typeface="Arial" panose="020B0604020202020204" pitchFamily="34" charset="0"/>
                <a:ea typeface="Verdana" panose="020B0604030504040204" pitchFamily="34" charset="0"/>
                <a:cs typeface="Arial" panose="020B0604020202020204" pitchFamily="34" charset="0"/>
              </a:rPr>
              <a:t> rural transformation will not happen automatically, it must be made to happen</a:t>
            </a:r>
          </a:p>
          <a:p>
            <a:endParaRPr lang="en-US" sz="2200" b="0" kern="0" dirty="0">
              <a:solidFill>
                <a:schemeClr val="tx1"/>
              </a:solidFill>
              <a:latin typeface="Arial" panose="020B0604020202020204" pitchFamily="34" charset="0"/>
              <a:ea typeface="Verdana" panose="020B0604030504040204" pitchFamily="34" charset="0"/>
              <a:cs typeface="Arial" panose="020B0604020202020204" pitchFamily="34" charset="0"/>
            </a:endParaRPr>
          </a:p>
          <a:p>
            <a:r>
              <a:rPr lang="en-US" sz="2200" i="1" dirty="0">
                <a:solidFill>
                  <a:schemeClr val="tx1"/>
                </a:solidFill>
                <a:latin typeface="Arial" panose="020B0604020202020204" pitchFamily="34" charset="0"/>
                <a:cs typeface="Arial" panose="020B0604020202020204" pitchFamily="34" charset="0"/>
              </a:rPr>
              <a:t>One factor that contributes to inclusive rural transformation, is the quality and strength of rural-urban linkages</a:t>
            </a:r>
            <a:endParaRPr lang="en-GB" sz="2200" dirty="0">
              <a:latin typeface="Arial" panose="020B0604020202020204" pitchFamily="34" charset="0"/>
              <a:cs typeface="Arial" panose="020B0604020202020204" pitchFamily="34" charset="0"/>
            </a:endParaRPr>
          </a:p>
          <a:p>
            <a:endParaRPr lang="en-US" altLang="en-US" sz="2200" kern="0" dirty="0">
              <a:solidFill>
                <a:schemeClr val="tx1"/>
              </a:solidFill>
              <a:latin typeface="Arial" panose="020B0604020202020204" pitchFamily="34" charset="0"/>
              <a:ea typeface="Verdana" panose="020B0604030504040204" pitchFamily="34" charset="0"/>
              <a:cs typeface="Arial" panose="020B0604020202020204" pitchFamily="34" charset="0"/>
            </a:endParaRPr>
          </a:p>
          <a:p>
            <a:endParaRPr lang="en-US" sz="2200" kern="0" dirty="0">
              <a:solidFill>
                <a:schemeClr val="tx1"/>
              </a:solidFill>
              <a:latin typeface="Arial"/>
              <a:ea typeface="Verdana" panose="020B0604030504040204" pitchFamily="34" charset="0"/>
              <a:cs typeface="Arial"/>
            </a:endParaRPr>
          </a:p>
        </p:txBody>
      </p:sp>
    </p:spTree>
    <p:extLst>
      <p:ext uri="{BB962C8B-B14F-4D97-AF65-F5344CB8AC3E}">
        <p14:creationId xmlns:p14="http://schemas.microsoft.com/office/powerpoint/2010/main" val="59425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b="1" dirty="0">
                <a:solidFill>
                  <a:srgbClr val="A1B318"/>
                </a:solidFill>
              </a:rPr>
            </a:br>
            <a:r>
              <a:rPr lang="en-GB" b="1" dirty="0">
                <a:solidFill>
                  <a:srgbClr val="A1B318"/>
                </a:solidFill>
              </a:rPr>
              <a:t>The Presentation:</a:t>
            </a:r>
          </a:p>
        </p:txBody>
      </p:sp>
      <p:sp>
        <p:nvSpPr>
          <p:cNvPr id="3" name="Content Placeholder 2"/>
          <p:cNvSpPr>
            <a:spLocks noGrp="1"/>
          </p:cNvSpPr>
          <p:nvPr>
            <p:ph idx="10"/>
          </p:nvPr>
        </p:nvSpPr>
        <p:spPr>
          <a:xfrm>
            <a:off x="510639" y="1589008"/>
            <a:ext cx="8176161" cy="4525963"/>
          </a:xfrm>
        </p:spPr>
        <p:txBody>
          <a:bodyPr/>
          <a:lstStyle/>
          <a:p>
            <a:r>
              <a:rPr lang="en-GB" sz="2200" dirty="0"/>
              <a:t>The Structural and Rural Transformation </a:t>
            </a:r>
          </a:p>
          <a:p>
            <a:r>
              <a:rPr lang="en-GB" sz="2200" dirty="0">
                <a:solidFill>
                  <a:srgbClr val="728011"/>
                </a:solidFill>
              </a:rPr>
              <a:t>The Rural-Urban Interface</a:t>
            </a:r>
          </a:p>
          <a:p>
            <a:r>
              <a:rPr lang="en-GB" sz="2200" dirty="0"/>
              <a:t>Recommendations</a:t>
            </a:r>
          </a:p>
        </p:txBody>
      </p:sp>
    </p:spTree>
    <p:extLst>
      <p:ext uri="{BB962C8B-B14F-4D97-AF65-F5344CB8AC3E}">
        <p14:creationId xmlns:p14="http://schemas.microsoft.com/office/powerpoint/2010/main" val="349826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306628" y="1198450"/>
            <a:ext cx="8380171" cy="5254738"/>
          </a:xfrm>
          <a:prstGeom prst="rect">
            <a:avLst/>
          </a:prstGeom>
          <a:noFill/>
          <a:ln w="9525">
            <a:noFill/>
            <a:miter lim="800000"/>
            <a:headEnd/>
            <a:tailEnd/>
          </a:ln>
          <a:effectLst/>
        </p:spPr>
      </p:pic>
    </p:spTree>
    <p:extLst>
      <p:ext uri="{BB962C8B-B14F-4D97-AF65-F5344CB8AC3E}">
        <p14:creationId xmlns:p14="http://schemas.microsoft.com/office/powerpoint/2010/main" val="302985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61167" y="1719616"/>
            <a:ext cx="7936925" cy="4661081"/>
          </a:xfrm>
          <a:prstGeom prst="rect">
            <a:avLst/>
          </a:prstGeom>
          <a:noFill/>
          <a:ln>
            <a:noFill/>
          </a:ln>
        </p:spPr>
      </p:pic>
      <p:sp>
        <p:nvSpPr>
          <p:cNvPr id="6" name="5 Título"/>
          <p:cNvSpPr>
            <a:spLocks noGrp="1"/>
          </p:cNvSpPr>
          <p:nvPr>
            <p:ph type="title"/>
          </p:nvPr>
        </p:nvSpPr>
        <p:spPr>
          <a:xfrm>
            <a:off x="778092" y="361373"/>
            <a:ext cx="6881492" cy="685800"/>
          </a:xfrm>
        </p:spPr>
        <p:txBody>
          <a:bodyPr/>
          <a:lstStyle/>
          <a:p>
            <a:r>
              <a:rPr lang="en-US" b="1" dirty="0">
                <a:solidFill>
                  <a:srgbClr val="A1B318"/>
                </a:solidFill>
              </a:rPr>
              <a:t>The character of urbanization </a:t>
            </a:r>
          </a:p>
        </p:txBody>
      </p:sp>
      <p:sp>
        <p:nvSpPr>
          <p:cNvPr id="2" name="1 CuadroTexto"/>
          <p:cNvSpPr txBox="1"/>
          <p:nvPr/>
        </p:nvSpPr>
        <p:spPr>
          <a:xfrm>
            <a:off x="524687" y="1310185"/>
            <a:ext cx="496171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Urban population by city size, 2014</a:t>
            </a:r>
          </a:p>
        </p:txBody>
      </p:sp>
      <p:sp>
        <p:nvSpPr>
          <p:cNvPr id="3" name="CuadroTexto 2"/>
          <p:cNvSpPr txBox="1"/>
          <p:nvPr/>
        </p:nvSpPr>
        <p:spPr>
          <a:xfrm>
            <a:off x="573629" y="6464547"/>
            <a:ext cx="2663688" cy="323165"/>
          </a:xfrm>
          <a:prstGeom prst="rect">
            <a:avLst/>
          </a:prstGeom>
          <a:noFill/>
        </p:spPr>
        <p:txBody>
          <a:bodyPr wrap="square" rtlCol="0">
            <a:spAutoFit/>
          </a:bodyPr>
          <a:lstStyle/>
          <a:p>
            <a:r>
              <a:rPr lang="en-CA" sz="1500" dirty="0"/>
              <a:t>Source. UN DESA 2014</a:t>
            </a:r>
          </a:p>
        </p:txBody>
      </p:sp>
    </p:spTree>
    <p:extLst>
      <p:ext uri="{BB962C8B-B14F-4D97-AF65-F5344CB8AC3E}">
        <p14:creationId xmlns:p14="http://schemas.microsoft.com/office/powerpoint/2010/main" val="260840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4938" y="361373"/>
            <a:ext cx="6965275" cy="685800"/>
          </a:xfrm>
        </p:spPr>
        <p:txBody>
          <a:bodyPr/>
          <a:lstStyle/>
          <a:p>
            <a:r>
              <a:rPr lang="en-US" b="1" dirty="0">
                <a:solidFill>
                  <a:srgbClr val="A1B318"/>
                </a:solidFill>
              </a:rPr>
              <a:t>Population at the rural-urban interface, 2015</a:t>
            </a:r>
          </a:p>
        </p:txBody>
      </p:sp>
      <p:graphicFrame>
        <p:nvGraphicFramePr>
          <p:cNvPr id="6" name="3 Gráfico"/>
          <p:cNvGraphicFramePr>
            <a:graphicFrameLocks/>
          </p:cNvGraphicFramePr>
          <p:nvPr>
            <p:extLst/>
          </p:nvPr>
        </p:nvGraphicFramePr>
        <p:xfrm>
          <a:off x="300625" y="1240077"/>
          <a:ext cx="8555276" cy="5150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8119425"/>
      </p:ext>
    </p:extLst>
  </p:cSld>
  <p:clrMapOvr>
    <a:masterClrMapping/>
  </p:clrMapOvr>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il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apo Contenido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t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raportad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2091</TotalTime>
  <Words>2443</Words>
  <Application>Microsoft Office PowerPoint</Application>
  <PresentationFormat>Presentación en pantalla (4:3)</PresentationFormat>
  <Paragraphs>273</Paragraphs>
  <Slides>23</Slides>
  <Notes>20</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23</vt:i4>
      </vt:variant>
    </vt:vector>
  </HeadingPairs>
  <TitlesOfParts>
    <vt:vector size="35" baseType="lpstr">
      <vt:lpstr>Arial</vt:lpstr>
      <vt:lpstr>Calibri</vt:lpstr>
      <vt:lpstr>Cambria</vt:lpstr>
      <vt:lpstr>Lucida Grande</vt:lpstr>
      <vt:lpstr>LucidaGrande</vt:lpstr>
      <vt:lpstr>Verdana</vt:lpstr>
      <vt:lpstr>Wingdings</vt:lpstr>
      <vt:lpstr>Portada</vt:lpstr>
      <vt:lpstr>Portadilla</vt:lpstr>
      <vt:lpstr>Diapo Contenidos</vt:lpstr>
      <vt:lpstr>Citas</vt:lpstr>
      <vt:lpstr>Contraportada</vt:lpstr>
      <vt:lpstr>Linking rural and urban development </vt:lpstr>
      <vt:lpstr> The Presentation:</vt:lpstr>
      <vt:lpstr>Structural Transformation</vt:lpstr>
      <vt:lpstr>Ingresar Titulo</vt:lpstr>
      <vt:lpstr>BUT rapid structural transformation does not automatically lead to rapid rural poverty reduction  </vt:lpstr>
      <vt:lpstr> The Presentation:</vt:lpstr>
      <vt:lpstr>Presentación de PowerPoint</vt:lpstr>
      <vt:lpstr>The character of urbanization </vt:lpstr>
      <vt:lpstr>Population at the rural-urban interface, 2015</vt:lpstr>
      <vt:lpstr>Where do people live their lives?</vt:lpstr>
      <vt:lpstr>Presentación de PowerPoint</vt:lpstr>
      <vt:lpstr>Where do people live their lives?</vt:lpstr>
      <vt:lpstr>Rural-Urban places as functional socio-economic  units</vt:lpstr>
      <vt:lpstr>Rural–Urban linkages:  a conventional definition</vt:lpstr>
      <vt:lpstr>Rural–Urban linkages:  an alternative definition</vt:lpstr>
      <vt:lpstr>Presentación de PowerPoint</vt:lpstr>
      <vt:lpstr>The Rural-Urban spaces in the transforming food systems</vt:lpstr>
      <vt:lpstr> Food systems at the rural-urban interface </vt:lpstr>
      <vt:lpstr> Recommendations:</vt:lpstr>
      <vt:lpstr> 1. Change the lens</vt:lpstr>
      <vt:lpstr> 2. Bring rural and urban closer</vt:lpstr>
      <vt:lpstr>3. Improve democratic governance of Rural-Urban places </vt:lpstr>
      <vt:lpstr>Linking rural and urban development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dc:creator>
  <cp:lastModifiedBy>Julio Berdegué</cp:lastModifiedBy>
  <cp:revision>319</cp:revision>
  <dcterms:created xsi:type="dcterms:W3CDTF">2012-12-21T17:16:47Z</dcterms:created>
  <dcterms:modified xsi:type="dcterms:W3CDTF">2017-04-09T20:20:49Z</dcterms:modified>
</cp:coreProperties>
</file>