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5"/>
    <p:sldMasterId id="2147483898" r:id="rId6"/>
  </p:sldMasterIdLst>
  <p:notesMasterIdLst>
    <p:notesMasterId r:id="rId70"/>
  </p:notesMasterIdLst>
  <p:handoutMasterIdLst>
    <p:handoutMasterId r:id="rId71"/>
  </p:handoutMasterIdLst>
  <p:sldIdLst>
    <p:sldId id="337" r:id="rId7"/>
    <p:sldId id="266" r:id="rId8"/>
    <p:sldId id="303" r:id="rId9"/>
    <p:sldId id="292" r:id="rId10"/>
    <p:sldId id="294" r:id="rId11"/>
    <p:sldId id="304" r:id="rId12"/>
    <p:sldId id="295" r:id="rId13"/>
    <p:sldId id="343" r:id="rId14"/>
    <p:sldId id="344" r:id="rId15"/>
    <p:sldId id="301" r:id="rId16"/>
    <p:sldId id="354" r:id="rId17"/>
    <p:sldId id="355" r:id="rId18"/>
    <p:sldId id="356" r:id="rId19"/>
    <p:sldId id="357" r:id="rId20"/>
    <p:sldId id="358" r:id="rId21"/>
    <p:sldId id="359" r:id="rId22"/>
    <p:sldId id="360" r:id="rId23"/>
    <p:sldId id="361" r:id="rId24"/>
    <p:sldId id="362" r:id="rId25"/>
    <p:sldId id="296" r:id="rId26"/>
    <p:sldId id="276" r:id="rId27"/>
    <p:sldId id="297" r:id="rId28"/>
    <p:sldId id="305" r:id="rId29"/>
    <p:sldId id="306" r:id="rId30"/>
    <p:sldId id="308" r:id="rId31"/>
    <p:sldId id="309" r:id="rId32"/>
    <p:sldId id="318" r:id="rId33"/>
    <p:sldId id="319" r:id="rId34"/>
    <p:sldId id="320" r:id="rId35"/>
    <p:sldId id="321" r:id="rId36"/>
    <p:sldId id="322" r:id="rId37"/>
    <p:sldId id="313" r:id="rId38"/>
    <p:sldId id="323" r:id="rId39"/>
    <p:sldId id="311" r:id="rId40"/>
    <p:sldId id="298" r:id="rId41"/>
    <p:sldId id="329" r:id="rId42"/>
    <p:sldId id="330" r:id="rId43"/>
    <p:sldId id="331" r:id="rId44"/>
    <p:sldId id="332" r:id="rId45"/>
    <p:sldId id="333" r:id="rId46"/>
    <p:sldId id="334" r:id="rId47"/>
    <p:sldId id="335" r:id="rId48"/>
    <p:sldId id="336" r:id="rId49"/>
    <p:sldId id="299" r:id="rId50"/>
    <p:sldId id="363" r:id="rId51"/>
    <p:sldId id="364" r:id="rId52"/>
    <p:sldId id="365" r:id="rId53"/>
    <p:sldId id="366" r:id="rId54"/>
    <p:sldId id="367" r:id="rId55"/>
    <p:sldId id="310" r:id="rId56"/>
    <p:sldId id="339" r:id="rId57"/>
    <p:sldId id="340" r:id="rId58"/>
    <p:sldId id="341" r:id="rId59"/>
    <p:sldId id="342" r:id="rId60"/>
    <p:sldId id="345" r:id="rId61"/>
    <p:sldId id="346" r:id="rId62"/>
    <p:sldId id="353" r:id="rId63"/>
    <p:sldId id="347" r:id="rId64"/>
    <p:sldId id="348" r:id="rId65"/>
    <p:sldId id="349" r:id="rId66"/>
    <p:sldId id="350" r:id="rId67"/>
    <p:sldId id="351" r:id="rId68"/>
    <p:sldId id="352" r:id="rId69"/>
  </p:sldIdLst>
  <p:sldSz cx="9144000" cy="6858000" type="screen4x3"/>
  <p:notesSz cx="6805613" cy="9944100"/>
  <p:custDataLst>
    <p:tags r:id="rId72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006600"/>
    <a:srgbClr val="FF0000"/>
    <a:srgbClr val="FFD757"/>
    <a:srgbClr val="7575D1"/>
    <a:srgbClr val="333399"/>
    <a:srgbClr val="FFEBAB"/>
    <a:srgbClr val="FF6600"/>
    <a:srgbClr val="2D5EC1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30" autoAdjust="0"/>
    <p:restoredTop sz="95742" autoAdjust="0"/>
  </p:normalViewPr>
  <p:slideViewPr>
    <p:cSldViewPr>
      <p:cViewPr>
        <p:scale>
          <a:sx n="120" d="100"/>
          <a:sy n="120" d="100"/>
        </p:scale>
        <p:origin x="120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76" Type="http://schemas.openxmlformats.org/officeDocument/2006/relationships/tableStyles" Target="tableStyles.xml"/><Relationship Id="rId7" Type="http://schemas.openxmlformats.org/officeDocument/2006/relationships/slide" Target="slides/slide1.xml"/><Relationship Id="rId71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tags" Target="tags/tag1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notesMaster" Target="notesMasters/notesMaster1.xml"/><Relationship Id="rId75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4038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0F42402-DBD9-4244-A4D5-1BD5C4A611F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6589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45125" cy="447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4038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E32F403-2EE2-4B4D-85D1-F0798E3E274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248102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9:30-9:45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32F403-2EE2-4B4D-85D1-F0798E3E274D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3721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32F403-2EE2-4B4D-85D1-F0798E3E274D}" type="slidenum">
              <a:rPr lang="en-GB" altLang="en-US" smtClean="0"/>
              <a:pPr>
                <a:defRPr/>
              </a:pPr>
              <a:t>27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5287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32F403-2EE2-4B4D-85D1-F0798E3E274D}" type="slidenum">
              <a:rPr lang="en-GB" altLang="en-US" smtClean="0"/>
              <a:pPr>
                <a:defRPr/>
              </a:pPr>
              <a:t>28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8328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32F403-2EE2-4B4D-85D1-F0798E3E274D}" type="slidenum">
              <a:rPr lang="en-GB" altLang="en-US" smtClean="0"/>
              <a:pPr>
                <a:defRPr/>
              </a:pPr>
              <a:t>32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81594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11:00</a:t>
            </a:r>
            <a:r>
              <a:rPr lang="en-GB" baseline="0" dirty="0" smtClean="0"/>
              <a:t> – 11:25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32F403-2EE2-4B4D-85D1-F0798E3E274D}" type="slidenum">
              <a:rPr lang="en-GB" altLang="en-US" smtClean="0"/>
              <a:pPr>
                <a:defRPr/>
              </a:pPr>
              <a:t>35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4965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11:25 – 11:30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32F403-2EE2-4B4D-85D1-F0798E3E274D}" type="slidenum">
              <a:rPr lang="en-GB" altLang="en-US" smtClean="0"/>
              <a:pPr>
                <a:defRPr/>
              </a:pPr>
              <a:t>44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223924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11:25 – 11:30</a:t>
            </a:r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32F403-2EE2-4B4D-85D1-F0798E3E274D}" type="slidenum">
              <a:rPr lang="en-GB" altLang="en-US" smtClean="0"/>
              <a:pPr>
                <a:defRPr/>
              </a:pPr>
              <a:t>50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97492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9:45 – 10:00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32F403-2EE2-4B4D-85D1-F0798E3E274D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36801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10:00 – 10:15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32F403-2EE2-4B4D-85D1-F0798E3E274D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5129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10:15 – 10:20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32F403-2EE2-4B4D-85D1-F0798E3E274D}" type="slidenum">
              <a:rPr lang="en-GB" altLang="en-US" smtClean="0"/>
              <a:pPr>
                <a:defRPr/>
              </a:pPr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118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32F403-2EE2-4B4D-85D1-F0798E3E274D}" type="slidenum">
              <a:rPr lang="en-GB" altLang="en-US" smtClean="0"/>
              <a:pPr>
                <a:defRPr/>
              </a:pPr>
              <a:t>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9272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10:20 – 11:00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32F403-2EE2-4B4D-85D1-F0798E3E274D}" type="slidenum">
              <a:rPr lang="en-GB" altLang="en-US" smtClean="0"/>
              <a:pPr>
                <a:defRPr/>
              </a:pPr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9754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32F403-2EE2-4B4D-85D1-F0798E3E274D}" type="slidenum">
              <a:rPr lang="en-GB" altLang="en-US" smtClean="0"/>
              <a:pPr>
                <a:defRPr/>
              </a:pPr>
              <a:t>24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36626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32F403-2EE2-4B4D-85D1-F0798E3E274D}" type="slidenum">
              <a:rPr lang="en-GB" altLang="en-US" smtClean="0"/>
              <a:pPr>
                <a:defRPr/>
              </a:pPr>
              <a:t>25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2725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32F403-2EE2-4B4D-85D1-F0798E3E274D}" type="slidenum">
              <a:rPr lang="en-GB" altLang="en-US" smtClean="0"/>
              <a:pPr>
                <a:defRPr/>
              </a:pPr>
              <a:t>26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64236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defTabSz="4572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defTabSz="4572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defTabSz="4572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defTabSz="4572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771800" y="2276872"/>
            <a:ext cx="6264250" cy="1079103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dirty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9576A2AC-54F7-4D6E-872F-F5BE6D2F8AB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697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7" name="Picture 17" descr="LOGO CE_Vertical_EN_NEG_quadri_H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0"/>
            <a:ext cx="10922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2ABBE-1AE4-415D-95BE-061371DB60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9717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7" name="Picture 17" descr="LOGO CE_Vertical_EN_NEG_quadri_H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0"/>
            <a:ext cx="10922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A17B0-4688-4291-8DB0-C9BF986D0F6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47302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B3009AF4-6DE8-4368-862F-572EF6CC6961}" type="slidenum">
              <a:rPr lang="en-GB" altLang="en-US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948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55F70-F30D-458D-A68E-BD3F2C04120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068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CDCE8F-64E6-45DF-A2CC-34329EF793B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77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1D47A2-5324-446A-9F98-5EC4D9369EE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842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108EF-DEB2-44B2-BA7F-877EC5DCD98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428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C4DF9-DF9B-4D85-9B2B-09CD3D66EB2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4241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9DBF7-9E94-4056-A0B5-2BEFFFB5BE3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8690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06752-A170-48D9-B468-4476737CFEF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00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7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7" name="Picture 17" descr="LOGO CE_Vertical_EN_NEG_quadri_H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0"/>
            <a:ext cx="10922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800">
                <a:solidFill>
                  <a:srgbClr val="FFC000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53943-B783-4C00-AAFD-B7FA9D37B4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2845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8E224B-8CEE-47AD-8889-A7BF9B180C0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7683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345F0-7714-4BA7-88CC-D9966C5AB7E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442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CE2DB-6EDA-4D81-8F8F-7D8EB114237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6895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gradFill>
          <a:gsLst>
            <a:gs pos="73000">
              <a:srgbClr val="0F3766"/>
            </a:gs>
            <a:gs pos="11000">
              <a:srgbClr val="0087E6"/>
            </a:gs>
            <a:gs pos="47000">
              <a:srgbClr val="0C4DA2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-100013"/>
            <a:ext cx="1657350" cy="165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7" t="28397" r="20311" b="48031"/>
          <a:stretch/>
        </p:blipFill>
        <p:spPr bwMode="auto">
          <a:xfrm>
            <a:off x="6969125" y="1"/>
            <a:ext cx="2174875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75" y="2166938"/>
            <a:ext cx="384810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7524328" y="570166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GB" sz="800" b="1" dirty="0">
                <a:solidFill>
                  <a:srgbClr val="2A47A1"/>
                </a:solidFill>
                <a:latin typeface="EC Square Sans Pro" pitchFamily="34" charset="0"/>
                <a:cs typeface="Arial" pitchFamily="34" charset="0"/>
              </a:rPr>
              <a:t>EU external action at your fingertips</a:t>
            </a:r>
            <a:endParaRPr lang="en-US" sz="800" dirty="0">
              <a:solidFill>
                <a:srgbClr val="2A47A1"/>
              </a:solidFill>
              <a:latin typeface="EC Square Sans Pro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774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5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7" name="Picture 17" descr="LOGO CE_Vertical_EN_NEG_quadri_H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0"/>
            <a:ext cx="10922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48867"/>
            <a:ext cx="7772400" cy="217222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412776"/>
            <a:ext cx="7772400" cy="63609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EC754-EC67-49B5-996C-433FBACE598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05256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2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8" name="Picture 17" descr="LOGO CE_Vertical_EN_NEG_quadri_H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0"/>
            <a:ext cx="10922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Date Placeholder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" name="Footer Placeholder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1" name="Slide Number Placeholder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37163-0758-4006-BDF2-24B0C5CA1F6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14061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" name="Picture 17" descr="LOGO CE_Vertical_EN_NEG_quadri_H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0"/>
            <a:ext cx="10922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B08D8-826E-44D5-B520-CC0E8FED2C1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7544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6" name="Picture 17" descr="LOGO CE_Vertical_EN_NEG_quadri_H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0"/>
            <a:ext cx="10922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52083-1B58-42B6-832A-22CDB4D48CA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97000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Rectangle 3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5" name="Picture 17" descr="LOGO CE_Vertical_EN_NEG_quadri_H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0"/>
            <a:ext cx="10922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967E2-AA42-4F93-A687-7A100F669C2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06295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8" name="Picture 17" descr="LOGO CE_Vertical_EN_NEG_quadri_H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0"/>
            <a:ext cx="10922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" name="Footer Placeholder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1" name="Slide Number Placeholder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F026A-CE1E-41C9-BE0F-872A0A298F6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51970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8" name="Picture 17" descr="LOGO CE_Vertical_EN_NEG_quadri_H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0"/>
            <a:ext cx="10922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" name="Footer Placeholder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1" name="Slide Number Placeholder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04C83-9E8A-48A3-9DB8-FA6AD9BF2FC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556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 hidden="1"/>
          <p:cNvGraphicFramePr>
            <a:graphicFrameLocks noChangeAspect="1"/>
          </p:cNvGraphicFramePr>
          <p:nvPr userDrawn="1">
            <p:custDataLst>
              <p:tags r:id="rId1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think-cell Slide" r:id="rId15" imgW="360" imgH="360" progId="TCLayout.ActiveDocument.1">
                  <p:embed/>
                </p:oleObj>
              </mc:Choice>
              <mc:Fallback>
                <p:oleObj name="think-cell Slide" r:id="rId15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8925" y="836613"/>
            <a:ext cx="8567738" cy="5778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8925" y="1628775"/>
            <a:ext cx="8567738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Fourth level</a:t>
            </a:r>
          </a:p>
          <a:p>
            <a:pPr lvl="3"/>
            <a:r>
              <a:rPr lang="en-GB" altLang="en-US" smtClean="0"/>
              <a:t>ddd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31" name="Picture 17" descr="LOGO CE_Vertical_EN_NEG_quadri_H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0"/>
            <a:ext cx="10922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timing>
    <p:tnLst>
      <p:par>
        <p:cTn id="1" dur="indefinite" restart="never" nodeType="tmRoot"/>
      </p:par>
    </p:tnLst>
  </p:timing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§"/>
        <a:defRPr sz="2400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Font typeface="Wingdings" pitchFamily="2" charset="2"/>
        <a:buChar char="§"/>
        <a:defRPr sz="2000">
          <a:solidFill>
            <a:srgbClr val="0F5494"/>
          </a:solidFill>
          <a:latin typeface="+mn-lt"/>
        </a:defRPr>
      </a:lvl2pPr>
      <a:lvl3pPr marL="12001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­"/>
        <a:defRPr sz="16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7F7F7F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eaLnBrk="1" hangingPunct="1"/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eaLnBrk="1" hangingPunct="1"/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eaLnBrk="1" hangingPunct="1"/>
            <a:fld id="{7550850E-4940-4F96-A1EA-F53009CF4595}" type="slidenum">
              <a:rPr lang="en-GB" altLang="en-US">
                <a:solidFill>
                  <a:srgbClr val="000000"/>
                </a:solidFill>
              </a:rPr>
              <a:pPr eaLnBrk="1" hangingPunct="1"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32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</p:sldLayoutIdLst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52.xml"/><Relationship Id="rId4" Type="http://schemas.openxmlformats.org/officeDocument/2006/relationships/slide" Target="slide5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6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6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318295" y="5628904"/>
            <a:ext cx="4829769" cy="608407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GB" altLang="fr-FR" sz="1800" i="1" dirty="0" smtClean="0">
                <a:solidFill>
                  <a:srgbClr val="D0D961"/>
                </a:solidFill>
              </a:rPr>
              <a:t>May 3</a:t>
            </a:r>
            <a:r>
              <a:rPr lang="en-GB" altLang="fr-FR" sz="1800" i="1" baseline="30000" dirty="0" smtClean="0">
                <a:solidFill>
                  <a:srgbClr val="D0D961"/>
                </a:solidFill>
              </a:rPr>
              <a:t>rd</a:t>
            </a:r>
            <a:r>
              <a:rPr lang="en-GB" altLang="fr-FR" sz="1800" i="1" dirty="0" smtClean="0">
                <a:solidFill>
                  <a:srgbClr val="D0D961"/>
                </a:solidFill>
              </a:rPr>
              <a:t>, 2017</a:t>
            </a:r>
            <a:endParaRPr lang="es-ES_tradnl" sz="1800" i="1" dirty="0">
              <a:solidFill>
                <a:srgbClr val="D0D961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395536" y="2885704"/>
            <a:ext cx="4932548" cy="16478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altLang="es-ES_tradnl" sz="3200" b="1" i="1" dirty="0" smtClean="0">
                <a:solidFill>
                  <a:schemeClr val="tx1"/>
                </a:solidFill>
              </a:rPr>
              <a:t>Domain User Group </a:t>
            </a:r>
            <a:r>
              <a:rPr lang="en-GB" altLang="es-ES_tradnl" sz="3200" b="1" dirty="0" smtClean="0">
                <a:solidFill>
                  <a:schemeClr val="tx1"/>
                </a:solidFill>
              </a:rPr>
              <a:t>(DUG) </a:t>
            </a:r>
          </a:p>
          <a:p>
            <a:pPr marL="0" indent="0">
              <a:buNone/>
            </a:pPr>
            <a:r>
              <a:rPr lang="en-GB" altLang="es-ES_tradnl" sz="3200" b="1" dirty="0" smtClean="0">
                <a:solidFill>
                  <a:schemeClr val="tx1"/>
                </a:solidFill>
              </a:rPr>
              <a:t>Track 2 – Contract management</a:t>
            </a:r>
            <a:endParaRPr lang="en-GB" altLang="es-ES_tradnl" sz="3200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BE" sz="2000" b="1" dirty="0" smtClean="0">
                <a:solidFill>
                  <a:schemeClr val="tx1"/>
                </a:solidFill>
              </a:rPr>
              <a:t>1</a:t>
            </a:r>
            <a:r>
              <a:rPr lang="fr-BE" sz="2000" b="1" baseline="30000" dirty="0" smtClean="0">
                <a:solidFill>
                  <a:schemeClr val="tx1"/>
                </a:solidFill>
              </a:rPr>
              <a:t>st</a:t>
            </a:r>
            <a:r>
              <a:rPr lang="fr-BE" sz="2000" b="1" dirty="0" smtClean="0">
                <a:solidFill>
                  <a:schemeClr val="tx1"/>
                </a:solidFill>
              </a:rPr>
              <a:t> meeting</a:t>
            </a:r>
          </a:p>
          <a:p>
            <a:pPr marL="0" indent="0">
              <a:buNone/>
            </a:pPr>
            <a:endParaRPr lang="es-ES_tradnl" sz="2000" b="1" i="1" dirty="0">
              <a:solidFill>
                <a:schemeClr val="tx1"/>
              </a:solidFill>
            </a:endParaRPr>
          </a:p>
        </p:txBody>
      </p:sp>
      <p:sp>
        <p:nvSpPr>
          <p:cNvPr id="7" name="Subtitle 5"/>
          <p:cNvSpPr txBox="1">
            <a:spLocks/>
          </p:cNvSpPr>
          <p:nvPr/>
        </p:nvSpPr>
        <p:spPr bwMode="auto">
          <a:xfrm>
            <a:off x="428578" y="1612363"/>
            <a:ext cx="5081251" cy="81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1" kern="1200">
                <a:solidFill>
                  <a:srgbClr val="F78A6C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s-ES_tradnl" sz="4800" dirty="0" smtClean="0">
                <a:solidFill>
                  <a:prstClr val="white"/>
                </a:solidFill>
                <a:effectLst>
                  <a:glow rad="127000">
                    <a:srgbClr val="DFE1E9">
                      <a:alpha val="20000"/>
                    </a:srgb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Opsys</a:t>
            </a:r>
            <a:endParaRPr lang="es-ES_tradnl" sz="4800" dirty="0">
              <a:solidFill>
                <a:prstClr val="white"/>
              </a:solidFill>
              <a:effectLst>
                <a:glow rad="127000">
                  <a:srgbClr val="DFE1E9">
                    <a:alpha val="20000"/>
                  </a:srgbClr>
                </a:glow>
              </a:effectLst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1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048867"/>
            <a:ext cx="7772400" cy="3324349"/>
          </a:xfrm>
        </p:spPr>
        <p:txBody>
          <a:bodyPr anchor="ctr" anchorCtr="0"/>
          <a:lstStyle/>
          <a:p>
            <a:pPr algn="ctr"/>
            <a:r>
              <a:rPr lang="en-GB" dirty="0" smtClean="0"/>
              <a:t>3. </a:t>
            </a:r>
            <a:r>
              <a:rPr lang="en-GB" dirty="0"/>
              <a:t>OPSYS Governance and role of the DUG: what is expected from the DUG members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19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7" y="1340768"/>
            <a:ext cx="9029965" cy="526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53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3528" y="1340768"/>
            <a:ext cx="4985340" cy="36724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59914" y="1340768"/>
            <a:ext cx="3672407" cy="36724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5616" y="5157192"/>
            <a:ext cx="69127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OPSYS Management Board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96817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6135" y="1484784"/>
            <a:ext cx="2884323" cy="40324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510" y="1484784"/>
            <a:ext cx="5240136" cy="40324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1567" y="5733256"/>
            <a:ext cx="778086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/>
              <a:t>Project Steering Committee chairs</a:t>
            </a:r>
            <a:endParaRPr lang="en-GB" sz="3400" dirty="0"/>
          </a:p>
        </p:txBody>
      </p:sp>
    </p:spTree>
    <p:extLst>
      <p:ext uri="{BB962C8B-B14F-4D97-AF65-F5344CB8AC3E}">
        <p14:creationId xmlns:p14="http://schemas.microsoft.com/office/powerpoint/2010/main" val="311973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88024" y="1880828"/>
            <a:ext cx="4169549" cy="30797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520" y="1556792"/>
            <a:ext cx="4464496" cy="37278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5589240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Normal (i.e. working) people</a:t>
            </a:r>
            <a:endParaRPr lang="en-GB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2851"/>
            <a:ext cx="3131840" cy="8445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6112851"/>
            <a:ext cx="3131840" cy="84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4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916832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WHO ?</a:t>
            </a:r>
            <a:endParaRPr lang="en-GB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3717032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</a:rPr>
              <a:t>U = YOU</a:t>
            </a:r>
            <a:endParaRPr lang="en-GB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78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916832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WHY ?</a:t>
            </a:r>
            <a:endParaRPr lang="en-GB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3717032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Custom tailor your dream tool</a:t>
            </a:r>
            <a:endParaRPr lang="en-GB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3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916832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WHAT ?</a:t>
            </a:r>
            <a:endParaRPr lang="en-GB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3717032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Support &amp; Review</a:t>
            </a:r>
            <a:endParaRPr lang="en-GB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25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916832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HOW ?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306401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988840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Q &amp; A</a:t>
            </a:r>
            <a:endParaRPr lang="en-GB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3861048"/>
            <a:ext cx="79208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Thank you !!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Radu NICULIU</a:t>
            </a:r>
          </a:p>
          <a:p>
            <a:pPr algn="ctr"/>
            <a:r>
              <a:rPr lang="en-US" sz="3200" dirty="0" smtClean="0"/>
              <a:t>radu.niculiu@ext.ec.europa.eu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82708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Agenda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Verdana" pitchFamily="34" charset="0"/>
              <a:buAutoNum type="arabicPeriod"/>
            </a:pPr>
            <a:r>
              <a:rPr lang="en-GB" altLang="en-US" sz="2000" dirty="0" smtClean="0"/>
              <a:t>Presentation of </a:t>
            </a:r>
            <a:r>
              <a:rPr lang="en-GB" altLang="en-US" sz="2000" b="1" dirty="0" smtClean="0"/>
              <a:t>DUG members and Opsys team</a:t>
            </a:r>
          </a:p>
          <a:p>
            <a:pPr marL="457200" indent="-457200">
              <a:spcBef>
                <a:spcPts val="1200"/>
              </a:spcBef>
              <a:buFont typeface="Verdana" pitchFamily="34" charset="0"/>
              <a:buAutoNum type="arabicPeriod"/>
            </a:pPr>
            <a:r>
              <a:rPr lang="en-GB" altLang="en-US" sz="2000" dirty="0"/>
              <a:t>Presentation of </a:t>
            </a:r>
            <a:r>
              <a:rPr lang="en-GB" altLang="en-US" sz="2000" b="1" dirty="0"/>
              <a:t>OPSYS</a:t>
            </a:r>
            <a:r>
              <a:rPr lang="en-GB" altLang="en-US" sz="2000" dirty="0"/>
              <a:t>: what we are "buying" and </a:t>
            </a:r>
            <a:r>
              <a:rPr lang="en-GB" altLang="en-US" sz="2000" dirty="0" smtClean="0"/>
              <a:t>why ?</a:t>
            </a:r>
            <a:endParaRPr lang="en-GB" altLang="en-US" sz="2000" dirty="0"/>
          </a:p>
          <a:p>
            <a:pPr marL="457200" indent="-457200">
              <a:spcBef>
                <a:spcPts val="1200"/>
              </a:spcBef>
              <a:buFont typeface="Verdana" pitchFamily="34" charset="0"/>
              <a:buAutoNum type="arabicPeriod"/>
            </a:pPr>
            <a:r>
              <a:rPr lang="en-GB" altLang="en-US" sz="2000" dirty="0"/>
              <a:t>OPSYS </a:t>
            </a:r>
            <a:r>
              <a:rPr lang="en-GB" altLang="en-US" sz="2000" b="1" dirty="0"/>
              <a:t>Governance and role </a:t>
            </a:r>
            <a:r>
              <a:rPr lang="en-GB" altLang="en-US" sz="2000" dirty="0"/>
              <a:t>of the DUG: what is expected from the DUG </a:t>
            </a:r>
            <a:r>
              <a:rPr lang="en-GB" altLang="en-US" sz="2000" dirty="0" smtClean="0"/>
              <a:t>members ?</a:t>
            </a:r>
            <a:endParaRPr lang="en-GB" altLang="en-US" sz="2000" dirty="0"/>
          </a:p>
          <a:p>
            <a:pPr marL="457200" indent="-457200">
              <a:spcBef>
                <a:spcPts val="1200"/>
              </a:spcBef>
              <a:buFont typeface="Verdana" pitchFamily="34" charset="0"/>
              <a:buAutoNum type="arabicPeriod"/>
            </a:pPr>
            <a:r>
              <a:rPr lang="en-GB" altLang="en-US" sz="2000" b="1" dirty="0"/>
              <a:t>Users</a:t>
            </a:r>
            <a:r>
              <a:rPr lang="en-GB" altLang="en-US" sz="2000" dirty="0"/>
              <a:t> mapping: who will use the new application </a:t>
            </a:r>
            <a:r>
              <a:rPr lang="en-GB" altLang="en-US" sz="2000" dirty="0" smtClean="0"/>
              <a:t>?</a:t>
            </a:r>
            <a:endParaRPr lang="en-GB" altLang="en-US" sz="2000" dirty="0"/>
          </a:p>
          <a:p>
            <a:pPr marL="457200" indent="-457200">
              <a:spcBef>
                <a:spcPts val="1200"/>
              </a:spcBef>
              <a:buFont typeface="Verdana" pitchFamily="34" charset="0"/>
              <a:buAutoNum type="arabicPeriod"/>
            </a:pPr>
            <a:r>
              <a:rPr lang="en-GB" sz="2000" dirty="0"/>
              <a:t>How will </a:t>
            </a:r>
            <a:r>
              <a:rPr lang="en-GB" sz="2000" dirty="0" smtClean="0"/>
              <a:t>the </a:t>
            </a:r>
            <a:r>
              <a:rPr lang="en-GB" sz="2000" dirty="0"/>
              <a:t>Opsys Solution be </a:t>
            </a:r>
            <a:r>
              <a:rPr lang="en-GB" sz="2000" b="1" dirty="0"/>
              <a:t>built</a:t>
            </a:r>
            <a:r>
              <a:rPr lang="en-GB" sz="2000" dirty="0"/>
              <a:t> ? What </a:t>
            </a:r>
            <a:r>
              <a:rPr lang="en-GB" sz="2000" dirty="0" smtClean="0"/>
              <a:t>are the </a:t>
            </a:r>
            <a:r>
              <a:rPr lang="en-GB" sz="2000" b="1" dirty="0" smtClean="0"/>
              <a:t>improvements</a:t>
            </a:r>
            <a:r>
              <a:rPr lang="en-GB" sz="2000" dirty="0" smtClean="0"/>
              <a:t> when compared </a:t>
            </a:r>
            <a:r>
              <a:rPr lang="en-GB" sz="2000" dirty="0"/>
              <a:t>to </a:t>
            </a:r>
            <a:r>
              <a:rPr lang="en-GB" sz="2000" dirty="0" smtClean="0"/>
              <a:t>CRIS </a:t>
            </a:r>
            <a:r>
              <a:rPr lang="en-GB" sz="2000" dirty="0"/>
              <a:t>?</a:t>
            </a:r>
            <a:endParaRPr lang="en-GB" altLang="en-US" sz="2000" dirty="0"/>
          </a:p>
          <a:p>
            <a:pPr marL="457200" indent="-457200">
              <a:spcBef>
                <a:spcPts val="1200"/>
              </a:spcBef>
              <a:buFont typeface="Verdana" pitchFamily="34" charset="0"/>
              <a:buAutoNum type="arabicPeriod"/>
            </a:pPr>
            <a:r>
              <a:rPr lang="en-GB" altLang="en-US" sz="2000" dirty="0"/>
              <a:t>Sharing preliminary ideas on the </a:t>
            </a:r>
            <a:r>
              <a:rPr lang="en-GB" altLang="en-US" sz="2000" dirty="0" smtClean="0"/>
              <a:t>approach to </a:t>
            </a:r>
            <a:r>
              <a:rPr lang="en-GB" altLang="en-US" sz="2000" b="1" dirty="0" smtClean="0"/>
              <a:t>change management</a:t>
            </a:r>
          </a:p>
          <a:p>
            <a:pPr marL="457200" indent="-457200">
              <a:spcBef>
                <a:spcPts val="1200"/>
              </a:spcBef>
              <a:buFont typeface="Verdana" pitchFamily="34" charset="0"/>
              <a:buAutoNum type="arabicPeriod"/>
            </a:pPr>
            <a:r>
              <a:rPr lang="en-GB" altLang="en-US" sz="2000" b="1" dirty="0" smtClean="0"/>
              <a:t>Wrap-up</a:t>
            </a:r>
            <a:r>
              <a:rPr lang="en-GB" altLang="en-US" sz="2000" dirty="0"/>
              <a:t>: summing-up the DUG members' feed-back and </a:t>
            </a:r>
            <a:r>
              <a:rPr lang="en-GB" altLang="en-US" sz="2000" dirty="0" smtClean="0"/>
              <a:t>views</a:t>
            </a:r>
            <a:endParaRPr lang="en-GB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048867"/>
            <a:ext cx="7772400" cy="2388245"/>
          </a:xfrm>
        </p:spPr>
        <p:txBody>
          <a:bodyPr anchor="ctr" anchorCtr="0"/>
          <a:lstStyle/>
          <a:p>
            <a:pPr algn="ctr"/>
            <a:r>
              <a:rPr lang="en-GB" dirty="0"/>
              <a:t>4</a:t>
            </a:r>
            <a:r>
              <a:rPr lang="en-GB" dirty="0" smtClean="0"/>
              <a:t>. Users </a:t>
            </a:r>
            <a:r>
              <a:rPr lang="en-GB" dirty="0"/>
              <a:t>mapping: who will use the new </a:t>
            </a:r>
            <a:r>
              <a:rPr lang="en-GB" dirty="0" smtClean="0"/>
              <a:t>application ?  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899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types of stakeholders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 bwMode="auto">
          <a:xfrm>
            <a:off x="2771800" y="3212976"/>
            <a:ext cx="2736304" cy="172819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OPSYS CORE</a:t>
            </a:r>
          </a:p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51844" y="3634693"/>
            <a:ext cx="1483098" cy="1162459"/>
            <a:chOff x="755576" y="1866182"/>
            <a:chExt cx="1483098" cy="1162459"/>
          </a:xfrm>
        </p:grpSpPr>
        <p:pic>
          <p:nvPicPr>
            <p:cNvPr id="49154" name="Picture 2" descr="C:\Program Files (x86)\Microsoft Office\MEDIA\CAGCAT10\j0292020.wm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0070C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2272" y="1866182"/>
              <a:ext cx="934517" cy="886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755576" y="2751642"/>
              <a:ext cx="14830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EC (</a:t>
              </a:r>
              <a:r>
                <a:rPr lang="en-GB" dirty="0" err="1" smtClean="0"/>
                <a:t>Deleg</a:t>
              </a:r>
              <a:r>
                <a:rPr lang="en-GB" dirty="0" smtClean="0"/>
                <a:t> &amp; HQ)</a:t>
              </a:r>
              <a:endParaRPr lang="en-GB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195736" y="5146861"/>
            <a:ext cx="1416798" cy="1162459"/>
            <a:chOff x="755576" y="1866182"/>
            <a:chExt cx="1416798" cy="1162459"/>
          </a:xfrm>
        </p:grpSpPr>
        <p:pic>
          <p:nvPicPr>
            <p:cNvPr id="9" name="Picture 2" descr="C:\Program Files (x86)\Microsoft Office\MEDIA\CAGCAT10\j0292020.wm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2272" y="1866182"/>
              <a:ext cx="934517" cy="886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755576" y="2751642"/>
              <a:ext cx="14167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Partner Country</a:t>
              </a:r>
              <a:endParaRPr lang="en-GB" dirty="0"/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7712956" y="2456892"/>
            <a:ext cx="999504" cy="1347125"/>
            <a:chOff x="971600" y="1866182"/>
            <a:chExt cx="999504" cy="1347125"/>
          </a:xfrm>
        </p:grpSpPr>
        <p:pic>
          <p:nvPicPr>
            <p:cNvPr id="12" name="Picture 2" descr="C:\Program Files (x86)\Microsoft Office\MEDIA\CAGCAT10\j0292020.wm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2272" y="1866182"/>
              <a:ext cx="934517" cy="886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971600" y="2751642"/>
              <a:ext cx="9995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Contractor</a:t>
              </a:r>
            </a:p>
            <a:p>
              <a:r>
                <a:rPr lang="en-GB" dirty="0" smtClean="0"/>
                <a:t>Applicant</a:t>
              </a:r>
              <a:endParaRPr lang="en-GB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692318" y="5013177"/>
            <a:ext cx="1751890" cy="1162459"/>
            <a:chOff x="971600" y="1866182"/>
            <a:chExt cx="1751890" cy="1162459"/>
          </a:xfrm>
        </p:grpSpPr>
        <p:pic>
          <p:nvPicPr>
            <p:cNvPr id="15" name="Picture 2" descr="C:\Program Files (x86)\Microsoft Office\MEDIA\CAGCAT10\j0292020.wm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00B05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0287" y="1866182"/>
              <a:ext cx="934517" cy="886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971600" y="2751642"/>
              <a:ext cx="17518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Technical Assistance</a:t>
              </a:r>
              <a:endParaRPr lang="en-GB" dirty="0"/>
            </a:p>
          </p:txBody>
        </p:sp>
      </p:grpSp>
      <p:sp>
        <p:nvSpPr>
          <p:cNvPr id="17" name="Oval 16"/>
          <p:cNvSpPr/>
          <p:nvPr/>
        </p:nvSpPr>
        <p:spPr bwMode="auto">
          <a:xfrm>
            <a:off x="5868144" y="3713923"/>
            <a:ext cx="2124236" cy="72629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SEDIA Portal</a:t>
            </a:r>
          </a:p>
        </p:txBody>
      </p:sp>
      <p:cxnSp>
        <p:nvCxnSpPr>
          <p:cNvPr id="18" name="Straight Arrow Connector 17"/>
          <p:cNvCxnSpPr>
            <a:stCxn id="4" idx="6"/>
            <a:endCxn id="17" idx="2"/>
          </p:cNvCxnSpPr>
          <p:nvPr/>
        </p:nvCxnSpPr>
        <p:spPr bwMode="auto">
          <a:xfrm>
            <a:off x="5508104" y="4077072"/>
            <a:ext cx="360040" cy="0"/>
          </a:xfrm>
          <a:prstGeom prst="straightConnector1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>
            <a:stCxn id="49154" idx="3"/>
            <a:endCxn id="4" idx="2"/>
          </p:cNvCxnSpPr>
          <p:nvPr/>
        </p:nvCxnSpPr>
        <p:spPr bwMode="auto">
          <a:xfrm flipV="1">
            <a:off x="2063057" y="4077072"/>
            <a:ext cx="708743" cy="1105"/>
          </a:xfrm>
          <a:prstGeom prst="curved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0"/>
          <p:cNvCxnSpPr>
            <a:stCxn id="9" idx="3"/>
            <a:endCxn id="4" idx="4"/>
          </p:cNvCxnSpPr>
          <p:nvPr/>
        </p:nvCxnSpPr>
        <p:spPr bwMode="auto">
          <a:xfrm flipV="1">
            <a:off x="3406949" y="4941168"/>
            <a:ext cx="733003" cy="649177"/>
          </a:xfrm>
          <a:prstGeom prst="curvedConnector2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0"/>
          <p:cNvCxnSpPr>
            <a:endCxn id="15" idx="3"/>
          </p:cNvCxnSpPr>
          <p:nvPr/>
        </p:nvCxnSpPr>
        <p:spPr bwMode="auto">
          <a:xfrm rot="5400000">
            <a:off x="5857660" y="4618084"/>
            <a:ext cx="1016439" cy="660714"/>
          </a:xfrm>
          <a:prstGeom prst="curvedConnector2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0"/>
          <p:cNvCxnSpPr>
            <a:stCxn id="17" idx="0"/>
            <a:endCxn id="12" idx="3"/>
          </p:cNvCxnSpPr>
          <p:nvPr/>
        </p:nvCxnSpPr>
        <p:spPr bwMode="auto">
          <a:xfrm rot="5400000" flipH="1" flipV="1">
            <a:off x="6916993" y="2913646"/>
            <a:ext cx="813547" cy="787009"/>
          </a:xfrm>
          <a:prstGeom prst="curvedConnector2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158" name="Action Button: Custom 49157">
            <a:hlinkClick r:id="" action="ppaction://hlinkshowjump?jump=lastslideviewed" highlightClick="1"/>
          </p:cNvPr>
          <p:cNvSpPr/>
          <p:nvPr/>
        </p:nvSpPr>
        <p:spPr bwMode="auto">
          <a:xfrm>
            <a:off x="8357305" y="6304706"/>
            <a:ext cx="643757" cy="432048"/>
          </a:xfrm>
          <a:prstGeom prst="actionButtonBlank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Back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2267744" y="1762485"/>
            <a:ext cx="1044068" cy="1347125"/>
            <a:chOff x="892144" y="1866182"/>
            <a:chExt cx="1044068" cy="1347125"/>
          </a:xfrm>
        </p:grpSpPr>
        <p:pic>
          <p:nvPicPr>
            <p:cNvPr id="40" name="Picture 2" descr="C:\Program Files (x86)\Microsoft Office\MEDIA\CAGCAT10\j0292020.wm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924" y="1866182"/>
              <a:ext cx="934517" cy="886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892144" y="2751642"/>
              <a:ext cx="10440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Evaluation </a:t>
              </a:r>
            </a:p>
            <a:p>
              <a:r>
                <a:rPr lang="en-GB" dirty="0" smtClean="0"/>
                <a:t>Committee</a:t>
              </a:r>
              <a:endParaRPr lang="en-GB" dirty="0"/>
            </a:p>
          </p:txBody>
        </p:sp>
      </p:grpSp>
      <p:cxnSp>
        <p:nvCxnSpPr>
          <p:cNvPr id="42" name="Straight Arrow Connector 20"/>
          <p:cNvCxnSpPr>
            <a:stCxn id="4" idx="0"/>
            <a:endCxn id="40" idx="3"/>
          </p:cNvCxnSpPr>
          <p:nvPr/>
        </p:nvCxnSpPr>
        <p:spPr bwMode="auto">
          <a:xfrm rot="16200000" flipV="1">
            <a:off x="3168494" y="2241517"/>
            <a:ext cx="1007007" cy="935911"/>
          </a:xfrm>
          <a:prstGeom prst="curvedConnector2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7" name="Picture 17" descr="LOGO CE_Vertical_EN_NEG_quadri_H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5" t="28057" r="36261" b="29507"/>
          <a:stretch/>
        </p:blipFill>
        <p:spPr bwMode="auto">
          <a:xfrm>
            <a:off x="1337779" y="3970702"/>
            <a:ext cx="395720" cy="27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Oval 16"/>
          <p:cNvSpPr/>
          <p:nvPr/>
        </p:nvSpPr>
        <p:spPr bwMode="auto">
          <a:xfrm>
            <a:off x="3204041" y="4098435"/>
            <a:ext cx="1896964" cy="812255"/>
          </a:xfrm>
          <a:prstGeom prst="ellipse">
            <a:avLst/>
          </a:prstGeom>
          <a:pattFill prst="ltUpDiag">
            <a:fgClr>
              <a:srgbClr val="FFD757"/>
            </a:fgClr>
            <a:bgClr>
              <a:srgbClr val="333399"/>
            </a:bgClr>
          </a:pattFill>
          <a:ln w="28575"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36" name="Oval 16"/>
          <p:cNvSpPr/>
          <p:nvPr/>
        </p:nvSpPr>
        <p:spPr bwMode="auto">
          <a:xfrm>
            <a:off x="3695815" y="3243056"/>
            <a:ext cx="813115" cy="325404"/>
          </a:xfrm>
          <a:prstGeom prst="ellipse">
            <a:avLst/>
          </a:prstGeom>
          <a:pattFill prst="ltUpDiag">
            <a:fgClr>
              <a:srgbClr val="FFD757"/>
            </a:fgClr>
            <a:bgClr>
              <a:srgbClr val="333399"/>
            </a:bgClr>
          </a:pattFill>
          <a:ln w="28575"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37" name="Oval 16"/>
          <p:cNvSpPr/>
          <p:nvPr/>
        </p:nvSpPr>
        <p:spPr bwMode="auto">
          <a:xfrm>
            <a:off x="6456541" y="4157409"/>
            <a:ext cx="479389" cy="275191"/>
          </a:xfrm>
          <a:prstGeom prst="ellipse">
            <a:avLst/>
          </a:prstGeom>
          <a:pattFill prst="ltUpDiag">
            <a:fgClr>
              <a:srgbClr val="92D050"/>
            </a:fgClr>
            <a:bgClr>
              <a:srgbClr val="7575D1"/>
            </a:bgClr>
          </a:pattFill>
          <a:ln w="28575"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64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1" grpId="0" animBg="1"/>
      <p:bldP spid="36" grpId="0" animBg="1"/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1772816"/>
            <a:ext cx="7772400" cy="4332461"/>
          </a:xfrm>
        </p:spPr>
        <p:txBody>
          <a:bodyPr anchor="ctr" anchorCtr="0"/>
          <a:lstStyle/>
          <a:p>
            <a:pPr algn="ctr"/>
            <a:r>
              <a:rPr lang="en-GB" dirty="0" smtClean="0"/>
              <a:t>5. How will the Opsys Solution </a:t>
            </a:r>
            <a:r>
              <a:rPr lang="en-GB" dirty="0"/>
              <a:t>be built ? </a:t>
            </a:r>
            <a:r>
              <a:rPr lang="en-GB" dirty="0" smtClean="0"/>
              <a:t>What ARE THE improvements WHEN compared to CRIS?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899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we have to deliver ?</a:t>
            </a:r>
            <a:endParaRPr lang="en-GB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January 2018 </a:t>
            </a:r>
            <a:r>
              <a:rPr lang="en-GB" dirty="0" smtClean="0"/>
              <a:t>: A first release of </a:t>
            </a:r>
            <a:r>
              <a:rPr lang="en-GB" dirty="0" err="1" smtClean="0"/>
              <a:t>OpSys</a:t>
            </a:r>
            <a:r>
              <a:rPr lang="en-GB" dirty="0" smtClean="0"/>
              <a:t> Contract management modules to support the management of specific contract under the new FWC SIEA 2018</a:t>
            </a:r>
          </a:p>
          <a:p>
            <a:r>
              <a:rPr lang="en-GB" b="1" dirty="0" smtClean="0"/>
              <a:t>April 2018 </a:t>
            </a:r>
            <a:r>
              <a:rPr lang="en-GB" dirty="0" smtClean="0"/>
              <a:t>: A second release, improved for the specific contract</a:t>
            </a:r>
          </a:p>
          <a:p>
            <a:r>
              <a:rPr lang="en-GB" b="1" dirty="0" smtClean="0"/>
              <a:t>2018 - 2020 </a:t>
            </a:r>
            <a:r>
              <a:rPr lang="en-GB" dirty="0" smtClean="0"/>
              <a:t>: Successive releases with new type of implementation modalities of the External Action family. </a:t>
            </a:r>
          </a:p>
          <a:p>
            <a:endParaRPr lang="en-GB" dirty="0" smtClean="0">
              <a:solidFill>
                <a:srgbClr val="FF0000"/>
              </a:solidFill>
            </a:endParaRPr>
          </a:p>
          <a:p>
            <a:pPr marL="536575" indent="0" algn="ctr">
              <a:buNone/>
            </a:pPr>
            <a:r>
              <a:rPr lang="en-GB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Our priority is to focus on the first release.</a:t>
            </a:r>
            <a:br>
              <a:rPr lang="en-GB" dirty="0" smtClean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en-GB" dirty="0" smtClean="0">
                <a:solidFill>
                  <a:srgbClr val="FF0000"/>
                </a:solidFill>
                <a:sym typeface="Wingdings" panose="05000000000000000000" pitchFamily="2" charset="2"/>
              </a:rPr>
              <a:t>Yet, we should always keep in mind the final target.</a:t>
            </a:r>
            <a:endParaRPr lang="en-GB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948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8925" y="790902"/>
            <a:ext cx="8567738" cy="477858"/>
          </a:xfrm>
        </p:spPr>
        <p:txBody>
          <a:bodyPr/>
          <a:lstStyle/>
          <a:p>
            <a:r>
              <a:rPr lang="en-GB" dirty="0" smtClean="0"/>
              <a:t>Which capabilities in Release 1 ?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 bwMode="auto">
          <a:xfrm rot="16200000">
            <a:off x="-1793425" y="3463294"/>
            <a:ext cx="5211589" cy="1038544"/>
          </a:xfrm>
          <a:prstGeom prst="rect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GB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Manage correspondence</a:t>
            </a:r>
          </a:p>
          <a:p>
            <a:pPr marL="3175" algn="ctr" eaLnBrk="1" hangingPunct="1"/>
            <a:r>
              <a:rPr lang="en-GB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Recommend/find good practices</a:t>
            </a:r>
          </a:p>
          <a:p>
            <a:pPr marL="3175" algn="ctr" eaLnBrk="1" hangingPunct="1"/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Manage deviation and prior approvals</a:t>
            </a:r>
          </a:p>
          <a:p>
            <a:pPr marL="3175" algn="ctr" eaLnBrk="1" hangingPunct="1"/>
            <a:r>
              <a:rPr lang="en-GB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Manage </a:t>
            </a:r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experts </a:t>
            </a:r>
            <a:r>
              <a:rPr lang="en-GB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/ </a:t>
            </a:r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contractors</a:t>
            </a:r>
          </a:p>
          <a:p>
            <a:pPr marL="3175" algn="ctr" eaLnBrk="1" hangingPunct="1"/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Work Flows / metro line</a:t>
            </a:r>
            <a:endParaRPr lang="en-GB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403648" y="1376772"/>
            <a:ext cx="3600000" cy="900000"/>
          </a:xfrm>
          <a:prstGeom prst="rect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3175" algn="ctr" eaLnBrk="1" hangingPunct="1"/>
            <a:r>
              <a:rPr lang="en-GB" sz="1600" dirty="0" smtClean="0">
                <a:solidFill>
                  <a:schemeClr val="bg1"/>
                </a:solidFill>
              </a:rPr>
              <a:t>Create a new specific contract</a:t>
            </a:r>
          </a:p>
          <a:p>
            <a:pPr marL="3175" algn="ctr" eaLnBrk="1" hangingPunct="1"/>
            <a:r>
              <a:rPr kumimoji="0" lang="en-GB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Draft</a:t>
            </a:r>
            <a:r>
              <a:rPr kumimoji="0" lang="en-GB" sz="16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ToR</a:t>
            </a:r>
            <a:endParaRPr kumimoji="0" lang="en-GB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403648" y="2456892"/>
            <a:ext cx="3600000" cy="900000"/>
          </a:xfrm>
          <a:prstGeom prst="rect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3175" algn="ctr" eaLnBrk="1" hangingPunct="1"/>
            <a:r>
              <a:rPr lang="en-GB" sz="1600" dirty="0" smtClean="0">
                <a:solidFill>
                  <a:schemeClr val="bg1"/>
                </a:solidFill>
              </a:rPr>
              <a:t>Appoint an evaluation committee</a:t>
            </a:r>
          </a:p>
          <a:p>
            <a:pPr marL="3175" algn="ctr" eaLnBrk="1" hangingPunct="1"/>
            <a:r>
              <a:rPr lang="en-GB" sz="1600" dirty="0" smtClean="0">
                <a:solidFill>
                  <a:schemeClr val="bg1"/>
                </a:solidFill>
              </a:rPr>
              <a:t>Establish the short list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403648" y="3537012"/>
            <a:ext cx="3600000" cy="900000"/>
          </a:xfrm>
          <a:prstGeom prst="rect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3175" algn="ctr" eaLnBrk="1" hangingPunct="1"/>
            <a:r>
              <a:rPr lang="en-GB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Define the provisional budget </a:t>
            </a:r>
            <a:endParaRPr lang="en-GB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3175" algn="ctr" eaLnBrk="1" hangingPunct="1"/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Define </a:t>
            </a:r>
            <a:r>
              <a:rPr lang="en-GB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conditions of payment</a:t>
            </a:r>
          </a:p>
          <a:p>
            <a:pPr marL="3175" algn="ctr" eaLnBrk="1" hangingPunct="1"/>
            <a:r>
              <a:rPr lang="en-GB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Define </a:t>
            </a:r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conditions of evaluation</a:t>
            </a:r>
            <a:endParaRPr lang="en-GB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3175" algn="ctr" eaLnBrk="1" hangingPunct="1"/>
            <a:r>
              <a:rPr lang="en-GB" sz="1600" dirty="0">
                <a:solidFill>
                  <a:schemeClr val="bg1"/>
                </a:solidFill>
              </a:rPr>
              <a:t>Finalise and send the </a:t>
            </a:r>
            <a:r>
              <a:rPr lang="en-GB" sz="1600" dirty="0" err="1">
                <a:solidFill>
                  <a:schemeClr val="bg1"/>
                </a:solidFill>
              </a:rPr>
              <a:t>RfS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403648" y="4617132"/>
            <a:ext cx="3600000" cy="900000"/>
          </a:xfrm>
          <a:prstGeom prst="rect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3175" algn="ctr" eaLnBrk="1" hangingPunct="1"/>
            <a:r>
              <a:rPr lang="en-GB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Contractor acknowledge receipt of </a:t>
            </a:r>
            <a:r>
              <a:rPr lang="en-GB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RfS</a:t>
            </a:r>
            <a:endParaRPr lang="en-GB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3175" algn="ctr" eaLnBrk="1" hangingPunct="1"/>
            <a:r>
              <a:rPr kumimoji="0" lang="en-GB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Contractor</a:t>
            </a:r>
            <a:r>
              <a:rPr kumimoji="0" lang="en-GB" sz="16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prepare and submit a proposition</a:t>
            </a:r>
          </a:p>
          <a:p>
            <a:pPr marL="3175" algn="ctr" eaLnBrk="1" hangingPunct="1"/>
            <a:r>
              <a:rPr lang="en-GB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Contracting authority acknowledge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403648" y="5697252"/>
            <a:ext cx="3600000" cy="900000"/>
          </a:xfrm>
          <a:prstGeom prst="rect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3175" algn="ctr" eaLnBrk="1" hangingPunct="1"/>
            <a:r>
              <a:rPr lang="en-GB" sz="1600" dirty="0">
                <a:solidFill>
                  <a:schemeClr val="bg1"/>
                </a:solidFill>
              </a:rPr>
              <a:t>Evaluation of the </a:t>
            </a:r>
            <a:r>
              <a:rPr lang="en-GB" sz="1600" dirty="0" smtClean="0">
                <a:solidFill>
                  <a:schemeClr val="bg1"/>
                </a:solidFill>
              </a:rPr>
              <a:t>propositions</a:t>
            </a:r>
          </a:p>
          <a:p>
            <a:pPr marL="3175" algn="ctr" eaLnBrk="1" hangingPunct="1"/>
            <a:r>
              <a:rPr lang="en-GB" sz="1600" dirty="0" smtClean="0">
                <a:solidFill>
                  <a:schemeClr val="bg1"/>
                </a:solidFill>
              </a:rPr>
              <a:t>Notification of results </a:t>
            </a:r>
            <a:endParaRPr kumimoji="0" lang="en-GB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256663" y="1376772"/>
            <a:ext cx="3600000" cy="900000"/>
          </a:xfrm>
          <a:prstGeom prst="rect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3175" algn="ctr" eaLnBrk="1" hangingPunct="1"/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Draft the specific contract</a:t>
            </a:r>
          </a:p>
          <a:p>
            <a:pPr marL="3175" algn="ctr" eaLnBrk="1" hangingPunct="1"/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Commit the budget level 2</a:t>
            </a:r>
          </a:p>
          <a:p>
            <a:pPr marL="3175" algn="ctr" eaLnBrk="1" hangingPunct="1"/>
            <a:r>
              <a:rPr kumimoji="0" lang="en-GB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Sign the contract</a:t>
            </a:r>
          </a:p>
          <a:p>
            <a:pPr marL="3175" algn="ctr" eaLnBrk="1" hangingPunct="1"/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Manage pre-financing</a:t>
            </a:r>
            <a:endParaRPr kumimoji="0" lang="en-GB" i="0" u="none" strike="noStrike" cap="none" normalizeH="0" baseline="0" dirty="0" smtClean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256663" y="2456892"/>
            <a:ext cx="3600000" cy="900000"/>
          </a:xfrm>
          <a:prstGeom prst="rect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3175" algn="ctr" eaLnBrk="1" hangingPunct="1"/>
            <a:r>
              <a:rPr lang="en-US" sz="1600" dirty="0">
                <a:solidFill>
                  <a:schemeClr val="bg1"/>
                </a:solidFill>
              </a:rPr>
              <a:t>Monitor </a:t>
            </a:r>
            <a:r>
              <a:rPr lang="en-US" sz="1600" dirty="0" smtClean="0">
                <a:solidFill>
                  <a:schemeClr val="bg1"/>
                </a:solidFill>
              </a:rPr>
              <a:t>technical implementation</a:t>
            </a:r>
          </a:p>
          <a:p>
            <a:pPr marL="3175" algn="ctr" eaLnBrk="1" hangingPunct="1"/>
            <a:r>
              <a:rPr lang="en-GB" sz="1600" dirty="0" smtClean="0">
                <a:solidFill>
                  <a:schemeClr val="bg1"/>
                </a:solidFill>
              </a:rPr>
              <a:t>Manage invoice and payment</a:t>
            </a:r>
          </a:p>
          <a:p>
            <a:pPr marL="3175" algn="ctr" eaLnBrk="1" hangingPunct="1"/>
            <a:r>
              <a:rPr lang="en-GB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Closure of the contract</a:t>
            </a:r>
          </a:p>
          <a:p>
            <a:pPr marL="3175" algn="ctr" eaLnBrk="1" hangingPunct="1"/>
            <a:r>
              <a:rPr lang="en-GB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Manage modifications</a:t>
            </a:r>
          </a:p>
        </p:txBody>
      </p:sp>
      <p:sp>
        <p:nvSpPr>
          <p:cNvPr id="13" name="Rectangle 12"/>
          <p:cNvSpPr/>
          <p:nvPr/>
        </p:nvSpPr>
        <p:spPr bwMode="auto">
          <a:xfrm rot="16200000">
            <a:off x="-1790000" y="3466718"/>
            <a:ext cx="5211589" cy="1031697"/>
          </a:xfrm>
          <a:prstGeom prst="rect">
            <a:avLst/>
          </a:prstGeom>
          <a:solidFill>
            <a:srgbClr val="FFD757">
              <a:alpha val="94902"/>
            </a:srgbClr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3175" algn="ctr" eaLnBrk="1" hangingPunct="1"/>
            <a:r>
              <a:rPr lang="en-GB" sz="2400" dirty="0"/>
              <a:t>CROSS CAPABILITIES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1416065" y="1378733"/>
            <a:ext cx="3587583" cy="5209627"/>
          </a:xfrm>
          <a:prstGeom prst="rect">
            <a:avLst/>
          </a:prstGeom>
          <a:solidFill>
            <a:srgbClr val="FFD757">
              <a:alpha val="94902"/>
            </a:srgbClr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3175" algn="ctr" eaLnBrk="1" hangingPunct="1"/>
            <a:r>
              <a:rPr lang="en-GB" sz="2400" dirty="0" smtClean="0"/>
              <a:t>Pre-AWARD CAPABILITIES</a:t>
            </a:r>
            <a:endParaRPr lang="en-GB" sz="2400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5269080" y="1387625"/>
            <a:ext cx="3587583" cy="5209627"/>
          </a:xfrm>
          <a:prstGeom prst="rect">
            <a:avLst/>
          </a:prstGeom>
          <a:solidFill>
            <a:srgbClr val="FFD757">
              <a:alpha val="94902"/>
            </a:srgbClr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3175" algn="ctr" eaLnBrk="1" hangingPunct="1"/>
            <a:r>
              <a:rPr lang="en-GB" sz="2400" dirty="0" smtClean="0"/>
              <a:t>Post-AWARD CAPABILITIES</a:t>
            </a:r>
            <a:endParaRPr lang="en-GB" sz="2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5465287" y="5046187"/>
            <a:ext cx="3182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25 capabilities identified to date</a:t>
            </a:r>
            <a:endParaRPr lang="en-GB" sz="2000" dirty="0"/>
          </a:p>
        </p:txBody>
      </p:sp>
      <p:sp>
        <p:nvSpPr>
          <p:cNvPr id="17" name="Action Button: Custom 49157">
            <a:hlinkClick r:id="" action="ppaction://hlinkshowjump?jump=lastslideviewed" highlightClick="1"/>
          </p:cNvPr>
          <p:cNvSpPr/>
          <p:nvPr/>
        </p:nvSpPr>
        <p:spPr bwMode="auto">
          <a:xfrm>
            <a:off x="8357305" y="6304706"/>
            <a:ext cx="643757" cy="432048"/>
          </a:xfrm>
          <a:prstGeom prst="actionButtonBlank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16915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/>
          <p:cNvSpPr/>
          <p:nvPr/>
        </p:nvSpPr>
        <p:spPr bwMode="auto">
          <a:xfrm>
            <a:off x="644257" y="2060992"/>
            <a:ext cx="2592288" cy="1296000"/>
          </a:xfrm>
          <a:prstGeom prst="roundRect">
            <a:avLst>
              <a:gd name="adj" fmla="val 7901"/>
            </a:avLst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Describe in detail the 25 capabilities of release 1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</a:pPr>
            <a:r>
              <a:rPr lang="en-GB" sz="1400" dirty="0" smtClean="0">
                <a:solidFill>
                  <a:schemeClr val="tx1"/>
                </a:solidFill>
              </a:rPr>
              <a:t>Validate the capabilities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Deliver the specifications to the IT provider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will the DUG be involved ?</a:t>
            </a:r>
            <a:endParaRPr lang="en-GB" dirty="0"/>
          </a:p>
        </p:txBody>
      </p:sp>
      <p:cxnSp>
        <p:nvCxnSpPr>
          <p:cNvPr id="5" name="Connecteur droit 4"/>
          <p:cNvCxnSpPr/>
          <p:nvPr/>
        </p:nvCxnSpPr>
        <p:spPr bwMode="auto">
          <a:xfrm>
            <a:off x="500241" y="3429000"/>
            <a:ext cx="8460000" cy="0"/>
          </a:xfrm>
          <a:prstGeom prst="line">
            <a:avLst/>
          </a:prstGeom>
          <a:noFill/>
          <a:ln w="76200" cap="flat" cmpd="sng" algn="ctr">
            <a:solidFill>
              <a:srgbClr val="2D5EC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Connecteur droit 5"/>
          <p:cNvCxnSpPr/>
          <p:nvPr/>
        </p:nvCxnSpPr>
        <p:spPr bwMode="auto">
          <a:xfrm>
            <a:off x="525502" y="3105004"/>
            <a:ext cx="0" cy="360000"/>
          </a:xfrm>
          <a:prstGeom prst="line">
            <a:avLst/>
          </a:prstGeom>
          <a:noFill/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Connecteur droit 6"/>
          <p:cNvCxnSpPr/>
          <p:nvPr/>
        </p:nvCxnSpPr>
        <p:spPr bwMode="auto">
          <a:xfrm>
            <a:off x="8565137" y="3105004"/>
            <a:ext cx="0" cy="360000"/>
          </a:xfrm>
          <a:prstGeom prst="line">
            <a:avLst/>
          </a:prstGeom>
          <a:noFill/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ZoneTexte 7"/>
          <p:cNvSpPr txBox="1"/>
          <p:nvPr/>
        </p:nvSpPr>
        <p:spPr>
          <a:xfrm rot="16200000">
            <a:off x="7831443" y="2203413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FF6600"/>
                </a:solidFill>
              </a:rPr>
              <a:t>RELEASE 1</a:t>
            </a:r>
            <a:endParaRPr lang="en-GB" sz="1600" b="1" dirty="0">
              <a:solidFill>
                <a:srgbClr val="FF66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 rot="16200000">
            <a:off x="36426" y="2482614"/>
            <a:ext cx="978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FF6600"/>
                </a:solidFill>
              </a:rPr>
              <a:t>TODAY</a:t>
            </a:r>
            <a:endParaRPr lang="en-GB" sz="1600" b="1" dirty="0">
              <a:solidFill>
                <a:srgbClr val="FF66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967057" y="3608821"/>
            <a:ext cx="114454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25</a:t>
            </a:r>
            <a:br>
              <a:rPr lang="en-GB" sz="1600" dirty="0" smtClean="0">
                <a:solidFill>
                  <a:schemeClr val="tx1"/>
                </a:solidFill>
              </a:rPr>
            </a:br>
            <a:r>
              <a:rPr lang="en-GB" sz="1600" dirty="0" smtClean="0">
                <a:solidFill>
                  <a:schemeClr val="tx1"/>
                </a:solidFill>
              </a:rPr>
              <a:t>capabilities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5496" y="3567206"/>
            <a:ext cx="980012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No </a:t>
            </a:r>
            <a:br>
              <a:rPr lang="en-GB" sz="1600" dirty="0" smtClean="0">
                <a:solidFill>
                  <a:schemeClr val="tx1"/>
                </a:solidFill>
              </a:rPr>
            </a:br>
            <a:r>
              <a:rPr lang="en-GB" sz="1600" dirty="0" smtClean="0">
                <a:solidFill>
                  <a:schemeClr val="tx1"/>
                </a:solidFill>
              </a:rPr>
              <a:t>capability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 bwMode="auto">
          <a:xfrm>
            <a:off x="3261806" y="2060992"/>
            <a:ext cx="3528392" cy="1296000"/>
          </a:xfrm>
          <a:prstGeom prst="roundRect">
            <a:avLst>
              <a:gd name="adj" fmla="val 7901"/>
            </a:avLst>
          </a:prstGeom>
          <a:solidFill>
            <a:srgbClr val="92D05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IT provider : build the solution in</a:t>
            </a:r>
            <a:r>
              <a:rPr kumimoji="0" lang="en-GB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accordance with the specifications</a:t>
            </a:r>
          </a:p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lang="en-GB" sz="1400" baseline="0" dirty="0" smtClean="0">
                <a:solidFill>
                  <a:schemeClr val="tx1"/>
                </a:solidFill>
              </a:rPr>
              <a:t>Deliver the solution to the customer (i.e. </a:t>
            </a:r>
            <a:r>
              <a:rPr lang="en-GB" sz="1400" baseline="0" dirty="0" err="1" smtClean="0">
                <a:solidFill>
                  <a:schemeClr val="tx1"/>
                </a:solidFill>
              </a:rPr>
              <a:t>Relex</a:t>
            </a:r>
            <a:r>
              <a:rPr lang="en-GB" sz="1400" baseline="0" dirty="0" smtClean="0">
                <a:solidFill>
                  <a:schemeClr val="tx1"/>
                </a:solidFill>
              </a:rPr>
              <a:t>)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Rectangle à coins arrondis 14"/>
          <p:cNvSpPr/>
          <p:nvPr/>
        </p:nvSpPr>
        <p:spPr bwMode="auto">
          <a:xfrm>
            <a:off x="6862206" y="2060992"/>
            <a:ext cx="756084" cy="1296000"/>
          </a:xfrm>
          <a:prstGeom prst="roundRect">
            <a:avLst>
              <a:gd name="adj" fmla="val 7901"/>
            </a:avLst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Test the solution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" name="Rectangle à coins arrondis 15"/>
          <p:cNvSpPr/>
          <p:nvPr/>
        </p:nvSpPr>
        <p:spPr bwMode="auto">
          <a:xfrm>
            <a:off x="7690298" y="2060992"/>
            <a:ext cx="756084" cy="1296000"/>
          </a:xfrm>
          <a:prstGeom prst="roundRect">
            <a:avLst>
              <a:gd name="adj" fmla="val 7901"/>
            </a:avLst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Roll out the solution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9" name="Connecteur droit 18"/>
          <p:cNvCxnSpPr/>
          <p:nvPr/>
        </p:nvCxnSpPr>
        <p:spPr bwMode="auto">
          <a:xfrm>
            <a:off x="525502" y="5049180"/>
            <a:ext cx="2736304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Connecteur droit 19"/>
          <p:cNvCxnSpPr/>
          <p:nvPr/>
        </p:nvCxnSpPr>
        <p:spPr bwMode="auto">
          <a:xfrm flipV="1">
            <a:off x="3236545" y="3681028"/>
            <a:ext cx="3553653" cy="1368152"/>
          </a:xfrm>
          <a:prstGeom prst="curved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Connecteur droit 19"/>
          <p:cNvCxnSpPr/>
          <p:nvPr/>
        </p:nvCxnSpPr>
        <p:spPr bwMode="auto">
          <a:xfrm flipV="1">
            <a:off x="6790198" y="3537011"/>
            <a:ext cx="828092" cy="143977"/>
          </a:xfrm>
          <a:prstGeom prst="curved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Connecteur droit 30"/>
          <p:cNvCxnSpPr/>
          <p:nvPr/>
        </p:nvCxnSpPr>
        <p:spPr bwMode="auto">
          <a:xfrm>
            <a:off x="7618290" y="3537012"/>
            <a:ext cx="946847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Connecteur droit 35"/>
          <p:cNvCxnSpPr/>
          <p:nvPr/>
        </p:nvCxnSpPr>
        <p:spPr bwMode="auto">
          <a:xfrm>
            <a:off x="3236545" y="3249180"/>
            <a:ext cx="0" cy="180000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Connecteur droit 36"/>
          <p:cNvCxnSpPr/>
          <p:nvPr/>
        </p:nvCxnSpPr>
        <p:spPr bwMode="auto">
          <a:xfrm>
            <a:off x="6790198" y="3249180"/>
            <a:ext cx="0" cy="431808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Connecteur droit 38"/>
          <p:cNvCxnSpPr/>
          <p:nvPr/>
        </p:nvCxnSpPr>
        <p:spPr bwMode="auto">
          <a:xfrm>
            <a:off x="7618290" y="3285016"/>
            <a:ext cx="0" cy="28800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Connecteur droit 39"/>
          <p:cNvCxnSpPr/>
          <p:nvPr/>
        </p:nvCxnSpPr>
        <p:spPr bwMode="auto">
          <a:xfrm>
            <a:off x="525502" y="3249180"/>
            <a:ext cx="0" cy="180000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Organigramme : Décision 43"/>
          <p:cNvSpPr/>
          <p:nvPr/>
        </p:nvSpPr>
        <p:spPr bwMode="auto">
          <a:xfrm>
            <a:off x="2820863" y="3249180"/>
            <a:ext cx="288032" cy="360041"/>
          </a:xfrm>
          <a:prstGeom prst="flowChartDecision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45" name="Organigramme : Décision 44"/>
          <p:cNvSpPr/>
          <p:nvPr/>
        </p:nvSpPr>
        <p:spPr bwMode="auto">
          <a:xfrm>
            <a:off x="7341602" y="3249180"/>
            <a:ext cx="288032" cy="360041"/>
          </a:xfrm>
          <a:prstGeom prst="flowChartDecision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1821860" y="5715545"/>
            <a:ext cx="5325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b="1" dirty="0" smtClean="0">
                <a:solidFill>
                  <a:srgbClr val="FF0000"/>
                </a:solidFill>
              </a:rPr>
              <a:t>DUG deeply involved 2 times</a:t>
            </a:r>
          </a:p>
          <a:p>
            <a:pPr algn="ctr"/>
            <a:r>
              <a:rPr lang="en-GB" sz="1800" b="1" dirty="0" smtClean="0">
                <a:solidFill>
                  <a:srgbClr val="FF0000"/>
                </a:solidFill>
              </a:rPr>
              <a:t>This would be a “Waterfall” approach </a:t>
            </a:r>
            <a:r>
              <a:rPr lang="en-GB" sz="1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en-GB" sz="1800" b="1" dirty="0">
              <a:solidFill>
                <a:srgbClr val="FF0000"/>
              </a:solidFill>
            </a:endParaRPr>
          </a:p>
        </p:txBody>
      </p:sp>
      <p:sp>
        <p:nvSpPr>
          <p:cNvPr id="3" name="Multiplier 2"/>
          <p:cNvSpPr/>
          <p:nvPr/>
        </p:nvSpPr>
        <p:spPr bwMode="auto">
          <a:xfrm>
            <a:off x="1134262" y="584684"/>
            <a:ext cx="6840686" cy="5940759"/>
          </a:xfrm>
          <a:prstGeom prst="mathMultiply">
            <a:avLst>
              <a:gd name="adj1" fmla="val 5690"/>
            </a:avLst>
          </a:prstGeom>
          <a:solidFill>
            <a:srgbClr val="FF0000">
              <a:alpha val="50196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15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44" grpId="0" animBg="1"/>
      <p:bldP spid="45" grpId="0" animBg="1"/>
      <p:bldP spid="46" grpId="0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/>
          <p:cNvSpPr/>
          <p:nvPr/>
        </p:nvSpPr>
        <p:spPr bwMode="auto">
          <a:xfrm>
            <a:off x="644258" y="2801068"/>
            <a:ext cx="143286" cy="1296000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</a:pPr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will the DUG be involved?</a:t>
            </a:r>
          </a:p>
        </p:txBody>
      </p:sp>
      <p:cxnSp>
        <p:nvCxnSpPr>
          <p:cNvPr id="5" name="Connecteur droit 4"/>
          <p:cNvCxnSpPr/>
          <p:nvPr/>
        </p:nvCxnSpPr>
        <p:spPr bwMode="auto">
          <a:xfrm>
            <a:off x="500241" y="4169076"/>
            <a:ext cx="8460000" cy="0"/>
          </a:xfrm>
          <a:prstGeom prst="line">
            <a:avLst/>
          </a:prstGeom>
          <a:noFill/>
          <a:ln w="76200" cap="flat" cmpd="sng" algn="ctr">
            <a:solidFill>
              <a:srgbClr val="2D5EC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Connecteur droit 5"/>
          <p:cNvCxnSpPr/>
          <p:nvPr/>
        </p:nvCxnSpPr>
        <p:spPr bwMode="auto">
          <a:xfrm>
            <a:off x="525502" y="3845080"/>
            <a:ext cx="0" cy="360000"/>
          </a:xfrm>
          <a:prstGeom prst="line">
            <a:avLst/>
          </a:prstGeom>
          <a:noFill/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Connecteur droit 6"/>
          <p:cNvCxnSpPr/>
          <p:nvPr/>
        </p:nvCxnSpPr>
        <p:spPr bwMode="auto">
          <a:xfrm>
            <a:off x="8565137" y="3845080"/>
            <a:ext cx="0" cy="360000"/>
          </a:xfrm>
          <a:prstGeom prst="line">
            <a:avLst/>
          </a:prstGeom>
          <a:noFill/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ZoneTexte 7"/>
          <p:cNvSpPr txBox="1"/>
          <p:nvPr/>
        </p:nvSpPr>
        <p:spPr>
          <a:xfrm rot="16200000">
            <a:off x="7831443" y="2943489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FF6600"/>
                </a:solidFill>
              </a:rPr>
              <a:t>RELEASE 1</a:t>
            </a:r>
            <a:endParaRPr lang="en-GB" sz="1600" b="1" dirty="0">
              <a:solidFill>
                <a:srgbClr val="FF66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 rot="16200000">
            <a:off x="36426" y="3222690"/>
            <a:ext cx="978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FF6600"/>
                </a:solidFill>
              </a:rPr>
              <a:t>TODAY</a:t>
            </a:r>
            <a:endParaRPr lang="en-GB" sz="1600" b="1" dirty="0">
              <a:solidFill>
                <a:srgbClr val="FF66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967057" y="4348897"/>
            <a:ext cx="114454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25</a:t>
            </a:r>
            <a:br>
              <a:rPr lang="en-GB" sz="1600" dirty="0" smtClean="0">
                <a:solidFill>
                  <a:schemeClr val="tx1"/>
                </a:solidFill>
              </a:rPr>
            </a:br>
            <a:r>
              <a:rPr lang="en-GB" sz="1600" dirty="0" smtClean="0">
                <a:solidFill>
                  <a:schemeClr val="tx1"/>
                </a:solidFill>
              </a:rPr>
              <a:t>capabilities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5496" y="4307282"/>
            <a:ext cx="980012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No </a:t>
            </a:r>
            <a:br>
              <a:rPr lang="en-GB" sz="1600" dirty="0" smtClean="0">
                <a:solidFill>
                  <a:schemeClr val="tx1"/>
                </a:solidFill>
              </a:rPr>
            </a:br>
            <a:r>
              <a:rPr lang="en-GB" sz="1600" dirty="0" smtClean="0">
                <a:solidFill>
                  <a:schemeClr val="tx1"/>
                </a:solidFill>
              </a:rPr>
              <a:t>capability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 bwMode="auto">
          <a:xfrm>
            <a:off x="840992" y="2801068"/>
            <a:ext cx="2251159" cy="1296000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Programme Increment (PI)</a:t>
            </a:r>
          </a:p>
        </p:txBody>
      </p:sp>
      <p:sp>
        <p:nvSpPr>
          <p:cNvPr id="16" name="Rectangle à coins arrondis 15"/>
          <p:cNvSpPr/>
          <p:nvPr/>
        </p:nvSpPr>
        <p:spPr bwMode="auto">
          <a:xfrm>
            <a:off x="7753078" y="2801068"/>
            <a:ext cx="693304" cy="1296000"/>
          </a:xfrm>
          <a:prstGeom prst="roundRect">
            <a:avLst>
              <a:gd name="adj" fmla="val 7901"/>
            </a:avLst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Roll out the solution</a:t>
            </a:r>
          </a:p>
        </p:txBody>
      </p:sp>
      <p:cxnSp>
        <p:nvCxnSpPr>
          <p:cNvPr id="20" name="Connecteur droit 19"/>
          <p:cNvCxnSpPr/>
          <p:nvPr/>
        </p:nvCxnSpPr>
        <p:spPr bwMode="auto">
          <a:xfrm flipV="1">
            <a:off x="3103141" y="4918895"/>
            <a:ext cx="2321234" cy="493564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Connecteur droit 30"/>
          <p:cNvCxnSpPr/>
          <p:nvPr/>
        </p:nvCxnSpPr>
        <p:spPr bwMode="auto">
          <a:xfrm flipV="1">
            <a:off x="7698593" y="4277088"/>
            <a:ext cx="866544" cy="1386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Connecteur droit 35"/>
          <p:cNvCxnSpPr/>
          <p:nvPr/>
        </p:nvCxnSpPr>
        <p:spPr bwMode="auto">
          <a:xfrm>
            <a:off x="3092151" y="3970186"/>
            <a:ext cx="0" cy="180000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Connecteur droit 39"/>
          <p:cNvCxnSpPr/>
          <p:nvPr/>
        </p:nvCxnSpPr>
        <p:spPr bwMode="auto">
          <a:xfrm>
            <a:off x="525502" y="3970186"/>
            <a:ext cx="0" cy="180000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ZoneTexte 45"/>
          <p:cNvSpPr txBox="1"/>
          <p:nvPr/>
        </p:nvSpPr>
        <p:spPr>
          <a:xfrm>
            <a:off x="356225" y="5987025"/>
            <a:ext cx="8604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smtClean="0">
                <a:solidFill>
                  <a:srgbClr val="FF0000"/>
                </a:solidFill>
              </a:rPr>
              <a:t>DUG actually  involved every 10 weeks, after each PI</a:t>
            </a:r>
          </a:p>
          <a:p>
            <a:pPr algn="ctr"/>
            <a:r>
              <a:rPr lang="en-GB" sz="1800" b="1" dirty="0" smtClean="0">
                <a:solidFill>
                  <a:srgbClr val="FF0000"/>
                </a:solidFill>
              </a:rPr>
              <a:t>Complies with the AGILE approach </a:t>
            </a:r>
            <a:r>
              <a:rPr lang="en-GB" sz="1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en-GB" sz="1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/>
          <p:cNvSpPr/>
          <p:nvPr/>
        </p:nvSpPr>
        <p:spPr bwMode="auto">
          <a:xfrm>
            <a:off x="870927" y="3028928"/>
            <a:ext cx="288000" cy="1013058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</a:pPr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8" name="Rectangle à coins arrondis 27"/>
          <p:cNvSpPr/>
          <p:nvPr/>
        </p:nvSpPr>
        <p:spPr bwMode="auto">
          <a:xfrm>
            <a:off x="1187742" y="3028928"/>
            <a:ext cx="288000" cy="1013058"/>
          </a:xfrm>
          <a:prstGeom prst="roundRect">
            <a:avLst>
              <a:gd name="adj" fmla="val 0"/>
            </a:avLst>
          </a:prstGeom>
          <a:solidFill>
            <a:srgbClr val="0066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</a:pPr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9" name="Rectangle à coins arrondis 28"/>
          <p:cNvSpPr/>
          <p:nvPr/>
        </p:nvSpPr>
        <p:spPr bwMode="auto">
          <a:xfrm>
            <a:off x="1504557" y="3028928"/>
            <a:ext cx="288000" cy="1013058"/>
          </a:xfrm>
          <a:prstGeom prst="roundRect">
            <a:avLst>
              <a:gd name="adj" fmla="val 0"/>
            </a:avLst>
          </a:prstGeom>
          <a:solidFill>
            <a:srgbClr val="0066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</a:pPr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0" name="Rectangle à coins arrondis 29"/>
          <p:cNvSpPr/>
          <p:nvPr/>
        </p:nvSpPr>
        <p:spPr bwMode="auto">
          <a:xfrm>
            <a:off x="1821372" y="3028928"/>
            <a:ext cx="288000" cy="1013058"/>
          </a:xfrm>
          <a:prstGeom prst="roundRect">
            <a:avLst>
              <a:gd name="adj" fmla="val 0"/>
            </a:avLst>
          </a:prstGeom>
          <a:solidFill>
            <a:srgbClr val="0066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</a:pPr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2" name="Rectangle à coins arrondis 31"/>
          <p:cNvSpPr/>
          <p:nvPr/>
        </p:nvSpPr>
        <p:spPr bwMode="auto">
          <a:xfrm>
            <a:off x="2138187" y="3028928"/>
            <a:ext cx="288000" cy="1013058"/>
          </a:xfrm>
          <a:prstGeom prst="roundRect">
            <a:avLst>
              <a:gd name="adj" fmla="val 0"/>
            </a:avLst>
          </a:prstGeom>
          <a:solidFill>
            <a:srgbClr val="0066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</a:pPr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3" name="Rectangle à coins arrondis 32"/>
          <p:cNvSpPr/>
          <p:nvPr/>
        </p:nvSpPr>
        <p:spPr bwMode="auto">
          <a:xfrm>
            <a:off x="2455002" y="3028928"/>
            <a:ext cx="288000" cy="1013058"/>
          </a:xfrm>
          <a:prstGeom prst="roundRect">
            <a:avLst>
              <a:gd name="adj" fmla="val 0"/>
            </a:avLst>
          </a:prstGeom>
          <a:solidFill>
            <a:srgbClr val="0066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</a:pPr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4" name="Rectangle à coins arrondis 33"/>
          <p:cNvSpPr/>
          <p:nvPr/>
        </p:nvSpPr>
        <p:spPr bwMode="auto">
          <a:xfrm>
            <a:off x="2771816" y="3028928"/>
            <a:ext cx="288000" cy="1013058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</a:pPr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5" name="Rectangle à coins arrondis 34"/>
          <p:cNvSpPr/>
          <p:nvPr/>
        </p:nvSpPr>
        <p:spPr bwMode="auto">
          <a:xfrm>
            <a:off x="3173216" y="2801068"/>
            <a:ext cx="2251159" cy="1296000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Programme Increment (PI)</a:t>
            </a:r>
          </a:p>
        </p:txBody>
      </p:sp>
      <p:sp>
        <p:nvSpPr>
          <p:cNvPr id="38" name="Rectangle à coins arrondis 37"/>
          <p:cNvSpPr/>
          <p:nvPr/>
        </p:nvSpPr>
        <p:spPr bwMode="auto">
          <a:xfrm>
            <a:off x="3203151" y="3028928"/>
            <a:ext cx="288000" cy="1013058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</a:pPr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1" name="Rectangle à coins arrondis 40"/>
          <p:cNvSpPr/>
          <p:nvPr/>
        </p:nvSpPr>
        <p:spPr bwMode="auto">
          <a:xfrm>
            <a:off x="3519966" y="3028928"/>
            <a:ext cx="288000" cy="1013058"/>
          </a:xfrm>
          <a:prstGeom prst="roundRect">
            <a:avLst>
              <a:gd name="adj" fmla="val 0"/>
            </a:avLst>
          </a:prstGeom>
          <a:solidFill>
            <a:srgbClr val="0066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</a:pPr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2" name="Rectangle à coins arrondis 41"/>
          <p:cNvSpPr/>
          <p:nvPr/>
        </p:nvSpPr>
        <p:spPr bwMode="auto">
          <a:xfrm>
            <a:off x="3836781" y="3028928"/>
            <a:ext cx="288000" cy="1013058"/>
          </a:xfrm>
          <a:prstGeom prst="roundRect">
            <a:avLst>
              <a:gd name="adj" fmla="val 0"/>
            </a:avLst>
          </a:prstGeom>
          <a:solidFill>
            <a:srgbClr val="0066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</a:pPr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3" name="Rectangle à coins arrondis 42"/>
          <p:cNvSpPr/>
          <p:nvPr/>
        </p:nvSpPr>
        <p:spPr bwMode="auto">
          <a:xfrm>
            <a:off x="4153596" y="3028928"/>
            <a:ext cx="288000" cy="1013058"/>
          </a:xfrm>
          <a:prstGeom prst="roundRect">
            <a:avLst>
              <a:gd name="adj" fmla="val 0"/>
            </a:avLst>
          </a:prstGeom>
          <a:solidFill>
            <a:srgbClr val="0066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</a:pPr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7" name="Rectangle à coins arrondis 46"/>
          <p:cNvSpPr/>
          <p:nvPr/>
        </p:nvSpPr>
        <p:spPr bwMode="auto">
          <a:xfrm>
            <a:off x="4470411" y="3028928"/>
            <a:ext cx="288000" cy="1013058"/>
          </a:xfrm>
          <a:prstGeom prst="roundRect">
            <a:avLst>
              <a:gd name="adj" fmla="val 0"/>
            </a:avLst>
          </a:prstGeom>
          <a:solidFill>
            <a:srgbClr val="0066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</a:pPr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8" name="Rectangle à coins arrondis 47"/>
          <p:cNvSpPr/>
          <p:nvPr/>
        </p:nvSpPr>
        <p:spPr bwMode="auto">
          <a:xfrm>
            <a:off x="4787226" y="3028928"/>
            <a:ext cx="288000" cy="1013058"/>
          </a:xfrm>
          <a:prstGeom prst="roundRect">
            <a:avLst>
              <a:gd name="adj" fmla="val 0"/>
            </a:avLst>
          </a:prstGeom>
          <a:solidFill>
            <a:srgbClr val="0066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</a:pPr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9" name="Rectangle à coins arrondis 48"/>
          <p:cNvSpPr/>
          <p:nvPr/>
        </p:nvSpPr>
        <p:spPr bwMode="auto">
          <a:xfrm>
            <a:off x="5104040" y="3028928"/>
            <a:ext cx="288000" cy="1013058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</a:pPr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0" name="Rectangle à coins arrondis 49"/>
          <p:cNvSpPr/>
          <p:nvPr/>
        </p:nvSpPr>
        <p:spPr bwMode="auto">
          <a:xfrm>
            <a:off x="5453189" y="2791639"/>
            <a:ext cx="2251159" cy="1296000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Programme Increment (PI)</a:t>
            </a:r>
          </a:p>
        </p:txBody>
      </p:sp>
      <p:sp>
        <p:nvSpPr>
          <p:cNvPr id="51" name="Rectangle à coins arrondis 50"/>
          <p:cNvSpPr/>
          <p:nvPr/>
        </p:nvSpPr>
        <p:spPr bwMode="auto">
          <a:xfrm>
            <a:off x="5483124" y="3019499"/>
            <a:ext cx="288000" cy="1013058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</a:pPr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2" name="Rectangle à coins arrondis 51"/>
          <p:cNvSpPr/>
          <p:nvPr/>
        </p:nvSpPr>
        <p:spPr bwMode="auto">
          <a:xfrm>
            <a:off x="5799939" y="3019499"/>
            <a:ext cx="288000" cy="1013058"/>
          </a:xfrm>
          <a:prstGeom prst="roundRect">
            <a:avLst>
              <a:gd name="adj" fmla="val 0"/>
            </a:avLst>
          </a:prstGeom>
          <a:solidFill>
            <a:srgbClr val="0066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</a:pPr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3" name="Rectangle à coins arrondis 52"/>
          <p:cNvSpPr/>
          <p:nvPr/>
        </p:nvSpPr>
        <p:spPr bwMode="auto">
          <a:xfrm>
            <a:off x="6116754" y="3019499"/>
            <a:ext cx="288000" cy="1013058"/>
          </a:xfrm>
          <a:prstGeom prst="roundRect">
            <a:avLst>
              <a:gd name="adj" fmla="val 0"/>
            </a:avLst>
          </a:prstGeom>
          <a:solidFill>
            <a:srgbClr val="0066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</a:pPr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4" name="Rectangle à coins arrondis 53"/>
          <p:cNvSpPr/>
          <p:nvPr/>
        </p:nvSpPr>
        <p:spPr bwMode="auto">
          <a:xfrm>
            <a:off x="6433569" y="3019499"/>
            <a:ext cx="288000" cy="1013058"/>
          </a:xfrm>
          <a:prstGeom prst="roundRect">
            <a:avLst>
              <a:gd name="adj" fmla="val 0"/>
            </a:avLst>
          </a:prstGeom>
          <a:solidFill>
            <a:srgbClr val="0066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</a:pPr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5" name="Rectangle à coins arrondis 54"/>
          <p:cNvSpPr/>
          <p:nvPr/>
        </p:nvSpPr>
        <p:spPr bwMode="auto">
          <a:xfrm>
            <a:off x="6750384" y="3019499"/>
            <a:ext cx="288000" cy="1013058"/>
          </a:xfrm>
          <a:prstGeom prst="roundRect">
            <a:avLst>
              <a:gd name="adj" fmla="val 0"/>
            </a:avLst>
          </a:prstGeom>
          <a:solidFill>
            <a:srgbClr val="0066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</a:pPr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6" name="Rectangle à coins arrondis 55"/>
          <p:cNvSpPr/>
          <p:nvPr/>
        </p:nvSpPr>
        <p:spPr bwMode="auto">
          <a:xfrm>
            <a:off x="7067199" y="3019499"/>
            <a:ext cx="288000" cy="1013058"/>
          </a:xfrm>
          <a:prstGeom prst="roundRect">
            <a:avLst>
              <a:gd name="adj" fmla="val 0"/>
            </a:avLst>
          </a:prstGeom>
          <a:solidFill>
            <a:srgbClr val="0066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</a:pPr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7" name="Rectangle à coins arrondis 56"/>
          <p:cNvSpPr/>
          <p:nvPr/>
        </p:nvSpPr>
        <p:spPr bwMode="auto">
          <a:xfrm>
            <a:off x="7384013" y="3019499"/>
            <a:ext cx="288000" cy="1013058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</a:pPr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8" name="Organigramme : Décision 57"/>
          <p:cNvSpPr/>
          <p:nvPr/>
        </p:nvSpPr>
        <p:spPr bwMode="auto">
          <a:xfrm>
            <a:off x="580349" y="3989256"/>
            <a:ext cx="288032" cy="360041"/>
          </a:xfrm>
          <a:prstGeom prst="flowChartDecision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44" name="Organigramme : Décision 43"/>
          <p:cNvSpPr/>
          <p:nvPr/>
        </p:nvSpPr>
        <p:spPr bwMode="auto">
          <a:xfrm>
            <a:off x="2879812" y="3989256"/>
            <a:ext cx="288032" cy="360041"/>
          </a:xfrm>
          <a:prstGeom prst="flowChartDecision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45" name="Organigramme : Décision 44"/>
          <p:cNvSpPr/>
          <p:nvPr/>
        </p:nvSpPr>
        <p:spPr bwMode="auto">
          <a:xfrm>
            <a:off x="7452320" y="3989296"/>
            <a:ext cx="288032" cy="360041"/>
          </a:xfrm>
          <a:prstGeom prst="flowChartDecision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59" name="Organigramme : Décision 58"/>
          <p:cNvSpPr/>
          <p:nvPr/>
        </p:nvSpPr>
        <p:spPr bwMode="auto">
          <a:xfrm>
            <a:off x="5220072" y="3970186"/>
            <a:ext cx="288032" cy="360041"/>
          </a:xfrm>
          <a:prstGeom prst="flowChartDecision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cxnSp>
        <p:nvCxnSpPr>
          <p:cNvPr id="60" name="Connecteur droit 59"/>
          <p:cNvCxnSpPr/>
          <p:nvPr/>
        </p:nvCxnSpPr>
        <p:spPr bwMode="auto">
          <a:xfrm>
            <a:off x="5424375" y="3970186"/>
            <a:ext cx="0" cy="180000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Connecteur droit 60"/>
          <p:cNvCxnSpPr/>
          <p:nvPr/>
        </p:nvCxnSpPr>
        <p:spPr bwMode="auto">
          <a:xfrm>
            <a:off x="7698593" y="3970186"/>
            <a:ext cx="0" cy="180000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Connecteur droit 19"/>
          <p:cNvCxnSpPr/>
          <p:nvPr/>
        </p:nvCxnSpPr>
        <p:spPr bwMode="auto">
          <a:xfrm flipV="1">
            <a:off x="500241" y="5412459"/>
            <a:ext cx="2602900" cy="376797"/>
          </a:xfrm>
          <a:prstGeom prst="curvedConnector3">
            <a:avLst>
              <a:gd name="adj1" fmla="val 41013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Connecteur droit 19"/>
          <p:cNvCxnSpPr/>
          <p:nvPr/>
        </p:nvCxnSpPr>
        <p:spPr bwMode="auto">
          <a:xfrm flipV="1">
            <a:off x="5424375" y="4290954"/>
            <a:ext cx="2274218" cy="623989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Rectangle 65"/>
          <p:cNvSpPr/>
          <p:nvPr/>
        </p:nvSpPr>
        <p:spPr bwMode="auto">
          <a:xfrm>
            <a:off x="2195736" y="1602542"/>
            <a:ext cx="1015408" cy="926358"/>
          </a:xfrm>
          <a:prstGeom prst="wedgeRectCallout">
            <a:avLst>
              <a:gd name="adj1" fmla="val 64758"/>
              <a:gd name="adj2" fmla="val 118949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Define the PI backlog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213414" y="1602542"/>
            <a:ext cx="1802302" cy="926358"/>
          </a:xfrm>
          <a:prstGeom prst="wedgeRectCallout">
            <a:avLst>
              <a:gd name="adj1" fmla="val -21825"/>
              <a:gd name="adj2" fmla="val 107471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ts val="300"/>
              </a:spcBef>
              <a:spcAft>
                <a:spcPts val="300"/>
              </a:spcAft>
            </a:pPr>
            <a:r>
              <a:rPr lang="en-GB" sz="1600" dirty="0">
                <a:solidFill>
                  <a:schemeClr val="tx1"/>
                </a:solidFill>
              </a:rPr>
              <a:t>Describe </a:t>
            </a:r>
            <a:r>
              <a:rPr lang="en-GB" sz="1600" u="sng" dirty="0">
                <a:solidFill>
                  <a:schemeClr val="tx1"/>
                </a:solidFill>
              </a:rPr>
              <a:t>High Level </a:t>
            </a:r>
            <a:r>
              <a:rPr lang="en-GB" sz="1600" dirty="0">
                <a:solidFill>
                  <a:schemeClr val="tx1"/>
                </a:solidFill>
              </a:rPr>
              <a:t>capabilities of release 1</a:t>
            </a:r>
          </a:p>
        </p:txBody>
      </p:sp>
      <p:sp>
        <p:nvSpPr>
          <p:cNvPr id="69" name="Rectangle 68"/>
          <p:cNvSpPr/>
          <p:nvPr/>
        </p:nvSpPr>
        <p:spPr bwMode="auto">
          <a:xfrm>
            <a:off x="3347864" y="1602542"/>
            <a:ext cx="1015408" cy="926358"/>
          </a:xfrm>
          <a:prstGeom prst="wedgeRectCallout">
            <a:avLst>
              <a:gd name="adj1" fmla="val 10307"/>
              <a:gd name="adj2" fmla="val 116653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Process an iteration</a:t>
            </a:r>
          </a:p>
        </p:txBody>
      </p:sp>
      <p:sp>
        <p:nvSpPr>
          <p:cNvPr id="70" name="Rectangle 69"/>
          <p:cNvSpPr/>
          <p:nvPr/>
        </p:nvSpPr>
        <p:spPr bwMode="auto">
          <a:xfrm>
            <a:off x="4470411" y="1602542"/>
            <a:ext cx="1332223" cy="926358"/>
          </a:xfrm>
          <a:prstGeom prst="wedgeRectCallout">
            <a:avLst>
              <a:gd name="adj1" fmla="val 7658"/>
              <a:gd name="adj2" fmla="val 12239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Demonstrate the release</a:t>
            </a:r>
          </a:p>
        </p:txBody>
      </p:sp>
    </p:spTree>
    <p:extLst>
      <p:ext uri="{BB962C8B-B14F-4D97-AF65-F5344CB8AC3E}">
        <p14:creationId xmlns:p14="http://schemas.microsoft.com/office/powerpoint/2010/main" val="65924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46" grpId="0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8" grpId="0" animBg="1"/>
      <p:bldP spid="41" grpId="0" animBg="1"/>
      <p:bldP spid="42" grpId="0" animBg="1"/>
      <p:bldP spid="43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44" grpId="0" animBg="1"/>
      <p:bldP spid="45" grpId="0" animBg="1"/>
      <p:bldP spid="59" grpId="0" animBg="1"/>
      <p:bldP spid="66" grpId="0" animBg="1"/>
      <p:bldP spid="68" grpId="0" animBg="1"/>
      <p:bldP spid="69" grpId="0" animBg="1"/>
      <p:bldP spid="7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will the DUG be involved ?</a:t>
            </a:r>
            <a:endParaRPr lang="en-GB" dirty="0"/>
          </a:p>
        </p:txBody>
      </p:sp>
      <p:sp>
        <p:nvSpPr>
          <p:cNvPr id="92" name="ZoneTexte 91"/>
          <p:cNvSpPr txBox="1"/>
          <p:nvPr/>
        </p:nvSpPr>
        <p:spPr>
          <a:xfrm>
            <a:off x="297688" y="5265204"/>
            <a:ext cx="86553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smtClean="0">
                <a:solidFill>
                  <a:srgbClr val="FF0000"/>
                </a:solidFill>
              </a:rPr>
              <a:t>Within each release, we will add new types of contracts </a:t>
            </a:r>
          </a:p>
          <a:p>
            <a:pPr algn="ctr"/>
            <a:endParaRPr lang="en-GB" sz="1800" b="1" dirty="0" smtClean="0">
              <a:solidFill>
                <a:srgbClr val="FF0000"/>
              </a:solidFill>
            </a:endParaRPr>
          </a:p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Type of contract = implementation modality = </a:t>
            </a:r>
            <a:br>
              <a:rPr lang="en-GB" sz="1600" b="1" dirty="0" smtClean="0">
                <a:solidFill>
                  <a:srgbClr val="FF0000"/>
                </a:solidFill>
              </a:rPr>
            </a:br>
            <a:r>
              <a:rPr lang="en-GB" sz="1600" dirty="0" smtClean="0">
                <a:solidFill>
                  <a:schemeClr val="tx1"/>
                </a:solidFill>
              </a:rPr>
              <a:t>e.g. Specific </a:t>
            </a:r>
            <a:r>
              <a:rPr lang="en-GB" sz="1600" dirty="0">
                <a:solidFill>
                  <a:schemeClr val="tx1"/>
                </a:solidFill>
              </a:rPr>
              <a:t>Contract, international restricted tender for service contract, local open procedure for supply contract, grant, Programme estimates, etc</a:t>
            </a:r>
            <a:r>
              <a:rPr lang="en-GB" sz="1600" dirty="0" smtClean="0">
                <a:solidFill>
                  <a:schemeClr val="tx1"/>
                </a:solidFill>
              </a:rPr>
              <a:t>.</a:t>
            </a:r>
            <a:endParaRPr lang="en-GB" sz="1600" b="1" dirty="0" smtClean="0">
              <a:solidFill>
                <a:srgbClr val="FF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55" y="3248980"/>
            <a:ext cx="8360638" cy="1668866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 bwMode="auto">
          <a:xfrm>
            <a:off x="647564" y="1498362"/>
            <a:ext cx="2124236" cy="1373873"/>
          </a:xfrm>
          <a:prstGeom prst="wedgeRectCallout">
            <a:avLst>
              <a:gd name="adj1" fmla="val 65183"/>
              <a:gd name="adj2" fmla="val 87251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</a:pPr>
            <a:r>
              <a:rPr lang="en-GB" sz="1600" dirty="0" smtClean="0">
                <a:solidFill>
                  <a:schemeClr val="tx1"/>
                </a:solidFill>
              </a:rPr>
              <a:t>Specific contract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167844" y="1498362"/>
            <a:ext cx="2448272" cy="1390578"/>
          </a:xfrm>
          <a:prstGeom prst="wedgeRectCallout">
            <a:avLst>
              <a:gd name="adj1" fmla="val 57137"/>
              <a:gd name="adj2" fmla="val 83454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1600" dirty="0" smtClean="0">
                <a:solidFill>
                  <a:schemeClr val="tx1"/>
                </a:solidFill>
              </a:rPr>
              <a:t>Specific contract improved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904148" y="1490009"/>
            <a:ext cx="2448272" cy="1390578"/>
          </a:xfrm>
          <a:prstGeom prst="wedgeRectCallout">
            <a:avLst>
              <a:gd name="adj1" fmla="val 55736"/>
              <a:gd name="adj2" fmla="val 8427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1600" dirty="0" smtClean="0">
                <a:solidFill>
                  <a:schemeClr val="tx1"/>
                </a:solidFill>
              </a:rPr>
              <a:t>Implementation modality #2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chemeClr val="tx1"/>
                </a:solidFill>
              </a:rPr>
              <a:t>Implementation modality </a:t>
            </a:r>
            <a:r>
              <a:rPr lang="en-GB" sz="1600" dirty="0" smtClean="0">
                <a:solidFill>
                  <a:schemeClr val="tx1"/>
                </a:solidFill>
              </a:rPr>
              <a:t>#3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schemeClr val="tx1"/>
                </a:solidFill>
              </a:rPr>
              <a:t>…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8" name="Connecteur droit 4"/>
          <p:cNvCxnSpPr/>
          <p:nvPr/>
        </p:nvCxnSpPr>
        <p:spPr bwMode="auto">
          <a:xfrm>
            <a:off x="8712460" y="4833156"/>
            <a:ext cx="360000" cy="0"/>
          </a:xfrm>
          <a:prstGeom prst="line">
            <a:avLst/>
          </a:prstGeom>
          <a:noFill/>
          <a:ln w="76200" cap="flat" cmpd="sng" algn="ctr">
            <a:solidFill>
              <a:srgbClr val="2D5EC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531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26" grpId="0" animBg="1"/>
      <p:bldP spid="27" grpId="0" animBg="1"/>
      <p:bldP spid="2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the DUG will be involved ?</a:t>
            </a:r>
            <a:endParaRPr lang="en-GB" dirty="0"/>
          </a:p>
        </p:txBody>
      </p:sp>
      <p:sp>
        <p:nvSpPr>
          <p:cNvPr id="92" name="ZoneTexte 91"/>
          <p:cNvSpPr txBox="1"/>
          <p:nvPr/>
        </p:nvSpPr>
        <p:spPr>
          <a:xfrm>
            <a:off x="-1" y="5445224"/>
            <a:ext cx="914400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Some capabilities can be reused by different implementation modalities</a:t>
            </a:r>
          </a:p>
          <a:p>
            <a:pPr algn="ctr"/>
            <a:endParaRPr lang="en-GB" sz="1600" b="1" dirty="0" smtClean="0">
              <a:solidFill>
                <a:srgbClr val="FF0000"/>
              </a:solidFill>
            </a:endParaRPr>
          </a:p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However a capability must be adapted to each implementation modality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55" y="3248980"/>
            <a:ext cx="8360638" cy="1668866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 bwMode="auto">
          <a:xfrm>
            <a:off x="445055" y="1498362"/>
            <a:ext cx="2434757" cy="1373873"/>
          </a:xfrm>
          <a:prstGeom prst="wedgeRectCallout">
            <a:avLst>
              <a:gd name="adj1" fmla="val -6106"/>
              <a:gd name="adj2" fmla="val 126084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</a:pPr>
            <a:r>
              <a:rPr lang="en-GB" sz="1400" dirty="0" smtClean="0">
                <a:solidFill>
                  <a:schemeClr val="tx1"/>
                </a:solidFill>
              </a:rPr>
              <a:t>Implementation modality #1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</a:pPr>
            <a:r>
              <a:rPr lang="en-GB" sz="1400" dirty="0" smtClean="0">
                <a:solidFill>
                  <a:schemeClr val="tx1"/>
                </a:solidFill>
              </a:rPr>
              <a:t/>
            </a:r>
            <a:br>
              <a:rPr lang="en-GB" sz="1400" dirty="0" smtClean="0">
                <a:solidFill>
                  <a:schemeClr val="tx1"/>
                </a:solidFill>
              </a:rPr>
            </a:b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Capability</a:t>
            </a:r>
            <a:r>
              <a:rPr kumimoji="0" lang="en-GB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“Sign contract”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167844" y="1498362"/>
            <a:ext cx="2448272" cy="1390578"/>
          </a:xfrm>
          <a:prstGeom prst="wedgeRectCallout">
            <a:avLst>
              <a:gd name="adj1" fmla="val -32248"/>
              <a:gd name="adj2" fmla="val 127839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ts val="300"/>
              </a:spcBef>
              <a:spcAft>
                <a:spcPts val="300"/>
              </a:spcAft>
            </a:pPr>
            <a:r>
              <a:rPr lang="en-GB" sz="1400" dirty="0">
                <a:solidFill>
                  <a:schemeClr val="tx1"/>
                </a:solidFill>
              </a:rPr>
              <a:t>Implementation modality </a:t>
            </a:r>
            <a:r>
              <a:rPr lang="en-GB" sz="1400" dirty="0" smtClean="0">
                <a:solidFill>
                  <a:schemeClr val="tx1"/>
                </a:solidFill>
              </a:rPr>
              <a:t>#2</a:t>
            </a:r>
            <a:r>
              <a:rPr lang="en-GB" sz="1400" dirty="0">
                <a:solidFill>
                  <a:schemeClr val="tx1"/>
                </a:solidFill>
              </a:rPr>
              <a:t/>
            </a:r>
            <a:br>
              <a:rPr lang="en-GB" sz="1400" dirty="0">
                <a:solidFill>
                  <a:schemeClr val="tx1"/>
                </a:solidFill>
              </a:rPr>
            </a:br>
            <a:endParaRPr lang="en-GB" sz="1400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ts val="300"/>
              </a:spcBef>
              <a:spcAft>
                <a:spcPts val="300"/>
              </a:spcAft>
            </a:pPr>
            <a:r>
              <a:rPr lang="en-GB" sz="1400" dirty="0">
                <a:solidFill>
                  <a:schemeClr val="tx1"/>
                </a:solidFill>
              </a:rPr>
              <a:t>Capability </a:t>
            </a:r>
            <a:r>
              <a:rPr lang="en-GB" sz="1400" dirty="0" smtClean="0">
                <a:solidFill>
                  <a:schemeClr val="tx1"/>
                </a:solidFill>
              </a:rPr>
              <a:t>“</a:t>
            </a:r>
            <a:r>
              <a:rPr lang="en-GB" sz="1400" dirty="0">
                <a:solidFill>
                  <a:schemeClr val="tx1"/>
                </a:solidFill>
              </a:rPr>
              <a:t>Sign contract</a:t>
            </a:r>
            <a:r>
              <a:rPr lang="en-GB" sz="1400" dirty="0" smtClean="0">
                <a:solidFill>
                  <a:schemeClr val="tx1"/>
                </a:solidFill>
              </a:rPr>
              <a:t>”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904148" y="1490009"/>
            <a:ext cx="2448272" cy="1390578"/>
          </a:xfrm>
          <a:prstGeom prst="wedgeRectCallout">
            <a:avLst>
              <a:gd name="adj1" fmla="val 33869"/>
              <a:gd name="adj2" fmla="val 141168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ts val="300"/>
              </a:spcBef>
              <a:spcAft>
                <a:spcPts val="300"/>
              </a:spcAft>
            </a:pPr>
            <a:r>
              <a:rPr lang="en-GB" sz="1400" dirty="0">
                <a:solidFill>
                  <a:schemeClr val="tx1"/>
                </a:solidFill>
              </a:rPr>
              <a:t>Implementation modality </a:t>
            </a:r>
            <a:r>
              <a:rPr lang="en-GB" sz="1400" dirty="0" smtClean="0">
                <a:solidFill>
                  <a:schemeClr val="tx1"/>
                </a:solidFill>
              </a:rPr>
              <a:t>#3</a:t>
            </a:r>
            <a:r>
              <a:rPr lang="en-GB" sz="1400" dirty="0">
                <a:solidFill>
                  <a:schemeClr val="tx1"/>
                </a:solidFill>
              </a:rPr>
              <a:t/>
            </a:r>
            <a:br>
              <a:rPr lang="en-GB" sz="1400" dirty="0">
                <a:solidFill>
                  <a:schemeClr val="tx1"/>
                </a:solidFill>
              </a:rPr>
            </a:br>
            <a:endParaRPr lang="en-GB" sz="1400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ts val="300"/>
              </a:spcBef>
              <a:spcAft>
                <a:spcPts val="300"/>
              </a:spcAft>
            </a:pPr>
            <a:r>
              <a:rPr lang="en-GB" sz="1400" dirty="0">
                <a:solidFill>
                  <a:schemeClr val="tx1"/>
                </a:solidFill>
              </a:rPr>
              <a:t>Capability </a:t>
            </a:r>
            <a:r>
              <a:rPr lang="en-GB" sz="1400" dirty="0" smtClean="0">
                <a:solidFill>
                  <a:schemeClr val="tx1"/>
                </a:solidFill>
              </a:rPr>
              <a:t>“</a:t>
            </a:r>
            <a:r>
              <a:rPr lang="en-GB" sz="1400" dirty="0">
                <a:solidFill>
                  <a:schemeClr val="tx1"/>
                </a:solidFill>
              </a:rPr>
              <a:t>Sign contract</a:t>
            </a:r>
            <a:r>
              <a:rPr lang="en-GB" sz="1400" dirty="0" smtClean="0">
                <a:solidFill>
                  <a:schemeClr val="tx1"/>
                </a:solidFill>
              </a:rPr>
              <a:t>”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21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26" grpId="0" animBg="1"/>
      <p:bldP spid="27" grpId="0" animBg="1"/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508" y="836612"/>
            <a:ext cx="9158885" cy="900199"/>
          </a:xfrm>
        </p:spPr>
        <p:txBody>
          <a:bodyPr lIns="0" tIns="0" rIns="0" bIns="0"/>
          <a:lstStyle/>
          <a:p>
            <a:pPr algn="ctr"/>
            <a:r>
              <a:rPr lang="en-GB" altLang="en-US" sz="2800" dirty="0"/>
              <a:t>Matrix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2800" dirty="0" smtClean="0"/>
              <a:t>Implementation modalities  / Capabilities</a:t>
            </a:r>
            <a:endParaRPr lang="en-GB" dirty="0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46" y="1988840"/>
            <a:ext cx="9158885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5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 of the DUG first meeting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 smtClean="0"/>
              <a:t>The objectives are :</a:t>
            </a:r>
          </a:p>
          <a:p>
            <a:pPr lvl="1"/>
            <a:r>
              <a:rPr lang="en-GB" sz="2800" dirty="0" smtClean="0"/>
              <a:t>To know each other</a:t>
            </a:r>
          </a:p>
          <a:p>
            <a:pPr lvl="1"/>
            <a:r>
              <a:rPr lang="en-GB" sz="2800" dirty="0" smtClean="0"/>
              <a:t>To share knowledge about Opsys</a:t>
            </a:r>
          </a:p>
          <a:p>
            <a:pPr lvl="1"/>
            <a:r>
              <a:rPr lang="en-GB" sz="2800" dirty="0" smtClean="0"/>
              <a:t>To agree on how we will work together</a:t>
            </a:r>
          </a:p>
          <a:p>
            <a:pPr marL="457200" lvl="1" indent="0">
              <a:buNone/>
            </a:pPr>
            <a:endParaRPr lang="en-GB" sz="2800" dirty="0" smtClean="0"/>
          </a:p>
          <a:p>
            <a:r>
              <a:rPr lang="en-GB" sz="3200" dirty="0" smtClean="0"/>
              <a:t>The objective of </a:t>
            </a:r>
            <a:r>
              <a:rPr lang="en-GB" sz="3200" u="sng" dirty="0" smtClean="0"/>
              <a:t>this first meeting</a:t>
            </a:r>
            <a:r>
              <a:rPr lang="en-GB" sz="3200" dirty="0" smtClean="0"/>
              <a:t> is not :</a:t>
            </a:r>
          </a:p>
          <a:p>
            <a:pPr lvl="1"/>
            <a:r>
              <a:rPr lang="en-GB" sz="2800" dirty="0" smtClean="0"/>
              <a:t>To review or validate any document or deliverables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58650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 about capabilities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2925" indent="-542925">
              <a:buFont typeface="Wingdings" panose="05000000000000000000" pitchFamily="2" charset="2"/>
              <a:buChar char="è"/>
            </a:pPr>
            <a:r>
              <a:rPr lang="en-GB" sz="2000" dirty="0" smtClean="0">
                <a:sym typeface="Wingdings" panose="05000000000000000000" pitchFamily="2" charset="2"/>
              </a:rPr>
              <a:t>When we define a capability, we must :</a:t>
            </a:r>
          </a:p>
          <a:p>
            <a:pPr marL="901700" lvl="1">
              <a:buFont typeface="Arial" panose="020B0604020202020204" pitchFamily="34" charset="0"/>
              <a:buChar char="•"/>
            </a:pPr>
            <a:r>
              <a:rPr lang="en-GB" sz="1800" dirty="0" smtClean="0">
                <a:sym typeface="Wingdings" panose="05000000000000000000" pitchFamily="2" charset="2"/>
              </a:rPr>
              <a:t>On first instance, think of the capability as a concept/abstract</a:t>
            </a:r>
          </a:p>
          <a:p>
            <a:pPr marL="901700" lvl="1">
              <a:buFont typeface="Arial" panose="020B0604020202020204" pitchFamily="34" charset="0"/>
              <a:buChar char="•"/>
            </a:pPr>
            <a:r>
              <a:rPr lang="en-GB" sz="1800" dirty="0" smtClean="0">
                <a:sym typeface="Wingdings" panose="05000000000000000000" pitchFamily="2" charset="2"/>
              </a:rPr>
              <a:t>Think of the capability in terms of re-use (factoring) </a:t>
            </a:r>
          </a:p>
          <a:p>
            <a:pPr marL="901700" lvl="1">
              <a:buFont typeface="Arial" panose="020B0604020202020204" pitchFamily="34" charset="0"/>
              <a:buChar char="•"/>
            </a:pPr>
            <a:r>
              <a:rPr lang="en-GB" sz="1800" dirty="0" smtClean="0">
                <a:sym typeface="Wingdings" panose="05000000000000000000" pitchFamily="2" charset="2"/>
              </a:rPr>
              <a:t>Make the capability configurable (adaptable)</a:t>
            </a:r>
          </a:p>
          <a:p>
            <a:pPr marL="542925" indent="-542925">
              <a:buFont typeface="Wingdings" panose="05000000000000000000" pitchFamily="2" charset="2"/>
              <a:buChar char="è"/>
            </a:pPr>
            <a:r>
              <a:rPr lang="en-GB" sz="2000" dirty="0" smtClean="0">
                <a:sym typeface="Wingdings" panose="05000000000000000000" pitchFamily="2" charset="2"/>
              </a:rPr>
              <a:t>For a start, we will have a list of implementation modalities to be addressed within the scope of project 2. The list may be reviewed all along the implementation.</a:t>
            </a:r>
          </a:p>
          <a:p>
            <a:pPr marL="0" indent="0">
              <a:buNone/>
            </a:pPr>
            <a:endParaRPr lang="en-GB" sz="105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sz="2000" dirty="0" smtClean="0">
                <a:sym typeface="Wingdings" panose="05000000000000000000" pitchFamily="2" charset="2"/>
              </a:rPr>
              <a:t>The Business case proposes :</a:t>
            </a:r>
          </a:p>
          <a:p>
            <a:pPr lvl="1"/>
            <a:r>
              <a:rPr lang="en-GB" sz="1800" dirty="0">
                <a:sym typeface="Wingdings" panose="05000000000000000000" pitchFamily="2" charset="2"/>
              </a:rPr>
              <a:t>A</a:t>
            </a:r>
            <a:r>
              <a:rPr lang="en-GB" sz="1800" dirty="0" smtClean="0">
                <a:sym typeface="Wingdings" panose="05000000000000000000" pitchFamily="2" charset="2"/>
              </a:rPr>
              <a:t> list of implementation modalities </a:t>
            </a:r>
          </a:p>
          <a:p>
            <a:pPr lvl="1"/>
            <a:r>
              <a:rPr lang="en-GB" sz="1800" dirty="0">
                <a:sym typeface="Wingdings" panose="05000000000000000000" pitchFamily="2" charset="2"/>
              </a:rPr>
              <a:t>A</a:t>
            </a:r>
            <a:r>
              <a:rPr lang="en-GB" sz="1800" dirty="0" smtClean="0">
                <a:sym typeface="Wingdings" panose="05000000000000000000" pitchFamily="2" charset="2"/>
              </a:rPr>
              <a:t> list of capabilities</a:t>
            </a:r>
          </a:p>
          <a:p>
            <a:pPr lvl="1"/>
            <a:r>
              <a:rPr lang="en-GB" sz="1800" dirty="0" smtClean="0">
                <a:sym typeface="Wingdings" panose="05000000000000000000" pitchFamily="2" charset="2"/>
              </a:rPr>
              <a:t>A matrix of capabilities used by implementation </a:t>
            </a:r>
            <a:r>
              <a:rPr lang="en-GB" sz="1800" dirty="0">
                <a:sym typeface="Wingdings" panose="05000000000000000000" pitchFamily="2" charset="2"/>
              </a:rPr>
              <a:t>modalities </a:t>
            </a:r>
            <a:endParaRPr lang="en-GB" sz="18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7309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8925" y="728700"/>
            <a:ext cx="8567738" cy="900199"/>
          </a:xfrm>
        </p:spPr>
        <p:txBody>
          <a:bodyPr/>
          <a:lstStyle/>
          <a:p>
            <a:pPr marL="0" indent="0"/>
            <a:r>
              <a:rPr lang="en-GB" sz="2800" dirty="0" smtClean="0"/>
              <a:t>Improvements brought by </a:t>
            </a:r>
            <a:r>
              <a:rPr lang="en-GB" sz="2800" dirty="0" err="1" smtClean="0"/>
              <a:t>OpSys</a:t>
            </a:r>
            <a:r>
              <a:rPr lang="en-GB" sz="2800" dirty="0" smtClean="0"/>
              <a:t> when compared to the current solution? </a:t>
            </a:r>
            <a:endParaRPr lang="en-GB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8032" y="1736813"/>
            <a:ext cx="9000492" cy="4787812"/>
          </a:xfrm>
        </p:spPr>
        <p:txBody>
          <a:bodyPr/>
          <a:lstStyle/>
          <a:p>
            <a:r>
              <a:rPr lang="en-GB" dirty="0" smtClean="0"/>
              <a:t>End to end automation. </a:t>
            </a:r>
            <a:r>
              <a:rPr lang="en-GB" u="sng" dirty="0" smtClean="0"/>
              <a:t>For example </a:t>
            </a:r>
            <a:r>
              <a:rPr lang="en-GB" dirty="0" smtClean="0"/>
              <a:t>:</a:t>
            </a:r>
          </a:p>
          <a:p>
            <a:pPr marL="354013" lvl="1" indent="-182563"/>
            <a:r>
              <a:rPr lang="en-GB" sz="1800" dirty="0" err="1" smtClean="0"/>
              <a:t>OpSys</a:t>
            </a:r>
            <a:r>
              <a:rPr lang="en-GB" sz="1800" dirty="0" smtClean="0"/>
              <a:t> provides guidance: to draft ToR, dashboard to show tasks to perform, etc…</a:t>
            </a:r>
          </a:p>
          <a:p>
            <a:pPr marL="354013" lvl="1" indent="-182563"/>
            <a:r>
              <a:rPr lang="en-GB" sz="1800" dirty="0" smtClean="0"/>
              <a:t>Tender dossier / call for proposal sent </a:t>
            </a:r>
            <a:r>
              <a:rPr lang="en-GB" sz="1800" dirty="0"/>
              <a:t>by Contracting </a:t>
            </a:r>
            <a:r>
              <a:rPr lang="en-GB" sz="1800" dirty="0" smtClean="0"/>
              <a:t>Authority via the </a:t>
            </a:r>
            <a:r>
              <a:rPr lang="en-GB" sz="1800" dirty="0" smtClean="0">
                <a:hlinkClick r:id="rId2" action="ppaction://hlinksldjump"/>
              </a:rPr>
              <a:t>SEDIA portal</a:t>
            </a:r>
            <a:endParaRPr lang="en-GB" sz="1800" dirty="0" smtClean="0"/>
          </a:p>
          <a:p>
            <a:pPr marL="354013" lvl="1" indent="-182563"/>
            <a:r>
              <a:rPr lang="en-GB" sz="1800" dirty="0" smtClean="0"/>
              <a:t>Contractors / applicants write and submit offers via the SEDIA portal</a:t>
            </a:r>
          </a:p>
          <a:p>
            <a:pPr marL="354013" lvl="1" indent="-182563"/>
            <a:r>
              <a:rPr lang="en-GB" sz="1800" dirty="0" smtClean="0"/>
              <a:t>Evaluation committees enter details of the evaluation via the application</a:t>
            </a:r>
          </a:p>
          <a:p>
            <a:pPr marL="354013" lvl="1" indent="-182563"/>
            <a:r>
              <a:rPr lang="en-GB" sz="1800" dirty="0"/>
              <a:t>Contract </a:t>
            </a:r>
            <a:r>
              <a:rPr lang="en-GB" sz="1800" dirty="0" smtClean="0"/>
              <a:t>signed electronically by </a:t>
            </a:r>
            <a:r>
              <a:rPr lang="en-GB" sz="1800" dirty="0"/>
              <a:t>Contracting </a:t>
            </a:r>
            <a:r>
              <a:rPr lang="en-GB" sz="1800" dirty="0" smtClean="0"/>
              <a:t>Authority and contractor</a:t>
            </a:r>
          </a:p>
          <a:p>
            <a:pPr marL="354013" lvl="1" indent="-182563"/>
            <a:r>
              <a:rPr lang="en-GB" sz="1800" dirty="0" smtClean="0"/>
              <a:t>Manage the experts (TBC)</a:t>
            </a:r>
          </a:p>
          <a:p>
            <a:pPr marL="354013" lvl="1" indent="-182563"/>
            <a:r>
              <a:rPr lang="en-GB" sz="1800" dirty="0" smtClean="0"/>
              <a:t>Etc.</a:t>
            </a:r>
          </a:p>
          <a:p>
            <a:pPr marL="354013" lvl="1" indent="-182563"/>
            <a:endParaRPr lang="en-GB" sz="1000" dirty="0" smtClean="0"/>
          </a:p>
          <a:p>
            <a:r>
              <a:rPr lang="en-GB" dirty="0" smtClean="0"/>
              <a:t>Application open to partners</a:t>
            </a:r>
          </a:p>
          <a:p>
            <a:r>
              <a:rPr lang="en-GB" dirty="0" smtClean="0"/>
              <a:t>Up-to-date technologies (Internet low bandwidth, smartphone, better user experience …)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167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8924" y="836613"/>
            <a:ext cx="8855075" cy="577850"/>
          </a:xfrm>
        </p:spPr>
        <p:txBody>
          <a:bodyPr/>
          <a:lstStyle/>
          <a:p>
            <a:r>
              <a:rPr lang="en-GB" dirty="0" smtClean="0"/>
              <a:t>What applications for the CM modules ?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88925" y="1556792"/>
            <a:ext cx="8567738" cy="432000"/>
          </a:xfrm>
          <a:prstGeom prst="rect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ctr" eaLnBrk="1" hangingPunct="1"/>
            <a:r>
              <a:rPr lang="en-GB" sz="2000" dirty="0">
                <a:solidFill>
                  <a:schemeClr val="bg1"/>
                </a:solidFill>
              </a:rPr>
              <a:t>Forecast </a:t>
            </a:r>
            <a:r>
              <a:rPr lang="en-GB" sz="2000" dirty="0" smtClean="0">
                <a:solidFill>
                  <a:schemeClr val="bg1"/>
                </a:solidFill>
              </a:rPr>
              <a:t>plan</a:t>
            </a:r>
            <a:endParaRPr kumimoji="0" lang="en-GB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 bwMode="auto">
          <a:xfrm rot="16200000">
            <a:off x="-1556653" y="4018610"/>
            <a:ext cx="4419501" cy="720000"/>
          </a:xfrm>
          <a:prstGeom prst="rect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CROSS CAPABILITIES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295636" y="2163093"/>
            <a:ext cx="3600000" cy="720000"/>
          </a:xfrm>
          <a:prstGeom prst="rect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ctr" eaLnBrk="1" hangingPunct="1"/>
            <a:r>
              <a:rPr lang="en-GB" sz="2000" dirty="0">
                <a:solidFill>
                  <a:schemeClr val="bg1"/>
                </a:solidFill>
              </a:rPr>
              <a:t>Contract forecast</a:t>
            </a:r>
            <a:endParaRPr kumimoji="0" lang="en-GB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95636" y="3089410"/>
            <a:ext cx="3600000" cy="720000"/>
          </a:xfrm>
          <a:prstGeom prst="rect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ctr" eaLnBrk="1" hangingPunct="1"/>
            <a:r>
              <a:rPr lang="en-GB" sz="2000" dirty="0" smtClean="0">
                <a:solidFill>
                  <a:schemeClr val="bg1"/>
                </a:solidFill>
              </a:rPr>
              <a:t>Establish shortlist </a:t>
            </a:r>
            <a:r>
              <a:rPr lang="en-GB" sz="2000" dirty="0">
                <a:solidFill>
                  <a:schemeClr val="bg1"/>
                </a:solidFill>
              </a:rPr>
              <a:t>(restrictive procedure)</a:t>
            </a:r>
            <a:endParaRPr kumimoji="0" lang="en-GB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295636" y="4015727"/>
            <a:ext cx="3600000" cy="720000"/>
          </a:xfrm>
          <a:prstGeom prst="rect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ctr" eaLnBrk="1" hangingPunct="1"/>
            <a:r>
              <a:rPr lang="en-GB" sz="2000" dirty="0">
                <a:solidFill>
                  <a:schemeClr val="bg1"/>
                </a:solidFill>
              </a:rPr>
              <a:t>Define tender dossier</a:t>
            </a:r>
            <a:endParaRPr kumimoji="0" lang="en-GB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295636" y="4942044"/>
            <a:ext cx="3600000" cy="720000"/>
          </a:xfrm>
          <a:prstGeom prst="rect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ctr" eaLnBrk="1" hangingPunct="1"/>
            <a:r>
              <a:rPr lang="en-GB" sz="2000" dirty="0">
                <a:solidFill>
                  <a:schemeClr val="bg1"/>
                </a:solidFill>
              </a:rPr>
              <a:t>Submission</a:t>
            </a:r>
            <a:endParaRPr kumimoji="0" lang="en-GB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295636" y="5868361"/>
            <a:ext cx="3600000" cy="720000"/>
          </a:xfrm>
          <a:prstGeom prst="rect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ctr" eaLnBrk="1" hangingPunct="1"/>
            <a:r>
              <a:rPr lang="en-GB" sz="2000" dirty="0">
                <a:solidFill>
                  <a:schemeClr val="bg1"/>
                </a:solidFill>
              </a:rPr>
              <a:t>Evaluation of the offers</a:t>
            </a:r>
            <a:endParaRPr kumimoji="0" lang="en-GB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256663" y="2163093"/>
            <a:ext cx="3600000" cy="720000"/>
          </a:xfrm>
          <a:prstGeom prst="rect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ctr" eaLnBrk="1" hangingPunct="1"/>
            <a:r>
              <a:rPr lang="en-US" sz="2000" dirty="0">
                <a:solidFill>
                  <a:schemeClr val="bg1"/>
                </a:solidFill>
              </a:rPr>
              <a:t>Drawing-up, award and signing the contract</a:t>
            </a:r>
            <a:endParaRPr kumimoji="0" lang="en-GB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256663" y="3089410"/>
            <a:ext cx="3600000" cy="720000"/>
          </a:xfrm>
          <a:prstGeom prst="rect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ctr" eaLnBrk="1" hangingPunct="1"/>
            <a:r>
              <a:rPr lang="en-GB" sz="2000" dirty="0">
                <a:solidFill>
                  <a:schemeClr val="bg1"/>
                </a:solidFill>
              </a:rPr>
              <a:t>Implementation / Monitoring</a:t>
            </a:r>
            <a:endParaRPr kumimoji="0" lang="en-GB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3" name="Ellipse 12"/>
          <p:cNvSpPr/>
          <p:nvPr/>
        </p:nvSpPr>
        <p:spPr bwMode="auto">
          <a:xfrm>
            <a:off x="5174038" y="1916832"/>
            <a:ext cx="3678489" cy="2085352"/>
          </a:xfrm>
          <a:prstGeom prst="ellipse">
            <a:avLst/>
          </a:prstGeom>
          <a:solidFill>
            <a:srgbClr val="FFD757">
              <a:alpha val="80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SYGMA</a:t>
            </a:r>
          </a:p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dirty="0" smtClean="0">
                <a:solidFill>
                  <a:schemeClr val="tx1"/>
                </a:solidFill>
              </a:rPr>
              <a:t>[RTD]</a:t>
            </a:r>
            <a:endParaRPr kumimoji="0" lang="en-GB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Ellipse 13"/>
          <p:cNvSpPr/>
          <p:nvPr/>
        </p:nvSpPr>
        <p:spPr bwMode="auto">
          <a:xfrm>
            <a:off x="482241" y="1808820"/>
            <a:ext cx="4572000" cy="2772308"/>
          </a:xfrm>
          <a:prstGeom prst="ellipse">
            <a:avLst/>
          </a:prstGeom>
          <a:solidFill>
            <a:srgbClr val="FFD757">
              <a:alpha val="80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3600" b="1" dirty="0" err="1" smtClean="0">
                <a:solidFill>
                  <a:schemeClr val="tx1"/>
                </a:solidFill>
              </a:rPr>
              <a:t>eProcedure</a:t>
            </a:r>
            <a:endParaRPr lang="en-GB" sz="3600" b="1" dirty="0" smtClean="0">
              <a:solidFill>
                <a:schemeClr val="tx1"/>
              </a:solidFill>
            </a:endParaRPr>
          </a:p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3600" b="1" dirty="0" err="1" smtClean="0">
                <a:solidFill>
                  <a:schemeClr val="tx1"/>
                </a:solidFill>
              </a:rPr>
              <a:t>eSubmission</a:t>
            </a:r>
            <a:endParaRPr lang="en-GB" sz="3600" b="1" dirty="0" smtClean="0">
              <a:solidFill>
                <a:schemeClr val="tx1"/>
              </a:solidFill>
            </a:endParaRPr>
          </a:p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dirty="0" smtClean="0">
                <a:solidFill>
                  <a:schemeClr val="tx1"/>
                </a:solidFill>
              </a:rPr>
              <a:t>[DIGIT]</a:t>
            </a:r>
            <a:endParaRPr kumimoji="0" lang="en-GB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Ellipse 14"/>
          <p:cNvSpPr/>
          <p:nvPr/>
        </p:nvSpPr>
        <p:spPr bwMode="auto">
          <a:xfrm>
            <a:off x="482241" y="3952630"/>
            <a:ext cx="4572000" cy="1852634"/>
          </a:xfrm>
          <a:prstGeom prst="ellipse">
            <a:avLst/>
          </a:prstGeom>
          <a:solidFill>
            <a:srgbClr val="FFD757">
              <a:alpha val="80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SEDIA portal</a:t>
            </a:r>
          </a:p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3600" b="1" dirty="0" smtClean="0">
                <a:solidFill>
                  <a:schemeClr val="tx1"/>
                </a:solidFill>
              </a:rPr>
              <a:t>Prospect</a:t>
            </a:r>
          </a:p>
          <a:p>
            <a:pPr marL="3175" algn="ctr" eaLnBrk="1" hangingPunct="1"/>
            <a:r>
              <a:rPr lang="en-GB" sz="2400" dirty="0">
                <a:solidFill>
                  <a:schemeClr val="tx1"/>
                </a:solidFill>
              </a:rPr>
              <a:t>[</a:t>
            </a:r>
            <a:r>
              <a:rPr lang="en-GB" sz="2400" dirty="0" smtClean="0">
                <a:solidFill>
                  <a:schemeClr val="tx1"/>
                </a:solidFill>
              </a:rPr>
              <a:t>DIGIT, DEVCO]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544695" y="4741845"/>
            <a:ext cx="33837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Integration of a set of a “corporate” applications, already used by DGs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7" name="Ellipse 16"/>
          <p:cNvSpPr/>
          <p:nvPr/>
        </p:nvSpPr>
        <p:spPr bwMode="auto">
          <a:xfrm rot="16200000">
            <a:off x="2567479" y="3777336"/>
            <a:ext cx="5125167" cy="972110"/>
          </a:xfrm>
          <a:prstGeom prst="ellipse">
            <a:avLst/>
          </a:prstGeom>
          <a:solidFill>
            <a:srgbClr val="FFD757">
              <a:alpha val="80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COMPASS </a:t>
            </a:r>
            <a:r>
              <a:rPr kumimoji="0" lang="en-GB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[RTD]</a:t>
            </a:r>
          </a:p>
        </p:txBody>
      </p:sp>
      <p:sp>
        <p:nvSpPr>
          <p:cNvPr id="18" name="Ellipse 12"/>
          <p:cNvSpPr/>
          <p:nvPr/>
        </p:nvSpPr>
        <p:spPr bwMode="auto">
          <a:xfrm>
            <a:off x="486454" y="5709852"/>
            <a:ext cx="4563574" cy="1116123"/>
          </a:xfrm>
          <a:prstGeom prst="ellipse">
            <a:avLst/>
          </a:prstGeom>
          <a:solidFill>
            <a:srgbClr val="FFD757">
              <a:alpha val="80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ABAC, ARES</a:t>
            </a:r>
          </a:p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dirty="0" smtClean="0">
                <a:solidFill>
                  <a:schemeClr val="tx1"/>
                </a:solidFill>
              </a:rPr>
              <a:t>[BUDG, SJ]</a:t>
            </a:r>
            <a:endParaRPr kumimoji="0" lang="en-GB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7910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3" grpId="0"/>
      <p:bldP spid="17" grpId="0" animBg="1"/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few mock-ups of the solutions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 action="ppaction://hlinksldjump"/>
              </a:rPr>
              <a:t>Let's see 3 capabilities amongst the 25 ones identified for release 1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hlinkClick r:id="rId3" action="ppaction://hlinksldjump"/>
              </a:rPr>
              <a:t>Contractor submit an offer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hlinkClick r:id="rId4" action="ppaction://hlinksldjump"/>
              </a:rPr>
              <a:t>Metro line of SYGMA / COMPASS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hlinkClick r:id="rId5" action="ppaction://hlinksldjump"/>
              </a:rPr>
              <a:t>Sign a contract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481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800" dirty="0" smtClean="0"/>
              <a:t>Within the next days, the </a:t>
            </a:r>
            <a:r>
              <a:rPr lang="en-GB" sz="2800" dirty="0"/>
              <a:t>Business Management team will send you the </a:t>
            </a:r>
            <a:r>
              <a:rPr lang="en-GB" sz="2800" dirty="0" smtClean="0"/>
              <a:t>BUSINESS CASE in which you will find :</a:t>
            </a:r>
          </a:p>
          <a:p>
            <a:pPr lvl="1"/>
            <a:r>
              <a:rPr lang="en-GB" sz="2400" dirty="0" smtClean="0"/>
              <a:t>High Level description of capabilities</a:t>
            </a:r>
          </a:p>
          <a:p>
            <a:pPr lvl="1"/>
            <a:r>
              <a:rPr lang="en-GB" sz="2400" dirty="0" smtClean="0"/>
              <a:t>(First) List of implementation modalities to take into account in the scope of the project</a:t>
            </a:r>
          </a:p>
          <a:p>
            <a:pPr lvl="1"/>
            <a:r>
              <a:rPr lang="en-GB" sz="2400" dirty="0" smtClean="0"/>
              <a:t>Global roadmap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 smtClean="0"/>
              <a:t>The DUG will be involved in the demonstration of the next PI (July).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3677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048867"/>
            <a:ext cx="7772400" cy="3108325"/>
          </a:xfrm>
        </p:spPr>
        <p:txBody>
          <a:bodyPr anchor="ctr" anchorCtr="0"/>
          <a:lstStyle/>
          <a:p>
            <a:pPr algn="ctr"/>
            <a:r>
              <a:rPr lang="en-GB" dirty="0" smtClean="0"/>
              <a:t>6. </a:t>
            </a:r>
            <a:r>
              <a:rPr lang="en-GB" dirty="0"/>
              <a:t>Sharing preliminary ideas on the change management </a:t>
            </a:r>
            <a:r>
              <a:rPr lang="en-GB" dirty="0" smtClean="0"/>
              <a:t>strategy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899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27 Rectángulo redondeado"/>
          <p:cNvSpPr/>
          <p:nvPr/>
        </p:nvSpPr>
        <p:spPr>
          <a:xfrm>
            <a:off x="6228184" y="2264113"/>
            <a:ext cx="2592288" cy="4045207"/>
          </a:xfrm>
          <a:prstGeom prst="roundRect">
            <a:avLst>
              <a:gd name="adj" fmla="val 5070"/>
            </a:avLst>
          </a:prstGeom>
          <a:solidFill>
            <a:srgbClr val="2D5EC1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t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429"/>
              </a:spcAft>
              <a:defRPr/>
            </a:pPr>
            <a:r>
              <a:rPr lang="en-GB" sz="16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CHANGE MANAGEMENT STRATEGY</a:t>
            </a:r>
            <a:endParaRPr lang="en-GB" sz="16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4523"/>
            <a:ext cx="3671900" cy="460057"/>
          </a:xfrm>
          <a:solidFill>
            <a:srgbClr val="0F5494"/>
          </a:solidFill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Change management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5004048" y="26269"/>
            <a:ext cx="3960440" cy="522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US" sz="2000" kern="0" dirty="0" smtClean="0">
                <a:solidFill>
                  <a:srgbClr val="FFFFFF"/>
                </a:solidFill>
                <a:latin typeface="Cambria" panose="02040503050406030204" pitchFamily="18" charset="0"/>
              </a:rPr>
              <a:t>Sharing preliminary ideas</a:t>
            </a:r>
            <a:endParaRPr lang="en-GB" sz="2000" kern="0" dirty="0">
              <a:solidFill>
                <a:srgbClr val="FFFFFF"/>
              </a:solidFill>
            </a:endParaRPr>
          </a:p>
        </p:txBody>
      </p:sp>
      <p:sp>
        <p:nvSpPr>
          <p:cNvPr id="75" name="29 Rectángulo redondeado"/>
          <p:cNvSpPr/>
          <p:nvPr/>
        </p:nvSpPr>
        <p:spPr>
          <a:xfrm>
            <a:off x="368211" y="2264114"/>
            <a:ext cx="3195677" cy="4045206"/>
          </a:xfrm>
          <a:prstGeom prst="roundRect">
            <a:avLst>
              <a:gd name="adj" fmla="val 5070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600"/>
              </a:spcBef>
              <a:spcAft>
                <a:spcPts val="600"/>
              </a:spcAft>
              <a:defRPr/>
            </a:pPr>
            <a:endParaRPr lang="en-GB" sz="2000" b="1" dirty="0" smtClean="0">
              <a:solidFill>
                <a:srgbClr val="5B9BD5">
                  <a:lumMod val="50000"/>
                </a:srgbClr>
              </a:solidFill>
              <a:latin typeface="Calibri" panose="020F0502020204030204" pitchFamily="34" charset="0"/>
            </a:endParaRPr>
          </a:p>
          <a:p>
            <a:pPr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000" b="1" dirty="0" smtClean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</a:rPr>
              <a:t>STAKEHOLDERS – CLUSTERS</a:t>
            </a:r>
          </a:p>
          <a:p>
            <a:pPr marL="171450" indent="-171450" fontAlgn="auto"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 smtClean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</a:rPr>
              <a:t>Headquarters management </a:t>
            </a:r>
          </a:p>
          <a:p>
            <a:pPr marL="171450" indent="-171450" fontAlgn="auto"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 smtClean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</a:rPr>
              <a:t>Units: Geographic</a:t>
            </a:r>
            <a:r>
              <a:rPr lang="en-GB" sz="1400" dirty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</a:rPr>
              <a:t>, thematic, Policy, Methodological, Financial control, etc..</a:t>
            </a:r>
          </a:p>
          <a:p>
            <a:pPr marL="171450" indent="-171450" fontAlgn="auto"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</a:rPr>
              <a:t>Delegations</a:t>
            </a:r>
          </a:p>
          <a:p>
            <a:pPr marL="171450" indent="-171450" fontAlgn="auto"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</a:rPr>
              <a:t>International organisations</a:t>
            </a:r>
          </a:p>
          <a:p>
            <a:pPr marL="171450" indent="-171450" fontAlgn="auto"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</a:rPr>
              <a:t>Member states</a:t>
            </a:r>
          </a:p>
          <a:p>
            <a:pPr marL="171450" indent="-171450" fontAlgn="auto"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</a:rPr>
              <a:t>Implementing partners (including Contractors, grant beneficiaries, technical assistants, NAOs)</a:t>
            </a:r>
          </a:p>
          <a:p>
            <a:pPr marL="171450" indent="-171450" fontAlgn="auto"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</a:rPr>
              <a:t>Civil society, NGOs</a:t>
            </a:r>
          </a:p>
          <a:p>
            <a:pPr marL="171450" indent="-171450" fontAlgn="auto"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</a:rPr>
              <a:t>ROM and Result reporting teams</a:t>
            </a:r>
          </a:p>
          <a:p>
            <a:pPr marL="171450" indent="-171450" fontAlgn="auto"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</a:rPr>
              <a:t>General public</a:t>
            </a:r>
          </a:p>
          <a:p>
            <a:pPr algn="ctr" fontAlgn="auto">
              <a:spcBef>
                <a:spcPts val="0"/>
              </a:spcBef>
              <a:spcAft>
                <a:spcPts val="429"/>
              </a:spcAft>
              <a:defRPr/>
            </a:pPr>
            <a:r>
              <a:rPr lang="en-GB" sz="1400" b="1" dirty="0" smtClean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84" name="29 Rectángulo redondeado"/>
          <p:cNvSpPr/>
          <p:nvPr/>
        </p:nvSpPr>
        <p:spPr>
          <a:xfrm>
            <a:off x="3923928" y="2264114"/>
            <a:ext cx="1984009" cy="4045206"/>
          </a:xfrm>
          <a:prstGeom prst="roundRect">
            <a:avLst>
              <a:gd name="adj" fmla="val 5070"/>
            </a:avLst>
          </a:prstGeom>
          <a:solidFill>
            <a:schemeClr val="accent3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429"/>
              </a:spcAft>
              <a:defRPr/>
            </a:pPr>
            <a:r>
              <a:rPr lang="en-GB" sz="2000" b="1" dirty="0" smtClean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</a:rPr>
              <a:t>Key interests</a:t>
            </a:r>
          </a:p>
          <a:p>
            <a:pPr algn="ctr" fontAlgn="auto">
              <a:spcBef>
                <a:spcPts val="0"/>
              </a:spcBef>
              <a:spcAft>
                <a:spcPts val="429"/>
              </a:spcAft>
              <a:defRPr/>
            </a:pPr>
            <a:endParaRPr lang="en-GB" sz="2000" b="1" dirty="0">
              <a:solidFill>
                <a:srgbClr val="5B9BD5">
                  <a:lumMod val="50000"/>
                </a:srgbClr>
              </a:solidFill>
              <a:latin typeface="Calibri" panose="020F050202020403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429"/>
              </a:spcAft>
              <a:defRPr/>
            </a:pPr>
            <a:r>
              <a:rPr lang="en-GB" sz="2000" b="1" dirty="0" smtClean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</a:rPr>
              <a:t>Needs </a:t>
            </a:r>
          </a:p>
          <a:p>
            <a:pPr algn="ctr" fontAlgn="auto">
              <a:spcBef>
                <a:spcPts val="0"/>
              </a:spcBef>
              <a:spcAft>
                <a:spcPts val="429"/>
              </a:spcAft>
              <a:defRPr/>
            </a:pPr>
            <a:endParaRPr lang="en-GB" sz="2000" b="1" dirty="0" smtClean="0">
              <a:solidFill>
                <a:srgbClr val="5B9BD5">
                  <a:lumMod val="50000"/>
                </a:srgbClr>
              </a:solidFill>
              <a:latin typeface="Calibri" panose="020F050202020403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429"/>
              </a:spcAft>
              <a:defRPr/>
            </a:pPr>
            <a:r>
              <a:rPr lang="en-GB" sz="2000" b="1" dirty="0" smtClean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</a:rPr>
              <a:t> Expectations</a:t>
            </a:r>
          </a:p>
        </p:txBody>
      </p:sp>
      <p:sp>
        <p:nvSpPr>
          <p:cNvPr id="85" name="27 Rectángulo redondeado"/>
          <p:cNvSpPr/>
          <p:nvPr/>
        </p:nvSpPr>
        <p:spPr>
          <a:xfrm>
            <a:off x="6338928" y="3080481"/>
            <a:ext cx="2378994" cy="972108"/>
          </a:xfrm>
          <a:prstGeom prst="roundRect">
            <a:avLst>
              <a:gd name="adj" fmla="val 5070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429"/>
              </a:spcAft>
              <a:defRPr/>
            </a:pPr>
            <a:r>
              <a:rPr lang="en-GB" sz="1400" b="1" dirty="0" smtClean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</a:rPr>
              <a:t>CHANGE MANAGEMENT PLANNING</a:t>
            </a:r>
            <a:endParaRPr lang="en-GB" sz="1400" b="1" dirty="0">
              <a:solidFill>
                <a:srgbClr val="5B9BD5">
                  <a:lumMod val="5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86" name="29 Rectángulo redondeado"/>
          <p:cNvSpPr/>
          <p:nvPr/>
        </p:nvSpPr>
        <p:spPr>
          <a:xfrm>
            <a:off x="6326757" y="4185083"/>
            <a:ext cx="2378994" cy="612069"/>
          </a:xfrm>
          <a:prstGeom prst="roundRect">
            <a:avLst>
              <a:gd name="adj" fmla="val 5070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429"/>
              </a:spcAft>
              <a:defRPr/>
            </a:pPr>
            <a:r>
              <a:rPr lang="en-GB" sz="1400" b="1" dirty="0" smtClean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</a:rPr>
              <a:t>COMMUNICATION </a:t>
            </a:r>
          </a:p>
        </p:txBody>
      </p:sp>
      <p:sp>
        <p:nvSpPr>
          <p:cNvPr id="87" name="30 Rectángulo redondeado"/>
          <p:cNvSpPr/>
          <p:nvPr/>
        </p:nvSpPr>
        <p:spPr>
          <a:xfrm>
            <a:off x="6314587" y="4941168"/>
            <a:ext cx="2378994" cy="504056"/>
          </a:xfrm>
          <a:prstGeom prst="roundRect">
            <a:avLst>
              <a:gd name="adj" fmla="val 5070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429"/>
              </a:spcAft>
              <a:defRPr/>
            </a:pPr>
            <a:r>
              <a:rPr lang="en-GB" sz="1400" b="1" dirty="0" smtClean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</a:rPr>
              <a:t>TRAINING</a:t>
            </a:r>
            <a:endParaRPr lang="en-GB" sz="1400" b="1" dirty="0">
              <a:solidFill>
                <a:srgbClr val="5B9BD5">
                  <a:lumMod val="5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89" name="30 Rectángulo redondeado"/>
          <p:cNvSpPr/>
          <p:nvPr/>
        </p:nvSpPr>
        <p:spPr>
          <a:xfrm>
            <a:off x="6312965" y="5589240"/>
            <a:ext cx="2378994" cy="504056"/>
          </a:xfrm>
          <a:prstGeom prst="roundRect">
            <a:avLst>
              <a:gd name="adj" fmla="val 5070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429"/>
              </a:spcAft>
              <a:defRPr/>
            </a:pPr>
            <a:r>
              <a:rPr lang="en-GB" sz="1400" b="1" dirty="0" smtClean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</a:rPr>
              <a:t>SUPPORT FUNCTIONS</a:t>
            </a:r>
            <a:endParaRPr lang="en-GB" sz="1400" b="1" dirty="0">
              <a:solidFill>
                <a:srgbClr val="5B9BD5">
                  <a:lumMod val="5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Left-Right Arrow 6"/>
          <p:cNvSpPr/>
          <p:nvPr/>
        </p:nvSpPr>
        <p:spPr bwMode="auto">
          <a:xfrm>
            <a:off x="5907937" y="3566535"/>
            <a:ext cx="320247" cy="192495"/>
          </a:xfrm>
          <a:prstGeom prst="leftRightArrow">
            <a:avLst/>
          </a:prstGeom>
          <a:solidFill>
            <a:srgbClr val="2D5EC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sz="1200" smtClean="0">
              <a:solidFill>
                <a:srgbClr val="0F5494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90" name="Left-Right Arrow 89"/>
          <p:cNvSpPr/>
          <p:nvPr/>
        </p:nvSpPr>
        <p:spPr bwMode="auto">
          <a:xfrm>
            <a:off x="5900213" y="4370387"/>
            <a:ext cx="320247" cy="192495"/>
          </a:xfrm>
          <a:prstGeom prst="leftRightArrow">
            <a:avLst/>
          </a:prstGeom>
          <a:solidFill>
            <a:srgbClr val="2D5EC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sz="1200" smtClean="0">
              <a:solidFill>
                <a:srgbClr val="0F5494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91" name="Left-Right Arrow 90"/>
          <p:cNvSpPr/>
          <p:nvPr/>
        </p:nvSpPr>
        <p:spPr bwMode="auto">
          <a:xfrm>
            <a:off x="5907937" y="5132709"/>
            <a:ext cx="320247" cy="192495"/>
          </a:xfrm>
          <a:prstGeom prst="leftRightArrow">
            <a:avLst/>
          </a:prstGeom>
          <a:solidFill>
            <a:srgbClr val="2D5EC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sz="1200" smtClean="0">
              <a:solidFill>
                <a:srgbClr val="0F5494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92" name="Left-Right Arrow 91"/>
          <p:cNvSpPr/>
          <p:nvPr/>
        </p:nvSpPr>
        <p:spPr bwMode="auto">
          <a:xfrm>
            <a:off x="3563888" y="4232609"/>
            <a:ext cx="360041" cy="192495"/>
          </a:xfrm>
          <a:prstGeom prst="leftRightArrow">
            <a:avLst/>
          </a:prstGeom>
          <a:solidFill>
            <a:srgbClr val="2D5EC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sz="1200" smtClean="0">
              <a:solidFill>
                <a:srgbClr val="0F5494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288925" y="836613"/>
            <a:ext cx="8567738" cy="5778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GB" kern="0" dirty="0" smtClean="0"/>
              <a:t>Change management strategy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13527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4" grpId="0" animBg="1"/>
      <p:bldP spid="85" grpId="0" animBg="1"/>
      <p:bldP spid="86" grpId="0" animBg="1"/>
      <p:bldP spid="87" grpId="0" animBg="1"/>
      <p:bldP spid="89" grpId="0" animBg="1"/>
      <p:bldP spid="7" grpId="0" animBg="1"/>
      <p:bldP spid="90" grpId="0" animBg="1"/>
      <p:bldP spid="9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Planning and roll-out</a:t>
            </a:r>
            <a:endParaRPr lang="en-GB" dirty="0"/>
          </a:p>
        </p:txBody>
      </p:sp>
      <p:sp>
        <p:nvSpPr>
          <p:cNvPr id="5" name="ZoneTexte 4"/>
          <p:cNvSpPr txBox="1"/>
          <p:nvPr/>
        </p:nvSpPr>
        <p:spPr>
          <a:xfrm>
            <a:off x="503548" y="1990846"/>
            <a:ext cx="720080" cy="37444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wrap="square" lIns="36000" tIns="36000" rIns="36000" bIns="36000" rtlCol="0" anchor="ctr">
            <a:noAutofit/>
          </a:bodyPr>
          <a:lstStyle/>
          <a:p>
            <a:pPr algn="ctr"/>
            <a:r>
              <a:rPr lang="en-GB" sz="2800" b="1" dirty="0" smtClean="0">
                <a:solidFill>
                  <a:srgbClr val="0C4DA2"/>
                </a:solidFill>
              </a:rPr>
              <a:t>Rollout options</a:t>
            </a:r>
            <a:endParaRPr lang="en-GB" sz="2800" b="1" dirty="0">
              <a:solidFill>
                <a:srgbClr val="0C4DA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367645" y="1990846"/>
            <a:ext cx="4824536" cy="37444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261938" indent="-261938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600" b="1" dirty="0" smtClean="0">
                <a:solidFill>
                  <a:srgbClr val="0C4DA2"/>
                </a:solidFill>
              </a:rPr>
              <a:t>Different options to consider and assess</a:t>
            </a:r>
            <a:r>
              <a:rPr lang="en-GB" sz="2600" dirty="0" smtClean="0">
                <a:solidFill>
                  <a:srgbClr val="0C4DA2"/>
                </a:solidFill>
              </a:rPr>
              <a:t>: advantages and risks of each option to discuss with the DUG</a:t>
            </a:r>
          </a:p>
          <a:p>
            <a:pPr marL="261938" indent="-261938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600" b="1" dirty="0" smtClean="0">
                <a:solidFill>
                  <a:srgbClr val="0C4DA2"/>
                </a:solidFill>
              </a:rPr>
              <a:t>Lessons to learn </a:t>
            </a:r>
            <a:r>
              <a:rPr lang="en-GB" sz="2600" dirty="0" smtClean="0">
                <a:solidFill>
                  <a:srgbClr val="0C4DA2"/>
                </a:solidFill>
              </a:rPr>
              <a:t>from Track 1 Results management / Pilot Delegations</a:t>
            </a:r>
          </a:p>
        </p:txBody>
      </p:sp>
      <p:sp>
        <p:nvSpPr>
          <p:cNvPr id="9" name="ZoneTexte 6"/>
          <p:cNvSpPr txBox="1"/>
          <p:nvPr/>
        </p:nvSpPr>
        <p:spPr>
          <a:xfrm>
            <a:off x="6012161" y="1988840"/>
            <a:ext cx="2761534" cy="37444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261938" indent="-261938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800" dirty="0" smtClean="0">
                <a:solidFill>
                  <a:srgbClr val="0C4DA2"/>
                </a:solidFill>
              </a:rPr>
              <a:t>Follow </a:t>
            </a:r>
            <a:r>
              <a:rPr lang="en-GB" sz="2800" dirty="0">
                <a:solidFill>
                  <a:srgbClr val="0C4DA2"/>
                </a:solidFill>
              </a:rPr>
              <a:t>up of data migration</a:t>
            </a:r>
          </a:p>
          <a:p>
            <a:pPr marL="261938" indent="-261938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800" b="1" dirty="0" smtClean="0">
                <a:solidFill>
                  <a:srgbClr val="0C4DA2"/>
                </a:solidFill>
              </a:rPr>
              <a:t>Milestone</a:t>
            </a:r>
            <a:r>
              <a:rPr lang="en-GB" sz="2800" dirty="0" smtClean="0">
                <a:solidFill>
                  <a:srgbClr val="0C4DA2"/>
                </a:solidFill>
              </a:rPr>
              <a:t>:1</a:t>
            </a:r>
            <a:r>
              <a:rPr lang="en-GB" sz="2800" baseline="30000" dirty="0" smtClean="0">
                <a:solidFill>
                  <a:srgbClr val="0C4DA2"/>
                </a:solidFill>
              </a:rPr>
              <a:t>st</a:t>
            </a:r>
            <a:r>
              <a:rPr lang="en-GB" sz="2800" dirty="0" smtClean="0">
                <a:solidFill>
                  <a:srgbClr val="0C4DA2"/>
                </a:solidFill>
              </a:rPr>
              <a:t> release by January 2018</a:t>
            </a:r>
            <a:endParaRPr lang="en-GB" sz="2800" dirty="0">
              <a:solidFill>
                <a:srgbClr val="0C4DA2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0" y="34523"/>
            <a:ext cx="3671900" cy="460057"/>
          </a:xfrm>
          <a:prstGeom prst="rect">
            <a:avLst/>
          </a:prstGeom>
          <a:solidFill>
            <a:srgbClr val="0F5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US" sz="2400" kern="0" smtClean="0">
                <a:solidFill>
                  <a:schemeClr val="bg1"/>
                </a:solidFill>
                <a:latin typeface="Cambria" panose="02040503050406030204" pitchFamily="18" charset="0"/>
              </a:rPr>
              <a:t>Change management</a:t>
            </a:r>
            <a:endParaRPr lang="en-GB" sz="2400" kern="0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5004048" y="26269"/>
            <a:ext cx="3960440" cy="522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US" sz="2000" kern="0" dirty="0" smtClean="0">
                <a:solidFill>
                  <a:srgbClr val="FFFFFF"/>
                </a:solidFill>
                <a:latin typeface="Cambria" panose="02040503050406030204" pitchFamily="18" charset="0"/>
              </a:rPr>
              <a:t>Sharing preliminary ideas</a:t>
            </a:r>
            <a:endParaRPr lang="en-GB" sz="2000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14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Training</a:t>
            </a:r>
            <a:endParaRPr lang="en-GB" dirty="0"/>
          </a:p>
        </p:txBody>
      </p:sp>
      <p:sp>
        <p:nvSpPr>
          <p:cNvPr id="5" name="ZoneTexte 4"/>
          <p:cNvSpPr txBox="1"/>
          <p:nvPr/>
        </p:nvSpPr>
        <p:spPr>
          <a:xfrm>
            <a:off x="683568" y="1736812"/>
            <a:ext cx="432048" cy="1944216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wrap="square" lIns="36000" tIns="36000" rIns="36000" bIns="36000" rtlCol="0" anchor="ctr">
            <a:noAutofit/>
          </a:bodyPr>
          <a:lstStyle/>
          <a:p>
            <a:pPr algn="ctr"/>
            <a:r>
              <a:rPr lang="en-GB" sz="2000" b="1" dirty="0" smtClean="0">
                <a:solidFill>
                  <a:srgbClr val="0C4DA2"/>
                </a:solidFill>
              </a:rPr>
              <a:t>Track 1</a:t>
            </a:r>
            <a:endParaRPr lang="en-GB" sz="2000" b="1" dirty="0">
              <a:solidFill>
                <a:srgbClr val="0C4DA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115616" y="1736812"/>
            <a:ext cx="4968552" cy="1944216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C4DA2"/>
                </a:solidFill>
              </a:rPr>
              <a:t>Lessons to be learned from Track/project 1 – Results management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C4DA2"/>
                </a:solidFill>
              </a:rPr>
              <a:t>Current approach</a:t>
            </a:r>
            <a:r>
              <a:rPr lang="en-US" sz="2000" dirty="0" smtClean="0">
                <a:solidFill>
                  <a:srgbClr val="0C4DA2"/>
                </a:solidFill>
              </a:rPr>
              <a:t>: roll out and comprehensive workshops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C4DA2"/>
                </a:solidFill>
              </a:rPr>
              <a:t>Training of trainers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83568" y="3753036"/>
            <a:ext cx="432048" cy="1944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wrap="square" lIns="36000" tIns="36000" rIns="36000" bIns="36000" rtlCol="0" anchor="ctr">
            <a:noAutofit/>
          </a:bodyPr>
          <a:lstStyle/>
          <a:p>
            <a:pPr algn="ctr"/>
            <a:r>
              <a:rPr lang="en-GB" sz="1600" b="1" dirty="0" smtClean="0">
                <a:solidFill>
                  <a:srgbClr val="0C4DA2"/>
                </a:solidFill>
              </a:rPr>
              <a:t>Assumptions</a:t>
            </a:r>
            <a:endParaRPr lang="en-GB" sz="1600" b="1" dirty="0">
              <a:solidFill>
                <a:srgbClr val="0C4DA2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15616" y="3753036"/>
            <a:ext cx="7560840" cy="1944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457200" indent="-45720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C4DA2"/>
                </a:solidFill>
              </a:rPr>
              <a:t>Needs for training on procurement procedures are </a:t>
            </a:r>
            <a:r>
              <a:rPr lang="en-US" sz="2000" b="1" dirty="0" smtClean="0">
                <a:solidFill>
                  <a:srgbClr val="0C4DA2"/>
                </a:solidFill>
              </a:rPr>
              <a:t>not substantial</a:t>
            </a:r>
            <a:endParaRPr lang="en-US" sz="2000" dirty="0" smtClean="0">
              <a:solidFill>
                <a:srgbClr val="0C4DA2"/>
              </a:solidFill>
            </a:endParaRP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C4DA2"/>
                </a:solidFill>
              </a:rPr>
              <a:t>Focus on users and the new system 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C4DA2"/>
                </a:solidFill>
              </a:rPr>
              <a:t>Training of external stakeholders (e.g. NAOs staff, contractors)?</a:t>
            </a:r>
            <a:endParaRPr lang="en-GB" sz="2000" dirty="0" smtClean="0">
              <a:solidFill>
                <a:srgbClr val="0C4DA2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228184" y="1736812"/>
            <a:ext cx="2448272" cy="194421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t">
            <a:noAutofit/>
          </a:bodyPr>
          <a:lstStyle/>
          <a:p>
            <a:r>
              <a:rPr lang="en-US" sz="2000" i="1" dirty="0" smtClean="0">
                <a:solidFill>
                  <a:schemeClr val="accent5">
                    <a:lumMod val="50000"/>
                  </a:schemeClr>
                </a:solidFill>
              </a:rPr>
              <a:t>Extent to which:</a:t>
            </a:r>
          </a:p>
          <a:p>
            <a:pPr marL="285750" indent="-285750">
              <a:buFontTx/>
              <a:buChar char="-"/>
            </a:pPr>
            <a:r>
              <a:rPr lang="en-US" sz="2000" i="1" dirty="0" smtClean="0">
                <a:solidFill>
                  <a:schemeClr val="accent5">
                    <a:lumMod val="50000"/>
                  </a:schemeClr>
                </a:solidFill>
              </a:rPr>
              <a:t>Relevant </a:t>
            </a:r>
          </a:p>
          <a:p>
            <a:pPr marL="285750" indent="-285750">
              <a:buFontTx/>
              <a:buChar char="-"/>
            </a:pPr>
            <a:r>
              <a:rPr lang="en-US" sz="2000" i="1" dirty="0" smtClean="0">
                <a:solidFill>
                  <a:schemeClr val="accent5">
                    <a:lumMod val="50000"/>
                  </a:schemeClr>
                </a:solidFill>
              </a:rPr>
              <a:t>Applicable </a:t>
            </a:r>
          </a:p>
          <a:p>
            <a:r>
              <a:rPr lang="en-US" sz="2000" i="1" dirty="0" smtClean="0">
                <a:solidFill>
                  <a:schemeClr val="accent5">
                    <a:lumMod val="50000"/>
                  </a:schemeClr>
                </a:solidFill>
              </a:rPr>
              <a:t>to Contract management and procurement</a:t>
            </a:r>
            <a:endParaRPr lang="en-GB" sz="2000" i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0" y="34523"/>
            <a:ext cx="3671900" cy="460057"/>
          </a:xfrm>
          <a:prstGeom prst="rect">
            <a:avLst/>
          </a:prstGeom>
          <a:solidFill>
            <a:srgbClr val="0F5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US" sz="2400" kern="0" smtClean="0">
                <a:solidFill>
                  <a:schemeClr val="bg1"/>
                </a:solidFill>
                <a:latin typeface="Cambria" panose="02040503050406030204" pitchFamily="18" charset="0"/>
              </a:rPr>
              <a:t>Change management</a:t>
            </a:r>
            <a:endParaRPr lang="en-GB" sz="2400" kern="0" dirty="0">
              <a:solidFill>
                <a:schemeClr val="bg1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5004048" y="26269"/>
            <a:ext cx="3960440" cy="522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US" sz="2000" kern="0" dirty="0" smtClean="0">
                <a:solidFill>
                  <a:srgbClr val="FFFFFF"/>
                </a:solidFill>
                <a:latin typeface="Cambria" panose="02040503050406030204" pitchFamily="18" charset="0"/>
              </a:rPr>
              <a:t>Sharing preliminary ideas</a:t>
            </a:r>
            <a:endParaRPr lang="en-GB" sz="2000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69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  <p:bldP spid="8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Training</a:t>
            </a:r>
            <a:endParaRPr lang="en-GB" dirty="0"/>
          </a:p>
        </p:txBody>
      </p:sp>
      <p:sp>
        <p:nvSpPr>
          <p:cNvPr id="5" name="ZoneTexte 4"/>
          <p:cNvSpPr txBox="1"/>
          <p:nvPr/>
        </p:nvSpPr>
        <p:spPr>
          <a:xfrm>
            <a:off x="665594" y="1736812"/>
            <a:ext cx="1152128" cy="23042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wrap="square" lIns="36000" tIns="36000" rIns="36000" bIns="36000" rtlCol="0" anchor="ctr">
            <a:noAutofit/>
          </a:bodyPr>
          <a:lstStyle/>
          <a:p>
            <a:pPr algn="ctr"/>
            <a:r>
              <a:rPr lang="en-GB" sz="2000" b="1" dirty="0" smtClean="0">
                <a:solidFill>
                  <a:srgbClr val="0C4DA2"/>
                </a:solidFill>
              </a:rPr>
              <a:t> Training users</a:t>
            </a:r>
            <a:endParaRPr lang="en-GB" sz="2000" b="1" dirty="0">
              <a:solidFill>
                <a:srgbClr val="0C4DA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817722" y="1736812"/>
            <a:ext cx="6768752" cy="2304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GB" sz="2000" dirty="0" smtClean="0">
                <a:solidFill>
                  <a:srgbClr val="0C4DA2"/>
                </a:solidFill>
              </a:rPr>
              <a:t>How much is needed?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GB" sz="2000" dirty="0" smtClean="0">
                <a:solidFill>
                  <a:srgbClr val="0C4DA2"/>
                </a:solidFill>
              </a:rPr>
              <a:t>Who? When? How?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GB" sz="2000" dirty="0" smtClean="0">
                <a:solidFill>
                  <a:srgbClr val="0C4DA2"/>
                </a:solidFill>
              </a:rPr>
              <a:t>Training of trainers : develop a network of trainers who will deliver training and advisory support in Brussels and in Delegations?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GB" sz="2000" dirty="0" smtClean="0">
                <a:solidFill>
                  <a:srgbClr val="0C4DA2"/>
                </a:solidFill>
              </a:rPr>
              <a:t>Develop Users manuals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GB" sz="2000" dirty="0" smtClean="0">
                <a:solidFill>
                  <a:srgbClr val="0C4DA2"/>
                </a:solidFill>
              </a:rPr>
              <a:t>Progressive update of PRAG, </a:t>
            </a:r>
            <a:r>
              <a:rPr lang="en-GB" sz="2000" dirty="0" err="1" smtClean="0">
                <a:solidFill>
                  <a:srgbClr val="0C4DA2"/>
                </a:solidFill>
              </a:rPr>
              <a:t>eCompanion</a:t>
            </a:r>
            <a:r>
              <a:rPr lang="en-GB" sz="2000" dirty="0" smtClean="0">
                <a:solidFill>
                  <a:srgbClr val="0C4DA2"/>
                </a:solidFill>
              </a:rPr>
              <a:t>, </a:t>
            </a:r>
            <a:r>
              <a:rPr lang="en-GB" sz="2000" dirty="0" err="1" smtClean="0">
                <a:solidFill>
                  <a:srgbClr val="0C4DA2"/>
                </a:solidFill>
              </a:rPr>
              <a:t>etc</a:t>
            </a:r>
            <a:endParaRPr lang="en-GB" sz="2000" dirty="0" smtClean="0">
              <a:solidFill>
                <a:srgbClr val="0C4DA2"/>
              </a:solidFill>
            </a:endParaRPr>
          </a:p>
        </p:txBody>
      </p:sp>
      <p:sp>
        <p:nvSpPr>
          <p:cNvPr id="6" name="ZoneTexte 4"/>
          <p:cNvSpPr txBox="1"/>
          <p:nvPr/>
        </p:nvSpPr>
        <p:spPr>
          <a:xfrm>
            <a:off x="647564" y="4185084"/>
            <a:ext cx="1170158" cy="1840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wrap="square" lIns="36000" tIns="36000" rIns="36000" bIns="36000" rtlCol="0" anchor="ctr">
            <a:noAutofit/>
          </a:bodyPr>
          <a:lstStyle/>
          <a:p>
            <a:pPr algn="ctr"/>
            <a:r>
              <a:rPr lang="en-GB" sz="1800" b="1" dirty="0" smtClean="0">
                <a:solidFill>
                  <a:srgbClr val="0C4DA2"/>
                </a:solidFill>
              </a:rPr>
              <a:t>Training external stakeholders</a:t>
            </a:r>
            <a:endParaRPr lang="en-GB" sz="1800" b="1" dirty="0">
              <a:solidFill>
                <a:srgbClr val="0C4DA2"/>
              </a:solidFill>
            </a:endParaRPr>
          </a:p>
        </p:txBody>
      </p:sp>
      <p:sp>
        <p:nvSpPr>
          <p:cNvPr id="8" name="ZoneTexte 6"/>
          <p:cNvSpPr txBox="1"/>
          <p:nvPr/>
        </p:nvSpPr>
        <p:spPr>
          <a:xfrm>
            <a:off x="1817722" y="4185084"/>
            <a:ext cx="6768752" cy="18406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dirty="0" smtClean="0">
                <a:solidFill>
                  <a:srgbClr val="0C4DA2"/>
                </a:solidFill>
              </a:rPr>
              <a:t>Who?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dirty="0" smtClean="0">
                <a:solidFill>
                  <a:srgbClr val="0C4DA2"/>
                </a:solidFill>
              </a:rPr>
              <a:t>When?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dirty="0" smtClean="0">
                <a:solidFill>
                  <a:srgbClr val="0C4DA2"/>
                </a:solidFill>
              </a:rPr>
              <a:t>How?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0" y="34523"/>
            <a:ext cx="3671900" cy="460057"/>
          </a:xfrm>
          <a:prstGeom prst="rect">
            <a:avLst/>
          </a:prstGeom>
          <a:solidFill>
            <a:srgbClr val="0F5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US" sz="2400" kern="0" smtClean="0">
                <a:solidFill>
                  <a:schemeClr val="bg1"/>
                </a:solidFill>
                <a:latin typeface="Cambria" panose="02040503050406030204" pitchFamily="18" charset="0"/>
              </a:rPr>
              <a:t>Change management</a:t>
            </a:r>
            <a:endParaRPr lang="en-GB" sz="2400" kern="0" dirty="0">
              <a:solidFill>
                <a:schemeClr val="bg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5004048" y="26269"/>
            <a:ext cx="3960440" cy="522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US" sz="2000" kern="0" dirty="0" smtClean="0">
                <a:solidFill>
                  <a:srgbClr val="FFFFFF"/>
                </a:solidFill>
                <a:latin typeface="Cambria" panose="02040503050406030204" pitchFamily="18" charset="0"/>
              </a:rPr>
              <a:t>Sharing preliminary ideas</a:t>
            </a:r>
            <a:endParaRPr lang="en-GB" sz="2000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12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 algn="ctr"/>
            <a:r>
              <a:rPr lang="en-GB" dirty="0" smtClean="0"/>
              <a:t>1. DUG Members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445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User support functions</a:t>
            </a:r>
            <a:endParaRPr lang="en-GB" dirty="0"/>
          </a:p>
        </p:txBody>
      </p:sp>
      <p:sp>
        <p:nvSpPr>
          <p:cNvPr id="5" name="ZoneTexte 4"/>
          <p:cNvSpPr txBox="1"/>
          <p:nvPr/>
        </p:nvSpPr>
        <p:spPr>
          <a:xfrm>
            <a:off x="683568" y="1916832"/>
            <a:ext cx="720080" cy="38164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wrap="square" lIns="36000" tIns="36000" rIns="36000" bIns="36000" rtlCol="0" anchor="ctr">
            <a:noAutofit/>
          </a:bodyPr>
          <a:lstStyle/>
          <a:p>
            <a:pPr algn="ctr"/>
            <a:r>
              <a:rPr lang="en-GB" sz="2000" b="1" dirty="0" smtClean="0">
                <a:solidFill>
                  <a:srgbClr val="0C4DA2"/>
                </a:solidFill>
              </a:rPr>
              <a:t>Users 'support</a:t>
            </a:r>
            <a:endParaRPr lang="en-GB" sz="2000" b="1" dirty="0">
              <a:solidFill>
                <a:srgbClr val="0C4DA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691680" y="1916832"/>
            <a:ext cx="6984776" cy="38164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t">
            <a:noAutofit/>
          </a:bodyPr>
          <a:lstStyle/>
          <a:p>
            <a:r>
              <a:rPr lang="en-GB" sz="2000" dirty="0" smtClean="0">
                <a:solidFill>
                  <a:srgbClr val="0C4DA2"/>
                </a:solidFill>
              </a:rPr>
              <a:t>Follow-up and management of :</a:t>
            </a:r>
          </a:p>
          <a:p>
            <a:pPr marL="457200" indent="-457200">
              <a:buFont typeface="Wingdings" pitchFamily="2" charset="2"/>
              <a:buChar char="§"/>
            </a:pPr>
            <a:endParaRPr lang="en-GB" sz="2000" dirty="0" smtClean="0">
              <a:solidFill>
                <a:srgbClr val="0C4DA2"/>
              </a:solidFill>
            </a:endParaRPr>
          </a:p>
          <a:p>
            <a:pPr marL="914400" lvl="1" indent="-457200">
              <a:buFont typeface="Wingdings" pitchFamily="2" charset="2"/>
              <a:buChar char="§"/>
            </a:pPr>
            <a:r>
              <a:rPr lang="en-GB" sz="2000" dirty="0" smtClean="0">
                <a:solidFill>
                  <a:srgbClr val="0C4DA2"/>
                </a:solidFill>
              </a:rPr>
              <a:t>FAQ</a:t>
            </a:r>
          </a:p>
          <a:p>
            <a:pPr marL="457200" indent="-457200">
              <a:buFont typeface="Wingdings" pitchFamily="2" charset="2"/>
              <a:buChar char="§"/>
            </a:pPr>
            <a:endParaRPr lang="en-GB" sz="2000" dirty="0" smtClean="0">
              <a:solidFill>
                <a:srgbClr val="0C4DA2"/>
              </a:solidFill>
            </a:endParaRPr>
          </a:p>
          <a:p>
            <a:pPr marL="914400" lvl="1" indent="-457200">
              <a:buFont typeface="Wingdings" pitchFamily="2" charset="2"/>
              <a:buChar char="§"/>
            </a:pPr>
            <a:r>
              <a:rPr lang="en-GB" sz="2000" b="1" dirty="0" smtClean="0">
                <a:solidFill>
                  <a:srgbClr val="0C4DA2"/>
                </a:solidFill>
              </a:rPr>
              <a:t>First Level</a:t>
            </a:r>
            <a:r>
              <a:rPr lang="en-GB" sz="2000" dirty="0" smtClean="0">
                <a:solidFill>
                  <a:srgbClr val="0C4DA2"/>
                </a:solidFill>
              </a:rPr>
              <a:t>: helpdesk phone or internet support based</a:t>
            </a:r>
          </a:p>
          <a:p>
            <a:pPr marL="457200" indent="-457200">
              <a:buFont typeface="Wingdings" pitchFamily="2" charset="2"/>
              <a:buChar char="§"/>
            </a:pPr>
            <a:endParaRPr lang="en-GB" sz="2000" dirty="0" smtClean="0">
              <a:solidFill>
                <a:srgbClr val="0C4DA2"/>
              </a:solidFill>
            </a:endParaRPr>
          </a:p>
          <a:p>
            <a:pPr marL="914400" lvl="1" indent="-457200">
              <a:buFont typeface="Wingdings" pitchFamily="2" charset="2"/>
              <a:buChar char="§"/>
            </a:pPr>
            <a:r>
              <a:rPr lang="en-GB" sz="2000" b="1" dirty="0" smtClean="0">
                <a:solidFill>
                  <a:srgbClr val="0C4DA2"/>
                </a:solidFill>
              </a:rPr>
              <a:t>Second Level</a:t>
            </a:r>
            <a:r>
              <a:rPr lang="en-GB" sz="2000" dirty="0" smtClean="0">
                <a:solidFill>
                  <a:srgbClr val="0C4DA2"/>
                </a:solidFill>
              </a:rPr>
              <a:t>: remote team with more specific knowledge then First level Support  </a:t>
            </a:r>
          </a:p>
          <a:p>
            <a:pPr marL="457200" indent="-457200">
              <a:buFont typeface="Wingdings" pitchFamily="2" charset="2"/>
              <a:buChar char="§"/>
            </a:pPr>
            <a:endParaRPr lang="en-GB" sz="2000" dirty="0" smtClean="0">
              <a:solidFill>
                <a:srgbClr val="0C4DA2"/>
              </a:solidFill>
            </a:endParaRPr>
          </a:p>
          <a:p>
            <a:pPr marL="914400" lvl="1" indent="-457200">
              <a:buFont typeface="Wingdings" pitchFamily="2" charset="2"/>
              <a:buChar char="§"/>
            </a:pPr>
            <a:r>
              <a:rPr lang="en-GB" sz="2000" b="1" dirty="0" smtClean="0">
                <a:solidFill>
                  <a:srgbClr val="0C4DA2"/>
                </a:solidFill>
              </a:rPr>
              <a:t>Third Line</a:t>
            </a:r>
            <a:r>
              <a:rPr lang="en-GB" sz="2000" dirty="0" smtClean="0">
                <a:solidFill>
                  <a:srgbClr val="0C4DA2"/>
                </a:solidFill>
              </a:rPr>
              <a:t>: more specialised individuals or teams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34523"/>
            <a:ext cx="3671900" cy="460057"/>
          </a:xfrm>
          <a:prstGeom prst="rect">
            <a:avLst/>
          </a:prstGeom>
          <a:solidFill>
            <a:srgbClr val="0F5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US" sz="2400" kern="0" smtClean="0">
                <a:solidFill>
                  <a:schemeClr val="bg1"/>
                </a:solidFill>
                <a:latin typeface="Cambria" panose="02040503050406030204" pitchFamily="18" charset="0"/>
              </a:rPr>
              <a:t>Change management</a:t>
            </a:r>
            <a:endParaRPr lang="en-GB" sz="2400" kern="0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5004048" y="26269"/>
            <a:ext cx="3960440" cy="522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US" sz="2000" kern="0" dirty="0" smtClean="0">
                <a:solidFill>
                  <a:srgbClr val="FFFFFF"/>
                </a:solidFill>
                <a:latin typeface="Cambria" panose="02040503050406030204" pitchFamily="18" charset="0"/>
              </a:rPr>
              <a:t>Sharing preliminary ideas</a:t>
            </a:r>
            <a:endParaRPr lang="en-GB" sz="2000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83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Potential resistance</a:t>
            </a:r>
            <a:endParaRPr lang="en-GB" dirty="0"/>
          </a:p>
        </p:txBody>
      </p:sp>
      <p:sp>
        <p:nvSpPr>
          <p:cNvPr id="5" name="ZoneTexte 4"/>
          <p:cNvSpPr txBox="1"/>
          <p:nvPr/>
        </p:nvSpPr>
        <p:spPr>
          <a:xfrm>
            <a:off x="503548" y="1916832"/>
            <a:ext cx="864096" cy="35283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wrap="square" lIns="36000" tIns="36000" rIns="36000" bIns="36000" rtlCol="0" anchor="ctr">
            <a:noAutofit/>
          </a:bodyPr>
          <a:lstStyle/>
          <a:p>
            <a:pPr algn="ctr"/>
            <a:r>
              <a:rPr lang="en-GB" sz="2000" b="1" dirty="0" smtClean="0">
                <a:solidFill>
                  <a:srgbClr val="0C4DA2"/>
                </a:solidFill>
              </a:rPr>
              <a:t>Small sample of the types of  resistance</a:t>
            </a:r>
            <a:br>
              <a:rPr lang="en-GB" sz="2000" b="1" dirty="0" smtClean="0">
                <a:solidFill>
                  <a:srgbClr val="0C4DA2"/>
                </a:solidFill>
              </a:rPr>
            </a:br>
            <a:r>
              <a:rPr lang="en-GB" sz="2000" b="1" dirty="0" smtClean="0">
                <a:solidFill>
                  <a:srgbClr val="0C4DA2"/>
                </a:solidFill>
              </a:rPr>
              <a:t> to anticipate</a:t>
            </a:r>
            <a:endParaRPr lang="en-GB" sz="2000" b="1" dirty="0">
              <a:solidFill>
                <a:srgbClr val="0C4DA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11660" y="1916832"/>
            <a:ext cx="6984776" cy="28083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100" b="1" dirty="0" smtClean="0">
                <a:solidFill>
                  <a:srgbClr val="0C4DA2"/>
                </a:solidFill>
              </a:rPr>
              <a:t>Loss of stability</a:t>
            </a:r>
            <a:r>
              <a:rPr lang="en-US" sz="2100" dirty="0" smtClean="0">
                <a:solidFill>
                  <a:srgbClr val="0C4DA2"/>
                </a:solidFill>
              </a:rPr>
              <a:t>: uncertainty regarding the future expectations (roles, required skills, etc), </a:t>
            </a:r>
            <a:r>
              <a:rPr lang="en-GB" sz="2100" dirty="0" smtClean="0">
                <a:solidFill>
                  <a:srgbClr val="0C4DA2"/>
                </a:solidFill>
              </a:rPr>
              <a:t>difficulties with understanding concepts</a:t>
            </a:r>
            <a:endParaRPr lang="en-US" sz="2100" dirty="0" smtClean="0">
              <a:solidFill>
                <a:srgbClr val="0C4DA2"/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100" b="1" dirty="0" smtClean="0">
                <a:solidFill>
                  <a:srgbClr val="0C4DA2"/>
                </a:solidFill>
              </a:rPr>
              <a:t>Perceived loss of personal control</a:t>
            </a:r>
            <a:r>
              <a:rPr lang="en-US" sz="2100" dirty="0" smtClean="0">
                <a:solidFill>
                  <a:srgbClr val="0C4DA2"/>
                </a:solidFill>
              </a:rPr>
              <a:t>: individuals have little or less or no involvement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100" b="1" dirty="0" smtClean="0">
                <a:solidFill>
                  <a:srgbClr val="0C4DA2"/>
                </a:solidFill>
              </a:rPr>
              <a:t>Big picture not understood</a:t>
            </a:r>
            <a:r>
              <a:rPr lang="en-US" sz="2100" dirty="0" smtClean="0">
                <a:solidFill>
                  <a:srgbClr val="0C4DA2"/>
                </a:solidFill>
              </a:rPr>
              <a:t>: only a partial understanding of the overall approach</a:t>
            </a:r>
            <a:endParaRPr lang="en-US" sz="2100" b="1" dirty="0" smtClean="0">
              <a:solidFill>
                <a:srgbClr val="0C4DA2"/>
              </a:solidFill>
            </a:endParaRPr>
          </a:p>
        </p:txBody>
      </p:sp>
      <p:sp>
        <p:nvSpPr>
          <p:cNvPr id="9" name="ZoneTexte 6"/>
          <p:cNvSpPr txBox="1"/>
          <p:nvPr/>
        </p:nvSpPr>
        <p:spPr>
          <a:xfrm>
            <a:off x="1511660" y="4905164"/>
            <a:ext cx="6984776" cy="5400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t">
            <a:noAutofit/>
          </a:bodyPr>
          <a:lstStyle/>
          <a:p>
            <a:r>
              <a:rPr lang="en-US" sz="2100" b="1" dirty="0" smtClean="0">
                <a:solidFill>
                  <a:srgbClr val="0C4DA2"/>
                </a:solidFill>
              </a:rPr>
              <a:t>To discuss: </a:t>
            </a:r>
            <a:r>
              <a:rPr lang="en-US" sz="2100" dirty="0" smtClean="0">
                <a:solidFill>
                  <a:srgbClr val="0C4DA2"/>
                </a:solidFill>
              </a:rPr>
              <a:t>other issues in your respective fields ?</a:t>
            </a:r>
            <a:r>
              <a:rPr lang="en-US" sz="2100" b="1" dirty="0" smtClean="0">
                <a:solidFill>
                  <a:srgbClr val="0C4DA2"/>
                </a:solidFill>
              </a:rPr>
              <a:t>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0" y="34523"/>
            <a:ext cx="3671900" cy="460057"/>
          </a:xfrm>
          <a:prstGeom prst="rect">
            <a:avLst/>
          </a:prstGeom>
          <a:solidFill>
            <a:srgbClr val="0F5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US" sz="2400" kern="0" smtClean="0">
                <a:solidFill>
                  <a:schemeClr val="bg1"/>
                </a:solidFill>
                <a:latin typeface="Cambria" panose="02040503050406030204" pitchFamily="18" charset="0"/>
              </a:rPr>
              <a:t>Change management</a:t>
            </a:r>
            <a:endParaRPr lang="en-GB" sz="2400" kern="0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5004048" y="26269"/>
            <a:ext cx="3960440" cy="522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US" sz="2000" kern="0" dirty="0" smtClean="0">
                <a:solidFill>
                  <a:srgbClr val="FFFFFF"/>
                </a:solidFill>
                <a:latin typeface="Cambria" panose="02040503050406030204" pitchFamily="18" charset="0"/>
              </a:rPr>
              <a:t>Sharing preliminary ideas</a:t>
            </a:r>
            <a:endParaRPr lang="en-GB" sz="2000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85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Communication</a:t>
            </a:r>
            <a:endParaRPr lang="en-GB" dirty="0"/>
          </a:p>
        </p:txBody>
      </p:sp>
      <p:sp>
        <p:nvSpPr>
          <p:cNvPr id="5" name="ZoneTexte 4"/>
          <p:cNvSpPr txBox="1"/>
          <p:nvPr/>
        </p:nvSpPr>
        <p:spPr>
          <a:xfrm>
            <a:off x="683568" y="2060848"/>
            <a:ext cx="720080" cy="39604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wrap="square" lIns="36000" tIns="36000" rIns="36000" bIns="36000" rtlCol="0" anchor="ctr">
            <a:noAutofit/>
          </a:bodyPr>
          <a:lstStyle/>
          <a:p>
            <a:pPr algn="ctr"/>
            <a:r>
              <a:rPr lang="en-GB" sz="2000" b="1" dirty="0" smtClean="0">
                <a:solidFill>
                  <a:srgbClr val="0C4DA2"/>
                </a:solidFill>
              </a:rPr>
              <a:t>Communication strategy</a:t>
            </a:r>
            <a:endParaRPr lang="en-GB" sz="2000" b="1" dirty="0">
              <a:solidFill>
                <a:srgbClr val="0C4DA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47664" y="2060848"/>
            <a:ext cx="3240360" cy="39604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266700" indent="-2667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C4DA2"/>
                </a:solidFill>
              </a:rPr>
              <a:t>Outlines objectives and guiding principles</a:t>
            </a:r>
          </a:p>
          <a:p>
            <a:pPr marL="266700" indent="-2667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C4DA2"/>
                </a:solidFill>
              </a:rPr>
              <a:t>Broadly defines stakeholder groups and the purpose of communications with each group</a:t>
            </a:r>
          </a:p>
          <a:p>
            <a:pPr marL="266700" indent="-2667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C4DA2"/>
                </a:solidFill>
              </a:rPr>
              <a:t>Identifies the communications approach</a:t>
            </a:r>
          </a:p>
          <a:p>
            <a:pPr marL="266700" indent="-2667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C4DA2"/>
                </a:solidFill>
              </a:rPr>
              <a:t>Defines risks related to and/or mitigated by communication.</a:t>
            </a:r>
            <a:r>
              <a:rPr lang="en-GB" sz="1600" dirty="0" smtClean="0">
                <a:solidFill>
                  <a:srgbClr val="0C4DA2"/>
                </a:solidFill>
              </a:rPr>
              <a:t>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652120" y="2060848"/>
            <a:ext cx="3024336" cy="39604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261938" indent="-261938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C4DA2"/>
                </a:solidFill>
              </a:rPr>
              <a:t>Communications activities </a:t>
            </a:r>
          </a:p>
          <a:p>
            <a:pPr marL="261938" indent="-261938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dirty="0">
                <a:solidFill>
                  <a:srgbClr val="0C4DA2"/>
                </a:solidFill>
              </a:rPr>
              <a:t>Responsibilities </a:t>
            </a:r>
          </a:p>
          <a:p>
            <a:pPr marL="261938" indent="-261938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C4DA2"/>
                </a:solidFill>
              </a:rPr>
              <a:t>Timeframe</a:t>
            </a:r>
          </a:p>
          <a:p>
            <a:pPr marL="261938" indent="-261938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C4DA2"/>
                </a:solidFill>
              </a:rPr>
              <a:t>Audience</a:t>
            </a:r>
          </a:p>
          <a:p>
            <a:pPr marL="261938" indent="-261938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C4DA2"/>
                </a:solidFill>
              </a:rPr>
              <a:t>Key messages</a:t>
            </a:r>
          </a:p>
          <a:p>
            <a:pPr marL="261938" indent="-261938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C4DA2"/>
                </a:solidFill>
              </a:rPr>
              <a:t>Communication vehicles: e.g. key </a:t>
            </a:r>
            <a:r>
              <a:rPr lang="en-GB" sz="1600" dirty="0" smtClean="0">
                <a:solidFill>
                  <a:srgbClr val="0C4DA2"/>
                </a:solidFill>
              </a:rPr>
              <a:t>events, presentations in Directorates, platforms such Capacity4Dev</a:t>
            </a:r>
            <a:endParaRPr lang="en-GB" sz="1600" dirty="0">
              <a:solidFill>
                <a:srgbClr val="0C4DA2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932040" y="2060848"/>
            <a:ext cx="720080" cy="39604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wrap="square" lIns="36000" tIns="36000" rIns="36000" bIns="36000" rtlCol="0" anchor="ctr">
            <a:noAutofit/>
          </a:bodyPr>
          <a:lstStyle/>
          <a:p>
            <a:pPr algn="ctr"/>
            <a:r>
              <a:rPr lang="en-GB" sz="2000" b="1" dirty="0" smtClean="0">
                <a:solidFill>
                  <a:srgbClr val="0C4DA2"/>
                </a:solidFill>
              </a:rPr>
              <a:t>Communication plan</a:t>
            </a:r>
            <a:endParaRPr lang="en-GB" sz="2000" b="1" dirty="0">
              <a:solidFill>
                <a:srgbClr val="0C4DA2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0" y="34523"/>
            <a:ext cx="3671900" cy="460057"/>
          </a:xfrm>
          <a:prstGeom prst="rect">
            <a:avLst/>
          </a:prstGeom>
          <a:solidFill>
            <a:srgbClr val="0F5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US" sz="2400" kern="0" smtClean="0">
                <a:solidFill>
                  <a:schemeClr val="bg1"/>
                </a:solidFill>
                <a:latin typeface="Cambria" panose="02040503050406030204" pitchFamily="18" charset="0"/>
              </a:rPr>
              <a:t>Change management</a:t>
            </a:r>
            <a:endParaRPr lang="en-GB" sz="2400" kern="0" dirty="0">
              <a:solidFill>
                <a:schemeClr val="bg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5004048" y="26269"/>
            <a:ext cx="3960440" cy="522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US" sz="2000" kern="0" dirty="0" smtClean="0">
                <a:solidFill>
                  <a:srgbClr val="FFFFFF"/>
                </a:solidFill>
                <a:latin typeface="Cambria" panose="02040503050406030204" pitchFamily="18" charset="0"/>
              </a:rPr>
              <a:t>Sharing preliminary ideas</a:t>
            </a:r>
            <a:endParaRPr lang="en-GB" sz="2000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  <p:bldP spid="6" grpId="1" animBg="1"/>
      <p:bldP spid="8" grpId="0" animBg="1"/>
      <p:bldP spid="8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7" name="ZoneTexte 6"/>
          <p:cNvSpPr txBox="1"/>
          <p:nvPr/>
        </p:nvSpPr>
        <p:spPr>
          <a:xfrm>
            <a:off x="539552" y="1700808"/>
            <a:ext cx="8100900" cy="39244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266700" indent="-2667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800" dirty="0" smtClean="0">
                <a:solidFill>
                  <a:srgbClr val="0C4DA2"/>
                </a:solidFill>
              </a:rPr>
              <a:t>Discuss </a:t>
            </a:r>
            <a:r>
              <a:rPr lang="en-GB" sz="2800" dirty="0">
                <a:solidFill>
                  <a:srgbClr val="0C4DA2"/>
                </a:solidFill>
              </a:rPr>
              <a:t>with the DUG what </a:t>
            </a:r>
            <a:r>
              <a:rPr lang="en-GB" sz="2800" dirty="0" smtClean="0">
                <a:solidFill>
                  <a:srgbClr val="0C4DA2"/>
                </a:solidFill>
              </a:rPr>
              <a:t>the </a:t>
            </a:r>
            <a:r>
              <a:rPr lang="en-GB" sz="2800" dirty="0">
                <a:solidFill>
                  <a:srgbClr val="0C4DA2"/>
                </a:solidFill>
              </a:rPr>
              <a:t>best </a:t>
            </a:r>
            <a:r>
              <a:rPr lang="en-GB" sz="2800" dirty="0" smtClean="0">
                <a:solidFill>
                  <a:srgbClr val="0C4DA2"/>
                </a:solidFill>
              </a:rPr>
              <a:t>options are</a:t>
            </a:r>
            <a:endParaRPr lang="en-US" sz="2800" dirty="0">
              <a:solidFill>
                <a:srgbClr val="0C4DA2"/>
              </a:solidFill>
            </a:endParaRPr>
          </a:p>
          <a:p>
            <a:pPr marL="266700" indent="-2667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C4DA2"/>
                </a:solidFill>
              </a:rPr>
              <a:t>Regular </a:t>
            </a:r>
            <a:r>
              <a:rPr lang="en-US" sz="2800" dirty="0">
                <a:solidFill>
                  <a:srgbClr val="0C4DA2"/>
                </a:solidFill>
              </a:rPr>
              <a:t>exchanges with you </a:t>
            </a:r>
            <a:r>
              <a:rPr lang="en-US" sz="2800" dirty="0" smtClean="0">
                <a:solidFill>
                  <a:srgbClr val="0C4DA2"/>
                </a:solidFill>
              </a:rPr>
              <a:t>to hear </a:t>
            </a:r>
            <a:r>
              <a:rPr lang="en-US" sz="2800" dirty="0">
                <a:solidFill>
                  <a:srgbClr val="0C4DA2"/>
                </a:solidFill>
              </a:rPr>
              <a:t>your </a:t>
            </a:r>
            <a:r>
              <a:rPr lang="en-US" sz="2800" dirty="0" smtClean="0">
                <a:solidFill>
                  <a:srgbClr val="0C4DA2"/>
                </a:solidFill>
              </a:rPr>
              <a:t>views on options we/you may propose</a:t>
            </a:r>
          </a:p>
          <a:p>
            <a:pPr marL="266700" indent="-2667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C4DA2"/>
                </a:solidFill>
              </a:rPr>
              <a:t>Views </a:t>
            </a:r>
            <a:r>
              <a:rPr lang="en-US" sz="2800" dirty="0">
                <a:solidFill>
                  <a:srgbClr val="0C4DA2"/>
                </a:solidFill>
              </a:rPr>
              <a:t>and concerns expressed by users (Cooperation days</a:t>
            </a:r>
            <a:r>
              <a:rPr lang="en-US" sz="2800" dirty="0" smtClean="0">
                <a:solidFill>
                  <a:srgbClr val="0C4DA2"/>
                </a:solidFill>
              </a:rPr>
              <a:t>) not forgotten</a:t>
            </a:r>
            <a:endParaRPr lang="en-US" sz="2800" dirty="0">
              <a:solidFill>
                <a:srgbClr val="0C4DA2"/>
              </a:solidFill>
            </a:endParaRPr>
          </a:p>
          <a:p>
            <a:pPr marL="266700" indent="-2667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GB" sz="2800" dirty="0" smtClean="0">
              <a:solidFill>
                <a:srgbClr val="0C4DA2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34523"/>
            <a:ext cx="3671900" cy="460057"/>
          </a:xfrm>
          <a:prstGeom prst="rect">
            <a:avLst/>
          </a:prstGeom>
          <a:solidFill>
            <a:srgbClr val="0F5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US" sz="2400" kern="0" smtClean="0">
                <a:solidFill>
                  <a:schemeClr val="bg1"/>
                </a:solidFill>
                <a:latin typeface="Cambria" panose="02040503050406030204" pitchFamily="18" charset="0"/>
              </a:rPr>
              <a:t>Change management</a:t>
            </a:r>
            <a:endParaRPr lang="en-GB" sz="2400" kern="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004048" y="26269"/>
            <a:ext cx="3960440" cy="522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US" sz="2000" kern="0" dirty="0" smtClean="0">
                <a:solidFill>
                  <a:srgbClr val="FFFFFF"/>
                </a:solidFill>
                <a:latin typeface="Cambria" panose="02040503050406030204" pitchFamily="18" charset="0"/>
              </a:rPr>
              <a:t>Sharing preliminary ideas</a:t>
            </a:r>
            <a:endParaRPr lang="en-GB" sz="2000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42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 algn="ctr"/>
            <a:r>
              <a:rPr lang="en-GB" dirty="0" smtClean="0"/>
              <a:t>7. Wrap-up: summing-up </a:t>
            </a:r>
            <a:r>
              <a:rPr lang="en-GB" dirty="0"/>
              <a:t>the DUG members' feed-back and views </a:t>
            </a:r>
          </a:p>
        </p:txBody>
      </p:sp>
    </p:spTree>
    <p:extLst>
      <p:ext uri="{BB962C8B-B14F-4D97-AF65-F5344CB8AC3E}">
        <p14:creationId xmlns:p14="http://schemas.microsoft.com/office/powerpoint/2010/main" val="397899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WRAP-UP</a:t>
            </a:r>
            <a:endParaRPr lang="en-GB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Opsys</a:t>
            </a:r>
            <a:r>
              <a:rPr lang="en-US" dirty="0" smtClean="0"/>
              <a:t> is a </a:t>
            </a:r>
            <a:r>
              <a:rPr lang="en-US" b="1" dirty="0" smtClean="0"/>
              <a:t>necessary</a:t>
            </a:r>
            <a:r>
              <a:rPr lang="en-US" dirty="0" smtClean="0"/>
              <a:t> ambition</a:t>
            </a:r>
          </a:p>
          <a:p>
            <a:r>
              <a:rPr lang="en-US" dirty="0" smtClean="0"/>
              <a:t>DUG's role: </a:t>
            </a:r>
          </a:p>
          <a:p>
            <a:pPr lvl="1"/>
            <a:r>
              <a:rPr lang="en-US" dirty="0" smtClean="0"/>
              <a:t>To support the definition of business requirements to create your dream tool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nvolved at the end of each </a:t>
            </a:r>
            <a:r>
              <a:rPr lang="en-US" dirty="0" err="1" smtClean="0"/>
              <a:t>programme</a:t>
            </a:r>
            <a:r>
              <a:rPr lang="en-US" dirty="0" smtClean="0"/>
              <a:t> increment (10 weeks)</a:t>
            </a:r>
          </a:p>
          <a:p>
            <a:r>
              <a:rPr lang="en-US" dirty="0" smtClean="0"/>
              <a:t>The list of capabilities can evolve all along the process according to the respective implementation modalities / types of contracts (agile methodology)</a:t>
            </a:r>
          </a:p>
          <a:p>
            <a:r>
              <a:rPr lang="en-US" dirty="0"/>
              <a:t>Change management: clustering stakeholders to develop a </a:t>
            </a:r>
            <a:r>
              <a:rPr lang="en-US" dirty="0" smtClean="0"/>
              <a:t>CM strategy for the track 2 (planning</a:t>
            </a:r>
            <a:r>
              <a:rPr lang="en-US" dirty="0"/>
              <a:t>, communication, training, support functions). </a:t>
            </a:r>
            <a:r>
              <a:rPr lang="en-US" b="1" dirty="0"/>
              <a:t>The DUG will be </a:t>
            </a:r>
            <a:r>
              <a:rPr lang="en-US" b="1" dirty="0" smtClean="0"/>
              <a:t>the opportunity </a:t>
            </a:r>
            <a:r>
              <a:rPr lang="en-US" b="1" dirty="0"/>
              <a:t>to assess together the best </a:t>
            </a:r>
            <a:r>
              <a:rPr lang="en-US" b="1" dirty="0" smtClean="0"/>
              <a:t>options</a:t>
            </a:r>
            <a:endParaRPr lang="en-US" b="1" dirty="0"/>
          </a:p>
          <a:p>
            <a:endParaRPr lang="en-US" dirty="0" smtClean="0"/>
          </a:p>
          <a:p>
            <a:endParaRPr lang="en-US" sz="2800" dirty="0"/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909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WRAP-UP</a:t>
            </a:r>
            <a:endParaRPr lang="en-GB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Questions </a:t>
            </a:r>
            <a:r>
              <a:rPr lang="en-US" sz="2800" dirty="0"/>
              <a:t>raised: </a:t>
            </a:r>
          </a:p>
          <a:p>
            <a:r>
              <a:rPr lang="en-US" dirty="0" smtClean="0"/>
              <a:t>When </a:t>
            </a:r>
            <a:r>
              <a:rPr lang="en-US" dirty="0"/>
              <a:t>to </a:t>
            </a:r>
            <a:r>
              <a:rPr lang="en-US" dirty="0" smtClean="0"/>
              <a:t>address </a:t>
            </a:r>
            <a:r>
              <a:rPr lang="en-US" dirty="0"/>
              <a:t>the rationalization of processes ? </a:t>
            </a:r>
          </a:p>
          <a:p>
            <a:r>
              <a:rPr lang="en-US" dirty="0" smtClean="0"/>
              <a:t>Electronic signature:</a:t>
            </a:r>
          </a:p>
          <a:p>
            <a:pPr lvl="1"/>
            <a:r>
              <a:rPr lang="en-US" dirty="0" smtClean="0"/>
              <a:t>The order of signature will be discussed and decided at the management board level</a:t>
            </a:r>
          </a:p>
          <a:p>
            <a:pPr lvl="1"/>
            <a:r>
              <a:rPr lang="en-US" dirty="0" smtClean="0"/>
              <a:t>Signature of budget support is artificial in CRIS as there is no signature of contract for budget supports</a:t>
            </a:r>
          </a:p>
          <a:p>
            <a:r>
              <a:rPr lang="en-US" dirty="0" smtClean="0"/>
              <a:t>Composition of the DUG:</a:t>
            </a:r>
          </a:p>
          <a:p>
            <a:pPr lvl="1"/>
            <a:r>
              <a:rPr lang="en-US" dirty="0" smtClean="0"/>
              <a:t>The starting point of any operation process is operational: there should then be more operational staff in the DUG</a:t>
            </a:r>
          </a:p>
          <a:p>
            <a:pPr lvl="1"/>
            <a:r>
              <a:rPr lang="en-US" dirty="0"/>
              <a:t>How and when will pilot EUDs be involved in the DUG2 ?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410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WRAP-UP</a:t>
            </a:r>
            <a:endParaRPr lang="en-GB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Collaborative work:</a:t>
            </a:r>
          </a:p>
          <a:p>
            <a:pPr lvl="1"/>
            <a:r>
              <a:rPr lang="en-US" dirty="0" smtClean="0"/>
              <a:t>DUG: All </a:t>
            </a:r>
            <a:r>
              <a:rPr lang="en-US" dirty="0"/>
              <a:t>documents on the </a:t>
            </a:r>
            <a:r>
              <a:rPr lang="en-US" dirty="0" err="1"/>
              <a:t>sharepoint</a:t>
            </a:r>
            <a:r>
              <a:rPr lang="en-US" dirty="0"/>
              <a:t> where you will be able to comment and provide feedback</a:t>
            </a:r>
          </a:p>
          <a:p>
            <a:pPr lvl="1"/>
            <a:r>
              <a:rPr lang="en-US" dirty="0" smtClean="0"/>
              <a:t>Applications will be open </a:t>
            </a:r>
            <a:r>
              <a:rPr lang="en-US" dirty="0"/>
              <a:t>to </a:t>
            </a:r>
            <a:r>
              <a:rPr lang="en-US" dirty="0" smtClean="0"/>
              <a:t>partners and upload on the system will be mandatory for all stakeholders from the start</a:t>
            </a:r>
          </a:p>
          <a:p>
            <a:pPr lvl="1"/>
            <a:r>
              <a:rPr lang="en-US" dirty="0" smtClean="0"/>
              <a:t>How are we going to manage the various inputs in the system (comments, </a:t>
            </a:r>
            <a:r>
              <a:rPr lang="en-US" dirty="0" err="1" smtClean="0"/>
              <a:t>etc</a:t>
            </a:r>
            <a:r>
              <a:rPr lang="en-US" dirty="0" smtClean="0"/>
              <a:t>) ? The </a:t>
            </a:r>
            <a:r>
              <a:rPr lang="en-US" dirty="0" err="1" smtClean="0"/>
              <a:t>sharepoint</a:t>
            </a:r>
            <a:r>
              <a:rPr lang="en-US" dirty="0" smtClean="0"/>
              <a:t> will enable the co-drafting of documents</a:t>
            </a:r>
          </a:p>
          <a:p>
            <a:r>
              <a:rPr lang="en-US" dirty="0" smtClean="0"/>
              <a:t>Will </a:t>
            </a:r>
            <a:r>
              <a:rPr lang="en-US" dirty="0"/>
              <a:t>data quality checks be performed in the system 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049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WRAP-UP</a:t>
            </a:r>
            <a:endParaRPr lang="en-GB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ECHO uses APEL where partners submit proposal but will start using SEDIA as of this year for grants </a:t>
            </a:r>
            <a:r>
              <a:rPr lang="en-US" dirty="0" smtClean="0"/>
              <a:t>management. We need to organize properly the transition</a:t>
            </a:r>
          </a:p>
          <a:p>
            <a:r>
              <a:rPr lang="en-US" dirty="0" smtClean="0"/>
              <a:t>Trainings:</a:t>
            </a:r>
          </a:p>
          <a:p>
            <a:pPr lvl="1"/>
            <a:r>
              <a:rPr lang="en-US" dirty="0" smtClean="0"/>
              <a:t>The logistics of such trainings will be very complicated due to the important number of people to be trained and to IT requirements. The possibility of e-learning or </a:t>
            </a:r>
            <a:r>
              <a:rPr lang="en-US" dirty="0" err="1" smtClean="0"/>
              <a:t>webstreqming</a:t>
            </a:r>
            <a:r>
              <a:rPr lang="en-US" dirty="0" smtClean="0"/>
              <a:t> should be envisaged</a:t>
            </a:r>
          </a:p>
          <a:p>
            <a:pPr lvl="1"/>
            <a:r>
              <a:rPr lang="en-US" dirty="0" smtClean="0"/>
              <a:t>Training of contractors raise many issues (selection transparency,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development of SEDIA is </a:t>
            </a:r>
            <a:r>
              <a:rPr lang="en-US" dirty="0" smtClean="0"/>
              <a:t>centered on user experience in order to </a:t>
            </a:r>
            <a:r>
              <a:rPr lang="en-US" dirty="0"/>
              <a:t>minimize </a:t>
            </a:r>
            <a:r>
              <a:rPr lang="en-US" dirty="0" smtClean="0"/>
              <a:t>training needs</a:t>
            </a:r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909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WRAP-UP</a:t>
            </a:r>
            <a:endParaRPr lang="en-GB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 </a:t>
            </a:r>
            <a:r>
              <a:rPr lang="en-US" dirty="0"/>
              <a:t>DUG will focus on validation of first mock-up, definition of business processes and capabilities in the next </a:t>
            </a:r>
            <a:r>
              <a:rPr lang="en-US" dirty="0" err="1"/>
              <a:t>programme</a:t>
            </a:r>
            <a:r>
              <a:rPr lang="en-US" dirty="0"/>
              <a:t> increment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78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8925" y="764704"/>
            <a:ext cx="8567738" cy="577850"/>
          </a:xfrm>
        </p:spPr>
        <p:txBody>
          <a:bodyPr/>
          <a:lstStyle/>
          <a:p>
            <a:r>
              <a:rPr lang="en-GB" dirty="0" smtClean="0"/>
              <a:t>DUG-2 Members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162793"/>
              </p:ext>
            </p:extLst>
          </p:nvPr>
        </p:nvGraphicFramePr>
        <p:xfrm>
          <a:off x="324928" y="1427590"/>
          <a:ext cx="8531548" cy="52417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427"/>
                <a:gridCol w="2713958"/>
                <a:gridCol w="1671147"/>
                <a:gridCol w="2484276"/>
                <a:gridCol w="1258740"/>
              </a:tblGrid>
              <a:tr h="23303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#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Name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Unit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Back up</a:t>
                      </a:r>
                      <a:endParaRPr lang="en-GB" sz="14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Unit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333399"/>
                    </a:solidFill>
                  </a:tcPr>
                </a:tc>
              </a:tr>
              <a:tr h="26639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Christian MEUNIER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FPI.1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BANTI Matteo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FPI.1.001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303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FERNANDEZ Raul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NEAR.B1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303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3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JUAN LINARES Victor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NEAR.B2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303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4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VAN NYEN Isabelle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NEAR.C1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303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VISSER </a:t>
                      </a:r>
                      <a:r>
                        <a:rPr lang="en-GB" sz="1400" u="none" strike="noStrike" dirty="0" err="1">
                          <a:effectLst/>
                        </a:rPr>
                        <a:t>Henk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NEAR.D5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303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6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LEPRI Pier Luca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NEAR.SGUA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809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7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KVARACIEJUS Saulius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NEAR.R4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BOCKEN Anne-François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NEAR.R4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303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8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BATTISTON Carlo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NEAR.R5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47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9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PESADO LLOBAT José Manuel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NEAR.R1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NOVAK Judith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NEAR.R1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303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10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OPREA </a:t>
                      </a:r>
                      <a:r>
                        <a:rPr lang="en-GB" sz="1400" u="none" strike="noStrike" dirty="0" err="1">
                          <a:effectLst/>
                        </a:rPr>
                        <a:t>Camelia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BUDG.D2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303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11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Nadia Cristoforetti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ECHO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303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12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Michel Bucher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ECHO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303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13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PELLACANI Enrica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DEVCO.06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772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14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PAPE Elisabeth 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DEVCO B7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KOLEVA Petya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DEVCO B7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303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15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NEACSU Alina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DEVCO.H2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303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16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IMPENS Shana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DEVCO.H3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303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17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Luis ARAQUE DE JUAN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DEVCO.R3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314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18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Cristina GONZALEZ CASAL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DEVCO.R3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303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19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Jean-Yves PONCELET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DEVCO.R1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303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20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Eric MERTENS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DEVCO.R1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303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21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Gionata MAIORCA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DEVCO.R5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569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048867"/>
            <a:ext cx="7772400" cy="2856297"/>
          </a:xfrm>
        </p:spPr>
        <p:txBody>
          <a:bodyPr anchor="ctr" anchorCtr="0"/>
          <a:lstStyle/>
          <a:p>
            <a:pPr algn="ctr"/>
            <a:r>
              <a:rPr lang="en-GB" dirty="0" smtClean="0"/>
              <a:t>Thank you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See you AT the next PI demonstration 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105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8" y="2542523"/>
            <a:ext cx="8724478" cy="220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07504" y="836613"/>
            <a:ext cx="9036495" cy="577850"/>
          </a:xfrm>
        </p:spPr>
        <p:txBody>
          <a:bodyPr/>
          <a:lstStyle/>
          <a:p>
            <a:pPr marL="0" indent="0" algn="ctr"/>
            <a:r>
              <a:rPr lang="en-GB" dirty="0" smtClean="0"/>
              <a:t>Metro line view of the business process</a:t>
            </a:r>
            <a:endParaRPr lang="en-GB" dirty="0"/>
          </a:p>
        </p:txBody>
      </p:sp>
      <p:sp>
        <p:nvSpPr>
          <p:cNvPr id="10" name="Action Button: Custom 9">
            <a:hlinkClick r:id="rId3" action="ppaction://hlinksldjump" highlightClick="1"/>
          </p:cNvPr>
          <p:cNvSpPr/>
          <p:nvPr/>
        </p:nvSpPr>
        <p:spPr bwMode="auto">
          <a:xfrm>
            <a:off x="8357305" y="6304706"/>
            <a:ext cx="643757" cy="432048"/>
          </a:xfrm>
          <a:prstGeom prst="actionButtonBlank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Back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19430" t="39068" r="52817" b="24144"/>
          <a:stretch/>
        </p:blipFill>
        <p:spPr>
          <a:xfrm>
            <a:off x="507596" y="5445225"/>
            <a:ext cx="181267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6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74005"/>
            <a:ext cx="7560840" cy="558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43217" y="404664"/>
            <a:ext cx="5785558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Signing a contract goes like</a:t>
            </a:r>
            <a:endParaRPr lang="en-GB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9430" t="39068" r="52817" b="24144"/>
          <a:stretch/>
        </p:blipFill>
        <p:spPr>
          <a:xfrm>
            <a:off x="507596" y="5445225"/>
            <a:ext cx="181267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3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7583235" cy="48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954" y="2276872"/>
            <a:ext cx="6362657" cy="408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9430" t="39068" r="52817" b="24144"/>
          <a:stretch/>
        </p:blipFill>
        <p:spPr>
          <a:xfrm>
            <a:off x="507596" y="5445225"/>
            <a:ext cx="181267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09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3217" y="404664"/>
            <a:ext cx="5753498" cy="95410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..and updates the systems..</a:t>
            </a:r>
          </a:p>
          <a:p>
            <a:r>
              <a:rPr lang="en-GB" sz="2800" b="1" dirty="0" smtClean="0"/>
              <a:t>but also the documents</a:t>
            </a:r>
            <a:endParaRPr lang="en-GB" sz="28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82967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9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418147"/>
            <a:ext cx="6740948" cy="95410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.. Budgetary CL2 in FIN/100 ?</a:t>
            </a:r>
          </a:p>
          <a:p>
            <a:r>
              <a:rPr lang="en-GB" sz="2800" b="1" dirty="0"/>
              <a:t> </a:t>
            </a:r>
            <a:r>
              <a:rPr lang="en-GB" sz="2800" b="1" dirty="0" smtClean="0"/>
              <a:t>Then ready to Sign the Contract</a:t>
            </a:r>
            <a:endParaRPr lang="en-GB" sz="28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2" y="1514240"/>
            <a:ext cx="9051988" cy="532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Brace 4"/>
          <p:cNvSpPr/>
          <p:nvPr/>
        </p:nvSpPr>
        <p:spPr bwMode="auto">
          <a:xfrm>
            <a:off x="5076056" y="3717031"/>
            <a:ext cx="360040" cy="1579735"/>
          </a:xfrm>
          <a:prstGeom prst="rightBrac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4216647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Checklist for AOSD</a:t>
            </a:r>
          </a:p>
          <a:p>
            <a:r>
              <a:rPr lang="en-GB" dirty="0" smtClean="0"/>
              <a:t>Automated </a:t>
            </a:r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115616" y="2420888"/>
            <a:ext cx="576064" cy="672555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50480"/>
            <a:ext cx="326707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9430" t="39068" r="52817" b="24144"/>
          <a:stretch/>
        </p:blipFill>
        <p:spPr>
          <a:xfrm>
            <a:off x="507596" y="5445225"/>
            <a:ext cx="181267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35436"/>
            <a:ext cx="6192688" cy="397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21268"/>
            <a:ext cx="8650216" cy="49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418147"/>
            <a:ext cx="7896714" cy="138499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..AOSD is requested to confirm by</a:t>
            </a:r>
          </a:p>
          <a:p>
            <a:r>
              <a:rPr lang="en-GB" sz="2800" b="1" dirty="0" smtClean="0"/>
              <a:t>Password, which triggers the counter </a:t>
            </a:r>
          </a:p>
          <a:p>
            <a:r>
              <a:rPr lang="en-GB" sz="2800" b="1" dirty="0" smtClean="0"/>
              <a:t>Electronic signature</a:t>
            </a:r>
            <a:endParaRPr lang="en-GB" sz="2800" b="1" dirty="0"/>
          </a:p>
        </p:txBody>
      </p:sp>
      <p:sp>
        <p:nvSpPr>
          <p:cNvPr id="5" name="Action Button: Custom 4">
            <a:hlinkClick r:id="rId4" action="ppaction://hlinksldjump" highlightClick="1"/>
          </p:cNvPr>
          <p:cNvSpPr/>
          <p:nvPr/>
        </p:nvSpPr>
        <p:spPr bwMode="auto">
          <a:xfrm>
            <a:off x="8357305" y="6304706"/>
            <a:ext cx="643757" cy="432048"/>
          </a:xfrm>
          <a:prstGeom prst="actionButtonBlank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31729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03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41" y="1628800"/>
            <a:ext cx="8939759" cy="444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hlinkClick r:id="rId3" action="ppaction://hlinksldjump"/>
          </p:cNvPr>
          <p:cNvSpPr txBox="1"/>
          <p:nvPr/>
        </p:nvSpPr>
        <p:spPr>
          <a:xfrm>
            <a:off x="7092280" y="4010580"/>
            <a:ext cx="864096" cy="276999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9430" t="39068" r="52817" b="24144"/>
          <a:stretch/>
        </p:blipFill>
        <p:spPr>
          <a:xfrm>
            <a:off x="507596" y="5445225"/>
            <a:ext cx="181267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62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078" y="95963"/>
            <a:ext cx="6449342" cy="67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3203848" y="5589240"/>
            <a:ext cx="3168352" cy="646331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fr-BE" dirty="0" smtClean="0"/>
          </a:p>
          <a:p>
            <a:endParaRPr lang="fr-BE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9430" t="39068" r="52817" b="24144"/>
          <a:stretch/>
        </p:blipFill>
        <p:spPr>
          <a:xfrm>
            <a:off x="507596" y="5445225"/>
            <a:ext cx="181267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3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OpSys</a:t>
            </a:r>
            <a:r>
              <a:rPr lang="en-GB" dirty="0" smtClean="0"/>
              <a:t> Track 2 team(s)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8925" y="1628775"/>
            <a:ext cx="8567738" cy="2736329"/>
          </a:xfrm>
        </p:spPr>
        <p:txBody>
          <a:bodyPr/>
          <a:lstStyle/>
          <a:p>
            <a:r>
              <a:rPr lang="en-GB" sz="2000" dirty="0" smtClean="0"/>
              <a:t>PROGRAMME Level</a:t>
            </a:r>
          </a:p>
          <a:p>
            <a:pPr lvl="1"/>
            <a:r>
              <a:rPr lang="en-GB" sz="1600" dirty="0"/>
              <a:t>P</a:t>
            </a:r>
            <a:r>
              <a:rPr lang="en-GB" sz="1600" dirty="0" smtClean="0"/>
              <a:t>rogramme Manager : 		Denis THIEULIN</a:t>
            </a:r>
          </a:p>
          <a:p>
            <a:pPr lvl="2"/>
            <a:r>
              <a:rPr lang="en-GB" dirty="0" smtClean="0"/>
              <a:t>IS Governance </a:t>
            </a:r>
            <a:r>
              <a:rPr lang="en-GB" dirty="0"/>
              <a:t>: </a:t>
            </a:r>
            <a:r>
              <a:rPr lang="en-GB" dirty="0" smtClean="0"/>
              <a:t>		Radu NICULIU</a:t>
            </a:r>
          </a:p>
          <a:p>
            <a:pPr lvl="2"/>
            <a:r>
              <a:rPr lang="en-GB" dirty="0"/>
              <a:t>Programme Management </a:t>
            </a:r>
            <a:r>
              <a:rPr lang="en-GB" dirty="0" smtClean="0"/>
              <a:t>Office:	Kay BURING</a:t>
            </a:r>
          </a:p>
          <a:p>
            <a:pPr lvl="1"/>
            <a:r>
              <a:rPr lang="en-GB" sz="1600" dirty="0"/>
              <a:t>B</a:t>
            </a:r>
            <a:r>
              <a:rPr lang="en-GB" sz="1600" dirty="0" smtClean="0"/>
              <a:t>usiness managers coordinator : 	Paul RIEMBAULT</a:t>
            </a:r>
          </a:p>
          <a:p>
            <a:pPr lvl="1"/>
            <a:r>
              <a:rPr lang="en-GB" sz="1600" dirty="0" smtClean="0"/>
              <a:t>Change </a:t>
            </a:r>
            <a:r>
              <a:rPr lang="en-GB" sz="1600" dirty="0"/>
              <a:t>management </a:t>
            </a:r>
            <a:r>
              <a:rPr lang="en-GB" sz="1600" dirty="0" smtClean="0"/>
              <a:t>coordinator : 	Daria FANE</a:t>
            </a:r>
            <a:endParaRPr lang="en-GB" sz="1600" dirty="0"/>
          </a:p>
          <a:p>
            <a:endParaRPr lang="en-GB" sz="2000" dirty="0" smtClean="0"/>
          </a:p>
          <a:p>
            <a:r>
              <a:rPr lang="en-GB" sz="2000" dirty="0" smtClean="0"/>
              <a:t>PROJECT (TRACK) 2 Level</a:t>
            </a:r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215516" y="4545124"/>
            <a:ext cx="4320000" cy="2016224"/>
          </a:xfrm>
          <a:prstGeom prst="rect">
            <a:avLst/>
          </a:prstGeom>
          <a:solidFill>
            <a:srgbClr val="FFEBAB"/>
          </a:solidFill>
        </p:spPr>
        <p:txBody>
          <a:bodyPr wrap="square" rtlCol="0">
            <a:noAutofit/>
          </a:bodyPr>
          <a:lstStyle/>
          <a:p>
            <a:pPr marL="0" lvl="1"/>
            <a:r>
              <a:rPr lang="en-GB" sz="1600" b="1" u="sng" dirty="0" smtClean="0">
                <a:solidFill>
                  <a:schemeClr val="tx1"/>
                </a:solidFill>
              </a:rPr>
              <a:t>Business team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600" b="1" dirty="0" smtClean="0"/>
              <a:t>Business </a:t>
            </a:r>
            <a:r>
              <a:rPr lang="en-GB" sz="1600" b="1" dirty="0"/>
              <a:t>manager </a:t>
            </a:r>
            <a:r>
              <a:rPr lang="en-GB" sz="1600" dirty="0" smtClean="0"/>
              <a:t>(Loïc ELIES)</a:t>
            </a:r>
            <a:endParaRPr lang="en-GB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600" b="1" dirty="0"/>
              <a:t>DUG</a:t>
            </a:r>
            <a:r>
              <a:rPr lang="en-GB" sz="1600" dirty="0"/>
              <a:t> : support and review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600" b="1" dirty="0"/>
              <a:t>Key contributors </a:t>
            </a:r>
            <a:r>
              <a:rPr lang="en-GB" sz="1600" dirty="0"/>
              <a:t>(subgroup of </a:t>
            </a:r>
            <a:r>
              <a:rPr lang="en-GB" sz="1600" dirty="0" smtClean="0"/>
              <a:t>the DUG</a:t>
            </a:r>
            <a:r>
              <a:rPr lang="en-GB" sz="1600" dirty="0"/>
              <a:t>) : </a:t>
            </a:r>
            <a:r>
              <a:rPr lang="en-GB" sz="1600" dirty="0" smtClean="0"/>
              <a:t>contribute to the elaboration of documents</a:t>
            </a:r>
            <a:endParaRPr lang="en-GB" sz="1600" dirty="0"/>
          </a:p>
        </p:txBody>
      </p:sp>
      <p:sp>
        <p:nvSpPr>
          <p:cNvPr id="6" name="ZoneTexte 5"/>
          <p:cNvSpPr txBox="1"/>
          <p:nvPr/>
        </p:nvSpPr>
        <p:spPr>
          <a:xfrm>
            <a:off x="4680012" y="4545124"/>
            <a:ext cx="4320000" cy="2016224"/>
          </a:xfrm>
          <a:prstGeom prst="rect">
            <a:avLst/>
          </a:prstGeom>
          <a:solidFill>
            <a:srgbClr val="FFEBAB"/>
          </a:solidFill>
        </p:spPr>
        <p:txBody>
          <a:bodyPr wrap="square" rtlCol="0">
            <a:noAutofit/>
          </a:bodyPr>
          <a:lstStyle/>
          <a:p>
            <a:pPr marL="0" lvl="1"/>
            <a:r>
              <a:rPr lang="en-GB" sz="1600" b="1" u="sng" dirty="0" smtClean="0">
                <a:solidFill>
                  <a:schemeClr val="tx1"/>
                </a:solidFill>
              </a:rPr>
              <a:t>IT teams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600" b="1" dirty="0" smtClean="0"/>
              <a:t>IT </a:t>
            </a:r>
            <a:r>
              <a:rPr lang="en-GB" sz="1600" b="1" dirty="0"/>
              <a:t>project </a:t>
            </a:r>
            <a:r>
              <a:rPr lang="en-GB" sz="1600" b="1" dirty="0" smtClean="0"/>
              <a:t>manager </a:t>
            </a:r>
            <a:r>
              <a:rPr lang="en-GB" sz="1600" b="1" dirty="0"/>
              <a:t>pre-award </a:t>
            </a:r>
            <a:r>
              <a:rPr lang="en-GB" sz="1600" dirty="0" smtClean="0"/>
              <a:t>process (Emilian MIHAILESCU, DIGIT</a:t>
            </a:r>
            <a:r>
              <a:rPr lang="en-GB" sz="1600" dirty="0"/>
              <a:t>)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600" b="1" dirty="0" smtClean="0"/>
              <a:t>IT </a:t>
            </a:r>
            <a:r>
              <a:rPr lang="en-GB" sz="1600" b="1" dirty="0"/>
              <a:t>project </a:t>
            </a:r>
            <a:r>
              <a:rPr lang="en-GB" sz="1600" b="1" dirty="0" smtClean="0"/>
              <a:t>manager </a:t>
            </a:r>
            <a:r>
              <a:rPr lang="en-GB" sz="1600" b="1" dirty="0"/>
              <a:t>post award </a:t>
            </a:r>
            <a:r>
              <a:rPr lang="en-GB" sz="1600" dirty="0" smtClean="0"/>
              <a:t>process (Magda HAGIU, RTD)</a:t>
            </a:r>
            <a:endParaRPr lang="en-GB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600" b="1" dirty="0"/>
              <a:t>IT integration CRIS </a:t>
            </a:r>
            <a:r>
              <a:rPr lang="en-GB" sz="1600" b="1" dirty="0" smtClean="0"/>
              <a:t>– OPSYS </a:t>
            </a:r>
            <a:r>
              <a:rPr lang="en-GB" sz="1600" dirty="0" smtClean="0"/>
              <a:t>(Christophe CHAUVIERE, DEVCO)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478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-16396"/>
            <a:ext cx="5342532" cy="670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4139952" y="6381328"/>
            <a:ext cx="576064" cy="276999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5220072" y="6381326"/>
            <a:ext cx="864096" cy="276999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19430" t="39068" r="52817" b="24144"/>
          <a:stretch/>
        </p:blipFill>
        <p:spPr>
          <a:xfrm>
            <a:off x="507596" y="5445225"/>
            <a:ext cx="181267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65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981199"/>
            <a:ext cx="9252520" cy="4581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7236296" y="4797152"/>
            <a:ext cx="720080" cy="276999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9430" t="39068" r="52817" b="24144"/>
          <a:stretch/>
        </p:blipFill>
        <p:spPr>
          <a:xfrm>
            <a:off x="507596" y="5445225"/>
            <a:ext cx="181267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9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5964"/>
            <a:ext cx="9144000" cy="5094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025528" y="4293095"/>
            <a:ext cx="546472" cy="288033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5508104" y="4293095"/>
            <a:ext cx="1512168" cy="288033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19430" t="39068" r="52817" b="24144"/>
          <a:stretch/>
        </p:blipFill>
        <p:spPr>
          <a:xfrm>
            <a:off x="507596" y="5445225"/>
            <a:ext cx="181267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2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88"/>
            <a:ext cx="9028576" cy="4403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21088"/>
            <a:ext cx="5423847" cy="24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6" name="Action Button: Custom 5">
            <a:hlinkClick r:id="rId4" action="ppaction://hlinksldjump" highlightClick="1"/>
          </p:cNvPr>
          <p:cNvSpPr/>
          <p:nvPr/>
        </p:nvSpPr>
        <p:spPr bwMode="auto">
          <a:xfrm>
            <a:off x="8357305" y="6304706"/>
            <a:ext cx="643757" cy="432048"/>
          </a:xfrm>
          <a:prstGeom prst="actionButtonBlank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75478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048867"/>
            <a:ext cx="7772400" cy="3324349"/>
          </a:xfrm>
        </p:spPr>
        <p:txBody>
          <a:bodyPr anchor="ctr" anchorCtr="0"/>
          <a:lstStyle/>
          <a:p>
            <a:pPr algn="ctr"/>
            <a:r>
              <a:rPr lang="en-GB" dirty="0"/>
              <a:t>2</a:t>
            </a:r>
            <a:r>
              <a:rPr lang="en-GB" dirty="0" smtClean="0"/>
              <a:t>. </a:t>
            </a:r>
            <a:r>
              <a:rPr lang="en-GB" dirty="0"/>
              <a:t>Presentation of OPSYS: what we are "buying" and why</a:t>
            </a:r>
          </a:p>
        </p:txBody>
      </p:sp>
    </p:spTree>
    <p:extLst>
      <p:ext uri="{BB962C8B-B14F-4D97-AF65-F5344CB8AC3E}">
        <p14:creationId xmlns:p14="http://schemas.microsoft.com/office/powerpoint/2010/main" val="65593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8542508" cy="5040559"/>
          </a:xfrm>
        </p:spPr>
        <p:txBody>
          <a:bodyPr/>
          <a:lstStyle/>
          <a:p>
            <a:pPr marL="0" indent="0">
              <a:buNone/>
            </a:pPr>
            <a:r>
              <a:rPr lang="en-US" i="0" dirty="0" smtClean="0"/>
              <a:t>Not </a:t>
            </a:r>
            <a:r>
              <a:rPr lang="en-US" i="0" dirty="0"/>
              <a:t>a </a:t>
            </a:r>
            <a:r>
              <a:rPr lang="en-US" i="0" dirty="0" smtClean="0"/>
              <a:t>dream: an ambition</a:t>
            </a:r>
            <a:endParaRPr lang="en-US" i="0" dirty="0"/>
          </a:p>
          <a:p>
            <a:endParaRPr lang="fr-BE" sz="2000" dirty="0" smtClean="0"/>
          </a:p>
          <a:p>
            <a:endParaRPr lang="fr-BE" sz="2000" dirty="0" smtClean="0"/>
          </a:p>
          <a:p>
            <a:pPr marL="0" indent="0">
              <a:buNone/>
            </a:pPr>
            <a:r>
              <a:rPr lang="fr-BE" sz="2000" dirty="0" smtClean="0"/>
              <a:t>  </a:t>
            </a:r>
            <a:r>
              <a:rPr lang="fr-BE" sz="2000" dirty="0" err="1" smtClean="0"/>
              <a:t>Starting</a:t>
            </a:r>
            <a:r>
              <a:rPr lang="fr-BE" sz="2000" dirty="0" smtClean="0"/>
              <a:t> point: CRIS phase out, white page, DEVCO+NEAR+FPI</a:t>
            </a:r>
          </a:p>
          <a:p>
            <a:endParaRPr lang="en-GB" sz="2000" dirty="0"/>
          </a:p>
          <a:p>
            <a:pPr marL="342900" lvl="2" indent="-342900" algn="just">
              <a:buFontTx/>
              <a:buChar char="•"/>
            </a:pPr>
            <a:r>
              <a:rPr lang="en-US" sz="2000" b="1" i="0" dirty="0"/>
              <a:t>Better impact </a:t>
            </a:r>
            <a:r>
              <a:rPr lang="en-US" sz="2000" i="0" dirty="0"/>
              <a:t>of our operations: results beyond financial </a:t>
            </a:r>
            <a:r>
              <a:rPr lang="en-US" sz="2000" i="0" dirty="0" smtClean="0"/>
              <a:t>performance; </a:t>
            </a:r>
            <a:r>
              <a:rPr lang="en-US" sz="2000" dirty="0" smtClean="0"/>
              <a:t>thinking </a:t>
            </a:r>
            <a:r>
              <a:rPr lang="en-US" sz="2000" dirty="0"/>
              <a:t>project wise, not contract </a:t>
            </a:r>
            <a:r>
              <a:rPr lang="en-US" sz="2000" dirty="0" smtClean="0"/>
              <a:t>only</a:t>
            </a:r>
            <a:endParaRPr lang="en-GB" sz="2000" i="0" dirty="0"/>
          </a:p>
          <a:p>
            <a:pPr algn="just">
              <a:buClrTx/>
            </a:pPr>
            <a:r>
              <a:rPr lang="en-US" sz="2000" b="1" i="0" dirty="0" smtClean="0"/>
              <a:t>Productivity</a:t>
            </a:r>
            <a:r>
              <a:rPr lang="en-US" sz="2000" i="0" dirty="0"/>
              <a:t>, ease staff work: digest staff cuts, more time on </a:t>
            </a:r>
            <a:r>
              <a:rPr lang="en-US" sz="2000" i="0" dirty="0" smtClean="0"/>
              <a:t>substance (user centric/</a:t>
            </a:r>
            <a:r>
              <a:rPr lang="en-US" sz="2000" i="0" dirty="0" err="1" smtClean="0"/>
              <a:t>Ux</a:t>
            </a:r>
            <a:r>
              <a:rPr lang="en-US" sz="2000" i="0" dirty="0" smtClean="0"/>
              <a:t>, no re-encoding, notifications, NFR: mobile and change proof…)</a:t>
            </a:r>
            <a:endParaRPr lang="en-GB" sz="2000" i="0" dirty="0"/>
          </a:p>
          <a:p>
            <a:pPr algn="just">
              <a:buClrTx/>
            </a:pPr>
            <a:r>
              <a:rPr lang="en-US" sz="2000" b="1" i="0" dirty="0" smtClean="0"/>
              <a:t>External </a:t>
            </a:r>
            <a:r>
              <a:rPr lang="en-US" sz="2000" b="1" i="0" dirty="0"/>
              <a:t>access</a:t>
            </a:r>
            <a:r>
              <a:rPr lang="en-US" sz="2000" i="0" dirty="0"/>
              <a:t>: contractors, implementing partners, partner </a:t>
            </a:r>
            <a:r>
              <a:rPr lang="en-US" sz="2000" i="0" dirty="0" smtClean="0"/>
              <a:t>countries; also EEAS, other DGs, EU MS locally</a:t>
            </a:r>
            <a:endParaRPr lang="en-GB" sz="2000" i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-16158"/>
            <a:ext cx="4248472" cy="719683"/>
          </a:xfrm>
          <a:noFill/>
        </p:spPr>
        <p:txBody>
          <a:bodyPr/>
          <a:lstStyle/>
          <a:p>
            <a:r>
              <a:rPr lang="en-US" altLang="en-US" sz="2400" b="0" dirty="0" smtClean="0">
                <a:solidFill>
                  <a:srgbClr val="FFD624"/>
                </a:solidFill>
              </a:rPr>
              <a:t>Quintessence of </a:t>
            </a:r>
            <a:r>
              <a:rPr lang="en-US" altLang="en-US" sz="2400" b="0" dirty="0" err="1" smtClean="0">
                <a:solidFill>
                  <a:srgbClr val="FFD624"/>
                </a:solidFill>
              </a:rPr>
              <a:t>Opsys</a:t>
            </a:r>
            <a:endParaRPr lang="en-US" altLang="en-US" sz="2400" b="0" dirty="0">
              <a:solidFill>
                <a:srgbClr val="FFD624"/>
              </a:solidFill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6372200" y="116632"/>
            <a:ext cx="2664494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endParaRPr lang="fr-BE" altLang="en-US" sz="1600" kern="0" dirty="0" smtClean="0">
              <a:solidFill>
                <a:srgbClr val="FFD624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364" y="1340768"/>
            <a:ext cx="290966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170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352928" cy="5040559"/>
          </a:xfrm>
        </p:spPr>
        <p:txBody>
          <a:bodyPr/>
          <a:lstStyle/>
          <a:p>
            <a:endParaRPr lang="fr-BE" sz="2000" dirty="0" smtClean="0"/>
          </a:p>
          <a:p>
            <a:pPr algn="just">
              <a:buClrTx/>
            </a:pPr>
            <a:r>
              <a:rPr lang="en-US" sz="2000" b="1" i="0" dirty="0" smtClean="0"/>
              <a:t>New </a:t>
            </a:r>
            <a:r>
              <a:rPr lang="en-US" sz="2000" b="1" i="0" dirty="0"/>
              <a:t>ways of working</a:t>
            </a:r>
            <a:endParaRPr lang="en-GB" sz="2000" b="1" i="0" dirty="0"/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r>
              <a:rPr lang="en-US" sz="2000" dirty="0"/>
              <a:t>Improving </a:t>
            </a:r>
            <a:r>
              <a:rPr lang="en-US" sz="2000" dirty="0" smtClean="0"/>
              <a:t>our business </a:t>
            </a:r>
            <a:r>
              <a:rPr lang="en-US" sz="2000" dirty="0"/>
              <a:t>processes, not only harmonization</a:t>
            </a:r>
            <a:endParaRPr lang="en-GB" sz="2000" dirty="0"/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r>
              <a:rPr lang="en-US" sz="2000" dirty="0" smtClean="0"/>
              <a:t>Collaboration </a:t>
            </a:r>
            <a:r>
              <a:rPr lang="en-US" sz="2000" dirty="0"/>
              <a:t>vs silos/sequential work</a:t>
            </a:r>
            <a:endParaRPr lang="en-GB" sz="2000" dirty="0"/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r>
              <a:rPr lang="en-US" sz="2000" dirty="0"/>
              <a:t>Connecting people, who does what, </a:t>
            </a:r>
            <a:r>
              <a:rPr lang="en-US" sz="2000" dirty="0" smtClean="0"/>
              <a:t>easy access </a:t>
            </a:r>
            <a:r>
              <a:rPr lang="en-US" sz="2000" dirty="0"/>
              <a:t>to information</a:t>
            </a:r>
            <a:endParaRPr lang="en-GB" sz="2000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GB" sz="2000" dirty="0"/>
          </a:p>
          <a:p>
            <a:pPr>
              <a:spcAft>
                <a:spcPts val="600"/>
              </a:spcAft>
              <a:buClrTx/>
              <a:buFont typeface="Wingdings" panose="05000000000000000000" pitchFamily="2" charset="2"/>
              <a:buChar char="ð"/>
            </a:pPr>
            <a:r>
              <a:rPr lang="en-US" i="0" dirty="0"/>
              <a:t>Ready to pay 51 M€, but only for </a:t>
            </a:r>
            <a:r>
              <a:rPr lang="en-US" i="0" dirty="0" smtClean="0"/>
              <a:t>a </a:t>
            </a:r>
            <a:r>
              <a:rPr lang="en-US" i="0" dirty="0"/>
              <a:t>Quantum </a:t>
            </a:r>
            <a:r>
              <a:rPr lang="en-US" i="0" dirty="0" smtClean="0"/>
              <a:t>Leap</a:t>
            </a:r>
          </a:p>
          <a:p>
            <a:pPr>
              <a:spcAft>
                <a:spcPts val="600"/>
              </a:spcAft>
              <a:buClrTx/>
              <a:buFont typeface="Wingdings" panose="05000000000000000000" pitchFamily="2" charset="2"/>
              <a:buChar char="ð"/>
            </a:pPr>
            <a:r>
              <a:rPr lang="fr-BE" i="0" dirty="0" err="1" smtClean="0"/>
              <a:t>Flagship</a:t>
            </a:r>
            <a:r>
              <a:rPr lang="fr-BE" i="0" dirty="0" smtClean="0"/>
              <a:t> program: IT </a:t>
            </a:r>
            <a:r>
              <a:rPr lang="fr-BE" i="0" dirty="0" err="1" smtClean="0"/>
              <a:t>Board</a:t>
            </a:r>
            <a:r>
              <a:rPr lang="fr-BE" i="0" dirty="0" smtClean="0"/>
              <a:t>, SG, BUDG</a:t>
            </a:r>
          </a:p>
          <a:p>
            <a:pPr>
              <a:spcAft>
                <a:spcPts val="600"/>
              </a:spcAft>
              <a:buClrTx/>
              <a:buFont typeface="Wingdings" panose="05000000000000000000" pitchFamily="2" charset="2"/>
              <a:buChar char="ð"/>
            </a:pPr>
            <a:r>
              <a:rPr lang="fr-BE" i="0" dirty="0" err="1" smtClean="0"/>
              <a:t>Re-use</a:t>
            </a:r>
            <a:r>
              <a:rPr lang="fr-BE" i="0" dirty="0" smtClean="0"/>
              <a:t> of </a:t>
            </a:r>
            <a:r>
              <a:rPr lang="fr-BE" i="0" dirty="0" err="1" smtClean="0"/>
              <a:t>corporate</a:t>
            </a:r>
            <a:r>
              <a:rPr lang="fr-BE" i="0" dirty="0" smtClean="0"/>
              <a:t> solutions vs </a:t>
            </a:r>
            <a:r>
              <a:rPr lang="fr-BE" i="0" dirty="0" err="1" smtClean="0"/>
              <a:t>specific</a:t>
            </a:r>
            <a:r>
              <a:rPr lang="fr-BE" i="0" dirty="0" smtClean="0"/>
              <a:t> </a:t>
            </a:r>
            <a:r>
              <a:rPr lang="fr-BE" i="0" dirty="0" err="1" smtClean="0"/>
              <a:t>needs</a:t>
            </a:r>
            <a:endParaRPr lang="en-GB" i="0" dirty="0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6372200" y="116632"/>
            <a:ext cx="2664494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endParaRPr lang="fr-BE" altLang="en-US" sz="1600" kern="0" dirty="0" smtClean="0">
              <a:solidFill>
                <a:srgbClr val="FFD624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339" y="764704"/>
            <a:ext cx="1944216" cy="1000081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5496" y="-16158"/>
            <a:ext cx="4248472" cy="71968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US" altLang="en-US" sz="2400" b="0" kern="0" smtClean="0">
                <a:solidFill>
                  <a:srgbClr val="FFD624"/>
                </a:solidFill>
              </a:rPr>
              <a:t>Quintessence of Opsys</a:t>
            </a:r>
            <a:endParaRPr lang="en-US" altLang="en-US" sz="2400" b="0" kern="0" dirty="0">
              <a:solidFill>
                <a:srgbClr val="FFD6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29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eaflet colours">
    <a:dk1>
      <a:sysClr val="windowText" lastClr="000000"/>
    </a:dk1>
    <a:lt1>
      <a:sysClr val="window" lastClr="FFFFFF"/>
    </a:lt1>
    <a:dk2>
      <a:srgbClr val="0F3766"/>
    </a:dk2>
    <a:lt2>
      <a:srgbClr val="FFFFFF"/>
    </a:lt2>
    <a:accent1>
      <a:srgbClr val="38BCEA"/>
    </a:accent1>
    <a:accent2>
      <a:srgbClr val="F78A6C"/>
    </a:accent2>
    <a:accent3>
      <a:srgbClr val="4DC8B9"/>
    </a:accent3>
    <a:accent4>
      <a:srgbClr val="8064A2"/>
    </a:accent4>
    <a:accent5>
      <a:srgbClr val="92D050"/>
    </a:accent5>
    <a:accent6>
      <a:srgbClr val="F79646"/>
    </a:accent6>
    <a:hlink>
      <a:srgbClr val="0000FF"/>
    </a:hlink>
    <a:folHlink>
      <a:srgbClr val="FFFFC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C Document" ma:contentTypeID="0x010100258AA79CEB83498886A3A0868112325000EF463491F9ED6743BB8F76774D0ED19D" ma:contentTypeVersion="5" ma:contentTypeDescription="Create a new document in this library." ma:contentTypeScope="" ma:versionID="62e49659cca39fedd6cc259d3c5de350">
  <xsd:schema xmlns:xsd="http://www.w3.org/2001/XMLSchema" xmlns:xs="http://www.w3.org/2001/XMLSchema" xmlns:p="http://schemas.microsoft.com/office/2006/metadata/properties" xmlns:ns2="http://schemas.microsoft.com/sharepoint/v3/fields" xmlns:ns3="20047582-0dff-4d32-92f2-79faafdc4e8c" xmlns:ns4="1ceba764-4fb5-4af4-9e5b-089663bda63a" targetNamespace="http://schemas.microsoft.com/office/2006/metadata/properties" ma:root="true" ma:fieldsID="a230b5158da2ec86f9988c1164aa64e2" ns2:_="" ns3:_="" ns4:_="">
    <xsd:import namespace="http://schemas.microsoft.com/sharepoint/v3/fields"/>
    <xsd:import namespace="20047582-0dff-4d32-92f2-79faafdc4e8c"/>
    <xsd:import namespace="1ceba764-4fb5-4af4-9e5b-089663bda63a"/>
    <xsd:element name="properties">
      <xsd:complexType>
        <xsd:sequence>
          <xsd:element name="documentManagement">
            <xsd:complexType>
              <xsd:all>
                <xsd:element ref="ns3:EC_Collab_Reference" minOccurs="0"/>
                <xsd:element ref="ns2:_Status" minOccurs="0"/>
                <xsd:element ref="ns3:EC_Collab_DocumentLanguage"/>
                <xsd:element ref="ns3:EC_Collab_Status"/>
                <xsd:element ref="ns4:_dlc_DocId" minOccurs="0"/>
                <xsd:element ref="ns4:_dlc_DocIdUrl" minOccurs="0"/>
                <xsd:element ref="ns4:_dlc_DocIdPersistId" minOccurs="0"/>
                <xsd:element ref="ns3:Meeting_x0020_Date"/>
                <xsd:element ref="ns3:Document_x0020_Type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13" nillable="true" ma:displayName="Status" ma:default="Not Started" ma:hidden="true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047582-0dff-4d32-92f2-79faafdc4e8c" elementFormDefault="qualified">
    <xsd:import namespace="http://schemas.microsoft.com/office/2006/documentManagement/types"/>
    <xsd:import namespace="http://schemas.microsoft.com/office/infopath/2007/PartnerControls"/>
    <xsd:element name="EC_Collab_Reference" ma:index="12" nillable="true" ma:displayName="Reference" ma:internalName="EC_Collab_Reference">
      <xsd:simpleType>
        <xsd:restriction base="dms:Text"/>
      </xsd:simpleType>
    </xsd:element>
    <xsd:element name="EC_Collab_DocumentLanguage" ma:index="14" ma:displayName="Language" ma:default="EN" ma:internalName="EC_Collab_DocumentLanguage">
      <xsd:simpleType>
        <xsd:restriction base="dms:Choice">
          <xsd:enumeration value="BG"/>
          <xsd:enumeration value="ES"/>
          <xsd:enumeration value="CS"/>
          <xsd:enumeration value="DA"/>
          <xsd:enumeration value="DE"/>
          <xsd:enumeration value="ET"/>
          <xsd:enumeration value="EL"/>
          <xsd:enumeration value="EN"/>
          <xsd:enumeration value="FR"/>
          <xsd:enumeration value="GA"/>
          <xsd:enumeration value="IT"/>
          <xsd:enumeration value="LT"/>
          <xsd:enumeration value="LV"/>
          <xsd:enumeration value="HU"/>
          <xsd:enumeration value="MT"/>
          <xsd:enumeration value="NL"/>
          <xsd:enumeration value="PL"/>
          <xsd:enumeration value="PT"/>
          <xsd:enumeration value="RO"/>
          <xsd:enumeration value="SK"/>
          <xsd:enumeration value="SL"/>
          <xsd:enumeration value="FI"/>
          <xsd:enumeration value="SV"/>
          <xsd:enumeration value="HR"/>
          <xsd:enumeration value="MK"/>
          <xsd:enumeration value="TR"/>
          <xsd:enumeration value="EU"/>
          <xsd:enumeration value="CA"/>
          <xsd:enumeration value="GL"/>
          <xsd:enumeration value="AB"/>
          <xsd:enumeration value="AA"/>
          <xsd:enumeration value="AF"/>
          <xsd:enumeration value="AK"/>
          <xsd:enumeration value="SQ"/>
          <xsd:enumeration value="AM"/>
          <xsd:enumeration value="AR"/>
          <xsd:enumeration value="AN"/>
          <xsd:enumeration value="HY"/>
          <xsd:enumeration value="AS"/>
          <xsd:enumeration value="AV"/>
          <xsd:enumeration value="AE"/>
          <xsd:enumeration value="AY"/>
          <xsd:enumeration value="AZ"/>
          <xsd:enumeration value="BM"/>
          <xsd:enumeration value="BA"/>
          <xsd:enumeration value="BE"/>
          <xsd:enumeration value="BN"/>
          <xsd:enumeration value="BH"/>
          <xsd:enumeration value="BI"/>
          <xsd:enumeration value="NB"/>
          <xsd:enumeration value="BS"/>
          <xsd:enumeration value="BR"/>
          <xsd:enumeration value="MY"/>
          <xsd:enumeration value="KM"/>
          <xsd:enumeration value="CH"/>
          <xsd:enumeration value="CE"/>
          <xsd:enumeration value="NY"/>
          <xsd:enumeration value="ZH"/>
          <xsd:enumeration value="CU"/>
          <xsd:enumeration value="CV"/>
          <xsd:enumeration value="KW"/>
          <xsd:enumeration value="CO"/>
          <xsd:enumeration value="CR"/>
          <xsd:enumeration value="DV"/>
          <xsd:enumeration value="DZ"/>
          <xsd:enumeration value="EO"/>
          <xsd:enumeration value="EE"/>
          <xsd:enumeration value="FO"/>
          <xsd:enumeration value="FJ"/>
          <xsd:enumeration value="FF"/>
          <xsd:enumeration value="GD"/>
          <xsd:enumeration value="LG"/>
          <xsd:enumeration value="KA"/>
          <xsd:enumeration value="GN"/>
          <xsd:enumeration value="GU"/>
          <xsd:enumeration value="HT"/>
          <xsd:enumeration value="HA"/>
          <xsd:enumeration value="HE"/>
          <xsd:enumeration value="HZ"/>
          <xsd:enumeration value="HI"/>
          <xsd:enumeration value="HO"/>
          <xsd:enumeration value="IS"/>
          <xsd:enumeration value="IO"/>
          <xsd:enumeration value="IG"/>
          <xsd:enumeration value="ID"/>
          <xsd:enumeration value="IA"/>
          <xsd:enumeration value="IE"/>
          <xsd:enumeration value="IU"/>
          <xsd:enumeration value="IK"/>
          <xsd:enumeration value="JA"/>
          <xsd:enumeration value="JV"/>
          <xsd:enumeration value="KL"/>
          <xsd:enumeration value="KN"/>
          <xsd:enumeration value="KR"/>
          <xsd:enumeration value="KS"/>
          <xsd:enumeration value="KK"/>
          <xsd:enumeration value="KI"/>
          <xsd:enumeration value="RW"/>
          <xsd:enumeration value="KY"/>
          <xsd:enumeration value="KV"/>
          <xsd:enumeration value="KG"/>
          <xsd:enumeration value="KO"/>
          <xsd:enumeration value="KJ"/>
          <xsd:enumeration value="KU"/>
          <xsd:enumeration value="LO"/>
          <xsd:enumeration value="LA"/>
          <xsd:enumeration value="LI"/>
          <xsd:enumeration value="LN"/>
          <xsd:enumeration value="LU"/>
          <xsd:enumeration value="LB"/>
          <xsd:enumeration value="MG"/>
          <xsd:enumeration value="MS"/>
          <xsd:enumeration value="ML"/>
          <xsd:enumeration value="GV"/>
          <xsd:enumeration value="MI"/>
          <xsd:enumeration value="MR"/>
          <xsd:enumeration value="MH"/>
          <xsd:enumeration value="MN"/>
          <xsd:enumeration value="NA"/>
          <xsd:enumeration value="NV"/>
          <xsd:enumeration value="ND"/>
          <xsd:enumeration value="NR"/>
          <xsd:enumeration value="NG"/>
          <xsd:enumeration value="NE"/>
          <xsd:enumeration value="SE"/>
          <xsd:enumeration value="NO"/>
          <xsd:enumeration value="NN"/>
          <xsd:enumeration value="OC"/>
          <xsd:enumeration value="OJ"/>
          <xsd:enumeration value="OR"/>
          <xsd:enumeration value="OM"/>
          <xsd:enumeration value="OS"/>
          <xsd:enumeration value="PI"/>
          <xsd:enumeration value="PA"/>
          <xsd:enumeration value="FA"/>
          <xsd:enumeration value="PS"/>
          <xsd:enumeration value="QU"/>
          <xsd:enumeration value="RM"/>
          <xsd:enumeration value="RN"/>
          <xsd:enumeration value="RU"/>
          <xsd:enumeration value="SM"/>
          <xsd:enumeration value="SG"/>
          <xsd:enumeration value="SA"/>
          <xsd:enumeration value="SC"/>
          <xsd:enumeration value="SR"/>
          <xsd:enumeration value="SN"/>
          <xsd:enumeration value="II"/>
          <xsd:enumeration value="SD"/>
          <xsd:enumeration value="SI"/>
          <xsd:enumeration value="SO"/>
          <xsd:enumeration value="ST"/>
          <xsd:enumeration value="SU"/>
          <xsd:enumeration value="SW"/>
          <xsd:enumeration value="SS"/>
          <xsd:enumeration value="TL"/>
          <xsd:enumeration value="TY"/>
          <xsd:enumeration value="TG"/>
          <xsd:enumeration value="TA"/>
          <xsd:enumeration value="TT"/>
          <xsd:enumeration value="TE"/>
          <xsd:enumeration value="TH"/>
          <xsd:enumeration value="BO"/>
          <xsd:enumeration value="TI"/>
          <xsd:enumeration value="TO"/>
          <xsd:enumeration value="TS"/>
          <xsd:enumeration value="TN"/>
          <xsd:enumeration value="TK"/>
          <xsd:enumeration value="TW"/>
          <xsd:enumeration value="UG"/>
          <xsd:enumeration value="UK"/>
          <xsd:enumeration value="UR"/>
          <xsd:enumeration value="UZ"/>
          <xsd:enumeration value="VE"/>
          <xsd:enumeration value="VI"/>
          <xsd:enumeration value="VO"/>
          <xsd:enumeration value="WA"/>
          <xsd:enumeration value="CY"/>
          <xsd:enumeration value="FY"/>
          <xsd:enumeration value="WO"/>
          <xsd:enumeration value="XH"/>
          <xsd:enumeration value="YI"/>
          <xsd:enumeration value="YO"/>
          <xsd:enumeration value="ZA"/>
          <xsd:enumeration value="ZU"/>
        </xsd:restriction>
      </xsd:simpleType>
    </xsd:element>
    <xsd:element name="EC_Collab_Status" ma:index="15" ma:displayName="EC Status" ma:default="Not Started" ma:internalName="EC_Collab_Status">
      <xsd:simpleType>
        <xsd:restriction base="dms:Choice">
          <xsd:enumeration value="Not Started"/>
          <xsd:enumeration value="Draft"/>
          <xsd:enumeration value="Reviewed"/>
          <xsd:enumeration value="Scheduled"/>
          <xsd:enumeration value="Published"/>
          <xsd:enumeration value="Final"/>
          <xsd:enumeration value="Expired"/>
        </xsd:restriction>
      </xsd:simpleType>
    </xsd:element>
    <xsd:element name="Meeting_x0020_Date" ma:index="19" ma:displayName="Meeting Date" ma:default="[today]" ma:format="DateOnly" ma:internalName="Meeting_x0020_Date">
      <xsd:simpleType>
        <xsd:restriction base="dms:DateTime"/>
      </xsd:simpleType>
    </xsd:element>
    <xsd:element name="Document_x0020_Type" ma:index="20" ma:displayName="Document Type" ma:default="Meeting Minutes" ma:format="RadioButtons" ma:internalName="Document_x0020_Type">
      <xsd:simpleType>
        <xsd:restriction base="dms:Choice">
          <xsd:enumeration value="Meeting Minutes"/>
          <xsd:enumeration value="Agenda"/>
          <xsd:enumeration value="Supporting Documents"/>
          <xsd:enumeration value="Other Document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eba764-4fb5-4af4-9e5b-089663bda63a" elementFormDefault="qualified">
    <xsd:import namespace="http://schemas.microsoft.com/office/2006/documentManagement/types"/>
    <xsd:import namespace="http://schemas.microsoft.com/office/infopath/2007/PartnerControls"/>
    <xsd:element name="_dlc_DocId" ma:index="1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9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 ma:index="8" ma:displayName="Subject"/>
        <xsd:element ref="dc:description" minOccurs="0" maxOccurs="1" ma:index="11" ma:displayName="Comments"/>
        <xsd:element name="keywords" minOccurs="0" maxOccurs="1" type="xsd:string" ma:index="1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_Collab_Reference xmlns="20047582-0dff-4d32-92f2-79faafdc4e8c" xsi:nil="true"/>
    <_Status xmlns="http://schemas.microsoft.com/sharepoint/v3/fields">Not Started</_Status>
    <EC_Collab_DocumentLanguage xmlns="20047582-0dff-4d32-92f2-79faafdc4e8c">EN</EC_Collab_DocumentLanguage>
    <Meeting_x0020_Date xmlns="20047582-0dff-4d32-92f2-79faafdc4e8c">2017-05-02T22:00:00+00:00</Meeting_x0020_Date>
    <Document_x0020_Type xmlns="20047582-0dff-4d32-92f2-79faafdc4e8c">Supporting Documents</Document_x0020_Type>
    <EC_Collab_Status xmlns="20047582-0dff-4d32-92f2-79faafdc4e8c">Not Started</EC_Collab_Status>
    <_dlc_DocId xmlns="1ceba764-4fb5-4af4-9e5b-089663bda63a">OPSYS-1559631271-6</_dlc_DocId>
    <_dlc_DocIdUrl xmlns="1ceba764-4fb5-4af4-9e5b-089663bda63a">
      <Url>https://myintracomm-collab.ec.europa.eu/projects/Opsys/_layouts/15/DocIdRedir.aspx?ID=OPSYS-1559631271-6</Url>
      <Description>OPSYS-1559631271-6</Description>
    </_dlc_DocIdUrl>
  </documentManagement>
</p:properties>
</file>

<file path=customXml/itemProps1.xml><?xml version="1.0" encoding="utf-8"?>
<ds:datastoreItem xmlns:ds="http://schemas.openxmlformats.org/officeDocument/2006/customXml" ds:itemID="{1551717A-D125-4F09-8A8D-9F30C257B713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43BAA30-81B8-470A-ADE5-F44ABFBAA4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52CDBC-3A85-4021-AFA4-E9B5DE0BB2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20047582-0dff-4d32-92f2-79faafdc4e8c"/>
    <ds:schemaRef ds:uri="1ceba764-4fb5-4af4-9e5b-089663bda6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F9F7600-2EEB-4F0A-B81C-83CE4D5D22DC}">
  <ds:schemaRefs>
    <ds:schemaRef ds:uri="http://purl.org/dc/elements/1.1/"/>
    <ds:schemaRef ds:uri="http://schemas.microsoft.com/sharepoint/v3/fields"/>
    <ds:schemaRef ds:uri="http://purl.org/dc/terms/"/>
    <ds:schemaRef ds:uri="20047582-0dff-4d32-92f2-79faafdc4e8c"/>
    <ds:schemaRef ds:uri="http://schemas.microsoft.com/office/2006/metadata/properties"/>
    <ds:schemaRef ds:uri="1ceba764-4fb5-4af4-9e5b-089663bda63a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3224</TotalTime>
  <Words>2319</Words>
  <Application>Microsoft Office PowerPoint</Application>
  <PresentationFormat>On-screen Show (4:3)</PresentationFormat>
  <Paragraphs>502</Paragraphs>
  <Slides>63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6" baseType="lpstr">
      <vt:lpstr>blank</vt:lpstr>
      <vt:lpstr>1_Blank</vt:lpstr>
      <vt:lpstr>think-cell Slide</vt:lpstr>
      <vt:lpstr>May 3rd, 2017</vt:lpstr>
      <vt:lpstr>Agenda</vt:lpstr>
      <vt:lpstr>Objectives of the DUG first meeting</vt:lpstr>
      <vt:lpstr>1. DUG Members</vt:lpstr>
      <vt:lpstr>DUG-2 Members</vt:lpstr>
      <vt:lpstr>OpSys Track 2 team(s)</vt:lpstr>
      <vt:lpstr>2. Presentation of OPSYS: what we are "buying" and why</vt:lpstr>
      <vt:lpstr>Quintessence of Opsys</vt:lpstr>
      <vt:lpstr>PowerPoint Presentation</vt:lpstr>
      <vt:lpstr>3. OPSYS Governance and role of the DUG: what is expected from the DUG members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Users mapping: who will use the new application ?  </vt:lpstr>
      <vt:lpstr>Main types of stakeholders</vt:lpstr>
      <vt:lpstr>5. How will the Opsys Solution be built ? What ARE THE improvements WHEN compared to CRIS?</vt:lpstr>
      <vt:lpstr>What do we have to deliver ?</vt:lpstr>
      <vt:lpstr>Which capabilities in Release 1 ?</vt:lpstr>
      <vt:lpstr>How will the DUG be involved ?</vt:lpstr>
      <vt:lpstr>How will the DUG be involved?</vt:lpstr>
      <vt:lpstr>How will the DUG be involved ?</vt:lpstr>
      <vt:lpstr>How the DUG will be involved ?</vt:lpstr>
      <vt:lpstr>Matrix  Implementation modalities  / Capabilities</vt:lpstr>
      <vt:lpstr>Conclusion about capabilities</vt:lpstr>
      <vt:lpstr>Improvements brought by OpSys when compared to the current solution? </vt:lpstr>
      <vt:lpstr>What applications for the CM modules ?</vt:lpstr>
      <vt:lpstr>A few mock-ups of the solutions</vt:lpstr>
      <vt:lpstr>Next steps</vt:lpstr>
      <vt:lpstr>6. Sharing preliminary ideas on the change management strategy</vt:lpstr>
      <vt:lpstr>Change management</vt:lpstr>
      <vt:lpstr>Planning and roll-out</vt:lpstr>
      <vt:lpstr>Training</vt:lpstr>
      <vt:lpstr>Training</vt:lpstr>
      <vt:lpstr>User support functions</vt:lpstr>
      <vt:lpstr>Potential resistance</vt:lpstr>
      <vt:lpstr>Communication</vt:lpstr>
      <vt:lpstr>Conclusion</vt:lpstr>
      <vt:lpstr>7. Wrap-up: summing-up the DUG members' feed-back and views </vt:lpstr>
      <vt:lpstr>WRAP-UP</vt:lpstr>
      <vt:lpstr>WRAP-UP</vt:lpstr>
      <vt:lpstr>WRAP-UP</vt:lpstr>
      <vt:lpstr>WRAP-UP</vt:lpstr>
      <vt:lpstr>WRAP-UP</vt:lpstr>
      <vt:lpstr>Thank you  See you AT the next PI demonstration !</vt:lpstr>
      <vt:lpstr>Metro line view of the business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DUG 2</dc:title>
  <dc:subject>Presentation support</dc:subject>
  <dc:creator>Loic.ELIES@ext.ec.europa.eu</dc:creator>
  <cp:lastModifiedBy>Windows User</cp:lastModifiedBy>
  <cp:revision>220</cp:revision>
  <cp:lastPrinted>2017-03-16T18:45:35Z</cp:lastPrinted>
  <dcterms:created xsi:type="dcterms:W3CDTF">2016-10-04T15:43:46Z</dcterms:created>
  <dcterms:modified xsi:type="dcterms:W3CDTF">2017-05-03T15:38:52Z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0x010100258AA79CEB83498886A3A0868112325000EF463491F9ED6743BB8F76774D0ED19D</vt:lpwstr>
  </property>
  <property fmtid="{D5CDD505-2E9C-101B-9397-08002B2CF9AE}" pid="3" name="_dlc_DocIdItemGuid">
    <vt:lpwstr>49a4005b-7671-469e-aaad-2c87e9b339e8</vt:lpwstr>
  </property>
</Properties>
</file>