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98" r:id="rId2"/>
  </p:sldMasterIdLst>
  <p:notesMasterIdLst>
    <p:notesMasterId r:id="rId66"/>
  </p:notesMasterIdLst>
  <p:handoutMasterIdLst>
    <p:handoutMasterId r:id="rId67"/>
  </p:handoutMasterIdLst>
  <p:sldIdLst>
    <p:sldId id="337" r:id="rId3"/>
    <p:sldId id="266" r:id="rId4"/>
    <p:sldId id="303" r:id="rId5"/>
    <p:sldId id="292" r:id="rId6"/>
    <p:sldId id="294" r:id="rId7"/>
    <p:sldId id="304" r:id="rId8"/>
    <p:sldId id="295" r:id="rId9"/>
    <p:sldId id="343" r:id="rId10"/>
    <p:sldId id="344" r:id="rId11"/>
    <p:sldId id="301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296" r:id="rId22"/>
    <p:sldId id="276" r:id="rId23"/>
    <p:sldId id="297" r:id="rId24"/>
    <p:sldId id="305" r:id="rId25"/>
    <p:sldId id="306" r:id="rId26"/>
    <p:sldId id="308" r:id="rId27"/>
    <p:sldId id="309" r:id="rId28"/>
    <p:sldId id="318" r:id="rId29"/>
    <p:sldId id="319" r:id="rId30"/>
    <p:sldId id="320" r:id="rId31"/>
    <p:sldId id="321" r:id="rId32"/>
    <p:sldId id="322" r:id="rId33"/>
    <p:sldId id="313" r:id="rId34"/>
    <p:sldId id="323" r:id="rId35"/>
    <p:sldId id="311" r:id="rId36"/>
    <p:sldId id="29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299" r:id="rId46"/>
    <p:sldId id="363" r:id="rId47"/>
    <p:sldId id="364" r:id="rId48"/>
    <p:sldId id="365" r:id="rId49"/>
    <p:sldId id="366" r:id="rId50"/>
    <p:sldId id="367" r:id="rId51"/>
    <p:sldId id="310" r:id="rId52"/>
    <p:sldId id="339" r:id="rId53"/>
    <p:sldId id="340" r:id="rId54"/>
    <p:sldId id="341" r:id="rId55"/>
    <p:sldId id="342" r:id="rId56"/>
    <p:sldId id="345" r:id="rId57"/>
    <p:sldId id="346" r:id="rId58"/>
    <p:sldId id="353" r:id="rId59"/>
    <p:sldId id="347" r:id="rId60"/>
    <p:sldId id="348" r:id="rId61"/>
    <p:sldId id="349" r:id="rId62"/>
    <p:sldId id="350" r:id="rId63"/>
    <p:sldId id="351" r:id="rId64"/>
    <p:sldId id="352" r:id="rId65"/>
  </p:sldIdLst>
  <p:sldSz cx="9144000" cy="6858000" type="screen4x3"/>
  <p:notesSz cx="6805613" cy="9944100"/>
  <p:custDataLst>
    <p:tags r:id="rId6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6600"/>
    <a:srgbClr val="FF0000"/>
    <a:srgbClr val="FFD757"/>
    <a:srgbClr val="7575D1"/>
    <a:srgbClr val="333399"/>
    <a:srgbClr val="FFEBAB"/>
    <a:srgbClr val="FF6600"/>
    <a:srgbClr val="2D5EC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0" autoAdjust="0"/>
    <p:restoredTop sz="95742" autoAdjust="0"/>
  </p:normalViewPr>
  <p:slideViewPr>
    <p:cSldViewPr>
      <p:cViewPr>
        <p:scale>
          <a:sx n="120" d="100"/>
          <a:sy n="12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F42402-DBD9-4244-A4D5-1BD5C4A611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58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E32F403-2EE2-4B4D-85D1-F0798E3E27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4810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9:30-9:45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372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528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8328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1594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11:00</a:t>
            </a:r>
            <a:r>
              <a:rPr lang="en-GB" baseline="0" dirty="0" smtClean="0"/>
              <a:t> – 11:25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65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11:25 – 11:30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39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11:25 – 11:30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49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9:45 – 10:00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80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10:00 – 10:15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12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10:15 – 10:20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1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27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10:20 – 11:00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9754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662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272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2F403-2EE2-4B4D-85D1-F0798E3E274D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423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800" y="2276872"/>
            <a:ext cx="6264250" cy="1079103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76A2AC-54F7-4D6E-872F-F5BE6D2F8A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ABBE-1AE4-415D-95BE-061371DB6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971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A17B0-4688-4291-8DB0-C9BF986D0F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30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B3009AF4-6DE8-4368-862F-572EF6CC6961}" type="slidenum">
              <a:rPr lang="en-GB" altLang="en-US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55F70-F30D-458D-A68E-BD3F2C04120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6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DCE8F-64E6-45DF-A2CC-34329EF793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7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D47A2-5324-446A-9F98-5EC4D9369E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4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08EF-DEB2-44B2-BA7F-877EC5DCD9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C4DF9-DF9B-4D85-9B2B-09CD3D66EB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24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DBF7-9E94-4056-A0B5-2BEFFFB5BE3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6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06752-A170-48D9-B468-4476737CFEF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0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>
                <a:solidFill>
                  <a:srgbClr val="FFC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3943-B783-4C00-AAFD-B7FA9D37B4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284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224B-8CEE-47AD-8889-A7BF9B180C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68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345F0-7714-4BA7-88CC-D9966C5AB7E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42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E2DB-6EDA-4D81-8F8F-7D8EB11423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6969125" y="1"/>
            <a:ext cx="21748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166938"/>
            <a:ext cx="38481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7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1722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12776"/>
            <a:ext cx="7772400" cy="63609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C754-EC67-49B5-996C-433FBACE5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25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7163-0758-4006-BDF2-24B0C5CA1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06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08D8-826E-44D5-B520-CC0E8FED2C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54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52083-1B58-42B6-832A-22CDB4D48C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70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67E2-AA42-4F93-A687-7A100F669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62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026A-CE1E-41C9-BE0F-872A0A298F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97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7" descr="LOGO CE_Vertical_EN_NEG_quadri_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4C83-9E8A-48A3-9DB8-FA6AD9BF2F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5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836613"/>
            <a:ext cx="8567738" cy="577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628775"/>
            <a:ext cx="8567738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Fourth level</a:t>
            </a:r>
          </a:p>
          <a:p>
            <a:pPr lvl="3"/>
            <a:r>
              <a:rPr lang="en-GB" altLang="en-US" smtClean="0"/>
              <a:t>ddd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1" name="Picture 17" descr="LOGO CE_Vertical_EN_NEG_quadri_H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0"/>
            <a:ext cx="1092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2000">
          <a:solidFill>
            <a:srgbClr val="0F5494"/>
          </a:solidFill>
          <a:latin typeface="+mn-lt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­"/>
        <a:defRPr sz="16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7F7F7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1" hangingPunct="1"/>
            <a:fld id="{7550850E-4940-4F96-A1EA-F53009CF4595}" type="slidenum">
              <a:rPr lang="en-GB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18295" y="5628904"/>
            <a:ext cx="4829769" cy="60840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fr-FR" sz="1800" i="1" dirty="0" smtClean="0">
                <a:solidFill>
                  <a:srgbClr val="D0D961"/>
                </a:solidFill>
              </a:rPr>
              <a:t>May 3</a:t>
            </a:r>
            <a:r>
              <a:rPr lang="en-GB" altLang="fr-FR" sz="1800" i="1" baseline="30000" dirty="0" smtClean="0">
                <a:solidFill>
                  <a:srgbClr val="D0D961"/>
                </a:solidFill>
              </a:rPr>
              <a:t>rd</a:t>
            </a:r>
            <a:r>
              <a:rPr lang="en-GB" altLang="fr-FR" sz="1800" i="1" dirty="0" smtClean="0">
                <a:solidFill>
                  <a:srgbClr val="D0D961"/>
                </a:solidFill>
              </a:rPr>
              <a:t>, 2017</a:t>
            </a:r>
            <a:endParaRPr lang="es-ES_tradnl" sz="1800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95536" y="2885704"/>
            <a:ext cx="4932548" cy="1647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>
                <a:solidFill>
                  <a:schemeClr val="tx1"/>
                </a:solidFill>
              </a:rPr>
              <a:t>Domain User Group </a:t>
            </a:r>
            <a:r>
              <a:rPr lang="en-GB" altLang="es-ES_tradnl" sz="3200" b="1" dirty="0" smtClean="0">
                <a:solidFill>
                  <a:schemeClr val="tx1"/>
                </a:solidFill>
              </a:rPr>
              <a:t>(DUG) </a:t>
            </a:r>
          </a:p>
          <a:p>
            <a:pPr marL="0" indent="0">
              <a:buNone/>
            </a:pPr>
            <a:r>
              <a:rPr lang="en-GB" altLang="es-ES_tradnl" sz="3200" b="1" dirty="0" smtClean="0">
                <a:solidFill>
                  <a:schemeClr val="tx1"/>
                </a:solidFill>
              </a:rPr>
              <a:t>Track 2 – Contract management</a:t>
            </a:r>
            <a:endParaRPr lang="en-GB" altLang="es-ES_tradnl" sz="32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1</a:t>
            </a:r>
            <a:r>
              <a:rPr lang="fr-BE" sz="2000" b="1" baseline="30000" dirty="0" smtClean="0">
                <a:solidFill>
                  <a:schemeClr val="tx1"/>
                </a:solidFill>
              </a:rPr>
              <a:t>st</a:t>
            </a:r>
            <a:r>
              <a:rPr lang="fr-BE" sz="2000" b="1" dirty="0" smtClean="0">
                <a:solidFill>
                  <a:schemeClr val="tx1"/>
                </a:solidFill>
              </a:rPr>
              <a:t> meeting</a:t>
            </a:r>
          </a:p>
          <a:p>
            <a:pPr marL="0" indent="0">
              <a:buNone/>
            </a:pP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428578" y="1612363"/>
            <a:ext cx="508125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324349"/>
          </a:xfrm>
        </p:spPr>
        <p:txBody>
          <a:bodyPr anchor="ctr" anchorCtr="0"/>
          <a:lstStyle/>
          <a:p>
            <a:pPr algn="ctr"/>
            <a:r>
              <a:rPr lang="en-GB" dirty="0" smtClean="0"/>
              <a:t>3. </a:t>
            </a:r>
            <a:r>
              <a:rPr lang="en-GB" dirty="0"/>
              <a:t>OPSYS Governance and role of the DUG: what is expected from the DUG members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" y="1340768"/>
            <a:ext cx="9029965" cy="52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1340768"/>
            <a:ext cx="4985340" cy="367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914" y="1340768"/>
            <a:ext cx="3672407" cy="3672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OPSYS Management Board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68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5" y="1484784"/>
            <a:ext cx="2884323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0" y="1484784"/>
            <a:ext cx="5240136" cy="4032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67" y="5733256"/>
            <a:ext cx="77808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Project Steering Committee chairs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119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1880828"/>
            <a:ext cx="4169549" cy="307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556792"/>
            <a:ext cx="4464496" cy="3727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5892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Normal (i.e. working) people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851"/>
            <a:ext cx="3131840" cy="844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112851"/>
            <a:ext cx="3131840" cy="8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WHO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U = YOU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WHY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Custom tailor your dream tool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WHAT ?</a:t>
            </a:r>
            <a:endParaRPr lang="en-GB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Support &amp; Review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HOW 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0640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8884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Q &amp; A</a:t>
            </a:r>
            <a:endParaRPr lang="en-GB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 !!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Radu NICULIU</a:t>
            </a:r>
          </a:p>
          <a:p>
            <a:pPr algn="ctr"/>
            <a:r>
              <a:rPr lang="en-US" sz="3200" dirty="0" smtClean="0"/>
              <a:t>radu.niculiu@ext.ec.europa.eu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270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Agenda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Verdana" pitchFamily="34" charset="0"/>
              <a:buAutoNum type="arabicPeriod"/>
            </a:pPr>
            <a:r>
              <a:rPr lang="en-GB" altLang="en-US" sz="2000" dirty="0" smtClean="0"/>
              <a:t>Presentation of </a:t>
            </a:r>
            <a:r>
              <a:rPr lang="en-GB" altLang="en-US" sz="2000" b="1" dirty="0" smtClean="0"/>
              <a:t>DUG members and Opsys team</a:t>
            </a:r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Presentation of </a:t>
            </a:r>
            <a:r>
              <a:rPr lang="en-GB" altLang="en-US" sz="2000" b="1" dirty="0"/>
              <a:t>OPSYS</a:t>
            </a:r>
            <a:r>
              <a:rPr lang="en-GB" altLang="en-US" sz="2000" dirty="0"/>
              <a:t>: what we are "buying" and </a:t>
            </a:r>
            <a:r>
              <a:rPr lang="en-GB" altLang="en-US" sz="2000" dirty="0" smtClean="0"/>
              <a:t>why 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OPSYS </a:t>
            </a:r>
            <a:r>
              <a:rPr lang="en-GB" altLang="en-US" sz="2000" b="1" dirty="0"/>
              <a:t>Governance and role </a:t>
            </a:r>
            <a:r>
              <a:rPr lang="en-GB" altLang="en-US" sz="2000" dirty="0"/>
              <a:t>of the DUG: what is expected from the DUG </a:t>
            </a:r>
            <a:r>
              <a:rPr lang="en-GB" altLang="en-US" sz="2000" dirty="0" smtClean="0"/>
              <a:t>members 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b="1" dirty="0"/>
              <a:t>Users</a:t>
            </a:r>
            <a:r>
              <a:rPr lang="en-GB" altLang="en-US" sz="2000" dirty="0"/>
              <a:t> mapping: who will use the new application </a:t>
            </a:r>
            <a:r>
              <a:rPr lang="en-GB" altLang="en-US" sz="2000" dirty="0" smtClean="0"/>
              <a:t>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sz="2000" dirty="0"/>
              <a:t>How will </a:t>
            </a:r>
            <a:r>
              <a:rPr lang="en-GB" sz="2000" dirty="0" smtClean="0"/>
              <a:t>the </a:t>
            </a:r>
            <a:r>
              <a:rPr lang="en-GB" sz="2000" dirty="0"/>
              <a:t>Opsys Solution be </a:t>
            </a:r>
            <a:r>
              <a:rPr lang="en-GB" sz="2000" b="1" dirty="0"/>
              <a:t>built</a:t>
            </a:r>
            <a:r>
              <a:rPr lang="en-GB" sz="2000" dirty="0"/>
              <a:t> ? What </a:t>
            </a:r>
            <a:r>
              <a:rPr lang="en-GB" sz="2000" dirty="0" smtClean="0"/>
              <a:t>are the </a:t>
            </a:r>
            <a:r>
              <a:rPr lang="en-GB" sz="2000" b="1" dirty="0" smtClean="0"/>
              <a:t>improvements</a:t>
            </a:r>
            <a:r>
              <a:rPr lang="en-GB" sz="2000" dirty="0" smtClean="0"/>
              <a:t> when compared </a:t>
            </a:r>
            <a:r>
              <a:rPr lang="en-GB" sz="2000" dirty="0"/>
              <a:t>to </a:t>
            </a:r>
            <a:r>
              <a:rPr lang="en-GB" sz="2000" dirty="0" smtClean="0"/>
              <a:t>CRIS </a:t>
            </a:r>
            <a:r>
              <a:rPr lang="en-GB" sz="2000" dirty="0"/>
              <a:t>?</a:t>
            </a:r>
            <a:endParaRPr lang="en-GB" altLang="en-US" sz="2000" dirty="0"/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dirty="0"/>
              <a:t>Sharing preliminary ideas on the </a:t>
            </a:r>
            <a:r>
              <a:rPr lang="en-GB" altLang="en-US" sz="2000" dirty="0" smtClean="0"/>
              <a:t>approach to </a:t>
            </a:r>
            <a:r>
              <a:rPr lang="en-GB" altLang="en-US" sz="2000" b="1" dirty="0" smtClean="0"/>
              <a:t>change management</a:t>
            </a:r>
          </a:p>
          <a:p>
            <a:pPr marL="457200" indent="-457200">
              <a:spcBef>
                <a:spcPts val="1200"/>
              </a:spcBef>
              <a:buFont typeface="Verdana" pitchFamily="34" charset="0"/>
              <a:buAutoNum type="arabicPeriod"/>
            </a:pPr>
            <a:r>
              <a:rPr lang="en-GB" altLang="en-US" sz="2000" b="1" dirty="0" smtClean="0"/>
              <a:t>Wrap-up</a:t>
            </a:r>
            <a:r>
              <a:rPr lang="en-GB" altLang="en-US" sz="2000" dirty="0"/>
              <a:t>: summing-up the DUG members' feed-back and </a:t>
            </a:r>
            <a:r>
              <a:rPr lang="en-GB" altLang="en-US" sz="2000" dirty="0" smtClean="0"/>
              <a:t>views</a:t>
            </a:r>
            <a:endParaRPr lang="en-GB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388245"/>
          </a:xfrm>
        </p:spPr>
        <p:txBody>
          <a:bodyPr anchor="ctr" anchorCtr="0"/>
          <a:lstStyle/>
          <a:p>
            <a:pPr algn="ctr"/>
            <a:r>
              <a:rPr lang="en-GB" dirty="0"/>
              <a:t>4</a:t>
            </a:r>
            <a:r>
              <a:rPr lang="en-GB" dirty="0" smtClean="0"/>
              <a:t>. Users </a:t>
            </a:r>
            <a:r>
              <a:rPr lang="en-GB" dirty="0"/>
              <a:t>mapping: who will use the new </a:t>
            </a:r>
            <a:r>
              <a:rPr lang="en-GB" dirty="0" smtClean="0"/>
              <a:t>application ?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types of stakeholders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771800" y="3212976"/>
            <a:ext cx="2736304" cy="172819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OPSYS CORE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1844" y="3634693"/>
            <a:ext cx="1483098" cy="1162459"/>
            <a:chOff x="755576" y="1866182"/>
            <a:chExt cx="1483098" cy="1162459"/>
          </a:xfrm>
        </p:grpSpPr>
        <p:pic>
          <p:nvPicPr>
            <p:cNvPr id="49154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5576" y="2751642"/>
              <a:ext cx="1483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EC (</a:t>
              </a:r>
              <a:r>
                <a:rPr lang="en-GB" dirty="0" err="1" smtClean="0"/>
                <a:t>Deleg</a:t>
              </a:r>
              <a:r>
                <a:rPr lang="en-GB" dirty="0" smtClean="0"/>
                <a:t> &amp; HQ)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95736" y="5146861"/>
            <a:ext cx="1416798" cy="1162459"/>
            <a:chOff x="755576" y="1866182"/>
            <a:chExt cx="1416798" cy="1162459"/>
          </a:xfrm>
        </p:grpSpPr>
        <p:pic>
          <p:nvPicPr>
            <p:cNvPr id="9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55576" y="2751642"/>
              <a:ext cx="1416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Partner Country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7712956" y="2456892"/>
            <a:ext cx="999504" cy="1347125"/>
            <a:chOff x="971600" y="1866182"/>
            <a:chExt cx="999504" cy="1347125"/>
          </a:xfrm>
        </p:grpSpPr>
        <p:pic>
          <p:nvPicPr>
            <p:cNvPr id="12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272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1600" y="2751642"/>
              <a:ext cx="999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Contractor</a:t>
              </a:r>
            </a:p>
            <a:p>
              <a:r>
                <a:rPr lang="en-GB" dirty="0" smtClean="0"/>
                <a:t>Applicant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2318" y="5013177"/>
            <a:ext cx="1751890" cy="1162459"/>
            <a:chOff x="971600" y="1866182"/>
            <a:chExt cx="1751890" cy="1162459"/>
          </a:xfrm>
        </p:grpSpPr>
        <p:pic>
          <p:nvPicPr>
            <p:cNvPr id="15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287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2751642"/>
              <a:ext cx="1751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Technical Assistance</a:t>
              </a:r>
              <a:endParaRPr lang="en-GB" dirty="0"/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5868144" y="3713923"/>
            <a:ext cx="2124236" cy="7262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SEDIA Portal</a:t>
            </a:r>
          </a:p>
        </p:txBody>
      </p:sp>
      <p:cxnSp>
        <p:nvCxnSpPr>
          <p:cNvPr id="18" name="Straight Arrow Connector 17"/>
          <p:cNvCxnSpPr>
            <a:stCxn id="4" idx="6"/>
            <a:endCxn id="17" idx="2"/>
          </p:cNvCxnSpPr>
          <p:nvPr/>
        </p:nvCxnSpPr>
        <p:spPr bwMode="auto">
          <a:xfrm>
            <a:off x="5508104" y="4077072"/>
            <a:ext cx="360040" cy="0"/>
          </a:xfrm>
          <a:prstGeom prst="straightConnector1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49154" idx="3"/>
            <a:endCxn id="4" idx="2"/>
          </p:cNvCxnSpPr>
          <p:nvPr/>
        </p:nvCxnSpPr>
        <p:spPr bwMode="auto">
          <a:xfrm flipV="1">
            <a:off x="2063057" y="4077072"/>
            <a:ext cx="708743" cy="1105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0"/>
          <p:cNvCxnSpPr>
            <a:stCxn id="9" idx="3"/>
            <a:endCxn id="4" idx="4"/>
          </p:cNvCxnSpPr>
          <p:nvPr/>
        </p:nvCxnSpPr>
        <p:spPr bwMode="auto">
          <a:xfrm flipV="1">
            <a:off x="3406949" y="4941168"/>
            <a:ext cx="733003" cy="649177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0"/>
          <p:cNvCxnSpPr>
            <a:endCxn id="15" idx="3"/>
          </p:cNvCxnSpPr>
          <p:nvPr/>
        </p:nvCxnSpPr>
        <p:spPr bwMode="auto">
          <a:xfrm rot="5400000">
            <a:off x="5857660" y="4618084"/>
            <a:ext cx="1016439" cy="660714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0"/>
          <p:cNvCxnSpPr>
            <a:stCxn id="17" idx="0"/>
            <a:endCxn id="12" idx="3"/>
          </p:cNvCxnSpPr>
          <p:nvPr/>
        </p:nvCxnSpPr>
        <p:spPr bwMode="auto">
          <a:xfrm rot="5400000" flipH="1" flipV="1">
            <a:off x="6916993" y="2913646"/>
            <a:ext cx="813547" cy="787009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8" name="Action Button: Custom 49157">
            <a:hlinkClick r:id="" action="ppaction://hlinkshowjump?jump=lastslideviewed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267744" y="1762485"/>
            <a:ext cx="1044068" cy="1347125"/>
            <a:chOff x="892144" y="1866182"/>
            <a:chExt cx="1044068" cy="1347125"/>
          </a:xfrm>
        </p:grpSpPr>
        <p:pic>
          <p:nvPicPr>
            <p:cNvPr id="40" name="Picture 2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924" y="1866182"/>
              <a:ext cx="934517" cy="88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892144" y="2751642"/>
              <a:ext cx="1044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Evaluation </a:t>
              </a:r>
            </a:p>
            <a:p>
              <a:r>
                <a:rPr lang="en-GB" dirty="0" smtClean="0"/>
                <a:t>Committee</a:t>
              </a:r>
              <a:endParaRPr lang="en-GB" dirty="0"/>
            </a:p>
          </p:txBody>
        </p:sp>
      </p:grpSp>
      <p:cxnSp>
        <p:nvCxnSpPr>
          <p:cNvPr id="42" name="Straight Arrow Connector 20"/>
          <p:cNvCxnSpPr>
            <a:stCxn id="4" idx="0"/>
            <a:endCxn id="40" idx="3"/>
          </p:cNvCxnSpPr>
          <p:nvPr/>
        </p:nvCxnSpPr>
        <p:spPr bwMode="auto">
          <a:xfrm rot="16200000" flipV="1">
            <a:off x="3168494" y="2241517"/>
            <a:ext cx="1007007" cy="935911"/>
          </a:xfrm>
          <a:prstGeom prst="curved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17" descr="LOGO CE_Vertical_EN_NEG_quadri_H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28057" r="36261" b="29507"/>
          <a:stretch/>
        </p:blipFill>
        <p:spPr bwMode="auto">
          <a:xfrm>
            <a:off x="1337779" y="3970702"/>
            <a:ext cx="395720" cy="2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16"/>
          <p:cNvSpPr/>
          <p:nvPr/>
        </p:nvSpPr>
        <p:spPr bwMode="auto">
          <a:xfrm>
            <a:off x="3204041" y="4098435"/>
            <a:ext cx="1896964" cy="812255"/>
          </a:xfrm>
          <a:prstGeom prst="ellipse">
            <a:avLst/>
          </a:prstGeom>
          <a:pattFill prst="ltUpDiag">
            <a:fgClr>
              <a:srgbClr val="FFD757"/>
            </a:fgClr>
            <a:bgClr>
              <a:srgbClr val="333399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16"/>
          <p:cNvSpPr/>
          <p:nvPr/>
        </p:nvSpPr>
        <p:spPr bwMode="auto">
          <a:xfrm>
            <a:off x="3695815" y="3243056"/>
            <a:ext cx="813115" cy="325404"/>
          </a:xfrm>
          <a:prstGeom prst="ellipse">
            <a:avLst/>
          </a:prstGeom>
          <a:pattFill prst="ltUpDiag">
            <a:fgClr>
              <a:srgbClr val="FFD757"/>
            </a:fgClr>
            <a:bgClr>
              <a:srgbClr val="333399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Oval 16"/>
          <p:cNvSpPr/>
          <p:nvPr/>
        </p:nvSpPr>
        <p:spPr bwMode="auto">
          <a:xfrm>
            <a:off x="6456541" y="4157409"/>
            <a:ext cx="479389" cy="275191"/>
          </a:xfrm>
          <a:prstGeom prst="ellipse">
            <a:avLst/>
          </a:prstGeom>
          <a:pattFill prst="ltUpDiag">
            <a:fgClr>
              <a:srgbClr val="92D050"/>
            </a:fgClr>
            <a:bgClr>
              <a:srgbClr val="7575D1"/>
            </a:bgClr>
          </a:pattFill>
          <a:ln w="28575"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4332461"/>
          </a:xfrm>
        </p:spPr>
        <p:txBody>
          <a:bodyPr anchor="ctr" anchorCtr="0"/>
          <a:lstStyle/>
          <a:p>
            <a:pPr algn="ctr"/>
            <a:r>
              <a:rPr lang="en-GB" dirty="0" smtClean="0"/>
              <a:t>5. How will the Opsys Solution </a:t>
            </a:r>
            <a:r>
              <a:rPr lang="en-GB" dirty="0"/>
              <a:t>be built ? </a:t>
            </a:r>
            <a:r>
              <a:rPr lang="en-GB" dirty="0" smtClean="0"/>
              <a:t>What ARE THE improvements WHEN compared to CRIS?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have to deliver ?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January 2018 </a:t>
            </a:r>
            <a:r>
              <a:rPr lang="en-GB" dirty="0" smtClean="0"/>
              <a:t>: A first release of </a:t>
            </a:r>
            <a:r>
              <a:rPr lang="en-GB" dirty="0" err="1" smtClean="0"/>
              <a:t>OpSys</a:t>
            </a:r>
            <a:r>
              <a:rPr lang="en-GB" dirty="0" smtClean="0"/>
              <a:t> Contract management modules to support the management of specific contract under the new FWC SIEA 2018</a:t>
            </a:r>
          </a:p>
          <a:p>
            <a:r>
              <a:rPr lang="en-GB" b="1" dirty="0" smtClean="0"/>
              <a:t>April 2018 </a:t>
            </a:r>
            <a:r>
              <a:rPr lang="en-GB" dirty="0" smtClean="0"/>
              <a:t>: A second release, improved for the specific contract</a:t>
            </a:r>
          </a:p>
          <a:p>
            <a:r>
              <a:rPr lang="en-GB" b="1" dirty="0" smtClean="0"/>
              <a:t>2018 - 2020 </a:t>
            </a:r>
            <a:r>
              <a:rPr lang="en-GB" dirty="0" smtClean="0"/>
              <a:t>: Successive releases with new type of implementation modalities of the External Action family. 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536575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Our priority is to focus on the first release.</a:t>
            </a:r>
            <a:b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Yet, we should always keep in mind the final target.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4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5" y="790902"/>
            <a:ext cx="8567738" cy="477858"/>
          </a:xfrm>
        </p:spPr>
        <p:txBody>
          <a:bodyPr/>
          <a:lstStyle/>
          <a:p>
            <a:r>
              <a:rPr lang="en-GB" dirty="0" smtClean="0"/>
              <a:t>Which capabilities in Release 1 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-1793425" y="3463294"/>
            <a:ext cx="5211589" cy="1038544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correspondence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Recommend/find good practices</a:t>
            </a:r>
          </a:p>
          <a:p>
            <a:pPr marL="3175" algn="ctr" eaLnBrk="1" hangingPunct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deviation and prior approvals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experts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/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contractors</a:t>
            </a: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Work Flows / metro line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03648" y="137677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Create a new specific contract</a:t>
            </a: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Draft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ToR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245689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Appoint an evaluation committee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Establish the short list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3648" y="353701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the provisional budget </a:t>
            </a:r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</a:t>
            </a:r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conditions of payment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conditions of evaluation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lang="en-GB" sz="1600" dirty="0">
                <a:solidFill>
                  <a:schemeClr val="bg1"/>
                </a:solidFill>
              </a:rPr>
              <a:t>Finalise and send the </a:t>
            </a:r>
            <a:r>
              <a:rPr lang="en-GB" sz="1600" dirty="0" err="1">
                <a:solidFill>
                  <a:schemeClr val="bg1"/>
                </a:solidFill>
              </a:rPr>
              <a:t>RfS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648" y="461713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Contractor acknowledge receipt of </a:t>
            </a:r>
            <a:r>
              <a:rPr lang="en-GB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RfS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Contractor</a:t>
            </a:r>
            <a:r>
              <a:rPr kumimoji="0" lang="en-GB" sz="1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prepare and submit a proposition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Contracting authority acknowledge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403648" y="569725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1600" dirty="0">
                <a:solidFill>
                  <a:schemeClr val="bg1"/>
                </a:solidFill>
              </a:rPr>
              <a:t>Evaluation of the </a:t>
            </a:r>
            <a:r>
              <a:rPr lang="en-GB" sz="1600" dirty="0" smtClean="0">
                <a:solidFill>
                  <a:schemeClr val="bg1"/>
                </a:solidFill>
              </a:rPr>
              <a:t>propositions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Notification of results 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6663" y="137677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Draft the specific contract</a:t>
            </a:r>
          </a:p>
          <a:p>
            <a:pPr marL="3175" algn="ctr" eaLnBrk="1" hangingPunct="1"/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Commit the budget level 2</a:t>
            </a:r>
          </a:p>
          <a:p>
            <a:pPr marL="3175" algn="ctr" eaLnBrk="1" hangingPunct="1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Sign the contract</a:t>
            </a:r>
          </a:p>
          <a:p>
            <a:pPr marL="3175" algn="ctr" eaLnBrk="1" hangingPunct="1"/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pre-financing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6663" y="2456892"/>
            <a:ext cx="3600000" cy="90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sz="1600" dirty="0">
                <a:solidFill>
                  <a:schemeClr val="bg1"/>
                </a:solidFill>
              </a:rPr>
              <a:t>Monitor </a:t>
            </a:r>
            <a:r>
              <a:rPr lang="en-US" sz="1600" dirty="0" smtClean="0">
                <a:solidFill>
                  <a:schemeClr val="bg1"/>
                </a:solidFill>
              </a:rPr>
              <a:t>technical implementation</a:t>
            </a:r>
          </a:p>
          <a:p>
            <a:pPr marL="3175" algn="ctr" eaLnBrk="1" hangingPunct="1"/>
            <a:r>
              <a:rPr lang="en-GB" sz="1600" dirty="0" smtClean="0">
                <a:solidFill>
                  <a:schemeClr val="bg1"/>
                </a:solidFill>
              </a:rPr>
              <a:t>Manage invoice and payment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Closure of the contract</a:t>
            </a:r>
          </a:p>
          <a:p>
            <a:pPr marL="3175" algn="ctr" eaLnBrk="1" hangingPunct="1"/>
            <a:r>
              <a:rPr lang="en-GB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Manage modifications</a:t>
            </a: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-1790000" y="3466718"/>
            <a:ext cx="5211589" cy="103169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/>
              <a:t>CROSS CAPABILITIES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16065" y="1378733"/>
            <a:ext cx="3587583" cy="520962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 smtClean="0"/>
              <a:t>Pre-AWARD CAPABILITIES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269080" y="1387625"/>
            <a:ext cx="3587583" cy="5209627"/>
          </a:xfrm>
          <a:prstGeom prst="rect">
            <a:avLst/>
          </a:prstGeom>
          <a:solidFill>
            <a:srgbClr val="FFD757">
              <a:alpha val="94902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400" dirty="0" smtClean="0"/>
              <a:t>Post-AWARD CAPABILITIES</a:t>
            </a:r>
            <a:endParaRPr lang="en-GB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5465287" y="5046187"/>
            <a:ext cx="318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25 capabilities identified to date</a:t>
            </a:r>
            <a:endParaRPr lang="en-GB" sz="2000" dirty="0"/>
          </a:p>
        </p:txBody>
      </p:sp>
      <p:sp>
        <p:nvSpPr>
          <p:cNvPr id="17" name="Action Button: Custom 49157">
            <a:hlinkClick r:id="" action="ppaction://hlinkshowjump?jump=lastslideviewed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691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644257" y="2060992"/>
            <a:ext cx="2592288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Describe in detail the 25 capabilities of release 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>Validate the capabilities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Deliver the specifications to the IT provider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the DUG be involved ?</a:t>
            </a:r>
            <a:endParaRPr lang="en-GB" dirty="0"/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500241" y="3429000"/>
            <a:ext cx="84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5"/>
          <p:cNvCxnSpPr/>
          <p:nvPr/>
        </p:nvCxnSpPr>
        <p:spPr bwMode="auto">
          <a:xfrm>
            <a:off x="525502" y="3105004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8565137" y="3105004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 rot="16200000">
            <a:off x="7831443" y="220341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RELEASE 1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6426" y="2482614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TODAY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67057" y="3608821"/>
            <a:ext cx="11445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25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3567206"/>
            <a:ext cx="9800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3261806" y="2060992"/>
            <a:ext cx="3528392" cy="1296000"/>
          </a:xfrm>
          <a:prstGeom prst="roundRect">
            <a:avLst>
              <a:gd name="adj" fmla="val 7901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IT provider : build the solution in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accordance with the specifications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1400" baseline="0" dirty="0" smtClean="0">
                <a:solidFill>
                  <a:schemeClr val="tx1"/>
                </a:solidFill>
              </a:rPr>
              <a:t>Deliver the solution to the customer (i.e. </a:t>
            </a:r>
            <a:r>
              <a:rPr lang="en-GB" sz="1400" baseline="0" dirty="0" err="1" smtClean="0">
                <a:solidFill>
                  <a:schemeClr val="tx1"/>
                </a:solidFill>
              </a:rPr>
              <a:t>Relex</a:t>
            </a:r>
            <a:r>
              <a:rPr lang="en-GB" sz="1400" baseline="0" dirty="0" smtClean="0">
                <a:solidFill>
                  <a:schemeClr val="tx1"/>
                </a:solidFill>
              </a:rPr>
              <a:t>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6862206" y="2060992"/>
            <a:ext cx="75608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Test the solution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690298" y="2060992"/>
            <a:ext cx="75608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Roll out the solution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525502" y="5049180"/>
            <a:ext cx="273630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 flipV="1">
            <a:off x="3236545" y="3681028"/>
            <a:ext cx="3553653" cy="1368152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19"/>
          <p:cNvCxnSpPr/>
          <p:nvPr/>
        </p:nvCxnSpPr>
        <p:spPr bwMode="auto">
          <a:xfrm flipV="1">
            <a:off x="6790198" y="3537011"/>
            <a:ext cx="828092" cy="14397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>
            <a:off x="7618290" y="3537012"/>
            <a:ext cx="94684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3236545" y="3249180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>
            <a:off x="6790198" y="3249180"/>
            <a:ext cx="0" cy="43180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onnecteur droit 38"/>
          <p:cNvCxnSpPr/>
          <p:nvPr/>
        </p:nvCxnSpPr>
        <p:spPr bwMode="auto">
          <a:xfrm>
            <a:off x="7618290" y="3285016"/>
            <a:ext cx="0" cy="288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>
            <a:off x="525502" y="3249180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Organigramme : Décision 43"/>
          <p:cNvSpPr/>
          <p:nvPr/>
        </p:nvSpPr>
        <p:spPr bwMode="auto">
          <a:xfrm>
            <a:off x="2820863" y="3249180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rganigramme : Décision 44"/>
          <p:cNvSpPr/>
          <p:nvPr/>
        </p:nvSpPr>
        <p:spPr bwMode="auto">
          <a:xfrm>
            <a:off x="7341602" y="3249180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821860" y="5715545"/>
            <a:ext cx="5325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DUG deeply involved 2 times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This would be a “Waterfall” approach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" name="Multiplier 2"/>
          <p:cNvSpPr/>
          <p:nvPr/>
        </p:nvSpPr>
        <p:spPr bwMode="auto">
          <a:xfrm>
            <a:off x="1134262" y="584684"/>
            <a:ext cx="6840686" cy="5940759"/>
          </a:xfrm>
          <a:prstGeom prst="mathMultiply">
            <a:avLst>
              <a:gd name="adj1" fmla="val 5690"/>
            </a:avLst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44" grpId="0" animBg="1"/>
      <p:bldP spid="45" grpId="0" animBg="1"/>
      <p:bldP spid="46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 bwMode="auto">
          <a:xfrm>
            <a:off x="644258" y="2801068"/>
            <a:ext cx="143286" cy="12960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the DUG be involved?</a:t>
            </a: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500241" y="4169076"/>
            <a:ext cx="84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5"/>
          <p:cNvCxnSpPr/>
          <p:nvPr/>
        </p:nvCxnSpPr>
        <p:spPr bwMode="auto">
          <a:xfrm>
            <a:off x="525502" y="3845080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6"/>
          <p:cNvCxnSpPr/>
          <p:nvPr/>
        </p:nvCxnSpPr>
        <p:spPr bwMode="auto">
          <a:xfrm>
            <a:off x="8565137" y="3845080"/>
            <a:ext cx="0" cy="36000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 rot="16200000">
            <a:off x="7831443" y="29434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RELEASE 1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36426" y="3222690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FF6600"/>
                </a:solidFill>
              </a:rPr>
              <a:t>TODAY</a:t>
            </a:r>
            <a:endParaRPr lang="en-GB" sz="16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67057" y="4348897"/>
            <a:ext cx="114454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25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capabilities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4307282"/>
            <a:ext cx="9800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No 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capability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840992" y="2801068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7753078" y="2801068"/>
            <a:ext cx="693304" cy="1296000"/>
          </a:xfrm>
          <a:prstGeom prst="roundRect">
            <a:avLst>
              <a:gd name="adj" fmla="val 7901"/>
            </a:avLst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Roll out the solution</a:t>
            </a:r>
          </a:p>
        </p:txBody>
      </p:sp>
      <p:cxnSp>
        <p:nvCxnSpPr>
          <p:cNvPr id="20" name="Connecteur droit 19"/>
          <p:cNvCxnSpPr/>
          <p:nvPr/>
        </p:nvCxnSpPr>
        <p:spPr bwMode="auto">
          <a:xfrm flipV="1">
            <a:off x="3103141" y="4918895"/>
            <a:ext cx="2321234" cy="49356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30"/>
          <p:cNvCxnSpPr/>
          <p:nvPr/>
        </p:nvCxnSpPr>
        <p:spPr bwMode="auto">
          <a:xfrm flipV="1">
            <a:off x="7698593" y="4277088"/>
            <a:ext cx="866544" cy="1386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3092151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>
            <a:off x="525502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ZoneTexte 45"/>
          <p:cNvSpPr txBox="1"/>
          <p:nvPr/>
        </p:nvSpPr>
        <p:spPr>
          <a:xfrm>
            <a:off x="356225" y="5987025"/>
            <a:ext cx="86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DUG actually  involved every 10 weeks, after each PI</a:t>
            </a:r>
          </a:p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Complies with the AGILE approach </a:t>
            </a:r>
            <a:r>
              <a:rPr lang="en-GB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87092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118774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150455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82137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2138187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2455002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77181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173216" y="2801068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320315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 bwMode="auto">
          <a:xfrm>
            <a:off x="351996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383678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415359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4470411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 bwMode="auto">
          <a:xfrm>
            <a:off x="4787226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5104040" y="3028928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à coins arrondis 49"/>
          <p:cNvSpPr/>
          <p:nvPr/>
        </p:nvSpPr>
        <p:spPr bwMode="auto">
          <a:xfrm>
            <a:off x="5453189" y="2791639"/>
            <a:ext cx="2251159" cy="1296000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Programme Increment (PI)</a:t>
            </a: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548312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579993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611675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 bwMode="auto">
          <a:xfrm>
            <a:off x="643356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6750384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7067199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Rectangle à coins arrondis 56"/>
          <p:cNvSpPr/>
          <p:nvPr/>
        </p:nvSpPr>
        <p:spPr bwMode="auto">
          <a:xfrm>
            <a:off x="7384013" y="3019499"/>
            <a:ext cx="288000" cy="1013058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Organigramme : Décision 57"/>
          <p:cNvSpPr/>
          <p:nvPr/>
        </p:nvSpPr>
        <p:spPr bwMode="auto">
          <a:xfrm>
            <a:off x="580349" y="398925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4" name="Organigramme : Décision 43"/>
          <p:cNvSpPr/>
          <p:nvPr/>
        </p:nvSpPr>
        <p:spPr bwMode="auto">
          <a:xfrm>
            <a:off x="2879812" y="398925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rganigramme : Décision 44"/>
          <p:cNvSpPr/>
          <p:nvPr/>
        </p:nvSpPr>
        <p:spPr bwMode="auto">
          <a:xfrm>
            <a:off x="7452320" y="398929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9" name="Organigramme : Décision 58"/>
          <p:cNvSpPr/>
          <p:nvPr/>
        </p:nvSpPr>
        <p:spPr bwMode="auto">
          <a:xfrm>
            <a:off x="5220072" y="3970186"/>
            <a:ext cx="288032" cy="360041"/>
          </a:xfrm>
          <a:prstGeom prst="flowChartDecisi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60" name="Connecteur droit 59"/>
          <p:cNvCxnSpPr/>
          <p:nvPr/>
        </p:nvCxnSpPr>
        <p:spPr bwMode="auto">
          <a:xfrm>
            <a:off x="5424375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Connecteur droit 60"/>
          <p:cNvCxnSpPr/>
          <p:nvPr/>
        </p:nvCxnSpPr>
        <p:spPr bwMode="auto">
          <a:xfrm>
            <a:off x="7698593" y="3970186"/>
            <a:ext cx="0" cy="180000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Connecteur droit 19"/>
          <p:cNvCxnSpPr/>
          <p:nvPr/>
        </p:nvCxnSpPr>
        <p:spPr bwMode="auto">
          <a:xfrm flipV="1">
            <a:off x="500241" y="5412459"/>
            <a:ext cx="2602900" cy="376797"/>
          </a:xfrm>
          <a:prstGeom prst="curvedConnector3">
            <a:avLst>
              <a:gd name="adj1" fmla="val 4101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eur droit 19"/>
          <p:cNvCxnSpPr/>
          <p:nvPr/>
        </p:nvCxnSpPr>
        <p:spPr bwMode="auto">
          <a:xfrm flipV="1">
            <a:off x="5424375" y="4290954"/>
            <a:ext cx="2274218" cy="62398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 bwMode="auto">
          <a:xfrm>
            <a:off x="2195736" y="1602542"/>
            <a:ext cx="1015408" cy="926358"/>
          </a:xfrm>
          <a:prstGeom prst="wedgeRectCallout">
            <a:avLst>
              <a:gd name="adj1" fmla="val 64758"/>
              <a:gd name="adj2" fmla="val 11894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Define the PI backlog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13414" y="1602542"/>
            <a:ext cx="1802302" cy="926358"/>
          </a:xfrm>
          <a:prstGeom prst="wedgeRectCallout">
            <a:avLst>
              <a:gd name="adj1" fmla="val -21825"/>
              <a:gd name="adj2" fmla="val 10747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600" dirty="0">
                <a:solidFill>
                  <a:schemeClr val="tx1"/>
                </a:solidFill>
              </a:rPr>
              <a:t>Describe </a:t>
            </a:r>
            <a:r>
              <a:rPr lang="en-GB" sz="1600" u="sng" dirty="0">
                <a:solidFill>
                  <a:schemeClr val="tx1"/>
                </a:solidFill>
              </a:rPr>
              <a:t>High Level </a:t>
            </a:r>
            <a:r>
              <a:rPr lang="en-GB" sz="1600" dirty="0">
                <a:solidFill>
                  <a:schemeClr val="tx1"/>
                </a:solidFill>
              </a:rPr>
              <a:t>capabilities of release 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347864" y="1602542"/>
            <a:ext cx="1015408" cy="926358"/>
          </a:xfrm>
          <a:prstGeom prst="wedgeRectCallout">
            <a:avLst>
              <a:gd name="adj1" fmla="val 10307"/>
              <a:gd name="adj2" fmla="val 11665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Process an iteration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470411" y="1602542"/>
            <a:ext cx="1332223" cy="926358"/>
          </a:xfrm>
          <a:prstGeom prst="wedgeRectCallout">
            <a:avLst>
              <a:gd name="adj1" fmla="val 7658"/>
              <a:gd name="adj2" fmla="val 1223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Demonstrate the release</a:t>
            </a:r>
          </a:p>
        </p:txBody>
      </p:sp>
    </p:spTree>
    <p:extLst>
      <p:ext uri="{BB962C8B-B14F-4D97-AF65-F5344CB8AC3E}">
        <p14:creationId xmlns:p14="http://schemas.microsoft.com/office/powerpoint/2010/main" val="6592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46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4" grpId="0" animBg="1"/>
      <p:bldP spid="45" grpId="0" animBg="1"/>
      <p:bldP spid="59" grpId="0" animBg="1"/>
      <p:bldP spid="66" grpId="0" animBg="1"/>
      <p:bldP spid="68" grpId="0" animBg="1"/>
      <p:bldP spid="69" grpId="0" animBg="1"/>
      <p:bldP spid="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the DUG be involved ?</a:t>
            </a:r>
            <a:endParaRPr lang="en-GB" dirty="0"/>
          </a:p>
        </p:txBody>
      </p:sp>
      <p:sp>
        <p:nvSpPr>
          <p:cNvPr id="92" name="ZoneTexte 91"/>
          <p:cNvSpPr txBox="1"/>
          <p:nvPr/>
        </p:nvSpPr>
        <p:spPr>
          <a:xfrm>
            <a:off x="297688" y="5265204"/>
            <a:ext cx="8655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rgbClr val="FF0000"/>
                </a:solidFill>
              </a:rPr>
              <a:t>Within each release, we will add new types of contracts </a:t>
            </a:r>
          </a:p>
          <a:p>
            <a:pPr algn="ctr"/>
            <a:endParaRPr lang="en-GB" sz="18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Type of contract = implementation modality = 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e.g. Specific </a:t>
            </a:r>
            <a:r>
              <a:rPr lang="en-GB" sz="1600" dirty="0">
                <a:solidFill>
                  <a:schemeClr val="tx1"/>
                </a:solidFill>
              </a:rPr>
              <a:t>Contract, international restricted tender for service contract, local open procedure for supply contract, grant, Programme estimates, etc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en-GB" sz="1600" b="1" dirty="0" smtClean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" y="3248980"/>
            <a:ext cx="8360638" cy="16688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647564" y="1498362"/>
            <a:ext cx="2124236" cy="1373873"/>
          </a:xfrm>
          <a:prstGeom prst="wedgeRectCallout">
            <a:avLst>
              <a:gd name="adj1" fmla="val 65183"/>
              <a:gd name="adj2" fmla="val 872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Specific contract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67844" y="1498362"/>
            <a:ext cx="2448272" cy="1390578"/>
          </a:xfrm>
          <a:prstGeom prst="wedgeRectCallout">
            <a:avLst>
              <a:gd name="adj1" fmla="val 57137"/>
              <a:gd name="adj2" fmla="val 8345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Specific contract improved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04148" y="1490009"/>
            <a:ext cx="2448272" cy="1390578"/>
          </a:xfrm>
          <a:prstGeom prst="wedgeRectCallout">
            <a:avLst>
              <a:gd name="adj1" fmla="val 55736"/>
              <a:gd name="adj2" fmla="val 8427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1600" dirty="0" smtClean="0">
                <a:solidFill>
                  <a:schemeClr val="tx1"/>
                </a:solidFill>
              </a:rPr>
              <a:t>Implementation modality #2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</a:rPr>
              <a:t>Implementation modality </a:t>
            </a:r>
            <a:r>
              <a:rPr lang="en-GB" sz="1600" dirty="0" smtClean="0">
                <a:solidFill>
                  <a:schemeClr val="tx1"/>
                </a:solidFill>
              </a:rPr>
              <a:t>#3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8" name="Connecteur droit 4"/>
          <p:cNvCxnSpPr/>
          <p:nvPr/>
        </p:nvCxnSpPr>
        <p:spPr bwMode="auto">
          <a:xfrm>
            <a:off x="8712460" y="4833156"/>
            <a:ext cx="360000" cy="0"/>
          </a:xfrm>
          <a:prstGeom prst="line">
            <a:avLst/>
          </a:prstGeom>
          <a:noFill/>
          <a:ln w="76200" cap="flat" cmpd="sng" algn="ctr">
            <a:solidFill>
              <a:srgbClr val="2D5EC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3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DUG will be involved ?</a:t>
            </a:r>
            <a:endParaRPr lang="en-GB" dirty="0"/>
          </a:p>
        </p:txBody>
      </p:sp>
      <p:sp>
        <p:nvSpPr>
          <p:cNvPr id="92" name="ZoneTexte 91"/>
          <p:cNvSpPr txBox="1"/>
          <p:nvPr/>
        </p:nvSpPr>
        <p:spPr>
          <a:xfrm>
            <a:off x="-1" y="5445224"/>
            <a:ext cx="914400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Some capabilities can be reused by different implementation modalities</a:t>
            </a:r>
          </a:p>
          <a:p>
            <a:pPr algn="ctr"/>
            <a:endParaRPr lang="en-GB" sz="16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However a capability must be adapted to each implementation modality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" y="3248980"/>
            <a:ext cx="8360638" cy="16688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445055" y="1498362"/>
            <a:ext cx="2434757" cy="1373873"/>
          </a:xfrm>
          <a:prstGeom prst="wedgeRectCallout">
            <a:avLst>
              <a:gd name="adj1" fmla="val -6106"/>
              <a:gd name="adj2" fmla="val 1260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>Implementation modality #1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en-GB" sz="1400" dirty="0" smtClean="0">
                <a:solidFill>
                  <a:schemeClr val="tx1"/>
                </a:solidFill>
              </a:rPr>
              <a:t/>
            </a:r>
            <a:br>
              <a:rPr lang="en-GB" sz="1400" dirty="0" smtClean="0">
                <a:solidFill>
                  <a:schemeClr val="tx1"/>
                </a:solidFill>
              </a:rPr>
            </a:b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Capability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“Sign contract”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67844" y="1498362"/>
            <a:ext cx="2448272" cy="1390578"/>
          </a:xfrm>
          <a:prstGeom prst="wedgeRectCallout">
            <a:avLst>
              <a:gd name="adj1" fmla="val -32248"/>
              <a:gd name="adj2" fmla="val 12783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Implementation modality </a:t>
            </a:r>
            <a:r>
              <a:rPr lang="en-GB" sz="1400" dirty="0" smtClean="0">
                <a:solidFill>
                  <a:schemeClr val="tx1"/>
                </a:solidFill>
              </a:rPr>
              <a:t>#2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Capability </a:t>
            </a:r>
            <a:r>
              <a:rPr lang="en-GB" sz="1400" dirty="0" smtClean="0">
                <a:solidFill>
                  <a:schemeClr val="tx1"/>
                </a:solidFill>
              </a:rPr>
              <a:t>“</a:t>
            </a:r>
            <a:r>
              <a:rPr lang="en-GB" sz="1400" dirty="0">
                <a:solidFill>
                  <a:schemeClr val="tx1"/>
                </a:solidFill>
              </a:rPr>
              <a:t>Sign contract</a:t>
            </a:r>
            <a:r>
              <a:rPr lang="en-GB" sz="1400" dirty="0" smtClean="0">
                <a:solidFill>
                  <a:schemeClr val="tx1"/>
                </a:solidFill>
              </a:rPr>
              <a:t>”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04148" y="1490009"/>
            <a:ext cx="2448272" cy="1390578"/>
          </a:xfrm>
          <a:prstGeom prst="wedgeRectCallout">
            <a:avLst>
              <a:gd name="adj1" fmla="val 33869"/>
              <a:gd name="adj2" fmla="val 14116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Implementation modality </a:t>
            </a:r>
            <a:r>
              <a:rPr lang="en-GB" sz="1400" dirty="0" smtClean="0">
                <a:solidFill>
                  <a:schemeClr val="tx1"/>
                </a:solidFill>
              </a:rPr>
              <a:t>#3</a:t>
            </a:r>
            <a:r>
              <a:rPr lang="en-GB" sz="1400" dirty="0">
                <a:solidFill>
                  <a:schemeClr val="tx1"/>
                </a:solidFill>
              </a:rPr>
              <a:t/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chemeClr val="tx1"/>
                </a:solidFill>
              </a:rPr>
              <a:t>Capability </a:t>
            </a:r>
            <a:r>
              <a:rPr lang="en-GB" sz="1400" dirty="0" smtClean="0">
                <a:solidFill>
                  <a:schemeClr val="tx1"/>
                </a:solidFill>
              </a:rPr>
              <a:t>“</a:t>
            </a:r>
            <a:r>
              <a:rPr lang="en-GB" sz="1400" dirty="0">
                <a:solidFill>
                  <a:schemeClr val="tx1"/>
                </a:solidFill>
              </a:rPr>
              <a:t>Sign contract</a:t>
            </a:r>
            <a:r>
              <a:rPr lang="en-GB" sz="1400" dirty="0" smtClean="0">
                <a:solidFill>
                  <a:schemeClr val="tx1"/>
                </a:solidFill>
              </a:rPr>
              <a:t>”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08" y="836612"/>
            <a:ext cx="9158885" cy="900199"/>
          </a:xfrm>
        </p:spPr>
        <p:txBody>
          <a:bodyPr lIns="0" tIns="0" rIns="0" bIns="0"/>
          <a:lstStyle/>
          <a:p>
            <a:pPr algn="ctr"/>
            <a:r>
              <a:rPr lang="en-GB" altLang="en-US" sz="2800" dirty="0"/>
              <a:t>Matrix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Implementation modalities  / Capabilities</a:t>
            </a:r>
            <a:endParaRPr lang="en-GB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46" y="1988840"/>
            <a:ext cx="915888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DUG first meeting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The objectives are :</a:t>
            </a:r>
          </a:p>
          <a:p>
            <a:pPr lvl="1"/>
            <a:r>
              <a:rPr lang="en-GB" sz="2800" dirty="0" smtClean="0"/>
              <a:t>To know each other</a:t>
            </a:r>
          </a:p>
          <a:p>
            <a:pPr lvl="1"/>
            <a:r>
              <a:rPr lang="en-GB" sz="2800" dirty="0" smtClean="0"/>
              <a:t>To share knowledge about Opsys</a:t>
            </a:r>
          </a:p>
          <a:p>
            <a:pPr lvl="1"/>
            <a:r>
              <a:rPr lang="en-GB" sz="2800" dirty="0" smtClean="0"/>
              <a:t>To agree on how we will work together</a:t>
            </a:r>
          </a:p>
          <a:p>
            <a:pPr marL="457200" lvl="1" indent="0">
              <a:buNone/>
            </a:pPr>
            <a:endParaRPr lang="en-GB" sz="2800" dirty="0" smtClean="0"/>
          </a:p>
          <a:p>
            <a:r>
              <a:rPr lang="en-GB" sz="3200" dirty="0" smtClean="0"/>
              <a:t>The objective of </a:t>
            </a:r>
            <a:r>
              <a:rPr lang="en-GB" sz="3200" u="sng" dirty="0" smtClean="0"/>
              <a:t>this first meeting</a:t>
            </a:r>
            <a:r>
              <a:rPr lang="en-GB" sz="3200" dirty="0" smtClean="0"/>
              <a:t> is not :</a:t>
            </a:r>
          </a:p>
          <a:p>
            <a:pPr lvl="1"/>
            <a:r>
              <a:rPr lang="en-GB" sz="2800" dirty="0" smtClean="0"/>
              <a:t>To review or validate any document or deliverables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65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about capabilities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2925" indent="-542925">
              <a:buFont typeface="Wingdings" panose="05000000000000000000" pitchFamily="2" charset="2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When we define a capability, we must :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On first instance, think of the capability as a concept/abstract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Think of the capability in terms of re-use (factoring) </a:t>
            </a:r>
          </a:p>
          <a:p>
            <a:pPr marL="901700" lvl="1">
              <a:buFont typeface="Arial" panose="020B0604020202020204" pitchFamily="34" charset="0"/>
              <a:buChar char="•"/>
            </a:pPr>
            <a:r>
              <a:rPr lang="en-GB" sz="1800" dirty="0" smtClean="0">
                <a:sym typeface="Wingdings" panose="05000000000000000000" pitchFamily="2" charset="2"/>
              </a:rPr>
              <a:t>Make the capability configurable (adaptable)</a:t>
            </a:r>
          </a:p>
          <a:p>
            <a:pPr marL="542925" indent="-542925">
              <a:buFont typeface="Wingdings" panose="05000000000000000000" pitchFamily="2" charset="2"/>
              <a:buChar char="è"/>
            </a:pPr>
            <a:r>
              <a:rPr lang="en-GB" sz="2000" dirty="0" smtClean="0">
                <a:sym typeface="Wingdings" panose="05000000000000000000" pitchFamily="2" charset="2"/>
              </a:rPr>
              <a:t>For a start, we will have a list of implementation modalities to be addressed within the scope of project 2. The list may be reviewed all along the implementation.</a:t>
            </a:r>
          </a:p>
          <a:p>
            <a:pPr marL="0" indent="0">
              <a:buNone/>
            </a:pPr>
            <a:endParaRPr lang="en-GB" sz="105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The Business case proposes :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A</a:t>
            </a:r>
            <a:r>
              <a:rPr lang="en-GB" sz="1800" dirty="0" smtClean="0">
                <a:sym typeface="Wingdings" panose="05000000000000000000" pitchFamily="2" charset="2"/>
              </a:rPr>
              <a:t> list of implementation modalities </a:t>
            </a:r>
          </a:p>
          <a:p>
            <a:pPr lvl="1"/>
            <a:r>
              <a:rPr lang="en-GB" sz="1800" dirty="0">
                <a:sym typeface="Wingdings" panose="05000000000000000000" pitchFamily="2" charset="2"/>
              </a:rPr>
              <a:t>A</a:t>
            </a:r>
            <a:r>
              <a:rPr lang="en-GB" sz="1800" dirty="0" smtClean="0">
                <a:sym typeface="Wingdings" panose="05000000000000000000" pitchFamily="2" charset="2"/>
              </a:rPr>
              <a:t> list of capabilities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A matrix of capabilities used by implementation </a:t>
            </a:r>
            <a:r>
              <a:rPr lang="en-GB" sz="1800" dirty="0">
                <a:sym typeface="Wingdings" panose="05000000000000000000" pitchFamily="2" charset="2"/>
              </a:rPr>
              <a:t>modalities </a:t>
            </a:r>
            <a:endParaRPr lang="en-GB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3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5" y="728700"/>
            <a:ext cx="8567738" cy="900199"/>
          </a:xfrm>
        </p:spPr>
        <p:txBody>
          <a:bodyPr/>
          <a:lstStyle/>
          <a:p>
            <a:pPr marL="0" indent="0"/>
            <a:r>
              <a:rPr lang="en-GB" sz="2800" dirty="0" smtClean="0"/>
              <a:t>Improvements brought by </a:t>
            </a:r>
            <a:r>
              <a:rPr lang="en-GB" sz="2800" dirty="0" err="1" smtClean="0"/>
              <a:t>OpSys</a:t>
            </a:r>
            <a:r>
              <a:rPr lang="en-GB" sz="2800" dirty="0" smtClean="0"/>
              <a:t> when compared to the current solution?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32" y="1736813"/>
            <a:ext cx="9000492" cy="4787812"/>
          </a:xfrm>
        </p:spPr>
        <p:txBody>
          <a:bodyPr/>
          <a:lstStyle/>
          <a:p>
            <a:r>
              <a:rPr lang="en-GB" dirty="0" smtClean="0"/>
              <a:t>End to end automation. </a:t>
            </a:r>
            <a:r>
              <a:rPr lang="en-GB" u="sng" dirty="0" smtClean="0"/>
              <a:t>For example </a:t>
            </a:r>
            <a:r>
              <a:rPr lang="en-GB" dirty="0" smtClean="0"/>
              <a:t>:</a:t>
            </a:r>
          </a:p>
          <a:p>
            <a:pPr marL="354013" lvl="1" indent="-182563"/>
            <a:r>
              <a:rPr lang="en-GB" sz="1800" dirty="0" err="1" smtClean="0"/>
              <a:t>OpSys</a:t>
            </a:r>
            <a:r>
              <a:rPr lang="en-GB" sz="1800" dirty="0" smtClean="0"/>
              <a:t> provides guidance: to draft ToR, dashboard to show tasks to perform, etc…</a:t>
            </a:r>
          </a:p>
          <a:p>
            <a:pPr marL="354013" lvl="1" indent="-182563"/>
            <a:r>
              <a:rPr lang="en-GB" sz="1800" dirty="0" smtClean="0"/>
              <a:t>Tender dossier / call for proposal sent </a:t>
            </a:r>
            <a:r>
              <a:rPr lang="en-GB" sz="1800" dirty="0"/>
              <a:t>by Contracting </a:t>
            </a:r>
            <a:r>
              <a:rPr lang="en-GB" sz="1800" dirty="0" smtClean="0"/>
              <a:t>Authority via the </a:t>
            </a:r>
            <a:r>
              <a:rPr lang="en-GB" sz="1800" dirty="0" smtClean="0">
                <a:hlinkClick r:id="rId2" action="ppaction://hlinksldjump"/>
              </a:rPr>
              <a:t>SEDIA portal</a:t>
            </a:r>
            <a:endParaRPr lang="en-GB" sz="1800" dirty="0" smtClean="0"/>
          </a:p>
          <a:p>
            <a:pPr marL="354013" lvl="1" indent="-182563"/>
            <a:r>
              <a:rPr lang="en-GB" sz="1800" dirty="0" smtClean="0"/>
              <a:t>Contractors / applicants write and submit offers via the SEDIA portal</a:t>
            </a:r>
          </a:p>
          <a:p>
            <a:pPr marL="354013" lvl="1" indent="-182563"/>
            <a:r>
              <a:rPr lang="en-GB" sz="1800" dirty="0" smtClean="0"/>
              <a:t>Evaluation committees enter details of the evaluation via the application</a:t>
            </a:r>
          </a:p>
          <a:p>
            <a:pPr marL="354013" lvl="1" indent="-182563"/>
            <a:r>
              <a:rPr lang="en-GB" sz="1800" dirty="0"/>
              <a:t>Contract </a:t>
            </a:r>
            <a:r>
              <a:rPr lang="en-GB" sz="1800" dirty="0" smtClean="0"/>
              <a:t>signed electronically by </a:t>
            </a:r>
            <a:r>
              <a:rPr lang="en-GB" sz="1800" dirty="0"/>
              <a:t>Contracting </a:t>
            </a:r>
            <a:r>
              <a:rPr lang="en-GB" sz="1800" dirty="0" smtClean="0"/>
              <a:t>Authority and contractor</a:t>
            </a:r>
          </a:p>
          <a:p>
            <a:pPr marL="354013" lvl="1" indent="-182563"/>
            <a:r>
              <a:rPr lang="en-GB" sz="1800" dirty="0" smtClean="0"/>
              <a:t>Manage the experts (TBC)</a:t>
            </a:r>
          </a:p>
          <a:p>
            <a:pPr marL="354013" lvl="1" indent="-182563"/>
            <a:r>
              <a:rPr lang="en-GB" sz="1800" dirty="0" smtClean="0"/>
              <a:t>Etc.</a:t>
            </a:r>
          </a:p>
          <a:p>
            <a:pPr marL="354013" lvl="1" indent="-182563"/>
            <a:endParaRPr lang="en-GB" sz="1000" dirty="0" smtClean="0"/>
          </a:p>
          <a:p>
            <a:r>
              <a:rPr lang="en-GB" dirty="0" smtClean="0"/>
              <a:t>Application open to partners</a:t>
            </a:r>
          </a:p>
          <a:p>
            <a:r>
              <a:rPr lang="en-GB" dirty="0" smtClean="0"/>
              <a:t>Up-to-date technologies (Internet low bandwidth, smartphone, better user experience …)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4" y="836613"/>
            <a:ext cx="8855075" cy="577850"/>
          </a:xfrm>
        </p:spPr>
        <p:txBody>
          <a:bodyPr/>
          <a:lstStyle/>
          <a:p>
            <a:r>
              <a:rPr lang="en-GB" dirty="0" smtClean="0"/>
              <a:t>What applications for the CM modules 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88925" y="1556792"/>
            <a:ext cx="8567738" cy="432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Forecast </a:t>
            </a:r>
            <a:r>
              <a:rPr lang="en-GB" sz="2000" dirty="0" smtClean="0">
                <a:solidFill>
                  <a:schemeClr val="bg1"/>
                </a:solidFill>
              </a:rPr>
              <a:t>plan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-1556653" y="4018610"/>
            <a:ext cx="4419501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CROSS CAPABILITIES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295636" y="2163093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Contract forecast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636" y="3089410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 smtClean="0">
                <a:solidFill>
                  <a:schemeClr val="bg1"/>
                </a:solidFill>
              </a:rPr>
              <a:t>Establish shortlist </a:t>
            </a:r>
            <a:r>
              <a:rPr lang="en-GB" sz="2000" dirty="0">
                <a:solidFill>
                  <a:schemeClr val="bg1"/>
                </a:solidFill>
              </a:rPr>
              <a:t>(restrictive procedure)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95636" y="4015727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Define tender dossier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95636" y="4942044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Submission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95636" y="5868361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Evaluation of the offers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56663" y="2163093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US" sz="2000" dirty="0">
                <a:solidFill>
                  <a:schemeClr val="bg1"/>
                </a:solidFill>
              </a:rPr>
              <a:t>Drawing-up, award and signing the contract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256663" y="3089410"/>
            <a:ext cx="3600000" cy="720000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 eaLnBrk="1" hangingPunct="1"/>
            <a:r>
              <a:rPr lang="en-GB" sz="2000" dirty="0">
                <a:solidFill>
                  <a:schemeClr val="bg1"/>
                </a:solidFill>
              </a:rPr>
              <a:t>Implementation / Monitoring</a:t>
            </a:r>
            <a:endParaRPr kumimoji="0" lang="en-GB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174038" y="1916832"/>
            <a:ext cx="3678489" cy="2085352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SYGMA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[RTD]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82241" y="1808820"/>
            <a:ext cx="4572000" cy="2772308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err="1" smtClean="0">
                <a:solidFill>
                  <a:schemeClr val="tx1"/>
                </a:solidFill>
              </a:rPr>
              <a:t>eProcedure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err="1" smtClean="0">
                <a:solidFill>
                  <a:schemeClr val="tx1"/>
                </a:solidFill>
              </a:rPr>
              <a:t>eSubmission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[DIGIT]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82241" y="3952630"/>
            <a:ext cx="4572000" cy="1852634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SEDIA portal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600" b="1" dirty="0" smtClean="0">
                <a:solidFill>
                  <a:schemeClr val="tx1"/>
                </a:solidFill>
              </a:rPr>
              <a:t>Prospect</a:t>
            </a:r>
          </a:p>
          <a:p>
            <a:pPr marL="3175" algn="ctr" eaLnBrk="1" hangingPunct="1"/>
            <a:r>
              <a:rPr lang="en-GB" sz="2400" dirty="0">
                <a:solidFill>
                  <a:schemeClr val="tx1"/>
                </a:solidFill>
              </a:rPr>
              <a:t>[</a:t>
            </a:r>
            <a:r>
              <a:rPr lang="en-GB" sz="2400" dirty="0" smtClean="0">
                <a:solidFill>
                  <a:schemeClr val="tx1"/>
                </a:solidFill>
              </a:rPr>
              <a:t>DIGIT, DEVCO]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44695" y="4741845"/>
            <a:ext cx="338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Integration of a set of a “corporate” applications, already used by DGs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 rot="16200000">
            <a:off x="2567479" y="3777336"/>
            <a:ext cx="5125167" cy="972110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COMPASS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[RTD]</a:t>
            </a:r>
          </a:p>
        </p:txBody>
      </p:sp>
      <p:sp>
        <p:nvSpPr>
          <p:cNvPr id="18" name="Ellipse 12"/>
          <p:cNvSpPr/>
          <p:nvPr/>
        </p:nvSpPr>
        <p:spPr bwMode="auto">
          <a:xfrm>
            <a:off x="486454" y="5709852"/>
            <a:ext cx="4563574" cy="1116123"/>
          </a:xfrm>
          <a:prstGeom prst="ellipse">
            <a:avLst/>
          </a:prstGeom>
          <a:solidFill>
            <a:srgbClr val="FFD757">
              <a:alpha val="8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ABAC, ARES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tx1"/>
                </a:solidFill>
              </a:rPr>
              <a:t>[BUDG, SJ]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91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" grpId="0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mock-ups of the solutions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Let's see 3 capabilities amongst the 25 ones identified for release 1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Contractor submit an offer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Metro line of SYGMA / COMPASS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Sign a contract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Within the next days, the </a:t>
            </a:r>
            <a:r>
              <a:rPr lang="en-GB" sz="2800" dirty="0"/>
              <a:t>Business Management team will send you the </a:t>
            </a:r>
            <a:r>
              <a:rPr lang="en-GB" sz="2800" dirty="0" smtClean="0"/>
              <a:t>BUSINESS CASE in which you will find :</a:t>
            </a:r>
          </a:p>
          <a:p>
            <a:pPr lvl="1"/>
            <a:r>
              <a:rPr lang="en-GB" sz="2400" dirty="0" smtClean="0"/>
              <a:t>High Level description of capabilities</a:t>
            </a:r>
          </a:p>
          <a:p>
            <a:pPr lvl="1"/>
            <a:r>
              <a:rPr lang="en-GB" sz="2400" dirty="0" smtClean="0"/>
              <a:t>(First) List of implementation modalities to take into account in the scope of the project</a:t>
            </a:r>
          </a:p>
          <a:p>
            <a:pPr lvl="1"/>
            <a:r>
              <a:rPr lang="en-GB" sz="2400" dirty="0" smtClean="0"/>
              <a:t>Global roadmap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The DUG will be involved in the demonstration of the next PI (July).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36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108325"/>
          </a:xfrm>
        </p:spPr>
        <p:txBody>
          <a:bodyPr anchor="ctr" anchorCtr="0"/>
          <a:lstStyle/>
          <a:p>
            <a:pPr algn="ctr"/>
            <a:r>
              <a:rPr lang="en-GB" dirty="0" smtClean="0"/>
              <a:t>6. </a:t>
            </a:r>
            <a:r>
              <a:rPr lang="en-GB" dirty="0"/>
              <a:t>Sharing preliminary ideas on the change management </a:t>
            </a:r>
            <a:r>
              <a:rPr lang="en-GB" dirty="0" smtClean="0"/>
              <a:t>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27 Rectángulo redondeado"/>
          <p:cNvSpPr/>
          <p:nvPr/>
        </p:nvSpPr>
        <p:spPr>
          <a:xfrm>
            <a:off x="6228184" y="2264113"/>
            <a:ext cx="2592288" cy="4045207"/>
          </a:xfrm>
          <a:prstGeom prst="roundRect">
            <a:avLst>
              <a:gd name="adj" fmla="val 5070"/>
            </a:avLst>
          </a:prstGeom>
          <a:solidFill>
            <a:srgbClr val="2D5EC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t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CHANGE MANAGEMENT STRATEGY</a:t>
            </a:r>
            <a:endParaRPr lang="en-GB" sz="1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4523"/>
            <a:ext cx="3671900" cy="460057"/>
          </a:xfrm>
          <a:solidFill>
            <a:srgbClr val="0F5494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75" name="29 Rectángulo redondeado"/>
          <p:cNvSpPr/>
          <p:nvPr/>
        </p:nvSpPr>
        <p:spPr>
          <a:xfrm>
            <a:off x="368211" y="2264114"/>
            <a:ext cx="3195677" cy="404520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lang="en-GB" sz="2000" b="1" dirty="0" smtClean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STAKEHOLDERS – CLUSTERS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Headquarters management 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Units: Geographic</a:t>
            </a: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, thematic, Policy, Methodological, Financial control, etc..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Delegations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International organisations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Member states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Implementing partners (including Contractors, grant beneficiaries, technical assistants, NAOs)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Civil society, NGOs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ROM and Result reporting teams</a:t>
            </a:r>
          </a:p>
          <a:p>
            <a:pPr marL="171450" indent="-171450" fontAlgn="auto"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General public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4" name="29 Rectángulo redondeado"/>
          <p:cNvSpPr/>
          <p:nvPr/>
        </p:nvSpPr>
        <p:spPr>
          <a:xfrm>
            <a:off x="3923928" y="2264114"/>
            <a:ext cx="1984009" cy="4045206"/>
          </a:xfrm>
          <a:prstGeom prst="roundRect">
            <a:avLst>
              <a:gd name="adj" fmla="val 5070"/>
            </a:avLst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Key interests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endParaRPr lang="en-GB" sz="20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Needs </a:t>
            </a: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endParaRPr lang="en-GB" sz="2000" b="1" dirty="0" smtClean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20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 Expectations</a:t>
            </a:r>
          </a:p>
        </p:txBody>
      </p:sp>
      <p:sp>
        <p:nvSpPr>
          <p:cNvPr id="85" name="27 Rectángulo redondeado"/>
          <p:cNvSpPr/>
          <p:nvPr/>
        </p:nvSpPr>
        <p:spPr>
          <a:xfrm>
            <a:off x="6338928" y="3080481"/>
            <a:ext cx="2378994" cy="972108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CHANGE MANAGEMENT PLANNING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6" name="29 Rectángulo redondeado"/>
          <p:cNvSpPr/>
          <p:nvPr/>
        </p:nvSpPr>
        <p:spPr>
          <a:xfrm>
            <a:off x="6326757" y="4185083"/>
            <a:ext cx="2378994" cy="612069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COMMUNICATION </a:t>
            </a:r>
          </a:p>
        </p:txBody>
      </p:sp>
      <p:sp>
        <p:nvSpPr>
          <p:cNvPr id="87" name="30 Rectángulo redondeado"/>
          <p:cNvSpPr/>
          <p:nvPr/>
        </p:nvSpPr>
        <p:spPr>
          <a:xfrm>
            <a:off x="6314587" y="4941168"/>
            <a:ext cx="2378994" cy="50405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TRAINING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9" name="30 Rectángulo redondeado"/>
          <p:cNvSpPr/>
          <p:nvPr/>
        </p:nvSpPr>
        <p:spPr>
          <a:xfrm>
            <a:off x="6312965" y="5589240"/>
            <a:ext cx="2378994" cy="504056"/>
          </a:xfrm>
          <a:prstGeom prst="roundRect">
            <a:avLst>
              <a:gd name="adj" fmla="val 5070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429"/>
              </a:spcAft>
              <a:defRPr/>
            </a:pPr>
            <a:r>
              <a:rPr lang="en-GB" sz="1400" b="1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SUPPORT FUNCTIONS</a:t>
            </a:r>
            <a:endParaRPr lang="en-GB" sz="1400" b="1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5907937" y="3566535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0" name="Left-Right Arrow 89"/>
          <p:cNvSpPr/>
          <p:nvPr/>
        </p:nvSpPr>
        <p:spPr bwMode="auto">
          <a:xfrm>
            <a:off x="5900213" y="4370387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1" name="Left-Right Arrow 90"/>
          <p:cNvSpPr/>
          <p:nvPr/>
        </p:nvSpPr>
        <p:spPr bwMode="auto">
          <a:xfrm>
            <a:off x="5907937" y="5132709"/>
            <a:ext cx="320247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2" name="Left-Right Arrow 91"/>
          <p:cNvSpPr/>
          <p:nvPr/>
        </p:nvSpPr>
        <p:spPr bwMode="auto">
          <a:xfrm>
            <a:off x="3563888" y="4232609"/>
            <a:ext cx="360041" cy="192495"/>
          </a:xfrm>
          <a:prstGeom prst="leftRightArrow">
            <a:avLst/>
          </a:prstGeom>
          <a:solidFill>
            <a:srgbClr val="2D5EC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z="1200" smtClean="0">
              <a:solidFill>
                <a:srgbClr val="0F5494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88925" y="836613"/>
            <a:ext cx="8567738" cy="5778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 smtClean="0"/>
              <a:t>Change management strategy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1352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7" grpId="0" animBg="1"/>
      <p:bldP spid="90" grpId="0" animBg="1"/>
      <p:bldP spid="9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Planning and roll-out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1990846"/>
            <a:ext cx="720080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800" b="1" dirty="0" smtClean="0">
                <a:solidFill>
                  <a:srgbClr val="0C4DA2"/>
                </a:solidFill>
              </a:rPr>
              <a:t>Rollout options</a:t>
            </a:r>
            <a:endParaRPr lang="en-GB" sz="28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67645" y="1990846"/>
            <a:ext cx="4824536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0C4DA2"/>
                </a:solidFill>
              </a:rPr>
              <a:t>Different options to consider and assess</a:t>
            </a:r>
            <a:r>
              <a:rPr lang="en-GB" sz="2600" dirty="0" smtClean="0">
                <a:solidFill>
                  <a:srgbClr val="0C4DA2"/>
                </a:solidFill>
              </a:rPr>
              <a:t>: advantages and risks of each option to discuss with the DUG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600" b="1" dirty="0" smtClean="0">
                <a:solidFill>
                  <a:srgbClr val="0C4DA2"/>
                </a:solidFill>
              </a:rPr>
              <a:t>Lessons to learn </a:t>
            </a:r>
            <a:r>
              <a:rPr lang="en-GB" sz="2600" dirty="0" smtClean="0">
                <a:solidFill>
                  <a:srgbClr val="0C4DA2"/>
                </a:solidFill>
              </a:rPr>
              <a:t>from Track 1 Results management / Pilot Delegations</a:t>
            </a:r>
          </a:p>
        </p:txBody>
      </p:sp>
      <p:sp>
        <p:nvSpPr>
          <p:cNvPr id="9" name="ZoneTexte 6"/>
          <p:cNvSpPr txBox="1"/>
          <p:nvPr/>
        </p:nvSpPr>
        <p:spPr>
          <a:xfrm>
            <a:off x="6012161" y="1988840"/>
            <a:ext cx="2761534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C4DA2"/>
                </a:solidFill>
              </a:rPr>
              <a:t>Follow </a:t>
            </a:r>
            <a:r>
              <a:rPr lang="en-GB" sz="2800" dirty="0">
                <a:solidFill>
                  <a:srgbClr val="0C4DA2"/>
                </a:solidFill>
              </a:rPr>
              <a:t>up of data migration</a:t>
            </a:r>
          </a:p>
          <a:p>
            <a:pPr marL="261938" indent="-261938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b="1" dirty="0" smtClean="0">
                <a:solidFill>
                  <a:srgbClr val="0C4DA2"/>
                </a:solidFill>
              </a:rPr>
              <a:t>Milestone</a:t>
            </a:r>
            <a:r>
              <a:rPr lang="en-GB" sz="2800" dirty="0" smtClean="0">
                <a:solidFill>
                  <a:srgbClr val="0C4DA2"/>
                </a:solidFill>
              </a:rPr>
              <a:t>:1</a:t>
            </a:r>
            <a:r>
              <a:rPr lang="en-GB" sz="2800" baseline="30000" dirty="0" smtClean="0">
                <a:solidFill>
                  <a:srgbClr val="0C4DA2"/>
                </a:solidFill>
              </a:rPr>
              <a:t>st</a:t>
            </a:r>
            <a:r>
              <a:rPr lang="en-GB" sz="2800" dirty="0" smtClean="0">
                <a:solidFill>
                  <a:srgbClr val="0C4DA2"/>
                </a:solidFill>
              </a:rPr>
              <a:t> release by January 2018</a:t>
            </a:r>
            <a:endParaRPr lang="en-GB" sz="2800" dirty="0">
              <a:solidFill>
                <a:srgbClr val="0C4DA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736812"/>
            <a:ext cx="432048" cy="1944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Track 1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1736812"/>
            <a:ext cx="4968552" cy="1944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Lessons to be learned from Track/project 1 – Results management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C4DA2"/>
                </a:solidFill>
              </a:rPr>
              <a:t>Current approach</a:t>
            </a:r>
            <a:r>
              <a:rPr lang="en-US" sz="2000" dirty="0" smtClean="0">
                <a:solidFill>
                  <a:srgbClr val="0C4DA2"/>
                </a:solidFill>
              </a:rPr>
              <a:t>: roll out and comprehensive workshops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Training of trainers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3568" y="3753036"/>
            <a:ext cx="432048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rgbClr val="0C4DA2"/>
                </a:solidFill>
              </a:rPr>
              <a:t>Assumptions</a:t>
            </a:r>
            <a:endParaRPr lang="en-GB" sz="1600" b="1" dirty="0">
              <a:solidFill>
                <a:srgbClr val="0C4DA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3753036"/>
            <a:ext cx="7560840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Needs for training on procurement procedures are </a:t>
            </a:r>
            <a:r>
              <a:rPr lang="en-US" sz="2000" b="1" dirty="0" smtClean="0">
                <a:solidFill>
                  <a:srgbClr val="0C4DA2"/>
                </a:solidFill>
              </a:rPr>
              <a:t>not substantial</a:t>
            </a:r>
            <a:endParaRPr lang="en-US" sz="2000" dirty="0" smtClean="0">
              <a:solidFill>
                <a:srgbClr val="0C4DA2"/>
              </a:solidFill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Focus on users and the new system 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C4DA2"/>
                </a:solidFill>
              </a:rPr>
              <a:t>Training of external stakeholders (e.g. NAOs staff, contractors)?</a:t>
            </a:r>
            <a:endParaRPr lang="en-GB" sz="2000" dirty="0" smtClean="0">
              <a:solidFill>
                <a:srgbClr val="0C4DA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28184" y="1736812"/>
            <a:ext cx="2448272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Extent to which:</a:t>
            </a: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Relevant </a:t>
            </a:r>
          </a:p>
          <a:p>
            <a:pPr marL="285750" indent="-285750">
              <a:buFontTx/>
              <a:buChar char="-"/>
            </a:pP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Applicable </a:t>
            </a: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to Contract management and procurement</a:t>
            </a:r>
            <a:endParaRPr lang="en-GB" sz="2000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65594" y="1736812"/>
            <a:ext cx="1152128" cy="2304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 Training users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7722" y="1736812"/>
            <a:ext cx="6768752" cy="2304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How much is needed?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Who? When? How?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Training of trainers : develop a network of trainers who will deliver training and advisory support in Brussels and in Delegations?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Develop Users manuals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Progressive update of PRAG, </a:t>
            </a:r>
            <a:r>
              <a:rPr lang="en-GB" sz="2000" dirty="0" err="1" smtClean="0">
                <a:solidFill>
                  <a:srgbClr val="0C4DA2"/>
                </a:solidFill>
              </a:rPr>
              <a:t>eCompanion</a:t>
            </a:r>
            <a:r>
              <a:rPr lang="en-GB" sz="2000" dirty="0" smtClean="0">
                <a:solidFill>
                  <a:srgbClr val="0C4DA2"/>
                </a:solidFill>
              </a:rPr>
              <a:t>, </a:t>
            </a:r>
            <a:r>
              <a:rPr lang="en-GB" sz="2000" dirty="0" err="1" smtClean="0">
                <a:solidFill>
                  <a:srgbClr val="0C4DA2"/>
                </a:solidFill>
              </a:rPr>
              <a:t>etc</a:t>
            </a:r>
            <a:endParaRPr lang="en-GB" sz="2000" dirty="0" smtClean="0">
              <a:solidFill>
                <a:srgbClr val="0C4DA2"/>
              </a:solidFill>
            </a:endParaRPr>
          </a:p>
        </p:txBody>
      </p:sp>
      <p:sp>
        <p:nvSpPr>
          <p:cNvPr id="6" name="ZoneTexte 4"/>
          <p:cNvSpPr txBox="1"/>
          <p:nvPr/>
        </p:nvSpPr>
        <p:spPr>
          <a:xfrm>
            <a:off x="647564" y="4185084"/>
            <a:ext cx="1170158" cy="1840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1800" b="1" dirty="0" smtClean="0">
                <a:solidFill>
                  <a:srgbClr val="0C4DA2"/>
                </a:solidFill>
              </a:rPr>
              <a:t>Training external stakeholders</a:t>
            </a:r>
            <a:endParaRPr lang="en-GB" sz="1800" b="1" dirty="0">
              <a:solidFill>
                <a:srgbClr val="0C4DA2"/>
              </a:solidFill>
            </a:endParaRPr>
          </a:p>
        </p:txBody>
      </p:sp>
      <p:sp>
        <p:nvSpPr>
          <p:cNvPr id="8" name="ZoneTexte 6"/>
          <p:cNvSpPr txBox="1"/>
          <p:nvPr/>
        </p:nvSpPr>
        <p:spPr>
          <a:xfrm>
            <a:off x="1817722" y="4185084"/>
            <a:ext cx="6768752" cy="1840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Who?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When?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How?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GB" dirty="0" smtClean="0"/>
              <a:t>1. DUG Members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User support functions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1916832"/>
            <a:ext cx="720080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Users 'support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916832"/>
            <a:ext cx="6984776" cy="3816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GB" sz="2000" dirty="0" smtClean="0">
                <a:solidFill>
                  <a:srgbClr val="0C4DA2"/>
                </a:solidFill>
              </a:rPr>
              <a:t>Follow-up and management of :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C4DA2"/>
                </a:solidFill>
              </a:rPr>
              <a:t>FAQ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First Level</a:t>
            </a:r>
            <a:r>
              <a:rPr lang="en-GB" sz="2000" dirty="0" smtClean="0">
                <a:solidFill>
                  <a:srgbClr val="0C4DA2"/>
                </a:solidFill>
              </a:rPr>
              <a:t>: helpdesk phone or internet support based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Second Level</a:t>
            </a:r>
            <a:r>
              <a:rPr lang="en-GB" sz="2000" dirty="0" smtClean="0">
                <a:solidFill>
                  <a:srgbClr val="0C4DA2"/>
                </a:solidFill>
              </a:rPr>
              <a:t>: remote team with more specific knowledge then First level Support  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2000" dirty="0" smtClean="0">
              <a:solidFill>
                <a:srgbClr val="0C4DA2"/>
              </a:solidFill>
            </a:endParaRPr>
          </a:p>
          <a:p>
            <a:pPr marL="914400" lvl="1" indent="-457200">
              <a:buFont typeface="Wingdings" pitchFamily="2" charset="2"/>
              <a:buChar char="§"/>
            </a:pPr>
            <a:r>
              <a:rPr lang="en-GB" sz="2000" b="1" dirty="0" smtClean="0">
                <a:solidFill>
                  <a:srgbClr val="0C4DA2"/>
                </a:solidFill>
              </a:rPr>
              <a:t>Third Line</a:t>
            </a:r>
            <a:r>
              <a:rPr lang="en-GB" sz="2000" dirty="0" smtClean="0">
                <a:solidFill>
                  <a:srgbClr val="0C4DA2"/>
                </a:solidFill>
              </a:rPr>
              <a:t>: more specialised individuals or teams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Potential resistance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503548" y="1916832"/>
            <a:ext cx="864096" cy="35283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Small sample of the types of  resistance</a:t>
            </a:r>
            <a:br>
              <a:rPr lang="en-GB" sz="2000" b="1" dirty="0" smtClean="0">
                <a:solidFill>
                  <a:srgbClr val="0C4DA2"/>
                </a:solidFill>
              </a:rPr>
            </a:br>
            <a:r>
              <a:rPr lang="en-GB" sz="2000" b="1" dirty="0" smtClean="0">
                <a:solidFill>
                  <a:srgbClr val="0C4DA2"/>
                </a:solidFill>
              </a:rPr>
              <a:t> to anticipate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1660" y="1916832"/>
            <a:ext cx="6984776" cy="2808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Loss of stability</a:t>
            </a:r>
            <a:r>
              <a:rPr lang="en-US" sz="2100" dirty="0" smtClean="0">
                <a:solidFill>
                  <a:srgbClr val="0C4DA2"/>
                </a:solidFill>
              </a:rPr>
              <a:t>: uncertainty regarding the future expectations (roles, required skills, etc), </a:t>
            </a:r>
            <a:r>
              <a:rPr lang="en-GB" sz="2100" dirty="0" smtClean="0">
                <a:solidFill>
                  <a:srgbClr val="0C4DA2"/>
                </a:solidFill>
              </a:rPr>
              <a:t>difficulties with understanding concepts</a:t>
            </a:r>
            <a:endParaRPr lang="en-US" sz="2100" dirty="0" smtClean="0">
              <a:solidFill>
                <a:srgbClr val="0C4DA2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Perceived loss of personal control</a:t>
            </a:r>
            <a:r>
              <a:rPr lang="en-US" sz="2100" dirty="0" smtClean="0">
                <a:solidFill>
                  <a:srgbClr val="0C4DA2"/>
                </a:solidFill>
              </a:rPr>
              <a:t>: individuals have little or less or no involvement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C4DA2"/>
                </a:solidFill>
              </a:rPr>
              <a:t>Big picture not understood</a:t>
            </a:r>
            <a:r>
              <a:rPr lang="en-US" sz="2100" dirty="0" smtClean="0">
                <a:solidFill>
                  <a:srgbClr val="0C4DA2"/>
                </a:solidFill>
              </a:rPr>
              <a:t>: only a partial understanding of the overall approach</a:t>
            </a:r>
            <a:endParaRPr lang="en-US" sz="2100" b="1" dirty="0" smtClean="0">
              <a:solidFill>
                <a:srgbClr val="0C4DA2"/>
              </a:solidFill>
            </a:endParaRPr>
          </a:p>
        </p:txBody>
      </p:sp>
      <p:sp>
        <p:nvSpPr>
          <p:cNvPr id="9" name="ZoneTexte 6"/>
          <p:cNvSpPr txBox="1"/>
          <p:nvPr/>
        </p:nvSpPr>
        <p:spPr>
          <a:xfrm>
            <a:off x="1511660" y="4905164"/>
            <a:ext cx="6984776" cy="540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en-US" sz="2100" b="1" dirty="0" smtClean="0">
                <a:solidFill>
                  <a:srgbClr val="0C4DA2"/>
                </a:solidFill>
              </a:rPr>
              <a:t>To discuss: </a:t>
            </a:r>
            <a:r>
              <a:rPr lang="en-US" sz="2100" dirty="0" smtClean="0">
                <a:solidFill>
                  <a:srgbClr val="0C4DA2"/>
                </a:solidFill>
              </a:rPr>
              <a:t>other issues in your respective fields ?</a:t>
            </a:r>
            <a:r>
              <a:rPr lang="en-US" sz="2100" b="1" dirty="0" smtClean="0">
                <a:solidFill>
                  <a:srgbClr val="0C4DA2"/>
                </a:solidFill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060848"/>
            <a:ext cx="72008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Communication strategy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2060848"/>
            <a:ext cx="324036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Outlines objectives and guiding principles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Broadly defines stakeholder groups and the purpose of communications with each group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Identifies the communications approach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Defines risks related to and/or mitigated by communication.</a:t>
            </a:r>
            <a:r>
              <a:rPr lang="en-GB" sz="1600" dirty="0" smtClean="0">
                <a:solidFill>
                  <a:srgbClr val="0C4DA2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52120" y="2060848"/>
            <a:ext cx="3024336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Communications activities 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>
                <a:solidFill>
                  <a:srgbClr val="0C4DA2"/>
                </a:solidFill>
              </a:rPr>
              <a:t>Responsibilities 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Timeframe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Audience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Key messages</a:t>
            </a:r>
          </a:p>
          <a:p>
            <a:pPr marL="261938" indent="-26193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C4DA2"/>
                </a:solidFill>
              </a:rPr>
              <a:t>Communication vehicles: e.g. key </a:t>
            </a:r>
            <a:r>
              <a:rPr lang="en-GB" sz="1600" dirty="0" smtClean="0">
                <a:solidFill>
                  <a:srgbClr val="0C4DA2"/>
                </a:solidFill>
              </a:rPr>
              <a:t>events, presentations in Directorates, platforms such Capacity4Dev</a:t>
            </a:r>
            <a:endParaRPr lang="en-GB" sz="1600" dirty="0">
              <a:solidFill>
                <a:srgbClr val="0C4DA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32040" y="2060848"/>
            <a:ext cx="720080" cy="396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36000" tIns="36000" rIns="36000" bIns="36000" rtlCol="0" anchor="ctr">
            <a:noAutofit/>
          </a:bodyPr>
          <a:lstStyle/>
          <a:p>
            <a:pPr algn="ctr"/>
            <a:r>
              <a:rPr lang="en-GB" sz="2000" b="1" dirty="0" smtClean="0">
                <a:solidFill>
                  <a:srgbClr val="0C4DA2"/>
                </a:solidFill>
              </a:rPr>
              <a:t>Communication plan</a:t>
            </a:r>
            <a:endParaRPr lang="en-GB" sz="2000" b="1" dirty="0">
              <a:solidFill>
                <a:srgbClr val="0C4DA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6" grpId="1" animBg="1"/>
      <p:bldP spid="8" grpId="0" animBg="1"/>
      <p:bldP spid="8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539552" y="1700808"/>
            <a:ext cx="8100900" cy="392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C4DA2"/>
                </a:solidFill>
              </a:rPr>
              <a:t>Discuss </a:t>
            </a:r>
            <a:r>
              <a:rPr lang="en-GB" sz="2800" dirty="0">
                <a:solidFill>
                  <a:srgbClr val="0C4DA2"/>
                </a:solidFill>
              </a:rPr>
              <a:t>with the DUG what </a:t>
            </a:r>
            <a:r>
              <a:rPr lang="en-GB" sz="2800" dirty="0" smtClean="0">
                <a:solidFill>
                  <a:srgbClr val="0C4DA2"/>
                </a:solidFill>
              </a:rPr>
              <a:t>the </a:t>
            </a:r>
            <a:r>
              <a:rPr lang="en-GB" sz="2800" dirty="0">
                <a:solidFill>
                  <a:srgbClr val="0C4DA2"/>
                </a:solidFill>
              </a:rPr>
              <a:t>best </a:t>
            </a:r>
            <a:r>
              <a:rPr lang="en-GB" sz="2800" dirty="0" smtClean="0">
                <a:solidFill>
                  <a:srgbClr val="0C4DA2"/>
                </a:solidFill>
              </a:rPr>
              <a:t>options are</a:t>
            </a:r>
            <a:endParaRPr lang="en-US" sz="2800" dirty="0">
              <a:solidFill>
                <a:srgbClr val="0C4DA2"/>
              </a:solidFill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C4DA2"/>
                </a:solidFill>
              </a:rPr>
              <a:t>Regular </a:t>
            </a:r>
            <a:r>
              <a:rPr lang="en-US" sz="2800" dirty="0">
                <a:solidFill>
                  <a:srgbClr val="0C4DA2"/>
                </a:solidFill>
              </a:rPr>
              <a:t>exchanges with you </a:t>
            </a:r>
            <a:r>
              <a:rPr lang="en-US" sz="2800" dirty="0" smtClean="0">
                <a:solidFill>
                  <a:srgbClr val="0C4DA2"/>
                </a:solidFill>
              </a:rPr>
              <a:t>to hear </a:t>
            </a:r>
            <a:r>
              <a:rPr lang="en-US" sz="2800" dirty="0">
                <a:solidFill>
                  <a:srgbClr val="0C4DA2"/>
                </a:solidFill>
              </a:rPr>
              <a:t>your </a:t>
            </a:r>
            <a:r>
              <a:rPr lang="en-US" sz="2800" dirty="0" smtClean="0">
                <a:solidFill>
                  <a:srgbClr val="0C4DA2"/>
                </a:solidFill>
              </a:rPr>
              <a:t>views on options we/you may propose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C4DA2"/>
                </a:solidFill>
              </a:rPr>
              <a:t>Views </a:t>
            </a:r>
            <a:r>
              <a:rPr lang="en-US" sz="2800" dirty="0">
                <a:solidFill>
                  <a:srgbClr val="0C4DA2"/>
                </a:solidFill>
              </a:rPr>
              <a:t>and concerns expressed by users (Cooperation days</a:t>
            </a:r>
            <a:r>
              <a:rPr lang="en-US" sz="2800" dirty="0" smtClean="0">
                <a:solidFill>
                  <a:srgbClr val="0C4DA2"/>
                </a:solidFill>
              </a:rPr>
              <a:t>) not forgotten</a:t>
            </a:r>
            <a:endParaRPr lang="en-US" sz="2800" dirty="0">
              <a:solidFill>
                <a:srgbClr val="0C4DA2"/>
              </a:solidFill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2800" dirty="0" smtClean="0">
              <a:solidFill>
                <a:srgbClr val="0C4DA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34523"/>
            <a:ext cx="3671900" cy="460057"/>
          </a:xfrm>
          <a:prstGeom prst="rect">
            <a:avLst/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400" kern="0" smtClean="0">
                <a:solidFill>
                  <a:schemeClr val="bg1"/>
                </a:solidFill>
                <a:latin typeface="Cambria" panose="02040503050406030204" pitchFamily="18" charset="0"/>
              </a:rPr>
              <a:t>Change management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004048" y="26269"/>
            <a:ext cx="3960440" cy="52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  <a:latin typeface="Cambria" panose="02040503050406030204" pitchFamily="18" charset="0"/>
              </a:rPr>
              <a:t>Sharing preliminary ideas</a:t>
            </a: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GB" dirty="0" smtClean="0"/>
              <a:t>7. Wrap-up: summing-up </a:t>
            </a:r>
            <a:r>
              <a:rPr lang="en-GB" dirty="0"/>
              <a:t>the DUG members' feed-back and views </a:t>
            </a:r>
          </a:p>
        </p:txBody>
      </p:sp>
    </p:spTree>
    <p:extLst>
      <p:ext uri="{BB962C8B-B14F-4D97-AF65-F5344CB8AC3E}">
        <p14:creationId xmlns:p14="http://schemas.microsoft.com/office/powerpoint/2010/main" val="39789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Opsys</a:t>
            </a:r>
            <a:r>
              <a:rPr lang="en-US" dirty="0" smtClean="0"/>
              <a:t> is a necessary ambition</a:t>
            </a:r>
          </a:p>
          <a:p>
            <a:r>
              <a:rPr lang="en-US" dirty="0" smtClean="0"/>
              <a:t>DUG: supporting definition of business requirements to create your dream tool</a:t>
            </a:r>
          </a:p>
          <a:p>
            <a:r>
              <a:rPr lang="en-US" dirty="0" smtClean="0"/>
              <a:t>DUG will be involved at the end of each </a:t>
            </a:r>
            <a:r>
              <a:rPr lang="en-US" dirty="0" err="1" smtClean="0"/>
              <a:t>programme</a:t>
            </a:r>
            <a:r>
              <a:rPr lang="en-US" dirty="0" smtClean="0"/>
              <a:t> increment (10 weeks)</a:t>
            </a:r>
          </a:p>
          <a:p>
            <a:r>
              <a:rPr lang="en-US" dirty="0" smtClean="0"/>
              <a:t>The list of capabilities can evolve all along the process according to the respective implementation modalities / types of contracts (agile methodology)</a:t>
            </a:r>
          </a:p>
          <a:p>
            <a:r>
              <a:rPr lang="en-US" dirty="0"/>
              <a:t>Change management: clustering stakeholders to develop a change management </a:t>
            </a:r>
            <a:r>
              <a:rPr lang="en-US" dirty="0" smtClean="0"/>
              <a:t>strategy </a:t>
            </a:r>
            <a:r>
              <a:rPr lang="en-US" dirty="0"/>
              <a:t>(planning, communication, training, support functions). The DUG will be opportunity to assess together the best options</a:t>
            </a:r>
          </a:p>
          <a:p>
            <a:endParaRPr lang="en-US" dirty="0" smtClean="0"/>
          </a:p>
          <a:p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0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Questions </a:t>
            </a:r>
            <a:r>
              <a:rPr lang="en-US" sz="2800" dirty="0"/>
              <a:t>raised: </a:t>
            </a:r>
          </a:p>
          <a:p>
            <a:r>
              <a:rPr lang="en-US" dirty="0" smtClean="0"/>
              <a:t>When </a:t>
            </a:r>
            <a:r>
              <a:rPr lang="en-US" dirty="0"/>
              <a:t>to </a:t>
            </a:r>
            <a:r>
              <a:rPr lang="en-US" dirty="0" smtClean="0"/>
              <a:t>address </a:t>
            </a:r>
            <a:r>
              <a:rPr lang="en-US" dirty="0"/>
              <a:t>the rationalization of processes ? </a:t>
            </a:r>
          </a:p>
          <a:p>
            <a:r>
              <a:rPr lang="en-US" dirty="0" smtClean="0"/>
              <a:t>Order of signature will be discussed and decided at the management board level</a:t>
            </a:r>
          </a:p>
          <a:p>
            <a:r>
              <a:rPr lang="en-US" dirty="0" smtClean="0"/>
              <a:t>Signature of budget support is artificial (no signature of contract)</a:t>
            </a:r>
          </a:p>
          <a:p>
            <a:r>
              <a:rPr lang="en-US" dirty="0" smtClean="0"/>
              <a:t>The starting of any operation process is operational: there should then be more operational staff in the DUG</a:t>
            </a:r>
          </a:p>
          <a:p>
            <a:r>
              <a:rPr lang="en-US" dirty="0"/>
              <a:t>How and when will pilot EUDs be involved in the DUG2 ?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1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All documents on the </a:t>
            </a:r>
            <a:r>
              <a:rPr lang="en-US" dirty="0" err="1"/>
              <a:t>sharepoint</a:t>
            </a:r>
            <a:r>
              <a:rPr lang="en-US" dirty="0"/>
              <a:t> where you will be able to comment and provide feedback</a:t>
            </a:r>
          </a:p>
          <a:p>
            <a:r>
              <a:rPr lang="en-US" dirty="0" smtClean="0"/>
              <a:t>Applications will be open </a:t>
            </a:r>
            <a:r>
              <a:rPr lang="en-US" dirty="0"/>
              <a:t>to </a:t>
            </a:r>
            <a:r>
              <a:rPr lang="en-US" dirty="0" smtClean="0"/>
              <a:t>partners and upload on the system will be mandatory for all stakeholders from the start</a:t>
            </a:r>
          </a:p>
          <a:p>
            <a:r>
              <a:rPr lang="en-US" dirty="0" smtClean="0"/>
              <a:t>How are we going to manage the various inputs in the system (comments, </a:t>
            </a:r>
            <a:r>
              <a:rPr lang="en-US" dirty="0" err="1" smtClean="0"/>
              <a:t>etc</a:t>
            </a:r>
            <a:r>
              <a:rPr lang="en-US" dirty="0" smtClean="0"/>
              <a:t>) ? The </a:t>
            </a:r>
            <a:r>
              <a:rPr lang="en-US" dirty="0" err="1" smtClean="0"/>
              <a:t>sharepoint</a:t>
            </a:r>
            <a:r>
              <a:rPr lang="en-US" dirty="0" smtClean="0"/>
              <a:t> will enable the co-drafting of documents</a:t>
            </a:r>
          </a:p>
          <a:p>
            <a:r>
              <a:rPr lang="en-US" dirty="0" smtClean="0"/>
              <a:t>Will </a:t>
            </a:r>
            <a:r>
              <a:rPr lang="en-US" dirty="0"/>
              <a:t>data quality checks be performed in the system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4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uses APEL where partners submit proposal but will start using SEDIA as of this year for grants </a:t>
            </a:r>
            <a:r>
              <a:rPr lang="en-US" dirty="0" smtClean="0"/>
              <a:t>management. Need to organize properly the transition</a:t>
            </a:r>
          </a:p>
          <a:p>
            <a:r>
              <a:rPr lang="en-US" dirty="0" smtClean="0"/>
              <a:t>Le logistics of organization the venue of people for training will be very complicated. The possibility of e-learning should be assessed</a:t>
            </a:r>
          </a:p>
          <a:p>
            <a:r>
              <a:rPr lang="en-US" dirty="0" err="1" smtClean="0"/>
              <a:t>Webstreaming</a:t>
            </a:r>
            <a:r>
              <a:rPr lang="en-US" dirty="0" smtClean="0"/>
              <a:t> could also be envisaged</a:t>
            </a:r>
          </a:p>
          <a:p>
            <a:r>
              <a:rPr lang="en-US" dirty="0" smtClean="0"/>
              <a:t>Training of contractor raise many issues (selection transparency,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Next </a:t>
            </a:r>
            <a:r>
              <a:rPr lang="en-US" dirty="0"/>
              <a:t>DUG will focus on validation of first mock-up, definition of business processes and capabilities in the next </a:t>
            </a:r>
            <a:r>
              <a:rPr lang="en-US" dirty="0" err="1"/>
              <a:t>programme</a:t>
            </a:r>
            <a:r>
              <a:rPr lang="en-US" dirty="0"/>
              <a:t> increment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WRAP-UP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principle in the development of SEDIA is to focus on user experience to minimize trainings</a:t>
            </a:r>
          </a:p>
          <a:p>
            <a:r>
              <a:rPr lang="en-US" dirty="0" smtClean="0"/>
              <a:t>Next </a:t>
            </a:r>
            <a:r>
              <a:rPr lang="en-US" dirty="0"/>
              <a:t>DUG will focus on validation of first mock-up, definition of business processes and capabilities in the next </a:t>
            </a:r>
            <a:r>
              <a:rPr lang="en-US" dirty="0" err="1"/>
              <a:t>programme</a:t>
            </a:r>
            <a:r>
              <a:rPr lang="en-US" dirty="0"/>
              <a:t> increment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25" y="764704"/>
            <a:ext cx="8567738" cy="577850"/>
          </a:xfrm>
        </p:spPr>
        <p:txBody>
          <a:bodyPr/>
          <a:lstStyle/>
          <a:p>
            <a:r>
              <a:rPr lang="en-GB" dirty="0" smtClean="0"/>
              <a:t>DUG-2 Members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62793"/>
              </p:ext>
            </p:extLst>
          </p:nvPr>
        </p:nvGraphicFramePr>
        <p:xfrm>
          <a:off x="324928" y="1427590"/>
          <a:ext cx="8531548" cy="5241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427"/>
                <a:gridCol w="2713958"/>
                <a:gridCol w="1671147"/>
                <a:gridCol w="2484276"/>
                <a:gridCol w="1258740"/>
              </a:tblGrid>
              <a:tr h="2330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Back up</a:t>
                      </a:r>
                      <a:endParaRPr lang="en-GB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333399"/>
                    </a:solidFill>
                  </a:tcPr>
                </a:tc>
              </a:tr>
              <a:tr h="2663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Christian MEUNIER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FPI.1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BANTI Matteo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FPI.1.001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FERNANDEZ Raul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NEAR.B1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JUAN LINARES Victor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NEAR.B2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VAN NYEN Isabelle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NEAR.C1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VISSER </a:t>
                      </a:r>
                      <a:r>
                        <a:rPr lang="en-GB" sz="1400" u="none" strike="noStrike" dirty="0" err="1">
                          <a:effectLst/>
                        </a:rPr>
                        <a:t>Henk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NEAR.D5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LEPRI Pier Luca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NEAR.SGUA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80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KVARACIEJUS Saulius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NEAR.R4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BOCKEN Anne-François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BATTISTON Carlo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47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PESADO LLOBAT José Manuel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NEAR.R1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NOVAK Judith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NEAR.R1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OPREA </a:t>
                      </a:r>
                      <a:r>
                        <a:rPr lang="en-GB" sz="1400" u="none" strike="noStrike" dirty="0" err="1">
                          <a:effectLst/>
                        </a:rPr>
                        <a:t>Camelia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BUDG.D2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Nadia Cristoforetti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ECHO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Michel Bucher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ECHO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PELLACANI Enrica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DEVCO.06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72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PAPE Elisabeth 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 B7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KOLEVA Petya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 B7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NEACSU Alina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DEVCO.H2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IMPENS Shana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DEVCO.H3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Luis ARAQUE DE JUAN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Cristina GONZALEZ CASAL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Jean-Yves PONCELET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Eric MERTENS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DEVCO.R1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Gionata MAIORCA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DEVCO.R5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2856297"/>
          </a:xfrm>
        </p:spPr>
        <p:txBody>
          <a:bodyPr anchor="ctr" anchorCtr="0"/>
          <a:lstStyle/>
          <a:p>
            <a:pPr algn="ctr"/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you AT the next PI demonstration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" y="2542523"/>
            <a:ext cx="8724478" cy="22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836613"/>
            <a:ext cx="9036495" cy="577850"/>
          </a:xfrm>
        </p:spPr>
        <p:txBody>
          <a:bodyPr/>
          <a:lstStyle/>
          <a:p>
            <a:pPr marL="0" indent="0" algn="ctr"/>
            <a:r>
              <a:rPr lang="en-GB" dirty="0" smtClean="0"/>
              <a:t>Metro line view of the business process</a:t>
            </a:r>
            <a:endParaRPr lang="en-GB" dirty="0"/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74005"/>
            <a:ext cx="7560840" cy="55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217" y="404664"/>
            <a:ext cx="578555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Signing a contract goes like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583235" cy="48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54" y="2276872"/>
            <a:ext cx="6362657" cy="4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217" y="404664"/>
            <a:ext cx="575349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..and updates the systems..</a:t>
            </a:r>
          </a:p>
          <a:p>
            <a:r>
              <a:rPr lang="en-GB" sz="2800" b="1" dirty="0" smtClean="0"/>
              <a:t>but also the documents</a:t>
            </a:r>
            <a:endParaRPr lang="en-GB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2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18147"/>
            <a:ext cx="6740948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 Budgetary CL2 in FIN/100 ?</a:t>
            </a:r>
          </a:p>
          <a:p>
            <a:r>
              <a:rPr lang="en-GB" sz="2800" b="1" dirty="0"/>
              <a:t> </a:t>
            </a:r>
            <a:r>
              <a:rPr lang="en-GB" sz="2800" b="1" dirty="0" smtClean="0"/>
              <a:t>Then ready to Sign the Contract</a:t>
            </a:r>
            <a:endParaRPr lang="en-GB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" y="1514240"/>
            <a:ext cx="9051988" cy="532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 bwMode="auto">
          <a:xfrm>
            <a:off x="5076056" y="3717031"/>
            <a:ext cx="360040" cy="1579735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421664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Checklist for AOSD</a:t>
            </a:r>
          </a:p>
          <a:p>
            <a:r>
              <a:rPr lang="en-GB" dirty="0" smtClean="0"/>
              <a:t>Automated 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15616" y="2420888"/>
            <a:ext cx="576064" cy="67255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0480"/>
            <a:ext cx="3267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436"/>
            <a:ext cx="6192688" cy="39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268"/>
            <a:ext cx="8650216" cy="49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18147"/>
            <a:ext cx="7896714" cy="138499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..AOSD is requested to confirm by</a:t>
            </a:r>
          </a:p>
          <a:p>
            <a:r>
              <a:rPr lang="en-GB" sz="2800" b="1" dirty="0" smtClean="0"/>
              <a:t>Password, which triggers the counter </a:t>
            </a:r>
          </a:p>
          <a:p>
            <a:r>
              <a:rPr lang="en-GB" sz="2800" b="1" dirty="0" smtClean="0"/>
              <a:t>Electronic signature</a:t>
            </a:r>
            <a:endParaRPr lang="en-GB" sz="2800" b="1" dirty="0"/>
          </a:p>
        </p:txBody>
      </p:sp>
      <p:sp>
        <p:nvSpPr>
          <p:cNvPr id="5" name="Action Button: Custom 4">
            <a:hlinkClick r:id="rId4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1729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1" y="1628800"/>
            <a:ext cx="8939759" cy="44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7092280" y="4010580"/>
            <a:ext cx="864096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78" y="95963"/>
            <a:ext cx="6449342" cy="67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3203848" y="5589240"/>
            <a:ext cx="3168352" cy="64633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OpSys</a:t>
            </a:r>
            <a:r>
              <a:rPr lang="en-GB" dirty="0" smtClean="0"/>
              <a:t> Track 2 team(s)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925" y="1628775"/>
            <a:ext cx="8567738" cy="2736329"/>
          </a:xfrm>
        </p:spPr>
        <p:txBody>
          <a:bodyPr/>
          <a:lstStyle/>
          <a:p>
            <a:r>
              <a:rPr lang="en-GB" sz="2000" dirty="0" smtClean="0"/>
              <a:t>PROGRAMME Level</a:t>
            </a:r>
          </a:p>
          <a:p>
            <a:pPr lvl="1"/>
            <a:r>
              <a:rPr lang="en-GB" sz="1600" dirty="0"/>
              <a:t>P</a:t>
            </a:r>
            <a:r>
              <a:rPr lang="en-GB" sz="1600" dirty="0" smtClean="0"/>
              <a:t>rogramme Manager : 		Denis THIEULIN</a:t>
            </a:r>
          </a:p>
          <a:p>
            <a:pPr lvl="2"/>
            <a:r>
              <a:rPr lang="en-GB" dirty="0" smtClean="0"/>
              <a:t>IS Governance </a:t>
            </a:r>
            <a:r>
              <a:rPr lang="en-GB" dirty="0"/>
              <a:t>: </a:t>
            </a:r>
            <a:r>
              <a:rPr lang="en-GB" dirty="0" smtClean="0"/>
              <a:t>		Radu NICULIU</a:t>
            </a:r>
          </a:p>
          <a:p>
            <a:pPr lvl="2"/>
            <a:r>
              <a:rPr lang="en-GB" dirty="0"/>
              <a:t>Programme Management </a:t>
            </a:r>
            <a:r>
              <a:rPr lang="en-GB" dirty="0" smtClean="0"/>
              <a:t>Office:	Kay BURING</a:t>
            </a:r>
          </a:p>
          <a:p>
            <a:pPr lvl="1"/>
            <a:r>
              <a:rPr lang="en-GB" sz="1600" dirty="0"/>
              <a:t>B</a:t>
            </a:r>
            <a:r>
              <a:rPr lang="en-GB" sz="1600" dirty="0" smtClean="0"/>
              <a:t>usiness managers coordinator : 	Paul RIEMBAULT</a:t>
            </a:r>
          </a:p>
          <a:p>
            <a:pPr lvl="1"/>
            <a:r>
              <a:rPr lang="en-GB" sz="1600" dirty="0" smtClean="0"/>
              <a:t>Change </a:t>
            </a:r>
            <a:r>
              <a:rPr lang="en-GB" sz="1600" dirty="0"/>
              <a:t>management </a:t>
            </a:r>
            <a:r>
              <a:rPr lang="en-GB" sz="1600" dirty="0" smtClean="0"/>
              <a:t>coordinator : 	Daria FANE</a:t>
            </a:r>
            <a:endParaRPr lang="en-GB" sz="1600" dirty="0"/>
          </a:p>
          <a:p>
            <a:endParaRPr lang="en-GB" sz="2000" dirty="0" smtClean="0"/>
          </a:p>
          <a:p>
            <a:r>
              <a:rPr lang="en-GB" sz="2000" dirty="0" smtClean="0"/>
              <a:t>PROJECT (TRACK) 2 Level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15516" y="4545124"/>
            <a:ext cx="4320000" cy="2016224"/>
          </a:xfrm>
          <a:prstGeom prst="rect">
            <a:avLst/>
          </a:prstGeom>
          <a:solidFill>
            <a:srgbClr val="FFEBAB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GB" sz="1600" b="1" u="sng" dirty="0" smtClean="0">
                <a:solidFill>
                  <a:schemeClr val="tx1"/>
                </a:solidFill>
              </a:rPr>
              <a:t>Business team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Business </a:t>
            </a:r>
            <a:r>
              <a:rPr lang="en-GB" sz="1600" b="1" dirty="0"/>
              <a:t>manager </a:t>
            </a:r>
            <a:r>
              <a:rPr lang="en-GB" sz="1600" dirty="0" smtClean="0"/>
              <a:t>(Loïc ELIES)</a:t>
            </a:r>
            <a:endParaRPr lang="en-GB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DUG</a:t>
            </a:r>
            <a:r>
              <a:rPr lang="en-GB" sz="1600" dirty="0"/>
              <a:t> : support and review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Key contributors </a:t>
            </a:r>
            <a:r>
              <a:rPr lang="en-GB" sz="1600" dirty="0"/>
              <a:t>(subgroup of </a:t>
            </a:r>
            <a:r>
              <a:rPr lang="en-GB" sz="1600" dirty="0" smtClean="0"/>
              <a:t>the DUG</a:t>
            </a:r>
            <a:r>
              <a:rPr lang="en-GB" sz="1600" dirty="0"/>
              <a:t>) : </a:t>
            </a:r>
            <a:r>
              <a:rPr lang="en-GB" sz="1600" dirty="0" smtClean="0"/>
              <a:t>contribute to the elaboration of documents</a:t>
            </a:r>
            <a:endParaRPr lang="en-GB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680012" y="4545124"/>
            <a:ext cx="4320000" cy="2016224"/>
          </a:xfrm>
          <a:prstGeom prst="rect">
            <a:avLst/>
          </a:prstGeom>
          <a:solidFill>
            <a:srgbClr val="FFEBAB"/>
          </a:solidFill>
        </p:spPr>
        <p:txBody>
          <a:bodyPr wrap="square" rtlCol="0">
            <a:noAutofit/>
          </a:bodyPr>
          <a:lstStyle/>
          <a:p>
            <a:pPr marL="0" lvl="1"/>
            <a:r>
              <a:rPr lang="en-GB" sz="1600" b="1" u="sng" dirty="0" smtClean="0">
                <a:solidFill>
                  <a:schemeClr val="tx1"/>
                </a:solidFill>
              </a:rPr>
              <a:t>IT teams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IT </a:t>
            </a:r>
            <a:r>
              <a:rPr lang="en-GB" sz="1600" b="1" dirty="0"/>
              <a:t>project </a:t>
            </a:r>
            <a:r>
              <a:rPr lang="en-GB" sz="1600" b="1" dirty="0" smtClean="0"/>
              <a:t>manager </a:t>
            </a:r>
            <a:r>
              <a:rPr lang="en-GB" sz="1600" b="1" dirty="0"/>
              <a:t>pre-award </a:t>
            </a:r>
            <a:r>
              <a:rPr lang="en-GB" sz="1600" dirty="0" smtClean="0"/>
              <a:t>process (Emilian MIHAILESCU, DIGIT</a:t>
            </a:r>
            <a:r>
              <a:rPr lang="en-GB" sz="1600" dirty="0"/>
              <a:t>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IT </a:t>
            </a:r>
            <a:r>
              <a:rPr lang="en-GB" sz="1600" b="1" dirty="0"/>
              <a:t>project </a:t>
            </a:r>
            <a:r>
              <a:rPr lang="en-GB" sz="1600" b="1" dirty="0" smtClean="0"/>
              <a:t>manager </a:t>
            </a:r>
            <a:r>
              <a:rPr lang="en-GB" sz="1600" b="1" dirty="0"/>
              <a:t>post award </a:t>
            </a:r>
            <a:r>
              <a:rPr lang="en-GB" sz="1600" dirty="0" smtClean="0"/>
              <a:t>process (Magda HAGIU, RTD)</a:t>
            </a:r>
            <a:endParaRPr lang="en-GB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IT integration CRIS </a:t>
            </a:r>
            <a:r>
              <a:rPr lang="en-GB" sz="1600" b="1" dirty="0" smtClean="0"/>
              <a:t>– OPSYS </a:t>
            </a:r>
            <a:r>
              <a:rPr lang="en-GB" sz="1600" dirty="0" smtClean="0"/>
              <a:t>(Christophe CHAUVIERE, DEVCO)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6396"/>
            <a:ext cx="5342532" cy="6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139952" y="6381328"/>
            <a:ext cx="576064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20072" y="6381326"/>
            <a:ext cx="864096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81199"/>
            <a:ext cx="9252520" cy="45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236296" y="4797152"/>
            <a:ext cx="720080" cy="276999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964"/>
            <a:ext cx="9144000" cy="509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025528" y="4293095"/>
            <a:ext cx="546472" cy="28803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508104" y="4293095"/>
            <a:ext cx="1512168" cy="28803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430" t="39068" r="52817" b="24144"/>
          <a:stretch/>
        </p:blipFill>
        <p:spPr>
          <a:xfrm>
            <a:off x="507596" y="5445225"/>
            <a:ext cx="18126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88"/>
            <a:ext cx="9028576" cy="44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5423847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 bwMode="auto">
          <a:xfrm>
            <a:off x="8357305" y="6304706"/>
            <a:ext cx="643757" cy="432048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47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048867"/>
            <a:ext cx="7772400" cy="3324349"/>
          </a:xfrm>
        </p:spPr>
        <p:txBody>
          <a:bodyPr anchor="ctr" anchorCtr="0"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. </a:t>
            </a:r>
            <a:r>
              <a:rPr lang="en-GB" dirty="0"/>
              <a:t>Presentation of OPSYS: what we are "buying" and why</a:t>
            </a:r>
          </a:p>
        </p:txBody>
      </p:sp>
    </p:spTree>
    <p:extLst>
      <p:ext uri="{BB962C8B-B14F-4D97-AF65-F5344CB8AC3E}">
        <p14:creationId xmlns:p14="http://schemas.microsoft.com/office/powerpoint/2010/main" val="6559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542508" cy="5040559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/>
              <a:t>Not </a:t>
            </a:r>
            <a:r>
              <a:rPr lang="en-US" i="0" dirty="0"/>
              <a:t>a </a:t>
            </a:r>
            <a:r>
              <a:rPr lang="en-US" i="0" dirty="0" smtClean="0"/>
              <a:t>dream: an ambition</a:t>
            </a:r>
            <a:endParaRPr lang="en-US" i="0" dirty="0"/>
          </a:p>
          <a:p>
            <a:endParaRPr lang="fr-BE" sz="2000" dirty="0" smtClean="0"/>
          </a:p>
          <a:p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  </a:t>
            </a:r>
            <a:r>
              <a:rPr lang="fr-BE" sz="2000" dirty="0" err="1" smtClean="0"/>
              <a:t>Starting</a:t>
            </a:r>
            <a:r>
              <a:rPr lang="fr-BE" sz="2000" dirty="0" smtClean="0"/>
              <a:t> point: CRIS phase out, white page, DEVCO+NEAR+FPI</a:t>
            </a:r>
          </a:p>
          <a:p>
            <a:endParaRPr lang="en-GB" sz="2000" dirty="0"/>
          </a:p>
          <a:p>
            <a:pPr marL="342900" lvl="2" indent="-342900" algn="just">
              <a:buFontTx/>
              <a:buChar char="•"/>
            </a:pPr>
            <a:r>
              <a:rPr lang="en-US" sz="2000" b="1" i="0" dirty="0"/>
              <a:t>Better impact </a:t>
            </a:r>
            <a:r>
              <a:rPr lang="en-US" sz="2000" i="0" dirty="0"/>
              <a:t>of our operations: results beyond financial </a:t>
            </a:r>
            <a:r>
              <a:rPr lang="en-US" sz="2000" i="0" dirty="0" smtClean="0"/>
              <a:t>performance; </a:t>
            </a:r>
            <a:r>
              <a:rPr lang="en-US" sz="2000" dirty="0" smtClean="0"/>
              <a:t>thinking </a:t>
            </a:r>
            <a:r>
              <a:rPr lang="en-US" sz="2000" dirty="0"/>
              <a:t>project wise, not contract </a:t>
            </a:r>
            <a:r>
              <a:rPr lang="en-US" sz="2000" dirty="0" smtClean="0"/>
              <a:t>only</a:t>
            </a:r>
            <a:endParaRPr lang="en-GB" sz="2000" i="0" dirty="0"/>
          </a:p>
          <a:p>
            <a:pPr algn="just">
              <a:buClrTx/>
            </a:pPr>
            <a:r>
              <a:rPr lang="en-US" sz="2000" b="1" i="0" dirty="0" smtClean="0"/>
              <a:t>Productivity</a:t>
            </a:r>
            <a:r>
              <a:rPr lang="en-US" sz="2000" i="0" dirty="0"/>
              <a:t>, ease staff work: digest staff cuts, more time on </a:t>
            </a:r>
            <a:r>
              <a:rPr lang="en-US" sz="2000" i="0" dirty="0" smtClean="0"/>
              <a:t>substance (user centric/</a:t>
            </a:r>
            <a:r>
              <a:rPr lang="en-US" sz="2000" i="0" dirty="0" err="1" smtClean="0"/>
              <a:t>Ux</a:t>
            </a:r>
            <a:r>
              <a:rPr lang="en-US" sz="2000" i="0" dirty="0" smtClean="0"/>
              <a:t>, no re-encoding, notifications, NFR: mobile and change proof…)</a:t>
            </a:r>
            <a:endParaRPr lang="en-GB" sz="2000" i="0" dirty="0"/>
          </a:p>
          <a:p>
            <a:pPr algn="just">
              <a:buClrTx/>
            </a:pPr>
            <a:r>
              <a:rPr lang="en-US" sz="2000" b="1" i="0" dirty="0" smtClean="0"/>
              <a:t>External </a:t>
            </a:r>
            <a:r>
              <a:rPr lang="en-US" sz="2000" b="1" i="0" dirty="0"/>
              <a:t>access</a:t>
            </a:r>
            <a:r>
              <a:rPr lang="en-US" sz="2000" i="0" dirty="0"/>
              <a:t>: contractors, implementing partners, partner </a:t>
            </a:r>
            <a:r>
              <a:rPr lang="en-US" sz="2000" i="0" dirty="0" smtClean="0"/>
              <a:t>countries; also EEAS, other DGs, EU MS locally</a:t>
            </a:r>
            <a:endParaRPr lang="en-GB" sz="2000" i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16158"/>
            <a:ext cx="4248472" cy="719683"/>
          </a:xfrm>
          <a:noFill/>
        </p:spPr>
        <p:txBody>
          <a:bodyPr/>
          <a:lstStyle/>
          <a:p>
            <a:r>
              <a:rPr lang="en-US" altLang="en-US" sz="2400" b="0" dirty="0" smtClean="0">
                <a:solidFill>
                  <a:srgbClr val="FFD624"/>
                </a:solidFill>
              </a:rPr>
              <a:t>Quintessence of </a:t>
            </a:r>
            <a:r>
              <a:rPr lang="en-US" altLang="en-US" sz="2400" b="0" dirty="0" err="1" smtClean="0">
                <a:solidFill>
                  <a:srgbClr val="FFD624"/>
                </a:solidFill>
              </a:rPr>
              <a:t>Opsys</a:t>
            </a:r>
            <a:endParaRPr lang="en-US" altLang="en-US" sz="2400" b="0" dirty="0">
              <a:solidFill>
                <a:srgbClr val="FFD624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372200" y="116632"/>
            <a:ext cx="266449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BE" altLang="en-US" sz="1600" kern="0" dirty="0" smtClean="0">
              <a:solidFill>
                <a:srgbClr val="FFD62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64" y="1340768"/>
            <a:ext cx="2909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040559"/>
          </a:xfrm>
        </p:spPr>
        <p:txBody>
          <a:bodyPr/>
          <a:lstStyle/>
          <a:p>
            <a:endParaRPr lang="fr-BE" sz="2000" dirty="0" smtClean="0"/>
          </a:p>
          <a:p>
            <a:pPr algn="just">
              <a:buClrTx/>
            </a:pPr>
            <a:r>
              <a:rPr lang="en-US" sz="2000" b="1" i="0" dirty="0" smtClean="0"/>
              <a:t>New </a:t>
            </a:r>
            <a:r>
              <a:rPr lang="en-US" sz="2000" b="1" i="0" dirty="0"/>
              <a:t>ways of working</a:t>
            </a:r>
            <a:endParaRPr lang="en-GB" sz="2000" b="1" i="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Improving </a:t>
            </a:r>
            <a:r>
              <a:rPr lang="en-US" sz="2000" dirty="0" smtClean="0"/>
              <a:t>our business </a:t>
            </a:r>
            <a:r>
              <a:rPr lang="en-US" sz="2000" dirty="0"/>
              <a:t>processes, not only harmonization</a:t>
            </a:r>
            <a:endParaRPr lang="en-GB" sz="200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Collaboration </a:t>
            </a:r>
            <a:r>
              <a:rPr lang="en-US" sz="2000" dirty="0"/>
              <a:t>vs silos/sequential work</a:t>
            </a:r>
            <a:endParaRPr lang="en-GB" sz="2000" dirty="0"/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sz="2000" dirty="0"/>
              <a:t>Connecting people, who does what, </a:t>
            </a:r>
            <a:r>
              <a:rPr lang="en-US" sz="2000" dirty="0" smtClean="0"/>
              <a:t>easy access </a:t>
            </a:r>
            <a:r>
              <a:rPr lang="en-US" sz="2000" dirty="0"/>
              <a:t>to information</a:t>
            </a:r>
            <a:endParaRPr lang="en-GB" sz="20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sz="2000" dirty="0"/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en-US" i="0" dirty="0"/>
              <a:t>Ready to pay 51 M€, but only for </a:t>
            </a:r>
            <a:r>
              <a:rPr lang="en-US" i="0" dirty="0" smtClean="0"/>
              <a:t>a </a:t>
            </a:r>
            <a:r>
              <a:rPr lang="en-US" i="0" dirty="0"/>
              <a:t>Quantum </a:t>
            </a:r>
            <a:r>
              <a:rPr lang="en-US" i="0" dirty="0" smtClean="0"/>
              <a:t>Leap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fr-BE" i="0" dirty="0" err="1" smtClean="0"/>
              <a:t>Flagship</a:t>
            </a:r>
            <a:r>
              <a:rPr lang="fr-BE" i="0" dirty="0" smtClean="0"/>
              <a:t> program: IT </a:t>
            </a:r>
            <a:r>
              <a:rPr lang="fr-BE" i="0" dirty="0" err="1" smtClean="0"/>
              <a:t>Board</a:t>
            </a:r>
            <a:r>
              <a:rPr lang="fr-BE" i="0" dirty="0" smtClean="0"/>
              <a:t>, SG, BUDG</a:t>
            </a:r>
          </a:p>
          <a:p>
            <a:pPr>
              <a:spcAft>
                <a:spcPts val="600"/>
              </a:spcAft>
              <a:buClrTx/>
              <a:buFont typeface="Wingdings" panose="05000000000000000000" pitchFamily="2" charset="2"/>
              <a:buChar char="ð"/>
            </a:pPr>
            <a:r>
              <a:rPr lang="fr-BE" i="0" dirty="0" err="1" smtClean="0"/>
              <a:t>Re-use</a:t>
            </a:r>
            <a:r>
              <a:rPr lang="fr-BE" i="0" dirty="0" smtClean="0"/>
              <a:t> of </a:t>
            </a:r>
            <a:r>
              <a:rPr lang="fr-BE" i="0" dirty="0" err="1" smtClean="0"/>
              <a:t>corporate</a:t>
            </a:r>
            <a:r>
              <a:rPr lang="fr-BE" i="0" dirty="0" smtClean="0"/>
              <a:t> solutions vs </a:t>
            </a:r>
            <a:r>
              <a:rPr lang="fr-BE" i="0" dirty="0" err="1" smtClean="0"/>
              <a:t>specific</a:t>
            </a:r>
            <a:r>
              <a:rPr lang="fr-BE" i="0" dirty="0" smtClean="0"/>
              <a:t> </a:t>
            </a:r>
            <a:r>
              <a:rPr lang="fr-BE" i="0" dirty="0" err="1" smtClean="0"/>
              <a:t>needs</a:t>
            </a:r>
            <a:endParaRPr lang="en-GB" i="0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372200" y="116632"/>
            <a:ext cx="266449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BE" altLang="en-US" sz="1600" kern="0" dirty="0" smtClean="0">
              <a:solidFill>
                <a:srgbClr val="FFD62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39" y="764704"/>
            <a:ext cx="1944216" cy="1000081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496" y="-16158"/>
            <a:ext cx="4248472" cy="7196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sz="2400" b="0" kern="0" smtClean="0">
                <a:solidFill>
                  <a:srgbClr val="FFD624"/>
                </a:solidFill>
              </a:rPr>
              <a:t>Quintessence of Opsys</a:t>
            </a:r>
            <a:endParaRPr lang="en-US" altLang="en-US" sz="2400" b="0" kern="0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3213</TotalTime>
  <Words>2307</Words>
  <Application>Microsoft Office PowerPoint</Application>
  <PresentationFormat>On-screen Show (4:3)</PresentationFormat>
  <Paragraphs>498</Paragraphs>
  <Slides>63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blank</vt:lpstr>
      <vt:lpstr>1_Blank</vt:lpstr>
      <vt:lpstr>think-cell Slide</vt:lpstr>
      <vt:lpstr>May 3rd, 2017</vt:lpstr>
      <vt:lpstr>Agenda</vt:lpstr>
      <vt:lpstr>Objectives of the DUG first meeting</vt:lpstr>
      <vt:lpstr>1. DUG Members</vt:lpstr>
      <vt:lpstr>DUG-2 Members</vt:lpstr>
      <vt:lpstr>OpSys Track 2 team(s)</vt:lpstr>
      <vt:lpstr>2. Presentation of OPSYS: what we are "buying" and why</vt:lpstr>
      <vt:lpstr>Quintessence of Opsys</vt:lpstr>
      <vt:lpstr>PowerPoint Presentation</vt:lpstr>
      <vt:lpstr>3. OPSYS Governance and role of the DUG: what is expected from the DUG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Users mapping: who will use the new application ?  </vt:lpstr>
      <vt:lpstr>Main types of stakeholders</vt:lpstr>
      <vt:lpstr>5. How will the Opsys Solution be built ? What ARE THE improvements WHEN compared to CRIS?</vt:lpstr>
      <vt:lpstr>What do we have to deliver ?</vt:lpstr>
      <vt:lpstr>Which capabilities in Release 1 ?</vt:lpstr>
      <vt:lpstr>How will the DUG be involved ?</vt:lpstr>
      <vt:lpstr>How will the DUG be involved?</vt:lpstr>
      <vt:lpstr>How will the DUG be involved ?</vt:lpstr>
      <vt:lpstr>How the DUG will be involved ?</vt:lpstr>
      <vt:lpstr>Matrix  Implementation modalities  / Capabilities</vt:lpstr>
      <vt:lpstr>Conclusion about capabilities</vt:lpstr>
      <vt:lpstr>Improvements brought by OpSys when compared to the current solution? </vt:lpstr>
      <vt:lpstr>What applications for the CM modules ?</vt:lpstr>
      <vt:lpstr>A few mock-ups of the solutions</vt:lpstr>
      <vt:lpstr>Next steps</vt:lpstr>
      <vt:lpstr>6. Sharing preliminary ideas on the change management strategy</vt:lpstr>
      <vt:lpstr>Change management</vt:lpstr>
      <vt:lpstr>Planning and roll-out</vt:lpstr>
      <vt:lpstr>Training</vt:lpstr>
      <vt:lpstr>Training</vt:lpstr>
      <vt:lpstr>User support functions</vt:lpstr>
      <vt:lpstr>Potential resistance</vt:lpstr>
      <vt:lpstr>Communication</vt:lpstr>
      <vt:lpstr>Conclusion</vt:lpstr>
      <vt:lpstr>7. Wrap-up: summing-up the DUG members' feed-back and views </vt:lpstr>
      <vt:lpstr>WRAP-UP</vt:lpstr>
      <vt:lpstr>WRAP-UP</vt:lpstr>
      <vt:lpstr>WRAP-UP</vt:lpstr>
      <vt:lpstr>WRAP-UP</vt:lpstr>
      <vt:lpstr>WRAP-UP</vt:lpstr>
      <vt:lpstr>Thank you  See you AT the next PI demonstration !</vt:lpstr>
      <vt:lpstr>Metro line view of the business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DUG 2</dc:title>
  <dc:creator>Loic.ELIES@ext.ec.europa.eu</dc:creator>
  <cp:lastModifiedBy>ELIES Loic (DEVCO-EXT)</cp:lastModifiedBy>
  <cp:revision>217</cp:revision>
  <cp:lastPrinted>2017-03-16T18:45:35Z</cp:lastPrinted>
  <dcterms:created xsi:type="dcterms:W3CDTF">2016-10-04T15:43:46Z</dcterms:created>
  <dcterms:modified xsi:type="dcterms:W3CDTF">2017-05-03T12:10:48Z</dcterms:modified>
</cp:coreProperties>
</file>