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1" r:id="rId3"/>
    <p:sldId id="271" r:id="rId4"/>
    <p:sldId id="269" r:id="rId5"/>
    <p:sldId id="270" r:id="rId6"/>
    <p:sldId id="267" r:id="rId7"/>
    <p:sldId id="263" r:id="rId8"/>
    <p:sldId id="273" r:id="rId9"/>
    <p:sldId id="257" r:id="rId10"/>
    <p:sldId id="260" r:id="rId11"/>
    <p:sldId id="275" r:id="rId12"/>
    <p:sldId id="272" r:id="rId13"/>
  </p:sldIdLst>
  <p:sldSz cx="9144000" cy="6858000" type="screen4x3"/>
  <p:notesSz cx="6858000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933C"/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customXml" Target="../customXml/item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852" y="0"/>
            <a:ext cx="297254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4"/>
            <a:ext cx="297254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852" y="9428164"/>
            <a:ext cx="297254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F342D4DC-B753-4CBD-B06E-7D109C67F0E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80873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852" y="0"/>
            <a:ext cx="297254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773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480" y="4714876"/>
            <a:ext cx="5487041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4"/>
            <a:ext cx="297254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852" y="9428164"/>
            <a:ext cx="297254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4B20DE75-D4F6-4F15-938B-DA21D078E1F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99033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717947D8-FFEC-4326-B2B9-EB3F6EFEFCAA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67DA45-7155-42A6-BD58-E2179828585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84729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E2C57F-3E0B-4D2A-A43A-BFFC920276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5901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981075"/>
          </a:xfrm>
          <a:prstGeom prst="rect">
            <a:avLst/>
          </a:prstGeom>
          <a:solidFill>
            <a:srgbClr val="0F3766"/>
          </a:solidFill>
          <a:ln>
            <a:solidFill>
              <a:srgbClr val="0F37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>
              <a:solidFill>
                <a:srgbClr val="FFFFFF"/>
              </a:solidFill>
            </a:endParaRPr>
          </a:p>
        </p:txBody>
      </p:sp>
      <p:pic>
        <p:nvPicPr>
          <p:cNvPr id="7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3325" y="-100013"/>
            <a:ext cx="1657350" cy="1657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80" t="26715" r="18506" b="34496"/>
          <a:stretch>
            <a:fillRect/>
          </a:stretch>
        </p:blipFill>
        <p:spPr bwMode="auto">
          <a:xfrm>
            <a:off x="6613525" y="0"/>
            <a:ext cx="25304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 dirty="0"/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467544" y="1484785"/>
            <a:ext cx="8208912" cy="360039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rgbClr val="38BCEA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s-ES_tradnl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0"/>
          </p:nvPr>
        </p:nvSpPr>
        <p:spPr>
          <a:xfrm>
            <a:off x="468313" y="1989138"/>
            <a:ext cx="8207375" cy="360362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rgbClr val="F78A6C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9854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421C3-A11E-4BE6-A67D-D372E17CBA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0315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092BEE-91EE-4C30-9F62-C9AC4CEDD35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24925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6D7C65-1516-4360-A66C-8C7E7E6861F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20131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860A2D-99A0-43BE-AB20-6AE1483BB17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07775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057789-77AB-4867-9116-0643F7DF864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9960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3814C-7C11-4351-87D2-EBD0037EF02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21138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C60E2-6926-457A-B6D7-F4F233D77D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48217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5C2A72-7CA9-424A-8459-C84CC098BFD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1173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A60D9602-8708-4846-9D89-352F8C63209C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europa.eu/capacity4dev/opsys/documents/result-management-and-operational-entities-scope-and-screen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259632" y="2565400"/>
            <a:ext cx="7776418" cy="790575"/>
          </a:xfrm>
        </p:spPr>
        <p:txBody>
          <a:bodyPr/>
          <a:lstStyle/>
          <a:p>
            <a:r>
              <a:rPr lang="fr-BE" altLang="en-US" sz="7000" dirty="0" smtClean="0"/>
              <a:t>DUG meeting</a:t>
            </a:r>
            <a:br>
              <a:rPr lang="fr-BE" altLang="en-US" sz="7000" dirty="0" smtClean="0"/>
            </a:br>
            <a:r>
              <a:rPr lang="fr-BE" altLang="en-US" sz="7000" dirty="0" err="1" smtClean="0"/>
              <a:t>Track</a:t>
            </a:r>
            <a:r>
              <a:rPr lang="fr-BE" altLang="en-US" sz="7000" dirty="0" smtClean="0"/>
              <a:t> 1</a:t>
            </a:r>
            <a:endParaRPr lang="en-GB" altLang="en-US" sz="70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31640" y="4148485"/>
            <a:ext cx="7632848" cy="1728787"/>
          </a:xfrm>
        </p:spPr>
        <p:txBody>
          <a:bodyPr/>
          <a:lstStyle/>
          <a:p>
            <a:r>
              <a:rPr lang="fr-BE" altLang="en-US" dirty="0" smtClean="0"/>
              <a:t>10-05-2017</a:t>
            </a:r>
            <a:endParaRPr lang="en-GB" alt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17947D8-FFEC-4326-B2B9-EB3F6EFEFCAA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000" b="0" dirty="0" smtClean="0"/>
              <a:t>Logframes will be quality checked (if needed) and transferred in an excel file (similar to the Results Reporting template), then imported into OPSYS</a:t>
            </a:r>
            <a:endParaRPr lang="en-GB" sz="2000" b="0" dirty="0"/>
          </a:p>
        </p:txBody>
      </p:sp>
      <p:pic>
        <p:nvPicPr>
          <p:cNvPr id="890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2609850"/>
            <a:ext cx="8048625" cy="163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909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664" y="4573488"/>
            <a:ext cx="8580672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-180528" y="0"/>
            <a:ext cx="4248472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en-GB" sz="2600" kern="0" dirty="0" smtClean="0">
                <a:solidFill>
                  <a:schemeClr val="bg1"/>
                </a:solidFill>
              </a:rPr>
              <a:t>4. Migration and QC of the logframes</a:t>
            </a:r>
            <a:endParaRPr lang="en-GB" sz="2600" kern="0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421C3-A11E-4BE6-A67D-D372E17CBA8F}" type="slidenum">
              <a:rPr lang="en-GB" altLang="en-US" smtClean="0"/>
              <a:pPr/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1816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2"/>
          <p:cNvCxnSpPr>
            <a:cxnSpLocks noChangeShapeType="1"/>
          </p:cNvCxnSpPr>
          <p:nvPr/>
        </p:nvCxnSpPr>
        <p:spPr bwMode="auto">
          <a:xfrm>
            <a:off x="1646111" y="5887202"/>
            <a:ext cx="5916806" cy="0"/>
          </a:xfrm>
          <a:prstGeom prst="line">
            <a:avLst/>
          </a:prstGeom>
          <a:noFill/>
          <a:ln w="19050" algn="ctr">
            <a:solidFill>
              <a:srgbClr val="BDD7EE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TextBox 13"/>
          <p:cNvSpPr txBox="1"/>
          <p:nvPr/>
        </p:nvSpPr>
        <p:spPr>
          <a:xfrm>
            <a:off x="1076575" y="3615407"/>
            <a:ext cx="1479201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b="1" i="1" dirty="0" err="1" smtClean="0">
                <a:solidFill>
                  <a:srgbClr val="333399"/>
                </a:solidFill>
                <a:latin typeface="Verdana"/>
              </a:rPr>
              <a:t>Oct</a:t>
            </a:r>
            <a:endParaRPr lang="nl-BE" b="1" i="1" dirty="0" smtClean="0">
              <a:solidFill>
                <a:srgbClr val="333399"/>
              </a:solidFill>
              <a:latin typeface="Verdan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b="1" i="1" dirty="0" smtClean="0">
                <a:solidFill>
                  <a:srgbClr val="333399"/>
                </a:solidFill>
                <a:latin typeface="Verdana"/>
              </a:rPr>
              <a:t> </a:t>
            </a:r>
            <a:r>
              <a:rPr lang="nl-BE" b="1" i="1" dirty="0">
                <a:solidFill>
                  <a:srgbClr val="333399"/>
                </a:solidFill>
                <a:latin typeface="Verdana"/>
              </a:rPr>
              <a:t>2017</a:t>
            </a:r>
            <a:endParaRPr lang="en-US" b="1" i="1" dirty="0">
              <a:solidFill>
                <a:srgbClr val="333399"/>
              </a:solidFill>
              <a:latin typeface="Verdan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96629" y="3605593"/>
            <a:ext cx="145055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b="1" i="1" dirty="0">
                <a:solidFill>
                  <a:srgbClr val="333399"/>
                </a:solidFill>
                <a:latin typeface="Verdana"/>
              </a:rPr>
              <a:t>Feb </a:t>
            </a:r>
            <a:endParaRPr lang="nl-BE" b="1" i="1" dirty="0" smtClean="0">
              <a:solidFill>
                <a:srgbClr val="333399"/>
              </a:solidFill>
              <a:latin typeface="Verdan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b="1" i="1" dirty="0" smtClean="0">
                <a:solidFill>
                  <a:srgbClr val="333399"/>
                </a:solidFill>
                <a:latin typeface="Verdana"/>
              </a:rPr>
              <a:t>2018</a:t>
            </a:r>
            <a:endParaRPr lang="en-US" b="1" i="1" dirty="0">
              <a:solidFill>
                <a:srgbClr val="333399"/>
              </a:solidFill>
              <a:latin typeface="Verdana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55437" y="3615407"/>
            <a:ext cx="2040899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b="1" i="1" dirty="0" smtClean="0">
                <a:solidFill>
                  <a:srgbClr val="333399"/>
                </a:solidFill>
                <a:latin typeface="Verdana"/>
              </a:rPr>
              <a:t>April   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b="1" i="1" dirty="0" smtClean="0">
                <a:solidFill>
                  <a:srgbClr val="333399"/>
                </a:solidFill>
                <a:latin typeface="Verdana"/>
              </a:rPr>
              <a:t>2018</a:t>
            </a:r>
            <a:endParaRPr lang="en-US" b="1" i="1" dirty="0">
              <a:solidFill>
                <a:srgbClr val="333399"/>
              </a:solidFill>
              <a:latin typeface="Verdana"/>
            </a:endParaRPr>
          </a:p>
        </p:txBody>
      </p:sp>
      <p:sp>
        <p:nvSpPr>
          <p:cNvPr id="18" name="Pentagon 17"/>
          <p:cNvSpPr/>
          <p:nvPr/>
        </p:nvSpPr>
        <p:spPr>
          <a:xfrm>
            <a:off x="1779258" y="6170132"/>
            <a:ext cx="6897198" cy="355212"/>
          </a:xfrm>
          <a:prstGeom prst="homePlate">
            <a:avLst/>
          </a:prstGeom>
          <a:gradFill flip="none" rotWithShape="1">
            <a:gsLst>
              <a:gs pos="0">
                <a:schemeClr val="accent5"/>
              </a:gs>
              <a:gs pos="50000">
                <a:srgbClr val="5B9BD5">
                  <a:satMod val="110000"/>
                  <a:lumMod val="100000"/>
                  <a:shade val="100000"/>
                </a:srgbClr>
              </a:gs>
              <a:gs pos="100000">
                <a:srgbClr val="5B9BD5">
                  <a:lumMod val="99000"/>
                  <a:satMod val="120000"/>
                  <a:shade val="78000"/>
                </a:srgbClr>
              </a:gs>
            </a:gsLst>
            <a:lin ang="10800000" scaled="1"/>
            <a:tileRect/>
          </a:gradFill>
          <a:ln w="635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sz="1000" b="1" i="1" kern="0" dirty="0">
                <a:solidFill>
                  <a:prstClr val="white"/>
                </a:solidFill>
                <a:latin typeface="Verdana"/>
              </a:rPr>
              <a:t>HOTLINE</a:t>
            </a:r>
            <a:endParaRPr lang="en-US" sz="1000" b="1" i="1" kern="0" dirty="0">
              <a:solidFill>
                <a:prstClr val="white"/>
              </a:solidFill>
              <a:latin typeface="Verdana"/>
            </a:endParaRPr>
          </a:p>
        </p:txBody>
      </p:sp>
      <p:sp>
        <p:nvSpPr>
          <p:cNvPr id="19" name="Pentagon 18"/>
          <p:cNvSpPr/>
          <p:nvPr/>
        </p:nvSpPr>
        <p:spPr>
          <a:xfrm>
            <a:off x="1871701" y="4869160"/>
            <a:ext cx="2324928" cy="936103"/>
          </a:xfrm>
          <a:prstGeom prst="homePlate">
            <a:avLst/>
          </a:prstGeom>
          <a:gradFill rotWithShape="1">
            <a:gsLst>
              <a:gs pos="0">
                <a:srgbClr val="5B9BD5">
                  <a:satMod val="103000"/>
                  <a:lumMod val="102000"/>
                  <a:tint val="94000"/>
                </a:srgbClr>
              </a:gs>
              <a:gs pos="50000">
                <a:srgbClr val="5B9BD5">
                  <a:satMod val="110000"/>
                  <a:lumMod val="100000"/>
                  <a:shade val="100000"/>
                </a:srgbClr>
              </a:gs>
              <a:gs pos="100000">
                <a:srgbClr val="5B9BD5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i="1" kern="0" dirty="0" smtClean="0">
                <a:solidFill>
                  <a:prstClr val="white"/>
                </a:solidFill>
                <a:latin typeface="Verdana"/>
              </a:rPr>
              <a:t>Support/ Follow </a:t>
            </a:r>
            <a:r>
              <a:rPr lang="en-US" sz="1100" b="1" i="1" kern="0" dirty="0">
                <a:solidFill>
                  <a:prstClr val="white"/>
                </a:solidFill>
                <a:latin typeface="Verdana"/>
              </a:rPr>
              <a:t>up </a:t>
            </a:r>
            <a:r>
              <a:rPr lang="en-US" sz="1100" b="1" i="1" kern="0" dirty="0" smtClean="0">
                <a:solidFill>
                  <a:prstClr val="white"/>
                </a:solidFill>
                <a:latin typeface="Verdana"/>
              </a:rPr>
              <a:t>encoding LF Pilots/ system adaptation </a:t>
            </a:r>
            <a:endParaRPr lang="en-US" sz="1100" b="1" i="1" kern="0" dirty="0">
              <a:solidFill>
                <a:prstClr val="white"/>
              </a:solidFill>
              <a:latin typeface="Verdan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i="1" kern="0" dirty="0" smtClean="0">
                <a:solidFill>
                  <a:prstClr val="white"/>
                </a:solidFill>
                <a:latin typeface="Verdana"/>
              </a:rPr>
              <a:t>Nov 2017-Jan 2018</a:t>
            </a:r>
            <a:endParaRPr lang="en-US" sz="1100" b="1" i="1" kern="0" dirty="0">
              <a:solidFill>
                <a:prstClr val="white"/>
              </a:solidFill>
              <a:latin typeface="Verdana"/>
            </a:endParaRPr>
          </a:p>
        </p:txBody>
      </p:sp>
      <p:sp>
        <p:nvSpPr>
          <p:cNvPr id="20" name="Pentagon 19"/>
          <p:cNvSpPr/>
          <p:nvPr/>
        </p:nvSpPr>
        <p:spPr>
          <a:xfrm>
            <a:off x="4687106" y="5158189"/>
            <a:ext cx="3629309" cy="647073"/>
          </a:xfrm>
          <a:prstGeom prst="homePlate">
            <a:avLst/>
          </a:prstGeom>
          <a:gradFill flip="none" rotWithShape="1">
            <a:gsLst>
              <a:gs pos="0">
                <a:schemeClr val="accent5"/>
              </a:gs>
              <a:gs pos="75000">
                <a:srgbClr val="5B9BD5">
                  <a:satMod val="110000"/>
                  <a:lumMod val="100000"/>
                  <a:shade val="100000"/>
                </a:srgbClr>
              </a:gs>
              <a:gs pos="100000">
                <a:srgbClr val="5B9BD5">
                  <a:lumMod val="99000"/>
                  <a:satMod val="120000"/>
                  <a:shade val="78000"/>
                </a:srgbClr>
              </a:gs>
            </a:gsLst>
            <a:lin ang="10800000" scaled="1"/>
            <a:tileRect/>
          </a:gradFill>
          <a:ln w="635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i="1" kern="0" dirty="0" smtClean="0">
                <a:solidFill>
                  <a:prstClr val="white"/>
                </a:solidFill>
                <a:latin typeface="Verdana"/>
              </a:rPr>
              <a:t>Support/ follow up encoding LF  </a:t>
            </a:r>
            <a:endParaRPr lang="en-US" b="1" i="1" kern="0" dirty="0">
              <a:solidFill>
                <a:prstClr val="white"/>
              </a:solidFill>
              <a:latin typeface="Verdan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i="1" kern="0" dirty="0" smtClean="0">
                <a:solidFill>
                  <a:prstClr val="white"/>
                </a:solidFill>
                <a:latin typeface="Verdana"/>
              </a:rPr>
              <a:t>Feb2018-…</a:t>
            </a:r>
            <a:endParaRPr lang="en-US" b="1" i="1" kern="0" dirty="0">
              <a:solidFill>
                <a:prstClr val="white"/>
              </a:solidFill>
              <a:latin typeface="Verdan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16016" y="4149080"/>
            <a:ext cx="1859870" cy="6540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nl-BE" sz="500" b="1" i="1" kern="0" dirty="0">
              <a:solidFill>
                <a:srgbClr val="FFFFFF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sz="1050" b="1" i="1" kern="0" dirty="0">
                <a:solidFill>
                  <a:srgbClr val="333399"/>
                </a:solidFill>
              </a:rPr>
              <a:t>FULL ROLL OUT </a:t>
            </a:r>
            <a:br>
              <a:rPr lang="nl-BE" sz="1050" b="1" i="1" kern="0" dirty="0">
                <a:solidFill>
                  <a:srgbClr val="333399"/>
                </a:solidFill>
              </a:rPr>
            </a:br>
            <a:r>
              <a:rPr lang="nl-BE" sz="1050" b="1" i="1" kern="0" dirty="0">
                <a:solidFill>
                  <a:srgbClr val="333399"/>
                </a:solidFill>
              </a:rPr>
              <a:t>EUDEL @ 10 </a:t>
            </a:r>
            <a:r>
              <a:rPr lang="nl-BE" sz="1050" b="1" i="1" kern="0" dirty="0" smtClean="0">
                <a:solidFill>
                  <a:srgbClr val="333399"/>
                </a:solidFill>
              </a:rPr>
              <a:t>HUBS +HQ @ Brussels 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s-ES_tradnl" sz="2400" i="1" dirty="0" smtClean="0">
                <a:solidFill>
                  <a:srgbClr val="0F5494"/>
                </a:solidFill>
              </a:rPr>
              <a:t>4. Roll </a:t>
            </a:r>
            <a:r>
              <a:rPr lang="en-GB" altLang="es-ES_tradnl" sz="2400" i="1" dirty="0">
                <a:solidFill>
                  <a:srgbClr val="0F5494"/>
                </a:solidFill>
              </a:rPr>
              <a:t>out Results management </a:t>
            </a:r>
            <a:r>
              <a:rPr lang="en-GB" altLang="es-ES_tradnl" sz="2400" i="1" dirty="0" smtClean="0">
                <a:solidFill>
                  <a:srgbClr val="0F5494"/>
                </a:solidFill>
              </a:rPr>
              <a:t>–</a:t>
            </a:r>
            <a:br>
              <a:rPr lang="en-GB" altLang="es-ES_tradnl" sz="2400" i="1" dirty="0" smtClean="0">
                <a:solidFill>
                  <a:srgbClr val="0F5494"/>
                </a:solidFill>
              </a:rPr>
            </a:br>
            <a:r>
              <a:rPr lang="en-GB" altLang="es-ES_tradnl" sz="2400" i="1" dirty="0" smtClean="0">
                <a:solidFill>
                  <a:srgbClr val="0F5494"/>
                </a:solidFill>
              </a:rPr>
              <a:t>regional </a:t>
            </a:r>
            <a:r>
              <a:rPr lang="en-GB" altLang="es-ES_tradnl" sz="2400" i="1" dirty="0">
                <a:solidFill>
                  <a:srgbClr val="0F5494"/>
                </a:solidFill>
              </a:rPr>
              <a:t>workshops February 2018</a:t>
            </a:r>
            <a:endParaRPr lang="es-ES_tradnl" sz="2400" i="1" dirty="0">
              <a:solidFill>
                <a:srgbClr val="0F5494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rot="16200000">
            <a:off x="227668" y="4248918"/>
            <a:ext cx="801901" cy="438582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txBody>
          <a:bodyPr wrap="square" lIns="68580" tIns="34290" rIns="68580" bIns="3429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b="1" dirty="0" err="1" smtClean="0">
                <a:ln w="0"/>
                <a:solidFill>
                  <a:srgbClr val="333399"/>
                </a:solidFill>
                <a:latin typeface="Verdana"/>
              </a:rPr>
              <a:t>Work-shops</a:t>
            </a:r>
            <a:endParaRPr lang="en-US" b="1" dirty="0">
              <a:ln w="0"/>
              <a:solidFill>
                <a:srgbClr val="333399"/>
              </a:solidFill>
              <a:latin typeface="Verdana"/>
            </a:endParaRPr>
          </a:p>
        </p:txBody>
      </p:sp>
      <p:sp>
        <p:nvSpPr>
          <p:cNvPr id="13" name="Rectangle 12"/>
          <p:cNvSpPr/>
          <p:nvPr/>
        </p:nvSpPr>
        <p:spPr>
          <a:xfrm rot="16200000">
            <a:off x="-147791" y="5621977"/>
            <a:ext cx="1512168" cy="438582"/>
          </a:xfrm>
          <a:prstGeom prst="rect">
            <a:avLst/>
          </a:prstGeom>
          <a:solidFill>
            <a:srgbClr val="BDDEFF"/>
          </a:solidFill>
        </p:spPr>
        <p:txBody>
          <a:bodyPr wrap="square" lIns="68580" tIns="34290" rIns="68580" bIns="3429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b="1" dirty="0">
                <a:ln w="0"/>
                <a:solidFill>
                  <a:srgbClr val="333399"/>
                </a:solidFill>
                <a:latin typeface="Verdana"/>
              </a:rPr>
              <a:t>Suport  &amp; Follow</a:t>
            </a:r>
            <a:r>
              <a:rPr lang="nl-BE" b="1" dirty="0">
                <a:ln w="0"/>
                <a:solidFill>
                  <a:prstClr val="black">
                    <a:lumMod val="65000"/>
                    <a:lumOff val="35000"/>
                  </a:prstClr>
                </a:solidFill>
                <a:latin typeface="Verdana"/>
              </a:rPr>
              <a:t> up</a:t>
            </a:r>
            <a:endParaRPr lang="en-US" b="1" dirty="0">
              <a:ln w="0"/>
              <a:solidFill>
                <a:prstClr val="black">
                  <a:lumMod val="65000"/>
                  <a:lumOff val="35000"/>
                </a:prstClr>
              </a:solidFill>
              <a:latin typeface="Verdana"/>
            </a:endParaRPr>
          </a:p>
        </p:txBody>
      </p:sp>
      <p:cxnSp>
        <p:nvCxnSpPr>
          <p:cNvPr id="24" name="Straight Arrow Connector 101"/>
          <p:cNvCxnSpPr>
            <a:cxnSpLocks noChangeShapeType="1"/>
          </p:cNvCxnSpPr>
          <p:nvPr/>
        </p:nvCxnSpPr>
        <p:spPr bwMode="auto">
          <a:xfrm>
            <a:off x="1273822" y="4077072"/>
            <a:ext cx="6826570" cy="0"/>
          </a:xfrm>
          <a:prstGeom prst="straightConnector1">
            <a:avLst/>
          </a:prstGeom>
          <a:noFill/>
          <a:ln w="6350" algn="ctr">
            <a:solidFill>
              <a:srgbClr val="5B9BD5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TextBox 27"/>
          <p:cNvSpPr txBox="1"/>
          <p:nvPr/>
        </p:nvSpPr>
        <p:spPr>
          <a:xfrm>
            <a:off x="389260" y="2712958"/>
            <a:ext cx="1301750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b="1" dirty="0">
                <a:latin typeface="Verdana"/>
              </a:rPr>
              <a:t>Objective</a:t>
            </a:r>
            <a:endParaRPr lang="en-US" b="1" dirty="0">
              <a:latin typeface="Verdana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334963" y="2717720"/>
            <a:ext cx="7629525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Verdana"/>
              </a:rPr>
              <a:t>capacitate </a:t>
            </a:r>
            <a:r>
              <a:rPr lang="en-US" b="1" dirty="0">
                <a:latin typeface="Verdana"/>
              </a:rPr>
              <a:t>stakeholders </a:t>
            </a:r>
            <a:r>
              <a:rPr lang="en-US" dirty="0">
                <a:latin typeface="Verdana"/>
              </a:rPr>
              <a:t>(EU operations and key external stakeholders) </a:t>
            </a:r>
            <a:r>
              <a:rPr lang="en-US" dirty="0" smtClean="0">
                <a:latin typeface="Verdana"/>
              </a:rPr>
              <a:t>on new IT system and process/ methodology for </a:t>
            </a:r>
            <a:r>
              <a:rPr lang="en-US" dirty="0">
                <a:latin typeface="Verdana"/>
              </a:rPr>
              <a:t>result based </a:t>
            </a:r>
            <a:r>
              <a:rPr lang="en-US" dirty="0" smtClean="0">
                <a:latin typeface="Verdana"/>
              </a:rPr>
              <a:t>management</a:t>
            </a:r>
            <a:endParaRPr lang="en-US" dirty="0">
              <a:latin typeface="Verdana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89260" y="2384345"/>
            <a:ext cx="6424612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b="1" dirty="0">
                <a:latin typeface="Verdana"/>
              </a:rPr>
              <a:t>Comprehensive workshops </a:t>
            </a:r>
            <a:r>
              <a:rPr lang="nl-BE" b="1" dirty="0" smtClean="0">
                <a:latin typeface="Verdana"/>
              </a:rPr>
              <a:t>-</a:t>
            </a:r>
            <a:r>
              <a:rPr lang="nl-BE" dirty="0" smtClean="0">
                <a:latin typeface="Verdana"/>
              </a:rPr>
              <a:t> </a:t>
            </a:r>
            <a:r>
              <a:rPr lang="nl-BE" b="1" dirty="0">
                <a:latin typeface="Verdana"/>
              </a:rPr>
              <a:t>train-the-trainer</a:t>
            </a:r>
            <a:r>
              <a:rPr lang="nl-BE" dirty="0">
                <a:latin typeface="Verdana"/>
              </a:rPr>
              <a:t> </a:t>
            </a:r>
            <a:r>
              <a:rPr lang="nl-BE" dirty="0" smtClean="0">
                <a:latin typeface="Verdana"/>
              </a:rPr>
              <a:t>in 10 </a:t>
            </a:r>
            <a:r>
              <a:rPr lang="nl-BE" dirty="0" err="1" smtClean="0">
                <a:latin typeface="Verdana"/>
              </a:rPr>
              <a:t>Delegations</a:t>
            </a:r>
            <a:r>
              <a:rPr lang="nl-BE" dirty="0" smtClean="0">
                <a:latin typeface="Verdana"/>
              </a:rPr>
              <a:t> </a:t>
            </a:r>
            <a:r>
              <a:rPr lang="nl-BE" dirty="0" err="1" smtClean="0">
                <a:latin typeface="Verdana"/>
              </a:rPr>
              <a:t>and</a:t>
            </a:r>
            <a:r>
              <a:rPr lang="nl-BE" dirty="0" smtClean="0">
                <a:latin typeface="Verdana"/>
              </a:rPr>
              <a:t> HQ</a:t>
            </a:r>
            <a:endParaRPr lang="en-US" dirty="0">
              <a:latin typeface="Verdana"/>
            </a:endParaRPr>
          </a:p>
        </p:txBody>
      </p:sp>
      <p:cxnSp>
        <p:nvCxnSpPr>
          <p:cNvPr id="4" name="Straight Arrow Connector 3"/>
          <p:cNvCxnSpPr/>
          <p:nvPr/>
        </p:nvCxnSpPr>
        <p:spPr bwMode="auto">
          <a:xfrm flipV="1">
            <a:off x="3275856" y="3717032"/>
            <a:ext cx="864096" cy="16322"/>
          </a:xfrm>
          <a:prstGeom prst="straightConnector1">
            <a:avLst/>
          </a:prstGeom>
          <a:noFill/>
          <a:ln>
            <a:noFill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Straight Arrow Connector 38"/>
          <p:cNvCxnSpPr>
            <a:stCxn id="15" idx="3"/>
          </p:cNvCxnSpPr>
          <p:nvPr/>
        </p:nvCxnSpPr>
        <p:spPr bwMode="auto">
          <a:xfrm>
            <a:off x="5647184" y="3836426"/>
            <a:ext cx="616885" cy="323136"/>
          </a:xfrm>
          <a:prstGeom prst="straightConnector1">
            <a:avLst/>
          </a:prstGeom>
          <a:noFill/>
          <a:ln>
            <a:noFill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" name="TextBox 44"/>
          <p:cNvSpPr txBox="1"/>
          <p:nvPr/>
        </p:nvSpPr>
        <p:spPr>
          <a:xfrm>
            <a:off x="2481008" y="4250705"/>
            <a:ext cx="1010872" cy="577081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sz="1050" b="1" i="1" kern="0" dirty="0" smtClean="0">
                <a:solidFill>
                  <a:srgbClr val="333399"/>
                </a:solidFill>
              </a:rPr>
              <a:t>FPI HQ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sz="1050" b="1" i="1" kern="0" dirty="0" smtClean="0">
                <a:solidFill>
                  <a:srgbClr val="333399"/>
                </a:solidFill>
              </a:rPr>
              <a:t>@ Brussels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sz="1050" b="1" i="1" kern="0" dirty="0" smtClean="0">
                <a:solidFill>
                  <a:srgbClr val="333399"/>
                </a:solidFill>
              </a:rPr>
              <a:t> 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543811" y="3645024"/>
            <a:ext cx="87606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b="1" i="1" dirty="0" smtClean="0">
                <a:solidFill>
                  <a:srgbClr val="333399"/>
                </a:solidFill>
                <a:latin typeface="Verdana"/>
              </a:rPr>
              <a:t>Nov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b="1" i="1" dirty="0" smtClean="0">
                <a:solidFill>
                  <a:srgbClr val="333399"/>
                </a:solidFill>
                <a:latin typeface="Verdana"/>
              </a:rPr>
              <a:t> </a:t>
            </a:r>
            <a:r>
              <a:rPr lang="nl-BE" b="1" i="1" dirty="0">
                <a:solidFill>
                  <a:srgbClr val="333399"/>
                </a:solidFill>
                <a:latin typeface="Verdana"/>
              </a:rPr>
              <a:t>2017</a:t>
            </a:r>
            <a:endParaRPr lang="en-US" b="1" i="1" dirty="0">
              <a:solidFill>
                <a:srgbClr val="333399"/>
              </a:solidFill>
              <a:latin typeface="Verdana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334963" y="4221088"/>
            <a:ext cx="1004789" cy="577081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sz="1050" b="1" i="1" kern="0" dirty="0" smtClean="0">
                <a:solidFill>
                  <a:srgbClr val="333399"/>
                </a:solidFill>
              </a:rPr>
              <a:t>11Pilot DEL+HQ  </a:t>
            </a:r>
            <a:r>
              <a:rPr lang="nl-BE" sz="1050" b="1" i="1" kern="0" dirty="0">
                <a:solidFill>
                  <a:srgbClr val="333399"/>
                </a:solidFill>
              </a:rPr>
              <a:t>@</a:t>
            </a:r>
            <a:r>
              <a:rPr lang="nl-BE" sz="1050" b="1" i="1" kern="0" dirty="0" smtClean="0">
                <a:solidFill>
                  <a:srgbClr val="333399"/>
                </a:solidFill>
              </a:rPr>
              <a:t>Brussels </a:t>
            </a:r>
          </a:p>
        </p:txBody>
      </p:sp>
    </p:spTree>
    <p:extLst>
      <p:ext uri="{BB962C8B-B14F-4D97-AF65-F5344CB8AC3E}">
        <p14:creationId xmlns:p14="http://schemas.microsoft.com/office/powerpoint/2010/main" val="257160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5. 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276873"/>
            <a:ext cx="8856984" cy="4320479"/>
          </a:xfrm>
        </p:spPr>
        <p:txBody>
          <a:bodyPr/>
          <a:lstStyle/>
          <a:p>
            <a:pPr marL="457200" lvl="1" indent="0">
              <a:buClrTx/>
              <a:buNone/>
            </a:pPr>
            <a:r>
              <a:rPr lang="en-GB" dirty="0" smtClean="0"/>
              <a:t>DUG involvement </a:t>
            </a:r>
          </a:p>
          <a:p>
            <a:pPr lvl="1">
              <a:buClrTx/>
            </a:pPr>
            <a:r>
              <a:rPr lang="en-GB" b="0" dirty="0" smtClean="0"/>
              <a:t>Demonstration every 10 weeks after each Programme increment</a:t>
            </a:r>
          </a:p>
          <a:p>
            <a:pPr lvl="1">
              <a:buClrTx/>
            </a:pPr>
            <a:r>
              <a:rPr lang="en-GB" b="0" dirty="0" smtClean="0"/>
              <a:t>Access to working software to test functionalities in July</a:t>
            </a:r>
          </a:p>
          <a:p>
            <a:pPr lvl="1">
              <a:buClrTx/>
            </a:pPr>
            <a:r>
              <a:rPr lang="en-GB" b="0" dirty="0" smtClean="0"/>
              <a:t>Feedback tool embedded in the system and Business focal point available for comments and suggestions 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421C3-A11E-4BE6-A67D-D372E17CBA8F}" type="slidenum">
              <a:rPr lang="en-GB" altLang="en-US" smtClean="0"/>
              <a:pPr/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9676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1 </a:t>
            </a:r>
            <a:r>
              <a:rPr lang="en-GB" dirty="0"/>
              <a:t>– New </a:t>
            </a:r>
            <a:r>
              <a:rPr lang="en-GB" dirty="0" err="1" smtClean="0"/>
              <a:t>Opsys</a:t>
            </a:r>
            <a:r>
              <a:rPr lang="en-GB" dirty="0" smtClean="0"/>
              <a:t> Approach</a:t>
            </a:r>
          </a:p>
          <a:p>
            <a:r>
              <a:rPr lang="en-GB" dirty="0" smtClean="0"/>
              <a:t>2 – Opsys track 1 – scope and milestones</a:t>
            </a:r>
          </a:p>
          <a:p>
            <a:r>
              <a:rPr lang="en-GB" dirty="0" smtClean="0"/>
              <a:t>3 – Demo of working software "create a logframe" and feedback</a:t>
            </a:r>
          </a:p>
          <a:p>
            <a:r>
              <a:rPr lang="en-GB" dirty="0" smtClean="0"/>
              <a:t>4 – Change management and migration</a:t>
            </a:r>
          </a:p>
          <a:p>
            <a:r>
              <a:rPr lang="en-GB" dirty="0" smtClean="0"/>
              <a:t>5 – Next steps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421C3-A11E-4BE6-A67D-D372E17CBA8F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39147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1. New Opsys Approach</a:t>
            </a:r>
            <a:endParaRPr lang="en-GB" sz="2800" dirty="0"/>
          </a:p>
        </p:txBody>
      </p:sp>
      <p:sp>
        <p:nvSpPr>
          <p:cNvPr id="5" name="Rectangle 4"/>
          <p:cNvSpPr/>
          <p:nvPr/>
        </p:nvSpPr>
        <p:spPr bwMode="auto">
          <a:xfrm>
            <a:off x="8316416" y="2780928"/>
            <a:ext cx="1584176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475656" y="2529808"/>
            <a:ext cx="2808000" cy="1944216"/>
          </a:xfrm>
          <a:prstGeom prst="rect">
            <a:avLst/>
          </a:prstGeom>
          <a:ln/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t"/>
            <a:r>
              <a:rPr lang="en-GB" sz="1600" b="1" dirty="0"/>
              <a:t>Opsys Initial </a:t>
            </a:r>
            <a:r>
              <a:rPr lang="en-GB" sz="1600" b="1" dirty="0" smtClean="0"/>
              <a:t>Approach</a:t>
            </a:r>
          </a:p>
          <a:p>
            <a:pPr algn="ctr" fontAlgn="t"/>
            <a:endParaRPr lang="en-GB" dirty="0"/>
          </a:p>
          <a:p>
            <a:pPr algn="ctr" fontAlgn="t"/>
            <a:r>
              <a:rPr lang="en-GB" dirty="0"/>
              <a:t>Multiple IT suppliers</a:t>
            </a:r>
          </a:p>
          <a:p>
            <a:pPr algn="ctr" fontAlgn="t"/>
            <a:r>
              <a:rPr lang="en-GB" dirty="0" smtClean="0"/>
              <a:t>Ad-hoc </a:t>
            </a:r>
            <a:r>
              <a:rPr lang="en-GB" dirty="0"/>
              <a:t>reuse of IT corporate components</a:t>
            </a:r>
          </a:p>
          <a:p>
            <a:pPr algn="ctr" fontAlgn="t"/>
            <a:r>
              <a:rPr lang="en-GB" dirty="0"/>
              <a:t>Unaffordable cost</a:t>
            </a:r>
          </a:p>
          <a:p>
            <a:pPr algn="ctr" fontAlgn="t"/>
            <a:r>
              <a:rPr lang="en-GB" dirty="0"/>
              <a:t>Delays in </a:t>
            </a:r>
            <a:r>
              <a:rPr lang="en-GB" dirty="0" smtClean="0"/>
              <a:t>delivery</a:t>
            </a:r>
            <a:endParaRPr lang="en-GB" dirty="0"/>
          </a:p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932040" y="2529808"/>
            <a:ext cx="2808000" cy="1944216"/>
          </a:xfrm>
          <a:prstGeom prst="rect">
            <a:avLst/>
          </a:prstGeom>
          <a:ln/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t"/>
            <a:r>
              <a:rPr lang="en-GB" sz="1600" b="1" dirty="0"/>
              <a:t>Opsys </a:t>
            </a:r>
            <a:r>
              <a:rPr lang="en-GB" sz="1600" b="1" dirty="0" smtClean="0"/>
              <a:t>New Approach</a:t>
            </a:r>
          </a:p>
          <a:p>
            <a:pPr algn="ctr" fontAlgn="t"/>
            <a:endParaRPr lang="en-GB" dirty="0"/>
          </a:p>
          <a:p>
            <a:pPr algn="ctr" fontAlgn="t"/>
            <a:r>
              <a:rPr lang="en-GB" dirty="0" smtClean="0"/>
              <a:t>One integrated team</a:t>
            </a:r>
            <a:endParaRPr lang="en-GB" dirty="0"/>
          </a:p>
          <a:p>
            <a:pPr algn="ctr" fontAlgn="t"/>
            <a:r>
              <a:rPr lang="en-GB" dirty="0">
                <a:solidFill>
                  <a:srgbClr val="FF0000"/>
                </a:solidFill>
              </a:rPr>
              <a:t>Maximum Reuse of corporate </a:t>
            </a:r>
            <a:r>
              <a:rPr lang="en-GB" dirty="0" smtClean="0">
                <a:solidFill>
                  <a:srgbClr val="FF0000"/>
                </a:solidFill>
              </a:rPr>
              <a:t>IT components</a:t>
            </a:r>
          </a:p>
          <a:p>
            <a:pPr algn="ctr" fontAlgn="t"/>
            <a:r>
              <a:rPr lang="en-GB" dirty="0" smtClean="0"/>
              <a:t>Stick to initial budget</a:t>
            </a:r>
            <a:endParaRPr lang="en-GB" dirty="0"/>
          </a:p>
          <a:p>
            <a:pPr algn="ctr" fontAlgn="t"/>
            <a:r>
              <a:rPr lang="en-GB" dirty="0" smtClean="0"/>
              <a:t>Securing timing in delivery</a:t>
            </a:r>
            <a:endParaRPr lang="en-GB" dirty="0"/>
          </a:p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8" name="Curved Up Arrow 7"/>
          <p:cNvSpPr/>
          <p:nvPr/>
        </p:nvSpPr>
        <p:spPr bwMode="auto">
          <a:xfrm>
            <a:off x="2627784" y="4474024"/>
            <a:ext cx="4032448" cy="971200"/>
          </a:xfrm>
          <a:prstGeom prst="curvedUpArrow">
            <a:avLst/>
          </a:prstGeom>
          <a:ln/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421C3-A11E-4BE6-A67D-D372E17CBA8F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507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7058" y="1052736"/>
            <a:ext cx="8856984" cy="936625"/>
          </a:xfrm>
        </p:spPr>
        <p:txBody>
          <a:bodyPr/>
          <a:lstStyle/>
          <a:p>
            <a:r>
              <a:rPr lang="en-GB" sz="2800" dirty="0" smtClean="0"/>
              <a:t>1. Opsys new approach - Governance </a:t>
            </a:r>
            <a:endParaRPr lang="en-GB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421C3-A11E-4BE6-A67D-D372E17CBA8F}" type="slidenum">
              <a:rPr lang="en-GB" altLang="en-US" smtClean="0"/>
              <a:pPr/>
              <a:t>4</a:t>
            </a:fld>
            <a:endParaRPr lang="en-GB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869" y="1988840"/>
            <a:ext cx="8002854" cy="4435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715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55"/>
          <p:cNvGrpSpPr/>
          <p:nvPr/>
        </p:nvGrpSpPr>
        <p:grpSpPr>
          <a:xfrm>
            <a:off x="961936" y="3086409"/>
            <a:ext cx="4336625" cy="1770184"/>
            <a:chOff x="961936" y="3086409"/>
            <a:chExt cx="4336625" cy="1770184"/>
          </a:xfrm>
        </p:grpSpPr>
        <p:grpSp>
          <p:nvGrpSpPr>
            <p:cNvPr id="52" name="Group 51"/>
            <p:cNvGrpSpPr/>
            <p:nvPr/>
          </p:nvGrpSpPr>
          <p:grpSpPr>
            <a:xfrm>
              <a:off x="961936" y="3086409"/>
              <a:ext cx="4336625" cy="1770184"/>
              <a:chOff x="961936" y="3086409"/>
              <a:chExt cx="4336625" cy="1770184"/>
            </a:xfrm>
          </p:grpSpPr>
          <p:sp>
            <p:nvSpPr>
              <p:cNvPr id="37" name="TextBox 36"/>
              <p:cNvSpPr txBox="1"/>
              <p:nvPr/>
            </p:nvSpPr>
            <p:spPr>
              <a:xfrm>
                <a:off x="4001988" y="3811979"/>
                <a:ext cx="129657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>
                    <a:solidFill>
                      <a:srgbClr val="FF0000"/>
                    </a:solidFill>
                  </a:rPr>
                  <a:t>Roll-out Phase</a:t>
                </a:r>
                <a:endParaRPr lang="en-GB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961936" y="3086409"/>
                <a:ext cx="4194347" cy="1770184"/>
                <a:chOff x="961936" y="3086409"/>
                <a:chExt cx="4194347" cy="1770184"/>
              </a:xfrm>
            </p:grpSpPr>
            <p:sp>
              <p:nvSpPr>
                <p:cNvPr id="8" name="Freeform 7"/>
                <p:cNvSpPr/>
                <p:nvPr/>
              </p:nvSpPr>
              <p:spPr>
                <a:xfrm rot="10800000">
                  <a:off x="3620289" y="3086409"/>
                  <a:ext cx="1535994" cy="1770184"/>
                </a:xfrm>
                <a:custGeom>
                  <a:avLst/>
                  <a:gdLst>
                    <a:gd name="connsiteX0" fmla="*/ 650902 w 1535994"/>
                    <a:gd name="connsiteY0" fmla="*/ 0 h 1770184"/>
                    <a:gd name="connsiteX1" fmla="*/ 1535994 w 1535994"/>
                    <a:gd name="connsiteY1" fmla="*/ 885092 h 1770184"/>
                    <a:gd name="connsiteX2" fmla="*/ 650902 w 1535994"/>
                    <a:gd name="connsiteY2" fmla="*/ 1770184 h 1770184"/>
                    <a:gd name="connsiteX3" fmla="*/ 25047 w 1535994"/>
                    <a:gd name="connsiteY3" fmla="*/ 1510947 h 1770184"/>
                    <a:gd name="connsiteX4" fmla="*/ 0 w 1535994"/>
                    <a:gd name="connsiteY4" fmla="*/ 1480590 h 1770184"/>
                    <a:gd name="connsiteX5" fmla="*/ 385977 w 1535994"/>
                    <a:gd name="connsiteY5" fmla="*/ 1256723 h 1770184"/>
                    <a:gd name="connsiteX6" fmla="*/ 395196 w 1535994"/>
                    <a:gd name="connsiteY6" fmla="*/ 1264329 h 1770184"/>
                    <a:gd name="connsiteX7" fmla="*/ 650901 w 1535994"/>
                    <a:gd name="connsiteY7" fmla="*/ 1342436 h 1770184"/>
                    <a:gd name="connsiteX8" fmla="*/ 1108245 w 1535994"/>
                    <a:gd name="connsiteY8" fmla="*/ 885092 h 1770184"/>
                    <a:gd name="connsiteX9" fmla="*/ 650901 w 1535994"/>
                    <a:gd name="connsiteY9" fmla="*/ 427748 h 1770184"/>
                    <a:gd name="connsiteX10" fmla="*/ 395196 w 1535994"/>
                    <a:gd name="connsiteY10" fmla="*/ 505855 h 1770184"/>
                    <a:gd name="connsiteX11" fmla="*/ 385979 w 1535994"/>
                    <a:gd name="connsiteY11" fmla="*/ 513460 h 1770184"/>
                    <a:gd name="connsiteX12" fmla="*/ 2 w 1535994"/>
                    <a:gd name="connsiteY12" fmla="*/ 289593 h 1770184"/>
                    <a:gd name="connsiteX13" fmla="*/ 25047 w 1535994"/>
                    <a:gd name="connsiteY13" fmla="*/ 259237 h 1770184"/>
                    <a:gd name="connsiteX14" fmla="*/ 650902 w 1535994"/>
                    <a:gd name="connsiteY14" fmla="*/ 0 h 17701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535994" h="1770184">
                      <a:moveTo>
                        <a:pt x="650902" y="0"/>
                      </a:moveTo>
                      <a:cubicBezTo>
                        <a:pt x="1139725" y="0"/>
                        <a:pt x="1535994" y="396269"/>
                        <a:pt x="1535994" y="885092"/>
                      </a:cubicBezTo>
                      <a:cubicBezTo>
                        <a:pt x="1535994" y="1373915"/>
                        <a:pt x="1139725" y="1770184"/>
                        <a:pt x="650902" y="1770184"/>
                      </a:cubicBezTo>
                      <a:cubicBezTo>
                        <a:pt x="406491" y="1770184"/>
                        <a:pt x="185218" y="1671117"/>
                        <a:pt x="25047" y="1510947"/>
                      </a:cubicBezTo>
                      <a:lnTo>
                        <a:pt x="0" y="1480590"/>
                      </a:lnTo>
                      <a:lnTo>
                        <a:pt x="385977" y="1256723"/>
                      </a:lnTo>
                      <a:lnTo>
                        <a:pt x="395196" y="1264329"/>
                      </a:lnTo>
                      <a:cubicBezTo>
                        <a:pt x="468188" y="1313642"/>
                        <a:pt x="556182" y="1342436"/>
                        <a:pt x="650901" y="1342436"/>
                      </a:cubicBezTo>
                      <a:cubicBezTo>
                        <a:pt x="903485" y="1342436"/>
                        <a:pt x="1108245" y="1137676"/>
                        <a:pt x="1108245" y="885092"/>
                      </a:cubicBezTo>
                      <a:cubicBezTo>
                        <a:pt x="1108245" y="632508"/>
                        <a:pt x="903485" y="427748"/>
                        <a:pt x="650901" y="427748"/>
                      </a:cubicBezTo>
                      <a:cubicBezTo>
                        <a:pt x="556182" y="427748"/>
                        <a:pt x="468188" y="456542"/>
                        <a:pt x="395196" y="505855"/>
                      </a:cubicBezTo>
                      <a:lnTo>
                        <a:pt x="385979" y="513460"/>
                      </a:lnTo>
                      <a:lnTo>
                        <a:pt x="2" y="289593"/>
                      </a:lnTo>
                      <a:lnTo>
                        <a:pt x="25047" y="259237"/>
                      </a:lnTo>
                      <a:cubicBezTo>
                        <a:pt x="185218" y="99067"/>
                        <a:pt x="406491" y="0"/>
                        <a:pt x="650902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DE3F18">
                        <a:shade val="30000"/>
                        <a:satMod val="115000"/>
                      </a:srgbClr>
                    </a:gs>
                    <a:gs pos="50000">
                      <a:srgbClr val="DE3F18">
                        <a:shade val="67500"/>
                        <a:satMod val="115000"/>
                      </a:srgbClr>
                    </a:gs>
                    <a:gs pos="100000">
                      <a:srgbClr val="DE3F18">
                        <a:shade val="100000"/>
                        <a:satMod val="115000"/>
                      </a:srgbClr>
                    </a:gs>
                  </a:gsLst>
                  <a:lin ang="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40" name="Group 39"/>
                <p:cNvGrpSpPr/>
                <p:nvPr/>
              </p:nvGrpSpPr>
              <p:grpSpPr>
                <a:xfrm>
                  <a:off x="961936" y="3150832"/>
                  <a:ext cx="2669928" cy="1228178"/>
                  <a:chOff x="2015078" y="4111351"/>
                  <a:chExt cx="1503823" cy="1228178"/>
                </a:xfrm>
              </p:grpSpPr>
              <p:sp>
                <p:nvSpPr>
                  <p:cNvPr id="41" name="Rectangle 40"/>
                  <p:cNvSpPr/>
                  <p:nvPr/>
                </p:nvSpPr>
                <p:spPr>
                  <a:xfrm>
                    <a:off x="2015080" y="4323866"/>
                    <a:ext cx="1503821" cy="1015663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 algn="just"/>
                    <a:endParaRPr lang="en-GB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endParaRPr>
                  </a:p>
                  <a:p>
                    <a:pPr algn="just"/>
                    <a:r>
                      <a:rPr lang="en-GB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rPr>
                      <a:t>Rollout all major functionalities for contract, result, and  action management including sector tagging. </a:t>
                    </a:r>
                    <a:endParaRPr lang="en-GB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endParaRPr>
                  </a:p>
                </p:txBody>
              </p:sp>
              <p:sp>
                <p:nvSpPr>
                  <p:cNvPr id="42" name="Rectangle 41"/>
                  <p:cNvSpPr/>
                  <p:nvPr/>
                </p:nvSpPr>
                <p:spPr>
                  <a:xfrm>
                    <a:off x="2015078" y="4111351"/>
                    <a:ext cx="598792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400" b="1" dirty="0" smtClean="0"/>
                      <a:t>2018</a:t>
                    </a:r>
                    <a:endParaRPr lang="en-US" sz="2400" b="1" dirty="0"/>
                  </a:p>
                </p:txBody>
              </p:sp>
            </p:grpSp>
          </p:grpSp>
        </p:grpSp>
        <p:sp>
          <p:nvSpPr>
            <p:cNvPr id="9" name="TextBox 8"/>
            <p:cNvSpPr txBox="1">
              <a:spLocks/>
            </p:cNvSpPr>
            <p:nvPr/>
          </p:nvSpPr>
          <p:spPr>
            <a:xfrm>
              <a:off x="3707329" y="3834341"/>
              <a:ext cx="274320" cy="274320"/>
            </a:xfrm>
            <a:prstGeom prst="ellipse">
              <a:avLst/>
            </a:prstGeom>
            <a:solidFill>
              <a:srgbClr val="E63408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4732027" y="2012799"/>
            <a:ext cx="4210095" cy="1844729"/>
            <a:chOff x="4732027" y="2012799"/>
            <a:chExt cx="4210095" cy="1844729"/>
          </a:xfrm>
        </p:grpSpPr>
        <p:grpSp>
          <p:nvGrpSpPr>
            <p:cNvPr id="51" name="Group 50"/>
            <p:cNvGrpSpPr/>
            <p:nvPr/>
          </p:nvGrpSpPr>
          <p:grpSpPr>
            <a:xfrm>
              <a:off x="4732027" y="2012799"/>
              <a:ext cx="4210095" cy="1844729"/>
              <a:chOff x="4732027" y="2012799"/>
              <a:chExt cx="4210095" cy="1844729"/>
            </a:xfrm>
          </p:grpSpPr>
          <p:grpSp>
            <p:nvGrpSpPr>
              <p:cNvPr id="49" name="Group 48"/>
              <p:cNvGrpSpPr/>
              <p:nvPr/>
            </p:nvGrpSpPr>
            <p:grpSpPr>
              <a:xfrm>
                <a:off x="4732027" y="2012799"/>
                <a:ext cx="4210095" cy="1844729"/>
                <a:chOff x="4732027" y="2012799"/>
                <a:chExt cx="4210095" cy="1844729"/>
              </a:xfrm>
            </p:grpSpPr>
            <p:sp>
              <p:nvSpPr>
                <p:cNvPr id="7" name="Freeform 6"/>
                <p:cNvSpPr/>
                <p:nvPr/>
              </p:nvSpPr>
              <p:spPr>
                <a:xfrm>
                  <a:off x="4732027" y="2087344"/>
                  <a:ext cx="1535994" cy="1770184"/>
                </a:xfrm>
                <a:custGeom>
                  <a:avLst/>
                  <a:gdLst>
                    <a:gd name="connsiteX0" fmla="*/ 650902 w 1535994"/>
                    <a:gd name="connsiteY0" fmla="*/ 0 h 1770184"/>
                    <a:gd name="connsiteX1" fmla="*/ 1535994 w 1535994"/>
                    <a:gd name="connsiteY1" fmla="*/ 885092 h 1770184"/>
                    <a:gd name="connsiteX2" fmla="*/ 650902 w 1535994"/>
                    <a:gd name="connsiteY2" fmla="*/ 1770184 h 1770184"/>
                    <a:gd name="connsiteX3" fmla="*/ 25047 w 1535994"/>
                    <a:gd name="connsiteY3" fmla="*/ 1510947 h 1770184"/>
                    <a:gd name="connsiteX4" fmla="*/ 0 w 1535994"/>
                    <a:gd name="connsiteY4" fmla="*/ 1480590 h 1770184"/>
                    <a:gd name="connsiteX5" fmla="*/ 385977 w 1535994"/>
                    <a:gd name="connsiteY5" fmla="*/ 1256723 h 1770184"/>
                    <a:gd name="connsiteX6" fmla="*/ 395196 w 1535994"/>
                    <a:gd name="connsiteY6" fmla="*/ 1264329 h 1770184"/>
                    <a:gd name="connsiteX7" fmla="*/ 650901 w 1535994"/>
                    <a:gd name="connsiteY7" fmla="*/ 1342436 h 1770184"/>
                    <a:gd name="connsiteX8" fmla="*/ 1108245 w 1535994"/>
                    <a:gd name="connsiteY8" fmla="*/ 885092 h 1770184"/>
                    <a:gd name="connsiteX9" fmla="*/ 650901 w 1535994"/>
                    <a:gd name="connsiteY9" fmla="*/ 427748 h 1770184"/>
                    <a:gd name="connsiteX10" fmla="*/ 395196 w 1535994"/>
                    <a:gd name="connsiteY10" fmla="*/ 505855 h 1770184"/>
                    <a:gd name="connsiteX11" fmla="*/ 385979 w 1535994"/>
                    <a:gd name="connsiteY11" fmla="*/ 513460 h 1770184"/>
                    <a:gd name="connsiteX12" fmla="*/ 2 w 1535994"/>
                    <a:gd name="connsiteY12" fmla="*/ 289593 h 1770184"/>
                    <a:gd name="connsiteX13" fmla="*/ 25047 w 1535994"/>
                    <a:gd name="connsiteY13" fmla="*/ 259237 h 1770184"/>
                    <a:gd name="connsiteX14" fmla="*/ 650902 w 1535994"/>
                    <a:gd name="connsiteY14" fmla="*/ 0 h 17701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535994" h="1770184">
                      <a:moveTo>
                        <a:pt x="650902" y="0"/>
                      </a:moveTo>
                      <a:cubicBezTo>
                        <a:pt x="1139725" y="0"/>
                        <a:pt x="1535994" y="396269"/>
                        <a:pt x="1535994" y="885092"/>
                      </a:cubicBezTo>
                      <a:cubicBezTo>
                        <a:pt x="1535994" y="1373915"/>
                        <a:pt x="1139725" y="1770184"/>
                        <a:pt x="650902" y="1770184"/>
                      </a:cubicBezTo>
                      <a:cubicBezTo>
                        <a:pt x="406491" y="1770184"/>
                        <a:pt x="185218" y="1671117"/>
                        <a:pt x="25047" y="1510947"/>
                      </a:cubicBezTo>
                      <a:lnTo>
                        <a:pt x="0" y="1480590"/>
                      </a:lnTo>
                      <a:lnTo>
                        <a:pt x="385977" y="1256723"/>
                      </a:lnTo>
                      <a:lnTo>
                        <a:pt x="395196" y="1264329"/>
                      </a:lnTo>
                      <a:cubicBezTo>
                        <a:pt x="468188" y="1313642"/>
                        <a:pt x="556182" y="1342436"/>
                        <a:pt x="650901" y="1342436"/>
                      </a:cubicBezTo>
                      <a:cubicBezTo>
                        <a:pt x="903485" y="1342436"/>
                        <a:pt x="1108245" y="1137676"/>
                        <a:pt x="1108245" y="885092"/>
                      </a:cubicBezTo>
                      <a:cubicBezTo>
                        <a:pt x="1108245" y="632508"/>
                        <a:pt x="903485" y="427748"/>
                        <a:pt x="650901" y="427748"/>
                      </a:cubicBezTo>
                      <a:cubicBezTo>
                        <a:pt x="556182" y="427748"/>
                        <a:pt x="468188" y="456542"/>
                        <a:pt x="395196" y="505855"/>
                      </a:cubicBezTo>
                      <a:lnTo>
                        <a:pt x="385979" y="513460"/>
                      </a:lnTo>
                      <a:lnTo>
                        <a:pt x="2" y="289593"/>
                      </a:lnTo>
                      <a:lnTo>
                        <a:pt x="25047" y="259237"/>
                      </a:lnTo>
                      <a:cubicBezTo>
                        <a:pt x="185218" y="99067"/>
                        <a:pt x="406491" y="0"/>
                        <a:pt x="650902" y="0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tx2">
                        <a:lumMod val="50000"/>
                      </a:schemeClr>
                    </a:gs>
                    <a:gs pos="50000">
                      <a:srgbClr val="1D5685"/>
                    </a:gs>
                    <a:gs pos="100000">
                      <a:schemeClr val="accent1">
                        <a:lumMod val="75000"/>
                      </a:schemeClr>
                    </a:gs>
                  </a:gsLst>
                  <a:lin ang="0" scaled="1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20" name="Group 19"/>
                <p:cNvGrpSpPr/>
                <p:nvPr/>
              </p:nvGrpSpPr>
              <p:grpSpPr>
                <a:xfrm>
                  <a:off x="6272194" y="2012799"/>
                  <a:ext cx="2669928" cy="1597510"/>
                  <a:chOff x="2015078" y="4111351"/>
                  <a:chExt cx="1503823" cy="1597510"/>
                </a:xfrm>
              </p:grpSpPr>
              <p:sp>
                <p:nvSpPr>
                  <p:cNvPr id="21" name="Rectangle 20"/>
                  <p:cNvSpPr/>
                  <p:nvPr/>
                </p:nvSpPr>
                <p:spPr>
                  <a:xfrm>
                    <a:off x="2015080" y="4323866"/>
                    <a:ext cx="1503821" cy="138499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 algn="just"/>
                    <a:endParaRPr lang="en-GB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endParaRPr>
                  </a:p>
                  <a:p>
                    <a:pPr algn="just"/>
                    <a:r>
                      <a:rPr lang="en-GB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rPr>
                      <a:t>Set-Up new Programme structure, set-up corporate architecture and launch a pilot version of the OPSYS system for RESULTS and 2018 FWC programme</a:t>
                    </a:r>
                    <a:endParaRPr lang="en-GB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endParaRPr>
                  </a:p>
                </p:txBody>
              </p:sp>
              <p:sp>
                <p:nvSpPr>
                  <p:cNvPr id="22" name="Rectangle 21"/>
                  <p:cNvSpPr/>
                  <p:nvPr/>
                </p:nvSpPr>
                <p:spPr>
                  <a:xfrm>
                    <a:off x="2015078" y="4111351"/>
                    <a:ext cx="751645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400" b="1" dirty="0" smtClean="0"/>
                      <a:t>2017</a:t>
                    </a:r>
                    <a:endParaRPr lang="en-US" sz="2400" b="1" dirty="0"/>
                  </a:p>
                </p:txBody>
              </p:sp>
            </p:grpSp>
          </p:grpSp>
          <p:sp>
            <p:nvSpPr>
              <p:cNvPr id="36" name="TextBox 35"/>
              <p:cNvSpPr txBox="1"/>
              <p:nvPr/>
            </p:nvSpPr>
            <p:spPr>
              <a:xfrm>
                <a:off x="4797628" y="2766951"/>
                <a:ext cx="102463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/>
                  <a:t>Pilot Phase</a:t>
                </a:r>
                <a:endParaRPr lang="en-GB" dirty="0"/>
              </a:p>
            </p:txBody>
          </p:sp>
        </p:grpSp>
        <p:sp>
          <p:nvSpPr>
            <p:cNvPr id="17" name="TextBox 16"/>
            <p:cNvSpPr txBox="1">
              <a:spLocks/>
            </p:cNvSpPr>
            <p:nvPr/>
          </p:nvSpPr>
          <p:spPr>
            <a:xfrm>
              <a:off x="5908662" y="2835276"/>
              <a:ext cx="274320" cy="274320"/>
            </a:xfrm>
            <a:prstGeom prst="ellipse">
              <a:avLst/>
            </a:prstGeom>
            <a:solidFill>
              <a:srgbClr val="296CA7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988140" y="4085474"/>
            <a:ext cx="4597720" cy="1770184"/>
            <a:chOff x="3988140" y="4085474"/>
            <a:chExt cx="4597720" cy="1770184"/>
          </a:xfrm>
        </p:grpSpPr>
        <p:grpSp>
          <p:nvGrpSpPr>
            <p:cNvPr id="53" name="Group 52"/>
            <p:cNvGrpSpPr/>
            <p:nvPr/>
          </p:nvGrpSpPr>
          <p:grpSpPr>
            <a:xfrm>
              <a:off x="3988140" y="4085474"/>
              <a:ext cx="4597720" cy="1770184"/>
              <a:chOff x="3988140" y="4085474"/>
              <a:chExt cx="4597720" cy="1770184"/>
            </a:xfrm>
          </p:grpSpPr>
          <p:sp>
            <p:nvSpPr>
              <p:cNvPr id="5" name="Freeform 4"/>
              <p:cNvSpPr/>
              <p:nvPr/>
            </p:nvSpPr>
            <p:spPr>
              <a:xfrm>
                <a:off x="4732027" y="4085474"/>
                <a:ext cx="1535994" cy="1770184"/>
              </a:xfrm>
              <a:custGeom>
                <a:avLst/>
                <a:gdLst>
                  <a:gd name="connsiteX0" fmla="*/ 650902 w 1535994"/>
                  <a:gd name="connsiteY0" fmla="*/ 0 h 1770184"/>
                  <a:gd name="connsiteX1" fmla="*/ 1535994 w 1535994"/>
                  <a:gd name="connsiteY1" fmla="*/ 885092 h 1770184"/>
                  <a:gd name="connsiteX2" fmla="*/ 650902 w 1535994"/>
                  <a:gd name="connsiteY2" fmla="*/ 1770184 h 1770184"/>
                  <a:gd name="connsiteX3" fmla="*/ 25047 w 1535994"/>
                  <a:gd name="connsiteY3" fmla="*/ 1510947 h 1770184"/>
                  <a:gd name="connsiteX4" fmla="*/ 0 w 1535994"/>
                  <a:gd name="connsiteY4" fmla="*/ 1480590 h 1770184"/>
                  <a:gd name="connsiteX5" fmla="*/ 385977 w 1535994"/>
                  <a:gd name="connsiteY5" fmla="*/ 1256723 h 1770184"/>
                  <a:gd name="connsiteX6" fmla="*/ 395196 w 1535994"/>
                  <a:gd name="connsiteY6" fmla="*/ 1264329 h 1770184"/>
                  <a:gd name="connsiteX7" fmla="*/ 650901 w 1535994"/>
                  <a:gd name="connsiteY7" fmla="*/ 1342436 h 1770184"/>
                  <a:gd name="connsiteX8" fmla="*/ 1108245 w 1535994"/>
                  <a:gd name="connsiteY8" fmla="*/ 885092 h 1770184"/>
                  <a:gd name="connsiteX9" fmla="*/ 650901 w 1535994"/>
                  <a:gd name="connsiteY9" fmla="*/ 427748 h 1770184"/>
                  <a:gd name="connsiteX10" fmla="*/ 395196 w 1535994"/>
                  <a:gd name="connsiteY10" fmla="*/ 505855 h 1770184"/>
                  <a:gd name="connsiteX11" fmla="*/ 385979 w 1535994"/>
                  <a:gd name="connsiteY11" fmla="*/ 513460 h 1770184"/>
                  <a:gd name="connsiteX12" fmla="*/ 2 w 1535994"/>
                  <a:gd name="connsiteY12" fmla="*/ 289593 h 1770184"/>
                  <a:gd name="connsiteX13" fmla="*/ 25047 w 1535994"/>
                  <a:gd name="connsiteY13" fmla="*/ 259237 h 1770184"/>
                  <a:gd name="connsiteX14" fmla="*/ 650902 w 1535994"/>
                  <a:gd name="connsiteY14" fmla="*/ 0 h 17701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535994" h="1770184">
                    <a:moveTo>
                      <a:pt x="650902" y="0"/>
                    </a:moveTo>
                    <a:cubicBezTo>
                      <a:pt x="1139725" y="0"/>
                      <a:pt x="1535994" y="396269"/>
                      <a:pt x="1535994" y="885092"/>
                    </a:cubicBezTo>
                    <a:cubicBezTo>
                      <a:pt x="1535994" y="1373915"/>
                      <a:pt x="1139725" y="1770184"/>
                      <a:pt x="650902" y="1770184"/>
                    </a:cubicBezTo>
                    <a:cubicBezTo>
                      <a:pt x="406491" y="1770184"/>
                      <a:pt x="185218" y="1671117"/>
                      <a:pt x="25047" y="1510947"/>
                    </a:cubicBezTo>
                    <a:lnTo>
                      <a:pt x="0" y="1480590"/>
                    </a:lnTo>
                    <a:lnTo>
                      <a:pt x="385977" y="1256723"/>
                    </a:lnTo>
                    <a:lnTo>
                      <a:pt x="395196" y="1264329"/>
                    </a:lnTo>
                    <a:cubicBezTo>
                      <a:pt x="468188" y="1313642"/>
                      <a:pt x="556182" y="1342436"/>
                      <a:pt x="650901" y="1342436"/>
                    </a:cubicBezTo>
                    <a:cubicBezTo>
                      <a:pt x="903485" y="1342436"/>
                      <a:pt x="1108245" y="1137676"/>
                      <a:pt x="1108245" y="885092"/>
                    </a:cubicBezTo>
                    <a:cubicBezTo>
                      <a:pt x="1108245" y="632508"/>
                      <a:pt x="903485" y="427748"/>
                      <a:pt x="650901" y="427748"/>
                    </a:cubicBezTo>
                    <a:cubicBezTo>
                      <a:pt x="556182" y="427748"/>
                      <a:pt x="468188" y="456542"/>
                      <a:pt x="395196" y="505855"/>
                    </a:cubicBezTo>
                    <a:lnTo>
                      <a:pt x="385979" y="513460"/>
                    </a:lnTo>
                    <a:lnTo>
                      <a:pt x="2" y="289593"/>
                    </a:lnTo>
                    <a:lnTo>
                      <a:pt x="25047" y="259237"/>
                    </a:lnTo>
                    <a:cubicBezTo>
                      <a:pt x="185218" y="99067"/>
                      <a:pt x="406491" y="0"/>
                      <a:pt x="650902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2EAEB7">
                      <a:shade val="30000"/>
                      <a:satMod val="115000"/>
                    </a:srgbClr>
                  </a:gs>
                  <a:gs pos="50000">
                    <a:srgbClr val="2EAEB7">
                      <a:shade val="67500"/>
                      <a:satMod val="115000"/>
                    </a:srgbClr>
                  </a:gs>
                  <a:gs pos="100000">
                    <a:srgbClr val="2EAEB7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3988140" y="4819402"/>
                <a:ext cx="192232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Implementation Phase</a:t>
                </a:r>
                <a:endParaRPr lang="en-GB" dirty="0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  <p:grpSp>
            <p:nvGrpSpPr>
              <p:cNvPr id="43" name="Group 42"/>
              <p:cNvGrpSpPr/>
              <p:nvPr/>
            </p:nvGrpSpPr>
            <p:grpSpPr>
              <a:xfrm>
                <a:off x="6303853" y="4110754"/>
                <a:ext cx="2282007" cy="1228178"/>
                <a:chOff x="2015078" y="4111351"/>
                <a:chExt cx="1503823" cy="1228178"/>
              </a:xfrm>
            </p:grpSpPr>
            <p:sp>
              <p:nvSpPr>
                <p:cNvPr id="44" name="Rectangle 43"/>
                <p:cNvSpPr/>
                <p:nvPr/>
              </p:nvSpPr>
              <p:spPr>
                <a:xfrm>
                  <a:off x="2015080" y="4323866"/>
                  <a:ext cx="1503821" cy="101566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/>
                  <a:endParaRPr lang="en-GB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endParaRPr>
                </a:p>
                <a:p>
                  <a:pPr algn="just"/>
                  <a:r>
                    <a:rPr lang="en-GB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Implement all contract modalities in OPSYS and fully replace the CRIS system. </a:t>
                  </a:r>
                  <a:endParaRPr lang="en-GB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endParaRPr>
                </a:p>
              </p:txBody>
            </p:sp>
            <p:sp>
              <p:nvSpPr>
                <p:cNvPr id="45" name="Rectangle 44"/>
                <p:cNvSpPr/>
                <p:nvPr/>
              </p:nvSpPr>
              <p:spPr>
                <a:xfrm>
                  <a:off x="2015078" y="4111351"/>
                  <a:ext cx="59879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dirty="0" smtClean="0"/>
                    <a:t>2019</a:t>
                  </a:r>
                  <a:endParaRPr lang="en-US" sz="2400" b="1" dirty="0"/>
                </a:p>
              </p:txBody>
            </p:sp>
          </p:grpSp>
        </p:grpSp>
        <p:sp>
          <p:nvSpPr>
            <p:cNvPr id="18" name="TextBox 17"/>
            <p:cNvSpPr txBox="1">
              <a:spLocks/>
            </p:cNvSpPr>
            <p:nvPr/>
          </p:nvSpPr>
          <p:spPr>
            <a:xfrm>
              <a:off x="5906661" y="4838597"/>
              <a:ext cx="274320" cy="274320"/>
            </a:xfrm>
            <a:prstGeom prst="ellipse">
              <a:avLst/>
            </a:prstGeom>
            <a:solidFill>
              <a:srgbClr val="22AEB8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665018" y="5084539"/>
            <a:ext cx="4609392" cy="1770184"/>
            <a:chOff x="665018" y="5084539"/>
            <a:chExt cx="4609392" cy="1770184"/>
          </a:xfrm>
        </p:grpSpPr>
        <p:grpSp>
          <p:nvGrpSpPr>
            <p:cNvPr id="54" name="Group 53"/>
            <p:cNvGrpSpPr/>
            <p:nvPr/>
          </p:nvGrpSpPr>
          <p:grpSpPr>
            <a:xfrm>
              <a:off x="665018" y="5084539"/>
              <a:ext cx="4609392" cy="1770184"/>
              <a:chOff x="665018" y="5084539"/>
              <a:chExt cx="4609392" cy="1770184"/>
            </a:xfrm>
          </p:grpSpPr>
          <p:sp>
            <p:nvSpPr>
              <p:cNvPr id="6" name="Freeform 5"/>
              <p:cNvSpPr/>
              <p:nvPr/>
            </p:nvSpPr>
            <p:spPr>
              <a:xfrm rot="10800000">
                <a:off x="3620289" y="5084539"/>
                <a:ext cx="1535994" cy="1770184"/>
              </a:xfrm>
              <a:custGeom>
                <a:avLst/>
                <a:gdLst>
                  <a:gd name="connsiteX0" fmla="*/ 650902 w 1535994"/>
                  <a:gd name="connsiteY0" fmla="*/ 0 h 1770184"/>
                  <a:gd name="connsiteX1" fmla="*/ 1535994 w 1535994"/>
                  <a:gd name="connsiteY1" fmla="*/ 885092 h 1770184"/>
                  <a:gd name="connsiteX2" fmla="*/ 650902 w 1535994"/>
                  <a:gd name="connsiteY2" fmla="*/ 1770184 h 1770184"/>
                  <a:gd name="connsiteX3" fmla="*/ 25047 w 1535994"/>
                  <a:gd name="connsiteY3" fmla="*/ 1510947 h 1770184"/>
                  <a:gd name="connsiteX4" fmla="*/ 0 w 1535994"/>
                  <a:gd name="connsiteY4" fmla="*/ 1480590 h 1770184"/>
                  <a:gd name="connsiteX5" fmla="*/ 385977 w 1535994"/>
                  <a:gd name="connsiteY5" fmla="*/ 1256723 h 1770184"/>
                  <a:gd name="connsiteX6" fmla="*/ 395196 w 1535994"/>
                  <a:gd name="connsiteY6" fmla="*/ 1264329 h 1770184"/>
                  <a:gd name="connsiteX7" fmla="*/ 650901 w 1535994"/>
                  <a:gd name="connsiteY7" fmla="*/ 1342436 h 1770184"/>
                  <a:gd name="connsiteX8" fmla="*/ 1108245 w 1535994"/>
                  <a:gd name="connsiteY8" fmla="*/ 885092 h 1770184"/>
                  <a:gd name="connsiteX9" fmla="*/ 650901 w 1535994"/>
                  <a:gd name="connsiteY9" fmla="*/ 427748 h 1770184"/>
                  <a:gd name="connsiteX10" fmla="*/ 395196 w 1535994"/>
                  <a:gd name="connsiteY10" fmla="*/ 505855 h 1770184"/>
                  <a:gd name="connsiteX11" fmla="*/ 385979 w 1535994"/>
                  <a:gd name="connsiteY11" fmla="*/ 513460 h 1770184"/>
                  <a:gd name="connsiteX12" fmla="*/ 2 w 1535994"/>
                  <a:gd name="connsiteY12" fmla="*/ 289593 h 1770184"/>
                  <a:gd name="connsiteX13" fmla="*/ 25047 w 1535994"/>
                  <a:gd name="connsiteY13" fmla="*/ 259237 h 1770184"/>
                  <a:gd name="connsiteX14" fmla="*/ 650902 w 1535994"/>
                  <a:gd name="connsiteY14" fmla="*/ 0 h 17701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535994" h="1770184">
                    <a:moveTo>
                      <a:pt x="650902" y="0"/>
                    </a:moveTo>
                    <a:cubicBezTo>
                      <a:pt x="1139725" y="0"/>
                      <a:pt x="1535994" y="396269"/>
                      <a:pt x="1535994" y="885092"/>
                    </a:cubicBezTo>
                    <a:cubicBezTo>
                      <a:pt x="1535994" y="1373915"/>
                      <a:pt x="1139725" y="1770184"/>
                      <a:pt x="650902" y="1770184"/>
                    </a:cubicBezTo>
                    <a:cubicBezTo>
                      <a:pt x="406491" y="1770184"/>
                      <a:pt x="185218" y="1671117"/>
                      <a:pt x="25047" y="1510947"/>
                    </a:cubicBezTo>
                    <a:lnTo>
                      <a:pt x="0" y="1480590"/>
                    </a:lnTo>
                    <a:lnTo>
                      <a:pt x="385977" y="1256723"/>
                    </a:lnTo>
                    <a:lnTo>
                      <a:pt x="395196" y="1264329"/>
                    </a:lnTo>
                    <a:cubicBezTo>
                      <a:pt x="468188" y="1313642"/>
                      <a:pt x="556182" y="1342436"/>
                      <a:pt x="650901" y="1342436"/>
                    </a:cubicBezTo>
                    <a:cubicBezTo>
                      <a:pt x="903485" y="1342436"/>
                      <a:pt x="1108245" y="1137676"/>
                      <a:pt x="1108245" y="885092"/>
                    </a:cubicBezTo>
                    <a:cubicBezTo>
                      <a:pt x="1108245" y="632508"/>
                      <a:pt x="903485" y="427748"/>
                      <a:pt x="650901" y="427748"/>
                    </a:cubicBezTo>
                    <a:cubicBezTo>
                      <a:pt x="556182" y="427748"/>
                      <a:pt x="468188" y="456542"/>
                      <a:pt x="395196" y="505855"/>
                    </a:cubicBezTo>
                    <a:lnTo>
                      <a:pt x="385979" y="513460"/>
                    </a:lnTo>
                    <a:lnTo>
                      <a:pt x="2" y="289593"/>
                    </a:lnTo>
                    <a:lnTo>
                      <a:pt x="25047" y="259237"/>
                    </a:lnTo>
                    <a:cubicBezTo>
                      <a:pt x="185218" y="99067"/>
                      <a:pt x="406491" y="0"/>
                      <a:pt x="650902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3AC1E">
                      <a:shade val="30000"/>
                      <a:satMod val="115000"/>
                    </a:srgbClr>
                  </a:gs>
                  <a:gs pos="50000">
                    <a:srgbClr val="F3AC1E">
                      <a:shade val="67500"/>
                      <a:satMod val="115000"/>
                    </a:srgbClr>
                  </a:gs>
                  <a:gs pos="100000">
                    <a:srgbClr val="F3AC1E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4057410" y="5850576"/>
                <a:ext cx="121700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dirty="0" smtClean="0">
                    <a:solidFill>
                      <a:srgbClr val="CC9900"/>
                    </a:solidFill>
                  </a:rPr>
                  <a:t>Optimisation </a:t>
                </a:r>
              </a:p>
              <a:p>
                <a:pPr algn="ctr"/>
                <a:r>
                  <a:rPr lang="en-GB" dirty="0" smtClean="0">
                    <a:solidFill>
                      <a:srgbClr val="CC9900"/>
                    </a:solidFill>
                  </a:rPr>
                  <a:t>Phase</a:t>
                </a:r>
                <a:endParaRPr lang="en-GB" dirty="0">
                  <a:solidFill>
                    <a:srgbClr val="CC9900"/>
                  </a:solidFill>
                </a:endParaRPr>
              </a:p>
            </p:txBody>
          </p:sp>
          <p:grpSp>
            <p:nvGrpSpPr>
              <p:cNvPr id="46" name="Group 45"/>
              <p:cNvGrpSpPr/>
              <p:nvPr/>
            </p:nvGrpSpPr>
            <p:grpSpPr>
              <a:xfrm>
                <a:off x="665018" y="5284433"/>
                <a:ext cx="2895601" cy="1043512"/>
                <a:chOff x="2015078" y="4111351"/>
                <a:chExt cx="1503823" cy="1043512"/>
              </a:xfrm>
            </p:grpSpPr>
            <p:sp>
              <p:nvSpPr>
                <p:cNvPr id="47" name="Rectangle 46"/>
                <p:cNvSpPr/>
                <p:nvPr/>
              </p:nvSpPr>
              <p:spPr>
                <a:xfrm>
                  <a:off x="2015080" y="4323866"/>
                  <a:ext cx="1503821" cy="83099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/>
                  <a:endParaRPr lang="en-GB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endParaRPr>
                </a:p>
                <a:p>
                  <a:pPr algn="just"/>
                  <a:r>
                    <a:rPr lang="en-GB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Deploy programme management features, optimise  and prepare the system for the next MFF/EDF</a:t>
                  </a:r>
                  <a:endParaRPr lang="en-GB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endParaRPr>
                </a:p>
              </p:txBody>
            </p:sp>
            <p:sp>
              <p:nvSpPr>
                <p:cNvPr id="48" name="Rectangle 47"/>
                <p:cNvSpPr/>
                <p:nvPr/>
              </p:nvSpPr>
              <p:spPr>
                <a:xfrm>
                  <a:off x="2015078" y="4111351"/>
                  <a:ext cx="70058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dirty="0" smtClean="0"/>
                    <a:t>2020</a:t>
                  </a:r>
                  <a:endParaRPr lang="en-US" sz="2400" b="1" dirty="0"/>
                </a:p>
              </p:txBody>
            </p:sp>
          </p:grpSp>
        </p:grpSp>
        <p:sp>
          <p:nvSpPr>
            <p:cNvPr id="19" name="TextBox 18"/>
            <p:cNvSpPr txBox="1">
              <a:spLocks/>
            </p:cNvSpPr>
            <p:nvPr/>
          </p:nvSpPr>
          <p:spPr>
            <a:xfrm>
              <a:off x="3706580" y="5832471"/>
              <a:ext cx="274320" cy="274320"/>
            </a:xfrm>
            <a:prstGeom prst="ellipse">
              <a:avLst/>
            </a:prstGeom>
            <a:solidFill>
              <a:srgbClr val="F8AB0D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  <a:endPara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2050" name="Picture 2" descr="Related im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93600" flipH="1">
            <a:off x="3252303" y="1638796"/>
            <a:ext cx="1416811" cy="151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60453">
            <a:off x="5383667" y="5752790"/>
            <a:ext cx="4667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Title 1"/>
          <p:cNvSpPr txBox="1">
            <a:spLocks/>
          </p:cNvSpPr>
          <p:nvPr/>
        </p:nvSpPr>
        <p:spPr bwMode="auto">
          <a:xfrm>
            <a:off x="27058" y="1052736"/>
            <a:ext cx="8856984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en-GB" sz="2800" kern="0" dirty="0" smtClean="0"/>
              <a:t>1. Opsys new approach - Roadmap</a:t>
            </a:r>
            <a:endParaRPr lang="en-GB" sz="2800" kern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421C3-A11E-4BE6-A67D-D372E17CBA8F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0103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 txBox="1">
            <a:spLocks/>
          </p:cNvSpPr>
          <p:nvPr/>
        </p:nvSpPr>
        <p:spPr bwMode="auto">
          <a:xfrm>
            <a:off x="19109" y="1224136"/>
            <a:ext cx="9124891" cy="548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en-US" sz="2000" dirty="0" smtClean="0"/>
              <a:t>2. OpSys </a:t>
            </a:r>
            <a:r>
              <a:rPr lang="en-US" sz="2000" dirty="0"/>
              <a:t>track 1 – Planning and milestones 2017-2018</a:t>
            </a:r>
          </a:p>
        </p:txBody>
      </p:sp>
      <p:graphicFrame>
        <p:nvGraphicFramePr>
          <p:cNvPr id="161" name="Table 1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012991"/>
              </p:ext>
            </p:extLst>
          </p:nvPr>
        </p:nvGraphicFramePr>
        <p:xfrm>
          <a:off x="201030" y="1888051"/>
          <a:ext cx="8579000" cy="4061227"/>
        </p:xfrm>
        <a:graphic>
          <a:graphicData uri="http://schemas.openxmlformats.org/drawingml/2006/table">
            <a:tbl>
              <a:tblPr/>
              <a:tblGrid>
                <a:gridCol w="193346"/>
                <a:gridCol w="481006"/>
                <a:gridCol w="481006"/>
                <a:gridCol w="481006"/>
                <a:gridCol w="481006"/>
                <a:gridCol w="481006"/>
                <a:gridCol w="481006"/>
                <a:gridCol w="481006"/>
                <a:gridCol w="481006"/>
                <a:gridCol w="481006"/>
                <a:gridCol w="481006"/>
                <a:gridCol w="481006"/>
                <a:gridCol w="481006"/>
                <a:gridCol w="481006"/>
                <a:gridCol w="481006"/>
                <a:gridCol w="481006"/>
                <a:gridCol w="481006"/>
                <a:gridCol w="481006"/>
                <a:gridCol w="208552"/>
              </a:tblGrid>
              <a:tr h="2694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GB" sz="8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GB" sz="1000" b="1" u="none" strike="noStrike" dirty="0" smtClean="0">
                          <a:effectLst/>
                        </a:rPr>
                        <a:t>Jun-16</a:t>
                      </a:r>
                      <a:endParaRPr lang="en-GB" sz="9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anose="05000000000000000000" pitchFamily="2" charset="2"/>
                        </a:rPr>
                        <a:t></a:t>
                      </a:r>
                      <a:endParaRPr lang="en-GB" sz="8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68" marR="6768" marT="6768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none" strike="noStrike" dirty="0" smtClean="0">
                          <a:effectLst/>
                        </a:rPr>
                        <a:t>Oct-16</a:t>
                      </a:r>
                      <a:endParaRPr lang="en-GB" sz="8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68" marR="6768" marT="6768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anose="05000000000000000000" pitchFamily="2" charset="2"/>
                        </a:rPr>
                        <a:t></a:t>
                      </a:r>
                      <a:endParaRPr lang="en-GB" sz="8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68" marR="6768" marT="6768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none" strike="noStrike" dirty="0" smtClean="0">
                          <a:effectLst/>
                        </a:rPr>
                        <a:t>Jan-17</a:t>
                      </a:r>
                      <a:endParaRPr lang="en-GB" sz="10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68" marR="6768" marT="6768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anose="05000000000000000000" pitchFamily="2" charset="2"/>
                        </a:rPr>
                        <a:t></a:t>
                      </a:r>
                      <a:endParaRPr lang="en-GB" sz="8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68" marR="6768" marT="6768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GB" sz="800" b="1" u="none" strike="noStrike" dirty="0" smtClean="0">
                          <a:effectLst/>
                        </a:rPr>
                        <a:t>Mar-17</a:t>
                      </a:r>
                      <a:endParaRPr lang="en-GB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GB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anose="05000000000000000000" pitchFamily="2" charset="2"/>
                        </a:rPr>
                        <a:t></a:t>
                      </a:r>
                      <a:endParaRPr lang="en-GB" sz="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68" marR="6768" marT="6768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GB" sz="800" b="1" u="none" strike="noStrike" dirty="0" smtClean="0">
                          <a:effectLst/>
                        </a:rPr>
                        <a:t>May-17</a:t>
                      </a:r>
                      <a:endParaRPr lang="en-GB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anose="05000000000000000000" pitchFamily="2" charset="2"/>
                        </a:rPr>
                        <a:t></a:t>
                      </a:r>
                      <a:endParaRPr lang="en-GB" sz="8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68" marR="6768" marT="6768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GB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Jul-17</a:t>
                      </a:r>
                      <a:endParaRPr lang="en-GB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anose="05000000000000000000" pitchFamily="2" charset="2"/>
                        </a:rPr>
                        <a:t></a:t>
                      </a:r>
                      <a:endParaRPr lang="en-GB" sz="8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68" marR="6768" marT="6768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GB" sz="1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Oct-17</a:t>
                      </a:r>
                      <a:endParaRPr lang="en-GB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anose="05000000000000000000" pitchFamily="2" charset="2"/>
                        </a:rPr>
                        <a:t></a:t>
                      </a:r>
                      <a:endParaRPr lang="en-GB" sz="8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68" marR="6768" marT="6768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GB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Dec-17</a:t>
                      </a:r>
                      <a:endParaRPr lang="en-GB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anose="05000000000000000000" pitchFamily="2" charset="2"/>
                        </a:rPr>
                        <a:t></a:t>
                      </a:r>
                      <a:endParaRPr lang="en-GB" sz="8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768" marR="6768" marT="6768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GB" sz="1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Feb-18</a:t>
                      </a:r>
                      <a:endParaRPr lang="en-GB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8" marR="6768" marT="6768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GB" sz="800" b="1" i="0" u="none" strike="noStrike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917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GB" sz="800" u="none" strike="noStrike" dirty="0">
                          <a:effectLst/>
                        </a:rPr>
                        <a:t> 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GB" sz="800" u="none" strike="noStrike" dirty="0">
                          <a:effectLst/>
                        </a:rPr>
                        <a:t> 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GB" sz="800" u="none" strike="noStrike" dirty="0">
                          <a:effectLst/>
                        </a:rPr>
                        <a:t> 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GB" sz="800" u="none" strike="noStrike" dirty="0">
                          <a:effectLst/>
                        </a:rPr>
                        <a:t> 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GB" sz="800" u="none" strike="noStrike" dirty="0">
                          <a:effectLst/>
                        </a:rPr>
                        <a:t> 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GB" sz="800" u="none" strike="noStrike" dirty="0">
                          <a:effectLst/>
                        </a:rPr>
                        <a:t> 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GB" sz="800" u="none" strike="noStrike" dirty="0">
                          <a:effectLst/>
                        </a:rPr>
                        <a:t> 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GB" sz="800" u="none" strike="noStrike" dirty="0">
                          <a:effectLst/>
                        </a:rPr>
                        <a:t> 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GB" sz="800" u="none" strike="noStrike" dirty="0">
                          <a:effectLst/>
                        </a:rPr>
                        <a:t> 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GB" sz="800" u="none" strike="noStrike" dirty="0">
                          <a:effectLst/>
                        </a:rPr>
                        <a:t> 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GB" sz="800" u="none" strike="noStrike" dirty="0">
                          <a:effectLst/>
                        </a:rPr>
                        <a:t> 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GB" sz="800" u="none" strike="noStrike" dirty="0">
                          <a:effectLst/>
                        </a:rPr>
                        <a:t> 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GB" sz="800" u="none" strike="noStrike" dirty="0">
                          <a:effectLst/>
                        </a:rPr>
                        <a:t> 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GB" sz="800" u="none" strike="noStrike" dirty="0">
                          <a:effectLst/>
                        </a:rPr>
                        <a:t> 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62" name="Straight Connector 161"/>
          <p:cNvCxnSpPr/>
          <p:nvPr/>
        </p:nvCxnSpPr>
        <p:spPr>
          <a:xfrm>
            <a:off x="4495560" y="2177328"/>
            <a:ext cx="4583" cy="3915968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ysDot"/>
          </a:ln>
          <a:effectLst/>
        </p:spPr>
      </p:cxnSp>
      <p:cxnSp>
        <p:nvCxnSpPr>
          <p:cNvPr id="163" name="Straight Connector 162"/>
          <p:cNvCxnSpPr/>
          <p:nvPr/>
        </p:nvCxnSpPr>
        <p:spPr>
          <a:xfrm flipH="1">
            <a:off x="179513" y="2132854"/>
            <a:ext cx="8568951" cy="1"/>
          </a:xfrm>
          <a:prstGeom prst="line">
            <a:avLst/>
          </a:prstGeom>
          <a:solidFill>
            <a:sysClr val="window" lastClr="FFFFFF"/>
          </a:solidFill>
          <a:ln w="44450" cap="rnd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164" name="Straight Connector 163"/>
          <p:cNvCxnSpPr/>
          <p:nvPr/>
        </p:nvCxnSpPr>
        <p:spPr>
          <a:xfrm flipH="1">
            <a:off x="211085" y="6165303"/>
            <a:ext cx="8568951" cy="1"/>
          </a:xfrm>
          <a:prstGeom prst="line">
            <a:avLst/>
          </a:prstGeom>
          <a:solidFill>
            <a:sysClr val="window" lastClr="FFFFFF"/>
          </a:solidFill>
          <a:ln w="44450" cap="rnd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165" name="Straight Connector 164"/>
          <p:cNvCxnSpPr/>
          <p:nvPr/>
        </p:nvCxnSpPr>
        <p:spPr>
          <a:xfrm flipV="1">
            <a:off x="2577293" y="2166048"/>
            <a:ext cx="0" cy="3927247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ysDot"/>
          </a:ln>
          <a:effectLst/>
        </p:spPr>
      </p:cxnSp>
      <p:cxnSp>
        <p:nvCxnSpPr>
          <p:cNvPr id="166" name="Straight Connector 165"/>
          <p:cNvCxnSpPr/>
          <p:nvPr/>
        </p:nvCxnSpPr>
        <p:spPr>
          <a:xfrm flipV="1">
            <a:off x="669082" y="2191134"/>
            <a:ext cx="0" cy="3902160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ysDot"/>
          </a:ln>
          <a:effectLst/>
        </p:spPr>
      </p:cxnSp>
      <p:sp>
        <p:nvSpPr>
          <p:cNvPr id="167" name="Round Diagonal Corner Rectangle 166"/>
          <p:cNvSpPr/>
          <p:nvPr/>
        </p:nvSpPr>
        <p:spPr>
          <a:xfrm>
            <a:off x="201029" y="2342156"/>
            <a:ext cx="1004877" cy="510778"/>
          </a:xfrm>
          <a:prstGeom prst="round2DiagRect">
            <a:avLst/>
          </a:prstGeom>
          <a:solidFill>
            <a:srgbClr val="FFFF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  <a:sym typeface="Gill Sans" charset="0"/>
              </a:rPr>
              <a:t>10 June 2016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  <a:sym typeface="Gill Sans" charset="0"/>
              </a:rPr>
              <a:t>Project Charter approved</a:t>
            </a:r>
          </a:p>
        </p:txBody>
      </p:sp>
      <p:cxnSp>
        <p:nvCxnSpPr>
          <p:cNvPr id="168" name="Straight Connector 167"/>
          <p:cNvCxnSpPr/>
          <p:nvPr/>
        </p:nvCxnSpPr>
        <p:spPr>
          <a:xfrm flipV="1">
            <a:off x="1594630" y="2191134"/>
            <a:ext cx="0" cy="3902162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ysDot"/>
          </a:ln>
          <a:effectLst/>
        </p:spPr>
      </p:cxnSp>
      <p:sp>
        <p:nvSpPr>
          <p:cNvPr id="169" name="Round Diagonal Corner Rectangle 168"/>
          <p:cNvSpPr/>
          <p:nvPr/>
        </p:nvSpPr>
        <p:spPr>
          <a:xfrm>
            <a:off x="1108630" y="2996950"/>
            <a:ext cx="972000" cy="510778"/>
          </a:xfrm>
          <a:prstGeom prst="round2Diag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wrap="squar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  <a:sym typeface="Gill Sans" charset="0"/>
              </a:rPr>
              <a:t>10-12 Oct 2016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  <a:sym typeface="Gill Sans" charset="0"/>
              </a:rPr>
              <a:t>EUD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  <a:sym typeface="Gill Sans" charset="0"/>
              </a:rPr>
              <a:t>Workshop</a:t>
            </a:r>
          </a:p>
        </p:txBody>
      </p:sp>
      <p:sp>
        <p:nvSpPr>
          <p:cNvPr id="170" name="Round Diagonal Corner Rectangle 169"/>
          <p:cNvSpPr/>
          <p:nvPr/>
        </p:nvSpPr>
        <p:spPr>
          <a:xfrm>
            <a:off x="2035615" y="2342156"/>
            <a:ext cx="1083356" cy="510778"/>
          </a:xfrm>
          <a:prstGeom prst="round2DiagRect">
            <a:avLst/>
          </a:prstGeom>
          <a:solidFill>
            <a:srgbClr val="FFFF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  <a:sym typeface="Gill Sans" charset="0"/>
              </a:rPr>
              <a:t>Jan 2017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  <a:sym typeface="Gill Sans" charset="0"/>
              </a:rPr>
              <a:t>DIGIT appointed as System supplier</a:t>
            </a:r>
          </a:p>
        </p:txBody>
      </p:sp>
      <p:sp>
        <p:nvSpPr>
          <p:cNvPr id="171" name="Round Diagonal Corner Rectangle 170"/>
          <p:cNvSpPr/>
          <p:nvPr/>
        </p:nvSpPr>
        <p:spPr>
          <a:xfrm>
            <a:off x="3988765" y="2996950"/>
            <a:ext cx="936000" cy="504000"/>
          </a:xfrm>
          <a:prstGeom prst="round2Diag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wrap="squar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  <a:sym typeface="Gill Sans" charset="0"/>
              </a:rPr>
              <a:t>10 May 2017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  <a:sym typeface="Gill Sans" charset="0"/>
              </a:rPr>
              <a:t>DUG meeting</a:t>
            </a:r>
          </a:p>
        </p:txBody>
      </p:sp>
      <p:cxnSp>
        <p:nvCxnSpPr>
          <p:cNvPr id="172" name="Straight Connector 171"/>
          <p:cNvCxnSpPr/>
          <p:nvPr/>
        </p:nvCxnSpPr>
        <p:spPr>
          <a:xfrm flipV="1">
            <a:off x="3486388" y="2176085"/>
            <a:ext cx="1" cy="3917208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ysDot"/>
          </a:ln>
          <a:effectLst/>
        </p:spPr>
      </p:cxnSp>
      <p:cxnSp>
        <p:nvCxnSpPr>
          <p:cNvPr id="173" name="Straight Connector 172"/>
          <p:cNvCxnSpPr/>
          <p:nvPr/>
        </p:nvCxnSpPr>
        <p:spPr>
          <a:xfrm>
            <a:off x="5459715" y="2162277"/>
            <a:ext cx="22507" cy="3931019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ysDot"/>
          </a:ln>
          <a:effectLst/>
        </p:spPr>
      </p:cxnSp>
      <p:cxnSp>
        <p:nvCxnSpPr>
          <p:cNvPr id="174" name="Straight Connector 173"/>
          <p:cNvCxnSpPr/>
          <p:nvPr/>
        </p:nvCxnSpPr>
        <p:spPr>
          <a:xfrm>
            <a:off x="6393572" y="2204862"/>
            <a:ext cx="0" cy="3888434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ysDot"/>
          </a:ln>
          <a:effectLst/>
        </p:spPr>
      </p:cxnSp>
      <p:cxnSp>
        <p:nvCxnSpPr>
          <p:cNvPr id="175" name="Straight Connector 174"/>
          <p:cNvCxnSpPr/>
          <p:nvPr/>
        </p:nvCxnSpPr>
        <p:spPr>
          <a:xfrm>
            <a:off x="8337934" y="2162277"/>
            <a:ext cx="0" cy="3931019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ysDot"/>
          </a:ln>
          <a:effectLst/>
        </p:spPr>
      </p:cxnSp>
      <p:cxnSp>
        <p:nvCxnSpPr>
          <p:cNvPr id="176" name="Straight Connector 175"/>
          <p:cNvCxnSpPr/>
          <p:nvPr/>
        </p:nvCxnSpPr>
        <p:spPr>
          <a:xfrm>
            <a:off x="7329676" y="2162277"/>
            <a:ext cx="0" cy="3931019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ysDot"/>
          </a:ln>
          <a:effectLst/>
        </p:spPr>
      </p:cxnSp>
      <p:sp>
        <p:nvSpPr>
          <p:cNvPr id="177" name="Round Diagonal Corner Rectangle 176"/>
          <p:cNvSpPr/>
          <p:nvPr/>
        </p:nvSpPr>
        <p:spPr>
          <a:xfrm>
            <a:off x="4975427" y="2996950"/>
            <a:ext cx="936000" cy="504000"/>
          </a:xfrm>
          <a:prstGeom prst="round2Diag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wrap="squar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  <a:sym typeface="Gill Sans" charset="0"/>
              </a:rPr>
              <a:t>End July 2017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  <a:sym typeface="Gill Sans" charset="0"/>
              </a:rPr>
              <a:t>DUG meeting</a:t>
            </a:r>
          </a:p>
        </p:txBody>
      </p:sp>
      <p:sp>
        <p:nvSpPr>
          <p:cNvPr id="178" name="Round Diagonal Corner Rectangle 177"/>
          <p:cNvSpPr/>
          <p:nvPr/>
        </p:nvSpPr>
        <p:spPr>
          <a:xfrm>
            <a:off x="5976830" y="2967621"/>
            <a:ext cx="1130506" cy="544830"/>
          </a:xfrm>
          <a:prstGeom prst="round2Diag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wrap="squar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  <a:sym typeface="Gill Sans" charset="0"/>
              </a:rPr>
              <a:t>Early Oct 2017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  <a:sym typeface="Gill Sans" charset="0"/>
              </a:rPr>
              <a:t>DUG meeting with</a:t>
            </a:r>
            <a:r>
              <a:rPr kumimoji="0" lang="en-GB" sz="9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  <a:sym typeface="Gill Sans" charset="0"/>
              </a:rPr>
              <a:t> Pilot EUDs</a:t>
            </a:r>
            <a:endParaRPr kumimoji="0" lang="en-GB" sz="9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  <a:sym typeface="Gill Sans" charset="0"/>
            </a:endParaRPr>
          </a:p>
        </p:txBody>
      </p:sp>
      <p:cxnSp>
        <p:nvCxnSpPr>
          <p:cNvPr id="180" name="Straight Connector 179"/>
          <p:cNvCxnSpPr>
            <a:stCxn id="181" idx="1"/>
            <a:endCxn id="183" idx="3"/>
          </p:cNvCxnSpPr>
          <p:nvPr/>
        </p:nvCxnSpPr>
        <p:spPr>
          <a:xfrm flipH="1">
            <a:off x="759082" y="4125376"/>
            <a:ext cx="3655645" cy="16838"/>
          </a:xfrm>
          <a:prstGeom prst="line">
            <a:avLst/>
          </a:prstGeom>
          <a:solidFill>
            <a:sysClr val="window" lastClr="FFFFFF"/>
          </a:solidFill>
          <a:ln w="44450" cap="rnd" cmpd="sng" algn="ctr">
            <a:solidFill>
              <a:srgbClr val="F79646">
                <a:lumMod val="75000"/>
              </a:srgbClr>
            </a:solidFill>
            <a:prstDash val="solid"/>
          </a:ln>
          <a:effectLst/>
        </p:spPr>
      </p:cxnSp>
      <p:sp>
        <p:nvSpPr>
          <p:cNvPr id="181" name="Flowchart: Decision 180"/>
          <p:cNvSpPr/>
          <p:nvPr/>
        </p:nvSpPr>
        <p:spPr>
          <a:xfrm>
            <a:off x="4414727" y="4035376"/>
            <a:ext cx="180000" cy="180000"/>
          </a:xfrm>
          <a:prstGeom prst="flowChartDecision">
            <a:avLst/>
          </a:prstGeom>
          <a:solidFill>
            <a:sysClr val="window" lastClr="FFFFFF"/>
          </a:solidFill>
          <a:ln w="44450" cap="rnd" cmpd="sng" algn="ctr">
            <a:solidFill>
              <a:srgbClr val="F79646">
                <a:lumMod val="7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  <a:sym typeface="Gill Sans" charset="0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3571905" y="3807105"/>
            <a:ext cx="838338" cy="86177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800" dirty="0" smtClean="0">
                <a:solidFill>
                  <a:srgbClr val="F79646">
                    <a:lumMod val="75000"/>
                  </a:srgbClr>
                </a:solidFill>
                <a:latin typeface="Arial Black" panose="020B0A04020102020204" pitchFamily="34" charset="0"/>
                <a:cs typeface="Arial" pitchFamily="34" charset="0"/>
                <a:sym typeface="Gill Sans" charset="0"/>
              </a:rPr>
              <a:t>Programme Increment 1</a:t>
            </a:r>
          </a:p>
          <a:p>
            <a:pPr algn="ctr"/>
            <a:endParaRPr lang="en-US" sz="800" dirty="0" smtClean="0">
              <a:solidFill>
                <a:srgbClr val="F79646">
                  <a:lumMod val="75000"/>
                </a:srgbClr>
              </a:solidFill>
              <a:latin typeface="Cambria" panose="02040503050406030204" pitchFamily="18" charset="0"/>
              <a:cs typeface="Arial" pitchFamily="34" charset="0"/>
              <a:sym typeface="Gill Sans" charset="0"/>
            </a:endParaRPr>
          </a:p>
          <a:p>
            <a:pPr algn="ctr"/>
            <a:r>
              <a:rPr lang="en-US" sz="800" dirty="0" smtClean="0">
                <a:solidFill>
                  <a:srgbClr val="F79646">
                    <a:lumMod val="75000"/>
                  </a:srgbClr>
                </a:solidFill>
                <a:latin typeface="Cambria" panose="02040503050406030204" pitchFamily="18" charset="0"/>
                <a:cs typeface="Arial" pitchFamily="34" charset="0"/>
                <a:sym typeface="Gill Sans" charset="0"/>
              </a:rPr>
              <a:t>Workplace, Portfolio, Action, programme, Create Logframe</a:t>
            </a:r>
          </a:p>
        </p:txBody>
      </p:sp>
      <p:sp>
        <p:nvSpPr>
          <p:cNvPr id="183" name="Flowchart: Decision 182"/>
          <p:cNvSpPr/>
          <p:nvPr/>
        </p:nvSpPr>
        <p:spPr>
          <a:xfrm>
            <a:off x="579082" y="4052214"/>
            <a:ext cx="180000" cy="180000"/>
          </a:xfrm>
          <a:prstGeom prst="flowChartDecision">
            <a:avLst/>
          </a:prstGeom>
          <a:solidFill>
            <a:sysClr val="window" lastClr="FFFFFF"/>
          </a:solidFill>
          <a:ln w="44450" cap="rnd" cmpd="sng" algn="ctr">
            <a:solidFill>
              <a:srgbClr val="F79646">
                <a:lumMod val="7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  <a:sym typeface="Gill Sans" charset="0"/>
            </a:endParaRPr>
          </a:p>
        </p:txBody>
      </p:sp>
      <p:cxnSp>
        <p:nvCxnSpPr>
          <p:cNvPr id="184" name="Straight Connector 183"/>
          <p:cNvCxnSpPr>
            <a:stCxn id="185" idx="1"/>
            <a:endCxn id="181" idx="3"/>
          </p:cNvCxnSpPr>
          <p:nvPr/>
        </p:nvCxnSpPr>
        <p:spPr>
          <a:xfrm flipH="1">
            <a:off x="4594727" y="4125376"/>
            <a:ext cx="774988" cy="0"/>
          </a:xfrm>
          <a:prstGeom prst="line">
            <a:avLst/>
          </a:prstGeom>
          <a:solidFill>
            <a:sysClr val="window" lastClr="FFFFFF"/>
          </a:solidFill>
          <a:ln w="44450" cap="rnd" cmpd="sng" algn="ctr">
            <a:solidFill>
              <a:srgbClr val="F79646">
                <a:lumMod val="75000"/>
              </a:srgbClr>
            </a:solidFill>
            <a:prstDash val="solid"/>
          </a:ln>
          <a:effectLst/>
        </p:spPr>
      </p:cxnSp>
      <p:sp>
        <p:nvSpPr>
          <p:cNvPr id="185" name="Flowchart: Decision 184"/>
          <p:cNvSpPr/>
          <p:nvPr/>
        </p:nvSpPr>
        <p:spPr>
          <a:xfrm>
            <a:off x="5369715" y="4035376"/>
            <a:ext cx="180000" cy="180000"/>
          </a:xfrm>
          <a:prstGeom prst="flowChartDecision">
            <a:avLst/>
          </a:prstGeom>
          <a:solidFill>
            <a:sysClr val="window" lastClr="FFFFFF"/>
          </a:solidFill>
          <a:ln w="44450" cap="rnd" cmpd="sng" algn="ctr">
            <a:solidFill>
              <a:srgbClr val="F79646">
                <a:lumMod val="7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  <a:sym typeface="Gill Sans" charset="0"/>
            </a:endParaRPr>
          </a:p>
        </p:txBody>
      </p:sp>
      <p:sp>
        <p:nvSpPr>
          <p:cNvPr id="186" name="Flowchart: Decision 185"/>
          <p:cNvSpPr/>
          <p:nvPr/>
        </p:nvSpPr>
        <p:spPr>
          <a:xfrm>
            <a:off x="6303572" y="4035377"/>
            <a:ext cx="180000" cy="180000"/>
          </a:xfrm>
          <a:prstGeom prst="flowChartDecision">
            <a:avLst/>
          </a:prstGeom>
          <a:solidFill>
            <a:sysClr val="window" lastClr="FFFFFF"/>
          </a:solidFill>
          <a:ln w="44450" cap="rnd" cmpd="sng" algn="ctr">
            <a:solidFill>
              <a:srgbClr val="F79646">
                <a:lumMod val="7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  <a:sym typeface="Gill Sans" charset="0"/>
            </a:endParaRPr>
          </a:p>
        </p:txBody>
      </p:sp>
      <p:sp>
        <p:nvSpPr>
          <p:cNvPr id="187" name="Flowchart: Decision 186"/>
          <p:cNvSpPr/>
          <p:nvPr/>
        </p:nvSpPr>
        <p:spPr>
          <a:xfrm>
            <a:off x="8247934" y="4039925"/>
            <a:ext cx="180000" cy="180000"/>
          </a:xfrm>
          <a:prstGeom prst="flowChartDecision">
            <a:avLst/>
          </a:prstGeom>
          <a:solidFill>
            <a:sysClr val="window" lastClr="FFFFFF"/>
          </a:solidFill>
          <a:ln w="44450" cap="rnd" cmpd="sng" algn="ctr">
            <a:solidFill>
              <a:srgbClr val="F79646">
                <a:lumMod val="7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  <a:sym typeface="Gill Sans" charset="0"/>
            </a:endParaRPr>
          </a:p>
        </p:txBody>
      </p:sp>
      <p:cxnSp>
        <p:nvCxnSpPr>
          <p:cNvPr id="188" name="Straight Connector 187"/>
          <p:cNvCxnSpPr>
            <a:stCxn id="186" idx="1"/>
            <a:endCxn id="185" idx="3"/>
          </p:cNvCxnSpPr>
          <p:nvPr/>
        </p:nvCxnSpPr>
        <p:spPr>
          <a:xfrm flipH="1" flipV="1">
            <a:off x="5549715" y="4125376"/>
            <a:ext cx="753857" cy="1"/>
          </a:xfrm>
          <a:prstGeom prst="line">
            <a:avLst/>
          </a:prstGeom>
          <a:solidFill>
            <a:sysClr val="window" lastClr="FFFFFF"/>
          </a:solidFill>
          <a:ln w="44450" cap="rnd" cmpd="sng" algn="ctr">
            <a:solidFill>
              <a:srgbClr val="F79646">
                <a:lumMod val="75000"/>
              </a:srgbClr>
            </a:solidFill>
            <a:prstDash val="solid"/>
          </a:ln>
          <a:effectLst/>
        </p:spPr>
      </p:cxnSp>
      <p:cxnSp>
        <p:nvCxnSpPr>
          <p:cNvPr id="189" name="Straight Connector 188"/>
          <p:cNvCxnSpPr>
            <a:stCxn id="190" idx="1"/>
            <a:endCxn id="186" idx="3"/>
          </p:cNvCxnSpPr>
          <p:nvPr/>
        </p:nvCxnSpPr>
        <p:spPr>
          <a:xfrm flipH="1">
            <a:off x="6483572" y="4115341"/>
            <a:ext cx="756104" cy="10036"/>
          </a:xfrm>
          <a:prstGeom prst="line">
            <a:avLst/>
          </a:prstGeom>
          <a:solidFill>
            <a:sysClr val="window" lastClr="FFFFFF"/>
          </a:solidFill>
          <a:ln w="44450" cap="rnd" cmpd="sng" algn="ctr">
            <a:solidFill>
              <a:srgbClr val="F79646">
                <a:lumMod val="75000"/>
              </a:srgbClr>
            </a:solidFill>
            <a:prstDash val="solid"/>
          </a:ln>
          <a:effectLst/>
        </p:spPr>
      </p:cxnSp>
      <p:sp>
        <p:nvSpPr>
          <p:cNvPr id="190" name="Flowchart: Decision 189"/>
          <p:cNvSpPr/>
          <p:nvPr/>
        </p:nvSpPr>
        <p:spPr>
          <a:xfrm>
            <a:off x="7239676" y="4025341"/>
            <a:ext cx="180000" cy="180000"/>
          </a:xfrm>
          <a:prstGeom prst="flowChartDecision">
            <a:avLst/>
          </a:prstGeom>
          <a:solidFill>
            <a:sysClr val="window" lastClr="FFFFFF"/>
          </a:solidFill>
          <a:ln w="44450" cap="rnd" cmpd="sng" algn="ctr">
            <a:solidFill>
              <a:srgbClr val="F79646">
                <a:lumMod val="7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  <a:sym typeface="Gill Sans" charset="0"/>
            </a:endParaRPr>
          </a:p>
        </p:txBody>
      </p:sp>
      <p:cxnSp>
        <p:nvCxnSpPr>
          <p:cNvPr id="191" name="Straight Connector 190"/>
          <p:cNvCxnSpPr>
            <a:stCxn id="187" idx="1"/>
            <a:endCxn id="190" idx="3"/>
          </p:cNvCxnSpPr>
          <p:nvPr/>
        </p:nvCxnSpPr>
        <p:spPr>
          <a:xfrm flipH="1" flipV="1">
            <a:off x="7419676" y="4115341"/>
            <a:ext cx="828258" cy="14584"/>
          </a:xfrm>
          <a:prstGeom prst="line">
            <a:avLst/>
          </a:prstGeom>
          <a:solidFill>
            <a:sysClr val="window" lastClr="FFFFFF"/>
          </a:solidFill>
          <a:ln w="44450" cap="rnd" cmpd="sng" algn="ctr">
            <a:solidFill>
              <a:srgbClr val="F79646">
                <a:lumMod val="75000"/>
              </a:srgbClr>
            </a:solidFill>
            <a:prstDash val="sysDot"/>
          </a:ln>
          <a:effectLst/>
        </p:spPr>
      </p:cxnSp>
      <p:sp>
        <p:nvSpPr>
          <p:cNvPr id="192" name="TextBox 191"/>
          <p:cNvSpPr txBox="1"/>
          <p:nvPr/>
        </p:nvSpPr>
        <p:spPr>
          <a:xfrm>
            <a:off x="4562643" y="3807105"/>
            <a:ext cx="838338" cy="98488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800" dirty="0" smtClean="0">
                <a:solidFill>
                  <a:srgbClr val="F79646">
                    <a:lumMod val="75000"/>
                  </a:srgbClr>
                </a:solidFill>
                <a:latin typeface="Arial Black" panose="020B0A04020102020204" pitchFamily="34" charset="0"/>
                <a:cs typeface="Arial" pitchFamily="34" charset="0"/>
                <a:sym typeface="Gill Sans" charset="0"/>
              </a:rPr>
              <a:t>Programme Increment 2</a:t>
            </a:r>
          </a:p>
          <a:p>
            <a:pPr algn="ctr"/>
            <a:endParaRPr lang="en-US" sz="800" dirty="0" smtClean="0">
              <a:solidFill>
                <a:srgbClr val="F79646">
                  <a:lumMod val="75000"/>
                </a:srgbClr>
              </a:solidFill>
              <a:latin typeface="Cambria" panose="02040503050406030204" pitchFamily="18" charset="0"/>
              <a:cs typeface="Arial" pitchFamily="34" charset="0"/>
              <a:sym typeface="Gill Sans" charset="0"/>
            </a:endParaRPr>
          </a:p>
          <a:p>
            <a:pPr algn="ctr"/>
            <a:r>
              <a:rPr lang="en-US" sz="800" dirty="0" smtClean="0">
                <a:solidFill>
                  <a:srgbClr val="F79646">
                    <a:lumMod val="75000"/>
                  </a:srgbClr>
                </a:solidFill>
                <a:latin typeface="Cambria" panose="02040503050406030204" pitchFamily="18" charset="0"/>
                <a:cs typeface="Arial" pitchFamily="34" charset="0"/>
                <a:sym typeface="Gill Sans" charset="0"/>
              </a:rPr>
              <a:t>Project, contract, Task manager, Encode results, Implementing partners</a:t>
            </a:r>
          </a:p>
        </p:txBody>
      </p:sp>
      <p:sp>
        <p:nvSpPr>
          <p:cNvPr id="193" name="TextBox 192"/>
          <p:cNvSpPr txBox="1"/>
          <p:nvPr/>
        </p:nvSpPr>
        <p:spPr>
          <a:xfrm>
            <a:off x="5507474" y="3807105"/>
            <a:ext cx="838338" cy="73866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800" dirty="0" smtClean="0">
                <a:solidFill>
                  <a:srgbClr val="F79646">
                    <a:lumMod val="75000"/>
                  </a:srgbClr>
                </a:solidFill>
                <a:latin typeface="Arial Black" panose="020B0A04020102020204" pitchFamily="34" charset="0"/>
                <a:cs typeface="Arial" pitchFamily="34" charset="0"/>
                <a:sym typeface="Gill Sans" charset="0"/>
              </a:rPr>
              <a:t>Programme Increment 3</a:t>
            </a:r>
          </a:p>
          <a:p>
            <a:pPr algn="ctr"/>
            <a:endParaRPr lang="en-US" sz="800" dirty="0" smtClean="0">
              <a:solidFill>
                <a:srgbClr val="F79646">
                  <a:lumMod val="75000"/>
                </a:srgbClr>
              </a:solidFill>
              <a:latin typeface="Cambria" panose="02040503050406030204" pitchFamily="18" charset="0"/>
              <a:cs typeface="Arial" pitchFamily="34" charset="0"/>
              <a:sym typeface="Gill Sans" charset="0"/>
            </a:endParaRPr>
          </a:p>
          <a:p>
            <a:pPr algn="ctr"/>
            <a:r>
              <a:rPr lang="en-US" sz="800" dirty="0" smtClean="0">
                <a:solidFill>
                  <a:srgbClr val="F79646">
                    <a:lumMod val="75000"/>
                  </a:srgbClr>
                </a:solidFill>
                <a:latin typeface="Cambria" panose="02040503050406030204" pitchFamily="18" charset="0"/>
                <a:cs typeface="Arial" pitchFamily="34" charset="0"/>
                <a:sym typeface="Gill Sans" charset="0"/>
              </a:rPr>
              <a:t>Corporate indicators, traffic lights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6442455" y="3807105"/>
            <a:ext cx="838338" cy="98488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800" dirty="0" smtClean="0">
                <a:solidFill>
                  <a:srgbClr val="F79646">
                    <a:lumMod val="75000"/>
                  </a:srgbClr>
                </a:solidFill>
                <a:latin typeface="Arial Black" panose="020B0A04020102020204" pitchFamily="34" charset="0"/>
                <a:cs typeface="Arial" pitchFamily="34" charset="0"/>
                <a:sym typeface="Gill Sans" charset="0"/>
              </a:rPr>
              <a:t>Programme Increment 4</a:t>
            </a:r>
          </a:p>
          <a:p>
            <a:pPr algn="ctr"/>
            <a:endParaRPr lang="en-US" sz="800" dirty="0" smtClean="0">
              <a:solidFill>
                <a:srgbClr val="F79646">
                  <a:lumMod val="75000"/>
                </a:srgbClr>
              </a:solidFill>
              <a:latin typeface="Cambria" panose="02040503050406030204" pitchFamily="18" charset="0"/>
              <a:cs typeface="Arial" pitchFamily="34" charset="0"/>
              <a:sym typeface="Gill Sans" charset="0"/>
            </a:endParaRPr>
          </a:p>
          <a:p>
            <a:pPr algn="ctr"/>
            <a:r>
              <a:rPr lang="en-US" sz="800" dirty="0" smtClean="0">
                <a:solidFill>
                  <a:srgbClr val="F79646">
                    <a:lumMod val="75000"/>
                  </a:srgbClr>
                </a:solidFill>
                <a:latin typeface="Cambria" panose="02040503050406030204" pitchFamily="18" charset="0"/>
                <a:cs typeface="Arial" pitchFamily="34" charset="0"/>
                <a:sym typeface="Gill Sans" charset="0"/>
              </a:rPr>
              <a:t>Results consolidation, embedded guidance, remaining </a:t>
            </a:r>
            <a:r>
              <a:rPr lang="en-US" sz="800" dirty="0">
                <a:solidFill>
                  <a:srgbClr val="F79646">
                    <a:lumMod val="75000"/>
                  </a:srgbClr>
                </a:solidFill>
                <a:latin typeface="Cambria" panose="02040503050406030204" pitchFamily="18" charset="0"/>
                <a:cs typeface="Arial" pitchFamily="34" charset="0"/>
                <a:sym typeface="Gill Sans" charset="0"/>
              </a:rPr>
              <a:t>features</a:t>
            </a:r>
            <a:endParaRPr lang="en-US" sz="800" dirty="0" smtClean="0">
              <a:solidFill>
                <a:srgbClr val="F79646">
                  <a:lumMod val="75000"/>
                </a:srgbClr>
              </a:solidFill>
              <a:latin typeface="Cambria" panose="02040503050406030204" pitchFamily="18" charset="0"/>
              <a:cs typeface="Arial" pitchFamily="34" charset="0"/>
              <a:sym typeface="Gill Sans" charset="0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7409596" y="4219925"/>
            <a:ext cx="838338" cy="36933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800" dirty="0" smtClean="0">
                <a:solidFill>
                  <a:srgbClr val="F79646">
                    <a:lumMod val="75000"/>
                  </a:srgbClr>
                </a:solidFill>
                <a:latin typeface="Cambria" panose="02040503050406030204" pitchFamily="18" charset="0"/>
                <a:cs typeface="Arial" pitchFamily="34" charset="0"/>
                <a:sym typeface="Gill Sans" charset="0"/>
              </a:rPr>
              <a:t>Technical tests,  bug fix, User acceptance tests</a:t>
            </a:r>
          </a:p>
        </p:txBody>
      </p:sp>
      <p:sp>
        <p:nvSpPr>
          <p:cNvPr id="196" name="TextBox 195"/>
          <p:cNvSpPr txBox="1"/>
          <p:nvPr/>
        </p:nvSpPr>
        <p:spPr>
          <a:xfrm>
            <a:off x="270292" y="4343035"/>
            <a:ext cx="838338" cy="24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800" dirty="0" smtClean="0">
                <a:solidFill>
                  <a:srgbClr val="F79646">
                    <a:lumMod val="75000"/>
                  </a:srgbClr>
                </a:solidFill>
                <a:latin typeface="Arial Black" panose="020B0A04020102020204" pitchFamily="34" charset="0"/>
                <a:cs typeface="Arial" pitchFamily="34" charset="0"/>
                <a:sym typeface="Gill Sans" charset="0"/>
              </a:rPr>
              <a:t>IT developments</a:t>
            </a:r>
            <a:endParaRPr lang="en-US" sz="800" dirty="0" smtClean="0">
              <a:solidFill>
                <a:srgbClr val="F79646">
                  <a:lumMod val="75000"/>
                </a:srgbClr>
              </a:solidFill>
              <a:latin typeface="Cambria" panose="02040503050406030204" pitchFamily="18" charset="0"/>
              <a:cs typeface="Arial" pitchFamily="34" charset="0"/>
              <a:sym typeface="Gill Sans" charset="0"/>
            </a:endParaRPr>
          </a:p>
        </p:txBody>
      </p:sp>
      <p:sp>
        <p:nvSpPr>
          <p:cNvPr id="197" name="Round Diagonal Corner Rectangle 196"/>
          <p:cNvSpPr/>
          <p:nvPr/>
        </p:nvSpPr>
        <p:spPr>
          <a:xfrm>
            <a:off x="5853512" y="2342156"/>
            <a:ext cx="1080120" cy="510778"/>
          </a:xfrm>
          <a:prstGeom prst="round2DiagRect">
            <a:avLst/>
          </a:prstGeom>
          <a:solidFill>
            <a:srgbClr val="FFFF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  <a:sym typeface="Gill Sans" charset="0"/>
              </a:rPr>
              <a:t>End Oct 2017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  <a:sym typeface="Gill Sans" charset="0"/>
              </a:rPr>
              <a:t>Pilot in select EUDs and HQ units</a:t>
            </a:r>
          </a:p>
        </p:txBody>
      </p:sp>
      <p:sp>
        <p:nvSpPr>
          <p:cNvPr id="198" name="Round Diagonal Corner Rectangle 197"/>
          <p:cNvSpPr/>
          <p:nvPr/>
        </p:nvSpPr>
        <p:spPr>
          <a:xfrm>
            <a:off x="7761870" y="2342156"/>
            <a:ext cx="1012196" cy="510778"/>
          </a:xfrm>
          <a:prstGeom prst="round2DiagRect">
            <a:avLst/>
          </a:prstGeom>
          <a:solidFill>
            <a:srgbClr val="FFFF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  <a:sym typeface="Gill Sans" charset="0"/>
              </a:rPr>
              <a:t>From Feb 2017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  <a:sym typeface="Gill Sans" charset="0"/>
              </a:rPr>
              <a:t>Progressive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  <a:sym typeface="Gill Sans" charset="0"/>
              </a:rPr>
              <a:t>roll-out</a:t>
            </a:r>
          </a:p>
        </p:txBody>
      </p:sp>
      <p:cxnSp>
        <p:nvCxnSpPr>
          <p:cNvPr id="199" name="Straight Connector 198"/>
          <p:cNvCxnSpPr/>
          <p:nvPr/>
        </p:nvCxnSpPr>
        <p:spPr>
          <a:xfrm flipH="1">
            <a:off x="201029" y="4869158"/>
            <a:ext cx="8568951" cy="1"/>
          </a:xfrm>
          <a:prstGeom prst="line">
            <a:avLst/>
          </a:prstGeom>
          <a:solidFill>
            <a:sysClr val="window" lastClr="FFFFFF"/>
          </a:solidFill>
          <a:ln w="44450" cap="rnd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200" name="Straight Connector 199"/>
          <p:cNvCxnSpPr/>
          <p:nvPr/>
        </p:nvCxnSpPr>
        <p:spPr>
          <a:xfrm flipH="1">
            <a:off x="179512" y="3645024"/>
            <a:ext cx="8568951" cy="1"/>
          </a:xfrm>
          <a:prstGeom prst="line">
            <a:avLst/>
          </a:prstGeom>
          <a:solidFill>
            <a:sysClr val="window" lastClr="FFFFFF"/>
          </a:solidFill>
          <a:ln w="44450" cap="rnd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201" name="Straight Connector 200"/>
          <p:cNvCxnSpPr>
            <a:stCxn id="206" idx="1"/>
            <a:endCxn id="203" idx="3"/>
          </p:cNvCxnSpPr>
          <p:nvPr/>
        </p:nvCxnSpPr>
        <p:spPr>
          <a:xfrm flipH="1" flipV="1">
            <a:off x="759082" y="5485765"/>
            <a:ext cx="5521374" cy="16999"/>
          </a:xfrm>
          <a:prstGeom prst="line">
            <a:avLst/>
          </a:prstGeom>
          <a:solidFill>
            <a:sysClr val="window" lastClr="FFFFFF"/>
          </a:solidFill>
          <a:ln w="44450" cap="rnd" cmpd="sng" algn="ctr">
            <a:solidFill>
              <a:srgbClr val="77933C"/>
            </a:solidFill>
            <a:prstDash val="solid"/>
          </a:ln>
          <a:effectLst/>
        </p:spPr>
      </p:cxnSp>
      <p:sp>
        <p:nvSpPr>
          <p:cNvPr id="203" name="Flowchart: Decision 202"/>
          <p:cNvSpPr/>
          <p:nvPr/>
        </p:nvSpPr>
        <p:spPr>
          <a:xfrm>
            <a:off x="579082" y="5395765"/>
            <a:ext cx="180000" cy="180000"/>
          </a:xfrm>
          <a:prstGeom prst="flowChartDecision">
            <a:avLst/>
          </a:prstGeom>
          <a:solidFill>
            <a:sysClr val="window" lastClr="FFFFFF"/>
          </a:solidFill>
          <a:ln w="44450" cap="rnd" cmpd="sng" algn="ctr">
            <a:solidFill>
              <a:srgbClr val="9BBB59">
                <a:lumMod val="7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9BBB59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  <a:sym typeface="Gill Sans" charset="0"/>
            </a:endParaRPr>
          </a:p>
        </p:txBody>
      </p:sp>
      <p:sp>
        <p:nvSpPr>
          <p:cNvPr id="206" name="Flowchart: Decision 205"/>
          <p:cNvSpPr/>
          <p:nvPr/>
        </p:nvSpPr>
        <p:spPr>
          <a:xfrm>
            <a:off x="6280456" y="5412764"/>
            <a:ext cx="180000" cy="180000"/>
          </a:xfrm>
          <a:prstGeom prst="flowChartDecision">
            <a:avLst/>
          </a:prstGeom>
          <a:solidFill>
            <a:sysClr val="window" lastClr="FFFFFF"/>
          </a:solidFill>
          <a:ln w="44450" cap="rnd" cmpd="sng" algn="ctr">
            <a:solidFill>
              <a:srgbClr val="9BBB59">
                <a:lumMod val="7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 smtClean="0">
              <a:ln>
                <a:noFill/>
              </a:ln>
              <a:solidFill>
                <a:srgbClr val="9BBB59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  <a:sym typeface="Gill Sans" charset="0"/>
            </a:endParaRPr>
          </a:p>
        </p:txBody>
      </p:sp>
      <p:cxnSp>
        <p:nvCxnSpPr>
          <p:cNvPr id="209" name="Straight Connector 208"/>
          <p:cNvCxnSpPr>
            <a:endCxn id="206" idx="3"/>
          </p:cNvCxnSpPr>
          <p:nvPr/>
        </p:nvCxnSpPr>
        <p:spPr>
          <a:xfrm flipH="1" flipV="1">
            <a:off x="6460456" y="5502764"/>
            <a:ext cx="2319580" cy="4548"/>
          </a:xfrm>
          <a:prstGeom prst="line">
            <a:avLst/>
          </a:prstGeom>
          <a:solidFill>
            <a:sysClr val="window" lastClr="FFFFFF"/>
          </a:solidFill>
          <a:ln w="44450" cap="rnd" cmpd="sng" algn="ctr">
            <a:solidFill>
              <a:srgbClr val="9BBB59">
                <a:lumMod val="75000"/>
              </a:srgbClr>
            </a:solidFill>
            <a:prstDash val="solid"/>
            <a:headEnd type="triangle"/>
            <a:tailEnd type="none"/>
          </a:ln>
          <a:effectLst/>
        </p:spPr>
      </p:cxnSp>
      <p:sp>
        <p:nvSpPr>
          <p:cNvPr id="212" name="TextBox 211"/>
          <p:cNvSpPr txBox="1"/>
          <p:nvPr/>
        </p:nvSpPr>
        <p:spPr>
          <a:xfrm>
            <a:off x="249913" y="5622776"/>
            <a:ext cx="838338" cy="24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75000"/>
                  </a:srgbClr>
                </a:solidFill>
                <a:effectLst/>
                <a:uLnTx/>
                <a:uFillTx/>
                <a:latin typeface="Arial Black" panose="020B0A04020102020204" pitchFamily="34" charset="0"/>
                <a:cs typeface="Arial" pitchFamily="34" charset="0"/>
                <a:sym typeface="Gill Sans" charset="0"/>
              </a:rPr>
              <a:t>Change management</a:t>
            </a:r>
            <a:endParaRPr kumimoji="0" lang="en-US" sz="800" b="0" i="0" u="none" strike="noStrike" kern="0" cap="none" spc="0" normalizeH="0" baseline="0" noProof="0" dirty="0" smtClean="0">
              <a:ln>
                <a:noFill/>
              </a:ln>
              <a:solidFill>
                <a:srgbClr val="9BBB59">
                  <a:lumMod val="75000"/>
                </a:srgbClr>
              </a:solidFill>
              <a:effectLst/>
              <a:uLnTx/>
              <a:uFillTx/>
              <a:latin typeface="Cambria" panose="02040503050406030204" pitchFamily="18" charset="0"/>
              <a:cs typeface="Arial" pitchFamily="34" charset="0"/>
              <a:sym typeface="Gill Sans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397986" y="5591998"/>
            <a:ext cx="2376997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900" b="1" dirty="0" smtClean="0">
                <a:solidFill>
                  <a:srgbClr val="77933C"/>
                </a:solidFill>
                <a:latin typeface="Cambria" panose="02040503050406030204" pitchFamily="18" charset="0"/>
                <a:cs typeface="Arial" pitchFamily="34" charset="0"/>
                <a:sym typeface="Gill Sans" charset="0"/>
              </a:rPr>
              <a:t>e-learning</a:t>
            </a:r>
            <a:r>
              <a:rPr lang="en-GB" sz="900" b="1" dirty="0">
                <a:solidFill>
                  <a:srgbClr val="77933C"/>
                </a:solidFill>
                <a:latin typeface="Cambria" panose="02040503050406030204" pitchFamily="18" charset="0"/>
                <a:cs typeface="Arial" pitchFamily="34" charset="0"/>
                <a:sym typeface="Gill Sans" charset="0"/>
              </a:rPr>
              <a:t>, business </a:t>
            </a:r>
            <a:r>
              <a:rPr lang="en-GB" sz="900" b="1" dirty="0" smtClean="0">
                <a:solidFill>
                  <a:srgbClr val="77933C"/>
                </a:solidFill>
                <a:latin typeface="Cambria" panose="02040503050406030204" pitchFamily="18" charset="0"/>
                <a:cs typeface="Arial" pitchFamily="34" charset="0"/>
                <a:sym typeface="Gill Sans" charset="0"/>
              </a:rPr>
              <a:t>support</a:t>
            </a:r>
            <a:r>
              <a:rPr lang="en-GB" sz="900" b="1" dirty="0">
                <a:solidFill>
                  <a:srgbClr val="77933C"/>
                </a:solidFill>
                <a:latin typeface="Cambria" panose="02040503050406030204" pitchFamily="18" charset="0"/>
                <a:cs typeface="Arial" pitchFamily="34" charset="0"/>
                <a:sym typeface="Gill Sans" charset="0"/>
              </a:rPr>
              <a:t>, </a:t>
            </a:r>
            <a:r>
              <a:rPr lang="en-GB" sz="900" b="1" dirty="0" smtClean="0">
                <a:solidFill>
                  <a:srgbClr val="77933C"/>
                </a:solidFill>
                <a:latin typeface="Cambria" panose="02040503050406030204" pitchFamily="18" charset="0"/>
                <a:cs typeface="Arial" pitchFamily="34" charset="0"/>
                <a:sym typeface="Gill Sans" charset="0"/>
              </a:rPr>
              <a:t>field missions and training</a:t>
            </a:r>
            <a:endParaRPr lang="en-GB" sz="900" b="1" dirty="0">
              <a:solidFill>
                <a:srgbClr val="77933C"/>
              </a:solidFill>
              <a:latin typeface="Cambria" panose="02040503050406030204" pitchFamily="18" charset="0"/>
              <a:cs typeface="Arial" pitchFamily="34" charset="0"/>
              <a:sym typeface="Gill Sans" charset="0"/>
            </a:endParaRPr>
          </a:p>
        </p:txBody>
      </p:sp>
      <p:sp>
        <p:nvSpPr>
          <p:cNvPr id="62" name="Flowchart: Decision 61"/>
          <p:cNvSpPr/>
          <p:nvPr/>
        </p:nvSpPr>
        <p:spPr>
          <a:xfrm>
            <a:off x="5380576" y="5415038"/>
            <a:ext cx="180000" cy="180000"/>
          </a:xfrm>
          <a:prstGeom prst="flowChartDecision">
            <a:avLst/>
          </a:prstGeom>
          <a:solidFill>
            <a:sysClr val="window" lastClr="FFFFFF"/>
          </a:solidFill>
          <a:ln w="44450" cap="rnd" cmpd="sng" algn="ctr">
            <a:solidFill>
              <a:srgbClr val="77933C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  <a:sym typeface="Gill Sans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878569" y="5284473"/>
            <a:ext cx="4485519" cy="1384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900" b="1" dirty="0" smtClean="0">
                <a:solidFill>
                  <a:srgbClr val="77933C"/>
                </a:solidFill>
                <a:latin typeface="Cambria" panose="02040503050406030204" pitchFamily="18" charset="0"/>
                <a:cs typeface="Arial" pitchFamily="34" charset="0"/>
                <a:sym typeface="Gill Sans" charset="0"/>
              </a:rPr>
              <a:t>Change management strategy, communication plan, training plan, migration plan</a:t>
            </a:r>
            <a:endParaRPr lang="en-GB" sz="900" b="1" dirty="0">
              <a:solidFill>
                <a:srgbClr val="77933C"/>
              </a:solidFill>
              <a:latin typeface="Cambria" panose="02040503050406030204" pitchFamily="18" charset="0"/>
              <a:cs typeface="Arial" pitchFamily="34" charset="0"/>
              <a:sym typeface="Gill Sans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356839" y="5017357"/>
            <a:ext cx="980677" cy="41549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900" b="1" dirty="0" smtClean="0">
                <a:solidFill>
                  <a:srgbClr val="77933C"/>
                </a:solidFill>
                <a:latin typeface="Cambria" panose="02040503050406030204" pitchFamily="18" charset="0"/>
                <a:cs typeface="Arial" pitchFamily="34" charset="0"/>
                <a:sym typeface="Gill Sans" charset="0"/>
              </a:rPr>
              <a:t>Training in pilot EUDs and HQ units</a:t>
            </a:r>
            <a:endParaRPr lang="en-GB" sz="900" b="1" dirty="0">
              <a:solidFill>
                <a:srgbClr val="77933C"/>
              </a:solidFill>
              <a:latin typeface="Cambria" panose="02040503050406030204" pitchFamily="18" charset="0"/>
              <a:cs typeface="Arial" pitchFamily="34" charset="0"/>
              <a:sym typeface="Gill Sans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557196" y="5013176"/>
            <a:ext cx="742996" cy="110799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900" b="1" dirty="0" smtClean="0">
                <a:solidFill>
                  <a:srgbClr val="77933C"/>
                </a:solidFill>
                <a:latin typeface="Cambria" panose="02040503050406030204" pitchFamily="18" charset="0"/>
                <a:cs typeface="Arial" pitchFamily="34" charset="0"/>
                <a:sym typeface="Gill Sans" charset="0"/>
              </a:rPr>
              <a:t>Draft Training package </a:t>
            </a:r>
          </a:p>
          <a:p>
            <a:pPr algn="ctr"/>
            <a:endParaRPr lang="en-GB" sz="900" b="1" dirty="0">
              <a:solidFill>
                <a:srgbClr val="77933C"/>
              </a:solidFill>
              <a:latin typeface="Cambria" panose="02040503050406030204" pitchFamily="18" charset="0"/>
              <a:cs typeface="Arial" pitchFamily="34" charset="0"/>
              <a:sym typeface="Gill Sans" charset="0"/>
            </a:endParaRPr>
          </a:p>
          <a:p>
            <a:pPr algn="ctr"/>
            <a:r>
              <a:rPr lang="en-GB" sz="900" b="1" dirty="0" smtClean="0">
                <a:solidFill>
                  <a:srgbClr val="77933C"/>
                </a:solidFill>
                <a:latin typeface="Cambria" panose="02040503050406030204" pitchFamily="18" charset="0"/>
                <a:cs typeface="Arial" pitchFamily="34" charset="0"/>
                <a:sym typeface="Gill Sans" charset="0"/>
              </a:rPr>
              <a:t>migration of OE and logframes for Pilot</a:t>
            </a:r>
            <a:endParaRPr lang="en-GB" sz="900" b="1" dirty="0">
              <a:solidFill>
                <a:srgbClr val="77933C"/>
              </a:solidFill>
              <a:latin typeface="Cambria" panose="02040503050406030204" pitchFamily="18" charset="0"/>
              <a:cs typeface="Arial" pitchFamily="34" charset="0"/>
              <a:sym typeface="Gill Sans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421C3-A11E-4BE6-A67D-D372E17CBA8F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106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24744"/>
            <a:ext cx="8640960" cy="936625"/>
          </a:xfrm>
        </p:spPr>
        <p:txBody>
          <a:bodyPr/>
          <a:lstStyle/>
          <a:p>
            <a:r>
              <a:rPr lang="en-GB" sz="2800" dirty="0" smtClean="0"/>
              <a:t>2. </a:t>
            </a:r>
            <a:r>
              <a:rPr lang="en-US" sz="2800" dirty="0"/>
              <a:t>OpSys track 1 – </a:t>
            </a:r>
            <a:r>
              <a:rPr lang="en-GB" sz="2800" dirty="0" smtClean="0"/>
              <a:t>Scope for 2017-2018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276873"/>
            <a:ext cx="8856984" cy="4320479"/>
          </a:xfrm>
        </p:spPr>
        <p:txBody>
          <a:bodyPr/>
          <a:lstStyle/>
          <a:p>
            <a:pPr lvl="1">
              <a:buClrTx/>
            </a:pPr>
            <a:r>
              <a:rPr lang="en-GB" b="0" dirty="0" smtClean="0"/>
              <a:t>My </a:t>
            </a:r>
            <a:r>
              <a:rPr lang="en-GB" dirty="0" smtClean="0"/>
              <a:t>workplace</a:t>
            </a:r>
            <a:r>
              <a:rPr lang="en-GB" b="0" dirty="0" smtClean="0"/>
              <a:t> of single entry point for every EC managers</a:t>
            </a:r>
          </a:p>
          <a:p>
            <a:pPr lvl="1">
              <a:buClrTx/>
            </a:pPr>
            <a:r>
              <a:rPr lang="en-GB" b="0" dirty="0" smtClean="0"/>
              <a:t>Build and access a portfolio of </a:t>
            </a:r>
            <a:r>
              <a:rPr lang="en-GB" dirty="0" smtClean="0"/>
              <a:t>programmes</a:t>
            </a:r>
            <a:r>
              <a:rPr lang="en-GB" b="0" dirty="0" smtClean="0"/>
              <a:t> and </a:t>
            </a:r>
            <a:r>
              <a:rPr lang="en-GB" dirty="0" smtClean="0"/>
              <a:t>projects</a:t>
            </a:r>
          </a:p>
          <a:p>
            <a:pPr lvl="1">
              <a:buClrTx/>
            </a:pPr>
            <a:r>
              <a:rPr lang="en-GB" b="0" dirty="0" smtClean="0"/>
              <a:t>Follow</a:t>
            </a:r>
            <a:r>
              <a:rPr lang="en-GB" dirty="0" smtClean="0"/>
              <a:t> cycle of operation: </a:t>
            </a:r>
            <a:r>
              <a:rPr lang="en-GB" b="0" dirty="0" smtClean="0"/>
              <a:t>Instrument, MIP, Action, programmes, projects, contracts</a:t>
            </a:r>
          </a:p>
          <a:p>
            <a:pPr lvl="1">
              <a:buClrTx/>
            </a:pPr>
            <a:r>
              <a:rPr lang="en-GB" b="0" dirty="0" smtClean="0"/>
              <a:t>Create and encode </a:t>
            </a:r>
            <a:r>
              <a:rPr lang="en-GB" dirty="0" smtClean="0"/>
              <a:t>logframes</a:t>
            </a:r>
          </a:p>
          <a:p>
            <a:pPr lvl="1">
              <a:buClrTx/>
            </a:pPr>
            <a:r>
              <a:rPr lang="en-GB" b="0" dirty="0" smtClean="0"/>
              <a:t>List of </a:t>
            </a:r>
            <a:r>
              <a:rPr lang="en-GB" dirty="0" smtClean="0"/>
              <a:t>suggested indicators </a:t>
            </a:r>
            <a:r>
              <a:rPr lang="en-GB" b="0" dirty="0" smtClean="0"/>
              <a:t>including matching with </a:t>
            </a:r>
            <a:r>
              <a:rPr lang="en-GB" dirty="0" smtClean="0"/>
              <a:t>corporate</a:t>
            </a:r>
            <a:r>
              <a:rPr lang="en-GB" b="0" dirty="0" smtClean="0"/>
              <a:t> indicators (EURF, etc.)</a:t>
            </a:r>
          </a:p>
          <a:p>
            <a:pPr lvl="1">
              <a:buClrTx/>
            </a:pPr>
            <a:r>
              <a:rPr lang="en-GB" b="0" dirty="0" smtClean="0"/>
              <a:t>Access by </a:t>
            </a:r>
            <a:r>
              <a:rPr lang="en-GB" dirty="0" smtClean="0"/>
              <a:t>implementing partner </a:t>
            </a:r>
            <a:r>
              <a:rPr lang="en-GB" b="0" dirty="0" smtClean="0"/>
              <a:t>with validation process</a:t>
            </a:r>
          </a:p>
          <a:p>
            <a:pPr lvl="1">
              <a:buClrTx/>
            </a:pPr>
            <a:r>
              <a:rPr lang="en-GB" dirty="0" smtClean="0"/>
              <a:t>Tasks</a:t>
            </a:r>
            <a:r>
              <a:rPr lang="en-GB" b="0" dirty="0" smtClean="0"/>
              <a:t> manager including notification</a:t>
            </a:r>
          </a:p>
          <a:p>
            <a:pPr lvl="1">
              <a:buClrTx/>
            </a:pPr>
            <a:r>
              <a:rPr lang="en-GB" b="0" dirty="0" smtClean="0"/>
              <a:t>Display and aggregate results for </a:t>
            </a:r>
            <a:r>
              <a:rPr lang="en-GB" dirty="0" smtClean="0"/>
              <a:t>result reporting</a:t>
            </a:r>
          </a:p>
          <a:p>
            <a:pPr lvl="1">
              <a:buClrTx/>
            </a:pPr>
            <a:r>
              <a:rPr lang="en-GB" b="0" dirty="0" smtClean="0"/>
              <a:t>Corporate </a:t>
            </a:r>
            <a:r>
              <a:rPr lang="en-GB" dirty="0" smtClean="0"/>
              <a:t>search</a:t>
            </a:r>
            <a:r>
              <a:rPr lang="en-GB" b="0" dirty="0" smtClean="0"/>
              <a:t> functionality</a:t>
            </a:r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421C3-A11E-4BE6-A67D-D372E17CBA8F}" type="slidenum">
              <a:rPr lang="en-GB" altLang="en-US" smtClean="0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8718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24744"/>
            <a:ext cx="8640960" cy="936625"/>
          </a:xfrm>
        </p:spPr>
        <p:txBody>
          <a:bodyPr/>
          <a:lstStyle/>
          <a:p>
            <a:r>
              <a:rPr lang="en-GB" sz="2800" dirty="0" smtClean="0"/>
              <a:t>3. </a:t>
            </a:r>
            <a:r>
              <a:rPr lang="fr-BE" sz="2800" dirty="0" err="1" smtClean="0"/>
              <a:t>Demo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80528" y="2636912"/>
            <a:ext cx="4680520" cy="3888432"/>
          </a:xfrm>
        </p:spPr>
        <p:txBody>
          <a:bodyPr/>
          <a:lstStyle/>
          <a:p>
            <a:pPr marL="457200" lvl="1" indent="0" algn="ctr">
              <a:buClrTx/>
              <a:buNone/>
            </a:pPr>
            <a:r>
              <a:rPr lang="en-GB" b="0" dirty="0" smtClean="0"/>
              <a:t>Screens and scope available here:</a:t>
            </a:r>
          </a:p>
          <a:p>
            <a:pPr marL="457200" lvl="1" indent="0">
              <a:buClrTx/>
              <a:buNone/>
            </a:pPr>
            <a:endParaRPr lang="en-GB" b="0" dirty="0" smtClean="0"/>
          </a:p>
          <a:p>
            <a:pPr marL="457200" lvl="1" indent="0" algn="ctr">
              <a:buClrTx/>
              <a:buNone/>
            </a:pPr>
            <a:r>
              <a:rPr lang="en-GB" sz="1400" u="sng" dirty="0" smtClean="0">
                <a:hlinkClick r:id="rId2"/>
              </a:rPr>
              <a:t>https</a:t>
            </a:r>
            <a:r>
              <a:rPr lang="en-GB" sz="1400" u="sng" dirty="0">
                <a:hlinkClick r:id="rId2"/>
              </a:rPr>
              <a:t>://europa.eu/capacity4dev/opsys/documents/result-management-and-operational-entities-scope-and-screens</a:t>
            </a:r>
            <a:endParaRPr lang="en-GB" sz="1400" dirty="0"/>
          </a:p>
          <a:p>
            <a:pPr marL="457200" lvl="1" indent="0">
              <a:buClrTx/>
              <a:buNone/>
            </a:pPr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421C3-A11E-4BE6-A67D-D372E17CBA8F}" type="slidenum">
              <a:rPr lang="en-GB" altLang="en-US" smtClean="0"/>
              <a:pPr/>
              <a:t>8</a:t>
            </a:fld>
            <a:endParaRPr lang="en-GB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340768"/>
            <a:ext cx="3240360" cy="5415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4033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980728"/>
            <a:ext cx="8445376" cy="936625"/>
          </a:xfrm>
        </p:spPr>
        <p:txBody>
          <a:bodyPr/>
          <a:lstStyle/>
          <a:p>
            <a:r>
              <a:rPr lang="en-US" altLang="en-US" dirty="0" smtClean="0"/>
              <a:t>4. Change management &amp; migration</a:t>
            </a:r>
            <a:endParaRPr lang="en-US" alt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8840"/>
            <a:ext cx="8229600" cy="4608512"/>
          </a:xfrm>
        </p:spPr>
        <p:txBody>
          <a:bodyPr/>
          <a:lstStyle/>
          <a:p>
            <a:pPr marL="0" indent="0">
              <a:buNone/>
            </a:pPr>
            <a:r>
              <a:rPr lang="en-GB" altLang="en-US" sz="2200" b="1" i="0" dirty="0" smtClean="0"/>
              <a:t>Merging change management and migration</a:t>
            </a:r>
            <a:r>
              <a:rPr lang="en-GB" altLang="en-US" sz="2200" i="0" dirty="0" smtClean="0"/>
              <a:t>:</a:t>
            </a:r>
          </a:p>
          <a:p>
            <a:r>
              <a:rPr lang="en-GB" sz="2200" i="0" dirty="0" smtClean="0"/>
              <a:t>- test the approach and collect feedbacks</a:t>
            </a:r>
          </a:p>
          <a:p>
            <a:r>
              <a:rPr lang="en-GB" sz="2200" i="0" dirty="0" smtClean="0"/>
              <a:t>- learning exercise for OMs involved</a:t>
            </a:r>
          </a:p>
          <a:p>
            <a:r>
              <a:rPr lang="en-GB" sz="2200" i="0" dirty="0" smtClean="0"/>
              <a:t>- ensure the quality of the data migrated</a:t>
            </a:r>
          </a:p>
          <a:p>
            <a:pPr marL="0" indent="0">
              <a:spcBef>
                <a:spcPts val="3600"/>
              </a:spcBef>
              <a:buNone/>
            </a:pPr>
            <a:r>
              <a:rPr lang="en-GB" altLang="en-US" sz="2200" b="1" i="0" dirty="0" smtClean="0"/>
              <a:t>In collaboration with OMs</a:t>
            </a:r>
            <a:r>
              <a:rPr lang="en-GB" altLang="en-US" sz="2200" i="0" dirty="0" smtClean="0"/>
              <a:t> (according to their availabilities):</a:t>
            </a:r>
          </a:p>
          <a:p>
            <a:pPr marL="0" indent="0">
              <a:buNone/>
            </a:pPr>
            <a:r>
              <a:rPr lang="en-GB" altLang="en-US" sz="2200" i="0" dirty="0" smtClean="0"/>
              <a:t>- Build their portfolio: create the Operational Entities</a:t>
            </a:r>
          </a:p>
          <a:p>
            <a:pPr marL="0" indent="0">
              <a:buNone/>
            </a:pPr>
            <a:r>
              <a:rPr lang="en-GB" altLang="en-US" sz="2200" i="0" dirty="0" smtClean="0"/>
              <a:t>- </a:t>
            </a:r>
            <a:r>
              <a:rPr lang="en-GB" altLang="en-US" sz="2200" i="0" dirty="0" err="1" smtClean="0"/>
              <a:t>Logframes</a:t>
            </a:r>
            <a:r>
              <a:rPr lang="en-GB" altLang="en-US" sz="2200" i="0" dirty="0" smtClean="0"/>
              <a:t>: quality control (or creation) and migration the </a:t>
            </a:r>
            <a:r>
              <a:rPr lang="en-GB" altLang="en-US" sz="2200" i="0" dirty="0" err="1" smtClean="0"/>
              <a:t>logframes</a:t>
            </a:r>
            <a:endParaRPr lang="en-GB" altLang="en-US" sz="2200" i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421C3-A11E-4BE6-A67D-D372E17CBA8F}" type="slidenum">
              <a:rPr lang="en-GB" altLang="en-US" smtClean="0"/>
              <a:pPr/>
              <a:t>9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EC Document" ma:contentTypeID="0x010100258AA79CEB83498886A3A086811232500041E147520795A54F8852DAB636ECBEF7" ma:contentTypeVersion="5" ma:contentTypeDescription="Create a new document in this library." ma:contentTypeScope="" ma:versionID="fb1d0f7a8110f8d134eb6f2bc60a1f86">
  <xsd:schema xmlns:xsd="http://www.w3.org/2001/XMLSchema" xmlns:xs="http://www.w3.org/2001/XMLSchema" xmlns:p="http://schemas.microsoft.com/office/2006/metadata/properties" xmlns:ns2="http://schemas.microsoft.com/sharepoint/v3/fields" xmlns:ns3="20047582-0dff-4d32-92f2-79faafdc4e8c" xmlns:ns4="1ceba764-4fb5-4af4-9e5b-089663bda63a" targetNamespace="http://schemas.microsoft.com/office/2006/metadata/properties" ma:root="true" ma:fieldsID="a230b5158da2ec86f9988c1164aa64e2" ns2:_="" ns3:_="" ns4:_="">
    <xsd:import namespace="http://schemas.microsoft.com/sharepoint/v3/fields"/>
    <xsd:import namespace="20047582-0dff-4d32-92f2-79faafdc4e8c"/>
    <xsd:import namespace="1ceba764-4fb5-4af4-9e5b-089663bda63a"/>
    <xsd:element name="properties">
      <xsd:complexType>
        <xsd:sequence>
          <xsd:element name="documentManagement">
            <xsd:complexType>
              <xsd:all>
                <xsd:element ref="ns3:EC_Collab_Reference" minOccurs="0"/>
                <xsd:element ref="ns2:_Status" minOccurs="0"/>
                <xsd:element ref="ns3:EC_Collab_DocumentLanguage"/>
                <xsd:element ref="ns3:EC_Collab_Status"/>
                <xsd:element ref="ns4:_dlc_DocId" minOccurs="0"/>
                <xsd:element ref="ns4:_dlc_DocIdUrl" minOccurs="0"/>
                <xsd:element ref="ns4:_dlc_DocIdPersistId" minOccurs="0"/>
                <xsd:element ref="ns3:Meeting_x0020_Date"/>
                <xsd:element ref="ns3:Document_x0020_Type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13" nillable="true" ma:displayName="Status" ma:default="Not Started" ma:hidden="true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047582-0dff-4d32-92f2-79faafdc4e8c" elementFormDefault="qualified">
    <xsd:import namespace="http://schemas.microsoft.com/office/2006/documentManagement/types"/>
    <xsd:import namespace="http://schemas.microsoft.com/office/infopath/2007/PartnerControls"/>
    <xsd:element name="EC_Collab_Reference" ma:index="12" nillable="true" ma:displayName="Reference" ma:internalName="EC_Collab_Reference">
      <xsd:simpleType>
        <xsd:restriction base="dms:Text"/>
      </xsd:simpleType>
    </xsd:element>
    <xsd:element name="EC_Collab_DocumentLanguage" ma:index="14" ma:displayName="Language" ma:default="EN" ma:internalName="EC_Collab_DocumentLanguage">
      <xsd:simpleType>
        <xsd:restriction base="dms:Choice">
          <xsd:enumeration value="BG"/>
          <xsd:enumeration value="ES"/>
          <xsd:enumeration value="CS"/>
          <xsd:enumeration value="DA"/>
          <xsd:enumeration value="DE"/>
          <xsd:enumeration value="ET"/>
          <xsd:enumeration value="EL"/>
          <xsd:enumeration value="EN"/>
          <xsd:enumeration value="FR"/>
          <xsd:enumeration value="GA"/>
          <xsd:enumeration value="IT"/>
          <xsd:enumeration value="LT"/>
          <xsd:enumeration value="LV"/>
          <xsd:enumeration value="HU"/>
          <xsd:enumeration value="MT"/>
          <xsd:enumeration value="NL"/>
          <xsd:enumeration value="PL"/>
          <xsd:enumeration value="PT"/>
          <xsd:enumeration value="RO"/>
          <xsd:enumeration value="SK"/>
          <xsd:enumeration value="SL"/>
          <xsd:enumeration value="FI"/>
          <xsd:enumeration value="SV"/>
          <xsd:enumeration value="HR"/>
          <xsd:enumeration value="MK"/>
          <xsd:enumeration value="TR"/>
          <xsd:enumeration value="EU"/>
          <xsd:enumeration value="CA"/>
          <xsd:enumeration value="GL"/>
          <xsd:enumeration value="AB"/>
          <xsd:enumeration value="AA"/>
          <xsd:enumeration value="AF"/>
          <xsd:enumeration value="AK"/>
          <xsd:enumeration value="SQ"/>
          <xsd:enumeration value="AM"/>
          <xsd:enumeration value="AR"/>
          <xsd:enumeration value="AN"/>
          <xsd:enumeration value="HY"/>
          <xsd:enumeration value="AS"/>
          <xsd:enumeration value="AV"/>
          <xsd:enumeration value="AE"/>
          <xsd:enumeration value="AY"/>
          <xsd:enumeration value="AZ"/>
          <xsd:enumeration value="BM"/>
          <xsd:enumeration value="BA"/>
          <xsd:enumeration value="BE"/>
          <xsd:enumeration value="BN"/>
          <xsd:enumeration value="BH"/>
          <xsd:enumeration value="BI"/>
          <xsd:enumeration value="NB"/>
          <xsd:enumeration value="BS"/>
          <xsd:enumeration value="BR"/>
          <xsd:enumeration value="MY"/>
          <xsd:enumeration value="KM"/>
          <xsd:enumeration value="CH"/>
          <xsd:enumeration value="CE"/>
          <xsd:enumeration value="NY"/>
          <xsd:enumeration value="ZH"/>
          <xsd:enumeration value="CU"/>
          <xsd:enumeration value="CV"/>
          <xsd:enumeration value="KW"/>
          <xsd:enumeration value="CO"/>
          <xsd:enumeration value="CR"/>
          <xsd:enumeration value="DV"/>
          <xsd:enumeration value="DZ"/>
          <xsd:enumeration value="EO"/>
          <xsd:enumeration value="EE"/>
          <xsd:enumeration value="FO"/>
          <xsd:enumeration value="FJ"/>
          <xsd:enumeration value="FF"/>
          <xsd:enumeration value="GD"/>
          <xsd:enumeration value="LG"/>
          <xsd:enumeration value="KA"/>
          <xsd:enumeration value="GN"/>
          <xsd:enumeration value="GU"/>
          <xsd:enumeration value="HT"/>
          <xsd:enumeration value="HA"/>
          <xsd:enumeration value="HE"/>
          <xsd:enumeration value="HZ"/>
          <xsd:enumeration value="HI"/>
          <xsd:enumeration value="HO"/>
          <xsd:enumeration value="IS"/>
          <xsd:enumeration value="IO"/>
          <xsd:enumeration value="IG"/>
          <xsd:enumeration value="ID"/>
          <xsd:enumeration value="IA"/>
          <xsd:enumeration value="IE"/>
          <xsd:enumeration value="IU"/>
          <xsd:enumeration value="IK"/>
          <xsd:enumeration value="JA"/>
          <xsd:enumeration value="JV"/>
          <xsd:enumeration value="KL"/>
          <xsd:enumeration value="KN"/>
          <xsd:enumeration value="KR"/>
          <xsd:enumeration value="KS"/>
          <xsd:enumeration value="KK"/>
          <xsd:enumeration value="KI"/>
          <xsd:enumeration value="RW"/>
          <xsd:enumeration value="KY"/>
          <xsd:enumeration value="KV"/>
          <xsd:enumeration value="KG"/>
          <xsd:enumeration value="KO"/>
          <xsd:enumeration value="KJ"/>
          <xsd:enumeration value="KU"/>
          <xsd:enumeration value="LO"/>
          <xsd:enumeration value="LA"/>
          <xsd:enumeration value="LI"/>
          <xsd:enumeration value="LN"/>
          <xsd:enumeration value="LU"/>
          <xsd:enumeration value="LB"/>
          <xsd:enumeration value="MG"/>
          <xsd:enumeration value="MS"/>
          <xsd:enumeration value="ML"/>
          <xsd:enumeration value="GV"/>
          <xsd:enumeration value="MI"/>
          <xsd:enumeration value="MR"/>
          <xsd:enumeration value="MH"/>
          <xsd:enumeration value="MN"/>
          <xsd:enumeration value="NA"/>
          <xsd:enumeration value="NV"/>
          <xsd:enumeration value="ND"/>
          <xsd:enumeration value="NR"/>
          <xsd:enumeration value="NG"/>
          <xsd:enumeration value="NE"/>
          <xsd:enumeration value="SE"/>
          <xsd:enumeration value="NO"/>
          <xsd:enumeration value="NN"/>
          <xsd:enumeration value="OC"/>
          <xsd:enumeration value="OJ"/>
          <xsd:enumeration value="OR"/>
          <xsd:enumeration value="OM"/>
          <xsd:enumeration value="OS"/>
          <xsd:enumeration value="PI"/>
          <xsd:enumeration value="PA"/>
          <xsd:enumeration value="FA"/>
          <xsd:enumeration value="PS"/>
          <xsd:enumeration value="QU"/>
          <xsd:enumeration value="RM"/>
          <xsd:enumeration value="RN"/>
          <xsd:enumeration value="RU"/>
          <xsd:enumeration value="SM"/>
          <xsd:enumeration value="SG"/>
          <xsd:enumeration value="SA"/>
          <xsd:enumeration value="SC"/>
          <xsd:enumeration value="SR"/>
          <xsd:enumeration value="SN"/>
          <xsd:enumeration value="II"/>
          <xsd:enumeration value="SD"/>
          <xsd:enumeration value="SI"/>
          <xsd:enumeration value="SO"/>
          <xsd:enumeration value="ST"/>
          <xsd:enumeration value="SU"/>
          <xsd:enumeration value="SW"/>
          <xsd:enumeration value="SS"/>
          <xsd:enumeration value="TL"/>
          <xsd:enumeration value="TY"/>
          <xsd:enumeration value="TG"/>
          <xsd:enumeration value="TA"/>
          <xsd:enumeration value="TT"/>
          <xsd:enumeration value="TE"/>
          <xsd:enumeration value="TH"/>
          <xsd:enumeration value="BO"/>
          <xsd:enumeration value="TI"/>
          <xsd:enumeration value="TO"/>
          <xsd:enumeration value="TS"/>
          <xsd:enumeration value="TN"/>
          <xsd:enumeration value="TK"/>
          <xsd:enumeration value="TW"/>
          <xsd:enumeration value="UG"/>
          <xsd:enumeration value="UK"/>
          <xsd:enumeration value="UR"/>
          <xsd:enumeration value="UZ"/>
          <xsd:enumeration value="VE"/>
          <xsd:enumeration value="VI"/>
          <xsd:enumeration value="VO"/>
          <xsd:enumeration value="WA"/>
          <xsd:enumeration value="CY"/>
          <xsd:enumeration value="FY"/>
          <xsd:enumeration value="WO"/>
          <xsd:enumeration value="XH"/>
          <xsd:enumeration value="YI"/>
          <xsd:enumeration value="YO"/>
          <xsd:enumeration value="ZA"/>
          <xsd:enumeration value="ZU"/>
        </xsd:restriction>
      </xsd:simpleType>
    </xsd:element>
    <xsd:element name="EC_Collab_Status" ma:index="15" ma:displayName="EC Status" ma:default="Not Started" ma:internalName="EC_Collab_Status">
      <xsd:simpleType>
        <xsd:restriction base="dms:Choice">
          <xsd:enumeration value="Not Started"/>
          <xsd:enumeration value="Draft"/>
          <xsd:enumeration value="Reviewed"/>
          <xsd:enumeration value="Scheduled"/>
          <xsd:enumeration value="Published"/>
          <xsd:enumeration value="Final"/>
          <xsd:enumeration value="Expired"/>
        </xsd:restriction>
      </xsd:simpleType>
    </xsd:element>
    <xsd:element name="Meeting_x0020_Date" ma:index="19" ma:displayName="Meeting Date" ma:default="[today]" ma:format="DateOnly" ma:internalName="Meeting_x0020_Date">
      <xsd:simpleType>
        <xsd:restriction base="dms:DateTime"/>
      </xsd:simpleType>
    </xsd:element>
    <xsd:element name="Document_x0020_Type" ma:index="20" ma:displayName="Document Type" ma:default="Meeting Minutes" ma:format="RadioButtons" ma:internalName="Document_x0020_Type">
      <xsd:simpleType>
        <xsd:restriction base="dms:Choice">
          <xsd:enumeration value="Meeting Minutes"/>
          <xsd:enumeration value="Agenda"/>
          <xsd:enumeration value="Supporting Documents"/>
          <xsd:enumeration value="Other Documents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eba764-4fb5-4af4-9e5b-089663bda63a" elementFormDefault="qualified">
    <xsd:import namespace="http://schemas.microsoft.com/office/2006/documentManagement/types"/>
    <xsd:import namespace="http://schemas.microsoft.com/office/infopath/2007/PartnerControls"/>
    <xsd:element name="_dlc_DocId" ma:index="1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9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 ma:index="8" ma:displayName="Subject"/>
        <xsd:element ref="dc:description" minOccurs="0" maxOccurs="1" ma:index="11" ma:displayName="Comments"/>
        <xsd:element name="keywords" minOccurs="0" maxOccurs="1" type="xsd:string" ma:index="10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C_Collab_Reference xmlns="20047582-0dff-4d32-92f2-79faafdc4e8c" xsi:nil="true"/>
    <_Status xmlns="http://schemas.microsoft.com/sharepoint/v3/fields">Not Started</_Status>
    <EC_Collab_DocumentLanguage xmlns="20047582-0dff-4d32-92f2-79faafdc4e8c">EN</EC_Collab_DocumentLanguage>
    <Meeting_x0020_Date xmlns="20047582-0dff-4d32-92f2-79faafdc4e8c">2017-05-09T22:00:00+00:00</Meeting_x0020_Date>
    <Document_x0020_Type xmlns="20047582-0dff-4d32-92f2-79faafdc4e8c">Supporting Documents</Document_x0020_Type>
    <EC_Collab_Status xmlns="20047582-0dff-4d32-92f2-79faafdc4e8c">Not Started</EC_Collab_Status>
    <_dlc_DocId xmlns="1ceba764-4fb5-4af4-9e5b-089663bda63a">OPSYS-1660558945-11</_dlc_DocId>
    <_dlc_DocIdUrl xmlns="1ceba764-4fb5-4af4-9e5b-089663bda63a">
      <Url>https://myintracomm-collab.ec.europa.eu/projects/Opsys/_layouts/15/DocIdRedir.aspx?ID=OPSYS-1660558945-11</Url>
      <Description>OPSYS-1660558945-11</Description>
    </_dlc_DocIdUrl>
  </documentManagement>
</p:properties>
</file>

<file path=customXml/itemProps1.xml><?xml version="1.0" encoding="utf-8"?>
<ds:datastoreItem xmlns:ds="http://schemas.openxmlformats.org/officeDocument/2006/customXml" ds:itemID="{F8D7B9FA-0F44-4394-BE4C-11EE0CC96329}"/>
</file>

<file path=customXml/itemProps2.xml><?xml version="1.0" encoding="utf-8"?>
<ds:datastoreItem xmlns:ds="http://schemas.openxmlformats.org/officeDocument/2006/customXml" ds:itemID="{D9096BF8-40ED-4C6A-A6A7-1E09CF597054}"/>
</file>

<file path=customXml/itemProps3.xml><?xml version="1.0" encoding="utf-8"?>
<ds:datastoreItem xmlns:ds="http://schemas.openxmlformats.org/officeDocument/2006/customXml" ds:itemID="{8C4CEA77-11AA-4ECD-9099-24CF61FD3647}"/>
</file>

<file path=customXml/itemProps4.xml><?xml version="1.0" encoding="utf-8"?>
<ds:datastoreItem xmlns:ds="http://schemas.openxmlformats.org/officeDocument/2006/customXml" ds:itemID="{C0D01744-2956-478B-9A33-02F14F85581C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561</TotalTime>
  <Words>687</Words>
  <Application>Microsoft Office PowerPoint</Application>
  <PresentationFormat>On-screen Show (4:3)</PresentationFormat>
  <Paragraphs>180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Blank</vt:lpstr>
      <vt:lpstr>DUG meeting Track 1</vt:lpstr>
      <vt:lpstr>Agenda</vt:lpstr>
      <vt:lpstr>1. New Opsys Approach</vt:lpstr>
      <vt:lpstr>1. Opsys new approach - Governance </vt:lpstr>
      <vt:lpstr>PowerPoint Presentation</vt:lpstr>
      <vt:lpstr>PowerPoint Presentation</vt:lpstr>
      <vt:lpstr>2. OpSys track 1 – Scope for 2017-2018</vt:lpstr>
      <vt:lpstr>3. Demo</vt:lpstr>
      <vt:lpstr>4. Change management &amp; migration</vt:lpstr>
      <vt:lpstr>Logframes will be quality checked (if needed) and transferred in an excel file (similar to the Results Reporting template), then imported into OPSYS</vt:lpstr>
      <vt:lpstr>4. Roll out Results management – regional workshops February 2018</vt:lpstr>
      <vt:lpstr>5. Next steps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Opsys Track1_DUG 10-05_Presentation</dc:title>
  <dc:subject/>
  <dc:creator>Lucile.PETITPIERRE@ext.ec.europa.eu</dc:creator>
  <cp:keywords/>
  <dc:description/>
  <cp:lastModifiedBy>PETITPIERRE Lucile (DEVCO-EXT)</cp:lastModifiedBy>
  <cp:revision>28</cp:revision>
  <cp:lastPrinted>2017-05-09T09:59:50Z</cp:lastPrinted>
  <dcterms:created xsi:type="dcterms:W3CDTF">2017-05-05T13:43:31Z</dcterms:created>
  <dcterms:modified xsi:type="dcterms:W3CDTF">2017-05-09T13:13:29Z</dcterms:modified>
  <cp:category>Presentation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0x010100258AA79CEB83498886A3A086811232500041E147520795A54F8852DAB636ECBEF7</vt:lpwstr>
  </property>
  <property fmtid="{D5CDD505-2E9C-101B-9397-08002B2CF9AE}" pid="3" name="_dlc_DocIdItemGuid">
    <vt:lpwstr>27f0a6e1-5347-4bb9-88ac-2dd7ecbcf653</vt:lpwstr>
  </property>
</Properties>
</file>