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97" r:id="rId2"/>
    <p:sldId id="298" r:id="rId3"/>
    <p:sldId id="316" r:id="rId4"/>
    <p:sldId id="317" r:id="rId5"/>
    <p:sldId id="318" r:id="rId6"/>
    <p:sldId id="319" r:id="rId7"/>
    <p:sldId id="320" r:id="rId8"/>
    <p:sldId id="299" r:id="rId9"/>
    <p:sldId id="300" r:id="rId10"/>
    <p:sldId id="309" r:id="rId11"/>
    <p:sldId id="310" r:id="rId12"/>
    <p:sldId id="311" r:id="rId13"/>
    <p:sldId id="314"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660"/>
  </p:normalViewPr>
  <p:slideViewPr>
    <p:cSldViewPr snapToGrid="0">
      <p:cViewPr varScale="1">
        <p:scale>
          <a:sx n="83" d="100"/>
          <a:sy n="83" d="100"/>
        </p:scale>
        <p:origin x="1267" y="77"/>
      </p:cViewPr>
      <p:guideLst>
        <p:guide orient="horz" pos="2160"/>
        <p:guide pos="2880"/>
      </p:guideLst>
    </p:cSldViewPr>
  </p:slideViewPr>
  <p:notesTextViewPr>
    <p:cViewPr>
      <p:scale>
        <a:sx n="3" d="2"/>
        <a:sy n="3" d="2"/>
      </p:scale>
      <p:origin x="0" y="0"/>
    </p:cViewPr>
  </p:notesTextViewPr>
  <p:sorterViewPr>
    <p:cViewPr>
      <p:scale>
        <a:sx n="100" d="100"/>
        <a:sy n="100" d="100"/>
      </p:scale>
      <p:origin x="0" y="-4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ic\Documents\2017\Water%20partnership\documents\WOP_Database_2017%20eb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ric\Documents\2017\Water%20partnership\documents\WOP_Database_2017%20eb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'7 Graphics'!$O$14:$T$14</c:f>
              <c:strCache>
                <c:ptCount val="6"/>
                <c:pt idx="0">
                  <c:v>Africa</c:v>
                </c:pt>
                <c:pt idx="1">
                  <c:v>Asia &amp; Pacific</c:v>
                </c:pt>
                <c:pt idx="2">
                  <c:v>LAC</c:v>
                </c:pt>
                <c:pt idx="3">
                  <c:v>South East Europe</c:v>
                </c:pt>
                <c:pt idx="4">
                  <c:v>North America</c:v>
                </c:pt>
                <c:pt idx="5">
                  <c:v>Europe</c:v>
                </c:pt>
              </c:strCache>
            </c:strRef>
          </c:cat>
          <c:val>
            <c:numRef>
              <c:f>'7 Graphics'!$O$15:$T$15</c:f>
              <c:numCache>
                <c:formatCode>General</c:formatCode>
                <c:ptCount val="6"/>
                <c:pt idx="0">
                  <c:v>67</c:v>
                </c:pt>
                <c:pt idx="1">
                  <c:v>60</c:v>
                </c:pt>
                <c:pt idx="2">
                  <c:v>59</c:v>
                </c:pt>
                <c:pt idx="3">
                  <c:v>9</c:v>
                </c:pt>
                <c:pt idx="4">
                  <c:v>8</c:v>
                </c:pt>
                <c:pt idx="5">
                  <c:v>1</c:v>
                </c:pt>
              </c:numCache>
            </c:numRef>
          </c:val>
          <c:extLst>
            <c:ext xmlns:c16="http://schemas.microsoft.com/office/drawing/2014/chart" uri="{C3380CC4-5D6E-409C-BE32-E72D297353CC}">
              <c16:uniqueId val="{00000000-4BF6-4B78-BD0F-77545F921969}"/>
            </c:ext>
          </c:extLst>
        </c:ser>
        <c:dLbls>
          <c:showLegendKey val="0"/>
          <c:showVal val="0"/>
          <c:showCatName val="0"/>
          <c:showSerName val="0"/>
          <c:showPercent val="0"/>
          <c:showBubbleSize val="0"/>
        </c:dLbls>
        <c:gapWidth val="182"/>
        <c:axId val="619263352"/>
        <c:axId val="877009768"/>
      </c:barChart>
      <c:catAx>
        <c:axId val="619263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7009768"/>
        <c:crosses val="autoZero"/>
        <c:auto val="1"/>
        <c:lblAlgn val="ctr"/>
        <c:lblOffset val="100"/>
        <c:noMultiLvlLbl val="0"/>
      </c:catAx>
      <c:valAx>
        <c:axId val="877009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9263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numRef>
              <c:f>'7 Graphics'!$M$37:$M$56</c:f>
              <c:numCache>
                <c:formatCode>General</c:formatCode>
                <c:ptCount val="20"/>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numCache>
            </c:numRef>
          </c:cat>
          <c:val>
            <c:numRef>
              <c:f>'7 Graphics'!$N$37:$N$56</c:f>
              <c:numCache>
                <c:formatCode>General</c:formatCode>
                <c:ptCount val="20"/>
                <c:pt idx="0">
                  <c:v>1</c:v>
                </c:pt>
                <c:pt idx="1">
                  <c:v>1</c:v>
                </c:pt>
                <c:pt idx="2">
                  <c:v>3</c:v>
                </c:pt>
                <c:pt idx="3">
                  <c:v>3</c:v>
                </c:pt>
                <c:pt idx="4">
                  <c:v>3</c:v>
                </c:pt>
                <c:pt idx="5">
                  <c:v>4</c:v>
                </c:pt>
                <c:pt idx="6">
                  <c:v>4</c:v>
                </c:pt>
                <c:pt idx="7">
                  <c:v>10</c:v>
                </c:pt>
                <c:pt idx="8">
                  <c:v>11</c:v>
                </c:pt>
                <c:pt idx="9">
                  <c:v>15</c:v>
                </c:pt>
                <c:pt idx="10">
                  <c:v>26</c:v>
                </c:pt>
                <c:pt idx="11">
                  <c:v>45</c:v>
                </c:pt>
                <c:pt idx="12">
                  <c:v>59</c:v>
                </c:pt>
                <c:pt idx="13">
                  <c:v>76</c:v>
                </c:pt>
                <c:pt idx="14">
                  <c:v>96</c:v>
                </c:pt>
                <c:pt idx="15">
                  <c:v>129</c:v>
                </c:pt>
                <c:pt idx="16">
                  <c:v>165</c:v>
                </c:pt>
                <c:pt idx="17">
                  <c:v>196</c:v>
                </c:pt>
                <c:pt idx="18">
                  <c:v>202</c:v>
                </c:pt>
                <c:pt idx="19">
                  <c:v>213</c:v>
                </c:pt>
              </c:numCache>
            </c:numRef>
          </c:val>
          <c:smooth val="0"/>
          <c:extLst>
            <c:ext xmlns:c16="http://schemas.microsoft.com/office/drawing/2014/chart" uri="{C3380CC4-5D6E-409C-BE32-E72D297353CC}">
              <c16:uniqueId val="{00000000-3EB4-4EDF-A238-82AF373A0854}"/>
            </c:ext>
          </c:extLst>
        </c:ser>
        <c:dLbls>
          <c:showLegendKey val="0"/>
          <c:showVal val="0"/>
          <c:showCatName val="0"/>
          <c:showSerName val="0"/>
          <c:showPercent val="0"/>
          <c:showBubbleSize val="0"/>
        </c:dLbls>
        <c:smooth val="0"/>
        <c:axId val="74499496"/>
        <c:axId val="876820680"/>
      </c:lineChart>
      <c:catAx>
        <c:axId val="7449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820680"/>
        <c:crosses val="autoZero"/>
        <c:auto val="1"/>
        <c:lblAlgn val="ctr"/>
        <c:lblOffset val="100"/>
        <c:noMultiLvlLbl val="0"/>
      </c:catAx>
      <c:valAx>
        <c:axId val="876820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499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6508D1-8BDA-4805-8D79-57736149BD06}" type="datetimeFigureOut">
              <a:rPr lang="en-GB" smtClean="0"/>
              <a:pPr/>
              <a:t>29/05/2017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5224B-25CF-48AF-8444-81F9ECA9CED7}" type="slidenum">
              <a:rPr lang="en-GB" smtClean="0"/>
              <a:pPr/>
              <a:t>‹#›</a:t>
            </a:fld>
            <a:endParaRPr lang="en-GB"/>
          </a:p>
        </p:txBody>
      </p:sp>
    </p:spTree>
    <p:extLst>
      <p:ext uri="{BB962C8B-B14F-4D97-AF65-F5344CB8AC3E}">
        <p14:creationId xmlns:p14="http://schemas.microsoft.com/office/powerpoint/2010/main" val="3429118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EB40EA-5759-4069-B185-4DEE4BE8974A}" type="datetime1">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197096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500EA0-3152-4136-BD89-B5708DE16C76}" type="datetime1">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1393888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5FFCE2-D7B1-47DF-823F-C180A9220535}" type="datetime1">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899309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7D89D1-BDAD-4B69-BE6B-1BE731EC1B16}" type="datetime1">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24469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C71869-6515-4A27-8C9B-6C92986379D7}" type="datetime1">
              <a:rPr lang="en-GB" smtClean="0"/>
              <a:t>29/05/2017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225197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8C9E78-1B60-4A65-BDF4-ACB231E867C6}" type="datetime1">
              <a:rPr lang="en-GB" smtClean="0"/>
              <a:t>29/05/2017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237408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7A4FE4-F529-49A0-BFAD-4887B32BF29A}" type="datetime1">
              <a:rPr lang="en-GB" smtClean="0"/>
              <a:t>29/05/2017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411624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4457F-665A-4145-83C5-1DAD698A673F}" type="datetime1">
              <a:rPr lang="en-GB" smtClean="0"/>
              <a:t>29/05/2017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2160059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8BBEF-5864-4D52-BC45-5DFAD8774F8F}" type="datetime1">
              <a:rPr lang="en-GB" smtClean="0"/>
              <a:t>29/05/2017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1230320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31B61D-C276-43DA-9E03-348966FBD759}" type="datetime1">
              <a:rPr lang="en-GB" smtClean="0"/>
              <a:t>29/05/2017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155245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145E99-570F-451A-B406-CCC53E619134}" type="datetime1">
              <a:rPr lang="en-GB" smtClean="0"/>
              <a:t>29/05/2017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C73A2E-DD29-4FA0-8529-F36A67D6E495}" type="slidenum">
              <a:rPr lang="en-GB" smtClean="0"/>
              <a:pPr/>
              <a:t>‹#›</a:t>
            </a:fld>
            <a:endParaRPr lang="en-GB"/>
          </a:p>
        </p:txBody>
      </p:sp>
    </p:spTree>
    <p:extLst>
      <p:ext uri="{BB962C8B-B14F-4D97-AF65-F5344CB8AC3E}">
        <p14:creationId xmlns:p14="http://schemas.microsoft.com/office/powerpoint/2010/main" val="325392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6C89D-B62F-4F0D-8DB4-B611A9E79501}" type="datetime1">
              <a:rPr lang="en-GB" smtClean="0"/>
              <a:t>29/05/2017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73A2E-DD29-4FA0-8529-F36A67D6E495}" type="slidenum">
              <a:rPr lang="en-GB" smtClean="0"/>
              <a:pPr/>
              <a:t>‹#›</a:t>
            </a:fld>
            <a:endParaRPr lang="en-GB"/>
          </a:p>
        </p:txBody>
      </p:sp>
    </p:spTree>
    <p:extLst>
      <p:ext uri="{BB962C8B-B14F-4D97-AF65-F5344CB8AC3E}">
        <p14:creationId xmlns:p14="http://schemas.microsoft.com/office/powerpoint/2010/main" val="2905466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87.png"/><Relationship Id="rId3" Type="http://schemas.openxmlformats.org/officeDocument/2006/relationships/image" Target="../media/image95.emf"/><Relationship Id="rId7" Type="http://schemas.openxmlformats.org/officeDocument/2006/relationships/image" Target="../media/image90.png"/><Relationship Id="rId12" Type="http://schemas.openxmlformats.org/officeDocument/2006/relationships/image" Target="../media/image86.jpeg"/><Relationship Id="rId2" Type="http://schemas.openxmlformats.org/officeDocument/2006/relationships/image" Target="../media/image94.jpeg"/><Relationship Id="rId16"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98.png"/><Relationship Id="rId11" Type="http://schemas.openxmlformats.org/officeDocument/2006/relationships/image" Target="../media/image85.png"/><Relationship Id="rId5" Type="http://schemas.openxmlformats.org/officeDocument/2006/relationships/image" Target="../media/image97.jpeg"/><Relationship Id="rId15" Type="http://schemas.openxmlformats.org/officeDocument/2006/relationships/image" Target="../media/image100.png"/><Relationship Id="rId10" Type="http://schemas.openxmlformats.org/officeDocument/2006/relationships/image" Target="../media/image93.jpeg"/><Relationship Id="rId4" Type="http://schemas.openxmlformats.org/officeDocument/2006/relationships/image" Target="../media/image96.png"/><Relationship Id="rId9" Type="http://schemas.openxmlformats.org/officeDocument/2006/relationships/image" Target="../media/image92.jpeg"/><Relationship Id="rId14" Type="http://schemas.openxmlformats.org/officeDocument/2006/relationships/image" Target="../media/image9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image" Target="../media/image12.emf"/><Relationship Id="rId18" Type="http://schemas.openxmlformats.org/officeDocument/2006/relationships/image" Target="../media/image17.emf"/><Relationship Id="rId26" Type="http://schemas.openxmlformats.org/officeDocument/2006/relationships/image" Target="../media/image25.emf"/><Relationship Id="rId39" Type="http://schemas.openxmlformats.org/officeDocument/2006/relationships/image" Target="../media/image38.emf"/><Relationship Id="rId21" Type="http://schemas.openxmlformats.org/officeDocument/2006/relationships/image" Target="../media/image20.emf"/><Relationship Id="rId34" Type="http://schemas.openxmlformats.org/officeDocument/2006/relationships/image" Target="../media/image33.emf"/><Relationship Id="rId42" Type="http://schemas.openxmlformats.org/officeDocument/2006/relationships/image" Target="../media/image41.emf"/><Relationship Id="rId47" Type="http://schemas.openxmlformats.org/officeDocument/2006/relationships/image" Target="../media/image46.emf"/><Relationship Id="rId50" Type="http://schemas.openxmlformats.org/officeDocument/2006/relationships/image" Target="../media/image49.emf"/><Relationship Id="rId55" Type="http://schemas.openxmlformats.org/officeDocument/2006/relationships/image" Target="../media/image54.emf"/><Relationship Id="rId63" Type="http://schemas.openxmlformats.org/officeDocument/2006/relationships/image" Target="../media/image62.emf"/><Relationship Id="rId68" Type="http://schemas.openxmlformats.org/officeDocument/2006/relationships/image" Target="../media/image67.emf"/><Relationship Id="rId76" Type="http://schemas.openxmlformats.org/officeDocument/2006/relationships/image" Target="../media/image75.emf"/><Relationship Id="rId7" Type="http://schemas.openxmlformats.org/officeDocument/2006/relationships/image" Target="../media/image6.emf"/><Relationship Id="rId71" Type="http://schemas.openxmlformats.org/officeDocument/2006/relationships/image" Target="../media/image70.emf"/><Relationship Id="rId2" Type="http://schemas.openxmlformats.org/officeDocument/2006/relationships/image" Target="../media/image1.emf"/><Relationship Id="rId16" Type="http://schemas.openxmlformats.org/officeDocument/2006/relationships/image" Target="../media/image15.emf"/><Relationship Id="rId29" Type="http://schemas.openxmlformats.org/officeDocument/2006/relationships/image" Target="../media/image28.emf"/><Relationship Id="rId11" Type="http://schemas.openxmlformats.org/officeDocument/2006/relationships/image" Target="../media/image10.emf"/><Relationship Id="rId24" Type="http://schemas.openxmlformats.org/officeDocument/2006/relationships/image" Target="../media/image23.emf"/><Relationship Id="rId32" Type="http://schemas.openxmlformats.org/officeDocument/2006/relationships/image" Target="../media/image31.emf"/><Relationship Id="rId37" Type="http://schemas.openxmlformats.org/officeDocument/2006/relationships/image" Target="../media/image36.emf"/><Relationship Id="rId40" Type="http://schemas.openxmlformats.org/officeDocument/2006/relationships/image" Target="../media/image39.emf"/><Relationship Id="rId45" Type="http://schemas.openxmlformats.org/officeDocument/2006/relationships/image" Target="../media/image44.emf"/><Relationship Id="rId53" Type="http://schemas.openxmlformats.org/officeDocument/2006/relationships/image" Target="../media/image52.emf"/><Relationship Id="rId58" Type="http://schemas.openxmlformats.org/officeDocument/2006/relationships/image" Target="../media/image57.emf"/><Relationship Id="rId66" Type="http://schemas.openxmlformats.org/officeDocument/2006/relationships/image" Target="../media/image65.emf"/><Relationship Id="rId74" Type="http://schemas.openxmlformats.org/officeDocument/2006/relationships/image" Target="../media/image73.emf"/><Relationship Id="rId79" Type="http://schemas.openxmlformats.org/officeDocument/2006/relationships/image" Target="../media/image78.emf"/><Relationship Id="rId5" Type="http://schemas.openxmlformats.org/officeDocument/2006/relationships/image" Target="../media/image4.emf"/><Relationship Id="rId61" Type="http://schemas.openxmlformats.org/officeDocument/2006/relationships/image" Target="../media/image60.emf"/><Relationship Id="rId82" Type="http://schemas.openxmlformats.org/officeDocument/2006/relationships/image" Target="../media/image81.emf"/><Relationship Id="rId10" Type="http://schemas.openxmlformats.org/officeDocument/2006/relationships/image" Target="../media/image9.emf"/><Relationship Id="rId19" Type="http://schemas.openxmlformats.org/officeDocument/2006/relationships/image" Target="../media/image18.emf"/><Relationship Id="rId31" Type="http://schemas.openxmlformats.org/officeDocument/2006/relationships/image" Target="../media/image30.emf"/><Relationship Id="rId44" Type="http://schemas.openxmlformats.org/officeDocument/2006/relationships/image" Target="../media/image43.emf"/><Relationship Id="rId52" Type="http://schemas.openxmlformats.org/officeDocument/2006/relationships/image" Target="../media/image51.emf"/><Relationship Id="rId60" Type="http://schemas.openxmlformats.org/officeDocument/2006/relationships/image" Target="../media/image59.emf"/><Relationship Id="rId65" Type="http://schemas.openxmlformats.org/officeDocument/2006/relationships/image" Target="../media/image64.emf"/><Relationship Id="rId73" Type="http://schemas.openxmlformats.org/officeDocument/2006/relationships/image" Target="../media/image72.emf"/><Relationship Id="rId78" Type="http://schemas.openxmlformats.org/officeDocument/2006/relationships/image" Target="../media/image77.emf"/><Relationship Id="rId81" Type="http://schemas.openxmlformats.org/officeDocument/2006/relationships/image" Target="../media/image80.emf"/><Relationship Id="rId4" Type="http://schemas.openxmlformats.org/officeDocument/2006/relationships/image" Target="../media/image3.emf"/><Relationship Id="rId9" Type="http://schemas.openxmlformats.org/officeDocument/2006/relationships/image" Target="../media/image8.emf"/><Relationship Id="rId14" Type="http://schemas.openxmlformats.org/officeDocument/2006/relationships/image" Target="../media/image13.emf"/><Relationship Id="rId22" Type="http://schemas.openxmlformats.org/officeDocument/2006/relationships/image" Target="../media/image21.png"/><Relationship Id="rId27" Type="http://schemas.openxmlformats.org/officeDocument/2006/relationships/image" Target="../media/image26.emf"/><Relationship Id="rId30" Type="http://schemas.openxmlformats.org/officeDocument/2006/relationships/image" Target="../media/image29.emf"/><Relationship Id="rId35" Type="http://schemas.openxmlformats.org/officeDocument/2006/relationships/image" Target="../media/image34.emf"/><Relationship Id="rId43" Type="http://schemas.openxmlformats.org/officeDocument/2006/relationships/image" Target="../media/image42.emf"/><Relationship Id="rId48" Type="http://schemas.openxmlformats.org/officeDocument/2006/relationships/image" Target="../media/image47.emf"/><Relationship Id="rId56" Type="http://schemas.openxmlformats.org/officeDocument/2006/relationships/image" Target="../media/image55.emf"/><Relationship Id="rId64" Type="http://schemas.openxmlformats.org/officeDocument/2006/relationships/image" Target="../media/image63.emf"/><Relationship Id="rId69" Type="http://schemas.openxmlformats.org/officeDocument/2006/relationships/image" Target="../media/image68.emf"/><Relationship Id="rId77" Type="http://schemas.openxmlformats.org/officeDocument/2006/relationships/image" Target="../media/image76.emf"/><Relationship Id="rId8" Type="http://schemas.openxmlformats.org/officeDocument/2006/relationships/image" Target="../media/image7.emf"/><Relationship Id="rId51" Type="http://schemas.openxmlformats.org/officeDocument/2006/relationships/image" Target="../media/image50.emf"/><Relationship Id="rId72" Type="http://schemas.openxmlformats.org/officeDocument/2006/relationships/image" Target="../media/image71.emf"/><Relationship Id="rId80" Type="http://schemas.openxmlformats.org/officeDocument/2006/relationships/image" Target="../media/image79.emf"/><Relationship Id="rId3" Type="http://schemas.openxmlformats.org/officeDocument/2006/relationships/image" Target="../media/image2.emf"/><Relationship Id="rId12" Type="http://schemas.openxmlformats.org/officeDocument/2006/relationships/image" Target="../media/image11.emf"/><Relationship Id="rId17" Type="http://schemas.openxmlformats.org/officeDocument/2006/relationships/image" Target="../media/image16.emf"/><Relationship Id="rId25" Type="http://schemas.openxmlformats.org/officeDocument/2006/relationships/image" Target="../media/image24.emf"/><Relationship Id="rId33" Type="http://schemas.openxmlformats.org/officeDocument/2006/relationships/image" Target="../media/image32.emf"/><Relationship Id="rId38" Type="http://schemas.openxmlformats.org/officeDocument/2006/relationships/image" Target="../media/image37.emf"/><Relationship Id="rId46" Type="http://schemas.openxmlformats.org/officeDocument/2006/relationships/image" Target="../media/image45.emf"/><Relationship Id="rId59" Type="http://schemas.openxmlformats.org/officeDocument/2006/relationships/image" Target="../media/image58.emf"/><Relationship Id="rId67" Type="http://schemas.openxmlformats.org/officeDocument/2006/relationships/image" Target="../media/image66.emf"/><Relationship Id="rId20" Type="http://schemas.openxmlformats.org/officeDocument/2006/relationships/image" Target="../media/image19.emf"/><Relationship Id="rId41" Type="http://schemas.openxmlformats.org/officeDocument/2006/relationships/image" Target="../media/image40.emf"/><Relationship Id="rId54" Type="http://schemas.openxmlformats.org/officeDocument/2006/relationships/image" Target="../media/image53.emf"/><Relationship Id="rId62" Type="http://schemas.openxmlformats.org/officeDocument/2006/relationships/image" Target="../media/image61.emf"/><Relationship Id="rId70" Type="http://schemas.openxmlformats.org/officeDocument/2006/relationships/image" Target="../media/image69.emf"/><Relationship Id="rId75" Type="http://schemas.openxmlformats.org/officeDocument/2006/relationships/image" Target="../media/image74.emf"/><Relationship Id="rId83"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5.emf"/><Relationship Id="rId15" Type="http://schemas.openxmlformats.org/officeDocument/2006/relationships/image" Target="../media/image14.emf"/><Relationship Id="rId23" Type="http://schemas.openxmlformats.org/officeDocument/2006/relationships/image" Target="../media/image22.emf"/><Relationship Id="rId28" Type="http://schemas.openxmlformats.org/officeDocument/2006/relationships/image" Target="../media/image27.emf"/><Relationship Id="rId36" Type="http://schemas.openxmlformats.org/officeDocument/2006/relationships/image" Target="../media/image35.emf"/><Relationship Id="rId49" Type="http://schemas.openxmlformats.org/officeDocument/2006/relationships/image" Target="../media/image48.emf"/><Relationship Id="rId57" Type="http://schemas.openxmlformats.org/officeDocument/2006/relationships/image" Target="../media/image56.emf"/></Relationships>
</file>

<file path=ppt/slides/_rels/slide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emf"/><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jpeg"/></Relationships>
</file>

<file path=ppt/slides/_rels/slide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C73A2E-DD29-4FA0-8529-F36A67D6E495}" type="slidenum">
              <a:rPr lang="en-GB" smtClean="0"/>
              <a:pPr/>
              <a:t>1</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468483996"/>
              </p:ext>
            </p:extLst>
          </p:nvPr>
        </p:nvGraphicFramePr>
        <p:xfrm>
          <a:off x="453275" y="2942591"/>
          <a:ext cx="8312034" cy="3200400"/>
        </p:xfrm>
        <a:graphic>
          <a:graphicData uri="http://schemas.openxmlformats.org/drawingml/2006/table">
            <a:tbl>
              <a:tblPr firstRow="1" firstCol="1" bandRow="1">
                <a:tableStyleId>{5C22544A-7EE6-4342-B048-85BDC9FD1C3A}</a:tableStyleId>
              </a:tblPr>
              <a:tblGrid>
                <a:gridCol w="1302673">
                  <a:extLst>
                    <a:ext uri="{9D8B030D-6E8A-4147-A177-3AD203B41FA5}">
                      <a16:colId xmlns:a16="http://schemas.microsoft.com/office/drawing/2014/main" val="2640384365"/>
                    </a:ext>
                  </a:extLst>
                </a:gridCol>
                <a:gridCol w="7009361">
                  <a:extLst>
                    <a:ext uri="{9D8B030D-6E8A-4147-A177-3AD203B41FA5}">
                      <a16:colId xmlns:a16="http://schemas.microsoft.com/office/drawing/2014/main" val="675729315"/>
                    </a:ext>
                  </a:extLst>
                </a:gridCol>
              </a:tblGrid>
              <a:tr h="0">
                <a:tc>
                  <a:txBody>
                    <a:bodyPr/>
                    <a:lstStyle/>
                    <a:p>
                      <a:pPr algn="just">
                        <a:spcAft>
                          <a:spcPts val="0"/>
                        </a:spcAft>
                      </a:pPr>
                      <a:r>
                        <a:rPr lang="en-GB" sz="1400" dirty="0">
                          <a:effectLst/>
                        </a:rPr>
                        <a:t>0830-0900</a:t>
                      </a: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400" dirty="0">
                          <a:effectLst/>
                        </a:rPr>
                        <a:t>Arrival</a:t>
                      </a: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7932684"/>
                  </a:ext>
                </a:extLst>
              </a:tr>
              <a:tr h="0">
                <a:tc>
                  <a:txBody>
                    <a:bodyPr/>
                    <a:lstStyle/>
                    <a:p>
                      <a:pPr algn="just">
                        <a:spcAft>
                          <a:spcPts val="0"/>
                        </a:spcAft>
                      </a:pPr>
                      <a:r>
                        <a:rPr lang="en-GB" sz="1400" dirty="0">
                          <a:effectLst/>
                        </a:rPr>
                        <a:t>0900-0915</a:t>
                      </a: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400" dirty="0">
                          <a:effectLst/>
                        </a:rPr>
                        <a:t>Opening DEVCO</a:t>
                      </a:r>
                    </a:p>
                  </a:txBody>
                  <a:tcPr marL="68580" marR="68580" marT="0" marB="0"/>
                </a:tc>
                <a:extLst>
                  <a:ext uri="{0D108BD9-81ED-4DB2-BD59-A6C34878D82A}">
                    <a16:rowId xmlns:a16="http://schemas.microsoft.com/office/drawing/2014/main" val="4186623710"/>
                  </a:ext>
                </a:extLst>
              </a:tr>
              <a:tr h="0">
                <a:tc>
                  <a:txBody>
                    <a:bodyPr/>
                    <a:lstStyle/>
                    <a:p>
                      <a:pPr algn="just">
                        <a:spcAft>
                          <a:spcPts val="0"/>
                        </a:spcAft>
                      </a:pPr>
                      <a:r>
                        <a:rPr lang="en-GB" sz="1400" dirty="0">
                          <a:effectLst/>
                        </a:rPr>
                        <a:t>0915-09.45</a:t>
                      </a: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400" dirty="0">
                          <a:effectLst/>
                        </a:rPr>
                        <a:t>Outline of the rapid assessment and overview and approaches to strengthening water operator partnerships, Eric Buhl-Nielsen, PEM</a:t>
                      </a:r>
                    </a:p>
                  </a:txBody>
                  <a:tcPr marL="68580" marR="68580" marT="0" marB="0"/>
                </a:tc>
                <a:extLst>
                  <a:ext uri="{0D108BD9-81ED-4DB2-BD59-A6C34878D82A}">
                    <a16:rowId xmlns:a16="http://schemas.microsoft.com/office/drawing/2014/main" val="3605721493"/>
                  </a:ext>
                </a:extLst>
              </a:tr>
              <a:tr h="0">
                <a:tc>
                  <a:txBody>
                    <a:bodyPr/>
                    <a:lstStyle/>
                    <a:p>
                      <a:pPr algn="just">
                        <a:spcAft>
                          <a:spcPts val="0"/>
                        </a:spcAft>
                      </a:pPr>
                      <a:r>
                        <a:rPr lang="en-GB" sz="1400" dirty="0">
                          <a:effectLst/>
                        </a:rPr>
                        <a:t>09.45-11.15</a:t>
                      </a: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400" dirty="0">
                          <a:effectLst/>
                        </a:rPr>
                        <a:t>Snapshot presentations of experiences (10 mins each)</a:t>
                      </a:r>
                    </a:p>
                    <a:p>
                      <a:pPr marL="285750" indent="-285750" algn="just">
                        <a:spcAft>
                          <a:spcPts val="0"/>
                        </a:spcAft>
                        <a:buFont typeface="Arial" panose="020B0604020202020204" pitchFamily="34" charset="0"/>
                        <a:buChar char="•"/>
                      </a:pPr>
                      <a:r>
                        <a:rPr lang="en-GB" sz="1400" dirty="0">
                          <a:effectLst/>
                        </a:rPr>
                        <a:t>GWOPA</a:t>
                      </a:r>
                    </a:p>
                    <a:p>
                      <a:pPr marL="285750" indent="-285750" algn="just">
                        <a:spcAft>
                          <a:spcPts val="0"/>
                        </a:spcAft>
                        <a:buFont typeface="Arial" panose="020B0604020202020204" pitchFamily="34" charset="0"/>
                        <a:buChar char="•"/>
                      </a:pPr>
                      <a:r>
                        <a:rPr lang="en-GB" sz="1400" dirty="0">
                          <a:effectLst/>
                        </a:rPr>
                        <a:t>Associations</a:t>
                      </a:r>
                    </a:p>
                    <a:p>
                      <a:pPr marL="285750" indent="-285750" algn="just">
                        <a:spcAft>
                          <a:spcPts val="0"/>
                        </a:spcAft>
                        <a:buFont typeface="Arial" panose="020B0604020202020204" pitchFamily="34" charset="0"/>
                        <a:buChar char="•"/>
                      </a:pPr>
                      <a:r>
                        <a:rPr lang="en-GB" sz="1400" dirty="0">
                          <a:effectLst/>
                        </a:rPr>
                        <a:t>Water operators (mentee/mentor)</a:t>
                      </a:r>
                      <a:endParaRPr lang="en-GB" sz="1400" dirty="0">
                        <a:effectLst/>
                        <a:latin typeface="Garamond" panose="02020404030301010803" pitchFamily="18" charset="0"/>
                        <a:cs typeface="Times New Roman" panose="02020603050405020304" pitchFamily="18" charset="0"/>
                      </a:endParaRPr>
                    </a:p>
                    <a:p>
                      <a:pPr marL="285750" indent="-285750" algn="just">
                        <a:spcAft>
                          <a:spcPts val="0"/>
                        </a:spcAft>
                        <a:buFont typeface="Arial" panose="020B0604020202020204" pitchFamily="34" charset="0"/>
                        <a:buChar char="•"/>
                      </a:pPr>
                      <a:r>
                        <a:rPr lang="en-GB" sz="1400" kern="1200" dirty="0">
                          <a:solidFill>
                            <a:schemeClr val="dk1"/>
                          </a:solidFill>
                          <a:effectLst/>
                          <a:latin typeface="+mn-lt"/>
                          <a:ea typeface="+mn-ea"/>
                          <a:cs typeface="+mn-cs"/>
                        </a:rPr>
                        <a:t>Water operator initiative</a:t>
                      </a:r>
                      <a:r>
                        <a:rPr lang="en-GB" sz="1400" kern="1200" baseline="0" dirty="0">
                          <a:solidFill>
                            <a:schemeClr val="dk1"/>
                          </a:solidFill>
                          <a:effectLst/>
                          <a:latin typeface="+mn-lt"/>
                          <a:ea typeface="+mn-ea"/>
                          <a:cs typeface="+mn-cs"/>
                        </a:rPr>
                        <a:t> (</a:t>
                      </a:r>
                      <a:r>
                        <a:rPr lang="en-GB" sz="1400" kern="1200" baseline="0" dirty="0" err="1">
                          <a:solidFill>
                            <a:schemeClr val="dk1"/>
                          </a:solidFill>
                          <a:effectLst/>
                          <a:latin typeface="+mn-lt"/>
                          <a:ea typeface="+mn-ea"/>
                          <a:cs typeface="+mn-cs"/>
                        </a:rPr>
                        <a:t>WaterWorx</a:t>
                      </a:r>
                      <a:r>
                        <a:rPr lang="en-GB" sz="1400" kern="1200" baseline="0" dirty="0">
                          <a:solidFill>
                            <a:schemeClr val="dk1"/>
                          </a:solidFill>
                          <a:effectLst/>
                          <a:latin typeface="+mn-lt"/>
                          <a:ea typeface="+mn-ea"/>
                          <a:cs typeface="+mn-cs"/>
                        </a:rPr>
                        <a:t>)</a:t>
                      </a:r>
                      <a:endParaRPr lang="en-GB" sz="14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073075820"/>
                  </a:ext>
                </a:extLst>
              </a:tr>
              <a:tr h="0">
                <a:tc>
                  <a:txBody>
                    <a:bodyPr/>
                    <a:lstStyle/>
                    <a:p>
                      <a:pPr algn="just">
                        <a:spcAft>
                          <a:spcPts val="0"/>
                        </a:spcAft>
                      </a:pPr>
                      <a:r>
                        <a:rPr lang="en-GB" sz="1400" dirty="0">
                          <a:effectLst/>
                        </a:rPr>
                        <a:t>11.15-11.45</a:t>
                      </a: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400" dirty="0">
                          <a:effectLst/>
                        </a:rPr>
                        <a:t>Break</a:t>
                      </a: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332375"/>
                  </a:ext>
                </a:extLst>
              </a:tr>
              <a:tr h="0">
                <a:tc>
                  <a:txBody>
                    <a:bodyPr/>
                    <a:lstStyle/>
                    <a:p>
                      <a:pPr algn="just">
                        <a:spcAft>
                          <a:spcPts val="0"/>
                        </a:spcAft>
                      </a:pPr>
                      <a:r>
                        <a:rPr lang="en-GB" sz="1400" dirty="0">
                          <a:effectLst/>
                        </a:rPr>
                        <a:t>11.45- 12.15</a:t>
                      </a: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effectLst/>
                        </a:rPr>
                        <a:t>Snapshot presentation</a:t>
                      </a:r>
                      <a:r>
                        <a:rPr lang="en-GB" sz="1400" baseline="0" dirty="0">
                          <a:effectLst/>
                        </a:rPr>
                        <a:t>s cont’d</a:t>
                      </a:r>
                      <a:endParaRPr lang="en-GB" sz="1400" dirty="0">
                        <a:effectLst/>
                      </a:endParaRPr>
                    </a:p>
                  </a:txBody>
                  <a:tcPr marL="68580" marR="68580" marT="0" marB="0"/>
                </a:tc>
                <a:extLst>
                  <a:ext uri="{0D108BD9-81ED-4DB2-BD59-A6C34878D82A}">
                    <a16:rowId xmlns:a16="http://schemas.microsoft.com/office/drawing/2014/main" val="2698613625"/>
                  </a:ext>
                </a:extLst>
              </a:tr>
              <a:tr h="0">
                <a:tc>
                  <a:txBody>
                    <a:bodyPr/>
                    <a:lstStyle/>
                    <a:p>
                      <a:pPr marL="0" algn="just" defTabSz="914400" rtl="0" eaLnBrk="1" latinLnBrk="0" hangingPunct="1">
                        <a:spcAft>
                          <a:spcPts val="0"/>
                        </a:spcAft>
                      </a:pPr>
                      <a:r>
                        <a:rPr lang="en-GB" sz="1400" b="1" kern="1200" dirty="0">
                          <a:solidFill>
                            <a:schemeClr val="lt1"/>
                          </a:solidFill>
                          <a:effectLst/>
                          <a:latin typeface="+mn-lt"/>
                          <a:ea typeface="+mn-ea"/>
                          <a:cs typeface="+mn-cs"/>
                        </a:rPr>
                        <a:t>12.15-13.00</a:t>
                      </a: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400" dirty="0">
                          <a:effectLst/>
                        </a:rPr>
                        <a:t>Discussion on lessons learned and approaches to strengthening water operator partnerships</a:t>
                      </a:r>
                    </a:p>
                    <a:p>
                      <a:pPr algn="just">
                        <a:spcAft>
                          <a:spcPts val="0"/>
                        </a:spcAft>
                      </a:pP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93093822"/>
                  </a:ext>
                </a:extLst>
              </a:tr>
              <a:tr h="0">
                <a:tc>
                  <a:txBody>
                    <a:bodyPr/>
                    <a:lstStyle/>
                    <a:p>
                      <a:pPr algn="just">
                        <a:spcAft>
                          <a:spcPts val="0"/>
                        </a:spcAft>
                      </a:pPr>
                      <a:r>
                        <a:rPr lang="en-GB" sz="1400" dirty="0">
                          <a:effectLst/>
                        </a:rPr>
                        <a:t>12.30-13.30</a:t>
                      </a: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400" dirty="0">
                          <a:effectLst/>
                        </a:rPr>
                        <a:t>Wrap up – DEVCO, GWOPA, IFIs, Member state water expert group</a:t>
                      </a:r>
                    </a:p>
                    <a:p>
                      <a:pPr algn="just">
                        <a:spcAft>
                          <a:spcPts val="0"/>
                        </a:spcAft>
                      </a:pPr>
                      <a:endParaRPr lang="en-GB" sz="1400"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55078941"/>
                  </a:ext>
                </a:extLst>
              </a:tr>
            </a:tbl>
          </a:graphicData>
        </a:graphic>
      </p:graphicFrame>
      <p:sp>
        <p:nvSpPr>
          <p:cNvPr id="4" name="TextBox 3"/>
          <p:cNvSpPr txBox="1"/>
          <p:nvPr/>
        </p:nvSpPr>
        <p:spPr>
          <a:xfrm>
            <a:off x="379383" y="911266"/>
            <a:ext cx="8312034" cy="2031325"/>
          </a:xfrm>
          <a:prstGeom prst="rect">
            <a:avLst/>
          </a:prstGeom>
          <a:noFill/>
        </p:spPr>
        <p:txBody>
          <a:bodyPr wrap="square" rtlCol="0">
            <a:spAutoFit/>
          </a:bodyPr>
          <a:lstStyle/>
          <a:p>
            <a:r>
              <a:rPr lang="en-GB" sz="1400" b="1" dirty="0"/>
              <a:t>Context: </a:t>
            </a:r>
            <a:r>
              <a:rPr lang="en-GB" sz="1400" dirty="0"/>
              <a:t>- 2</a:t>
            </a:r>
            <a:r>
              <a:rPr lang="en-GB" sz="1400" baseline="30000" dirty="0"/>
              <a:t>nd</a:t>
            </a:r>
            <a:r>
              <a:rPr lang="en-GB" sz="1400" dirty="0"/>
              <a:t> call for proposals funded 23 water operator partnerships – what did we learn and how to move forward</a:t>
            </a:r>
          </a:p>
          <a:p>
            <a:endParaRPr lang="en-GB" sz="1400" dirty="0"/>
          </a:p>
          <a:p>
            <a:r>
              <a:rPr lang="en-GB" sz="1400" b="1" dirty="0"/>
              <a:t>Purpose</a:t>
            </a:r>
            <a:r>
              <a:rPr lang="en-GB" sz="1400" dirty="0"/>
              <a:t>: to discuss </a:t>
            </a:r>
          </a:p>
          <a:p>
            <a:pPr marL="285750" indent="-285750">
              <a:buFont typeface="Arial" panose="020B0604020202020204" pitchFamily="34" charset="0"/>
              <a:buChar char="•"/>
            </a:pPr>
            <a:r>
              <a:rPr lang="en-GB" sz="1400" dirty="0"/>
              <a:t>the findings of the rapid assessment, </a:t>
            </a:r>
          </a:p>
          <a:p>
            <a:pPr marL="285750" indent="-285750">
              <a:buFont typeface="Arial" panose="020B0604020202020204" pitchFamily="34" charset="0"/>
              <a:buChar char="•"/>
            </a:pPr>
            <a:r>
              <a:rPr lang="en-GB" sz="1400" dirty="0"/>
              <a:t>the overview of associations and water operator partnership initiatives and </a:t>
            </a:r>
          </a:p>
          <a:p>
            <a:pPr marL="285750" indent="-285750">
              <a:buFont typeface="Arial" panose="020B0604020202020204" pitchFamily="34" charset="0"/>
              <a:buChar char="•"/>
            </a:pPr>
            <a:r>
              <a:rPr lang="en-GB" sz="1400" dirty="0"/>
              <a:t>approaches to strengthen water operator partnerships in development cooperation.</a:t>
            </a:r>
          </a:p>
          <a:p>
            <a:endParaRPr lang="en-GB" sz="1400" dirty="0"/>
          </a:p>
          <a:p>
            <a:r>
              <a:rPr lang="en-GB" sz="1400" b="1" dirty="0"/>
              <a:t>Schedule</a:t>
            </a:r>
            <a:r>
              <a:rPr lang="en-GB" sz="1400" dirty="0"/>
              <a:t> </a:t>
            </a:r>
          </a:p>
        </p:txBody>
      </p:sp>
      <p:graphicFrame>
        <p:nvGraphicFramePr>
          <p:cNvPr id="5" name="2 Tabla"/>
          <p:cNvGraphicFramePr>
            <a:graphicFrameLocks noGrp="1"/>
          </p:cNvGraphicFramePr>
          <p:nvPr>
            <p:extLst>
              <p:ext uri="{D42A27DB-BD31-4B8C-83A1-F6EECF244321}">
                <p14:modId xmlns:p14="http://schemas.microsoft.com/office/powerpoint/2010/main" val="1314076156"/>
              </p:ext>
            </p:extLst>
          </p:nvPr>
        </p:nvGraphicFramePr>
        <p:xfrm>
          <a:off x="0" y="1985"/>
          <a:ext cx="9144000" cy="626088"/>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26088">
                <a:tc>
                  <a:txBody>
                    <a:bodyPr/>
                    <a:lstStyle/>
                    <a:p>
                      <a:r>
                        <a:rPr lang="en-GB" sz="2000" b="1" kern="1200" dirty="0">
                          <a:solidFill>
                            <a:schemeClr val="lt1"/>
                          </a:solidFill>
                          <a:latin typeface="+mn-lt"/>
                          <a:ea typeface="+mn-ea"/>
                          <a:cs typeface="+mn-cs"/>
                        </a:rPr>
                        <a:t>Seminar</a:t>
                      </a:r>
                      <a:r>
                        <a:rPr lang="en-GB" sz="2000" b="1" kern="1200" baseline="0" dirty="0">
                          <a:solidFill>
                            <a:schemeClr val="lt1"/>
                          </a:solidFill>
                          <a:latin typeface="+mn-lt"/>
                          <a:ea typeface="+mn-ea"/>
                          <a:cs typeface="+mn-cs"/>
                        </a:rPr>
                        <a:t> on strengthening water operator partnerships in development cooperation</a:t>
                      </a:r>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37001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C73A2E-DD29-4FA0-8529-F36A67D6E495}" type="slidenum">
              <a:rPr lang="en-GB" smtClean="0"/>
              <a:pPr/>
              <a:t>10</a:t>
            </a:fld>
            <a:endParaRPr lang="en-GB"/>
          </a:p>
        </p:txBody>
      </p:sp>
      <p:graphicFrame>
        <p:nvGraphicFramePr>
          <p:cNvPr id="4" name="2 Tabla"/>
          <p:cNvGraphicFramePr>
            <a:graphicFrameLocks noGrp="1"/>
          </p:cNvGraphicFramePr>
          <p:nvPr>
            <p:extLst>
              <p:ext uri="{D42A27DB-BD31-4B8C-83A1-F6EECF244321}">
                <p14:modId xmlns:p14="http://schemas.microsoft.com/office/powerpoint/2010/main" val="3496266086"/>
              </p:ext>
            </p:extLst>
          </p:nvPr>
        </p:nvGraphicFramePr>
        <p:xfrm>
          <a:off x="9240" y="1985"/>
          <a:ext cx="9134760" cy="533724"/>
        </p:xfrm>
        <a:graphic>
          <a:graphicData uri="http://schemas.openxmlformats.org/drawingml/2006/table">
            <a:tbl>
              <a:tblPr firstRow="1" bandRow="1">
                <a:tableStyleId>{5C22544A-7EE6-4342-B048-85BDC9FD1C3A}</a:tableStyleId>
              </a:tblPr>
              <a:tblGrid>
                <a:gridCol w="9134760">
                  <a:extLst>
                    <a:ext uri="{9D8B030D-6E8A-4147-A177-3AD203B41FA5}">
                      <a16:colId xmlns:a16="http://schemas.microsoft.com/office/drawing/2014/main" val="20000"/>
                    </a:ext>
                  </a:extLst>
                </a:gridCol>
              </a:tblGrid>
              <a:tr h="533724">
                <a:tc>
                  <a:txBody>
                    <a:bodyPr/>
                    <a:lstStyle/>
                    <a:p>
                      <a:r>
                        <a:rPr lang="en-GB" sz="2000" b="1" kern="1200" baseline="0" dirty="0">
                          <a:solidFill>
                            <a:schemeClr val="lt1"/>
                          </a:solidFill>
                          <a:latin typeface="+mn-lt"/>
                          <a:ea typeface="+mn-ea"/>
                          <a:cs typeface="+mn-cs"/>
                        </a:rPr>
                        <a:t>Water operator partnership initiatives </a:t>
                      </a:r>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82779214"/>
              </p:ext>
            </p:extLst>
          </p:nvPr>
        </p:nvGraphicFramePr>
        <p:xfrm>
          <a:off x="289258" y="3335895"/>
          <a:ext cx="4254494" cy="3429000"/>
        </p:xfrm>
        <a:graphic>
          <a:graphicData uri="http://schemas.openxmlformats.org/drawingml/2006/table">
            <a:tbl>
              <a:tblPr firstRow="1" firstCol="1" bandRow="1">
                <a:tableStyleId>{5C22544A-7EE6-4342-B048-85BDC9FD1C3A}</a:tableStyleId>
              </a:tblPr>
              <a:tblGrid>
                <a:gridCol w="1241963">
                  <a:extLst>
                    <a:ext uri="{9D8B030D-6E8A-4147-A177-3AD203B41FA5}">
                      <a16:colId xmlns:a16="http://schemas.microsoft.com/office/drawing/2014/main" val="2823935267"/>
                    </a:ext>
                  </a:extLst>
                </a:gridCol>
                <a:gridCol w="3012531">
                  <a:extLst>
                    <a:ext uri="{9D8B030D-6E8A-4147-A177-3AD203B41FA5}">
                      <a16:colId xmlns:a16="http://schemas.microsoft.com/office/drawing/2014/main" val="1231292233"/>
                    </a:ext>
                  </a:extLst>
                </a:gridCol>
              </a:tblGrid>
              <a:tr h="0">
                <a:tc>
                  <a:txBody>
                    <a:bodyPr/>
                    <a:lstStyle/>
                    <a:p>
                      <a:pPr algn="just">
                        <a:spcAft>
                          <a:spcPts val="600"/>
                        </a:spcAft>
                      </a:pPr>
                      <a:r>
                        <a:rPr lang="en-GB" sz="1400" dirty="0">
                          <a:effectLst/>
                        </a:rPr>
                        <a:t> Roles</a:t>
                      </a:r>
                    </a:p>
                    <a:p>
                      <a:pPr algn="just">
                        <a:spcAft>
                          <a:spcPts val="600"/>
                        </a:spcAft>
                      </a:pPr>
                      <a:endParaRPr lang="en-GB" sz="1400" dirty="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algn="just">
                        <a:spcAft>
                          <a:spcPts val="600"/>
                        </a:spcAft>
                      </a:pPr>
                      <a:r>
                        <a:rPr lang="en-GB" sz="1400" dirty="0">
                          <a:effectLst/>
                        </a:rPr>
                        <a:t>Description</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3854389548"/>
                  </a:ext>
                </a:extLst>
              </a:tr>
              <a:tr h="0">
                <a:tc>
                  <a:txBody>
                    <a:bodyPr/>
                    <a:lstStyle/>
                    <a:p>
                      <a:pPr algn="l">
                        <a:spcAft>
                          <a:spcPts val="600"/>
                        </a:spcAft>
                      </a:pPr>
                      <a:r>
                        <a:rPr lang="en-GB" sz="1400" dirty="0">
                          <a:effectLst/>
                        </a:rPr>
                        <a:t>WOP promoter</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algn="l">
                        <a:spcAft>
                          <a:spcPts val="600"/>
                        </a:spcAft>
                      </a:pPr>
                      <a:r>
                        <a:rPr lang="en-GB" sz="1400" dirty="0">
                          <a:effectLst/>
                        </a:rPr>
                        <a:t>identifies, advocates for, supports and promotes potential WOPs </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592280235"/>
                  </a:ext>
                </a:extLst>
              </a:tr>
              <a:tr h="0">
                <a:tc>
                  <a:txBody>
                    <a:bodyPr/>
                    <a:lstStyle/>
                    <a:p>
                      <a:pPr algn="l">
                        <a:spcAft>
                          <a:spcPts val="600"/>
                        </a:spcAft>
                      </a:pPr>
                      <a:r>
                        <a:rPr lang="en-GB" sz="1400" dirty="0">
                          <a:effectLst/>
                        </a:rPr>
                        <a:t>WOP knowledge management </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algn="l">
                        <a:spcAft>
                          <a:spcPts val="600"/>
                        </a:spcAft>
                      </a:pPr>
                      <a:r>
                        <a:rPr lang="en-GB" sz="1400" dirty="0">
                          <a:effectLst/>
                        </a:rPr>
                        <a:t>contributes to information sharing generically</a:t>
                      </a:r>
                      <a:r>
                        <a:rPr lang="en-GB" sz="1400" baseline="0" dirty="0">
                          <a:effectLst/>
                        </a:rPr>
                        <a:t> &amp;</a:t>
                      </a:r>
                      <a:r>
                        <a:rPr lang="en-GB" sz="1400" dirty="0">
                          <a:effectLst/>
                        </a:rPr>
                        <a:t> learning and access to knowledge at the individual WOP level</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2931233674"/>
                  </a:ext>
                </a:extLst>
              </a:tr>
              <a:tr h="0">
                <a:tc>
                  <a:txBody>
                    <a:bodyPr/>
                    <a:lstStyle/>
                    <a:p>
                      <a:pPr algn="l">
                        <a:spcAft>
                          <a:spcPts val="600"/>
                        </a:spcAft>
                      </a:pPr>
                      <a:r>
                        <a:rPr lang="en-GB" sz="1400" dirty="0">
                          <a:effectLst/>
                        </a:rPr>
                        <a:t>WOP – third part facilitator</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algn="l">
                        <a:spcAft>
                          <a:spcPts val="600"/>
                        </a:spcAft>
                      </a:pPr>
                      <a:r>
                        <a:rPr lang="en-GB" sz="1400" dirty="0">
                          <a:effectLst/>
                        </a:rPr>
                        <a:t>manages a programme supporting  WOPs, provides operational support</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1894508489"/>
                  </a:ext>
                </a:extLst>
              </a:tr>
              <a:tr h="0">
                <a:tc>
                  <a:txBody>
                    <a:bodyPr/>
                    <a:lstStyle/>
                    <a:p>
                      <a:pPr algn="l">
                        <a:spcAft>
                          <a:spcPts val="600"/>
                        </a:spcAft>
                      </a:pPr>
                      <a:r>
                        <a:rPr lang="en-GB" sz="1400" dirty="0">
                          <a:effectLst/>
                        </a:rPr>
                        <a:t>Multi-WOP fund manager </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algn="l">
                        <a:spcAft>
                          <a:spcPts val="600"/>
                        </a:spcAft>
                      </a:pPr>
                      <a:r>
                        <a:rPr lang="en-GB" sz="1400" dirty="0">
                          <a:effectLst/>
                        </a:rPr>
                        <a:t>manages a programme that channels financial support to a number of WOPs </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3893567923"/>
                  </a:ext>
                </a:extLst>
              </a:tr>
              <a:tr h="0">
                <a:tc>
                  <a:txBody>
                    <a:bodyPr/>
                    <a:lstStyle/>
                    <a:p>
                      <a:pPr algn="l">
                        <a:spcAft>
                          <a:spcPts val="600"/>
                        </a:spcAft>
                      </a:pPr>
                      <a:r>
                        <a:rPr lang="en-GB" sz="1400" dirty="0">
                          <a:effectLst/>
                        </a:rPr>
                        <a:t>WOP mentor/</a:t>
                      </a:r>
                    </a:p>
                    <a:p>
                      <a:pPr algn="l">
                        <a:spcAft>
                          <a:spcPts val="600"/>
                        </a:spcAft>
                      </a:pPr>
                      <a:r>
                        <a:rPr lang="en-GB" sz="1400" dirty="0">
                          <a:effectLst/>
                        </a:rPr>
                        <a:t>mentee </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algn="l">
                        <a:spcAft>
                          <a:spcPts val="600"/>
                        </a:spcAft>
                      </a:pPr>
                      <a:r>
                        <a:rPr lang="en-GB" sz="1400" dirty="0">
                          <a:effectLst/>
                        </a:rPr>
                        <a:t>the direct water operator implementing parties</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908450762"/>
                  </a:ext>
                </a:extLst>
              </a:tr>
              <a:tr h="0">
                <a:tc>
                  <a:txBody>
                    <a:bodyPr/>
                    <a:lstStyle/>
                    <a:p>
                      <a:pPr algn="l">
                        <a:spcAft>
                          <a:spcPts val="600"/>
                        </a:spcAft>
                      </a:pPr>
                      <a:r>
                        <a:rPr lang="en-GB" sz="1400" dirty="0">
                          <a:effectLst/>
                        </a:rPr>
                        <a:t>WOP financier </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algn="l">
                        <a:spcAft>
                          <a:spcPts val="600"/>
                        </a:spcAft>
                      </a:pPr>
                      <a:r>
                        <a:rPr lang="en-GB" sz="1400" dirty="0">
                          <a:effectLst/>
                        </a:rPr>
                        <a:t>resources funding for WOPS and similar</a:t>
                      </a:r>
                    </a:p>
                    <a:p>
                      <a:pPr algn="l">
                        <a:spcAft>
                          <a:spcPts val="600"/>
                        </a:spcAft>
                      </a:pP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203058609"/>
                  </a:ext>
                </a:extLst>
              </a:tr>
            </a:tbl>
          </a:graphicData>
        </a:graphic>
      </p:graphicFrame>
      <p:sp>
        <p:nvSpPr>
          <p:cNvPr id="6" name="Rectangle 5"/>
          <p:cNvSpPr/>
          <p:nvPr/>
        </p:nvSpPr>
        <p:spPr>
          <a:xfrm>
            <a:off x="289258" y="730921"/>
            <a:ext cx="4254494" cy="2046714"/>
          </a:xfrm>
          <a:prstGeom prst="rect">
            <a:avLst/>
          </a:prstGeom>
        </p:spPr>
        <p:txBody>
          <a:bodyPr wrap="square">
            <a:spAutoFit/>
          </a:bodyPr>
          <a:lstStyle/>
          <a:p>
            <a:pPr lvl="0">
              <a:spcAft>
                <a:spcPts val="600"/>
              </a:spcAft>
              <a:tabLst>
                <a:tab pos="2091055" algn="l"/>
              </a:tabLst>
            </a:pPr>
            <a:r>
              <a:rPr lang="en-GB" sz="1400" b="1" dirty="0">
                <a:latin typeface="Calibri" panose="020F0502020204030204" pitchFamily="34" charset="0"/>
                <a:ea typeface="PMingLiU"/>
                <a:cs typeface="Calibri" panose="020F0502020204030204" pitchFamily="34" charset="0"/>
              </a:rPr>
              <a:t>Water Operator Partnerships and investment – 3 types</a:t>
            </a:r>
          </a:p>
          <a:p>
            <a:pPr marL="342900" lvl="0" indent="-342900">
              <a:spcAft>
                <a:spcPts val="600"/>
              </a:spcAft>
              <a:buFont typeface="Symbol" panose="05050102010706020507" pitchFamily="18" charset="2"/>
              <a:buChar char=""/>
              <a:tabLst>
                <a:tab pos="2091055" algn="l"/>
              </a:tabLst>
            </a:pPr>
            <a:r>
              <a:rPr lang="en-GB" sz="1400" dirty="0">
                <a:latin typeface="Calibri" panose="020F0502020204030204" pitchFamily="34" charset="0"/>
                <a:ea typeface="PMingLiU"/>
                <a:cs typeface="Calibri" panose="020F0502020204030204" pitchFamily="34" charset="0"/>
              </a:rPr>
              <a:t>WOPs that focus purely on operations and do not involve investments.</a:t>
            </a:r>
          </a:p>
          <a:p>
            <a:pPr marL="342900" lvl="0" indent="-342900">
              <a:spcAft>
                <a:spcPts val="600"/>
              </a:spcAft>
              <a:buFont typeface="Symbol" panose="05050102010706020507" pitchFamily="18" charset="2"/>
              <a:buChar char=""/>
              <a:tabLst>
                <a:tab pos="2091055" algn="l"/>
              </a:tabLst>
            </a:pPr>
            <a:r>
              <a:rPr lang="en-GB" sz="1400" dirty="0">
                <a:latin typeface="Calibri" panose="020F0502020204030204" pitchFamily="34" charset="0"/>
                <a:ea typeface="PMingLiU"/>
                <a:cs typeface="Calibri" panose="020F0502020204030204" pitchFamily="34" charset="0"/>
              </a:rPr>
              <a:t>WOPs that aim to prepare the ground for investments.</a:t>
            </a:r>
          </a:p>
          <a:p>
            <a:pPr marL="342900" lvl="0" indent="-342900">
              <a:spcAft>
                <a:spcPts val="600"/>
              </a:spcAft>
              <a:buFont typeface="Symbol" panose="05050102010706020507" pitchFamily="18" charset="2"/>
              <a:buChar char=""/>
              <a:tabLst>
                <a:tab pos="2091055" algn="l"/>
              </a:tabLst>
            </a:pPr>
            <a:r>
              <a:rPr lang="en-GB" sz="1400" dirty="0">
                <a:latin typeface="Calibri" panose="020F0502020204030204" pitchFamily="34" charset="0"/>
                <a:ea typeface="PMingLiU"/>
                <a:cs typeface="Calibri" panose="020F0502020204030204" pitchFamily="34" charset="0"/>
              </a:rPr>
              <a:t>WOPs that occur along side ongoing investment programmes or after such investments in order to enhance sustainability. </a:t>
            </a:r>
          </a:p>
        </p:txBody>
      </p:sp>
      <p:graphicFrame>
        <p:nvGraphicFramePr>
          <p:cNvPr id="8" name="Chart 7">
            <a:extLst>
              <a:ext uri="{FF2B5EF4-FFF2-40B4-BE49-F238E27FC236}">
                <a16:creationId xmlns:a16="http://schemas.microsoft.com/office/drawing/2014/main" id="{25515F6A-5B71-4B10-8664-3DAF289E87D6}"/>
              </a:ext>
            </a:extLst>
          </p:cNvPr>
          <p:cNvGraphicFramePr/>
          <p:nvPr>
            <p:extLst>
              <p:ext uri="{D42A27DB-BD31-4B8C-83A1-F6EECF244321}">
                <p14:modId xmlns:p14="http://schemas.microsoft.com/office/powerpoint/2010/main" val="2996321903"/>
              </p:ext>
            </p:extLst>
          </p:nvPr>
        </p:nvGraphicFramePr>
        <p:xfrm>
          <a:off x="5058144" y="1194899"/>
          <a:ext cx="3276600" cy="22771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5BD69134-ACC5-4925-B383-3C4233F831DD}"/>
              </a:ext>
            </a:extLst>
          </p:cNvPr>
          <p:cNvGraphicFramePr/>
          <p:nvPr>
            <p:extLst>
              <p:ext uri="{D42A27DB-BD31-4B8C-83A1-F6EECF244321}">
                <p14:modId xmlns:p14="http://schemas.microsoft.com/office/powerpoint/2010/main" val="593359198"/>
              </p:ext>
            </p:extLst>
          </p:nvPr>
        </p:nvGraphicFramePr>
        <p:xfrm>
          <a:off x="5260339" y="4007366"/>
          <a:ext cx="3255011" cy="227711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289258" y="2907998"/>
            <a:ext cx="4572000" cy="307777"/>
          </a:xfrm>
          <a:prstGeom prst="rect">
            <a:avLst/>
          </a:prstGeom>
        </p:spPr>
        <p:txBody>
          <a:bodyPr>
            <a:spAutoFit/>
          </a:bodyPr>
          <a:lstStyle/>
          <a:p>
            <a:pPr lvl="0">
              <a:spcAft>
                <a:spcPts val="600"/>
              </a:spcAft>
              <a:tabLst>
                <a:tab pos="2091055" algn="l"/>
              </a:tabLst>
            </a:pPr>
            <a:r>
              <a:rPr lang="en-GB" sz="1400" b="1" dirty="0">
                <a:latin typeface="Calibri" panose="020F0502020204030204" pitchFamily="34" charset="0"/>
                <a:ea typeface="PMingLiU"/>
                <a:cs typeface="Calibri" panose="020F0502020204030204" pitchFamily="34" charset="0"/>
              </a:rPr>
              <a:t>Water Operator Partnerships roles</a:t>
            </a:r>
          </a:p>
        </p:txBody>
      </p:sp>
      <p:cxnSp>
        <p:nvCxnSpPr>
          <p:cNvPr id="12" name="Straight Connector 11"/>
          <p:cNvCxnSpPr/>
          <p:nvPr/>
        </p:nvCxnSpPr>
        <p:spPr>
          <a:xfrm>
            <a:off x="386499" y="1046375"/>
            <a:ext cx="4157253" cy="94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6498" y="3165231"/>
            <a:ext cx="4157254" cy="26833"/>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893168" y="766102"/>
            <a:ext cx="3962963" cy="307777"/>
          </a:xfrm>
          <a:prstGeom prst="rect">
            <a:avLst/>
          </a:prstGeom>
        </p:spPr>
        <p:txBody>
          <a:bodyPr wrap="square">
            <a:spAutoFit/>
          </a:bodyPr>
          <a:lstStyle/>
          <a:p>
            <a:pPr lvl="0">
              <a:spcAft>
                <a:spcPts val="600"/>
              </a:spcAft>
              <a:tabLst>
                <a:tab pos="2091055" algn="l"/>
              </a:tabLst>
            </a:pPr>
            <a:r>
              <a:rPr lang="en-GB" sz="1400" b="1" dirty="0">
                <a:latin typeface="Calibri" panose="020F0502020204030204" pitchFamily="34" charset="0"/>
                <a:ea typeface="PMingLiU"/>
                <a:cs typeface="Calibri" panose="020F0502020204030204" pitchFamily="34" charset="0"/>
              </a:rPr>
              <a:t>Water Operator Partnerships – numbers </a:t>
            </a:r>
          </a:p>
        </p:txBody>
      </p:sp>
      <p:cxnSp>
        <p:nvCxnSpPr>
          <p:cNvPr id="17" name="Straight Connector 16"/>
          <p:cNvCxnSpPr/>
          <p:nvPr/>
        </p:nvCxnSpPr>
        <p:spPr>
          <a:xfrm>
            <a:off x="5013330" y="1046375"/>
            <a:ext cx="3732737"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439723" y="6356351"/>
            <a:ext cx="1018227" cy="246221"/>
          </a:xfrm>
          <a:prstGeom prst="rect">
            <a:avLst/>
          </a:prstGeom>
          <a:noFill/>
        </p:spPr>
        <p:txBody>
          <a:bodyPr wrap="none" rtlCol="0">
            <a:spAutoFit/>
          </a:bodyPr>
          <a:lstStyle/>
          <a:p>
            <a:r>
              <a:rPr lang="en-GB" sz="1000" dirty="0"/>
              <a:t>Source GWOPA </a:t>
            </a:r>
          </a:p>
        </p:txBody>
      </p:sp>
      <p:cxnSp>
        <p:nvCxnSpPr>
          <p:cNvPr id="22" name="Straight Connector 21"/>
          <p:cNvCxnSpPr/>
          <p:nvPr/>
        </p:nvCxnSpPr>
        <p:spPr>
          <a:xfrm>
            <a:off x="4792133" y="1337733"/>
            <a:ext cx="0" cy="53837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9314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C73A2E-DD29-4FA0-8529-F36A67D6E495}" type="slidenum">
              <a:rPr lang="en-GB" smtClean="0"/>
              <a:pPr/>
              <a:t>11</a:t>
            </a:fld>
            <a:endParaRPr lang="en-GB"/>
          </a:p>
        </p:txBody>
      </p:sp>
      <p:graphicFrame>
        <p:nvGraphicFramePr>
          <p:cNvPr id="4" name="2 Tabla"/>
          <p:cNvGraphicFramePr>
            <a:graphicFrameLocks noGrp="1"/>
          </p:cNvGraphicFramePr>
          <p:nvPr>
            <p:extLst>
              <p:ext uri="{D42A27DB-BD31-4B8C-83A1-F6EECF244321}">
                <p14:modId xmlns:p14="http://schemas.microsoft.com/office/powerpoint/2010/main" val="2658618740"/>
              </p:ext>
            </p:extLst>
          </p:nvPr>
        </p:nvGraphicFramePr>
        <p:xfrm>
          <a:off x="9240" y="1985"/>
          <a:ext cx="9134760" cy="533724"/>
        </p:xfrm>
        <a:graphic>
          <a:graphicData uri="http://schemas.openxmlformats.org/drawingml/2006/table">
            <a:tbl>
              <a:tblPr firstRow="1" bandRow="1">
                <a:tableStyleId>{5C22544A-7EE6-4342-B048-85BDC9FD1C3A}</a:tableStyleId>
              </a:tblPr>
              <a:tblGrid>
                <a:gridCol w="9134760">
                  <a:extLst>
                    <a:ext uri="{9D8B030D-6E8A-4147-A177-3AD203B41FA5}">
                      <a16:colId xmlns:a16="http://schemas.microsoft.com/office/drawing/2014/main" val="20000"/>
                    </a:ext>
                  </a:extLst>
                </a:gridCol>
              </a:tblGrid>
              <a:tr h="533724">
                <a:tc>
                  <a:txBody>
                    <a:bodyPr/>
                    <a:lstStyle/>
                    <a:p>
                      <a:r>
                        <a:rPr lang="en-GB" sz="2000" b="1" kern="1200" baseline="0" dirty="0">
                          <a:solidFill>
                            <a:schemeClr val="lt1"/>
                          </a:solidFill>
                          <a:latin typeface="+mn-lt"/>
                          <a:ea typeface="+mn-ea"/>
                          <a:cs typeface="+mn-cs"/>
                        </a:rPr>
                        <a:t>Water operator partnership initiatives </a:t>
                      </a:r>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3859" b="36006"/>
          <a:stretch/>
        </p:blipFill>
        <p:spPr>
          <a:xfrm>
            <a:off x="290579" y="535709"/>
            <a:ext cx="1513837" cy="768835"/>
          </a:xfrm>
          <a:prstGeom prst="rect">
            <a:avLst/>
          </a:prstGeom>
        </p:spPr>
      </p:pic>
      <p:pic>
        <p:nvPicPr>
          <p:cNvPr id="11" name="Picture 10"/>
          <p:cNvPicPr>
            <a:picLocks noChangeAspect="1"/>
          </p:cNvPicPr>
          <p:nvPr/>
        </p:nvPicPr>
        <p:blipFill rotWithShape="1">
          <a:blip r:embed="rId3"/>
          <a:srcRect l="19386" t="5666" r="56104" b="68768"/>
          <a:stretch/>
        </p:blipFill>
        <p:spPr>
          <a:xfrm>
            <a:off x="6225491" y="591302"/>
            <a:ext cx="1386839" cy="82296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153106251"/>
              </p:ext>
            </p:extLst>
          </p:nvPr>
        </p:nvGraphicFramePr>
        <p:xfrm>
          <a:off x="267873" y="1472671"/>
          <a:ext cx="5320815" cy="5105400"/>
        </p:xfrm>
        <a:graphic>
          <a:graphicData uri="http://schemas.openxmlformats.org/drawingml/2006/table">
            <a:tbl>
              <a:tblPr firstRow="1" firstCol="1" bandRow="1">
                <a:tableStyleId>{5C22544A-7EE6-4342-B048-85BDC9FD1C3A}</a:tableStyleId>
              </a:tblPr>
              <a:tblGrid>
                <a:gridCol w="1503118">
                  <a:extLst>
                    <a:ext uri="{9D8B030D-6E8A-4147-A177-3AD203B41FA5}">
                      <a16:colId xmlns:a16="http://schemas.microsoft.com/office/drawing/2014/main" val="2158152584"/>
                    </a:ext>
                  </a:extLst>
                </a:gridCol>
                <a:gridCol w="3817697">
                  <a:extLst>
                    <a:ext uri="{9D8B030D-6E8A-4147-A177-3AD203B41FA5}">
                      <a16:colId xmlns:a16="http://schemas.microsoft.com/office/drawing/2014/main" val="327133405"/>
                    </a:ext>
                  </a:extLst>
                </a:gridCol>
              </a:tblGrid>
              <a:tr h="0">
                <a:tc>
                  <a:txBody>
                    <a:bodyPr/>
                    <a:lstStyle/>
                    <a:p>
                      <a:pPr algn="l">
                        <a:spcAft>
                          <a:spcPts val="600"/>
                        </a:spcAft>
                      </a:pPr>
                      <a:r>
                        <a:rPr lang="en-GB" sz="1400" dirty="0">
                          <a:effectLst/>
                        </a:rPr>
                        <a:t>Main type of initiatives</a:t>
                      </a:r>
                    </a:p>
                    <a:p>
                      <a:pPr algn="l">
                        <a:spcAft>
                          <a:spcPts val="600"/>
                        </a:spcAft>
                      </a:pPr>
                      <a:endParaRPr lang="en-GB" sz="1400" dirty="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algn="l">
                        <a:spcAft>
                          <a:spcPts val="600"/>
                        </a:spcAft>
                      </a:pPr>
                      <a:r>
                        <a:rPr lang="en-GB" sz="1400">
                          <a:effectLst/>
                        </a:rPr>
                        <a:t>Initiatives considered</a:t>
                      </a:r>
                      <a:endParaRPr lang="en-GB" sz="140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965230687"/>
                  </a:ext>
                </a:extLst>
              </a:tr>
              <a:tr h="0">
                <a:tc>
                  <a:txBody>
                    <a:bodyPr/>
                    <a:lstStyle/>
                    <a:p>
                      <a:pPr algn="l">
                        <a:spcAft>
                          <a:spcPts val="600"/>
                        </a:spcAft>
                      </a:pPr>
                      <a:r>
                        <a:rPr lang="en-GB" sz="1400">
                          <a:effectLst/>
                        </a:rPr>
                        <a:t>Promotion and knowledge management based initiatives</a:t>
                      </a:r>
                      <a:endParaRPr lang="en-GB" sz="140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marL="342900" lvl="0" indent="-342900" algn="l">
                        <a:spcAft>
                          <a:spcPts val="600"/>
                        </a:spcAft>
                        <a:buFont typeface="Symbol" panose="05050102010706020507" pitchFamily="18" charset="2"/>
                        <a:buChar char=""/>
                      </a:pPr>
                      <a:r>
                        <a:rPr lang="en-GB" sz="1400" dirty="0">
                          <a:effectLst/>
                        </a:rPr>
                        <a:t>BEWOP</a:t>
                      </a:r>
                    </a:p>
                    <a:p>
                      <a:pPr marL="342900" lvl="0" indent="-342900" algn="l">
                        <a:spcAft>
                          <a:spcPts val="600"/>
                        </a:spcAft>
                        <a:buFont typeface="Symbol" panose="05050102010706020507" pitchFamily="18" charset="2"/>
                        <a:buChar char=""/>
                      </a:pPr>
                      <a:r>
                        <a:rPr lang="en-GB" sz="1400" dirty="0">
                          <a:effectLst/>
                        </a:rPr>
                        <a:t>Regional WOP platforms</a:t>
                      </a:r>
                    </a:p>
                    <a:p>
                      <a:pPr marL="342900" lvl="0" indent="-342900" algn="l">
                        <a:spcAft>
                          <a:spcPts val="600"/>
                        </a:spcAft>
                        <a:buFont typeface="Symbol" panose="05050102010706020507" pitchFamily="18" charset="2"/>
                        <a:buChar char=""/>
                      </a:pPr>
                      <a:r>
                        <a:rPr lang="en-GB" sz="1400" dirty="0" err="1">
                          <a:effectLst/>
                        </a:rPr>
                        <a:t>Waterlinks</a:t>
                      </a:r>
                      <a:endParaRPr lang="en-GB" sz="1400" dirty="0">
                        <a:effectLst/>
                      </a:endParaRPr>
                    </a:p>
                    <a:p>
                      <a:pPr marL="342900" lvl="0" indent="-342900" algn="l">
                        <a:spcAft>
                          <a:spcPts val="600"/>
                        </a:spcAft>
                        <a:buFont typeface="Symbol" panose="05050102010706020507" pitchFamily="18" charset="2"/>
                        <a:buChar char=""/>
                      </a:pPr>
                      <a:r>
                        <a:rPr lang="en-GB" sz="1400" dirty="0">
                          <a:effectLst/>
                        </a:rPr>
                        <a:t>European water association platforms</a:t>
                      </a:r>
                    </a:p>
                    <a:p>
                      <a:pPr marL="0" lvl="0" indent="0" algn="l">
                        <a:spcAft>
                          <a:spcPts val="600"/>
                        </a:spcAft>
                        <a:buFont typeface="Symbol" panose="05050102010706020507" pitchFamily="18" charset="2"/>
                        <a:buNone/>
                      </a:pP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1293029006"/>
                  </a:ext>
                </a:extLst>
              </a:tr>
              <a:tr h="0">
                <a:tc>
                  <a:txBody>
                    <a:bodyPr/>
                    <a:lstStyle/>
                    <a:p>
                      <a:pPr algn="l">
                        <a:spcAft>
                          <a:spcPts val="600"/>
                        </a:spcAft>
                      </a:pPr>
                      <a:r>
                        <a:rPr lang="en-GB" sz="1400">
                          <a:effectLst/>
                        </a:rPr>
                        <a:t>Projects and programmes that finance and support WOPs</a:t>
                      </a:r>
                      <a:endParaRPr lang="en-GB" sz="140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marL="342900" lvl="0" indent="-342900" algn="l">
                        <a:spcAft>
                          <a:spcPts val="600"/>
                        </a:spcAft>
                        <a:buFont typeface="Symbol" panose="05050102010706020507" pitchFamily="18" charset="2"/>
                        <a:buChar char=""/>
                      </a:pPr>
                      <a:r>
                        <a:rPr lang="en-GB" sz="1400" dirty="0">
                          <a:effectLst/>
                        </a:rPr>
                        <a:t>EU 2nd Call for Proposals under the water facility</a:t>
                      </a:r>
                    </a:p>
                    <a:p>
                      <a:pPr marL="342900" lvl="0" indent="-342900" algn="l">
                        <a:spcAft>
                          <a:spcPts val="600"/>
                        </a:spcAft>
                        <a:buFont typeface="Symbol" panose="05050102010706020507" pitchFamily="18" charset="2"/>
                        <a:buChar char=""/>
                      </a:pPr>
                      <a:r>
                        <a:rPr lang="en-GB" sz="1400" dirty="0" err="1">
                          <a:effectLst/>
                        </a:rPr>
                        <a:t>WaterWorx</a:t>
                      </a:r>
                      <a:endParaRPr lang="en-GB" sz="1400" dirty="0">
                        <a:effectLst/>
                      </a:endParaRPr>
                    </a:p>
                    <a:p>
                      <a:pPr marL="342900" lvl="0" indent="-342900" algn="l">
                        <a:spcAft>
                          <a:spcPts val="600"/>
                        </a:spcAft>
                        <a:buFont typeface="Symbol" panose="05050102010706020507" pitchFamily="18" charset="2"/>
                        <a:buChar char=""/>
                      </a:pPr>
                      <a:r>
                        <a:rPr lang="en-GB" sz="1400" dirty="0">
                          <a:effectLst/>
                        </a:rPr>
                        <a:t>RASOP</a:t>
                      </a:r>
                    </a:p>
                    <a:p>
                      <a:pPr marL="342900" lvl="0" indent="-342900" algn="l">
                        <a:spcAft>
                          <a:spcPts val="600"/>
                        </a:spcAft>
                        <a:buFont typeface="Symbol" panose="05050102010706020507" pitchFamily="18" charset="2"/>
                        <a:buChar char=""/>
                      </a:pPr>
                      <a:r>
                        <a:rPr lang="en-GB" sz="1400" dirty="0">
                          <a:effectLst/>
                        </a:rPr>
                        <a:t>Other projects and programmes – blending and the</a:t>
                      </a:r>
                      <a:r>
                        <a:rPr lang="en-GB" sz="1400" baseline="0" dirty="0">
                          <a:effectLst/>
                        </a:rPr>
                        <a:t> EEIP</a:t>
                      </a: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3401450199"/>
                  </a:ext>
                </a:extLst>
              </a:tr>
              <a:tr h="0">
                <a:tc>
                  <a:txBody>
                    <a:bodyPr/>
                    <a:lstStyle/>
                    <a:p>
                      <a:pPr algn="l">
                        <a:spcAft>
                          <a:spcPts val="600"/>
                        </a:spcAft>
                      </a:pPr>
                      <a:r>
                        <a:rPr lang="en-GB" sz="1400" dirty="0">
                          <a:effectLst/>
                        </a:rPr>
                        <a:t>Self funded and national WOPS</a:t>
                      </a:r>
                    </a:p>
                    <a:p>
                      <a:pPr algn="l">
                        <a:spcAft>
                          <a:spcPts val="600"/>
                        </a:spcAft>
                      </a:pPr>
                      <a:endParaRPr lang="en-GB" sz="1400" dirty="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marL="342900" lvl="0" indent="-342900" algn="l">
                        <a:spcAft>
                          <a:spcPts val="600"/>
                        </a:spcAft>
                        <a:buFont typeface="Symbol" panose="05050102010706020507" pitchFamily="18" charset="2"/>
                        <a:buChar char=""/>
                      </a:pPr>
                      <a:r>
                        <a:rPr lang="en-GB" sz="1400">
                          <a:effectLst/>
                        </a:rPr>
                        <a:t>PERPAMSI (Indonesia)</a:t>
                      </a:r>
                      <a:endParaRPr lang="en-GB" sz="140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3956652521"/>
                  </a:ext>
                </a:extLst>
              </a:tr>
              <a:tr h="0">
                <a:tc>
                  <a:txBody>
                    <a:bodyPr/>
                    <a:lstStyle/>
                    <a:p>
                      <a:pPr algn="l">
                        <a:spcAft>
                          <a:spcPts val="600"/>
                        </a:spcAft>
                      </a:pPr>
                      <a:r>
                        <a:rPr lang="en-GB" sz="1400">
                          <a:effectLst/>
                        </a:rPr>
                        <a:t>Funding initiatives</a:t>
                      </a:r>
                      <a:endParaRPr lang="en-GB" sz="1400">
                        <a:effectLst/>
                        <a:latin typeface="Calibri" panose="020F0502020204030204" pitchFamily="34" charset="0"/>
                        <a:ea typeface="PMingLiU"/>
                        <a:cs typeface="Calibri" panose="020F0502020204030204" pitchFamily="34" charset="0"/>
                      </a:endParaRPr>
                    </a:p>
                  </a:txBody>
                  <a:tcPr marL="68580" marR="68580" marT="0" marB="0"/>
                </a:tc>
                <a:tc>
                  <a:txBody>
                    <a:bodyPr/>
                    <a:lstStyle/>
                    <a:p>
                      <a:pPr marL="342900" lvl="0" indent="-342900" algn="l">
                        <a:spcAft>
                          <a:spcPts val="600"/>
                        </a:spcAft>
                        <a:buFont typeface="Symbol" panose="05050102010706020507" pitchFamily="18" charset="2"/>
                        <a:buChar char=""/>
                      </a:pPr>
                      <a:r>
                        <a:rPr lang="en-GB" sz="1400" dirty="0">
                          <a:effectLst/>
                        </a:rPr>
                        <a:t>One percent initiative</a:t>
                      </a:r>
                    </a:p>
                    <a:p>
                      <a:pPr marL="342900" lvl="0" indent="-342900" algn="l">
                        <a:spcAft>
                          <a:spcPts val="600"/>
                        </a:spcAft>
                        <a:buFont typeface="Symbol" panose="05050102010706020507" pitchFamily="18" charset="2"/>
                        <a:buChar char=""/>
                      </a:pPr>
                      <a:r>
                        <a:rPr lang="en-GB" sz="1400" dirty="0">
                          <a:effectLst/>
                        </a:rPr>
                        <a:t>Dutch and French initiatives</a:t>
                      </a:r>
                    </a:p>
                    <a:p>
                      <a:pPr marL="342900" lvl="0" indent="-342900" algn="l">
                        <a:spcAft>
                          <a:spcPts val="600"/>
                        </a:spcAft>
                        <a:buFont typeface="Symbol" panose="05050102010706020507" pitchFamily="18" charset="2"/>
                        <a:buChar char=""/>
                      </a:pPr>
                      <a:endParaRPr lang="en-GB" sz="1400" dirty="0">
                        <a:effectLst/>
                        <a:latin typeface="Calibri" panose="020F0502020204030204" pitchFamily="34" charset="0"/>
                        <a:ea typeface="PMingLiU"/>
                        <a:cs typeface="Calibri" panose="020F0502020204030204" pitchFamily="34" charset="0"/>
                      </a:endParaRPr>
                    </a:p>
                  </a:txBody>
                  <a:tcPr marL="68580" marR="68580" marT="0" marB="0"/>
                </a:tc>
                <a:extLst>
                  <a:ext uri="{0D108BD9-81ED-4DB2-BD59-A6C34878D82A}">
                    <a16:rowId xmlns:a16="http://schemas.microsoft.com/office/drawing/2014/main" val="320612788"/>
                  </a:ext>
                </a:extLst>
              </a:tr>
            </a:tbl>
          </a:graphicData>
        </a:graphic>
      </p:graphicFrame>
      <p:pic>
        <p:nvPicPr>
          <p:cNvPr id="2050" name="Picture 2" descr="Accuei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491" y="6001370"/>
            <a:ext cx="2522317" cy="5375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vitensevidesinternational.com/wp-content/uploads/2017/03/Waterworx-logo-e149000834480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5170" y="3836482"/>
            <a:ext cx="1115298" cy="7829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erpamsi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0100" y="5106348"/>
            <a:ext cx="1831106" cy="523173"/>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215972" y="1563814"/>
            <a:ext cx="2568805" cy="1286804"/>
            <a:chOff x="-3700671" y="2261824"/>
            <a:chExt cx="3066160" cy="1519596"/>
          </a:xfrm>
        </p:grpSpPr>
        <p:pic>
          <p:nvPicPr>
            <p:cNvPr id="21" name="Picture 20"/>
            <p:cNvPicPr>
              <a:picLocks noChangeAspect="1"/>
            </p:cNvPicPr>
            <p:nvPr/>
          </p:nvPicPr>
          <p:blipFill>
            <a:blip r:embed="rId7"/>
            <a:stretch>
              <a:fillRect/>
            </a:stretch>
          </p:blipFill>
          <p:spPr>
            <a:xfrm>
              <a:off x="-3687938" y="2261824"/>
              <a:ext cx="877396" cy="1007559"/>
            </a:xfrm>
            <a:prstGeom prst="rect">
              <a:avLst/>
            </a:prstGeom>
          </p:spPr>
        </p:pic>
        <p:pic>
          <p:nvPicPr>
            <p:cNvPr id="22" name="Picture 21"/>
            <p:cNvPicPr>
              <a:picLocks noChangeAspect="1"/>
            </p:cNvPicPr>
            <p:nvPr/>
          </p:nvPicPr>
          <p:blipFill>
            <a:blip r:embed="rId8"/>
            <a:stretch>
              <a:fillRect/>
            </a:stretch>
          </p:blipFill>
          <p:spPr>
            <a:xfrm>
              <a:off x="-3700671" y="3351444"/>
              <a:ext cx="1154146" cy="429976"/>
            </a:xfrm>
            <a:prstGeom prst="rect">
              <a:avLst/>
            </a:prstGeom>
          </p:spPr>
        </p:pic>
        <p:pic>
          <p:nvPicPr>
            <p:cNvPr id="23" name="Picture 8" descr="Image result for cawasa water caribbe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1320" y="2261824"/>
              <a:ext cx="1007559" cy="100755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Image result for pwwa wat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81939" y="2261824"/>
              <a:ext cx="1047428" cy="10261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6093319" y="2855820"/>
            <a:ext cx="3004667" cy="727046"/>
            <a:chOff x="-4527869" y="834694"/>
            <a:chExt cx="6115714" cy="1578409"/>
          </a:xfrm>
        </p:grpSpPr>
        <p:pic>
          <p:nvPicPr>
            <p:cNvPr id="28" name="Picture 2" descr="http://www.aquapublica.eu/IMG/siteon0.png?139100399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27869" y="834694"/>
              <a:ext cx="11906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www.iwa-network.org/wp-content/themes/IWA/img/logo-iwa.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10675" y="1203041"/>
              <a:ext cx="15240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p:cNvPicPr>
              <a:picLocks noChangeAspect="1"/>
            </p:cNvPicPr>
            <p:nvPr/>
          </p:nvPicPr>
          <p:blipFill rotWithShape="1">
            <a:blip r:embed="rId13"/>
            <a:srcRect l="1" t="1" r="-3135" b="28916"/>
            <a:stretch/>
          </p:blipFill>
          <p:spPr>
            <a:xfrm>
              <a:off x="-3199207" y="1048376"/>
              <a:ext cx="1614993" cy="1083213"/>
            </a:xfrm>
            <a:prstGeom prst="rect">
              <a:avLst/>
            </a:prstGeom>
          </p:spPr>
        </p:pic>
        <p:pic>
          <p:nvPicPr>
            <p:cNvPr id="31" name="Picture 6" descr="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935" y="853457"/>
              <a:ext cx="1565910" cy="1559646"/>
            </a:xfrm>
            <a:prstGeom prst="rect">
              <a:avLst/>
            </a:prstGeom>
            <a:noFill/>
            <a:extLst>
              <a:ext uri="{909E8E84-426E-40DD-AFC4-6F175D3DCCD1}">
                <a14:hiddenFill xmlns:a14="http://schemas.microsoft.com/office/drawing/2010/main">
                  <a:solidFill>
                    <a:srgbClr val="FFFFFF"/>
                  </a:solidFill>
                </a14:hiddenFill>
              </a:ext>
            </a:extLst>
          </p:spPr>
        </p:pic>
      </p:grpSp>
      <p:pic>
        <p:nvPicPr>
          <p:cNvPr id="33" name="Picture 32"/>
          <p:cNvPicPr>
            <a:picLocks noChangeAspect="1"/>
          </p:cNvPicPr>
          <p:nvPr/>
        </p:nvPicPr>
        <p:blipFill rotWithShape="1">
          <a:blip r:embed="rId2" cstate="print">
            <a:extLst>
              <a:ext uri="{28A0092B-C50C-407E-A947-70E740481C1C}">
                <a14:useLocalDpi xmlns:a14="http://schemas.microsoft.com/office/drawing/2010/main" val="0"/>
              </a:ext>
            </a:extLst>
          </a:blip>
          <a:srcRect t="63994" r="2475"/>
          <a:stretch/>
        </p:blipFill>
        <p:spPr>
          <a:xfrm>
            <a:off x="2142146" y="703836"/>
            <a:ext cx="1535618" cy="432579"/>
          </a:xfrm>
          <a:prstGeom prst="rect">
            <a:avLst/>
          </a:prstGeom>
        </p:spPr>
      </p:pic>
      <p:cxnSp>
        <p:nvCxnSpPr>
          <p:cNvPr id="27" name="Straight Connector 26"/>
          <p:cNvCxnSpPr/>
          <p:nvPr/>
        </p:nvCxnSpPr>
        <p:spPr>
          <a:xfrm flipH="1">
            <a:off x="6136640" y="3582866"/>
            <a:ext cx="2961346" cy="8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136640" y="4923785"/>
            <a:ext cx="2961346" cy="82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114980" y="5672346"/>
            <a:ext cx="2961346" cy="8215"/>
          </a:xfrm>
          <a:prstGeom prst="line">
            <a:avLst/>
          </a:prstGeom>
        </p:spPr>
        <p:style>
          <a:lnRef idx="1">
            <a:schemeClr val="accent1"/>
          </a:lnRef>
          <a:fillRef idx="0">
            <a:schemeClr val="accent1"/>
          </a:fillRef>
          <a:effectRef idx="0">
            <a:schemeClr val="accent1"/>
          </a:effectRef>
          <a:fontRef idx="minor">
            <a:schemeClr val="tx1"/>
          </a:fontRef>
        </p:style>
      </p:cxnSp>
      <p:pic>
        <p:nvPicPr>
          <p:cNvPr id="2062" name="Picture 14" descr="Image result for eu water facility"/>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78341" y="3829473"/>
            <a:ext cx="653552" cy="7261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16"/>
          <a:stretch>
            <a:fillRect/>
          </a:stretch>
        </p:blipFill>
        <p:spPr>
          <a:xfrm>
            <a:off x="7696906" y="3833175"/>
            <a:ext cx="1298214" cy="782024"/>
          </a:xfrm>
          <a:prstGeom prst="rect">
            <a:avLst/>
          </a:prstGeom>
        </p:spPr>
      </p:pic>
    </p:spTree>
    <p:extLst>
      <p:ext uri="{BB962C8B-B14F-4D97-AF65-F5344CB8AC3E}">
        <p14:creationId xmlns:p14="http://schemas.microsoft.com/office/powerpoint/2010/main" val="2344075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0379" y="1145304"/>
            <a:ext cx="1319734"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2 Tabla"/>
          <p:cNvGraphicFramePr>
            <a:graphicFrameLocks noGrp="1"/>
          </p:cNvGraphicFramePr>
          <p:nvPr>
            <p:extLst>
              <p:ext uri="{D42A27DB-BD31-4B8C-83A1-F6EECF244321}">
                <p14:modId xmlns:p14="http://schemas.microsoft.com/office/powerpoint/2010/main" val="960723044"/>
              </p:ext>
            </p:extLst>
          </p:nvPr>
        </p:nvGraphicFramePr>
        <p:xfrm>
          <a:off x="9240" y="0"/>
          <a:ext cx="9134760" cy="533724"/>
        </p:xfrm>
        <a:graphic>
          <a:graphicData uri="http://schemas.openxmlformats.org/drawingml/2006/table">
            <a:tbl>
              <a:tblPr firstRow="1" bandRow="1">
                <a:tableStyleId>{5C22544A-7EE6-4342-B048-85BDC9FD1C3A}</a:tableStyleId>
              </a:tblPr>
              <a:tblGrid>
                <a:gridCol w="9134760">
                  <a:extLst>
                    <a:ext uri="{9D8B030D-6E8A-4147-A177-3AD203B41FA5}">
                      <a16:colId xmlns:a16="http://schemas.microsoft.com/office/drawing/2014/main" val="20000"/>
                    </a:ext>
                  </a:extLst>
                </a:gridCol>
              </a:tblGrid>
              <a:tr h="533724">
                <a:tc>
                  <a:txBody>
                    <a:bodyPr/>
                    <a:lstStyle/>
                    <a:p>
                      <a:r>
                        <a:rPr lang="en-GB" sz="2000" b="1" kern="1200" baseline="0" dirty="0">
                          <a:solidFill>
                            <a:schemeClr val="lt1"/>
                          </a:solidFill>
                          <a:latin typeface="+mn-lt"/>
                          <a:ea typeface="+mn-ea"/>
                          <a:cs typeface="+mn-cs"/>
                        </a:rPr>
                        <a:t>Strengthening water operator partnerships in development cooperation - rationale </a:t>
                      </a:r>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7" name="TextBox 6"/>
          <p:cNvSpPr txBox="1"/>
          <p:nvPr/>
        </p:nvSpPr>
        <p:spPr>
          <a:xfrm>
            <a:off x="130379" y="1247932"/>
            <a:ext cx="1255079" cy="523220"/>
          </a:xfrm>
          <a:prstGeom prst="rect">
            <a:avLst/>
          </a:prstGeom>
          <a:noFill/>
        </p:spPr>
        <p:txBody>
          <a:bodyPr wrap="square" rtlCol="0">
            <a:spAutoFit/>
          </a:bodyPr>
          <a:lstStyle/>
          <a:p>
            <a:r>
              <a:rPr lang="en-GB" sz="1400" dirty="0"/>
              <a:t>What WOPs are</a:t>
            </a:r>
          </a:p>
        </p:txBody>
      </p:sp>
      <p:sp>
        <p:nvSpPr>
          <p:cNvPr id="10" name="Rectangle 9"/>
          <p:cNvSpPr/>
          <p:nvPr/>
        </p:nvSpPr>
        <p:spPr>
          <a:xfrm>
            <a:off x="1747286" y="1145304"/>
            <a:ext cx="3000219" cy="1302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807329" y="1172046"/>
            <a:ext cx="2995607" cy="1384995"/>
          </a:xfrm>
          <a:prstGeom prst="rect">
            <a:avLst/>
          </a:prstGeom>
          <a:noFill/>
        </p:spPr>
        <p:txBody>
          <a:bodyPr wrap="square" rtlCol="0">
            <a:spAutoFit/>
          </a:bodyPr>
          <a:lstStyle/>
          <a:p>
            <a:r>
              <a:rPr lang="en-GB" sz="1400" dirty="0"/>
              <a:t>Water operator partnerships are partnerships to harness the skills, knowledge and goodwill within a 'mentor' utility to build the capacity of another utility – the 'mentee’. </a:t>
            </a:r>
            <a:endParaRPr lang="en-GB" sz="1400" dirty="0">
              <a:latin typeface="Arial" panose="020B0604020202020204" pitchFamily="34" charset="0"/>
              <a:ea typeface="Times New Roman" panose="02020603050405020304" pitchFamily="18" charset="0"/>
              <a:cs typeface="Times New Roman" panose="02020603050405020304" pitchFamily="18" charset="0"/>
            </a:endParaRPr>
          </a:p>
          <a:p>
            <a:endParaRPr lang="en-GB" sz="1400" dirty="0"/>
          </a:p>
        </p:txBody>
      </p:sp>
      <p:sp>
        <p:nvSpPr>
          <p:cNvPr id="12" name="Rectangle 11"/>
          <p:cNvSpPr/>
          <p:nvPr/>
        </p:nvSpPr>
        <p:spPr>
          <a:xfrm>
            <a:off x="125767" y="2664692"/>
            <a:ext cx="1319734" cy="71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25767" y="2767320"/>
            <a:ext cx="1255079" cy="523220"/>
          </a:xfrm>
          <a:prstGeom prst="rect">
            <a:avLst/>
          </a:prstGeom>
          <a:noFill/>
        </p:spPr>
        <p:txBody>
          <a:bodyPr wrap="square" rtlCol="0">
            <a:spAutoFit/>
          </a:bodyPr>
          <a:lstStyle/>
          <a:p>
            <a:r>
              <a:rPr lang="en-GB" sz="1400" dirty="0"/>
              <a:t>Why relevant for the EU</a:t>
            </a:r>
          </a:p>
        </p:txBody>
      </p:sp>
      <p:sp>
        <p:nvSpPr>
          <p:cNvPr id="14" name="Rectangle 13"/>
          <p:cNvSpPr/>
          <p:nvPr/>
        </p:nvSpPr>
        <p:spPr>
          <a:xfrm>
            <a:off x="1742674" y="2664692"/>
            <a:ext cx="3000219" cy="18845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742674" y="2721140"/>
            <a:ext cx="3000219" cy="1815882"/>
          </a:xfrm>
          <a:prstGeom prst="rect">
            <a:avLst/>
          </a:prstGeom>
          <a:noFill/>
        </p:spPr>
        <p:txBody>
          <a:bodyPr wrap="square" rtlCol="0">
            <a:spAutoFit/>
          </a:bodyPr>
          <a:lstStyle/>
          <a:p>
            <a:pPr marL="285750" indent="-285750" fontAlgn="t">
              <a:buFont typeface="Arial" panose="020B0604020202020204" pitchFamily="34" charset="0"/>
              <a:buChar char="•"/>
            </a:pPr>
            <a:r>
              <a:rPr lang="en-GB" sz="1400" dirty="0"/>
              <a:t>WOPs respond to a European solidarity movement </a:t>
            </a:r>
          </a:p>
          <a:p>
            <a:pPr marL="285750" indent="-285750" fontAlgn="t">
              <a:buFont typeface="Arial" panose="020B0604020202020204" pitchFamily="34" charset="0"/>
              <a:buChar char="•"/>
            </a:pPr>
            <a:r>
              <a:rPr lang="en-GB" sz="1400" dirty="0"/>
              <a:t>There is a demand among the European operators/ associations </a:t>
            </a:r>
          </a:p>
          <a:p>
            <a:pPr marL="285750" indent="-285750" fontAlgn="t">
              <a:buFont typeface="Arial" panose="020B0604020202020204" pitchFamily="34" charset="0"/>
              <a:buChar char="•"/>
            </a:pPr>
            <a:r>
              <a:rPr lang="en-GB" sz="1400" dirty="0"/>
              <a:t>WOPs mobilise considerable expertise and capacity</a:t>
            </a:r>
          </a:p>
          <a:p>
            <a:pPr marL="285750" indent="-285750" fontAlgn="t">
              <a:buFont typeface="Arial" panose="020B0604020202020204" pitchFamily="34" charset="0"/>
              <a:buChar char="•"/>
            </a:pPr>
            <a:r>
              <a:rPr lang="en-GB" sz="1400" dirty="0"/>
              <a:t>WOPs support  blending/ investment operations</a:t>
            </a:r>
          </a:p>
        </p:txBody>
      </p:sp>
      <p:sp>
        <p:nvSpPr>
          <p:cNvPr id="20" name="Rectangle 19"/>
          <p:cNvSpPr/>
          <p:nvPr/>
        </p:nvSpPr>
        <p:spPr>
          <a:xfrm>
            <a:off x="125767" y="4654900"/>
            <a:ext cx="1319734" cy="1056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125767" y="4757529"/>
            <a:ext cx="1255079" cy="954107"/>
          </a:xfrm>
          <a:prstGeom prst="rect">
            <a:avLst/>
          </a:prstGeom>
          <a:noFill/>
        </p:spPr>
        <p:txBody>
          <a:bodyPr wrap="square" rtlCol="0">
            <a:spAutoFit/>
          </a:bodyPr>
          <a:lstStyle/>
          <a:p>
            <a:r>
              <a:rPr lang="en-GB" sz="1400" dirty="0"/>
              <a:t>Where and how do WOPs support the SDGs</a:t>
            </a:r>
          </a:p>
        </p:txBody>
      </p:sp>
      <p:sp>
        <p:nvSpPr>
          <p:cNvPr id="22" name="Rectangle 21"/>
          <p:cNvSpPr/>
          <p:nvPr/>
        </p:nvSpPr>
        <p:spPr>
          <a:xfrm>
            <a:off x="1742674" y="4654901"/>
            <a:ext cx="3000219" cy="20723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1807329" y="4695972"/>
            <a:ext cx="3000219" cy="2031325"/>
          </a:xfrm>
          <a:prstGeom prst="rect">
            <a:avLst/>
          </a:prstGeom>
          <a:noFill/>
        </p:spPr>
        <p:txBody>
          <a:bodyPr wrap="square" rtlCol="0">
            <a:spAutoFit/>
          </a:bodyPr>
          <a:lstStyle/>
          <a:p>
            <a:pPr marL="285750" indent="-285750" fontAlgn="t">
              <a:buFont typeface="Arial" panose="020B0604020202020204" pitchFamily="34" charset="0"/>
              <a:buChar char="•"/>
            </a:pPr>
            <a:r>
              <a:rPr lang="en-GB" sz="1400" dirty="0"/>
              <a:t>Advanced countries under the partnership instrument</a:t>
            </a:r>
          </a:p>
          <a:p>
            <a:pPr marL="285750" indent="-285750" fontAlgn="t">
              <a:buFont typeface="Arial" panose="020B0604020202020204" pitchFamily="34" charset="0"/>
              <a:buChar char="•"/>
            </a:pPr>
            <a:r>
              <a:rPr lang="en-GB" sz="1400" dirty="0"/>
              <a:t>Medium and lesser developed countries to create enabling environment for growth and increase access to services in deprived areas</a:t>
            </a:r>
          </a:p>
          <a:p>
            <a:pPr marL="285750" indent="-285750" fontAlgn="t">
              <a:buFont typeface="Arial" panose="020B0604020202020204" pitchFamily="34" charset="0"/>
              <a:buChar char="•"/>
            </a:pPr>
            <a:r>
              <a:rPr lang="en-GB" sz="1400" dirty="0"/>
              <a:t>Fragile states – restoring basic services and reducing conflict</a:t>
            </a:r>
          </a:p>
        </p:txBody>
      </p:sp>
      <p:sp>
        <p:nvSpPr>
          <p:cNvPr id="24" name="Rectangle 23"/>
          <p:cNvSpPr/>
          <p:nvPr/>
        </p:nvSpPr>
        <p:spPr>
          <a:xfrm>
            <a:off x="5011479" y="1145304"/>
            <a:ext cx="3891497" cy="4508927"/>
          </a:xfrm>
          <a:prstGeom prst="rect">
            <a:avLst/>
          </a:prstGeom>
        </p:spPr>
        <p:txBody>
          <a:bodyPr wrap="square">
            <a:spAutoFit/>
          </a:bodyPr>
          <a:lstStyle/>
          <a:p>
            <a:pPr marL="342900" lvl="0" indent="-342900" algn="just">
              <a:spcAft>
                <a:spcPts val="600"/>
              </a:spcAft>
              <a:buFont typeface="Symbol" panose="05050102010706020507" pitchFamily="18" charset="2"/>
              <a:buChar char=""/>
            </a:pPr>
            <a:r>
              <a:rPr lang="en-GB" sz="1400" b="1" dirty="0">
                <a:latin typeface="Calibri" panose="020F0502020204030204" pitchFamily="34" charset="0"/>
                <a:ea typeface="PMingLiU"/>
                <a:cs typeface="Calibri" panose="020F0502020204030204" pitchFamily="34" charset="0"/>
              </a:rPr>
              <a:t>Partner owned</a:t>
            </a:r>
            <a:r>
              <a:rPr lang="en-GB" sz="1400" dirty="0">
                <a:latin typeface="Calibri" panose="020F0502020204030204" pitchFamily="34" charset="0"/>
                <a:ea typeface="PMingLiU"/>
                <a:cs typeface="Calibri" panose="020F0502020204030204" pitchFamily="34" charset="0"/>
              </a:rPr>
              <a:t> – supported by mentee management and governance structures </a:t>
            </a:r>
          </a:p>
          <a:p>
            <a:pPr marL="342900" lvl="0" indent="-342900" algn="just">
              <a:spcAft>
                <a:spcPts val="600"/>
              </a:spcAft>
              <a:buFont typeface="Symbol" panose="05050102010706020507" pitchFamily="18" charset="2"/>
              <a:buChar char=""/>
            </a:pPr>
            <a:r>
              <a:rPr lang="en-GB" sz="1400" b="1" dirty="0">
                <a:latin typeface="Calibri" panose="020F0502020204030204" pitchFamily="34" charset="0"/>
                <a:ea typeface="PMingLiU"/>
                <a:cs typeface="Calibri" panose="020F0502020204030204" pitchFamily="34" charset="0"/>
              </a:rPr>
              <a:t>Demand led</a:t>
            </a:r>
            <a:r>
              <a:rPr lang="en-GB" sz="1400" dirty="0">
                <a:latin typeface="Calibri" panose="020F0502020204030204" pitchFamily="34" charset="0"/>
                <a:ea typeface="PMingLiU"/>
                <a:cs typeface="Calibri" panose="020F0502020204030204" pitchFamily="34" charset="0"/>
              </a:rPr>
              <a:t> - demand at consumer, management and governance levels</a:t>
            </a:r>
          </a:p>
          <a:p>
            <a:pPr marL="342900" lvl="0" indent="-342900" algn="just">
              <a:spcAft>
                <a:spcPts val="600"/>
              </a:spcAft>
              <a:buFont typeface="Symbol" panose="05050102010706020507" pitchFamily="18" charset="2"/>
              <a:buChar char=""/>
            </a:pPr>
            <a:r>
              <a:rPr lang="en-GB" sz="1400" b="1" dirty="0">
                <a:latin typeface="Calibri" panose="020F0502020204030204" pitchFamily="34" charset="0"/>
                <a:ea typeface="PMingLiU"/>
                <a:cs typeface="Calibri" panose="020F0502020204030204" pitchFamily="34" charset="0"/>
              </a:rPr>
              <a:t>Results orientated</a:t>
            </a:r>
            <a:r>
              <a:rPr lang="en-GB" sz="1400" dirty="0">
                <a:latin typeface="Calibri" panose="020F0502020204030204" pitchFamily="34" charset="0"/>
                <a:ea typeface="PMingLiU"/>
                <a:cs typeface="Calibri" panose="020F0502020204030204" pitchFamily="34" charset="0"/>
              </a:rPr>
              <a:t> - measurable performance &amp; capacity development.</a:t>
            </a:r>
          </a:p>
          <a:p>
            <a:pPr marL="342900" lvl="0" indent="-342900" algn="just">
              <a:spcAft>
                <a:spcPts val="600"/>
              </a:spcAft>
              <a:buFont typeface="Symbol" panose="05050102010706020507" pitchFamily="18" charset="2"/>
              <a:buChar char=""/>
            </a:pPr>
            <a:r>
              <a:rPr lang="en-GB" sz="1400" b="1" dirty="0">
                <a:latin typeface="Calibri" panose="020F0502020204030204" pitchFamily="34" charset="0"/>
                <a:ea typeface="PMingLiU"/>
                <a:cs typeface="Calibri" panose="020F0502020204030204" pitchFamily="34" charset="0"/>
              </a:rPr>
              <a:t>Make use of current and planned initiatives</a:t>
            </a:r>
            <a:r>
              <a:rPr lang="en-GB" sz="1400" dirty="0">
                <a:latin typeface="Calibri" panose="020F0502020204030204" pitchFamily="34" charset="0"/>
                <a:ea typeface="PMingLiU"/>
                <a:cs typeface="Calibri" panose="020F0502020204030204" pitchFamily="34" charset="0"/>
              </a:rPr>
              <a:t> –rather than invent new ones. </a:t>
            </a:r>
          </a:p>
          <a:p>
            <a:pPr marL="342900" lvl="0" indent="-342900" algn="just">
              <a:spcAft>
                <a:spcPts val="600"/>
              </a:spcAft>
              <a:buFont typeface="Symbol" panose="05050102010706020507" pitchFamily="18" charset="2"/>
              <a:buChar char=""/>
            </a:pPr>
            <a:r>
              <a:rPr lang="en-GB" sz="1400" b="1" dirty="0">
                <a:latin typeface="Calibri" panose="020F0502020204030204" pitchFamily="34" charset="0"/>
                <a:ea typeface="PMingLiU"/>
                <a:cs typeface="Calibri" panose="020F0502020204030204" pitchFamily="34" charset="0"/>
              </a:rPr>
              <a:t>Link to finance for investments</a:t>
            </a:r>
            <a:r>
              <a:rPr lang="en-GB" sz="1400" dirty="0">
                <a:latin typeface="Calibri" panose="020F0502020204030204" pitchFamily="34" charset="0"/>
                <a:ea typeface="PMingLiU"/>
                <a:cs typeface="Calibri" panose="020F0502020204030204" pitchFamily="34" charset="0"/>
              </a:rPr>
              <a:t> –European External Investment Plan (EEIP) is relevant. </a:t>
            </a:r>
          </a:p>
          <a:p>
            <a:pPr marL="342900" lvl="0" indent="-342900" algn="just">
              <a:spcAft>
                <a:spcPts val="600"/>
              </a:spcAft>
              <a:buFont typeface="Symbol" panose="05050102010706020507" pitchFamily="18" charset="2"/>
              <a:buChar char=""/>
            </a:pPr>
            <a:r>
              <a:rPr lang="en-GB" sz="1400" b="1" dirty="0">
                <a:latin typeface="Calibri" panose="020F0502020204030204" pitchFamily="34" charset="0"/>
                <a:ea typeface="PMingLiU"/>
                <a:cs typeface="Calibri" panose="020F0502020204030204" pitchFamily="34" charset="0"/>
              </a:rPr>
              <a:t>Link to reform programmes</a:t>
            </a:r>
            <a:r>
              <a:rPr lang="en-GB" sz="1400" dirty="0">
                <a:latin typeface="Calibri" panose="020F0502020204030204" pitchFamily="34" charset="0"/>
                <a:ea typeface="PMingLiU"/>
                <a:cs typeface="Calibri" panose="020F0502020204030204" pitchFamily="34" charset="0"/>
              </a:rPr>
              <a:t> –and institutional strengthening initiatives.</a:t>
            </a:r>
          </a:p>
          <a:p>
            <a:pPr marL="342900" lvl="0" indent="-342900" algn="just">
              <a:spcAft>
                <a:spcPts val="600"/>
              </a:spcAft>
              <a:buFont typeface="Symbol" panose="05050102010706020507" pitchFamily="18" charset="2"/>
              <a:buChar char=""/>
            </a:pPr>
            <a:r>
              <a:rPr lang="en-GB" sz="1400" b="1" dirty="0">
                <a:latin typeface="Calibri" panose="020F0502020204030204" pitchFamily="34" charset="0"/>
                <a:ea typeface="PMingLiU"/>
                <a:cs typeface="Calibri" panose="020F0502020204030204" pitchFamily="34" charset="0"/>
              </a:rPr>
              <a:t>Project preparation, monitoring and facilitation</a:t>
            </a:r>
            <a:r>
              <a:rPr lang="en-GB" sz="1400" dirty="0">
                <a:latin typeface="Calibri" panose="020F0502020204030204" pitchFamily="34" charset="0"/>
                <a:ea typeface="PMingLiU"/>
                <a:cs typeface="Calibri" panose="020F0502020204030204" pitchFamily="34" charset="0"/>
              </a:rPr>
              <a:t> – High quality, where relevant use third part facilitation.</a:t>
            </a:r>
          </a:p>
          <a:p>
            <a:pPr marL="342900" lvl="0" indent="-342900" algn="just">
              <a:spcAft>
                <a:spcPts val="600"/>
              </a:spcAft>
              <a:buFont typeface="Symbol" panose="05050102010706020507" pitchFamily="18" charset="2"/>
              <a:buChar char=""/>
            </a:pPr>
            <a:r>
              <a:rPr lang="en-GB" sz="1400" b="1" dirty="0">
                <a:latin typeface="Calibri" panose="020F0502020204030204" pitchFamily="34" charset="0"/>
                <a:ea typeface="PMingLiU"/>
                <a:cs typeface="Calibri" panose="020F0502020204030204" pitchFamily="34" charset="0"/>
              </a:rPr>
              <a:t>Engage with water associations in EU and ACP - </a:t>
            </a:r>
            <a:r>
              <a:rPr lang="en-GB" sz="1400" dirty="0">
                <a:latin typeface="Calibri" panose="020F0502020204030204" pitchFamily="34" charset="0"/>
                <a:ea typeface="PMingLiU"/>
                <a:cs typeface="Calibri" panose="020F0502020204030204" pitchFamily="34" charset="0"/>
              </a:rPr>
              <a:t>promoting demand among mentor and mentee water operators. </a:t>
            </a:r>
          </a:p>
        </p:txBody>
      </p:sp>
      <p:cxnSp>
        <p:nvCxnSpPr>
          <p:cNvPr id="27" name="Straight Connector 26"/>
          <p:cNvCxnSpPr/>
          <p:nvPr/>
        </p:nvCxnSpPr>
        <p:spPr>
          <a:xfrm>
            <a:off x="4956048" y="609600"/>
            <a:ext cx="0" cy="6114473"/>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115" y="647208"/>
            <a:ext cx="4617126" cy="307777"/>
          </a:xfrm>
          <a:prstGeom prst="rect">
            <a:avLst/>
          </a:prstGeom>
          <a:noFill/>
        </p:spPr>
        <p:txBody>
          <a:bodyPr wrap="square" rtlCol="0">
            <a:spAutoFit/>
          </a:bodyPr>
          <a:lstStyle/>
          <a:p>
            <a:r>
              <a:rPr lang="en-GB" sz="1400" b="1" dirty="0"/>
              <a:t>Rationale for strengthening water operator partnerships</a:t>
            </a:r>
          </a:p>
        </p:txBody>
      </p:sp>
      <p:cxnSp>
        <p:nvCxnSpPr>
          <p:cNvPr id="30" name="Straight Connector 29"/>
          <p:cNvCxnSpPr/>
          <p:nvPr/>
        </p:nvCxnSpPr>
        <p:spPr>
          <a:xfrm>
            <a:off x="125767" y="954985"/>
            <a:ext cx="4617126"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51453" y="662042"/>
            <a:ext cx="4617126" cy="307777"/>
          </a:xfrm>
          <a:prstGeom prst="rect">
            <a:avLst/>
          </a:prstGeom>
          <a:noFill/>
        </p:spPr>
        <p:txBody>
          <a:bodyPr wrap="square" rtlCol="0">
            <a:spAutoFit/>
          </a:bodyPr>
          <a:lstStyle/>
          <a:p>
            <a:r>
              <a:rPr lang="en-GB" sz="1400" b="1" dirty="0"/>
              <a:t>Principles - strengthening water operator partnerships</a:t>
            </a:r>
          </a:p>
        </p:txBody>
      </p:sp>
      <p:cxnSp>
        <p:nvCxnSpPr>
          <p:cNvPr id="36" name="Straight Connector 35"/>
          <p:cNvCxnSpPr/>
          <p:nvPr/>
        </p:nvCxnSpPr>
        <p:spPr>
          <a:xfrm>
            <a:off x="5044133" y="969819"/>
            <a:ext cx="4016740" cy="0"/>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072229" y="5554522"/>
            <a:ext cx="3798427" cy="1169551"/>
          </a:xfrm>
          <a:prstGeom prst="rect">
            <a:avLst/>
          </a:prstGeom>
        </p:spPr>
        <p:txBody>
          <a:bodyPr wrap="square">
            <a:spAutoFit/>
          </a:bodyPr>
          <a:lstStyle/>
          <a:p>
            <a:pPr>
              <a:spcAft>
                <a:spcPts val="600"/>
              </a:spcAft>
            </a:pPr>
            <a:r>
              <a:rPr lang="en-GB" sz="1400" b="1" dirty="0">
                <a:latin typeface="Calibri" panose="020F0502020204030204" pitchFamily="34" charset="0"/>
                <a:ea typeface="PMingLiU"/>
                <a:cs typeface="Calibri" panose="020F0502020204030204" pitchFamily="34" charset="0"/>
              </a:rPr>
              <a:t>∑</a:t>
            </a:r>
            <a:r>
              <a:rPr lang="en-GB" sz="1400" dirty="0">
                <a:latin typeface="Calibri" panose="020F0502020204030204" pitchFamily="34" charset="0"/>
                <a:ea typeface="PMingLiU"/>
                <a:cs typeface="Calibri" panose="020F0502020204030204" pitchFamily="34" charset="0"/>
              </a:rPr>
              <a:t> The objective of  strengthening water operator partnerships in development cooperation  is to create the basis for long-term partnership between water operators in Europe and the developing world. </a:t>
            </a:r>
          </a:p>
        </p:txBody>
      </p:sp>
    </p:spTree>
    <p:extLst>
      <p:ext uri="{BB962C8B-B14F-4D97-AF65-F5344CB8AC3E}">
        <p14:creationId xmlns:p14="http://schemas.microsoft.com/office/powerpoint/2010/main" val="4229322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C73A2E-DD29-4FA0-8529-F36A67D6E495}" type="slidenum">
              <a:rPr lang="en-GB" smtClean="0"/>
              <a:pPr/>
              <a:t>13</a:t>
            </a:fld>
            <a:endParaRPr lang="en-GB"/>
          </a:p>
        </p:txBody>
      </p:sp>
      <p:graphicFrame>
        <p:nvGraphicFramePr>
          <p:cNvPr id="4" name="2 Tabla"/>
          <p:cNvGraphicFramePr>
            <a:graphicFrameLocks noGrp="1"/>
          </p:cNvGraphicFramePr>
          <p:nvPr>
            <p:extLst>
              <p:ext uri="{D42A27DB-BD31-4B8C-83A1-F6EECF244321}">
                <p14:modId xmlns:p14="http://schemas.microsoft.com/office/powerpoint/2010/main" val="1178631448"/>
              </p:ext>
            </p:extLst>
          </p:nvPr>
        </p:nvGraphicFramePr>
        <p:xfrm>
          <a:off x="9240" y="0"/>
          <a:ext cx="9134760" cy="701040"/>
        </p:xfrm>
        <a:graphic>
          <a:graphicData uri="http://schemas.openxmlformats.org/drawingml/2006/table">
            <a:tbl>
              <a:tblPr firstRow="1" bandRow="1">
                <a:tableStyleId>{5C22544A-7EE6-4342-B048-85BDC9FD1C3A}</a:tableStyleId>
              </a:tblPr>
              <a:tblGrid>
                <a:gridCol w="9134760">
                  <a:extLst>
                    <a:ext uri="{9D8B030D-6E8A-4147-A177-3AD203B41FA5}">
                      <a16:colId xmlns:a16="http://schemas.microsoft.com/office/drawing/2014/main" val="20000"/>
                    </a:ext>
                  </a:extLst>
                </a:gridCol>
              </a:tblGrid>
              <a:tr h="655782">
                <a:tc>
                  <a:txBody>
                    <a:bodyPr/>
                    <a:lstStyle/>
                    <a:p>
                      <a:r>
                        <a:rPr lang="en-GB" sz="2000" b="1" kern="1200" baseline="0" dirty="0">
                          <a:solidFill>
                            <a:schemeClr val="lt1"/>
                          </a:solidFill>
                          <a:latin typeface="+mn-lt"/>
                          <a:ea typeface="+mn-ea"/>
                          <a:cs typeface="+mn-cs"/>
                        </a:rPr>
                        <a:t>Strengthening water operator partnerships in development cooperation – blending and linking with the EIP</a:t>
                      </a:r>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a:blip r:embed="rId2"/>
          <a:stretch>
            <a:fillRect/>
          </a:stretch>
        </p:blipFill>
        <p:spPr>
          <a:xfrm>
            <a:off x="3620654" y="1330039"/>
            <a:ext cx="5051203" cy="353752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237603182"/>
              </p:ext>
            </p:extLst>
          </p:nvPr>
        </p:nvGraphicFramePr>
        <p:xfrm>
          <a:off x="268431" y="1413164"/>
          <a:ext cx="2751860" cy="5166360"/>
        </p:xfrm>
        <a:graphic>
          <a:graphicData uri="http://schemas.openxmlformats.org/drawingml/2006/table">
            <a:tbl>
              <a:tblPr firstRow="1" firstCol="1" bandRow="1">
                <a:tableStyleId>{5C22544A-7EE6-4342-B048-85BDC9FD1C3A}</a:tableStyleId>
              </a:tblPr>
              <a:tblGrid>
                <a:gridCol w="2751860">
                  <a:extLst>
                    <a:ext uri="{9D8B030D-6E8A-4147-A177-3AD203B41FA5}">
                      <a16:colId xmlns:a16="http://schemas.microsoft.com/office/drawing/2014/main" val="3880842507"/>
                    </a:ext>
                  </a:extLst>
                </a:gridCol>
              </a:tblGrid>
              <a:tr h="442205">
                <a:tc>
                  <a:txBody>
                    <a:bodyPr/>
                    <a:lstStyle/>
                    <a:p>
                      <a:pPr algn="l">
                        <a:spcAft>
                          <a:spcPts val="600"/>
                        </a:spcAft>
                      </a:pPr>
                      <a:r>
                        <a:rPr lang="en-GB" sz="1400" dirty="0">
                          <a:effectLst/>
                        </a:rPr>
                        <a:t>New call for proposals </a:t>
                      </a:r>
                    </a:p>
                    <a:p>
                      <a:pPr algn="l">
                        <a:spcAft>
                          <a:spcPts val="600"/>
                        </a:spcAft>
                      </a:pPr>
                      <a:r>
                        <a:rPr lang="en-GB" sz="1400" dirty="0">
                          <a:effectLst/>
                        </a:rPr>
                        <a:t> </a:t>
                      </a:r>
                      <a:endParaRPr lang="en-GB" sz="1400" dirty="0">
                        <a:effectLst/>
                        <a:latin typeface="Calibri" panose="020F0502020204030204" pitchFamily="34" charset="0"/>
                        <a:ea typeface="PMingLiU"/>
                        <a:cs typeface="Calibri" panose="020F0502020204030204" pitchFamily="34" charset="0"/>
                      </a:endParaRPr>
                    </a:p>
                  </a:txBody>
                  <a:tcPr marL="32365" marR="32365" marT="0" marB="0"/>
                </a:tc>
                <a:extLst>
                  <a:ext uri="{0D108BD9-81ED-4DB2-BD59-A6C34878D82A}">
                    <a16:rowId xmlns:a16="http://schemas.microsoft.com/office/drawing/2014/main" val="2342059318"/>
                  </a:ext>
                </a:extLst>
              </a:tr>
              <a:tr h="442205">
                <a:tc>
                  <a:txBody>
                    <a:bodyPr/>
                    <a:lstStyle/>
                    <a:p>
                      <a:pPr algn="l">
                        <a:spcAft>
                          <a:spcPts val="600"/>
                        </a:spcAft>
                      </a:pPr>
                      <a:r>
                        <a:rPr lang="en-GB" sz="1400" dirty="0">
                          <a:effectLst/>
                        </a:rPr>
                        <a:t> EEIP (municipal</a:t>
                      </a:r>
                      <a:r>
                        <a:rPr lang="en-GB" sz="1400" baseline="0" dirty="0">
                          <a:effectLst/>
                        </a:rPr>
                        <a:t> services window)</a:t>
                      </a:r>
                    </a:p>
                    <a:p>
                      <a:pPr algn="l">
                        <a:spcAft>
                          <a:spcPts val="600"/>
                        </a:spcAft>
                      </a:pPr>
                      <a:endParaRPr lang="en-GB" sz="1400" dirty="0">
                        <a:effectLst/>
                        <a:latin typeface="Calibri" panose="020F0502020204030204" pitchFamily="34" charset="0"/>
                        <a:ea typeface="PMingLiU"/>
                        <a:cs typeface="Calibri" panose="020F0502020204030204" pitchFamily="34" charset="0"/>
                      </a:endParaRPr>
                    </a:p>
                  </a:txBody>
                  <a:tcPr marL="32365" marR="32365" marT="0" marB="0"/>
                </a:tc>
                <a:extLst>
                  <a:ext uri="{0D108BD9-81ED-4DB2-BD59-A6C34878D82A}">
                    <a16:rowId xmlns:a16="http://schemas.microsoft.com/office/drawing/2014/main" val="283988948"/>
                  </a:ext>
                </a:extLst>
              </a:tr>
              <a:tr h="884410">
                <a:tc>
                  <a:txBody>
                    <a:bodyPr/>
                    <a:lstStyle/>
                    <a:p>
                      <a:pPr algn="l">
                        <a:spcAft>
                          <a:spcPts val="600"/>
                        </a:spcAft>
                      </a:pPr>
                      <a:r>
                        <a:rPr lang="en-GB" sz="1400" dirty="0">
                          <a:effectLst/>
                        </a:rPr>
                        <a:t> “</a:t>
                      </a:r>
                      <a:r>
                        <a:rPr lang="en-GB" sz="1400" dirty="0" err="1">
                          <a:effectLst/>
                        </a:rPr>
                        <a:t>WaterWorx</a:t>
                      </a:r>
                      <a:r>
                        <a:rPr lang="en-GB" sz="1400" dirty="0">
                          <a:effectLst/>
                        </a:rPr>
                        <a:t>”</a:t>
                      </a:r>
                    </a:p>
                    <a:p>
                      <a:pPr algn="l">
                        <a:spcAft>
                          <a:spcPts val="600"/>
                        </a:spcAft>
                      </a:pPr>
                      <a:r>
                        <a:rPr lang="en-GB" sz="1400" dirty="0">
                          <a:effectLst/>
                        </a:rPr>
                        <a:t>set up/ expand/ co-fund Europe wide initiative similar to </a:t>
                      </a:r>
                      <a:r>
                        <a:rPr lang="en-GB" sz="1400" dirty="0" err="1">
                          <a:effectLst/>
                        </a:rPr>
                        <a:t>WaterWorx</a:t>
                      </a:r>
                      <a:r>
                        <a:rPr lang="en-GB" sz="1400" dirty="0">
                          <a:effectLst/>
                        </a:rPr>
                        <a:t> </a:t>
                      </a:r>
                    </a:p>
                    <a:p>
                      <a:pPr algn="l">
                        <a:spcAft>
                          <a:spcPts val="600"/>
                        </a:spcAft>
                      </a:pPr>
                      <a:endParaRPr lang="en-GB" sz="1400" dirty="0">
                        <a:effectLst/>
                      </a:endParaRPr>
                    </a:p>
                  </a:txBody>
                  <a:tcPr marL="32365" marR="32365" marT="0" marB="0"/>
                </a:tc>
                <a:extLst>
                  <a:ext uri="{0D108BD9-81ED-4DB2-BD59-A6C34878D82A}">
                    <a16:rowId xmlns:a16="http://schemas.microsoft.com/office/drawing/2014/main" val="2853659123"/>
                  </a:ext>
                </a:extLst>
              </a:tr>
              <a:tr h="691935">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dirty="0">
                          <a:effectLst/>
                        </a:rPr>
                        <a:t>PROMOTION/ KNOWLEDGE</a:t>
                      </a:r>
                      <a:r>
                        <a:rPr lang="en-GB" sz="1400" baseline="0" dirty="0">
                          <a:effectLst/>
                        </a:rPr>
                        <a:t> MANAGEMENT -Software</a:t>
                      </a:r>
                      <a:endParaRPr lang="en-GB" sz="1400" b="0" dirty="0">
                        <a:effectLst/>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dirty="0">
                          <a:effectLst/>
                        </a:rPr>
                        <a:t>GWOPA/Associations </a:t>
                      </a:r>
                      <a:r>
                        <a:rPr lang="en-GB" sz="1400" dirty="0">
                          <a:effectLst/>
                          <a:latin typeface="Calibri" panose="020F0502020204030204" pitchFamily="34" charset="0"/>
                          <a:ea typeface="PMingLiU"/>
                          <a:cs typeface="Calibri" panose="020F0502020204030204" pitchFamily="34" charset="0"/>
                        </a:rPr>
                        <a:t>(EU-ACP</a:t>
                      </a:r>
                    </a:p>
                    <a:p>
                      <a:pPr marL="0" marR="0" lvl="0" indent="0" algn="l" defTabSz="914400" rtl="0" eaLnBrk="1" fontAlgn="auto" latinLnBrk="0" hangingPunct="1">
                        <a:lnSpc>
                          <a:spcPct val="100000"/>
                        </a:lnSpc>
                        <a:spcBef>
                          <a:spcPts val="0"/>
                        </a:spcBef>
                        <a:spcAft>
                          <a:spcPts val="600"/>
                        </a:spcAft>
                        <a:buClrTx/>
                        <a:buSzTx/>
                        <a:buFontTx/>
                        <a:buNone/>
                        <a:tabLst/>
                        <a:defRPr/>
                      </a:pPr>
                      <a:endParaRPr lang="en-GB" sz="1400" dirty="0">
                        <a:effectLst/>
                      </a:endParaRPr>
                    </a:p>
                  </a:txBody>
                  <a:tcPr marL="32365" marR="32365" marT="0" marB="0"/>
                </a:tc>
                <a:extLst>
                  <a:ext uri="{0D108BD9-81ED-4DB2-BD59-A6C34878D82A}">
                    <a16:rowId xmlns:a16="http://schemas.microsoft.com/office/drawing/2014/main" val="2123076682"/>
                  </a:ext>
                </a:extLst>
              </a:tr>
              <a:tr h="1634819">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dirty="0">
                          <a:effectLst/>
                        </a:rPr>
                        <a:t>OPERATIONAL</a:t>
                      </a:r>
                      <a:r>
                        <a:rPr lang="en-GB" sz="1400" baseline="0" dirty="0">
                          <a:effectLst/>
                        </a:rPr>
                        <a:t> GRANT SUPPORT / PROMOTION/ KNOWLEDGE MANAGEMENT </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dirty="0">
                          <a:effectLst/>
                        </a:rPr>
                        <a:t>Combined software</a:t>
                      </a:r>
                      <a:r>
                        <a:rPr lang="en-GB" sz="1400" baseline="0" dirty="0">
                          <a:effectLst/>
                        </a:rPr>
                        <a:t> and operational </a:t>
                      </a:r>
                      <a:r>
                        <a:rPr lang="en-GB" sz="1400" dirty="0">
                          <a:effectLst/>
                        </a:rPr>
                        <a:t>support  for managing the granting of individual water operator partnerships  </a:t>
                      </a:r>
                      <a:endParaRPr lang="en-GB" sz="1400" dirty="0">
                        <a:effectLst/>
                        <a:latin typeface="Calibri" panose="020F0502020204030204" pitchFamily="34" charset="0"/>
                        <a:ea typeface="PMingLiU"/>
                        <a:cs typeface="Calibri" panose="020F0502020204030204" pitchFamily="34" charset="0"/>
                      </a:endParaRPr>
                    </a:p>
                    <a:p>
                      <a:pPr algn="l">
                        <a:spcAft>
                          <a:spcPts val="600"/>
                        </a:spcAft>
                      </a:pPr>
                      <a:r>
                        <a:rPr lang="en-GB" sz="1400" dirty="0">
                          <a:effectLst/>
                          <a:latin typeface="Calibri" panose="020F0502020204030204" pitchFamily="34" charset="0"/>
                          <a:ea typeface="PMingLiU"/>
                          <a:cs typeface="Calibri" panose="020F0502020204030204" pitchFamily="34" charset="0"/>
                        </a:rPr>
                        <a:t>GWOPA/Associations (EU-ACP)</a:t>
                      </a:r>
                    </a:p>
                    <a:p>
                      <a:pPr algn="l">
                        <a:spcAft>
                          <a:spcPts val="600"/>
                        </a:spcAft>
                      </a:pPr>
                      <a:endParaRPr lang="en-GB" sz="1400" dirty="0">
                        <a:effectLst/>
                        <a:latin typeface="Calibri" panose="020F0502020204030204" pitchFamily="34" charset="0"/>
                        <a:ea typeface="PMingLiU"/>
                        <a:cs typeface="Calibri" panose="020F0502020204030204" pitchFamily="34" charset="0"/>
                      </a:endParaRPr>
                    </a:p>
                  </a:txBody>
                  <a:tcPr marL="32365" marR="32365" marT="0" marB="0"/>
                </a:tc>
                <a:extLst>
                  <a:ext uri="{0D108BD9-81ED-4DB2-BD59-A6C34878D82A}">
                    <a16:rowId xmlns:a16="http://schemas.microsoft.com/office/drawing/2014/main" val="2652950217"/>
                  </a:ext>
                </a:extLst>
              </a:tr>
            </a:tbl>
          </a:graphicData>
        </a:graphic>
      </p:graphicFrame>
      <p:cxnSp>
        <p:nvCxnSpPr>
          <p:cNvPr id="12" name="Straight Connector 11"/>
          <p:cNvCxnSpPr/>
          <p:nvPr/>
        </p:nvCxnSpPr>
        <p:spPr>
          <a:xfrm>
            <a:off x="2650836" y="2262909"/>
            <a:ext cx="988291"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81187" y="951440"/>
            <a:ext cx="2469649" cy="307777"/>
          </a:xfrm>
          <a:prstGeom prst="rect">
            <a:avLst/>
          </a:prstGeom>
          <a:noFill/>
        </p:spPr>
        <p:txBody>
          <a:bodyPr wrap="square" rtlCol="0">
            <a:spAutoFit/>
          </a:bodyPr>
          <a:lstStyle/>
          <a:p>
            <a:r>
              <a:rPr lang="en-GB" sz="1400" b="1" dirty="0"/>
              <a:t>Options</a:t>
            </a:r>
          </a:p>
        </p:txBody>
      </p:sp>
      <p:cxnSp>
        <p:nvCxnSpPr>
          <p:cNvPr id="14" name="Straight Connector 13"/>
          <p:cNvCxnSpPr/>
          <p:nvPr/>
        </p:nvCxnSpPr>
        <p:spPr>
          <a:xfrm>
            <a:off x="245839" y="1259217"/>
            <a:ext cx="2404997"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639127" y="903213"/>
            <a:ext cx="2469649" cy="307777"/>
          </a:xfrm>
          <a:prstGeom prst="rect">
            <a:avLst/>
          </a:prstGeom>
          <a:noFill/>
        </p:spPr>
        <p:txBody>
          <a:bodyPr wrap="square" rtlCol="0">
            <a:spAutoFit/>
          </a:bodyPr>
          <a:lstStyle/>
          <a:p>
            <a:r>
              <a:rPr lang="en-GB" sz="1400" b="1" dirty="0"/>
              <a:t>Immediate way forward</a:t>
            </a:r>
          </a:p>
        </p:txBody>
      </p:sp>
      <p:cxnSp>
        <p:nvCxnSpPr>
          <p:cNvPr id="17" name="Straight Connector 16"/>
          <p:cNvCxnSpPr/>
          <p:nvPr/>
        </p:nvCxnSpPr>
        <p:spPr>
          <a:xfrm>
            <a:off x="3703779" y="1210990"/>
            <a:ext cx="4968078"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583709" y="4987696"/>
            <a:ext cx="5227783"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a:t>EU Delegations working closely with IFIs can stimulate, finance and make use of WOPs to enhance the sustainability of investments.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EU Delegations can approach GWOPA/Associations to assist in setting up, managing the partnerships</a:t>
            </a:r>
          </a:p>
        </p:txBody>
      </p:sp>
    </p:spTree>
    <p:extLst>
      <p:ext uri="{BB962C8B-B14F-4D97-AF65-F5344CB8AC3E}">
        <p14:creationId xmlns:p14="http://schemas.microsoft.com/office/powerpoint/2010/main" val="2801664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65382" y="1717964"/>
            <a:ext cx="7663964" cy="3981736"/>
            <a:chOff x="301584" y="1431483"/>
            <a:chExt cx="8627762" cy="4268217"/>
          </a:xfrm>
        </p:grpSpPr>
        <p:grpSp>
          <p:nvGrpSpPr>
            <p:cNvPr id="5" name="Group 1137"/>
            <p:cNvGrpSpPr>
              <a:grpSpLocks/>
            </p:cNvGrpSpPr>
            <p:nvPr/>
          </p:nvGrpSpPr>
          <p:grpSpPr bwMode="auto">
            <a:xfrm>
              <a:off x="6908429" y="3883638"/>
              <a:ext cx="9038" cy="16937"/>
              <a:chOff x="4687" y="2683"/>
              <a:chExt cx="6" cy="9"/>
            </a:xfrm>
            <a:solidFill>
              <a:schemeClr val="bg1">
                <a:lumMod val="85000"/>
              </a:schemeClr>
            </a:solidFill>
          </p:grpSpPr>
          <p:grpSp>
            <p:nvGrpSpPr>
              <p:cNvPr id="1130" name="Group 1138"/>
              <p:cNvGrpSpPr>
                <a:grpSpLocks/>
              </p:cNvGrpSpPr>
              <p:nvPr/>
            </p:nvGrpSpPr>
            <p:grpSpPr bwMode="auto">
              <a:xfrm>
                <a:off x="4687" y="2683"/>
                <a:ext cx="6" cy="9"/>
                <a:chOff x="4687" y="2683"/>
                <a:chExt cx="6" cy="9"/>
              </a:xfrm>
              <a:grpFill/>
            </p:grpSpPr>
            <p:pic>
              <p:nvPicPr>
                <p:cNvPr id="1132" name="Picture 1139"/>
                <p:cNvPicPr>
                  <a:picLocks noChangeAspect="1" noChangeArrowheads="1"/>
                </p:cNvPicPr>
                <p:nvPr/>
              </p:nvPicPr>
              <p:blipFill>
                <a:blip r:embed="rId2">
                  <a:extLst>
                    <a:ext uri="{28A0092B-C50C-407E-A947-70E740481C1C}">
                      <a14:useLocalDpi xmlns:a14="http://schemas.microsoft.com/office/drawing/2010/main" val="0"/>
                    </a:ext>
                  </a:extLst>
                </a:blip>
                <a:srcRect t="-369887"/>
                <a:stretch>
                  <a:fillRect/>
                </a:stretch>
              </p:blipFill>
              <p:spPr bwMode="auto">
                <a:xfrm>
                  <a:off x="4687" y="2683"/>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33" name="Freeform 1140"/>
                <p:cNvSpPr>
                  <a:spLocks/>
                </p:cNvSpPr>
                <p:nvPr/>
              </p:nvSpPr>
              <p:spPr bwMode="auto">
                <a:xfrm>
                  <a:off x="4687" y="2690"/>
                  <a:ext cx="5" cy="1"/>
                </a:xfrm>
                <a:custGeom>
                  <a:avLst/>
                  <a:gdLst>
                    <a:gd name="T0" fmla="*/ 5 w 5"/>
                    <a:gd name="T1" fmla="*/ 0 h 1"/>
                    <a:gd name="T2" fmla="*/ 0 w 5"/>
                    <a:gd name="T3" fmla="*/ 1 h 1"/>
                    <a:gd name="T4" fmla="*/ 0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0" y="1"/>
                      </a:lnTo>
                      <a:lnTo>
                        <a:pt x="0" y="0"/>
                      </a:lnTo>
                      <a:lnTo>
                        <a:pt x="5"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134" name="Freeform 1141"/>
                <p:cNvSpPr>
                  <a:spLocks/>
                </p:cNvSpPr>
                <p:nvPr/>
              </p:nvSpPr>
              <p:spPr bwMode="auto">
                <a:xfrm>
                  <a:off x="4687" y="2690"/>
                  <a:ext cx="5" cy="1"/>
                </a:xfrm>
                <a:custGeom>
                  <a:avLst/>
                  <a:gdLst>
                    <a:gd name="T0" fmla="*/ 5 w 5"/>
                    <a:gd name="T1" fmla="*/ 0 h 1"/>
                    <a:gd name="T2" fmla="*/ 0 w 5"/>
                    <a:gd name="T3" fmla="*/ 1 h 1"/>
                    <a:gd name="T4" fmla="*/ 0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0" y="1"/>
                      </a:lnTo>
                      <a:lnTo>
                        <a:pt x="0" y="0"/>
                      </a:lnTo>
                      <a:lnTo>
                        <a:pt x="5"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135" name="Picture 1142"/>
                <p:cNvPicPr>
                  <a:picLocks noChangeAspect="1" noChangeArrowheads="1"/>
                </p:cNvPicPr>
                <p:nvPr/>
              </p:nvPicPr>
              <p:blipFill>
                <a:blip r:embed="rId2">
                  <a:extLst>
                    <a:ext uri="{28A0092B-C50C-407E-A947-70E740481C1C}">
                      <a14:useLocalDpi xmlns:a14="http://schemas.microsoft.com/office/drawing/2010/main" val="0"/>
                    </a:ext>
                  </a:extLst>
                </a:blip>
                <a:srcRect t="-369887"/>
                <a:stretch>
                  <a:fillRect/>
                </a:stretch>
              </p:blipFill>
              <p:spPr bwMode="auto">
                <a:xfrm>
                  <a:off x="4687" y="2683"/>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31" name="Freeform 1143"/>
              <p:cNvSpPr>
                <a:spLocks/>
              </p:cNvSpPr>
              <p:nvPr/>
            </p:nvSpPr>
            <p:spPr bwMode="auto">
              <a:xfrm>
                <a:off x="4687" y="2690"/>
                <a:ext cx="5" cy="1"/>
              </a:xfrm>
              <a:custGeom>
                <a:avLst/>
                <a:gdLst>
                  <a:gd name="T0" fmla="*/ 5 w 5"/>
                  <a:gd name="T1" fmla="*/ 0 h 1"/>
                  <a:gd name="T2" fmla="*/ 0 w 5"/>
                  <a:gd name="T3" fmla="*/ 1 h 1"/>
                  <a:gd name="T4" fmla="*/ 0 w 5"/>
                  <a:gd name="T5" fmla="*/ 0 h 1"/>
                  <a:gd name="T6" fmla="*/ 5 w 5"/>
                  <a:gd name="T7" fmla="*/ 0 h 1"/>
                </a:gdLst>
                <a:ahLst/>
                <a:cxnLst>
                  <a:cxn ang="0">
                    <a:pos x="T0" y="T1"/>
                  </a:cxn>
                  <a:cxn ang="0">
                    <a:pos x="T2" y="T3"/>
                  </a:cxn>
                  <a:cxn ang="0">
                    <a:pos x="T4" y="T5"/>
                  </a:cxn>
                  <a:cxn ang="0">
                    <a:pos x="T6" y="T7"/>
                  </a:cxn>
                </a:cxnLst>
                <a:rect l="0" t="0" r="r" b="b"/>
                <a:pathLst>
                  <a:path w="5" h="1">
                    <a:moveTo>
                      <a:pt x="5" y="0"/>
                    </a:moveTo>
                    <a:lnTo>
                      <a:pt x="0" y="1"/>
                    </a:lnTo>
                    <a:lnTo>
                      <a:pt x="0" y="0"/>
                    </a:lnTo>
                    <a:lnTo>
                      <a:pt x="5"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6" name="Freeform 1144"/>
            <p:cNvSpPr>
              <a:spLocks/>
            </p:cNvSpPr>
            <p:nvPr/>
          </p:nvSpPr>
          <p:spPr bwMode="auto">
            <a:xfrm>
              <a:off x="7047615" y="3800833"/>
              <a:ext cx="276566" cy="270998"/>
            </a:xfrm>
            <a:custGeom>
              <a:avLst/>
              <a:gdLst>
                <a:gd name="T0" fmla="*/ 157 w 157"/>
                <a:gd name="T1" fmla="*/ 113 h 272"/>
                <a:gd name="T2" fmla="*/ 142 w 157"/>
                <a:gd name="T3" fmla="*/ 111 h 272"/>
                <a:gd name="T4" fmla="*/ 141 w 157"/>
                <a:gd name="T5" fmla="*/ 111 h 272"/>
                <a:gd name="T6" fmla="*/ 134 w 157"/>
                <a:gd name="T7" fmla="*/ 154 h 272"/>
                <a:gd name="T8" fmla="*/ 136 w 157"/>
                <a:gd name="T9" fmla="*/ 156 h 272"/>
                <a:gd name="T10" fmla="*/ 133 w 157"/>
                <a:gd name="T11" fmla="*/ 172 h 272"/>
                <a:gd name="T12" fmla="*/ 123 w 157"/>
                <a:gd name="T13" fmla="*/ 180 h 272"/>
                <a:gd name="T14" fmla="*/ 116 w 157"/>
                <a:gd name="T15" fmla="*/ 200 h 272"/>
                <a:gd name="T16" fmla="*/ 117 w 157"/>
                <a:gd name="T17" fmla="*/ 213 h 272"/>
                <a:gd name="T18" fmla="*/ 119 w 157"/>
                <a:gd name="T19" fmla="*/ 213 h 272"/>
                <a:gd name="T20" fmla="*/ 116 w 157"/>
                <a:gd name="T21" fmla="*/ 222 h 272"/>
                <a:gd name="T22" fmla="*/ 112 w 157"/>
                <a:gd name="T23" fmla="*/ 235 h 272"/>
                <a:gd name="T24" fmla="*/ 108 w 157"/>
                <a:gd name="T25" fmla="*/ 258 h 272"/>
                <a:gd name="T26" fmla="*/ 87 w 157"/>
                <a:gd name="T27" fmla="*/ 272 h 272"/>
                <a:gd name="T28" fmla="*/ 85 w 157"/>
                <a:gd name="T29" fmla="*/ 256 h 272"/>
                <a:gd name="T30" fmla="*/ 83 w 157"/>
                <a:gd name="T31" fmla="*/ 250 h 272"/>
                <a:gd name="T32" fmla="*/ 73 w 157"/>
                <a:gd name="T33" fmla="*/ 252 h 272"/>
                <a:gd name="T34" fmla="*/ 62 w 157"/>
                <a:gd name="T35" fmla="*/ 241 h 272"/>
                <a:gd name="T36" fmla="*/ 53 w 157"/>
                <a:gd name="T37" fmla="*/ 252 h 272"/>
                <a:gd name="T38" fmla="*/ 46 w 157"/>
                <a:gd name="T39" fmla="*/ 252 h 272"/>
                <a:gd name="T40" fmla="*/ 43 w 157"/>
                <a:gd name="T41" fmla="*/ 235 h 272"/>
                <a:gd name="T42" fmla="*/ 28 w 157"/>
                <a:gd name="T43" fmla="*/ 237 h 272"/>
                <a:gd name="T44" fmla="*/ 31 w 157"/>
                <a:gd name="T45" fmla="*/ 235 h 272"/>
                <a:gd name="T46" fmla="*/ 27 w 157"/>
                <a:gd name="T47" fmla="*/ 241 h 272"/>
                <a:gd name="T48" fmla="*/ 20 w 157"/>
                <a:gd name="T49" fmla="*/ 235 h 272"/>
                <a:gd name="T50" fmla="*/ 16 w 157"/>
                <a:gd name="T51" fmla="*/ 202 h 272"/>
                <a:gd name="T52" fmla="*/ 16 w 157"/>
                <a:gd name="T53" fmla="*/ 178 h 272"/>
                <a:gd name="T54" fmla="*/ 7 w 157"/>
                <a:gd name="T55" fmla="*/ 163 h 272"/>
                <a:gd name="T56" fmla="*/ 9 w 157"/>
                <a:gd name="T57" fmla="*/ 163 h 272"/>
                <a:gd name="T58" fmla="*/ 4 w 157"/>
                <a:gd name="T59" fmla="*/ 150 h 272"/>
                <a:gd name="T60" fmla="*/ 5 w 157"/>
                <a:gd name="T61" fmla="*/ 139 h 272"/>
                <a:gd name="T62" fmla="*/ 0 w 157"/>
                <a:gd name="T63" fmla="*/ 113 h 272"/>
                <a:gd name="T64" fmla="*/ 5 w 157"/>
                <a:gd name="T65" fmla="*/ 97 h 272"/>
                <a:gd name="T66" fmla="*/ 3 w 157"/>
                <a:gd name="T67" fmla="*/ 97 h 272"/>
                <a:gd name="T68" fmla="*/ 11 w 157"/>
                <a:gd name="T69" fmla="*/ 74 h 272"/>
                <a:gd name="T70" fmla="*/ 15 w 157"/>
                <a:gd name="T71" fmla="*/ 95 h 272"/>
                <a:gd name="T72" fmla="*/ 29 w 157"/>
                <a:gd name="T73" fmla="*/ 113 h 272"/>
                <a:gd name="T74" fmla="*/ 50 w 157"/>
                <a:gd name="T75" fmla="*/ 104 h 272"/>
                <a:gd name="T76" fmla="*/ 57 w 157"/>
                <a:gd name="T77" fmla="*/ 91 h 272"/>
                <a:gd name="T78" fmla="*/ 76 w 157"/>
                <a:gd name="T79" fmla="*/ 98 h 272"/>
                <a:gd name="T80" fmla="*/ 89 w 157"/>
                <a:gd name="T81" fmla="*/ 91 h 272"/>
                <a:gd name="T82" fmla="*/ 96 w 157"/>
                <a:gd name="T83" fmla="*/ 61 h 272"/>
                <a:gd name="T84" fmla="*/ 100 w 157"/>
                <a:gd name="T85" fmla="*/ 46 h 272"/>
                <a:gd name="T86" fmla="*/ 104 w 157"/>
                <a:gd name="T87" fmla="*/ 22 h 272"/>
                <a:gd name="T88" fmla="*/ 107 w 157"/>
                <a:gd name="T89" fmla="*/ 0 h 272"/>
                <a:gd name="T90" fmla="*/ 120 w 157"/>
                <a:gd name="T91" fmla="*/ 2 h 272"/>
                <a:gd name="T92" fmla="*/ 134 w 157"/>
                <a:gd name="T93" fmla="*/ 8 h 272"/>
                <a:gd name="T94" fmla="*/ 131 w 157"/>
                <a:gd name="T95" fmla="*/ 13 h 272"/>
                <a:gd name="T96" fmla="*/ 133 w 157"/>
                <a:gd name="T97" fmla="*/ 15 h 272"/>
                <a:gd name="T98" fmla="*/ 136 w 157"/>
                <a:gd name="T99" fmla="*/ 22 h 272"/>
                <a:gd name="T100" fmla="*/ 133 w 157"/>
                <a:gd name="T101" fmla="*/ 22 h 272"/>
                <a:gd name="T102" fmla="*/ 128 w 157"/>
                <a:gd name="T103" fmla="*/ 26 h 272"/>
                <a:gd name="T104" fmla="*/ 130 w 157"/>
                <a:gd name="T105" fmla="*/ 37 h 272"/>
                <a:gd name="T106" fmla="*/ 142 w 157"/>
                <a:gd name="T107" fmla="*/ 71 h 272"/>
                <a:gd name="T108" fmla="*/ 138 w 157"/>
                <a:gd name="T109" fmla="*/ 78 h 272"/>
                <a:gd name="T110" fmla="*/ 147 w 157"/>
                <a:gd name="T111" fmla="*/ 97 h 272"/>
                <a:gd name="T112" fmla="*/ 157 w 157"/>
                <a:gd name="T113" fmla="*/ 1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272">
                  <a:moveTo>
                    <a:pt x="157" y="113"/>
                  </a:moveTo>
                  <a:lnTo>
                    <a:pt x="142" y="111"/>
                  </a:lnTo>
                  <a:lnTo>
                    <a:pt x="141" y="111"/>
                  </a:lnTo>
                  <a:lnTo>
                    <a:pt x="134" y="154"/>
                  </a:lnTo>
                  <a:lnTo>
                    <a:pt x="136" y="156"/>
                  </a:lnTo>
                  <a:lnTo>
                    <a:pt x="133" y="172"/>
                  </a:lnTo>
                  <a:lnTo>
                    <a:pt x="123" y="180"/>
                  </a:lnTo>
                  <a:lnTo>
                    <a:pt x="116" y="200"/>
                  </a:lnTo>
                  <a:lnTo>
                    <a:pt x="117" y="213"/>
                  </a:lnTo>
                  <a:lnTo>
                    <a:pt x="119" y="213"/>
                  </a:lnTo>
                  <a:lnTo>
                    <a:pt x="116" y="222"/>
                  </a:lnTo>
                  <a:lnTo>
                    <a:pt x="112" y="235"/>
                  </a:lnTo>
                  <a:lnTo>
                    <a:pt x="108" y="258"/>
                  </a:lnTo>
                  <a:lnTo>
                    <a:pt x="87" y="272"/>
                  </a:lnTo>
                  <a:lnTo>
                    <a:pt x="85" y="256"/>
                  </a:lnTo>
                  <a:lnTo>
                    <a:pt x="83" y="250"/>
                  </a:lnTo>
                  <a:lnTo>
                    <a:pt x="73" y="252"/>
                  </a:lnTo>
                  <a:lnTo>
                    <a:pt x="62" y="241"/>
                  </a:lnTo>
                  <a:lnTo>
                    <a:pt x="53" y="252"/>
                  </a:lnTo>
                  <a:lnTo>
                    <a:pt x="46" y="252"/>
                  </a:lnTo>
                  <a:lnTo>
                    <a:pt x="43" y="235"/>
                  </a:lnTo>
                  <a:lnTo>
                    <a:pt x="28" y="237"/>
                  </a:lnTo>
                  <a:lnTo>
                    <a:pt x="31" y="235"/>
                  </a:lnTo>
                  <a:lnTo>
                    <a:pt x="27" y="241"/>
                  </a:lnTo>
                  <a:lnTo>
                    <a:pt x="20" y="235"/>
                  </a:lnTo>
                  <a:lnTo>
                    <a:pt x="16" y="202"/>
                  </a:lnTo>
                  <a:lnTo>
                    <a:pt x="16" y="178"/>
                  </a:lnTo>
                  <a:lnTo>
                    <a:pt x="7" y="163"/>
                  </a:lnTo>
                  <a:lnTo>
                    <a:pt x="9" y="163"/>
                  </a:lnTo>
                  <a:lnTo>
                    <a:pt x="4" y="150"/>
                  </a:lnTo>
                  <a:lnTo>
                    <a:pt x="5" y="139"/>
                  </a:lnTo>
                  <a:lnTo>
                    <a:pt x="0" y="113"/>
                  </a:lnTo>
                  <a:lnTo>
                    <a:pt x="5" y="97"/>
                  </a:lnTo>
                  <a:lnTo>
                    <a:pt x="3" y="97"/>
                  </a:lnTo>
                  <a:lnTo>
                    <a:pt x="11" y="74"/>
                  </a:lnTo>
                  <a:lnTo>
                    <a:pt x="15" y="95"/>
                  </a:lnTo>
                  <a:lnTo>
                    <a:pt x="29" y="113"/>
                  </a:lnTo>
                  <a:lnTo>
                    <a:pt x="50" y="104"/>
                  </a:lnTo>
                  <a:lnTo>
                    <a:pt x="57" y="91"/>
                  </a:lnTo>
                  <a:lnTo>
                    <a:pt x="76" y="98"/>
                  </a:lnTo>
                  <a:lnTo>
                    <a:pt x="89" y="91"/>
                  </a:lnTo>
                  <a:lnTo>
                    <a:pt x="96" y="61"/>
                  </a:lnTo>
                  <a:lnTo>
                    <a:pt x="100" y="46"/>
                  </a:lnTo>
                  <a:lnTo>
                    <a:pt x="104" y="22"/>
                  </a:lnTo>
                  <a:lnTo>
                    <a:pt x="107" y="0"/>
                  </a:lnTo>
                  <a:lnTo>
                    <a:pt x="120" y="2"/>
                  </a:lnTo>
                  <a:lnTo>
                    <a:pt x="134" y="8"/>
                  </a:lnTo>
                  <a:lnTo>
                    <a:pt x="131" y="13"/>
                  </a:lnTo>
                  <a:lnTo>
                    <a:pt x="133" y="15"/>
                  </a:lnTo>
                  <a:lnTo>
                    <a:pt x="136" y="22"/>
                  </a:lnTo>
                  <a:lnTo>
                    <a:pt x="133" y="22"/>
                  </a:lnTo>
                  <a:lnTo>
                    <a:pt x="128" y="26"/>
                  </a:lnTo>
                  <a:lnTo>
                    <a:pt x="130" y="37"/>
                  </a:lnTo>
                  <a:lnTo>
                    <a:pt x="142" y="71"/>
                  </a:lnTo>
                  <a:lnTo>
                    <a:pt x="138" y="78"/>
                  </a:lnTo>
                  <a:lnTo>
                    <a:pt x="147" y="97"/>
                  </a:lnTo>
                  <a:lnTo>
                    <a:pt x="157" y="11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 name="Freeform 1145"/>
            <p:cNvSpPr>
              <a:spLocks/>
            </p:cNvSpPr>
            <p:nvPr/>
          </p:nvSpPr>
          <p:spPr bwMode="auto">
            <a:xfrm>
              <a:off x="6671631" y="3761312"/>
              <a:ext cx="298257" cy="368858"/>
            </a:xfrm>
            <a:custGeom>
              <a:avLst/>
              <a:gdLst>
                <a:gd name="T0" fmla="*/ 169 w 169"/>
                <a:gd name="T1" fmla="*/ 286 h 373"/>
                <a:gd name="T2" fmla="*/ 168 w 169"/>
                <a:gd name="T3" fmla="*/ 289 h 373"/>
                <a:gd name="T4" fmla="*/ 166 w 169"/>
                <a:gd name="T5" fmla="*/ 330 h 373"/>
                <a:gd name="T6" fmla="*/ 164 w 169"/>
                <a:gd name="T7" fmla="*/ 373 h 373"/>
                <a:gd name="T8" fmla="*/ 156 w 169"/>
                <a:gd name="T9" fmla="*/ 358 h 373"/>
                <a:gd name="T10" fmla="*/ 155 w 169"/>
                <a:gd name="T11" fmla="*/ 365 h 373"/>
                <a:gd name="T12" fmla="*/ 146 w 169"/>
                <a:gd name="T13" fmla="*/ 360 h 373"/>
                <a:gd name="T14" fmla="*/ 146 w 169"/>
                <a:gd name="T15" fmla="*/ 373 h 373"/>
                <a:gd name="T16" fmla="*/ 132 w 169"/>
                <a:gd name="T17" fmla="*/ 343 h 373"/>
                <a:gd name="T18" fmla="*/ 123 w 169"/>
                <a:gd name="T19" fmla="*/ 326 h 373"/>
                <a:gd name="T20" fmla="*/ 114 w 169"/>
                <a:gd name="T21" fmla="*/ 311 h 373"/>
                <a:gd name="T22" fmla="*/ 107 w 169"/>
                <a:gd name="T23" fmla="*/ 295 h 373"/>
                <a:gd name="T24" fmla="*/ 98 w 169"/>
                <a:gd name="T25" fmla="*/ 280 h 373"/>
                <a:gd name="T26" fmla="*/ 92 w 169"/>
                <a:gd name="T27" fmla="*/ 254 h 373"/>
                <a:gd name="T28" fmla="*/ 85 w 169"/>
                <a:gd name="T29" fmla="*/ 226 h 373"/>
                <a:gd name="T30" fmla="*/ 82 w 169"/>
                <a:gd name="T31" fmla="*/ 221 h 373"/>
                <a:gd name="T32" fmla="*/ 75 w 169"/>
                <a:gd name="T33" fmla="*/ 197 h 373"/>
                <a:gd name="T34" fmla="*/ 67 w 169"/>
                <a:gd name="T35" fmla="*/ 174 h 373"/>
                <a:gd name="T36" fmla="*/ 62 w 169"/>
                <a:gd name="T37" fmla="*/ 152 h 373"/>
                <a:gd name="T38" fmla="*/ 57 w 169"/>
                <a:gd name="T39" fmla="*/ 130 h 373"/>
                <a:gd name="T40" fmla="*/ 44 w 169"/>
                <a:gd name="T41" fmla="*/ 108 h 373"/>
                <a:gd name="T42" fmla="*/ 34 w 169"/>
                <a:gd name="T43" fmla="*/ 82 h 373"/>
                <a:gd name="T44" fmla="*/ 22 w 169"/>
                <a:gd name="T45" fmla="*/ 60 h 373"/>
                <a:gd name="T46" fmla="*/ 11 w 169"/>
                <a:gd name="T47" fmla="*/ 37 h 373"/>
                <a:gd name="T48" fmla="*/ 0 w 169"/>
                <a:gd name="T49" fmla="*/ 0 h 373"/>
                <a:gd name="T50" fmla="*/ 11 w 169"/>
                <a:gd name="T51" fmla="*/ 4 h 373"/>
                <a:gd name="T52" fmla="*/ 23 w 169"/>
                <a:gd name="T53" fmla="*/ 8 h 373"/>
                <a:gd name="T54" fmla="*/ 34 w 169"/>
                <a:gd name="T55" fmla="*/ 10 h 373"/>
                <a:gd name="T56" fmla="*/ 48 w 169"/>
                <a:gd name="T57" fmla="*/ 41 h 373"/>
                <a:gd name="T58" fmla="*/ 49 w 169"/>
                <a:gd name="T59" fmla="*/ 48 h 373"/>
                <a:gd name="T60" fmla="*/ 64 w 169"/>
                <a:gd name="T61" fmla="*/ 71 h 373"/>
                <a:gd name="T62" fmla="*/ 77 w 169"/>
                <a:gd name="T63" fmla="*/ 95 h 373"/>
                <a:gd name="T64" fmla="*/ 89 w 169"/>
                <a:gd name="T65" fmla="*/ 117 h 373"/>
                <a:gd name="T66" fmla="*/ 88 w 169"/>
                <a:gd name="T67" fmla="*/ 108 h 373"/>
                <a:gd name="T68" fmla="*/ 101 w 169"/>
                <a:gd name="T69" fmla="*/ 128 h 373"/>
                <a:gd name="T70" fmla="*/ 110 w 169"/>
                <a:gd name="T71" fmla="*/ 147 h 373"/>
                <a:gd name="T72" fmla="*/ 124 w 169"/>
                <a:gd name="T73" fmla="*/ 167 h 373"/>
                <a:gd name="T74" fmla="*/ 125 w 169"/>
                <a:gd name="T75" fmla="*/ 167 h 373"/>
                <a:gd name="T76" fmla="*/ 135 w 169"/>
                <a:gd name="T77" fmla="*/ 180 h 373"/>
                <a:gd name="T78" fmla="*/ 130 w 169"/>
                <a:gd name="T79" fmla="*/ 189 h 373"/>
                <a:gd name="T80" fmla="*/ 131 w 169"/>
                <a:gd name="T81" fmla="*/ 195 h 373"/>
                <a:gd name="T82" fmla="*/ 130 w 169"/>
                <a:gd name="T83" fmla="*/ 197 h 373"/>
                <a:gd name="T84" fmla="*/ 132 w 169"/>
                <a:gd name="T85" fmla="*/ 211 h 373"/>
                <a:gd name="T86" fmla="*/ 144 w 169"/>
                <a:gd name="T87" fmla="*/ 215 h 373"/>
                <a:gd name="T88" fmla="*/ 146 w 169"/>
                <a:gd name="T89" fmla="*/ 239 h 373"/>
                <a:gd name="T90" fmla="*/ 149 w 169"/>
                <a:gd name="T91" fmla="*/ 247 h 373"/>
                <a:gd name="T92" fmla="*/ 150 w 169"/>
                <a:gd name="T93" fmla="*/ 260 h 373"/>
                <a:gd name="T94" fmla="*/ 162 w 169"/>
                <a:gd name="T95" fmla="*/ 260 h 373"/>
                <a:gd name="T96" fmla="*/ 169 w 169"/>
                <a:gd name="T97" fmla="*/ 2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9" h="373">
                  <a:moveTo>
                    <a:pt x="169" y="286"/>
                  </a:moveTo>
                  <a:lnTo>
                    <a:pt x="168" y="289"/>
                  </a:lnTo>
                  <a:lnTo>
                    <a:pt x="166" y="330"/>
                  </a:lnTo>
                  <a:lnTo>
                    <a:pt x="164" y="373"/>
                  </a:lnTo>
                  <a:lnTo>
                    <a:pt x="156" y="358"/>
                  </a:lnTo>
                  <a:lnTo>
                    <a:pt x="155" y="365"/>
                  </a:lnTo>
                  <a:lnTo>
                    <a:pt x="146" y="360"/>
                  </a:lnTo>
                  <a:lnTo>
                    <a:pt x="146" y="373"/>
                  </a:lnTo>
                  <a:lnTo>
                    <a:pt x="132" y="343"/>
                  </a:lnTo>
                  <a:lnTo>
                    <a:pt x="123" y="326"/>
                  </a:lnTo>
                  <a:lnTo>
                    <a:pt x="114" y="311"/>
                  </a:lnTo>
                  <a:lnTo>
                    <a:pt x="107" y="295"/>
                  </a:lnTo>
                  <a:lnTo>
                    <a:pt x="98" y="280"/>
                  </a:lnTo>
                  <a:lnTo>
                    <a:pt x="92" y="254"/>
                  </a:lnTo>
                  <a:lnTo>
                    <a:pt x="85" y="226"/>
                  </a:lnTo>
                  <a:lnTo>
                    <a:pt x="82" y="221"/>
                  </a:lnTo>
                  <a:lnTo>
                    <a:pt x="75" y="197"/>
                  </a:lnTo>
                  <a:lnTo>
                    <a:pt x="67" y="174"/>
                  </a:lnTo>
                  <a:lnTo>
                    <a:pt x="62" y="152"/>
                  </a:lnTo>
                  <a:lnTo>
                    <a:pt x="57" y="130"/>
                  </a:lnTo>
                  <a:lnTo>
                    <a:pt x="44" y="108"/>
                  </a:lnTo>
                  <a:lnTo>
                    <a:pt x="34" y="82"/>
                  </a:lnTo>
                  <a:lnTo>
                    <a:pt x="22" y="60"/>
                  </a:lnTo>
                  <a:lnTo>
                    <a:pt x="11" y="37"/>
                  </a:lnTo>
                  <a:lnTo>
                    <a:pt x="0" y="0"/>
                  </a:lnTo>
                  <a:lnTo>
                    <a:pt x="11" y="4"/>
                  </a:lnTo>
                  <a:lnTo>
                    <a:pt x="23" y="8"/>
                  </a:lnTo>
                  <a:lnTo>
                    <a:pt x="34" y="10"/>
                  </a:lnTo>
                  <a:lnTo>
                    <a:pt x="48" y="41"/>
                  </a:lnTo>
                  <a:lnTo>
                    <a:pt x="49" y="48"/>
                  </a:lnTo>
                  <a:lnTo>
                    <a:pt x="64" y="71"/>
                  </a:lnTo>
                  <a:lnTo>
                    <a:pt x="77" y="95"/>
                  </a:lnTo>
                  <a:lnTo>
                    <a:pt x="89" y="117"/>
                  </a:lnTo>
                  <a:lnTo>
                    <a:pt x="88" y="108"/>
                  </a:lnTo>
                  <a:lnTo>
                    <a:pt x="101" y="128"/>
                  </a:lnTo>
                  <a:lnTo>
                    <a:pt x="110" y="147"/>
                  </a:lnTo>
                  <a:lnTo>
                    <a:pt x="124" y="167"/>
                  </a:lnTo>
                  <a:lnTo>
                    <a:pt x="125" y="167"/>
                  </a:lnTo>
                  <a:lnTo>
                    <a:pt x="135" y="180"/>
                  </a:lnTo>
                  <a:lnTo>
                    <a:pt x="130" y="189"/>
                  </a:lnTo>
                  <a:lnTo>
                    <a:pt x="131" y="195"/>
                  </a:lnTo>
                  <a:lnTo>
                    <a:pt x="130" y="197"/>
                  </a:lnTo>
                  <a:lnTo>
                    <a:pt x="132" y="211"/>
                  </a:lnTo>
                  <a:lnTo>
                    <a:pt x="144" y="215"/>
                  </a:lnTo>
                  <a:lnTo>
                    <a:pt x="146" y="239"/>
                  </a:lnTo>
                  <a:lnTo>
                    <a:pt x="149" y="247"/>
                  </a:lnTo>
                  <a:lnTo>
                    <a:pt x="150" y="260"/>
                  </a:lnTo>
                  <a:lnTo>
                    <a:pt x="162" y="260"/>
                  </a:lnTo>
                  <a:lnTo>
                    <a:pt x="169" y="28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8" name="Freeform 1146"/>
            <p:cNvSpPr>
              <a:spLocks/>
            </p:cNvSpPr>
            <p:nvPr/>
          </p:nvSpPr>
          <p:spPr bwMode="auto">
            <a:xfrm>
              <a:off x="7656783" y="3955151"/>
              <a:ext cx="267528" cy="278526"/>
            </a:xfrm>
            <a:custGeom>
              <a:avLst/>
              <a:gdLst>
                <a:gd name="T0" fmla="*/ 115 w 152"/>
                <a:gd name="T1" fmla="*/ 237 h 281"/>
                <a:gd name="T2" fmla="*/ 114 w 152"/>
                <a:gd name="T3" fmla="*/ 252 h 281"/>
                <a:gd name="T4" fmla="*/ 119 w 152"/>
                <a:gd name="T5" fmla="*/ 250 h 281"/>
                <a:gd name="T6" fmla="*/ 131 w 152"/>
                <a:gd name="T7" fmla="*/ 244 h 281"/>
                <a:gd name="T8" fmla="*/ 136 w 152"/>
                <a:gd name="T9" fmla="*/ 263 h 281"/>
                <a:gd name="T10" fmla="*/ 144 w 152"/>
                <a:gd name="T11" fmla="*/ 281 h 281"/>
                <a:gd name="T12" fmla="*/ 145 w 152"/>
                <a:gd name="T13" fmla="*/ 257 h 281"/>
                <a:gd name="T14" fmla="*/ 147 w 152"/>
                <a:gd name="T15" fmla="*/ 229 h 281"/>
                <a:gd name="T16" fmla="*/ 148 w 152"/>
                <a:gd name="T17" fmla="*/ 204 h 281"/>
                <a:gd name="T18" fmla="*/ 150 w 152"/>
                <a:gd name="T19" fmla="*/ 178 h 281"/>
                <a:gd name="T20" fmla="*/ 151 w 152"/>
                <a:gd name="T21" fmla="*/ 148 h 281"/>
                <a:gd name="T22" fmla="*/ 151 w 152"/>
                <a:gd name="T23" fmla="*/ 122 h 281"/>
                <a:gd name="T24" fmla="*/ 152 w 152"/>
                <a:gd name="T25" fmla="*/ 98 h 281"/>
                <a:gd name="T26" fmla="*/ 152 w 152"/>
                <a:gd name="T27" fmla="*/ 70 h 281"/>
                <a:gd name="T28" fmla="*/ 142 w 152"/>
                <a:gd name="T29" fmla="*/ 66 h 281"/>
                <a:gd name="T30" fmla="*/ 123 w 152"/>
                <a:gd name="T31" fmla="*/ 52 h 281"/>
                <a:gd name="T32" fmla="*/ 103 w 152"/>
                <a:gd name="T33" fmla="*/ 33 h 281"/>
                <a:gd name="T34" fmla="*/ 93 w 152"/>
                <a:gd name="T35" fmla="*/ 48 h 281"/>
                <a:gd name="T36" fmla="*/ 79 w 152"/>
                <a:gd name="T37" fmla="*/ 65 h 281"/>
                <a:gd name="T38" fmla="*/ 64 w 152"/>
                <a:gd name="T39" fmla="*/ 96 h 281"/>
                <a:gd name="T40" fmla="*/ 56 w 152"/>
                <a:gd name="T41" fmla="*/ 85 h 281"/>
                <a:gd name="T42" fmla="*/ 51 w 152"/>
                <a:gd name="T43" fmla="*/ 68 h 281"/>
                <a:gd name="T44" fmla="*/ 51 w 152"/>
                <a:gd name="T45" fmla="*/ 76 h 281"/>
                <a:gd name="T46" fmla="*/ 47 w 152"/>
                <a:gd name="T47" fmla="*/ 41 h 281"/>
                <a:gd name="T48" fmla="*/ 47 w 152"/>
                <a:gd name="T49" fmla="*/ 24 h 281"/>
                <a:gd name="T50" fmla="*/ 45 w 152"/>
                <a:gd name="T51" fmla="*/ 13 h 281"/>
                <a:gd name="T52" fmla="*/ 31 w 152"/>
                <a:gd name="T53" fmla="*/ 3 h 281"/>
                <a:gd name="T54" fmla="*/ 16 w 152"/>
                <a:gd name="T55" fmla="*/ 0 h 281"/>
                <a:gd name="T56" fmla="*/ 2 w 152"/>
                <a:gd name="T57" fmla="*/ 18 h 281"/>
                <a:gd name="T58" fmla="*/ 0 w 152"/>
                <a:gd name="T59" fmla="*/ 33 h 281"/>
                <a:gd name="T60" fmla="*/ 12 w 152"/>
                <a:gd name="T61" fmla="*/ 41 h 281"/>
                <a:gd name="T62" fmla="*/ 20 w 152"/>
                <a:gd name="T63" fmla="*/ 61 h 281"/>
                <a:gd name="T64" fmla="*/ 31 w 152"/>
                <a:gd name="T65" fmla="*/ 57 h 281"/>
                <a:gd name="T66" fmla="*/ 42 w 152"/>
                <a:gd name="T67" fmla="*/ 57 h 281"/>
                <a:gd name="T68" fmla="*/ 41 w 152"/>
                <a:gd name="T69" fmla="*/ 65 h 281"/>
                <a:gd name="T70" fmla="*/ 40 w 152"/>
                <a:gd name="T71" fmla="*/ 66 h 281"/>
                <a:gd name="T72" fmla="*/ 38 w 152"/>
                <a:gd name="T73" fmla="*/ 68 h 281"/>
                <a:gd name="T74" fmla="*/ 34 w 152"/>
                <a:gd name="T75" fmla="*/ 66 h 281"/>
                <a:gd name="T76" fmla="*/ 20 w 152"/>
                <a:gd name="T77" fmla="*/ 76 h 281"/>
                <a:gd name="T78" fmla="*/ 13 w 152"/>
                <a:gd name="T79" fmla="*/ 79 h 281"/>
                <a:gd name="T80" fmla="*/ 26 w 152"/>
                <a:gd name="T81" fmla="*/ 100 h 281"/>
                <a:gd name="T82" fmla="*/ 25 w 152"/>
                <a:gd name="T83" fmla="*/ 115 h 281"/>
                <a:gd name="T84" fmla="*/ 33 w 152"/>
                <a:gd name="T85" fmla="*/ 116 h 281"/>
                <a:gd name="T86" fmla="*/ 42 w 152"/>
                <a:gd name="T87" fmla="*/ 87 h 281"/>
                <a:gd name="T88" fmla="*/ 40 w 152"/>
                <a:gd name="T89" fmla="*/ 104 h 281"/>
                <a:gd name="T90" fmla="*/ 53 w 152"/>
                <a:gd name="T91" fmla="*/ 115 h 281"/>
                <a:gd name="T92" fmla="*/ 56 w 152"/>
                <a:gd name="T93" fmla="*/ 115 h 281"/>
                <a:gd name="T94" fmla="*/ 55 w 152"/>
                <a:gd name="T95" fmla="*/ 124 h 281"/>
                <a:gd name="T96" fmla="*/ 66 w 152"/>
                <a:gd name="T97" fmla="*/ 131 h 281"/>
                <a:gd name="T98" fmla="*/ 78 w 152"/>
                <a:gd name="T99" fmla="*/ 141 h 281"/>
                <a:gd name="T100" fmla="*/ 89 w 152"/>
                <a:gd name="T101" fmla="*/ 146 h 281"/>
                <a:gd name="T102" fmla="*/ 101 w 152"/>
                <a:gd name="T103" fmla="*/ 157 h 281"/>
                <a:gd name="T104" fmla="*/ 106 w 152"/>
                <a:gd name="T105" fmla="*/ 168 h 281"/>
                <a:gd name="T106" fmla="*/ 114 w 152"/>
                <a:gd name="T107" fmla="*/ 207 h 281"/>
                <a:gd name="T108" fmla="*/ 119 w 152"/>
                <a:gd name="T109" fmla="*/ 211 h 281"/>
                <a:gd name="T110" fmla="*/ 111 w 152"/>
                <a:gd name="T111" fmla="*/ 211 h 281"/>
                <a:gd name="T112" fmla="*/ 119 w 152"/>
                <a:gd name="T113" fmla="*/ 220 h 281"/>
                <a:gd name="T114" fmla="*/ 112 w 152"/>
                <a:gd name="T115" fmla="*/ 220 h 281"/>
                <a:gd name="T116" fmla="*/ 114 w 152"/>
                <a:gd name="T117" fmla="*/ 231 h 281"/>
                <a:gd name="T118" fmla="*/ 104 w 152"/>
                <a:gd name="T119" fmla="*/ 228 h 281"/>
                <a:gd name="T120" fmla="*/ 96 w 152"/>
                <a:gd name="T121" fmla="*/ 259 h 281"/>
                <a:gd name="T122" fmla="*/ 109 w 152"/>
                <a:gd name="T123" fmla="*/ 255 h 281"/>
                <a:gd name="T124" fmla="*/ 115 w 152"/>
                <a:gd name="T125" fmla="*/ 237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2" h="281">
                  <a:moveTo>
                    <a:pt x="115" y="237"/>
                  </a:moveTo>
                  <a:lnTo>
                    <a:pt x="114" y="252"/>
                  </a:lnTo>
                  <a:lnTo>
                    <a:pt x="119" y="250"/>
                  </a:lnTo>
                  <a:lnTo>
                    <a:pt x="131" y="244"/>
                  </a:lnTo>
                  <a:lnTo>
                    <a:pt x="136" y="263"/>
                  </a:lnTo>
                  <a:lnTo>
                    <a:pt x="144" y="281"/>
                  </a:lnTo>
                  <a:lnTo>
                    <a:pt x="145" y="257"/>
                  </a:lnTo>
                  <a:lnTo>
                    <a:pt x="147" y="229"/>
                  </a:lnTo>
                  <a:lnTo>
                    <a:pt x="148" y="204"/>
                  </a:lnTo>
                  <a:lnTo>
                    <a:pt x="150" y="178"/>
                  </a:lnTo>
                  <a:lnTo>
                    <a:pt x="151" y="148"/>
                  </a:lnTo>
                  <a:lnTo>
                    <a:pt x="151" y="122"/>
                  </a:lnTo>
                  <a:lnTo>
                    <a:pt x="152" y="98"/>
                  </a:lnTo>
                  <a:lnTo>
                    <a:pt x="152" y="70"/>
                  </a:lnTo>
                  <a:lnTo>
                    <a:pt x="142" y="66"/>
                  </a:lnTo>
                  <a:lnTo>
                    <a:pt x="123" y="52"/>
                  </a:lnTo>
                  <a:lnTo>
                    <a:pt x="103" y="33"/>
                  </a:lnTo>
                  <a:lnTo>
                    <a:pt x="93" y="48"/>
                  </a:lnTo>
                  <a:lnTo>
                    <a:pt x="79" y="65"/>
                  </a:lnTo>
                  <a:lnTo>
                    <a:pt x="64" y="96"/>
                  </a:lnTo>
                  <a:lnTo>
                    <a:pt x="56" y="85"/>
                  </a:lnTo>
                  <a:lnTo>
                    <a:pt x="51" y="68"/>
                  </a:lnTo>
                  <a:lnTo>
                    <a:pt x="51" y="76"/>
                  </a:lnTo>
                  <a:lnTo>
                    <a:pt x="47" y="41"/>
                  </a:lnTo>
                  <a:lnTo>
                    <a:pt x="47" y="24"/>
                  </a:lnTo>
                  <a:lnTo>
                    <a:pt x="45" y="13"/>
                  </a:lnTo>
                  <a:lnTo>
                    <a:pt x="31" y="3"/>
                  </a:lnTo>
                  <a:lnTo>
                    <a:pt x="16" y="0"/>
                  </a:lnTo>
                  <a:lnTo>
                    <a:pt x="2" y="18"/>
                  </a:lnTo>
                  <a:lnTo>
                    <a:pt x="0" y="33"/>
                  </a:lnTo>
                  <a:lnTo>
                    <a:pt x="12" y="41"/>
                  </a:lnTo>
                  <a:lnTo>
                    <a:pt x="20" y="61"/>
                  </a:lnTo>
                  <a:lnTo>
                    <a:pt x="31" y="57"/>
                  </a:lnTo>
                  <a:lnTo>
                    <a:pt x="42" y="57"/>
                  </a:lnTo>
                  <a:lnTo>
                    <a:pt x="41" y="65"/>
                  </a:lnTo>
                  <a:lnTo>
                    <a:pt x="40" y="66"/>
                  </a:lnTo>
                  <a:lnTo>
                    <a:pt x="38" y="68"/>
                  </a:lnTo>
                  <a:lnTo>
                    <a:pt x="34" y="66"/>
                  </a:lnTo>
                  <a:lnTo>
                    <a:pt x="20" y="76"/>
                  </a:lnTo>
                  <a:lnTo>
                    <a:pt x="13" y="79"/>
                  </a:lnTo>
                  <a:lnTo>
                    <a:pt x="26" y="100"/>
                  </a:lnTo>
                  <a:lnTo>
                    <a:pt x="25" y="115"/>
                  </a:lnTo>
                  <a:lnTo>
                    <a:pt x="33" y="116"/>
                  </a:lnTo>
                  <a:lnTo>
                    <a:pt x="42" y="87"/>
                  </a:lnTo>
                  <a:lnTo>
                    <a:pt x="40" y="104"/>
                  </a:lnTo>
                  <a:lnTo>
                    <a:pt x="53" y="115"/>
                  </a:lnTo>
                  <a:lnTo>
                    <a:pt x="56" y="115"/>
                  </a:lnTo>
                  <a:lnTo>
                    <a:pt x="55" y="124"/>
                  </a:lnTo>
                  <a:lnTo>
                    <a:pt x="66" y="131"/>
                  </a:lnTo>
                  <a:lnTo>
                    <a:pt x="78" y="141"/>
                  </a:lnTo>
                  <a:lnTo>
                    <a:pt x="89" y="146"/>
                  </a:lnTo>
                  <a:lnTo>
                    <a:pt x="101" y="157"/>
                  </a:lnTo>
                  <a:lnTo>
                    <a:pt x="106" y="168"/>
                  </a:lnTo>
                  <a:lnTo>
                    <a:pt x="114" y="207"/>
                  </a:lnTo>
                  <a:lnTo>
                    <a:pt x="119" y="211"/>
                  </a:lnTo>
                  <a:lnTo>
                    <a:pt x="111" y="211"/>
                  </a:lnTo>
                  <a:lnTo>
                    <a:pt x="119" y="220"/>
                  </a:lnTo>
                  <a:lnTo>
                    <a:pt x="112" y="220"/>
                  </a:lnTo>
                  <a:lnTo>
                    <a:pt x="114" y="231"/>
                  </a:lnTo>
                  <a:lnTo>
                    <a:pt x="104" y="228"/>
                  </a:lnTo>
                  <a:lnTo>
                    <a:pt x="96" y="259"/>
                  </a:lnTo>
                  <a:lnTo>
                    <a:pt x="109" y="255"/>
                  </a:lnTo>
                  <a:lnTo>
                    <a:pt x="115" y="237"/>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 name="Freeform 1147"/>
            <p:cNvSpPr>
              <a:spLocks/>
            </p:cNvSpPr>
            <p:nvPr/>
          </p:nvSpPr>
          <p:spPr bwMode="auto">
            <a:xfrm>
              <a:off x="7320566" y="3889283"/>
              <a:ext cx="175339" cy="233359"/>
            </a:xfrm>
            <a:custGeom>
              <a:avLst/>
              <a:gdLst>
                <a:gd name="T0" fmla="*/ 99 w 99"/>
                <a:gd name="T1" fmla="*/ 4 h 235"/>
                <a:gd name="T2" fmla="*/ 94 w 99"/>
                <a:gd name="T3" fmla="*/ 0 h 235"/>
                <a:gd name="T4" fmla="*/ 79 w 99"/>
                <a:gd name="T5" fmla="*/ 26 h 235"/>
                <a:gd name="T6" fmla="*/ 60 w 99"/>
                <a:gd name="T7" fmla="*/ 20 h 235"/>
                <a:gd name="T8" fmla="*/ 39 w 99"/>
                <a:gd name="T9" fmla="*/ 15 h 235"/>
                <a:gd name="T10" fmla="*/ 30 w 99"/>
                <a:gd name="T11" fmla="*/ 13 h 235"/>
                <a:gd name="T12" fmla="*/ 24 w 99"/>
                <a:gd name="T13" fmla="*/ 26 h 235"/>
                <a:gd name="T14" fmla="*/ 22 w 99"/>
                <a:gd name="T15" fmla="*/ 26 h 235"/>
                <a:gd name="T16" fmla="*/ 14 w 99"/>
                <a:gd name="T17" fmla="*/ 52 h 235"/>
                <a:gd name="T18" fmla="*/ 15 w 99"/>
                <a:gd name="T19" fmla="*/ 83 h 235"/>
                <a:gd name="T20" fmla="*/ 13 w 99"/>
                <a:gd name="T21" fmla="*/ 78 h 235"/>
                <a:gd name="T22" fmla="*/ 7 w 99"/>
                <a:gd name="T23" fmla="*/ 108 h 235"/>
                <a:gd name="T24" fmla="*/ 0 w 99"/>
                <a:gd name="T25" fmla="*/ 141 h 235"/>
                <a:gd name="T26" fmla="*/ 1 w 99"/>
                <a:gd name="T27" fmla="*/ 167 h 235"/>
                <a:gd name="T28" fmla="*/ 8 w 99"/>
                <a:gd name="T29" fmla="*/ 169 h 235"/>
                <a:gd name="T30" fmla="*/ 8 w 99"/>
                <a:gd name="T31" fmla="*/ 193 h 235"/>
                <a:gd name="T32" fmla="*/ 7 w 99"/>
                <a:gd name="T33" fmla="*/ 215 h 235"/>
                <a:gd name="T34" fmla="*/ 8 w 99"/>
                <a:gd name="T35" fmla="*/ 235 h 235"/>
                <a:gd name="T36" fmla="*/ 22 w 99"/>
                <a:gd name="T37" fmla="*/ 232 h 235"/>
                <a:gd name="T38" fmla="*/ 22 w 99"/>
                <a:gd name="T39" fmla="*/ 191 h 235"/>
                <a:gd name="T40" fmla="*/ 22 w 99"/>
                <a:gd name="T41" fmla="*/ 150 h 235"/>
                <a:gd name="T42" fmla="*/ 30 w 99"/>
                <a:gd name="T43" fmla="*/ 137 h 235"/>
                <a:gd name="T44" fmla="*/ 32 w 99"/>
                <a:gd name="T45" fmla="*/ 158 h 235"/>
                <a:gd name="T46" fmla="*/ 34 w 99"/>
                <a:gd name="T47" fmla="*/ 172 h 235"/>
                <a:gd name="T48" fmla="*/ 39 w 99"/>
                <a:gd name="T49" fmla="*/ 189 h 235"/>
                <a:gd name="T50" fmla="*/ 41 w 99"/>
                <a:gd name="T51" fmla="*/ 209 h 235"/>
                <a:gd name="T52" fmla="*/ 47 w 99"/>
                <a:gd name="T53" fmla="*/ 206 h 235"/>
                <a:gd name="T54" fmla="*/ 58 w 99"/>
                <a:gd name="T55" fmla="*/ 193 h 235"/>
                <a:gd name="T56" fmla="*/ 61 w 99"/>
                <a:gd name="T57" fmla="*/ 189 h 235"/>
                <a:gd name="T58" fmla="*/ 51 w 99"/>
                <a:gd name="T59" fmla="*/ 163 h 235"/>
                <a:gd name="T60" fmla="*/ 53 w 99"/>
                <a:gd name="T61" fmla="*/ 152 h 235"/>
                <a:gd name="T62" fmla="*/ 46 w 99"/>
                <a:gd name="T63" fmla="*/ 133 h 235"/>
                <a:gd name="T64" fmla="*/ 38 w 99"/>
                <a:gd name="T65" fmla="*/ 111 h 235"/>
                <a:gd name="T66" fmla="*/ 45 w 99"/>
                <a:gd name="T67" fmla="*/ 113 h 235"/>
                <a:gd name="T68" fmla="*/ 55 w 99"/>
                <a:gd name="T69" fmla="*/ 98 h 235"/>
                <a:gd name="T70" fmla="*/ 66 w 99"/>
                <a:gd name="T71" fmla="*/ 83 h 235"/>
                <a:gd name="T72" fmla="*/ 71 w 99"/>
                <a:gd name="T73" fmla="*/ 83 h 235"/>
                <a:gd name="T74" fmla="*/ 67 w 99"/>
                <a:gd name="T75" fmla="*/ 70 h 235"/>
                <a:gd name="T76" fmla="*/ 62 w 99"/>
                <a:gd name="T77" fmla="*/ 74 h 235"/>
                <a:gd name="T78" fmla="*/ 42 w 99"/>
                <a:gd name="T79" fmla="*/ 83 h 235"/>
                <a:gd name="T80" fmla="*/ 30 w 99"/>
                <a:gd name="T81" fmla="*/ 98 h 235"/>
                <a:gd name="T82" fmla="*/ 18 w 99"/>
                <a:gd name="T83" fmla="*/ 67 h 235"/>
                <a:gd name="T84" fmla="*/ 24 w 99"/>
                <a:gd name="T85" fmla="*/ 39 h 235"/>
                <a:gd name="T86" fmla="*/ 46 w 99"/>
                <a:gd name="T87" fmla="*/ 41 h 235"/>
                <a:gd name="T88" fmla="*/ 67 w 99"/>
                <a:gd name="T89" fmla="*/ 43 h 235"/>
                <a:gd name="T90" fmla="*/ 89 w 99"/>
                <a:gd name="T91" fmla="*/ 33 h 235"/>
                <a:gd name="T92" fmla="*/ 99 w 99"/>
                <a:gd name="T93" fmla="*/ 4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 h="235">
                  <a:moveTo>
                    <a:pt x="99" y="4"/>
                  </a:moveTo>
                  <a:lnTo>
                    <a:pt x="94" y="0"/>
                  </a:lnTo>
                  <a:lnTo>
                    <a:pt x="79" y="26"/>
                  </a:lnTo>
                  <a:lnTo>
                    <a:pt x="60" y="20"/>
                  </a:lnTo>
                  <a:lnTo>
                    <a:pt x="39" y="15"/>
                  </a:lnTo>
                  <a:lnTo>
                    <a:pt x="30" y="13"/>
                  </a:lnTo>
                  <a:lnTo>
                    <a:pt x="24" y="26"/>
                  </a:lnTo>
                  <a:lnTo>
                    <a:pt x="22" y="26"/>
                  </a:lnTo>
                  <a:lnTo>
                    <a:pt x="14" y="52"/>
                  </a:lnTo>
                  <a:lnTo>
                    <a:pt x="15" y="83"/>
                  </a:lnTo>
                  <a:lnTo>
                    <a:pt x="13" y="78"/>
                  </a:lnTo>
                  <a:lnTo>
                    <a:pt x="7" y="108"/>
                  </a:lnTo>
                  <a:lnTo>
                    <a:pt x="0" y="141"/>
                  </a:lnTo>
                  <a:lnTo>
                    <a:pt x="1" y="167"/>
                  </a:lnTo>
                  <a:lnTo>
                    <a:pt x="8" y="169"/>
                  </a:lnTo>
                  <a:lnTo>
                    <a:pt x="8" y="193"/>
                  </a:lnTo>
                  <a:lnTo>
                    <a:pt x="7" y="215"/>
                  </a:lnTo>
                  <a:lnTo>
                    <a:pt x="8" y="235"/>
                  </a:lnTo>
                  <a:lnTo>
                    <a:pt x="22" y="232"/>
                  </a:lnTo>
                  <a:lnTo>
                    <a:pt x="22" y="191"/>
                  </a:lnTo>
                  <a:lnTo>
                    <a:pt x="22" y="150"/>
                  </a:lnTo>
                  <a:lnTo>
                    <a:pt x="30" y="137"/>
                  </a:lnTo>
                  <a:lnTo>
                    <a:pt x="32" y="158"/>
                  </a:lnTo>
                  <a:lnTo>
                    <a:pt x="34" y="172"/>
                  </a:lnTo>
                  <a:lnTo>
                    <a:pt x="39" y="189"/>
                  </a:lnTo>
                  <a:lnTo>
                    <a:pt x="41" y="209"/>
                  </a:lnTo>
                  <a:lnTo>
                    <a:pt x="47" y="206"/>
                  </a:lnTo>
                  <a:lnTo>
                    <a:pt x="58" y="193"/>
                  </a:lnTo>
                  <a:lnTo>
                    <a:pt x="61" y="189"/>
                  </a:lnTo>
                  <a:lnTo>
                    <a:pt x="51" y="163"/>
                  </a:lnTo>
                  <a:lnTo>
                    <a:pt x="53" y="152"/>
                  </a:lnTo>
                  <a:lnTo>
                    <a:pt x="46" y="133"/>
                  </a:lnTo>
                  <a:lnTo>
                    <a:pt x="38" y="111"/>
                  </a:lnTo>
                  <a:lnTo>
                    <a:pt x="45" y="113"/>
                  </a:lnTo>
                  <a:lnTo>
                    <a:pt x="55" y="98"/>
                  </a:lnTo>
                  <a:lnTo>
                    <a:pt x="66" y="83"/>
                  </a:lnTo>
                  <a:lnTo>
                    <a:pt x="71" y="83"/>
                  </a:lnTo>
                  <a:lnTo>
                    <a:pt x="67" y="70"/>
                  </a:lnTo>
                  <a:lnTo>
                    <a:pt x="62" y="74"/>
                  </a:lnTo>
                  <a:lnTo>
                    <a:pt x="42" y="83"/>
                  </a:lnTo>
                  <a:lnTo>
                    <a:pt x="30" y="98"/>
                  </a:lnTo>
                  <a:lnTo>
                    <a:pt x="18" y="67"/>
                  </a:lnTo>
                  <a:lnTo>
                    <a:pt x="24" y="39"/>
                  </a:lnTo>
                  <a:lnTo>
                    <a:pt x="46" y="41"/>
                  </a:lnTo>
                  <a:lnTo>
                    <a:pt x="67" y="43"/>
                  </a:lnTo>
                  <a:lnTo>
                    <a:pt x="89" y="33"/>
                  </a:lnTo>
                  <a:lnTo>
                    <a:pt x="99" y="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 name="Freeform 1148"/>
            <p:cNvSpPr>
              <a:spLocks/>
            </p:cNvSpPr>
            <p:nvPr/>
          </p:nvSpPr>
          <p:spPr bwMode="auto">
            <a:xfrm>
              <a:off x="6944581" y="4135816"/>
              <a:ext cx="249451" cy="88451"/>
            </a:xfrm>
            <a:custGeom>
              <a:avLst/>
              <a:gdLst>
                <a:gd name="T0" fmla="*/ 141 w 141"/>
                <a:gd name="T1" fmla="*/ 89 h 89"/>
                <a:gd name="T2" fmla="*/ 140 w 141"/>
                <a:gd name="T3" fmla="*/ 86 h 89"/>
                <a:gd name="T4" fmla="*/ 140 w 141"/>
                <a:gd name="T5" fmla="*/ 61 h 89"/>
                <a:gd name="T6" fmla="*/ 129 w 141"/>
                <a:gd name="T7" fmla="*/ 58 h 89"/>
                <a:gd name="T8" fmla="*/ 117 w 141"/>
                <a:gd name="T9" fmla="*/ 54 h 89"/>
                <a:gd name="T10" fmla="*/ 113 w 141"/>
                <a:gd name="T11" fmla="*/ 36 h 89"/>
                <a:gd name="T12" fmla="*/ 94 w 141"/>
                <a:gd name="T13" fmla="*/ 23 h 89"/>
                <a:gd name="T14" fmla="*/ 87 w 141"/>
                <a:gd name="T15" fmla="*/ 15 h 89"/>
                <a:gd name="T16" fmla="*/ 80 w 141"/>
                <a:gd name="T17" fmla="*/ 26 h 89"/>
                <a:gd name="T18" fmla="*/ 68 w 141"/>
                <a:gd name="T19" fmla="*/ 26 h 89"/>
                <a:gd name="T20" fmla="*/ 56 w 141"/>
                <a:gd name="T21" fmla="*/ 26 h 89"/>
                <a:gd name="T22" fmla="*/ 51 w 141"/>
                <a:gd name="T23" fmla="*/ 17 h 89"/>
                <a:gd name="T24" fmla="*/ 33 w 141"/>
                <a:gd name="T25" fmla="*/ 0 h 89"/>
                <a:gd name="T26" fmla="*/ 13 w 141"/>
                <a:gd name="T27" fmla="*/ 0 h 89"/>
                <a:gd name="T28" fmla="*/ 4 w 141"/>
                <a:gd name="T29" fmla="*/ 21 h 89"/>
                <a:gd name="T30" fmla="*/ 0 w 141"/>
                <a:gd name="T31" fmla="*/ 23 h 89"/>
                <a:gd name="T32" fmla="*/ 15 w 141"/>
                <a:gd name="T33" fmla="*/ 30 h 89"/>
                <a:gd name="T34" fmla="*/ 15 w 141"/>
                <a:gd name="T35" fmla="*/ 41 h 89"/>
                <a:gd name="T36" fmla="*/ 33 w 141"/>
                <a:gd name="T37" fmla="*/ 47 h 89"/>
                <a:gd name="T38" fmla="*/ 48 w 141"/>
                <a:gd name="T39" fmla="*/ 58 h 89"/>
                <a:gd name="T40" fmla="*/ 63 w 141"/>
                <a:gd name="T41" fmla="*/ 61 h 89"/>
                <a:gd name="T42" fmla="*/ 77 w 141"/>
                <a:gd name="T43" fmla="*/ 67 h 89"/>
                <a:gd name="T44" fmla="*/ 97 w 141"/>
                <a:gd name="T45" fmla="*/ 71 h 89"/>
                <a:gd name="T46" fmla="*/ 116 w 141"/>
                <a:gd name="T47" fmla="*/ 76 h 89"/>
                <a:gd name="T48" fmla="*/ 129 w 141"/>
                <a:gd name="T49" fmla="*/ 84 h 89"/>
                <a:gd name="T50" fmla="*/ 141 w 141"/>
                <a:gd name="T51"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1" h="89">
                  <a:moveTo>
                    <a:pt x="141" y="89"/>
                  </a:moveTo>
                  <a:lnTo>
                    <a:pt x="140" y="86"/>
                  </a:lnTo>
                  <a:lnTo>
                    <a:pt x="140" y="61"/>
                  </a:lnTo>
                  <a:lnTo>
                    <a:pt x="129" y="58"/>
                  </a:lnTo>
                  <a:lnTo>
                    <a:pt x="117" y="54"/>
                  </a:lnTo>
                  <a:lnTo>
                    <a:pt x="113" y="36"/>
                  </a:lnTo>
                  <a:lnTo>
                    <a:pt x="94" y="23"/>
                  </a:lnTo>
                  <a:lnTo>
                    <a:pt x="87" y="15"/>
                  </a:lnTo>
                  <a:lnTo>
                    <a:pt x="80" y="26"/>
                  </a:lnTo>
                  <a:lnTo>
                    <a:pt x="68" y="26"/>
                  </a:lnTo>
                  <a:lnTo>
                    <a:pt x="56" y="26"/>
                  </a:lnTo>
                  <a:lnTo>
                    <a:pt x="51" y="17"/>
                  </a:lnTo>
                  <a:lnTo>
                    <a:pt x="33" y="0"/>
                  </a:lnTo>
                  <a:lnTo>
                    <a:pt x="13" y="0"/>
                  </a:lnTo>
                  <a:lnTo>
                    <a:pt x="4" y="21"/>
                  </a:lnTo>
                  <a:lnTo>
                    <a:pt x="0" y="23"/>
                  </a:lnTo>
                  <a:lnTo>
                    <a:pt x="15" y="30"/>
                  </a:lnTo>
                  <a:lnTo>
                    <a:pt x="15" y="41"/>
                  </a:lnTo>
                  <a:lnTo>
                    <a:pt x="33" y="47"/>
                  </a:lnTo>
                  <a:lnTo>
                    <a:pt x="48" y="58"/>
                  </a:lnTo>
                  <a:lnTo>
                    <a:pt x="63" y="61"/>
                  </a:lnTo>
                  <a:lnTo>
                    <a:pt x="77" y="67"/>
                  </a:lnTo>
                  <a:lnTo>
                    <a:pt x="97" y="71"/>
                  </a:lnTo>
                  <a:lnTo>
                    <a:pt x="116" y="76"/>
                  </a:lnTo>
                  <a:lnTo>
                    <a:pt x="129" y="84"/>
                  </a:lnTo>
                  <a:lnTo>
                    <a:pt x="141" y="8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1" name="Freeform 1149"/>
            <p:cNvSpPr>
              <a:spLocks/>
            </p:cNvSpPr>
            <p:nvPr/>
          </p:nvSpPr>
          <p:spPr bwMode="auto">
            <a:xfrm>
              <a:off x="7432638" y="4212975"/>
              <a:ext cx="108457" cy="62104"/>
            </a:xfrm>
            <a:custGeom>
              <a:avLst/>
              <a:gdLst>
                <a:gd name="T0" fmla="*/ 61 w 61"/>
                <a:gd name="T1" fmla="*/ 0 h 65"/>
                <a:gd name="T2" fmla="*/ 39 w 61"/>
                <a:gd name="T3" fmla="*/ 2 h 65"/>
                <a:gd name="T4" fmla="*/ 23 w 61"/>
                <a:gd name="T5" fmla="*/ 17 h 65"/>
                <a:gd name="T6" fmla="*/ 9 w 61"/>
                <a:gd name="T7" fmla="*/ 30 h 65"/>
                <a:gd name="T8" fmla="*/ 1 w 61"/>
                <a:gd name="T9" fmla="*/ 52 h 65"/>
                <a:gd name="T10" fmla="*/ 0 w 61"/>
                <a:gd name="T11" fmla="*/ 59 h 65"/>
                <a:gd name="T12" fmla="*/ 3 w 61"/>
                <a:gd name="T13" fmla="*/ 65 h 65"/>
                <a:gd name="T14" fmla="*/ 21 w 61"/>
                <a:gd name="T15" fmla="*/ 43 h 65"/>
                <a:gd name="T16" fmla="*/ 41 w 61"/>
                <a:gd name="T17" fmla="*/ 22 h 65"/>
                <a:gd name="T18" fmla="*/ 61 w 61"/>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5">
                  <a:moveTo>
                    <a:pt x="61" y="0"/>
                  </a:moveTo>
                  <a:lnTo>
                    <a:pt x="39" y="2"/>
                  </a:lnTo>
                  <a:lnTo>
                    <a:pt x="23" y="17"/>
                  </a:lnTo>
                  <a:lnTo>
                    <a:pt x="9" y="30"/>
                  </a:lnTo>
                  <a:lnTo>
                    <a:pt x="1" y="52"/>
                  </a:lnTo>
                  <a:lnTo>
                    <a:pt x="0" y="59"/>
                  </a:lnTo>
                  <a:lnTo>
                    <a:pt x="3" y="65"/>
                  </a:lnTo>
                  <a:lnTo>
                    <a:pt x="21" y="43"/>
                  </a:lnTo>
                  <a:lnTo>
                    <a:pt x="41" y="22"/>
                  </a:lnTo>
                  <a:lnTo>
                    <a:pt x="6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2" name="Freeform 1150"/>
            <p:cNvSpPr>
              <a:spLocks/>
            </p:cNvSpPr>
            <p:nvPr/>
          </p:nvSpPr>
          <p:spPr bwMode="auto">
            <a:xfrm>
              <a:off x="7557364" y="3872346"/>
              <a:ext cx="37960" cy="97860"/>
            </a:xfrm>
            <a:custGeom>
              <a:avLst/>
              <a:gdLst>
                <a:gd name="T0" fmla="*/ 22 w 22"/>
                <a:gd name="T1" fmla="*/ 63 h 99"/>
                <a:gd name="T2" fmla="*/ 12 w 22"/>
                <a:gd name="T3" fmla="*/ 41 h 99"/>
                <a:gd name="T4" fmla="*/ 20 w 22"/>
                <a:gd name="T5" fmla="*/ 25 h 99"/>
                <a:gd name="T6" fmla="*/ 14 w 22"/>
                <a:gd name="T7" fmla="*/ 21 h 99"/>
                <a:gd name="T8" fmla="*/ 10 w 22"/>
                <a:gd name="T9" fmla="*/ 26 h 99"/>
                <a:gd name="T10" fmla="*/ 4 w 22"/>
                <a:gd name="T11" fmla="*/ 43 h 99"/>
                <a:gd name="T12" fmla="*/ 3 w 22"/>
                <a:gd name="T13" fmla="*/ 34 h 99"/>
                <a:gd name="T14" fmla="*/ 7 w 22"/>
                <a:gd name="T15" fmla="*/ 15 h 99"/>
                <a:gd name="T16" fmla="*/ 7 w 22"/>
                <a:gd name="T17" fmla="*/ 0 h 99"/>
                <a:gd name="T18" fmla="*/ 0 w 22"/>
                <a:gd name="T19" fmla="*/ 23 h 99"/>
                <a:gd name="T20" fmla="*/ 1 w 22"/>
                <a:gd name="T21" fmla="*/ 47 h 99"/>
                <a:gd name="T22" fmla="*/ 3 w 22"/>
                <a:gd name="T23" fmla="*/ 69 h 99"/>
                <a:gd name="T24" fmla="*/ 13 w 22"/>
                <a:gd name="T25" fmla="*/ 99 h 99"/>
                <a:gd name="T26" fmla="*/ 5 w 22"/>
                <a:gd name="T27" fmla="*/ 58 h 99"/>
                <a:gd name="T28" fmla="*/ 22 w 22"/>
                <a:gd name="T29" fmla="*/ 6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99">
                  <a:moveTo>
                    <a:pt x="22" y="63"/>
                  </a:moveTo>
                  <a:lnTo>
                    <a:pt x="12" y="41"/>
                  </a:lnTo>
                  <a:lnTo>
                    <a:pt x="20" y="25"/>
                  </a:lnTo>
                  <a:lnTo>
                    <a:pt x="14" y="21"/>
                  </a:lnTo>
                  <a:lnTo>
                    <a:pt x="10" y="26"/>
                  </a:lnTo>
                  <a:lnTo>
                    <a:pt x="4" y="43"/>
                  </a:lnTo>
                  <a:lnTo>
                    <a:pt x="3" y="34"/>
                  </a:lnTo>
                  <a:lnTo>
                    <a:pt x="7" y="15"/>
                  </a:lnTo>
                  <a:lnTo>
                    <a:pt x="7" y="0"/>
                  </a:lnTo>
                  <a:lnTo>
                    <a:pt x="0" y="23"/>
                  </a:lnTo>
                  <a:lnTo>
                    <a:pt x="1" y="47"/>
                  </a:lnTo>
                  <a:lnTo>
                    <a:pt x="3" y="69"/>
                  </a:lnTo>
                  <a:lnTo>
                    <a:pt x="13" y="99"/>
                  </a:lnTo>
                  <a:lnTo>
                    <a:pt x="5" y="58"/>
                  </a:lnTo>
                  <a:lnTo>
                    <a:pt x="22" y="6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3" name="Freeform 1151"/>
            <p:cNvSpPr>
              <a:spLocks/>
            </p:cNvSpPr>
            <p:nvPr/>
          </p:nvSpPr>
          <p:spPr bwMode="auto">
            <a:xfrm>
              <a:off x="7564594" y="4032310"/>
              <a:ext cx="81343" cy="33875"/>
            </a:xfrm>
            <a:custGeom>
              <a:avLst/>
              <a:gdLst>
                <a:gd name="T0" fmla="*/ 46 w 46"/>
                <a:gd name="T1" fmla="*/ 27 h 33"/>
                <a:gd name="T2" fmla="*/ 44 w 46"/>
                <a:gd name="T3" fmla="*/ 33 h 33"/>
                <a:gd name="T4" fmla="*/ 26 w 46"/>
                <a:gd name="T5" fmla="*/ 16 h 33"/>
                <a:gd name="T6" fmla="*/ 12 w 46"/>
                <a:gd name="T7" fmla="*/ 18 h 33"/>
                <a:gd name="T8" fmla="*/ 2 w 46"/>
                <a:gd name="T9" fmla="*/ 13 h 33"/>
                <a:gd name="T10" fmla="*/ 0 w 46"/>
                <a:gd name="T11" fmla="*/ 20 h 33"/>
                <a:gd name="T12" fmla="*/ 2 w 46"/>
                <a:gd name="T13" fmla="*/ 7 h 33"/>
                <a:gd name="T14" fmla="*/ 11 w 46"/>
                <a:gd name="T15" fmla="*/ 0 h 33"/>
                <a:gd name="T16" fmla="*/ 24 w 46"/>
                <a:gd name="T17" fmla="*/ 1 h 33"/>
                <a:gd name="T18" fmla="*/ 39 w 46"/>
                <a:gd name="T19" fmla="*/ 3 h 33"/>
                <a:gd name="T20" fmla="*/ 46 w 46"/>
                <a:gd name="T21" fmla="*/ 2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33">
                  <a:moveTo>
                    <a:pt x="46" y="27"/>
                  </a:moveTo>
                  <a:lnTo>
                    <a:pt x="44" y="33"/>
                  </a:lnTo>
                  <a:lnTo>
                    <a:pt x="26" y="16"/>
                  </a:lnTo>
                  <a:lnTo>
                    <a:pt x="12" y="18"/>
                  </a:lnTo>
                  <a:lnTo>
                    <a:pt x="2" y="13"/>
                  </a:lnTo>
                  <a:lnTo>
                    <a:pt x="0" y="20"/>
                  </a:lnTo>
                  <a:lnTo>
                    <a:pt x="2" y="7"/>
                  </a:lnTo>
                  <a:lnTo>
                    <a:pt x="11" y="0"/>
                  </a:lnTo>
                  <a:lnTo>
                    <a:pt x="24" y="1"/>
                  </a:lnTo>
                  <a:lnTo>
                    <a:pt x="39" y="3"/>
                  </a:lnTo>
                  <a:lnTo>
                    <a:pt x="46" y="27"/>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4" name="Freeform 1152"/>
            <p:cNvSpPr>
              <a:spLocks/>
            </p:cNvSpPr>
            <p:nvPr/>
          </p:nvSpPr>
          <p:spPr bwMode="auto">
            <a:xfrm>
              <a:off x="7335027" y="4203566"/>
              <a:ext cx="88573" cy="24465"/>
            </a:xfrm>
            <a:custGeom>
              <a:avLst/>
              <a:gdLst>
                <a:gd name="T0" fmla="*/ 51 w 51"/>
                <a:gd name="T1" fmla="*/ 5 h 20"/>
                <a:gd name="T2" fmla="*/ 50 w 51"/>
                <a:gd name="T3" fmla="*/ 3 h 20"/>
                <a:gd name="T4" fmla="*/ 48 w 51"/>
                <a:gd name="T5" fmla="*/ 0 h 20"/>
                <a:gd name="T6" fmla="*/ 42 w 51"/>
                <a:gd name="T7" fmla="*/ 9 h 20"/>
                <a:gd name="T8" fmla="*/ 34 w 51"/>
                <a:gd name="T9" fmla="*/ 9 h 20"/>
                <a:gd name="T10" fmla="*/ 21 w 51"/>
                <a:gd name="T11" fmla="*/ 5 h 20"/>
                <a:gd name="T12" fmla="*/ 9 w 51"/>
                <a:gd name="T13" fmla="*/ 3 h 20"/>
                <a:gd name="T14" fmla="*/ 0 w 51"/>
                <a:gd name="T15" fmla="*/ 16 h 20"/>
                <a:gd name="T16" fmla="*/ 8 w 51"/>
                <a:gd name="T17" fmla="*/ 20 h 20"/>
                <a:gd name="T18" fmla="*/ 22 w 51"/>
                <a:gd name="T19" fmla="*/ 18 h 20"/>
                <a:gd name="T20" fmla="*/ 38 w 51"/>
                <a:gd name="T21" fmla="*/ 18 h 20"/>
                <a:gd name="T22" fmla="*/ 51 w 51"/>
                <a:gd name="T23"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0">
                  <a:moveTo>
                    <a:pt x="51" y="5"/>
                  </a:moveTo>
                  <a:lnTo>
                    <a:pt x="50" y="3"/>
                  </a:lnTo>
                  <a:lnTo>
                    <a:pt x="48" y="0"/>
                  </a:lnTo>
                  <a:lnTo>
                    <a:pt x="42" y="9"/>
                  </a:lnTo>
                  <a:lnTo>
                    <a:pt x="34" y="9"/>
                  </a:lnTo>
                  <a:lnTo>
                    <a:pt x="21" y="5"/>
                  </a:lnTo>
                  <a:lnTo>
                    <a:pt x="9" y="3"/>
                  </a:lnTo>
                  <a:lnTo>
                    <a:pt x="0" y="16"/>
                  </a:lnTo>
                  <a:lnTo>
                    <a:pt x="8" y="20"/>
                  </a:lnTo>
                  <a:lnTo>
                    <a:pt x="22" y="18"/>
                  </a:lnTo>
                  <a:lnTo>
                    <a:pt x="38" y="18"/>
                  </a:lnTo>
                  <a:lnTo>
                    <a:pt x="51" y="5"/>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5" name="Freeform 1153"/>
            <p:cNvSpPr>
              <a:spLocks/>
            </p:cNvSpPr>
            <p:nvPr/>
          </p:nvSpPr>
          <p:spPr bwMode="auto">
            <a:xfrm>
              <a:off x="6946389" y="3990908"/>
              <a:ext cx="45190" cy="47048"/>
            </a:xfrm>
            <a:custGeom>
              <a:avLst/>
              <a:gdLst>
                <a:gd name="T0" fmla="*/ 25 w 25"/>
                <a:gd name="T1" fmla="*/ 31 h 48"/>
                <a:gd name="T2" fmla="*/ 23 w 25"/>
                <a:gd name="T3" fmla="*/ 48 h 48"/>
                <a:gd name="T4" fmla="*/ 11 w 25"/>
                <a:gd name="T5" fmla="*/ 33 h 48"/>
                <a:gd name="T6" fmla="*/ 7 w 25"/>
                <a:gd name="T7" fmla="*/ 19 h 48"/>
                <a:gd name="T8" fmla="*/ 0 w 25"/>
                <a:gd name="T9" fmla="*/ 11 h 48"/>
                <a:gd name="T10" fmla="*/ 8 w 25"/>
                <a:gd name="T11" fmla="*/ 4 h 48"/>
                <a:gd name="T12" fmla="*/ 11 w 25"/>
                <a:gd name="T13" fmla="*/ 0 h 48"/>
                <a:gd name="T14" fmla="*/ 17 w 25"/>
                <a:gd name="T15" fmla="*/ 26 h 48"/>
                <a:gd name="T16" fmla="*/ 25 w 25"/>
                <a:gd name="T17"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48">
                  <a:moveTo>
                    <a:pt x="25" y="31"/>
                  </a:moveTo>
                  <a:lnTo>
                    <a:pt x="23" y="48"/>
                  </a:lnTo>
                  <a:lnTo>
                    <a:pt x="11" y="33"/>
                  </a:lnTo>
                  <a:lnTo>
                    <a:pt x="7" y="19"/>
                  </a:lnTo>
                  <a:lnTo>
                    <a:pt x="0" y="11"/>
                  </a:lnTo>
                  <a:lnTo>
                    <a:pt x="8" y="4"/>
                  </a:lnTo>
                  <a:lnTo>
                    <a:pt x="11" y="0"/>
                  </a:lnTo>
                  <a:lnTo>
                    <a:pt x="17" y="26"/>
                  </a:lnTo>
                  <a:lnTo>
                    <a:pt x="25" y="3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6" name="Freeform 1154"/>
            <p:cNvSpPr>
              <a:spLocks/>
            </p:cNvSpPr>
            <p:nvPr/>
          </p:nvSpPr>
          <p:spPr bwMode="auto">
            <a:xfrm>
              <a:off x="7251876" y="4201684"/>
              <a:ext cx="68689" cy="30111"/>
            </a:xfrm>
            <a:custGeom>
              <a:avLst/>
              <a:gdLst>
                <a:gd name="T0" fmla="*/ 39 w 39"/>
                <a:gd name="T1" fmla="*/ 17 h 30"/>
                <a:gd name="T2" fmla="*/ 35 w 39"/>
                <a:gd name="T3" fmla="*/ 9 h 30"/>
                <a:gd name="T4" fmla="*/ 30 w 39"/>
                <a:gd name="T5" fmla="*/ 9 h 30"/>
                <a:gd name="T6" fmla="*/ 17 w 39"/>
                <a:gd name="T7" fmla="*/ 0 h 30"/>
                <a:gd name="T8" fmla="*/ 24 w 39"/>
                <a:gd name="T9" fmla="*/ 17 h 30"/>
                <a:gd name="T10" fmla="*/ 15 w 39"/>
                <a:gd name="T11" fmla="*/ 13 h 30"/>
                <a:gd name="T12" fmla="*/ 3 w 39"/>
                <a:gd name="T13" fmla="*/ 11 h 30"/>
                <a:gd name="T14" fmla="*/ 0 w 39"/>
                <a:gd name="T15" fmla="*/ 30 h 30"/>
                <a:gd name="T16" fmla="*/ 13 w 39"/>
                <a:gd name="T17" fmla="*/ 26 h 30"/>
                <a:gd name="T18" fmla="*/ 26 w 39"/>
                <a:gd name="T19" fmla="*/ 20 h 30"/>
                <a:gd name="T20" fmla="*/ 31 w 39"/>
                <a:gd name="T21" fmla="*/ 22 h 30"/>
                <a:gd name="T22" fmla="*/ 30 w 39"/>
                <a:gd name="T23" fmla="*/ 20 h 30"/>
                <a:gd name="T24" fmla="*/ 39 w 39"/>
                <a:gd name="T25"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0">
                  <a:moveTo>
                    <a:pt x="39" y="17"/>
                  </a:moveTo>
                  <a:lnTo>
                    <a:pt x="35" y="9"/>
                  </a:lnTo>
                  <a:lnTo>
                    <a:pt x="30" y="9"/>
                  </a:lnTo>
                  <a:lnTo>
                    <a:pt x="17" y="0"/>
                  </a:lnTo>
                  <a:lnTo>
                    <a:pt x="24" y="17"/>
                  </a:lnTo>
                  <a:lnTo>
                    <a:pt x="15" y="13"/>
                  </a:lnTo>
                  <a:lnTo>
                    <a:pt x="3" y="11"/>
                  </a:lnTo>
                  <a:lnTo>
                    <a:pt x="0" y="30"/>
                  </a:lnTo>
                  <a:lnTo>
                    <a:pt x="13" y="26"/>
                  </a:lnTo>
                  <a:lnTo>
                    <a:pt x="26" y="20"/>
                  </a:lnTo>
                  <a:lnTo>
                    <a:pt x="31" y="22"/>
                  </a:lnTo>
                  <a:lnTo>
                    <a:pt x="30" y="20"/>
                  </a:lnTo>
                  <a:lnTo>
                    <a:pt x="39" y="17"/>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7" name="Freeform 1155"/>
            <p:cNvSpPr>
              <a:spLocks/>
            </p:cNvSpPr>
            <p:nvPr/>
          </p:nvSpPr>
          <p:spPr bwMode="auto">
            <a:xfrm>
              <a:off x="7315143" y="4246850"/>
              <a:ext cx="46998" cy="24465"/>
            </a:xfrm>
            <a:custGeom>
              <a:avLst/>
              <a:gdLst>
                <a:gd name="T0" fmla="*/ 27 w 27"/>
                <a:gd name="T1" fmla="*/ 21 h 26"/>
                <a:gd name="T2" fmla="*/ 16 w 27"/>
                <a:gd name="T3" fmla="*/ 26 h 26"/>
                <a:gd name="T4" fmla="*/ 4 w 27"/>
                <a:gd name="T5" fmla="*/ 10 h 26"/>
                <a:gd name="T6" fmla="*/ 0 w 27"/>
                <a:gd name="T7" fmla="*/ 0 h 26"/>
                <a:gd name="T8" fmla="*/ 16 w 27"/>
                <a:gd name="T9" fmla="*/ 0 h 26"/>
                <a:gd name="T10" fmla="*/ 27 w 27"/>
                <a:gd name="T11" fmla="*/ 21 h 26"/>
              </a:gdLst>
              <a:ahLst/>
              <a:cxnLst>
                <a:cxn ang="0">
                  <a:pos x="T0" y="T1"/>
                </a:cxn>
                <a:cxn ang="0">
                  <a:pos x="T2" y="T3"/>
                </a:cxn>
                <a:cxn ang="0">
                  <a:pos x="T4" y="T5"/>
                </a:cxn>
                <a:cxn ang="0">
                  <a:pos x="T6" y="T7"/>
                </a:cxn>
                <a:cxn ang="0">
                  <a:pos x="T8" y="T9"/>
                </a:cxn>
                <a:cxn ang="0">
                  <a:pos x="T10" y="T11"/>
                </a:cxn>
              </a:cxnLst>
              <a:rect l="0" t="0" r="r" b="b"/>
              <a:pathLst>
                <a:path w="27" h="26">
                  <a:moveTo>
                    <a:pt x="27" y="21"/>
                  </a:moveTo>
                  <a:lnTo>
                    <a:pt x="16" y="26"/>
                  </a:lnTo>
                  <a:lnTo>
                    <a:pt x="4" y="10"/>
                  </a:lnTo>
                  <a:lnTo>
                    <a:pt x="0" y="0"/>
                  </a:lnTo>
                  <a:lnTo>
                    <a:pt x="16" y="0"/>
                  </a:lnTo>
                  <a:lnTo>
                    <a:pt x="27" y="2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8" name="Freeform 1156"/>
            <p:cNvSpPr>
              <a:spLocks/>
            </p:cNvSpPr>
            <p:nvPr/>
          </p:nvSpPr>
          <p:spPr bwMode="auto">
            <a:xfrm>
              <a:off x="7515789" y="4037956"/>
              <a:ext cx="34345" cy="26347"/>
            </a:xfrm>
            <a:custGeom>
              <a:avLst/>
              <a:gdLst>
                <a:gd name="T0" fmla="*/ 19 w 19"/>
                <a:gd name="T1" fmla="*/ 13 h 26"/>
                <a:gd name="T2" fmla="*/ 12 w 19"/>
                <a:gd name="T3" fmla="*/ 26 h 26"/>
                <a:gd name="T4" fmla="*/ 0 w 19"/>
                <a:gd name="T5" fmla="*/ 13 h 26"/>
                <a:gd name="T6" fmla="*/ 6 w 19"/>
                <a:gd name="T7" fmla="*/ 0 h 26"/>
                <a:gd name="T8" fmla="*/ 19 w 19"/>
                <a:gd name="T9" fmla="*/ 13 h 26"/>
              </a:gdLst>
              <a:ahLst/>
              <a:cxnLst>
                <a:cxn ang="0">
                  <a:pos x="T0" y="T1"/>
                </a:cxn>
                <a:cxn ang="0">
                  <a:pos x="T2" y="T3"/>
                </a:cxn>
                <a:cxn ang="0">
                  <a:pos x="T4" y="T5"/>
                </a:cxn>
                <a:cxn ang="0">
                  <a:pos x="T6" y="T7"/>
                </a:cxn>
                <a:cxn ang="0">
                  <a:pos x="T8" y="T9"/>
                </a:cxn>
              </a:cxnLst>
              <a:rect l="0" t="0" r="r" b="b"/>
              <a:pathLst>
                <a:path w="19" h="26">
                  <a:moveTo>
                    <a:pt x="19" y="13"/>
                  </a:moveTo>
                  <a:lnTo>
                    <a:pt x="12" y="26"/>
                  </a:lnTo>
                  <a:lnTo>
                    <a:pt x="0" y="13"/>
                  </a:lnTo>
                  <a:lnTo>
                    <a:pt x="6" y="0"/>
                  </a:lnTo>
                  <a:lnTo>
                    <a:pt x="19" y="1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9" name="Freeform 1157"/>
            <p:cNvSpPr>
              <a:spLocks/>
            </p:cNvSpPr>
            <p:nvPr/>
          </p:nvSpPr>
          <p:spPr bwMode="auto">
            <a:xfrm>
              <a:off x="7194032" y="4201684"/>
              <a:ext cx="30730" cy="20701"/>
            </a:xfrm>
            <a:custGeom>
              <a:avLst/>
              <a:gdLst>
                <a:gd name="T0" fmla="*/ 18 w 18"/>
                <a:gd name="T1" fmla="*/ 11 h 18"/>
                <a:gd name="T2" fmla="*/ 15 w 18"/>
                <a:gd name="T3" fmla="*/ 2 h 18"/>
                <a:gd name="T4" fmla="*/ 0 w 18"/>
                <a:gd name="T5" fmla="*/ 0 h 18"/>
                <a:gd name="T6" fmla="*/ 9 w 18"/>
                <a:gd name="T7" fmla="*/ 18 h 18"/>
                <a:gd name="T8" fmla="*/ 18 w 18"/>
                <a:gd name="T9" fmla="*/ 11 h 18"/>
              </a:gdLst>
              <a:ahLst/>
              <a:cxnLst>
                <a:cxn ang="0">
                  <a:pos x="T0" y="T1"/>
                </a:cxn>
                <a:cxn ang="0">
                  <a:pos x="T2" y="T3"/>
                </a:cxn>
                <a:cxn ang="0">
                  <a:pos x="T4" y="T5"/>
                </a:cxn>
                <a:cxn ang="0">
                  <a:pos x="T6" y="T7"/>
                </a:cxn>
                <a:cxn ang="0">
                  <a:pos x="T8" y="T9"/>
                </a:cxn>
              </a:cxnLst>
              <a:rect l="0" t="0" r="r" b="b"/>
              <a:pathLst>
                <a:path w="18" h="18">
                  <a:moveTo>
                    <a:pt x="18" y="11"/>
                  </a:moveTo>
                  <a:lnTo>
                    <a:pt x="15" y="2"/>
                  </a:lnTo>
                  <a:lnTo>
                    <a:pt x="0" y="0"/>
                  </a:lnTo>
                  <a:lnTo>
                    <a:pt x="9" y="18"/>
                  </a:lnTo>
                  <a:lnTo>
                    <a:pt x="18" y="1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0" name="Freeform 1158"/>
            <p:cNvSpPr>
              <a:spLocks/>
            </p:cNvSpPr>
            <p:nvPr/>
          </p:nvSpPr>
          <p:spPr bwMode="auto">
            <a:xfrm>
              <a:off x="6725859" y="3891165"/>
              <a:ext cx="25307" cy="31993"/>
            </a:xfrm>
            <a:custGeom>
              <a:avLst/>
              <a:gdLst>
                <a:gd name="T0" fmla="*/ 14 w 14"/>
                <a:gd name="T1" fmla="*/ 18 h 29"/>
                <a:gd name="T2" fmla="*/ 12 w 14"/>
                <a:gd name="T3" fmla="*/ 29 h 29"/>
                <a:gd name="T4" fmla="*/ 0 w 14"/>
                <a:gd name="T5" fmla="*/ 4 h 29"/>
                <a:gd name="T6" fmla="*/ 3 w 14"/>
                <a:gd name="T7" fmla="*/ 0 h 29"/>
                <a:gd name="T8" fmla="*/ 14 w 14"/>
                <a:gd name="T9" fmla="*/ 18 h 29"/>
              </a:gdLst>
              <a:ahLst/>
              <a:cxnLst>
                <a:cxn ang="0">
                  <a:pos x="T0" y="T1"/>
                </a:cxn>
                <a:cxn ang="0">
                  <a:pos x="T2" y="T3"/>
                </a:cxn>
                <a:cxn ang="0">
                  <a:pos x="T4" y="T5"/>
                </a:cxn>
                <a:cxn ang="0">
                  <a:pos x="T6" y="T7"/>
                </a:cxn>
                <a:cxn ang="0">
                  <a:pos x="T8" y="T9"/>
                </a:cxn>
              </a:cxnLst>
              <a:rect l="0" t="0" r="r" b="b"/>
              <a:pathLst>
                <a:path w="14" h="29">
                  <a:moveTo>
                    <a:pt x="14" y="18"/>
                  </a:moveTo>
                  <a:lnTo>
                    <a:pt x="12" y="29"/>
                  </a:lnTo>
                  <a:lnTo>
                    <a:pt x="0" y="4"/>
                  </a:lnTo>
                  <a:lnTo>
                    <a:pt x="3" y="0"/>
                  </a:lnTo>
                  <a:lnTo>
                    <a:pt x="14" y="1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1" name="Freeform 1159"/>
            <p:cNvSpPr>
              <a:spLocks/>
            </p:cNvSpPr>
            <p:nvPr/>
          </p:nvSpPr>
          <p:spPr bwMode="auto">
            <a:xfrm>
              <a:off x="7233800" y="4203566"/>
              <a:ext cx="18076" cy="26347"/>
            </a:xfrm>
            <a:custGeom>
              <a:avLst/>
              <a:gdLst>
                <a:gd name="T0" fmla="*/ 11 w 11"/>
                <a:gd name="T1" fmla="*/ 7 h 24"/>
                <a:gd name="T2" fmla="*/ 8 w 11"/>
                <a:gd name="T3" fmla="*/ 0 h 24"/>
                <a:gd name="T4" fmla="*/ 0 w 11"/>
                <a:gd name="T5" fmla="*/ 18 h 24"/>
                <a:gd name="T6" fmla="*/ 4 w 11"/>
                <a:gd name="T7" fmla="*/ 24 h 24"/>
                <a:gd name="T8" fmla="*/ 11 w 11"/>
                <a:gd name="T9" fmla="*/ 7 h 24"/>
              </a:gdLst>
              <a:ahLst/>
              <a:cxnLst>
                <a:cxn ang="0">
                  <a:pos x="T0" y="T1"/>
                </a:cxn>
                <a:cxn ang="0">
                  <a:pos x="T2" y="T3"/>
                </a:cxn>
                <a:cxn ang="0">
                  <a:pos x="T4" y="T5"/>
                </a:cxn>
                <a:cxn ang="0">
                  <a:pos x="T6" y="T7"/>
                </a:cxn>
                <a:cxn ang="0">
                  <a:pos x="T8" y="T9"/>
                </a:cxn>
              </a:cxnLst>
              <a:rect l="0" t="0" r="r" b="b"/>
              <a:pathLst>
                <a:path w="11" h="24">
                  <a:moveTo>
                    <a:pt x="11" y="7"/>
                  </a:moveTo>
                  <a:lnTo>
                    <a:pt x="8" y="0"/>
                  </a:lnTo>
                  <a:lnTo>
                    <a:pt x="0" y="18"/>
                  </a:lnTo>
                  <a:lnTo>
                    <a:pt x="4" y="24"/>
                  </a:lnTo>
                  <a:lnTo>
                    <a:pt x="11" y="7"/>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 name="Freeform 1160"/>
            <p:cNvSpPr>
              <a:spLocks/>
            </p:cNvSpPr>
            <p:nvPr/>
          </p:nvSpPr>
          <p:spPr bwMode="auto">
            <a:xfrm>
              <a:off x="7013271" y="4026664"/>
              <a:ext cx="19884" cy="18819"/>
            </a:xfrm>
            <a:custGeom>
              <a:avLst/>
              <a:gdLst>
                <a:gd name="T0" fmla="*/ 11 w 11"/>
                <a:gd name="T1" fmla="*/ 8 h 21"/>
                <a:gd name="T2" fmla="*/ 4 w 11"/>
                <a:gd name="T3" fmla="*/ 19 h 21"/>
                <a:gd name="T4" fmla="*/ 0 w 11"/>
                <a:gd name="T5" fmla="*/ 21 h 21"/>
                <a:gd name="T6" fmla="*/ 0 w 11"/>
                <a:gd name="T7" fmla="*/ 0 h 21"/>
                <a:gd name="T8" fmla="*/ 11 w 11"/>
                <a:gd name="T9" fmla="*/ 8 h 21"/>
              </a:gdLst>
              <a:ahLst/>
              <a:cxnLst>
                <a:cxn ang="0">
                  <a:pos x="T0" y="T1"/>
                </a:cxn>
                <a:cxn ang="0">
                  <a:pos x="T2" y="T3"/>
                </a:cxn>
                <a:cxn ang="0">
                  <a:pos x="T4" y="T5"/>
                </a:cxn>
                <a:cxn ang="0">
                  <a:pos x="T6" y="T7"/>
                </a:cxn>
                <a:cxn ang="0">
                  <a:pos x="T8" y="T9"/>
                </a:cxn>
              </a:cxnLst>
              <a:rect l="0" t="0" r="r" b="b"/>
              <a:pathLst>
                <a:path w="11" h="21">
                  <a:moveTo>
                    <a:pt x="11" y="8"/>
                  </a:moveTo>
                  <a:lnTo>
                    <a:pt x="4" y="19"/>
                  </a:lnTo>
                  <a:lnTo>
                    <a:pt x="0" y="21"/>
                  </a:lnTo>
                  <a:lnTo>
                    <a:pt x="0" y="0"/>
                  </a:lnTo>
                  <a:lnTo>
                    <a:pt x="11" y="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3" name="Freeform 1161"/>
            <p:cNvSpPr>
              <a:spLocks/>
            </p:cNvSpPr>
            <p:nvPr/>
          </p:nvSpPr>
          <p:spPr bwMode="auto">
            <a:xfrm>
              <a:off x="7419985" y="4085004"/>
              <a:ext cx="14461" cy="37639"/>
            </a:xfrm>
            <a:custGeom>
              <a:avLst/>
              <a:gdLst>
                <a:gd name="T0" fmla="*/ 7 w 7"/>
                <a:gd name="T1" fmla="*/ 28 h 37"/>
                <a:gd name="T2" fmla="*/ 6 w 7"/>
                <a:gd name="T3" fmla="*/ 26 h 37"/>
                <a:gd name="T4" fmla="*/ 6 w 7"/>
                <a:gd name="T5" fmla="*/ 10 h 37"/>
                <a:gd name="T6" fmla="*/ 6 w 7"/>
                <a:gd name="T7" fmla="*/ 0 h 37"/>
                <a:gd name="T8" fmla="*/ 0 w 7"/>
                <a:gd name="T9" fmla="*/ 37 h 37"/>
                <a:gd name="T10" fmla="*/ 7 w 7"/>
                <a:gd name="T11" fmla="*/ 28 h 37"/>
              </a:gdLst>
              <a:ahLst/>
              <a:cxnLst>
                <a:cxn ang="0">
                  <a:pos x="T0" y="T1"/>
                </a:cxn>
                <a:cxn ang="0">
                  <a:pos x="T2" y="T3"/>
                </a:cxn>
                <a:cxn ang="0">
                  <a:pos x="T4" y="T5"/>
                </a:cxn>
                <a:cxn ang="0">
                  <a:pos x="T6" y="T7"/>
                </a:cxn>
                <a:cxn ang="0">
                  <a:pos x="T8" y="T9"/>
                </a:cxn>
                <a:cxn ang="0">
                  <a:pos x="T10" y="T11"/>
                </a:cxn>
              </a:cxnLst>
              <a:rect l="0" t="0" r="r" b="b"/>
              <a:pathLst>
                <a:path w="7" h="37">
                  <a:moveTo>
                    <a:pt x="7" y="28"/>
                  </a:moveTo>
                  <a:lnTo>
                    <a:pt x="6" y="26"/>
                  </a:lnTo>
                  <a:lnTo>
                    <a:pt x="6" y="10"/>
                  </a:lnTo>
                  <a:lnTo>
                    <a:pt x="6" y="0"/>
                  </a:lnTo>
                  <a:lnTo>
                    <a:pt x="0" y="37"/>
                  </a:lnTo>
                  <a:lnTo>
                    <a:pt x="7" y="28"/>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nvGrpSpPr>
            <p:cNvPr id="24" name="Group 1162"/>
            <p:cNvGrpSpPr>
              <a:grpSpLocks/>
            </p:cNvGrpSpPr>
            <p:nvPr/>
          </p:nvGrpSpPr>
          <p:grpSpPr bwMode="auto">
            <a:xfrm>
              <a:off x="7739933" y="4118879"/>
              <a:ext cx="12653" cy="26347"/>
              <a:chOff x="5159" y="2802"/>
              <a:chExt cx="7" cy="13"/>
            </a:xfrm>
          </p:grpSpPr>
          <p:grpSp>
            <p:nvGrpSpPr>
              <p:cNvPr id="1124" name="Group 1163"/>
              <p:cNvGrpSpPr>
                <a:grpSpLocks/>
              </p:cNvGrpSpPr>
              <p:nvPr/>
            </p:nvGrpSpPr>
            <p:grpSpPr bwMode="auto">
              <a:xfrm>
                <a:off x="5159" y="2802"/>
                <a:ext cx="7" cy="13"/>
                <a:chOff x="5159" y="2802"/>
                <a:chExt cx="7" cy="13"/>
              </a:xfrm>
            </p:grpSpPr>
            <p:pic>
              <p:nvPicPr>
                <p:cNvPr id="1126" name="Picture 11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 y="2802"/>
                  <a:ext cx="7" cy="13"/>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7" name="Freeform 1165"/>
                <p:cNvSpPr>
                  <a:spLocks/>
                </p:cNvSpPr>
                <p:nvPr/>
              </p:nvSpPr>
              <p:spPr bwMode="auto">
                <a:xfrm>
                  <a:off x="5159" y="2802"/>
                  <a:ext cx="6" cy="12"/>
                </a:xfrm>
                <a:custGeom>
                  <a:avLst/>
                  <a:gdLst>
                    <a:gd name="T0" fmla="*/ 6 w 6"/>
                    <a:gd name="T1" fmla="*/ 20 h 24"/>
                    <a:gd name="T2" fmla="*/ 5 w 6"/>
                    <a:gd name="T3" fmla="*/ 0 h 24"/>
                    <a:gd name="T4" fmla="*/ 0 w 6"/>
                    <a:gd name="T5" fmla="*/ 3 h 24"/>
                    <a:gd name="T6" fmla="*/ 0 w 6"/>
                    <a:gd name="T7" fmla="*/ 24 h 24"/>
                    <a:gd name="T8" fmla="*/ 6 w 6"/>
                    <a:gd name="T9" fmla="*/ 20 h 24"/>
                  </a:gdLst>
                  <a:ahLst/>
                  <a:cxnLst>
                    <a:cxn ang="0">
                      <a:pos x="T0" y="T1"/>
                    </a:cxn>
                    <a:cxn ang="0">
                      <a:pos x="T2" y="T3"/>
                    </a:cxn>
                    <a:cxn ang="0">
                      <a:pos x="T4" y="T5"/>
                    </a:cxn>
                    <a:cxn ang="0">
                      <a:pos x="T6" y="T7"/>
                    </a:cxn>
                    <a:cxn ang="0">
                      <a:pos x="T8" y="T9"/>
                    </a:cxn>
                  </a:cxnLst>
                  <a:rect l="0" t="0" r="r" b="b"/>
                  <a:pathLst>
                    <a:path w="6" h="24">
                      <a:moveTo>
                        <a:pt x="6" y="20"/>
                      </a:moveTo>
                      <a:lnTo>
                        <a:pt x="5" y="0"/>
                      </a:lnTo>
                      <a:lnTo>
                        <a:pt x="0" y="3"/>
                      </a:lnTo>
                      <a:lnTo>
                        <a:pt x="0" y="24"/>
                      </a:lnTo>
                      <a:lnTo>
                        <a:pt x="6" y="2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128" name="Freeform 1166"/>
                <p:cNvSpPr>
                  <a:spLocks/>
                </p:cNvSpPr>
                <p:nvPr/>
              </p:nvSpPr>
              <p:spPr bwMode="auto">
                <a:xfrm>
                  <a:off x="5159" y="2802"/>
                  <a:ext cx="6" cy="12"/>
                </a:xfrm>
                <a:custGeom>
                  <a:avLst/>
                  <a:gdLst>
                    <a:gd name="T0" fmla="*/ 6 w 6"/>
                    <a:gd name="T1" fmla="*/ 20 h 24"/>
                    <a:gd name="T2" fmla="*/ 5 w 6"/>
                    <a:gd name="T3" fmla="*/ 0 h 24"/>
                    <a:gd name="T4" fmla="*/ 0 w 6"/>
                    <a:gd name="T5" fmla="*/ 3 h 24"/>
                    <a:gd name="T6" fmla="*/ 0 w 6"/>
                    <a:gd name="T7" fmla="*/ 24 h 24"/>
                    <a:gd name="T8" fmla="*/ 6 w 6"/>
                    <a:gd name="T9" fmla="*/ 20 h 24"/>
                  </a:gdLst>
                  <a:ahLst/>
                  <a:cxnLst>
                    <a:cxn ang="0">
                      <a:pos x="T0" y="T1"/>
                    </a:cxn>
                    <a:cxn ang="0">
                      <a:pos x="T2" y="T3"/>
                    </a:cxn>
                    <a:cxn ang="0">
                      <a:pos x="T4" y="T5"/>
                    </a:cxn>
                    <a:cxn ang="0">
                      <a:pos x="T6" y="T7"/>
                    </a:cxn>
                    <a:cxn ang="0">
                      <a:pos x="T8" y="T9"/>
                    </a:cxn>
                  </a:cxnLst>
                  <a:rect l="0" t="0" r="r" b="b"/>
                  <a:pathLst>
                    <a:path w="6" h="24">
                      <a:moveTo>
                        <a:pt x="6" y="20"/>
                      </a:moveTo>
                      <a:lnTo>
                        <a:pt x="5" y="0"/>
                      </a:lnTo>
                      <a:lnTo>
                        <a:pt x="0" y="3"/>
                      </a:lnTo>
                      <a:lnTo>
                        <a:pt x="0" y="24"/>
                      </a:lnTo>
                      <a:lnTo>
                        <a:pt x="6" y="2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129" name="Picture 11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 y="2802"/>
                  <a:ext cx="7" cy="13"/>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25" name="Freeform 1168"/>
              <p:cNvSpPr>
                <a:spLocks/>
              </p:cNvSpPr>
              <p:nvPr/>
            </p:nvSpPr>
            <p:spPr bwMode="auto">
              <a:xfrm>
                <a:off x="5159" y="2802"/>
                <a:ext cx="6" cy="12"/>
              </a:xfrm>
              <a:custGeom>
                <a:avLst/>
                <a:gdLst>
                  <a:gd name="T0" fmla="*/ 6 w 6"/>
                  <a:gd name="T1" fmla="*/ 20 h 24"/>
                  <a:gd name="T2" fmla="*/ 5 w 6"/>
                  <a:gd name="T3" fmla="*/ 0 h 24"/>
                  <a:gd name="T4" fmla="*/ 0 w 6"/>
                  <a:gd name="T5" fmla="*/ 3 h 24"/>
                  <a:gd name="T6" fmla="*/ 0 w 6"/>
                  <a:gd name="T7" fmla="*/ 24 h 24"/>
                  <a:gd name="T8" fmla="*/ 6 w 6"/>
                  <a:gd name="T9" fmla="*/ 20 h 24"/>
                </a:gdLst>
                <a:ahLst/>
                <a:cxnLst>
                  <a:cxn ang="0">
                    <a:pos x="T0" y="T1"/>
                  </a:cxn>
                  <a:cxn ang="0">
                    <a:pos x="T2" y="T3"/>
                  </a:cxn>
                  <a:cxn ang="0">
                    <a:pos x="T4" y="T5"/>
                  </a:cxn>
                  <a:cxn ang="0">
                    <a:pos x="T6" y="T7"/>
                  </a:cxn>
                  <a:cxn ang="0">
                    <a:pos x="T8" y="T9"/>
                  </a:cxn>
                </a:cxnLst>
                <a:rect l="0" t="0" r="r" b="b"/>
                <a:pathLst>
                  <a:path w="6" h="24">
                    <a:moveTo>
                      <a:pt x="6" y="20"/>
                    </a:moveTo>
                    <a:lnTo>
                      <a:pt x="5" y="0"/>
                    </a:lnTo>
                    <a:lnTo>
                      <a:pt x="0" y="3"/>
                    </a:lnTo>
                    <a:lnTo>
                      <a:pt x="0" y="24"/>
                    </a:lnTo>
                    <a:lnTo>
                      <a:pt x="6" y="2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5" name="Freeform 1169"/>
            <p:cNvSpPr>
              <a:spLocks/>
            </p:cNvSpPr>
            <p:nvPr/>
          </p:nvSpPr>
          <p:spPr bwMode="auto">
            <a:xfrm>
              <a:off x="6769242" y="3973970"/>
              <a:ext cx="18076" cy="24465"/>
            </a:xfrm>
            <a:custGeom>
              <a:avLst/>
              <a:gdLst>
                <a:gd name="T0" fmla="*/ 10 w 10"/>
                <a:gd name="T1" fmla="*/ 24 h 24"/>
                <a:gd name="T2" fmla="*/ 2 w 10"/>
                <a:gd name="T3" fmla="*/ 23 h 24"/>
                <a:gd name="T4" fmla="*/ 0 w 10"/>
                <a:gd name="T5" fmla="*/ 0 h 24"/>
                <a:gd name="T6" fmla="*/ 10 w 10"/>
                <a:gd name="T7" fmla="*/ 24 h 24"/>
              </a:gdLst>
              <a:ahLst/>
              <a:cxnLst>
                <a:cxn ang="0">
                  <a:pos x="T0" y="T1"/>
                </a:cxn>
                <a:cxn ang="0">
                  <a:pos x="T2" y="T3"/>
                </a:cxn>
                <a:cxn ang="0">
                  <a:pos x="T4" y="T5"/>
                </a:cxn>
                <a:cxn ang="0">
                  <a:pos x="T6" y="T7"/>
                </a:cxn>
              </a:cxnLst>
              <a:rect l="0" t="0" r="r" b="b"/>
              <a:pathLst>
                <a:path w="10" h="24">
                  <a:moveTo>
                    <a:pt x="10" y="24"/>
                  </a:moveTo>
                  <a:lnTo>
                    <a:pt x="2" y="23"/>
                  </a:lnTo>
                  <a:lnTo>
                    <a:pt x="0" y="0"/>
                  </a:lnTo>
                  <a:lnTo>
                    <a:pt x="10" y="2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26" name="Group 1170"/>
            <p:cNvGrpSpPr>
              <a:grpSpLocks/>
            </p:cNvGrpSpPr>
            <p:nvPr/>
          </p:nvGrpSpPr>
          <p:grpSpPr bwMode="auto">
            <a:xfrm>
              <a:off x="7414562" y="4090650"/>
              <a:ext cx="12653" cy="28229"/>
              <a:chOff x="4974" y="2788"/>
              <a:chExt cx="8" cy="13"/>
            </a:xfrm>
          </p:grpSpPr>
          <p:grpSp>
            <p:nvGrpSpPr>
              <p:cNvPr id="1118" name="Group 1171"/>
              <p:cNvGrpSpPr>
                <a:grpSpLocks/>
              </p:cNvGrpSpPr>
              <p:nvPr/>
            </p:nvGrpSpPr>
            <p:grpSpPr bwMode="auto">
              <a:xfrm>
                <a:off x="4974" y="2788"/>
                <a:ext cx="8" cy="13"/>
                <a:chOff x="4974" y="2788"/>
                <a:chExt cx="8" cy="13"/>
              </a:xfrm>
            </p:grpSpPr>
            <p:pic>
              <p:nvPicPr>
                <p:cNvPr id="1120" name="Picture 11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4" y="2788"/>
                  <a:ext cx="8" cy="13"/>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1" name="Freeform 1173"/>
                <p:cNvSpPr>
                  <a:spLocks/>
                </p:cNvSpPr>
                <p:nvPr/>
              </p:nvSpPr>
              <p:spPr bwMode="auto">
                <a:xfrm>
                  <a:off x="4974" y="2788"/>
                  <a:ext cx="7" cy="12"/>
                </a:xfrm>
                <a:custGeom>
                  <a:avLst/>
                  <a:gdLst>
                    <a:gd name="T0" fmla="*/ 7 w 7"/>
                    <a:gd name="T1" fmla="*/ 9 h 24"/>
                    <a:gd name="T2" fmla="*/ 6 w 7"/>
                    <a:gd name="T3" fmla="*/ 0 h 24"/>
                    <a:gd name="T4" fmla="*/ 3 w 7"/>
                    <a:gd name="T5" fmla="*/ 4 h 24"/>
                    <a:gd name="T6" fmla="*/ 0 w 7"/>
                    <a:gd name="T7" fmla="*/ 24 h 24"/>
                    <a:gd name="T8" fmla="*/ 7 w 7"/>
                    <a:gd name="T9" fmla="*/ 9 h 24"/>
                  </a:gdLst>
                  <a:ahLst/>
                  <a:cxnLst>
                    <a:cxn ang="0">
                      <a:pos x="T0" y="T1"/>
                    </a:cxn>
                    <a:cxn ang="0">
                      <a:pos x="T2" y="T3"/>
                    </a:cxn>
                    <a:cxn ang="0">
                      <a:pos x="T4" y="T5"/>
                    </a:cxn>
                    <a:cxn ang="0">
                      <a:pos x="T6" y="T7"/>
                    </a:cxn>
                    <a:cxn ang="0">
                      <a:pos x="T8" y="T9"/>
                    </a:cxn>
                  </a:cxnLst>
                  <a:rect l="0" t="0" r="r" b="b"/>
                  <a:pathLst>
                    <a:path w="7" h="24">
                      <a:moveTo>
                        <a:pt x="7" y="9"/>
                      </a:moveTo>
                      <a:lnTo>
                        <a:pt x="6" y="0"/>
                      </a:lnTo>
                      <a:lnTo>
                        <a:pt x="3" y="4"/>
                      </a:lnTo>
                      <a:lnTo>
                        <a:pt x="0" y="24"/>
                      </a:lnTo>
                      <a:lnTo>
                        <a:pt x="7"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122" name="Freeform 1174"/>
                <p:cNvSpPr>
                  <a:spLocks/>
                </p:cNvSpPr>
                <p:nvPr/>
              </p:nvSpPr>
              <p:spPr bwMode="auto">
                <a:xfrm>
                  <a:off x="4974" y="2788"/>
                  <a:ext cx="7" cy="12"/>
                </a:xfrm>
                <a:custGeom>
                  <a:avLst/>
                  <a:gdLst>
                    <a:gd name="T0" fmla="*/ 7 w 7"/>
                    <a:gd name="T1" fmla="*/ 9 h 24"/>
                    <a:gd name="T2" fmla="*/ 6 w 7"/>
                    <a:gd name="T3" fmla="*/ 0 h 24"/>
                    <a:gd name="T4" fmla="*/ 3 w 7"/>
                    <a:gd name="T5" fmla="*/ 4 h 24"/>
                    <a:gd name="T6" fmla="*/ 0 w 7"/>
                    <a:gd name="T7" fmla="*/ 24 h 24"/>
                    <a:gd name="T8" fmla="*/ 7 w 7"/>
                    <a:gd name="T9" fmla="*/ 9 h 24"/>
                  </a:gdLst>
                  <a:ahLst/>
                  <a:cxnLst>
                    <a:cxn ang="0">
                      <a:pos x="T0" y="T1"/>
                    </a:cxn>
                    <a:cxn ang="0">
                      <a:pos x="T2" y="T3"/>
                    </a:cxn>
                    <a:cxn ang="0">
                      <a:pos x="T4" y="T5"/>
                    </a:cxn>
                    <a:cxn ang="0">
                      <a:pos x="T6" y="T7"/>
                    </a:cxn>
                    <a:cxn ang="0">
                      <a:pos x="T8" y="T9"/>
                    </a:cxn>
                  </a:cxnLst>
                  <a:rect l="0" t="0" r="r" b="b"/>
                  <a:pathLst>
                    <a:path w="7" h="24">
                      <a:moveTo>
                        <a:pt x="7" y="9"/>
                      </a:moveTo>
                      <a:lnTo>
                        <a:pt x="6" y="0"/>
                      </a:lnTo>
                      <a:lnTo>
                        <a:pt x="3" y="4"/>
                      </a:lnTo>
                      <a:lnTo>
                        <a:pt x="0" y="24"/>
                      </a:lnTo>
                      <a:lnTo>
                        <a:pt x="7"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123" name="Picture 117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4" y="2788"/>
                  <a:ext cx="8" cy="13"/>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19" name="Freeform 1176"/>
              <p:cNvSpPr>
                <a:spLocks/>
              </p:cNvSpPr>
              <p:nvPr/>
            </p:nvSpPr>
            <p:spPr bwMode="auto">
              <a:xfrm>
                <a:off x="4974" y="2788"/>
                <a:ext cx="7" cy="12"/>
              </a:xfrm>
              <a:custGeom>
                <a:avLst/>
                <a:gdLst>
                  <a:gd name="T0" fmla="*/ 7 w 7"/>
                  <a:gd name="T1" fmla="*/ 9 h 24"/>
                  <a:gd name="T2" fmla="*/ 6 w 7"/>
                  <a:gd name="T3" fmla="*/ 0 h 24"/>
                  <a:gd name="T4" fmla="*/ 3 w 7"/>
                  <a:gd name="T5" fmla="*/ 4 h 24"/>
                  <a:gd name="T6" fmla="*/ 0 w 7"/>
                  <a:gd name="T7" fmla="*/ 24 h 24"/>
                  <a:gd name="T8" fmla="*/ 7 w 7"/>
                  <a:gd name="T9" fmla="*/ 9 h 24"/>
                </a:gdLst>
                <a:ahLst/>
                <a:cxnLst>
                  <a:cxn ang="0">
                    <a:pos x="T0" y="T1"/>
                  </a:cxn>
                  <a:cxn ang="0">
                    <a:pos x="T2" y="T3"/>
                  </a:cxn>
                  <a:cxn ang="0">
                    <a:pos x="T4" y="T5"/>
                  </a:cxn>
                  <a:cxn ang="0">
                    <a:pos x="T6" y="T7"/>
                  </a:cxn>
                  <a:cxn ang="0">
                    <a:pos x="T8" y="T9"/>
                  </a:cxn>
                </a:cxnLst>
                <a:rect l="0" t="0" r="r" b="b"/>
                <a:pathLst>
                  <a:path w="7" h="24">
                    <a:moveTo>
                      <a:pt x="7" y="9"/>
                    </a:moveTo>
                    <a:lnTo>
                      <a:pt x="6" y="0"/>
                    </a:lnTo>
                    <a:lnTo>
                      <a:pt x="3" y="4"/>
                    </a:lnTo>
                    <a:lnTo>
                      <a:pt x="0" y="24"/>
                    </a:lnTo>
                    <a:lnTo>
                      <a:pt x="7"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7" name="Freeform 1177"/>
            <p:cNvSpPr>
              <a:spLocks/>
            </p:cNvSpPr>
            <p:nvPr/>
          </p:nvSpPr>
          <p:spPr bwMode="auto">
            <a:xfrm>
              <a:off x="7468790" y="3996553"/>
              <a:ext cx="28922" cy="5646"/>
            </a:xfrm>
            <a:custGeom>
              <a:avLst/>
              <a:gdLst>
                <a:gd name="T0" fmla="*/ 16 w 16"/>
                <a:gd name="T1" fmla="*/ 5 h 5"/>
                <a:gd name="T2" fmla="*/ 7 w 16"/>
                <a:gd name="T3" fmla="*/ 0 h 5"/>
                <a:gd name="T4" fmla="*/ 0 w 16"/>
                <a:gd name="T5" fmla="*/ 5 h 5"/>
                <a:gd name="T6" fmla="*/ 16 w 16"/>
                <a:gd name="T7" fmla="*/ 5 h 5"/>
              </a:gdLst>
              <a:ahLst/>
              <a:cxnLst>
                <a:cxn ang="0">
                  <a:pos x="T0" y="T1"/>
                </a:cxn>
                <a:cxn ang="0">
                  <a:pos x="T2" y="T3"/>
                </a:cxn>
                <a:cxn ang="0">
                  <a:pos x="T4" y="T5"/>
                </a:cxn>
                <a:cxn ang="0">
                  <a:pos x="T6" y="T7"/>
                </a:cxn>
              </a:cxnLst>
              <a:rect l="0" t="0" r="r" b="b"/>
              <a:pathLst>
                <a:path w="16" h="5">
                  <a:moveTo>
                    <a:pt x="16" y="5"/>
                  </a:moveTo>
                  <a:lnTo>
                    <a:pt x="7" y="0"/>
                  </a:lnTo>
                  <a:lnTo>
                    <a:pt x="0" y="5"/>
                  </a:lnTo>
                  <a:lnTo>
                    <a:pt x="16" y="5"/>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nvGrpSpPr>
            <p:cNvPr id="28" name="Group 1178"/>
            <p:cNvGrpSpPr>
              <a:grpSpLocks/>
            </p:cNvGrpSpPr>
            <p:nvPr/>
          </p:nvGrpSpPr>
          <p:grpSpPr bwMode="auto">
            <a:xfrm>
              <a:off x="7729087" y="4143344"/>
              <a:ext cx="14461" cy="20701"/>
              <a:chOff x="5154" y="2814"/>
              <a:chExt cx="7" cy="11"/>
            </a:xfrm>
          </p:grpSpPr>
          <p:grpSp>
            <p:nvGrpSpPr>
              <p:cNvPr id="1112" name="Group 1179"/>
              <p:cNvGrpSpPr>
                <a:grpSpLocks/>
              </p:cNvGrpSpPr>
              <p:nvPr/>
            </p:nvGrpSpPr>
            <p:grpSpPr bwMode="auto">
              <a:xfrm>
                <a:off x="5154" y="2814"/>
                <a:ext cx="7" cy="11"/>
                <a:chOff x="5154" y="2814"/>
                <a:chExt cx="7" cy="11"/>
              </a:xfrm>
            </p:grpSpPr>
            <p:pic>
              <p:nvPicPr>
                <p:cNvPr id="1114" name="Picture 118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4" y="2814"/>
                  <a:ext cx="7" cy="11"/>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15" name="Freeform 1181"/>
                <p:cNvSpPr>
                  <a:spLocks/>
                </p:cNvSpPr>
                <p:nvPr/>
              </p:nvSpPr>
              <p:spPr bwMode="auto">
                <a:xfrm>
                  <a:off x="5154" y="2814"/>
                  <a:ext cx="6" cy="10"/>
                </a:xfrm>
                <a:custGeom>
                  <a:avLst/>
                  <a:gdLst>
                    <a:gd name="T0" fmla="*/ 6 w 6"/>
                    <a:gd name="T1" fmla="*/ 9 h 20"/>
                    <a:gd name="T2" fmla="*/ 1 w 6"/>
                    <a:gd name="T3" fmla="*/ 20 h 20"/>
                    <a:gd name="T4" fmla="*/ 0 w 6"/>
                    <a:gd name="T5" fmla="*/ 0 h 20"/>
                    <a:gd name="T6" fmla="*/ 6 w 6"/>
                    <a:gd name="T7" fmla="*/ 9 h 20"/>
                  </a:gdLst>
                  <a:ahLst/>
                  <a:cxnLst>
                    <a:cxn ang="0">
                      <a:pos x="T0" y="T1"/>
                    </a:cxn>
                    <a:cxn ang="0">
                      <a:pos x="T2" y="T3"/>
                    </a:cxn>
                    <a:cxn ang="0">
                      <a:pos x="T4" y="T5"/>
                    </a:cxn>
                    <a:cxn ang="0">
                      <a:pos x="T6" y="T7"/>
                    </a:cxn>
                  </a:cxnLst>
                  <a:rect l="0" t="0" r="r" b="b"/>
                  <a:pathLst>
                    <a:path w="6" h="20">
                      <a:moveTo>
                        <a:pt x="6" y="9"/>
                      </a:moveTo>
                      <a:lnTo>
                        <a:pt x="1" y="20"/>
                      </a:lnTo>
                      <a:lnTo>
                        <a:pt x="0" y="0"/>
                      </a:lnTo>
                      <a:lnTo>
                        <a:pt x="6"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116" name="Freeform 1182"/>
                <p:cNvSpPr>
                  <a:spLocks/>
                </p:cNvSpPr>
                <p:nvPr/>
              </p:nvSpPr>
              <p:spPr bwMode="auto">
                <a:xfrm>
                  <a:off x="5154" y="2814"/>
                  <a:ext cx="6" cy="10"/>
                </a:xfrm>
                <a:custGeom>
                  <a:avLst/>
                  <a:gdLst>
                    <a:gd name="T0" fmla="*/ 6 w 6"/>
                    <a:gd name="T1" fmla="*/ 9 h 20"/>
                    <a:gd name="T2" fmla="*/ 1 w 6"/>
                    <a:gd name="T3" fmla="*/ 20 h 20"/>
                    <a:gd name="T4" fmla="*/ 0 w 6"/>
                    <a:gd name="T5" fmla="*/ 0 h 20"/>
                    <a:gd name="T6" fmla="*/ 6 w 6"/>
                    <a:gd name="T7" fmla="*/ 9 h 20"/>
                  </a:gdLst>
                  <a:ahLst/>
                  <a:cxnLst>
                    <a:cxn ang="0">
                      <a:pos x="T0" y="T1"/>
                    </a:cxn>
                    <a:cxn ang="0">
                      <a:pos x="T2" y="T3"/>
                    </a:cxn>
                    <a:cxn ang="0">
                      <a:pos x="T4" y="T5"/>
                    </a:cxn>
                    <a:cxn ang="0">
                      <a:pos x="T6" y="T7"/>
                    </a:cxn>
                  </a:cxnLst>
                  <a:rect l="0" t="0" r="r" b="b"/>
                  <a:pathLst>
                    <a:path w="6" h="20">
                      <a:moveTo>
                        <a:pt x="6" y="9"/>
                      </a:moveTo>
                      <a:lnTo>
                        <a:pt x="1" y="20"/>
                      </a:lnTo>
                      <a:lnTo>
                        <a:pt x="0" y="0"/>
                      </a:lnTo>
                      <a:lnTo>
                        <a:pt x="6"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117" name="Picture 118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54" y="2814"/>
                  <a:ext cx="7" cy="11"/>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13" name="Freeform 1184"/>
              <p:cNvSpPr>
                <a:spLocks/>
              </p:cNvSpPr>
              <p:nvPr/>
            </p:nvSpPr>
            <p:spPr bwMode="auto">
              <a:xfrm>
                <a:off x="5154" y="2814"/>
                <a:ext cx="6" cy="10"/>
              </a:xfrm>
              <a:custGeom>
                <a:avLst/>
                <a:gdLst>
                  <a:gd name="T0" fmla="*/ 6 w 6"/>
                  <a:gd name="T1" fmla="*/ 9 h 20"/>
                  <a:gd name="T2" fmla="*/ 1 w 6"/>
                  <a:gd name="T3" fmla="*/ 20 h 20"/>
                  <a:gd name="T4" fmla="*/ 0 w 6"/>
                  <a:gd name="T5" fmla="*/ 0 h 20"/>
                  <a:gd name="T6" fmla="*/ 6 w 6"/>
                  <a:gd name="T7" fmla="*/ 9 h 20"/>
                </a:gdLst>
                <a:ahLst/>
                <a:cxnLst>
                  <a:cxn ang="0">
                    <a:pos x="T0" y="T1"/>
                  </a:cxn>
                  <a:cxn ang="0">
                    <a:pos x="T2" y="T3"/>
                  </a:cxn>
                  <a:cxn ang="0">
                    <a:pos x="T4" y="T5"/>
                  </a:cxn>
                  <a:cxn ang="0">
                    <a:pos x="T6" y="T7"/>
                  </a:cxn>
                </a:cxnLst>
                <a:rect l="0" t="0" r="r" b="b"/>
                <a:pathLst>
                  <a:path w="6" h="20">
                    <a:moveTo>
                      <a:pt x="6" y="9"/>
                    </a:moveTo>
                    <a:lnTo>
                      <a:pt x="1" y="20"/>
                    </a:lnTo>
                    <a:lnTo>
                      <a:pt x="0" y="0"/>
                    </a:lnTo>
                    <a:lnTo>
                      <a:pt x="6"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9" name="Freeform 1185"/>
            <p:cNvSpPr>
              <a:spLocks/>
            </p:cNvSpPr>
            <p:nvPr/>
          </p:nvSpPr>
          <p:spPr bwMode="auto">
            <a:xfrm>
              <a:off x="7147034" y="4164045"/>
              <a:ext cx="36152" cy="9410"/>
            </a:xfrm>
            <a:custGeom>
              <a:avLst/>
              <a:gdLst>
                <a:gd name="T0" fmla="*/ 20 w 20"/>
                <a:gd name="T1" fmla="*/ 0 h 7"/>
                <a:gd name="T2" fmla="*/ 6 w 20"/>
                <a:gd name="T3" fmla="*/ 7 h 7"/>
                <a:gd name="T4" fmla="*/ 0 w 20"/>
                <a:gd name="T5" fmla="*/ 4 h 7"/>
                <a:gd name="T6" fmla="*/ 20 w 20"/>
                <a:gd name="T7" fmla="*/ 0 h 7"/>
              </a:gdLst>
              <a:ahLst/>
              <a:cxnLst>
                <a:cxn ang="0">
                  <a:pos x="T0" y="T1"/>
                </a:cxn>
                <a:cxn ang="0">
                  <a:pos x="T2" y="T3"/>
                </a:cxn>
                <a:cxn ang="0">
                  <a:pos x="T4" y="T5"/>
                </a:cxn>
                <a:cxn ang="0">
                  <a:pos x="T6" y="T7"/>
                </a:cxn>
              </a:cxnLst>
              <a:rect l="0" t="0" r="r" b="b"/>
              <a:pathLst>
                <a:path w="20" h="7">
                  <a:moveTo>
                    <a:pt x="20" y="0"/>
                  </a:moveTo>
                  <a:lnTo>
                    <a:pt x="6" y="7"/>
                  </a:lnTo>
                  <a:lnTo>
                    <a:pt x="0" y="4"/>
                  </a:lnTo>
                  <a:lnTo>
                    <a:pt x="20"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 name="Freeform 1186"/>
            <p:cNvSpPr>
              <a:spLocks/>
            </p:cNvSpPr>
            <p:nvPr/>
          </p:nvSpPr>
          <p:spPr bwMode="auto">
            <a:xfrm>
              <a:off x="7188610" y="3778250"/>
              <a:ext cx="25307" cy="31993"/>
            </a:xfrm>
            <a:custGeom>
              <a:avLst/>
              <a:gdLst>
                <a:gd name="T0" fmla="*/ 8 w 14"/>
                <a:gd name="T1" fmla="*/ 29 h 29"/>
                <a:gd name="T2" fmla="*/ 0 w 14"/>
                <a:gd name="T3" fmla="*/ 13 h 29"/>
                <a:gd name="T4" fmla="*/ 14 w 14"/>
                <a:gd name="T5" fmla="*/ 0 h 29"/>
                <a:gd name="T6" fmla="*/ 14 w 14"/>
                <a:gd name="T7" fmla="*/ 2 h 29"/>
                <a:gd name="T8" fmla="*/ 12 w 14"/>
                <a:gd name="T9" fmla="*/ 18 h 29"/>
                <a:gd name="T10" fmla="*/ 8 w 14"/>
                <a:gd name="T11" fmla="*/ 29 h 29"/>
              </a:gdLst>
              <a:ahLst/>
              <a:cxnLst>
                <a:cxn ang="0">
                  <a:pos x="T0" y="T1"/>
                </a:cxn>
                <a:cxn ang="0">
                  <a:pos x="T2" y="T3"/>
                </a:cxn>
                <a:cxn ang="0">
                  <a:pos x="T4" y="T5"/>
                </a:cxn>
                <a:cxn ang="0">
                  <a:pos x="T6" y="T7"/>
                </a:cxn>
                <a:cxn ang="0">
                  <a:pos x="T8" y="T9"/>
                </a:cxn>
                <a:cxn ang="0">
                  <a:pos x="T10" y="T11"/>
                </a:cxn>
              </a:cxnLst>
              <a:rect l="0" t="0" r="r" b="b"/>
              <a:pathLst>
                <a:path w="14" h="29">
                  <a:moveTo>
                    <a:pt x="8" y="29"/>
                  </a:moveTo>
                  <a:lnTo>
                    <a:pt x="0" y="13"/>
                  </a:lnTo>
                  <a:lnTo>
                    <a:pt x="14" y="0"/>
                  </a:lnTo>
                  <a:lnTo>
                    <a:pt x="14" y="2"/>
                  </a:lnTo>
                  <a:lnTo>
                    <a:pt x="12" y="18"/>
                  </a:lnTo>
                  <a:lnTo>
                    <a:pt x="8" y="2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nvGrpSpPr>
            <p:cNvPr id="31" name="Group 1187"/>
            <p:cNvGrpSpPr>
              <a:grpSpLocks/>
            </p:cNvGrpSpPr>
            <p:nvPr/>
          </p:nvGrpSpPr>
          <p:grpSpPr bwMode="auto">
            <a:xfrm>
              <a:off x="8383445" y="3716146"/>
              <a:ext cx="14461" cy="11292"/>
              <a:chOff x="5525" y="2599"/>
              <a:chExt cx="7" cy="6"/>
            </a:xfrm>
          </p:grpSpPr>
          <p:grpSp>
            <p:nvGrpSpPr>
              <p:cNvPr id="1106" name="Group 1188"/>
              <p:cNvGrpSpPr>
                <a:grpSpLocks/>
              </p:cNvGrpSpPr>
              <p:nvPr/>
            </p:nvGrpSpPr>
            <p:grpSpPr bwMode="auto">
              <a:xfrm>
                <a:off x="5525" y="2599"/>
                <a:ext cx="7" cy="6"/>
                <a:chOff x="5525" y="2599"/>
                <a:chExt cx="7" cy="6"/>
              </a:xfrm>
            </p:grpSpPr>
            <p:pic>
              <p:nvPicPr>
                <p:cNvPr id="1108" name="Picture 1189"/>
                <p:cNvPicPr>
                  <a:picLocks noChangeAspect="1" noChangeArrowheads="1"/>
                </p:cNvPicPr>
                <p:nvPr/>
              </p:nvPicPr>
              <p:blipFill>
                <a:blip r:embed="rId6" cstate="print">
                  <a:extLst>
                    <a:ext uri="{28A0092B-C50C-407E-A947-70E740481C1C}">
                      <a14:useLocalDpi xmlns:a14="http://schemas.microsoft.com/office/drawing/2010/main" val="0"/>
                    </a:ext>
                  </a:extLst>
                </a:blip>
                <a:srcRect r="-58200"/>
                <a:stretch>
                  <a:fillRect/>
                </a:stretch>
              </p:blipFill>
              <p:spPr bwMode="auto">
                <a:xfrm>
                  <a:off x="5525" y="2599"/>
                  <a:ext cx="6"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9" name="Freeform 1190"/>
                <p:cNvSpPr>
                  <a:spLocks/>
                </p:cNvSpPr>
                <p:nvPr/>
              </p:nvSpPr>
              <p:spPr bwMode="auto">
                <a:xfrm>
                  <a:off x="5525" y="2599"/>
                  <a:ext cx="3" cy="5"/>
                </a:xfrm>
                <a:custGeom>
                  <a:avLst/>
                  <a:gdLst>
                    <a:gd name="T0" fmla="*/ 1 w 3"/>
                    <a:gd name="T1" fmla="*/ 0 h 9"/>
                    <a:gd name="T2" fmla="*/ 0 w 3"/>
                    <a:gd name="T3" fmla="*/ 2 h 9"/>
                    <a:gd name="T4" fmla="*/ 1 w 3"/>
                    <a:gd name="T5" fmla="*/ 4 h 9"/>
                    <a:gd name="T6" fmla="*/ 2 w 3"/>
                    <a:gd name="T7" fmla="*/ 9 h 9"/>
                    <a:gd name="T8" fmla="*/ 3 w 3"/>
                    <a:gd name="T9" fmla="*/ 4 h 9"/>
                    <a:gd name="T10" fmla="*/ 3 w 3"/>
                    <a:gd name="T11" fmla="*/ 2 h 9"/>
                    <a:gd name="T12" fmla="*/ 2 w 3"/>
                    <a:gd name="T13" fmla="*/ 0 h 9"/>
                    <a:gd name="T14" fmla="*/ 1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1" y="0"/>
                      </a:moveTo>
                      <a:lnTo>
                        <a:pt x="0" y="2"/>
                      </a:lnTo>
                      <a:lnTo>
                        <a:pt x="1" y="4"/>
                      </a:lnTo>
                      <a:lnTo>
                        <a:pt x="2" y="9"/>
                      </a:lnTo>
                      <a:lnTo>
                        <a:pt x="3" y="4"/>
                      </a:lnTo>
                      <a:lnTo>
                        <a:pt x="3" y="2"/>
                      </a:lnTo>
                      <a:lnTo>
                        <a:pt x="2"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110" name="Freeform 1191"/>
                <p:cNvSpPr>
                  <a:spLocks/>
                </p:cNvSpPr>
                <p:nvPr/>
              </p:nvSpPr>
              <p:spPr bwMode="auto">
                <a:xfrm>
                  <a:off x="5525" y="2599"/>
                  <a:ext cx="3" cy="5"/>
                </a:xfrm>
                <a:custGeom>
                  <a:avLst/>
                  <a:gdLst>
                    <a:gd name="T0" fmla="*/ 1 w 3"/>
                    <a:gd name="T1" fmla="*/ 0 h 9"/>
                    <a:gd name="T2" fmla="*/ 0 w 3"/>
                    <a:gd name="T3" fmla="*/ 2 h 9"/>
                    <a:gd name="T4" fmla="*/ 1 w 3"/>
                    <a:gd name="T5" fmla="*/ 4 h 9"/>
                    <a:gd name="T6" fmla="*/ 2 w 3"/>
                    <a:gd name="T7" fmla="*/ 9 h 9"/>
                    <a:gd name="T8" fmla="*/ 3 w 3"/>
                    <a:gd name="T9" fmla="*/ 4 h 9"/>
                    <a:gd name="T10" fmla="*/ 3 w 3"/>
                    <a:gd name="T11" fmla="*/ 2 h 9"/>
                    <a:gd name="T12" fmla="*/ 2 w 3"/>
                    <a:gd name="T13" fmla="*/ 0 h 9"/>
                    <a:gd name="T14" fmla="*/ 1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1" y="0"/>
                      </a:moveTo>
                      <a:lnTo>
                        <a:pt x="0" y="2"/>
                      </a:lnTo>
                      <a:lnTo>
                        <a:pt x="1" y="4"/>
                      </a:lnTo>
                      <a:lnTo>
                        <a:pt x="2" y="9"/>
                      </a:lnTo>
                      <a:lnTo>
                        <a:pt x="3" y="4"/>
                      </a:lnTo>
                      <a:lnTo>
                        <a:pt x="3" y="2"/>
                      </a:lnTo>
                      <a:lnTo>
                        <a:pt x="2"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111" name="Picture 1192"/>
                <p:cNvPicPr>
                  <a:picLocks noChangeAspect="1" noChangeArrowheads="1"/>
                </p:cNvPicPr>
                <p:nvPr/>
              </p:nvPicPr>
              <p:blipFill>
                <a:blip r:embed="rId6" cstate="print">
                  <a:extLst>
                    <a:ext uri="{28A0092B-C50C-407E-A947-70E740481C1C}">
                      <a14:useLocalDpi xmlns:a14="http://schemas.microsoft.com/office/drawing/2010/main" val="0"/>
                    </a:ext>
                  </a:extLst>
                </a:blip>
                <a:srcRect r="-58200"/>
                <a:stretch>
                  <a:fillRect/>
                </a:stretch>
              </p:blipFill>
              <p:spPr bwMode="auto">
                <a:xfrm>
                  <a:off x="5525" y="2599"/>
                  <a:ext cx="7"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07" name="Freeform 1193"/>
              <p:cNvSpPr>
                <a:spLocks/>
              </p:cNvSpPr>
              <p:nvPr/>
            </p:nvSpPr>
            <p:spPr bwMode="auto">
              <a:xfrm>
                <a:off x="5525" y="2599"/>
                <a:ext cx="3" cy="5"/>
              </a:xfrm>
              <a:custGeom>
                <a:avLst/>
                <a:gdLst>
                  <a:gd name="T0" fmla="*/ 1 w 3"/>
                  <a:gd name="T1" fmla="*/ 0 h 9"/>
                  <a:gd name="T2" fmla="*/ 0 w 3"/>
                  <a:gd name="T3" fmla="*/ 2 h 9"/>
                  <a:gd name="T4" fmla="*/ 1 w 3"/>
                  <a:gd name="T5" fmla="*/ 4 h 9"/>
                  <a:gd name="T6" fmla="*/ 2 w 3"/>
                  <a:gd name="T7" fmla="*/ 9 h 9"/>
                  <a:gd name="T8" fmla="*/ 3 w 3"/>
                  <a:gd name="T9" fmla="*/ 4 h 9"/>
                  <a:gd name="T10" fmla="*/ 3 w 3"/>
                  <a:gd name="T11" fmla="*/ 2 h 9"/>
                  <a:gd name="T12" fmla="*/ 2 w 3"/>
                  <a:gd name="T13" fmla="*/ 0 h 9"/>
                  <a:gd name="T14" fmla="*/ 1 w 3"/>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9">
                    <a:moveTo>
                      <a:pt x="1" y="0"/>
                    </a:moveTo>
                    <a:lnTo>
                      <a:pt x="0" y="2"/>
                    </a:lnTo>
                    <a:lnTo>
                      <a:pt x="1" y="4"/>
                    </a:lnTo>
                    <a:lnTo>
                      <a:pt x="2" y="9"/>
                    </a:lnTo>
                    <a:lnTo>
                      <a:pt x="3" y="4"/>
                    </a:lnTo>
                    <a:lnTo>
                      <a:pt x="3" y="2"/>
                    </a:lnTo>
                    <a:lnTo>
                      <a:pt x="2"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2" name="Group 1194"/>
            <p:cNvGrpSpPr>
              <a:grpSpLocks/>
            </p:cNvGrpSpPr>
            <p:nvPr/>
          </p:nvGrpSpPr>
          <p:grpSpPr bwMode="auto">
            <a:xfrm>
              <a:off x="8520824" y="3765076"/>
              <a:ext cx="16269" cy="9410"/>
              <a:chOff x="5602" y="2621"/>
              <a:chExt cx="10" cy="8"/>
            </a:xfrm>
          </p:grpSpPr>
          <p:grpSp>
            <p:nvGrpSpPr>
              <p:cNvPr id="1100" name="Group 1195"/>
              <p:cNvGrpSpPr>
                <a:grpSpLocks/>
              </p:cNvGrpSpPr>
              <p:nvPr/>
            </p:nvGrpSpPr>
            <p:grpSpPr bwMode="auto">
              <a:xfrm>
                <a:off x="5602" y="2621"/>
                <a:ext cx="10" cy="8"/>
                <a:chOff x="5602" y="2621"/>
                <a:chExt cx="10" cy="8"/>
              </a:xfrm>
            </p:grpSpPr>
            <p:pic>
              <p:nvPicPr>
                <p:cNvPr id="1102" name="Picture 1196"/>
                <p:cNvPicPr>
                  <a:picLocks noChangeAspect="1" noChangeArrowheads="1"/>
                </p:cNvPicPr>
                <p:nvPr/>
              </p:nvPicPr>
              <p:blipFill>
                <a:blip r:embed="rId7">
                  <a:extLst>
                    <a:ext uri="{28A0092B-C50C-407E-A947-70E740481C1C}">
                      <a14:useLocalDpi xmlns:a14="http://schemas.microsoft.com/office/drawing/2010/main" val="0"/>
                    </a:ext>
                  </a:extLst>
                </a:blip>
                <a:srcRect t="-134955" r="-368730"/>
                <a:stretch>
                  <a:fillRect/>
                </a:stretch>
              </p:blipFill>
              <p:spPr bwMode="auto">
                <a:xfrm>
                  <a:off x="5602" y="2621"/>
                  <a:ext cx="9" cy="8"/>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03" name="Freeform 1197"/>
                <p:cNvSpPr>
                  <a:spLocks/>
                </p:cNvSpPr>
                <p:nvPr/>
              </p:nvSpPr>
              <p:spPr bwMode="auto">
                <a:xfrm>
                  <a:off x="5602" y="2626"/>
                  <a:ext cx="1" cy="2"/>
                </a:xfrm>
                <a:custGeom>
                  <a:avLst/>
                  <a:gdLst>
                    <a:gd name="T0" fmla="*/ 1 w 1"/>
                    <a:gd name="T1" fmla="*/ 3 h 3"/>
                    <a:gd name="T2" fmla="*/ 0 w 1"/>
                    <a:gd name="T3" fmla="*/ 2 h 3"/>
                    <a:gd name="T4" fmla="*/ 1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0" y="2"/>
                      </a:lnTo>
                      <a:lnTo>
                        <a:pt x="1" y="0"/>
                      </a:lnTo>
                      <a:lnTo>
                        <a:pt x="1" y="2"/>
                      </a:lnTo>
                      <a:lnTo>
                        <a:pt x="1" y="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104" name="Freeform 1198"/>
                <p:cNvSpPr>
                  <a:spLocks/>
                </p:cNvSpPr>
                <p:nvPr/>
              </p:nvSpPr>
              <p:spPr bwMode="auto">
                <a:xfrm>
                  <a:off x="5602" y="2626"/>
                  <a:ext cx="1" cy="2"/>
                </a:xfrm>
                <a:custGeom>
                  <a:avLst/>
                  <a:gdLst>
                    <a:gd name="T0" fmla="*/ 1 w 1"/>
                    <a:gd name="T1" fmla="*/ 3 h 3"/>
                    <a:gd name="T2" fmla="*/ 0 w 1"/>
                    <a:gd name="T3" fmla="*/ 2 h 3"/>
                    <a:gd name="T4" fmla="*/ 1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0" y="2"/>
                      </a:lnTo>
                      <a:lnTo>
                        <a:pt x="1" y="0"/>
                      </a:lnTo>
                      <a:lnTo>
                        <a:pt x="1" y="2"/>
                      </a:lnTo>
                      <a:lnTo>
                        <a:pt x="1" y="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105" name="Picture 1199"/>
                <p:cNvPicPr>
                  <a:picLocks noChangeAspect="1" noChangeArrowheads="1"/>
                </p:cNvPicPr>
                <p:nvPr/>
              </p:nvPicPr>
              <p:blipFill>
                <a:blip r:embed="rId7">
                  <a:extLst>
                    <a:ext uri="{28A0092B-C50C-407E-A947-70E740481C1C}">
                      <a14:useLocalDpi xmlns:a14="http://schemas.microsoft.com/office/drawing/2010/main" val="0"/>
                    </a:ext>
                  </a:extLst>
                </a:blip>
                <a:srcRect t="-134955" r="-368730"/>
                <a:stretch>
                  <a:fillRect/>
                </a:stretch>
              </p:blipFill>
              <p:spPr bwMode="auto">
                <a:xfrm>
                  <a:off x="5602" y="2621"/>
                  <a:ext cx="10" cy="8"/>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101" name="Freeform 1200"/>
              <p:cNvSpPr>
                <a:spLocks/>
              </p:cNvSpPr>
              <p:nvPr/>
            </p:nvSpPr>
            <p:spPr bwMode="auto">
              <a:xfrm>
                <a:off x="5602" y="2626"/>
                <a:ext cx="1" cy="2"/>
              </a:xfrm>
              <a:custGeom>
                <a:avLst/>
                <a:gdLst>
                  <a:gd name="T0" fmla="*/ 1 w 1"/>
                  <a:gd name="T1" fmla="*/ 3 h 3"/>
                  <a:gd name="T2" fmla="*/ 0 w 1"/>
                  <a:gd name="T3" fmla="*/ 2 h 3"/>
                  <a:gd name="T4" fmla="*/ 1 w 1"/>
                  <a:gd name="T5" fmla="*/ 0 h 3"/>
                  <a:gd name="T6" fmla="*/ 1 w 1"/>
                  <a:gd name="T7" fmla="*/ 2 h 3"/>
                  <a:gd name="T8" fmla="*/ 1 w 1"/>
                  <a:gd name="T9" fmla="*/ 3 h 3"/>
                </a:gdLst>
                <a:ahLst/>
                <a:cxnLst>
                  <a:cxn ang="0">
                    <a:pos x="T0" y="T1"/>
                  </a:cxn>
                  <a:cxn ang="0">
                    <a:pos x="T2" y="T3"/>
                  </a:cxn>
                  <a:cxn ang="0">
                    <a:pos x="T4" y="T5"/>
                  </a:cxn>
                  <a:cxn ang="0">
                    <a:pos x="T6" y="T7"/>
                  </a:cxn>
                  <a:cxn ang="0">
                    <a:pos x="T8" y="T9"/>
                  </a:cxn>
                </a:cxnLst>
                <a:rect l="0" t="0" r="r" b="b"/>
                <a:pathLst>
                  <a:path w="1" h="3">
                    <a:moveTo>
                      <a:pt x="1" y="3"/>
                    </a:moveTo>
                    <a:lnTo>
                      <a:pt x="0" y="2"/>
                    </a:lnTo>
                    <a:lnTo>
                      <a:pt x="1" y="0"/>
                    </a:lnTo>
                    <a:lnTo>
                      <a:pt x="1" y="2"/>
                    </a:lnTo>
                    <a:lnTo>
                      <a:pt x="1" y="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3" name="Group 1201"/>
            <p:cNvGrpSpPr>
              <a:grpSpLocks/>
            </p:cNvGrpSpPr>
            <p:nvPr/>
          </p:nvGrpSpPr>
          <p:grpSpPr bwMode="auto">
            <a:xfrm>
              <a:off x="7830314" y="3627695"/>
              <a:ext cx="14461" cy="13174"/>
              <a:chOff x="5211" y="2555"/>
              <a:chExt cx="7" cy="6"/>
            </a:xfrm>
          </p:grpSpPr>
          <p:grpSp>
            <p:nvGrpSpPr>
              <p:cNvPr id="1094" name="Group 1202"/>
              <p:cNvGrpSpPr>
                <a:grpSpLocks/>
              </p:cNvGrpSpPr>
              <p:nvPr/>
            </p:nvGrpSpPr>
            <p:grpSpPr bwMode="auto">
              <a:xfrm>
                <a:off x="5211" y="2555"/>
                <a:ext cx="7" cy="6"/>
                <a:chOff x="5211" y="2555"/>
                <a:chExt cx="7" cy="6"/>
              </a:xfrm>
            </p:grpSpPr>
            <p:pic>
              <p:nvPicPr>
                <p:cNvPr id="1096" name="Picture 1203"/>
                <p:cNvPicPr>
                  <a:picLocks noChangeAspect="1" noChangeArrowheads="1"/>
                </p:cNvPicPr>
                <p:nvPr/>
              </p:nvPicPr>
              <p:blipFill>
                <a:blip r:embed="rId8" cstate="print">
                  <a:extLst>
                    <a:ext uri="{28A0092B-C50C-407E-A947-70E740481C1C}">
                      <a14:useLocalDpi xmlns:a14="http://schemas.microsoft.com/office/drawing/2010/main" val="0"/>
                    </a:ext>
                  </a:extLst>
                </a:blip>
                <a:srcRect t="-18575" r="-134378"/>
                <a:stretch>
                  <a:fillRect/>
                </a:stretch>
              </p:blipFill>
              <p:spPr bwMode="auto">
                <a:xfrm>
                  <a:off x="5211" y="2555"/>
                  <a:ext cx="7"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7" name="Freeform 1204"/>
                <p:cNvSpPr>
                  <a:spLocks/>
                </p:cNvSpPr>
                <p:nvPr/>
              </p:nvSpPr>
              <p:spPr bwMode="auto">
                <a:xfrm>
                  <a:off x="5211" y="2556"/>
                  <a:ext cx="2" cy="4"/>
                </a:xfrm>
                <a:custGeom>
                  <a:avLst/>
                  <a:gdLst>
                    <a:gd name="T0" fmla="*/ 1 w 2"/>
                    <a:gd name="T1" fmla="*/ 2 h 7"/>
                    <a:gd name="T2" fmla="*/ 0 w 2"/>
                    <a:gd name="T3" fmla="*/ 7 h 7"/>
                    <a:gd name="T4" fmla="*/ 1 w 2"/>
                    <a:gd name="T5" fmla="*/ 2 h 7"/>
                    <a:gd name="T6" fmla="*/ 1 w 2"/>
                    <a:gd name="T7" fmla="*/ 0 h 7"/>
                    <a:gd name="T8" fmla="*/ 1 w 2"/>
                    <a:gd name="T9" fmla="*/ 2 h 7"/>
                    <a:gd name="T10" fmla="*/ 2 w 2"/>
                    <a:gd name="T11" fmla="*/ 0 h 7"/>
                    <a:gd name="T12" fmla="*/ 2 w 2"/>
                    <a:gd name="T13" fmla="*/ 2 h 7"/>
                    <a:gd name="T14" fmla="*/ 1 w 2"/>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1" y="2"/>
                      </a:moveTo>
                      <a:lnTo>
                        <a:pt x="0" y="7"/>
                      </a:lnTo>
                      <a:lnTo>
                        <a:pt x="1" y="2"/>
                      </a:lnTo>
                      <a:lnTo>
                        <a:pt x="1" y="0"/>
                      </a:lnTo>
                      <a:lnTo>
                        <a:pt x="1" y="2"/>
                      </a:lnTo>
                      <a:lnTo>
                        <a:pt x="2" y="0"/>
                      </a:lnTo>
                      <a:lnTo>
                        <a:pt x="2" y="2"/>
                      </a:lnTo>
                      <a:lnTo>
                        <a:pt x="1"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98" name="Freeform 1205"/>
                <p:cNvSpPr>
                  <a:spLocks/>
                </p:cNvSpPr>
                <p:nvPr/>
              </p:nvSpPr>
              <p:spPr bwMode="auto">
                <a:xfrm>
                  <a:off x="5211" y="2556"/>
                  <a:ext cx="2" cy="4"/>
                </a:xfrm>
                <a:custGeom>
                  <a:avLst/>
                  <a:gdLst>
                    <a:gd name="T0" fmla="*/ 1 w 2"/>
                    <a:gd name="T1" fmla="*/ 2 h 7"/>
                    <a:gd name="T2" fmla="*/ 0 w 2"/>
                    <a:gd name="T3" fmla="*/ 7 h 7"/>
                    <a:gd name="T4" fmla="*/ 1 w 2"/>
                    <a:gd name="T5" fmla="*/ 2 h 7"/>
                    <a:gd name="T6" fmla="*/ 1 w 2"/>
                    <a:gd name="T7" fmla="*/ 0 h 7"/>
                    <a:gd name="T8" fmla="*/ 1 w 2"/>
                    <a:gd name="T9" fmla="*/ 2 h 7"/>
                    <a:gd name="T10" fmla="*/ 2 w 2"/>
                    <a:gd name="T11" fmla="*/ 0 h 7"/>
                    <a:gd name="T12" fmla="*/ 2 w 2"/>
                    <a:gd name="T13" fmla="*/ 2 h 7"/>
                    <a:gd name="T14" fmla="*/ 1 w 2"/>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1" y="2"/>
                      </a:moveTo>
                      <a:lnTo>
                        <a:pt x="0" y="7"/>
                      </a:lnTo>
                      <a:lnTo>
                        <a:pt x="1" y="2"/>
                      </a:lnTo>
                      <a:lnTo>
                        <a:pt x="1" y="0"/>
                      </a:lnTo>
                      <a:lnTo>
                        <a:pt x="1" y="2"/>
                      </a:lnTo>
                      <a:lnTo>
                        <a:pt x="2" y="0"/>
                      </a:lnTo>
                      <a:lnTo>
                        <a:pt x="2" y="2"/>
                      </a:lnTo>
                      <a:lnTo>
                        <a:pt x="1"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99" name="Picture 1206"/>
                <p:cNvPicPr>
                  <a:picLocks noChangeAspect="1" noChangeArrowheads="1"/>
                </p:cNvPicPr>
                <p:nvPr/>
              </p:nvPicPr>
              <p:blipFill>
                <a:blip r:embed="rId8" cstate="print">
                  <a:extLst>
                    <a:ext uri="{28A0092B-C50C-407E-A947-70E740481C1C}">
                      <a14:useLocalDpi xmlns:a14="http://schemas.microsoft.com/office/drawing/2010/main" val="0"/>
                    </a:ext>
                  </a:extLst>
                </a:blip>
                <a:srcRect t="-18575" r="-134378"/>
                <a:stretch>
                  <a:fillRect/>
                </a:stretch>
              </p:blipFill>
              <p:spPr bwMode="auto">
                <a:xfrm>
                  <a:off x="5211" y="2555"/>
                  <a:ext cx="6"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95" name="Freeform 1207"/>
              <p:cNvSpPr>
                <a:spLocks/>
              </p:cNvSpPr>
              <p:nvPr/>
            </p:nvSpPr>
            <p:spPr bwMode="auto">
              <a:xfrm>
                <a:off x="5211" y="2556"/>
                <a:ext cx="2" cy="4"/>
              </a:xfrm>
              <a:custGeom>
                <a:avLst/>
                <a:gdLst>
                  <a:gd name="T0" fmla="*/ 1 w 2"/>
                  <a:gd name="T1" fmla="*/ 2 h 7"/>
                  <a:gd name="T2" fmla="*/ 0 w 2"/>
                  <a:gd name="T3" fmla="*/ 7 h 7"/>
                  <a:gd name="T4" fmla="*/ 1 w 2"/>
                  <a:gd name="T5" fmla="*/ 2 h 7"/>
                  <a:gd name="T6" fmla="*/ 1 w 2"/>
                  <a:gd name="T7" fmla="*/ 0 h 7"/>
                  <a:gd name="T8" fmla="*/ 1 w 2"/>
                  <a:gd name="T9" fmla="*/ 2 h 7"/>
                  <a:gd name="T10" fmla="*/ 2 w 2"/>
                  <a:gd name="T11" fmla="*/ 0 h 7"/>
                  <a:gd name="T12" fmla="*/ 2 w 2"/>
                  <a:gd name="T13" fmla="*/ 2 h 7"/>
                  <a:gd name="T14" fmla="*/ 1 w 2"/>
                  <a:gd name="T15" fmla="*/ 2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7">
                    <a:moveTo>
                      <a:pt x="1" y="2"/>
                    </a:moveTo>
                    <a:lnTo>
                      <a:pt x="0" y="7"/>
                    </a:lnTo>
                    <a:lnTo>
                      <a:pt x="1" y="2"/>
                    </a:lnTo>
                    <a:lnTo>
                      <a:pt x="1" y="0"/>
                    </a:lnTo>
                    <a:lnTo>
                      <a:pt x="1" y="2"/>
                    </a:lnTo>
                    <a:lnTo>
                      <a:pt x="2" y="0"/>
                    </a:lnTo>
                    <a:lnTo>
                      <a:pt x="2" y="2"/>
                    </a:lnTo>
                    <a:lnTo>
                      <a:pt x="1"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4" name="Group 1208"/>
            <p:cNvGrpSpPr>
              <a:grpSpLocks/>
            </p:cNvGrpSpPr>
            <p:nvPr/>
          </p:nvGrpSpPr>
          <p:grpSpPr bwMode="auto">
            <a:xfrm>
              <a:off x="8200876" y="3689799"/>
              <a:ext cx="27114" cy="16937"/>
              <a:chOff x="5422" y="2586"/>
              <a:chExt cx="10" cy="9"/>
            </a:xfrm>
          </p:grpSpPr>
          <p:grpSp>
            <p:nvGrpSpPr>
              <p:cNvPr id="1088" name="Group 1209"/>
              <p:cNvGrpSpPr>
                <a:grpSpLocks/>
              </p:cNvGrpSpPr>
              <p:nvPr/>
            </p:nvGrpSpPr>
            <p:grpSpPr bwMode="auto">
              <a:xfrm>
                <a:off x="5422" y="2586"/>
                <a:ext cx="10" cy="9"/>
                <a:chOff x="5422" y="2586"/>
                <a:chExt cx="10" cy="9"/>
              </a:xfrm>
            </p:grpSpPr>
            <p:pic>
              <p:nvPicPr>
                <p:cNvPr id="1090" name="Picture 1089"/>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5422" y="2586"/>
                  <a:ext cx="9" cy="9"/>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1" name="Freeform 1211"/>
                <p:cNvSpPr>
                  <a:spLocks/>
                </p:cNvSpPr>
                <p:nvPr/>
              </p:nvSpPr>
              <p:spPr bwMode="auto">
                <a:xfrm>
                  <a:off x="5422" y="2593"/>
                  <a:ext cx="1" cy="1"/>
                </a:xfrm>
                <a:custGeom>
                  <a:avLst/>
                  <a:gdLst>
                    <a:gd name="T0" fmla="*/ 1 w 1"/>
                    <a:gd name="T1" fmla="*/ 0 h 2"/>
                    <a:gd name="T2" fmla="*/ 1 w 1"/>
                    <a:gd name="T3" fmla="*/ 2 h 2"/>
                    <a:gd name="T4" fmla="*/ 0 w 1"/>
                    <a:gd name="T5" fmla="*/ 0 h 2"/>
                    <a:gd name="T6" fmla="*/ 1 w 1"/>
                    <a:gd name="T7" fmla="*/ 0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2"/>
                      </a:lnTo>
                      <a:lnTo>
                        <a:pt x="0" y="0"/>
                      </a:lnTo>
                      <a:lnTo>
                        <a:pt x="1" y="0"/>
                      </a:lnTo>
                      <a:lnTo>
                        <a:pt x="0"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92" name="Freeform 1212"/>
                <p:cNvSpPr>
                  <a:spLocks/>
                </p:cNvSpPr>
                <p:nvPr/>
              </p:nvSpPr>
              <p:spPr bwMode="auto">
                <a:xfrm>
                  <a:off x="5422" y="2593"/>
                  <a:ext cx="1" cy="1"/>
                </a:xfrm>
                <a:custGeom>
                  <a:avLst/>
                  <a:gdLst>
                    <a:gd name="T0" fmla="*/ 1 w 1"/>
                    <a:gd name="T1" fmla="*/ 0 h 2"/>
                    <a:gd name="T2" fmla="*/ 1 w 1"/>
                    <a:gd name="T3" fmla="*/ 2 h 2"/>
                    <a:gd name="T4" fmla="*/ 0 w 1"/>
                    <a:gd name="T5" fmla="*/ 0 h 2"/>
                    <a:gd name="T6" fmla="*/ 1 w 1"/>
                    <a:gd name="T7" fmla="*/ 0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2"/>
                      </a:lnTo>
                      <a:lnTo>
                        <a:pt x="0" y="0"/>
                      </a:lnTo>
                      <a:lnTo>
                        <a:pt x="1" y="0"/>
                      </a:lnTo>
                      <a:lnTo>
                        <a:pt x="0"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93" name="Picture 1092"/>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5422" y="2586"/>
                  <a:ext cx="10" cy="9"/>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89" name="Freeform 1214"/>
              <p:cNvSpPr>
                <a:spLocks/>
              </p:cNvSpPr>
              <p:nvPr/>
            </p:nvSpPr>
            <p:spPr bwMode="auto">
              <a:xfrm>
                <a:off x="5422" y="2593"/>
                <a:ext cx="1" cy="1"/>
              </a:xfrm>
              <a:custGeom>
                <a:avLst/>
                <a:gdLst>
                  <a:gd name="T0" fmla="*/ 1 w 1"/>
                  <a:gd name="T1" fmla="*/ 0 h 2"/>
                  <a:gd name="T2" fmla="*/ 1 w 1"/>
                  <a:gd name="T3" fmla="*/ 2 h 2"/>
                  <a:gd name="T4" fmla="*/ 0 w 1"/>
                  <a:gd name="T5" fmla="*/ 0 h 2"/>
                  <a:gd name="T6" fmla="*/ 1 w 1"/>
                  <a:gd name="T7" fmla="*/ 0 h 2"/>
                  <a:gd name="T8" fmla="*/ 0 w 1"/>
                  <a:gd name="T9" fmla="*/ 0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lnTo>
                      <a:pt x="1" y="2"/>
                    </a:lnTo>
                    <a:lnTo>
                      <a:pt x="0" y="0"/>
                    </a:lnTo>
                    <a:lnTo>
                      <a:pt x="1" y="0"/>
                    </a:lnTo>
                    <a:lnTo>
                      <a:pt x="0"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5" name="Freeform 1215"/>
            <p:cNvSpPr>
              <a:spLocks/>
            </p:cNvSpPr>
            <p:nvPr/>
          </p:nvSpPr>
          <p:spPr bwMode="auto">
            <a:xfrm>
              <a:off x="7067499" y="3718028"/>
              <a:ext cx="260297" cy="193839"/>
            </a:xfrm>
            <a:custGeom>
              <a:avLst/>
              <a:gdLst>
                <a:gd name="T0" fmla="*/ 112 w 148"/>
                <a:gd name="T1" fmla="*/ 0 h 196"/>
                <a:gd name="T2" fmla="*/ 120 w 148"/>
                <a:gd name="T3" fmla="*/ 15 h 196"/>
                <a:gd name="T4" fmla="*/ 119 w 148"/>
                <a:gd name="T5" fmla="*/ 31 h 196"/>
                <a:gd name="T6" fmla="*/ 127 w 148"/>
                <a:gd name="T7" fmla="*/ 28 h 196"/>
                <a:gd name="T8" fmla="*/ 127 w 148"/>
                <a:gd name="T9" fmla="*/ 37 h 196"/>
                <a:gd name="T10" fmla="*/ 129 w 148"/>
                <a:gd name="T11" fmla="*/ 39 h 196"/>
                <a:gd name="T12" fmla="*/ 148 w 148"/>
                <a:gd name="T13" fmla="*/ 55 h 196"/>
                <a:gd name="T14" fmla="*/ 133 w 148"/>
                <a:gd name="T15" fmla="*/ 63 h 196"/>
                <a:gd name="T16" fmla="*/ 136 w 148"/>
                <a:gd name="T17" fmla="*/ 79 h 196"/>
                <a:gd name="T18" fmla="*/ 125 w 148"/>
                <a:gd name="T19" fmla="*/ 83 h 196"/>
                <a:gd name="T20" fmla="*/ 123 w 148"/>
                <a:gd name="T21" fmla="*/ 91 h 196"/>
                <a:gd name="T22" fmla="*/ 109 w 148"/>
                <a:gd name="T23" fmla="*/ 85 h 196"/>
                <a:gd name="T24" fmla="*/ 96 w 148"/>
                <a:gd name="T25" fmla="*/ 83 h 196"/>
                <a:gd name="T26" fmla="*/ 92 w 148"/>
                <a:gd name="T27" fmla="*/ 105 h 196"/>
                <a:gd name="T28" fmla="*/ 89 w 148"/>
                <a:gd name="T29" fmla="*/ 129 h 196"/>
                <a:gd name="T30" fmla="*/ 85 w 148"/>
                <a:gd name="T31" fmla="*/ 144 h 196"/>
                <a:gd name="T32" fmla="*/ 78 w 148"/>
                <a:gd name="T33" fmla="*/ 174 h 196"/>
                <a:gd name="T34" fmla="*/ 65 w 148"/>
                <a:gd name="T35" fmla="*/ 181 h 196"/>
                <a:gd name="T36" fmla="*/ 46 w 148"/>
                <a:gd name="T37" fmla="*/ 174 h 196"/>
                <a:gd name="T38" fmla="*/ 39 w 148"/>
                <a:gd name="T39" fmla="*/ 187 h 196"/>
                <a:gd name="T40" fmla="*/ 18 w 148"/>
                <a:gd name="T41" fmla="*/ 196 h 196"/>
                <a:gd name="T42" fmla="*/ 4 w 148"/>
                <a:gd name="T43" fmla="*/ 178 h 196"/>
                <a:gd name="T44" fmla="*/ 0 w 148"/>
                <a:gd name="T45" fmla="*/ 157 h 196"/>
                <a:gd name="T46" fmla="*/ 2 w 148"/>
                <a:gd name="T47" fmla="*/ 159 h 196"/>
                <a:gd name="T48" fmla="*/ 14 w 148"/>
                <a:gd name="T49" fmla="*/ 174 h 196"/>
                <a:gd name="T50" fmla="*/ 26 w 148"/>
                <a:gd name="T51" fmla="*/ 180 h 196"/>
                <a:gd name="T52" fmla="*/ 24 w 148"/>
                <a:gd name="T53" fmla="*/ 178 h 196"/>
                <a:gd name="T54" fmla="*/ 25 w 148"/>
                <a:gd name="T55" fmla="*/ 172 h 196"/>
                <a:gd name="T56" fmla="*/ 27 w 148"/>
                <a:gd name="T57" fmla="*/ 155 h 196"/>
                <a:gd name="T58" fmla="*/ 27 w 148"/>
                <a:gd name="T59" fmla="*/ 150 h 196"/>
                <a:gd name="T60" fmla="*/ 28 w 148"/>
                <a:gd name="T61" fmla="*/ 137 h 196"/>
                <a:gd name="T62" fmla="*/ 39 w 148"/>
                <a:gd name="T63" fmla="*/ 131 h 196"/>
                <a:gd name="T64" fmla="*/ 50 w 148"/>
                <a:gd name="T65" fmla="*/ 124 h 196"/>
                <a:gd name="T66" fmla="*/ 59 w 148"/>
                <a:gd name="T67" fmla="*/ 100 h 196"/>
                <a:gd name="T68" fmla="*/ 69 w 148"/>
                <a:gd name="T69" fmla="*/ 78 h 196"/>
                <a:gd name="T70" fmla="*/ 76 w 148"/>
                <a:gd name="T71" fmla="*/ 92 h 196"/>
                <a:gd name="T72" fmla="*/ 81 w 148"/>
                <a:gd name="T73" fmla="*/ 81 h 196"/>
                <a:gd name="T74" fmla="*/ 83 w 148"/>
                <a:gd name="T75" fmla="*/ 65 h 196"/>
                <a:gd name="T76" fmla="*/ 86 w 148"/>
                <a:gd name="T77" fmla="*/ 83 h 196"/>
                <a:gd name="T78" fmla="*/ 85 w 148"/>
                <a:gd name="T79" fmla="*/ 70 h 196"/>
                <a:gd name="T80" fmla="*/ 90 w 148"/>
                <a:gd name="T81" fmla="*/ 61 h 196"/>
                <a:gd name="T82" fmla="*/ 87 w 148"/>
                <a:gd name="T83" fmla="*/ 52 h 196"/>
                <a:gd name="T84" fmla="*/ 91 w 148"/>
                <a:gd name="T85" fmla="*/ 44 h 196"/>
                <a:gd name="T86" fmla="*/ 98 w 148"/>
                <a:gd name="T87" fmla="*/ 22 h 196"/>
                <a:gd name="T88" fmla="*/ 107 w 148"/>
                <a:gd name="T89" fmla="*/ 0 h 196"/>
                <a:gd name="T90" fmla="*/ 108 w 148"/>
                <a:gd name="T91" fmla="*/ 9 h 196"/>
                <a:gd name="T92" fmla="*/ 112 w 148"/>
                <a:gd name="T93"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196">
                  <a:moveTo>
                    <a:pt x="112" y="0"/>
                  </a:moveTo>
                  <a:lnTo>
                    <a:pt x="120" y="15"/>
                  </a:lnTo>
                  <a:lnTo>
                    <a:pt x="119" y="31"/>
                  </a:lnTo>
                  <a:lnTo>
                    <a:pt x="127" y="28"/>
                  </a:lnTo>
                  <a:lnTo>
                    <a:pt x="127" y="37"/>
                  </a:lnTo>
                  <a:lnTo>
                    <a:pt x="129" y="39"/>
                  </a:lnTo>
                  <a:lnTo>
                    <a:pt x="148" y="55"/>
                  </a:lnTo>
                  <a:lnTo>
                    <a:pt x="133" y="63"/>
                  </a:lnTo>
                  <a:lnTo>
                    <a:pt x="136" y="79"/>
                  </a:lnTo>
                  <a:lnTo>
                    <a:pt x="125" y="83"/>
                  </a:lnTo>
                  <a:lnTo>
                    <a:pt x="123" y="91"/>
                  </a:lnTo>
                  <a:lnTo>
                    <a:pt x="109" y="85"/>
                  </a:lnTo>
                  <a:lnTo>
                    <a:pt x="96" y="83"/>
                  </a:lnTo>
                  <a:lnTo>
                    <a:pt x="92" y="105"/>
                  </a:lnTo>
                  <a:lnTo>
                    <a:pt x="89" y="129"/>
                  </a:lnTo>
                  <a:lnTo>
                    <a:pt x="85" y="144"/>
                  </a:lnTo>
                  <a:lnTo>
                    <a:pt x="78" y="174"/>
                  </a:lnTo>
                  <a:lnTo>
                    <a:pt x="65" y="181"/>
                  </a:lnTo>
                  <a:lnTo>
                    <a:pt x="46" y="174"/>
                  </a:lnTo>
                  <a:lnTo>
                    <a:pt x="39" y="187"/>
                  </a:lnTo>
                  <a:lnTo>
                    <a:pt x="18" y="196"/>
                  </a:lnTo>
                  <a:lnTo>
                    <a:pt x="4" y="178"/>
                  </a:lnTo>
                  <a:lnTo>
                    <a:pt x="0" y="157"/>
                  </a:lnTo>
                  <a:lnTo>
                    <a:pt x="2" y="159"/>
                  </a:lnTo>
                  <a:lnTo>
                    <a:pt x="14" y="174"/>
                  </a:lnTo>
                  <a:lnTo>
                    <a:pt x="26" y="180"/>
                  </a:lnTo>
                  <a:lnTo>
                    <a:pt x="24" y="178"/>
                  </a:lnTo>
                  <a:lnTo>
                    <a:pt x="25" y="172"/>
                  </a:lnTo>
                  <a:lnTo>
                    <a:pt x="27" y="155"/>
                  </a:lnTo>
                  <a:lnTo>
                    <a:pt x="27" y="150"/>
                  </a:lnTo>
                  <a:lnTo>
                    <a:pt x="28" y="137"/>
                  </a:lnTo>
                  <a:lnTo>
                    <a:pt x="39" y="131"/>
                  </a:lnTo>
                  <a:lnTo>
                    <a:pt x="50" y="124"/>
                  </a:lnTo>
                  <a:lnTo>
                    <a:pt x="59" y="100"/>
                  </a:lnTo>
                  <a:lnTo>
                    <a:pt x="69" y="78"/>
                  </a:lnTo>
                  <a:lnTo>
                    <a:pt x="76" y="92"/>
                  </a:lnTo>
                  <a:lnTo>
                    <a:pt x="81" y="81"/>
                  </a:lnTo>
                  <a:lnTo>
                    <a:pt x="83" y="65"/>
                  </a:lnTo>
                  <a:lnTo>
                    <a:pt x="86" y="83"/>
                  </a:lnTo>
                  <a:lnTo>
                    <a:pt x="85" y="70"/>
                  </a:lnTo>
                  <a:lnTo>
                    <a:pt x="90" y="61"/>
                  </a:lnTo>
                  <a:lnTo>
                    <a:pt x="87" y="52"/>
                  </a:lnTo>
                  <a:lnTo>
                    <a:pt x="91" y="44"/>
                  </a:lnTo>
                  <a:lnTo>
                    <a:pt x="98" y="22"/>
                  </a:lnTo>
                  <a:lnTo>
                    <a:pt x="107" y="0"/>
                  </a:lnTo>
                  <a:lnTo>
                    <a:pt x="108" y="9"/>
                  </a:lnTo>
                  <a:lnTo>
                    <a:pt x="11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6" name="Freeform 1216"/>
            <p:cNvSpPr>
              <a:spLocks/>
            </p:cNvSpPr>
            <p:nvPr/>
          </p:nvSpPr>
          <p:spPr bwMode="auto">
            <a:xfrm>
              <a:off x="6805395" y="3729319"/>
              <a:ext cx="119303" cy="167492"/>
            </a:xfrm>
            <a:custGeom>
              <a:avLst/>
              <a:gdLst>
                <a:gd name="T0" fmla="*/ 57 w 68"/>
                <a:gd name="T1" fmla="*/ 167 h 167"/>
                <a:gd name="T2" fmla="*/ 38 w 68"/>
                <a:gd name="T3" fmla="*/ 142 h 167"/>
                <a:gd name="T4" fmla="*/ 21 w 68"/>
                <a:gd name="T5" fmla="*/ 118 h 167"/>
                <a:gd name="T6" fmla="*/ 12 w 68"/>
                <a:gd name="T7" fmla="*/ 81 h 167"/>
                <a:gd name="T8" fmla="*/ 5 w 68"/>
                <a:gd name="T9" fmla="*/ 42 h 167"/>
                <a:gd name="T10" fmla="*/ 0 w 68"/>
                <a:gd name="T11" fmla="*/ 3 h 167"/>
                <a:gd name="T12" fmla="*/ 1 w 68"/>
                <a:gd name="T13" fmla="*/ 0 h 167"/>
                <a:gd name="T14" fmla="*/ 13 w 68"/>
                <a:gd name="T15" fmla="*/ 9 h 167"/>
                <a:gd name="T16" fmla="*/ 14 w 68"/>
                <a:gd name="T17" fmla="*/ 24 h 167"/>
                <a:gd name="T18" fmla="*/ 24 w 68"/>
                <a:gd name="T19" fmla="*/ 24 h 167"/>
                <a:gd name="T20" fmla="*/ 31 w 68"/>
                <a:gd name="T21" fmla="*/ 9 h 167"/>
                <a:gd name="T22" fmla="*/ 39 w 68"/>
                <a:gd name="T23" fmla="*/ 28 h 167"/>
                <a:gd name="T24" fmla="*/ 50 w 68"/>
                <a:gd name="T25" fmla="*/ 46 h 167"/>
                <a:gd name="T26" fmla="*/ 53 w 68"/>
                <a:gd name="T27" fmla="*/ 78 h 167"/>
                <a:gd name="T28" fmla="*/ 54 w 68"/>
                <a:gd name="T29" fmla="*/ 109 h 167"/>
                <a:gd name="T30" fmla="*/ 60 w 68"/>
                <a:gd name="T31" fmla="*/ 137 h 167"/>
                <a:gd name="T32" fmla="*/ 68 w 68"/>
                <a:gd name="T33" fmla="*/ 165 h 167"/>
                <a:gd name="T34" fmla="*/ 64 w 68"/>
                <a:gd name="T35" fmla="*/ 161 h 167"/>
                <a:gd name="T36" fmla="*/ 57 w 68"/>
                <a:gd name="T37"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 h="167">
                  <a:moveTo>
                    <a:pt x="57" y="167"/>
                  </a:moveTo>
                  <a:lnTo>
                    <a:pt x="38" y="142"/>
                  </a:lnTo>
                  <a:lnTo>
                    <a:pt x="21" y="118"/>
                  </a:lnTo>
                  <a:lnTo>
                    <a:pt x="12" y="81"/>
                  </a:lnTo>
                  <a:lnTo>
                    <a:pt x="5" y="42"/>
                  </a:lnTo>
                  <a:lnTo>
                    <a:pt x="0" y="3"/>
                  </a:lnTo>
                  <a:lnTo>
                    <a:pt x="1" y="0"/>
                  </a:lnTo>
                  <a:lnTo>
                    <a:pt x="13" y="9"/>
                  </a:lnTo>
                  <a:lnTo>
                    <a:pt x="14" y="24"/>
                  </a:lnTo>
                  <a:lnTo>
                    <a:pt x="24" y="24"/>
                  </a:lnTo>
                  <a:lnTo>
                    <a:pt x="31" y="9"/>
                  </a:lnTo>
                  <a:lnTo>
                    <a:pt x="39" y="28"/>
                  </a:lnTo>
                  <a:lnTo>
                    <a:pt x="50" y="46"/>
                  </a:lnTo>
                  <a:lnTo>
                    <a:pt x="53" y="78"/>
                  </a:lnTo>
                  <a:lnTo>
                    <a:pt x="54" y="109"/>
                  </a:lnTo>
                  <a:lnTo>
                    <a:pt x="60" y="137"/>
                  </a:lnTo>
                  <a:lnTo>
                    <a:pt x="68" y="165"/>
                  </a:lnTo>
                  <a:lnTo>
                    <a:pt x="64" y="161"/>
                  </a:lnTo>
                  <a:lnTo>
                    <a:pt x="57" y="16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7" name="Group 1217"/>
            <p:cNvGrpSpPr>
              <a:grpSpLocks/>
            </p:cNvGrpSpPr>
            <p:nvPr/>
          </p:nvGrpSpPr>
          <p:grpSpPr bwMode="auto">
            <a:xfrm>
              <a:off x="8670857" y="3697327"/>
              <a:ext cx="9038" cy="9410"/>
              <a:chOff x="5687" y="2590"/>
              <a:chExt cx="8" cy="5"/>
            </a:xfrm>
          </p:grpSpPr>
          <p:grpSp>
            <p:nvGrpSpPr>
              <p:cNvPr id="1082" name="Group 1218"/>
              <p:cNvGrpSpPr>
                <a:grpSpLocks/>
              </p:cNvGrpSpPr>
              <p:nvPr/>
            </p:nvGrpSpPr>
            <p:grpSpPr bwMode="auto">
              <a:xfrm>
                <a:off x="5687" y="2590"/>
                <a:ext cx="8" cy="5"/>
                <a:chOff x="5687" y="2590"/>
                <a:chExt cx="8" cy="5"/>
              </a:xfrm>
            </p:grpSpPr>
            <p:pic>
              <p:nvPicPr>
                <p:cNvPr id="1084" name="Picture 1219"/>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5687" y="2590"/>
                  <a:ext cx="8"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5" name="Freeform 1220"/>
                <p:cNvSpPr>
                  <a:spLocks/>
                </p:cNvSpPr>
                <p:nvPr/>
              </p:nvSpPr>
              <p:spPr bwMode="auto">
                <a:xfrm>
                  <a:off x="5687" y="2594"/>
                  <a:ext cx="2" cy="1"/>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86" name="Freeform 1221"/>
                <p:cNvSpPr>
                  <a:spLocks/>
                </p:cNvSpPr>
                <p:nvPr/>
              </p:nvSpPr>
              <p:spPr bwMode="auto">
                <a:xfrm>
                  <a:off x="5687" y="2594"/>
                  <a:ext cx="2" cy="1"/>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87" name="Picture 1222"/>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5687" y="2590"/>
                  <a:ext cx="8"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83" name="Freeform 1223"/>
              <p:cNvSpPr>
                <a:spLocks/>
              </p:cNvSpPr>
              <p:nvPr/>
            </p:nvSpPr>
            <p:spPr bwMode="auto">
              <a:xfrm>
                <a:off x="5687" y="2594"/>
                <a:ext cx="2" cy="1"/>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8" name="Group 1224"/>
            <p:cNvGrpSpPr>
              <a:grpSpLocks/>
            </p:cNvGrpSpPr>
            <p:nvPr/>
          </p:nvGrpSpPr>
          <p:grpSpPr bwMode="auto">
            <a:xfrm>
              <a:off x="8661818" y="3744375"/>
              <a:ext cx="9038" cy="16937"/>
              <a:chOff x="5682" y="2613"/>
              <a:chExt cx="5" cy="9"/>
            </a:xfrm>
          </p:grpSpPr>
          <p:grpSp>
            <p:nvGrpSpPr>
              <p:cNvPr id="1076" name="Group 1225"/>
              <p:cNvGrpSpPr>
                <a:grpSpLocks/>
              </p:cNvGrpSpPr>
              <p:nvPr/>
            </p:nvGrpSpPr>
            <p:grpSpPr bwMode="auto">
              <a:xfrm>
                <a:off x="5682" y="2613"/>
                <a:ext cx="5" cy="9"/>
                <a:chOff x="5682" y="2613"/>
                <a:chExt cx="5" cy="9"/>
              </a:xfrm>
            </p:grpSpPr>
            <p:pic>
              <p:nvPicPr>
                <p:cNvPr id="1078" name="Picture 1226"/>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5682" y="2613"/>
                  <a:ext cx="5" cy="9"/>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9" name="Freeform 1227"/>
                <p:cNvSpPr>
                  <a:spLocks/>
                </p:cNvSpPr>
                <p:nvPr/>
              </p:nvSpPr>
              <p:spPr bwMode="auto">
                <a:xfrm>
                  <a:off x="5682" y="2620"/>
                  <a:ext cx="1"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80" name="Freeform 1228"/>
                <p:cNvSpPr>
                  <a:spLocks/>
                </p:cNvSpPr>
                <p:nvPr/>
              </p:nvSpPr>
              <p:spPr bwMode="auto">
                <a:xfrm>
                  <a:off x="5682" y="2620"/>
                  <a:ext cx="1"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81" name="Picture 1229"/>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5682" y="2613"/>
                  <a:ext cx="5" cy="9"/>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77" name="Freeform 1230"/>
              <p:cNvSpPr>
                <a:spLocks/>
              </p:cNvSpPr>
              <p:nvPr/>
            </p:nvSpPr>
            <p:spPr bwMode="auto">
              <a:xfrm>
                <a:off x="5682" y="2620"/>
                <a:ext cx="1"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9" name="Freeform 1231"/>
            <p:cNvSpPr>
              <a:spLocks/>
            </p:cNvSpPr>
            <p:nvPr/>
          </p:nvSpPr>
          <p:spPr bwMode="auto">
            <a:xfrm>
              <a:off x="8636512" y="3957033"/>
              <a:ext cx="0" cy="1882"/>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0" name="Freeform 1232"/>
            <p:cNvSpPr>
              <a:spLocks/>
            </p:cNvSpPr>
            <p:nvPr/>
          </p:nvSpPr>
          <p:spPr bwMode="auto">
            <a:xfrm>
              <a:off x="7739933" y="3691681"/>
              <a:ext cx="3615" cy="11292"/>
            </a:xfrm>
            <a:custGeom>
              <a:avLst/>
              <a:gdLst>
                <a:gd name="T0" fmla="*/ 0 w 2"/>
                <a:gd name="T1" fmla="*/ 9 h 13"/>
                <a:gd name="T2" fmla="*/ 0 w 2"/>
                <a:gd name="T3" fmla="*/ 5 h 13"/>
                <a:gd name="T4" fmla="*/ 0 w 2"/>
                <a:gd name="T5" fmla="*/ 4 h 13"/>
                <a:gd name="T6" fmla="*/ 1 w 2"/>
                <a:gd name="T7" fmla="*/ 4 h 13"/>
                <a:gd name="T8" fmla="*/ 2 w 2"/>
                <a:gd name="T9" fmla="*/ 2 h 13"/>
                <a:gd name="T10" fmla="*/ 1 w 2"/>
                <a:gd name="T11" fmla="*/ 0 h 13"/>
                <a:gd name="T12" fmla="*/ 2 w 2"/>
                <a:gd name="T13" fmla="*/ 2 h 13"/>
                <a:gd name="T14" fmla="*/ 2 w 2"/>
                <a:gd name="T15" fmla="*/ 5 h 13"/>
                <a:gd name="T16" fmla="*/ 1 w 2"/>
                <a:gd name="T17" fmla="*/ 13 h 13"/>
                <a:gd name="T18" fmla="*/ 0 w 2"/>
                <a:gd name="T19" fmla="*/ 13 h 13"/>
                <a:gd name="T20" fmla="*/ 0 w 2"/>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0" y="9"/>
                  </a:moveTo>
                  <a:lnTo>
                    <a:pt x="0" y="5"/>
                  </a:lnTo>
                  <a:lnTo>
                    <a:pt x="0" y="4"/>
                  </a:lnTo>
                  <a:lnTo>
                    <a:pt x="1" y="4"/>
                  </a:lnTo>
                  <a:lnTo>
                    <a:pt x="2" y="2"/>
                  </a:lnTo>
                  <a:lnTo>
                    <a:pt x="1" y="0"/>
                  </a:lnTo>
                  <a:lnTo>
                    <a:pt x="2" y="2"/>
                  </a:lnTo>
                  <a:lnTo>
                    <a:pt x="2" y="5"/>
                  </a:lnTo>
                  <a:lnTo>
                    <a:pt x="1" y="13"/>
                  </a:lnTo>
                  <a:lnTo>
                    <a:pt x="0" y="13"/>
                  </a:lnTo>
                  <a:lnTo>
                    <a:pt x="0"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1" name="Freeform 1233"/>
            <p:cNvSpPr>
              <a:spLocks/>
            </p:cNvSpPr>
            <p:nvPr/>
          </p:nvSpPr>
          <p:spPr bwMode="auto">
            <a:xfrm>
              <a:off x="7732703" y="3704854"/>
              <a:ext cx="7230" cy="1882"/>
            </a:xfrm>
            <a:custGeom>
              <a:avLst/>
              <a:gdLst>
                <a:gd name="T0" fmla="*/ 1 w 3"/>
                <a:gd name="T1" fmla="*/ 2 h 2"/>
                <a:gd name="T2" fmla="*/ 0 w 3"/>
                <a:gd name="T3" fmla="*/ 2 h 2"/>
                <a:gd name="T4" fmla="*/ 3 w 3"/>
                <a:gd name="T5" fmla="*/ 2 h 2"/>
                <a:gd name="T6" fmla="*/ 3 w 3"/>
                <a:gd name="T7" fmla="*/ 0 h 2"/>
                <a:gd name="T8" fmla="*/ 1 w 3"/>
                <a:gd name="T9" fmla="*/ 0 h 2"/>
                <a:gd name="T10" fmla="*/ 1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1" y="2"/>
                  </a:moveTo>
                  <a:lnTo>
                    <a:pt x="0" y="2"/>
                  </a:lnTo>
                  <a:lnTo>
                    <a:pt x="3" y="2"/>
                  </a:lnTo>
                  <a:lnTo>
                    <a:pt x="3" y="0"/>
                  </a:lnTo>
                  <a:lnTo>
                    <a:pt x="1" y="0"/>
                  </a:lnTo>
                  <a:lnTo>
                    <a:pt x="1"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2" name="Freeform 1234"/>
            <p:cNvSpPr>
              <a:spLocks/>
            </p:cNvSpPr>
            <p:nvPr/>
          </p:nvSpPr>
          <p:spPr bwMode="auto">
            <a:xfrm>
              <a:off x="7739933" y="3702972"/>
              <a:ext cx="1808" cy="1882"/>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3" name="Freeform 1235"/>
            <p:cNvSpPr>
              <a:spLocks/>
            </p:cNvSpPr>
            <p:nvPr/>
          </p:nvSpPr>
          <p:spPr bwMode="auto">
            <a:xfrm>
              <a:off x="7730895" y="3714264"/>
              <a:ext cx="1808" cy="1882"/>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lnTo>
                    <a:pt x="0" y="2"/>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4" name="Freeform 1236"/>
            <p:cNvSpPr>
              <a:spLocks/>
            </p:cNvSpPr>
            <p:nvPr/>
          </p:nvSpPr>
          <p:spPr bwMode="auto">
            <a:xfrm>
              <a:off x="7911657" y="4026664"/>
              <a:ext cx="267528" cy="255942"/>
            </a:xfrm>
            <a:custGeom>
              <a:avLst/>
              <a:gdLst>
                <a:gd name="T0" fmla="*/ 151 w 151"/>
                <a:gd name="T1" fmla="*/ 247 h 260"/>
                <a:gd name="T2" fmla="*/ 143 w 151"/>
                <a:gd name="T3" fmla="*/ 254 h 260"/>
                <a:gd name="T4" fmla="*/ 144 w 151"/>
                <a:gd name="T5" fmla="*/ 260 h 260"/>
                <a:gd name="T6" fmla="*/ 136 w 151"/>
                <a:gd name="T7" fmla="*/ 256 h 260"/>
                <a:gd name="T8" fmla="*/ 121 w 151"/>
                <a:gd name="T9" fmla="*/ 252 h 260"/>
                <a:gd name="T10" fmla="*/ 106 w 151"/>
                <a:gd name="T11" fmla="*/ 245 h 260"/>
                <a:gd name="T12" fmla="*/ 99 w 151"/>
                <a:gd name="T13" fmla="*/ 230 h 260"/>
                <a:gd name="T14" fmla="*/ 90 w 151"/>
                <a:gd name="T15" fmla="*/ 211 h 260"/>
                <a:gd name="T16" fmla="*/ 83 w 151"/>
                <a:gd name="T17" fmla="*/ 193 h 260"/>
                <a:gd name="T18" fmla="*/ 75 w 151"/>
                <a:gd name="T19" fmla="*/ 172 h 260"/>
                <a:gd name="T20" fmla="*/ 54 w 151"/>
                <a:gd name="T21" fmla="*/ 159 h 260"/>
                <a:gd name="T22" fmla="*/ 54 w 151"/>
                <a:gd name="T23" fmla="*/ 167 h 260"/>
                <a:gd name="T24" fmla="*/ 45 w 151"/>
                <a:gd name="T25" fmla="*/ 161 h 260"/>
                <a:gd name="T26" fmla="*/ 46 w 151"/>
                <a:gd name="T27" fmla="*/ 178 h 260"/>
                <a:gd name="T28" fmla="*/ 40 w 151"/>
                <a:gd name="T29" fmla="*/ 174 h 260"/>
                <a:gd name="T30" fmla="*/ 41 w 151"/>
                <a:gd name="T31" fmla="*/ 185 h 260"/>
                <a:gd name="T32" fmla="*/ 21 w 151"/>
                <a:gd name="T33" fmla="*/ 182 h 260"/>
                <a:gd name="T34" fmla="*/ 38 w 151"/>
                <a:gd name="T35" fmla="*/ 198 h 260"/>
                <a:gd name="T36" fmla="*/ 30 w 151"/>
                <a:gd name="T37" fmla="*/ 213 h 260"/>
                <a:gd name="T38" fmla="*/ 14 w 151"/>
                <a:gd name="T39" fmla="*/ 213 h 260"/>
                <a:gd name="T40" fmla="*/ 0 w 151"/>
                <a:gd name="T41" fmla="*/ 211 h 260"/>
                <a:gd name="T42" fmla="*/ 1 w 151"/>
                <a:gd name="T43" fmla="*/ 187 h 260"/>
                <a:gd name="T44" fmla="*/ 2 w 151"/>
                <a:gd name="T45" fmla="*/ 159 h 260"/>
                <a:gd name="T46" fmla="*/ 3 w 151"/>
                <a:gd name="T47" fmla="*/ 134 h 260"/>
                <a:gd name="T48" fmla="*/ 5 w 151"/>
                <a:gd name="T49" fmla="*/ 108 h 260"/>
                <a:gd name="T50" fmla="*/ 7 w 151"/>
                <a:gd name="T51" fmla="*/ 78 h 260"/>
                <a:gd name="T52" fmla="*/ 7 w 151"/>
                <a:gd name="T53" fmla="*/ 52 h 260"/>
                <a:gd name="T54" fmla="*/ 8 w 151"/>
                <a:gd name="T55" fmla="*/ 28 h 260"/>
                <a:gd name="T56" fmla="*/ 8 w 151"/>
                <a:gd name="T57" fmla="*/ 0 h 260"/>
                <a:gd name="T58" fmla="*/ 22 w 151"/>
                <a:gd name="T59" fmla="*/ 13 h 260"/>
                <a:gd name="T60" fmla="*/ 38 w 151"/>
                <a:gd name="T61" fmla="*/ 26 h 260"/>
                <a:gd name="T62" fmla="*/ 52 w 151"/>
                <a:gd name="T63" fmla="*/ 37 h 260"/>
                <a:gd name="T64" fmla="*/ 66 w 151"/>
                <a:gd name="T65" fmla="*/ 50 h 260"/>
                <a:gd name="T66" fmla="*/ 79 w 151"/>
                <a:gd name="T67" fmla="*/ 80 h 260"/>
                <a:gd name="T68" fmla="*/ 81 w 151"/>
                <a:gd name="T69" fmla="*/ 95 h 260"/>
                <a:gd name="T70" fmla="*/ 95 w 151"/>
                <a:gd name="T71" fmla="*/ 108 h 260"/>
                <a:gd name="T72" fmla="*/ 108 w 151"/>
                <a:gd name="T73" fmla="*/ 117 h 260"/>
                <a:gd name="T74" fmla="*/ 109 w 151"/>
                <a:gd name="T75" fmla="*/ 134 h 260"/>
                <a:gd name="T76" fmla="*/ 96 w 151"/>
                <a:gd name="T77" fmla="*/ 137 h 260"/>
                <a:gd name="T78" fmla="*/ 103 w 151"/>
                <a:gd name="T79" fmla="*/ 165 h 260"/>
                <a:gd name="T80" fmla="*/ 112 w 151"/>
                <a:gd name="T81" fmla="*/ 185 h 260"/>
                <a:gd name="T82" fmla="*/ 119 w 151"/>
                <a:gd name="T83" fmla="*/ 211 h 260"/>
                <a:gd name="T84" fmla="*/ 128 w 151"/>
                <a:gd name="T85" fmla="*/ 213 h 260"/>
                <a:gd name="T86" fmla="*/ 128 w 151"/>
                <a:gd name="T87" fmla="*/ 226 h 260"/>
                <a:gd name="T88" fmla="*/ 137 w 151"/>
                <a:gd name="T89" fmla="*/ 234 h 260"/>
                <a:gd name="T90" fmla="*/ 136 w 151"/>
                <a:gd name="T91" fmla="*/ 237 h 260"/>
                <a:gd name="T92" fmla="*/ 151 w 151"/>
                <a:gd name="T93" fmla="*/ 24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260">
                  <a:moveTo>
                    <a:pt x="151" y="247"/>
                  </a:moveTo>
                  <a:lnTo>
                    <a:pt x="143" y="254"/>
                  </a:lnTo>
                  <a:lnTo>
                    <a:pt x="144" y="260"/>
                  </a:lnTo>
                  <a:lnTo>
                    <a:pt x="136" y="256"/>
                  </a:lnTo>
                  <a:lnTo>
                    <a:pt x="121" y="252"/>
                  </a:lnTo>
                  <a:lnTo>
                    <a:pt x="106" y="245"/>
                  </a:lnTo>
                  <a:lnTo>
                    <a:pt x="99" y="230"/>
                  </a:lnTo>
                  <a:lnTo>
                    <a:pt x="90" y="211"/>
                  </a:lnTo>
                  <a:lnTo>
                    <a:pt x="83" y="193"/>
                  </a:lnTo>
                  <a:lnTo>
                    <a:pt x="75" y="172"/>
                  </a:lnTo>
                  <a:lnTo>
                    <a:pt x="54" y="159"/>
                  </a:lnTo>
                  <a:lnTo>
                    <a:pt x="54" y="167"/>
                  </a:lnTo>
                  <a:lnTo>
                    <a:pt x="45" y="161"/>
                  </a:lnTo>
                  <a:lnTo>
                    <a:pt x="46" y="178"/>
                  </a:lnTo>
                  <a:lnTo>
                    <a:pt x="40" y="174"/>
                  </a:lnTo>
                  <a:lnTo>
                    <a:pt x="41" y="185"/>
                  </a:lnTo>
                  <a:lnTo>
                    <a:pt x="21" y="182"/>
                  </a:lnTo>
                  <a:lnTo>
                    <a:pt x="38" y="198"/>
                  </a:lnTo>
                  <a:lnTo>
                    <a:pt x="30" y="213"/>
                  </a:lnTo>
                  <a:lnTo>
                    <a:pt x="14" y="213"/>
                  </a:lnTo>
                  <a:lnTo>
                    <a:pt x="0" y="211"/>
                  </a:lnTo>
                  <a:lnTo>
                    <a:pt x="1" y="187"/>
                  </a:lnTo>
                  <a:lnTo>
                    <a:pt x="2" y="159"/>
                  </a:lnTo>
                  <a:lnTo>
                    <a:pt x="3" y="134"/>
                  </a:lnTo>
                  <a:lnTo>
                    <a:pt x="5" y="108"/>
                  </a:lnTo>
                  <a:lnTo>
                    <a:pt x="7" y="78"/>
                  </a:lnTo>
                  <a:lnTo>
                    <a:pt x="7" y="52"/>
                  </a:lnTo>
                  <a:lnTo>
                    <a:pt x="8" y="28"/>
                  </a:lnTo>
                  <a:lnTo>
                    <a:pt x="8" y="0"/>
                  </a:lnTo>
                  <a:lnTo>
                    <a:pt x="22" y="13"/>
                  </a:lnTo>
                  <a:lnTo>
                    <a:pt x="38" y="26"/>
                  </a:lnTo>
                  <a:lnTo>
                    <a:pt x="52" y="37"/>
                  </a:lnTo>
                  <a:lnTo>
                    <a:pt x="66" y="50"/>
                  </a:lnTo>
                  <a:lnTo>
                    <a:pt x="79" y="80"/>
                  </a:lnTo>
                  <a:lnTo>
                    <a:pt x="81" y="95"/>
                  </a:lnTo>
                  <a:lnTo>
                    <a:pt x="95" y="108"/>
                  </a:lnTo>
                  <a:lnTo>
                    <a:pt x="108" y="117"/>
                  </a:lnTo>
                  <a:lnTo>
                    <a:pt x="109" y="134"/>
                  </a:lnTo>
                  <a:lnTo>
                    <a:pt x="96" y="137"/>
                  </a:lnTo>
                  <a:lnTo>
                    <a:pt x="103" y="165"/>
                  </a:lnTo>
                  <a:lnTo>
                    <a:pt x="112" y="185"/>
                  </a:lnTo>
                  <a:lnTo>
                    <a:pt x="119" y="211"/>
                  </a:lnTo>
                  <a:lnTo>
                    <a:pt x="128" y="213"/>
                  </a:lnTo>
                  <a:lnTo>
                    <a:pt x="128" y="226"/>
                  </a:lnTo>
                  <a:lnTo>
                    <a:pt x="137" y="234"/>
                  </a:lnTo>
                  <a:lnTo>
                    <a:pt x="136" y="237"/>
                  </a:lnTo>
                  <a:lnTo>
                    <a:pt x="151" y="247"/>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5" name="Freeform 1237"/>
            <p:cNvSpPr>
              <a:spLocks/>
            </p:cNvSpPr>
            <p:nvPr/>
          </p:nvSpPr>
          <p:spPr bwMode="auto">
            <a:xfrm>
              <a:off x="8119533" y="4077476"/>
              <a:ext cx="113880" cy="65868"/>
            </a:xfrm>
            <a:custGeom>
              <a:avLst/>
              <a:gdLst>
                <a:gd name="T0" fmla="*/ 65 w 65"/>
                <a:gd name="T1" fmla="*/ 2 h 65"/>
                <a:gd name="T2" fmla="*/ 61 w 65"/>
                <a:gd name="T3" fmla="*/ 22 h 65"/>
                <a:gd name="T4" fmla="*/ 57 w 65"/>
                <a:gd name="T5" fmla="*/ 30 h 65"/>
                <a:gd name="T6" fmla="*/ 58 w 65"/>
                <a:gd name="T7" fmla="*/ 39 h 65"/>
                <a:gd name="T8" fmla="*/ 47 w 65"/>
                <a:gd name="T9" fmla="*/ 46 h 65"/>
                <a:gd name="T10" fmla="*/ 25 w 65"/>
                <a:gd name="T11" fmla="*/ 65 h 65"/>
                <a:gd name="T12" fmla="*/ 13 w 65"/>
                <a:gd name="T13" fmla="*/ 59 h 65"/>
                <a:gd name="T14" fmla="*/ 3 w 65"/>
                <a:gd name="T15" fmla="*/ 50 h 65"/>
                <a:gd name="T16" fmla="*/ 0 w 65"/>
                <a:gd name="T17" fmla="*/ 39 h 65"/>
                <a:gd name="T18" fmla="*/ 22 w 65"/>
                <a:gd name="T19" fmla="*/ 43 h 65"/>
                <a:gd name="T20" fmla="*/ 26 w 65"/>
                <a:gd name="T21" fmla="*/ 24 h 65"/>
                <a:gd name="T22" fmla="*/ 26 w 65"/>
                <a:gd name="T23" fmla="*/ 35 h 65"/>
                <a:gd name="T24" fmla="*/ 35 w 65"/>
                <a:gd name="T25" fmla="*/ 41 h 65"/>
                <a:gd name="T26" fmla="*/ 52 w 65"/>
                <a:gd name="T27" fmla="*/ 20 h 65"/>
                <a:gd name="T28" fmla="*/ 52 w 65"/>
                <a:gd name="T29" fmla="*/ 2 h 65"/>
                <a:gd name="T30" fmla="*/ 58 w 65"/>
                <a:gd name="T31" fmla="*/ 0 h 65"/>
                <a:gd name="T32" fmla="*/ 65 w 65"/>
                <a:gd name="T3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5">
                  <a:moveTo>
                    <a:pt x="65" y="2"/>
                  </a:moveTo>
                  <a:lnTo>
                    <a:pt x="61" y="22"/>
                  </a:lnTo>
                  <a:lnTo>
                    <a:pt x="57" y="30"/>
                  </a:lnTo>
                  <a:lnTo>
                    <a:pt x="58" y="39"/>
                  </a:lnTo>
                  <a:lnTo>
                    <a:pt x="47" y="46"/>
                  </a:lnTo>
                  <a:lnTo>
                    <a:pt x="25" y="65"/>
                  </a:lnTo>
                  <a:lnTo>
                    <a:pt x="13" y="59"/>
                  </a:lnTo>
                  <a:lnTo>
                    <a:pt x="3" y="50"/>
                  </a:lnTo>
                  <a:lnTo>
                    <a:pt x="0" y="39"/>
                  </a:lnTo>
                  <a:lnTo>
                    <a:pt x="22" y="43"/>
                  </a:lnTo>
                  <a:lnTo>
                    <a:pt x="26" y="24"/>
                  </a:lnTo>
                  <a:lnTo>
                    <a:pt x="26" y="35"/>
                  </a:lnTo>
                  <a:lnTo>
                    <a:pt x="35" y="41"/>
                  </a:lnTo>
                  <a:lnTo>
                    <a:pt x="52" y="20"/>
                  </a:lnTo>
                  <a:lnTo>
                    <a:pt x="52" y="2"/>
                  </a:lnTo>
                  <a:lnTo>
                    <a:pt x="58" y="0"/>
                  </a:lnTo>
                  <a:lnTo>
                    <a:pt x="65"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6" name="Freeform 1238"/>
            <p:cNvSpPr>
              <a:spLocks/>
            </p:cNvSpPr>
            <p:nvPr/>
          </p:nvSpPr>
          <p:spPr bwMode="auto">
            <a:xfrm>
              <a:off x="8294872" y="4118879"/>
              <a:ext cx="32537" cy="43284"/>
            </a:xfrm>
            <a:custGeom>
              <a:avLst/>
              <a:gdLst>
                <a:gd name="T0" fmla="*/ 18 w 18"/>
                <a:gd name="T1" fmla="*/ 41 h 46"/>
                <a:gd name="T2" fmla="*/ 12 w 18"/>
                <a:gd name="T3" fmla="*/ 46 h 46"/>
                <a:gd name="T4" fmla="*/ 2 w 18"/>
                <a:gd name="T5" fmla="*/ 24 h 46"/>
                <a:gd name="T6" fmla="*/ 0 w 18"/>
                <a:gd name="T7" fmla="*/ 0 h 46"/>
                <a:gd name="T8" fmla="*/ 9 w 18"/>
                <a:gd name="T9" fmla="*/ 20 h 46"/>
                <a:gd name="T10" fmla="*/ 18 w 18"/>
                <a:gd name="T11" fmla="*/ 41 h 46"/>
              </a:gdLst>
              <a:ahLst/>
              <a:cxnLst>
                <a:cxn ang="0">
                  <a:pos x="T0" y="T1"/>
                </a:cxn>
                <a:cxn ang="0">
                  <a:pos x="T2" y="T3"/>
                </a:cxn>
                <a:cxn ang="0">
                  <a:pos x="T4" y="T5"/>
                </a:cxn>
                <a:cxn ang="0">
                  <a:pos x="T6" y="T7"/>
                </a:cxn>
                <a:cxn ang="0">
                  <a:pos x="T8" y="T9"/>
                </a:cxn>
                <a:cxn ang="0">
                  <a:pos x="T10" y="T11"/>
                </a:cxn>
              </a:cxnLst>
              <a:rect l="0" t="0" r="r" b="b"/>
              <a:pathLst>
                <a:path w="18" h="46">
                  <a:moveTo>
                    <a:pt x="18" y="41"/>
                  </a:moveTo>
                  <a:lnTo>
                    <a:pt x="12" y="46"/>
                  </a:lnTo>
                  <a:lnTo>
                    <a:pt x="2" y="24"/>
                  </a:lnTo>
                  <a:lnTo>
                    <a:pt x="0" y="0"/>
                  </a:lnTo>
                  <a:lnTo>
                    <a:pt x="9" y="20"/>
                  </a:lnTo>
                  <a:lnTo>
                    <a:pt x="18" y="4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7" name="Freeform 1239"/>
            <p:cNvSpPr>
              <a:spLocks/>
            </p:cNvSpPr>
            <p:nvPr/>
          </p:nvSpPr>
          <p:spPr bwMode="auto">
            <a:xfrm>
              <a:off x="8195453" y="4028546"/>
              <a:ext cx="57844" cy="65868"/>
            </a:xfrm>
            <a:custGeom>
              <a:avLst/>
              <a:gdLst>
                <a:gd name="T0" fmla="*/ 34 w 34"/>
                <a:gd name="T1" fmla="*/ 54 h 67"/>
                <a:gd name="T2" fmla="*/ 29 w 34"/>
                <a:gd name="T3" fmla="*/ 67 h 67"/>
                <a:gd name="T4" fmla="*/ 19 w 34"/>
                <a:gd name="T5" fmla="*/ 26 h 67"/>
                <a:gd name="T6" fmla="*/ 10 w 34"/>
                <a:gd name="T7" fmla="*/ 13 h 67"/>
                <a:gd name="T8" fmla="*/ 0 w 34"/>
                <a:gd name="T9" fmla="*/ 0 h 67"/>
                <a:gd name="T10" fmla="*/ 1 w 34"/>
                <a:gd name="T11" fmla="*/ 0 h 67"/>
                <a:gd name="T12" fmla="*/ 13 w 34"/>
                <a:gd name="T13" fmla="*/ 17 h 67"/>
                <a:gd name="T14" fmla="*/ 25 w 34"/>
                <a:gd name="T15" fmla="*/ 31 h 67"/>
                <a:gd name="T16" fmla="*/ 34 w 34"/>
                <a:gd name="T17"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67">
                  <a:moveTo>
                    <a:pt x="34" y="54"/>
                  </a:moveTo>
                  <a:lnTo>
                    <a:pt x="29" y="67"/>
                  </a:lnTo>
                  <a:lnTo>
                    <a:pt x="19" y="26"/>
                  </a:lnTo>
                  <a:lnTo>
                    <a:pt x="10" y="13"/>
                  </a:lnTo>
                  <a:lnTo>
                    <a:pt x="0" y="0"/>
                  </a:lnTo>
                  <a:lnTo>
                    <a:pt x="1" y="0"/>
                  </a:lnTo>
                  <a:lnTo>
                    <a:pt x="13" y="17"/>
                  </a:lnTo>
                  <a:lnTo>
                    <a:pt x="25" y="31"/>
                  </a:lnTo>
                  <a:lnTo>
                    <a:pt x="34" y="5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8" name="Freeform 1240"/>
            <p:cNvSpPr>
              <a:spLocks/>
            </p:cNvSpPr>
            <p:nvPr/>
          </p:nvSpPr>
          <p:spPr bwMode="auto">
            <a:xfrm>
              <a:off x="8179184" y="4256260"/>
              <a:ext cx="7230" cy="15055"/>
            </a:xfrm>
            <a:custGeom>
              <a:avLst/>
              <a:gdLst>
                <a:gd name="T0" fmla="*/ 5 w 5"/>
                <a:gd name="T1" fmla="*/ 3 h 13"/>
                <a:gd name="T2" fmla="*/ 2 w 5"/>
                <a:gd name="T3" fmla="*/ 13 h 13"/>
                <a:gd name="T4" fmla="*/ 0 w 5"/>
                <a:gd name="T5" fmla="*/ 0 h 13"/>
                <a:gd name="T6" fmla="*/ 5 w 5"/>
                <a:gd name="T7" fmla="*/ 3 h 13"/>
              </a:gdLst>
              <a:ahLst/>
              <a:cxnLst>
                <a:cxn ang="0">
                  <a:pos x="T0" y="T1"/>
                </a:cxn>
                <a:cxn ang="0">
                  <a:pos x="T2" y="T3"/>
                </a:cxn>
                <a:cxn ang="0">
                  <a:pos x="T4" y="T5"/>
                </a:cxn>
                <a:cxn ang="0">
                  <a:pos x="T6" y="T7"/>
                </a:cxn>
              </a:cxnLst>
              <a:rect l="0" t="0" r="r" b="b"/>
              <a:pathLst>
                <a:path w="5" h="13">
                  <a:moveTo>
                    <a:pt x="5" y="3"/>
                  </a:moveTo>
                  <a:lnTo>
                    <a:pt x="2" y="13"/>
                  </a:lnTo>
                  <a:lnTo>
                    <a:pt x="0" y="0"/>
                  </a:lnTo>
                  <a:lnTo>
                    <a:pt x="5" y="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nvGrpSpPr>
            <p:cNvPr id="49" name="Group 1241"/>
            <p:cNvGrpSpPr>
              <a:grpSpLocks/>
            </p:cNvGrpSpPr>
            <p:nvPr/>
          </p:nvGrpSpPr>
          <p:grpSpPr bwMode="auto">
            <a:xfrm>
              <a:off x="8012884" y="3445148"/>
              <a:ext cx="10846" cy="9410"/>
              <a:chOff x="5314" y="2463"/>
              <a:chExt cx="6" cy="5"/>
            </a:xfrm>
          </p:grpSpPr>
          <p:grpSp>
            <p:nvGrpSpPr>
              <p:cNvPr id="1070" name="Group 1242"/>
              <p:cNvGrpSpPr>
                <a:grpSpLocks/>
              </p:cNvGrpSpPr>
              <p:nvPr/>
            </p:nvGrpSpPr>
            <p:grpSpPr bwMode="auto">
              <a:xfrm>
                <a:off x="5314" y="2463"/>
                <a:ext cx="6" cy="5"/>
                <a:chOff x="5314" y="2463"/>
                <a:chExt cx="6" cy="5"/>
              </a:xfrm>
            </p:grpSpPr>
            <p:pic>
              <p:nvPicPr>
                <p:cNvPr id="1072" name="Picture 1243"/>
                <p:cNvPicPr>
                  <a:picLocks noChangeAspect="1" noChangeArrowheads="1"/>
                </p:cNvPicPr>
                <p:nvPr/>
              </p:nvPicPr>
              <p:blipFill>
                <a:blip r:embed="rId11" cstate="print">
                  <a:extLst>
                    <a:ext uri="{28A0092B-C50C-407E-A947-70E740481C1C}">
                      <a14:useLocalDpi xmlns:a14="http://schemas.microsoft.com/office/drawing/2010/main" val="0"/>
                    </a:ext>
                  </a:extLst>
                </a:blip>
                <a:srcRect t="-58595" r="-19398"/>
                <a:stretch>
                  <a:fillRect/>
                </a:stretch>
              </p:blipFill>
              <p:spPr bwMode="auto">
                <a:xfrm>
                  <a:off x="5314" y="2463"/>
                  <a:ext cx="6"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73" name="Freeform 1244"/>
                <p:cNvSpPr>
                  <a:spLocks/>
                </p:cNvSpPr>
                <p:nvPr/>
              </p:nvSpPr>
              <p:spPr bwMode="auto">
                <a:xfrm>
                  <a:off x="5314" y="2465"/>
                  <a:ext cx="4" cy="2"/>
                </a:xfrm>
                <a:custGeom>
                  <a:avLst/>
                  <a:gdLst>
                    <a:gd name="T0" fmla="*/ 4 w 4"/>
                    <a:gd name="T1" fmla="*/ 0 h 6"/>
                    <a:gd name="T2" fmla="*/ 3 w 4"/>
                    <a:gd name="T3" fmla="*/ 0 h 6"/>
                    <a:gd name="T4" fmla="*/ 0 w 4"/>
                    <a:gd name="T5" fmla="*/ 2 h 6"/>
                    <a:gd name="T6" fmla="*/ 0 w 4"/>
                    <a:gd name="T7" fmla="*/ 6 h 6"/>
                    <a:gd name="T8" fmla="*/ 3 w 4"/>
                    <a:gd name="T9" fmla="*/ 6 h 6"/>
                    <a:gd name="T10" fmla="*/ 3 w 4"/>
                    <a:gd name="T11" fmla="*/ 2 h 6"/>
                    <a:gd name="T12" fmla="*/ 4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0"/>
                      </a:moveTo>
                      <a:lnTo>
                        <a:pt x="3" y="0"/>
                      </a:lnTo>
                      <a:lnTo>
                        <a:pt x="0" y="2"/>
                      </a:lnTo>
                      <a:lnTo>
                        <a:pt x="0" y="6"/>
                      </a:lnTo>
                      <a:lnTo>
                        <a:pt x="3" y="6"/>
                      </a:lnTo>
                      <a:lnTo>
                        <a:pt x="3" y="2"/>
                      </a:lnTo>
                      <a:lnTo>
                        <a:pt x="4"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74" name="Freeform 1245"/>
                <p:cNvSpPr>
                  <a:spLocks/>
                </p:cNvSpPr>
                <p:nvPr/>
              </p:nvSpPr>
              <p:spPr bwMode="auto">
                <a:xfrm>
                  <a:off x="5314" y="2465"/>
                  <a:ext cx="4" cy="2"/>
                </a:xfrm>
                <a:custGeom>
                  <a:avLst/>
                  <a:gdLst>
                    <a:gd name="T0" fmla="*/ 4 w 4"/>
                    <a:gd name="T1" fmla="*/ 0 h 6"/>
                    <a:gd name="T2" fmla="*/ 3 w 4"/>
                    <a:gd name="T3" fmla="*/ 0 h 6"/>
                    <a:gd name="T4" fmla="*/ 0 w 4"/>
                    <a:gd name="T5" fmla="*/ 2 h 6"/>
                    <a:gd name="T6" fmla="*/ 0 w 4"/>
                    <a:gd name="T7" fmla="*/ 6 h 6"/>
                    <a:gd name="T8" fmla="*/ 3 w 4"/>
                    <a:gd name="T9" fmla="*/ 6 h 6"/>
                    <a:gd name="T10" fmla="*/ 3 w 4"/>
                    <a:gd name="T11" fmla="*/ 2 h 6"/>
                    <a:gd name="T12" fmla="*/ 4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0"/>
                      </a:moveTo>
                      <a:lnTo>
                        <a:pt x="3" y="0"/>
                      </a:lnTo>
                      <a:lnTo>
                        <a:pt x="0" y="2"/>
                      </a:lnTo>
                      <a:lnTo>
                        <a:pt x="0" y="6"/>
                      </a:lnTo>
                      <a:lnTo>
                        <a:pt x="3" y="6"/>
                      </a:lnTo>
                      <a:lnTo>
                        <a:pt x="3" y="2"/>
                      </a:lnTo>
                      <a:lnTo>
                        <a:pt x="4"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75" name="Picture 1246"/>
                <p:cNvPicPr>
                  <a:picLocks noChangeAspect="1" noChangeArrowheads="1"/>
                </p:cNvPicPr>
                <p:nvPr/>
              </p:nvPicPr>
              <p:blipFill>
                <a:blip r:embed="rId11" cstate="print">
                  <a:extLst>
                    <a:ext uri="{28A0092B-C50C-407E-A947-70E740481C1C}">
                      <a14:useLocalDpi xmlns:a14="http://schemas.microsoft.com/office/drawing/2010/main" val="0"/>
                    </a:ext>
                  </a:extLst>
                </a:blip>
                <a:srcRect t="-58595" r="-19398"/>
                <a:stretch>
                  <a:fillRect/>
                </a:stretch>
              </p:blipFill>
              <p:spPr bwMode="auto">
                <a:xfrm>
                  <a:off x="5314" y="2463"/>
                  <a:ext cx="6"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71" name="Freeform 1247"/>
              <p:cNvSpPr>
                <a:spLocks/>
              </p:cNvSpPr>
              <p:nvPr/>
            </p:nvSpPr>
            <p:spPr bwMode="auto">
              <a:xfrm>
                <a:off x="5314" y="2465"/>
                <a:ext cx="4" cy="2"/>
              </a:xfrm>
              <a:custGeom>
                <a:avLst/>
                <a:gdLst>
                  <a:gd name="T0" fmla="*/ 4 w 4"/>
                  <a:gd name="T1" fmla="*/ 0 h 6"/>
                  <a:gd name="T2" fmla="*/ 3 w 4"/>
                  <a:gd name="T3" fmla="*/ 0 h 6"/>
                  <a:gd name="T4" fmla="*/ 0 w 4"/>
                  <a:gd name="T5" fmla="*/ 2 h 6"/>
                  <a:gd name="T6" fmla="*/ 0 w 4"/>
                  <a:gd name="T7" fmla="*/ 6 h 6"/>
                  <a:gd name="T8" fmla="*/ 3 w 4"/>
                  <a:gd name="T9" fmla="*/ 6 h 6"/>
                  <a:gd name="T10" fmla="*/ 3 w 4"/>
                  <a:gd name="T11" fmla="*/ 2 h 6"/>
                  <a:gd name="T12" fmla="*/ 4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0"/>
                    </a:moveTo>
                    <a:lnTo>
                      <a:pt x="3" y="0"/>
                    </a:lnTo>
                    <a:lnTo>
                      <a:pt x="0" y="2"/>
                    </a:lnTo>
                    <a:lnTo>
                      <a:pt x="0" y="6"/>
                    </a:lnTo>
                    <a:lnTo>
                      <a:pt x="3" y="6"/>
                    </a:lnTo>
                    <a:lnTo>
                      <a:pt x="3" y="2"/>
                    </a:lnTo>
                    <a:lnTo>
                      <a:pt x="4"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50" name="Group 1248"/>
            <p:cNvGrpSpPr>
              <a:grpSpLocks/>
            </p:cNvGrpSpPr>
            <p:nvPr/>
          </p:nvGrpSpPr>
          <p:grpSpPr bwMode="auto">
            <a:xfrm>
              <a:off x="8009268" y="3447030"/>
              <a:ext cx="27114" cy="15055"/>
              <a:chOff x="5313" y="2465"/>
              <a:chExt cx="10" cy="6"/>
            </a:xfrm>
          </p:grpSpPr>
          <p:grpSp>
            <p:nvGrpSpPr>
              <p:cNvPr id="1064" name="Group 1249"/>
              <p:cNvGrpSpPr>
                <a:grpSpLocks/>
              </p:cNvGrpSpPr>
              <p:nvPr/>
            </p:nvGrpSpPr>
            <p:grpSpPr bwMode="auto">
              <a:xfrm>
                <a:off x="5313" y="2465"/>
                <a:ext cx="10" cy="6"/>
                <a:chOff x="5313" y="2465"/>
                <a:chExt cx="10" cy="6"/>
              </a:xfrm>
            </p:grpSpPr>
            <p:pic>
              <p:nvPicPr>
                <p:cNvPr id="1066" name="Picture 1250"/>
                <p:cNvPicPr>
                  <a:picLocks noChangeAspect="1" noChangeArrowheads="1"/>
                </p:cNvPicPr>
                <p:nvPr/>
              </p:nvPicPr>
              <p:blipFill>
                <a:blip r:embed="rId12" cstate="print">
                  <a:extLst>
                    <a:ext uri="{28A0092B-C50C-407E-A947-70E740481C1C}">
                      <a14:useLocalDpi xmlns:a14="http://schemas.microsoft.com/office/drawing/2010/main" val="0"/>
                    </a:ext>
                  </a:extLst>
                </a:blip>
                <a:srcRect t="-58595" r="-368730"/>
                <a:stretch>
                  <a:fillRect/>
                </a:stretch>
              </p:blipFill>
              <p:spPr bwMode="auto">
                <a:xfrm>
                  <a:off x="5313" y="2465"/>
                  <a:ext cx="9"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7" name="Freeform 1251"/>
                <p:cNvSpPr>
                  <a:spLocks/>
                </p:cNvSpPr>
                <p:nvPr/>
              </p:nvSpPr>
              <p:spPr bwMode="auto">
                <a:xfrm>
                  <a:off x="5313" y="2467"/>
                  <a:ext cx="1" cy="3"/>
                </a:xfrm>
                <a:custGeom>
                  <a:avLst/>
                  <a:gdLst>
                    <a:gd name="T0" fmla="*/ 1 w 1"/>
                    <a:gd name="T1" fmla="*/ 0 h 5"/>
                    <a:gd name="T2" fmla="*/ 0 w 1"/>
                    <a:gd name="T3" fmla="*/ 2 h 5"/>
                    <a:gd name="T4" fmla="*/ 0 w 1"/>
                    <a:gd name="T5" fmla="*/ 4 h 5"/>
                    <a:gd name="T6" fmla="*/ 1 w 1"/>
                    <a:gd name="T7" fmla="*/ 5 h 5"/>
                    <a:gd name="T8" fmla="*/ 1 w 1"/>
                    <a:gd name="T9" fmla="*/ 4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lnTo>
                        <a:pt x="0" y="2"/>
                      </a:lnTo>
                      <a:lnTo>
                        <a:pt x="0" y="4"/>
                      </a:lnTo>
                      <a:lnTo>
                        <a:pt x="1" y="5"/>
                      </a:lnTo>
                      <a:lnTo>
                        <a:pt x="1" y="4"/>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68" name="Freeform 1252"/>
                <p:cNvSpPr>
                  <a:spLocks/>
                </p:cNvSpPr>
                <p:nvPr/>
              </p:nvSpPr>
              <p:spPr bwMode="auto">
                <a:xfrm>
                  <a:off x="5313" y="2467"/>
                  <a:ext cx="1" cy="3"/>
                </a:xfrm>
                <a:custGeom>
                  <a:avLst/>
                  <a:gdLst>
                    <a:gd name="T0" fmla="*/ 1 w 1"/>
                    <a:gd name="T1" fmla="*/ 0 h 5"/>
                    <a:gd name="T2" fmla="*/ 0 w 1"/>
                    <a:gd name="T3" fmla="*/ 2 h 5"/>
                    <a:gd name="T4" fmla="*/ 0 w 1"/>
                    <a:gd name="T5" fmla="*/ 4 h 5"/>
                    <a:gd name="T6" fmla="*/ 1 w 1"/>
                    <a:gd name="T7" fmla="*/ 5 h 5"/>
                    <a:gd name="T8" fmla="*/ 1 w 1"/>
                    <a:gd name="T9" fmla="*/ 4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lnTo>
                        <a:pt x="0" y="2"/>
                      </a:lnTo>
                      <a:lnTo>
                        <a:pt x="0" y="4"/>
                      </a:lnTo>
                      <a:lnTo>
                        <a:pt x="1" y="5"/>
                      </a:lnTo>
                      <a:lnTo>
                        <a:pt x="1" y="4"/>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69" name="Picture 1253"/>
                <p:cNvPicPr>
                  <a:picLocks noChangeAspect="1" noChangeArrowheads="1"/>
                </p:cNvPicPr>
                <p:nvPr/>
              </p:nvPicPr>
              <p:blipFill>
                <a:blip r:embed="rId12" cstate="print">
                  <a:extLst>
                    <a:ext uri="{28A0092B-C50C-407E-A947-70E740481C1C}">
                      <a14:useLocalDpi xmlns:a14="http://schemas.microsoft.com/office/drawing/2010/main" val="0"/>
                    </a:ext>
                  </a:extLst>
                </a:blip>
                <a:srcRect t="-58595" r="-368730"/>
                <a:stretch>
                  <a:fillRect/>
                </a:stretch>
              </p:blipFill>
              <p:spPr bwMode="auto">
                <a:xfrm>
                  <a:off x="5313" y="2465"/>
                  <a:ext cx="10"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65" name="Freeform 1254"/>
              <p:cNvSpPr>
                <a:spLocks/>
              </p:cNvSpPr>
              <p:nvPr/>
            </p:nvSpPr>
            <p:spPr bwMode="auto">
              <a:xfrm>
                <a:off x="5313" y="2467"/>
                <a:ext cx="1" cy="3"/>
              </a:xfrm>
              <a:custGeom>
                <a:avLst/>
                <a:gdLst>
                  <a:gd name="T0" fmla="*/ 1 w 1"/>
                  <a:gd name="T1" fmla="*/ 0 h 5"/>
                  <a:gd name="T2" fmla="*/ 0 w 1"/>
                  <a:gd name="T3" fmla="*/ 2 h 5"/>
                  <a:gd name="T4" fmla="*/ 0 w 1"/>
                  <a:gd name="T5" fmla="*/ 4 h 5"/>
                  <a:gd name="T6" fmla="*/ 1 w 1"/>
                  <a:gd name="T7" fmla="*/ 5 h 5"/>
                  <a:gd name="T8" fmla="*/ 1 w 1"/>
                  <a:gd name="T9" fmla="*/ 4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0"/>
                    </a:moveTo>
                    <a:lnTo>
                      <a:pt x="0" y="2"/>
                    </a:lnTo>
                    <a:lnTo>
                      <a:pt x="0" y="4"/>
                    </a:lnTo>
                    <a:lnTo>
                      <a:pt x="1" y="5"/>
                    </a:lnTo>
                    <a:lnTo>
                      <a:pt x="1" y="4"/>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51" name="Group 1255"/>
            <p:cNvGrpSpPr>
              <a:grpSpLocks/>
            </p:cNvGrpSpPr>
            <p:nvPr/>
          </p:nvGrpSpPr>
          <p:grpSpPr bwMode="auto">
            <a:xfrm>
              <a:off x="8003845" y="3469613"/>
              <a:ext cx="12653" cy="16937"/>
              <a:chOff x="5309" y="2475"/>
              <a:chExt cx="8" cy="9"/>
            </a:xfrm>
          </p:grpSpPr>
          <p:grpSp>
            <p:nvGrpSpPr>
              <p:cNvPr id="1058" name="Group 1256"/>
              <p:cNvGrpSpPr>
                <a:grpSpLocks/>
              </p:cNvGrpSpPr>
              <p:nvPr/>
            </p:nvGrpSpPr>
            <p:grpSpPr bwMode="auto">
              <a:xfrm>
                <a:off x="5309" y="2475"/>
                <a:ext cx="8" cy="9"/>
                <a:chOff x="5309" y="2475"/>
                <a:chExt cx="8" cy="9"/>
              </a:xfrm>
            </p:grpSpPr>
            <p:pic>
              <p:nvPicPr>
                <p:cNvPr id="1060" name="Picture 1257"/>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5309" y="2475"/>
                  <a:ext cx="8" cy="9"/>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1" name="Freeform 1258"/>
                <p:cNvSpPr>
                  <a:spLocks/>
                </p:cNvSpPr>
                <p:nvPr/>
              </p:nvSpPr>
              <p:spPr bwMode="auto">
                <a:xfrm>
                  <a:off x="5309" y="2482"/>
                  <a:ext cx="2" cy="1"/>
                </a:xfrm>
                <a:custGeom>
                  <a:avLst/>
                  <a:gdLst>
                    <a:gd name="T0" fmla="*/ 1 w 2"/>
                    <a:gd name="T1" fmla="*/ 1 h 1"/>
                    <a:gd name="T2" fmla="*/ 0 w 2"/>
                    <a:gd name="T3" fmla="*/ 1 h 1"/>
                    <a:gd name="T4" fmla="*/ 2 w 2"/>
                    <a:gd name="T5" fmla="*/ 0 h 1"/>
                    <a:gd name="T6" fmla="*/ 2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0" y="1"/>
                      </a:lnTo>
                      <a:lnTo>
                        <a:pt x="2" y="0"/>
                      </a:lnTo>
                      <a:lnTo>
                        <a:pt x="2" y="1"/>
                      </a:lnTo>
                      <a:lnTo>
                        <a:pt x="1" y="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62" name="Freeform 1259"/>
                <p:cNvSpPr>
                  <a:spLocks/>
                </p:cNvSpPr>
                <p:nvPr/>
              </p:nvSpPr>
              <p:spPr bwMode="auto">
                <a:xfrm>
                  <a:off x="5309" y="2482"/>
                  <a:ext cx="2" cy="1"/>
                </a:xfrm>
                <a:custGeom>
                  <a:avLst/>
                  <a:gdLst>
                    <a:gd name="T0" fmla="*/ 1 w 2"/>
                    <a:gd name="T1" fmla="*/ 1 h 1"/>
                    <a:gd name="T2" fmla="*/ 0 w 2"/>
                    <a:gd name="T3" fmla="*/ 1 h 1"/>
                    <a:gd name="T4" fmla="*/ 2 w 2"/>
                    <a:gd name="T5" fmla="*/ 0 h 1"/>
                    <a:gd name="T6" fmla="*/ 2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0" y="1"/>
                      </a:lnTo>
                      <a:lnTo>
                        <a:pt x="2" y="0"/>
                      </a:lnTo>
                      <a:lnTo>
                        <a:pt x="2" y="1"/>
                      </a:lnTo>
                      <a:lnTo>
                        <a:pt x="1" y="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63" name="Picture 1260"/>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5309" y="2475"/>
                  <a:ext cx="8" cy="9"/>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59" name="Freeform 1261"/>
              <p:cNvSpPr>
                <a:spLocks/>
              </p:cNvSpPr>
              <p:nvPr/>
            </p:nvSpPr>
            <p:spPr bwMode="auto">
              <a:xfrm>
                <a:off x="5309" y="2482"/>
                <a:ext cx="2" cy="1"/>
              </a:xfrm>
              <a:custGeom>
                <a:avLst/>
                <a:gdLst>
                  <a:gd name="T0" fmla="*/ 1 w 2"/>
                  <a:gd name="T1" fmla="*/ 1 h 1"/>
                  <a:gd name="T2" fmla="*/ 0 w 2"/>
                  <a:gd name="T3" fmla="*/ 1 h 1"/>
                  <a:gd name="T4" fmla="*/ 2 w 2"/>
                  <a:gd name="T5" fmla="*/ 0 h 1"/>
                  <a:gd name="T6" fmla="*/ 2 w 2"/>
                  <a:gd name="T7" fmla="*/ 1 h 1"/>
                  <a:gd name="T8" fmla="*/ 1 w 2"/>
                  <a:gd name="T9" fmla="*/ 1 h 1"/>
                </a:gdLst>
                <a:ahLst/>
                <a:cxnLst>
                  <a:cxn ang="0">
                    <a:pos x="T0" y="T1"/>
                  </a:cxn>
                  <a:cxn ang="0">
                    <a:pos x="T2" y="T3"/>
                  </a:cxn>
                  <a:cxn ang="0">
                    <a:pos x="T4" y="T5"/>
                  </a:cxn>
                  <a:cxn ang="0">
                    <a:pos x="T6" y="T7"/>
                  </a:cxn>
                  <a:cxn ang="0">
                    <a:pos x="T8" y="T9"/>
                  </a:cxn>
                </a:cxnLst>
                <a:rect l="0" t="0" r="r" b="b"/>
                <a:pathLst>
                  <a:path w="2" h="1">
                    <a:moveTo>
                      <a:pt x="1" y="1"/>
                    </a:moveTo>
                    <a:lnTo>
                      <a:pt x="0" y="1"/>
                    </a:lnTo>
                    <a:lnTo>
                      <a:pt x="2" y="0"/>
                    </a:lnTo>
                    <a:lnTo>
                      <a:pt x="2" y="1"/>
                    </a:lnTo>
                    <a:lnTo>
                      <a:pt x="1" y="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52" name="Group 1262"/>
            <p:cNvGrpSpPr>
              <a:grpSpLocks/>
            </p:cNvGrpSpPr>
            <p:nvPr/>
          </p:nvGrpSpPr>
          <p:grpSpPr bwMode="auto">
            <a:xfrm>
              <a:off x="7998423" y="3347288"/>
              <a:ext cx="12653" cy="9410"/>
              <a:chOff x="5306" y="2409"/>
              <a:chExt cx="8" cy="10"/>
            </a:xfrm>
          </p:grpSpPr>
          <p:grpSp>
            <p:nvGrpSpPr>
              <p:cNvPr id="1052" name="Group 1263"/>
              <p:cNvGrpSpPr>
                <a:grpSpLocks/>
              </p:cNvGrpSpPr>
              <p:nvPr/>
            </p:nvGrpSpPr>
            <p:grpSpPr bwMode="auto">
              <a:xfrm>
                <a:off x="5306" y="2409"/>
                <a:ext cx="8" cy="10"/>
                <a:chOff x="5306" y="2409"/>
                <a:chExt cx="8" cy="10"/>
              </a:xfrm>
            </p:grpSpPr>
            <p:pic>
              <p:nvPicPr>
                <p:cNvPr id="1054" name="Picture 1264"/>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5306" y="2409"/>
                  <a:ext cx="7" cy="10"/>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5" name="Freeform 1265"/>
                <p:cNvSpPr>
                  <a:spLocks/>
                </p:cNvSpPr>
                <p:nvPr/>
              </p:nvSpPr>
              <p:spPr bwMode="auto">
                <a:xfrm>
                  <a:off x="5306" y="2417"/>
                  <a:ext cx="2" cy="1"/>
                </a:xfrm>
                <a:custGeom>
                  <a:avLst/>
                  <a:gdLst>
                    <a:gd name="T0" fmla="*/ 2 w 2"/>
                    <a:gd name="T1" fmla="*/ 0 h 2"/>
                    <a:gd name="T2" fmla="*/ 1 w 2"/>
                    <a:gd name="T3" fmla="*/ 2 h 2"/>
                    <a:gd name="T4" fmla="*/ 0 w 2"/>
                    <a:gd name="T5" fmla="*/ 2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1" y="2"/>
                      </a:lnTo>
                      <a:lnTo>
                        <a:pt x="0" y="2"/>
                      </a:lnTo>
                      <a:lnTo>
                        <a:pt x="1" y="0"/>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56" name="Freeform 1266"/>
                <p:cNvSpPr>
                  <a:spLocks/>
                </p:cNvSpPr>
                <p:nvPr/>
              </p:nvSpPr>
              <p:spPr bwMode="auto">
                <a:xfrm>
                  <a:off x="5306" y="2417"/>
                  <a:ext cx="2" cy="1"/>
                </a:xfrm>
                <a:custGeom>
                  <a:avLst/>
                  <a:gdLst>
                    <a:gd name="T0" fmla="*/ 2 w 2"/>
                    <a:gd name="T1" fmla="*/ 0 h 2"/>
                    <a:gd name="T2" fmla="*/ 1 w 2"/>
                    <a:gd name="T3" fmla="*/ 2 h 2"/>
                    <a:gd name="T4" fmla="*/ 0 w 2"/>
                    <a:gd name="T5" fmla="*/ 2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1" y="2"/>
                      </a:lnTo>
                      <a:lnTo>
                        <a:pt x="0" y="2"/>
                      </a:lnTo>
                      <a:lnTo>
                        <a:pt x="1" y="0"/>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57" name="Picture 1267"/>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5306" y="2409"/>
                  <a:ext cx="8" cy="10"/>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53" name="Freeform 1268"/>
              <p:cNvSpPr>
                <a:spLocks/>
              </p:cNvSpPr>
              <p:nvPr/>
            </p:nvSpPr>
            <p:spPr bwMode="auto">
              <a:xfrm>
                <a:off x="5306" y="2417"/>
                <a:ext cx="2" cy="1"/>
              </a:xfrm>
              <a:custGeom>
                <a:avLst/>
                <a:gdLst>
                  <a:gd name="T0" fmla="*/ 2 w 2"/>
                  <a:gd name="T1" fmla="*/ 0 h 2"/>
                  <a:gd name="T2" fmla="*/ 1 w 2"/>
                  <a:gd name="T3" fmla="*/ 2 h 2"/>
                  <a:gd name="T4" fmla="*/ 0 w 2"/>
                  <a:gd name="T5" fmla="*/ 2 h 2"/>
                  <a:gd name="T6" fmla="*/ 1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1" y="2"/>
                    </a:lnTo>
                    <a:lnTo>
                      <a:pt x="0" y="2"/>
                    </a:lnTo>
                    <a:lnTo>
                      <a:pt x="1" y="0"/>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53" name="Group 1269"/>
            <p:cNvGrpSpPr>
              <a:grpSpLocks/>
            </p:cNvGrpSpPr>
            <p:nvPr/>
          </p:nvGrpSpPr>
          <p:grpSpPr bwMode="auto">
            <a:xfrm>
              <a:off x="7989384" y="3324704"/>
              <a:ext cx="16269" cy="13174"/>
              <a:chOff x="5301" y="2402"/>
              <a:chExt cx="9" cy="7"/>
            </a:xfrm>
          </p:grpSpPr>
          <p:grpSp>
            <p:nvGrpSpPr>
              <p:cNvPr id="1046" name="Group 1270"/>
              <p:cNvGrpSpPr>
                <a:grpSpLocks/>
              </p:cNvGrpSpPr>
              <p:nvPr/>
            </p:nvGrpSpPr>
            <p:grpSpPr bwMode="auto">
              <a:xfrm>
                <a:off x="5301" y="2402"/>
                <a:ext cx="9" cy="7"/>
                <a:chOff x="5301" y="2402"/>
                <a:chExt cx="9" cy="7"/>
              </a:xfrm>
            </p:grpSpPr>
            <p:pic>
              <p:nvPicPr>
                <p:cNvPr id="1048" name="Picture 1271"/>
                <p:cNvPicPr>
                  <a:picLocks noChangeAspect="1" noChangeArrowheads="1"/>
                </p:cNvPicPr>
                <p:nvPr/>
              </p:nvPicPr>
              <p:blipFill>
                <a:blip r:embed="rId7">
                  <a:extLst>
                    <a:ext uri="{28A0092B-C50C-407E-A947-70E740481C1C}">
                      <a14:useLocalDpi xmlns:a14="http://schemas.microsoft.com/office/drawing/2010/main" val="0"/>
                    </a:ext>
                  </a:extLst>
                </a:blip>
                <a:srcRect t="-134955" r="-368730"/>
                <a:stretch>
                  <a:fillRect/>
                </a:stretch>
              </p:blipFill>
              <p:spPr bwMode="auto">
                <a:xfrm>
                  <a:off x="5301" y="2402"/>
                  <a:ext cx="9" cy="7"/>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9" name="Freeform 1272"/>
                <p:cNvSpPr>
                  <a:spLocks/>
                </p:cNvSpPr>
                <p:nvPr/>
              </p:nvSpPr>
              <p:spPr bwMode="auto">
                <a:xfrm>
                  <a:off x="5301" y="2406"/>
                  <a:ext cx="1" cy="2"/>
                </a:xfrm>
                <a:custGeom>
                  <a:avLst/>
                  <a:gdLst>
                    <a:gd name="T0" fmla="*/ 1 w 1"/>
                    <a:gd name="T1" fmla="*/ 2 h 3"/>
                    <a:gd name="T2" fmla="*/ 1 w 1"/>
                    <a:gd name="T3" fmla="*/ 0 h 3"/>
                    <a:gd name="T4" fmla="*/ 0 w 1"/>
                    <a:gd name="T5" fmla="*/ 0 h 3"/>
                    <a:gd name="T6" fmla="*/ 0 w 1"/>
                    <a:gd name="T7" fmla="*/ 3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lnTo>
                        <a:pt x="1" y="0"/>
                      </a:lnTo>
                      <a:lnTo>
                        <a:pt x="0" y="0"/>
                      </a:lnTo>
                      <a:lnTo>
                        <a:pt x="0" y="3"/>
                      </a:lnTo>
                      <a:lnTo>
                        <a:pt x="1"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50" name="Freeform 1273"/>
                <p:cNvSpPr>
                  <a:spLocks/>
                </p:cNvSpPr>
                <p:nvPr/>
              </p:nvSpPr>
              <p:spPr bwMode="auto">
                <a:xfrm>
                  <a:off x="5301" y="2406"/>
                  <a:ext cx="1" cy="2"/>
                </a:xfrm>
                <a:custGeom>
                  <a:avLst/>
                  <a:gdLst>
                    <a:gd name="T0" fmla="*/ 1 w 1"/>
                    <a:gd name="T1" fmla="*/ 2 h 3"/>
                    <a:gd name="T2" fmla="*/ 1 w 1"/>
                    <a:gd name="T3" fmla="*/ 0 h 3"/>
                    <a:gd name="T4" fmla="*/ 0 w 1"/>
                    <a:gd name="T5" fmla="*/ 0 h 3"/>
                    <a:gd name="T6" fmla="*/ 0 w 1"/>
                    <a:gd name="T7" fmla="*/ 3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lnTo>
                        <a:pt x="1" y="0"/>
                      </a:lnTo>
                      <a:lnTo>
                        <a:pt x="0" y="0"/>
                      </a:lnTo>
                      <a:lnTo>
                        <a:pt x="0" y="3"/>
                      </a:lnTo>
                      <a:lnTo>
                        <a:pt x="1"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51" name="Picture 1274"/>
                <p:cNvPicPr>
                  <a:picLocks noChangeAspect="1" noChangeArrowheads="1"/>
                </p:cNvPicPr>
                <p:nvPr/>
              </p:nvPicPr>
              <p:blipFill>
                <a:blip r:embed="rId7">
                  <a:extLst>
                    <a:ext uri="{28A0092B-C50C-407E-A947-70E740481C1C}">
                      <a14:useLocalDpi xmlns:a14="http://schemas.microsoft.com/office/drawing/2010/main" val="0"/>
                    </a:ext>
                  </a:extLst>
                </a:blip>
                <a:srcRect t="-134955" r="-368730"/>
                <a:stretch>
                  <a:fillRect/>
                </a:stretch>
              </p:blipFill>
              <p:spPr bwMode="auto">
                <a:xfrm>
                  <a:off x="5301" y="2402"/>
                  <a:ext cx="9" cy="7"/>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47" name="Freeform 1275"/>
              <p:cNvSpPr>
                <a:spLocks/>
              </p:cNvSpPr>
              <p:nvPr/>
            </p:nvSpPr>
            <p:spPr bwMode="auto">
              <a:xfrm>
                <a:off x="5301" y="2406"/>
                <a:ext cx="1" cy="2"/>
              </a:xfrm>
              <a:custGeom>
                <a:avLst/>
                <a:gdLst>
                  <a:gd name="T0" fmla="*/ 1 w 1"/>
                  <a:gd name="T1" fmla="*/ 2 h 3"/>
                  <a:gd name="T2" fmla="*/ 1 w 1"/>
                  <a:gd name="T3" fmla="*/ 0 h 3"/>
                  <a:gd name="T4" fmla="*/ 0 w 1"/>
                  <a:gd name="T5" fmla="*/ 0 h 3"/>
                  <a:gd name="T6" fmla="*/ 0 w 1"/>
                  <a:gd name="T7" fmla="*/ 3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lnTo>
                      <a:pt x="1" y="0"/>
                    </a:lnTo>
                    <a:lnTo>
                      <a:pt x="0" y="0"/>
                    </a:lnTo>
                    <a:lnTo>
                      <a:pt x="0" y="3"/>
                    </a:lnTo>
                    <a:lnTo>
                      <a:pt x="1"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54" name="Group 1276"/>
            <p:cNvGrpSpPr>
              <a:grpSpLocks/>
            </p:cNvGrpSpPr>
            <p:nvPr/>
          </p:nvGrpSpPr>
          <p:grpSpPr bwMode="auto">
            <a:xfrm>
              <a:off x="8005653" y="3405627"/>
              <a:ext cx="16269" cy="9410"/>
              <a:chOff x="5310" y="2443"/>
              <a:chExt cx="10" cy="5"/>
            </a:xfrm>
          </p:grpSpPr>
          <p:grpSp>
            <p:nvGrpSpPr>
              <p:cNvPr id="1040" name="Group 1277"/>
              <p:cNvGrpSpPr>
                <a:grpSpLocks/>
              </p:cNvGrpSpPr>
              <p:nvPr/>
            </p:nvGrpSpPr>
            <p:grpSpPr bwMode="auto">
              <a:xfrm>
                <a:off x="5310" y="2443"/>
                <a:ext cx="10" cy="5"/>
                <a:chOff x="5310" y="2443"/>
                <a:chExt cx="10" cy="5"/>
              </a:xfrm>
            </p:grpSpPr>
            <p:pic>
              <p:nvPicPr>
                <p:cNvPr id="1042" name="Picture 1278"/>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5310" y="2443"/>
                  <a:ext cx="10"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3" name="Freeform 1279"/>
                <p:cNvSpPr>
                  <a:spLocks/>
                </p:cNvSpPr>
                <p:nvPr/>
              </p:nvSpPr>
              <p:spPr bwMode="auto">
                <a:xfrm>
                  <a:off x="5310" y="2447"/>
                  <a:ext cx="1" cy="1"/>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44" name="Freeform 1280"/>
                <p:cNvSpPr>
                  <a:spLocks/>
                </p:cNvSpPr>
                <p:nvPr/>
              </p:nvSpPr>
              <p:spPr bwMode="auto">
                <a:xfrm>
                  <a:off x="5310" y="2447"/>
                  <a:ext cx="1" cy="1"/>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45" name="Picture 1281"/>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5310" y="2443"/>
                  <a:ext cx="10"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41" name="Freeform 1282"/>
              <p:cNvSpPr>
                <a:spLocks/>
              </p:cNvSpPr>
              <p:nvPr/>
            </p:nvSpPr>
            <p:spPr bwMode="auto">
              <a:xfrm>
                <a:off x="5310" y="2447"/>
                <a:ext cx="1" cy="1"/>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55" name="Freeform 1283"/>
            <p:cNvSpPr>
              <a:spLocks/>
            </p:cNvSpPr>
            <p:nvPr/>
          </p:nvSpPr>
          <p:spPr bwMode="auto">
            <a:xfrm>
              <a:off x="6416757" y="3083817"/>
              <a:ext cx="135571" cy="182547"/>
            </a:xfrm>
            <a:custGeom>
              <a:avLst/>
              <a:gdLst>
                <a:gd name="T0" fmla="*/ 27 w 77"/>
                <a:gd name="T1" fmla="*/ 153 h 183"/>
                <a:gd name="T2" fmla="*/ 26 w 77"/>
                <a:gd name="T3" fmla="*/ 157 h 183"/>
                <a:gd name="T4" fmla="*/ 23 w 77"/>
                <a:gd name="T5" fmla="*/ 146 h 183"/>
                <a:gd name="T6" fmla="*/ 23 w 77"/>
                <a:gd name="T7" fmla="*/ 150 h 183"/>
                <a:gd name="T8" fmla="*/ 17 w 77"/>
                <a:gd name="T9" fmla="*/ 124 h 183"/>
                <a:gd name="T10" fmla="*/ 14 w 77"/>
                <a:gd name="T11" fmla="*/ 100 h 183"/>
                <a:gd name="T12" fmla="*/ 13 w 77"/>
                <a:gd name="T13" fmla="*/ 83 h 183"/>
                <a:gd name="T14" fmla="*/ 1 w 77"/>
                <a:gd name="T15" fmla="*/ 63 h 183"/>
                <a:gd name="T16" fmla="*/ 5 w 77"/>
                <a:gd name="T17" fmla="*/ 50 h 183"/>
                <a:gd name="T18" fmla="*/ 12 w 77"/>
                <a:gd name="T19" fmla="*/ 44 h 183"/>
                <a:gd name="T20" fmla="*/ 0 w 77"/>
                <a:gd name="T21" fmla="*/ 24 h 183"/>
                <a:gd name="T22" fmla="*/ 0 w 77"/>
                <a:gd name="T23" fmla="*/ 0 h 183"/>
                <a:gd name="T24" fmla="*/ 10 w 77"/>
                <a:gd name="T25" fmla="*/ 7 h 183"/>
                <a:gd name="T26" fmla="*/ 15 w 77"/>
                <a:gd name="T27" fmla="*/ 18 h 183"/>
                <a:gd name="T28" fmla="*/ 18 w 77"/>
                <a:gd name="T29" fmla="*/ 9 h 183"/>
                <a:gd name="T30" fmla="*/ 25 w 77"/>
                <a:gd name="T31" fmla="*/ 38 h 183"/>
                <a:gd name="T32" fmla="*/ 40 w 77"/>
                <a:gd name="T33" fmla="*/ 42 h 183"/>
                <a:gd name="T34" fmla="*/ 57 w 77"/>
                <a:gd name="T35" fmla="*/ 44 h 183"/>
                <a:gd name="T36" fmla="*/ 65 w 77"/>
                <a:gd name="T37" fmla="*/ 55 h 183"/>
                <a:gd name="T38" fmla="*/ 62 w 77"/>
                <a:gd name="T39" fmla="*/ 68 h 183"/>
                <a:gd name="T40" fmla="*/ 51 w 77"/>
                <a:gd name="T41" fmla="*/ 83 h 183"/>
                <a:gd name="T42" fmla="*/ 54 w 77"/>
                <a:gd name="T43" fmla="*/ 109 h 183"/>
                <a:gd name="T44" fmla="*/ 57 w 77"/>
                <a:gd name="T45" fmla="*/ 116 h 183"/>
                <a:gd name="T46" fmla="*/ 65 w 77"/>
                <a:gd name="T47" fmla="*/ 90 h 183"/>
                <a:gd name="T48" fmla="*/ 69 w 77"/>
                <a:gd name="T49" fmla="*/ 120 h 183"/>
                <a:gd name="T50" fmla="*/ 76 w 77"/>
                <a:gd name="T51" fmla="*/ 146 h 183"/>
                <a:gd name="T52" fmla="*/ 77 w 77"/>
                <a:gd name="T53" fmla="*/ 166 h 183"/>
                <a:gd name="T54" fmla="*/ 72 w 77"/>
                <a:gd name="T55" fmla="*/ 174 h 183"/>
                <a:gd name="T56" fmla="*/ 74 w 77"/>
                <a:gd name="T57" fmla="*/ 183 h 183"/>
                <a:gd name="T58" fmla="*/ 65 w 77"/>
                <a:gd name="T59" fmla="*/ 153 h 183"/>
                <a:gd name="T60" fmla="*/ 56 w 77"/>
                <a:gd name="T61" fmla="*/ 122 h 183"/>
                <a:gd name="T62" fmla="*/ 47 w 77"/>
                <a:gd name="T63" fmla="*/ 118 h 183"/>
                <a:gd name="T64" fmla="*/ 42 w 77"/>
                <a:gd name="T65" fmla="*/ 100 h 183"/>
                <a:gd name="T66" fmla="*/ 26 w 77"/>
                <a:gd name="T67" fmla="*/ 85 h 183"/>
                <a:gd name="T68" fmla="*/ 22 w 77"/>
                <a:gd name="T69" fmla="*/ 85 h 183"/>
                <a:gd name="T70" fmla="*/ 38 w 77"/>
                <a:gd name="T71" fmla="*/ 101 h 183"/>
                <a:gd name="T72" fmla="*/ 43 w 77"/>
                <a:gd name="T73" fmla="*/ 120 h 183"/>
                <a:gd name="T74" fmla="*/ 44 w 77"/>
                <a:gd name="T75" fmla="*/ 129 h 183"/>
                <a:gd name="T76" fmla="*/ 40 w 77"/>
                <a:gd name="T77" fmla="*/ 153 h 183"/>
                <a:gd name="T78" fmla="*/ 38 w 77"/>
                <a:gd name="T79" fmla="*/ 144 h 183"/>
                <a:gd name="T80" fmla="*/ 35 w 77"/>
                <a:gd name="T81" fmla="*/ 146 h 183"/>
                <a:gd name="T82" fmla="*/ 31 w 77"/>
                <a:gd name="T83" fmla="*/ 151 h 183"/>
                <a:gd name="T84" fmla="*/ 27 w 77"/>
                <a:gd name="T85" fmla="*/ 15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 h="183">
                  <a:moveTo>
                    <a:pt x="27" y="153"/>
                  </a:moveTo>
                  <a:lnTo>
                    <a:pt x="26" y="157"/>
                  </a:lnTo>
                  <a:lnTo>
                    <a:pt x="23" y="146"/>
                  </a:lnTo>
                  <a:lnTo>
                    <a:pt x="23" y="150"/>
                  </a:lnTo>
                  <a:lnTo>
                    <a:pt x="17" y="124"/>
                  </a:lnTo>
                  <a:lnTo>
                    <a:pt x="14" y="100"/>
                  </a:lnTo>
                  <a:lnTo>
                    <a:pt x="13" y="83"/>
                  </a:lnTo>
                  <a:lnTo>
                    <a:pt x="1" y="63"/>
                  </a:lnTo>
                  <a:lnTo>
                    <a:pt x="5" y="50"/>
                  </a:lnTo>
                  <a:lnTo>
                    <a:pt x="12" y="44"/>
                  </a:lnTo>
                  <a:lnTo>
                    <a:pt x="0" y="24"/>
                  </a:lnTo>
                  <a:lnTo>
                    <a:pt x="0" y="0"/>
                  </a:lnTo>
                  <a:lnTo>
                    <a:pt x="10" y="7"/>
                  </a:lnTo>
                  <a:lnTo>
                    <a:pt x="15" y="18"/>
                  </a:lnTo>
                  <a:lnTo>
                    <a:pt x="18" y="9"/>
                  </a:lnTo>
                  <a:lnTo>
                    <a:pt x="25" y="38"/>
                  </a:lnTo>
                  <a:lnTo>
                    <a:pt x="40" y="42"/>
                  </a:lnTo>
                  <a:lnTo>
                    <a:pt x="57" y="44"/>
                  </a:lnTo>
                  <a:lnTo>
                    <a:pt x="65" y="55"/>
                  </a:lnTo>
                  <a:lnTo>
                    <a:pt x="62" y="68"/>
                  </a:lnTo>
                  <a:lnTo>
                    <a:pt x="51" y="83"/>
                  </a:lnTo>
                  <a:lnTo>
                    <a:pt x="54" y="109"/>
                  </a:lnTo>
                  <a:lnTo>
                    <a:pt x="57" y="116"/>
                  </a:lnTo>
                  <a:lnTo>
                    <a:pt x="65" y="90"/>
                  </a:lnTo>
                  <a:lnTo>
                    <a:pt x="69" y="120"/>
                  </a:lnTo>
                  <a:lnTo>
                    <a:pt x="76" y="146"/>
                  </a:lnTo>
                  <a:lnTo>
                    <a:pt x="77" y="166"/>
                  </a:lnTo>
                  <a:lnTo>
                    <a:pt x="72" y="174"/>
                  </a:lnTo>
                  <a:lnTo>
                    <a:pt x="74" y="183"/>
                  </a:lnTo>
                  <a:lnTo>
                    <a:pt x="65" y="153"/>
                  </a:lnTo>
                  <a:lnTo>
                    <a:pt x="56" y="122"/>
                  </a:lnTo>
                  <a:lnTo>
                    <a:pt x="47" y="118"/>
                  </a:lnTo>
                  <a:lnTo>
                    <a:pt x="42" y="100"/>
                  </a:lnTo>
                  <a:lnTo>
                    <a:pt x="26" y="85"/>
                  </a:lnTo>
                  <a:lnTo>
                    <a:pt x="22" y="85"/>
                  </a:lnTo>
                  <a:lnTo>
                    <a:pt x="38" y="101"/>
                  </a:lnTo>
                  <a:lnTo>
                    <a:pt x="43" y="120"/>
                  </a:lnTo>
                  <a:lnTo>
                    <a:pt x="44" y="129"/>
                  </a:lnTo>
                  <a:lnTo>
                    <a:pt x="40" y="153"/>
                  </a:lnTo>
                  <a:lnTo>
                    <a:pt x="38" y="144"/>
                  </a:lnTo>
                  <a:lnTo>
                    <a:pt x="35" y="146"/>
                  </a:lnTo>
                  <a:lnTo>
                    <a:pt x="31" y="151"/>
                  </a:lnTo>
                  <a:lnTo>
                    <a:pt x="27" y="15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56" name="Freeform 1284"/>
            <p:cNvSpPr>
              <a:spLocks/>
            </p:cNvSpPr>
            <p:nvPr/>
          </p:nvSpPr>
          <p:spPr bwMode="auto">
            <a:xfrm>
              <a:off x="6423987" y="3029241"/>
              <a:ext cx="86766" cy="47048"/>
            </a:xfrm>
            <a:custGeom>
              <a:avLst/>
              <a:gdLst>
                <a:gd name="T0" fmla="*/ 32 w 50"/>
                <a:gd name="T1" fmla="*/ 4 h 44"/>
                <a:gd name="T2" fmla="*/ 10 w 50"/>
                <a:gd name="T3" fmla="*/ 0 h 44"/>
                <a:gd name="T4" fmla="*/ 0 w 50"/>
                <a:gd name="T5" fmla="*/ 30 h 44"/>
                <a:gd name="T6" fmla="*/ 2 w 50"/>
                <a:gd name="T7" fmla="*/ 42 h 44"/>
                <a:gd name="T8" fmla="*/ 21 w 50"/>
                <a:gd name="T9" fmla="*/ 44 h 44"/>
                <a:gd name="T10" fmla="*/ 35 w 50"/>
                <a:gd name="T11" fmla="*/ 42 h 44"/>
                <a:gd name="T12" fmla="*/ 50 w 50"/>
                <a:gd name="T13" fmla="*/ 42 h 44"/>
                <a:gd name="T14" fmla="*/ 43 w 50"/>
                <a:gd name="T15" fmla="*/ 24 h 44"/>
                <a:gd name="T16" fmla="*/ 39 w 50"/>
                <a:gd name="T17" fmla="*/ 17 h 44"/>
                <a:gd name="T18" fmla="*/ 32 w 50"/>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4">
                  <a:moveTo>
                    <a:pt x="32" y="4"/>
                  </a:moveTo>
                  <a:lnTo>
                    <a:pt x="10" y="0"/>
                  </a:lnTo>
                  <a:lnTo>
                    <a:pt x="0" y="30"/>
                  </a:lnTo>
                  <a:lnTo>
                    <a:pt x="2" y="42"/>
                  </a:lnTo>
                  <a:lnTo>
                    <a:pt x="21" y="44"/>
                  </a:lnTo>
                  <a:lnTo>
                    <a:pt x="35" y="42"/>
                  </a:lnTo>
                  <a:lnTo>
                    <a:pt x="50" y="42"/>
                  </a:lnTo>
                  <a:lnTo>
                    <a:pt x="43" y="24"/>
                  </a:lnTo>
                  <a:lnTo>
                    <a:pt x="39" y="17"/>
                  </a:lnTo>
                  <a:lnTo>
                    <a:pt x="32" y="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57" name="Freeform 1285"/>
            <p:cNvSpPr>
              <a:spLocks/>
            </p:cNvSpPr>
            <p:nvPr/>
          </p:nvSpPr>
          <p:spPr bwMode="auto">
            <a:xfrm>
              <a:off x="6848777" y="3467731"/>
              <a:ext cx="140994" cy="137381"/>
            </a:xfrm>
            <a:custGeom>
              <a:avLst/>
              <a:gdLst>
                <a:gd name="T0" fmla="*/ 57 w 80"/>
                <a:gd name="T1" fmla="*/ 102 h 139"/>
                <a:gd name="T2" fmla="*/ 62 w 80"/>
                <a:gd name="T3" fmla="*/ 124 h 139"/>
                <a:gd name="T4" fmla="*/ 52 w 80"/>
                <a:gd name="T5" fmla="*/ 122 h 139"/>
                <a:gd name="T6" fmla="*/ 46 w 80"/>
                <a:gd name="T7" fmla="*/ 126 h 139"/>
                <a:gd name="T8" fmla="*/ 38 w 80"/>
                <a:gd name="T9" fmla="*/ 139 h 139"/>
                <a:gd name="T10" fmla="*/ 28 w 80"/>
                <a:gd name="T11" fmla="*/ 133 h 139"/>
                <a:gd name="T12" fmla="*/ 23 w 80"/>
                <a:gd name="T13" fmla="*/ 130 h 139"/>
                <a:gd name="T14" fmla="*/ 21 w 80"/>
                <a:gd name="T15" fmla="*/ 117 h 139"/>
                <a:gd name="T16" fmla="*/ 16 w 80"/>
                <a:gd name="T17" fmla="*/ 122 h 139"/>
                <a:gd name="T18" fmla="*/ 12 w 80"/>
                <a:gd name="T19" fmla="*/ 100 h 139"/>
                <a:gd name="T20" fmla="*/ 11 w 80"/>
                <a:gd name="T21" fmla="*/ 98 h 139"/>
                <a:gd name="T22" fmla="*/ 7 w 80"/>
                <a:gd name="T23" fmla="*/ 70 h 139"/>
                <a:gd name="T24" fmla="*/ 0 w 80"/>
                <a:gd name="T25" fmla="*/ 44 h 139"/>
                <a:gd name="T26" fmla="*/ 10 w 80"/>
                <a:gd name="T27" fmla="*/ 13 h 139"/>
                <a:gd name="T28" fmla="*/ 25 w 80"/>
                <a:gd name="T29" fmla="*/ 9 h 139"/>
                <a:gd name="T30" fmla="*/ 43 w 80"/>
                <a:gd name="T31" fmla="*/ 9 h 139"/>
                <a:gd name="T32" fmla="*/ 55 w 80"/>
                <a:gd name="T33" fmla="*/ 24 h 139"/>
                <a:gd name="T34" fmla="*/ 55 w 80"/>
                <a:gd name="T35" fmla="*/ 17 h 139"/>
                <a:gd name="T36" fmla="*/ 61 w 80"/>
                <a:gd name="T37" fmla="*/ 5 h 139"/>
                <a:gd name="T38" fmla="*/ 67 w 80"/>
                <a:gd name="T39" fmla="*/ 9 h 139"/>
                <a:gd name="T40" fmla="*/ 78 w 80"/>
                <a:gd name="T41" fmla="*/ 0 h 139"/>
                <a:gd name="T42" fmla="*/ 78 w 80"/>
                <a:gd name="T43" fmla="*/ 28 h 139"/>
                <a:gd name="T44" fmla="*/ 79 w 80"/>
                <a:gd name="T45" fmla="*/ 52 h 139"/>
                <a:gd name="T46" fmla="*/ 80 w 80"/>
                <a:gd name="T47" fmla="*/ 78 h 139"/>
                <a:gd name="T48" fmla="*/ 66 w 80"/>
                <a:gd name="T49" fmla="*/ 93 h 139"/>
                <a:gd name="T50" fmla="*/ 57 w 80"/>
                <a:gd name="T51" fmla="*/ 10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139">
                  <a:moveTo>
                    <a:pt x="57" y="102"/>
                  </a:moveTo>
                  <a:lnTo>
                    <a:pt x="62" y="124"/>
                  </a:lnTo>
                  <a:lnTo>
                    <a:pt x="52" y="122"/>
                  </a:lnTo>
                  <a:lnTo>
                    <a:pt x="46" y="126"/>
                  </a:lnTo>
                  <a:lnTo>
                    <a:pt x="38" y="139"/>
                  </a:lnTo>
                  <a:lnTo>
                    <a:pt x="28" y="133"/>
                  </a:lnTo>
                  <a:lnTo>
                    <a:pt x="23" y="130"/>
                  </a:lnTo>
                  <a:lnTo>
                    <a:pt x="21" y="117"/>
                  </a:lnTo>
                  <a:lnTo>
                    <a:pt x="16" y="122"/>
                  </a:lnTo>
                  <a:lnTo>
                    <a:pt x="12" y="100"/>
                  </a:lnTo>
                  <a:lnTo>
                    <a:pt x="11" y="98"/>
                  </a:lnTo>
                  <a:lnTo>
                    <a:pt x="7" y="70"/>
                  </a:lnTo>
                  <a:lnTo>
                    <a:pt x="0" y="44"/>
                  </a:lnTo>
                  <a:lnTo>
                    <a:pt x="10" y="13"/>
                  </a:lnTo>
                  <a:lnTo>
                    <a:pt x="25" y="9"/>
                  </a:lnTo>
                  <a:lnTo>
                    <a:pt x="43" y="9"/>
                  </a:lnTo>
                  <a:lnTo>
                    <a:pt x="55" y="24"/>
                  </a:lnTo>
                  <a:lnTo>
                    <a:pt x="55" y="17"/>
                  </a:lnTo>
                  <a:lnTo>
                    <a:pt x="61" y="5"/>
                  </a:lnTo>
                  <a:lnTo>
                    <a:pt x="67" y="9"/>
                  </a:lnTo>
                  <a:lnTo>
                    <a:pt x="78" y="0"/>
                  </a:lnTo>
                  <a:lnTo>
                    <a:pt x="78" y="28"/>
                  </a:lnTo>
                  <a:lnTo>
                    <a:pt x="79" y="52"/>
                  </a:lnTo>
                  <a:lnTo>
                    <a:pt x="80" y="78"/>
                  </a:lnTo>
                  <a:lnTo>
                    <a:pt x="66" y="93"/>
                  </a:lnTo>
                  <a:lnTo>
                    <a:pt x="57" y="10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58" name="Group 1286"/>
            <p:cNvGrpSpPr>
              <a:grpSpLocks/>
            </p:cNvGrpSpPr>
            <p:nvPr/>
          </p:nvGrpSpPr>
          <p:grpSpPr bwMode="auto">
            <a:xfrm>
              <a:off x="7993000" y="3503488"/>
              <a:ext cx="10846" cy="11292"/>
              <a:chOff x="5303" y="2492"/>
              <a:chExt cx="6" cy="6"/>
            </a:xfrm>
          </p:grpSpPr>
          <p:grpSp>
            <p:nvGrpSpPr>
              <p:cNvPr id="1034" name="Group 1287"/>
              <p:cNvGrpSpPr>
                <a:grpSpLocks/>
              </p:cNvGrpSpPr>
              <p:nvPr/>
            </p:nvGrpSpPr>
            <p:grpSpPr bwMode="auto">
              <a:xfrm>
                <a:off x="5303" y="2492"/>
                <a:ext cx="6" cy="6"/>
                <a:chOff x="5303" y="2492"/>
                <a:chExt cx="6" cy="6"/>
              </a:xfrm>
            </p:grpSpPr>
            <p:pic>
              <p:nvPicPr>
                <p:cNvPr id="1036" name="Picture 128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03" y="2492"/>
                  <a:ext cx="6"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7" name="Freeform 1289"/>
                <p:cNvSpPr>
                  <a:spLocks/>
                </p:cNvSpPr>
                <p:nvPr/>
              </p:nvSpPr>
              <p:spPr bwMode="auto">
                <a:xfrm>
                  <a:off x="5303" y="2492"/>
                  <a:ext cx="5" cy="5"/>
                </a:xfrm>
                <a:custGeom>
                  <a:avLst/>
                  <a:gdLst>
                    <a:gd name="T0" fmla="*/ 2 w 5"/>
                    <a:gd name="T1" fmla="*/ 9 h 9"/>
                    <a:gd name="T2" fmla="*/ 0 w 5"/>
                    <a:gd name="T3" fmla="*/ 4 h 9"/>
                    <a:gd name="T4" fmla="*/ 5 w 5"/>
                    <a:gd name="T5" fmla="*/ 0 h 9"/>
                    <a:gd name="T6" fmla="*/ 2 w 5"/>
                    <a:gd name="T7" fmla="*/ 9 h 9"/>
                  </a:gdLst>
                  <a:ahLst/>
                  <a:cxnLst>
                    <a:cxn ang="0">
                      <a:pos x="T0" y="T1"/>
                    </a:cxn>
                    <a:cxn ang="0">
                      <a:pos x="T2" y="T3"/>
                    </a:cxn>
                    <a:cxn ang="0">
                      <a:pos x="T4" y="T5"/>
                    </a:cxn>
                    <a:cxn ang="0">
                      <a:pos x="T6" y="T7"/>
                    </a:cxn>
                  </a:cxnLst>
                  <a:rect l="0" t="0" r="r" b="b"/>
                  <a:pathLst>
                    <a:path w="5" h="9">
                      <a:moveTo>
                        <a:pt x="2" y="9"/>
                      </a:moveTo>
                      <a:lnTo>
                        <a:pt x="0" y="4"/>
                      </a:lnTo>
                      <a:lnTo>
                        <a:pt x="5" y="0"/>
                      </a:lnTo>
                      <a:lnTo>
                        <a:pt x="2"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38" name="Freeform 1290"/>
                <p:cNvSpPr>
                  <a:spLocks/>
                </p:cNvSpPr>
                <p:nvPr/>
              </p:nvSpPr>
              <p:spPr bwMode="auto">
                <a:xfrm>
                  <a:off x="5303" y="2492"/>
                  <a:ext cx="5" cy="5"/>
                </a:xfrm>
                <a:custGeom>
                  <a:avLst/>
                  <a:gdLst>
                    <a:gd name="T0" fmla="*/ 2 w 5"/>
                    <a:gd name="T1" fmla="*/ 9 h 9"/>
                    <a:gd name="T2" fmla="*/ 0 w 5"/>
                    <a:gd name="T3" fmla="*/ 4 h 9"/>
                    <a:gd name="T4" fmla="*/ 5 w 5"/>
                    <a:gd name="T5" fmla="*/ 0 h 9"/>
                    <a:gd name="T6" fmla="*/ 2 w 5"/>
                    <a:gd name="T7" fmla="*/ 9 h 9"/>
                  </a:gdLst>
                  <a:ahLst/>
                  <a:cxnLst>
                    <a:cxn ang="0">
                      <a:pos x="T0" y="T1"/>
                    </a:cxn>
                    <a:cxn ang="0">
                      <a:pos x="T2" y="T3"/>
                    </a:cxn>
                    <a:cxn ang="0">
                      <a:pos x="T4" y="T5"/>
                    </a:cxn>
                    <a:cxn ang="0">
                      <a:pos x="T6" y="T7"/>
                    </a:cxn>
                  </a:cxnLst>
                  <a:rect l="0" t="0" r="r" b="b"/>
                  <a:pathLst>
                    <a:path w="5" h="9">
                      <a:moveTo>
                        <a:pt x="2" y="9"/>
                      </a:moveTo>
                      <a:lnTo>
                        <a:pt x="0" y="4"/>
                      </a:lnTo>
                      <a:lnTo>
                        <a:pt x="5" y="0"/>
                      </a:lnTo>
                      <a:lnTo>
                        <a:pt x="2"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39" name="Picture 129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03" y="2492"/>
                  <a:ext cx="6"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35" name="Freeform 1292"/>
              <p:cNvSpPr>
                <a:spLocks/>
              </p:cNvSpPr>
              <p:nvPr/>
            </p:nvSpPr>
            <p:spPr bwMode="auto">
              <a:xfrm>
                <a:off x="5303" y="2492"/>
                <a:ext cx="5" cy="5"/>
              </a:xfrm>
              <a:custGeom>
                <a:avLst/>
                <a:gdLst>
                  <a:gd name="T0" fmla="*/ 2 w 5"/>
                  <a:gd name="T1" fmla="*/ 9 h 9"/>
                  <a:gd name="T2" fmla="*/ 0 w 5"/>
                  <a:gd name="T3" fmla="*/ 4 h 9"/>
                  <a:gd name="T4" fmla="*/ 5 w 5"/>
                  <a:gd name="T5" fmla="*/ 0 h 9"/>
                  <a:gd name="T6" fmla="*/ 2 w 5"/>
                  <a:gd name="T7" fmla="*/ 9 h 9"/>
                </a:gdLst>
                <a:ahLst/>
                <a:cxnLst>
                  <a:cxn ang="0">
                    <a:pos x="T0" y="T1"/>
                  </a:cxn>
                  <a:cxn ang="0">
                    <a:pos x="T2" y="T3"/>
                  </a:cxn>
                  <a:cxn ang="0">
                    <a:pos x="T4" y="T5"/>
                  </a:cxn>
                  <a:cxn ang="0">
                    <a:pos x="T6" y="T7"/>
                  </a:cxn>
                </a:cxnLst>
                <a:rect l="0" t="0" r="r" b="b"/>
                <a:pathLst>
                  <a:path w="5" h="9">
                    <a:moveTo>
                      <a:pt x="2" y="9"/>
                    </a:moveTo>
                    <a:lnTo>
                      <a:pt x="0" y="4"/>
                    </a:lnTo>
                    <a:lnTo>
                      <a:pt x="5" y="0"/>
                    </a:lnTo>
                    <a:lnTo>
                      <a:pt x="2"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59" name="Group 1293"/>
            <p:cNvGrpSpPr>
              <a:grpSpLocks/>
            </p:cNvGrpSpPr>
            <p:nvPr/>
          </p:nvGrpSpPr>
          <p:grpSpPr bwMode="auto">
            <a:xfrm>
              <a:off x="7118112" y="3213671"/>
              <a:ext cx="12653" cy="13174"/>
              <a:chOff x="4807" y="2346"/>
              <a:chExt cx="7" cy="7"/>
            </a:xfrm>
          </p:grpSpPr>
          <p:grpSp>
            <p:nvGrpSpPr>
              <p:cNvPr id="1028" name="Group 1294"/>
              <p:cNvGrpSpPr>
                <a:grpSpLocks/>
              </p:cNvGrpSpPr>
              <p:nvPr/>
            </p:nvGrpSpPr>
            <p:grpSpPr bwMode="auto">
              <a:xfrm>
                <a:off x="4807" y="2346"/>
                <a:ext cx="7" cy="7"/>
                <a:chOff x="4807" y="2346"/>
                <a:chExt cx="7" cy="7"/>
              </a:xfrm>
            </p:grpSpPr>
            <p:pic>
              <p:nvPicPr>
                <p:cNvPr id="1030" name="Picture 1295"/>
                <p:cNvPicPr>
                  <a:picLocks noChangeAspect="1" noChangeArrowheads="1"/>
                </p:cNvPicPr>
                <p:nvPr/>
              </p:nvPicPr>
              <p:blipFill>
                <a:blip r:embed="rId14" cstate="print">
                  <a:extLst>
                    <a:ext uri="{28A0092B-C50C-407E-A947-70E740481C1C}">
                      <a14:useLocalDpi xmlns:a14="http://schemas.microsoft.com/office/drawing/2010/main" val="0"/>
                    </a:ext>
                  </a:extLst>
                </a:blip>
                <a:srcRect t="-134955" r="-134378"/>
                <a:stretch>
                  <a:fillRect/>
                </a:stretch>
              </p:blipFill>
              <p:spPr bwMode="auto">
                <a:xfrm>
                  <a:off x="4807" y="2346"/>
                  <a:ext cx="7" cy="7"/>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1" name="Freeform 1296"/>
                <p:cNvSpPr>
                  <a:spLocks/>
                </p:cNvSpPr>
                <p:nvPr/>
              </p:nvSpPr>
              <p:spPr bwMode="auto">
                <a:xfrm>
                  <a:off x="4807" y="2350"/>
                  <a:ext cx="2" cy="2"/>
                </a:xfrm>
                <a:custGeom>
                  <a:avLst/>
                  <a:gdLst>
                    <a:gd name="T0" fmla="*/ 2 w 2"/>
                    <a:gd name="T1" fmla="*/ 0 h 3"/>
                    <a:gd name="T2" fmla="*/ 1 w 2"/>
                    <a:gd name="T3" fmla="*/ 3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1" y="3"/>
                      </a:lnTo>
                      <a:lnTo>
                        <a:pt x="0" y="3"/>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32" name="Freeform 1297"/>
                <p:cNvSpPr>
                  <a:spLocks/>
                </p:cNvSpPr>
                <p:nvPr/>
              </p:nvSpPr>
              <p:spPr bwMode="auto">
                <a:xfrm>
                  <a:off x="4807" y="2350"/>
                  <a:ext cx="2" cy="2"/>
                </a:xfrm>
                <a:custGeom>
                  <a:avLst/>
                  <a:gdLst>
                    <a:gd name="T0" fmla="*/ 2 w 2"/>
                    <a:gd name="T1" fmla="*/ 0 h 3"/>
                    <a:gd name="T2" fmla="*/ 1 w 2"/>
                    <a:gd name="T3" fmla="*/ 3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1" y="3"/>
                      </a:lnTo>
                      <a:lnTo>
                        <a:pt x="0" y="3"/>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33" name="Picture 1298"/>
                <p:cNvPicPr>
                  <a:picLocks noChangeAspect="1" noChangeArrowheads="1"/>
                </p:cNvPicPr>
                <p:nvPr/>
              </p:nvPicPr>
              <p:blipFill>
                <a:blip r:embed="rId14" cstate="print">
                  <a:extLst>
                    <a:ext uri="{28A0092B-C50C-407E-A947-70E740481C1C}">
                      <a14:useLocalDpi xmlns:a14="http://schemas.microsoft.com/office/drawing/2010/main" val="0"/>
                    </a:ext>
                  </a:extLst>
                </a:blip>
                <a:srcRect t="-134955" r="-134378"/>
                <a:stretch>
                  <a:fillRect/>
                </a:stretch>
              </p:blipFill>
              <p:spPr bwMode="auto">
                <a:xfrm>
                  <a:off x="4807" y="2346"/>
                  <a:ext cx="7" cy="7"/>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9" name="Freeform 1299"/>
              <p:cNvSpPr>
                <a:spLocks/>
              </p:cNvSpPr>
              <p:nvPr/>
            </p:nvSpPr>
            <p:spPr bwMode="auto">
              <a:xfrm>
                <a:off x="4807" y="2350"/>
                <a:ext cx="2" cy="2"/>
              </a:xfrm>
              <a:custGeom>
                <a:avLst/>
                <a:gdLst>
                  <a:gd name="T0" fmla="*/ 2 w 2"/>
                  <a:gd name="T1" fmla="*/ 0 h 3"/>
                  <a:gd name="T2" fmla="*/ 1 w 2"/>
                  <a:gd name="T3" fmla="*/ 3 h 3"/>
                  <a:gd name="T4" fmla="*/ 0 w 2"/>
                  <a:gd name="T5" fmla="*/ 3 h 3"/>
                  <a:gd name="T6" fmla="*/ 2 w 2"/>
                  <a:gd name="T7" fmla="*/ 0 h 3"/>
                </a:gdLst>
                <a:ahLst/>
                <a:cxnLst>
                  <a:cxn ang="0">
                    <a:pos x="T0" y="T1"/>
                  </a:cxn>
                  <a:cxn ang="0">
                    <a:pos x="T2" y="T3"/>
                  </a:cxn>
                  <a:cxn ang="0">
                    <a:pos x="T4" y="T5"/>
                  </a:cxn>
                  <a:cxn ang="0">
                    <a:pos x="T6" y="T7"/>
                  </a:cxn>
                </a:cxnLst>
                <a:rect l="0" t="0" r="r" b="b"/>
                <a:pathLst>
                  <a:path w="2" h="3">
                    <a:moveTo>
                      <a:pt x="2" y="0"/>
                    </a:moveTo>
                    <a:lnTo>
                      <a:pt x="1" y="3"/>
                    </a:lnTo>
                    <a:lnTo>
                      <a:pt x="0" y="3"/>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60" name="Freeform 1300"/>
            <p:cNvSpPr>
              <a:spLocks/>
            </p:cNvSpPr>
            <p:nvPr/>
          </p:nvSpPr>
          <p:spPr bwMode="auto">
            <a:xfrm>
              <a:off x="6758396" y="3215553"/>
              <a:ext cx="225952" cy="274762"/>
            </a:xfrm>
            <a:custGeom>
              <a:avLst/>
              <a:gdLst>
                <a:gd name="T0" fmla="*/ 72 w 128"/>
                <a:gd name="T1" fmla="*/ 72 h 276"/>
                <a:gd name="T2" fmla="*/ 68 w 128"/>
                <a:gd name="T3" fmla="*/ 65 h 276"/>
                <a:gd name="T4" fmla="*/ 59 w 128"/>
                <a:gd name="T5" fmla="*/ 48 h 276"/>
                <a:gd name="T6" fmla="*/ 51 w 128"/>
                <a:gd name="T7" fmla="*/ 54 h 276"/>
                <a:gd name="T8" fmla="*/ 40 w 128"/>
                <a:gd name="T9" fmla="*/ 37 h 276"/>
                <a:gd name="T10" fmla="*/ 38 w 128"/>
                <a:gd name="T11" fmla="*/ 24 h 276"/>
                <a:gd name="T12" fmla="*/ 26 w 128"/>
                <a:gd name="T13" fmla="*/ 0 h 276"/>
                <a:gd name="T14" fmla="*/ 18 w 128"/>
                <a:gd name="T15" fmla="*/ 4 h 276"/>
                <a:gd name="T16" fmla="*/ 22 w 128"/>
                <a:gd name="T17" fmla="*/ 41 h 276"/>
                <a:gd name="T18" fmla="*/ 15 w 128"/>
                <a:gd name="T19" fmla="*/ 33 h 276"/>
                <a:gd name="T20" fmla="*/ 13 w 128"/>
                <a:gd name="T21" fmla="*/ 28 h 276"/>
                <a:gd name="T22" fmla="*/ 5 w 128"/>
                <a:gd name="T23" fmla="*/ 52 h 276"/>
                <a:gd name="T24" fmla="*/ 0 w 128"/>
                <a:gd name="T25" fmla="*/ 69 h 276"/>
                <a:gd name="T26" fmla="*/ 5 w 128"/>
                <a:gd name="T27" fmla="*/ 72 h 276"/>
                <a:gd name="T28" fmla="*/ 8 w 128"/>
                <a:gd name="T29" fmla="*/ 91 h 276"/>
                <a:gd name="T30" fmla="*/ 20 w 128"/>
                <a:gd name="T31" fmla="*/ 93 h 276"/>
                <a:gd name="T32" fmla="*/ 21 w 128"/>
                <a:gd name="T33" fmla="*/ 128 h 276"/>
                <a:gd name="T34" fmla="*/ 22 w 128"/>
                <a:gd name="T35" fmla="*/ 159 h 276"/>
                <a:gd name="T36" fmla="*/ 36 w 128"/>
                <a:gd name="T37" fmla="*/ 139 h 276"/>
                <a:gd name="T38" fmla="*/ 46 w 128"/>
                <a:gd name="T39" fmla="*/ 146 h 276"/>
                <a:gd name="T40" fmla="*/ 51 w 128"/>
                <a:gd name="T41" fmla="*/ 139 h 276"/>
                <a:gd name="T42" fmla="*/ 59 w 128"/>
                <a:gd name="T43" fmla="*/ 131 h 276"/>
                <a:gd name="T44" fmla="*/ 78 w 128"/>
                <a:gd name="T45" fmla="*/ 159 h 276"/>
                <a:gd name="T46" fmla="*/ 80 w 128"/>
                <a:gd name="T47" fmla="*/ 182 h 276"/>
                <a:gd name="T48" fmla="*/ 93 w 128"/>
                <a:gd name="T49" fmla="*/ 217 h 276"/>
                <a:gd name="T50" fmla="*/ 98 w 128"/>
                <a:gd name="T51" fmla="*/ 244 h 276"/>
                <a:gd name="T52" fmla="*/ 93 w 128"/>
                <a:gd name="T53" fmla="*/ 261 h 276"/>
                <a:gd name="T54" fmla="*/ 105 w 128"/>
                <a:gd name="T55" fmla="*/ 276 h 276"/>
                <a:gd name="T56" fmla="*/ 105 w 128"/>
                <a:gd name="T57" fmla="*/ 269 h 276"/>
                <a:gd name="T58" fmla="*/ 112 w 128"/>
                <a:gd name="T59" fmla="*/ 257 h 276"/>
                <a:gd name="T60" fmla="*/ 117 w 128"/>
                <a:gd name="T61" fmla="*/ 261 h 276"/>
                <a:gd name="T62" fmla="*/ 128 w 128"/>
                <a:gd name="T63" fmla="*/ 252 h 276"/>
                <a:gd name="T64" fmla="*/ 126 w 128"/>
                <a:gd name="T65" fmla="*/ 226 h 276"/>
                <a:gd name="T66" fmla="*/ 120 w 128"/>
                <a:gd name="T67" fmla="*/ 213 h 276"/>
                <a:gd name="T68" fmla="*/ 120 w 128"/>
                <a:gd name="T69" fmla="*/ 207 h 276"/>
                <a:gd name="T70" fmla="*/ 107 w 128"/>
                <a:gd name="T71" fmla="*/ 187 h 276"/>
                <a:gd name="T72" fmla="*/ 102 w 128"/>
                <a:gd name="T73" fmla="*/ 169 h 276"/>
                <a:gd name="T74" fmla="*/ 92 w 128"/>
                <a:gd name="T75" fmla="*/ 146 h 276"/>
                <a:gd name="T76" fmla="*/ 82 w 128"/>
                <a:gd name="T77" fmla="*/ 124 h 276"/>
                <a:gd name="T78" fmla="*/ 62 w 128"/>
                <a:gd name="T79" fmla="*/ 98 h 276"/>
                <a:gd name="T80" fmla="*/ 65 w 128"/>
                <a:gd name="T81" fmla="*/ 89 h 276"/>
                <a:gd name="T82" fmla="*/ 74 w 128"/>
                <a:gd name="T83" fmla="*/ 85 h 276"/>
                <a:gd name="T84" fmla="*/ 72 w 128"/>
                <a:gd name="T85" fmla="*/ 72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276">
                  <a:moveTo>
                    <a:pt x="72" y="72"/>
                  </a:moveTo>
                  <a:lnTo>
                    <a:pt x="68" y="65"/>
                  </a:lnTo>
                  <a:lnTo>
                    <a:pt x="59" y="48"/>
                  </a:lnTo>
                  <a:lnTo>
                    <a:pt x="51" y="54"/>
                  </a:lnTo>
                  <a:lnTo>
                    <a:pt x="40" y="37"/>
                  </a:lnTo>
                  <a:lnTo>
                    <a:pt x="38" y="24"/>
                  </a:lnTo>
                  <a:lnTo>
                    <a:pt x="26" y="0"/>
                  </a:lnTo>
                  <a:lnTo>
                    <a:pt x="18" y="4"/>
                  </a:lnTo>
                  <a:lnTo>
                    <a:pt x="22" y="41"/>
                  </a:lnTo>
                  <a:lnTo>
                    <a:pt x="15" y="33"/>
                  </a:lnTo>
                  <a:lnTo>
                    <a:pt x="13" y="28"/>
                  </a:lnTo>
                  <a:lnTo>
                    <a:pt x="5" y="52"/>
                  </a:lnTo>
                  <a:lnTo>
                    <a:pt x="0" y="69"/>
                  </a:lnTo>
                  <a:lnTo>
                    <a:pt x="5" y="72"/>
                  </a:lnTo>
                  <a:lnTo>
                    <a:pt x="8" y="91"/>
                  </a:lnTo>
                  <a:lnTo>
                    <a:pt x="20" y="93"/>
                  </a:lnTo>
                  <a:lnTo>
                    <a:pt x="21" y="128"/>
                  </a:lnTo>
                  <a:lnTo>
                    <a:pt x="22" y="159"/>
                  </a:lnTo>
                  <a:lnTo>
                    <a:pt x="36" y="139"/>
                  </a:lnTo>
                  <a:lnTo>
                    <a:pt x="46" y="146"/>
                  </a:lnTo>
                  <a:lnTo>
                    <a:pt x="51" y="139"/>
                  </a:lnTo>
                  <a:lnTo>
                    <a:pt x="59" y="131"/>
                  </a:lnTo>
                  <a:lnTo>
                    <a:pt x="78" y="159"/>
                  </a:lnTo>
                  <a:lnTo>
                    <a:pt x="80" y="182"/>
                  </a:lnTo>
                  <a:lnTo>
                    <a:pt x="93" y="217"/>
                  </a:lnTo>
                  <a:lnTo>
                    <a:pt x="98" y="244"/>
                  </a:lnTo>
                  <a:lnTo>
                    <a:pt x="93" y="261"/>
                  </a:lnTo>
                  <a:lnTo>
                    <a:pt x="105" y="276"/>
                  </a:lnTo>
                  <a:lnTo>
                    <a:pt x="105" y="269"/>
                  </a:lnTo>
                  <a:lnTo>
                    <a:pt x="112" y="257"/>
                  </a:lnTo>
                  <a:lnTo>
                    <a:pt x="117" y="261"/>
                  </a:lnTo>
                  <a:lnTo>
                    <a:pt x="128" y="252"/>
                  </a:lnTo>
                  <a:lnTo>
                    <a:pt x="126" y="226"/>
                  </a:lnTo>
                  <a:lnTo>
                    <a:pt x="120" y="213"/>
                  </a:lnTo>
                  <a:lnTo>
                    <a:pt x="120" y="207"/>
                  </a:lnTo>
                  <a:lnTo>
                    <a:pt x="107" y="187"/>
                  </a:lnTo>
                  <a:lnTo>
                    <a:pt x="102" y="169"/>
                  </a:lnTo>
                  <a:lnTo>
                    <a:pt x="92" y="146"/>
                  </a:lnTo>
                  <a:lnTo>
                    <a:pt x="82" y="124"/>
                  </a:lnTo>
                  <a:lnTo>
                    <a:pt x="62" y="98"/>
                  </a:lnTo>
                  <a:lnTo>
                    <a:pt x="65" y="89"/>
                  </a:lnTo>
                  <a:lnTo>
                    <a:pt x="74" y="85"/>
                  </a:lnTo>
                  <a:lnTo>
                    <a:pt x="72" y="7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61" name="Freeform 1301"/>
            <p:cNvSpPr>
              <a:spLocks/>
            </p:cNvSpPr>
            <p:nvPr/>
          </p:nvSpPr>
          <p:spPr bwMode="auto">
            <a:xfrm>
              <a:off x="6543290" y="3019832"/>
              <a:ext cx="238606" cy="594690"/>
            </a:xfrm>
            <a:custGeom>
              <a:avLst/>
              <a:gdLst>
                <a:gd name="T0" fmla="*/ 74 w 135"/>
                <a:gd name="T1" fmla="*/ 148 h 598"/>
                <a:gd name="T2" fmla="*/ 73 w 135"/>
                <a:gd name="T3" fmla="*/ 120 h 598"/>
                <a:gd name="T4" fmla="*/ 83 w 135"/>
                <a:gd name="T5" fmla="*/ 83 h 598"/>
                <a:gd name="T6" fmla="*/ 76 w 135"/>
                <a:gd name="T7" fmla="*/ 29 h 598"/>
                <a:gd name="T8" fmla="*/ 57 w 135"/>
                <a:gd name="T9" fmla="*/ 0 h 598"/>
                <a:gd name="T10" fmla="*/ 53 w 135"/>
                <a:gd name="T11" fmla="*/ 26 h 598"/>
                <a:gd name="T12" fmla="*/ 54 w 135"/>
                <a:gd name="T13" fmla="*/ 46 h 598"/>
                <a:gd name="T14" fmla="*/ 28 w 135"/>
                <a:gd name="T15" fmla="*/ 68 h 598"/>
                <a:gd name="T16" fmla="*/ 28 w 135"/>
                <a:gd name="T17" fmla="*/ 111 h 598"/>
                <a:gd name="T18" fmla="*/ 11 w 135"/>
                <a:gd name="T19" fmla="*/ 150 h 598"/>
                <a:gd name="T20" fmla="*/ 10 w 135"/>
                <a:gd name="T21" fmla="*/ 213 h 598"/>
                <a:gd name="T22" fmla="*/ 4 w 135"/>
                <a:gd name="T23" fmla="*/ 213 h 598"/>
                <a:gd name="T24" fmla="*/ 0 w 135"/>
                <a:gd name="T25" fmla="*/ 239 h 598"/>
                <a:gd name="T26" fmla="*/ 11 w 135"/>
                <a:gd name="T27" fmla="*/ 270 h 598"/>
                <a:gd name="T28" fmla="*/ 19 w 135"/>
                <a:gd name="T29" fmla="*/ 283 h 598"/>
                <a:gd name="T30" fmla="*/ 26 w 135"/>
                <a:gd name="T31" fmla="*/ 283 h 598"/>
                <a:gd name="T32" fmla="*/ 27 w 135"/>
                <a:gd name="T33" fmla="*/ 298 h 598"/>
                <a:gd name="T34" fmla="*/ 33 w 135"/>
                <a:gd name="T35" fmla="*/ 298 h 598"/>
                <a:gd name="T36" fmla="*/ 44 w 135"/>
                <a:gd name="T37" fmla="*/ 352 h 598"/>
                <a:gd name="T38" fmla="*/ 42 w 135"/>
                <a:gd name="T39" fmla="*/ 407 h 598"/>
                <a:gd name="T40" fmla="*/ 51 w 135"/>
                <a:gd name="T41" fmla="*/ 407 h 598"/>
                <a:gd name="T42" fmla="*/ 57 w 135"/>
                <a:gd name="T43" fmla="*/ 413 h 598"/>
                <a:gd name="T44" fmla="*/ 61 w 135"/>
                <a:gd name="T45" fmla="*/ 413 h 598"/>
                <a:gd name="T46" fmla="*/ 73 w 135"/>
                <a:gd name="T47" fmla="*/ 389 h 598"/>
                <a:gd name="T48" fmla="*/ 82 w 135"/>
                <a:gd name="T49" fmla="*/ 367 h 598"/>
                <a:gd name="T50" fmla="*/ 95 w 135"/>
                <a:gd name="T51" fmla="*/ 392 h 598"/>
                <a:gd name="T52" fmla="*/ 108 w 135"/>
                <a:gd name="T53" fmla="*/ 483 h 598"/>
                <a:gd name="T54" fmla="*/ 113 w 135"/>
                <a:gd name="T55" fmla="*/ 500 h 598"/>
                <a:gd name="T56" fmla="*/ 120 w 135"/>
                <a:gd name="T57" fmla="*/ 548 h 598"/>
                <a:gd name="T58" fmla="*/ 119 w 135"/>
                <a:gd name="T59" fmla="*/ 598 h 598"/>
                <a:gd name="T60" fmla="*/ 127 w 135"/>
                <a:gd name="T61" fmla="*/ 572 h 598"/>
                <a:gd name="T62" fmla="*/ 128 w 135"/>
                <a:gd name="T63" fmla="*/ 517 h 598"/>
                <a:gd name="T64" fmla="*/ 116 w 135"/>
                <a:gd name="T65" fmla="*/ 470 h 598"/>
                <a:gd name="T66" fmla="*/ 109 w 135"/>
                <a:gd name="T67" fmla="*/ 430 h 598"/>
                <a:gd name="T68" fmla="*/ 114 w 135"/>
                <a:gd name="T69" fmla="*/ 396 h 598"/>
                <a:gd name="T70" fmla="*/ 98 w 135"/>
                <a:gd name="T71" fmla="*/ 359 h 598"/>
                <a:gd name="T72" fmla="*/ 89 w 135"/>
                <a:gd name="T73" fmla="*/ 326 h 598"/>
                <a:gd name="T74" fmla="*/ 107 w 135"/>
                <a:gd name="T75" fmla="*/ 285 h 598"/>
                <a:gd name="T76" fmla="*/ 122 w 135"/>
                <a:gd name="T77" fmla="*/ 267 h 598"/>
                <a:gd name="T78" fmla="*/ 135 w 135"/>
                <a:gd name="T79" fmla="*/ 226 h 598"/>
                <a:gd name="T80" fmla="*/ 120 w 135"/>
                <a:gd name="T81" fmla="*/ 228 h 598"/>
                <a:gd name="T82" fmla="*/ 105 w 135"/>
                <a:gd name="T83" fmla="*/ 204 h 598"/>
                <a:gd name="T84" fmla="*/ 96 w 135"/>
                <a:gd name="T85" fmla="*/ 170 h 598"/>
                <a:gd name="T86" fmla="*/ 91 w 135"/>
                <a:gd name="T87" fmla="*/ 142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5" h="598">
                  <a:moveTo>
                    <a:pt x="91" y="142"/>
                  </a:moveTo>
                  <a:lnTo>
                    <a:pt x="74" y="148"/>
                  </a:lnTo>
                  <a:lnTo>
                    <a:pt x="74" y="133"/>
                  </a:lnTo>
                  <a:lnTo>
                    <a:pt x="73" y="120"/>
                  </a:lnTo>
                  <a:lnTo>
                    <a:pt x="81" y="98"/>
                  </a:lnTo>
                  <a:lnTo>
                    <a:pt x="83" y="83"/>
                  </a:lnTo>
                  <a:lnTo>
                    <a:pt x="78" y="59"/>
                  </a:lnTo>
                  <a:lnTo>
                    <a:pt x="76" y="29"/>
                  </a:lnTo>
                  <a:lnTo>
                    <a:pt x="70" y="24"/>
                  </a:lnTo>
                  <a:lnTo>
                    <a:pt x="57" y="0"/>
                  </a:lnTo>
                  <a:lnTo>
                    <a:pt x="54" y="9"/>
                  </a:lnTo>
                  <a:lnTo>
                    <a:pt x="53" y="26"/>
                  </a:lnTo>
                  <a:lnTo>
                    <a:pt x="51" y="35"/>
                  </a:lnTo>
                  <a:lnTo>
                    <a:pt x="54" y="46"/>
                  </a:lnTo>
                  <a:lnTo>
                    <a:pt x="42" y="42"/>
                  </a:lnTo>
                  <a:lnTo>
                    <a:pt x="28" y="68"/>
                  </a:lnTo>
                  <a:lnTo>
                    <a:pt x="28" y="94"/>
                  </a:lnTo>
                  <a:lnTo>
                    <a:pt x="28" y="111"/>
                  </a:lnTo>
                  <a:lnTo>
                    <a:pt x="21" y="150"/>
                  </a:lnTo>
                  <a:lnTo>
                    <a:pt x="11" y="150"/>
                  </a:lnTo>
                  <a:lnTo>
                    <a:pt x="10" y="178"/>
                  </a:lnTo>
                  <a:lnTo>
                    <a:pt x="10" y="213"/>
                  </a:lnTo>
                  <a:lnTo>
                    <a:pt x="5" y="213"/>
                  </a:lnTo>
                  <a:lnTo>
                    <a:pt x="4" y="213"/>
                  </a:lnTo>
                  <a:lnTo>
                    <a:pt x="5" y="231"/>
                  </a:lnTo>
                  <a:lnTo>
                    <a:pt x="0" y="239"/>
                  </a:lnTo>
                  <a:lnTo>
                    <a:pt x="10" y="268"/>
                  </a:lnTo>
                  <a:lnTo>
                    <a:pt x="11" y="270"/>
                  </a:lnTo>
                  <a:lnTo>
                    <a:pt x="15" y="265"/>
                  </a:lnTo>
                  <a:lnTo>
                    <a:pt x="19" y="283"/>
                  </a:lnTo>
                  <a:lnTo>
                    <a:pt x="20" y="285"/>
                  </a:lnTo>
                  <a:lnTo>
                    <a:pt x="26" y="283"/>
                  </a:lnTo>
                  <a:lnTo>
                    <a:pt x="30" y="294"/>
                  </a:lnTo>
                  <a:lnTo>
                    <a:pt x="27" y="298"/>
                  </a:lnTo>
                  <a:lnTo>
                    <a:pt x="30" y="313"/>
                  </a:lnTo>
                  <a:lnTo>
                    <a:pt x="33" y="298"/>
                  </a:lnTo>
                  <a:lnTo>
                    <a:pt x="39" y="328"/>
                  </a:lnTo>
                  <a:lnTo>
                    <a:pt x="44" y="352"/>
                  </a:lnTo>
                  <a:lnTo>
                    <a:pt x="44" y="378"/>
                  </a:lnTo>
                  <a:lnTo>
                    <a:pt x="42" y="407"/>
                  </a:lnTo>
                  <a:lnTo>
                    <a:pt x="49" y="391"/>
                  </a:lnTo>
                  <a:lnTo>
                    <a:pt x="51" y="407"/>
                  </a:lnTo>
                  <a:lnTo>
                    <a:pt x="53" y="413"/>
                  </a:lnTo>
                  <a:lnTo>
                    <a:pt x="57" y="413"/>
                  </a:lnTo>
                  <a:lnTo>
                    <a:pt x="61" y="407"/>
                  </a:lnTo>
                  <a:lnTo>
                    <a:pt x="61" y="413"/>
                  </a:lnTo>
                  <a:lnTo>
                    <a:pt x="71" y="396"/>
                  </a:lnTo>
                  <a:lnTo>
                    <a:pt x="73" y="389"/>
                  </a:lnTo>
                  <a:lnTo>
                    <a:pt x="76" y="392"/>
                  </a:lnTo>
                  <a:lnTo>
                    <a:pt x="82" y="367"/>
                  </a:lnTo>
                  <a:lnTo>
                    <a:pt x="87" y="380"/>
                  </a:lnTo>
                  <a:lnTo>
                    <a:pt x="95" y="392"/>
                  </a:lnTo>
                  <a:lnTo>
                    <a:pt x="100" y="437"/>
                  </a:lnTo>
                  <a:lnTo>
                    <a:pt x="108" y="483"/>
                  </a:lnTo>
                  <a:lnTo>
                    <a:pt x="108" y="474"/>
                  </a:lnTo>
                  <a:lnTo>
                    <a:pt x="113" y="500"/>
                  </a:lnTo>
                  <a:lnTo>
                    <a:pt x="116" y="522"/>
                  </a:lnTo>
                  <a:lnTo>
                    <a:pt x="120" y="548"/>
                  </a:lnTo>
                  <a:lnTo>
                    <a:pt x="120" y="574"/>
                  </a:lnTo>
                  <a:lnTo>
                    <a:pt x="119" y="598"/>
                  </a:lnTo>
                  <a:lnTo>
                    <a:pt x="122" y="593"/>
                  </a:lnTo>
                  <a:lnTo>
                    <a:pt x="127" y="572"/>
                  </a:lnTo>
                  <a:lnTo>
                    <a:pt x="133" y="550"/>
                  </a:lnTo>
                  <a:lnTo>
                    <a:pt x="128" y="517"/>
                  </a:lnTo>
                  <a:lnTo>
                    <a:pt x="125" y="491"/>
                  </a:lnTo>
                  <a:lnTo>
                    <a:pt x="116" y="470"/>
                  </a:lnTo>
                  <a:lnTo>
                    <a:pt x="109" y="450"/>
                  </a:lnTo>
                  <a:lnTo>
                    <a:pt x="109" y="430"/>
                  </a:lnTo>
                  <a:lnTo>
                    <a:pt x="110" y="417"/>
                  </a:lnTo>
                  <a:lnTo>
                    <a:pt x="114" y="396"/>
                  </a:lnTo>
                  <a:lnTo>
                    <a:pt x="110" y="396"/>
                  </a:lnTo>
                  <a:lnTo>
                    <a:pt x="98" y="359"/>
                  </a:lnTo>
                  <a:lnTo>
                    <a:pt x="85" y="326"/>
                  </a:lnTo>
                  <a:lnTo>
                    <a:pt x="89" y="326"/>
                  </a:lnTo>
                  <a:lnTo>
                    <a:pt x="93" y="289"/>
                  </a:lnTo>
                  <a:lnTo>
                    <a:pt x="107" y="285"/>
                  </a:lnTo>
                  <a:lnTo>
                    <a:pt x="114" y="268"/>
                  </a:lnTo>
                  <a:lnTo>
                    <a:pt x="122" y="267"/>
                  </a:lnTo>
                  <a:lnTo>
                    <a:pt x="127" y="250"/>
                  </a:lnTo>
                  <a:lnTo>
                    <a:pt x="135" y="226"/>
                  </a:lnTo>
                  <a:lnTo>
                    <a:pt x="131" y="224"/>
                  </a:lnTo>
                  <a:lnTo>
                    <a:pt x="120" y="228"/>
                  </a:lnTo>
                  <a:lnTo>
                    <a:pt x="113" y="209"/>
                  </a:lnTo>
                  <a:lnTo>
                    <a:pt x="105" y="204"/>
                  </a:lnTo>
                  <a:lnTo>
                    <a:pt x="106" y="176"/>
                  </a:lnTo>
                  <a:lnTo>
                    <a:pt x="96" y="170"/>
                  </a:lnTo>
                  <a:lnTo>
                    <a:pt x="93" y="148"/>
                  </a:lnTo>
                  <a:lnTo>
                    <a:pt x="91" y="14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62" name="Freeform 1302"/>
            <p:cNvSpPr>
              <a:spLocks/>
            </p:cNvSpPr>
            <p:nvPr/>
          </p:nvSpPr>
          <p:spPr bwMode="auto">
            <a:xfrm>
              <a:off x="7311528" y="3341642"/>
              <a:ext cx="131956" cy="191957"/>
            </a:xfrm>
            <a:custGeom>
              <a:avLst/>
              <a:gdLst>
                <a:gd name="T0" fmla="*/ 13 w 74"/>
                <a:gd name="T1" fmla="*/ 122 h 193"/>
                <a:gd name="T2" fmla="*/ 13 w 74"/>
                <a:gd name="T3" fmla="*/ 135 h 193"/>
                <a:gd name="T4" fmla="*/ 2 w 74"/>
                <a:gd name="T5" fmla="*/ 102 h 193"/>
                <a:gd name="T6" fmla="*/ 0 w 74"/>
                <a:gd name="T7" fmla="*/ 76 h 193"/>
                <a:gd name="T8" fmla="*/ 8 w 74"/>
                <a:gd name="T9" fmla="*/ 80 h 193"/>
                <a:gd name="T10" fmla="*/ 7 w 74"/>
                <a:gd name="T11" fmla="*/ 46 h 193"/>
                <a:gd name="T12" fmla="*/ 3 w 74"/>
                <a:gd name="T13" fmla="*/ 11 h 193"/>
                <a:gd name="T14" fmla="*/ 8 w 74"/>
                <a:gd name="T15" fmla="*/ 0 h 193"/>
                <a:gd name="T16" fmla="*/ 28 w 74"/>
                <a:gd name="T17" fmla="*/ 5 h 193"/>
                <a:gd name="T18" fmla="*/ 30 w 74"/>
                <a:gd name="T19" fmla="*/ 15 h 193"/>
                <a:gd name="T20" fmla="*/ 34 w 74"/>
                <a:gd name="T21" fmla="*/ 43 h 193"/>
                <a:gd name="T22" fmla="*/ 37 w 74"/>
                <a:gd name="T23" fmla="*/ 56 h 193"/>
                <a:gd name="T24" fmla="*/ 34 w 74"/>
                <a:gd name="T25" fmla="*/ 80 h 193"/>
                <a:gd name="T26" fmla="*/ 27 w 74"/>
                <a:gd name="T27" fmla="*/ 91 h 193"/>
                <a:gd name="T28" fmla="*/ 28 w 74"/>
                <a:gd name="T29" fmla="*/ 115 h 193"/>
                <a:gd name="T30" fmla="*/ 37 w 74"/>
                <a:gd name="T31" fmla="*/ 148 h 193"/>
                <a:gd name="T32" fmla="*/ 42 w 74"/>
                <a:gd name="T33" fmla="*/ 148 h 193"/>
                <a:gd name="T34" fmla="*/ 42 w 74"/>
                <a:gd name="T35" fmla="*/ 144 h 193"/>
                <a:gd name="T36" fmla="*/ 51 w 74"/>
                <a:gd name="T37" fmla="*/ 139 h 193"/>
                <a:gd name="T38" fmla="*/ 58 w 74"/>
                <a:gd name="T39" fmla="*/ 156 h 193"/>
                <a:gd name="T40" fmla="*/ 59 w 74"/>
                <a:gd name="T41" fmla="*/ 148 h 193"/>
                <a:gd name="T42" fmla="*/ 66 w 74"/>
                <a:gd name="T43" fmla="*/ 159 h 193"/>
                <a:gd name="T44" fmla="*/ 63 w 74"/>
                <a:gd name="T45" fmla="*/ 163 h 193"/>
                <a:gd name="T46" fmla="*/ 69 w 74"/>
                <a:gd name="T47" fmla="*/ 176 h 193"/>
                <a:gd name="T48" fmla="*/ 74 w 74"/>
                <a:gd name="T49" fmla="*/ 178 h 193"/>
                <a:gd name="T50" fmla="*/ 70 w 74"/>
                <a:gd name="T51" fmla="*/ 193 h 193"/>
                <a:gd name="T52" fmla="*/ 70 w 74"/>
                <a:gd name="T53" fmla="*/ 185 h 193"/>
                <a:gd name="T54" fmla="*/ 59 w 74"/>
                <a:gd name="T55" fmla="*/ 174 h 193"/>
                <a:gd name="T56" fmla="*/ 52 w 74"/>
                <a:gd name="T57" fmla="*/ 159 h 193"/>
                <a:gd name="T58" fmla="*/ 46 w 74"/>
                <a:gd name="T59" fmla="*/ 152 h 193"/>
                <a:gd name="T60" fmla="*/ 48 w 74"/>
                <a:gd name="T61" fmla="*/ 174 h 193"/>
                <a:gd name="T62" fmla="*/ 33 w 74"/>
                <a:gd name="T63" fmla="*/ 150 h 193"/>
                <a:gd name="T64" fmla="*/ 23 w 74"/>
                <a:gd name="T65" fmla="*/ 159 h 193"/>
                <a:gd name="T66" fmla="*/ 17 w 74"/>
                <a:gd name="T67" fmla="*/ 152 h 193"/>
                <a:gd name="T68" fmla="*/ 17 w 74"/>
                <a:gd name="T69" fmla="*/ 139 h 193"/>
                <a:gd name="T70" fmla="*/ 20 w 74"/>
                <a:gd name="T71" fmla="*/ 126 h 193"/>
                <a:gd name="T72" fmla="*/ 13 w 74"/>
                <a:gd name="T73" fmla="*/ 12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 h="193">
                  <a:moveTo>
                    <a:pt x="13" y="122"/>
                  </a:moveTo>
                  <a:lnTo>
                    <a:pt x="13" y="135"/>
                  </a:lnTo>
                  <a:lnTo>
                    <a:pt x="2" y="102"/>
                  </a:lnTo>
                  <a:lnTo>
                    <a:pt x="0" y="76"/>
                  </a:lnTo>
                  <a:lnTo>
                    <a:pt x="8" y="80"/>
                  </a:lnTo>
                  <a:lnTo>
                    <a:pt x="7" y="46"/>
                  </a:lnTo>
                  <a:lnTo>
                    <a:pt x="3" y="11"/>
                  </a:lnTo>
                  <a:lnTo>
                    <a:pt x="8" y="0"/>
                  </a:lnTo>
                  <a:lnTo>
                    <a:pt x="28" y="5"/>
                  </a:lnTo>
                  <a:lnTo>
                    <a:pt x="30" y="15"/>
                  </a:lnTo>
                  <a:lnTo>
                    <a:pt x="34" y="43"/>
                  </a:lnTo>
                  <a:lnTo>
                    <a:pt x="37" y="56"/>
                  </a:lnTo>
                  <a:lnTo>
                    <a:pt x="34" y="80"/>
                  </a:lnTo>
                  <a:lnTo>
                    <a:pt x="27" y="91"/>
                  </a:lnTo>
                  <a:lnTo>
                    <a:pt x="28" y="115"/>
                  </a:lnTo>
                  <a:lnTo>
                    <a:pt x="37" y="148"/>
                  </a:lnTo>
                  <a:lnTo>
                    <a:pt x="42" y="148"/>
                  </a:lnTo>
                  <a:lnTo>
                    <a:pt x="42" y="144"/>
                  </a:lnTo>
                  <a:lnTo>
                    <a:pt x="51" y="139"/>
                  </a:lnTo>
                  <a:lnTo>
                    <a:pt x="58" y="156"/>
                  </a:lnTo>
                  <a:lnTo>
                    <a:pt x="59" y="148"/>
                  </a:lnTo>
                  <a:lnTo>
                    <a:pt x="66" y="159"/>
                  </a:lnTo>
                  <a:lnTo>
                    <a:pt x="63" y="163"/>
                  </a:lnTo>
                  <a:lnTo>
                    <a:pt x="69" y="176"/>
                  </a:lnTo>
                  <a:lnTo>
                    <a:pt x="74" y="178"/>
                  </a:lnTo>
                  <a:lnTo>
                    <a:pt x="70" y="193"/>
                  </a:lnTo>
                  <a:lnTo>
                    <a:pt x="70" y="185"/>
                  </a:lnTo>
                  <a:lnTo>
                    <a:pt x="59" y="174"/>
                  </a:lnTo>
                  <a:lnTo>
                    <a:pt x="52" y="159"/>
                  </a:lnTo>
                  <a:lnTo>
                    <a:pt x="46" y="152"/>
                  </a:lnTo>
                  <a:lnTo>
                    <a:pt x="48" y="174"/>
                  </a:lnTo>
                  <a:lnTo>
                    <a:pt x="33" y="150"/>
                  </a:lnTo>
                  <a:lnTo>
                    <a:pt x="23" y="159"/>
                  </a:lnTo>
                  <a:lnTo>
                    <a:pt x="17" y="152"/>
                  </a:lnTo>
                  <a:lnTo>
                    <a:pt x="17" y="139"/>
                  </a:lnTo>
                  <a:lnTo>
                    <a:pt x="20" y="126"/>
                  </a:lnTo>
                  <a:lnTo>
                    <a:pt x="13" y="12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3" name="Freeform 1303"/>
            <p:cNvSpPr>
              <a:spLocks/>
            </p:cNvSpPr>
            <p:nvPr/>
          </p:nvSpPr>
          <p:spPr bwMode="auto">
            <a:xfrm>
              <a:off x="7396486" y="3627695"/>
              <a:ext cx="130149" cy="131735"/>
            </a:xfrm>
            <a:custGeom>
              <a:avLst/>
              <a:gdLst>
                <a:gd name="T0" fmla="*/ 57 w 73"/>
                <a:gd name="T1" fmla="*/ 133 h 133"/>
                <a:gd name="T2" fmla="*/ 53 w 73"/>
                <a:gd name="T3" fmla="*/ 120 h 133"/>
                <a:gd name="T4" fmla="*/ 50 w 73"/>
                <a:gd name="T5" fmla="*/ 126 h 133"/>
                <a:gd name="T6" fmla="*/ 33 w 73"/>
                <a:gd name="T7" fmla="*/ 107 h 133"/>
                <a:gd name="T8" fmla="*/ 36 w 73"/>
                <a:gd name="T9" fmla="*/ 80 h 133"/>
                <a:gd name="T10" fmla="*/ 27 w 73"/>
                <a:gd name="T11" fmla="*/ 63 h 133"/>
                <a:gd name="T12" fmla="*/ 22 w 73"/>
                <a:gd name="T13" fmla="*/ 70 h 133"/>
                <a:gd name="T14" fmla="*/ 19 w 73"/>
                <a:gd name="T15" fmla="*/ 69 h 133"/>
                <a:gd name="T16" fmla="*/ 16 w 73"/>
                <a:gd name="T17" fmla="*/ 72 h 133"/>
                <a:gd name="T18" fmla="*/ 13 w 73"/>
                <a:gd name="T19" fmla="*/ 65 h 133"/>
                <a:gd name="T20" fmla="*/ 5 w 73"/>
                <a:gd name="T21" fmla="*/ 83 h 133"/>
                <a:gd name="T22" fmla="*/ 0 w 73"/>
                <a:gd name="T23" fmla="*/ 89 h 133"/>
                <a:gd name="T24" fmla="*/ 3 w 73"/>
                <a:gd name="T25" fmla="*/ 67 h 133"/>
                <a:gd name="T26" fmla="*/ 15 w 73"/>
                <a:gd name="T27" fmla="*/ 46 h 133"/>
                <a:gd name="T28" fmla="*/ 25 w 73"/>
                <a:gd name="T29" fmla="*/ 37 h 133"/>
                <a:gd name="T30" fmla="*/ 28 w 73"/>
                <a:gd name="T31" fmla="*/ 52 h 133"/>
                <a:gd name="T32" fmla="*/ 35 w 73"/>
                <a:gd name="T33" fmla="*/ 45 h 133"/>
                <a:gd name="T34" fmla="*/ 39 w 73"/>
                <a:gd name="T35" fmla="*/ 41 h 133"/>
                <a:gd name="T36" fmla="*/ 41 w 73"/>
                <a:gd name="T37" fmla="*/ 24 h 133"/>
                <a:gd name="T38" fmla="*/ 49 w 73"/>
                <a:gd name="T39" fmla="*/ 26 h 133"/>
                <a:gd name="T40" fmla="*/ 52 w 73"/>
                <a:gd name="T41" fmla="*/ 24 h 133"/>
                <a:gd name="T42" fmla="*/ 51 w 73"/>
                <a:gd name="T43" fmla="*/ 0 h 133"/>
                <a:gd name="T44" fmla="*/ 62 w 73"/>
                <a:gd name="T45" fmla="*/ 17 h 133"/>
                <a:gd name="T46" fmla="*/ 64 w 73"/>
                <a:gd name="T47" fmla="*/ 41 h 133"/>
                <a:gd name="T48" fmla="*/ 73 w 73"/>
                <a:gd name="T49" fmla="*/ 82 h 133"/>
                <a:gd name="T50" fmla="*/ 69 w 73"/>
                <a:gd name="T51" fmla="*/ 93 h 133"/>
                <a:gd name="T52" fmla="*/ 68 w 73"/>
                <a:gd name="T53" fmla="*/ 107 h 133"/>
                <a:gd name="T54" fmla="*/ 61 w 73"/>
                <a:gd name="T55" fmla="*/ 82 h 133"/>
                <a:gd name="T56" fmla="*/ 54 w 73"/>
                <a:gd name="T57" fmla="*/ 89 h 133"/>
                <a:gd name="T58" fmla="*/ 59 w 73"/>
                <a:gd name="T59" fmla="*/ 109 h 133"/>
                <a:gd name="T60" fmla="*/ 57 w 73"/>
                <a:gd name="T6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 h="133">
                  <a:moveTo>
                    <a:pt x="57" y="133"/>
                  </a:moveTo>
                  <a:lnTo>
                    <a:pt x="53" y="120"/>
                  </a:lnTo>
                  <a:lnTo>
                    <a:pt x="50" y="126"/>
                  </a:lnTo>
                  <a:lnTo>
                    <a:pt x="33" y="107"/>
                  </a:lnTo>
                  <a:lnTo>
                    <a:pt x="36" y="80"/>
                  </a:lnTo>
                  <a:lnTo>
                    <a:pt x="27" y="63"/>
                  </a:lnTo>
                  <a:lnTo>
                    <a:pt x="22" y="70"/>
                  </a:lnTo>
                  <a:lnTo>
                    <a:pt x="19" y="69"/>
                  </a:lnTo>
                  <a:lnTo>
                    <a:pt x="16" y="72"/>
                  </a:lnTo>
                  <a:lnTo>
                    <a:pt x="13" y="65"/>
                  </a:lnTo>
                  <a:lnTo>
                    <a:pt x="5" y="83"/>
                  </a:lnTo>
                  <a:lnTo>
                    <a:pt x="0" y="89"/>
                  </a:lnTo>
                  <a:lnTo>
                    <a:pt x="3" y="67"/>
                  </a:lnTo>
                  <a:lnTo>
                    <a:pt x="15" y="46"/>
                  </a:lnTo>
                  <a:lnTo>
                    <a:pt x="25" y="37"/>
                  </a:lnTo>
                  <a:lnTo>
                    <a:pt x="28" y="52"/>
                  </a:lnTo>
                  <a:lnTo>
                    <a:pt x="35" y="45"/>
                  </a:lnTo>
                  <a:lnTo>
                    <a:pt x="39" y="41"/>
                  </a:lnTo>
                  <a:lnTo>
                    <a:pt x="41" y="24"/>
                  </a:lnTo>
                  <a:lnTo>
                    <a:pt x="49" y="26"/>
                  </a:lnTo>
                  <a:lnTo>
                    <a:pt x="52" y="24"/>
                  </a:lnTo>
                  <a:lnTo>
                    <a:pt x="51" y="0"/>
                  </a:lnTo>
                  <a:lnTo>
                    <a:pt x="62" y="17"/>
                  </a:lnTo>
                  <a:lnTo>
                    <a:pt x="64" y="41"/>
                  </a:lnTo>
                  <a:lnTo>
                    <a:pt x="73" y="82"/>
                  </a:lnTo>
                  <a:lnTo>
                    <a:pt x="69" y="93"/>
                  </a:lnTo>
                  <a:lnTo>
                    <a:pt x="68" y="107"/>
                  </a:lnTo>
                  <a:lnTo>
                    <a:pt x="61" y="82"/>
                  </a:lnTo>
                  <a:lnTo>
                    <a:pt x="54" y="89"/>
                  </a:lnTo>
                  <a:lnTo>
                    <a:pt x="59" y="109"/>
                  </a:lnTo>
                  <a:lnTo>
                    <a:pt x="57" y="13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4" name="Freeform 1304"/>
            <p:cNvSpPr>
              <a:spLocks/>
            </p:cNvSpPr>
            <p:nvPr/>
          </p:nvSpPr>
          <p:spPr bwMode="auto">
            <a:xfrm>
              <a:off x="7405524" y="3591939"/>
              <a:ext cx="27114" cy="58340"/>
            </a:xfrm>
            <a:custGeom>
              <a:avLst/>
              <a:gdLst>
                <a:gd name="T0" fmla="*/ 15 w 15"/>
                <a:gd name="T1" fmla="*/ 0 h 57"/>
                <a:gd name="T2" fmla="*/ 12 w 15"/>
                <a:gd name="T3" fmla="*/ 41 h 57"/>
                <a:gd name="T4" fmla="*/ 12 w 15"/>
                <a:gd name="T5" fmla="*/ 57 h 57"/>
                <a:gd name="T6" fmla="*/ 0 w 15"/>
                <a:gd name="T7" fmla="*/ 37 h 57"/>
                <a:gd name="T8" fmla="*/ 3 w 15"/>
                <a:gd name="T9" fmla="*/ 28 h 57"/>
                <a:gd name="T10" fmla="*/ 5 w 15"/>
                <a:gd name="T11" fmla="*/ 0 h 57"/>
                <a:gd name="T12" fmla="*/ 15 w 15"/>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5" h="57">
                  <a:moveTo>
                    <a:pt x="15" y="0"/>
                  </a:moveTo>
                  <a:lnTo>
                    <a:pt x="12" y="41"/>
                  </a:lnTo>
                  <a:lnTo>
                    <a:pt x="12" y="57"/>
                  </a:lnTo>
                  <a:lnTo>
                    <a:pt x="0" y="37"/>
                  </a:lnTo>
                  <a:lnTo>
                    <a:pt x="3" y="28"/>
                  </a:lnTo>
                  <a:lnTo>
                    <a:pt x="5" y="0"/>
                  </a:lnTo>
                  <a:lnTo>
                    <a:pt x="15"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5" name="Freeform 1305"/>
            <p:cNvSpPr>
              <a:spLocks/>
            </p:cNvSpPr>
            <p:nvPr/>
          </p:nvSpPr>
          <p:spPr bwMode="auto">
            <a:xfrm>
              <a:off x="7447099" y="3535481"/>
              <a:ext cx="41575" cy="48930"/>
            </a:xfrm>
            <a:custGeom>
              <a:avLst/>
              <a:gdLst>
                <a:gd name="T0" fmla="*/ 20 w 25"/>
                <a:gd name="T1" fmla="*/ 49 h 50"/>
                <a:gd name="T2" fmla="*/ 12 w 25"/>
                <a:gd name="T3" fmla="*/ 32 h 50"/>
                <a:gd name="T4" fmla="*/ 0 w 25"/>
                <a:gd name="T5" fmla="*/ 4 h 50"/>
                <a:gd name="T6" fmla="*/ 13 w 25"/>
                <a:gd name="T7" fmla="*/ 0 h 50"/>
                <a:gd name="T8" fmla="*/ 18 w 25"/>
                <a:gd name="T9" fmla="*/ 21 h 50"/>
                <a:gd name="T10" fmla="*/ 25 w 25"/>
                <a:gd name="T11" fmla="*/ 50 h 50"/>
                <a:gd name="T12" fmla="*/ 20 w 25"/>
                <a:gd name="T13" fmla="*/ 49 h 50"/>
              </a:gdLst>
              <a:ahLst/>
              <a:cxnLst>
                <a:cxn ang="0">
                  <a:pos x="T0" y="T1"/>
                </a:cxn>
                <a:cxn ang="0">
                  <a:pos x="T2" y="T3"/>
                </a:cxn>
                <a:cxn ang="0">
                  <a:pos x="T4" y="T5"/>
                </a:cxn>
                <a:cxn ang="0">
                  <a:pos x="T6" y="T7"/>
                </a:cxn>
                <a:cxn ang="0">
                  <a:pos x="T8" y="T9"/>
                </a:cxn>
                <a:cxn ang="0">
                  <a:pos x="T10" y="T11"/>
                </a:cxn>
                <a:cxn ang="0">
                  <a:pos x="T12" y="T13"/>
                </a:cxn>
              </a:cxnLst>
              <a:rect l="0" t="0" r="r" b="b"/>
              <a:pathLst>
                <a:path w="25" h="50">
                  <a:moveTo>
                    <a:pt x="20" y="49"/>
                  </a:moveTo>
                  <a:lnTo>
                    <a:pt x="12" y="32"/>
                  </a:lnTo>
                  <a:lnTo>
                    <a:pt x="0" y="4"/>
                  </a:lnTo>
                  <a:lnTo>
                    <a:pt x="13" y="0"/>
                  </a:lnTo>
                  <a:lnTo>
                    <a:pt x="18" y="21"/>
                  </a:lnTo>
                  <a:lnTo>
                    <a:pt x="25" y="50"/>
                  </a:lnTo>
                  <a:lnTo>
                    <a:pt x="20" y="4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6" name="Freeform 1306"/>
            <p:cNvSpPr>
              <a:spLocks/>
            </p:cNvSpPr>
            <p:nvPr/>
          </p:nvSpPr>
          <p:spPr bwMode="auto">
            <a:xfrm>
              <a:off x="7383832" y="3558064"/>
              <a:ext cx="34345" cy="45166"/>
            </a:xfrm>
            <a:custGeom>
              <a:avLst/>
              <a:gdLst>
                <a:gd name="T0" fmla="*/ 18 w 20"/>
                <a:gd name="T1" fmla="*/ 9 h 44"/>
                <a:gd name="T2" fmla="*/ 2 w 20"/>
                <a:gd name="T3" fmla="*/ 0 h 44"/>
                <a:gd name="T4" fmla="*/ 0 w 20"/>
                <a:gd name="T5" fmla="*/ 0 h 44"/>
                <a:gd name="T6" fmla="*/ 4 w 20"/>
                <a:gd name="T7" fmla="*/ 44 h 44"/>
                <a:gd name="T8" fmla="*/ 20 w 20"/>
                <a:gd name="T9" fmla="*/ 16 h 44"/>
                <a:gd name="T10" fmla="*/ 20 w 20"/>
                <a:gd name="T11" fmla="*/ 14 h 44"/>
                <a:gd name="T12" fmla="*/ 18 w 20"/>
                <a:gd name="T13" fmla="*/ 9 h 44"/>
              </a:gdLst>
              <a:ahLst/>
              <a:cxnLst>
                <a:cxn ang="0">
                  <a:pos x="T0" y="T1"/>
                </a:cxn>
                <a:cxn ang="0">
                  <a:pos x="T2" y="T3"/>
                </a:cxn>
                <a:cxn ang="0">
                  <a:pos x="T4" y="T5"/>
                </a:cxn>
                <a:cxn ang="0">
                  <a:pos x="T6" y="T7"/>
                </a:cxn>
                <a:cxn ang="0">
                  <a:pos x="T8" y="T9"/>
                </a:cxn>
                <a:cxn ang="0">
                  <a:pos x="T10" y="T11"/>
                </a:cxn>
                <a:cxn ang="0">
                  <a:pos x="T12" y="T13"/>
                </a:cxn>
              </a:cxnLst>
              <a:rect l="0" t="0" r="r" b="b"/>
              <a:pathLst>
                <a:path w="20" h="44">
                  <a:moveTo>
                    <a:pt x="18" y="9"/>
                  </a:moveTo>
                  <a:lnTo>
                    <a:pt x="2" y="0"/>
                  </a:lnTo>
                  <a:lnTo>
                    <a:pt x="0" y="0"/>
                  </a:lnTo>
                  <a:lnTo>
                    <a:pt x="4" y="44"/>
                  </a:lnTo>
                  <a:lnTo>
                    <a:pt x="20" y="16"/>
                  </a:lnTo>
                  <a:lnTo>
                    <a:pt x="20" y="14"/>
                  </a:lnTo>
                  <a:lnTo>
                    <a:pt x="18"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7" name="Freeform 1307"/>
            <p:cNvSpPr>
              <a:spLocks/>
            </p:cNvSpPr>
            <p:nvPr/>
          </p:nvSpPr>
          <p:spPr bwMode="auto">
            <a:xfrm>
              <a:off x="7266337" y="3576883"/>
              <a:ext cx="61459" cy="92215"/>
            </a:xfrm>
            <a:custGeom>
              <a:avLst/>
              <a:gdLst>
                <a:gd name="T0" fmla="*/ 35 w 35"/>
                <a:gd name="T1" fmla="*/ 28 h 95"/>
                <a:gd name="T2" fmla="*/ 21 w 35"/>
                <a:gd name="T3" fmla="*/ 52 h 95"/>
                <a:gd name="T4" fmla="*/ 11 w 35"/>
                <a:gd name="T5" fmla="*/ 74 h 95"/>
                <a:gd name="T6" fmla="*/ 0 w 35"/>
                <a:gd name="T7" fmla="*/ 95 h 95"/>
                <a:gd name="T8" fmla="*/ 1 w 35"/>
                <a:gd name="T9" fmla="*/ 89 h 95"/>
                <a:gd name="T10" fmla="*/ 12 w 35"/>
                <a:gd name="T11" fmla="*/ 61 h 95"/>
                <a:gd name="T12" fmla="*/ 22 w 35"/>
                <a:gd name="T13" fmla="*/ 37 h 95"/>
                <a:gd name="T14" fmla="*/ 28 w 35"/>
                <a:gd name="T15" fmla="*/ 17 h 95"/>
                <a:gd name="T16" fmla="*/ 29 w 35"/>
                <a:gd name="T17" fmla="*/ 17 h 95"/>
                <a:gd name="T18" fmla="*/ 29 w 35"/>
                <a:gd name="T19" fmla="*/ 0 h 95"/>
                <a:gd name="T20" fmla="*/ 35 w 35"/>
                <a:gd name="T21" fmla="*/ 2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95">
                  <a:moveTo>
                    <a:pt x="35" y="28"/>
                  </a:moveTo>
                  <a:lnTo>
                    <a:pt x="21" y="52"/>
                  </a:lnTo>
                  <a:lnTo>
                    <a:pt x="11" y="74"/>
                  </a:lnTo>
                  <a:lnTo>
                    <a:pt x="0" y="95"/>
                  </a:lnTo>
                  <a:lnTo>
                    <a:pt x="1" y="89"/>
                  </a:lnTo>
                  <a:lnTo>
                    <a:pt x="12" y="61"/>
                  </a:lnTo>
                  <a:lnTo>
                    <a:pt x="22" y="37"/>
                  </a:lnTo>
                  <a:lnTo>
                    <a:pt x="28" y="17"/>
                  </a:lnTo>
                  <a:lnTo>
                    <a:pt x="29" y="17"/>
                  </a:lnTo>
                  <a:lnTo>
                    <a:pt x="29" y="0"/>
                  </a:lnTo>
                  <a:lnTo>
                    <a:pt x="35" y="28"/>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8" name="Freeform 1308"/>
            <p:cNvSpPr>
              <a:spLocks/>
            </p:cNvSpPr>
            <p:nvPr/>
          </p:nvSpPr>
          <p:spPr bwMode="auto">
            <a:xfrm>
              <a:off x="7335027" y="3507252"/>
              <a:ext cx="36152" cy="39521"/>
            </a:xfrm>
            <a:custGeom>
              <a:avLst/>
              <a:gdLst>
                <a:gd name="T0" fmla="*/ 20 w 20"/>
                <a:gd name="T1" fmla="*/ 26 h 39"/>
                <a:gd name="T2" fmla="*/ 17 w 20"/>
                <a:gd name="T3" fmla="*/ 39 h 39"/>
                <a:gd name="T4" fmla="*/ 8 w 20"/>
                <a:gd name="T5" fmla="*/ 20 h 39"/>
                <a:gd name="T6" fmla="*/ 0 w 20"/>
                <a:gd name="T7" fmla="*/ 0 h 39"/>
                <a:gd name="T8" fmla="*/ 16 w 20"/>
                <a:gd name="T9" fmla="*/ 3 h 39"/>
                <a:gd name="T10" fmla="*/ 20 w 20"/>
                <a:gd name="T11" fmla="*/ 26 h 39"/>
              </a:gdLst>
              <a:ahLst/>
              <a:cxnLst>
                <a:cxn ang="0">
                  <a:pos x="T0" y="T1"/>
                </a:cxn>
                <a:cxn ang="0">
                  <a:pos x="T2" y="T3"/>
                </a:cxn>
                <a:cxn ang="0">
                  <a:pos x="T4" y="T5"/>
                </a:cxn>
                <a:cxn ang="0">
                  <a:pos x="T6" y="T7"/>
                </a:cxn>
                <a:cxn ang="0">
                  <a:pos x="T8" y="T9"/>
                </a:cxn>
                <a:cxn ang="0">
                  <a:pos x="T10" y="T11"/>
                </a:cxn>
              </a:cxnLst>
              <a:rect l="0" t="0" r="r" b="b"/>
              <a:pathLst>
                <a:path w="20" h="39">
                  <a:moveTo>
                    <a:pt x="20" y="26"/>
                  </a:moveTo>
                  <a:lnTo>
                    <a:pt x="17" y="39"/>
                  </a:lnTo>
                  <a:lnTo>
                    <a:pt x="8" y="20"/>
                  </a:lnTo>
                  <a:lnTo>
                    <a:pt x="0" y="0"/>
                  </a:lnTo>
                  <a:lnTo>
                    <a:pt x="16" y="3"/>
                  </a:lnTo>
                  <a:lnTo>
                    <a:pt x="20" y="26"/>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9" name="Freeform 1309"/>
            <p:cNvSpPr>
              <a:spLocks/>
            </p:cNvSpPr>
            <p:nvPr/>
          </p:nvSpPr>
          <p:spPr bwMode="auto">
            <a:xfrm>
              <a:off x="7452522" y="3573119"/>
              <a:ext cx="30730" cy="43284"/>
            </a:xfrm>
            <a:custGeom>
              <a:avLst/>
              <a:gdLst>
                <a:gd name="T0" fmla="*/ 10 w 17"/>
                <a:gd name="T1" fmla="*/ 6 h 45"/>
                <a:gd name="T2" fmla="*/ 17 w 17"/>
                <a:gd name="T3" fmla="*/ 39 h 45"/>
                <a:gd name="T4" fmla="*/ 12 w 17"/>
                <a:gd name="T5" fmla="*/ 41 h 45"/>
                <a:gd name="T6" fmla="*/ 11 w 17"/>
                <a:gd name="T7" fmla="*/ 45 h 45"/>
                <a:gd name="T8" fmla="*/ 5 w 17"/>
                <a:gd name="T9" fmla="*/ 19 h 45"/>
                <a:gd name="T10" fmla="*/ 0 w 17"/>
                <a:gd name="T11" fmla="*/ 0 h 45"/>
                <a:gd name="T12" fmla="*/ 10 w 17"/>
                <a:gd name="T13" fmla="*/ 6 h 45"/>
              </a:gdLst>
              <a:ahLst/>
              <a:cxnLst>
                <a:cxn ang="0">
                  <a:pos x="T0" y="T1"/>
                </a:cxn>
                <a:cxn ang="0">
                  <a:pos x="T2" y="T3"/>
                </a:cxn>
                <a:cxn ang="0">
                  <a:pos x="T4" y="T5"/>
                </a:cxn>
                <a:cxn ang="0">
                  <a:pos x="T6" y="T7"/>
                </a:cxn>
                <a:cxn ang="0">
                  <a:pos x="T8" y="T9"/>
                </a:cxn>
                <a:cxn ang="0">
                  <a:pos x="T10" y="T11"/>
                </a:cxn>
                <a:cxn ang="0">
                  <a:pos x="T12" y="T13"/>
                </a:cxn>
              </a:cxnLst>
              <a:rect l="0" t="0" r="r" b="b"/>
              <a:pathLst>
                <a:path w="17" h="45">
                  <a:moveTo>
                    <a:pt x="10" y="6"/>
                  </a:moveTo>
                  <a:lnTo>
                    <a:pt x="17" y="39"/>
                  </a:lnTo>
                  <a:lnTo>
                    <a:pt x="12" y="41"/>
                  </a:lnTo>
                  <a:lnTo>
                    <a:pt x="11" y="45"/>
                  </a:lnTo>
                  <a:lnTo>
                    <a:pt x="5" y="19"/>
                  </a:lnTo>
                  <a:lnTo>
                    <a:pt x="0" y="0"/>
                  </a:lnTo>
                  <a:lnTo>
                    <a:pt x="10" y="6"/>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0" name="Freeform 1310"/>
            <p:cNvSpPr>
              <a:spLocks/>
            </p:cNvSpPr>
            <p:nvPr/>
          </p:nvSpPr>
          <p:spPr bwMode="auto">
            <a:xfrm>
              <a:off x="7418177" y="3539244"/>
              <a:ext cx="25307" cy="22583"/>
            </a:xfrm>
            <a:custGeom>
              <a:avLst/>
              <a:gdLst>
                <a:gd name="T0" fmla="*/ 13 w 13"/>
                <a:gd name="T1" fmla="*/ 24 h 24"/>
                <a:gd name="T2" fmla="*/ 2 w 13"/>
                <a:gd name="T3" fmla="*/ 11 h 24"/>
                <a:gd name="T4" fmla="*/ 0 w 13"/>
                <a:gd name="T5" fmla="*/ 15 h 24"/>
                <a:gd name="T6" fmla="*/ 1 w 13"/>
                <a:gd name="T7" fmla="*/ 0 h 24"/>
                <a:gd name="T8" fmla="*/ 13 w 13"/>
                <a:gd name="T9" fmla="*/ 19 h 24"/>
                <a:gd name="T10" fmla="*/ 13 w 13"/>
                <a:gd name="T11" fmla="*/ 24 h 24"/>
              </a:gdLst>
              <a:ahLst/>
              <a:cxnLst>
                <a:cxn ang="0">
                  <a:pos x="T0" y="T1"/>
                </a:cxn>
                <a:cxn ang="0">
                  <a:pos x="T2" y="T3"/>
                </a:cxn>
                <a:cxn ang="0">
                  <a:pos x="T4" y="T5"/>
                </a:cxn>
                <a:cxn ang="0">
                  <a:pos x="T6" y="T7"/>
                </a:cxn>
                <a:cxn ang="0">
                  <a:pos x="T8" y="T9"/>
                </a:cxn>
                <a:cxn ang="0">
                  <a:pos x="T10" y="T11"/>
                </a:cxn>
              </a:cxnLst>
              <a:rect l="0" t="0" r="r" b="b"/>
              <a:pathLst>
                <a:path w="13" h="24">
                  <a:moveTo>
                    <a:pt x="13" y="24"/>
                  </a:moveTo>
                  <a:lnTo>
                    <a:pt x="2" y="11"/>
                  </a:lnTo>
                  <a:lnTo>
                    <a:pt x="0" y="15"/>
                  </a:lnTo>
                  <a:lnTo>
                    <a:pt x="1" y="0"/>
                  </a:lnTo>
                  <a:lnTo>
                    <a:pt x="13" y="19"/>
                  </a:lnTo>
                  <a:lnTo>
                    <a:pt x="13" y="2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1" name="Freeform 1311"/>
            <p:cNvSpPr>
              <a:spLocks/>
            </p:cNvSpPr>
            <p:nvPr/>
          </p:nvSpPr>
          <p:spPr bwMode="auto">
            <a:xfrm>
              <a:off x="7443484" y="3616404"/>
              <a:ext cx="19884" cy="11292"/>
            </a:xfrm>
            <a:custGeom>
              <a:avLst/>
              <a:gdLst>
                <a:gd name="T0" fmla="*/ 12 w 12"/>
                <a:gd name="T1" fmla="*/ 9 h 11"/>
                <a:gd name="T2" fmla="*/ 10 w 12"/>
                <a:gd name="T3" fmla="*/ 0 h 11"/>
                <a:gd name="T4" fmla="*/ 0 w 12"/>
                <a:gd name="T5" fmla="*/ 11 h 11"/>
                <a:gd name="T6" fmla="*/ 12 w 12"/>
                <a:gd name="T7" fmla="*/ 9 h 11"/>
              </a:gdLst>
              <a:ahLst/>
              <a:cxnLst>
                <a:cxn ang="0">
                  <a:pos x="T0" y="T1"/>
                </a:cxn>
                <a:cxn ang="0">
                  <a:pos x="T2" y="T3"/>
                </a:cxn>
                <a:cxn ang="0">
                  <a:pos x="T4" y="T5"/>
                </a:cxn>
                <a:cxn ang="0">
                  <a:pos x="T6" y="T7"/>
                </a:cxn>
              </a:cxnLst>
              <a:rect l="0" t="0" r="r" b="b"/>
              <a:pathLst>
                <a:path w="12" h="11">
                  <a:moveTo>
                    <a:pt x="12" y="9"/>
                  </a:moveTo>
                  <a:lnTo>
                    <a:pt x="10" y="0"/>
                  </a:lnTo>
                  <a:lnTo>
                    <a:pt x="0" y="11"/>
                  </a:lnTo>
                  <a:lnTo>
                    <a:pt x="12"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2" name="Freeform 1312"/>
            <p:cNvSpPr>
              <a:spLocks/>
            </p:cNvSpPr>
            <p:nvPr/>
          </p:nvSpPr>
          <p:spPr bwMode="auto">
            <a:xfrm>
              <a:off x="7429023" y="3578765"/>
              <a:ext cx="16269" cy="56458"/>
            </a:xfrm>
            <a:custGeom>
              <a:avLst/>
              <a:gdLst>
                <a:gd name="T0" fmla="*/ 9 w 9"/>
                <a:gd name="T1" fmla="*/ 0 h 59"/>
                <a:gd name="T2" fmla="*/ 9 w 9"/>
                <a:gd name="T3" fmla="*/ 17 h 59"/>
                <a:gd name="T4" fmla="*/ 6 w 9"/>
                <a:gd name="T5" fmla="*/ 39 h 59"/>
                <a:gd name="T6" fmla="*/ 0 w 9"/>
                <a:gd name="T7" fmla="*/ 59 h 59"/>
                <a:gd name="T8" fmla="*/ 6 w 9"/>
                <a:gd name="T9" fmla="*/ 32 h 59"/>
                <a:gd name="T10" fmla="*/ 9 w 9"/>
                <a:gd name="T11" fmla="*/ 0 h 59"/>
              </a:gdLst>
              <a:ahLst/>
              <a:cxnLst>
                <a:cxn ang="0">
                  <a:pos x="T0" y="T1"/>
                </a:cxn>
                <a:cxn ang="0">
                  <a:pos x="T2" y="T3"/>
                </a:cxn>
                <a:cxn ang="0">
                  <a:pos x="T4" y="T5"/>
                </a:cxn>
                <a:cxn ang="0">
                  <a:pos x="T6" y="T7"/>
                </a:cxn>
                <a:cxn ang="0">
                  <a:pos x="T8" y="T9"/>
                </a:cxn>
                <a:cxn ang="0">
                  <a:pos x="T10" y="T11"/>
                </a:cxn>
              </a:cxnLst>
              <a:rect l="0" t="0" r="r" b="b"/>
              <a:pathLst>
                <a:path w="9" h="59">
                  <a:moveTo>
                    <a:pt x="9" y="0"/>
                  </a:moveTo>
                  <a:lnTo>
                    <a:pt x="9" y="17"/>
                  </a:lnTo>
                  <a:lnTo>
                    <a:pt x="6" y="39"/>
                  </a:lnTo>
                  <a:lnTo>
                    <a:pt x="0" y="59"/>
                  </a:lnTo>
                  <a:lnTo>
                    <a:pt x="6" y="32"/>
                  </a:lnTo>
                  <a:lnTo>
                    <a:pt x="9"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3" name="Freeform 1313"/>
            <p:cNvSpPr>
              <a:spLocks/>
            </p:cNvSpPr>
            <p:nvPr/>
          </p:nvSpPr>
          <p:spPr bwMode="auto">
            <a:xfrm>
              <a:off x="6693322" y="3283302"/>
              <a:ext cx="238606" cy="470482"/>
            </a:xfrm>
            <a:custGeom>
              <a:avLst/>
              <a:gdLst>
                <a:gd name="T0" fmla="*/ 45 w 135"/>
                <a:gd name="T1" fmla="*/ 335 h 472"/>
                <a:gd name="T2" fmla="*/ 51 w 135"/>
                <a:gd name="T3" fmla="*/ 279 h 472"/>
                <a:gd name="T4" fmla="*/ 52 w 135"/>
                <a:gd name="T5" fmla="*/ 226 h 472"/>
                <a:gd name="T6" fmla="*/ 66 w 135"/>
                <a:gd name="T7" fmla="*/ 246 h 472"/>
                <a:gd name="T8" fmla="*/ 95 w 135"/>
                <a:gd name="T9" fmla="*/ 268 h 472"/>
                <a:gd name="T10" fmla="*/ 95 w 135"/>
                <a:gd name="T11" fmla="*/ 253 h 472"/>
                <a:gd name="T12" fmla="*/ 98 w 135"/>
                <a:gd name="T13" fmla="*/ 196 h 472"/>
                <a:gd name="T14" fmla="*/ 131 w 135"/>
                <a:gd name="T15" fmla="*/ 194 h 472"/>
                <a:gd name="T16" fmla="*/ 131 w 135"/>
                <a:gd name="T17" fmla="*/ 150 h 472"/>
                <a:gd name="T18" fmla="*/ 115 w 135"/>
                <a:gd name="T19" fmla="*/ 90 h 472"/>
                <a:gd name="T20" fmla="*/ 88 w 135"/>
                <a:gd name="T21" fmla="*/ 70 h 472"/>
                <a:gd name="T22" fmla="*/ 73 w 135"/>
                <a:gd name="T23" fmla="*/ 70 h 472"/>
                <a:gd name="T24" fmla="*/ 58 w 135"/>
                <a:gd name="T25" fmla="*/ 59 h 472"/>
                <a:gd name="T26" fmla="*/ 45 w 135"/>
                <a:gd name="T27" fmla="*/ 22 h 472"/>
                <a:gd name="T28" fmla="*/ 37 w 135"/>
                <a:gd name="T29" fmla="*/ 0 h 472"/>
                <a:gd name="T30" fmla="*/ 22 w 135"/>
                <a:gd name="T31" fmla="*/ 18 h 472"/>
                <a:gd name="T32" fmla="*/ 4 w 135"/>
                <a:gd name="T33" fmla="*/ 59 h 472"/>
                <a:gd name="T34" fmla="*/ 13 w 135"/>
                <a:gd name="T35" fmla="*/ 92 h 472"/>
                <a:gd name="T36" fmla="*/ 29 w 135"/>
                <a:gd name="T37" fmla="*/ 129 h 472"/>
                <a:gd name="T38" fmla="*/ 24 w 135"/>
                <a:gd name="T39" fmla="*/ 163 h 472"/>
                <a:gd name="T40" fmla="*/ 32 w 135"/>
                <a:gd name="T41" fmla="*/ 203 h 472"/>
                <a:gd name="T42" fmla="*/ 44 w 135"/>
                <a:gd name="T43" fmla="*/ 250 h 472"/>
                <a:gd name="T44" fmla="*/ 42 w 135"/>
                <a:gd name="T45" fmla="*/ 305 h 472"/>
                <a:gd name="T46" fmla="*/ 37 w 135"/>
                <a:gd name="T47" fmla="*/ 331 h 472"/>
                <a:gd name="T48" fmla="*/ 33 w 135"/>
                <a:gd name="T49" fmla="*/ 392 h 472"/>
                <a:gd name="T50" fmla="*/ 44 w 135"/>
                <a:gd name="T51" fmla="*/ 407 h 472"/>
                <a:gd name="T52" fmla="*/ 56 w 135"/>
                <a:gd name="T53" fmla="*/ 431 h 472"/>
                <a:gd name="T54" fmla="*/ 64 w 135"/>
                <a:gd name="T55" fmla="*/ 448 h 472"/>
                <a:gd name="T56" fmla="*/ 77 w 135"/>
                <a:gd name="T57" fmla="*/ 472 h 472"/>
                <a:gd name="T58" fmla="*/ 94 w 135"/>
                <a:gd name="T59" fmla="*/ 457 h 472"/>
                <a:gd name="T60" fmla="*/ 74 w 135"/>
                <a:gd name="T61" fmla="*/ 433 h 472"/>
                <a:gd name="T62" fmla="*/ 62 w 135"/>
                <a:gd name="T63" fmla="*/ 392 h 472"/>
                <a:gd name="T64" fmla="*/ 48 w 135"/>
                <a:gd name="T65" fmla="*/ 363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5" h="472">
                  <a:moveTo>
                    <a:pt x="48" y="363"/>
                  </a:moveTo>
                  <a:lnTo>
                    <a:pt x="45" y="335"/>
                  </a:lnTo>
                  <a:lnTo>
                    <a:pt x="48" y="309"/>
                  </a:lnTo>
                  <a:lnTo>
                    <a:pt x="51" y="279"/>
                  </a:lnTo>
                  <a:lnTo>
                    <a:pt x="52" y="251"/>
                  </a:lnTo>
                  <a:lnTo>
                    <a:pt x="52" y="226"/>
                  </a:lnTo>
                  <a:lnTo>
                    <a:pt x="65" y="224"/>
                  </a:lnTo>
                  <a:lnTo>
                    <a:pt x="66" y="246"/>
                  </a:lnTo>
                  <a:lnTo>
                    <a:pt x="78" y="250"/>
                  </a:lnTo>
                  <a:lnTo>
                    <a:pt x="95" y="268"/>
                  </a:lnTo>
                  <a:lnTo>
                    <a:pt x="99" y="283"/>
                  </a:lnTo>
                  <a:lnTo>
                    <a:pt x="95" y="253"/>
                  </a:lnTo>
                  <a:lnTo>
                    <a:pt x="88" y="227"/>
                  </a:lnTo>
                  <a:lnTo>
                    <a:pt x="98" y="196"/>
                  </a:lnTo>
                  <a:lnTo>
                    <a:pt x="113" y="194"/>
                  </a:lnTo>
                  <a:lnTo>
                    <a:pt x="131" y="194"/>
                  </a:lnTo>
                  <a:lnTo>
                    <a:pt x="135" y="175"/>
                  </a:lnTo>
                  <a:lnTo>
                    <a:pt x="131" y="150"/>
                  </a:lnTo>
                  <a:lnTo>
                    <a:pt x="118" y="113"/>
                  </a:lnTo>
                  <a:lnTo>
                    <a:pt x="115" y="90"/>
                  </a:lnTo>
                  <a:lnTo>
                    <a:pt x="96" y="62"/>
                  </a:lnTo>
                  <a:lnTo>
                    <a:pt x="88" y="70"/>
                  </a:lnTo>
                  <a:lnTo>
                    <a:pt x="83" y="77"/>
                  </a:lnTo>
                  <a:lnTo>
                    <a:pt x="73" y="70"/>
                  </a:lnTo>
                  <a:lnTo>
                    <a:pt x="59" y="90"/>
                  </a:lnTo>
                  <a:lnTo>
                    <a:pt x="58" y="59"/>
                  </a:lnTo>
                  <a:lnTo>
                    <a:pt x="57" y="24"/>
                  </a:lnTo>
                  <a:lnTo>
                    <a:pt x="45" y="22"/>
                  </a:lnTo>
                  <a:lnTo>
                    <a:pt x="42" y="3"/>
                  </a:lnTo>
                  <a:lnTo>
                    <a:pt x="37" y="0"/>
                  </a:lnTo>
                  <a:lnTo>
                    <a:pt x="29" y="1"/>
                  </a:lnTo>
                  <a:lnTo>
                    <a:pt x="22" y="18"/>
                  </a:lnTo>
                  <a:lnTo>
                    <a:pt x="8" y="22"/>
                  </a:lnTo>
                  <a:lnTo>
                    <a:pt x="4" y="59"/>
                  </a:lnTo>
                  <a:lnTo>
                    <a:pt x="0" y="59"/>
                  </a:lnTo>
                  <a:lnTo>
                    <a:pt x="13" y="92"/>
                  </a:lnTo>
                  <a:lnTo>
                    <a:pt x="25" y="129"/>
                  </a:lnTo>
                  <a:lnTo>
                    <a:pt x="29" y="129"/>
                  </a:lnTo>
                  <a:lnTo>
                    <a:pt x="25" y="150"/>
                  </a:lnTo>
                  <a:lnTo>
                    <a:pt x="24" y="163"/>
                  </a:lnTo>
                  <a:lnTo>
                    <a:pt x="24" y="183"/>
                  </a:lnTo>
                  <a:lnTo>
                    <a:pt x="32" y="203"/>
                  </a:lnTo>
                  <a:lnTo>
                    <a:pt x="40" y="224"/>
                  </a:lnTo>
                  <a:lnTo>
                    <a:pt x="44" y="250"/>
                  </a:lnTo>
                  <a:lnTo>
                    <a:pt x="48" y="283"/>
                  </a:lnTo>
                  <a:lnTo>
                    <a:pt x="42" y="305"/>
                  </a:lnTo>
                  <a:lnTo>
                    <a:pt x="37" y="324"/>
                  </a:lnTo>
                  <a:lnTo>
                    <a:pt x="37" y="331"/>
                  </a:lnTo>
                  <a:lnTo>
                    <a:pt x="35" y="363"/>
                  </a:lnTo>
                  <a:lnTo>
                    <a:pt x="33" y="392"/>
                  </a:lnTo>
                  <a:lnTo>
                    <a:pt x="35" y="389"/>
                  </a:lnTo>
                  <a:lnTo>
                    <a:pt x="44" y="407"/>
                  </a:lnTo>
                  <a:lnTo>
                    <a:pt x="52" y="426"/>
                  </a:lnTo>
                  <a:lnTo>
                    <a:pt x="56" y="431"/>
                  </a:lnTo>
                  <a:lnTo>
                    <a:pt x="63" y="451"/>
                  </a:lnTo>
                  <a:lnTo>
                    <a:pt x="64" y="448"/>
                  </a:lnTo>
                  <a:lnTo>
                    <a:pt x="76" y="457"/>
                  </a:lnTo>
                  <a:lnTo>
                    <a:pt x="77" y="472"/>
                  </a:lnTo>
                  <a:lnTo>
                    <a:pt x="87" y="472"/>
                  </a:lnTo>
                  <a:lnTo>
                    <a:pt x="94" y="457"/>
                  </a:lnTo>
                  <a:lnTo>
                    <a:pt x="85" y="437"/>
                  </a:lnTo>
                  <a:lnTo>
                    <a:pt x="74" y="433"/>
                  </a:lnTo>
                  <a:lnTo>
                    <a:pt x="65" y="414"/>
                  </a:lnTo>
                  <a:lnTo>
                    <a:pt x="62" y="392"/>
                  </a:lnTo>
                  <a:lnTo>
                    <a:pt x="57" y="363"/>
                  </a:lnTo>
                  <a:lnTo>
                    <a:pt x="48" y="36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74" name="Freeform 1314"/>
            <p:cNvSpPr>
              <a:spLocks/>
            </p:cNvSpPr>
            <p:nvPr/>
          </p:nvSpPr>
          <p:spPr bwMode="auto">
            <a:xfrm>
              <a:off x="6805395" y="3191087"/>
              <a:ext cx="236798" cy="470482"/>
            </a:xfrm>
            <a:custGeom>
              <a:avLst/>
              <a:gdLst>
                <a:gd name="T0" fmla="*/ 42 w 134"/>
                <a:gd name="T1" fmla="*/ 91 h 472"/>
                <a:gd name="T2" fmla="*/ 25 w 134"/>
                <a:gd name="T3" fmla="*/ 82 h 472"/>
                <a:gd name="T4" fmla="*/ 12 w 134"/>
                <a:gd name="T5" fmla="*/ 50 h 472"/>
                <a:gd name="T6" fmla="*/ 3 w 134"/>
                <a:gd name="T7" fmla="*/ 20 h 472"/>
                <a:gd name="T8" fmla="*/ 14 w 134"/>
                <a:gd name="T9" fmla="*/ 20 h 472"/>
                <a:gd name="T10" fmla="*/ 24 w 134"/>
                <a:gd name="T11" fmla="*/ 20 h 472"/>
                <a:gd name="T12" fmla="*/ 33 w 134"/>
                <a:gd name="T13" fmla="*/ 19 h 472"/>
                <a:gd name="T14" fmla="*/ 48 w 134"/>
                <a:gd name="T15" fmla="*/ 2 h 472"/>
                <a:gd name="T16" fmla="*/ 69 w 134"/>
                <a:gd name="T17" fmla="*/ 35 h 472"/>
                <a:gd name="T18" fmla="*/ 90 w 134"/>
                <a:gd name="T19" fmla="*/ 57 h 472"/>
                <a:gd name="T20" fmla="*/ 74 w 134"/>
                <a:gd name="T21" fmla="*/ 76 h 472"/>
                <a:gd name="T22" fmla="*/ 69 w 134"/>
                <a:gd name="T23" fmla="*/ 106 h 472"/>
                <a:gd name="T24" fmla="*/ 74 w 134"/>
                <a:gd name="T25" fmla="*/ 163 h 472"/>
                <a:gd name="T26" fmla="*/ 87 w 134"/>
                <a:gd name="T27" fmla="*/ 198 h 472"/>
                <a:gd name="T28" fmla="*/ 110 w 134"/>
                <a:gd name="T29" fmla="*/ 235 h 472"/>
                <a:gd name="T30" fmla="*/ 126 w 134"/>
                <a:gd name="T31" fmla="*/ 298 h 472"/>
                <a:gd name="T32" fmla="*/ 133 w 134"/>
                <a:gd name="T33" fmla="*/ 356 h 472"/>
                <a:gd name="T34" fmla="*/ 131 w 134"/>
                <a:gd name="T35" fmla="*/ 380 h 472"/>
                <a:gd name="T36" fmla="*/ 110 w 134"/>
                <a:gd name="T37" fmla="*/ 415 h 472"/>
                <a:gd name="T38" fmla="*/ 99 w 134"/>
                <a:gd name="T39" fmla="*/ 419 h 472"/>
                <a:gd name="T40" fmla="*/ 95 w 134"/>
                <a:gd name="T41" fmla="*/ 432 h 472"/>
                <a:gd name="T42" fmla="*/ 90 w 134"/>
                <a:gd name="T43" fmla="*/ 446 h 472"/>
                <a:gd name="T44" fmla="*/ 71 w 134"/>
                <a:gd name="T45" fmla="*/ 472 h 472"/>
                <a:gd name="T46" fmla="*/ 63 w 134"/>
                <a:gd name="T47" fmla="*/ 419 h 472"/>
                <a:gd name="T48" fmla="*/ 76 w 134"/>
                <a:gd name="T49" fmla="*/ 402 h 472"/>
                <a:gd name="T50" fmla="*/ 82 w 134"/>
                <a:gd name="T51" fmla="*/ 382 h 472"/>
                <a:gd name="T52" fmla="*/ 105 w 134"/>
                <a:gd name="T53" fmla="*/ 358 h 472"/>
                <a:gd name="T54" fmla="*/ 102 w 134"/>
                <a:gd name="T55" fmla="*/ 308 h 472"/>
                <a:gd name="T56" fmla="*/ 100 w 134"/>
                <a:gd name="T57" fmla="*/ 252 h 472"/>
                <a:gd name="T58" fmla="*/ 95 w 134"/>
                <a:gd name="T59" fmla="*/ 233 h 472"/>
                <a:gd name="T60" fmla="*/ 76 w 134"/>
                <a:gd name="T61" fmla="*/ 196 h 472"/>
                <a:gd name="T62" fmla="*/ 57 w 134"/>
                <a:gd name="T63" fmla="*/ 152 h 472"/>
                <a:gd name="T64" fmla="*/ 39 w 134"/>
                <a:gd name="T65" fmla="*/ 115 h 472"/>
                <a:gd name="T66" fmla="*/ 46 w 134"/>
                <a:gd name="T67" fmla="*/ 98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472">
                  <a:moveTo>
                    <a:pt x="46" y="98"/>
                  </a:moveTo>
                  <a:lnTo>
                    <a:pt x="42" y="91"/>
                  </a:lnTo>
                  <a:lnTo>
                    <a:pt x="33" y="74"/>
                  </a:lnTo>
                  <a:lnTo>
                    <a:pt x="25" y="82"/>
                  </a:lnTo>
                  <a:lnTo>
                    <a:pt x="14" y="63"/>
                  </a:lnTo>
                  <a:lnTo>
                    <a:pt x="12" y="50"/>
                  </a:lnTo>
                  <a:lnTo>
                    <a:pt x="0" y="26"/>
                  </a:lnTo>
                  <a:lnTo>
                    <a:pt x="3" y="20"/>
                  </a:lnTo>
                  <a:lnTo>
                    <a:pt x="11" y="24"/>
                  </a:lnTo>
                  <a:lnTo>
                    <a:pt x="14" y="20"/>
                  </a:lnTo>
                  <a:lnTo>
                    <a:pt x="21" y="20"/>
                  </a:lnTo>
                  <a:lnTo>
                    <a:pt x="24" y="20"/>
                  </a:lnTo>
                  <a:lnTo>
                    <a:pt x="27" y="19"/>
                  </a:lnTo>
                  <a:lnTo>
                    <a:pt x="33" y="19"/>
                  </a:lnTo>
                  <a:lnTo>
                    <a:pt x="42" y="0"/>
                  </a:lnTo>
                  <a:lnTo>
                    <a:pt x="48" y="2"/>
                  </a:lnTo>
                  <a:lnTo>
                    <a:pt x="66" y="15"/>
                  </a:lnTo>
                  <a:lnTo>
                    <a:pt x="69" y="35"/>
                  </a:lnTo>
                  <a:lnTo>
                    <a:pt x="75" y="44"/>
                  </a:lnTo>
                  <a:lnTo>
                    <a:pt x="90" y="57"/>
                  </a:lnTo>
                  <a:lnTo>
                    <a:pt x="82" y="67"/>
                  </a:lnTo>
                  <a:lnTo>
                    <a:pt x="74" y="76"/>
                  </a:lnTo>
                  <a:lnTo>
                    <a:pt x="74" y="78"/>
                  </a:lnTo>
                  <a:lnTo>
                    <a:pt x="69" y="106"/>
                  </a:lnTo>
                  <a:lnTo>
                    <a:pt x="63" y="135"/>
                  </a:lnTo>
                  <a:lnTo>
                    <a:pt x="74" y="163"/>
                  </a:lnTo>
                  <a:lnTo>
                    <a:pt x="77" y="180"/>
                  </a:lnTo>
                  <a:lnTo>
                    <a:pt x="87" y="198"/>
                  </a:lnTo>
                  <a:lnTo>
                    <a:pt x="97" y="217"/>
                  </a:lnTo>
                  <a:lnTo>
                    <a:pt x="110" y="235"/>
                  </a:lnTo>
                  <a:lnTo>
                    <a:pt x="120" y="256"/>
                  </a:lnTo>
                  <a:lnTo>
                    <a:pt x="126" y="298"/>
                  </a:lnTo>
                  <a:lnTo>
                    <a:pt x="134" y="343"/>
                  </a:lnTo>
                  <a:lnTo>
                    <a:pt x="133" y="356"/>
                  </a:lnTo>
                  <a:lnTo>
                    <a:pt x="133" y="365"/>
                  </a:lnTo>
                  <a:lnTo>
                    <a:pt x="131" y="380"/>
                  </a:lnTo>
                  <a:lnTo>
                    <a:pt x="121" y="398"/>
                  </a:lnTo>
                  <a:lnTo>
                    <a:pt x="110" y="415"/>
                  </a:lnTo>
                  <a:lnTo>
                    <a:pt x="99" y="409"/>
                  </a:lnTo>
                  <a:lnTo>
                    <a:pt x="99" y="419"/>
                  </a:lnTo>
                  <a:lnTo>
                    <a:pt x="99" y="428"/>
                  </a:lnTo>
                  <a:lnTo>
                    <a:pt x="95" y="432"/>
                  </a:lnTo>
                  <a:lnTo>
                    <a:pt x="95" y="445"/>
                  </a:lnTo>
                  <a:lnTo>
                    <a:pt x="90" y="446"/>
                  </a:lnTo>
                  <a:lnTo>
                    <a:pt x="78" y="469"/>
                  </a:lnTo>
                  <a:lnTo>
                    <a:pt x="71" y="472"/>
                  </a:lnTo>
                  <a:lnTo>
                    <a:pt x="72" y="432"/>
                  </a:lnTo>
                  <a:lnTo>
                    <a:pt x="63" y="419"/>
                  </a:lnTo>
                  <a:lnTo>
                    <a:pt x="71" y="406"/>
                  </a:lnTo>
                  <a:lnTo>
                    <a:pt x="76" y="402"/>
                  </a:lnTo>
                  <a:lnTo>
                    <a:pt x="87" y="404"/>
                  </a:lnTo>
                  <a:lnTo>
                    <a:pt x="82" y="382"/>
                  </a:lnTo>
                  <a:lnTo>
                    <a:pt x="90" y="372"/>
                  </a:lnTo>
                  <a:lnTo>
                    <a:pt x="105" y="358"/>
                  </a:lnTo>
                  <a:lnTo>
                    <a:pt x="103" y="332"/>
                  </a:lnTo>
                  <a:lnTo>
                    <a:pt x="102" y="308"/>
                  </a:lnTo>
                  <a:lnTo>
                    <a:pt x="102" y="278"/>
                  </a:lnTo>
                  <a:lnTo>
                    <a:pt x="100" y="252"/>
                  </a:lnTo>
                  <a:lnTo>
                    <a:pt x="95" y="241"/>
                  </a:lnTo>
                  <a:lnTo>
                    <a:pt x="95" y="233"/>
                  </a:lnTo>
                  <a:lnTo>
                    <a:pt x="82" y="215"/>
                  </a:lnTo>
                  <a:lnTo>
                    <a:pt x="76" y="196"/>
                  </a:lnTo>
                  <a:lnTo>
                    <a:pt x="66" y="174"/>
                  </a:lnTo>
                  <a:lnTo>
                    <a:pt x="57" y="152"/>
                  </a:lnTo>
                  <a:lnTo>
                    <a:pt x="36" y="126"/>
                  </a:lnTo>
                  <a:lnTo>
                    <a:pt x="39" y="115"/>
                  </a:lnTo>
                  <a:lnTo>
                    <a:pt x="48" y="111"/>
                  </a:lnTo>
                  <a:lnTo>
                    <a:pt x="46" y="9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75" name="Freeform 1315"/>
            <p:cNvSpPr>
              <a:spLocks/>
            </p:cNvSpPr>
            <p:nvPr/>
          </p:nvSpPr>
          <p:spPr bwMode="auto">
            <a:xfrm>
              <a:off x="5424374" y="3100755"/>
              <a:ext cx="21691" cy="48930"/>
            </a:xfrm>
            <a:custGeom>
              <a:avLst/>
              <a:gdLst>
                <a:gd name="T0" fmla="*/ 8 w 11"/>
                <a:gd name="T1" fmla="*/ 47 h 48"/>
                <a:gd name="T2" fmla="*/ 5 w 11"/>
                <a:gd name="T3" fmla="*/ 48 h 48"/>
                <a:gd name="T4" fmla="*/ 1 w 11"/>
                <a:gd name="T5" fmla="*/ 43 h 48"/>
                <a:gd name="T6" fmla="*/ 0 w 11"/>
                <a:gd name="T7" fmla="*/ 11 h 48"/>
                <a:gd name="T8" fmla="*/ 7 w 11"/>
                <a:gd name="T9" fmla="*/ 0 h 48"/>
                <a:gd name="T10" fmla="*/ 11 w 11"/>
                <a:gd name="T11" fmla="*/ 26 h 48"/>
                <a:gd name="T12" fmla="*/ 8 w 11"/>
                <a:gd name="T13" fmla="*/ 47 h 48"/>
              </a:gdLst>
              <a:ahLst/>
              <a:cxnLst>
                <a:cxn ang="0">
                  <a:pos x="T0" y="T1"/>
                </a:cxn>
                <a:cxn ang="0">
                  <a:pos x="T2" y="T3"/>
                </a:cxn>
                <a:cxn ang="0">
                  <a:pos x="T4" y="T5"/>
                </a:cxn>
                <a:cxn ang="0">
                  <a:pos x="T6" y="T7"/>
                </a:cxn>
                <a:cxn ang="0">
                  <a:pos x="T8" y="T9"/>
                </a:cxn>
                <a:cxn ang="0">
                  <a:pos x="T10" y="T11"/>
                </a:cxn>
                <a:cxn ang="0">
                  <a:pos x="T12" y="T13"/>
                </a:cxn>
              </a:cxnLst>
              <a:rect l="0" t="0" r="r" b="b"/>
              <a:pathLst>
                <a:path w="11" h="48">
                  <a:moveTo>
                    <a:pt x="8" y="47"/>
                  </a:moveTo>
                  <a:lnTo>
                    <a:pt x="5" y="48"/>
                  </a:lnTo>
                  <a:lnTo>
                    <a:pt x="1" y="43"/>
                  </a:lnTo>
                  <a:lnTo>
                    <a:pt x="0" y="11"/>
                  </a:lnTo>
                  <a:lnTo>
                    <a:pt x="7" y="0"/>
                  </a:lnTo>
                  <a:lnTo>
                    <a:pt x="11" y="26"/>
                  </a:lnTo>
                  <a:lnTo>
                    <a:pt x="8" y="4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76" name="Freeform 1316"/>
            <p:cNvSpPr>
              <a:spLocks/>
            </p:cNvSpPr>
            <p:nvPr/>
          </p:nvSpPr>
          <p:spPr bwMode="auto">
            <a:xfrm>
              <a:off x="5191191" y="2662265"/>
              <a:ext cx="556746" cy="466719"/>
            </a:xfrm>
            <a:custGeom>
              <a:avLst/>
              <a:gdLst>
                <a:gd name="T0" fmla="*/ 37 w 316"/>
                <a:gd name="T1" fmla="*/ 189 h 469"/>
                <a:gd name="T2" fmla="*/ 40 w 316"/>
                <a:gd name="T3" fmla="*/ 143 h 469"/>
                <a:gd name="T4" fmla="*/ 29 w 316"/>
                <a:gd name="T5" fmla="*/ 119 h 469"/>
                <a:gd name="T6" fmla="*/ 7 w 316"/>
                <a:gd name="T7" fmla="*/ 58 h 469"/>
                <a:gd name="T8" fmla="*/ 0 w 316"/>
                <a:gd name="T9" fmla="*/ 8 h 469"/>
                <a:gd name="T10" fmla="*/ 9 w 316"/>
                <a:gd name="T11" fmla="*/ 2 h 469"/>
                <a:gd name="T12" fmla="*/ 28 w 316"/>
                <a:gd name="T13" fmla="*/ 26 h 469"/>
                <a:gd name="T14" fmla="*/ 54 w 316"/>
                <a:gd name="T15" fmla="*/ 0 h 469"/>
                <a:gd name="T16" fmla="*/ 57 w 316"/>
                <a:gd name="T17" fmla="*/ 24 h 469"/>
                <a:gd name="T18" fmla="*/ 78 w 316"/>
                <a:gd name="T19" fmla="*/ 69 h 469"/>
                <a:gd name="T20" fmla="*/ 109 w 316"/>
                <a:gd name="T21" fmla="*/ 91 h 469"/>
                <a:gd name="T22" fmla="*/ 136 w 316"/>
                <a:gd name="T23" fmla="*/ 95 h 469"/>
                <a:gd name="T24" fmla="*/ 149 w 316"/>
                <a:gd name="T25" fmla="*/ 87 h 469"/>
                <a:gd name="T26" fmla="*/ 151 w 316"/>
                <a:gd name="T27" fmla="*/ 76 h 469"/>
                <a:gd name="T28" fmla="*/ 178 w 316"/>
                <a:gd name="T29" fmla="*/ 50 h 469"/>
                <a:gd name="T30" fmla="*/ 216 w 316"/>
                <a:gd name="T31" fmla="*/ 65 h 469"/>
                <a:gd name="T32" fmla="*/ 241 w 316"/>
                <a:gd name="T33" fmla="*/ 95 h 469"/>
                <a:gd name="T34" fmla="*/ 260 w 316"/>
                <a:gd name="T35" fmla="*/ 132 h 469"/>
                <a:gd name="T36" fmla="*/ 256 w 316"/>
                <a:gd name="T37" fmla="*/ 175 h 469"/>
                <a:gd name="T38" fmla="*/ 262 w 316"/>
                <a:gd name="T39" fmla="*/ 199 h 469"/>
                <a:gd name="T40" fmla="*/ 263 w 316"/>
                <a:gd name="T41" fmla="*/ 232 h 469"/>
                <a:gd name="T42" fmla="*/ 281 w 316"/>
                <a:gd name="T43" fmla="*/ 267 h 469"/>
                <a:gd name="T44" fmla="*/ 272 w 316"/>
                <a:gd name="T45" fmla="*/ 319 h 469"/>
                <a:gd name="T46" fmla="*/ 294 w 316"/>
                <a:gd name="T47" fmla="*/ 362 h 469"/>
                <a:gd name="T48" fmla="*/ 312 w 316"/>
                <a:gd name="T49" fmla="*/ 402 h 469"/>
                <a:gd name="T50" fmla="*/ 316 w 316"/>
                <a:gd name="T51" fmla="*/ 423 h 469"/>
                <a:gd name="T52" fmla="*/ 296 w 316"/>
                <a:gd name="T53" fmla="*/ 445 h 469"/>
                <a:gd name="T54" fmla="*/ 280 w 316"/>
                <a:gd name="T55" fmla="*/ 465 h 469"/>
                <a:gd name="T56" fmla="*/ 246 w 316"/>
                <a:gd name="T57" fmla="*/ 452 h 469"/>
                <a:gd name="T58" fmla="*/ 223 w 316"/>
                <a:gd name="T59" fmla="*/ 426 h 469"/>
                <a:gd name="T60" fmla="*/ 205 w 316"/>
                <a:gd name="T61" fmla="*/ 415 h 469"/>
                <a:gd name="T62" fmla="*/ 170 w 316"/>
                <a:gd name="T63" fmla="*/ 413 h 469"/>
                <a:gd name="T64" fmla="*/ 142 w 316"/>
                <a:gd name="T65" fmla="*/ 382 h 469"/>
                <a:gd name="T66" fmla="*/ 122 w 316"/>
                <a:gd name="T67" fmla="*/ 343 h 469"/>
                <a:gd name="T68" fmla="*/ 104 w 316"/>
                <a:gd name="T69" fmla="*/ 308 h 469"/>
                <a:gd name="T70" fmla="*/ 96 w 316"/>
                <a:gd name="T71" fmla="*/ 299 h 469"/>
                <a:gd name="T72" fmla="*/ 89 w 316"/>
                <a:gd name="T73" fmla="*/ 313 h 469"/>
                <a:gd name="T74" fmla="*/ 78 w 316"/>
                <a:gd name="T75" fmla="*/ 282 h 469"/>
                <a:gd name="T76" fmla="*/ 75 w 316"/>
                <a:gd name="T77" fmla="*/ 254 h 469"/>
                <a:gd name="T78" fmla="*/ 57 w 316"/>
                <a:gd name="T79" fmla="*/ 22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6" h="469">
                  <a:moveTo>
                    <a:pt x="45" y="212"/>
                  </a:moveTo>
                  <a:lnTo>
                    <a:pt x="37" y="189"/>
                  </a:lnTo>
                  <a:lnTo>
                    <a:pt x="35" y="175"/>
                  </a:lnTo>
                  <a:lnTo>
                    <a:pt x="40" y="143"/>
                  </a:lnTo>
                  <a:lnTo>
                    <a:pt x="40" y="126"/>
                  </a:lnTo>
                  <a:lnTo>
                    <a:pt x="29" y="119"/>
                  </a:lnTo>
                  <a:lnTo>
                    <a:pt x="15" y="80"/>
                  </a:lnTo>
                  <a:lnTo>
                    <a:pt x="7" y="58"/>
                  </a:lnTo>
                  <a:lnTo>
                    <a:pt x="2" y="26"/>
                  </a:lnTo>
                  <a:lnTo>
                    <a:pt x="0" y="8"/>
                  </a:lnTo>
                  <a:lnTo>
                    <a:pt x="8" y="0"/>
                  </a:lnTo>
                  <a:lnTo>
                    <a:pt x="9" y="2"/>
                  </a:lnTo>
                  <a:lnTo>
                    <a:pt x="11" y="6"/>
                  </a:lnTo>
                  <a:lnTo>
                    <a:pt x="28" y="26"/>
                  </a:lnTo>
                  <a:lnTo>
                    <a:pt x="40" y="17"/>
                  </a:lnTo>
                  <a:lnTo>
                    <a:pt x="54" y="0"/>
                  </a:lnTo>
                  <a:lnTo>
                    <a:pt x="59" y="19"/>
                  </a:lnTo>
                  <a:lnTo>
                    <a:pt x="57" y="24"/>
                  </a:lnTo>
                  <a:lnTo>
                    <a:pt x="71" y="41"/>
                  </a:lnTo>
                  <a:lnTo>
                    <a:pt x="78" y="69"/>
                  </a:lnTo>
                  <a:lnTo>
                    <a:pt x="95" y="84"/>
                  </a:lnTo>
                  <a:lnTo>
                    <a:pt x="109" y="91"/>
                  </a:lnTo>
                  <a:lnTo>
                    <a:pt x="122" y="100"/>
                  </a:lnTo>
                  <a:lnTo>
                    <a:pt x="136" y="95"/>
                  </a:lnTo>
                  <a:lnTo>
                    <a:pt x="147" y="91"/>
                  </a:lnTo>
                  <a:lnTo>
                    <a:pt x="149" y="87"/>
                  </a:lnTo>
                  <a:lnTo>
                    <a:pt x="147" y="76"/>
                  </a:lnTo>
                  <a:lnTo>
                    <a:pt x="151" y="76"/>
                  </a:lnTo>
                  <a:lnTo>
                    <a:pt x="162" y="56"/>
                  </a:lnTo>
                  <a:lnTo>
                    <a:pt x="178" y="50"/>
                  </a:lnTo>
                  <a:lnTo>
                    <a:pt x="193" y="49"/>
                  </a:lnTo>
                  <a:lnTo>
                    <a:pt x="216" y="65"/>
                  </a:lnTo>
                  <a:lnTo>
                    <a:pt x="229" y="80"/>
                  </a:lnTo>
                  <a:lnTo>
                    <a:pt x="241" y="95"/>
                  </a:lnTo>
                  <a:lnTo>
                    <a:pt x="254" y="99"/>
                  </a:lnTo>
                  <a:lnTo>
                    <a:pt x="260" y="132"/>
                  </a:lnTo>
                  <a:lnTo>
                    <a:pt x="257" y="167"/>
                  </a:lnTo>
                  <a:lnTo>
                    <a:pt x="256" y="175"/>
                  </a:lnTo>
                  <a:lnTo>
                    <a:pt x="256" y="189"/>
                  </a:lnTo>
                  <a:lnTo>
                    <a:pt x="262" y="199"/>
                  </a:lnTo>
                  <a:lnTo>
                    <a:pt x="260" y="204"/>
                  </a:lnTo>
                  <a:lnTo>
                    <a:pt x="263" y="232"/>
                  </a:lnTo>
                  <a:lnTo>
                    <a:pt x="267" y="260"/>
                  </a:lnTo>
                  <a:lnTo>
                    <a:pt x="281" y="267"/>
                  </a:lnTo>
                  <a:lnTo>
                    <a:pt x="283" y="280"/>
                  </a:lnTo>
                  <a:lnTo>
                    <a:pt x="272" y="319"/>
                  </a:lnTo>
                  <a:lnTo>
                    <a:pt x="283" y="341"/>
                  </a:lnTo>
                  <a:lnTo>
                    <a:pt x="294" y="362"/>
                  </a:lnTo>
                  <a:lnTo>
                    <a:pt x="306" y="371"/>
                  </a:lnTo>
                  <a:lnTo>
                    <a:pt x="312" y="402"/>
                  </a:lnTo>
                  <a:lnTo>
                    <a:pt x="316" y="406"/>
                  </a:lnTo>
                  <a:lnTo>
                    <a:pt x="316" y="423"/>
                  </a:lnTo>
                  <a:lnTo>
                    <a:pt x="303" y="430"/>
                  </a:lnTo>
                  <a:lnTo>
                    <a:pt x="296" y="445"/>
                  </a:lnTo>
                  <a:lnTo>
                    <a:pt x="295" y="469"/>
                  </a:lnTo>
                  <a:lnTo>
                    <a:pt x="280" y="465"/>
                  </a:lnTo>
                  <a:lnTo>
                    <a:pt x="263" y="460"/>
                  </a:lnTo>
                  <a:lnTo>
                    <a:pt x="246" y="452"/>
                  </a:lnTo>
                  <a:lnTo>
                    <a:pt x="230" y="449"/>
                  </a:lnTo>
                  <a:lnTo>
                    <a:pt x="223" y="426"/>
                  </a:lnTo>
                  <a:lnTo>
                    <a:pt x="217" y="404"/>
                  </a:lnTo>
                  <a:lnTo>
                    <a:pt x="205" y="415"/>
                  </a:lnTo>
                  <a:lnTo>
                    <a:pt x="193" y="425"/>
                  </a:lnTo>
                  <a:lnTo>
                    <a:pt x="170" y="413"/>
                  </a:lnTo>
                  <a:lnTo>
                    <a:pt x="156" y="399"/>
                  </a:lnTo>
                  <a:lnTo>
                    <a:pt x="142" y="382"/>
                  </a:lnTo>
                  <a:lnTo>
                    <a:pt x="130" y="362"/>
                  </a:lnTo>
                  <a:lnTo>
                    <a:pt x="122" y="343"/>
                  </a:lnTo>
                  <a:lnTo>
                    <a:pt x="109" y="306"/>
                  </a:lnTo>
                  <a:lnTo>
                    <a:pt x="104" y="308"/>
                  </a:lnTo>
                  <a:lnTo>
                    <a:pt x="96" y="300"/>
                  </a:lnTo>
                  <a:lnTo>
                    <a:pt x="96" y="299"/>
                  </a:lnTo>
                  <a:lnTo>
                    <a:pt x="93" y="312"/>
                  </a:lnTo>
                  <a:lnTo>
                    <a:pt x="89" y="313"/>
                  </a:lnTo>
                  <a:lnTo>
                    <a:pt x="85" y="302"/>
                  </a:lnTo>
                  <a:lnTo>
                    <a:pt x="78" y="282"/>
                  </a:lnTo>
                  <a:lnTo>
                    <a:pt x="74" y="282"/>
                  </a:lnTo>
                  <a:lnTo>
                    <a:pt x="75" y="254"/>
                  </a:lnTo>
                  <a:lnTo>
                    <a:pt x="69" y="241"/>
                  </a:lnTo>
                  <a:lnTo>
                    <a:pt x="57" y="226"/>
                  </a:lnTo>
                  <a:lnTo>
                    <a:pt x="45" y="21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77" name="Freeform 1317"/>
            <p:cNvSpPr>
              <a:spLocks/>
            </p:cNvSpPr>
            <p:nvPr/>
          </p:nvSpPr>
          <p:spPr bwMode="auto">
            <a:xfrm>
              <a:off x="5079119" y="2739424"/>
              <a:ext cx="269335" cy="265352"/>
            </a:xfrm>
            <a:custGeom>
              <a:avLst/>
              <a:gdLst>
                <a:gd name="T0" fmla="*/ 100 w 152"/>
                <a:gd name="T1" fmla="*/ 111 h 265"/>
                <a:gd name="T2" fmla="*/ 98 w 152"/>
                <a:gd name="T3" fmla="*/ 97 h 265"/>
                <a:gd name="T4" fmla="*/ 103 w 152"/>
                <a:gd name="T5" fmla="*/ 65 h 265"/>
                <a:gd name="T6" fmla="*/ 103 w 152"/>
                <a:gd name="T7" fmla="*/ 48 h 265"/>
                <a:gd name="T8" fmla="*/ 92 w 152"/>
                <a:gd name="T9" fmla="*/ 41 h 265"/>
                <a:gd name="T10" fmla="*/ 78 w 152"/>
                <a:gd name="T11" fmla="*/ 2 h 265"/>
                <a:gd name="T12" fmla="*/ 69 w 152"/>
                <a:gd name="T13" fmla="*/ 4 h 265"/>
                <a:gd name="T14" fmla="*/ 65 w 152"/>
                <a:gd name="T15" fmla="*/ 0 h 265"/>
                <a:gd name="T16" fmla="*/ 48 w 152"/>
                <a:gd name="T17" fmla="*/ 0 h 265"/>
                <a:gd name="T18" fmla="*/ 42 w 152"/>
                <a:gd name="T19" fmla="*/ 4 h 265"/>
                <a:gd name="T20" fmla="*/ 29 w 152"/>
                <a:gd name="T21" fmla="*/ 28 h 265"/>
                <a:gd name="T22" fmla="*/ 30 w 152"/>
                <a:gd name="T23" fmla="*/ 61 h 265"/>
                <a:gd name="T24" fmla="*/ 30 w 152"/>
                <a:gd name="T25" fmla="*/ 91 h 265"/>
                <a:gd name="T26" fmla="*/ 16 w 152"/>
                <a:gd name="T27" fmla="*/ 109 h 265"/>
                <a:gd name="T28" fmla="*/ 0 w 152"/>
                <a:gd name="T29" fmla="*/ 126 h 265"/>
                <a:gd name="T30" fmla="*/ 10 w 152"/>
                <a:gd name="T31" fmla="*/ 163 h 265"/>
                <a:gd name="T32" fmla="*/ 25 w 152"/>
                <a:gd name="T33" fmla="*/ 174 h 265"/>
                <a:gd name="T34" fmla="*/ 39 w 152"/>
                <a:gd name="T35" fmla="*/ 189 h 265"/>
                <a:gd name="T36" fmla="*/ 53 w 152"/>
                <a:gd name="T37" fmla="*/ 200 h 265"/>
                <a:gd name="T38" fmla="*/ 68 w 152"/>
                <a:gd name="T39" fmla="*/ 213 h 265"/>
                <a:gd name="T40" fmla="*/ 81 w 152"/>
                <a:gd name="T41" fmla="*/ 235 h 265"/>
                <a:gd name="T42" fmla="*/ 97 w 152"/>
                <a:gd name="T43" fmla="*/ 263 h 265"/>
                <a:gd name="T44" fmla="*/ 125 w 152"/>
                <a:gd name="T45" fmla="*/ 265 h 265"/>
                <a:gd name="T46" fmla="*/ 130 w 152"/>
                <a:gd name="T47" fmla="*/ 237 h 265"/>
                <a:gd name="T48" fmla="*/ 142 w 152"/>
                <a:gd name="T49" fmla="*/ 235 h 265"/>
                <a:gd name="T50" fmla="*/ 152 w 152"/>
                <a:gd name="T51" fmla="*/ 237 h 265"/>
                <a:gd name="T52" fmla="*/ 148 w 152"/>
                <a:gd name="T53" fmla="*/ 224 h 265"/>
                <a:gd name="T54" fmla="*/ 141 w 152"/>
                <a:gd name="T55" fmla="*/ 204 h 265"/>
                <a:gd name="T56" fmla="*/ 137 w 152"/>
                <a:gd name="T57" fmla="*/ 204 h 265"/>
                <a:gd name="T58" fmla="*/ 138 w 152"/>
                <a:gd name="T59" fmla="*/ 176 h 265"/>
                <a:gd name="T60" fmla="*/ 131 w 152"/>
                <a:gd name="T61" fmla="*/ 163 h 265"/>
                <a:gd name="T62" fmla="*/ 119 w 152"/>
                <a:gd name="T63" fmla="*/ 148 h 265"/>
                <a:gd name="T64" fmla="*/ 107 w 152"/>
                <a:gd name="T65" fmla="*/ 134 h 265"/>
                <a:gd name="T66" fmla="*/ 100 w 152"/>
                <a:gd name="T67" fmla="*/ 111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265">
                  <a:moveTo>
                    <a:pt x="100" y="111"/>
                  </a:moveTo>
                  <a:lnTo>
                    <a:pt x="98" y="97"/>
                  </a:lnTo>
                  <a:lnTo>
                    <a:pt x="103" y="65"/>
                  </a:lnTo>
                  <a:lnTo>
                    <a:pt x="103" y="48"/>
                  </a:lnTo>
                  <a:lnTo>
                    <a:pt x="92" y="41"/>
                  </a:lnTo>
                  <a:lnTo>
                    <a:pt x="78" y="2"/>
                  </a:lnTo>
                  <a:lnTo>
                    <a:pt x="69" y="4"/>
                  </a:lnTo>
                  <a:lnTo>
                    <a:pt x="65" y="0"/>
                  </a:lnTo>
                  <a:lnTo>
                    <a:pt x="48" y="0"/>
                  </a:lnTo>
                  <a:lnTo>
                    <a:pt x="42" y="4"/>
                  </a:lnTo>
                  <a:lnTo>
                    <a:pt x="29" y="28"/>
                  </a:lnTo>
                  <a:lnTo>
                    <a:pt x="30" y="61"/>
                  </a:lnTo>
                  <a:lnTo>
                    <a:pt x="30" y="91"/>
                  </a:lnTo>
                  <a:lnTo>
                    <a:pt x="16" y="109"/>
                  </a:lnTo>
                  <a:lnTo>
                    <a:pt x="0" y="126"/>
                  </a:lnTo>
                  <a:lnTo>
                    <a:pt x="10" y="163"/>
                  </a:lnTo>
                  <a:lnTo>
                    <a:pt x="25" y="174"/>
                  </a:lnTo>
                  <a:lnTo>
                    <a:pt x="39" y="189"/>
                  </a:lnTo>
                  <a:lnTo>
                    <a:pt x="53" y="200"/>
                  </a:lnTo>
                  <a:lnTo>
                    <a:pt x="68" y="213"/>
                  </a:lnTo>
                  <a:lnTo>
                    <a:pt x="81" y="235"/>
                  </a:lnTo>
                  <a:lnTo>
                    <a:pt x="97" y="263"/>
                  </a:lnTo>
                  <a:lnTo>
                    <a:pt x="125" y="265"/>
                  </a:lnTo>
                  <a:lnTo>
                    <a:pt x="130" y="237"/>
                  </a:lnTo>
                  <a:lnTo>
                    <a:pt x="142" y="235"/>
                  </a:lnTo>
                  <a:lnTo>
                    <a:pt x="152" y="237"/>
                  </a:lnTo>
                  <a:lnTo>
                    <a:pt x="148" y="224"/>
                  </a:lnTo>
                  <a:lnTo>
                    <a:pt x="141" y="204"/>
                  </a:lnTo>
                  <a:lnTo>
                    <a:pt x="137" y="204"/>
                  </a:lnTo>
                  <a:lnTo>
                    <a:pt x="138" y="176"/>
                  </a:lnTo>
                  <a:lnTo>
                    <a:pt x="131" y="163"/>
                  </a:lnTo>
                  <a:lnTo>
                    <a:pt x="119" y="148"/>
                  </a:lnTo>
                  <a:lnTo>
                    <a:pt x="107" y="134"/>
                  </a:lnTo>
                  <a:lnTo>
                    <a:pt x="100" y="11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78" name="Freeform 1318"/>
            <p:cNvSpPr>
              <a:spLocks/>
            </p:cNvSpPr>
            <p:nvPr/>
          </p:nvSpPr>
          <p:spPr bwMode="auto">
            <a:xfrm>
              <a:off x="5301456" y="2972784"/>
              <a:ext cx="46998" cy="47048"/>
            </a:xfrm>
            <a:custGeom>
              <a:avLst/>
              <a:gdLst>
                <a:gd name="T0" fmla="*/ 23 w 27"/>
                <a:gd name="T1" fmla="*/ 14 h 48"/>
                <a:gd name="T2" fmla="*/ 17 w 27"/>
                <a:gd name="T3" fmla="*/ 16 h 48"/>
                <a:gd name="T4" fmla="*/ 19 w 27"/>
                <a:gd name="T5" fmla="*/ 22 h 48"/>
                <a:gd name="T6" fmla="*/ 27 w 27"/>
                <a:gd name="T7" fmla="*/ 48 h 48"/>
                <a:gd name="T8" fmla="*/ 15 w 27"/>
                <a:gd name="T9" fmla="*/ 42 h 48"/>
                <a:gd name="T10" fmla="*/ 13 w 27"/>
                <a:gd name="T11" fmla="*/ 33 h 48"/>
                <a:gd name="T12" fmla="*/ 0 w 27"/>
                <a:gd name="T13" fmla="*/ 29 h 48"/>
                <a:gd name="T14" fmla="*/ 5 w 27"/>
                <a:gd name="T15" fmla="*/ 1 h 48"/>
                <a:gd name="T16" fmla="*/ 17 w 27"/>
                <a:gd name="T17" fmla="*/ 0 h 48"/>
                <a:gd name="T18" fmla="*/ 23 w 27"/>
                <a:gd name="T19" fmla="*/ 1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48">
                  <a:moveTo>
                    <a:pt x="23" y="14"/>
                  </a:moveTo>
                  <a:lnTo>
                    <a:pt x="17" y="16"/>
                  </a:lnTo>
                  <a:lnTo>
                    <a:pt x="19" y="22"/>
                  </a:lnTo>
                  <a:lnTo>
                    <a:pt x="27" y="48"/>
                  </a:lnTo>
                  <a:lnTo>
                    <a:pt x="15" y="42"/>
                  </a:lnTo>
                  <a:lnTo>
                    <a:pt x="13" y="33"/>
                  </a:lnTo>
                  <a:lnTo>
                    <a:pt x="0" y="29"/>
                  </a:lnTo>
                  <a:lnTo>
                    <a:pt x="5" y="1"/>
                  </a:lnTo>
                  <a:lnTo>
                    <a:pt x="17" y="0"/>
                  </a:lnTo>
                  <a:lnTo>
                    <a:pt x="23" y="1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79" name="Freeform 1319"/>
            <p:cNvSpPr>
              <a:spLocks/>
            </p:cNvSpPr>
            <p:nvPr/>
          </p:nvSpPr>
          <p:spPr bwMode="auto">
            <a:xfrm>
              <a:off x="6183574" y="2959610"/>
              <a:ext cx="224145" cy="126089"/>
            </a:xfrm>
            <a:custGeom>
              <a:avLst/>
              <a:gdLst>
                <a:gd name="T0" fmla="*/ 72 w 127"/>
                <a:gd name="T1" fmla="*/ 101 h 126"/>
                <a:gd name="T2" fmla="*/ 53 w 127"/>
                <a:gd name="T3" fmla="*/ 95 h 126"/>
                <a:gd name="T4" fmla="*/ 38 w 127"/>
                <a:gd name="T5" fmla="*/ 88 h 126"/>
                <a:gd name="T6" fmla="*/ 19 w 127"/>
                <a:gd name="T7" fmla="*/ 71 h 126"/>
                <a:gd name="T8" fmla="*/ 1 w 127"/>
                <a:gd name="T9" fmla="*/ 52 h 126"/>
                <a:gd name="T10" fmla="*/ 0 w 127"/>
                <a:gd name="T11" fmla="*/ 32 h 126"/>
                <a:gd name="T12" fmla="*/ 8 w 127"/>
                <a:gd name="T13" fmla="*/ 6 h 126"/>
                <a:gd name="T14" fmla="*/ 9 w 127"/>
                <a:gd name="T15" fmla="*/ 8 h 126"/>
                <a:gd name="T16" fmla="*/ 16 w 127"/>
                <a:gd name="T17" fmla="*/ 0 h 126"/>
                <a:gd name="T18" fmla="*/ 28 w 127"/>
                <a:gd name="T19" fmla="*/ 12 h 126"/>
                <a:gd name="T20" fmla="*/ 48 w 127"/>
                <a:gd name="T21" fmla="*/ 41 h 126"/>
                <a:gd name="T22" fmla="*/ 55 w 127"/>
                <a:gd name="T23" fmla="*/ 34 h 126"/>
                <a:gd name="T24" fmla="*/ 59 w 127"/>
                <a:gd name="T25" fmla="*/ 47 h 126"/>
                <a:gd name="T26" fmla="*/ 73 w 127"/>
                <a:gd name="T27" fmla="*/ 58 h 126"/>
                <a:gd name="T28" fmla="*/ 74 w 127"/>
                <a:gd name="T29" fmla="*/ 65 h 126"/>
                <a:gd name="T30" fmla="*/ 91 w 127"/>
                <a:gd name="T31" fmla="*/ 75 h 126"/>
                <a:gd name="T32" fmla="*/ 104 w 127"/>
                <a:gd name="T33" fmla="*/ 80 h 126"/>
                <a:gd name="T34" fmla="*/ 124 w 127"/>
                <a:gd name="T35" fmla="*/ 82 h 126"/>
                <a:gd name="T36" fmla="*/ 127 w 127"/>
                <a:gd name="T37" fmla="*/ 126 h 126"/>
                <a:gd name="T38" fmla="*/ 111 w 127"/>
                <a:gd name="T39" fmla="*/ 125 h 126"/>
                <a:gd name="T40" fmla="*/ 91 w 127"/>
                <a:gd name="T41" fmla="*/ 121 h 126"/>
                <a:gd name="T42" fmla="*/ 80 w 127"/>
                <a:gd name="T43" fmla="*/ 115 h 126"/>
                <a:gd name="T44" fmla="*/ 72 w 127"/>
                <a:gd name="T45" fmla="*/ 10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7" h="126">
                  <a:moveTo>
                    <a:pt x="72" y="101"/>
                  </a:moveTo>
                  <a:lnTo>
                    <a:pt x="53" y="95"/>
                  </a:lnTo>
                  <a:lnTo>
                    <a:pt x="38" y="88"/>
                  </a:lnTo>
                  <a:lnTo>
                    <a:pt x="19" y="71"/>
                  </a:lnTo>
                  <a:lnTo>
                    <a:pt x="1" y="52"/>
                  </a:lnTo>
                  <a:lnTo>
                    <a:pt x="0" y="32"/>
                  </a:lnTo>
                  <a:lnTo>
                    <a:pt x="8" y="6"/>
                  </a:lnTo>
                  <a:lnTo>
                    <a:pt x="9" y="8"/>
                  </a:lnTo>
                  <a:lnTo>
                    <a:pt x="16" y="0"/>
                  </a:lnTo>
                  <a:lnTo>
                    <a:pt x="28" y="12"/>
                  </a:lnTo>
                  <a:lnTo>
                    <a:pt x="48" y="41"/>
                  </a:lnTo>
                  <a:lnTo>
                    <a:pt x="55" y="34"/>
                  </a:lnTo>
                  <a:lnTo>
                    <a:pt x="59" y="47"/>
                  </a:lnTo>
                  <a:lnTo>
                    <a:pt x="73" y="58"/>
                  </a:lnTo>
                  <a:lnTo>
                    <a:pt x="74" y="65"/>
                  </a:lnTo>
                  <a:lnTo>
                    <a:pt x="91" y="75"/>
                  </a:lnTo>
                  <a:lnTo>
                    <a:pt x="104" y="80"/>
                  </a:lnTo>
                  <a:lnTo>
                    <a:pt x="124" y="82"/>
                  </a:lnTo>
                  <a:lnTo>
                    <a:pt x="127" y="126"/>
                  </a:lnTo>
                  <a:lnTo>
                    <a:pt x="111" y="125"/>
                  </a:lnTo>
                  <a:lnTo>
                    <a:pt x="91" y="121"/>
                  </a:lnTo>
                  <a:lnTo>
                    <a:pt x="80" y="115"/>
                  </a:lnTo>
                  <a:lnTo>
                    <a:pt x="72" y="10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80" name="Freeform 1320"/>
            <p:cNvSpPr>
              <a:spLocks/>
            </p:cNvSpPr>
            <p:nvPr/>
          </p:nvSpPr>
          <p:spPr bwMode="auto">
            <a:xfrm>
              <a:off x="5670210" y="2746952"/>
              <a:ext cx="403099" cy="425316"/>
            </a:xfrm>
            <a:custGeom>
              <a:avLst/>
              <a:gdLst>
                <a:gd name="T0" fmla="*/ 100 w 229"/>
                <a:gd name="T1" fmla="*/ 391 h 430"/>
                <a:gd name="T2" fmla="*/ 113 w 229"/>
                <a:gd name="T3" fmla="*/ 424 h 430"/>
                <a:gd name="T4" fmla="*/ 133 w 229"/>
                <a:gd name="T5" fmla="*/ 426 h 430"/>
                <a:gd name="T6" fmla="*/ 145 w 229"/>
                <a:gd name="T7" fmla="*/ 415 h 430"/>
                <a:gd name="T8" fmla="*/ 166 w 229"/>
                <a:gd name="T9" fmla="*/ 411 h 430"/>
                <a:gd name="T10" fmla="*/ 153 w 229"/>
                <a:gd name="T11" fmla="*/ 367 h 430"/>
                <a:gd name="T12" fmla="*/ 138 w 229"/>
                <a:gd name="T13" fmla="*/ 335 h 430"/>
                <a:gd name="T14" fmla="*/ 153 w 229"/>
                <a:gd name="T15" fmla="*/ 298 h 430"/>
                <a:gd name="T16" fmla="*/ 177 w 229"/>
                <a:gd name="T17" fmla="*/ 270 h 430"/>
                <a:gd name="T18" fmla="*/ 194 w 229"/>
                <a:gd name="T19" fmla="*/ 220 h 430"/>
                <a:gd name="T20" fmla="*/ 196 w 229"/>
                <a:gd name="T21" fmla="*/ 174 h 430"/>
                <a:gd name="T22" fmla="*/ 200 w 229"/>
                <a:gd name="T23" fmla="*/ 150 h 430"/>
                <a:gd name="T24" fmla="*/ 188 w 229"/>
                <a:gd name="T25" fmla="*/ 131 h 430"/>
                <a:gd name="T26" fmla="*/ 184 w 229"/>
                <a:gd name="T27" fmla="*/ 103 h 430"/>
                <a:gd name="T28" fmla="*/ 177 w 229"/>
                <a:gd name="T29" fmla="*/ 76 h 430"/>
                <a:gd name="T30" fmla="*/ 216 w 229"/>
                <a:gd name="T31" fmla="*/ 74 h 430"/>
                <a:gd name="T32" fmla="*/ 209 w 229"/>
                <a:gd name="T33" fmla="*/ 40 h 430"/>
                <a:gd name="T34" fmla="*/ 192 w 229"/>
                <a:gd name="T35" fmla="*/ 9 h 430"/>
                <a:gd name="T36" fmla="*/ 156 w 229"/>
                <a:gd name="T37" fmla="*/ 9 h 430"/>
                <a:gd name="T38" fmla="*/ 132 w 229"/>
                <a:gd name="T39" fmla="*/ 37 h 430"/>
                <a:gd name="T40" fmla="*/ 135 w 229"/>
                <a:gd name="T41" fmla="*/ 87 h 430"/>
                <a:gd name="T42" fmla="*/ 120 w 229"/>
                <a:gd name="T43" fmla="*/ 103 h 430"/>
                <a:gd name="T44" fmla="*/ 118 w 229"/>
                <a:gd name="T45" fmla="*/ 139 h 430"/>
                <a:gd name="T46" fmla="*/ 101 w 229"/>
                <a:gd name="T47" fmla="*/ 174 h 430"/>
                <a:gd name="T48" fmla="*/ 83 w 229"/>
                <a:gd name="T49" fmla="*/ 194 h 430"/>
                <a:gd name="T50" fmla="*/ 81 w 229"/>
                <a:gd name="T51" fmla="*/ 233 h 430"/>
                <a:gd name="T52" fmla="*/ 48 w 229"/>
                <a:gd name="T53" fmla="*/ 246 h 430"/>
                <a:gd name="T54" fmla="*/ 13 w 229"/>
                <a:gd name="T55" fmla="*/ 241 h 430"/>
                <a:gd name="T56" fmla="*/ 11 w 229"/>
                <a:gd name="T57" fmla="*/ 255 h 430"/>
                <a:gd name="T58" fmla="*/ 34 w 229"/>
                <a:gd name="T59" fmla="*/ 287 h 430"/>
                <a:gd name="T60" fmla="*/ 44 w 229"/>
                <a:gd name="T61" fmla="*/ 322 h 430"/>
                <a:gd name="T62" fmla="*/ 31 w 229"/>
                <a:gd name="T63" fmla="*/ 346 h 430"/>
                <a:gd name="T64" fmla="*/ 23 w 229"/>
                <a:gd name="T65" fmla="*/ 385 h 430"/>
                <a:gd name="T66" fmla="*/ 51 w 229"/>
                <a:gd name="T67" fmla="*/ 383 h 430"/>
                <a:gd name="T68" fmla="*/ 79 w 229"/>
                <a:gd name="T69" fmla="*/ 379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9" h="430">
                  <a:moveTo>
                    <a:pt x="95" y="378"/>
                  </a:moveTo>
                  <a:lnTo>
                    <a:pt x="100" y="391"/>
                  </a:lnTo>
                  <a:lnTo>
                    <a:pt x="106" y="400"/>
                  </a:lnTo>
                  <a:lnTo>
                    <a:pt x="113" y="424"/>
                  </a:lnTo>
                  <a:lnTo>
                    <a:pt x="126" y="430"/>
                  </a:lnTo>
                  <a:lnTo>
                    <a:pt x="133" y="426"/>
                  </a:lnTo>
                  <a:lnTo>
                    <a:pt x="133" y="415"/>
                  </a:lnTo>
                  <a:lnTo>
                    <a:pt x="145" y="415"/>
                  </a:lnTo>
                  <a:lnTo>
                    <a:pt x="161" y="409"/>
                  </a:lnTo>
                  <a:lnTo>
                    <a:pt x="166" y="411"/>
                  </a:lnTo>
                  <a:lnTo>
                    <a:pt x="159" y="368"/>
                  </a:lnTo>
                  <a:lnTo>
                    <a:pt x="153" y="367"/>
                  </a:lnTo>
                  <a:lnTo>
                    <a:pt x="149" y="346"/>
                  </a:lnTo>
                  <a:lnTo>
                    <a:pt x="138" y="335"/>
                  </a:lnTo>
                  <a:lnTo>
                    <a:pt x="146" y="296"/>
                  </a:lnTo>
                  <a:lnTo>
                    <a:pt x="153" y="298"/>
                  </a:lnTo>
                  <a:lnTo>
                    <a:pt x="167" y="298"/>
                  </a:lnTo>
                  <a:lnTo>
                    <a:pt x="177" y="270"/>
                  </a:lnTo>
                  <a:lnTo>
                    <a:pt x="186" y="242"/>
                  </a:lnTo>
                  <a:lnTo>
                    <a:pt x="194" y="220"/>
                  </a:lnTo>
                  <a:lnTo>
                    <a:pt x="200" y="198"/>
                  </a:lnTo>
                  <a:lnTo>
                    <a:pt x="196" y="174"/>
                  </a:lnTo>
                  <a:lnTo>
                    <a:pt x="206" y="159"/>
                  </a:lnTo>
                  <a:lnTo>
                    <a:pt x="200" y="150"/>
                  </a:lnTo>
                  <a:lnTo>
                    <a:pt x="194" y="137"/>
                  </a:lnTo>
                  <a:lnTo>
                    <a:pt x="188" y="131"/>
                  </a:lnTo>
                  <a:lnTo>
                    <a:pt x="183" y="113"/>
                  </a:lnTo>
                  <a:lnTo>
                    <a:pt x="184" y="103"/>
                  </a:lnTo>
                  <a:lnTo>
                    <a:pt x="177" y="87"/>
                  </a:lnTo>
                  <a:lnTo>
                    <a:pt x="177" y="76"/>
                  </a:lnTo>
                  <a:lnTo>
                    <a:pt x="198" y="83"/>
                  </a:lnTo>
                  <a:lnTo>
                    <a:pt x="216" y="74"/>
                  </a:lnTo>
                  <a:lnTo>
                    <a:pt x="229" y="50"/>
                  </a:lnTo>
                  <a:lnTo>
                    <a:pt x="209" y="40"/>
                  </a:lnTo>
                  <a:lnTo>
                    <a:pt x="198" y="31"/>
                  </a:lnTo>
                  <a:lnTo>
                    <a:pt x="192" y="9"/>
                  </a:lnTo>
                  <a:lnTo>
                    <a:pt x="174" y="0"/>
                  </a:lnTo>
                  <a:lnTo>
                    <a:pt x="156" y="9"/>
                  </a:lnTo>
                  <a:lnTo>
                    <a:pt x="140" y="16"/>
                  </a:lnTo>
                  <a:lnTo>
                    <a:pt x="132" y="37"/>
                  </a:lnTo>
                  <a:lnTo>
                    <a:pt x="140" y="63"/>
                  </a:lnTo>
                  <a:lnTo>
                    <a:pt x="135" y="87"/>
                  </a:lnTo>
                  <a:lnTo>
                    <a:pt x="133" y="100"/>
                  </a:lnTo>
                  <a:lnTo>
                    <a:pt x="120" y="103"/>
                  </a:lnTo>
                  <a:lnTo>
                    <a:pt x="129" y="120"/>
                  </a:lnTo>
                  <a:lnTo>
                    <a:pt x="118" y="139"/>
                  </a:lnTo>
                  <a:lnTo>
                    <a:pt x="116" y="176"/>
                  </a:lnTo>
                  <a:lnTo>
                    <a:pt x="101" y="174"/>
                  </a:lnTo>
                  <a:lnTo>
                    <a:pt x="97" y="183"/>
                  </a:lnTo>
                  <a:lnTo>
                    <a:pt x="83" y="194"/>
                  </a:lnTo>
                  <a:lnTo>
                    <a:pt x="80" y="220"/>
                  </a:lnTo>
                  <a:lnTo>
                    <a:pt x="81" y="233"/>
                  </a:lnTo>
                  <a:lnTo>
                    <a:pt x="64" y="241"/>
                  </a:lnTo>
                  <a:lnTo>
                    <a:pt x="48" y="246"/>
                  </a:lnTo>
                  <a:lnTo>
                    <a:pt x="25" y="248"/>
                  </a:lnTo>
                  <a:lnTo>
                    <a:pt x="13" y="241"/>
                  </a:lnTo>
                  <a:lnTo>
                    <a:pt x="0" y="233"/>
                  </a:lnTo>
                  <a:lnTo>
                    <a:pt x="11" y="255"/>
                  </a:lnTo>
                  <a:lnTo>
                    <a:pt x="22" y="278"/>
                  </a:lnTo>
                  <a:lnTo>
                    <a:pt x="34" y="287"/>
                  </a:lnTo>
                  <a:lnTo>
                    <a:pt x="39" y="318"/>
                  </a:lnTo>
                  <a:lnTo>
                    <a:pt x="44" y="322"/>
                  </a:lnTo>
                  <a:lnTo>
                    <a:pt x="44" y="339"/>
                  </a:lnTo>
                  <a:lnTo>
                    <a:pt x="31" y="346"/>
                  </a:lnTo>
                  <a:lnTo>
                    <a:pt x="24" y="361"/>
                  </a:lnTo>
                  <a:lnTo>
                    <a:pt x="23" y="385"/>
                  </a:lnTo>
                  <a:lnTo>
                    <a:pt x="37" y="383"/>
                  </a:lnTo>
                  <a:lnTo>
                    <a:pt x="51" y="383"/>
                  </a:lnTo>
                  <a:lnTo>
                    <a:pt x="63" y="381"/>
                  </a:lnTo>
                  <a:lnTo>
                    <a:pt x="79" y="379"/>
                  </a:lnTo>
                  <a:lnTo>
                    <a:pt x="95" y="37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81" name="Freeform 1321"/>
            <p:cNvSpPr>
              <a:spLocks/>
            </p:cNvSpPr>
            <p:nvPr/>
          </p:nvSpPr>
          <p:spPr bwMode="auto">
            <a:xfrm>
              <a:off x="4724826" y="2920090"/>
              <a:ext cx="303680" cy="321810"/>
            </a:xfrm>
            <a:custGeom>
              <a:avLst/>
              <a:gdLst>
                <a:gd name="T0" fmla="*/ 135 w 171"/>
                <a:gd name="T1" fmla="*/ 118 h 322"/>
                <a:gd name="T2" fmla="*/ 126 w 171"/>
                <a:gd name="T3" fmla="*/ 87 h 322"/>
                <a:gd name="T4" fmla="*/ 117 w 171"/>
                <a:gd name="T5" fmla="*/ 59 h 322"/>
                <a:gd name="T6" fmla="*/ 113 w 171"/>
                <a:gd name="T7" fmla="*/ 63 h 322"/>
                <a:gd name="T8" fmla="*/ 120 w 171"/>
                <a:gd name="T9" fmla="*/ 85 h 322"/>
                <a:gd name="T10" fmla="*/ 126 w 171"/>
                <a:gd name="T11" fmla="*/ 109 h 322"/>
                <a:gd name="T12" fmla="*/ 133 w 171"/>
                <a:gd name="T13" fmla="*/ 133 h 322"/>
                <a:gd name="T14" fmla="*/ 141 w 171"/>
                <a:gd name="T15" fmla="*/ 155 h 322"/>
                <a:gd name="T16" fmla="*/ 146 w 171"/>
                <a:gd name="T17" fmla="*/ 181 h 322"/>
                <a:gd name="T18" fmla="*/ 154 w 171"/>
                <a:gd name="T19" fmla="*/ 203 h 322"/>
                <a:gd name="T20" fmla="*/ 162 w 171"/>
                <a:gd name="T21" fmla="*/ 226 h 322"/>
                <a:gd name="T22" fmla="*/ 171 w 171"/>
                <a:gd name="T23" fmla="*/ 248 h 322"/>
                <a:gd name="T24" fmla="*/ 170 w 171"/>
                <a:gd name="T25" fmla="*/ 250 h 322"/>
                <a:gd name="T26" fmla="*/ 170 w 171"/>
                <a:gd name="T27" fmla="*/ 276 h 322"/>
                <a:gd name="T28" fmla="*/ 164 w 171"/>
                <a:gd name="T29" fmla="*/ 289 h 322"/>
                <a:gd name="T30" fmla="*/ 160 w 171"/>
                <a:gd name="T31" fmla="*/ 285 h 322"/>
                <a:gd name="T32" fmla="*/ 157 w 171"/>
                <a:gd name="T33" fmla="*/ 304 h 322"/>
                <a:gd name="T34" fmla="*/ 149 w 171"/>
                <a:gd name="T35" fmla="*/ 305 h 322"/>
                <a:gd name="T36" fmla="*/ 145 w 171"/>
                <a:gd name="T37" fmla="*/ 322 h 322"/>
                <a:gd name="T38" fmla="*/ 127 w 171"/>
                <a:gd name="T39" fmla="*/ 316 h 322"/>
                <a:gd name="T40" fmla="*/ 108 w 171"/>
                <a:gd name="T41" fmla="*/ 313 h 322"/>
                <a:gd name="T42" fmla="*/ 107 w 171"/>
                <a:gd name="T43" fmla="*/ 305 h 322"/>
                <a:gd name="T44" fmla="*/ 106 w 171"/>
                <a:gd name="T45" fmla="*/ 313 h 322"/>
                <a:gd name="T46" fmla="*/ 94 w 171"/>
                <a:gd name="T47" fmla="*/ 313 h 322"/>
                <a:gd name="T48" fmla="*/ 82 w 171"/>
                <a:gd name="T49" fmla="*/ 313 h 322"/>
                <a:gd name="T50" fmla="*/ 69 w 171"/>
                <a:gd name="T51" fmla="*/ 313 h 322"/>
                <a:gd name="T52" fmla="*/ 57 w 171"/>
                <a:gd name="T53" fmla="*/ 313 h 322"/>
                <a:gd name="T54" fmla="*/ 46 w 171"/>
                <a:gd name="T55" fmla="*/ 313 h 322"/>
                <a:gd name="T56" fmla="*/ 34 w 171"/>
                <a:gd name="T57" fmla="*/ 313 h 322"/>
                <a:gd name="T58" fmla="*/ 22 w 171"/>
                <a:gd name="T59" fmla="*/ 313 h 322"/>
                <a:gd name="T60" fmla="*/ 10 w 171"/>
                <a:gd name="T61" fmla="*/ 313 h 322"/>
                <a:gd name="T62" fmla="*/ 9 w 171"/>
                <a:gd name="T63" fmla="*/ 283 h 322"/>
                <a:gd name="T64" fmla="*/ 9 w 171"/>
                <a:gd name="T65" fmla="*/ 252 h 322"/>
                <a:gd name="T66" fmla="*/ 8 w 171"/>
                <a:gd name="T67" fmla="*/ 222 h 322"/>
                <a:gd name="T68" fmla="*/ 7 w 171"/>
                <a:gd name="T69" fmla="*/ 191 h 322"/>
                <a:gd name="T70" fmla="*/ 5 w 171"/>
                <a:gd name="T71" fmla="*/ 161 h 322"/>
                <a:gd name="T72" fmla="*/ 3 w 171"/>
                <a:gd name="T73" fmla="*/ 131 h 322"/>
                <a:gd name="T74" fmla="*/ 2 w 171"/>
                <a:gd name="T75" fmla="*/ 100 h 322"/>
                <a:gd name="T76" fmla="*/ 1 w 171"/>
                <a:gd name="T77" fmla="*/ 68 h 322"/>
                <a:gd name="T78" fmla="*/ 1 w 171"/>
                <a:gd name="T79" fmla="*/ 44 h 322"/>
                <a:gd name="T80" fmla="*/ 0 w 171"/>
                <a:gd name="T81" fmla="*/ 20 h 322"/>
                <a:gd name="T82" fmla="*/ 2 w 171"/>
                <a:gd name="T83" fmla="*/ 0 h 322"/>
                <a:gd name="T84" fmla="*/ 12 w 171"/>
                <a:gd name="T85" fmla="*/ 2 h 322"/>
                <a:gd name="T86" fmla="*/ 35 w 171"/>
                <a:gd name="T87" fmla="*/ 13 h 322"/>
                <a:gd name="T88" fmla="*/ 58 w 171"/>
                <a:gd name="T89" fmla="*/ 24 h 322"/>
                <a:gd name="T90" fmla="*/ 78 w 171"/>
                <a:gd name="T91" fmla="*/ 13 h 322"/>
                <a:gd name="T92" fmla="*/ 88 w 171"/>
                <a:gd name="T93" fmla="*/ 2 h 322"/>
                <a:gd name="T94" fmla="*/ 85 w 171"/>
                <a:gd name="T95" fmla="*/ 5 h 322"/>
                <a:gd name="T96" fmla="*/ 90 w 171"/>
                <a:gd name="T97" fmla="*/ 3 h 322"/>
                <a:gd name="T98" fmla="*/ 106 w 171"/>
                <a:gd name="T99" fmla="*/ 9 h 322"/>
                <a:gd name="T100" fmla="*/ 109 w 171"/>
                <a:gd name="T101" fmla="*/ 18 h 322"/>
                <a:gd name="T102" fmla="*/ 117 w 171"/>
                <a:gd name="T103" fmla="*/ 20 h 322"/>
                <a:gd name="T104" fmla="*/ 138 w 171"/>
                <a:gd name="T105" fmla="*/ 9 h 322"/>
                <a:gd name="T106" fmla="*/ 144 w 171"/>
                <a:gd name="T107" fmla="*/ 40 h 322"/>
                <a:gd name="T108" fmla="*/ 151 w 171"/>
                <a:gd name="T109" fmla="*/ 70 h 322"/>
                <a:gd name="T110" fmla="*/ 148 w 171"/>
                <a:gd name="T111" fmla="*/ 94 h 322"/>
                <a:gd name="T112" fmla="*/ 144 w 171"/>
                <a:gd name="T113" fmla="*/ 122 h 322"/>
                <a:gd name="T114" fmla="*/ 135 w 171"/>
                <a:gd name="T115" fmla="*/ 118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322">
                  <a:moveTo>
                    <a:pt x="135" y="118"/>
                  </a:moveTo>
                  <a:lnTo>
                    <a:pt x="126" y="87"/>
                  </a:lnTo>
                  <a:lnTo>
                    <a:pt x="117" y="59"/>
                  </a:lnTo>
                  <a:lnTo>
                    <a:pt x="113" y="63"/>
                  </a:lnTo>
                  <a:lnTo>
                    <a:pt x="120" y="85"/>
                  </a:lnTo>
                  <a:lnTo>
                    <a:pt x="126" y="109"/>
                  </a:lnTo>
                  <a:lnTo>
                    <a:pt x="133" y="133"/>
                  </a:lnTo>
                  <a:lnTo>
                    <a:pt x="141" y="155"/>
                  </a:lnTo>
                  <a:lnTo>
                    <a:pt x="146" y="181"/>
                  </a:lnTo>
                  <a:lnTo>
                    <a:pt x="154" y="203"/>
                  </a:lnTo>
                  <a:lnTo>
                    <a:pt x="162" y="226"/>
                  </a:lnTo>
                  <a:lnTo>
                    <a:pt x="171" y="248"/>
                  </a:lnTo>
                  <a:lnTo>
                    <a:pt x="170" y="250"/>
                  </a:lnTo>
                  <a:lnTo>
                    <a:pt x="170" y="276"/>
                  </a:lnTo>
                  <a:lnTo>
                    <a:pt x="164" y="289"/>
                  </a:lnTo>
                  <a:lnTo>
                    <a:pt x="160" y="285"/>
                  </a:lnTo>
                  <a:lnTo>
                    <a:pt x="157" y="304"/>
                  </a:lnTo>
                  <a:lnTo>
                    <a:pt x="149" y="305"/>
                  </a:lnTo>
                  <a:lnTo>
                    <a:pt x="145" y="322"/>
                  </a:lnTo>
                  <a:lnTo>
                    <a:pt x="127" y="316"/>
                  </a:lnTo>
                  <a:lnTo>
                    <a:pt x="108" y="313"/>
                  </a:lnTo>
                  <a:lnTo>
                    <a:pt x="107" y="305"/>
                  </a:lnTo>
                  <a:lnTo>
                    <a:pt x="106" y="313"/>
                  </a:lnTo>
                  <a:lnTo>
                    <a:pt x="94" y="313"/>
                  </a:lnTo>
                  <a:lnTo>
                    <a:pt x="82" y="313"/>
                  </a:lnTo>
                  <a:lnTo>
                    <a:pt x="69" y="313"/>
                  </a:lnTo>
                  <a:lnTo>
                    <a:pt x="57" y="313"/>
                  </a:lnTo>
                  <a:lnTo>
                    <a:pt x="46" y="313"/>
                  </a:lnTo>
                  <a:lnTo>
                    <a:pt x="34" y="313"/>
                  </a:lnTo>
                  <a:lnTo>
                    <a:pt x="22" y="313"/>
                  </a:lnTo>
                  <a:lnTo>
                    <a:pt x="10" y="313"/>
                  </a:lnTo>
                  <a:lnTo>
                    <a:pt x="9" y="283"/>
                  </a:lnTo>
                  <a:lnTo>
                    <a:pt x="9" y="252"/>
                  </a:lnTo>
                  <a:lnTo>
                    <a:pt x="8" y="222"/>
                  </a:lnTo>
                  <a:lnTo>
                    <a:pt x="7" y="191"/>
                  </a:lnTo>
                  <a:lnTo>
                    <a:pt x="5" y="161"/>
                  </a:lnTo>
                  <a:lnTo>
                    <a:pt x="3" y="131"/>
                  </a:lnTo>
                  <a:lnTo>
                    <a:pt x="2" y="100"/>
                  </a:lnTo>
                  <a:lnTo>
                    <a:pt x="1" y="68"/>
                  </a:lnTo>
                  <a:lnTo>
                    <a:pt x="1" y="44"/>
                  </a:lnTo>
                  <a:lnTo>
                    <a:pt x="0" y="20"/>
                  </a:lnTo>
                  <a:lnTo>
                    <a:pt x="2" y="0"/>
                  </a:lnTo>
                  <a:lnTo>
                    <a:pt x="12" y="2"/>
                  </a:lnTo>
                  <a:lnTo>
                    <a:pt x="35" y="13"/>
                  </a:lnTo>
                  <a:lnTo>
                    <a:pt x="58" y="24"/>
                  </a:lnTo>
                  <a:lnTo>
                    <a:pt x="78" y="13"/>
                  </a:lnTo>
                  <a:lnTo>
                    <a:pt x="88" y="2"/>
                  </a:lnTo>
                  <a:lnTo>
                    <a:pt x="85" y="5"/>
                  </a:lnTo>
                  <a:lnTo>
                    <a:pt x="90" y="3"/>
                  </a:lnTo>
                  <a:lnTo>
                    <a:pt x="106" y="9"/>
                  </a:lnTo>
                  <a:lnTo>
                    <a:pt x="109" y="18"/>
                  </a:lnTo>
                  <a:lnTo>
                    <a:pt x="117" y="20"/>
                  </a:lnTo>
                  <a:lnTo>
                    <a:pt x="138" y="9"/>
                  </a:lnTo>
                  <a:lnTo>
                    <a:pt x="144" y="40"/>
                  </a:lnTo>
                  <a:lnTo>
                    <a:pt x="151" y="70"/>
                  </a:lnTo>
                  <a:lnTo>
                    <a:pt x="148" y="94"/>
                  </a:lnTo>
                  <a:lnTo>
                    <a:pt x="144" y="122"/>
                  </a:lnTo>
                  <a:lnTo>
                    <a:pt x="135" y="11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82" name="Freeform 1322"/>
            <p:cNvSpPr>
              <a:spLocks/>
            </p:cNvSpPr>
            <p:nvPr/>
          </p:nvSpPr>
          <p:spPr bwMode="auto">
            <a:xfrm>
              <a:off x="5894355" y="2794000"/>
              <a:ext cx="742931" cy="884507"/>
            </a:xfrm>
            <a:custGeom>
              <a:avLst/>
              <a:gdLst>
                <a:gd name="T0" fmla="*/ 72 w 422"/>
                <a:gd name="T1" fmla="*/ 31 h 889"/>
                <a:gd name="T2" fmla="*/ 58 w 422"/>
                <a:gd name="T3" fmla="*/ 52 h 889"/>
                <a:gd name="T4" fmla="*/ 67 w 422"/>
                <a:gd name="T5" fmla="*/ 87 h 889"/>
                <a:gd name="T6" fmla="*/ 70 w 422"/>
                <a:gd name="T7" fmla="*/ 124 h 889"/>
                <a:gd name="T8" fmla="*/ 60 w 422"/>
                <a:gd name="T9" fmla="*/ 192 h 889"/>
                <a:gd name="T10" fmla="*/ 26 w 422"/>
                <a:gd name="T11" fmla="*/ 248 h 889"/>
                <a:gd name="T12" fmla="*/ 23 w 422"/>
                <a:gd name="T13" fmla="*/ 296 h 889"/>
                <a:gd name="T14" fmla="*/ 39 w 422"/>
                <a:gd name="T15" fmla="*/ 361 h 889"/>
                <a:gd name="T16" fmla="*/ 7 w 422"/>
                <a:gd name="T17" fmla="*/ 365 h 889"/>
                <a:gd name="T18" fmla="*/ 0 w 422"/>
                <a:gd name="T19" fmla="*/ 381 h 889"/>
                <a:gd name="T20" fmla="*/ 16 w 422"/>
                <a:gd name="T21" fmla="*/ 413 h 889"/>
                <a:gd name="T22" fmla="*/ 23 w 422"/>
                <a:gd name="T23" fmla="*/ 428 h 889"/>
                <a:gd name="T24" fmla="*/ 40 w 422"/>
                <a:gd name="T25" fmla="*/ 480 h 889"/>
                <a:gd name="T26" fmla="*/ 63 w 422"/>
                <a:gd name="T27" fmla="*/ 431 h 889"/>
                <a:gd name="T28" fmla="*/ 69 w 422"/>
                <a:gd name="T29" fmla="*/ 444 h 889"/>
                <a:gd name="T30" fmla="*/ 74 w 422"/>
                <a:gd name="T31" fmla="*/ 472 h 889"/>
                <a:gd name="T32" fmla="*/ 79 w 422"/>
                <a:gd name="T33" fmla="*/ 535 h 889"/>
                <a:gd name="T34" fmla="*/ 92 w 422"/>
                <a:gd name="T35" fmla="*/ 615 h 889"/>
                <a:gd name="T36" fmla="*/ 110 w 422"/>
                <a:gd name="T37" fmla="*/ 693 h 889"/>
                <a:gd name="T38" fmla="*/ 133 w 422"/>
                <a:gd name="T39" fmla="*/ 781 h 889"/>
                <a:gd name="T40" fmla="*/ 150 w 422"/>
                <a:gd name="T41" fmla="*/ 857 h 889"/>
                <a:gd name="T42" fmla="*/ 175 w 422"/>
                <a:gd name="T43" fmla="*/ 874 h 889"/>
                <a:gd name="T44" fmla="*/ 187 w 422"/>
                <a:gd name="T45" fmla="*/ 841 h 889"/>
                <a:gd name="T46" fmla="*/ 198 w 422"/>
                <a:gd name="T47" fmla="*/ 794 h 889"/>
                <a:gd name="T48" fmla="*/ 202 w 422"/>
                <a:gd name="T49" fmla="*/ 717 h 889"/>
                <a:gd name="T50" fmla="*/ 206 w 422"/>
                <a:gd name="T51" fmla="*/ 639 h 889"/>
                <a:gd name="T52" fmla="*/ 214 w 422"/>
                <a:gd name="T53" fmla="*/ 622 h 889"/>
                <a:gd name="T54" fmla="*/ 245 w 422"/>
                <a:gd name="T55" fmla="*/ 563 h 889"/>
                <a:gd name="T56" fmla="*/ 280 w 422"/>
                <a:gd name="T57" fmla="*/ 504 h 889"/>
                <a:gd name="T58" fmla="*/ 303 w 422"/>
                <a:gd name="T59" fmla="*/ 437 h 889"/>
                <a:gd name="T60" fmla="*/ 316 w 422"/>
                <a:gd name="T61" fmla="*/ 450 h 889"/>
                <a:gd name="T62" fmla="*/ 313 w 422"/>
                <a:gd name="T63" fmla="*/ 417 h 889"/>
                <a:gd name="T64" fmla="*/ 297 w 422"/>
                <a:gd name="T65" fmla="*/ 354 h 889"/>
                <a:gd name="T66" fmla="*/ 296 w 422"/>
                <a:gd name="T67" fmla="*/ 315 h 889"/>
                <a:gd name="T68" fmla="*/ 311 w 422"/>
                <a:gd name="T69" fmla="*/ 309 h 889"/>
                <a:gd name="T70" fmla="*/ 336 w 422"/>
                <a:gd name="T71" fmla="*/ 333 h 889"/>
                <a:gd name="T72" fmla="*/ 358 w 422"/>
                <a:gd name="T73" fmla="*/ 359 h 889"/>
                <a:gd name="T74" fmla="*/ 353 w 422"/>
                <a:gd name="T75" fmla="*/ 407 h 889"/>
                <a:gd name="T76" fmla="*/ 372 w 422"/>
                <a:gd name="T77" fmla="*/ 439 h 889"/>
                <a:gd name="T78" fmla="*/ 377 w 422"/>
                <a:gd name="T79" fmla="*/ 404 h 889"/>
                <a:gd name="T80" fmla="*/ 396 w 422"/>
                <a:gd name="T81" fmla="*/ 337 h 889"/>
                <a:gd name="T82" fmla="*/ 410 w 422"/>
                <a:gd name="T83" fmla="*/ 268 h 889"/>
                <a:gd name="T84" fmla="*/ 421 w 422"/>
                <a:gd name="T85" fmla="*/ 252 h 889"/>
                <a:gd name="T86" fmla="*/ 407 w 422"/>
                <a:gd name="T87" fmla="*/ 213 h 889"/>
                <a:gd name="T88" fmla="*/ 396 w 422"/>
                <a:gd name="T89" fmla="*/ 198 h 889"/>
                <a:gd name="T90" fmla="*/ 364 w 422"/>
                <a:gd name="T91" fmla="*/ 224 h 889"/>
                <a:gd name="T92" fmla="*/ 339 w 422"/>
                <a:gd name="T93" fmla="*/ 252 h 889"/>
                <a:gd name="T94" fmla="*/ 335 w 422"/>
                <a:gd name="T95" fmla="*/ 279 h 889"/>
                <a:gd name="T96" fmla="*/ 300 w 422"/>
                <a:gd name="T97" fmla="*/ 267 h 889"/>
                <a:gd name="T98" fmla="*/ 290 w 422"/>
                <a:gd name="T99" fmla="*/ 292 h 889"/>
                <a:gd name="T100" fmla="*/ 244 w 422"/>
                <a:gd name="T101" fmla="*/ 281 h 889"/>
                <a:gd name="T102" fmla="*/ 202 w 422"/>
                <a:gd name="T103" fmla="*/ 254 h 889"/>
                <a:gd name="T104" fmla="*/ 164 w 422"/>
                <a:gd name="T105" fmla="*/ 198 h 889"/>
                <a:gd name="T106" fmla="*/ 139 w 422"/>
                <a:gd name="T107" fmla="*/ 135 h 889"/>
                <a:gd name="T108" fmla="*/ 135 w 422"/>
                <a:gd name="T109" fmla="*/ 96 h 889"/>
                <a:gd name="T110" fmla="*/ 127 w 422"/>
                <a:gd name="T111" fmla="*/ 48 h 889"/>
                <a:gd name="T112" fmla="*/ 124 w 422"/>
                <a:gd name="T113" fmla="*/ 35 h 889"/>
                <a:gd name="T114" fmla="*/ 120 w 422"/>
                <a:gd name="T115" fmla="*/ 13 h 889"/>
                <a:gd name="T116" fmla="*/ 102 w 422"/>
                <a:gd name="T117" fmla="*/ 0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2" h="889">
                  <a:moveTo>
                    <a:pt x="102" y="0"/>
                  </a:moveTo>
                  <a:lnTo>
                    <a:pt x="89" y="24"/>
                  </a:lnTo>
                  <a:lnTo>
                    <a:pt x="72" y="31"/>
                  </a:lnTo>
                  <a:lnTo>
                    <a:pt x="50" y="26"/>
                  </a:lnTo>
                  <a:lnTo>
                    <a:pt x="50" y="37"/>
                  </a:lnTo>
                  <a:lnTo>
                    <a:pt x="58" y="52"/>
                  </a:lnTo>
                  <a:lnTo>
                    <a:pt x="57" y="63"/>
                  </a:lnTo>
                  <a:lnTo>
                    <a:pt x="61" y="81"/>
                  </a:lnTo>
                  <a:lnTo>
                    <a:pt x="67" y="87"/>
                  </a:lnTo>
                  <a:lnTo>
                    <a:pt x="73" y="98"/>
                  </a:lnTo>
                  <a:lnTo>
                    <a:pt x="79" y="109"/>
                  </a:lnTo>
                  <a:lnTo>
                    <a:pt x="70" y="124"/>
                  </a:lnTo>
                  <a:lnTo>
                    <a:pt x="73" y="148"/>
                  </a:lnTo>
                  <a:lnTo>
                    <a:pt x="67" y="170"/>
                  </a:lnTo>
                  <a:lnTo>
                    <a:pt x="60" y="192"/>
                  </a:lnTo>
                  <a:lnTo>
                    <a:pt x="50" y="220"/>
                  </a:lnTo>
                  <a:lnTo>
                    <a:pt x="40" y="248"/>
                  </a:lnTo>
                  <a:lnTo>
                    <a:pt x="26" y="248"/>
                  </a:lnTo>
                  <a:lnTo>
                    <a:pt x="20" y="246"/>
                  </a:lnTo>
                  <a:lnTo>
                    <a:pt x="12" y="285"/>
                  </a:lnTo>
                  <a:lnTo>
                    <a:pt x="23" y="296"/>
                  </a:lnTo>
                  <a:lnTo>
                    <a:pt x="26" y="317"/>
                  </a:lnTo>
                  <a:lnTo>
                    <a:pt x="33" y="318"/>
                  </a:lnTo>
                  <a:lnTo>
                    <a:pt x="39" y="361"/>
                  </a:lnTo>
                  <a:lnTo>
                    <a:pt x="35" y="359"/>
                  </a:lnTo>
                  <a:lnTo>
                    <a:pt x="18" y="365"/>
                  </a:lnTo>
                  <a:lnTo>
                    <a:pt x="7" y="365"/>
                  </a:lnTo>
                  <a:lnTo>
                    <a:pt x="7" y="376"/>
                  </a:lnTo>
                  <a:lnTo>
                    <a:pt x="0" y="380"/>
                  </a:lnTo>
                  <a:lnTo>
                    <a:pt x="0" y="381"/>
                  </a:lnTo>
                  <a:lnTo>
                    <a:pt x="5" y="380"/>
                  </a:lnTo>
                  <a:lnTo>
                    <a:pt x="3" y="387"/>
                  </a:lnTo>
                  <a:lnTo>
                    <a:pt x="16" y="413"/>
                  </a:lnTo>
                  <a:lnTo>
                    <a:pt x="35" y="404"/>
                  </a:lnTo>
                  <a:lnTo>
                    <a:pt x="34" y="413"/>
                  </a:lnTo>
                  <a:lnTo>
                    <a:pt x="23" y="428"/>
                  </a:lnTo>
                  <a:lnTo>
                    <a:pt x="14" y="424"/>
                  </a:lnTo>
                  <a:lnTo>
                    <a:pt x="27" y="452"/>
                  </a:lnTo>
                  <a:lnTo>
                    <a:pt x="40" y="480"/>
                  </a:lnTo>
                  <a:lnTo>
                    <a:pt x="62" y="468"/>
                  </a:lnTo>
                  <a:lnTo>
                    <a:pt x="63" y="444"/>
                  </a:lnTo>
                  <a:lnTo>
                    <a:pt x="63" y="431"/>
                  </a:lnTo>
                  <a:lnTo>
                    <a:pt x="72" y="431"/>
                  </a:lnTo>
                  <a:lnTo>
                    <a:pt x="70" y="441"/>
                  </a:lnTo>
                  <a:lnTo>
                    <a:pt x="69" y="444"/>
                  </a:lnTo>
                  <a:lnTo>
                    <a:pt x="77" y="444"/>
                  </a:lnTo>
                  <a:lnTo>
                    <a:pt x="72" y="457"/>
                  </a:lnTo>
                  <a:lnTo>
                    <a:pt x="74" y="472"/>
                  </a:lnTo>
                  <a:lnTo>
                    <a:pt x="74" y="494"/>
                  </a:lnTo>
                  <a:lnTo>
                    <a:pt x="79" y="526"/>
                  </a:lnTo>
                  <a:lnTo>
                    <a:pt x="79" y="535"/>
                  </a:lnTo>
                  <a:lnTo>
                    <a:pt x="82" y="541"/>
                  </a:lnTo>
                  <a:lnTo>
                    <a:pt x="87" y="581"/>
                  </a:lnTo>
                  <a:lnTo>
                    <a:pt x="92" y="615"/>
                  </a:lnTo>
                  <a:lnTo>
                    <a:pt x="99" y="646"/>
                  </a:lnTo>
                  <a:lnTo>
                    <a:pt x="101" y="654"/>
                  </a:lnTo>
                  <a:lnTo>
                    <a:pt x="110" y="693"/>
                  </a:lnTo>
                  <a:lnTo>
                    <a:pt x="117" y="728"/>
                  </a:lnTo>
                  <a:lnTo>
                    <a:pt x="125" y="756"/>
                  </a:lnTo>
                  <a:lnTo>
                    <a:pt x="133" y="781"/>
                  </a:lnTo>
                  <a:lnTo>
                    <a:pt x="139" y="807"/>
                  </a:lnTo>
                  <a:lnTo>
                    <a:pt x="145" y="830"/>
                  </a:lnTo>
                  <a:lnTo>
                    <a:pt x="150" y="857"/>
                  </a:lnTo>
                  <a:lnTo>
                    <a:pt x="157" y="882"/>
                  </a:lnTo>
                  <a:lnTo>
                    <a:pt x="166" y="889"/>
                  </a:lnTo>
                  <a:lnTo>
                    <a:pt x="175" y="874"/>
                  </a:lnTo>
                  <a:lnTo>
                    <a:pt x="183" y="857"/>
                  </a:lnTo>
                  <a:lnTo>
                    <a:pt x="193" y="854"/>
                  </a:lnTo>
                  <a:lnTo>
                    <a:pt x="187" y="841"/>
                  </a:lnTo>
                  <a:lnTo>
                    <a:pt x="195" y="819"/>
                  </a:lnTo>
                  <a:lnTo>
                    <a:pt x="199" y="817"/>
                  </a:lnTo>
                  <a:lnTo>
                    <a:pt x="198" y="794"/>
                  </a:lnTo>
                  <a:lnTo>
                    <a:pt x="197" y="769"/>
                  </a:lnTo>
                  <a:lnTo>
                    <a:pt x="199" y="743"/>
                  </a:lnTo>
                  <a:lnTo>
                    <a:pt x="202" y="717"/>
                  </a:lnTo>
                  <a:lnTo>
                    <a:pt x="199" y="687"/>
                  </a:lnTo>
                  <a:lnTo>
                    <a:pt x="198" y="650"/>
                  </a:lnTo>
                  <a:lnTo>
                    <a:pt x="206" y="639"/>
                  </a:lnTo>
                  <a:lnTo>
                    <a:pt x="208" y="637"/>
                  </a:lnTo>
                  <a:lnTo>
                    <a:pt x="211" y="637"/>
                  </a:lnTo>
                  <a:lnTo>
                    <a:pt x="214" y="622"/>
                  </a:lnTo>
                  <a:lnTo>
                    <a:pt x="227" y="615"/>
                  </a:lnTo>
                  <a:lnTo>
                    <a:pt x="229" y="594"/>
                  </a:lnTo>
                  <a:lnTo>
                    <a:pt x="245" y="563"/>
                  </a:lnTo>
                  <a:lnTo>
                    <a:pt x="259" y="537"/>
                  </a:lnTo>
                  <a:lnTo>
                    <a:pt x="271" y="515"/>
                  </a:lnTo>
                  <a:lnTo>
                    <a:pt x="280" y="504"/>
                  </a:lnTo>
                  <a:lnTo>
                    <a:pt x="289" y="480"/>
                  </a:lnTo>
                  <a:lnTo>
                    <a:pt x="289" y="457"/>
                  </a:lnTo>
                  <a:lnTo>
                    <a:pt x="303" y="437"/>
                  </a:lnTo>
                  <a:lnTo>
                    <a:pt x="308" y="450"/>
                  </a:lnTo>
                  <a:lnTo>
                    <a:pt x="312" y="452"/>
                  </a:lnTo>
                  <a:lnTo>
                    <a:pt x="316" y="450"/>
                  </a:lnTo>
                  <a:lnTo>
                    <a:pt x="320" y="450"/>
                  </a:lnTo>
                  <a:lnTo>
                    <a:pt x="319" y="441"/>
                  </a:lnTo>
                  <a:lnTo>
                    <a:pt x="313" y="417"/>
                  </a:lnTo>
                  <a:lnTo>
                    <a:pt x="310" y="392"/>
                  </a:lnTo>
                  <a:lnTo>
                    <a:pt x="309" y="374"/>
                  </a:lnTo>
                  <a:lnTo>
                    <a:pt x="297" y="354"/>
                  </a:lnTo>
                  <a:lnTo>
                    <a:pt x="301" y="341"/>
                  </a:lnTo>
                  <a:lnTo>
                    <a:pt x="308" y="335"/>
                  </a:lnTo>
                  <a:lnTo>
                    <a:pt x="296" y="315"/>
                  </a:lnTo>
                  <a:lnTo>
                    <a:pt x="296" y="291"/>
                  </a:lnTo>
                  <a:lnTo>
                    <a:pt x="306" y="298"/>
                  </a:lnTo>
                  <a:lnTo>
                    <a:pt x="311" y="309"/>
                  </a:lnTo>
                  <a:lnTo>
                    <a:pt x="314" y="302"/>
                  </a:lnTo>
                  <a:lnTo>
                    <a:pt x="321" y="329"/>
                  </a:lnTo>
                  <a:lnTo>
                    <a:pt x="336" y="333"/>
                  </a:lnTo>
                  <a:lnTo>
                    <a:pt x="353" y="335"/>
                  </a:lnTo>
                  <a:lnTo>
                    <a:pt x="361" y="348"/>
                  </a:lnTo>
                  <a:lnTo>
                    <a:pt x="358" y="359"/>
                  </a:lnTo>
                  <a:lnTo>
                    <a:pt x="347" y="374"/>
                  </a:lnTo>
                  <a:lnTo>
                    <a:pt x="350" y="400"/>
                  </a:lnTo>
                  <a:lnTo>
                    <a:pt x="353" y="407"/>
                  </a:lnTo>
                  <a:lnTo>
                    <a:pt x="361" y="381"/>
                  </a:lnTo>
                  <a:lnTo>
                    <a:pt x="365" y="413"/>
                  </a:lnTo>
                  <a:lnTo>
                    <a:pt x="372" y="439"/>
                  </a:lnTo>
                  <a:lnTo>
                    <a:pt x="373" y="439"/>
                  </a:lnTo>
                  <a:lnTo>
                    <a:pt x="377" y="439"/>
                  </a:lnTo>
                  <a:lnTo>
                    <a:pt x="377" y="404"/>
                  </a:lnTo>
                  <a:lnTo>
                    <a:pt x="378" y="376"/>
                  </a:lnTo>
                  <a:lnTo>
                    <a:pt x="388" y="376"/>
                  </a:lnTo>
                  <a:lnTo>
                    <a:pt x="396" y="337"/>
                  </a:lnTo>
                  <a:lnTo>
                    <a:pt x="396" y="320"/>
                  </a:lnTo>
                  <a:lnTo>
                    <a:pt x="396" y="294"/>
                  </a:lnTo>
                  <a:lnTo>
                    <a:pt x="410" y="268"/>
                  </a:lnTo>
                  <a:lnTo>
                    <a:pt x="422" y="272"/>
                  </a:lnTo>
                  <a:lnTo>
                    <a:pt x="419" y="261"/>
                  </a:lnTo>
                  <a:lnTo>
                    <a:pt x="421" y="252"/>
                  </a:lnTo>
                  <a:lnTo>
                    <a:pt x="422" y="237"/>
                  </a:lnTo>
                  <a:lnTo>
                    <a:pt x="407" y="226"/>
                  </a:lnTo>
                  <a:lnTo>
                    <a:pt x="407" y="213"/>
                  </a:lnTo>
                  <a:lnTo>
                    <a:pt x="400" y="207"/>
                  </a:lnTo>
                  <a:lnTo>
                    <a:pt x="401" y="204"/>
                  </a:lnTo>
                  <a:lnTo>
                    <a:pt x="396" y="198"/>
                  </a:lnTo>
                  <a:lnTo>
                    <a:pt x="387" y="207"/>
                  </a:lnTo>
                  <a:lnTo>
                    <a:pt x="375" y="205"/>
                  </a:lnTo>
                  <a:lnTo>
                    <a:pt x="364" y="224"/>
                  </a:lnTo>
                  <a:lnTo>
                    <a:pt x="353" y="241"/>
                  </a:lnTo>
                  <a:lnTo>
                    <a:pt x="340" y="252"/>
                  </a:lnTo>
                  <a:lnTo>
                    <a:pt x="339" y="252"/>
                  </a:lnTo>
                  <a:lnTo>
                    <a:pt x="344" y="261"/>
                  </a:lnTo>
                  <a:lnTo>
                    <a:pt x="350" y="279"/>
                  </a:lnTo>
                  <a:lnTo>
                    <a:pt x="335" y="279"/>
                  </a:lnTo>
                  <a:lnTo>
                    <a:pt x="321" y="281"/>
                  </a:lnTo>
                  <a:lnTo>
                    <a:pt x="302" y="279"/>
                  </a:lnTo>
                  <a:lnTo>
                    <a:pt x="300" y="267"/>
                  </a:lnTo>
                  <a:lnTo>
                    <a:pt x="293" y="239"/>
                  </a:lnTo>
                  <a:lnTo>
                    <a:pt x="287" y="248"/>
                  </a:lnTo>
                  <a:lnTo>
                    <a:pt x="290" y="292"/>
                  </a:lnTo>
                  <a:lnTo>
                    <a:pt x="274" y="291"/>
                  </a:lnTo>
                  <a:lnTo>
                    <a:pt x="255" y="287"/>
                  </a:lnTo>
                  <a:lnTo>
                    <a:pt x="244" y="281"/>
                  </a:lnTo>
                  <a:lnTo>
                    <a:pt x="236" y="267"/>
                  </a:lnTo>
                  <a:lnTo>
                    <a:pt x="216" y="261"/>
                  </a:lnTo>
                  <a:lnTo>
                    <a:pt x="202" y="254"/>
                  </a:lnTo>
                  <a:lnTo>
                    <a:pt x="183" y="237"/>
                  </a:lnTo>
                  <a:lnTo>
                    <a:pt x="165" y="218"/>
                  </a:lnTo>
                  <a:lnTo>
                    <a:pt x="164" y="198"/>
                  </a:lnTo>
                  <a:lnTo>
                    <a:pt x="172" y="172"/>
                  </a:lnTo>
                  <a:lnTo>
                    <a:pt x="158" y="154"/>
                  </a:lnTo>
                  <a:lnTo>
                    <a:pt x="139" y="135"/>
                  </a:lnTo>
                  <a:lnTo>
                    <a:pt x="133" y="131"/>
                  </a:lnTo>
                  <a:lnTo>
                    <a:pt x="126" y="94"/>
                  </a:lnTo>
                  <a:lnTo>
                    <a:pt x="135" y="96"/>
                  </a:lnTo>
                  <a:lnTo>
                    <a:pt x="137" y="85"/>
                  </a:lnTo>
                  <a:lnTo>
                    <a:pt x="128" y="63"/>
                  </a:lnTo>
                  <a:lnTo>
                    <a:pt x="127" y="48"/>
                  </a:lnTo>
                  <a:lnTo>
                    <a:pt x="127" y="46"/>
                  </a:lnTo>
                  <a:lnTo>
                    <a:pt x="126" y="41"/>
                  </a:lnTo>
                  <a:lnTo>
                    <a:pt x="124" y="35"/>
                  </a:lnTo>
                  <a:lnTo>
                    <a:pt x="122" y="28"/>
                  </a:lnTo>
                  <a:lnTo>
                    <a:pt x="121" y="20"/>
                  </a:lnTo>
                  <a:lnTo>
                    <a:pt x="120" y="13"/>
                  </a:lnTo>
                  <a:lnTo>
                    <a:pt x="114" y="7"/>
                  </a:lnTo>
                  <a:lnTo>
                    <a:pt x="107" y="3"/>
                  </a:lnTo>
                  <a:lnTo>
                    <a:pt x="102"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83" name="Freeform 1323"/>
            <p:cNvSpPr>
              <a:spLocks/>
            </p:cNvSpPr>
            <p:nvPr/>
          </p:nvSpPr>
          <p:spPr bwMode="auto">
            <a:xfrm>
              <a:off x="4970662" y="2867396"/>
              <a:ext cx="30730" cy="122325"/>
            </a:xfrm>
            <a:custGeom>
              <a:avLst/>
              <a:gdLst>
                <a:gd name="T0" fmla="*/ 13 w 17"/>
                <a:gd name="T1" fmla="*/ 122 h 122"/>
                <a:gd name="T2" fmla="*/ 5 w 17"/>
                <a:gd name="T3" fmla="*/ 92 h 122"/>
                <a:gd name="T4" fmla="*/ 0 w 17"/>
                <a:gd name="T5" fmla="*/ 63 h 122"/>
                <a:gd name="T6" fmla="*/ 4 w 17"/>
                <a:gd name="T7" fmla="*/ 33 h 122"/>
                <a:gd name="T8" fmla="*/ 10 w 17"/>
                <a:gd name="T9" fmla="*/ 4 h 122"/>
                <a:gd name="T10" fmla="*/ 16 w 17"/>
                <a:gd name="T11" fmla="*/ 0 h 122"/>
                <a:gd name="T12" fmla="*/ 17 w 17"/>
                <a:gd name="T13" fmla="*/ 17 h 122"/>
                <a:gd name="T14" fmla="*/ 16 w 17"/>
                <a:gd name="T15" fmla="*/ 42 h 122"/>
                <a:gd name="T16" fmla="*/ 15 w 17"/>
                <a:gd name="T17" fmla="*/ 67 h 122"/>
                <a:gd name="T18" fmla="*/ 14 w 17"/>
                <a:gd name="T19" fmla="*/ 94 h 122"/>
                <a:gd name="T20" fmla="*/ 13 w 17"/>
                <a:gd name="T21" fmla="*/ 120 h 122"/>
                <a:gd name="T22" fmla="*/ 13 w 17"/>
                <a:gd name="T2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22">
                  <a:moveTo>
                    <a:pt x="13" y="122"/>
                  </a:moveTo>
                  <a:lnTo>
                    <a:pt x="5" y="92"/>
                  </a:lnTo>
                  <a:lnTo>
                    <a:pt x="0" y="63"/>
                  </a:lnTo>
                  <a:lnTo>
                    <a:pt x="4" y="33"/>
                  </a:lnTo>
                  <a:lnTo>
                    <a:pt x="10" y="4"/>
                  </a:lnTo>
                  <a:lnTo>
                    <a:pt x="16" y="0"/>
                  </a:lnTo>
                  <a:lnTo>
                    <a:pt x="17" y="17"/>
                  </a:lnTo>
                  <a:lnTo>
                    <a:pt x="16" y="42"/>
                  </a:lnTo>
                  <a:lnTo>
                    <a:pt x="15" y="67"/>
                  </a:lnTo>
                  <a:lnTo>
                    <a:pt x="14" y="94"/>
                  </a:lnTo>
                  <a:lnTo>
                    <a:pt x="13" y="120"/>
                  </a:lnTo>
                  <a:lnTo>
                    <a:pt x="13" y="12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84" name="Freeform 1324"/>
            <p:cNvSpPr>
              <a:spLocks/>
            </p:cNvSpPr>
            <p:nvPr/>
          </p:nvSpPr>
          <p:spPr bwMode="auto">
            <a:xfrm>
              <a:off x="4994161" y="2861750"/>
              <a:ext cx="103034" cy="141145"/>
            </a:xfrm>
            <a:custGeom>
              <a:avLst/>
              <a:gdLst>
                <a:gd name="T0" fmla="*/ 23 w 59"/>
                <a:gd name="T1" fmla="*/ 37 h 139"/>
                <a:gd name="T2" fmla="*/ 4 w 59"/>
                <a:gd name="T3" fmla="*/ 21 h 139"/>
                <a:gd name="T4" fmla="*/ 3 w 59"/>
                <a:gd name="T5" fmla="*/ 47 h 139"/>
                <a:gd name="T6" fmla="*/ 2 w 59"/>
                <a:gd name="T7" fmla="*/ 73 h 139"/>
                <a:gd name="T8" fmla="*/ 1 w 59"/>
                <a:gd name="T9" fmla="*/ 100 h 139"/>
                <a:gd name="T10" fmla="*/ 0 w 59"/>
                <a:gd name="T11" fmla="*/ 126 h 139"/>
                <a:gd name="T12" fmla="*/ 1 w 59"/>
                <a:gd name="T13" fmla="*/ 132 h 139"/>
                <a:gd name="T14" fmla="*/ 16 w 59"/>
                <a:gd name="T15" fmla="*/ 139 h 139"/>
                <a:gd name="T16" fmla="*/ 26 w 59"/>
                <a:gd name="T17" fmla="*/ 117 h 139"/>
                <a:gd name="T18" fmla="*/ 37 w 59"/>
                <a:gd name="T19" fmla="*/ 111 h 139"/>
                <a:gd name="T20" fmla="*/ 44 w 59"/>
                <a:gd name="T21" fmla="*/ 97 h 139"/>
                <a:gd name="T22" fmla="*/ 26 w 59"/>
                <a:gd name="T23" fmla="*/ 61 h 139"/>
                <a:gd name="T24" fmla="*/ 44 w 59"/>
                <a:gd name="T25" fmla="*/ 48 h 139"/>
                <a:gd name="T26" fmla="*/ 59 w 59"/>
                <a:gd name="T27" fmla="*/ 39 h 139"/>
                <a:gd name="T28" fmla="*/ 49 w 59"/>
                <a:gd name="T29" fmla="*/ 0 h 139"/>
                <a:gd name="T30" fmla="*/ 36 w 59"/>
                <a:gd name="T31" fmla="*/ 19 h 139"/>
                <a:gd name="T32" fmla="*/ 23 w 59"/>
                <a:gd name="T33" fmla="*/ 3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139">
                  <a:moveTo>
                    <a:pt x="23" y="37"/>
                  </a:moveTo>
                  <a:lnTo>
                    <a:pt x="4" y="21"/>
                  </a:lnTo>
                  <a:lnTo>
                    <a:pt x="3" y="47"/>
                  </a:lnTo>
                  <a:lnTo>
                    <a:pt x="2" y="73"/>
                  </a:lnTo>
                  <a:lnTo>
                    <a:pt x="1" y="100"/>
                  </a:lnTo>
                  <a:lnTo>
                    <a:pt x="0" y="126"/>
                  </a:lnTo>
                  <a:lnTo>
                    <a:pt x="1" y="132"/>
                  </a:lnTo>
                  <a:lnTo>
                    <a:pt x="16" y="139"/>
                  </a:lnTo>
                  <a:lnTo>
                    <a:pt x="26" y="117"/>
                  </a:lnTo>
                  <a:lnTo>
                    <a:pt x="37" y="111"/>
                  </a:lnTo>
                  <a:lnTo>
                    <a:pt x="44" y="97"/>
                  </a:lnTo>
                  <a:lnTo>
                    <a:pt x="26" y="61"/>
                  </a:lnTo>
                  <a:lnTo>
                    <a:pt x="44" y="48"/>
                  </a:lnTo>
                  <a:lnTo>
                    <a:pt x="59" y="39"/>
                  </a:lnTo>
                  <a:lnTo>
                    <a:pt x="49" y="0"/>
                  </a:lnTo>
                  <a:lnTo>
                    <a:pt x="36" y="19"/>
                  </a:lnTo>
                  <a:lnTo>
                    <a:pt x="23" y="3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85" name="Freeform 1325"/>
            <p:cNvSpPr>
              <a:spLocks/>
            </p:cNvSpPr>
            <p:nvPr/>
          </p:nvSpPr>
          <p:spPr bwMode="auto">
            <a:xfrm>
              <a:off x="5471372" y="3132748"/>
              <a:ext cx="202453" cy="270998"/>
            </a:xfrm>
            <a:custGeom>
              <a:avLst/>
              <a:gdLst>
                <a:gd name="T0" fmla="*/ 114 w 114"/>
                <a:gd name="T1" fmla="*/ 83 h 272"/>
                <a:gd name="T2" fmla="*/ 103 w 114"/>
                <a:gd name="T3" fmla="*/ 63 h 272"/>
                <a:gd name="T4" fmla="*/ 91 w 114"/>
                <a:gd name="T5" fmla="*/ 46 h 272"/>
                <a:gd name="T6" fmla="*/ 79 w 114"/>
                <a:gd name="T7" fmla="*/ 35 h 272"/>
                <a:gd name="T8" fmla="*/ 66 w 114"/>
                <a:gd name="T9" fmla="*/ 26 h 272"/>
                <a:gd name="T10" fmla="*/ 58 w 114"/>
                <a:gd name="T11" fmla="*/ 0 h 272"/>
                <a:gd name="T12" fmla="*/ 54 w 114"/>
                <a:gd name="T13" fmla="*/ 7 h 272"/>
                <a:gd name="T14" fmla="*/ 51 w 114"/>
                <a:gd name="T15" fmla="*/ 0 h 272"/>
                <a:gd name="T16" fmla="*/ 54 w 114"/>
                <a:gd name="T17" fmla="*/ 29 h 272"/>
                <a:gd name="T18" fmla="*/ 47 w 114"/>
                <a:gd name="T19" fmla="*/ 35 h 272"/>
                <a:gd name="T20" fmla="*/ 45 w 114"/>
                <a:gd name="T21" fmla="*/ 74 h 272"/>
                <a:gd name="T22" fmla="*/ 51 w 114"/>
                <a:gd name="T23" fmla="*/ 96 h 272"/>
                <a:gd name="T24" fmla="*/ 49 w 114"/>
                <a:gd name="T25" fmla="*/ 131 h 272"/>
                <a:gd name="T26" fmla="*/ 46 w 114"/>
                <a:gd name="T27" fmla="*/ 161 h 272"/>
                <a:gd name="T28" fmla="*/ 35 w 114"/>
                <a:gd name="T29" fmla="*/ 172 h 272"/>
                <a:gd name="T30" fmla="*/ 23 w 114"/>
                <a:gd name="T31" fmla="*/ 177 h 272"/>
                <a:gd name="T32" fmla="*/ 12 w 114"/>
                <a:gd name="T33" fmla="*/ 187 h 272"/>
                <a:gd name="T34" fmla="*/ 1 w 114"/>
                <a:gd name="T35" fmla="*/ 196 h 272"/>
                <a:gd name="T36" fmla="*/ 0 w 114"/>
                <a:gd name="T37" fmla="*/ 209 h 272"/>
                <a:gd name="T38" fmla="*/ 11 w 114"/>
                <a:gd name="T39" fmla="*/ 240 h 272"/>
                <a:gd name="T40" fmla="*/ 21 w 114"/>
                <a:gd name="T41" fmla="*/ 272 h 272"/>
                <a:gd name="T42" fmla="*/ 33 w 114"/>
                <a:gd name="T43" fmla="*/ 265 h 272"/>
                <a:gd name="T44" fmla="*/ 45 w 114"/>
                <a:gd name="T45" fmla="*/ 259 h 272"/>
                <a:gd name="T46" fmla="*/ 53 w 114"/>
                <a:gd name="T47" fmla="*/ 248 h 272"/>
                <a:gd name="T48" fmla="*/ 58 w 114"/>
                <a:gd name="T49" fmla="*/ 231 h 272"/>
                <a:gd name="T50" fmla="*/ 72 w 114"/>
                <a:gd name="T51" fmla="*/ 222 h 272"/>
                <a:gd name="T52" fmla="*/ 78 w 114"/>
                <a:gd name="T53" fmla="*/ 200 h 272"/>
                <a:gd name="T54" fmla="*/ 89 w 114"/>
                <a:gd name="T55" fmla="*/ 189 h 272"/>
                <a:gd name="T56" fmla="*/ 88 w 114"/>
                <a:gd name="T57" fmla="*/ 153 h 272"/>
                <a:gd name="T58" fmla="*/ 93 w 114"/>
                <a:gd name="T59" fmla="*/ 146 h 272"/>
                <a:gd name="T60" fmla="*/ 98 w 114"/>
                <a:gd name="T61" fmla="*/ 146 h 272"/>
                <a:gd name="T62" fmla="*/ 105 w 114"/>
                <a:gd name="T63" fmla="*/ 114 h 272"/>
                <a:gd name="T64" fmla="*/ 114 w 114"/>
                <a:gd name="T65" fmla="*/ 8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72">
                  <a:moveTo>
                    <a:pt x="114" y="83"/>
                  </a:moveTo>
                  <a:lnTo>
                    <a:pt x="103" y="63"/>
                  </a:lnTo>
                  <a:lnTo>
                    <a:pt x="91" y="46"/>
                  </a:lnTo>
                  <a:lnTo>
                    <a:pt x="79" y="35"/>
                  </a:lnTo>
                  <a:lnTo>
                    <a:pt x="66" y="26"/>
                  </a:lnTo>
                  <a:lnTo>
                    <a:pt x="58" y="0"/>
                  </a:lnTo>
                  <a:lnTo>
                    <a:pt x="54" y="7"/>
                  </a:lnTo>
                  <a:lnTo>
                    <a:pt x="51" y="0"/>
                  </a:lnTo>
                  <a:lnTo>
                    <a:pt x="54" y="29"/>
                  </a:lnTo>
                  <a:lnTo>
                    <a:pt x="47" y="35"/>
                  </a:lnTo>
                  <a:lnTo>
                    <a:pt x="45" y="74"/>
                  </a:lnTo>
                  <a:lnTo>
                    <a:pt x="51" y="96"/>
                  </a:lnTo>
                  <a:lnTo>
                    <a:pt x="49" y="131"/>
                  </a:lnTo>
                  <a:lnTo>
                    <a:pt x="46" y="161"/>
                  </a:lnTo>
                  <a:lnTo>
                    <a:pt x="35" y="172"/>
                  </a:lnTo>
                  <a:lnTo>
                    <a:pt x="23" y="177"/>
                  </a:lnTo>
                  <a:lnTo>
                    <a:pt x="12" y="187"/>
                  </a:lnTo>
                  <a:lnTo>
                    <a:pt x="1" y="196"/>
                  </a:lnTo>
                  <a:lnTo>
                    <a:pt x="0" y="209"/>
                  </a:lnTo>
                  <a:lnTo>
                    <a:pt x="11" y="240"/>
                  </a:lnTo>
                  <a:lnTo>
                    <a:pt x="21" y="272"/>
                  </a:lnTo>
                  <a:lnTo>
                    <a:pt x="33" y="265"/>
                  </a:lnTo>
                  <a:lnTo>
                    <a:pt x="45" y="259"/>
                  </a:lnTo>
                  <a:lnTo>
                    <a:pt x="53" y="248"/>
                  </a:lnTo>
                  <a:lnTo>
                    <a:pt x="58" y="231"/>
                  </a:lnTo>
                  <a:lnTo>
                    <a:pt x="72" y="222"/>
                  </a:lnTo>
                  <a:lnTo>
                    <a:pt x="78" y="200"/>
                  </a:lnTo>
                  <a:lnTo>
                    <a:pt x="89" y="189"/>
                  </a:lnTo>
                  <a:lnTo>
                    <a:pt x="88" y="153"/>
                  </a:lnTo>
                  <a:lnTo>
                    <a:pt x="93" y="146"/>
                  </a:lnTo>
                  <a:lnTo>
                    <a:pt x="98" y="146"/>
                  </a:lnTo>
                  <a:lnTo>
                    <a:pt x="105" y="114"/>
                  </a:lnTo>
                  <a:lnTo>
                    <a:pt x="114" y="8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86" name="Group 1326"/>
            <p:cNvGrpSpPr>
              <a:grpSpLocks/>
            </p:cNvGrpSpPr>
            <p:nvPr/>
          </p:nvGrpSpPr>
          <p:grpSpPr bwMode="auto">
            <a:xfrm>
              <a:off x="5559946" y="3093227"/>
              <a:ext cx="10846" cy="18819"/>
              <a:chOff x="3923" y="2286"/>
              <a:chExt cx="7" cy="9"/>
            </a:xfrm>
            <a:solidFill>
              <a:schemeClr val="bg1">
                <a:lumMod val="85000"/>
              </a:schemeClr>
            </a:solidFill>
          </p:grpSpPr>
          <p:grpSp>
            <p:nvGrpSpPr>
              <p:cNvPr id="1022" name="Group 1327"/>
              <p:cNvGrpSpPr>
                <a:grpSpLocks/>
              </p:cNvGrpSpPr>
              <p:nvPr/>
            </p:nvGrpSpPr>
            <p:grpSpPr bwMode="auto">
              <a:xfrm>
                <a:off x="3923" y="2286"/>
                <a:ext cx="7" cy="9"/>
                <a:chOff x="3923" y="2286"/>
                <a:chExt cx="7" cy="9"/>
              </a:xfrm>
              <a:grpFill/>
            </p:grpSpPr>
            <p:pic>
              <p:nvPicPr>
                <p:cNvPr id="1024" name="Picture 132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23" y="2286"/>
                  <a:ext cx="7"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5" name="Freeform 1329"/>
                <p:cNvSpPr>
                  <a:spLocks/>
                </p:cNvSpPr>
                <p:nvPr/>
              </p:nvSpPr>
              <p:spPr bwMode="auto">
                <a:xfrm>
                  <a:off x="3923" y="2286"/>
                  <a:ext cx="6" cy="8"/>
                </a:xfrm>
                <a:custGeom>
                  <a:avLst/>
                  <a:gdLst>
                    <a:gd name="T0" fmla="*/ 6 w 6"/>
                    <a:gd name="T1" fmla="*/ 0 h 17"/>
                    <a:gd name="T2" fmla="*/ 0 w 6"/>
                    <a:gd name="T3" fmla="*/ 13 h 17"/>
                    <a:gd name="T4" fmla="*/ 6 w 6"/>
                    <a:gd name="T5" fmla="*/ 17 h 17"/>
                    <a:gd name="T6" fmla="*/ 6 w 6"/>
                    <a:gd name="T7" fmla="*/ 0 h 17"/>
                  </a:gdLst>
                  <a:ahLst/>
                  <a:cxnLst>
                    <a:cxn ang="0">
                      <a:pos x="T0" y="T1"/>
                    </a:cxn>
                    <a:cxn ang="0">
                      <a:pos x="T2" y="T3"/>
                    </a:cxn>
                    <a:cxn ang="0">
                      <a:pos x="T4" y="T5"/>
                    </a:cxn>
                    <a:cxn ang="0">
                      <a:pos x="T6" y="T7"/>
                    </a:cxn>
                  </a:cxnLst>
                  <a:rect l="0" t="0" r="r" b="b"/>
                  <a:pathLst>
                    <a:path w="6" h="17">
                      <a:moveTo>
                        <a:pt x="6" y="0"/>
                      </a:moveTo>
                      <a:lnTo>
                        <a:pt x="0" y="13"/>
                      </a:lnTo>
                      <a:lnTo>
                        <a:pt x="6" y="17"/>
                      </a:lnTo>
                      <a:lnTo>
                        <a:pt x="6"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26" name="Freeform 1330"/>
                <p:cNvSpPr>
                  <a:spLocks/>
                </p:cNvSpPr>
                <p:nvPr/>
              </p:nvSpPr>
              <p:spPr bwMode="auto">
                <a:xfrm>
                  <a:off x="3923" y="2286"/>
                  <a:ext cx="6" cy="8"/>
                </a:xfrm>
                <a:custGeom>
                  <a:avLst/>
                  <a:gdLst>
                    <a:gd name="T0" fmla="*/ 6 w 6"/>
                    <a:gd name="T1" fmla="*/ 0 h 17"/>
                    <a:gd name="T2" fmla="*/ 0 w 6"/>
                    <a:gd name="T3" fmla="*/ 13 h 17"/>
                    <a:gd name="T4" fmla="*/ 6 w 6"/>
                    <a:gd name="T5" fmla="*/ 17 h 17"/>
                    <a:gd name="T6" fmla="*/ 6 w 6"/>
                    <a:gd name="T7" fmla="*/ 0 h 17"/>
                  </a:gdLst>
                  <a:ahLst/>
                  <a:cxnLst>
                    <a:cxn ang="0">
                      <a:pos x="T0" y="T1"/>
                    </a:cxn>
                    <a:cxn ang="0">
                      <a:pos x="T2" y="T3"/>
                    </a:cxn>
                    <a:cxn ang="0">
                      <a:pos x="T4" y="T5"/>
                    </a:cxn>
                    <a:cxn ang="0">
                      <a:pos x="T6" y="T7"/>
                    </a:cxn>
                  </a:cxnLst>
                  <a:rect l="0" t="0" r="r" b="b"/>
                  <a:pathLst>
                    <a:path w="6" h="17">
                      <a:moveTo>
                        <a:pt x="6" y="0"/>
                      </a:moveTo>
                      <a:lnTo>
                        <a:pt x="0" y="13"/>
                      </a:lnTo>
                      <a:lnTo>
                        <a:pt x="6" y="17"/>
                      </a:lnTo>
                      <a:lnTo>
                        <a:pt x="6"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27" name="Picture 133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923" y="2286"/>
                  <a:ext cx="7"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23" name="Freeform 1332"/>
              <p:cNvSpPr>
                <a:spLocks/>
              </p:cNvSpPr>
              <p:nvPr/>
            </p:nvSpPr>
            <p:spPr bwMode="auto">
              <a:xfrm>
                <a:off x="3923" y="2286"/>
                <a:ext cx="6" cy="8"/>
              </a:xfrm>
              <a:custGeom>
                <a:avLst/>
                <a:gdLst>
                  <a:gd name="T0" fmla="*/ 6 w 6"/>
                  <a:gd name="T1" fmla="*/ 0 h 17"/>
                  <a:gd name="T2" fmla="*/ 0 w 6"/>
                  <a:gd name="T3" fmla="*/ 13 h 17"/>
                  <a:gd name="T4" fmla="*/ 6 w 6"/>
                  <a:gd name="T5" fmla="*/ 17 h 17"/>
                  <a:gd name="T6" fmla="*/ 6 w 6"/>
                  <a:gd name="T7" fmla="*/ 0 h 17"/>
                </a:gdLst>
                <a:ahLst/>
                <a:cxnLst>
                  <a:cxn ang="0">
                    <a:pos x="T0" y="T1"/>
                  </a:cxn>
                  <a:cxn ang="0">
                    <a:pos x="T2" y="T3"/>
                  </a:cxn>
                  <a:cxn ang="0">
                    <a:pos x="T4" y="T5"/>
                  </a:cxn>
                  <a:cxn ang="0">
                    <a:pos x="T6" y="T7"/>
                  </a:cxn>
                </a:cxnLst>
                <a:rect l="0" t="0" r="r" b="b"/>
                <a:pathLst>
                  <a:path w="6" h="17">
                    <a:moveTo>
                      <a:pt x="6" y="0"/>
                    </a:moveTo>
                    <a:lnTo>
                      <a:pt x="0" y="13"/>
                    </a:lnTo>
                    <a:lnTo>
                      <a:pt x="6" y="17"/>
                    </a:lnTo>
                    <a:lnTo>
                      <a:pt x="6"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87" name="Freeform 1333"/>
            <p:cNvSpPr>
              <a:spLocks/>
            </p:cNvSpPr>
            <p:nvPr/>
          </p:nvSpPr>
          <p:spPr bwMode="auto">
            <a:xfrm>
              <a:off x="4990546" y="2901270"/>
              <a:ext cx="571207" cy="536350"/>
            </a:xfrm>
            <a:custGeom>
              <a:avLst/>
              <a:gdLst>
                <a:gd name="T0" fmla="*/ 73 w 324"/>
                <a:gd name="T1" fmla="*/ 324 h 539"/>
                <a:gd name="T2" fmla="*/ 62 w 324"/>
                <a:gd name="T3" fmla="*/ 273 h 539"/>
                <a:gd name="T4" fmla="*/ 42 w 324"/>
                <a:gd name="T5" fmla="*/ 243 h 539"/>
                <a:gd name="T6" fmla="*/ 18 w 324"/>
                <a:gd name="T7" fmla="*/ 171 h 539"/>
                <a:gd name="T8" fmla="*/ 0 w 324"/>
                <a:gd name="T9" fmla="*/ 132 h 539"/>
                <a:gd name="T10" fmla="*/ 18 w 324"/>
                <a:gd name="T11" fmla="*/ 98 h 539"/>
                <a:gd name="T12" fmla="*/ 39 w 324"/>
                <a:gd name="T13" fmla="*/ 71 h 539"/>
                <a:gd name="T14" fmla="*/ 28 w 324"/>
                <a:gd name="T15" fmla="*/ 22 h 539"/>
                <a:gd name="T16" fmla="*/ 61 w 324"/>
                <a:gd name="T17" fmla="*/ 0 h 539"/>
                <a:gd name="T18" fmla="*/ 90 w 324"/>
                <a:gd name="T19" fmla="*/ 24 h 539"/>
                <a:gd name="T20" fmla="*/ 120 w 324"/>
                <a:gd name="T21" fmla="*/ 48 h 539"/>
                <a:gd name="T22" fmla="*/ 148 w 324"/>
                <a:gd name="T23" fmla="*/ 98 h 539"/>
                <a:gd name="T24" fmla="*/ 189 w 324"/>
                <a:gd name="T25" fmla="*/ 106 h 539"/>
                <a:gd name="T26" fmla="*/ 203 w 324"/>
                <a:gd name="T27" fmla="*/ 119 h 539"/>
                <a:gd name="T28" fmla="*/ 220 w 324"/>
                <a:gd name="T29" fmla="*/ 154 h 539"/>
                <a:gd name="T30" fmla="*/ 234 w 324"/>
                <a:gd name="T31" fmla="*/ 200 h 539"/>
                <a:gd name="T32" fmla="*/ 248 w 324"/>
                <a:gd name="T33" fmla="*/ 243 h 539"/>
                <a:gd name="T34" fmla="*/ 254 w 324"/>
                <a:gd name="T35" fmla="*/ 247 h 539"/>
                <a:gd name="T36" fmla="*/ 257 w 324"/>
                <a:gd name="T37" fmla="*/ 254 h 539"/>
                <a:gd name="T38" fmla="*/ 258 w 324"/>
                <a:gd name="T39" fmla="*/ 265 h 539"/>
                <a:gd name="T40" fmla="*/ 267 w 324"/>
                <a:gd name="T41" fmla="*/ 300 h 539"/>
                <a:gd name="T42" fmla="*/ 313 w 324"/>
                <a:gd name="T43" fmla="*/ 315 h 539"/>
                <a:gd name="T44" fmla="*/ 324 w 324"/>
                <a:gd name="T45" fmla="*/ 332 h 539"/>
                <a:gd name="T46" fmla="*/ 319 w 324"/>
                <a:gd name="T47" fmla="*/ 397 h 539"/>
                <a:gd name="T48" fmla="*/ 296 w 324"/>
                <a:gd name="T49" fmla="*/ 411 h 539"/>
                <a:gd name="T50" fmla="*/ 274 w 324"/>
                <a:gd name="T51" fmla="*/ 430 h 539"/>
                <a:gd name="T52" fmla="*/ 250 w 324"/>
                <a:gd name="T53" fmla="*/ 443 h 539"/>
                <a:gd name="T54" fmla="*/ 225 w 324"/>
                <a:gd name="T55" fmla="*/ 452 h 539"/>
                <a:gd name="T56" fmla="*/ 209 w 324"/>
                <a:gd name="T57" fmla="*/ 495 h 539"/>
                <a:gd name="T58" fmla="*/ 191 w 324"/>
                <a:gd name="T59" fmla="*/ 539 h 539"/>
                <a:gd name="T60" fmla="*/ 176 w 324"/>
                <a:gd name="T61" fmla="*/ 493 h 539"/>
                <a:gd name="T62" fmla="*/ 145 w 324"/>
                <a:gd name="T63" fmla="*/ 476 h 539"/>
                <a:gd name="T64" fmla="*/ 136 w 324"/>
                <a:gd name="T65" fmla="*/ 515 h 539"/>
                <a:gd name="T66" fmla="*/ 122 w 324"/>
                <a:gd name="T67" fmla="*/ 469 h 539"/>
                <a:gd name="T68" fmla="*/ 97 w 324"/>
                <a:gd name="T69" fmla="*/ 395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539">
                  <a:moveTo>
                    <a:pt x="79" y="367"/>
                  </a:moveTo>
                  <a:lnTo>
                    <a:pt x="73" y="324"/>
                  </a:lnTo>
                  <a:lnTo>
                    <a:pt x="67" y="300"/>
                  </a:lnTo>
                  <a:lnTo>
                    <a:pt x="62" y="273"/>
                  </a:lnTo>
                  <a:lnTo>
                    <a:pt x="53" y="260"/>
                  </a:lnTo>
                  <a:lnTo>
                    <a:pt x="42" y="243"/>
                  </a:lnTo>
                  <a:lnTo>
                    <a:pt x="35" y="208"/>
                  </a:lnTo>
                  <a:lnTo>
                    <a:pt x="18" y="171"/>
                  </a:lnTo>
                  <a:lnTo>
                    <a:pt x="4" y="134"/>
                  </a:lnTo>
                  <a:lnTo>
                    <a:pt x="0" y="132"/>
                  </a:lnTo>
                  <a:lnTo>
                    <a:pt x="3" y="91"/>
                  </a:lnTo>
                  <a:lnTo>
                    <a:pt x="18" y="98"/>
                  </a:lnTo>
                  <a:lnTo>
                    <a:pt x="28" y="76"/>
                  </a:lnTo>
                  <a:lnTo>
                    <a:pt x="39" y="71"/>
                  </a:lnTo>
                  <a:lnTo>
                    <a:pt x="46" y="58"/>
                  </a:lnTo>
                  <a:lnTo>
                    <a:pt x="28" y="22"/>
                  </a:lnTo>
                  <a:lnTo>
                    <a:pt x="46" y="9"/>
                  </a:lnTo>
                  <a:lnTo>
                    <a:pt x="61" y="0"/>
                  </a:lnTo>
                  <a:lnTo>
                    <a:pt x="76" y="9"/>
                  </a:lnTo>
                  <a:lnTo>
                    <a:pt x="90" y="24"/>
                  </a:lnTo>
                  <a:lnTo>
                    <a:pt x="104" y="37"/>
                  </a:lnTo>
                  <a:lnTo>
                    <a:pt x="120" y="48"/>
                  </a:lnTo>
                  <a:lnTo>
                    <a:pt x="133" y="71"/>
                  </a:lnTo>
                  <a:lnTo>
                    <a:pt x="148" y="98"/>
                  </a:lnTo>
                  <a:lnTo>
                    <a:pt x="176" y="100"/>
                  </a:lnTo>
                  <a:lnTo>
                    <a:pt x="189" y="106"/>
                  </a:lnTo>
                  <a:lnTo>
                    <a:pt x="191" y="113"/>
                  </a:lnTo>
                  <a:lnTo>
                    <a:pt x="203" y="119"/>
                  </a:lnTo>
                  <a:lnTo>
                    <a:pt x="213" y="145"/>
                  </a:lnTo>
                  <a:lnTo>
                    <a:pt x="220" y="154"/>
                  </a:lnTo>
                  <a:lnTo>
                    <a:pt x="234" y="180"/>
                  </a:lnTo>
                  <a:lnTo>
                    <a:pt x="234" y="200"/>
                  </a:lnTo>
                  <a:lnTo>
                    <a:pt x="241" y="221"/>
                  </a:lnTo>
                  <a:lnTo>
                    <a:pt x="248" y="243"/>
                  </a:lnTo>
                  <a:lnTo>
                    <a:pt x="252" y="248"/>
                  </a:lnTo>
                  <a:lnTo>
                    <a:pt x="254" y="247"/>
                  </a:lnTo>
                  <a:lnTo>
                    <a:pt x="257" y="248"/>
                  </a:lnTo>
                  <a:lnTo>
                    <a:pt x="257" y="254"/>
                  </a:lnTo>
                  <a:lnTo>
                    <a:pt x="258" y="260"/>
                  </a:lnTo>
                  <a:lnTo>
                    <a:pt x="258" y="265"/>
                  </a:lnTo>
                  <a:lnTo>
                    <a:pt x="263" y="271"/>
                  </a:lnTo>
                  <a:lnTo>
                    <a:pt x="267" y="300"/>
                  </a:lnTo>
                  <a:lnTo>
                    <a:pt x="290" y="308"/>
                  </a:lnTo>
                  <a:lnTo>
                    <a:pt x="313" y="315"/>
                  </a:lnTo>
                  <a:lnTo>
                    <a:pt x="317" y="310"/>
                  </a:lnTo>
                  <a:lnTo>
                    <a:pt x="324" y="332"/>
                  </a:lnTo>
                  <a:lnTo>
                    <a:pt x="322" y="365"/>
                  </a:lnTo>
                  <a:lnTo>
                    <a:pt x="319" y="397"/>
                  </a:lnTo>
                  <a:lnTo>
                    <a:pt x="308" y="406"/>
                  </a:lnTo>
                  <a:lnTo>
                    <a:pt x="296" y="411"/>
                  </a:lnTo>
                  <a:lnTo>
                    <a:pt x="285" y="423"/>
                  </a:lnTo>
                  <a:lnTo>
                    <a:pt x="274" y="430"/>
                  </a:lnTo>
                  <a:lnTo>
                    <a:pt x="262" y="434"/>
                  </a:lnTo>
                  <a:lnTo>
                    <a:pt x="250" y="443"/>
                  </a:lnTo>
                  <a:lnTo>
                    <a:pt x="237" y="448"/>
                  </a:lnTo>
                  <a:lnTo>
                    <a:pt x="225" y="452"/>
                  </a:lnTo>
                  <a:lnTo>
                    <a:pt x="217" y="474"/>
                  </a:lnTo>
                  <a:lnTo>
                    <a:pt x="209" y="495"/>
                  </a:lnTo>
                  <a:lnTo>
                    <a:pt x="200" y="517"/>
                  </a:lnTo>
                  <a:lnTo>
                    <a:pt x="191" y="539"/>
                  </a:lnTo>
                  <a:lnTo>
                    <a:pt x="190" y="504"/>
                  </a:lnTo>
                  <a:lnTo>
                    <a:pt x="176" y="493"/>
                  </a:lnTo>
                  <a:lnTo>
                    <a:pt x="162" y="482"/>
                  </a:lnTo>
                  <a:lnTo>
                    <a:pt x="145" y="476"/>
                  </a:lnTo>
                  <a:lnTo>
                    <a:pt x="142" y="504"/>
                  </a:lnTo>
                  <a:lnTo>
                    <a:pt x="136" y="515"/>
                  </a:lnTo>
                  <a:lnTo>
                    <a:pt x="129" y="491"/>
                  </a:lnTo>
                  <a:lnTo>
                    <a:pt x="122" y="469"/>
                  </a:lnTo>
                  <a:lnTo>
                    <a:pt x="109" y="430"/>
                  </a:lnTo>
                  <a:lnTo>
                    <a:pt x="97" y="395"/>
                  </a:lnTo>
                  <a:lnTo>
                    <a:pt x="79" y="36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88" name="Freeform 1334"/>
            <p:cNvSpPr>
              <a:spLocks/>
            </p:cNvSpPr>
            <p:nvPr/>
          </p:nvSpPr>
          <p:spPr bwMode="auto">
            <a:xfrm>
              <a:off x="5446066" y="3104519"/>
              <a:ext cx="126533" cy="109152"/>
            </a:xfrm>
            <a:custGeom>
              <a:avLst/>
              <a:gdLst>
                <a:gd name="T0" fmla="*/ 0 w 73"/>
                <a:gd name="T1" fmla="*/ 59 h 109"/>
                <a:gd name="T2" fmla="*/ 5 w 73"/>
                <a:gd name="T3" fmla="*/ 65 h 109"/>
                <a:gd name="T4" fmla="*/ 10 w 73"/>
                <a:gd name="T5" fmla="*/ 94 h 109"/>
                <a:gd name="T6" fmla="*/ 33 w 73"/>
                <a:gd name="T7" fmla="*/ 102 h 109"/>
                <a:gd name="T8" fmla="*/ 56 w 73"/>
                <a:gd name="T9" fmla="*/ 109 h 109"/>
                <a:gd name="T10" fmla="*/ 60 w 73"/>
                <a:gd name="T11" fmla="*/ 104 h 109"/>
                <a:gd name="T12" fmla="*/ 62 w 73"/>
                <a:gd name="T13" fmla="*/ 63 h 109"/>
                <a:gd name="T14" fmla="*/ 70 w 73"/>
                <a:gd name="T15" fmla="*/ 59 h 109"/>
                <a:gd name="T16" fmla="*/ 66 w 73"/>
                <a:gd name="T17" fmla="*/ 28 h 109"/>
                <a:gd name="T18" fmla="*/ 70 w 73"/>
                <a:gd name="T19" fmla="*/ 37 h 109"/>
                <a:gd name="T20" fmla="*/ 73 w 73"/>
                <a:gd name="T21" fmla="*/ 28 h 109"/>
                <a:gd name="T22" fmla="*/ 71 w 73"/>
                <a:gd name="T23" fmla="*/ 4 h 109"/>
                <a:gd name="T24" fmla="*/ 65 w 73"/>
                <a:gd name="T25" fmla="*/ 0 h 109"/>
                <a:gd name="T26" fmla="*/ 52 w 73"/>
                <a:gd name="T27" fmla="*/ 28 h 109"/>
                <a:gd name="T28" fmla="*/ 38 w 73"/>
                <a:gd name="T29" fmla="*/ 59 h 109"/>
                <a:gd name="T30" fmla="*/ 15 w 73"/>
                <a:gd name="T31" fmla="*/ 61 h 109"/>
                <a:gd name="T32" fmla="*/ 5 w 73"/>
                <a:gd name="T33" fmla="*/ 57 h 109"/>
                <a:gd name="T34" fmla="*/ 0 w 73"/>
                <a:gd name="T35" fmla="*/ 52 h 109"/>
                <a:gd name="T36" fmla="*/ 0 w 73"/>
                <a:gd name="T37" fmla="*/ 5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109">
                  <a:moveTo>
                    <a:pt x="0" y="59"/>
                  </a:moveTo>
                  <a:lnTo>
                    <a:pt x="5" y="65"/>
                  </a:lnTo>
                  <a:lnTo>
                    <a:pt x="10" y="94"/>
                  </a:lnTo>
                  <a:lnTo>
                    <a:pt x="33" y="102"/>
                  </a:lnTo>
                  <a:lnTo>
                    <a:pt x="56" y="109"/>
                  </a:lnTo>
                  <a:lnTo>
                    <a:pt x="60" y="104"/>
                  </a:lnTo>
                  <a:lnTo>
                    <a:pt x="62" y="63"/>
                  </a:lnTo>
                  <a:lnTo>
                    <a:pt x="70" y="59"/>
                  </a:lnTo>
                  <a:lnTo>
                    <a:pt x="66" y="28"/>
                  </a:lnTo>
                  <a:lnTo>
                    <a:pt x="70" y="37"/>
                  </a:lnTo>
                  <a:lnTo>
                    <a:pt x="73" y="28"/>
                  </a:lnTo>
                  <a:lnTo>
                    <a:pt x="71" y="4"/>
                  </a:lnTo>
                  <a:lnTo>
                    <a:pt x="65" y="0"/>
                  </a:lnTo>
                  <a:lnTo>
                    <a:pt x="52" y="28"/>
                  </a:lnTo>
                  <a:lnTo>
                    <a:pt x="38" y="59"/>
                  </a:lnTo>
                  <a:lnTo>
                    <a:pt x="15" y="61"/>
                  </a:lnTo>
                  <a:lnTo>
                    <a:pt x="5" y="57"/>
                  </a:lnTo>
                  <a:lnTo>
                    <a:pt x="0" y="52"/>
                  </a:lnTo>
                  <a:lnTo>
                    <a:pt x="0" y="5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89" name="Freeform 1335"/>
            <p:cNvSpPr>
              <a:spLocks/>
            </p:cNvSpPr>
            <p:nvPr/>
          </p:nvSpPr>
          <p:spPr bwMode="auto">
            <a:xfrm>
              <a:off x="5229151" y="3328468"/>
              <a:ext cx="278373" cy="203248"/>
            </a:xfrm>
            <a:custGeom>
              <a:avLst/>
              <a:gdLst>
                <a:gd name="T0" fmla="*/ 7 w 158"/>
                <a:gd name="T1" fmla="*/ 74 h 204"/>
                <a:gd name="T2" fmla="*/ 0 w 158"/>
                <a:gd name="T3" fmla="*/ 85 h 204"/>
                <a:gd name="T4" fmla="*/ 0 w 158"/>
                <a:gd name="T5" fmla="*/ 122 h 204"/>
                <a:gd name="T6" fmla="*/ 8 w 158"/>
                <a:gd name="T7" fmla="*/ 163 h 204"/>
                <a:gd name="T8" fmla="*/ 13 w 158"/>
                <a:gd name="T9" fmla="*/ 204 h 204"/>
                <a:gd name="T10" fmla="*/ 33 w 158"/>
                <a:gd name="T11" fmla="*/ 202 h 204"/>
                <a:gd name="T12" fmla="*/ 53 w 158"/>
                <a:gd name="T13" fmla="*/ 182 h 204"/>
                <a:gd name="T14" fmla="*/ 69 w 158"/>
                <a:gd name="T15" fmla="*/ 169 h 204"/>
                <a:gd name="T16" fmla="*/ 85 w 158"/>
                <a:gd name="T17" fmla="*/ 161 h 204"/>
                <a:gd name="T18" fmla="*/ 97 w 158"/>
                <a:gd name="T19" fmla="*/ 152 h 204"/>
                <a:gd name="T20" fmla="*/ 109 w 158"/>
                <a:gd name="T21" fmla="*/ 141 h 204"/>
                <a:gd name="T22" fmla="*/ 120 w 158"/>
                <a:gd name="T23" fmla="*/ 130 h 204"/>
                <a:gd name="T24" fmla="*/ 132 w 158"/>
                <a:gd name="T25" fmla="*/ 120 h 204"/>
                <a:gd name="T26" fmla="*/ 144 w 158"/>
                <a:gd name="T27" fmla="*/ 109 h 204"/>
                <a:gd name="T28" fmla="*/ 144 w 158"/>
                <a:gd name="T29" fmla="*/ 96 h 204"/>
                <a:gd name="T30" fmla="*/ 158 w 158"/>
                <a:gd name="T31" fmla="*/ 76 h 204"/>
                <a:gd name="T32" fmla="*/ 148 w 158"/>
                <a:gd name="T33" fmla="*/ 44 h 204"/>
                <a:gd name="T34" fmla="*/ 137 w 158"/>
                <a:gd name="T35" fmla="*/ 15 h 204"/>
                <a:gd name="T36" fmla="*/ 138 w 158"/>
                <a:gd name="T37" fmla="*/ 0 h 204"/>
                <a:gd name="T38" fmla="*/ 126 w 158"/>
                <a:gd name="T39" fmla="*/ 4 h 204"/>
                <a:gd name="T40" fmla="*/ 114 w 158"/>
                <a:gd name="T41" fmla="*/ 13 h 204"/>
                <a:gd name="T42" fmla="*/ 101 w 158"/>
                <a:gd name="T43" fmla="*/ 18 h 204"/>
                <a:gd name="T44" fmla="*/ 89 w 158"/>
                <a:gd name="T45" fmla="*/ 22 h 204"/>
                <a:gd name="T46" fmla="*/ 82 w 158"/>
                <a:gd name="T47" fmla="*/ 44 h 204"/>
                <a:gd name="T48" fmla="*/ 73 w 158"/>
                <a:gd name="T49" fmla="*/ 65 h 204"/>
                <a:gd name="T50" fmla="*/ 64 w 158"/>
                <a:gd name="T51" fmla="*/ 87 h 204"/>
                <a:gd name="T52" fmla="*/ 56 w 158"/>
                <a:gd name="T53" fmla="*/ 109 h 204"/>
                <a:gd name="T54" fmla="*/ 54 w 158"/>
                <a:gd name="T55" fmla="*/ 74 h 204"/>
                <a:gd name="T56" fmla="*/ 40 w 158"/>
                <a:gd name="T57" fmla="*/ 63 h 204"/>
                <a:gd name="T58" fmla="*/ 26 w 158"/>
                <a:gd name="T59" fmla="*/ 52 h 204"/>
                <a:gd name="T60" fmla="*/ 9 w 158"/>
                <a:gd name="T61" fmla="*/ 46 h 204"/>
                <a:gd name="T62" fmla="*/ 7 w 158"/>
                <a:gd name="T63" fmla="*/ 7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204">
                  <a:moveTo>
                    <a:pt x="7" y="74"/>
                  </a:moveTo>
                  <a:lnTo>
                    <a:pt x="0" y="85"/>
                  </a:lnTo>
                  <a:lnTo>
                    <a:pt x="0" y="122"/>
                  </a:lnTo>
                  <a:lnTo>
                    <a:pt x="8" y="163"/>
                  </a:lnTo>
                  <a:lnTo>
                    <a:pt x="13" y="204"/>
                  </a:lnTo>
                  <a:lnTo>
                    <a:pt x="33" y="202"/>
                  </a:lnTo>
                  <a:lnTo>
                    <a:pt x="53" y="182"/>
                  </a:lnTo>
                  <a:lnTo>
                    <a:pt x="69" y="169"/>
                  </a:lnTo>
                  <a:lnTo>
                    <a:pt x="85" y="161"/>
                  </a:lnTo>
                  <a:lnTo>
                    <a:pt x="97" y="152"/>
                  </a:lnTo>
                  <a:lnTo>
                    <a:pt x="109" y="141"/>
                  </a:lnTo>
                  <a:lnTo>
                    <a:pt x="120" y="130"/>
                  </a:lnTo>
                  <a:lnTo>
                    <a:pt x="132" y="120"/>
                  </a:lnTo>
                  <a:lnTo>
                    <a:pt x="144" y="109"/>
                  </a:lnTo>
                  <a:lnTo>
                    <a:pt x="144" y="96"/>
                  </a:lnTo>
                  <a:lnTo>
                    <a:pt x="158" y="76"/>
                  </a:lnTo>
                  <a:lnTo>
                    <a:pt x="148" y="44"/>
                  </a:lnTo>
                  <a:lnTo>
                    <a:pt x="137" y="15"/>
                  </a:lnTo>
                  <a:lnTo>
                    <a:pt x="138" y="0"/>
                  </a:lnTo>
                  <a:lnTo>
                    <a:pt x="126" y="4"/>
                  </a:lnTo>
                  <a:lnTo>
                    <a:pt x="114" y="13"/>
                  </a:lnTo>
                  <a:lnTo>
                    <a:pt x="101" y="18"/>
                  </a:lnTo>
                  <a:lnTo>
                    <a:pt x="89" y="22"/>
                  </a:lnTo>
                  <a:lnTo>
                    <a:pt x="82" y="44"/>
                  </a:lnTo>
                  <a:lnTo>
                    <a:pt x="73" y="65"/>
                  </a:lnTo>
                  <a:lnTo>
                    <a:pt x="64" y="87"/>
                  </a:lnTo>
                  <a:lnTo>
                    <a:pt x="56" y="109"/>
                  </a:lnTo>
                  <a:lnTo>
                    <a:pt x="54" y="74"/>
                  </a:lnTo>
                  <a:lnTo>
                    <a:pt x="40" y="63"/>
                  </a:lnTo>
                  <a:lnTo>
                    <a:pt x="26" y="52"/>
                  </a:lnTo>
                  <a:lnTo>
                    <a:pt x="9" y="46"/>
                  </a:lnTo>
                  <a:lnTo>
                    <a:pt x="7" y="7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90" name="Freeform 1336"/>
            <p:cNvSpPr>
              <a:spLocks/>
            </p:cNvSpPr>
            <p:nvPr/>
          </p:nvSpPr>
          <p:spPr bwMode="auto">
            <a:xfrm>
              <a:off x="6245033" y="3625813"/>
              <a:ext cx="63267" cy="126089"/>
            </a:xfrm>
            <a:custGeom>
              <a:avLst/>
              <a:gdLst>
                <a:gd name="T0" fmla="*/ 9 w 35"/>
                <a:gd name="T1" fmla="*/ 4 h 126"/>
                <a:gd name="T2" fmla="*/ 14 w 35"/>
                <a:gd name="T3" fmla="*/ 21 h 126"/>
                <a:gd name="T4" fmla="*/ 22 w 35"/>
                <a:gd name="T5" fmla="*/ 41 h 126"/>
                <a:gd name="T6" fmla="*/ 28 w 35"/>
                <a:gd name="T7" fmla="*/ 65 h 126"/>
                <a:gd name="T8" fmla="*/ 35 w 35"/>
                <a:gd name="T9" fmla="*/ 91 h 126"/>
                <a:gd name="T10" fmla="*/ 26 w 35"/>
                <a:gd name="T11" fmla="*/ 117 h 126"/>
                <a:gd name="T12" fmla="*/ 12 w 35"/>
                <a:gd name="T13" fmla="*/ 126 h 126"/>
                <a:gd name="T14" fmla="*/ 2 w 35"/>
                <a:gd name="T15" fmla="*/ 84 h 126"/>
                <a:gd name="T16" fmla="*/ 0 w 35"/>
                <a:gd name="T17" fmla="*/ 50 h 126"/>
                <a:gd name="T18" fmla="*/ 2 w 35"/>
                <a:gd name="T19" fmla="*/ 54 h 126"/>
                <a:gd name="T20" fmla="*/ 3 w 35"/>
                <a:gd name="T21" fmla="*/ 30 h 126"/>
                <a:gd name="T22" fmla="*/ 5 w 35"/>
                <a:gd name="T23" fmla="*/ 8 h 126"/>
                <a:gd name="T24" fmla="*/ 7 w 35"/>
                <a:gd name="T25" fmla="*/ 6 h 126"/>
                <a:gd name="T26" fmla="*/ 3 w 35"/>
                <a:gd name="T27" fmla="*/ 0 h 126"/>
                <a:gd name="T28" fmla="*/ 9 w 35"/>
                <a:gd name="T29" fmla="*/ 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126">
                  <a:moveTo>
                    <a:pt x="9" y="4"/>
                  </a:moveTo>
                  <a:lnTo>
                    <a:pt x="14" y="21"/>
                  </a:lnTo>
                  <a:lnTo>
                    <a:pt x="22" y="41"/>
                  </a:lnTo>
                  <a:lnTo>
                    <a:pt x="28" y="65"/>
                  </a:lnTo>
                  <a:lnTo>
                    <a:pt x="35" y="91"/>
                  </a:lnTo>
                  <a:lnTo>
                    <a:pt x="26" y="117"/>
                  </a:lnTo>
                  <a:lnTo>
                    <a:pt x="12" y="126"/>
                  </a:lnTo>
                  <a:lnTo>
                    <a:pt x="2" y="84"/>
                  </a:lnTo>
                  <a:lnTo>
                    <a:pt x="0" y="50"/>
                  </a:lnTo>
                  <a:lnTo>
                    <a:pt x="2" y="54"/>
                  </a:lnTo>
                  <a:lnTo>
                    <a:pt x="3" y="30"/>
                  </a:lnTo>
                  <a:lnTo>
                    <a:pt x="5" y="8"/>
                  </a:lnTo>
                  <a:lnTo>
                    <a:pt x="7" y="6"/>
                  </a:lnTo>
                  <a:lnTo>
                    <a:pt x="3" y="0"/>
                  </a:lnTo>
                  <a:lnTo>
                    <a:pt x="9" y="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91" name="Freeform 1337"/>
            <p:cNvSpPr>
              <a:spLocks/>
            </p:cNvSpPr>
            <p:nvPr/>
          </p:nvSpPr>
          <p:spPr bwMode="auto">
            <a:xfrm>
              <a:off x="4865820" y="3975852"/>
              <a:ext cx="52421" cy="52694"/>
            </a:xfrm>
            <a:custGeom>
              <a:avLst/>
              <a:gdLst>
                <a:gd name="T0" fmla="*/ 11 w 30"/>
                <a:gd name="T1" fmla="*/ 11 h 54"/>
                <a:gd name="T2" fmla="*/ 4 w 30"/>
                <a:gd name="T3" fmla="*/ 34 h 54"/>
                <a:gd name="T4" fmla="*/ 0 w 30"/>
                <a:gd name="T5" fmla="*/ 54 h 54"/>
                <a:gd name="T6" fmla="*/ 1 w 30"/>
                <a:gd name="T7" fmla="*/ 54 h 54"/>
                <a:gd name="T8" fmla="*/ 3 w 30"/>
                <a:gd name="T9" fmla="*/ 54 h 54"/>
                <a:gd name="T10" fmla="*/ 16 w 30"/>
                <a:gd name="T11" fmla="*/ 50 h 54"/>
                <a:gd name="T12" fmla="*/ 17 w 30"/>
                <a:gd name="T13" fmla="*/ 43 h 54"/>
                <a:gd name="T14" fmla="*/ 26 w 30"/>
                <a:gd name="T15" fmla="*/ 45 h 54"/>
                <a:gd name="T16" fmla="*/ 30 w 30"/>
                <a:gd name="T17" fmla="*/ 39 h 54"/>
                <a:gd name="T18" fmla="*/ 24 w 30"/>
                <a:gd name="T19" fmla="*/ 0 h 54"/>
                <a:gd name="T20" fmla="*/ 15 w 30"/>
                <a:gd name="T21" fmla="*/ 11 h 54"/>
                <a:gd name="T22" fmla="*/ 11 w 30"/>
                <a:gd name="T23"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54">
                  <a:moveTo>
                    <a:pt x="11" y="11"/>
                  </a:moveTo>
                  <a:lnTo>
                    <a:pt x="4" y="34"/>
                  </a:lnTo>
                  <a:lnTo>
                    <a:pt x="0" y="54"/>
                  </a:lnTo>
                  <a:lnTo>
                    <a:pt x="1" y="54"/>
                  </a:lnTo>
                  <a:lnTo>
                    <a:pt x="3" y="54"/>
                  </a:lnTo>
                  <a:lnTo>
                    <a:pt x="16" y="50"/>
                  </a:lnTo>
                  <a:lnTo>
                    <a:pt x="17" y="43"/>
                  </a:lnTo>
                  <a:lnTo>
                    <a:pt x="26" y="45"/>
                  </a:lnTo>
                  <a:lnTo>
                    <a:pt x="30" y="39"/>
                  </a:lnTo>
                  <a:lnTo>
                    <a:pt x="24" y="0"/>
                  </a:lnTo>
                  <a:lnTo>
                    <a:pt x="15" y="11"/>
                  </a:lnTo>
                  <a:lnTo>
                    <a:pt x="11" y="11"/>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92" name="Group 1338"/>
            <p:cNvGrpSpPr>
              <a:grpSpLocks/>
            </p:cNvGrpSpPr>
            <p:nvPr/>
          </p:nvGrpSpPr>
          <p:grpSpPr bwMode="auto">
            <a:xfrm>
              <a:off x="6087770" y="3855409"/>
              <a:ext cx="16269" cy="26347"/>
              <a:chOff x="4222" y="2673"/>
              <a:chExt cx="10" cy="9"/>
            </a:xfrm>
            <a:solidFill>
              <a:schemeClr val="bg1">
                <a:lumMod val="85000"/>
              </a:schemeClr>
            </a:solidFill>
          </p:grpSpPr>
          <p:grpSp>
            <p:nvGrpSpPr>
              <p:cNvPr id="1016" name="Group 1339"/>
              <p:cNvGrpSpPr>
                <a:grpSpLocks/>
              </p:cNvGrpSpPr>
              <p:nvPr/>
            </p:nvGrpSpPr>
            <p:grpSpPr bwMode="auto">
              <a:xfrm>
                <a:off x="4222" y="2673"/>
                <a:ext cx="10" cy="9"/>
                <a:chOff x="4222" y="2673"/>
                <a:chExt cx="10" cy="9"/>
              </a:xfrm>
              <a:grpFill/>
            </p:grpSpPr>
            <p:pic>
              <p:nvPicPr>
                <p:cNvPr id="1018" name="Picture 1340"/>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2" y="2673"/>
                  <a:ext cx="9"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9" name="Freeform 1341"/>
                <p:cNvSpPr>
                  <a:spLocks/>
                </p:cNvSpPr>
                <p:nvPr/>
              </p:nvSpPr>
              <p:spPr bwMode="auto">
                <a:xfrm>
                  <a:off x="4222" y="2680"/>
                  <a:ext cx="1" cy="1"/>
                </a:xfrm>
                <a:custGeom>
                  <a:avLst/>
                  <a:gdLst>
                    <a:gd name="T0" fmla="*/ 1 w 1"/>
                    <a:gd name="T1" fmla="*/ 2 h 2"/>
                    <a:gd name="T2" fmla="*/ 0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0" y="0"/>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20" name="Freeform 1342"/>
                <p:cNvSpPr>
                  <a:spLocks/>
                </p:cNvSpPr>
                <p:nvPr/>
              </p:nvSpPr>
              <p:spPr bwMode="auto">
                <a:xfrm>
                  <a:off x="4222" y="2680"/>
                  <a:ext cx="1" cy="1"/>
                </a:xfrm>
                <a:custGeom>
                  <a:avLst/>
                  <a:gdLst>
                    <a:gd name="T0" fmla="*/ 1 w 1"/>
                    <a:gd name="T1" fmla="*/ 2 h 2"/>
                    <a:gd name="T2" fmla="*/ 0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0" y="0"/>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21" name="Picture 1343"/>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2" y="2673"/>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17" name="Freeform 1344"/>
              <p:cNvSpPr>
                <a:spLocks/>
              </p:cNvSpPr>
              <p:nvPr/>
            </p:nvSpPr>
            <p:spPr bwMode="auto">
              <a:xfrm>
                <a:off x="4222" y="2680"/>
                <a:ext cx="1" cy="1"/>
              </a:xfrm>
              <a:custGeom>
                <a:avLst/>
                <a:gdLst>
                  <a:gd name="T0" fmla="*/ 1 w 1"/>
                  <a:gd name="T1" fmla="*/ 2 h 2"/>
                  <a:gd name="T2" fmla="*/ 0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lnTo>
                      <a:pt x="0" y="2"/>
                    </a:lnTo>
                    <a:lnTo>
                      <a:pt x="0" y="0"/>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93" name="Group 1345"/>
            <p:cNvGrpSpPr>
              <a:grpSpLocks/>
            </p:cNvGrpSpPr>
            <p:nvPr/>
          </p:nvGrpSpPr>
          <p:grpSpPr bwMode="auto">
            <a:xfrm>
              <a:off x="6093193" y="3940096"/>
              <a:ext cx="16269" cy="16937"/>
              <a:chOff x="4225" y="2711"/>
              <a:chExt cx="10" cy="9"/>
            </a:xfrm>
            <a:solidFill>
              <a:schemeClr val="bg1">
                <a:lumMod val="85000"/>
              </a:schemeClr>
            </a:solidFill>
          </p:grpSpPr>
          <p:grpSp>
            <p:nvGrpSpPr>
              <p:cNvPr id="1010" name="Group 1346"/>
              <p:cNvGrpSpPr>
                <a:grpSpLocks/>
              </p:cNvGrpSpPr>
              <p:nvPr/>
            </p:nvGrpSpPr>
            <p:grpSpPr bwMode="auto">
              <a:xfrm>
                <a:off x="4225" y="2711"/>
                <a:ext cx="10" cy="9"/>
                <a:chOff x="4225" y="2711"/>
                <a:chExt cx="10" cy="9"/>
              </a:xfrm>
              <a:grpFill/>
            </p:grpSpPr>
            <p:pic>
              <p:nvPicPr>
                <p:cNvPr id="1012" name="Picture 1347"/>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5" y="2711"/>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 name="Freeform 1348"/>
                <p:cNvSpPr>
                  <a:spLocks/>
                </p:cNvSpPr>
                <p:nvPr/>
              </p:nvSpPr>
              <p:spPr bwMode="auto">
                <a:xfrm>
                  <a:off x="4225" y="2718"/>
                  <a:ext cx="1" cy="1"/>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2"/>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14" name="Freeform 1349"/>
                <p:cNvSpPr>
                  <a:spLocks/>
                </p:cNvSpPr>
                <p:nvPr/>
              </p:nvSpPr>
              <p:spPr bwMode="auto">
                <a:xfrm>
                  <a:off x="4225" y="2718"/>
                  <a:ext cx="1" cy="1"/>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2"/>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15" name="Picture 1350"/>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5" y="2711"/>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11" name="Freeform 1351"/>
              <p:cNvSpPr>
                <a:spLocks/>
              </p:cNvSpPr>
              <p:nvPr/>
            </p:nvSpPr>
            <p:spPr bwMode="auto">
              <a:xfrm>
                <a:off x="4225" y="2718"/>
                <a:ext cx="1" cy="1"/>
              </a:xfrm>
              <a:custGeom>
                <a:avLst/>
                <a:gdLst>
                  <a:gd name="T0" fmla="*/ 0 w 1"/>
                  <a:gd name="T1" fmla="*/ 0 h 2"/>
                  <a:gd name="T2" fmla="*/ 1 w 1"/>
                  <a:gd name="T3" fmla="*/ 2 h 2"/>
                  <a:gd name="T4" fmla="*/ 0 w 1"/>
                  <a:gd name="T5" fmla="*/ 2 h 2"/>
                  <a:gd name="T6" fmla="*/ 0 w 1"/>
                  <a:gd name="T7" fmla="*/ 0 h 2"/>
                </a:gdLst>
                <a:ahLst/>
                <a:cxnLst>
                  <a:cxn ang="0">
                    <a:pos x="T0" y="T1"/>
                  </a:cxn>
                  <a:cxn ang="0">
                    <a:pos x="T2" y="T3"/>
                  </a:cxn>
                  <a:cxn ang="0">
                    <a:pos x="T4" y="T5"/>
                  </a:cxn>
                  <a:cxn ang="0">
                    <a:pos x="T6" y="T7"/>
                  </a:cxn>
                </a:cxnLst>
                <a:rect l="0" t="0" r="r" b="b"/>
                <a:pathLst>
                  <a:path w="1" h="2">
                    <a:moveTo>
                      <a:pt x="0" y="0"/>
                    </a:moveTo>
                    <a:lnTo>
                      <a:pt x="1" y="2"/>
                    </a:lnTo>
                    <a:lnTo>
                      <a:pt x="0" y="2"/>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94" name="Group 1352"/>
            <p:cNvGrpSpPr>
              <a:grpSpLocks/>
            </p:cNvGrpSpPr>
            <p:nvPr/>
          </p:nvGrpSpPr>
          <p:grpSpPr bwMode="auto">
            <a:xfrm>
              <a:off x="6087770" y="3923158"/>
              <a:ext cx="16269" cy="16937"/>
              <a:chOff x="4222" y="2703"/>
              <a:chExt cx="10" cy="9"/>
            </a:xfrm>
            <a:solidFill>
              <a:schemeClr val="bg1">
                <a:lumMod val="85000"/>
              </a:schemeClr>
            </a:solidFill>
          </p:grpSpPr>
          <p:grpSp>
            <p:nvGrpSpPr>
              <p:cNvPr id="1004" name="Group 1353"/>
              <p:cNvGrpSpPr>
                <a:grpSpLocks/>
              </p:cNvGrpSpPr>
              <p:nvPr/>
            </p:nvGrpSpPr>
            <p:grpSpPr bwMode="auto">
              <a:xfrm>
                <a:off x="4222" y="2703"/>
                <a:ext cx="10" cy="9"/>
                <a:chOff x="4222" y="2703"/>
                <a:chExt cx="10" cy="9"/>
              </a:xfrm>
              <a:grpFill/>
            </p:grpSpPr>
            <p:pic>
              <p:nvPicPr>
                <p:cNvPr id="1006" name="Picture 1354"/>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2" y="2703"/>
                  <a:ext cx="9"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7" name="Freeform 1355"/>
                <p:cNvSpPr>
                  <a:spLocks/>
                </p:cNvSpPr>
                <p:nvPr/>
              </p:nvSpPr>
              <p:spPr bwMode="auto">
                <a:xfrm>
                  <a:off x="4222" y="2710"/>
                  <a:ext cx="1" cy="1"/>
                </a:xfrm>
                <a:custGeom>
                  <a:avLst/>
                  <a:gdLst>
                    <a:gd name="T0" fmla="*/ 1 w 1"/>
                    <a:gd name="T1" fmla="*/ 0 h 2"/>
                    <a:gd name="T2" fmla="*/ 1 w 1"/>
                    <a:gd name="T3" fmla="*/ 2 h 2"/>
                    <a:gd name="T4" fmla="*/ 0 w 1"/>
                    <a:gd name="T5" fmla="*/ 0 h 2"/>
                    <a:gd name="T6" fmla="*/ 1 w 1"/>
                    <a:gd name="T7" fmla="*/ 0 h 2"/>
                  </a:gdLst>
                  <a:ahLst/>
                  <a:cxnLst>
                    <a:cxn ang="0">
                      <a:pos x="T0" y="T1"/>
                    </a:cxn>
                    <a:cxn ang="0">
                      <a:pos x="T2" y="T3"/>
                    </a:cxn>
                    <a:cxn ang="0">
                      <a:pos x="T4" y="T5"/>
                    </a:cxn>
                    <a:cxn ang="0">
                      <a:pos x="T6" y="T7"/>
                    </a:cxn>
                  </a:cxnLst>
                  <a:rect l="0" t="0" r="r" b="b"/>
                  <a:pathLst>
                    <a:path w="1" h="2">
                      <a:moveTo>
                        <a:pt x="1" y="0"/>
                      </a:moveTo>
                      <a:lnTo>
                        <a:pt x="1" y="2"/>
                      </a:lnTo>
                      <a:lnTo>
                        <a:pt x="0" y="0"/>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08" name="Freeform 1356"/>
                <p:cNvSpPr>
                  <a:spLocks/>
                </p:cNvSpPr>
                <p:nvPr/>
              </p:nvSpPr>
              <p:spPr bwMode="auto">
                <a:xfrm>
                  <a:off x="4222" y="2710"/>
                  <a:ext cx="1" cy="1"/>
                </a:xfrm>
                <a:custGeom>
                  <a:avLst/>
                  <a:gdLst>
                    <a:gd name="T0" fmla="*/ 1 w 1"/>
                    <a:gd name="T1" fmla="*/ 0 h 2"/>
                    <a:gd name="T2" fmla="*/ 1 w 1"/>
                    <a:gd name="T3" fmla="*/ 2 h 2"/>
                    <a:gd name="T4" fmla="*/ 0 w 1"/>
                    <a:gd name="T5" fmla="*/ 0 h 2"/>
                    <a:gd name="T6" fmla="*/ 1 w 1"/>
                    <a:gd name="T7" fmla="*/ 0 h 2"/>
                  </a:gdLst>
                  <a:ahLst/>
                  <a:cxnLst>
                    <a:cxn ang="0">
                      <a:pos x="T0" y="T1"/>
                    </a:cxn>
                    <a:cxn ang="0">
                      <a:pos x="T2" y="T3"/>
                    </a:cxn>
                    <a:cxn ang="0">
                      <a:pos x="T4" y="T5"/>
                    </a:cxn>
                    <a:cxn ang="0">
                      <a:pos x="T6" y="T7"/>
                    </a:cxn>
                  </a:cxnLst>
                  <a:rect l="0" t="0" r="r" b="b"/>
                  <a:pathLst>
                    <a:path w="1" h="2">
                      <a:moveTo>
                        <a:pt x="1" y="0"/>
                      </a:moveTo>
                      <a:lnTo>
                        <a:pt x="1" y="2"/>
                      </a:lnTo>
                      <a:lnTo>
                        <a:pt x="0" y="0"/>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09" name="Picture 1357"/>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2" y="2703"/>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005" name="Freeform 1358"/>
              <p:cNvSpPr>
                <a:spLocks/>
              </p:cNvSpPr>
              <p:nvPr/>
            </p:nvSpPr>
            <p:spPr bwMode="auto">
              <a:xfrm>
                <a:off x="4222" y="2710"/>
                <a:ext cx="1" cy="1"/>
              </a:xfrm>
              <a:custGeom>
                <a:avLst/>
                <a:gdLst>
                  <a:gd name="T0" fmla="*/ 1 w 1"/>
                  <a:gd name="T1" fmla="*/ 0 h 2"/>
                  <a:gd name="T2" fmla="*/ 1 w 1"/>
                  <a:gd name="T3" fmla="*/ 2 h 2"/>
                  <a:gd name="T4" fmla="*/ 0 w 1"/>
                  <a:gd name="T5" fmla="*/ 0 h 2"/>
                  <a:gd name="T6" fmla="*/ 1 w 1"/>
                  <a:gd name="T7" fmla="*/ 0 h 2"/>
                </a:gdLst>
                <a:ahLst/>
                <a:cxnLst>
                  <a:cxn ang="0">
                    <a:pos x="T0" y="T1"/>
                  </a:cxn>
                  <a:cxn ang="0">
                    <a:pos x="T2" y="T3"/>
                  </a:cxn>
                  <a:cxn ang="0">
                    <a:pos x="T4" y="T5"/>
                  </a:cxn>
                  <a:cxn ang="0">
                    <a:pos x="T6" y="T7"/>
                  </a:cxn>
                </a:cxnLst>
                <a:rect l="0" t="0" r="r" b="b"/>
                <a:pathLst>
                  <a:path w="1" h="2">
                    <a:moveTo>
                      <a:pt x="1" y="0"/>
                    </a:moveTo>
                    <a:lnTo>
                      <a:pt x="1" y="2"/>
                    </a:lnTo>
                    <a:lnTo>
                      <a:pt x="0" y="0"/>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95" name="Group 1359"/>
            <p:cNvGrpSpPr>
              <a:grpSpLocks/>
            </p:cNvGrpSpPr>
            <p:nvPr/>
          </p:nvGrpSpPr>
          <p:grpSpPr bwMode="auto">
            <a:xfrm>
              <a:off x="6073309" y="3957033"/>
              <a:ext cx="27114" cy="9410"/>
              <a:chOff x="4215" y="2719"/>
              <a:chExt cx="10" cy="7"/>
            </a:xfrm>
            <a:solidFill>
              <a:schemeClr val="bg1">
                <a:lumMod val="85000"/>
              </a:schemeClr>
            </a:solidFill>
          </p:grpSpPr>
          <p:grpSp>
            <p:nvGrpSpPr>
              <p:cNvPr id="998" name="Group 1360"/>
              <p:cNvGrpSpPr>
                <a:grpSpLocks/>
              </p:cNvGrpSpPr>
              <p:nvPr/>
            </p:nvGrpSpPr>
            <p:grpSpPr bwMode="auto">
              <a:xfrm>
                <a:off x="4215" y="2719"/>
                <a:ext cx="10" cy="7"/>
                <a:chOff x="4215" y="2719"/>
                <a:chExt cx="10" cy="7"/>
              </a:xfrm>
              <a:grpFill/>
            </p:grpSpPr>
            <p:pic>
              <p:nvPicPr>
                <p:cNvPr id="1000" name="Picture 1361"/>
                <p:cNvPicPr>
                  <a:picLocks noChangeAspect="1" noChangeArrowheads="1"/>
                </p:cNvPicPr>
                <p:nvPr/>
              </p:nvPicPr>
              <p:blipFill>
                <a:blip r:embed="rId12" cstate="print">
                  <a:extLst>
                    <a:ext uri="{28A0092B-C50C-407E-A947-70E740481C1C}">
                      <a14:useLocalDpi xmlns:a14="http://schemas.microsoft.com/office/drawing/2010/main" val="0"/>
                    </a:ext>
                  </a:extLst>
                </a:blip>
                <a:srcRect t="-58595" r="-368730"/>
                <a:stretch>
                  <a:fillRect/>
                </a:stretch>
              </p:blipFill>
              <p:spPr bwMode="auto">
                <a:xfrm>
                  <a:off x="4215" y="2719"/>
                  <a:ext cx="9"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1" name="Freeform 1362"/>
                <p:cNvSpPr>
                  <a:spLocks/>
                </p:cNvSpPr>
                <p:nvPr/>
              </p:nvSpPr>
              <p:spPr bwMode="auto">
                <a:xfrm>
                  <a:off x="4215" y="2722"/>
                  <a:ext cx="1" cy="3"/>
                </a:xfrm>
                <a:custGeom>
                  <a:avLst/>
                  <a:gdLst>
                    <a:gd name="T0" fmla="*/ 1 w 1"/>
                    <a:gd name="T1" fmla="*/ 2 h 6"/>
                    <a:gd name="T2" fmla="*/ 0 w 1"/>
                    <a:gd name="T3" fmla="*/ 6 h 6"/>
                    <a:gd name="T4" fmla="*/ 0 w 1"/>
                    <a:gd name="T5" fmla="*/ 0 h 6"/>
                    <a:gd name="T6" fmla="*/ 1 w 1"/>
                    <a:gd name="T7" fmla="*/ 2 h 6"/>
                  </a:gdLst>
                  <a:ahLst/>
                  <a:cxnLst>
                    <a:cxn ang="0">
                      <a:pos x="T0" y="T1"/>
                    </a:cxn>
                    <a:cxn ang="0">
                      <a:pos x="T2" y="T3"/>
                    </a:cxn>
                    <a:cxn ang="0">
                      <a:pos x="T4" y="T5"/>
                    </a:cxn>
                    <a:cxn ang="0">
                      <a:pos x="T6" y="T7"/>
                    </a:cxn>
                  </a:cxnLst>
                  <a:rect l="0" t="0" r="r" b="b"/>
                  <a:pathLst>
                    <a:path w="1" h="6">
                      <a:moveTo>
                        <a:pt x="1" y="2"/>
                      </a:moveTo>
                      <a:lnTo>
                        <a:pt x="0" y="6"/>
                      </a:lnTo>
                      <a:lnTo>
                        <a:pt x="0" y="0"/>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1002" name="Freeform 1363"/>
                <p:cNvSpPr>
                  <a:spLocks/>
                </p:cNvSpPr>
                <p:nvPr/>
              </p:nvSpPr>
              <p:spPr bwMode="auto">
                <a:xfrm>
                  <a:off x="4215" y="2722"/>
                  <a:ext cx="1" cy="3"/>
                </a:xfrm>
                <a:custGeom>
                  <a:avLst/>
                  <a:gdLst>
                    <a:gd name="T0" fmla="*/ 1 w 1"/>
                    <a:gd name="T1" fmla="*/ 2 h 6"/>
                    <a:gd name="T2" fmla="*/ 0 w 1"/>
                    <a:gd name="T3" fmla="*/ 6 h 6"/>
                    <a:gd name="T4" fmla="*/ 0 w 1"/>
                    <a:gd name="T5" fmla="*/ 0 h 6"/>
                    <a:gd name="T6" fmla="*/ 1 w 1"/>
                    <a:gd name="T7" fmla="*/ 2 h 6"/>
                  </a:gdLst>
                  <a:ahLst/>
                  <a:cxnLst>
                    <a:cxn ang="0">
                      <a:pos x="T0" y="T1"/>
                    </a:cxn>
                    <a:cxn ang="0">
                      <a:pos x="T2" y="T3"/>
                    </a:cxn>
                    <a:cxn ang="0">
                      <a:pos x="T4" y="T5"/>
                    </a:cxn>
                    <a:cxn ang="0">
                      <a:pos x="T6" y="T7"/>
                    </a:cxn>
                  </a:cxnLst>
                  <a:rect l="0" t="0" r="r" b="b"/>
                  <a:pathLst>
                    <a:path w="1" h="6">
                      <a:moveTo>
                        <a:pt x="1" y="2"/>
                      </a:moveTo>
                      <a:lnTo>
                        <a:pt x="0" y="6"/>
                      </a:lnTo>
                      <a:lnTo>
                        <a:pt x="0" y="0"/>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1003" name="Picture 1364"/>
                <p:cNvPicPr>
                  <a:picLocks noChangeAspect="1" noChangeArrowheads="1"/>
                </p:cNvPicPr>
                <p:nvPr/>
              </p:nvPicPr>
              <p:blipFill>
                <a:blip r:embed="rId12" cstate="print">
                  <a:extLst>
                    <a:ext uri="{28A0092B-C50C-407E-A947-70E740481C1C}">
                      <a14:useLocalDpi xmlns:a14="http://schemas.microsoft.com/office/drawing/2010/main" val="0"/>
                    </a:ext>
                  </a:extLst>
                </a:blip>
                <a:srcRect t="-58595" r="-368730"/>
                <a:stretch>
                  <a:fillRect/>
                </a:stretch>
              </p:blipFill>
              <p:spPr bwMode="auto">
                <a:xfrm>
                  <a:off x="4215" y="2719"/>
                  <a:ext cx="10"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99" name="Freeform 1365"/>
              <p:cNvSpPr>
                <a:spLocks/>
              </p:cNvSpPr>
              <p:nvPr/>
            </p:nvSpPr>
            <p:spPr bwMode="auto">
              <a:xfrm>
                <a:off x="4215" y="2722"/>
                <a:ext cx="1" cy="3"/>
              </a:xfrm>
              <a:custGeom>
                <a:avLst/>
                <a:gdLst>
                  <a:gd name="T0" fmla="*/ 1 w 1"/>
                  <a:gd name="T1" fmla="*/ 2 h 6"/>
                  <a:gd name="T2" fmla="*/ 0 w 1"/>
                  <a:gd name="T3" fmla="*/ 6 h 6"/>
                  <a:gd name="T4" fmla="*/ 0 w 1"/>
                  <a:gd name="T5" fmla="*/ 0 h 6"/>
                  <a:gd name="T6" fmla="*/ 1 w 1"/>
                  <a:gd name="T7" fmla="*/ 2 h 6"/>
                </a:gdLst>
                <a:ahLst/>
                <a:cxnLst>
                  <a:cxn ang="0">
                    <a:pos x="T0" y="T1"/>
                  </a:cxn>
                  <a:cxn ang="0">
                    <a:pos x="T2" y="T3"/>
                  </a:cxn>
                  <a:cxn ang="0">
                    <a:pos x="T4" y="T5"/>
                  </a:cxn>
                  <a:cxn ang="0">
                    <a:pos x="T6" y="T7"/>
                  </a:cxn>
                </a:cxnLst>
                <a:rect l="0" t="0" r="r" b="b"/>
                <a:pathLst>
                  <a:path w="1" h="6">
                    <a:moveTo>
                      <a:pt x="1" y="2"/>
                    </a:moveTo>
                    <a:lnTo>
                      <a:pt x="0" y="6"/>
                    </a:lnTo>
                    <a:lnTo>
                      <a:pt x="0" y="0"/>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96" name="Group 1366"/>
            <p:cNvGrpSpPr>
              <a:grpSpLocks/>
            </p:cNvGrpSpPr>
            <p:nvPr/>
          </p:nvGrpSpPr>
          <p:grpSpPr bwMode="auto">
            <a:xfrm>
              <a:off x="6075117" y="3945741"/>
              <a:ext cx="27114" cy="26347"/>
              <a:chOff x="4216" y="2719"/>
              <a:chExt cx="10" cy="9"/>
            </a:xfrm>
            <a:solidFill>
              <a:schemeClr val="bg1">
                <a:lumMod val="85000"/>
              </a:schemeClr>
            </a:solidFill>
          </p:grpSpPr>
          <p:grpSp>
            <p:nvGrpSpPr>
              <p:cNvPr id="992" name="Group 1367"/>
              <p:cNvGrpSpPr>
                <a:grpSpLocks/>
              </p:cNvGrpSpPr>
              <p:nvPr/>
            </p:nvGrpSpPr>
            <p:grpSpPr bwMode="auto">
              <a:xfrm>
                <a:off x="4216" y="2719"/>
                <a:ext cx="10" cy="9"/>
                <a:chOff x="4216" y="2719"/>
                <a:chExt cx="10" cy="9"/>
              </a:xfrm>
              <a:grpFill/>
            </p:grpSpPr>
            <p:pic>
              <p:nvPicPr>
                <p:cNvPr id="994" name="Picture 1368"/>
                <p:cNvPicPr>
                  <a:picLocks noChangeAspect="1" noChangeArrowheads="1"/>
                </p:cNvPicPr>
                <p:nvPr/>
              </p:nvPicPr>
              <p:blipFill>
                <a:blip r:embed="rId9" cstate="print">
                  <a:extLst>
                    <a:ext uri="{28A0092B-C50C-407E-A947-70E740481C1C}">
                      <a14:useLocalDpi xmlns:a14="http://schemas.microsoft.com/office/drawing/2010/main" val="0"/>
                    </a:ext>
                  </a:extLst>
                </a:blip>
                <a:srcRect t="-369887" r="-368730"/>
                <a:stretch>
                  <a:fillRect/>
                </a:stretch>
              </p:blipFill>
              <p:spPr bwMode="auto">
                <a:xfrm>
                  <a:off x="4216" y="2719"/>
                  <a:ext cx="9"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5" name="Freeform 1369"/>
                <p:cNvSpPr>
                  <a:spLocks/>
                </p:cNvSpPr>
                <p:nvPr/>
              </p:nvSpPr>
              <p:spPr bwMode="auto">
                <a:xfrm>
                  <a:off x="4216" y="2726"/>
                  <a:ext cx="1" cy="1"/>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2"/>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96" name="Freeform 1370"/>
                <p:cNvSpPr>
                  <a:spLocks/>
                </p:cNvSpPr>
                <p:nvPr/>
              </p:nvSpPr>
              <p:spPr bwMode="auto">
                <a:xfrm>
                  <a:off x="4216" y="2726"/>
                  <a:ext cx="1" cy="1"/>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2"/>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97" name="Picture 1371"/>
                <p:cNvPicPr>
                  <a:picLocks noChangeAspect="1" noChangeArrowheads="1"/>
                </p:cNvPicPr>
                <p:nvPr/>
              </p:nvPicPr>
              <p:blipFill>
                <a:blip r:embed="rId9" cstate="print">
                  <a:extLst>
                    <a:ext uri="{28A0092B-C50C-407E-A947-70E740481C1C}">
                      <a14:useLocalDpi xmlns:a14="http://schemas.microsoft.com/office/drawing/2010/main" val="0"/>
                    </a:ext>
                  </a:extLst>
                </a:blip>
                <a:srcRect t="-369887" r="-368730"/>
                <a:stretch>
                  <a:fillRect/>
                </a:stretch>
              </p:blipFill>
              <p:spPr bwMode="auto">
                <a:xfrm>
                  <a:off x="4216" y="2719"/>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93" name="Freeform 1372"/>
              <p:cNvSpPr>
                <a:spLocks/>
              </p:cNvSpPr>
              <p:nvPr/>
            </p:nvSpPr>
            <p:spPr bwMode="auto">
              <a:xfrm>
                <a:off x="4216" y="2726"/>
                <a:ext cx="1" cy="1"/>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2"/>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97" name="Group 1373"/>
            <p:cNvGrpSpPr>
              <a:grpSpLocks/>
            </p:cNvGrpSpPr>
            <p:nvPr/>
          </p:nvGrpSpPr>
          <p:grpSpPr bwMode="auto">
            <a:xfrm>
              <a:off x="6075117" y="3748139"/>
              <a:ext cx="27114" cy="13174"/>
              <a:chOff x="4216" y="2615"/>
              <a:chExt cx="10" cy="7"/>
            </a:xfrm>
            <a:solidFill>
              <a:schemeClr val="bg1">
                <a:lumMod val="85000"/>
              </a:schemeClr>
            </a:solidFill>
          </p:grpSpPr>
          <p:grpSp>
            <p:nvGrpSpPr>
              <p:cNvPr id="986" name="Group 1374"/>
              <p:cNvGrpSpPr>
                <a:grpSpLocks/>
              </p:cNvGrpSpPr>
              <p:nvPr/>
            </p:nvGrpSpPr>
            <p:grpSpPr bwMode="auto">
              <a:xfrm>
                <a:off x="4216" y="2615"/>
                <a:ext cx="10" cy="7"/>
                <a:chOff x="4216" y="2615"/>
                <a:chExt cx="10" cy="7"/>
              </a:xfrm>
              <a:grpFill/>
            </p:grpSpPr>
            <p:pic>
              <p:nvPicPr>
                <p:cNvPr id="988" name="Picture 1375"/>
                <p:cNvPicPr>
                  <a:picLocks noChangeAspect="1" noChangeArrowheads="1"/>
                </p:cNvPicPr>
                <p:nvPr/>
              </p:nvPicPr>
              <p:blipFill>
                <a:blip r:embed="rId7" cstate="print">
                  <a:extLst>
                    <a:ext uri="{28A0092B-C50C-407E-A947-70E740481C1C}">
                      <a14:useLocalDpi xmlns:a14="http://schemas.microsoft.com/office/drawing/2010/main" val="0"/>
                    </a:ext>
                  </a:extLst>
                </a:blip>
                <a:srcRect t="-134955" r="-368730"/>
                <a:stretch>
                  <a:fillRect/>
                </a:stretch>
              </p:blipFill>
              <p:spPr bwMode="auto">
                <a:xfrm>
                  <a:off x="4216" y="2615"/>
                  <a:ext cx="9"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9" name="Freeform 1376"/>
                <p:cNvSpPr>
                  <a:spLocks/>
                </p:cNvSpPr>
                <p:nvPr/>
              </p:nvSpPr>
              <p:spPr bwMode="auto">
                <a:xfrm>
                  <a:off x="4216" y="2619"/>
                  <a:ext cx="1" cy="2"/>
                </a:xfrm>
                <a:custGeom>
                  <a:avLst/>
                  <a:gdLst>
                    <a:gd name="T0" fmla="*/ 1 w 1"/>
                    <a:gd name="T1" fmla="*/ 2 h 3"/>
                    <a:gd name="T2" fmla="*/ 0 w 1"/>
                    <a:gd name="T3" fmla="*/ 0 h 3"/>
                    <a:gd name="T4" fmla="*/ 0 w 1"/>
                    <a:gd name="T5" fmla="*/ 3 h 3"/>
                    <a:gd name="T6" fmla="*/ 1 w 1"/>
                    <a:gd name="T7" fmla="*/ 2 h 3"/>
                  </a:gdLst>
                  <a:ahLst/>
                  <a:cxnLst>
                    <a:cxn ang="0">
                      <a:pos x="T0" y="T1"/>
                    </a:cxn>
                    <a:cxn ang="0">
                      <a:pos x="T2" y="T3"/>
                    </a:cxn>
                    <a:cxn ang="0">
                      <a:pos x="T4" y="T5"/>
                    </a:cxn>
                    <a:cxn ang="0">
                      <a:pos x="T6" y="T7"/>
                    </a:cxn>
                  </a:cxnLst>
                  <a:rect l="0" t="0" r="r" b="b"/>
                  <a:pathLst>
                    <a:path w="1" h="3">
                      <a:moveTo>
                        <a:pt x="1" y="2"/>
                      </a:moveTo>
                      <a:lnTo>
                        <a:pt x="0" y="0"/>
                      </a:lnTo>
                      <a:lnTo>
                        <a:pt x="0" y="3"/>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90" name="Freeform 1377"/>
                <p:cNvSpPr>
                  <a:spLocks/>
                </p:cNvSpPr>
                <p:nvPr/>
              </p:nvSpPr>
              <p:spPr bwMode="auto">
                <a:xfrm>
                  <a:off x="4216" y="2619"/>
                  <a:ext cx="1" cy="2"/>
                </a:xfrm>
                <a:custGeom>
                  <a:avLst/>
                  <a:gdLst>
                    <a:gd name="T0" fmla="*/ 1 w 1"/>
                    <a:gd name="T1" fmla="*/ 2 h 3"/>
                    <a:gd name="T2" fmla="*/ 0 w 1"/>
                    <a:gd name="T3" fmla="*/ 0 h 3"/>
                    <a:gd name="T4" fmla="*/ 0 w 1"/>
                    <a:gd name="T5" fmla="*/ 3 h 3"/>
                    <a:gd name="T6" fmla="*/ 1 w 1"/>
                    <a:gd name="T7" fmla="*/ 2 h 3"/>
                  </a:gdLst>
                  <a:ahLst/>
                  <a:cxnLst>
                    <a:cxn ang="0">
                      <a:pos x="T0" y="T1"/>
                    </a:cxn>
                    <a:cxn ang="0">
                      <a:pos x="T2" y="T3"/>
                    </a:cxn>
                    <a:cxn ang="0">
                      <a:pos x="T4" y="T5"/>
                    </a:cxn>
                    <a:cxn ang="0">
                      <a:pos x="T6" y="T7"/>
                    </a:cxn>
                  </a:cxnLst>
                  <a:rect l="0" t="0" r="r" b="b"/>
                  <a:pathLst>
                    <a:path w="1" h="3">
                      <a:moveTo>
                        <a:pt x="1" y="2"/>
                      </a:moveTo>
                      <a:lnTo>
                        <a:pt x="0" y="0"/>
                      </a:lnTo>
                      <a:lnTo>
                        <a:pt x="0" y="3"/>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91" name="Picture 1378"/>
                <p:cNvPicPr>
                  <a:picLocks noChangeAspect="1" noChangeArrowheads="1"/>
                </p:cNvPicPr>
                <p:nvPr/>
              </p:nvPicPr>
              <p:blipFill>
                <a:blip r:embed="rId7" cstate="print">
                  <a:extLst>
                    <a:ext uri="{28A0092B-C50C-407E-A947-70E740481C1C}">
                      <a14:useLocalDpi xmlns:a14="http://schemas.microsoft.com/office/drawing/2010/main" val="0"/>
                    </a:ext>
                  </a:extLst>
                </a:blip>
                <a:srcRect t="-134955" r="-368730"/>
                <a:stretch>
                  <a:fillRect/>
                </a:stretch>
              </p:blipFill>
              <p:spPr bwMode="auto">
                <a:xfrm>
                  <a:off x="4216" y="2615"/>
                  <a:ext cx="10"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87" name="Freeform 1379"/>
              <p:cNvSpPr>
                <a:spLocks/>
              </p:cNvSpPr>
              <p:nvPr/>
            </p:nvSpPr>
            <p:spPr bwMode="auto">
              <a:xfrm>
                <a:off x="4216" y="2619"/>
                <a:ext cx="1" cy="2"/>
              </a:xfrm>
              <a:custGeom>
                <a:avLst/>
                <a:gdLst>
                  <a:gd name="T0" fmla="*/ 1 w 1"/>
                  <a:gd name="T1" fmla="*/ 2 h 3"/>
                  <a:gd name="T2" fmla="*/ 0 w 1"/>
                  <a:gd name="T3" fmla="*/ 0 h 3"/>
                  <a:gd name="T4" fmla="*/ 0 w 1"/>
                  <a:gd name="T5" fmla="*/ 3 h 3"/>
                  <a:gd name="T6" fmla="*/ 1 w 1"/>
                  <a:gd name="T7" fmla="*/ 2 h 3"/>
                </a:gdLst>
                <a:ahLst/>
                <a:cxnLst>
                  <a:cxn ang="0">
                    <a:pos x="T0" y="T1"/>
                  </a:cxn>
                  <a:cxn ang="0">
                    <a:pos x="T2" y="T3"/>
                  </a:cxn>
                  <a:cxn ang="0">
                    <a:pos x="T4" y="T5"/>
                  </a:cxn>
                  <a:cxn ang="0">
                    <a:pos x="T6" y="T7"/>
                  </a:cxn>
                </a:cxnLst>
                <a:rect l="0" t="0" r="r" b="b"/>
                <a:pathLst>
                  <a:path w="1" h="3">
                    <a:moveTo>
                      <a:pt x="1" y="2"/>
                    </a:moveTo>
                    <a:lnTo>
                      <a:pt x="0" y="0"/>
                    </a:lnTo>
                    <a:lnTo>
                      <a:pt x="0" y="3"/>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98" name="Group 1380"/>
            <p:cNvGrpSpPr>
              <a:grpSpLocks/>
            </p:cNvGrpSpPr>
            <p:nvPr/>
          </p:nvGrpSpPr>
          <p:grpSpPr bwMode="auto">
            <a:xfrm>
              <a:off x="6084155" y="3957033"/>
              <a:ext cx="9038" cy="9410"/>
              <a:chOff x="4220" y="2719"/>
              <a:chExt cx="5" cy="7"/>
            </a:xfrm>
            <a:solidFill>
              <a:schemeClr val="bg1">
                <a:lumMod val="85000"/>
              </a:schemeClr>
            </a:solidFill>
          </p:grpSpPr>
          <p:grpSp>
            <p:nvGrpSpPr>
              <p:cNvPr id="980" name="Group 1381"/>
              <p:cNvGrpSpPr>
                <a:grpSpLocks/>
              </p:cNvGrpSpPr>
              <p:nvPr/>
            </p:nvGrpSpPr>
            <p:grpSpPr bwMode="auto">
              <a:xfrm>
                <a:off x="4220" y="2719"/>
                <a:ext cx="5" cy="7"/>
                <a:chOff x="4220" y="2719"/>
                <a:chExt cx="5" cy="7"/>
              </a:xfrm>
              <a:grpFill/>
            </p:grpSpPr>
            <p:pic>
              <p:nvPicPr>
                <p:cNvPr id="982" name="Picture 1382"/>
                <p:cNvPicPr>
                  <a:picLocks noChangeAspect="1" noChangeArrowheads="1"/>
                </p:cNvPicPr>
                <p:nvPr/>
              </p:nvPicPr>
              <p:blipFill>
                <a:blip r:embed="rId12">
                  <a:extLst>
                    <a:ext uri="{28A0092B-C50C-407E-A947-70E740481C1C}">
                      <a14:useLocalDpi xmlns:a14="http://schemas.microsoft.com/office/drawing/2010/main" val="0"/>
                    </a:ext>
                  </a:extLst>
                </a:blip>
                <a:srcRect t="-58595" r="-368730"/>
                <a:stretch>
                  <a:fillRect/>
                </a:stretch>
              </p:blipFill>
              <p:spPr bwMode="auto">
                <a:xfrm>
                  <a:off x="4220" y="2719"/>
                  <a:ext cx="5"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 name="Freeform 1383"/>
                <p:cNvSpPr>
                  <a:spLocks/>
                </p:cNvSpPr>
                <p:nvPr/>
              </p:nvSpPr>
              <p:spPr bwMode="auto">
                <a:xfrm>
                  <a:off x="4220" y="2722"/>
                  <a:ext cx="1" cy="3"/>
                </a:xfrm>
                <a:custGeom>
                  <a:avLst/>
                  <a:gdLst>
                    <a:gd name="T0" fmla="*/ 6 h 6"/>
                    <a:gd name="T1" fmla="*/ 2 h 6"/>
                    <a:gd name="T2" fmla="*/ 0 h 6"/>
                    <a:gd name="T3" fmla="*/ 6 h 6"/>
                  </a:gdLst>
                  <a:ahLst/>
                  <a:cxnLst>
                    <a:cxn ang="0">
                      <a:pos x="0" y="T0"/>
                    </a:cxn>
                    <a:cxn ang="0">
                      <a:pos x="0" y="T1"/>
                    </a:cxn>
                    <a:cxn ang="0">
                      <a:pos x="0" y="T2"/>
                    </a:cxn>
                    <a:cxn ang="0">
                      <a:pos x="0" y="T3"/>
                    </a:cxn>
                  </a:cxnLst>
                  <a:rect l="0" t="0" r="r" b="b"/>
                  <a:pathLst>
                    <a:path h="6">
                      <a:moveTo>
                        <a:pt x="0" y="6"/>
                      </a:moveTo>
                      <a:lnTo>
                        <a:pt x="0" y="2"/>
                      </a:lnTo>
                      <a:lnTo>
                        <a:pt x="0" y="0"/>
                      </a:lnTo>
                      <a:lnTo>
                        <a:pt x="0" y="6"/>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84" name="Freeform 1384"/>
                <p:cNvSpPr>
                  <a:spLocks/>
                </p:cNvSpPr>
                <p:nvPr/>
              </p:nvSpPr>
              <p:spPr bwMode="auto">
                <a:xfrm>
                  <a:off x="4220" y="2722"/>
                  <a:ext cx="1" cy="3"/>
                </a:xfrm>
                <a:custGeom>
                  <a:avLst/>
                  <a:gdLst>
                    <a:gd name="T0" fmla="*/ 6 h 6"/>
                    <a:gd name="T1" fmla="*/ 2 h 6"/>
                    <a:gd name="T2" fmla="*/ 0 h 6"/>
                    <a:gd name="T3" fmla="*/ 6 h 6"/>
                  </a:gdLst>
                  <a:ahLst/>
                  <a:cxnLst>
                    <a:cxn ang="0">
                      <a:pos x="0" y="T0"/>
                    </a:cxn>
                    <a:cxn ang="0">
                      <a:pos x="0" y="T1"/>
                    </a:cxn>
                    <a:cxn ang="0">
                      <a:pos x="0" y="T2"/>
                    </a:cxn>
                    <a:cxn ang="0">
                      <a:pos x="0" y="T3"/>
                    </a:cxn>
                  </a:cxnLst>
                  <a:rect l="0" t="0" r="r" b="b"/>
                  <a:pathLst>
                    <a:path h="6">
                      <a:moveTo>
                        <a:pt x="0" y="6"/>
                      </a:moveTo>
                      <a:lnTo>
                        <a:pt x="0" y="2"/>
                      </a:lnTo>
                      <a:lnTo>
                        <a:pt x="0" y="0"/>
                      </a:lnTo>
                      <a:lnTo>
                        <a:pt x="0" y="6"/>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85" name="Picture 1385"/>
                <p:cNvPicPr>
                  <a:picLocks noChangeAspect="1" noChangeArrowheads="1"/>
                </p:cNvPicPr>
                <p:nvPr/>
              </p:nvPicPr>
              <p:blipFill>
                <a:blip r:embed="rId12">
                  <a:extLst>
                    <a:ext uri="{28A0092B-C50C-407E-A947-70E740481C1C}">
                      <a14:useLocalDpi xmlns:a14="http://schemas.microsoft.com/office/drawing/2010/main" val="0"/>
                    </a:ext>
                  </a:extLst>
                </a:blip>
                <a:srcRect t="-58595" r="-368730"/>
                <a:stretch>
                  <a:fillRect/>
                </a:stretch>
              </p:blipFill>
              <p:spPr bwMode="auto">
                <a:xfrm>
                  <a:off x="4220" y="2719"/>
                  <a:ext cx="5"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81" name="Freeform 1386"/>
              <p:cNvSpPr>
                <a:spLocks/>
              </p:cNvSpPr>
              <p:nvPr/>
            </p:nvSpPr>
            <p:spPr bwMode="auto">
              <a:xfrm>
                <a:off x="4220" y="2722"/>
                <a:ext cx="1" cy="3"/>
              </a:xfrm>
              <a:custGeom>
                <a:avLst/>
                <a:gdLst>
                  <a:gd name="T0" fmla="*/ 6 h 6"/>
                  <a:gd name="T1" fmla="*/ 2 h 6"/>
                  <a:gd name="T2" fmla="*/ 0 h 6"/>
                  <a:gd name="T3" fmla="*/ 6 h 6"/>
                </a:gdLst>
                <a:ahLst/>
                <a:cxnLst>
                  <a:cxn ang="0">
                    <a:pos x="0" y="T0"/>
                  </a:cxn>
                  <a:cxn ang="0">
                    <a:pos x="0" y="T1"/>
                  </a:cxn>
                  <a:cxn ang="0">
                    <a:pos x="0" y="T2"/>
                  </a:cxn>
                  <a:cxn ang="0">
                    <a:pos x="0" y="T3"/>
                  </a:cxn>
                </a:cxnLst>
                <a:rect l="0" t="0" r="r" b="b"/>
                <a:pathLst>
                  <a:path h="6">
                    <a:moveTo>
                      <a:pt x="0" y="6"/>
                    </a:moveTo>
                    <a:lnTo>
                      <a:pt x="0" y="2"/>
                    </a:lnTo>
                    <a:lnTo>
                      <a:pt x="0" y="0"/>
                    </a:lnTo>
                    <a:lnTo>
                      <a:pt x="0" y="6"/>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99" name="Group 1387"/>
            <p:cNvGrpSpPr>
              <a:grpSpLocks/>
            </p:cNvGrpSpPr>
            <p:nvPr/>
          </p:nvGrpSpPr>
          <p:grpSpPr bwMode="auto">
            <a:xfrm>
              <a:off x="6093193" y="3859173"/>
              <a:ext cx="16269" cy="16937"/>
              <a:chOff x="4225" y="2671"/>
              <a:chExt cx="10" cy="9"/>
            </a:xfrm>
            <a:solidFill>
              <a:schemeClr val="bg1">
                <a:lumMod val="85000"/>
              </a:schemeClr>
            </a:solidFill>
          </p:grpSpPr>
          <p:grpSp>
            <p:nvGrpSpPr>
              <p:cNvPr id="974" name="Group 1388"/>
              <p:cNvGrpSpPr>
                <a:grpSpLocks/>
              </p:cNvGrpSpPr>
              <p:nvPr/>
            </p:nvGrpSpPr>
            <p:grpSpPr bwMode="auto">
              <a:xfrm>
                <a:off x="4225" y="2671"/>
                <a:ext cx="10" cy="9"/>
                <a:chOff x="4225" y="2671"/>
                <a:chExt cx="10" cy="9"/>
              </a:xfrm>
              <a:grpFill/>
            </p:grpSpPr>
            <p:pic>
              <p:nvPicPr>
                <p:cNvPr id="976" name="Picture 1389"/>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5" y="2671"/>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7" name="Freeform 1390"/>
                <p:cNvSpPr>
                  <a:spLocks/>
                </p:cNvSpPr>
                <p:nvPr/>
              </p:nvSpPr>
              <p:spPr bwMode="auto">
                <a:xfrm>
                  <a:off x="4225" y="2678"/>
                  <a:ext cx="1" cy="1"/>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78" name="Freeform 1391"/>
                <p:cNvSpPr>
                  <a:spLocks/>
                </p:cNvSpPr>
                <p:nvPr/>
              </p:nvSpPr>
              <p:spPr bwMode="auto">
                <a:xfrm>
                  <a:off x="4225" y="2678"/>
                  <a:ext cx="1" cy="1"/>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79" name="Picture 1392"/>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5" y="2671"/>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75" name="Freeform 1393"/>
              <p:cNvSpPr>
                <a:spLocks/>
              </p:cNvSpPr>
              <p:nvPr/>
            </p:nvSpPr>
            <p:spPr bwMode="auto">
              <a:xfrm>
                <a:off x="4225" y="2678"/>
                <a:ext cx="1" cy="1"/>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0" name="Group 1394"/>
            <p:cNvGrpSpPr>
              <a:grpSpLocks/>
            </p:cNvGrpSpPr>
            <p:nvPr/>
          </p:nvGrpSpPr>
          <p:grpSpPr bwMode="auto">
            <a:xfrm>
              <a:off x="6071502" y="3702972"/>
              <a:ext cx="16269" cy="16937"/>
              <a:chOff x="4213" y="2592"/>
              <a:chExt cx="10" cy="9"/>
            </a:xfrm>
            <a:solidFill>
              <a:schemeClr val="bg1">
                <a:lumMod val="85000"/>
              </a:schemeClr>
            </a:solidFill>
          </p:grpSpPr>
          <p:grpSp>
            <p:nvGrpSpPr>
              <p:cNvPr id="968" name="Group 1395"/>
              <p:cNvGrpSpPr>
                <a:grpSpLocks/>
              </p:cNvGrpSpPr>
              <p:nvPr/>
            </p:nvGrpSpPr>
            <p:grpSpPr bwMode="auto">
              <a:xfrm>
                <a:off x="4213" y="2592"/>
                <a:ext cx="10" cy="9"/>
                <a:chOff x="4213" y="2592"/>
                <a:chExt cx="10" cy="9"/>
              </a:xfrm>
              <a:grpFill/>
            </p:grpSpPr>
            <p:pic>
              <p:nvPicPr>
                <p:cNvPr id="970" name="Picture 1396"/>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13" y="2592"/>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1" name="Freeform 1397"/>
                <p:cNvSpPr>
                  <a:spLocks/>
                </p:cNvSpPr>
                <p:nvPr/>
              </p:nvSpPr>
              <p:spPr bwMode="auto">
                <a:xfrm>
                  <a:off x="4213" y="2599"/>
                  <a:ext cx="1" cy="1"/>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72" name="Freeform 1398"/>
                <p:cNvSpPr>
                  <a:spLocks/>
                </p:cNvSpPr>
                <p:nvPr/>
              </p:nvSpPr>
              <p:spPr bwMode="auto">
                <a:xfrm>
                  <a:off x="4213" y="2599"/>
                  <a:ext cx="1" cy="1"/>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73" name="Picture 1399"/>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13" y="2592"/>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69" name="Freeform 1400"/>
              <p:cNvSpPr>
                <a:spLocks/>
              </p:cNvSpPr>
              <p:nvPr/>
            </p:nvSpPr>
            <p:spPr bwMode="auto">
              <a:xfrm>
                <a:off x="4213" y="2599"/>
                <a:ext cx="1" cy="1"/>
              </a:xfrm>
              <a:custGeom>
                <a:avLst/>
                <a:gdLst>
                  <a:gd name="T0" fmla="*/ 1 w 1"/>
                  <a:gd name="T1" fmla="*/ 0 h 2"/>
                  <a:gd name="T2" fmla="*/ 0 w 1"/>
                  <a:gd name="T3" fmla="*/ 0 h 2"/>
                  <a:gd name="T4" fmla="*/ 0 w 1"/>
                  <a:gd name="T5" fmla="*/ 2 h 2"/>
                  <a:gd name="T6" fmla="*/ 1 w 1"/>
                  <a:gd name="T7" fmla="*/ 0 h 2"/>
                </a:gdLst>
                <a:ahLst/>
                <a:cxnLst>
                  <a:cxn ang="0">
                    <a:pos x="T0" y="T1"/>
                  </a:cxn>
                  <a:cxn ang="0">
                    <a:pos x="T2" y="T3"/>
                  </a:cxn>
                  <a:cxn ang="0">
                    <a:pos x="T4" y="T5"/>
                  </a:cxn>
                  <a:cxn ang="0">
                    <a:pos x="T6" y="T7"/>
                  </a:cxn>
                </a:cxnLst>
                <a:rect l="0" t="0" r="r" b="b"/>
                <a:pathLst>
                  <a:path w="1" h="2">
                    <a:moveTo>
                      <a:pt x="1" y="0"/>
                    </a:moveTo>
                    <a:lnTo>
                      <a:pt x="0" y="0"/>
                    </a:lnTo>
                    <a:lnTo>
                      <a:pt x="0" y="2"/>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1" name="Group 1401"/>
            <p:cNvGrpSpPr>
              <a:grpSpLocks/>
            </p:cNvGrpSpPr>
            <p:nvPr/>
          </p:nvGrpSpPr>
          <p:grpSpPr bwMode="auto">
            <a:xfrm>
              <a:off x="6080540" y="3879874"/>
              <a:ext cx="16269" cy="9410"/>
              <a:chOff x="4218" y="2680"/>
              <a:chExt cx="10" cy="7"/>
            </a:xfrm>
            <a:solidFill>
              <a:schemeClr val="bg1">
                <a:lumMod val="85000"/>
              </a:schemeClr>
            </a:solidFill>
          </p:grpSpPr>
          <p:grpSp>
            <p:nvGrpSpPr>
              <p:cNvPr id="962" name="Group 1402"/>
              <p:cNvGrpSpPr>
                <a:grpSpLocks/>
              </p:cNvGrpSpPr>
              <p:nvPr/>
            </p:nvGrpSpPr>
            <p:grpSpPr bwMode="auto">
              <a:xfrm>
                <a:off x="4218" y="2680"/>
                <a:ext cx="10" cy="7"/>
                <a:chOff x="4218" y="2680"/>
                <a:chExt cx="10" cy="7"/>
              </a:xfrm>
              <a:grpFill/>
            </p:grpSpPr>
            <p:pic>
              <p:nvPicPr>
                <p:cNvPr id="964" name="Picture 1403"/>
                <p:cNvPicPr>
                  <a:picLocks noChangeAspect="1" noChangeArrowheads="1"/>
                </p:cNvPicPr>
                <p:nvPr/>
              </p:nvPicPr>
              <p:blipFill>
                <a:blip r:embed="rId12">
                  <a:extLst>
                    <a:ext uri="{28A0092B-C50C-407E-A947-70E740481C1C}">
                      <a14:useLocalDpi xmlns:a14="http://schemas.microsoft.com/office/drawing/2010/main" val="0"/>
                    </a:ext>
                  </a:extLst>
                </a:blip>
                <a:srcRect t="-58595" r="-368730"/>
                <a:stretch>
                  <a:fillRect/>
                </a:stretch>
              </p:blipFill>
              <p:spPr bwMode="auto">
                <a:xfrm>
                  <a:off x="4218" y="2680"/>
                  <a:ext cx="9"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5" name="Freeform 1404"/>
                <p:cNvSpPr>
                  <a:spLocks/>
                </p:cNvSpPr>
                <p:nvPr/>
              </p:nvSpPr>
              <p:spPr bwMode="auto">
                <a:xfrm>
                  <a:off x="4218" y="2683"/>
                  <a:ext cx="1" cy="3"/>
                </a:xfrm>
                <a:custGeom>
                  <a:avLst/>
                  <a:gdLst>
                    <a:gd name="T0" fmla="*/ 1 w 1"/>
                    <a:gd name="T1" fmla="*/ 3 h 5"/>
                    <a:gd name="T2" fmla="*/ 0 w 1"/>
                    <a:gd name="T3" fmla="*/ 0 h 5"/>
                    <a:gd name="T4" fmla="*/ 0 w 1"/>
                    <a:gd name="T5" fmla="*/ 5 h 5"/>
                    <a:gd name="T6" fmla="*/ 1 w 1"/>
                    <a:gd name="T7" fmla="*/ 3 h 5"/>
                  </a:gdLst>
                  <a:ahLst/>
                  <a:cxnLst>
                    <a:cxn ang="0">
                      <a:pos x="T0" y="T1"/>
                    </a:cxn>
                    <a:cxn ang="0">
                      <a:pos x="T2" y="T3"/>
                    </a:cxn>
                    <a:cxn ang="0">
                      <a:pos x="T4" y="T5"/>
                    </a:cxn>
                    <a:cxn ang="0">
                      <a:pos x="T6" y="T7"/>
                    </a:cxn>
                  </a:cxnLst>
                  <a:rect l="0" t="0" r="r" b="b"/>
                  <a:pathLst>
                    <a:path w="1" h="5">
                      <a:moveTo>
                        <a:pt x="1" y="3"/>
                      </a:moveTo>
                      <a:lnTo>
                        <a:pt x="0" y="0"/>
                      </a:lnTo>
                      <a:lnTo>
                        <a:pt x="0" y="5"/>
                      </a:lnTo>
                      <a:lnTo>
                        <a:pt x="1" y="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66" name="Freeform 1405"/>
                <p:cNvSpPr>
                  <a:spLocks/>
                </p:cNvSpPr>
                <p:nvPr/>
              </p:nvSpPr>
              <p:spPr bwMode="auto">
                <a:xfrm>
                  <a:off x="4218" y="2683"/>
                  <a:ext cx="1" cy="3"/>
                </a:xfrm>
                <a:custGeom>
                  <a:avLst/>
                  <a:gdLst>
                    <a:gd name="T0" fmla="*/ 1 w 1"/>
                    <a:gd name="T1" fmla="*/ 3 h 5"/>
                    <a:gd name="T2" fmla="*/ 0 w 1"/>
                    <a:gd name="T3" fmla="*/ 0 h 5"/>
                    <a:gd name="T4" fmla="*/ 0 w 1"/>
                    <a:gd name="T5" fmla="*/ 5 h 5"/>
                    <a:gd name="T6" fmla="*/ 1 w 1"/>
                    <a:gd name="T7" fmla="*/ 3 h 5"/>
                  </a:gdLst>
                  <a:ahLst/>
                  <a:cxnLst>
                    <a:cxn ang="0">
                      <a:pos x="T0" y="T1"/>
                    </a:cxn>
                    <a:cxn ang="0">
                      <a:pos x="T2" y="T3"/>
                    </a:cxn>
                    <a:cxn ang="0">
                      <a:pos x="T4" y="T5"/>
                    </a:cxn>
                    <a:cxn ang="0">
                      <a:pos x="T6" y="T7"/>
                    </a:cxn>
                  </a:cxnLst>
                  <a:rect l="0" t="0" r="r" b="b"/>
                  <a:pathLst>
                    <a:path w="1" h="5">
                      <a:moveTo>
                        <a:pt x="1" y="3"/>
                      </a:moveTo>
                      <a:lnTo>
                        <a:pt x="0" y="0"/>
                      </a:lnTo>
                      <a:lnTo>
                        <a:pt x="0" y="5"/>
                      </a:lnTo>
                      <a:lnTo>
                        <a:pt x="1" y="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67" name="Picture 1406"/>
                <p:cNvPicPr>
                  <a:picLocks noChangeAspect="1" noChangeArrowheads="1"/>
                </p:cNvPicPr>
                <p:nvPr/>
              </p:nvPicPr>
              <p:blipFill>
                <a:blip r:embed="rId12">
                  <a:extLst>
                    <a:ext uri="{28A0092B-C50C-407E-A947-70E740481C1C}">
                      <a14:useLocalDpi xmlns:a14="http://schemas.microsoft.com/office/drawing/2010/main" val="0"/>
                    </a:ext>
                  </a:extLst>
                </a:blip>
                <a:srcRect t="-58595" r="-368730"/>
                <a:stretch>
                  <a:fillRect/>
                </a:stretch>
              </p:blipFill>
              <p:spPr bwMode="auto">
                <a:xfrm>
                  <a:off x="4218" y="2680"/>
                  <a:ext cx="10"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63" name="Freeform 1407"/>
              <p:cNvSpPr>
                <a:spLocks/>
              </p:cNvSpPr>
              <p:nvPr/>
            </p:nvSpPr>
            <p:spPr bwMode="auto">
              <a:xfrm>
                <a:off x="4218" y="2683"/>
                <a:ext cx="1" cy="3"/>
              </a:xfrm>
              <a:custGeom>
                <a:avLst/>
                <a:gdLst>
                  <a:gd name="T0" fmla="*/ 1 w 1"/>
                  <a:gd name="T1" fmla="*/ 3 h 5"/>
                  <a:gd name="T2" fmla="*/ 0 w 1"/>
                  <a:gd name="T3" fmla="*/ 0 h 5"/>
                  <a:gd name="T4" fmla="*/ 0 w 1"/>
                  <a:gd name="T5" fmla="*/ 5 h 5"/>
                  <a:gd name="T6" fmla="*/ 1 w 1"/>
                  <a:gd name="T7" fmla="*/ 3 h 5"/>
                </a:gdLst>
                <a:ahLst/>
                <a:cxnLst>
                  <a:cxn ang="0">
                    <a:pos x="T0" y="T1"/>
                  </a:cxn>
                  <a:cxn ang="0">
                    <a:pos x="T2" y="T3"/>
                  </a:cxn>
                  <a:cxn ang="0">
                    <a:pos x="T4" y="T5"/>
                  </a:cxn>
                  <a:cxn ang="0">
                    <a:pos x="T6" y="T7"/>
                  </a:cxn>
                </a:cxnLst>
                <a:rect l="0" t="0" r="r" b="b"/>
                <a:pathLst>
                  <a:path w="1" h="5">
                    <a:moveTo>
                      <a:pt x="1" y="3"/>
                    </a:moveTo>
                    <a:lnTo>
                      <a:pt x="0" y="0"/>
                    </a:lnTo>
                    <a:lnTo>
                      <a:pt x="0" y="5"/>
                    </a:lnTo>
                    <a:lnTo>
                      <a:pt x="1" y="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2" name="Group 1408"/>
            <p:cNvGrpSpPr>
              <a:grpSpLocks/>
            </p:cNvGrpSpPr>
            <p:nvPr/>
          </p:nvGrpSpPr>
          <p:grpSpPr bwMode="auto">
            <a:xfrm>
              <a:off x="6089578" y="3853527"/>
              <a:ext cx="16269" cy="16937"/>
              <a:chOff x="4223" y="2668"/>
              <a:chExt cx="10" cy="9"/>
            </a:xfrm>
            <a:solidFill>
              <a:schemeClr val="bg1">
                <a:lumMod val="85000"/>
              </a:schemeClr>
            </a:solidFill>
          </p:grpSpPr>
          <p:grpSp>
            <p:nvGrpSpPr>
              <p:cNvPr id="956" name="Group 1409"/>
              <p:cNvGrpSpPr>
                <a:grpSpLocks/>
              </p:cNvGrpSpPr>
              <p:nvPr/>
            </p:nvGrpSpPr>
            <p:grpSpPr bwMode="auto">
              <a:xfrm>
                <a:off x="4223" y="2668"/>
                <a:ext cx="10" cy="9"/>
                <a:chOff x="4223" y="2668"/>
                <a:chExt cx="10" cy="9"/>
              </a:xfrm>
              <a:grpFill/>
            </p:grpSpPr>
            <p:pic>
              <p:nvPicPr>
                <p:cNvPr id="958" name="Picture 1410"/>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3" y="2668"/>
                  <a:ext cx="9"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9" name="Freeform 1411"/>
                <p:cNvSpPr>
                  <a:spLocks/>
                </p:cNvSpPr>
                <p:nvPr/>
              </p:nvSpPr>
              <p:spPr bwMode="auto">
                <a:xfrm>
                  <a:off x="4223" y="2675"/>
                  <a:ext cx="1" cy="1"/>
                </a:xfrm>
                <a:custGeom>
                  <a:avLst/>
                  <a:gdLst>
                    <a:gd name="T0" fmla="*/ 1 w 1"/>
                    <a:gd name="T1" fmla="*/ 2 h 2"/>
                    <a:gd name="T2" fmla="*/ 0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0" y="2"/>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60" name="Freeform 1412"/>
                <p:cNvSpPr>
                  <a:spLocks/>
                </p:cNvSpPr>
                <p:nvPr/>
              </p:nvSpPr>
              <p:spPr bwMode="auto">
                <a:xfrm>
                  <a:off x="4223" y="2675"/>
                  <a:ext cx="1" cy="1"/>
                </a:xfrm>
                <a:custGeom>
                  <a:avLst/>
                  <a:gdLst>
                    <a:gd name="T0" fmla="*/ 1 w 1"/>
                    <a:gd name="T1" fmla="*/ 2 h 2"/>
                    <a:gd name="T2" fmla="*/ 0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0" y="2"/>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61" name="Picture 1413"/>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3" y="2668"/>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57" name="Freeform 1414"/>
              <p:cNvSpPr>
                <a:spLocks/>
              </p:cNvSpPr>
              <p:nvPr/>
            </p:nvSpPr>
            <p:spPr bwMode="auto">
              <a:xfrm>
                <a:off x="4223" y="2675"/>
                <a:ext cx="1" cy="1"/>
              </a:xfrm>
              <a:custGeom>
                <a:avLst/>
                <a:gdLst>
                  <a:gd name="T0" fmla="*/ 1 w 1"/>
                  <a:gd name="T1" fmla="*/ 2 h 2"/>
                  <a:gd name="T2" fmla="*/ 0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0" y="0"/>
                    </a:lnTo>
                    <a:lnTo>
                      <a:pt x="0" y="2"/>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3" name="Group 1415"/>
            <p:cNvGrpSpPr>
              <a:grpSpLocks/>
            </p:cNvGrpSpPr>
            <p:nvPr/>
          </p:nvGrpSpPr>
          <p:grpSpPr bwMode="auto">
            <a:xfrm>
              <a:off x="6082347" y="3748139"/>
              <a:ext cx="10846" cy="13174"/>
              <a:chOff x="4219" y="2615"/>
              <a:chExt cx="6" cy="7"/>
            </a:xfrm>
            <a:solidFill>
              <a:schemeClr val="bg1">
                <a:lumMod val="85000"/>
              </a:schemeClr>
            </a:solidFill>
          </p:grpSpPr>
          <p:grpSp>
            <p:nvGrpSpPr>
              <p:cNvPr id="950" name="Group 1416"/>
              <p:cNvGrpSpPr>
                <a:grpSpLocks/>
              </p:cNvGrpSpPr>
              <p:nvPr/>
            </p:nvGrpSpPr>
            <p:grpSpPr bwMode="auto">
              <a:xfrm>
                <a:off x="4219" y="2615"/>
                <a:ext cx="6" cy="7"/>
                <a:chOff x="4219" y="2615"/>
                <a:chExt cx="6" cy="7"/>
              </a:xfrm>
              <a:grpFill/>
            </p:grpSpPr>
            <p:pic>
              <p:nvPicPr>
                <p:cNvPr id="952" name="Picture 1417"/>
                <p:cNvPicPr>
                  <a:picLocks noChangeAspect="1" noChangeArrowheads="1"/>
                </p:cNvPicPr>
                <p:nvPr/>
              </p:nvPicPr>
              <p:blipFill>
                <a:blip r:embed="rId16" cstate="print">
                  <a:extLst>
                    <a:ext uri="{28A0092B-C50C-407E-A947-70E740481C1C}">
                      <a14:useLocalDpi xmlns:a14="http://schemas.microsoft.com/office/drawing/2010/main" val="0"/>
                    </a:ext>
                  </a:extLst>
                </a:blip>
                <a:srcRect t="-134955" r="-58200"/>
                <a:stretch>
                  <a:fillRect/>
                </a:stretch>
              </p:blipFill>
              <p:spPr bwMode="auto">
                <a:xfrm>
                  <a:off x="4219" y="2615"/>
                  <a:ext cx="6"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53" name="Freeform 1418"/>
                <p:cNvSpPr>
                  <a:spLocks/>
                </p:cNvSpPr>
                <p:nvPr/>
              </p:nvSpPr>
              <p:spPr bwMode="auto">
                <a:xfrm>
                  <a:off x="4219" y="2619"/>
                  <a:ext cx="3" cy="2"/>
                </a:xfrm>
                <a:custGeom>
                  <a:avLst/>
                  <a:gdLst>
                    <a:gd name="T0" fmla="*/ 0 w 3"/>
                    <a:gd name="T1" fmla="*/ 0 h 3"/>
                    <a:gd name="T2" fmla="*/ 3 w 3"/>
                    <a:gd name="T3" fmla="*/ 2 h 3"/>
                    <a:gd name="T4" fmla="*/ 0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2"/>
                      </a:lnTo>
                      <a:lnTo>
                        <a:pt x="0" y="3"/>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54" name="Freeform 1419"/>
                <p:cNvSpPr>
                  <a:spLocks/>
                </p:cNvSpPr>
                <p:nvPr/>
              </p:nvSpPr>
              <p:spPr bwMode="auto">
                <a:xfrm>
                  <a:off x="4219" y="2619"/>
                  <a:ext cx="3" cy="2"/>
                </a:xfrm>
                <a:custGeom>
                  <a:avLst/>
                  <a:gdLst>
                    <a:gd name="T0" fmla="*/ 0 w 3"/>
                    <a:gd name="T1" fmla="*/ 0 h 3"/>
                    <a:gd name="T2" fmla="*/ 3 w 3"/>
                    <a:gd name="T3" fmla="*/ 2 h 3"/>
                    <a:gd name="T4" fmla="*/ 0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2"/>
                      </a:lnTo>
                      <a:lnTo>
                        <a:pt x="0" y="3"/>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55" name="Picture 1420"/>
                <p:cNvPicPr>
                  <a:picLocks noChangeAspect="1" noChangeArrowheads="1"/>
                </p:cNvPicPr>
                <p:nvPr/>
              </p:nvPicPr>
              <p:blipFill>
                <a:blip r:embed="rId16" cstate="print">
                  <a:extLst>
                    <a:ext uri="{28A0092B-C50C-407E-A947-70E740481C1C}">
                      <a14:useLocalDpi xmlns:a14="http://schemas.microsoft.com/office/drawing/2010/main" val="0"/>
                    </a:ext>
                  </a:extLst>
                </a:blip>
                <a:srcRect t="-134955" r="-58200"/>
                <a:stretch>
                  <a:fillRect/>
                </a:stretch>
              </p:blipFill>
              <p:spPr bwMode="auto">
                <a:xfrm>
                  <a:off x="4219" y="2615"/>
                  <a:ext cx="6"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51" name="Freeform 1421"/>
              <p:cNvSpPr>
                <a:spLocks/>
              </p:cNvSpPr>
              <p:nvPr/>
            </p:nvSpPr>
            <p:spPr bwMode="auto">
              <a:xfrm>
                <a:off x="4219" y="2619"/>
                <a:ext cx="3" cy="2"/>
              </a:xfrm>
              <a:custGeom>
                <a:avLst/>
                <a:gdLst>
                  <a:gd name="T0" fmla="*/ 0 w 3"/>
                  <a:gd name="T1" fmla="*/ 0 h 3"/>
                  <a:gd name="T2" fmla="*/ 3 w 3"/>
                  <a:gd name="T3" fmla="*/ 2 h 3"/>
                  <a:gd name="T4" fmla="*/ 0 w 3"/>
                  <a:gd name="T5" fmla="*/ 3 h 3"/>
                  <a:gd name="T6" fmla="*/ 0 w 3"/>
                  <a:gd name="T7" fmla="*/ 0 h 3"/>
                </a:gdLst>
                <a:ahLst/>
                <a:cxnLst>
                  <a:cxn ang="0">
                    <a:pos x="T0" y="T1"/>
                  </a:cxn>
                  <a:cxn ang="0">
                    <a:pos x="T2" y="T3"/>
                  </a:cxn>
                  <a:cxn ang="0">
                    <a:pos x="T4" y="T5"/>
                  </a:cxn>
                  <a:cxn ang="0">
                    <a:pos x="T6" y="T7"/>
                  </a:cxn>
                </a:cxnLst>
                <a:rect l="0" t="0" r="r" b="b"/>
                <a:pathLst>
                  <a:path w="3" h="3">
                    <a:moveTo>
                      <a:pt x="0" y="0"/>
                    </a:moveTo>
                    <a:lnTo>
                      <a:pt x="3" y="2"/>
                    </a:lnTo>
                    <a:lnTo>
                      <a:pt x="0" y="3"/>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4" name="Group 1422"/>
            <p:cNvGrpSpPr>
              <a:grpSpLocks/>
            </p:cNvGrpSpPr>
            <p:nvPr/>
          </p:nvGrpSpPr>
          <p:grpSpPr bwMode="auto">
            <a:xfrm>
              <a:off x="6069694" y="3719910"/>
              <a:ext cx="12653" cy="9410"/>
              <a:chOff x="4212" y="2601"/>
              <a:chExt cx="8" cy="5"/>
            </a:xfrm>
            <a:solidFill>
              <a:schemeClr val="bg1">
                <a:lumMod val="85000"/>
              </a:schemeClr>
            </a:solidFill>
          </p:grpSpPr>
          <p:grpSp>
            <p:nvGrpSpPr>
              <p:cNvPr id="944" name="Group 1423"/>
              <p:cNvGrpSpPr>
                <a:grpSpLocks/>
              </p:cNvGrpSpPr>
              <p:nvPr/>
            </p:nvGrpSpPr>
            <p:grpSpPr bwMode="auto">
              <a:xfrm>
                <a:off x="4212" y="2601"/>
                <a:ext cx="8" cy="5"/>
                <a:chOff x="4212" y="2601"/>
                <a:chExt cx="8" cy="5"/>
              </a:xfrm>
              <a:grpFill/>
            </p:grpSpPr>
            <p:pic>
              <p:nvPicPr>
                <p:cNvPr id="946" name="Picture 1424"/>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4212" y="2601"/>
                  <a:ext cx="8"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7" name="Freeform 1425"/>
                <p:cNvSpPr>
                  <a:spLocks/>
                </p:cNvSpPr>
                <p:nvPr/>
              </p:nvSpPr>
              <p:spPr bwMode="auto">
                <a:xfrm>
                  <a:off x="4212" y="2605"/>
                  <a:ext cx="2" cy="1"/>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48" name="Freeform 1426"/>
                <p:cNvSpPr>
                  <a:spLocks/>
                </p:cNvSpPr>
                <p:nvPr/>
              </p:nvSpPr>
              <p:spPr bwMode="auto">
                <a:xfrm>
                  <a:off x="4212" y="2605"/>
                  <a:ext cx="2" cy="1"/>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49" name="Picture 1427"/>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4212" y="2601"/>
                  <a:ext cx="8"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45" name="Freeform 1428"/>
              <p:cNvSpPr>
                <a:spLocks/>
              </p:cNvSpPr>
              <p:nvPr/>
            </p:nvSpPr>
            <p:spPr bwMode="auto">
              <a:xfrm>
                <a:off x="4212" y="2605"/>
                <a:ext cx="2" cy="1"/>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5" name="Group 1429"/>
            <p:cNvGrpSpPr>
              <a:grpSpLocks/>
            </p:cNvGrpSpPr>
            <p:nvPr/>
          </p:nvGrpSpPr>
          <p:grpSpPr bwMode="auto">
            <a:xfrm>
              <a:off x="6058848" y="3844117"/>
              <a:ext cx="12653" cy="9410"/>
              <a:chOff x="4207" y="2664"/>
              <a:chExt cx="6" cy="5"/>
            </a:xfrm>
            <a:solidFill>
              <a:schemeClr val="bg1">
                <a:lumMod val="85000"/>
              </a:schemeClr>
            </a:solidFill>
          </p:grpSpPr>
          <p:grpSp>
            <p:nvGrpSpPr>
              <p:cNvPr id="938" name="Group 1430"/>
              <p:cNvGrpSpPr>
                <a:grpSpLocks/>
              </p:cNvGrpSpPr>
              <p:nvPr/>
            </p:nvGrpSpPr>
            <p:grpSpPr bwMode="auto">
              <a:xfrm>
                <a:off x="4207" y="2664"/>
                <a:ext cx="6" cy="5"/>
                <a:chOff x="4207" y="2664"/>
                <a:chExt cx="6" cy="5"/>
              </a:xfrm>
              <a:grpFill/>
            </p:grpSpPr>
            <p:pic>
              <p:nvPicPr>
                <p:cNvPr id="940" name="Picture 1431"/>
                <p:cNvPicPr>
                  <a:picLocks noChangeAspect="1" noChangeArrowheads="1"/>
                </p:cNvPicPr>
                <p:nvPr/>
              </p:nvPicPr>
              <p:blipFill>
                <a:blip r:embed="rId17">
                  <a:extLst>
                    <a:ext uri="{28A0092B-C50C-407E-A947-70E740481C1C}">
                      <a14:useLocalDpi xmlns:a14="http://schemas.microsoft.com/office/drawing/2010/main" val="0"/>
                    </a:ext>
                  </a:extLst>
                </a:blip>
                <a:srcRect t="-369887" r="-19398"/>
                <a:stretch>
                  <a:fillRect/>
                </a:stretch>
              </p:blipFill>
              <p:spPr bwMode="auto">
                <a:xfrm>
                  <a:off x="4207" y="2664"/>
                  <a:ext cx="6"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41" name="Freeform 1432"/>
                <p:cNvSpPr>
                  <a:spLocks/>
                </p:cNvSpPr>
                <p:nvPr/>
              </p:nvSpPr>
              <p:spPr bwMode="auto">
                <a:xfrm>
                  <a:off x="4207" y="2668"/>
                  <a:ext cx="4" cy="1"/>
                </a:xfrm>
                <a:custGeom>
                  <a:avLst/>
                  <a:gdLst>
                    <a:gd name="T0" fmla="*/ 1 w 4"/>
                    <a:gd name="T1" fmla="*/ 2 h 2"/>
                    <a:gd name="T2" fmla="*/ 4 w 4"/>
                    <a:gd name="T3" fmla="*/ 0 h 2"/>
                    <a:gd name="T4" fmla="*/ 0 w 4"/>
                    <a:gd name="T5" fmla="*/ 0 h 2"/>
                    <a:gd name="T6" fmla="*/ 1 w 4"/>
                    <a:gd name="T7" fmla="*/ 2 h 2"/>
                  </a:gdLst>
                  <a:ahLst/>
                  <a:cxnLst>
                    <a:cxn ang="0">
                      <a:pos x="T0" y="T1"/>
                    </a:cxn>
                    <a:cxn ang="0">
                      <a:pos x="T2" y="T3"/>
                    </a:cxn>
                    <a:cxn ang="0">
                      <a:pos x="T4" y="T5"/>
                    </a:cxn>
                    <a:cxn ang="0">
                      <a:pos x="T6" y="T7"/>
                    </a:cxn>
                  </a:cxnLst>
                  <a:rect l="0" t="0" r="r" b="b"/>
                  <a:pathLst>
                    <a:path w="4" h="2">
                      <a:moveTo>
                        <a:pt x="1" y="2"/>
                      </a:moveTo>
                      <a:lnTo>
                        <a:pt x="4" y="0"/>
                      </a:lnTo>
                      <a:lnTo>
                        <a:pt x="0" y="0"/>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42" name="Freeform 1433"/>
                <p:cNvSpPr>
                  <a:spLocks/>
                </p:cNvSpPr>
                <p:nvPr/>
              </p:nvSpPr>
              <p:spPr bwMode="auto">
                <a:xfrm>
                  <a:off x="4207" y="2668"/>
                  <a:ext cx="4" cy="1"/>
                </a:xfrm>
                <a:custGeom>
                  <a:avLst/>
                  <a:gdLst>
                    <a:gd name="T0" fmla="*/ 1 w 4"/>
                    <a:gd name="T1" fmla="*/ 2 h 2"/>
                    <a:gd name="T2" fmla="*/ 4 w 4"/>
                    <a:gd name="T3" fmla="*/ 0 h 2"/>
                    <a:gd name="T4" fmla="*/ 0 w 4"/>
                    <a:gd name="T5" fmla="*/ 0 h 2"/>
                    <a:gd name="T6" fmla="*/ 1 w 4"/>
                    <a:gd name="T7" fmla="*/ 2 h 2"/>
                  </a:gdLst>
                  <a:ahLst/>
                  <a:cxnLst>
                    <a:cxn ang="0">
                      <a:pos x="T0" y="T1"/>
                    </a:cxn>
                    <a:cxn ang="0">
                      <a:pos x="T2" y="T3"/>
                    </a:cxn>
                    <a:cxn ang="0">
                      <a:pos x="T4" y="T5"/>
                    </a:cxn>
                    <a:cxn ang="0">
                      <a:pos x="T6" y="T7"/>
                    </a:cxn>
                  </a:cxnLst>
                  <a:rect l="0" t="0" r="r" b="b"/>
                  <a:pathLst>
                    <a:path w="4" h="2">
                      <a:moveTo>
                        <a:pt x="1" y="2"/>
                      </a:moveTo>
                      <a:lnTo>
                        <a:pt x="4" y="0"/>
                      </a:lnTo>
                      <a:lnTo>
                        <a:pt x="0" y="0"/>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43" name="Picture 1434"/>
                <p:cNvPicPr>
                  <a:picLocks noChangeAspect="1" noChangeArrowheads="1"/>
                </p:cNvPicPr>
                <p:nvPr/>
              </p:nvPicPr>
              <p:blipFill>
                <a:blip r:embed="rId17">
                  <a:extLst>
                    <a:ext uri="{28A0092B-C50C-407E-A947-70E740481C1C}">
                      <a14:useLocalDpi xmlns:a14="http://schemas.microsoft.com/office/drawing/2010/main" val="0"/>
                    </a:ext>
                  </a:extLst>
                </a:blip>
                <a:srcRect t="-369887" r="-19398"/>
                <a:stretch>
                  <a:fillRect/>
                </a:stretch>
              </p:blipFill>
              <p:spPr bwMode="auto">
                <a:xfrm>
                  <a:off x="4207" y="2664"/>
                  <a:ext cx="6"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39" name="Freeform 1435"/>
              <p:cNvSpPr>
                <a:spLocks/>
              </p:cNvSpPr>
              <p:nvPr/>
            </p:nvSpPr>
            <p:spPr bwMode="auto">
              <a:xfrm>
                <a:off x="4207" y="2668"/>
                <a:ext cx="4" cy="1"/>
              </a:xfrm>
              <a:custGeom>
                <a:avLst/>
                <a:gdLst>
                  <a:gd name="T0" fmla="*/ 1 w 4"/>
                  <a:gd name="T1" fmla="*/ 2 h 2"/>
                  <a:gd name="T2" fmla="*/ 4 w 4"/>
                  <a:gd name="T3" fmla="*/ 0 h 2"/>
                  <a:gd name="T4" fmla="*/ 0 w 4"/>
                  <a:gd name="T5" fmla="*/ 0 h 2"/>
                  <a:gd name="T6" fmla="*/ 1 w 4"/>
                  <a:gd name="T7" fmla="*/ 2 h 2"/>
                </a:gdLst>
                <a:ahLst/>
                <a:cxnLst>
                  <a:cxn ang="0">
                    <a:pos x="T0" y="T1"/>
                  </a:cxn>
                  <a:cxn ang="0">
                    <a:pos x="T2" y="T3"/>
                  </a:cxn>
                  <a:cxn ang="0">
                    <a:pos x="T4" y="T5"/>
                  </a:cxn>
                  <a:cxn ang="0">
                    <a:pos x="T6" y="T7"/>
                  </a:cxn>
                </a:cxnLst>
                <a:rect l="0" t="0" r="r" b="b"/>
                <a:pathLst>
                  <a:path w="4" h="2">
                    <a:moveTo>
                      <a:pt x="1" y="2"/>
                    </a:moveTo>
                    <a:lnTo>
                      <a:pt x="4" y="0"/>
                    </a:lnTo>
                    <a:lnTo>
                      <a:pt x="0" y="0"/>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6" name="Group 1436"/>
            <p:cNvGrpSpPr>
              <a:grpSpLocks/>
            </p:cNvGrpSpPr>
            <p:nvPr/>
          </p:nvGrpSpPr>
          <p:grpSpPr bwMode="auto">
            <a:xfrm>
              <a:off x="6067886" y="3689799"/>
              <a:ext cx="16269" cy="26347"/>
              <a:chOff x="4211" y="2590"/>
              <a:chExt cx="10" cy="9"/>
            </a:xfrm>
            <a:solidFill>
              <a:schemeClr val="bg1">
                <a:lumMod val="85000"/>
              </a:schemeClr>
            </a:solidFill>
          </p:grpSpPr>
          <p:grpSp>
            <p:nvGrpSpPr>
              <p:cNvPr id="932" name="Group 1437"/>
              <p:cNvGrpSpPr>
                <a:grpSpLocks/>
              </p:cNvGrpSpPr>
              <p:nvPr/>
            </p:nvGrpSpPr>
            <p:grpSpPr bwMode="auto">
              <a:xfrm>
                <a:off x="4211" y="2590"/>
                <a:ext cx="10" cy="9"/>
                <a:chOff x="4211" y="2590"/>
                <a:chExt cx="10" cy="9"/>
              </a:xfrm>
              <a:grpFill/>
            </p:grpSpPr>
            <p:pic>
              <p:nvPicPr>
                <p:cNvPr id="934" name="Picture 1438"/>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11" y="2590"/>
                  <a:ext cx="9"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5" name="Freeform 1439"/>
                <p:cNvSpPr>
                  <a:spLocks/>
                </p:cNvSpPr>
                <p:nvPr/>
              </p:nvSpPr>
              <p:spPr bwMode="auto">
                <a:xfrm>
                  <a:off x="4211" y="2597"/>
                  <a:ext cx="1" cy="1"/>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2"/>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36" name="Freeform 1440"/>
                <p:cNvSpPr>
                  <a:spLocks/>
                </p:cNvSpPr>
                <p:nvPr/>
              </p:nvSpPr>
              <p:spPr bwMode="auto">
                <a:xfrm>
                  <a:off x="4211" y="2597"/>
                  <a:ext cx="1" cy="1"/>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2"/>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37" name="Picture 1441"/>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11" y="2590"/>
                  <a:ext cx="10"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33" name="Freeform 1442"/>
              <p:cNvSpPr>
                <a:spLocks/>
              </p:cNvSpPr>
              <p:nvPr/>
            </p:nvSpPr>
            <p:spPr bwMode="auto">
              <a:xfrm>
                <a:off x="4211" y="2597"/>
                <a:ext cx="1" cy="1"/>
              </a:xfrm>
              <a:custGeom>
                <a:avLst/>
                <a:gdLst>
                  <a:gd name="T0" fmla="*/ 1 w 1"/>
                  <a:gd name="T1" fmla="*/ 2 h 2"/>
                  <a:gd name="T2" fmla="*/ 1 w 1"/>
                  <a:gd name="T3" fmla="*/ 0 h 2"/>
                  <a:gd name="T4" fmla="*/ 0 w 1"/>
                  <a:gd name="T5" fmla="*/ 2 h 2"/>
                  <a:gd name="T6" fmla="*/ 1 w 1"/>
                  <a:gd name="T7" fmla="*/ 2 h 2"/>
                </a:gdLst>
                <a:ahLst/>
                <a:cxnLst>
                  <a:cxn ang="0">
                    <a:pos x="T0" y="T1"/>
                  </a:cxn>
                  <a:cxn ang="0">
                    <a:pos x="T2" y="T3"/>
                  </a:cxn>
                  <a:cxn ang="0">
                    <a:pos x="T4" y="T5"/>
                  </a:cxn>
                  <a:cxn ang="0">
                    <a:pos x="T6" y="T7"/>
                  </a:cxn>
                </a:cxnLst>
                <a:rect l="0" t="0" r="r" b="b"/>
                <a:pathLst>
                  <a:path w="1" h="2">
                    <a:moveTo>
                      <a:pt x="1" y="2"/>
                    </a:moveTo>
                    <a:lnTo>
                      <a:pt x="1" y="0"/>
                    </a:lnTo>
                    <a:lnTo>
                      <a:pt x="0" y="2"/>
                    </a:lnTo>
                    <a:lnTo>
                      <a:pt x="1"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7" name="Group 1443"/>
            <p:cNvGrpSpPr>
              <a:grpSpLocks/>
            </p:cNvGrpSpPr>
            <p:nvPr/>
          </p:nvGrpSpPr>
          <p:grpSpPr bwMode="auto">
            <a:xfrm>
              <a:off x="6080540" y="3836589"/>
              <a:ext cx="16269" cy="13174"/>
              <a:chOff x="4218" y="2659"/>
              <a:chExt cx="10" cy="7"/>
            </a:xfrm>
            <a:solidFill>
              <a:schemeClr val="bg1">
                <a:lumMod val="85000"/>
              </a:schemeClr>
            </a:solidFill>
          </p:grpSpPr>
          <p:grpSp>
            <p:nvGrpSpPr>
              <p:cNvPr id="926" name="Group 1444"/>
              <p:cNvGrpSpPr>
                <a:grpSpLocks/>
              </p:cNvGrpSpPr>
              <p:nvPr/>
            </p:nvGrpSpPr>
            <p:grpSpPr bwMode="auto">
              <a:xfrm>
                <a:off x="4218" y="2659"/>
                <a:ext cx="10" cy="7"/>
                <a:chOff x="4218" y="2659"/>
                <a:chExt cx="10" cy="7"/>
              </a:xfrm>
              <a:grpFill/>
            </p:grpSpPr>
            <p:pic>
              <p:nvPicPr>
                <p:cNvPr id="928" name="Picture 1445"/>
                <p:cNvPicPr>
                  <a:picLocks noChangeAspect="1" noChangeArrowheads="1"/>
                </p:cNvPicPr>
                <p:nvPr/>
              </p:nvPicPr>
              <p:blipFill>
                <a:blip r:embed="rId7">
                  <a:extLst>
                    <a:ext uri="{28A0092B-C50C-407E-A947-70E740481C1C}">
                      <a14:useLocalDpi xmlns:a14="http://schemas.microsoft.com/office/drawing/2010/main" val="0"/>
                    </a:ext>
                  </a:extLst>
                </a:blip>
                <a:srcRect t="-134955" r="-368730"/>
                <a:stretch>
                  <a:fillRect/>
                </a:stretch>
              </p:blipFill>
              <p:spPr bwMode="auto">
                <a:xfrm>
                  <a:off x="4218" y="2659"/>
                  <a:ext cx="9"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9" name="Freeform 1446"/>
                <p:cNvSpPr>
                  <a:spLocks/>
                </p:cNvSpPr>
                <p:nvPr/>
              </p:nvSpPr>
              <p:spPr bwMode="auto">
                <a:xfrm>
                  <a:off x="4218" y="2663"/>
                  <a:ext cx="1" cy="2"/>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lnTo>
                        <a:pt x="0" y="0"/>
                      </a:lnTo>
                      <a:lnTo>
                        <a:pt x="1" y="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30" name="Freeform 1447"/>
                <p:cNvSpPr>
                  <a:spLocks/>
                </p:cNvSpPr>
                <p:nvPr/>
              </p:nvSpPr>
              <p:spPr bwMode="auto">
                <a:xfrm>
                  <a:off x="4218" y="2663"/>
                  <a:ext cx="1" cy="2"/>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lnTo>
                        <a:pt x="0" y="0"/>
                      </a:lnTo>
                      <a:lnTo>
                        <a:pt x="1" y="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31" name="Picture 1448"/>
                <p:cNvPicPr>
                  <a:picLocks noChangeAspect="1" noChangeArrowheads="1"/>
                </p:cNvPicPr>
                <p:nvPr/>
              </p:nvPicPr>
              <p:blipFill>
                <a:blip r:embed="rId7">
                  <a:extLst>
                    <a:ext uri="{28A0092B-C50C-407E-A947-70E740481C1C}">
                      <a14:useLocalDpi xmlns:a14="http://schemas.microsoft.com/office/drawing/2010/main" val="0"/>
                    </a:ext>
                  </a:extLst>
                </a:blip>
                <a:srcRect t="-134955" r="-368730"/>
                <a:stretch>
                  <a:fillRect/>
                </a:stretch>
              </p:blipFill>
              <p:spPr bwMode="auto">
                <a:xfrm>
                  <a:off x="4218" y="2659"/>
                  <a:ext cx="10"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7" name="Freeform 1449"/>
              <p:cNvSpPr>
                <a:spLocks/>
              </p:cNvSpPr>
              <p:nvPr/>
            </p:nvSpPr>
            <p:spPr bwMode="auto">
              <a:xfrm>
                <a:off x="4218" y="2663"/>
                <a:ext cx="1" cy="2"/>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lnTo>
                      <a:pt x="0" y="0"/>
                    </a:lnTo>
                    <a:lnTo>
                      <a:pt x="1" y="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8" name="Group 1450"/>
            <p:cNvGrpSpPr>
              <a:grpSpLocks/>
            </p:cNvGrpSpPr>
            <p:nvPr/>
          </p:nvGrpSpPr>
          <p:grpSpPr bwMode="auto">
            <a:xfrm>
              <a:off x="6087770" y="3921276"/>
              <a:ext cx="16269" cy="5646"/>
              <a:chOff x="4222" y="2701"/>
              <a:chExt cx="10" cy="5"/>
            </a:xfrm>
            <a:solidFill>
              <a:schemeClr val="bg1">
                <a:lumMod val="85000"/>
              </a:schemeClr>
            </a:solidFill>
          </p:grpSpPr>
          <p:grpSp>
            <p:nvGrpSpPr>
              <p:cNvPr id="920" name="Group 1451"/>
              <p:cNvGrpSpPr>
                <a:grpSpLocks/>
              </p:cNvGrpSpPr>
              <p:nvPr/>
            </p:nvGrpSpPr>
            <p:grpSpPr bwMode="auto">
              <a:xfrm>
                <a:off x="4222" y="2701"/>
                <a:ext cx="10" cy="5"/>
                <a:chOff x="4222" y="2701"/>
                <a:chExt cx="10" cy="5"/>
              </a:xfrm>
              <a:grpFill/>
            </p:grpSpPr>
            <p:pic>
              <p:nvPicPr>
                <p:cNvPr id="922" name="Picture 1452"/>
                <p:cNvPicPr>
                  <a:picLocks noChangeAspect="1" noChangeArrowheads="1"/>
                </p:cNvPicPr>
                <p:nvPr/>
              </p:nvPicPr>
              <p:blipFill>
                <a:blip r:embed="rId12">
                  <a:extLst>
                    <a:ext uri="{28A0092B-C50C-407E-A947-70E740481C1C}">
                      <a14:useLocalDpi xmlns:a14="http://schemas.microsoft.com/office/drawing/2010/main" val="0"/>
                    </a:ext>
                  </a:extLst>
                </a:blip>
                <a:srcRect t="-58595" r="-368730"/>
                <a:stretch>
                  <a:fillRect/>
                </a:stretch>
              </p:blipFill>
              <p:spPr bwMode="auto">
                <a:xfrm>
                  <a:off x="4222" y="2701"/>
                  <a:ext cx="9"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 name="Freeform 1453"/>
                <p:cNvSpPr>
                  <a:spLocks/>
                </p:cNvSpPr>
                <p:nvPr/>
              </p:nvSpPr>
              <p:spPr bwMode="auto">
                <a:xfrm>
                  <a:off x="4222" y="2703"/>
                  <a:ext cx="1" cy="3"/>
                </a:xfrm>
                <a:custGeom>
                  <a:avLst/>
                  <a:gdLst>
                    <a:gd name="T0" fmla="*/ 1 w 1"/>
                    <a:gd name="T1" fmla="*/ 0 h 6"/>
                    <a:gd name="T2" fmla="*/ 1 w 1"/>
                    <a:gd name="T3" fmla="*/ 6 h 6"/>
                    <a:gd name="T4" fmla="*/ 0 w 1"/>
                    <a:gd name="T5" fmla="*/ 0 h 6"/>
                    <a:gd name="T6" fmla="*/ 1 w 1"/>
                    <a:gd name="T7" fmla="*/ 0 h 6"/>
                  </a:gdLst>
                  <a:ahLst/>
                  <a:cxnLst>
                    <a:cxn ang="0">
                      <a:pos x="T0" y="T1"/>
                    </a:cxn>
                    <a:cxn ang="0">
                      <a:pos x="T2" y="T3"/>
                    </a:cxn>
                    <a:cxn ang="0">
                      <a:pos x="T4" y="T5"/>
                    </a:cxn>
                    <a:cxn ang="0">
                      <a:pos x="T6" y="T7"/>
                    </a:cxn>
                  </a:cxnLst>
                  <a:rect l="0" t="0" r="r" b="b"/>
                  <a:pathLst>
                    <a:path w="1" h="6">
                      <a:moveTo>
                        <a:pt x="1" y="0"/>
                      </a:moveTo>
                      <a:lnTo>
                        <a:pt x="1" y="6"/>
                      </a:lnTo>
                      <a:lnTo>
                        <a:pt x="0" y="0"/>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24" name="Freeform 1454"/>
                <p:cNvSpPr>
                  <a:spLocks/>
                </p:cNvSpPr>
                <p:nvPr/>
              </p:nvSpPr>
              <p:spPr bwMode="auto">
                <a:xfrm>
                  <a:off x="4222" y="2703"/>
                  <a:ext cx="1" cy="3"/>
                </a:xfrm>
                <a:custGeom>
                  <a:avLst/>
                  <a:gdLst>
                    <a:gd name="T0" fmla="*/ 1 w 1"/>
                    <a:gd name="T1" fmla="*/ 0 h 6"/>
                    <a:gd name="T2" fmla="*/ 1 w 1"/>
                    <a:gd name="T3" fmla="*/ 6 h 6"/>
                    <a:gd name="T4" fmla="*/ 0 w 1"/>
                    <a:gd name="T5" fmla="*/ 0 h 6"/>
                    <a:gd name="T6" fmla="*/ 1 w 1"/>
                    <a:gd name="T7" fmla="*/ 0 h 6"/>
                  </a:gdLst>
                  <a:ahLst/>
                  <a:cxnLst>
                    <a:cxn ang="0">
                      <a:pos x="T0" y="T1"/>
                    </a:cxn>
                    <a:cxn ang="0">
                      <a:pos x="T2" y="T3"/>
                    </a:cxn>
                    <a:cxn ang="0">
                      <a:pos x="T4" y="T5"/>
                    </a:cxn>
                    <a:cxn ang="0">
                      <a:pos x="T6" y="T7"/>
                    </a:cxn>
                  </a:cxnLst>
                  <a:rect l="0" t="0" r="r" b="b"/>
                  <a:pathLst>
                    <a:path w="1" h="6">
                      <a:moveTo>
                        <a:pt x="1" y="0"/>
                      </a:moveTo>
                      <a:lnTo>
                        <a:pt x="1" y="6"/>
                      </a:lnTo>
                      <a:lnTo>
                        <a:pt x="0" y="0"/>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25" name="Picture 1455"/>
                <p:cNvPicPr>
                  <a:picLocks noChangeAspect="1" noChangeArrowheads="1"/>
                </p:cNvPicPr>
                <p:nvPr/>
              </p:nvPicPr>
              <p:blipFill>
                <a:blip r:embed="rId12">
                  <a:extLst>
                    <a:ext uri="{28A0092B-C50C-407E-A947-70E740481C1C}">
                      <a14:useLocalDpi xmlns:a14="http://schemas.microsoft.com/office/drawing/2010/main" val="0"/>
                    </a:ext>
                  </a:extLst>
                </a:blip>
                <a:srcRect t="-58595" r="-368730"/>
                <a:stretch>
                  <a:fillRect/>
                </a:stretch>
              </p:blipFill>
              <p:spPr bwMode="auto">
                <a:xfrm>
                  <a:off x="4222" y="2701"/>
                  <a:ext cx="10"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21" name="Freeform 1456"/>
              <p:cNvSpPr>
                <a:spLocks/>
              </p:cNvSpPr>
              <p:nvPr/>
            </p:nvSpPr>
            <p:spPr bwMode="auto">
              <a:xfrm>
                <a:off x="4222" y="2703"/>
                <a:ext cx="1" cy="3"/>
              </a:xfrm>
              <a:custGeom>
                <a:avLst/>
                <a:gdLst>
                  <a:gd name="T0" fmla="*/ 1 w 1"/>
                  <a:gd name="T1" fmla="*/ 0 h 6"/>
                  <a:gd name="T2" fmla="*/ 1 w 1"/>
                  <a:gd name="T3" fmla="*/ 6 h 6"/>
                  <a:gd name="T4" fmla="*/ 0 w 1"/>
                  <a:gd name="T5" fmla="*/ 0 h 6"/>
                  <a:gd name="T6" fmla="*/ 1 w 1"/>
                  <a:gd name="T7" fmla="*/ 0 h 6"/>
                </a:gdLst>
                <a:ahLst/>
                <a:cxnLst>
                  <a:cxn ang="0">
                    <a:pos x="T0" y="T1"/>
                  </a:cxn>
                  <a:cxn ang="0">
                    <a:pos x="T2" y="T3"/>
                  </a:cxn>
                  <a:cxn ang="0">
                    <a:pos x="T4" y="T5"/>
                  </a:cxn>
                  <a:cxn ang="0">
                    <a:pos x="T6" y="T7"/>
                  </a:cxn>
                </a:cxnLst>
                <a:rect l="0" t="0" r="r" b="b"/>
                <a:pathLst>
                  <a:path w="1" h="6">
                    <a:moveTo>
                      <a:pt x="1" y="0"/>
                    </a:moveTo>
                    <a:lnTo>
                      <a:pt x="1" y="6"/>
                    </a:lnTo>
                    <a:lnTo>
                      <a:pt x="0" y="0"/>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09" name="Group 1457"/>
            <p:cNvGrpSpPr>
              <a:grpSpLocks/>
            </p:cNvGrpSpPr>
            <p:nvPr/>
          </p:nvGrpSpPr>
          <p:grpSpPr bwMode="auto">
            <a:xfrm>
              <a:off x="6069694" y="3704854"/>
              <a:ext cx="9038" cy="16937"/>
              <a:chOff x="4212" y="2593"/>
              <a:chExt cx="6" cy="9"/>
            </a:xfrm>
            <a:solidFill>
              <a:schemeClr val="bg1">
                <a:lumMod val="85000"/>
              </a:schemeClr>
            </a:solidFill>
          </p:grpSpPr>
          <p:grpSp>
            <p:nvGrpSpPr>
              <p:cNvPr id="914" name="Group 1458"/>
              <p:cNvGrpSpPr>
                <a:grpSpLocks/>
              </p:cNvGrpSpPr>
              <p:nvPr/>
            </p:nvGrpSpPr>
            <p:grpSpPr bwMode="auto">
              <a:xfrm>
                <a:off x="4212" y="2593"/>
                <a:ext cx="6" cy="9"/>
                <a:chOff x="4212" y="2593"/>
                <a:chExt cx="6" cy="9"/>
              </a:xfrm>
              <a:grpFill/>
            </p:grpSpPr>
            <p:pic>
              <p:nvPicPr>
                <p:cNvPr id="916" name="Picture 1459"/>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12" y="2593"/>
                  <a:ext cx="5"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7" name="Freeform 1460"/>
                <p:cNvSpPr>
                  <a:spLocks/>
                </p:cNvSpPr>
                <p:nvPr/>
              </p:nvSpPr>
              <p:spPr bwMode="auto">
                <a:xfrm>
                  <a:off x="4212" y="2600"/>
                  <a:ext cx="1" cy="1"/>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18" name="Freeform 1461"/>
                <p:cNvSpPr>
                  <a:spLocks/>
                </p:cNvSpPr>
                <p:nvPr/>
              </p:nvSpPr>
              <p:spPr bwMode="auto">
                <a:xfrm>
                  <a:off x="4212" y="2600"/>
                  <a:ext cx="1" cy="1"/>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19" name="Picture 1462"/>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12" y="2593"/>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15" name="Freeform 1463"/>
              <p:cNvSpPr>
                <a:spLocks/>
              </p:cNvSpPr>
              <p:nvPr/>
            </p:nvSpPr>
            <p:spPr bwMode="auto">
              <a:xfrm>
                <a:off x="4212" y="2600"/>
                <a:ext cx="1" cy="1"/>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10" name="Group 1464"/>
            <p:cNvGrpSpPr>
              <a:grpSpLocks/>
            </p:cNvGrpSpPr>
            <p:nvPr/>
          </p:nvGrpSpPr>
          <p:grpSpPr bwMode="auto">
            <a:xfrm>
              <a:off x="6082347" y="3845999"/>
              <a:ext cx="10846" cy="16937"/>
              <a:chOff x="4219" y="2664"/>
              <a:chExt cx="6" cy="9"/>
            </a:xfrm>
            <a:solidFill>
              <a:schemeClr val="bg1">
                <a:lumMod val="85000"/>
              </a:schemeClr>
            </a:solidFill>
          </p:grpSpPr>
          <p:grpSp>
            <p:nvGrpSpPr>
              <p:cNvPr id="908" name="Group 1465"/>
              <p:cNvGrpSpPr>
                <a:grpSpLocks/>
              </p:cNvGrpSpPr>
              <p:nvPr/>
            </p:nvGrpSpPr>
            <p:grpSpPr bwMode="auto">
              <a:xfrm>
                <a:off x="4219" y="2664"/>
                <a:ext cx="6" cy="9"/>
                <a:chOff x="4219" y="2664"/>
                <a:chExt cx="6" cy="9"/>
              </a:xfrm>
              <a:grpFill/>
            </p:grpSpPr>
            <p:pic>
              <p:nvPicPr>
                <p:cNvPr id="910" name="Picture 1466"/>
                <p:cNvPicPr>
                  <a:picLocks noChangeAspect="1" noChangeArrowheads="1"/>
                </p:cNvPicPr>
                <p:nvPr/>
              </p:nvPicPr>
              <p:blipFill>
                <a:blip r:embed="rId18">
                  <a:extLst>
                    <a:ext uri="{28A0092B-C50C-407E-A947-70E740481C1C}">
                      <a14:useLocalDpi xmlns:a14="http://schemas.microsoft.com/office/drawing/2010/main" val="0"/>
                    </a:ext>
                  </a:extLst>
                </a:blip>
                <a:srcRect t="-369887" r="-58200"/>
                <a:stretch>
                  <a:fillRect/>
                </a:stretch>
              </p:blipFill>
              <p:spPr bwMode="auto">
                <a:xfrm>
                  <a:off x="4219" y="2664"/>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11" name="Freeform 1467"/>
                <p:cNvSpPr>
                  <a:spLocks/>
                </p:cNvSpPr>
                <p:nvPr/>
              </p:nvSpPr>
              <p:spPr bwMode="auto">
                <a:xfrm>
                  <a:off x="4219" y="2671"/>
                  <a:ext cx="3" cy="1"/>
                </a:xfrm>
                <a:custGeom>
                  <a:avLst/>
                  <a:gdLst>
                    <a:gd name="T0" fmla="*/ 3 w 3"/>
                    <a:gd name="T1" fmla="*/ 0 h 2"/>
                    <a:gd name="T2" fmla="*/ 3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3" y="2"/>
                      </a:lnTo>
                      <a:lnTo>
                        <a:pt x="0" y="0"/>
                      </a:lnTo>
                      <a:lnTo>
                        <a:pt x="3"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12" name="Freeform 1468"/>
                <p:cNvSpPr>
                  <a:spLocks/>
                </p:cNvSpPr>
                <p:nvPr/>
              </p:nvSpPr>
              <p:spPr bwMode="auto">
                <a:xfrm>
                  <a:off x="4219" y="2671"/>
                  <a:ext cx="3" cy="1"/>
                </a:xfrm>
                <a:custGeom>
                  <a:avLst/>
                  <a:gdLst>
                    <a:gd name="T0" fmla="*/ 3 w 3"/>
                    <a:gd name="T1" fmla="*/ 0 h 2"/>
                    <a:gd name="T2" fmla="*/ 3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3" y="2"/>
                      </a:lnTo>
                      <a:lnTo>
                        <a:pt x="0" y="0"/>
                      </a:lnTo>
                      <a:lnTo>
                        <a:pt x="3"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13" name="Picture 1469"/>
                <p:cNvPicPr>
                  <a:picLocks noChangeAspect="1" noChangeArrowheads="1"/>
                </p:cNvPicPr>
                <p:nvPr/>
              </p:nvPicPr>
              <p:blipFill>
                <a:blip r:embed="rId18">
                  <a:extLst>
                    <a:ext uri="{28A0092B-C50C-407E-A947-70E740481C1C}">
                      <a14:useLocalDpi xmlns:a14="http://schemas.microsoft.com/office/drawing/2010/main" val="0"/>
                    </a:ext>
                  </a:extLst>
                </a:blip>
                <a:srcRect t="-369887" r="-58200"/>
                <a:stretch>
                  <a:fillRect/>
                </a:stretch>
              </p:blipFill>
              <p:spPr bwMode="auto">
                <a:xfrm>
                  <a:off x="4219" y="2664"/>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09" name="Freeform 1470"/>
              <p:cNvSpPr>
                <a:spLocks/>
              </p:cNvSpPr>
              <p:nvPr/>
            </p:nvSpPr>
            <p:spPr bwMode="auto">
              <a:xfrm>
                <a:off x="4219" y="2671"/>
                <a:ext cx="3" cy="1"/>
              </a:xfrm>
              <a:custGeom>
                <a:avLst/>
                <a:gdLst>
                  <a:gd name="T0" fmla="*/ 3 w 3"/>
                  <a:gd name="T1" fmla="*/ 0 h 2"/>
                  <a:gd name="T2" fmla="*/ 3 w 3"/>
                  <a:gd name="T3" fmla="*/ 2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3" y="0"/>
                    </a:moveTo>
                    <a:lnTo>
                      <a:pt x="3" y="2"/>
                    </a:lnTo>
                    <a:lnTo>
                      <a:pt x="0" y="0"/>
                    </a:lnTo>
                    <a:lnTo>
                      <a:pt x="3"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11" name="Group 1471"/>
            <p:cNvGrpSpPr>
              <a:grpSpLocks/>
            </p:cNvGrpSpPr>
            <p:nvPr/>
          </p:nvGrpSpPr>
          <p:grpSpPr bwMode="auto">
            <a:xfrm>
              <a:off x="6084155" y="3780132"/>
              <a:ext cx="9038" cy="16937"/>
              <a:chOff x="4220" y="2631"/>
              <a:chExt cx="5" cy="9"/>
            </a:xfrm>
            <a:solidFill>
              <a:schemeClr val="bg1">
                <a:lumMod val="85000"/>
              </a:schemeClr>
            </a:solidFill>
          </p:grpSpPr>
          <p:grpSp>
            <p:nvGrpSpPr>
              <p:cNvPr id="902" name="Group 1472"/>
              <p:cNvGrpSpPr>
                <a:grpSpLocks/>
              </p:cNvGrpSpPr>
              <p:nvPr/>
            </p:nvGrpSpPr>
            <p:grpSpPr bwMode="auto">
              <a:xfrm>
                <a:off x="4220" y="2631"/>
                <a:ext cx="5" cy="9"/>
                <a:chOff x="4220" y="2631"/>
                <a:chExt cx="5" cy="9"/>
              </a:xfrm>
              <a:grpFill/>
            </p:grpSpPr>
            <p:pic>
              <p:nvPicPr>
                <p:cNvPr id="904" name="Picture 1473"/>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0" y="2631"/>
                  <a:ext cx="5"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5" name="Freeform 1474"/>
                <p:cNvSpPr>
                  <a:spLocks/>
                </p:cNvSpPr>
                <p:nvPr/>
              </p:nvSpPr>
              <p:spPr bwMode="auto">
                <a:xfrm>
                  <a:off x="4220" y="2638"/>
                  <a:ext cx="1" cy="1"/>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06" name="Freeform 1475"/>
                <p:cNvSpPr>
                  <a:spLocks/>
                </p:cNvSpPr>
                <p:nvPr/>
              </p:nvSpPr>
              <p:spPr bwMode="auto">
                <a:xfrm>
                  <a:off x="4220" y="2638"/>
                  <a:ext cx="1" cy="1"/>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07" name="Picture 1476"/>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4220" y="2631"/>
                  <a:ext cx="5"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03" name="Freeform 1477"/>
              <p:cNvSpPr>
                <a:spLocks/>
              </p:cNvSpPr>
              <p:nvPr/>
            </p:nvSpPr>
            <p:spPr bwMode="auto">
              <a:xfrm>
                <a:off x="4220" y="2638"/>
                <a:ext cx="1" cy="1"/>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112" name="Freeform 1478"/>
            <p:cNvSpPr>
              <a:spLocks/>
            </p:cNvSpPr>
            <p:nvPr/>
          </p:nvSpPr>
          <p:spPr bwMode="auto">
            <a:xfrm>
              <a:off x="5585252" y="4090650"/>
              <a:ext cx="7230" cy="3764"/>
            </a:xfrm>
            <a:custGeom>
              <a:avLst/>
              <a:gdLst>
                <a:gd name="T0" fmla="*/ 3 w 3"/>
                <a:gd name="T1" fmla="*/ 4 h 4"/>
                <a:gd name="T2" fmla="*/ 1 w 3"/>
                <a:gd name="T3" fmla="*/ 0 h 4"/>
                <a:gd name="T4" fmla="*/ 0 w 3"/>
                <a:gd name="T5" fmla="*/ 0 h 4"/>
                <a:gd name="T6" fmla="*/ 3 w 3"/>
                <a:gd name="T7" fmla="*/ 4 h 4"/>
              </a:gdLst>
              <a:ahLst/>
              <a:cxnLst>
                <a:cxn ang="0">
                  <a:pos x="T0" y="T1"/>
                </a:cxn>
                <a:cxn ang="0">
                  <a:pos x="T2" y="T3"/>
                </a:cxn>
                <a:cxn ang="0">
                  <a:pos x="T4" y="T5"/>
                </a:cxn>
                <a:cxn ang="0">
                  <a:pos x="T6" y="T7"/>
                </a:cxn>
              </a:cxnLst>
              <a:rect l="0" t="0" r="r" b="b"/>
              <a:pathLst>
                <a:path w="3" h="4">
                  <a:moveTo>
                    <a:pt x="3" y="4"/>
                  </a:moveTo>
                  <a:lnTo>
                    <a:pt x="1" y="0"/>
                  </a:lnTo>
                  <a:lnTo>
                    <a:pt x="0" y="0"/>
                  </a:lnTo>
                  <a:lnTo>
                    <a:pt x="3" y="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13" name="Freeform 1479"/>
            <p:cNvSpPr>
              <a:spLocks/>
            </p:cNvSpPr>
            <p:nvPr/>
          </p:nvSpPr>
          <p:spPr bwMode="auto">
            <a:xfrm>
              <a:off x="5332186" y="4244968"/>
              <a:ext cx="9038" cy="1882"/>
            </a:xfrm>
            <a:custGeom>
              <a:avLst/>
              <a:gdLst>
                <a:gd name="T0" fmla="*/ 6 w 6"/>
                <a:gd name="T1" fmla="*/ 0 h 1"/>
                <a:gd name="T2" fmla="*/ 5 w 6"/>
                <a:gd name="T3" fmla="*/ 0 h 1"/>
                <a:gd name="T4" fmla="*/ 0 w 6"/>
                <a:gd name="T5" fmla="*/ 1 h 1"/>
                <a:gd name="T6" fmla="*/ 6 w 6"/>
                <a:gd name="T7" fmla="*/ 0 h 1"/>
              </a:gdLst>
              <a:ahLst/>
              <a:cxnLst>
                <a:cxn ang="0">
                  <a:pos x="T0" y="T1"/>
                </a:cxn>
                <a:cxn ang="0">
                  <a:pos x="T2" y="T3"/>
                </a:cxn>
                <a:cxn ang="0">
                  <a:pos x="T4" y="T5"/>
                </a:cxn>
                <a:cxn ang="0">
                  <a:pos x="T6" y="T7"/>
                </a:cxn>
              </a:cxnLst>
              <a:rect l="0" t="0" r="r" b="b"/>
              <a:pathLst>
                <a:path w="6" h="1">
                  <a:moveTo>
                    <a:pt x="6" y="0"/>
                  </a:moveTo>
                  <a:lnTo>
                    <a:pt x="5" y="0"/>
                  </a:lnTo>
                  <a:lnTo>
                    <a:pt x="0" y="1"/>
                  </a:lnTo>
                  <a:lnTo>
                    <a:pt x="6"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114" name="Group 1480"/>
            <p:cNvGrpSpPr>
              <a:grpSpLocks/>
            </p:cNvGrpSpPr>
            <p:nvPr/>
          </p:nvGrpSpPr>
          <p:grpSpPr bwMode="auto">
            <a:xfrm>
              <a:off x="5415336" y="3096991"/>
              <a:ext cx="16269" cy="9410"/>
              <a:chOff x="3841" y="2288"/>
              <a:chExt cx="10" cy="5"/>
            </a:xfrm>
            <a:solidFill>
              <a:schemeClr val="bg1">
                <a:lumMod val="85000"/>
              </a:schemeClr>
            </a:solidFill>
          </p:grpSpPr>
          <p:grpSp>
            <p:nvGrpSpPr>
              <p:cNvPr id="896" name="Group 1481"/>
              <p:cNvGrpSpPr>
                <a:grpSpLocks/>
              </p:cNvGrpSpPr>
              <p:nvPr/>
            </p:nvGrpSpPr>
            <p:grpSpPr bwMode="auto">
              <a:xfrm>
                <a:off x="3841" y="2288"/>
                <a:ext cx="10" cy="5"/>
                <a:chOff x="3841" y="2288"/>
                <a:chExt cx="10" cy="5"/>
              </a:xfrm>
              <a:grpFill/>
            </p:grpSpPr>
            <p:pic>
              <p:nvPicPr>
                <p:cNvPr id="898" name="Picture 1482"/>
                <p:cNvPicPr>
                  <a:picLocks noChangeAspect="1" noChangeArrowheads="1"/>
                </p:cNvPicPr>
                <p:nvPr/>
              </p:nvPicPr>
              <p:blipFill>
                <a:blip r:embed="rId19">
                  <a:extLst>
                    <a:ext uri="{28A0092B-C50C-407E-A947-70E740481C1C}">
                      <a14:useLocalDpi xmlns:a14="http://schemas.microsoft.com/office/drawing/2010/main" val="0"/>
                    </a:ext>
                  </a:extLst>
                </a:blip>
                <a:srcRect t="-18575" r="-368730"/>
                <a:stretch>
                  <a:fillRect/>
                </a:stretch>
              </p:blipFill>
              <p:spPr bwMode="auto">
                <a:xfrm>
                  <a:off x="3841" y="2288"/>
                  <a:ext cx="9"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9" name="Freeform 1483"/>
                <p:cNvSpPr>
                  <a:spLocks/>
                </p:cNvSpPr>
                <p:nvPr/>
              </p:nvSpPr>
              <p:spPr bwMode="auto">
                <a:xfrm>
                  <a:off x="3841" y="2289"/>
                  <a:ext cx="1" cy="3"/>
                </a:xfrm>
                <a:custGeom>
                  <a:avLst/>
                  <a:gdLst>
                    <a:gd name="T0" fmla="*/ 1 w 1"/>
                    <a:gd name="T1" fmla="*/ 0 h 8"/>
                    <a:gd name="T2" fmla="*/ 0 w 1"/>
                    <a:gd name="T3" fmla="*/ 8 h 8"/>
                    <a:gd name="T4" fmla="*/ 1 w 1"/>
                    <a:gd name="T5" fmla="*/ 4 h 8"/>
                    <a:gd name="T6" fmla="*/ 1 w 1"/>
                    <a:gd name="T7" fmla="*/ 0 h 8"/>
                  </a:gdLst>
                  <a:ahLst/>
                  <a:cxnLst>
                    <a:cxn ang="0">
                      <a:pos x="T0" y="T1"/>
                    </a:cxn>
                    <a:cxn ang="0">
                      <a:pos x="T2" y="T3"/>
                    </a:cxn>
                    <a:cxn ang="0">
                      <a:pos x="T4" y="T5"/>
                    </a:cxn>
                    <a:cxn ang="0">
                      <a:pos x="T6" y="T7"/>
                    </a:cxn>
                  </a:cxnLst>
                  <a:rect l="0" t="0" r="r" b="b"/>
                  <a:pathLst>
                    <a:path w="1" h="8">
                      <a:moveTo>
                        <a:pt x="1" y="0"/>
                      </a:moveTo>
                      <a:lnTo>
                        <a:pt x="0" y="8"/>
                      </a:lnTo>
                      <a:lnTo>
                        <a:pt x="1" y="4"/>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900" name="Freeform 1484"/>
                <p:cNvSpPr>
                  <a:spLocks/>
                </p:cNvSpPr>
                <p:nvPr/>
              </p:nvSpPr>
              <p:spPr bwMode="auto">
                <a:xfrm>
                  <a:off x="3841" y="2289"/>
                  <a:ext cx="1" cy="3"/>
                </a:xfrm>
                <a:custGeom>
                  <a:avLst/>
                  <a:gdLst>
                    <a:gd name="T0" fmla="*/ 1 w 1"/>
                    <a:gd name="T1" fmla="*/ 0 h 8"/>
                    <a:gd name="T2" fmla="*/ 0 w 1"/>
                    <a:gd name="T3" fmla="*/ 8 h 8"/>
                    <a:gd name="T4" fmla="*/ 1 w 1"/>
                    <a:gd name="T5" fmla="*/ 4 h 8"/>
                    <a:gd name="T6" fmla="*/ 1 w 1"/>
                    <a:gd name="T7" fmla="*/ 0 h 8"/>
                  </a:gdLst>
                  <a:ahLst/>
                  <a:cxnLst>
                    <a:cxn ang="0">
                      <a:pos x="T0" y="T1"/>
                    </a:cxn>
                    <a:cxn ang="0">
                      <a:pos x="T2" y="T3"/>
                    </a:cxn>
                    <a:cxn ang="0">
                      <a:pos x="T4" y="T5"/>
                    </a:cxn>
                    <a:cxn ang="0">
                      <a:pos x="T6" y="T7"/>
                    </a:cxn>
                  </a:cxnLst>
                  <a:rect l="0" t="0" r="r" b="b"/>
                  <a:pathLst>
                    <a:path w="1" h="8">
                      <a:moveTo>
                        <a:pt x="1" y="0"/>
                      </a:moveTo>
                      <a:lnTo>
                        <a:pt x="0" y="8"/>
                      </a:lnTo>
                      <a:lnTo>
                        <a:pt x="1" y="4"/>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901" name="Picture 1485"/>
                <p:cNvPicPr>
                  <a:picLocks noChangeAspect="1" noChangeArrowheads="1"/>
                </p:cNvPicPr>
                <p:nvPr/>
              </p:nvPicPr>
              <p:blipFill>
                <a:blip r:embed="rId19">
                  <a:extLst>
                    <a:ext uri="{28A0092B-C50C-407E-A947-70E740481C1C}">
                      <a14:useLocalDpi xmlns:a14="http://schemas.microsoft.com/office/drawing/2010/main" val="0"/>
                    </a:ext>
                  </a:extLst>
                </a:blip>
                <a:srcRect t="-18575" r="-368730"/>
                <a:stretch>
                  <a:fillRect/>
                </a:stretch>
              </p:blipFill>
              <p:spPr bwMode="auto">
                <a:xfrm>
                  <a:off x="3841" y="2288"/>
                  <a:ext cx="10"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97" name="Freeform 1486"/>
              <p:cNvSpPr>
                <a:spLocks/>
              </p:cNvSpPr>
              <p:nvPr/>
            </p:nvSpPr>
            <p:spPr bwMode="auto">
              <a:xfrm>
                <a:off x="3841" y="2289"/>
                <a:ext cx="1" cy="3"/>
              </a:xfrm>
              <a:custGeom>
                <a:avLst/>
                <a:gdLst>
                  <a:gd name="T0" fmla="*/ 1 w 1"/>
                  <a:gd name="T1" fmla="*/ 0 h 8"/>
                  <a:gd name="T2" fmla="*/ 0 w 1"/>
                  <a:gd name="T3" fmla="*/ 8 h 8"/>
                  <a:gd name="T4" fmla="*/ 1 w 1"/>
                  <a:gd name="T5" fmla="*/ 4 h 8"/>
                  <a:gd name="T6" fmla="*/ 1 w 1"/>
                  <a:gd name="T7" fmla="*/ 0 h 8"/>
                </a:gdLst>
                <a:ahLst/>
                <a:cxnLst>
                  <a:cxn ang="0">
                    <a:pos x="T0" y="T1"/>
                  </a:cxn>
                  <a:cxn ang="0">
                    <a:pos x="T2" y="T3"/>
                  </a:cxn>
                  <a:cxn ang="0">
                    <a:pos x="T4" y="T5"/>
                  </a:cxn>
                  <a:cxn ang="0">
                    <a:pos x="T6" y="T7"/>
                  </a:cxn>
                </a:cxnLst>
                <a:rect l="0" t="0" r="r" b="b"/>
                <a:pathLst>
                  <a:path w="1" h="8">
                    <a:moveTo>
                      <a:pt x="1" y="0"/>
                    </a:moveTo>
                    <a:lnTo>
                      <a:pt x="0" y="8"/>
                    </a:lnTo>
                    <a:lnTo>
                      <a:pt x="1" y="4"/>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115" name="Freeform 1487"/>
            <p:cNvSpPr>
              <a:spLocks/>
            </p:cNvSpPr>
            <p:nvPr/>
          </p:nvSpPr>
          <p:spPr bwMode="auto">
            <a:xfrm>
              <a:off x="4444645" y="3183560"/>
              <a:ext cx="280181" cy="515649"/>
            </a:xfrm>
            <a:custGeom>
              <a:avLst/>
              <a:gdLst>
                <a:gd name="T0" fmla="*/ 156 w 158"/>
                <a:gd name="T1" fmla="*/ 127 h 516"/>
                <a:gd name="T2" fmla="*/ 139 w 158"/>
                <a:gd name="T3" fmla="*/ 113 h 516"/>
                <a:gd name="T4" fmla="*/ 124 w 158"/>
                <a:gd name="T5" fmla="*/ 98 h 516"/>
                <a:gd name="T6" fmla="*/ 110 w 158"/>
                <a:gd name="T7" fmla="*/ 83 h 516"/>
                <a:gd name="T8" fmla="*/ 94 w 158"/>
                <a:gd name="T9" fmla="*/ 64 h 516"/>
                <a:gd name="T10" fmla="*/ 78 w 158"/>
                <a:gd name="T11" fmla="*/ 48 h 516"/>
                <a:gd name="T12" fmla="*/ 62 w 158"/>
                <a:gd name="T13" fmla="*/ 31 h 516"/>
                <a:gd name="T14" fmla="*/ 48 w 158"/>
                <a:gd name="T15" fmla="*/ 18 h 516"/>
                <a:gd name="T16" fmla="*/ 32 w 158"/>
                <a:gd name="T17" fmla="*/ 0 h 516"/>
                <a:gd name="T18" fmla="*/ 17 w 158"/>
                <a:gd name="T19" fmla="*/ 18 h 516"/>
                <a:gd name="T20" fmla="*/ 19 w 158"/>
                <a:gd name="T21" fmla="*/ 40 h 516"/>
                <a:gd name="T22" fmla="*/ 22 w 158"/>
                <a:gd name="T23" fmla="*/ 64 h 516"/>
                <a:gd name="T24" fmla="*/ 34 w 158"/>
                <a:gd name="T25" fmla="*/ 102 h 516"/>
                <a:gd name="T26" fmla="*/ 29 w 158"/>
                <a:gd name="T27" fmla="*/ 114 h 516"/>
                <a:gd name="T28" fmla="*/ 28 w 158"/>
                <a:gd name="T29" fmla="*/ 140 h 516"/>
                <a:gd name="T30" fmla="*/ 28 w 158"/>
                <a:gd name="T31" fmla="*/ 164 h 516"/>
                <a:gd name="T32" fmla="*/ 27 w 158"/>
                <a:gd name="T33" fmla="*/ 189 h 516"/>
                <a:gd name="T34" fmla="*/ 27 w 158"/>
                <a:gd name="T35" fmla="*/ 213 h 516"/>
                <a:gd name="T36" fmla="*/ 20 w 158"/>
                <a:gd name="T37" fmla="*/ 233 h 516"/>
                <a:gd name="T38" fmla="*/ 13 w 158"/>
                <a:gd name="T39" fmla="*/ 252 h 516"/>
                <a:gd name="T40" fmla="*/ 5 w 158"/>
                <a:gd name="T41" fmla="*/ 272 h 516"/>
                <a:gd name="T42" fmla="*/ 0 w 158"/>
                <a:gd name="T43" fmla="*/ 290 h 516"/>
                <a:gd name="T44" fmla="*/ 0 w 158"/>
                <a:gd name="T45" fmla="*/ 315 h 516"/>
                <a:gd name="T46" fmla="*/ 7 w 158"/>
                <a:gd name="T47" fmla="*/ 335 h 516"/>
                <a:gd name="T48" fmla="*/ 13 w 158"/>
                <a:gd name="T49" fmla="*/ 335 h 516"/>
                <a:gd name="T50" fmla="*/ 20 w 158"/>
                <a:gd name="T51" fmla="*/ 370 h 516"/>
                <a:gd name="T52" fmla="*/ 22 w 158"/>
                <a:gd name="T53" fmla="*/ 405 h 516"/>
                <a:gd name="T54" fmla="*/ 32 w 158"/>
                <a:gd name="T55" fmla="*/ 437 h 516"/>
                <a:gd name="T56" fmla="*/ 14 w 158"/>
                <a:gd name="T57" fmla="*/ 437 h 516"/>
                <a:gd name="T58" fmla="*/ 7 w 158"/>
                <a:gd name="T59" fmla="*/ 446 h 516"/>
                <a:gd name="T60" fmla="*/ 20 w 158"/>
                <a:gd name="T61" fmla="*/ 474 h 516"/>
                <a:gd name="T62" fmla="*/ 29 w 158"/>
                <a:gd name="T63" fmla="*/ 516 h 516"/>
                <a:gd name="T64" fmla="*/ 45 w 158"/>
                <a:gd name="T65" fmla="*/ 509 h 516"/>
                <a:gd name="T66" fmla="*/ 47 w 158"/>
                <a:gd name="T67" fmla="*/ 513 h 516"/>
                <a:gd name="T68" fmla="*/ 56 w 158"/>
                <a:gd name="T69" fmla="*/ 509 h 516"/>
                <a:gd name="T70" fmla="*/ 77 w 158"/>
                <a:gd name="T71" fmla="*/ 502 h 516"/>
                <a:gd name="T72" fmla="*/ 84 w 158"/>
                <a:gd name="T73" fmla="*/ 485 h 516"/>
                <a:gd name="T74" fmla="*/ 82 w 158"/>
                <a:gd name="T75" fmla="*/ 474 h 516"/>
                <a:gd name="T76" fmla="*/ 104 w 158"/>
                <a:gd name="T77" fmla="*/ 466 h 516"/>
                <a:gd name="T78" fmla="*/ 116 w 158"/>
                <a:gd name="T79" fmla="*/ 439 h 516"/>
                <a:gd name="T80" fmla="*/ 127 w 158"/>
                <a:gd name="T81" fmla="*/ 415 h 516"/>
                <a:gd name="T82" fmla="*/ 143 w 158"/>
                <a:gd name="T83" fmla="*/ 407 h 516"/>
                <a:gd name="T84" fmla="*/ 141 w 158"/>
                <a:gd name="T85" fmla="*/ 390 h 516"/>
                <a:gd name="T86" fmla="*/ 138 w 158"/>
                <a:gd name="T87" fmla="*/ 372 h 516"/>
                <a:gd name="T88" fmla="*/ 132 w 158"/>
                <a:gd name="T89" fmla="*/ 348 h 516"/>
                <a:gd name="T90" fmla="*/ 125 w 158"/>
                <a:gd name="T91" fmla="*/ 346 h 516"/>
                <a:gd name="T92" fmla="*/ 132 w 158"/>
                <a:gd name="T93" fmla="*/ 322 h 516"/>
                <a:gd name="T94" fmla="*/ 133 w 158"/>
                <a:gd name="T95" fmla="*/ 307 h 516"/>
                <a:gd name="T96" fmla="*/ 135 w 158"/>
                <a:gd name="T97" fmla="*/ 298 h 516"/>
                <a:gd name="T98" fmla="*/ 135 w 158"/>
                <a:gd name="T99" fmla="*/ 287 h 516"/>
                <a:gd name="T100" fmla="*/ 143 w 158"/>
                <a:gd name="T101" fmla="*/ 263 h 516"/>
                <a:gd name="T102" fmla="*/ 148 w 158"/>
                <a:gd name="T103" fmla="*/ 253 h 516"/>
                <a:gd name="T104" fmla="*/ 158 w 158"/>
                <a:gd name="T105" fmla="*/ 252 h 516"/>
                <a:gd name="T106" fmla="*/ 157 w 158"/>
                <a:gd name="T107" fmla="*/ 224 h 516"/>
                <a:gd name="T108" fmla="*/ 157 w 158"/>
                <a:gd name="T109" fmla="*/ 190 h 516"/>
                <a:gd name="T110" fmla="*/ 157 w 158"/>
                <a:gd name="T111" fmla="*/ 161 h 516"/>
                <a:gd name="T112" fmla="*/ 156 w 158"/>
                <a:gd name="T113" fmla="*/ 127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516">
                  <a:moveTo>
                    <a:pt x="156" y="127"/>
                  </a:moveTo>
                  <a:lnTo>
                    <a:pt x="139" y="113"/>
                  </a:lnTo>
                  <a:lnTo>
                    <a:pt x="124" y="98"/>
                  </a:lnTo>
                  <a:lnTo>
                    <a:pt x="110" y="83"/>
                  </a:lnTo>
                  <a:lnTo>
                    <a:pt x="94" y="64"/>
                  </a:lnTo>
                  <a:lnTo>
                    <a:pt x="78" y="48"/>
                  </a:lnTo>
                  <a:lnTo>
                    <a:pt x="62" y="31"/>
                  </a:lnTo>
                  <a:lnTo>
                    <a:pt x="48" y="18"/>
                  </a:lnTo>
                  <a:lnTo>
                    <a:pt x="32" y="0"/>
                  </a:lnTo>
                  <a:lnTo>
                    <a:pt x="17" y="18"/>
                  </a:lnTo>
                  <a:lnTo>
                    <a:pt x="19" y="40"/>
                  </a:lnTo>
                  <a:lnTo>
                    <a:pt x="22" y="64"/>
                  </a:lnTo>
                  <a:lnTo>
                    <a:pt x="34" y="102"/>
                  </a:lnTo>
                  <a:lnTo>
                    <a:pt x="29" y="114"/>
                  </a:lnTo>
                  <a:lnTo>
                    <a:pt x="28" y="140"/>
                  </a:lnTo>
                  <a:lnTo>
                    <a:pt x="28" y="164"/>
                  </a:lnTo>
                  <a:lnTo>
                    <a:pt x="27" y="189"/>
                  </a:lnTo>
                  <a:lnTo>
                    <a:pt x="27" y="213"/>
                  </a:lnTo>
                  <a:lnTo>
                    <a:pt x="20" y="233"/>
                  </a:lnTo>
                  <a:lnTo>
                    <a:pt x="13" y="252"/>
                  </a:lnTo>
                  <a:lnTo>
                    <a:pt x="5" y="272"/>
                  </a:lnTo>
                  <a:lnTo>
                    <a:pt x="0" y="290"/>
                  </a:lnTo>
                  <a:lnTo>
                    <a:pt x="0" y="315"/>
                  </a:lnTo>
                  <a:lnTo>
                    <a:pt x="7" y="335"/>
                  </a:lnTo>
                  <a:lnTo>
                    <a:pt x="13" y="335"/>
                  </a:lnTo>
                  <a:lnTo>
                    <a:pt x="20" y="370"/>
                  </a:lnTo>
                  <a:lnTo>
                    <a:pt x="22" y="405"/>
                  </a:lnTo>
                  <a:lnTo>
                    <a:pt x="32" y="437"/>
                  </a:lnTo>
                  <a:lnTo>
                    <a:pt x="14" y="437"/>
                  </a:lnTo>
                  <a:lnTo>
                    <a:pt x="7" y="446"/>
                  </a:lnTo>
                  <a:lnTo>
                    <a:pt x="20" y="474"/>
                  </a:lnTo>
                  <a:lnTo>
                    <a:pt x="29" y="516"/>
                  </a:lnTo>
                  <a:lnTo>
                    <a:pt x="45" y="509"/>
                  </a:lnTo>
                  <a:lnTo>
                    <a:pt x="47" y="513"/>
                  </a:lnTo>
                  <a:lnTo>
                    <a:pt x="56" y="509"/>
                  </a:lnTo>
                  <a:lnTo>
                    <a:pt x="77" y="502"/>
                  </a:lnTo>
                  <a:lnTo>
                    <a:pt x="84" y="485"/>
                  </a:lnTo>
                  <a:lnTo>
                    <a:pt x="82" y="474"/>
                  </a:lnTo>
                  <a:lnTo>
                    <a:pt x="104" y="466"/>
                  </a:lnTo>
                  <a:lnTo>
                    <a:pt x="116" y="439"/>
                  </a:lnTo>
                  <a:lnTo>
                    <a:pt x="127" y="415"/>
                  </a:lnTo>
                  <a:lnTo>
                    <a:pt x="143" y="407"/>
                  </a:lnTo>
                  <a:lnTo>
                    <a:pt x="141" y="390"/>
                  </a:lnTo>
                  <a:lnTo>
                    <a:pt x="138" y="372"/>
                  </a:lnTo>
                  <a:lnTo>
                    <a:pt x="132" y="348"/>
                  </a:lnTo>
                  <a:lnTo>
                    <a:pt x="125" y="346"/>
                  </a:lnTo>
                  <a:lnTo>
                    <a:pt x="132" y="322"/>
                  </a:lnTo>
                  <a:lnTo>
                    <a:pt x="133" y="307"/>
                  </a:lnTo>
                  <a:lnTo>
                    <a:pt x="135" y="298"/>
                  </a:lnTo>
                  <a:lnTo>
                    <a:pt x="135" y="287"/>
                  </a:lnTo>
                  <a:lnTo>
                    <a:pt x="143" y="263"/>
                  </a:lnTo>
                  <a:lnTo>
                    <a:pt x="148" y="253"/>
                  </a:lnTo>
                  <a:lnTo>
                    <a:pt x="158" y="252"/>
                  </a:lnTo>
                  <a:lnTo>
                    <a:pt x="157" y="224"/>
                  </a:lnTo>
                  <a:lnTo>
                    <a:pt x="157" y="190"/>
                  </a:lnTo>
                  <a:lnTo>
                    <a:pt x="157" y="161"/>
                  </a:lnTo>
                  <a:lnTo>
                    <a:pt x="156" y="12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16" name="Freeform 1488"/>
            <p:cNvSpPr>
              <a:spLocks/>
            </p:cNvSpPr>
            <p:nvPr/>
          </p:nvSpPr>
          <p:spPr bwMode="auto">
            <a:xfrm>
              <a:off x="5209268" y="3535481"/>
              <a:ext cx="39768" cy="52694"/>
            </a:xfrm>
            <a:custGeom>
              <a:avLst/>
              <a:gdLst>
                <a:gd name="T0" fmla="*/ 0 w 22"/>
                <a:gd name="T1" fmla="*/ 52 h 54"/>
                <a:gd name="T2" fmla="*/ 19 w 22"/>
                <a:gd name="T3" fmla="*/ 54 h 54"/>
                <a:gd name="T4" fmla="*/ 22 w 22"/>
                <a:gd name="T5" fmla="*/ 37 h 54"/>
                <a:gd name="T6" fmla="*/ 16 w 22"/>
                <a:gd name="T7" fmla="*/ 0 h 54"/>
                <a:gd name="T8" fmla="*/ 11 w 22"/>
                <a:gd name="T9" fmla="*/ 2 h 54"/>
                <a:gd name="T10" fmla="*/ 0 w 22"/>
                <a:gd name="T11" fmla="*/ 52 h 54"/>
              </a:gdLst>
              <a:ahLst/>
              <a:cxnLst>
                <a:cxn ang="0">
                  <a:pos x="T0" y="T1"/>
                </a:cxn>
                <a:cxn ang="0">
                  <a:pos x="T2" y="T3"/>
                </a:cxn>
                <a:cxn ang="0">
                  <a:pos x="T4" y="T5"/>
                </a:cxn>
                <a:cxn ang="0">
                  <a:pos x="T6" y="T7"/>
                </a:cxn>
                <a:cxn ang="0">
                  <a:pos x="T8" y="T9"/>
                </a:cxn>
                <a:cxn ang="0">
                  <a:pos x="T10" y="T11"/>
                </a:cxn>
              </a:cxnLst>
              <a:rect l="0" t="0" r="r" b="b"/>
              <a:pathLst>
                <a:path w="22" h="54">
                  <a:moveTo>
                    <a:pt x="0" y="52"/>
                  </a:moveTo>
                  <a:lnTo>
                    <a:pt x="19" y="54"/>
                  </a:lnTo>
                  <a:lnTo>
                    <a:pt x="22" y="37"/>
                  </a:lnTo>
                  <a:lnTo>
                    <a:pt x="16" y="0"/>
                  </a:lnTo>
                  <a:lnTo>
                    <a:pt x="11" y="2"/>
                  </a:lnTo>
                  <a:lnTo>
                    <a:pt x="0" y="5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17" name="Freeform 1489"/>
            <p:cNvSpPr>
              <a:spLocks/>
            </p:cNvSpPr>
            <p:nvPr/>
          </p:nvSpPr>
          <p:spPr bwMode="auto">
            <a:xfrm>
              <a:off x="5059235" y="3358579"/>
              <a:ext cx="182569" cy="188193"/>
            </a:xfrm>
            <a:custGeom>
              <a:avLst/>
              <a:gdLst>
                <a:gd name="T0" fmla="*/ 0 w 103"/>
                <a:gd name="T1" fmla="*/ 145 h 188"/>
                <a:gd name="T2" fmla="*/ 3 w 103"/>
                <a:gd name="T3" fmla="*/ 119 h 188"/>
                <a:gd name="T4" fmla="*/ 5 w 103"/>
                <a:gd name="T5" fmla="*/ 75 h 188"/>
                <a:gd name="T6" fmla="*/ 10 w 103"/>
                <a:gd name="T7" fmla="*/ 30 h 188"/>
                <a:gd name="T8" fmla="*/ 20 w 103"/>
                <a:gd name="T9" fmla="*/ 17 h 188"/>
                <a:gd name="T10" fmla="*/ 29 w 103"/>
                <a:gd name="T11" fmla="*/ 4 h 188"/>
                <a:gd name="T12" fmla="*/ 31 w 103"/>
                <a:gd name="T13" fmla="*/ 0 h 188"/>
                <a:gd name="T14" fmla="*/ 37 w 103"/>
                <a:gd name="T15" fmla="*/ 23 h 188"/>
                <a:gd name="T16" fmla="*/ 41 w 103"/>
                <a:gd name="T17" fmla="*/ 47 h 188"/>
                <a:gd name="T18" fmla="*/ 47 w 103"/>
                <a:gd name="T19" fmla="*/ 69 h 188"/>
                <a:gd name="T20" fmla="*/ 51 w 103"/>
                <a:gd name="T21" fmla="*/ 93 h 188"/>
                <a:gd name="T22" fmla="*/ 52 w 103"/>
                <a:gd name="T23" fmla="*/ 86 h 188"/>
                <a:gd name="T24" fmla="*/ 55 w 103"/>
                <a:gd name="T25" fmla="*/ 89 h 188"/>
                <a:gd name="T26" fmla="*/ 69 w 103"/>
                <a:gd name="T27" fmla="*/ 108 h 188"/>
                <a:gd name="T28" fmla="*/ 86 w 103"/>
                <a:gd name="T29" fmla="*/ 139 h 188"/>
                <a:gd name="T30" fmla="*/ 103 w 103"/>
                <a:gd name="T31" fmla="*/ 169 h 188"/>
                <a:gd name="T32" fmla="*/ 103 w 103"/>
                <a:gd name="T33" fmla="*/ 175 h 188"/>
                <a:gd name="T34" fmla="*/ 102 w 103"/>
                <a:gd name="T35" fmla="*/ 178 h 188"/>
                <a:gd name="T36" fmla="*/ 96 w 103"/>
                <a:gd name="T37" fmla="*/ 180 h 188"/>
                <a:gd name="T38" fmla="*/ 88 w 103"/>
                <a:gd name="T39" fmla="*/ 188 h 188"/>
                <a:gd name="T40" fmla="*/ 87 w 103"/>
                <a:gd name="T41" fmla="*/ 180 h 188"/>
                <a:gd name="T42" fmla="*/ 74 w 103"/>
                <a:gd name="T43" fmla="*/ 171 h 188"/>
                <a:gd name="T44" fmla="*/ 65 w 103"/>
                <a:gd name="T45" fmla="*/ 151 h 188"/>
                <a:gd name="T46" fmla="*/ 60 w 103"/>
                <a:gd name="T47" fmla="*/ 139 h 188"/>
                <a:gd name="T48" fmla="*/ 50 w 103"/>
                <a:gd name="T49" fmla="*/ 130 h 188"/>
                <a:gd name="T50" fmla="*/ 41 w 103"/>
                <a:gd name="T51" fmla="*/ 126 h 188"/>
                <a:gd name="T52" fmla="*/ 33 w 103"/>
                <a:gd name="T53" fmla="*/ 130 h 188"/>
                <a:gd name="T54" fmla="*/ 25 w 103"/>
                <a:gd name="T55" fmla="*/ 113 h 188"/>
                <a:gd name="T56" fmla="*/ 22 w 103"/>
                <a:gd name="T57" fmla="*/ 141 h 188"/>
                <a:gd name="T58" fmla="*/ 15 w 103"/>
                <a:gd name="T59" fmla="*/ 130 h 188"/>
                <a:gd name="T60" fmla="*/ 9 w 103"/>
                <a:gd name="T61" fmla="*/ 147 h 188"/>
                <a:gd name="T62" fmla="*/ 0 w 103"/>
                <a:gd name="T63" fmla="*/ 14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88">
                  <a:moveTo>
                    <a:pt x="0" y="145"/>
                  </a:moveTo>
                  <a:lnTo>
                    <a:pt x="3" y="119"/>
                  </a:lnTo>
                  <a:lnTo>
                    <a:pt x="5" y="75"/>
                  </a:lnTo>
                  <a:lnTo>
                    <a:pt x="10" y="30"/>
                  </a:lnTo>
                  <a:lnTo>
                    <a:pt x="20" y="17"/>
                  </a:lnTo>
                  <a:lnTo>
                    <a:pt x="29" y="4"/>
                  </a:lnTo>
                  <a:lnTo>
                    <a:pt x="31" y="0"/>
                  </a:lnTo>
                  <a:lnTo>
                    <a:pt x="37" y="23"/>
                  </a:lnTo>
                  <a:lnTo>
                    <a:pt x="41" y="47"/>
                  </a:lnTo>
                  <a:lnTo>
                    <a:pt x="47" y="69"/>
                  </a:lnTo>
                  <a:lnTo>
                    <a:pt x="51" y="93"/>
                  </a:lnTo>
                  <a:lnTo>
                    <a:pt x="52" y="86"/>
                  </a:lnTo>
                  <a:lnTo>
                    <a:pt x="55" y="89"/>
                  </a:lnTo>
                  <a:lnTo>
                    <a:pt x="69" y="108"/>
                  </a:lnTo>
                  <a:lnTo>
                    <a:pt x="86" y="139"/>
                  </a:lnTo>
                  <a:lnTo>
                    <a:pt x="103" y="169"/>
                  </a:lnTo>
                  <a:lnTo>
                    <a:pt x="103" y="175"/>
                  </a:lnTo>
                  <a:lnTo>
                    <a:pt x="102" y="178"/>
                  </a:lnTo>
                  <a:lnTo>
                    <a:pt x="96" y="180"/>
                  </a:lnTo>
                  <a:lnTo>
                    <a:pt x="88" y="188"/>
                  </a:lnTo>
                  <a:lnTo>
                    <a:pt x="87" y="180"/>
                  </a:lnTo>
                  <a:lnTo>
                    <a:pt x="74" y="171"/>
                  </a:lnTo>
                  <a:lnTo>
                    <a:pt x="65" y="151"/>
                  </a:lnTo>
                  <a:lnTo>
                    <a:pt x="60" y="139"/>
                  </a:lnTo>
                  <a:lnTo>
                    <a:pt x="50" y="130"/>
                  </a:lnTo>
                  <a:lnTo>
                    <a:pt x="41" y="126"/>
                  </a:lnTo>
                  <a:lnTo>
                    <a:pt x="33" y="130"/>
                  </a:lnTo>
                  <a:lnTo>
                    <a:pt x="25" y="113"/>
                  </a:lnTo>
                  <a:lnTo>
                    <a:pt x="22" y="141"/>
                  </a:lnTo>
                  <a:lnTo>
                    <a:pt x="15" y="130"/>
                  </a:lnTo>
                  <a:lnTo>
                    <a:pt x="9" y="147"/>
                  </a:lnTo>
                  <a:lnTo>
                    <a:pt x="0" y="14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18" name="Freeform 1490"/>
            <p:cNvSpPr>
              <a:spLocks/>
            </p:cNvSpPr>
            <p:nvPr/>
          </p:nvSpPr>
          <p:spPr bwMode="auto">
            <a:xfrm>
              <a:off x="4976085" y="3471495"/>
              <a:ext cx="404906" cy="355685"/>
            </a:xfrm>
            <a:custGeom>
              <a:avLst/>
              <a:gdLst>
                <a:gd name="T0" fmla="*/ 77 w 230"/>
                <a:gd name="T1" fmla="*/ 351 h 358"/>
                <a:gd name="T2" fmla="*/ 59 w 230"/>
                <a:gd name="T3" fmla="*/ 326 h 358"/>
                <a:gd name="T4" fmla="*/ 45 w 230"/>
                <a:gd name="T5" fmla="*/ 321 h 358"/>
                <a:gd name="T6" fmla="*/ 41 w 230"/>
                <a:gd name="T7" fmla="*/ 297 h 358"/>
                <a:gd name="T8" fmla="*/ 33 w 230"/>
                <a:gd name="T9" fmla="*/ 288 h 358"/>
                <a:gd name="T10" fmla="*/ 26 w 230"/>
                <a:gd name="T11" fmla="*/ 267 h 358"/>
                <a:gd name="T12" fmla="*/ 21 w 230"/>
                <a:gd name="T13" fmla="*/ 245 h 358"/>
                <a:gd name="T14" fmla="*/ 4 w 230"/>
                <a:gd name="T15" fmla="*/ 221 h 358"/>
                <a:gd name="T16" fmla="*/ 0 w 230"/>
                <a:gd name="T17" fmla="*/ 212 h 358"/>
                <a:gd name="T18" fmla="*/ 4 w 230"/>
                <a:gd name="T19" fmla="*/ 199 h 358"/>
                <a:gd name="T20" fmla="*/ 15 w 230"/>
                <a:gd name="T21" fmla="*/ 195 h 358"/>
                <a:gd name="T22" fmla="*/ 19 w 230"/>
                <a:gd name="T23" fmla="*/ 158 h 358"/>
                <a:gd name="T24" fmla="*/ 20 w 230"/>
                <a:gd name="T25" fmla="*/ 121 h 358"/>
                <a:gd name="T26" fmla="*/ 28 w 230"/>
                <a:gd name="T27" fmla="*/ 117 h 358"/>
                <a:gd name="T28" fmla="*/ 33 w 230"/>
                <a:gd name="T29" fmla="*/ 82 h 358"/>
                <a:gd name="T30" fmla="*/ 47 w 230"/>
                <a:gd name="T31" fmla="*/ 30 h 358"/>
                <a:gd name="T32" fmla="*/ 56 w 230"/>
                <a:gd name="T33" fmla="*/ 32 h 358"/>
                <a:gd name="T34" fmla="*/ 62 w 230"/>
                <a:gd name="T35" fmla="*/ 17 h 358"/>
                <a:gd name="T36" fmla="*/ 69 w 230"/>
                <a:gd name="T37" fmla="*/ 26 h 358"/>
                <a:gd name="T38" fmla="*/ 72 w 230"/>
                <a:gd name="T39" fmla="*/ 0 h 358"/>
                <a:gd name="T40" fmla="*/ 80 w 230"/>
                <a:gd name="T41" fmla="*/ 17 h 358"/>
                <a:gd name="T42" fmla="*/ 88 w 230"/>
                <a:gd name="T43" fmla="*/ 13 h 358"/>
                <a:gd name="T44" fmla="*/ 97 w 230"/>
                <a:gd name="T45" fmla="*/ 17 h 358"/>
                <a:gd name="T46" fmla="*/ 107 w 230"/>
                <a:gd name="T47" fmla="*/ 25 h 358"/>
                <a:gd name="T48" fmla="*/ 112 w 230"/>
                <a:gd name="T49" fmla="*/ 38 h 358"/>
                <a:gd name="T50" fmla="*/ 121 w 230"/>
                <a:gd name="T51" fmla="*/ 58 h 358"/>
                <a:gd name="T52" fmla="*/ 134 w 230"/>
                <a:gd name="T53" fmla="*/ 65 h 358"/>
                <a:gd name="T54" fmla="*/ 135 w 230"/>
                <a:gd name="T55" fmla="*/ 73 h 358"/>
                <a:gd name="T56" fmla="*/ 144 w 230"/>
                <a:gd name="T57" fmla="*/ 65 h 358"/>
                <a:gd name="T58" fmla="*/ 133 w 230"/>
                <a:gd name="T59" fmla="*/ 113 h 358"/>
                <a:gd name="T60" fmla="*/ 152 w 230"/>
                <a:gd name="T61" fmla="*/ 115 h 358"/>
                <a:gd name="T62" fmla="*/ 149 w 230"/>
                <a:gd name="T63" fmla="*/ 134 h 358"/>
                <a:gd name="T64" fmla="*/ 159 w 230"/>
                <a:gd name="T65" fmla="*/ 156 h 358"/>
                <a:gd name="T66" fmla="*/ 168 w 230"/>
                <a:gd name="T67" fmla="*/ 180 h 358"/>
                <a:gd name="T68" fmla="*/ 181 w 230"/>
                <a:gd name="T69" fmla="*/ 186 h 358"/>
                <a:gd name="T70" fmla="*/ 193 w 230"/>
                <a:gd name="T71" fmla="*/ 197 h 358"/>
                <a:gd name="T72" fmla="*/ 204 w 230"/>
                <a:gd name="T73" fmla="*/ 202 h 358"/>
                <a:gd name="T74" fmla="*/ 216 w 230"/>
                <a:gd name="T75" fmla="*/ 212 h 358"/>
                <a:gd name="T76" fmla="*/ 230 w 230"/>
                <a:gd name="T77" fmla="*/ 212 h 358"/>
                <a:gd name="T78" fmla="*/ 219 w 230"/>
                <a:gd name="T79" fmla="*/ 238 h 358"/>
                <a:gd name="T80" fmla="*/ 208 w 230"/>
                <a:gd name="T81" fmla="*/ 263 h 358"/>
                <a:gd name="T82" fmla="*/ 196 w 230"/>
                <a:gd name="T83" fmla="*/ 288 h 358"/>
                <a:gd name="T84" fmla="*/ 185 w 230"/>
                <a:gd name="T85" fmla="*/ 312 h 358"/>
                <a:gd name="T86" fmla="*/ 173 w 230"/>
                <a:gd name="T87" fmla="*/ 315 h 358"/>
                <a:gd name="T88" fmla="*/ 160 w 230"/>
                <a:gd name="T89" fmla="*/ 317 h 358"/>
                <a:gd name="T90" fmla="*/ 145 w 230"/>
                <a:gd name="T91" fmla="*/ 336 h 358"/>
                <a:gd name="T92" fmla="*/ 138 w 230"/>
                <a:gd name="T93" fmla="*/ 343 h 358"/>
                <a:gd name="T94" fmla="*/ 122 w 230"/>
                <a:gd name="T95" fmla="*/ 338 h 358"/>
                <a:gd name="T96" fmla="*/ 107 w 230"/>
                <a:gd name="T97" fmla="*/ 345 h 358"/>
                <a:gd name="T98" fmla="*/ 99 w 230"/>
                <a:gd name="T99" fmla="*/ 358 h 358"/>
                <a:gd name="T100" fmla="*/ 77 w 230"/>
                <a:gd name="T101" fmla="*/ 35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0" h="358">
                  <a:moveTo>
                    <a:pt x="77" y="351"/>
                  </a:moveTo>
                  <a:lnTo>
                    <a:pt x="59" y="326"/>
                  </a:lnTo>
                  <a:lnTo>
                    <a:pt x="45" y="321"/>
                  </a:lnTo>
                  <a:lnTo>
                    <a:pt x="41" y="297"/>
                  </a:lnTo>
                  <a:lnTo>
                    <a:pt x="33" y="288"/>
                  </a:lnTo>
                  <a:lnTo>
                    <a:pt x="26" y="267"/>
                  </a:lnTo>
                  <a:lnTo>
                    <a:pt x="21" y="245"/>
                  </a:lnTo>
                  <a:lnTo>
                    <a:pt x="4" y="221"/>
                  </a:lnTo>
                  <a:lnTo>
                    <a:pt x="0" y="212"/>
                  </a:lnTo>
                  <a:lnTo>
                    <a:pt x="4" y="199"/>
                  </a:lnTo>
                  <a:lnTo>
                    <a:pt x="15" y="195"/>
                  </a:lnTo>
                  <a:lnTo>
                    <a:pt x="19" y="158"/>
                  </a:lnTo>
                  <a:lnTo>
                    <a:pt x="20" y="121"/>
                  </a:lnTo>
                  <a:lnTo>
                    <a:pt x="28" y="117"/>
                  </a:lnTo>
                  <a:lnTo>
                    <a:pt x="33" y="82"/>
                  </a:lnTo>
                  <a:lnTo>
                    <a:pt x="47" y="30"/>
                  </a:lnTo>
                  <a:lnTo>
                    <a:pt x="56" y="32"/>
                  </a:lnTo>
                  <a:lnTo>
                    <a:pt x="62" y="17"/>
                  </a:lnTo>
                  <a:lnTo>
                    <a:pt x="69" y="26"/>
                  </a:lnTo>
                  <a:lnTo>
                    <a:pt x="72" y="0"/>
                  </a:lnTo>
                  <a:lnTo>
                    <a:pt x="80" y="17"/>
                  </a:lnTo>
                  <a:lnTo>
                    <a:pt x="88" y="13"/>
                  </a:lnTo>
                  <a:lnTo>
                    <a:pt x="97" y="17"/>
                  </a:lnTo>
                  <a:lnTo>
                    <a:pt x="107" y="25"/>
                  </a:lnTo>
                  <a:lnTo>
                    <a:pt x="112" y="38"/>
                  </a:lnTo>
                  <a:lnTo>
                    <a:pt x="121" y="58"/>
                  </a:lnTo>
                  <a:lnTo>
                    <a:pt x="134" y="65"/>
                  </a:lnTo>
                  <a:lnTo>
                    <a:pt x="135" y="73"/>
                  </a:lnTo>
                  <a:lnTo>
                    <a:pt x="144" y="65"/>
                  </a:lnTo>
                  <a:lnTo>
                    <a:pt x="133" y="113"/>
                  </a:lnTo>
                  <a:lnTo>
                    <a:pt x="152" y="115"/>
                  </a:lnTo>
                  <a:lnTo>
                    <a:pt x="149" y="134"/>
                  </a:lnTo>
                  <a:lnTo>
                    <a:pt x="159" y="156"/>
                  </a:lnTo>
                  <a:lnTo>
                    <a:pt x="168" y="180"/>
                  </a:lnTo>
                  <a:lnTo>
                    <a:pt x="181" y="186"/>
                  </a:lnTo>
                  <a:lnTo>
                    <a:pt x="193" y="197"/>
                  </a:lnTo>
                  <a:lnTo>
                    <a:pt x="204" y="202"/>
                  </a:lnTo>
                  <a:lnTo>
                    <a:pt x="216" y="212"/>
                  </a:lnTo>
                  <a:lnTo>
                    <a:pt x="230" y="212"/>
                  </a:lnTo>
                  <a:lnTo>
                    <a:pt x="219" y="238"/>
                  </a:lnTo>
                  <a:lnTo>
                    <a:pt x="208" y="263"/>
                  </a:lnTo>
                  <a:lnTo>
                    <a:pt x="196" y="288"/>
                  </a:lnTo>
                  <a:lnTo>
                    <a:pt x="185" y="312"/>
                  </a:lnTo>
                  <a:lnTo>
                    <a:pt x="173" y="315"/>
                  </a:lnTo>
                  <a:lnTo>
                    <a:pt x="160" y="317"/>
                  </a:lnTo>
                  <a:lnTo>
                    <a:pt x="145" y="336"/>
                  </a:lnTo>
                  <a:lnTo>
                    <a:pt x="138" y="343"/>
                  </a:lnTo>
                  <a:lnTo>
                    <a:pt x="122" y="338"/>
                  </a:lnTo>
                  <a:lnTo>
                    <a:pt x="107" y="345"/>
                  </a:lnTo>
                  <a:lnTo>
                    <a:pt x="99" y="358"/>
                  </a:lnTo>
                  <a:lnTo>
                    <a:pt x="77" y="351"/>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19" name="Freeform 1491"/>
            <p:cNvSpPr>
              <a:spLocks/>
            </p:cNvSpPr>
            <p:nvPr/>
          </p:nvSpPr>
          <p:spPr bwMode="auto">
            <a:xfrm>
              <a:off x="5192999" y="3554300"/>
              <a:ext cx="276566" cy="442254"/>
            </a:xfrm>
            <a:custGeom>
              <a:avLst/>
              <a:gdLst>
                <a:gd name="T0" fmla="*/ 150 w 157"/>
                <a:gd name="T1" fmla="*/ 61 h 443"/>
                <a:gd name="T2" fmla="*/ 147 w 157"/>
                <a:gd name="T3" fmla="*/ 96 h 443"/>
                <a:gd name="T4" fmla="*/ 136 w 157"/>
                <a:gd name="T5" fmla="*/ 135 h 443"/>
                <a:gd name="T6" fmla="*/ 125 w 157"/>
                <a:gd name="T7" fmla="*/ 176 h 443"/>
                <a:gd name="T8" fmla="*/ 116 w 157"/>
                <a:gd name="T9" fmla="*/ 215 h 443"/>
                <a:gd name="T10" fmla="*/ 105 w 157"/>
                <a:gd name="T11" fmla="*/ 252 h 443"/>
                <a:gd name="T12" fmla="*/ 95 w 157"/>
                <a:gd name="T13" fmla="*/ 268 h 443"/>
                <a:gd name="T14" fmla="*/ 86 w 157"/>
                <a:gd name="T15" fmla="*/ 287 h 443"/>
                <a:gd name="T16" fmla="*/ 76 w 157"/>
                <a:gd name="T17" fmla="*/ 305 h 443"/>
                <a:gd name="T18" fmla="*/ 67 w 157"/>
                <a:gd name="T19" fmla="*/ 324 h 443"/>
                <a:gd name="T20" fmla="*/ 58 w 157"/>
                <a:gd name="T21" fmla="*/ 344 h 443"/>
                <a:gd name="T22" fmla="*/ 47 w 157"/>
                <a:gd name="T23" fmla="*/ 363 h 443"/>
                <a:gd name="T24" fmla="*/ 36 w 157"/>
                <a:gd name="T25" fmla="*/ 383 h 443"/>
                <a:gd name="T26" fmla="*/ 25 w 157"/>
                <a:gd name="T27" fmla="*/ 402 h 443"/>
                <a:gd name="T28" fmla="*/ 17 w 157"/>
                <a:gd name="T29" fmla="*/ 422 h 443"/>
                <a:gd name="T30" fmla="*/ 10 w 157"/>
                <a:gd name="T31" fmla="*/ 443 h 443"/>
                <a:gd name="T32" fmla="*/ 1 w 157"/>
                <a:gd name="T33" fmla="*/ 418 h 443"/>
                <a:gd name="T34" fmla="*/ 1 w 157"/>
                <a:gd name="T35" fmla="*/ 385 h 443"/>
                <a:gd name="T36" fmla="*/ 1 w 157"/>
                <a:gd name="T37" fmla="*/ 357 h 443"/>
                <a:gd name="T38" fmla="*/ 1 w 157"/>
                <a:gd name="T39" fmla="*/ 326 h 443"/>
                <a:gd name="T40" fmla="*/ 0 w 157"/>
                <a:gd name="T41" fmla="*/ 296 h 443"/>
                <a:gd name="T42" fmla="*/ 8 w 157"/>
                <a:gd name="T43" fmla="*/ 280 h 443"/>
                <a:gd name="T44" fmla="*/ 15 w 157"/>
                <a:gd name="T45" fmla="*/ 261 h 443"/>
                <a:gd name="T46" fmla="*/ 22 w 157"/>
                <a:gd name="T47" fmla="*/ 252 h 443"/>
                <a:gd name="T48" fmla="*/ 37 w 157"/>
                <a:gd name="T49" fmla="*/ 235 h 443"/>
                <a:gd name="T50" fmla="*/ 50 w 157"/>
                <a:gd name="T51" fmla="*/ 233 h 443"/>
                <a:gd name="T52" fmla="*/ 62 w 157"/>
                <a:gd name="T53" fmla="*/ 228 h 443"/>
                <a:gd name="T54" fmla="*/ 73 w 157"/>
                <a:gd name="T55" fmla="*/ 204 h 443"/>
                <a:gd name="T56" fmla="*/ 85 w 157"/>
                <a:gd name="T57" fmla="*/ 179 h 443"/>
                <a:gd name="T58" fmla="*/ 96 w 157"/>
                <a:gd name="T59" fmla="*/ 154 h 443"/>
                <a:gd name="T60" fmla="*/ 107 w 157"/>
                <a:gd name="T61" fmla="*/ 129 h 443"/>
                <a:gd name="T62" fmla="*/ 93 w 157"/>
                <a:gd name="T63" fmla="*/ 129 h 443"/>
                <a:gd name="T64" fmla="*/ 81 w 157"/>
                <a:gd name="T65" fmla="*/ 118 h 443"/>
                <a:gd name="T66" fmla="*/ 70 w 157"/>
                <a:gd name="T67" fmla="*/ 113 h 443"/>
                <a:gd name="T68" fmla="*/ 58 w 157"/>
                <a:gd name="T69" fmla="*/ 104 h 443"/>
                <a:gd name="T70" fmla="*/ 45 w 157"/>
                <a:gd name="T71" fmla="*/ 96 h 443"/>
                <a:gd name="T72" fmla="*/ 36 w 157"/>
                <a:gd name="T73" fmla="*/ 72 h 443"/>
                <a:gd name="T74" fmla="*/ 26 w 157"/>
                <a:gd name="T75" fmla="*/ 50 h 443"/>
                <a:gd name="T76" fmla="*/ 28 w 157"/>
                <a:gd name="T77" fmla="*/ 31 h 443"/>
                <a:gd name="T78" fmla="*/ 32 w 157"/>
                <a:gd name="T79" fmla="*/ 16 h 443"/>
                <a:gd name="T80" fmla="*/ 41 w 157"/>
                <a:gd name="T81" fmla="*/ 31 h 443"/>
                <a:gd name="T82" fmla="*/ 51 w 157"/>
                <a:gd name="T83" fmla="*/ 50 h 443"/>
                <a:gd name="T84" fmla="*/ 71 w 157"/>
                <a:gd name="T85" fmla="*/ 37 h 443"/>
                <a:gd name="T86" fmla="*/ 85 w 157"/>
                <a:gd name="T87" fmla="*/ 39 h 443"/>
                <a:gd name="T88" fmla="*/ 99 w 157"/>
                <a:gd name="T89" fmla="*/ 28 h 443"/>
                <a:gd name="T90" fmla="*/ 121 w 157"/>
                <a:gd name="T91" fmla="*/ 18 h 443"/>
                <a:gd name="T92" fmla="*/ 143 w 157"/>
                <a:gd name="T93" fmla="*/ 9 h 443"/>
                <a:gd name="T94" fmla="*/ 150 w 157"/>
                <a:gd name="T95" fmla="*/ 0 h 443"/>
                <a:gd name="T96" fmla="*/ 155 w 157"/>
                <a:gd name="T97" fmla="*/ 9 h 443"/>
                <a:gd name="T98" fmla="*/ 154 w 157"/>
                <a:gd name="T99" fmla="*/ 50 h 443"/>
                <a:gd name="T100" fmla="*/ 157 w 157"/>
                <a:gd name="T101" fmla="*/ 50 h 443"/>
                <a:gd name="T102" fmla="*/ 150 w 157"/>
                <a:gd name="T103" fmla="*/ 61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7" h="443">
                  <a:moveTo>
                    <a:pt x="150" y="61"/>
                  </a:moveTo>
                  <a:lnTo>
                    <a:pt x="147" y="96"/>
                  </a:lnTo>
                  <a:lnTo>
                    <a:pt x="136" y="135"/>
                  </a:lnTo>
                  <a:lnTo>
                    <a:pt x="125" y="176"/>
                  </a:lnTo>
                  <a:lnTo>
                    <a:pt x="116" y="215"/>
                  </a:lnTo>
                  <a:lnTo>
                    <a:pt x="105" y="252"/>
                  </a:lnTo>
                  <a:lnTo>
                    <a:pt x="95" y="268"/>
                  </a:lnTo>
                  <a:lnTo>
                    <a:pt x="86" y="287"/>
                  </a:lnTo>
                  <a:lnTo>
                    <a:pt x="76" y="305"/>
                  </a:lnTo>
                  <a:lnTo>
                    <a:pt x="67" y="324"/>
                  </a:lnTo>
                  <a:lnTo>
                    <a:pt x="58" y="344"/>
                  </a:lnTo>
                  <a:lnTo>
                    <a:pt x="47" y="363"/>
                  </a:lnTo>
                  <a:lnTo>
                    <a:pt x="36" y="383"/>
                  </a:lnTo>
                  <a:lnTo>
                    <a:pt x="25" y="402"/>
                  </a:lnTo>
                  <a:lnTo>
                    <a:pt x="17" y="422"/>
                  </a:lnTo>
                  <a:lnTo>
                    <a:pt x="10" y="443"/>
                  </a:lnTo>
                  <a:lnTo>
                    <a:pt x="1" y="418"/>
                  </a:lnTo>
                  <a:lnTo>
                    <a:pt x="1" y="385"/>
                  </a:lnTo>
                  <a:lnTo>
                    <a:pt x="1" y="357"/>
                  </a:lnTo>
                  <a:lnTo>
                    <a:pt x="1" y="326"/>
                  </a:lnTo>
                  <a:lnTo>
                    <a:pt x="0" y="296"/>
                  </a:lnTo>
                  <a:lnTo>
                    <a:pt x="8" y="280"/>
                  </a:lnTo>
                  <a:lnTo>
                    <a:pt x="15" y="261"/>
                  </a:lnTo>
                  <a:lnTo>
                    <a:pt x="22" y="252"/>
                  </a:lnTo>
                  <a:lnTo>
                    <a:pt x="37" y="235"/>
                  </a:lnTo>
                  <a:lnTo>
                    <a:pt x="50" y="233"/>
                  </a:lnTo>
                  <a:lnTo>
                    <a:pt x="62" y="228"/>
                  </a:lnTo>
                  <a:lnTo>
                    <a:pt x="73" y="204"/>
                  </a:lnTo>
                  <a:lnTo>
                    <a:pt x="85" y="179"/>
                  </a:lnTo>
                  <a:lnTo>
                    <a:pt x="96" y="154"/>
                  </a:lnTo>
                  <a:lnTo>
                    <a:pt x="107" y="129"/>
                  </a:lnTo>
                  <a:lnTo>
                    <a:pt x="93" y="129"/>
                  </a:lnTo>
                  <a:lnTo>
                    <a:pt x="81" y="118"/>
                  </a:lnTo>
                  <a:lnTo>
                    <a:pt x="70" y="113"/>
                  </a:lnTo>
                  <a:lnTo>
                    <a:pt x="58" y="104"/>
                  </a:lnTo>
                  <a:lnTo>
                    <a:pt x="45" y="96"/>
                  </a:lnTo>
                  <a:lnTo>
                    <a:pt x="36" y="72"/>
                  </a:lnTo>
                  <a:lnTo>
                    <a:pt x="26" y="50"/>
                  </a:lnTo>
                  <a:lnTo>
                    <a:pt x="28" y="31"/>
                  </a:lnTo>
                  <a:lnTo>
                    <a:pt x="32" y="16"/>
                  </a:lnTo>
                  <a:lnTo>
                    <a:pt x="41" y="31"/>
                  </a:lnTo>
                  <a:lnTo>
                    <a:pt x="51" y="50"/>
                  </a:lnTo>
                  <a:lnTo>
                    <a:pt x="71" y="37"/>
                  </a:lnTo>
                  <a:lnTo>
                    <a:pt x="85" y="39"/>
                  </a:lnTo>
                  <a:lnTo>
                    <a:pt x="99" y="28"/>
                  </a:lnTo>
                  <a:lnTo>
                    <a:pt x="121" y="18"/>
                  </a:lnTo>
                  <a:lnTo>
                    <a:pt x="143" y="9"/>
                  </a:lnTo>
                  <a:lnTo>
                    <a:pt x="150" y="0"/>
                  </a:lnTo>
                  <a:lnTo>
                    <a:pt x="155" y="9"/>
                  </a:lnTo>
                  <a:lnTo>
                    <a:pt x="154" y="50"/>
                  </a:lnTo>
                  <a:lnTo>
                    <a:pt x="157" y="50"/>
                  </a:lnTo>
                  <a:lnTo>
                    <a:pt x="150" y="6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20" name="Freeform 1492"/>
            <p:cNvSpPr>
              <a:spLocks/>
            </p:cNvSpPr>
            <p:nvPr/>
          </p:nvSpPr>
          <p:spPr bwMode="auto">
            <a:xfrm>
              <a:off x="4666982" y="3194851"/>
              <a:ext cx="442866" cy="634210"/>
            </a:xfrm>
            <a:custGeom>
              <a:avLst/>
              <a:gdLst>
                <a:gd name="T0" fmla="*/ 30 w 251"/>
                <a:gd name="T1" fmla="*/ 100 h 639"/>
                <a:gd name="T2" fmla="*/ 45 w 251"/>
                <a:gd name="T3" fmla="*/ 70 h 639"/>
                <a:gd name="T4" fmla="*/ 55 w 251"/>
                <a:gd name="T5" fmla="*/ 37 h 639"/>
                <a:gd name="T6" fmla="*/ 79 w 251"/>
                <a:gd name="T7" fmla="*/ 37 h 639"/>
                <a:gd name="T8" fmla="*/ 102 w 251"/>
                <a:gd name="T9" fmla="*/ 37 h 639"/>
                <a:gd name="T10" fmla="*/ 127 w 251"/>
                <a:gd name="T11" fmla="*/ 37 h 639"/>
                <a:gd name="T12" fmla="*/ 140 w 251"/>
                <a:gd name="T13" fmla="*/ 29 h 639"/>
                <a:gd name="T14" fmla="*/ 161 w 251"/>
                <a:gd name="T15" fmla="*/ 40 h 639"/>
                <a:gd name="T16" fmla="*/ 183 w 251"/>
                <a:gd name="T17" fmla="*/ 29 h 639"/>
                <a:gd name="T18" fmla="*/ 193 w 251"/>
                <a:gd name="T19" fmla="*/ 9 h 639"/>
                <a:gd name="T20" fmla="*/ 203 w 251"/>
                <a:gd name="T21" fmla="*/ 0 h 639"/>
                <a:gd name="T22" fmla="*/ 223 w 251"/>
                <a:gd name="T23" fmla="*/ 40 h 639"/>
                <a:gd name="T24" fmla="*/ 233 w 251"/>
                <a:gd name="T25" fmla="*/ 103 h 639"/>
                <a:gd name="T26" fmla="*/ 251 w 251"/>
                <a:gd name="T27" fmla="*/ 172 h 639"/>
                <a:gd name="T28" fmla="*/ 231 w 251"/>
                <a:gd name="T29" fmla="*/ 198 h 639"/>
                <a:gd name="T30" fmla="*/ 225 w 251"/>
                <a:gd name="T31" fmla="*/ 283 h 639"/>
                <a:gd name="T32" fmla="*/ 208 w 251"/>
                <a:gd name="T33" fmla="*/ 361 h 639"/>
                <a:gd name="T34" fmla="*/ 194 w 251"/>
                <a:gd name="T35" fmla="*/ 402 h 639"/>
                <a:gd name="T36" fmla="*/ 190 w 251"/>
                <a:gd name="T37" fmla="*/ 474 h 639"/>
                <a:gd name="T38" fmla="*/ 175 w 251"/>
                <a:gd name="T39" fmla="*/ 492 h 639"/>
                <a:gd name="T40" fmla="*/ 196 w 251"/>
                <a:gd name="T41" fmla="*/ 524 h 639"/>
                <a:gd name="T42" fmla="*/ 208 w 251"/>
                <a:gd name="T43" fmla="*/ 567 h 639"/>
                <a:gd name="T44" fmla="*/ 219 w 251"/>
                <a:gd name="T45" fmla="*/ 600 h 639"/>
                <a:gd name="T46" fmla="*/ 197 w 251"/>
                <a:gd name="T47" fmla="*/ 600 h 639"/>
                <a:gd name="T48" fmla="*/ 184 w 251"/>
                <a:gd name="T49" fmla="*/ 630 h 639"/>
                <a:gd name="T50" fmla="*/ 160 w 251"/>
                <a:gd name="T51" fmla="*/ 635 h 639"/>
                <a:gd name="T52" fmla="*/ 143 w 251"/>
                <a:gd name="T53" fmla="*/ 631 h 639"/>
                <a:gd name="T54" fmla="*/ 131 w 251"/>
                <a:gd name="T55" fmla="*/ 618 h 639"/>
                <a:gd name="T56" fmla="*/ 115 w 251"/>
                <a:gd name="T57" fmla="*/ 607 h 639"/>
                <a:gd name="T58" fmla="*/ 93 w 251"/>
                <a:gd name="T59" fmla="*/ 596 h 639"/>
                <a:gd name="T60" fmla="*/ 87 w 251"/>
                <a:gd name="T61" fmla="*/ 578 h 639"/>
                <a:gd name="T62" fmla="*/ 73 w 251"/>
                <a:gd name="T63" fmla="*/ 541 h 639"/>
                <a:gd name="T64" fmla="*/ 55 w 251"/>
                <a:gd name="T65" fmla="*/ 502 h 639"/>
                <a:gd name="T66" fmla="*/ 39 w 251"/>
                <a:gd name="T67" fmla="*/ 474 h 639"/>
                <a:gd name="T68" fmla="*/ 30 w 251"/>
                <a:gd name="T69" fmla="*/ 437 h 639"/>
                <a:gd name="T70" fmla="*/ 17 w 251"/>
                <a:gd name="T71" fmla="*/ 396 h 639"/>
                <a:gd name="T72" fmla="*/ 13 w 251"/>
                <a:gd name="T73" fmla="*/ 361 h 639"/>
                <a:gd name="T74" fmla="*/ 0 w 251"/>
                <a:gd name="T75" fmla="*/ 335 h 639"/>
                <a:gd name="T76" fmla="*/ 8 w 251"/>
                <a:gd name="T77" fmla="*/ 296 h 639"/>
                <a:gd name="T78" fmla="*/ 10 w 251"/>
                <a:gd name="T79" fmla="*/ 276 h 639"/>
                <a:gd name="T80" fmla="*/ 23 w 251"/>
                <a:gd name="T81" fmla="*/ 242 h 639"/>
                <a:gd name="T82" fmla="*/ 32 w 251"/>
                <a:gd name="T83" fmla="*/ 211 h 639"/>
                <a:gd name="T84" fmla="*/ 32 w 251"/>
                <a:gd name="T85" fmla="*/ 150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1" h="639">
                  <a:moveTo>
                    <a:pt x="30" y="116"/>
                  </a:moveTo>
                  <a:lnTo>
                    <a:pt x="30" y="100"/>
                  </a:lnTo>
                  <a:lnTo>
                    <a:pt x="45" y="100"/>
                  </a:lnTo>
                  <a:lnTo>
                    <a:pt x="45" y="70"/>
                  </a:lnTo>
                  <a:lnTo>
                    <a:pt x="43" y="37"/>
                  </a:lnTo>
                  <a:lnTo>
                    <a:pt x="55" y="37"/>
                  </a:lnTo>
                  <a:lnTo>
                    <a:pt x="67" y="37"/>
                  </a:lnTo>
                  <a:lnTo>
                    <a:pt x="79" y="37"/>
                  </a:lnTo>
                  <a:lnTo>
                    <a:pt x="90" y="37"/>
                  </a:lnTo>
                  <a:lnTo>
                    <a:pt x="102" y="37"/>
                  </a:lnTo>
                  <a:lnTo>
                    <a:pt x="115" y="37"/>
                  </a:lnTo>
                  <a:lnTo>
                    <a:pt x="127" y="37"/>
                  </a:lnTo>
                  <a:lnTo>
                    <a:pt x="139" y="37"/>
                  </a:lnTo>
                  <a:lnTo>
                    <a:pt x="140" y="29"/>
                  </a:lnTo>
                  <a:lnTo>
                    <a:pt x="141" y="37"/>
                  </a:lnTo>
                  <a:lnTo>
                    <a:pt x="161" y="40"/>
                  </a:lnTo>
                  <a:lnTo>
                    <a:pt x="178" y="46"/>
                  </a:lnTo>
                  <a:lnTo>
                    <a:pt x="183" y="29"/>
                  </a:lnTo>
                  <a:lnTo>
                    <a:pt x="190" y="28"/>
                  </a:lnTo>
                  <a:lnTo>
                    <a:pt x="193" y="9"/>
                  </a:lnTo>
                  <a:lnTo>
                    <a:pt x="198" y="13"/>
                  </a:lnTo>
                  <a:lnTo>
                    <a:pt x="203" y="0"/>
                  </a:lnTo>
                  <a:lnTo>
                    <a:pt x="214" y="20"/>
                  </a:lnTo>
                  <a:lnTo>
                    <a:pt x="223" y="40"/>
                  </a:lnTo>
                  <a:lnTo>
                    <a:pt x="228" y="66"/>
                  </a:lnTo>
                  <a:lnTo>
                    <a:pt x="233" y="103"/>
                  </a:lnTo>
                  <a:lnTo>
                    <a:pt x="237" y="141"/>
                  </a:lnTo>
                  <a:lnTo>
                    <a:pt x="251" y="172"/>
                  </a:lnTo>
                  <a:lnTo>
                    <a:pt x="241" y="183"/>
                  </a:lnTo>
                  <a:lnTo>
                    <a:pt x="231" y="198"/>
                  </a:lnTo>
                  <a:lnTo>
                    <a:pt x="227" y="241"/>
                  </a:lnTo>
                  <a:lnTo>
                    <a:pt x="225" y="283"/>
                  </a:lnTo>
                  <a:lnTo>
                    <a:pt x="222" y="311"/>
                  </a:lnTo>
                  <a:lnTo>
                    <a:pt x="208" y="361"/>
                  </a:lnTo>
                  <a:lnTo>
                    <a:pt x="203" y="396"/>
                  </a:lnTo>
                  <a:lnTo>
                    <a:pt x="194" y="402"/>
                  </a:lnTo>
                  <a:lnTo>
                    <a:pt x="193" y="437"/>
                  </a:lnTo>
                  <a:lnTo>
                    <a:pt x="190" y="474"/>
                  </a:lnTo>
                  <a:lnTo>
                    <a:pt x="179" y="478"/>
                  </a:lnTo>
                  <a:lnTo>
                    <a:pt x="175" y="492"/>
                  </a:lnTo>
                  <a:lnTo>
                    <a:pt x="179" y="500"/>
                  </a:lnTo>
                  <a:lnTo>
                    <a:pt x="196" y="524"/>
                  </a:lnTo>
                  <a:lnTo>
                    <a:pt x="201" y="546"/>
                  </a:lnTo>
                  <a:lnTo>
                    <a:pt x="208" y="567"/>
                  </a:lnTo>
                  <a:lnTo>
                    <a:pt x="216" y="576"/>
                  </a:lnTo>
                  <a:lnTo>
                    <a:pt x="219" y="600"/>
                  </a:lnTo>
                  <a:lnTo>
                    <a:pt x="209" y="600"/>
                  </a:lnTo>
                  <a:lnTo>
                    <a:pt x="197" y="600"/>
                  </a:lnTo>
                  <a:lnTo>
                    <a:pt x="190" y="615"/>
                  </a:lnTo>
                  <a:lnTo>
                    <a:pt x="184" y="630"/>
                  </a:lnTo>
                  <a:lnTo>
                    <a:pt x="165" y="630"/>
                  </a:lnTo>
                  <a:lnTo>
                    <a:pt x="160" y="635"/>
                  </a:lnTo>
                  <a:lnTo>
                    <a:pt x="154" y="630"/>
                  </a:lnTo>
                  <a:lnTo>
                    <a:pt x="143" y="631"/>
                  </a:lnTo>
                  <a:lnTo>
                    <a:pt x="142" y="639"/>
                  </a:lnTo>
                  <a:lnTo>
                    <a:pt x="131" y="618"/>
                  </a:lnTo>
                  <a:lnTo>
                    <a:pt x="121" y="598"/>
                  </a:lnTo>
                  <a:lnTo>
                    <a:pt x="115" y="607"/>
                  </a:lnTo>
                  <a:lnTo>
                    <a:pt x="105" y="609"/>
                  </a:lnTo>
                  <a:lnTo>
                    <a:pt x="93" y="596"/>
                  </a:lnTo>
                  <a:lnTo>
                    <a:pt x="89" y="587"/>
                  </a:lnTo>
                  <a:lnTo>
                    <a:pt x="87" y="578"/>
                  </a:lnTo>
                  <a:lnTo>
                    <a:pt x="78" y="555"/>
                  </a:lnTo>
                  <a:lnTo>
                    <a:pt x="73" y="541"/>
                  </a:lnTo>
                  <a:lnTo>
                    <a:pt x="58" y="517"/>
                  </a:lnTo>
                  <a:lnTo>
                    <a:pt x="55" y="502"/>
                  </a:lnTo>
                  <a:lnTo>
                    <a:pt x="41" y="481"/>
                  </a:lnTo>
                  <a:lnTo>
                    <a:pt x="39" y="474"/>
                  </a:lnTo>
                  <a:lnTo>
                    <a:pt x="28" y="467"/>
                  </a:lnTo>
                  <a:lnTo>
                    <a:pt x="30" y="437"/>
                  </a:lnTo>
                  <a:lnTo>
                    <a:pt x="24" y="417"/>
                  </a:lnTo>
                  <a:lnTo>
                    <a:pt x="17" y="396"/>
                  </a:lnTo>
                  <a:lnTo>
                    <a:pt x="15" y="379"/>
                  </a:lnTo>
                  <a:lnTo>
                    <a:pt x="13" y="361"/>
                  </a:lnTo>
                  <a:lnTo>
                    <a:pt x="7" y="337"/>
                  </a:lnTo>
                  <a:lnTo>
                    <a:pt x="0" y="335"/>
                  </a:lnTo>
                  <a:lnTo>
                    <a:pt x="7" y="311"/>
                  </a:lnTo>
                  <a:lnTo>
                    <a:pt x="8" y="296"/>
                  </a:lnTo>
                  <a:lnTo>
                    <a:pt x="10" y="287"/>
                  </a:lnTo>
                  <a:lnTo>
                    <a:pt x="10" y="276"/>
                  </a:lnTo>
                  <a:lnTo>
                    <a:pt x="17" y="252"/>
                  </a:lnTo>
                  <a:lnTo>
                    <a:pt x="23" y="242"/>
                  </a:lnTo>
                  <a:lnTo>
                    <a:pt x="33" y="241"/>
                  </a:lnTo>
                  <a:lnTo>
                    <a:pt x="32" y="211"/>
                  </a:lnTo>
                  <a:lnTo>
                    <a:pt x="32" y="179"/>
                  </a:lnTo>
                  <a:lnTo>
                    <a:pt x="32" y="150"/>
                  </a:lnTo>
                  <a:lnTo>
                    <a:pt x="30" y="11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21" name="Freeform 1493"/>
            <p:cNvSpPr>
              <a:spLocks/>
            </p:cNvSpPr>
            <p:nvPr/>
          </p:nvSpPr>
          <p:spPr bwMode="auto">
            <a:xfrm>
              <a:off x="4867628" y="4017255"/>
              <a:ext cx="48806" cy="67749"/>
            </a:xfrm>
            <a:custGeom>
              <a:avLst/>
              <a:gdLst>
                <a:gd name="T0" fmla="*/ 25 w 28"/>
                <a:gd name="T1" fmla="*/ 18 h 68"/>
                <a:gd name="T2" fmla="*/ 25 w 28"/>
                <a:gd name="T3" fmla="*/ 2 h 68"/>
                <a:gd name="T4" fmla="*/ 16 w 28"/>
                <a:gd name="T5" fmla="*/ 0 h 68"/>
                <a:gd name="T6" fmla="*/ 15 w 28"/>
                <a:gd name="T7" fmla="*/ 7 h 68"/>
                <a:gd name="T8" fmla="*/ 2 w 28"/>
                <a:gd name="T9" fmla="*/ 13 h 68"/>
                <a:gd name="T10" fmla="*/ 0 w 28"/>
                <a:gd name="T11" fmla="*/ 15 h 68"/>
                <a:gd name="T12" fmla="*/ 2 w 28"/>
                <a:gd name="T13" fmla="*/ 16 h 68"/>
                <a:gd name="T14" fmla="*/ 4 w 28"/>
                <a:gd name="T15" fmla="*/ 42 h 68"/>
                <a:gd name="T16" fmla="*/ 6 w 28"/>
                <a:gd name="T17" fmla="*/ 68 h 68"/>
                <a:gd name="T18" fmla="*/ 10 w 28"/>
                <a:gd name="T19" fmla="*/ 68 h 68"/>
                <a:gd name="T20" fmla="*/ 19 w 28"/>
                <a:gd name="T21" fmla="*/ 48 h 68"/>
                <a:gd name="T22" fmla="*/ 28 w 28"/>
                <a:gd name="T23" fmla="*/ 28 h 68"/>
                <a:gd name="T24" fmla="*/ 25 w 28"/>
                <a:gd name="T25" fmla="*/ 1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68">
                  <a:moveTo>
                    <a:pt x="25" y="18"/>
                  </a:moveTo>
                  <a:lnTo>
                    <a:pt x="25" y="2"/>
                  </a:lnTo>
                  <a:lnTo>
                    <a:pt x="16" y="0"/>
                  </a:lnTo>
                  <a:lnTo>
                    <a:pt x="15" y="7"/>
                  </a:lnTo>
                  <a:lnTo>
                    <a:pt x="2" y="13"/>
                  </a:lnTo>
                  <a:lnTo>
                    <a:pt x="0" y="15"/>
                  </a:lnTo>
                  <a:lnTo>
                    <a:pt x="2" y="16"/>
                  </a:lnTo>
                  <a:lnTo>
                    <a:pt x="4" y="42"/>
                  </a:lnTo>
                  <a:lnTo>
                    <a:pt x="6" y="68"/>
                  </a:lnTo>
                  <a:lnTo>
                    <a:pt x="10" y="68"/>
                  </a:lnTo>
                  <a:lnTo>
                    <a:pt x="19" y="48"/>
                  </a:lnTo>
                  <a:lnTo>
                    <a:pt x="28" y="28"/>
                  </a:lnTo>
                  <a:lnTo>
                    <a:pt x="25" y="1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22" name="Freeform 1494"/>
            <p:cNvSpPr>
              <a:spLocks/>
            </p:cNvSpPr>
            <p:nvPr/>
          </p:nvSpPr>
          <p:spPr bwMode="auto">
            <a:xfrm>
              <a:off x="4379571" y="3827180"/>
              <a:ext cx="206068" cy="274762"/>
            </a:xfrm>
            <a:custGeom>
              <a:avLst/>
              <a:gdLst>
                <a:gd name="T0" fmla="*/ 21 w 116"/>
                <a:gd name="T1" fmla="*/ 193 h 278"/>
                <a:gd name="T2" fmla="*/ 7 w 116"/>
                <a:gd name="T3" fmla="*/ 195 h 278"/>
                <a:gd name="T4" fmla="*/ 8 w 116"/>
                <a:gd name="T5" fmla="*/ 206 h 278"/>
                <a:gd name="T6" fmla="*/ 9 w 116"/>
                <a:gd name="T7" fmla="*/ 213 h 278"/>
                <a:gd name="T8" fmla="*/ 12 w 116"/>
                <a:gd name="T9" fmla="*/ 228 h 278"/>
                <a:gd name="T10" fmla="*/ 9 w 116"/>
                <a:gd name="T11" fmla="*/ 234 h 278"/>
                <a:gd name="T12" fmla="*/ 5 w 116"/>
                <a:gd name="T13" fmla="*/ 230 h 278"/>
                <a:gd name="T14" fmla="*/ 0 w 116"/>
                <a:gd name="T15" fmla="*/ 245 h 278"/>
                <a:gd name="T16" fmla="*/ 13 w 116"/>
                <a:gd name="T17" fmla="*/ 278 h 278"/>
                <a:gd name="T18" fmla="*/ 23 w 116"/>
                <a:gd name="T19" fmla="*/ 259 h 278"/>
                <a:gd name="T20" fmla="*/ 30 w 116"/>
                <a:gd name="T21" fmla="*/ 265 h 278"/>
                <a:gd name="T22" fmla="*/ 38 w 116"/>
                <a:gd name="T23" fmla="*/ 271 h 278"/>
                <a:gd name="T24" fmla="*/ 43 w 116"/>
                <a:gd name="T25" fmla="*/ 259 h 278"/>
                <a:gd name="T26" fmla="*/ 51 w 116"/>
                <a:gd name="T27" fmla="*/ 258 h 278"/>
                <a:gd name="T28" fmla="*/ 53 w 116"/>
                <a:gd name="T29" fmla="*/ 274 h 278"/>
                <a:gd name="T30" fmla="*/ 65 w 116"/>
                <a:gd name="T31" fmla="*/ 252 h 278"/>
                <a:gd name="T32" fmla="*/ 77 w 116"/>
                <a:gd name="T33" fmla="*/ 232 h 278"/>
                <a:gd name="T34" fmla="*/ 79 w 116"/>
                <a:gd name="T35" fmla="*/ 206 h 278"/>
                <a:gd name="T36" fmla="*/ 80 w 116"/>
                <a:gd name="T37" fmla="*/ 182 h 278"/>
                <a:gd name="T38" fmla="*/ 91 w 116"/>
                <a:gd name="T39" fmla="*/ 154 h 278"/>
                <a:gd name="T40" fmla="*/ 102 w 116"/>
                <a:gd name="T41" fmla="*/ 130 h 278"/>
                <a:gd name="T42" fmla="*/ 105 w 116"/>
                <a:gd name="T43" fmla="*/ 106 h 278"/>
                <a:gd name="T44" fmla="*/ 107 w 116"/>
                <a:gd name="T45" fmla="*/ 80 h 278"/>
                <a:gd name="T46" fmla="*/ 109 w 116"/>
                <a:gd name="T47" fmla="*/ 54 h 278"/>
                <a:gd name="T48" fmla="*/ 112 w 116"/>
                <a:gd name="T49" fmla="*/ 30 h 278"/>
                <a:gd name="T50" fmla="*/ 116 w 116"/>
                <a:gd name="T51" fmla="*/ 4 h 278"/>
                <a:gd name="T52" fmla="*/ 104 w 116"/>
                <a:gd name="T53" fmla="*/ 2 h 278"/>
                <a:gd name="T54" fmla="*/ 93 w 116"/>
                <a:gd name="T55" fmla="*/ 0 h 278"/>
                <a:gd name="T56" fmla="*/ 83 w 116"/>
                <a:gd name="T57" fmla="*/ 8 h 278"/>
                <a:gd name="T58" fmla="*/ 78 w 116"/>
                <a:gd name="T59" fmla="*/ 45 h 278"/>
                <a:gd name="T60" fmla="*/ 76 w 116"/>
                <a:gd name="T61" fmla="*/ 56 h 278"/>
                <a:gd name="T62" fmla="*/ 62 w 116"/>
                <a:gd name="T63" fmla="*/ 52 h 278"/>
                <a:gd name="T64" fmla="*/ 49 w 116"/>
                <a:gd name="T65" fmla="*/ 46 h 278"/>
                <a:gd name="T66" fmla="*/ 33 w 116"/>
                <a:gd name="T67" fmla="*/ 46 h 278"/>
                <a:gd name="T68" fmla="*/ 32 w 116"/>
                <a:gd name="T69" fmla="*/ 74 h 278"/>
                <a:gd name="T70" fmla="*/ 49 w 116"/>
                <a:gd name="T71" fmla="*/ 72 h 278"/>
                <a:gd name="T72" fmla="*/ 50 w 116"/>
                <a:gd name="T73" fmla="*/ 95 h 278"/>
                <a:gd name="T74" fmla="*/ 43 w 116"/>
                <a:gd name="T75" fmla="*/ 113 h 278"/>
                <a:gd name="T76" fmla="*/ 51 w 116"/>
                <a:gd name="T77" fmla="*/ 143 h 278"/>
                <a:gd name="T78" fmla="*/ 48 w 116"/>
                <a:gd name="T79" fmla="*/ 187 h 278"/>
                <a:gd name="T80" fmla="*/ 43 w 116"/>
                <a:gd name="T81" fmla="*/ 195 h 278"/>
                <a:gd name="T82" fmla="*/ 40 w 116"/>
                <a:gd name="T83" fmla="*/ 187 h 278"/>
                <a:gd name="T84" fmla="*/ 31 w 116"/>
                <a:gd name="T85" fmla="*/ 193 h 278"/>
                <a:gd name="T86" fmla="*/ 22 w 116"/>
                <a:gd name="T87" fmla="*/ 172 h 278"/>
                <a:gd name="T88" fmla="*/ 21 w 116"/>
                <a:gd name="T89" fmla="*/ 19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78">
                  <a:moveTo>
                    <a:pt x="21" y="193"/>
                  </a:moveTo>
                  <a:lnTo>
                    <a:pt x="7" y="195"/>
                  </a:lnTo>
                  <a:lnTo>
                    <a:pt x="8" y="206"/>
                  </a:lnTo>
                  <a:lnTo>
                    <a:pt x="9" y="213"/>
                  </a:lnTo>
                  <a:lnTo>
                    <a:pt x="12" y="228"/>
                  </a:lnTo>
                  <a:lnTo>
                    <a:pt x="9" y="234"/>
                  </a:lnTo>
                  <a:lnTo>
                    <a:pt x="5" y="230"/>
                  </a:lnTo>
                  <a:lnTo>
                    <a:pt x="0" y="245"/>
                  </a:lnTo>
                  <a:lnTo>
                    <a:pt x="13" y="278"/>
                  </a:lnTo>
                  <a:lnTo>
                    <a:pt x="23" y="259"/>
                  </a:lnTo>
                  <a:lnTo>
                    <a:pt x="30" y="265"/>
                  </a:lnTo>
                  <a:lnTo>
                    <a:pt x="38" y="271"/>
                  </a:lnTo>
                  <a:lnTo>
                    <a:pt x="43" y="259"/>
                  </a:lnTo>
                  <a:lnTo>
                    <a:pt x="51" y="258"/>
                  </a:lnTo>
                  <a:lnTo>
                    <a:pt x="53" y="274"/>
                  </a:lnTo>
                  <a:lnTo>
                    <a:pt x="65" y="252"/>
                  </a:lnTo>
                  <a:lnTo>
                    <a:pt x="77" y="232"/>
                  </a:lnTo>
                  <a:lnTo>
                    <a:pt x="79" y="206"/>
                  </a:lnTo>
                  <a:lnTo>
                    <a:pt x="80" y="182"/>
                  </a:lnTo>
                  <a:lnTo>
                    <a:pt x="91" y="154"/>
                  </a:lnTo>
                  <a:lnTo>
                    <a:pt x="102" y="130"/>
                  </a:lnTo>
                  <a:lnTo>
                    <a:pt x="105" y="106"/>
                  </a:lnTo>
                  <a:lnTo>
                    <a:pt x="107" y="80"/>
                  </a:lnTo>
                  <a:lnTo>
                    <a:pt x="109" y="54"/>
                  </a:lnTo>
                  <a:lnTo>
                    <a:pt x="112" y="30"/>
                  </a:lnTo>
                  <a:lnTo>
                    <a:pt x="116" y="4"/>
                  </a:lnTo>
                  <a:lnTo>
                    <a:pt x="104" y="2"/>
                  </a:lnTo>
                  <a:lnTo>
                    <a:pt x="93" y="0"/>
                  </a:lnTo>
                  <a:lnTo>
                    <a:pt x="83" y="8"/>
                  </a:lnTo>
                  <a:lnTo>
                    <a:pt x="78" y="45"/>
                  </a:lnTo>
                  <a:lnTo>
                    <a:pt x="76" y="56"/>
                  </a:lnTo>
                  <a:lnTo>
                    <a:pt x="62" y="52"/>
                  </a:lnTo>
                  <a:lnTo>
                    <a:pt x="49" y="46"/>
                  </a:lnTo>
                  <a:lnTo>
                    <a:pt x="33" y="46"/>
                  </a:lnTo>
                  <a:lnTo>
                    <a:pt x="32" y="74"/>
                  </a:lnTo>
                  <a:lnTo>
                    <a:pt x="49" y="72"/>
                  </a:lnTo>
                  <a:lnTo>
                    <a:pt x="50" y="95"/>
                  </a:lnTo>
                  <a:lnTo>
                    <a:pt x="43" y="113"/>
                  </a:lnTo>
                  <a:lnTo>
                    <a:pt x="51" y="143"/>
                  </a:lnTo>
                  <a:lnTo>
                    <a:pt x="48" y="187"/>
                  </a:lnTo>
                  <a:lnTo>
                    <a:pt x="43" y="195"/>
                  </a:lnTo>
                  <a:lnTo>
                    <a:pt x="40" y="187"/>
                  </a:lnTo>
                  <a:lnTo>
                    <a:pt x="31" y="193"/>
                  </a:lnTo>
                  <a:lnTo>
                    <a:pt x="22" y="172"/>
                  </a:lnTo>
                  <a:lnTo>
                    <a:pt x="21" y="19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23" name="Freeform 1495"/>
            <p:cNvSpPr>
              <a:spLocks/>
            </p:cNvSpPr>
            <p:nvPr/>
          </p:nvSpPr>
          <p:spPr bwMode="auto">
            <a:xfrm>
              <a:off x="5001392" y="3793305"/>
              <a:ext cx="218722" cy="299227"/>
            </a:xfrm>
            <a:custGeom>
              <a:avLst/>
              <a:gdLst>
                <a:gd name="T0" fmla="*/ 58 w 124"/>
                <a:gd name="T1" fmla="*/ 246 h 302"/>
                <a:gd name="T2" fmla="*/ 42 w 124"/>
                <a:gd name="T3" fmla="*/ 229 h 302"/>
                <a:gd name="T4" fmla="*/ 29 w 124"/>
                <a:gd name="T5" fmla="*/ 215 h 302"/>
                <a:gd name="T6" fmla="*/ 15 w 124"/>
                <a:gd name="T7" fmla="*/ 200 h 302"/>
                <a:gd name="T8" fmla="*/ 0 w 124"/>
                <a:gd name="T9" fmla="*/ 181 h 302"/>
                <a:gd name="T10" fmla="*/ 0 w 124"/>
                <a:gd name="T11" fmla="*/ 146 h 302"/>
                <a:gd name="T12" fmla="*/ 11 w 124"/>
                <a:gd name="T13" fmla="*/ 115 h 302"/>
                <a:gd name="T14" fmla="*/ 17 w 124"/>
                <a:gd name="T15" fmla="*/ 89 h 302"/>
                <a:gd name="T16" fmla="*/ 12 w 124"/>
                <a:gd name="T17" fmla="*/ 63 h 302"/>
                <a:gd name="T18" fmla="*/ 8 w 124"/>
                <a:gd name="T19" fmla="*/ 39 h 302"/>
                <a:gd name="T20" fmla="*/ 1 w 124"/>
                <a:gd name="T21" fmla="*/ 15 h 302"/>
                <a:gd name="T22" fmla="*/ 8 w 124"/>
                <a:gd name="T23" fmla="*/ 0 h 302"/>
                <a:gd name="T24" fmla="*/ 20 w 124"/>
                <a:gd name="T25" fmla="*/ 0 h 302"/>
                <a:gd name="T26" fmla="*/ 30 w 124"/>
                <a:gd name="T27" fmla="*/ 0 h 302"/>
                <a:gd name="T28" fmla="*/ 45 w 124"/>
                <a:gd name="T29" fmla="*/ 3 h 302"/>
                <a:gd name="T30" fmla="*/ 63 w 124"/>
                <a:gd name="T31" fmla="*/ 28 h 302"/>
                <a:gd name="T32" fmla="*/ 85 w 124"/>
                <a:gd name="T33" fmla="*/ 37 h 302"/>
                <a:gd name="T34" fmla="*/ 92 w 124"/>
                <a:gd name="T35" fmla="*/ 24 h 302"/>
                <a:gd name="T36" fmla="*/ 108 w 124"/>
                <a:gd name="T37" fmla="*/ 16 h 302"/>
                <a:gd name="T38" fmla="*/ 124 w 124"/>
                <a:gd name="T39" fmla="*/ 22 h 302"/>
                <a:gd name="T40" fmla="*/ 116 w 124"/>
                <a:gd name="T41" fmla="*/ 41 h 302"/>
                <a:gd name="T42" fmla="*/ 109 w 124"/>
                <a:gd name="T43" fmla="*/ 59 h 302"/>
                <a:gd name="T44" fmla="*/ 110 w 124"/>
                <a:gd name="T45" fmla="*/ 87 h 302"/>
                <a:gd name="T46" fmla="*/ 110 w 124"/>
                <a:gd name="T47" fmla="*/ 118 h 302"/>
                <a:gd name="T48" fmla="*/ 110 w 124"/>
                <a:gd name="T49" fmla="*/ 146 h 302"/>
                <a:gd name="T50" fmla="*/ 110 w 124"/>
                <a:gd name="T51" fmla="*/ 179 h 302"/>
                <a:gd name="T52" fmla="*/ 119 w 124"/>
                <a:gd name="T53" fmla="*/ 204 h 302"/>
                <a:gd name="T54" fmla="*/ 109 w 124"/>
                <a:gd name="T55" fmla="*/ 211 h 302"/>
                <a:gd name="T56" fmla="*/ 103 w 124"/>
                <a:gd name="T57" fmla="*/ 231 h 302"/>
                <a:gd name="T58" fmla="*/ 97 w 124"/>
                <a:gd name="T59" fmla="*/ 242 h 302"/>
                <a:gd name="T60" fmla="*/ 90 w 124"/>
                <a:gd name="T61" fmla="*/ 272 h 302"/>
                <a:gd name="T62" fmla="*/ 84 w 124"/>
                <a:gd name="T63" fmla="*/ 300 h 302"/>
                <a:gd name="T64" fmla="*/ 82 w 124"/>
                <a:gd name="T65" fmla="*/ 302 h 302"/>
                <a:gd name="T66" fmla="*/ 71 w 124"/>
                <a:gd name="T67" fmla="*/ 279 h 302"/>
                <a:gd name="T68" fmla="*/ 59 w 124"/>
                <a:gd name="T69" fmla="*/ 259 h 302"/>
                <a:gd name="T70" fmla="*/ 58 w 124"/>
                <a:gd name="T71" fmla="*/ 24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4" h="302">
                  <a:moveTo>
                    <a:pt x="58" y="246"/>
                  </a:moveTo>
                  <a:lnTo>
                    <a:pt x="42" y="229"/>
                  </a:lnTo>
                  <a:lnTo>
                    <a:pt x="29" y="215"/>
                  </a:lnTo>
                  <a:lnTo>
                    <a:pt x="15" y="200"/>
                  </a:lnTo>
                  <a:lnTo>
                    <a:pt x="0" y="181"/>
                  </a:lnTo>
                  <a:lnTo>
                    <a:pt x="0" y="146"/>
                  </a:lnTo>
                  <a:lnTo>
                    <a:pt x="11" y="115"/>
                  </a:lnTo>
                  <a:lnTo>
                    <a:pt x="17" y="89"/>
                  </a:lnTo>
                  <a:lnTo>
                    <a:pt x="12" y="63"/>
                  </a:lnTo>
                  <a:lnTo>
                    <a:pt x="8" y="39"/>
                  </a:lnTo>
                  <a:lnTo>
                    <a:pt x="1" y="15"/>
                  </a:lnTo>
                  <a:lnTo>
                    <a:pt x="8" y="0"/>
                  </a:lnTo>
                  <a:lnTo>
                    <a:pt x="20" y="0"/>
                  </a:lnTo>
                  <a:lnTo>
                    <a:pt x="30" y="0"/>
                  </a:lnTo>
                  <a:lnTo>
                    <a:pt x="45" y="3"/>
                  </a:lnTo>
                  <a:lnTo>
                    <a:pt x="63" y="28"/>
                  </a:lnTo>
                  <a:lnTo>
                    <a:pt x="85" y="37"/>
                  </a:lnTo>
                  <a:lnTo>
                    <a:pt x="92" y="24"/>
                  </a:lnTo>
                  <a:lnTo>
                    <a:pt x="108" y="16"/>
                  </a:lnTo>
                  <a:lnTo>
                    <a:pt x="124" y="22"/>
                  </a:lnTo>
                  <a:lnTo>
                    <a:pt x="116" y="41"/>
                  </a:lnTo>
                  <a:lnTo>
                    <a:pt x="109" y="59"/>
                  </a:lnTo>
                  <a:lnTo>
                    <a:pt x="110" y="87"/>
                  </a:lnTo>
                  <a:lnTo>
                    <a:pt x="110" y="118"/>
                  </a:lnTo>
                  <a:lnTo>
                    <a:pt x="110" y="146"/>
                  </a:lnTo>
                  <a:lnTo>
                    <a:pt x="110" y="179"/>
                  </a:lnTo>
                  <a:lnTo>
                    <a:pt x="119" y="204"/>
                  </a:lnTo>
                  <a:lnTo>
                    <a:pt x="109" y="211"/>
                  </a:lnTo>
                  <a:lnTo>
                    <a:pt x="103" y="231"/>
                  </a:lnTo>
                  <a:lnTo>
                    <a:pt x="97" y="242"/>
                  </a:lnTo>
                  <a:lnTo>
                    <a:pt x="90" y="272"/>
                  </a:lnTo>
                  <a:lnTo>
                    <a:pt x="84" y="300"/>
                  </a:lnTo>
                  <a:lnTo>
                    <a:pt x="82" y="302"/>
                  </a:lnTo>
                  <a:lnTo>
                    <a:pt x="71" y="279"/>
                  </a:lnTo>
                  <a:lnTo>
                    <a:pt x="59" y="259"/>
                  </a:lnTo>
                  <a:lnTo>
                    <a:pt x="58" y="246"/>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124" name="Group 1496"/>
            <p:cNvGrpSpPr>
              <a:grpSpLocks/>
            </p:cNvGrpSpPr>
            <p:nvPr/>
          </p:nvGrpSpPr>
          <p:grpSpPr bwMode="auto">
            <a:xfrm>
              <a:off x="8791967" y="3836589"/>
              <a:ext cx="12653" cy="9410"/>
              <a:chOff x="5756" y="2659"/>
              <a:chExt cx="7" cy="5"/>
            </a:xfrm>
          </p:grpSpPr>
          <p:grpSp>
            <p:nvGrpSpPr>
              <p:cNvPr id="890" name="Group 1497"/>
              <p:cNvGrpSpPr>
                <a:grpSpLocks/>
              </p:cNvGrpSpPr>
              <p:nvPr/>
            </p:nvGrpSpPr>
            <p:grpSpPr bwMode="auto">
              <a:xfrm>
                <a:off x="5756" y="2659"/>
                <a:ext cx="7" cy="5"/>
                <a:chOff x="5756" y="2659"/>
                <a:chExt cx="7" cy="5"/>
              </a:xfrm>
            </p:grpSpPr>
            <p:pic>
              <p:nvPicPr>
                <p:cNvPr id="892" name="Picture 1498"/>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5756" y="2659"/>
                  <a:ext cx="7"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93" name="Freeform 1499"/>
                <p:cNvSpPr>
                  <a:spLocks/>
                </p:cNvSpPr>
                <p:nvPr/>
              </p:nvSpPr>
              <p:spPr bwMode="auto">
                <a:xfrm>
                  <a:off x="5756" y="2663"/>
                  <a:ext cx="2" cy="1"/>
                </a:xfrm>
                <a:custGeom>
                  <a:avLst/>
                  <a:gdLst>
                    <a:gd name="T0" fmla="*/ 1 w 2"/>
                    <a:gd name="T1" fmla="*/ 0 w 2"/>
                    <a:gd name="T2" fmla="*/ 1 w 2"/>
                    <a:gd name="T3" fmla="*/ 2 w 2"/>
                    <a:gd name="T4" fmla="*/ 1 w 2"/>
                  </a:gdLst>
                  <a:ahLst/>
                  <a:cxnLst>
                    <a:cxn ang="0">
                      <a:pos x="T0" y="0"/>
                    </a:cxn>
                    <a:cxn ang="0">
                      <a:pos x="T1" y="0"/>
                    </a:cxn>
                    <a:cxn ang="0">
                      <a:pos x="T2" y="0"/>
                    </a:cxn>
                    <a:cxn ang="0">
                      <a:pos x="T3" y="0"/>
                    </a:cxn>
                    <a:cxn ang="0">
                      <a:pos x="T4" y="0"/>
                    </a:cxn>
                  </a:cxnLst>
                  <a:rect l="0" t="0" r="r" b="b"/>
                  <a:pathLst>
                    <a:path w="2">
                      <a:moveTo>
                        <a:pt x="1" y="0"/>
                      </a:moveTo>
                      <a:lnTo>
                        <a:pt x="0" y="0"/>
                      </a:lnTo>
                      <a:lnTo>
                        <a:pt x="1" y="0"/>
                      </a:lnTo>
                      <a:lnTo>
                        <a:pt x="2"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94" name="Freeform 1500"/>
                <p:cNvSpPr>
                  <a:spLocks/>
                </p:cNvSpPr>
                <p:nvPr/>
              </p:nvSpPr>
              <p:spPr bwMode="auto">
                <a:xfrm>
                  <a:off x="5756" y="2663"/>
                  <a:ext cx="2" cy="1"/>
                </a:xfrm>
                <a:custGeom>
                  <a:avLst/>
                  <a:gdLst>
                    <a:gd name="T0" fmla="*/ 1 w 2"/>
                    <a:gd name="T1" fmla="*/ 0 w 2"/>
                    <a:gd name="T2" fmla="*/ 1 w 2"/>
                    <a:gd name="T3" fmla="*/ 2 w 2"/>
                    <a:gd name="T4" fmla="*/ 1 w 2"/>
                  </a:gdLst>
                  <a:ahLst/>
                  <a:cxnLst>
                    <a:cxn ang="0">
                      <a:pos x="T0" y="0"/>
                    </a:cxn>
                    <a:cxn ang="0">
                      <a:pos x="T1" y="0"/>
                    </a:cxn>
                    <a:cxn ang="0">
                      <a:pos x="T2" y="0"/>
                    </a:cxn>
                    <a:cxn ang="0">
                      <a:pos x="T3" y="0"/>
                    </a:cxn>
                    <a:cxn ang="0">
                      <a:pos x="T4" y="0"/>
                    </a:cxn>
                  </a:cxnLst>
                  <a:rect l="0" t="0" r="r" b="b"/>
                  <a:pathLst>
                    <a:path w="2">
                      <a:moveTo>
                        <a:pt x="1" y="0"/>
                      </a:moveTo>
                      <a:lnTo>
                        <a:pt x="0" y="0"/>
                      </a:lnTo>
                      <a:lnTo>
                        <a:pt x="1" y="0"/>
                      </a:lnTo>
                      <a:lnTo>
                        <a:pt x="2"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95" name="Picture 1501"/>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5756" y="2659"/>
                  <a:ext cx="7"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91" name="Freeform 1502"/>
              <p:cNvSpPr>
                <a:spLocks/>
              </p:cNvSpPr>
              <p:nvPr/>
            </p:nvSpPr>
            <p:spPr bwMode="auto">
              <a:xfrm>
                <a:off x="5756" y="2663"/>
                <a:ext cx="2" cy="1"/>
              </a:xfrm>
              <a:custGeom>
                <a:avLst/>
                <a:gdLst>
                  <a:gd name="T0" fmla="*/ 1 w 2"/>
                  <a:gd name="T1" fmla="*/ 0 w 2"/>
                  <a:gd name="T2" fmla="*/ 1 w 2"/>
                  <a:gd name="T3" fmla="*/ 2 w 2"/>
                  <a:gd name="T4" fmla="*/ 1 w 2"/>
                </a:gdLst>
                <a:ahLst/>
                <a:cxnLst>
                  <a:cxn ang="0">
                    <a:pos x="T0" y="0"/>
                  </a:cxn>
                  <a:cxn ang="0">
                    <a:pos x="T1" y="0"/>
                  </a:cxn>
                  <a:cxn ang="0">
                    <a:pos x="T2" y="0"/>
                  </a:cxn>
                  <a:cxn ang="0">
                    <a:pos x="T3" y="0"/>
                  </a:cxn>
                  <a:cxn ang="0">
                    <a:pos x="T4" y="0"/>
                  </a:cxn>
                </a:cxnLst>
                <a:rect l="0" t="0" r="r" b="b"/>
                <a:pathLst>
                  <a:path w="2">
                    <a:moveTo>
                      <a:pt x="1" y="0"/>
                    </a:moveTo>
                    <a:lnTo>
                      <a:pt x="0" y="0"/>
                    </a:lnTo>
                    <a:lnTo>
                      <a:pt x="1" y="0"/>
                    </a:lnTo>
                    <a:lnTo>
                      <a:pt x="2"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25" name="Group 1503"/>
            <p:cNvGrpSpPr>
              <a:grpSpLocks/>
            </p:cNvGrpSpPr>
            <p:nvPr/>
          </p:nvGrpSpPr>
          <p:grpSpPr bwMode="auto">
            <a:xfrm>
              <a:off x="8797390" y="3876110"/>
              <a:ext cx="16269" cy="13174"/>
              <a:chOff x="5759" y="2680"/>
              <a:chExt cx="10" cy="6"/>
            </a:xfrm>
          </p:grpSpPr>
          <p:grpSp>
            <p:nvGrpSpPr>
              <p:cNvPr id="884" name="Group 1504"/>
              <p:cNvGrpSpPr>
                <a:grpSpLocks/>
              </p:cNvGrpSpPr>
              <p:nvPr/>
            </p:nvGrpSpPr>
            <p:grpSpPr bwMode="auto">
              <a:xfrm>
                <a:off x="5759" y="2680"/>
                <a:ext cx="10" cy="6"/>
                <a:chOff x="5759" y="2680"/>
                <a:chExt cx="10" cy="6"/>
              </a:xfrm>
            </p:grpSpPr>
            <p:pic>
              <p:nvPicPr>
                <p:cNvPr id="886" name="Picture 1505"/>
                <p:cNvPicPr>
                  <a:picLocks noChangeAspect="1" noChangeArrowheads="1"/>
                </p:cNvPicPr>
                <p:nvPr/>
              </p:nvPicPr>
              <p:blipFill>
                <a:blip r:embed="rId20">
                  <a:extLst>
                    <a:ext uri="{28A0092B-C50C-407E-A947-70E740481C1C}">
                      <a14:useLocalDpi xmlns:a14="http://schemas.microsoft.com/office/drawing/2010/main" val="0"/>
                    </a:ext>
                  </a:extLst>
                </a:blip>
                <a:srcRect r="-368730"/>
                <a:stretch>
                  <a:fillRect/>
                </a:stretch>
              </p:blipFill>
              <p:spPr bwMode="auto">
                <a:xfrm>
                  <a:off x="5759" y="2680"/>
                  <a:ext cx="9"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7" name="Freeform 1506"/>
                <p:cNvSpPr>
                  <a:spLocks/>
                </p:cNvSpPr>
                <p:nvPr/>
              </p:nvSpPr>
              <p:spPr bwMode="auto">
                <a:xfrm>
                  <a:off x="5759" y="2680"/>
                  <a:ext cx="1" cy="5"/>
                </a:xfrm>
                <a:custGeom>
                  <a:avLst/>
                  <a:gdLst>
                    <a:gd name="T0" fmla="*/ 1 w 1"/>
                    <a:gd name="T1" fmla="*/ 9 h 9"/>
                    <a:gd name="T2" fmla="*/ 1 w 1"/>
                    <a:gd name="T3" fmla="*/ 4 h 9"/>
                    <a:gd name="T4" fmla="*/ 0 w 1"/>
                    <a:gd name="T5" fmla="*/ 0 h 9"/>
                    <a:gd name="T6" fmla="*/ 1 w 1"/>
                    <a:gd name="T7" fmla="*/ 4 h 9"/>
                    <a:gd name="T8" fmla="*/ 1 w 1"/>
                    <a:gd name="T9" fmla="*/ 9 h 9"/>
                  </a:gdLst>
                  <a:ahLst/>
                  <a:cxnLst>
                    <a:cxn ang="0">
                      <a:pos x="T0" y="T1"/>
                    </a:cxn>
                    <a:cxn ang="0">
                      <a:pos x="T2" y="T3"/>
                    </a:cxn>
                    <a:cxn ang="0">
                      <a:pos x="T4" y="T5"/>
                    </a:cxn>
                    <a:cxn ang="0">
                      <a:pos x="T6" y="T7"/>
                    </a:cxn>
                    <a:cxn ang="0">
                      <a:pos x="T8" y="T9"/>
                    </a:cxn>
                  </a:cxnLst>
                  <a:rect l="0" t="0" r="r" b="b"/>
                  <a:pathLst>
                    <a:path w="1" h="9">
                      <a:moveTo>
                        <a:pt x="1" y="9"/>
                      </a:moveTo>
                      <a:lnTo>
                        <a:pt x="1" y="4"/>
                      </a:lnTo>
                      <a:lnTo>
                        <a:pt x="0" y="0"/>
                      </a:lnTo>
                      <a:lnTo>
                        <a:pt x="1" y="4"/>
                      </a:lnTo>
                      <a:lnTo>
                        <a:pt x="1"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88" name="Freeform 1507"/>
                <p:cNvSpPr>
                  <a:spLocks/>
                </p:cNvSpPr>
                <p:nvPr/>
              </p:nvSpPr>
              <p:spPr bwMode="auto">
                <a:xfrm>
                  <a:off x="5759" y="2680"/>
                  <a:ext cx="1" cy="5"/>
                </a:xfrm>
                <a:custGeom>
                  <a:avLst/>
                  <a:gdLst>
                    <a:gd name="T0" fmla="*/ 1 w 1"/>
                    <a:gd name="T1" fmla="*/ 9 h 9"/>
                    <a:gd name="T2" fmla="*/ 1 w 1"/>
                    <a:gd name="T3" fmla="*/ 4 h 9"/>
                    <a:gd name="T4" fmla="*/ 0 w 1"/>
                    <a:gd name="T5" fmla="*/ 0 h 9"/>
                    <a:gd name="T6" fmla="*/ 1 w 1"/>
                    <a:gd name="T7" fmla="*/ 4 h 9"/>
                    <a:gd name="T8" fmla="*/ 1 w 1"/>
                    <a:gd name="T9" fmla="*/ 9 h 9"/>
                  </a:gdLst>
                  <a:ahLst/>
                  <a:cxnLst>
                    <a:cxn ang="0">
                      <a:pos x="T0" y="T1"/>
                    </a:cxn>
                    <a:cxn ang="0">
                      <a:pos x="T2" y="T3"/>
                    </a:cxn>
                    <a:cxn ang="0">
                      <a:pos x="T4" y="T5"/>
                    </a:cxn>
                    <a:cxn ang="0">
                      <a:pos x="T6" y="T7"/>
                    </a:cxn>
                    <a:cxn ang="0">
                      <a:pos x="T8" y="T9"/>
                    </a:cxn>
                  </a:cxnLst>
                  <a:rect l="0" t="0" r="r" b="b"/>
                  <a:pathLst>
                    <a:path w="1" h="9">
                      <a:moveTo>
                        <a:pt x="1" y="9"/>
                      </a:moveTo>
                      <a:lnTo>
                        <a:pt x="1" y="4"/>
                      </a:lnTo>
                      <a:lnTo>
                        <a:pt x="0" y="0"/>
                      </a:lnTo>
                      <a:lnTo>
                        <a:pt x="1" y="4"/>
                      </a:lnTo>
                      <a:lnTo>
                        <a:pt x="1"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89" name="Picture 1508"/>
                <p:cNvPicPr>
                  <a:picLocks noChangeAspect="1" noChangeArrowheads="1"/>
                </p:cNvPicPr>
                <p:nvPr/>
              </p:nvPicPr>
              <p:blipFill>
                <a:blip r:embed="rId20">
                  <a:extLst>
                    <a:ext uri="{28A0092B-C50C-407E-A947-70E740481C1C}">
                      <a14:useLocalDpi xmlns:a14="http://schemas.microsoft.com/office/drawing/2010/main" val="0"/>
                    </a:ext>
                  </a:extLst>
                </a:blip>
                <a:srcRect r="-368730"/>
                <a:stretch>
                  <a:fillRect/>
                </a:stretch>
              </p:blipFill>
              <p:spPr bwMode="auto">
                <a:xfrm>
                  <a:off x="5759" y="2680"/>
                  <a:ext cx="10" cy="6"/>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85" name="Freeform 1509"/>
              <p:cNvSpPr>
                <a:spLocks/>
              </p:cNvSpPr>
              <p:nvPr/>
            </p:nvSpPr>
            <p:spPr bwMode="auto">
              <a:xfrm>
                <a:off x="5759" y="2680"/>
                <a:ext cx="1" cy="5"/>
              </a:xfrm>
              <a:custGeom>
                <a:avLst/>
                <a:gdLst>
                  <a:gd name="T0" fmla="*/ 1 w 1"/>
                  <a:gd name="T1" fmla="*/ 9 h 9"/>
                  <a:gd name="T2" fmla="*/ 1 w 1"/>
                  <a:gd name="T3" fmla="*/ 4 h 9"/>
                  <a:gd name="T4" fmla="*/ 0 w 1"/>
                  <a:gd name="T5" fmla="*/ 0 h 9"/>
                  <a:gd name="T6" fmla="*/ 1 w 1"/>
                  <a:gd name="T7" fmla="*/ 4 h 9"/>
                  <a:gd name="T8" fmla="*/ 1 w 1"/>
                  <a:gd name="T9" fmla="*/ 9 h 9"/>
                </a:gdLst>
                <a:ahLst/>
                <a:cxnLst>
                  <a:cxn ang="0">
                    <a:pos x="T0" y="T1"/>
                  </a:cxn>
                  <a:cxn ang="0">
                    <a:pos x="T2" y="T3"/>
                  </a:cxn>
                  <a:cxn ang="0">
                    <a:pos x="T4" y="T5"/>
                  </a:cxn>
                  <a:cxn ang="0">
                    <a:pos x="T6" y="T7"/>
                  </a:cxn>
                  <a:cxn ang="0">
                    <a:pos x="T8" y="T9"/>
                  </a:cxn>
                </a:cxnLst>
                <a:rect l="0" t="0" r="r" b="b"/>
                <a:pathLst>
                  <a:path w="1" h="9">
                    <a:moveTo>
                      <a:pt x="1" y="9"/>
                    </a:moveTo>
                    <a:lnTo>
                      <a:pt x="1" y="4"/>
                    </a:lnTo>
                    <a:lnTo>
                      <a:pt x="0" y="0"/>
                    </a:lnTo>
                    <a:lnTo>
                      <a:pt x="1" y="4"/>
                    </a:lnTo>
                    <a:lnTo>
                      <a:pt x="1" y="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26" name="Group 1510"/>
            <p:cNvGrpSpPr>
              <a:grpSpLocks/>
            </p:cNvGrpSpPr>
            <p:nvPr/>
          </p:nvGrpSpPr>
          <p:grpSpPr bwMode="auto">
            <a:xfrm>
              <a:off x="8801005" y="3889283"/>
              <a:ext cx="16269" cy="9410"/>
              <a:chOff x="5761" y="2686"/>
              <a:chExt cx="10" cy="5"/>
            </a:xfrm>
          </p:grpSpPr>
          <p:grpSp>
            <p:nvGrpSpPr>
              <p:cNvPr id="878" name="Group 1511"/>
              <p:cNvGrpSpPr>
                <a:grpSpLocks/>
              </p:cNvGrpSpPr>
              <p:nvPr/>
            </p:nvGrpSpPr>
            <p:grpSpPr bwMode="auto">
              <a:xfrm>
                <a:off x="5761" y="2686"/>
                <a:ext cx="10" cy="5"/>
                <a:chOff x="5761" y="2686"/>
                <a:chExt cx="10" cy="5"/>
              </a:xfrm>
            </p:grpSpPr>
            <p:pic>
              <p:nvPicPr>
                <p:cNvPr id="880" name="Picture 1512"/>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5761" y="2686"/>
                  <a:ext cx="9"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81" name="Freeform 1513"/>
                <p:cNvSpPr>
                  <a:spLocks/>
                </p:cNvSpPr>
                <p:nvPr/>
              </p:nvSpPr>
              <p:spPr bwMode="auto">
                <a:xfrm>
                  <a:off x="5761" y="2690"/>
                  <a:ext cx="1" cy="1"/>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82" name="Freeform 1514"/>
                <p:cNvSpPr>
                  <a:spLocks/>
                </p:cNvSpPr>
                <p:nvPr/>
              </p:nvSpPr>
              <p:spPr bwMode="auto">
                <a:xfrm>
                  <a:off x="5761" y="2690"/>
                  <a:ext cx="1" cy="1"/>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83" name="Picture 1515"/>
                <p:cNvPicPr>
                  <a:picLocks noChangeAspect="1" noChangeArrowheads="1"/>
                </p:cNvPicPr>
                <p:nvPr/>
              </p:nvPicPr>
              <p:blipFill>
                <a:blip r:embed="rId9">
                  <a:extLst>
                    <a:ext uri="{28A0092B-C50C-407E-A947-70E740481C1C}">
                      <a14:useLocalDpi xmlns:a14="http://schemas.microsoft.com/office/drawing/2010/main" val="0"/>
                    </a:ext>
                  </a:extLst>
                </a:blip>
                <a:srcRect t="-369887" r="-368730"/>
                <a:stretch>
                  <a:fillRect/>
                </a:stretch>
              </p:blipFill>
              <p:spPr bwMode="auto">
                <a:xfrm>
                  <a:off x="5761" y="2686"/>
                  <a:ext cx="10"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79" name="Freeform 1516"/>
              <p:cNvSpPr>
                <a:spLocks/>
              </p:cNvSpPr>
              <p:nvPr/>
            </p:nvSpPr>
            <p:spPr bwMode="auto">
              <a:xfrm>
                <a:off x="5761" y="2690"/>
                <a:ext cx="1" cy="1"/>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27" name="Group 1517"/>
            <p:cNvGrpSpPr>
              <a:grpSpLocks/>
            </p:cNvGrpSpPr>
            <p:nvPr/>
          </p:nvGrpSpPr>
          <p:grpSpPr bwMode="auto">
            <a:xfrm>
              <a:off x="8799197" y="3883638"/>
              <a:ext cx="9038" cy="9410"/>
              <a:chOff x="5760" y="2681"/>
              <a:chExt cx="5" cy="8"/>
            </a:xfrm>
          </p:grpSpPr>
          <p:grpSp>
            <p:nvGrpSpPr>
              <p:cNvPr id="872" name="Group 1518"/>
              <p:cNvGrpSpPr>
                <a:grpSpLocks/>
              </p:cNvGrpSpPr>
              <p:nvPr/>
            </p:nvGrpSpPr>
            <p:grpSpPr bwMode="auto">
              <a:xfrm>
                <a:off x="5760" y="2681"/>
                <a:ext cx="5" cy="8"/>
                <a:chOff x="5760" y="2681"/>
                <a:chExt cx="5" cy="8"/>
              </a:xfrm>
            </p:grpSpPr>
            <p:pic>
              <p:nvPicPr>
                <p:cNvPr id="874" name="Picture 1519"/>
                <p:cNvPicPr>
                  <a:picLocks noChangeAspect="1" noChangeArrowheads="1"/>
                </p:cNvPicPr>
                <p:nvPr/>
              </p:nvPicPr>
              <p:blipFill>
                <a:blip r:embed="rId7">
                  <a:extLst>
                    <a:ext uri="{28A0092B-C50C-407E-A947-70E740481C1C}">
                      <a14:useLocalDpi xmlns:a14="http://schemas.microsoft.com/office/drawing/2010/main" val="0"/>
                    </a:ext>
                  </a:extLst>
                </a:blip>
                <a:srcRect t="-134955" r="-368730"/>
                <a:stretch>
                  <a:fillRect/>
                </a:stretch>
              </p:blipFill>
              <p:spPr bwMode="auto">
                <a:xfrm>
                  <a:off x="5760" y="2681"/>
                  <a:ext cx="5" cy="8"/>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5" name="Freeform 1520"/>
                <p:cNvSpPr>
                  <a:spLocks/>
                </p:cNvSpPr>
                <p:nvPr/>
              </p:nvSpPr>
              <p:spPr bwMode="auto">
                <a:xfrm>
                  <a:off x="5760" y="2686"/>
                  <a:ext cx="1" cy="2"/>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76" name="Freeform 1521"/>
                <p:cNvSpPr>
                  <a:spLocks/>
                </p:cNvSpPr>
                <p:nvPr/>
              </p:nvSpPr>
              <p:spPr bwMode="auto">
                <a:xfrm>
                  <a:off x="5760" y="2686"/>
                  <a:ext cx="1" cy="2"/>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77" name="Picture 1522"/>
                <p:cNvPicPr>
                  <a:picLocks noChangeAspect="1" noChangeArrowheads="1"/>
                </p:cNvPicPr>
                <p:nvPr/>
              </p:nvPicPr>
              <p:blipFill>
                <a:blip r:embed="rId7">
                  <a:extLst>
                    <a:ext uri="{28A0092B-C50C-407E-A947-70E740481C1C}">
                      <a14:useLocalDpi xmlns:a14="http://schemas.microsoft.com/office/drawing/2010/main" val="0"/>
                    </a:ext>
                  </a:extLst>
                </a:blip>
                <a:srcRect t="-134955" r="-368730"/>
                <a:stretch>
                  <a:fillRect/>
                </a:stretch>
              </p:blipFill>
              <p:spPr bwMode="auto">
                <a:xfrm>
                  <a:off x="5760" y="2681"/>
                  <a:ext cx="5" cy="8"/>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73" name="Freeform 1523"/>
              <p:cNvSpPr>
                <a:spLocks/>
              </p:cNvSpPr>
              <p:nvPr/>
            </p:nvSpPr>
            <p:spPr bwMode="auto">
              <a:xfrm>
                <a:off x="5760" y="2686"/>
                <a:ext cx="1" cy="2"/>
              </a:xfrm>
              <a:custGeom>
                <a:avLst/>
                <a:gdLst>
                  <a:gd name="T0" fmla="*/ 4 h 4"/>
                  <a:gd name="T1" fmla="*/ 2 h 4"/>
                  <a:gd name="T2" fmla="*/ 0 h 4"/>
                  <a:gd name="T3" fmla="*/ 4 h 4"/>
                </a:gdLst>
                <a:ahLst/>
                <a:cxnLst>
                  <a:cxn ang="0">
                    <a:pos x="0" y="T0"/>
                  </a:cxn>
                  <a:cxn ang="0">
                    <a:pos x="0" y="T1"/>
                  </a:cxn>
                  <a:cxn ang="0">
                    <a:pos x="0" y="T2"/>
                  </a:cxn>
                  <a:cxn ang="0">
                    <a:pos x="0" y="T3"/>
                  </a:cxn>
                </a:cxnLst>
                <a:rect l="0" t="0" r="r" b="b"/>
                <a:pathLst>
                  <a:path h="4">
                    <a:moveTo>
                      <a:pt x="0" y="4"/>
                    </a:moveTo>
                    <a:lnTo>
                      <a:pt x="0" y="2"/>
                    </a:lnTo>
                    <a:lnTo>
                      <a:pt x="0" y="0"/>
                    </a:lnTo>
                    <a:lnTo>
                      <a:pt x="0" y="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128" name="Freeform 1524"/>
            <p:cNvSpPr>
              <a:spLocks/>
            </p:cNvSpPr>
            <p:nvPr/>
          </p:nvSpPr>
          <p:spPr bwMode="auto">
            <a:xfrm>
              <a:off x="4150003" y="3499724"/>
              <a:ext cx="321756" cy="301109"/>
            </a:xfrm>
            <a:custGeom>
              <a:avLst/>
              <a:gdLst>
                <a:gd name="T0" fmla="*/ 121 w 183"/>
                <a:gd name="T1" fmla="*/ 217 h 304"/>
                <a:gd name="T2" fmla="*/ 109 w 183"/>
                <a:gd name="T3" fmla="*/ 225 h 304"/>
                <a:gd name="T4" fmla="*/ 102 w 183"/>
                <a:gd name="T5" fmla="*/ 243 h 304"/>
                <a:gd name="T6" fmla="*/ 96 w 183"/>
                <a:gd name="T7" fmla="*/ 262 h 304"/>
                <a:gd name="T8" fmla="*/ 91 w 183"/>
                <a:gd name="T9" fmla="*/ 289 h 304"/>
                <a:gd name="T10" fmla="*/ 86 w 183"/>
                <a:gd name="T11" fmla="*/ 289 h 304"/>
                <a:gd name="T12" fmla="*/ 86 w 183"/>
                <a:gd name="T13" fmla="*/ 299 h 304"/>
                <a:gd name="T14" fmla="*/ 72 w 183"/>
                <a:gd name="T15" fmla="*/ 299 h 304"/>
                <a:gd name="T16" fmla="*/ 68 w 183"/>
                <a:gd name="T17" fmla="*/ 297 h 304"/>
                <a:gd name="T18" fmla="*/ 66 w 183"/>
                <a:gd name="T19" fmla="*/ 299 h 304"/>
                <a:gd name="T20" fmla="*/ 64 w 183"/>
                <a:gd name="T21" fmla="*/ 300 h 304"/>
                <a:gd name="T22" fmla="*/ 62 w 183"/>
                <a:gd name="T23" fmla="*/ 291 h 304"/>
                <a:gd name="T24" fmla="*/ 62 w 183"/>
                <a:gd name="T25" fmla="*/ 304 h 304"/>
                <a:gd name="T26" fmla="*/ 62 w 183"/>
                <a:gd name="T27" fmla="*/ 300 h 304"/>
                <a:gd name="T28" fmla="*/ 60 w 183"/>
                <a:gd name="T29" fmla="*/ 300 h 304"/>
                <a:gd name="T30" fmla="*/ 54 w 183"/>
                <a:gd name="T31" fmla="*/ 300 h 304"/>
                <a:gd name="T32" fmla="*/ 49 w 183"/>
                <a:gd name="T33" fmla="*/ 302 h 304"/>
                <a:gd name="T34" fmla="*/ 41 w 183"/>
                <a:gd name="T35" fmla="*/ 273 h 304"/>
                <a:gd name="T36" fmla="*/ 42 w 183"/>
                <a:gd name="T37" fmla="*/ 271 h 304"/>
                <a:gd name="T38" fmla="*/ 40 w 183"/>
                <a:gd name="T39" fmla="*/ 263 h 304"/>
                <a:gd name="T40" fmla="*/ 41 w 183"/>
                <a:gd name="T41" fmla="*/ 263 h 304"/>
                <a:gd name="T42" fmla="*/ 38 w 183"/>
                <a:gd name="T43" fmla="*/ 258 h 304"/>
                <a:gd name="T44" fmla="*/ 21 w 183"/>
                <a:gd name="T45" fmla="*/ 237 h 304"/>
                <a:gd name="T46" fmla="*/ 12 w 183"/>
                <a:gd name="T47" fmla="*/ 237 h 304"/>
                <a:gd name="T48" fmla="*/ 15 w 183"/>
                <a:gd name="T49" fmla="*/ 232 h 304"/>
                <a:gd name="T50" fmla="*/ 0 w 183"/>
                <a:gd name="T51" fmla="*/ 239 h 304"/>
                <a:gd name="T52" fmla="*/ 1 w 183"/>
                <a:gd name="T53" fmla="*/ 195 h 304"/>
                <a:gd name="T54" fmla="*/ 2 w 183"/>
                <a:gd name="T55" fmla="*/ 150 h 304"/>
                <a:gd name="T56" fmla="*/ 13 w 183"/>
                <a:gd name="T57" fmla="*/ 115 h 304"/>
                <a:gd name="T58" fmla="*/ 16 w 183"/>
                <a:gd name="T59" fmla="*/ 87 h 304"/>
                <a:gd name="T60" fmla="*/ 12 w 183"/>
                <a:gd name="T61" fmla="*/ 69 h 304"/>
                <a:gd name="T62" fmla="*/ 13 w 183"/>
                <a:gd name="T63" fmla="*/ 69 h 304"/>
                <a:gd name="T64" fmla="*/ 13 w 183"/>
                <a:gd name="T65" fmla="*/ 54 h 304"/>
                <a:gd name="T66" fmla="*/ 19 w 183"/>
                <a:gd name="T67" fmla="*/ 32 h 304"/>
                <a:gd name="T68" fmla="*/ 22 w 183"/>
                <a:gd name="T69" fmla="*/ 10 h 304"/>
                <a:gd name="T70" fmla="*/ 37 w 183"/>
                <a:gd name="T71" fmla="*/ 0 h 304"/>
                <a:gd name="T72" fmla="*/ 52 w 183"/>
                <a:gd name="T73" fmla="*/ 2 h 304"/>
                <a:gd name="T74" fmla="*/ 62 w 183"/>
                <a:gd name="T75" fmla="*/ 21 h 304"/>
                <a:gd name="T76" fmla="*/ 77 w 183"/>
                <a:gd name="T77" fmla="*/ 13 h 304"/>
                <a:gd name="T78" fmla="*/ 89 w 183"/>
                <a:gd name="T79" fmla="*/ 21 h 304"/>
                <a:gd name="T80" fmla="*/ 100 w 183"/>
                <a:gd name="T81" fmla="*/ 30 h 304"/>
                <a:gd name="T82" fmla="*/ 119 w 183"/>
                <a:gd name="T83" fmla="*/ 15 h 304"/>
                <a:gd name="T84" fmla="*/ 135 w 183"/>
                <a:gd name="T85" fmla="*/ 17 h 304"/>
                <a:gd name="T86" fmla="*/ 150 w 183"/>
                <a:gd name="T87" fmla="*/ 21 h 304"/>
                <a:gd name="T88" fmla="*/ 168 w 183"/>
                <a:gd name="T89" fmla="*/ 0 h 304"/>
                <a:gd name="T90" fmla="*/ 174 w 183"/>
                <a:gd name="T91" fmla="*/ 21 h 304"/>
                <a:gd name="T92" fmla="*/ 176 w 183"/>
                <a:gd name="T93" fmla="*/ 47 h 304"/>
                <a:gd name="T94" fmla="*/ 183 w 183"/>
                <a:gd name="T95" fmla="*/ 58 h 304"/>
                <a:gd name="T96" fmla="*/ 180 w 183"/>
                <a:gd name="T97" fmla="*/ 76 h 304"/>
                <a:gd name="T98" fmla="*/ 169 w 183"/>
                <a:gd name="T99" fmla="*/ 95 h 304"/>
                <a:gd name="T100" fmla="*/ 163 w 183"/>
                <a:gd name="T101" fmla="*/ 117 h 304"/>
                <a:gd name="T102" fmla="*/ 158 w 183"/>
                <a:gd name="T103" fmla="*/ 139 h 304"/>
                <a:gd name="T104" fmla="*/ 151 w 183"/>
                <a:gd name="T105" fmla="*/ 167 h 304"/>
                <a:gd name="T106" fmla="*/ 147 w 183"/>
                <a:gd name="T107" fmla="*/ 184 h 304"/>
                <a:gd name="T108" fmla="*/ 141 w 183"/>
                <a:gd name="T109" fmla="*/ 212 h 304"/>
                <a:gd name="T110" fmla="*/ 131 w 183"/>
                <a:gd name="T111" fmla="*/ 237 h 304"/>
                <a:gd name="T112" fmla="*/ 121 w 183"/>
                <a:gd name="T113" fmla="*/ 217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3" h="304">
                  <a:moveTo>
                    <a:pt x="121" y="217"/>
                  </a:moveTo>
                  <a:lnTo>
                    <a:pt x="109" y="225"/>
                  </a:lnTo>
                  <a:lnTo>
                    <a:pt x="102" y="243"/>
                  </a:lnTo>
                  <a:lnTo>
                    <a:pt x="96" y="262"/>
                  </a:lnTo>
                  <a:lnTo>
                    <a:pt x="91" y="289"/>
                  </a:lnTo>
                  <a:lnTo>
                    <a:pt x="86" y="289"/>
                  </a:lnTo>
                  <a:lnTo>
                    <a:pt x="86" y="299"/>
                  </a:lnTo>
                  <a:lnTo>
                    <a:pt x="72" y="299"/>
                  </a:lnTo>
                  <a:lnTo>
                    <a:pt x="68" y="297"/>
                  </a:lnTo>
                  <a:lnTo>
                    <a:pt x="66" y="299"/>
                  </a:lnTo>
                  <a:lnTo>
                    <a:pt x="64" y="300"/>
                  </a:lnTo>
                  <a:lnTo>
                    <a:pt x="62" y="291"/>
                  </a:lnTo>
                  <a:lnTo>
                    <a:pt x="62" y="304"/>
                  </a:lnTo>
                  <a:lnTo>
                    <a:pt x="62" y="300"/>
                  </a:lnTo>
                  <a:lnTo>
                    <a:pt x="60" y="300"/>
                  </a:lnTo>
                  <a:lnTo>
                    <a:pt x="54" y="300"/>
                  </a:lnTo>
                  <a:lnTo>
                    <a:pt x="49" y="302"/>
                  </a:lnTo>
                  <a:lnTo>
                    <a:pt x="41" y="273"/>
                  </a:lnTo>
                  <a:lnTo>
                    <a:pt x="42" y="271"/>
                  </a:lnTo>
                  <a:lnTo>
                    <a:pt x="40" y="263"/>
                  </a:lnTo>
                  <a:lnTo>
                    <a:pt x="41" y="263"/>
                  </a:lnTo>
                  <a:lnTo>
                    <a:pt x="38" y="258"/>
                  </a:lnTo>
                  <a:lnTo>
                    <a:pt x="21" y="237"/>
                  </a:lnTo>
                  <a:lnTo>
                    <a:pt x="12" y="237"/>
                  </a:lnTo>
                  <a:lnTo>
                    <a:pt x="15" y="232"/>
                  </a:lnTo>
                  <a:lnTo>
                    <a:pt x="0" y="239"/>
                  </a:lnTo>
                  <a:lnTo>
                    <a:pt x="1" y="195"/>
                  </a:lnTo>
                  <a:lnTo>
                    <a:pt x="2" y="150"/>
                  </a:lnTo>
                  <a:lnTo>
                    <a:pt x="13" y="115"/>
                  </a:lnTo>
                  <a:lnTo>
                    <a:pt x="16" y="87"/>
                  </a:lnTo>
                  <a:lnTo>
                    <a:pt x="12" y="69"/>
                  </a:lnTo>
                  <a:lnTo>
                    <a:pt x="13" y="69"/>
                  </a:lnTo>
                  <a:lnTo>
                    <a:pt x="13" y="54"/>
                  </a:lnTo>
                  <a:lnTo>
                    <a:pt x="19" y="32"/>
                  </a:lnTo>
                  <a:lnTo>
                    <a:pt x="22" y="10"/>
                  </a:lnTo>
                  <a:lnTo>
                    <a:pt x="37" y="0"/>
                  </a:lnTo>
                  <a:lnTo>
                    <a:pt x="52" y="2"/>
                  </a:lnTo>
                  <a:lnTo>
                    <a:pt x="62" y="21"/>
                  </a:lnTo>
                  <a:lnTo>
                    <a:pt x="77" y="13"/>
                  </a:lnTo>
                  <a:lnTo>
                    <a:pt x="89" y="21"/>
                  </a:lnTo>
                  <a:lnTo>
                    <a:pt x="100" y="30"/>
                  </a:lnTo>
                  <a:lnTo>
                    <a:pt x="119" y="15"/>
                  </a:lnTo>
                  <a:lnTo>
                    <a:pt x="135" y="17"/>
                  </a:lnTo>
                  <a:lnTo>
                    <a:pt x="150" y="21"/>
                  </a:lnTo>
                  <a:lnTo>
                    <a:pt x="168" y="0"/>
                  </a:lnTo>
                  <a:lnTo>
                    <a:pt x="174" y="21"/>
                  </a:lnTo>
                  <a:lnTo>
                    <a:pt x="176" y="47"/>
                  </a:lnTo>
                  <a:lnTo>
                    <a:pt x="183" y="58"/>
                  </a:lnTo>
                  <a:lnTo>
                    <a:pt x="180" y="76"/>
                  </a:lnTo>
                  <a:lnTo>
                    <a:pt x="169" y="95"/>
                  </a:lnTo>
                  <a:lnTo>
                    <a:pt x="163" y="117"/>
                  </a:lnTo>
                  <a:lnTo>
                    <a:pt x="158" y="139"/>
                  </a:lnTo>
                  <a:lnTo>
                    <a:pt x="151" y="167"/>
                  </a:lnTo>
                  <a:lnTo>
                    <a:pt x="147" y="184"/>
                  </a:lnTo>
                  <a:lnTo>
                    <a:pt x="141" y="212"/>
                  </a:lnTo>
                  <a:lnTo>
                    <a:pt x="131" y="237"/>
                  </a:lnTo>
                  <a:lnTo>
                    <a:pt x="121" y="21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29" name="Freeform 1525"/>
            <p:cNvSpPr>
              <a:spLocks/>
            </p:cNvSpPr>
            <p:nvPr/>
          </p:nvSpPr>
          <p:spPr bwMode="auto">
            <a:xfrm>
              <a:off x="4095775" y="3544890"/>
              <a:ext cx="84958" cy="193839"/>
            </a:xfrm>
            <a:custGeom>
              <a:avLst/>
              <a:gdLst>
                <a:gd name="T0" fmla="*/ 3 w 47"/>
                <a:gd name="T1" fmla="*/ 44 h 196"/>
                <a:gd name="T2" fmla="*/ 0 w 47"/>
                <a:gd name="T3" fmla="*/ 55 h 196"/>
                <a:gd name="T4" fmla="*/ 9 w 47"/>
                <a:gd name="T5" fmla="*/ 74 h 196"/>
                <a:gd name="T6" fmla="*/ 11 w 47"/>
                <a:gd name="T7" fmla="*/ 100 h 196"/>
                <a:gd name="T8" fmla="*/ 13 w 47"/>
                <a:gd name="T9" fmla="*/ 124 h 196"/>
                <a:gd name="T10" fmla="*/ 13 w 47"/>
                <a:gd name="T11" fmla="*/ 148 h 196"/>
                <a:gd name="T12" fmla="*/ 13 w 47"/>
                <a:gd name="T13" fmla="*/ 172 h 196"/>
                <a:gd name="T14" fmla="*/ 14 w 47"/>
                <a:gd name="T15" fmla="*/ 196 h 196"/>
                <a:gd name="T16" fmla="*/ 31 w 47"/>
                <a:gd name="T17" fmla="*/ 192 h 196"/>
                <a:gd name="T18" fmla="*/ 32 w 47"/>
                <a:gd name="T19" fmla="*/ 148 h 196"/>
                <a:gd name="T20" fmla="*/ 33 w 47"/>
                <a:gd name="T21" fmla="*/ 103 h 196"/>
                <a:gd name="T22" fmla="*/ 44 w 47"/>
                <a:gd name="T23" fmla="*/ 68 h 196"/>
                <a:gd name="T24" fmla="*/ 47 w 47"/>
                <a:gd name="T25" fmla="*/ 40 h 196"/>
                <a:gd name="T26" fmla="*/ 43 w 47"/>
                <a:gd name="T27" fmla="*/ 22 h 196"/>
                <a:gd name="T28" fmla="*/ 44 w 47"/>
                <a:gd name="T29" fmla="*/ 22 h 196"/>
                <a:gd name="T30" fmla="*/ 31 w 47"/>
                <a:gd name="T31" fmla="*/ 0 h 196"/>
                <a:gd name="T32" fmla="*/ 26 w 47"/>
                <a:gd name="T33" fmla="*/ 9 h 196"/>
                <a:gd name="T34" fmla="*/ 26 w 47"/>
                <a:gd name="T35" fmla="*/ 15 h 196"/>
                <a:gd name="T36" fmla="*/ 25 w 47"/>
                <a:gd name="T37" fmla="*/ 16 h 196"/>
                <a:gd name="T38" fmla="*/ 14 w 47"/>
                <a:gd name="T39" fmla="*/ 29 h 196"/>
                <a:gd name="T40" fmla="*/ 3 w 47"/>
                <a:gd name="T41" fmla="*/ 4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196">
                  <a:moveTo>
                    <a:pt x="3" y="44"/>
                  </a:moveTo>
                  <a:lnTo>
                    <a:pt x="0" y="55"/>
                  </a:lnTo>
                  <a:lnTo>
                    <a:pt x="9" y="74"/>
                  </a:lnTo>
                  <a:lnTo>
                    <a:pt x="11" y="100"/>
                  </a:lnTo>
                  <a:lnTo>
                    <a:pt x="13" y="124"/>
                  </a:lnTo>
                  <a:lnTo>
                    <a:pt x="13" y="148"/>
                  </a:lnTo>
                  <a:lnTo>
                    <a:pt x="13" y="172"/>
                  </a:lnTo>
                  <a:lnTo>
                    <a:pt x="14" y="196"/>
                  </a:lnTo>
                  <a:lnTo>
                    <a:pt x="31" y="192"/>
                  </a:lnTo>
                  <a:lnTo>
                    <a:pt x="32" y="148"/>
                  </a:lnTo>
                  <a:lnTo>
                    <a:pt x="33" y="103"/>
                  </a:lnTo>
                  <a:lnTo>
                    <a:pt x="44" y="68"/>
                  </a:lnTo>
                  <a:lnTo>
                    <a:pt x="47" y="40"/>
                  </a:lnTo>
                  <a:lnTo>
                    <a:pt x="43" y="22"/>
                  </a:lnTo>
                  <a:lnTo>
                    <a:pt x="44" y="22"/>
                  </a:lnTo>
                  <a:lnTo>
                    <a:pt x="31" y="0"/>
                  </a:lnTo>
                  <a:lnTo>
                    <a:pt x="26" y="9"/>
                  </a:lnTo>
                  <a:lnTo>
                    <a:pt x="26" y="15"/>
                  </a:lnTo>
                  <a:lnTo>
                    <a:pt x="25" y="16"/>
                  </a:lnTo>
                  <a:lnTo>
                    <a:pt x="14" y="29"/>
                  </a:lnTo>
                  <a:lnTo>
                    <a:pt x="3" y="4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0" name="Freeform 1526"/>
            <p:cNvSpPr>
              <a:spLocks/>
            </p:cNvSpPr>
            <p:nvPr/>
          </p:nvSpPr>
          <p:spPr bwMode="auto">
            <a:xfrm>
              <a:off x="3925859" y="3452676"/>
              <a:ext cx="215107" cy="182547"/>
            </a:xfrm>
            <a:custGeom>
              <a:avLst/>
              <a:gdLst>
                <a:gd name="T0" fmla="*/ 99 w 122"/>
                <a:gd name="T1" fmla="*/ 135 h 183"/>
                <a:gd name="T2" fmla="*/ 94 w 122"/>
                <a:gd name="T3" fmla="*/ 135 h 183"/>
                <a:gd name="T4" fmla="*/ 82 w 122"/>
                <a:gd name="T5" fmla="*/ 131 h 183"/>
                <a:gd name="T6" fmla="*/ 77 w 122"/>
                <a:gd name="T7" fmla="*/ 133 h 183"/>
                <a:gd name="T8" fmla="*/ 59 w 122"/>
                <a:gd name="T9" fmla="*/ 133 h 183"/>
                <a:gd name="T10" fmla="*/ 40 w 122"/>
                <a:gd name="T11" fmla="*/ 135 h 183"/>
                <a:gd name="T12" fmla="*/ 42 w 122"/>
                <a:gd name="T13" fmla="*/ 159 h 183"/>
                <a:gd name="T14" fmla="*/ 44 w 122"/>
                <a:gd name="T15" fmla="*/ 183 h 183"/>
                <a:gd name="T16" fmla="*/ 29 w 122"/>
                <a:gd name="T17" fmla="*/ 167 h 183"/>
                <a:gd name="T18" fmla="*/ 14 w 122"/>
                <a:gd name="T19" fmla="*/ 176 h 183"/>
                <a:gd name="T20" fmla="*/ 5 w 122"/>
                <a:gd name="T21" fmla="*/ 157 h 183"/>
                <a:gd name="T22" fmla="*/ 0 w 122"/>
                <a:gd name="T23" fmla="*/ 154 h 183"/>
                <a:gd name="T24" fmla="*/ 3 w 122"/>
                <a:gd name="T25" fmla="*/ 111 h 183"/>
                <a:gd name="T26" fmla="*/ 8 w 122"/>
                <a:gd name="T27" fmla="*/ 100 h 183"/>
                <a:gd name="T28" fmla="*/ 16 w 122"/>
                <a:gd name="T29" fmla="*/ 87 h 183"/>
                <a:gd name="T30" fmla="*/ 19 w 122"/>
                <a:gd name="T31" fmla="*/ 74 h 183"/>
                <a:gd name="T32" fmla="*/ 22 w 122"/>
                <a:gd name="T33" fmla="*/ 56 h 183"/>
                <a:gd name="T34" fmla="*/ 32 w 122"/>
                <a:gd name="T35" fmla="*/ 63 h 183"/>
                <a:gd name="T36" fmla="*/ 35 w 122"/>
                <a:gd name="T37" fmla="*/ 52 h 183"/>
                <a:gd name="T38" fmla="*/ 37 w 122"/>
                <a:gd name="T39" fmla="*/ 46 h 183"/>
                <a:gd name="T40" fmla="*/ 44 w 122"/>
                <a:gd name="T41" fmla="*/ 31 h 183"/>
                <a:gd name="T42" fmla="*/ 51 w 122"/>
                <a:gd name="T43" fmla="*/ 31 h 183"/>
                <a:gd name="T44" fmla="*/ 54 w 122"/>
                <a:gd name="T45" fmla="*/ 18 h 183"/>
                <a:gd name="T46" fmla="*/ 73 w 122"/>
                <a:gd name="T47" fmla="*/ 0 h 183"/>
                <a:gd name="T48" fmla="*/ 88 w 122"/>
                <a:gd name="T49" fmla="*/ 4 h 183"/>
                <a:gd name="T50" fmla="*/ 89 w 122"/>
                <a:gd name="T51" fmla="*/ 31 h 183"/>
                <a:gd name="T52" fmla="*/ 102 w 122"/>
                <a:gd name="T53" fmla="*/ 56 h 183"/>
                <a:gd name="T54" fmla="*/ 100 w 122"/>
                <a:gd name="T55" fmla="*/ 56 h 183"/>
                <a:gd name="T56" fmla="*/ 99 w 122"/>
                <a:gd name="T57" fmla="*/ 67 h 183"/>
                <a:gd name="T58" fmla="*/ 109 w 122"/>
                <a:gd name="T59" fmla="*/ 81 h 183"/>
                <a:gd name="T60" fmla="*/ 114 w 122"/>
                <a:gd name="T61" fmla="*/ 78 h 183"/>
                <a:gd name="T62" fmla="*/ 118 w 122"/>
                <a:gd name="T63" fmla="*/ 87 h 183"/>
                <a:gd name="T64" fmla="*/ 122 w 122"/>
                <a:gd name="T65" fmla="*/ 106 h 183"/>
                <a:gd name="T66" fmla="*/ 121 w 122"/>
                <a:gd name="T67" fmla="*/ 107 h 183"/>
                <a:gd name="T68" fmla="*/ 110 w 122"/>
                <a:gd name="T69" fmla="*/ 120 h 183"/>
                <a:gd name="T70" fmla="*/ 99 w 122"/>
                <a:gd name="T71" fmla="*/ 13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83">
                  <a:moveTo>
                    <a:pt x="99" y="135"/>
                  </a:moveTo>
                  <a:lnTo>
                    <a:pt x="94" y="135"/>
                  </a:lnTo>
                  <a:lnTo>
                    <a:pt x="82" y="131"/>
                  </a:lnTo>
                  <a:lnTo>
                    <a:pt x="77" y="133"/>
                  </a:lnTo>
                  <a:lnTo>
                    <a:pt x="59" y="133"/>
                  </a:lnTo>
                  <a:lnTo>
                    <a:pt x="40" y="135"/>
                  </a:lnTo>
                  <a:lnTo>
                    <a:pt x="42" y="159"/>
                  </a:lnTo>
                  <a:lnTo>
                    <a:pt x="44" y="183"/>
                  </a:lnTo>
                  <a:lnTo>
                    <a:pt x="29" y="167"/>
                  </a:lnTo>
                  <a:lnTo>
                    <a:pt x="14" y="176"/>
                  </a:lnTo>
                  <a:lnTo>
                    <a:pt x="5" y="157"/>
                  </a:lnTo>
                  <a:lnTo>
                    <a:pt x="0" y="154"/>
                  </a:lnTo>
                  <a:lnTo>
                    <a:pt x="3" y="111"/>
                  </a:lnTo>
                  <a:lnTo>
                    <a:pt x="8" y="100"/>
                  </a:lnTo>
                  <a:lnTo>
                    <a:pt x="16" y="87"/>
                  </a:lnTo>
                  <a:lnTo>
                    <a:pt x="19" y="74"/>
                  </a:lnTo>
                  <a:lnTo>
                    <a:pt x="22" y="56"/>
                  </a:lnTo>
                  <a:lnTo>
                    <a:pt x="32" y="63"/>
                  </a:lnTo>
                  <a:lnTo>
                    <a:pt x="35" y="52"/>
                  </a:lnTo>
                  <a:lnTo>
                    <a:pt x="37" y="46"/>
                  </a:lnTo>
                  <a:lnTo>
                    <a:pt x="44" y="31"/>
                  </a:lnTo>
                  <a:lnTo>
                    <a:pt x="51" y="31"/>
                  </a:lnTo>
                  <a:lnTo>
                    <a:pt x="54" y="18"/>
                  </a:lnTo>
                  <a:lnTo>
                    <a:pt x="73" y="0"/>
                  </a:lnTo>
                  <a:lnTo>
                    <a:pt x="88" y="4"/>
                  </a:lnTo>
                  <a:lnTo>
                    <a:pt x="89" y="31"/>
                  </a:lnTo>
                  <a:lnTo>
                    <a:pt x="102" y="56"/>
                  </a:lnTo>
                  <a:lnTo>
                    <a:pt x="100" y="56"/>
                  </a:lnTo>
                  <a:lnTo>
                    <a:pt x="99" y="67"/>
                  </a:lnTo>
                  <a:lnTo>
                    <a:pt x="109" y="81"/>
                  </a:lnTo>
                  <a:lnTo>
                    <a:pt x="114" y="78"/>
                  </a:lnTo>
                  <a:lnTo>
                    <a:pt x="118" y="87"/>
                  </a:lnTo>
                  <a:lnTo>
                    <a:pt x="122" y="106"/>
                  </a:lnTo>
                  <a:lnTo>
                    <a:pt x="121" y="107"/>
                  </a:lnTo>
                  <a:lnTo>
                    <a:pt x="110" y="120"/>
                  </a:lnTo>
                  <a:lnTo>
                    <a:pt x="99" y="13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1" name="Freeform 1527"/>
            <p:cNvSpPr>
              <a:spLocks/>
            </p:cNvSpPr>
            <p:nvPr/>
          </p:nvSpPr>
          <p:spPr bwMode="auto">
            <a:xfrm>
              <a:off x="4309074" y="3516661"/>
              <a:ext cx="207876" cy="366976"/>
            </a:xfrm>
            <a:custGeom>
              <a:avLst/>
              <a:gdLst>
                <a:gd name="T0" fmla="*/ 110 w 119"/>
                <a:gd name="T1" fmla="*/ 102 h 369"/>
                <a:gd name="T2" fmla="*/ 93 w 119"/>
                <a:gd name="T3" fmla="*/ 102 h 369"/>
                <a:gd name="T4" fmla="*/ 85 w 119"/>
                <a:gd name="T5" fmla="*/ 111 h 369"/>
                <a:gd name="T6" fmla="*/ 98 w 119"/>
                <a:gd name="T7" fmla="*/ 139 h 369"/>
                <a:gd name="T8" fmla="*/ 108 w 119"/>
                <a:gd name="T9" fmla="*/ 181 h 369"/>
                <a:gd name="T10" fmla="*/ 100 w 119"/>
                <a:gd name="T11" fmla="*/ 211 h 369"/>
                <a:gd name="T12" fmla="*/ 93 w 119"/>
                <a:gd name="T13" fmla="*/ 235 h 369"/>
                <a:gd name="T14" fmla="*/ 97 w 119"/>
                <a:gd name="T15" fmla="*/ 280 h 369"/>
                <a:gd name="T16" fmla="*/ 106 w 119"/>
                <a:gd name="T17" fmla="*/ 304 h 369"/>
                <a:gd name="T18" fmla="*/ 115 w 119"/>
                <a:gd name="T19" fmla="*/ 326 h 369"/>
                <a:gd name="T20" fmla="*/ 119 w 119"/>
                <a:gd name="T21" fmla="*/ 356 h 369"/>
                <a:gd name="T22" fmla="*/ 117 w 119"/>
                <a:gd name="T23" fmla="*/ 369 h 369"/>
                <a:gd name="T24" fmla="*/ 104 w 119"/>
                <a:gd name="T25" fmla="*/ 365 h 369"/>
                <a:gd name="T26" fmla="*/ 91 w 119"/>
                <a:gd name="T27" fmla="*/ 359 h 369"/>
                <a:gd name="T28" fmla="*/ 74 w 119"/>
                <a:gd name="T29" fmla="*/ 359 h 369"/>
                <a:gd name="T30" fmla="*/ 60 w 119"/>
                <a:gd name="T31" fmla="*/ 359 h 369"/>
                <a:gd name="T32" fmla="*/ 44 w 119"/>
                <a:gd name="T33" fmla="*/ 359 h 369"/>
                <a:gd name="T34" fmla="*/ 32 w 119"/>
                <a:gd name="T35" fmla="*/ 354 h 369"/>
                <a:gd name="T36" fmla="*/ 21 w 119"/>
                <a:gd name="T37" fmla="*/ 352 h 369"/>
                <a:gd name="T38" fmla="*/ 21 w 119"/>
                <a:gd name="T39" fmla="*/ 319 h 369"/>
                <a:gd name="T40" fmla="*/ 19 w 119"/>
                <a:gd name="T41" fmla="*/ 302 h 369"/>
                <a:gd name="T42" fmla="*/ 17 w 119"/>
                <a:gd name="T43" fmla="*/ 298 h 369"/>
                <a:gd name="T44" fmla="*/ 8 w 119"/>
                <a:gd name="T45" fmla="*/ 296 h 369"/>
                <a:gd name="T46" fmla="*/ 3 w 119"/>
                <a:gd name="T47" fmla="*/ 276 h 369"/>
                <a:gd name="T48" fmla="*/ 0 w 119"/>
                <a:gd name="T49" fmla="*/ 278 h 369"/>
                <a:gd name="T50" fmla="*/ 2 w 119"/>
                <a:gd name="T51" fmla="*/ 272 h 369"/>
                <a:gd name="T52" fmla="*/ 7 w 119"/>
                <a:gd name="T53" fmla="*/ 243 h 369"/>
                <a:gd name="T54" fmla="*/ 13 w 119"/>
                <a:gd name="T55" fmla="*/ 224 h 369"/>
                <a:gd name="T56" fmla="*/ 20 w 119"/>
                <a:gd name="T57" fmla="*/ 204 h 369"/>
                <a:gd name="T58" fmla="*/ 32 w 119"/>
                <a:gd name="T59" fmla="*/ 198 h 369"/>
                <a:gd name="T60" fmla="*/ 41 w 119"/>
                <a:gd name="T61" fmla="*/ 218 h 369"/>
                <a:gd name="T62" fmla="*/ 51 w 119"/>
                <a:gd name="T63" fmla="*/ 193 h 369"/>
                <a:gd name="T64" fmla="*/ 58 w 119"/>
                <a:gd name="T65" fmla="*/ 165 h 369"/>
                <a:gd name="T66" fmla="*/ 62 w 119"/>
                <a:gd name="T67" fmla="*/ 148 h 369"/>
                <a:gd name="T68" fmla="*/ 69 w 119"/>
                <a:gd name="T69" fmla="*/ 120 h 369"/>
                <a:gd name="T70" fmla="*/ 74 w 119"/>
                <a:gd name="T71" fmla="*/ 96 h 369"/>
                <a:gd name="T72" fmla="*/ 80 w 119"/>
                <a:gd name="T73" fmla="*/ 74 h 369"/>
                <a:gd name="T74" fmla="*/ 91 w 119"/>
                <a:gd name="T75" fmla="*/ 57 h 369"/>
                <a:gd name="T76" fmla="*/ 94 w 119"/>
                <a:gd name="T77" fmla="*/ 39 h 369"/>
                <a:gd name="T78" fmla="*/ 87 w 119"/>
                <a:gd name="T79" fmla="*/ 26 h 369"/>
                <a:gd name="T80" fmla="*/ 85 w 119"/>
                <a:gd name="T81" fmla="*/ 0 h 369"/>
                <a:gd name="T82" fmla="*/ 92 w 119"/>
                <a:gd name="T83" fmla="*/ 0 h 369"/>
                <a:gd name="T84" fmla="*/ 98 w 119"/>
                <a:gd name="T85" fmla="*/ 35 h 369"/>
                <a:gd name="T86" fmla="*/ 100 w 119"/>
                <a:gd name="T87" fmla="*/ 70 h 369"/>
                <a:gd name="T88" fmla="*/ 110 w 119"/>
                <a:gd name="T89" fmla="*/ 10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9" h="369">
                  <a:moveTo>
                    <a:pt x="110" y="102"/>
                  </a:moveTo>
                  <a:lnTo>
                    <a:pt x="93" y="102"/>
                  </a:lnTo>
                  <a:lnTo>
                    <a:pt x="85" y="111"/>
                  </a:lnTo>
                  <a:lnTo>
                    <a:pt x="98" y="139"/>
                  </a:lnTo>
                  <a:lnTo>
                    <a:pt x="108" y="181"/>
                  </a:lnTo>
                  <a:lnTo>
                    <a:pt x="100" y="211"/>
                  </a:lnTo>
                  <a:lnTo>
                    <a:pt x="93" y="235"/>
                  </a:lnTo>
                  <a:lnTo>
                    <a:pt x="97" y="280"/>
                  </a:lnTo>
                  <a:lnTo>
                    <a:pt x="106" y="304"/>
                  </a:lnTo>
                  <a:lnTo>
                    <a:pt x="115" y="326"/>
                  </a:lnTo>
                  <a:lnTo>
                    <a:pt x="119" y="356"/>
                  </a:lnTo>
                  <a:lnTo>
                    <a:pt x="117" y="369"/>
                  </a:lnTo>
                  <a:lnTo>
                    <a:pt x="104" y="365"/>
                  </a:lnTo>
                  <a:lnTo>
                    <a:pt x="91" y="359"/>
                  </a:lnTo>
                  <a:lnTo>
                    <a:pt x="74" y="359"/>
                  </a:lnTo>
                  <a:lnTo>
                    <a:pt x="60" y="359"/>
                  </a:lnTo>
                  <a:lnTo>
                    <a:pt x="44" y="359"/>
                  </a:lnTo>
                  <a:lnTo>
                    <a:pt x="32" y="354"/>
                  </a:lnTo>
                  <a:lnTo>
                    <a:pt x="21" y="352"/>
                  </a:lnTo>
                  <a:lnTo>
                    <a:pt x="21" y="319"/>
                  </a:lnTo>
                  <a:lnTo>
                    <a:pt x="19" y="302"/>
                  </a:lnTo>
                  <a:lnTo>
                    <a:pt x="17" y="298"/>
                  </a:lnTo>
                  <a:lnTo>
                    <a:pt x="8" y="296"/>
                  </a:lnTo>
                  <a:lnTo>
                    <a:pt x="3" y="276"/>
                  </a:lnTo>
                  <a:lnTo>
                    <a:pt x="0" y="278"/>
                  </a:lnTo>
                  <a:lnTo>
                    <a:pt x="2" y="272"/>
                  </a:lnTo>
                  <a:lnTo>
                    <a:pt x="7" y="243"/>
                  </a:lnTo>
                  <a:lnTo>
                    <a:pt x="13" y="224"/>
                  </a:lnTo>
                  <a:lnTo>
                    <a:pt x="20" y="204"/>
                  </a:lnTo>
                  <a:lnTo>
                    <a:pt x="32" y="198"/>
                  </a:lnTo>
                  <a:lnTo>
                    <a:pt x="41" y="218"/>
                  </a:lnTo>
                  <a:lnTo>
                    <a:pt x="51" y="193"/>
                  </a:lnTo>
                  <a:lnTo>
                    <a:pt x="58" y="165"/>
                  </a:lnTo>
                  <a:lnTo>
                    <a:pt x="62" y="148"/>
                  </a:lnTo>
                  <a:lnTo>
                    <a:pt x="69" y="120"/>
                  </a:lnTo>
                  <a:lnTo>
                    <a:pt x="74" y="96"/>
                  </a:lnTo>
                  <a:lnTo>
                    <a:pt x="80" y="74"/>
                  </a:lnTo>
                  <a:lnTo>
                    <a:pt x="91" y="57"/>
                  </a:lnTo>
                  <a:lnTo>
                    <a:pt x="94" y="39"/>
                  </a:lnTo>
                  <a:lnTo>
                    <a:pt x="87" y="26"/>
                  </a:lnTo>
                  <a:lnTo>
                    <a:pt x="85" y="0"/>
                  </a:lnTo>
                  <a:lnTo>
                    <a:pt x="92" y="0"/>
                  </a:lnTo>
                  <a:lnTo>
                    <a:pt x="98" y="35"/>
                  </a:lnTo>
                  <a:lnTo>
                    <a:pt x="100" y="70"/>
                  </a:lnTo>
                  <a:lnTo>
                    <a:pt x="110" y="10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2" name="Freeform 1528"/>
            <p:cNvSpPr>
              <a:spLocks/>
            </p:cNvSpPr>
            <p:nvPr/>
          </p:nvSpPr>
          <p:spPr bwMode="auto">
            <a:xfrm>
              <a:off x="4469952" y="3590057"/>
              <a:ext cx="354293" cy="280408"/>
            </a:xfrm>
            <a:custGeom>
              <a:avLst/>
              <a:gdLst>
                <a:gd name="T0" fmla="*/ 70 w 201"/>
                <a:gd name="T1" fmla="*/ 76 h 282"/>
                <a:gd name="T2" fmla="*/ 68 w 201"/>
                <a:gd name="T3" fmla="*/ 67 h 282"/>
                <a:gd name="T4" fmla="*/ 90 w 201"/>
                <a:gd name="T5" fmla="*/ 57 h 282"/>
                <a:gd name="T6" fmla="*/ 102 w 201"/>
                <a:gd name="T7" fmla="*/ 30 h 282"/>
                <a:gd name="T8" fmla="*/ 114 w 201"/>
                <a:gd name="T9" fmla="*/ 6 h 282"/>
                <a:gd name="T10" fmla="*/ 129 w 201"/>
                <a:gd name="T11" fmla="*/ 0 h 282"/>
                <a:gd name="T12" fmla="*/ 135 w 201"/>
                <a:gd name="T13" fmla="*/ 20 h 282"/>
                <a:gd name="T14" fmla="*/ 142 w 201"/>
                <a:gd name="T15" fmla="*/ 41 h 282"/>
                <a:gd name="T16" fmla="*/ 140 w 201"/>
                <a:gd name="T17" fmla="*/ 70 h 282"/>
                <a:gd name="T18" fmla="*/ 151 w 201"/>
                <a:gd name="T19" fmla="*/ 76 h 282"/>
                <a:gd name="T20" fmla="*/ 153 w 201"/>
                <a:gd name="T21" fmla="*/ 85 h 282"/>
                <a:gd name="T22" fmla="*/ 167 w 201"/>
                <a:gd name="T23" fmla="*/ 104 h 282"/>
                <a:gd name="T24" fmla="*/ 169 w 201"/>
                <a:gd name="T25" fmla="*/ 119 h 282"/>
                <a:gd name="T26" fmla="*/ 185 w 201"/>
                <a:gd name="T27" fmla="*/ 143 h 282"/>
                <a:gd name="T28" fmla="*/ 190 w 201"/>
                <a:gd name="T29" fmla="*/ 159 h 282"/>
                <a:gd name="T30" fmla="*/ 199 w 201"/>
                <a:gd name="T31" fmla="*/ 182 h 282"/>
                <a:gd name="T32" fmla="*/ 201 w 201"/>
                <a:gd name="T33" fmla="*/ 189 h 282"/>
                <a:gd name="T34" fmla="*/ 192 w 201"/>
                <a:gd name="T35" fmla="*/ 187 h 282"/>
                <a:gd name="T36" fmla="*/ 180 w 201"/>
                <a:gd name="T37" fmla="*/ 185 h 282"/>
                <a:gd name="T38" fmla="*/ 168 w 201"/>
                <a:gd name="T39" fmla="*/ 182 h 282"/>
                <a:gd name="T40" fmla="*/ 163 w 201"/>
                <a:gd name="T41" fmla="*/ 191 h 282"/>
                <a:gd name="T42" fmla="*/ 152 w 201"/>
                <a:gd name="T43" fmla="*/ 191 h 282"/>
                <a:gd name="T44" fmla="*/ 135 w 201"/>
                <a:gd name="T45" fmla="*/ 202 h 282"/>
                <a:gd name="T46" fmla="*/ 129 w 201"/>
                <a:gd name="T47" fmla="*/ 202 h 282"/>
                <a:gd name="T48" fmla="*/ 122 w 201"/>
                <a:gd name="T49" fmla="*/ 219 h 282"/>
                <a:gd name="T50" fmla="*/ 108 w 201"/>
                <a:gd name="T51" fmla="*/ 211 h 282"/>
                <a:gd name="T52" fmla="*/ 93 w 201"/>
                <a:gd name="T53" fmla="*/ 204 h 282"/>
                <a:gd name="T54" fmla="*/ 76 w 201"/>
                <a:gd name="T55" fmla="*/ 187 h 282"/>
                <a:gd name="T56" fmla="*/ 64 w 201"/>
                <a:gd name="T57" fmla="*/ 217 h 282"/>
                <a:gd name="T58" fmla="*/ 64 w 201"/>
                <a:gd name="T59" fmla="*/ 241 h 282"/>
                <a:gd name="T60" fmla="*/ 52 w 201"/>
                <a:gd name="T61" fmla="*/ 239 h 282"/>
                <a:gd name="T62" fmla="*/ 42 w 201"/>
                <a:gd name="T63" fmla="*/ 237 h 282"/>
                <a:gd name="T64" fmla="*/ 32 w 201"/>
                <a:gd name="T65" fmla="*/ 245 h 282"/>
                <a:gd name="T66" fmla="*/ 26 w 201"/>
                <a:gd name="T67" fmla="*/ 282 h 282"/>
                <a:gd name="T68" fmla="*/ 22 w 201"/>
                <a:gd name="T69" fmla="*/ 252 h 282"/>
                <a:gd name="T70" fmla="*/ 13 w 201"/>
                <a:gd name="T71" fmla="*/ 230 h 282"/>
                <a:gd name="T72" fmla="*/ 4 w 201"/>
                <a:gd name="T73" fmla="*/ 206 h 282"/>
                <a:gd name="T74" fmla="*/ 0 w 201"/>
                <a:gd name="T75" fmla="*/ 161 h 282"/>
                <a:gd name="T76" fmla="*/ 8 w 201"/>
                <a:gd name="T77" fmla="*/ 137 h 282"/>
                <a:gd name="T78" fmla="*/ 15 w 201"/>
                <a:gd name="T79" fmla="*/ 109 h 282"/>
                <a:gd name="T80" fmla="*/ 31 w 201"/>
                <a:gd name="T81" fmla="*/ 100 h 282"/>
                <a:gd name="T82" fmla="*/ 33 w 201"/>
                <a:gd name="T83" fmla="*/ 104 h 282"/>
                <a:gd name="T84" fmla="*/ 42 w 201"/>
                <a:gd name="T85" fmla="*/ 100 h 282"/>
                <a:gd name="T86" fmla="*/ 63 w 201"/>
                <a:gd name="T87" fmla="*/ 94 h 282"/>
                <a:gd name="T88" fmla="*/ 70 w 201"/>
                <a:gd name="T89" fmla="*/ 7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1" h="282">
                  <a:moveTo>
                    <a:pt x="70" y="76"/>
                  </a:moveTo>
                  <a:lnTo>
                    <a:pt x="68" y="67"/>
                  </a:lnTo>
                  <a:lnTo>
                    <a:pt x="90" y="57"/>
                  </a:lnTo>
                  <a:lnTo>
                    <a:pt x="102" y="30"/>
                  </a:lnTo>
                  <a:lnTo>
                    <a:pt x="114" y="6"/>
                  </a:lnTo>
                  <a:lnTo>
                    <a:pt x="129" y="0"/>
                  </a:lnTo>
                  <a:lnTo>
                    <a:pt x="135" y="20"/>
                  </a:lnTo>
                  <a:lnTo>
                    <a:pt x="142" y="41"/>
                  </a:lnTo>
                  <a:lnTo>
                    <a:pt x="140" y="70"/>
                  </a:lnTo>
                  <a:lnTo>
                    <a:pt x="151" y="76"/>
                  </a:lnTo>
                  <a:lnTo>
                    <a:pt x="153" y="85"/>
                  </a:lnTo>
                  <a:lnTo>
                    <a:pt x="167" y="104"/>
                  </a:lnTo>
                  <a:lnTo>
                    <a:pt x="169" y="119"/>
                  </a:lnTo>
                  <a:lnTo>
                    <a:pt x="185" y="143"/>
                  </a:lnTo>
                  <a:lnTo>
                    <a:pt x="190" y="159"/>
                  </a:lnTo>
                  <a:lnTo>
                    <a:pt x="199" y="182"/>
                  </a:lnTo>
                  <a:lnTo>
                    <a:pt x="201" y="189"/>
                  </a:lnTo>
                  <a:lnTo>
                    <a:pt x="192" y="187"/>
                  </a:lnTo>
                  <a:lnTo>
                    <a:pt x="180" y="185"/>
                  </a:lnTo>
                  <a:lnTo>
                    <a:pt x="168" y="182"/>
                  </a:lnTo>
                  <a:lnTo>
                    <a:pt x="163" y="191"/>
                  </a:lnTo>
                  <a:lnTo>
                    <a:pt x="152" y="191"/>
                  </a:lnTo>
                  <a:lnTo>
                    <a:pt x="135" y="202"/>
                  </a:lnTo>
                  <a:lnTo>
                    <a:pt x="129" y="202"/>
                  </a:lnTo>
                  <a:lnTo>
                    <a:pt x="122" y="219"/>
                  </a:lnTo>
                  <a:lnTo>
                    <a:pt x="108" y="211"/>
                  </a:lnTo>
                  <a:lnTo>
                    <a:pt x="93" y="204"/>
                  </a:lnTo>
                  <a:lnTo>
                    <a:pt x="76" y="187"/>
                  </a:lnTo>
                  <a:lnTo>
                    <a:pt x="64" y="217"/>
                  </a:lnTo>
                  <a:lnTo>
                    <a:pt x="64" y="241"/>
                  </a:lnTo>
                  <a:lnTo>
                    <a:pt x="52" y="239"/>
                  </a:lnTo>
                  <a:lnTo>
                    <a:pt x="42" y="237"/>
                  </a:lnTo>
                  <a:lnTo>
                    <a:pt x="32" y="245"/>
                  </a:lnTo>
                  <a:lnTo>
                    <a:pt x="26" y="282"/>
                  </a:lnTo>
                  <a:lnTo>
                    <a:pt x="22" y="252"/>
                  </a:lnTo>
                  <a:lnTo>
                    <a:pt x="13" y="230"/>
                  </a:lnTo>
                  <a:lnTo>
                    <a:pt x="4" y="206"/>
                  </a:lnTo>
                  <a:lnTo>
                    <a:pt x="0" y="161"/>
                  </a:lnTo>
                  <a:lnTo>
                    <a:pt x="8" y="137"/>
                  </a:lnTo>
                  <a:lnTo>
                    <a:pt x="15" y="109"/>
                  </a:lnTo>
                  <a:lnTo>
                    <a:pt x="31" y="100"/>
                  </a:lnTo>
                  <a:lnTo>
                    <a:pt x="33" y="104"/>
                  </a:lnTo>
                  <a:lnTo>
                    <a:pt x="42" y="100"/>
                  </a:lnTo>
                  <a:lnTo>
                    <a:pt x="63" y="94"/>
                  </a:lnTo>
                  <a:lnTo>
                    <a:pt x="70" y="7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3" name="Freeform 1529"/>
            <p:cNvSpPr>
              <a:spLocks/>
            </p:cNvSpPr>
            <p:nvPr/>
          </p:nvSpPr>
          <p:spPr bwMode="auto">
            <a:xfrm>
              <a:off x="3620371" y="3495960"/>
              <a:ext cx="81343" cy="24465"/>
            </a:xfrm>
            <a:custGeom>
              <a:avLst/>
              <a:gdLst>
                <a:gd name="T0" fmla="*/ 2 w 45"/>
                <a:gd name="T1" fmla="*/ 13 h 26"/>
                <a:gd name="T2" fmla="*/ 0 w 45"/>
                <a:gd name="T3" fmla="*/ 26 h 26"/>
                <a:gd name="T4" fmla="*/ 12 w 45"/>
                <a:gd name="T5" fmla="*/ 16 h 26"/>
                <a:gd name="T6" fmla="*/ 24 w 45"/>
                <a:gd name="T7" fmla="*/ 11 h 26"/>
                <a:gd name="T8" fmla="*/ 45 w 45"/>
                <a:gd name="T9" fmla="*/ 16 h 26"/>
                <a:gd name="T10" fmla="*/ 42 w 45"/>
                <a:gd name="T11" fmla="*/ 11 h 26"/>
                <a:gd name="T12" fmla="*/ 22 w 45"/>
                <a:gd name="T13" fmla="*/ 0 h 26"/>
                <a:gd name="T14" fmla="*/ 20 w 45"/>
                <a:gd name="T15" fmla="*/ 9 h 26"/>
                <a:gd name="T16" fmla="*/ 3 w 45"/>
                <a:gd name="T17" fmla="*/ 9 h 26"/>
                <a:gd name="T18" fmla="*/ 3 w 45"/>
                <a:gd name="T19" fmla="*/ 13 h 26"/>
                <a:gd name="T20" fmla="*/ 19 w 45"/>
                <a:gd name="T21" fmla="*/ 13 h 26"/>
                <a:gd name="T22" fmla="*/ 10 w 45"/>
                <a:gd name="T23" fmla="*/ 18 h 26"/>
                <a:gd name="T24" fmla="*/ 2 w 45"/>
                <a:gd name="T25"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26">
                  <a:moveTo>
                    <a:pt x="2" y="13"/>
                  </a:moveTo>
                  <a:lnTo>
                    <a:pt x="0" y="26"/>
                  </a:lnTo>
                  <a:lnTo>
                    <a:pt x="12" y="16"/>
                  </a:lnTo>
                  <a:lnTo>
                    <a:pt x="24" y="11"/>
                  </a:lnTo>
                  <a:lnTo>
                    <a:pt x="45" y="16"/>
                  </a:lnTo>
                  <a:lnTo>
                    <a:pt x="42" y="11"/>
                  </a:lnTo>
                  <a:lnTo>
                    <a:pt x="22" y="0"/>
                  </a:lnTo>
                  <a:lnTo>
                    <a:pt x="20" y="9"/>
                  </a:lnTo>
                  <a:lnTo>
                    <a:pt x="3" y="9"/>
                  </a:lnTo>
                  <a:lnTo>
                    <a:pt x="3" y="13"/>
                  </a:lnTo>
                  <a:lnTo>
                    <a:pt x="19" y="13"/>
                  </a:lnTo>
                  <a:lnTo>
                    <a:pt x="10" y="18"/>
                  </a:lnTo>
                  <a:lnTo>
                    <a:pt x="2" y="1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4" name="Freeform 1530"/>
            <p:cNvSpPr>
              <a:spLocks/>
            </p:cNvSpPr>
            <p:nvPr/>
          </p:nvSpPr>
          <p:spPr bwMode="auto">
            <a:xfrm>
              <a:off x="3987318" y="3582529"/>
              <a:ext cx="119303" cy="201366"/>
            </a:xfrm>
            <a:custGeom>
              <a:avLst/>
              <a:gdLst>
                <a:gd name="T0" fmla="*/ 59 w 67"/>
                <a:gd name="T1" fmla="*/ 174 h 203"/>
                <a:gd name="T2" fmla="*/ 48 w 67"/>
                <a:gd name="T3" fmla="*/ 179 h 203"/>
                <a:gd name="T4" fmla="*/ 37 w 67"/>
                <a:gd name="T5" fmla="*/ 189 h 203"/>
                <a:gd name="T6" fmla="*/ 26 w 67"/>
                <a:gd name="T7" fmla="*/ 196 h 203"/>
                <a:gd name="T8" fmla="*/ 15 w 67"/>
                <a:gd name="T9" fmla="*/ 203 h 203"/>
                <a:gd name="T10" fmla="*/ 1 w 67"/>
                <a:gd name="T11" fmla="*/ 194 h 203"/>
                <a:gd name="T12" fmla="*/ 5 w 67"/>
                <a:gd name="T13" fmla="*/ 187 h 203"/>
                <a:gd name="T14" fmla="*/ 3 w 67"/>
                <a:gd name="T15" fmla="*/ 163 h 203"/>
                <a:gd name="T16" fmla="*/ 0 w 67"/>
                <a:gd name="T17" fmla="*/ 137 h 203"/>
                <a:gd name="T18" fmla="*/ 5 w 67"/>
                <a:gd name="T19" fmla="*/ 114 h 203"/>
                <a:gd name="T20" fmla="*/ 11 w 67"/>
                <a:gd name="T21" fmla="*/ 92 h 203"/>
                <a:gd name="T22" fmla="*/ 9 w 67"/>
                <a:gd name="T23" fmla="*/ 51 h 203"/>
                <a:gd name="T24" fmla="*/ 8 w 67"/>
                <a:gd name="T25" fmla="*/ 27 h 203"/>
                <a:gd name="T26" fmla="*/ 5 w 67"/>
                <a:gd name="T27" fmla="*/ 3 h 203"/>
                <a:gd name="T28" fmla="*/ 24 w 67"/>
                <a:gd name="T29" fmla="*/ 1 h 203"/>
                <a:gd name="T30" fmla="*/ 42 w 67"/>
                <a:gd name="T31" fmla="*/ 1 h 203"/>
                <a:gd name="T32" fmla="*/ 46 w 67"/>
                <a:gd name="T33" fmla="*/ 0 h 203"/>
                <a:gd name="T34" fmla="*/ 49 w 67"/>
                <a:gd name="T35" fmla="*/ 7 h 203"/>
                <a:gd name="T36" fmla="*/ 55 w 67"/>
                <a:gd name="T37" fmla="*/ 37 h 203"/>
                <a:gd name="T38" fmla="*/ 55 w 67"/>
                <a:gd name="T39" fmla="*/ 51 h 203"/>
                <a:gd name="T40" fmla="*/ 56 w 67"/>
                <a:gd name="T41" fmla="*/ 72 h 203"/>
                <a:gd name="T42" fmla="*/ 58 w 67"/>
                <a:gd name="T43" fmla="*/ 94 h 203"/>
                <a:gd name="T44" fmla="*/ 58 w 67"/>
                <a:gd name="T45" fmla="*/ 120 h 203"/>
                <a:gd name="T46" fmla="*/ 59 w 67"/>
                <a:gd name="T47" fmla="*/ 148 h 203"/>
                <a:gd name="T48" fmla="*/ 67 w 67"/>
                <a:gd name="T49" fmla="*/ 163 h 203"/>
                <a:gd name="T50" fmla="*/ 59 w 67"/>
                <a:gd name="T51" fmla="*/ 172 h 203"/>
                <a:gd name="T52" fmla="*/ 54 w 67"/>
                <a:gd name="T53" fmla="*/ 164 h 203"/>
                <a:gd name="T54" fmla="*/ 59 w 67"/>
                <a:gd name="T55" fmla="*/ 17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7" h="203">
                  <a:moveTo>
                    <a:pt x="59" y="174"/>
                  </a:moveTo>
                  <a:lnTo>
                    <a:pt x="48" y="179"/>
                  </a:lnTo>
                  <a:lnTo>
                    <a:pt x="37" y="189"/>
                  </a:lnTo>
                  <a:lnTo>
                    <a:pt x="26" y="196"/>
                  </a:lnTo>
                  <a:lnTo>
                    <a:pt x="15" y="203"/>
                  </a:lnTo>
                  <a:lnTo>
                    <a:pt x="1" y="194"/>
                  </a:lnTo>
                  <a:lnTo>
                    <a:pt x="5" y="187"/>
                  </a:lnTo>
                  <a:lnTo>
                    <a:pt x="3" y="163"/>
                  </a:lnTo>
                  <a:lnTo>
                    <a:pt x="0" y="137"/>
                  </a:lnTo>
                  <a:lnTo>
                    <a:pt x="5" y="114"/>
                  </a:lnTo>
                  <a:lnTo>
                    <a:pt x="11" y="92"/>
                  </a:lnTo>
                  <a:lnTo>
                    <a:pt x="9" y="51"/>
                  </a:lnTo>
                  <a:lnTo>
                    <a:pt x="8" y="27"/>
                  </a:lnTo>
                  <a:lnTo>
                    <a:pt x="5" y="3"/>
                  </a:lnTo>
                  <a:lnTo>
                    <a:pt x="24" y="1"/>
                  </a:lnTo>
                  <a:lnTo>
                    <a:pt x="42" y="1"/>
                  </a:lnTo>
                  <a:lnTo>
                    <a:pt x="46" y="0"/>
                  </a:lnTo>
                  <a:lnTo>
                    <a:pt x="49" y="7"/>
                  </a:lnTo>
                  <a:lnTo>
                    <a:pt x="55" y="37"/>
                  </a:lnTo>
                  <a:lnTo>
                    <a:pt x="55" y="51"/>
                  </a:lnTo>
                  <a:lnTo>
                    <a:pt x="56" y="72"/>
                  </a:lnTo>
                  <a:lnTo>
                    <a:pt x="58" y="94"/>
                  </a:lnTo>
                  <a:lnTo>
                    <a:pt x="58" y="120"/>
                  </a:lnTo>
                  <a:lnTo>
                    <a:pt x="59" y="148"/>
                  </a:lnTo>
                  <a:lnTo>
                    <a:pt x="67" y="163"/>
                  </a:lnTo>
                  <a:lnTo>
                    <a:pt x="59" y="172"/>
                  </a:lnTo>
                  <a:lnTo>
                    <a:pt x="54" y="164"/>
                  </a:lnTo>
                  <a:lnTo>
                    <a:pt x="59" y="174"/>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5" name="Freeform 1531"/>
            <p:cNvSpPr>
              <a:spLocks/>
            </p:cNvSpPr>
            <p:nvPr/>
          </p:nvSpPr>
          <p:spPr bwMode="auto">
            <a:xfrm>
              <a:off x="3667369" y="3531717"/>
              <a:ext cx="195223" cy="173138"/>
            </a:xfrm>
            <a:custGeom>
              <a:avLst/>
              <a:gdLst>
                <a:gd name="T0" fmla="*/ 100 w 111"/>
                <a:gd name="T1" fmla="*/ 42 h 176"/>
                <a:gd name="T2" fmla="*/ 99 w 111"/>
                <a:gd name="T3" fmla="*/ 52 h 176"/>
                <a:gd name="T4" fmla="*/ 100 w 111"/>
                <a:gd name="T5" fmla="*/ 53 h 176"/>
                <a:gd name="T6" fmla="*/ 108 w 111"/>
                <a:gd name="T7" fmla="*/ 83 h 176"/>
                <a:gd name="T8" fmla="*/ 107 w 111"/>
                <a:gd name="T9" fmla="*/ 107 h 176"/>
                <a:gd name="T10" fmla="*/ 109 w 111"/>
                <a:gd name="T11" fmla="*/ 113 h 176"/>
                <a:gd name="T12" fmla="*/ 110 w 111"/>
                <a:gd name="T13" fmla="*/ 118 h 176"/>
                <a:gd name="T14" fmla="*/ 111 w 111"/>
                <a:gd name="T15" fmla="*/ 129 h 176"/>
                <a:gd name="T16" fmla="*/ 111 w 111"/>
                <a:gd name="T17" fmla="*/ 139 h 176"/>
                <a:gd name="T18" fmla="*/ 104 w 111"/>
                <a:gd name="T19" fmla="*/ 139 h 176"/>
                <a:gd name="T20" fmla="*/ 107 w 111"/>
                <a:gd name="T21" fmla="*/ 155 h 176"/>
                <a:gd name="T22" fmla="*/ 102 w 111"/>
                <a:gd name="T23" fmla="*/ 166 h 176"/>
                <a:gd name="T24" fmla="*/ 100 w 111"/>
                <a:gd name="T25" fmla="*/ 166 h 176"/>
                <a:gd name="T26" fmla="*/ 97 w 111"/>
                <a:gd name="T27" fmla="*/ 168 h 176"/>
                <a:gd name="T28" fmla="*/ 89 w 111"/>
                <a:gd name="T29" fmla="*/ 176 h 176"/>
                <a:gd name="T30" fmla="*/ 86 w 111"/>
                <a:gd name="T31" fmla="*/ 170 h 176"/>
                <a:gd name="T32" fmla="*/ 82 w 111"/>
                <a:gd name="T33" fmla="*/ 137 h 176"/>
                <a:gd name="T34" fmla="*/ 73 w 111"/>
                <a:gd name="T35" fmla="*/ 137 h 176"/>
                <a:gd name="T36" fmla="*/ 66 w 111"/>
                <a:gd name="T37" fmla="*/ 139 h 176"/>
                <a:gd name="T38" fmla="*/ 67 w 111"/>
                <a:gd name="T39" fmla="*/ 118 h 176"/>
                <a:gd name="T40" fmla="*/ 59 w 111"/>
                <a:gd name="T41" fmla="*/ 87 h 176"/>
                <a:gd name="T42" fmla="*/ 38 w 111"/>
                <a:gd name="T43" fmla="*/ 96 h 176"/>
                <a:gd name="T44" fmla="*/ 26 w 111"/>
                <a:gd name="T45" fmla="*/ 118 h 176"/>
                <a:gd name="T46" fmla="*/ 26 w 111"/>
                <a:gd name="T47" fmla="*/ 109 h 176"/>
                <a:gd name="T48" fmla="*/ 21 w 111"/>
                <a:gd name="T49" fmla="*/ 100 h 176"/>
                <a:gd name="T50" fmla="*/ 18 w 111"/>
                <a:gd name="T51" fmla="*/ 92 h 176"/>
                <a:gd name="T52" fmla="*/ 15 w 111"/>
                <a:gd name="T53" fmla="*/ 85 h 176"/>
                <a:gd name="T54" fmla="*/ 7 w 111"/>
                <a:gd name="T55" fmla="*/ 66 h 176"/>
                <a:gd name="T56" fmla="*/ 7 w 111"/>
                <a:gd name="T57" fmla="*/ 61 h 176"/>
                <a:gd name="T58" fmla="*/ 5 w 111"/>
                <a:gd name="T59" fmla="*/ 63 h 176"/>
                <a:gd name="T60" fmla="*/ 4 w 111"/>
                <a:gd name="T61" fmla="*/ 53 h 176"/>
                <a:gd name="T62" fmla="*/ 0 w 111"/>
                <a:gd name="T63" fmla="*/ 59 h 176"/>
                <a:gd name="T64" fmla="*/ 0 w 111"/>
                <a:gd name="T65" fmla="*/ 57 h 176"/>
                <a:gd name="T66" fmla="*/ 4 w 111"/>
                <a:gd name="T67" fmla="*/ 42 h 176"/>
                <a:gd name="T68" fmla="*/ 17 w 111"/>
                <a:gd name="T69" fmla="*/ 35 h 176"/>
                <a:gd name="T70" fmla="*/ 18 w 111"/>
                <a:gd name="T71" fmla="*/ 15 h 176"/>
                <a:gd name="T72" fmla="*/ 21 w 111"/>
                <a:gd name="T73" fmla="*/ 0 h 176"/>
                <a:gd name="T74" fmla="*/ 34 w 111"/>
                <a:gd name="T75" fmla="*/ 5 h 176"/>
                <a:gd name="T76" fmla="*/ 55 w 111"/>
                <a:gd name="T77" fmla="*/ 7 h 176"/>
                <a:gd name="T78" fmla="*/ 54 w 111"/>
                <a:gd name="T79" fmla="*/ 18 h 176"/>
                <a:gd name="T80" fmla="*/ 64 w 111"/>
                <a:gd name="T81" fmla="*/ 18 h 176"/>
                <a:gd name="T82" fmla="*/ 70 w 111"/>
                <a:gd name="T83" fmla="*/ 22 h 176"/>
                <a:gd name="T84" fmla="*/ 77 w 111"/>
                <a:gd name="T85" fmla="*/ 20 h 176"/>
                <a:gd name="T86" fmla="*/ 88 w 111"/>
                <a:gd name="T87" fmla="*/ 13 h 176"/>
                <a:gd name="T88" fmla="*/ 91 w 111"/>
                <a:gd name="T89" fmla="*/ 5 h 176"/>
                <a:gd name="T90" fmla="*/ 96 w 111"/>
                <a:gd name="T91" fmla="*/ 35 h 176"/>
                <a:gd name="T92" fmla="*/ 100 w 111"/>
                <a:gd name="T93" fmla="*/ 4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76">
                  <a:moveTo>
                    <a:pt x="100" y="42"/>
                  </a:moveTo>
                  <a:lnTo>
                    <a:pt x="99" y="52"/>
                  </a:lnTo>
                  <a:lnTo>
                    <a:pt x="100" y="53"/>
                  </a:lnTo>
                  <a:lnTo>
                    <a:pt x="108" y="83"/>
                  </a:lnTo>
                  <a:lnTo>
                    <a:pt x="107" y="107"/>
                  </a:lnTo>
                  <a:lnTo>
                    <a:pt x="109" y="113"/>
                  </a:lnTo>
                  <a:lnTo>
                    <a:pt x="110" y="118"/>
                  </a:lnTo>
                  <a:lnTo>
                    <a:pt x="111" y="129"/>
                  </a:lnTo>
                  <a:lnTo>
                    <a:pt x="111" y="139"/>
                  </a:lnTo>
                  <a:lnTo>
                    <a:pt x="104" y="139"/>
                  </a:lnTo>
                  <a:lnTo>
                    <a:pt x="107" y="155"/>
                  </a:lnTo>
                  <a:lnTo>
                    <a:pt x="102" y="166"/>
                  </a:lnTo>
                  <a:lnTo>
                    <a:pt x="100" y="166"/>
                  </a:lnTo>
                  <a:lnTo>
                    <a:pt x="97" y="168"/>
                  </a:lnTo>
                  <a:lnTo>
                    <a:pt x="89" y="176"/>
                  </a:lnTo>
                  <a:lnTo>
                    <a:pt x="86" y="170"/>
                  </a:lnTo>
                  <a:lnTo>
                    <a:pt x="82" y="137"/>
                  </a:lnTo>
                  <a:lnTo>
                    <a:pt x="73" y="137"/>
                  </a:lnTo>
                  <a:lnTo>
                    <a:pt x="66" y="139"/>
                  </a:lnTo>
                  <a:lnTo>
                    <a:pt x="67" y="118"/>
                  </a:lnTo>
                  <a:lnTo>
                    <a:pt x="59" y="87"/>
                  </a:lnTo>
                  <a:lnTo>
                    <a:pt x="38" y="96"/>
                  </a:lnTo>
                  <a:lnTo>
                    <a:pt x="26" y="118"/>
                  </a:lnTo>
                  <a:lnTo>
                    <a:pt x="26" y="109"/>
                  </a:lnTo>
                  <a:lnTo>
                    <a:pt x="21" y="100"/>
                  </a:lnTo>
                  <a:lnTo>
                    <a:pt x="18" y="92"/>
                  </a:lnTo>
                  <a:lnTo>
                    <a:pt x="15" y="85"/>
                  </a:lnTo>
                  <a:lnTo>
                    <a:pt x="7" y="66"/>
                  </a:lnTo>
                  <a:lnTo>
                    <a:pt x="7" y="61"/>
                  </a:lnTo>
                  <a:lnTo>
                    <a:pt x="5" y="63"/>
                  </a:lnTo>
                  <a:lnTo>
                    <a:pt x="4" y="53"/>
                  </a:lnTo>
                  <a:lnTo>
                    <a:pt x="0" y="59"/>
                  </a:lnTo>
                  <a:lnTo>
                    <a:pt x="0" y="57"/>
                  </a:lnTo>
                  <a:lnTo>
                    <a:pt x="4" y="42"/>
                  </a:lnTo>
                  <a:lnTo>
                    <a:pt x="17" y="35"/>
                  </a:lnTo>
                  <a:lnTo>
                    <a:pt x="18" y="15"/>
                  </a:lnTo>
                  <a:lnTo>
                    <a:pt x="21" y="0"/>
                  </a:lnTo>
                  <a:lnTo>
                    <a:pt x="34" y="5"/>
                  </a:lnTo>
                  <a:lnTo>
                    <a:pt x="55" y="7"/>
                  </a:lnTo>
                  <a:lnTo>
                    <a:pt x="54" y="18"/>
                  </a:lnTo>
                  <a:lnTo>
                    <a:pt x="64" y="18"/>
                  </a:lnTo>
                  <a:lnTo>
                    <a:pt x="70" y="22"/>
                  </a:lnTo>
                  <a:lnTo>
                    <a:pt x="77" y="20"/>
                  </a:lnTo>
                  <a:lnTo>
                    <a:pt x="88" y="13"/>
                  </a:lnTo>
                  <a:lnTo>
                    <a:pt x="91" y="5"/>
                  </a:lnTo>
                  <a:lnTo>
                    <a:pt x="96" y="35"/>
                  </a:lnTo>
                  <a:lnTo>
                    <a:pt x="100" y="4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6" name="Freeform 1532"/>
            <p:cNvSpPr>
              <a:spLocks/>
            </p:cNvSpPr>
            <p:nvPr/>
          </p:nvSpPr>
          <p:spPr bwMode="auto">
            <a:xfrm>
              <a:off x="3620371" y="3531717"/>
              <a:ext cx="83150" cy="56458"/>
            </a:xfrm>
            <a:custGeom>
              <a:avLst/>
              <a:gdLst>
                <a:gd name="T0" fmla="*/ 24 w 47"/>
                <a:gd name="T1" fmla="*/ 35 h 57"/>
                <a:gd name="T2" fmla="*/ 22 w 47"/>
                <a:gd name="T3" fmla="*/ 42 h 57"/>
                <a:gd name="T4" fmla="*/ 25 w 47"/>
                <a:gd name="T5" fmla="*/ 53 h 57"/>
                <a:gd name="T6" fmla="*/ 26 w 47"/>
                <a:gd name="T7" fmla="*/ 57 h 57"/>
                <a:gd name="T8" fmla="*/ 31 w 47"/>
                <a:gd name="T9" fmla="*/ 42 h 57"/>
                <a:gd name="T10" fmla="*/ 44 w 47"/>
                <a:gd name="T11" fmla="*/ 35 h 57"/>
                <a:gd name="T12" fmla="*/ 45 w 47"/>
                <a:gd name="T13" fmla="*/ 15 h 57"/>
                <a:gd name="T14" fmla="*/ 47 w 47"/>
                <a:gd name="T15" fmla="*/ 0 h 57"/>
                <a:gd name="T16" fmla="*/ 34 w 47"/>
                <a:gd name="T17" fmla="*/ 2 h 57"/>
                <a:gd name="T18" fmla="*/ 21 w 47"/>
                <a:gd name="T19" fmla="*/ 3 h 57"/>
                <a:gd name="T20" fmla="*/ 0 w 47"/>
                <a:gd name="T21" fmla="*/ 13 h 57"/>
                <a:gd name="T22" fmla="*/ 9 w 47"/>
                <a:gd name="T23" fmla="*/ 15 h 57"/>
                <a:gd name="T24" fmla="*/ 5 w 47"/>
                <a:gd name="T25" fmla="*/ 20 h 57"/>
                <a:gd name="T26" fmla="*/ 13 w 47"/>
                <a:gd name="T27" fmla="*/ 22 h 57"/>
                <a:gd name="T28" fmla="*/ 12 w 47"/>
                <a:gd name="T29" fmla="*/ 26 h 57"/>
                <a:gd name="T30" fmla="*/ 24 w 47"/>
                <a:gd name="T31" fmla="*/ 26 h 57"/>
                <a:gd name="T32" fmla="*/ 26 w 47"/>
                <a:gd name="T33" fmla="*/ 28 h 57"/>
                <a:gd name="T34" fmla="*/ 19 w 47"/>
                <a:gd name="T35" fmla="*/ 33 h 57"/>
                <a:gd name="T36" fmla="*/ 24 w 47"/>
                <a:gd name="T37"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 h="57">
                  <a:moveTo>
                    <a:pt x="24" y="35"/>
                  </a:moveTo>
                  <a:lnTo>
                    <a:pt x="22" y="42"/>
                  </a:lnTo>
                  <a:lnTo>
                    <a:pt x="25" y="53"/>
                  </a:lnTo>
                  <a:lnTo>
                    <a:pt x="26" y="57"/>
                  </a:lnTo>
                  <a:lnTo>
                    <a:pt x="31" y="42"/>
                  </a:lnTo>
                  <a:lnTo>
                    <a:pt x="44" y="35"/>
                  </a:lnTo>
                  <a:lnTo>
                    <a:pt x="45" y="15"/>
                  </a:lnTo>
                  <a:lnTo>
                    <a:pt x="47" y="0"/>
                  </a:lnTo>
                  <a:lnTo>
                    <a:pt x="34" y="2"/>
                  </a:lnTo>
                  <a:lnTo>
                    <a:pt x="21" y="3"/>
                  </a:lnTo>
                  <a:lnTo>
                    <a:pt x="0" y="13"/>
                  </a:lnTo>
                  <a:lnTo>
                    <a:pt x="9" y="15"/>
                  </a:lnTo>
                  <a:lnTo>
                    <a:pt x="5" y="20"/>
                  </a:lnTo>
                  <a:lnTo>
                    <a:pt x="13" y="22"/>
                  </a:lnTo>
                  <a:lnTo>
                    <a:pt x="12" y="26"/>
                  </a:lnTo>
                  <a:lnTo>
                    <a:pt x="24" y="26"/>
                  </a:lnTo>
                  <a:lnTo>
                    <a:pt x="26" y="28"/>
                  </a:lnTo>
                  <a:lnTo>
                    <a:pt x="19" y="33"/>
                  </a:lnTo>
                  <a:lnTo>
                    <a:pt x="24" y="3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7" name="Freeform 1533"/>
            <p:cNvSpPr>
              <a:spLocks/>
            </p:cNvSpPr>
            <p:nvPr/>
          </p:nvSpPr>
          <p:spPr bwMode="auto">
            <a:xfrm>
              <a:off x="3844516" y="3595702"/>
              <a:ext cx="162686" cy="205130"/>
            </a:xfrm>
            <a:custGeom>
              <a:avLst/>
              <a:gdLst>
                <a:gd name="T0" fmla="*/ 53 w 93"/>
                <a:gd name="T1" fmla="*/ 14 h 205"/>
                <a:gd name="T2" fmla="*/ 47 w 93"/>
                <a:gd name="T3" fmla="*/ 9 h 205"/>
                <a:gd name="T4" fmla="*/ 36 w 93"/>
                <a:gd name="T5" fmla="*/ 13 h 205"/>
                <a:gd name="T6" fmla="*/ 35 w 93"/>
                <a:gd name="T7" fmla="*/ 0 h 205"/>
                <a:gd name="T8" fmla="*/ 28 w 93"/>
                <a:gd name="T9" fmla="*/ 7 h 205"/>
                <a:gd name="T10" fmla="*/ 21 w 93"/>
                <a:gd name="T11" fmla="*/ 16 h 205"/>
                <a:gd name="T12" fmla="*/ 11 w 93"/>
                <a:gd name="T13" fmla="*/ 13 h 205"/>
                <a:gd name="T14" fmla="*/ 8 w 93"/>
                <a:gd name="T15" fmla="*/ 18 h 205"/>
                <a:gd name="T16" fmla="*/ 7 w 93"/>
                <a:gd name="T17" fmla="*/ 42 h 205"/>
                <a:gd name="T18" fmla="*/ 9 w 93"/>
                <a:gd name="T19" fmla="*/ 48 h 205"/>
                <a:gd name="T20" fmla="*/ 10 w 93"/>
                <a:gd name="T21" fmla="*/ 53 h 205"/>
                <a:gd name="T22" fmla="*/ 11 w 93"/>
                <a:gd name="T23" fmla="*/ 64 h 205"/>
                <a:gd name="T24" fmla="*/ 11 w 93"/>
                <a:gd name="T25" fmla="*/ 74 h 205"/>
                <a:gd name="T26" fmla="*/ 4 w 93"/>
                <a:gd name="T27" fmla="*/ 74 h 205"/>
                <a:gd name="T28" fmla="*/ 7 w 93"/>
                <a:gd name="T29" fmla="*/ 90 h 205"/>
                <a:gd name="T30" fmla="*/ 2 w 93"/>
                <a:gd name="T31" fmla="*/ 100 h 205"/>
                <a:gd name="T32" fmla="*/ 0 w 93"/>
                <a:gd name="T33" fmla="*/ 100 h 205"/>
                <a:gd name="T34" fmla="*/ 0 w 93"/>
                <a:gd name="T35" fmla="*/ 133 h 205"/>
                <a:gd name="T36" fmla="*/ 0 w 93"/>
                <a:gd name="T37" fmla="*/ 137 h 205"/>
                <a:gd name="T38" fmla="*/ 11 w 93"/>
                <a:gd name="T39" fmla="*/ 153 h 205"/>
                <a:gd name="T40" fmla="*/ 18 w 93"/>
                <a:gd name="T41" fmla="*/ 164 h 205"/>
                <a:gd name="T42" fmla="*/ 15 w 93"/>
                <a:gd name="T43" fmla="*/ 205 h 205"/>
                <a:gd name="T44" fmla="*/ 35 w 93"/>
                <a:gd name="T45" fmla="*/ 192 h 205"/>
                <a:gd name="T46" fmla="*/ 54 w 93"/>
                <a:gd name="T47" fmla="*/ 181 h 205"/>
                <a:gd name="T48" fmla="*/ 49 w 93"/>
                <a:gd name="T49" fmla="*/ 179 h 205"/>
                <a:gd name="T50" fmla="*/ 70 w 93"/>
                <a:gd name="T51" fmla="*/ 177 h 205"/>
                <a:gd name="T52" fmla="*/ 59 w 93"/>
                <a:gd name="T53" fmla="*/ 179 h 205"/>
                <a:gd name="T54" fmla="*/ 72 w 93"/>
                <a:gd name="T55" fmla="*/ 177 h 205"/>
                <a:gd name="T56" fmla="*/ 81 w 93"/>
                <a:gd name="T57" fmla="*/ 177 h 205"/>
                <a:gd name="T58" fmla="*/ 83 w 93"/>
                <a:gd name="T59" fmla="*/ 181 h 205"/>
                <a:gd name="T60" fmla="*/ 88 w 93"/>
                <a:gd name="T61" fmla="*/ 176 h 205"/>
                <a:gd name="T62" fmla="*/ 85 w 93"/>
                <a:gd name="T63" fmla="*/ 151 h 205"/>
                <a:gd name="T64" fmla="*/ 82 w 93"/>
                <a:gd name="T65" fmla="*/ 124 h 205"/>
                <a:gd name="T66" fmla="*/ 88 w 93"/>
                <a:gd name="T67" fmla="*/ 101 h 205"/>
                <a:gd name="T68" fmla="*/ 93 w 93"/>
                <a:gd name="T69" fmla="*/ 81 h 205"/>
                <a:gd name="T70" fmla="*/ 91 w 93"/>
                <a:gd name="T71" fmla="*/ 40 h 205"/>
                <a:gd name="T72" fmla="*/ 77 w 93"/>
                <a:gd name="T73" fmla="*/ 24 h 205"/>
                <a:gd name="T74" fmla="*/ 61 w 93"/>
                <a:gd name="T75" fmla="*/ 31 h 205"/>
                <a:gd name="T76" fmla="*/ 53 w 93"/>
                <a:gd name="T77"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 h="205">
                  <a:moveTo>
                    <a:pt x="53" y="14"/>
                  </a:moveTo>
                  <a:lnTo>
                    <a:pt x="47" y="9"/>
                  </a:lnTo>
                  <a:lnTo>
                    <a:pt x="36" y="13"/>
                  </a:lnTo>
                  <a:lnTo>
                    <a:pt x="35" y="0"/>
                  </a:lnTo>
                  <a:lnTo>
                    <a:pt x="28" y="7"/>
                  </a:lnTo>
                  <a:lnTo>
                    <a:pt x="21" y="16"/>
                  </a:lnTo>
                  <a:lnTo>
                    <a:pt x="11" y="13"/>
                  </a:lnTo>
                  <a:lnTo>
                    <a:pt x="8" y="18"/>
                  </a:lnTo>
                  <a:lnTo>
                    <a:pt x="7" y="42"/>
                  </a:lnTo>
                  <a:lnTo>
                    <a:pt x="9" y="48"/>
                  </a:lnTo>
                  <a:lnTo>
                    <a:pt x="10" y="53"/>
                  </a:lnTo>
                  <a:lnTo>
                    <a:pt x="11" y="64"/>
                  </a:lnTo>
                  <a:lnTo>
                    <a:pt x="11" y="74"/>
                  </a:lnTo>
                  <a:lnTo>
                    <a:pt x="4" y="74"/>
                  </a:lnTo>
                  <a:lnTo>
                    <a:pt x="7" y="90"/>
                  </a:lnTo>
                  <a:lnTo>
                    <a:pt x="2" y="100"/>
                  </a:lnTo>
                  <a:lnTo>
                    <a:pt x="0" y="100"/>
                  </a:lnTo>
                  <a:lnTo>
                    <a:pt x="0" y="133"/>
                  </a:lnTo>
                  <a:lnTo>
                    <a:pt x="0" y="137"/>
                  </a:lnTo>
                  <a:lnTo>
                    <a:pt x="11" y="153"/>
                  </a:lnTo>
                  <a:lnTo>
                    <a:pt x="18" y="164"/>
                  </a:lnTo>
                  <a:lnTo>
                    <a:pt x="15" y="205"/>
                  </a:lnTo>
                  <a:lnTo>
                    <a:pt x="35" y="192"/>
                  </a:lnTo>
                  <a:lnTo>
                    <a:pt x="54" y="181"/>
                  </a:lnTo>
                  <a:lnTo>
                    <a:pt x="49" y="179"/>
                  </a:lnTo>
                  <a:lnTo>
                    <a:pt x="70" y="177"/>
                  </a:lnTo>
                  <a:lnTo>
                    <a:pt x="59" y="179"/>
                  </a:lnTo>
                  <a:lnTo>
                    <a:pt x="72" y="177"/>
                  </a:lnTo>
                  <a:lnTo>
                    <a:pt x="81" y="177"/>
                  </a:lnTo>
                  <a:lnTo>
                    <a:pt x="83" y="181"/>
                  </a:lnTo>
                  <a:lnTo>
                    <a:pt x="88" y="176"/>
                  </a:lnTo>
                  <a:lnTo>
                    <a:pt x="85" y="151"/>
                  </a:lnTo>
                  <a:lnTo>
                    <a:pt x="82" y="124"/>
                  </a:lnTo>
                  <a:lnTo>
                    <a:pt x="88" y="101"/>
                  </a:lnTo>
                  <a:lnTo>
                    <a:pt x="93" y="81"/>
                  </a:lnTo>
                  <a:lnTo>
                    <a:pt x="91" y="40"/>
                  </a:lnTo>
                  <a:lnTo>
                    <a:pt x="77" y="24"/>
                  </a:lnTo>
                  <a:lnTo>
                    <a:pt x="61" y="31"/>
                  </a:lnTo>
                  <a:lnTo>
                    <a:pt x="53" y="1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8" name="Freeform 1534"/>
            <p:cNvSpPr>
              <a:spLocks/>
            </p:cNvSpPr>
            <p:nvPr/>
          </p:nvSpPr>
          <p:spPr bwMode="auto">
            <a:xfrm>
              <a:off x="3714367" y="3618286"/>
              <a:ext cx="81343" cy="97860"/>
            </a:xfrm>
            <a:custGeom>
              <a:avLst/>
              <a:gdLst>
                <a:gd name="T0" fmla="*/ 47 w 47"/>
                <a:gd name="T1" fmla="*/ 50 h 98"/>
                <a:gd name="T2" fmla="*/ 39 w 47"/>
                <a:gd name="T3" fmla="*/ 70 h 98"/>
                <a:gd name="T4" fmla="*/ 33 w 47"/>
                <a:gd name="T5" fmla="*/ 91 h 98"/>
                <a:gd name="T6" fmla="*/ 27 w 47"/>
                <a:gd name="T7" fmla="*/ 98 h 98"/>
                <a:gd name="T8" fmla="*/ 12 w 47"/>
                <a:gd name="T9" fmla="*/ 87 h 98"/>
                <a:gd name="T10" fmla="*/ 15 w 47"/>
                <a:gd name="T11" fmla="*/ 79 h 98"/>
                <a:gd name="T12" fmla="*/ 12 w 47"/>
                <a:gd name="T13" fmla="*/ 74 h 98"/>
                <a:gd name="T14" fmla="*/ 1 w 47"/>
                <a:gd name="T15" fmla="*/ 54 h 98"/>
                <a:gd name="T16" fmla="*/ 5 w 47"/>
                <a:gd name="T17" fmla="*/ 48 h 98"/>
                <a:gd name="T18" fmla="*/ 1 w 47"/>
                <a:gd name="T19" fmla="*/ 42 h 98"/>
                <a:gd name="T20" fmla="*/ 4 w 47"/>
                <a:gd name="T21" fmla="*/ 39 h 98"/>
                <a:gd name="T22" fmla="*/ 0 w 47"/>
                <a:gd name="T23" fmla="*/ 31 h 98"/>
                <a:gd name="T24" fmla="*/ 12 w 47"/>
                <a:gd name="T25" fmla="*/ 9 h 98"/>
                <a:gd name="T26" fmla="*/ 33 w 47"/>
                <a:gd name="T27" fmla="*/ 0 h 98"/>
                <a:gd name="T28" fmla="*/ 42 w 47"/>
                <a:gd name="T29" fmla="*/ 31 h 98"/>
                <a:gd name="T30" fmla="*/ 40 w 47"/>
                <a:gd name="T31" fmla="*/ 52 h 98"/>
                <a:gd name="T32" fmla="*/ 47 w 47"/>
                <a:gd name="T33" fmla="*/ 5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98">
                  <a:moveTo>
                    <a:pt x="47" y="50"/>
                  </a:moveTo>
                  <a:lnTo>
                    <a:pt x="39" y="70"/>
                  </a:lnTo>
                  <a:lnTo>
                    <a:pt x="33" y="91"/>
                  </a:lnTo>
                  <a:lnTo>
                    <a:pt x="27" y="98"/>
                  </a:lnTo>
                  <a:lnTo>
                    <a:pt x="12" y="87"/>
                  </a:lnTo>
                  <a:lnTo>
                    <a:pt x="15" y="79"/>
                  </a:lnTo>
                  <a:lnTo>
                    <a:pt x="12" y="74"/>
                  </a:lnTo>
                  <a:lnTo>
                    <a:pt x="1" y="54"/>
                  </a:lnTo>
                  <a:lnTo>
                    <a:pt x="5" y="48"/>
                  </a:lnTo>
                  <a:lnTo>
                    <a:pt x="1" y="42"/>
                  </a:lnTo>
                  <a:lnTo>
                    <a:pt x="4" y="39"/>
                  </a:lnTo>
                  <a:lnTo>
                    <a:pt x="0" y="31"/>
                  </a:lnTo>
                  <a:lnTo>
                    <a:pt x="12" y="9"/>
                  </a:lnTo>
                  <a:lnTo>
                    <a:pt x="33" y="0"/>
                  </a:lnTo>
                  <a:lnTo>
                    <a:pt x="42" y="31"/>
                  </a:lnTo>
                  <a:lnTo>
                    <a:pt x="40" y="52"/>
                  </a:lnTo>
                  <a:lnTo>
                    <a:pt x="47" y="5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39" name="Freeform 1535"/>
            <p:cNvSpPr>
              <a:spLocks/>
            </p:cNvSpPr>
            <p:nvPr/>
          </p:nvSpPr>
          <p:spPr bwMode="auto">
            <a:xfrm>
              <a:off x="4072276" y="3582529"/>
              <a:ext cx="48806" cy="163728"/>
            </a:xfrm>
            <a:custGeom>
              <a:avLst/>
              <a:gdLst>
                <a:gd name="T0" fmla="*/ 12 w 28"/>
                <a:gd name="T1" fmla="*/ 3 h 164"/>
                <a:gd name="T2" fmla="*/ 0 w 28"/>
                <a:gd name="T3" fmla="*/ 0 h 164"/>
                <a:gd name="T4" fmla="*/ 2 w 28"/>
                <a:gd name="T5" fmla="*/ 7 h 164"/>
                <a:gd name="T6" fmla="*/ 9 w 28"/>
                <a:gd name="T7" fmla="*/ 37 h 164"/>
                <a:gd name="T8" fmla="*/ 9 w 28"/>
                <a:gd name="T9" fmla="*/ 53 h 164"/>
                <a:gd name="T10" fmla="*/ 10 w 28"/>
                <a:gd name="T11" fmla="*/ 74 h 164"/>
                <a:gd name="T12" fmla="*/ 12 w 28"/>
                <a:gd name="T13" fmla="*/ 96 h 164"/>
                <a:gd name="T14" fmla="*/ 12 w 28"/>
                <a:gd name="T15" fmla="*/ 122 h 164"/>
                <a:gd name="T16" fmla="*/ 13 w 28"/>
                <a:gd name="T17" fmla="*/ 148 h 164"/>
                <a:gd name="T18" fmla="*/ 20 w 28"/>
                <a:gd name="T19" fmla="*/ 164 h 164"/>
                <a:gd name="T20" fmla="*/ 28 w 28"/>
                <a:gd name="T21" fmla="*/ 159 h 164"/>
                <a:gd name="T22" fmla="*/ 27 w 28"/>
                <a:gd name="T23" fmla="*/ 135 h 164"/>
                <a:gd name="T24" fmla="*/ 27 w 28"/>
                <a:gd name="T25" fmla="*/ 109 h 164"/>
                <a:gd name="T26" fmla="*/ 27 w 28"/>
                <a:gd name="T27" fmla="*/ 85 h 164"/>
                <a:gd name="T28" fmla="*/ 25 w 28"/>
                <a:gd name="T29" fmla="*/ 61 h 164"/>
                <a:gd name="T30" fmla="*/ 23 w 28"/>
                <a:gd name="T31" fmla="*/ 35 h 164"/>
                <a:gd name="T32" fmla="*/ 14 w 28"/>
                <a:gd name="T33" fmla="*/ 16 h 164"/>
                <a:gd name="T34" fmla="*/ 17 w 28"/>
                <a:gd name="T35" fmla="*/ 3 h 164"/>
                <a:gd name="T36" fmla="*/ 12 w 28"/>
                <a:gd name="T37" fmla="*/ 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 h="164">
                  <a:moveTo>
                    <a:pt x="12" y="3"/>
                  </a:moveTo>
                  <a:lnTo>
                    <a:pt x="0" y="0"/>
                  </a:lnTo>
                  <a:lnTo>
                    <a:pt x="2" y="7"/>
                  </a:lnTo>
                  <a:lnTo>
                    <a:pt x="9" y="37"/>
                  </a:lnTo>
                  <a:lnTo>
                    <a:pt x="9" y="53"/>
                  </a:lnTo>
                  <a:lnTo>
                    <a:pt x="10" y="74"/>
                  </a:lnTo>
                  <a:lnTo>
                    <a:pt x="12" y="96"/>
                  </a:lnTo>
                  <a:lnTo>
                    <a:pt x="12" y="122"/>
                  </a:lnTo>
                  <a:lnTo>
                    <a:pt x="13" y="148"/>
                  </a:lnTo>
                  <a:lnTo>
                    <a:pt x="20" y="164"/>
                  </a:lnTo>
                  <a:lnTo>
                    <a:pt x="28" y="159"/>
                  </a:lnTo>
                  <a:lnTo>
                    <a:pt x="27" y="135"/>
                  </a:lnTo>
                  <a:lnTo>
                    <a:pt x="27" y="109"/>
                  </a:lnTo>
                  <a:lnTo>
                    <a:pt x="27" y="85"/>
                  </a:lnTo>
                  <a:lnTo>
                    <a:pt x="25" y="61"/>
                  </a:lnTo>
                  <a:lnTo>
                    <a:pt x="23" y="35"/>
                  </a:lnTo>
                  <a:lnTo>
                    <a:pt x="14" y="16"/>
                  </a:lnTo>
                  <a:lnTo>
                    <a:pt x="17" y="3"/>
                  </a:lnTo>
                  <a:lnTo>
                    <a:pt x="12" y="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40" name="Freeform 1536"/>
            <p:cNvSpPr>
              <a:spLocks/>
            </p:cNvSpPr>
            <p:nvPr/>
          </p:nvSpPr>
          <p:spPr bwMode="auto">
            <a:xfrm>
              <a:off x="3848131" y="2748834"/>
              <a:ext cx="547708" cy="573989"/>
            </a:xfrm>
            <a:custGeom>
              <a:avLst/>
              <a:gdLst>
                <a:gd name="T0" fmla="*/ 0 w 311"/>
                <a:gd name="T1" fmla="*/ 302 h 578"/>
                <a:gd name="T2" fmla="*/ 13 w 311"/>
                <a:gd name="T3" fmla="*/ 334 h 578"/>
                <a:gd name="T4" fmla="*/ 41 w 311"/>
                <a:gd name="T5" fmla="*/ 369 h 578"/>
                <a:gd name="T6" fmla="*/ 68 w 311"/>
                <a:gd name="T7" fmla="*/ 404 h 578"/>
                <a:gd name="T8" fmla="*/ 91 w 311"/>
                <a:gd name="T9" fmla="*/ 438 h 578"/>
                <a:gd name="T10" fmla="*/ 113 w 311"/>
                <a:gd name="T11" fmla="*/ 467 h 578"/>
                <a:gd name="T12" fmla="*/ 135 w 311"/>
                <a:gd name="T13" fmla="*/ 499 h 578"/>
                <a:gd name="T14" fmla="*/ 147 w 311"/>
                <a:gd name="T15" fmla="*/ 525 h 578"/>
                <a:gd name="T16" fmla="*/ 177 w 311"/>
                <a:gd name="T17" fmla="*/ 556 h 578"/>
                <a:gd name="T18" fmla="*/ 194 w 311"/>
                <a:gd name="T19" fmla="*/ 578 h 578"/>
                <a:gd name="T20" fmla="*/ 217 w 311"/>
                <a:gd name="T21" fmla="*/ 569 h 578"/>
                <a:gd name="T22" fmla="*/ 243 w 311"/>
                <a:gd name="T23" fmla="*/ 525 h 578"/>
                <a:gd name="T24" fmla="*/ 277 w 311"/>
                <a:gd name="T25" fmla="*/ 480 h 578"/>
                <a:gd name="T26" fmla="*/ 311 w 311"/>
                <a:gd name="T27" fmla="*/ 438 h 578"/>
                <a:gd name="T28" fmla="*/ 287 w 311"/>
                <a:gd name="T29" fmla="*/ 404 h 578"/>
                <a:gd name="T30" fmla="*/ 271 w 311"/>
                <a:gd name="T31" fmla="*/ 352 h 578"/>
                <a:gd name="T32" fmla="*/ 277 w 311"/>
                <a:gd name="T33" fmla="*/ 302 h 578"/>
                <a:gd name="T34" fmla="*/ 270 w 311"/>
                <a:gd name="T35" fmla="*/ 226 h 578"/>
                <a:gd name="T36" fmla="*/ 267 w 311"/>
                <a:gd name="T37" fmla="*/ 186 h 578"/>
                <a:gd name="T38" fmla="*/ 252 w 311"/>
                <a:gd name="T39" fmla="*/ 134 h 578"/>
                <a:gd name="T40" fmla="*/ 246 w 311"/>
                <a:gd name="T41" fmla="*/ 80 h 578"/>
                <a:gd name="T42" fmla="*/ 250 w 311"/>
                <a:gd name="T43" fmla="*/ 10 h 578"/>
                <a:gd name="T44" fmla="*/ 232 w 311"/>
                <a:gd name="T45" fmla="*/ 0 h 578"/>
                <a:gd name="T46" fmla="*/ 203 w 311"/>
                <a:gd name="T47" fmla="*/ 6 h 578"/>
                <a:gd name="T48" fmla="*/ 170 w 311"/>
                <a:gd name="T49" fmla="*/ 6 h 578"/>
                <a:gd name="T50" fmla="*/ 133 w 311"/>
                <a:gd name="T51" fmla="*/ 28 h 578"/>
                <a:gd name="T52" fmla="*/ 111 w 311"/>
                <a:gd name="T53" fmla="*/ 49 h 578"/>
                <a:gd name="T54" fmla="*/ 100 w 311"/>
                <a:gd name="T55" fmla="*/ 69 h 578"/>
                <a:gd name="T56" fmla="*/ 105 w 311"/>
                <a:gd name="T57" fmla="*/ 115 h 578"/>
                <a:gd name="T58" fmla="*/ 111 w 311"/>
                <a:gd name="T59" fmla="*/ 154 h 578"/>
                <a:gd name="T60" fmla="*/ 74 w 311"/>
                <a:gd name="T61" fmla="*/ 171 h 578"/>
                <a:gd name="T62" fmla="*/ 63 w 311"/>
                <a:gd name="T63" fmla="*/ 202 h 578"/>
                <a:gd name="T64" fmla="*/ 40 w 311"/>
                <a:gd name="T65" fmla="*/ 226 h 578"/>
                <a:gd name="T66" fmla="*/ 15 w 311"/>
                <a:gd name="T67" fmla="*/ 25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1" h="578">
                  <a:moveTo>
                    <a:pt x="3" y="263"/>
                  </a:moveTo>
                  <a:lnTo>
                    <a:pt x="0" y="302"/>
                  </a:lnTo>
                  <a:lnTo>
                    <a:pt x="0" y="315"/>
                  </a:lnTo>
                  <a:lnTo>
                    <a:pt x="13" y="334"/>
                  </a:lnTo>
                  <a:lnTo>
                    <a:pt x="27" y="352"/>
                  </a:lnTo>
                  <a:lnTo>
                    <a:pt x="41" y="369"/>
                  </a:lnTo>
                  <a:lnTo>
                    <a:pt x="57" y="388"/>
                  </a:lnTo>
                  <a:lnTo>
                    <a:pt x="68" y="404"/>
                  </a:lnTo>
                  <a:lnTo>
                    <a:pt x="80" y="421"/>
                  </a:lnTo>
                  <a:lnTo>
                    <a:pt x="91" y="438"/>
                  </a:lnTo>
                  <a:lnTo>
                    <a:pt x="101" y="451"/>
                  </a:lnTo>
                  <a:lnTo>
                    <a:pt x="113" y="467"/>
                  </a:lnTo>
                  <a:lnTo>
                    <a:pt x="124" y="484"/>
                  </a:lnTo>
                  <a:lnTo>
                    <a:pt x="135" y="499"/>
                  </a:lnTo>
                  <a:lnTo>
                    <a:pt x="147" y="515"/>
                  </a:lnTo>
                  <a:lnTo>
                    <a:pt x="147" y="525"/>
                  </a:lnTo>
                  <a:lnTo>
                    <a:pt x="155" y="538"/>
                  </a:lnTo>
                  <a:lnTo>
                    <a:pt x="177" y="556"/>
                  </a:lnTo>
                  <a:lnTo>
                    <a:pt x="177" y="578"/>
                  </a:lnTo>
                  <a:lnTo>
                    <a:pt x="194" y="578"/>
                  </a:lnTo>
                  <a:lnTo>
                    <a:pt x="205" y="573"/>
                  </a:lnTo>
                  <a:lnTo>
                    <a:pt x="217" y="569"/>
                  </a:lnTo>
                  <a:lnTo>
                    <a:pt x="230" y="547"/>
                  </a:lnTo>
                  <a:lnTo>
                    <a:pt x="243" y="525"/>
                  </a:lnTo>
                  <a:lnTo>
                    <a:pt x="260" y="502"/>
                  </a:lnTo>
                  <a:lnTo>
                    <a:pt x="277" y="480"/>
                  </a:lnTo>
                  <a:lnTo>
                    <a:pt x="294" y="460"/>
                  </a:lnTo>
                  <a:lnTo>
                    <a:pt x="311" y="438"/>
                  </a:lnTo>
                  <a:lnTo>
                    <a:pt x="303" y="414"/>
                  </a:lnTo>
                  <a:lnTo>
                    <a:pt x="287" y="404"/>
                  </a:lnTo>
                  <a:lnTo>
                    <a:pt x="280" y="378"/>
                  </a:lnTo>
                  <a:lnTo>
                    <a:pt x="271" y="352"/>
                  </a:lnTo>
                  <a:lnTo>
                    <a:pt x="277" y="339"/>
                  </a:lnTo>
                  <a:lnTo>
                    <a:pt x="277" y="302"/>
                  </a:lnTo>
                  <a:lnTo>
                    <a:pt x="277" y="265"/>
                  </a:lnTo>
                  <a:lnTo>
                    <a:pt x="270" y="226"/>
                  </a:lnTo>
                  <a:lnTo>
                    <a:pt x="271" y="219"/>
                  </a:lnTo>
                  <a:lnTo>
                    <a:pt x="267" y="186"/>
                  </a:lnTo>
                  <a:lnTo>
                    <a:pt x="263" y="158"/>
                  </a:lnTo>
                  <a:lnTo>
                    <a:pt x="252" y="134"/>
                  </a:lnTo>
                  <a:lnTo>
                    <a:pt x="239" y="102"/>
                  </a:lnTo>
                  <a:lnTo>
                    <a:pt x="246" y="80"/>
                  </a:lnTo>
                  <a:lnTo>
                    <a:pt x="253" y="54"/>
                  </a:lnTo>
                  <a:lnTo>
                    <a:pt x="250" y="10"/>
                  </a:lnTo>
                  <a:lnTo>
                    <a:pt x="254" y="0"/>
                  </a:lnTo>
                  <a:lnTo>
                    <a:pt x="232" y="0"/>
                  </a:lnTo>
                  <a:lnTo>
                    <a:pt x="220" y="0"/>
                  </a:lnTo>
                  <a:lnTo>
                    <a:pt x="203" y="6"/>
                  </a:lnTo>
                  <a:lnTo>
                    <a:pt x="188" y="6"/>
                  </a:lnTo>
                  <a:lnTo>
                    <a:pt x="170" y="6"/>
                  </a:lnTo>
                  <a:lnTo>
                    <a:pt x="151" y="17"/>
                  </a:lnTo>
                  <a:lnTo>
                    <a:pt x="133" y="28"/>
                  </a:lnTo>
                  <a:lnTo>
                    <a:pt x="124" y="36"/>
                  </a:lnTo>
                  <a:lnTo>
                    <a:pt x="111" y="49"/>
                  </a:lnTo>
                  <a:lnTo>
                    <a:pt x="96" y="60"/>
                  </a:lnTo>
                  <a:lnTo>
                    <a:pt x="100" y="69"/>
                  </a:lnTo>
                  <a:lnTo>
                    <a:pt x="103" y="91"/>
                  </a:lnTo>
                  <a:lnTo>
                    <a:pt x="105" y="115"/>
                  </a:lnTo>
                  <a:lnTo>
                    <a:pt x="115" y="143"/>
                  </a:lnTo>
                  <a:lnTo>
                    <a:pt x="111" y="154"/>
                  </a:lnTo>
                  <a:lnTo>
                    <a:pt x="95" y="156"/>
                  </a:lnTo>
                  <a:lnTo>
                    <a:pt x="74" y="171"/>
                  </a:lnTo>
                  <a:lnTo>
                    <a:pt x="74" y="191"/>
                  </a:lnTo>
                  <a:lnTo>
                    <a:pt x="63" y="202"/>
                  </a:lnTo>
                  <a:lnTo>
                    <a:pt x="55" y="219"/>
                  </a:lnTo>
                  <a:lnTo>
                    <a:pt x="40" y="226"/>
                  </a:lnTo>
                  <a:lnTo>
                    <a:pt x="27" y="239"/>
                  </a:lnTo>
                  <a:lnTo>
                    <a:pt x="15" y="251"/>
                  </a:lnTo>
                  <a:lnTo>
                    <a:pt x="3" y="26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41" name="Freeform 1537"/>
            <p:cNvSpPr>
              <a:spLocks/>
            </p:cNvSpPr>
            <p:nvPr/>
          </p:nvSpPr>
          <p:spPr bwMode="auto">
            <a:xfrm>
              <a:off x="3701714" y="3008540"/>
              <a:ext cx="14461" cy="20701"/>
            </a:xfrm>
            <a:custGeom>
              <a:avLst/>
              <a:gdLst>
                <a:gd name="T0" fmla="*/ 8 w 8"/>
                <a:gd name="T1" fmla="*/ 0 h 20"/>
                <a:gd name="T2" fmla="*/ 7 w 8"/>
                <a:gd name="T3" fmla="*/ 14 h 20"/>
                <a:gd name="T4" fmla="*/ 0 w 8"/>
                <a:gd name="T5" fmla="*/ 20 h 20"/>
                <a:gd name="T6" fmla="*/ 8 w 8"/>
                <a:gd name="T7" fmla="*/ 0 h 20"/>
              </a:gdLst>
              <a:ahLst/>
              <a:cxnLst>
                <a:cxn ang="0">
                  <a:pos x="T0" y="T1"/>
                </a:cxn>
                <a:cxn ang="0">
                  <a:pos x="T2" y="T3"/>
                </a:cxn>
                <a:cxn ang="0">
                  <a:pos x="T4" y="T5"/>
                </a:cxn>
                <a:cxn ang="0">
                  <a:pos x="T6" y="T7"/>
                </a:cxn>
              </a:cxnLst>
              <a:rect l="0" t="0" r="r" b="b"/>
              <a:pathLst>
                <a:path w="8" h="20">
                  <a:moveTo>
                    <a:pt x="8" y="0"/>
                  </a:moveTo>
                  <a:lnTo>
                    <a:pt x="7" y="14"/>
                  </a:lnTo>
                  <a:lnTo>
                    <a:pt x="0" y="20"/>
                  </a:lnTo>
                  <a:lnTo>
                    <a:pt x="8"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42" name="Freeform 1538"/>
            <p:cNvSpPr>
              <a:spLocks/>
            </p:cNvSpPr>
            <p:nvPr/>
          </p:nvSpPr>
          <p:spPr bwMode="auto">
            <a:xfrm>
              <a:off x="3634832" y="3021714"/>
              <a:ext cx="12653" cy="11292"/>
            </a:xfrm>
            <a:custGeom>
              <a:avLst/>
              <a:gdLst>
                <a:gd name="T0" fmla="*/ 8 w 8"/>
                <a:gd name="T1" fmla="*/ 0 h 13"/>
                <a:gd name="T2" fmla="*/ 0 w 8"/>
                <a:gd name="T3" fmla="*/ 13 h 13"/>
                <a:gd name="T4" fmla="*/ 0 w 8"/>
                <a:gd name="T5" fmla="*/ 3 h 13"/>
                <a:gd name="T6" fmla="*/ 8 w 8"/>
                <a:gd name="T7" fmla="*/ 0 h 13"/>
              </a:gdLst>
              <a:ahLst/>
              <a:cxnLst>
                <a:cxn ang="0">
                  <a:pos x="T0" y="T1"/>
                </a:cxn>
                <a:cxn ang="0">
                  <a:pos x="T2" y="T3"/>
                </a:cxn>
                <a:cxn ang="0">
                  <a:pos x="T4" y="T5"/>
                </a:cxn>
                <a:cxn ang="0">
                  <a:pos x="T6" y="T7"/>
                </a:cxn>
              </a:cxnLst>
              <a:rect l="0" t="0" r="r" b="b"/>
              <a:pathLst>
                <a:path w="8" h="13">
                  <a:moveTo>
                    <a:pt x="8" y="0"/>
                  </a:moveTo>
                  <a:lnTo>
                    <a:pt x="0" y="13"/>
                  </a:lnTo>
                  <a:lnTo>
                    <a:pt x="0" y="3"/>
                  </a:lnTo>
                  <a:lnTo>
                    <a:pt x="8"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43" name="Freeform 1539"/>
            <p:cNvSpPr>
              <a:spLocks/>
            </p:cNvSpPr>
            <p:nvPr/>
          </p:nvSpPr>
          <p:spPr bwMode="auto">
            <a:xfrm>
              <a:off x="3660139" y="3038651"/>
              <a:ext cx="9038" cy="5646"/>
            </a:xfrm>
            <a:custGeom>
              <a:avLst/>
              <a:gdLst>
                <a:gd name="T0" fmla="*/ 5 w 5"/>
                <a:gd name="T1" fmla="*/ 0 h 6"/>
                <a:gd name="T2" fmla="*/ 4 w 5"/>
                <a:gd name="T3" fmla="*/ 6 h 6"/>
                <a:gd name="T4" fmla="*/ 0 w 5"/>
                <a:gd name="T5" fmla="*/ 0 h 6"/>
                <a:gd name="T6" fmla="*/ 5 w 5"/>
                <a:gd name="T7" fmla="*/ 0 h 6"/>
              </a:gdLst>
              <a:ahLst/>
              <a:cxnLst>
                <a:cxn ang="0">
                  <a:pos x="T0" y="T1"/>
                </a:cxn>
                <a:cxn ang="0">
                  <a:pos x="T2" y="T3"/>
                </a:cxn>
                <a:cxn ang="0">
                  <a:pos x="T4" y="T5"/>
                </a:cxn>
                <a:cxn ang="0">
                  <a:pos x="T6" y="T7"/>
                </a:cxn>
              </a:cxnLst>
              <a:rect l="0" t="0" r="r" b="b"/>
              <a:pathLst>
                <a:path w="5" h="6">
                  <a:moveTo>
                    <a:pt x="5" y="0"/>
                  </a:moveTo>
                  <a:lnTo>
                    <a:pt x="4" y="6"/>
                  </a:lnTo>
                  <a:lnTo>
                    <a:pt x="0" y="0"/>
                  </a:lnTo>
                  <a:lnTo>
                    <a:pt x="5"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44" name="Freeform 1540"/>
            <p:cNvSpPr>
              <a:spLocks/>
            </p:cNvSpPr>
            <p:nvPr/>
          </p:nvSpPr>
          <p:spPr bwMode="auto">
            <a:xfrm>
              <a:off x="3716175" y="2999131"/>
              <a:ext cx="9038" cy="5646"/>
            </a:xfrm>
            <a:custGeom>
              <a:avLst/>
              <a:gdLst>
                <a:gd name="T0" fmla="*/ 5 w 6"/>
                <a:gd name="T1" fmla="*/ 5 h 5"/>
                <a:gd name="T2" fmla="*/ 6 w 6"/>
                <a:gd name="T3" fmla="*/ 0 h 5"/>
                <a:gd name="T4" fmla="*/ 0 w 6"/>
                <a:gd name="T5" fmla="*/ 1 h 5"/>
                <a:gd name="T6" fmla="*/ 5 w 6"/>
                <a:gd name="T7" fmla="*/ 5 h 5"/>
              </a:gdLst>
              <a:ahLst/>
              <a:cxnLst>
                <a:cxn ang="0">
                  <a:pos x="T0" y="T1"/>
                </a:cxn>
                <a:cxn ang="0">
                  <a:pos x="T2" y="T3"/>
                </a:cxn>
                <a:cxn ang="0">
                  <a:pos x="T4" y="T5"/>
                </a:cxn>
                <a:cxn ang="0">
                  <a:pos x="T6" y="T7"/>
                </a:cxn>
              </a:cxnLst>
              <a:rect l="0" t="0" r="r" b="b"/>
              <a:pathLst>
                <a:path w="6" h="5">
                  <a:moveTo>
                    <a:pt x="5" y="5"/>
                  </a:moveTo>
                  <a:lnTo>
                    <a:pt x="6" y="0"/>
                  </a:lnTo>
                  <a:lnTo>
                    <a:pt x="0" y="1"/>
                  </a:lnTo>
                  <a:lnTo>
                    <a:pt x="5" y="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145" name="Group 1541"/>
            <p:cNvGrpSpPr>
              <a:grpSpLocks/>
            </p:cNvGrpSpPr>
            <p:nvPr/>
          </p:nvGrpSpPr>
          <p:grpSpPr bwMode="auto">
            <a:xfrm>
              <a:off x="3419726" y="3396218"/>
              <a:ext cx="10846" cy="13174"/>
              <a:chOff x="2709" y="2438"/>
              <a:chExt cx="6" cy="7"/>
            </a:xfrm>
            <a:solidFill>
              <a:schemeClr val="bg1">
                <a:lumMod val="85000"/>
              </a:schemeClr>
            </a:solidFill>
          </p:grpSpPr>
          <p:grpSp>
            <p:nvGrpSpPr>
              <p:cNvPr id="866" name="Group 1542"/>
              <p:cNvGrpSpPr>
                <a:grpSpLocks/>
              </p:cNvGrpSpPr>
              <p:nvPr/>
            </p:nvGrpSpPr>
            <p:grpSpPr bwMode="auto">
              <a:xfrm>
                <a:off x="2709" y="2438"/>
                <a:ext cx="6" cy="7"/>
                <a:chOff x="2709" y="2438"/>
                <a:chExt cx="6" cy="7"/>
              </a:xfrm>
              <a:grpFill/>
            </p:grpSpPr>
            <p:pic>
              <p:nvPicPr>
                <p:cNvPr id="868" name="Picture 1543"/>
                <p:cNvPicPr>
                  <a:picLocks noChangeAspect="1" noChangeArrowheads="1"/>
                </p:cNvPicPr>
                <p:nvPr/>
              </p:nvPicPr>
              <p:blipFill>
                <a:blip r:embed="rId21" cstate="print">
                  <a:extLst>
                    <a:ext uri="{28A0092B-C50C-407E-A947-70E740481C1C}">
                      <a14:useLocalDpi xmlns:a14="http://schemas.microsoft.com/office/drawing/2010/main" val="0"/>
                    </a:ext>
                  </a:extLst>
                </a:blip>
                <a:srcRect t="-134955"/>
                <a:stretch>
                  <a:fillRect/>
                </a:stretch>
              </p:blipFill>
              <p:spPr bwMode="auto">
                <a:xfrm>
                  <a:off x="2709" y="2438"/>
                  <a:ext cx="6"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9" name="Freeform 1544"/>
                <p:cNvSpPr>
                  <a:spLocks/>
                </p:cNvSpPr>
                <p:nvPr/>
              </p:nvSpPr>
              <p:spPr bwMode="auto">
                <a:xfrm>
                  <a:off x="2709" y="2442"/>
                  <a:ext cx="5" cy="2"/>
                </a:xfrm>
                <a:custGeom>
                  <a:avLst/>
                  <a:gdLst>
                    <a:gd name="T0" fmla="*/ 5 w 5"/>
                    <a:gd name="T1" fmla="*/ 4 h 4"/>
                    <a:gd name="T2" fmla="*/ 2 w 5"/>
                    <a:gd name="T3" fmla="*/ 4 h 4"/>
                    <a:gd name="T4" fmla="*/ 0 w 5"/>
                    <a:gd name="T5" fmla="*/ 0 h 4"/>
                    <a:gd name="T6" fmla="*/ 5 w 5"/>
                    <a:gd name="T7" fmla="*/ 4 h 4"/>
                  </a:gdLst>
                  <a:ahLst/>
                  <a:cxnLst>
                    <a:cxn ang="0">
                      <a:pos x="T0" y="T1"/>
                    </a:cxn>
                    <a:cxn ang="0">
                      <a:pos x="T2" y="T3"/>
                    </a:cxn>
                    <a:cxn ang="0">
                      <a:pos x="T4" y="T5"/>
                    </a:cxn>
                    <a:cxn ang="0">
                      <a:pos x="T6" y="T7"/>
                    </a:cxn>
                  </a:cxnLst>
                  <a:rect l="0" t="0" r="r" b="b"/>
                  <a:pathLst>
                    <a:path w="5" h="4">
                      <a:moveTo>
                        <a:pt x="5" y="4"/>
                      </a:moveTo>
                      <a:lnTo>
                        <a:pt x="2" y="4"/>
                      </a:lnTo>
                      <a:lnTo>
                        <a:pt x="0" y="0"/>
                      </a:lnTo>
                      <a:lnTo>
                        <a:pt x="5"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70" name="Freeform 1545"/>
                <p:cNvSpPr>
                  <a:spLocks/>
                </p:cNvSpPr>
                <p:nvPr/>
              </p:nvSpPr>
              <p:spPr bwMode="auto">
                <a:xfrm>
                  <a:off x="2709" y="2442"/>
                  <a:ext cx="5" cy="2"/>
                </a:xfrm>
                <a:custGeom>
                  <a:avLst/>
                  <a:gdLst>
                    <a:gd name="T0" fmla="*/ 5 w 5"/>
                    <a:gd name="T1" fmla="*/ 4 h 4"/>
                    <a:gd name="T2" fmla="*/ 2 w 5"/>
                    <a:gd name="T3" fmla="*/ 4 h 4"/>
                    <a:gd name="T4" fmla="*/ 0 w 5"/>
                    <a:gd name="T5" fmla="*/ 0 h 4"/>
                    <a:gd name="T6" fmla="*/ 5 w 5"/>
                    <a:gd name="T7" fmla="*/ 4 h 4"/>
                  </a:gdLst>
                  <a:ahLst/>
                  <a:cxnLst>
                    <a:cxn ang="0">
                      <a:pos x="T0" y="T1"/>
                    </a:cxn>
                    <a:cxn ang="0">
                      <a:pos x="T2" y="T3"/>
                    </a:cxn>
                    <a:cxn ang="0">
                      <a:pos x="T4" y="T5"/>
                    </a:cxn>
                    <a:cxn ang="0">
                      <a:pos x="T6" y="T7"/>
                    </a:cxn>
                  </a:cxnLst>
                  <a:rect l="0" t="0" r="r" b="b"/>
                  <a:pathLst>
                    <a:path w="5" h="4">
                      <a:moveTo>
                        <a:pt x="5" y="4"/>
                      </a:moveTo>
                      <a:lnTo>
                        <a:pt x="2" y="4"/>
                      </a:lnTo>
                      <a:lnTo>
                        <a:pt x="0" y="0"/>
                      </a:lnTo>
                      <a:lnTo>
                        <a:pt x="5"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71" name="Picture 1546"/>
                <p:cNvPicPr>
                  <a:picLocks noChangeAspect="1" noChangeArrowheads="1"/>
                </p:cNvPicPr>
                <p:nvPr/>
              </p:nvPicPr>
              <p:blipFill>
                <a:blip r:embed="rId21" cstate="print">
                  <a:extLst>
                    <a:ext uri="{28A0092B-C50C-407E-A947-70E740481C1C}">
                      <a14:useLocalDpi xmlns:a14="http://schemas.microsoft.com/office/drawing/2010/main" val="0"/>
                    </a:ext>
                  </a:extLst>
                </a:blip>
                <a:srcRect t="-134955"/>
                <a:stretch>
                  <a:fillRect/>
                </a:stretch>
              </p:blipFill>
              <p:spPr bwMode="auto">
                <a:xfrm>
                  <a:off x="2709" y="2438"/>
                  <a:ext cx="6"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67" name="Freeform 1547"/>
              <p:cNvSpPr>
                <a:spLocks/>
              </p:cNvSpPr>
              <p:nvPr/>
            </p:nvSpPr>
            <p:spPr bwMode="auto">
              <a:xfrm>
                <a:off x="2709" y="2442"/>
                <a:ext cx="5" cy="2"/>
              </a:xfrm>
              <a:custGeom>
                <a:avLst/>
                <a:gdLst>
                  <a:gd name="T0" fmla="*/ 5 w 5"/>
                  <a:gd name="T1" fmla="*/ 4 h 4"/>
                  <a:gd name="T2" fmla="*/ 2 w 5"/>
                  <a:gd name="T3" fmla="*/ 4 h 4"/>
                  <a:gd name="T4" fmla="*/ 0 w 5"/>
                  <a:gd name="T5" fmla="*/ 0 h 4"/>
                  <a:gd name="T6" fmla="*/ 5 w 5"/>
                  <a:gd name="T7" fmla="*/ 4 h 4"/>
                </a:gdLst>
                <a:ahLst/>
                <a:cxnLst>
                  <a:cxn ang="0">
                    <a:pos x="T0" y="T1"/>
                  </a:cxn>
                  <a:cxn ang="0">
                    <a:pos x="T2" y="T3"/>
                  </a:cxn>
                  <a:cxn ang="0">
                    <a:pos x="T4" y="T5"/>
                  </a:cxn>
                  <a:cxn ang="0">
                    <a:pos x="T6" y="T7"/>
                  </a:cxn>
                </a:cxnLst>
                <a:rect l="0" t="0" r="r" b="b"/>
                <a:pathLst>
                  <a:path w="5" h="4">
                    <a:moveTo>
                      <a:pt x="5" y="4"/>
                    </a:moveTo>
                    <a:lnTo>
                      <a:pt x="2" y="4"/>
                    </a:lnTo>
                    <a:lnTo>
                      <a:pt x="0" y="0"/>
                    </a:lnTo>
                    <a:lnTo>
                      <a:pt x="5"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46" name="Group 1548"/>
            <p:cNvGrpSpPr>
              <a:grpSpLocks/>
            </p:cNvGrpSpPr>
            <p:nvPr/>
          </p:nvGrpSpPr>
          <p:grpSpPr bwMode="auto">
            <a:xfrm>
              <a:off x="3938512" y="2762007"/>
              <a:ext cx="7230" cy="18819"/>
              <a:chOff x="3003" y="2123"/>
              <a:chExt cx="5" cy="5"/>
            </a:xfrm>
            <a:solidFill>
              <a:schemeClr val="bg1">
                <a:lumMod val="85000"/>
              </a:schemeClr>
            </a:solidFill>
          </p:grpSpPr>
          <p:pic>
            <p:nvPicPr>
              <p:cNvPr id="864" name="Picture 1549"/>
              <p:cNvPicPr>
                <a:picLocks noChangeAspect="1" noChangeArrowheads="1"/>
              </p:cNvPicPr>
              <p:nvPr/>
            </p:nvPicPr>
            <p:blipFill>
              <a:blip r:embed="rId22">
                <a:extLst>
                  <a:ext uri="{28A0092B-C50C-407E-A947-70E740481C1C}">
                    <a14:useLocalDpi xmlns:a14="http://schemas.microsoft.com/office/drawing/2010/main" val="0"/>
                  </a:ext>
                </a:extLst>
              </a:blip>
              <a:srcRect t="-380000" r="-380000"/>
              <a:stretch>
                <a:fillRect/>
              </a:stretch>
            </p:blipFill>
            <p:spPr bwMode="auto">
              <a:xfrm>
                <a:off x="3003" y="2123"/>
                <a:ext cx="5"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5" name="Rectangle 1550"/>
              <p:cNvSpPr>
                <a:spLocks noChangeArrowheads="1"/>
              </p:cNvSpPr>
              <p:nvPr/>
            </p:nvSpPr>
            <p:spPr bwMode="auto">
              <a:xfrm>
                <a:off x="3003" y="2127"/>
                <a:ext cx="2" cy="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147" name="Freeform 1551"/>
            <p:cNvSpPr>
              <a:spLocks/>
            </p:cNvSpPr>
            <p:nvPr/>
          </p:nvSpPr>
          <p:spPr bwMode="auto">
            <a:xfrm>
              <a:off x="4325342" y="2871159"/>
              <a:ext cx="419367" cy="440372"/>
            </a:xfrm>
            <a:custGeom>
              <a:avLst/>
              <a:gdLst>
                <a:gd name="T0" fmla="*/ 225 w 239"/>
                <a:gd name="T1" fmla="*/ 442 h 442"/>
                <a:gd name="T2" fmla="*/ 225 w 239"/>
                <a:gd name="T3" fmla="*/ 426 h 442"/>
                <a:gd name="T4" fmla="*/ 239 w 239"/>
                <a:gd name="T5" fmla="*/ 426 h 442"/>
                <a:gd name="T6" fmla="*/ 239 w 239"/>
                <a:gd name="T7" fmla="*/ 396 h 442"/>
                <a:gd name="T8" fmla="*/ 238 w 239"/>
                <a:gd name="T9" fmla="*/ 363 h 442"/>
                <a:gd name="T10" fmla="*/ 237 w 239"/>
                <a:gd name="T11" fmla="*/ 333 h 442"/>
                <a:gd name="T12" fmla="*/ 237 w 239"/>
                <a:gd name="T13" fmla="*/ 302 h 442"/>
                <a:gd name="T14" fmla="*/ 236 w 239"/>
                <a:gd name="T15" fmla="*/ 272 h 442"/>
                <a:gd name="T16" fmla="*/ 235 w 239"/>
                <a:gd name="T17" fmla="*/ 241 h 442"/>
                <a:gd name="T18" fmla="*/ 234 w 239"/>
                <a:gd name="T19" fmla="*/ 211 h 442"/>
                <a:gd name="T20" fmla="*/ 231 w 239"/>
                <a:gd name="T21" fmla="*/ 181 h 442"/>
                <a:gd name="T22" fmla="*/ 230 w 239"/>
                <a:gd name="T23" fmla="*/ 150 h 442"/>
                <a:gd name="T24" fmla="*/ 229 w 239"/>
                <a:gd name="T25" fmla="*/ 118 h 442"/>
                <a:gd name="T26" fmla="*/ 229 w 239"/>
                <a:gd name="T27" fmla="*/ 94 h 442"/>
                <a:gd name="T28" fmla="*/ 228 w 239"/>
                <a:gd name="T29" fmla="*/ 70 h 442"/>
                <a:gd name="T30" fmla="*/ 230 w 239"/>
                <a:gd name="T31" fmla="*/ 50 h 442"/>
                <a:gd name="T32" fmla="*/ 223 w 239"/>
                <a:gd name="T33" fmla="*/ 39 h 442"/>
                <a:gd name="T34" fmla="*/ 199 w 239"/>
                <a:gd name="T35" fmla="*/ 27 h 442"/>
                <a:gd name="T36" fmla="*/ 197 w 239"/>
                <a:gd name="T37" fmla="*/ 16 h 442"/>
                <a:gd name="T38" fmla="*/ 177 w 239"/>
                <a:gd name="T39" fmla="*/ 9 h 442"/>
                <a:gd name="T40" fmla="*/ 166 w 239"/>
                <a:gd name="T41" fmla="*/ 20 h 442"/>
                <a:gd name="T42" fmla="*/ 155 w 239"/>
                <a:gd name="T43" fmla="*/ 33 h 442"/>
                <a:gd name="T44" fmla="*/ 158 w 239"/>
                <a:gd name="T45" fmla="*/ 76 h 442"/>
                <a:gd name="T46" fmla="*/ 141 w 239"/>
                <a:gd name="T47" fmla="*/ 94 h 442"/>
                <a:gd name="T48" fmla="*/ 125 w 239"/>
                <a:gd name="T49" fmla="*/ 78 h 442"/>
                <a:gd name="T50" fmla="*/ 108 w 239"/>
                <a:gd name="T51" fmla="*/ 63 h 442"/>
                <a:gd name="T52" fmla="*/ 91 w 239"/>
                <a:gd name="T53" fmla="*/ 53 h 442"/>
                <a:gd name="T54" fmla="*/ 84 w 239"/>
                <a:gd name="T55" fmla="*/ 24 h 442"/>
                <a:gd name="T56" fmla="*/ 67 w 239"/>
                <a:gd name="T57" fmla="*/ 18 h 442"/>
                <a:gd name="T58" fmla="*/ 51 w 239"/>
                <a:gd name="T59" fmla="*/ 13 h 442"/>
                <a:gd name="T60" fmla="*/ 29 w 239"/>
                <a:gd name="T61" fmla="*/ 0 h 442"/>
                <a:gd name="T62" fmla="*/ 29 w 239"/>
                <a:gd name="T63" fmla="*/ 27 h 442"/>
                <a:gd name="T64" fmla="*/ 20 w 239"/>
                <a:gd name="T65" fmla="*/ 42 h 442"/>
                <a:gd name="T66" fmla="*/ 10 w 239"/>
                <a:gd name="T67" fmla="*/ 59 h 442"/>
                <a:gd name="T68" fmla="*/ 10 w 239"/>
                <a:gd name="T69" fmla="*/ 85 h 442"/>
                <a:gd name="T70" fmla="*/ 1 w 239"/>
                <a:gd name="T71" fmla="*/ 96 h 442"/>
                <a:gd name="T72" fmla="*/ 0 w 239"/>
                <a:gd name="T73" fmla="*/ 103 h 442"/>
                <a:gd name="T74" fmla="*/ 8 w 239"/>
                <a:gd name="T75" fmla="*/ 142 h 442"/>
                <a:gd name="T76" fmla="*/ 8 w 239"/>
                <a:gd name="T77" fmla="*/ 179 h 442"/>
                <a:gd name="T78" fmla="*/ 8 w 239"/>
                <a:gd name="T79" fmla="*/ 216 h 442"/>
                <a:gd name="T80" fmla="*/ 1 w 239"/>
                <a:gd name="T81" fmla="*/ 229 h 442"/>
                <a:gd name="T82" fmla="*/ 11 w 239"/>
                <a:gd name="T83" fmla="*/ 255 h 442"/>
                <a:gd name="T84" fmla="*/ 17 w 239"/>
                <a:gd name="T85" fmla="*/ 281 h 442"/>
                <a:gd name="T86" fmla="*/ 34 w 239"/>
                <a:gd name="T87" fmla="*/ 289 h 442"/>
                <a:gd name="T88" fmla="*/ 41 w 239"/>
                <a:gd name="T89" fmla="*/ 313 h 442"/>
                <a:gd name="T90" fmla="*/ 63 w 239"/>
                <a:gd name="T91" fmla="*/ 322 h 442"/>
                <a:gd name="T92" fmla="*/ 75 w 239"/>
                <a:gd name="T93" fmla="*/ 342 h 442"/>
                <a:gd name="T94" fmla="*/ 86 w 239"/>
                <a:gd name="T95" fmla="*/ 331 h 442"/>
                <a:gd name="T96" fmla="*/ 101 w 239"/>
                <a:gd name="T97" fmla="*/ 313 h 442"/>
                <a:gd name="T98" fmla="*/ 117 w 239"/>
                <a:gd name="T99" fmla="*/ 331 h 442"/>
                <a:gd name="T100" fmla="*/ 131 w 239"/>
                <a:gd name="T101" fmla="*/ 346 h 442"/>
                <a:gd name="T102" fmla="*/ 148 w 239"/>
                <a:gd name="T103" fmla="*/ 363 h 442"/>
                <a:gd name="T104" fmla="*/ 163 w 239"/>
                <a:gd name="T105" fmla="*/ 378 h 442"/>
                <a:gd name="T106" fmla="*/ 179 w 239"/>
                <a:gd name="T107" fmla="*/ 396 h 442"/>
                <a:gd name="T108" fmla="*/ 193 w 239"/>
                <a:gd name="T109" fmla="*/ 413 h 442"/>
                <a:gd name="T110" fmla="*/ 209 w 239"/>
                <a:gd name="T111" fmla="*/ 426 h 442"/>
                <a:gd name="T112" fmla="*/ 225 w 239"/>
                <a:gd name="T113"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9" h="442">
                  <a:moveTo>
                    <a:pt x="225" y="442"/>
                  </a:moveTo>
                  <a:lnTo>
                    <a:pt x="225" y="426"/>
                  </a:lnTo>
                  <a:lnTo>
                    <a:pt x="239" y="426"/>
                  </a:lnTo>
                  <a:lnTo>
                    <a:pt x="239" y="396"/>
                  </a:lnTo>
                  <a:lnTo>
                    <a:pt x="238" y="363"/>
                  </a:lnTo>
                  <a:lnTo>
                    <a:pt x="237" y="333"/>
                  </a:lnTo>
                  <a:lnTo>
                    <a:pt x="237" y="302"/>
                  </a:lnTo>
                  <a:lnTo>
                    <a:pt x="236" y="272"/>
                  </a:lnTo>
                  <a:lnTo>
                    <a:pt x="235" y="241"/>
                  </a:lnTo>
                  <a:lnTo>
                    <a:pt x="234" y="211"/>
                  </a:lnTo>
                  <a:lnTo>
                    <a:pt x="231" y="181"/>
                  </a:lnTo>
                  <a:lnTo>
                    <a:pt x="230" y="150"/>
                  </a:lnTo>
                  <a:lnTo>
                    <a:pt x="229" y="118"/>
                  </a:lnTo>
                  <a:lnTo>
                    <a:pt x="229" y="94"/>
                  </a:lnTo>
                  <a:lnTo>
                    <a:pt x="228" y="70"/>
                  </a:lnTo>
                  <a:lnTo>
                    <a:pt x="230" y="50"/>
                  </a:lnTo>
                  <a:lnTo>
                    <a:pt x="223" y="39"/>
                  </a:lnTo>
                  <a:lnTo>
                    <a:pt x="199" y="27"/>
                  </a:lnTo>
                  <a:lnTo>
                    <a:pt x="197" y="16"/>
                  </a:lnTo>
                  <a:lnTo>
                    <a:pt x="177" y="9"/>
                  </a:lnTo>
                  <a:lnTo>
                    <a:pt x="166" y="20"/>
                  </a:lnTo>
                  <a:lnTo>
                    <a:pt x="155" y="33"/>
                  </a:lnTo>
                  <a:lnTo>
                    <a:pt x="158" y="76"/>
                  </a:lnTo>
                  <a:lnTo>
                    <a:pt x="141" y="94"/>
                  </a:lnTo>
                  <a:lnTo>
                    <a:pt x="125" y="78"/>
                  </a:lnTo>
                  <a:lnTo>
                    <a:pt x="108" y="63"/>
                  </a:lnTo>
                  <a:lnTo>
                    <a:pt x="91" y="53"/>
                  </a:lnTo>
                  <a:lnTo>
                    <a:pt x="84" y="24"/>
                  </a:lnTo>
                  <a:lnTo>
                    <a:pt x="67" y="18"/>
                  </a:lnTo>
                  <a:lnTo>
                    <a:pt x="51" y="13"/>
                  </a:lnTo>
                  <a:lnTo>
                    <a:pt x="29" y="0"/>
                  </a:lnTo>
                  <a:lnTo>
                    <a:pt x="29" y="27"/>
                  </a:lnTo>
                  <a:lnTo>
                    <a:pt x="20" y="42"/>
                  </a:lnTo>
                  <a:lnTo>
                    <a:pt x="10" y="59"/>
                  </a:lnTo>
                  <a:lnTo>
                    <a:pt x="10" y="85"/>
                  </a:lnTo>
                  <a:lnTo>
                    <a:pt x="1" y="96"/>
                  </a:lnTo>
                  <a:lnTo>
                    <a:pt x="0" y="103"/>
                  </a:lnTo>
                  <a:lnTo>
                    <a:pt x="8" y="142"/>
                  </a:lnTo>
                  <a:lnTo>
                    <a:pt x="8" y="179"/>
                  </a:lnTo>
                  <a:lnTo>
                    <a:pt x="8" y="216"/>
                  </a:lnTo>
                  <a:lnTo>
                    <a:pt x="1" y="229"/>
                  </a:lnTo>
                  <a:lnTo>
                    <a:pt x="11" y="255"/>
                  </a:lnTo>
                  <a:lnTo>
                    <a:pt x="17" y="281"/>
                  </a:lnTo>
                  <a:lnTo>
                    <a:pt x="34" y="289"/>
                  </a:lnTo>
                  <a:lnTo>
                    <a:pt x="41" y="313"/>
                  </a:lnTo>
                  <a:lnTo>
                    <a:pt x="63" y="322"/>
                  </a:lnTo>
                  <a:lnTo>
                    <a:pt x="75" y="342"/>
                  </a:lnTo>
                  <a:lnTo>
                    <a:pt x="86" y="331"/>
                  </a:lnTo>
                  <a:lnTo>
                    <a:pt x="101" y="313"/>
                  </a:lnTo>
                  <a:lnTo>
                    <a:pt x="117" y="331"/>
                  </a:lnTo>
                  <a:lnTo>
                    <a:pt x="131" y="346"/>
                  </a:lnTo>
                  <a:lnTo>
                    <a:pt x="148" y="363"/>
                  </a:lnTo>
                  <a:lnTo>
                    <a:pt x="163" y="378"/>
                  </a:lnTo>
                  <a:lnTo>
                    <a:pt x="179" y="396"/>
                  </a:lnTo>
                  <a:lnTo>
                    <a:pt x="193" y="413"/>
                  </a:lnTo>
                  <a:lnTo>
                    <a:pt x="209" y="426"/>
                  </a:lnTo>
                  <a:lnTo>
                    <a:pt x="225" y="44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48" name="Freeform 1552"/>
            <p:cNvSpPr>
              <a:spLocks/>
            </p:cNvSpPr>
            <p:nvPr/>
          </p:nvSpPr>
          <p:spPr bwMode="auto">
            <a:xfrm>
              <a:off x="3746904" y="3132748"/>
              <a:ext cx="442866" cy="481774"/>
            </a:xfrm>
            <a:custGeom>
              <a:avLst/>
              <a:gdLst>
                <a:gd name="T0" fmla="*/ 55 w 252"/>
                <a:gd name="T1" fmla="*/ 453 h 483"/>
                <a:gd name="T2" fmla="*/ 64 w 252"/>
                <a:gd name="T3" fmla="*/ 483 h 483"/>
                <a:gd name="T4" fmla="*/ 77 w 252"/>
                <a:gd name="T5" fmla="*/ 481 h 483"/>
                <a:gd name="T6" fmla="*/ 91 w 252"/>
                <a:gd name="T7" fmla="*/ 465 h 483"/>
                <a:gd name="T8" fmla="*/ 103 w 252"/>
                <a:gd name="T9" fmla="*/ 476 h 483"/>
                <a:gd name="T10" fmla="*/ 111 w 252"/>
                <a:gd name="T11" fmla="*/ 422 h 483"/>
                <a:gd name="T12" fmla="*/ 122 w 252"/>
                <a:gd name="T13" fmla="*/ 396 h 483"/>
                <a:gd name="T14" fmla="*/ 135 w 252"/>
                <a:gd name="T15" fmla="*/ 383 h 483"/>
                <a:gd name="T16" fmla="*/ 140 w 252"/>
                <a:gd name="T17" fmla="*/ 368 h 483"/>
                <a:gd name="T18" fmla="*/ 154 w 252"/>
                <a:gd name="T19" fmla="*/ 353 h 483"/>
                <a:gd name="T20" fmla="*/ 176 w 252"/>
                <a:gd name="T21" fmla="*/ 322 h 483"/>
                <a:gd name="T22" fmla="*/ 193 w 252"/>
                <a:gd name="T23" fmla="*/ 326 h 483"/>
                <a:gd name="T24" fmla="*/ 225 w 252"/>
                <a:gd name="T25" fmla="*/ 315 h 483"/>
                <a:gd name="T26" fmla="*/ 249 w 252"/>
                <a:gd name="T27" fmla="*/ 285 h 483"/>
                <a:gd name="T28" fmla="*/ 250 w 252"/>
                <a:gd name="T29" fmla="*/ 239 h 483"/>
                <a:gd name="T30" fmla="*/ 252 w 252"/>
                <a:gd name="T31" fmla="*/ 190 h 483"/>
                <a:gd name="T32" fmla="*/ 235 w 252"/>
                <a:gd name="T33" fmla="*/ 168 h 483"/>
                <a:gd name="T34" fmla="*/ 205 w 252"/>
                <a:gd name="T35" fmla="*/ 135 h 483"/>
                <a:gd name="T36" fmla="*/ 193 w 252"/>
                <a:gd name="T37" fmla="*/ 111 h 483"/>
                <a:gd name="T38" fmla="*/ 172 w 252"/>
                <a:gd name="T39" fmla="*/ 79 h 483"/>
                <a:gd name="T40" fmla="*/ 149 w 252"/>
                <a:gd name="T41" fmla="*/ 48 h 483"/>
                <a:gd name="T42" fmla="*/ 126 w 252"/>
                <a:gd name="T43" fmla="*/ 16 h 483"/>
                <a:gd name="T44" fmla="*/ 102 w 252"/>
                <a:gd name="T45" fmla="*/ 0 h 483"/>
                <a:gd name="T46" fmla="*/ 89 w 252"/>
                <a:gd name="T47" fmla="*/ 35 h 483"/>
                <a:gd name="T48" fmla="*/ 93 w 252"/>
                <a:gd name="T49" fmla="*/ 103 h 483"/>
                <a:gd name="T50" fmla="*/ 97 w 252"/>
                <a:gd name="T51" fmla="*/ 174 h 483"/>
                <a:gd name="T52" fmla="*/ 100 w 252"/>
                <a:gd name="T53" fmla="*/ 240 h 483"/>
                <a:gd name="T54" fmla="*/ 106 w 252"/>
                <a:gd name="T55" fmla="*/ 281 h 483"/>
                <a:gd name="T56" fmla="*/ 88 w 252"/>
                <a:gd name="T57" fmla="*/ 309 h 483"/>
                <a:gd name="T58" fmla="*/ 60 w 252"/>
                <a:gd name="T59" fmla="*/ 309 h 483"/>
                <a:gd name="T60" fmla="*/ 42 w 252"/>
                <a:gd name="T61" fmla="*/ 305 h 483"/>
                <a:gd name="T62" fmla="*/ 20 w 252"/>
                <a:gd name="T63" fmla="*/ 316 h 483"/>
                <a:gd name="T64" fmla="*/ 2 w 252"/>
                <a:gd name="T65" fmla="*/ 335 h 483"/>
                <a:gd name="T66" fmla="*/ 4 w 252"/>
                <a:gd name="T67" fmla="*/ 365 h 483"/>
                <a:gd name="T68" fmla="*/ 12 w 252"/>
                <a:gd name="T69" fmla="*/ 409 h 483"/>
                <a:gd name="T70" fmla="*/ 21 w 252"/>
                <a:gd name="T71" fmla="*/ 418 h 483"/>
                <a:gd name="T72" fmla="*/ 34 w 252"/>
                <a:gd name="T73" fmla="*/ 420 h 483"/>
                <a:gd name="T74" fmla="*/ 48 w 252"/>
                <a:gd name="T75" fmla="*/ 407 h 483"/>
                <a:gd name="T76" fmla="*/ 56 w 252"/>
                <a:gd name="T77" fmla="*/ 442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2" h="483">
                  <a:moveTo>
                    <a:pt x="56" y="442"/>
                  </a:moveTo>
                  <a:lnTo>
                    <a:pt x="55" y="453"/>
                  </a:lnTo>
                  <a:lnTo>
                    <a:pt x="56" y="455"/>
                  </a:lnTo>
                  <a:lnTo>
                    <a:pt x="64" y="483"/>
                  </a:lnTo>
                  <a:lnTo>
                    <a:pt x="67" y="478"/>
                  </a:lnTo>
                  <a:lnTo>
                    <a:pt x="77" y="481"/>
                  </a:lnTo>
                  <a:lnTo>
                    <a:pt x="85" y="474"/>
                  </a:lnTo>
                  <a:lnTo>
                    <a:pt x="91" y="465"/>
                  </a:lnTo>
                  <a:lnTo>
                    <a:pt x="92" y="478"/>
                  </a:lnTo>
                  <a:lnTo>
                    <a:pt x="103" y="476"/>
                  </a:lnTo>
                  <a:lnTo>
                    <a:pt x="106" y="433"/>
                  </a:lnTo>
                  <a:lnTo>
                    <a:pt x="111" y="422"/>
                  </a:lnTo>
                  <a:lnTo>
                    <a:pt x="119" y="409"/>
                  </a:lnTo>
                  <a:lnTo>
                    <a:pt x="122" y="396"/>
                  </a:lnTo>
                  <a:lnTo>
                    <a:pt x="125" y="378"/>
                  </a:lnTo>
                  <a:lnTo>
                    <a:pt x="135" y="383"/>
                  </a:lnTo>
                  <a:lnTo>
                    <a:pt x="138" y="374"/>
                  </a:lnTo>
                  <a:lnTo>
                    <a:pt x="140" y="368"/>
                  </a:lnTo>
                  <a:lnTo>
                    <a:pt x="147" y="353"/>
                  </a:lnTo>
                  <a:lnTo>
                    <a:pt x="154" y="353"/>
                  </a:lnTo>
                  <a:lnTo>
                    <a:pt x="157" y="339"/>
                  </a:lnTo>
                  <a:lnTo>
                    <a:pt x="176" y="322"/>
                  </a:lnTo>
                  <a:lnTo>
                    <a:pt x="191" y="326"/>
                  </a:lnTo>
                  <a:lnTo>
                    <a:pt x="193" y="326"/>
                  </a:lnTo>
                  <a:lnTo>
                    <a:pt x="207" y="315"/>
                  </a:lnTo>
                  <a:lnTo>
                    <a:pt x="225" y="315"/>
                  </a:lnTo>
                  <a:lnTo>
                    <a:pt x="241" y="313"/>
                  </a:lnTo>
                  <a:lnTo>
                    <a:pt x="249" y="285"/>
                  </a:lnTo>
                  <a:lnTo>
                    <a:pt x="250" y="261"/>
                  </a:lnTo>
                  <a:lnTo>
                    <a:pt x="250" y="239"/>
                  </a:lnTo>
                  <a:lnTo>
                    <a:pt x="251" y="214"/>
                  </a:lnTo>
                  <a:lnTo>
                    <a:pt x="252" y="190"/>
                  </a:lnTo>
                  <a:lnTo>
                    <a:pt x="235" y="190"/>
                  </a:lnTo>
                  <a:lnTo>
                    <a:pt x="235" y="168"/>
                  </a:lnTo>
                  <a:lnTo>
                    <a:pt x="213" y="150"/>
                  </a:lnTo>
                  <a:lnTo>
                    <a:pt x="205" y="135"/>
                  </a:lnTo>
                  <a:lnTo>
                    <a:pt x="205" y="127"/>
                  </a:lnTo>
                  <a:lnTo>
                    <a:pt x="193" y="111"/>
                  </a:lnTo>
                  <a:lnTo>
                    <a:pt x="182" y="94"/>
                  </a:lnTo>
                  <a:lnTo>
                    <a:pt x="172" y="79"/>
                  </a:lnTo>
                  <a:lnTo>
                    <a:pt x="160" y="63"/>
                  </a:lnTo>
                  <a:lnTo>
                    <a:pt x="149" y="48"/>
                  </a:lnTo>
                  <a:lnTo>
                    <a:pt x="138" y="31"/>
                  </a:lnTo>
                  <a:lnTo>
                    <a:pt x="126" y="16"/>
                  </a:lnTo>
                  <a:lnTo>
                    <a:pt x="115" y="0"/>
                  </a:lnTo>
                  <a:lnTo>
                    <a:pt x="102" y="0"/>
                  </a:lnTo>
                  <a:lnTo>
                    <a:pt x="88" y="0"/>
                  </a:lnTo>
                  <a:lnTo>
                    <a:pt x="89" y="35"/>
                  </a:lnTo>
                  <a:lnTo>
                    <a:pt x="92" y="68"/>
                  </a:lnTo>
                  <a:lnTo>
                    <a:pt x="93" y="103"/>
                  </a:lnTo>
                  <a:lnTo>
                    <a:pt x="94" y="137"/>
                  </a:lnTo>
                  <a:lnTo>
                    <a:pt x="97" y="174"/>
                  </a:lnTo>
                  <a:lnTo>
                    <a:pt x="98" y="207"/>
                  </a:lnTo>
                  <a:lnTo>
                    <a:pt x="100" y="240"/>
                  </a:lnTo>
                  <a:lnTo>
                    <a:pt x="102" y="277"/>
                  </a:lnTo>
                  <a:lnTo>
                    <a:pt x="106" y="281"/>
                  </a:lnTo>
                  <a:lnTo>
                    <a:pt x="103" y="309"/>
                  </a:lnTo>
                  <a:lnTo>
                    <a:pt x="88" y="309"/>
                  </a:lnTo>
                  <a:lnTo>
                    <a:pt x="74" y="309"/>
                  </a:lnTo>
                  <a:lnTo>
                    <a:pt x="60" y="309"/>
                  </a:lnTo>
                  <a:lnTo>
                    <a:pt x="45" y="309"/>
                  </a:lnTo>
                  <a:lnTo>
                    <a:pt x="42" y="305"/>
                  </a:lnTo>
                  <a:lnTo>
                    <a:pt x="22" y="315"/>
                  </a:lnTo>
                  <a:lnTo>
                    <a:pt x="20" y="316"/>
                  </a:lnTo>
                  <a:lnTo>
                    <a:pt x="10" y="309"/>
                  </a:lnTo>
                  <a:lnTo>
                    <a:pt x="2" y="335"/>
                  </a:lnTo>
                  <a:lnTo>
                    <a:pt x="0" y="333"/>
                  </a:lnTo>
                  <a:lnTo>
                    <a:pt x="4" y="365"/>
                  </a:lnTo>
                  <a:lnTo>
                    <a:pt x="9" y="378"/>
                  </a:lnTo>
                  <a:lnTo>
                    <a:pt x="12" y="409"/>
                  </a:lnTo>
                  <a:lnTo>
                    <a:pt x="11" y="418"/>
                  </a:lnTo>
                  <a:lnTo>
                    <a:pt x="21" y="418"/>
                  </a:lnTo>
                  <a:lnTo>
                    <a:pt x="26" y="422"/>
                  </a:lnTo>
                  <a:lnTo>
                    <a:pt x="34" y="420"/>
                  </a:lnTo>
                  <a:lnTo>
                    <a:pt x="45" y="413"/>
                  </a:lnTo>
                  <a:lnTo>
                    <a:pt x="48" y="407"/>
                  </a:lnTo>
                  <a:lnTo>
                    <a:pt x="52" y="435"/>
                  </a:lnTo>
                  <a:lnTo>
                    <a:pt x="56" y="44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149" name="Group 1553"/>
            <p:cNvGrpSpPr>
              <a:grpSpLocks/>
            </p:cNvGrpSpPr>
            <p:nvPr/>
          </p:nvGrpSpPr>
          <p:grpSpPr bwMode="auto">
            <a:xfrm>
              <a:off x="4441030" y="2777063"/>
              <a:ext cx="10846" cy="9410"/>
              <a:chOff x="3289" y="2124"/>
              <a:chExt cx="6" cy="8"/>
            </a:xfrm>
            <a:solidFill>
              <a:schemeClr val="bg1">
                <a:lumMod val="85000"/>
              </a:schemeClr>
            </a:solidFill>
          </p:grpSpPr>
          <p:grpSp>
            <p:nvGrpSpPr>
              <p:cNvPr id="858" name="Group 1554"/>
              <p:cNvGrpSpPr>
                <a:grpSpLocks/>
              </p:cNvGrpSpPr>
              <p:nvPr/>
            </p:nvGrpSpPr>
            <p:grpSpPr bwMode="auto">
              <a:xfrm>
                <a:off x="3289" y="2124"/>
                <a:ext cx="6" cy="8"/>
                <a:chOff x="3289" y="2124"/>
                <a:chExt cx="6" cy="8"/>
              </a:xfrm>
              <a:grpFill/>
            </p:grpSpPr>
            <p:pic>
              <p:nvPicPr>
                <p:cNvPr id="860" name="Picture 1555"/>
                <p:cNvPicPr>
                  <a:picLocks noChangeAspect="1" noChangeArrowheads="1"/>
                </p:cNvPicPr>
                <p:nvPr/>
              </p:nvPicPr>
              <p:blipFill>
                <a:blip r:embed="rId23">
                  <a:extLst>
                    <a:ext uri="{28A0092B-C50C-407E-A947-70E740481C1C}">
                      <a14:useLocalDpi xmlns:a14="http://schemas.microsoft.com/office/drawing/2010/main" val="0"/>
                    </a:ext>
                  </a:extLst>
                </a:blip>
                <a:srcRect t="-134955" r="-19398"/>
                <a:stretch>
                  <a:fillRect/>
                </a:stretch>
              </p:blipFill>
              <p:spPr bwMode="auto">
                <a:xfrm>
                  <a:off x="3289" y="2124"/>
                  <a:ext cx="6" cy="8"/>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61" name="Freeform 1556"/>
                <p:cNvSpPr>
                  <a:spLocks/>
                </p:cNvSpPr>
                <p:nvPr/>
              </p:nvSpPr>
              <p:spPr bwMode="auto">
                <a:xfrm>
                  <a:off x="3289" y="2129"/>
                  <a:ext cx="4" cy="2"/>
                </a:xfrm>
                <a:custGeom>
                  <a:avLst/>
                  <a:gdLst>
                    <a:gd name="T0" fmla="*/ 4 w 4"/>
                    <a:gd name="T1" fmla="*/ 2 h 3"/>
                    <a:gd name="T2" fmla="*/ 3 w 4"/>
                    <a:gd name="T3" fmla="*/ 3 h 3"/>
                    <a:gd name="T4" fmla="*/ 0 w 4"/>
                    <a:gd name="T5" fmla="*/ 0 h 3"/>
                    <a:gd name="T6" fmla="*/ 4 w 4"/>
                    <a:gd name="T7" fmla="*/ 2 h 3"/>
                  </a:gdLst>
                  <a:ahLst/>
                  <a:cxnLst>
                    <a:cxn ang="0">
                      <a:pos x="T0" y="T1"/>
                    </a:cxn>
                    <a:cxn ang="0">
                      <a:pos x="T2" y="T3"/>
                    </a:cxn>
                    <a:cxn ang="0">
                      <a:pos x="T4" y="T5"/>
                    </a:cxn>
                    <a:cxn ang="0">
                      <a:pos x="T6" y="T7"/>
                    </a:cxn>
                  </a:cxnLst>
                  <a:rect l="0" t="0" r="r" b="b"/>
                  <a:pathLst>
                    <a:path w="4" h="3">
                      <a:moveTo>
                        <a:pt x="4" y="2"/>
                      </a:moveTo>
                      <a:lnTo>
                        <a:pt x="3" y="3"/>
                      </a:lnTo>
                      <a:lnTo>
                        <a:pt x="0" y="0"/>
                      </a:lnTo>
                      <a:lnTo>
                        <a:pt x="4"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62" name="Freeform 1557"/>
                <p:cNvSpPr>
                  <a:spLocks/>
                </p:cNvSpPr>
                <p:nvPr/>
              </p:nvSpPr>
              <p:spPr bwMode="auto">
                <a:xfrm>
                  <a:off x="3289" y="2129"/>
                  <a:ext cx="4" cy="2"/>
                </a:xfrm>
                <a:custGeom>
                  <a:avLst/>
                  <a:gdLst>
                    <a:gd name="T0" fmla="*/ 4 w 4"/>
                    <a:gd name="T1" fmla="*/ 2 h 3"/>
                    <a:gd name="T2" fmla="*/ 3 w 4"/>
                    <a:gd name="T3" fmla="*/ 3 h 3"/>
                    <a:gd name="T4" fmla="*/ 0 w 4"/>
                    <a:gd name="T5" fmla="*/ 0 h 3"/>
                    <a:gd name="T6" fmla="*/ 4 w 4"/>
                    <a:gd name="T7" fmla="*/ 2 h 3"/>
                  </a:gdLst>
                  <a:ahLst/>
                  <a:cxnLst>
                    <a:cxn ang="0">
                      <a:pos x="T0" y="T1"/>
                    </a:cxn>
                    <a:cxn ang="0">
                      <a:pos x="T2" y="T3"/>
                    </a:cxn>
                    <a:cxn ang="0">
                      <a:pos x="T4" y="T5"/>
                    </a:cxn>
                    <a:cxn ang="0">
                      <a:pos x="T6" y="T7"/>
                    </a:cxn>
                  </a:cxnLst>
                  <a:rect l="0" t="0" r="r" b="b"/>
                  <a:pathLst>
                    <a:path w="4" h="3">
                      <a:moveTo>
                        <a:pt x="4" y="2"/>
                      </a:moveTo>
                      <a:lnTo>
                        <a:pt x="3" y="3"/>
                      </a:lnTo>
                      <a:lnTo>
                        <a:pt x="0" y="0"/>
                      </a:lnTo>
                      <a:lnTo>
                        <a:pt x="4"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63" name="Picture 1558"/>
                <p:cNvPicPr>
                  <a:picLocks noChangeAspect="1" noChangeArrowheads="1"/>
                </p:cNvPicPr>
                <p:nvPr/>
              </p:nvPicPr>
              <p:blipFill>
                <a:blip r:embed="rId23">
                  <a:extLst>
                    <a:ext uri="{28A0092B-C50C-407E-A947-70E740481C1C}">
                      <a14:useLocalDpi xmlns:a14="http://schemas.microsoft.com/office/drawing/2010/main" val="0"/>
                    </a:ext>
                  </a:extLst>
                </a:blip>
                <a:srcRect t="-134955" r="-19398"/>
                <a:stretch>
                  <a:fillRect/>
                </a:stretch>
              </p:blipFill>
              <p:spPr bwMode="auto">
                <a:xfrm>
                  <a:off x="3289" y="2124"/>
                  <a:ext cx="6" cy="8"/>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59" name="Freeform 1559"/>
              <p:cNvSpPr>
                <a:spLocks/>
              </p:cNvSpPr>
              <p:nvPr/>
            </p:nvSpPr>
            <p:spPr bwMode="auto">
              <a:xfrm>
                <a:off x="3289" y="2129"/>
                <a:ext cx="4" cy="2"/>
              </a:xfrm>
              <a:custGeom>
                <a:avLst/>
                <a:gdLst>
                  <a:gd name="T0" fmla="*/ 4 w 4"/>
                  <a:gd name="T1" fmla="*/ 2 h 3"/>
                  <a:gd name="T2" fmla="*/ 3 w 4"/>
                  <a:gd name="T3" fmla="*/ 3 h 3"/>
                  <a:gd name="T4" fmla="*/ 0 w 4"/>
                  <a:gd name="T5" fmla="*/ 0 h 3"/>
                  <a:gd name="T6" fmla="*/ 4 w 4"/>
                  <a:gd name="T7" fmla="*/ 2 h 3"/>
                </a:gdLst>
                <a:ahLst/>
                <a:cxnLst>
                  <a:cxn ang="0">
                    <a:pos x="T0" y="T1"/>
                  </a:cxn>
                  <a:cxn ang="0">
                    <a:pos x="T2" y="T3"/>
                  </a:cxn>
                  <a:cxn ang="0">
                    <a:pos x="T4" y="T5"/>
                  </a:cxn>
                  <a:cxn ang="0">
                    <a:pos x="T6" y="T7"/>
                  </a:cxn>
                </a:cxnLst>
                <a:rect l="0" t="0" r="r" b="b"/>
                <a:pathLst>
                  <a:path w="4" h="3">
                    <a:moveTo>
                      <a:pt x="4" y="2"/>
                    </a:moveTo>
                    <a:lnTo>
                      <a:pt x="3" y="3"/>
                    </a:lnTo>
                    <a:lnTo>
                      <a:pt x="0" y="0"/>
                    </a:lnTo>
                    <a:lnTo>
                      <a:pt x="4"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150" name="Freeform 1560"/>
            <p:cNvSpPr>
              <a:spLocks/>
            </p:cNvSpPr>
            <p:nvPr/>
          </p:nvSpPr>
          <p:spPr bwMode="auto">
            <a:xfrm>
              <a:off x="3618564" y="3061234"/>
              <a:ext cx="328987" cy="406497"/>
            </a:xfrm>
            <a:custGeom>
              <a:avLst/>
              <a:gdLst>
                <a:gd name="T0" fmla="*/ 10 w 186"/>
                <a:gd name="T1" fmla="*/ 352 h 408"/>
                <a:gd name="T2" fmla="*/ 5 w 186"/>
                <a:gd name="T3" fmla="*/ 363 h 408"/>
                <a:gd name="T4" fmla="*/ 10 w 186"/>
                <a:gd name="T5" fmla="*/ 325 h 408"/>
                <a:gd name="T6" fmla="*/ 14 w 186"/>
                <a:gd name="T7" fmla="*/ 287 h 408"/>
                <a:gd name="T8" fmla="*/ 10 w 186"/>
                <a:gd name="T9" fmla="*/ 254 h 408"/>
                <a:gd name="T10" fmla="*/ 11 w 186"/>
                <a:gd name="T11" fmla="*/ 223 h 408"/>
                <a:gd name="T12" fmla="*/ 1 w 186"/>
                <a:gd name="T13" fmla="*/ 202 h 408"/>
                <a:gd name="T14" fmla="*/ 0 w 186"/>
                <a:gd name="T15" fmla="*/ 210 h 408"/>
                <a:gd name="T16" fmla="*/ 1 w 186"/>
                <a:gd name="T17" fmla="*/ 191 h 408"/>
                <a:gd name="T18" fmla="*/ 16 w 186"/>
                <a:gd name="T19" fmla="*/ 191 h 408"/>
                <a:gd name="T20" fmla="*/ 32 w 186"/>
                <a:gd name="T21" fmla="*/ 191 h 408"/>
                <a:gd name="T22" fmla="*/ 47 w 186"/>
                <a:gd name="T23" fmla="*/ 191 h 408"/>
                <a:gd name="T24" fmla="*/ 61 w 186"/>
                <a:gd name="T25" fmla="*/ 191 h 408"/>
                <a:gd name="T26" fmla="*/ 61 w 186"/>
                <a:gd name="T27" fmla="*/ 165 h 408"/>
                <a:gd name="T28" fmla="*/ 61 w 186"/>
                <a:gd name="T29" fmla="*/ 136 h 408"/>
                <a:gd name="T30" fmla="*/ 77 w 186"/>
                <a:gd name="T31" fmla="*/ 123 h 408"/>
                <a:gd name="T32" fmla="*/ 77 w 186"/>
                <a:gd name="T33" fmla="*/ 84 h 408"/>
                <a:gd name="T34" fmla="*/ 78 w 186"/>
                <a:gd name="T35" fmla="*/ 41 h 408"/>
                <a:gd name="T36" fmla="*/ 90 w 186"/>
                <a:gd name="T37" fmla="*/ 41 h 408"/>
                <a:gd name="T38" fmla="*/ 103 w 186"/>
                <a:gd name="T39" fmla="*/ 41 h 408"/>
                <a:gd name="T40" fmla="*/ 115 w 186"/>
                <a:gd name="T41" fmla="*/ 41 h 408"/>
                <a:gd name="T42" fmla="*/ 127 w 186"/>
                <a:gd name="T43" fmla="*/ 41 h 408"/>
                <a:gd name="T44" fmla="*/ 129 w 186"/>
                <a:gd name="T45" fmla="*/ 0 h 408"/>
                <a:gd name="T46" fmla="*/ 142 w 186"/>
                <a:gd name="T47" fmla="*/ 19 h 408"/>
                <a:gd name="T48" fmla="*/ 157 w 186"/>
                <a:gd name="T49" fmla="*/ 37 h 408"/>
                <a:gd name="T50" fmla="*/ 171 w 186"/>
                <a:gd name="T51" fmla="*/ 52 h 408"/>
                <a:gd name="T52" fmla="*/ 186 w 186"/>
                <a:gd name="T53" fmla="*/ 73 h 408"/>
                <a:gd name="T54" fmla="*/ 173 w 186"/>
                <a:gd name="T55" fmla="*/ 73 h 408"/>
                <a:gd name="T56" fmla="*/ 159 w 186"/>
                <a:gd name="T57" fmla="*/ 73 h 408"/>
                <a:gd name="T58" fmla="*/ 160 w 186"/>
                <a:gd name="T59" fmla="*/ 108 h 408"/>
                <a:gd name="T60" fmla="*/ 163 w 186"/>
                <a:gd name="T61" fmla="*/ 141 h 408"/>
                <a:gd name="T62" fmla="*/ 164 w 186"/>
                <a:gd name="T63" fmla="*/ 176 h 408"/>
                <a:gd name="T64" fmla="*/ 165 w 186"/>
                <a:gd name="T65" fmla="*/ 210 h 408"/>
                <a:gd name="T66" fmla="*/ 168 w 186"/>
                <a:gd name="T67" fmla="*/ 247 h 408"/>
                <a:gd name="T68" fmla="*/ 169 w 186"/>
                <a:gd name="T69" fmla="*/ 280 h 408"/>
                <a:gd name="T70" fmla="*/ 171 w 186"/>
                <a:gd name="T71" fmla="*/ 313 h 408"/>
                <a:gd name="T72" fmla="*/ 173 w 186"/>
                <a:gd name="T73" fmla="*/ 349 h 408"/>
                <a:gd name="T74" fmla="*/ 177 w 186"/>
                <a:gd name="T75" fmla="*/ 354 h 408"/>
                <a:gd name="T76" fmla="*/ 174 w 186"/>
                <a:gd name="T77" fmla="*/ 382 h 408"/>
                <a:gd name="T78" fmla="*/ 159 w 186"/>
                <a:gd name="T79" fmla="*/ 382 h 408"/>
                <a:gd name="T80" fmla="*/ 145 w 186"/>
                <a:gd name="T81" fmla="*/ 382 h 408"/>
                <a:gd name="T82" fmla="*/ 131 w 186"/>
                <a:gd name="T83" fmla="*/ 382 h 408"/>
                <a:gd name="T84" fmla="*/ 115 w 186"/>
                <a:gd name="T85" fmla="*/ 382 h 408"/>
                <a:gd name="T86" fmla="*/ 113 w 186"/>
                <a:gd name="T87" fmla="*/ 378 h 408"/>
                <a:gd name="T88" fmla="*/ 92 w 186"/>
                <a:gd name="T89" fmla="*/ 388 h 408"/>
                <a:gd name="T90" fmla="*/ 90 w 186"/>
                <a:gd name="T91" fmla="*/ 389 h 408"/>
                <a:gd name="T92" fmla="*/ 80 w 186"/>
                <a:gd name="T93" fmla="*/ 382 h 408"/>
                <a:gd name="T94" fmla="*/ 73 w 186"/>
                <a:gd name="T95" fmla="*/ 408 h 408"/>
                <a:gd name="T96" fmla="*/ 71 w 186"/>
                <a:gd name="T97" fmla="*/ 406 h 408"/>
                <a:gd name="T98" fmla="*/ 59 w 186"/>
                <a:gd name="T99" fmla="*/ 384 h 408"/>
                <a:gd name="T100" fmla="*/ 48 w 186"/>
                <a:gd name="T101" fmla="*/ 362 h 408"/>
                <a:gd name="T102" fmla="*/ 34 w 186"/>
                <a:gd name="T103" fmla="*/ 345 h 408"/>
                <a:gd name="T104" fmla="*/ 22 w 186"/>
                <a:gd name="T105" fmla="*/ 347 h 408"/>
                <a:gd name="T106" fmla="*/ 10 w 186"/>
                <a:gd name="T107" fmla="*/ 35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408">
                  <a:moveTo>
                    <a:pt x="10" y="352"/>
                  </a:moveTo>
                  <a:lnTo>
                    <a:pt x="5" y="363"/>
                  </a:lnTo>
                  <a:lnTo>
                    <a:pt x="10" y="325"/>
                  </a:lnTo>
                  <a:lnTo>
                    <a:pt x="14" y="287"/>
                  </a:lnTo>
                  <a:lnTo>
                    <a:pt x="10" y="254"/>
                  </a:lnTo>
                  <a:lnTo>
                    <a:pt x="11" y="223"/>
                  </a:lnTo>
                  <a:lnTo>
                    <a:pt x="1" y="202"/>
                  </a:lnTo>
                  <a:lnTo>
                    <a:pt x="0" y="210"/>
                  </a:lnTo>
                  <a:lnTo>
                    <a:pt x="1" y="191"/>
                  </a:lnTo>
                  <a:lnTo>
                    <a:pt x="16" y="191"/>
                  </a:lnTo>
                  <a:lnTo>
                    <a:pt x="32" y="191"/>
                  </a:lnTo>
                  <a:lnTo>
                    <a:pt x="47" y="191"/>
                  </a:lnTo>
                  <a:lnTo>
                    <a:pt x="61" y="191"/>
                  </a:lnTo>
                  <a:lnTo>
                    <a:pt x="61" y="165"/>
                  </a:lnTo>
                  <a:lnTo>
                    <a:pt x="61" y="136"/>
                  </a:lnTo>
                  <a:lnTo>
                    <a:pt x="77" y="123"/>
                  </a:lnTo>
                  <a:lnTo>
                    <a:pt x="77" y="84"/>
                  </a:lnTo>
                  <a:lnTo>
                    <a:pt x="78" y="41"/>
                  </a:lnTo>
                  <a:lnTo>
                    <a:pt x="90" y="41"/>
                  </a:lnTo>
                  <a:lnTo>
                    <a:pt x="103" y="41"/>
                  </a:lnTo>
                  <a:lnTo>
                    <a:pt x="115" y="41"/>
                  </a:lnTo>
                  <a:lnTo>
                    <a:pt x="127" y="41"/>
                  </a:lnTo>
                  <a:lnTo>
                    <a:pt x="129" y="0"/>
                  </a:lnTo>
                  <a:lnTo>
                    <a:pt x="142" y="19"/>
                  </a:lnTo>
                  <a:lnTo>
                    <a:pt x="157" y="37"/>
                  </a:lnTo>
                  <a:lnTo>
                    <a:pt x="171" y="52"/>
                  </a:lnTo>
                  <a:lnTo>
                    <a:pt x="186" y="73"/>
                  </a:lnTo>
                  <a:lnTo>
                    <a:pt x="173" y="73"/>
                  </a:lnTo>
                  <a:lnTo>
                    <a:pt x="159" y="73"/>
                  </a:lnTo>
                  <a:lnTo>
                    <a:pt x="160" y="108"/>
                  </a:lnTo>
                  <a:lnTo>
                    <a:pt x="163" y="141"/>
                  </a:lnTo>
                  <a:lnTo>
                    <a:pt x="164" y="176"/>
                  </a:lnTo>
                  <a:lnTo>
                    <a:pt x="165" y="210"/>
                  </a:lnTo>
                  <a:lnTo>
                    <a:pt x="168" y="247"/>
                  </a:lnTo>
                  <a:lnTo>
                    <a:pt x="169" y="280"/>
                  </a:lnTo>
                  <a:lnTo>
                    <a:pt x="171" y="313"/>
                  </a:lnTo>
                  <a:lnTo>
                    <a:pt x="173" y="349"/>
                  </a:lnTo>
                  <a:lnTo>
                    <a:pt x="177" y="354"/>
                  </a:lnTo>
                  <a:lnTo>
                    <a:pt x="174" y="382"/>
                  </a:lnTo>
                  <a:lnTo>
                    <a:pt x="159" y="382"/>
                  </a:lnTo>
                  <a:lnTo>
                    <a:pt x="145" y="382"/>
                  </a:lnTo>
                  <a:lnTo>
                    <a:pt x="131" y="382"/>
                  </a:lnTo>
                  <a:lnTo>
                    <a:pt x="115" y="382"/>
                  </a:lnTo>
                  <a:lnTo>
                    <a:pt x="113" y="378"/>
                  </a:lnTo>
                  <a:lnTo>
                    <a:pt x="92" y="388"/>
                  </a:lnTo>
                  <a:lnTo>
                    <a:pt x="90" y="389"/>
                  </a:lnTo>
                  <a:lnTo>
                    <a:pt x="80" y="382"/>
                  </a:lnTo>
                  <a:lnTo>
                    <a:pt x="73" y="408"/>
                  </a:lnTo>
                  <a:lnTo>
                    <a:pt x="71" y="406"/>
                  </a:lnTo>
                  <a:lnTo>
                    <a:pt x="59" y="384"/>
                  </a:lnTo>
                  <a:lnTo>
                    <a:pt x="48" y="362"/>
                  </a:lnTo>
                  <a:lnTo>
                    <a:pt x="34" y="345"/>
                  </a:lnTo>
                  <a:lnTo>
                    <a:pt x="22" y="347"/>
                  </a:lnTo>
                  <a:lnTo>
                    <a:pt x="10" y="35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51" name="Freeform 1561"/>
            <p:cNvSpPr>
              <a:spLocks/>
            </p:cNvSpPr>
            <p:nvPr/>
          </p:nvSpPr>
          <p:spPr bwMode="auto">
            <a:xfrm>
              <a:off x="3727021" y="2784591"/>
              <a:ext cx="323564" cy="265352"/>
            </a:xfrm>
            <a:custGeom>
              <a:avLst/>
              <a:gdLst>
                <a:gd name="T0" fmla="*/ 95 w 183"/>
                <a:gd name="T1" fmla="*/ 64 h 266"/>
                <a:gd name="T2" fmla="*/ 81 w 183"/>
                <a:gd name="T3" fmla="*/ 81 h 266"/>
                <a:gd name="T4" fmla="*/ 66 w 183"/>
                <a:gd name="T5" fmla="*/ 98 h 266"/>
                <a:gd name="T6" fmla="*/ 60 w 183"/>
                <a:gd name="T7" fmla="*/ 124 h 266"/>
                <a:gd name="T8" fmla="*/ 52 w 183"/>
                <a:gd name="T9" fmla="*/ 148 h 266"/>
                <a:gd name="T10" fmla="*/ 54 w 183"/>
                <a:gd name="T11" fmla="*/ 177 h 266"/>
                <a:gd name="T12" fmla="*/ 48 w 183"/>
                <a:gd name="T13" fmla="*/ 200 h 266"/>
                <a:gd name="T14" fmla="*/ 40 w 183"/>
                <a:gd name="T15" fmla="*/ 224 h 266"/>
                <a:gd name="T16" fmla="*/ 28 w 183"/>
                <a:gd name="T17" fmla="*/ 239 h 266"/>
                <a:gd name="T18" fmla="*/ 17 w 183"/>
                <a:gd name="T19" fmla="*/ 252 h 266"/>
                <a:gd name="T20" fmla="*/ 0 w 183"/>
                <a:gd name="T21" fmla="*/ 266 h 266"/>
                <a:gd name="T22" fmla="*/ 17 w 183"/>
                <a:gd name="T23" fmla="*/ 266 h 266"/>
                <a:gd name="T24" fmla="*/ 34 w 183"/>
                <a:gd name="T25" fmla="*/ 266 h 266"/>
                <a:gd name="T26" fmla="*/ 51 w 183"/>
                <a:gd name="T27" fmla="*/ 266 h 266"/>
                <a:gd name="T28" fmla="*/ 69 w 183"/>
                <a:gd name="T29" fmla="*/ 266 h 266"/>
                <a:gd name="T30" fmla="*/ 72 w 183"/>
                <a:gd name="T31" fmla="*/ 227 h 266"/>
                <a:gd name="T32" fmla="*/ 84 w 183"/>
                <a:gd name="T33" fmla="*/ 216 h 266"/>
                <a:gd name="T34" fmla="*/ 96 w 183"/>
                <a:gd name="T35" fmla="*/ 203 h 266"/>
                <a:gd name="T36" fmla="*/ 109 w 183"/>
                <a:gd name="T37" fmla="*/ 192 h 266"/>
                <a:gd name="T38" fmla="*/ 123 w 183"/>
                <a:gd name="T39" fmla="*/ 183 h 266"/>
                <a:gd name="T40" fmla="*/ 132 w 183"/>
                <a:gd name="T41" fmla="*/ 168 h 266"/>
                <a:gd name="T42" fmla="*/ 143 w 183"/>
                <a:gd name="T43" fmla="*/ 155 h 266"/>
                <a:gd name="T44" fmla="*/ 143 w 183"/>
                <a:gd name="T45" fmla="*/ 135 h 266"/>
                <a:gd name="T46" fmla="*/ 163 w 183"/>
                <a:gd name="T47" fmla="*/ 120 h 266"/>
                <a:gd name="T48" fmla="*/ 180 w 183"/>
                <a:gd name="T49" fmla="*/ 118 h 266"/>
                <a:gd name="T50" fmla="*/ 183 w 183"/>
                <a:gd name="T51" fmla="*/ 109 h 266"/>
                <a:gd name="T52" fmla="*/ 173 w 183"/>
                <a:gd name="T53" fmla="*/ 81 h 266"/>
                <a:gd name="T54" fmla="*/ 171 w 183"/>
                <a:gd name="T55" fmla="*/ 57 h 266"/>
                <a:gd name="T56" fmla="*/ 169 w 183"/>
                <a:gd name="T57" fmla="*/ 35 h 266"/>
                <a:gd name="T58" fmla="*/ 164 w 183"/>
                <a:gd name="T59" fmla="*/ 24 h 266"/>
                <a:gd name="T60" fmla="*/ 156 w 183"/>
                <a:gd name="T61" fmla="*/ 20 h 266"/>
                <a:gd name="T62" fmla="*/ 151 w 183"/>
                <a:gd name="T63" fmla="*/ 20 h 266"/>
                <a:gd name="T64" fmla="*/ 126 w 183"/>
                <a:gd name="T65" fmla="*/ 18 h 266"/>
                <a:gd name="T66" fmla="*/ 118 w 183"/>
                <a:gd name="T67" fmla="*/ 0 h 266"/>
                <a:gd name="T68" fmla="*/ 109 w 183"/>
                <a:gd name="T69" fmla="*/ 14 h 266"/>
                <a:gd name="T70" fmla="*/ 102 w 183"/>
                <a:gd name="T71" fmla="*/ 39 h 266"/>
                <a:gd name="T72" fmla="*/ 95 w 183"/>
                <a:gd name="T73" fmla="*/ 64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 h="266">
                  <a:moveTo>
                    <a:pt x="95" y="64"/>
                  </a:moveTo>
                  <a:lnTo>
                    <a:pt x="81" y="81"/>
                  </a:lnTo>
                  <a:lnTo>
                    <a:pt x="66" y="98"/>
                  </a:lnTo>
                  <a:lnTo>
                    <a:pt x="60" y="124"/>
                  </a:lnTo>
                  <a:lnTo>
                    <a:pt x="52" y="148"/>
                  </a:lnTo>
                  <a:lnTo>
                    <a:pt x="54" y="177"/>
                  </a:lnTo>
                  <a:lnTo>
                    <a:pt x="48" y="200"/>
                  </a:lnTo>
                  <a:lnTo>
                    <a:pt x="40" y="224"/>
                  </a:lnTo>
                  <a:lnTo>
                    <a:pt x="28" y="239"/>
                  </a:lnTo>
                  <a:lnTo>
                    <a:pt x="17" y="252"/>
                  </a:lnTo>
                  <a:lnTo>
                    <a:pt x="0" y="266"/>
                  </a:lnTo>
                  <a:lnTo>
                    <a:pt x="17" y="266"/>
                  </a:lnTo>
                  <a:lnTo>
                    <a:pt x="34" y="266"/>
                  </a:lnTo>
                  <a:lnTo>
                    <a:pt x="51" y="266"/>
                  </a:lnTo>
                  <a:lnTo>
                    <a:pt x="69" y="266"/>
                  </a:lnTo>
                  <a:lnTo>
                    <a:pt x="72" y="227"/>
                  </a:lnTo>
                  <a:lnTo>
                    <a:pt x="84" y="216"/>
                  </a:lnTo>
                  <a:lnTo>
                    <a:pt x="96" y="203"/>
                  </a:lnTo>
                  <a:lnTo>
                    <a:pt x="109" y="192"/>
                  </a:lnTo>
                  <a:lnTo>
                    <a:pt x="123" y="183"/>
                  </a:lnTo>
                  <a:lnTo>
                    <a:pt x="132" y="168"/>
                  </a:lnTo>
                  <a:lnTo>
                    <a:pt x="143" y="155"/>
                  </a:lnTo>
                  <a:lnTo>
                    <a:pt x="143" y="135"/>
                  </a:lnTo>
                  <a:lnTo>
                    <a:pt x="163" y="120"/>
                  </a:lnTo>
                  <a:lnTo>
                    <a:pt x="180" y="118"/>
                  </a:lnTo>
                  <a:lnTo>
                    <a:pt x="183" y="109"/>
                  </a:lnTo>
                  <a:lnTo>
                    <a:pt x="173" y="81"/>
                  </a:lnTo>
                  <a:lnTo>
                    <a:pt x="171" y="57"/>
                  </a:lnTo>
                  <a:lnTo>
                    <a:pt x="169" y="35"/>
                  </a:lnTo>
                  <a:lnTo>
                    <a:pt x="164" y="24"/>
                  </a:lnTo>
                  <a:lnTo>
                    <a:pt x="156" y="20"/>
                  </a:lnTo>
                  <a:lnTo>
                    <a:pt x="151" y="20"/>
                  </a:lnTo>
                  <a:lnTo>
                    <a:pt x="126" y="18"/>
                  </a:lnTo>
                  <a:lnTo>
                    <a:pt x="118" y="0"/>
                  </a:lnTo>
                  <a:lnTo>
                    <a:pt x="109" y="14"/>
                  </a:lnTo>
                  <a:lnTo>
                    <a:pt x="102" y="39"/>
                  </a:lnTo>
                  <a:lnTo>
                    <a:pt x="95" y="6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52" name="Freeform 1562"/>
            <p:cNvSpPr>
              <a:spLocks/>
            </p:cNvSpPr>
            <p:nvPr/>
          </p:nvSpPr>
          <p:spPr bwMode="auto">
            <a:xfrm>
              <a:off x="4083121" y="3183560"/>
              <a:ext cx="422983" cy="383914"/>
            </a:xfrm>
            <a:custGeom>
              <a:avLst/>
              <a:gdLst>
                <a:gd name="T0" fmla="*/ 26 w 240"/>
                <a:gd name="T1" fmla="*/ 350 h 385"/>
                <a:gd name="T2" fmla="*/ 21 w 240"/>
                <a:gd name="T3" fmla="*/ 353 h 385"/>
                <a:gd name="T4" fmla="*/ 11 w 240"/>
                <a:gd name="T5" fmla="*/ 339 h 385"/>
                <a:gd name="T6" fmla="*/ 12 w 240"/>
                <a:gd name="T7" fmla="*/ 329 h 385"/>
                <a:gd name="T8" fmla="*/ 14 w 240"/>
                <a:gd name="T9" fmla="*/ 329 h 385"/>
                <a:gd name="T10" fmla="*/ 1 w 240"/>
                <a:gd name="T11" fmla="*/ 303 h 385"/>
                <a:gd name="T12" fmla="*/ 0 w 240"/>
                <a:gd name="T13" fmla="*/ 276 h 385"/>
                <a:gd name="T14" fmla="*/ 2 w 240"/>
                <a:gd name="T15" fmla="*/ 276 h 385"/>
                <a:gd name="T16" fmla="*/ 16 w 240"/>
                <a:gd name="T17" fmla="*/ 266 h 385"/>
                <a:gd name="T18" fmla="*/ 34 w 240"/>
                <a:gd name="T19" fmla="*/ 266 h 385"/>
                <a:gd name="T20" fmla="*/ 50 w 240"/>
                <a:gd name="T21" fmla="*/ 265 h 385"/>
                <a:gd name="T22" fmla="*/ 58 w 240"/>
                <a:gd name="T23" fmla="*/ 235 h 385"/>
                <a:gd name="T24" fmla="*/ 59 w 240"/>
                <a:gd name="T25" fmla="*/ 211 h 385"/>
                <a:gd name="T26" fmla="*/ 59 w 240"/>
                <a:gd name="T27" fmla="*/ 189 h 385"/>
                <a:gd name="T28" fmla="*/ 60 w 240"/>
                <a:gd name="T29" fmla="*/ 164 h 385"/>
                <a:gd name="T30" fmla="*/ 61 w 240"/>
                <a:gd name="T31" fmla="*/ 140 h 385"/>
                <a:gd name="T32" fmla="*/ 72 w 240"/>
                <a:gd name="T33" fmla="*/ 135 h 385"/>
                <a:gd name="T34" fmla="*/ 84 w 240"/>
                <a:gd name="T35" fmla="*/ 131 h 385"/>
                <a:gd name="T36" fmla="*/ 97 w 240"/>
                <a:gd name="T37" fmla="*/ 109 h 385"/>
                <a:gd name="T38" fmla="*/ 110 w 240"/>
                <a:gd name="T39" fmla="*/ 87 h 385"/>
                <a:gd name="T40" fmla="*/ 127 w 240"/>
                <a:gd name="T41" fmla="*/ 64 h 385"/>
                <a:gd name="T42" fmla="*/ 144 w 240"/>
                <a:gd name="T43" fmla="*/ 42 h 385"/>
                <a:gd name="T44" fmla="*/ 160 w 240"/>
                <a:gd name="T45" fmla="*/ 22 h 385"/>
                <a:gd name="T46" fmla="*/ 178 w 240"/>
                <a:gd name="T47" fmla="*/ 0 h 385"/>
                <a:gd name="T48" fmla="*/ 200 w 240"/>
                <a:gd name="T49" fmla="*/ 7 h 385"/>
                <a:gd name="T50" fmla="*/ 212 w 240"/>
                <a:gd name="T51" fmla="*/ 27 h 385"/>
                <a:gd name="T52" fmla="*/ 223 w 240"/>
                <a:gd name="T53" fmla="*/ 18 h 385"/>
                <a:gd name="T54" fmla="*/ 224 w 240"/>
                <a:gd name="T55" fmla="*/ 18 h 385"/>
                <a:gd name="T56" fmla="*/ 225 w 240"/>
                <a:gd name="T57" fmla="*/ 40 h 385"/>
                <a:gd name="T58" fmla="*/ 228 w 240"/>
                <a:gd name="T59" fmla="*/ 64 h 385"/>
                <a:gd name="T60" fmla="*/ 240 w 240"/>
                <a:gd name="T61" fmla="*/ 103 h 385"/>
                <a:gd name="T62" fmla="*/ 236 w 240"/>
                <a:gd name="T63" fmla="*/ 114 h 385"/>
                <a:gd name="T64" fmla="*/ 235 w 240"/>
                <a:gd name="T65" fmla="*/ 140 h 385"/>
                <a:gd name="T66" fmla="*/ 235 w 240"/>
                <a:gd name="T67" fmla="*/ 164 h 385"/>
                <a:gd name="T68" fmla="*/ 233 w 240"/>
                <a:gd name="T69" fmla="*/ 189 h 385"/>
                <a:gd name="T70" fmla="*/ 233 w 240"/>
                <a:gd name="T71" fmla="*/ 213 h 385"/>
                <a:gd name="T72" fmla="*/ 226 w 240"/>
                <a:gd name="T73" fmla="*/ 233 h 385"/>
                <a:gd name="T74" fmla="*/ 219 w 240"/>
                <a:gd name="T75" fmla="*/ 252 h 385"/>
                <a:gd name="T76" fmla="*/ 212 w 240"/>
                <a:gd name="T77" fmla="*/ 272 h 385"/>
                <a:gd name="T78" fmla="*/ 206 w 240"/>
                <a:gd name="T79" fmla="*/ 292 h 385"/>
                <a:gd name="T80" fmla="*/ 206 w 240"/>
                <a:gd name="T81" fmla="*/ 316 h 385"/>
                <a:gd name="T82" fmla="*/ 189 w 240"/>
                <a:gd name="T83" fmla="*/ 337 h 385"/>
                <a:gd name="T84" fmla="*/ 173 w 240"/>
                <a:gd name="T85" fmla="*/ 333 h 385"/>
                <a:gd name="T86" fmla="*/ 157 w 240"/>
                <a:gd name="T87" fmla="*/ 331 h 385"/>
                <a:gd name="T88" fmla="*/ 139 w 240"/>
                <a:gd name="T89" fmla="*/ 346 h 385"/>
                <a:gd name="T90" fmla="*/ 128 w 240"/>
                <a:gd name="T91" fmla="*/ 337 h 385"/>
                <a:gd name="T92" fmla="*/ 116 w 240"/>
                <a:gd name="T93" fmla="*/ 329 h 385"/>
                <a:gd name="T94" fmla="*/ 100 w 240"/>
                <a:gd name="T95" fmla="*/ 337 h 385"/>
                <a:gd name="T96" fmla="*/ 91 w 240"/>
                <a:gd name="T97" fmla="*/ 318 h 385"/>
                <a:gd name="T98" fmla="*/ 75 w 240"/>
                <a:gd name="T99" fmla="*/ 316 h 385"/>
                <a:gd name="T100" fmla="*/ 60 w 240"/>
                <a:gd name="T101" fmla="*/ 326 h 385"/>
                <a:gd name="T102" fmla="*/ 57 w 240"/>
                <a:gd name="T103" fmla="*/ 348 h 385"/>
                <a:gd name="T104" fmla="*/ 51 w 240"/>
                <a:gd name="T105" fmla="*/ 370 h 385"/>
                <a:gd name="T106" fmla="*/ 51 w 240"/>
                <a:gd name="T107" fmla="*/ 385 h 385"/>
                <a:gd name="T108" fmla="*/ 38 w 240"/>
                <a:gd name="T109" fmla="*/ 363 h 385"/>
                <a:gd name="T110" fmla="*/ 34 w 240"/>
                <a:gd name="T111" fmla="*/ 372 h 385"/>
                <a:gd name="T112" fmla="*/ 34 w 240"/>
                <a:gd name="T113" fmla="*/ 378 h 385"/>
                <a:gd name="T114" fmla="*/ 29 w 240"/>
                <a:gd name="T115" fmla="*/ 359 h 385"/>
                <a:gd name="T116" fmla="*/ 26 w 240"/>
                <a:gd name="T117" fmla="*/ 35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385">
                  <a:moveTo>
                    <a:pt x="26" y="350"/>
                  </a:moveTo>
                  <a:lnTo>
                    <a:pt x="21" y="353"/>
                  </a:lnTo>
                  <a:lnTo>
                    <a:pt x="11" y="339"/>
                  </a:lnTo>
                  <a:lnTo>
                    <a:pt x="12" y="329"/>
                  </a:lnTo>
                  <a:lnTo>
                    <a:pt x="14" y="329"/>
                  </a:lnTo>
                  <a:lnTo>
                    <a:pt x="1" y="303"/>
                  </a:lnTo>
                  <a:lnTo>
                    <a:pt x="0" y="276"/>
                  </a:lnTo>
                  <a:lnTo>
                    <a:pt x="2" y="276"/>
                  </a:lnTo>
                  <a:lnTo>
                    <a:pt x="16" y="266"/>
                  </a:lnTo>
                  <a:lnTo>
                    <a:pt x="34" y="266"/>
                  </a:lnTo>
                  <a:lnTo>
                    <a:pt x="50" y="265"/>
                  </a:lnTo>
                  <a:lnTo>
                    <a:pt x="58" y="235"/>
                  </a:lnTo>
                  <a:lnTo>
                    <a:pt x="59" y="211"/>
                  </a:lnTo>
                  <a:lnTo>
                    <a:pt x="59" y="189"/>
                  </a:lnTo>
                  <a:lnTo>
                    <a:pt x="60" y="164"/>
                  </a:lnTo>
                  <a:lnTo>
                    <a:pt x="61" y="140"/>
                  </a:lnTo>
                  <a:lnTo>
                    <a:pt x="72" y="135"/>
                  </a:lnTo>
                  <a:lnTo>
                    <a:pt x="84" y="131"/>
                  </a:lnTo>
                  <a:lnTo>
                    <a:pt x="97" y="109"/>
                  </a:lnTo>
                  <a:lnTo>
                    <a:pt x="110" y="87"/>
                  </a:lnTo>
                  <a:lnTo>
                    <a:pt x="127" y="64"/>
                  </a:lnTo>
                  <a:lnTo>
                    <a:pt x="144" y="42"/>
                  </a:lnTo>
                  <a:lnTo>
                    <a:pt x="160" y="22"/>
                  </a:lnTo>
                  <a:lnTo>
                    <a:pt x="178" y="0"/>
                  </a:lnTo>
                  <a:lnTo>
                    <a:pt x="200" y="7"/>
                  </a:lnTo>
                  <a:lnTo>
                    <a:pt x="212" y="27"/>
                  </a:lnTo>
                  <a:lnTo>
                    <a:pt x="223" y="18"/>
                  </a:lnTo>
                  <a:lnTo>
                    <a:pt x="224" y="18"/>
                  </a:lnTo>
                  <a:lnTo>
                    <a:pt x="225" y="40"/>
                  </a:lnTo>
                  <a:lnTo>
                    <a:pt x="228" y="64"/>
                  </a:lnTo>
                  <a:lnTo>
                    <a:pt x="240" y="103"/>
                  </a:lnTo>
                  <a:lnTo>
                    <a:pt x="236" y="114"/>
                  </a:lnTo>
                  <a:lnTo>
                    <a:pt x="235" y="140"/>
                  </a:lnTo>
                  <a:lnTo>
                    <a:pt x="235" y="164"/>
                  </a:lnTo>
                  <a:lnTo>
                    <a:pt x="233" y="189"/>
                  </a:lnTo>
                  <a:lnTo>
                    <a:pt x="233" y="213"/>
                  </a:lnTo>
                  <a:lnTo>
                    <a:pt x="226" y="233"/>
                  </a:lnTo>
                  <a:lnTo>
                    <a:pt x="219" y="252"/>
                  </a:lnTo>
                  <a:lnTo>
                    <a:pt x="212" y="272"/>
                  </a:lnTo>
                  <a:lnTo>
                    <a:pt x="206" y="292"/>
                  </a:lnTo>
                  <a:lnTo>
                    <a:pt x="206" y="316"/>
                  </a:lnTo>
                  <a:lnTo>
                    <a:pt x="189" y="337"/>
                  </a:lnTo>
                  <a:lnTo>
                    <a:pt x="173" y="333"/>
                  </a:lnTo>
                  <a:lnTo>
                    <a:pt x="157" y="331"/>
                  </a:lnTo>
                  <a:lnTo>
                    <a:pt x="139" y="346"/>
                  </a:lnTo>
                  <a:lnTo>
                    <a:pt x="128" y="337"/>
                  </a:lnTo>
                  <a:lnTo>
                    <a:pt x="116" y="329"/>
                  </a:lnTo>
                  <a:lnTo>
                    <a:pt x="100" y="337"/>
                  </a:lnTo>
                  <a:lnTo>
                    <a:pt x="91" y="318"/>
                  </a:lnTo>
                  <a:lnTo>
                    <a:pt x="75" y="316"/>
                  </a:lnTo>
                  <a:lnTo>
                    <a:pt x="60" y="326"/>
                  </a:lnTo>
                  <a:lnTo>
                    <a:pt x="57" y="348"/>
                  </a:lnTo>
                  <a:lnTo>
                    <a:pt x="51" y="370"/>
                  </a:lnTo>
                  <a:lnTo>
                    <a:pt x="51" y="385"/>
                  </a:lnTo>
                  <a:lnTo>
                    <a:pt x="38" y="363"/>
                  </a:lnTo>
                  <a:lnTo>
                    <a:pt x="34" y="372"/>
                  </a:lnTo>
                  <a:lnTo>
                    <a:pt x="34" y="378"/>
                  </a:lnTo>
                  <a:lnTo>
                    <a:pt x="29" y="359"/>
                  </a:lnTo>
                  <a:lnTo>
                    <a:pt x="26" y="350"/>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53" name="Freeform 1563"/>
            <p:cNvSpPr>
              <a:spLocks/>
            </p:cNvSpPr>
            <p:nvPr/>
          </p:nvSpPr>
          <p:spPr bwMode="auto">
            <a:xfrm>
              <a:off x="3604103" y="3403746"/>
              <a:ext cx="162686" cy="141145"/>
            </a:xfrm>
            <a:custGeom>
              <a:avLst/>
              <a:gdLst>
                <a:gd name="T0" fmla="*/ 19 w 92"/>
                <a:gd name="T1" fmla="*/ 5 h 141"/>
                <a:gd name="T2" fmla="*/ 14 w 92"/>
                <a:gd name="T3" fmla="*/ 18 h 141"/>
                <a:gd name="T4" fmla="*/ 8 w 92"/>
                <a:gd name="T5" fmla="*/ 41 h 141"/>
                <a:gd name="T6" fmla="*/ 0 w 92"/>
                <a:gd name="T7" fmla="*/ 63 h 141"/>
                <a:gd name="T8" fmla="*/ 10 w 92"/>
                <a:gd name="T9" fmla="*/ 87 h 141"/>
                <a:gd name="T10" fmla="*/ 13 w 92"/>
                <a:gd name="T11" fmla="*/ 81 h 141"/>
                <a:gd name="T12" fmla="*/ 11 w 92"/>
                <a:gd name="T13" fmla="*/ 85 h 141"/>
                <a:gd name="T14" fmla="*/ 13 w 92"/>
                <a:gd name="T15" fmla="*/ 89 h 141"/>
                <a:gd name="T16" fmla="*/ 13 w 92"/>
                <a:gd name="T17" fmla="*/ 100 h 141"/>
                <a:gd name="T18" fmla="*/ 30 w 92"/>
                <a:gd name="T19" fmla="*/ 100 h 141"/>
                <a:gd name="T20" fmla="*/ 32 w 92"/>
                <a:gd name="T21" fmla="*/ 93 h 141"/>
                <a:gd name="T22" fmla="*/ 51 w 92"/>
                <a:gd name="T23" fmla="*/ 102 h 141"/>
                <a:gd name="T24" fmla="*/ 55 w 92"/>
                <a:gd name="T25" fmla="*/ 107 h 141"/>
                <a:gd name="T26" fmla="*/ 34 w 92"/>
                <a:gd name="T27" fmla="*/ 102 h 141"/>
                <a:gd name="T28" fmla="*/ 22 w 92"/>
                <a:gd name="T29" fmla="*/ 107 h 141"/>
                <a:gd name="T30" fmla="*/ 10 w 92"/>
                <a:gd name="T31" fmla="*/ 117 h 141"/>
                <a:gd name="T32" fmla="*/ 11 w 92"/>
                <a:gd name="T33" fmla="*/ 130 h 141"/>
                <a:gd name="T34" fmla="*/ 23 w 92"/>
                <a:gd name="T35" fmla="*/ 128 h 141"/>
                <a:gd name="T36" fmla="*/ 30 w 92"/>
                <a:gd name="T37" fmla="*/ 124 h 141"/>
                <a:gd name="T38" fmla="*/ 30 w 92"/>
                <a:gd name="T39" fmla="*/ 128 h 141"/>
                <a:gd name="T40" fmla="*/ 13 w 92"/>
                <a:gd name="T41" fmla="*/ 130 h 141"/>
                <a:gd name="T42" fmla="*/ 10 w 92"/>
                <a:gd name="T43" fmla="*/ 141 h 141"/>
                <a:gd name="T44" fmla="*/ 31 w 92"/>
                <a:gd name="T45" fmla="*/ 133 h 141"/>
                <a:gd name="T46" fmla="*/ 44 w 92"/>
                <a:gd name="T47" fmla="*/ 130 h 141"/>
                <a:gd name="T48" fmla="*/ 57 w 92"/>
                <a:gd name="T49" fmla="*/ 128 h 141"/>
                <a:gd name="T50" fmla="*/ 70 w 92"/>
                <a:gd name="T51" fmla="*/ 135 h 141"/>
                <a:gd name="T52" fmla="*/ 92 w 92"/>
                <a:gd name="T53" fmla="*/ 137 h 141"/>
                <a:gd name="T54" fmla="*/ 89 w 92"/>
                <a:gd name="T55" fmla="*/ 106 h 141"/>
                <a:gd name="T56" fmla="*/ 84 w 92"/>
                <a:gd name="T57" fmla="*/ 93 h 141"/>
                <a:gd name="T58" fmla="*/ 80 w 92"/>
                <a:gd name="T59" fmla="*/ 61 h 141"/>
                <a:gd name="T60" fmla="*/ 68 w 92"/>
                <a:gd name="T61" fmla="*/ 39 h 141"/>
                <a:gd name="T62" fmla="*/ 57 w 92"/>
                <a:gd name="T63" fmla="*/ 17 h 141"/>
                <a:gd name="T64" fmla="*/ 43 w 92"/>
                <a:gd name="T65" fmla="*/ 0 h 141"/>
                <a:gd name="T66" fmla="*/ 31 w 92"/>
                <a:gd name="T67" fmla="*/ 2 h 141"/>
                <a:gd name="T68" fmla="*/ 19 w 92"/>
                <a:gd name="T69" fmla="*/ 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41">
                  <a:moveTo>
                    <a:pt x="19" y="5"/>
                  </a:moveTo>
                  <a:lnTo>
                    <a:pt x="14" y="18"/>
                  </a:lnTo>
                  <a:lnTo>
                    <a:pt x="8" y="41"/>
                  </a:lnTo>
                  <a:lnTo>
                    <a:pt x="0" y="63"/>
                  </a:lnTo>
                  <a:lnTo>
                    <a:pt x="10" y="87"/>
                  </a:lnTo>
                  <a:lnTo>
                    <a:pt x="13" y="81"/>
                  </a:lnTo>
                  <a:lnTo>
                    <a:pt x="11" y="85"/>
                  </a:lnTo>
                  <a:lnTo>
                    <a:pt x="13" y="89"/>
                  </a:lnTo>
                  <a:lnTo>
                    <a:pt x="13" y="100"/>
                  </a:lnTo>
                  <a:lnTo>
                    <a:pt x="30" y="100"/>
                  </a:lnTo>
                  <a:lnTo>
                    <a:pt x="32" y="93"/>
                  </a:lnTo>
                  <a:lnTo>
                    <a:pt x="51" y="102"/>
                  </a:lnTo>
                  <a:lnTo>
                    <a:pt x="55" y="107"/>
                  </a:lnTo>
                  <a:lnTo>
                    <a:pt x="34" y="102"/>
                  </a:lnTo>
                  <a:lnTo>
                    <a:pt x="22" y="107"/>
                  </a:lnTo>
                  <a:lnTo>
                    <a:pt x="10" y="117"/>
                  </a:lnTo>
                  <a:lnTo>
                    <a:pt x="11" y="130"/>
                  </a:lnTo>
                  <a:lnTo>
                    <a:pt x="23" y="128"/>
                  </a:lnTo>
                  <a:lnTo>
                    <a:pt x="30" y="124"/>
                  </a:lnTo>
                  <a:lnTo>
                    <a:pt x="30" y="128"/>
                  </a:lnTo>
                  <a:lnTo>
                    <a:pt x="13" y="130"/>
                  </a:lnTo>
                  <a:lnTo>
                    <a:pt x="10" y="141"/>
                  </a:lnTo>
                  <a:lnTo>
                    <a:pt x="31" y="133"/>
                  </a:lnTo>
                  <a:lnTo>
                    <a:pt x="44" y="130"/>
                  </a:lnTo>
                  <a:lnTo>
                    <a:pt x="57" y="128"/>
                  </a:lnTo>
                  <a:lnTo>
                    <a:pt x="70" y="135"/>
                  </a:lnTo>
                  <a:lnTo>
                    <a:pt x="92" y="137"/>
                  </a:lnTo>
                  <a:lnTo>
                    <a:pt x="89" y="106"/>
                  </a:lnTo>
                  <a:lnTo>
                    <a:pt x="84" y="93"/>
                  </a:lnTo>
                  <a:lnTo>
                    <a:pt x="80" y="61"/>
                  </a:lnTo>
                  <a:lnTo>
                    <a:pt x="68" y="39"/>
                  </a:lnTo>
                  <a:lnTo>
                    <a:pt x="57" y="17"/>
                  </a:lnTo>
                  <a:lnTo>
                    <a:pt x="43" y="0"/>
                  </a:lnTo>
                  <a:lnTo>
                    <a:pt x="31" y="2"/>
                  </a:lnTo>
                  <a:lnTo>
                    <a:pt x="19" y="5"/>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54" name="Freeform 1564"/>
            <p:cNvSpPr>
              <a:spLocks/>
            </p:cNvSpPr>
            <p:nvPr/>
          </p:nvSpPr>
          <p:spPr bwMode="auto">
            <a:xfrm>
              <a:off x="4267498" y="2739424"/>
              <a:ext cx="108457" cy="227714"/>
            </a:xfrm>
            <a:custGeom>
              <a:avLst/>
              <a:gdLst>
                <a:gd name="T0" fmla="*/ 40 w 60"/>
                <a:gd name="T1" fmla="*/ 215 h 228"/>
                <a:gd name="T2" fmla="*/ 32 w 60"/>
                <a:gd name="T3" fmla="*/ 228 h 228"/>
                <a:gd name="T4" fmla="*/ 28 w 60"/>
                <a:gd name="T5" fmla="*/ 197 h 228"/>
                <a:gd name="T6" fmla="*/ 24 w 60"/>
                <a:gd name="T7" fmla="*/ 167 h 228"/>
                <a:gd name="T8" fmla="*/ 13 w 60"/>
                <a:gd name="T9" fmla="*/ 143 h 228"/>
                <a:gd name="T10" fmla="*/ 0 w 60"/>
                <a:gd name="T11" fmla="*/ 111 h 228"/>
                <a:gd name="T12" fmla="*/ 7 w 60"/>
                <a:gd name="T13" fmla="*/ 89 h 228"/>
                <a:gd name="T14" fmla="*/ 14 w 60"/>
                <a:gd name="T15" fmla="*/ 65 h 228"/>
                <a:gd name="T16" fmla="*/ 11 w 60"/>
                <a:gd name="T17" fmla="*/ 21 h 228"/>
                <a:gd name="T18" fmla="*/ 15 w 60"/>
                <a:gd name="T19" fmla="*/ 9 h 228"/>
                <a:gd name="T20" fmla="*/ 32 w 60"/>
                <a:gd name="T21" fmla="*/ 0 h 228"/>
                <a:gd name="T22" fmla="*/ 38 w 60"/>
                <a:gd name="T23" fmla="*/ 6 h 228"/>
                <a:gd name="T24" fmla="*/ 41 w 60"/>
                <a:gd name="T25" fmla="*/ 19 h 228"/>
                <a:gd name="T26" fmla="*/ 50 w 60"/>
                <a:gd name="T27" fmla="*/ 8 h 228"/>
                <a:gd name="T28" fmla="*/ 43 w 60"/>
                <a:gd name="T29" fmla="*/ 43 h 228"/>
                <a:gd name="T30" fmla="*/ 52 w 60"/>
                <a:gd name="T31" fmla="*/ 65 h 228"/>
                <a:gd name="T32" fmla="*/ 46 w 60"/>
                <a:gd name="T33" fmla="*/ 85 h 228"/>
                <a:gd name="T34" fmla="*/ 38 w 60"/>
                <a:gd name="T35" fmla="*/ 106 h 228"/>
                <a:gd name="T36" fmla="*/ 50 w 60"/>
                <a:gd name="T37" fmla="*/ 121 h 228"/>
                <a:gd name="T38" fmla="*/ 60 w 60"/>
                <a:gd name="T39" fmla="*/ 132 h 228"/>
                <a:gd name="T40" fmla="*/ 60 w 60"/>
                <a:gd name="T41" fmla="*/ 159 h 228"/>
                <a:gd name="T42" fmla="*/ 50 w 60"/>
                <a:gd name="T43" fmla="*/ 174 h 228"/>
                <a:gd name="T44" fmla="*/ 40 w 60"/>
                <a:gd name="T45" fmla="*/ 189 h 228"/>
                <a:gd name="T46" fmla="*/ 40 w 60"/>
                <a:gd name="T47" fmla="*/ 21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228">
                  <a:moveTo>
                    <a:pt x="40" y="215"/>
                  </a:moveTo>
                  <a:lnTo>
                    <a:pt x="32" y="228"/>
                  </a:lnTo>
                  <a:lnTo>
                    <a:pt x="28" y="197"/>
                  </a:lnTo>
                  <a:lnTo>
                    <a:pt x="24" y="167"/>
                  </a:lnTo>
                  <a:lnTo>
                    <a:pt x="13" y="143"/>
                  </a:lnTo>
                  <a:lnTo>
                    <a:pt x="0" y="111"/>
                  </a:lnTo>
                  <a:lnTo>
                    <a:pt x="7" y="89"/>
                  </a:lnTo>
                  <a:lnTo>
                    <a:pt x="14" y="65"/>
                  </a:lnTo>
                  <a:lnTo>
                    <a:pt x="11" y="21"/>
                  </a:lnTo>
                  <a:lnTo>
                    <a:pt x="15" y="9"/>
                  </a:lnTo>
                  <a:lnTo>
                    <a:pt x="32" y="0"/>
                  </a:lnTo>
                  <a:lnTo>
                    <a:pt x="38" y="6"/>
                  </a:lnTo>
                  <a:lnTo>
                    <a:pt x="41" y="19"/>
                  </a:lnTo>
                  <a:lnTo>
                    <a:pt x="50" y="8"/>
                  </a:lnTo>
                  <a:lnTo>
                    <a:pt x="43" y="43"/>
                  </a:lnTo>
                  <a:lnTo>
                    <a:pt x="52" y="65"/>
                  </a:lnTo>
                  <a:lnTo>
                    <a:pt x="46" y="85"/>
                  </a:lnTo>
                  <a:lnTo>
                    <a:pt x="38" y="106"/>
                  </a:lnTo>
                  <a:lnTo>
                    <a:pt x="50" y="121"/>
                  </a:lnTo>
                  <a:lnTo>
                    <a:pt x="60" y="132"/>
                  </a:lnTo>
                  <a:lnTo>
                    <a:pt x="60" y="159"/>
                  </a:lnTo>
                  <a:lnTo>
                    <a:pt x="50" y="174"/>
                  </a:lnTo>
                  <a:lnTo>
                    <a:pt x="40" y="189"/>
                  </a:lnTo>
                  <a:lnTo>
                    <a:pt x="40" y="21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55" name="Freeform 1565"/>
            <p:cNvSpPr>
              <a:spLocks/>
            </p:cNvSpPr>
            <p:nvPr/>
          </p:nvSpPr>
          <p:spPr bwMode="auto">
            <a:xfrm>
              <a:off x="3761365" y="3667216"/>
              <a:ext cx="115688" cy="133617"/>
            </a:xfrm>
            <a:custGeom>
              <a:avLst/>
              <a:gdLst>
                <a:gd name="T0" fmla="*/ 63 w 65"/>
                <a:gd name="T1" fmla="*/ 133 h 133"/>
                <a:gd name="T2" fmla="*/ 46 w 65"/>
                <a:gd name="T3" fmla="*/ 115 h 133"/>
                <a:gd name="T4" fmla="*/ 30 w 65"/>
                <a:gd name="T5" fmla="*/ 98 h 133"/>
                <a:gd name="T6" fmla="*/ 14 w 65"/>
                <a:gd name="T7" fmla="*/ 72 h 133"/>
                <a:gd name="T8" fmla="*/ 0 w 65"/>
                <a:gd name="T9" fmla="*/ 48 h 133"/>
                <a:gd name="T10" fmla="*/ 6 w 65"/>
                <a:gd name="T11" fmla="*/ 41 h 133"/>
                <a:gd name="T12" fmla="*/ 12 w 65"/>
                <a:gd name="T13" fmla="*/ 20 h 133"/>
                <a:gd name="T14" fmla="*/ 20 w 65"/>
                <a:gd name="T15" fmla="*/ 0 h 133"/>
                <a:gd name="T16" fmla="*/ 29 w 65"/>
                <a:gd name="T17" fmla="*/ 0 h 133"/>
                <a:gd name="T18" fmla="*/ 33 w 65"/>
                <a:gd name="T19" fmla="*/ 31 h 133"/>
                <a:gd name="T20" fmla="*/ 36 w 65"/>
                <a:gd name="T21" fmla="*/ 39 h 133"/>
                <a:gd name="T22" fmla="*/ 44 w 65"/>
                <a:gd name="T23" fmla="*/ 29 h 133"/>
                <a:gd name="T24" fmla="*/ 47 w 65"/>
                <a:gd name="T25" fmla="*/ 28 h 133"/>
                <a:gd name="T26" fmla="*/ 47 w 65"/>
                <a:gd name="T27" fmla="*/ 61 h 133"/>
                <a:gd name="T28" fmla="*/ 47 w 65"/>
                <a:gd name="T29" fmla="*/ 65 h 133"/>
                <a:gd name="T30" fmla="*/ 58 w 65"/>
                <a:gd name="T31" fmla="*/ 81 h 133"/>
                <a:gd name="T32" fmla="*/ 65 w 65"/>
                <a:gd name="T33" fmla="*/ 92 h 133"/>
                <a:gd name="T34" fmla="*/ 63 w 65"/>
                <a:gd name="T35"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133">
                  <a:moveTo>
                    <a:pt x="63" y="133"/>
                  </a:moveTo>
                  <a:lnTo>
                    <a:pt x="46" y="115"/>
                  </a:lnTo>
                  <a:lnTo>
                    <a:pt x="30" y="98"/>
                  </a:lnTo>
                  <a:lnTo>
                    <a:pt x="14" y="72"/>
                  </a:lnTo>
                  <a:lnTo>
                    <a:pt x="0" y="48"/>
                  </a:lnTo>
                  <a:lnTo>
                    <a:pt x="6" y="41"/>
                  </a:lnTo>
                  <a:lnTo>
                    <a:pt x="12" y="20"/>
                  </a:lnTo>
                  <a:lnTo>
                    <a:pt x="20" y="0"/>
                  </a:lnTo>
                  <a:lnTo>
                    <a:pt x="29" y="0"/>
                  </a:lnTo>
                  <a:lnTo>
                    <a:pt x="33" y="31"/>
                  </a:lnTo>
                  <a:lnTo>
                    <a:pt x="36" y="39"/>
                  </a:lnTo>
                  <a:lnTo>
                    <a:pt x="44" y="29"/>
                  </a:lnTo>
                  <a:lnTo>
                    <a:pt x="47" y="28"/>
                  </a:lnTo>
                  <a:lnTo>
                    <a:pt x="47" y="61"/>
                  </a:lnTo>
                  <a:lnTo>
                    <a:pt x="47" y="65"/>
                  </a:lnTo>
                  <a:lnTo>
                    <a:pt x="58" y="81"/>
                  </a:lnTo>
                  <a:lnTo>
                    <a:pt x="65" y="92"/>
                  </a:lnTo>
                  <a:lnTo>
                    <a:pt x="63" y="13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56" name="Freeform 1566"/>
            <p:cNvSpPr>
              <a:spLocks/>
            </p:cNvSpPr>
            <p:nvPr/>
          </p:nvSpPr>
          <p:spPr bwMode="auto">
            <a:xfrm>
              <a:off x="1816368" y="3629577"/>
              <a:ext cx="90381" cy="79041"/>
            </a:xfrm>
            <a:custGeom>
              <a:avLst/>
              <a:gdLst>
                <a:gd name="T0" fmla="*/ 0 w 50"/>
                <a:gd name="T1" fmla="*/ 53 h 79"/>
                <a:gd name="T2" fmla="*/ 2 w 50"/>
                <a:gd name="T3" fmla="*/ 24 h 79"/>
                <a:gd name="T4" fmla="*/ 2 w 50"/>
                <a:gd name="T5" fmla="*/ 3 h 79"/>
                <a:gd name="T6" fmla="*/ 7 w 50"/>
                <a:gd name="T7" fmla="*/ 0 h 79"/>
                <a:gd name="T8" fmla="*/ 11 w 50"/>
                <a:gd name="T9" fmla="*/ 15 h 79"/>
                <a:gd name="T10" fmla="*/ 18 w 50"/>
                <a:gd name="T11" fmla="*/ 18 h 79"/>
                <a:gd name="T12" fmla="*/ 22 w 50"/>
                <a:gd name="T13" fmla="*/ 26 h 79"/>
                <a:gd name="T14" fmla="*/ 43 w 50"/>
                <a:gd name="T15" fmla="*/ 15 h 79"/>
                <a:gd name="T16" fmla="*/ 47 w 50"/>
                <a:gd name="T17" fmla="*/ 16 h 79"/>
                <a:gd name="T18" fmla="*/ 50 w 50"/>
                <a:gd name="T19" fmla="*/ 24 h 79"/>
                <a:gd name="T20" fmla="*/ 38 w 50"/>
                <a:gd name="T21" fmla="*/ 44 h 79"/>
                <a:gd name="T22" fmla="*/ 46 w 50"/>
                <a:gd name="T23" fmla="*/ 66 h 79"/>
                <a:gd name="T24" fmla="*/ 30 w 50"/>
                <a:gd name="T25" fmla="*/ 79 h 79"/>
                <a:gd name="T26" fmla="*/ 29 w 50"/>
                <a:gd name="T27" fmla="*/ 57 h 79"/>
                <a:gd name="T28" fmla="*/ 27 w 50"/>
                <a:gd name="T29" fmla="*/ 63 h 79"/>
                <a:gd name="T30" fmla="*/ 20 w 50"/>
                <a:gd name="T31" fmla="*/ 48 h 79"/>
                <a:gd name="T32" fmla="*/ 4 w 50"/>
                <a:gd name="T33" fmla="*/ 41 h 79"/>
                <a:gd name="T34" fmla="*/ 0 w 50"/>
                <a:gd name="T35" fmla="*/ 5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9">
                  <a:moveTo>
                    <a:pt x="0" y="53"/>
                  </a:moveTo>
                  <a:lnTo>
                    <a:pt x="2" y="24"/>
                  </a:lnTo>
                  <a:lnTo>
                    <a:pt x="2" y="3"/>
                  </a:lnTo>
                  <a:lnTo>
                    <a:pt x="7" y="0"/>
                  </a:lnTo>
                  <a:lnTo>
                    <a:pt x="11" y="15"/>
                  </a:lnTo>
                  <a:lnTo>
                    <a:pt x="18" y="18"/>
                  </a:lnTo>
                  <a:lnTo>
                    <a:pt x="22" y="26"/>
                  </a:lnTo>
                  <a:lnTo>
                    <a:pt x="43" y="15"/>
                  </a:lnTo>
                  <a:lnTo>
                    <a:pt x="47" y="16"/>
                  </a:lnTo>
                  <a:lnTo>
                    <a:pt x="50" y="24"/>
                  </a:lnTo>
                  <a:lnTo>
                    <a:pt x="38" y="44"/>
                  </a:lnTo>
                  <a:lnTo>
                    <a:pt x="46" y="66"/>
                  </a:lnTo>
                  <a:lnTo>
                    <a:pt x="30" y="79"/>
                  </a:lnTo>
                  <a:lnTo>
                    <a:pt x="29" y="57"/>
                  </a:lnTo>
                  <a:lnTo>
                    <a:pt x="27" y="63"/>
                  </a:lnTo>
                  <a:lnTo>
                    <a:pt x="20" y="48"/>
                  </a:lnTo>
                  <a:lnTo>
                    <a:pt x="4" y="41"/>
                  </a:lnTo>
                  <a:lnTo>
                    <a:pt x="0" y="5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57" name="Freeform 1567"/>
            <p:cNvSpPr>
              <a:spLocks/>
            </p:cNvSpPr>
            <p:nvPr/>
          </p:nvSpPr>
          <p:spPr bwMode="auto">
            <a:xfrm>
              <a:off x="1908557" y="3635223"/>
              <a:ext cx="61459" cy="71513"/>
            </a:xfrm>
            <a:custGeom>
              <a:avLst/>
              <a:gdLst>
                <a:gd name="T0" fmla="*/ 21 w 35"/>
                <a:gd name="T1" fmla="*/ 39 h 73"/>
                <a:gd name="T2" fmla="*/ 27 w 35"/>
                <a:gd name="T3" fmla="*/ 41 h 73"/>
                <a:gd name="T4" fmla="*/ 24 w 35"/>
                <a:gd name="T5" fmla="*/ 34 h 73"/>
                <a:gd name="T6" fmla="*/ 20 w 35"/>
                <a:gd name="T7" fmla="*/ 32 h 73"/>
                <a:gd name="T8" fmla="*/ 16 w 35"/>
                <a:gd name="T9" fmla="*/ 23 h 73"/>
                <a:gd name="T10" fmla="*/ 5 w 35"/>
                <a:gd name="T11" fmla="*/ 15 h 73"/>
                <a:gd name="T12" fmla="*/ 0 w 35"/>
                <a:gd name="T13" fmla="*/ 8 h 73"/>
                <a:gd name="T14" fmla="*/ 0 w 35"/>
                <a:gd name="T15" fmla="*/ 0 h 73"/>
                <a:gd name="T16" fmla="*/ 14 w 35"/>
                <a:gd name="T17" fmla="*/ 0 h 73"/>
                <a:gd name="T18" fmla="*/ 25 w 35"/>
                <a:gd name="T19" fmla="*/ 15 h 73"/>
                <a:gd name="T20" fmla="*/ 35 w 35"/>
                <a:gd name="T21" fmla="*/ 24 h 73"/>
                <a:gd name="T22" fmla="*/ 35 w 35"/>
                <a:gd name="T23" fmla="*/ 50 h 73"/>
                <a:gd name="T24" fmla="*/ 31 w 35"/>
                <a:gd name="T25" fmla="*/ 58 h 73"/>
                <a:gd name="T26" fmla="*/ 27 w 35"/>
                <a:gd name="T27" fmla="*/ 73 h 73"/>
                <a:gd name="T28" fmla="*/ 22 w 35"/>
                <a:gd name="T29" fmla="*/ 63 h 73"/>
                <a:gd name="T30" fmla="*/ 21 w 35"/>
                <a:gd name="T31"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73">
                  <a:moveTo>
                    <a:pt x="21" y="39"/>
                  </a:moveTo>
                  <a:lnTo>
                    <a:pt x="27" y="41"/>
                  </a:lnTo>
                  <a:lnTo>
                    <a:pt x="24" y="34"/>
                  </a:lnTo>
                  <a:lnTo>
                    <a:pt x="20" y="32"/>
                  </a:lnTo>
                  <a:lnTo>
                    <a:pt x="16" y="23"/>
                  </a:lnTo>
                  <a:lnTo>
                    <a:pt x="5" y="15"/>
                  </a:lnTo>
                  <a:lnTo>
                    <a:pt x="0" y="8"/>
                  </a:lnTo>
                  <a:lnTo>
                    <a:pt x="0" y="0"/>
                  </a:lnTo>
                  <a:lnTo>
                    <a:pt x="14" y="0"/>
                  </a:lnTo>
                  <a:lnTo>
                    <a:pt x="25" y="15"/>
                  </a:lnTo>
                  <a:lnTo>
                    <a:pt x="35" y="24"/>
                  </a:lnTo>
                  <a:lnTo>
                    <a:pt x="35" y="50"/>
                  </a:lnTo>
                  <a:lnTo>
                    <a:pt x="31" y="58"/>
                  </a:lnTo>
                  <a:lnTo>
                    <a:pt x="27" y="73"/>
                  </a:lnTo>
                  <a:lnTo>
                    <a:pt x="22" y="63"/>
                  </a:lnTo>
                  <a:lnTo>
                    <a:pt x="21" y="3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58" name="Freeform 1568"/>
            <p:cNvSpPr>
              <a:spLocks/>
            </p:cNvSpPr>
            <p:nvPr/>
          </p:nvSpPr>
          <p:spPr bwMode="auto">
            <a:xfrm>
              <a:off x="2586413" y="3755666"/>
              <a:ext cx="75920" cy="116680"/>
            </a:xfrm>
            <a:custGeom>
              <a:avLst/>
              <a:gdLst>
                <a:gd name="T0" fmla="*/ 35 w 45"/>
                <a:gd name="T1" fmla="*/ 31 h 116"/>
                <a:gd name="T2" fmla="*/ 21 w 45"/>
                <a:gd name="T3" fmla="*/ 5 h 116"/>
                <a:gd name="T4" fmla="*/ 11 w 45"/>
                <a:gd name="T5" fmla="*/ 0 h 116"/>
                <a:gd name="T6" fmla="*/ 9 w 45"/>
                <a:gd name="T7" fmla="*/ 13 h 116"/>
                <a:gd name="T8" fmla="*/ 3 w 45"/>
                <a:gd name="T9" fmla="*/ 40 h 116"/>
                <a:gd name="T10" fmla="*/ 9 w 45"/>
                <a:gd name="T11" fmla="*/ 78 h 116"/>
                <a:gd name="T12" fmla="*/ 0 w 45"/>
                <a:gd name="T13" fmla="*/ 111 h 116"/>
                <a:gd name="T14" fmla="*/ 11 w 45"/>
                <a:gd name="T15" fmla="*/ 115 h 116"/>
                <a:gd name="T16" fmla="*/ 25 w 45"/>
                <a:gd name="T17" fmla="*/ 116 h 116"/>
                <a:gd name="T18" fmla="*/ 35 w 45"/>
                <a:gd name="T19" fmla="*/ 85 h 116"/>
                <a:gd name="T20" fmla="*/ 45 w 45"/>
                <a:gd name="T21" fmla="*/ 55 h 116"/>
                <a:gd name="T22" fmla="*/ 42 w 45"/>
                <a:gd name="T23" fmla="*/ 37 h 116"/>
                <a:gd name="T24" fmla="*/ 42 w 45"/>
                <a:gd name="T25" fmla="*/ 42 h 116"/>
                <a:gd name="T26" fmla="*/ 35 w 45"/>
                <a:gd name="T27" fmla="*/ 3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116">
                  <a:moveTo>
                    <a:pt x="35" y="31"/>
                  </a:moveTo>
                  <a:lnTo>
                    <a:pt x="21" y="5"/>
                  </a:lnTo>
                  <a:lnTo>
                    <a:pt x="11" y="0"/>
                  </a:lnTo>
                  <a:lnTo>
                    <a:pt x="9" y="13"/>
                  </a:lnTo>
                  <a:lnTo>
                    <a:pt x="3" y="40"/>
                  </a:lnTo>
                  <a:lnTo>
                    <a:pt x="9" y="78"/>
                  </a:lnTo>
                  <a:lnTo>
                    <a:pt x="0" y="111"/>
                  </a:lnTo>
                  <a:lnTo>
                    <a:pt x="11" y="115"/>
                  </a:lnTo>
                  <a:lnTo>
                    <a:pt x="25" y="116"/>
                  </a:lnTo>
                  <a:lnTo>
                    <a:pt x="35" y="85"/>
                  </a:lnTo>
                  <a:lnTo>
                    <a:pt x="45" y="55"/>
                  </a:lnTo>
                  <a:lnTo>
                    <a:pt x="42" y="37"/>
                  </a:lnTo>
                  <a:lnTo>
                    <a:pt x="42" y="42"/>
                  </a:lnTo>
                  <a:lnTo>
                    <a:pt x="35" y="3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59" name="Freeform 1569"/>
            <p:cNvSpPr>
              <a:spLocks/>
            </p:cNvSpPr>
            <p:nvPr/>
          </p:nvSpPr>
          <p:spPr bwMode="auto">
            <a:xfrm>
              <a:off x="1921210" y="3544890"/>
              <a:ext cx="328987" cy="532586"/>
            </a:xfrm>
            <a:custGeom>
              <a:avLst/>
              <a:gdLst>
                <a:gd name="T0" fmla="*/ 73 w 186"/>
                <a:gd name="T1" fmla="*/ 48 h 535"/>
                <a:gd name="T2" fmla="*/ 66 w 186"/>
                <a:gd name="T3" fmla="*/ 44 h 535"/>
                <a:gd name="T4" fmla="*/ 53 w 186"/>
                <a:gd name="T5" fmla="*/ 92 h 535"/>
                <a:gd name="T6" fmla="*/ 34 w 186"/>
                <a:gd name="T7" fmla="*/ 142 h 535"/>
                <a:gd name="T8" fmla="*/ 27 w 186"/>
                <a:gd name="T9" fmla="*/ 116 h 535"/>
                <a:gd name="T10" fmla="*/ 23 w 186"/>
                <a:gd name="T11" fmla="*/ 150 h 535"/>
                <a:gd name="T12" fmla="*/ 23 w 186"/>
                <a:gd name="T13" fmla="*/ 178 h 535"/>
                <a:gd name="T14" fmla="*/ 23 w 186"/>
                <a:gd name="T15" fmla="*/ 224 h 535"/>
                <a:gd name="T16" fmla="*/ 25 w 186"/>
                <a:gd name="T17" fmla="*/ 270 h 535"/>
                <a:gd name="T18" fmla="*/ 17 w 186"/>
                <a:gd name="T19" fmla="*/ 309 h 535"/>
                <a:gd name="T20" fmla="*/ 4 w 186"/>
                <a:gd name="T21" fmla="*/ 335 h 535"/>
                <a:gd name="T22" fmla="*/ 1 w 186"/>
                <a:gd name="T23" fmla="*/ 352 h 535"/>
                <a:gd name="T24" fmla="*/ 23 w 186"/>
                <a:gd name="T25" fmla="*/ 387 h 535"/>
                <a:gd name="T26" fmla="*/ 55 w 186"/>
                <a:gd name="T27" fmla="*/ 400 h 535"/>
                <a:gd name="T28" fmla="*/ 65 w 186"/>
                <a:gd name="T29" fmla="*/ 416 h 535"/>
                <a:gd name="T30" fmla="*/ 86 w 186"/>
                <a:gd name="T31" fmla="*/ 457 h 535"/>
                <a:gd name="T32" fmla="*/ 109 w 186"/>
                <a:gd name="T33" fmla="*/ 472 h 535"/>
                <a:gd name="T34" fmla="*/ 135 w 186"/>
                <a:gd name="T35" fmla="*/ 483 h 535"/>
                <a:gd name="T36" fmla="*/ 138 w 186"/>
                <a:gd name="T37" fmla="*/ 535 h 535"/>
                <a:gd name="T38" fmla="*/ 146 w 186"/>
                <a:gd name="T39" fmla="*/ 446 h 535"/>
                <a:gd name="T40" fmla="*/ 136 w 186"/>
                <a:gd name="T41" fmla="*/ 379 h 535"/>
                <a:gd name="T42" fmla="*/ 151 w 186"/>
                <a:gd name="T43" fmla="*/ 372 h 535"/>
                <a:gd name="T44" fmla="*/ 140 w 186"/>
                <a:gd name="T45" fmla="*/ 344 h 535"/>
                <a:gd name="T46" fmla="*/ 166 w 186"/>
                <a:gd name="T47" fmla="*/ 344 h 535"/>
                <a:gd name="T48" fmla="*/ 169 w 186"/>
                <a:gd name="T49" fmla="*/ 341 h 535"/>
                <a:gd name="T50" fmla="*/ 182 w 186"/>
                <a:gd name="T51" fmla="*/ 355 h 535"/>
                <a:gd name="T52" fmla="*/ 182 w 186"/>
                <a:gd name="T53" fmla="*/ 333 h 535"/>
                <a:gd name="T54" fmla="*/ 178 w 186"/>
                <a:gd name="T55" fmla="*/ 294 h 535"/>
                <a:gd name="T56" fmla="*/ 175 w 186"/>
                <a:gd name="T57" fmla="*/ 226 h 535"/>
                <a:gd name="T58" fmla="*/ 165 w 186"/>
                <a:gd name="T59" fmla="*/ 200 h 535"/>
                <a:gd name="T60" fmla="*/ 138 w 186"/>
                <a:gd name="T61" fmla="*/ 172 h 535"/>
                <a:gd name="T62" fmla="*/ 114 w 186"/>
                <a:gd name="T63" fmla="*/ 170 h 535"/>
                <a:gd name="T64" fmla="*/ 103 w 186"/>
                <a:gd name="T65" fmla="*/ 140 h 535"/>
                <a:gd name="T66" fmla="*/ 89 w 186"/>
                <a:gd name="T67" fmla="*/ 102 h 535"/>
                <a:gd name="T68" fmla="*/ 104 w 186"/>
                <a:gd name="T69" fmla="*/ 48 h 535"/>
                <a:gd name="T70" fmla="*/ 124 w 186"/>
                <a:gd name="T71" fmla="*/ 15 h 535"/>
                <a:gd name="T72" fmla="*/ 115 w 186"/>
                <a:gd name="T73" fmla="*/ 2 h 535"/>
                <a:gd name="T74" fmla="*/ 87 w 186"/>
                <a:gd name="T75" fmla="*/ 3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6" h="535">
                  <a:moveTo>
                    <a:pt x="78" y="33"/>
                  </a:moveTo>
                  <a:lnTo>
                    <a:pt x="73" y="48"/>
                  </a:lnTo>
                  <a:lnTo>
                    <a:pt x="75" y="44"/>
                  </a:lnTo>
                  <a:lnTo>
                    <a:pt x="66" y="44"/>
                  </a:lnTo>
                  <a:lnTo>
                    <a:pt x="55" y="70"/>
                  </a:lnTo>
                  <a:lnTo>
                    <a:pt x="53" y="92"/>
                  </a:lnTo>
                  <a:lnTo>
                    <a:pt x="36" y="124"/>
                  </a:lnTo>
                  <a:lnTo>
                    <a:pt x="34" y="142"/>
                  </a:lnTo>
                  <a:lnTo>
                    <a:pt x="32" y="126"/>
                  </a:lnTo>
                  <a:lnTo>
                    <a:pt x="27" y="116"/>
                  </a:lnTo>
                  <a:lnTo>
                    <a:pt x="27" y="142"/>
                  </a:lnTo>
                  <a:lnTo>
                    <a:pt x="23" y="150"/>
                  </a:lnTo>
                  <a:lnTo>
                    <a:pt x="20" y="165"/>
                  </a:lnTo>
                  <a:lnTo>
                    <a:pt x="23" y="178"/>
                  </a:lnTo>
                  <a:lnTo>
                    <a:pt x="26" y="207"/>
                  </a:lnTo>
                  <a:lnTo>
                    <a:pt x="23" y="224"/>
                  </a:lnTo>
                  <a:lnTo>
                    <a:pt x="24" y="246"/>
                  </a:lnTo>
                  <a:lnTo>
                    <a:pt x="25" y="270"/>
                  </a:lnTo>
                  <a:lnTo>
                    <a:pt x="27" y="274"/>
                  </a:lnTo>
                  <a:lnTo>
                    <a:pt x="17" y="309"/>
                  </a:lnTo>
                  <a:lnTo>
                    <a:pt x="9" y="318"/>
                  </a:lnTo>
                  <a:lnTo>
                    <a:pt x="4" y="335"/>
                  </a:lnTo>
                  <a:lnTo>
                    <a:pt x="0" y="341"/>
                  </a:lnTo>
                  <a:lnTo>
                    <a:pt x="1" y="352"/>
                  </a:lnTo>
                  <a:lnTo>
                    <a:pt x="14" y="370"/>
                  </a:lnTo>
                  <a:lnTo>
                    <a:pt x="23" y="387"/>
                  </a:lnTo>
                  <a:lnTo>
                    <a:pt x="38" y="387"/>
                  </a:lnTo>
                  <a:lnTo>
                    <a:pt x="55" y="400"/>
                  </a:lnTo>
                  <a:lnTo>
                    <a:pt x="57" y="398"/>
                  </a:lnTo>
                  <a:lnTo>
                    <a:pt x="65" y="416"/>
                  </a:lnTo>
                  <a:lnTo>
                    <a:pt x="73" y="433"/>
                  </a:lnTo>
                  <a:lnTo>
                    <a:pt x="86" y="457"/>
                  </a:lnTo>
                  <a:lnTo>
                    <a:pt x="89" y="472"/>
                  </a:lnTo>
                  <a:lnTo>
                    <a:pt x="109" y="472"/>
                  </a:lnTo>
                  <a:lnTo>
                    <a:pt x="120" y="474"/>
                  </a:lnTo>
                  <a:lnTo>
                    <a:pt x="135" y="483"/>
                  </a:lnTo>
                  <a:lnTo>
                    <a:pt x="129" y="522"/>
                  </a:lnTo>
                  <a:lnTo>
                    <a:pt x="138" y="535"/>
                  </a:lnTo>
                  <a:lnTo>
                    <a:pt x="142" y="491"/>
                  </a:lnTo>
                  <a:lnTo>
                    <a:pt x="146" y="446"/>
                  </a:lnTo>
                  <a:lnTo>
                    <a:pt x="140" y="411"/>
                  </a:lnTo>
                  <a:lnTo>
                    <a:pt x="136" y="379"/>
                  </a:lnTo>
                  <a:lnTo>
                    <a:pt x="147" y="378"/>
                  </a:lnTo>
                  <a:lnTo>
                    <a:pt x="151" y="372"/>
                  </a:lnTo>
                  <a:lnTo>
                    <a:pt x="142" y="366"/>
                  </a:lnTo>
                  <a:lnTo>
                    <a:pt x="140" y="344"/>
                  </a:lnTo>
                  <a:lnTo>
                    <a:pt x="153" y="344"/>
                  </a:lnTo>
                  <a:lnTo>
                    <a:pt x="166" y="344"/>
                  </a:lnTo>
                  <a:lnTo>
                    <a:pt x="165" y="339"/>
                  </a:lnTo>
                  <a:lnTo>
                    <a:pt x="169" y="341"/>
                  </a:lnTo>
                  <a:lnTo>
                    <a:pt x="177" y="329"/>
                  </a:lnTo>
                  <a:lnTo>
                    <a:pt x="182" y="355"/>
                  </a:lnTo>
                  <a:lnTo>
                    <a:pt x="186" y="357"/>
                  </a:lnTo>
                  <a:lnTo>
                    <a:pt x="182" y="333"/>
                  </a:lnTo>
                  <a:lnTo>
                    <a:pt x="174" y="307"/>
                  </a:lnTo>
                  <a:lnTo>
                    <a:pt x="178" y="294"/>
                  </a:lnTo>
                  <a:lnTo>
                    <a:pt x="171" y="253"/>
                  </a:lnTo>
                  <a:lnTo>
                    <a:pt x="175" y="226"/>
                  </a:lnTo>
                  <a:lnTo>
                    <a:pt x="178" y="196"/>
                  </a:lnTo>
                  <a:lnTo>
                    <a:pt x="165" y="200"/>
                  </a:lnTo>
                  <a:lnTo>
                    <a:pt x="152" y="203"/>
                  </a:lnTo>
                  <a:lnTo>
                    <a:pt x="138" y="172"/>
                  </a:lnTo>
                  <a:lnTo>
                    <a:pt x="126" y="170"/>
                  </a:lnTo>
                  <a:lnTo>
                    <a:pt x="114" y="170"/>
                  </a:lnTo>
                  <a:lnTo>
                    <a:pt x="103" y="161"/>
                  </a:lnTo>
                  <a:lnTo>
                    <a:pt x="103" y="140"/>
                  </a:lnTo>
                  <a:lnTo>
                    <a:pt x="97" y="102"/>
                  </a:lnTo>
                  <a:lnTo>
                    <a:pt x="89" y="102"/>
                  </a:lnTo>
                  <a:lnTo>
                    <a:pt x="97" y="74"/>
                  </a:lnTo>
                  <a:lnTo>
                    <a:pt x="104" y="48"/>
                  </a:lnTo>
                  <a:lnTo>
                    <a:pt x="113" y="22"/>
                  </a:lnTo>
                  <a:lnTo>
                    <a:pt x="124" y="15"/>
                  </a:lnTo>
                  <a:lnTo>
                    <a:pt x="125" y="0"/>
                  </a:lnTo>
                  <a:lnTo>
                    <a:pt x="115" y="2"/>
                  </a:lnTo>
                  <a:lnTo>
                    <a:pt x="101" y="16"/>
                  </a:lnTo>
                  <a:lnTo>
                    <a:pt x="87" y="33"/>
                  </a:lnTo>
                  <a:lnTo>
                    <a:pt x="78" y="3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60" name="Freeform 1570"/>
            <p:cNvSpPr>
              <a:spLocks/>
            </p:cNvSpPr>
            <p:nvPr/>
          </p:nvSpPr>
          <p:spPr bwMode="auto">
            <a:xfrm>
              <a:off x="2402036" y="3665334"/>
              <a:ext cx="128341" cy="233359"/>
            </a:xfrm>
            <a:custGeom>
              <a:avLst/>
              <a:gdLst>
                <a:gd name="T0" fmla="*/ 59 w 73"/>
                <a:gd name="T1" fmla="*/ 167 h 233"/>
                <a:gd name="T2" fmla="*/ 51 w 73"/>
                <a:gd name="T3" fmla="*/ 148 h 233"/>
                <a:gd name="T4" fmla="*/ 53 w 73"/>
                <a:gd name="T5" fmla="*/ 122 h 233"/>
                <a:gd name="T6" fmla="*/ 60 w 73"/>
                <a:gd name="T7" fmla="*/ 115 h 233"/>
                <a:gd name="T8" fmla="*/ 62 w 73"/>
                <a:gd name="T9" fmla="*/ 100 h 233"/>
                <a:gd name="T10" fmla="*/ 62 w 73"/>
                <a:gd name="T11" fmla="*/ 72 h 233"/>
                <a:gd name="T12" fmla="*/ 46 w 73"/>
                <a:gd name="T13" fmla="*/ 52 h 233"/>
                <a:gd name="T14" fmla="*/ 42 w 73"/>
                <a:gd name="T15" fmla="*/ 67 h 233"/>
                <a:gd name="T16" fmla="*/ 44 w 73"/>
                <a:gd name="T17" fmla="*/ 33 h 233"/>
                <a:gd name="T18" fmla="*/ 35 w 73"/>
                <a:gd name="T19" fmla="*/ 20 h 233"/>
                <a:gd name="T20" fmla="*/ 25 w 73"/>
                <a:gd name="T21" fmla="*/ 6 h 233"/>
                <a:gd name="T22" fmla="*/ 28 w 73"/>
                <a:gd name="T23" fmla="*/ 9 h 233"/>
                <a:gd name="T24" fmla="*/ 23 w 73"/>
                <a:gd name="T25" fmla="*/ 0 h 233"/>
                <a:gd name="T26" fmla="*/ 25 w 73"/>
                <a:gd name="T27" fmla="*/ 6 h 233"/>
                <a:gd name="T28" fmla="*/ 11 w 73"/>
                <a:gd name="T29" fmla="*/ 31 h 233"/>
                <a:gd name="T30" fmla="*/ 16 w 73"/>
                <a:gd name="T31" fmla="*/ 46 h 233"/>
                <a:gd name="T32" fmla="*/ 5 w 73"/>
                <a:gd name="T33" fmla="*/ 57 h 233"/>
                <a:gd name="T34" fmla="*/ 0 w 73"/>
                <a:gd name="T35" fmla="*/ 83 h 233"/>
                <a:gd name="T36" fmla="*/ 10 w 73"/>
                <a:gd name="T37" fmla="*/ 109 h 233"/>
                <a:gd name="T38" fmla="*/ 17 w 73"/>
                <a:gd name="T39" fmla="*/ 107 h 233"/>
                <a:gd name="T40" fmla="*/ 19 w 73"/>
                <a:gd name="T41" fmla="*/ 124 h 233"/>
                <a:gd name="T42" fmla="*/ 25 w 73"/>
                <a:gd name="T43" fmla="*/ 143 h 233"/>
                <a:gd name="T44" fmla="*/ 22 w 73"/>
                <a:gd name="T45" fmla="*/ 170 h 233"/>
                <a:gd name="T46" fmla="*/ 23 w 73"/>
                <a:gd name="T47" fmla="*/ 209 h 233"/>
                <a:gd name="T48" fmla="*/ 34 w 73"/>
                <a:gd name="T49" fmla="*/ 233 h 233"/>
                <a:gd name="T50" fmla="*/ 44 w 73"/>
                <a:gd name="T51" fmla="*/ 232 h 233"/>
                <a:gd name="T52" fmla="*/ 58 w 73"/>
                <a:gd name="T53" fmla="*/ 217 h 233"/>
                <a:gd name="T54" fmla="*/ 73 w 73"/>
                <a:gd name="T55" fmla="*/ 213 h 233"/>
                <a:gd name="T56" fmla="*/ 66 w 73"/>
                <a:gd name="T57" fmla="*/ 191 h 233"/>
                <a:gd name="T58" fmla="*/ 59 w 73"/>
                <a:gd name="T59" fmla="*/ 16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3" h="233">
                  <a:moveTo>
                    <a:pt x="59" y="167"/>
                  </a:moveTo>
                  <a:lnTo>
                    <a:pt x="51" y="148"/>
                  </a:lnTo>
                  <a:lnTo>
                    <a:pt x="53" y="122"/>
                  </a:lnTo>
                  <a:lnTo>
                    <a:pt x="60" y="115"/>
                  </a:lnTo>
                  <a:lnTo>
                    <a:pt x="62" y="100"/>
                  </a:lnTo>
                  <a:lnTo>
                    <a:pt x="62" y="72"/>
                  </a:lnTo>
                  <a:lnTo>
                    <a:pt x="46" y="52"/>
                  </a:lnTo>
                  <a:lnTo>
                    <a:pt x="42" y="67"/>
                  </a:lnTo>
                  <a:lnTo>
                    <a:pt x="44" y="33"/>
                  </a:lnTo>
                  <a:lnTo>
                    <a:pt x="35" y="20"/>
                  </a:lnTo>
                  <a:lnTo>
                    <a:pt x="25" y="6"/>
                  </a:lnTo>
                  <a:lnTo>
                    <a:pt x="28" y="9"/>
                  </a:lnTo>
                  <a:lnTo>
                    <a:pt x="23" y="0"/>
                  </a:lnTo>
                  <a:lnTo>
                    <a:pt x="25" y="6"/>
                  </a:lnTo>
                  <a:lnTo>
                    <a:pt x="11" y="31"/>
                  </a:lnTo>
                  <a:lnTo>
                    <a:pt x="16" y="46"/>
                  </a:lnTo>
                  <a:lnTo>
                    <a:pt x="5" y="57"/>
                  </a:lnTo>
                  <a:lnTo>
                    <a:pt x="0" y="83"/>
                  </a:lnTo>
                  <a:lnTo>
                    <a:pt x="10" y="109"/>
                  </a:lnTo>
                  <a:lnTo>
                    <a:pt x="17" y="107"/>
                  </a:lnTo>
                  <a:lnTo>
                    <a:pt x="19" y="124"/>
                  </a:lnTo>
                  <a:lnTo>
                    <a:pt x="25" y="143"/>
                  </a:lnTo>
                  <a:lnTo>
                    <a:pt x="22" y="170"/>
                  </a:lnTo>
                  <a:lnTo>
                    <a:pt x="23" y="209"/>
                  </a:lnTo>
                  <a:lnTo>
                    <a:pt x="34" y="233"/>
                  </a:lnTo>
                  <a:lnTo>
                    <a:pt x="44" y="232"/>
                  </a:lnTo>
                  <a:lnTo>
                    <a:pt x="58" y="217"/>
                  </a:lnTo>
                  <a:lnTo>
                    <a:pt x="73" y="213"/>
                  </a:lnTo>
                  <a:lnTo>
                    <a:pt x="66" y="191"/>
                  </a:lnTo>
                  <a:lnTo>
                    <a:pt x="59" y="16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61" name="Freeform 1571"/>
            <p:cNvSpPr>
              <a:spLocks/>
            </p:cNvSpPr>
            <p:nvPr/>
          </p:nvSpPr>
          <p:spPr bwMode="auto">
            <a:xfrm>
              <a:off x="2492417" y="3751903"/>
              <a:ext cx="108457" cy="127971"/>
            </a:xfrm>
            <a:custGeom>
              <a:avLst/>
              <a:gdLst>
                <a:gd name="T0" fmla="*/ 8 w 61"/>
                <a:gd name="T1" fmla="*/ 82 h 130"/>
                <a:gd name="T2" fmla="*/ 0 w 61"/>
                <a:gd name="T3" fmla="*/ 63 h 130"/>
                <a:gd name="T4" fmla="*/ 2 w 61"/>
                <a:gd name="T5" fmla="*/ 37 h 130"/>
                <a:gd name="T6" fmla="*/ 9 w 61"/>
                <a:gd name="T7" fmla="*/ 30 h 130"/>
                <a:gd name="T8" fmla="*/ 11 w 61"/>
                <a:gd name="T9" fmla="*/ 17 h 130"/>
                <a:gd name="T10" fmla="*/ 15 w 61"/>
                <a:gd name="T11" fmla="*/ 2 h 130"/>
                <a:gd name="T12" fmla="*/ 33 w 61"/>
                <a:gd name="T13" fmla="*/ 4 h 130"/>
                <a:gd name="T14" fmla="*/ 47 w 61"/>
                <a:gd name="T15" fmla="*/ 2 h 130"/>
                <a:gd name="T16" fmla="*/ 47 w 61"/>
                <a:gd name="T17" fmla="*/ 0 h 130"/>
                <a:gd name="T18" fmla="*/ 61 w 61"/>
                <a:gd name="T19" fmla="*/ 2 h 130"/>
                <a:gd name="T20" fmla="*/ 60 w 61"/>
                <a:gd name="T21" fmla="*/ 19 h 130"/>
                <a:gd name="T22" fmla="*/ 54 w 61"/>
                <a:gd name="T23" fmla="*/ 46 h 130"/>
                <a:gd name="T24" fmla="*/ 60 w 61"/>
                <a:gd name="T25" fmla="*/ 84 h 130"/>
                <a:gd name="T26" fmla="*/ 51 w 61"/>
                <a:gd name="T27" fmla="*/ 115 h 130"/>
                <a:gd name="T28" fmla="*/ 42 w 61"/>
                <a:gd name="T29" fmla="*/ 109 h 130"/>
                <a:gd name="T30" fmla="*/ 28 w 61"/>
                <a:gd name="T31" fmla="*/ 115 h 130"/>
                <a:gd name="T32" fmla="*/ 29 w 61"/>
                <a:gd name="T33" fmla="*/ 130 h 130"/>
                <a:gd name="T34" fmla="*/ 22 w 61"/>
                <a:gd name="T35" fmla="*/ 128 h 130"/>
                <a:gd name="T36" fmla="*/ 15 w 61"/>
                <a:gd name="T37" fmla="*/ 106 h 130"/>
                <a:gd name="T38" fmla="*/ 8 w 61"/>
                <a:gd name="T39" fmla="*/ 8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130">
                  <a:moveTo>
                    <a:pt x="8" y="82"/>
                  </a:moveTo>
                  <a:lnTo>
                    <a:pt x="0" y="63"/>
                  </a:lnTo>
                  <a:lnTo>
                    <a:pt x="2" y="37"/>
                  </a:lnTo>
                  <a:lnTo>
                    <a:pt x="9" y="30"/>
                  </a:lnTo>
                  <a:lnTo>
                    <a:pt x="11" y="17"/>
                  </a:lnTo>
                  <a:lnTo>
                    <a:pt x="15" y="2"/>
                  </a:lnTo>
                  <a:lnTo>
                    <a:pt x="33" y="4"/>
                  </a:lnTo>
                  <a:lnTo>
                    <a:pt x="47" y="2"/>
                  </a:lnTo>
                  <a:lnTo>
                    <a:pt x="47" y="0"/>
                  </a:lnTo>
                  <a:lnTo>
                    <a:pt x="61" y="2"/>
                  </a:lnTo>
                  <a:lnTo>
                    <a:pt x="60" y="19"/>
                  </a:lnTo>
                  <a:lnTo>
                    <a:pt x="54" y="46"/>
                  </a:lnTo>
                  <a:lnTo>
                    <a:pt x="60" y="84"/>
                  </a:lnTo>
                  <a:lnTo>
                    <a:pt x="51" y="115"/>
                  </a:lnTo>
                  <a:lnTo>
                    <a:pt x="42" y="109"/>
                  </a:lnTo>
                  <a:lnTo>
                    <a:pt x="28" y="115"/>
                  </a:lnTo>
                  <a:lnTo>
                    <a:pt x="29" y="130"/>
                  </a:lnTo>
                  <a:lnTo>
                    <a:pt x="22" y="128"/>
                  </a:lnTo>
                  <a:lnTo>
                    <a:pt x="15" y="106"/>
                  </a:lnTo>
                  <a:lnTo>
                    <a:pt x="8" y="82"/>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162" name="Group 1572"/>
            <p:cNvGrpSpPr>
              <a:grpSpLocks/>
            </p:cNvGrpSpPr>
            <p:nvPr/>
          </p:nvGrpSpPr>
          <p:grpSpPr bwMode="auto">
            <a:xfrm>
              <a:off x="2394806" y="3593820"/>
              <a:ext cx="28922" cy="24465"/>
              <a:chOff x="2128" y="2538"/>
              <a:chExt cx="16" cy="12"/>
            </a:xfrm>
            <a:solidFill>
              <a:schemeClr val="bg1">
                <a:lumMod val="85000"/>
              </a:schemeClr>
            </a:solidFill>
          </p:grpSpPr>
          <p:grpSp>
            <p:nvGrpSpPr>
              <p:cNvPr id="852" name="Group 1573"/>
              <p:cNvGrpSpPr>
                <a:grpSpLocks/>
              </p:cNvGrpSpPr>
              <p:nvPr/>
            </p:nvGrpSpPr>
            <p:grpSpPr bwMode="auto">
              <a:xfrm>
                <a:off x="2128" y="2538"/>
                <a:ext cx="16" cy="12"/>
                <a:chOff x="2128" y="2538"/>
                <a:chExt cx="16" cy="12"/>
              </a:xfrm>
              <a:grpFill/>
            </p:grpSpPr>
            <p:pic>
              <p:nvPicPr>
                <p:cNvPr id="854" name="Picture 1574"/>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28" y="2538"/>
                  <a:ext cx="16" cy="12"/>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55" name="Freeform 1575"/>
                <p:cNvSpPr>
                  <a:spLocks/>
                </p:cNvSpPr>
                <p:nvPr/>
              </p:nvSpPr>
              <p:spPr bwMode="auto">
                <a:xfrm>
                  <a:off x="2128" y="2538"/>
                  <a:ext cx="15" cy="11"/>
                </a:xfrm>
                <a:custGeom>
                  <a:avLst/>
                  <a:gdLst>
                    <a:gd name="T0" fmla="*/ 5 w 15"/>
                    <a:gd name="T1" fmla="*/ 0 h 22"/>
                    <a:gd name="T2" fmla="*/ 15 w 15"/>
                    <a:gd name="T3" fmla="*/ 0 h 22"/>
                    <a:gd name="T4" fmla="*/ 10 w 15"/>
                    <a:gd name="T5" fmla="*/ 22 h 22"/>
                    <a:gd name="T6" fmla="*/ 0 w 15"/>
                    <a:gd name="T7" fmla="*/ 20 h 22"/>
                    <a:gd name="T8" fmla="*/ 6 w 15"/>
                    <a:gd name="T9" fmla="*/ 5 h 22"/>
                    <a:gd name="T10" fmla="*/ 5 w 15"/>
                    <a:gd name="T11" fmla="*/ 0 h 22"/>
                  </a:gdLst>
                  <a:ahLst/>
                  <a:cxnLst>
                    <a:cxn ang="0">
                      <a:pos x="T0" y="T1"/>
                    </a:cxn>
                    <a:cxn ang="0">
                      <a:pos x="T2" y="T3"/>
                    </a:cxn>
                    <a:cxn ang="0">
                      <a:pos x="T4" y="T5"/>
                    </a:cxn>
                    <a:cxn ang="0">
                      <a:pos x="T6" y="T7"/>
                    </a:cxn>
                    <a:cxn ang="0">
                      <a:pos x="T8" y="T9"/>
                    </a:cxn>
                    <a:cxn ang="0">
                      <a:pos x="T10" y="T11"/>
                    </a:cxn>
                  </a:cxnLst>
                  <a:rect l="0" t="0" r="r" b="b"/>
                  <a:pathLst>
                    <a:path w="15" h="22">
                      <a:moveTo>
                        <a:pt x="5" y="0"/>
                      </a:moveTo>
                      <a:lnTo>
                        <a:pt x="15" y="0"/>
                      </a:lnTo>
                      <a:lnTo>
                        <a:pt x="10" y="22"/>
                      </a:lnTo>
                      <a:lnTo>
                        <a:pt x="0" y="20"/>
                      </a:lnTo>
                      <a:lnTo>
                        <a:pt x="6" y="5"/>
                      </a:lnTo>
                      <a:lnTo>
                        <a:pt x="5"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56" name="Freeform 1576"/>
                <p:cNvSpPr>
                  <a:spLocks/>
                </p:cNvSpPr>
                <p:nvPr/>
              </p:nvSpPr>
              <p:spPr bwMode="auto">
                <a:xfrm>
                  <a:off x="2128" y="2538"/>
                  <a:ext cx="15" cy="11"/>
                </a:xfrm>
                <a:custGeom>
                  <a:avLst/>
                  <a:gdLst>
                    <a:gd name="T0" fmla="*/ 5 w 15"/>
                    <a:gd name="T1" fmla="*/ 0 h 22"/>
                    <a:gd name="T2" fmla="*/ 15 w 15"/>
                    <a:gd name="T3" fmla="*/ 0 h 22"/>
                    <a:gd name="T4" fmla="*/ 10 w 15"/>
                    <a:gd name="T5" fmla="*/ 22 h 22"/>
                    <a:gd name="T6" fmla="*/ 0 w 15"/>
                    <a:gd name="T7" fmla="*/ 20 h 22"/>
                    <a:gd name="T8" fmla="*/ 6 w 15"/>
                    <a:gd name="T9" fmla="*/ 5 h 22"/>
                    <a:gd name="T10" fmla="*/ 5 w 15"/>
                    <a:gd name="T11" fmla="*/ 0 h 22"/>
                  </a:gdLst>
                  <a:ahLst/>
                  <a:cxnLst>
                    <a:cxn ang="0">
                      <a:pos x="T0" y="T1"/>
                    </a:cxn>
                    <a:cxn ang="0">
                      <a:pos x="T2" y="T3"/>
                    </a:cxn>
                    <a:cxn ang="0">
                      <a:pos x="T4" y="T5"/>
                    </a:cxn>
                    <a:cxn ang="0">
                      <a:pos x="T6" y="T7"/>
                    </a:cxn>
                    <a:cxn ang="0">
                      <a:pos x="T8" y="T9"/>
                    </a:cxn>
                    <a:cxn ang="0">
                      <a:pos x="T10" y="T11"/>
                    </a:cxn>
                  </a:cxnLst>
                  <a:rect l="0" t="0" r="r" b="b"/>
                  <a:pathLst>
                    <a:path w="15" h="22">
                      <a:moveTo>
                        <a:pt x="5" y="0"/>
                      </a:moveTo>
                      <a:lnTo>
                        <a:pt x="15" y="0"/>
                      </a:lnTo>
                      <a:lnTo>
                        <a:pt x="10" y="22"/>
                      </a:lnTo>
                      <a:lnTo>
                        <a:pt x="0" y="20"/>
                      </a:lnTo>
                      <a:lnTo>
                        <a:pt x="6" y="5"/>
                      </a:lnTo>
                      <a:lnTo>
                        <a:pt x="5"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57" name="Picture 157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128" y="2538"/>
                  <a:ext cx="16" cy="12"/>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53" name="Freeform 1578"/>
              <p:cNvSpPr>
                <a:spLocks/>
              </p:cNvSpPr>
              <p:nvPr/>
            </p:nvSpPr>
            <p:spPr bwMode="auto">
              <a:xfrm>
                <a:off x="2128" y="2538"/>
                <a:ext cx="15" cy="11"/>
              </a:xfrm>
              <a:custGeom>
                <a:avLst/>
                <a:gdLst>
                  <a:gd name="T0" fmla="*/ 5 w 15"/>
                  <a:gd name="T1" fmla="*/ 0 h 22"/>
                  <a:gd name="T2" fmla="*/ 15 w 15"/>
                  <a:gd name="T3" fmla="*/ 0 h 22"/>
                  <a:gd name="T4" fmla="*/ 10 w 15"/>
                  <a:gd name="T5" fmla="*/ 22 h 22"/>
                  <a:gd name="T6" fmla="*/ 0 w 15"/>
                  <a:gd name="T7" fmla="*/ 20 h 22"/>
                  <a:gd name="T8" fmla="*/ 6 w 15"/>
                  <a:gd name="T9" fmla="*/ 5 h 22"/>
                  <a:gd name="T10" fmla="*/ 5 w 15"/>
                  <a:gd name="T11" fmla="*/ 0 h 22"/>
                </a:gdLst>
                <a:ahLst/>
                <a:cxnLst>
                  <a:cxn ang="0">
                    <a:pos x="T0" y="T1"/>
                  </a:cxn>
                  <a:cxn ang="0">
                    <a:pos x="T2" y="T3"/>
                  </a:cxn>
                  <a:cxn ang="0">
                    <a:pos x="T4" y="T5"/>
                  </a:cxn>
                  <a:cxn ang="0">
                    <a:pos x="T6" y="T7"/>
                  </a:cxn>
                  <a:cxn ang="0">
                    <a:pos x="T8" y="T9"/>
                  </a:cxn>
                  <a:cxn ang="0">
                    <a:pos x="T10" y="T11"/>
                  </a:cxn>
                </a:cxnLst>
                <a:rect l="0" t="0" r="r" b="b"/>
                <a:pathLst>
                  <a:path w="15" h="22">
                    <a:moveTo>
                      <a:pt x="5" y="0"/>
                    </a:moveTo>
                    <a:lnTo>
                      <a:pt x="15" y="0"/>
                    </a:lnTo>
                    <a:lnTo>
                      <a:pt x="10" y="22"/>
                    </a:lnTo>
                    <a:lnTo>
                      <a:pt x="0" y="20"/>
                    </a:lnTo>
                    <a:lnTo>
                      <a:pt x="6" y="5"/>
                    </a:lnTo>
                    <a:lnTo>
                      <a:pt x="5"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163" name="Freeform 1579"/>
            <p:cNvSpPr>
              <a:spLocks/>
            </p:cNvSpPr>
            <p:nvPr/>
          </p:nvSpPr>
          <p:spPr bwMode="auto">
            <a:xfrm>
              <a:off x="2078473" y="3548654"/>
              <a:ext cx="368754" cy="368858"/>
            </a:xfrm>
            <a:custGeom>
              <a:avLst/>
              <a:gdLst>
                <a:gd name="T0" fmla="*/ 173 w 209"/>
                <a:gd name="T1" fmla="*/ 76 h 371"/>
                <a:gd name="T2" fmla="*/ 163 w 209"/>
                <a:gd name="T3" fmla="*/ 69 h 371"/>
                <a:gd name="T4" fmla="*/ 162 w 209"/>
                <a:gd name="T5" fmla="*/ 62 h 371"/>
                <a:gd name="T6" fmla="*/ 161 w 209"/>
                <a:gd name="T7" fmla="*/ 50 h 371"/>
                <a:gd name="T8" fmla="*/ 150 w 209"/>
                <a:gd name="T9" fmla="*/ 56 h 371"/>
                <a:gd name="T10" fmla="*/ 113 w 209"/>
                <a:gd name="T11" fmla="*/ 56 h 371"/>
                <a:gd name="T12" fmla="*/ 85 w 209"/>
                <a:gd name="T13" fmla="*/ 56 h 371"/>
                <a:gd name="T14" fmla="*/ 62 w 209"/>
                <a:gd name="T15" fmla="*/ 23 h 371"/>
                <a:gd name="T16" fmla="*/ 52 w 209"/>
                <a:gd name="T17" fmla="*/ 13 h 371"/>
                <a:gd name="T18" fmla="*/ 56 w 209"/>
                <a:gd name="T19" fmla="*/ 24 h 371"/>
                <a:gd name="T20" fmla="*/ 32 w 209"/>
                <a:gd name="T21" fmla="*/ 45 h 371"/>
                <a:gd name="T22" fmla="*/ 29 w 209"/>
                <a:gd name="T23" fmla="*/ 102 h 371"/>
                <a:gd name="T24" fmla="*/ 29 w 209"/>
                <a:gd name="T25" fmla="*/ 52 h 371"/>
                <a:gd name="T26" fmla="*/ 35 w 209"/>
                <a:gd name="T27" fmla="*/ 10 h 371"/>
                <a:gd name="T28" fmla="*/ 15 w 209"/>
                <a:gd name="T29" fmla="*/ 45 h 371"/>
                <a:gd name="T30" fmla="*/ 0 w 209"/>
                <a:gd name="T31" fmla="*/ 99 h 371"/>
                <a:gd name="T32" fmla="*/ 14 w 209"/>
                <a:gd name="T33" fmla="*/ 137 h 371"/>
                <a:gd name="T34" fmla="*/ 25 w 209"/>
                <a:gd name="T35" fmla="*/ 167 h 371"/>
                <a:gd name="T36" fmla="*/ 49 w 209"/>
                <a:gd name="T37" fmla="*/ 169 h 371"/>
                <a:gd name="T38" fmla="*/ 76 w 209"/>
                <a:gd name="T39" fmla="*/ 195 h 371"/>
                <a:gd name="T40" fmla="*/ 86 w 209"/>
                <a:gd name="T41" fmla="*/ 223 h 371"/>
                <a:gd name="T42" fmla="*/ 89 w 209"/>
                <a:gd name="T43" fmla="*/ 291 h 371"/>
                <a:gd name="T44" fmla="*/ 93 w 209"/>
                <a:gd name="T45" fmla="*/ 330 h 371"/>
                <a:gd name="T46" fmla="*/ 109 w 209"/>
                <a:gd name="T47" fmla="*/ 371 h 371"/>
                <a:gd name="T48" fmla="*/ 120 w 209"/>
                <a:gd name="T49" fmla="*/ 371 h 371"/>
                <a:gd name="T50" fmla="*/ 149 w 209"/>
                <a:gd name="T51" fmla="*/ 326 h 371"/>
                <a:gd name="T52" fmla="*/ 142 w 209"/>
                <a:gd name="T53" fmla="*/ 310 h 371"/>
                <a:gd name="T54" fmla="*/ 132 w 209"/>
                <a:gd name="T55" fmla="*/ 256 h 371"/>
                <a:gd name="T56" fmla="*/ 162 w 209"/>
                <a:gd name="T57" fmla="*/ 276 h 371"/>
                <a:gd name="T58" fmla="*/ 176 w 209"/>
                <a:gd name="T59" fmla="*/ 254 h 371"/>
                <a:gd name="T60" fmla="*/ 195 w 209"/>
                <a:gd name="T61" fmla="*/ 228 h 371"/>
                <a:gd name="T62" fmla="*/ 184 w 209"/>
                <a:gd name="T63" fmla="*/ 202 h 371"/>
                <a:gd name="T64" fmla="*/ 200 w 209"/>
                <a:gd name="T65" fmla="*/ 165 h 371"/>
                <a:gd name="T66" fmla="*/ 209 w 209"/>
                <a:gd name="T67" fmla="*/ 125 h 371"/>
                <a:gd name="T68" fmla="*/ 190 w 209"/>
                <a:gd name="T69" fmla="*/ 119 h 371"/>
                <a:gd name="T70" fmla="*/ 185 w 209"/>
                <a:gd name="T71" fmla="*/ 117 h 371"/>
                <a:gd name="T72" fmla="*/ 195 w 209"/>
                <a:gd name="T73" fmla="*/ 97 h 371"/>
                <a:gd name="T74" fmla="*/ 179 w 209"/>
                <a:gd name="T75" fmla="*/ 80 h 371"/>
                <a:gd name="T76" fmla="*/ 174 w 209"/>
                <a:gd name="T77" fmla="*/ 8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9" h="371">
                  <a:moveTo>
                    <a:pt x="174" y="80"/>
                  </a:moveTo>
                  <a:lnTo>
                    <a:pt x="173" y="76"/>
                  </a:lnTo>
                  <a:lnTo>
                    <a:pt x="169" y="69"/>
                  </a:lnTo>
                  <a:lnTo>
                    <a:pt x="163" y="69"/>
                  </a:lnTo>
                  <a:lnTo>
                    <a:pt x="167" y="69"/>
                  </a:lnTo>
                  <a:lnTo>
                    <a:pt x="162" y="62"/>
                  </a:lnTo>
                  <a:lnTo>
                    <a:pt x="177" y="50"/>
                  </a:lnTo>
                  <a:lnTo>
                    <a:pt x="161" y="50"/>
                  </a:lnTo>
                  <a:lnTo>
                    <a:pt x="144" y="50"/>
                  </a:lnTo>
                  <a:lnTo>
                    <a:pt x="150" y="56"/>
                  </a:lnTo>
                  <a:lnTo>
                    <a:pt x="134" y="69"/>
                  </a:lnTo>
                  <a:lnTo>
                    <a:pt x="113" y="56"/>
                  </a:lnTo>
                  <a:lnTo>
                    <a:pt x="99" y="56"/>
                  </a:lnTo>
                  <a:lnTo>
                    <a:pt x="85" y="56"/>
                  </a:lnTo>
                  <a:lnTo>
                    <a:pt x="78" y="37"/>
                  </a:lnTo>
                  <a:lnTo>
                    <a:pt x="62" y="23"/>
                  </a:lnTo>
                  <a:lnTo>
                    <a:pt x="56" y="0"/>
                  </a:lnTo>
                  <a:lnTo>
                    <a:pt x="52" y="13"/>
                  </a:lnTo>
                  <a:lnTo>
                    <a:pt x="59" y="23"/>
                  </a:lnTo>
                  <a:lnTo>
                    <a:pt x="56" y="24"/>
                  </a:lnTo>
                  <a:lnTo>
                    <a:pt x="35" y="41"/>
                  </a:lnTo>
                  <a:lnTo>
                    <a:pt x="32" y="45"/>
                  </a:lnTo>
                  <a:lnTo>
                    <a:pt x="36" y="87"/>
                  </a:lnTo>
                  <a:lnTo>
                    <a:pt x="29" y="102"/>
                  </a:lnTo>
                  <a:lnTo>
                    <a:pt x="21" y="80"/>
                  </a:lnTo>
                  <a:lnTo>
                    <a:pt x="29" y="52"/>
                  </a:lnTo>
                  <a:lnTo>
                    <a:pt x="24" y="26"/>
                  </a:lnTo>
                  <a:lnTo>
                    <a:pt x="35" y="10"/>
                  </a:lnTo>
                  <a:lnTo>
                    <a:pt x="24" y="19"/>
                  </a:lnTo>
                  <a:lnTo>
                    <a:pt x="15" y="45"/>
                  </a:lnTo>
                  <a:lnTo>
                    <a:pt x="8" y="71"/>
                  </a:lnTo>
                  <a:lnTo>
                    <a:pt x="0" y="99"/>
                  </a:lnTo>
                  <a:lnTo>
                    <a:pt x="8" y="99"/>
                  </a:lnTo>
                  <a:lnTo>
                    <a:pt x="14" y="137"/>
                  </a:lnTo>
                  <a:lnTo>
                    <a:pt x="14" y="158"/>
                  </a:lnTo>
                  <a:lnTo>
                    <a:pt x="25" y="167"/>
                  </a:lnTo>
                  <a:lnTo>
                    <a:pt x="37" y="167"/>
                  </a:lnTo>
                  <a:lnTo>
                    <a:pt x="49" y="169"/>
                  </a:lnTo>
                  <a:lnTo>
                    <a:pt x="63" y="200"/>
                  </a:lnTo>
                  <a:lnTo>
                    <a:pt x="76" y="195"/>
                  </a:lnTo>
                  <a:lnTo>
                    <a:pt x="89" y="193"/>
                  </a:lnTo>
                  <a:lnTo>
                    <a:pt x="86" y="223"/>
                  </a:lnTo>
                  <a:lnTo>
                    <a:pt x="82" y="250"/>
                  </a:lnTo>
                  <a:lnTo>
                    <a:pt x="89" y="291"/>
                  </a:lnTo>
                  <a:lnTo>
                    <a:pt x="85" y="304"/>
                  </a:lnTo>
                  <a:lnTo>
                    <a:pt x="93" y="330"/>
                  </a:lnTo>
                  <a:lnTo>
                    <a:pt x="97" y="354"/>
                  </a:lnTo>
                  <a:lnTo>
                    <a:pt x="109" y="371"/>
                  </a:lnTo>
                  <a:lnTo>
                    <a:pt x="118" y="369"/>
                  </a:lnTo>
                  <a:lnTo>
                    <a:pt x="120" y="371"/>
                  </a:lnTo>
                  <a:lnTo>
                    <a:pt x="135" y="349"/>
                  </a:lnTo>
                  <a:lnTo>
                    <a:pt x="149" y="326"/>
                  </a:lnTo>
                  <a:lnTo>
                    <a:pt x="151" y="317"/>
                  </a:lnTo>
                  <a:lnTo>
                    <a:pt x="142" y="310"/>
                  </a:lnTo>
                  <a:lnTo>
                    <a:pt x="136" y="275"/>
                  </a:lnTo>
                  <a:lnTo>
                    <a:pt x="132" y="256"/>
                  </a:lnTo>
                  <a:lnTo>
                    <a:pt x="147" y="269"/>
                  </a:lnTo>
                  <a:lnTo>
                    <a:pt x="162" y="276"/>
                  </a:lnTo>
                  <a:lnTo>
                    <a:pt x="164" y="265"/>
                  </a:lnTo>
                  <a:lnTo>
                    <a:pt x="176" y="254"/>
                  </a:lnTo>
                  <a:lnTo>
                    <a:pt x="189" y="247"/>
                  </a:lnTo>
                  <a:lnTo>
                    <a:pt x="195" y="228"/>
                  </a:lnTo>
                  <a:lnTo>
                    <a:pt x="194" y="228"/>
                  </a:lnTo>
                  <a:lnTo>
                    <a:pt x="184" y="202"/>
                  </a:lnTo>
                  <a:lnTo>
                    <a:pt x="189" y="178"/>
                  </a:lnTo>
                  <a:lnTo>
                    <a:pt x="200" y="165"/>
                  </a:lnTo>
                  <a:lnTo>
                    <a:pt x="195" y="152"/>
                  </a:lnTo>
                  <a:lnTo>
                    <a:pt x="209" y="125"/>
                  </a:lnTo>
                  <a:lnTo>
                    <a:pt x="207" y="119"/>
                  </a:lnTo>
                  <a:lnTo>
                    <a:pt x="190" y="119"/>
                  </a:lnTo>
                  <a:lnTo>
                    <a:pt x="182" y="119"/>
                  </a:lnTo>
                  <a:lnTo>
                    <a:pt x="185" y="117"/>
                  </a:lnTo>
                  <a:lnTo>
                    <a:pt x="189" y="100"/>
                  </a:lnTo>
                  <a:lnTo>
                    <a:pt x="195" y="97"/>
                  </a:lnTo>
                  <a:lnTo>
                    <a:pt x="185" y="78"/>
                  </a:lnTo>
                  <a:lnTo>
                    <a:pt x="179" y="80"/>
                  </a:lnTo>
                  <a:lnTo>
                    <a:pt x="173" y="73"/>
                  </a:lnTo>
                  <a:lnTo>
                    <a:pt x="174" y="8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64" name="Freeform 1580"/>
            <p:cNvSpPr>
              <a:spLocks/>
            </p:cNvSpPr>
            <p:nvPr/>
          </p:nvSpPr>
          <p:spPr bwMode="auto">
            <a:xfrm>
              <a:off x="2331539" y="3582529"/>
              <a:ext cx="12653" cy="5646"/>
            </a:xfrm>
            <a:custGeom>
              <a:avLst/>
              <a:gdLst>
                <a:gd name="T0" fmla="*/ 7 w 7"/>
                <a:gd name="T1" fmla="*/ 5 h 5"/>
                <a:gd name="T2" fmla="*/ 0 w 7"/>
                <a:gd name="T3" fmla="*/ 0 h 5"/>
                <a:gd name="T4" fmla="*/ 7 w 7"/>
                <a:gd name="T5" fmla="*/ 5 h 5"/>
              </a:gdLst>
              <a:ahLst/>
              <a:cxnLst>
                <a:cxn ang="0">
                  <a:pos x="T0" y="T1"/>
                </a:cxn>
                <a:cxn ang="0">
                  <a:pos x="T2" y="T3"/>
                </a:cxn>
                <a:cxn ang="0">
                  <a:pos x="T4" y="T5"/>
                </a:cxn>
              </a:cxnLst>
              <a:rect l="0" t="0" r="r" b="b"/>
              <a:pathLst>
                <a:path w="7" h="5">
                  <a:moveTo>
                    <a:pt x="7" y="5"/>
                  </a:moveTo>
                  <a:lnTo>
                    <a:pt x="0" y="0"/>
                  </a:lnTo>
                  <a:lnTo>
                    <a:pt x="7" y="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65" name="Freeform 1581"/>
            <p:cNvSpPr>
              <a:spLocks/>
            </p:cNvSpPr>
            <p:nvPr/>
          </p:nvSpPr>
          <p:spPr bwMode="auto">
            <a:xfrm>
              <a:off x="1809138" y="3192969"/>
              <a:ext cx="276566" cy="105388"/>
            </a:xfrm>
            <a:custGeom>
              <a:avLst/>
              <a:gdLst>
                <a:gd name="T0" fmla="*/ 111 w 158"/>
                <a:gd name="T1" fmla="*/ 44 h 105"/>
                <a:gd name="T2" fmla="*/ 97 w 158"/>
                <a:gd name="T3" fmla="*/ 33 h 105"/>
                <a:gd name="T4" fmla="*/ 81 w 158"/>
                <a:gd name="T5" fmla="*/ 18 h 105"/>
                <a:gd name="T6" fmla="*/ 69 w 158"/>
                <a:gd name="T7" fmla="*/ 7 h 105"/>
                <a:gd name="T8" fmla="*/ 58 w 158"/>
                <a:gd name="T9" fmla="*/ 2 h 105"/>
                <a:gd name="T10" fmla="*/ 52 w 158"/>
                <a:gd name="T11" fmla="*/ 0 h 105"/>
                <a:gd name="T12" fmla="*/ 34 w 158"/>
                <a:gd name="T13" fmla="*/ 7 h 105"/>
                <a:gd name="T14" fmla="*/ 15 w 158"/>
                <a:gd name="T15" fmla="*/ 15 h 105"/>
                <a:gd name="T16" fmla="*/ 9 w 158"/>
                <a:gd name="T17" fmla="*/ 35 h 105"/>
                <a:gd name="T18" fmla="*/ 0 w 158"/>
                <a:gd name="T19" fmla="*/ 44 h 105"/>
                <a:gd name="T20" fmla="*/ 5 w 158"/>
                <a:gd name="T21" fmla="*/ 41 h 105"/>
                <a:gd name="T22" fmla="*/ 19 w 158"/>
                <a:gd name="T23" fmla="*/ 33 h 105"/>
                <a:gd name="T24" fmla="*/ 31 w 158"/>
                <a:gd name="T25" fmla="*/ 20 h 105"/>
                <a:gd name="T26" fmla="*/ 49 w 158"/>
                <a:gd name="T27" fmla="*/ 20 h 105"/>
                <a:gd name="T28" fmla="*/ 42 w 158"/>
                <a:gd name="T29" fmla="*/ 24 h 105"/>
                <a:gd name="T30" fmla="*/ 56 w 158"/>
                <a:gd name="T31" fmla="*/ 33 h 105"/>
                <a:gd name="T32" fmla="*/ 64 w 158"/>
                <a:gd name="T33" fmla="*/ 37 h 105"/>
                <a:gd name="T34" fmla="*/ 69 w 158"/>
                <a:gd name="T35" fmla="*/ 42 h 105"/>
                <a:gd name="T36" fmla="*/ 89 w 158"/>
                <a:gd name="T37" fmla="*/ 52 h 105"/>
                <a:gd name="T38" fmla="*/ 95 w 158"/>
                <a:gd name="T39" fmla="*/ 70 h 105"/>
                <a:gd name="T40" fmla="*/ 112 w 158"/>
                <a:gd name="T41" fmla="*/ 85 h 105"/>
                <a:gd name="T42" fmla="*/ 104 w 158"/>
                <a:gd name="T43" fmla="*/ 105 h 105"/>
                <a:gd name="T44" fmla="*/ 119 w 158"/>
                <a:gd name="T45" fmla="*/ 105 h 105"/>
                <a:gd name="T46" fmla="*/ 134 w 158"/>
                <a:gd name="T47" fmla="*/ 105 h 105"/>
                <a:gd name="T48" fmla="*/ 146 w 158"/>
                <a:gd name="T49" fmla="*/ 102 h 105"/>
                <a:gd name="T50" fmla="*/ 158 w 158"/>
                <a:gd name="T51" fmla="*/ 98 h 105"/>
                <a:gd name="T52" fmla="*/ 147 w 158"/>
                <a:gd name="T53" fmla="*/ 89 h 105"/>
                <a:gd name="T54" fmla="*/ 135 w 158"/>
                <a:gd name="T55" fmla="*/ 78 h 105"/>
                <a:gd name="T56" fmla="*/ 135 w 158"/>
                <a:gd name="T57" fmla="*/ 68 h 105"/>
                <a:gd name="T58" fmla="*/ 124 w 158"/>
                <a:gd name="T59" fmla="*/ 59 h 105"/>
                <a:gd name="T60" fmla="*/ 113 w 158"/>
                <a:gd name="T61" fmla="*/ 52 h 105"/>
                <a:gd name="T62" fmla="*/ 111 w 158"/>
                <a:gd name="T63" fmla="*/ 4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8" h="105">
                  <a:moveTo>
                    <a:pt x="111" y="44"/>
                  </a:moveTo>
                  <a:lnTo>
                    <a:pt x="97" y="33"/>
                  </a:lnTo>
                  <a:lnTo>
                    <a:pt x="81" y="18"/>
                  </a:lnTo>
                  <a:lnTo>
                    <a:pt x="69" y="7"/>
                  </a:lnTo>
                  <a:lnTo>
                    <a:pt x="58" y="2"/>
                  </a:lnTo>
                  <a:lnTo>
                    <a:pt x="52" y="0"/>
                  </a:lnTo>
                  <a:lnTo>
                    <a:pt x="34" y="7"/>
                  </a:lnTo>
                  <a:lnTo>
                    <a:pt x="15" y="15"/>
                  </a:lnTo>
                  <a:lnTo>
                    <a:pt x="9" y="35"/>
                  </a:lnTo>
                  <a:lnTo>
                    <a:pt x="0" y="44"/>
                  </a:lnTo>
                  <a:lnTo>
                    <a:pt x="5" y="41"/>
                  </a:lnTo>
                  <a:lnTo>
                    <a:pt x="19" y="33"/>
                  </a:lnTo>
                  <a:lnTo>
                    <a:pt x="31" y="20"/>
                  </a:lnTo>
                  <a:lnTo>
                    <a:pt x="49" y="20"/>
                  </a:lnTo>
                  <a:lnTo>
                    <a:pt x="42" y="24"/>
                  </a:lnTo>
                  <a:lnTo>
                    <a:pt x="56" y="33"/>
                  </a:lnTo>
                  <a:lnTo>
                    <a:pt x="64" y="37"/>
                  </a:lnTo>
                  <a:lnTo>
                    <a:pt x="69" y="42"/>
                  </a:lnTo>
                  <a:lnTo>
                    <a:pt x="89" y="52"/>
                  </a:lnTo>
                  <a:lnTo>
                    <a:pt x="95" y="70"/>
                  </a:lnTo>
                  <a:lnTo>
                    <a:pt x="112" y="85"/>
                  </a:lnTo>
                  <a:lnTo>
                    <a:pt x="104" y="105"/>
                  </a:lnTo>
                  <a:lnTo>
                    <a:pt x="119" y="105"/>
                  </a:lnTo>
                  <a:lnTo>
                    <a:pt x="134" y="105"/>
                  </a:lnTo>
                  <a:lnTo>
                    <a:pt x="146" y="102"/>
                  </a:lnTo>
                  <a:lnTo>
                    <a:pt x="158" y="98"/>
                  </a:lnTo>
                  <a:lnTo>
                    <a:pt x="147" y="89"/>
                  </a:lnTo>
                  <a:lnTo>
                    <a:pt x="135" y="78"/>
                  </a:lnTo>
                  <a:lnTo>
                    <a:pt x="135" y="68"/>
                  </a:lnTo>
                  <a:lnTo>
                    <a:pt x="124" y="59"/>
                  </a:lnTo>
                  <a:lnTo>
                    <a:pt x="113" y="52"/>
                  </a:lnTo>
                  <a:lnTo>
                    <a:pt x="111" y="4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166" name="Group 1582"/>
            <p:cNvGrpSpPr>
              <a:grpSpLocks/>
            </p:cNvGrpSpPr>
            <p:nvPr/>
          </p:nvGrpSpPr>
          <p:grpSpPr bwMode="auto">
            <a:xfrm>
              <a:off x="1850713" y="3232490"/>
              <a:ext cx="18076" cy="15055"/>
              <a:chOff x="1820" y="2356"/>
              <a:chExt cx="10" cy="8"/>
            </a:xfrm>
            <a:solidFill>
              <a:schemeClr val="bg1">
                <a:lumMod val="85000"/>
              </a:schemeClr>
            </a:solidFill>
          </p:grpSpPr>
          <p:grpSp>
            <p:nvGrpSpPr>
              <p:cNvPr id="846" name="Group 1583"/>
              <p:cNvGrpSpPr>
                <a:grpSpLocks/>
              </p:cNvGrpSpPr>
              <p:nvPr/>
            </p:nvGrpSpPr>
            <p:grpSpPr bwMode="auto">
              <a:xfrm>
                <a:off x="1820" y="2356"/>
                <a:ext cx="10" cy="8"/>
                <a:chOff x="1820" y="2356"/>
                <a:chExt cx="10" cy="8"/>
              </a:xfrm>
              <a:grpFill/>
            </p:grpSpPr>
            <p:pic>
              <p:nvPicPr>
                <p:cNvPr id="848" name="Picture 1584"/>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20" y="2356"/>
                  <a:ext cx="10" cy="8"/>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 name="Freeform 1585"/>
                <p:cNvSpPr>
                  <a:spLocks/>
                </p:cNvSpPr>
                <p:nvPr/>
              </p:nvSpPr>
              <p:spPr bwMode="auto">
                <a:xfrm>
                  <a:off x="1820" y="2356"/>
                  <a:ext cx="9" cy="7"/>
                </a:xfrm>
                <a:custGeom>
                  <a:avLst/>
                  <a:gdLst>
                    <a:gd name="T0" fmla="*/ 0 w 9"/>
                    <a:gd name="T1" fmla="*/ 13 h 13"/>
                    <a:gd name="T2" fmla="*/ 9 w 9"/>
                    <a:gd name="T3" fmla="*/ 11 h 13"/>
                    <a:gd name="T4" fmla="*/ 2 w 9"/>
                    <a:gd name="T5" fmla="*/ 0 h 13"/>
                    <a:gd name="T6" fmla="*/ 0 w 9"/>
                    <a:gd name="T7" fmla="*/ 13 h 13"/>
                  </a:gdLst>
                  <a:ahLst/>
                  <a:cxnLst>
                    <a:cxn ang="0">
                      <a:pos x="T0" y="T1"/>
                    </a:cxn>
                    <a:cxn ang="0">
                      <a:pos x="T2" y="T3"/>
                    </a:cxn>
                    <a:cxn ang="0">
                      <a:pos x="T4" y="T5"/>
                    </a:cxn>
                    <a:cxn ang="0">
                      <a:pos x="T6" y="T7"/>
                    </a:cxn>
                  </a:cxnLst>
                  <a:rect l="0" t="0" r="r" b="b"/>
                  <a:pathLst>
                    <a:path w="9" h="13">
                      <a:moveTo>
                        <a:pt x="0" y="13"/>
                      </a:moveTo>
                      <a:lnTo>
                        <a:pt x="9" y="11"/>
                      </a:lnTo>
                      <a:lnTo>
                        <a:pt x="2" y="0"/>
                      </a:lnTo>
                      <a:lnTo>
                        <a:pt x="0"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50" name="Freeform 1586"/>
                <p:cNvSpPr>
                  <a:spLocks/>
                </p:cNvSpPr>
                <p:nvPr/>
              </p:nvSpPr>
              <p:spPr bwMode="auto">
                <a:xfrm>
                  <a:off x="1820" y="2356"/>
                  <a:ext cx="9" cy="7"/>
                </a:xfrm>
                <a:custGeom>
                  <a:avLst/>
                  <a:gdLst>
                    <a:gd name="T0" fmla="*/ 0 w 9"/>
                    <a:gd name="T1" fmla="*/ 13 h 13"/>
                    <a:gd name="T2" fmla="*/ 9 w 9"/>
                    <a:gd name="T3" fmla="*/ 11 h 13"/>
                    <a:gd name="T4" fmla="*/ 2 w 9"/>
                    <a:gd name="T5" fmla="*/ 0 h 13"/>
                    <a:gd name="T6" fmla="*/ 0 w 9"/>
                    <a:gd name="T7" fmla="*/ 13 h 13"/>
                  </a:gdLst>
                  <a:ahLst/>
                  <a:cxnLst>
                    <a:cxn ang="0">
                      <a:pos x="T0" y="T1"/>
                    </a:cxn>
                    <a:cxn ang="0">
                      <a:pos x="T2" y="T3"/>
                    </a:cxn>
                    <a:cxn ang="0">
                      <a:pos x="T4" y="T5"/>
                    </a:cxn>
                    <a:cxn ang="0">
                      <a:pos x="T6" y="T7"/>
                    </a:cxn>
                  </a:cxnLst>
                  <a:rect l="0" t="0" r="r" b="b"/>
                  <a:pathLst>
                    <a:path w="9" h="13">
                      <a:moveTo>
                        <a:pt x="0" y="13"/>
                      </a:moveTo>
                      <a:lnTo>
                        <a:pt x="9" y="11"/>
                      </a:lnTo>
                      <a:lnTo>
                        <a:pt x="2" y="0"/>
                      </a:lnTo>
                      <a:lnTo>
                        <a:pt x="0"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51" name="Picture 158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820" y="2356"/>
                  <a:ext cx="10" cy="8"/>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47" name="Freeform 1588"/>
              <p:cNvSpPr>
                <a:spLocks/>
              </p:cNvSpPr>
              <p:nvPr/>
            </p:nvSpPr>
            <p:spPr bwMode="auto">
              <a:xfrm>
                <a:off x="1820" y="2356"/>
                <a:ext cx="9" cy="7"/>
              </a:xfrm>
              <a:custGeom>
                <a:avLst/>
                <a:gdLst>
                  <a:gd name="T0" fmla="*/ 0 w 9"/>
                  <a:gd name="T1" fmla="*/ 13 h 13"/>
                  <a:gd name="T2" fmla="*/ 9 w 9"/>
                  <a:gd name="T3" fmla="*/ 11 h 13"/>
                  <a:gd name="T4" fmla="*/ 2 w 9"/>
                  <a:gd name="T5" fmla="*/ 0 h 13"/>
                  <a:gd name="T6" fmla="*/ 0 w 9"/>
                  <a:gd name="T7" fmla="*/ 13 h 13"/>
                </a:gdLst>
                <a:ahLst/>
                <a:cxnLst>
                  <a:cxn ang="0">
                    <a:pos x="T0" y="T1"/>
                  </a:cxn>
                  <a:cxn ang="0">
                    <a:pos x="T2" y="T3"/>
                  </a:cxn>
                  <a:cxn ang="0">
                    <a:pos x="T4" y="T5"/>
                  </a:cxn>
                  <a:cxn ang="0">
                    <a:pos x="T6" y="T7"/>
                  </a:cxn>
                </a:cxnLst>
                <a:rect l="0" t="0" r="r" b="b"/>
                <a:pathLst>
                  <a:path w="9" h="13">
                    <a:moveTo>
                      <a:pt x="0" y="13"/>
                    </a:moveTo>
                    <a:lnTo>
                      <a:pt x="9" y="11"/>
                    </a:lnTo>
                    <a:lnTo>
                      <a:pt x="2" y="0"/>
                    </a:lnTo>
                    <a:lnTo>
                      <a:pt x="0"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67" name="Group 1589"/>
            <p:cNvGrpSpPr>
              <a:grpSpLocks/>
            </p:cNvGrpSpPr>
            <p:nvPr/>
          </p:nvGrpSpPr>
          <p:grpSpPr bwMode="auto">
            <a:xfrm>
              <a:off x="1888673" y="3313413"/>
              <a:ext cx="10846" cy="9410"/>
              <a:chOff x="1841" y="2396"/>
              <a:chExt cx="7" cy="6"/>
            </a:xfrm>
            <a:solidFill>
              <a:schemeClr val="bg1">
                <a:lumMod val="85000"/>
              </a:schemeClr>
            </a:solidFill>
          </p:grpSpPr>
          <p:grpSp>
            <p:nvGrpSpPr>
              <p:cNvPr id="840" name="Group 1590"/>
              <p:cNvGrpSpPr>
                <a:grpSpLocks/>
              </p:cNvGrpSpPr>
              <p:nvPr/>
            </p:nvGrpSpPr>
            <p:grpSpPr bwMode="auto">
              <a:xfrm>
                <a:off x="1841" y="2396"/>
                <a:ext cx="7" cy="6"/>
                <a:chOff x="1841" y="2396"/>
                <a:chExt cx="7" cy="6"/>
              </a:xfrm>
              <a:grpFill/>
            </p:grpSpPr>
            <p:pic>
              <p:nvPicPr>
                <p:cNvPr id="842" name="Picture 1591"/>
                <p:cNvPicPr>
                  <a:picLocks noChangeAspect="1" noChangeArrowheads="1"/>
                </p:cNvPicPr>
                <p:nvPr/>
              </p:nvPicPr>
              <p:blipFill>
                <a:blip r:embed="rId26" cstate="print">
                  <a:extLst>
                    <a:ext uri="{28A0092B-C50C-407E-A947-70E740481C1C}">
                      <a14:useLocalDpi xmlns:a14="http://schemas.microsoft.com/office/drawing/2010/main" val="0"/>
                    </a:ext>
                  </a:extLst>
                </a:blip>
                <a:srcRect t="-18575"/>
                <a:stretch>
                  <a:fillRect/>
                </a:stretch>
              </p:blipFill>
              <p:spPr bwMode="auto">
                <a:xfrm>
                  <a:off x="1841" y="2396"/>
                  <a:ext cx="7"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3" name="Freeform 1592"/>
                <p:cNvSpPr>
                  <a:spLocks/>
                </p:cNvSpPr>
                <p:nvPr/>
              </p:nvSpPr>
              <p:spPr bwMode="auto">
                <a:xfrm>
                  <a:off x="1841" y="2397"/>
                  <a:ext cx="6" cy="4"/>
                </a:xfrm>
                <a:custGeom>
                  <a:avLst/>
                  <a:gdLst>
                    <a:gd name="T0" fmla="*/ 6 w 6"/>
                    <a:gd name="T1" fmla="*/ 2 h 8"/>
                    <a:gd name="T2" fmla="*/ 6 w 6"/>
                    <a:gd name="T3" fmla="*/ 0 h 8"/>
                    <a:gd name="T4" fmla="*/ 4 w 6"/>
                    <a:gd name="T5" fmla="*/ 0 h 8"/>
                    <a:gd name="T6" fmla="*/ 4 w 6"/>
                    <a:gd name="T7" fmla="*/ 2 h 8"/>
                    <a:gd name="T8" fmla="*/ 2 w 6"/>
                    <a:gd name="T9" fmla="*/ 0 h 8"/>
                    <a:gd name="T10" fmla="*/ 2 w 6"/>
                    <a:gd name="T11" fmla="*/ 2 h 8"/>
                    <a:gd name="T12" fmla="*/ 1 w 6"/>
                    <a:gd name="T13" fmla="*/ 2 h 8"/>
                    <a:gd name="T14" fmla="*/ 0 w 6"/>
                    <a:gd name="T15" fmla="*/ 2 h 8"/>
                    <a:gd name="T16" fmla="*/ 0 w 6"/>
                    <a:gd name="T17" fmla="*/ 0 h 8"/>
                    <a:gd name="T18" fmla="*/ 1 w 6"/>
                    <a:gd name="T19" fmla="*/ 0 h 8"/>
                    <a:gd name="T20" fmla="*/ 0 w 6"/>
                    <a:gd name="T21" fmla="*/ 0 h 8"/>
                    <a:gd name="T22" fmla="*/ 0 w 6"/>
                    <a:gd name="T23" fmla="*/ 2 h 8"/>
                    <a:gd name="T24" fmla="*/ 0 w 6"/>
                    <a:gd name="T25" fmla="*/ 8 h 8"/>
                    <a:gd name="T26" fmla="*/ 1 w 6"/>
                    <a:gd name="T27" fmla="*/ 8 h 8"/>
                    <a:gd name="T28" fmla="*/ 1 w 6"/>
                    <a:gd name="T29" fmla="*/ 2 h 8"/>
                    <a:gd name="T30" fmla="*/ 1 w 6"/>
                    <a:gd name="T31" fmla="*/ 8 h 8"/>
                    <a:gd name="T32" fmla="*/ 2 w 6"/>
                    <a:gd name="T33" fmla="*/ 8 h 8"/>
                    <a:gd name="T34" fmla="*/ 2 w 6"/>
                    <a:gd name="T35" fmla="*/ 2 h 8"/>
                    <a:gd name="T36" fmla="*/ 4 w 6"/>
                    <a:gd name="T37" fmla="*/ 2 h 8"/>
                    <a:gd name="T38" fmla="*/ 6 w 6"/>
                    <a:gd name="T3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8">
                      <a:moveTo>
                        <a:pt x="6" y="2"/>
                      </a:moveTo>
                      <a:lnTo>
                        <a:pt x="6" y="0"/>
                      </a:lnTo>
                      <a:lnTo>
                        <a:pt x="4" y="0"/>
                      </a:lnTo>
                      <a:lnTo>
                        <a:pt x="4" y="2"/>
                      </a:lnTo>
                      <a:lnTo>
                        <a:pt x="2" y="0"/>
                      </a:lnTo>
                      <a:lnTo>
                        <a:pt x="2" y="2"/>
                      </a:lnTo>
                      <a:lnTo>
                        <a:pt x="1" y="2"/>
                      </a:lnTo>
                      <a:lnTo>
                        <a:pt x="0" y="2"/>
                      </a:lnTo>
                      <a:lnTo>
                        <a:pt x="0" y="0"/>
                      </a:lnTo>
                      <a:lnTo>
                        <a:pt x="1" y="0"/>
                      </a:lnTo>
                      <a:lnTo>
                        <a:pt x="0" y="0"/>
                      </a:lnTo>
                      <a:lnTo>
                        <a:pt x="0" y="2"/>
                      </a:lnTo>
                      <a:lnTo>
                        <a:pt x="0" y="8"/>
                      </a:lnTo>
                      <a:lnTo>
                        <a:pt x="1" y="8"/>
                      </a:lnTo>
                      <a:lnTo>
                        <a:pt x="1" y="2"/>
                      </a:lnTo>
                      <a:lnTo>
                        <a:pt x="1" y="8"/>
                      </a:lnTo>
                      <a:lnTo>
                        <a:pt x="2" y="8"/>
                      </a:lnTo>
                      <a:lnTo>
                        <a:pt x="2" y="2"/>
                      </a:lnTo>
                      <a:lnTo>
                        <a:pt x="4" y="2"/>
                      </a:lnTo>
                      <a:lnTo>
                        <a:pt x="6"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44" name="Freeform 1593"/>
                <p:cNvSpPr>
                  <a:spLocks/>
                </p:cNvSpPr>
                <p:nvPr/>
              </p:nvSpPr>
              <p:spPr bwMode="auto">
                <a:xfrm>
                  <a:off x="1841" y="2397"/>
                  <a:ext cx="6" cy="4"/>
                </a:xfrm>
                <a:custGeom>
                  <a:avLst/>
                  <a:gdLst>
                    <a:gd name="T0" fmla="*/ 6 w 6"/>
                    <a:gd name="T1" fmla="*/ 2 h 8"/>
                    <a:gd name="T2" fmla="*/ 6 w 6"/>
                    <a:gd name="T3" fmla="*/ 0 h 8"/>
                    <a:gd name="T4" fmla="*/ 4 w 6"/>
                    <a:gd name="T5" fmla="*/ 0 h 8"/>
                    <a:gd name="T6" fmla="*/ 4 w 6"/>
                    <a:gd name="T7" fmla="*/ 2 h 8"/>
                    <a:gd name="T8" fmla="*/ 2 w 6"/>
                    <a:gd name="T9" fmla="*/ 0 h 8"/>
                    <a:gd name="T10" fmla="*/ 2 w 6"/>
                    <a:gd name="T11" fmla="*/ 2 h 8"/>
                    <a:gd name="T12" fmla="*/ 1 w 6"/>
                    <a:gd name="T13" fmla="*/ 2 h 8"/>
                    <a:gd name="T14" fmla="*/ 0 w 6"/>
                    <a:gd name="T15" fmla="*/ 2 h 8"/>
                    <a:gd name="T16" fmla="*/ 0 w 6"/>
                    <a:gd name="T17" fmla="*/ 0 h 8"/>
                    <a:gd name="T18" fmla="*/ 1 w 6"/>
                    <a:gd name="T19" fmla="*/ 0 h 8"/>
                    <a:gd name="T20" fmla="*/ 0 w 6"/>
                    <a:gd name="T21" fmla="*/ 0 h 8"/>
                    <a:gd name="T22" fmla="*/ 0 w 6"/>
                    <a:gd name="T23" fmla="*/ 2 h 8"/>
                    <a:gd name="T24" fmla="*/ 0 w 6"/>
                    <a:gd name="T25" fmla="*/ 8 h 8"/>
                    <a:gd name="T26" fmla="*/ 1 w 6"/>
                    <a:gd name="T27" fmla="*/ 8 h 8"/>
                    <a:gd name="T28" fmla="*/ 1 w 6"/>
                    <a:gd name="T29" fmla="*/ 2 h 8"/>
                    <a:gd name="T30" fmla="*/ 1 w 6"/>
                    <a:gd name="T31" fmla="*/ 8 h 8"/>
                    <a:gd name="T32" fmla="*/ 2 w 6"/>
                    <a:gd name="T33" fmla="*/ 8 h 8"/>
                    <a:gd name="T34" fmla="*/ 2 w 6"/>
                    <a:gd name="T35" fmla="*/ 2 h 8"/>
                    <a:gd name="T36" fmla="*/ 4 w 6"/>
                    <a:gd name="T37" fmla="*/ 2 h 8"/>
                    <a:gd name="T38" fmla="*/ 6 w 6"/>
                    <a:gd name="T3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8">
                      <a:moveTo>
                        <a:pt x="6" y="2"/>
                      </a:moveTo>
                      <a:lnTo>
                        <a:pt x="6" y="0"/>
                      </a:lnTo>
                      <a:lnTo>
                        <a:pt x="4" y="0"/>
                      </a:lnTo>
                      <a:lnTo>
                        <a:pt x="4" y="2"/>
                      </a:lnTo>
                      <a:lnTo>
                        <a:pt x="2" y="0"/>
                      </a:lnTo>
                      <a:lnTo>
                        <a:pt x="2" y="2"/>
                      </a:lnTo>
                      <a:lnTo>
                        <a:pt x="1" y="2"/>
                      </a:lnTo>
                      <a:lnTo>
                        <a:pt x="0" y="2"/>
                      </a:lnTo>
                      <a:lnTo>
                        <a:pt x="0" y="0"/>
                      </a:lnTo>
                      <a:lnTo>
                        <a:pt x="1" y="0"/>
                      </a:lnTo>
                      <a:lnTo>
                        <a:pt x="0" y="0"/>
                      </a:lnTo>
                      <a:lnTo>
                        <a:pt x="0" y="2"/>
                      </a:lnTo>
                      <a:lnTo>
                        <a:pt x="0" y="8"/>
                      </a:lnTo>
                      <a:lnTo>
                        <a:pt x="1" y="8"/>
                      </a:lnTo>
                      <a:lnTo>
                        <a:pt x="1" y="2"/>
                      </a:lnTo>
                      <a:lnTo>
                        <a:pt x="1" y="8"/>
                      </a:lnTo>
                      <a:lnTo>
                        <a:pt x="2" y="8"/>
                      </a:lnTo>
                      <a:lnTo>
                        <a:pt x="2" y="2"/>
                      </a:lnTo>
                      <a:lnTo>
                        <a:pt x="4" y="2"/>
                      </a:lnTo>
                      <a:lnTo>
                        <a:pt x="6"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45" name="Picture 1594"/>
                <p:cNvPicPr>
                  <a:picLocks noChangeAspect="1" noChangeArrowheads="1"/>
                </p:cNvPicPr>
                <p:nvPr/>
              </p:nvPicPr>
              <p:blipFill>
                <a:blip r:embed="rId26" cstate="print">
                  <a:extLst>
                    <a:ext uri="{28A0092B-C50C-407E-A947-70E740481C1C}">
                      <a14:useLocalDpi xmlns:a14="http://schemas.microsoft.com/office/drawing/2010/main" val="0"/>
                    </a:ext>
                  </a:extLst>
                </a:blip>
                <a:srcRect t="-18575"/>
                <a:stretch>
                  <a:fillRect/>
                </a:stretch>
              </p:blipFill>
              <p:spPr bwMode="auto">
                <a:xfrm>
                  <a:off x="1841" y="2396"/>
                  <a:ext cx="7"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41" name="Freeform 1595"/>
              <p:cNvSpPr>
                <a:spLocks/>
              </p:cNvSpPr>
              <p:nvPr/>
            </p:nvSpPr>
            <p:spPr bwMode="auto">
              <a:xfrm>
                <a:off x="1841" y="2397"/>
                <a:ext cx="6" cy="4"/>
              </a:xfrm>
              <a:custGeom>
                <a:avLst/>
                <a:gdLst>
                  <a:gd name="T0" fmla="*/ 6 w 6"/>
                  <a:gd name="T1" fmla="*/ 2 h 8"/>
                  <a:gd name="T2" fmla="*/ 6 w 6"/>
                  <a:gd name="T3" fmla="*/ 0 h 8"/>
                  <a:gd name="T4" fmla="*/ 4 w 6"/>
                  <a:gd name="T5" fmla="*/ 0 h 8"/>
                  <a:gd name="T6" fmla="*/ 4 w 6"/>
                  <a:gd name="T7" fmla="*/ 2 h 8"/>
                  <a:gd name="T8" fmla="*/ 2 w 6"/>
                  <a:gd name="T9" fmla="*/ 0 h 8"/>
                  <a:gd name="T10" fmla="*/ 2 w 6"/>
                  <a:gd name="T11" fmla="*/ 2 h 8"/>
                  <a:gd name="T12" fmla="*/ 1 w 6"/>
                  <a:gd name="T13" fmla="*/ 2 h 8"/>
                  <a:gd name="T14" fmla="*/ 0 w 6"/>
                  <a:gd name="T15" fmla="*/ 2 h 8"/>
                  <a:gd name="T16" fmla="*/ 0 w 6"/>
                  <a:gd name="T17" fmla="*/ 0 h 8"/>
                  <a:gd name="T18" fmla="*/ 1 w 6"/>
                  <a:gd name="T19" fmla="*/ 0 h 8"/>
                  <a:gd name="T20" fmla="*/ 0 w 6"/>
                  <a:gd name="T21" fmla="*/ 0 h 8"/>
                  <a:gd name="T22" fmla="*/ 0 w 6"/>
                  <a:gd name="T23" fmla="*/ 2 h 8"/>
                  <a:gd name="T24" fmla="*/ 0 w 6"/>
                  <a:gd name="T25" fmla="*/ 8 h 8"/>
                  <a:gd name="T26" fmla="*/ 1 w 6"/>
                  <a:gd name="T27" fmla="*/ 8 h 8"/>
                  <a:gd name="T28" fmla="*/ 1 w 6"/>
                  <a:gd name="T29" fmla="*/ 2 h 8"/>
                  <a:gd name="T30" fmla="*/ 1 w 6"/>
                  <a:gd name="T31" fmla="*/ 8 h 8"/>
                  <a:gd name="T32" fmla="*/ 2 w 6"/>
                  <a:gd name="T33" fmla="*/ 8 h 8"/>
                  <a:gd name="T34" fmla="*/ 2 w 6"/>
                  <a:gd name="T35" fmla="*/ 2 h 8"/>
                  <a:gd name="T36" fmla="*/ 4 w 6"/>
                  <a:gd name="T37" fmla="*/ 2 h 8"/>
                  <a:gd name="T38" fmla="*/ 6 w 6"/>
                  <a:gd name="T3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8">
                    <a:moveTo>
                      <a:pt x="6" y="2"/>
                    </a:moveTo>
                    <a:lnTo>
                      <a:pt x="6" y="0"/>
                    </a:lnTo>
                    <a:lnTo>
                      <a:pt x="4" y="0"/>
                    </a:lnTo>
                    <a:lnTo>
                      <a:pt x="4" y="2"/>
                    </a:lnTo>
                    <a:lnTo>
                      <a:pt x="2" y="0"/>
                    </a:lnTo>
                    <a:lnTo>
                      <a:pt x="2" y="2"/>
                    </a:lnTo>
                    <a:lnTo>
                      <a:pt x="1" y="2"/>
                    </a:lnTo>
                    <a:lnTo>
                      <a:pt x="0" y="2"/>
                    </a:lnTo>
                    <a:lnTo>
                      <a:pt x="0" y="0"/>
                    </a:lnTo>
                    <a:lnTo>
                      <a:pt x="1" y="0"/>
                    </a:lnTo>
                    <a:lnTo>
                      <a:pt x="0" y="0"/>
                    </a:lnTo>
                    <a:lnTo>
                      <a:pt x="0" y="2"/>
                    </a:lnTo>
                    <a:lnTo>
                      <a:pt x="0" y="8"/>
                    </a:lnTo>
                    <a:lnTo>
                      <a:pt x="1" y="8"/>
                    </a:lnTo>
                    <a:lnTo>
                      <a:pt x="1" y="2"/>
                    </a:lnTo>
                    <a:lnTo>
                      <a:pt x="1" y="8"/>
                    </a:lnTo>
                    <a:lnTo>
                      <a:pt x="2" y="8"/>
                    </a:lnTo>
                    <a:lnTo>
                      <a:pt x="2" y="2"/>
                    </a:lnTo>
                    <a:lnTo>
                      <a:pt x="4" y="2"/>
                    </a:lnTo>
                    <a:lnTo>
                      <a:pt x="6"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68" name="Group 1596"/>
            <p:cNvGrpSpPr>
              <a:grpSpLocks/>
            </p:cNvGrpSpPr>
            <p:nvPr/>
          </p:nvGrpSpPr>
          <p:grpSpPr bwMode="auto">
            <a:xfrm>
              <a:off x="1930248" y="3290830"/>
              <a:ext cx="14461" cy="16937"/>
              <a:chOff x="1865" y="2385"/>
              <a:chExt cx="7" cy="9"/>
            </a:xfrm>
            <a:solidFill>
              <a:schemeClr val="bg1">
                <a:lumMod val="85000"/>
              </a:schemeClr>
            </a:solidFill>
          </p:grpSpPr>
          <p:grpSp>
            <p:nvGrpSpPr>
              <p:cNvPr id="834" name="Group 1597"/>
              <p:cNvGrpSpPr>
                <a:grpSpLocks/>
              </p:cNvGrpSpPr>
              <p:nvPr/>
            </p:nvGrpSpPr>
            <p:grpSpPr bwMode="auto">
              <a:xfrm>
                <a:off x="1865" y="2385"/>
                <a:ext cx="7" cy="9"/>
                <a:chOff x="1865" y="2385"/>
                <a:chExt cx="7" cy="9"/>
              </a:xfrm>
              <a:grpFill/>
            </p:grpSpPr>
            <p:pic>
              <p:nvPicPr>
                <p:cNvPr id="836" name="Picture 1598"/>
                <p:cNvPicPr>
                  <a:picLocks noChangeAspect="1" noChangeArrowheads="1"/>
                </p:cNvPicPr>
                <p:nvPr/>
              </p:nvPicPr>
              <p:blipFill>
                <a:blip r:embed="rId18">
                  <a:extLst>
                    <a:ext uri="{28A0092B-C50C-407E-A947-70E740481C1C}">
                      <a14:useLocalDpi xmlns:a14="http://schemas.microsoft.com/office/drawing/2010/main" val="0"/>
                    </a:ext>
                  </a:extLst>
                </a:blip>
                <a:srcRect t="-369887" r="-58200"/>
                <a:stretch>
                  <a:fillRect/>
                </a:stretch>
              </p:blipFill>
              <p:spPr bwMode="auto">
                <a:xfrm>
                  <a:off x="1865" y="2385"/>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7" name="Freeform 1599"/>
                <p:cNvSpPr>
                  <a:spLocks/>
                </p:cNvSpPr>
                <p:nvPr/>
              </p:nvSpPr>
              <p:spPr bwMode="auto">
                <a:xfrm>
                  <a:off x="1865" y="2392"/>
                  <a:ext cx="3" cy="1"/>
                </a:xfrm>
                <a:custGeom>
                  <a:avLst/>
                  <a:gdLst>
                    <a:gd name="T0" fmla="*/ 3 w 3"/>
                    <a:gd name="T1" fmla="*/ 0 h 2"/>
                    <a:gd name="T2" fmla="*/ 1 w 3"/>
                    <a:gd name="T3" fmla="*/ 0 h 2"/>
                    <a:gd name="T4" fmla="*/ 0 w 3"/>
                    <a:gd name="T5" fmla="*/ 0 h 2"/>
                    <a:gd name="T6" fmla="*/ 0 w 3"/>
                    <a:gd name="T7" fmla="*/ 2 h 2"/>
                    <a:gd name="T8" fmla="*/ 0 w 3"/>
                    <a:gd name="T9" fmla="*/ 0 h 2"/>
                    <a:gd name="T10" fmla="*/ 1 w 3"/>
                    <a:gd name="T11" fmla="*/ 0 h 2"/>
                    <a:gd name="T12" fmla="*/ 3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0"/>
                      </a:moveTo>
                      <a:lnTo>
                        <a:pt x="1" y="0"/>
                      </a:lnTo>
                      <a:lnTo>
                        <a:pt x="0" y="0"/>
                      </a:lnTo>
                      <a:lnTo>
                        <a:pt x="0" y="2"/>
                      </a:lnTo>
                      <a:lnTo>
                        <a:pt x="0" y="0"/>
                      </a:lnTo>
                      <a:lnTo>
                        <a:pt x="1" y="0"/>
                      </a:lnTo>
                      <a:lnTo>
                        <a:pt x="3"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38" name="Freeform 1600"/>
                <p:cNvSpPr>
                  <a:spLocks/>
                </p:cNvSpPr>
                <p:nvPr/>
              </p:nvSpPr>
              <p:spPr bwMode="auto">
                <a:xfrm>
                  <a:off x="1865" y="2392"/>
                  <a:ext cx="3" cy="1"/>
                </a:xfrm>
                <a:custGeom>
                  <a:avLst/>
                  <a:gdLst>
                    <a:gd name="T0" fmla="*/ 3 w 3"/>
                    <a:gd name="T1" fmla="*/ 0 h 2"/>
                    <a:gd name="T2" fmla="*/ 1 w 3"/>
                    <a:gd name="T3" fmla="*/ 0 h 2"/>
                    <a:gd name="T4" fmla="*/ 0 w 3"/>
                    <a:gd name="T5" fmla="*/ 0 h 2"/>
                    <a:gd name="T6" fmla="*/ 0 w 3"/>
                    <a:gd name="T7" fmla="*/ 2 h 2"/>
                    <a:gd name="T8" fmla="*/ 0 w 3"/>
                    <a:gd name="T9" fmla="*/ 0 h 2"/>
                    <a:gd name="T10" fmla="*/ 1 w 3"/>
                    <a:gd name="T11" fmla="*/ 0 h 2"/>
                    <a:gd name="T12" fmla="*/ 3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0"/>
                      </a:moveTo>
                      <a:lnTo>
                        <a:pt x="1" y="0"/>
                      </a:lnTo>
                      <a:lnTo>
                        <a:pt x="0" y="0"/>
                      </a:lnTo>
                      <a:lnTo>
                        <a:pt x="0" y="2"/>
                      </a:lnTo>
                      <a:lnTo>
                        <a:pt x="0" y="0"/>
                      </a:lnTo>
                      <a:lnTo>
                        <a:pt x="1" y="0"/>
                      </a:lnTo>
                      <a:lnTo>
                        <a:pt x="3"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39" name="Picture 1601"/>
                <p:cNvPicPr>
                  <a:picLocks noChangeAspect="1" noChangeArrowheads="1"/>
                </p:cNvPicPr>
                <p:nvPr/>
              </p:nvPicPr>
              <p:blipFill>
                <a:blip r:embed="rId18">
                  <a:extLst>
                    <a:ext uri="{28A0092B-C50C-407E-A947-70E740481C1C}">
                      <a14:useLocalDpi xmlns:a14="http://schemas.microsoft.com/office/drawing/2010/main" val="0"/>
                    </a:ext>
                  </a:extLst>
                </a:blip>
                <a:srcRect t="-369887" r="-58200"/>
                <a:stretch>
                  <a:fillRect/>
                </a:stretch>
              </p:blipFill>
              <p:spPr bwMode="auto">
                <a:xfrm>
                  <a:off x="1865" y="2385"/>
                  <a:ext cx="7"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35" name="Freeform 1602"/>
              <p:cNvSpPr>
                <a:spLocks/>
              </p:cNvSpPr>
              <p:nvPr/>
            </p:nvSpPr>
            <p:spPr bwMode="auto">
              <a:xfrm>
                <a:off x="1865" y="2392"/>
                <a:ext cx="3" cy="1"/>
              </a:xfrm>
              <a:custGeom>
                <a:avLst/>
                <a:gdLst>
                  <a:gd name="T0" fmla="*/ 3 w 3"/>
                  <a:gd name="T1" fmla="*/ 0 h 2"/>
                  <a:gd name="T2" fmla="*/ 1 w 3"/>
                  <a:gd name="T3" fmla="*/ 0 h 2"/>
                  <a:gd name="T4" fmla="*/ 0 w 3"/>
                  <a:gd name="T5" fmla="*/ 0 h 2"/>
                  <a:gd name="T6" fmla="*/ 0 w 3"/>
                  <a:gd name="T7" fmla="*/ 2 h 2"/>
                  <a:gd name="T8" fmla="*/ 0 w 3"/>
                  <a:gd name="T9" fmla="*/ 0 h 2"/>
                  <a:gd name="T10" fmla="*/ 1 w 3"/>
                  <a:gd name="T11" fmla="*/ 0 h 2"/>
                  <a:gd name="T12" fmla="*/ 3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3" y="0"/>
                    </a:moveTo>
                    <a:lnTo>
                      <a:pt x="1" y="0"/>
                    </a:lnTo>
                    <a:lnTo>
                      <a:pt x="0" y="0"/>
                    </a:lnTo>
                    <a:lnTo>
                      <a:pt x="0" y="2"/>
                    </a:lnTo>
                    <a:lnTo>
                      <a:pt x="0" y="0"/>
                    </a:lnTo>
                    <a:lnTo>
                      <a:pt x="1" y="0"/>
                    </a:lnTo>
                    <a:lnTo>
                      <a:pt x="3"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169" name="Group 1603"/>
            <p:cNvGrpSpPr>
              <a:grpSpLocks/>
            </p:cNvGrpSpPr>
            <p:nvPr/>
          </p:nvGrpSpPr>
          <p:grpSpPr bwMode="auto">
            <a:xfrm>
              <a:off x="1924825" y="3290830"/>
              <a:ext cx="12653" cy="16937"/>
              <a:chOff x="1862" y="2385"/>
              <a:chExt cx="7" cy="9"/>
            </a:xfrm>
            <a:solidFill>
              <a:schemeClr val="bg1">
                <a:lumMod val="85000"/>
              </a:schemeClr>
            </a:solidFill>
          </p:grpSpPr>
          <p:grpSp>
            <p:nvGrpSpPr>
              <p:cNvPr id="828" name="Group 1604"/>
              <p:cNvGrpSpPr>
                <a:grpSpLocks/>
              </p:cNvGrpSpPr>
              <p:nvPr/>
            </p:nvGrpSpPr>
            <p:grpSpPr bwMode="auto">
              <a:xfrm>
                <a:off x="1862" y="2385"/>
                <a:ext cx="7" cy="9"/>
                <a:chOff x="1862" y="2385"/>
                <a:chExt cx="7" cy="9"/>
              </a:xfrm>
              <a:grpFill/>
            </p:grpSpPr>
            <p:pic>
              <p:nvPicPr>
                <p:cNvPr id="830" name="Picture 1605"/>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1862" y="2385"/>
                  <a:ext cx="7"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31" name="Freeform 1606"/>
                <p:cNvSpPr>
                  <a:spLocks/>
                </p:cNvSpPr>
                <p:nvPr/>
              </p:nvSpPr>
              <p:spPr bwMode="auto">
                <a:xfrm>
                  <a:off x="1862" y="2392"/>
                  <a:ext cx="2" cy="1"/>
                </a:xfrm>
                <a:custGeom>
                  <a:avLst/>
                  <a:gdLst>
                    <a:gd name="T0" fmla="*/ 2 w 2"/>
                    <a:gd name="T1" fmla="*/ 0 h 2"/>
                    <a:gd name="T2" fmla="*/ 1 w 2"/>
                    <a:gd name="T3" fmla="*/ 0 h 2"/>
                    <a:gd name="T4" fmla="*/ 0 w 2"/>
                    <a:gd name="T5" fmla="*/ 0 h 2"/>
                    <a:gd name="T6" fmla="*/ 0 w 2"/>
                    <a:gd name="T7" fmla="*/ 2 h 2"/>
                    <a:gd name="T8" fmla="*/ 1 w 2"/>
                    <a:gd name="T9" fmla="*/ 2 h 2"/>
                    <a:gd name="T10" fmla="*/ 1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1" y="0"/>
                      </a:lnTo>
                      <a:lnTo>
                        <a:pt x="0" y="0"/>
                      </a:lnTo>
                      <a:lnTo>
                        <a:pt x="0" y="2"/>
                      </a:lnTo>
                      <a:lnTo>
                        <a:pt x="1" y="2"/>
                      </a:lnTo>
                      <a:lnTo>
                        <a:pt x="1" y="0"/>
                      </a:lnTo>
                      <a:lnTo>
                        <a:pt x="2"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32" name="Freeform 1607"/>
                <p:cNvSpPr>
                  <a:spLocks/>
                </p:cNvSpPr>
                <p:nvPr/>
              </p:nvSpPr>
              <p:spPr bwMode="auto">
                <a:xfrm>
                  <a:off x="1862" y="2392"/>
                  <a:ext cx="2" cy="1"/>
                </a:xfrm>
                <a:custGeom>
                  <a:avLst/>
                  <a:gdLst>
                    <a:gd name="T0" fmla="*/ 2 w 2"/>
                    <a:gd name="T1" fmla="*/ 0 h 2"/>
                    <a:gd name="T2" fmla="*/ 1 w 2"/>
                    <a:gd name="T3" fmla="*/ 0 h 2"/>
                    <a:gd name="T4" fmla="*/ 0 w 2"/>
                    <a:gd name="T5" fmla="*/ 0 h 2"/>
                    <a:gd name="T6" fmla="*/ 0 w 2"/>
                    <a:gd name="T7" fmla="*/ 2 h 2"/>
                    <a:gd name="T8" fmla="*/ 1 w 2"/>
                    <a:gd name="T9" fmla="*/ 2 h 2"/>
                    <a:gd name="T10" fmla="*/ 1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1" y="0"/>
                      </a:lnTo>
                      <a:lnTo>
                        <a:pt x="0" y="0"/>
                      </a:lnTo>
                      <a:lnTo>
                        <a:pt x="0" y="2"/>
                      </a:lnTo>
                      <a:lnTo>
                        <a:pt x="1" y="2"/>
                      </a:lnTo>
                      <a:lnTo>
                        <a:pt x="1" y="0"/>
                      </a:lnTo>
                      <a:lnTo>
                        <a:pt x="2"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33" name="Picture 1608"/>
                <p:cNvPicPr>
                  <a:picLocks noChangeAspect="1" noChangeArrowheads="1"/>
                </p:cNvPicPr>
                <p:nvPr/>
              </p:nvPicPr>
              <p:blipFill>
                <a:blip r:embed="rId10">
                  <a:extLst>
                    <a:ext uri="{28A0092B-C50C-407E-A947-70E740481C1C}">
                      <a14:useLocalDpi xmlns:a14="http://schemas.microsoft.com/office/drawing/2010/main" val="0"/>
                    </a:ext>
                  </a:extLst>
                </a:blip>
                <a:srcRect t="-369887" r="-134378"/>
                <a:stretch>
                  <a:fillRect/>
                </a:stretch>
              </p:blipFill>
              <p:spPr bwMode="auto">
                <a:xfrm>
                  <a:off x="1862" y="2385"/>
                  <a:ext cx="7"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29" name="Freeform 1609"/>
              <p:cNvSpPr>
                <a:spLocks/>
              </p:cNvSpPr>
              <p:nvPr/>
            </p:nvSpPr>
            <p:spPr bwMode="auto">
              <a:xfrm>
                <a:off x="1862" y="2392"/>
                <a:ext cx="2" cy="1"/>
              </a:xfrm>
              <a:custGeom>
                <a:avLst/>
                <a:gdLst>
                  <a:gd name="T0" fmla="*/ 2 w 2"/>
                  <a:gd name="T1" fmla="*/ 0 h 2"/>
                  <a:gd name="T2" fmla="*/ 1 w 2"/>
                  <a:gd name="T3" fmla="*/ 0 h 2"/>
                  <a:gd name="T4" fmla="*/ 0 w 2"/>
                  <a:gd name="T5" fmla="*/ 0 h 2"/>
                  <a:gd name="T6" fmla="*/ 0 w 2"/>
                  <a:gd name="T7" fmla="*/ 2 h 2"/>
                  <a:gd name="T8" fmla="*/ 1 w 2"/>
                  <a:gd name="T9" fmla="*/ 2 h 2"/>
                  <a:gd name="T10" fmla="*/ 1 w 2"/>
                  <a:gd name="T11" fmla="*/ 0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1" y="0"/>
                    </a:lnTo>
                    <a:lnTo>
                      <a:pt x="0" y="0"/>
                    </a:lnTo>
                    <a:lnTo>
                      <a:pt x="0" y="2"/>
                    </a:lnTo>
                    <a:lnTo>
                      <a:pt x="1" y="2"/>
                    </a:lnTo>
                    <a:lnTo>
                      <a:pt x="1" y="0"/>
                    </a:lnTo>
                    <a:lnTo>
                      <a:pt x="2"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170" name="Freeform 1610"/>
            <p:cNvSpPr>
              <a:spLocks/>
            </p:cNvSpPr>
            <p:nvPr/>
          </p:nvSpPr>
          <p:spPr bwMode="auto">
            <a:xfrm>
              <a:off x="2333347" y="3347288"/>
              <a:ext cx="3615" cy="3764"/>
            </a:xfrm>
            <a:custGeom>
              <a:avLst/>
              <a:gdLst>
                <a:gd name="T0" fmla="*/ 2 w 2"/>
                <a:gd name="T1" fmla="*/ 1 h 3"/>
                <a:gd name="T2" fmla="*/ 2 w 2"/>
                <a:gd name="T3" fmla="*/ 0 h 3"/>
                <a:gd name="T4" fmla="*/ 2 w 2"/>
                <a:gd name="T5" fmla="*/ 1 h 3"/>
                <a:gd name="T6" fmla="*/ 1 w 2"/>
                <a:gd name="T7" fmla="*/ 1 h 3"/>
                <a:gd name="T8" fmla="*/ 0 w 2"/>
                <a:gd name="T9" fmla="*/ 1 h 3"/>
                <a:gd name="T10" fmla="*/ 1 w 2"/>
                <a:gd name="T11" fmla="*/ 1 h 3"/>
                <a:gd name="T12" fmla="*/ 1 w 2"/>
                <a:gd name="T13" fmla="*/ 3 h 3"/>
                <a:gd name="T14" fmla="*/ 1 w 2"/>
                <a:gd name="T15" fmla="*/ 1 h 3"/>
                <a:gd name="T16" fmla="*/ 2 w 2"/>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2" y="1"/>
                  </a:moveTo>
                  <a:lnTo>
                    <a:pt x="2" y="0"/>
                  </a:lnTo>
                  <a:lnTo>
                    <a:pt x="2" y="1"/>
                  </a:lnTo>
                  <a:lnTo>
                    <a:pt x="1" y="1"/>
                  </a:lnTo>
                  <a:lnTo>
                    <a:pt x="0" y="1"/>
                  </a:lnTo>
                  <a:lnTo>
                    <a:pt x="1" y="1"/>
                  </a:lnTo>
                  <a:lnTo>
                    <a:pt x="1" y="3"/>
                  </a:lnTo>
                  <a:lnTo>
                    <a:pt x="1" y="1"/>
                  </a:lnTo>
                  <a:lnTo>
                    <a:pt x="2" y="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71" name="Freeform 1611"/>
            <p:cNvSpPr>
              <a:spLocks/>
            </p:cNvSpPr>
            <p:nvPr/>
          </p:nvSpPr>
          <p:spPr bwMode="auto">
            <a:xfrm>
              <a:off x="2344193" y="3334114"/>
              <a:ext cx="5423" cy="1882"/>
            </a:xfrm>
            <a:custGeom>
              <a:avLst/>
              <a:gdLst>
                <a:gd name="T0" fmla="*/ 3 w 3"/>
                <a:gd name="T1" fmla="*/ 1 h 1"/>
                <a:gd name="T2" fmla="*/ 3 w 3"/>
                <a:gd name="T3" fmla="*/ 0 h 1"/>
                <a:gd name="T4" fmla="*/ 1 w 3"/>
                <a:gd name="T5" fmla="*/ 0 h 1"/>
                <a:gd name="T6" fmla="*/ 0 w 3"/>
                <a:gd name="T7" fmla="*/ 0 h 1"/>
                <a:gd name="T8" fmla="*/ 0 w 3"/>
                <a:gd name="T9" fmla="*/ 1 h 1"/>
                <a:gd name="T10" fmla="*/ 1 w 3"/>
                <a:gd name="T11" fmla="*/ 1 h 1"/>
                <a:gd name="T12" fmla="*/ 3 w 3"/>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3" h="1">
                  <a:moveTo>
                    <a:pt x="3" y="1"/>
                  </a:moveTo>
                  <a:lnTo>
                    <a:pt x="3" y="0"/>
                  </a:lnTo>
                  <a:lnTo>
                    <a:pt x="1" y="0"/>
                  </a:lnTo>
                  <a:lnTo>
                    <a:pt x="0" y="0"/>
                  </a:lnTo>
                  <a:lnTo>
                    <a:pt x="0" y="1"/>
                  </a:lnTo>
                  <a:lnTo>
                    <a:pt x="1" y="1"/>
                  </a:lnTo>
                  <a:lnTo>
                    <a:pt x="3" y="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72" name="Freeform 1612"/>
            <p:cNvSpPr>
              <a:spLocks/>
            </p:cNvSpPr>
            <p:nvPr/>
          </p:nvSpPr>
          <p:spPr bwMode="auto">
            <a:xfrm>
              <a:off x="2344193" y="3347288"/>
              <a:ext cx="1808" cy="1882"/>
            </a:xfrm>
            <a:custGeom>
              <a:avLst/>
              <a:gdLst>
                <a:gd name="T0" fmla="*/ 1 w 1"/>
                <a:gd name="T1" fmla="*/ 0 h 1"/>
                <a:gd name="T2" fmla="*/ 0 w 1"/>
                <a:gd name="T3" fmla="*/ 0 h 1"/>
                <a:gd name="T4" fmla="*/ 0 w 1"/>
                <a:gd name="T5" fmla="*/ 1 h 1"/>
                <a:gd name="T6" fmla="*/ 0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lnTo>
                    <a:pt x="0" y="0"/>
                  </a:lnTo>
                  <a:lnTo>
                    <a:pt x="0" y="1"/>
                  </a:lnTo>
                  <a:lnTo>
                    <a:pt x="0" y="0"/>
                  </a:lnTo>
                  <a:lnTo>
                    <a:pt x="1"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73" name="Freeform 1613"/>
            <p:cNvSpPr>
              <a:spLocks/>
            </p:cNvSpPr>
            <p:nvPr/>
          </p:nvSpPr>
          <p:spPr bwMode="auto">
            <a:xfrm>
              <a:off x="2333347" y="3347288"/>
              <a:ext cx="0" cy="1882"/>
            </a:xfrm>
            <a:custGeom>
              <a:avLst/>
              <a:gdLst>
                <a:gd name="T0" fmla="*/ 1 w 1"/>
                <a:gd name="T1" fmla="*/ 1 h 1"/>
                <a:gd name="T2" fmla="*/ 0 w 1"/>
                <a:gd name="T3" fmla="*/ 1 h 1"/>
                <a:gd name="T4" fmla="*/ 1 w 1"/>
                <a:gd name="T5" fmla="*/ 1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lnTo>
                    <a:pt x="0" y="1"/>
                  </a:lnTo>
                  <a:lnTo>
                    <a:pt x="1" y="1"/>
                  </a:lnTo>
                  <a:lnTo>
                    <a:pt x="1" y="0"/>
                  </a:lnTo>
                  <a:lnTo>
                    <a:pt x="1" y="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74" name="Freeform 1614"/>
            <p:cNvSpPr>
              <a:spLocks/>
            </p:cNvSpPr>
            <p:nvPr/>
          </p:nvSpPr>
          <p:spPr bwMode="auto">
            <a:xfrm>
              <a:off x="2335155" y="3351051"/>
              <a:ext cx="1808" cy="1882"/>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75" name="Freeform 1615"/>
            <p:cNvSpPr>
              <a:spLocks/>
            </p:cNvSpPr>
            <p:nvPr/>
          </p:nvSpPr>
          <p:spPr bwMode="auto">
            <a:xfrm>
              <a:off x="2335155" y="3351051"/>
              <a:ext cx="1808" cy="1882"/>
            </a:xfrm>
            <a:custGeom>
              <a:avLst/>
              <a:gdLst>
                <a:gd name="T0" fmla="*/ 1 w 1"/>
                <a:gd name="T1" fmla="*/ 0 h 2"/>
                <a:gd name="T2" fmla="*/ 0 w 1"/>
                <a:gd name="T3" fmla="*/ 0 h 2"/>
                <a:gd name="T4" fmla="*/ 0 w 1"/>
                <a:gd name="T5" fmla="*/ 2 h 2"/>
                <a:gd name="T6" fmla="*/ 0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0"/>
                  </a:moveTo>
                  <a:lnTo>
                    <a:pt x="0" y="0"/>
                  </a:lnTo>
                  <a:lnTo>
                    <a:pt x="0" y="2"/>
                  </a:lnTo>
                  <a:lnTo>
                    <a:pt x="0" y="0"/>
                  </a:lnTo>
                  <a:lnTo>
                    <a:pt x="1"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76" name="Freeform 1616"/>
            <p:cNvSpPr>
              <a:spLocks/>
            </p:cNvSpPr>
            <p:nvPr/>
          </p:nvSpPr>
          <p:spPr bwMode="auto">
            <a:xfrm>
              <a:off x="2139932" y="3302121"/>
              <a:ext cx="97611" cy="71513"/>
            </a:xfrm>
            <a:custGeom>
              <a:avLst/>
              <a:gdLst>
                <a:gd name="T0" fmla="*/ 5 w 55"/>
                <a:gd name="T1" fmla="*/ 4 h 72"/>
                <a:gd name="T2" fmla="*/ 2 w 55"/>
                <a:gd name="T3" fmla="*/ 28 h 72"/>
                <a:gd name="T4" fmla="*/ 0 w 55"/>
                <a:gd name="T5" fmla="*/ 41 h 72"/>
                <a:gd name="T6" fmla="*/ 1 w 55"/>
                <a:gd name="T7" fmla="*/ 56 h 72"/>
                <a:gd name="T8" fmla="*/ 6 w 55"/>
                <a:gd name="T9" fmla="*/ 72 h 72"/>
                <a:gd name="T10" fmla="*/ 13 w 55"/>
                <a:gd name="T11" fmla="*/ 54 h 72"/>
                <a:gd name="T12" fmla="*/ 20 w 55"/>
                <a:gd name="T13" fmla="*/ 48 h 72"/>
                <a:gd name="T14" fmla="*/ 28 w 55"/>
                <a:gd name="T15" fmla="*/ 48 h 72"/>
                <a:gd name="T16" fmla="*/ 49 w 55"/>
                <a:gd name="T17" fmla="*/ 50 h 72"/>
                <a:gd name="T18" fmla="*/ 55 w 55"/>
                <a:gd name="T19" fmla="*/ 41 h 72"/>
                <a:gd name="T20" fmla="*/ 38 w 55"/>
                <a:gd name="T21" fmla="*/ 24 h 72"/>
                <a:gd name="T22" fmla="*/ 41 w 55"/>
                <a:gd name="T23" fmla="*/ 17 h 72"/>
                <a:gd name="T24" fmla="*/ 33 w 55"/>
                <a:gd name="T25" fmla="*/ 9 h 72"/>
                <a:gd name="T26" fmla="*/ 12 w 55"/>
                <a:gd name="T27" fmla="*/ 0 h 72"/>
                <a:gd name="T28" fmla="*/ 5 w 55"/>
                <a:gd name="T2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72">
                  <a:moveTo>
                    <a:pt x="5" y="4"/>
                  </a:moveTo>
                  <a:lnTo>
                    <a:pt x="2" y="28"/>
                  </a:lnTo>
                  <a:lnTo>
                    <a:pt x="0" y="41"/>
                  </a:lnTo>
                  <a:lnTo>
                    <a:pt x="1" y="56"/>
                  </a:lnTo>
                  <a:lnTo>
                    <a:pt x="6" y="72"/>
                  </a:lnTo>
                  <a:lnTo>
                    <a:pt x="13" y="54"/>
                  </a:lnTo>
                  <a:lnTo>
                    <a:pt x="20" y="48"/>
                  </a:lnTo>
                  <a:lnTo>
                    <a:pt x="28" y="48"/>
                  </a:lnTo>
                  <a:lnTo>
                    <a:pt x="49" y="50"/>
                  </a:lnTo>
                  <a:lnTo>
                    <a:pt x="55" y="41"/>
                  </a:lnTo>
                  <a:lnTo>
                    <a:pt x="38" y="24"/>
                  </a:lnTo>
                  <a:lnTo>
                    <a:pt x="41" y="17"/>
                  </a:lnTo>
                  <a:lnTo>
                    <a:pt x="33" y="9"/>
                  </a:lnTo>
                  <a:lnTo>
                    <a:pt x="12" y="0"/>
                  </a:lnTo>
                  <a:lnTo>
                    <a:pt x="5" y="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77" name="Freeform 1617"/>
            <p:cNvSpPr>
              <a:spLocks/>
            </p:cNvSpPr>
            <p:nvPr/>
          </p:nvSpPr>
          <p:spPr bwMode="auto">
            <a:xfrm>
              <a:off x="2073050" y="3304003"/>
              <a:ext cx="77728" cy="52694"/>
            </a:xfrm>
            <a:custGeom>
              <a:avLst/>
              <a:gdLst>
                <a:gd name="T0" fmla="*/ 43 w 43"/>
                <a:gd name="T1" fmla="*/ 2 h 54"/>
                <a:gd name="T2" fmla="*/ 40 w 43"/>
                <a:gd name="T3" fmla="*/ 26 h 54"/>
                <a:gd name="T4" fmla="*/ 38 w 43"/>
                <a:gd name="T5" fmla="*/ 37 h 54"/>
                <a:gd name="T6" fmla="*/ 39 w 43"/>
                <a:gd name="T7" fmla="*/ 54 h 54"/>
                <a:gd name="T8" fmla="*/ 25 w 43"/>
                <a:gd name="T9" fmla="*/ 54 h 54"/>
                <a:gd name="T10" fmla="*/ 9 w 43"/>
                <a:gd name="T11" fmla="*/ 52 h 54"/>
                <a:gd name="T12" fmla="*/ 0 w 43"/>
                <a:gd name="T13" fmla="*/ 44 h 54"/>
                <a:gd name="T14" fmla="*/ 8 w 43"/>
                <a:gd name="T15" fmla="*/ 37 h 54"/>
                <a:gd name="T16" fmla="*/ 19 w 43"/>
                <a:gd name="T17" fmla="*/ 39 h 54"/>
                <a:gd name="T18" fmla="*/ 32 w 43"/>
                <a:gd name="T19" fmla="*/ 39 h 54"/>
                <a:gd name="T20" fmla="*/ 27 w 43"/>
                <a:gd name="T21" fmla="*/ 15 h 54"/>
                <a:gd name="T22" fmla="*/ 19 w 43"/>
                <a:gd name="T23" fmla="*/ 6 h 54"/>
                <a:gd name="T24" fmla="*/ 18 w 43"/>
                <a:gd name="T25" fmla="*/ 0 h 54"/>
                <a:gd name="T26" fmla="*/ 34 w 43"/>
                <a:gd name="T27" fmla="*/ 2 h 54"/>
                <a:gd name="T28" fmla="*/ 43 w 43"/>
                <a:gd name="T2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54">
                  <a:moveTo>
                    <a:pt x="43" y="2"/>
                  </a:moveTo>
                  <a:lnTo>
                    <a:pt x="40" y="26"/>
                  </a:lnTo>
                  <a:lnTo>
                    <a:pt x="38" y="37"/>
                  </a:lnTo>
                  <a:lnTo>
                    <a:pt x="39" y="54"/>
                  </a:lnTo>
                  <a:lnTo>
                    <a:pt x="25" y="54"/>
                  </a:lnTo>
                  <a:lnTo>
                    <a:pt x="9" y="52"/>
                  </a:lnTo>
                  <a:lnTo>
                    <a:pt x="0" y="44"/>
                  </a:lnTo>
                  <a:lnTo>
                    <a:pt x="8" y="37"/>
                  </a:lnTo>
                  <a:lnTo>
                    <a:pt x="19" y="39"/>
                  </a:lnTo>
                  <a:lnTo>
                    <a:pt x="32" y="39"/>
                  </a:lnTo>
                  <a:lnTo>
                    <a:pt x="27" y="15"/>
                  </a:lnTo>
                  <a:lnTo>
                    <a:pt x="19" y="6"/>
                  </a:lnTo>
                  <a:lnTo>
                    <a:pt x="18" y="0"/>
                  </a:lnTo>
                  <a:lnTo>
                    <a:pt x="34" y="2"/>
                  </a:lnTo>
                  <a:lnTo>
                    <a:pt x="43"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78" name="Freeform 1618"/>
            <p:cNvSpPr>
              <a:spLocks/>
            </p:cNvSpPr>
            <p:nvPr/>
          </p:nvSpPr>
          <p:spPr bwMode="auto">
            <a:xfrm>
              <a:off x="2141739" y="3234372"/>
              <a:ext cx="5423" cy="3764"/>
            </a:xfrm>
            <a:custGeom>
              <a:avLst/>
              <a:gdLst>
                <a:gd name="T0" fmla="*/ 1 w 2"/>
                <a:gd name="T1" fmla="*/ 2 h 2"/>
                <a:gd name="T2" fmla="*/ 0 w 2"/>
                <a:gd name="T3" fmla="*/ 2 h 2"/>
                <a:gd name="T4" fmla="*/ 0 w 2"/>
                <a:gd name="T5" fmla="*/ 0 h 2"/>
                <a:gd name="T6" fmla="*/ 2 w 2"/>
                <a:gd name="T7" fmla="*/ 2 h 2"/>
                <a:gd name="T8" fmla="*/ 1 w 2"/>
                <a:gd name="T9" fmla="*/ 2 h 2"/>
              </a:gdLst>
              <a:ahLst/>
              <a:cxnLst>
                <a:cxn ang="0">
                  <a:pos x="T0" y="T1"/>
                </a:cxn>
                <a:cxn ang="0">
                  <a:pos x="T2" y="T3"/>
                </a:cxn>
                <a:cxn ang="0">
                  <a:pos x="T4" y="T5"/>
                </a:cxn>
                <a:cxn ang="0">
                  <a:pos x="T6" y="T7"/>
                </a:cxn>
                <a:cxn ang="0">
                  <a:pos x="T8" y="T9"/>
                </a:cxn>
              </a:cxnLst>
              <a:rect l="0" t="0" r="r" b="b"/>
              <a:pathLst>
                <a:path w="2" h="2">
                  <a:moveTo>
                    <a:pt x="1" y="2"/>
                  </a:moveTo>
                  <a:lnTo>
                    <a:pt x="0" y="2"/>
                  </a:lnTo>
                  <a:lnTo>
                    <a:pt x="0" y="0"/>
                  </a:lnTo>
                  <a:lnTo>
                    <a:pt x="2" y="2"/>
                  </a:lnTo>
                  <a:lnTo>
                    <a:pt x="1"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79" name="Freeform 1619"/>
            <p:cNvSpPr>
              <a:spLocks/>
            </p:cNvSpPr>
            <p:nvPr/>
          </p:nvSpPr>
          <p:spPr bwMode="auto">
            <a:xfrm>
              <a:off x="2156200" y="3238136"/>
              <a:ext cx="3615" cy="1882"/>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0" name="Freeform 1620"/>
            <p:cNvSpPr>
              <a:spLocks/>
            </p:cNvSpPr>
            <p:nvPr/>
          </p:nvSpPr>
          <p:spPr bwMode="auto">
            <a:xfrm>
              <a:off x="2423728" y="3486550"/>
              <a:ext cx="1808" cy="13174"/>
            </a:xfrm>
            <a:custGeom>
              <a:avLst/>
              <a:gdLst>
                <a:gd name="T0" fmla="*/ 1 w 2"/>
                <a:gd name="T1" fmla="*/ 11 h 11"/>
                <a:gd name="T2" fmla="*/ 0 w 2"/>
                <a:gd name="T3" fmla="*/ 8 h 11"/>
                <a:gd name="T4" fmla="*/ 2 w 2"/>
                <a:gd name="T5" fmla="*/ 0 h 11"/>
                <a:gd name="T6" fmla="*/ 1 w 2"/>
                <a:gd name="T7" fmla="*/ 11 h 11"/>
              </a:gdLst>
              <a:ahLst/>
              <a:cxnLst>
                <a:cxn ang="0">
                  <a:pos x="T0" y="T1"/>
                </a:cxn>
                <a:cxn ang="0">
                  <a:pos x="T2" y="T3"/>
                </a:cxn>
                <a:cxn ang="0">
                  <a:pos x="T4" y="T5"/>
                </a:cxn>
                <a:cxn ang="0">
                  <a:pos x="T6" y="T7"/>
                </a:cxn>
              </a:cxnLst>
              <a:rect l="0" t="0" r="r" b="b"/>
              <a:pathLst>
                <a:path w="2" h="11">
                  <a:moveTo>
                    <a:pt x="1" y="11"/>
                  </a:moveTo>
                  <a:lnTo>
                    <a:pt x="0" y="8"/>
                  </a:lnTo>
                  <a:lnTo>
                    <a:pt x="2" y="0"/>
                  </a:lnTo>
                  <a:lnTo>
                    <a:pt x="1" y="1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1" name="Freeform 1621"/>
            <p:cNvSpPr>
              <a:spLocks/>
            </p:cNvSpPr>
            <p:nvPr/>
          </p:nvSpPr>
          <p:spPr bwMode="auto">
            <a:xfrm>
              <a:off x="1742256" y="3584411"/>
              <a:ext cx="86766" cy="99742"/>
            </a:xfrm>
            <a:custGeom>
              <a:avLst/>
              <a:gdLst>
                <a:gd name="T0" fmla="*/ 11 w 50"/>
                <a:gd name="T1" fmla="*/ 49 h 100"/>
                <a:gd name="T2" fmla="*/ 0 w 50"/>
                <a:gd name="T3" fmla="*/ 23 h 100"/>
                <a:gd name="T4" fmla="*/ 3 w 50"/>
                <a:gd name="T5" fmla="*/ 6 h 100"/>
                <a:gd name="T6" fmla="*/ 3 w 50"/>
                <a:gd name="T7" fmla="*/ 4 h 100"/>
                <a:gd name="T8" fmla="*/ 4 w 50"/>
                <a:gd name="T9" fmla="*/ 0 h 100"/>
                <a:gd name="T10" fmla="*/ 26 w 50"/>
                <a:gd name="T11" fmla="*/ 6 h 100"/>
                <a:gd name="T12" fmla="*/ 36 w 50"/>
                <a:gd name="T13" fmla="*/ 4 h 100"/>
                <a:gd name="T14" fmla="*/ 42 w 50"/>
                <a:gd name="T15" fmla="*/ 26 h 100"/>
                <a:gd name="T16" fmla="*/ 50 w 50"/>
                <a:gd name="T17" fmla="*/ 47 h 100"/>
                <a:gd name="T18" fmla="*/ 46 w 50"/>
                <a:gd name="T19" fmla="*/ 52 h 100"/>
                <a:gd name="T20" fmla="*/ 46 w 50"/>
                <a:gd name="T21" fmla="*/ 73 h 100"/>
                <a:gd name="T22" fmla="*/ 43 w 50"/>
                <a:gd name="T23" fmla="*/ 100 h 100"/>
                <a:gd name="T24" fmla="*/ 37 w 50"/>
                <a:gd name="T25" fmla="*/ 76 h 100"/>
                <a:gd name="T26" fmla="*/ 37 w 50"/>
                <a:gd name="T27" fmla="*/ 86 h 100"/>
                <a:gd name="T28" fmla="*/ 33 w 50"/>
                <a:gd name="T29" fmla="*/ 75 h 100"/>
                <a:gd name="T30" fmla="*/ 29 w 50"/>
                <a:gd name="T31" fmla="*/ 56 h 100"/>
                <a:gd name="T32" fmla="*/ 18 w 50"/>
                <a:gd name="T33" fmla="*/ 41 h 100"/>
                <a:gd name="T34" fmla="*/ 10 w 50"/>
                <a:gd name="T35" fmla="*/ 26 h 100"/>
                <a:gd name="T36" fmla="*/ 13 w 50"/>
                <a:gd name="T37" fmla="*/ 43 h 100"/>
                <a:gd name="T38" fmla="*/ 11 w 50"/>
                <a:gd name="T39" fmla="*/ 4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00">
                  <a:moveTo>
                    <a:pt x="11" y="49"/>
                  </a:moveTo>
                  <a:lnTo>
                    <a:pt x="0" y="23"/>
                  </a:lnTo>
                  <a:lnTo>
                    <a:pt x="3" y="6"/>
                  </a:lnTo>
                  <a:lnTo>
                    <a:pt x="3" y="4"/>
                  </a:lnTo>
                  <a:lnTo>
                    <a:pt x="4" y="0"/>
                  </a:lnTo>
                  <a:lnTo>
                    <a:pt x="26" y="6"/>
                  </a:lnTo>
                  <a:lnTo>
                    <a:pt x="36" y="4"/>
                  </a:lnTo>
                  <a:lnTo>
                    <a:pt x="42" y="26"/>
                  </a:lnTo>
                  <a:lnTo>
                    <a:pt x="50" y="47"/>
                  </a:lnTo>
                  <a:lnTo>
                    <a:pt x="46" y="52"/>
                  </a:lnTo>
                  <a:lnTo>
                    <a:pt x="46" y="73"/>
                  </a:lnTo>
                  <a:lnTo>
                    <a:pt x="43" y="100"/>
                  </a:lnTo>
                  <a:lnTo>
                    <a:pt x="37" y="76"/>
                  </a:lnTo>
                  <a:lnTo>
                    <a:pt x="37" y="86"/>
                  </a:lnTo>
                  <a:lnTo>
                    <a:pt x="33" y="75"/>
                  </a:lnTo>
                  <a:lnTo>
                    <a:pt x="29" y="56"/>
                  </a:lnTo>
                  <a:lnTo>
                    <a:pt x="18" y="41"/>
                  </a:lnTo>
                  <a:lnTo>
                    <a:pt x="10" y="26"/>
                  </a:lnTo>
                  <a:lnTo>
                    <a:pt x="13" y="43"/>
                  </a:lnTo>
                  <a:lnTo>
                    <a:pt x="11" y="4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2" name="Freeform 1622"/>
            <p:cNvSpPr>
              <a:spLocks/>
            </p:cNvSpPr>
            <p:nvPr/>
          </p:nvSpPr>
          <p:spPr bwMode="auto">
            <a:xfrm>
              <a:off x="2177892" y="3533599"/>
              <a:ext cx="3615" cy="5646"/>
            </a:xfrm>
            <a:custGeom>
              <a:avLst/>
              <a:gdLst>
                <a:gd name="T0" fmla="*/ 0 w 2"/>
                <a:gd name="T1" fmla="*/ 0 h 5"/>
                <a:gd name="T2" fmla="*/ 0 w 2"/>
                <a:gd name="T3" fmla="*/ 1 h 5"/>
                <a:gd name="T4" fmla="*/ 2 w 2"/>
                <a:gd name="T5" fmla="*/ 5 h 5"/>
                <a:gd name="T6" fmla="*/ 0 w 2"/>
                <a:gd name="T7" fmla="*/ 0 h 5"/>
              </a:gdLst>
              <a:ahLst/>
              <a:cxnLst>
                <a:cxn ang="0">
                  <a:pos x="T0" y="T1"/>
                </a:cxn>
                <a:cxn ang="0">
                  <a:pos x="T2" y="T3"/>
                </a:cxn>
                <a:cxn ang="0">
                  <a:pos x="T4" y="T5"/>
                </a:cxn>
                <a:cxn ang="0">
                  <a:pos x="T6" y="T7"/>
                </a:cxn>
              </a:cxnLst>
              <a:rect l="0" t="0" r="r" b="b"/>
              <a:pathLst>
                <a:path w="2" h="5">
                  <a:moveTo>
                    <a:pt x="0" y="0"/>
                  </a:moveTo>
                  <a:lnTo>
                    <a:pt x="0" y="1"/>
                  </a:lnTo>
                  <a:lnTo>
                    <a:pt x="2" y="5"/>
                  </a:lnTo>
                  <a:lnTo>
                    <a:pt x="0"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3" name="Freeform 1623"/>
            <p:cNvSpPr>
              <a:spLocks/>
            </p:cNvSpPr>
            <p:nvPr/>
          </p:nvSpPr>
          <p:spPr bwMode="auto">
            <a:xfrm>
              <a:off x="2459880" y="3511016"/>
              <a:ext cx="3615" cy="5646"/>
            </a:xfrm>
            <a:custGeom>
              <a:avLst/>
              <a:gdLst>
                <a:gd name="T0" fmla="*/ 3 w 3"/>
                <a:gd name="T1" fmla="*/ 6 h 6"/>
                <a:gd name="T2" fmla="*/ 1 w 3"/>
                <a:gd name="T3" fmla="*/ 6 h 6"/>
                <a:gd name="T4" fmla="*/ 0 w 3"/>
                <a:gd name="T5" fmla="*/ 0 h 6"/>
                <a:gd name="T6" fmla="*/ 3 w 3"/>
                <a:gd name="T7" fmla="*/ 4 h 6"/>
                <a:gd name="T8" fmla="*/ 3 w 3"/>
                <a:gd name="T9" fmla="*/ 6 h 6"/>
              </a:gdLst>
              <a:ahLst/>
              <a:cxnLst>
                <a:cxn ang="0">
                  <a:pos x="T0" y="T1"/>
                </a:cxn>
                <a:cxn ang="0">
                  <a:pos x="T2" y="T3"/>
                </a:cxn>
                <a:cxn ang="0">
                  <a:pos x="T4" y="T5"/>
                </a:cxn>
                <a:cxn ang="0">
                  <a:pos x="T6" y="T7"/>
                </a:cxn>
                <a:cxn ang="0">
                  <a:pos x="T8" y="T9"/>
                </a:cxn>
              </a:cxnLst>
              <a:rect l="0" t="0" r="r" b="b"/>
              <a:pathLst>
                <a:path w="3" h="6">
                  <a:moveTo>
                    <a:pt x="3" y="6"/>
                  </a:moveTo>
                  <a:lnTo>
                    <a:pt x="1" y="6"/>
                  </a:lnTo>
                  <a:lnTo>
                    <a:pt x="0" y="0"/>
                  </a:lnTo>
                  <a:lnTo>
                    <a:pt x="3" y="4"/>
                  </a:lnTo>
                  <a:lnTo>
                    <a:pt x="3" y="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4" name="Freeform 1624"/>
            <p:cNvSpPr>
              <a:spLocks/>
            </p:cNvSpPr>
            <p:nvPr/>
          </p:nvSpPr>
          <p:spPr bwMode="auto">
            <a:xfrm>
              <a:off x="2416497" y="3437620"/>
              <a:ext cx="3615" cy="13174"/>
            </a:xfrm>
            <a:custGeom>
              <a:avLst/>
              <a:gdLst>
                <a:gd name="T0" fmla="*/ 3 w 3"/>
                <a:gd name="T1" fmla="*/ 10 h 13"/>
                <a:gd name="T2" fmla="*/ 0 w 3"/>
                <a:gd name="T3" fmla="*/ 13 h 13"/>
                <a:gd name="T4" fmla="*/ 0 w 3"/>
                <a:gd name="T5" fmla="*/ 0 h 13"/>
                <a:gd name="T6" fmla="*/ 2 w 3"/>
                <a:gd name="T7" fmla="*/ 0 h 13"/>
                <a:gd name="T8" fmla="*/ 3 w 3"/>
                <a:gd name="T9" fmla="*/ 10 h 13"/>
              </a:gdLst>
              <a:ahLst/>
              <a:cxnLst>
                <a:cxn ang="0">
                  <a:pos x="T0" y="T1"/>
                </a:cxn>
                <a:cxn ang="0">
                  <a:pos x="T2" y="T3"/>
                </a:cxn>
                <a:cxn ang="0">
                  <a:pos x="T4" y="T5"/>
                </a:cxn>
                <a:cxn ang="0">
                  <a:pos x="T6" y="T7"/>
                </a:cxn>
                <a:cxn ang="0">
                  <a:pos x="T8" y="T9"/>
                </a:cxn>
              </a:cxnLst>
              <a:rect l="0" t="0" r="r" b="b"/>
              <a:pathLst>
                <a:path w="3" h="13">
                  <a:moveTo>
                    <a:pt x="3" y="10"/>
                  </a:moveTo>
                  <a:lnTo>
                    <a:pt x="0" y="13"/>
                  </a:lnTo>
                  <a:lnTo>
                    <a:pt x="0" y="0"/>
                  </a:lnTo>
                  <a:lnTo>
                    <a:pt x="2" y="0"/>
                  </a:lnTo>
                  <a:lnTo>
                    <a:pt x="3" y="1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5" name="Freeform 1625"/>
            <p:cNvSpPr>
              <a:spLocks/>
            </p:cNvSpPr>
            <p:nvPr/>
          </p:nvSpPr>
          <p:spPr bwMode="auto">
            <a:xfrm>
              <a:off x="1635606" y="3477141"/>
              <a:ext cx="61459" cy="37639"/>
            </a:xfrm>
            <a:custGeom>
              <a:avLst/>
              <a:gdLst>
                <a:gd name="T0" fmla="*/ 35 w 35"/>
                <a:gd name="T1" fmla="*/ 32 h 39"/>
                <a:gd name="T2" fmla="*/ 32 w 35"/>
                <a:gd name="T3" fmla="*/ 39 h 39"/>
                <a:gd name="T4" fmla="*/ 23 w 35"/>
                <a:gd name="T5" fmla="*/ 37 h 39"/>
                <a:gd name="T6" fmla="*/ 12 w 35"/>
                <a:gd name="T7" fmla="*/ 30 h 39"/>
                <a:gd name="T8" fmla="*/ 0 w 35"/>
                <a:gd name="T9" fmla="*/ 22 h 39"/>
                <a:gd name="T10" fmla="*/ 13 w 35"/>
                <a:gd name="T11" fmla="*/ 0 h 39"/>
                <a:gd name="T12" fmla="*/ 22 w 35"/>
                <a:gd name="T13" fmla="*/ 13 h 39"/>
                <a:gd name="T14" fmla="*/ 35 w 35"/>
                <a:gd name="T15" fmla="*/ 17 h 39"/>
                <a:gd name="T16" fmla="*/ 35 w 35"/>
                <a:gd name="T17" fmla="*/ 3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39">
                  <a:moveTo>
                    <a:pt x="35" y="32"/>
                  </a:moveTo>
                  <a:lnTo>
                    <a:pt x="32" y="39"/>
                  </a:lnTo>
                  <a:lnTo>
                    <a:pt x="23" y="37"/>
                  </a:lnTo>
                  <a:lnTo>
                    <a:pt x="12" y="30"/>
                  </a:lnTo>
                  <a:lnTo>
                    <a:pt x="0" y="22"/>
                  </a:lnTo>
                  <a:lnTo>
                    <a:pt x="13" y="0"/>
                  </a:lnTo>
                  <a:lnTo>
                    <a:pt x="22" y="13"/>
                  </a:lnTo>
                  <a:lnTo>
                    <a:pt x="35" y="17"/>
                  </a:lnTo>
                  <a:lnTo>
                    <a:pt x="35" y="3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6" name="Freeform 1626"/>
            <p:cNvSpPr>
              <a:spLocks/>
            </p:cNvSpPr>
            <p:nvPr/>
          </p:nvSpPr>
          <p:spPr bwMode="auto">
            <a:xfrm>
              <a:off x="2398421" y="3548654"/>
              <a:ext cx="5423" cy="3764"/>
            </a:xfrm>
            <a:custGeom>
              <a:avLst/>
              <a:gdLst>
                <a:gd name="T0" fmla="*/ 3 w 3"/>
                <a:gd name="T1" fmla="*/ 2 h 6"/>
                <a:gd name="T2" fmla="*/ 3 w 3"/>
                <a:gd name="T3" fmla="*/ 0 h 6"/>
                <a:gd name="T4" fmla="*/ 2 w 3"/>
                <a:gd name="T5" fmla="*/ 0 h 6"/>
                <a:gd name="T6" fmla="*/ 1 w 3"/>
                <a:gd name="T7" fmla="*/ 0 h 6"/>
                <a:gd name="T8" fmla="*/ 1 w 3"/>
                <a:gd name="T9" fmla="*/ 2 h 6"/>
                <a:gd name="T10" fmla="*/ 1 w 3"/>
                <a:gd name="T11" fmla="*/ 4 h 6"/>
                <a:gd name="T12" fmla="*/ 1 w 3"/>
                <a:gd name="T13" fmla="*/ 6 h 6"/>
                <a:gd name="T14" fmla="*/ 0 w 3"/>
                <a:gd name="T15" fmla="*/ 6 h 6"/>
                <a:gd name="T16" fmla="*/ 1 w 3"/>
                <a:gd name="T17" fmla="*/ 6 h 6"/>
                <a:gd name="T18" fmla="*/ 2 w 3"/>
                <a:gd name="T19" fmla="*/ 6 h 6"/>
                <a:gd name="T20" fmla="*/ 2 w 3"/>
                <a:gd name="T21" fmla="*/ 4 h 6"/>
                <a:gd name="T22" fmla="*/ 3 w 3"/>
                <a:gd name="T23" fmla="*/ 4 h 6"/>
                <a:gd name="T24" fmla="*/ 2 w 3"/>
                <a:gd name="T25" fmla="*/ 4 h 6"/>
                <a:gd name="T26" fmla="*/ 2 w 3"/>
                <a:gd name="T27" fmla="*/ 2 h 6"/>
                <a:gd name="T28" fmla="*/ 3 w 3"/>
                <a:gd name="T29"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3" y="2"/>
                  </a:moveTo>
                  <a:lnTo>
                    <a:pt x="3" y="0"/>
                  </a:lnTo>
                  <a:lnTo>
                    <a:pt x="2" y="0"/>
                  </a:lnTo>
                  <a:lnTo>
                    <a:pt x="1" y="0"/>
                  </a:lnTo>
                  <a:lnTo>
                    <a:pt x="1" y="2"/>
                  </a:lnTo>
                  <a:lnTo>
                    <a:pt x="1" y="4"/>
                  </a:lnTo>
                  <a:lnTo>
                    <a:pt x="1" y="6"/>
                  </a:lnTo>
                  <a:lnTo>
                    <a:pt x="0" y="6"/>
                  </a:lnTo>
                  <a:lnTo>
                    <a:pt x="1" y="6"/>
                  </a:lnTo>
                  <a:lnTo>
                    <a:pt x="2" y="6"/>
                  </a:lnTo>
                  <a:lnTo>
                    <a:pt x="2" y="4"/>
                  </a:lnTo>
                  <a:lnTo>
                    <a:pt x="3" y="4"/>
                  </a:lnTo>
                  <a:lnTo>
                    <a:pt x="2" y="4"/>
                  </a:lnTo>
                  <a:lnTo>
                    <a:pt x="2" y="2"/>
                  </a:lnTo>
                  <a:lnTo>
                    <a:pt x="3"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7" name="Freeform 1627"/>
            <p:cNvSpPr>
              <a:spLocks/>
            </p:cNvSpPr>
            <p:nvPr/>
          </p:nvSpPr>
          <p:spPr bwMode="auto">
            <a:xfrm>
              <a:off x="2403844" y="3544890"/>
              <a:ext cx="3615" cy="1882"/>
            </a:xfrm>
            <a:custGeom>
              <a:avLst/>
              <a:gdLst>
                <a:gd name="T0" fmla="*/ 0 h 2"/>
                <a:gd name="T1" fmla="*/ 2 h 2"/>
                <a:gd name="T2" fmla="*/ 0 h 2"/>
              </a:gdLst>
              <a:ahLst/>
              <a:cxnLst>
                <a:cxn ang="0">
                  <a:pos x="0" y="T0"/>
                </a:cxn>
                <a:cxn ang="0">
                  <a:pos x="0" y="T1"/>
                </a:cxn>
                <a:cxn ang="0">
                  <a:pos x="0" y="T2"/>
                </a:cxn>
              </a:cxnLst>
              <a:rect l="0" t="0" r="r" b="b"/>
              <a:pathLst>
                <a:path h="2">
                  <a:moveTo>
                    <a:pt x="0" y="0"/>
                  </a:moveTo>
                  <a:lnTo>
                    <a:pt x="0" y="2"/>
                  </a:lnTo>
                  <a:lnTo>
                    <a:pt x="0"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8" name="Freeform 1628"/>
            <p:cNvSpPr>
              <a:spLocks/>
            </p:cNvSpPr>
            <p:nvPr/>
          </p:nvSpPr>
          <p:spPr bwMode="auto">
            <a:xfrm>
              <a:off x="1657298" y="3430093"/>
              <a:ext cx="169916" cy="94096"/>
            </a:xfrm>
            <a:custGeom>
              <a:avLst/>
              <a:gdLst>
                <a:gd name="T0" fmla="*/ 52 w 96"/>
                <a:gd name="T1" fmla="*/ 63 h 94"/>
                <a:gd name="T2" fmla="*/ 46 w 96"/>
                <a:gd name="T3" fmla="*/ 67 h 94"/>
                <a:gd name="T4" fmla="*/ 39 w 96"/>
                <a:gd name="T5" fmla="*/ 74 h 94"/>
                <a:gd name="T6" fmla="*/ 33 w 96"/>
                <a:gd name="T7" fmla="*/ 94 h 94"/>
                <a:gd name="T8" fmla="*/ 29 w 96"/>
                <a:gd name="T9" fmla="*/ 94 h 94"/>
                <a:gd name="T10" fmla="*/ 27 w 96"/>
                <a:gd name="T11" fmla="*/ 80 h 94"/>
                <a:gd name="T12" fmla="*/ 22 w 96"/>
                <a:gd name="T13" fmla="*/ 78 h 94"/>
                <a:gd name="T14" fmla="*/ 22 w 96"/>
                <a:gd name="T15" fmla="*/ 65 h 94"/>
                <a:gd name="T16" fmla="*/ 9 w 96"/>
                <a:gd name="T17" fmla="*/ 61 h 94"/>
                <a:gd name="T18" fmla="*/ 0 w 96"/>
                <a:gd name="T19" fmla="*/ 46 h 94"/>
                <a:gd name="T20" fmla="*/ 9 w 96"/>
                <a:gd name="T21" fmla="*/ 20 h 94"/>
                <a:gd name="T22" fmla="*/ 20 w 96"/>
                <a:gd name="T23" fmla="*/ 4 h 94"/>
                <a:gd name="T24" fmla="*/ 22 w 96"/>
                <a:gd name="T25" fmla="*/ 4 h 94"/>
                <a:gd name="T26" fmla="*/ 36 w 96"/>
                <a:gd name="T27" fmla="*/ 2 h 94"/>
                <a:gd name="T28" fmla="*/ 51 w 96"/>
                <a:gd name="T29" fmla="*/ 0 h 94"/>
                <a:gd name="T30" fmla="*/ 63 w 96"/>
                <a:gd name="T31" fmla="*/ 0 h 94"/>
                <a:gd name="T32" fmla="*/ 75 w 96"/>
                <a:gd name="T33" fmla="*/ 0 h 94"/>
                <a:gd name="T34" fmla="*/ 86 w 96"/>
                <a:gd name="T35" fmla="*/ 15 h 94"/>
                <a:gd name="T36" fmla="*/ 83 w 96"/>
                <a:gd name="T37" fmla="*/ 13 h 94"/>
                <a:gd name="T38" fmla="*/ 85 w 96"/>
                <a:gd name="T39" fmla="*/ 18 h 94"/>
                <a:gd name="T40" fmla="*/ 89 w 96"/>
                <a:gd name="T41" fmla="*/ 18 h 94"/>
                <a:gd name="T42" fmla="*/ 96 w 96"/>
                <a:gd name="T43" fmla="*/ 28 h 94"/>
                <a:gd name="T44" fmla="*/ 84 w 96"/>
                <a:gd name="T45" fmla="*/ 29 h 94"/>
                <a:gd name="T46" fmla="*/ 71 w 96"/>
                <a:gd name="T47" fmla="*/ 37 h 94"/>
                <a:gd name="T48" fmla="*/ 52 w 96"/>
                <a:gd name="T4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94">
                  <a:moveTo>
                    <a:pt x="52" y="63"/>
                  </a:moveTo>
                  <a:lnTo>
                    <a:pt x="46" y="67"/>
                  </a:lnTo>
                  <a:lnTo>
                    <a:pt x="39" y="74"/>
                  </a:lnTo>
                  <a:lnTo>
                    <a:pt x="33" y="94"/>
                  </a:lnTo>
                  <a:lnTo>
                    <a:pt x="29" y="94"/>
                  </a:lnTo>
                  <a:lnTo>
                    <a:pt x="27" y="80"/>
                  </a:lnTo>
                  <a:lnTo>
                    <a:pt x="22" y="78"/>
                  </a:lnTo>
                  <a:lnTo>
                    <a:pt x="22" y="65"/>
                  </a:lnTo>
                  <a:lnTo>
                    <a:pt x="9" y="61"/>
                  </a:lnTo>
                  <a:lnTo>
                    <a:pt x="0" y="46"/>
                  </a:lnTo>
                  <a:lnTo>
                    <a:pt x="9" y="20"/>
                  </a:lnTo>
                  <a:lnTo>
                    <a:pt x="20" y="4"/>
                  </a:lnTo>
                  <a:lnTo>
                    <a:pt x="22" y="4"/>
                  </a:lnTo>
                  <a:lnTo>
                    <a:pt x="36" y="2"/>
                  </a:lnTo>
                  <a:lnTo>
                    <a:pt x="51" y="0"/>
                  </a:lnTo>
                  <a:lnTo>
                    <a:pt x="63" y="0"/>
                  </a:lnTo>
                  <a:lnTo>
                    <a:pt x="75" y="0"/>
                  </a:lnTo>
                  <a:lnTo>
                    <a:pt x="86" y="15"/>
                  </a:lnTo>
                  <a:lnTo>
                    <a:pt x="83" y="13"/>
                  </a:lnTo>
                  <a:lnTo>
                    <a:pt x="85" y="18"/>
                  </a:lnTo>
                  <a:lnTo>
                    <a:pt x="89" y="18"/>
                  </a:lnTo>
                  <a:lnTo>
                    <a:pt x="96" y="28"/>
                  </a:lnTo>
                  <a:lnTo>
                    <a:pt x="84" y="29"/>
                  </a:lnTo>
                  <a:lnTo>
                    <a:pt x="71" y="37"/>
                  </a:lnTo>
                  <a:lnTo>
                    <a:pt x="52" y="6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89" name="Freeform 1629"/>
            <p:cNvSpPr>
              <a:spLocks/>
            </p:cNvSpPr>
            <p:nvPr/>
          </p:nvSpPr>
          <p:spPr bwMode="auto">
            <a:xfrm>
              <a:off x="2420113" y="3463967"/>
              <a:ext cx="9038" cy="7528"/>
            </a:xfrm>
            <a:custGeom>
              <a:avLst/>
              <a:gdLst>
                <a:gd name="T0" fmla="*/ 4 w 5"/>
                <a:gd name="T1" fmla="*/ 9 h 9"/>
                <a:gd name="T2" fmla="*/ 0 w 5"/>
                <a:gd name="T3" fmla="*/ 0 h 9"/>
                <a:gd name="T4" fmla="*/ 5 w 5"/>
                <a:gd name="T5" fmla="*/ 9 h 9"/>
                <a:gd name="T6" fmla="*/ 4 w 5"/>
                <a:gd name="T7" fmla="*/ 9 h 9"/>
              </a:gdLst>
              <a:ahLst/>
              <a:cxnLst>
                <a:cxn ang="0">
                  <a:pos x="T0" y="T1"/>
                </a:cxn>
                <a:cxn ang="0">
                  <a:pos x="T2" y="T3"/>
                </a:cxn>
                <a:cxn ang="0">
                  <a:pos x="T4" y="T5"/>
                </a:cxn>
                <a:cxn ang="0">
                  <a:pos x="T6" y="T7"/>
                </a:cxn>
              </a:cxnLst>
              <a:rect l="0" t="0" r="r" b="b"/>
              <a:pathLst>
                <a:path w="5" h="9">
                  <a:moveTo>
                    <a:pt x="4" y="9"/>
                  </a:moveTo>
                  <a:lnTo>
                    <a:pt x="0" y="0"/>
                  </a:lnTo>
                  <a:lnTo>
                    <a:pt x="5" y="9"/>
                  </a:lnTo>
                  <a:lnTo>
                    <a:pt x="4" y="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0" name="Freeform 1630"/>
            <p:cNvSpPr>
              <a:spLocks/>
            </p:cNvSpPr>
            <p:nvPr/>
          </p:nvSpPr>
          <p:spPr bwMode="auto">
            <a:xfrm>
              <a:off x="1698873" y="3458321"/>
              <a:ext cx="128341" cy="133617"/>
            </a:xfrm>
            <a:custGeom>
              <a:avLst/>
              <a:gdLst>
                <a:gd name="T0" fmla="*/ 29 w 73"/>
                <a:gd name="T1" fmla="*/ 35 h 135"/>
                <a:gd name="T2" fmla="*/ 23 w 73"/>
                <a:gd name="T3" fmla="*/ 39 h 135"/>
                <a:gd name="T4" fmla="*/ 16 w 73"/>
                <a:gd name="T5" fmla="*/ 46 h 135"/>
                <a:gd name="T6" fmla="*/ 10 w 73"/>
                <a:gd name="T7" fmla="*/ 66 h 135"/>
                <a:gd name="T8" fmla="*/ 7 w 73"/>
                <a:gd name="T9" fmla="*/ 66 h 135"/>
                <a:gd name="T10" fmla="*/ 0 w 73"/>
                <a:gd name="T11" fmla="*/ 68 h 135"/>
                <a:gd name="T12" fmla="*/ 15 w 73"/>
                <a:gd name="T13" fmla="*/ 96 h 135"/>
                <a:gd name="T14" fmla="*/ 28 w 73"/>
                <a:gd name="T15" fmla="*/ 129 h 135"/>
                <a:gd name="T16" fmla="*/ 50 w 73"/>
                <a:gd name="T17" fmla="*/ 135 h 135"/>
                <a:gd name="T18" fmla="*/ 60 w 73"/>
                <a:gd name="T19" fmla="*/ 133 h 135"/>
                <a:gd name="T20" fmla="*/ 60 w 73"/>
                <a:gd name="T21" fmla="*/ 111 h 135"/>
                <a:gd name="T22" fmla="*/ 60 w 73"/>
                <a:gd name="T23" fmla="*/ 94 h 135"/>
                <a:gd name="T24" fmla="*/ 63 w 73"/>
                <a:gd name="T25" fmla="*/ 74 h 135"/>
                <a:gd name="T26" fmla="*/ 64 w 73"/>
                <a:gd name="T27" fmla="*/ 81 h 135"/>
                <a:gd name="T28" fmla="*/ 66 w 73"/>
                <a:gd name="T29" fmla="*/ 57 h 135"/>
                <a:gd name="T30" fmla="*/ 70 w 73"/>
                <a:gd name="T31" fmla="*/ 29 h 135"/>
                <a:gd name="T32" fmla="*/ 70 w 73"/>
                <a:gd name="T33" fmla="*/ 5 h 135"/>
                <a:gd name="T34" fmla="*/ 73 w 73"/>
                <a:gd name="T35" fmla="*/ 0 h 135"/>
                <a:gd name="T36" fmla="*/ 61 w 73"/>
                <a:gd name="T37" fmla="*/ 1 h 135"/>
                <a:gd name="T38" fmla="*/ 48 w 73"/>
                <a:gd name="T39" fmla="*/ 7 h 135"/>
                <a:gd name="T40" fmla="*/ 29 w 73"/>
                <a:gd name="T41" fmla="*/ 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3" h="135">
                  <a:moveTo>
                    <a:pt x="29" y="35"/>
                  </a:moveTo>
                  <a:lnTo>
                    <a:pt x="23" y="39"/>
                  </a:lnTo>
                  <a:lnTo>
                    <a:pt x="16" y="46"/>
                  </a:lnTo>
                  <a:lnTo>
                    <a:pt x="10" y="66"/>
                  </a:lnTo>
                  <a:lnTo>
                    <a:pt x="7" y="66"/>
                  </a:lnTo>
                  <a:lnTo>
                    <a:pt x="0" y="68"/>
                  </a:lnTo>
                  <a:lnTo>
                    <a:pt x="15" y="96"/>
                  </a:lnTo>
                  <a:lnTo>
                    <a:pt x="28" y="129"/>
                  </a:lnTo>
                  <a:lnTo>
                    <a:pt x="50" y="135"/>
                  </a:lnTo>
                  <a:lnTo>
                    <a:pt x="60" y="133"/>
                  </a:lnTo>
                  <a:lnTo>
                    <a:pt x="60" y="111"/>
                  </a:lnTo>
                  <a:lnTo>
                    <a:pt x="60" y="94"/>
                  </a:lnTo>
                  <a:lnTo>
                    <a:pt x="63" y="74"/>
                  </a:lnTo>
                  <a:lnTo>
                    <a:pt x="64" y="81"/>
                  </a:lnTo>
                  <a:lnTo>
                    <a:pt x="66" y="57"/>
                  </a:lnTo>
                  <a:lnTo>
                    <a:pt x="70" y="29"/>
                  </a:lnTo>
                  <a:lnTo>
                    <a:pt x="70" y="5"/>
                  </a:lnTo>
                  <a:lnTo>
                    <a:pt x="73" y="0"/>
                  </a:lnTo>
                  <a:lnTo>
                    <a:pt x="61" y="1"/>
                  </a:lnTo>
                  <a:lnTo>
                    <a:pt x="48" y="7"/>
                  </a:lnTo>
                  <a:lnTo>
                    <a:pt x="29" y="3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1" name="Freeform 1631"/>
            <p:cNvSpPr>
              <a:spLocks/>
            </p:cNvSpPr>
            <p:nvPr/>
          </p:nvSpPr>
          <p:spPr bwMode="auto">
            <a:xfrm>
              <a:off x="2416497" y="3509134"/>
              <a:ext cx="3615" cy="5646"/>
            </a:xfrm>
            <a:custGeom>
              <a:avLst/>
              <a:gdLst>
                <a:gd name="T0" fmla="*/ 2 w 3"/>
                <a:gd name="T1" fmla="*/ 5 h 5"/>
                <a:gd name="T2" fmla="*/ 3 w 3"/>
                <a:gd name="T3" fmla="*/ 0 h 5"/>
                <a:gd name="T4" fmla="*/ 0 w 3"/>
                <a:gd name="T5" fmla="*/ 3 h 5"/>
                <a:gd name="T6" fmla="*/ 2 w 3"/>
                <a:gd name="T7" fmla="*/ 5 h 5"/>
              </a:gdLst>
              <a:ahLst/>
              <a:cxnLst>
                <a:cxn ang="0">
                  <a:pos x="T0" y="T1"/>
                </a:cxn>
                <a:cxn ang="0">
                  <a:pos x="T2" y="T3"/>
                </a:cxn>
                <a:cxn ang="0">
                  <a:pos x="T4" y="T5"/>
                </a:cxn>
                <a:cxn ang="0">
                  <a:pos x="T6" y="T7"/>
                </a:cxn>
              </a:cxnLst>
              <a:rect l="0" t="0" r="r" b="b"/>
              <a:pathLst>
                <a:path w="3" h="5">
                  <a:moveTo>
                    <a:pt x="2" y="5"/>
                  </a:moveTo>
                  <a:lnTo>
                    <a:pt x="3" y="0"/>
                  </a:lnTo>
                  <a:lnTo>
                    <a:pt x="0" y="3"/>
                  </a:lnTo>
                  <a:lnTo>
                    <a:pt x="2" y="5"/>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2" name="Freeform 1632"/>
            <p:cNvSpPr>
              <a:spLocks/>
            </p:cNvSpPr>
            <p:nvPr/>
          </p:nvSpPr>
          <p:spPr bwMode="auto">
            <a:xfrm>
              <a:off x="2387575" y="3388690"/>
              <a:ext cx="3615" cy="1882"/>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lnTo>
                    <a:pt x="0" y="0"/>
                  </a:lnTo>
                  <a:lnTo>
                    <a:pt x="2"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3" name="Freeform 1633"/>
            <p:cNvSpPr>
              <a:spLocks/>
            </p:cNvSpPr>
            <p:nvPr/>
          </p:nvSpPr>
          <p:spPr bwMode="auto">
            <a:xfrm>
              <a:off x="2382153" y="3379280"/>
              <a:ext cx="5423" cy="7528"/>
            </a:xfrm>
            <a:custGeom>
              <a:avLst/>
              <a:gdLst>
                <a:gd name="T0" fmla="*/ 3 w 3"/>
                <a:gd name="T1" fmla="*/ 5 h 5"/>
                <a:gd name="T2" fmla="*/ 0 w 3"/>
                <a:gd name="T3" fmla="*/ 0 h 5"/>
                <a:gd name="T4" fmla="*/ 3 w 3"/>
                <a:gd name="T5" fmla="*/ 5 h 5"/>
              </a:gdLst>
              <a:ahLst/>
              <a:cxnLst>
                <a:cxn ang="0">
                  <a:pos x="T0" y="T1"/>
                </a:cxn>
                <a:cxn ang="0">
                  <a:pos x="T2" y="T3"/>
                </a:cxn>
                <a:cxn ang="0">
                  <a:pos x="T4" y="T5"/>
                </a:cxn>
              </a:cxnLst>
              <a:rect l="0" t="0" r="r" b="b"/>
              <a:pathLst>
                <a:path w="3" h="5">
                  <a:moveTo>
                    <a:pt x="3" y="5"/>
                  </a:moveTo>
                  <a:lnTo>
                    <a:pt x="0" y="0"/>
                  </a:lnTo>
                  <a:lnTo>
                    <a:pt x="3" y="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4" name="Freeform 1634"/>
            <p:cNvSpPr>
              <a:spLocks/>
            </p:cNvSpPr>
            <p:nvPr/>
          </p:nvSpPr>
          <p:spPr bwMode="auto">
            <a:xfrm>
              <a:off x="2409267" y="3415037"/>
              <a:ext cx="5423" cy="9410"/>
            </a:xfrm>
            <a:custGeom>
              <a:avLst/>
              <a:gdLst>
                <a:gd name="T0" fmla="*/ 3 w 3"/>
                <a:gd name="T1" fmla="*/ 0 h 7"/>
                <a:gd name="T2" fmla="*/ 3 w 3"/>
                <a:gd name="T3" fmla="*/ 2 h 7"/>
                <a:gd name="T4" fmla="*/ 0 w 3"/>
                <a:gd name="T5" fmla="*/ 7 h 7"/>
                <a:gd name="T6" fmla="*/ 3 w 3"/>
                <a:gd name="T7" fmla="*/ 0 h 7"/>
              </a:gdLst>
              <a:ahLst/>
              <a:cxnLst>
                <a:cxn ang="0">
                  <a:pos x="T0" y="T1"/>
                </a:cxn>
                <a:cxn ang="0">
                  <a:pos x="T2" y="T3"/>
                </a:cxn>
                <a:cxn ang="0">
                  <a:pos x="T4" y="T5"/>
                </a:cxn>
                <a:cxn ang="0">
                  <a:pos x="T6" y="T7"/>
                </a:cxn>
              </a:cxnLst>
              <a:rect l="0" t="0" r="r" b="b"/>
              <a:pathLst>
                <a:path w="3" h="7">
                  <a:moveTo>
                    <a:pt x="3" y="0"/>
                  </a:moveTo>
                  <a:lnTo>
                    <a:pt x="3" y="2"/>
                  </a:lnTo>
                  <a:lnTo>
                    <a:pt x="0" y="7"/>
                  </a:lnTo>
                  <a:lnTo>
                    <a:pt x="3"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5" name="Freeform 1635"/>
            <p:cNvSpPr>
              <a:spLocks/>
            </p:cNvSpPr>
            <p:nvPr/>
          </p:nvSpPr>
          <p:spPr bwMode="auto">
            <a:xfrm>
              <a:off x="2376730" y="3352933"/>
              <a:ext cx="5423" cy="1882"/>
            </a:xfrm>
            <a:custGeom>
              <a:avLst/>
              <a:gdLst>
                <a:gd name="T0" fmla="*/ 4 w 4"/>
                <a:gd name="T1" fmla="*/ 0 h 4"/>
                <a:gd name="T2" fmla="*/ 3 w 4"/>
                <a:gd name="T3" fmla="*/ 0 h 4"/>
                <a:gd name="T4" fmla="*/ 3 w 4"/>
                <a:gd name="T5" fmla="*/ 2 h 4"/>
                <a:gd name="T6" fmla="*/ 1 w 4"/>
                <a:gd name="T7" fmla="*/ 2 h 4"/>
                <a:gd name="T8" fmla="*/ 0 w 4"/>
                <a:gd name="T9" fmla="*/ 2 h 4"/>
                <a:gd name="T10" fmla="*/ 0 w 4"/>
                <a:gd name="T11" fmla="*/ 4 h 4"/>
                <a:gd name="T12" fmla="*/ 1 w 4"/>
                <a:gd name="T13" fmla="*/ 4 h 4"/>
                <a:gd name="T14" fmla="*/ 1 w 4"/>
                <a:gd name="T15" fmla="*/ 2 h 4"/>
                <a:gd name="T16" fmla="*/ 1 w 4"/>
                <a:gd name="T17" fmla="*/ 4 h 4"/>
                <a:gd name="T18" fmla="*/ 1 w 4"/>
                <a:gd name="T19" fmla="*/ 2 h 4"/>
                <a:gd name="T20" fmla="*/ 3 w 4"/>
                <a:gd name="T21" fmla="*/ 2 h 4"/>
                <a:gd name="T22" fmla="*/ 4 w 4"/>
                <a:gd name="T23" fmla="*/ 2 h 4"/>
                <a:gd name="T24" fmla="*/ 4 w 4"/>
                <a:gd name="T2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4" y="0"/>
                  </a:moveTo>
                  <a:lnTo>
                    <a:pt x="3" y="0"/>
                  </a:lnTo>
                  <a:lnTo>
                    <a:pt x="3" y="2"/>
                  </a:lnTo>
                  <a:lnTo>
                    <a:pt x="1" y="2"/>
                  </a:lnTo>
                  <a:lnTo>
                    <a:pt x="0" y="2"/>
                  </a:lnTo>
                  <a:lnTo>
                    <a:pt x="0" y="4"/>
                  </a:lnTo>
                  <a:lnTo>
                    <a:pt x="1" y="4"/>
                  </a:lnTo>
                  <a:lnTo>
                    <a:pt x="1" y="2"/>
                  </a:lnTo>
                  <a:lnTo>
                    <a:pt x="1" y="4"/>
                  </a:lnTo>
                  <a:lnTo>
                    <a:pt x="1" y="2"/>
                  </a:lnTo>
                  <a:lnTo>
                    <a:pt x="3" y="2"/>
                  </a:lnTo>
                  <a:lnTo>
                    <a:pt x="4" y="2"/>
                  </a:lnTo>
                  <a:lnTo>
                    <a:pt x="4"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6" name="Freeform 1636"/>
            <p:cNvSpPr>
              <a:spLocks/>
            </p:cNvSpPr>
            <p:nvPr/>
          </p:nvSpPr>
          <p:spPr bwMode="auto">
            <a:xfrm>
              <a:off x="2407459" y="3388690"/>
              <a:ext cx="7230" cy="3764"/>
            </a:xfrm>
            <a:custGeom>
              <a:avLst/>
              <a:gdLst>
                <a:gd name="T0" fmla="*/ 3 w 4"/>
                <a:gd name="T1" fmla="*/ 0 h 4"/>
                <a:gd name="T2" fmla="*/ 1 w 4"/>
                <a:gd name="T3" fmla="*/ 2 h 4"/>
                <a:gd name="T4" fmla="*/ 0 w 4"/>
                <a:gd name="T5" fmla="*/ 4 h 4"/>
                <a:gd name="T6" fmla="*/ 4 w 4"/>
                <a:gd name="T7" fmla="*/ 4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lnTo>
                    <a:pt x="1" y="2"/>
                  </a:lnTo>
                  <a:lnTo>
                    <a:pt x="0" y="4"/>
                  </a:lnTo>
                  <a:lnTo>
                    <a:pt x="4" y="4"/>
                  </a:lnTo>
                  <a:lnTo>
                    <a:pt x="3"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7" name="Freeform 1637"/>
            <p:cNvSpPr>
              <a:spLocks/>
            </p:cNvSpPr>
            <p:nvPr/>
          </p:nvSpPr>
          <p:spPr bwMode="auto">
            <a:xfrm>
              <a:off x="2409267" y="3369871"/>
              <a:ext cx="5423" cy="3764"/>
            </a:xfrm>
            <a:custGeom>
              <a:avLst/>
              <a:gdLst>
                <a:gd name="T0" fmla="*/ 3 w 3"/>
                <a:gd name="T1" fmla="*/ 3 h 3"/>
                <a:gd name="T2" fmla="*/ 1 w 3"/>
                <a:gd name="T3" fmla="*/ 3 h 3"/>
                <a:gd name="T4" fmla="*/ 0 w 3"/>
                <a:gd name="T5" fmla="*/ 2 h 3"/>
                <a:gd name="T6" fmla="*/ 0 w 3"/>
                <a:gd name="T7" fmla="*/ 0 h 3"/>
                <a:gd name="T8" fmla="*/ 3 w 3"/>
                <a:gd name="T9" fmla="*/ 3 h 3"/>
              </a:gdLst>
              <a:ahLst/>
              <a:cxnLst>
                <a:cxn ang="0">
                  <a:pos x="T0" y="T1"/>
                </a:cxn>
                <a:cxn ang="0">
                  <a:pos x="T2" y="T3"/>
                </a:cxn>
                <a:cxn ang="0">
                  <a:pos x="T4" y="T5"/>
                </a:cxn>
                <a:cxn ang="0">
                  <a:pos x="T6" y="T7"/>
                </a:cxn>
                <a:cxn ang="0">
                  <a:pos x="T8" y="T9"/>
                </a:cxn>
              </a:cxnLst>
              <a:rect l="0" t="0" r="r" b="b"/>
              <a:pathLst>
                <a:path w="3" h="3">
                  <a:moveTo>
                    <a:pt x="3" y="3"/>
                  </a:moveTo>
                  <a:lnTo>
                    <a:pt x="1" y="3"/>
                  </a:lnTo>
                  <a:lnTo>
                    <a:pt x="0" y="2"/>
                  </a:lnTo>
                  <a:lnTo>
                    <a:pt x="0" y="0"/>
                  </a:lnTo>
                  <a:lnTo>
                    <a:pt x="3" y="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8" name="Freeform 1638"/>
            <p:cNvSpPr>
              <a:spLocks/>
            </p:cNvSpPr>
            <p:nvPr/>
          </p:nvSpPr>
          <p:spPr bwMode="auto">
            <a:xfrm>
              <a:off x="1668143" y="3347288"/>
              <a:ext cx="34345" cy="82805"/>
            </a:xfrm>
            <a:custGeom>
              <a:avLst/>
              <a:gdLst>
                <a:gd name="T0" fmla="*/ 12 w 20"/>
                <a:gd name="T1" fmla="*/ 68 h 85"/>
                <a:gd name="T2" fmla="*/ 3 w 20"/>
                <a:gd name="T3" fmla="*/ 85 h 85"/>
                <a:gd name="T4" fmla="*/ 0 w 20"/>
                <a:gd name="T5" fmla="*/ 85 h 85"/>
                <a:gd name="T6" fmla="*/ 2 w 20"/>
                <a:gd name="T7" fmla="*/ 52 h 85"/>
                <a:gd name="T8" fmla="*/ 4 w 20"/>
                <a:gd name="T9" fmla="*/ 22 h 85"/>
                <a:gd name="T10" fmla="*/ 19 w 20"/>
                <a:gd name="T11" fmla="*/ 0 h 85"/>
                <a:gd name="T12" fmla="*/ 20 w 20"/>
                <a:gd name="T13" fmla="*/ 3 h 85"/>
                <a:gd name="T14" fmla="*/ 17 w 20"/>
                <a:gd name="T15" fmla="*/ 37 h 85"/>
                <a:gd name="T16" fmla="*/ 12 w 20"/>
                <a:gd name="T17" fmla="*/ 6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85">
                  <a:moveTo>
                    <a:pt x="12" y="68"/>
                  </a:moveTo>
                  <a:lnTo>
                    <a:pt x="3" y="85"/>
                  </a:lnTo>
                  <a:lnTo>
                    <a:pt x="0" y="85"/>
                  </a:lnTo>
                  <a:lnTo>
                    <a:pt x="2" y="52"/>
                  </a:lnTo>
                  <a:lnTo>
                    <a:pt x="4" y="22"/>
                  </a:lnTo>
                  <a:lnTo>
                    <a:pt x="19" y="0"/>
                  </a:lnTo>
                  <a:lnTo>
                    <a:pt x="20" y="3"/>
                  </a:lnTo>
                  <a:lnTo>
                    <a:pt x="17" y="37"/>
                  </a:lnTo>
                  <a:lnTo>
                    <a:pt x="12" y="6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199" name="Freeform 1639"/>
            <p:cNvSpPr>
              <a:spLocks/>
            </p:cNvSpPr>
            <p:nvPr/>
          </p:nvSpPr>
          <p:spPr bwMode="auto">
            <a:xfrm>
              <a:off x="1579570" y="3367989"/>
              <a:ext cx="113880" cy="131735"/>
            </a:xfrm>
            <a:custGeom>
              <a:avLst/>
              <a:gdLst>
                <a:gd name="T0" fmla="*/ 7 w 64"/>
                <a:gd name="T1" fmla="*/ 117 h 131"/>
                <a:gd name="T2" fmla="*/ 0 w 64"/>
                <a:gd name="T3" fmla="*/ 105 h 131"/>
                <a:gd name="T4" fmla="*/ 2 w 64"/>
                <a:gd name="T5" fmla="*/ 83 h 131"/>
                <a:gd name="T6" fmla="*/ 11 w 64"/>
                <a:gd name="T7" fmla="*/ 57 h 131"/>
                <a:gd name="T8" fmla="*/ 31 w 64"/>
                <a:gd name="T9" fmla="*/ 50 h 131"/>
                <a:gd name="T10" fmla="*/ 21 w 64"/>
                <a:gd name="T11" fmla="*/ 20 h 131"/>
                <a:gd name="T12" fmla="*/ 25 w 64"/>
                <a:gd name="T13" fmla="*/ 18 h 131"/>
                <a:gd name="T14" fmla="*/ 26 w 64"/>
                <a:gd name="T15" fmla="*/ 0 h 131"/>
                <a:gd name="T16" fmla="*/ 40 w 64"/>
                <a:gd name="T17" fmla="*/ 0 h 131"/>
                <a:gd name="T18" fmla="*/ 54 w 64"/>
                <a:gd name="T19" fmla="*/ 0 h 131"/>
                <a:gd name="T20" fmla="*/ 52 w 64"/>
                <a:gd name="T21" fmla="*/ 30 h 131"/>
                <a:gd name="T22" fmla="*/ 50 w 64"/>
                <a:gd name="T23" fmla="*/ 63 h 131"/>
                <a:gd name="T24" fmla="*/ 53 w 64"/>
                <a:gd name="T25" fmla="*/ 63 h 131"/>
                <a:gd name="T26" fmla="*/ 59 w 64"/>
                <a:gd name="T27" fmla="*/ 63 h 131"/>
                <a:gd name="T28" fmla="*/ 64 w 64"/>
                <a:gd name="T29" fmla="*/ 67 h 131"/>
                <a:gd name="T30" fmla="*/ 53 w 64"/>
                <a:gd name="T31" fmla="*/ 83 h 131"/>
                <a:gd name="T32" fmla="*/ 44 w 64"/>
                <a:gd name="T33" fmla="*/ 109 h 131"/>
                <a:gd name="T34" fmla="*/ 31 w 64"/>
                <a:gd name="T35" fmla="*/ 131 h 131"/>
                <a:gd name="T36" fmla="*/ 20 w 64"/>
                <a:gd name="T37" fmla="*/ 124 h 131"/>
                <a:gd name="T38" fmla="*/ 7 w 64"/>
                <a:gd name="T39" fmla="*/ 11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 h="131">
                  <a:moveTo>
                    <a:pt x="7" y="117"/>
                  </a:moveTo>
                  <a:lnTo>
                    <a:pt x="0" y="105"/>
                  </a:lnTo>
                  <a:lnTo>
                    <a:pt x="2" y="83"/>
                  </a:lnTo>
                  <a:lnTo>
                    <a:pt x="11" y="57"/>
                  </a:lnTo>
                  <a:lnTo>
                    <a:pt x="31" y="50"/>
                  </a:lnTo>
                  <a:lnTo>
                    <a:pt x="21" y="20"/>
                  </a:lnTo>
                  <a:lnTo>
                    <a:pt x="25" y="18"/>
                  </a:lnTo>
                  <a:lnTo>
                    <a:pt x="26" y="0"/>
                  </a:lnTo>
                  <a:lnTo>
                    <a:pt x="40" y="0"/>
                  </a:lnTo>
                  <a:lnTo>
                    <a:pt x="54" y="0"/>
                  </a:lnTo>
                  <a:lnTo>
                    <a:pt x="52" y="30"/>
                  </a:lnTo>
                  <a:lnTo>
                    <a:pt x="50" y="63"/>
                  </a:lnTo>
                  <a:lnTo>
                    <a:pt x="53" y="63"/>
                  </a:lnTo>
                  <a:lnTo>
                    <a:pt x="59" y="63"/>
                  </a:lnTo>
                  <a:lnTo>
                    <a:pt x="64" y="67"/>
                  </a:lnTo>
                  <a:lnTo>
                    <a:pt x="53" y="83"/>
                  </a:lnTo>
                  <a:lnTo>
                    <a:pt x="44" y="109"/>
                  </a:lnTo>
                  <a:lnTo>
                    <a:pt x="31" y="131"/>
                  </a:lnTo>
                  <a:lnTo>
                    <a:pt x="20" y="124"/>
                  </a:lnTo>
                  <a:lnTo>
                    <a:pt x="7" y="11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00" name="Freeform 1640"/>
            <p:cNvSpPr>
              <a:spLocks/>
            </p:cNvSpPr>
            <p:nvPr/>
          </p:nvSpPr>
          <p:spPr bwMode="auto">
            <a:xfrm>
              <a:off x="1968208" y="3347288"/>
              <a:ext cx="57844" cy="20701"/>
            </a:xfrm>
            <a:custGeom>
              <a:avLst/>
              <a:gdLst>
                <a:gd name="T0" fmla="*/ 12 w 33"/>
                <a:gd name="T1" fmla="*/ 0 h 22"/>
                <a:gd name="T2" fmla="*/ 0 w 33"/>
                <a:gd name="T3" fmla="*/ 7 h 22"/>
                <a:gd name="T4" fmla="*/ 18 w 33"/>
                <a:gd name="T5" fmla="*/ 22 h 22"/>
                <a:gd name="T6" fmla="*/ 33 w 33"/>
                <a:gd name="T7" fmla="*/ 18 h 22"/>
                <a:gd name="T8" fmla="*/ 12 w 33"/>
                <a:gd name="T9" fmla="*/ 0 h 22"/>
              </a:gdLst>
              <a:ahLst/>
              <a:cxnLst>
                <a:cxn ang="0">
                  <a:pos x="T0" y="T1"/>
                </a:cxn>
                <a:cxn ang="0">
                  <a:pos x="T2" y="T3"/>
                </a:cxn>
                <a:cxn ang="0">
                  <a:pos x="T4" y="T5"/>
                </a:cxn>
                <a:cxn ang="0">
                  <a:pos x="T6" y="T7"/>
                </a:cxn>
                <a:cxn ang="0">
                  <a:pos x="T8" y="T9"/>
                </a:cxn>
              </a:cxnLst>
              <a:rect l="0" t="0" r="r" b="b"/>
              <a:pathLst>
                <a:path w="33" h="22">
                  <a:moveTo>
                    <a:pt x="12" y="0"/>
                  </a:moveTo>
                  <a:lnTo>
                    <a:pt x="0" y="7"/>
                  </a:lnTo>
                  <a:lnTo>
                    <a:pt x="18" y="22"/>
                  </a:lnTo>
                  <a:lnTo>
                    <a:pt x="33" y="18"/>
                  </a:lnTo>
                  <a:lnTo>
                    <a:pt x="12"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01" name="Freeform 1641"/>
            <p:cNvSpPr>
              <a:spLocks/>
            </p:cNvSpPr>
            <p:nvPr/>
          </p:nvSpPr>
          <p:spPr bwMode="auto">
            <a:xfrm>
              <a:off x="2268273" y="3347288"/>
              <a:ext cx="43383" cy="11292"/>
            </a:xfrm>
            <a:custGeom>
              <a:avLst/>
              <a:gdLst>
                <a:gd name="T0" fmla="*/ 24 w 24"/>
                <a:gd name="T1" fmla="*/ 7 h 14"/>
                <a:gd name="T2" fmla="*/ 22 w 24"/>
                <a:gd name="T3" fmla="*/ 7 h 14"/>
                <a:gd name="T4" fmla="*/ 5 w 24"/>
                <a:gd name="T5" fmla="*/ 14 h 14"/>
                <a:gd name="T6" fmla="*/ 0 w 24"/>
                <a:gd name="T7" fmla="*/ 11 h 14"/>
                <a:gd name="T8" fmla="*/ 2 w 24"/>
                <a:gd name="T9" fmla="*/ 0 h 14"/>
                <a:gd name="T10" fmla="*/ 24 w 24"/>
                <a:gd name="T11" fmla="*/ 7 h 14"/>
              </a:gdLst>
              <a:ahLst/>
              <a:cxnLst>
                <a:cxn ang="0">
                  <a:pos x="T0" y="T1"/>
                </a:cxn>
                <a:cxn ang="0">
                  <a:pos x="T2" y="T3"/>
                </a:cxn>
                <a:cxn ang="0">
                  <a:pos x="T4" y="T5"/>
                </a:cxn>
                <a:cxn ang="0">
                  <a:pos x="T6" y="T7"/>
                </a:cxn>
                <a:cxn ang="0">
                  <a:pos x="T8" y="T9"/>
                </a:cxn>
                <a:cxn ang="0">
                  <a:pos x="T10" y="T11"/>
                </a:cxn>
              </a:cxnLst>
              <a:rect l="0" t="0" r="r" b="b"/>
              <a:pathLst>
                <a:path w="24" h="14">
                  <a:moveTo>
                    <a:pt x="24" y="7"/>
                  </a:moveTo>
                  <a:lnTo>
                    <a:pt x="22" y="7"/>
                  </a:lnTo>
                  <a:lnTo>
                    <a:pt x="5" y="14"/>
                  </a:lnTo>
                  <a:lnTo>
                    <a:pt x="0" y="11"/>
                  </a:lnTo>
                  <a:lnTo>
                    <a:pt x="2" y="0"/>
                  </a:lnTo>
                  <a:lnTo>
                    <a:pt x="24" y="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02" name="Freeform 1642"/>
            <p:cNvSpPr>
              <a:spLocks/>
            </p:cNvSpPr>
            <p:nvPr/>
          </p:nvSpPr>
          <p:spPr bwMode="auto">
            <a:xfrm>
              <a:off x="2329732" y="3367989"/>
              <a:ext cx="5423" cy="1882"/>
            </a:xfrm>
            <a:custGeom>
              <a:avLst/>
              <a:gdLst>
                <a:gd name="T0" fmla="*/ 4 w 4"/>
                <a:gd name="T1" fmla="*/ 2 h 2"/>
                <a:gd name="T2" fmla="*/ 1 w 4"/>
                <a:gd name="T3" fmla="*/ 0 h 2"/>
                <a:gd name="T4" fmla="*/ 0 w 4"/>
                <a:gd name="T5" fmla="*/ 2 h 2"/>
                <a:gd name="T6" fmla="*/ 4 w 4"/>
                <a:gd name="T7" fmla="*/ 2 h 2"/>
              </a:gdLst>
              <a:ahLst/>
              <a:cxnLst>
                <a:cxn ang="0">
                  <a:pos x="T0" y="T1"/>
                </a:cxn>
                <a:cxn ang="0">
                  <a:pos x="T2" y="T3"/>
                </a:cxn>
                <a:cxn ang="0">
                  <a:pos x="T4" y="T5"/>
                </a:cxn>
                <a:cxn ang="0">
                  <a:pos x="T6" y="T7"/>
                </a:cxn>
              </a:cxnLst>
              <a:rect l="0" t="0" r="r" b="b"/>
              <a:pathLst>
                <a:path w="4" h="2">
                  <a:moveTo>
                    <a:pt x="4" y="2"/>
                  </a:moveTo>
                  <a:lnTo>
                    <a:pt x="1" y="0"/>
                  </a:lnTo>
                  <a:lnTo>
                    <a:pt x="0" y="2"/>
                  </a:lnTo>
                  <a:lnTo>
                    <a:pt x="4"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03" name="Freeform 1643"/>
            <p:cNvSpPr>
              <a:spLocks/>
            </p:cNvSpPr>
            <p:nvPr/>
          </p:nvSpPr>
          <p:spPr bwMode="auto">
            <a:xfrm>
              <a:off x="1031862" y="2889979"/>
              <a:ext cx="721240" cy="579634"/>
            </a:xfrm>
            <a:custGeom>
              <a:avLst/>
              <a:gdLst>
                <a:gd name="T0" fmla="*/ 50 w 409"/>
                <a:gd name="T1" fmla="*/ 282 h 586"/>
                <a:gd name="T2" fmla="*/ 33 w 409"/>
                <a:gd name="T3" fmla="*/ 204 h 586"/>
                <a:gd name="T4" fmla="*/ 12 w 409"/>
                <a:gd name="T5" fmla="*/ 171 h 586"/>
                <a:gd name="T6" fmla="*/ 21 w 409"/>
                <a:gd name="T7" fmla="*/ 126 h 586"/>
                <a:gd name="T8" fmla="*/ 1 w 409"/>
                <a:gd name="T9" fmla="*/ 43 h 586"/>
                <a:gd name="T10" fmla="*/ 35 w 409"/>
                <a:gd name="T11" fmla="*/ 0 h 586"/>
                <a:gd name="T12" fmla="*/ 70 w 409"/>
                <a:gd name="T13" fmla="*/ 32 h 586"/>
                <a:gd name="T14" fmla="*/ 123 w 409"/>
                <a:gd name="T15" fmla="*/ 43 h 586"/>
                <a:gd name="T16" fmla="*/ 165 w 409"/>
                <a:gd name="T17" fmla="*/ 58 h 586"/>
                <a:gd name="T18" fmla="*/ 188 w 409"/>
                <a:gd name="T19" fmla="*/ 119 h 586"/>
                <a:gd name="T20" fmla="*/ 225 w 409"/>
                <a:gd name="T21" fmla="*/ 126 h 586"/>
                <a:gd name="T22" fmla="*/ 246 w 409"/>
                <a:gd name="T23" fmla="*/ 211 h 586"/>
                <a:gd name="T24" fmla="*/ 246 w 409"/>
                <a:gd name="T25" fmla="*/ 302 h 586"/>
                <a:gd name="T26" fmla="*/ 255 w 409"/>
                <a:gd name="T27" fmla="*/ 406 h 586"/>
                <a:gd name="T28" fmla="*/ 266 w 409"/>
                <a:gd name="T29" fmla="*/ 449 h 586"/>
                <a:gd name="T30" fmla="*/ 312 w 409"/>
                <a:gd name="T31" fmla="*/ 458 h 586"/>
                <a:gd name="T32" fmla="*/ 334 w 409"/>
                <a:gd name="T33" fmla="*/ 449 h 586"/>
                <a:gd name="T34" fmla="*/ 352 w 409"/>
                <a:gd name="T35" fmla="*/ 382 h 586"/>
                <a:gd name="T36" fmla="*/ 398 w 409"/>
                <a:gd name="T37" fmla="*/ 360 h 586"/>
                <a:gd name="T38" fmla="*/ 409 w 409"/>
                <a:gd name="T39" fmla="*/ 371 h 586"/>
                <a:gd name="T40" fmla="*/ 393 w 409"/>
                <a:gd name="T41" fmla="*/ 426 h 586"/>
                <a:gd name="T42" fmla="*/ 382 w 409"/>
                <a:gd name="T43" fmla="*/ 449 h 586"/>
                <a:gd name="T44" fmla="*/ 350 w 409"/>
                <a:gd name="T45" fmla="*/ 482 h 586"/>
                <a:gd name="T46" fmla="*/ 330 w 409"/>
                <a:gd name="T47" fmla="*/ 500 h 586"/>
                <a:gd name="T48" fmla="*/ 312 w 409"/>
                <a:gd name="T49" fmla="*/ 563 h 586"/>
                <a:gd name="T50" fmla="*/ 280 w 409"/>
                <a:gd name="T51" fmla="*/ 530 h 586"/>
                <a:gd name="T52" fmla="*/ 269 w 409"/>
                <a:gd name="T53" fmla="*/ 530 h 586"/>
                <a:gd name="T54" fmla="*/ 243 w 409"/>
                <a:gd name="T55" fmla="*/ 547 h 586"/>
                <a:gd name="T56" fmla="*/ 192 w 409"/>
                <a:gd name="T57" fmla="*/ 502 h 586"/>
                <a:gd name="T58" fmla="*/ 155 w 409"/>
                <a:gd name="T59" fmla="*/ 465 h 586"/>
                <a:gd name="T60" fmla="*/ 122 w 409"/>
                <a:gd name="T61" fmla="*/ 417 h 586"/>
                <a:gd name="T62" fmla="*/ 123 w 409"/>
                <a:gd name="T63" fmla="*/ 380 h 586"/>
                <a:gd name="T64" fmla="*/ 117 w 409"/>
                <a:gd name="T65" fmla="*/ 308 h 586"/>
                <a:gd name="T66" fmla="*/ 103 w 409"/>
                <a:gd name="T67" fmla="*/ 267 h 586"/>
                <a:gd name="T68" fmla="*/ 95 w 409"/>
                <a:gd name="T69" fmla="*/ 243 h 586"/>
                <a:gd name="T70" fmla="*/ 81 w 409"/>
                <a:gd name="T71" fmla="*/ 224 h 586"/>
                <a:gd name="T72" fmla="*/ 70 w 409"/>
                <a:gd name="T73" fmla="*/ 161 h 586"/>
                <a:gd name="T74" fmla="*/ 55 w 409"/>
                <a:gd name="T75" fmla="*/ 113 h 586"/>
                <a:gd name="T76" fmla="*/ 38 w 409"/>
                <a:gd name="T77" fmla="*/ 37 h 586"/>
                <a:gd name="T78" fmla="*/ 23 w 409"/>
                <a:gd name="T79" fmla="*/ 93 h 586"/>
                <a:gd name="T80" fmla="*/ 44 w 409"/>
                <a:gd name="T81" fmla="*/ 171 h 586"/>
                <a:gd name="T82" fmla="*/ 52 w 409"/>
                <a:gd name="T83" fmla="*/ 226 h 586"/>
                <a:gd name="T84" fmla="*/ 68 w 409"/>
                <a:gd name="T85" fmla="*/ 287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9" h="586">
                  <a:moveTo>
                    <a:pt x="70" y="304"/>
                  </a:moveTo>
                  <a:lnTo>
                    <a:pt x="60" y="313"/>
                  </a:lnTo>
                  <a:lnTo>
                    <a:pt x="50" y="282"/>
                  </a:lnTo>
                  <a:lnTo>
                    <a:pt x="36" y="256"/>
                  </a:lnTo>
                  <a:lnTo>
                    <a:pt x="38" y="228"/>
                  </a:lnTo>
                  <a:lnTo>
                    <a:pt x="33" y="204"/>
                  </a:lnTo>
                  <a:lnTo>
                    <a:pt x="28" y="185"/>
                  </a:lnTo>
                  <a:lnTo>
                    <a:pt x="20" y="185"/>
                  </a:lnTo>
                  <a:lnTo>
                    <a:pt x="12" y="171"/>
                  </a:lnTo>
                  <a:lnTo>
                    <a:pt x="4" y="158"/>
                  </a:lnTo>
                  <a:lnTo>
                    <a:pt x="16" y="160"/>
                  </a:lnTo>
                  <a:lnTo>
                    <a:pt x="21" y="126"/>
                  </a:lnTo>
                  <a:lnTo>
                    <a:pt x="12" y="104"/>
                  </a:lnTo>
                  <a:lnTo>
                    <a:pt x="3" y="84"/>
                  </a:lnTo>
                  <a:lnTo>
                    <a:pt x="1" y="43"/>
                  </a:lnTo>
                  <a:lnTo>
                    <a:pt x="0" y="2"/>
                  </a:lnTo>
                  <a:lnTo>
                    <a:pt x="16" y="2"/>
                  </a:lnTo>
                  <a:lnTo>
                    <a:pt x="35" y="0"/>
                  </a:lnTo>
                  <a:lnTo>
                    <a:pt x="47" y="9"/>
                  </a:lnTo>
                  <a:lnTo>
                    <a:pt x="58" y="21"/>
                  </a:lnTo>
                  <a:lnTo>
                    <a:pt x="70" y="32"/>
                  </a:lnTo>
                  <a:lnTo>
                    <a:pt x="82" y="43"/>
                  </a:lnTo>
                  <a:lnTo>
                    <a:pt x="103" y="43"/>
                  </a:lnTo>
                  <a:lnTo>
                    <a:pt x="123" y="43"/>
                  </a:lnTo>
                  <a:lnTo>
                    <a:pt x="127" y="26"/>
                  </a:lnTo>
                  <a:lnTo>
                    <a:pt x="152" y="26"/>
                  </a:lnTo>
                  <a:lnTo>
                    <a:pt x="165" y="58"/>
                  </a:lnTo>
                  <a:lnTo>
                    <a:pt x="168" y="93"/>
                  </a:lnTo>
                  <a:lnTo>
                    <a:pt x="178" y="104"/>
                  </a:lnTo>
                  <a:lnTo>
                    <a:pt x="188" y="119"/>
                  </a:lnTo>
                  <a:lnTo>
                    <a:pt x="197" y="95"/>
                  </a:lnTo>
                  <a:lnTo>
                    <a:pt x="218" y="98"/>
                  </a:lnTo>
                  <a:lnTo>
                    <a:pt x="225" y="126"/>
                  </a:lnTo>
                  <a:lnTo>
                    <a:pt x="231" y="158"/>
                  </a:lnTo>
                  <a:lnTo>
                    <a:pt x="237" y="195"/>
                  </a:lnTo>
                  <a:lnTo>
                    <a:pt x="246" y="211"/>
                  </a:lnTo>
                  <a:lnTo>
                    <a:pt x="265" y="217"/>
                  </a:lnTo>
                  <a:lnTo>
                    <a:pt x="255" y="260"/>
                  </a:lnTo>
                  <a:lnTo>
                    <a:pt x="246" y="302"/>
                  </a:lnTo>
                  <a:lnTo>
                    <a:pt x="244" y="347"/>
                  </a:lnTo>
                  <a:lnTo>
                    <a:pt x="250" y="376"/>
                  </a:lnTo>
                  <a:lnTo>
                    <a:pt x="255" y="406"/>
                  </a:lnTo>
                  <a:lnTo>
                    <a:pt x="258" y="426"/>
                  </a:lnTo>
                  <a:lnTo>
                    <a:pt x="264" y="447"/>
                  </a:lnTo>
                  <a:lnTo>
                    <a:pt x="266" y="449"/>
                  </a:lnTo>
                  <a:lnTo>
                    <a:pt x="282" y="465"/>
                  </a:lnTo>
                  <a:lnTo>
                    <a:pt x="296" y="463"/>
                  </a:lnTo>
                  <a:lnTo>
                    <a:pt x="312" y="458"/>
                  </a:lnTo>
                  <a:lnTo>
                    <a:pt x="323" y="458"/>
                  </a:lnTo>
                  <a:lnTo>
                    <a:pt x="329" y="460"/>
                  </a:lnTo>
                  <a:lnTo>
                    <a:pt x="334" y="449"/>
                  </a:lnTo>
                  <a:lnTo>
                    <a:pt x="333" y="445"/>
                  </a:lnTo>
                  <a:lnTo>
                    <a:pt x="345" y="421"/>
                  </a:lnTo>
                  <a:lnTo>
                    <a:pt x="352" y="382"/>
                  </a:lnTo>
                  <a:lnTo>
                    <a:pt x="368" y="367"/>
                  </a:lnTo>
                  <a:lnTo>
                    <a:pt x="383" y="365"/>
                  </a:lnTo>
                  <a:lnTo>
                    <a:pt x="398" y="360"/>
                  </a:lnTo>
                  <a:lnTo>
                    <a:pt x="401" y="360"/>
                  </a:lnTo>
                  <a:lnTo>
                    <a:pt x="408" y="367"/>
                  </a:lnTo>
                  <a:lnTo>
                    <a:pt x="409" y="371"/>
                  </a:lnTo>
                  <a:lnTo>
                    <a:pt x="395" y="411"/>
                  </a:lnTo>
                  <a:lnTo>
                    <a:pt x="393" y="424"/>
                  </a:lnTo>
                  <a:lnTo>
                    <a:pt x="393" y="426"/>
                  </a:lnTo>
                  <a:lnTo>
                    <a:pt x="393" y="430"/>
                  </a:lnTo>
                  <a:lnTo>
                    <a:pt x="385" y="463"/>
                  </a:lnTo>
                  <a:lnTo>
                    <a:pt x="382" y="449"/>
                  </a:lnTo>
                  <a:lnTo>
                    <a:pt x="378" y="460"/>
                  </a:lnTo>
                  <a:lnTo>
                    <a:pt x="364" y="482"/>
                  </a:lnTo>
                  <a:lnTo>
                    <a:pt x="350" y="482"/>
                  </a:lnTo>
                  <a:lnTo>
                    <a:pt x="336" y="482"/>
                  </a:lnTo>
                  <a:lnTo>
                    <a:pt x="335" y="499"/>
                  </a:lnTo>
                  <a:lnTo>
                    <a:pt x="330" y="500"/>
                  </a:lnTo>
                  <a:lnTo>
                    <a:pt x="341" y="532"/>
                  </a:lnTo>
                  <a:lnTo>
                    <a:pt x="321" y="537"/>
                  </a:lnTo>
                  <a:lnTo>
                    <a:pt x="312" y="563"/>
                  </a:lnTo>
                  <a:lnTo>
                    <a:pt x="310" y="586"/>
                  </a:lnTo>
                  <a:lnTo>
                    <a:pt x="296" y="560"/>
                  </a:lnTo>
                  <a:lnTo>
                    <a:pt x="280" y="530"/>
                  </a:lnTo>
                  <a:lnTo>
                    <a:pt x="287" y="539"/>
                  </a:lnTo>
                  <a:lnTo>
                    <a:pt x="277" y="530"/>
                  </a:lnTo>
                  <a:lnTo>
                    <a:pt x="269" y="530"/>
                  </a:lnTo>
                  <a:lnTo>
                    <a:pt x="274" y="532"/>
                  </a:lnTo>
                  <a:lnTo>
                    <a:pt x="258" y="541"/>
                  </a:lnTo>
                  <a:lnTo>
                    <a:pt x="243" y="547"/>
                  </a:lnTo>
                  <a:lnTo>
                    <a:pt x="226" y="536"/>
                  </a:lnTo>
                  <a:lnTo>
                    <a:pt x="209" y="519"/>
                  </a:lnTo>
                  <a:lnTo>
                    <a:pt x="192" y="502"/>
                  </a:lnTo>
                  <a:lnTo>
                    <a:pt x="176" y="489"/>
                  </a:lnTo>
                  <a:lnTo>
                    <a:pt x="166" y="476"/>
                  </a:lnTo>
                  <a:lnTo>
                    <a:pt x="155" y="465"/>
                  </a:lnTo>
                  <a:lnTo>
                    <a:pt x="144" y="458"/>
                  </a:lnTo>
                  <a:lnTo>
                    <a:pt x="133" y="437"/>
                  </a:lnTo>
                  <a:lnTo>
                    <a:pt x="122" y="417"/>
                  </a:lnTo>
                  <a:lnTo>
                    <a:pt x="120" y="395"/>
                  </a:lnTo>
                  <a:lnTo>
                    <a:pt x="125" y="389"/>
                  </a:lnTo>
                  <a:lnTo>
                    <a:pt x="123" y="380"/>
                  </a:lnTo>
                  <a:lnTo>
                    <a:pt x="128" y="360"/>
                  </a:lnTo>
                  <a:lnTo>
                    <a:pt x="122" y="336"/>
                  </a:lnTo>
                  <a:lnTo>
                    <a:pt x="117" y="308"/>
                  </a:lnTo>
                  <a:lnTo>
                    <a:pt x="109" y="286"/>
                  </a:lnTo>
                  <a:lnTo>
                    <a:pt x="99" y="263"/>
                  </a:lnTo>
                  <a:lnTo>
                    <a:pt x="103" y="267"/>
                  </a:lnTo>
                  <a:lnTo>
                    <a:pt x="97" y="252"/>
                  </a:lnTo>
                  <a:lnTo>
                    <a:pt x="94" y="245"/>
                  </a:lnTo>
                  <a:lnTo>
                    <a:pt x="95" y="243"/>
                  </a:lnTo>
                  <a:lnTo>
                    <a:pt x="85" y="234"/>
                  </a:lnTo>
                  <a:lnTo>
                    <a:pt x="87" y="224"/>
                  </a:lnTo>
                  <a:lnTo>
                    <a:pt x="81" y="224"/>
                  </a:lnTo>
                  <a:lnTo>
                    <a:pt x="86" y="206"/>
                  </a:lnTo>
                  <a:lnTo>
                    <a:pt x="80" y="193"/>
                  </a:lnTo>
                  <a:lnTo>
                    <a:pt x="70" y="161"/>
                  </a:lnTo>
                  <a:lnTo>
                    <a:pt x="70" y="156"/>
                  </a:lnTo>
                  <a:lnTo>
                    <a:pt x="60" y="139"/>
                  </a:lnTo>
                  <a:lnTo>
                    <a:pt x="55" y="113"/>
                  </a:lnTo>
                  <a:lnTo>
                    <a:pt x="48" y="84"/>
                  </a:lnTo>
                  <a:lnTo>
                    <a:pt x="48" y="45"/>
                  </a:lnTo>
                  <a:lnTo>
                    <a:pt x="38" y="37"/>
                  </a:lnTo>
                  <a:lnTo>
                    <a:pt x="27" y="24"/>
                  </a:lnTo>
                  <a:lnTo>
                    <a:pt x="25" y="58"/>
                  </a:lnTo>
                  <a:lnTo>
                    <a:pt x="23" y="93"/>
                  </a:lnTo>
                  <a:lnTo>
                    <a:pt x="32" y="119"/>
                  </a:lnTo>
                  <a:lnTo>
                    <a:pt x="38" y="145"/>
                  </a:lnTo>
                  <a:lnTo>
                    <a:pt x="44" y="171"/>
                  </a:lnTo>
                  <a:lnTo>
                    <a:pt x="47" y="193"/>
                  </a:lnTo>
                  <a:lnTo>
                    <a:pt x="49" y="187"/>
                  </a:lnTo>
                  <a:lnTo>
                    <a:pt x="52" y="226"/>
                  </a:lnTo>
                  <a:lnTo>
                    <a:pt x="55" y="263"/>
                  </a:lnTo>
                  <a:lnTo>
                    <a:pt x="60" y="273"/>
                  </a:lnTo>
                  <a:lnTo>
                    <a:pt x="68" y="287"/>
                  </a:lnTo>
                  <a:lnTo>
                    <a:pt x="70" y="30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dirty="0"/>
            </a:p>
          </p:txBody>
        </p:sp>
        <p:sp>
          <p:nvSpPr>
            <p:cNvPr id="204" name="Freeform 1644"/>
            <p:cNvSpPr>
              <a:spLocks/>
            </p:cNvSpPr>
            <p:nvPr/>
          </p:nvSpPr>
          <p:spPr bwMode="auto">
            <a:xfrm>
              <a:off x="1993515" y="3128984"/>
              <a:ext cx="14461" cy="24465"/>
            </a:xfrm>
            <a:custGeom>
              <a:avLst/>
              <a:gdLst>
                <a:gd name="T0" fmla="*/ 8 w 8"/>
                <a:gd name="T1" fmla="*/ 22 h 24"/>
                <a:gd name="T2" fmla="*/ 5 w 8"/>
                <a:gd name="T3" fmla="*/ 0 h 24"/>
                <a:gd name="T4" fmla="*/ 0 w 8"/>
                <a:gd name="T5" fmla="*/ 20 h 24"/>
                <a:gd name="T6" fmla="*/ 1 w 8"/>
                <a:gd name="T7" fmla="*/ 24 h 24"/>
                <a:gd name="T8" fmla="*/ 8 w 8"/>
                <a:gd name="T9" fmla="*/ 22 h 24"/>
              </a:gdLst>
              <a:ahLst/>
              <a:cxnLst>
                <a:cxn ang="0">
                  <a:pos x="T0" y="T1"/>
                </a:cxn>
                <a:cxn ang="0">
                  <a:pos x="T2" y="T3"/>
                </a:cxn>
                <a:cxn ang="0">
                  <a:pos x="T4" y="T5"/>
                </a:cxn>
                <a:cxn ang="0">
                  <a:pos x="T6" y="T7"/>
                </a:cxn>
                <a:cxn ang="0">
                  <a:pos x="T8" y="T9"/>
                </a:cxn>
              </a:cxnLst>
              <a:rect l="0" t="0" r="r" b="b"/>
              <a:pathLst>
                <a:path w="8" h="24">
                  <a:moveTo>
                    <a:pt x="8" y="22"/>
                  </a:moveTo>
                  <a:lnTo>
                    <a:pt x="5" y="0"/>
                  </a:lnTo>
                  <a:lnTo>
                    <a:pt x="0" y="20"/>
                  </a:lnTo>
                  <a:lnTo>
                    <a:pt x="1" y="24"/>
                  </a:lnTo>
                  <a:lnTo>
                    <a:pt x="8" y="2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05" name="Freeform 1645"/>
            <p:cNvSpPr>
              <a:spLocks/>
            </p:cNvSpPr>
            <p:nvPr/>
          </p:nvSpPr>
          <p:spPr bwMode="auto">
            <a:xfrm>
              <a:off x="2017014" y="3074408"/>
              <a:ext cx="19884" cy="28229"/>
            </a:xfrm>
            <a:custGeom>
              <a:avLst/>
              <a:gdLst>
                <a:gd name="T0" fmla="*/ 4 w 11"/>
                <a:gd name="T1" fmla="*/ 30 h 30"/>
                <a:gd name="T2" fmla="*/ 7 w 11"/>
                <a:gd name="T3" fmla="*/ 17 h 30"/>
                <a:gd name="T4" fmla="*/ 0 w 11"/>
                <a:gd name="T5" fmla="*/ 0 h 30"/>
                <a:gd name="T6" fmla="*/ 11 w 11"/>
                <a:gd name="T7" fmla="*/ 21 h 30"/>
                <a:gd name="T8" fmla="*/ 4 w 11"/>
                <a:gd name="T9" fmla="*/ 30 h 30"/>
              </a:gdLst>
              <a:ahLst/>
              <a:cxnLst>
                <a:cxn ang="0">
                  <a:pos x="T0" y="T1"/>
                </a:cxn>
                <a:cxn ang="0">
                  <a:pos x="T2" y="T3"/>
                </a:cxn>
                <a:cxn ang="0">
                  <a:pos x="T4" y="T5"/>
                </a:cxn>
                <a:cxn ang="0">
                  <a:pos x="T6" y="T7"/>
                </a:cxn>
                <a:cxn ang="0">
                  <a:pos x="T8" y="T9"/>
                </a:cxn>
              </a:cxnLst>
              <a:rect l="0" t="0" r="r" b="b"/>
              <a:pathLst>
                <a:path w="11" h="30">
                  <a:moveTo>
                    <a:pt x="4" y="30"/>
                  </a:moveTo>
                  <a:lnTo>
                    <a:pt x="7" y="17"/>
                  </a:lnTo>
                  <a:lnTo>
                    <a:pt x="0" y="0"/>
                  </a:lnTo>
                  <a:lnTo>
                    <a:pt x="11" y="21"/>
                  </a:lnTo>
                  <a:lnTo>
                    <a:pt x="4" y="3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06" name="Freeform 1646"/>
            <p:cNvSpPr>
              <a:spLocks/>
            </p:cNvSpPr>
            <p:nvPr/>
          </p:nvSpPr>
          <p:spPr bwMode="auto">
            <a:xfrm>
              <a:off x="2040513" y="3121456"/>
              <a:ext cx="12653" cy="20701"/>
            </a:xfrm>
            <a:custGeom>
              <a:avLst/>
              <a:gdLst>
                <a:gd name="T0" fmla="*/ 5 w 8"/>
                <a:gd name="T1" fmla="*/ 22 h 22"/>
                <a:gd name="T2" fmla="*/ 8 w 8"/>
                <a:gd name="T3" fmla="*/ 13 h 22"/>
                <a:gd name="T4" fmla="*/ 0 w 8"/>
                <a:gd name="T5" fmla="*/ 0 h 22"/>
                <a:gd name="T6" fmla="*/ 3 w 8"/>
                <a:gd name="T7" fmla="*/ 7 h 22"/>
                <a:gd name="T8" fmla="*/ 6 w 8"/>
                <a:gd name="T9" fmla="*/ 13 h 22"/>
                <a:gd name="T10" fmla="*/ 3 w 8"/>
                <a:gd name="T11" fmla="*/ 22 h 22"/>
                <a:gd name="T12" fmla="*/ 5 w 8"/>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8" h="22">
                  <a:moveTo>
                    <a:pt x="5" y="22"/>
                  </a:moveTo>
                  <a:lnTo>
                    <a:pt x="8" y="13"/>
                  </a:lnTo>
                  <a:lnTo>
                    <a:pt x="0" y="0"/>
                  </a:lnTo>
                  <a:lnTo>
                    <a:pt x="3" y="7"/>
                  </a:lnTo>
                  <a:lnTo>
                    <a:pt x="6" y="13"/>
                  </a:lnTo>
                  <a:lnTo>
                    <a:pt x="3" y="22"/>
                  </a:lnTo>
                  <a:lnTo>
                    <a:pt x="5" y="2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07" name="Freeform 1647"/>
            <p:cNvSpPr>
              <a:spLocks/>
            </p:cNvSpPr>
            <p:nvPr/>
          </p:nvSpPr>
          <p:spPr bwMode="auto">
            <a:xfrm>
              <a:off x="2103779" y="3255073"/>
              <a:ext cx="16269" cy="9410"/>
            </a:xfrm>
            <a:custGeom>
              <a:avLst/>
              <a:gdLst>
                <a:gd name="T0" fmla="*/ 10 w 10"/>
                <a:gd name="T1" fmla="*/ 0 h 11"/>
                <a:gd name="T2" fmla="*/ 10 w 10"/>
                <a:gd name="T3" fmla="*/ 4 h 11"/>
                <a:gd name="T4" fmla="*/ 0 w 10"/>
                <a:gd name="T5" fmla="*/ 11 h 11"/>
                <a:gd name="T6" fmla="*/ 10 w 10"/>
                <a:gd name="T7" fmla="*/ 0 h 11"/>
              </a:gdLst>
              <a:ahLst/>
              <a:cxnLst>
                <a:cxn ang="0">
                  <a:pos x="T0" y="T1"/>
                </a:cxn>
                <a:cxn ang="0">
                  <a:pos x="T2" y="T3"/>
                </a:cxn>
                <a:cxn ang="0">
                  <a:pos x="T4" y="T5"/>
                </a:cxn>
                <a:cxn ang="0">
                  <a:pos x="T6" y="T7"/>
                </a:cxn>
              </a:cxnLst>
              <a:rect l="0" t="0" r="r" b="b"/>
              <a:pathLst>
                <a:path w="10" h="11">
                  <a:moveTo>
                    <a:pt x="10" y="0"/>
                  </a:moveTo>
                  <a:lnTo>
                    <a:pt x="10" y="4"/>
                  </a:lnTo>
                  <a:lnTo>
                    <a:pt x="0" y="11"/>
                  </a:lnTo>
                  <a:lnTo>
                    <a:pt x="10"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08" name="Freeform 1648"/>
            <p:cNvSpPr>
              <a:spLocks/>
            </p:cNvSpPr>
            <p:nvPr/>
          </p:nvSpPr>
          <p:spPr bwMode="auto">
            <a:xfrm>
              <a:off x="2094741" y="3209907"/>
              <a:ext cx="9038" cy="13174"/>
            </a:xfrm>
            <a:custGeom>
              <a:avLst/>
              <a:gdLst>
                <a:gd name="T0" fmla="*/ 5 w 5"/>
                <a:gd name="T1" fmla="*/ 2 h 12"/>
                <a:gd name="T2" fmla="*/ 3 w 5"/>
                <a:gd name="T3" fmla="*/ 0 h 12"/>
                <a:gd name="T4" fmla="*/ 0 w 5"/>
                <a:gd name="T5" fmla="*/ 12 h 12"/>
                <a:gd name="T6" fmla="*/ 5 w 5"/>
                <a:gd name="T7" fmla="*/ 2 h 12"/>
              </a:gdLst>
              <a:ahLst/>
              <a:cxnLst>
                <a:cxn ang="0">
                  <a:pos x="T0" y="T1"/>
                </a:cxn>
                <a:cxn ang="0">
                  <a:pos x="T2" y="T3"/>
                </a:cxn>
                <a:cxn ang="0">
                  <a:pos x="T4" y="T5"/>
                </a:cxn>
                <a:cxn ang="0">
                  <a:pos x="T6" y="T7"/>
                </a:cxn>
              </a:cxnLst>
              <a:rect l="0" t="0" r="r" b="b"/>
              <a:pathLst>
                <a:path w="5" h="12">
                  <a:moveTo>
                    <a:pt x="5" y="2"/>
                  </a:moveTo>
                  <a:lnTo>
                    <a:pt x="3" y="0"/>
                  </a:lnTo>
                  <a:lnTo>
                    <a:pt x="0" y="12"/>
                  </a:lnTo>
                  <a:lnTo>
                    <a:pt x="5"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09" name="Freeform 1649"/>
            <p:cNvSpPr>
              <a:spLocks/>
            </p:cNvSpPr>
            <p:nvPr/>
          </p:nvSpPr>
          <p:spPr bwMode="auto">
            <a:xfrm>
              <a:off x="1986284" y="3080054"/>
              <a:ext cx="28922" cy="1882"/>
            </a:xfrm>
            <a:custGeom>
              <a:avLst/>
              <a:gdLst>
                <a:gd name="T0" fmla="*/ 6 w 17"/>
                <a:gd name="T1" fmla="*/ 0 h 2"/>
                <a:gd name="T2" fmla="*/ 17 w 17"/>
                <a:gd name="T3" fmla="*/ 0 h 2"/>
                <a:gd name="T4" fmla="*/ 11 w 17"/>
                <a:gd name="T5" fmla="*/ 2 h 2"/>
                <a:gd name="T6" fmla="*/ 0 w 17"/>
                <a:gd name="T7" fmla="*/ 0 h 2"/>
                <a:gd name="T8" fmla="*/ 6 w 17"/>
                <a:gd name="T9" fmla="*/ 0 h 2"/>
              </a:gdLst>
              <a:ahLst/>
              <a:cxnLst>
                <a:cxn ang="0">
                  <a:pos x="T0" y="T1"/>
                </a:cxn>
                <a:cxn ang="0">
                  <a:pos x="T2" y="T3"/>
                </a:cxn>
                <a:cxn ang="0">
                  <a:pos x="T4" y="T5"/>
                </a:cxn>
                <a:cxn ang="0">
                  <a:pos x="T6" y="T7"/>
                </a:cxn>
                <a:cxn ang="0">
                  <a:pos x="T8" y="T9"/>
                </a:cxn>
              </a:cxnLst>
              <a:rect l="0" t="0" r="r" b="b"/>
              <a:pathLst>
                <a:path w="17" h="2">
                  <a:moveTo>
                    <a:pt x="6" y="0"/>
                  </a:moveTo>
                  <a:lnTo>
                    <a:pt x="17" y="0"/>
                  </a:lnTo>
                  <a:lnTo>
                    <a:pt x="11" y="2"/>
                  </a:lnTo>
                  <a:lnTo>
                    <a:pt x="0" y="0"/>
                  </a:lnTo>
                  <a:lnTo>
                    <a:pt x="6"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10" name="Freeform 1650"/>
            <p:cNvSpPr>
              <a:spLocks/>
            </p:cNvSpPr>
            <p:nvPr/>
          </p:nvSpPr>
          <p:spPr bwMode="auto">
            <a:xfrm>
              <a:off x="2006168" y="3160977"/>
              <a:ext cx="3615" cy="11292"/>
            </a:xfrm>
            <a:custGeom>
              <a:avLst/>
              <a:gdLst>
                <a:gd name="T0" fmla="*/ 3 w 3"/>
                <a:gd name="T1" fmla="*/ 8 h 12"/>
                <a:gd name="T2" fmla="*/ 2 w 3"/>
                <a:gd name="T3" fmla="*/ 4 h 12"/>
                <a:gd name="T4" fmla="*/ 0 w 3"/>
                <a:gd name="T5" fmla="*/ 0 h 12"/>
                <a:gd name="T6" fmla="*/ 2 w 3"/>
                <a:gd name="T7" fmla="*/ 12 h 12"/>
                <a:gd name="T8" fmla="*/ 3 w 3"/>
                <a:gd name="T9" fmla="*/ 8 h 12"/>
              </a:gdLst>
              <a:ahLst/>
              <a:cxnLst>
                <a:cxn ang="0">
                  <a:pos x="T0" y="T1"/>
                </a:cxn>
                <a:cxn ang="0">
                  <a:pos x="T2" y="T3"/>
                </a:cxn>
                <a:cxn ang="0">
                  <a:pos x="T4" y="T5"/>
                </a:cxn>
                <a:cxn ang="0">
                  <a:pos x="T6" y="T7"/>
                </a:cxn>
                <a:cxn ang="0">
                  <a:pos x="T8" y="T9"/>
                </a:cxn>
              </a:cxnLst>
              <a:rect l="0" t="0" r="r" b="b"/>
              <a:pathLst>
                <a:path w="3" h="12">
                  <a:moveTo>
                    <a:pt x="3" y="8"/>
                  </a:moveTo>
                  <a:lnTo>
                    <a:pt x="2" y="4"/>
                  </a:lnTo>
                  <a:lnTo>
                    <a:pt x="0" y="0"/>
                  </a:lnTo>
                  <a:lnTo>
                    <a:pt x="2" y="12"/>
                  </a:lnTo>
                  <a:lnTo>
                    <a:pt x="3" y="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11" name="Freeform 1651"/>
            <p:cNvSpPr>
              <a:spLocks/>
            </p:cNvSpPr>
            <p:nvPr/>
          </p:nvSpPr>
          <p:spPr bwMode="auto">
            <a:xfrm>
              <a:off x="5614174" y="4587479"/>
              <a:ext cx="12653" cy="13174"/>
            </a:xfrm>
            <a:custGeom>
              <a:avLst/>
              <a:gdLst>
                <a:gd name="T0" fmla="*/ 7 w 8"/>
                <a:gd name="T1" fmla="*/ 0 h 13"/>
                <a:gd name="T2" fmla="*/ 0 w 8"/>
                <a:gd name="T3" fmla="*/ 13 h 13"/>
                <a:gd name="T4" fmla="*/ 8 w 8"/>
                <a:gd name="T5" fmla="*/ 6 h 13"/>
                <a:gd name="T6" fmla="*/ 7 w 8"/>
                <a:gd name="T7" fmla="*/ 0 h 13"/>
              </a:gdLst>
              <a:ahLst/>
              <a:cxnLst>
                <a:cxn ang="0">
                  <a:pos x="T0" y="T1"/>
                </a:cxn>
                <a:cxn ang="0">
                  <a:pos x="T2" y="T3"/>
                </a:cxn>
                <a:cxn ang="0">
                  <a:pos x="T4" y="T5"/>
                </a:cxn>
                <a:cxn ang="0">
                  <a:pos x="T6" y="T7"/>
                </a:cxn>
              </a:cxnLst>
              <a:rect l="0" t="0" r="r" b="b"/>
              <a:pathLst>
                <a:path w="8" h="13">
                  <a:moveTo>
                    <a:pt x="7" y="0"/>
                  </a:moveTo>
                  <a:lnTo>
                    <a:pt x="0" y="13"/>
                  </a:lnTo>
                  <a:lnTo>
                    <a:pt x="8" y="6"/>
                  </a:lnTo>
                  <a:lnTo>
                    <a:pt x="7"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12" name="Freeform 1652"/>
            <p:cNvSpPr>
              <a:spLocks/>
            </p:cNvSpPr>
            <p:nvPr/>
          </p:nvSpPr>
          <p:spPr bwMode="auto">
            <a:xfrm>
              <a:off x="7045808" y="4290135"/>
              <a:ext cx="1088186" cy="910854"/>
            </a:xfrm>
            <a:custGeom>
              <a:avLst/>
              <a:gdLst>
                <a:gd name="T0" fmla="*/ 349 w 617"/>
                <a:gd name="T1" fmla="*/ 18 h 917"/>
                <a:gd name="T2" fmla="*/ 354 w 617"/>
                <a:gd name="T3" fmla="*/ 44 h 917"/>
                <a:gd name="T4" fmla="*/ 326 w 617"/>
                <a:gd name="T5" fmla="*/ 59 h 917"/>
                <a:gd name="T6" fmla="*/ 314 w 617"/>
                <a:gd name="T7" fmla="*/ 87 h 917"/>
                <a:gd name="T8" fmla="*/ 307 w 617"/>
                <a:gd name="T9" fmla="*/ 130 h 917"/>
                <a:gd name="T10" fmla="*/ 295 w 617"/>
                <a:gd name="T11" fmla="*/ 137 h 917"/>
                <a:gd name="T12" fmla="*/ 277 w 617"/>
                <a:gd name="T13" fmla="*/ 152 h 917"/>
                <a:gd name="T14" fmla="*/ 263 w 617"/>
                <a:gd name="T15" fmla="*/ 102 h 917"/>
                <a:gd name="T16" fmla="*/ 249 w 617"/>
                <a:gd name="T17" fmla="*/ 107 h 917"/>
                <a:gd name="T18" fmla="*/ 237 w 617"/>
                <a:gd name="T19" fmla="*/ 143 h 917"/>
                <a:gd name="T20" fmla="*/ 220 w 617"/>
                <a:gd name="T21" fmla="*/ 163 h 917"/>
                <a:gd name="T22" fmla="*/ 219 w 617"/>
                <a:gd name="T23" fmla="*/ 180 h 917"/>
                <a:gd name="T24" fmla="*/ 208 w 617"/>
                <a:gd name="T25" fmla="*/ 178 h 917"/>
                <a:gd name="T26" fmla="*/ 205 w 617"/>
                <a:gd name="T27" fmla="*/ 230 h 917"/>
                <a:gd name="T28" fmla="*/ 181 w 617"/>
                <a:gd name="T29" fmla="*/ 217 h 917"/>
                <a:gd name="T30" fmla="*/ 142 w 617"/>
                <a:gd name="T31" fmla="*/ 294 h 917"/>
                <a:gd name="T32" fmla="*/ 92 w 617"/>
                <a:gd name="T33" fmla="*/ 315 h 917"/>
                <a:gd name="T34" fmla="*/ 44 w 617"/>
                <a:gd name="T35" fmla="*/ 357 h 917"/>
                <a:gd name="T36" fmla="*/ 29 w 617"/>
                <a:gd name="T37" fmla="*/ 476 h 917"/>
                <a:gd name="T38" fmla="*/ 22 w 617"/>
                <a:gd name="T39" fmla="*/ 480 h 917"/>
                <a:gd name="T40" fmla="*/ 20 w 617"/>
                <a:gd name="T41" fmla="*/ 528 h 917"/>
                <a:gd name="T42" fmla="*/ 25 w 617"/>
                <a:gd name="T43" fmla="*/ 637 h 917"/>
                <a:gd name="T44" fmla="*/ 9 w 617"/>
                <a:gd name="T45" fmla="*/ 741 h 917"/>
                <a:gd name="T46" fmla="*/ 22 w 617"/>
                <a:gd name="T47" fmla="*/ 785 h 917"/>
                <a:gd name="T48" fmla="*/ 72 w 617"/>
                <a:gd name="T49" fmla="*/ 754 h 917"/>
                <a:gd name="T50" fmla="*/ 140 w 617"/>
                <a:gd name="T51" fmla="*/ 724 h 917"/>
                <a:gd name="T52" fmla="*/ 216 w 617"/>
                <a:gd name="T53" fmla="*/ 683 h 917"/>
                <a:gd name="T54" fmla="*/ 283 w 617"/>
                <a:gd name="T55" fmla="*/ 695 h 917"/>
                <a:gd name="T56" fmla="*/ 294 w 617"/>
                <a:gd name="T57" fmla="*/ 746 h 917"/>
                <a:gd name="T58" fmla="*/ 303 w 617"/>
                <a:gd name="T59" fmla="*/ 776 h 917"/>
                <a:gd name="T60" fmla="*/ 340 w 617"/>
                <a:gd name="T61" fmla="*/ 732 h 917"/>
                <a:gd name="T62" fmla="*/ 324 w 617"/>
                <a:gd name="T63" fmla="*/ 793 h 917"/>
                <a:gd name="T64" fmla="*/ 337 w 617"/>
                <a:gd name="T65" fmla="*/ 802 h 917"/>
                <a:gd name="T66" fmla="*/ 338 w 617"/>
                <a:gd name="T67" fmla="*/ 880 h 917"/>
                <a:gd name="T68" fmla="*/ 395 w 617"/>
                <a:gd name="T69" fmla="*/ 891 h 917"/>
                <a:gd name="T70" fmla="*/ 401 w 617"/>
                <a:gd name="T71" fmla="*/ 895 h 917"/>
                <a:gd name="T72" fmla="*/ 416 w 617"/>
                <a:gd name="T73" fmla="*/ 904 h 917"/>
                <a:gd name="T74" fmla="*/ 486 w 617"/>
                <a:gd name="T75" fmla="*/ 848 h 917"/>
                <a:gd name="T76" fmla="*/ 537 w 617"/>
                <a:gd name="T77" fmla="*/ 739 h 917"/>
                <a:gd name="T78" fmla="*/ 586 w 617"/>
                <a:gd name="T79" fmla="*/ 643 h 917"/>
                <a:gd name="T80" fmla="*/ 609 w 617"/>
                <a:gd name="T81" fmla="*/ 537 h 917"/>
                <a:gd name="T82" fmla="*/ 609 w 617"/>
                <a:gd name="T83" fmla="*/ 450 h 917"/>
                <a:gd name="T84" fmla="*/ 595 w 617"/>
                <a:gd name="T85" fmla="*/ 382 h 917"/>
                <a:gd name="T86" fmla="*/ 581 w 617"/>
                <a:gd name="T87" fmla="*/ 348 h 917"/>
                <a:gd name="T88" fmla="*/ 562 w 617"/>
                <a:gd name="T89" fmla="*/ 281 h 917"/>
                <a:gd name="T90" fmla="*/ 542 w 617"/>
                <a:gd name="T91" fmla="*/ 176 h 917"/>
                <a:gd name="T92" fmla="*/ 522 w 617"/>
                <a:gd name="T93" fmla="*/ 115 h 917"/>
                <a:gd name="T94" fmla="*/ 513 w 617"/>
                <a:gd name="T95" fmla="*/ 24 h 917"/>
                <a:gd name="T96" fmla="*/ 498 w 617"/>
                <a:gd name="T97" fmla="*/ 39 h 917"/>
                <a:gd name="T98" fmla="*/ 492 w 617"/>
                <a:gd name="T99" fmla="*/ 76 h 917"/>
                <a:gd name="T100" fmla="*/ 486 w 617"/>
                <a:gd name="T101" fmla="*/ 144 h 917"/>
                <a:gd name="T102" fmla="*/ 443 w 617"/>
                <a:gd name="T103" fmla="*/ 206 h 917"/>
                <a:gd name="T104" fmla="*/ 392 w 617"/>
                <a:gd name="T105" fmla="*/ 130 h 917"/>
                <a:gd name="T106" fmla="*/ 414 w 617"/>
                <a:gd name="T107" fmla="*/ 68 h 917"/>
                <a:gd name="T108" fmla="*/ 406 w 617"/>
                <a:gd name="T109" fmla="*/ 46 h 917"/>
                <a:gd name="T110" fmla="*/ 379 w 617"/>
                <a:gd name="T111" fmla="*/ 43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7" h="917">
                  <a:moveTo>
                    <a:pt x="362" y="22"/>
                  </a:moveTo>
                  <a:lnTo>
                    <a:pt x="355" y="18"/>
                  </a:lnTo>
                  <a:lnTo>
                    <a:pt x="350" y="15"/>
                  </a:lnTo>
                  <a:lnTo>
                    <a:pt x="349" y="18"/>
                  </a:lnTo>
                  <a:lnTo>
                    <a:pt x="344" y="17"/>
                  </a:lnTo>
                  <a:lnTo>
                    <a:pt x="350" y="24"/>
                  </a:lnTo>
                  <a:lnTo>
                    <a:pt x="356" y="30"/>
                  </a:lnTo>
                  <a:lnTo>
                    <a:pt x="354" y="44"/>
                  </a:lnTo>
                  <a:lnTo>
                    <a:pt x="349" y="48"/>
                  </a:lnTo>
                  <a:lnTo>
                    <a:pt x="336" y="44"/>
                  </a:lnTo>
                  <a:lnTo>
                    <a:pt x="331" y="50"/>
                  </a:lnTo>
                  <a:lnTo>
                    <a:pt x="326" y="59"/>
                  </a:lnTo>
                  <a:lnTo>
                    <a:pt x="324" y="54"/>
                  </a:lnTo>
                  <a:lnTo>
                    <a:pt x="322" y="63"/>
                  </a:lnTo>
                  <a:lnTo>
                    <a:pt x="315" y="78"/>
                  </a:lnTo>
                  <a:lnTo>
                    <a:pt x="314" y="87"/>
                  </a:lnTo>
                  <a:lnTo>
                    <a:pt x="307" y="94"/>
                  </a:lnTo>
                  <a:lnTo>
                    <a:pt x="302" y="118"/>
                  </a:lnTo>
                  <a:lnTo>
                    <a:pt x="305" y="124"/>
                  </a:lnTo>
                  <a:lnTo>
                    <a:pt x="307" y="130"/>
                  </a:lnTo>
                  <a:lnTo>
                    <a:pt x="303" y="139"/>
                  </a:lnTo>
                  <a:lnTo>
                    <a:pt x="310" y="152"/>
                  </a:lnTo>
                  <a:lnTo>
                    <a:pt x="297" y="133"/>
                  </a:lnTo>
                  <a:lnTo>
                    <a:pt x="295" y="137"/>
                  </a:lnTo>
                  <a:lnTo>
                    <a:pt x="285" y="131"/>
                  </a:lnTo>
                  <a:lnTo>
                    <a:pt x="281" y="146"/>
                  </a:lnTo>
                  <a:lnTo>
                    <a:pt x="279" y="146"/>
                  </a:lnTo>
                  <a:lnTo>
                    <a:pt x="277" y="152"/>
                  </a:lnTo>
                  <a:lnTo>
                    <a:pt x="277" y="144"/>
                  </a:lnTo>
                  <a:lnTo>
                    <a:pt x="280" y="124"/>
                  </a:lnTo>
                  <a:lnTo>
                    <a:pt x="264" y="94"/>
                  </a:lnTo>
                  <a:lnTo>
                    <a:pt x="263" y="102"/>
                  </a:lnTo>
                  <a:lnTo>
                    <a:pt x="257" y="109"/>
                  </a:lnTo>
                  <a:lnTo>
                    <a:pt x="256" y="106"/>
                  </a:lnTo>
                  <a:lnTo>
                    <a:pt x="252" y="107"/>
                  </a:lnTo>
                  <a:lnTo>
                    <a:pt x="249" y="107"/>
                  </a:lnTo>
                  <a:lnTo>
                    <a:pt x="246" y="124"/>
                  </a:lnTo>
                  <a:lnTo>
                    <a:pt x="244" y="115"/>
                  </a:lnTo>
                  <a:lnTo>
                    <a:pt x="235" y="131"/>
                  </a:lnTo>
                  <a:lnTo>
                    <a:pt x="237" y="143"/>
                  </a:lnTo>
                  <a:lnTo>
                    <a:pt x="230" y="139"/>
                  </a:lnTo>
                  <a:lnTo>
                    <a:pt x="233" y="154"/>
                  </a:lnTo>
                  <a:lnTo>
                    <a:pt x="226" y="150"/>
                  </a:lnTo>
                  <a:lnTo>
                    <a:pt x="220" y="163"/>
                  </a:lnTo>
                  <a:lnTo>
                    <a:pt x="223" y="165"/>
                  </a:lnTo>
                  <a:lnTo>
                    <a:pt x="225" y="163"/>
                  </a:lnTo>
                  <a:lnTo>
                    <a:pt x="220" y="170"/>
                  </a:lnTo>
                  <a:lnTo>
                    <a:pt x="219" y="180"/>
                  </a:lnTo>
                  <a:lnTo>
                    <a:pt x="225" y="180"/>
                  </a:lnTo>
                  <a:lnTo>
                    <a:pt x="216" y="180"/>
                  </a:lnTo>
                  <a:lnTo>
                    <a:pt x="211" y="180"/>
                  </a:lnTo>
                  <a:lnTo>
                    <a:pt x="208" y="178"/>
                  </a:lnTo>
                  <a:lnTo>
                    <a:pt x="206" y="185"/>
                  </a:lnTo>
                  <a:lnTo>
                    <a:pt x="208" y="200"/>
                  </a:lnTo>
                  <a:lnTo>
                    <a:pt x="205" y="206"/>
                  </a:lnTo>
                  <a:lnTo>
                    <a:pt x="205" y="230"/>
                  </a:lnTo>
                  <a:lnTo>
                    <a:pt x="201" y="207"/>
                  </a:lnTo>
                  <a:lnTo>
                    <a:pt x="195" y="183"/>
                  </a:lnTo>
                  <a:lnTo>
                    <a:pt x="191" y="193"/>
                  </a:lnTo>
                  <a:lnTo>
                    <a:pt x="181" y="217"/>
                  </a:lnTo>
                  <a:lnTo>
                    <a:pt x="180" y="237"/>
                  </a:lnTo>
                  <a:lnTo>
                    <a:pt x="165" y="270"/>
                  </a:lnTo>
                  <a:lnTo>
                    <a:pt x="153" y="281"/>
                  </a:lnTo>
                  <a:lnTo>
                    <a:pt x="142" y="294"/>
                  </a:lnTo>
                  <a:lnTo>
                    <a:pt x="124" y="302"/>
                  </a:lnTo>
                  <a:lnTo>
                    <a:pt x="109" y="313"/>
                  </a:lnTo>
                  <a:lnTo>
                    <a:pt x="96" y="320"/>
                  </a:lnTo>
                  <a:lnTo>
                    <a:pt x="92" y="315"/>
                  </a:lnTo>
                  <a:lnTo>
                    <a:pt x="71" y="341"/>
                  </a:lnTo>
                  <a:lnTo>
                    <a:pt x="50" y="369"/>
                  </a:lnTo>
                  <a:lnTo>
                    <a:pt x="44" y="380"/>
                  </a:lnTo>
                  <a:lnTo>
                    <a:pt x="44" y="357"/>
                  </a:lnTo>
                  <a:lnTo>
                    <a:pt x="37" y="389"/>
                  </a:lnTo>
                  <a:lnTo>
                    <a:pt x="29" y="422"/>
                  </a:lnTo>
                  <a:lnTo>
                    <a:pt x="28" y="454"/>
                  </a:lnTo>
                  <a:lnTo>
                    <a:pt x="29" y="476"/>
                  </a:lnTo>
                  <a:lnTo>
                    <a:pt x="31" y="498"/>
                  </a:lnTo>
                  <a:lnTo>
                    <a:pt x="27" y="502"/>
                  </a:lnTo>
                  <a:lnTo>
                    <a:pt x="26" y="496"/>
                  </a:lnTo>
                  <a:lnTo>
                    <a:pt x="22" y="480"/>
                  </a:lnTo>
                  <a:lnTo>
                    <a:pt x="22" y="513"/>
                  </a:lnTo>
                  <a:lnTo>
                    <a:pt x="19" y="498"/>
                  </a:lnTo>
                  <a:lnTo>
                    <a:pt x="17" y="498"/>
                  </a:lnTo>
                  <a:lnTo>
                    <a:pt x="20" y="528"/>
                  </a:lnTo>
                  <a:lnTo>
                    <a:pt x="22" y="558"/>
                  </a:lnTo>
                  <a:lnTo>
                    <a:pt x="23" y="583"/>
                  </a:lnTo>
                  <a:lnTo>
                    <a:pt x="26" y="615"/>
                  </a:lnTo>
                  <a:lnTo>
                    <a:pt x="25" y="637"/>
                  </a:lnTo>
                  <a:lnTo>
                    <a:pt x="23" y="661"/>
                  </a:lnTo>
                  <a:lnTo>
                    <a:pt x="21" y="683"/>
                  </a:lnTo>
                  <a:lnTo>
                    <a:pt x="20" y="708"/>
                  </a:lnTo>
                  <a:lnTo>
                    <a:pt x="9" y="741"/>
                  </a:lnTo>
                  <a:lnTo>
                    <a:pt x="1" y="743"/>
                  </a:lnTo>
                  <a:lnTo>
                    <a:pt x="0" y="763"/>
                  </a:lnTo>
                  <a:lnTo>
                    <a:pt x="11" y="776"/>
                  </a:lnTo>
                  <a:lnTo>
                    <a:pt x="22" y="785"/>
                  </a:lnTo>
                  <a:lnTo>
                    <a:pt x="41" y="784"/>
                  </a:lnTo>
                  <a:lnTo>
                    <a:pt x="60" y="772"/>
                  </a:lnTo>
                  <a:lnTo>
                    <a:pt x="62" y="765"/>
                  </a:lnTo>
                  <a:lnTo>
                    <a:pt x="72" y="754"/>
                  </a:lnTo>
                  <a:lnTo>
                    <a:pt x="87" y="754"/>
                  </a:lnTo>
                  <a:lnTo>
                    <a:pt x="105" y="754"/>
                  </a:lnTo>
                  <a:lnTo>
                    <a:pt x="125" y="752"/>
                  </a:lnTo>
                  <a:lnTo>
                    <a:pt x="140" y="724"/>
                  </a:lnTo>
                  <a:lnTo>
                    <a:pt x="159" y="711"/>
                  </a:lnTo>
                  <a:lnTo>
                    <a:pt x="179" y="696"/>
                  </a:lnTo>
                  <a:lnTo>
                    <a:pt x="196" y="691"/>
                  </a:lnTo>
                  <a:lnTo>
                    <a:pt x="216" y="683"/>
                  </a:lnTo>
                  <a:lnTo>
                    <a:pt x="234" y="680"/>
                  </a:lnTo>
                  <a:lnTo>
                    <a:pt x="253" y="672"/>
                  </a:lnTo>
                  <a:lnTo>
                    <a:pt x="263" y="680"/>
                  </a:lnTo>
                  <a:lnTo>
                    <a:pt x="283" y="695"/>
                  </a:lnTo>
                  <a:lnTo>
                    <a:pt x="289" y="704"/>
                  </a:lnTo>
                  <a:lnTo>
                    <a:pt x="290" y="711"/>
                  </a:lnTo>
                  <a:lnTo>
                    <a:pt x="292" y="726"/>
                  </a:lnTo>
                  <a:lnTo>
                    <a:pt x="294" y="746"/>
                  </a:lnTo>
                  <a:lnTo>
                    <a:pt x="295" y="767"/>
                  </a:lnTo>
                  <a:lnTo>
                    <a:pt x="292" y="767"/>
                  </a:lnTo>
                  <a:lnTo>
                    <a:pt x="300" y="782"/>
                  </a:lnTo>
                  <a:lnTo>
                    <a:pt x="303" y="776"/>
                  </a:lnTo>
                  <a:lnTo>
                    <a:pt x="320" y="748"/>
                  </a:lnTo>
                  <a:lnTo>
                    <a:pt x="338" y="724"/>
                  </a:lnTo>
                  <a:lnTo>
                    <a:pt x="344" y="706"/>
                  </a:lnTo>
                  <a:lnTo>
                    <a:pt x="340" y="732"/>
                  </a:lnTo>
                  <a:lnTo>
                    <a:pt x="329" y="758"/>
                  </a:lnTo>
                  <a:lnTo>
                    <a:pt x="320" y="782"/>
                  </a:lnTo>
                  <a:lnTo>
                    <a:pt x="313" y="793"/>
                  </a:lnTo>
                  <a:lnTo>
                    <a:pt x="324" y="793"/>
                  </a:lnTo>
                  <a:lnTo>
                    <a:pt x="336" y="761"/>
                  </a:lnTo>
                  <a:lnTo>
                    <a:pt x="340" y="778"/>
                  </a:lnTo>
                  <a:lnTo>
                    <a:pt x="327" y="802"/>
                  </a:lnTo>
                  <a:lnTo>
                    <a:pt x="337" y="802"/>
                  </a:lnTo>
                  <a:lnTo>
                    <a:pt x="339" y="804"/>
                  </a:lnTo>
                  <a:lnTo>
                    <a:pt x="343" y="819"/>
                  </a:lnTo>
                  <a:lnTo>
                    <a:pt x="337" y="848"/>
                  </a:lnTo>
                  <a:lnTo>
                    <a:pt x="338" y="880"/>
                  </a:lnTo>
                  <a:lnTo>
                    <a:pt x="353" y="891"/>
                  </a:lnTo>
                  <a:lnTo>
                    <a:pt x="364" y="900"/>
                  </a:lnTo>
                  <a:lnTo>
                    <a:pt x="375" y="908"/>
                  </a:lnTo>
                  <a:lnTo>
                    <a:pt x="395" y="891"/>
                  </a:lnTo>
                  <a:lnTo>
                    <a:pt x="395" y="887"/>
                  </a:lnTo>
                  <a:lnTo>
                    <a:pt x="404" y="880"/>
                  </a:lnTo>
                  <a:lnTo>
                    <a:pt x="398" y="895"/>
                  </a:lnTo>
                  <a:lnTo>
                    <a:pt x="401" y="895"/>
                  </a:lnTo>
                  <a:lnTo>
                    <a:pt x="408" y="895"/>
                  </a:lnTo>
                  <a:lnTo>
                    <a:pt x="410" y="909"/>
                  </a:lnTo>
                  <a:lnTo>
                    <a:pt x="413" y="917"/>
                  </a:lnTo>
                  <a:lnTo>
                    <a:pt x="416" y="904"/>
                  </a:lnTo>
                  <a:lnTo>
                    <a:pt x="446" y="878"/>
                  </a:lnTo>
                  <a:lnTo>
                    <a:pt x="459" y="876"/>
                  </a:lnTo>
                  <a:lnTo>
                    <a:pt x="479" y="865"/>
                  </a:lnTo>
                  <a:lnTo>
                    <a:pt x="486" y="848"/>
                  </a:lnTo>
                  <a:lnTo>
                    <a:pt x="501" y="817"/>
                  </a:lnTo>
                  <a:lnTo>
                    <a:pt x="518" y="784"/>
                  </a:lnTo>
                  <a:lnTo>
                    <a:pt x="532" y="748"/>
                  </a:lnTo>
                  <a:lnTo>
                    <a:pt x="537" y="739"/>
                  </a:lnTo>
                  <a:lnTo>
                    <a:pt x="555" y="713"/>
                  </a:lnTo>
                  <a:lnTo>
                    <a:pt x="562" y="704"/>
                  </a:lnTo>
                  <a:lnTo>
                    <a:pt x="574" y="674"/>
                  </a:lnTo>
                  <a:lnTo>
                    <a:pt x="586" y="643"/>
                  </a:lnTo>
                  <a:lnTo>
                    <a:pt x="597" y="615"/>
                  </a:lnTo>
                  <a:lnTo>
                    <a:pt x="607" y="582"/>
                  </a:lnTo>
                  <a:lnTo>
                    <a:pt x="608" y="559"/>
                  </a:lnTo>
                  <a:lnTo>
                    <a:pt x="609" y="537"/>
                  </a:lnTo>
                  <a:lnTo>
                    <a:pt x="613" y="513"/>
                  </a:lnTo>
                  <a:lnTo>
                    <a:pt x="617" y="487"/>
                  </a:lnTo>
                  <a:lnTo>
                    <a:pt x="616" y="467"/>
                  </a:lnTo>
                  <a:lnTo>
                    <a:pt x="609" y="450"/>
                  </a:lnTo>
                  <a:lnTo>
                    <a:pt x="603" y="432"/>
                  </a:lnTo>
                  <a:lnTo>
                    <a:pt x="594" y="413"/>
                  </a:lnTo>
                  <a:lnTo>
                    <a:pt x="597" y="374"/>
                  </a:lnTo>
                  <a:lnTo>
                    <a:pt x="595" y="382"/>
                  </a:lnTo>
                  <a:lnTo>
                    <a:pt x="588" y="370"/>
                  </a:lnTo>
                  <a:lnTo>
                    <a:pt x="586" y="382"/>
                  </a:lnTo>
                  <a:lnTo>
                    <a:pt x="581" y="372"/>
                  </a:lnTo>
                  <a:lnTo>
                    <a:pt x="581" y="348"/>
                  </a:lnTo>
                  <a:lnTo>
                    <a:pt x="576" y="320"/>
                  </a:lnTo>
                  <a:lnTo>
                    <a:pt x="577" y="313"/>
                  </a:lnTo>
                  <a:lnTo>
                    <a:pt x="573" y="302"/>
                  </a:lnTo>
                  <a:lnTo>
                    <a:pt x="562" y="281"/>
                  </a:lnTo>
                  <a:lnTo>
                    <a:pt x="545" y="257"/>
                  </a:lnTo>
                  <a:lnTo>
                    <a:pt x="545" y="230"/>
                  </a:lnTo>
                  <a:lnTo>
                    <a:pt x="544" y="198"/>
                  </a:lnTo>
                  <a:lnTo>
                    <a:pt x="542" y="176"/>
                  </a:lnTo>
                  <a:lnTo>
                    <a:pt x="544" y="144"/>
                  </a:lnTo>
                  <a:lnTo>
                    <a:pt x="541" y="131"/>
                  </a:lnTo>
                  <a:lnTo>
                    <a:pt x="532" y="113"/>
                  </a:lnTo>
                  <a:lnTo>
                    <a:pt x="522" y="115"/>
                  </a:lnTo>
                  <a:lnTo>
                    <a:pt x="521" y="93"/>
                  </a:lnTo>
                  <a:lnTo>
                    <a:pt x="520" y="70"/>
                  </a:lnTo>
                  <a:lnTo>
                    <a:pt x="519" y="43"/>
                  </a:lnTo>
                  <a:lnTo>
                    <a:pt x="513" y="24"/>
                  </a:lnTo>
                  <a:lnTo>
                    <a:pt x="511" y="7"/>
                  </a:lnTo>
                  <a:lnTo>
                    <a:pt x="510" y="0"/>
                  </a:lnTo>
                  <a:lnTo>
                    <a:pt x="501" y="26"/>
                  </a:lnTo>
                  <a:lnTo>
                    <a:pt x="498" y="39"/>
                  </a:lnTo>
                  <a:lnTo>
                    <a:pt x="494" y="56"/>
                  </a:lnTo>
                  <a:lnTo>
                    <a:pt x="497" y="59"/>
                  </a:lnTo>
                  <a:lnTo>
                    <a:pt x="497" y="65"/>
                  </a:lnTo>
                  <a:lnTo>
                    <a:pt x="492" y="76"/>
                  </a:lnTo>
                  <a:lnTo>
                    <a:pt x="492" y="91"/>
                  </a:lnTo>
                  <a:lnTo>
                    <a:pt x="489" y="91"/>
                  </a:lnTo>
                  <a:lnTo>
                    <a:pt x="487" y="117"/>
                  </a:lnTo>
                  <a:lnTo>
                    <a:pt x="486" y="144"/>
                  </a:lnTo>
                  <a:lnTo>
                    <a:pt x="475" y="180"/>
                  </a:lnTo>
                  <a:lnTo>
                    <a:pt x="464" y="217"/>
                  </a:lnTo>
                  <a:lnTo>
                    <a:pt x="452" y="220"/>
                  </a:lnTo>
                  <a:lnTo>
                    <a:pt x="443" y="206"/>
                  </a:lnTo>
                  <a:lnTo>
                    <a:pt x="426" y="185"/>
                  </a:lnTo>
                  <a:lnTo>
                    <a:pt x="410" y="165"/>
                  </a:lnTo>
                  <a:lnTo>
                    <a:pt x="401" y="146"/>
                  </a:lnTo>
                  <a:lnTo>
                    <a:pt x="392" y="130"/>
                  </a:lnTo>
                  <a:lnTo>
                    <a:pt x="402" y="96"/>
                  </a:lnTo>
                  <a:lnTo>
                    <a:pt x="408" y="76"/>
                  </a:lnTo>
                  <a:lnTo>
                    <a:pt x="410" y="83"/>
                  </a:lnTo>
                  <a:lnTo>
                    <a:pt x="414" y="68"/>
                  </a:lnTo>
                  <a:lnTo>
                    <a:pt x="422" y="50"/>
                  </a:lnTo>
                  <a:lnTo>
                    <a:pt x="414" y="39"/>
                  </a:lnTo>
                  <a:lnTo>
                    <a:pt x="409" y="54"/>
                  </a:lnTo>
                  <a:lnTo>
                    <a:pt x="406" y="46"/>
                  </a:lnTo>
                  <a:lnTo>
                    <a:pt x="402" y="46"/>
                  </a:lnTo>
                  <a:lnTo>
                    <a:pt x="403" y="43"/>
                  </a:lnTo>
                  <a:lnTo>
                    <a:pt x="390" y="46"/>
                  </a:lnTo>
                  <a:lnTo>
                    <a:pt x="379" y="43"/>
                  </a:lnTo>
                  <a:lnTo>
                    <a:pt x="372" y="33"/>
                  </a:lnTo>
                  <a:lnTo>
                    <a:pt x="362" y="2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13" name="Freeform 1653"/>
            <p:cNvSpPr>
              <a:spLocks/>
            </p:cNvSpPr>
            <p:nvPr/>
          </p:nvSpPr>
          <p:spPr bwMode="auto">
            <a:xfrm>
              <a:off x="7682089" y="5255565"/>
              <a:ext cx="108457" cy="90333"/>
            </a:xfrm>
            <a:custGeom>
              <a:avLst/>
              <a:gdLst>
                <a:gd name="T0" fmla="*/ 25 w 61"/>
                <a:gd name="T1" fmla="*/ 70 h 90"/>
                <a:gd name="T2" fmla="*/ 8 w 61"/>
                <a:gd name="T3" fmla="*/ 90 h 90"/>
                <a:gd name="T4" fmla="*/ 0 w 61"/>
                <a:gd name="T5" fmla="*/ 81 h 90"/>
                <a:gd name="T6" fmla="*/ 1 w 61"/>
                <a:gd name="T7" fmla="*/ 81 h 90"/>
                <a:gd name="T8" fmla="*/ 0 w 61"/>
                <a:gd name="T9" fmla="*/ 51 h 90"/>
                <a:gd name="T10" fmla="*/ 3 w 61"/>
                <a:gd name="T11" fmla="*/ 48 h 90"/>
                <a:gd name="T12" fmla="*/ 5 w 61"/>
                <a:gd name="T13" fmla="*/ 51 h 90"/>
                <a:gd name="T14" fmla="*/ 7 w 61"/>
                <a:gd name="T15" fmla="*/ 27 h 90"/>
                <a:gd name="T16" fmla="*/ 9 w 61"/>
                <a:gd name="T17" fmla="*/ 5 h 90"/>
                <a:gd name="T18" fmla="*/ 14 w 61"/>
                <a:gd name="T19" fmla="*/ 0 h 90"/>
                <a:gd name="T20" fmla="*/ 26 w 61"/>
                <a:gd name="T21" fmla="*/ 9 h 90"/>
                <a:gd name="T22" fmla="*/ 38 w 61"/>
                <a:gd name="T23" fmla="*/ 18 h 90"/>
                <a:gd name="T24" fmla="*/ 41 w 61"/>
                <a:gd name="T25" fmla="*/ 7 h 90"/>
                <a:gd name="T26" fmla="*/ 61 w 61"/>
                <a:gd name="T27" fmla="*/ 3 h 90"/>
                <a:gd name="T28" fmla="*/ 48 w 61"/>
                <a:gd name="T29" fmla="*/ 46 h 90"/>
                <a:gd name="T30" fmla="*/ 44 w 61"/>
                <a:gd name="T31" fmla="*/ 44 h 90"/>
                <a:gd name="T32" fmla="*/ 27 w 61"/>
                <a:gd name="T33" fmla="*/ 76 h 90"/>
                <a:gd name="T34" fmla="*/ 29 w 61"/>
                <a:gd name="T35" fmla="*/ 72 h 90"/>
                <a:gd name="T36" fmla="*/ 26 w 61"/>
                <a:gd name="T37" fmla="*/ 70 h 90"/>
                <a:gd name="T38" fmla="*/ 25 w 61"/>
                <a:gd name="T39"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90">
                  <a:moveTo>
                    <a:pt x="25" y="70"/>
                  </a:moveTo>
                  <a:lnTo>
                    <a:pt x="8" y="90"/>
                  </a:lnTo>
                  <a:lnTo>
                    <a:pt x="0" y="81"/>
                  </a:lnTo>
                  <a:lnTo>
                    <a:pt x="1" y="81"/>
                  </a:lnTo>
                  <a:lnTo>
                    <a:pt x="0" y="51"/>
                  </a:lnTo>
                  <a:lnTo>
                    <a:pt x="3" y="48"/>
                  </a:lnTo>
                  <a:lnTo>
                    <a:pt x="5" y="51"/>
                  </a:lnTo>
                  <a:lnTo>
                    <a:pt x="7" y="27"/>
                  </a:lnTo>
                  <a:lnTo>
                    <a:pt x="9" y="5"/>
                  </a:lnTo>
                  <a:lnTo>
                    <a:pt x="14" y="0"/>
                  </a:lnTo>
                  <a:lnTo>
                    <a:pt x="26" y="9"/>
                  </a:lnTo>
                  <a:lnTo>
                    <a:pt x="38" y="18"/>
                  </a:lnTo>
                  <a:lnTo>
                    <a:pt x="41" y="7"/>
                  </a:lnTo>
                  <a:lnTo>
                    <a:pt x="61" y="3"/>
                  </a:lnTo>
                  <a:lnTo>
                    <a:pt x="48" y="46"/>
                  </a:lnTo>
                  <a:lnTo>
                    <a:pt x="44" y="44"/>
                  </a:lnTo>
                  <a:lnTo>
                    <a:pt x="27" y="76"/>
                  </a:lnTo>
                  <a:lnTo>
                    <a:pt x="29" y="72"/>
                  </a:lnTo>
                  <a:lnTo>
                    <a:pt x="26" y="70"/>
                  </a:lnTo>
                  <a:lnTo>
                    <a:pt x="25" y="7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14" name="Freeform 1654"/>
            <p:cNvSpPr>
              <a:spLocks/>
            </p:cNvSpPr>
            <p:nvPr/>
          </p:nvSpPr>
          <p:spPr bwMode="auto">
            <a:xfrm>
              <a:off x="8849811" y="4500911"/>
              <a:ext cx="34345" cy="26347"/>
            </a:xfrm>
            <a:custGeom>
              <a:avLst/>
              <a:gdLst>
                <a:gd name="T0" fmla="*/ 20 w 20"/>
                <a:gd name="T1" fmla="*/ 24 h 26"/>
                <a:gd name="T2" fmla="*/ 0 w 20"/>
                <a:gd name="T3" fmla="*/ 26 h 26"/>
                <a:gd name="T4" fmla="*/ 1 w 20"/>
                <a:gd name="T5" fmla="*/ 15 h 26"/>
                <a:gd name="T6" fmla="*/ 14 w 20"/>
                <a:gd name="T7" fmla="*/ 0 h 26"/>
                <a:gd name="T8" fmla="*/ 20 w 20"/>
                <a:gd name="T9" fmla="*/ 22 h 26"/>
                <a:gd name="T10" fmla="*/ 20 w 20"/>
                <a:gd name="T11" fmla="*/ 24 h 26"/>
              </a:gdLst>
              <a:ahLst/>
              <a:cxnLst>
                <a:cxn ang="0">
                  <a:pos x="T0" y="T1"/>
                </a:cxn>
                <a:cxn ang="0">
                  <a:pos x="T2" y="T3"/>
                </a:cxn>
                <a:cxn ang="0">
                  <a:pos x="T4" y="T5"/>
                </a:cxn>
                <a:cxn ang="0">
                  <a:pos x="T6" y="T7"/>
                </a:cxn>
                <a:cxn ang="0">
                  <a:pos x="T8" y="T9"/>
                </a:cxn>
                <a:cxn ang="0">
                  <a:pos x="T10" y="T11"/>
                </a:cxn>
              </a:cxnLst>
              <a:rect l="0" t="0" r="r" b="b"/>
              <a:pathLst>
                <a:path w="20" h="26">
                  <a:moveTo>
                    <a:pt x="20" y="24"/>
                  </a:moveTo>
                  <a:lnTo>
                    <a:pt x="0" y="26"/>
                  </a:lnTo>
                  <a:lnTo>
                    <a:pt x="1" y="15"/>
                  </a:lnTo>
                  <a:lnTo>
                    <a:pt x="14" y="0"/>
                  </a:lnTo>
                  <a:lnTo>
                    <a:pt x="20" y="22"/>
                  </a:lnTo>
                  <a:lnTo>
                    <a:pt x="20" y="2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15" name="Freeform 1655"/>
            <p:cNvSpPr>
              <a:spLocks/>
            </p:cNvSpPr>
            <p:nvPr/>
          </p:nvSpPr>
          <p:spPr bwMode="auto">
            <a:xfrm>
              <a:off x="8893194" y="4465154"/>
              <a:ext cx="36152" cy="20701"/>
            </a:xfrm>
            <a:custGeom>
              <a:avLst/>
              <a:gdLst>
                <a:gd name="T0" fmla="*/ 15 w 21"/>
                <a:gd name="T1" fmla="*/ 15 h 20"/>
                <a:gd name="T2" fmla="*/ 21 w 21"/>
                <a:gd name="T3" fmla="*/ 0 h 20"/>
                <a:gd name="T4" fmla="*/ 0 w 21"/>
                <a:gd name="T5" fmla="*/ 13 h 20"/>
                <a:gd name="T6" fmla="*/ 0 w 21"/>
                <a:gd name="T7" fmla="*/ 20 h 20"/>
                <a:gd name="T8" fmla="*/ 15 w 21"/>
                <a:gd name="T9" fmla="*/ 15 h 20"/>
              </a:gdLst>
              <a:ahLst/>
              <a:cxnLst>
                <a:cxn ang="0">
                  <a:pos x="T0" y="T1"/>
                </a:cxn>
                <a:cxn ang="0">
                  <a:pos x="T2" y="T3"/>
                </a:cxn>
                <a:cxn ang="0">
                  <a:pos x="T4" y="T5"/>
                </a:cxn>
                <a:cxn ang="0">
                  <a:pos x="T6" y="T7"/>
                </a:cxn>
                <a:cxn ang="0">
                  <a:pos x="T8" y="T9"/>
                </a:cxn>
              </a:cxnLst>
              <a:rect l="0" t="0" r="r" b="b"/>
              <a:pathLst>
                <a:path w="21" h="20">
                  <a:moveTo>
                    <a:pt x="15" y="15"/>
                  </a:moveTo>
                  <a:lnTo>
                    <a:pt x="21" y="0"/>
                  </a:lnTo>
                  <a:lnTo>
                    <a:pt x="0" y="13"/>
                  </a:lnTo>
                  <a:lnTo>
                    <a:pt x="0" y="20"/>
                  </a:lnTo>
                  <a:lnTo>
                    <a:pt x="15" y="15"/>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16" name="Freeform 1656"/>
            <p:cNvSpPr>
              <a:spLocks/>
            </p:cNvSpPr>
            <p:nvPr/>
          </p:nvSpPr>
          <p:spPr bwMode="auto">
            <a:xfrm>
              <a:off x="8475634" y="4589361"/>
              <a:ext cx="63267" cy="69631"/>
            </a:xfrm>
            <a:custGeom>
              <a:avLst/>
              <a:gdLst>
                <a:gd name="T0" fmla="*/ 36 w 36"/>
                <a:gd name="T1" fmla="*/ 70 h 70"/>
                <a:gd name="T2" fmla="*/ 26 w 36"/>
                <a:gd name="T3" fmla="*/ 68 h 70"/>
                <a:gd name="T4" fmla="*/ 15 w 36"/>
                <a:gd name="T5" fmla="*/ 44 h 70"/>
                <a:gd name="T6" fmla="*/ 3 w 36"/>
                <a:gd name="T7" fmla="*/ 20 h 70"/>
                <a:gd name="T8" fmla="*/ 0 w 36"/>
                <a:gd name="T9" fmla="*/ 0 h 70"/>
                <a:gd name="T10" fmla="*/ 9 w 36"/>
                <a:gd name="T11" fmla="*/ 18 h 70"/>
                <a:gd name="T12" fmla="*/ 19 w 36"/>
                <a:gd name="T13" fmla="*/ 33 h 70"/>
                <a:gd name="T14" fmla="*/ 27 w 36"/>
                <a:gd name="T15" fmla="*/ 52 h 70"/>
                <a:gd name="T16" fmla="*/ 36 w 36"/>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70">
                  <a:moveTo>
                    <a:pt x="36" y="70"/>
                  </a:moveTo>
                  <a:lnTo>
                    <a:pt x="26" y="68"/>
                  </a:lnTo>
                  <a:lnTo>
                    <a:pt x="15" y="44"/>
                  </a:lnTo>
                  <a:lnTo>
                    <a:pt x="3" y="20"/>
                  </a:lnTo>
                  <a:lnTo>
                    <a:pt x="0" y="0"/>
                  </a:lnTo>
                  <a:lnTo>
                    <a:pt x="9" y="18"/>
                  </a:lnTo>
                  <a:lnTo>
                    <a:pt x="19" y="33"/>
                  </a:lnTo>
                  <a:lnTo>
                    <a:pt x="27" y="52"/>
                  </a:lnTo>
                  <a:lnTo>
                    <a:pt x="36" y="7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17" name="Freeform 1657"/>
            <p:cNvSpPr>
              <a:spLocks/>
            </p:cNvSpPr>
            <p:nvPr/>
          </p:nvSpPr>
          <p:spPr bwMode="auto">
            <a:xfrm>
              <a:off x="8128571" y="5248037"/>
              <a:ext cx="307295" cy="197603"/>
            </a:xfrm>
            <a:custGeom>
              <a:avLst/>
              <a:gdLst>
                <a:gd name="T0" fmla="*/ 114 w 174"/>
                <a:gd name="T1" fmla="*/ 106 h 198"/>
                <a:gd name="T2" fmla="*/ 108 w 174"/>
                <a:gd name="T3" fmla="*/ 87 h 198"/>
                <a:gd name="T4" fmla="*/ 107 w 174"/>
                <a:gd name="T5" fmla="*/ 85 h 198"/>
                <a:gd name="T6" fmla="*/ 102 w 174"/>
                <a:gd name="T7" fmla="*/ 89 h 198"/>
                <a:gd name="T8" fmla="*/ 108 w 174"/>
                <a:gd name="T9" fmla="*/ 108 h 198"/>
                <a:gd name="T10" fmla="*/ 96 w 174"/>
                <a:gd name="T11" fmla="*/ 115 h 198"/>
                <a:gd name="T12" fmla="*/ 88 w 174"/>
                <a:gd name="T13" fmla="*/ 119 h 198"/>
                <a:gd name="T14" fmla="*/ 86 w 174"/>
                <a:gd name="T15" fmla="*/ 130 h 198"/>
                <a:gd name="T16" fmla="*/ 80 w 174"/>
                <a:gd name="T17" fmla="*/ 141 h 198"/>
                <a:gd name="T18" fmla="*/ 78 w 174"/>
                <a:gd name="T19" fmla="*/ 145 h 198"/>
                <a:gd name="T20" fmla="*/ 60 w 174"/>
                <a:gd name="T21" fmla="*/ 171 h 198"/>
                <a:gd name="T22" fmla="*/ 26 w 174"/>
                <a:gd name="T23" fmla="*/ 198 h 198"/>
                <a:gd name="T24" fmla="*/ 18 w 174"/>
                <a:gd name="T25" fmla="*/ 191 h 198"/>
                <a:gd name="T26" fmla="*/ 7 w 174"/>
                <a:gd name="T27" fmla="*/ 184 h 198"/>
                <a:gd name="T28" fmla="*/ 1 w 174"/>
                <a:gd name="T29" fmla="*/ 180 h 198"/>
                <a:gd name="T30" fmla="*/ 3 w 174"/>
                <a:gd name="T31" fmla="*/ 178 h 198"/>
                <a:gd name="T32" fmla="*/ 0 w 174"/>
                <a:gd name="T33" fmla="*/ 176 h 198"/>
                <a:gd name="T34" fmla="*/ 9 w 174"/>
                <a:gd name="T35" fmla="*/ 167 h 198"/>
                <a:gd name="T36" fmla="*/ 12 w 174"/>
                <a:gd name="T37" fmla="*/ 161 h 198"/>
                <a:gd name="T38" fmla="*/ 16 w 174"/>
                <a:gd name="T39" fmla="*/ 156 h 198"/>
                <a:gd name="T40" fmla="*/ 17 w 174"/>
                <a:gd name="T41" fmla="*/ 158 h 198"/>
                <a:gd name="T42" fmla="*/ 25 w 174"/>
                <a:gd name="T43" fmla="*/ 145 h 198"/>
                <a:gd name="T44" fmla="*/ 29 w 174"/>
                <a:gd name="T45" fmla="*/ 139 h 198"/>
                <a:gd name="T46" fmla="*/ 38 w 174"/>
                <a:gd name="T47" fmla="*/ 134 h 198"/>
                <a:gd name="T48" fmla="*/ 59 w 174"/>
                <a:gd name="T49" fmla="*/ 113 h 198"/>
                <a:gd name="T50" fmla="*/ 65 w 174"/>
                <a:gd name="T51" fmla="*/ 109 h 198"/>
                <a:gd name="T52" fmla="*/ 92 w 174"/>
                <a:gd name="T53" fmla="*/ 85 h 198"/>
                <a:gd name="T54" fmla="*/ 105 w 174"/>
                <a:gd name="T55" fmla="*/ 74 h 198"/>
                <a:gd name="T56" fmla="*/ 122 w 174"/>
                <a:gd name="T57" fmla="*/ 58 h 198"/>
                <a:gd name="T58" fmla="*/ 117 w 174"/>
                <a:gd name="T59" fmla="*/ 58 h 198"/>
                <a:gd name="T60" fmla="*/ 129 w 174"/>
                <a:gd name="T61" fmla="*/ 41 h 198"/>
                <a:gd name="T62" fmla="*/ 158 w 174"/>
                <a:gd name="T63" fmla="*/ 2 h 198"/>
                <a:gd name="T64" fmla="*/ 164 w 174"/>
                <a:gd name="T65" fmla="*/ 0 h 198"/>
                <a:gd name="T66" fmla="*/ 159 w 174"/>
                <a:gd name="T67" fmla="*/ 6 h 198"/>
                <a:gd name="T68" fmla="*/ 158 w 174"/>
                <a:gd name="T69" fmla="*/ 22 h 198"/>
                <a:gd name="T70" fmla="*/ 172 w 174"/>
                <a:gd name="T71" fmla="*/ 15 h 198"/>
                <a:gd name="T72" fmla="*/ 170 w 174"/>
                <a:gd name="T73" fmla="*/ 21 h 198"/>
                <a:gd name="T74" fmla="*/ 171 w 174"/>
                <a:gd name="T75" fmla="*/ 21 h 198"/>
                <a:gd name="T76" fmla="*/ 170 w 174"/>
                <a:gd name="T77" fmla="*/ 22 h 198"/>
                <a:gd name="T78" fmla="*/ 174 w 174"/>
                <a:gd name="T79" fmla="*/ 22 h 198"/>
                <a:gd name="T80" fmla="*/ 167 w 174"/>
                <a:gd name="T81" fmla="*/ 39 h 198"/>
                <a:gd name="T82" fmla="*/ 148 w 174"/>
                <a:gd name="T83" fmla="*/ 61 h 198"/>
                <a:gd name="T84" fmla="*/ 129 w 174"/>
                <a:gd name="T85" fmla="*/ 84 h 198"/>
                <a:gd name="T86" fmla="*/ 120 w 174"/>
                <a:gd name="T87" fmla="*/ 87 h 198"/>
                <a:gd name="T88" fmla="*/ 120 w 174"/>
                <a:gd name="T89" fmla="*/ 95 h 198"/>
                <a:gd name="T90" fmla="*/ 114 w 174"/>
                <a:gd name="T91" fmla="*/ 95 h 198"/>
                <a:gd name="T92" fmla="*/ 120 w 174"/>
                <a:gd name="T93" fmla="*/ 98 h 198"/>
                <a:gd name="T94" fmla="*/ 120 w 174"/>
                <a:gd name="T95" fmla="*/ 108 h 198"/>
                <a:gd name="T96" fmla="*/ 114 w 174"/>
                <a:gd name="T97" fmla="*/ 10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198">
                  <a:moveTo>
                    <a:pt x="114" y="106"/>
                  </a:moveTo>
                  <a:lnTo>
                    <a:pt x="108" y="87"/>
                  </a:lnTo>
                  <a:lnTo>
                    <a:pt x="107" y="85"/>
                  </a:lnTo>
                  <a:lnTo>
                    <a:pt x="102" y="89"/>
                  </a:lnTo>
                  <a:lnTo>
                    <a:pt x="108" y="108"/>
                  </a:lnTo>
                  <a:lnTo>
                    <a:pt x="96" y="115"/>
                  </a:lnTo>
                  <a:lnTo>
                    <a:pt x="88" y="119"/>
                  </a:lnTo>
                  <a:lnTo>
                    <a:pt x="86" y="130"/>
                  </a:lnTo>
                  <a:lnTo>
                    <a:pt x="80" y="141"/>
                  </a:lnTo>
                  <a:lnTo>
                    <a:pt x="78" y="145"/>
                  </a:lnTo>
                  <a:lnTo>
                    <a:pt x="60" y="171"/>
                  </a:lnTo>
                  <a:lnTo>
                    <a:pt x="26" y="198"/>
                  </a:lnTo>
                  <a:lnTo>
                    <a:pt x="18" y="191"/>
                  </a:lnTo>
                  <a:lnTo>
                    <a:pt x="7" y="184"/>
                  </a:lnTo>
                  <a:lnTo>
                    <a:pt x="1" y="180"/>
                  </a:lnTo>
                  <a:lnTo>
                    <a:pt x="3" y="178"/>
                  </a:lnTo>
                  <a:lnTo>
                    <a:pt x="0" y="176"/>
                  </a:lnTo>
                  <a:lnTo>
                    <a:pt x="9" y="167"/>
                  </a:lnTo>
                  <a:lnTo>
                    <a:pt x="12" y="161"/>
                  </a:lnTo>
                  <a:lnTo>
                    <a:pt x="16" y="156"/>
                  </a:lnTo>
                  <a:lnTo>
                    <a:pt x="17" y="158"/>
                  </a:lnTo>
                  <a:lnTo>
                    <a:pt x="25" y="145"/>
                  </a:lnTo>
                  <a:lnTo>
                    <a:pt x="29" y="139"/>
                  </a:lnTo>
                  <a:lnTo>
                    <a:pt x="38" y="134"/>
                  </a:lnTo>
                  <a:lnTo>
                    <a:pt x="59" y="113"/>
                  </a:lnTo>
                  <a:lnTo>
                    <a:pt x="65" y="109"/>
                  </a:lnTo>
                  <a:lnTo>
                    <a:pt x="92" y="85"/>
                  </a:lnTo>
                  <a:lnTo>
                    <a:pt x="105" y="74"/>
                  </a:lnTo>
                  <a:lnTo>
                    <a:pt x="122" y="58"/>
                  </a:lnTo>
                  <a:lnTo>
                    <a:pt x="117" y="58"/>
                  </a:lnTo>
                  <a:lnTo>
                    <a:pt x="129" y="41"/>
                  </a:lnTo>
                  <a:lnTo>
                    <a:pt x="158" y="2"/>
                  </a:lnTo>
                  <a:lnTo>
                    <a:pt x="164" y="0"/>
                  </a:lnTo>
                  <a:lnTo>
                    <a:pt x="159" y="6"/>
                  </a:lnTo>
                  <a:lnTo>
                    <a:pt x="158" y="22"/>
                  </a:lnTo>
                  <a:lnTo>
                    <a:pt x="172" y="15"/>
                  </a:lnTo>
                  <a:lnTo>
                    <a:pt x="170" y="21"/>
                  </a:lnTo>
                  <a:lnTo>
                    <a:pt x="171" y="21"/>
                  </a:lnTo>
                  <a:lnTo>
                    <a:pt x="170" y="22"/>
                  </a:lnTo>
                  <a:lnTo>
                    <a:pt x="174" y="22"/>
                  </a:lnTo>
                  <a:lnTo>
                    <a:pt x="167" y="39"/>
                  </a:lnTo>
                  <a:lnTo>
                    <a:pt x="148" y="61"/>
                  </a:lnTo>
                  <a:lnTo>
                    <a:pt x="129" y="84"/>
                  </a:lnTo>
                  <a:lnTo>
                    <a:pt x="120" y="87"/>
                  </a:lnTo>
                  <a:lnTo>
                    <a:pt x="120" y="95"/>
                  </a:lnTo>
                  <a:lnTo>
                    <a:pt x="114" y="95"/>
                  </a:lnTo>
                  <a:lnTo>
                    <a:pt x="120" y="98"/>
                  </a:lnTo>
                  <a:lnTo>
                    <a:pt x="120" y="108"/>
                  </a:lnTo>
                  <a:lnTo>
                    <a:pt x="114" y="106"/>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18" name="Freeform 1658"/>
            <p:cNvSpPr>
              <a:spLocks/>
            </p:cNvSpPr>
            <p:nvPr/>
          </p:nvSpPr>
          <p:spPr bwMode="auto">
            <a:xfrm>
              <a:off x="8441289" y="5050434"/>
              <a:ext cx="177147" cy="233359"/>
            </a:xfrm>
            <a:custGeom>
              <a:avLst/>
              <a:gdLst>
                <a:gd name="T0" fmla="*/ 12 w 100"/>
                <a:gd name="T1" fmla="*/ 157 h 235"/>
                <a:gd name="T2" fmla="*/ 16 w 100"/>
                <a:gd name="T3" fmla="*/ 174 h 235"/>
                <a:gd name="T4" fmla="*/ 22 w 100"/>
                <a:gd name="T5" fmla="*/ 187 h 235"/>
                <a:gd name="T6" fmla="*/ 0 w 100"/>
                <a:gd name="T7" fmla="*/ 226 h 235"/>
                <a:gd name="T8" fmla="*/ 3 w 100"/>
                <a:gd name="T9" fmla="*/ 235 h 235"/>
                <a:gd name="T10" fmla="*/ 25 w 100"/>
                <a:gd name="T11" fmla="*/ 211 h 235"/>
                <a:gd name="T12" fmla="*/ 47 w 100"/>
                <a:gd name="T13" fmla="*/ 187 h 235"/>
                <a:gd name="T14" fmla="*/ 57 w 100"/>
                <a:gd name="T15" fmla="*/ 159 h 235"/>
                <a:gd name="T16" fmla="*/ 73 w 100"/>
                <a:gd name="T17" fmla="*/ 154 h 235"/>
                <a:gd name="T18" fmla="*/ 80 w 100"/>
                <a:gd name="T19" fmla="*/ 141 h 235"/>
                <a:gd name="T20" fmla="*/ 100 w 100"/>
                <a:gd name="T21" fmla="*/ 109 h 235"/>
                <a:gd name="T22" fmla="*/ 97 w 100"/>
                <a:gd name="T23" fmla="*/ 104 h 235"/>
                <a:gd name="T24" fmla="*/ 81 w 100"/>
                <a:gd name="T25" fmla="*/ 115 h 235"/>
                <a:gd name="T26" fmla="*/ 66 w 100"/>
                <a:gd name="T27" fmla="*/ 102 h 235"/>
                <a:gd name="T28" fmla="*/ 69 w 100"/>
                <a:gd name="T29" fmla="*/ 69 h 235"/>
                <a:gd name="T30" fmla="*/ 63 w 100"/>
                <a:gd name="T31" fmla="*/ 89 h 235"/>
                <a:gd name="T32" fmla="*/ 56 w 100"/>
                <a:gd name="T33" fmla="*/ 80 h 235"/>
                <a:gd name="T34" fmla="*/ 58 w 100"/>
                <a:gd name="T35" fmla="*/ 69 h 235"/>
                <a:gd name="T36" fmla="*/ 62 w 100"/>
                <a:gd name="T37" fmla="*/ 43 h 235"/>
                <a:gd name="T38" fmla="*/ 66 w 100"/>
                <a:gd name="T39" fmla="*/ 30 h 235"/>
                <a:gd name="T40" fmla="*/ 63 w 100"/>
                <a:gd name="T41" fmla="*/ 30 h 235"/>
                <a:gd name="T42" fmla="*/ 56 w 100"/>
                <a:gd name="T43" fmla="*/ 15 h 235"/>
                <a:gd name="T44" fmla="*/ 54 w 100"/>
                <a:gd name="T45" fmla="*/ 2 h 235"/>
                <a:gd name="T46" fmla="*/ 52 w 100"/>
                <a:gd name="T47" fmla="*/ 0 h 235"/>
                <a:gd name="T48" fmla="*/ 51 w 100"/>
                <a:gd name="T49" fmla="*/ 26 h 235"/>
                <a:gd name="T50" fmla="*/ 54 w 100"/>
                <a:gd name="T51" fmla="*/ 35 h 235"/>
                <a:gd name="T52" fmla="*/ 49 w 100"/>
                <a:gd name="T53" fmla="*/ 63 h 235"/>
                <a:gd name="T54" fmla="*/ 52 w 100"/>
                <a:gd name="T55" fmla="*/ 50 h 235"/>
                <a:gd name="T56" fmla="*/ 55 w 100"/>
                <a:gd name="T57" fmla="*/ 57 h 235"/>
                <a:gd name="T58" fmla="*/ 55 w 100"/>
                <a:gd name="T59" fmla="*/ 61 h 235"/>
                <a:gd name="T60" fmla="*/ 52 w 100"/>
                <a:gd name="T61" fmla="*/ 70 h 235"/>
                <a:gd name="T62" fmla="*/ 48 w 100"/>
                <a:gd name="T63" fmla="*/ 85 h 235"/>
                <a:gd name="T64" fmla="*/ 55 w 100"/>
                <a:gd name="T65" fmla="*/ 83 h 235"/>
                <a:gd name="T66" fmla="*/ 49 w 100"/>
                <a:gd name="T67" fmla="*/ 91 h 235"/>
                <a:gd name="T68" fmla="*/ 46 w 100"/>
                <a:gd name="T69" fmla="*/ 104 h 235"/>
                <a:gd name="T70" fmla="*/ 32 w 100"/>
                <a:gd name="T71" fmla="*/ 141 h 235"/>
                <a:gd name="T72" fmla="*/ 12 w 100"/>
                <a:gd name="T73" fmla="*/ 15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235">
                  <a:moveTo>
                    <a:pt x="12" y="157"/>
                  </a:moveTo>
                  <a:lnTo>
                    <a:pt x="16" y="174"/>
                  </a:lnTo>
                  <a:lnTo>
                    <a:pt x="22" y="187"/>
                  </a:lnTo>
                  <a:lnTo>
                    <a:pt x="0" y="226"/>
                  </a:lnTo>
                  <a:lnTo>
                    <a:pt x="3" y="235"/>
                  </a:lnTo>
                  <a:lnTo>
                    <a:pt x="25" y="211"/>
                  </a:lnTo>
                  <a:lnTo>
                    <a:pt x="47" y="187"/>
                  </a:lnTo>
                  <a:lnTo>
                    <a:pt x="57" y="159"/>
                  </a:lnTo>
                  <a:lnTo>
                    <a:pt x="73" y="154"/>
                  </a:lnTo>
                  <a:lnTo>
                    <a:pt x="80" y="141"/>
                  </a:lnTo>
                  <a:lnTo>
                    <a:pt x="100" y="109"/>
                  </a:lnTo>
                  <a:lnTo>
                    <a:pt x="97" y="104"/>
                  </a:lnTo>
                  <a:lnTo>
                    <a:pt x="81" y="115"/>
                  </a:lnTo>
                  <a:lnTo>
                    <a:pt x="66" y="102"/>
                  </a:lnTo>
                  <a:lnTo>
                    <a:pt x="69" y="69"/>
                  </a:lnTo>
                  <a:lnTo>
                    <a:pt x="63" y="89"/>
                  </a:lnTo>
                  <a:lnTo>
                    <a:pt x="56" y="80"/>
                  </a:lnTo>
                  <a:lnTo>
                    <a:pt x="58" y="69"/>
                  </a:lnTo>
                  <a:lnTo>
                    <a:pt x="62" y="43"/>
                  </a:lnTo>
                  <a:lnTo>
                    <a:pt x="66" y="30"/>
                  </a:lnTo>
                  <a:lnTo>
                    <a:pt x="63" y="30"/>
                  </a:lnTo>
                  <a:lnTo>
                    <a:pt x="56" y="15"/>
                  </a:lnTo>
                  <a:lnTo>
                    <a:pt x="54" y="2"/>
                  </a:lnTo>
                  <a:lnTo>
                    <a:pt x="52" y="0"/>
                  </a:lnTo>
                  <a:lnTo>
                    <a:pt x="51" y="26"/>
                  </a:lnTo>
                  <a:lnTo>
                    <a:pt x="54" y="35"/>
                  </a:lnTo>
                  <a:lnTo>
                    <a:pt x="49" y="63"/>
                  </a:lnTo>
                  <a:lnTo>
                    <a:pt x="52" y="50"/>
                  </a:lnTo>
                  <a:lnTo>
                    <a:pt x="55" y="57"/>
                  </a:lnTo>
                  <a:lnTo>
                    <a:pt x="55" y="61"/>
                  </a:lnTo>
                  <a:lnTo>
                    <a:pt x="52" y="70"/>
                  </a:lnTo>
                  <a:lnTo>
                    <a:pt x="48" y="85"/>
                  </a:lnTo>
                  <a:lnTo>
                    <a:pt x="55" y="83"/>
                  </a:lnTo>
                  <a:lnTo>
                    <a:pt x="49" y="91"/>
                  </a:lnTo>
                  <a:lnTo>
                    <a:pt x="46" y="104"/>
                  </a:lnTo>
                  <a:lnTo>
                    <a:pt x="32" y="141"/>
                  </a:lnTo>
                  <a:lnTo>
                    <a:pt x="12" y="157"/>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19" name="Freeform 1659"/>
            <p:cNvSpPr>
              <a:spLocks/>
            </p:cNvSpPr>
            <p:nvPr/>
          </p:nvSpPr>
          <p:spPr bwMode="auto">
            <a:xfrm>
              <a:off x="8126763" y="5449403"/>
              <a:ext cx="16269" cy="7528"/>
            </a:xfrm>
            <a:custGeom>
              <a:avLst/>
              <a:gdLst>
                <a:gd name="T0" fmla="*/ 9 w 10"/>
                <a:gd name="T1" fmla="*/ 6 h 9"/>
                <a:gd name="T2" fmla="*/ 10 w 10"/>
                <a:gd name="T3" fmla="*/ 2 h 9"/>
                <a:gd name="T4" fmla="*/ 6 w 10"/>
                <a:gd name="T5" fmla="*/ 0 h 9"/>
                <a:gd name="T6" fmla="*/ 0 w 10"/>
                <a:gd name="T7" fmla="*/ 9 h 9"/>
                <a:gd name="T8" fmla="*/ 9 w 10"/>
                <a:gd name="T9" fmla="*/ 6 h 9"/>
              </a:gdLst>
              <a:ahLst/>
              <a:cxnLst>
                <a:cxn ang="0">
                  <a:pos x="T0" y="T1"/>
                </a:cxn>
                <a:cxn ang="0">
                  <a:pos x="T2" y="T3"/>
                </a:cxn>
                <a:cxn ang="0">
                  <a:pos x="T4" y="T5"/>
                </a:cxn>
                <a:cxn ang="0">
                  <a:pos x="T6" y="T7"/>
                </a:cxn>
                <a:cxn ang="0">
                  <a:pos x="T8" y="T9"/>
                </a:cxn>
              </a:cxnLst>
              <a:rect l="0" t="0" r="r" b="b"/>
              <a:pathLst>
                <a:path w="10" h="9">
                  <a:moveTo>
                    <a:pt x="9" y="6"/>
                  </a:moveTo>
                  <a:lnTo>
                    <a:pt x="10" y="2"/>
                  </a:lnTo>
                  <a:lnTo>
                    <a:pt x="6" y="0"/>
                  </a:lnTo>
                  <a:lnTo>
                    <a:pt x="0" y="9"/>
                  </a:lnTo>
                  <a:lnTo>
                    <a:pt x="9" y="6"/>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0" name="Freeform 1660"/>
            <p:cNvSpPr>
              <a:spLocks/>
            </p:cNvSpPr>
            <p:nvPr/>
          </p:nvSpPr>
          <p:spPr bwMode="auto">
            <a:xfrm>
              <a:off x="5554523" y="4613826"/>
              <a:ext cx="16269" cy="11292"/>
            </a:xfrm>
            <a:custGeom>
              <a:avLst/>
              <a:gdLst>
                <a:gd name="T0" fmla="*/ 2 w 9"/>
                <a:gd name="T1" fmla="*/ 0 h 13"/>
                <a:gd name="T2" fmla="*/ 0 w 9"/>
                <a:gd name="T3" fmla="*/ 13 h 13"/>
                <a:gd name="T4" fmla="*/ 9 w 9"/>
                <a:gd name="T5" fmla="*/ 11 h 13"/>
                <a:gd name="T6" fmla="*/ 2 w 9"/>
                <a:gd name="T7" fmla="*/ 0 h 13"/>
              </a:gdLst>
              <a:ahLst/>
              <a:cxnLst>
                <a:cxn ang="0">
                  <a:pos x="T0" y="T1"/>
                </a:cxn>
                <a:cxn ang="0">
                  <a:pos x="T2" y="T3"/>
                </a:cxn>
                <a:cxn ang="0">
                  <a:pos x="T4" y="T5"/>
                </a:cxn>
                <a:cxn ang="0">
                  <a:pos x="T6" y="T7"/>
                </a:cxn>
              </a:cxnLst>
              <a:rect l="0" t="0" r="r" b="b"/>
              <a:pathLst>
                <a:path w="9" h="13">
                  <a:moveTo>
                    <a:pt x="2" y="0"/>
                  </a:moveTo>
                  <a:lnTo>
                    <a:pt x="0" y="13"/>
                  </a:lnTo>
                  <a:lnTo>
                    <a:pt x="9" y="11"/>
                  </a:lnTo>
                  <a:lnTo>
                    <a:pt x="2"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21" name="Freeform 1661"/>
            <p:cNvSpPr>
              <a:spLocks/>
            </p:cNvSpPr>
            <p:nvPr/>
          </p:nvSpPr>
          <p:spPr bwMode="auto">
            <a:xfrm>
              <a:off x="8415982" y="4239322"/>
              <a:ext cx="32537" cy="20701"/>
            </a:xfrm>
            <a:custGeom>
              <a:avLst/>
              <a:gdLst>
                <a:gd name="T0" fmla="*/ 18 w 19"/>
                <a:gd name="T1" fmla="*/ 20 h 20"/>
                <a:gd name="T2" fmla="*/ 19 w 19"/>
                <a:gd name="T3" fmla="*/ 18 h 20"/>
                <a:gd name="T4" fmla="*/ 3 w 19"/>
                <a:gd name="T5" fmla="*/ 0 h 20"/>
                <a:gd name="T6" fmla="*/ 0 w 19"/>
                <a:gd name="T7" fmla="*/ 9 h 20"/>
                <a:gd name="T8" fmla="*/ 18 w 19"/>
                <a:gd name="T9" fmla="*/ 20 h 20"/>
              </a:gdLst>
              <a:ahLst/>
              <a:cxnLst>
                <a:cxn ang="0">
                  <a:pos x="T0" y="T1"/>
                </a:cxn>
                <a:cxn ang="0">
                  <a:pos x="T2" y="T3"/>
                </a:cxn>
                <a:cxn ang="0">
                  <a:pos x="T4" y="T5"/>
                </a:cxn>
                <a:cxn ang="0">
                  <a:pos x="T6" y="T7"/>
                </a:cxn>
                <a:cxn ang="0">
                  <a:pos x="T8" y="T9"/>
                </a:cxn>
              </a:cxnLst>
              <a:rect l="0" t="0" r="r" b="b"/>
              <a:pathLst>
                <a:path w="19" h="20">
                  <a:moveTo>
                    <a:pt x="18" y="20"/>
                  </a:moveTo>
                  <a:lnTo>
                    <a:pt x="19" y="18"/>
                  </a:lnTo>
                  <a:lnTo>
                    <a:pt x="3" y="0"/>
                  </a:lnTo>
                  <a:lnTo>
                    <a:pt x="0" y="9"/>
                  </a:lnTo>
                  <a:lnTo>
                    <a:pt x="18" y="2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2" name="Freeform 1662"/>
            <p:cNvSpPr>
              <a:spLocks/>
            </p:cNvSpPr>
            <p:nvPr/>
          </p:nvSpPr>
          <p:spPr bwMode="auto">
            <a:xfrm>
              <a:off x="8341870" y="4156517"/>
              <a:ext cx="25307" cy="22583"/>
            </a:xfrm>
            <a:custGeom>
              <a:avLst/>
              <a:gdLst>
                <a:gd name="T0" fmla="*/ 0 w 14"/>
                <a:gd name="T1" fmla="*/ 0 h 24"/>
                <a:gd name="T2" fmla="*/ 14 w 14"/>
                <a:gd name="T3" fmla="*/ 24 h 24"/>
                <a:gd name="T4" fmla="*/ 4 w 14"/>
                <a:gd name="T5" fmla="*/ 18 h 24"/>
                <a:gd name="T6" fmla="*/ 0 w 14"/>
                <a:gd name="T7" fmla="*/ 0 h 24"/>
              </a:gdLst>
              <a:ahLst/>
              <a:cxnLst>
                <a:cxn ang="0">
                  <a:pos x="T0" y="T1"/>
                </a:cxn>
                <a:cxn ang="0">
                  <a:pos x="T2" y="T3"/>
                </a:cxn>
                <a:cxn ang="0">
                  <a:pos x="T4" y="T5"/>
                </a:cxn>
                <a:cxn ang="0">
                  <a:pos x="T6" y="T7"/>
                </a:cxn>
              </a:cxnLst>
              <a:rect l="0" t="0" r="r" b="b"/>
              <a:pathLst>
                <a:path w="14" h="24">
                  <a:moveTo>
                    <a:pt x="0" y="0"/>
                  </a:moveTo>
                  <a:lnTo>
                    <a:pt x="14" y="24"/>
                  </a:lnTo>
                  <a:lnTo>
                    <a:pt x="4" y="18"/>
                  </a:lnTo>
                  <a:lnTo>
                    <a:pt x="0"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3" name="Freeform 1663"/>
            <p:cNvSpPr>
              <a:spLocks/>
            </p:cNvSpPr>
            <p:nvPr/>
          </p:nvSpPr>
          <p:spPr bwMode="auto">
            <a:xfrm>
              <a:off x="8462980" y="4271315"/>
              <a:ext cx="21691" cy="20701"/>
            </a:xfrm>
            <a:custGeom>
              <a:avLst/>
              <a:gdLst>
                <a:gd name="T0" fmla="*/ 13 w 13"/>
                <a:gd name="T1" fmla="*/ 21 h 21"/>
                <a:gd name="T2" fmla="*/ 1 w 13"/>
                <a:gd name="T3" fmla="*/ 6 h 21"/>
                <a:gd name="T4" fmla="*/ 0 w 13"/>
                <a:gd name="T5" fmla="*/ 0 h 21"/>
                <a:gd name="T6" fmla="*/ 13 w 13"/>
                <a:gd name="T7" fmla="*/ 15 h 21"/>
                <a:gd name="T8" fmla="*/ 13 w 13"/>
                <a:gd name="T9" fmla="*/ 21 h 21"/>
              </a:gdLst>
              <a:ahLst/>
              <a:cxnLst>
                <a:cxn ang="0">
                  <a:pos x="T0" y="T1"/>
                </a:cxn>
                <a:cxn ang="0">
                  <a:pos x="T2" y="T3"/>
                </a:cxn>
                <a:cxn ang="0">
                  <a:pos x="T4" y="T5"/>
                </a:cxn>
                <a:cxn ang="0">
                  <a:pos x="T6" y="T7"/>
                </a:cxn>
                <a:cxn ang="0">
                  <a:pos x="T8" y="T9"/>
                </a:cxn>
              </a:cxnLst>
              <a:rect l="0" t="0" r="r" b="b"/>
              <a:pathLst>
                <a:path w="13" h="21">
                  <a:moveTo>
                    <a:pt x="13" y="21"/>
                  </a:moveTo>
                  <a:lnTo>
                    <a:pt x="1" y="6"/>
                  </a:lnTo>
                  <a:lnTo>
                    <a:pt x="0" y="0"/>
                  </a:lnTo>
                  <a:lnTo>
                    <a:pt x="13" y="15"/>
                  </a:lnTo>
                  <a:lnTo>
                    <a:pt x="13" y="2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4" name="Freeform 1664"/>
            <p:cNvSpPr>
              <a:spLocks/>
            </p:cNvSpPr>
            <p:nvPr/>
          </p:nvSpPr>
          <p:spPr bwMode="auto">
            <a:xfrm>
              <a:off x="8356331" y="4199802"/>
              <a:ext cx="16269" cy="16937"/>
            </a:xfrm>
            <a:custGeom>
              <a:avLst/>
              <a:gdLst>
                <a:gd name="T0" fmla="*/ 9 w 9"/>
                <a:gd name="T1" fmla="*/ 17 h 17"/>
                <a:gd name="T2" fmla="*/ 6 w 9"/>
                <a:gd name="T3" fmla="*/ 0 h 17"/>
                <a:gd name="T4" fmla="*/ 0 w 9"/>
                <a:gd name="T5" fmla="*/ 6 h 17"/>
                <a:gd name="T6" fmla="*/ 4 w 9"/>
                <a:gd name="T7" fmla="*/ 9 h 17"/>
                <a:gd name="T8" fmla="*/ 9 w 9"/>
                <a:gd name="T9" fmla="*/ 17 h 17"/>
              </a:gdLst>
              <a:ahLst/>
              <a:cxnLst>
                <a:cxn ang="0">
                  <a:pos x="T0" y="T1"/>
                </a:cxn>
                <a:cxn ang="0">
                  <a:pos x="T2" y="T3"/>
                </a:cxn>
                <a:cxn ang="0">
                  <a:pos x="T4" y="T5"/>
                </a:cxn>
                <a:cxn ang="0">
                  <a:pos x="T6" y="T7"/>
                </a:cxn>
                <a:cxn ang="0">
                  <a:pos x="T8" y="T9"/>
                </a:cxn>
              </a:cxnLst>
              <a:rect l="0" t="0" r="r" b="b"/>
              <a:pathLst>
                <a:path w="9" h="17">
                  <a:moveTo>
                    <a:pt x="9" y="17"/>
                  </a:moveTo>
                  <a:lnTo>
                    <a:pt x="6" y="0"/>
                  </a:lnTo>
                  <a:lnTo>
                    <a:pt x="0" y="6"/>
                  </a:lnTo>
                  <a:lnTo>
                    <a:pt x="4" y="9"/>
                  </a:lnTo>
                  <a:lnTo>
                    <a:pt x="9" y="17"/>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5" name="Freeform 1665"/>
            <p:cNvSpPr>
              <a:spLocks/>
            </p:cNvSpPr>
            <p:nvPr/>
          </p:nvSpPr>
          <p:spPr bwMode="auto">
            <a:xfrm>
              <a:off x="8448520" y="4211093"/>
              <a:ext cx="14461" cy="41402"/>
            </a:xfrm>
            <a:custGeom>
              <a:avLst/>
              <a:gdLst>
                <a:gd name="T0" fmla="*/ 1 w 7"/>
                <a:gd name="T1" fmla="*/ 0 h 41"/>
                <a:gd name="T2" fmla="*/ 7 w 7"/>
                <a:gd name="T3" fmla="*/ 41 h 41"/>
                <a:gd name="T4" fmla="*/ 0 w 7"/>
                <a:gd name="T5" fmla="*/ 6 h 41"/>
                <a:gd name="T6" fmla="*/ 1 w 7"/>
                <a:gd name="T7" fmla="*/ 0 h 41"/>
              </a:gdLst>
              <a:ahLst/>
              <a:cxnLst>
                <a:cxn ang="0">
                  <a:pos x="T0" y="T1"/>
                </a:cxn>
                <a:cxn ang="0">
                  <a:pos x="T2" y="T3"/>
                </a:cxn>
                <a:cxn ang="0">
                  <a:pos x="T4" y="T5"/>
                </a:cxn>
                <a:cxn ang="0">
                  <a:pos x="T6" y="T7"/>
                </a:cxn>
              </a:cxnLst>
              <a:rect l="0" t="0" r="r" b="b"/>
              <a:pathLst>
                <a:path w="7" h="41">
                  <a:moveTo>
                    <a:pt x="1" y="0"/>
                  </a:moveTo>
                  <a:lnTo>
                    <a:pt x="7" y="41"/>
                  </a:lnTo>
                  <a:lnTo>
                    <a:pt x="0" y="6"/>
                  </a:lnTo>
                  <a:lnTo>
                    <a:pt x="1"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6" name="Freeform 1666"/>
            <p:cNvSpPr>
              <a:spLocks/>
            </p:cNvSpPr>
            <p:nvPr/>
          </p:nvSpPr>
          <p:spPr bwMode="auto">
            <a:xfrm>
              <a:off x="8396099" y="4184746"/>
              <a:ext cx="32537" cy="31993"/>
            </a:xfrm>
            <a:custGeom>
              <a:avLst/>
              <a:gdLst>
                <a:gd name="T0" fmla="*/ 18 w 19"/>
                <a:gd name="T1" fmla="*/ 32 h 32"/>
                <a:gd name="T2" fmla="*/ 19 w 19"/>
                <a:gd name="T3" fmla="*/ 32 h 32"/>
                <a:gd name="T4" fmla="*/ 9 w 19"/>
                <a:gd name="T5" fmla="*/ 15 h 32"/>
                <a:gd name="T6" fmla="*/ 0 w 19"/>
                <a:gd name="T7" fmla="*/ 0 h 32"/>
                <a:gd name="T8" fmla="*/ 9 w 19"/>
                <a:gd name="T9" fmla="*/ 15 h 32"/>
                <a:gd name="T10" fmla="*/ 18 w 19"/>
                <a:gd name="T11" fmla="*/ 32 h 32"/>
              </a:gdLst>
              <a:ahLst/>
              <a:cxnLst>
                <a:cxn ang="0">
                  <a:pos x="T0" y="T1"/>
                </a:cxn>
                <a:cxn ang="0">
                  <a:pos x="T2" y="T3"/>
                </a:cxn>
                <a:cxn ang="0">
                  <a:pos x="T4" y="T5"/>
                </a:cxn>
                <a:cxn ang="0">
                  <a:pos x="T6" y="T7"/>
                </a:cxn>
                <a:cxn ang="0">
                  <a:pos x="T8" y="T9"/>
                </a:cxn>
                <a:cxn ang="0">
                  <a:pos x="T10" y="T11"/>
                </a:cxn>
              </a:cxnLst>
              <a:rect l="0" t="0" r="r" b="b"/>
              <a:pathLst>
                <a:path w="19" h="32">
                  <a:moveTo>
                    <a:pt x="18" y="32"/>
                  </a:moveTo>
                  <a:lnTo>
                    <a:pt x="19" y="32"/>
                  </a:lnTo>
                  <a:lnTo>
                    <a:pt x="9" y="15"/>
                  </a:lnTo>
                  <a:lnTo>
                    <a:pt x="0" y="0"/>
                  </a:lnTo>
                  <a:lnTo>
                    <a:pt x="9" y="15"/>
                  </a:lnTo>
                  <a:lnTo>
                    <a:pt x="18" y="3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7" name="Freeform 1667"/>
            <p:cNvSpPr>
              <a:spLocks/>
            </p:cNvSpPr>
            <p:nvPr/>
          </p:nvSpPr>
          <p:spPr bwMode="auto">
            <a:xfrm>
              <a:off x="8875117" y="4344710"/>
              <a:ext cx="1808" cy="1882"/>
            </a:xfrm>
            <a:custGeom>
              <a:avLst/>
              <a:gdLst>
                <a:gd name="T0" fmla="*/ 2 w 2"/>
                <a:gd name="T1" fmla="*/ 0 w 2"/>
                <a:gd name="T2" fmla="*/ 2 w 2"/>
              </a:gdLst>
              <a:ahLst/>
              <a:cxnLst>
                <a:cxn ang="0">
                  <a:pos x="T0" y="0"/>
                </a:cxn>
                <a:cxn ang="0">
                  <a:pos x="T1" y="0"/>
                </a:cxn>
                <a:cxn ang="0">
                  <a:pos x="T2" y="0"/>
                </a:cxn>
              </a:cxnLst>
              <a:rect l="0" t="0" r="r" b="b"/>
              <a:pathLst>
                <a:path w="2">
                  <a:moveTo>
                    <a:pt x="2" y="0"/>
                  </a:moveTo>
                  <a:lnTo>
                    <a:pt x="0" y="0"/>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8" name="Freeform 1668"/>
            <p:cNvSpPr>
              <a:spLocks/>
            </p:cNvSpPr>
            <p:nvPr/>
          </p:nvSpPr>
          <p:spPr bwMode="auto">
            <a:xfrm>
              <a:off x="8580476" y="4418106"/>
              <a:ext cx="12653" cy="22583"/>
            </a:xfrm>
            <a:custGeom>
              <a:avLst/>
              <a:gdLst>
                <a:gd name="T0" fmla="*/ 6 w 8"/>
                <a:gd name="T1" fmla="*/ 24 h 24"/>
                <a:gd name="T2" fmla="*/ 8 w 8"/>
                <a:gd name="T3" fmla="*/ 7 h 24"/>
                <a:gd name="T4" fmla="*/ 5 w 8"/>
                <a:gd name="T5" fmla="*/ 9 h 24"/>
                <a:gd name="T6" fmla="*/ 2 w 8"/>
                <a:gd name="T7" fmla="*/ 0 h 24"/>
                <a:gd name="T8" fmla="*/ 0 w 8"/>
                <a:gd name="T9" fmla="*/ 24 h 24"/>
                <a:gd name="T10" fmla="*/ 6 w 8"/>
                <a:gd name="T11" fmla="*/ 24 h 24"/>
              </a:gdLst>
              <a:ahLst/>
              <a:cxnLst>
                <a:cxn ang="0">
                  <a:pos x="T0" y="T1"/>
                </a:cxn>
                <a:cxn ang="0">
                  <a:pos x="T2" y="T3"/>
                </a:cxn>
                <a:cxn ang="0">
                  <a:pos x="T4" y="T5"/>
                </a:cxn>
                <a:cxn ang="0">
                  <a:pos x="T6" y="T7"/>
                </a:cxn>
                <a:cxn ang="0">
                  <a:pos x="T8" y="T9"/>
                </a:cxn>
                <a:cxn ang="0">
                  <a:pos x="T10" y="T11"/>
                </a:cxn>
              </a:cxnLst>
              <a:rect l="0" t="0" r="r" b="b"/>
              <a:pathLst>
                <a:path w="8" h="24">
                  <a:moveTo>
                    <a:pt x="6" y="24"/>
                  </a:moveTo>
                  <a:lnTo>
                    <a:pt x="8" y="7"/>
                  </a:lnTo>
                  <a:lnTo>
                    <a:pt x="5" y="9"/>
                  </a:lnTo>
                  <a:lnTo>
                    <a:pt x="2" y="0"/>
                  </a:lnTo>
                  <a:lnTo>
                    <a:pt x="0" y="24"/>
                  </a:lnTo>
                  <a:lnTo>
                    <a:pt x="6" y="2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29" name="Freeform 1669"/>
            <p:cNvSpPr>
              <a:spLocks/>
            </p:cNvSpPr>
            <p:nvPr/>
          </p:nvSpPr>
          <p:spPr bwMode="auto">
            <a:xfrm>
              <a:off x="8591321" y="4453862"/>
              <a:ext cx="12653" cy="20701"/>
            </a:xfrm>
            <a:custGeom>
              <a:avLst/>
              <a:gdLst>
                <a:gd name="T0" fmla="*/ 7 w 7"/>
                <a:gd name="T1" fmla="*/ 20 h 20"/>
                <a:gd name="T2" fmla="*/ 0 w 7"/>
                <a:gd name="T3" fmla="*/ 18 h 20"/>
                <a:gd name="T4" fmla="*/ 0 w 7"/>
                <a:gd name="T5" fmla="*/ 0 h 20"/>
                <a:gd name="T6" fmla="*/ 7 w 7"/>
                <a:gd name="T7" fmla="*/ 20 h 20"/>
              </a:gdLst>
              <a:ahLst/>
              <a:cxnLst>
                <a:cxn ang="0">
                  <a:pos x="T0" y="T1"/>
                </a:cxn>
                <a:cxn ang="0">
                  <a:pos x="T2" y="T3"/>
                </a:cxn>
                <a:cxn ang="0">
                  <a:pos x="T4" y="T5"/>
                </a:cxn>
                <a:cxn ang="0">
                  <a:pos x="T6" y="T7"/>
                </a:cxn>
              </a:cxnLst>
              <a:rect l="0" t="0" r="r" b="b"/>
              <a:pathLst>
                <a:path w="7" h="20">
                  <a:moveTo>
                    <a:pt x="7" y="20"/>
                  </a:moveTo>
                  <a:lnTo>
                    <a:pt x="0" y="18"/>
                  </a:lnTo>
                  <a:lnTo>
                    <a:pt x="0" y="0"/>
                  </a:lnTo>
                  <a:lnTo>
                    <a:pt x="7" y="2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30" name="Freeform 1670"/>
            <p:cNvSpPr>
              <a:spLocks/>
            </p:cNvSpPr>
            <p:nvPr/>
          </p:nvSpPr>
          <p:spPr bwMode="auto">
            <a:xfrm>
              <a:off x="8609398" y="4459508"/>
              <a:ext cx="5423" cy="7528"/>
            </a:xfrm>
            <a:custGeom>
              <a:avLst/>
              <a:gdLst>
                <a:gd name="T0" fmla="*/ 3 w 3"/>
                <a:gd name="T1" fmla="*/ 0 h 8"/>
                <a:gd name="T2" fmla="*/ 1 w 3"/>
                <a:gd name="T3" fmla="*/ 8 h 8"/>
                <a:gd name="T4" fmla="*/ 0 w 3"/>
                <a:gd name="T5" fmla="*/ 8 h 8"/>
                <a:gd name="T6" fmla="*/ 3 w 3"/>
                <a:gd name="T7" fmla="*/ 0 h 8"/>
              </a:gdLst>
              <a:ahLst/>
              <a:cxnLst>
                <a:cxn ang="0">
                  <a:pos x="T0" y="T1"/>
                </a:cxn>
                <a:cxn ang="0">
                  <a:pos x="T2" y="T3"/>
                </a:cxn>
                <a:cxn ang="0">
                  <a:pos x="T4" y="T5"/>
                </a:cxn>
                <a:cxn ang="0">
                  <a:pos x="T6" y="T7"/>
                </a:cxn>
              </a:cxnLst>
              <a:rect l="0" t="0" r="r" b="b"/>
              <a:pathLst>
                <a:path w="3" h="8">
                  <a:moveTo>
                    <a:pt x="3" y="0"/>
                  </a:moveTo>
                  <a:lnTo>
                    <a:pt x="1" y="8"/>
                  </a:lnTo>
                  <a:lnTo>
                    <a:pt x="0" y="8"/>
                  </a:lnTo>
                  <a:lnTo>
                    <a:pt x="3"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31" name="Freeform 1671"/>
            <p:cNvSpPr>
              <a:spLocks/>
            </p:cNvSpPr>
            <p:nvPr/>
          </p:nvSpPr>
          <p:spPr bwMode="auto">
            <a:xfrm>
              <a:off x="8622051" y="4544195"/>
              <a:ext cx="1808" cy="7528"/>
            </a:xfrm>
            <a:custGeom>
              <a:avLst/>
              <a:gdLst>
                <a:gd name="T0" fmla="*/ 1 w 1"/>
                <a:gd name="T1" fmla="*/ 1 h 9"/>
                <a:gd name="T2" fmla="*/ 1 w 1"/>
                <a:gd name="T3" fmla="*/ 0 h 9"/>
                <a:gd name="T4" fmla="*/ 0 w 1"/>
                <a:gd name="T5" fmla="*/ 9 h 9"/>
                <a:gd name="T6" fmla="*/ 1 w 1"/>
                <a:gd name="T7" fmla="*/ 1 h 9"/>
              </a:gdLst>
              <a:ahLst/>
              <a:cxnLst>
                <a:cxn ang="0">
                  <a:pos x="T0" y="T1"/>
                </a:cxn>
                <a:cxn ang="0">
                  <a:pos x="T2" y="T3"/>
                </a:cxn>
                <a:cxn ang="0">
                  <a:pos x="T4" y="T5"/>
                </a:cxn>
                <a:cxn ang="0">
                  <a:pos x="T6" y="T7"/>
                </a:cxn>
              </a:cxnLst>
              <a:rect l="0" t="0" r="r" b="b"/>
              <a:pathLst>
                <a:path w="1" h="9">
                  <a:moveTo>
                    <a:pt x="1" y="1"/>
                  </a:moveTo>
                  <a:lnTo>
                    <a:pt x="1" y="0"/>
                  </a:lnTo>
                  <a:lnTo>
                    <a:pt x="0" y="9"/>
                  </a:lnTo>
                  <a:lnTo>
                    <a:pt x="1" y="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32" name="Freeform 1672"/>
            <p:cNvSpPr>
              <a:spLocks/>
            </p:cNvSpPr>
            <p:nvPr/>
          </p:nvSpPr>
          <p:spPr bwMode="auto">
            <a:xfrm>
              <a:off x="2664141" y="5596194"/>
              <a:ext cx="39768" cy="30111"/>
            </a:xfrm>
            <a:custGeom>
              <a:avLst/>
              <a:gdLst>
                <a:gd name="T0" fmla="*/ 23 w 23"/>
                <a:gd name="T1" fmla="*/ 13 h 30"/>
                <a:gd name="T2" fmla="*/ 19 w 23"/>
                <a:gd name="T3" fmla="*/ 5 h 30"/>
                <a:gd name="T4" fmla="*/ 14 w 23"/>
                <a:gd name="T5" fmla="*/ 5 h 30"/>
                <a:gd name="T6" fmla="*/ 11 w 23"/>
                <a:gd name="T7" fmla="*/ 4 h 30"/>
                <a:gd name="T8" fmla="*/ 5 w 23"/>
                <a:gd name="T9" fmla="*/ 0 h 30"/>
                <a:gd name="T10" fmla="*/ 5 w 23"/>
                <a:gd name="T11" fmla="*/ 9 h 30"/>
                <a:gd name="T12" fmla="*/ 0 w 23"/>
                <a:gd name="T13" fmla="*/ 20 h 30"/>
                <a:gd name="T14" fmla="*/ 5 w 23"/>
                <a:gd name="T15" fmla="*/ 30 h 30"/>
                <a:gd name="T16" fmla="*/ 8 w 23"/>
                <a:gd name="T17" fmla="*/ 24 h 30"/>
                <a:gd name="T18" fmla="*/ 10 w 23"/>
                <a:gd name="T19" fmla="*/ 24 h 30"/>
                <a:gd name="T20" fmla="*/ 10 w 23"/>
                <a:gd name="T21" fmla="*/ 20 h 30"/>
                <a:gd name="T22" fmla="*/ 23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23" y="13"/>
                  </a:moveTo>
                  <a:lnTo>
                    <a:pt x="19" y="5"/>
                  </a:lnTo>
                  <a:lnTo>
                    <a:pt x="14" y="5"/>
                  </a:lnTo>
                  <a:lnTo>
                    <a:pt x="11" y="4"/>
                  </a:lnTo>
                  <a:lnTo>
                    <a:pt x="5" y="0"/>
                  </a:lnTo>
                  <a:lnTo>
                    <a:pt x="5" y="9"/>
                  </a:lnTo>
                  <a:lnTo>
                    <a:pt x="0" y="20"/>
                  </a:lnTo>
                  <a:lnTo>
                    <a:pt x="5" y="30"/>
                  </a:lnTo>
                  <a:lnTo>
                    <a:pt x="8" y="24"/>
                  </a:lnTo>
                  <a:lnTo>
                    <a:pt x="10" y="24"/>
                  </a:lnTo>
                  <a:lnTo>
                    <a:pt x="10" y="20"/>
                  </a:lnTo>
                  <a:lnTo>
                    <a:pt x="23" y="1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33" name="Freeform 1673"/>
            <p:cNvSpPr>
              <a:spLocks/>
            </p:cNvSpPr>
            <p:nvPr/>
          </p:nvSpPr>
          <p:spPr bwMode="auto">
            <a:xfrm>
              <a:off x="2646065" y="5599958"/>
              <a:ext cx="30730" cy="20701"/>
            </a:xfrm>
            <a:custGeom>
              <a:avLst/>
              <a:gdLst>
                <a:gd name="T0" fmla="*/ 5 w 17"/>
                <a:gd name="T1" fmla="*/ 7 h 22"/>
                <a:gd name="T2" fmla="*/ 2 w 17"/>
                <a:gd name="T3" fmla="*/ 2 h 22"/>
                <a:gd name="T4" fmla="*/ 17 w 17"/>
                <a:gd name="T5" fmla="*/ 0 h 22"/>
                <a:gd name="T6" fmla="*/ 10 w 17"/>
                <a:gd name="T7" fmla="*/ 18 h 22"/>
                <a:gd name="T8" fmla="*/ 0 w 17"/>
                <a:gd name="T9" fmla="*/ 22 h 22"/>
                <a:gd name="T10" fmla="*/ 5 w 17"/>
                <a:gd name="T11" fmla="*/ 15 h 22"/>
                <a:gd name="T12" fmla="*/ 3 w 17"/>
                <a:gd name="T13" fmla="*/ 13 h 22"/>
                <a:gd name="T14" fmla="*/ 5 w 17"/>
                <a:gd name="T15" fmla="*/ 7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7"/>
                  </a:moveTo>
                  <a:lnTo>
                    <a:pt x="2" y="2"/>
                  </a:lnTo>
                  <a:lnTo>
                    <a:pt x="17" y="0"/>
                  </a:lnTo>
                  <a:lnTo>
                    <a:pt x="10" y="18"/>
                  </a:lnTo>
                  <a:lnTo>
                    <a:pt x="0" y="22"/>
                  </a:lnTo>
                  <a:lnTo>
                    <a:pt x="5" y="15"/>
                  </a:lnTo>
                  <a:lnTo>
                    <a:pt x="3" y="13"/>
                  </a:lnTo>
                  <a:lnTo>
                    <a:pt x="5" y="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34" name="Freeform 1674"/>
            <p:cNvSpPr>
              <a:spLocks/>
            </p:cNvSpPr>
            <p:nvPr/>
          </p:nvSpPr>
          <p:spPr bwMode="auto">
            <a:xfrm>
              <a:off x="4394032" y="4487737"/>
              <a:ext cx="363331" cy="383914"/>
            </a:xfrm>
            <a:custGeom>
              <a:avLst/>
              <a:gdLst>
                <a:gd name="T0" fmla="*/ 122 w 207"/>
                <a:gd name="T1" fmla="*/ 254 h 385"/>
                <a:gd name="T2" fmla="*/ 123 w 207"/>
                <a:gd name="T3" fmla="*/ 209 h 385"/>
                <a:gd name="T4" fmla="*/ 124 w 207"/>
                <a:gd name="T5" fmla="*/ 163 h 385"/>
                <a:gd name="T6" fmla="*/ 138 w 207"/>
                <a:gd name="T7" fmla="*/ 163 h 385"/>
                <a:gd name="T8" fmla="*/ 141 w 207"/>
                <a:gd name="T9" fmla="*/ 135 h 385"/>
                <a:gd name="T10" fmla="*/ 141 w 207"/>
                <a:gd name="T11" fmla="*/ 104 h 385"/>
                <a:gd name="T12" fmla="*/ 141 w 207"/>
                <a:gd name="T13" fmla="*/ 74 h 385"/>
                <a:gd name="T14" fmla="*/ 142 w 207"/>
                <a:gd name="T15" fmla="*/ 46 h 385"/>
                <a:gd name="T16" fmla="*/ 159 w 207"/>
                <a:gd name="T17" fmla="*/ 41 h 385"/>
                <a:gd name="T18" fmla="*/ 176 w 207"/>
                <a:gd name="T19" fmla="*/ 37 h 385"/>
                <a:gd name="T20" fmla="*/ 182 w 207"/>
                <a:gd name="T21" fmla="*/ 48 h 385"/>
                <a:gd name="T22" fmla="*/ 195 w 207"/>
                <a:gd name="T23" fmla="*/ 37 h 385"/>
                <a:gd name="T24" fmla="*/ 207 w 207"/>
                <a:gd name="T25" fmla="*/ 28 h 385"/>
                <a:gd name="T26" fmla="*/ 190 w 207"/>
                <a:gd name="T27" fmla="*/ 19 h 385"/>
                <a:gd name="T28" fmla="*/ 179 w 207"/>
                <a:gd name="T29" fmla="*/ 24 h 385"/>
                <a:gd name="T30" fmla="*/ 156 w 207"/>
                <a:gd name="T31" fmla="*/ 28 h 385"/>
                <a:gd name="T32" fmla="*/ 133 w 207"/>
                <a:gd name="T33" fmla="*/ 32 h 385"/>
                <a:gd name="T34" fmla="*/ 119 w 207"/>
                <a:gd name="T35" fmla="*/ 28 h 385"/>
                <a:gd name="T36" fmla="*/ 103 w 207"/>
                <a:gd name="T37" fmla="*/ 21 h 385"/>
                <a:gd name="T38" fmla="*/ 101 w 207"/>
                <a:gd name="T39" fmla="*/ 15 h 385"/>
                <a:gd name="T40" fmla="*/ 84 w 207"/>
                <a:gd name="T41" fmla="*/ 15 h 385"/>
                <a:gd name="T42" fmla="*/ 66 w 207"/>
                <a:gd name="T43" fmla="*/ 13 h 385"/>
                <a:gd name="T44" fmla="*/ 48 w 207"/>
                <a:gd name="T45" fmla="*/ 13 h 385"/>
                <a:gd name="T46" fmla="*/ 32 w 207"/>
                <a:gd name="T47" fmla="*/ 9 h 385"/>
                <a:gd name="T48" fmla="*/ 20 w 207"/>
                <a:gd name="T49" fmla="*/ 0 h 385"/>
                <a:gd name="T50" fmla="*/ 1 w 207"/>
                <a:gd name="T51" fmla="*/ 9 h 385"/>
                <a:gd name="T52" fmla="*/ 0 w 207"/>
                <a:gd name="T53" fmla="*/ 28 h 385"/>
                <a:gd name="T54" fmla="*/ 11 w 207"/>
                <a:gd name="T55" fmla="*/ 69 h 385"/>
                <a:gd name="T56" fmla="*/ 21 w 207"/>
                <a:gd name="T57" fmla="*/ 109 h 385"/>
                <a:gd name="T58" fmla="*/ 31 w 207"/>
                <a:gd name="T59" fmla="*/ 146 h 385"/>
                <a:gd name="T60" fmla="*/ 41 w 207"/>
                <a:gd name="T61" fmla="*/ 187 h 385"/>
                <a:gd name="T62" fmla="*/ 42 w 207"/>
                <a:gd name="T63" fmla="*/ 202 h 385"/>
                <a:gd name="T64" fmla="*/ 39 w 207"/>
                <a:gd name="T65" fmla="*/ 200 h 385"/>
                <a:gd name="T66" fmla="*/ 42 w 207"/>
                <a:gd name="T67" fmla="*/ 234 h 385"/>
                <a:gd name="T68" fmla="*/ 45 w 207"/>
                <a:gd name="T69" fmla="*/ 269 h 385"/>
                <a:gd name="T70" fmla="*/ 47 w 207"/>
                <a:gd name="T71" fmla="*/ 300 h 385"/>
                <a:gd name="T72" fmla="*/ 49 w 207"/>
                <a:gd name="T73" fmla="*/ 335 h 385"/>
                <a:gd name="T74" fmla="*/ 58 w 207"/>
                <a:gd name="T75" fmla="*/ 356 h 385"/>
                <a:gd name="T76" fmla="*/ 66 w 207"/>
                <a:gd name="T77" fmla="*/ 378 h 385"/>
                <a:gd name="T78" fmla="*/ 75 w 207"/>
                <a:gd name="T79" fmla="*/ 360 h 385"/>
                <a:gd name="T80" fmla="*/ 81 w 207"/>
                <a:gd name="T81" fmla="*/ 382 h 385"/>
                <a:gd name="T82" fmla="*/ 103 w 207"/>
                <a:gd name="T83" fmla="*/ 385 h 385"/>
                <a:gd name="T84" fmla="*/ 115 w 207"/>
                <a:gd name="T85" fmla="*/ 376 h 385"/>
                <a:gd name="T86" fmla="*/ 119 w 207"/>
                <a:gd name="T87" fmla="*/ 345 h 385"/>
                <a:gd name="T88" fmla="*/ 120 w 207"/>
                <a:gd name="T89" fmla="*/ 315 h 385"/>
                <a:gd name="T90" fmla="*/ 121 w 207"/>
                <a:gd name="T91" fmla="*/ 285 h 385"/>
                <a:gd name="T92" fmla="*/ 122 w 207"/>
                <a:gd name="T93" fmla="*/ 25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7" h="385">
                  <a:moveTo>
                    <a:pt x="122" y="254"/>
                  </a:moveTo>
                  <a:lnTo>
                    <a:pt x="123" y="209"/>
                  </a:lnTo>
                  <a:lnTo>
                    <a:pt x="124" y="163"/>
                  </a:lnTo>
                  <a:lnTo>
                    <a:pt x="138" y="163"/>
                  </a:lnTo>
                  <a:lnTo>
                    <a:pt x="141" y="135"/>
                  </a:lnTo>
                  <a:lnTo>
                    <a:pt x="141" y="104"/>
                  </a:lnTo>
                  <a:lnTo>
                    <a:pt x="141" y="74"/>
                  </a:lnTo>
                  <a:lnTo>
                    <a:pt x="142" y="46"/>
                  </a:lnTo>
                  <a:lnTo>
                    <a:pt x="159" y="41"/>
                  </a:lnTo>
                  <a:lnTo>
                    <a:pt x="176" y="37"/>
                  </a:lnTo>
                  <a:lnTo>
                    <a:pt x="182" y="48"/>
                  </a:lnTo>
                  <a:lnTo>
                    <a:pt x="195" y="37"/>
                  </a:lnTo>
                  <a:lnTo>
                    <a:pt x="207" y="28"/>
                  </a:lnTo>
                  <a:lnTo>
                    <a:pt x="190" y="19"/>
                  </a:lnTo>
                  <a:lnTo>
                    <a:pt x="179" y="24"/>
                  </a:lnTo>
                  <a:lnTo>
                    <a:pt x="156" y="28"/>
                  </a:lnTo>
                  <a:lnTo>
                    <a:pt x="133" y="32"/>
                  </a:lnTo>
                  <a:lnTo>
                    <a:pt x="119" y="28"/>
                  </a:lnTo>
                  <a:lnTo>
                    <a:pt x="103" y="21"/>
                  </a:lnTo>
                  <a:lnTo>
                    <a:pt x="101" y="15"/>
                  </a:lnTo>
                  <a:lnTo>
                    <a:pt x="84" y="15"/>
                  </a:lnTo>
                  <a:lnTo>
                    <a:pt x="66" y="13"/>
                  </a:lnTo>
                  <a:lnTo>
                    <a:pt x="48" y="13"/>
                  </a:lnTo>
                  <a:lnTo>
                    <a:pt x="32" y="9"/>
                  </a:lnTo>
                  <a:lnTo>
                    <a:pt x="20" y="0"/>
                  </a:lnTo>
                  <a:lnTo>
                    <a:pt x="1" y="9"/>
                  </a:lnTo>
                  <a:lnTo>
                    <a:pt x="0" y="28"/>
                  </a:lnTo>
                  <a:lnTo>
                    <a:pt x="11" y="69"/>
                  </a:lnTo>
                  <a:lnTo>
                    <a:pt x="21" y="109"/>
                  </a:lnTo>
                  <a:lnTo>
                    <a:pt x="31" y="146"/>
                  </a:lnTo>
                  <a:lnTo>
                    <a:pt x="41" y="187"/>
                  </a:lnTo>
                  <a:lnTo>
                    <a:pt x="42" y="202"/>
                  </a:lnTo>
                  <a:lnTo>
                    <a:pt x="39" y="200"/>
                  </a:lnTo>
                  <a:lnTo>
                    <a:pt x="42" y="234"/>
                  </a:lnTo>
                  <a:lnTo>
                    <a:pt x="45" y="269"/>
                  </a:lnTo>
                  <a:lnTo>
                    <a:pt x="47" y="300"/>
                  </a:lnTo>
                  <a:lnTo>
                    <a:pt x="49" y="335"/>
                  </a:lnTo>
                  <a:lnTo>
                    <a:pt x="58" y="356"/>
                  </a:lnTo>
                  <a:lnTo>
                    <a:pt x="66" y="378"/>
                  </a:lnTo>
                  <a:lnTo>
                    <a:pt x="75" y="360"/>
                  </a:lnTo>
                  <a:lnTo>
                    <a:pt x="81" y="382"/>
                  </a:lnTo>
                  <a:lnTo>
                    <a:pt x="103" y="385"/>
                  </a:lnTo>
                  <a:lnTo>
                    <a:pt x="115" y="376"/>
                  </a:lnTo>
                  <a:lnTo>
                    <a:pt x="119" y="345"/>
                  </a:lnTo>
                  <a:lnTo>
                    <a:pt x="120" y="315"/>
                  </a:lnTo>
                  <a:lnTo>
                    <a:pt x="121" y="285"/>
                  </a:lnTo>
                  <a:lnTo>
                    <a:pt x="122" y="254"/>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dirty="0"/>
            </a:p>
          </p:txBody>
        </p:sp>
        <p:sp>
          <p:nvSpPr>
            <p:cNvPr id="235" name="Freeform 1675"/>
            <p:cNvSpPr>
              <a:spLocks/>
            </p:cNvSpPr>
            <p:nvPr/>
          </p:nvSpPr>
          <p:spPr bwMode="auto">
            <a:xfrm>
              <a:off x="2185122" y="4256260"/>
              <a:ext cx="341640" cy="421552"/>
            </a:xfrm>
            <a:custGeom>
              <a:avLst/>
              <a:gdLst>
                <a:gd name="T0" fmla="*/ 130 w 194"/>
                <a:gd name="T1" fmla="*/ 333 h 424"/>
                <a:gd name="T2" fmla="*/ 128 w 194"/>
                <a:gd name="T3" fmla="*/ 370 h 424"/>
                <a:gd name="T4" fmla="*/ 124 w 194"/>
                <a:gd name="T5" fmla="*/ 403 h 424"/>
                <a:gd name="T6" fmla="*/ 120 w 194"/>
                <a:gd name="T7" fmla="*/ 396 h 424"/>
                <a:gd name="T8" fmla="*/ 102 w 194"/>
                <a:gd name="T9" fmla="*/ 402 h 424"/>
                <a:gd name="T10" fmla="*/ 97 w 194"/>
                <a:gd name="T11" fmla="*/ 420 h 424"/>
                <a:gd name="T12" fmla="*/ 90 w 194"/>
                <a:gd name="T13" fmla="*/ 402 h 424"/>
                <a:gd name="T14" fmla="*/ 72 w 194"/>
                <a:gd name="T15" fmla="*/ 394 h 424"/>
                <a:gd name="T16" fmla="*/ 69 w 194"/>
                <a:gd name="T17" fmla="*/ 389 h 424"/>
                <a:gd name="T18" fmla="*/ 57 w 194"/>
                <a:gd name="T19" fmla="*/ 424 h 424"/>
                <a:gd name="T20" fmla="*/ 46 w 194"/>
                <a:gd name="T21" fmla="*/ 420 h 424"/>
                <a:gd name="T22" fmla="*/ 38 w 194"/>
                <a:gd name="T23" fmla="*/ 389 h 424"/>
                <a:gd name="T24" fmla="*/ 32 w 194"/>
                <a:gd name="T25" fmla="*/ 361 h 424"/>
                <a:gd name="T26" fmla="*/ 28 w 194"/>
                <a:gd name="T27" fmla="*/ 333 h 424"/>
                <a:gd name="T28" fmla="*/ 28 w 194"/>
                <a:gd name="T29" fmla="*/ 309 h 424"/>
                <a:gd name="T30" fmla="*/ 20 w 194"/>
                <a:gd name="T31" fmla="*/ 287 h 424"/>
                <a:gd name="T32" fmla="*/ 15 w 194"/>
                <a:gd name="T33" fmla="*/ 264 h 424"/>
                <a:gd name="T34" fmla="*/ 10 w 194"/>
                <a:gd name="T35" fmla="*/ 250 h 424"/>
                <a:gd name="T36" fmla="*/ 11 w 194"/>
                <a:gd name="T37" fmla="*/ 239 h 424"/>
                <a:gd name="T38" fmla="*/ 17 w 194"/>
                <a:gd name="T39" fmla="*/ 209 h 424"/>
                <a:gd name="T40" fmla="*/ 13 w 194"/>
                <a:gd name="T41" fmla="*/ 205 h 424"/>
                <a:gd name="T42" fmla="*/ 10 w 194"/>
                <a:gd name="T43" fmla="*/ 179 h 424"/>
                <a:gd name="T44" fmla="*/ 11 w 194"/>
                <a:gd name="T45" fmla="*/ 151 h 424"/>
                <a:gd name="T46" fmla="*/ 14 w 194"/>
                <a:gd name="T47" fmla="*/ 137 h 424"/>
                <a:gd name="T48" fmla="*/ 14 w 194"/>
                <a:gd name="T49" fmla="*/ 96 h 424"/>
                <a:gd name="T50" fmla="*/ 16 w 194"/>
                <a:gd name="T51" fmla="*/ 87 h 424"/>
                <a:gd name="T52" fmla="*/ 9 w 194"/>
                <a:gd name="T53" fmla="*/ 63 h 424"/>
                <a:gd name="T54" fmla="*/ 0 w 194"/>
                <a:gd name="T55" fmla="*/ 38 h 424"/>
                <a:gd name="T56" fmla="*/ 21 w 194"/>
                <a:gd name="T57" fmla="*/ 38 h 424"/>
                <a:gd name="T58" fmla="*/ 28 w 194"/>
                <a:gd name="T59" fmla="*/ 27 h 424"/>
                <a:gd name="T60" fmla="*/ 40 w 194"/>
                <a:gd name="T61" fmla="*/ 14 h 424"/>
                <a:gd name="T62" fmla="*/ 53 w 194"/>
                <a:gd name="T63" fmla="*/ 0 h 424"/>
                <a:gd name="T64" fmla="*/ 65 w 194"/>
                <a:gd name="T65" fmla="*/ 1 h 424"/>
                <a:gd name="T66" fmla="*/ 68 w 194"/>
                <a:gd name="T67" fmla="*/ 27 h 424"/>
                <a:gd name="T68" fmla="*/ 69 w 194"/>
                <a:gd name="T69" fmla="*/ 57 h 424"/>
                <a:gd name="T70" fmla="*/ 81 w 194"/>
                <a:gd name="T71" fmla="*/ 81 h 424"/>
                <a:gd name="T72" fmla="*/ 92 w 194"/>
                <a:gd name="T73" fmla="*/ 87 h 424"/>
                <a:gd name="T74" fmla="*/ 105 w 194"/>
                <a:gd name="T75" fmla="*/ 98 h 424"/>
                <a:gd name="T76" fmla="*/ 123 w 194"/>
                <a:gd name="T77" fmla="*/ 120 h 424"/>
                <a:gd name="T78" fmla="*/ 140 w 194"/>
                <a:gd name="T79" fmla="*/ 126 h 424"/>
                <a:gd name="T80" fmla="*/ 145 w 194"/>
                <a:gd name="T81" fmla="*/ 139 h 424"/>
                <a:gd name="T82" fmla="*/ 147 w 194"/>
                <a:gd name="T83" fmla="*/ 172 h 424"/>
                <a:gd name="T84" fmla="*/ 143 w 194"/>
                <a:gd name="T85" fmla="*/ 172 h 424"/>
                <a:gd name="T86" fmla="*/ 149 w 194"/>
                <a:gd name="T87" fmla="*/ 183 h 424"/>
                <a:gd name="T88" fmla="*/ 151 w 194"/>
                <a:gd name="T89" fmla="*/ 209 h 424"/>
                <a:gd name="T90" fmla="*/ 165 w 194"/>
                <a:gd name="T91" fmla="*/ 211 h 424"/>
                <a:gd name="T92" fmla="*/ 180 w 194"/>
                <a:gd name="T93" fmla="*/ 216 h 424"/>
                <a:gd name="T94" fmla="*/ 182 w 194"/>
                <a:gd name="T95" fmla="*/ 244 h 424"/>
                <a:gd name="T96" fmla="*/ 192 w 194"/>
                <a:gd name="T97" fmla="*/ 263 h 424"/>
                <a:gd name="T98" fmla="*/ 194 w 194"/>
                <a:gd name="T99" fmla="*/ 272 h 424"/>
                <a:gd name="T100" fmla="*/ 191 w 194"/>
                <a:gd name="T101" fmla="*/ 298 h 424"/>
                <a:gd name="T102" fmla="*/ 189 w 194"/>
                <a:gd name="T103" fmla="*/ 322 h 424"/>
                <a:gd name="T104" fmla="*/ 191 w 194"/>
                <a:gd name="T105" fmla="*/ 333 h 424"/>
                <a:gd name="T106" fmla="*/ 189 w 194"/>
                <a:gd name="T107" fmla="*/ 335 h 424"/>
                <a:gd name="T108" fmla="*/ 189 w 194"/>
                <a:gd name="T109" fmla="*/ 331 h 424"/>
                <a:gd name="T110" fmla="*/ 172 w 194"/>
                <a:gd name="T111" fmla="*/ 309 h 424"/>
                <a:gd name="T112" fmla="*/ 151 w 194"/>
                <a:gd name="T113" fmla="*/ 314 h 424"/>
                <a:gd name="T114" fmla="*/ 133 w 194"/>
                <a:gd name="T115" fmla="*/ 320 h 424"/>
                <a:gd name="T116" fmla="*/ 130 w 194"/>
                <a:gd name="T117" fmla="*/ 33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 h="424">
                  <a:moveTo>
                    <a:pt x="130" y="333"/>
                  </a:moveTo>
                  <a:lnTo>
                    <a:pt x="128" y="370"/>
                  </a:lnTo>
                  <a:lnTo>
                    <a:pt x="124" y="403"/>
                  </a:lnTo>
                  <a:lnTo>
                    <a:pt x="120" y="396"/>
                  </a:lnTo>
                  <a:lnTo>
                    <a:pt x="102" y="402"/>
                  </a:lnTo>
                  <a:lnTo>
                    <a:pt x="97" y="420"/>
                  </a:lnTo>
                  <a:lnTo>
                    <a:pt x="90" y="402"/>
                  </a:lnTo>
                  <a:lnTo>
                    <a:pt x="72" y="394"/>
                  </a:lnTo>
                  <a:lnTo>
                    <a:pt x="69" y="389"/>
                  </a:lnTo>
                  <a:lnTo>
                    <a:pt x="57" y="424"/>
                  </a:lnTo>
                  <a:lnTo>
                    <a:pt x="46" y="420"/>
                  </a:lnTo>
                  <a:lnTo>
                    <a:pt x="38" y="389"/>
                  </a:lnTo>
                  <a:lnTo>
                    <a:pt x="32" y="361"/>
                  </a:lnTo>
                  <a:lnTo>
                    <a:pt x="28" y="333"/>
                  </a:lnTo>
                  <a:lnTo>
                    <a:pt x="28" y="309"/>
                  </a:lnTo>
                  <a:lnTo>
                    <a:pt x="20" y="287"/>
                  </a:lnTo>
                  <a:lnTo>
                    <a:pt x="15" y="264"/>
                  </a:lnTo>
                  <a:lnTo>
                    <a:pt x="10" y="250"/>
                  </a:lnTo>
                  <a:lnTo>
                    <a:pt x="11" y="239"/>
                  </a:lnTo>
                  <a:lnTo>
                    <a:pt x="17" y="209"/>
                  </a:lnTo>
                  <a:lnTo>
                    <a:pt x="13" y="205"/>
                  </a:lnTo>
                  <a:lnTo>
                    <a:pt x="10" y="179"/>
                  </a:lnTo>
                  <a:lnTo>
                    <a:pt x="11" y="151"/>
                  </a:lnTo>
                  <a:lnTo>
                    <a:pt x="14" y="137"/>
                  </a:lnTo>
                  <a:lnTo>
                    <a:pt x="14" y="96"/>
                  </a:lnTo>
                  <a:lnTo>
                    <a:pt x="16" y="87"/>
                  </a:lnTo>
                  <a:lnTo>
                    <a:pt x="9" y="63"/>
                  </a:lnTo>
                  <a:lnTo>
                    <a:pt x="0" y="38"/>
                  </a:lnTo>
                  <a:lnTo>
                    <a:pt x="21" y="38"/>
                  </a:lnTo>
                  <a:lnTo>
                    <a:pt x="28" y="27"/>
                  </a:lnTo>
                  <a:lnTo>
                    <a:pt x="40" y="14"/>
                  </a:lnTo>
                  <a:lnTo>
                    <a:pt x="53" y="0"/>
                  </a:lnTo>
                  <a:lnTo>
                    <a:pt x="65" y="1"/>
                  </a:lnTo>
                  <a:lnTo>
                    <a:pt x="68" y="27"/>
                  </a:lnTo>
                  <a:lnTo>
                    <a:pt x="69" y="57"/>
                  </a:lnTo>
                  <a:lnTo>
                    <a:pt x="81" y="81"/>
                  </a:lnTo>
                  <a:lnTo>
                    <a:pt x="92" y="87"/>
                  </a:lnTo>
                  <a:lnTo>
                    <a:pt x="105" y="98"/>
                  </a:lnTo>
                  <a:lnTo>
                    <a:pt x="123" y="120"/>
                  </a:lnTo>
                  <a:lnTo>
                    <a:pt x="140" y="126"/>
                  </a:lnTo>
                  <a:lnTo>
                    <a:pt x="145" y="139"/>
                  </a:lnTo>
                  <a:lnTo>
                    <a:pt x="147" y="172"/>
                  </a:lnTo>
                  <a:lnTo>
                    <a:pt x="143" y="172"/>
                  </a:lnTo>
                  <a:lnTo>
                    <a:pt x="149" y="183"/>
                  </a:lnTo>
                  <a:lnTo>
                    <a:pt x="151" y="209"/>
                  </a:lnTo>
                  <a:lnTo>
                    <a:pt x="165" y="211"/>
                  </a:lnTo>
                  <a:lnTo>
                    <a:pt x="180" y="216"/>
                  </a:lnTo>
                  <a:lnTo>
                    <a:pt x="182" y="244"/>
                  </a:lnTo>
                  <a:lnTo>
                    <a:pt x="192" y="263"/>
                  </a:lnTo>
                  <a:lnTo>
                    <a:pt x="194" y="272"/>
                  </a:lnTo>
                  <a:lnTo>
                    <a:pt x="191" y="298"/>
                  </a:lnTo>
                  <a:lnTo>
                    <a:pt x="189" y="322"/>
                  </a:lnTo>
                  <a:lnTo>
                    <a:pt x="191" y="333"/>
                  </a:lnTo>
                  <a:lnTo>
                    <a:pt x="189" y="335"/>
                  </a:lnTo>
                  <a:lnTo>
                    <a:pt x="189" y="331"/>
                  </a:lnTo>
                  <a:lnTo>
                    <a:pt x="172" y="309"/>
                  </a:lnTo>
                  <a:lnTo>
                    <a:pt x="151" y="314"/>
                  </a:lnTo>
                  <a:lnTo>
                    <a:pt x="133" y="320"/>
                  </a:lnTo>
                  <a:lnTo>
                    <a:pt x="130" y="33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36" name="Freeform 1676"/>
            <p:cNvSpPr>
              <a:spLocks/>
            </p:cNvSpPr>
            <p:nvPr/>
          </p:nvSpPr>
          <p:spPr bwMode="auto">
            <a:xfrm>
              <a:off x="4607331" y="4515966"/>
              <a:ext cx="249451" cy="287935"/>
            </a:xfrm>
            <a:custGeom>
              <a:avLst/>
              <a:gdLst>
                <a:gd name="T0" fmla="*/ 0 w 142"/>
                <a:gd name="T1" fmla="*/ 224 h 291"/>
                <a:gd name="T2" fmla="*/ 1 w 142"/>
                <a:gd name="T3" fmla="*/ 179 h 291"/>
                <a:gd name="T4" fmla="*/ 2 w 142"/>
                <a:gd name="T5" fmla="*/ 135 h 291"/>
                <a:gd name="T6" fmla="*/ 16 w 142"/>
                <a:gd name="T7" fmla="*/ 135 h 291"/>
                <a:gd name="T8" fmla="*/ 18 w 142"/>
                <a:gd name="T9" fmla="*/ 105 h 291"/>
                <a:gd name="T10" fmla="*/ 18 w 142"/>
                <a:gd name="T11" fmla="*/ 74 h 291"/>
                <a:gd name="T12" fmla="*/ 18 w 142"/>
                <a:gd name="T13" fmla="*/ 46 h 291"/>
                <a:gd name="T14" fmla="*/ 20 w 142"/>
                <a:gd name="T15" fmla="*/ 18 h 291"/>
                <a:gd name="T16" fmla="*/ 37 w 142"/>
                <a:gd name="T17" fmla="*/ 11 h 291"/>
                <a:gd name="T18" fmla="*/ 54 w 142"/>
                <a:gd name="T19" fmla="*/ 7 h 291"/>
                <a:gd name="T20" fmla="*/ 60 w 142"/>
                <a:gd name="T21" fmla="*/ 20 h 291"/>
                <a:gd name="T22" fmla="*/ 73 w 142"/>
                <a:gd name="T23" fmla="*/ 7 h 291"/>
                <a:gd name="T24" fmla="*/ 85 w 142"/>
                <a:gd name="T25" fmla="*/ 0 h 291"/>
                <a:gd name="T26" fmla="*/ 92 w 142"/>
                <a:gd name="T27" fmla="*/ 29 h 291"/>
                <a:gd name="T28" fmla="*/ 102 w 142"/>
                <a:gd name="T29" fmla="*/ 63 h 291"/>
                <a:gd name="T30" fmla="*/ 113 w 142"/>
                <a:gd name="T31" fmla="*/ 79 h 291"/>
                <a:gd name="T32" fmla="*/ 116 w 142"/>
                <a:gd name="T33" fmla="*/ 87 h 291"/>
                <a:gd name="T34" fmla="*/ 119 w 142"/>
                <a:gd name="T35" fmla="*/ 94 h 291"/>
                <a:gd name="T36" fmla="*/ 125 w 142"/>
                <a:gd name="T37" fmla="*/ 122 h 291"/>
                <a:gd name="T38" fmla="*/ 139 w 142"/>
                <a:gd name="T39" fmla="*/ 131 h 291"/>
                <a:gd name="T40" fmla="*/ 142 w 142"/>
                <a:gd name="T41" fmla="*/ 141 h 291"/>
                <a:gd name="T42" fmla="*/ 141 w 142"/>
                <a:gd name="T43" fmla="*/ 142 h 291"/>
                <a:gd name="T44" fmla="*/ 120 w 142"/>
                <a:gd name="T45" fmla="*/ 166 h 291"/>
                <a:gd name="T46" fmla="*/ 106 w 142"/>
                <a:gd name="T47" fmla="*/ 191 h 291"/>
                <a:gd name="T48" fmla="*/ 98 w 142"/>
                <a:gd name="T49" fmla="*/ 218 h 291"/>
                <a:gd name="T50" fmla="*/ 88 w 142"/>
                <a:gd name="T51" fmla="*/ 228 h 291"/>
                <a:gd name="T52" fmla="*/ 79 w 142"/>
                <a:gd name="T53" fmla="*/ 255 h 291"/>
                <a:gd name="T54" fmla="*/ 56 w 142"/>
                <a:gd name="T55" fmla="*/ 250 h 291"/>
                <a:gd name="T56" fmla="*/ 44 w 142"/>
                <a:gd name="T57" fmla="*/ 242 h 291"/>
                <a:gd name="T58" fmla="*/ 37 w 142"/>
                <a:gd name="T59" fmla="*/ 265 h 291"/>
                <a:gd name="T60" fmla="*/ 29 w 142"/>
                <a:gd name="T61" fmla="*/ 285 h 291"/>
                <a:gd name="T62" fmla="*/ 13 w 142"/>
                <a:gd name="T63" fmla="*/ 291 h 291"/>
                <a:gd name="T64" fmla="*/ 8 w 142"/>
                <a:gd name="T65" fmla="*/ 287 h 291"/>
                <a:gd name="T66" fmla="*/ 11 w 142"/>
                <a:gd name="T67" fmla="*/ 255 h 291"/>
                <a:gd name="T68" fmla="*/ 0 w 142"/>
                <a:gd name="T69" fmla="*/ 224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291">
                  <a:moveTo>
                    <a:pt x="0" y="224"/>
                  </a:moveTo>
                  <a:lnTo>
                    <a:pt x="1" y="179"/>
                  </a:lnTo>
                  <a:lnTo>
                    <a:pt x="2" y="135"/>
                  </a:lnTo>
                  <a:lnTo>
                    <a:pt x="16" y="135"/>
                  </a:lnTo>
                  <a:lnTo>
                    <a:pt x="18" y="105"/>
                  </a:lnTo>
                  <a:lnTo>
                    <a:pt x="18" y="74"/>
                  </a:lnTo>
                  <a:lnTo>
                    <a:pt x="18" y="46"/>
                  </a:lnTo>
                  <a:lnTo>
                    <a:pt x="20" y="18"/>
                  </a:lnTo>
                  <a:lnTo>
                    <a:pt x="37" y="11"/>
                  </a:lnTo>
                  <a:lnTo>
                    <a:pt x="54" y="7"/>
                  </a:lnTo>
                  <a:lnTo>
                    <a:pt x="60" y="20"/>
                  </a:lnTo>
                  <a:lnTo>
                    <a:pt x="73" y="7"/>
                  </a:lnTo>
                  <a:lnTo>
                    <a:pt x="85" y="0"/>
                  </a:lnTo>
                  <a:lnTo>
                    <a:pt x="92" y="29"/>
                  </a:lnTo>
                  <a:lnTo>
                    <a:pt x="102" y="63"/>
                  </a:lnTo>
                  <a:lnTo>
                    <a:pt x="113" y="79"/>
                  </a:lnTo>
                  <a:lnTo>
                    <a:pt x="116" y="87"/>
                  </a:lnTo>
                  <a:lnTo>
                    <a:pt x="119" y="94"/>
                  </a:lnTo>
                  <a:lnTo>
                    <a:pt x="125" y="122"/>
                  </a:lnTo>
                  <a:lnTo>
                    <a:pt x="139" y="131"/>
                  </a:lnTo>
                  <a:lnTo>
                    <a:pt x="142" y="141"/>
                  </a:lnTo>
                  <a:lnTo>
                    <a:pt x="141" y="142"/>
                  </a:lnTo>
                  <a:lnTo>
                    <a:pt x="120" y="166"/>
                  </a:lnTo>
                  <a:lnTo>
                    <a:pt x="106" y="191"/>
                  </a:lnTo>
                  <a:lnTo>
                    <a:pt x="98" y="218"/>
                  </a:lnTo>
                  <a:lnTo>
                    <a:pt x="88" y="228"/>
                  </a:lnTo>
                  <a:lnTo>
                    <a:pt x="79" y="255"/>
                  </a:lnTo>
                  <a:lnTo>
                    <a:pt x="56" y="250"/>
                  </a:lnTo>
                  <a:lnTo>
                    <a:pt x="44" y="242"/>
                  </a:lnTo>
                  <a:lnTo>
                    <a:pt x="37" y="265"/>
                  </a:lnTo>
                  <a:lnTo>
                    <a:pt x="29" y="285"/>
                  </a:lnTo>
                  <a:lnTo>
                    <a:pt x="13" y="291"/>
                  </a:lnTo>
                  <a:lnTo>
                    <a:pt x="8" y="287"/>
                  </a:lnTo>
                  <a:lnTo>
                    <a:pt x="11" y="255"/>
                  </a:lnTo>
                  <a:lnTo>
                    <a:pt x="0" y="224"/>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37" name="Freeform 1677"/>
            <p:cNvSpPr>
              <a:spLocks/>
            </p:cNvSpPr>
            <p:nvPr/>
          </p:nvSpPr>
          <p:spPr bwMode="auto">
            <a:xfrm>
              <a:off x="5249035" y="4310836"/>
              <a:ext cx="7230" cy="15055"/>
            </a:xfrm>
            <a:custGeom>
              <a:avLst/>
              <a:gdLst>
                <a:gd name="T0" fmla="*/ 4 w 4"/>
                <a:gd name="T1" fmla="*/ 13 h 13"/>
                <a:gd name="T2" fmla="*/ 4 w 4"/>
                <a:gd name="T3" fmla="*/ 9 h 13"/>
                <a:gd name="T4" fmla="*/ 0 w 4"/>
                <a:gd name="T5" fmla="*/ 0 h 13"/>
                <a:gd name="T6" fmla="*/ 4 w 4"/>
                <a:gd name="T7" fmla="*/ 13 h 13"/>
              </a:gdLst>
              <a:ahLst/>
              <a:cxnLst>
                <a:cxn ang="0">
                  <a:pos x="T0" y="T1"/>
                </a:cxn>
                <a:cxn ang="0">
                  <a:pos x="T2" y="T3"/>
                </a:cxn>
                <a:cxn ang="0">
                  <a:pos x="T4" y="T5"/>
                </a:cxn>
                <a:cxn ang="0">
                  <a:pos x="T6" y="T7"/>
                </a:cxn>
              </a:cxnLst>
              <a:rect l="0" t="0" r="r" b="b"/>
              <a:pathLst>
                <a:path w="4" h="13">
                  <a:moveTo>
                    <a:pt x="4" y="13"/>
                  </a:moveTo>
                  <a:lnTo>
                    <a:pt x="4" y="9"/>
                  </a:lnTo>
                  <a:lnTo>
                    <a:pt x="0" y="0"/>
                  </a:lnTo>
                  <a:lnTo>
                    <a:pt x="4" y="1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238" name="Group 1678"/>
            <p:cNvGrpSpPr>
              <a:grpSpLocks/>
            </p:cNvGrpSpPr>
            <p:nvPr/>
          </p:nvGrpSpPr>
          <p:grpSpPr bwMode="auto">
            <a:xfrm>
              <a:off x="4786285" y="4864123"/>
              <a:ext cx="61459" cy="65868"/>
              <a:chOff x="3484" y="3177"/>
              <a:chExt cx="35" cy="33"/>
            </a:xfrm>
            <a:solidFill>
              <a:schemeClr val="bg1">
                <a:lumMod val="85000"/>
              </a:schemeClr>
            </a:solidFill>
          </p:grpSpPr>
          <p:grpSp>
            <p:nvGrpSpPr>
              <p:cNvPr id="822" name="Group 1679"/>
              <p:cNvGrpSpPr>
                <a:grpSpLocks/>
              </p:cNvGrpSpPr>
              <p:nvPr/>
            </p:nvGrpSpPr>
            <p:grpSpPr bwMode="auto">
              <a:xfrm>
                <a:off x="3484" y="3177"/>
                <a:ext cx="35" cy="33"/>
                <a:chOff x="3484" y="3177"/>
                <a:chExt cx="35" cy="33"/>
              </a:xfrm>
              <a:grpFill/>
            </p:grpSpPr>
            <p:pic>
              <p:nvPicPr>
                <p:cNvPr id="824" name="Picture 1680"/>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484" y="3177"/>
                  <a:ext cx="35" cy="33"/>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5" name="Freeform 1681"/>
                <p:cNvSpPr>
                  <a:spLocks/>
                </p:cNvSpPr>
                <p:nvPr/>
              </p:nvSpPr>
              <p:spPr bwMode="auto">
                <a:xfrm>
                  <a:off x="3484" y="3177"/>
                  <a:ext cx="34" cy="32"/>
                </a:xfrm>
                <a:custGeom>
                  <a:avLst/>
                  <a:gdLst>
                    <a:gd name="T0" fmla="*/ 15 w 34"/>
                    <a:gd name="T1" fmla="*/ 7 h 65"/>
                    <a:gd name="T2" fmla="*/ 0 w 34"/>
                    <a:gd name="T3" fmla="*/ 37 h 65"/>
                    <a:gd name="T4" fmla="*/ 11 w 34"/>
                    <a:gd name="T5" fmla="*/ 65 h 65"/>
                    <a:gd name="T6" fmla="*/ 18 w 34"/>
                    <a:gd name="T7" fmla="*/ 57 h 65"/>
                    <a:gd name="T8" fmla="*/ 32 w 34"/>
                    <a:gd name="T9" fmla="*/ 37 h 65"/>
                    <a:gd name="T10" fmla="*/ 34 w 34"/>
                    <a:gd name="T11" fmla="*/ 17 h 65"/>
                    <a:gd name="T12" fmla="*/ 21 w 34"/>
                    <a:gd name="T13" fmla="*/ 0 h 65"/>
                    <a:gd name="T14" fmla="*/ 15 w 34"/>
                    <a:gd name="T15" fmla="*/ 7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5">
                      <a:moveTo>
                        <a:pt x="15" y="7"/>
                      </a:moveTo>
                      <a:lnTo>
                        <a:pt x="0" y="37"/>
                      </a:lnTo>
                      <a:lnTo>
                        <a:pt x="11" y="65"/>
                      </a:lnTo>
                      <a:lnTo>
                        <a:pt x="18" y="57"/>
                      </a:lnTo>
                      <a:lnTo>
                        <a:pt x="32" y="37"/>
                      </a:lnTo>
                      <a:lnTo>
                        <a:pt x="34" y="17"/>
                      </a:lnTo>
                      <a:lnTo>
                        <a:pt x="21" y="0"/>
                      </a:lnTo>
                      <a:lnTo>
                        <a:pt x="15" y="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26" name="Freeform 1682"/>
                <p:cNvSpPr>
                  <a:spLocks/>
                </p:cNvSpPr>
                <p:nvPr/>
              </p:nvSpPr>
              <p:spPr bwMode="auto">
                <a:xfrm>
                  <a:off x="3484" y="3177"/>
                  <a:ext cx="34" cy="32"/>
                </a:xfrm>
                <a:custGeom>
                  <a:avLst/>
                  <a:gdLst>
                    <a:gd name="T0" fmla="*/ 15 w 34"/>
                    <a:gd name="T1" fmla="*/ 7 h 65"/>
                    <a:gd name="T2" fmla="*/ 0 w 34"/>
                    <a:gd name="T3" fmla="*/ 37 h 65"/>
                    <a:gd name="T4" fmla="*/ 11 w 34"/>
                    <a:gd name="T5" fmla="*/ 65 h 65"/>
                    <a:gd name="T6" fmla="*/ 18 w 34"/>
                    <a:gd name="T7" fmla="*/ 57 h 65"/>
                    <a:gd name="T8" fmla="*/ 32 w 34"/>
                    <a:gd name="T9" fmla="*/ 37 h 65"/>
                    <a:gd name="T10" fmla="*/ 34 w 34"/>
                    <a:gd name="T11" fmla="*/ 17 h 65"/>
                    <a:gd name="T12" fmla="*/ 21 w 34"/>
                    <a:gd name="T13" fmla="*/ 0 h 65"/>
                    <a:gd name="T14" fmla="*/ 15 w 34"/>
                    <a:gd name="T15" fmla="*/ 7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5">
                      <a:moveTo>
                        <a:pt x="15" y="7"/>
                      </a:moveTo>
                      <a:lnTo>
                        <a:pt x="0" y="37"/>
                      </a:lnTo>
                      <a:lnTo>
                        <a:pt x="11" y="65"/>
                      </a:lnTo>
                      <a:lnTo>
                        <a:pt x="18" y="57"/>
                      </a:lnTo>
                      <a:lnTo>
                        <a:pt x="32" y="37"/>
                      </a:lnTo>
                      <a:lnTo>
                        <a:pt x="34" y="17"/>
                      </a:lnTo>
                      <a:lnTo>
                        <a:pt x="21" y="0"/>
                      </a:lnTo>
                      <a:lnTo>
                        <a:pt x="15" y="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27" name="Picture 1683"/>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484" y="3177"/>
                  <a:ext cx="35" cy="33"/>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23" name="Freeform 1684"/>
              <p:cNvSpPr>
                <a:spLocks/>
              </p:cNvSpPr>
              <p:nvPr/>
            </p:nvSpPr>
            <p:spPr bwMode="auto">
              <a:xfrm>
                <a:off x="3484" y="3177"/>
                <a:ext cx="34" cy="32"/>
              </a:xfrm>
              <a:custGeom>
                <a:avLst/>
                <a:gdLst>
                  <a:gd name="T0" fmla="*/ 15 w 34"/>
                  <a:gd name="T1" fmla="*/ 7 h 65"/>
                  <a:gd name="T2" fmla="*/ 0 w 34"/>
                  <a:gd name="T3" fmla="*/ 37 h 65"/>
                  <a:gd name="T4" fmla="*/ 11 w 34"/>
                  <a:gd name="T5" fmla="*/ 65 h 65"/>
                  <a:gd name="T6" fmla="*/ 18 w 34"/>
                  <a:gd name="T7" fmla="*/ 57 h 65"/>
                  <a:gd name="T8" fmla="*/ 32 w 34"/>
                  <a:gd name="T9" fmla="*/ 37 h 65"/>
                  <a:gd name="T10" fmla="*/ 34 w 34"/>
                  <a:gd name="T11" fmla="*/ 17 h 65"/>
                  <a:gd name="T12" fmla="*/ 21 w 34"/>
                  <a:gd name="T13" fmla="*/ 0 h 65"/>
                  <a:gd name="T14" fmla="*/ 15 w 34"/>
                  <a:gd name="T15" fmla="*/ 7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5">
                    <a:moveTo>
                      <a:pt x="15" y="7"/>
                    </a:moveTo>
                    <a:lnTo>
                      <a:pt x="0" y="37"/>
                    </a:lnTo>
                    <a:lnTo>
                      <a:pt x="11" y="65"/>
                    </a:lnTo>
                    <a:lnTo>
                      <a:pt x="18" y="57"/>
                    </a:lnTo>
                    <a:lnTo>
                      <a:pt x="32" y="37"/>
                    </a:lnTo>
                    <a:lnTo>
                      <a:pt x="34" y="17"/>
                    </a:lnTo>
                    <a:lnTo>
                      <a:pt x="21" y="0"/>
                    </a:lnTo>
                    <a:lnTo>
                      <a:pt x="15" y="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39" name="Freeform 1685"/>
            <p:cNvSpPr>
              <a:spLocks/>
            </p:cNvSpPr>
            <p:nvPr/>
          </p:nvSpPr>
          <p:spPr bwMode="auto">
            <a:xfrm>
              <a:off x="5230959" y="4329655"/>
              <a:ext cx="209684" cy="436608"/>
            </a:xfrm>
            <a:custGeom>
              <a:avLst/>
              <a:gdLst>
                <a:gd name="T0" fmla="*/ 44 w 119"/>
                <a:gd name="T1" fmla="*/ 124 h 437"/>
                <a:gd name="T2" fmla="*/ 38 w 119"/>
                <a:gd name="T3" fmla="*/ 126 h 437"/>
                <a:gd name="T4" fmla="*/ 25 w 119"/>
                <a:gd name="T5" fmla="*/ 137 h 437"/>
                <a:gd name="T6" fmla="*/ 21 w 119"/>
                <a:gd name="T7" fmla="*/ 166 h 437"/>
                <a:gd name="T8" fmla="*/ 16 w 119"/>
                <a:gd name="T9" fmla="*/ 190 h 437"/>
                <a:gd name="T10" fmla="*/ 19 w 119"/>
                <a:gd name="T11" fmla="*/ 224 h 437"/>
                <a:gd name="T12" fmla="*/ 21 w 119"/>
                <a:gd name="T13" fmla="*/ 257 h 437"/>
                <a:gd name="T14" fmla="*/ 14 w 119"/>
                <a:gd name="T15" fmla="*/ 278 h 437"/>
                <a:gd name="T16" fmla="*/ 5 w 119"/>
                <a:gd name="T17" fmla="*/ 300 h 437"/>
                <a:gd name="T18" fmla="*/ 0 w 119"/>
                <a:gd name="T19" fmla="*/ 346 h 437"/>
                <a:gd name="T20" fmla="*/ 4 w 119"/>
                <a:gd name="T21" fmla="*/ 379 h 437"/>
                <a:gd name="T22" fmla="*/ 10 w 119"/>
                <a:gd name="T23" fmla="*/ 420 h 437"/>
                <a:gd name="T24" fmla="*/ 29 w 119"/>
                <a:gd name="T25" fmla="*/ 437 h 437"/>
                <a:gd name="T26" fmla="*/ 44 w 119"/>
                <a:gd name="T27" fmla="*/ 428 h 437"/>
                <a:gd name="T28" fmla="*/ 56 w 119"/>
                <a:gd name="T29" fmla="*/ 413 h 437"/>
                <a:gd name="T30" fmla="*/ 62 w 119"/>
                <a:gd name="T31" fmla="*/ 381 h 437"/>
                <a:gd name="T32" fmla="*/ 68 w 119"/>
                <a:gd name="T33" fmla="*/ 353 h 437"/>
                <a:gd name="T34" fmla="*/ 73 w 119"/>
                <a:gd name="T35" fmla="*/ 322 h 437"/>
                <a:gd name="T36" fmla="*/ 79 w 119"/>
                <a:gd name="T37" fmla="*/ 292 h 437"/>
                <a:gd name="T38" fmla="*/ 84 w 119"/>
                <a:gd name="T39" fmla="*/ 265 h 437"/>
                <a:gd name="T40" fmla="*/ 90 w 119"/>
                <a:gd name="T41" fmla="*/ 235 h 437"/>
                <a:gd name="T42" fmla="*/ 95 w 119"/>
                <a:gd name="T43" fmla="*/ 205 h 437"/>
                <a:gd name="T44" fmla="*/ 100 w 119"/>
                <a:gd name="T45" fmla="*/ 174 h 437"/>
                <a:gd name="T46" fmla="*/ 107 w 119"/>
                <a:gd name="T47" fmla="*/ 153 h 437"/>
                <a:gd name="T48" fmla="*/ 107 w 119"/>
                <a:gd name="T49" fmla="*/ 109 h 437"/>
                <a:gd name="T50" fmla="*/ 116 w 119"/>
                <a:gd name="T51" fmla="*/ 124 h 437"/>
                <a:gd name="T52" fmla="*/ 119 w 119"/>
                <a:gd name="T53" fmla="*/ 105 h 437"/>
                <a:gd name="T54" fmla="*/ 115 w 119"/>
                <a:gd name="T55" fmla="*/ 65 h 437"/>
                <a:gd name="T56" fmla="*/ 109 w 119"/>
                <a:gd name="T57" fmla="*/ 24 h 437"/>
                <a:gd name="T58" fmla="*/ 105 w 119"/>
                <a:gd name="T59" fmla="*/ 2 h 437"/>
                <a:gd name="T60" fmla="*/ 100 w 119"/>
                <a:gd name="T61" fmla="*/ 0 h 437"/>
                <a:gd name="T62" fmla="*/ 96 w 119"/>
                <a:gd name="T63" fmla="*/ 9 h 437"/>
                <a:gd name="T64" fmla="*/ 94 w 119"/>
                <a:gd name="T65" fmla="*/ 42 h 437"/>
                <a:gd name="T66" fmla="*/ 87 w 119"/>
                <a:gd name="T67" fmla="*/ 48 h 437"/>
                <a:gd name="T68" fmla="*/ 85 w 119"/>
                <a:gd name="T69" fmla="*/ 52 h 437"/>
                <a:gd name="T70" fmla="*/ 81 w 119"/>
                <a:gd name="T71" fmla="*/ 48 h 437"/>
                <a:gd name="T72" fmla="*/ 82 w 119"/>
                <a:gd name="T73" fmla="*/ 66 h 437"/>
                <a:gd name="T74" fmla="*/ 78 w 119"/>
                <a:gd name="T75" fmla="*/ 81 h 437"/>
                <a:gd name="T76" fmla="*/ 81 w 119"/>
                <a:gd name="T77" fmla="*/ 85 h 437"/>
                <a:gd name="T78" fmla="*/ 72 w 119"/>
                <a:gd name="T79" fmla="*/ 92 h 437"/>
                <a:gd name="T80" fmla="*/ 73 w 119"/>
                <a:gd name="T81" fmla="*/ 85 h 437"/>
                <a:gd name="T82" fmla="*/ 68 w 119"/>
                <a:gd name="T83" fmla="*/ 107 h 437"/>
                <a:gd name="T84" fmla="*/ 64 w 119"/>
                <a:gd name="T85" fmla="*/ 107 h 437"/>
                <a:gd name="T86" fmla="*/ 62 w 119"/>
                <a:gd name="T87" fmla="*/ 105 h 437"/>
                <a:gd name="T88" fmla="*/ 56 w 119"/>
                <a:gd name="T89" fmla="*/ 124 h 437"/>
                <a:gd name="T90" fmla="*/ 44 w 119"/>
                <a:gd name="T91" fmla="*/ 12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9" h="437">
                  <a:moveTo>
                    <a:pt x="44" y="124"/>
                  </a:moveTo>
                  <a:lnTo>
                    <a:pt x="38" y="126"/>
                  </a:lnTo>
                  <a:lnTo>
                    <a:pt x="25" y="137"/>
                  </a:lnTo>
                  <a:lnTo>
                    <a:pt x="21" y="166"/>
                  </a:lnTo>
                  <a:lnTo>
                    <a:pt x="16" y="190"/>
                  </a:lnTo>
                  <a:lnTo>
                    <a:pt x="19" y="224"/>
                  </a:lnTo>
                  <a:lnTo>
                    <a:pt x="21" y="257"/>
                  </a:lnTo>
                  <a:lnTo>
                    <a:pt x="14" y="278"/>
                  </a:lnTo>
                  <a:lnTo>
                    <a:pt x="5" y="300"/>
                  </a:lnTo>
                  <a:lnTo>
                    <a:pt x="0" y="346"/>
                  </a:lnTo>
                  <a:lnTo>
                    <a:pt x="4" y="379"/>
                  </a:lnTo>
                  <a:lnTo>
                    <a:pt x="10" y="420"/>
                  </a:lnTo>
                  <a:lnTo>
                    <a:pt x="29" y="437"/>
                  </a:lnTo>
                  <a:lnTo>
                    <a:pt x="44" y="428"/>
                  </a:lnTo>
                  <a:lnTo>
                    <a:pt x="56" y="413"/>
                  </a:lnTo>
                  <a:lnTo>
                    <a:pt x="62" y="381"/>
                  </a:lnTo>
                  <a:lnTo>
                    <a:pt x="68" y="353"/>
                  </a:lnTo>
                  <a:lnTo>
                    <a:pt x="73" y="322"/>
                  </a:lnTo>
                  <a:lnTo>
                    <a:pt x="79" y="292"/>
                  </a:lnTo>
                  <a:lnTo>
                    <a:pt x="84" y="265"/>
                  </a:lnTo>
                  <a:lnTo>
                    <a:pt x="90" y="235"/>
                  </a:lnTo>
                  <a:lnTo>
                    <a:pt x="95" y="205"/>
                  </a:lnTo>
                  <a:lnTo>
                    <a:pt x="100" y="174"/>
                  </a:lnTo>
                  <a:lnTo>
                    <a:pt x="107" y="153"/>
                  </a:lnTo>
                  <a:lnTo>
                    <a:pt x="107" y="109"/>
                  </a:lnTo>
                  <a:lnTo>
                    <a:pt x="116" y="124"/>
                  </a:lnTo>
                  <a:lnTo>
                    <a:pt x="119" y="105"/>
                  </a:lnTo>
                  <a:lnTo>
                    <a:pt x="115" y="65"/>
                  </a:lnTo>
                  <a:lnTo>
                    <a:pt x="109" y="24"/>
                  </a:lnTo>
                  <a:lnTo>
                    <a:pt x="105" y="2"/>
                  </a:lnTo>
                  <a:lnTo>
                    <a:pt x="100" y="0"/>
                  </a:lnTo>
                  <a:lnTo>
                    <a:pt x="96" y="9"/>
                  </a:lnTo>
                  <a:lnTo>
                    <a:pt x="94" y="42"/>
                  </a:lnTo>
                  <a:lnTo>
                    <a:pt x="87" y="48"/>
                  </a:lnTo>
                  <a:lnTo>
                    <a:pt x="85" y="52"/>
                  </a:lnTo>
                  <a:lnTo>
                    <a:pt x="81" y="48"/>
                  </a:lnTo>
                  <a:lnTo>
                    <a:pt x="82" y="66"/>
                  </a:lnTo>
                  <a:lnTo>
                    <a:pt x="78" y="81"/>
                  </a:lnTo>
                  <a:lnTo>
                    <a:pt x="81" y="85"/>
                  </a:lnTo>
                  <a:lnTo>
                    <a:pt x="72" y="92"/>
                  </a:lnTo>
                  <a:lnTo>
                    <a:pt x="73" y="85"/>
                  </a:lnTo>
                  <a:lnTo>
                    <a:pt x="68" y="107"/>
                  </a:lnTo>
                  <a:lnTo>
                    <a:pt x="64" y="107"/>
                  </a:lnTo>
                  <a:lnTo>
                    <a:pt x="62" y="105"/>
                  </a:lnTo>
                  <a:lnTo>
                    <a:pt x="56" y="124"/>
                  </a:lnTo>
                  <a:lnTo>
                    <a:pt x="44" y="12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40" name="Freeform 1686"/>
            <p:cNvSpPr>
              <a:spLocks/>
            </p:cNvSpPr>
            <p:nvPr/>
          </p:nvSpPr>
          <p:spPr bwMode="auto">
            <a:xfrm>
              <a:off x="4963432" y="4244968"/>
              <a:ext cx="83150" cy="250297"/>
            </a:xfrm>
            <a:custGeom>
              <a:avLst/>
              <a:gdLst>
                <a:gd name="T0" fmla="*/ 27 w 48"/>
                <a:gd name="T1" fmla="*/ 177 h 252"/>
                <a:gd name="T2" fmla="*/ 22 w 48"/>
                <a:gd name="T3" fmla="*/ 211 h 252"/>
                <a:gd name="T4" fmla="*/ 29 w 48"/>
                <a:gd name="T5" fmla="*/ 231 h 252"/>
                <a:gd name="T6" fmla="*/ 37 w 48"/>
                <a:gd name="T7" fmla="*/ 252 h 252"/>
                <a:gd name="T8" fmla="*/ 34 w 48"/>
                <a:gd name="T9" fmla="*/ 233 h 252"/>
                <a:gd name="T10" fmla="*/ 43 w 48"/>
                <a:gd name="T11" fmla="*/ 220 h 252"/>
                <a:gd name="T12" fmla="*/ 45 w 48"/>
                <a:gd name="T13" fmla="*/ 196 h 252"/>
                <a:gd name="T14" fmla="*/ 48 w 48"/>
                <a:gd name="T15" fmla="*/ 170 h 252"/>
                <a:gd name="T16" fmla="*/ 38 w 48"/>
                <a:gd name="T17" fmla="*/ 153 h 252"/>
                <a:gd name="T18" fmla="*/ 29 w 48"/>
                <a:gd name="T19" fmla="*/ 135 h 252"/>
                <a:gd name="T20" fmla="*/ 27 w 48"/>
                <a:gd name="T21" fmla="*/ 100 h 252"/>
                <a:gd name="T22" fmla="*/ 29 w 48"/>
                <a:gd name="T23" fmla="*/ 77 h 252"/>
                <a:gd name="T24" fmla="*/ 36 w 48"/>
                <a:gd name="T25" fmla="*/ 72 h 252"/>
                <a:gd name="T26" fmla="*/ 31 w 48"/>
                <a:gd name="T27" fmla="*/ 46 h 252"/>
                <a:gd name="T28" fmla="*/ 27 w 48"/>
                <a:gd name="T29" fmla="*/ 13 h 252"/>
                <a:gd name="T30" fmla="*/ 21 w 48"/>
                <a:gd name="T31" fmla="*/ 5 h 252"/>
                <a:gd name="T32" fmla="*/ 5 w 48"/>
                <a:gd name="T33" fmla="*/ 0 h 252"/>
                <a:gd name="T34" fmla="*/ 7 w 48"/>
                <a:gd name="T35" fmla="*/ 9 h 252"/>
                <a:gd name="T36" fmla="*/ 15 w 48"/>
                <a:gd name="T37" fmla="*/ 33 h 252"/>
                <a:gd name="T38" fmla="*/ 12 w 48"/>
                <a:gd name="T39" fmla="*/ 48 h 252"/>
                <a:gd name="T40" fmla="*/ 11 w 48"/>
                <a:gd name="T41" fmla="*/ 72 h 252"/>
                <a:gd name="T42" fmla="*/ 10 w 48"/>
                <a:gd name="T43" fmla="*/ 96 h 252"/>
                <a:gd name="T44" fmla="*/ 8 w 48"/>
                <a:gd name="T45" fmla="*/ 105 h 252"/>
                <a:gd name="T46" fmla="*/ 0 w 48"/>
                <a:gd name="T47" fmla="*/ 137 h 252"/>
                <a:gd name="T48" fmla="*/ 7 w 48"/>
                <a:gd name="T49" fmla="*/ 152 h 252"/>
                <a:gd name="T50" fmla="*/ 12 w 48"/>
                <a:gd name="T51" fmla="*/ 163 h 252"/>
                <a:gd name="T52" fmla="*/ 22 w 48"/>
                <a:gd name="T53" fmla="*/ 163 h 252"/>
                <a:gd name="T54" fmla="*/ 27 w 48"/>
                <a:gd name="T55" fmla="*/ 177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252">
                  <a:moveTo>
                    <a:pt x="27" y="177"/>
                  </a:moveTo>
                  <a:lnTo>
                    <a:pt x="22" y="211"/>
                  </a:lnTo>
                  <a:lnTo>
                    <a:pt x="29" y="231"/>
                  </a:lnTo>
                  <a:lnTo>
                    <a:pt x="37" y="252"/>
                  </a:lnTo>
                  <a:lnTo>
                    <a:pt x="34" y="233"/>
                  </a:lnTo>
                  <a:lnTo>
                    <a:pt x="43" y="220"/>
                  </a:lnTo>
                  <a:lnTo>
                    <a:pt x="45" y="196"/>
                  </a:lnTo>
                  <a:lnTo>
                    <a:pt x="48" y="170"/>
                  </a:lnTo>
                  <a:lnTo>
                    <a:pt x="38" y="153"/>
                  </a:lnTo>
                  <a:lnTo>
                    <a:pt x="29" y="135"/>
                  </a:lnTo>
                  <a:lnTo>
                    <a:pt x="27" y="100"/>
                  </a:lnTo>
                  <a:lnTo>
                    <a:pt x="29" y="77"/>
                  </a:lnTo>
                  <a:lnTo>
                    <a:pt x="36" y="72"/>
                  </a:lnTo>
                  <a:lnTo>
                    <a:pt x="31" y="46"/>
                  </a:lnTo>
                  <a:lnTo>
                    <a:pt x="27" y="13"/>
                  </a:lnTo>
                  <a:lnTo>
                    <a:pt x="21" y="5"/>
                  </a:lnTo>
                  <a:lnTo>
                    <a:pt x="5" y="0"/>
                  </a:lnTo>
                  <a:lnTo>
                    <a:pt x="7" y="9"/>
                  </a:lnTo>
                  <a:lnTo>
                    <a:pt x="15" y="33"/>
                  </a:lnTo>
                  <a:lnTo>
                    <a:pt x="12" y="48"/>
                  </a:lnTo>
                  <a:lnTo>
                    <a:pt x="11" y="72"/>
                  </a:lnTo>
                  <a:lnTo>
                    <a:pt x="10" y="96"/>
                  </a:lnTo>
                  <a:lnTo>
                    <a:pt x="8" y="105"/>
                  </a:lnTo>
                  <a:lnTo>
                    <a:pt x="0" y="137"/>
                  </a:lnTo>
                  <a:lnTo>
                    <a:pt x="7" y="152"/>
                  </a:lnTo>
                  <a:lnTo>
                    <a:pt x="12" y="163"/>
                  </a:lnTo>
                  <a:lnTo>
                    <a:pt x="22" y="163"/>
                  </a:lnTo>
                  <a:lnTo>
                    <a:pt x="27" y="17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41" name="Freeform 1687"/>
            <p:cNvSpPr>
              <a:spLocks/>
            </p:cNvSpPr>
            <p:nvPr/>
          </p:nvSpPr>
          <p:spPr bwMode="auto">
            <a:xfrm>
              <a:off x="4894742" y="4276961"/>
              <a:ext cx="283796" cy="526940"/>
            </a:xfrm>
            <a:custGeom>
              <a:avLst/>
              <a:gdLst>
                <a:gd name="T0" fmla="*/ 65 w 162"/>
                <a:gd name="T1" fmla="*/ 307 h 530"/>
                <a:gd name="T2" fmla="*/ 71 w 162"/>
                <a:gd name="T3" fmla="*/ 300 h 530"/>
                <a:gd name="T4" fmla="*/ 100 w 162"/>
                <a:gd name="T5" fmla="*/ 244 h 530"/>
                <a:gd name="T6" fmla="*/ 126 w 162"/>
                <a:gd name="T7" fmla="*/ 215 h 530"/>
                <a:gd name="T8" fmla="*/ 158 w 162"/>
                <a:gd name="T9" fmla="*/ 154 h 530"/>
                <a:gd name="T10" fmla="*/ 160 w 162"/>
                <a:gd name="T11" fmla="*/ 128 h 530"/>
                <a:gd name="T12" fmla="*/ 160 w 162"/>
                <a:gd name="T13" fmla="*/ 67 h 530"/>
                <a:gd name="T14" fmla="*/ 160 w 162"/>
                <a:gd name="T15" fmla="*/ 0 h 530"/>
                <a:gd name="T16" fmla="*/ 144 w 162"/>
                <a:gd name="T17" fmla="*/ 15 h 530"/>
                <a:gd name="T18" fmla="*/ 120 w 162"/>
                <a:gd name="T19" fmla="*/ 28 h 530"/>
                <a:gd name="T20" fmla="*/ 90 w 162"/>
                <a:gd name="T21" fmla="*/ 33 h 530"/>
                <a:gd name="T22" fmla="*/ 75 w 162"/>
                <a:gd name="T23" fmla="*/ 37 h 530"/>
                <a:gd name="T24" fmla="*/ 66 w 162"/>
                <a:gd name="T25" fmla="*/ 65 h 530"/>
                <a:gd name="T26" fmla="*/ 77 w 162"/>
                <a:gd name="T27" fmla="*/ 117 h 530"/>
                <a:gd name="T28" fmla="*/ 84 w 162"/>
                <a:gd name="T29" fmla="*/ 159 h 530"/>
                <a:gd name="T30" fmla="*/ 73 w 162"/>
                <a:gd name="T31" fmla="*/ 198 h 530"/>
                <a:gd name="T32" fmla="*/ 68 w 162"/>
                <a:gd name="T33" fmla="*/ 194 h 530"/>
                <a:gd name="T34" fmla="*/ 66 w 162"/>
                <a:gd name="T35" fmla="*/ 141 h 530"/>
                <a:gd name="T36" fmla="*/ 51 w 162"/>
                <a:gd name="T37" fmla="*/ 128 h 530"/>
                <a:gd name="T38" fmla="*/ 35 w 162"/>
                <a:gd name="T39" fmla="*/ 122 h 530"/>
                <a:gd name="T40" fmla="*/ 12 w 162"/>
                <a:gd name="T41" fmla="*/ 141 h 530"/>
                <a:gd name="T42" fmla="*/ 2 w 162"/>
                <a:gd name="T43" fmla="*/ 167 h 530"/>
                <a:gd name="T44" fmla="*/ 10 w 162"/>
                <a:gd name="T45" fmla="*/ 179 h 530"/>
                <a:gd name="T46" fmla="*/ 39 w 162"/>
                <a:gd name="T47" fmla="*/ 202 h 530"/>
                <a:gd name="T48" fmla="*/ 36 w 162"/>
                <a:gd name="T49" fmla="*/ 268 h 530"/>
                <a:gd name="T50" fmla="*/ 33 w 162"/>
                <a:gd name="T51" fmla="*/ 326 h 530"/>
                <a:gd name="T52" fmla="*/ 21 w 162"/>
                <a:gd name="T53" fmla="*/ 368 h 530"/>
                <a:gd name="T54" fmla="*/ 13 w 162"/>
                <a:gd name="T55" fmla="*/ 409 h 530"/>
                <a:gd name="T56" fmla="*/ 16 w 162"/>
                <a:gd name="T57" fmla="*/ 467 h 530"/>
                <a:gd name="T58" fmla="*/ 17 w 162"/>
                <a:gd name="T59" fmla="*/ 530 h 530"/>
                <a:gd name="T60" fmla="*/ 29 w 162"/>
                <a:gd name="T61" fmla="*/ 509 h 530"/>
                <a:gd name="T62" fmla="*/ 45 w 162"/>
                <a:gd name="T63" fmla="*/ 474 h 530"/>
                <a:gd name="T64" fmla="*/ 70 w 162"/>
                <a:gd name="T65" fmla="*/ 446 h 530"/>
                <a:gd name="T66" fmla="*/ 72 w 162"/>
                <a:gd name="T67" fmla="*/ 405 h 530"/>
                <a:gd name="T68" fmla="*/ 71 w 162"/>
                <a:gd name="T69" fmla="*/ 387 h 530"/>
                <a:gd name="T70" fmla="*/ 66 w 162"/>
                <a:gd name="T71" fmla="*/ 330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2" h="530">
                  <a:moveTo>
                    <a:pt x="66" y="330"/>
                  </a:moveTo>
                  <a:lnTo>
                    <a:pt x="65" y="307"/>
                  </a:lnTo>
                  <a:lnTo>
                    <a:pt x="64" y="300"/>
                  </a:lnTo>
                  <a:lnTo>
                    <a:pt x="71" y="300"/>
                  </a:lnTo>
                  <a:lnTo>
                    <a:pt x="88" y="274"/>
                  </a:lnTo>
                  <a:lnTo>
                    <a:pt x="100" y="244"/>
                  </a:lnTo>
                  <a:lnTo>
                    <a:pt x="113" y="230"/>
                  </a:lnTo>
                  <a:lnTo>
                    <a:pt x="126" y="215"/>
                  </a:lnTo>
                  <a:lnTo>
                    <a:pt x="146" y="192"/>
                  </a:lnTo>
                  <a:lnTo>
                    <a:pt x="158" y="154"/>
                  </a:lnTo>
                  <a:lnTo>
                    <a:pt x="162" y="128"/>
                  </a:lnTo>
                  <a:lnTo>
                    <a:pt x="160" y="128"/>
                  </a:lnTo>
                  <a:lnTo>
                    <a:pt x="158" y="83"/>
                  </a:lnTo>
                  <a:lnTo>
                    <a:pt x="160" y="67"/>
                  </a:lnTo>
                  <a:lnTo>
                    <a:pt x="160" y="22"/>
                  </a:lnTo>
                  <a:lnTo>
                    <a:pt x="160" y="0"/>
                  </a:lnTo>
                  <a:lnTo>
                    <a:pt x="159" y="0"/>
                  </a:lnTo>
                  <a:lnTo>
                    <a:pt x="144" y="15"/>
                  </a:lnTo>
                  <a:lnTo>
                    <a:pt x="126" y="28"/>
                  </a:lnTo>
                  <a:lnTo>
                    <a:pt x="120" y="28"/>
                  </a:lnTo>
                  <a:lnTo>
                    <a:pt x="108" y="39"/>
                  </a:lnTo>
                  <a:lnTo>
                    <a:pt x="90" y="33"/>
                  </a:lnTo>
                  <a:lnTo>
                    <a:pt x="82" y="37"/>
                  </a:lnTo>
                  <a:lnTo>
                    <a:pt x="75" y="37"/>
                  </a:lnTo>
                  <a:lnTo>
                    <a:pt x="68" y="42"/>
                  </a:lnTo>
                  <a:lnTo>
                    <a:pt x="66" y="65"/>
                  </a:lnTo>
                  <a:lnTo>
                    <a:pt x="68" y="98"/>
                  </a:lnTo>
                  <a:lnTo>
                    <a:pt x="77" y="117"/>
                  </a:lnTo>
                  <a:lnTo>
                    <a:pt x="87" y="135"/>
                  </a:lnTo>
                  <a:lnTo>
                    <a:pt x="84" y="159"/>
                  </a:lnTo>
                  <a:lnTo>
                    <a:pt x="82" y="183"/>
                  </a:lnTo>
                  <a:lnTo>
                    <a:pt x="73" y="198"/>
                  </a:lnTo>
                  <a:lnTo>
                    <a:pt x="76" y="215"/>
                  </a:lnTo>
                  <a:lnTo>
                    <a:pt x="68" y="194"/>
                  </a:lnTo>
                  <a:lnTo>
                    <a:pt x="61" y="176"/>
                  </a:lnTo>
                  <a:lnTo>
                    <a:pt x="66" y="141"/>
                  </a:lnTo>
                  <a:lnTo>
                    <a:pt x="61" y="128"/>
                  </a:lnTo>
                  <a:lnTo>
                    <a:pt x="51" y="128"/>
                  </a:lnTo>
                  <a:lnTo>
                    <a:pt x="46" y="115"/>
                  </a:lnTo>
                  <a:lnTo>
                    <a:pt x="35" y="122"/>
                  </a:lnTo>
                  <a:lnTo>
                    <a:pt x="23" y="133"/>
                  </a:lnTo>
                  <a:lnTo>
                    <a:pt x="12" y="141"/>
                  </a:lnTo>
                  <a:lnTo>
                    <a:pt x="0" y="148"/>
                  </a:lnTo>
                  <a:lnTo>
                    <a:pt x="2" y="167"/>
                  </a:lnTo>
                  <a:lnTo>
                    <a:pt x="2" y="179"/>
                  </a:lnTo>
                  <a:lnTo>
                    <a:pt x="10" y="179"/>
                  </a:lnTo>
                  <a:lnTo>
                    <a:pt x="25" y="189"/>
                  </a:lnTo>
                  <a:lnTo>
                    <a:pt x="39" y="202"/>
                  </a:lnTo>
                  <a:lnTo>
                    <a:pt x="39" y="241"/>
                  </a:lnTo>
                  <a:lnTo>
                    <a:pt x="36" y="268"/>
                  </a:lnTo>
                  <a:lnTo>
                    <a:pt x="38" y="298"/>
                  </a:lnTo>
                  <a:lnTo>
                    <a:pt x="33" y="326"/>
                  </a:lnTo>
                  <a:lnTo>
                    <a:pt x="29" y="350"/>
                  </a:lnTo>
                  <a:lnTo>
                    <a:pt x="21" y="368"/>
                  </a:lnTo>
                  <a:lnTo>
                    <a:pt x="11" y="387"/>
                  </a:lnTo>
                  <a:lnTo>
                    <a:pt x="13" y="409"/>
                  </a:lnTo>
                  <a:lnTo>
                    <a:pt x="16" y="433"/>
                  </a:lnTo>
                  <a:lnTo>
                    <a:pt x="16" y="467"/>
                  </a:lnTo>
                  <a:lnTo>
                    <a:pt x="16" y="502"/>
                  </a:lnTo>
                  <a:lnTo>
                    <a:pt x="17" y="530"/>
                  </a:lnTo>
                  <a:lnTo>
                    <a:pt x="29" y="530"/>
                  </a:lnTo>
                  <a:lnTo>
                    <a:pt x="29" y="509"/>
                  </a:lnTo>
                  <a:lnTo>
                    <a:pt x="26" y="502"/>
                  </a:lnTo>
                  <a:lnTo>
                    <a:pt x="45" y="474"/>
                  </a:lnTo>
                  <a:lnTo>
                    <a:pt x="58" y="461"/>
                  </a:lnTo>
                  <a:lnTo>
                    <a:pt x="70" y="446"/>
                  </a:lnTo>
                  <a:lnTo>
                    <a:pt x="71" y="433"/>
                  </a:lnTo>
                  <a:lnTo>
                    <a:pt x="72" y="405"/>
                  </a:lnTo>
                  <a:lnTo>
                    <a:pt x="75" y="376"/>
                  </a:lnTo>
                  <a:lnTo>
                    <a:pt x="71" y="387"/>
                  </a:lnTo>
                  <a:lnTo>
                    <a:pt x="68" y="359"/>
                  </a:lnTo>
                  <a:lnTo>
                    <a:pt x="66" y="330"/>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42" name="Freeform 1688"/>
            <p:cNvSpPr>
              <a:spLocks/>
            </p:cNvSpPr>
            <p:nvPr/>
          </p:nvSpPr>
          <p:spPr bwMode="auto">
            <a:xfrm>
              <a:off x="4507912" y="4657111"/>
              <a:ext cx="435636" cy="406497"/>
            </a:xfrm>
            <a:custGeom>
              <a:avLst/>
              <a:gdLst>
                <a:gd name="T0" fmla="*/ 55 w 247"/>
                <a:gd name="T1" fmla="*/ 84 h 408"/>
                <a:gd name="T2" fmla="*/ 54 w 247"/>
                <a:gd name="T3" fmla="*/ 113 h 408"/>
                <a:gd name="T4" fmla="*/ 53 w 247"/>
                <a:gd name="T5" fmla="*/ 143 h 408"/>
                <a:gd name="T6" fmla="*/ 52 w 247"/>
                <a:gd name="T7" fmla="*/ 175 h 408"/>
                <a:gd name="T8" fmla="*/ 49 w 247"/>
                <a:gd name="T9" fmla="*/ 204 h 408"/>
                <a:gd name="T10" fmla="*/ 37 w 247"/>
                <a:gd name="T11" fmla="*/ 213 h 408"/>
                <a:gd name="T12" fmla="*/ 14 w 247"/>
                <a:gd name="T13" fmla="*/ 210 h 408"/>
                <a:gd name="T14" fmla="*/ 9 w 247"/>
                <a:gd name="T15" fmla="*/ 188 h 408"/>
                <a:gd name="T16" fmla="*/ 0 w 247"/>
                <a:gd name="T17" fmla="*/ 206 h 408"/>
                <a:gd name="T18" fmla="*/ 7 w 247"/>
                <a:gd name="T19" fmla="*/ 236 h 408"/>
                <a:gd name="T20" fmla="*/ 13 w 247"/>
                <a:gd name="T21" fmla="*/ 267 h 408"/>
                <a:gd name="T22" fmla="*/ 20 w 247"/>
                <a:gd name="T23" fmla="*/ 297 h 408"/>
                <a:gd name="T24" fmla="*/ 25 w 247"/>
                <a:gd name="T25" fmla="*/ 326 h 408"/>
                <a:gd name="T26" fmla="*/ 20 w 247"/>
                <a:gd name="T27" fmla="*/ 341 h 408"/>
                <a:gd name="T28" fmla="*/ 21 w 247"/>
                <a:gd name="T29" fmla="*/ 356 h 408"/>
                <a:gd name="T30" fmla="*/ 25 w 247"/>
                <a:gd name="T31" fmla="*/ 389 h 408"/>
                <a:gd name="T32" fmla="*/ 30 w 247"/>
                <a:gd name="T33" fmla="*/ 389 h 408"/>
                <a:gd name="T34" fmla="*/ 37 w 247"/>
                <a:gd name="T35" fmla="*/ 399 h 408"/>
                <a:gd name="T36" fmla="*/ 47 w 247"/>
                <a:gd name="T37" fmla="*/ 408 h 408"/>
                <a:gd name="T38" fmla="*/ 63 w 247"/>
                <a:gd name="T39" fmla="*/ 395 h 408"/>
                <a:gd name="T40" fmla="*/ 78 w 247"/>
                <a:gd name="T41" fmla="*/ 388 h 408"/>
                <a:gd name="T42" fmla="*/ 94 w 247"/>
                <a:gd name="T43" fmla="*/ 388 h 408"/>
                <a:gd name="T44" fmla="*/ 110 w 247"/>
                <a:gd name="T45" fmla="*/ 386 h 408"/>
                <a:gd name="T46" fmla="*/ 129 w 247"/>
                <a:gd name="T47" fmla="*/ 382 h 408"/>
                <a:gd name="T48" fmla="*/ 140 w 247"/>
                <a:gd name="T49" fmla="*/ 373 h 408"/>
                <a:gd name="T50" fmla="*/ 156 w 247"/>
                <a:gd name="T51" fmla="*/ 358 h 408"/>
                <a:gd name="T52" fmla="*/ 172 w 247"/>
                <a:gd name="T53" fmla="*/ 341 h 408"/>
                <a:gd name="T54" fmla="*/ 181 w 247"/>
                <a:gd name="T55" fmla="*/ 321 h 408"/>
                <a:gd name="T56" fmla="*/ 190 w 247"/>
                <a:gd name="T57" fmla="*/ 302 h 408"/>
                <a:gd name="T58" fmla="*/ 200 w 247"/>
                <a:gd name="T59" fmla="*/ 282 h 408"/>
                <a:gd name="T60" fmla="*/ 210 w 247"/>
                <a:gd name="T61" fmla="*/ 265 h 408"/>
                <a:gd name="T62" fmla="*/ 222 w 247"/>
                <a:gd name="T63" fmla="*/ 241 h 408"/>
                <a:gd name="T64" fmla="*/ 233 w 247"/>
                <a:gd name="T65" fmla="*/ 212 h 408"/>
                <a:gd name="T66" fmla="*/ 240 w 247"/>
                <a:gd name="T67" fmla="*/ 182 h 408"/>
                <a:gd name="T68" fmla="*/ 247 w 247"/>
                <a:gd name="T69" fmla="*/ 150 h 408"/>
                <a:gd name="T70" fmla="*/ 235 w 247"/>
                <a:gd name="T71" fmla="*/ 150 h 408"/>
                <a:gd name="T72" fmla="*/ 233 w 247"/>
                <a:gd name="T73" fmla="*/ 163 h 408"/>
                <a:gd name="T74" fmla="*/ 219 w 247"/>
                <a:gd name="T75" fmla="*/ 154 h 408"/>
                <a:gd name="T76" fmla="*/ 220 w 247"/>
                <a:gd name="T77" fmla="*/ 130 h 408"/>
                <a:gd name="T78" fmla="*/ 227 w 247"/>
                <a:gd name="T79" fmla="*/ 113 h 408"/>
                <a:gd name="T80" fmla="*/ 234 w 247"/>
                <a:gd name="T81" fmla="*/ 121 h 408"/>
                <a:gd name="T82" fmla="*/ 234 w 247"/>
                <a:gd name="T83" fmla="*/ 87 h 408"/>
                <a:gd name="T84" fmla="*/ 234 w 247"/>
                <a:gd name="T85" fmla="*/ 52 h 408"/>
                <a:gd name="T86" fmla="*/ 231 w 247"/>
                <a:gd name="T87" fmla="*/ 28 h 408"/>
                <a:gd name="T88" fmla="*/ 229 w 247"/>
                <a:gd name="T89" fmla="*/ 6 h 408"/>
                <a:gd name="T90" fmla="*/ 213 w 247"/>
                <a:gd name="T91" fmla="*/ 2 h 408"/>
                <a:gd name="T92" fmla="*/ 199 w 247"/>
                <a:gd name="T93" fmla="*/ 0 h 408"/>
                <a:gd name="T94" fmla="*/ 197 w 247"/>
                <a:gd name="T95" fmla="*/ 0 h 408"/>
                <a:gd name="T96" fmla="*/ 176 w 247"/>
                <a:gd name="T97" fmla="*/ 24 h 408"/>
                <a:gd name="T98" fmla="*/ 162 w 247"/>
                <a:gd name="T99" fmla="*/ 49 h 408"/>
                <a:gd name="T100" fmla="*/ 153 w 247"/>
                <a:gd name="T101" fmla="*/ 76 h 408"/>
                <a:gd name="T102" fmla="*/ 144 w 247"/>
                <a:gd name="T103" fmla="*/ 87 h 408"/>
                <a:gd name="T104" fmla="*/ 135 w 247"/>
                <a:gd name="T105" fmla="*/ 113 h 408"/>
                <a:gd name="T106" fmla="*/ 112 w 247"/>
                <a:gd name="T107" fmla="*/ 110 h 408"/>
                <a:gd name="T108" fmla="*/ 100 w 247"/>
                <a:gd name="T109" fmla="*/ 100 h 408"/>
                <a:gd name="T110" fmla="*/ 92 w 247"/>
                <a:gd name="T111" fmla="*/ 123 h 408"/>
                <a:gd name="T112" fmla="*/ 85 w 247"/>
                <a:gd name="T113" fmla="*/ 143 h 408"/>
                <a:gd name="T114" fmla="*/ 69 w 247"/>
                <a:gd name="T115" fmla="*/ 150 h 408"/>
                <a:gd name="T116" fmla="*/ 63 w 247"/>
                <a:gd name="T117" fmla="*/ 145 h 408"/>
                <a:gd name="T118" fmla="*/ 66 w 247"/>
                <a:gd name="T119" fmla="*/ 113 h 408"/>
                <a:gd name="T120" fmla="*/ 55 w 247"/>
                <a:gd name="T121" fmla="*/ 8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7" h="408">
                  <a:moveTo>
                    <a:pt x="55" y="84"/>
                  </a:moveTo>
                  <a:lnTo>
                    <a:pt x="54" y="113"/>
                  </a:lnTo>
                  <a:lnTo>
                    <a:pt x="53" y="143"/>
                  </a:lnTo>
                  <a:lnTo>
                    <a:pt x="52" y="175"/>
                  </a:lnTo>
                  <a:lnTo>
                    <a:pt x="49" y="204"/>
                  </a:lnTo>
                  <a:lnTo>
                    <a:pt x="37" y="213"/>
                  </a:lnTo>
                  <a:lnTo>
                    <a:pt x="14" y="210"/>
                  </a:lnTo>
                  <a:lnTo>
                    <a:pt x="9" y="188"/>
                  </a:lnTo>
                  <a:lnTo>
                    <a:pt x="0" y="206"/>
                  </a:lnTo>
                  <a:lnTo>
                    <a:pt x="7" y="236"/>
                  </a:lnTo>
                  <a:lnTo>
                    <a:pt x="13" y="267"/>
                  </a:lnTo>
                  <a:lnTo>
                    <a:pt x="20" y="297"/>
                  </a:lnTo>
                  <a:lnTo>
                    <a:pt x="25" y="326"/>
                  </a:lnTo>
                  <a:lnTo>
                    <a:pt x="20" y="341"/>
                  </a:lnTo>
                  <a:lnTo>
                    <a:pt x="21" y="356"/>
                  </a:lnTo>
                  <a:lnTo>
                    <a:pt x="25" y="389"/>
                  </a:lnTo>
                  <a:lnTo>
                    <a:pt x="30" y="389"/>
                  </a:lnTo>
                  <a:lnTo>
                    <a:pt x="37" y="399"/>
                  </a:lnTo>
                  <a:lnTo>
                    <a:pt x="47" y="408"/>
                  </a:lnTo>
                  <a:lnTo>
                    <a:pt x="63" y="395"/>
                  </a:lnTo>
                  <a:lnTo>
                    <a:pt x="78" y="388"/>
                  </a:lnTo>
                  <a:lnTo>
                    <a:pt x="94" y="388"/>
                  </a:lnTo>
                  <a:lnTo>
                    <a:pt x="110" y="386"/>
                  </a:lnTo>
                  <a:lnTo>
                    <a:pt x="129" y="382"/>
                  </a:lnTo>
                  <a:lnTo>
                    <a:pt x="140" y="373"/>
                  </a:lnTo>
                  <a:lnTo>
                    <a:pt x="156" y="358"/>
                  </a:lnTo>
                  <a:lnTo>
                    <a:pt x="172" y="341"/>
                  </a:lnTo>
                  <a:lnTo>
                    <a:pt x="181" y="321"/>
                  </a:lnTo>
                  <a:lnTo>
                    <a:pt x="190" y="302"/>
                  </a:lnTo>
                  <a:lnTo>
                    <a:pt x="200" y="282"/>
                  </a:lnTo>
                  <a:lnTo>
                    <a:pt x="210" y="265"/>
                  </a:lnTo>
                  <a:lnTo>
                    <a:pt x="222" y="241"/>
                  </a:lnTo>
                  <a:lnTo>
                    <a:pt x="233" y="212"/>
                  </a:lnTo>
                  <a:lnTo>
                    <a:pt x="240" y="182"/>
                  </a:lnTo>
                  <a:lnTo>
                    <a:pt x="247" y="150"/>
                  </a:lnTo>
                  <a:lnTo>
                    <a:pt x="235" y="150"/>
                  </a:lnTo>
                  <a:lnTo>
                    <a:pt x="233" y="163"/>
                  </a:lnTo>
                  <a:lnTo>
                    <a:pt x="219" y="154"/>
                  </a:lnTo>
                  <a:lnTo>
                    <a:pt x="220" y="130"/>
                  </a:lnTo>
                  <a:lnTo>
                    <a:pt x="227" y="113"/>
                  </a:lnTo>
                  <a:lnTo>
                    <a:pt x="234" y="121"/>
                  </a:lnTo>
                  <a:lnTo>
                    <a:pt x="234" y="87"/>
                  </a:lnTo>
                  <a:lnTo>
                    <a:pt x="234" y="52"/>
                  </a:lnTo>
                  <a:lnTo>
                    <a:pt x="231" y="28"/>
                  </a:lnTo>
                  <a:lnTo>
                    <a:pt x="229" y="6"/>
                  </a:lnTo>
                  <a:lnTo>
                    <a:pt x="213" y="2"/>
                  </a:lnTo>
                  <a:lnTo>
                    <a:pt x="199" y="0"/>
                  </a:lnTo>
                  <a:lnTo>
                    <a:pt x="197" y="0"/>
                  </a:lnTo>
                  <a:lnTo>
                    <a:pt x="176" y="24"/>
                  </a:lnTo>
                  <a:lnTo>
                    <a:pt x="162" y="49"/>
                  </a:lnTo>
                  <a:lnTo>
                    <a:pt x="153" y="76"/>
                  </a:lnTo>
                  <a:lnTo>
                    <a:pt x="144" y="87"/>
                  </a:lnTo>
                  <a:lnTo>
                    <a:pt x="135" y="113"/>
                  </a:lnTo>
                  <a:lnTo>
                    <a:pt x="112" y="110"/>
                  </a:lnTo>
                  <a:lnTo>
                    <a:pt x="100" y="100"/>
                  </a:lnTo>
                  <a:lnTo>
                    <a:pt x="92" y="123"/>
                  </a:lnTo>
                  <a:lnTo>
                    <a:pt x="85" y="143"/>
                  </a:lnTo>
                  <a:lnTo>
                    <a:pt x="69" y="150"/>
                  </a:lnTo>
                  <a:lnTo>
                    <a:pt x="63" y="145"/>
                  </a:lnTo>
                  <a:lnTo>
                    <a:pt x="66" y="113"/>
                  </a:lnTo>
                  <a:lnTo>
                    <a:pt x="55" y="8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43" name="Freeform 1689"/>
            <p:cNvSpPr>
              <a:spLocks/>
            </p:cNvSpPr>
            <p:nvPr/>
          </p:nvSpPr>
          <p:spPr bwMode="auto">
            <a:xfrm>
              <a:off x="4786285" y="4864123"/>
              <a:ext cx="59651" cy="63986"/>
            </a:xfrm>
            <a:custGeom>
              <a:avLst/>
              <a:gdLst>
                <a:gd name="T0" fmla="*/ 15 w 34"/>
                <a:gd name="T1" fmla="*/ 7 h 65"/>
                <a:gd name="T2" fmla="*/ 0 w 34"/>
                <a:gd name="T3" fmla="*/ 37 h 65"/>
                <a:gd name="T4" fmla="*/ 11 w 34"/>
                <a:gd name="T5" fmla="*/ 65 h 65"/>
                <a:gd name="T6" fmla="*/ 18 w 34"/>
                <a:gd name="T7" fmla="*/ 57 h 65"/>
                <a:gd name="T8" fmla="*/ 32 w 34"/>
                <a:gd name="T9" fmla="*/ 37 h 65"/>
                <a:gd name="T10" fmla="*/ 34 w 34"/>
                <a:gd name="T11" fmla="*/ 17 h 65"/>
                <a:gd name="T12" fmla="*/ 21 w 34"/>
                <a:gd name="T13" fmla="*/ 0 h 65"/>
                <a:gd name="T14" fmla="*/ 15 w 34"/>
                <a:gd name="T15" fmla="*/ 7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5">
                  <a:moveTo>
                    <a:pt x="15" y="7"/>
                  </a:moveTo>
                  <a:lnTo>
                    <a:pt x="0" y="37"/>
                  </a:lnTo>
                  <a:lnTo>
                    <a:pt x="11" y="65"/>
                  </a:lnTo>
                  <a:lnTo>
                    <a:pt x="18" y="57"/>
                  </a:lnTo>
                  <a:lnTo>
                    <a:pt x="32" y="37"/>
                  </a:lnTo>
                  <a:lnTo>
                    <a:pt x="34" y="17"/>
                  </a:lnTo>
                  <a:lnTo>
                    <a:pt x="21" y="0"/>
                  </a:lnTo>
                  <a:lnTo>
                    <a:pt x="15" y="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244" name="Group 1690"/>
            <p:cNvGrpSpPr>
              <a:grpSpLocks/>
            </p:cNvGrpSpPr>
            <p:nvPr/>
          </p:nvGrpSpPr>
          <p:grpSpPr bwMode="auto">
            <a:xfrm>
              <a:off x="4462721" y="4675930"/>
              <a:ext cx="10846" cy="13174"/>
              <a:chOff x="3300" y="3082"/>
              <a:chExt cx="8" cy="7"/>
            </a:xfrm>
            <a:solidFill>
              <a:schemeClr val="bg1">
                <a:lumMod val="85000"/>
              </a:schemeClr>
            </a:solidFill>
          </p:grpSpPr>
          <p:grpSp>
            <p:nvGrpSpPr>
              <p:cNvPr id="816" name="Group 1691"/>
              <p:cNvGrpSpPr>
                <a:grpSpLocks/>
              </p:cNvGrpSpPr>
              <p:nvPr/>
            </p:nvGrpSpPr>
            <p:grpSpPr bwMode="auto">
              <a:xfrm>
                <a:off x="3300" y="3082"/>
                <a:ext cx="8" cy="7"/>
                <a:chOff x="3300" y="3082"/>
                <a:chExt cx="8" cy="7"/>
              </a:xfrm>
              <a:grpFill/>
            </p:grpSpPr>
            <p:pic>
              <p:nvPicPr>
                <p:cNvPr id="818" name="Picture 1692"/>
                <p:cNvPicPr>
                  <a:picLocks noChangeAspect="1" noChangeArrowheads="1"/>
                </p:cNvPicPr>
                <p:nvPr/>
              </p:nvPicPr>
              <p:blipFill>
                <a:blip r:embed="rId28" cstate="print">
                  <a:extLst>
                    <a:ext uri="{28A0092B-C50C-407E-A947-70E740481C1C}">
                      <a14:useLocalDpi xmlns:a14="http://schemas.microsoft.com/office/drawing/2010/main" val="0"/>
                    </a:ext>
                  </a:extLst>
                </a:blip>
                <a:srcRect r="-58200"/>
                <a:stretch>
                  <a:fillRect/>
                </a:stretch>
              </p:blipFill>
              <p:spPr bwMode="auto">
                <a:xfrm>
                  <a:off x="3300" y="3082"/>
                  <a:ext cx="6"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 name="Freeform 1693"/>
                <p:cNvSpPr>
                  <a:spLocks/>
                </p:cNvSpPr>
                <p:nvPr/>
              </p:nvSpPr>
              <p:spPr bwMode="auto">
                <a:xfrm>
                  <a:off x="3300" y="3082"/>
                  <a:ext cx="3" cy="6"/>
                </a:xfrm>
                <a:custGeom>
                  <a:avLst/>
                  <a:gdLst>
                    <a:gd name="T0" fmla="*/ 3 w 3"/>
                    <a:gd name="T1" fmla="*/ 13 h 13"/>
                    <a:gd name="T2" fmla="*/ 0 w 3"/>
                    <a:gd name="T3" fmla="*/ 11 h 13"/>
                    <a:gd name="T4" fmla="*/ 2 w 3"/>
                    <a:gd name="T5" fmla="*/ 0 h 13"/>
                    <a:gd name="T6" fmla="*/ 3 w 3"/>
                    <a:gd name="T7" fmla="*/ 13 h 13"/>
                  </a:gdLst>
                  <a:ahLst/>
                  <a:cxnLst>
                    <a:cxn ang="0">
                      <a:pos x="T0" y="T1"/>
                    </a:cxn>
                    <a:cxn ang="0">
                      <a:pos x="T2" y="T3"/>
                    </a:cxn>
                    <a:cxn ang="0">
                      <a:pos x="T4" y="T5"/>
                    </a:cxn>
                    <a:cxn ang="0">
                      <a:pos x="T6" y="T7"/>
                    </a:cxn>
                  </a:cxnLst>
                  <a:rect l="0" t="0" r="r" b="b"/>
                  <a:pathLst>
                    <a:path w="3" h="13">
                      <a:moveTo>
                        <a:pt x="3" y="13"/>
                      </a:moveTo>
                      <a:lnTo>
                        <a:pt x="0" y="11"/>
                      </a:lnTo>
                      <a:lnTo>
                        <a:pt x="2" y="0"/>
                      </a:lnTo>
                      <a:lnTo>
                        <a:pt x="3"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20" name="Freeform 1694"/>
                <p:cNvSpPr>
                  <a:spLocks/>
                </p:cNvSpPr>
                <p:nvPr/>
              </p:nvSpPr>
              <p:spPr bwMode="auto">
                <a:xfrm>
                  <a:off x="3300" y="3082"/>
                  <a:ext cx="3" cy="6"/>
                </a:xfrm>
                <a:custGeom>
                  <a:avLst/>
                  <a:gdLst>
                    <a:gd name="T0" fmla="*/ 3 w 3"/>
                    <a:gd name="T1" fmla="*/ 13 h 13"/>
                    <a:gd name="T2" fmla="*/ 0 w 3"/>
                    <a:gd name="T3" fmla="*/ 11 h 13"/>
                    <a:gd name="T4" fmla="*/ 2 w 3"/>
                    <a:gd name="T5" fmla="*/ 0 h 13"/>
                    <a:gd name="T6" fmla="*/ 3 w 3"/>
                    <a:gd name="T7" fmla="*/ 13 h 13"/>
                  </a:gdLst>
                  <a:ahLst/>
                  <a:cxnLst>
                    <a:cxn ang="0">
                      <a:pos x="T0" y="T1"/>
                    </a:cxn>
                    <a:cxn ang="0">
                      <a:pos x="T2" y="T3"/>
                    </a:cxn>
                    <a:cxn ang="0">
                      <a:pos x="T4" y="T5"/>
                    </a:cxn>
                    <a:cxn ang="0">
                      <a:pos x="T6" y="T7"/>
                    </a:cxn>
                  </a:cxnLst>
                  <a:rect l="0" t="0" r="r" b="b"/>
                  <a:pathLst>
                    <a:path w="3" h="13">
                      <a:moveTo>
                        <a:pt x="3" y="13"/>
                      </a:moveTo>
                      <a:lnTo>
                        <a:pt x="0" y="11"/>
                      </a:lnTo>
                      <a:lnTo>
                        <a:pt x="2" y="0"/>
                      </a:lnTo>
                      <a:lnTo>
                        <a:pt x="3"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21" name="Picture 1695"/>
                <p:cNvPicPr>
                  <a:picLocks noChangeAspect="1" noChangeArrowheads="1"/>
                </p:cNvPicPr>
                <p:nvPr/>
              </p:nvPicPr>
              <p:blipFill>
                <a:blip r:embed="rId28" cstate="print">
                  <a:extLst>
                    <a:ext uri="{28A0092B-C50C-407E-A947-70E740481C1C}">
                      <a14:useLocalDpi xmlns:a14="http://schemas.microsoft.com/office/drawing/2010/main" val="0"/>
                    </a:ext>
                  </a:extLst>
                </a:blip>
                <a:srcRect r="-58200"/>
                <a:stretch>
                  <a:fillRect/>
                </a:stretch>
              </p:blipFill>
              <p:spPr bwMode="auto">
                <a:xfrm>
                  <a:off x="3300" y="3082"/>
                  <a:ext cx="8"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17" name="Freeform 1696"/>
              <p:cNvSpPr>
                <a:spLocks/>
              </p:cNvSpPr>
              <p:nvPr/>
            </p:nvSpPr>
            <p:spPr bwMode="auto">
              <a:xfrm>
                <a:off x="3300" y="3082"/>
                <a:ext cx="3" cy="6"/>
              </a:xfrm>
              <a:custGeom>
                <a:avLst/>
                <a:gdLst>
                  <a:gd name="T0" fmla="*/ 3 w 3"/>
                  <a:gd name="T1" fmla="*/ 13 h 13"/>
                  <a:gd name="T2" fmla="*/ 0 w 3"/>
                  <a:gd name="T3" fmla="*/ 11 h 13"/>
                  <a:gd name="T4" fmla="*/ 2 w 3"/>
                  <a:gd name="T5" fmla="*/ 0 h 13"/>
                  <a:gd name="T6" fmla="*/ 3 w 3"/>
                  <a:gd name="T7" fmla="*/ 13 h 13"/>
                </a:gdLst>
                <a:ahLst/>
                <a:cxnLst>
                  <a:cxn ang="0">
                    <a:pos x="T0" y="T1"/>
                  </a:cxn>
                  <a:cxn ang="0">
                    <a:pos x="T2" y="T3"/>
                  </a:cxn>
                  <a:cxn ang="0">
                    <a:pos x="T4" y="T5"/>
                  </a:cxn>
                  <a:cxn ang="0">
                    <a:pos x="T6" y="T7"/>
                  </a:cxn>
                </a:cxnLst>
                <a:rect l="0" t="0" r="r" b="b"/>
                <a:pathLst>
                  <a:path w="3" h="13">
                    <a:moveTo>
                      <a:pt x="3" y="13"/>
                    </a:moveTo>
                    <a:lnTo>
                      <a:pt x="0" y="11"/>
                    </a:lnTo>
                    <a:lnTo>
                      <a:pt x="2" y="0"/>
                    </a:lnTo>
                    <a:lnTo>
                      <a:pt x="3"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245" name="Group 1697"/>
            <p:cNvGrpSpPr>
              <a:grpSpLocks/>
            </p:cNvGrpSpPr>
            <p:nvPr/>
          </p:nvGrpSpPr>
          <p:grpSpPr bwMode="auto">
            <a:xfrm>
              <a:off x="4896550" y="4770027"/>
              <a:ext cx="30730" cy="52694"/>
              <a:chOff x="3546" y="3130"/>
              <a:chExt cx="18" cy="26"/>
            </a:xfrm>
            <a:solidFill>
              <a:schemeClr val="bg1">
                <a:lumMod val="85000"/>
              </a:schemeClr>
            </a:solidFill>
          </p:grpSpPr>
          <p:grpSp>
            <p:nvGrpSpPr>
              <p:cNvPr id="810" name="Group 1698"/>
              <p:cNvGrpSpPr>
                <a:grpSpLocks/>
              </p:cNvGrpSpPr>
              <p:nvPr/>
            </p:nvGrpSpPr>
            <p:grpSpPr bwMode="auto">
              <a:xfrm>
                <a:off x="3546" y="3130"/>
                <a:ext cx="18" cy="26"/>
                <a:chOff x="3546" y="3130"/>
                <a:chExt cx="18" cy="26"/>
              </a:xfrm>
              <a:grpFill/>
            </p:grpSpPr>
            <p:pic>
              <p:nvPicPr>
                <p:cNvPr id="812" name="Picture 1699"/>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546" y="3130"/>
                  <a:ext cx="18" cy="2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3" name="Freeform 1700"/>
                <p:cNvSpPr>
                  <a:spLocks/>
                </p:cNvSpPr>
                <p:nvPr/>
              </p:nvSpPr>
              <p:spPr bwMode="auto">
                <a:xfrm>
                  <a:off x="3546" y="3130"/>
                  <a:ext cx="17" cy="25"/>
                </a:xfrm>
                <a:custGeom>
                  <a:avLst/>
                  <a:gdLst>
                    <a:gd name="T0" fmla="*/ 9 w 17"/>
                    <a:gd name="T1" fmla="*/ 0 h 50"/>
                    <a:gd name="T2" fmla="*/ 1 w 17"/>
                    <a:gd name="T3" fmla="*/ 17 h 50"/>
                    <a:gd name="T4" fmla="*/ 0 w 17"/>
                    <a:gd name="T5" fmla="*/ 41 h 50"/>
                    <a:gd name="T6" fmla="*/ 15 w 17"/>
                    <a:gd name="T7" fmla="*/ 50 h 50"/>
                    <a:gd name="T8" fmla="*/ 17 w 17"/>
                    <a:gd name="T9" fmla="*/ 36 h 50"/>
                    <a:gd name="T10" fmla="*/ 16 w 17"/>
                    <a:gd name="T11" fmla="*/ 8 h 50"/>
                    <a:gd name="T12" fmla="*/ 9 w 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7" h="50">
                      <a:moveTo>
                        <a:pt x="9" y="0"/>
                      </a:moveTo>
                      <a:lnTo>
                        <a:pt x="1" y="17"/>
                      </a:lnTo>
                      <a:lnTo>
                        <a:pt x="0" y="41"/>
                      </a:lnTo>
                      <a:lnTo>
                        <a:pt x="15" y="50"/>
                      </a:lnTo>
                      <a:lnTo>
                        <a:pt x="17" y="36"/>
                      </a:lnTo>
                      <a:lnTo>
                        <a:pt x="16" y="8"/>
                      </a:lnTo>
                      <a:lnTo>
                        <a:pt x="9"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14" name="Freeform 1701"/>
                <p:cNvSpPr>
                  <a:spLocks/>
                </p:cNvSpPr>
                <p:nvPr/>
              </p:nvSpPr>
              <p:spPr bwMode="auto">
                <a:xfrm>
                  <a:off x="3546" y="3130"/>
                  <a:ext cx="17" cy="25"/>
                </a:xfrm>
                <a:custGeom>
                  <a:avLst/>
                  <a:gdLst>
                    <a:gd name="T0" fmla="*/ 9 w 17"/>
                    <a:gd name="T1" fmla="*/ 0 h 50"/>
                    <a:gd name="T2" fmla="*/ 1 w 17"/>
                    <a:gd name="T3" fmla="*/ 17 h 50"/>
                    <a:gd name="T4" fmla="*/ 0 w 17"/>
                    <a:gd name="T5" fmla="*/ 41 h 50"/>
                    <a:gd name="T6" fmla="*/ 15 w 17"/>
                    <a:gd name="T7" fmla="*/ 50 h 50"/>
                    <a:gd name="T8" fmla="*/ 17 w 17"/>
                    <a:gd name="T9" fmla="*/ 36 h 50"/>
                    <a:gd name="T10" fmla="*/ 16 w 17"/>
                    <a:gd name="T11" fmla="*/ 8 h 50"/>
                    <a:gd name="T12" fmla="*/ 9 w 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7" h="50">
                      <a:moveTo>
                        <a:pt x="9" y="0"/>
                      </a:moveTo>
                      <a:lnTo>
                        <a:pt x="1" y="17"/>
                      </a:lnTo>
                      <a:lnTo>
                        <a:pt x="0" y="41"/>
                      </a:lnTo>
                      <a:lnTo>
                        <a:pt x="15" y="50"/>
                      </a:lnTo>
                      <a:lnTo>
                        <a:pt x="17" y="36"/>
                      </a:lnTo>
                      <a:lnTo>
                        <a:pt x="16" y="8"/>
                      </a:lnTo>
                      <a:lnTo>
                        <a:pt x="9"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15" name="Picture 1702"/>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546" y="3130"/>
                  <a:ext cx="18" cy="2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11" name="Freeform 1703"/>
              <p:cNvSpPr>
                <a:spLocks/>
              </p:cNvSpPr>
              <p:nvPr/>
            </p:nvSpPr>
            <p:spPr bwMode="auto">
              <a:xfrm>
                <a:off x="3546" y="3130"/>
                <a:ext cx="17" cy="25"/>
              </a:xfrm>
              <a:custGeom>
                <a:avLst/>
                <a:gdLst>
                  <a:gd name="T0" fmla="*/ 9 w 17"/>
                  <a:gd name="T1" fmla="*/ 0 h 50"/>
                  <a:gd name="T2" fmla="*/ 1 w 17"/>
                  <a:gd name="T3" fmla="*/ 17 h 50"/>
                  <a:gd name="T4" fmla="*/ 0 w 17"/>
                  <a:gd name="T5" fmla="*/ 41 h 50"/>
                  <a:gd name="T6" fmla="*/ 15 w 17"/>
                  <a:gd name="T7" fmla="*/ 50 h 50"/>
                  <a:gd name="T8" fmla="*/ 17 w 17"/>
                  <a:gd name="T9" fmla="*/ 36 h 50"/>
                  <a:gd name="T10" fmla="*/ 16 w 17"/>
                  <a:gd name="T11" fmla="*/ 8 h 50"/>
                  <a:gd name="T12" fmla="*/ 9 w 17"/>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17" h="50">
                    <a:moveTo>
                      <a:pt x="9" y="0"/>
                    </a:moveTo>
                    <a:lnTo>
                      <a:pt x="1" y="17"/>
                    </a:lnTo>
                    <a:lnTo>
                      <a:pt x="0" y="41"/>
                    </a:lnTo>
                    <a:lnTo>
                      <a:pt x="15" y="50"/>
                    </a:lnTo>
                    <a:lnTo>
                      <a:pt x="17" y="36"/>
                    </a:lnTo>
                    <a:lnTo>
                      <a:pt x="16" y="8"/>
                    </a:lnTo>
                    <a:lnTo>
                      <a:pt x="9"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46" name="Freeform 1704"/>
            <p:cNvSpPr>
              <a:spLocks/>
            </p:cNvSpPr>
            <p:nvPr/>
          </p:nvSpPr>
          <p:spPr bwMode="auto">
            <a:xfrm>
              <a:off x="4395839" y="4130170"/>
              <a:ext cx="328987" cy="391441"/>
            </a:xfrm>
            <a:custGeom>
              <a:avLst/>
              <a:gdLst>
                <a:gd name="T0" fmla="*/ 188 w 188"/>
                <a:gd name="T1" fmla="*/ 227 h 390"/>
                <a:gd name="T2" fmla="*/ 173 w 188"/>
                <a:gd name="T3" fmla="*/ 229 h 390"/>
                <a:gd name="T4" fmla="*/ 156 w 188"/>
                <a:gd name="T5" fmla="*/ 229 h 390"/>
                <a:gd name="T6" fmla="*/ 156 w 188"/>
                <a:gd name="T7" fmla="*/ 255 h 390"/>
                <a:gd name="T8" fmla="*/ 156 w 188"/>
                <a:gd name="T9" fmla="*/ 281 h 390"/>
                <a:gd name="T10" fmla="*/ 156 w 188"/>
                <a:gd name="T11" fmla="*/ 307 h 390"/>
                <a:gd name="T12" fmla="*/ 155 w 188"/>
                <a:gd name="T13" fmla="*/ 331 h 390"/>
                <a:gd name="T14" fmla="*/ 166 w 188"/>
                <a:gd name="T15" fmla="*/ 357 h 390"/>
                <a:gd name="T16" fmla="*/ 177 w 188"/>
                <a:gd name="T17" fmla="*/ 383 h 390"/>
                <a:gd name="T18" fmla="*/ 154 w 188"/>
                <a:gd name="T19" fmla="*/ 387 h 390"/>
                <a:gd name="T20" fmla="*/ 131 w 188"/>
                <a:gd name="T21" fmla="*/ 390 h 390"/>
                <a:gd name="T22" fmla="*/ 117 w 188"/>
                <a:gd name="T23" fmla="*/ 387 h 390"/>
                <a:gd name="T24" fmla="*/ 102 w 188"/>
                <a:gd name="T25" fmla="*/ 378 h 390"/>
                <a:gd name="T26" fmla="*/ 100 w 188"/>
                <a:gd name="T27" fmla="*/ 372 h 390"/>
                <a:gd name="T28" fmla="*/ 83 w 188"/>
                <a:gd name="T29" fmla="*/ 372 h 390"/>
                <a:gd name="T30" fmla="*/ 65 w 188"/>
                <a:gd name="T31" fmla="*/ 370 h 390"/>
                <a:gd name="T32" fmla="*/ 47 w 188"/>
                <a:gd name="T33" fmla="*/ 370 h 390"/>
                <a:gd name="T34" fmla="*/ 30 w 188"/>
                <a:gd name="T35" fmla="*/ 368 h 390"/>
                <a:gd name="T36" fmla="*/ 18 w 188"/>
                <a:gd name="T37" fmla="*/ 359 h 390"/>
                <a:gd name="T38" fmla="*/ 0 w 188"/>
                <a:gd name="T39" fmla="*/ 368 h 390"/>
                <a:gd name="T40" fmla="*/ 1 w 188"/>
                <a:gd name="T41" fmla="*/ 342 h 390"/>
                <a:gd name="T42" fmla="*/ 2 w 188"/>
                <a:gd name="T43" fmla="*/ 316 h 390"/>
                <a:gd name="T44" fmla="*/ 10 w 188"/>
                <a:gd name="T45" fmla="*/ 276 h 390"/>
                <a:gd name="T46" fmla="*/ 15 w 188"/>
                <a:gd name="T47" fmla="*/ 235 h 390"/>
                <a:gd name="T48" fmla="*/ 24 w 188"/>
                <a:gd name="T49" fmla="*/ 213 h 390"/>
                <a:gd name="T50" fmla="*/ 33 w 188"/>
                <a:gd name="T51" fmla="*/ 190 h 390"/>
                <a:gd name="T52" fmla="*/ 29 w 188"/>
                <a:gd name="T53" fmla="*/ 148 h 390"/>
                <a:gd name="T54" fmla="*/ 25 w 188"/>
                <a:gd name="T55" fmla="*/ 124 h 390"/>
                <a:gd name="T56" fmla="*/ 21 w 188"/>
                <a:gd name="T57" fmla="*/ 100 h 390"/>
                <a:gd name="T58" fmla="*/ 26 w 188"/>
                <a:gd name="T59" fmla="*/ 85 h 390"/>
                <a:gd name="T60" fmla="*/ 18 w 188"/>
                <a:gd name="T61" fmla="*/ 44 h 390"/>
                <a:gd name="T62" fmla="*/ 11 w 188"/>
                <a:gd name="T63" fmla="*/ 5 h 390"/>
                <a:gd name="T64" fmla="*/ 23 w 188"/>
                <a:gd name="T65" fmla="*/ 0 h 390"/>
                <a:gd name="T66" fmla="*/ 36 w 188"/>
                <a:gd name="T67" fmla="*/ 0 h 390"/>
                <a:gd name="T68" fmla="*/ 49 w 188"/>
                <a:gd name="T69" fmla="*/ 1 h 390"/>
                <a:gd name="T70" fmla="*/ 63 w 188"/>
                <a:gd name="T71" fmla="*/ 1 h 390"/>
                <a:gd name="T72" fmla="*/ 76 w 188"/>
                <a:gd name="T73" fmla="*/ 3 h 390"/>
                <a:gd name="T74" fmla="*/ 82 w 188"/>
                <a:gd name="T75" fmla="*/ 31 h 390"/>
                <a:gd name="T76" fmla="*/ 88 w 188"/>
                <a:gd name="T77" fmla="*/ 64 h 390"/>
                <a:gd name="T78" fmla="*/ 99 w 188"/>
                <a:gd name="T79" fmla="*/ 70 h 390"/>
                <a:gd name="T80" fmla="*/ 118 w 188"/>
                <a:gd name="T81" fmla="*/ 64 h 390"/>
                <a:gd name="T82" fmla="*/ 122 w 188"/>
                <a:gd name="T83" fmla="*/ 33 h 390"/>
                <a:gd name="T84" fmla="*/ 137 w 188"/>
                <a:gd name="T85" fmla="*/ 39 h 390"/>
                <a:gd name="T86" fmla="*/ 136 w 188"/>
                <a:gd name="T87" fmla="*/ 46 h 390"/>
                <a:gd name="T88" fmla="*/ 156 w 188"/>
                <a:gd name="T89" fmla="*/ 50 h 390"/>
                <a:gd name="T90" fmla="*/ 156 w 188"/>
                <a:gd name="T91" fmla="*/ 89 h 390"/>
                <a:gd name="T92" fmla="*/ 158 w 188"/>
                <a:gd name="T93" fmla="*/ 124 h 390"/>
                <a:gd name="T94" fmla="*/ 163 w 188"/>
                <a:gd name="T95" fmla="*/ 159 h 390"/>
                <a:gd name="T96" fmla="*/ 163 w 188"/>
                <a:gd name="T97" fmla="*/ 170 h 390"/>
                <a:gd name="T98" fmla="*/ 176 w 188"/>
                <a:gd name="T99" fmla="*/ 166 h 390"/>
                <a:gd name="T100" fmla="*/ 188 w 188"/>
                <a:gd name="T101" fmla="*/ 163 h 390"/>
                <a:gd name="T102" fmla="*/ 188 w 188"/>
                <a:gd name="T103" fmla="*/ 192 h 390"/>
                <a:gd name="T104" fmla="*/ 188 w 188"/>
                <a:gd name="T105" fmla="*/ 227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390">
                  <a:moveTo>
                    <a:pt x="188" y="227"/>
                  </a:moveTo>
                  <a:lnTo>
                    <a:pt x="173" y="229"/>
                  </a:lnTo>
                  <a:lnTo>
                    <a:pt x="156" y="229"/>
                  </a:lnTo>
                  <a:lnTo>
                    <a:pt x="156" y="255"/>
                  </a:lnTo>
                  <a:lnTo>
                    <a:pt x="156" y="281"/>
                  </a:lnTo>
                  <a:lnTo>
                    <a:pt x="156" y="307"/>
                  </a:lnTo>
                  <a:lnTo>
                    <a:pt x="155" y="331"/>
                  </a:lnTo>
                  <a:lnTo>
                    <a:pt x="166" y="357"/>
                  </a:lnTo>
                  <a:lnTo>
                    <a:pt x="177" y="383"/>
                  </a:lnTo>
                  <a:lnTo>
                    <a:pt x="154" y="387"/>
                  </a:lnTo>
                  <a:lnTo>
                    <a:pt x="131" y="390"/>
                  </a:lnTo>
                  <a:lnTo>
                    <a:pt x="117" y="387"/>
                  </a:lnTo>
                  <a:lnTo>
                    <a:pt x="102" y="378"/>
                  </a:lnTo>
                  <a:lnTo>
                    <a:pt x="100" y="372"/>
                  </a:lnTo>
                  <a:lnTo>
                    <a:pt x="83" y="372"/>
                  </a:lnTo>
                  <a:lnTo>
                    <a:pt x="65" y="370"/>
                  </a:lnTo>
                  <a:lnTo>
                    <a:pt x="47" y="370"/>
                  </a:lnTo>
                  <a:lnTo>
                    <a:pt x="30" y="368"/>
                  </a:lnTo>
                  <a:lnTo>
                    <a:pt x="18" y="359"/>
                  </a:lnTo>
                  <a:lnTo>
                    <a:pt x="0" y="368"/>
                  </a:lnTo>
                  <a:lnTo>
                    <a:pt x="1" y="342"/>
                  </a:lnTo>
                  <a:lnTo>
                    <a:pt x="2" y="316"/>
                  </a:lnTo>
                  <a:lnTo>
                    <a:pt x="10" y="276"/>
                  </a:lnTo>
                  <a:lnTo>
                    <a:pt x="15" y="235"/>
                  </a:lnTo>
                  <a:lnTo>
                    <a:pt x="24" y="213"/>
                  </a:lnTo>
                  <a:lnTo>
                    <a:pt x="33" y="190"/>
                  </a:lnTo>
                  <a:lnTo>
                    <a:pt x="29" y="148"/>
                  </a:lnTo>
                  <a:lnTo>
                    <a:pt x="25" y="124"/>
                  </a:lnTo>
                  <a:lnTo>
                    <a:pt x="21" y="100"/>
                  </a:lnTo>
                  <a:lnTo>
                    <a:pt x="26" y="85"/>
                  </a:lnTo>
                  <a:lnTo>
                    <a:pt x="18" y="44"/>
                  </a:lnTo>
                  <a:lnTo>
                    <a:pt x="11" y="5"/>
                  </a:lnTo>
                  <a:lnTo>
                    <a:pt x="23" y="0"/>
                  </a:lnTo>
                  <a:lnTo>
                    <a:pt x="36" y="0"/>
                  </a:lnTo>
                  <a:lnTo>
                    <a:pt x="49" y="1"/>
                  </a:lnTo>
                  <a:lnTo>
                    <a:pt x="63" y="1"/>
                  </a:lnTo>
                  <a:lnTo>
                    <a:pt x="76" y="3"/>
                  </a:lnTo>
                  <a:lnTo>
                    <a:pt x="82" y="31"/>
                  </a:lnTo>
                  <a:lnTo>
                    <a:pt x="88" y="64"/>
                  </a:lnTo>
                  <a:lnTo>
                    <a:pt x="99" y="70"/>
                  </a:lnTo>
                  <a:lnTo>
                    <a:pt x="118" y="64"/>
                  </a:lnTo>
                  <a:lnTo>
                    <a:pt x="122" y="33"/>
                  </a:lnTo>
                  <a:lnTo>
                    <a:pt x="137" y="39"/>
                  </a:lnTo>
                  <a:lnTo>
                    <a:pt x="136" y="46"/>
                  </a:lnTo>
                  <a:lnTo>
                    <a:pt x="156" y="50"/>
                  </a:lnTo>
                  <a:lnTo>
                    <a:pt x="156" y="89"/>
                  </a:lnTo>
                  <a:lnTo>
                    <a:pt x="158" y="124"/>
                  </a:lnTo>
                  <a:lnTo>
                    <a:pt x="163" y="159"/>
                  </a:lnTo>
                  <a:lnTo>
                    <a:pt x="163" y="170"/>
                  </a:lnTo>
                  <a:lnTo>
                    <a:pt x="176" y="166"/>
                  </a:lnTo>
                  <a:lnTo>
                    <a:pt x="188" y="163"/>
                  </a:lnTo>
                  <a:lnTo>
                    <a:pt x="188" y="192"/>
                  </a:lnTo>
                  <a:lnTo>
                    <a:pt x="188" y="227"/>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47" name="Freeform 1705"/>
            <p:cNvSpPr>
              <a:spLocks/>
            </p:cNvSpPr>
            <p:nvPr/>
          </p:nvSpPr>
          <p:spPr bwMode="auto">
            <a:xfrm>
              <a:off x="4401262" y="4085004"/>
              <a:ext cx="30730" cy="41402"/>
            </a:xfrm>
            <a:custGeom>
              <a:avLst/>
              <a:gdLst>
                <a:gd name="T0" fmla="*/ 3 w 17"/>
                <a:gd name="T1" fmla="*/ 43 h 43"/>
                <a:gd name="T2" fmla="*/ 0 w 17"/>
                <a:gd name="T3" fmla="*/ 17 h 43"/>
                <a:gd name="T4" fmla="*/ 10 w 17"/>
                <a:gd name="T5" fmla="*/ 0 h 43"/>
                <a:gd name="T6" fmla="*/ 17 w 17"/>
                <a:gd name="T7" fmla="*/ 6 h 43"/>
                <a:gd name="T8" fmla="*/ 9 w 17"/>
                <a:gd name="T9" fmla="*/ 15 h 43"/>
                <a:gd name="T10" fmla="*/ 8 w 17"/>
                <a:gd name="T11" fmla="*/ 39 h 43"/>
                <a:gd name="T12" fmla="*/ 3 w 17"/>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17" h="43">
                  <a:moveTo>
                    <a:pt x="3" y="43"/>
                  </a:moveTo>
                  <a:lnTo>
                    <a:pt x="0" y="17"/>
                  </a:lnTo>
                  <a:lnTo>
                    <a:pt x="10" y="0"/>
                  </a:lnTo>
                  <a:lnTo>
                    <a:pt x="17" y="6"/>
                  </a:lnTo>
                  <a:lnTo>
                    <a:pt x="9" y="15"/>
                  </a:lnTo>
                  <a:lnTo>
                    <a:pt x="8" y="39"/>
                  </a:lnTo>
                  <a:lnTo>
                    <a:pt x="3" y="4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48" name="Freeform 1706"/>
            <p:cNvSpPr>
              <a:spLocks/>
            </p:cNvSpPr>
            <p:nvPr/>
          </p:nvSpPr>
          <p:spPr bwMode="auto">
            <a:xfrm>
              <a:off x="2062204" y="3774486"/>
              <a:ext cx="1066495" cy="1253365"/>
            </a:xfrm>
            <a:custGeom>
              <a:avLst/>
              <a:gdLst>
                <a:gd name="T0" fmla="*/ 452 w 604"/>
                <a:gd name="T1" fmla="*/ 249 h 1264"/>
                <a:gd name="T2" fmla="*/ 446 w 604"/>
                <a:gd name="T3" fmla="*/ 221 h 1264"/>
                <a:gd name="T4" fmla="*/ 425 w 604"/>
                <a:gd name="T5" fmla="*/ 204 h 1264"/>
                <a:gd name="T6" fmla="*/ 406 w 604"/>
                <a:gd name="T7" fmla="*/ 197 h 1264"/>
                <a:gd name="T8" fmla="*/ 384 w 604"/>
                <a:gd name="T9" fmla="*/ 226 h 1264"/>
                <a:gd name="T10" fmla="*/ 364 w 604"/>
                <a:gd name="T11" fmla="*/ 232 h 1264"/>
                <a:gd name="T12" fmla="*/ 334 w 604"/>
                <a:gd name="T13" fmla="*/ 223 h 1264"/>
                <a:gd name="T14" fmla="*/ 359 w 604"/>
                <a:gd name="T15" fmla="*/ 149 h 1264"/>
                <a:gd name="T16" fmla="*/ 353 w 604"/>
                <a:gd name="T17" fmla="*/ 71 h 1264"/>
                <a:gd name="T18" fmla="*/ 345 w 604"/>
                <a:gd name="T19" fmla="*/ 39 h 1264"/>
                <a:gd name="T20" fmla="*/ 321 w 604"/>
                <a:gd name="T21" fmla="*/ 100 h 1264"/>
                <a:gd name="T22" fmla="*/ 273 w 604"/>
                <a:gd name="T23" fmla="*/ 95 h 1264"/>
                <a:gd name="T24" fmla="*/ 237 w 604"/>
                <a:gd name="T25" fmla="*/ 125 h 1264"/>
                <a:gd name="T26" fmla="*/ 218 w 604"/>
                <a:gd name="T27" fmla="*/ 37 h 1264"/>
                <a:gd name="T28" fmla="*/ 204 w 604"/>
                <a:gd name="T29" fmla="*/ 2 h 1264"/>
                <a:gd name="T30" fmla="*/ 171 w 604"/>
                <a:gd name="T31" fmla="*/ 50 h 1264"/>
                <a:gd name="T32" fmla="*/ 150 w 604"/>
                <a:gd name="T33" fmla="*/ 86 h 1264"/>
                <a:gd name="T34" fmla="*/ 129 w 604"/>
                <a:gd name="T35" fmla="*/ 145 h 1264"/>
                <a:gd name="T36" fmla="*/ 101 w 604"/>
                <a:gd name="T37" fmla="*/ 128 h 1264"/>
                <a:gd name="T38" fmla="*/ 86 w 604"/>
                <a:gd name="T39" fmla="*/ 115 h 1264"/>
                <a:gd name="T40" fmla="*/ 71 w 604"/>
                <a:gd name="T41" fmla="*/ 143 h 1264"/>
                <a:gd name="T42" fmla="*/ 65 w 604"/>
                <a:gd name="T43" fmla="*/ 217 h 1264"/>
                <a:gd name="T44" fmla="*/ 40 w 604"/>
                <a:gd name="T45" fmla="*/ 313 h 1264"/>
                <a:gd name="T46" fmla="*/ 8 w 604"/>
                <a:gd name="T47" fmla="*/ 384 h 1264"/>
                <a:gd name="T48" fmla="*/ 12 w 604"/>
                <a:gd name="T49" fmla="*/ 473 h 1264"/>
                <a:gd name="T50" fmla="*/ 51 w 604"/>
                <a:gd name="T51" fmla="*/ 480 h 1264"/>
                <a:gd name="T52" fmla="*/ 89 w 604"/>
                <a:gd name="T53" fmla="*/ 526 h 1264"/>
                <a:gd name="T54" fmla="*/ 134 w 604"/>
                <a:gd name="T55" fmla="*/ 489 h 1264"/>
                <a:gd name="T56" fmla="*/ 160 w 604"/>
                <a:gd name="T57" fmla="*/ 575 h 1264"/>
                <a:gd name="T58" fmla="*/ 214 w 604"/>
                <a:gd name="T59" fmla="*/ 627 h 1264"/>
                <a:gd name="T60" fmla="*/ 220 w 604"/>
                <a:gd name="T61" fmla="*/ 697 h 1264"/>
                <a:gd name="T62" fmla="*/ 261 w 604"/>
                <a:gd name="T63" fmla="*/ 751 h 1264"/>
                <a:gd name="T64" fmla="*/ 259 w 604"/>
                <a:gd name="T65" fmla="*/ 821 h 1264"/>
                <a:gd name="T66" fmla="*/ 283 w 604"/>
                <a:gd name="T67" fmla="*/ 891 h 1264"/>
                <a:gd name="T68" fmla="*/ 313 w 604"/>
                <a:gd name="T69" fmla="*/ 947 h 1264"/>
                <a:gd name="T70" fmla="*/ 329 w 604"/>
                <a:gd name="T71" fmla="*/ 1001 h 1264"/>
                <a:gd name="T72" fmla="*/ 309 w 604"/>
                <a:gd name="T73" fmla="*/ 1093 h 1264"/>
                <a:gd name="T74" fmla="*/ 293 w 604"/>
                <a:gd name="T75" fmla="*/ 1147 h 1264"/>
                <a:gd name="T76" fmla="*/ 340 w 604"/>
                <a:gd name="T77" fmla="*/ 1204 h 1264"/>
                <a:gd name="T78" fmla="*/ 363 w 604"/>
                <a:gd name="T79" fmla="*/ 1243 h 1264"/>
                <a:gd name="T80" fmla="*/ 380 w 604"/>
                <a:gd name="T81" fmla="*/ 1167 h 1264"/>
                <a:gd name="T82" fmla="*/ 390 w 604"/>
                <a:gd name="T83" fmla="*/ 1154 h 1264"/>
                <a:gd name="T84" fmla="*/ 374 w 604"/>
                <a:gd name="T85" fmla="*/ 1212 h 1264"/>
                <a:gd name="T86" fmla="*/ 407 w 604"/>
                <a:gd name="T87" fmla="*/ 1104 h 1264"/>
                <a:gd name="T88" fmla="*/ 413 w 604"/>
                <a:gd name="T89" fmla="*/ 1038 h 1264"/>
                <a:gd name="T90" fmla="*/ 410 w 604"/>
                <a:gd name="T91" fmla="*/ 995 h 1264"/>
                <a:gd name="T92" fmla="*/ 456 w 604"/>
                <a:gd name="T93" fmla="*/ 940 h 1264"/>
                <a:gd name="T94" fmla="*/ 478 w 604"/>
                <a:gd name="T95" fmla="*/ 917 h 1264"/>
                <a:gd name="T96" fmla="*/ 511 w 604"/>
                <a:gd name="T97" fmla="*/ 893 h 1264"/>
                <a:gd name="T98" fmla="*/ 536 w 604"/>
                <a:gd name="T99" fmla="*/ 797 h 1264"/>
                <a:gd name="T100" fmla="*/ 545 w 604"/>
                <a:gd name="T101" fmla="*/ 673 h 1264"/>
                <a:gd name="T102" fmla="*/ 544 w 604"/>
                <a:gd name="T103" fmla="*/ 588 h 1264"/>
                <a:gd name="T104" fmla="*/ 566 w 604"/>
                <a:gd name="T105" fmla="*/ 543 h 1264"/>
                <a:gd name="T106" fmla="*/ 588 w 604"/>
                <a:gd name="T107" fmla="*/ 484 h 1264"/>
                <a:gd name="T108" fmla="*/ 591 w 604"/>
                <a:gd name="T109" fmla="*/ 336 h 1264"/>
                <a:gd name="T110" fmla="*/ 533 w 604"/>
                <a:gd name="T111" fmla="*/ 273 h 1264"/>
                <a:gd name="T112" fmla="*/ 469 w 604"/>
                <a:gd name="T113" fmla="*/ 250 h 1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4" h="1264">
                  <a:moveTo>
                    <a:pt x="459" y="249"/>
                  </a:moveTo>
                  <a:lnTo>
                    <a:pt x="456" y="252"/>
                  </a:lnTo>
                  <a:lnTo>
                    <a:pt x="449" y="273"/>
                  </a:lnTo>
                  <a:lnTo>
                    <a:pt x="452" y="249"/>
                  </a:lnTo>
                  <a:lnTo>
                    <a:pt x="451" y="243"/>
                  </a:lnTo>
                  <a:lnTo>
                    <a:pt x="449" y="245"/>
                  </a:lnTo>
                  <a:lnTo>
                    <a:pt x="450" y="230"/>
                  </a:lnTo>
                  <a:lnTo>
                    <a:pt x="446" y="221"/>
                  </a:lnTo>
                  <a:lnTo>
                    <a:pt x="439" y="223"/>
                  </a:lnTo>
                  <a:lnTo>
                    <a:pt x="437" y="217"/>
                  </a:lnTo>
                  <a:lnTo>
                    <a:pt x="433" y="210"/>
                  </a:lnTo>
                  <a:lnTo>
                    <a:pt x="425" y="204"/>
                  </a:lnTo>
                  <a:lnTo>
                    <a:pt x="419" y="202"/>
                  </a:lnTo>
                  <a:lnTo>
                    <a:pt x="414" y="200"/>
                  </a:lnTo>
                  <a:lnTo>
                    <a:pt x="406" y="189"/>
                  </a:lnTo>
                  <a:lnTo>
                    <a:pt x="406" y="197"/>
                  </a:lnTo>
                  <a:lnTo>
                    <a:pt x="396" y="199"/>
                  </a:lnTo>
                  <a:lnTo>
                    <a:pt x="390" y="217"/>
                  </a:lnTo>
                  <a:lnTo>
                    <a:pt x="390" y="223"/>
                  </a:lnTo>
                  <a:lnTo>
                    <a:pt x="384" y="226"/>
                  </a:lnTo>
                  <a:lnTo>
                    <a:pt x="373" y="254"/>
                  </a:lnTo>
                  <a:lnTo>
                    <a:pt x="374" y="230"/>
                  </a:lnTo>
                  <a:lnTo>
                    <a:pt x="370" y="238"/>
                  </a:lnTo>
                  <a:lnTo>
                    <a:pt x="364" y="232"/>
                  </a:lnTo>
                  <a:lnTo>
                    <a:pt x="360" y="232"/>
                  </a:lnTo>
                  <a:lnTo>
                    <a:pt x="353" y="202"/>
                  </a:lnTo>
                  <a:lnTo>
                    <a:pt x="342" y="212"/>
                  </a:lnTo>
                  <a:lnTo>
                    <a:pt x="334" y="223"/>
                  </a:lnTo>
                  <a:lnTo>
                    <a:pt x="327" y="221"/>
                  </a:lnTo>
                  <a:lnTo>
                    <a:pt x="339" y="206"/>
                  </a:lnTo>
                  <a:lnTo>
                    <a:pt x="348" y="171"/>
                  </a:lnTo>
                  <a:lnTo>
                    <a:pt x="359" y="149"/>
                  </a:lnTo>
                  <a:lnTo>
                    <a:pt x="369" y="130"/>
                  </a:lnTo>
                  <a:lnTo>
                    <a:pt x="364" y="112"/>
                  </a:lnTo>
                  <a:lnTo>
                    <a:pt x="357" y="100"/>
                  </a:lnTo>
                  <a:lnTo>
                    <a:pt x="353" y="71"/>
                  </a:lnTo>
                  <a:lnTo>
                    <a:pt x="350" y="45"/>
                  </a:lnTo>
                  <a:lnTo>
                    <a:pt x="350" y="47"/>
                  </a:lnTo>
                  <a:lnTo>
                    <a:pt x="345" y="30"/>
                  </a:lnTo>
                  <a:lnTo>
                    <a:pt x="345" y="39"/>
                  </a:lnTo>
                  <a:lnTo>
                    <a:pt x="342" y="39"/>
                  </a:lnTo>
                  <a:lnTo>
                    <a:pt x="341" y="41"/>
                  </a:lnTo>
                  <a:lnTo>
                    <a:pt x="331" y="69"/>
                  </a:lnTo>
                  <a:lnTo>
                    <a:pt x="321" y="100"/>
                  </a:lnTo>
                  <a:lnTo>
                    <a:pt x="306" y="99"/>
                  </a:lnTo>
                  <a:lnTo>
                    <a:pt x="295" y="95"/>
                  </a:lnTo>
                  <a:lnTo>
                    <a:pt x="287" y="89"/>
                  </a:lnTo>
                  <a:lnTo>
                    <a:pt x="273" y="95"/>
                  </a:lnTo>
                  <a:lnTo>
                    <a:pt x="274" y="110"/>
                  </a:lnTo>
                  <a:lnTo>
                    <a:pt x="266" y="108"/>
                  </a:lnTo>
                  <a:lnTo>
                    <a:pt x="251" y="112"/>
                  </a:lnTo>
                  <a:lnTo>
                    <a:pt x="237" y="125"/>
                  </a:lnTo>
                  <a:lnTo>
                    <a:pt x="227" y="128"/>
                  </a:lnTo>
                  <a:lnTo>
                    <a:pt x="216" y="102"/>
                  </a:lnTo>
                  <a:lnTo>
                    <a:pt x="215" y="65"/>
                  </a:lnTo>
                  <a:lnTo>
                    <a:pt x="218" y="37"/>
                  </a:lnTo>
                  <a:lnTo>
                    <a:pt x="212" y="19"/>
                  </a:lnTo>
                  <a:lnTo>
                    <a:pt x="210" y="0"/>
                  </a:lnTo>
                  <a:lnTo>
                    <a:pt x="203" y="2"/>
                  </a:lnTo>
                  <a:lnTo>
                    <a:pt x="204" y="2"/>
                  </a:lnTo>
                  <a:lnTo>
                    <a:pt x="198" y="21"/>
                  </a:lnTo>
                  <a:lnTo>
                    <a:pt x="185" y="28"/>
                  </a:lnTo>
                  <a:lnTo>
                    <a:pt x="173" y="41"/>
                  </a:lnTo>
                  <a:lnTo>
                    <a:pt x="171" y="50"/>
                  </a:lnTo>
                  <a:lnTo>
                    <a:pt x="156" y="43"/>
                  </a:lnTo>
                  <a:lnTo>
                    <a:pt x="141" y="30"/>
                  </a:lnTo>
                  <a:lnTo>
                    <a:pt x="145" y="49"/>
                  </a:lnTo>
                  <a:lnTo>
                    <a:pt x="150" y="86"/>
                  </a:lnTo>
                  <a:lnTo>
                    <a:pt x="160" y="91"/>
                  </a:lnTo>
                  <a:lnTo>
                    <a:pt x="158" y="100"/>
                  </a:lnTo>
                  <a:lnTo>
                    <a:pt x="144" y="123"/>
                  </a:lnTo>
                  <a:lnTo>
                    <a:pt x="129" y="145"/>
                  </a:lnTo>
                  <a:lnTo>
                    <a:pt x="126" y="143"/>
                  </a:lnTo>
                  <a:lnTo>
                    <a:pt x="118" y="145"/>
                  </a:lnTo>
                  <a:lnTo>
                    <a:pt x="106" y="130"/>
                  </a:lnTo>
                  <a:lnTo>
                    <a:pt x="101" y="128"/>
                  </a:lnTo>
                  <a:lnTo>
                    <a:pt x="97" y="100"/>
                  </a:lnTo>
                  <a:lnTo>
                    <a:pt x="88" y="112"/>
                  </a:lnTo>
                  <a:lnTo>
                    <a:pt x="85" y="110"/>
                  </a:lnTo>
                  <a:lnTo>
                    <a:pt x="86" y="115"/>
                  </a:lnTo>
                  <a:lnTo>
                    <a:pt x="73" y="115"/>
                  </a:lnTo>
                  <a:lnTo>
                    <a:pt x="60" y="115"/>
                  </a:lnTo>
                  <a:lnTo>
                    <a:pt x="62" y="137"/>
                  </a:lnTo>
                  <a:lnTo>
                    <a:pt x="71" y="143"/>
                  </a:lnTo>
                  <a:lnTo>
                    <a:pt x="67" y="149"/>
                  </a:lnTo>
                  <a:lnTo>
                    <a:pt x="56" y="152"/>
                  </a:lnTo>
                  <a:lnTo>
                    <a:pt x="60" y="182"/>
                  </a:lnTo>
                  <a:lnTo>
                    <a:pt x="65" y="217"/>
                  </a:lnTo>
                  <a:lnTo>
                    <a:pt x="62" y="262"/>
                  </a:lnTo>
                  <a:lnTo>
                    <a:pt x="58" y="306"/>
                  </a:lnTo>
                  <a:lnTo>
                    <a:pt x="53" y="306"/>
                  </a:lnTo>
                  <a:lnTo>
                    <a:pt x="40" y="313"/>
                  </a:lnTo>
                  <a:lnTo>
                    <a:pt x="28" y="323"/>
                  </a:lnTo>
                  <a:lnTo>
                    <a:pt x="16" y="332"/>
                  </a:lnTo>
                  <a:lnTo>
                    <a:pt x="11" y="360"/>
                  </a:lnTo>
                  <a:lnTo>
                    <a:pt x="8" y="384"/>
                  </a:lnTo>
                  <a:lnTo>
                    <a:pt x="0" y="410"/>
                  </a:lnTo>
                  <a:lnTo>
                    <a:pt x="7" y="434"/>
                  </a:lnTo>
                  <a:lnTo>
                    <a:pt x="13" y="460"/>
                  </a:lnTo>
                  <a:lnTo>
                    <a:pt x="12" y="473"/>
                  </a:lnTo>
                  <a:lnTo>
                    <a:pt x="20" y="476"/>
                  </a:lnTo>
                  <a:lnTo>
                    <a:pt x="28" y="489"/>
                  </a:lnTo>
                  <a:lnTo>
                    <a:pt x="40" y="493"/>
                  </a:lnTo>
                  <a:lnTo>
                    <a:pt x="51" y="480"/>
                  </a:lnTo>
                  <a:lnTo>
                    <a:pt x="52" y="504"/>
                  </a:lnTo>
                  <a:lnTo>
                    <a:pt x="53" y="528"/>
                  </a:lnTo>
                  <a:lnTo>
                    <a:pt x="69" y="526"/>
                  </a:lnTo>
                  <a:lnTo>
                    <a:pt x="89" y="526"/>
                  </a:lnTo>
                  <a:lnTo>
                    <a:pt x="97" y="515"/>
                  </a:lnTo>
                  <a:lnTo>
                    <a:pt x="109" y="502"/>
                  </a:lnTo>
                  <a:lnTo>
                    <a:pt x="122" y="488"/>
                  </a:lnTo>
                  <a:lnTo>
                    <a:pt x="134" y="489"/>
                  </a:lnTo>
                  <a:lnTo>
                    <a:pt x="136" y="515"/>
                  </a:lnTo>
                  <a:lnTo>
                    <a:pt x="137" y="545"/>
                  </a:lnTo>
                  <a:lnTo>
                    <a:pt x="149" y="569"/>
                  </a:lnTo>
                  <a:lnTo>
                    <a:pt x="160" y="575"/>
                  </a:lnTo>
                  <a:lnTo>
                    <a:pt x="173" y="588"/>
                  </a:lnTo>
                  <a:lnTo>
                    <a:pt x="192" y="608"/>
                  </a:lnTo>
                  <a:lnTo>
                    <a:pt x="208" y="614"/>
                  </a:lnTo>
                  <a:lnTo>
                    <a:pt x="214" y="627"/>
                  </a:lnTo>
                  <a:lnTo>
                    <a:pt x="216" y="660"/>
                  </a:lnTo>
                  <a:lnTo>
                    <a:pt x="212" y="660"/>
                  </a:lnTo>
                  <a:lnTo>
                    <a:pt x="218" y="671"/>
                  </a:lnTo>
                  <a:lnTo>
                    <a:pt x="220" y="697"/>
                  </a:lnTo>
                  <a:lnTo>
                    <a:pt x="233" y="699"/>
                  </a:lnTo>
                  <a:lnTo>
                    <a:pt x="249" y="704"/>
                  </a:lnTo>
                  <a:lnTo>
                    <a:pt x="251" y="732"/>
                  </a:lnTo>
                  <a:lnTo>
                    <a:pt x="261" y="751"/>
                  </a:lnTo>
                  <a:lnTo>
                    <a:pt x="263" y="760"/>
                  </a:lnTo>
                  <a:lnTo>
                    <a:pt x="259" y="786"/>
                  </a:lnTo>
                  <a:lnTo>
                    <a:pt x="257" y="810"/>
                  </a:lnTo>
                  <a:lnTo>
                    <a:pt x="259" y="821"/>
                  </a:lnTo>
                  <a:lnTo>
                    <a:pt x="257" y="823"/>
                  </a:lnTo>
                  <a:lnTo>
                    <a:pt x="259" y="838"/>
                  </a:lnTo>
                  <a:lnTo>
                    <a:pt x="263" y="882"/>
                  </a:lnTo>
                  <a:lnTo>
                    <a:pt x="283" y="891"/>
                  </a:lnTo>
                  <a:lnTo>
                    <a:pt x="295" y="893"/>
                  </a:lnTo>
                  <a:lnTo>
                    <a:pt x="299" y="919"/>
                  </a:lnTo>
                  <a:lnTo>
                    <a:pt x="304" y="947"/>
                  </a:lnTo>
                  <a:lnTo>
                    <a:pt x="313" y="947"/>
                  </a:lnTo>
                  <a:lnTo>
                    <a:pt x="321" y="949"/>
                  </a:lnTo>
                  <a:lnTo>
                    <a:pt x="319" y="973"/>
                  </a:lnTo>
                  <a:lnTo>
                    <a:pt x="319" y="1001"/>
                  </a:lnTo>
                  <a:lnTo>
                    <a:pt x="329" y="1001"/>
                  </a:lnTo>
                  <a:lnTo>
                    <a:pt x="336" y="1041"/>
                  </a:lnTo>
                  <a:lnTo>
                    <a:pt x="327" y="1058"/>
                  </a:lnTo>
                  <a:lnTo>
                    <a:pt x="317" y="1075"/>
                  </a:lnTo>
                  <a:lnTo>
                    <a:pt x="309" y="1093"/>
                  </a:lnTo>
                  <a:lnTo>
                    <a:pt x="301" y="1112"/>
                  </a:lnTo>
                  <a:lnTo>
                    <a:pt x="293" y="1130"/>
                  </a:lnTo>
                  <a:lnTo>
                    <a:pt x="285" y="1151"/>
                  </a:lnTo>
                  <a:lnTo>
                    <a:pt x="293" y="1147"/>
                  </a:lnTo>
                  <a:lnTo>
                    <a:pt x="312" y="1173"/>
                  </a:lnTo>
                  <a:lnTo>
                    <a:pt x="315" y="1175"/>
                  </a:lnTo>
                  <a:lnTo>
                    <a:pt x="325" y="1182"/>
                  </a:lnTo>
                  <a:lnTo>
                    <a:pt x="340" y="1204"/>
                  </a:lnTo>
                  <a:lnTo>
                    <a:pt x="357" y="1227"/>
                  </a:lnTo>
                  <a:lnTo>
                    <a:pt x="355" y="1242"/>
                  </a:lnTo>
                  <a:lnTo>
                    <a:pt x="359" y="1264"/>
                  </a:lnTo>
                  <a:lnTo>
                    <a:pt x="363" y="1243"/>
                  </a:lnTo>
                  <a:lnTo>
                    <a:pt x="370" y="1223"/>
                  </a:lnTo>
                  <a:lnTo>
                    <a:pt x="371" y="1203"/>
                  </a:lnTo>
                  <a:lnTo>
                    <a:pt x="374" y="1182"/>
                  </a:lnTo>
                  <a:lnTo>
                    <a:pt x="380" y="1167"/>
                  </a:lnTo>
                  <a:lnTo>
                    <a:pt x="379" y="1151"/>
                  </a:lnTo>
                  <a:lnTo>
                    <a:pt x="380" y="1151"/>
                  </a:lnTo>
                  <a:lnTo>
                    <a:pt x="386" y="1153"/>
                  </a:lnTo>
                  <a:lnTo>
                    <a:pt x="390" y="1154"/>
                  </a:lnTo>
                  <a:lnTo>
                    <a:pt x="384" y="1179"/>
                  </a:lnTo>
                  <a:lnTo>
                    <a:pt x="378" y="1201"/>
                  </a:lnTo>
                  <a:lnTo>
                    <a:pt x="373" y="1208"/>
                  </a:lnTo>
                  <a:lnTo>
                    <a:pt x="374" y="1212"/>
                  </a:lnTo>
                  <a:lnTo>
                    <a:pt x="384" y="1182"/>
                  </a:lnTo>
                  <a:lnTo>
                    <a:pt x="395" y="1158"/>
                  </a:lnTo>
                  <a:lnTo>
                    <a:pt x="401" y="1132"/>
                  </a:lnTo>
                  <a:lnTo>
                    <a:pt x="407" y="1104"/>
                  </a:lnTo>
                  <a:lnTo>
                    <a:pt x="412" y="1093"/>
                  </a:lnTo>
                  <a:lnTo>
                    <a:pt x="413" y="1090"/>
                  </a:lnTo>
                  <a:lnTo>
                    <a:pt x="413" y="1064"/>
                  </a:lnTo>
                  <a:lnTo>
                    <a:pt x="413" y="1038"/>
                  </a:lnTo>
                  <a:lnTo>
                    <a:pt x="410" y="1019"/>
                  </a:lnTo>
                  <a:lnTo>
                    <a:pt x="408" y="1010"/>
                  </a:lnTo>
                  <a:lnTo>
                    <a:pt x="411" y="997"/>
                  </a:lnTo>
                  <a:lnTo>
                    <a:pt x="410" y="995"/>
                  </a:lnTo>
                  <a:lnTo>
                    <a:pt x="415" y="993"/>
                  </a:lnTo>
                  <a:lnTo>
                    <a:pt x="428" y="969"/>
                  </a:lnTo>
                  <a:lnTo>
                    <a:pt x="442" y="947"/>
                  </a:lnTo>
                  <a:lnTo>
                    <a:pt x="456" y="940"/>
                  </a:lnTo>
                  <a:lnTo>
                    <a:pt x="467" y="923"/>
                  </a:lnTo>
                  <a:lnTo>
                    <a:pt x="471" y="915"/>
                  </a:lnTo>
                  <a:lnTo>
                    <a:pt x="482" y="917"/>
                  </a:lnTo>
                  <a:lnTo>
                    <a:pt x="478" y="917"/>
                  </a:lnTo>
                  <a:lnTo>
                    <a:pt x="487" y="912"/>
                  </a:lnTo>
                  <a:lnTo>
                    <a:pt x="490" y="912"/>
                  </a:lnTo>
                  <a:lnTo>
                    <a:pt x="506" y="912"/>
                  </a:lnTo>
                  <a:lnTo>
                    <a:pt x="511" y="893"/>
                  </a:lnTo>
                  <a:lnTo>
                    <a:pt x="521" y="880"/>
                  </a:lnTo>
                  <a:lnTo>
                    <a:pt x="522" y="847"/>
                  </a:lnTo>
                  <a:lnTo>
                    <a:pt x="529" y="821"/>
                  </a:lnTo>
                  <a:lnTo>
                    <a:pt x="536" y="797"/>
                  </a:lnTo>
                  <a:lnTo>
                    <a:pt x="539" y="752"/>
                  </a:lnTo>
                  <a:lnTo>
                    <a:pt x="543" y="736"/>
                  </a:lnTo>
                  <a:lnTo>
                    <a:pt x="544" y="706"/>
                  </a:lnTo>
                  <a:lnTo>
                    <a:pt x="545" y="673"/>
                  </a:lnTo>
                  <a:lnTo>
                    <a:pt x="544" y="649"/>
                  </a:lnTo>
                  <a:lnTo>
                    <a:pt x="544" y="627"/>
                  </a:lnTo>
                  <a:lnTo>
                    <a:pt x="542" y="615"/>
                  </a:lnTo>
                  <a:lnTo>
                    <a:pt x="544" y="588"/>
                  </a:lnTo>
                  <a:lnTo>
                    <a:pt x="548" y="582"/>
                  </a:lnTo>
                  <a:lnTo>
                    <a:pt x="549" y="593"/>
                  </a:lnTo>
                  <a:lnTo>
                    <a:pt x="558" y="567"/>
                  </a:lnTo>
                  <a:lnTo>
                    <a:pt x="566" y="543"/>
                  </a:lnTo>
                  <a:lnTo>
                    <a:pt x="566" y="538"/>
                  </a:lnTo>
                  <a:lnTo>
                    <a:pt x="569" y="530"/>
                  </a:lnTo>
                  <a:lnTo>
                    <a:pt x="579" y="508"/>
                  </a:lnTo>
                  <a:lnTo>
                    <a:pt x="588" y="484"/>
                  </a:lnTo>
                  <a:lnTo>
                    <a:pt x="601" y="447"/>
                  </a:lnTo>
                  <a:lnTo>
                    <a:pt x="604" y="404"/>
                  </a:lnTo>
                  <a:lnTo>
                    <a:pt x="597" y="369"/>
                  </a:lnTo>
                  <a:lnTo>
                    <a:pt x="591" y="336"/>
                  </a:lnTo>
                  <a:lnTo>
                    <a:pt x="578" y="330"/>
                  </a:lnTo>
                  <a:lnTo>
                    <a:pt x="566" y="328"/>
                  </a:lnTo>
                  <a:lnTo>
                    <a:pt x="548" y="300"/>
                  </a:lnTo>
                  <a:lnTo>
                    <a:pt x="533" y="273"/>
                  </a:lnTo>
                  <a:lnTo>
                    <a:pt x="511" y="262"/>
                  </a:lnTo>
                  <a:lnTo>
                    <a:pt x="496" y="263"/>
                  </a:lnTo>
                  <a:lnTo>
                    <a:pt x="482" y="258"/>
                  </a:lnTo>
                  <a:lnTo>
                    <a:pt x="469" y="250"/>
                  </a:lnTo>
                  <a:lnTo>
                    <a:pt x="457" y="258"/>
                  </a:lnTo>
                  <a:lnTo>
                    <a:pt x="459" y="24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dirty="0"/>
            </a:p>
          </p:txBody>
        </p:sp>
        <p:sp>
          <p:nvSpPr>
            <p:cNvPr id="249" name="Freeform 1707"/>
            <p:cNvSpPr>
              <a:spLocks/>
            </p:cNvSpPr>
            <p:nvPr/>
          </p:nvSpPr>
          <p:spPr bwMode="auto">
            <a:xfrm>
              <a:off x="2689448" y="3941977"/>
              <a:ext cx="66882" cy="60222"/>
            </a:xfrm>
            <a:custGeom>
              <a:avLst/>
              <a:gdLst>
                <a:gd name="T0" fmla="*/ 19 w 38"/>
                <a:gd name="T1" fmla="*/ 54 h 59"/>
                <a:gd name="T2" fmla="*/ 17 w 38"/>
                <a:gd name="T3" fmla="*/ 57 h 59"/>
                <a:gd name="T4" fmla="*/ 8 w 38"/>
                <a:gd name="T5" fmla="*/ 52 h 59"/>
                <a:gd name="T6" fmla="*/ 4 w 38"/>
                <a:gd name="T7" fmla="*/ 59 h 59"/>
                <a:gd name="T8" fmla="*/ 0 w 38"/>
                <a:gd name="T9" fmla="*/ 35 h 59"/>
                <a:gd name="T10" fmla="*/ 2 w 38"/>
                <a:gd name="T11" fmla="*/ 33 h 59"/>
                <a:gd name="T12" fmla="*/ 1 w 38"/>
                <a:gd name="T13" fmla="*/ 18 h 59"/>
                <a:gd name="T14" fmla="*/ 6 w 38"/>
                <a:gd name="T15" fmla="*/ 0 h 59"/>
                <a:gd name="T16" fmla="*/ 22 w 38"/>
                <a:gd name="T17" fmla="*/ 5 h 59"/>
                <a:gd name="T18" fmla="*/ 38 w 38"/>
                <a:gd name="T19" fmla="*/ 11 h 59"/>
                <a:gd name="T20" fmla="*/ 30 w 38"/>
                <a:gd name="T21" fmla="*/ 37 h 59"/>
                <a:gd name="T22" fmla="*/ 29 w 38"/>
                <a:gd name="T23" fmla="*/ 41 h 59"/>
                <a:gd name="T24" fmla="*/ 27 w 38"/>
                <a:gd name="T25" fmla="*/ 48 h 59"/>
                <a:gd name="T26" fmla="*/ 25 w 38"/>
                <a:gd name="T27" fmla="*/ 48 h 59"/>
                <a:gd name="T28" fmla="*/ 19 w 38"/>
                <a:gd name="T29" fmla="*/ 5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59">
                  <a:moveTo>
                    <a:pt x="19" y="54"/>
                  </a:moveTo>
                  <a:lnTo>
                    <a:pt x="17" y="57"/>
                  </a:lnTo>
                  <a:lnTo>
                    <a:pt x="8" y="52"/>
                  </a:lnTo>
                  <a:lnTo>
                    <a:pt x="4" y="59"/>
                  </a:lnTo>
                  <a:lnTo>
                    <a:pt x="0" y="35"/>
                  </a:lnTo>
                  <a:lnTo>
                    <a:pt x="2" y="33"/>
                  </a:lnTo>
                  <a:lnTo>
                    <a:pt x="1" y="18"/>
                  </a:lnTo>
                  <a:lnTo>
                    <a:pt x="6" y="0"/>
                  </a:lnTo>
                  <a:lnTo>
                    <a:pt x="22" y="5"/>
                  </a:lnTo>
                  <a:lnTo>
                    <a:pt x="38" y="11"/>
                  </a:lnTo>
                  <a:lnTo>
                    <a:pt x="30" y="37"/>
                  </a:lnTo>
                  <a:lnTo>
                    <a:pt x="29" y="41"/>
                  </a:lnTo>
                  <a:lnTo>
                    <a:pt x="27" y="48"/>
                  </a:lnTo>
                  <a:lnTo>
                    <a:pt x="25" y="48"/>
                  </a:lnTo>
                  <a:lnTo>
                    <a:pt x="19" y="5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50" name="Freeform 1708"/>
            <p:cNvSpPr>
              <a:spLocks/>
            </p:cNvSpPr>
            <p:nvPr/>
          </p:nvSpPr>
          <p:spPr bwMode="auto">
            <a:xfrm>
              <a:off x="4332573" y="3866700"/>
              <a:ext cx="50613" cy="43284"/>
            </a:xfrm>
            <a:custGeom>
              <a:avLst/>
              <a:gdLst>
                <a:gd name="T0" fmla="*/ 4 w 28"/>
                <a:gd name="T1" fmla="*/ 44 h 44"/>
                <a:gd name="T2" fmla="*/ 0 w 28"/>
                <a:gd name="T3" fmla="*/ 41 h 44"/>
                <a:gd name="T4" fmla="*/ 1 w 28"/>
                <a:gd name="T5" fmla="*/ 26 h 44"/>
                <a:gd name="T6" fmla="*/ 5 w 28"/>
                <a:gd name="T7" fmla="*/ 0 h 44"/>
                <a:gd name="T8" fmla="*/ 16 w 28"/>
                <a:gd name="T9" fmla="*/ 2 h 44"/>
                <a:gd name="T10" fmla="*/ 28 w 28"/>
                <a:gd name="T11" fmla="*/ 5 h 44"/>
                <a:gd name="T12" fmla="*/ 28 w 28"/>
                <a:gd name="T13" fmla="*/ 44 h 44"/>
                <a:gd name="T14" fmla="*/ 16 w 28"/>
                <a:gd name="T15" fmla="*/ 44 h 44"/>
                <a:gd name="T16" fmla="*/ 4 w 28"/>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4">
                  <a:moveTo>
                    <a:pt x="4" y="44"/>
                  </a:moveTo>
                  <a:lnTo>
                    <a:pt x="0" y="41"/>
                  </a:lnTo>
                  <a:lnTo>
                    <a:pt x="1" y="26"/>
                  </a:lnTo>
                  <a:lnTo>
                    <a:pt x="5" y="0"/>
                  </a:lnTo>
                  <a:lnTo>
                    <a:pt x="16" y="2"/>
                  </a:lnTo>
                  <a:lnTo>
                    <a:pt x="28" y="5"/>
                  </a:lnTo>
                  <a:lnTo>
                    <a:pt x="28" y="44"/>
                  </a:lnTo>
                  <a:lnTo>
                    <a:pt x="16" y="44"/>
                  </a:lnTo>
                  <a:lnTo>
                    <a:pt x="4" y="4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251" name="Group 1709"/>
            <p:cNvGrpSpPr>
              <a:grpSpLocks/>
            </p:cNvGrpSpPr>
            <p:nvPr/>
          </p:nvGrpSpPr>
          <p:grpSpPr bwMode="auto">
            <a:xfrm>
              <a:off x="4309074" y="3819652"/>
              <a:ext cx="12653" cy="18819"/>
              <a:chOff x="3213" y="2652"/>
              <a:chExt cx="8" cy="9"/>
            </a:xfrm>
            <a:solidFill>
              <a:schemeClr val="bg1">
                <a:lumMod val="85000"/>
              </a:schemeClr>
            </a:solidFill>
          </p:grpSpPr>
          <p:grpSp>
            <p:nvGrpSpPr>
              <p:cNvPr id="804" name="Group 1710"/>
              <p:cNvGrpSpPr>
                <a:grpSpLocks/>
              </p:cNvGrpSpPr>
              <p:nvPr/>
            </p:nvGrpSpPr>
            <p:grpSpPr bwMode="auto">
              <a:xfrm>
                <a:off x="3213" y="2652"/>
                <a:ext cx="8" cy="9"/>
                <a:chOff x="3213" y="2652"/>
                <a:chExt cx="8" cy="9"/>
              </a:xfrm>
              <a:grpFill/>
            </p:grpSpPr>
            <p:pic>
              <p:nvPicPr>
                <p:cNvPr id="806" name="Picture 1711"/>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213" y="2652"/>
                  <a:ext cx="8"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7" name="Freeform 1712"/>
                <p:cNvSpPr>
                  <a:spLocks/>
                </p:cNvSpPr>
                <p:nvPr/>
              </p:nvSpPr>
              <p:spPr bwMode="auto">
                <a:xfrm>
                  <a:off x="3213" y="2652"/>
                  <a:ext cx="7" cy="8"/>
                </a:xfrm>
                <a:custGeom>
                  <a:avLst/>
                  <a:gdLst>
                    <a:gd name="T0" fmla="*/ 7 w 7"/>
                    <a:gd name="T1" fmla="*/ 0 h 16"/>
                    <a:gd name="T2" fmla="*/ 5 w 7"/>
                    <a:gd name="T3" fmla="*/ 0 h 16"/>
                    <a:gd name="T4" fmla="*/ 0 w 7"/>
                    <a:gd name="T5" fmla="*/ 16 h 16"/>
                    <a:gd name="T6" fmla="*/ 7 w 7"/>
                    <a:gd name="T7" fmla="*/ 0 h 16"/>
                  </a:gdLst>
                  <a:ahLst/>
                  <a:cxnLst>
                    <a:cxn ang="0">
                      <a:pos x="T0" y="T1"/>
                    </a:cxn>
                    <a:cxn ang="0">
                      <a:pos x="T2" y="T3"/>
                    </a:cxn>
                    <a:cxn ang="0">
                      <a:pos x="T4" y="T5"/>
                    </a:cxn>
                    <a:cxn ang="0">
                      <a:pos x="T6" y="T7"/>
                    </a:cxn>
                  </a:cxnLst>
                  <a:rect l="0" t="0" r="r" b="b"/>
                  <a:pathLst>
                    <a:path w="7" h="16">
                      <a:moveTo>
                        <a:pt x="7" y="0"/>
                      </a:moveTo>
                      <a:lnTo>
                        <a:pt x="5" y="0"/>
                      </a:lnTo>
                      <a:lnTo>
                        <a:pt x="0" y="16"/>
                      </a:lnTo>
                      <a:lnTo>
                        <a:pt x="7"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08" name="Freeform 1713"/>
                <p:cNvSpPr>
                  <a:spLocks/>
                </p:cNvSpPr>
                <p:nvPr/>
              </p:nvSpPr>
              <p:spPr bwMode="auto">
                <a:xfrm>
                  <a:off x="3213" y="2652"/>
                  <a:ext cx="7" cy="8"/>
                </a:xfrm>
                <a:custGeom>
                  <a:avLst/>
                  <a:gdLst>
                    <a:gd name="T0" fmla="*/ 7 w 7"/>
                    <a:gd name="T1" fmla="*/ 0 h 16"/>
                    <a:gd name="T2" fmla="*/ 5 w 7"/>
                    <a:gd name="T3" fmla="*/ 0 h 16"/>
                    <a:gd name="T4" fmla="*/ 0 w 7"/>
                    <a:gd name="T5" fmla="*/ 16 h 16"/>
                    <a:gd name="T6" fmla="*/ 7 w 7"/>
                    <a:gd name="T7" fmla="*/ 0 h 16"/>
                  </a:gdLst>
                  <a:ahLst/>
                  <a:cxnLst>
                    <a:cxn ang="0">
                      <a:pos x="T0" y="T1"/>
                    </a:cxn>
                    <a:cxn ang="0">
                      <a:pos x="T2" y="T3"/>
                    </a:cxn>
                    <a:cxn ang="0">
                      <a:pos x="T4" y="T5"/>
                    </a:cxn>
                    <a:cxn ang="0">
                      <a:pos x="T6" y="T7"/>
                    </a:cxn>
                  </a:cxnLst>
                  <a:rect l="0" t="0" r="r" b="b"/>
                  <a:pathLst>
                    <a:path w="7" h="16">
                      <a:moveTo>
                        <a:pt x="7" y="0"/>
                      </a:moveTo>
                      <a:lnTo>
                        <a:pt x="5" y="0"/>
                      </a:lnTo>
                      <a:lnTo>
                        <a:pt x="0" y="16"/>
                      </a:lnTo>
                      <a:lnTo>
                        <a:pt x="7"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09" name="Picture 1714"/>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213" y="2652"/>
                  <a:ext cx="8"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805" name="Freeform 1715"/>
              <p:cNvSpPr>
                <a:spLocks/>
              </p:cNvSpPr>
              <p:nvPr/>
            </p:nvSpPr>
            <p:spPr bwMode="auto">
              <a:xfrm>
                <a:off x="3213" y="2652"/>
                <a:ext cx="7" cy="8"/>
              </a:xfrm>
              <a:custGeom>
                <a:avLst/>
                <a:gdLst>
                  <a:gd name="T0" fmla="*/ 7 w 7"/>
                  <a:gd name="T1" fmla="*/ 0 h 16"/>
                  <a:gd name="T2" fmla="*/ 5 w 7"/>
                  <a:gd name="T3" fmla="*/ 0 h 16"/>
                  <a:gd name="T4" fmla="*/ 0 w 7"/>
                  <a:gd name="T5" fmla="*/ 16 h 16"/>
                  <a:gd name="T6" fmla="*/ 7 w 7"/>
                  <a:gd name="T7" fmla="*/ 0 h 16"/>
                </a:gdLst>
                <a:ahLst/>
                <a:cxnLst>
                  <a:cxn ang="0">
                    <a:pos x="T0" y="T1"/>
                  </a:cxn>
                  <a:cxn ang="0">
                    <a:pos x="T2" y="T3"/>
                  </a:cxn>
                  <a:cxn ang="0">
                    <a:pos x="T4" y="T5"/>
                  </a:cxn>
                  <a:cxn ang="0">
                    <a:pos x="T6" y="T7"/>
                  </a:cxn>
                </a:cxnLst>
                <a:rect l="0" t="0" r="r" b="b"/>
                <a:pathLst>
                  <a:path w="7" h="16">
                    <a:moveTo>
                      <a:pt x="7" y="0"/>
                    </a:moveTo>
                    <a:lnTo>
                      <a:pt x="5" y="0"/>
                    </a:lnTo>
                    <a:lnTo>
                      <a:pt x="0" y="16"/>
                    </a:lnTo>
                    <a:lnTo>
                      <a:pt x="7"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52" name="Freeform 1716"/>
            <p:cNvSpPr>
              <a:spLocks/>
            </p:cNvSpPr>
            <p:nvPr/>
          </p:nvSpPr>
          <p:spPr bwMode="auto">
            <a:xfrm>
              <a:off x="4316304" y="3872346"/>
              <a:ext cx="153648" cy="197603"/>
            </a:xfrm>
            <a:custGeom>
              <a:avLst/>
              <a:gdLst>
                <a:gd name="T0" fmla="*/ 14 w 87"/>
                <a:gd name="T1" fmla="*/ 37 h 199"/>
                <a:gd name="T2" fmla="*/ 12 w 87"/>
                <a:gd name="T3" fmla="*/ 49 h 199"/>
                <a:gd name="T4" fmla="*/ 8 w 87"/>
                <a:gd name="T5" fmla="*/ 49 h 199"/>
                <a:gd name="T6" fmla="*/ 18 w 87"/>
                <a:gd name="T7" fmla="*/ 65 h 199"/>
                <a:gd name="T8" fmla="*/ 9 w 87"/>
                <a:gd name="T9" fmla="*/ 63 h 199"/>
                <a:gd name="T10" fmla="*/ 3 w 87"/>
                <a:gd name="T11" fmla="*/ 91 h 199"/>
                <a:gd name="T12" fmla="*/ 0 w 87"/>
                <a:gd name="T13" fmla="*/ 91 h 199"/>
                <a:gd name="T14" fmla="*/ 5 w 87"/>
                <a:gd name="T15" fmla="*/ 115 h 199"/>
                <a:gd name="T16" fmla="*/ 10 w 87"/>
                <a:gd name="T17" fmla="*/ 123 h 199"/>
                <a:gd name="T18" fmla="*/ 3 w 87"/>
                <a:gd name="T19" fmla="*/ 115 h 199"/>
                <a:gd name="T20" fmla="*/ 11 w 87"/>
                <a:gd name="T21" fmla="*/ 132 h 199"/>
                <a:gd name="T22" fmla="*/ 9 w 87"/>
                <a:gd name="T23" fmla="*/ 132 h 199"/>
                <a:gd name="T24" fmla="*/ 18 w 87"/>
                <a:gd name="T25" fmla="*/ 152 h 199"/>
                <a:gd name="T26" fmla="*/ 15 w 87"/>
                <a:gd name="T27" fmla="*/ 150 h 199"/>
                <a:gd name="T28" fmla="*/ 25 w 87"/>
                <a:gd name="T29" fmla="*/ 175 h 199"/>
                <a:gd name="T30" fmla="*/ 36 w 87"/>
                <a:gd name="T31" fmla="*/ 199 h 199"/>
                <a:gd name="T32" fmla="*/ 41 w 87"/>
                <a:gd name="T33" fmla="*/ 184 h 199"/>
                <a:gd name="T34" fmla="*/ 45 w 87"/>
                <a:gd name="T35" fmla="*/ 189 h 199"/>
                <a:gd name="T36" fmla="*/ 48 w 87"/>
                <a:gd name="T37" fmla="*/ 182 h 199"/>
                <a:gd name="T38" fmla="*/ 45 w 87"/>
                <a:gd name="T39" fmla="*/ 169 h 199"/>
                <a:gd name="T40" fmla="*/ 43 w 87"/>
                <a:gd name="T41" fmla="*/ 160 h 199"/>
                <a:gd name="T42" fmla="*/ 42 w 87"/>
                <a:gd name="T43" fmla="*/ 150 h 199"/>
                <a:gd name="T44" fmla="*/ 57 w 87"/>
                <a:gd name="T45" fmla="*/ 149 h 199"/>
                <a:gd name="T46" fmla="*/ 58 w 87"/>
                <a:gd name="T47" fmla="*/ 128 h 199"/>
                <a:gd name="T48" fmla="*/ 66 w 87"/>
                <a:gd name="T49" fmla="*/ 149 h 199"/>
                <a:gd name="T50" fmla="*/ 76 w 87"/>
                <a:gd name="T51" fmla="*/ 141 h 199"/>
                <a:gd name="T52" fmla="*/ 78 w 87"/>
                <a:gd name="T53" fmla="*/ 150 h 199"/>
                <a:gd name="T54" fmla="*/ 84 w 87"/>
                <a:gd name="T55" fmla="*/ 141 h 199"/>
                <a:gd name="T56" fmla="*/ 87 w 87"/>
                <a:gd name="T57" fmla="*/ 97 h 199"/>
                <a:gd name="T58" fmla="*/ 78 w 87"/>
                <a:gd name="T59" fmla="*/ 67 h 199"/>
                <a:gd name="T60" fmla="*/ 86 w 87"/>
                <a:gd name="T61" fmla="*/ 49 h 199"/>
                <a:gd name="T62" fmla="*/ 85 w 87"/>
                <a:gd name="T63" fmla="*/ 26 h 199"/>
                <a:gd name="T64" fmla="*/ 67 w 87"/>
                <a:gd name="T65" fmla="*/ 28 h 199"/>
                <a:gd name="T66" fmla="*/ 69 w 87"/>
                <a:gd name="T67" fmla="*/ 0 h 199"/>
                <a:gd name="T68" fmla="*/ 54 w 87"/>
                <a:gd name="T69" fmla="*/ 0 h 199"/>
                <a:gd name="T70" fmla="*/ 38 w 87"/>
                <a:gd name="T71" fmla="*/ 0 h 199"/>
                <a:gd name="T72" fmla="*/ 38 w 87"/>
                <a:gd name="T73" fmla="*/ 39 h 199"/>
                <a:gd name="T74" fmla="*/ 26 w 87"/>
                <a:gd name="T75" fmla="*/ 39 h 199"/>
                <a:gd name="T76" fmla="*/ 14 w 87"/>
                <a:gd name="T77" fmla="*/ 39 h 199"/>
                <a:gd name="T78" fmla="*/ 14 w 87"/>
                <a:gd name="T79" fmla="*/ 3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199">
                  <a:moveTo>
                    <a:pt x="14" y="37"/>
                  </a:moveTo>
                  <a:lnTo>
                    <a:pt x="12" y="49"/>
                  </a:lnTo>
                  <a:lnTo>
                    <a:pt x="8" y="49"/>
                  </a:lnTo>
                  <a:lnTo>
                    <a:pt x="18" y="65"/>
                  </a:lnTo>
                  <a:lnTo>
                    <a:pt x="9" y="63"/>
                  </a:lnTo>
                  <a:lnTo>
                    <a:pt x="3" y="91"/>
                  </a:lnTo>
                  <a:lnTo>
                    <a:pt x="0" y="91"/>
                  </a:lnTo>
                  <a:lnTo>
                    <a:pt x="5" y="115"/>
                  </a:lnTo>
                  <a:lnTo>
                    <a:pt x="10" y="123"/>
                  </a:lnTo>
                  <a:lnTo>
                    <a:pt x="3" y="115"/>
                  </a:lnTo>
                  <a:lnTo>
                    <a:pt x="11" y="132"/>
                  </a:lnTo>
                  <a:lnTo>
                    <a:pt x="9" y="132"/>
                  </a:lnTo>
                  <a:lnTo>
                    <a:pt x="18" y="152"/>
                  </a:lnTo>
                  <a:lnTo>
                    <a:pt x="15" y="150"/>
                  </a:lnTo>
                  <a:lnTo>
                    <a:pt x="25" y="175"/>
                  </a:lnTo>
                  <a:lnTo>
                    <a:pt x="36" y="199"/>
                  </a:lnTo>
                  <a:lnTo>
                    <a:pt x="41" y="184"/>
                  </a:lnTo>
                  <a:lnTo>
                    <a:pt x="45" y="189"/>
                  </a:lnTo>
                  <a:lnTo>
                    <a:pt x="48" y="182"/>
                  </a:lnTo>
                  <a:lnTo>
                    <a:pt x="45" y="169"/>
                  </a:lnTo>
                  <a:lnTo>
                    <a:pt x="43" y="160"/>
                  </a:lnTo>
                  <a:lnTo>
                    <a:pt x="42" y="150"/>
                  </a:lnTo>
                  <a:lnTo>
                    <a:pt x="57" y="149"/>
                  </a:lnTo>
                  <a:lnTo>
                    <a:pt x="58" y="128"/>
                  </a:lnTo>
                  <a:lnTo>
                    <a:pt x="66" y="149"/>
                  </a:lnTo>
                  <a:lnTo>
                    <a:pt x="76" y="141"/>
                  </a:lnTo>
                  <a:lnTo>
                    <a:pt x="78" y="150"/>
                  </a:lnTo>
                  <a:lnTo>
                    <a:pt x="84" y="141"/>
                  </a:lnTo>
                  <a:lnTo>
                    <a:pt x="87" y="97"/>
                  </a:lnTo>
                  <a:lnTo>
                    <a:pt x="78" y="67"/>
                  </a:lnTo>
                  <a:lnTo>
                    <a:pt x="86" y="49"/>
                  </a:lnTo>
                  <a:lnTo>
                    <a:pt x="85" y="26"/>
                  </a:lnTo>
                  <a:lnTo>
                    <a:pt x="67" y="28"/>
                  </a:lnTo>
                  <a:lnTo>
                    <a:pt x="69" y="0"/>
                  </a:lnTo>
                  <a:lnTo>
                    <a:pt x="54" y="0"/>
                  </a:lnTo>
                  <a:lnTo>
                    <a:pt x="38" y="0"/>
                  </a:lnTo>
                  <a:lnTo>
                    <a:pt x="38" y="39"/>
                  </a:lnTo>
                  <a:lnTo>
                    <a:pt x="26" y="39"/>
                  </a:lnTo>
                  <a:lnTo>
                    <a:pt x="14" y="39"/>
                  </a:lnTo>
                  <a:lnTo>
                    <a:pt x="14" y="3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53" name="Freeform 1717"/>
            <p:cNvSpPr>
              <a:spLocks/>
            </p:cNvSpPr>
            <p:nvPr/>
          </p:nvSpPr>
          <p:spPr bwMode="auto">
            <a:xfrm>
              <a:off x="2402036" y="4564896"/>
              <a:ext cx="225952" cy="259706"/>
            </a:xfrm>
            <a:custGeom>
              <a:avLst/>
              <a:gdLst>
                <a:gd name="T0" fmla="*/ 5 w 128"/>
                <a:gd name="T1" fmla="*/ 24 h 263"/>
                <a:gd name="T2" fmla="*/ 3 w 128"/>
                <a:gd name="T3" fmla="*/ 61 h 263"/>
                <a:gd name="T4" fmla="*/ 0 w 128"/>
                <a:gd name="T5" fmla="*/ 94 h 263"/>
                <a:gd name="T6" fmla="*/ 14 w 128"/>
                <a:gd name="T7" fmla="*/ 120 h 263"/>
                <a:gd name="T8" fmla="*/ 28 w 128"/>
                <a:gd name="T9" fmla="*/ 146 h 263"/>
                <a:gd name="T10" fmla="*/ 43 w 128"/>
                <a:gd name="T11" fmla="*/ 159 h 263"/>
                <a:gd name="T12" fmla="*/ 55 w 128"/>
                <a:gd name="T13" fmla="*/ 167 h 263"/>
                <a:gd name="T14" fmla="*/ 68 w 128"/>
                <a:gd name="T15" fmla="*/ 183 h 263"/>
                <a:gd name="T16" fmla="*/ 82 w 128"/>
                <a:gd name="T17" fmla="*/ 198 h 263"/>
                <a:gd name="T18" fmla="*/ 77 w 128"/>
                <a:gd name="T19" fmla="*/ 226 h 263"/>
                <a:gd name="T20" fmla="*/ 70 w 128"/>
                <a:gd name="T21" fmla="*/ 259 h 263"/>
                <a:gd name="T22" fmla="*/ 89 w 128"/>
                <a:gd name="T23" fmla="*/ 261 h 263"/>
                <a:gd name="T24" fmla="*/ 106 w 128"/>
                <a:gd name="T25" fmla="*/ 263 h 263"/>
                <a:gd name="T26" fmla="*/ 116 w 128"/>
                <a:gd name="T27" fmla="*/ 257 h 263"/>
                <a:gd name="T28" fmla="*/ 128 w 128"/>
                <a:gd name="T29" fmla="*/ 222 h 263"/>
                <a:gd name="T30" fmla="*/ 127 w 128"/>
                <a:gd name="T31" fmla="*/ 202 h 263"/>
                <a:gd name="T32" fmla="*/ 127 w 128"/>
                <a:gd name="T33" fmla="*/ 176 h 263"/>
                <a:gd name="T34" fmla="*/ 128 w 128"/>
                <a:gd name="T35" fmla="*/ 152 h 263"/>
                <a:gd name="T36" fmla="*/ 120 w 128"/>
                <a:gd name="T37" fmla="*/ 150 h 263"/>
                <a:gd name="T38" fmla="*/ 112 w 128"/>
                <a:gd name="T39" fmla="*/ 150 h 263"/>
                <a:gd name="T40" fmla="*/ 106 w 128"/>
                <a:gd name="T41" fmla="*/ 122 h 263"/>
                <a:gd name="T42" fmla="*/ 103 w 128"/>
                <a:gd name="T43" fmla="*/ 96 h 263"/>
                <a:gd name="T44" fmla="*/ 91 w 128"/>
                <a:gd name="T45" fmla="*/ 94 h 263"/>
                <a:gd name="T46" fmla="*/ 70 w 128"/>
                <a:gd name="T47" fmla="*/ 87 h 263"/>
                <a:gd name="T48" fmla="*/ 67 w 128"/>
                <a:gd name="T49" fmla="*/ 43 h 263"/>
                <a:gd name="T50" fmla="*/ 65 w 128"/>
                <a:gd name="T51" fmla="*/ 26 h 263"/>
                <a:gd name="T52" fmla="*/ 65 w 128"/>
                <a:gd name="T53" fmla="*/ 22 h 263"/>
                <a:gd name="T54" fmla="*/ 48 w 128"/>
                <a:gd name="T55" fmla="*/ 0 h 263"/>
                <a:gd name="T56" fmla="*/ 27 w 128"/>
                <a:gd name="T57" fmla="*/ 5 h 263"/>
                <a:gd name="T58" fmla="*/ 9 w 128"/>
                <a:gd name="T59" fmla="*/ 13 h 263"/>
                <a:gd name="T60" fmla="*/ 5 w 128"/>
                <a:gd name="T61" fmla="*/ 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8" h="263">
                  <a:moveTo>
                    <a:pt x="5" y="24"/>
                  </a:moveTo>
                  <a:lnTo>
                    <a:pt x="3" y="61"/>
                  </a:lnTo>
                  <a:lnTo>
                    <a:pt x="0" y="94"/>
                  </a:lnTo>
                  <a:lnTo>
                    <a:pt x="14" y="120"/>
                  </a:lnTo>
                  <a:lnTo>
                    <a:pt x="28" y="146"/>
                  </a:lnTo>
                  <a:lnTo>
                    <a:pt x="43" y="159"/>
                  </a:lnTo>
                  <a:lnTo>
                    <a:pt x="55" y="167"/>
                  </a:lnTo>
                  <a:lnTo>
                    <a:pt x="68" y="183"/>
                  </a:lnTo>
                  <a:lnTo>
                    <a:pt x="82" y="198"/>
                  </a:lnTo>
                  <a:lnTo>
                    <a:pt x="77" y="226"/>
                  </a:lnTo>
                  <a:lnTo>
                    <a:pt x="70" y="259"/>
                  </a:lnTo>
                  <a:lnTo>
                    <a:pt x="89" y="261"/>
                  </a:lnTo>
                  <a:lnTo>
                    <a:pt x="106" y="263"/>
                  </a:lnTo>
                  <a:lnTo>
                    <a:pt x="116" y="257"/>
                  </a:lnTo>
                  <a:lnTo>
                    <a:pt x="128" y="222"/>
                  </a:lnTo>
                  <a:lnTo>
                    <a:pt x="127" y="202"/>
                  </a:lnTo>
                  <a:lnTo>
                    <a:pt x="127" y="176"/>
                  </a:lnTo>
                  <a:lnTo>
                    <a:pt x="128" y="152"/>
                  </a:lnTo>
                  <a:lnTo>
                    <a:pt x="120" y="150"/>
                  </a:lnTo>
                  <a:lnTo>
                    <a:pt x="112" y="150"/>
                  </a:lnTo>
                  <a:lnTo>
                    <a:pt x="106" y="122"/>
                  </a:lnTo>
                  <a:lnTo>
                    <a:pt x="103" y="96"/>
                  </a:lnTo>
                  <a:lnTo>
                    <a:pt x="91" y="94"/>
                  </a:lnTo>
                  <a:lnTo>
                    <a:pt x="70" y="87"/>
                  </a:lnTo>
                  <a:lnTo>
                    <a:pt x="67" y="43"/>
                  </a:lnTo>
                  <a:lnTo>
                    <a:pt x="65" y="26"/>
                  </a:lnTo>
                  <a:lnTo>
                    <a:pt x="65" y="22"/>
                  </a:lnTo>
                  <a:lnTo>
                    <a:pt x="48" y="0"/>
                  </a:lnTo>
                  <a:lnTo>
                    <a:pt x="27" y="5"/>
                  </a:lnTo>
                  <a:lnTo>
                    <a:pt x="9" y="13"/>
                  </a:lnTo>
                  <a:lnTo>
                    <a:pt x="5" y="2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254" name="Group 1718"/>
            <p:cNvGrpSpPr>
              <a:grpSpLocks/>
            </p:cNvGrpSpPr>
            <p:nvPr/>
          </p:nvGrpSpPr>
          <p:grpSpPr bwMode="auto">
            <a:xfrm>
              <a:off x="4253038" y="3926922"/>
              <a:ext cx="10846" cy="15055"/>
              <a:chOff x="3182" y="2706"/>
              <a:chExt cx="6" cy="7"/>
            </a:xfrm>
            <a:solidFill>
              <a:schemeClr val="bg1">
                <a:lumMod val="85000"/>
              </a:schemeClr>
            </a:solidFill>
          </p:grpSpPr>
          <p:grpSp>
            <p:nvGrpSpPr>
              <p:cNvPr id="798" name="Group 1719"/>
              <p:cNvGrpSpPr>
                <a:grpSpLocks/>
              </p:cNvGrpSpPr>
              <p:nvPr/>
            </p:nvGrpSpPr>
            <p:grpSpPr bwMode="auto">
              <a:xfrm>
                <a:off x="3182" y="2706"/>
                <a:ext cx="6" cy="7"/>
                <a:chOff x="3182" y="2706"/>
                <a:chExt cx="6" cy="7"/>
              </a:xfrm>
              <a:grpFill/>
            </p:grpSpPr>
            <p:pic>
              <p:nvPicPr>
                <p:cNvPr id="800" name="Picture 1720"/>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182" y="2706"/>
                  <a:ext cx="6"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1" name="Freeform 1721"/>
                <p:cNvSpPr>
                  <a:spLocks/>
                </p:cNvSpPr>
                <p:nvPr/>
              </p:nvSpPr>
              <p:spPr bwMode="auto">
                <a:xfrm>
                  <a:off x="3182" y="2706"/>
                  <a:ext cx="5" cy="6"/>
                </a:xfrm>
                <a:custGeom>
                  <a:avLst/>
                  <a:gdLst>
                    <a:gd name="T0" fmla="*/ 5 w 5"/>
                    <a:gd name="T1" fmla="*/ 4 h 11"/>
                    <a:gd name="T2" fmla="*/ 1 w 5"/>
                    <a:gd name="T3" fmla="*/ 11 h 11"/>
                    <a:gd name="T4" fmla="*/ 0 w 5"/>
                    <a:gd name="T5" fmla="*/ 5 h 11"/>
                    <a:gd name="T6" fmla="*/ 2 w 5"/>
                    <a:gd name="T7" fmla="*/ 0 h 11"/>
                    <a:gd name="T8" fmla="*/ 5 w 5"/>
                    <a:gd name="T9" fmla="*/ 4 h 11"/>
                  </a:gdLst>
                  <a:ahLst/>
                  <a:cxnLst>
                    <a:cxn ang="0">
                      <a:pos x="T0" y="T1"/>
                    </a:cxn>
                    <a:cxn ang="0">
                      <a:pos x="T2" y="T3"/>
                    </a:cxn>
                    <a:cxn ang="0">
                      <a:pos x="T4" y="T5"/>
                    </a:cxn>
                    <a:cxn ang="0">
                      <a:pos x="T6" y="T7"/>
                    </a:cxn>
                    <a:cxn ang="0">
                      <a:pos x="T8" y="T9"/>
                    </a:cxn>
                  </a:cxnLst>
                  <a:rect l="0" t="0" r="r" b="b"/>
                  <a:pathLst>
                    <a:path w="5" h="11">
                      <a:moveTo>
                        <a:pt x="5" y="4"/>
                      </a:moveTo>
                      <a:lnTo>
                        <a:pt x="1" y="11"/>
                      </a:lnTo>
                      <a:lnTo>
                        <a:pt x="0" y="5"/>
                      </a:lnTo>
                      <a:lnTo>
                        <a:pt x="2" y="0"/>
                      </a:lnTo>
                      <a:lnTo>
                        <a:pt x="5"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802" name="Freeform 1722"/>
                <p:cNvSpPr>
                  <a:spLocks/>
                </p:cNvSpPr>
                <p:nvPr/>
              </p:nvSpPr>
              <p:spPr bwMode="auto">
                <a:xfrm>
                  <a:off x="3182" y="2706"/>
                  <a:ext cx="5" cy="6"/>
                </a:xfrm>
                <a:custGeom>
                  <a:avLst/>
                  <a:gdLst>
                    <a:gd name="T0" fmla="*/ 5 w 5"/>
                    <a:gd name="T1" fmla="*/ 4 h 11"/>
                    <a:gd name="T2" fmla="*/ 1 w 5"/>
                    <a:gd name="T3" fmla="*/ 11 h 11"/>
                    <a:gd name="T4" fmla="*/ 0 w 5"/>
                    <a:gd name="T5" fmla="*/ 5 h 11"/>
                    <a:gd name="T6" fmla="*/ 2 w 5"/>
                    <a:gd name="T7" fmla="*/ 0 h 11"/>
                    <a:gd name="T8" fmla="*/ 5 w 5"/>
                    <a:gd name="T9" fmla="*/ 4 h 11"/>
                  </a:gdLst>
                  <a:ahLst/>
                  <a:cxnLst>
                    <a:cxn ang="0">
                      <a:pos x="T0" y="T1"/>
                    </a:cxn>
                    <a:cxn ang="0">
                      <a:pos x="T2" y="T3"/>
                    </a:cxn>
                    <a:cxn ang="0">
                      <a:pos x="T4" y="T5"/>
                    </a:cxn>
                    <a:cxn ang="0">
                      <a:pos x="T6" y="T7"/>
                    </a:cxn>
                    <a:cxn ang="0">
                      <a:pos x="T8" y="T9"/>
                    </a:cxn>
                  </a:cxnLst>
                  <a:rect l="0" t="0" r="r" b="b"/>
                  <a:pathLst>
                    <a:path w="5" h="11">
                      <a:moveTo>
                        <a:pt x="5" y="4"/>
                      </a:moveTo>
                      <a:lnTo>
                        <a:pt x="1" y="11"/>
                      </a:lnTo>
                      <a:lnTo>
                        <a:pt x="0" y="5"/>
                      </a:lnTo>
                      <a:lnTo>
                        <a:pt x="2" y="0"/>
                      </a:lnTo>
                      <a:lnTo>
                        <a:pt x="5"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803" name="Picture 1723"/>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3182" y="2706"/>
                  <a:ext cx="6"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99" name="Freeform 1724"/>
              <p:cNvSpPr>
                <a:spLocks/>
              </p:cNvSpPr>
              <p:nvPr/>
            </p:nvSpPr>
            <p:spPr bwMode="auto">
              <a:xfrm>
                <a:off x="3182" y="2706"/>
                <a:ext cx="5" cy="6"/>
              </a:xfrm>
              <a:custGeom>
                <a:avLst/>
                <a:gdLst>
                  <a:gd name="T0" fmla="*/ 5 w 5"/>
                  <a:gd name="T1" fmla="*/ 4 h 11"/>
                  <a:gd name="T2" fmla="*/ 1 w 5"/>
                  <a:gd name="T3" fmla="*/ 11 h 11"/>
                  <a:gd name="T4" fmla="*/ 0 w 5"/>
                  <a:gd name="T5" fmla="*/ 5 h 11"/>
                  <a:gd name="T6" fmla="*/ 2 w 5"/>
                  <a:gd name="T7" fmla="*/ 0 h 11"/>
                  <a:gd name="T8" fmla="*/ 5 w 5"/>
                  <a:gd name="T9" fmla="*/ 4 h 11"/>
                </a:gdLst>
                <a:ahLst/>
                <a:cxnLst>
                  <a:cxn ang="0">
                    <a:pos x="T0" y="T1"/>
                  </a:cxn>
                  <a:cxn ang="0">
                    <a:pos x="T2" y="T3"/>
                  </a:cxn>
                  <a:cxn ang="0">
                    <a:pos x="T4" y="T5"/>
                  </a:cxn>
                  <a:cxn ang="0">
                    <a:pos x="T6" y="T7"/>
                  </a:cxn>
                  <a:cxn ang="0">
                    <a:pos x="T8" y="T9"/>
                  </a:cxn>
                </a:cxnLst>
                <a:rect l="0" t="0" r="r" b="b"/>
                <a:pathLst>
                  <a:path w="5" h="11">
                    <a:moveTo>
                      <a:pt x="5" y="4"/>
                    </a:moveTo>
                    <a:lnTo>
                      <a:pt x="1" y="11"/>
                    </a:lnTo>
                    <a:lnTo>
                      <a:pt x="0" y="5"/>
                    </a:lnTo>
                    <a:lnTo>
                      <a:pt x="2" y="0"/>
                    </a:lnTo>
                    <a:lnTo>
                      <a:pt x="5"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255" name="Group 1725"/>
            <p:cNvGrpSpPr>
              <a:grpSpLocks/>
            </p:cNvGrpSpPr>
            <p:nvPr/>
          </p:nvGrpSpPr>
          <p:grpSpPr bwMode="auto">
            <a:xfrm>
              <a:off x="4276537" y="3883638"/>
              <a:ext cx="10846" cy="9410"/>
              <a:chOff x="3195" y="2681"/>
              <a:chExt cx="6" cy="8"/>
            </a:xfrm>
            <a:solidFill>
              <a:schemeClr val="bg1">
                <a:lumMod val="85000"/>
              </a:schemeClr>
            </a:solidFill>
          </p:grpSpPr>
          <p:grpSp>
            <p:nvGrpSpPr>
              <p:cNvPr id="792" name="Group 1726"/>
              <p:cNvGrpSpPr>
                <a:grpSpLocks/>
              </p:cNvGrpSpPr>
              <p:nvPr/>
            </p:nvGrpSpPr>
            <p:grpSpPr bwMode="auto">
              <a:xfrm>
                <a:off x="3195" y="2681"/>
                <a:ext cx="6" cy="8"/>
                <a:chOff x="3195" y="2681"/>
                <a:chExt cx="6" cy="8"/>
              </a:xfrm>
              <a:grpFill/>
            </p:grpSpPr>
            <p:pic>
              <p:nvPicPr>
                <p:cNvPr id="794" name="Picture 1727"/>
                <p:cNvPicPr>
                  <a:picLocks noChangeAspect="1" noChangeArrowheads="1"/>
                </p:cNvPicPr>
                <p:nvPr/>
              </p:nvPicPr>
              <p:blipFill>
                <a:blip r:embed="rId16">
                  <a:extLst>
                    <a:ext uri="{28A0092B-C50C-407E-A947-70E740481C1C}">
                      <a14:useLocalDpi xmlns:a14="http://schemas.microsoft.com/office/drawing/2010/main" val="0"/>
                    </a:ext>
                  </a:extLst>
                </a:blip>
                <a:srcRect t="-134955" r="-58200"/>
                <a:stretch>
                  <a:fillRect/>
                </a:stretch>
              </p:blipFill>
              <p:spPr bwMode="auto">
                <a:xfrm>
                  <a:off x="3195" y="2681"/>
                  <a:ext cx="6" cy="8"/>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95" name="Freeform 1728"/>
                <p:cNvSpPr>
                  <a:spLocks/>
                </p:cNvSpPr>
                <p:nvPr/>
              </p:nvSpPr>
              <p:spPr bwMode="auto">
                <a:xfrm>
                  <a:off x="3195" y="2686"/>
                  <a:ext cx="3" cy="2"/>
                </a:xfrm>
                <a:custGeom>
                  <a:avLst/>
                  <a:gdLst>
                    <a:gd name="T0" fmla="*/ 0 w 3"/>
                    <a:gd name="T1" fmla="*/ 4 h 4"/>
                    <a:gd name="T2" fmla="*/ 0 w 3"/>
                    <a:gd name="T3" fmla="*/ 0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0" y="0"/>
                      </a:lnTo>
                      <a:lnTo>
                        <a:pt x="3" y="0"/>
                      </a:lnTo>
                      <a:lnTo>
                        <a:pt x="0"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96" name="Freeform 1729"/>
                <p:cNvSpPr>
                  <a:spLocks/>
                </p:cNvSpPr>
                <p:nvPr/>
              </p:nvSpPr>
              <p:spPr bwMode="auto">
                <a:xfrm>
                  <a:off x="3195" y="2686"/>
                  <a:ext cx="3" cy="2"/>
                </a:xfrm>
                <a:custGeom>
                  <a:avLst/>
                  <a:gdLst>
                    <a:gd name="T0" fmla="*/ 0 w 3"/>
                    <a:gd name="T1" fmla="*/ 4 h 4"/>
                    <a:gd name="T2" fmla="*/ 0 w 3"/>
                    <a:gd name="T3" fmla="*/ 0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0" y="0"/>
                      </a:lnTo>
                      <a:lnTo>
                        <a:pt x="3" y="0"/>
                      </a:lnTo>
                      <a:lnTo>
                        <a:pt x="0"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97" name="Picture 1730"/>
                <p:cNvPicPr>
                  <a:picLocks noChangeAspect="1" noChangeArrowheads="1"/>
                </p:cNvPicPr>
                <p:nvPr/>
              </p:nvPicPr>
              <p:blipFill>
                <a:blip r:embed="rId16">
                  <a:extLst>
                    <a:ext uri="{28A0092B-C50C-407E-A947-70E740481C1C}">
                      <a14:useLocalDpi xmlns:a14="http://schemas.microsoft.com/office/drawing/2010/main" val="0"/>
                    </a:ext>
                  </a:extLst>
                </a:blip>
                <a:srcRect t="-134955" r="-58200"/>
                <a:stretch>
                  <a:fillRect/>
                </a:stretch>
              </p:blipFill>
              <p:spPr bwMode="auto">
                <a:xfrm>
                  <a:off x="3195" y="2681"/>
                  <a:ext cx="6" cy="8"/>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93" name="Freeform 1731"/>
              <p:cNvSpPr>
                <a:spLocks/>
              </p:cNvSpPr>
              <p:nvPr/>
            </p:nvSpPr>
            <p:spPr bwMode="auto">
              <a:xfrm>
                <a:off x="3195" y="2686"/>
                <a:ext cx="3" cy="2"/>
              </a:xfrm>
              <a:custGeom>
                <a:avLst/>
                <a:gdLst>
                  <a:gd name="T0" fmla="*/ 0 w 3"/>
                  <a:gd name="T1" fmla="*/ 4 h 4"/>
                  <a:gd name="T2" fmla="*/ 0 w 3"/>
                  <a:gd name="T3" fmla="*/ 0 h 4"/>
                  <a:gd name="T4" fmla="*/ 3 w 3"/>
                  <a:gd name="T5" fmla="*/ 0 h 4"/>
                  <a:gd name="T6" fmla="*/ 0 w 3"/>
                  <a:gd name="T7" fmla="*/ 4 h 4"/>
                </a:gdLst>
                <a:ahLst/>
                <a:cxnLst>
                  <a:cxn ang="0">
                    <a:pos x="T0" y="T1"/>
                  </a:cxn>
                  <a:cxn ang="0">
                    <a:pos x="T2" y="T3"/>
                  </a:cxn>
                  <a:cxn ang="0">
                    <a:pos x="T4" y="T5"/>
                  </a:cxn>
                  <a:cxn ang="0">
                    <a:pos x="T6" y="T7"/>
                  </a:cxn>
                </a:cxnLst>
                <a:rect l="0" t="0" r="r" b="b"/>
                <a:pathLst>
                  <a:path w="3" h="4">
                    <a:moveTo>
                      <a:pt x="0" y="4"/>
                    </a:moveTo>
                    <a:lnTo>
                      <a:pt x="0" y="0"/>
                    </a:lnTo>
                    <a:lnTo>
                      <a:pt x="3" y="0"/>
                    </a:lnTo>
                    <a:lnTo>
                      <a:pt x="0"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56" name="Freeform 1732"/>
            <p:cNvSpPr>
              <a:spLocks/>
            </p:cNvSpPr>
            <p:nvPr/>
          </p:nvSpPr>
          <p:spPr bwMode="auto">
            <a:xfrm>
              <a:off x="4876666" y="3973970"/>
              <a:ext cx="298257" cy="344393"/>
            </a:xfrm>
            <a:custGeom>
              <a:avLst/>
              <a:gdLst>
                <a:gd name="T0" fmla="*/ 129 w 168"/>
                <a:gd name="T1" fmla="*/ 78 h 347"/>
                <a:gd name="T2" fmla="*/ 128 w 168"/>
                <a:gd name="T3" fmla="*/ 65 h 347"/>
                <a:gd name="T4" fmla="*/ 112 w 168"/>
                <a:gd name="T5" fmla="*/ 48 h 347"/>
                <a:gd name="T6" fmla="*/ 99 w 168"/>
                <a:gd name="T7" fmla="*/ 34 h 347"/>
                <a:gd name="T8" fmla="*/ 85 w 168"/>
                <a:gd name="T9" fmla="*/ 19 h 347"/>
                <a:gd name="T10" fmla="*/ 70 w 168"/>
                <a:gd name="T11" fmla="*/ 0 h 347"/>
                <a:gd name="T12" fmla="*/ 57 w 168"/>
                <a:gd name="T13" fmla="*/ 2 h 347"/>
                <a:gd name="T14" fmla="*/ 44 w 168"/>
                <a:gd name="T15" fmla="*/ 2 h 347"/>
                <a:gd name="T16" fmla="*/ 31 w 168"/>
                <a:gd name="T17" fmla="*/ 2 h 347"/>
                <a:gd name="T18" fmla="*/ 16 w 168"/>
                <a:gd name="T19" fmla="*/ 2 h 347"/>
                <a:gd name="T20" fmla="*/ 23 w 168"/>
                <a:gd name="T21" fmla="*/ 43 h 347"/>
                <a:gd name="T22" fmla="*/ 19 w 168"/>
                <a:gd name="T23" fmla="*/ 47 h 347"/>
                <a:gd name="T24" fmla="*/ 19 w 168"/>
                <a:gd name="T25" fmla="*/ 63 h 347"/>
                <a:gd name="T26" fmla="*/ 22 w 168"/>
                <a:gd name="T27" fmla="*/ 73 h 347"/>
                <a:gd name="T28" fmla="*/ 13 w 168"/>
                <a:gd name="T29" fmla="*/ 93 h 347"/>
                <a:gd name="T30" fmla="*/ 3 w 168"/>
                <a:gd name="T31" fmla="*/ 113 h 347"/>
                <a:gd name="T32" fmla="*/ 0 w 168"/>
                <a:gd name="T33" fmla="*/ 113 h 347"/>
                <a:gd name="T34" fmla="*/ 1 w 168"/>
                <a:gd name="T35" fmla="*/ 137 h 347"/>
                <a:gd name="T36" fmla="*/ 1 w 168"/>
                <a:gd name="T37" fmla="*/ 161 h 347"/>
                <a:gd name="T38" fmla="*/ 8 w 168"/>
                <a:gd name="T39" fmla="*/ 187 h 347"/>
                <a:gd name="T40" fmla="*/ 13 w 168"/>
                <a:gd name="T41" fmla="*/ 210 h 347"/>
                <a:gd name="T42" fmla="*/ 21 w 168"/>
                <a:gd name="T43" fmla="*/ 234 h 347"/>
                <a:gd name="T44" fmla="*/ 21 w 168"/>
                <a:gd name="T45" fmla="*/ 239 h 347"/>
                <a:gd name="T46" fmla="*/ 37 w 168"/>
                <a:gd name="T47" fmla="*/ 258 h 347"/>
                <a:gd name="T48" fmla="*/ 53 w 168"/>
                <a:gd name="T49" fmla="*/ 273 h 347"/>
                <a:gd name="T50" fmla="*/ 69 w 168"/>
                <a:gd name="T51" fmla="*/ 278 h 347"/>
                <a:gd name="T52" fmla="*/ 75 w 168"/>
                <a:gd name="T53" fmla="*/ 284 h 347"/>
                <a:gd name="T54" fmla="*/ 79 w 168"/>
                <a:gd name="T55" fmla="*/ 319 h 347"/>
                <a:gd name="T56" fmla="*/ 84 w 168"/>
                <a:gd name="T57" fmla="*/ 345 h 347"/>
                <a:gd name="T58" fmla="*/ 91 w 168"/>
                <a:gd name="T59" fmla="*/ 345 h 347"/>
                <a:gd name="T60" fmla="*/ 99 w 168"/>
                <a:gd name="T61" fmla="*/ 343 h 347"/>
                <a:gd name="T62" fmla="*/ 117 w 168"/>
                <a:gd name="T63" fmla="*/ 347 h 347"/>
                <a:gd name="T64" fmla="*/ 129 w 168"/>
                <a:gd name="T65" fmla="*/ 337 h 347"/>
                <a:gd name="T66" fmla="*/ 135 w 168"/>
                <a:gd name="T67" fmla="*/ 337 h 347"/>
                <a:gd name="T68" fmla="*/ 153 w 168"/>
                <a:gd name="T69" fmla="*/ 323 h 347"/>
                <a:gd name="T70" fmla="*/ 168 w 168"/>
                <a:gd name="T71" fmla="*/ 308 h 347"/>
                <a:gd name="T72" fmla="*/ 158 w 168"/>
                <a:gd name="T73" fmla="*/ 287 h 347"/>
                <a:gd name="T74" fmla="*/ 155 w 168"/>
                <a:gd name="T75" fmla="*/ 258 h 347"/>
                <a:gd name="T76" fmla="*/ 154 w 168"/>
                <a:gd name="T77" fmla="*/ 232 h 347"/>
                <a:gd name="T78" fmla="*/ 152 w 168"/>
                <a:gd name="T79" fmla="*/ 223 h 347"/>
                <a:gd name="T80" fmla="*/ 155 w 168"/>
                <a:gd name="T81" fmla="*/ 191 h 347"/>
                <a:gd name="T82" fmla="*/ 145 w 168"/>
                <a:gd name="T83" fmla="*/ 163 h 347"/>
                <a:gd name="T84" fmla="*/ 152 w 168"/>
                <a:gd name="T85" fmla="*/ 121 h 347"/>
                <a:gd name="T86" fmla="*/ 141 w 168"/>
                <a:gd name="T87" fmla="*/ 98 h 347"/>
                <a:gd name="T88" fmla="*/ 129 w 168"/>
                <a:gd name="T89" fmla="*/ 78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8" h="347">
                  <a:moveTo>
                    <a:pt x="129" y="78"/>
                  </a:moveTo>
                  <a:lnTo>
                    <a:pt x="128" y="65"/>
                  </a:lnTo>
                  <a:lnTo>
                    <a:pt x="112" y="48"/>
                  </a:lnTo>
                  <a:lnTo>
                    <a:pt x="99" y="34"/>
                  </a:lnTo>
                  <a:lnTo>
                    <a:pt x="85" y="19"/>
                  </a:lnTo>
                  <a:lnTo>
                    <a:pt x="70" y="0"/>
                  </a:lnTo>
                  <a:lnTo>
                    <a:pt x="57" y="2"/>
                  </a:lnTo>
                  <a:lnTo>
                    <a:pt x="44" y="2"/>
                  </a:lnTo>
                  <a:lnTo>
                    <a:pt x="31" y="2"/>
                  </a:lnTo>
                  <a:lnTo>
                    <a:pt x="16" y="2"/>
                  </a:lnTo>
                  <a:lnTo>
                    <a:pt x="23" y="43"/>
                  </a:lnTo>
                  <a:lnTo>
                    <a:pt x="19" y="47"/>
                  </a:lnTo>
                  <a:lnTo>
                    <a:pt x="19" y="63"/>
                  </a:lnTo>
                  <a:lnTo>
                    <a:pt x="22" y="73"/>
                  </a:lnTo>
                  <a:lnTo>
                    <a:pt x="13" y="93"/>
                  </a:lnTo>
                  <a:lnTo>
                    <a:pt x="3" y="113"/>
                  </a:lnTo>
                  <a:lnTo>
                    <a:pt x="0" y="113"/>
                  </a:lnTo>
                  <a:lnTo>
                    <a:pt x="1" y="137"/>
                  </a:lnTo>
                  <a:lnTo>
                    <a:pt x="1" y="161"/>
                  </a:lnTo>
                  <a:lnTo>
                    <a:pt x="8" y="187"/>
                  </a:lnTo>
                  <a:lnTo>
                    <a:pt x="13" y="210"/>
                  </a:lnTo>
                  <a:lnTo>
                    <a:pt x="21" y="234"/>
                  </a:lnTo>
                  <a:lnTo>
                    <a:pt x="21" y="239"/>
                  </a:lnTo>
                  <a:lnTo>
                    <a:pt x="37" y="258"/>
                  </a:lnTo>
                  <a:lnTo>
                    <a:pt x="53" y="273"/>
                  </a:lnTo>
                  <a:lnTo>
                    <a:pt x="69" y="278"/>
                  </a:lnTo>
                  <a:lnTo>
                    <a:pt x="75" y="284"/>
                  </a:lnTo>
                  <a:lnTo>
                    <a:pt x="79" y="319"/>
                  </a:lnTo>
                  <a:lnTo>
                    <a:pt x="84" y="345"/>
                  </a:lnTo>
                  <a:lnTo>
                    <a:pt x="91" y="345"/>
                  </a:lnTo>
                  <a:lnTo>
                    <a:pt x="99" y="343"/>
                  </a:lnTo>
                  <a:lnTo>
                    <a:pt x="117" y="347"/>
                  </a:lnTo>
                  <a:lnTo>
                    <a:pt x="129" y="337"/>
                  </a:lnTo>
                  <a:lnTo>
                    <a:pt x="135" y="337"/>
                  </a:lnTo>
                  <a:lnTo>
                    <a:pt x="153" y="323"/>
                  </a:lnTo>
                  <a:lnTo>
                    <a:pt x="168" y="308"/>
                  </a:lnTo>
                  <a:lnTo>
                    <a:pt x="158" y="287"/>
                  </a:lnTo>
                  <a:lnTo>
                    <a:pt x="155" y="258"/>
                  </a:lnTo>
                  <a:lnTo>
                    <a:pt x="154" y="232"/>
                  </a:lnTo>
                  <a:lnTo>
                    <a:pt x="152" y="223"/>
                  </a:lnTo>
                  <a:lnTo>
                    <a:pt x="155" y="191"/>
                  </a:lnTo>
                  <a:lnTo>
                    <a:pt x="145" y="163"/>
                  </a:lnTo>
                  <a:lnTo>
                    <a:pt x="152" y="121"/>
                  </a:lnTo>
                  <a:lnTo>
                    <a:pt x="141" y="98"/>
                  </a:lnTo>
                  <a:lnTo>
                    <a:pt x="129" y="78"/>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57" name="Freeform 1733"/>
            <p:cNvSpPr>
              <a:spLocks/>
            </p:cNvSpPr>
            <p:nvPr/>
          </p:nvSpPr>
          <p:spPr bwMode="auto">
            <a:xfrm>
              <a:off x="5144193" y="4126407"/>
              <a:ext cx="9038" cy="22583"/>
            </a:xfrm>
            <a:custGeom>
              <a:avLst/>
              <a:gdLst>
                <a:gd name="T0" fmla="*/ 4 w 4"/>
                <a:gd name="T1" fmla="*/ 20 h 20"/>
                <a:gd name="T2" fmla="*/ 2 w 4"/>
                <a:gd name="T3" fmla="*/ 0 h 20"/>
                <a:gd name="T4" fmla="*/ 0 w 4"/>
                <a:gd name="T5" fmla="*/ 5 h 20"/>
                <a:gd name="T6" fmla="*/ 4 w 4"/>
                <a:gd name="T7" fmla="*/ 20 h 20"/>
              </a:gdLst>
              <a:ahLst/>
              <a:cxnLst>
                <a:cxn ang="0">
                  <a:pos x="T0" y="T1"/>
                </a:cxn>
                <a:cxn ang="0">
                  <a:pos x="T2" y="T3"/>
                </a:cxn>
                <a:cxn ang="0">
                  <a:pos x="T4" y="T5"/>
                </a:cxn>
                <a:cxn ang="0">
                  <a:pos x="T6" y="T7"/>
                </a:cxn>
              </a:cxnLst>
              <a:rect l="0" t="0" r="r" b="b"/>
              <a:pathLst>
                <a:path w="4" h="20">
                  <a:moveTo>
                    <a:pt x="4" y="20"/>
                  </a:moveTo>
                  <a:lnTo>
                    <a:pt x="2" y="0"/>
                  </a:lnTo>
                  <a:lnTo>
                    <a:pt x="0" y="5"/>
                  </a:lnTo>
                  <a:lnTo>
                    <a:pt x="4" y="2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58" name="Freeform 1734"/>
            <p:cNvSpPr>
              <a:spLocks/>
            </p:cNvSpPr>
            <p:nvPr/>
          </p:nvSpPr>
          <p:spPr bwMode="auto">
            <a:xfrm>
              <a:off x="4883896" y="3806479"/>
              <a:ext cx="148225" cy="178783"/>
            </a:xfrm>
            <a:custGeom>
              <a:avLst/>
              <a:gdLst>
                <a:gd name="T0" fmla="*/ 74 w 84"/>
                <a:gd name="T1" fmla="*/ 24 h 181"/>
                <a:gd name="T2" fmla="*/ 68 w 84"/>
                <a:gd name="T3" fmla="*/ 0 h 181"/>
                <a:gd name="T4" fmla="*/ 61 w 84"/>
                <a:gd name="T5" fmla="*/ 15 h 181"/>
                <a:gd name="T6" fmla="*/ 43 w 84"/>
                <a:gd name="T7" fmla="*/ 15 h 181"/>
                <a:gd name="T8" fmla="*/ 37 w 84"/>
                <a:gd name="T9" fmla="*/ 20 h 181"/>
                <a:gd name="T10" fmla="*/ 32 w 84"/>
                <a:gd name="T11" fmla="*/ 15 h 181"/>
                <a:gd name="T12" fmla="*/ 21 w 84"/>
                <a:gd name="T13" fmla="*/ 16 h 181"/>
                <a:gd name="T14" fmla="*/ 20 w 84"/>
                <a:gd name="T15" fmla="*/ 24 h 181"/>
                <a:gd name="T16" fmla="*/ 19 w 84"/>
                <a:gd name="T17" fmla="*/ 50 h 181"/>
                <a:gd name="T18" fmla="*/ 27 w 84"/>
                <a:gd name="T19" fmla="*/ 66 h 181"/>
                <a:gd name="T20" fmla="*/ 16 w 84"/>
                <a:gd name="T21" fmla="*/ 87 h 181"/>
                <a:gd name="T22" fmla="*/ 7 w 84"/>
                <a:gd name="T23" fmla="*/ 107 h 181"/>
                <a:gd name="T24" fmla="*/ 4 w 84"/>
                <a:gd name="T25" fmla="*/ 144 h 181"/>
                <a:gd name="T26" fmla="*/ 0 w 84"/>
                <a:gd name="T27" fmla="*/ 181 h 181"/>
                <a:gd name="T28" fmla="*/ 4 w 84"/>
                <a:gd name="T29" fmla="*/ 181 h 181"/>
                <a:gd name="T30" fmla="*/ 13 w 84"/>
                <a:gd name="T31" fmla="*/ 168 h 181"/>
                <a:gd name="T32" fmla="*/ 27 w 84"/>
                <a:gd name="T33" fmla="*/ 168 h 181"/>
                <a:gd name="T34" fmla="*/ 40 w 84"/>
                <a:gd name="T35" fmla="*/ 168 h 181"/>
                <a:gd name="T36" fmla="*/ 53 w 84"/>
                <a:gd name="T37" fmla="*/ 168 h 181"/>
                <a:gd name="T38" fmla="*/ 67 w 84"/>
                <a:gd name="T39" fmla="*/ 166 h 181"/>
                <a:gd name="T40" fmla="*/ 67 w 84"/>
                <a:gd name="T41" fmla="*/ 133 h 181"/>
                <a:gd name="T42" fmla="*/ 77 w 84"/>
                <a:gd name="T43" fmla="*/ 100 h 181"/>
                <a:gd name="T44" fmla="*/ 84 w 84"/>
                <a:gd name="T45" fmla="*/ 74 h 181"/>
                <a:gd name="T46" fmla="*/ 79 w 84"/>
                <a:gd name="T47" fmla="*/ 48 h 181"/>
                <a:gd name="T48" fmla="*/ 74 w 84"/>
                <a:gd name="T49" fmla="*/ 2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81">
                  <a:moveTo>
                    <a:pt x="74" y="24"/>
                  </a:moveTo>
                  <a:lnTo>
                    <a:pt x="68" y="0"/>
                  </a:lnTo>
                  <a:lnTo>
                    <a:pt x="61" y="15"/>
                  </a:lnTo>
                  <a:lnTo>
                    <a:pt x="43" y="15"/>
                  </a:lnTo>
                  <a:lnTo>
                    <a:pt x="37" y="20"/>
                  </a:lnTo>
                  <a:lnTo>
                    <a:pt x="32" y="15"/>
                  </a:lnTo>
                  <a:lnTo>
                    <a:pt x="21" y="16"/>
                  </a:lnTo>
                  <a:lnTo>
                    <a:pt x="20" y="24"/>
                  </a:lnTo>
                  <a:lnTo>
                    <a:pt x="19" y="50"/>
                  </a:lnTo>
                  <a:lnTo>
                    <a:pt x="27" y="66"/>
                  </a:lnTo>
                  <a:lnTo>
                    <a:pt x="16" y="87"/>
                  </a:lnTo>
                  <a:lnTo>
                    <a:pt x="7" y="107"/>
                  </a:lnTo>
                  <a:lnTo>
                    <a:pt x="4" y="144"/>
                  </a:lnTo>
                  <a:lnTo>
                    <a:pt x="0" y="181"/>
                  </a:lnTo>
                  <a:lnTo>
                    <a:pt x="4" y="181"/>
                  </a:lnTo>
                  <a:lnTo>
                    <a:pt x="13" y="168"/>
                  </a:lnTo>
                  <a:lnTo>
                    <a:pt x="27" y="168"/>
                  </a:lnTo>
                  <a:lnTo>
                    <a:pt x="40" y="168"/>
                  </a:lnTo>
                  <a:lnTo>
                    <a:pt x="53" y="168"/>
                  </a:lnTo>
                  <a:lnTo>
                    <a:pt x="67" y="166"/>
                  </a:lnTo>
                  <a:lnTo>
                    <a:pt x="67" y="133"/>
                  </a:lnTo>
                  <a:lnTo>
                    <a:pt x="77" y="100"/>
                  </a:lnTo>
                  <a:lnTo>
                    <a:pt x="84" y="74"/>
                  </a:lnTo>
                  <a:lnTo>
                    <a:pt x="79" y="48"/>
                  </a:lnTo>
                  <a:lnTo>
                    <a:pt x="74" y="24"/>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59" name="Freeform 1735"/>
            <p:cNvSpPr>
              <a:spLocks/>
            </p:cNvSpPr>
            <p:nvPr/>
          </p:nvSpPr>
          <p:spPr bwMode="auto">
            <a:xfrm>
              <a:off x="4410300" y="3772604"/>
              <a:ext cx="522402" cy="602218"/>
            </a:xfrm>
            <a:custGeom>
              <a:avLst/>
              <a:gdLst>
                <a:gd name="T0" fmla="*/ 262 w 296"/>
                <a:gd name="T1" fmla="*/ 239 h 605"/>
                <a:gd name="T2" fmla="*/ 259 w 296"/>
                <a:gd name="T3" fmla="*/ 259 h 605"/>
                <a:gd name="T4" fmla="*/ 261 w 296"/>
                <a:gd name="T5" fmla="*/ 263 h 605"/>
                <a:gd name="T6" fmla="*/ 266 w 296"/>
                <a:gd name="T7" fmla="*/ 316 h 605"/>
                <a:gd name="T8" fmla="*/ 267 w 296"/>
                <a:gd name="T9" fmla="*/ 364 h 605"/>
                <a:gd name="T10" fmla="*/ 279 w 296"/>
                <a:gd name="T11" fmla="*/ 413 h 605"/>
                <a:gd name="T12" fmla="*/ 272 w 296"/>
                <a:gd name="T13" fmla="*/ 442 h 605"/>
                <a:gd name="T14" fmla="*/ 248 w 296"/>
                <a:gd name="T15" fmla="*/ 472 h 605"/>
                <a:gd name="T16" fmla="*/ 251 w 296"/>
                <a:gd name="T17" fmla="*/ 529 h 605"/>
                <a:gd name="T18" fmla="*/ 264 w 296"/>
                <a:gd name="T19" fmla="*/ 576 h 605"/>
                <a:gd name="T20" fmla="*/ 266 w 296"/>
                <a:gd name="T21" fmla="*/ 605 h 605"/>
                <a:gd name="T22" fmla="*/ 256 w 296"/>
                <a:gd name="T23" fmla="*/ 605 h 605"/>
                <a:gd name="T24" fmla="*/ 234 w 296"/>
                <a:gd name="T25" fmla="*/ 559 h 605"/>
                <a:gd name="T26" fmla="*/ 221 w 296"/>
                <a:gd name="T27" fmla="*/ 559 h 605"/>
                <a:gd name="T28" fmla="*/ 199 w 296"/>
                <a:gd name="T29" fmla="*/ 535 h 605"/>
                <a:gd name="T30" fmla="*/ 180 w 296"/>
                <a:gd name="T31" fmla="*/ 526 h 605"/>
                <a:gd name="T32" fmla="*/ 155 w 296"/>
                <a:gd name="T33" fmla="*/ 533 h 605"/>
                <a:gd name="T34" fmla="*/ 149 w 296"/>
                <a:gd name="T35" fmla="*/ 487 h 605"/>
                <a:gd name="T36" fmla="*/ 148 w 296"/>
                <a:gd name="T37" fmla="*/ 413 h 605"/>
                <a:gd name="T38" fmla="*/ 128 w 296"/>
                <a:gd name="T39" fmla="*/ 400 h 605"/>
                <a:gd name="T40" fmla="*/ 110 w 296"/>
                <a:gd name="T41" fmla="*/ 426 h 605"/>
                <a:gd name="T42" fmla="*/ 79 w 296"/>
                <a:gd name="T43" fmla="*/ 426 h 605"/>
                <a:gd name="T44" fmla="*/ 67 w 296"/>
                <a:gd name="T45" fmla="*/ 366 h 605"/>
                <a:gd name="T46" fmla="*/ 40 w 296"/>
                <a:gd name="T47" fmla="*/ 364 h 605"/>
                <a:gd name="T48" fmla="*/ 14 w 296"/>
                <a:gd name="T49" fmla="*/ 363 h 605"/>
                <a:gd name="T50" fmla="*/ 0 w 296"/>
                <a:gd name="T51" fmla="*/ 359 h 605"/>
                <a:gd name="T52" fmla="*/ 5 w 296"/>
                <a:gd name="T53" fmla="*/ 331 h 605"/>
                <a:gd name="T54" fmla="*/ 22 w 296"/>
                <a:gd name="T55" fmla="*/ 326 h 605"/>
                <a:gd name="T56" fmla="*/ 35 w 296"/>
                <a:gd name="T57" fmla="*/ 313 h 605"/>
                <a:gd name="T58" fmla="*/ 48 w 296"/>
                <a:gd name="T59" fmla="*/ 307 h 605"/>
                <a:gd name="T60" fmla="*/ 62 w 296"/>
                <a:gd name="T61" fmla="*/ 261 h 605"/>
                <a:gd name="T62" fmla="*/ 74 w 296"/>
                <a:gd name="T63" fmla="*/ 209 h 605"/>
                <a:gd name="T64" fmla="*/ 88 w 296"/>
                <a:gd name="T65" fmla="*/ 161 h 605"/>
                <a:gd name="T66" fmla="*/ 92 w 296"/>
                <a:gd name="T67" fmla="*/ 111 h 605"/>
                <a:gd name="T68" fmla="*/ 99 w 296"/>
                <a:gd name="T69" fmla="*/ 61 h 605"/>
                <a:gd name="T70" fmla="*/ 111 w 296"/>
                <a:gd name="T71" fmla="*/ 5 h 605"/>
                <a:gd name="T72" fmla="*/ 143 w 296"/>
                <a:gd name="T73" fmla="*/ 29 h 605"/>
                <a:gd name="T74" fmla="*/ 163 w 296"/>
                <a:gd name="T75" fmla="*/ 20 h 605"/>
                <a:gd name="T76" fmla="*/ 186 w 296"/>
                <a:gd name="T77" fmla="*/ 9 h 605"/>
                <a:gd name="T78" fmla="*/ 202 w 296"/>
                <a:gd name="T79" fmla="*/ 0 h 605"/>
                <a:gd name="T80" fmla="*/ 226 w 296"/>
                <a:gd name="T81" fmla="*/ 5 h 605"/>
                <a:gd name="T82" fmla="*/ 239 w 296"/>
                <a:gd name="T83" fmla="*/ 18 h 605"/>
                <a:gd name="T84" fmla="*/ 261 w 296"/>
                <a:gd name="T85" fmla="*/ 27 h 605"/>
                <a:gd name="T86" fmla="*/ 277 w 296"/>
                <a:gd name="T87" fmla="*/ 40 h 605"/>
                <a:gd name="T88" fmla="*/ 287 w 296"/>
                <a:gd name="T89" fmla="*/ 87 h 605"/>
                <a:gd name="T90" fmla="*/ 285 w 296"/>
                <a:gd name="T91" fmla="*/ 122 h 605"/>
                <a:gd name="T92" fmla="*/ 273 w 296"/>
                <a:gd name="T93" fmla="*/ 18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6" h="605">
                  <a:moveTo>
                    <a:pt x="269" y="216"/>
                  </a:moveTo>
                  <a:lnTo>
                    <a:pt x="262" y="239"/>
                  </a:lnTo>
                  <a:lnTo>
                    <a:pt x="258" y="259"/>
                  </a:lnTo>
                  <a:lnTo>
                    <a:pt x="259" y="259"/>
                  </a:lnTo>
                  <a:lnTo>
                    <a:pt x="259" y="261"/>
                  </a:lnTo>
                  <a:lnTo>
                    <a:pt x="261" y="263"/>
                  </a:lnTo>
                  <a:lnTo>
                    <a:pt x="263" y="289"/>
                  </a:lnTo>
                  <a:lnTo>
                    <a:pt x="266" y="316"/>
                  </a:lnTo>
                  <a:lnTo>
                    <a:pt x="267" y="340"/>
                  </a:lnTo>
                  <a:lnTo>
                    <a:pt x="267" y="364"/>
                  </a:lnTo>
                  <a:lnTo>
                    <a:pt x="273" y="390"/>
                  </a:lnTo>
                  <a:lnTo>
                    <a:pt x="279" y="413"/>
                  </a:lnTo>
                  <a:lnTo>
                    <a:pt x="286" y="437"/>
                  </a:lnTo>
                  <a:lnTo>
                    <a:pt x="272" y="442"/>
                  </a:lnTo>
                  <a:lnTo>
                    <a:pt x="257" y="448"/>
                  </a:lnTo>
                  <a:lnTo>
                    <a:pt x="248" y="472"/>
                  </a:lnTo>
                  <a:lnTo>
                    <a:pt x="252" y="502"/>
                  </a:lnTo>
                  <a:lnTo>
                    <a:pt x="251" y="529"/>
                  </a:lnTo>
                  <a:lnTo>
                    <a:pt x="248" y="555"/>
                  </a:lnTo>
                  <a:lnTo>
                    <a:pt x="264" y="576"/>
                  </a:lnTo>
                  <a:lnTo>
                    <a:pt x="269" y="565"/>
                  </a:lnTo>
                  <a:lnTo>
                    <a:pt x="266" y="605"/>
                  </a:lnTo>
                  <a:lnTo>
                    <a:pt x="262" y="603"/>
                  </a:lnTo>
                  <a:lnTo>
                    <a:pt x="256" y="605"/>
                  </a:lnTo>
                  <a:lnTo>
                    <a:pt x="243" y="574"/>
                  </a:lnTo>
                  <a:lnTo>
                    <a:pt x="234" y="559"/>
                  </a:lnTo>
                  <a:lnTo>
                    <a:pt x="226" y="546"/>
                  </a:lnTo>
                  <a:lnTo>
                    <a:pt x="221" y="559"/>
                  </a:lnTo>
                  <a:lnTo>
                    <a:pt x="200" y="544"/>
                  </a:lnTo>
                  <a:lnTo>
                    <a:pt x="199" y="535"/>
                  </a:lnTo>
                  <a:lnTo>
                    <a:pt x="186" y="539"/>
                  </a:lnTo>
                  <a:lnTo>
                    <a:pt x="180" y="526"/>
                  </a:lnTo>
                  <a:lnTo>
                    <a:pt x="168" y="529"/>
                  </a:lnTo>
                  <a:lnTo>
                    <a:pt x="155" y="533"/>
                  </a:lnTo>
                  <a:lnTo>
                    <a:pt x="155" y="520"/>
                  </a:lnTo>
                  <a:lnTo>
                    <a:pt x="149" y="487"/>
                  </a:lnTo>
                  <a:lnTo>
                    <a:pt x="148" y="450"/>
                  </a:lnTo>
                  <a:lnTo>
                    <a:pt x="148" y="413"/>
                  </a:lnTo>
                  <a:lnTo>
                    <a:pt x="127" y="409"/>
                  </a:lnTo>
                  <a:lnTo>
                    <a:pt x="128" y="400"/>
                  </a:lnTo>
                  <a:lnTo>
                    <a:pt x="113" y="396"/>
                  </a:lnTo>
                  <a:lnTo>
                    <a:pt x="110" y="426"/>
                  </a:lnTo>
                  <a:lnTo>
                    <a:pt x="90" y="433"/>
                  </a:lnTo>
                  <a:lnTo>
                    <a:pt x="79" y="426"/>
                  </a:lnTo>
                  <a:lnTo>
                    <a:pt x="73" y="394"/>
                  </a:lnTo>
                  <a:lnTo>
                    <a:pt x="67" y="366"/>
                  </a:lnTo>
                  <a:lnTo>
                    <a:pt x="54" y="364"/>
                  </a:lnTo>
                  <a:lnTo>
                    <a:pt x="40" y="364"/>
                  </a:lnTo>
                  <a:lnTo>
                    <a:pt x="27" y="363"/>
                  </a:lnTo>
                  <a:lnTo>
                    <a:pt x="14" y="363"/>
                  </a:lnTo>
                  <a:lnTo>
                    <a:pt x="2" y="364"/>
                  </a:lnTo>
                  <a:lnTo>
                    <a:pt x="0" y="359"/>
                  </a:lnTo>
                  <a:lnTo>
                    <a:pt x="4" y="355"/>
                  </a:lnTo>
                  <a:lnTo>
                    <a:pt x="5" y="331"/>
                  </a:lnTo>
                  <a:lnTo>
                    <a:pt x="13" y="322"/>
                  </a:lnTo>
                  <a:lnTo>
                    <a:pt x="22" y="326"/>
                  </a:lnTo>
                  <a:lnTo>
                    <a:pt x="26" y="316"/>
                  </a:lnTo>
                  <a:lnTo>
                    <a:pt x="35" y="313"/>
                  </a:lnTo>
                  <a:lnTo>
                    <a:pt x="36" y="329"/>
                  </a:lnTo>
                  <a:lnTo>
                    <a:pt x="48" y="307"/>
                  </a:lnTo>
                  <a:lnTo>
                    <a:pt x="60" y="287"/>
                  </a:lnTo>
                  <a:lnTo>
                    <a:pt x="62" y="261"/>
                  </a:lnTo>
                  <a:lnTo>
                    <a:pt x="63" y="237"/>
                  </a:lnTo>
                  <a:lnTo>
                    <a:pt x="74" y="209"/>
                  </a:lnTo>
                  <a:lnTo>
                    <a:pt x="85" y="185"/>
                  </a:lnTo>
                  <a:lnTo>
                    <a:pt x="88" y="161"/>
                  </a:lnTo>
                  <a:lnTo>
                    <a:pt x="90" y="137"/>
                  </a:lnTo>
                  <a:lnTo>
                    <a:pt x="92" y="111"/>
                  </a:lnTo>
                  <a:lnTo>
                    <a:pt x="95" y="87"/>
                  </a:lnTo>
                  <a:lnTo>
                    <a:pt x="99" y="61"/>
                  </a:lnTo>
                  <a:lnTo>
                    <a:pt x="99" y="37"/>
                  </a:lnTo>
                  <a:lnTo>
                    <a:pt x="111" y="5"/>
                  </a:lnTo>
                  <a:lnTo>
                    <a:pt x="127" y="22"/>
                  </a:lnTo>
                  <a:lnTo>
                    <a:pt x="143" y="29"/>
                  </a:lnTo>
                  <a:lnTo>
                    <a:pt x="157" y="38"/>
                  </a:lnTo>
                  <a:lnTo>
                    <a:pt x="163" y="20"/>
                  </a:lnTo>
                  <a:lnTo>
                    <a:pt x="170" y="20"/>
                  </a:lnTo>
                  <a:lnTo>
                    <a:pt x="186" y="9"/>
                  </a:lnTo>
                  <a:lnTo>
                    <a:pt x="197" y="9"/>
                  </a:lnTo>
                  <a:lnTo>
                    <a:pt x="202" y="0"/>
                  </a:lnTo>
                  <a:lnTo>
                    <a:pt x="214" y="3"/>
                  </a:lnTo>
                  <a:lnTo>
                    <a:pt x="226" y="5"/>
                  </a:lnTo>
                  <a:lnTo>
                    <a:pt x="235" y="7"/>
                  </a:lnTo>
                  <a:lnTo>
                    <a:pt x="239" y="18"/>
                  </a:lnTo>
                  <a:lnTo>
                    <a:pt x="251" y="29"/>
                  </a:lnTo>
                  <a:lnTo>
                    <a:pt x="261" y="27"/>
                  </a:lnTo>
                  <a:lnTo>
                    <a:pt x="267" y="20"/>
                  </a:lnTo>
                  <a:lnTo>
                    <a:pt x="277" y="40"/>
                  </a:lnTo>
                  <a:lnTo>
                    <a:pt x="288" y="61"/>
                  </a:lnTo>
                  <a:lnTo>
                    <a:pt x="287" y="87"/>
                  </a:lnTo>
                  <a:lnTo>
                    <a:pt x="296" y="101"/>
                  </a:lnTo>
                  <a:lnTo>
                    <a:pt x="285" y="122"/>
                  </a:lnTo>
                  <a:lnTo>
                    <a:pt x="275" y="142"/>
                  </a:lnTo>
                  <a:lnTo>
                    <a:pt x="273" y="181"/>
                  </a:lnTo>
                  <a:lnTo>
                    <a:pt x="269" y="216"/>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60" name="Freeform 1736"/>
            <p:cNvSpPr>
              <a:spLocks/>
            </p:cNvSpPr>
            <p:nvPr/>
          </p:nvSpPr>
          <p:spPr bwMode="auto">
            <a:xfrm>
              <a:off x="4668790" y="4203566"/>
              <a:ext cx="321756" cy="321810"/>
            </a:xfrm>
            <a:custGeom>
              <a:avLst/>
              <a:gdLst>
                <a:gd name="T0" fmla="*/ 33 w 182"/>
                <a:gd name="T1" fmla="*/ 153 h 320"/>
                <a:gd name="T2" fmla="*/ 17 w 182"/>
                <a:gd name="T3" fmla="*/ 155 h 320"/>
                <a:gd name="T4" fmla="*/ 1 w 182"/>
                <a:gd name="T5" fmla="*/ 155 h 320"/>
                <a:gd name="T6" fmla="*/ 1 w 182"/>
                <a:gd name="T7" fmla="*/ 181 h 320"/>
                <a:gd name="T8" fmla="*/ 1 w 182"/>
                <a:gd name="T9" fmla="*/ 207 h 320"/>
                <a:gd name="T10" fmla="*/ 1 w 182"/>
                <a:gd name="T11" fmla="*/ 233 h 320"/>
                <a:gd name="T12" fmla="*/ 0 w 182"/>
                <a:gd name="T13" fmla="*/ 257 h 320"/>
                <a:gd name="T14" fmla="*/ 11 w 182"/>
                <a:gd name="T15" fmla="*/ 281 h 320"/>
                <a:gd name="T16" fmla="*/ 22 w 182"/>
                <a:gd name="T17" fmla="*/ 307 h 320"/>
                <a:gd name="T18" fmla="*/ 33 w 182"/>
                <a:gd name="T19" fmla="*/ 302 h 320"/>
                <a:gd name="T20" fmla="*/ 50 w 182"/>
                <a:gd name="T21" fmla="*/ 313 h 320"/>
                <a:gd name="T22" fmla="*/ 72 w 182"/>
                <a:gd name="T23" fmla="*/ 320 h 320"/>
                <a:gd name="T24" fmla="*/ 86 w 182"/>
                <a:gd name="T25" fmla="*/ 296 h 320"/>
                <a:gd name="T26" fmla="*/ 101 w 182"/>
                <a:gd name="T27" fmla="*/ 272 h 320"/>
                <a:gd name="T28" fmla="*/ 107 w 182"/>
                <a:gd name="T29" fmla="*/ 252 h 320"/>
                <a:gd name="T30" fmla="*/ 119 w 182"/>
                <a:gd name="T31" fmla="*/ 248 h 320"/>
                <a:gd name="T32" fmla="*/ 130 w 182"/>
                <a:gd name="T33" fmla="*/ 242 h 320"/>
                <a:gd name="T34" fmla="*/ 128 w 182"/>
                <a:gd name="T35" fmla="*/ 224 h 320"/>
                <a:gd name="T36" fmla="*/ 139 w 182"/>
                <a:gd name="T37" fmla="*/ 215 h 320"/>
                <a:gd name="T38" fmla="*/ 150 w 182"/>
                <a:gd name="T39" fmla="*/ 207 h 320"/>
                <a:gd name="T40" fmla="*/ 162 w 182"/>
                <a:gd name="T41" fmla="*/ 198 h 320"/>
                <a:gd name="T42" fmla="*/ 173 w 182"/>
                <a:gd name="T43" fmla="*/ 189 h 320"/>
                <a:gd name="T44" fmla="*/ 167 w 182"/>
                <a:gd name="T45" fmla="*/ 176 h 320"/>
                <a:gd name="T46" fmla="*/ 174 w 182"/>
                <a:gd name="T47" fmla="*/ 142 h 320"/>
                <a:gd name="T48" fmla="*/ 177 w 182"/>
                <a:gd name="T49" fmla="*/ 135 h 320"/>
                <a:gd name="T50" fmla="*/ 178 w 182"/>
                <a:gd name="T51" fmla="*/ 111 h 320"/>
                <a:gd name="T52" fmla="*/ 179 w 182"/>
                <a:gd name="T53" fmla="*/ 87 h 320"/>
                <a:gd name="T54" fmla="*/ 182 w 182"/>
                <a:gd name="T55" fmla="*/ 72 h 320"/>
                <a:gd name="T56" fmla="*/ 173 w 182"/>
                <a:gd name="T57" fmla="*/ 48 h 320"/>
                <a:gd name="T58" fmla="*/ 172 w 182"/>
                <a:gd name="T59" fmla="*/ 39 h 320"/>
                <a:gd name="T60" fmla="*/ 156 w 182"/>
                <a:gd name="T61" fmla="*/ 24 h 320"/>
                <a:gd name="T62" fmla="*/ 139 w 182"/>
                <a:gd name="T63" fmla="*/ 5 h 320"/>
                <a:gd name="T64" fmla="*/ 139 w 182"/>
                <a:gd name="T65" fmla="*/ 0 h 320"/>
                <a:gd name="T66" fmla="*/ 125 w 182"/>
                <a:gd name="T67" fmla="*/ 5 h 320"/>
                <a:gd name="T68" fmla="*/ 110 w 182"/>
                <a:gd name="T69" fmla="*/ 13 h 320"/>
                <a:gd name="T70" fmla="*/ 101 w 182"/>
                <a:gd name="T71" fmla="*/ 37 h 320"/>
                <a:gd name="T72" fmla="*/ 106 w 182"/>
                <a:gd name="T73" fmla="*/ 65 h 320"/>
                <a:gd name="T74" fmla="*/ 105 w 182"/>
                <a:gd name="T75" fmla="*/ 92 h 320"/>
                <a:gd name="T76" fmla="*/ 101 w 182"/>
                <a:gd name="T77" fmla="*/ 118 h 320"/>
                <a:gd name="T78" fmla="*/ 118 w 182"/>
                <a:gd name="T79" fmla="*/ 139 h 320"/>
                <a:gd name="T80" fmla="*/ 122 w 182"/>
                <a:gd name="T81" fmla="*/ 129 h 320"/>
                <a:gd name="T82" fmla="*/ 119 w 182"/>
                <a:gd name="T83" fmla="*/ 168 h 320"/>
                <a:gd name="T84" fmla="*/ 116 w 182"/>
                <a:gd name="T85" fmla="*/ 166 h 320"/>
                <a:gd name="T86" fmla="*/ 109 w 182"/>
                <a:gd name="T87" fmla="*/ 168 h 320"/>
                <a:gd name="T88" fmla="*/ 96 w 182"/>
                <a:gd name="T89" fmla="*/ 137 h 320"/>
                <a:gd name="T90" fmla="*/ 87 w 182"/>
                <a:gd name="T91" fmla="*/ 122 h 320"/>
                <a:gd name="T92" fmla="*/ 80 w 182"/>
                <a:gd name="T93" fmla="*/ 111 h 320"/>
                <a:gd name="T94" fmla="*/ 74 w 182"/>
                <a:gd name="T95" fmla="*/ 122 h 320"/>
                <a:gd name="T96" fmla="*/ 53 w 182"/>
                <a:gd name="T97" fmla="*/ 109 h 320"/>
                <a:gd name="T98" fmla="*/ 52 w 182"/>
                <a:gd name="T99" fmla="*/ 98 h 320"/>
                <a:gd name="T100" fmla="*/ 39 w 182"/>
                <a:gd name="T101" fmla="*/ 102 h 320"/>
                <a:gd name="T102" fmla="*/ 33 w 182"/>
                <a:gd name="T103" fmla="*/ 89 h 320"/>
                <a:gd name="T104" fmla="*/ 33 w 182"/>
                <a:gd name="T105" fmla="*/ 118 h 320"/>
                <a:gd name="T106" fmla="*/ 33 w 182"/>
                <a:gd name="T107" fmla="*/ 15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2" h="320">
                  <a:moveTo>
                    <a:pt x="33" y="153"/>
                  </a:moveTo>
                  <a:lnTo>
                    <a:pt x="17" y="155"/>
                  </a:lnTo>
                  <a:lnTo>
                    <a:pt x="1" y="155"/>
                  </a:lnTo>
                  <a:lnTo>
                    <a:pt x="1" y="181"/>
                  </a:lnTo>
                  <a:lnTo>
                    <a:pt x="1" y="207"/>
                  </a:lnTo>
                  <a:lnTo>
                    <a:pt x="1" y="233"/>
                  </a:lnTo>
                  <a:lnTo>
                    <a:pt x="0" y="257"/>
                  </a:lnTo>
                  <a:lnTo>
                    <a:pt x="11" y="281"/>
                  </a:lnTo>
                  <a:lnTo>
                    <a:pt x="22" y="307"/>
                  </a:lnTo>
                  <a:lnTo>
                    <a:pt x="33" y="302"/>
                  </a:lnTo>
                  <a:lnTo>
                    <a:pt x="50" y="313"/>
                  </a:lnTo>
                  <a:lnTo>
                    <a:pt x="72" y="320"/>
                  </a:lnTo>
                  <a:lnTo>
                    <a:pt x="86" y="296"/>
                  </a:lnTo>
                  <a:lnTo>
                    <a:pt x="101" y="272"/>
                  </a:lnTo>
                  <a:lnTo>
                    <a:pt x="107" y="252"/>
                  </a:lnTo>
                  <a:lnTo>
                    <a:pt x="119" y="248"/>
                  </a:lnTo>
                  <a:lnTo>
                    <a:pt x="130" y="242"/>
                  </a:lnTo>
                  <a:lnTo>
                    <a:pt x="128" y="224"/>
                  </a:lnTo>
                  <a:lnTo>
                    <a:pt x="139" y="215"/>
                  </a:lnTo>
                  <a:lnTo>
                    <a:pt x="150" y="207"/>
                  </a:lnTo>
                  <a:lnTo>
                    <a:pt x="162" y="198"/>
                  </a:lnTo>
                  <a:lnTo>
                    <a:pt x="173" y="189"/>
                  </a:lnTo>
                  <a:lnTo>
                    <a:pt x="167" y="176"/>
                  </a:lnTo>
                  <a:lnTo>
                    <a:pt x="174" y="142"/>
                  </a:lnTo>
                  <a:lnTo>
                    <a:pt x="177" y="135"/>
                  </a:lnTo>
                  <a:lnTo>
                    <a:pt x="178" y="111"/>
                  </a:lnTo>
                  <a:lnTo>
                    <a:pt x="179" y="87"/>
                  </a:lnTo>
                  <a:lnTo>
                    <a:pt x="182" y="72"/>
                  </a:lnTo>
                  <a:lnTo>
                    <a:pt x="173" y="48"/>
                  </a:lnTo>
                  <a:lnTo>
                    <a:pt x="172" y="39"/>
                  </a:lnTo>
                  <a:lnTo>
                    <a:pt x="156" y="24"/>
                  </a:lnTo>
                  <a:lnTo>
                    <a:pt x="139" y="5"/>
                  </a:lnTo>
                  <a:lnTo>
                    <a:pt x="139" y="0"/>
                  </a:lnTo>
                  <a:lnTo>
                    <a:pt x="125" y="5"/>
                  </a:lnTo>
                  <a:lnTo>
                    <a:pt x="110" y="13"/>
                  </a:lnTo>
                  <a:lnTo>
                    <a:pt x="101" y="37"/>
                  </a:lnTo>
                  <a:lnTo>
                    <a:pt x="106" y="65"/>
                  </a:lnTo>
                  <a:lnTo>
                    <a:pt x="105" y="92"/>
                  </a:lnTo>
                  <a:lnTo>
                    <a:pt x="101" y="118"/>
                  </a:lnTo>
                  <a:lnTo>
                    <a:pt x="118" y="139"/>
                  </a:lnTo>
                  <a:lnTo>
                    <a:pt x="122" y="129"/>
                  </a:lnTo>
                  <a:lnTo>
                    <a:pt x="119" y="168"/>
                  </a:lnTo>
                  <a:lnTo>
                    <a:pt x="116" y="166"/>
                  </a:lnTo>
                  <a:lnTo>
                    <a:pt x="109" y="168"/>
                  </a:lnTo>
                  <a:lnTo>
                    <a:pt x="96" y="137"/>
                  </a:lnTo>
                  <a:lnTo>
                    <a:pt x="87" y="122"/>
                  </a:lnTo>
                  <a:lnTo>
                    <a:pt x="80" y="111"/>
                  </a:lnTo>
                  <a:lnTo>
                    <a:pt x="74" y="122"/>
                  </a:lnTo>
                  <a:lnTo>
                    <a:pt x="53" y="109"/>
                  </a:lnTo>
                  <a:lnTo>
                    <a:pt x="52" y="98"/>
                  </a:lnTo>
                  <a:lnTo>
                    <a:pt x="39" y="102"/>
                  </a:lnTo>
                  <a:lnTo>
                    <a:pt x="33" y="89"/>
                  </a:lnTo>
                  <a:lnTo>
                    <a:pt x="33" y="118"/>
                  </a:lnTo>
                  <a:lnTo>
                    <a:pt x="33" y="153"/>
                  </a:lnTo>
                  <a:close/>
                </a:path>
              </a:pathLst>
            </a:custGeom>
            <a:solidFill>
              <a:srgbClr val="C00000"/>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61" name="Freeform 1737"/>
            <p:cNvSpPr>
              <a:spLocks/>
            </p:cNvSpPr>
            <p:nvPr/>
          </p:nvSpPr>
          <p:spPr bwMode="auto">
            <a:xfrm>
              <a:off x="4757363" y="4448217"/>
              <a:ext cx="206068" cy="214540"/>
            </a:xfrm>
            <a:custGeom>
              <a:avLst/>
              <a:gdLst>
                <a:gd name="T0" fmla="*/ 57 w 116"/>
                <a:gd name="T1" fmla="*/ 212 h 219"/>
                <a:gd name="T2" fmla="*/ 54 w 116"/>
                <a:gd name="T3" fmla="*/ 202 h 219"/>
                <a:gd name="T4" fmla="*/ 40 w 116"/>
                <a:gd name="T5" fmla="*/ 193 h 219"/>
                <a:gd name="T6" fmla="*/ 35 w 116"/>
                <a:gd name="T7" fmla="*/ 165 h 219"/>
                <a:gd name="T8" fmla="*/ 31 w 116"/>
                <a:gd name="T9" fmla="*/ 156 h 219"/>
                <a:gd name="T10" fmla="*/ 28 w 116"/>
                <a:gd name="T11" fmla="*/ 150 h 219"/>
                <a:gd name="T12" fmla="*/ 17 w 116"/>
                <a:gd name="T13" fmla="*/ 132 h 219"/>
                <a:gd name="T14" fmla="*/ 8 w 116"/>
                <a:gd name="T15" fmla="*/ 100 h 219"/>
                <a:gd name="T16" fmla="*/ 0 w 116"/>
                <a:gd name="T17" fmla="*/ 71 h 219"/>
                <a:gd name="T18" fmla="*/ 22 w 116"/>
                <a:gd name="T19" fmla="*/ 78 h 219"/>
                <a:gd name="T20" fmla="*/ 36 w 116"/>
                <a:gd name="T21" fmla="*/ 54 h 219"/>
                <a:gd name="T22" fmla="*/ 51 w 116"/>
                <a:gd name="T23" fmla="*/ 30 h 219"/>
                <a:gd name="T24" fmla="*/ 56 w 116"/>
                <a:gd name="T25" fmla="*/ 10 h 219"/>
                <a:gd name="T26" fmla="*/ 68 w 116"/>
                <a:gd name="T27" fmla="*/ 6 h 219"/>
                <a:gd name="T28" fmla="*/ 79 w 116"/>
                <a:gd name="T29" fmla="*/ 0 h 219"/>
                <a:gd name="T30" fmla="*/ 79 w 116"/>
                <a:gd name="T31" fmla="*/ 11 h 219"/>
                <a:gd name="T32" fmla="*/ 87 w 116"/>
                <a:gd name="T33" fmla="*/ 11 h 219"/>
                <a:gd name="T34" fmla="*/ 102 w 116"/>
                <a:gd name="T35" fmla="*/ 23 h 219"/>
                <a:gd name="T36" fmla="*/ 116 w 116"/>
                <a:gd name="T37" fmla="*/ 34 h 219"/>
                <a:gd name="T38" fmla="*/ 116 w 116"/>
                <a:gd name="T39" fmla="*/ 74 h 219"/>
                <a:gd name="T40" fmla="*/ 113 w 116"/>
                <a:gd name="T41" fmla="*/ 100 h 219"/>
                <a:gd name="T42" fmla="*/ 115 w 116"/>
                <a:gd name="T43" fmla="*/ 130 h 219"/>
                <a:gd name="T44" fmla="*/ 109 w 116"/>
                <a:gd name="T45" fmla="*/ 160 h 219"/>
                <a:gd name="T46" fmla="*/ 106 w 116"/>
                <a:gd name="T47" fmla="*/ 184 h 219"/>
                <a:gd name="T48" fmla="*/ 98 w 116"/>
                <a:gd name="T49" fmla="*/ 200 h 219"/>
                <a:gd name="T50" fmla="*/ 88 w 116"/>
                <a:gd name="T51" fmla="*/ 219 h 219"/>
                <a:gd name="T52" fmla="*/ 73 w 116"/>
                <a:gd name="T53" fmla="*/ 215 h 219"/>
                <a:gd name="T54" fmla="*/ 59 w 116"/>
                <a:gd name="T55" fmla="*/ 213 h 219"/>
                <a:gd name="T56" fmla="*/ 57 w 116"/>
                <a:gd name="T57" fmla="*/ 21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6" h="219">
                  <a:moveTo>
                    <a:pt x="57" y="212"/>
                  </a:moveTo>
                  <a:lnTo>
                    <a:pt x="54" y="202"/>
                  </a:lnTo>
                  <a:lnTo>
                    <a:pt x="40" y="193"/>
                  </a:lnTo>
                  <a:lnTo>
                    <a:pt x="35" y="165"/>
                  </a:lnTo>
                  <a:lnTo>
                    <a:pt x="31" y="156"/>
                  </a:lnTo>
                  <a:lnTo>
                    <a:pt x="28" y="150"/>
                  </a:lnTo>
                  <a:lnTo>
                    <a:pt x="17" y="132"/>
                  </a:lnTo>
                  <a:lnTo>
                    <a:pt x="8" y="100"/>
                  </a:lnTo>
                  <a:lnTo>
                    <a:pt x="0" y="71"/>
                  </a:lnTo>
                  <a:lnTo>
                    <a:pt x="22" y="78"/>
                  </a:lnTo>
                  <a:lnTo>
                    <a:pt x="36" y="54"/>
                  </a:lnTo>
                  <a:lnTo>
                    <a:pt x="51" y="30"/>
                  </a:lnTo>
                  <a:lnTo>
                    <a:pt x="56" y="10"/>
                  </a:lnTo>
                  <a:lnTo>
                    <a:pt x="68" y="6"/>
                  </a:lnTo>
                  <a:lnTo>
                    <a:pt x="79" y="0"/>
                  </a:lnTo>
                  <a:lnTo>
                    <a:pt x="79" y="11"/>
                  </a:lnTo>
                  <a:lnTo>
                    <a:pt x="87" y="11"/>
                  </a:lnTo>
                  <a:lnTo>
                    <a:pt x="102" y="23"/>
                  </a:lnTo>
                  <a:lnTo>
                    <a:pt x="116" y="34"/>
                  </a:lnTo>
                  <a:lnTo>
                    <a:pt x="116" y="74"/>
                  </a:lnTo>
                  <a:lnTo>
                    <a:pt x="113" y="100"/>
                  </a:lnTo>
                  <a:lnTo>
                    <a:pt x="115" y="130"/>
                  </a:lnTo>
                  <a:lnTo>
                    <a:pt x="109" y="160"/>
                  </a:lnTo>
                  <a:lnTo>
                    <a:pt x="106" y="184"/>
                  </a:lnTo>
                  <a:lnTo>
                    <a:pt x="98" y="200"/>
                  </a:lnTo>
                  <a:lnTo>
                    <a:pt x="88" y="219"/>
                  </a:lnTo>
                  <a:lnTo>
                    <a:pt x="73" y="215"/>
                  </a:lnTo>
                  <a:lnTo>
                    <a:pt x="59" y="213"/>
                  </a:lnTo>
                  <a:lnTo>
                    <a:pt x="57" y="21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62" name="Freeform 1738"/>
            <p:cNvSpPr>
              <a:spLocks/>
            </p:cNvSpPr>
            <p:nvPr/>
          </p:nvSpPr>
          <p:spPr bwMode="auto">
            <a:xfrm>
              <a:off x="2562914" y="4913053"/>
              <a:ext cx="133764" cy="154318"/>
            </a:xfrm>
            <a:custGeom>
              <a:avLst/>
              <a:gdLst>
                <a:gd name="T0" fmla="*/ 73 w 75"/>
                <a:gd name="T1" fmla="*/ 82 h 156"/>
                <a:gd name="T2" fmla="*/ 57 w 75"/>
                <a:gd name="T3" fmla="*/ 59 h 156"/>
                <a:gd name="T4" fmla="*/ 41 w 75"/>
                <a:gd name="T5" fmla="*/ 37 h 156"/>
                <a:gd name="T6" fmla="*/ 32 w 75"/>
                <a:gd name="T7" fmla="*/ 28 h 156"/>
                <a:gd name="T8" fmla="*/ 28 w 75"/>
                <a:gd name="T9" fmla="*/ 26 h 156"/>
                <a:gd name="T10" fmla="*/ 10 w 75"/>
                <a:gd name="T11" fmla="*/ 0 h 156"/>
                <a:gd name="T12" fmla="*/ 1 w 75"/>
                <a:gd name="T13" fmla="*/ 4 h 156"/>
                <a:gd name="T14" fmla="*/ 1 w 75"/>
                <a:gd name="T15" fmla="*/ 6 h 156"/>
                <a:gd name="T16" fmla="*/ 1 w 75"/>
                <a:gd name="T17" fmla="*/ 41 h 156"/>
                <a:gd name="T18" fmla="*/ 0 w 75"/>
                <a:gd name="T19" fmla="*/ 74 h 156"/>
                <a:gd name="T20" fmla="*/ 1 w 75"/>
                <a:gd name="T21" fmla="*/ 82 h 156"/>
                <a:gd name="T22" fmla="*/ 0 w 75"/>
                <a:gd name="T23" fmla="*/ 107 h 156"/>
                <a:gd name="T24" fmla="*/ 8 w 75"/>
                <a:gd name="T25" fmla="*/ 133 h 156"/>
                <a:gd name="T26" fmla="*/ 26 w 75"/>
                <a:gd name="T27" fmla="*/ 150 h 156"/>
                <a:gd name="T28" fmla="*/ 51 w 75"/>
                <a:gd name="T29" fmla="*/ 156 h 156"/>
                <a:gd name="T30" fmla="*/ 64 w 75"/>
                <a:gd name="T31" fmla="*/ 146 h 156"/>
                <a:gd name="T32" fmla="*/ 75 w 75"/>
                <a:gd name="T33" fmla="*/ 117 h 156"/>
                <a:gd name="T34" fmla="*/ 72 w 75"/>
                <a:gd name="T35" fmla="*/ 95 h 156"/>
                <a:gd name="T36" fmla="*/ 73 w 75"/>
                <a:gd name="T37" fmla="*/ 8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 h="156">
                  <a:moveTo>
                    <a:pt x="73" y="82"/>
                  </a:moveTo>
                  <a:lnTo>
                    <a:pt x="57" y="59"/>
                  </a:lnTo>
                  <a:lnTo>
                    <a:pt x="41" y="37"/>
                  </a:lnTo>
                  <a:lnTo>
                    <a:pt x="32" y="28"/>
                  </a:lnTo>
                  <a:lnTo>
                    <a:pt x="28" y="26"/>
                  </a:lnTo>
                  <a:lnTo>
                    <a:pt x="10" y="0"/>
                  </a:lnTo>
                  <a:lnTo>
                    <a:pt x="1" y="4"/>
                  </a:lnTo>
                  <a:lnTo>
                    <a:pt x="1" y="6"/>
                  </a:lnTo>
                  <a:lnTo>
                    <a:pt x="1" y="41"/>
                  </a:lnTo>
                  <a:lnTo>
                    <a:pt x="0" y="74"/>
                  </a:lnTo>
                  <a:lnTo>
                    <a:pt x="1" y="82"/>
                  </a:lnTo>
                  <a:lnTo>
                    <a:pt x="0" y="107"/>
                  </a:lnTo>
                  <a:lnTo>
                    <a:pt x="8" y="133"/>
                  </a:lnTo>
                  <a:lnTo>
                    <a:pt x="26" y="150"/>
                  </a:lnTo>
                  <a:lnTo>
                    <a:pt x="51" y="156"/>
                  </a:lnTo>
                  <a:lnTo>
                    <a:pt x="64" y="146"/>
                  </a:lnTo>
                  <a:lnTo>
                    <a:pt x="75" y="117"/>
                  </a:lnTo>
                  <a:lnTo>
                    <a:pt x="72" y="95"/>
                  </a:lnTo>
                  <a:lnTo>
                    <a:pt x="73" y="8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63" name="Freeform 1739"/>
            <p:cNvSpPr>
              <a:spLocks/>
            </p:cNvSpPr>
            <p:nvPr/>
          </p:nvSpPr>
          <p:spPr bwMode="auto">
            <a:xfrm>
              <a:off x="2235736" y="4643937"/>
              <a:ext cx="421175" cy="980485"/>
            </a:xfrm>
            <a:custGeom>
              <a:avLst/>
              <a:gdLst>
                <a:gd name="T0" fmla="*/ 132 w 238"/>
                <a:gd name="T1" fmla="*/ 624 h 985"/>
                <a:gd name="T2" fmla="*/ 130 w 238"/>
                <a:gd name="T3" fmla="*/ 663 h 985"/>
                <a:gd name="T4" fmla="*/ 140 w 238"/>
                <a:gd name="T5" fmla="*/ 665 h 985"/>
                <a:gd name="T6" fmla="*/ 148 w 238"/>
                <a:gd name="T7" fmla="*/ 681 h 985"/>
                <a:gd name="T8" fmla="*/ 130 w 238"/>
                <a:gd name="T9" fmla="*/ 676 h 985"/>
                <a:gd name="T10" fmla="*/ 130 w 238"/>
                <a:gd name="T11" fmla="*/ 713 h 985"/>
                <a:gd name="T12" fmla="*/ 130 w 238"/>
                <a:gd name="T13" fmla="*/ 752 h 985"/>
                <a:gd name="T14" fmla="*/ 114 w 238"/>
                <a:gd name="T15" fmla="*/ 798 h 985"/>
                <a:gd name="T16" fmla="*/ 144 w 238"/>
                <a:gd name="T17" fmla="*/ 828 h 985"/>
                <a:gd name="T18" fmla="*/ 144 w 238"/>
                <a:gd name="T19" fmla="*/ 846 h 985"/>
                <a:gd name="T20" fmla="*/ 130 w 238"/>
                <a:gd name="T21" fmla="*/ 889 h 985"/>
                <a:gd name="T22" fmla="*/ 120 w 238"/>
                <a:gd name="T23" fmla="*/ 909 h 985"/>
                <a:gd name="T24" fmla="*/ 124 w 238"/>
                <a:gd name="T25" fmla="*/ 917 h 985"/>
                <a:gd name="T26" fmla="*/ 119 w 238"/>
                <a:gd name="T27" fmla="*/ 941 h 985"/>
                <a:gd name="T28" fmla="*/ 121 w 238"/>
                <a:gd name="T29" fmla="*/ 959 h 985"/>
                <a:gd name="T30" fmla="*/ 140 w 238"/>
                <a:gd name="T31" fmla="*/ 985 h 985"/>
                <a:gd name="T32" fmla="*/ 88 w 238"/>
                <a:gd name="T33" fmla="*/ 968 h 985"/>
                <a:gd name="T34" fmla="*/ 73 w 238"/>
                <a:gd name="T35" fmla="*/ 931 h 985"/>
                <a:gd name="T36" fmla="*/ 51 w 238"/>
                <a:gd name="T37" fmla="*/ 889 h 985"/>
                <a:gd name="T38" fmla="*/ 57 w 238"/>
                <a:gd name="T39" fmla="*/ 826 h 985"/>
                <a:gd name="T40" fmla="*/ 53 w 238"/>
                <a:gd name="T41" fmla="*/ 765 h 985"/>
                <a:gd name="T42" fmla="*/ 44 w 238"/>
                <a:gd name="T43" fmla="*/ 744 h 985"/>
                <a:gd name="T44" fmla="*/ 41 w 238"/>
                <a:gd name="T45" fmla="*/ 726 h 985"/>
                <a:gd name="T46" fmla="*/ 28 w 238"/>
                <a:gd name="T47" fmla="*/ 674 h 985"/>
                <a:gd name="T48" fmla="*/ 22 w 238"/>
                <a:gd name="T49" fmla="*/ 605 h 985"/>
                <a:gd name="T50" fmla="*/ 23 w 238"/>
                <a:gd name="T51" fmla="*/ 552 h 985"/>
                <a:gd name="T52" fmla="*/ 17 w 238"/>
                <a:gd name="T53" fmla="*/ 505 h 985"/>
                <a:gd name="T54" fmla="*/ 20 w 238"/>
                <a:gd name="T55" fmla="*/ 455 h 985"/>
                <a:gd name="T56" fmla="*/ 19 w 238"/>
                <a:gd name="T57" fmla="*/ 390 h 985"/>
                <a:gd name="T58" fmla="*/ 8 w 238"/>
                <a:gd name="T59" fmla="*/ 348 h 985"/>
                <a:gd name="T60" fmla="*/ 1 w 238"/>
                <a:gd name="T61" fmla="*/ 300 h 985"/>
                <a:gd name="T62" fmla="*/ 2 w 238"/>
                <a:gd name="T63" fmla="*/ 255 h 985"/>
                <a:gd name="T64" fmla="*/ 9 w 238"/>
                <a:gd name="T65" fmla="*/ 203 h 985"/>
                <a:gd name="T66" fmla="*/ 19 w 238"/>
                <a:gd name="T67" fmla="*/ 164 h 985"/>
                <a:gd name="T68" fmla="*/ 10 w 238"/>
                <a:gd name="T69" fmla="*/ 101 h 985"/>
                <a:gd name="T70" fmla="*/ 27 w 238"/>
                <a:gd name="T71" fmla="*/ 72 h 985"/>
                <a:gd name="T72" fmla="*/ 27 w 238"/>
                <a:gd name="T73" fmla="*/ 35 h 985"/>
                <a:gd name="T74" fmla="*/ 43 w 238"/>
                <a:gd name="T75" fmla="*/ 3 h 985"/>
                <a:gd name="T76" fmla="*/ 68 w 238"/>
                <a:gd name="T77" fmla="*/ 29 h 985"/>
                <a:gd name="T78" fmla="*/ 91 w 238"/>
                <a:gd name="T79" fmla="*/ 5 h 985"/>
                <a:gd name="T80" fmla="*/ 109 w 238"/>
                <a:gd name="T81" fmla="*/ 40 h 985"/>
                <a:gd name="T82" fmla="*/ 138 w 238"/>
                <a:gd name="T83" fmla="*/ 79 h 985"/>
                <a:gd name="T84" fmla="*/ 163 w 238"/>
                <a:gd name="T85" fmla="*/ 103 h 985"/>
                <a:gd name="T86" fmla="*/ 171 w 238"/>
                <a:gd name="T87" fmla="*/ 148 h 985"/>
                <a:gd name="T88" fmla="*/ 183 w 238"/>
                <a:gd name="T89" fmla="*/ 181 h 985"/>
                <a:gd name="T90" fmla="*/ 211 w 238"/>
                <a:gd name="T91" fmla="*/ 177 h 985"/>
                <a:gd name="T92" fmla="*/ 222 w 238"/>
                <a:gd name="T93" fmla="*/ 122 h 985"/>
                <a:gd name="T94" fmla="*/ 238 w 238"/>
                <a:gd name="T95" fmla="*/ 164 h 985"/>
                <a:gd name="T96" fmla="*/ 219 w 238"/>
                <a:gd name="T97" fmla="*/ 198 h 985"/>
                <a:gd name="T98" fmla="*/ 203 w 238"/>
                <a:gd name="T99" fmla="*/ 237 h 985"/>
                <a:gd name="T100" fmla="*/ 187 w 238"/>
                <a:gd name="T101" fmla="*/ 274 h 985"/>
                <a:gd name="T102" fmla="*/ 187 w 238"/>
                <a:gd name="T103" fmla="*/ 311 h 985"/>
                <a:gd name="T104" fmla="*/ 188 w 238"/>
                <a:gd name="T105" fmla="*/ 366 h 985"/>
                <a:gd name="T106" fmla="*/ 190 w 238"/>
                <a:gd name="T107" fmla="*/ 420 h 985"/>
                <a:gd name="T108" fmla="*/ 212 w 238"/>
                <a:gd name="T109" fmla="*/ 466 h 985"/>
                <a:gd name="T110" fmla="*/ 216 w 238"/>
                <a:gd name="T111" fmla="*/ 509 h 985"/>
                <a:gd name="T112" fmla="*/ 198 w 238"/>
                <a:gd name="T113" fmla="*/ 542 h 985"/>
                <a:gd name="T114" fmla="*/ 174 w 238"/>
                <a:gd name="T115" fmla="*/ 553 h 985"/>
                <a:gd name="T116" fmla="*/ 150 w 238"/>
                <a:gd name="T117" fmla="*/ 555 h 985"/>
                <a:gd name="T118" fmla="*/ 156 w 238"/>
                <a:gd name="T119" fmla="*/ 607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985">
                  <a:moveTo>
                    <a:pt x="153" y="626"/>
                  </a:moveTo>
                  <a:lnTo>
                    <a:pt x="132" y="624"/>
                  </a:lnTo>
                  <a:lnTo>
                    <a:pt x="118" y="620"/>
                  </a:lnTo>
                  <a:lnTo>
                    <a:pt x="130" y="663"/>
                  </a:lnTo>
                  <a:lnTo>
                    <a:pt x="133" y="666"/>
                  </a:lnTo>
                  <a:lnTo>
                    <a:pt x="140" y="665"/>
                  </a:lnTo>
                  <a:lnTo>
                    <a:pt x="143" y="655"/>
                  </a:lnTo>
                  <a:lnTo>
                    <a:pt x="148" y="681"/>
                  </a:lnTo>
                  <a:lnTo>
                    <a:pt x="140" y="676"/>
                  </a:lnTo>
                  <a:lnTo>
                    <a:pt x="130" y="676"/>
                  </a:lnTo>
                  <a:lnTo>
                    <a:pt x="141" y="689"/>
                  </a:lnTo>
                  <a:lnTo>
                    <a:pt x="130" y="713"/>
                  </a:lnTo>
                  <a:lnTo>
                    <a:pt x="131" y="737"/>
                  </a:lnTo>
                  <a:lnTo>
                    <a:pt x="130" y="752"/>
                  </a:lnTo>
                  <a:lnTo>
                    <a:pt x="114" y="766"/>
                  </a:lnTo>
                  <a:lnTo>
                    <a:pt x="114" y="798"/>
                  </a:lnTo>
                  <a:lnTo>
                    <a:pt x="135" y="818"/>
                  </a:lnTo>
                  <a:lnTo>
                    <a:pt x="144" y="828"/>
                  </a:lnTo>
                  <a:lnTo>
                    <a:pt x="140" y="844"/>
                  </a:lnTo>
                  <a:lnTo>
                    <a:pt x="144" y="846"/>
                  </a:lnTo>
                  <a:lnTo>
                    <a:pt x="138" y="867"/>
                  </a:lnTo>
                  <a:lnTo>
                    <a:pt x="130" y="889"/>
                  </a:lnTo>
                  <a:lnTo>
                    <a:pt x="129" y="913"/>
                  </a:lnTo>
                  <a:lnTo>
                    <a:pt x="120" y="909"/>
                  </a:lnTo>
                  <a:lnTo>
                    <a:pt x="118" y="911"/>
                  </a:lnTo>
                  <a:lnTo>
                    <a:pt x="124" y="917"/>
                  </a:lnTo>
                  <a:lnTo>
                    <a:pt x="119" y="933"/>
                  </a:lnTo>
                  <a:lnTo>
                    <a:pt x="119" y="941"/>
                  </a:lnTo>
                  <a:lnTo>
                    <a:pt x="124" y="959"/>
                  </a:lnTo>
                  <a:lnTo>
                    <a:pt x="121" y="959"/>
                  </a:lnTo>
                  <a:lnTo>
                    <a:pt x="131" y="968"/>
                  </a:lnTo>
                  <a:lnTo>
                    <a:pt x="140" y="985"/>
                  </a:lnTo>
                  <a:lnTo>
                    <a:pt x="117" y="972"/>
                  </a:lnTo>
                  <a:lnTo>
                    <a:pt x="88" y="968"/>
                  </a:lnTo>
                  <a:lnTo>
                    <a:pt x="82" y="954"/>
                  </a:lnTo>
                  <a:lnTo>
                    <a:pt x="73" y="931"/>
                  </a:lnTo>
                  <a:lnTo>
                    <a:pt x="64" y="931"/>
                  </a:lnTo>
                  <a:lnTo>
                    <a:pt x="51" y="889"/>
                  </a:lnTo>
                  <a:lnTo>
                    <a:pt x="60" y="870"/>
                  </a:lnTo>
                  <a:lnTo>
                    <a:pt x="57" y="826"/>
                  </a:lnTo>
                  <a:lnTo>
                    <a:pt x="55" y="789"/>
                  </a:lnTo>
                  <a:lnTo>
                    <a:pt x="53" y="765"/>
                  </a:lnTo>
                  <a:lnTo>
                    <a:pt x="50" y="752"/>
                  </a:lnTo>
                  <a:lnTo>
                    <a:pt x="44" y="744"/>
                  </a:lnTo>
                  <a:lnTo>
                    <a:pt x="53" y="737"/>
                  </a:lnTo>
                  <a:lnTo>
                    <a:pt x="41" y="726"/>
                  </a:lnTo>
                  <a:lnTo>
                    <a:pt x="35" y="691"/>
                  </a:lnTo>
                  <a:lnTo>
                    <a:pt x="28" y="674"/>
                  </a:lnTo>
                  <a:lnTo>
                    <a:pt x="27" y="648"/>
                  </a:lnTo>
                  <a:lnTo>
                    <a:pt x="22" y="605"/>
                  </a:lnTo>
                  <a:lnTo>
                    <a:pt x="20" y="572"/>
                  </a:lnTo>
                  <a:lnTo>
                    <a:pt x="23" y="552"/>
                  </a:lnTo>
                  <a:lnTo>
                    <a:pt x="21" y="531"/>
                  </a:lnTo>
                  <a:lnTo>
                    <a:pt x="17" y="505"/>
                  </a:lnTo>
                  <a:lnTo>
                    <a:pt x="12" y="478"/>
                  </a:lnTo>
                  <a:lnTo>
                    <a:pt x="20" y="455"/>
                  </a:lnTo>
                  <a:lnTo>
                    <a:pt x="16" y="435"/>
                  </a:lnTo>
                  <a:lnTo>
                    <a:pt x="19" y="390"/>
                  </a:lnTo>
                  <a:lnTo>
                    <a:pt x="14" y="376"/>
                  </a:lnTo>
                  <a:lnTo>
                    <a:pt x="8" y="348"/>
                  </a:lnTo>
                  <a:lnTo>
                    <a:pt x="0" y="320"/>
                  </a:lnTo>
                  <a:lnTo>
                    <a:pt x="1" y="300"/>
                  </a:lnTo>
                  <a:lnTo>
                    <a:pt x="3" y="281"/>
                  </a:lnTo>
                  <a:lnTo>
                    <a:pt x="2" y="255"/>
                  </a:lnTo>
                  <a:lnTo>
                    <a:pt x="2" y="233"/>
                  </a:lnTo>
                  <a:lnTo>
                    <a:pt x="9" y="203"/>
                  </a:lnTo>
                  <a:lnTo>
                    <a:pt x="14" y="176"/>
                  </a:lnTo>
                  <a:lnTo>
                    <a:pt x="19" y="164"/>
                  </a:lnTo>
                  <a:lnTo>
                    <a:pt x="13" y="144"/>
                  </a:lnTo>
                  <a:lnTo>
                    <a:pt x="10" y="101"/>
                  </a:lnTo>
                  <a:lnTo>
                    <a:pt x="13" y="85"/>
                  </a:lnTo>
                  <a:lnTo>
                    <a:pt x="27" y="72"/>
                  </a:lnTo>
                  <a:lnTo>
                    <a:pt x="29" y="38"/>
                  </a:lnTo>
                  <a:lnTo>
                    <a:pt x="27" y="35"/>
                  </a:lnTo>
                  <a:lnTo>
                    <a:pt x="39" y="0"/>
                  </a:lnTo>
                  <a:lnTo>
                    <a:pt x="43" y="3"/>
                  </a:lnTo>
                  <a:lnTo>
                    <a:pt x="61" y="13"/>
                  </a:lnTo>
                  <a:lnTo>
                    <a:pt x="68" y="29"/>
                  </a:lnTo>
                  <a:lnTo>
                    <a:pt x="73" y="13"/>
                  </a:lnTo>
                  <a:lnTo>
                    <a:pt x="91" y="5"/>
                  </a:lnTo>
                  <a:lnTo>
                    <a:pt x="95" y="14"/>
                  </a:lnTo>
                  <a:lnTo>
                    <a:pt x="109" y="40"/>
                  </a:lnTo>
                  <a:lnTo>
                    <a:pt x="123" y="66"/>
                  </a:lnTo>
                  <a:lnTo>
                    <a:pt x="138" y="79"/>
                  </a:lnTo>
                  <a:lnTo>
                    <a:pt x="150" y="87"/>
                  </a:lnTo>
                  <a:lnTo>
                    <a:pt x="163" y="103"/>
                  </a:lnTo>
                  <a:lnTo>
                    <a:pt x="177" y="118"/>
                  </a:lnTo>
                  <a:lnTo>
                    <a:pt x="171" y="148"/>
                  </a:lnTo>
                  <a:lnTo>
                    <a:pt x="165" y="179"/>
                  </a:lnTo>
                  <a:lnTo>
                    <a:pt x="183" y="181"/>
                  </a:lnTo>
                  <a:lnTo>
                    <a:pt x="201" y="183"/>
                  </a:lnTo>
                  <a:lnTo>
                    <a:pt x="211" y="177"/>
                  </a:lnTo>
                  <a:lnTo>
                    <a:pt x="223" y="142"/>
                  </a:lnTo>
                  <a:lnTo>
                    <a:pt x="222" y="122"/>
                  </a:lnTo>
                  <a:lnTo>
                    <a:pt x="231" y="122"/>
                  </a:lnTo>
                  <a:lnTo>
                    <a:pt x="238" y="164"/>
                  </a:lnTo>
                  <a:lnTo>
                    <a:pt x="229" y="181"/>
                  </a:lnTo>
                  <a:lnTo>
                    <a:pt x="219" y="198"/>
                  </a:lnTo>
                  <a:lnTo>
                    <a:pt x="211" y="216"/>
                  </a:lnTo>
                  <a:lnTo>
                    <a:pt x="203" y="237"/>
                  </a:lnTo>
                  <a:lnTo>
                    <a:pt x="195" y="253"/>
                  </a:lnTo>
                  <a:lnTo>
                    <a:pt x="187" y="274"/>
                  </a:lnTo>
                  <a:lnTo>
                    <a:pt x="187" y="276"/>
                  </a:lnTo>
                  <a:lnTo>
                    <a:pt x="187" y="311"/>
                  </a:lnTo>
                  <a:lnTo>
                    <a:pt x="186" y="344"/>
                  </a:lnTo>
                  <a:lnTo>
                    <a:pt x="188" y="366"/>
                  </a:lnTo>
                  <a:lnTo>
                    <a:pt x="185" y="381"/>
                  </a:lnTo>
                  <a:lnTo>
                    <a:pt x="190" y="420"/>
                  </a:lnTo>
                  <a:lnTo>
                    <a:pt x="211" y="444"/>
                  </a:lnTo>
                  <a:lnTo>
                    <a:pt x="212" y="466"/>
                  </a:lnTo>
                  <a:lnTo>
                    <a:pt x="222" y="479"/>
                  </a:lnTo>
                  <a:lnTo>
                    <a:pt x="216" y="509"/>
                  </a:lnTo>
                  <a:lnTo>
                    <a:pt x="210" y="535"/>
                  </a:lnTo>
                  <a:lnTo>
                    <a:pt x="198" y="542"/>
                  </a:lnTo>
                  <a:lnTo>
                    <a:pt x="186" y="546"/>
                  </a:lnTo>
                  <a:lnTo>
                    <a:pt x="174" y="553"/>
                  </a:lnTo>
                  <a:lnTo>
                    <a:pt x="160" y="559"/>
                  </a:lnTo>
                  <a:lnTo>
                    <a:pt x="150" y="555"/>
                  </a:lnTo>
                  <a:lnTo>
                    <a:pt x="153" y="568"/>
                  </a:lnTo>
                  <a:lnTo>
                    <a:pt x="156" y="607"/>
                  </a:lnTo>
                  <a:lnTo>
                    <a:pt x="153" y="62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64" name="Freeform 1740"/>
            <p:cNvSpPr>
              <a:spLocks/>
            </p:cNvSpPr>
            <p:nvPr/>
          </p:nvSpPr>
          <p:spPr bwMode="auto">
            <a:xfrm>
              <a:off x="2483379" y="5630069"/>
              <a:ext cx="103034" cy="69631"/>
            </a:xfrm>
            <a:custGeom>
              <a:avLst/>
              <a:gdLst>
                <a:gd name="T0" fmla="*/ 4 w 58"/>
                <a:gd name="T1" fmla="*/ 15 h 69"/>
                <a:gd name="T2" fmla="*/ 0 w 58"/>
                <a:gd name="T3" fmla="*/ 0 h 69"/>
                <a:gd name="T4" fmla="*/ 7 w 58"/>
                <a:gd name="T5" fmla="*/ 34 h 69"/>
                <a:gd name="T6" fmla="*/ 15 w 58"/>
                <a:gd name="T7" fmla="*/ 69 h 69"/>
                <a:gd name="T8" fmla="*/ 36 w 58"/>
                <a:gd name="T9" fmla="*/ 69 h 69"/>
                <a:gd name="T10" fmla="*/ 58 w 58"/>
                <a:gd name="T11" fmla="*/ 69 h 69"/>
                <a:gd name="T12" fmla="*/ 57 w 58"/>
                <a:gd name="T13" fmla="*/ 62 h 69"/>
                <a:gd name="T14" fmla="*/ 25 w 58"/>
                <a:gd name="T15" fmla="*/ 43 h 69"/>
                <a:gd name="T16" fmla="*/ 4 w 58"/>
                <a:gd name="T17"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69">
                  <a:moveTo>
                    <a:pt x="4" y="15"/>
                  </a:moveTo>
                  <a:lnTo>
                    <a:pt x="0" y="0"/>
                  </a:lnTo>
                  <a:lnTo>
                    <a:pt x="7" y="34"/>
                  </a:lnTo>
                  <a:lnTo>
                    <a:pt x="15" y="69"/>
                  </a:lnTo>
                  <a:lnTo>
                    <a:pt x="36" y="69"/>
                  </a:lnTo>
                  <a:lnTo>
                    <a:pt x="58" y="69"/>
                  </a:lnTo>
                  <a:lnTo>
                    <a:pt x="57" y="62"/>
                  </a:lnTo>
                  <a:lnTo>
                    <a:pt x="25" y="43"/>
                  </a:lnTo>
                  <a:lnTo>
                    <a:pt x="4" y="1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65" name="Freeform 1741"/>
            <p:cNvSpPr>
              <a:spLocks/>
            </p:cNvSpPr>
            <p:nvPr/>
          </p:nvSpPr>
          <p:spPr bwMode="auto">
            <a:xfrm>
              <a:off x="2181507" y="4504675"/>
              <a:ext cx="301872" cy="1164915"/>
            </a:xfrm>
            <a:custGeom>
              <a:avLst/>
              <a:gdLst>
                <a:gd name="T0" fmla="*/ 19 w 171"/>
                <a:gd name="T1" fmla="*/ 465 h 1170"/>
                <a:gd name="T2" fmla="*/ 20 w 171"/>
                <a:gd name="T3" fmla="*/ 542 h 1170"/>
                <a:gd name="T4" fmla="*/ 15 w 171"/>
                <a:gd name="T5" fmla="*/ 628 h 1170"/>
                <a:gd name="T6" fmla="*/ 22 w 171"/>
                <a:gd name="T7" fmla="*/ 694 h 1170"/>
                <a:gd name="T8" fmla="*/ 33 w 171"/>
                <a:gd name="T9" fmla="*/ 783 h 1170"/>
                <a:gd name="T10" fmla="*/ 45 w 171"/>
                <a:gd name="T11" fmla="*/ 783 h 1170"/>
                <a:gd name="T12" fmla="*/ 53 w 171"/>
                <a:gd name="T13" fmla="*/ 805 h 1170"/>
                <a:gd name="T14" fmla="*/ 53 w 171"/>
                <a:gd name="T15" fmla="*/ 830 h 1170"/>
                <a:gd name="T16" fmla="*/ 62 w 171"/>
                <a:gd name="T17" fmla="*/ 874 h 1170"/>
                <a:gd name="T18" fmla="*/ 60 w 171"/>
                <a:gd name="T19" fmla="*/ 904 h 1170"/>
                <a:gd name="T20" fmla="*/ 62 w 171"/>
                <a:gd name="T21" fmla="*/ 928 h 1170"/>
                <a:gd name="T22" fmla="*/ 51 w 171"/>
                <a:gd name="T23" fmla="*/ 930 h 1170"/>
                <a:gd name="T24" fmla="*/ 44 w 171"/>
                <a:gd name="T25" fmla="*/ 922 h 1170"/>
                <a:gd name="T26" fmla="*/ 44 w 171"/>
                <a:gd name="T27" fmla="*/ 943 h 1170"/>
                <a:gd name="T28" fmla="*/ 59 w 171"/>
                <a:gd name="T29" fmla="*/ 968 h 1170"/>
                <a:gd name="T30" fmla="*/ 68 w 171"/>
                <a:gd name="T31" fmla="*/ 976 h 1170"/>
                <a:gd name="T32" fmla="*/ 74 w 171"/>
                <a:gd name="T33" fmla="*/ 993 h 1170"/>
                <a:gd name="T34" fmla="*/ 66 w 171"/>
                <a:gd name="T35" fmla="*/ 1009 h 1170"/>
                <a:gd name="T36" fmla="*/ 76 w 171"/>
                <a:gd name="T37" fmla="*/ 1052 h 1170"/>
                <a:gd name="T38" fmla="*/ 87 w 171"/>
                <a:gd name="T39" fmla="*/ 1076 h 1170"/>
                <a:gd name="T40" fmla="*/ 97 w 171"/>
                <a:gd name="T41" fmla="*/ 1098 h 1170"/>
                <a:gd name="T42" fmla="*/ 100 w 171"/>
                <a:gd name="T43" fmla="*/ 1117 h 1170"/>
                <a:gd name="T44" fmla="*/ 117 w 171"/>
                <a:gd name="T45" fmla="*/ 1144 h 1170"/>
                <a:gd name="T46" fmla="*/ 125 w 171"/>
                <a:gd name="T47" fmla="*/ 1154 h 1170"/>
                <a:gd name="T48" fmla="*/ 156 w 171"/>
                <a:gd name="T49" fmla="*/ 1120 h 1170"/>
                <a:gd name="T50" fmla="*/ 120 w 171"/>
                <a:gd name="T51" fmla="*/ 1107 h 1170"/>
                <a:gd name="T52" fmla="*/ 96 w 171"/>
                <a:gd name="T53" fmla="*/ 1070 h 1170"/>
                <a:gd name="T54" fmla="*/ 88 w 171"/>
                <a:gd name="T55" fmla="*/ 965 h 1170"/>
                <a:gd name="T56" fmla="*/ 82 w 171"/>
                <a:gd name="T57" fmla="*/ 891 h 1170"/>
                <a:gd name="T58" fmla="*/ 73 w 171"/>
                <a:gd name="T59" fmla="*/ 865 h 1170"/>
                <a:gd name="T60" fmla="*/ 59 w 171"/>
                <a:gd name="T61" fmla="*/ 787 h 1170"/>
                <a:gd name="T62" fmla="*/ 54 w 171"/>
                <a:gd name="T63" fmla="*/ 691 h 1170"/>
                <a:gd name="T64" fmla="*/ 44 w 171"/>
                <a:gd name="T65" fmla="*/ 617 h 1170"/>
                <a:gd name="T66" fmla="*/ 50 w 171"/>
                <a:gd name="T67" fmla="*/ 531 h 1170"/>
                <a:gd name="T68" fmla="*/ 32 w 171"/>
                <a:gd name="T69" fmla="*/ 459 h 1170"/>
                <a:gd name="T70" fmla="*/ 34 w 171"/>
                <a:gd name="T71" fmla="*/ 396 h 1170"/>
                <a:gd name="T72" fmla="*/ 46 w 171"/>
                <a:gd name="T73" fmla="*/ 315 h 1170"/>
                <a:gd name="T74" fmla="*/ 41 w 171"/>
                <a:gd name="T75" fmla="*/ 240 h 1170"/>
                <a:gd name="T76" fmla="*/ 61 w 171"/>
                <a:gd name="T77" fmla="*/ 177 h 1170"/>
                <a:gd name="T78" fmla="*/ 40 w 171"/>
                <a:gd name="T79" fmla="*/ 139 h 1170"/>
                <a:gd name="T80" fmla="*/ 30 w 171"/>
                <a:gd name="T81" fmla="*/ 59 h 1170"/>
                <a:gd name="T82" fmla="*/ 12 w 171"/>
                <a:gd name="T83" fmla="*/ 0 h 1170"/>
                <a:gd name="T84" fmla="*/ 0 w 171"/>
                <a:gd name="T85" fmla="*/ 27 h 1170"/>
                <a:gd name="T86" fmla="*/ 9 w 171"/>
                <a:gd name="T87" fmla="*/ 144 h 1170"/>
                <a:gd name="T88" fmla="*/ 11 w 171"/>
                <a:gd name="T89" fmla="*/ 235 h 1170"/>
                <a:gd name="T90" fmla="*/ 10 w 171"/>
                <a:gd name="T91" fmla="*/ 363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1" h="1170">
                  <a:moveTo>
                    <a:pt x="11" y="415"/>
                  </a:moveTo>
                  <a:lnTo>
                    <a:pt x="15" y="441"/>
                  </a:lnTo>
                  <a:lnTo>
                    <a:pt x="19" y="465"/>
                  </a:lnTo>
                  <a:lnTo>
                    <a:pt x="20" y="489"/>
                  </a:lnTo>
                  <a:lnTo>
                    <a:pt x="22" y="515"/>
                  </a:lnTo>
                  <a:lnTo>
                    <a:pt x="20" y="542"/>
                  </a:lnTo>
                  <a:lnTo>
                    <a:pt x="17" y="570"/>
                  </a:lnTo>
                  <a:lnTo>
                    <a:pt x="16" y="600"/>
                  </a:lnTo>
                  <a:lnTo>
                    <a:pt x="15" y="628"/>
                  </a:lnTo>
                  <a:lnTo>
                    <a:pt x="11" y="639"/>
                  </a:lnTo>
                  <a:lnTo>
                    <a:pt x="17" y="667"/>
                  </a:lnTo>
                  <a:lnTo>
                    <a:pt x="22" y="694"/>
                  </a:lnTo>
                  <a:lnTo>
                    <a:pt x="26" y="724"/>
                  </a:lnTo>
                  <a:lnTo>
                    <a:pt x="24" y="752"/>
                  </a:lnTo>
                  <a:lnTo>
                    <a:pt x="33" y="783"/>
                  </a:lnTo>
                  <a:lnTo>
                    <a:pt x="34" y="787"/>
                  </a:lnTo>
                  <a:lnTo>
                    <a:pt x="40" y="781"/>
                  </a:lnTo>
                  <a:lnTo>
                    <a:pt x="45" y="783"/>
                  </a:lnTo>
                  <a:lnTo>
                    <a:pt x="50" y="774"/>
                  </a:lnTo>
                  <a:lnTo>
                    <a:pt x="49" y="792"/>
                  </a:lnTo>
                  <a:lnTo>
                    <a:pt x="53" y="805"/>
                  </a:lnTo>
                  <a:lnTo>
                    <a:pt x="51" y="802"/>
                  </a:lnTo>
                  <a:lnTo>
                    <a:pt x="51" y="809"/>
                  </a:lnTo>
                  <a:lnTo>
                    <a:pt x="53" y="830"/>
                  </a:lnTo>
                  <a:lnTo>
                    <a:pt x="53" y="850"/>
                  </a:lnTo>
                  <a:lnTo>
                    <a:pt x="54" y="861"/>
                  </a:lnTo>
                  <a:lnTo>
                    <a:pt x="62" y="874"/>
                  </a:lnTo>
                  <a:lnTo>
                    <a:pt x="59" y="894"/>
                  </a:lnTo>
                  <a:lnTo>
                    <a:pt x="63" y="904"/>
                  </a:lnTo>
                  <a:lnTo>
                    <a:pt x="60" y="904"/>
                  </a:lnTo>
                  <a:lnTo>
                    <a:pt x="60" y="913"/>
                  </a:lnTo>
                  <a:lnTo>
                    <a:pt x="61" y="928"/>
                  </a:lnTo>
                  <a:lnTo>
                    <a:pt x="62" y="928"/>
                  </a:lnTo>
                  <a:lnTo>
                    <a:pt x="57" y="939"/>
                  </a:lnTo>
                  <a:lnTo>
                    <a:pt x="56" y="930"/>
                  </a:lnTo>
                  <a:lnTo>
                    <a:pt x="51" y="930"/>
                  </a:lnTo>
                  <a:lnTo>
                    <a:pt x="51" y="918"/>
                  </a:lnTo>
                  <a:lnTo>
                    <a:pt x="48" y="918"/>
                  </a:lnTo>
                  <a:lnTo>
                    <a:pt x="44" y="922"/>
                  </a:lnTo>
                  <a:lnTo>
                    <a:pt x="37" y="948"/>
                  </a:lnTo>
                  <a:lnTo>
                    <a:pt x="39" y="946"/>
                  </a:lnTo>
                  <a:lnTo>
                    <a:pt x="44" y="943"/>
                  </a:lnTo>
                  <a:lnTo>
                    <a:pt x="52" y="946"/>
                  </a:lnTo>
                  <a:lnTo>
                    <a:pt x="62" y="963"/>
                  </a:lnTo>
                  <a:lnTo>
                    <a:pt x="59" y="968"/>
                  </a:lnTo>
                  <a:lnTo>
                    <a:pt x="62" y="972"/>
                  </a:lnTo>
                  <a:lnTo>
                    <a:pt x="56" y="976"/>
                  </a:lnTo>
                  <a:lnTo>
                    <a:pt x="68" y="976"/>
                  </a:lnTo>
                  <a:lnTo>
                    <a:pt x="70" y="972"/>
                  </a:lnTo>
                  <a:lnTo>
                    <a:pt x="74" y="987"/>
                  </a:lnTo>
                  <a:lnTo>
                    <a:pt x="74" y="993"/>
                  </a:lnTo>
                  <a:lnTo>
                    <a:pt x="64" y="989"/>
                  </a:lnTo>
                  <a:lnTo>
                    <a:pt x="61" y="989"/>
                  </a:lnTo>
                  <a:lnTo>
                    <a:pt x="66" y="1009"/>
                  </a:lnTo>
                  <a:lnTo>
                    <a:pt x="73" y="1030"/>
                  </a:lnTo>
                  <a:lnTo>
                    <a:pt x="74" y="1039"/>
                  </a:lnTo>
                  <a:lnTo>
                    <a:pt x="76" y="1052"/>
                  </a:lnTo>
                  <a:lnTo>
                    <a:pt x="74" y="1056"/>
                  </a:lnTo>
                  <a:lnTo>
                    <a:pt x="82" y="1065"/>
                  </a:lnTo>
                  <a:lnTo>
                    <a:pt x="87" y="1076"/>
                  </a:lnTo>
                  <a:lnTo>
                    <a:pt x="86" y="1083"/>
                  </a:lnTo>
                  <a:lnTo>
                    <a:pt x="94" y="1089"/>
                  </a:lnTo>
                  <a:lnTo>
                    <a:pt x="97" y="1098"/>
                  </a:lnTo>
                  <a:lnTo>
                    <a:pt x="94" y="1096"/>
                  </a:lnTo>
                  <a:lnTo>
                    <a:pt x="100" y="1107"/>
                  </a:lnTo>
                  <a:lnTo>
                    <a:pt x="100" y="1117"/>
                  </a:lnTo>
                  <a:lnTo>
                    <a:pt x="107" y="1130"/>
                  </a:lnTo>
                  <a:lnTo>
                    <a:pt x="109" y="1135"/>
                  </a:lnTo>
                  <a:lnTo>
                    <a:pt x="117" y="1144"/>
                  </a:lnTo>
                  <a:lnTo>
                    <a:pt x="118" y="1148"/>
                  </a:lnTo>
                  <a:lnTo>
                    <a:pt x="115" y="1150"/>
                  </a:lnTo>
                  <a:lnTo>
                    <a:pt x="125" y="1154"/>
                  </a:lnTo>
                  <a:lnTo>
                    <a:pt x="144" y="1170"/>
                  </a:lnTo>
                  <a:lnTo>
                    <a:pt x="145" y="1131"/>
                  </a:lnTo>
                  <a:lnTo>
                    <a:pt x="156" y="1120"/>
                  </a:lnTo>
                  <a:lnTo>
                    <a:pt x="171" y="1124"/>
                  </a:lnTo>
                  <a:lnTo>
                    <a:pt x="148" y="1111"/>
                  </a:lnTo>
                  <a:lnTo>
                    <a:pt x="120" y="1107"/>
                  </a:lnTo>
                  <a:lnTo>
                    <a:pt x="113" y="1093"/>
                  </a:lnTo>
                  <a:lnTo>
                    <a:pt x="105" y="1070"/>
                  </a:lnTo>
                  <a:lnTo>
                    <a:pt x="96" y="1070"/>
                  </a:lnTo>
                  <a:lnTo>
                    <a:pt x="83" y="1028"/>
                  </a:lnTo>
                  <a:lnTo>
                    <a:pt x="91" y="1009"/>
                  </a:lnTo>
                  <a:lnTo>
                    <a:pt x="88" y="965"/>
                  </a:lnTo>
                  <a:lnTo>
                    <a:pt x="86" y="928"/>
                  </a:lnTo>
                  <a:lnTo>
                    <a:pt x="85" y="904"/>
                  </a:lnTo>
                  <a:lnTo>
                    <a:pt x="82" y="891"/>
                  </a:lnTo>
                  <a:lnTo>
                    <a:pt x="75" y="883"/>
                  </a:lnTo>
                  <a:lnTo>
                    <a:pt x="85" y="876"/>
                  </a:lnTo>
                  <a:lnTo>
                    <a:pt x="73" y="865"/>
                  </a:lnTo>
                  <a:lnTo>
                    <a:pt x="66" y="830"/>
                  </a:lnTo>
                  <a:lnTo>
                    <a:pt x="60" y="813"/>
                  </a:lnTo>
                  <a:lnTo>
                    <a:pt x="59" y="787"/>
                  </a:lnTo>
                  <a:lnTo>
                    <a:pt x="53" y="744"/>
                  </a:lnTo>
                  <a:lnTo>
                    <a:pt x="51" y="711"/>
                  </a:lnTo>
                  <a:lnTo>
                    <a:pt x="54" y="691"/>
                  </a:lnTo>
                  <a:lnTo>
                    <a:pt x="52" y="670"/>
                  </a:lnTo>
                  <a:lnTo>
                    <a:pt x="49" y="644"/>
                  </a:lnTo>
                  <a:lnTo>
                    <a:pt x="44" y="617"/>
                  </a:lnTo>
                  <a:lnTo>
                    <a:pt x="51" y="594"/>
                  </a:lnTo>
                  <a:lnTo>
                    <a:pt x="48" y="576"/>
                  </a:lnTo>
                  <a:lnTo>
                    <a:pt x="50" y="531"/>
                  </a:lnTo>
                  <a:lnTo>
                    <a:pt x="46" y="515"/>
                  </a:lnTo>
                  <a:lnTo>
                    <a:pt x="39" y="487"/>
                  </a:lnTo>
                  <a:lnTo>
                    <a:pt x="32" y="459"/>
                  </a:lnTo>
                  <a:lnTo>
                    <a:pt x="33" y="441"/>
                  </a:lnTo>
                  <a:lnTo>
                    <a:pt x="35" y="420"/>
                  </a:lnTo>
                  <a:lnTo>
                    <a:pt x="34" y="396"/>
                  </a:lnTo>
                  <a:lnTo>
                    <a:pt x="34" y="374"/>
                  </a:lnTo>
                  <a:lnTo>
                    <a:pt x="40" y="342"/>
                  </a:lnTo>
                  <a:lnTo>
                    <a:pt x="46" y="315"/>
                  </a:lnTo>
                  <a:lnTo>
                    <a:pt x="50" y="305"/>
                  </a:lnTo>
                  <a:lnTo>
                    <a:pt x="45" y="285"/>
                  </a:lnTo>
                  <a:lnTo>
                    <a:pt x="41" y="240"/>
                  </a:lnTo>
                  <a:lnTo>
                    <a:pt x="45" y="224"/>
                  </a:lnTo>
                  <a:lnTo>
                    <a:pt x="59" y="211"/>
                  </a:lnTo>
                  <a:lnTo>
                    <a:pt x="61" y="177"/>
                  </a:lnTo>
                  <a:lnTo>
                    <a:pt x="59" y="174"/>
                  </a:lnTo>
                  <a:lnTo>
                    <a:pt x="48" y="170"/>
                  </a:lnTo>
                  <a:lnTo>
                    <a:pt x="40" y="139"/>
                  </a:lnTo>
                  <a:lnTo>
                    <a:pt x="34" y="111"/>
                  </a:lnTo>
                  <a:lnTo>
                    <a:pt x="30" y="83"/>
                  </a:lnTo>
                  <a:lnTo>
                    <a:pt x="30" y="59"/>
                  </a:lnTo>
                  <a:lnTo>
                    <a:pt x="22" y="37"/>
                  </a:lnTo>
                  <a:lnTo>
                    <a:pt x="17" y="14"/>
                  </a:lnTo>
                  <a:lnTo>
                    <a:pt x="12" y="0"/>
                  </a:lnTo>
                  <a:lnTo>
                    <a:pt x="9" y="13"/>
                  </a:lnTo>
                  <a:lnTo>
                    <a:pt x="4" y="27"/>
                  </a:lnTo>
                  <a:lnTo>
                    <a:pt x="0" y="27"/>
                  </a:lnTo>
                  <a:lnTo>
                    <a:pt x="5" y="68"/>
                  </a:lnTo>
                  <a:lnTo>
                    <a:pt x="9" y="111"/>
                  </a:lnTo>
                  <a:lnTo>
                    <a:pt x="9" y="144"/>
                  </a:lnTo>
                  <a:lnTo>
                    <a:pt x="9" y="181"/>
                  </a:lnTo>
                  <a:lnTo>
                    <a:pt x="9" y="196"/>
                  </a:lnTo>
                  <a:lnTo>
                    <a:pt x="11" y="235"/>
                  </a:lnTo>
                  <a:lnTo>
                    <a:pt x="11" y="272"/>
                  </a:lnTo>
                  <a:lnTo>
                    <a:pt x="11" y="316"/>
                  </a:lnTo>
                  <a:lnTo>
                    <a:pt x="10" y="363"/>
                  </a:lnTo>
                  <a:lnTo>
                    <a:pt x="11" y="383"/>
                  </a:lnTo>
                  <a:lnTo>
                    <a:pt x="11" y="41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66" name="Freeform 1742"/>
            <p:cNvSpPr>
              <a:spLocks/>
            </p:cNvSpPr>
            <p:nvPr/>
          </p:nvSpPr>
          <p:spPr bwMode="auto">
            <a:xfrm>
              <a:off x="2427343" y="5626305"/>
              <a:ext cx="81343" cy="73395"/>
            </a:xfrm>
            <a:custGeom>
              <a:avLst/>
              <a:gdLst>
                <a:gd name="T0" fmla="*/ 31 w 46"/>
                <a:gd name="T1" fmla="*/ 3 h 72"/>
                <a:gd name="T2" fmla="*/ 37 w 46"/>
                <a:gd name="T3" fmla="*/ 39 h 72"/>
                <a:gd name="T4" fmla="*/ 46 w 46"/>
                <a:gd name="T5" fmla="*/ 72 h 72"/>
                <a:gd name="T6" fmla="*/ 41 w 46"/>
                <a:gd name="T7" fmla="*/ 70 h 72"/>
                <a:gd name="T8" fmla="*/ 34 w 46"/>
                <a:gd name="T9" fmla="*/ 70 h 72"/>
                <a:gd name="T10" fmla="*/ 19 w 46"/>
                <a:gd name="T11" fmla="*/ 68 h 72"/>
                <a:gd name="T12" fmla="*/ 13 w 46"/>
                <a:gd name="T13" fmla="*/ 66 h 72"/>
                <a:gd name="T14" fmla="*/ 0 w 46"/>
                <a:gd name="T15" fmla="*/ 65 h 72"/>
                <a:gd name="T16" fmla="*/ 3 w 46"/>
                <a:gd name="T17" fmla="*/ 63 h 72"/>
                <a:gd name="T18" fmla="*/ 12 w 46"/>
                <a:gd name="T19" fmla="*/ 55 h 72"/>
                <a:gd name="T20" fmla="*/ 15 w 46"/>
                <a:gd name="T21" fmla="*/ 63 h 72"/>
                <a:gd name="T22" fmla="*/ 21 w 46"/>
                <a:gd name="T23" fmla="*/ 63 h 72"/>
                <a:gd name="T24" fmla="*/ 12 w 46"/>
                <a:gd name="T25" fmla="*/ 52 h 72"/>
                <a:gd name="T26" fmla="*/ 22 w 46"/>
                <a:gd name="T27" fmla="*/ 57 h 72"/>
                <a:gd name="T28" fmla="*/ 26 w 46"/>
                <a:gd name="T29" fmla="*/ 57 h 72"/>
                <a:gd name="T30" fmla="*/ 34 w 46"/>
                <a:gd name="T31" fmla="*/ 63 h 72"/>
                <a:gd name="T32" fmla="*/ 36 w 46"/>
                <a:gd name="T33" fmla="*/ 63 h 72"/>
                <a:gd name="T34" fmla="*/ 20 w 46"/>
                <a:gd name="T35" fmla="*/ 44 h 72"/>
                <a:gd name="T36" fmla="*/ 26 w 46"/>
                <a:gd name="T37" fmla="*/ 28 h 72"/>
                <a:gd name="T38" fmla="*/ 14 w 46"/>
                <a:gd name="T39" fmla="*/ 28 h 72"/>
                <a:gd name="T40" fmla="*/ 10 w 46"/>
                <a:gd name="T41" fmla="*/ 5 h 72"/>
                <a:gd name="T42" fmla="*/ 15 w 46"/>
                <a:gd name="T43" fmla="*/ 0 h 72"/>
                <a:gd name="T44" fmla="*/ 31 w 46"/>
                <a:gd name="T45"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72">
                  <a:moveTo>
                    <a:pt x="31" y="3"/>
                  </a:moveTo>
                  <a:lnTo>
                    <a:pt x="37" y="39"/>
                  </a:lnTo>
                  <a:lnTo>
                    <a:pt x="46" y="72"/>
                  </a:lnTo>
                  <a:lnTo>
                    <a:pt x="41" y="70"/>
                  </a:lnTo>
                  <a:lnTo>
                    <a:pt x="34" y="70"/>
                  </a:lnTo>
                  <a:lnTo>
                    <a:pt x="19" y="68"/>
                  </a:lnTo>
                  <a:lnTo>
                    <a:pt x="13" y="66"/>
                  </a:lnTo>
                  <a:lnTo>
                    <a:pt x="0" y="65"/>
                  </a:lnTo>
                  <a:lnTo>
                    <a:pt x="3" y="63"/>
                  </a:lnTo>
                  <a:lnTo>
                    <a:pt x="12" y="55"/>
                  </a:lnTo>
                  <a:lnTo>
                    <a:pt x="15" y="63"/>
                  </a:lnTo>
                  <a:lnTo>
                    <a:pt x="21" y="63"/>
                  </a:lnTo>
                  <a:lnTo>
                    <a:pt x="12" y="52"/>
                  </a:lnTo>
                  <a:lnTo>
                    <a:pt x="22" y="57"/>
                  </a:lnTo>
                  <a:lnTo>
                    <a:pt x="26" y="57"/>
                  </a:lnTo>
                  <a:lnTo>
                    <a:pt x="34" y="63"/>
                  </a:lnTo>
                  <a:lnTo>
                    <a:pt x="36" y="63"/>
                  </a:lnTo>
                  <a:lnTo>
                    <a:pt x="20" y="44"/>
                  </a:lnTo>
                  <a:lnTo>
                    <a:pt x="26" y="28"/>
                  </a:lnTo>
                  <a:lnTo>
                    <a:pt x="14" y="28"/>
                  </a:lnTo>
                  <a:lnTo>
                    <a:pt x="10" y="5"/>
                  </a:lnTo>
                  <a:lnTo>
                    <a:pt x="15" y="0"/>
                  </a:lnTo>
                  <a:lnTo>
                    <a:pt x="31" y="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267" name="Group 1743"/>
            <p:cNvGrpSpPr>
              <a:grpSpLocks/>
            </p:cNvGrpSpPr>
            <p:nvPr/>
          </p:nvGrpSpPr>
          <p:grpSpPr bwMode="auto">
            <a:xfrm>
              <a:off x="2230313" y="5291321"/>
              <a:ext cx="23499" cy="47048"/>
              <a:chOff x="2035" y="3391"/>
              <a:chExt cx="14" cy="24"/>
            </a:xfrm>
            <a:solidFill>
              <a:schemeClr val="bg1">
                <a:lumMod val="85000"/>
              </a:schemeClr>
            </a:solidFill>
          </p:grpSpPr>
          <p:grpSp>
            <p:nvGrpSpPr>
              <p:cNvPr id="786" name="Group 1744"/>
              <p:cNvGrpSpPr>
                <a:grpSpLocks/>
              </p:cNvGrpSpPr>
              <p:nvPr/>
            </p:nvGrpSpPr>
            <p:grpSpPr bwMode="auto">
              <a:xfrm>
                <a:off x="2035" y="3391"/>
                <a:ext cx="14" cy="24"/>
                <a:chOff x="2035" y="3391"/>
                <a:chExt cx="14" cy="24"/>
              </a:xfrm>
              <a:grpFill/>
            </p:grpSpPr>
            <p:pic>
              <p:nvPicPr>
                <p:cNvPr id="788" name="Picture 1745"/>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035" y="3391"/>
                  <a:ext cx="14" cy="24"/>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9" name="Freeform 1746"/>
                <p:cNvSpPr>
                  <a:spLocks/>
                </p:cNvSpPr>
                <p:nvPr/>
              </p:nvSpPr>
              <p:spPr bwMode="auto">
                <a:xfrm>
                  <a:off x="2035" y="3391"/>
                  <a:ext cx="13" cy="23"/>
                </a:xfrm>
                <a:custGeom>
                  <a:avLst/>
                  <a:gdLst>
                    <a:gd name="T0" fmla="*/ 4 w 13"/>
                    <a:gd name="T1" fmla="*/ 0 h 46"/>
                    <a:gd name="T2" fmla="*/ 0 w 13"/>
                    <a:gd name="T3" fmla="*/ 3 h 46"/>
                    <a:gd name="T4" fmla="*/ 5 w 13"/>
                    <a:gd name="T5" fmla="*/ 46 h 46"/>
                    <a:gd name="T6" fmla="*/ 12 w 13"/>
                    <a:gd name="T7" fmla="*/ 42 h 46"/>
                    <a:gd name="T8" fmla="*/ 13 w 13"/>
                    <a:gd name="T9" fmla="*/ 37 h 46"/>
                    <a:gd name="T10" fmla="*/ 10 w 13"/>
                    <a:gd name="T11" fmla="*/ 16 h 46"/>
                    <a:gd name="T12" fmla="*/ 12 w 13"/>
                    <a:gd name="T13" fmla="*/ 15 h 46"/>
                    <a:gd name="T14" fmla="*/ 4 w 13"/>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6">
                      <a:moveTo>
                        <a:pt x="4" y="0"/>
                      </a:moveTo>
                      <a:lnTo>
                        <a:pt x="0" y="3"/>
                      </a:lnTo>
                      <a:lnTo>
                        <a:pt x="5" y="46"/>
                      </a:lnTo>
                      <a:lnTo>
                        <a:pt x="12" y="42"/>
                      </a:lnTo>
                      <a:lnTo>
                        <a:pt x="13" y="37"/>
                      </a:lnTo>
                      <a:lnTo>
                        <a:pt x="10" y="16"/>
                      </a:lnTo>
                      <a:lnTo>
                        <a:pt x="12" y="15"/>
                      </a:lnTo>
                      <a:lnTo>
                        <a:pt x="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90" name="Freeform 1747"/>
                <p:cNvSpPr>
                  <a:spLocks/>
                </p:cNvSpPr>
                <p:nvPr/>
              </p:nvSpPr>
              <p:spPr bwMode="auto">
                <a:xfrm>
                  <a:off x="2035" y="3391"/>
                  <a:ext cx="13" cy="23"/>
                </a:xfrm>
                <a:custGeom>
                  <a:avLst/>
                  <a:gdLst>
                    <a:gd name="T0" fmla="*/ 4 w 13"/>
                    <a:gd name="T1" fmla="*/ 0 h 46"/>
                    <a:gd name="T2" fmla="*/ 0 w 13"/>
                    <a:gd name="T3" fmla="*/ 3 h 46"/>
                    <a:gd name="T4" fmla="*/ 5 w 13"/>
                    <a:gd name="T5" fmla="*/ 46 h 46"/>
                    <a:gd name="T6" fmla="*/ 12 w 13"/>
                    <a:gd name="T7" fmla="*/ 42 h 46"/>
                    <a:gd name="T8" fmla="*/ 13 w 13"/>
                    <a:gd name="T9" fmla="*/ 37 h 46"/>
                    <a:gd name="T10" fmla="*/ 10 w 13"/>
                    <a:gd name="T11" fmla="*/ 16 h 46"/>
                    <a:gd name="T12" fmla="*/ 12 w 13"/>
                    <a:gd name="T13" fmla="*/ 15 h 46"/>
                    <a:gd name="T14" fmla="*/ 4 w 13"/>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6">
                      <a:moveTo>
                        <a:pt x="4" y="0"/>
                      </a:moveTo>
                      <a:lnTo>
                        <a:pt x="0" y="3"/>
                      </a:lnTo>
                      <a:lnTo>
                        <a:pt x="5" y="46"/>
                      </a:lnTo>
                      <a:lnTo>
                        <a:pt x="12" y="42"/>
                      </a:lnTo>
                      <a:lnTo>
                        <a:pt x="13" y="37"/>
                      </a:lnTo>
                      <a:lnTo>
                        <a:pt x="10" y="16"/>
                      </a:lnTo>
                      <a:lnTo>
                        <a:pt x="12" y="15"/>
                      </a:lnTo>
                      <a:lnTo>
                        <a:pt x="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91" name="Picture 1748"/>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035" y="3391"/>
                  <a:ext cx="14" cy="24"/>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87" name="Freeform 1749"/>
              <p:cNvSpPr>
                <a:spLocks/>
              </p:cNvSpPr>
              <p:nvPr/>
            </p:nvSpPr>
            <p:spPr bwMode="auto">
              <a:xfrm>
                <a:off x="2035" y="3391"/>
                <a:ext cx="13" cy="23"/>
              </a:xfrm>
              <a:custGeom>
                <a:avLst/>
                <a:gdLst>
                  <a:gd name="T0" fmla="*/ 4 w 13"/>
                  <a:gd name="T1" fmla="*/ 0 h 46"/>
                  <a:gd name="T2" fmla="*/ 0 w 13"/>
                  <a:gd name="T3" fmla="*/ 3 h 46"/>
                  <a:gd name="T4" fmla="*/ 5 w 13"/>
                  <a:gd name="T5" fmla="*/ 46 h 46"/>
                  <a:gd name="T6" fmla="*/ 12 w 13"/>
                  <a:gd name="T7" fmla="*/ 42 h 46"/>
                  <a:gd name="T8" fmla="*/ 13 w 13"/>
                  <a:gd name="T9" fmla="*/ 37 h 46"/>
                  <a:gd name="T10" fmla="*/ 10 w 13"/>
                  <a:gd name="T11" fmla="*/ 16 h 46"/>
                  <a:gd name="T12" fmla="*/ 12 w 13"/>
                  <a:gd name="T13" fmla="*/ 15 h 46"/>
                  <a:gd name="T14" fmla="*/ 4 w 13"/>
                  <a:gd name="T15" fmla="*/ 0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46">
                    <a:moveTo>
                      <a:pt x="4" y="0"/>
                    </a:moveTo>
                    <a:lnTo>
                      <a:pt x="0" y="3"/>
                    </a:lnTo>
                    <a:lnTo>
                      <a:pt x="5" y="46"/>
                    </a:lnTo>
                    <a:lnTo>
                      <a:pt x="12" y="42"/>
                    </a:lnTo>
                    <a:lnTo>
                      <a:pt x="13" y="37"/>
                    </a:lnTo>
                    <a:lnTo>
                      <a:pt x="10" y="16"/>
                    </a:lnTo>
                    <a:lnTo>
                      <a:pt x="12" y="15"/>
                    </a:lnTo>
                    <a:lnTo>
                      <a:pt x="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268" name="Group 1750"/>
            <p:cNvGrpSpPr>
              <a:grpSpLocks/>
            </p:cNvGrpSpPr>
            <p:nvPr/>
          </p:nvGrpSpPr>
          <p:grpSpPr bwMode="auto">
            <a:xfrm>
              <a:off x="2279118" y="5511507"/>
              <a:ext cx="28922" cy="39521"/>
              <a:chOff x="2062" y="3502"/>
              <a:chExt cx="17" cy="20"/>
            </a:xfrm>
            <a:solidFill>
              <a:schemeClr val="bg1">
                <a:lumMod val="85000"/>
              </a:schemeClr>
            </a:solidFill>
          </p:grpSpPr>
          <p:grpSp>
            <p:nvGrpSpPr>
              <p:cNvPr id="780" name="Group 1751"/>
              <p:cNvGrpSpPr>
                <a:grpSpLocks/>
              </p:cNvGrpSpPr>
              <p:nvPr/>
            </p:nvGrpSpPr>
            <p:grpSpPr bwMode="auto">
              <a:xfrm>
                <a:off x="2062" y="3502"/>
                <a:ext cx="17" cy="20"/>
                <a:chOff x="2062" y="3502"/>
                <a:chExt cx="17" cy="20"/>
              </a:xfrm>
              <a:grpFill/>
            </p:grpSpPr>
            <p:pic>
              <p:nvPicPr>
                <p:cNvPr id="782" name="Picture 1752"/>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062" y="3502"/>
                  <a:ext cx="17"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3" name="Freeform 1753"/>
                <p:cNvSpPr>
                  <a:spLocks/>
                </p:cNvSpPr>
                <p:nvPr/>
              </p:nvSpPr>
              <p:spPr bwMode="auto">
                <a:xfrm>
                  <a:off x="2062" y="3502"/>
                  <a:ext cx="16" cy="19"/>
                </a:xfrm>
                <a:custGeom>
                  <a:avLst/>
                  <a:gdLst>
                    <a:gd name="T0" fmla="*/ 8 w 16"/>
                    <a:gd name="T1" fmla="*/ 0 h 39"/>
                    <a:gd name="T2" fmla="*/ 0 w 16"/>
                    <a:gd name="T3" fmla="*/ 15 h 39"/>
                    <a:gd name="T4" fmla="*/ 9 w 16"/>
                    <a:gd name="T5" fmla="*/ 33 h 39"/>
                    <a:gd name="T6" fmla="*/ 15 w 16"/>
                    <a:gd name="T7" fmla="*/ 39 h 39"/>
                    <a:gd name="T8" fmla="*/ 16 w 16"/>
                    <a:gd name="T9" fmla="*/ 26 h 39"/>
                    <a:gd name="T10" fmla="*/ 8 w 16"/>
                    <a:gd name="T11" fmla="*/ 0 h 39"/>
                  </a:gdLst>
                  <a:ahLst/>
                  <a:cxnLst>
                    <a:cxn ang="0">
                      <a:pos x="T0" y="T1"/>
                    </a:cxn>
                    <a:cxn ang="0">
                      <a:pos x="T2" y="T3"/>
                    </a:cxn>
                    <a:cxn ang="0">
                      <a:pos x="T4" y="T5"/>
                    </a:cxn>
                    <a:cxn ang="0">
                      <a:pos x="T6" y="T7"/>
                    </a:cxn>
                    <a:cxn ang="0">
                      <a:pos x="T8" y="T9"/>
                    </a:cxn>
                    <a:cxn ang="0">
                      <a:pos x="T10" y="T11"/>
                    </a:cxn>
                  </a:cxnLst>
                  <a:rect l="0" t="0" r="r" b="b"/>
                  <a:pathLst>
                    <a:path w="16" h="39">
                      <a:moveTo>
                        <a:pt x="8" y="0"/>
                      </a:moveTo>
                      <a:lnTo>
                        <a:pt x="0" y="15"/>
                      </a:lnTo>
                      <a:lnTo>
                        <a:pt x="9" y="33"/>
                      </a:lnTo>
                      <a:lnTo>
                        <a:pt x="15" y="39"/>
                      </a:lnTo>
                      <a:lnTo>
                        <a:pt x="16" y="26"/>
                      </a:lnTo>
                      <a:lnTo>
                        <a:pt x="8"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84" name="Freeform 1754"/>
                <p:cNvSpPr>
                  <a:spLocks/>
                </p:cNvSpPr>
                <p:nvPr/>
              </p:nvSpPr>
              <p:spPr bwMode="auto">
                <a:xfrm>
                  <a:off x="2062" y="3502"/>
                  <a:ext cx="16" cy="19"/>
                </a:xfrm>
                <a:custGeom>
                  <a:avLst/>
                  <a:gdLst>
                    <a:gd name="T0" fmla="*/ 8 w 16"/>
                    <a:gd name="T1" fmla="*/ 0 h 39"/>
                    <a:gd name="T2" fmla="*/ 0 w 16"/>
                    <a:gd name="T3" fmla="*/ 15 h 39"/>
                    <a:gd name="T4" fmla="*/ 9 w 16"/>
                    <a:gd name="T5" fmla="*/ 33 h 39"/>
                    <a:gd name="T6" fmla="*/ 15 w 16"/>
                    <a:gd name="T7" fmla="*/ 39 h 39"/>
                    <a:gd name="T8" fmla="*/ 16 w 16"/>
                    <a:gd name="T9" fmla="*/ 26 h 39"/>
                    <a:gd name="T10" fmla="*/ 8 w 16"/>
                    <a:gd name="T11" fmla="*/ 0 h 39"/>
                  </a:gdLst>
                  <a:ahLst/>
                  <a:cxnLst>
                    <a:cxn ang="0">
                      <a:pos x="T0" y="T1"/>
                    </a:cxn>
                    <a:cxn ang="0">
                      <a:pos x="T2" y="T3"/>
                    </a:cxn>
                    <a:cxn ang="0">
                      <a:pos x="T4" y="T5"/>
                    </a:cxn>
                    <a:cxn ang="0">
                      <a:pos x="T6" y="T7"/>
                    </a:cxn>
                    <a:cxn ang="0">
                      <a:pos x="T8" y="T9"/>
                    </a:cxn>
                    <a:cxn ang="0">
                      <a:pos x="T10" y="T11"/>
                    </a:cxn>
                  </a:cxnLst>
                  <a:rect l="0" t="0" r="r" b="b"/>
                  <a:pathLst>
                    <a:path w="16" h="39">
                      <a:moveTo>
                        <a:pt x="8" y="0"/>
                      </a:moveTo>
                      <a:lnTo>
                        <a:pt x="0" y="15"/>
                      </a:lnTo>
                      <a:lnTo>
                        <a:pt x="9" y="33"/>
                      </a:lnTo>
                      <a:lnTo>
                        <a:pt x="15" y="39"/>
                      </a:lnTo>
                      <a:lnTo>
                        <a:pt x="16" y="26"/>
                      </a:lnTo>
                      <a:lnTo>
                        <a:pt x="8"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85" name="Picture 1755"/>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062" y="3502"/>
                  <a:ext cx="17"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81" name="Freeform 1756"/>
              <p:cNvSpPr>
                <a:spLocks/>
              </p:cNvSpPr>
              <p:nvPr/>
            </p:nvSpPr>
            <p:spPr bwMode="auto">
              <a:xfrm>
                <a:off x="2062" y="3502"/>
                <a:ext cx="16" cy="19"/>
              </a:xfrm>
              <a:custGeom>
                <a:avLst/>
                <a:gdLst>
                  <a:gd name="T0" fmla="*/ 8 w 16"/>
                  <a:gd name="T1" fmla="*/ 0 h 39"/>
                  <a:gd name="T2" fmla="*/ 0 w 16"/>
                  <a:gd name="T3" fmla="*/ 15 h 39"/>
                  <a:gd name="T4" fmla="*/ 9 w 16"/>
                  <a:gd name="T5" fmla="*/ 33 h 39"/>
                  <a:gd name="T6" fmla="*/ 15 w 16"/>
                  <a:gd name="T7" fmla="*/ 39 h 39"/>
                  <a:gd name="T8" fmla="*/ 16 w 16"/>
                  <a:gd name="T9" fmla="*/ 26 h 39"/>
                  <a:gd name="T10" fmla="*/ 8 w 16"/>
                  <a:gd name="T11" fmla="*/ 0 h 39"/>
                </a:gdLst>
                <a:ahLst/>
                <a:cxnLst>
                  <a:cxn ang="0">
                    <a:pos x="T0" y="T1"/>
                  </a:cxn>
                  <a:cxn ang="0">
                    <a:pos x="T2" y="T3"/>
                  </a:cxn>
                  <a:cxn ang="0">
                    <a:pos x="T4" y="T5"/>
                  </a:cxn>
                  <a:cxn ang="0">
                    <a:pos x="T6" y="T7"/>
                  </a:cxn>
                  <a:cxn ang="0">
                    <a:pos x="T8" y="T9"/>
                  </a:cxn>
                  <a:cxn ang="0">
                    <a:pos x="T10" y="T11"/>
                  </a:cxn>
                </a:cxnLst>
                <a:rect l="0" t="0" r="r" b="b"/>
                <a:pathLst>
                  <a:path w="16" h="39">
                    <a:moveTo>
                      <a:pt x="8" y="0"/>
                    </a:moveTo>
                    <a:lnTo>
                      <a:pt x="0" y="15"/>
                    </a:lnTo>
                    <a:lnTo>
                      <a:pt x="9" y="33"/>
                    </a:lnTo>
                    <a:lnTo>
                      <a:pt x="15" y="39"/>
                    </a:lnTo>
                    <a:lnTo>
                      <a:pt x="16" y="26"/>
                    </a:lnTo>
                    <a:lnTo>
                      <a:pt x="8"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69" name="Freeform 1757"/>
            <p:cNvSpPr>
              <a:spLocks/>
            </p:cNvSpPr>
            <p:nvPr/>
          </p:nvSpPr>
          <p:spPr bwMode="auto">
            <a:xfrm>
              <a:off x="1866981" y="3893047"/>
              <a:ext cx="153648" cy="208894"/>
            </a:xfrm>
            <a:custGeom>
              <a:avLst/>
              <a:gdLst>
                <a:gd name="T0" fmla="*/ 0 w 87"/>
                <a:gd name="T1" fmla="*/ 83 h 207"/>
                <a:gd name="T2" fmla="*/ 1 w 87"/>
                <a:gd name="T3" fmla="*/ 116 h 207"/>
                <a:gd name="T4" fmla="*/ 0 w 87"/>
                <a:gd name="T5" fmla="*/ 122 h 207"/>
                <a:gd name="T6" fmla="*/ 11 w 87"/>
                <a:gd name="T7" fmla="*/ 131 h 207"/>
                <a:gd name="T8" fmla="*/ 13 w 87"/>
                <a:gd name="T9" fmla="*/ 122 h 207"/>
                <a:gd name="T10" fmla="*/ 15 w 87"/>
                <a:gd name="T11" fmla="*/ 129 h 207"/>
                <a:gd name="T12" fmla="*/ 14 w 87"/>
                <a:gd name="T13" fmla="*/ 148 h 207"/>
                <a:gd name="T14" fmla="*/ 9 w 87"/>
                <a:gd name="T15" fmla="*/ 157 h 207"/>
                <a:gd name="T16" fmla="*/ 10 w 87"/>
                <a:gd name="T17" fmla="*/ 176 h 207"/>
                <a:gd name="T18" fmla="*/ 8 w 87"/>
                <a:gd name="T19" fmla="*/ 189 h 207"/>
                <a:gd name="T20" fmla="*/ 12 w 87"/>
                <a:gd name="T21" fmla="*/ 185 h 207"/>
                <a:gd name="T22" fmla="*/ 29 w 87"/>
                <a:gd name="T23" fmla="*/ 207 h 207"/>
                <a:gd name="T24" fmla="*/ 34 w 87"/>
                <a:gd name="T25" fmla="*/ 198 h 207"/>
                <a:gd name="T26" fmla="*/ 35 w 87"/>
                <a:gd name="T27" fmla="*/ 183 h 207"/>
                <a:gd name="T28" fmla="*/ 39 w 87"/>
                <a:gd name="T29" fmla="*/ 170 h 207"/>
                <a:gd name="T30" fmla="*/ 41 w 87"/>
                <a:gd name="T31" fmla="*/ 152 h 207"/>
                <a:gd name="T32" fmla="*/ 43 w 87"/>
                <a:gd name="T33" fmla="*/ 152 h 207"/>
                <a:gd name="T34" fmla="*/ 43 w 87"/>
                <a:gd name="T35" fmla="*/ 159 h 207"/>
                <a:gd name="T36" fmla="*/ 46 w 87"/>
                <a:gd name="T37" fmla="*/ 157 h 207"/>
                <a:gd name="T38" fmla="*/ 45 w 87"/>
                <a:gd name="T39" fmla="*/ 152 h 207"/>
                <a:gd name="T40" fmla="*/ 48 w 87"/>
                <a:gd name="T41" fmla="*/ 142 h 207"/>
                <a:gd name="T42" fmla="*/ 58 w 87"/>
                <a:gd name="T43" fmla="*/ 137 h 207"/>
                <a:gd name="T44" fmla="*/ 75 w 87"/>
                <a:gd name="T45" fmla="*/ 116 h 207"/>
                <a:gd name="T46" fmla="*/ 85 w 87"/>
                <a:gd name="T47" fmla="*/ 77 h 207"/>
                <a:gd name="T48" fmla="*/ 87 w 87"/>
                <a:gd name="T49" fmla="*/ 77 h 207"/>
                <a:gd name="T50" fmla="*/ 80 w 87"/>
                <a:gd name="T51" fmla="*/ 53 h 207"/>
                <a:gd name="T52" fmla="*/ 86 w 87"/>
                <a:gd name="T53" fmla="*/ 48 h 207"/>
                <a:gd name="T54" fmla="*/ 69 w 87"/>
                <a:gd name="T55" fmla="*/ 33 h 207"/>
                <a:gd name="T56" fmla="*/ 53 w 87"/>
                <a:gd name="T57" fmla="*/ 33 h 207"/>
                <a:gd name="T58" fmla="*/ 45 w 87"/>
                <a:gd name="T59" fmla="*/ 18 h 207"/>
                <a:gd name="T60" fmla="*/ 32 w 87"/>
                <a:gd name="T61" fmla="*/ 0 h 207"/>
                <a:gd name="T62" fmla="*/ 25 w 87"/>
                <a:gd name="T63" fmla="*/ 13 h 207"/>
                <a:gd name="T64" fmla="*/ 12 w 87"/>
                <a:gd name="T65" fmla="*/ 26 h 207"/>
                <a:gd name="T66" fmla="*/ 9 w 87"/>
                <a:gd name="T67" fmla="*/ 52 h 207"/>
                <a:gd name="T68" fmla="*/ 8 w 87"/>
                <a:gd name="T69" fmla="*/ 66 h 207"/>
                <a:gd name="T70" fmla="*/ 0 w 87"/>
                <a:gd name="T71" fmla="*/ 8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207">
                  <a:moveTo>
                    <a:pt x="0" y="83"/>
                  </a:moveTo>
                  <a:lnTo>
                    <a:pt x="1" y="116"/>
                  </a:lnTo>
                  <a:lnTo>
                    <a:pt x="0" y="122"/>
                  </a:lnTo>
                  <a:lnTo>
                    <a:pt x="11" y="131"/>
                  </a:lnTo>
                  <a:lnTo>
                    <a:pt x="13" y="122"/>
                  </a:lnTo>
                  <a:lnTo>
                    <a:pt x="15" y="129"/>
                  </a:lnTo>
                  <a:lnTo>
                    <a:pt x="14" y="148"/>
                  </a:lnTo>
                  <a:lnTo>
                    <a:pt x="9" y="157"/>
                  </a:lnTo>
                  <a:lnTo>
                    <a:pt x="10" y="176"/>
                  </a:lnTo>
                  <a:lnTo>
                    <a:pt x="8" y="189"/>
                  </a:lnTo>
                  <a:lnTo>
                    <a:pt x="12" y="185"/>
                  </a:lnTo>
                  <a:lnTo>
                    <a:pt x="29" y="207"/>
                  </a:lnTo>
                  <a:lnTo>
                    <a:pt x="34" y="198"/>
                  </a:lnTo>
                  <a:lnTo>
                    <a:pt x="35" y="183"/>
                  </a:lnTo>
                  <a:lnTo>
                    <a:pt x="39" y="170"/>
                  </a:lnTo>
                  <a:lnTo>
                    <a:pt x="41" y="152"/>
                  </a:lnTo>
                  <a:lnTo>
                    <a:pt x="43" y="152"/>
                  </a:lnTo>
                  <a:lnTo>
                    <a:pt x="43" y="159"/>
                  </a:lnTo>
                  <a:lnTo>
                    <a:pt x="46" y="157"/>
                  </a:lnTo>
                  <a:lnTo>
                    <a:pt x="45" y="152"/>
                  </a:lnTo>
                  <a:lnTo>
                    <a:pt x="48" y="142"/>
                  </a:lnTo>
                  <a:lnTo>
                    <a:pt x="58" y="137"/>
                  </a:lnTo>
                  <a:lnTo>
                    <a:pt x="75" y="116"/>
                  </a:lnTo>
                  <a:lnTo>
                    <a:pt x="85" y="77"/>
                  </a:lnTo>
                  <a:lnTo>
                    <a:pt x="87" y="77"/>
                  </a:lnTo>
                  <a:lnTo>
                    <a:pt x="80" y="53"/>
                  </a:lnTo>
                  <a:lnTo>
                    <a:pt x="86" y="48"/>
                  </a:lnTo>
                  <a:lnTo>
                    <a:pt x="69" y="33"/>
                  </a:lnTo>
                  <a:lnTo>
                    <a:pt x="53" y="33"/>
                  </a:lnTo>
                  <a:lnTo>
                    <a:pt x="45" y="18"/>
                  </a:lnTo>
                  <a:lnTo>
                    <a:pt x="32" y="0"/>
                  </a:lnTo>
                  <a:lnTo>
                    <a:pt x="25" y="13"/>
                  </a:lnTo>
                  <a:lnTo>
                    <a:pt x="12" y="26"/>
                  </a:lnTo>
                  <a:lnTo>
                    <a:pt x="9" y="52"/>
                  </a:lnTo>
                  <a:lnTo>
                    <a:pt x="8" y="66"/>
                  </a:lnTo>
                  <a:lnTo>
                    <a:pt x="0" y="8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70" name="Freeform 1758"/>
            <p:cNvSpPr>
              <a:spLocks/>
            </p:cNvSpPr>
            <p:nvPr/>
          </p:nvSpPr>
          <p:spPr bwMode="auto">
            <a:xfrm>
              <a:off x="1577762" y="3940096"/>
              <a:ext cx="18076" cy="30111"/>
            </a:xfrm>
            <a:custGeom>
              <a:avLst/>
              <a:gdLst>
                <a:gd name="T0" fmla="*/ 0 w 10"/>
                <a:gd name="T1" fmla="*/ 0 h 30"/>
                <a:gd name="T2" fmla="*/ 4 w 10"/>
                <a:gd name="T3" fmla="*/ 18 h 30"/>
                <a:gd name="T4" fmla="*/ 0 w 10"/>
                <a:gd name="T5" fmla="*/ 30 h 30"/>
                <a:gd name="T6" fmla="*/ 10 w 10"/>
                <a:gd name="T7" fmla="*/ 30 h 30"/>
                <a:gd name="T8" fmla="*/ 3 w 10"/>
                <a:gd name="T9" fmla="*/ 0 h 30"/>
                <a:gd name="T10" fmla="*/ 0 w 10"/>
                <a:gd name="T11" fmla="*/ 0 h 30"/>
              </a:gdLst>
              <a:ahLst/>
              <a:cxnLst>
                <a:cxn ang="0">
                  <a:pos x="T0" y="T1"/>
                </a:cxn>
                <a:cxn ang="0">
                  <a:pos x="T2" y="T3"/>
                </a:cxn>
                <a:cxn ang="0">
                  <a:pos x="T4" y="T5"/>
                </a:cxn>
                <a:cxn ang="0">
                  <a:pos x="T6" y="T7"/>
                </a:cxn>
                <a:cxn ang="0">
                  <a:pos x="T8" y="T9"/>
                </a:cxn>
                <a:cxn ang="0">
                  <a:pos x="T10" y="T11"/>
                </a:cxn>
              </a:cxnLst>
              <a:rect l="0" t="0" r="r" b="b"/>
              <a:pathLst>
                <a:path w="10" h="30">
                  <a:moveTo>
                    <a:pt x="0" y="0"/>
                  </a:moveTo>
                  <a:lnTo>
                    <a:pt x="4" y="18"/>
                  </a:lnTo>
                  <a:lnTo>
                    <a:pt x="0" y="30"/>
                  </a:lnTo>
                  <a:lnTo>
                    <a:pt x="10" y="30"/>
                  </a:lnTo>
                  <a:lnTo>
                    <a:pt x="3" y="0"/>
                  </a:lnTo>
                  <a:lnTo>
                    <a:pt x="0"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271" name="Group 1759"/>
            <p:cNvGrpSpPr>
              <a:grpSpLocks/>
            </p:cNvGrpSpPr>
            <p:nvPr/>
          </p:nvGrpSpPr>
          <p:grpSpPr bwMode="auto">
            <a:xfrm>
              <a:off x="1886865" y="4024782"/>
              <a:ext cx="10846" cy="11292"/>
              <a:chOff x="1840" y="2754"/>
              <a:chExt cx="6" cy="6"/>
            </a:xfrm>
            <a:solidFill>
              <a:schemeClr val="bg1">
                <a:lumMod val="85000"/>
              </a:schemeClr>
            </a:solidFill>
          </p:grpSpPr>
          <p:grpSp>
            <p:nvGrpSpPr>
              <p:cNvPr id="774" name="Group 1760"/>
              <p:cNvGrpSpPr>
                <a:grpSpLocks/>
              </p:cNvGrpSpPr>
              <p:nvPr/>
            </p:nvGrpSpPr>
            <p:grpSpPr bwMode="auto">
              <a:xfrm>
                <a:off x="1840" y="2754"/>
                <a:ext cx="6" cy="6"/>
                <a:chOff x="1840" y="2754"/>
                <a:chExt cx="6" cy="6"/>
              </a:xfrm>
              <a:grpFill/>
            </p:grpSpPr>
            <p:pic>
              <p:nvPicPr>
                <p:cNvPr id="776" name="Picture 1761"/>
                <p:cNvPicPr>
                  <a:picLocks noChangeAspect="1" noChangeArrowheads="1"/>
                </p:cNvPicPr>
                <p:nvPr/>
              </p:nvPicPr>
              <p:blipFill>
                <a:blip r:embed="rId11" cstate="print">
                  <a:extLst>
                    <a:ext uri="{28A0092B-C50C-407E-A947-70E740481C1C}">
                      <a14:useLocalDpi xmlns:a14="http://schemas.microsoft.com/office/drawing/2010/main" val="0"/>
                    </a:ext>
                  </a:extLst>
                </a:blip>
                <a:srcRect t="-58595" r="-19398"/>
                <a:stretch>
                  <a:fillRect/>
                </a:stretch>
              </p:blipFill>
              <p:spPr bwMode="auto">
                <a:xfrm>
                  <a:off x="1840" y="2754"/>
                  <a:ext cx="6"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7" name="Freeform 1762"/>
                <p:cNvSpPr>
                  <a:spLocks/>
                </p:cNvSpPr>
                <p:nvPr/>
              </p:nvSpPr>
              <p:spPr bwMode="auto">
                <a:xfrm>
                  <a:off x="1840" y="2756"/>
                  <a:ext cx="4" cy="3"/>
                </a:xfrm>
                <a:custGeom>
                  <a:avLst/>
                  <a:gdLst>
                    <a:gd name="T0" fmla="*/ 4 w 4"/>
                    <a:gd name="T1" fmla="*/ 2 h 5"/>
                    <a:gd name="T2" fmla="*/ 1 w 4"/>
                    <a:gd name="T3" fmla="*/ 5 h 5"/>
                    <a:gd name="T4" fmla="*/ 0 w 4"/>
                    <a:gd name="T5" fmla="*/ 0 h 5"/>
                    <a:gd name="T6" fmla="*/ 4 w 4"/>
                    <a:gd name="T7" fmla="*/ 2 h 5"/>
                  </a:gdLst>
                  <a:ahLst/>
                  <a:cxnLst>
                    <a:cxn ang="0">
                      <a:pos x="T0" y="T1"/>
                    </a:cxn>
                    <a:cxn ang="0">
                      <a:pos x="T2" y="T3"/>
                    </a:cxn>
                    <a:cxn ang="0">
                      <a:pos x="T4" y="T5"/>
                    </a:cxn>
                    <a:cxn ang="0">
                      <a:pos x="T6" y="T7"/>
                    </a:cxn>
                  </a:cxnLst>
                  <a:rect l="0" t="0" r="r" b="b"/>
                  <a:pathLst>
                    <a:path w="4" h="5">
                      <a:moveTo>
                        <a:pt x="4" y="2"/>
                      </a:moveTo>
                      <a:lnTo>
                        <a:pt x="1" y="5"/>
                      </a:lnTo>
                      <a:lnTo>
                        <a:pt x="0" y="0"/>
                      </a:lnTo>
                      <a:lnTo>
                        <a:pt x="4"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78" name="Freeform 1763"/>
                <p:cNvSpPr>
                  <a:spLocks/>
                </p:cNvSpPr>
                <p:nvPr/>
              </p:nvSpPr>
              <p:spPr bwMode="auto">
                <a:xfrm>
                  <a:off x="1840" y="2756"/>
                  <a:ext cx="4" cy="3"/>
                </a:xfrm>
                <a:custGeom>
                  <a:avLst/>
                  <a:gdLst>
                    <a:gd name="T0" fmla="*/ 4 w 4"/>
                    <a:gd name="T1" fmla="*/ 2 h 5"/>
                    <a:gd name="T2" fmla="*/ 1 w 4"/>
                    <a:gd name="T3" fmla="*/ 5 h 5"/>
                    <a:gd name="T4" fmla="*/ 0 w 4"/>
                    <a:gd name="T5" fmla="*/ 0 h 5"/>
                    <a:gd name="T6" fmla="*/ 4 w 4"/>
                    <a:gd name="T7" fmla="*/ 2 h 5"/>
                  </a:gdLst>
                  <a:ahLst/>
                  <a:cxnLst>
                    <a:cxn ang="0">
                      <a:pos x="T0" y="T1"/>
                    </a:cxn>
                    <a:cxn ang="0">
                      <a:pos x="T2" y="T3"/>
                    </a:cxn>
                    <a:cxn ang="0">
                      <a:pos x="T4" y="T5"/>
                    </a:cxn>
                    <a:cxn ang="0">
                      <a:pos x="T6" y="T7"/>
                    </a:cxn>
                  </a:cxnLst>
                  <a:rect l="0" t="0" r="r" b="b"/>
                  <a:pathLst>
                    <a:path w="4" h="5">
                      <a:moveTo>
                        <a:pt x="4" y="2"/>
                      </a:moveTo>
                      <a:lnTo>
                        <a:pt x="1" y="5"/>
                      </a:lnTo>
                      <a:lnTo>
                        <a:pt x="0" y="0"/>
                      </a:lnTo>
                      <a:lnTo>
                        <a:pt x="4"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79" name="Picture 1764"/>
                <p:cNvPicPr>
                  <a:picLocks noChangeAspect="1" noChangeArrowheads="1"/>
                </p:cNvPicPr>
                <p:nvPr/>
              </p:nvPicPr>
              <p:blipFill>
                <a:blip r:embed="rId11" cstate="print">
                  <a:extLst>
                    <a:ext uri="{28A0092B-C50C-407E-A947-70E740481C1C}">
                      <a14:useLocalDpi xmlns:a14="http://schemas.microsoft.com/office/drawing/2010/main" val="0"/>
                    </a:ext>
                  </a:extLst>
                </a:blip>
                <a:srcRect t="-58595" r="-19398"/>
                <a:stretch>
                  <a:fillRect/>
                </a:stretch>
              </p:blipFill>
              <p:spPr bwMode="auto">
                <a:xfrm>
                  <a:off x="1840" y="2754"/>
                  <a:ext cx="6"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75" name="Freeform 1765"/>
              <p:cNvSpPr>
                <a:spLocks/>
              </p:cNvSpPr>
              <p:nvPr/>
            </p:nvSpPr>
            <p:spPr bwMode="auto">
              <a:xfrm>
                <a:off x="1840" y="2756"/>
                <a:ext cx="4" cy="3"/>
              </a:xfrm>
              <a:custGeom>
                <a:avLst/>
                <a:gdLst>
                  <a:gd name="T0" fmla="*/ 4 w 4"/>
                  <a:gd name="T1" fmla="*/ 2 h 5"/>
                  <a:gd name="T2" fmla="*/ 1 w 4"/>
                  <a:gd name="T3" fmla="*/ 5 h 5"/>
                  <a:gd name="T4" fmla="*/ 0 w 4"/>
                  <a:gd name="T5" fmla="*/ 0 h 5"/>
                  <a:gd name="T6" fmla="*/ 4 w 4"/>
                  <a:gd name="T7" fmla="*/ 2 h 5"/>
                </a:gdLst>
                <a:ahLst/>
                <a:cxnLst>
                  <a:cxn ang="0">
                    <a:pos x="T0" y="T1"/>
                  </a:cxn>
                  <a:cxn ang="0">
                    <a:pos x="T2" y="T3"/>
                  </a:cxn>
                  <a:cxn ang="0">
                    <a:pos x="T4" y="T5"/>
                  </a:cxn>
                  <a:cxn ang="0">
                    <a:pos x="T6" y="T7"/>
                  </a:cxn>
                </a:cxnLst>
                <a:rect l="0" t="0" r="r" b="b"/>
                <a:pathLst>
                  <a:path w="4" h="5">
                    <a:moveTo>
                      <a:pt x="4" y="2"/>
                    </a:moveTo>
                    <a:lnTo>
                      <a:pt x="1" y="5"/>
                    </a:lnTo>
                    <a:lnTo>
                      <a:pt x="0" y="0"/>
                    </a:lnTo>
                    <a:lnTo>
                      <a:pt x="4"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272" name="Group 1766"/>
            <p:cNvGrpSpPr>
              <a:grpSpLocks/>
            </p:cNvGrpSpPr>
            <p:nvPr/>
          </p:nvGrpSpPr>
          <p:grpSpPr bwMode="auto">
            <a:xfrm>
              <a:off x="1603069" y="3947623"/>
              <a:ext cx="10846" cy="16937"/>
              <a:chOff x="1679" y="2715"/>
              <a:chExt cx="6" cy="9"/>
            </a:xfrm>
            <a:solidFill>
              <a:schemeClr val="bg1">
                <a:lumMod val="85000"/>
              </a:schemeClr>
            </a:solidFill>
          </p:grpSpPr>
          <p:grpSp>
            <p:nvGrpSpPr>
              <p:cNvPr id="768" name="Group 1767"/>
              <p:cNvGrpSpPr>
                <a:grpSpLocks/>
              </p:cNvGrpSpPr>
              <p:nvPr/>
            </p:nvGrpSpPr>
            <p:grpSpPr bwMode="auto">
              <a:xfrm>
                <a:off x="1679" y="2715"/>
                <a:ext cx="6" cy="9"/>
                <a:chOff x="1679" y="2715"/>
                <a:chExt cx="6" cy="9"/>
              </a:xfrm>
              <a:grpFill/>
            </p:grpSpPr>
            <p:pic>
              <p:nvPicPr>
                <p:cNvPr id="770" name="Picture 1768"/>
                <p:cNvPicPr>
                  <a:picLocks noChangeAspect="1" noChangeArrowheads="1"/>
                </p:cNvPicPr>
                <p:nvPr/>
              </p:nvPicPr>
              <p:blipFill>
                <a:blip r:embed="rId2">
                  <a:extLst>
                    <a:ext uri="{28A0092B-C50C-407E-A947-70E740481C1C}">
                      <a14:useLocalDpi xmlns:a14="http://schemas.microsoft.com/office/drawing/2010/main" val="0"/>
                    </a:ext>
                  </a:extLst>
                </a:blip>
                <a:srcRect t="-369887"/>
                <a:stretch>
                  <a:fillRect/>
                </a:stretch>
              </p:blipFill>
              <p:spPr bwMode="auto">
                <a:xfrm>
                  <a:off x="1679" y="2715"/>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1" name="Freeform 1769"/>
                <p:cNvSpPr>
                  <a:spLocks/>
                </p:cNvSpPr>
                <p:nvPr/>
              </p:nvSpPr>
              <p:spPr bwMode="auto">
                <a:xfrm>
                  <a:off x="1679" y="2722"/>
                  <a:ext cx="5" cy="1"/>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lnTo>
                        <a:pt x="0" y="0"/>
                      </a:lnTo>
                      <a:lnTo>
                        <a:pt x="5"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72" name="Freeform 1770"/>
                <p:cNvSpPr>
                  <a:spLocks/>
                </p:cNvSpPr>
                <p:nvPr/>
              </p:nvSpPr>
              <p:spPr bwMode="auto">
                <a:xfrm>
                  <a:off x="1679" y="2722"/>
                  <a:ext cx="5" cy="1"/>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lnTo>
                        <a:pt x="0" y="0"/>
                      </a:lnTo>
                      <a:lnTo>
                        <a:pt x="5"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73" name="Picture 1771"/>
                <p:cNvPicPr>
                  <a:picLocks noChangeAspect="1" noChangeArrowheads="1"/>
                </p:cNvPicPr>
                <p:nvPr/>
              </p:nvPicPr>
              <p:blipFill>
                <a:blip r:embed="rId2">
                  <a:extLst>
                    <a:ext uri="{28A0092B-C50C-407E-A947-70E740481C1C}">
                      <a14:useLocalDpi xmlns:a14="http://schemas.microsoft.com/office/drawing/2010/main" val="0"/>
                    </a:ext>
                  </a:extLst>
                </a:blip>
                <a:srcRect t="-369887"/>
                <a:stretch>
                  <a:fillRect/>
                </a:stretch>
              </p:blipFill>
              <p:spPr bwMode="auto">
                <a:xfrm>
                  <a:off x="1679" y="2715"/>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69" name="Freeform 1772"/>
              <p:cNvSpPr>
                <a:spLocks/>
              </p:cNvSpPr>
              <p:nvPr/>
            </p:nvSpPr>
            <p:spPr bwMode="auto">
              <a:xfrm>
                <a:off x="1679" y="2722"/>
                <a:ext cx="5" cy="1"/>
              </a:xfrm>
              <a:custGeom>
                <a:avLst/>
                <a:gdLst>
                  <a:gd name="T0" fmla="*/ 5 w 5"/>
                  <a:gd name="T1" fmla="*/ 2 h 2"/>
                  <a:gd name="T2" fmla="*/ 0 w 5"/>
                  <a:gd name="T3" fmla="*/ 0 h 2"/>
                  <a:gd name="T4" fmla="*/ 5 w 5"/>
                  <a:gd name="T5" fmla="*/ 2 h 2"/>
                </a:gdLst>
                <a:ahLst/>
                <a:cxnLst>
                  <a:cxn ang="0">
                    <a:pos x="T0" y="T1"/>
                  </a:cxn>
                  <a:cxn ang="0">
                    <a:pos x="T2" y="T3"/>
                  </a:cxn>
                  <a:cxn ang="0">
                    <a:pos x="T4" y="T5"/>
                  </a:cxn>
                </a:cxnLst>
                <a:rect l="0" t="0" r="r" b="b"/>
                <a:pathLst>
                  <a:path w="5" h="2">
                    <a:moveTo>
                      <a:pt x="5" y="2"/>
                    </a:moveTo>
                    <a:lnTo>
                      <a:pt x="0" y="0"/>
                    </a:lnTo>
                    <a:lnTo>
                      <a:pt x="5"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73" name="Freeform 1773"/>
            <p:cNvSpPr>
              <a:spLocks/>
            </p:cNvSpPr>
            <p:nvPr/>
          </p:nvSpPr>
          <p:spPr bwMode="auto">
            <a:xfrm>
              <a:off x="1856136" y="3940096"/>
              <a:ext cx="359716" cy="592808"/>
            </a:xfrm>
            <a:custGeom>
              <a:avLst/>
              <a:gdLst>
                <a:gd name="T0" fmla="*/ 196 w 203"/>
                <a:gd name="T1" fmla="*/ 469 h 596"/>
                <a:gd name="T2" fmla="*/ 199 w 203"/>
                <a:gd name="T3" fmla="*/ 524 h 596"/>
                <a:gd name="T4" fmla="*/ 196 w 203"/>
                <a:gd name="T5" fmla="*/ 556 h 596"/>
                <a:gd name="T6" fmla="*/ 192 w 203"/>
                <a:gd name="T7" fmla="*/ 580 h 596"/>
                <a:gd name="T8" fmla="*/ 183 w 203"/>
                <a:gd name="T9" fmla="*/ 596 h 596"/>
                <a:gd name="T10" fmla="*/ 167 w 203"/>
                <a:gd name="T11" fmla="*/ 565 h 596"/>
                <a:gd name="T12" fmla="*/ 140 w 203"/>
                <a:gd name="T13" fmla="*/ 537 h 596"/>
                <a:gd name="T14" fmla="*/ 114 w 203"/>
                <a:gd name="T15" fmla="*/ 508 h 596"/>
                <a:gd name="T16" fmla="*/ 87 w 203"/>
                <a:gd name="T17" fmla="*/ 459 h 596"/>
                <a:gd name="T18" fmla="*/ 78 w 203"/>
                <a:gd name="T19" fmla="*/ 408 h 596"/>
                <a:gd name="T20" fmla="*/ 61 w 203"/>
                <a:gd name="T21" fmla="*/ 350 h 596"/>
                <a:gd name="T22" fmla="*/ 47 w 203"/>
                <a:gd name="T23" fmla="*/ 302 h 596"/>
                <a:gd name="T24" fmla="*/ 33 w 203"/>
                <a:gd name="T25" fmla="*/ 256 h 596"/>
                <a:gd name="T26" fmla="*/ 16 w 203"/>
                <a:gd name="T27" fmla="*/ 215 h 596"/>
                <a:gd name="T28" fmla="*/ 7 w 203"/>
                <a:gd name="T29" fmla="*/ 191 h 596"/>
                <a:gd name="T30" fmla="*/ 8 w 203"/>
                <a:gd name="T31" fmla="*/ 130 h 596"/>
                <a:gd name="T32" fmla="*/ 16 w 203"/>
                <a:gd name="T33" fmla="*/ 130 h 596"/>
                <a:gd name="T34" fmla="*/ 18 w 203"/>
                <a:gd name="T35" fmla="*/ 139 h 596"/>
                <a:gd name="T36" fmla="*/ 40 w 203"/>
                <a:gd name="T37" fmla="*/ 152 h 596"/>
                <a:gd name="T38" fmla="*/ 46 w 203"/>
                <a:gd name="T39" fmla="*/ 124 h 596"/>
                <a:gd name="T40" fmla="*/ 50 w 203"/>
                <a:gd name="T41" fmla="*/ 106 h 596"/>
                <a:gd name="T42" fmla="*/ 52 w 203"/>
                <a:gd name="T43" fmla="*/ 111 h 596"/>
                <a:gd name="T44" fmla="*/ 54 w 203"/>
                <a:gd name="T45" fmla="*/ 96 h 596"/>
                <a:gd name="T46" fmla="*/ 81 w 203"/>
                <a:gd name="T47" fmla="*/ 70 h 596"/>
                <a:gd name="T48" fmla="*/ 93 w 203"/>
                <a:gd name="T49" fmla="*/ 31 h 596"/>
                <a:gd name="T50" fmla="*/ 92 w 203"/>
                <a:gd name="T51" fmla="*/ 2 h 596"/>
                <a:gd name="T52" fmla="*/ 102 w 203"/>
                <a:gd name="T53" fmla="*/ 18 h 596"/>
                <a:gd name="T54" fmla="*/ 123 w 203"/>
                <a:gd name="T55" fmla="*/ 59 h 596"/>
                <a:gd name="T56" fmla="*/ 145 w 203"/>
                <a:gd name="T57" fmla="*/ 74 h 596"/>
                <a:gd name="T58" fmla="*/ 172 w 203"/>
                <a:gd name="T59" fmla="*/ 85 h 596"/>
                <a:gd name="T60" fmla="*/ 175 w 203"/>
                <a:gd name="T61" fmla="*/ 137 h 596"/>
                <a:gd name="T62" fmla="*/ 157 w 203"/>
                <a:gd name="T63" fmla="*/ 143 h 596"/>
                <a:gd name="T64" fmla="*/ 134 w 203"/>
                <a:gd name="T65" fmla="*/ 163 h 596"/>
                <a:gd name="T66" fmla="*/ 125 w 203"/>
                <a:gd name="T67" fmla="*/ 213 h 596"/>
                <a:gd name="T68" fmla="*/ 124 w 203"/>
                <a:gd name="T69" fmla="*/ 265 h 596"/>
                <a:gd name="T70" fmla="*/ 129 w 203"/>
                <a:gd name="T71" fmla="*/ 302 h 596"/>
                <a:gd name="T72" fmla="*/ 145 w 203"/>
                <a:gd name="T73" fmla="*/ 320 h 596"/>
                <a:gd name="T74" fmla="*/ 168 w 203"/>
                <a:gd name="T75" fmla="*/ 311 h 596"/>
                <a:gd name="T76" fmla="*/ 170 w 203"/>
                <a:gd name="T77" fmla="*/ 359 h 596"/>
                <a:gd name="T78" fmla="*/ 194 w 203"/>
                <a:gd name="T79" fmla="*/ 382 h 596"/>
                <a:gd name="T80" fmla="*/ 200 w 203"/>
                <a:gd name="T81" fmla="*/ 415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3" h="596">
                  <a:moveTo>
                    <a:pt x="200" y="456"/>
                  </a:moveTo>
                  <a:lnTo>
                    <a:pt x="196" y="469"/>
                  </a:lnTo>
                  <a:lnTo>
                    <a:pt x="195" y="498"/>
                  </a:lnTo>
                  <a:lnTo>
                    <a:pt x="199" y="524"/>
                  </a:lnTo>
                  <a:lnTo>
                    <a:pt x="203" y="528"/>
                  </a:lnTo>
                  <a:lnTo>
                    <a:pt x="196" y="556"/>
                  </a:lnTo>
                  <a:lnTo>
                    <a:pt x="195" y="569"/>
                  </a:lnTo>
                  <a:lnTo>
                    <a:pt x="192" y="580"/>
                  </a:lnTo>
                  <a:lnTo>
                    <a:pt x="188" y="596"/>
                  </a:lnTo>
                  <a:lnTo>
                    <a:pt x="183" y="596"/>
                  </a:lnTo>
                  <a:lnTo>
                    <a:pt x="174" y="580"/>
                  </a:lnTo>
                  <a:lnTo>
                    <a:pt x="167" y="565"/>
                  </a:lnTo>
                  <a:lnTo>
                    <a:pt x="153" y="550"/>
                  </a:lnTo>
                  <a:lnTo>
                    <a:pt x="140" y="537"/>
                  </a:lnTo>
                  <a:lnTo>
                    <a:pt x="127" y="522"/>
                  </a:lnTo>
                  <a:lnTo>
                    <a:pt x="114" y="508"/>
                  </a:lnTo>
                  <a:lnTo>
                    <a:pt x="101" y="483"/>
                  </a:lnTo>
                  <a:lnTo>
                    <a:pt x="87" y="459"/>
                  </a:lnTo>
                  <a:lnTo>
                    <a:pt x="89" y="443"/>
                  </a:lnTo>
                  <a:lnTo>
                    <a:pt x="78" y="408"/>
                  </a:lnTo>
                  <a:lnTo>
                    <a:pt x="67" y="372"/>
                  </a:lnTo>
                  <a:lnTo>
                    <a:pt x="61" y="350"/>
                  </a:lnTo>
                  <a:lnTo>
                    <a:pt x="53" y="326"/>
                  </a:lnTo>
                  <a:lnTo>
                    <a:pt x="47" y="302"/>
                  </a:lnTo>
                  <a:lnTo>
                    <a:pt x="40" y="280"/>
                  </a:lnTo>
                  <a:lnTo>
                    <a:pt x="33" y="256"/>
                  </a:lnTo>
                  <a:lnTo>
                    <a:pt x="27" y="232"/>
                  </a:lnTo>
                  <a:lnTo>
                    <a:pt x="16" y="215"/>
                  </a:lnTo>
                  <a:lnTo>
                    <a:pt x="5" y="200"/>
                  </a:lnTo>
                  <a:lnTo>
                    <a:pt x="7" y="191"/>
                  </a:lnTo>
                  <a:lnTo>
                    <a:pt x="0" y="148"/>
                  </a:lnTo>
                  <a:lnTo>
                    <a:pt x="8" y="130"/>
                  </a:lnTo>
                  <a:lnTo>
                    <a:pt x="15" y="111"/>
                  </a:lnTo>
                  <a:lnTo>
                    <a:pt x="16" y="130"/>
                  </a:lnTo>
                  <a:lnTo>
                    <a:pt x="14" y="143"/>
                  </a:lnTo>
                  <a:lnTo>
                    <a:pt x="18" y="139"/>
                  </a:lnTo>
                  <a:lnTo>
                    <a:pt x="36" y="161"/>
                  </a:lnTo>
                  <a:lnTo>
                    <a:pt x="40" y="152"/>
                  </a:lnTo>
                  <a:lnTo>
                    <a:pt x="41" y="137"/>
                  </a:lnTo>
                  <a:lnTo>
                    <a:pt x="46" y="124"/>
                  </a:lnTo>
                  <a:lnTo>
                    <a:pt x="48" y="106"/>
                  </a:lnTo>
                  <a:lnTo>
                    <a:pt x="50" y="106"/>
                  </a:lnTo>
                  <a:lnTo>
                    <a:pt x="50" y="113"/>
                  </a:lnTo>
                  <a:lnTo>
                    <a:pt x="52" y="111"/>
                  </a:lnTo>
                  <a:lnTo>
                    <a:pt x="51" y="106"/>
                  </a:lnTo>
                  <a:lnTo>
                    <a:pt x="54" y="96"/>
                  </a:lnTo>
                  <a:lnTo>
                    <a:pt x="64" y="91"/>
                  </a:lnTo>
                  <a:lnTo>
                    <a:pt x="81" y="70"/>
                  </a:lnTo>
                  <a:lnTo>
                    <a:pt x="91" y="31"/>
                  </a:lnTo>
                  <a:lnTo>
                    <a:pt x="93" y="31"/>
                  </a:lnTo>
                  <a:lnTo>
                    <a:pt x="87" y="7"/>
                  </a:lnTo>
                  <a:lnTo>
                    <a:pt x="92" y="2"/>
                  </a:lnTo>
                  <a:lnTo>
                    <a:pt x="93" y="0"/>
                  </a:lnTo>
                  <a:lnTo>
                    <a:pt x="102" y="18"/>
                  </a:lnTo>
                  <a:lnTo>
                    <a:pt x="110" y="33"/>
                  </a:lnTo>
                  <a:lnTo>
                    <a:pt x="123" y="59"/>
                  </a:lnTo>
                  <a:lnTo>
                    <a:pt x="126" y="74"/>
                  </a:lnTo>
                  <a:lnTo>
                    <a:pt x="145" y="74"/>
                  </a:lnTo>
                  <a:lnTo>
                    <a:pt x="156" y="76"/>
                  </a:lnTo>
                  <a:lnTo>
                    <a:pt x="172" y="85"/>
                  </a:lnTo>
                  <a:lnTo>
                    <a:pt x="166" y="124"/>
                  </a:lnTo>
                  <a:lnTo>
                    <a:pt x="175" y="137"/>
                  </a:lnTo>
                  <a:lnTo>
                    <a:pt x="170" y="137"/>
                  </a:lnTo>
                  <a:lnTo>
                    <a:pt x="157" y="143"/>
                  </a:lnTo>
                  <a:lnTo>
                    <a:pt x="145" y="154"/>
                  </a:lnTo>
                  <a:lnTo>
                    <a:pt x="134" y="163"/>
                  </a:lnTo>
                  <a:lnTo>
                    <a:pt x="128" y="189"/>
                  </a:lnTo>
                  <a:lnTo>
                    <a:pt x="125" y="213"/>
                  </a:lnTo>
                  <a:lnTo>
                    <a:pt x="117" y="239"/>
                  </a:lnTo>
                  <a:lnTo>
                    <a:pt x="124" y="265"/>
                  </a:lnTo>
                  <a:lnTo>
                    <a:pt x="130" y="291"/>
                  </a:lnTo>
                  <a:lnTo>
                    <a:pt x="129" y="302"/>
                  </a:lnTo>
                  <a:lnTo>
                    <a:pt x="137" y="306"/>
                  </a:lnTo>
                  <a:lnTo>
                    <a:pt x="145" y="320"/>
                  </a:lnTo>
                  <a:lnTo>
                    <a:pt x="157" y="324"/>
                  </a:lnTo>
                  <a:lnTo>
                    <a:pt x="168" y="311"/>
                  </a:lnTo>
                  <a:lnTo>
                    <a:pt x="169" y="335"/>
                  </a:lnTo>
                  <a:lnTo>
                    <a:pt x="170" y="359"/>
                  </a:lnTo>
                  <a:lnTo>
                    <a:pt x="186" y="357"/>
                  </a:lnTo>
                  <a:lnTo>
                    <a:pt x="194" y="382"/>
                  </a:lnTo>
                  <a:lnTo>
                    <a:pt x="202" y="406"/>
                  </a:lnTo>
                  <a:lnTo>
                    <a:pt x="200" y="415"/>
                  </a:lnTo>
                  <a:lnTo>
                    <a:pt x="200" y="45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74" name="Freeform 1774"/>
            <p:cNvSpPr>
              <a:spLocks/>
            </p:cNvSpPr>
            <p:nvPr/>
          </p:nvSpPr>
          <p:spPr bwMode="auto">
            <a:xfrm>
              <a:off x="5937738" y="2231303"/>
              <a:ext cx="1388251" cy="1053881"/>
            </a:xfrm>
            <a:custGeom>
              <a:avLst/>
              <a:gdLst>
                <a:gd name="T0" fmla="*/ 316 w 788"/>
                <a:gd name="T1" fmla="*/ 821 h 1063"/>
                <a:gd name="T2" fmla="*/ 263 w 788"/>
                <a:gd name="T3" fmla="*/ 817 h 1063"/>
                <a:gd name="T4" fmla="*/ 199 w 788"/>
                <a:gd name="T5" fmla="*/ 782 h 1063"/>
                <a:gd name="T6" fmla="*/ 149 w 788"/>
                <a:gd name="T7" fmla="*/ 743 h 1063"/>
                <a:gd name="T8" fmla="*/ 102 w 788"/>
                <a:gd name="T9" fmla="*/ 663 h 1063"/>
                <a:gd name="T10" fmla="*/ 102 w 788"/>
                <a:gd name="T11" fmla="*/ 610 h 1063"/>
                <a:gd name="T12" fmla="*/ 90 w 788"/>
                <a:gd name="T13" fmla="*/ 578 h 1063"/>
                <a:gd name="T14" fmla="*/ 41 w 788"/>
                <a:gd name="T15" fmla="*/ 528 h 1063"/>
                <a:gd name="T16" fmla="*/ 21 w 788"/>
                <a:gd name="T17" fmla="*/ 474 h 1063"/>
                <a:gd name="T18" fmla="*/ 22 w 788"/>
                <a:gd name="T19" fmla="*/ 408 h 1063"/>
                <a:gd name="T20" fmla="*/ 77 w 788"/>
                <a:gd name="T21" fmla="*/ 352 h 1063"/>
                <a:gd name="T22" fmla="*/ 64 w 788"/>
                <a:gd name="T23" fmla="*/ 274 h 1063"/>
                <a:gd name="T24" fmla="*/ 83 w 788"/>
                <a:gd name="T25" fmla="*/ 221 h 1063"/>
                <a:gd name="T26" fmla="*/ 115 w 788"/>
                <a:gd name="T27" fmla="*/ 154 h 1063"/>
                <a:gd name="T28" fmla="*/ 159 w 788"/>
                <a:gd name="T29" fmla="*/ 169 h 1063"/>
                <a:gd name="T30" fmla="*/ 218 w 788"/>
                <a:gd name="T31" fmla="*/ 258 h 1063"/>
                <a:gd name="T32" fmla="*/ 299 w 788"/>
                <a:gd name="T33" fmla="*/ 335 h 1063"/>
                <a:gd name="T34" fmla="*/ 384 w 788"/>
                <a:gd name="T35" fmla="*/ 354 h 1063"/>
                <a:gd name="T36" fmla="*/ 451 w 788"/>
                <a:gd name="T37" fmla="*/ 352 h 1063"/>
                <a:gd name="T38" fmla="*/ 501 w 788"/>
                <a:gd name="T39" fmla="*/ 289 h 1063"/>
                <a:gd name="T40" fmla="*/ 549 w 788"/>
                <a:gd name="T41" fmla="*/ 228 h 1063"/>
                <a:gd name="T42" fmla="*/ 547 w 788"/>
                <a:gd name="T43" fmla="*/ 180 h 1063"/>
                <a:gd name="T44" fmla="*/ 517 w 788"/>
                <a:gd name="T45" fmla="*/ 133 h 1063"/>
                <a:gd name="T46" fmla="*/ 540 w 788"/>
                <a:gd name="T47" fmla="*/ 35 h 1063"/>
                <a:gd name="T48" fmla="*/ 569 w 788"/>
                <a:gd name="T49" fmla="*/ 0 h 1063"/>
                <a:gd name="T50" fmla="*/ 660 w 788"/>
                <a:gd name="T51" fmla="*/ 108 h 1063"/>
                <a:gd name="T52" fmla="*/ 753 w 788"/>
                <a:gd name="T53" fmla="*/ 172 h 1063"/>
                <a:gd name="T54" fmla="*/ 769 w 788"/>
                <a:gd name="T55" fmla="*/ 256 h 1063"/>
                <a:gd name="T56" fmla="*/ 785 w 788"/>
                <a:gd name="T57" fmla="*/ 346 h 1063"/>
                <a:gd name="T58" fmla="*/ 759 w 788"/>
                <a:gd name="T59" fmla="*/ 380 h 1063"/>
                <a:gd name="T60" fmla="*/ 712 w 788"/>
                <a:gd name="T61" fmla="*/ 430 h 1063"/>
                <a:gd name="T62" fmla="*/ 679 w 788"/>
                <a:gd name="T63" fmla="*/ 435 h 1063"/>
                <a:gd name="T64" fmla="*/ 651 w 788"/>
                <a:gd name="T65" fmla="*/ 439 h 1063"/>
                <a:gd name="T66" fmla="*/ 666 w 788"/>
                <a:gd name="T67" fmla="*/ 515 h 1063"/>
                <a:gd name="T68" fmla="*/ 715 w 788"/>
                <a:gd name="T69" fmla="*/ 524 h 1063"/>
                <a:gd name="T70" fmla="*/ 687 w 788"/>
                <a:gd name="T71" fmla="*/ 593 h 1063"/>
                <a:gd name="T72" fmla="*/ 722 w 788"/>
                <a:gd name="T73" fmla="*/ 680 h 1063"/>
                <a:gd name="T74" fmla="*/ 732 w 788"/>
                <a:gd name="T75" fmla="*/ 741 h 1063"/>
                <a:gd name="T76" fmla="*/ 760 w 788"/>
                <a:gd name="T77" fmla="*/ 765 h 1063"/>
                <a:gd name="T78" fmla="*/ 755 w 788"/>
                <a:gd name="T79" fmla="*/ 789 h 1063"/>
                <a:gd name="T80" fmla="*/ 748 w 788"/>
                <a:gd name="T81" fmla="*/ 837 h 1063"/>
                <a:gd name="T82" fmla="*/ 736 w 788"/>
                <a:gd name="T83" fmla="*/ 876 h 1063"/>
                <a:gd name="T84" fmla="*/ 736 w 788"/>
                <a:gd name="T85" fmla="*/ 908 h 1063"/>
                <a:gd name="T86" fmla="*/ 724 w 788"/>
                <a:gd name="T87" fmla="*/ 936 h 1063"/>
                <a:gd name="T88" fmla="*/ 694 w 788"/>
                <a:gd name="T89" fmla="*/ 978 h 1063"/>
                <a:gd name="T90" fmla="*/ 678 w 788"/>
                <a:gd name="T91" fmla="*/ 989 h 1063"/>
                <a:gd name="T92" fmla="*/ 663 w 788"/>
                <a:gd name="T93" fmla="*/ 1000 h 1063"/>
                <a:gd name="T94" fmla="*/ 648 w 788"/>
                <a:gd name="T95" fmla="*/ 1008 h 1063"/>
                <a:gd name="T96" fmla="*/ 619 w 788"/>
                <a:gd name="T97" fmla="*/ 1028 h 1063"/>
                <a:gd name="T98" fmla="*/ 606 w 788"/>
                <a:gd name="T99" fmla="*/ 1021 h 1063"/>
                <a:gd name="T100" fmla="*/ 582 w 788"/>
                <a:gd name="T101" fmla="*/ 1023 h 1063"/>
                <a:gd name="T102" fmla="*/ 534 w 788"/>
                <a:gd name="T103" fmla="*/ 967 h 1063"/>
                <a:gd name="T104" fmla="*/ 506 w 788"/>
                <a:gd name="T105" fmla="*/ 987 h 1063"/>
                <a:gd name="T106" fmla="*/ 488 w 788"/>
                <a:gd name="T107" fmla="*/ 1034 h 1063"/>
                <a:gd name="T108" fmla="*/ 457 w 788"/>
                <a:gd name="T109" fmla="*/ 1004 h 1063"/>
                <a:gd name="T110" fmla="*/ 435 w 788"/>
                <a:gd name="T111" fmla="*/ 937 h 1063"/>
                <a:gd name="T112" fmla="*/ 427 w 788"/>
                <a:gd name="T113" fmla="*/ 878 h 1063"/>
                <a:gd name="T114" fmla="*/ 398 w 788"/>
                <a:gd name="T115" fmla="*/ 806 h 1063"/>
                <a:gd name="T116" fmla="*/ 372 w 788"/>
                <a:gd name="T117" fmla="*/ 767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8" h="1063">
                  <a:moveTo>
                    <a:pt x="352" y="774"/>
                  </a:moveTo>
                  <a:lnTo>
                    <a:pt x="341" y="793"/>
                  </a:lnTo>
                  <a:lnTo>
                    <a:pt x="330" y="810"/>
                  </a:lnTo>
                  <a:lnTo>
                    <a:pt x="317" y="821"/>
                  </a:lnTo>
                  <a:lnTo>
                    <a:pt x="316" y="821"/>
                  </a:lnTo>
                  <a:lnTo>
                    <a:pt x="308" y="810"/>
                  </a:lnTo>
                  <a:lnTo>
                    <a:pt x="286" y="806"/>
                  </a:lnTo>
                  <a:lnTo>
                    <a:pt x="276" y="836"/>
                  </a:lnTo>
                  <a:lnTo>
                    <a:pt x="269" y="808"/>
                  </a:lnTo>
                  <a:lnTo>
                    <a:pt x="263" y="817"/>
                  </a:lnTo>
                  <a:lnTo>
                    <a:pt x="244" y="815"/>
                  </a:lnTo>
                  <a:lnTo>
                    <a:pt x="231" y="810"/>
                  </a:lnTo>
                  <a:lnTo>
                    <a:pt x="214" y="798"/>
                  </a:lnTo>
                  <a:lnTo>
                    <a:pt x="213" y="793"/>
                  </a:lnTo>
                  <a:lnTo>
                    <a:pt x="199" y="782"/>
                  </a:lnTo>
                  <a:lnTo>
                    <a:pt x="195" y="769"/>
                  </a:lnTo>
                  <a:lnTo>
                    <a:pt x="188" y="774"/>
                  </a:lnTo>
                  <a:lnTo>
                    <a:pt x="169" y="747"/>
                  </a:lnTo>
                  <a:lnTo>
                    <a:pt x="157" y="734"/>
                  </a:lnTo>
                  <a:lnTo>
                    <a:pt x="149" y="743"/>
                  </a:lnTo>
                  <a:lnTo>
                    <a:pt x="148" y="741"/>
                  </a:lnTo>
                  <a:lnTo>
                    <a:pt x="134" y="723"/>
                  </a:lnTo>
                  <a:lnTo>
                    <a:pt x="115" y="704"/>
                  </a:lnTo>
                  <a:lnTo>
                    <a:pt x="109" y="700"/>
                  </a:lnTo>
                  <a:lnTo>
                    <a:pt x="102" y="663"/>
                  </a:lnTo>
                  <a:lnTo>
                    <a:pt x="111" y="665"/>
                  </a:lnTo>
                  <a:lnTo>
                    <a:pt x="113" y="654"/>
                  </a:lnTo>
                  <a:lnTo>
                    <a:pt x="104" y="632"/>
                  </a:lnTo>
                  <a:lnTo>
                    <a:pt x="103" y="617"/>
                  </a:lnTo>
                  <a:lnTo>
                    <a:pt x="102" y="610"/>
                  </a:lnTo>
                  <a:lnTo>
                    <a:pt x="100" y="604"/>
                  </a:lnTo>
                  <a:lnTo>
                    <a:pt x="98" y="597"/>
                  </a:lnTo>
                  <a:lnTo>
                    <a:pt x="97" y="589"/>
                  </a:lnTo>
                  <a:lnTo>
                    <a:pt x="96" y="582"/>
                  </a:lnTo>
                  <a:lnTo>
                    <a:pt x="90" y="578"/>
                  </a:lnTo>
                  <a:lnTo>
                    <a:pt x="83" y="572"/>
                  </a:lnTo>
                  <a:lnTo>
                    <a:pt x="78" y="569"/>
                  </a:lnTo>
                  <a:lnTo>
                    <a:pt x="59" y="559"/>
                  </a:lnTo>
                  <a:lnTo>
                    <a:pt x="48" y="550"/>
                  </a:lnTo>
                  <a:lnTo>
                    <a:pt x="41" y="528"/>
                  </a:lnTo>
                  <a:lnTo>
                    <a:pt x="24" y="519"/>
                  </a:lnTo>
                  <a:lnTo>
                    <a:pt x="23" y="513"/>
                  </a:lnTo>
                  <a:lnTo>
                    <a:pt x="27" y="513"/>
                  </a:lnTo>
                  <a:lnTo>
                    <a:pt x="30" y="511"/>
                  </a:lnTo>
                  <a:lnTo>
                    <a:pt x="21" y="474"/>
                  </a:lnTo>
                  <a:lnTo>
                    <a:pt x="7" y="472"/>
                  </a:lnTo>
                  <a:lnTo>
                    <a:pt x="0" y="445"/>
                  </a:lnTo>
                  <a:lnTo>
                    <a:pt x="4" y="421"/>
                  </a:lnTo>
                  <a:lnTo>
                    <a:pt x="15" y="409"/>
                  </a:lnTo>
                  <a:lnTo>
                    <a:pt x="22" y="408"/>
                  </a:lnTo>
                  <a:lnTo>
                    <a:pt x="30" y="411"/>
                  </a:lnTo>
                  <a:lnTo>
                    <a:pt x="39" y="391"/>
                  </a:lnTo>
                  <a:lnTo>
                    <a:pt x="54" y="384"/>
                  </a:lnTo>
                  <a:lnTo>
                    <a:pt x="66" y="367"/>
                  </a:lnTo>
                  <a:lnTo>
                    <a:pt x="77" y="352"/>
                  </a:lnTo>
                  <a:lnTo>
                    <a:pt x="72" y="335"/>
                  </a:lnTo>
                  <a:lnTo>
                    <a:pt x="76" y="330"/>
                  </a:lnTo>
                  <a:lnTo>
                    <a:pt x="76" y="324"/>
                  </a:lnTo>
                  <a:lnTo>
                    <a:pt x="70" y="298"/>
                  </a:lnTo>
                  <a:lnTo>
                    <a:pt x="64" y="274"/>
                  </a:lnTo>
                  <a:lnTo>
                    <a:pt x="54" y="269"/>
                  </a:lnTo>
                  <a:lnTo>
                    <a:pt x="71" y="254"/>
                  </a:lnTo>
                  <a:lnTo>
                    <a:pt x="90" y="258"/>
                  </a:lnTo>
                  <a:lnTo>
                    <a:pt x="85" y="248"/>
                  </a:lnTo>
                  <a:lnTo>
                    <a:pt x="83" y="221"/>
                  </a:lnTo>
                  <a:lnTo>
                    <a:pt x="81" y="191"/>
                  </a:lnTo>
                  <a:lnTo>
                    <a:pt x="103" y="200"/>
                  </a:lnTo>
                  <a:lnTo>
                    <a:pt x="115" y="198"/>
                  </a:lnTo>
                  <a:lnTo>
                    <a:pt x="110" y="163"/>
                  </a:lnTo>
                  <a:lnTo>
                    <a:pt x="115" y="154"/>
                  </a:lnTo>
                  <a:lnTo>
                    <a:pt x="122" y="133"/>
                  </a:lnTo>
                  <a:lnTo>
                    <a:pt x="133" y="132"/>
                  </a:lnTo>
                  <a:lnTo>
                    <a:pt x="134" y="135"/>
                  </a:lnTo>
                  <a:lnTo>
                    <a:pt x="138" y="148"/>
                  </a:lnTo>
                  <a:lnTo>
                    <a:pt x="159" y="169"/>
                  </a:lnTo>
                  <a:lnTo>
                    <a:pt x="170" y="174"/>
                  </a:lnTo>
                  <a:lnTo>
                    <a:pt x="190" y="200"/>
                  </a:lnTo>
                  <a:lnTo>
                    <a:pt x="196" y="228"/>
                  </a:lnTo>
                  <a:lnTo>
                    <a:pt x="201" y="252"/>
                  </a:lnTo>
                  <a:lnTo>
                    <a:pt x="218" y="258"/>
                  </a:lnTo>
                  <a:lnTo>
                    <a:pt x="234" y="265"/>
                  </a:lnTo>
                  <a:lnTo>
                    <a:pt x="255" y="274"/>
                  </a:lnTo>
                  <a:lnTo>
                    <a:pt x="274" y="287"/>
                  </a:lnTo>
                  <a:lnTo>
                    <a:pt x="287" y="311"/>
                  </a:lnTo>
                  <a:lnTo>
                    <a:pt x="299" y="335"/>
                  </a:lnTo>
                  <a:lnTo>
                    <a:pt x="319" y="337"/>
                  </a:lnTo>
                  <a:lnTo>
                    <a:pt x="340" y="339"/>
                  </a:lnTo>
                  <a:lnTo>
                    <a:pt x="359" y="341"/>
                  </a:lnTo>
                  <a:lnTo>
                    <a:pt x="378" y="345"/>
                  </a:lnTo>
                  <a:lnTo>
                    <a:pt x="384" y="354"/>
                  </a:lnTo>
                  <a:lnTo>
                    <a:pt x="401" y="359"/>
                  </a:lnTo>
                  <a:lnTo>
                    <a:pt x="419" y="365"/>
                  </a:lnTo>
                  <a:lnTo>
                    <a:pt x="430" y="372"/>
                  </a:lnTo>
                  <a:lnTo>
                    <a:pt x="440" y="361"/>
                  </a:lnTo>
                  <a:lnTo>
                    <a:pt x="451" y="352"/>
                  </a:lnTo>
                  <a:lnTo>
                    <a:pt x="468" y="348"/>
                  </a:lnTo>
                  <a:lnTo>
                    <a:pt x="484" y="346"/>
                  </a:lnTo>
                  <a:lnTo>
                    <a:pt x="496" y="326"/>
                  </a:lnTo>
                  <a:lnTo>
                    <a:pt x="509" y="308"/>
                  </a:lnTo>
                  <a:lnTo>
                    <a:pt x="501" y="289"/>
                  </a:lnTo>
                  <a:lnTo>
                    <a:pt x="497" y="258"/>
                  </a:lnTo>
                  <a:lnTo>
                    <a:pt x="518" y="271"/>
                  </a:lnTo>
                  <a:lnTo>
                    <a:pt x="531" y="256"/>
                  </a:lnTo>
                  <a:lnTo>
                    <a:pt x="546" y="248"/>
                  </a:lnTo>
                  <a:lnTo>
                    <a:pt x="549" y="228"/>
                  </a:lnTo>
                  <a:lnTo>
                    <a:pt x="564" y="211"/>
                  </a:lnTo>
                  <a:lnTo>
                    <a:pt x="589" y="211"/>
                  </a:lnTo>
                  <a:lnTo>
                    <a:pt x="584" y="196"/>
                  </a:lnTo>
                  <a:lnTo>
                    <a:pt x="555" y="167"/>
                  </a:lnTo>
                  <a:lnTo>
                    <a:pt x="547" y="180"/>
                  </a:lnTo>
                  <a:lnTo>
                    <a:pt x="541" y="174"/>
                  </a:lnTo>
                  <a:lnTo>
                    <a:pt x="527" y="174"/>
                  </a:lnTo>
                  <a:lnTo>
                    <a:pt x="516" y="163"/>
                  </a:lnTo>
                  <a:lnTo>
                    <a:pt x="519" y="159"/>
                  </a:lnTo>
                  <a:lnTo>
                    <a:pt x="517" y="133"/>
                  </a:lnTo>
                  <a:lnTo>
                    <a:pt x="515" y="109"/>
                  </a:lnTo>
                  <a:lnTo>
                    <a:pt x="535" y="117"/>
                  </a:lnTo>
                  <a:lnTo>
                    <a:pt x="545" y="95"/>
                  </a:lnTo>
                  <a:lnTo>
                    <a:pt x="541" y="72"/>
                  </a:lnTo>
                  <a:lnTo>
                    <a:pt x="540" y="35"/>
                  </a:lnTo>
                  <a:lnTo>
                    <a:pt x="530" y="24"/>
                  </a:lnTo>
                  <a:lnTo>
                    <a:pt x="525" y="20"/>
                  </a:lnTo>
                  <a:lnTo>
                    <a:pt x="534" y="2"/>
                  </a:lnTo>
                  <a:lnTo>
                    <a:pt x="552" y="0"/>
                  </a:lnTo>
                  <a:lnTo>
                    <a:pt x="569" y="0"/>
                  </a:lnTo>
                  <a:lnTo>
                    <a:pt x="604" y="20"/>
                  </a:lnTo>
                  <a:lnTo>
                    <a:pt x="617" y="43"/>
                  </a:lnTo>
                  <a:lnTo>
                    <a:pt x="632" y="65"/>
                  </a:lnTo>
                  <a:lnTo>
                    <a:pt x="645" y="85"/>
                  </a:lnTo>
                  <a:lnTo>
                    <a:pt x="660" y="108"/>
                  </a:lnTo>
                  <a:lnTo>
                    <a:pt x="674" y="119"/>
                  </a:lnTo>
                  <a:lnTo>
                    <a:pt x="700" y="132"/>
                  </a:lnTo>
                  <a:lnTo>
                    <a:pt x="714" y="143"/>
                  </a:lnTo>
                  <a:lnTo>
                    <a:pt x="731" y="178"/>
                  </a:lnTo>
                  <a:lnTo>
                    <a:pt x="753" y="172"/>
                  </a:lnTo>
                  <a:lnTo>
                    <a:pt x="775" y="158"/>
                  </a:lnTo>
                  <a:lnTo>
                    <a:pt x="781" y="185"/>
                  </a:lnTo>
                  <a:lnTo>
                    <a:pt x="786" y="224"/>
                  </a:lnTo>
                  <a:lnTo>
                    <a:pt x="788" y="261"/>
                  </a:lnTo>
                  <a:lnTo>
                    <a:pt x="769" y="256"/>
                  </a:lnTo>
                  <a:lnTo>
                    <a:pt x="767" y="272"/>
                  </a:lnTo>
                  <a:lnTo>
                    <a:pt x="776" y="300"/>
                  </a:lnTo>
                  <a:lnTo>
                    <a:pt x="786" y="332"/>
                  </a:lnTo>
                  <a:lnTo>
                    <a:pt x="780" y="337"/>
                  </a:lnTo>
                  <a:lnTo>
                    <a:pt x="785" y="346"/>
                  </a:lnTo>
                  <a:lnTo>
                    <a:pt x="767" y="330"/>
                  </a:lnTo>
                  <a:lnTo>
                    <a:pt x="767" y="346"/>
                  </a:lnTo>
                  <a:lnTo>
                    <a:pt x="758" y="359"/>
                  </a:lnTo>
                  <a:lnTo>
                    <a:pt x="753" y="361"/>
                  </a:lnTo>
                  <a:lnTo>
                    <a:pt x="759" y="380"/>
                  </a:lnTo>
                  <a:lnTo>
                    <a:pt x="742" y="369"/>
                  </a:lnTo>
                  <a:lnTo>
                    <a:pt x="736" y="376"/>
                  </a:lnTo>
                  <a:lnTo>
                    <a:pt x="727" y="402"/>
                  </a:lnTo>
                  <a:lnTo>
                    <a:pt x="719" y="421"/>
                  </a:lnTo>
                  <a:lnTo>
                    <a:pt x="712" y="430"/>
                  </a:lnTo>
                  <a:lnTo>
                    <a:pt x="702" y="439"/>
                  </a:lnTo>
                  <a:lnTo>
                    <a:pt x="693" y="452"/>
                  </a:lnTo>
                  <a:lnTo>
                    <a:pt x="682" y="459"/>
                  </a:lnTo>
                  <a:lnTo>
                    <a:pt x="689" y="443"/>
                  </a:lnTo>
                  <a:lnTo>
                    <a:pt x="679" y="435"/>
                  </a:lnTo>
                  <a:lnTo>
                    <a:pt x="682" y="404"/>
                  </a:lnTo>
                  <a:lnTo>
                    <a:pt x="674" y="395"/>
                  </a:lnTo>
                  <a:lnTo>
                    <a:pt x="665" y="400"/>
                  </a:lnTo>
                  <a:lnTo>
                    <a:pt x="658" y="421"/>
                  </a:lnTo>
                  <a:lnTo>
                    <a:pt x="651" y="439"/>
                  </a:lnTo>
                  <a:lnTo>
                    <a:pt x="640" y="454"/>
                  </a:lnTo>
                  <a:lnTo>
                    <a:pt x="633" y="456"/>
                  </a:lnTo>
                  <a:lnTo>
                    <a:pt x="638" y="476"/>
                  </a:lnTo>
                  <a:lnTo>
                    <a:pt x="657" y="489"/>
                  </a:lnTo>
                  <a:lnTo>
                    <a:pt x="666" y="515"/>
                  </a:lnTo>
                  <a:lnTo>
                    <a:pt x="677" y="511"/>
                  </a:lnTo>
                  <a:lnTo>
                    <a:pt x="688" y="495"/>
                  </a:lnTo>
                  <a:lnTo>
                    <a:pt x="706" y="508"/>
                  </a:lnTo>
                  <a:lnTo>
                    <a:pt x="715" y="511"/>
                  </a:lnTo>
                  <a:lnTo>
                    <a:pt x="715" y="524"/>
                  </a:lnTo>
                  <a:lnTo>
                    <a:pt x="709" y="522"/>
                  </a:lnTo>
                  <a:lnTo>
                    <a:pt x="698" y="537"/>
                  </a:lnTo>
                  <a:lnTo>
                    <a:pt x="692" y="550"/>
                  </a:lnTo>
                  <a:lnTo>
                    <a:pt x="690" y="561"/>
                  </a:lnTo>
                  <a:lnTo>
                    <a:pt x="687" y="593"/>
                  </a:lnTo>
                  <a:lnTo>
                    <a:pt x="709" y="617"/>
                  </a:lnTo>
                  <a:lnTo>
                    <a:pt x="719" y="641"/>
                  </a:lnTo>
                  <a:lnTo>
                    <a:pt x="728" y="665"/>
                  </a:lnTo>
                  <a:lnTo>
                    <a:pt x="744" y="695"/>
                  </a:lnTo>
                  <a:lnTo>
                    <a:pt x="722" y="680"/>
                  </a:lnTo>
                  <a:lnTo>
                    <a:pt x="723" y="682"/>
                  </a:lnTo>
                  <a:lnTo>
                    <a:pt x="736" y="700"/>
                  </a:lnTo>
                  <a:lnTo>
                    <a:pt x="750" y="717"/>
                  </a:lnTo>
                  <a:lnTo>
                    <a:pt x="736" y="737"/>
                  </a:lnTo>
                  <a:lnTo>
                    <a:pt x="732" y="741"/>
                  </a:lnTo>
                  <a:lnTo>
                    <a:pt x="741" y="743"/>
                  </a:lnTo>
                  <a:lnTo>
                    <a:pt x="749" y="741"/>
                  </a:lnTo>
                  <a:lnTo>
                    <a:pt x="760" y="752"/>
                  </a:lnTo>
                  <a:lnTo>
                    <a:pt x="754" y="765"/>
                  </a:lnTo>
                  <a:lnTo>
                    <a:pt x="760" y="765"/>
                  </a:lnTo>
                  <a:lnTo>
                    <a:pt x="759" y="769"/>
                  </a:lnTo>
                  <a:lnTo>
                    <a:pt x="755" y="776"/>
                  </a:lnTo>
                  <a:lnTo>
                    <a:pt x="756" y="782"/>
                  </a:lnTo>
                  <a:lnTo>
                    <a:pt x="758" y="789"/>
                  </a:lnTo>
                  <a:lnTo>
                    <a:pt x="755" y="789"/>
                  </a:lnTo>
                  <a:lnTo>
                    <a:pt x="759" y="800"/>
                  </a:lnTo>
                  <a:lnTo>
                    <a:pt x="755" y="802"/>
                  </a:lnTo>
                  <a:lnTo>
                    <a:pt x="747" y="813"/>
                  </a:lnTo>
                  <a:lnTo>
                    <a:pt x="750" y="821"/>
                  </a:lnTo>
                  <a:lnTo>
                    <a:pt x="748" y="837"/>
                  </a:lnTo>
                  <a:lnTo>
                    <a:pt x="743" y="860"/>
                  </a:lnTo>
                  <a:lnTo>
                    <a:pt x="741" y="861"/>
                  </a:lnTo>
                  <a:lnTo>
                    <a:pt x="743" y="867"/>
                  </a:lnTo>
                  <a:lnTo>
                    <a:pt x="737" y="876"/>
                  </a:lnTo>
                  <a:lnTo>
                    <a:pt x="736" y="876"/>
                  </a:lnTo>
                  <a:lnTo>
                    <a:pt x="743" y="882"/>
                  </a:lnTo>
                  <a:lnTo>
                    <a:pt x="743" y="898"/>
                  </a:lnTo>
                  <a:lnTo>
                    <a:pt x="739" y="897"/>
                  </a:lnTo>
                  <a:lnTo>
                    <a:pt x="738" y="902"/>
                  </a:lnTo>
                  <a:lnTo>
                    <a:pt x="736" y="908"/>
                  </a:lnTo>
                  <a:lnTo>
                    <a:pt x="734" y="913"/>
                  </a:lnTo>
                  <a:lnTo>
                    <a:pt x="734" y="924"/>
                  </a:lnTo>
                  <a:lnTo>
                    <a:pt x="725" y="926"/>
                  </a:lnTo>
                  <a:lnTo>
                    <a:pt x="724" y="930"/>
                  </a:lnTo>
                  <a:lnTo>
                    <a:pt x="724" y="936"/>
                  </a:lnTo>
                  <a:lnTo>
                    <a:pt x="721" y="947"/>
                  </a:lnTo>
                  <a:lnTo>
                    <a:pt x="709" y="965"/>
                  </a:lnTo>
                  <a:lnTo>
                    <a:pt x="709" y="967"/>
                  </a:lnTo>
                  <a:lnTo>
                    <a:pt x="703" y="976"/>
                  </a:lnTo>
                  <a:lnTo>
                    <a:pt x="694" y="978"/>
                  </a:lnTo>
                  <a:lnTo>
                    <a:pt x="693" y="980"/>
                  </a:lnTo>
                  <a:lnTo>
                    <a:pt x="691" y="982"/>
                  </a:lnTo>
                  <a:lnTo>
                    <a:pt x="684" y="986"/>
                  </a:lnTo>
                  <a:lnTo>
                    <a:pt x="681" y="982"/>
                  </a:lnTo>
                  <a:lnTo>
                    <a:pt x="678" y="989"/>
                  </a:lnTo>
                  <a:lnTo>
                    <a:pt x="676" y="993"/>
                  </a:lnTo>
                  <a:lnTo>
                    <a:pt x="670" y="991"/>
                  </a:lnTo>
                  <a:lnTo>
                    <a:pt x="663" y="971"/>
                  </a:lnTo>
                  <a:lnTo>
                    <a:pt x="660" y="978"/>
                  </a:lnTo>
                  <a:lnTo>
                    <a:pt x="663" y="1000"/>
                  </a:lnTo>
                  <a:lnTo>
                    <a:pt x="660" y="993"/>
                  </a:lnTo>
                  <a:lnTo>
                    <a:pt x="660" y="1004"/>
                  </a:lnTo>
                  <a:lnTo>
                    <a:pt x="656" y="1004"/>
                  </a:lnTo>
                  <a:lnTo>
                    <a:pt x="651" y="1013"/>
                  </a:lnTo>
                  <a:lnTo>
                    <a:pt x="648" y="1008"/>
                  </a:lnTo>
                  <a:lnTo>
                    <a:pt x="645" y="1013"/>
                  </a:lnTo>
                  <a:lnTo>
                    <a:pt x="640" y="1013"/>
                  </a:lnTo>
                  <a:lnTo>
                    <a:pt x="632" y="1023"/>
                  </a:lnTo>
                  <a:lnTo>
                    <a:pt x="624" y="1028"/>
                  </a:lnTo>
                  <a:lnTo>
                    <a:pt x="619" y="1028"/>
                  </a:lnTo>
                  <a:lnTo>
                    <a:pt x="618" y="1045"/>
                  </a:lnTo>
                  <a:lnTo>
                    <a:pt x="624" y="1063"/>
                  </a:lnTo>
                  <a:lnTo>
                    <a:pt x="615" y="1060"/>
                  </a:lnTo>
                  <a:lnTo>
                    <a:pt x="612" y="1028"/>
                  </a:lnTo>
                  <a:lnTo>
                    <a:pt x="606" y="1021"/>
                  </a:lnTo>
                  <a:lnTo>
                    <a:pt x="601" y="1023"/>
                  </a:lnTo>
                  <a:lnTo>
                    <a:pt x="594" y="1019"/>
                  </a:lnTo>
                  <a:lnTo>
                    <a:pt x="590" y="1013"/>
                  </a:lnTo>
                  <a:lnTo>
                    <a:pt x="587" y="1019"/>
                  </a:lnTo>
                  <a:lnTo>
                    <a:pt x="582" y="1023"/>
                  </a:lnTo>
                  <a:lnTo>
                    <a:pt x="567" y="1011"/>
                  </a:lnTo>
                  <a:lnTo>
                    <a:pt x="561" y="1000"/>
                  </a:lnTo>
                  <a:lnTo>
                    <a:pt x="558" y="980"/>
                  </a:lnTo>
                  <a:lnTo>
                    <a:pt x="540" y="969"/>
                  </a:lnTo>
                  <a:lnTo>
                    <a:pt x="534" y="967"/>
                  </a:lnTo>
                  <a:lnTo>
                    <a:pt x="525" y="986"/>
                  </a:lnTo>
                  <a:lnTo>
                    <a:pt x="519" y="986"/>
                  </a:lnTo>
                  <a:lnTo>
                    <a:pt x="516" y="987"/>
                  </a:lnTo>
                  <a:lnTo>
                    <a:pt x="513" y="987"/>
                  </a:lnTo>
                  <a:lnTo>
                    <a:pt x="506" y="987"/>
                  </a:lnTo>
                  <a:lnTo>
                    <a:pt x="503" y="991"/>
                  </a:lnTo>
                  <a:lnTo>
                    <a:pt x="495" y="987"/>
                  </a:lnTo>
                  <a:lnTo>
                    <a:pt x="492" y="993"/>
                  </a:lnTo>
                  <a:lnTo>
                    <a:pt x="484" y="997"/>
                  </a:lnTo>
                  <a:lnTo>
                    <a:pt x="488" y="1034"/>
                  </a:lnTo>
                  <a:lnTo>
                    <a:pt x="481" y="1026"/>
                  </a:lnTo>
                  <a:lnTo>
                    <a:pt x="479" y="1021"/>
                  </a:lnTo>
                  <a:lnTo>
                    <a:pt x="475" y="1019"/>
                  </a:lnTo>
                  <a:lnTo>
                    <a:pt x="464" y="1023"/>
                  </a:lnTo>
                  <a:lnTo>
                    <a:pt x="457" y="1004"/>
                  </a:lnTo>
                  <a:lnTo>
                    <a:pt x="448" y="999"/>
                  </a:lnTo>
                  <a:lnTo>
                    <a:pt x="450" y="971"/>
                  </a:lnTo>
                  <a:lnTo>
                    <a:pt x="440" y="965"/>
                  </a:lnTo>
                  <a:lnTo>
                    <a:pt x="436" y="943"/>
                  </a:lnTo>
                  <a:lnTo>
                    <a:pt x="435" y="937"/>
                  </a:lnTo>
                  <a:lnTo>
                    <a:pt x="418" y="943"/>
                  </a:lnTo>
                  <a:lnTo>
                    <a:pt x="418" y="928"/>
                  </a:lnTo>
                  <a:lnTo>
                    <a:pt x="417" y="915"/>
                  </a:lnTo>
                  <a:lnTo>
                    <a:pt x="424" y="895"/>
                  </a:lnTo>
                  <a:lnTo>
                    <a:pt x="427" y="878"/>
                  </a:lnTo>
                  <a:lnTo>
                    <a:pt x="422" y="854"/>
                  </a:lnTo>
                  <a:lnTo>
                    <a:pt x="420" y="824"/>
                  </a:lnTo>
                  <a:lnTo>
                    <a:pt x="414" y="819"/>
                  </a:lnTo>
                  <a:lnTo>
                    <a:pt x="401" y="795"/>
                  </a:lnTo>
                  <a:lnTo>
                    <a:pt x="398" y="806"/>
                  </a:lnTo>
                  <a:lnTo>
                    <a:pt x="383" y="795"/>
                  </a:lnTo>
                  <a:lnTo>
                    <a:pt x="383" y="782"/>
                  </a:lnTo>
                  <a:lnTo>
                    <a:pt x="377" y="776"/>
                  </a:lnTo>
                  <a:lnTo>
                    <a:pt x="378" y="773"/>
                  </a:lnTo>
                  <a:lnTo>
                    <a:pt x="372" y="767"/>
                  </a:lnTo>
                  <a:lnTo>
                    <a:pt x="364" y="776"/>
                  </a:lnTo>
                  <a:lnTo>
                    <a:pt x="352" y="77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75" name="Freeform 1775"/>
            <p:cNvSpPr>
              <a:spLocks/>
            </p:cNvSpPr>
            <p:nvPr/>
          </p:nvSpPr>
          <p:spPr bwMode="auto">
            <a:xfrm>
              <a:off x="6997002" y="3296476"/>
              <a:ext cx="59651" cy="56458"/>
            </a:xfrm>
            <a:custGeom>
              <a:avLst/>
              <a:gdLst>
                <a:gd name="T0" fmla="*/ 25 w 34"/>
                <a:gd name="T1" fmla="*/ 0 h 55"/>
                <a:gd name="T2" fmla="*/ 11 w 34"/>
                <a:gd name="T3" fmla="*/ 5 h 55"/>
                <a:gd name="T4" fmla="*/ 0 w 34"/>
                <a:gd name="T5" fmla="*/ 20 h 55"/>
                <a:gd name="T6" fmla="*/ 1 w 34"/>
                <a:gd name="T7" fmla="*/ 46 h 55"/>
                <a:gd name="T8" fmla="*/ 13 w 34"/>
                <a:gd name="T9" fmla="*/ 55 h 55"/>
                <a:gd name="T10" fmla="*/ 19 w 34"/>
                <a:gd name="T11" fmla="*/ 53 h 55"/>
                <a:gd name="T12" fmla="*/ 27 w 34"/>
                <a:gd name="T13" fmla="*/ 33 h 55"/>
                <a:gd name="T14" fmla="*/ 34 w 34"/>
                <a:gd name="T15" fmla="*/ 11 h 55"/>
                <a:gd name="T16" fmla="*/ 32 w 34"/>
                <a:gd name="T17" fmla="*/ 1 h 55"/>
                <a:gd name="T18" fmla="*/ 25 w 34"/>
                <a:gd name="T1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55">
                  <a:moveTo>
                    <a:pt x="25" y="0"/>
                  </a:moveTo>
                  <a:lnTo>
                    <a:pt x="11" y="5"/>
                  </a:lnTo>
                  <a:lnTo>
                    <a:pt x="0" y="20"/>
                  </a:lnTo>
                  <a:lnTo>
                    <a:pt x="1" y="46"/>
                  </a:lnTo>
                  <a:lnTo>
                    <a:pt x="13" y="55"/>
                  </a:lnTo>
                  <a:lnTo>
                    <a:pt x="19" y="53"/>
                  </a:lnTo>
                  <a:lnTo>
                    <a:pt x="27" y="33"/>
                  </a:lnTo>
                  <a:lnTo>
                    <a:pt x="34" y="11"/>
                  </a:lnTo>
                  <a:lnTo>
                    <a:pt x="32" y="1"/>
                  </a:lnTo>
                  <a:lnTo>
                    <a:pt x="25"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76" name="Freeform 1776"/>
            <p:cNvSpPr>
              <a:spLocks/>
            </p:cNvSpPr>
            <p:nvPr/>
          </p:nvSpPr>
          <p:spPr bwMode="auto">
            <a:xfrm>
              <a:off x="7456137" y="2603925"/>
              <a:ext cx="233183" cy="255942"/>
            </a:xfrm>
            <a:custGeom>
              <a:avLst/>
              <a:gdLst>
                <a:gd name="T0" fmla="*/ 122 w 131"/>
                <a:gd name="T1" fmla="*/ 195 h 259"/>
                <a:gd name="T2" fmla="*/ 118 w 131"/>
                <a:gd name="T3" fmla="*/ 187 h 259"/>
                <a:gd name="T4" fmla="*/ 120 w 131"/>
                <a:gd name="T5" fmla="*/ 204 h 259"/>
                <a:gd name="T6" fmla="*/ 112 w 131"/>
                <a:gd name="T7" fmla="*/ 208 h 259"/>
                <a:gd name="T8" fmla="*/ 111 w 131"/>
                <a:gd name="T9" fmla="*/ 219 h 259"/>
                <a:gd name="T10" fmla="*/ 107 w 131"/>
                <a:gd name="T11" fmla="*/ 206 h 259"/>
                <a:gd name="T12" fmla="*/ 104 w 131"/>
                <a:gd name="T13" fmla="*/ 222 h 259"/>
                <a:gd name="T14" fmla="*/ 88 w 131"/>
                <a:gd name="T15" fmla="*/ 221 h 259"/>
                <a:gd name="T16" fmla="*/ 83 w 131"/>
                <a:gd name="T17" fmla="*/ 217 h 259"/>
                <a:gd name="T18" fmla="*/ 79 w 131"/>
                <a:gd name="T19" fmla="*/ 208 h 259"/>
                <a:gd name="T20" fmla="*/ 81 w 131"/>
                <a:gd name="T21" fmla="*/ 222 h 259"/>
                <a:gd name="T22" fmla="*/ 84 w 131"/>
                <a:gd name="T23" fmla="*/ 234 h 259"/>
                <a:gd name="T24" fmla="*/ 79 w 131"/>
                <a:gd name="T25" fmla="*/ 245 h 259"/>
                <a:gd name="T26" fmla="*/ 76 w 131"/>
                <a:gd name="T27" fmla="*/ 259 h 259"/>
                <a:gd name="T28" fmla="*/ 61 w 131"/>
                <a:gd name="T29" fmla="*/ 239 h 259"/>
                <a:gd name="T30" fmla="*/ 60 w 131"/>
                <a:gd name="T31" fmla="*/ 219 h 259"/>
                <a:gd name="T32" fmla="*/ 41 w 131"/>
                <a:gd name="T33" fmla="*/ 222 h 259"/>
                <a:gd name="T34" fmla="*/ 23 w 131"/>
                <a:gd name="T35" fmla="*/ 230 h 259"/>
                <a:gd name="T36" fmla="*/ 16 w 131"/>
                <a:gd name="T37" fmla="*/ 243 h 259"/>
                <a:gd name="T38" fmla="*/ 0 w 131"/>
                <a:gd name="T39" fmla="*/ 239 h 259"/>
                <a:gd name="T40" fmla="*/ 2 w 131"/>
                <a:gd name="T41" fmla="*/ 228 h 259"/>
                <a:gd name="T42" fmla="*/ 13 w 131"/>
                <a:gd name="T43" fmla="*/ 209 h 259"/>
                <a:gd name="T44" fmla="*/ 22 w 131"/>
                <a:gd name="T45" fmla="*/ 193 h 259"/>
                <a:gd name="T46" fmla="*/ 37 w 131"/>
                <a:gd name="T47" fmla="*/ 189 h 259"/>
                <a:gd name="T48" fmla="*/ 51 w 131"/>
                <a:gd name="T49" fmla="*/ 187 h 259"/>
                <a:gd name="T50" fmla="*/ 55 w 131"/>
                <a:gd name="T51" fmla="*/ 193 h 259"/>
                <a:gd name="T52" fmla="*/ 62 w 131"/>
                <a:gd name="T53" fmla="*/ 183 h 259"/>
                <a:gd name="T54" fmla="*/ 60 w 131"/>
                <a:gd name="T55" fmla="*/ 165 h 259"/>
                <a:gd name="T56" fmla="*/ 59 w 131"/>
                <a:gd name="T57" fmla="*/ 141 h 259"/>
                <a:gd name="T58" fmla="*/ 65 w 131"/>
                <a:gd name="T59" fmla="*/ 135 h 259"/>
                <a:gd name="T60" fmla="*/ 65 w 131"/>
                <a:gd name="T61" fmla="*/ 143 h 259"/>
                <a:gd name="T62" fmla="*/ 70 w 131"/>
                <a:gd name="T63" fmla="*/ 152 h 259"/>
                <a:gd name="T64" fmla="*/ 78 w 131"/>
                <a:gd name="T65" fmla="*/ 139 h 259"/>
                <a:gd name="T66" fmla="*/ 84 w 131"/>
                <a:gd name="T67" fmla="*/ 124 h 259"/>
                <a:gd name="T68" fmla="*/ 85 w 131"/>
                <a:gd name="T69" fmla="*/ 102 h 259"/>
                <a:gd name="T70" fmla="*/ 88 w 131"/>
                <a:gd name="T71" fmla="*/ 78 h 259"/>
                <a:gd name="T72" fmla="*/ 80 w 131"/>
                <a:gd name="T73" fmla="*/ 54 h 259"/>
                <a:gd name="T74" fmla="*/ 74 w 131"/>
                <a:gd name="T75" fmla="*/ 24 h 259"/>
                <a:gd name="T76" fmla="*/ 76 w 131"/>
                <a:gd name="T77" fmla="*/ 8 h 259"/>
                <a:gd name="T78" fmla="*/ 82 w 131"/>
                <a:gd name="T79" fmla="*/ 19 h 259"/>
                <a:gd name="T80" fmla="*/ 87 w 131"/>
                <a:gd name="T81" fmla="*/ 15 h 259"/>
                <a:gd name="T82" fmla="*/ 84 w 131"/>
                <a:gd name="T83" fmla="*/ 8 h 259"/>
                <a:gd name="T84" fmla="*/ 79 w 131"/>
                <a:gd name="T85" fmla="*/ 8 h 259"/>
                <a:gd name="T86" fmla="*/ 80 w 131"/>
                <a:gd name="T87" fmla="*/ 0 h 259"/>
                <a:gd name="T88" fmla="*/ 87 w 131"/>
                <a:gd name="T89" fmla="*/ 6 h 259"/>
                <a:gd name="T90" fmla="*/ 100 w 131"/>
                <a:gd name="T91" fmla="*/ 33 h 259"/>
                <a:gd name="T92" fmla="*/ 115 w 131"/>
                <a:gd name="T93" fmla="*/ 63 h 259"/>
                <a:gd name="T94" fmla="*/ 116 w 131"/>
                <a:gd name="T95" fmla="*/ 100 h 259"/>
                <a:gd name="T96" fmla="*/ 112 w 131"/>
                <a:gd name="T97" fmla="*/ 113 h 259"/>
                <a:gd name="T98" fmla="*/ 121 w 131"/>
                <a:gd name="T99" fmla="*/ 152 h 259"/>
                <a:gd name="T100" fmla="*/ 131 w 131"/>
                <a:gd name="T101" fmla="*/ 183 h 259"/>
                <a:gd name="T102" fmla="*/ 124 w 131"/>
                <a:gd name="T103" fmla="*/ 213 h 259"/>
                <a:gd name="T104" fmla="*/ 122 w 131"/>
                <a:gd name="T105" fmla="*/ 19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259">
                  <a:moveTo>
                    <a:pt x="122" y="195"/>
                  </a:moveTo>
                  <a:lnTo>
                    <a:pt x="118" y="187"/>
                  </a:lnTo>
                  <a:lnTo>
                    <a:pt x="120" y="204"/>
                  </a:lnTo>
                  <a:lnTo>
                    <a:pt x="112" y="208"/>
                  </a:lnTo>
                  <a:lnTo>
                    <a:pt x="111" y="219"/>
                  </a:lnTo>
                  <a:lnTo>
                    <a:pt x="107" y="206"/>
                  </a:lnTo>
                  <a:lnTo>
                    <a:pt x="104" y="222"/>
                  </a:lnTo>
                  <a:lnTo>
                    <a:pt x="88" y="221"/>
                  </a:lnTo>
                  <a:lnTo>
                    <a:pt x="83" y="217"/>
                  </a:lnTo>
                  <a:lnTo>
                    <a:pt x="79" y="208"/>
                  </a:lnTo>
                  <a:lnTo>
                    <a:pt x="81" y="222"/>
                  </a:lnTo>
                  <a:lnTo>
                    <a:pt x="84" y="234"/>
                  </a:lnTo>
                  <a:lnTo>
                    <a:pt x="79" y="245"/>
                  </a:lnTo>
                  <a:lnTo>
                    <a:pt x="76" y="259"/>
                  </a:lnTo>
                  <a:lnTo>
                    <a:pt x="61" y="239"/>
                  </a:lnTo>
                  <a:lnTo>
                    <a:pt x="60" y="219"/>
                  </a:lnTo>
                  <a:lnTo>
                    <a:pt x="41" y="222"/>
                  </a:lnTo>
                  <a:lnTo>
                    <a:pt x="23" y="230"/>
                  </a:lnTo>
                  <a:lnTo>
                    <a:pt x="16" y="243"/>
                  </a:lnTo>
                  <a:lnTo>
                    <a:pt x="0" y="239"/>
                  </a:lnTo>
                  <a:lnTo>
                    <a:pt x="2" y="228"/>
                  </a:lnTo>
                  <a:lnTo>
                    <a:pt x="13" y="209"/>
                  </a:lnTo>
                  <a:lnTo>
                    <a:pt x="22" y="193"/>
                  </a:lnTo>
                  <a:lnTo>
                    <a:pt x="37" y="189"/>
                  </a:lnTo>
                  <a:lnTo>
                    <a:pt x="51" y="187"/>
                  </a:lnTo>
                  <a:lnTo>
                    <a:pt x="55" y="193"/>
                  </a:lnTo>
                  <a:lnTo>
                    <a:pt x="62" y="183"/>
                  </a:lnTo>
                  <a:lnTo>
                    <a:pt x="60" y="165"/>
                  </a:lnTo>
                  <a:lnTo>
                    <a:pt x="59" y="141"/>
                  </a:lnTo>
                  <a:lnTo>
                    <a:pt x="65" y="135"/>
                  </a:lnTo>
                  <a:lnTo>
                    <a:pt x="65" y="143"/>
                  </a:lnTo>
                  <a:lnTo>
                    <a:pt x="70" y="152"/>
                  </a:lnTo>
                  <a:lnTo>
                    <a:pt x="78" y="139"/>
                  </a:lnTo>
                  <a:lnTo>
                    <a:pt x="84" y="124"/>
                  </a:lnTo>
                  <a:lnTo>
                    <a:pt x="85" y="102"/>
                  </a:lnTo>
                  <a:lnTo>
                    <a:pt x="88" y="78"/>
                  </a:lnTo>
                  <a:lnTo>
                    <a:pt x="80" y="54"/>
                  </a:lnTo>
                  <a:lnTo>
                    <a:pt x="74" y="24"/>
                  </a:lnTo>
                  <a:lnTo>
                    <a:pt x="76" y="8"/>
                  </a:lnTo>
                  <a:lnTo>
                    <a:pt x="82" y="19"/>
                  </a:lnTo>
                  <a:lnTo>
                    <a:pt x="87" y="15"/>
                  </a:lnTo>
                  <a:lnTo>
                    <a:pt x="84" y="8"/>
                  </a:lnTo>
                  <a:lnTo>
                    <a:pt x="79" y="8"/>
                  </a:lnTo>
                  <a:lnTo>
                    <a:pt x="80" y="0"/>
                  </a:lnTo>
                  <a:lnTo>
                    <a:pt x="87" y="6"/>
                  </a:lnTo>
                  <a:lnTo>
                    <a:pt x="100" y="33"/>
                  </a:lnTo>
                  <a:lnTo>
                    <a:pt x="115" y="63"/>
                  </a:lnTo>
                  <a:lnTo>
                    <a:pt x="116" y="100"/>
                  </a:lnTo>
                  <a:lnTo>
                    <a:pt x="112" y="113"/>
                  </a:lnTo>
                  <a:lnTo>
                    <a:pt x="121" y="152"/>
                  </a:lnTo>
                  <a:lnTo>
                    <a:pt x="131" y="183"/>
                  </a:lnTo>
                  <a:lnTo>
                    <a:pt x="124" y="213"/>
                  </a:lnTo>
                  <a:lnTo>
                    <a:pt x="122" y="195"/>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77" name="Freeform 1777"/>
            <p:cNvSpPr>
              <a:spLocks/>
            </p:cNvSpPr>
            <p:nvPr/>
          </p:nvSpPr>
          <p:spPr bwMode="auto">
            <a:xfrm>
              <a:off x="7537480" y="2477836"/>
              <a:ext cx="137379" cy="126089"/>
            </a:xfrm>
            <a:custGeom>
              <a:avLst/>
              <a:gdLst>
                <a:gd name="T0" fmla="*/ 59 w 77"/>
                <a:gd name="T1" fmla="*/ 48 h 130"/>
                <a:gd name="T2" fmla="*/ 46 w 77"/>
                <a:gd name="T3" fmla="*/ 43 h 130"/>
                <a:gd name="T4" fmla="*/ 23 w 77"/>
                <a:gd name="T5" fmla="*/ 21 h 130"/>
                <a:gd name="T6" fmla="*/ 0 w 77"/>
                <a:gd name="T7" fmla="*/ 0 h 130"/>
                <a:gd name="T8" fmla="*/ 4 w 77"/>
                <a:gd name="T9" fmla="*/ 17 h 130"/>
                <a:gd name="T10" fmla="*/ 11 w 77"/>
                <a:gd name="T11" fmla="*/ 43 h 130"/>
                <a:gd name="T12" fmla="*/ 18 w 77"/>
                <a:gd name="T13" fmla="*/ 69 h 130"/>
                <a:gd name="T14" fmla="*/ 9 w 77"/>
                <a:gd name="T15" fmla="*/ 71 h 130"/>
                <a:gd name="T16" fmla="*/ 5 w 77"/>
                <a:gd name="T17" fmla="*/ 73 h 130"/>
                <a:gd name="T18" fmla="*/ 7 w 77"/>
                <a:gd name="T19" fmla="*/ 87 h 130"/>
                <a:gd name="T20" fmla="*/ 10 w 77"/>
                <a:gd name="T21" fmla="*/ 106 h 130"/>
                <a:gd name="T22" fmla="*/ 20 w 77"/>
                <a:gd name="T23" fmla="*/ 130 h 130"/>
                <a:gd name="T24" fmla="*/ 23 w 77"/>
                <a:gd name="T25" fmla="*/ 124 h 130"/>
                <a:gd name="T26" fmla="*/ 31 w 77"/>
                <a:gd name="T27" fmla="*/ 123 h 130"/>
                <a:gd name="T28" fmla="*/ 13 w 77"/>
                <a:gd name="T29" fmla="*/ 100 h 130"/>
                <a:gd name="T30" fmla="*/ 21 w 77"/>
                <a:gd name="T31" fmla="*/ 100 h 130"/>
                <a:gd name="T32" fmla="*/ 26 w 77"/>
                <a:gd name="T33" fmla="*/ 93 h 130"/>
                <a:gd name="T34" fmla="*/ 57 w 77"/>
                <a:gd name="T35" fmla="*/ 110 h 130"/>
                <a:gd name="T36" fmla="*/ 57 w 77"/>
                <a:gd name="T37" fmla="*/ 104 h 130"/>
                <a:gd name="T38" fmla="*/ 65 w 77"/>
                <a:gd name="T39" fmla="*/ 82 h 130"/>
                <a:gd name="T40" fmla="*/ 77 w 77"/>
                <a:gd name="T41" fmla="*/ 71 h 130"/>
                <a:gd name="T42" fmla="*/ 69 w 77"/>
                <a:gd name="T43" fmla="*/ 61 h 130"/>
                <a:gd name="T44" fmla="*/ 64 w 77"/>
                <a:gd name="T45" fmla="*/ 39 h 130"/>
                <a:gd name="T46" fmla="*/ 59 w 77"/>
                <a:gd name="T47" fmla="*/ 4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130">
                  <a:moveTo>
                    <a:pt x="59" y="48"/>
                  </a:moveTo>
                  <a:lnTo>
                    <a:pt x="46" y="43"/>
                  </a:lnTo>
                  <a:lnTo>
                    <a:pt x="23" y="21"/>
                  </a:lnTo>
                  <a:lnTo>
                    <a:pt x="0" y="0"/>
                  </a:lnTo>
                  <a:lnTo>
                    <a:pt x="4" y="17"/>
                  </a:lnTo>
                  <a:lnTo>
                    <a:pt x="11" y="43"/>
                  </a:lnTo>
                  <a:lnTo>
                    <a:pt x="18" y="69"/>
                  </a:lnTo>
                  <a:lnTo>
                    <a:pt x="9" y="71"/>
                  </a:lnTo>
                  <a:lnTo>
                    <a:pt x="5" y="73"/>
                  </a:lnTo>
                  <a:lnTo>
                    <a:pt x="7" y="87"/>
                  </a:lnTo>
                  <a:lnTo>
                    <a:pt x="10" y="106"/>
                  </a:lnTo>
                  <a:lnTo>
                    <a:pt x="20" y="130"/>
                  </a:lnTo>
                  <a:lnTo>
                    <a:pt x="23" y="124"/>
                  </a:lnTo>
                  <a:lnTo>
                    <a:pt x="31" y="123"/>
                  </a:lnTo>
                  <a:lnTo>
                    <a:pt x="13" y="100"/>
                  </a:lnTo>
                  <a:lnTo>
                    <a:pt x="21" y="100"/>
                  </a:lnTo>
                  <a:lnTo>
                    <a:pt x="26" y="93"/>
                  </a:lnTo>
                  <a:lnTo>
                    <a:pt x="57" y="110"/>
                  </a:lnTo>
                  <a:lnTo>
                    <a:pt x="57" y="104"/>
                  </a:lnTo>
                  <a:lnTo>
                    <a:pt x="65" y="82"/>
                  </a:lnTo>
                  <a:lnTo>
                    <a:pt x="77" y="71"/>
                  </a:lnTo>
                  <a:lnTo>
                    <a:pt x="69" y="61"/>
                  </a:lnTo>
                  <a:lnTo>
                    <a:pt x="64" y="39"/>
                  </a:lnTo>
                  <a:lnTo>
                    <a:pt x="59" y="48"/>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78" name="Freeform 1778"/>
            <p:cNvSpPr>
              <a:spLocks/>
            </p:cNvSpPr>
            <p:nvPr/>
          </p:nvSpPr>
          <p:spPr bwMode="auto">
            <a:xfrm>
              <a:off x="7432638" y="2848576"/>
              <a:ext cx="70497" cy="88451"/>
            </a:xfrm>
            <a:custGeom>
              <a:avLst/>
              <a:gdLst>
                <a:gd name="T0" fmla="*/ 40 w 40"/>
                <a:gd name="T1" fmla="*/ 32 h 91"/>
                <a:gd name="T2" fmla="*/ 39 w 40"/>
                <a:gd name="T3" fmla="*/ 54 h 91"/>
                <a:gd name="T4" fmla="*/ 38 w 40"/>
                <a:gd name="T5" fmla="*/ 78 h 91"/>
                <a:gd name="T6" fmla="*/ 32 w 40"/>
                <a:gd name="T7" fmla="*/ 91 h 91"/>
                <a:gd name="T8" fmla="*/ 28 w 40"/>
                <a:gd name="T9" fmla="*/ 71 h 91"/>
                <a:gd name="T10" fmla="*/ 29 w 40"/>
                <a:gd name="T11" fmla="*/ 86 h 91"/>
                <a:gd name="T12" fmla="*/ 23 w 40"/>
                <a:gd name="T13" fmla="*/ 78 h 91"/>
                <a:gd name="T14" fmla="*/ 20 w 40"/>
                <a:gd name="T15" fmla="*/ 54 h 91"/>
                <a:gd name="T16" fmla="*/ 20 w 40"/>
                <a:gd name="T17" fmla="*/ 41 h 91"/>
                <a:gd name="T18" fmla="*/ 10 w 40"/>
                <a:gd name="T19" fmla="*/ 25 h 91"/>
                <a:gd name="T20" fmla="*/ 16 w 40"/>
                <a:gd name="T21" fmla="*/ 41 h 91"/>
                <a:gd name="T22" fmla="*/ 9 w 40"/>
                <a:gd name="T23" fmla="*/ 41 h 91"/>
                <a:gd name="T24" fmla="*/ 7 w 40"/>
                <a:gd name="T25" fmla="*/ 30 h 91"/>
                <a:gd name="T26" fmla="*/ 8 w 40"/>
                <a:gd name="T27" fmla="*/ 30 h 91"/>
                <a:gd name="T28" fmla="*/ 0 w 40"/>
                <a:gd name="T29" fmla="*/ 19 h 91"/>
                <a:gd name="T30" fmla="*/ 17 w 40"/>
                <a:gd name="T31" fmla="*/ 0 h 91"/>
                <a:gd name="T32" fmla="*/ 27 w 40"/>
                <a:gd name="T33" fmla="*/ 10 h 91"/>
                <a:gd name="T34" fmla="*/ 31 w 40"/>
                <a:gd name="T35" fmla="*/ 17 h 91"/>
                <a:gd name="T36" fmla="*/ 32 w 40"/>
                <a:gd name="T37" fmla="*/ 21 h 91"/>
                <a:gd name="T38" fmla="*/ 40 w 40"/>
                <a:gd name="T39" fmla="*/ 3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 h="91">
                  <a:moveTo>
                    <a:pt x="40" y="32"/>
                  </a:moveTo>
                  <a:lnTo>
                    <a:pt x="39" y="54"/>
                  </a:lnTo>
                  <a:lnTo>
                    <a:pt x="38" y="78"/>
                  </a:lnTo>
                  <a:lnTo>
                    <a:pt x="32" y="91"/>
                  </a:lnTo>
                  <a:lnTo>
                    <a:pt x="28" y="71"/>
                  </a:lnTo>
                  <a:lnTo>
                    <a:pt x="29" y="86"/>
                  </a:lnTo>
                  <a:lnTo>
                    <a:pt x="23" y="78"/>
                  </a:lnTo>
                  <a:lnTo>
                    <a:pt x="20" y="54"/>
                  </a:lnTo>
                  <a:lnTo>
                    <a:pt x="20" y="41"/>
                  </a:lnTo>
                  <a:lnTo>
                    <a:pt x="10" y="25"/>
                  </a:lnTo>
                  <a:lnTo>
                    <a:pt x="16" y="41"/>
                  </a:lnTo>
                  <a:lnTo>
                    <a:pt x="9" y="41"/>
                  </a:lnTo>
                  <a:lnTo>
                    <a:pt x="7" y="30"/>
                  </a:lnTo>
                  <a:lnTo>
                    <a:pt x="8" y="30"/>
                  </a:lnTo>
                  <a:lnTo>
                    <a:pt x="0" y="19"/>
                  </a:lnTo>
                  <a:lnTo>
                    <a:pt x="17" y="0"/>
                  </a:lnTo>
                  <a:lnTo>
                    <a:pt x="27" y="10"/>
                  </a:lnTo>
                  <a:lnTo>
                    <a:pt x="31" y="17"/>
                  </a:lnTo>
                  <a:lnTo>
                    <a:pt x="32" y="21"/>
                  </a:lnTo>
                  <a:lnTo>
                    <a:pt x="40" y="3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79" name="Freeform 1779"/>
            <p:cNvSpPr>
              <a:spLocks/>
            </p:cNvSpPr>
            <p:nvPr/>
          </p:nvSpPr>
          <p:spPr bwMode="auto">
            <a:xfrm>
              <a:off x="7497712" y="2835403"/>
              <a:ext cx="63267" cy="47048"/>
            </a:xfrm>
            <a:custGeom>
              <a:avLst/>
              <a:gdLst>
                <a:gd name="T0" fmla="*/ 28 w 36"/>
                <a:gd name="T1" fmla="*/ 29 h 48"/>
                <a:gd name="T2" fmla="*/ 16 w 36"/>
                <a:gd name="T3" fmla="*/ 27 h 48"/>
                <a:gd name="T4" fmla="*/ 15 w 36"/>
                <a:gd name="T5" fmla="*/ 48 h 48"/>
                <a:gd name="T6" fmla="*/ 7 w 36"/>
                <a:gd name="T7" fmla="*/ 33 h 48"/>
                <a:gd name="T8" fmla="*/ 2 w 36"/>
                <a:gd name="T9" fmla="*/ 25 h 48"/>
                <a:gd name="T10" fmla="*/ 0 w 36"/>
                <a:gd name="T11" fmla="*/ 27 h 48"/>
                <a:gd name="T12" fmla="*/ 10 w 36"/>
                <a:gd name="T13" fmla="*/ 7 h 48"/>
                <a:gd name="T14" fmla="*/ 17 w 36"/>
                <a:gd name="T15" fmla="*/ 5 h 48"/>
                <a:gd name="T16" fmla="*/ 25 w 36"/>
                <a:gd name="T17" fmla="*/ 0 h 48"/>
                <a:gd name="T18" fmla="*/ 32 w 36"/>
                <a:gd name="T19" fmla="*/ 5 h 48"/>
                <a:gd name="T20" fmla="*/ 36 w 36"/>
                <a:gd name="T21" fmla="*/ 14 h 48"/>
                <a:gd name="T22" fmla="*/ 28 w 36"/>
                <a:gd name="T23" fmla="*/ 29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8">
                  <a:moveTo>
                    <a:pt x="28" y="29"/>
                  </a:moveTo>
                  <a:lnTo>
                    <a:pt x="16" y="27"/>
                  </a:lnTo>
                  <a:lnTo>
                    <a:pt x="15" y="48"/>
                  </a:lnTo>
                  <a:lnTo>
                    <a:pt x="7" y="33"/>
                  </a:lnTo>
                  <a:lnTo>
                    <a:pt x="2" y="25"/>
                  </a:lnTo>
                  <a:lnTo>
                    <a:pt x="0" y="27"/>
                  </a:lnTo>
                  <a:lnTo>
                    <a:pt x="10" y="7"/>
                  </a:lnTo>
                  <a:lnTo>
                    <a:pt x="17" y="5"/>
                  </a:lnTo>
                  <a:lnTo>
                    <a:pt x="25" y="0"/>
                  </a:lnTo>
                  <a:lnTo>
                    <a:pt x="32" y="5"/>
                  </a:lnTo>
                  <a:lnTo>
                    <a:pt x="36" y="14"/>
                  </a:lnTo>
                  <a:lnTo>
                    <a:pt x="28" y="2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80" name="Freeform 1780"/>
            <p:cNvSpPr>
              <a:spLocks/>
            </p:cNvSpPr>
            <p:nvPr/>
          </p:nvSpPr>
          <p:spPr bwMode="auto">
            <a:xfrm>
              <a:off x="7456137" y="3076290"/>
              <a:ext cx="12653" cy="18819"/>
            </a:xfrm>
            <a:custGeom>
              <a:avLst/>
              <a:gdLst>
                <a:gd name="T0" fmla="*/ 0 w 7"/>
                <a:gd name="T1" fmla="*/ 21 h 21"/>
                <a:gd name="T2" fmla="*/ 7 w 7"/>
                <a:gd name="T3" fmla="*/ 4 h 21"/>
                <a:gd name="T4" fmla="*/ 6 w 7"/>
                <a:gd name="T5" fmla="*/ 0 h 21"/>
                <a:gd name="T6" fmla="*/ 0 w 7"/>
                <a:gd name="T7" fmla="*/ 21 h 21"/>
              </a:gdLst>
              <a:ahLst/>
              <a:cxnLst>
                <a:cxn ang="0">
                  <a:pos x="T0" y="T1"/>
                </a:cxn>
                <a:cxn ang="0">
                  <a:pos x="T2" y="T3"/>
                </a:cxn>
                <a:cxn ang="0">
                  <a:pos x="T4" y="T5"/>
                </a:cxn>
                <a:cxn ang="0">
                  <a:pos x="T6" y="T7"/>
                </a:cxn>
              </a:cxnLst>
              <a:rect l="0" t="0" r="r" b="b"/>
              <a:pathLst>
                <a:path w="7" h="21">
                  <a:moveTo>
                    <a:pt x="0" y="21"/>
                  </a:moveTo>
                  <a:lnTo>
                    <a:pt x="7" y="4"/>
                  </a:lnTo>
                  <a:lnTo>
                    <a:pt x="6" y="0"/>
                  </a:lnTo>
                  <a:lnTo>
                    <a:pt x="0" y="2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nvGrpSpPr>
            <p:cNvPr id="281" name="Group 1781"/>
            <p:cNvGrpSpPr>
              <a:grpSpLocks/>
            </p:cNvGrpSpPr>
            <p:nvPr/>
          </p:nvGrpSpPr>
          <p:grpSpPr bwMode="auto">
            <a:xfrm>
              <a:off x="7589901" y="2703668"/>
              <a:ext cx="9038" cy="13174"/>
              <a:chOff x="5074" y="2090"/>
              <a:chExt cx="6" cy="7"/>
            </a:xfrm>
          </p:grpSpPr>
          <p:grpSp>
            <p:nvGrpSpPr>
              <p:cNvPr id="762" name="Group 1782"/>
              <p:cNvGrpSpPr>
                <a:grpSpLocks/>
              </p:cNvGrpSpPr>
              <p:nvPr/>
            </p:nvGrpSpPr>
            <p:grpSpPr bwMode="auto">
              <a:xfrm>
                <a:off x="5074" y="2090"/>
                <a:ext cx="6" cy="7"/>
                <a:chOff x="5074" y="2090"/>
                <a:chExt cx="6" cy="7"/>
              </a:xfrm>
            </p:grpSpPr>
            <p:pic>
              <p:nvPicPr>
                <p:cNvPr id="764" name="Picture 1783"/>
                <p:cNvPicPr>
                  <a:picLocks noChangeAspect="1" noChangeArrowheads="1"/>
                </p:cNvPicPr>
                <p:nvPr/>
              </p:nvPicPr>
              <p:blipFill>
                <a:blip r:embed="rId34" cstate="print">
                  <a:extLst>
                    <a:ext uri="{28A0092B-C50C-407E-A947-70E740481C1C}">
                      <a14:useLocalDpi xmlns:a14="http://schemas.microsoft.com/office/drawing/2010/main" val="0"/>
                    </a:ext>
                  </a:extLst>
                </a:blip>
                <a:srcRect r="-19398"/>
                <a:stretch>
                  <a:fillRect/>
                </a:stretch>
              </p:blipFill>
              <p:spPr bwMode="auto">
                <a:xfrm>
                  <a:off x="5074" y="2090"/>
                  <a:ext cx="6" cy="7"/>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5" name="Freeform 1784"/>
                <p:cNvSpPr>
                  <a:spLocks/>
                </p:cNvSpPr>
                <p:nvPr/>
              </p:nvSpPr>
              <p:spPr bwMode="auto">
                <a:xfrm>
                  <a:off x="5074" y="2090"/>
                  <a:ext cx="4" cy="6"/>
                </a:xfrm>
                <a:custGeom>
                  <a:avLst/>
                  <a:gdLst>
                    <a:gd name="T0" fmla="*/ 4 w 4"/>
                    <a:gd name="T1" fmla="*/ 11 h 11"/>
                    <a:gd name="T2" fmla="*/ 0 w 4"/>
                    <a:gd name="T3" fmla="*/ 0 h 11"/>
                    <a:gd name="T4" fmla="*/ 0 w 4"/>
                    <a:gd name="T5" fmla="*/ 11 h 11"/>
                    <a:gd name="T6" fmla="*/ 4 w 4"/>
                    <a:gd name="T7" fmla="*/ 11 h 11"/>
                  </a:gdLst>
                  <a:ahLst/>
                  <a:cxnLst>
                    <a:cxn ang="0">
                      <a:pos x="T0" y="T1"/>
                    </a:cxn>
                    <a:cxn ang="0">
                      <a:pos x="T2" y="T3"/>
                    </a:cxn>
                    <a:cxn ang="0">
                      <a:pos x="T4" y="T5"/>
                    </a:cxn>
                    <a:cxn ang="0">
                      <a:pos x="T6" y="T7"/>
                    </a:cxn>
                  </a:cxnLst>
                  <a:rect l="0" t="0" r="r" b="b"/>
                  <a:pathLst>
                    <a:path w="4" h="11">
                      <a:moveTo>
                        <a:pt x="4" y="11"/>
                      </a:moveTo>
                      <a:lnTo>
                        <a:pt x="0" y="0"/>
                      </a:lnTo>
                      <a:lnTo>
                        <a:pt x="0" y="11"/>
                      </a:lnTo>
                      <a:lnTo>
                        <a:pt x="4" y="1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66" name="Freeform 1785"/>
                <p:cNvSpPr>
                  <a:spLocks/>
                </p:cNvSpPr>
                <p:nvPr/>
              </p:nvSpPr>
              <p:spPr bwMode="auto">
                <a:xfrm>
                  <a:off x="5074" y="2090"/>
                  <a:ext cx="4" cy="6"/>
                </a:xfrm>
                <a:custGeom>
                  <a:avLst/>
                  <a:gdLst>
                    <a:gd name="T0" fmla="*/ 4 w 4"/>
                    <a:gd name="T1" fmla="*/ 11 h 11"/>
                    <a:gd name="T2" fmla="*/ 0 w 4"/>
                    <a:gd name="T3" fmla="*/ 0 h 11"/>
                    <a:gd name="T4" fmla="*/ 0 w 4"/>
                    <a:gd name="T5" fmla="*/ 11 h 11"/>
                    <a:gd name="T6" fmla="*/ 4 w 4"/>
                    <a:gd name="T7" fmla="*/ 11 h 11"/>
                  </a:gdLst>
                  <a:ahLst/>
                  <a:cxnLst>
                    <a:cxn ang="0">
                      <a:pos x="T0" y="T1"/>
                    </a:cxn>
                    <a:cxn ang="0">
                      <a:pos x="T2" y="T3"/>
                    </a:cxn>
                    <a:cxn ang="0">
                      <a:pos x="T4" y="T5"/>
                    </a:cxn>
                    <a:cxn ang="0">
                      <a:pos x="T6" y="T7"/>
                    </a:cxn>
                  </a:cxnLst>
                  <a:rect l="0" t="0" r="r" b="b"/>
                  <a:pathLst>
                    <a:path w="4" h="11">
                      <a:moveTo>
                        <a:pt x="4" y="11"/>
                      </a:moveTo>
                      <a:lnTo>
                        <a:pt x="0" y="0"/>
                      </a:lnTo>
                      <a:lnTo>
                        <a:pt x="0" y="11"/>
                      </a:lnTo>
                      <a:lnTo>
                        <a:pt x="4" y="1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67" name="Picture 1786"/>
                <p:cNvPicPr>
                  <a:picLocks noChangeAspect="1" noChangeArrowheads="1"/>
                </p:cNvPicPr>
                <p:nvPr/>
              </p:nvPicPr>
              <p:blipFill>
                <a:blip r:embed="rId34" cstate="print">
                  <a:extLst>
                    <a:ext uri="{28A0092B-C50C-407E-A947-70E740481C1C}">
                      <a14:useLocalDpi xmlns:a14="http://schemas.microsoft.com/office/drawing/2010/main" val="0"/>
                    </a:ext>
                  </a:extLst>
                </a:blip>
                <a:srcRect r="-19398"/>
                <a:stretch>
                  <a:fillRect/>
                </a:stretch>
              </p:blipFill>
              <p:spPr bwMode="auto">
                <a:xfrm>
                  <a:off x="5074" y="2090"/>
                  <a:ext cx="6" cy="7"/>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63" name="Freeform 1787"/>
              <p:cNvSpPr>
                <a:spLocks/>
              </p:cNvSpPr>
              <p:nvPr/>
            </p:nvSpPr>
            <p:spPr bwMode="auto">
              <a:xfrm>
                <a:off x="5074" y="2090"/>
                <a:ext cx="4" cy="6"/>
              </a:xfrm>
              <a:custGeom>
                <a:avLst/>
                <a:gdLst>
                  <a:gd name="T0" fmla="*/ 4 w 4"/>
                  <a:gd name="T1" fmla="*/ 11 h 11"/>
                  <a:gd name="T2" fmla="*/ 0 w 4"/>
                  <a:gd name="T3" fmla="*/ 0 h 11"/>
                  <a:gd name="T4" fmla="*/ 0 w 4"/>
                  <a:gd name="T5" fmla="*/ 11 h 11"/>
                  <a:gd name="T6" fmla="*/ 4 w 4"/>
                  <a:gd name="T7" fmla="*/ 11 h 11"/>
                </a:gdLst>
                <a:ahLst/>
                <a:cxnLst>
                  <a:cxn ang="0">
                    <a:pos x="T0" y="T1"/>
                  </a:cxn>
                  <a:cxn ang="0">
                    <a:pos x="T2" y="T3"/>
                  </a:cxn>
                  <a:cxn ang="0">
                    <a:pos x="T4" y="T5"/>
                  </a:cxn>
                  <a:cxn ang="0">
                    <a:pos x="T6" y="T7"/>
                  </a:cxn>
                </a:cxnLst>
                <a:rect l="0" t="0" r="r" b="b"/>
                <a:pathLst>
                  <a:path w="4" h="11">
                    <a:moveTo>
                      <a:pt x="4" y="11"/>
                    </a:moveTo>
                    <a:lnTo>
                      <a:pt x="0" y="0"/>
                    </a:lnTo>
                    <a:lnTo>
                      <a:pt x="0" y="11"/>
                    </a:lnTo>
                    <a:lnTo>
                      <a:pt x="4" y="11"/>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282" name="Freeform 1788"/>
            <p:cNvSpPr>
              <a:spLocks/>
            </p:cNvSpPr>
            <p:nvPr/>
          </p:nvSpPr>
          <p:spPr bwMode="auto">
            <a:xfrm>
              <a:off x="7452522" y="2893743"/>
              <a:ext cx="9038" cy="5646"/>
            </a:xfrm>
            <a:custGeom>
              <a:avLst/>
              <a:gdLst>
                <a:gd name="T0" fmla="*/ 4 w 5"/>
                <a:gd name="T1" fmla="*/ 0 h 5"/>
                <a:gd name="T2" fmla="*/ 5 w 5"/>
                <a:gd name="T3" fmla="*/ 5 h 5"/>
                <a:gd name="T4" fmla="*/ 0 w 5"/>
                <a:gd name="T5" fmla="*/ 5 h 5"/>
                <a:gd name="T6" fmla="*/ 4 w 5"/>
                <a:gd name="T7" fmla="*/ 0 h 5"/>
              </a:gdLst>
              <a:ahLst/>
              <a:cxnLst>
                <a:cxn ang="0">
                  <a:pos x="T0" y="T1"/>
                </a:cxn>
                <a:cxn ang="0">
                  <a:pos x="T2" y="T3"/>
                </a:cxn>
                <a:cxn ang="0">
                  <a:pos x="T4" y="T5"/>
                </a:cxn>
                <a:cxn ang="0">
                  <a:pos x="T6" y="T7"/>
                </a:cxn>
              </a:cxnLst>
              <a:rect l="0" t="0" r="r" b="b"/>
              <a:pathLst>
                <a:path w="5" h="5">
                  <a:moveTo>
                    <a:pt x="4" y="0"/>
                  </a:moveTo>
                  <a:lnTo>
                    <a:pt x="5" y="5"/>
                  </a:lnTo>
                  <a:lnTo>
                    <a:pt x="0" y="5"/>
                  </a:lnTo>
                  <a:lnTo>
                    <a:pt x="4"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83" name="Freeform 1789"/>
            <p:cNvSpPr>
              <a:spLocks/>
            </p:cNvSpPr>
            <p:nvPr/>
          </p:nvSpPr>
          <p:spPr bwMode="auto">
            <a:xfrm>
              <a:off x="7206686" y="2554995"/>
              <a:ext cx="119303" cy="165610"/>
            </a:xfrm>
            <a:custGeom>
              <a:avLst/>
              <a:gdLst>
                <a:gd name="T0" fmla="*/ 17 w 68"/>
                <a:gd name="T1" fmla="*/ 109 h 165"/>
                <a:gd name="T2" fmla="*/ 8 w 68"/>
                <a:gd name="T3" fmla="*/ 107 h 165"/>
                <a:gd name="T4" fmla="*/ 0 w 68"/>
                <a:gd name="T5" fmla="*/ 91 h 165"/>
                <a:gd name="T6" fmla="*/ 8 w 68"/>
                <a:gd name="T7" fmla="*/ 72 h 165"/>
                <a:gd name="T8" fmla="*/ 16 w 68"/>
                <a:gd name="T9" fmla="*/ 46 h 165"/>
                <a:gd name="T10" fmla="*/ 23 w 68"/>
                <a:gd name="T11" fmla="*/ 41 h 165"/>
                <a:gd name="T12" fmla="*/ 39 w 68"/>
                <a:gd name="T13" fmla="*/ 50 h 165"/>
                <a:gd name="T14" fmla="*/ 33 w 68"/>
                <a:gd name="T15" fmla="*/ 31 h 165"/>
                <a:gd name="T16" fmla="*/ 38 w 68"/>
                <a:gd name="T17" fmla="*/ 29 h 165"/>
                <a:gd name="T18" fmla="*/ 47 w 68"/>
                <a:gd name="T19" fmla="*/ 18 h 165"/>
                <a:gd name="T20" fmla="*/ 47 w 68"/>
                <a:gd name="T21" fmla="*/ 0 h 165"/>
                <a:gd name="T22" fmla="*/ 65 w 68"/>
                <a:gd name="T23" fmla="*/ 18 h 165"/>
                <a:gd name="T24" fmla="*/ 67 w 68"/>
                <a:gd name="T25" fmla="*/ 22 h 165"/>
                <a:gd name="T26" fmla="*/ 59 w 68"/>
                <a:gd name="T27" fmla="*/ 39 h 165"/>
                <a:gd name="T28" fmla="*/ 65 w 68"/>
                <a:gd name="T29" fmla="*/ 68 h 165"/>
                <a:gd name="T30" fmla="*/ 57 w 68"/>
                <a:gd name="T31" fmla="*/ 89 h 165"/>
                <a:gd name="T32" fmla="*/ 49 w 68"/>
                <a:gd name="T33" fmla="*/ 107 h 165"/>
                <a:gd name="T34" fmla="*/ 52 w 68"/>
                <a:gd name="T35" fmla="*/ 122 h 165"/>
                <a:gd name="T36" fmla="*/ 68 w 68"/>
                <a:gd name="T37" fmla="*/ 139 h 165"/>
                <a:gd name="T38" fmla="*/ 62 w 68"/>
                <a:gd name="T39" fmla="*/ 146 h 165"/>
                <a:gd name="T40" fmla="*/ 51 w 68"/>
                <a:gd name="T41" fmla="*/ 159 h 165"/>
                <a:gd name="T42" fmla="*/ 51 w 68"/>
                <a:gd name="T43" fmla="*/ 165 h 165"/>
                <a:gd name="T44" fmla="*/ 37 w 68"/>
                <a:gd name="T45" fmla="*/ 161 h 165"/>
                <a:gd name="T46" fmla="*/ 33 w 68"/>
                <a:gd name="T47" fmla="*/ 165 h 165"/>
                <a:gd name="T48" fmla="*/ 27 w 68"/>
                <a:gd name="T49" fmla="*/ 159 h 165"/>
                <a:gd name="T50" fmla="*/ 22 w 68"/>
                <a:gd name="T51" fmla="*/ 152 h 165"/>
                <a:gd name="T52" fmla="*/ 25 w 68"/>
                <a:gd name="T53" fmla="*/ 139 h 165"/>
                <a:gd name="T54" fmla="*/ 26 w 68"/>
                <a:gd name="T55" fmla="*/ 135 h 165"/>
                <a:gd name="T56" fmla="*/ 19 w 68"/>
                <a:gd name="T57" fmla="*/ 128 h 165"/>
                <a:gd name="T58" fmla="*/ 17 w 68"/>
                <a:gd name="T59"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165">
                  <a:moveTo>
                    <a:pt x="17" y="109"/>
                  </a:moveTo>
                  <a:lnTo>
                    <a:pt x="8" y="107"/>
                  </a:lnTo>
                  <a:lnTo>
                    <a:pt x="0" y="91"/>
                  </a:lnTo>
                  <a:lnTo>
                    <a:pt x="8" y="72"/>
                  </a:lnTo>
                  <a:lnTo>
                    <a:pt x="16" y="46"/>
                  </a:lnTo>
                  <a:lnTo>
                    <a:pt x="23" y="41"/>
                  </a:lnTo>
                  <a:lnTo>
                    <a:pt x="39" y="50"/>
                  </a:lnTo>
                  <a:lnTo>
                    <a:pt x="33" y="31"/>
                  </a:lnTo>
                  <a:lnTo>
                    <a:pt x="38" y="29"/>
                  </a:lnTo>
                  <a:lnTo>
                    <a:pt x="47" y="18"/>
                  </a:lnTo>
                  <a:lnTo>
                    <a:pt x="47" y="0"/>
                  </a:lnTo>
                  <a:lnTo>
                    <a:pt x="65" y="18"/>
                  </a:lnTo>
                  <a:lnTo>
                    <a:pt x="67" y="22"/>
                  </a:lnTo>
                  <a:lnTo>
                    <a:pt x="59" y="39"/>
                  </a:lnTo>
                  <a:lnTo>
                    <a:pt x="65" y="68"/>
                  </a:lnTo>
                  <a:lnTo>
                    <a:pt x="57" y="89"/>
                  </a:lnTo>
                  <a:lnTo>
                    <a:pt x="49" y="107"/>
                  </a:lnTo>
                  <a:lnTo>
                    <a:pt x="52" y="122"/>
                  </a:lnTo>
                  <a:lnTo>
                    <a:pt x="68" y="139"/>
                  </a:lnTo>
                  <a:lnTo>
                    <a:pt x="62" y="146"/>
                  </a:lnTo>
                  <a:lnTo>
                    <a:pt x="51" y="159"/>
                  </a:lnTo>
                  <a:lnTo>
                    <a:pt x="51" y="165"/>
                  </a:lnTo>
                  <a:lnTo>
                    <a:pt x="37" y="161"/>
                  </a:lnTo>
                  <a:lnTo>
                    <a:pt x="33" y="165"/>
                  </a:lnTo>
                  <a:lnTo>
                    <a:pt x="27" y="159"/>
                  </a:lnTo>
                  <a:lnTo>
                    <a:pt x="22" y="152"/>
                  </a:lnTo>
                  <a:lnTo>
                    <a:pt x="25" y="139"/>
                  </a:lnTo>
                  <a:lnTo>
                    <a:pt x="26" y="135"/>
                  </a:lnTo>
                  <a:lnTo>
                    <a:pt x="19" y="128"/>
                  </a:lnTo>
                  <a:lnTo>
                    <a:pt x="17" y="10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84" name="Freeform 1790"/>
            <p:cNvSpPr>
              <a:spLocks/>
            </p:cNvSpPr>
            <p:nvPr/>
          </p:nvSpPr>
          <p:spPr bwMode="auto">
            <a:xfrm>
              <a:off x="7297067" y="2696140"/>
              <a:ext cx="103034" cy="131735"/>
            </a:xfrm>
            <a:custGeom>
              <a:avLst/>
              <a:gdLst>
                <a:gd name="T0" fmla="*/ 34 w 59"/>
                <a:gd name="T1" fmla="*/ 133 h 135"/>
                <a:gd name="T2" fmla="*/ 33 w 59"/>
                <a:gd name="T3" fmla="*/ 128 h 135"/>
                <a:gd name="T4" fmla="*/ 28 w 59"/>
                <a:gd name="T5" fmla="*/ 131 h 135"/>
                <a:gd name="T6" fmla="*/ 25 w 59"/>
                <a:gd name="T7" fmla="*/ 135 h 135"/>
                <a:gd name="T8" fmla="*/ 22 w 59"/>
                <a:gd name="T9" fmla="*/ 129 h 135"/>
                <a:gd name="T10" fmla="*/ 22 w 59"/>
                <a:gd name="T11" fmla="*/ 128 h 135"/>
                <a:gd name="T12" fmla="*/ 22 w 59"/>
                <a:gd name="T13" fmla="*/ 122 h 135"/>
                <a:gd name="T14" fmla="*/ 19 w 59"/>
                <a:gd name="T15" fmla="*/ 115 h 135"/>
                <a:gd name="T16" fmla="*/ 16 w 59"/>
                <a:gd name="T17" fmla="*/ 96 h 135"/>
                <a:gd name="T18" fmla="*/ 16 w 59"/>
                <a:gd name="T19" fmla="*/ 89 h 135"/>
                <a:gd name="T20" fmla="*/ 15 w 59"/>
                <a:gd name="T21" fmla="*/ 85 h 135"/>
                <a:gd name="T22" fmla="*/ 5 w 59"/>
                <a:gd name="T23" fmla="*/ 65 h 135"/>
                <a:gd name="T24" fmla="*/ 3 w 59"/>
                <a:gd name="T25" fmla="*/ 61 h 135"/>
                <a:gd name="T26" fmla="*/ 4 w 59"/>
                <a:gd name="T27" fmla="*/ 53 h 135"/>
                <a:gd name="T28" fmla="*/ 11 w 59"/>
                <a:gd name="T29" fmla="*/ 61 h 135"/>
                <a:gd name="T30" fmla="*/ 11 w 59"/>
                <a:gd name="T31" fmla="*/ 53 h 135"/>
                <a:gd name="T32" fmla="*/ 1 w 59"/>
                <a:gd name="T33" fmla="*/ 29 h 135"/>
                <a:gd name="T34" fmla="*/ 0 w 59"/>
                <a:gd name="T35" fmla="*/ 26 h 135"/>
                <a:gd name="T36" fmla="*/ 0 w 59"/>
                <a:gd name="T37" fmla="*/ 20 h 135"/>
                <a:gd name="T38" fmla="*/ 11 w 59"/>
                <a:gd name="T39" fmla="*/ 7 h 135"/>
                <a:gd name="T40" fmla="*/ 17 w 59"/>
                <a:gd name="T41" fmla="*/ 0 h 135"/>
                <a:gd name="T42" fmla="*/ 34 w 59"/>
                <a:gd name="T43" fmla="*/ 29 h 135"/>
                <a:gd name="T44" fmla="*/ 50 w 59"/>
                <a:gd name="T45" fmla="*/ 63 h 135"/>
                <a:gd name="T46" fmla="*/ 59 w 59"/>
                <a:gd name="T47" fmla="*/ 107 h 135"/>
                <a:gd name="T48" fmla="*/ 52 w 59"/>
                <a:gd name="T49" fmla="*/ 113 h 135"/>
                <a:gd name="T50" fmla="*/ 45 w 59"/>
                <a:gd name="T51" fmla="*/ 120 h 135"/>
                <a:gd name="T52" fmla="*/ 42 w 59"/>
                <a:gd name="T53" fmla="*/ 116 h 135"/>
                <a:gd name="T54" fmla="*/ 40 w 59"/>
                <a:gd name="T55" fmla="*/ 122 h 135"/>
                <a:gd name="T56" fmla="*/ 38 w 59"/>
                <a:gd name="T57" fmla="*/ 126 h 135"/>
                <a:gd name="T58" fmla="*/ 36 w 59"/>
                <a:gd name="T59" fmla="*/ 128 h 135"/>
                <a:gd name="T60" fmla="*/ 34 w 59"/>
                <a:gd name="T61" fmla="*/ 13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 h="135">
                  <a:moveTo>
                    <a:pt x="34" y="133"/>
                  </a:moveTo>
                  <a:lnTo>
                    <a:pt x="33" y="128"/>
                  </a:lnTo>
                  <a:lnTo>
                    <a:pt x="28" y="131"/>
                  </a:lnTo>
                  <a:lnTo>
                    <a:pt x="25" y="135"/>
                  </a:lnTo>
                  <a:lnTo>
                    <a:pt x="22" y="129"/>
                  </a:lnTo>
                  <a:lnTo>
                    <a:pt x="22" y="128"/>
                  </a:lnTo>
                  <a:lnTo>
                    <a:pt x="22" y="122"/>
                  </a:lnTo>
                  <a:lnTo>
                    <a:pt x="19" y="115"/>
                  </a:lnTo>
                  <a:lnTo>
                    <a:pt x="16" y="96"/>
                  </a:lnTo>
                  <a:lnTo>
                    <a:pt x="16" y="89"/>
                  </a:lnTo>
                  <a:lnTo>
                    <a:pt x="15" y="85"/>
                  </a:lnTo>
                  <a:lnTo>
                    <a:pt x="5" y="65"/>
                  </a:lnTo>
                  <a:lnTo>
                    <a:pt x="3" y="61"/>
                  </a:lnTo>
                  <a:lnTo>
                    <a:pt x="4" y="53"/>
                  </a:lnTo>
                  <a:lnTo>
                    <a:pt x="11" y="61"/>
                  </a:lnTo>
                  <a:lnTo>
                    <a:pt x="11" y="53"/>
                  </a:lnTo>
                  <a:lnTo>
                    <a:pt x="1" y="29"/>
                  </a:lnTo>
                  <a:lnTo>
                    <a:pt x="0" y="26"/>
                  </a:lnTo>
                  <a:lnTo>
                    <a:pt x="0" y="20"/>
                  </a:lnTo>
                  <a:lnTo>
                    <a:pt x="11" y="7"/>
                  </a:lnTo>
                  <a:lnTo>
                    <a:pt x="17" y="0"/>
                  </a:lnTo>
                  <a:lnTo>
                    <a:pt x="34" y="29"/>
                  </a:lnTo>
                  <a:lnTo>
                    <a:pt x="50" y="63"/>
                  </a:lnTo>
                  <a:lnTo>
                    <a:pt x="59" y="107"/>
                  </a:lnTo>
                  <a:lnTo>
                    <a:pt x="52" y="113"/>
                  </a:lnTo>
                  <a:lnTo>
                    <a:pt x="45" y="120"/>
                  </a:lnTo>
                  <a:lnTo>
                    <a:pt x="42" y="116"/>
                  </a:lnTo>
                  <a:lnTo>
                    <a:pt x="40" y="122"/>
                  </a:lnTo>
                  <a:lnTo>
                    <a:pt x="38" y="126"/>
                  </a:lnTo>
                  <a:lnTo>
                    <a:pt x="36" y="128"/>
                  </a:lnTo>
                  <a:lnTo>
                    <a:pt x="34" y="13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85" name="Freeform 1791"/>
            <p:cNvSpPr>
              <a:spLocks/>
            </p:cNvSpPr>
            <p:nvPr/>
          </p:nvSpPr>
          <p:spPr bwMode="auto">
            <a:xfrm>
              <a:off x="7278991" y="3128984"/>
              <a:ext cx="37960" cy="101624"/>
            </a:xfrm>
            <a:custGeom>
              <a:avLst/>
              <a:gdLst>
                <a:gd name="T0" fmla="*/ 15 w 22"/>
                <a:gd name="T1" fmla="*/ 104 h 104"/>
                <a:gd name="T2" fmla="*/ 3 w 22"/>
                <a:gd name="T3" fmla="*/ 80 h 104"/>
                <a:gd name="T4" fmla="*/ 0 w 22"/>
                <a:gd name="T5" fmla="*/ 43 h 104"/>
                <a:gd name="T6" fmla="*/ 7 w 22"/>
                <a:gd name="T7" fmla="*/ 20 h 104"/>
                <a:gd name="T8" fmla="*/ 13 w 22"/>
                <a:gd name="T9" fmla="*/ 0 h 104"/>
                <a:gd name="T10" fmla="*/ 22 w 22"/>
                <a:gd name="T11" fmla="*/ 6 h 104"/>
                <a:gd name="T12" fmla="*/ 20 w 22"/>
                <a:gd name="T13" fmla="*/ 33 h 104"/>
                <a:gd name="T14" fmla="*/ 19 w 22"/>
                <a:gd name="T15" fmla="*/ 56 h 104"/>
                <a:gd name="T16" fmla="*/ 16 w 22"/>
                <a:gd name="T17" fmla="*/ 80 h 104"/>
                <a:gd name="T18" fmla="*/ 15 w 22"/>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104">
                  <a:moveTo>
                    <a:pt x="15" y="104"/>
                  </a:moveTo>
                  <a:lnTo>
                    <a:pt x="3" y="80"/>
                  </a:lnTo>
                  <a:lnTo>
                    <a:pt x="0" y="43"/>
                  </a:lnTo>
                  <a:lnTo>
                    <a:pt x="7" y="20"/>
                  </a:lnTo>
                  <a:lnTo>
                    <a:pt x="13" y="0"/>
                  </a:lnTo>
                  <a:lnTo>
                    <a:pt x="22" y="6"/>
                  </a:lnTo>
                  <a:lnTo>
                    <a:pt x="20" y="33"/>
                  </a:lnTo>
                  <a:lnTo>
                    <a:pt x="19" y="56"/>
                  </a:lnTo>
                  <a:lnTo>
                    <a:pt x="16" y="80"/>
                  </a:lnTo>
                  <a:lnTo>
                    <a:pt x="15" y="10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86" name="Freeform 1792"/>
            <p:cNvSpPr>
              <a:spLocks/>
            </p:cNvSpPr>
            <p:nvPr/>
          </p:nvSpPr>
          <p:spPr bwMode="auto">
            <a:xfrm>
              <a:off x="6170921" y="2272706"/>
              <a:ext cx="806198" cy="329338"/>
            </a:xfrm>
            <a:custGeom>
              <a:avLst/>
              <a:gdLst>
                <a:gd name="T0" fmla="*/ 268 w 456"/>
                <a:gd name="T1" fmla="*/ 316 h 331"/>
                <a:gd name="T2" fmla="*/ 245 w 456"/>
                <a:gd name="T3" fmla="*/ 303 h 331"/>
                <a:gd name="T4" fmla="*/ 207 w 456"/>
                <a:gd name="T5" fmla="*/ 296 h 331"/>
                <a:gd name="T6" fmla="*/ 167 w 456"/>
                <a:gd name="T7" fmla="*/ 292 h 331"/>
                <a:gd name="T8" fmla="*/ 141 w 456"/>
                <a:gd name="T9" fmla="*/ 244 h 331"/>
                <a:gd name="T10" fmla="*/ 101 w 456"/>
                <a:gd name="T11" fmla="*/ 222 h 331"/>
                <a:gd name="T12" fmla="*/ 69 w 456"/>
                <a:gd name="T13" fmla="*/ 211 h 331"/>
                <a:gd name="T14" fmla="*/ 58 w 456"/>
                <a:gd name="T15" fmla="*/ 157 h 331"/>
                <a:gd name="T16" fmla="*/ 26 w 456"/>
                <a:gd name="T17" fmla="*/ 127 h 331"/>
                <a:gd name="T18" fmla="*/ 1 w 456"/>
                <a:gd name="T19" fmla="*/ 92 h 331"/>
                <a:gd name="T20" fmla="*/ 8 w 456"/>
                <a:gd name="T21" fmla="*/ 76 h 331"/>
                <a:gd name="T22" fmla="*/ 33 w 456"/>
                <a:gd name="T23" fmla="*/ 52 h 331"/>
                <a:gd name="T24" fmla="*/ 74 w 456"/>
                <a:gd name="T25" fmla="*/ 44 h 331"/>
                <a:gd name="T26" fmla="*/ 99 w 456"/>
                <a:gd name="T27" fmla="*/ 63 h 331"/>
                <a:gd name="T28" fmla="*/ 131 w 456"/>
                <a:gd name="T29" fmla="*/ 52 h 331"/>
                <a:gd name="T30" fmla="*/ 121 w 456"/>
                <a:gd name="T31" fmla="*/ 0 h 331"/>
                <a:gd name="T32" fmla="*/ 168 w 456"/>
                <a:gd name="T33" fmla="*/ 18 h 331"/>
                <a:gd name="T34" fmla="*/ 198 w 456"/>
                <a:gd name="T35" fmla="*/ 53 h 331"/>
                <a:gd name="T36" fmla="*/ 242 w 456"/>
                <a:gd name="T37" fmla="*/ 53 h 331"/>
                <a:gd name="T38" fmla="*/ 268 w 456"/>
                <a:gd name="T39" fmla="*/ 72 h 331"/>
                <a:gd name="T40" fmla="*/ 313 w 456"/>
                <a:gd name="T41" fmla="*/ 83 h 331"/>
                <a:gd name="T42" fmla="*/ 343 w 456"/>
                <a:gd name="T43" fmla="*/ 53 h 331"/>
                <a:gd name="T44" fmla="*/ 382 w 456"/>
                <a:gd name="T45" fmla="*/ 66 h 331"/>
                <a:gd name="T46" fmla="*/ 386 w 456"/>
                <a:gd name="T47" fmla="*/ 116 h 331"/>
                <a:gd name="T48" fmla="*/ 394 w 456"/>
                <a:gd name="T49" fmla="*/ 131 h 331"/>
                <a:gd name="T50" fmla="*/ 415 w 456"/>
                <a:gd name="T51" fmla="*/ 137 h 331"/>
                <a:gd name="T52" fmla="*/ 452 w 456"/>
                <a:gd name="T53" fmla="*/ 153 h 331"/>
                <a:gd name="T54" fmla="*/ 431 w 456"/>
                <a:gd name="T55" fmla="*/ 170 h 331"/>
                <a:gd name="T56" fmla="*/ 414 w 456"/>
                <a:gd name="T57" fmla="*/ 205 h 331"/>
                <a:gd name="T58" fmla="*/ 385 w 456"/>
                <a:gd name="T59" fmla="*/ 228 h 331"/>
                <a:gd name="T60" fmla="*/ 368 w 456"/>
                <a:gd name="T61" fmla="*/ 246 h 331"/>
                <a:gd name="T62" fmla="*/ 363 w 456"/>
                <a:gd name="T63" fmla="*/ 285 h 331"/>
                <a:gd name="T64" fmla="*/ 335 w 456"/>
                <a:gd name="T65" fmla="*/ 307 h 331"/>
                <a:gd name="T66" fmla="*/ 307 w 456"/>
                <a:gd name="T67" fmla="*/ 318 h 331"/>
                <a:gd name="T68" fmla="*/ 286 w 456"/>
                <a:gd name="T69" fmla="*/ 324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6" h="331">
                  <a:moveTo>
                    <a:pt x="286" y="324"/>
                  </a:moveTo>
                  <a:lnTo>
                    <a:pt x="268" y="316"/>
                  </a:lnTo>
                  <a:lnTo>
                    <a:pt x="251" y="311"/>
                  </a:lnTo>
                  <a:lnTo>
                    <a:pt x="245" y="303"/>
                  </a:lnTo>
                  <a:lnTo>
                    <a:pt x="226" y="300"/>
                  </a:lnTo>
                  <a:lnTo>
                    <a:pt x="207" y="296"/>
                  </a:lnTo>
                  <a:lnTo>
                    <a:pt x="186" y="294"/>
                  </a:lnTo>
                  <a:lnTo>
                    <a:pt x="167" y="292"/>
                  </a:lnTo>
                  <a:lnTo>
                    <a:pt x="155" y="268"/>
                  </a:lnTo>
                  <a:lnTo>
                    <a:pt x="141" y="244"/>
                  </a:lnTo>
                  <a:lnTo>
                    <a:pt x="122" y="233"/>
                  </a:lnTo>
                  <a:lnTo>
                    <a:pt x="101" y="222"/>
                  </a:lnTo>
                  <a:lnTo>
                    <a:pt x="85" y="216"/>
                  </a:lnTo>
                  <a:lnTo>
                    <a:pt x="69" y="211"/>
                  </a:lnTo>
                  <a:lnTo>
                    <a:pt x="63" y="185"/>
                  </a:lnTo>
                  <a:lnTo>
                    <a:pt x="58" y="157"/>
                  </a:lnTo>
                  <a:lnTo>
                    <a:pt x="37" y="131"/>
                  </a:lnTo>
                  <a:lnTo>
                    <a:pt x="26" y="127"/>
                  </a:lnTo>
                  <a:lnTo>
                    <a:pt x="5" y="105"/>
                  </a:lnTo>
                  <a:lnTo>
                    <a:pt x="1" y="92"/>
                  </a:lnTo>
                  <a:lnTo>
                    <a:pt x="0" y="89"/>
                  </a:lnTo>
                  <a:lnTo>
                    <a:pt x="8" y="76"/>
                  </a:lnTo>
                  <a:lnTo>
                    <a:pt x="20" y="68"/>
                  </a:lnTo>
                  <a:lnTo>
                    <a:pt x="33" y="52"/>
                  </a:lnTo>
                  <a:lnTo>
                    <a:pt x="46" y="40"/>
                  </a:lnTo>
                  <a:lnTo>
                    <a:pt x="74" y="44"/>
                  </a:lnTo>
                  <a:lnTo>
                    <a:pt x="78" y="53"/>
                  </a:lnTo>
                  <a:lnTo>
                    <a:pt x="99" y="63"/>
                  </a:lnTo>
                  <a:lnTo>
                    <a:pt x="120" y="68"/>
                  </a:lnTo>
                  <a:lnTo>
                    <a:pt x="131" y="52"/>
                  </a:lnTo>
                  <a:lnTo>
                    <a:pt x="118" y="29"/>
                  </a:lnTo>
                  <a:lnTo>
                    <a:pt x="121" y="0"/>
                  </a:lnTo>
                  <a:lnTo>
                    <a:pt x="144" y="7"/>
                  </a:lnTo>
                  <a:lnTo>
                    <a:pt x="168" y="18"/>
                  </a:lnTo>
                  <a:lnTo>
                    <a:pt x="177" y="35"/>
                  </a:lnTo>
                  <a:lnTo>
                    <a:pt x="198" y="53"/>
                  </a:lnTo>
                  <a:lnTo>
                    <a:pt x="222" y="48"/>
                  </a:lnTo>
                  <a:lnTo>
                    <a:pt x="242" y="53"/>
                  </a:lnTo>
                  <a:lnTo>
                    <a:pt x="261" y="63"/>
                  </a:lnTo>
                  <a:lnTo>
                    <a:pt x="268" y="72"/>
                  </a:lnTo>
                  <a:lnTo>
                    <a:pt x="296" y="89"/>
                  </a:lnTo>
                  <a:lnTo>
                    <a:pt x="313" y="83"/>
                  </a:lnTo>
                  <a:lnTo>
                    <a:pt x="329" y="76"/>
                  </a:lnTo>
                  <a:lnTo>
                    <a:pt x="343" y="53"/>
                  </a:lnTo>
                  <a:lnTo>
                    <a:pt x="370" y="65"/>
                  </a:lnTo>
                  <a:lnTo>
                    <a:pt x="382" y="66"/>
                  </a:lnTo>
                  <a:lnTo>
                    <a:pt x="384" y="90"/>
                  </a:lnTo>
                  <a:lnTo>
                    <a:pt x="386" y="116"/>
                  </a:lnTo>
                  <a:lnTo>
                    <a:pt x="383" y="120"/>
                  </a:lnTo>
                  <a:lnTo>
                    <a:pt x="394" y="131"/>
                  </a:lnTo>
                  <a:lnTo>
                    <a:pt x="408" y="131"/>
                  </a:lnTo>
                  <a:lnTo>
                    <a:pt x="415" y="137"/>
                  </a:lnTo>
                  <a:lnTo>
                    <a:pt x="422" y="126"/>
                  </a:lnTo>
                  <a:lnTo>
                    <a:pt x="452" y="153"/>
                  </a:lnTo>
                  <a:lnTo>
                    <a:pt x="456" y="170"/>
                  </a:lnTo>
                  <a:lnTo>
                    <a:pt x="431" y="170"/>
                  </a:lnTo>
                  <a:lnTo>
                    <a:pt x="416" y="185"/>
                  </a:lnTo>
                  <a:lnTo>
                    <a:pt x="414" y="205"/>
                  </a:lnTo>
                  <a:lnTo>
                    <a:pt x="398" y="215"/>
                  </a:lnTo>
                  <a:lnTo>
                    <a:pt x="385" y="228"/>
                  </a:lnTo>
                  <a:lnTo>
                    <a:pt x="365" y="216"/>
                  </a:lnTo>
                  <a:lnTo>
                    <a:pt x="368" y="246"/>
                  </a:lnTo>
                  <a:lnTo>
                    <a:pt x="377" y="265"/>
                  </a:lnTo>
                  <a:lnTo>
                    <a:pt x="363" y="285"/>
                  </a:lnTo>
                  <a:lnTo>
                    <a:pt x="352" y="305"/>
                  </a:lnTo>
                  <a:lnTo>
                    <a:pt x="335" y="307"/>
                  </a:lnTo>
                  <a:lnTo>
                    <a:pt x="318" y="309"/>
                  </a:lnTo>
                  <a:lnTo>
                    <a:pt x="307" y="318"/>
                  </a:lnTo>
                  <a:lnTo>
                    <a:pt x="297" y="331"/>
                  </a:lnTo>
                  <a:lnTo>
                    <a:pt x="286" y="32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87" name="Freeform 1793"/>
            <p:cNvSpPr>
              <a:spLocks/>
            </p:cNvSpPr>
            <p:nvPr/>
          </p:nvSpPr>
          <p:spPr bwMode="auto">
            <a:xfrm>
              <a:off x="5192999" y="2167318"/>
              <a:ext cx="959845" cy="438490"/>
            </a:xfrm>
            <a:custGeom>
              <a:avLst/>
              <a:gdLst>
                <a:gd name="T0" fmla="*/ 63 w 544"/>
                <a:gd name="T1" fmla="*/ 261 h 443"/>
                <a:gd name="T2" fmla="*/ 44 w 544"/>
                <a:gd name="T3" fmla="*/ 280 h 443"/>
                <a:gd name="T4" fmla="*/ 17 w 544"/>
                <a:gd name="T5" fmla="*/ 224 h 443"/>
                <a:gd name="T6" fmla="*/ 3 w 544"/>
                <a:gd name="T7" fmla="*/ 167 h 443"/>
                <a:gd name="T8" fmla="*/ 21 w 544"/>
                <a:gd name="T9" fmla="*/ 145 h 443"/>
                <a:gd name="T10" fmla="*/ 34 w 544"/>
                <a:gd name="T11" fmla="*/ 117 h 443"/>
                <a:gd name="T12" fmla="*/ 63 w 544"/>
                <a:gd name="T13" fmla="*/ 104 h 443"/>
                <a:gd name="T14" fmla="*/ 100 w 544"/>
                <a:gd name="T15" fmla="*/ 133 h 443"/>
                <a:gd name="T16" fmla="*/ 147 w 544"/>
                <a:gd name="T17" fmla="*/ 132 h 443"/>
                <a:gd name="T18" fmla="*/ 176 w 544"/>
                <a:gd name="T19" fmla="*/ 130 h 443"/>
                <a:gd name="T20" fmla="*/ 169 w 544"/>
                <a:gd name="T21" fmla="*/ 61 h 443"/>
                <a:gd name="T22" fmla="*/ 164 w 544"/>
                <a:gd name="T23" fmla="*/ 48 h 443"/>
                <a:gd name="T24" fmla="*/ 198 w 544"/>
                <a:gd name="T25" fmla="*/ 37 h 443"/>
                <a:gd name="T26" fmla="*/ 231 w 544"/>
                <a:gd name="T27" fmla="*/ 20 h 443"/>
                <a:gd name="T28" fmla="*/ 264 w 544"/>
                <a:gd name="T29" fmla="*/ 4 h 443"/>
                <a:gd name="T30" fmla="*/ 286 w 544"/>
                <a:gd name="T31" fmla="*/ 20 h 443"/>
                <a:gd name="T32" fmla="*/ 323 w 544"/>
                <a:gd name="T33" fmla="*/ 48 h 443"/>
                <a:gd name="T34" fmla="*/ 350 w 544"/>
                <a:gd name="T35" fmla="*/ 39 h 443"/>
                <a:gd name="T36" fmla="*/ 371 w 544"/>
                <a:gd name="T37" fmla="*/ 32 h 443"/>
                <a:gd name="T38" fmla="*/ 387 w 544"/>
                <a:gd name="T39" fmla="*/ 70 h 443"/>
                <a:gd name="T40" fmla="*/ 424 w 544"/>
                <a:gd name="T41" fmla="*/ 115 h 443"/>
                <a:gd name="T42" fmla="*/ 446 w 544"/>
                <a:gd name="T43" fmla="*/ 132 h 443"/>
                <a:gd name="T44" fmla="*/ 472 w 544"/>
                <a:gd name="T45" fmla="*/ 133 h 443"/>
                <a:gd name="T46" fmla="*/ 510 w 544"/>
                <a:gd name="T47" fmla="*/ 176 h 443"/>
                <a:gd name="T48" fmla="*/ 544 w 544"/>
                <a:gd name="T49" fmla="*/ 196 h 443"/>
                <a:gd name="T50" fmla="*/ 532 w 544"/>
                <a:gd name="T51" fmla="*/ 228 h 443"/>
                <a:gd name="T52" fmla="*/ 525 w 544"/>
                <a:gd name="T53" fmla="*/ 263 h 443"/>
                <a:gd name="T54" fmla="*/ 505 w 544"/>
                <a:gd name="T55" fmla="*/ 284 h 443"/>
                <a:gd name="T56" fmla="*/ 512 w 544"/>
                <a:gd name="T57" fmla="*/ 322 h 443"/>
                <a:gd name="T58" fmla="*/ 476 w 544"/>
                <a:gd name="T59" fmla="*/ 332 h 443"/>
                <a:gd name="T60" fmla="*/ 492 w 544"/>
                <a:gd name="T61" fmla="*/ 363 h 443"/>
                <a:gd name="T62" fmla="*/ 498 w 544"/>
                <a:gd name="T63" fmla="*/ 393 h 443"/>
                <a:gd name="T64" fmla="*/ 476 w 544"/>
                <a:gd name="T65" fmla="*/ 378 h 443"/>
                <a:gd name="T66" fmla="*/ 439 w 544"/>
                <a:gd name="T67" fmla="*/ 384 h 443"/>
                <a:gd name="T68" fmla="*/ 406 w 544"/>
                <a:gd name="T69" fmla="*/ 382 h 443"/>
                <a:gd name="T70" fmla="*/ 384 w 544"/>
                <a:gd name="T71" fmla="*/ 398 h 443"/>
                <a:gd name="T72" fmla="*/ 360 w 544"/>
                <a:gd name="T73" fmla="*/ 409 h 443"/>
                <a:gd name="T74" fmla="*/ 334 w 544"/>
                <a:gd name="T75" fmla="*/ 443 h 443"/>
                <a:gd name="T76" fmla="*/ 305 w 544"/>
                <a:gd name="T77" fmla="*/ 419 h 443"/>
                <a:gd name="T78" fmla="*/ 290 w 544"/>
                <a:gd name="T79" fmla="*/ 372 h 443"/>
                <a:gd name="T80" fmla="*/ 259 w 544"/>
                <a:gd name="T81" fmla="*/ 371 h 443"/>
                <a:gd name="T82" fmla="*/ 230 w 544"/>
                <a:gd name="T83" fmla="*/ 365 h 443"/>
                <a:gd name="T84" fmla="*/ 196 w 544"/>
                <a:gd name="T85" fmla="*/ 317 h 443"/>
                <a:gd name="T86" fmla="*/ 161 w 544"/>
                <a:gd name="T87" fmla="*/ 309 h 443"/>
                <a:gd name="T88" fmla="*/ 148 w 544"/>
                <a:gd name="T89" fmla="*/ 350 h 443"/>
                <a:gd name="T90" fmla="*/ 155 w 544"/>
                <a:gd name="T91" fmla="*/ 409 h 443"/>
                <a:gd name="T92" fmla="*/ 143 w 544"/>
                <a:gd name="T93" fmla="*/ 428 h 443"/>
                <a:gd name="T94" fmla="*/ 129 w 544"/>
                <a:gd name="T95" fmla="*/ 397 h 443"/>
                <a:gd name="T96" fmla="*/ 92 w 544"/>
                <a:gd name="T97" fmla="*/ 389 h 443"/>
                <a:gd name="T98" fmla="*/ 73 w 544"/>
                <a:gd name="T99" fmla="*/ 350 h 443"/>
                <a:gd name="T100" fmla="*/ 82 w 544"/>
                <a:gd name="T101" fmla="*/ 339 h 443"/>
                <a:gd name="T102" fmla="*/ 84 w 544"/>
                <a:gd name="T103" fmla="*/ 313 h 443"/>
                <a:gd name="T104" fmla="*/ 97 w 544"/>
                <a:gd name="T105" fmla="*/ 302 h 443"/>
                <a:gd name="T106" fmla="*/ 75 w 544"/>
                <a:gd name="T107" fmla="*/ 2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4" h="443">
                  <a:moveTo>
                    <a:pt x="75" y="263"/>
                  </a:moveTo>
                  <a:lnTo>
                    <a:pt x="63" y="261"/>
                  </a:lnTo>
                  <a:lnTo>
                    <a:pt x="47" y="278"/>
                  </a:lnTo>
                  <a:lnTo>
                    <a:pt x="44" y="280"/>
                  </a:lnTo>
                  <a:lnTo>
                    <a:pt x="33" y="250"/>
                  </a:lnTo>
                  <a:lnTo>
                    <a:pt x="17" y="224"/>
                  </a:lnTo>
                  <a:lnTo>
                    <a:pt x="0" y="202"/>
                  </a:lnTo>
                  <a:lnTo>
                    <a:pt x="3" y="167"/>
                  </a:lnTo>
                  <a:lnTo>
                    <a:pt x="5" y="133"/>
                  </a:lnTo>
                  <a:lnTo>
                    <a:pt x="21" y="145"/>
                  </a:lnTo>
                  <a:lnTo>
                    <a:pt x="23" y="133"/>
                  </a:lnTo>
                  <a:lnTo>
                    <a:pt x="34" y="117"/>
                  </a:lnTo>
                  <a:lnTo>
                    <a:pt x="44" y="104"/>
                  </a:lnTo>
                  <a:lnTo>
                    <a:pt x="63" y="104"/>
                  </a:lnTo>
                  <a:lnTo>
                    <a:pt x="83" y="117"/>
                  </a:lnTo>
                  <a:lnTo>
                    <a:pt x="100" y="133"/>
                  </a:lnTo>
                  <a:lnTo>
                    <a:pt x="121" y="132"/>
                  </a:lnTo>
                  <a:lnTo>
                    <a:pt x="147" y="132"/>
                  </a:lnTo>
                  <a:lnTo>
                    <a:pt x="173" y="137"/>
                  </a:lnTo>
                  <a:lnTo>
                    <a:pt x="176" y="130"/>
                  </a:lnTo>
                  <a:lnTo>
                    <a:pt x="161" y="96"/>
                  </a:lnTo>
                  <a:lnTo>
                    <a:pt x="169" y="61"/>
                  </a:lnTo>
                  <a:lnTo>
                    <a:pt x="181" y="65"/>
                  </a:lnTo>
                  <a:lnTo>
                    <a:pt x="164" y="48"/>
                  </a:lnTo>
                  <a:lnTo>
                    <a:pt x="182" y="45"/>
                  </a:lnTo>
                  <a:lnTo>
                    <a:pt x="198" y="37"/>
                  </a:lnTo>
                  <a:lnTo>
                    <a:pt x="216" y="28"/>
                  </a:lnTo>
                  <a:lnTo>
                    <a:pt x="231" y="20"/>
                  </a:lnTo>
                  <a:lnTo>
                    <a:pt x="249" y="13"/>
                  </a:lnTo>
                  <a:lnTo>
                    <a:pt x="264" y="4"/>
                  </a:lnTo>
                  <a:lnTo>
                    <a:pt x="277" y="0"/>
                  </a:lnTo>
                  <a:lnTo>
                    <a:pt x="286" y="20"/>
                  </a:lnTo>
                  <a:lnTo>
                    <a:pt x="313" y="37"/>
                  </a:lnTo>
                  <a:lnTo>
                    <a:pt x="323" y="48"/>
                  </a:lnTo>
                  <a:lnTo>
                    <a:pt x="334" y="50"/>
                  </a:lnTo>
                  <a:lnTo>
                    <a:pt x="350" y="39"/>
                  </a:lnTo>
                  <a:lnTo>
                    <a:pt x="367" y="26"/>
                  </a:lnTo>
                  <a:lnTo>
                    <a:pt x="371" y="32"/>
                  </a:lnTo>
                  <a:lnTo>
                    <a:pt x="368" y="46"/>
                  </a:lnTo>
                  <a:lnTo>
                    <a:pt x="387" y="70"/>
                  </a:lnTo>
                  <a:lnTo>
                    <a:pt x="404" y="93"/>
                  </a:lnTo>
                  <a:lnTo>
                    <a:pt x="424" y="115"/>
                  </a:lnTo>
                  <a:lnTo>
                    <a:pt x="443" y="139"/>
                  </a:lnTo>
                  <a:lnTo>
                    <a:pt x="446" y="132"/>
                  </a:lnTo>
                  <a:lnTo>
                    <a:pt x="456" y="137"/>
                  </a:lnTo>
                  <a:lnTo>
                    <a:pt x="472" y="133"/>
                  </a:lnTo>
                  <a:lnTo>
                    <a:pt x="492" y="154"/>
                  </a:lnTo>
                  <a:lnTo>
                    <a:pt x="510" y="176"/>
                  </a:lnTo>
                  <a:lnTo>
                    <a:pt x="529" y="167"/>
                  </a:lnTo>
                  <a:lnTo>
                    <a:pt x="544" y="196"/>
                  </a:lnTo>
                  <a:lnTo>
                    <a:pt x="537" y="217"/>
                  </a:lnTo>
                  <a:lnTo>
                    <a:pt x="532" y="228"/>
                  </a:lnTo>
                  <a:lnTo>
                    <a:pt x="537" y="261"/>
                  </a:lnTo>
                  <a:lnTo>
                    <a:pt x="525" y="263"/>
                  </a:lnTo>
                  <a:lnTo>
                    <a:pt x="503" y="256"/>
                  </a:lnTo>
                  <a:lnTo>
                    <a:pt x="505" y="284"/>
                  </a:lnTo>
                  <a:lnTo>
                    <a:pt x="507" y="311"/>
                  </a:lnTo>
                  <a:lnTo>
                    <a:pt x="512" y="322"/>
                  </a:lnTo>
                  <a:lnTo>
                    <a:pt x="493" y="319"/>
                  </a:lnTo>
                  <a:lnTo>
                    <a:pt x="476" y="332"/>
                  </a:lnTo>
                  <a:lnTo>
                    <a:pt x="486" y="339"/>
                  </a:lnTo>
                  <a:lnTo>
                    <a:pt x="492" y="363"/>
                  </a:lnTo>
                  <a:lnTo>
                    <a:pt x="498" y="389"/>
                  </a:lnTo>
                  <a:lnTo>
                    <a:pt x="498" y="393"/>
                  </a:lnTo>
                  <a:lnTo>
                    <a:pt x="494" y="398"/>
                  </a:lnTo>
                  <a:lnTo>
                    <a:pt x="476" y="378"/>
                  </a:lnTo>
                  <a:lnTo>
                    <a:pt x="458" y="382"/>
                  </a:lnTo>
                  <a:lnTo>
                    <a:pt x="439" y="384"/>
                  </a:lnTo>
                  <a:lnTo>
                    <a:pt x="420" y="384"/>
                  </a:lnTo>
                  <a:lnTo>
                    <a:pt x="406" y="382"/>
                  </a:lnTo>
                  <a:lnTo>
                    <a:pt x="399" y="402"/>
                  </a:lnTo>
                  <a:lnTo>
                    <a:pt x="384" y="398"/>
                  </a:lnTo>
                  <a:lnTo>
                    <a:pt x="370" y="395"/>
                  </a:lnTo>
                  <a:lnTo>
                    <a:pt x="360" y="409"/>
                  </a:lnTo>
                  <a:lnTo>
                    <a:pt x="347" y="424"/>
                  </a:lnTo>
                  <a:lnTo>
                    <a:pt x="334" y="443"/>
                  </a:lnTo>
                  <a:lnTo>
                    <a:pt x="319" y="434"/>
                  </a:lnTo>
                  <a:lnTo>
                    <a:pt x="305" y="419"/>
                  </a:lnTo>
                  <a:lnTo>
                    <a:pt x="304" y="393"/>
                  </a:lnTo>
                  <a:lnTo>
                    <a:pt x="290" y="372"/>
                  </a:lnTo>
                  <a:lnTo>
                    <a:pt x="274" y="371"/>
                  </a:lnTo>
                  <a:lnTo>
                    <a:pt x="259" y="371"/>
                  </a:lnTo>
                  <a:lnTo>
                    <a:pt x="245" y="369"/>
                  </a:lnTo>
                  <a:lnTo>
                    <a:pt x="230" y="365"/>
                  </a:lnTo>
                  <a:lnTo>
                    <a:pt x="216" y="334"/>
                  </a:lnTo>
                  <a:lnTo>
                    <a:pt x="196" y="317"/>
                  </a:lnTo>
                  <a:lnTo>
                    <a:pt x="179" y="298"/>
                  </a:lnTo>
                  <a:lnTo>
                    <a:pt x="161" y="309"/>
                  </a:lnTo>
                  <a:lnTo>
                    <a:pt x="144" y="322"/>
                  </a:lnTo>
                  <a:lnTo>
                    <a:pt x="148" y="350"/>
                  </a:lnTo>
                  <a:lnTo>
                    <a:pt x="152" y="378"/>
                  </a:lnTo>
                  <a:lnTo>
                    <a:pt x="155" y="409"/>
                  </a:lnTo>
                  <a:lnTo>
                    <a:pt x="159" y="437"/>
                  </a:lnTo>
                  <a:lnTo>
                    <a:pt x="143" y="428"/>
                  </a:lnTo>
                  <a:lnTo>
                    <a:pt x="126" y="419"/>
                  </a:lnTo>
                  <a:lnTo>
                    <a:pt x="129" y="397"/>
                  </a:lnTo>
                  <a:lnTo>
                    <a:pt x="104" y="397"/>
                  </a:lnTo>
                  <a:lnTo>
                    <a:pt x="92" y="389"/>
                  </a:lnTo>
                  <a:lnTo>
                    <a:pt x="86" y="380"/>
                  </a:lnTo>
                  <a:lnTo>
                    <a:pt x="73" y="350"/>
                  </a:lnTo>
                  <a:lnTo>
                    <a:pt x="65" y="341"/>
                  </a:lnTo>
                  <a:lnTo>
                    <a:pt x="82" y="339"/>
                  </a:lnTo>
                  <a:lnTo>
                    <a:pt x="75" y="328"/>
                  </a:lnTo>
                  <a:lnTo>
                    <a:pt x="84" y="313"/>
                  </a:lnTo>
                  <a:lnTo>
                    <a:pt x="100" y="313"/>
                  </a:lnTo>
                  <a:lnTo>
                    <a:pt x="97" y="302"/>
                  </a:lnTo>
                  <a:lnTo>
                    <a:pt x="94" y="267"/>
                  </a:lnTo>
                  <a:lnTo>
                    <a:pt x="75" y="26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88" name="Freeform 1794"/>
            <p:cNvSpPr>
              <a:spLocks/>
            </p:cNvSpPr>
            <p:nvPr/>
          </p:nvSpPr>
          <p:spPr bwMode="auto">
            <a:xfrm>
              <a:off x="5044774" y="2523002"/>
              <a:ext cx="206068" cy="80923"/>
            </a:xfrm>
            <a:custGeom>
              <a:avLst/>
              <a:gdLst>
                <a:gd name="T0" fmla="*/ 23 w 117"/>
                <a:gd name="T1" fmla="*/ 29 h 83"/>
                <a:gd name="T2" fmla="*/ 0 w 117"/>
                <a:gd name="T3" fmla="*/ 1 h 83"/>
                <a:gd name="T4" fmla="*/ 1 w 117"/>
                <a:gd name="T5" fmla="*/ 0 h 83"/>
                <a:gd name="T6" fmla="*/ 16 w 117"/>
                <a:gd name="T7" fmla="*/ 1 h 83"/>
                <a:gd name="T8" fmla="*/ 33 w 117"/>
                <a:gd name="T9" fmla="*/ 3 h 83"/>
                <a:gd name="T10" fmla="*/ 52 w 117"/>
                <a:gd name="T11" fmla="*/ 20 h 83"/>
                <a:gd name="T12" fmla="*/ 74 w 117"/>
                <a:gd name="T13" fmla="*/ 37 h 83"/>
                <a:gd name="T14" fmla="*/ 95 w 117"/>
                <a:gd name="T15" fmla="*/ 53 h 83"/>
                <a:gd name="T16" fmla="*/ 117 w 117"/>
                <a:gd name="T17" fmla="*/ 66 h 83"/>
                <a:gd name="T18" fmla="*/ 113 w 117"/>
                <a:gd name="T19" fmla="*/ 83 h 83"/>
                <a:gd name="T20" fmla="*/ 100 w 117"/>
                <a:gd name="T21" fmla="*/ 79 h 83"/>
                <a:gd name="T22" fmla="*/ 78 w 117"/>
                <a:gd name="T23" fmla="*/ 79 h 83"/>
                <a:gd name="T24" fmla="*/ 57 w 117"/>
                <a:gd name="T25" fmla="*/ 79 h 83"/>
                <a:gd name="T26" fmla="*/ 38 w 117"/>
                <a:gd name="T27" fmla="*/ 81 h 83"/>
                <a:gd name="T28" fmla="*/ 37 w 117"/>
                <a:gd name="T29" fmla="*/ 57 h 83"/>
                <a:gd name="T30" fmla="*/ 23 w 117"/>
                <a:gd name="T31" fmla="*/ 2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83">
                  <a:moveTo>
                    <a:pt x="23" y="29"/>
                  </a:moveTo>
                  <a:lnTo>
                    <a:pt x="0" y="1"/>
                  </a:lnTo>
                  <a:lnTo>
                    <a:pt x="1" y="0"/>
                  </a:lnTo>
                  <a:lnTo>
                    <a:pt x="16" y="1"/>
                  </a:lnTo>
                  <a:lnTo>
                    <a:pt x="33" y="3"/>
                  </a:lnTo>
                  <a:lnTo>
                    <a:pt x="52" y="20"/>
                  </a:lnTo>
                  <a:lnTo>
                    <a:pt x="74" y="37"/>
                  </a:lnTo>
                  <a:lnTo>
                    <a:pt x="95" y="53"/>
                  </a:lnTo>
                  <a:lnTo>
                    <a:pt x="117" y="66"/>
                  </a:lnTo>
                  <a:lnTo>
                    <a:pt x="113" y="83"/>
                  </a:lnTo>
                  <a:lnTo>
                    <a:pt x="100" y="79"/>
                  </a:lnTo>
                  <a:lnTo>
                    <a:pt x="78" y="79"/>
                  </a:lnTo>
                  <a:lnTo>
                    <a:pt x="57" y="79"/>
                  </a:lnTo>
                  <a:lnTo>
                    <a:pt x="38" y="81"/>
                  </a:lnTo>
                  <a:lnTo>
                    <a:pt x="37" y="57"/>
                  </a:lnTo>
                  <a:lnTo>
                    <a:pt x="23" y="2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89" name="Freeform 1795"/>
            <p:cNvSpPr>
              <a:spLocks/>
            </p:cNvSpPr>
            <p:nvPr/>
          </p:nvSpPr>
          <p:spPr bwMode="auto">
            <a:xfrm>
              <a:off x="5827473" y="2543704"/>
              <a:ext cx="244028" cy="127971"/>
            </a:xfrm>
            <a:custGeom>
              <a:avLst/>
              <a:gdLst>
                <a:gd name="T0" fmla="*/ 46 w 139"/>
                <a:gd name="T1" fmla="*/ 78 h 130"/>
                <a:gd name="T2" fmla="*/ 30 w 139"/>
                <a:gd name="T3" fmla="*/ 57 h 130"/>
                <a:gd name="T4" fmla="*/ 11 w 139"/>
                <a:gd name="T5" fmla="*/ 56 h 130"/>
                <a:gd name="T6" fmla="*/ 0 w 139"/>
                <a:gd name="T7" fmla="*/ 30 h 130"/>
                <a:gd name="T8" fmla="*/ 10 w 139"/>
                <a:gd name="T9" fmla="*/ 17 h 130"/>
                <a:gd name="T10" fmla="*/ 24 w 139"/>
                <a:gd name="T11" fmla="*/ 20 h 130"/>
                <a:gd name="T12" fmla="*/ 39 w 139"/>
                <a:gd name="T13" fmla="*/ 24 h 130"/>
                <a:gd name="T14" fmla="*/ 46 w 139"/>
                <a:gd name="T15" fmla="*/ 4 h 130"/>
                <a:gd name="T16" fmla="*/ 60 w 139"/>
                <a:gd name="T17" fmla="*/ 6 h 130"/>
                <a:gd name="T18" fmla="*/ 79 w 139"/>
                <a:gd name="T19" fmla="*/ 6 h 130"/>
                <a:gd name="T20" fmla="*/ 98 w 139"/>
                <a:gd name="T21" fmla="*/ 4 h 130"/>
                <a:gd name="T22" fmla="*/ 116 w 139"/>
                <a:gd name="T23" fmla="*/ 0 h 130"/>
                <a:gd name="T24" fmla="*/ 134 w 139"/>
                <a:gd name="T25" fmla="*/ 20 h 130"/>
                <a:gd name="T26" fmla="*/ 139 w 139"/>
                <a:gd name="T27" fmla="*/ 37 h 130"/>
                <a:gd name="T28" fmla="*/ 128 w 139"/>
                <a:gd name="T29" fmla="*/ 52 h 130"/>
                <a:gd name="T30" fmla="*/ 116 w 139"/>
                <a:gd name="T31" fmla="*/ 69 h 130"/>
                <a:gd name="T32" fmla="*/ 101 w 139"/>
                <a:gd name="T33" fmla="*/ 78 h 130"/>
                <a:gd name="T34" fmla="*/ 92 w 139"/>
                <a:gd name="T35" fmla="*/ 96 h 130"/>
                <a:gd name="T36" fmla="*/ 84 w 139"/>
                <a:gd name="T37" fmla="*/ 93 h 130"/>
                <a:gd name="T38" fmla="*/ 77 w 139"/>
                <a:gd name="T39" fmla="*/ 94 h 130"/>
                <a:gd name="T40" fmla="*/ 66 w 139"/>
                <a:gd name="T41" fmla="*/ 106 h 130"/>
                <a:gd name="T42" fmla="*/ 62 w 139"/>
                <a:gd name="T43" fmla="*/ 130 h 130"/>
                <a:gd name="T44" fmla="*/ 36 w 139"/>
                <a:gd name="T45" fmla="*/ 124 h 130"/>
                <a:gd name="T46" fmla="*/ 12 w 139"/>
                <a:gd name="T47" fmla="*/ 120 h 130"/>
                <a:gd name="T48" fmla="*/ 11 w 139"/>
                <a:gd name="T49" fmla="*/ 96 h 130"/>
                <a:gd name="T50" fmla="*/ 28 w 139"/>
                <a:gd name="T51" fmla="*/ 85 h 130"/>
                <a:gd name="T52" fmla="*/ 46 w 139"/>
                <a:gd name="T53" fmla="*/ 7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9" h="130">
                  <a:moveTo>
                    <a:pt x="46" y="78"/>
                  </a:moveTo>
                  <a:lnTo>
                    <a:pt x="30" y="57"/>
                  </a:lnTo>
                  <a:lnTo>
                    <a:pt x="11" y="56"/>
                  </a:lnTo>
                  <a:lnTo>
                    <a:pt x="0" y="30"/>
                  </a:lnTo>
                  <a:lnTo>
                    <a:pt x="10" y="17"/>
                  </a:lnTo>
                  <a:lnTo>
                    <a:pt x="24" y="20"/>
                  </a:lnTo>
                  <a:lnTo>
                    <a:pt x="39" y="24"/>
                  </a:lnTo>
                  <a:lnTo>
                    <a:pt x="46" y="4"/>
                  </a:lnTo>
                  <a:lnTo>
                    <a:pt x="60" y="6"/>
                  </a:lnTo>
                  <a:lnTo>
                    <a:pt x="79" y="6"/>
                  </a:lnTo>
                  <a:lnTo>
                    <a:pt x="98" y="4"/>
                  </a:lnTo>
                  <a:lnTo>
                    <a:pt x="116" y="0"/>
                  </a:lnTo>
                  <a:lnTo>
                    <a:pt x="134" y="20"/>
                  </a:lnTo>
                  <a:lnTo>
                    <a:pt x="139" y="37"/>
                  </a:lnTo>
                  <a:lnTo>
                    <a:pt x="128" y="52"/>
                  </a:lnTo>
                  <a:lnTo>
                    <a:pt x="116" y="69"/>
                  </a:lnTo>
                  <a:lnTo>
                    <a:pt x="101" y="78"/>
                  </a:lnTo>
                  <a:lnTo>
                    <a:pt x="92" y="96"/>
                  </a:lnTo>
                  <a:lnTo>
                    <a:pt x="84" y="93"/>
                  </a:lnTo>
                  <a:lnTo>
                    <a:pt x="77" y="94"/>
                  </a:lnTo>
                  <a:lnTo>
                    <a:pt x="66" y="106"/>
                  </a:lnTo>
                  <a:lnTo>
                    <a:pt x="62" y="130"/>
                  </a:lnTo>
                  <a:lnTo>
                    <a:pt x="36" y="124"/>
                  </a:lnTo>
                  <a:lnTo>
                    <a:pt x="12" y="120"/>
                  </a:lnTo>
                  <a:lnTo>
                    <a:pt x="11" y="96"/>
                  </a:lnTo>
                  <a:lnTo>
                    <a:pt x="28" y="85"/>
                  </a:lnTo>
                  <a:lnTo>
                    <a:pt x="46" y="7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90" name="Freeform 1796"/>
            <p:cNvSpPr>
              <a:spLocks/>
            </p:cNvSpPr>
            <p:nvPr/>
          </p:nvSpPr>
          <p:spPr bwMode="auto">
            <a:xfrm>
              <a:off x="5375568" y="2560641"/>
              <a:ext cx="372369" cy="244651"/>
            </a:xfrm>
            <a:custGeom>
              <a:avLst/>
              <a:gdLst>
                <a:gd name="T0" fmla="*/ 200 w 211"/>
                <a:gd name="T1" fmla="*/ 190 h 244"/>
                <a:gd name="T2" fmla="*/ 196 w 211"/>
                <a:gd name="T3" fmla="*/ 216 h 244"/>
                <a:gd name="T4" fmla="*/ 182 w 211"/>
                <a:gd name="T5" fmla="*/ 227 h 244"/>
                <a:gd name="T6" fmla="*/ 177 w 211"/>
                <a:gd name="T7" fmla="*/ 244 h 244"/>
                <a:gd name="T8" fmla="*/ 169 w 211"/>
                <a:gd name="T9" fmla="*/ 242 h 244"/>
                <a:gd name="T10" fmla="*/ 156 w 211"/>
                <a:gd name="T11" fmla="*/ 231 h 244"/>
                <a:gd name="T12" fmla="*/ 149 w 211"/>
                <a:gd name="T13" fmla="*/ 200 h 244"/>
                <a:gd name="T14" fmla="*/ 136 w 211"/>
                <a:gd name="T15" fmla="*/ 196 h 244"/>
                <a:gd name="T16" fmla="*/ 124 w 211"/>
                <a:gd name="T17" fmla="*/ 181 h 244"/>
                <a:gd name="T18" fmla="*/ 111 w 211"/>
                <a:gd name="T19" fmla="*/ 164 h 244"/>
                <a:gd name="T20" fmla="*/ 88 w 211"/>
                <a:gd name="T21" fmla="*/ 150 h 244"/>
                <a:gd name="T22" fmla="*/ 73 w 211"/>
                <a:gd name="T23" fmla="*/ 151 h 244"/>
                <a:gd name="T24" fmla="*/ 58 w 211"/>
                <a:gd name="T25" fmla="*/ 157 h 244"/>
                <a:gd name="T26" fmla="*/ 47 w 211"/>
                <a:gd name="T27" fmla="*/ 177 h 244"/>
                <a:gd name="T28" fmla="*/ 42 w 211"/>
                <a:gd name="T29" fmla="*/ 177 h 244"/>
                <a:gd name="T30" fmla="*/ 37 w 211"/>
                <a:gd name="T31" fmla="*/ 150 h 244"/>
                <a:gd name="T32" fmla="*/ 34 w 211"/>
                <a:gd name="T33" fmla="*/ 120 h 244"/>
                <a:gd name="T34" fmla="*/ 25 w 211"/>
                <a:gd name="T35" fmla="*/ 111 h 244"/>
                <a:gd name="T36" fmla="*/ 24 w 211"/>
                <a:gd name="T37" fmla="*/ 111 h 244"/>
                <a:gd name="T38" fmla="*/ 27 w 211"/>
                <a:gd name="T39" fmla="*/ 105 h 244"/>
                <a:gd name="T40" fmla="*/ 28 w 211"/>
                <a:gd name="T41" fmla="*/ 103 h 244"/>
                <a:gd name="T42" fmla="*/ 25 w 211"/>
                <a:gd name="T43" fmla="*/ 88 h 244"/>
                <a:gd name="T44" fmla="*/ 18 w 211"/>
                <a:gd name="T45" fmla="*/ 94 h 244"/>
                <a:gd name="T46" fmla="*/ 14 w 211"/>
                <a:gd name="T47" fmla="*/ 62 h 244"/>
                <a:gd name="T48" fmla="*/ 15 w 211"/>
                <a:gd name="T49" fmla="*/ 61 h 244"/>
                <a:gd name="T50" fmla="*/ 24 w 211"/>
                <a:gd name="T51" fmla="*/ 62 h 244"/>
                <a:gd name="T52" fmla="*/ 32 w 211"/>
                <a:gd name="T53" fmla="*/ 68 h 244"/>
                <a:gd name="T54" fmla="*/ 35 w 211"/>
                <a:gd name="T55" fmla="*/ 66 h 244"/>
                <a:gd name="T56" fmla="*/ 36 w 211"/>
                <a:gd name="T57" fmla="*/ 64 h 244"/>
                <a:gd name="T58" fmla="*/ 38 w 211"/>
                <a:gd name="T59" fmla="*/ 53 h 244"/>
                <a:gd name="T60" fmla="*/ 24 w 211"/>
                <a:gd name="T61" fmla="*/ 25 h 244"/>
                <a:gd name="T62" fmla="*/ 12 w 211"/>
                <a:gd name="T63" fmla="*/ 24 h 244"/>
                <a:gd name="T64" fmla="*/ 12 w 211"/>
                <a:gd name="T65" fmla="*/ 50 h 244"/>
                <a:gd name="T66" fmla="*/ 13 w 211"/>
                <a:gd name="T67" fmla="*/ 53 h 244"/>
                <a:gd name="T68" fmla="*/ 3 w 211"/>
                <a:gd name="T69" fmla="*/ 20 h 244"/>
                <a:gd name="T70" fmla="*/ 3 w 211"/>
                <a:gd name="T71" fmla="*/ 3 h 244"/>
                <a:gd name="T72" fmla="*/ 0 w 211"/>
                <a:gd name="T73" fmla="*/ 0 h 244"/>
                <a:gd name="T74" fmla="*/ 25 w 211"/>
                <a:gd name="T75" fmla="*/ 0 h 244"/>
                <a:gd name="T76" fmla="*/ 23 w 211"/>
                <a:gd name="T77" fmla="*/ 22 h 244"/>
                <a:gd name="T78" fmla="*/ 39 w 211"/>
                <a:gd name="T79" fmla="*/ 31 h 244"/>
                <a:gd name="T80" fmla="*/ 55 w 211"/>
                <a:gd name="T81" fmla="*/ 40 h 244"/>
                <a:gd name="T82" fmla="*/ 76 w 211"/>
                <a:gd name="T83" fmla="*/ 48 h 244"/>
                <a:gd name="T84" fmla="*/ 72 w 211"/>
                <a:gd name="T85" fmla="*/ 31 h 244"/>
                <a:gd name="T86" fmla="*/ 79 w 211"/>
                <a:gd name="T87" fmla="*/ 22 h 244"/>
                <a:gd name="T88" fmla="*/ 91 w 211"/>
                <a:gd name="T89" fmla="*/ 0 h 244"/>
                <a:gd name="T90" fmla="*/ 110 w 211"/>
                <a:gd name="T91" fmla="*/ 24 h 244"/>
                <a:gd name="T92" fmla="*/ 122 w 211"/>
                <a:gd name="T93" fmla="*/ 57 h 244"/>
                <a:gd name="T94" fmla="*/ 141 w 211"/>
                <a:gd name="T95" fmla="*/ 68 h 244"/>
                <a:gd name="T96" fmla="*/ 153 w 211"/>
                <a:gd name="T97" fmla="*/ 83 h 244"/>
                <a:gd name="T98" fmla="*/ 177 w 211"/>
                <a:gd name="T99" fmla="*/ 109 h 244"/>
                <a:gd name="T100" fmla="*/ 201 w 211"/>
                <a:gd name="T101" fmla="*/ 138 h 244"/>
                <a:gd name="T102" fmla="*/ 211 w 211"/>
                <a:gd name="T103" fmla="*/ 170 h 244"/>
                <a:gd name="T104" fmla="*/ 207 w 211"/>
                <a:gd name="T105" fmla="*/ 179 h 244"/>
                <a:gd name="T106" fmla="*/ 200 w 211"/>
                <a:gd name="T107" fmla="*/ 1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1" h="244">
                  <a:moveTo>
                    <a:pt x="200" y="190"/>
                  </a:moveTo>
                  <a:lnTo>
                    <a:pt x="196" y="216"/>
                  </a:lnTo>
                  <a:lnTo>
                    <a:pt x="182" y="227"/>
                  </a:lnTo>
                  <a:lnTo>
                    <a:pt x="177" y="244"/>
                  </a:lnTo>
                  <a:lnTo>
                    <a:pt x="169" y="242"/>
                  </a:lnTo>
                  <a:lnTo>
                    <a:pt x="156" y="231"/>
                  </a:lnTo>
                  <a:lnTo>
                    <a:pt x="149" y="200"/>
                  </a:lnTo>
                  <a:lnTo>
                    <a:pt x="136" y="196"/>
                  </a:lnTo>
                  <a:lnTo>
                    <a:pt x="124" y="181"/>
                  </a:lnTo>
                  <a:lnTo>
                    <a:pt x="111" y="164"/>
                  </a:lnTo>
                  <a:lnTo>
                    <a:pt x="88" y="150"/>
                  </a:lnTo>
                  <a:lnTo>
                    <a:pt x="73" y="151"/>
                  </a:lnTo>
                  <a:lnTo>
                    <a:pt x="58" y="157"/>
                  </a:lnTo>
                  <a:lnTo>
                    <a:pt x="47" y="177"/>
                  </a:lnTo>
                  <a:lnTo>
                    <a:pt x="42" y="177"/>
                  </a:lnTo>
                  <a:lnTo>
                    <a:pt x="37" y="150"/>
                  </a:lnTo>
                  <a:lnTo>
                    <a:pt x="34" y="120"/>
                  </a:lnTo>
                  <a:lnTo>
                    <a:pt x="25" y="111"/>
                  </a:lnTo>
                  <a:lnTo>
                    <a:pt x="24" y="111"/>
                  </a:lnTo>
                  <a:lnTo>
                    <a:pt x="27" y="105"/>
                  </a:lnTo>
                  <a:lnTo>
                    <a:pt x="28" y="103"/>
                  </a:lnTo>
                  <a:lnTo>
                    <a:pt x="25" y="88"/>
                  </a:lnTo>
                  <a:lnTo>
                    <a:pt x="18" y="94"/>
                  </a:lnTo>
                  <a:lnTo>
                    <a:pt x="14" y="62"/>
                  </a:lnTo>
                  <a:lnTo>
                    <a:pt x="15" y="61"/>
                  </a:lnTo>
                  <a:lnTo>
                    <a:pt x="24" y="62"/>
                  </a:lnTo>
                  <a:lnTo>
                    <a:pt x="32" y="68"/>
                  </a:lnTo>
                  <a:lnTo>
                    <a:pt x="35" y="66"/>
                  </a:lnTo>
                  <a:lnTo>
                    <a:pt x="36" y="64"/>
                  </a:lnTo>
                  <a:lnTo>
                    <a:pt x="38" y="53"/>
                  </a:lnTo>
                  <a:lnTo>
                    <a:pt x="24" y="25"/>
                  </a:lnTo>
                  <a:lnTo>
                    <a:pt x="12" y="24"/>
                  </a:lnTo>
                  <a:lnTo>
                    <a:pt x="12" y="50"/>
                  </a:lnTo>
                  <a:lnTo>
                    <a:pt x="13" y="53"/>
                  </a:lnTo>
                  <a:lnTo>
                    <a:pt x="3" y="20"/>
                  </a:lnTo>
                  <a:lnTo>
                    <a:pt x="3" y="3"/>
                  </a:lnTo>
                  <a:lnTo>
                    <a:pt x="0" y="0"/>
                  </a:lnTo>
                  <a:lnTo>
                    <a:pt x="25" y="0"/>
                  </a:lnTo>
                  <a:lnTo>
                    <a:pt x="23" y="22"/>
                  </a:lnTo>
                  <a:lnTo>
                    <a:pt x="39" y="31"/>
                  </a:lnTo>
                  <a:lnTo>
                    <a:pt x="55" y="40"/>
                  </a:lnTo>
                  <a:lnTo>
                    <a:pt x="76" y="48"/>
                  </a:lnTo>
                  <a:lnTo>
                    <a:pt x="72" y="31"/>
                  </a:lnTo>
                  <a:lnTo>
                    <a:pt x="79" y="22"/>
                  </a:lnTo>
                  <a:lnTo>
                    <a:pt x="91" y="0"/>
                  </a:lnTo>
                  <a:lnTo>
                    <a:pt x="110" y="24"/>
                  </a:lnTo>
                  <a:lnTo>
                    <a:pt x="122" y="57"/>
                  </a:lnTo>
                  <a:lnTo>
                    <a:pt x="141" y="68"/>
                  </a:lnTo>
                  <a:lnTo>
                    <a:pt x="153" y="83"/>
                  </a:lnTo>
                  <a:lnTo>
                    <a:pt x="177" y="109"/>
                  </a:lnTo>
                  <a:lnTo>
                    <a:pt x="201" y="138"/>
                  </a:lnTo>
                  <a:lnTo>
                    <a:pt x="211" y="170"/>
                  </a:lnTo>
                  <a:lnTo>
                    <a:pt x="207" y="179"/>
                  </a:lnTo>
                  <a:lnTo>
                    <a:pt x="200" y="19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91" name="Freeform 1797"/>
            <p:cNvSpPr>
              <a:spLocks/>
            </p:cNvSpPr>
            <p:nvPr/>
          </p:nvSpPr>
          <p:spPr bwMode="auto">
            <a:xfrm>
              <a:off x="5643096" y="2703668"/>
              <a:ext cx="341640" cy="287935"/>
            </a:xfrm>
            <a:custGeom>
              <a:avLst/>
              <a:gdLst>
                <a:gd name="T0" fmla="*/ 1 w 194"/>
                <a:gd name="T1" fmla="*/ 126 h 291"/>
                <a:gd name="T2" fmla="*/ 0 w 194"/>
                <a:gd name="T3" fmla="*/ 134 h 291"/>
                <a:gd name="T4" fmla="*/ 0 w 194"/>
                <a:gd name="T5" fmla="*/ 148 h 291"/>
                <a:gd name="T6" fmla="*/ 5 w 194"/>
                <a:gd name="T7" fmla="*/ 158 h 291"/>
                <a:gd name="T8" fmla="*/ 4 w 194"/>
                <a:gd name="T9" fmla="*/ 161 h 291"/>
                <a:gd name="T10" fmla="*/ 7 w 194"/>
                <a:gd name="T11" fmla="*/ 189 h 291"/>
                <a:gd name="T12" fmla="*/ 11 w 194"/>
                <a:gd name="T13" fmla="*/ 219 h 291"/>
                <a:gd name="T14" fmla="*/ 25 w 194"/>
                <a:gd name="T15" fmla="*/ 226 h 291"/>
                <a:gd name="T16" fmla="*/ 27 w 194"/>
                <a:gd name="T17" fmla="*/ 239 h 291"/>
                <a:gd name="T18" fmla="*/ 16 w 194"/>
                <a:gd name="T19" fmla="*/ 276 h 291"/>
                <a:gd name="T20" fmla="*/ 29 w 194"/>
                <a:gd name="T21" fmla="*/ 284 h 291"/>
                <a:gd name="T22" fmla="*/ 41 w 194"/>
                <a:gd name="T23" fmla="*/ 291 h 291"/>
                <a:gd name="T24" fmla="*/ 64 w 194"/>
                <a:gd name="T25" fmla="*/ 289 h 291"/>
                <a:gd name="T26" fmla="*/ 81 w 194"/>
                <a:gd name="T27" fmla="*/ 284 h 291"/>
                <a:gd name="T28" fmla="*/ 97 w 194"/>
                <a:gd name="T29" fmla="*/ 276 h 291"/>
                <a:gd name="T30" fmla="*/ 96 w 194"/>
                <a:gd name="T31" fmla="*/ 263 h 291"/>
                <a:gd name="T32" fmla="*/ 99 w 194"/>
                <a:gd name="T33" fmla="*/ 237 h 291"/>
                <a:gd name="T34" fmla="*/ 113 w 194"/>
                <a:gd name="T35" fmla="*/ 226 h 291"/>
                <a:gd name="T36" fmla="*/ 118 w 194"/>
                <a:gd name="T37" fmla="*/ 217 h 291"/>
                <a:gd name="T38" fmla="*/ 132 w 194"/>
                <a:gd name="T39" fmla="*/ 219 h 291"/>
                <a:gd name="T40" fmla="*/ 134 w 194"/>
                <a:gd name="T41" fmla="*/ 182 h 291"/>
                <a:gd name="T42" fmla="*/ 145 w 194"/>
                <a:gd name="T43" fmla="*/ 163 h 291"/>
                <a:gd name="T44" fmla="*/ 136 w 194"/>
                <a:gd name="T45" fmla="*/ 145 h 291"/>
                <a:gd name="T46" fmla="*/ 149 w 194"/>
                <a:gd name="T47" fmla="*/ 143 h 291"/>
                <a:gd name="T48" fmla="*/ 151 w 194"/>
                <a:gd name="T49" fmla="*/ 130 h 291"/>
                <a:gd name="T50" fmla="*/ 156 w 194"/>
                <a:gd name="T51" fmla="*/ 106 h 291"/>
                <a:gd name="T52" fmla="*/ 148 w 194"/>
                <a:gd name="T53" fmla="*/ 80 h 291"/>
                <a:gd name="T54" fmla="*/ 156 w 194"/>
                <a:gd name="T55" fmla="*/ 59 h 291"/>
                <a:gd name="T56" fmla="*/ 172 w 194"/>
                <a:gd name="T57" fmla="*/ 52 h 291"/>
                <a:gd name="T58" fmla="*/ 191 w 194"/>
                <a:gd name="T59" fmla="*/ 43 h 291"/>
                <a:gd name="T60" fmla="*/ 190 w 194"/>
                <a:gd name="T61" fmla="*/ 37 h 291"/>
                <a:gd name="T62" fmla="*/ 194 w 194"/>
                <a:gd name="T63" fmla="*/ 37 h 291"/>
                <a:gd name="T64" fmla="*/ 182 w 194"/>
                <a:gd name="T65" fmla="*/ 35 h 291"/>
                <a:gd name="T66" fmla="*/ 178 w 194"/>
                <a:gd name="T67" fmla="*/ 35 h 291"/>
                <a:gd name="T68" fmla="*/ 167 w 194"/>
                <a:gd name="T69" fmla="*/ 35 h 291"/>
                <a:gd name="T70" fmla="*/ 148 w 194"/>
                <a:gd name="T71" fmla="*/ 52 h 291"/>
                <a:gd name="T72" fmla="*/ 143 w 194"/>
                <a:gd name="T73" fmla="*/ 15 h 291"/>
                <a:gd name="T74" fmla="*/ 138 w 194"/>
                <a:gd name="T75" fmla="*/ 15 h 291"/>
                <a:gd name="T76" fmla="*/ 134 w 194"/>
                <a:gd name="T77" fmla="*/ 0 h 291"/>
                <a:gd name="T78" fmla="*/ 126 w 194"/>
                <a:gd name="T79" fmla="*/ 4 h 291"/>
                <a:gd name="T80" fmla="*/ 125 w 194"/>
                <a:gd name="T81" fmla="*/ 22 h 291"/>
                <a:gd name="T82" fmla="*/ 114 w 194"/>
                <a:gd name="T83" fmla="*/ 35 h 291"/>
                <a:gd name="T84" fmla="*/ 111 w 194"/>
                <a:gd name="T85" fmla="*/ 39 h 291"/>
                <a:gd name="T86" fmla="*/ 101 w 194"/>
                <a:gd name="T87" fmla="*/ 41 h 291"/>
                <a:gd name="T88" fmla="*/ 94 w 194"/>
                <a:gd name="T89" fmla="*/ 43 h 291"/>
                <a:gd name="T90" fmla="*/ 89 w 194"/>
                <a:gd name="T91" fmla="*/ 37 h 291"/>
                <a:gd name="T92" fmla="*/ 74 w 194"/>
                <a:gd name="T93" fmla="*/ 32 h 291"/>
                <a:gd name="T94" fmla="*/ 60 w 194"/>
                <a:gd name="T95" fmla="*/ 26 h 291"/>
                <a:gd name="T96" fmla="*/ 56 w 194"/>
                <a:gd name="T97" fmla="*/ 37 h 291"/>
                <a:gd name="T98" fmla="*/ 49 w 194"/>
                <a:gd name="T99" fmla="*/ 46 h 291"/>
                <a:gd name="T100" fmla="*/ 45 w 194"/>
                <a:gd name="T101" fmla="*/ 72 h 291"/>
                <a:gd name="T102" fmla="*/ 31 w 194"/>
                <a:gd name="T103" fmla="*/ 85 h 291"/>
                <a:gd name="T104" fmla="*/ 26 w 194"/>
                <a:gd name="T105" fmla="*/ 102 h 291"/>
                <a:gd name="T106" fmla="*/ 17 w 194"/>
                <a:gd name="T107" fmla="*/ 98 h 291"/>
                <a:gd name="T108" fmla="*/ 4 w 194"/>
                <a:gd name="T109" fmla="*/ 89 h 291"/>
                <a:gd name="T110" fmla="*/ 1 w 194"/>
                <a:gd name="T111" fmla="*/ 12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94" h="291">
                  <a:moveTo>
                    <a:pt x="1" y="126"/>
                  </a:moveTo>
                  <a:lnTo>
                    <a:pt x="0" y="134"/>
                  </a:lnTo>
                  <a:lnTo>
                    <a:pt x="0" y="148"/>
                  </a:lnTo>
                  <a:lnTo>
                    <a:pt x="5" y="158"/>
                  </a:lnTo>
                  <a:lnTo>
                    <a:pt x="4" y="161"/>
                  </a:lnTo>
                  <a:lnTo>
                    <a:pt x="7" y="189"/>
                  </a:lnTo>
                  <a:lnTo>
                    <a:pt x="11" y="219"/>
                  </a:lnTo>
                  <a:lnTo>
                    <a:pt x="25" y="226"/>
                  </a:lnTo>
                  <a:lnTo>
                    <a:pt x="27" y="239"/>
                  </a:lnTo>
                  <a:lnTo>
                    <a:pt x="16" y="276"/>
                  </a:lnTo>
                  <a:lnTo>
                    <a:pt x="29" y="284"/>
                  </a:lnTo>
                  <a:lnTo>
                    <a:pt x="41" y="291"/>
                  </a:lnTo>
                  <a:lnTo>
                    <a:pt x="64" y="289"/>
                  </a:lnTo>
                  <a:lnTo>
                    <a:pt x="81" y="284"/>
                  </a:lnTo>
                  <a:lnTo>
                    <a:pt x="97" y="276"/>
                  </a:lnTo>
                  <a:lnTo>
                    <a:pt x="96" y="263"/>
                  </a:lnTo>
                  <a:lnTo>
                    <a:pt x="99" y="237"/>
                  </a:lnTo>
                  <a:lnTo>
                    <a:pt x="113" y="226"/>
                  </a:lnTo>
                  <a:lnTo>
                    <a:pt x="118" y="217"/>
                  </a:lnTo>
                  <a:lnTo>
                    <a:pt x="132" y="219"/>
                  </a:lnTo>
                  <a:lnTo>
                    <a:pt x="134" y="182"/>
                  </a:lnTo>
                  <a:lnTo>
                    <a:pt x="145" y="163"/>
                  </a:lnTo>
                  <a:lnTo>
                    <a:pt x="136" y="145"/>
                  </a:lnTo>
                  <a:lnTo>
                    <a:pt x="149" y="143"/>
                  </a:lnTo>
                  <a:lnTo>
                    <a:pt x="151" y="130"/>
                  </a:lnTo>
                  <a:lnTo>
                    <a:pt x="156" y="106"/>
                  </a:lnTo>
                  <a:lnTo>
                    <a:pt x="148" y="80"/>
                  </a:lnTo>
                  <a:lnTo>
                    <a:pt x="156" y="59"/>
                  </a:lnTo>
                  <a:lnTo>
                    <a:pt x="172" y="52"/>
                  </a:lnTo>
                  <a:lnTo>
                    <a:pt x="191" y="43"/>
                  </a:lnTo>
                  <a:lnTo>
                    <a:pt x="190" y="37"/>
                  </a:lnTo>
                  <a:lnTo>
                    <a:pt x="194" y="37"/>
                  </a:lnTo>
                  <a:lnTo>
                    <a:pt x="182" y="35"/>
                  </a:lnTo>
                  <a:lnTo>
                    <a:pt x="178" y="35"/>
                  </a:lnTo>
                  <a:lnTo>
                    <a:pt x="167" y="35"/>
                  </a:lnTo>
                  <a:lnTo>
                    <a:pt x="148" y="52"/>
                  </a:lnTo>
                  <a:lnTo>
                    <a:pt x="143" y="15"/>
                  </a:lnTo>
                  <a:lnTo>
                    <a:pt x="138" y="15"/>
                  </a:lnTo>
                  <a:lnTo>
                    <a:pt x="134" y="0"/>
                  </a:lnTo>
                  <a:lnTo>
                    <a:pt x="126" y="4"/>
                  </a:lnTo>
                  <a:lnTo>
                    <a:pt x="125" y="22"/>
                  </a:lnTo>
                  <a:lnTo>
                    <a:pt x="114" y="35"/>
                  </a:lnTo>
                  <a:lnTo>
                    <a:pt x="111" y="39"/>
                  </a:lnTo>
                  <a:lnTo>
                    <a:pt x="101" y="41"/>
                  </a:lnTo>
                  <a:lnTo>
                    <a:pt x="94" y="43"/>
                  </a:lnTo>
                  <a:lnTo>
                    <a:pt x="89" y="37"/>
                  </a:lnTo>
                  <a:lnTo>
                    <a:pt x="74" y="32"/>
                  </a:lnTo>
                  <a:lnTo>
                    <a:pt x="60" y="26"/>
                  </a:lnTo>
                  <a:lnTo>
                    <a:pt x="56" y="37"/>
                  </a:lnTo>
                  <a:lnTo>
                    <a:pt x="49" y="46"/>
                  </a:lnTo>
                  <a:lnTo>
                    <a:pt x="45" y="72"/>
                  </a:lnTo>
                  <a:lnTo>
                    <a:pt x="31" y="85"/>
                  </a:lnTo>
                  <a:lnTo>
                    <a:pt x="26" y="102"/>
                  </a:lnTo>
                  <a:lnTo>
                    <a:pt x="17" y="98"/>
                  </a:lnTo>
                  <a:lnTo>
                    <a:pt x="4" y="89"/>
                  </a:lnTo>
                  <a:lnTo>
                    <a:pt x="1" y="12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92" name="Freeform 1798"/>
            <p:cNvSpPr>
              <a:spLocks/>
            </p:cNvSpPr>
            <p:nvPr/>
          </p:nvSpPr>
          <p:spPr bwMode="auto">
            <a:xfrm>
              <a:off x="4911011" y="2788354"/>
              <a:ext cx="52421" cy="35757"/>
            </a:xfrm>
            <a:custGeom>
              <a:avLst/>
              <a:gdLst>
                <a:gd name="T0" fmla="*/ 29 w 29"/>
                <a:gd name="T1" fmla="*/ 0 h 35"/>
                <a:gd name="T2" fmla="*/ 12 w 29"/>
                <a:gd name="T3" fmla="*/ 13 h 35"/>
                <a:gd name="T4" fmla="*/ 0 w 29"/>
                <a:gd name="T5" fmla="*/ 21 h 35"/>
                <a:gd name="T6" fmla="*/ 4 w 29"/>
                <a:gd name="T7" fmla="*/ 35 h 35"/>
                <a:gd name="T8" fmla="*/ 21 w 29"/>
                <a:gd name="T9" fmla="*/ 22 h 35"/>
                <a:gd name="T10" fmla="*/ 21 w 29"/>
                <a:gd name="T11" fmla="*/ 17 h 35"/>
                <a:gd name="T12" fmla="*/ 29 w 29"/>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9" h="35">
                  <a:moveTo>
                    <a:pt x="29" y="0"/>
                  </a:moveTo>
                  <a:lnTo>
                    <a:pt x="12" y="13"/>
                  </a:lnTo>
                  <a:lnTo>
                    <a:pt x="0" y="21"/>
                  </a:lnTo>
                  <a:lnTo>
                    <a:pt x="4" y="35"/>
                  </a:lnTo>
                  <a:lnTo>
                    <a:pt x="21" y="22"/>
                  </a:lnTo>
                  <a:lnTo>
                    <a:pt x="21" y="17"/>
                  </a:lnTo>
                  <a:lnTo>
                    <a:pt x="29"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293" name="Line 1799"/>
            <p:cNvSpPr>
              <a:spLocks noChangeShapeType="1"/>
            </p:cNvSpPr>
            <p:nvPr/>
          </p:nvSpPr>
          <p:spPr bwMode="auto">
            <a:xfrm>
              <a:off x="5966660" y="2748834"/>
              <a:ext cx="7230" cy="5646"/>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94" name="Line 1800"/>
            <p:cNvSpPr>
              <a:spLocks noChangeShapeType="1"/>
            </p:cNvSpPr>
            <p:nvPr/>
          </p:nvSpPr>
          <p:spPr bwMode="auto">
            <a:xfrm>
              <a:off x="5972083" y="2752598"/>
              <a:ext cx="1808" cy="941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95" name="Line 1801"/>
            <p:cNvSpPr>
              <a:spLocks noChangeShapeType="1"/>
            </p:cNvSpPr>
            <p:nvPr/>
          </p:nvSpPr>
          <p:spPr bwMode="auto">
            <a:xfrm flipH="1">
              <a:off x="5963044" y="2758244"/>
              <a:ext cx="9038" cy="3764"/>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96" name="Line 1802"/>
            <p:cNvSpPr>
              <a:spLocks noChangeShapeType="1"/>
            </p:cNvSpPr>
            <p:nvPr/>
          </p:nvSpPr>
          <p:spPr bwMode="auto">
            <a:xfrm flipH="1">
              <a:off x="5957622" y="2762007"/>
              <a:ext cx="7230" cy="7528"/>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97" name="Line 1803"/>
            <p:cNvSpPr>
              <a:spLocks noChangeShapeType="1"/>
            </p:cNvSpPr>
            <p:nvPr/>
          </p:nvSpPr>
          <p:spPr bwMode="auto">
            <a:xfrm flipH="1">
              <a:off x="5954006" y="2767653"/>
              <a:ext cx="5423" cy="3764"/>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98" name="Line 1804"/>
            <p:cNvSpPr>
              <a:spLocks noChangeShapeType="1"/>
            </p:cNvSpPr>
            <p:nvPr/>
          </p:nvSpPr>
          <p:spPr bwMode="auto">
            <a:xfrm flipH="1">
              <a:off x="5946776" y="2769535"/>
              <a:ext cx="10846" cy="11292"/>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299" name="Line 1805"/>
            <p:cNvSpPr>
              <a:spLocks noChangeShapeType="1"/>
            </p:cNvSpPr>
            <p:nvPr/>
          </p:nvSpPr>
          <p:spPr bwMode="auto">
            <a:xfrm flipH="1">
              <a:off x="5946776" y="2780827"/>
              <a:ext cx="5423" cy="5646"/>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0" name="Line 1806"/>
            <p:cNvSpPr>
              <a:spLocks noChangeShapeType="1"/>
            </p:cNvSpPr>
            <p:nvPr/>
          </p:nvSpPr>
          <p:spPr bwMode="auto">
            <a:xfrm>
              <a:off x="5946776" y="2784591"/>
              <a:ext cx="5423" cy="16937"/>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1" name="Line 1807"/>
            <p:cNvSpPr>
              <a:spLocks noChangeShapeType="1"/>
            </p:cNvSpPr>
            <p:nvPr/>
          </p:nvSpPr>
          <p:spPr bwMode="auto">
            <a:xfrm>
              <a:off x="5952199" y="2799646"/>
              <a:ext cx="5423" cy="5646"/>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2" name="Line 1808"/>
            <p:cNvSpPr>
              <a:spLocks noChangeShapeType="1"/>
            </p:cNvSpPr>
            <p:nvPr/>
          </p:nvSpPr>
          <p:spPr bwMode="auto">
            <a:xfrm>
              <a:off x="5957622" y="2805292"/>
              <a:ext cx="1808" cy="3764"/>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3" name="Line 1809"/>
            <p:cNvSpPr>
              <a:spLocks noChangeShapeType="1"/>
            </p:cNvSpPr>
            <p:nvPr/>
          </p:nvSpPr>
          <p:spPr bwMode="auto">
            <a:xfrm>
              <a:off x="5973890" y="2846694"/>
              <a:ext cx="3615" cy="1882"/>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4" name="Line 1810"/>
            <p:cNvSpPr>
              <a:spLocks noChangeShapeType="1"/>
            </p:cNvSpPr>
            <p:nvPr/>
          </p:nvSpPr>
          <p:spPr bwMode="auto">
            <a:xfrm>
              <a:off x="5973890" y="2846694"/>
              <a:ext cx="12653" cy="941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5" name="Line 1811"/>
            <p:cNvSpPr>
              <a:spLocks noChangeShapeType="1"/>
            </p:cNvSpPr>
            <p:nvPr/>
          </p:nvSpPr>
          <p:spPr bwMode="auto">
            <a:xfrm flipH="1" flipV="1">
              <a:off x="5986543" y="2861750"/>
              <a:ext cx="36152" cy="35757"/>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6" name="Line 1812"/>
            <p:cNvSpPr>
              <a:spLocks noChangeShapeType="1"/>
            </p:cNvSpPr>
            <p:nvPr/>
          </p:nvSpPr>
          <p:spPr bwMode="auto">
            <a:xfrm>
              <a:off x="5984736" y="2859868"/>
              <a:ext cx="1808" cy="13174"/>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7" name="Line 1813"/>
            <p:cNvSpPr>
              <a:spLocks noChangeShapeType="1"/>
            </p:cNvSpPr>
            <p:nvPr/>
          </p:nvSpPr>
          <p:spPr bwMode="auto">
            <a:xfrm>
              <a:off x="5984736" y="2871159"/>
              <a:ext cx="14461" cy="5646"/>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8" name="Line 1814"/>
            <p:cNvSpPr>
              <a:spLocks noChangeShapeType="1"/>
            </p:cNvSpPr>
            <p:nvPr/>
          </p:nvSpPr>
          <p:spPr bwMode="auto">
            <a:xfrm>
              <a:off x="5993774" y="2876805"/>
              <a:ext cx="10846" cy="1882"/>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09" name="Line 1815"/>
            <p:cNvSpPr>
              <a:spLocks noChangeShapeType="1"/>
            </p:cNvSpPr>
            <p:nvPr/>
          </p:nvSpPr>
          <p:spPr bwMode="auto">
            <a:xfrm flipV="1">
              <a:off x="6118500" y="2835403"/>
              <a:ext cx="14461" cy="9410"/>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10" name="Line 1816"/>
            <p:cNvSpPr>
              <a:spLocks noChangeShapeType="1"/>
            </p:cNvSpPr>
            <p:nvPr/>
          </p:nvSpPr>
          <p:spPr bwMode="auto">
            <a:xfrm flipV="1">
              <a:off x="6131153" y="2822229"/>
              <a:ext cx="3615" cy="15055"/>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11" name="Line 1817"/>
            <p:cNvSpPr>
              <a:spLocks noChangeShapeType="1"/>
            </p:cNvSpPr>
            <p:nvPr/>
          </p:nvSpPr>
          <p:spPr bwMode="auto">
            <a:xfrm flipV="1">
              <a:off x="6134768" y="2790236"/>
              <a:ext cx="1808" cy="31993"/>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12" name="Line 1818"/>
            <p:cNvSpPr>
              <a:spLocks noChangeShapeType="1"/>
            </p:cNvSpPr>
            <p:nvPr/>
          </p:nvSpPr>
          <p:spPr bwMode="auto">
            <a:xfrm flipH="1" flipV="1">
              <a:off x="6116692" y="2786473"/>
              <a:ext cx="19884" cy="7528"/>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13" name="Line 1819"/>
            <p:cNvSpPr>
              <a:spLocks noChangeShapeType="1"/>
            </p:cNvSpPr>
            <p:nvPr/>
          </p:nvSpPr>
          <p:spPr bwMode="auto">
            <a:xfrm flipH="1" flipV="1">
              <a:off x="6114884" y="2784591"/>
              <a:ext cx="3615" cy="1882"/>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14" name="Line 1820"/>
            <p:cNvSpPr>
              <a:spLocks noChangeShapeType="1"/>
            </p:cNvSpPr>
            <p:nvPr/>
          </p:nvSpPr>
          <p:spPr bwMode="auto">
            <a:xfrm>
              <a:off x="6071502" y="2799646"/>
              <a:ext cx="1808" cy="1882"/>
            </a:xfrm>
            <a:prstGeom prst="line">
              <a:avLst/>
            </a:prstGeom>
            <a:noFill/>
            <a:ln w="635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15" name="Freeform 1821"/>
            <p:cNvSpPr>
              <a:spLocks/>
            </p:cNvSpPr>
            <p:nvPr/>
          </p:nvSpPr>
          <p:spPr bwMode="auto">
            <a:xfrm>
              <a:off x="4985123" y="2824111"/>
              <a:ext cx="32537" cy="48930"/>
            </a:xfrm>
            <a:custGeom>
              <a:avLst/>
              <a:gdLst>
                <a:gd name="T0" fmla="*/ 16 w 18"/>
                <a:gd name="T1" fmla="*/ 26 h 49"/>
                <a:gd name="T2" fmla="*/ 7 w 18"/>
                <a:gd name="T3" fmla="*/ 45 h 49"/>
                <a:gd name="T4" fmla="*/ 0 w 18"/>
                <a:gd name="T5" fmla="*/ 49 h 49"/>
                <a:gd name="T6" fmla="*/ 4 w 18"/>
                <a:gd name="T7" fmla="*/ 24 h 49"/>
                <a:gd name="T8" fmla="*/ 9 w 18"/>
                <a:gd name="T9" fmla="*/ 0 h 49"/>
                <a:gd name="T10" fmla="*/ 18 w 18"/>
                <a:gd name="T11" fmla="*/ 6 h 49"/>
                <a:gd name="T12" fmla="*/ 16 w 18"/>
                <a:gd name="T13" fmla="*/ 26 h 49"/>
              </a:gdLst>
              <a:ahLst/>
              <a:cxnLst>
                <a:cxn ang="0">
                  <a:pos x="T0" y="T1"/>
                </a:cxn>
                <a:cxn ang="0">
                  <a:pos x="T2" y="T3"/>
                </a:cxn>
                <a:cxn ang="0">
                  <a:pos x="T4" y="T5"/>
                </a:cxn>
                <a:cxn ang="0">
                  <a:pos x="T6" y="T7"/>
                </a:cxn>
                <a:cxn ang="0">
                  <a:pos x="T8" y="T9"/>
                </a:cxn>
                <a:cxn ang="0">
                  <a:pos x="T10" y="T11"/>
                </a:cxn>
                <a:cxn ang="0">
                  <a:pos x="T12" y="T13"/>
                </a:cxn>
              </a:cxnLst>
              <a:rect l="0" t="0" r="r" b="b"/>
              <a:pathLst>
                <a:path w="18" h="49">
                  <a:moveTo>
                    <a:pt x="16" y="26"/>
                  </a:moveTo>
                  <a:lnTo>
                    <a:pt x="7" y="45"/>
                  </a:lnTo>
                  <a:lnTo>
                    <a:pt x="0" y="49"/>
                  </a:lnTo>
                  <a:lnTo>
                    <a:pt x="4" y="24"/>
                  </a:lnTo>
                  <a:lnTo>
                    <a:pt x="9" y="0"/>
                  </a:lnTo>
                  <a:lnTo>
                    <a:pt x="18" y="6"/>
                  </a:lnTo>
                  <a:lnTo>
                    <a:pt x="16" y="2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16" name="Freeform 1822"/>
            <p:cNvSpPr>
              <a:spLocks/>
            </p:cNvSpPr>
            <p:nvPr/>
          </p:nvSpPr>
          <p:spPr bwMode="auto">
            <a:xfrm>
              <a:off x="4997776" y="2743188"/>
              <a:ext cx="157263" cy="156200"/>
            </a:xfrm>
            <a:custGeom>
              <a:avLst/>
              <a:gdLst>
                <a:gd name="T0" fmla="*/ 56 w 89"/>
                <a:gd name="T1" fmla="*/ 9 h 159"/>
                <a:gd name="T2" fmla="*/ 35 w 89"/>
                <a:gd name="T3" fmla="*/ 9 h 159"/>
                <a:gd name="T4" fmla="*/ 13 w 89"/>
                <a:gd name="T5" fmla="*/ 15 h 159"/>
                <a:gd name="T6" fmla="*/ 8 w 89"/>
                <a:gd name="T7" fmla="*/ 19 h 159"/>
                <a:gd name="T8" fmla="*/ 8 w 89"/>
                <a:gd name="T9" fmla="*/ 30 h 159"/>
                <a:gd name="T10" fmla="*/ 1 w 89"/>
                <a:gd name="T11" fmla="*/ 43 h 159"/>
                <a:gd name="T12" fmla="*/ 0 w 89"/>
                <a:gd name="T13" fmla="*/ 41 h 159"/>
                <a:gd name="T14" fmla="*/ 3 w 89"/>
                <a:gd name="T15" fmla="*/ 83 h 159"/>
                <a:gd name="T16" fmla="*/ 12 w 89"/>
                <a:gd name="T17" fmla="*/ 89 h 159"/>
                <a:gd name="T18" fmla="*/ 10 w 89"/>
                <a:gd name="T19" fmla="*/ 109 h 159"/>
                <a:gd name="T20" fmla="*/ 1 w 89"/>
                <a:gd name="T21" fmla="*/ 128 h 159"/>
                <a:gd name="T22" fmla="*/ 2 w 89"/>
                <a:gd name="T23" fmla="*/ 143 h 159"/>
                <a:gd name="T24" fmla="*/ 21 w 89"/>
                <a:gd name="T25" fmla="*/ 159 h 159"/>
                <a:gd name="T26" fmla="*/ 34 w 89"/>
                <a:gd name="T27" fmla="*/ 141 h 159"/>
                <a:gd name="T28" fmla="*/ 47 w 89"/>
                <a:gd name="T29" fmla="*/ 122 h 159"/>
                <a:gd name="T30" fmla="*/ 63 w 89"/>
                <a:gd name="T31" fmla="*/ 107 h 159"/>
                <a:gd name="T32" fmla="*/ 77 w 89"/>
                <a:gd name="T33" fmla="*/ 89 h 159"/>
                <a:gd name="T34" fmla="*/ 77 w 89"/>
                <a:gd name="T35" fmla="*/ 59 h 159"/>
                <a:gd name="T36" fmla="*/ 76 w 89"/>
                <a:gd name="T37" fmla="*/ 26 h 159"/>
                <a:gd name="T38" fmla="*/ 89 w 89"/>
                <a:gd name="T39" fmla="*/ 2 h 159"/>
                <a:gd name="T40" fmla="*/ 86 w 89"/>
                <a:gd name="T41" fmla="*/ 0 h 159"/>
                <a:gd name="T42" fmla="*/ 72 w 89"/>
                <a:gd name="T43" fmla="*/ 6 h 159"/>
                <a:gd name="T44" fmla="*/ 56 w 89"/>
                <a:gd name="T45" fmla="*/ 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159">
                  <a:moveTo>
                    <a:pt x="56" y="9"/>
                  </a:moveTo>
                  <a:lnTo>
                    <a:pt x="35" y="9"/>
                  </a:lnTo>
                  <a:lnTo>
                    <a:pt x="13" y="15"/>
                  </a:lnTo>
                  <a:lnTo>
                    <a:pt x="8" y="19"/>
                  </a:lnTo>
                  <a:lnTo>
                    <a:pt x="8" y="30"/>
                  </a:lnTo>
                  <a:lnTo>
                    <a:pt x="1" y="43"/>
                  </a:lnTo>
                  <a:lnTo>
                    <a:pt x="0" y="41"/>
                  </a:lnTo>
                  <a:lnTo>
                    <a:pt x="3" y="83"/>
                  </a:lnTo>
                  <a:lnTo>
                    <a:pt x="12" y="89"/>
                  </a:lnTo>
                  <a:lnTo>
                    <a:pt x="10" y="109"/>
                  </a:lnTo>
                  <a:lnTo>
                    <a:pt x="1" y="128"/>
                  </a:lnTo>
                  <a:lnTo>
                    <a:pt x="2" y="143"/>
                  </a:lnTo>
                  <a:lnTo>
                    <a:pt x="21" y="159"/>
                  </a:lnTo>
                  <a:lnTo>
                    <a:pt x="34" y="141"/>
                  </a:lnTo>
                  <a:lnTo>
                    <a:pt x="47" y="122"/>
                  </a:lnTo>
                  <a:lnTo>
                    <a:pt x="63" y="107"/>
                  </a:lnTo>
                  <a:lnTo>
                    <a:pt x="77" y="89"/>
                  </a:lnTo>
                  <a:lnTo>
                    <a:pt x="77" y="59"/>
                  </a:lnTo>
                  <a:lnTo>
                    <a:pt x="76" y="26"/>
                  </a:lnTo>
                  <a:lnTo>
                    <a:pt x="89" y="2"/>
                  </a:lnTo>
                  <a:lnTo>
                    <a:pt x="86" y="0"/>
                  </a:lnTo>
                  <a:lnTo>
                    <a:pt x="72" y="6"/>
                  </a:lnTo>
                  <a:lnTo>
                    <a:pt x="56" y="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17" name="Freeform 1823"/>
            <p:cNvSpPr>
              <a:spLocks/>
            </p:cNvSpPr>
            <p:nvPr/>
          </p:nvSpPr>
          <p:spPr bwMode="auto">
            <a:xfrm>
              <a:off x="5773245" y="2598280"/>
              <a:ext cx="216914" cy="156200"/>
            </a:xfrm>
            <a:custGeom>
              <a:avLst/>
              <a:gdLst>
                <a:gd name="T0" fmla="*/ 103 w 123"/>
                <a:gd name="T1" fmla="*/ 140 h 159"/>
                <a:gd name="T2" fmla="*/ 93 w 123"/>
                <a:gd name="T3" fmla="*/ 140 h 159"/>
                <a:gd name="T4" fmla="*/ 74 w 123"/>
                <a:gd name="T5" fmla="*/ 159 h 159"/>
                <a:gd name="T6" fmla="*/ 69 w 123"/>
                <a:gd name="T7" fmla="*/ 120 h 159"/>
                <a:gd name="T8" fmla="*/ 64 w 123"/>
                <a:gd name="T9" fmla="*/ 120 h 159"/>
                <a:gd name="T10" fmla="*/ 60 w 123"/>
                <a:gd name="T11" fmla="*/ 107 h 159"/>
                <a:gd name="T12" fmla="*/ 52 w 123"/>
                <a:gd name="T13" fmla="*/ 111 h 159"/>
                <a:gd name="T14" fmla="*/ 51 w 123"/>
                <a:gd name="T15" fmla="*/ 129 h 159"/>
                <a:gd name="T16" fmla="*/ 40 w 123"/>
                <a:gd name="T17" fmla="*/ 140 h 159"/>
                <a:gd name="T18" fmla="*/ 37 w 123"/>
                <a:gd name="T19" fmla="*/ 144 h 159"/>
                <a:gd name="T20" fmla="*/ 27 w 123"/>
                <a:gd name="T21" fmla="*/ 146 h 159"/>
                <a:gd name="T22" fmla="*/ 20 w 123"/>
                <a:gd name="T23" fmla="*/ 150 h 159"/>
                <a:gd name="T24" fmla="*/ 15 w 123"/>
                <a:gd name="T25" fmla="*/ 142 h 159"/>
                <a:gd name="T26" fmla="*/ 19 w 123"/>
                <a:gd name="T27" fmla="*/ 122 h 159"/>
                <a:gd name="T28" fmla="*/ 21 w 123"/>
                <a:gd name="T29" fmla="*/ 103 h 159"/>
                <a:gd name="T30" fmla="*/ 17 w 123"/>
                <a:gd name="T31" fmla="*/ 88 h 159"/>
                <a:gd name="T32" fmla="*/ 8 w 123"/>
                <a:gd name="T33" fmla="*/ 77 h 159"/>
                <a:gd name="T34" fmla="*/ 0 w 123"/>
                <a:gd name="T35" fmla="*/ 64 h 159"/>
                <a:gd name="T36" fmla="*/ 16 w 123"/>
                <a:gd name="T37" fmla="*/ 40 h 159"/>
                <a:gd name="T38" fmla="*/ 30 w 123"/>
                <a:gd name="T39" fmla="*/ 18 h 159"/>
                <a:gd name="T40" fmla="*/ 41 w 123"/>
                <a:gd name="T41" fmla="*/ 0 h 159"/>
                <a:gd name="T42" fmla="*/ 61 w 123"/>
                <a:gd name="T43" fmla="*/ 1 h 159"/>
                <a:gd name="T44" fmla="*/ 76 w 123"/>
                <a:gd name="T45" fmla="*/ 22 h 159"/>
                <a:gd name="T46" fmla="*/ 59 w 123"/>
                <a:gd name="T47" fmla="*/ 29 h 159"/>
                <a:gd name="T48" fmla="*/ 41 w 123"/>
                <a:gd name="T49" fmla="*/ 42 h 159"/>
                <a:gd name="T50" fmla="*/ 42 w 123"/>
                <a:gd name="T51" fmla="*/ 64 h 159"/>
                <a:gd name="T52" fmla="*/ 66 w 123"/>
                <a:gd name="T53" fmla="*/ 68 h 159"/>
                <a:gd name="T54" fmla="*/ 93 w 123"/>
                <a:gd name="T55" fmla="*/ 74 h 159"/>
                <a:gd name="T56" fmla="*/ 99 w 123"/>
                <a:gd name="T57" fmla="*/ 103 h 159"/>
                <a:gd name="T58" fmla="*/ 113 w 123"/>
                <a:gd name="T59" fmla="*/ 105 h 159"/>
                <a:gd name="T60" fmla="*/ 123 w 123"/>
                <a:gd name="T61" fmla="*/ 140 h 159"/>
                <a:gd name="T62" fmla="*/ 120 w 123"/>
                <a:gd name="T63" fmla="*/ 142 h 159"/>
                <a:gd name="T64" fmla="*/ 108 w 123"/>
                <a:gd name="T65" fmla="*/ 140 h 159"/>
                <a:gd name="T66" fmla="*/ 103 w 123"/>
                <a:gd name="T67" fmla="*/ 14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3" h="159">
                  <a:moveTo>
                    <a:pt x="103" y="140"/>
                  </a:moveTo>
                  <a:lnTo>
                    <a:pt x="93" y="140"/>
                  </a:lnTo>
                  <a:lnTo>
                    <a:pt x="74" y="159"/>
                  </a:lnTo>
                  <a:lnTo>
                    <a:pt x="69" y="120"/>
                  </a:lnTo>
                  <a:lnTo>
                    <a:pt x="64" y="120"/>
                  </a:lnTo>
                  <a:lnTo>
                    <a:pt x="60" y="107"/>
                  </a:lnTo>
                  <a:lnTo>
                    <a:pt x="52" y="111"/>
                  </a:lnTo>
                  <a:lnTo>
                    <a:pt x="51" y="129"/>
                  </a:lnTo>
                  <a:lnTo>
                    <a:pt x="40" y="140"/>
                  </a:lnTo>
                  <a:lnTo>
                    <a:pt x="37" y="144"/>
                  </a:lnTo>
                  <a:lnTo>
                    <a:pt x="27" y="146"/>
                  </a:lnTo>
                  <a:lnTo>
                    <a:pt x="20" y="150"/>
                  </a:lnTo>
                  <a:lnTo>
                    <a:pt x="15" y="142"/>
                  </a:lnTo>
                  <a:lnTo>
                    <a:pt x="19" y="122"/>
                  </a:lnTo>
                  <a:lnTo>
                    <a:pt x="21" y="103"/>
                  </a:lnTo>
                  <a:lnTo>
                    <a:pt x="17" y="88"/>
                  </a:lnTo>
                  <a:lnTo>
                    <a:pt x="8" y="77"/>
                  </a:lnTo>
                  <a:lnTo>
                    <a:pt x="0" y="64"/>
                  </a:lnTo>
                  <a:lnTo>
                    <a:pt x="16" y="40"/>
                  </a:lnTo>
                  <a:lnTo>
                    <a:pt x="30" y="18"/>
                  </a:lnTo>
                  <a:lnTo>
                    <a:pt x="41" y="0"/>
                  </a:lnTo>
                  <a:lnTo>
                    <a:pt x="61" y="1"/>
                  </a:lnTo>
                  <a:lnTo>
                    <a:pt x="76" y="22"/>
                  </a:lnTo>
                  <a:lnTo>
                    <a:pt x="59" y="29"/>
                  </a:lnTo>
                  <a:lnTo>
                    <a:pt x="41" y="42"/>
                  </a:lnTo>
                  <a:lnTo>
                    <a:pt x="42" y="64"/>
                  </a:lnTo>
                  <a:lnTo>
                    <a:pt x="66" y="68"/>
                  </a:lnTo>
                  <a:lnTo>
                    <a:pt x="93" y="74"/>
                  </a:lnTo>
                  <a:lnTo>
                    <a:pt x="99" y="103"/>
                  </a:lnTo>
                  <a:lnTo>
                    <a:pt x="113" y="105"/>
                  </a:lnTo>
                  <a:lnTo>
                    <a:pt x="123" y="140"/>
                  </a:lnTo>
                  <a:lnTo>
                    <a:pt x="120" y="142"/>
                  </a:lnTo>
                  <a:lnTo>
                    <a:pt x="108" y="140"/>
                  </a:lnTo>
                  <a:lnTo>
                    <a:pt x="103" y="14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18" name="Freeform 1824"/>
            <p:cNvSpPr>
              <a:spLocks/>
            </p:cNvSpPr>
            <p:nvPr/>
          </p:nvSpPr>
          <p:spPr bwMode="auto">
            <a:xfrm>
              <a:off x="5447873" y="2462781"/>
              <a:ext cx="397676" cy="276644"/>
            </a:xfrm>
            <a:custGeom>
              <a:avLst/>
              <a:gdLst>
                <a:gd name="T0" fmla="*/ 161 w 226"/>
                <a:gd name="T1" fmla="*/ 237 h 278"/>
                <a:gd name="T2" fmla="*/ 137 w 226"/>
                <a:gd name="T3" fmla="*/ 208 h 278"/>
                <a:gd name="T4" fmla="*/ 113 w 226"/>
                <a:gd name="T5" fmla="*/ 182 h 278"/>
                <a:gd name="T6" fmla="*/ 101 w 226"/>
                <a:gd name="T7" fmla="*/ 167 h 278"/>
                <a:gd name="T8" fmla="*/ 81 w 226"/>
                <a:gd name="T9" fmla="*/ 156 h 278"/>
                <a:gd name="T10" fmla="*/ 70 w 226"/>
                <a:gd name="T11" fmla="*/ 123 h 278"/>
                <a:gd name="T12" fmla="*/ 51 w 226"/>
                <a:gd name="T13" fmla="*/ 99 h 278"/>
                <a:gd name="T14" fmla="*/ 39 w 226"/>
                <a:gd name="T15" fmla="*/ 121 h 278"/>
                <a:gd name="T16" fmla="*/ 32 w 226"/>
                <a:gd name="T17" fmla="*/ 132 h 278"/>
                <a:gd name="T18" fmla="*/ 36 w 226"/>
                <a:gd name="T19" fmla="*/ 147 h 278"/>
                <a:gd name="T20" fmla="*/ 15 w 226"/>
                <a:gd name="T21" fmla="*/ 139 h 278"/>
                <a:gd name="T22" fmla="*/ 11 w 226"/>
                <a:gd name="T23" fmla="*/ 111 h 278"/>
                <a:gd name="T24" fmla="*/ 8 w 226"/>
                <a:gd name="T25" fmla="*/ 80 h 278"/>
                <a:gd name="T26" fmla="*/ 4 w 226"/>
                <a:gd name="T27" fmla="*/ 52 h 278"/>
                <a:gd name="T28" fmla="*/ 0 w 226"/>
                <a:gd name="T29" fmla="*/ 24 h 278"/>
                <a:gd name="T30" fmla="*/ 17 w 226"/>
                <a:gd name="T31" fmla="*/ 13 h 278"/>
                <a:gd name="T32" fmla="*/ 35 w 226"/>
                <a:gd name="T33" fmla="*/ 0 h 278"/>
                <a:gd name="T34" fmla="*/ 52 w 226"/>
                <a:gd name="T35" fmla="*/ 19 h 278"/>
                <a:gd name="T36" fmla="*/ 72 w 226"/>
                <a:gd name="T37" fmla="*/ 37 h 278"/>
                <a:gd name="T38" fmla="*/ 86 w 226"/>
                <a:gd name="T39" fmla="*/ 67 h 278"/>
                <a:gd name="T40" fmla="*/ 101 w 226"/>
                <a:gd name="T41" fmla="*/ 71 h 278"/>
                <a:gd name="T42" fmla="*/ 115 w 226"/>
                <a:gd name="T43" fmla="*/ 73 h 278"/>
                <a:gd name="T44" fmla="*/ 129 w 226"/>
                <a:gd name="T45" fmla="*/ 73 h 278"/>
                <a:gd name="T46" fmla="*/ 146 w 226"/>
                <a:gd name="T47" fmla="*/ 74 h 278"/>
                <a:gd name="T48" fmla="*/ 160 w 226"/>
                <a:gd name="T49" fmla="*/ 95 h 278"/>
                <a:gd name="T50" fmla="*/ 161 w 226"/>
                <a:gd name="T51" fmla="*/ 121 h 278"/>
                <a:gd name="T52" fmla="*/ 175 w 226"/>
                <a:gd name="T53" fmla="*/ 136 h 278"/>
                <a:gd name="T54" fmla="*/ 189 w 226"/>
                <a:gd name="T55" fmla="*/ 145 h 278"/>
                <a:gd name="T56" fmla="*/ 202 w 226"/>
                <a:gd name="T57" fmla="*/ 126 h 278"/>
                <a:gd name="T58" fmla="*/ 215 w 226"/>
                <a:gd name="T59" fmla="*/ 111 h 278"/>
                <a:gd name="T60" fmla="*/ 226 w 226"/>
                <a:gd name="T61" fmla="*/ 136 h 278"/>
                <a:gd name="T62" fmla="*/ 215 w 226"/>
                <a:gd name="T63" fmla="*/ 154 h 278"/>
                <a:gd name="T64" fmla="*/ 201 w 226"/>
                <a:gd name="T65" fmla="*/ 176 h 278"/>
                <a:gd name="T66" fmla="*/ 185 w 226"/>
                <a:gd name="T67" fmla="*/ 200 h 278"/>
                <a:gd name="T68" fmla="*/ 192 w 226"/>
                <a:gd name="T69" fmla="*/ 213 h 278"/>
                <a:gd name="T70" fmla="*/ 202 w 226"/>
                <a:gd name="T71" fmla="*/ 224 h 278"/>
                <a:gd name="T72" fmla="*/ 205 w 226"/>
                <a:gd name="T73" fmla="*/ 237 h 278"/>
                <a:gd name="T74" fmla="*/ 203 w 226"/>
                <a:gd name="T75" fmla="*/ 258 h 278"/>
                <a:gd name="T76" fmla="*/ 200 w 226"/>
                <a:gd name="T77" fmla="*/ 278 h 278"/>
                <a:gd name="T78" fmla="*/ 185 w 226"/>
                <a:gd name="T79" fmla="*/ 274 h 278"/>
                <a:gd name="T80" fmla="*/ 171 w 226"/>
                <a:gd name="T81" fmla="*/ 269 h 278"/>
                <a:gd name="T82" fmla="*/ 161 w 226"/>
                <a:gd name="T83" fmla="*/ 23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 h="278">
                  <a:moveTo>
                    <a:pt x="161" y="237"/>
                  </a:moveTo>
                  <a:lnTo>
                    <a:pt x="137" y="208"/>
                  </a:lnTo>
                  <a:lnTo>
                    <a:pt x="113" y="182"/>
                  </a:lnTo>
                  <a:lnTo>
                    <a:pt x="101" y="167"/>
                  </a:lnTo>
                  <a:lnTo>
                    <a:pt x="81" y="156"/>
                  </a:lnTo>
                  <a:lnTo>
                    <a:pt x="70" y="123"/>
                  </a:lnTo>
                  <a:lnTo>
                    <a:pt x="51" y="99"/>
                  </a:lnTo>
                  <a:lnTo>
                    <a:pt x="39" y="121"/>
                  </a:lnTo>
                  <a:lnTo>
                    <a:pt x="32" y="132"/>
                  </a:lnTo>
                  <a:lnTo>
                    <a:pt x="36" y="147"/>
                  </a:lnTo>
                  <a:lnTo>
                    <a:pt x="15" y="139"/>
                  </a:lnTo>
                  <a:lnTo>
                    <a:pt x="11" y="111"/>
                  </a:lnTo>
                  <a:lnTo>
                    <a:pt x="8" y="80"/>
                  </a:lnTo>
                  <a:lnTo>
                    <a:pt x="4" y="52"/>
                  </a:lnTo>
                  <a:lnTo>
                    <a:pt x="0" y="24"/>
                  </a:lnTo>
                  <a:lnTo>
                    <a:pt x="17" y="13"/>
                  </a:lnTo>
                  <a:lnTo>
                    <a:pt x="35" y="0"/>
                  </a:lnTo>
                  <a:lnTo>
                    <a:pt x="52" y="19"/>
                  </a:lnTo>
                  <a:lnTo>
                    <a:pt x="72" y="37"/>
                  </a:lnTo>
                  <a:lnTo>
                    <a:pt x="86" y="67"/>
                  </a:lnTo>
                  <a:lnTo>
                    <a:pt x="101" y="71"/>
                  </a:lnTo>
                  <a:lnTo>
                    <a:pt x="115" y="73"/>
                  </a:lnTo>
                  <a:lnTo>
                    <a:pt x="129" y="73"/>
                  </a:lnTo>
                  <a:lnTo>
                    <a:pt x="146" y="74"/>
                  </a:lnTo>
                  <a:lnTo>
                    <a:pt x="160" y="95"/>
                  </a:lnTo>
                  <a:lnTo>
                    <a:pt x="161" y="121"/>
                  </a:lnTo>
                  <a:lnTo>
                    <a:pt x="175" y="136"/>
                  </a:lnTo>
                  <a:lnTo>
                    <a:pt x="189" y="145"/>
                  </a:lnTo>
                  <a:lnTo>
                    <a:pt x="202" y="126"/>
                  </a:lnTo>
                  <a:lnTo>
                    <a:pt x="215" y="111"/>
                  </a:lnTo>
                  <a:lnTo>
                    <a:pt x="226" y="136"/>
                  </a:lnTo>
                  <a:lnTo>
                    <a:pt x="215" y="154"/>
                  </a:lnTo>
                  <a:lnTo>
                    <a:pt x="201" y="176"/>
                  </a:lnTo>
                  <a:lnTo>
                    <a:pt x="185" y="200"/>
                  </a:lnTo>
                  <a:lnTo>
                    <a:pt x="192" y="213"/>
                  </a:lnTo>
                  <a:lnTo>
                    <a:pt x="202" y="224"/>
                  </a:lnTo>
                  <a:lnTo>
                    <a:pt x="205" y="237"/>
                  </a:lnTo>
                  <a:lnTo>
                    <a:pt x="203" y="258"/>
                  </a:lnTo>
                  <a:lnTo>
                    <a:pt x="200" y="278"/>
                  </a:lnTo>
                  <a:lnTo>
                    <a:pt x="185" y="274"/>
                  </a:lnTo>
                  <a:lnTo>
                    <a:pt x="171" y="269"/>
                  </a:lnTo>
                  <a:lnTo>
                    <a:pt x="161" y="23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19" name="Freeform 1825"/>
            <p:cNvSpPr>
              <a:spLocks/>
            </p:cNvSpPr>
            <p:nvPr/>
          </p:nvSpPr>
          <p:spPr bwMode="auto">
            <a:xfrm>
              <a:off x="4587447" y="2579460"/>
              <a:ext cx="61459" cy="45166"/>
            </a:xfrm>
            <a:custGeom>
              <a:avLst/>
              <a:gdLst>
                <a:gd name="T0" fmla="*/ 9 w 35"/>
                <a:gd name="T1" fmla="*/ 46 h 46"/>
                <a:gd name="T2" fmla="*/ 0 w 35"/>
                <a:gd name="T3" fmla="*/ 13 h 46"/>
                <a:gd name="T4" fmla="*/ 2 w 35"/>
                <a:gd name="T5" fmla="*/ 13 h 46"/>
                <a:gd name="T6" fmla="*/ 2 w 35"/>
                <a:gd name="T7" fmla="*/ 8 h 46"/>
                <a:gd name="T8" fmla="*/ 7 w 35"/>
                <a:gd name="T9" fmla="*/ 4 h 46"/>
                <a:gd name="T10" fmla="*/ 11 w 35"/>
                <a:gd name="T11" fmla="*/ 6 h 46"/>
                <a:gd name="T12" fmla="*/ 12 w 35"/>
                <a:gd name="T13" fmla="*/ 2 h 46"/>
                <a:gd name="T14" fmla="*/ 14 w 35"/>
                <a:gd name="T15" fmla="*/ 2 h 46"/>
                <a:gd name="T16" fmla="*/ 17 w 35"/>
                <a:gd name="T17" fmla="*/ 4 h 46"/>
                <a:gd name="T18" fmla="*/ 20 w 35"/>
                <a:gd name="T19" fmla="*/ 2 h 46"/>
                <a:gd name="T20" fmla="*/ 24 w 35"/>
                <a:gd name="T21" fmla="*/ 0 h 46"/>
                <a:gd name="T22" fmla="*/ 27 w 35"/>
                <a:gd name="T23" fmla="*/ 6 h 46"/>
                <a:gd name="T24" fmla="*/ 31 w 35"/>
                <a:gd name="T25" fmla="*/ 4 h 46"/>
                <a:gd name="T26" fmla="*/ 33 w 35"/>
                <a:gd name="T27" fmla="*/ 8 h 46"/>
                <a:gd name="T28" fmla="*/ 35 w 35"/>
                <a:gd name="T29" fmla="*/ 32 h 46"/>
                <a:gd name="T30" fmla="*/ 9 w 35"/>
                <a:gd name="T31"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46">
                  <a:moveTo>
                    <a:pt x="9" y="46"/>
                  </a:moveTo>
                  <a:lnTo>
                    <a:pt x="0" y="13"/>
                  </a:lnTo>
                  <a:lnTo>
                    <a:pt x="2" y="13"/>
                  </a:lnTo>
                  <a:lnTo>
                    <a:pt x="2" y="8"/>
                  </a:lnTo>
                  <a:lnTo>
                    <a:pt x="7" y="4"/>
                  </a:lnTo>
                  <a:lnTo>
                    <a:pt x="11" y="6"/>
                  </a:lnTo>
                  <a:lnTo>
                    <a:pt x="12" y="2"/>
                  </a:lnTo>
                  <a:lnTo>
                    <a:pt x="14" y="2"/>
                  </a:lnTo>
                  <a:lnTo>
                    <a:pt x="17" y="4"/>
                  </a:lnTo>
                  <a:lnTo>
                    <a:pt x="20" y="2"/>
                  </a:lnTo>
                  <a:lnTo>
                    <a:pt x="24" y="0"/>
                  </a:lnTo>
                  <a:lnTo>
                    <a:pt x="27" y="6"/>
                  </a:lnTo>
                  <a:lnTo>
                    <a:pt x="31" y="4"/>
                  </a:lnTo>
                  <a:lnTo>
                    <a:pt x="33" y="8"/>
                  </a:lnTo>
                  <a:lnTo>
                    <a:pt x="35" y="32"/>
                  </a:lnTo>
                  <a:lnTo>
                    <a:pt x="9" y="4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20" name="Freeform 1826"/>
            <p:cNvSpPr>
              <a:spLocks/>
            </p:cNvSpPr>
            <p:nvPr/>
          </p:nvSpPr>
          <p:spPr bwMode="auto">
            <a:xfrm>
              <a:off x="4630830" y="2517357"/>
              <a:ext cx="150032" cy="90333"/>
            </a:xfrm>
            <a:custGeom>
              <a:avLst/>
              <a:gdLst>
                <a:gd name="T0" fmla="*/ 5 w 85"/>
                <a:gd name="T1" fmla="*/ 6 h 93"/>
                <a:gd name="T2" fmla="*/ 1 w 85"/>
                <a:gd name="T3" fmla="*/ 0 h 93"/>
                <a:gd name="T4" fmla="*/ 0 w 85"/>
                <a:gd name="T5" fmla="*/ 20 h 93"/>
                <a:gd name="T6" fmla="*/ 8 w 85"/>
                <a:gd name="T7" fmla="*/ 39 h 93"/>
                <a:gd name="T8" fmla="*/ 1 w 85"/>
                <a:gd name="T9" fmla="*/ 52 h 93"/>
                <a:gd name="T10" fmla="*/ 5 w 85"/>
                <a:gd name="T11" fmla="*/ 65 h 93"/>
                <a:gd name="T12" fmla="*/ 8 w 85"/>
                <a:gd name="T13" fmla="*/ 69 h 93"/>
                <a:gd name="T14" fmla="*/ 10 w 85"/>
                <a:gd name="T15" fmla="*/ 93 h 93"/>
                <a:gd name="T16" fmla="*/ 25 w 85"/>
                <a:gd name="T17" fmla="*/ 87 h 93"/>
                <a:gd name="T18" fmla="*/ 50 w 85"/>
                <a:gd name="T19" fmla="*/ 93 h 93"/>
                <a:gd name="T20" fmla="*/ 56 w 85"/>
                <a:gd name="T21" fmla="*/ 85 h 93"/>
                <a:gd name="T22" fmla="*/ 58 w 85"/>
                <a:gd name="T23" fmla="*/ 80 h 93"/>
                <a:gd name="T24" fmla="*/ 61 w 85"/>
                <a:gd name="T25" fmla="*/ 72 h 93"/>
                <a:gd name="T26" fmla="*/ 82 w 85"/>
                <a:gd name="T27" fmla="*/ 70 h 93"/>
                <a:gd name="T28" fmla="*/ 75 w 85"/>
                <a:gd name="T29" fmla="*/ 59 h 93"/>
                <a:gd name="T30" fmla="*/ 77 w 85"/>
                <a:gd name="T31" fmla="*/ 46 h 93"/>
                <a:gd name="T32" fmla="*/ 82 w 85"/>
                <a:gd name="T33" fmla="*/ 26 h 93"/>
                <a:gd name="T34" fmla="*/ 85 w 85"/>
                <a:gd name="T35" fmla="*/ 17 h 93"/>
                <a:gd name="T36" fmla="*/ 58 w 85"/>
                <a:gd name="T37" fmla="*/ 4 h 93"/>
                <a:gd name="T38" fmla="*/ 36 w 85"/>
                <a:gd name="T39" fmla="*/ 19 h 93"/>
                <a:gd name="T40" fmla="*/ 21 w 85"/>
                <a:gd name="T41" fmla="*/ 9 h 93"/>
                <a:gd name="T42" fmla="*/ 5 w 85"/>
                <a:gd name="T43" fmla="*/ 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93">
                  <a:moveTo>
                    <a:pt x="5" y="6"/>
                  </a:moveTo>
                  <a:lnTo>
                    <a:pt x="1" y="0"/>
                  </a:lnTo>
                  <a:lnTo>
                    <a:pt x="0" y="20"/>
                  </a:lnTo>
                  <a:lnTo>
                    <a:pt x="8" y="39"/>
                  </a:lnTo>
                  <a:lnTo>
                    <a:pt x="1" y="52"/>
                  </a:lnTo>
                  <a:lnTo>
                    <a:pt x="5" y="65"/>
                  </a:lnTo>
                  <a:lnTo>
                    <a:pt x="8" y="69"/>
                  </a:lnTo>
                  <a:lnTo>
                    <a:pt x="10" y="93"/>
                  </a:lnTo>
                  <a:lnTo>
                    <a:pt x="25" y="87"/>
                  </a:lnTo>
                  <a:lnTo>
                    <a:pt x="50" y="93"/>
                  </a:lnTo>
                  <a:lnTo>
                    <a:pt x="56" y="85"/>
                  </a:lnTo>
                  <a:lnTo>
                    <a:pt x="58" y="80"/>
                  </a:lnTo>
                  <a:lnTo>
                    <a:pt x="61" y="72"/>
                  </a:lnTo>
                  <a:lnTo>
                    <a:pt x="82" y="70"/>
                  </a:lnTo>
                  <a:lnTo>
                    <a:pt x="75" y="59"/>
                  </a:lnTo>
                  <a:lnTo>
                    <a:pt x="77" y="46"/>
                  </a:lnTo>
                  <a:lnTo>
                    <a:pt x="82" y="26"/>
                  </a:lnTo>
                  <a:lnTo>
                    <a:pt x="85" y="17"/>
                  </a:lnTo>
                  <a:lnTo>
                    <a:pt x="58" y="4"/>
                  </a:lnTo>
                  <a:lnTo>
                    <a:pt x="36" y="19"/>
                  </a:lnTo>
                  <a:lnTo>
                    <a:pt x="21" y="9"/>
                  </a:lnTo>
                  <a:lnTo>
                    <a:pt x="5" y="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21" name="Freeform 1827"/>
            <p:cNvSpPr>
              <a:spLocks/>
            </p:cNvSpPr>
            <p:nvPr/>
          </p:nvSpPr>
          <p:spPr bwMode="auto">
            <a:xfrm>
              <a:off x="4556717" y="2568169"/>
              <a:ext cx="46998" cy="94096"/>
            </a:xfrm>
            <a:custGeom>
              <a:avLst/>
              <a:gdLst>
                <a:gd name="T0" fmla="*/ 0 w 27"/>
                <a:gd name="T1" fmla="*/ 24 h 94"/>
                <a:gd name="T2" fmla="*/ 4 w 27"/>
                <a:gd name="T3" fmla="*/ 68 h 94"/>
                <a:gd name="T4" fmla="*/ 15 w 27"/>
                <a:gd name="T5" fmla="*/ 94 h 94"/>
                <a:gd name="T6" fmla="*/ 18 w 27"/>
                <a:gd name="T7" fmla="*/ 83 h 94"/>
                <a:gd name="T8" fmla="*/ 27 w 27"/>
                <a:gd name="T9" fmla="*/ 57 h 94"/>
                <a:gd name="T10" fmla="*/ 26 w 27"/>
                <a:gd name="T11" fmla="*/ 55 h 94"/>
                <a:gd name="T12" fmla="*/ 17 w 27"/>
                <a:gd name="T13" fmla="*/ 20 h 94"/>
                <a:gd name="T14" fmla="*/ 11 w 27"/>
                <a:gd name="T15" fmla="*/ 5 h 94"/>
                <a:gd name="T16" fmla="*/ 3 w 27"/>
                <a:gd name="T17" fmla="*/ 0 h 94"/>
                <a:gd name="T18" fmla="*/ 0 w 27"/>
                <a:gd name="T19" fmla="*/ 2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94">
                  <a:moveTo>
                    <a:pt x="0" y="24"/>
                  </a:moveTo>
                  <a:lnTo>
                    <a:pt x="4" y="68"/>
                  </a:lnTo>
                  <a:lnTo>
                    <a:pt x="15" y="94"/>
                  </a:lnTo>
                  <a:lnTo>
                    <a:pt x="18" y="83"/>
                  </a:lnTo>
                  <a:lnTo>
                    <a:pt x="27" y="57"/>
                  </a:lnTo>
                  <a:lnTo>
                    <a:pt x="26" y="55"/>
                  </a:lnTo>
                  <a:lnTo>
                    <a:pt x="17" y="20"/>
                  </a:lnTo>
                  <a:lnTo>
                    <a:pt x="11" y="5"/>
                  </a:lnTo>
                  <a:lnTo>
                    <a:pt x="3" y="0"/>
                  </a:lnTo>
                  <a:lnTo>
                    <a:pt x="0" y="2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22" name="Freeform 1828"/>
            <p:cNvSpPr>
              <a:spLocks/>
            </p:cNvSpPr>
            <p:nvPr/>
          </p:nvSpPr>
          <p:spPr bwMode="auto">
            <a:xfrm>
              <a:off x="5144193" y="2602043"/>
              <a:ext cx="117495" cy="79041"/>
            </a:xfrm>
            <a:custGeom>
              <a:avLst/>
              <a:gdLst>
                <a:gd name="T0" fmla="*/ 9 w 66"/>
                <a:gd name="T1" fmla="*/ 10 h 82"/>
                <a:gd name="T2" fmla="*/ 0 w 66"/>
                <a:gd name="T3" fmla="*/ 0 h 82"/>
                <a:gd name="T4" fmla="*/ 21 w 66"/>
                <a:gd name="T5" fmla="*/ 0 h 82"/>
                <a:gd name="T6" fmla="*/ 42 w 66"/>
                <a:gd name="T7" fmla="*/ 0 h 82"/>
                <a:gd name="T8" fmla="*/ 55 w 66"/>
                <a:gd name="T9" fmla="*/ 4 h 82"/>
                <a:gd name="T10" fmla="*/ 54 w 66"/>
                <a:gd name="T11" fmla="*/ 34 h 82"/>
                <a:gd name="T12" fmla="*/ 60 w 66"/>
                <a:gd name="T13" fmla="*/ 37 h 82"/>
                <a:gd name="T14" fmla="*/ 55 w 66"/>
                <a:gd name="T15" fmla="*/ 48 h 82"/>
                <a:gd name="T16" fmla="*/ 66 w 66"/>
                <a:gd name="T17" fmla="*/ 76 h 82"/>
                <a:gd name="T18" fmla="*/ 60 w 66"/>
                <a:gd name="T19" fmla="*/ 82 h 82"/>
                <a:gd name="T20" fmla="*/ 55 w 66"/>
                <a:gd name="T21" fmla="*/ 76 h 82"/>
                <a:gd name="T22" fmla="*/ 54 w 66"/>
                <a:gd name="T23" fmla="*/ 71 h 82"/>
                <a:gd name="T24" fmla="*/ 50 w 66"/>
                <a:gd name="T25" fmla="*/ 65 h 82"/>
                <a:gd name="T26" fmla="*/ 47 w 66"/>
                <a:gd name="T27" fmla="*/ 63 h 82"/>
                <a:gd name="T28" fmla="*/ 43 w 66"/>
                <a:gd name="T29" fmla="*/ 63 h 82"/>
                <a:gd name="T30" fmla="*/ 38 w 66"/>
                <a:gd name="T31" fmla="*/ 60 h 82"/>
                <a:gd name="T32" fmla="*/ 34 w 66"/>
                <a:gd name="T33" fmla="*/ 60 h 82"/>
                <a:gd name="T34" fmla="*/ 21 w 66"/>
                <a:gd name="T35" fmla="*/ 48 h 82"/>
                <a:gd name="T36" fmla="*/ 15 w 66"/>
                <a:gd name="T37" fmla="*/ 34 h 82"/>
                <a:gd name="T38" fmla="*/ 9 w 66"/>
                <a:gd name="T39" fmla="*/ 1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82">
                  <a:moveTo>
                    <a:pt x="9" y="10"/>
                  </a:moveTo>
                  <a:lnTo>
                    <a:pt x="0" y="0"/>
                  </a:lnTo>
                  <a:lnTo>
                    <a:pt x="21" y="0"/>
                  </a:lnTo>
                  <a:lnTo>
                    <a:pt x="42" y="0"/>
                  </a:lnTo>
                  <a:lnTo>
                    <a:pt x="55" y="4"/>
                  </a:lnTo>
                  <a:lnTo>
                    <a:pt x="54" y="34"/>
                  </a:lnTo>
                  <a:lnTo>
                    <a:pt x="60" y="37"/>
                  </a:lnTo>
                  <a:lnTo>
                    <a:pt x="55" y="48"/>
                  </a:lnTo>
                  <a:lnTo>
                    <a:pt x="66" y="76"/>
                  </a:lnTo>
                  <a:lnTo>
                    <a:pt x="60" y="82"/>
                  </a:lnTo>
                  <a:lnTo>
                    <a:pt x="55" y="76"/>
                  </a:lnTo>
                  <a:lnTo>
                    <a:pt x="54" y="71"/>
                  </a:lnTo>
                  <a:lnTo>
                    <a:pt x="50" y="65"/>
                  </a:lnTo>
                  <a:lnTo>
                    <a:pt x="47" y="63"/>
                  </a:lnTo>
                  <a:lnTo>
                    <a:pt x="43" y="63"/>
                  </a:lnTo>
                  <a:lnTo>
                    <a:pt x="38" y="60"/>
                  </a:lnTo>
                  <a:lnTo>
                    <a:pt x="34" y="60"/>
                  </a:lnTo>
                  <a:lnTo>
                    <a:pt x="21" y="48"/>
                  </a:lnTo>
                  <a:lnTo>
                    <a:pt x="15" y="34"/>
                  </a:lnTo>
                  <a:lnTo>
                    <a:pt x="9" y="1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23" name="Freeform 1829"/>
            <p:cNvSpPr>
              <a:spLocks/>
            </p:cNvSpPr>
            <p:nvPr/>
          </p:nvSpPr>
          <p:spPr bwMode="auto">
            <a:xfrm>
              <a:off x="5241805" y="2588870"/>
              <a:ext cx="99419" cy="112916"/>
            </a:xfrm>
            <a:custGeom>
              <a:avLst/>
              <a:gdLst>
                <a:gd name="T0" fmla="*/ 12 w 57"/>
                <a:gd name="T1" fmla="*/ 89 h 113"/>
                <a:gd name="T2" fmla="*/ 1 w 57"/>
                <a:gd name="T3" fmla="*/ 61 h 113"/>
                <a:gd name="T4" fmla="*/ 5 w 57"/>
                <a:gd name="T5" fmla="*/ 50 h 113"/>
                <a:gd name="T6" fmla="*/ 0 w 57"/>
                <a:gd name="T7" fmla="*/ 47 h 113"/>
                <a:gd name="T8" fmla="*/ 1 w 57"/>
                <a:gd name="T9" fmla="*/ 17 h 113"/>
                <a:gd name="T10" fmla="*/ 5 w 57"/>
                <a:gd name="T11" fmla="*/ 0 h 113"/>
                <a:gd name="T12" fmla="*/ 28 w 57"/>
                <a:gd name="T13" fmla="*/ 8 h 113"/>
                <a:gd name="T14" fmla="*/ 37 w 57"/>
                <a:gd name="T15" fmla="*/ 30 h 113"/>
                <a:gd name="T16" fmla="*/ 57 w 57"/>
                <a:gd name="T17" fmla="*/ 50 h 113"/>
                <a:gd name="T18" fmla="*/ 48 w 57"/>
                <a:gd name="T19" fmla="*/ 54 h 113"/>
                <a:gd name="T20" fmla="*/ 44 w 57"/>
                <a:gd name="T21" fmla="*/ 91 h 113"/>
                <a:gd name="T22" fmla="*/ 43 w 57"/>
                <a:gd name="T23" fmla="*/ 113 h 113"/>
                <a:gd name="T24" fmla="*/ 28 w 57"/>
                <a:gd name="T25" fmla="*/ 97 h 113"/>
                <a:gd name="T26" fmla="*/ 31 w 57"/>
                <a:gd name="T27" fmla="*/ 91 h 113"/>
                <a:gd name="T28" fmla="*/ 26 w 57"/>
                <a:gd name="T29" fmla="*/ 73 h 113"/>
                <a:gd name="T30" fmla="*/ 12 w 57"/>
                <a:gd name="T31" fmla="*/ 8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113">
                  <a:moveTo>
                    <a:pt x="12" y="89"/>
                  </a:moveTo>
                  <a:lnTo>
                    <a:pt x="1" y="61"/>
                  </a:lnTo>
                  <a:lnTo>
                    <a:pt x="5" y="50"/>
                  </a:lnTo>
                  <a:lnTo>
                    <a:pt x="0" y="47"/>
                  </a:lnTo>
                  <a:lnTo>
                    <a:pt x="1" y="17"/>
                  </a:lnTo>
                  <a:lnTo>
                    <a:pt x="5" y="0"/>
                  </a:lnTo>
                  <a:lnTo>
                    <a:pt x="28" y="8"/>
                  </a:lnTo>
                  <a:lnTo>
                    <a:pt x="37" y="30"/>
                  </a:lnTo>
                  <a:lnTo>
                    <a:pt x="57" y="50"/>
                  </a:lnTo>
                  <a:lnTo>
                    <a:pt x="48" y="54"/>
                  </a:lnTo>
                  <a:lnTo>
                    <a:pt x="44" y="91"/>
                  </a:lnTo>
                  <a:lnTo>
                    <a:pt x="43" y="113"/>
                  </a:lnTo>
                  <a:lnTo>
                    <a:pt x="28" y="97"/>
                  </a:lnTo>
                  <a:lnTo>
                    <a:pt x="31" y="91"/>
                  </a:lnTo>
                  <a:lnTo>
                    <a:pt x="26" y="73"/>
                  </a:lnTo>
                  <a:lnTo>
                    <a:pt x="12" y="8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24" name="Group 1830"/>
            <p:cNvGrpSpPr>
              <a:grpSpLocks/>
            </p:cNvGrpSpPr>
            <p:nvPr/>
          </p:nvGrpSpPr>
          <p:grpSpPr bwMode="auto">
            <a:xfrm>
              <a:off x="5205652" y="2662265"/>
              <a:ext cx="46998" cy="28229"/>
              <a:chOff x="3722" y="2069"/>
              <a:chExt cx="27" cy="14"/>
            </a:xfrm>
            <a:solidFill>
              <a:schemeClr val="bg1">
                <a:lumMod val="85000"/>
              </a:schemeClr>
            </a:solidFill>
          </p:grpSpPr>
          <p:grpSp>
            <p:nvGrpSpPr>
              <p:cNvPr id="756" name="Group 1831"/>
              <p:cNvGrpSpPr>
                <a:grpSpLocks/>
              </p:cNvGrpSpPr>
              <p:nvPr/>
            </p:nvGrpSpPr>
            <p:grpSpPr bwMode="auto">
              <a:xfrm>
                <a:off x="3722" y="2069"/>
                <a:ext cx="27" cy="14"/>
                <a:chOff x="3722" y="2069"/>
                <a:chExt cx="27" cy="14"/>
              </a:xfrm>
              <a:grpFill/>
            </p:grpSpPr>
            <p:pic>
              <p:nvPicPr>
                <p:cNvPr id="758" name="Picture 1832"/>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722" y="2069"/>
                  <a:ext cx="27" cy="14"/>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9" name="Freeform 1833"/>
                <p:cNvSpPr>
                  <a:spLocks/>
                </p:cNvSpPr>
                <p:nvPr/>
              </p:nvSpPr>
              <p:spPr bwMode="auto">
                <a:xfrm>
                  <a:off x="3722" y="2069"/>
                  <a:ext cx="26" cy="13"/>
                </a:xfrm>
                <a:custGeom>
                  <a:avLst/>
                  <a:gdLst>
                    <a:gd name="T0" fmla="*/ 26 w 26"/>
                    <a:gd name="T1" fmla="*/ 23 h 26"/>
                    <a:gd name="T2" fmla="*/ 21 w 26"/>
                    <a:gd name="T3" fmla="*/ 26 h 26"/>
                    <a:gd name="T4" fmla="*/ 3 w 26"/>
                    <a:gd name="T5" fmla="*/ 6 h 26"/>
                    <a:gd name="T6" fmla="*/ 1 w 26"/>
                    <a:gd name="T7" fmla="*/ 2 h 26"/>
                    <a:gd name="T8" fmla="*/ 0 w 26"/>
                    <a:gd name="T9" fmla="*/ 0 h 26"/>
                    <a:gd name="T10" fmla="*/ 4 w 26"/>
                    <a:gd name="T11" fmla="*/ 0 h 26"/>
                    <a:gd name="T12" fmla="*/ 10 w 26"/>
                    <a:gd name="T13" fmla="*/ 4 h 26"/>
                    <a:gd name="T14" fmla="*/ 13 w 26"/>
                    <a:gd name="T15" fmla="*/ 4 h 26"/>
                    <a:gd name="T16" fmla="*/ 16 w 26"/>
                    <a:gd name="T17" fmla="*/ 6 h 26"/>
                    <a:gd name="T18" fmla="*/ 21 w 26"/>
                    <a:gd name="T19" fmla="*/ 10 h 26"/>
                    <a:gd name="T20" fmla="*/ 22 w 26"/>
                    <a:gd name="T21" fmla="*/ 17 h 26"/>
                    <a:gd name="T22" fmla="*/ 26 w 26"/>
                    <a:gd name="T2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6">
                      <a:moveTo>
                        <a:pt x="26" y="23"/>
                      </a:moveTo>
                      <a:lnTo>
                        <a:pt x="21" y="26"/>
                      </a:lnTo>
                      <a:lnTo>
                        <a:pt x="3" y="6"/>
                      </a:lnTo>
                      <a:lnTo>
                        <a:pt x="1" y="2"/>
                      </a:lnTo>
                      <a:lnTo>
                        <a:pt x="0" y="0"/>
                      </a:lnTo>
                      <a:lnTo>
                        <a:pt x="4" y="0"/>
                      </a:lnTo>
                      <a:lnTo>
                        <a:pt x="10" y="4"/>
                      </a:lnTo>
                      <a:lnTo>
                        <a:pt x="13" y="4"/>
                      </a:lnTo>
                      <a:lnTo>
                        <a:pt x="16" y="6"/>
                      </a:lnTo>
                      <a:lnTo>
                        <a:pt x="21" y="10"/>
                      </a:lnTo>
                      <a:lnTo>
                        <a:pt x="22" y="17"/>
                      </a:lnTo>
                      <a:lnTo>
                        <a:pt x="26" y="2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60" name="Freeform 1834"/>
                <p:cNvSpPr>
                  <a:spLocks/>
                </p:cNvSpPr>
                <p:nvPr/>
              </p:nvSpPr>
              <p:spPr bwMode="auto">
                <a:xfrm>
                  <a:off x="3722" y="2069"/>
                  <a:ext cx="26" cy="13"/>
                </a:xfrm>
                <a:custGeom>
                  <a:avLst/>
                  <a:gdLst>
                    <a:gd name="T0" fmla="*/ 26 w 26"/>
                    <a:gd name="T1" fmla="*/ 23 h 26"/>
                    <a:gd name="T2" fmla="*/ 21 w 26"/>
                    <a:gd name="T3" fmla="*/ 26 h 26"/>
                    <a:gd name="T4" fmla="*/ 3 w 26"/>
                    <a:gd name="T5" fmla="*/ 6 h 26"/>
                    <a:gd name="T6" fmla="*/ 1 w 26"/>
                    <a:gd name="T7" fmla="*/ 2 h 26"/>
                    <a:gd name="T8" fmla="*/ 0 w 26"/>
                    <a:gd name="T9" fmla="*/ 0 h 26"/>
                    <a:gd name="T10" fmla="*/ 4 w 26"/>
                    <a:gd name="T11" fmla="*/ 0 h 26"/>
                    <a:gd name="T12" fmla="*/ 10 w 26"/>
                    <a:gd name="T13" fmla="*/ 4 h 26"/>
                    <a:gd name="T14" fmla="*/ 13 w 26"/>
                    <a:gd name="T15" fmla="*/ 4 h 26"/>
                    <a:gd name="T16" fmla="*/ 16 w 26"/>
                    <a:gd name="T17" fmla="*/ 6 h 26"/>
                    <a:gd name="T18" fmla="*/ 21 w 26"/>
                    <a:gd name="T19" fmla="*/ 10 h 26"/>
                    <a:gd name="T20" fmla="*/ 22 w 26"/>
                    <a:gd name="T21" fmla="*/ 17 h 26"/>
                    <a:gd name="T22" fmla="*/ 26 w 26"/>
                    <a:gd name="T2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6">
                      <a:moveTo>
                        <a:pt x="26" y="23"/>
                      </a:moveTo>
                      <a:lnTo>
                        <a:pt x="21" y="26"/>
                      </a:lnTo>
                      <a:lnTo>
                        <a:pt x="3" y="6"/>
                      </a:lnTo>
                      <a:lnTo>
                        <a:pt x="1" y="2"/>
                      </a:lnTo>
                      <a:lnTo>
                        <a:pt x="0" y="0"/>
                      </a:lnTo>
                      <a:lnTo>
                        <a:pt x="4" y="0"/>
                      </a:lnTo>
                      <a:lnTo>
                        <a:pt x="10" y="4"/>
                      </a:lnTo>
                      <a:lnTo>
                        <a:pt x="13" y="4"/>
                      </a:lnTo>
                      <a:lnTo>
                        <a:pt x="16" y="6"/>
                      </a:lnTo>
                      <a:lnTo>
                        <a:pt x="21" y="10"/>
                      </a:lnTo>
                      <a:lnTo>
                        <a:pt x="22" y="17"/>
                      </a:lnTo>
                      <a:lnTo>
                        <a:pt x="26" y="2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61" name="Picture 1835"/>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3722" y="2069"/>
                  <a:ext cx="27" cy="14"/>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57" name="Freeform 1836"/>
              <p:cNvSpPr>
                <a:spLocks/>
              </p:cNvSpPr>
              <p:nvPr/>
            </p:nvSpPr>
            <p:spPr bwMode="auto">
              <a:xfrm>
                <a:off x="3722" y="2069"/>
                <a:ext cx="26" cy="13"/>
              </a:xfrm>
              <a:custGeom>
                <a:avLst/>
                <a:gdLst>
                  <a:gd name="T0" fmla="*/ 26 w 26"/>
                  <a:gd name="T1" fmla="*/ 23 h 26"/>
                  <a:gd name="T2" fmla="*/ 21 w 26"/>
                  <a:gd name="T3" fmla="*/ 26 h 26"/>
                  <a:gd name="T4" fmla="*/ 3 w 26"/>
                  <a:gd name="T5" fmla="*/ 6 h 26"/>
                  <a:gd name="T6" fmla="*/ 1 w 26"/>
                  <a:gd name="T7" fmla="*/ 2 h 26"/>
                  <a:gd name="T8" fmla="*/ 0 w 26"/>
                  <a:gd name="T9" fmla="*/ 0 h 26"/>
                  <a:gd name="T10" fmla="*/ 4 w 26"/>
                  <a:gd name="T11" fmla="*/ 0 h 26"/>
                  <a:gd name="T12" fmla="*/ 10 w 26"/>
                  <a:gd name="T13" fmla="*/ 4 h 26"/>
                  <a:gd name="T14" fmla="*/ 13 w 26"/>
                  <a:gd name="T15" fmla="*/ 4 h 26"/>
                  <a:gd name="T16" fmla="*/ 16 w 26"/>
                  <a:gd name="T17" fmla="*/ 6 h 26"/>
                  <a:gd name="T18" fmla="*/ 21 w 26"/>
                  <a:gd name="T19" fmla="*/ 10 h 26"/>
                  <a:gd name="T20" fmla="*/ 22 w 26"/>
                  <a:gd name="T21" fmla="*/ 17 h 26"/>
                  <a:gd name="T22" fmla="*/ 26 w 26"/>
                  <a:gd name="T23"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26">
                    <a:moveTo>
                      <a:pt x="26" y="23"/>
                    </a:moveTo>
                    <a:lnTo>
                      <a:pt x="21" y="26"/>
                    </a:lnTo>
                    <a:lnTo>
                      <a:pt x="3" y="6"/>
                    </a:lnTo>
                    <a:lnTo>
                      <a:pt x="1" y="2"/>
                    </a:lnTo>
                    <a:lnTo>
                      <a:pt x="0" y="0"/>
                    </a:lnTo>
                    <a:lnTo>
                      <a:pt x="4" y="0"/>
                    </a:lnTo>
                    <a:lnTo>
                      <a:pt x="10" y="4"/>
                    </a:lnTo>
                    <a:lnTo>
                      <a:pt x="13" y="4"/>
                    </a:lnTo>
                    <a:lnTo>
                      <a:pt x="16" y="6"/>
                    </a:lnTo>
                    <a:lnTo>
                      <a:pt x="21" y="10"/>
                    </a:lnTo>
                    <a:lnTo>
                      <a:pt x="22" y="17"/>
                    </a:lnTo>
                    <a:lnTo>
                      <a:pt x="26" y="2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25" name="Freeform 1837"/>
            <p:cNvSpPr>
              <a:spLocks/>
            </p:cNvSpPr>
            <p:nvPr/>
          </p:nvSpPr>
          <p:spPr bwMode="auto">
            <a:xfrm>
              <a:off x="4582024" y="2598280"/>
              <a:ext cx="157263" cy="165610"/>
            </a:xfrm>
            <a:custGeom>
              <a:avLst/>
              <a:gdLst>
                <a:gd name="T0" fmla="*/ 16 w 89"/>
                <a:gd name="T1" fmla="*/ 87 h 166"/>
                <a:gd name="T2" fmla="*/ 7 w 89"/>
                <a:gd name="T3" fmla="*/ 79 h 166"/>
                <a:gd name="T4" fmla="*/ 0 w 89"/>
                <a:gd name="T5" fmla="*/ 64 h 166"/>
                <a:gd name="T6" fmla="*/ 3 w 89"/>
                <a:gd name="T7" fmla="*/ 53 h 166"/>
                <a:gd name="T8" fmla="*/ 12 w 89"/>
                <a:gd name="T9" fmla="*/ 27 h 166"/>
                <a:gd name="T10" fmla="*/ 11 w 89"/>
                <a:gd name="T11" fmla="*/ 25 h 166"/>
                <a:gd name="T12" fmla="*/ 37 w 89"/>
                <a:gd name="T13" fmla="*/ 13 h 166"/>
                <a:gd name="T14" fmla="*/ 52 w 89"/>
                <a:gd name="T15" fmla="*/ 5 h 166"/>
                <a:gd name="T16" fmla="*/ 77 w 89"/>
                <a:gd name="T17" fmla="*/ 13 h 166"/>
                <a:gd name="T18" fmla="*/ 82 w 89"/>
                <a:gd name="T19" fmla="*/ 3 h 166"/>
                <a:gd name="T20" fmla="*/ 85 w 89"/>
                <a:gd name="T21" fmla="*/ 0 h 166"/>
                <a:gd name="T22" fmla="*/ 89 w 89"/>
                <a:gd name="T23" fmla="*/ 9 h 166"/>
                <a:gd name="T24" fmla="*/ 82 w 89"/>
                <a:gd name="T25" fmla="*/ 29 h 166"/>
                <a:gd name="T26" fmla="*/ 66 w 89"/>
                <a:gd name="T27" fmla="*/ 24 h 166"/>
                <a:gd name="T28" fmla="*/ 50 w 89"/>
                <a:gd name="T29" fmla="*/ 31 h 166"/>
                <a:gd name="T30" fmla="*/ 58 w 89"/>
                <a:gd name="T31" fmla="*/ 46 h 166"/>
                <a:gd name="T32" fmla="*/ 51 w 89"/>
                <a:gd name="T33" fmla="*/ 48 h 166"/>
                <a:gd name="T34" fmla="*/ 52 w 89"/>
                <a:gd name="T35" fmla="*/ 51 h 166"/>
                <a:gd name="T36" fmla="*/ 47 w 89"/>
                <a:gd name="T37" fmla="*/ 50 h 166"/>
                <a:gd name="T38" fmla="*/ 50 w 89"/>
                <a:gd name="T39" fmla="*/ 57 h 166"/>
                <a:gd name="T40" fmla="*/ 39 w 89"/>
                <a:gd name="T41" fmla="*/ 38 h 166"/>
                <a:gd name="T42" fmla="*/ 36 w 89"/>
                <a:gd name="T43" fmla="*/ 42 h 166"/>
                <a:gd name="T44" fmla="*/ 41 w 89"/>
                <a:gd name="T45" fmla="*/ 68 h 166"/>
                <a:gd name="T46" fmla="*/ 46 w 89"/>
                <a:gd name="T47" fmla="*/ 81 h 166"/>
                <a:gd name="T48" fmla="*/ 39 w 89"/>
                <a:gd name="T49" fmla="*/ 77 h 166"/>
                <a:gd name="T50" fmla="*/ 41 w 89"/>
                <a:gd name="T51" fmla="*/ 88 h 166"/>
                <a:gd name="T52" fmla="*/ 38 w 89"/>
                <a:gd name="T53" fmla="*/ 90 h 166"/>
                <a:gd name="T54" fmla="*/ 58 w 89"/>
                <a:gd name="T55" fmla="*/ 114 h 166"/>
                <a:gd name="T56" fmla="*/ 58 w 89"/>
                <a:gd name="T57" fmla="*/ 126 h 166"/>
                <a:gd name="T58" fmla="*/ 50 w 89"/>
                <a:gd name="T59" fmla="*/ 120 h 166"/>
                <a:gd name="T60" fmla="*/ 46 w 89"/>
                <a:gd name="T61" fmla="*/ 122 h 166"/>
                <a:gd name="T62" fmla="*/ 50 w 89"/>
                <a:gd name="T63" fmla="*/ 138 h 166"/>
                <a:gd name="T64" fmla="*/ 41 w 89"/>
                <a:gd name="T65" fmla="*/ 138 h 166"/>
                <a:gd name="T66" fmla="*/ 47 w 89"/>
                <a:gd name="T67" fmla="*/ 166 h 166"/>
                <a:gd name="T68" fmla="*/ 39 w 89"/>
                <a:gd name="T69" fmla="*/ 161 h 166"/>
                <a:gd name="T70" fmla="*/ 37 w 89"/>
                <a:gd name="T71" fmla="*/ 166 h 166"/>
                <a:gd name="T72" fmla="*/ 29 w 89"/>
                <a:gd name="T73" fmla="*/ 150 h 166"/>
                <a:gd name="T74" fmla="*/ 28 w 89"/>
                <a:gd name="T75" fmla="*/ 159 h 166"/>
                <a:gd name="T76" fmla="*/ 20 w 89"/>
                <a:gd name="T77" fmla="*/ 127 h 166"/>
                <a:gd name="T78" fmla="*/ 18 w 89"/>
                <a:gd name="T79" fmla="*/ 118 h 166"/>
                <a:gd name="T80" fmla="*/ 30 w 89"/>
                <a:gd name="T81" fmla="*/ 111 h 166"/>
                <a:gd name="T82" fmla="*/ 44 w 89"/>
                <a:gd name="T83" fmla="*/ 118 h 166"/>
                <a:gd name="T84" fmla="*/ 44 w 89"/>
                <a:gd name="T85" fmla="*/ 111 h 166"/>
                <a:gd name="T86" fmla="*/ 36 w 89"/>
                <a:gd name="T87" fmla="*/ 103 h 166"/>
                <a:gd name="T88" fmla="*/ 20 w 89"/>
                <a:gd name="T89" fmla="*/ 103 h 166"/>
                <a:gd name="T90" fmla="*/ 16 w 89"/>
                <a:gd name="T91" fmla="*/ 103 h 166"/>
                <a:gd name="T92" fmla="*/ 13 w 89"/>
                <a:gd name="T93" fmla="*/ 88 h 166"/>
                <a:gd name="T94" fmla="*/ 16 w 89"/>
                <a:gd name="T95" fmla="*/ 8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166">
                  <a:moveTo>
                    <a:pt x="16" y="87"/>
                  </a:moveTo>
                  <a:lnTo>
                    <a:pt x="7" y="79"/>
                  </a:lnTo>
                  <a:lnTo>
                    <a:pt x="0" y="64"/>
                  </a:lnTo>
                  <a:lnTo>
                    <a:pt x="3" y="53"/>
                  </a:lnTo>
                  <a:lnTo>
                    <a:pt x="12" y="27"/>
                  </a:lnTo>
                  <a:lnTo>
                    <a:pt x="11" y="25"/>
                  </a:lnTo>
                  <a:lnTo>
                    <a:pt x="37" y="13"/>
                  </a:lnTo>
                  <a:lnTo>
                    <a:pt x="52" y="5"/>
                  </a:lnTo>
                  <a:lnTo>
                    <a:pt x="77" y="13"/>
                  </a:lnTo>
                  <a:lnTo>
                    <a:pt x="82" y="3"/>
                  </a:lnTo>
                  <a:lnTo>
                    <a:pt x="85" y="0"/>
                  </a:lnTo>
                  <a:lnTo>
                    <a:pt x="89" y="9"/>
                  </a:lnTo>
                  <a:lnTo>
                    <a:pt x="82" y="29"/>
                  </a:lnTo>
                  <a:lnTo>
                    <a:pt x="66" y="24"/>
                  </a:lnTo>
                  <a:lnTo>
                    <a:pt x="50" y="31"/>
                  </a:lnTo>
                  <a:lnTo>
                    <a:pt x="58" y="46"/>
                  </a:lnTo>
                  <a:lnTo>
                    <a:pt x="51" y="48"/>
                  </a:lnTo>
                  <a:lnTo>
                    <a:pt x="52" y="51"/>
                  </a:lnTo>
                  <a:lnTo>
                    <a:pt x="47" y="50"/>
                  </a:lnTo>
                  <a:lnTo>
                    <a:pt x="50" y="57"/>
                  </a:lnTo>
                  <a:lnTo>
                    <a:pt x="39" y="38"/>
                  </a:lnTo>
                  <a:lnTo>
                    <a:pt x="36" y="42"/>
                  </a:lnTo>
                  <a:lnTo>
                    <a:pt x="41" y="68"/>
                  </a:lnTo>
                  <a:lnTo>
                    <a:pt x="46" y="81"/>
                  </a:lnTo>
                  <a:lnTo>
                    <a:pt x="39" y="77"/>
                  </a:lnTo>
                  <a:lnTo>
                    <a:pt x="41" y="88"/>
                  </a:lnTo>
                  <a:lnTo>
                    <a:pt x="38" y="90"/>
                  </a:lnTo>
                  <a:lnTo>
                    <a:pt x="58" y="114"/>
                  </a:lnTo>
                  <a:lnTo>
                    <a:pt x="58" y="126"/>
                  </a:lnTo>
                  <a:lnTo>
                    <a:pt x="50" y="120"/>
                  </a:lnTo>
                  <a:lnTo>
                    <a:pt x="46" y="122"/>
                  </a:lnTo>
                  <a:lnTo>
                    <a:pt x="50" y="138"/>
                  </a:lnTo>
                  <a:lnTo>
                    <a:pt x="41" y="138"/>
                  </a:lnTo>
                  <a:lnTo>
                    <a:pt x="47" y="166"/>
                  </a:lnTo>
                  <a:lnTo>
                    <a:pt x="39" y="161"/>
                  </a:lnTo>
                  <a:lnTo>
                    <a:pt x="37" y="166"/>
                  </a:lnTo>
                  <a:lnTo>
                    <a:pt x="29" y="150"/>
                  </a:lnTo>
                  <a:lnTo>
                    <a:pt x="28" y="159"/>
                  </a:lnTo>
                  <a:lnTo>
                    <a:pt x="20" y="127"/>
                  </a:lnTo>
                  <a:lnTo>
                    <a:pt x="18" y="118"/>
                  </a:lnTo>
                  <a:lnTo>
                    <a:pt x="30" y="111"/>
                  </a:lnTo>
                  <a:lnTo>
                    <a:pt x="44" y="118"/>
                  </a:lnTo>
                  <a:lnTo>
                    <a:pt x="44" y="111"/>
                  </a:lnTo>
                  <a:lnTo>
                    <a:pt x="36" y="103"/>
                  </a:lnTo>
                  <a:lnTo>
                    <a:pt x="20" y="103"/>
                  </a:lnTo>
                  <a:lnTo>
                    <a:pt x="16" y="103"/>
                  </a:lnTo>
                  <a:lnTo>
                    <a:pt x="13" y="88"/>
                  </a:lnTo>
                  <a:lnTo>
                    <a:pt x="16" y="8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26" name="Freeform 1838"/>
            <p:cNvSpPr>
              <a:spLocks/>
            </p:cNvSpPr>
            <p:nvPr/>
          </p:nvSpPr>
          <p:spPr bwMode="auto">
            <a:xfrm>
              <a:off x="4683251" y="2794000"/>
              <a:ext cx="66882" cy="16937"/>
            </a:xfrm>
            <a:custGeom>
              <a:avLst/>
              <a:gdLst>
                <a:gd name="T0" fmla="*/ 30 w 38"/>
                <a:gd name="T1" fmla="*/ 7 h 16"/>
                <a:gd name="T2" fmla="*/ 8 w 38"/>
                <a:gd name="T3" fmla="*/ 0 h 16"/>
                <a:gd name="T4" fmla="*/ 1 w 38"/>
                <a:gd name="T5" fmla="*/ 0 h 16"/>
                <a:gd name="T6" fmla="*/ 0 w 38"/>
                <a:gd name="T7" fmla="*/ 7 h 16"/>
                <a:gd name="T8" fmla="*/ 13 w 38"/>
                <a:gd name="T9" fmla="*/ 13 h 16"/>
                <a:gd name="T10" fmla="*/ 27 w 38"/>
                <a:gd name="T11" fmla="*/ 16 h 16"/>
                <a:gd name="T12" fmla="*/ 38 w 38"/>
                <a:gd name="T13" fmla="*/ 11 h 16"/>
                <a:gd name="T14" fmla="*/ 30 w 38"/>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6">
                  <a:moveTo>
                    <a:pt x="30" y="7"/>
                  </a:moveTo>
                  <a:lnTo>
                    <a:pt x="8" y="0"/>
                  </a:lnTo>
                  <a:lnTo>
                    <a:pt x="1" y="0"/>
                  </a:lnTo>
                  <a:lnTo>
                    <a:pt x="0" y="7"/>
                  </a:lnTo>
                  <a:lnTo>
                    <a:pt x="13" y="13"/>
                  </a:lnTo>
                  <a:lnTo>
                    <a:pt x="27" y="16"/>
                  </a:lnTo>
                  <a:lnTo>
                    <a:pt x="38" y="11"/>
                  </a:lnTo>
                  <a:lnTo>
                    <a:pt x="30" y="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27" name="Group 1839"/>
            <p:cNvGrpSpPr>
              <a:grpSpLocks/>
            </p:cNvGrpSpPr>
            <p:nvPr/>
          </p:nvGrpSpPr>
          <p:grpSpPr bwMode="auto">
            <a:xfrm>
              <a:off x="4659752" y="2681084"/>
              <a:ext cx="41575" cy="31993"/>
              <a:chOff x="3412" y="2079"/>
              <a:chExt cx="24" cy="16"/>
            </a:xfrm>
            <a:solidFill>
              <a:schemeClr val="bg1">
                <a:lumMod val="85000"/>
              </a:schemeClr>
            </a:solidFill>
          </p:grpSpPr>
          <p:grpSp>
            <p:nvGrpSpPr>
              <p:cNvPr id="750" name="Group 1840"/>
              <p:cNvGrpSpPr>
                <a:grpSpLocks/>
              </p:cNvGrpSpPr>
              <p:nvPr/>
            </p:nvGrpSpPr>
            <p:grpSpPr bwMode="auto">
              <a:xfrm>
                <a:off x="3412" y="2079"/>
                <a:ext cx="24" cy="16"/>
                <a:chOff x="3412" y="2079"/>
                <a:chExt cx="24" cy="16"/>
              </a:xfrm>
              <a:grpFill/>
            </p:grpSpPr>
            <p:pic>
              <p:nvPicPr>
                <p:cNvPr id="752" name="Picture 1841"/>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412" y="2079"/>
                  <a:ext cx="24" cy="1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53" name="Freeform 1842"/>
                <p:cNvSpPr>
                  <a:spLocks/>
                </p:cNvSpPr>
                <p:nvPr/>
              </p:nvSpPr>
              <p:spPr bwMode="auto">
                <a:xfrm>
                  <a:off x="3412" y="2079"/>
                  <a:ext cx="23" cy="15"/>
                </a:xfrm>
                <a:custGeom>
                  <a:avLst/>
                  <a:gdLst>
                    <a:gd name="T0" fmla="*/ 23 w 23"/>
                    <a:gd name="T1" fmla="*/ 29 h 29"/>
                    <a:gd name="T2" fmla="*/ 11 w 23"/>
                    <a:gd name="T3" fmla="*/ 9 h 29"/>
                    <a:gd name="T4" fmla="*/ 0 w 23"/>
                    <a:gd name="T5" fmla="*/ 0 h 29"/>
                    <a:gd name="T6" fmla="*/ 12 w 23"/>
                    <a:gd name="T7" fmla="*/ 16 h 29"/>
                    <a:gd name="T8" fmla="*/ 23 w 23"/>
                    <a:gd name="T9" fmla="*/ 29 h 29"/>
                  </a:gdLst>
                  <a:ahLst/>
                  <a:cxnLst>
                    <a:cxn ang="0">
                      <a:pos x="T0" y="T1"/>
                    </a:cxn>
                    <a:cxn ang="0">
                      <a:pos x="T2" y="T3"/>
                    </a:cxn>
                    <a:cxn ang="0">
                      <a:pos x="T4" y="T5"/>
                    </a:cxn>
                    <a:cxn ang="0">
                      <a:pos x="T6" y="T7"/>
                    </a:cxn>
                    <a:cxn ang="0">
                      <a:pos x="T8" y="T9"/>
                    </a:cxn>
                  </a:cxnLst>
                  <a:rect l="0" t="0" r="r" b="b"/>
                  <a:pathLst>
                    <a:path w="23" h="29">
                      <a:moveTo>
                        <a:pt x="23" y="29"/>
                      </a:moveTo>
                      <a:lnTo>
                        <a:pt x="11" y="9"/>
                      </a:lnTo>
                      <a:lnTo>
                        <a:pt x="0" y="0"/>
                      </a:lnTo>
                      <a:lnTo>
                        <a:pt x="12" y="16"/>
                      </a:lnTo>
                      <a:lnTo>
                        <a:pt x="23" y="2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54" name="Freeform 1843"/>
                <p:cNvSpPr>
                  <a:spLocks/>
                </p:cNvSpPr>
                <p:nvPr/>
              </p:nvSpPr>
              <p:spPr bwMode="auto">
                <a:xfrm>
                  <a:off x="3412" y="2079"/>
                  <a:ext cx="23" cy="15"/>
                </a:xfrm>
                <a:custGeom>
                  <a:avLst/>
                  <a:gdLst>
                    <a:gd name="T0" fmla="*/ 23 w 23"/>
                    <a:gd name="T1" fmla="*/ 29 h 29"/>
                    <a:gd name="T2" fmla="*/ 11 w 23"/>
                    <a:gd name="T3" fmla="*/ 9 h 29"/>
                    <a:gd name="T4" fmla="*/ 0 w 23"/>
                    <a:gd name="T5" fmla="*/ 0 h 29"/>
                    <a:gd name="T6" fmla="*/ 12 w 23"/>
                    <a:gd name="T7" fmla="*/ 16 h 29"/>
                    <a:gd name="T8" fmla="*/ 23 w 23"/>
                    <a:gd name="T9" fmla="*/ 29 h 29"/>
                  </a:gdLst>
                  <a:ahLst/>
                  <a:cxnLst>
                    <a:cxn ang="0">
                      <a:pos x="T0" y="T1"/>
                    </a:cxn>
                    <a:cxn ang="0">
                      <a:pos x="T2" y="T3"/>
                    </a:cxn>
                    <a:cxn ang="0">
                      <a:pos x="T4" y="T5"/>
                    </a:cxn>
                    <a:cxn ang="0">
                      <a:pos x="T6" y="T7"/>
                    </a:cxn>
                    <a:cxn ang="0">
                      <a:pos x="T8" y="T9"/>
                    </a:cxn>
                  </a:cxnLst>
                  <a:rect l="0" t="0" r="r" b="b"/>
                  <a:pathLst>
                    <a:path w="23" h="29">
                      <a:moveTo>
                        <a:pt x="23" y="29"/>
                      </a:moveTo>
                      <a:lnTo>
                        <a:pt x="11" y="9"/>
                      </a:lnTo>
                      <a:lnTo>
                        <a:pt x="0" y="0"/>
                      </a:lnTo>
                      <a:lnTo>
                        <a:pt x="12" y="16"/>
                      </a:lnTo>
                      <a:lnTo>
                        <a:pt x="23" y="2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55" name="Picture 1844"/>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412" y="2079"/>
                  <a:ext cx="24" cy="1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51" name="Freeform 1845"/>
              <p:cNvSpPr>
                <a:spLocks/>
              </p:cNvSpPr>
              <p:nvPr/>
            </p:nvSpPr>
            <p:spPr bwMode="auto">
              <a:xfrm>
                <a:off x="3412" y="2079"/>
                <a:ext cx="23" cy="15"/>
              </a:xfrm>
              <a:custGeom>
                <a:avLst/>
                <a:gdLst>
                  <a:gd name="T0" fmla="*/ 23 w 23"/>
                  <a:gd name="T1" fmla="*/ 29 h 29"/>
                  <a:gd name="T2" fmla="*/ 11 w 23"/>
                  <a:gd name="T3" fmla="*/ 9 h 29"/>
                  <a:gd name="T4" fmla="*/ 0 w 23"/>
                  <a:gd name="T5" fmla="*/ 0 h 29"/>
                  <a:gd name="T6" fmla="*/ 12 w 23"/>
                  <a:gd name="T7" fmla="*/ 16 h 29"/>
                  <a:gd name="T8" fmla="*/ 23 w 23"/>
                  <a:gd name="T9" fmla="*/ 29 h 29"/>
                </a:gdLst>
                <a:ahLst/>
                <a:cxnLst>
                  <a:cxn ang="0">
                    <a:pos x="T0" y="T1"/>
                  </a:cxn>
                  <a:cxn ang="0">
                    <a:pos x="T2" y="T3"/>
                  </a:cxn>
                  <a:cxn ang="0">
                    <a:pos x="T4" y="T5"/>
                  </a:cxn>
                  <a:cxn ang="0">
                    <a:pos x="T6" y="T7"/>
                  </a:cxn>
                  <a:cxn ang="0">
                    <a:pos x="T8" y="T9"/>
                  </a:cxn>
                </a:cxnLst>
                <a:rect l="0" t="0" r="r" b="b"/>
                <a:pathLst>
                  <a:path w="23" h="29">
                    <a:moveTo>
                      <a:pt x="23" y="29"/>
                    </a:moveTo>
                    <a:lnTo>
                      <a:pt x="11" y="9"/>
                    </a:lnTo>
                    <a:lnTo>
                      <a:pt x="0" y="0"/>
                    </a:lnTo>
                    <a:lnTo>
                      <a:pt x="12" y="16"/>
                    </a:lnTo>
                    <a:lnTo>
                      <a:pt x="23" y="2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28" name="Group 1846"/>
            <p:cNvGrpSpPr>
              <a:grpSpLocks/>
            </p:cNvGrpSpPr>
            <p:nvPr/>
          </p:nvGrpSpPr>
          <p:grpSpPr bwMode="auto">
            <a:xfrm>
              <a:off x="4728441" y="2671675"/>
              <a:ext cx="19884" cy="9410"/>
              <a:chOff x="3452" y="2074"/>
              <a:chExt cx="11" cy="5"/>
            </a:xfrm>
            <a:solidFill>
              <a:schemeClr val="bg1">
                <a:lumMod val="85000"/>
              </a:schemeClr>
            </a:solidFill>
          </p:grpSpPr>
          <p:grpSp>
            <p:nvGrpSpPr>
              <p:cNvPr id="744" name="Group 1847"/>
              <p:cNvGrpSpPr>
                <a:grpSpLocks/>
              </p:cNvGrpSpPr>
              <p:nvPr/>
            </p:nvGrpSpPr>
            <p:grpSpPr bwMode="auto">
              <a:xfrm>
                <a:off x="3452" y="2074"/>
                <a:ext cx="11" cy="5"/>
                <a:chOff x="3452" y="2074"/>
                <a:chExt cx="11" cy="5"/>
              </a:xfrm>
              <a:grpFill/>
            </p:grpSpPr>
            <p:pic>
              <p:nvPicPr>
                <p:cNvPr id="746" name="Picture 1848"/>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452" y="2074"/>
                  <a:ext cx="11"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 name="Freeform 1849"/>
                <p:cNvSpPr>
                  <a:spLocks/>
                </p:cNvSpPr>
                <p:nvPr/>
              </p:nvSpPr>
              <p:spPr bwMode="auto">
                <a:xfrm>
                  <a:off x="3452" y="2074"/>
                  <a:ext cx="10" cy="4"/>
                </a:xfrm>
                <a:custGeom>
                  <a:avLst/>
                  <a:gdLst>
                    <a:gd name="T0" fmla="*/ 10 w 10"/>
                    <a:gd name="T1" fmla="*/ 9 h 9"/>
                    <a:gd name="T2" fmla="*/ 4 w 10"/>
                    <a:gd name="T3" fmla="*/ 5 h 9"/>
                    <a:gd name="T4" fmla="*/ 0 w 10"/>
                    <a:gd name="T5" fmla="*/ 0 h 9"/>
                    <a:gd name="T6" fmla="*/ 9 w 10"/>
                    <a:gd name="T7" fmla="*/ 5 h 9"/>
                    <a:gd name="T8" fmla="*/ 10 w 10"/>
                    <a:gd name="T9" fmla="*/ 9 h 9"/>
                  </a:gdLst>
                  <a:ahLst/>
                  <a:cxnLst>
                    <a:cxn ang="0">
                      <a:pos x="T0" y="T1"/>
                    </a:cxn>
                    <a:cxn ang="0">
                      <a:pos x="T2" y="T3"/>
                    </a:cxn>
                    <a:cxn ang="0">
                      <a:pos x="T4" y="T5"/>
                    </a:cxn>
                    <a:cxn ang="0">
                      <a:pos x="T6" y="T7"/>
                    </a:cxn>
                    <a:cxn ang="0">
                      <a:pos x="T8" y="T9"/>
                    </a:cxn>
                  </a:cxnLst>
                  <a:rect l="0" t="0" r="r" b="b"/>
                  <a:pathLst>
                    <a:path w="10" h="9">
                      <a:moveTo>
                        <a:pt x="10" y="9"/>
                      </a:moveTo>
                      <a:lnTo>
                        <a:pt x="4" y="5"/>
                      </a:lnTo>
                      <a:lnTo>
                        <a:pt x="0" y="0"/>
                      </a:lnTo>
                      <a:lnTo>
                        <a:pt x="9" y="5"/>
                      </a:lnTo>
                      <a:lnTo>
                        <a:pt x="10" y="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48" name="Freeform 1850"/>
                <p:cNvSpPr>
                  <a:spLocks/>
                </p:cNvSpPr>
                <p:nvPr/>
              </p:nvSpPr>
              <p:spPr bwMode="auto">
                <a:xfrm>
                  <a:off x="3452" y="2074"/>
                  <a:ext cx="10" cy="4"/>
                </a:xfrm>
                <a:custGeom>
                  <a:avLst/>
                  <a:gdLst>
                    <a:gd name="T0" fmla="*/ 10 w 10"/>
                    <a:gd name="T1" fmla="*/ 9 h 9"/>
                    <a:gd name="T2" fmla="*/ 4 w 10"/>
                    <a:gd name="T3" fmla="*/ 5 h 9"/>
                    <a:gd name="T4" fmla="*/ 0 w 10"/>
                    <a:gd name="T5" fmla="*/ 0 h 9"/>
                    <a:gd name="T6" fmla="*/ 9 w 10"/>
                    <a:gd name="T7" fmla="*/ 5 h 9"/>
                    <a:gd name="T8" fmla="*/ 10 w 10"/>
                    <a:gd name="T9" fmla="*/ 9 h 9"/>
                  </a:gdLst>
                  <a:ahLst/>
                  <a:cxnLst>
                    <a:cxn ang="0">
                      <a:pos x="T0" y="T1"/>
                    </a:cxn>
                    <a:cxn ang="0">
                      <a:pos x="T2" y="T3"/>
                    </a:cxn>
                    <a:cxn ang="0">
                      <a:pos x="T4" y="T5"/>
                    </a:cxn>
                    <a:cxn ang="0">
                      <a:pos x="T6" y="T7"/>
                    </a:cxn>
                    <a:cxn ang="0">
                      <a:pos x="T8" y="T9"/>
                    </a:cxn>
                  </a:cxnLst>
                  <a:rect l="0" t="0" r="r" b="b"/>
                  <a:pathLst>
                    <a:path w="10" h="9">
                      <a:moveTo>
                        <a:pt x="10" y="9"/>
                      </a:moveTo>
                      <a:lnTo>
                        <a:pt x="4" y="5"/>
                      </a:lnTo>
                      <a:lnTo>
                        <a:pt x="0" y="0"/>
                      </a:lnTo>
                      <a:lnTo>
                        <a:pt x="9" y="5"/>
                      </a:lnTo>
                      <a:lnTo>
                        <a:pt x="10" y="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49" name="Picture 1851"/>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452" y="2074"/>
                  <a:ext cx="11"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45" name="Freeform 1852"/>
              <p:cNvSpPr>
                <a:spLocks/>
              </p:cNvSpPr>
              <p:nvPr/>
            </p:nvSpPr>
            <p:spPr bwMode="auto">
              <a:xfrm>
                <a:off x="3452" y="2074"/>
                <a:ext cx="10" cy="4"/>
              </a:xfrm>
              <a:custGeom>
                <a:avLst/>
                <a:gdLst>
                  <a:gd name="T0" fmla="*/ 10 w 10"/>
                  <a:gd name="T1" fmla="*/ 9 h 9"/>
                  <a:gd name="T2" fmla="*/ 4 w 10"/>
                  <a:gd name="T3" fmla="*/ 5 h 9"/>
                  <a:gd name="T4" fmla="*/ 0 w 10"/>
                  <a:gd name="T5" fmla="*/ 0 h 9"/>
                  <a:gd name="T6" fmla="*/ 9 w 10"/>
                  <a:gd name="T7" fmla="*/ 5 h 9"/>
                  <a:gd name="T8" fmla="*/ 10 w 10"/>
                  <a:gd name="T9" fmla="*/ 9 h 9"/>
                </a:gdLst>
                <a:ahLst/>
                <a:cxnLst>
                  <a:cxn ang="0">
                    <a:pos x="T0" y="T1"/>
                  </a:cxn>
                  <a:cxn ang="0">
                    <a:pos x="T2" y="T3"/>
                  </a:cxn>
                  <a:cxn ang="0">
                    <a:pos x="T4" y="T5"/>
                  </a:cxn>
                  <a:cxn ang="0">
                    <a:pos x="T6" y="T7"/>
                  </a:cxn>
                  <a:cxn ang="0">
                    <a:pos x="T8" y="T9"/>
                  </a:cxn>
                </a:cxnLst>
                <a:rect l="0" t="0" r="r" b="b"/>
                <a:pathLst>
                  <a:path w="10" h="9">
                    <a:moveTo>
                      <a:pt x="10" y="9"/>
                    </a:moveTo>
                    <a:lnTo>
                      <a:pt x="4" y="5"/>
                    </a:lnTo>
                    <a:lnTo>
                      <a:pt x="0" y="0"/>
                    </a:lnTo>
                    <a:lnTo>
                      <a:pt x="9" y="5"/>
                    </a:lnTo>
                    <a:lnTo>
                      <a:pt x="10" y="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29" name="Group 1853"/>
            <p:cNvGrpSpPr>
              <a:grpSpLocks/>
            </p:cNvGrpSpPr>
            <p:nvPr/>
          </p:nvGrpSpPr>
          <p:grpSpPr bwMode="auto">
            <a:xfrm>
              <a:off x="4592870" y="2701786"/>
              <a:ext cx="12653" cy="9410"/>
              <a:chOff x="3375" y="2089"/>
              <a:chExt cx="7" cy="5"/>
            </a:xfrm>
            <a:solidFill>
              <a:schemeClr val="bg1">
                <a:lumMod val="85000"/>
              </a:schemeClr>
            </a:solidFill>
          </p:grpSpPr>
          <p:grpSp>
            <p:nvGrpSpPr>
              <p:cNvPr id="738" name="Group 1854"/>
              <p:cNvGrpSpPr>
                <a:grpSpLocks/>
              </p:cNvGrpSpPr>
              <p:nvPr/>
            </p:nvGrpSpPr>
            <p:grpSpPr bwMode="auto">
              <a:xfrm>
                <a:off x="3375" y="2089"/>
                <a:ext cx="7" cy="5"/>
                <a:chOff x="3375" y="2089"/>
                <a:chExt cx="7" cy="5"/>
              </a:xfrm>
              <a:grpFill/>
            </p:grpSpPr>
            <p:pic>
              <p:nvPicPr>
                <p:cNvPr id="740" name="Picture 1855"/>
                <p:cNvPicPr>
                  <a:picLocks noChangeAspect="1" noChangeArrowheads="1"/>
                </p:cNvPicPr>
                <p:nvPr/>
              </p:nvPicPr>
              <p:blipFill>
                <a:blip r:embed="rId26" cstate="print">
                  <a:extLst>
                    <a:ext uri="{28A0092B-C50C-407E-A947-70E740481C1C}">
                      <a14:useLocalDpi xmlns:a14="http://schemas.microsoft.com/office/drawing/2010/main" val="0"/>
                    </a:ext>
                  </a:extLst>
                </a:blip>
                <a:srcRect t="-18575"/>
                <a:stretch>
                  <a:fillRect/>
                </a:stretch>
              </p:blipFill>
              <p:spPr bwMode="auto">
                <a:xfrm>
                  <a:off x="3375" y="2089"/>
                  <a:ext cx="7"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1" name="Freeform 1856"/>
                <p:cNvSpPr>
                  <a:spLocks/>
                </p:cNvSpPr>
                <p:nvPr/>
              </p:nvSpPr>
              <p:spPr bwMode="auto">
                <a:xfrm>
                  <a:off x="3375" y="2090"/>
                  <a:ext cx="6" cy="3"/>
                </a:xfrm>
                <a:custGeom>
                  <a:avLst/>
                  <a:gdLst>
                    <a:gd name="T0" fmla="*/ 0 w 6"/>
                    <a:gd name="T1" fmla="*/ 0 h 8"/>
                    <a:gd name="T2" fmla="*/ 6 w 6"/>
                    <a:gd name="T3" fmla="*/ 8 h 8"/>
                    <a:gd name="T4" fmla="*/ 1 w 6"/>
                    <a:gd name="T5" fmla="*/ 8 h 8"/>
                    <a:gd name="T6" fmla="*/ 0 w 6"/>
                    <a:gd name="T7" fmla="*/ 0 h 8"/>
                  </a:gdLst>
                  <a:ahLst/>
                  <a:cxnLst>
                    <a:cxn ang="0">
                      <a:pos x="T0" y="T1"/>
                    </a:cxn>
                    <a:cxn ang="0">
                      <a:pos x="T2" y="T3"/>
                    </a:cxn>
                    <a:cxn ang="0">
                      <a:pos x="T4" y="T5"/>
                    </a:cxn>
                    <a:cxn ang="0">
                      <a:pos x="T6" y="T7"/>
                    </a:cxn>
                  </a:cxnLst>
                  <a:rect l="0" t="0" r="r" b="b"/>
                  <a:pathLst>
                    <a:path w="6" h="8">
                      <a:moveTo>
                        <a:pt x="0" y="0"/>
                      </a:moveTo>
                      <a:lnTo>
                        <a:pt x="6" y="8"/>
                      </a:lnTo>
                      <a:lnTo>
                        <a:pt x="1" y="8"/>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42" name="Freeform 1857"/>
                <p:cNvSpPr>
                  <a:spLocks/>
                </p:cNvSpPr>
                <p:nvPr/>
              </p:nvSpPr>
              <p:spPr bwMode="auto">
                <a:xfrm>
                  <a:off x="3375" y="2090"/>
                  <a:ext cx="6" cy="3"/>
                </a:xfrm>
                <a:custGeom>
                  <a:avLst/>
                  <a:gdLst>
                    <a:gd name="T0" fmla="*/ 0 w 6"/>
                    <a:gd name="T1" fmla="*/ 0 h 8"/>
                    <a:gd name="T2" fmla="*/ 6 w 6"/>
                    <a:gd name="T3" fmla="*/ 8 h 8"/>
                    <a:gd name="T4" fmla="*/ 1 w 6"/>
                    <a:gd name="T5" fmla="*/ 8 h 8"/>
                    <a:gd name="T6" fmla="*/ 0 w 6"/>
                    <a:gd name="T7" fmla="*/ 0 h 8"/>
                  </a:gdLst>
                  <a:ahLst/>
                  <a:cxnLst>
                    <a:cxn ang="0">
                      <a:pos x="T0" y="T1"/>
                    </a:cxn>
                    <a:cxn ang="0">
                      <a:pos x="T2" y="T3"/>
                    </a:cxn>
                    <a:cxn ang="0">
                      <a:pos x="T4" y="T5"/>
                    </a:cxn>
                    <a:cxn ang="0">
                      <a:pos x="T6" y="T7"/>
                    </a:cxn>
                  </a:cxnLst>
                  <a:rect l="0" t="0" r="r" b="b"/>
                  <a:pathLst>
                    <a:path w="6" h="8">
                      <a:moveTo>
                        <a:pt x="0" y="0"/>
                      </a:moveTo>
                      <a:lnTo>
                        <a:pt x="6" y="8"/>
                      </a:lnTo>
                      <a:lnTo>
                        <a:pt x="1" y="8"/>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43" name="Picture 1858"/>
                <p:cNvPicPr>
                  <a:picLocks noChangeAspect="1" noChangeArrowheads="1"/>
                </p:cNvPicPr>
                <p:nvPr/>
              </p:nvPicPr>
              <p:blipFill>
                <a:blip r:embed="rId26" cstate="print">
                  <a:extLst>
                    <a:ext uri="{28A0092B-C50C-407E-A947-70E740481C1C}">
                      <a14:useLocalDpi xmlns:a14="http://schemas.microsoft.com/office/drawing/2010/main" val="0"/>
                    </a:ext>
                  </a:extLst>
                </a:blip>
                <a:srcRect t="-18575"/>
                <a:stretch>
                  <a:fillRect/>
                </a:stretch>
              </p:blipFill>
              <p:spPr bwMode="auto">
                <a:xfrm>
                  <a:off x="3375" y="2089"/>
                  <a:ext cx="7"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39" name="Freeform 1859"/>
              <p:cNvSpPr>
                <a:spLocks/>
              </p:cNvSpPr>
              <p:nvPr/>
            </p:nvSpPr>
            <p:spPr bwMode="auto">
              <a:xfrm>
                <a:off x="3375" y="2090"/>
                <a:ext cx="6" cy="3"/>
              </a:xfrm>
              <a:custGeom>
                <a:avLst/>
                <a:gdLst>
                  <a:gd name="T0" fmla="*/ 0 w 6"/>
                  <a:gd name="T1" fmla="*/ 0 h 8"/>
                  <a:gd name="T2" fmla="*/ 6 w 6"/>
                  <a:gd name="T3" fmla="*/ 8 h 8"/>
                  <a:gd name="T4" fmla="*/ 1 w 6"/>
                  <a:gd name="T5" fmla="*/ 8 h 8"/>
                  <a:gd name="T6" fmla="*/ 0 w 6"/>
                  <a:gd name="T7" fmla="*/ 0 h 8"/>
                </a:gdLst>
                <a:ahLst/>
                <a:cxnLst>
                  <a:cxn ang="0">
                    <a:pos x="T0" y="T1"/>
                  </a:cxn>
                  <a:cxn ang="0">
                    <a:pos x="T2" y="T3"/>
                  </a:cxn>
                  <a:cxn ang="0">
                    <a:pos x="T4" y="T5"/>
                  </a:cxn>
                  <a:cxn ang="0">
                    <a:pos x="T6" y="T7"/>
                  </a:cxn>
                </a:cxnLst>
                <a:rect l="0" t="0" r="r" b="b"/>
                <a:pathLst>
                  <a:path w="6" h="8">
                    <a:moveTo>
                      <a:pt x="0" y="0"/>
                    </a:moveTo>
                    <a:lnTo>
                      <a:pt x="6" y="8"/>
                    </a:lnTo>
                    <a:lnTo>
                      <a:pt x="1" y="8"/>
                    </a:lnTo>
                    <a:lnTo>
                      <a:pt x="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30" name="Group 1860"/>
            <p:cNvGrpSpPr>
              <a:grpSpLocks/>
            </p:cNvGrpSpPr>
            <p:nvPr/>
          </p:nvGrpSpPr>
          <p:grpSpPr bwMode="auto">
            <a:xfrm>
              <a:off x="4733864" y="2696140"/>
              <a:ext cx="9038" cy="11292"/>
              <a:chOff x="3454" y="2086"/>
              <a:chExt cx="6" cy="5"/>
            </a:xfrm>
            <a:solidFill>
              <a:schemeClr val="bg1">
                <a:lumMod val="85000"/>
              </a:schemeClr>
            </a:solidFill>
          </p:grpSpPr>
          <p:grpSp>
            <p:nvGrpSpPr>
              <p:cNvPr id="732" name="Group 1861"/>
              <p:cNvGrpSpPr>
                <a:grpSpLocks/>
              </p:cNvGrpSpPr>
              <p:nvPr/>
            </p:nvGrpSpPr>
            <p:grpSpPr bwMode="auto">
              <a:xfrm>
                <a:off x="3454" y="2086"/>
                <a:ext cx="6" cy="5"/>
                <a:chOff x="3454" y="2086"/>
                <a:chExt cx="6" cy="5"/>
              </a:xfrm>
              <a:grpFill/>
            </p:grpSpPr>
            <p:pic>
              <p:nvPicPr>
                <p:cNvPr id="734" name="Picture 1862"/>
                <p:cNvPicPr>
                  <a:picLocks noChangeAspect="1" noChangeArrowheads="1"/>
                </p:cNvPicPr>
                <p:nvPr/>
              </p:nvPicPr>
              <p:blipFill>
                <a:blip r:embed="rId38" cstate="print">
                  <a:extLst>
                    <a:ext uri="{28A0092B-C50C-407E-A947-70E740481C1C}">
                      <a14:useLocalDpi xmlns:a14="http://schemas.microsoft.com/office/drawing/2010/main" val="0"/>
                    </a:ext>
                  </a:extLst>
                </a:blip>
                <a:srcRect t="-18575" r="-19398"/>
                <a:stretch>
                  <a:fillRect/>
                </a:stretch>
              </p:blipFill>
              <p:spPr bwMode="auto">
                <a:xfrm>
                  <a:off x="3454" y="2086"/>
                  <a:ext cx="6"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35" name="Freeform 1863"/>
                <p:cNvSpPr>
                  <a:spLocks/>
                </p:cNvSpPr>
                <p:nvPr/>
              </p:nvSpPr>
              <p:spPr bwMode="auto">
                <a:xfrm>
                  <a:off x="3454" y="2087"/>
                  <a:ext cx="4" cy="3"/>
                </a:xfrm>
                <a:custGeom>
                  <a:avLst/>
                  <a:gdLst>
                    <a:gd name="T0" fmla="*/ 4 w 4"/>
                    <a:gd name="T1" fmla="*/ 0 h 7"/>
                    <a:gd name="T2" fmla="*/ 3 w 4"/>
                    <a:gd name="T3" fmla="*/ 7 h 7"/>
                    <a:gd name="T4" fmla="*/ 0 w 4"/>
                    <a:gd name="T5" fmla="*/ 1 h 7"/>
                    <a:gd name="T6" fmla="*/ 4 w 4"/>
                    <a:gd name="T7" fmla="*/ 0 h 7"/>
                  </a:gdLst>
                  <a:ahLst/>
                  <a:cxnLst>
                    <a:cxn ang="0">
                      <a:pos x="T0" y="T1"/>
                    </a:cxn>
                    <a:cxn ang="0">
                      <a:pos x="T2" y="T3"/>
                    </a:cxn>
                    <a:cxn ang="0">
                      <a:pos x="T4" y="T5"/>
                    </a:cxn>
                    <a:cxn ang="0">
                      <a:pos x="T6" y="T7"/>
                    </a:cxn>
                  </a:cxnLst>
                  <a:rect l="0" t="0" r="r" b="b"/>
                  <a:pathLst>
                    <a:path w="4" h="7">
                      <a:moveTo>
                        <a:pt x="4" y="0"/>
                      </a:moveTo>
                      <a:lnTo>
                        <a:pt x="3" y="7"/>
                      </a:lnTo>
                      <a:lnTo>
                        <a:pt x="0" y="1"/>
                      </a:lnTo>
                      <a:lnTo>
                        <a:pt x="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36" name="Freeform 1864"/>
                <p:cNvSpPr>
                  <a:spLocks/>
                </p:cNvSpPr>
                <p:nvPr/>
              </p:nvSpPr>
              <p:spPr bwMode="auto">
                <a:xfrm>
                  <a:off x="3454" y="2087"/>
                  <a:ext cx="4" cy="3"/>
                </a:xfrm>
                <a:custGeom>
                  <a:avLst/>
                  <a:gdLst>
                    <a:gd name="T0" fmla="*/ 4 w 4"/>
                    <a:gd name="T1" fmla="*/ 0 h 7"/>
                    <a:gd name="T2" fmla="*/ 3 w 4"/>
                    <a:gd name="T3" fmla="*/ 7 h 7"/>
                    <a:gd name="T4" fmla="*/ 0 w 4"/>
                    <a:gd name="T5" fmla="*/ 1 h 7"/>
                    <a:gd name="T6" fmla="*/ 4 w 4"/>
                    <a:gd name="T7" fmla="*/ 0 h 7"/>
                  </a:gdLst>
                  <a:ahLst/>
                  <a:cxnLst>
                    <a:cxn ang="0">
                      <a:pos x="T0" y="T1"/>
                    </a:cxn>
                    <a:cxn ang="0">
                      <a:pos x="T2" y="T3"/>
                    </a:cxn>
                    <a:cxn ang="0">
                      <a:pos x="T4" y="T5"/>
                    </a:cxn>
                    <a:cxn ang="0">
                      <a:pos x="T6" y="T7"/>
                    </a:cxn>
                  </a:cxnLst>
                  <a:rect l="0" t="0" r="r" b="b"/>
                  <a:pathLst>
                    <a:path w="4" h="7">
                      <a:moveTo>
                        <a:pt x="4" y="0"/>
                      </a:moveTo>
                      <a:lnTo>
                        <a:pt x="3" y="7"/>
                      </a:lnTo>
                      <a:lnTo>
                        <a:pt x="0" y="1"/>
                      </a:lnTo>
                      <a:lnTo>
                        <a:pt x="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37" name="Picture 1865"/>
                <p:cNvPicPr>
                  <a:picLocks noChangeAspect="1" noChangeArrowheads="1"/>
                </p:cNvPicPr>
                <p:nvPr/>
              </p:nvPicPr>
              <p:blipFill>
                <a:blip r:embed="rId38" cstate="print">
                  <a:extLst>
                    <a:ext uri="{28A0092B-C50C-407E-A947-70E740481C1C}">
                      <a14:useLocalDpi xmlns:a14="http://schemas.microsoft.com/office/drawing/2010/main" val="0"/>
                    </a:ext>
                  </a:extLst>
                </a:blip>
                <a:srcRect t="-18575" r="-19398"/>
                <a:stretch>
                  <a:fillRect/>
                </a:stretch>
              </p:blipFill>
              <p:spPr bwMode="auto">
                <a:xfrm>
                  <a:off x="3454" y="2086"/>
                  <a:ext cx="6"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33" name="Freeform 1866"/>
              <p:cNvSpPr>
                <a:spLocks/>
              </p:cNvSpPr>
              <p:nvPr/>
            </p:nvSpPr>
            <p:spPr bwMode="auto">
              <a:xfrm>
                <a:off x="3454" y="2087"/>
                <a:ext cx="4" cy="3"/>
              </a:xfrm>
              <a:custGeom>
                <a:avLst/>
                <a:gdLst>
                  <a:gd name="T0" fmla="*/ 4 w 4"/>
                  <a:gd name="T1" fmla="*/ 0 h 7"/>
                  <a:gd name="T2" fmla="*/ 3 w 4"/>
                  <a:gd name="T3" fmla="*/ 7 h 7"/>
                  <a:gd name="T4" fmla="*/ 0 w 4"/>
                  <a:gd name="T5" fmla="*/ 1 h 7"/>
                  <a:gd name="T6" fmla="*/ 4 w 4"/>
                  <a:gd name="T7" fmla="*/ 0 h 7"/>
                </a:gdLst>
                <a:ahLst/>
                <a:cxnLst>
                  <a:cxn ang="0">
                    <a:pos x="T0" y="T1"/>
                  </a:cxn>
                  <a:cxn ang="0">
                    <a:pos x="T2" y="T3"/>
                  </a:cxn>
                  <a:cxn ang="0">
                    <a:pos x="T4" y="T5"/>
                  </a:cxn>
                  <a:cxn ang="0">
                    <a:pos x="T6" y="T7"/>
                  </a:cxn>
                </a:cxnLst>
                <a:rect l="0" t="0" r="r" b="b"/>
                <a:pathLst>
                  <a:path w="4" h="7">
                    <a:moveTo>
                      <a:pt x="4" y="0"/>
                    </a:moveTo>
                    <a:lnTo>
                      <a:pt x="3" y="7"/>
                    </a:lnTo>
                    <a:lnTo>
                      <a:pt x="0" y="1"/>
                    </a:lnTo>
                    <a:lnTo>
                      <a:pt x="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31" name="Freeform 1867"/>
            <p:cNvSpPr>
              <a:spLocks/>
            </p:cNvSpPr>
            <p:nvPr/>
          </p:nvSpPr>
          <p:spPr bwMode="auto">
            <a:xfrm>
              <a:off x="4245807" y="2428906"/>
              <a:ext cx="292834" cy="289817"/>
            </a:xfrm>
            <a:custGeom>
              <a:avLst/>
              <a:gdLst>
                <a:gd name="T0" fmla="*/ 94 w 167"/>
                <a:gd name="T1" fmla="*/ 15 h 293"/>
                <a:gd name="T2" fmla="*/ 72 w 167"/>
                <a:gd name="T3" fmla="*/ 0 h 293"/>
                <a:gd name="T4" fmla="*/ 57 w 167"/>
                <a:gd name="T5" fmla="*/ 6 h 293"/>
                <a:gd name="T6" fmla="*/ 49 w 167"/>
                <a:gd name="T7" fmla="*/ 4 h 293"/>
                <a:gd name="T8" fmla="*/ 49 w 167"/>
                <a:gd name="T9" fmla="*/ 6 h 293"/>
                <a:gd name="T10" fmla="*/ 45 w 167"/>
                <a:gd name="T11" fmla="*/ 13 h 293"/>
                <a:gd name="T12" fmla="*/ 43 w 167"/>
                <a:gd name="T13" fmla="*/ 21 h 293"/>
                <a:gd name="T14" fmla="*/ 33 w 167"/>
                <a:gd name="T15" fmla="*/ 21 h 293"/>
                <a:gd name="T16" fmla="*/ 28 w 167"/>
                <a:gd name="T17" fmla="*/ 32 h 293"/>
                <a:gd name="T18" fmla="*/ 19 w 167"/>
                <a:gd name="T19" fmla="*/ 19 h 293"/>
                <a:gd name="T20" fmla="*/ 10 w 167"/>
                <a:gd name="T21" fmla="*/ 32 h 293"/>
                <a:gd name="T22" fmla="*/ 1 w 167"/>
                <a:gd name="T23" fmla="*/ 35 h 293"/>
                <a:gd name="T24" fmla="*/ 1 w 167"/>
                <a:gd name="T25" fmla="*/ 46 h 293"/>
                <a:gd name="T26" fmla="*/ 0 w 167"/>
                <a:gd name="T27" fmla="*/ 59 h 293"/>
                <a:gd name="T28" fmla="*/ 0 w 167"/>
                <a:gd name="T29" fmla="*/ 69 h 293"/>
                <a:gd name="T30" fmla="*/ 0 w 167"/>
                <a:gd name="T31" fmla="*/ 78 h 293"/>
                <a:gd name="T32" fmla="*/ 10 w 167"/>
                <a:gd name="T33" fmla="*/ 91 h 293"/>
                <a:gd name="T34" fmla="*/ 10 w 167"/>
                <a:gd name="T35" fmla="*/ 100 h 293"/>
                <a:gd name="T36" fmla="*/ 23 w 167"/>
                <a:gd name="T37" fmla="*/ 87 h 293"/>
                <a:gd name="T38" fmla="*/ 41 w 167"/>
                <a:gd name="T39" fmla="*/ 93 h 293"/>
                <a:gd name="T40" fmla="*/ 52 w 167"/>
                <a:gd name="T41" fmla="*/ 126 h 293"/>
                <a:gd name="T42" fmla="*/ 65 w 167"/>
                <a:gd name="T43" fmla="*/ 148 h 293"/>
                <a:gd name="T44" fmla="*/ 77 w 167"/>
                <a:gd name="T45" fmla="*/ 171 h 293"/>
                <a:gd name="T46" fmla="*/ 83 w 167"/>
                <a:gd name="T47" fmla="*/ 172 h 293"/>
                <a:gd name="T48" fmla="*/ 83 w 167"/>
                <a:gd name="T49" fmla="*/ 174 h 293"/>
                <a:gd name="T50" fmla="*/ 94 w 167"/>
                <a:gd name="T51" fmla="*/ 182 h 293"/>
                <a:gd name="T52" fmla="*/ 110 w 167"/>
                <a:gd name="T53" fmla="*/ 204 h 293"/>
                <a:gd name="T54" fmla="*/ 119 w 167"/>
                <a:gd name="T55" fmla="*/ 211 h 293"/>
                <a:gd name="T56" fmla="*/ 127 w 167"/>
                <a:gd name="T57" fmla="*/ 221 h 293"/>
                <a:gd name="T58" fmla="*/ 136 w 167"/>
                <a:gd name="T59" fmla="*/ 256 h 293"/>
                <a:gd name="T60" fmla="*/ 130 w 167"/>
                <a:gd name="T61" fmla="*/ 284 h 293"/>
                <a:gd name="T62" fmla="*/ 136 w 167"/>
                <a:gd name="T63" fmla="*/ 293 h 293"/>
                <a:gd name="T64" fmla="*/ 143 w 167"/>
                <a:gd name="T65" fmla="*/ 271 h 293"/>
                <a:gd name="T66" fmla="*/ 148 w 167"/>
                <a:gd name="T67" fmla="*/ 258 h 293"/>
                <a:gd name="T68" fmla="*/ 151 w 167"/>
                <a:gd name="T69" fmla="*/ 250 h 293"/>
                <a:gd name="T70" fmla="*/ 143 w 167"/>
                <a:gd name="T71" fmla="*/ 235 h 293"/>
                <a:gd name="T72" fmla="*/ 145 w 167"/>
                <a:gd name="T73" fmla="*/ 209 h 293"/>
                <a:gd name="T74" fmla="*/ 154 w 167"/>
                <a:gd name="T75" fmla="*/ 215 h 293"/>
                <a:gd name="T76" fmla="*/ 165 w 167"/>
                <a:gd name="T77" fmla="*/ 230 h 293"/>
                <a:gd name="T78" fmla="*/ 167 w 167"/>
                <a:gd name="T79" fmla="*/ 215 h 293"/>
                <a:gd name="T80" fmla="*/ 150 w 167"/>
                <a:gd name="T81" fmla="*/ 196 h 293"/>
                <a:gd name="T82" fmla="*/ 131 w 167"/>
                <a:gd name="T83" fmla="*/ 178 h 293"/>
                <a:gd name="T84" fmla="*/ 133 w 167"/>
                <a:gd name="T85" fmla="*/ 167 h 293"/>
                <a:gd name="T86" fmla="*/ 129 w 167"/>
                <a:gd name="T87" fmla="*/ 161 h 293"/>
                <a:gd name="T88" fmla="*/ 110 w 167"/>
                <a:gd name="T89" fmla="*/ 154 h 293"/>
                <a:gd name="T90" fmla="*/ 104 w 167"/>
                <a:gd name="T91" fmla="*/ 132 h 293"/>
                <a:gd name="T92" fmla="*/ 96 w 167"/>
                <a:gd name="T93" fmla="*/ 111 h 293"/>
                <a:gd name="T94" fmla="*/ 82 w 167"/>
                <a:gd name="T95" fmla="*/ 95 h 293"/>
                <a:gd name="T96" fmla="*/ 76 w 167"/>
                <a:gd name="T97" fmla="*/ 71 h 293"/>
                <a:gd name="T98" fmla="*/ 74 w 167"/>
                <a:gd name="T99" fmla="*/ 54 h 293"/>
                <a:gd name="T100" fmla="*/ 86 w 167"/>
                <a:gd name="T101" fmla="*/ 41 h 293"/>
                <a:gd name="T102" fmla="*/ 95 w 167"/>
                <a:gd name="T103" fmla="*/ 46 h 293"/>
                <a:gd name="T104" fmla="*/ 91 w 167"/>
                <a:gd name="T105" fmla="*/ 24 h 293"/>
                <a:gd name="T106" fmla="*/ 94 w 167"/>
                <a:gd name="T107" fmla="*/ 15 h 293"/>
                <a:gd name="T108" fmla="*/ 79 w 167"/>
                <a:gd name="T109" fmla="*/ 96 h 293"/>
                <a:gd name="T110" fmla="*/ 79 w 167"/>
                <a:gd name="T111" fmla="*/ 95 h 293"/>
                <a:gd name="T112" fmla="*/ 77 w 167"/>
                <a:gd name="T113" fmla="*/ 96 h 293"/>
                <a:gd name="T114" fmla="*/ 79 w 167"/>
                <a:gd name="T115" fmla="*/ 98 h 293"/>
                <a:gd name="T116" fmla="*/ 79 w 167"/>
                <a:gd name="T117" fmla="*/ 96 h 293"/>
                <a:gd name="T118" fmla="*/ 94 w 167"/>
                <a:gd name="T119" fmla="*/ 15 h 293"/>
                <a:gd name="T120" fmla="*/ 83 w 167"/>
                <a:gd name="T121" fmla="*/ 171 h 293"/>
                <a:gd name="T122" fmla="*/ 94 w 167"/>
                <a:gd name="T123" fmla="*/ 1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7" h="293">
                  <a:moveTo>
                    <a:pt x="94" y="15"/>
                  </a:moveTo>
                  <a:lnTo>
                    <a:pt x="72" y="0"/>
                  </a:lnTo>
                  <a:lnTo>
                    <a:pt x="57" y="6"/>
                  </a:lnTo>
                  <a:lnTo>
                    <a:pt x="49" y="4"/>
                  </a:lnTo>
                  <a:lnTo>
                    <a:pt x="49" y="6"/>
                  </a:lnTo>
                  <a:lnTo>
                    <a:pt x="45" y="13"/>
                  </a:lnTo>
                  <a:lnTo>
                    <a:pt x="43" y="21"/>
                  </a:lnTo>
                  <a:lnTo>
                    <a:pt x="33" y="21"/>
                  </a:lnTo>
                  <a:lnTo>
                    <a:pt x="28" y="32"/>
                  </a:lnTo>
                  <a:lnTo>
                    <a:pt x="19" y="19"/>
                  </a:lnTo>
                  <a:lnTo>
                    <a:pt x="10" y="32"/>
                  </a:lnTo>
                  <a:lnTo>
                    <a:pt x="1" y="35"/>
                  </a:lnTo>
                  <a:lnTo>
                    <a:pt x="1" y="46"/>
                  </a:lnTo>
                  <a:lnTo>
                    <a:pt x="0" y="59"/>
                  </a:lnTo>
                  <a:lnTo>
                    <a:pt x="0" y="69"/>
                  </a:lnTo>
                  <a:lnTo>
                    <a:pt x="0" y="78"/>
                  </a:lnTo>
                  <a:lnTo>
                    <a:pt x="10" y="91"/>
                  </a:lnTo>
                  <a:lnTo>
                    <a:pt x="10" y="100"/>
                  </a:lnTo>
                  <a:lnTo>
                    <a:pt x="23" y="87"/>
                  </a:lnTo>
                  <a:lnTo>
                    <a:pt x="41" y="93"/>
                  </a:lnTo>
                  <a:lnTo>
                    <a:pt x="52" y="126"/>
                  </a:lnTo>
                  <a:lnTo>
                    <a:pt x="65" y="148"/>
                  </a:lnTo>
                  <a:lnTo>
                    <a:pt x="77" y="171"/>
                  </a:lnTo>
                  <a:lnTo>
                    <a:pt x="83" y="172"/>
                  </a:lnTo>
                  <a:lnTo>
                    <a:pt x="83" y="174"/>
                  </a:lnTo>
                  <a:lnTo>
                    <a:pt x="94" y="182"/>
                  </a:lnTo>
                  <a:lnTo>
                    <a:pt x="110" y="204"/>
                  </a:lnTo>
                  <a:lnTo>
                    <a:pt x="119" y="211"/>
                  </a:lnTo>
                  <a:lnTo>
                    <a:pt x="127" y="221"/>
                  </a:lnTo>
                  <a:lnTo>
                    <a:pt x="136" y="256"/>
                  </a:lnTo>
                  <a:lnTo>
                    <a:pt x="130" y="284"/>
                  </a:lnTo>
                  <a:lnTo>
                    <a:pt x="136" y="293"/>
                  </a:lnTo>
                  <a:lnTo>
                    <a:pt x="143" y="271"/>
                  </a:lnTo>
                  <a:lnTo>
                    <a:pt x="148" y="258"/>
                  </a:lnTo>
                  <a:lnTo>
                    <a:pt x="151" y="250"/>
                  </a:lnTo>
                  <a:lnTo>
                    <a:pt x="143" y="235"/>
                  </a:lnTo>
                  <a:lnTo>
                    <a:pt x="145" y="209"/>
                  </a:lnTo>
                  <a:lnTo>
                    <a:pt x="154" y="215"/>
                  </a:lnTo>
                  <a:lnTo>
                    <a:pt x="165" y="230"/>
                  </a:lnTo>
                  <a:lnTo>
                    <a:pt x="167" y="215"/>
                  </a:lnTo>
                  <a:lnTo>
                    <a:pt x="150" y="196"/>
                  </a:lnTo>
                  <a:lnTo>
                    <a:pt x="131" y="178"/>
                  </a:lnTo>
                  <a:lnTo>
                    <a:pt x="133" y="167"/>
                  </a:lnTo>
                  <a:lnTo>
                    <a:pt x="129" y="161"/>
                  </a:lnTo>
                  <a:lnTo>
                    <a:pt x="110" y="154"/>
                  </a:lnTo>
                  <a:lnTo>
                    <a:pt x="104" y="132"/>
                  </a:lnTo>
                  <a:lnTo>
                    <a:pt x="96" y="111"/>
                  </a:lnTo>
                  <a:lnTo>
                    <a:pt x="82" y="95"/>
                  </a:lnTo>
                  <a:lnTo>
                    <a:pt x="76" y="71"/>
                  </a:lnTo>
                  <a:lnTo>
                    <a:pt x="74" y="54"/>
                  </a:lnTo>
                  <a:lnTo>
                    <a:pt x="86" y="41"/>
                  </a:lnTo>
                  <a:lnTo>
                    <a:pt x="95" y="46"/>
                  </a:lnTo>
                  <a:lnTo>
                    <a:pt x="91" y="24"/>
                  </a:lnTo>
                  <a:lnTo>
                    <a:pt x="94" y="15"/>
                  </a:lnTo>
                  <a:lnTo>
                    <a:pt x="79" y="96"/>
                  </a:lnTo>
                  <a:lnTo>
                    <a:pt x="79" y="95"/>
                  </a:lnTo>
                  <a:lnTo>
                    <a:pt x="77" y="96"/>
                  </a:lnTo>
                  <a:lnTo>
                    <a:pt x="79" y="98"/>
                  </a:lnTo>
                  <a:lnTo>
                    <a:pt x="79" y="96"/>
                  </a:lnTo>
                  <a:lnTo>
                    <a:pt x="94" y="15"/>
                  </a:lnTo>
                  <a:lnTo>
                    <a:pt x="83" y="171"/>
                  </a:lnTo>
                  <a:lnTo>
                    <a:pt x="94" y="1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32" name="Freeform 1868"/>
            <p:cNvSpPr>
              <a:spLocks/>
            </p:cNvSpPr>
            <p:nvPr/>
          </p:nvSpPr>
          <p:spPr bwMode="auto">
            <a:xfrm>
              <a:off x="4245807" y="2428906"/>
              <a:ext cx="292834" cy="289817"/>
            </a:xfrm>
            <a:custGeom>
              <a:avLst/>
              <a:gdLst>
                <a:gd name="T0" fmla="*/ 94 w 167"/>
                <a:gd name="T1" fmla="*/ 15 h 293"/>
                <a:gd name="T2" fmla="*/ 72 w 167"/>
                <a:gd name="T3" fmla="*/ 0 h 293"/>
                <a:gd name="T4" fmla="*/ 57 w 167"/>
                <a:gd name="T5" fmla="*/ 6 h 293"/>
                <a:gd name="T6" fmla="*/ 49 w 167"/>
                <a:gd name="T7" fmla="*/ 4 h 293"/>
                <a:gd name="T8" fmla="*/ 49 w 167"/>
                <a:gd name="T9" fmla="*/ 6 h 293"/>
                <a:gd name="T10" fmla="*/ 45 w 167"/>
                <a:gd name="T11" fmla="*/ 13 h 293"/>
                <a:gd name="T12" fmla="*/ 43 w 167"/>
                <a:gd name="T13" fmla="*/ 21 h 293"/>
                <a:gd name="T14" fmla="*/ 33 w 167"/>
                <a:gd name="T15" fmla="*/ 21 h 293"/>
                <a:gd name="T16" fmla="*/ 28 w 167"/>
                <a:gd name="T17" fmla="*/ 32 h 293"/>
                <a:gd name="T18" fmla="*/ 19 w 167"/>
                <a:gd name="T19" fmla="*/ 19 h 293"/>
                <a:gd name="T20" fmla="*/ 10 w 167"/>
                <a:gd name="T21" fmla="*/ 32 h 293"/>
                <a:gd name="T22" fmla="*/ 1 w 167"/>
                <a:gd name="T23" fmla="*/ 35 h 293"/>
                <a:gd name="T24" fmla="*/ 1 w 167"/>
                <a:gd name="T25" fmla="*/ 46 h 293"/>
                <a:gd name="T26" fmla="*/ 0 w 167"/>
                <a:gd name="T27" fmla="*/ 59 h 293"/>
                <a:gd name="T28" fmla="*/ 0 w 167"/>
                <a:gd name="T29" fmla="*/ 69 h 293"/>
                <a:gd name="T30" fmla="*/ 0 w 167"/>
                <a:gd name="T31" fmla="*/ 78 h 293"/>
                <a:gd name="T32" fmla="*/ 10 w 167"/>
                <a:gd name="T33" fmla="*/ 91 h 293"/>
                <a:gd name="T34" fmla="*/ 10 w 167"/>
                <a:gd name="T35" fmla="*/ 100 h 293"/>
                <a:gd name="T36" fmla="*/ 23 w 167"/>
                <a:gd name="T37" fmla="*/ 87 h 293"/>
                <a:gd name="T38" fmla="*/ 41 w 167"/>
                <a:gd name="T39" fmla="*/ 93 h 293"/>
                <a:gd name="T40" fmla="*/ 52 w 167"/>
                <a:gd name="T41" fmla="*/ 126 h 293"/>
                <a:gd name="T42" fmla="*/ 65 w 167"/>
                <a:gd name="T43" fmla="*/ 148 h 293"/>
                <a:gd name="T44" fmla="*/ 77 w 167"/>
                <a:gd name="T45" fmla="*/ 171 h 293"/>
                <a:gd name="T46" fmla="*/ 83 w 167"/>
                <a:gd name="T47" fmla="*/ 172 h 293"/>
                <a:gd name="T48" fmla="*/ 83 w 167"/>
                <a:gd name="T49" fmla="*/ 174 h 293"/>
                <a:gd name="T50" fmla="*/ 94 w 167"/>
                <a:gd name="T51" fmla="*/ 182 h 293"/>
                <a:gd name="T52" fmla="*/ 110 w 167"/>
                <a:gd name="T53" fmla="*/ 204 h 293"/>
                <a:gd name="T54" fmla="*/ 119 w 167"/>
                <a:gd name="T55" fmla="*/ 211 h 293"/>
                <a:gd name="T56" fmla="*/ 127 w 167"/>
                <a:gd name="T57" fmla="*/ 221 h 293"/>
                <a:gd name="T58" fmla="*/ 136 w 167"/>
                <a:gd name="T59" fmla="*/ 256 h 293"/>
                <a:gd name="T60" fmla="*/ 130 w 167"/>
                <a:gd name="T61" fmla="*/ 284 h 293"/>
                <a:gd name="T62" fmla="*/ 136 w 167"/>
                <a:gd name="T63" fmla="*/ 293 h 293"/>
                <a:gd name="T64" fmla="*/ 143 w 167"/>
                <a:gd name="T65" fmla="*/ 271 h 293"/>
                <a:gd name="T66" fmla="*/ 148 w 167"/>
                <a:gd name="T67" fmla="*/ 258 h 293"/>
                <a:gd name="T68" fmla="*/ 151 w 167"/>
                <a:gd name="T69" fmla="*/ 250 h 293"/>
                <a:gd name="T70" fmla="*/ 143 w 167"/>
                <a:gd name="T71" fmla="*/ 235 h 293"/>
                <a:gd name="T72" fmla="*/ 145 w 167"/>
                <a:gd name="T73" fmla="*/ 209 h 293"/>
                <a:gd name="T74" fmla="*/ 154 w 167"/>
                <a:gd name="T75" fmla="*/ 215 h 293"/>
                <a:gd name="T76" fmla="*/ 165 w 167"/>
                <a:gd name="T77" fmla="*/ 230 h 293"/>
                <a:gd name="T78" fmla="*/ 167 w 167"/>
                <a:gd name="T79" fmla="*/ 215 h 293"/>
                <a:gd name="T80" fmla="*/ 150 w 167"/>
                <a:gd name="T81" fmla="*/ 196 h 293"/>
                <a:gd name="T82" fmla="*/ 131 w 167"/>
                <a:gd name="T83" fmla="*/ 178 h 293"/>
                <a:gd name="T84" fmla="*/ 133 w 167"/>
                <a:gd name="T85" fmla="*/ 167 h 293"/>
                <a:gd name="T86" fmla="*/ 129 w 167"/>
                <a:gd name="T87" fmla="*/ 161 h 293"/>
                <a:gd name="T88" fmla="*/ 110 w 167"/>
                <a:gd name="T89" fmla="*/ 154 h 293"/>
                <a:gd name="T90" fmla="*/ 104 w 167"/>
                <a:gd name="T91" fmla="*/ 132 h 293"/>
                <a:gd name="T92" fmla="*/ 96 w 167"/>
                <a:gd name="T93" fmla="*/ 111 h 293"/>
                <a:gd name="T94" fmla="*/ 82 w 167"/>
                <a:gd name="T95" fmla="*/ 95 h 293"/>
                <a:gd name="T96" fmla="*/ 76 w 167"/>
                <a:gd name="T97" fmla="*/ 71 h 293"/>
                <a:gd name="T98" fmla="*/ 74 w 167"/>
                <a:gd name="T99" fmla="*/ 54 h 293"/>
                <a:gd name="T100" fmla="*/ 86 w 167"/>
                <a:gd name="T101" fmla="*/ 41 h 293"/>
                <a:gd name="T102" fmla="*/ 95 w 167"/>
                <a:gd name="T103" fmla="*/ 46 h 293"/>
                <a:gd name="T104" fmla="*/ 91 w 167"/>
                <a:gd name="T105" fmla="*/ 24 h 293"/>
                <a:gd name="T106" fmla="*/ 94 w 167"/>
                <a:gd name="T107" fmla="*/ 1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293">
                  <a:moveTo>
                    <a:pt x="94" y="15"/>
                  </a:moveTo>
                  <a:lnTo>
                    <a:pt x="72" y="0"/>
                  </a:lnTo>
                  <a:lnTo>
                    <a:pt x="57" y="6"/>
                  </a:lnTo>
                  <a:lnTo>
                    <a:pt x="49" y="4"/>
                  </a:lnTo>
                  <a:lnTo>
                    <a:pt x="49" y="6"/>
                  </a:lnTo>
                  <a:lnTo>
                    <a:pt x="45" y="13"/>
                  </a:lnTo>
                  <a:lnTo>
                    <a:pt x="43" y="21"/>
                  </a:lnTo>
                  <a:lnTo>
                    <a:pt x="33" y="21"/>
                  </a:lnTo>
                  <a:lnTo>
                    <a:pt x="28" y="32"/>
                  </a:lnTo>
                  <a:lnTo>
                    <a:pt x="19" y="19"/>
                  </a:lnTo>
                  <a:lnTo>
                    <a:pt x="10" y="32"/>
                  </a:lnTo>
                  <a:lnTo>
                    <a:pt x="1" y="35"/>
                  </a:lnTo>
                  <a:lnTo>
                    <a:pt x="1" y="46"/>
                  </a:lnTo>
                  <a:lnTo>
                    <a:pt x="0" y="59"/>
                  </a:lnTo>
                  <a:lnTo>
                    <a:pt x="0" y="69"/>
                  </a:lnTo>
                  <a:lnTo>
                    <a:pt x="0" y="78"/>
                  </a:lnTo>
                  <a:lnTo>
                    <a:pt x="10" y="91"/>
                  </a:lnTo>
                  <a:lnTo>
                    <a:pt x="10" y="100"/>
                  </a:lnTo>
                  <a:lnTo>
                    <a:pt x="23" y="87"/>
                  </a:lnTo>
                  <a:lnTo>
                    <a:pt x="41" y="93"/>
                  </a:lnTo>
                  <a:lnTo>
                    <a:pt x="52" y="126"/>
                  </a:lnTo>
                  <a:lnTo>
                    <a:pt x="65" y="148"/>
                  </a:lnTo>
                  <a:lnTo>
                    <a:pt x="77" y="171"/>
                  </a:lnTo>
                  <a:lnTo>
                    <a:pt x="83" y="172"/>
                  </a:lnTo>
                  <a:lnTo>
                    <a:pt x="83" y="174"/>
                  </a:lnTo>
                  <a:lnTo>
                    <a:pt x="94" y="182"/>
                  </a:lnTo>
                  <a:lnTo>
                    <a:pt x="110" y="204"/>
                  </a:lnTo>
                  <a:lnTo>
                    <a:pt x="119" y="211"/>
                  </a:lnTo>
                  <a:lnTo>
                    <a:pt x="127" y="221"/>
                  </a:lnTo>
                  <a:lnTo>
                    <a:pt x="136" y="256"/>
                  </a:lnTo>
                  <a:lnTo>
                    <a:pt x="130" y="284"/>
                  </a:lnTo>
                  <a:lnTo>
                    <a:pt x="136" y="293"/>
                  </a:lnTo>
                  <a:lnTo>
                    <a:pt x="143" y="271"/>
                  </a:lnTo>
                  <a:lnTo>
                    <a:pt x="148" y="258"/>
                  </a:lnTo>
                  <a:lnTo>
                    <a:pt x="151" y="250"/>
                  </a:lnTo>
                  <a:lnTo>
                    <a:pt x="143" y="235"/>
                  </a:lnTo>
                  <a:lnTo>
                    <a:pt x="145" y="209"/>
                  </a:lnTo>
                  <a:lnTo>
                    <a:pt x="154" y="215"/>
                  </a:lnTo>
                  <a:lnTo>
                    <a:pt x="165" y="230"/>
                  </a:lnTo>
                  <a:lnTo>
                    <a:pt x="167" y="215"/>
                  </a:lnTo>
                  <a:lnTo>
                    <a:pt x="150" y="196"/>
                  </a:lnTo>
                  <a:lnTo>
                    <a:pt x="131" y="178"/>
                  </a:lnTo>
                  <a:lnTo>
                    <a:pt x="133" y="167"/>
                  </a:lnTo>
                  <a:lnTo>
                    <a:pt x="129" y="161"/>
                  </a:lnTo>
                  <a:lnTo>
                    <a:pt x="110" y="154"/>
                  </a:lnTo>
                  <a:lnTo>
                    <a:pt x="104" y="132"/>
                  </a:lnTo>
                  <a:lnTo>
                    <a:pt x="96" y="111"/>
                  </a:lnTo>
                  <a:lnTo>
                    <a:pt x="82" y="95"/>
                  </a:lnTo>
                  <a:lnTo>
                    <a:pt x="76" y="71"/>
                  </a:lnTo>
                  <a:lnTo>
                    <a:pt x="74" y="54"/>
                  </a:lnTo>
                  <a:lnTo>
                    <a:pt x="86" y="41"/>
                  </a:lnTo>
                  <a:lnTo>
                    <a:pt x="95" y="46"/>
                  </a:lnTo>
                  <a:lnTo>
                    <a:pt x="91" y="24"/>
                  </a:lnTo>
                  <a:lnTo>
                    <a:pt x="94" y="1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33" name="Freeform 1869"/>
            <p:cNvSpPr>
              <a:spLocks/>
            </p:cNvSpPr>
            <p:nvPr/>
          </p:nvSpPr>
          <p:spPr bwMode="auto">
            <a:xfrm>
              <a:off x="4379571" y="2523002"/>
              <a:ext cx="1808" cy="5646"/>
            </a:xfrm>
            <a:custGeom>
              <a:avLst/>
              <a:gdLst>
                <a:gd name="T0" fmla="*/ 1 w 1"/>
                <a:gd name="T1" fmla="*/ 1 h 5"/>
                <a:gd name="T2" fmla="*/ 1 w 1"/>
                <a:gd name="T3" fmla="*/ 0 h 5"/>
                <a:gd name="T4" fmla="*/ 0 w 1"/>
                <a:gd name="T5" fmla="*/ 1 h 5"/>
                <a:gd name="T6" fmla="*/ 1 w 1"/>
                <a:gd name="T7" fmla="*/ 5 h 5"/>
                <a:gd name="T8" fmla="*/ 1 w 1"/>
                <a:gd name="T9" fmla="*/ 1 h 5"/>
              </a:gdLst>
              <a:ahLst/>
              <a:cxnLst>
                <a:cxn ang="0">
                  <a:pos x="T0" y="T1"/>
                </a:cxn>
                <a:cxn ang="0">
                  <a:pos x="T2" y="T3"/>
                </a:cxn>
                <a:cxn ang="0">
                  <a:pos x="T4" y="T5"/>
                </a:cxn>
                <a:cxn ang="0">
                  <a:pos x="T6" y="T7"/>
                </a:cxn>
                <a:cxn ang="0">
                  <a:pos x="T8" y="T9"/>
                </a:cxn>
              </a:cxnLst>
              <a:rect l="0" t="0" r="r" b="b"/>
              <a:pathLst>
                <a:path w="1" h="5">
                  <a:moveTo>
                    <a:pt x="1" y="1"/>
                  </a:moveTo>
                  <a:lnTo>
                    <a:pt x="1" y="0"/>
                  </a:lnTo>
                  <a:lnTo>
                    <a:pt x="0" y="1"/>
                  </a:lnTo>
                  <a:lnTo>
                    <a:pt x="1" y="5"/>
                  </a:lnTo>
                  <a:lnTo>
                    <a:pt x="1" y="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34" name="Freeform 1870"/>
            <p:cNvSpPr>
              <a:spLocks/>
            </p:cNvSpPr>
            <p:nvPr/>
          </p:nvSpPr>
          <p:spPr bwMode="auto">
            <a:xfrm>
              <a:off x="4395839" y="2703668"/>
              <a:ext cx="75920" cy="54576"/>
            </a:xfrm>
            <a:custGeom>
              <a:avLst/>
              <a:gdLst>
                <a:gd name="T0" fmla="*/ 38 w 44"/>
                <a:gd name="T1" fmla="*/ 33 h 56"/>
                <a:gd name="T2" fmla="*/ 38 w 44"/>
                <a:gd name="T3" fmla="*/ 56 h 56"/>
                <a:gd name="T4" fmla="*/ 21 w 44"/>
                <a:gd name="T5" fmla="*/ 39 h 56"/>
                <a:gd name="T6" fmla="*/ 3 w 44"/>
                <a:gd name="T7" fmla="*/ 24 h 56"/>
                <a:gd name="T8" fmla="*/ 0 w 44"/>
                <a:gd name="T9" fmla="*/ 11 h 56"/>
                <a:gd name="T10" fmla="*/ 12 w 44"/>
                <a:gd name="T11" fmla="*/ 6 h 56"/>
                <a:gd name="T12" fmla="*/ 29 w 44"/>
                <a:gd name="T13" fmla="*/ 4 h 56"/>
                <a:gd name="T14" fmla="*/ 44 w 44"/>
                <a:gd name="T15" fmla="*/ 0 h 56"/>
                <a:gd name="T16" fmla="*/ 38 w 44"/>
                <a:gd name="T17"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6">
                  <a:moveTo>
                    <a:pt x="38" y="33"/>
                  </a:moveTo>
                  <a:lnTo>
                    <a:pt x="38" y="56"/>
                  </a:lnTo>
                  <a:lnTo>
                    <a:pt x="21" y="39"/>
                  </a:lnTo>
                  <a:lnTo>
                    <a:pt x="3" y="24"/>
                  </a:lnTo>
                  <a:lnTo>
                    <a:pt x="0" y="11"/>
                  </a:lnTo>
                  <a:lnTo>
                    <a:pt x="12" y="6"/>
                  </a:lnTo>
                  <a:lnTo>
                    <a:pt x="29" y="4"/>
                  </a:lnTo>
                  <a:lnTo>
                    <a:pt x="44" y="0"/>
                  </a:lnTo>
                  <a:lnTo>
                    <a:pt x="38" y="3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35" name="Freeform 1871"/>
            <p:cNvSpPr>
              <a:spLocks/>
            </p:cNvSpPr>
            <p:nvPr/>
          </p:nvSpPr>
          <p:spPr bwMode="auto">
            <a:xfrm>
              <a:off x="4283767" y="2607689"/>
              <a:ext cx="41575" cy="80923"/>
            </a:xfrm>
            <a:custGeom>
              <a:avLst/>
              <a:gdLst>
                <a:gd name="T0" fmla="*/ 12 w 23"/>
                <a:gd name="T1" fmla="*/ 68 h 79"/>
                <a:gd name="T2" fmla="*/ 8 w 23"/>
                <a:gd name="T3" fmla="*/ 79 h 79"/>
                <a:gd name="T4" fmla="*/ 2 w 23"/>
                <a:gd name="T5" fmla="*/ 61 h 79"/>
                <a:gd name="T6" fmla="*/ 1 w 23"/>
                <a:gd name="T7" fmla="*/ 37 h 79"/>
                <a:gd name="T8" fmla="*/ 0 w 23"/>
                <a:gd name="T9" fmla="*/ 14 h 79"/>
                <a:gd name="T10" fmla="*/ 13 w 23"/>
                <a:gd name="T11" fmla="*/ 0 h 79"/>
                <a:gd name="T12" fmla="*/ 23 w 23"/>
                <a:gd name="T13" fmla="*/ 26 h 79"/>
                <a:gd name="T14" fmla="*/ 21 w 23"/>
                <a:gd name="T15" fmla="*/ 66 h 79"/>
                <a:gd name="T16" fmla="*/ 12 w 23"/>
                <a:gd name="T17" fmla="*/ 6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79">
                  <a:moveTo>
                    <a:pt x="12" y="68"/>
                  </a:moveTo>
                  <a:lnTo>
                    <a:pt x="8" y="79"/>
                  </a:lnTo>
                  <a:lnTo>
                    <a:pt x="2" y="61"/>
                  </a:lnTo>
                  <a:lnTo>
                    <a:pt x="1" y="37"/>
                  </a:lnTo>
                  <a:lnTo>
                    <a:pt x="0" y="14"/>
                  </a:lnTo>
                  <a:lnTo>
                    <a:pt x="13" y="0"/>
                  </a:lnTo>
                  <a:lnTo>
                    <a:pt x="23" y="26"/>
                  </a:lnTo>
                  <a:lnTo>
                    <a:pt x="21" y="66"/>
                  </a:lnTo>
                  <a:lnTo>
                    <a:pt x="12" y="6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36" name="Group 1872"/>
            <p:cNvGrpSpPr>
              <a:grpSpLocks/>
            </p:cNvGrpSpPr>
            <p:nvPr/>
          </p:nvGrpSpPr>
          <p:grpSpPr bwMode="auto">
            <a:xfrm>
              <a:off x="4256653" y="2524884"/>
              <a:ext cx="12653" cy="9410"/>
              <a:chOff x="3184" y="2000"/>
              <a:chExt cx="8" cy="5"/>
            </a:xfrm>
            <a:solidFill>
              <a:schemeClr val="bg1">
                <a:lumMod val="85000"/>
              </a:schemeClr>
            </a:solidFill>
          </p:grpSpPr>
          <p:grpSp>
            <p:nvGrpSpPr>
              <p:cNvPr id="726" name="Group 1873"/>
              <p:cNvGrpSpPr>
                <a:grpSpLocks/>
              </p:cNvGrpSpPr>
              <p:nvPr/>
            </p:nvGrpSpPr>
            <p:grpSpPr bwMode="auto">
              <a:xfrm>
                <a:off x="3184" y="2000"/>
                <a:ext cx="8" cy="5"/>
                <a:chOff x="3184" y="2000"/>
                <a:chExt cx="8" cy="5"/>
              </a:xfrm>
              <a:grpFill/>
            </p:grpSpPr>
            <p:pic>
              <p:nvPicPr>
                <p:cNvPr id="728" name="Picture 1874"/>
                <p:cNvPicPr>
                  <a:picLocks noChangeAspect="1" noChangeArrowheads="1"/>
                </p:cNvPicPr>
                <p:nvPr/>
              </p:nvPicPr>
              <p:blipFill>
                <a:blip r:embed="rId14">
                  <a:extLst>
                    <a:ext uri="{28A0092B-C50C-407E-A947-70E740481C1C}">
                      <a14:useLocalDpi xmlns:a14="http://schemas.microsoft.com/office/drawing/2010/main" val="0"/>
                    </a:ext>
                  </a:extLst>
                </a:blip>
                <a:srcRect t="-134955" r="-134378"/>
                <a:stretch>
                  <a:fillRect/>
                </a:stretch>
              </p:blipFill>
              <p:spPr bwMode="auto">
                <a:xfrm>
                  <a:off x="3184" y="2000"/>
                  <a:ext cx="7"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9" name="Freeform 1875"/>
                <p:cNvSpPr>
                  <a:spLocks/>
                </p:cNvSpPr>
                <p:nvPr/>
              </p:nvSpPr>
              <p:spPr bwMode="auto">
                <a:xfrm>
                  <a:off x="3184" y="2003"/>
                  <a:ext cx="2" cy="1"/>
                </a:xfrm>
                <a:custGeom>
                  <a:avLst/>
                  <a:gdLst>
                    <a:gd name="T0" fmla="*/ 2 w 2"/>
                    <a:gd name="T1" fmla="*/ 4 h 4"/>
                    <a:gd name="T2" fmla="*/ 2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lnTo>
                        <a:pt x="2" y="0"/>
                      </a:lnTo>
                      <a:lnTo>
                        <a:pt x="0" y="4"/>
                      </a:lnTo>
                      <a:lnTo>
                        <a:pt x="2"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30" name="Freeform 1876"/>
                <p:cNvSpPr>
                  <a:spLocks/>
                </p:cNvSpPr>
                <p:nvPr/>
              </p:nvSpPr>
              <p:spPr bwMode="auto">
                <a:xfrm>
                  <a:off x="3184" y="2003"/>
                  <a:ext cx="2" cy="1"/>
                </a:xfrm>
                <a:custGeom>
                  <a:avLst/>
                  <a:gdLst>
                    <a:gd name="T0" fmla="*/ 2 w 2"/>
                    <a:gd name="T1" fmla="*/ 4 h 4"/>
                    <a:gd name="T2" fmla="*/ 2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lnTo>
                        <a:pt x="2" y="0"/>
                      </a:lnTo>
                      <a:lnTo>
                        <a:pt x="0" y="4"/>
                      </a:lnTo>
                      <a:lnTo>
                        <a:pt x="2"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31" name="Picture 1877"/>
                <p:cNvPicPr>
                  <a:picLocks noChangeAspect="1" noChangeArrowheads="1"/>
                </p:cNvPicPr>
                <p:nvPr/>
              </p:nvPicPr>
              <p:blipFill>
                <a:blip r:embed="rId14">
                  <a:extLst>
                    <a:ext uri="{28A0092B-C50C-407E-A947-70E740481C1C}">
                      <a14:useLocalDpi xmlns:a14="http://schemas.microsoft.com/office/drawing/2010/main" val="0"/>
                    </a:ext>
                  </a:extLst>
                </a:blip>
                <a:srcRect t="-134955" r="-134378"/>
                <a:stretch>
                  <a:fillRect/>
                </a:stretch>
              </p:blipFill>
              <p:spPr bwMode="auto">
                <a:xfrm>
                  <a:off x="3184" y="2000"/>
                  <a:ext cx="8"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27" name="Freeform 1878"/>
              <p:cNvSpPr>
                <a:spLocks/>
              </p:cNvSpPr>
              <p:nvPr/>
            </p:nvSpPr>
            <p:spPr bwMode="auto">
              <a:xfrm>
                <a:off x="3184" y="2003"/>
                <a:ext cx="2" cy="1"/>
              </a:xfrm>
              <a:custGeom>
                <a:avLst/>
                <a:gdLst>
                  <a:gd name="T0" fmla="*/ 2 w 2"/>
                  <a:gd name="T1" fmla="*/ 4 h 4"/>
                  <a:gd name="T2" fmla="*/ 2 w 2"/>
                  <a:gd name="T3" fmla="*/ 0 h 4"/>
                  <a:gd name="T4" fmla="*/ 0 w 2"/>
                  <a:gd name="T5" fmla="*/ 4 h 4"/>
                  <a:gd name="T6" fmla="*/ 2 w 2"/>
                  <a:gd name="T7" fmla="*/ 4 h 4"/>
                </a:gdLst>
                <a:ahLst/>
                <a:cxnLst>
                  <a:cxn ang="0">
                    <a:pos x="T0" y="T1"/>
                  </a:cxn>
                  <a:cxn ang="0">
                    <a:pos x="T2" y="T3"/>
                  </a:cxn>
                  <a:cxn ang="0">
                    <a:pos x="T4" y="T5"/>
                  </a:cxn>
                  <a:cxn ang="0">
                    <a:pos x="T6" y="T7"/>
                  </a:cxn>
                </a:cxnLst>
                <a:rect l="0" t="0" r="r" b="b"/>
                <a:pathLst>
                  <a:path w="2" h="4">
                    <a:moveTo>
                      <a:pt x="2" y="4"/>
                    </a:moveTo>
                    <a:lnTo>
                      <a:pt x="2" y="0"/>
                    </a:lnTo>
                    <a:lnTo>
                      <a:pt x="0" y="4"/>
                    </a:lnTo>
                    <a:lnTo>
                      <a:pt x="2"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37" name="Freeform 1879"/>
            <p:cNvSpPr>
              <a:spLocks/>
            </p:cNvSpPr>
            <p:nvPr/>
          </p:nvSpPr>
          <p:spPr bwMode="auto">
            <a:xfrm>
              <a:off x="4739287" y="2609571"/>
              <a:ext cx="464558" cy="175019"/>
            </a:xfrm>
            <a:custGeom>
              <a:avLst/>
              <a:gdLst>
                <a:gd name="T0" fmla="*/ 181 w 271"/>
                <a:gd name="T1" fmla="*/ 167 h 199"/>
                <a:gd name="T2" fmla="*/ 153 w 271"/>
                <a:gd name="T3" fmla="*/ 175 h 199"/>
                <a:gd name="T4" fmla="*/ 147 w 271"/>
                <a:gd name="T5" fmla="*/ 199 h 199"/>
                <a:gd name="T6" fmla="*/ 146 w 271"/>
                <a:gd name="T7" fmla="*/ 193 h 199"/>
                <a:gd name="T8" fmla="*/ 140 w 271"/>
                <a:gd name="T9" fmla="*/ 175 h 199"/>
                <a:gd name="T10" fmla="*/ 120 w 271"/>
                <a:gd name="T11" fmla="*/ 178 h 199"/>
                <a:gd name="T12" fmla="*/ 91 w 271"/>
                <a:gd name="T13" fmla="*/ 184 h 199"/>
                <a:gd name="T14" fmla="*/ 66 w 271"/>
                <a:gd name="T15" fmla="*/ 180 h 199"/>
                <a:gd name="T16" fmla="*/ 46 w 271"/>
                <a:gd name="T17" fmla="*/ 178 h 199"/>
                <a:gd name="T18" fmla="*/ 30 w 271"/>
                <a:gd name="T19" fmla="*/ 175 h 199"/>
                <a:gd name="T20" fmla="*/ 32 w 271"/>
                <a:gd name="T21" fmla="*/ 162 h 199"/>
                <a:gd name="T22" fmla="*/ 22 w 271"/>
                <a:gd name="T23" fmla="*/ 154 h 199"/>
                <a:gd name="T24" fmla="*/ 16 w 271"/>
                <a:gd name="T25" fmla="*/ 136 h 199"/>
                <a:gd name="T26" fmla="*/ 2 w 271"/>
                <a:gd name="T27" fmla="*/ 113 h 199"/>
                <a:gd name="T28" fmla="*/ 12 w 271"/>
                <a:gd name="T29" fmla="*/ 117 h 199"/>
                <a:gd name="T30" fmla="*/ 9 w 271"/>
                <a:gd name="T31" fmla="*/ 99 h 199"/>
                <a:gd name="T32" fmla="*/ 0 w 271"/>
                <a:gd name="T33" fmla="*/ 82 h 199"/>
                <a:gd name="T34" fmla="*/ 14 w 271"/>
                <a:gd name="T35" fmla="*/ 54 h 199"/>
                <a:gd name="T36" fmla="*/ 36 w 271"/>
                <a:gd name="T37" fmla="*/ 50 h 199"/>
                <a:gd name="T38" fmla="*/ 44 w 271"/>
                <a:gd name="T39" fmla="*/ 39 h 199"/>
                <a:gd name="T40" fmla="*/ 63 w 271"/>
                <a:gd name="T41" fmla="*/ 30 h 199"/>
                <a:gd name="T42" fmla="*/ 97 w 271"/>
                <a:gd name="T43" fmla="*/ 6 h 199"/>
                <a:gd name="T44" fmla="*/ 120 w 271"/>
                <a:gd name="T45" fmla="*/ 2 h 199"/>
                <a:gd name="T46" fmla="*/ 135 w 271"/>
                <a:gd name="T47" fmla="*/ 17 h 199"/>
                <a:gd name="T48" fmla="*/ 171 w 271"/>
                <a:gd name="T49" fmla="*/ 36 h 199"/>
                <a:gd name="T50" fmla="*/ 211 w 271"/>
                <a:gd name="T51" fmla="*/ 17 h 199"/>
                <a:gd name="T52" fmla="*/ 238 w 271"/>
                <a:gd name="T53" fmla="*/ 25 h 199"/>
                <a:gd name="T54" fmla="*/ 250 w 271"/>
                <a:gd name="T55" fmla="*/ 63 h 199"/>
                <a:gd name="T56" fmla="*/ 256 w 271"/>
                <a:gd name="T57" fmla="*/ 84 h 199"/>
                <a:gd name="T58" fmla="*/ 262 w 271"/>
                <a:gd name="T59" fmla="*/ 134 h 199"/>
                <a:gd name="T60" fmla="*/ 262 w 271"/>
                <a:gd name="T61" fmla="*/ 158 h 199"/>
                <a:gd name="T62" fmla="*/ 241 w 271"/>
                <a:gd name="T63" fmla="*/ 154 h 199"/>
                <a:gd name="T64" fmla="*/ 232 w 271"/>
                <a:gd name="T65" fmla="*/ 156 h 199"/>
                <a:gd name="T66" fmla="*/ 202 w 271"/>
                <a:gd name="T67" fmla="*/ 167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1" h="199">
                  <a:moveTo>
                    <a:pt x="202" y="167"/>
                  </a:moveTo>
                  <a:lnTo>
                    <a:pt x="181" y="167"/>
                  </a:lnTo>
                  <a:lnTo>
                    <a:pt x="159" y="171"/>
                  </a:lnTo>
                  <a:lnTo>
                    <a:pt x="153" y="175"/>
                  </a:lnTo>
                  <a:lnTo>
                    <a:pt x="153" y="186"/>
                  </a:lnTo>
                  <a:lnTo>
                    <a:pt x="147" y="199"/>
                  </a:lnTo>
                  <a:lnTo>
                    <a:pt x="146" y="197"/>
                  </a:lnTo>
                  <a:lnTo>
                    <a:pt x="146" y="193"/>
                  </a:lnTo>
                  <a:lnTo>
                    <a:pt x="146" y="167"/>
                  </a:lnTo>
                  <a:lnTo>
                    <a:pt x="140" y="175"/>
                  </a:lnTo>
                  <a:lnTo>
                    <a:pt x="131" y="173"/>
                  </a:lnTo>
                  <a:lnTo>
                    <a:pt x="120" y="178"/>
                  </a:lnTo>
                  <a:lnTo>
                    <a:pt x="103" y="193"/>
                  </a:lnTo>
                  <a:lnTo>
                    <a:pt x="91" y="184"/>
                  </a:lnTo>
                  <a:lnTo>
                    <a:pt x="69" y="167"/>
                  </a:lnTo>
                  <a:lnTo>
                    <a:pt x="66" y="180"/>
                  </a:lnTo>
                  <a:lnTo>
                    <a:pt x="59" y="186"/>
                  </a:lnTo>
                  <a:lnTo>
                    <a:pt x="46" y="178"/>
                  </a:lnTo>
                  <a:lnTo>
                    <a:pt x="38" y="173"/>
                  </a:lnTo>
                  <a:lnTo>
                    <a:pt x="30" y="175"/>
                  </a:lnTo>
                  <a:lnTo>
                    <a:pt x="23" y="173"/>
                  </a:lnTo>
                  <a:lnTo>
                    <a:pt x="32" y="162"/>
                  </a:lnTo>
                  <a:lnTo>
                    <a:pt x="21" y="160"/>
                  </a:lnTo>
                  <a:lnTo>
                    <a:pt x="22" y="154"/>
                  </a:lnTo>
                  <a:lnTo>
                    <a:pt x="15" y="141"/>
                  </a:lnTo>
                  <a:lnTo>
                    <a:pt x="16" y="136"/>
                  </a:lnTo>
                  <a:lnTo>
                    <a:pt x="4" y="125"/>
                  </a:lnTo>
                  <a:lnTo>
                    <a:pt x="2" y="113"/>
                  </a:lnTo>
                  <a:lnTo>
                    <a:pt x="5" y="115"/>
                  </a:lnTo>
                  <a:lnTo>
                    <a:pt x="12" y="117"/>
                  </a:lnTo>
                  <a:lnTo>
                    <a:pt x="9" y="104"/>
                  </a:lnTo>
                  <a:lnTo>
                    <a:pt x="9" y="99"/>
                  </a:lnTo>
                  <a:lnTo>
                    <a:pt x="7" y="84"/>
                  </a:lnTo>
                  <a:lnTo>
                    <a:pt x="0" y="82"/>
                  </a:lnTo>
                  <a:lnTo>
                    <a:pt x="0" y="60"/>
                  </a:lnTo>
                  <a:lnTo>
                    <a:pt x="14" y="54"/>
                  </a:lnTo>
                  <a:lnTo>
                    <a:pt x="20" y="49"/>
                  </a:lnTo>
                  <a:lnTo>
                    <a:pt x="36" y="50"/>
                  </a:lnTo>
                  <a:lnTo>
                    <a:pt x="47" y="41"/>
                  </a:lnTo>
                  <a:lnTo>
                    <a:pt x="44" y="39"/>
                  </a:lnTo>
                  <a:lnTo>
                    <a:pt x="36" y="28"/>
                  </a:lnTo>
                  <a:lnTo>
                    <a:pt x="63" y="30"/>
                  </a:lnTo>
                  <a:lnTo>
                    <a:pt x="82" y="8"/>
                  </a:lnTo>
                  <a:lnTo>
                    <a:pt x="97" y="6"/>
                  </a:lnTo>
                  <a:lnTo>
                    <a:pt x="110" y="0"/>
                  </a:lnTo>
                  <a:lnTo>
                    <a:pt x="120" y="2"/>
                  </a:lnTo>
                  <a:lnTo>
                    <a:pt x="130" y="13"/>
                  </a:lnTo>
                  <a:lnTo>
                    <a:pt x="135" y="17"/>
                  </a:lnTo>
                  <a:lnTo>
                    <a:pt x="153" y="25"/>
                  </a:lnTo>
                  <a:lnTo>
                    <a:pt x="171" y="36"/>
                  </a:lnTo>
                  <a:lnTo>
                    <a:pt x="189" y="36"/>
                  </a:lnTo>
                  <a:lnTo>
                    <a:pt x="211" y="17"/>
                  </a:lnTo>
                  <a:lnTo>
                    <a:pt x="230" y="15"/>
                  </a:lnTo>
                  <a:lnTo>
                    <a:pt x="238" y="25"/>
                  </a:lnTo>
                  <a:lnTo>
                    <a:pt x="245" y="49"/>
                  </a:lnTo>
                  <a:lnTo>
                    <a:pt x="250" y="63"/>
                  </a:lnTo>
                  <a:lnTo>
                    <a:pt x="263" y="75"/>
                  </a:lnTo>
                  <a:lnTo>
                    <a:pt x="256" y="84"/>
                  </a:lnTo>
                  <a:lnTo>
                    <a:pt x="258" y="102"/>
                  </a:lnTo>
                  <a:lnTo>
                    <a:pt x="262" y="134"/>
                  </a:lnTo>
                  <a:lnTo>
                    <a:pt x="271" y="156"/>
                  </a:lnTo>
                  <a:lnTo>
                    <a:pt x="262" y="158"/>
                  </a:lnTo>
                  <a:lnTo>
                    <a:pt x="258" y="154"/>
                  </a:lnTo>
                  <a:lnTo>
                    <a:pt x="241" y="154"/>
                  </a:lnTo>
                  <a:lnTo>
                    <a:pt x="235" y="158"/>
                  </a:lnTo>
                  <a:lnTo>
                    <a:pt x="232" y="156"/>
                  </a:lnTo>
                  <a:lnTo>
                    <a:pt x="218" y="162"/>
                  </a:lnTo>
                  <a:lnTo>
                    <a:pt x="202" y="16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38" name="Freeform 1880"/>
            <p:cNvSpPr>
              <a:spLocks/>
            </p:cNvSpPr>
            <p:nvPr/>
          </p:nvSpPr>
          <p:spPr bwMode="auto">
            <a:xfrm>
              <a:off x="4726634" y="2586988"/>
              <a:ext cx="75920" cy="58340"/>
            </a:xfrm>
            <a:custGeom>
              <a:avLst/>
              <a:gdLst>
                <a:gd name="T0" fmla="*/ 6 w 43"/>
                <a:gd name="T1" fmla="*/ 2 h 60"/>
                <a:gd name="T2" fmla="*/ 2 w 43"/>
                <a:gd name="T3" fmla="*/ 12 h 60"/>
                <a:gd name="T4" fmla="*/ 7 w 43"/>
                <a:gd name="T5" fmla="*/ 21 h 60"/>
                <a:gd name="T6" fmla="*/ 0 w 43"/>
                <a:gd name="T7" fmla="*/ 41 h 60"/>
                <a:gd name="T8" fmla="*/ 10 w 43"/>
                <a:gd name="T9" fmla="*/ 43 h 60"/>
                <a:gd name="T10" fmla="*/ 4 w 43"/>
                <a:gd name="T11" fmla="*/ 60 h 60"/>
                <a:gd name="T12" fmla="*/ 20 w 43"/>
                <a:gd name="T13" fmla="*/ 37 h 60"/>
                <a:gd name="T14" fmla="*/ 43 w 43"/>
                <a:gd name="T15" fmla="*/ 32 h 60"/>
                <a:gd name="T16" fmla="*/ 35 w 43"/>
                <a:gd name="T17" fmla="*/ 21 h 60"/>
                <a:gd name="T18" fmla="*/ 26 w 43"/>
                <a:gd name="T19" fmla="*/ 0 h 60"/>
                <a:gd name="T20" fmla="*/ 6 w 43"/>
                <a:gd name="T21" fmla="*/ 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60">
                  <a:moveTo>
                    <a:pt x="6" y="2"/>
                  </a:moveTo>
                  <a:lnTo>
                    <a:pt x="2" y="12"/>
                  </a:lnTo>
                  <a:lnTo>
                    <a:pt x="7" y="21"/>
                  </a:lnTo>
                  <a:lnTo>
                    <a:pt x="0" y="41"/>
                  </a:lnTo>
                  <a:lnTo>
                    <a:pt x="10" y="43"/>
                  </a:lnTo>
                  <a:lnTo>
                    <a:pt x="4" y="60"/>
                  </a:lnTo>
                  <a:lnTo>
                    <a:pt x="20" y="37"/>
                  </a:lnTo>
                  <a:lnTo>
                    <a:pt x="43" y="32"/>
                  </a:lnTo>
                  <a:lnTo>
                    <a:pt x="35" y="21"/>
                  </a:lnTo>
                  <a:lnTo>
                    <a:pt x="26" y="0"/>
                  </a:lnTo>
                  <a:lnTo>
                    <a:pt x="6"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39" name="Freeform 1881"/>
            <p:cNvSpPr>
              <a:spLocks/>
            </p:cNvSpPr>
            <p:nvPr/>
          </p:nvSpPr>
          <p:spPr bwMode="auto">
            <a:xfrm>
              <a:off x="4610946" y="2150380"/>
              <a:ext cx="211491" cy="139263"/>
            </a:xfrm>
            <a:custGeom>
              <a:avLst/>
              <a:gdLst>
                <a:gd name="T0" fmla="*/ 120 w 120"/>
                <a:gd name="T1" fmla="*/ 75 h 141"/>
                <a:gd name="T2" fmla="*/ 116 w 120"/>
                <a:gd name="T3" fmla="*/ 86 h 141"/>
                <a:gd name="T4" fmla="*/ 119 w 120"/>
                <a:gd name="T5" fmla="*/ 113 h 141"/>
                <a:gd name="T6" fmla="*/ 101 w 120"/>
                <a:gd name="T7" fmla="*/ 128 h 141"/>
                <a:gd name="T8" fmla="*/ 104 w 120"/>
                <a:gd name="T9" fmla="*/ 141 h 141"/>
                <a:gd name="T10" fmla="*/ 80 w 120"/>
                <a:gd name="T11" fmla="*/ 132 h 141"/>
                <a:gd name="T12" fmla="*/ 57 w 120"/>
                <a:gd name="T13" fmla="*/ 125 h 141"/>
                <a:gd name="T14" fmla="*/ 33 w 120"/>
                <a:gd name="T15" fmla="*/ 125 h 141"/>
                <a:gd name="T16" fmla="*/ 10 w 120"/>
                <a:gd name="T17" fmla="*/ 125 h 141"/>
                <a:gd name="T18" fmla="*/ 2 w 120"/>
                <a:gd name="T19" fmla="*/ 113 h 141"/>
                <a:gd name="T20" fmla="*/ 11 w 120"/>
                <a:gd name="T21" fmla="*/ 93 h 141"/>
                <a:gd name="T22" fmla="*/ 0 w 120"/>
                <a:gd name="T23" fmla="*/ 52 h 141"/>
                <a:gd name="T24" fmla="*/ 21 w 120"/>
                <a:gd name="T25" fmla="*/ 28 h 141"/>
                <a:gd name="T26" fmla="*/ 40 w 120"/>
                <a:gd name="T27" fmla="*/ 4 h 141"/>
                <a:gd name="T28" fmla="*/ 58 w 120"/>
                <a:gd name="T29" fmla="*/ 0 h 141"/>
                <a:gd name="T30" fmla="*/ 79 w 120"/>
                <a:gd name="T31" fmla="*/ 6 h 141"/>
                <a:gd name="T32" fmla="*/ 99 w 120"/>
                <a:gd name="T33" fmla="*/ 13 h 141"/>
                <a:gd name="T34" fmla="*/ 101 w 120"/>
                <a:gd name="T35" fmla="*/ 49 h 141"/>
                <a:gd name="T36" fmla="*/ 120 w 120"/>
                <a:gd name="T37" fmla="*/ 7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 h="141">
                  <a:moveTo>
                    <a:pt x="120" y="75"/>
                  </a:moveTo>
                  <a:lnTo>
                    <a:pt x="116" y="86"/>
                  </a:lnTo>
                  <a:lnTo>
                    <a:pt x="119" y="113"/>
                  </a:lnTo>
                  <a:lnTo>
                    <a:pt x="101" y="128"/>
                  </a:lnTo>
                  <a:lnTo>
                    <a:pt x="104" y="141"/>
                  </a:lnTo>
                  <a:lnTo>
                    <a:pt x="80" y="132"/>
                  </a:lnTo>
                  <a:lnTo>
                    <a:pt x="57" y="125"/>
                  </a:lnTo>
                  <a:lnTo>
                    <a:pt x="33" y="125"/>
                  </a:lnTo>
                  <a:lnTo>
                    <a:pt x="10" y="125"/>
                  </a:lnTo>
                  <a:lnTo>
                    <a:pt x="2" y="113"/>
                  </a:lnTo>
                  <a:lnTo>
                    <a:pt x="11" y="93"/>
                  </a:lnTo>
                  <a:lnTo>
                    <a:pt x="0" y="52"/>
                  </a:lnTo>
                  <a:lnTo>
                    <a:pt x="21" y="28"/>
                  </a:lnTo>
                  <a:lnTo>
                    <a:pt x="40" y="4"/>
                  </a:lnTo>
                  <a:lnTo>
                    <a:pt x="58" y="0"/>
                  </a:lnTo>
                  <a:lnTo>
                    <a:pt x="79" y="6"/>
                  </a:lnTo>
                  <a:lnTo>
                    <a:pt x="99" y="13"/>
                  </a:lnTo>
                  <a:lnTo>
                    <a:pt x="101" y="49"/>
                  </a:lnTo>
                  <a:lnTo>
                    <a:pt x="120" y="7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40" name="Freeform 1882"/>
            <p:cNvSpPr>
              <a:spLocks/>
            </p:cNvSpPr>
            <p:nvPr/>
          </p:nvSpPr>
          <p:spPr bwMode="auto">
            <a:xfrm>
              <a:off x="4263883" y="2124033"/>
              <a:ext cx="54229" cy="58340"/>
            </a:xfrm>
            <a:custGeom>
              <a:avLst/>
              <a:gdLst>
                <a:gd name="T0" fmla="*/ 17 w 31"/>
                <a:gd name="T1" fmla="*/ 55 h 61"/>
                <a:gd name="T2" fmla="*/ 16 w 31"/>
                <a:gd name="T3" fmla="*/ 61 h 61"/>
                <a:gd name="T4" fmla="*/ 6 w 31"/>
                <a:gd name="T5" fmla="*/ 59 h 61"/>
                <a:gd name="T6" fmla="*/ 3 w 31"/>
                <a:gd name="T7" fmla="*/ 55 h 61"/>
                <a:gd name="T8" fmla="*/ 0 w 31"/>
                <a:gd name="T9" fmla="*/ 39 h 61"/>
                <a:gd name="T10" fmla="*/ 0 w 31"/>
                <a:gd name="T11" fmla="*/ 11 h 61"/>
                <a:gd name="T12" fmla="*/ 7 w 31"/>
                <a:gd name="T13" fmla="*/ 7 h 61"/>
                <a:gd name="T14" fmla="*/ 10 w 31"/>
                <a:gd name="T15" fmla="*/ 11 h 61"/>
                <a:gd name="T16" fmla="*/ 11 w 31"/>
                <a:gd name="T17" fmla="*/ 3 h 61"/>
                <a:gd name="T18" fmla="*/ 20 w 31"/>
                <a:gd name="T19" fmla="*/ 0 h 61"/>
                <a:gd name="T20" fmla="*/ 24 w 31"/>
                <a:gd name="T21" fmla="*/ 11 h 61"/>
                <a:gd name="T22" fmla="*/ 31 w 31"/>
                <a:gd name="T23" fmla="*/ 11 h 61"/>
                <a:gd name="T24" fmla="*/ 28 w 31"/>
                <a:gd name="T25" fmla="*/ 22 h 61"/>
                <a:gd name="T26" fmla="*/ 18 w 31"/>
                <a:gd name="T27" fmla="*/ 35 h 61"/>
                <a:gd name="T28" fmla="*/ 19 w 31"/>
                <a:gd name="T29" fmla="*/ 39 h 61"/>
                <a:gd name="T30" fmla="*/ 17 w 31"/>
                <a:gd name="T31" fmla="*/ 5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61">
                  <a:moveTo>
                    <a:pt x="17" y="55"/>
                  </a:moveTo>
                  <a:lnTo>
                    <a:pt x="16" y="61"/>
                  </a:lnTo>
                  <a:lnTo>
                    <a:pt x="6" y="59"/>
                  </a:lnTo>
                  <a:lnTo>
                    <a:pt x="3" y="55"/>
                  </a:lnTo>
                  <a:lnTo>
                    <a:pt x="0" y="39"/>
                  </a:lnTo>
                  <a:lnTo>
                    <a:pt x="0" y="11"/>
                  </a:lnTo>
                  <a:lnTo>
                    <a:pt x="7" y="7"/>
                  </a:lnTo>
                  <a:lnTo>
                    <a:pt x="10" y="11"/>
                  </a:lnTo>
                  <a:lnTo>
                    <a:pt x="11" y="3"/>
                  </a:lnTo>
                  <a:lnTo>
                    <a:pt x="20" y="0"/>
                  </a:lnTo>
                  <a:lnTo>
                    <a:pt x="24" y="11"/>
                  </a:lnTo>
                  <a:lnTo>
                    <a:pt x="31" y="11"/>
                  </a:lnTo>
                  <a:lnTo>
                    <a:pt x="28" y="22"/>
                  </a:lnTo>
                  <a:lnTo>
                    <a:pt x="18" y="35"/>
                  </a:lnTo>
                  <a:lnTo>
                    <a:pt x="19" y="39"/>
                  </a:lnTo>
                  <a:lnTo>
                    <a:pt x="17" y="5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41" name="Freeform 1883"/>
            <p:cNvSpPr>
              <a:spLocks/>
            </p:cNvSpPr>
            <p:nvPr/>
          </p:nvSpPr>
          <p:spPr bwMode="auto">
            <a:xfrm>
              <a:off x="4327150" y="2146616"/>
              <a:ext cx="32537" cy="33875"/>
            </a:xfrm>
            <a:custGeom>
              <a:avLst/>
              <a:gdLst>
                <a:gd name="T0" fmla="*/ 19 w 19"/>
                <a:gd name="T1" fmla="*/ 11 h 33"/>
                <a:gd name="T2" fmla="*/ 18 w 19"/>
                <a:gd name="T3" fmla="*/ 7 h 33"/>
                <a:gd name="T4" fmla="*/ 13 w 19"/>
                <a:gd name="T5" fmla="*/ 0 h 33"/>
                <a:gd name="T6" fmla="*/ 13 w 19"/>
                <a:gd name="T7" fmla="*/ 11 h 33"/>
                <a:gd name="T8" fmla="*/ 7 w 19"/>
                <a:gd name="T9" fmla="*/ 9 h 33"/>
                <a:gd name="T10" fmla="*/ 3 w 19"/>
                <a:gd name="T11" fmla="*/ 5 h 33"/>
                <a:gd name="T12" fmla="*/ 0 w 19"/>
                <a:gd name="T13" fmla="*/ 11 h 33"/>
                <a:gd name="T14" fmla="*/ 0 w 19"/>
                <a:gd name="T15" fmla="*/ 18 h 33"/>
                <a:gd name="T16" fmla="*/ 11 w 19"/>
                <a:gd name="T17" fmla="*/ 33 h 33"/>
                <a:gd name="T18" fmla="*/ 15 w 19"/>
                <a:gd name="T19" fmla="*/ 27 h 33"/>
                <a:gd name="T20" fmla="*/ 15 w 19"/>
                <a:gd name="T21" fmla="*/ 20 h 33"/>
                <a:gd name="T22" fmla="*/ 19 w 19"/>
                <a:gd name="T23"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33">
                  <a:moveTo>
                    <a:pt x="19" y="11"/>
                  </a:moveTo>
                  <a:lnTo>
                    <a:pt x="18" y="7"/>
                  </a:lnTo>
                  <a:lnTo>
                    <a:pt x="13" y="0"/>
                  </a:lnTo>
                  <a:lnTo>
                    <a:pt x="13" y="11"/>
                  </a:lnTo>
                  <a:lnTo>
                    <a:pt x="7" y="9"/>
                  </a:lnTo>
                  <a:lnTo>
                    <a:pt x="3" y="5"/>
                  </a:lnTo>
                  <a:lnTo>
                    <a:pt x="0" y="11"/>
                  </a:lnTo>
                  <a:lnTo>
                    <a:pt x="0" y="18"/>
                  </a:lnTo>
                  <a:lnTo>
                    <a:pt x="11" y="33"/>
                  </a:lnTo>
                  <a:lnTo>
                    <a:pt x="15" y="27"/>
                  </a:lnTo>
                  <a:lnTo>
                    <a:pt x="15" y="20"/>
                  </a:lnTo>
                  <a:lnTo>
                    <a:pt x="19" y="1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42" name="Freeform 1884"/>
            <p:cNvSpPr>
              <a:spLocks/>
            </p:cNvSpPr>
            <p:nvPr/>
          </p:nvSpPr>
          <p:spPr bwMode="auto">
            <a:xfrm>
              <a:off x="4265691" y="2097686"/>
              <a:ext cx="46998" cy="33875"/>
            </a:xfrm>
            <a:custGeom>
              <a:avLst/>
              <a:gdLst>
                <a:gd name="T0" fmla="*/ 22 w 27"/>
                <a:gd name="T1" fmla="*/ 22 h 33"/>
                <a:gd name="T2" fmla="*/ 2 w 27"/>
                <a:gd name="T3" fmla="*/ 24 h 33"/>
                <a:gd name="T4" fmla="*/ 0 w 27"/>
                <a:gd name="T5" fmla="*/ 33 h 33"/>
                <a:gd name="T6" fmla="*/ 1 w 27"/>
                <a:gd name="T7" fmla="*/ 18 h 33"/>
                <a:gd name="T8" fmla="*/ 13 w 27"/>
                <a:gd name="T9" fmla="*/ 14 h 33"/>
                <a:gd name="T10" fmla="*/ 27 w 27"/>
                <a:gd name="T11" fmla="*/ 0 h 33"/>
                <a:gd name="T12" fmla="*/ 22 w 27"/>
                <a:gd name="T13" fmla="*/ 22 h 33"/>
              </a:gdLst>
              <a:ahLst/>
              <a:cxnLst>
                <a:cxn ang="0">
                  <a:pos x="T0" y="T1"/>
                </a:cxn>
                <a:cxn ang="0">
                  <a:pos x="T2" y="T3"/>
                </a:cxn>
                <a:cxn ang="0">
                  <a:pos x="T4" y="T5"/>
                </a:cxn>
                <a:cxn ang="0">
                  <a:pos x="T6" y="T7"/>
                </a:cxn>
                <a:cxn ang="0">
                  <a:pos x="T8" y="T9"/>
                </a:cxn>
                <a:cxn ang="0">
                  <a:pos x="T10" y="T11"/>
                </a:cxn>
                <a:cxn ang="0">
                  <a:pos x="T12" y="T13"/>
                </a:cxn>
              </a:cxnLst>
              <a:rect l="0" t="0" r="r" b="b"/>
              <a:pathLst>
                <a:path w="27" h="33">
                  <a:moveTo>
                    <a:pt x="22" y="22"/>
                  </a:moveTo>
                  <a:lnTo>
                    <a:pt x="2" y="24"/>
                  </a:lnTo>
                  <a:lnTo>
                    <a:pt x="0" y="33"/>
                  </a:lnTo>
                  <a:lnTo>
                    <a:pt x="1" y="18"/>
                  </a:lnTo>
                  <a:lnTo>
                    <a:pt x="13" y="14"/>
                  </a:lnTo>
                  <a:lnTo>
                    <a:pt x="27" y="0"/>
                  </a:lnTo>
                  <a:lnTo>
                    <a:pt x="22" y="2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43" name="Freeform 1885"/>
            <p:cNvSpPr>
              <a:spLocks/>
            </p:cNvSpPr>
            <p:nvPr/>
          </p:nvSpPr>
          <p:spPr bwMode="auto">
            <a:xfrm>
              <a:off x="4296420" y="2163554"/>
              <a:ext cx="28922" cy="15055"/>
            </a:xfrm>
            <a:custGeom>
              <a:avLst/>
              <a:gdLst>
                <a:gd name="T0" fmla="*/ 15 w 15"/>
                <a:gd name="T1" fmla="*/ 10 h 15"/>
                <a:gd name="T2" fmla="*/ 10 w 15"/>
                <a:gd name="T3" fmla="*/ 0 h 15"/>
                <a:gd name="T4" fmla="*/ 0 w 15"/>
                <a:gd name="T5" fmla="*/ 2 h 15"/>
                <a:gd name="T6" fmla="*/ 10 w 15"/>
                <a:gd name="T7" fmla="*/ 15 h 15"/>
                <a:gd name="T8" fmla="*/ 15 w 15"/>
                <a:gd name="T9" fmla="*/ 10 h 15"/>
              </a:gdLst>
              <a:ahLst/>
              <a:cxnLst>
                <a:cxn ang="0">
                  <a:pos x="T0" y="T1"/>
                </a:cxn>
                <a:cxn ang="0">
                  <a:pos x="T2" y="T3"/>
                </a:cxn>
                <a:cxn ang="0">
                  <a:pos x="T4" y="T5"/>
                </a:cxn>
                <a:cxn ang="0">
                  <a:pos x="T6" y="T7"/>
                </a:cxn>
                <a:cxn ang="0">
                  <a:pos x="T8" y="T9"/>
                </a:cxn>
              </a:cxnLst>
              <a:rect l="0" t="0" r="r" b="b"/>
              <a:pathLst>
                <a:path w="15" h="15">
                  <a:moveTo>
                    <a:pt x="15" y="10"/>
                  </a:moveTo>
                  <a:lnTo>
                    <a:pt x="10" y="0"/>
                  </a:lnTo>
                  <a:lnTo>
                    <a:pt x="0" y="2"/>
                  </a:lnTo>
                  <a:lnTo>
                    <a:pt x="10" y="15"/>
                  </a:lnTo>
                  <a:lnTo>
                    <a:pt x="15" y="1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44" name="Group 1886"/>
            <p:cNvGrpSpPr>
              <a:grpSpLocks/>
            </p:cNvGrpSpPr>
            <p:nvPr/>
          </p:nvGrpSpPr>
          <p:grpSpPr bwMode="auto">
            <a:xfrm>
              <a:off x="4347034" y="2180491"/>
              <a:ext cx="9038" cy="13174"/>
              <a:chOff x="3235" y="1827"/>
              <a:chExt cx="6" cy="6"/>
            </a:xfrm>
            <a:solidFill>
              <a:schemeClr val="bg1">
                <a:lumMod val="85000"/>
              </a:schemeClr>
            </a:solidFill>
          </p:grpSpPr>
          <p:grpSp>
            <p:nvGrpSpPr>
              <p:cNvPr id="720" name="Group 1887"/>
              <p:cNvGrpSpPr>
                <a:grpSpLocks/>
              </p:cNvGrpSpPr>
              <p:nvPr/>
            </p:nvGrpSpPr>
            <p:grpSpPr bwMode="auto">
              <a:xfrm>
                <a:off x="3235" y="1827"/>
                <a:ext cx="6" cy="6"/>
                <a:chOff x="3235" y="1827"/>
                <a:chExt cx="6" cy="6"/>
              </a:xfrm>
              <a:grpFill/>
            </p:grpSpPr>
            <p:pic>
              <p:nvPicPr>
                <p:cNvPr id="722" name="Picture 1888"/>
                <p:cNvPicPr>
                  <a:picLocks noChangeAspect="1" noChangeArrowheads="1"/>
                </p:cNvPicPr>
                <p:nvPr/>
              </p:nvPicPr>
              <p:blipFill>
                <a:blip r:embed="rId39" cstate="print">
                  <a:extLst>
                    <a:ext uri="{28A0092B-C50C-407E-A947-70E740481C1C}">
                      <a14:useLocalDpi xmlns:a14="http://schemas.microsoft.com/office/drawing/2010/main" val="0"/>
                    </a:ext>
                  </a:extLst>
                </a:blip>
                <a:srcRect r="-19398"/>
                <a:stretch>
                  <a:fillRect/>
                </a:stretch>
              </p:blipFill>
              <p:spPr bwMode="auto">
                <a:xfrm>
                  <a:off x="3235" y="1827"/>
                  <a:ext cx="6"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3" name="Freeform 1889"/>
                <p:cNvSpPr>
                  <a:spLocks/>
                </p:cNvSpPr>
                <p:nvPr/>
              </p:nvSpPr>
              <p:spPr bwMode="auto">
                <a:xfrm>
                  <a:off x="3235" y="1827"/>
                  <a:ext cx="4" cy="5"/>
                </a:xfrm>
                <a:custGeom>
                  <a:avLst/>
                  <a:gdLst>
                    <a:gd name="T0" fmla="*/ 4 w 4"/>
                    <a:gd name="T1" fmla="*/ 2 h 9"/>
                    <a:gd name="T2" fmla="*/ 2 w 4"/>
                    <a:gd name="T3" fmla="*/ 0 h 9"/>
                    <a:gd name="T4" fmla="*/ 0 w 4"/>
                    <a:gd name="T5" fmla="*/ 9 h 9"/>
                    <a:gd name="T6" fmla="*/ 4 w 4"/>
                    <a:gd name="T7" fmla="*/ 2 h 9"/>
                  </a:gdLst>
                  <a:ahLst/>
                  <a:cxnLst>
                    <a:cxn ang="0">
                      <a:pos x="T0" y="T1"/>
                    </a:cxn>
                    <a:cxn ang="0">
                      <a:pos x="T2" y="T3"/>
                    </a:cxn>
                    <a:cxn ang="0">
                      <a:pos x="T4" y="T5"/>
                    </a:cxn>
                    <a:cxn ang="0">
                      <a:pos x="T6" y="T7"/>
                    </a:cxn>
                  </a:cxnLst>
                  <a:rect l="0" t="0" r="r" b="b"/>
                  <a:pathLst>
                    <a:path w="4" h="9">
                      <a:moveTo>
                        <a:pt x="4" y="2"/>
                      </a:moveTo>
                      <a:lnTo>
                        <a:pt x="2" y="0"/>
                      </a:lnTo>
                      <a:lnTo>
                        <a:pt x="0" y="9"/>
                      </a:lnTo>
                      <a:lnTo>
                        <a:pt x="4"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24" name="Freeform 1890"/>
                <p:cNvSpPr>
                  <a:spLocks/>
                </p:cNvSpPr>
                <p:nvPr/>
              </p:nvSpPr>
              <p:spPr bwMode="auto">
                <a:xfrm>
                  <a:off x="3235" y="1827"/>
                  <a:ext cx="4" cy="5"/>
                </a:xfrm>
                <a:custGeom>
                  <a:avLst/>
                  <a:gdLst>
                    <a:gd name="T0" fmla="*/ 4 w 4"/>
                    <a:gd name="T1" fmla="*/ 2 h 9"/>
                    <a:gd name="T2" fmla="*/ 2 w 4"/>
                    <a:gd name="T3" fmla="*/ 0 h 9"/>
                    <a:gd name="T4" fmla="*/ 0 w 4"/>
                    <a:gd name="T5" fmla="*/ 9 h 9"/>
                    <a:gd name="T6" fmla="*/ 4 w 4"/>
                    <a:gd name="T7" fmla="*/ 2 h 9"/>
                  </a:gdLst>
                  <a:ahLst/>
                  <a:cxnLst>
                    <a:cxn ang="0">
                      <a:pos x="T0" y="T1"/>
                    </a:cxn>
                    <a:cxn ang="0">
                      <a:pos x="T2" y="T3"/>
                    </a:cxn>
                    <a:cxn ang="0">
                      <a:pos x="T4" y="T5"/>
                    </a:cxn>
                    <a:cxn ang="0">
                      <a:pos x="T6" y="T7"/>
                    </a:cxn>
                  </a:cxnLst>
                  <a:rect l="0" t="0" r="r" b="b"/>
                  <a:pathLst>
                    <a:path w="4" h="9">
                      <a:moveTo>
                        <a:pt x="4" y="2"/>
                      </a:moveTo>
                      <a:lnTo>
                        <a:pt x="2" y="0"/>
                      </a:lnTo>
                      <a:lnTo>
                        <a:pt x="0" y="9"/>
                      </a:lnTo>
                      <a:lnTo>
                        <a:pt x="4"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25" name="Picture 1891"/>
                <p:cNvPicPr>
                  <a:picLocks noChangeAspect="1" noChangeArrowheads="1"/>
                </p:cNvPicPr>
                <p:nvPr/>
              </p:nvPicPr>
              <p:blipFill>
                <a:blip r:embed="rId39" cstate="print">
                  <a:extLst>
                    <a:ext uri="{28A0092B-C50C-407E-A947-70E740481C1C}">
                      <a14:useLocalDpi xmlns:a14="http://schemas.microsoft.com/office/drawing/2010/main" val="0"/>
                    </a:ext>
                  </a:extLst>
                </a:blip>
                <a:srcRect r="-19398"/>
                <a:stretch>
                  <a:fillRect/>
                </a:stretch>
              </p:blipFill>
              <p:spPr bwMode="auto">
                <a:xfrm>
                  <a:off x="3235" y="1827"/>
                  <a:ext cx="6"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21" name="Freeform 1892"/>
              <p:cNvSpPr>
                <a:spLocks/>
              </p:cNvSpPr>
              <p:nvPr/>
            </p:nvSpPr>
            <p:spPr bwMode="auto">
              <a:xfrm>
                <a:off x="3235" y="1827"/>
                <a:ext cx="4" cy="5"/>
              </a:xfrm>
              <a:custGeom>
                <a:avLst/>
                <a:gdLst>
                  <a:gd name="T0" fmla="*/ 4 w 4"/>
                  <a:gd name="T1" fmla="*/ 2 h 9"/>
                  <a:gd name="T2" fmla="*/ 2 w 4"/>
                  <a:gd name="T3" fmla="*/ 0 h 9"/>
                  <a:gd name="T4" fmla="*/ 0 w 4"/>
                  <a:gd name="T5" fmla="*/ 9 h 9"/>
                  <a:gd name="T6" fmla="*/ 4 w 4"/>
                  <a:gd name="T7" fmla="*/ 2 h 9"/>
                </a:gdLst>
                <a:ahLst/>
                <a:cxnLst>
                  <a:cxn ang="0">
                    <a:pos x="T0" y="T1"/>
                  </a:cxn>
                  <a:cxn ang="0">
                    <a:pos x="T2" y="T3"/>
                  </a:cxn>
                  <a:cxn ang="0">
                    <a:pos x="T4" y="T5"/>
                  </a:cxn>
                  <a:cxn ang="0">
                    <a:pos x="T6" y="T7"/>
                  </a:cxn>
                </a:cxnLst>
                <a:rect l="0" t="0" r="r" b="b"/>
                <a:pathLst>
                  <a:path w="4" h="9">
                    <a:moveTo>
                      <a:pt x="4" y="2"/>
                    </a:moveTo>
                    <a:lnTo>
                      <a:pt x="2" y="0"/>
                    </a:lnTo>
                    <a:lnTo>
                      <a:pt x="0" y="9"/>
                    </a:lnTo>
                    <a:lnTo>
                      <a:pt x="4"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45" name="Group 1893"/>
            <p:cNvGrpSpPr>
              <a:grpSpLocks/>
            </p:cNvGrpSpPr>
            <p:nvPr/>
          </p:nvGrpSpPr>
          <p:grpSpPr bwMode="auto">
            <a:xfrm>
              <a:off x="4592870" y="2043110"/>
              <a:ext cx="103034" cy="52694"/>
              <a:chOff x="3374" y="1758"/>
              <a:chExt cx="59" cy="26"/>
            </a:xfrm>
            <a:solidFill>
              <a:schemeClr val="bg1">
                <a:lumMod val="85000"/>
              </a:schemeClr>
            </a:solidFill>
          </p:grpSpPr>
          <p:grpSp>
            <p:nvGrpSpPr>
              <p:cNvPr id="712" name="Group 1894"/>
              <p:cNvGrpSpPr>
                <a:grpSpLocks/>
              </p:cNvGrpSpPr>
              <p:nvPr/>
            </p:nvGrpSpPr>
            <p:grpSpPr bwMode="auto">
              <a:xfrm>
                <a:off x="3374" y="1758"/>
                <a:ext cx="59" cy="26"/>
                <a:chOff x="3374" y="1758"/>
                <a:chExt cx="59" cy="26"/>
              </a:xfrm>
              <a:grpFill/>
            </p:grpSpPr>
            <p:pic>
              <p:nvPicPr>
                <p:cNvPr id="714" name="Picture 1895"/>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374" y="1758"/>
                  <a:ext cx="48" cy="2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5" name="Picture 1896"/>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422" y="1758"/>
                  <a:ext cx="11" cy="2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 name="Freeform 1897"/>
                <p:cNvSpPr>
                  <a:spLocks/>
                </p:cNvSpPr>
                <p:nvPr/>
              </p:nvSpPr>
              <p:spPr bwMode="auto">
                <a:xfrm>
                  <a:off x="3374" y="1758"/>
                  <a:ext cx="58" cy="25"/>
                </a:xfrm>
                <a:custGeom>
                  <a:avLst/>
                  <a:gdLst>
                    <a:gd name="T0" fmla="*/ 58 w 58"/>
                    <a:gd name="T1" fmla="*/ 31 h 50"/>
                    <a:gd name="T2" fmla="*/ 54 w 58"/>
                    <a:gd name="T3" fmla="*/ 2 h 50"/>
                    <a:gd name="T4" fmla="*/ 23 w 58"/>
                    <a:gd name="T5" fmla="*/ 0 h 50"/>
                    <a:gd name="T6" fmla="*/ 0 w 58"/>
                    <a:gd name="T7" fmla="*/ 11 h 50"/>
                    <a:gd name="T8" fmla="*/ 2 w 58"/>
                    <a:gd name="T9" fmla="*/ 22 h 50"/>
                    <a:gd name="T10" fmla="*/ 11 w 58"/>
                    <a:gd name="T11" fmla="*/ 39 h 50"/>
                    <a:gd name="T12" fmla="*/ 14 w 58"/>
                    <a:gd name="T13" fmla="*/ 39 h 50"/>
                    <a:gd name="T14" fmla="*/ 33 w 58"/>
                    <a:gd name="T15" fmla="*/ 43 h 50"/>
                    <a:gd name="T16" fmla="*/ 53 w 58"/>
                    <a:gd name="T17" fmla="*/ 50 h 50"/>
                    <a:gd name="T18" fmla="*/ 58 w 58"/>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0">
                      <a:moveTo>
                        <a:pt x="58" y="31"/>
                      </a:moveTo>
                      <a:lnTo>
                        <a:pt x="54" y="2"/>
                      </a:lnTo>
                      <a:lnTo>
                        <a:pt x="23" y="0"/>
                      </a:lnTo>
                      <a:lnTo>
                        <a:pt x="0" y="11"/>
                      </a:lnTo>
                      <a:lnTo>
                        <a:pt x="2" y="22"/>
                      </a:lnTo>
                      <a:lnTo>
                        <a:pt x="11" y="39"/>
                      </a:lnTo>
                      <a:lnTo>
                        <a:pt x="14" y="39"/>
                      </a:lnTo>
                      <a:lnTo>
                        <a:pt x="33" y="43"/>
                      </a:lnTo>
                      <a:lnTo>
                        <a:pt x="53" y="50"/>
                      </a:lnTo>
                      <a:lnTo>
                        <a:pt x="58" y="3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17" name="Freeform 1898"/>
                <p:cNvSpPr>
                  <a:spLocks/>
                </p:cNvSpPr>
                <p:nvPr/>
              </p:nvSpPr>
              <p:spPr bwMode="auto">
                <a:xfrm>
                  <a:off x="3374" y="1758"/>
                  <a:ext cx="58" cy="25"/>
                </a:xfrm>
                <a:custGeom>
                  <a:avLst/>
                  <a:gdLst>
                    <a:gd name="T0" fmla="*/ 58 w 58"/>
                    <a:gd name="T1" fmla="*/ 31 h 50"/>
                    <a:gd name="T2" fmla="*/ 54 w 58"/>
                    <a:gd name="T3" fmla="*/ 2 h 50"/>
                    <a:gd name="T4" fmla="*/ 23 w 58"/>
                    <a:gd name="T5" fmla="*/ 0 h 50"/>
                    <a:gd name="T6" fmla="*/ 0 w 58"/>
                    <a:gd name="T7" fmla="*/ 11 h 50"/>
                    <a:gd name="T8" fmla="*/ 2 w 58"/>
                    <a:gd name="T9" fmla="*/ 22 h 50"/>
                    <a:gd name="T10" fmla="*/ 11 w 58"/>
                    <a:gd name="T11" fmla="*/ 39 h 50"/>
                    <a:gd name="T12" fmla="*/ 14 w 58"/>
                    <a:gd name="T13" fmla="*/ 39 h 50"/>
                    <a:gd name="T14" fmla="*/ 33 w 58"/>
                    <a:gd name="T15" fmla="*/ 43 h 50"/>
                    <a:gd name="T16" fmla="*/ 53 w 58"/>
                    <a:gd name="T17" fmla="*/ 50 h 50"/>
                    <a:gd name="T18" fmla="*/ 58 w 58"/>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0">
                      <a:moveTo>
                        <a:pt x="58" y="31"/>
                      </a:moveTo>
                      <a:lnTo>
                        <a:pt x="54" y="2"/>
                      </a:lnTo>
                      <a:lnTo>
                        <a:pt x="23" y="0"/>
                      </a:lnTo>
                      <a:lnTo>
                        <a:pt x="0" y="11"/>
                      </a:lnTo>
                      <a:lnTo>
                        <a:pt x="2" y="22"/>
                      </a:lnTo>
                      <a:lnTo>
                        <a:pt x="11" y="39"/>
                      </a:lnTo>
                      <a:lnTo>
                        <a:pt x="14" y="39"/>
                      </a:lnTo>
                      <a:lnTo>
                        <a:pt x="33" y="43"/>
                      </a:lnTo>
                      <a:lnTo>
                        <a:pt x="53" y="50"/>
                      </a:lnTo>
                      <a:lnTo>
                        <a:pt x="58" y="3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18" name="Picture 1899"/>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3374" y="1758"/>
                  <a:ext cx="48" cy="2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9" name="Picture 1900"/>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3422" y="1758"/>
                  <a:ext cx="11" cy="2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13" name="Freeform 1901"/>
              <p:cNvSpPr>
                <a:spLocks/>
              </p:cNvSpPr>
              <p:nvPr/>
            </p:nvSpPr>
            <p:spPr bwMode="auto">
              <a:xfrm>
                <a:off x="3374" y="1758"/>
                <a:ext cx="58" cy="25"/>
              </a:xfrm>
              <a:custGeom>
                <a:avLst/>
                <a:gdLst>
                  <a:gd name="T0" fmla="*/ 58 w 58"/>
                  <a:gd name="T1" fmla="*/ 31 h 50"/>
                  <a:gd name="T2" fmla="*/ 54 w 58"/>
                  <a:gd name="T3" fmla="*/ 2 h 50"/>
                  <a:gd name="T4" fmla="*/ 23 w 58"/>
                  <a:gd name="T5" fmla="*/ 0 h 50"/>
                  <a:gd name="T6" fmla="*/ 0 w 58"/>
                  <a:gd name="T7" fmla="*/ 11 h 50"/>
                  <a:gd name="T8" fmla="*/ 2 w 58"/>
                  <a:gd name="T9" fmla="*/ 22 h 50"/>
                  <a:gd name="T10" fmla="*/ 11 w 58"/>
                  <a:gd name="T11" fmla="*/ 39 h 50"/>
                  <a:gd name="T12" fmla="*/ 14 w 58"/>
                  <a:gd name="T13" fmla="*/ 39 h 50"/>
                  <a:gd name="T14" fmla="*/ 33 w 58"/>
                  <a:gd name="T15" fmla="*/ 43 h 50"/>
                  <a:gd name="T16" fmla="*/ 53 w 58"/>
                  <a:gd name="T17" fmla="*/ 50 h 50"/>
                  <a:gd name="T18" fmla="*/ 58 w 58"/>
                  <a:gd name="T19" fmla="*/ 3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0">
                    <a:moveTo>
                      <a:pt x="58" y="31"/>
                    </a:moveTo>
                    <a:lnTo>
                      <a:pt x="54" y="2"/>
                    </a:lnTo>
                    <a:lnTo>
                      <a:pt x="23" y="0"/>
                    </a:lnTo>
                    <a:lnTo>
                      <a:pt x="0" y="11"/>
                    </a:lnTo>
                    <a:lnTo>
                      <a:pt x="2" y="22"/>
                    </a:lnTo>
                    <a:lnTo>
                      <a:pt x="11" y="39"/>
                    </a:lnTo>
                    <a:lnTo>
                      <a:pt x="14" y="39"/>
                    </a:lnTo>
                    <a:lnTo>
                      <a:pt x="33" y="43"/>
                    </a:lnTo>
                    <a:lnTo>
                      <a:pt x="53" y="50"/>
                    </a:lnTo>
                    <a:lnTo>
                      <a:pt x="58" y="3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46" name="Freeform 1902"/>
            <p:cNvSpPr>
              <a:spLocks/>
            </p:cNvSpPr>
            <p:nvPr/>
          </p:nvSpPr>
          <p:spPr bwMode="auto">
            <a:xfrm>
              <a:off x="4549487" y="2080749"/>
              <a:ext cx="164493" cy="75277"/>
            </a:xfrm>
            <a:custGeom>
              <a:avLst/>
              <a:gdLst>
                <a:gd name="T0" fmla="*/ 47 w 93"/>
                <a:gd name="T1" fmla="*/ 50 h 72"/>
                <a:gd name="T2" fmla="*/ 25 w 93"/>
                <a:gd name="T3" fmla="*/ 54 h 72"/>
                <a:gd name="T4" fmla="*/ 3 w 93"/>
                <a:gd name="T5" fmla="*/ 57 h 72"/>
                <a:gd name="T6" fmla="*/ 0 w 93"/>
                <a:gd name="T7" fmla="*/ 59 h 72"/>
                <a:gd name="T8" fmla="*/ 5 w 93"/>
                <a:gd name="T9" fmla="*/ 20 h 72"/>
                <a:gd name="T10" fmla="*/ 19 w 93"/>
                <a:gd name="T11" fmla="*/ 20 h 72"/>
                <a:gd name="T12" fmla="*/ 34 w 93"/>
                <a:gd name="T13" fmla="*/ 39 h 72"/>
                <a:gd name="T14" fmla="*/ 42 w 93"/>
                <a:gd name="T15" fmla="*/ 28 h 72"/>
                <a:gd name="T16" fmla="*/ 38 w 93"/>
                <a:gd name="T17" fmla="*/ 0 h 72"/>
                <a:gd name="T18" fmla="*/ 57 w 93"/>
                <a:gd name="T19" fmla="*/ 4 h 72"/>
                <a:gd name="T20" fmla="*/ 77 w 93"/>
                <a:gd name="T21" fmla="*/ 11 h 72"/>
                <a:gd name="T22" fmla="*/ 85 w 93"/>
                <a:gd name="T23" fmla="*/ 33 h 72"/>
                <a:gd name="T24" fmla="*/ 93 w 93"/>
                <a:gd name="T25" fmla="*/ 68 h 72"/>
                <a:gd name="T26" fmla="*/ 75 w 93"/>
                <a:gd name="T27" fmla="*/ 72 h 72"/>
                <a:gd name="T28" fmla="*/ 47 w 93"/>
                <a:gd name="T29"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72">
                  <a:moveTo>
                    <a:pt x="47" y="50"/>
                  </a:moveTo>
                  <a:lnTo>
                    <a:pt x="25" y="54"/>
                  </a:lnTo>
                  <a:lnTo>
                    <a:pt x="3" y="57"/>
                  </a:lnTo>
                  <a:lnTo>
                    <a:pt x="0" y="59"/>
                  </a:lnTo>
                  <a:lnTo>
                    <a:pt x="5" y="20"/>
                  </a:lnTo>
                  <a:lnTo>
                    <a:pt x="19" y="20"/>
                  </a:lnTo>
                  <a:lnTo>
                    <a:pt x="34" y="39"/>
                  </a:lnTo>
                  <a:lnTo>
                    <a:pt x="42" y="28"/>
                  </a:lnTo>
                  <a:lnTo>
                    <a:pt x="38" y="0"/>
                  </a:lnTo>
                  <a:lnTo>
                    <a:pt x="57" y="4"/>
                  </a:lnTo>
                  <a:lnTo>
                    <a:pt x="77" y="11"/>
                  </a:lnTo>
                  <a:lnTo>
                    <a:pt x="85" y="33"/>
                  </a:lnTo>
                  <a:lnTo>
                    <a:pt x="93" y="68"/>
                  </a:lnTo>
                  <a:lnTo>
                    <a:pt x="75" y="72"/>
                  </a:lnTo>
                  <a:lnTo>
                    <a:pt x="47" y="5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47" name="Freeform 1903"/>
            <p:cNvSpPr>
              <a:spLocks/>
            </p:cNvSpPr>
            <p:nvPr/>
          </p:nvSpPr>
          <p:spPr bwMode="auto">
            <a:xfrm>
              <a:off x="4549487" y="2131561"/>
              <a:ext cx="131956" cy="71513"/>
            </a:xfrm>
            <a:custGeom>
              <a:avLst/>
              <a:gdLst>
                <a:gd name="T0" fmla="*/ 2 w 75"/>
                <a:gd name="T1" fmla="*/ 50 h 70"/>
                <a:gd name="T2" fmla="*/ 0 w 75"/>
                <a:gd name="T3" fmla="*/ 9 h 70"/>
                <a:gd name="T4" fmla="*/ 3 w 75"/>
                <a:gd name="T5" fmla="*/ 7 h 70"/>
                <a:gd name="T6" fmla="*/ 25 w 75"/>
                <a:gd name="T7" fmla="*/ 4 h 70"/>
                <a:gd name="T8" fmla="*/ 47 w 75"/>
                <a:gd name="T9" fmla="*/ 0 h 70"/>
                <a:gd name="T10" fmla="*/ 75 w 75"/>
                <a:gd name="T11" fmla="*/ 22 h 70"/>
                <a:gd name="T12" fmla="*/ 55 w 75"/>
                <a:gd name="T13" fmla="*/ 46 h 70"/>
                <a:gd name="T14" fmla="*/ 35 w 75"/>
                <a:gd name="T15" fmla="*/ 70 h 70"/>
                <a:gd name="T16" fmla="*/ 23 w 75"/>
                <a:gd name="T17" fmla="*/ 68 h 70"/>
                <a:gd name="T18" fmla="*/ 23 w 75"/>
                <a:gd name="T19" fmla="*/ 57 h 70"/>
                <a:gd name="T20" fmla="*/ 11 w 75"/>
                <a:gd name="T21" fmla="*/ 52 h 70"/>
                <a:gd name="T22" fmla="*/ 2 w 75"/>
                <a:gd name="T23" fmla="*/ 5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70">
                  <a:moveTo>
                    <a:pt x="2" y="50"/>
                  </a:moveTo>
                  <a:lnTo>
                    <a:pt x="0" y="9"/>
                  </a:lnTo>
                  <a:lnTo>
                    <a:pt x="3" y="7"/>
                  </a:lnTo>
                  <a:lnTo>
                    <a:pt x="25" y="4"/>
                  </a:lnTo>
                  <a:lnTo>
                    <a:pt x="47" y="0"/>
                  </a:lnTo>
                  <a:lnTo>
                    <a:pt x="75" y="22"/>
                  </a:lnTo>
                  <a:lnTo>
                    <a:pt x="55" y="46"/>
                  </a:lnTo>
                  <a:lnTo>
                    <a:pt x="35" y="70"/>
                  </a:lnTo>
                  <a:lnTo>
                    <a:pt x="23" y="68"/>
                  </a:lnTo>
                  <a:lnTo>
                    <a:pt x="23" y="57"/>
                  </a:lnTo>
                  <a:lnTo>
                    <a:pt x="11" y="52"/>
                  </a:lnTo>
                  <a:lnTo>
                    <a:pt x="2" y="5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48" name="Freeform 1904"/>
            <p:cNvSpPr>
              <a:spLocks/>
            </p:cNvSpPr>
            <p:nvPr/>
          </p:nvSpPr>
          <p:spPr bwMode="auto">
            <a:xfrm>
              <a:off x="4155426" y="2231303"/>
              <a:ext cx="88573" cy="80923"/>
            </a:xfrm>
            <a:custGeom>
              <a:avLst/>
              <a:gdLst>
                <a:gd name="T0" fmla="*/ 38 w 50"/>
                <a:gd name="T1" fmla="*/ 46 h 83"/>
                <a:gd name="T2" fmla="*/ 49 w 50"/>
                <a:gd name="T3" fmla="*/ 35 h 83"/>
                <a:gd name="T4" fmla="*/ 46 w 50"/>
                <a:gd name="T5" fmla="*/ 22 h 83"/>
                <a:gd name="T6" fmla="*/ 50 w 50"/>
                <a:gd name="T7" fmla="*/ 4 h 83"/>
                <a:gd name="T8" fmla="*/ 35 w 50"/>
                <a:gd name="T9" fmla="*/ 0 h 83"/>
                <a:gd name="T10" fmla="*/ 17 w 50"/>
                <a:gd name="T11" fmla="*/ 20 h 83"/>
                <a:gd name="T12" fmla="*/ 5 w 50"/>
                <a:gd name="T13" fmla="*/ 50 h 83"/>
                <a:gd name="T14" fmla="*/ 0 w 50"/>
                <a:gd name="T15" fmla="*/ 63 h 83"/>
                <a:gd name="T16" fmla="*/ 13 w 50"/>
                <a:gd name="T17" fmla="*/ 63 h 83"/>
                <a:gd name="T18" fmla="*/ 29 w 50"/>
                <a:gd name="T19" fmla="*/ 65 h 83"/>
                <a:gd name="T20" fmla="*/ 32 w 50"/>
                <a:gd name="T21" fmla="*/ 76 h 83"/>
                <a:gd name="T22" fmla="*/ 36 w 50"/>
                <a:gd name="T23" fmla="*/ 83 h 83"/>
                <a:gd name="T24" fmla="*/ 38 w 50"/>
                <a:gd name="T25"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83">
                  <a:moveTo>
                    <a:pt x="38" y="46"/>
                  </a:moveTo>
                  <a:lnTo>
                    <a:pt x="49" y="35"/>
                  </a:lnTo>
                  <a:lnTo>
                    <a:pt x="46" y="22"/>
                  </a:lnTo>
                  <a:lnTo>
                    <a:pt x="50" y="4"/>
                  </a:lnTo>
                  <a:lnTo>
                    <a:pt x="35" y="0"/>
                  </a:lnTo>
                  <a:lnTo>
                    <a:pt x="17" y="20"/>
                  </a:lnTo>
                  <a:lnTo>
                    <a:pt x="5" y="50"/>
                  </a:lnTo>
                  <a:lnTo>
                    <a:pt x="0" y="63"/>
                  </a:lnTo>
                  <a:lnTo>
                    <a:pt x="13" y="63"/>
                  </a:lnTo>
                  <a:lnTo>
                    <a:pt x="29" y="65"/>
                  </a:lnTo>
                  <a:lnTo>
                    <a:pt x="32" y="76"/>
                  </a:lnTo>
                  <a:lnTo>
                    <a:pt x="36" y="83"/>
                  </a:lnTo>
                  <a:lnTo>
                    <a:pt x="38" y="4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49" name="Freeform 1905"/>
            <p:cNvSpPr>
              <a:spLocks/>
            </p:cNvSpPr>
            <p:nvPr/>
          </p:nvSpPr>
          <p:spPr bwMode="auto">
            <a:xfrm>
              <a:off x="4399455" y="2189901"/>
              <a:ext cx="240413" cy="173138"/>
            </a:xfrm>
            <a:custGeom>
              <a:avLst/>
              <a:gdLst>
                <a:gd name="T0" fmla="*/ 55 w 136"/>
                <a:gd name="T1" fmla="*/ 6 h 172"/>
                <a:gd name="T2" fmla="*/ 53 w 136"/>
                <a:gd name="T3" fmla="*/ 0 h 172"/>
                <a:gd name="T4" fmla="*/ 37 w 136"/>
                <a:gd name="T5" fmla="*/ 0 h 172"/>
                <a:gd name="T6" fmla="*/ 18 w 136"/>
                <a:gd name="T7" fmla="*/ 9 h 172"/>
                <a:gd name="T8" fmla="*/ 0 w 136"/>
                <a:gd name="T9" fmla="*/ 21 h 172"/>
                <a:gd name="T10" fmla="*/ 7 w 136"/>
                <a:gd name="T11" fmla="*/ 28 h 172"/>
                <a:gd name="T12" fmla="*/ 1 w 136"/>
                <a:gd name="T13" fmla="*/ 30 h 172"/>
                <a:gd name="T14" fmla="*/ 4 w 136"/>
                <a:gd name="T15" fmla="*/ 59 h 172"/>
                <a:gd name="T16" fmla="*/ 11 w 136"/>
                <a:gd name="T17" fmla="*/ 93 h 172"/>
                <a:gd name="T18" fmla="*/ 14 w 136"/>
                <a:gd name="T19" fmla="*/ 117 h 172"/>
                <a:gd name="T20" fmla="*/ 16 w 136"/>
                <a:gd name="T21" fmla="*/ 115 h 172"/>
                <a:gd name="T22" fmla="*/ 33 w 136"/>
                <a:gd name="T23" fmla="*/ 128 h 172"/>
                <a:gd name="T24" fmla="*/ 37 w 136"/>
                <a:gd name="T25" fmla="*/ 137 h 172"/>
                <a:gd name="T26" fmla="*/ 44 w 136"/>
                <a:gd name="T27" fmla="*/ 134 h 172"/>
                <a:gd name="T28" fmla="*/ 53 w 136"/>
                <a:gd name="T29" fmla="*/ 134 h 172"/>
                <a:gd name="T30" fmla="*/ 70 w 136"/>
                <a:gd name="T31" fmla="*/ 156 h 172"/>
                <a:gd name="T32" fmla="*/ 85 w 136"/>
                <a:gd name="T33" fmla="*/ 158 h 172"/>
                <a:gd name="T34" fmla="*/ 87 w 136"/>
                <a:gd name="T35" fmla="*/ 167 h 172"/>
                <a:gd name="T36" fmla="*/ 99 w 136"/>
                <a:gd name="T37" fmla="*/ 165 h 172"/>
                <a:gd name="T38" fmla="*/ 120 w 136"/>
                <a:gd name="T39" fmla="*/ 172 h 172"/>
                <a:gd name="T40" fmla="*/ 122 w 136"/>
                <a:gd name="T41" fmla="*/ 165 h 172"/>
                <a:gd name="T42" fmla="*/ 135 w 136"/>
                <a:gd name="T43" fmla="*/ 130 h 172"/>
                <a:gd name="T44" fmla="*/ 136 w 136"/>
                <a:gd name="T45" fmla="*/ 117 h 172"/>
                <a:gd name="T46" fmla="*/ 128 w 136"/>
                <a:gd name="T47" fmla="*/ 84 h 172"/>
                <a:gd name="T48" fmla="*/ 121 w 136"/>
                <a:gd name="T49" fmla="*/ 72 h 172"/>
                <a:gd name="T50" fmla="*/ 129 w 136"/>
                <a:gd name="T51" fmla="*/ 52 h 172"/>
                <a:gd name="T52" fmla="*/ 119 w 136"/>
                <a:gd name="T53" fmla="*/ 11 h 172"/>
                <a:gd name="T54" fmla="*/ 95 w 136"/>
                <a:gd name="T55" fmla="*/ 9 h 172"/>
                <a:gd name="T56" fmla="*/ 71 w 136"/>
                <a:gd name="T57" fmla="*/ 6 h 172"/>
                <a:gd name="T58" fmla="*/ 55 w 136"/>
                <a:gd name="T59" fmla="*/ 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172">
                  <a:moveTo>
                    <a:pt x="55" y="6"/>
                  </a:moveTo>
                  <a:lnTo>
                    <a:pt x="53" y="0"/>
                  </a:lnTo>
                  <a:lnTo>
                    <a:pt x="37" y="0"/>
                  </a:lnTo>
                  <a:lnTo>
                    <a:pt x="18" y="9"/>
                  </a:lnTo>
                  <a:lnTo>
                    <a:pt x="0" y="21"/>
                  </a:lnTo>
                  <a:lnTo>
                    <a:pt x="7" y="28"/>
                  </a:lnTo>
                  <a:lnTo>
                    <a:pt x="1" y="30"/>
                  </a:lnTo>
                  <a:lnTo>
                    <a:pt x="4" y="59"/>
                  </a:lnTo>
                  <a:lnTo>
                    <a:pt x="11" y="93"/>
                  </a:lnTo>
                  <a:lnTo>
                    <a:pt x="14" y="117"/>
                  </a:lnTo>
                  <a:lnTo>
                    <a:pt x="16" y="115"/>
                  </a:lnTo>
                  <a:lnTo>
                    <a:pt x="33" y="128"/>
                  </a:lnTo>
                  <a:lnTo>
                    <a:pt x="37" y="137"/>
                  </a:lnTo>
                  <a:lnTo>
                    <a:pt x="44" y="134"/>
                  </a:lnTo>
                  <a:lnTo>
                    <a:pt x="53" y="134"/>
                  </a:lnTo>
                  <a:lnTo>
                    <a:pt x="70" y="156"/>
                  </a:lnTo>
                  <a:lnTo>
                    <a:pt x="85" y="158"/>
                  </a:lnTo>
                  <a:lnTo>
                    <a:pt x="87" y="167"/>
                  </a:lnTo>
                  <a:lnTo>
                    <a:pt x="99" y="165"/>
                  </a:lnTo>
                  <a:lnTo>
                    <a:pt x="120" y="172"/>
                  </a:lnTo>
                  <a:lnTo>
                    <a:pt x="122" y="165"/>
                  </a:lnTo>
                  <a:lnTo>
                    <a:pt x="135" y="130"/>
                  </a:lnTo>
                  <a:lnTo>
                    <a:pt x="136" y="117"/>
                  </a:lnTo>
                  <a:lnTo>
                    <a:pt x="128" y="84"/>
                  </a:lnTo>
                  <a:lnTo>
                    <a:pt x="121" y="72"/>
                  </a:lnTo>
                  <a:lnTo>
                    <a:pt x="129" y="52"/>
                  </a:lnTo>
                  <a:lnTo>
                    <a:pt x="119" y="11"/>
                  </a:lnTo>
                  <a:lnTo>
                    <a:pt x="95" y="9"/>
                  </a:lnTo>
                  <a:lnTo>
                    <a:pt x="71" y="6"/>
                  </a:lnTo>
                  <a:lnTo>
                    <a:pt x="55" y="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50" name="Freeform 1906"/>
            <p:cNvSpPr>
              <a:spLocks/>
            </p:cNvSpPr>
            <p:nvPr/>
          </p:nvSpPr>
          <p:spPr bwMode="auto">
            <a:xfrm>
              <a:off x="4569371" y="2387503"/>
              <a:ext cx="233183" cy="146791"/>
            </a:xfrm>
            <a:custGeom>
              <a:avLst/>
              <a:gdLst>
                <a:gd name="T0" fmla="*/ 121 w 132"/>
                <a:gd name="T1" fmla="*/ 121 h 149"/>
                <a:gd name="T2" fmla="*/ 120 w 132"/>
                <a:gd name="T3" fmla="*/ 147 h 149"/>
                <a:gd name="T4" fmla="*/ 93 w 132"/>
                <a:gd name="T5" fmla="*/ 134 h 149"/>
                <a:gd name="T6" fmla="*/ 71 w 132"/>
                <a:gd name="T7" fmla="*/ 149 h 149"/>
                <a:gd name="T8" fmla="*/ 56 w 132"/>
                <a:gd name="T9" fmla="*/ 141 h 149"/>
                <a:gd name="T10" fmla="*/ 40 w 132"/>
                <a:gd name="T11" fmla="*/ 136 h 149"/>
                <a:gd name="T12" fmla="*/ 36 w 132"/>
                <a:gd name="T13" fmla="*/ 130 h 149"/>
                <a:gd name="T14" fmla="*/ 35 w 132"/>
                <a:gd name="T15" fmla="*/ 119 h 149"/>
                <a:gd name="T16" fmla="*/ 32 w 132"/>
                <a:gd name="T17" fmla="*/ 115 h 149"/>
                <a:gd name="T18" fmla="*/ 26 w 132"/>
                <a:gd name="T19" fmla="*/ 113 h 149"/>
                <a:gd name="T20" fmla="*/ 21 w 132"/>
                <a:gd name="T21" fmla="*/ 108 h 149"/>
                <a:gd name="T22" fmla="*/ 0 w 132"/>
                <a:gd name="T23" fmla="*/ 69 h 149"/>
                <a:gd name="T24" fmla="*/ 9 w 132"/>
                <a:gd name="T25" fmla="*/ 65 h 149"/>
                <a:gd name="T26" fmla="*/ 20 w 132"/>
                <a:gd name="T27" fmla="*/ 36 h 149"/>
                <a:gd name="T28" fmla="*/ 33 w 132"/>
                <a:gd name="T29" fmla="*/ 10 h 149"/>
                <a:gd name="T30" fmla="*/ 59 w 132"/>
                <a:gd name="T31" fmla="*/ 15 h 149"/>
                <a:gd name="T32" fmla="*/ 82 w 132"/>
                <a:gd name="T33" fmla="*/ 0 h 149"/>
                <a:gd name="T34" fmla="*/ 84 w 132"/>
                <a:gd name="T35" fmla="*/ 0 h 149"/>
                <a:gd name="T36" fmla="*/ 93 w 132"/>
                <a:gd name="T37" fmla="*/ 19 h 149"/>
                <a:gd name="T38" fmla="*/ 104 w 132"/>
                <a:gd name="T39" fmla="*/ 39 h 149"/>
                <a:gd name="T40" fmla="*/ 108 w 132"/>
                <a:gd name="T41" fmla="*/ 65 h 149"/>
                <a:gd name="T42" fmla="*/ 112 w 132"/>
                <a:gd name="T43" fmla="*/ 91 h 149"/>
                <a:gd name="T44" fmla="*/ 123 w 132"/>
                <a:gd name="T45" fmla="*/ 93 h 149"/>
                <a:gd name="T46" fmla="*/ 132 w 132"/>
                <a:gd name="T47" fmla="*/ 99 h 149"/>
                <a:gd name="T48" fmla="*/ 132 w 132"/>
                <a:gd name="T49" fmla="*/ 106 h 149"/>
                <a:gd name="T50" fmla="*/ 125 w 132"/>
                <a:gd name="T51" fmla="*/ 112 h 149"/>
                <a:gd name="T52" fmla="*/ 124 w 132"/>
                <a:gd name="T53" fmla="*/ 110 h 149"/>
                <a:gd name="T54" fmla="*/ 121 w 132"/>
                <a:gd name="T55" fmla="*/ 1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2" h="149">
                  <a:moveTo>
                    <a:pt x="121" y="121"/>
                  </a:moveTo>
                  <a:lnTo>
                    <a:pt x="120" y="147"/>
                  </a:lnTo>
                  <a:lnTo>
                    <a:pt x="93" y="134"/>
                  </a:lnTo>
                  <a:lnTo>
                    <a:pt x="71" y="149"/>
                  </a:lnTo>
                  <a:lnTo>
                    <a:pt x="56" y="141"/>
                  </a:lnTo>
                  <a:lnTo>
                    <a:pt x="40" y="136"/>
                  </a:lnTo>
                  <a:lnTo>
                    <a:pt x="36" y="130"/>
                  </a:lnTo>
                  <a:lnTo>
                    <a:pt x="35" y="119"/>
                  </a:lnTo>
                  <a:lnTo>
                    <a:pt x="32" y="115"/>
                  </a:lnTo>
                  <a:lnTo>
                    <a:pt x="26" y="113"/>
                  </a:lnTo>
                  <a:lnTo>
                    <a:pt x="21" y="108"/>
                  </a:lnTo>
                  <a:lnTo>
                    <a:pt x="0" y="69"/>
                  </a:lnTo>
                  <a:lnTo>
                    <a:pt x="9" y="65"/>
                  </a:lnTo>
                  <a:lnTo>
                    <a:pt x="20" y="36"/>
                  </a:lnTo>
                  <a:lnTo>
                    <a:pt x="33" y="10"/>
                  </a:lnTo>
                  <a:lnTo>
                    <a:pt x="59" y="15"/>
                  </a:lnTo>
                  <a:lnTo>
                    <a:pt x="82" y="0"/>
                  </a:lnTo>
                  <a:lnTo>
                    <a:pt x="84" y="0"/>
                  </a:lnTo>
                  <a:lnTo>
                    <a:pt x="93" y="19"/>
                  </a:lnTo>
                  <a:lnTo>
                    <a:pt x="104" y="39"/>
                  </a:lnTo>
                  <a:lnTo>
                    <a:pt x="108" y="65"/>
                  </a:lnTo>
                  <a:lnTo>
                    <a:pt x="112" y="91"/>
                  </a:lnTo>
                  <a:lnTo>
                    <a:pt x="123" y="93"/>
                  </a:lnTo>
                  <a:lnTo>
                    <a:pt x="132" y="99"/>
                  </a:lnTo>
                  <a:lnTo>
                    <a:pt x="132" y="106"/>
                  </a:lnTo>
                  <a:lnTo>
                    <a:pt x="125" y="112"/>
                  </a:lnTo>
                  <a:lnTo>
                    <a:pt x="124" y="110"/>
                  </a:lnTo>
                  <a:lnTo>
                    <a:pt x="121" y="12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51" name="Freeform 1907"/>
            <p:cNvSpPr>
              <a:spLocks/>
            </p:cNvSpPr>
            <p:nvPr/>
          </p:nvSpPr>
          <p:spPr bwMode="auto">
            <a:xfrm>
              <a:off x="4363302" y="2306580"/>
              <a:ext cx="162686" cy="73395"/>
            </a:xfrm>
            <a:custGeom>
              <a:avLst/>
              <a:gdLst>
                <a:gd name="T0" fmla="*/ 75 w 91"/>
                <a:gd name="T1" fmla="*/ 20 h 74"/>
                <a:gd name="T2" fmla="*/ 91 w 91"/>
                <a:gd name="T3" fmla="*/ 43 h 74"/>
                <a:gd name="T4" fmla="*/ 91 w 91"/>
                <a:gd name="T5" fmla="*/ 48 h 74"/>
                <a:gd name="T6" fmla="*/ 86 w 91"/>
                <a:gd name="T7" fmla="*/ 52 h 74"/>
                <a:gd name="T8" fmla="*/ 82 w 91"/>
                <a:gd name="T9" fmla="*/ 56 h 74"/>
                <a:gd name="T10" fmla="*/ 82 w 91"/>
                <a:gd name="T11" fmla="*/ 57 h 74"/>
                <a:gd name="T12" fmla="*/ 78 w 91"/>
                <a:gd name="T13" fmla="*/ 69 h 74"/>
                <a:gd name="T14" fmla="*/ 70 w 91"/>
                <a:gd name="T15" fmla="*/ 70 h 74"/>
                <a:gd name="T16" fmla="*/ 66 w 91"/>
                <a:gd name="T17" fmla="*/ 70 h 74"/>
                <a:gd name="T18" fmla="*/ 61 w 91"/>
                <a:gd name="T19" fmla="*/ 69 h 74"/>
                <a:gd name="T20" fmla="*/ 39 w 91"/>
                <a:gd name="T21" fmla="*/ 63 h 74"/>
                <a:gd name="T22" fmla="*/ 31 w 91"/>
                <a:gd name="T23" fmla="*/ 74 h 74"/>
                <a:gd name="T24" fmla="*/ 24 w 91"/>
                <a:gd name="T25" fmla="*/ 69 h 74"/>
                <a:gd name="T26" fmla="*/ 4 w 91"/>
                <a:gd name="T27" fmla="*/ 33 h 74"/>
                <a:gd name="T28" fmla="*/ 0 w 91"/>
                <a:gd name="T29" fmla="*/ 22 h 74"/>
                <a:gd name="T30" fmla="*/ 31 w 91"/>
                <a:gd name="T31" fmla="*/ 0 h 74"/>
                <a:gd name="T32" fmla="*/ 35 w 91"/>
                <a:gd name="T33" fmla="*/ 2 h 74"/>
                <a:gd name="T34" fmla="*/ 37 w 91"/>
                <a:gd name="T35" fmla="*/ 0 h 74"/>
                <a:gd name="T36" fmla="*/ 54 w 91"/>
                <a:gd name="T37" fmla="*/ 15 h 74"/>
                <a:gd name="T38" fmla="*/ 58 w 91"/>
                <a:gd name="T39" fmla="*/ 22 h 74"/>
                <a:gd name="T40" fmla="*/ 65 w 91"/>
                <a:gd name="T41" fmla="*/ 20 h 74"/>
                <a:gd name="T42" fmla="*/ 75 w 91"/>
                <a:gd name="T43" fmla="*/ 2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74">
                  <a:moveTo>
                    <a:pt x="75" y="20"/>
                  </a:moveTo>
                  <a:lnTo>
                    <a:pt x="91" y="43"/>
                  </a:lnTo>
                  <a:lnTo>
                    <a:pt x="91" y="48"/>
                  </a:lnTo>
                  <a:lnTo>
                    <a:pt x="86" y="52"/>
                  </a:lnTo>
                  <a:lnTo>
                    <a:pt x="82" y="56"/>
                  </a:lnTo>
                  <a:lnTo>
                    <a:pt x="82" y="57"/>
                  </a:lnTo>
                  <a:lnTo>
                    <a:pt x="78" y="69"/>
                  </a:lnTo>
                  <a:lnTo>
                    <a:pt x="70" y="70"/>
                  </a:lnTo>
                  <a:lnTo>
                    <a:pt x="66" y="70"/>
                  </a:lnTo>
                  <a:lnTo>
                    <a:pt x="61" y="69"/>
                  </a:lnTo>
                  <a:lnTo>
                    <a:pt x="39" y="63"/>
                  </a:lnTo>
                  <a:lnTo>
                    <a:pt x="31" y="74"/>
                  </a:lnTo>
                  <a:lnTo>
                    <a:pt x="24" y="69"/>
                  </a:lnTo>
                  <a:lnTo>
                    <a:pt x="4" y="33"/>
                  </a:lnTo>
                  <a:lnTo>
                    <a:pt x="0" y="22"/>
                  </a:lnTo>
                  <a:lnTo>
                    <a:pt x="31" y="0"/>
                  </a:lnTo>
                  <a:lnTo>
                    <a:pt x="35" y="2"/>
                  </a:lnTo>
                  <a:lnTo>
                    <a:pt x="37" y="0"/>
                  </a:lnTo>
                  <a:lnTo>
                    <a:pt x="54" y="15"/>
                  </a:lnTo>
                  <a:lnTo>
                    <a:pt x="58" y="22"/>
                  </a:lnTo>
                  <a:lnTo>
                    <a:pt x="65" y="20"/>
                  </a:lnTo>
                  <a:lnTo>
                    <a:pt x="75" y="2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52" name="Freeform 1908"/>
            <p:cNvSpPr>
              <a:spLocks/>
            </p:cNvSpPr>
            <p:nvPr/>
          </p:nvSpPr>
          <p:spPr bwMode="auto">
            <a:xfrm>
              <a:off x="4135542" y="2291525"/>
              <a:ext cx="86766" cy="56458"/>
            </a:xfrm>
            <a:custGeom>
              <a:avLst/>
              <a:gdLst>
                <a:gd name="T0" fmla="*/ 11 w 49"/>
                <a:gd name="T1" fmla="*/ 0 h 56"/>
                <a:gd name="T2" fmla="*/ 0 w 49"/>
                <a:gd name="T3" fmla="*/ 7 h 56"/>
                <a:gd name="T4" fmla="*/ 5 w 49"/>
                <a:gd name="T5" fmla="*/ 20 h 56"/>
                <a:gd name="T6" fmla="*/ 24 w 49"/>
                <a:gd name="T7" fmla="*/ 41 h 56"/>
                <a:gd name="T8" fmla="*/ 29 w 49"/>
                <a:gd name="T9" fmla="*/ 41 h 56"/>
                <a:gd name="T10" fmla="*/ 30 w 49"/>
                <a:gd name="T11" fmla="*/ 43 h 56"/>
                <a:gd name="T12" fmla="*/ 44 w 49"/>
                <a:gd name="T13" fmla="*/ 56 h 56"/>
                <a:gd name="T14" fmla="*/ 46 w 49"/>
                <a:gd name="T15" fmla="*/ 56 h 56"/>
                <a:gd name="T16" fmla="*/ 46 w 49"/>
                <a:gd name="T17" fmla="*/ 54 h 56"/>
                <a:gd name="T18" fmla="*/ 49 w 49"/>
                <a:gd name="T19" fmla="*/ 37 h 56"/>
                <a:gd name="T20" fmla="*/ 49 w 49"/>
                <a:gd name="T21" fmla="*/ 22 h 56"/>
                <a:gd name="T22" fmla="*/ 47 w 49"/>
                <a:gd name="T23" fmla="*/ 20 h 56"/>
                <a:gd name="T24" fmla="*/ 42 w 49"/>
                <a:gd name="T25" fmla="*/ 13 h 56"/>
                <a:gd name="T26" fmla="*/ 40 w 49"/>
                <a:gd name="T27" fmla="*/ 2 h 56"/>
                <a:gd name="T28" fmla="*/ 24 w 49"/>
                <a:gd name="T29" fmla="*/ 0 h 56"/>
                <a:gd name="T30" fmla="*/ 11 w 49"/>
                <a:gd name="T3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56">
                  <a:moveTo>
                    <a:pt x="11" y="0"/>
                  </a:moveTo>
                  <a:lnTo>
                    <a:pt x="0" y="7"/>
                  </a:lnTo>
                  <a:lnTo>
                    <a:pt x="5" y="20"/>
                  </a:lnTo>
                  <a:lnTo>
                    <a:pt x="24" y="41"/>
                  </a:lnTo>
                  <a:lnTo>
                    <a:pt x="29" y="41"/>
                  </a:lnTo>
                  <a:lnTo>
                    <a:pt x="30" y="43"/>
                  </a:lnTo>
                  <a:lnTo>
                    <a:pt x="44" y="56"/>
                  </a:lnTo>
                  <a:lnTo>
                    <a:pt x="46" y="56"/>
                  </a:lnTo>
                  <a:lnTo>
                    <a:pt x="46" y="54"/>
                  </a:lnTo>
                  <a:lnTo>
                    <a:pt x="49" y="37"/>
                  </a:lnTo>
                  <a:lnTo>
                    <a:pt x="49" y="22"/>
                  </a:lnTo>
                  <a:lnTo>
                    <a:pt x="47" y="20"/>
                  </a:lnTo>
                  <a:lnTo>
                    <a:pt x="42" y="13"/>
                  </a:lnTo>
                  <a:lnTo>
                    <a:pt x="40" y="2"/>
                  </a:lnTo>
                  <a:lnTo>
                    <a:pt x="24" y="0"/>
                  </a:lnTo>
                  <a:lnTo>
                    <a:pt x="11"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53" name="Freeform 1909"/>
            <p:cNvSpPr>
              <a:spLocks/>
            </p:cNvSpPr>
            <p:nvPr/>
          </p:nvSpPr>
          <p:spPr bwMode="auto">
            <a:xfrm>
              <a:off x="4218693" y="2180491"/>
              <a:ext cx="207876" cy="237123"/>
            </a:xfrm>
            <a:custGeom>
              <a:avLst/>
              <a:gdLst>
                <a:gd name="T0" fmla="*/ 28 w 118"/>
                <a:gd name="T1" fmla="*/ 43 h 237"/>
                <a:gd name="T2" fmla="*/ 31 w 118"/>
                <a:gd name="T3" fmla="*/ 44 h 237"/>
                <a:gd name="T4" fmla="*/ 31 w 118"/>
                <a:gd name="T5" fmla="*/ 39 h 237"/>
                <a:gd name="T6" fmla="*/ 36 w 118"/>
                <a:gd name="T7" fmla="*/ 35 h 237"/>
                <a:gd name="T8" fmla="*/ 44 w 118"/>
                <a:gd name="T9" fmla="*/ 41 h 237"/>
                <a:gd name="T10" fmla="*/ 39 w 118"/>
                <a:gd name="T11" fmla="*/ 33 h 237"/>
                <a:gd name="T12" fmla="*/ 36 w 118"/>
                <a:gd name="T13" fmla="*/ 20 h 237"/>
                <a:gd name="T14" fmla="*/ 35 w 118"/>
                <a:gd name="T15" fmla="*/ 17 h 237"/>
                <a:gd name="T16" fmla="*/ 32 w 118"/>
                <a:gd name="T17" fmla="*/ 0 h 237"/>
                <a:gd name="T18" fmla="*/ 42 w 118"/>
                <a:gd name="T19" fmla="*/ 2 h 237"/>
                <a:gd name="T20" fmla="*/ 45 w 118"/>
                <a:gd name="T21" fmla="*/ 2 h 237"/>
                <a:gd name="T22" fmla="*/ 48 w 118"/>
                <a:gd name="T23" fmla="*/ 15 h 237"/>
                <a:gd name="T24" fmla="*/ 61 w 118"/>
                <a:gd name="T25" fmla="*/ 17 h 237"/>
                <a:gd name="T26" fmla="*/ 61 w 118"/>
                <a:gd name="T27" fmla="*/ 24 h 237"/>
                <a:gd name="T28" fmla="*/ 66 w 118"/>
                <a:gd name="T29" fmla="*/ 30 h 237"/>
                <a:gd name="T30" fmla="*/ 83 w 118"/>
                <a:gd name="T31" fmla="*/ 15 h 237"/>
                <a:gd name="T32" fmla="*/ 82 w 118"/>
                <a:gd name="T33" fmla="*/ 17 h 237"/>
                <a:gd name="T34" fmla="*/ 99 w 118"/>
                <a:gd name="T35" fmla="*/ 28 h 237"/>
                <a:gd name="T36" fmla="*/ 104 w 118"/>
                <a:gd name="T37" fmla="*/ 28 h 237"/>
                <a:gd name="T38" fmla="*/ 110 w 118"/>
                <a:gd name="T39" fmla="*/ 37 h 237"/>
                <a:gd name="T40" fmla="*/ 105 w 118"/>
                <a:gd name="T41" fmla="*/ 39 h 237"/>
                <a:gd name="T42" fmla="*/ 108 w 118"/>
                <a:gd name="T43" fmla="*/ 68 h 237"/>
                <a:gd name="T44" fmla="*/ 115 w 118"/>
                <a:gd name="T45" fmla="*/ 102 h 237"/>
                <a:gd name="T46" fmla="*/ 118 w 118"/>
                <a:gd name="T47" fmla="*/ 126 h 237"/>
                <a:gd name="T48" fmla="*/ 114 w 118"/>
                <a:gd name="T49" fmla="*/ 124 h 237"/>
                <a:gd name="T50" fmla="*/ 83 w 118"/>
                <a:gd name="T51" fmla="*/ 146 h 237"/>
                <a:gd name="T52" fmla="*/ 88 w 118"/>
                <a:gd name="T53" fmla="*/ 157 h 237"/>
                <a:gd name="T54" fmla="*/ 107 w 118"/>
                <a:gd name="T55" fmla="*/ 193 h 237"/>
                <a:gd name="T56" fmla="*/ 96 w 118"/>
                <a:gd name="T57" fmla="*/ 209 h 237"/>
                <a:gd name="T58" fmla="*/ 99 w 118"/>
                <a:gd name="T59" fmla="*/ 228 h 237"/>
                <a:gd name="T60" fmla="*/ 93 w 118"/>
                <a:gd name="T61" fmla="*/ 230 h 237"/>
                <a:gd name="T62" fmla="*/ 78 w 118"/>
                <a:gd name="T63" fmla="*/ 230 h 237"/>
                <a:gd name="T64" fmla="*/ 66 w 118"/>
                <a:gd name="T65" fmla="*/ 233 h 237"/>
                <a:gd name="T66" fmla="*/ 62 w 118"/>
                <a:gd name="T67" fmla="*/ 237 h 237"/>
                <a:gd name="T68" fmla="*/ 50 w 118"/>
                <a:gd name="T69" fmla="*/ 233 h 237"/>
                <a:gd name="T70" fmla="*/ 37 w 118"/>
                <a:gd name="T71" fmla="*/ 228 h 237"/>
                <a:gd name="T72" fmla="*/ 24 w 118"/>
                <a:gd name="T73" fmla="*/ 230 h 237"/>
                <a:gd name="T74" fmla="*/ 28 w 118"/>
                <a:gd name="T75" fmla="*/ 185 h 237"/>
                <a:gd name="T76" fmla="*/ 8 w 118"/>
                <a:gd name="T77" fmla="*/ 174 h 237"/>
                <a:gd name="T78" fmla="*/ 5 w 118"/>
                <a:gd name="T79" fmla="*/ 172 h 237"/>
                <a:gd name="T80" fmla="*/ 5 w 118"/>
                <a:gd name="T81" fmla="*/ 167 h 237"/>
                <a:gd name="T82" fmla="*/ 2 w 118"/>
                <a:gd name="T83" fmla="*/ 148 h 237"/>
                <a:gd name="T84" fmla="*/ 2 w 118"/>
                <a:gd name="T85" fmla="*/ 133 h 237"/>
                <a:gd name="T86" fmla="*/ 0 w 118"/>
                <a:gd name="T87" fmla="*/ 131 h 237"/>
                <a:gd name="T88" fmla="*/ 2 w 118"/>
                <a:gd name="T89" fmla="*/ 94 h 237"/>
                <a:gd name="T90" fmla="*/ 13 w 118"/>
                <a:gd name="T91" fmla="*/ 83 h 237"/>
                <a:gd name="T92" fmla="*/ 10 w 118"/>
                <a:gd name="T93" fmla="*/ 70 h 237"/>
                <a:gd name="T94" fmla="*/ 14 w 118"/>
                <a:gd name="T95" fmla="*/ 52 h 237"/>
                <a:gd name="T96" fmla="*/ 12 w 118"/>
                <a:gd name="T97" fmla="*/ 50 h 237"/>
                <a:gd name="T98" fmla="*/ 14 w 118"/>
                <a:gd name="T99" fmla="*/ 39 h 237"/>
                <a:gd name="T100" fmla="*/ 28 w 118"/>
                <a:gd name="T101" fmla="*/ 4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237">
                  <a:moveTo>
                    <a:pt x="28" y="43"/>
                  </a:moveTo>
                  <a:lnTo>
                    <a:pt x="31" y="44"/>
                  </a:lnTo>
                  <a:lnTo>
                    <a:pt x="31" y="39"/>
                  </a:lnTo>
                  <a:lnTo>
                    <a:pt x="36" y="35"/>
                  </a:lnTo>
                  <a:lnTo>
                    <a:pt x="44" y="41"/>
                  </a:lnTo>
                  <a:lnTo>
                    <a:pt x="39" y="33"/>
                  </a:lnTo>
                  <a:lnTo>
                    <a:pt x="36" y="20"/>
                  </a:lnTo>
                  <a:lnTo>
                    <a:pt x="35" y="17"/>
                  </a:lnTo>
                  <a:lnTo>
                    <a:pt x="32" y="0"/>
                  </a:lnTo>
                  <a:lnTo>
                    <a:pt x="42" y="2"/>
                  </a:lnTo>
                  <a:lnTo>
                    <a:pt x="45" y="2"/>
                  </a:lnTo>
                  <a:lnTo>
                    <a:pt x="48" y="15"/>
                  </a:lnTo>
                  <a:lnTo>
                    <a:pt x="61" y="17"/>
                  </a:lnTo>
                  <a:lnTo>
                    <a:pt x="61" y="24"/>
                  </a:lnTo>
                  <a:lnTo>
                    <a:pt x="66" y="30"/>
                  </a:lnTo>
                  <a:lnTo>
                    <a:pt x="83" y="15"/>
                  </a:lnTo>
                  <a:lnTo>
                    <a:pt x="82" y="17"/>
                  </a:lnTo>
                  <a:lnTo>
                    <a:pt x="99" y="28"/>
                  </a:lnTo>
                  <a:lnTo>
                    <a:pt x="104" y="28"/>
                  </a:lnTo>
                  <a:lnTo>
                    <a:pt x="110" y="37"/>
                  </a:lnTo>
                  <a:lnTo>
                    <a:pt x="105" y="39"/>
                  </a:lnTo>
                  <a:lnTo>
                    <a:pt x="108" y="68"/>
                  </a:lnTo>
                  <a:lnTo>
                    <a:pt x="115" y="102"/>
                  </a:lnTo>
                  <a:lnTo>
                    <a:pt x="118" y="126"/>
                  </a:lnTo>
                  <a:lnTo>
                    <a:pt x="114" y="124"/>
                  </a:lnTo>
                  <a:lnTo>
                    <a:pt x="83" y="146"/>
                  </a:lnTo>
                  <a:lnTo>
                    <a:pt x="88" y="157"/>
                  </a:lnTo>
                  <a:lnTo>
                    <a:pt x="107" y="193"/>
                  </a:lnTo>
                  <a:lnTo>
                    <a:pt x="96" y="209"/>
                  </a:lnTo>
                  <a:lnTo>
                    <a:pt x="99" y="228"/>
                  </a:lnTo>
                  <a:lnTo>
                    <a:pt x="93" y="230"/>
                  </a:lnTo>
                  <a:lnTo>
                    <a:pt x="78" y="230"/>
                  </a:lnTo>
                  <a:lnTo>
                    <a:pt x="66" y="233"/>
                  </a:lnTo>
                  <a:lnTo>
                    <a:pt x="62" y="237"/>
                  </a:lnTo>
                  <a:lnTo>
                    <a:pt x="50" y="233"/>
                  </a:lnTo>
                  <a:lnTo>
                    <a:pt x="37" y="228"/>
                  </a:lnTo>
                  <a:lnTo>
                    <a:pt x="24" y="230"/>
                  </a:lnTo>
                  <a:lnTo>
                    <a:pt x="28" y="185"/>
                  </a:lnTo>
                  <a:lnTo>
                    <a:pt x="8" y="174"/>
                  </a:lnTo>
                  <a:lnTo>
                    <a:pt x="5" y="172"/>
                  </a:lnTo>
                  <a:lnTo>
                    <a:pt x="5" y="167"/>
                  </a:lnTo>
                  <a:lnTo>
                    <a:pt x="2" y="148"/>
                  </a:lnTo>
                  <a:lnTo>
                    <a:pt x="2" y="133"/>
                  </a:lnTo>
                  <a:lnTo>
                    <a:pt x="0" y="131"/>
                  </a:lnTo>
                  <a:lnTo>
                    <a:pt x="2" y="94"/>
                  </a:lnTo>
                  <a:lnTo>
                    <a:pt x="13" y="83"/>
                  </a:lnTo>
                  <a:lnTo>
                    <a:pt x="10" y="70"/>
                  </a:lnTo>
                  <a:lnTo>
                    <a:pt x="14" y="52"/>
                  </a:lnTo>
                  <a:lnTo>
                    <a:pt x="12" y="50"/>
                  </a:lnTo>
                  <a:lnTo>
                    <a:pt x="14" y="39"/>
                  </a:lnTo>
                  <a:lnTo>
                    <a:pt x="28" y="4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54" name="Freeform 1910"/>
            <p:cNvSpPr>
              <a:spLocks/>
            </p:cNvSpPr>
            <p:nvPr/>
          </p:nvSpPr>
          <p:spPr bwMode="auto">
            <a:xfrm>
              <a:off x="4375956" y="2195547"/>
              <a:ext cx="18076" cy="5646"/>
            </a:xfrm>
            <a:custGeom>
              <a:avLst/>
              <a:gdLst>
                <a:gd name="T0" fmla="*/ 0 w 9"/>
                <a:gd name="T1" fmla="*/ 5 h 5"/>
                <a:gd name="T2" fmla="*/ 9 w 9"/>
                <a:gd name="T3" fmla="*/ 5 h 5"/>
                <a:gd name="T4" fmla="*/ 3 w 9"/>
                <a:gd name="T5" fmla="*/ 0 h 5"/>
                <a:gd name="T6" fmla="*/ 0 w 9"/>
                <a:gd name="T7" fmla="*/ 5 h 5"/>
              </a:gdLst>
              <a:ahLst/>
              <a:cxnLst>
                <a:cxn ang="0">
                  <a:pos x="T0" y="T1"/>
                </a:cxn>
                <a:cxn ang="0">
                  <a:pos x="T2" y="T3"/>
                </a:cxn>
                <a:cxn ang="0">
                  <a:pos x="T4" y="T5"/>
                </a:cxn>
                <a:cxn ang="0">
                  <a:pos x="T6" y="T7"/>
                </a:cxn>
              </a:cxnLst>
              <a:rect l="0" t="0" r="r" b="b"/>
              <a:pathLst>
                <a:path w="9" h="5">
                  <a:moveTo>
                    <a:pt x="0" y="5"/>
                  </a:moveTo>
                  <a:lnTo>
                    <a:pt x="9" y="5"/>
                  </a:lnTo>
                  <a:lnTo>
                    <a:pt x="3" y="0"/>
                  </a:lnTo>
                  <a:lnTo>
                    <a:pt x="0" y="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55" name="Group 1911"/>
            <p:cNvGrpSpPr>
              <a:grpSpLocks/>
            </p:cNvGrpSpPr>
            <p:nvPr/>
          </p:nvGrpSpPr>
          <p:grpSpPr bwMode="auto">
            <a:xfrm>
              <a:off x="4216885" y="2329164"/>
              <a:ext cx="10846" cy="26347"/>
              <a:chOff x="3161" y="1902"/>
              <a:chExt cx="7" cy="13"/>
            </a:xfrm>
            <a:solidFill>
              <a:schemeClr val="bg1">
                <a:lumMod val="85000"/>
              </a:schemeClr>
            </a:solidFill>
          </p:grpSpPr>
          <p:grpSp>
            <p:nvGrpSpPr>
              <p:cNvPr id="706" name="Group 1912"/>
              <p:cNvGrpSpPr>
                <a:grpSpLocks/>
              </p:cNvGrpSpPr>
              <p:nvPr/>
            </p:nvGrpSpPr>
            <p:grpSpPr bwMode="auto">
              <a:xfrm>
                <a:off x="3161" y="1902"/>
                <a:ext cx="7" cy="13"/>
                <a:chOff x="3161" y="1902"/>
                <a:chExt cx="7" cy="13"/>
              </a:xfrm>
              <a:grpFill/>
            </p:grpSpPr>
            <p:pic>
              <p:nvPicPr>
                <p:cNvPr id="708" name="Picture 19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 y="1902"/>
                  <a:ext cx="7" cy="13"/>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9" name="Freeform 1914"/>
                <p:cNvSpPr>
                  <a:spLocks/>
                </p:cNvSpPr>
                <p:nvPr/>
              </p:nvSpPr>
              <p:spPr bwMode="auto">
                <a:xfrm>
                  <a:off x="3161" y="1902"/>
                  <a:ext cx="6" cy="12"/>
                </a:xfrm>
                <a:custGeom>
                  <a:avLst/>
                  <a:gdLst>
                    <a:gd name="T0" fmla="*/ 3 w 6"/>
                    <a:gd name="T1" fmla="*/ 0 h 24"/>
                    <a:gd name="T2" fmla="*/ 0 w 6"/>
                    <a:gd name="T3" fmla="*/ 17 h 24"/>
                    <a:gd name="T4" fmla="*/ 0 w 6"/>
                    <a:gd name="T5" fmla="*/ 19 h 24"/>
                    <a:gd name="T6" fmla="*/ 6 w 6"/>
                    <a:gd name="T7" fmla="*/ 24 h 24"/>
                    <a:gd name="T8" fmla="*/ 6 w 6"/>
                    <a:gd name="T9" fmla="*/ 19 h 24"/>
                    <a:gd name="T10" fmla="*/ 3 w 6"/>
                    <a:gd name="T11" fmla="*/ 0 h 24"/>
                  </a:gdLst>
                  <a:ahLst/>
                  <a:cxnLst>
                    <a:cxn ang="0">
                      <a:pos x="T0" y="T1"/>
                    </a:cxn>
                    <a:cxn ang="0">
                      <a:pos x="T2" y="T3"/>
                    </a:cxn>
                    <a:cxn ang="0">
                      <a:pos x="T4" y="T5"/>
                    </a:cxn>
                    <a:cxn ang="0">
                      <a:pos x="T6" y="T7"/>
                    </a:cxn>
                    <a:cxn ang="0">
                      <a:pos x="T8" y="T9"/>
                    </a:cxn>
                    <a:cxn ang="0">
                      <a:pos x="T10" y="T11"/>
                    </a:cxn>
                  </a:cxnLst>
                  <a:rect l="0" t="0" r="r" b="b"/>
                  <a:pathLst>
                    <a:path w="6" h="24">
                      <a:moveTo>
                        <a:pt x="3" y="0"/>
                      </a:moveTo>
                      <a:lnTo>
                        <a:pt x="0" y="17"/>
                      </a:lnTo>
                      <a:lnTo>
                        <a:pt x="0" y="19"/>
                      </a:lnTo>
                      <a:lnTo>
                        <a:pt x="6" y="24"/>
                      </a:lnTo>
                      <a:lnTo>
                        <a:pt x="6" y="19"/>
                      </a:lnTo>
                      <a:lnTo>
                        <a:pt x="3"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10" name="Freeform 1915"/>
                <p:cNvSpPr>
                  <a:spLocks/>
                </p:cNvSpPr>
                <p:nvPr/>
              </p:nvSpPr>
              <p:spPr bwMode="auto">
                <a:xfrm>
                  <a:off x="3161" y="1902"/>
                  <a:ext cx="6" cy="12"/>
                </a:xfrm>
                <a:custGeom>
                  <a:avLst/>
                  <a:gdLst>
                    <a:gd name="T0" fmla="*/ 3 w 6"/>
                    <a:gd name="T1" fmla="*/ 0 h 24"/>
                    <a:gd name="T2" fmla="*/ 0 w 6"/>
                    <a:gd name="T3" fmla="*/ 17 h 24"/>
                    <a:gd name="T4" fmla="*/ 0 w 6"/>
                    <a:gd name="T5" fmla="*/ 19 h 24"/>
                    <a:gd name="T6" fmla="*/ 6 w 6"/>
                    <a:gd name="T7" fmla="*/ 24 h 24"/>
                    <a:gd name="T8" fmla="*/ 6 w 6"/>
                    <a:gd name="T9" fmla="*/ 19 h 24"/>
                    <a:gd name="T10" fmla="*/ 3 w 6"/>
                    <a:gd name="T11" fmla="*/ 0 h 24"/>
                  </a:gdLst>
                  <a:ahLst/>
                  <a:cxnLst>
                    <a:cxn ang="0">
                      <a:pos x="T0" y="T1"/>
                    </a:cxn>
                    <a:cxn ang="0">
                      <a:pos x="T2" y="T3"/>
                    </a:cxn>
                    <a:cxn ang="0">
                      <a:pos x="T4" y="T5"/>
                    </a:cxn>
                    <a:cxn ang="0">
                      <a:pos x="T6" y="T7"/>
                    </a:cxn>
                    <a:cxn ang="0">
                      <a:pos x="T8" y="T9"/>
                    </a:cxn>
                    <a:cxn ang="0">
                      <a:pos x="T10" y="T11"/>
                    </a:cxn>
                  </a:cxnLst>
                  <a:rect l="0" t="0" r="r" b="b"/>
                  <a:pathLst>
                    <a:path w="6" h="24">
                      <a:moveTo>
                        <a:pt x="3" y="0"/>
                      </a:moveTo>
                      <a:lnTo>
                        <a:pt x="0" y="17"/>
                      </a:lnTo>
                      <a:lnTo>
                        <a:pt x="0" y="19"/>
                      </a:lnTo>
                      <a:lnTo>
                        <a:pt x="6" y="24"/>
                      </a:lnTo>
                      <a:lnTo>
                        <a:pt x="6" y="19"/>
                      </a:lnTo>
                      <a:lnTo>
                        <a:pt x="3"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11" name="Picture 19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 y="1902"/>
                  <a:ext cx="7" cy="13"/>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07" name="Freeform 1917"/>
              <p:cNvSpPr>
                <a:spLocks/>
              </p:cNvSpPr>
              <p:nvPr/>
            </p:nvSpPr>
            <p:spPr bwMode="auto">
              <a:xfrm>
                <a:off x="3161" y="1902"/>
                <a:ext cx="6" cy="12"/>
              </a:xfrm>
              <a:custGeom>
                <a:avLst/>
                <a:gdLst>
                  <a:gd name="T0" fmla="*/ 3 w 6"/>
                  <a:gd name="T1" fmla="*/ 0 h 24"/>
                  <a:gd name="T2" fmla="*/ 0 w 6"/>
                  <a:gd name="T3" fmla="*/ 17 h 24"/>
                  <a:gd name="T4" fmla="*/ 0 w 6"/>
                  <a:gd name="T5" fmla="*/ 19 h 24"/>
                  <a:gd name="T6" fmla="*/ 6 w 6"/>
                  <a:gd name="T7" fmla="*/ 24 h 24"/>
                  <a:gd name="T8" fmla="*/ 6 w 6"/>
                  <a:gd name="T9" fmla="*/ 19 h 24"/>
                  <a:gd name="T10" fmla="*/ 3 w 6"/>
                  <a:gd name="T11" fmla="*/ 0 h 24"/>
                </a:gdLst>
                <a:ahLst/>
                <a:cxnLst>
                  <a:cxn ang="0">
                    <a:pos x="T0" y="T1"/>
                  </a:cxn>
                  <a:cxn ang="0">
                    <a:pos x="T2" y="T3"/>
                  </a:cxn>
                  <a:cxn ang="0">
                    <a:pos x="T4" y="T5"/>
                  </a:cxn>
                  <a:cxn ang="0">
                    <a:pos x="T6" y="T7"/>
                  </a:cxn>
                  <a:cxn ang="0">
                    <a:pos x="T8" y="T9"/>
                  </a:cxn>
                  <a:cxn ang="0">
                    <a:pos x="T10" y="T11"/>
                  </a:cxn>
                </a:cxnLst>
                <a:rect l="0" t="0" r="r" b="b"/>
                <a:pathLst>
                  <a:path w="6" h="24">
                    <a:moveTo>
                      <a:pt x="3" y="0"/>
                    </a:moveTo>
                    <a:lnTo>
                      <a:pt x="0" y="17"/>
                    </a:lnTo>
                    <a:lnTo>
                      <a:pt x="0" y="19"/>
                    </a:lnTo>
                    <a:lnTo>
                      <a:pt x="6" y="24"/>
                    </a:lnTo>
                    <a:lnTo>
                      <a:pt x="6" y="19"/>
                    </a:lnTo>
                    <a:lnTo>
                      <a:pt x="3"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56" name="Freeform 1918"/>
            <p:cNvSpPr>
              <a:spLocks/>
            </p:cNvSpPr>
            <p:nvPr/>
          </p:nvSpPr>
          <p:spPr bwMode="auto">
            <a:xfrm>
              <a:off x="4713980" y="2372448"/>
              <a:ext cx="106649" cy="112916"/>
            </a:xfrm>
            <a:custGeom>
              <a:avLst/>
              <a:gdLst>
                <a:gd name="T0" fmla="*/ 13 w 61"/>
                <a:gd name="T1" fmla="*/ 0 h 113"/>
                <a:gd name="T2" fmla="*/ 0 w 61"/>
                <a:gd name="T3" fmla="*/ 16 h 113"/>
                <a:gd name="T4" fmla="*/ 2 w 61"/>
                <a:gd name="T5" fmla="*/ 16 h 113"/>
                <a:gd name="T6" fmla="*/ 11 w 61"/>
                <a:gd name="T7" fmla="*/ 35 h 113"/>
                <a:gd name="T8" fmla="*/ 22 w 61"/>
                <a:gd name="T9" fmla="*/ 53 h 113"/>
                <a:gd name="T10" fmla="*/ 26 w 61"/>
                <a:gd name="T11" fmla="*/ 81 h 113"/>
                <a:gd name="T12" fmla="*/ 30 w 61"/>
                <a:gd name="T13" fmla="*/ 107 h 113"/>
                <a:gd name="T14" fmla="*/ 41 w 61"/>
                <a:gd name="T15" fmla="*/ 109 h 113"/>
                <a:gd name="T16" fmla="*/ 50 w 61"/>
                <a:gd name="T17" fmla="*/ 113 h 113"/>
                <a:gd name="T18" fmla="*/ 49 w 61"/>
                <a:gd name="T19" fmla="*/ 96 h 113"/>
                <a:gd name="T20" fmla="*/ 61 w 61"/>
                <a:gd name="T21" fmla="*/ 76 h 113"/>
                <a:gd name="T22" fmla="*/ 50 w 61"/>
                <a:gd name="T23" fmla="*/ 55 h 113"/>
                <a:gd name="T24" fmla="*/ 38 w 61"/>
                <a:gd name="T25" fmla="*/ 40 h 113"/>
                <a:gd name="T26" fmla="*/ 27 w 61"/>
                <a:gd name="T27" fmla="*/ 22 h 113"/>
                <a:gd name="T28" fmla="*/ 16 w 61"/>
                <a:gd name="T29" fmla="*/ 1 h 113"/>
                <a:gd name="T30" fmla="*/ 13 w 61"/>
                <a:gd name="T3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113">
                  <a:moveTo>
                    <a:pt x="13" y="0"/>
                  </a:moveTo>
                  <a:lnTo>
                    <a:pt x="0" y="16"/>
                  </a:lnTo>
                  <a:lnTo>
                    <a:pt x="2" y="16"/>
                  </a:lnTo>
                  <a:lnTo>
                    <a:pt x="11" y="35"/>
                  </a:lnTo>
                  <a:lnTo>
                    <a:pt x="22" y="53"/>
                  </a:lnTo>
                  <a:lnTo>
                    <a:pt x="26" y="81"/>
                  </a:lnTo>
                  <a:lnTo>
                    <a:pt x="30" y="107"/>
                  </a:lnTo>
                  <a:lnTo>
                    <a:pt x="41" y="109"/>
                  </a:lnTo>
                  <a:lnTo>
                    <a:pt x="50" y="113"/>
                  </a:lnTo>
                  <a:lnTo>
                    <a:pt x="49" y="96"/>
                  </a:lnTo>
                  <a:lnTo>
                    <a:pt x="61" y="76"/>
                  </a:lnTo>
                  <a:lnTo>
                    <a:pt x="50" y="55"/>
                  </a:lnTo>
                  <a:lnTo>
                    <a:pt x="38" y="40"/>
                  </a:lnTo>
                  <a:lnTo>
                    <a:pt x="27" y="22"/>
                  </a:lnTo>
                  <a:lnTo>
                    <a:pt x="16" y="1"/>
                  </a:lnTo>
                  <a:lnTo>
                    <a:pt x="13"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57" name="Freeform 1919"/>
            <p:cNvSpPr>
              <a:spLocks/>
            </p:cNvSpPr>
            <p:nvPr/>
          </p:nvSpPr>
          <p:spPr bwMode="auto">
            <a:xfrm>
              <a:off x="4186156" y="1717536"/>
              <a:ext cx="497095" cy="368858"/>
            </a:xfrm>
            <a:custGeom>
              <a:avLst/>
              <a:gdLst>
                <a:gd name="T0" fmla="*/ 162 w 282"/>
                <a:gd name="T1" fmla="*/ 32 h 371"/>
                <a:gd name="T2" fmla="*/ 155 w 282"/>
                <a:gd name="T3" fmla="*/ 33 h 371"/>
                <a:gd name="T4" fmla="*/ 145 w 282"/>
                <a:gd name="T5" fmla="*/ 45 h 371"/>
                <a:gd name="T6" fmla="*/ 138 w 282"/>
                <a:gd name="T7" fmla="*/ 54 h 371"/>
                <a:gd name="T8" fmla="*/ 123 w 282"/>
                <a:gd name="T9" fmla="*/ 72 h 371"/>
                <a:gd name="T10" fmla="*/ 126 w 282"/>
                <a:gd name="T11" fmla="*/ 78 h 371"/>
                <a:gd name="T12" fmla="*/ 122 w 282"/>
                <a:gd name="T13" fmla="*/ 87 h 371"/>
                <a:gd name="T14" fmla="*/ 107 w 282"/>
                <a:gd name="T15" fmla="*/ 95 h 371"/>
                <a:gd name="T16" fmla="*/ 117 w 282"/>
                <a:gd name="T17" fmla="*/ 100 h 371"/>
                <a:gd name="T18" fmla="*/ 107 w 282"/>
                <a:gd name="T19" fmla="*/ 106 h 371"/>
                <a:gd name="T20" fmla="*/ 97 w 282"/>
                <a:gd name="T21" fmla="*/ 119 h 371"/>
                <a:gd name="T22" fmla="*/ 88 w 282"/>
                <a:gd name="T23" fmla="*/ 133 h 371"/>
                <a:gd name="T24" fmla="*/ 87 w 282"/>
                <a:gd name="T25" fmla="*/ 141 h 371"/>
                <a:gd name="T26" fmla="*/ 85 w 282"/>
                <a:gd name="T27" fmla="*/ 161 h 371"/>
                <a:gd name="T28" fmla="*/ 74 w 282"/>
                <a:gd name="T29" fmla="*/ 176 h 371"/>
                <a:gd name="T30" fmla="*/ 69 w 282"/>
                <a:gd name="T31" fmla="*/ 183 h 371"/>
                <a:gd name="T32" fmla="*/ 54 w 282"/>
                <a:gd name="T33" fmla="*/ 206 h 371"/>
                <a:gd name="T34" fmla="*/ 72 w 282"/>
                <a:gd name="T35" fmla="*/ 200 h 371"/>
                <a:gd name="T36" fmla="*/ 56 w 282"/>
                <a:gd name="T37" fmla="*/ 215 h 371"/>
                <a:gd name="T38" fmla="*/ 40 w 282"/>
                <a:gd name="T39" fmla="*/ 222 h 371"/>
                <a:gd name="T40" fmla="*/ 35 w 282"/>
                <a:gd name="T41" fmla="*/ 228 h 371"/>
                <a:gd name="T42" fmla="*/ 21 w 282"/>
                <a:gd name="T43" fmla="*/ 235 h 371"/>
                <a:gd name="T44" fmla="*/ 25 w 282"/>
                <a:gd name="T45" fmla="*/ 237 h 371"/>
                <a:gd name="T46" fmla="*/ 22 w 282"/>
                <a:gd name="T47" fmla="*/ 252 h 371"/>
                <a:gd name="T48" fmla="*/ 9 w 282"/>
                <a:gd name="T49" fmla="*/ 252 h 371"/>
                <a:gd name="T50" fmla="*/ 0 w 282"/>
                <a:gd name="T51" fmla="*/ 254 h 371"/>
                <a:gd name="T52" fmla="*/ 0 w 282"/>
                <a:gd name="T53" fmla="*/ 261 h 371"/>
                <a:gd name="T54" fmla="*/ 2 w 282"/>
                <a:gd name="T55" fmla="*/ 274 h 371"/>
                <a:gd name="T56" fmla="*/ 25 w 282"/>
                <a:gd name="T57" fmla="*/ 278 h 371"/>
                <a:gd name="T58" fmla="*/ 25 w 282"/>
                <a:gd name="T59" fmla="*/ 285 h 371"/>
                <a:gd name="T60" fmla="*/ 2 w 282"/>
                <a:gd name="T61" fmla="*/ 293 h 371"/>
                <a:gd name="T62" fmla="*/ 8 w 282"/>
                <a:gd name="T63" fmla="*/ 296 h 371"/>
                <a:gd name="T64" fmla="*/ 8 w 282"/>
                <a:gd name="T65" fmla="*/ 306 h 371"/>
                <a:gd name="T66" fmla="*/ 21 w 282"/>
                <a:gd name="T67" fmla="*/ 300 h 371"/>
                <a:gd name="T68" fmla="*/ 11 w 282"/>
                <a:gd name="T69" fmla="*/ 321 h 371"/>
                <a:gd name="T70" fmla="*/ 5 w 282"/>
                <a:gd name="T71" fmla="*/ 337 h 371"/>
                <a:gd name="T72" fmla="*/ 14 w 282"/>
                <a:gd name="T73" fmla="*/ 337 h 371"/>
                <a:gd name="T74" fmla="*/ 10 w 282"/>
                <a:gd name="T75" fmla="*/ 361 h 371"/>
                <a:gd name="T76" fmla="*/ 57 w 282"/>
                <a:gd name="T77" fmla="*/ 343 h 371"/>
                <a:gd name="T78" fmla="*/ 71 w 282"/>
                <a:gd name="T79" fmla="*/ 321 h 371"/>
                <a:gd name="T80" fmla="*/ 87 w 282"/>
                <a:gd name="T81" fmla="*/ 319 h 371"/>
                <a:gd name="T82" fmla="*/ 95 w 282"/>
                <a:gd name="T83" fmla="*/ 274 h 371"/>
                <a:gd name="T84" fmla="*/ 84 w 282"/>
                <a:gd name="T85" fmla="*/ 208 h 371"/>
                <a:gd name="T86" fmla="*/ 98 w 282"/>
                <a:gd name="T87" fmla="*/ 182 h 371"/>
                <a:gd name="T88" fmla="*/ 117 w 282"/>
                <a:gd name="T89" fmla="*/ 133 h 371"/>
                <a:gd name="T90" fmla="*/ 143 w 282"/>
                <a:gd name="T91" fmla="*/ 80 h 371"/>
                <a:gd name="T92" fmla="*/ 163 w 282"/>
                <a:gd name="T93" fmla="*/ 56 h 371"/>
                <a:gd name="T94" fmla="*/ 188 w 282"/>
                <a:gd name="T95" fmla="*/ 61 h 371"/>
                <a:gd name="T96" fmla="*/ 224 w 282"/>
                <a:gd name="T97" fmla="*/ 61 h 371"/>
                <a:gd name="T98" fmla="*/ 262 w 282"/>
                <a:gd name="T99" fmla="*/ 39 h 371"/>
                <a:gd name="T100" fmla="*/ 282 w 282"/>
                <a:gd name="T101" fmla="*/ 43 h 371"/>
                <a:gd name="T102" fmla="*/ 269 w 282"/>
                <a:gd name="T103" fmla="*/ 37 h 371"/>
                <a:gd name="T104" fmla="*/ 271 w 282"/>
                <a:gd name="T105" fmla="*/ 13 h 371"/>
                <a:gd name="T106" fmla="*/ 250 w 282"/>
                <a:gd name="T107" fmla="*/ 24 h 371"/>
                <a:gd name="T108" fmla="*/ 247 w 282"/>
                <a:gd name="T109" fmla="*/ 13 h 371"/>
                <a:gd name="T110" fmla="*/ 231 w 282"/>
                <a:gd name="T111" fmla="*/ 20 h 371"/>
                <a:gd name="T112" fmla="*/ 220 w 282"/>
                <a:gd name="T113" fmla="*/ 9 h 371"/>
                <a:gd name="T114" fmla="*/ 207 w 282"/>
                <a:gd name="T115" fmla="*/ 13 h 371"/>
                <a:gd name="T116" fmla="*/ 187 w 282"/>
                <a:gd name="T117" fmla="*/ 22 h 371"/>
                <a:gd name="T118" fmla="*/ 182 w 282"/>
                <a:gd name="T119" fmla="*/ 3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2" h="371">
                  <a:moveTo>
                    <a:pt x="165" y="41"/>
                  </a:moveTo>
                  <a:lnTo>
                    <a:pt x="161" y="48"/>
                  </a:lnTo>
                  <a:lnTo>
                    <a:pt x="162" y="32"/>
                  </a:lnTo>
                  <a:lnTo>
                    <a:pt x="161" y="41"/>
                  </a:lnTo>
                  <a:lnTo>
                    <a:pt x="158" y="43"/>
                  </a:lnTo>
                  <a:lnTo>
                    <a:pt x="155" y="33"/>
                  </a:lnTo>
                  <a:lnTo>
                    <a:pt x="152" y="41"/>
                  </a:lnTo>
                  <a:lnTo>
                    <a:pt x="154" y="48"/>
                  </a:lnTo>
                  <a:lnTo>
                    <a:pt x="145" y="45"/>
                  </a:lnTo>
                  <a:lnTo>
                    <a:pt x="147" y="50"/>
                  </a:lnTo>
                  <a:lnTo>
                    <a:pt x="140" y="48"/>
                  </a:lnTo>
                  <a:lnTo>
                    <a:pt x="138" y="54"/>
                  </a:lnTo>
                  <a:lnTo>
                    <a:pt x="138" y="63"/>
                  </a:lnTo>
                  <a:lnTo>
                    <a:pt x="137" y="65"/>
                  </a:lnTo>
                  <a:lnTo>
                    <a:pt x="123" y="72"/>
                  </a:lnTo>
                  <a:lnTo>
                    <a:pt x="137" y="74"/>
                  </a:lnTo>
                  <a:lnTo>
                    <a:pt x="134" y="78"/>
                  </a:lnTo>
                  <a:lnTo>
                    <a:pt x="126" y="78"/>
                  </a:lnTo>
                  <a:lnTo>
                    <a:pt x="125" y="78"/>
                  </a:lnTo>
                  <a:lnTo>
                    <a:pt x="122" y="85"/>
                  </a:lnTo>
                  <a:lnTo>
                    <a:pt x="122" y="87"/>
                  </a:lnTo>
                  <a:lnTo>
                    <a:pt x="119" y="80"/>
                  </a:lnTo>
                  <a:lnTo>
                    <a:pt x="115" y="83"/>
                  </a:lnTo>
                  <a:lnTo>
                    <a:pt x="107" y="95"/>
                  </a:lnTo>
                  <a:lnTo>
                    <a:pt x="118" y="93"/>
                  </a:lnTo>
                  <a:lnTo>
                    <a:pt x="114" y="96"/>
                  </a:lnTo>
                  <a:lnTo>
                    <a:pt x="117" y="100"/>
                  </a:lnTo>
                  <a:lnTo>
                    <a:pt x="115" y="100"/>
                  </a:lnTo>
                  <a:lnTo>
                    <a:pt x="108" y="100"/>
                  </a:lnTo>
                  <a:lnTo>
                    <a:pt x="107" y="106"/>
                  </a:lnTo>
                  <a:lnTo>
                    <a:pt x="115" y="111"/>
                  </a:lnTo>
                  <a:lnTo>
                    <a:pt x="106" y="113"/>
                  </a:lnTo>
                  <a:lnTo>
                    <a:pt x="97" y="119"/>
                  </a:lnTo>
                  <a:lnTo>
                    <a:pt x="90" y="124"/>
                  </a:lnTo>
                  <a:lnTo>
                    <a:pt x="93" y="124"/>
                  </a:lnTo>
                  <a:lnTo>
                    <a:pt x="88" y="133"/>
                  </a:lnTo>
                  <a:lnTo>
                    <a:pt x="90" y="133"/>
                  </a:lnTo>
                  <a:lnTo>
                    <a:pt x="98" y="135"/>
                  </a:lnTo>
                  <a:lnTo>
                    <a:pt x="87" y="141"/>
                  </a:lnTo>
                  <a:lnTo>
                    <a:pt x="84" y="146"/>
                  </a:lnTo>
                  <a:lnTo>
                    <a:pt x="85" y="156"/>
                  </a:lnTo>
                  <a:lnTo>
                    <a:pt x="85" y="161"/>
                  </a:lnTo>
                  <a:lnTo>
                    <a:pt x="87" y="163"/>
                  </a:lnTo>
                  <a:lnTo>
                    <a:pt x="74" y="172"/>
                  </a:lnTo>
                  <a:lnTo>
                    <a:pt x="74" y="176"/>
                  </a:lnTo>
                  <a:lnTo>
                    <a:pt x="78" y="171"/>
                  </a:lnTo>
                  <a:lnTo>
                    <a:pt x="75" y="180"/>
                  </a:lnTo>
                  <a:lnTo>
                    <a:pt x="69" y="183"/>
                  </a:lnTo>
                  <a:lnTo>
                    <a:pt x="65" y="185"/>
                  </a:lnTo>
                  <a:lnTo>
                    <a:pt x="58" y="200"/>
                  </a:lnTo>
                  <a:lnTo>
                    <a:pt x="54" y="206"/>
                  </a:lnTo>
                  <a:lnTo>
                    <a:pt x="60" y="211"/>
                  </a:lnTo>
                  <a:lnTo>
                    <a:pt x="65" y="202"/>
                  </a:lnTo>
                  <a:lnTo>
                    <a:pt x="72" y="200"/>
                  </a:lnTo>
                  <a:lnTo>
                    <a:pt x="71" y="206"/>
                  </a:lnTo>
                  <a:lnTo>
                    <a:pt x="61" y="215"/>
                  </a:lnTo>
                  <a:lnTo>
                    <a:pt x="56" y="215"/>
                  </a:lnTo>
                  <a:lnTo>
                    <a:pt x="47" y="211"/>
                  </a:lnTo>
                  <a:lnTo>
                    <a:pt x="46" y="215"/>
                  </a:lnTo>
                  <a:lnTo>
                    <a:pt x="40" y="222"/>
                  </a:lnTo>
                  <a:lnTo>
                    <a:pt x="38" y="226"/>
                  </a:lnTo>
                  <a:lnTo>
                    <a:pt x="38" y="232"/>
                  </a:lnTo>
                  <a:lnTo>
                    <a:pt x="35" y="228"/>
                  </a:lnTo>
                  <a:lnTo>
                    <a:pt x="39" y="235"/>
                  </a:lnTo>
                  <a:lnTo>
                    <a:pt x="22" y="226"/>
                  </a:lnTo>
                  <a:lnTo>
                    <a:pt x="21" y="235"/>
                  </a:lnTo>
                  <a:lnTo>
                    <a:pt x="27" y="235"/>
                  </a:lnTo>
                  <a:lnTo>
                    <a:pt x="32" y="235"/>
                  </a:lnTo>
                  <a:lnTo>
                    <a:pt x="25" y="237"/>
                  </a:lnTo>
                  <a:lnTo>
                    <a:pt x="16" y="241"/>
                  </a:lnTo>
                  <a:lnTo>
                    <a:pt x="23" y="248"/>
                  </a:lnTo>
                  <a:lnTo>
                    <a:pt x="22" y="252"/>
                  </a:lnTo>
                  <a:lnTo>
                    <a:pt x="14" y="245"/>
                  </a:lnTo>
                  <a:lnTo>
                    <a:pt x="16" y="248"/>
                  </a:lnTo>
                  <a:lnTo>
                    <a:pt x="9" y="252"/>
                  </a:lnTo>
                  <a:lnTo>
                    <a:pt x="11" y="254"/>
                  </a:lnTo>
                  <a:lnTo>
                    <a:pt x="3" y="254"/>
                  </a:lnTo>
                  <a:lnTo>
                    <a:pt x="0" y="254"/>
                  </a:lnTo>
                  <a:lnTo>
                    <a:pt x="0" y="259"/>
                  </a:lnTo>
                  <a:lnTo>
                    <a:pt x="17" y="261"/>
                  </a:lnTo>
                  <a:lnTo>
                    <a:pt x="0" y="261"/>
                  </a:lnTo>
                  <a:lnTo>
                    <a:pt x="5" y="272"/>
                  </a:lnTo>
                  <a:lnTo>
                    <a:pt x="1" y="274"/>
                  </a:lnTo>
                  <a:lnTo>
                    <a:pt x="2" y="274"/>
                  </a:lnTo>
                  <a:lnTo>
                    <a:pt x="0" y="280"/>
                  </a:lnTo>
                  <a:lnTo>
                    <a:pt x="17" y="278"/>
                  </a:lnTo>
                  <a:lnTo>
                    <a:pt x="25" y="278"/>
                  </a:lnTo>
                  <a:lnTo>
                    <a:pt x="27" y="274"/>
                  </a:lnTo>
                  <a:lnTo>
                    <a:pt x="28" y="282"/>
                  </a:lnTo>
                  <a:lnTo>
                    <a:pt x="25" y="285"/>
                  </a:lnTo>
                  <a:lnTo>
                    <a:pt x="16" y="282"/>
                  </a:lnTo>
                  <a:lnTo>
                    <a:pt x="0" y="285"/>
                  </a:lnTo>
                  <a:lnTo>
                    <a:pt x="2" y="293"/>
                  </a:lnTo>
                  <a:lnTo>
                    <a:pt x="2" y="295"/>
                  </a:lnTo>
                  <a:lnTo>
                    <a:pt x="0" y="295"/>
                  </a:lnTo>
                  <a:lnTo>
                    <a:pt x="8" y="296"/>
                  </a:lnTo>
                  <a:lnTo>
                    <a:pt x="5" y="302"/>
                  </a:lnTo>
                  <a:lnTo>
                    <a:pt x="1" y="308"/>
                  </a:lnTo>
                  <a:lnTo>
                    <a:pt x="8" y="306"/>
                  </a:lnTo>
                  <a:lnTo>
                    <a:pt x="10" y="315"/>
                  </a:lnTo>
                  <a:lnTo>
                    <a:pt x="16" y="302"/>
                  </a:lnTo>
                  <a:lnTo>
                    <a:pt x="21" y="300"/>
                  </a:lnTo>
                  <a:lnTo>
                    <a:pt x="17" y="311"/>
                  </a:lnTo>
                  <a:lnTo>
                    <a:pt x="17" y="302"/>
                  </a:lnTo>
                  <a:lnTo>
                    <a:pt x="11" y="321"/>
                  </a:lnTo>
                  <a:lnTo>
                    <a:pt x="12" y="322"/>
                  </a:lnTo>
                  <a:lnTo>
                    <a:pt x="5" y="324"/>
                  </a:lnTo>
                  <a:lnTo>
                    <a:pt x="5" y="337"/>
                  </a:lnTo>
                  <a:lnTo>
                    <a:pt x="10" y="330"/>
                  </a:lnTo>
                  <a:lnTo>
                    <a:pt x="14" y="328"/>
                  </a:lnTo>
                  <a:lnTo>
                    <a:pt x="14" y="337"/>
                  </a:lnTo>
                  <a:lnTo>
                    <a:pt x="13" y="345"/>
                  </a:lnTo>
                  <a:lnTo>
                    <a:pt x="9" y="345"/>
                  </a:lnTo>
                  <a:lnTo>
                    <a:pt x="10" y="361"/>
                  </a:lnTo>
                  <a:lnTo>
                    <a:pt x="21" y="369"/>
                  </a:lnTo>
                  <a:lnTo>
                    <a:pt x="38" y="371"/>
                  </a:lnTo>
                  <a:lnTo>
                    <a:pt x="57" y="343"/>
                  </a:lnTo>
                  <a:lnTo>
                    <a:pt x="65" y="341"/>
                  </a:lnTo>
                  <a:lnTo>
                    <a:pt x="66" y="324"/>
                  </a:lnTo>
                  <a:lnTo>
                    <a:pt x="71" y="321"/>
                  </a:lnTo>
                  <a:lnTo>
                    <a:pt x="74" y="339"/>
                  </a:lnTo>
                  <a:lnTo>
                    <a:pt x="79" y="345"/>
                  </a:lnTo>
                  <a:lnTo>
                    <a:pt x="87" y="319"/>
                  </a:lnTo>
                  <a:lnTo>
                    <a:pt x="88" y="293"/>
                  </a:lnTo>
                  <a:lnTo>
                    <a:pt x="88" y="284"/>
                  </a:lnTo>
                  <a:lnTo>
                    <a:pt x="95" y="274"/>
                  </a:lnTo>
                  <a:lnTo>
                    <a:pt x="85" y="263"/>
                  </a:lnTo>
                  <a:lnTo>
                    <a:pt x="84" y="235"/>
                  </a:lnTo>
                  <a:lnTo>
                    <a:pt x="84" y="208"/>
                  </a:lnTo>
                  <a:lnTo>
                    <a:pt x="95" y="195"/>
                  </a:lnTo>
                  <a:lnTo>
                    <a:pt x="106" y="193"/>
                  </a:lnTo>
                  <a:lnTo>
                    <a:pt x="98" y="182"/>
                  </a:lnTo>
                  <a:lnTo>
                    <a:pt x="108" y="145"/>
                  </a:lnTo>
                  <a:lnTo>
                    <a:pt x="106" y="137"/>
                  </a:lnTo>
                  <a:lnTo>
                    <a:pt x="117" y="133"/>
                  </a:lnTo>
                  <a:lnTo>
                    <a:pt x="122" y="117"/>
                  </a:lnTo>
                  <a:lnTo>
                    <a:pt x="128" y="87"/>
                  </a:lnTo>
                  <a:lnTo>
                    <a:pt x="143" y="80"/>
                  </a:lnTo>
                  <a:lnTo>
                    <a:pt x="145" y="70"/>
                  </a:lnTo>
                  <a:lnTo>
                    <a:pt x="164" y="72"/>
                  </a:lnTo>
                  <a:lnTo>
                    <a:pt x="163" y="56"/>
                  </a:lnTo>
                  <a:lnTo>
                    <a:pt x="170" y="56"/>
                  </a:lnTo>
                  <a:lnTo>
                    <a:pt x="176" y="48"/>
                  </a:lnTo>
                  <a:lnTo>
                    <a:pt x="188" y="61"/>
                  </a:lnTo>
                  <a:lnTo>
                    <a:pt x="203" y="65"/>
                  </a:lnTo>
                  <a:lnTo>
                    <a:pt x="217" y="67"/>
                  </a:lnTo>
                  <a:lnTo>
                    <a:pt x="224" y="61"/>
                  </a:lnTo>
                  <a:lnTo>
                    <a:pt x="228" y="41"/>
                  </a:lnTo>
                  <a:lnTo>
                    <a:pt x="243" y="30"/>
                  </a:lnTo>
                  <a:lnTo>
                    <a:pt x="262" y="39"/>
                  </a:lnTo>
                  <a:lnTo>
                    <a:pt x="262" y="56"/>
                  </a:lnTo>
                  <a:lnTo>
                    <a:pt x="274" y="43"/>
                  </a:lnTo>
                  <a:lnTo>
                    <a:pt x="282" y="43"/>
                  </a:lnTo>
                  <a:lnTo>
                    <a:pt x="282" y="33"/>
                  </a:lnTo>
                  <a:lnTo>
                    <a:pt x="274" y="33"/>
                  </a:lnTo>
                  <a:lnTo>
                    <a:pt x="269" y="37"/>
                  </a:lnTo>
                  <a:lnTo>
                    <a:pt x="260" y="24"/>
                  </a:lnTo>
                  <a:lnTo>
                    <a:pt x="282" y="22"/>
                  </a:lnTo>
                  <a:lnTo>
                    <a:pt x="271" y="13"/>
                  </a:lnTo>
                  <a:lnTo>
                    <a:pt x="260" y="9"/>
                  </a:lnTo>
                  <a:lnTo>
                    <a:pt x="252" y="13"/>
                  </a:lnTo>
                  <a:lnTo>
                    <a:pt x="250" y="24"/>
                  </a:lnTo>
                  <a:lnTo>
                    <a:pt x="249" y="17"/>
                  </a:lnTo>
                  <a:lnTo>
                    <a:pt x="248" y="13"/>
                  </a:lnTo>
                  <a:lnTo>
                    <a:pt x="247" y="13"/>
                  </a:lnTo>
                  <a:lnTo>
                    <a:pt x="244" y="0"/>
                  </a:lnTo>
                  <a:lnTo>
                    <a:pt x="238" y="8"/>
                  </a:lnTo>
                  <a:lnTo>
                    <a:pt x="231" y="20"/>
                  </a:lnTo>
                  <a:lnTo>
                    <a:pt x="228" y="8"/>
                  </a:lnTo>
                  <a:lnTo>
                    <a:pt x="214" y="28"/>
                  </a:lnTo>
                  <a:lnTo>
                    <a:pt x="220" y="9"/>
                  </a:lnTo>
                  <a:lnTo>
                    <a:pt x="217" y="8"/>
                  </a:lnTo>
                  <a:lnTo>
                    <a:pt x="208" y="8"/>
                  </a:lnTo>
                  <a:lnTo>
                    <a:pt x="207" y="13"/>
                  </a:lnTo>
                  <a:lnTo>
                    <a:pt x="195" y="28"/>
                  </a:lnTo>
                  <a:lnTo>
                    <a:pt x="186" y="28"/>
                  </a:lnTo>
                  <a:lnTo>
                    <a:pt x="187" y="22"/>
                  </a:lnTo>
                  <a:lnTo>
                    <a:pt x="175" y="24"/>
                  </a:lnTo>
                  <a:lnTo>
                    <a:pt x="183" y="30"/>
                  </a:lnTo>
                  <a:lnTo>
                    <a:pt x="182" y="33"/>
                  </a:lnTo>
                  <a:lnTo>
                    <a:pt x="174" y="33"/>
                  </a:lnTo>
                  <a:lnTo>
                    <a:pt x="165" y="4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58" name="Freeform 1920"/>
            <p:cNvSpPr>
              <a:spLocks/>
            </p:cNvSpPr>
            <p:nvPr/>
          </p:nvSpPr>
          <p:spPr bwMode="auto">
            <a:xfrm>
              <a:off x="4263883" y="1497351"/>
              <a:ext cx="184377" cy="82805"/>
            </a:xfrm>
            <a:custGeom>
              <a:avLst/>
              <a:gdLst>
                <a:gd name="T0" fmla="*/ 25 w 105"/>
                <a:gd name="T1" fmla="*/ 7 h 83"/>
                <a:gd name="T2" fmla="*/ 11 w 105"/>
                <a:gd name="T3" fmla="*/ 7 h 83"/>
                <a:gd name="T4" fmla="*/ 0 w 105"/>
                <a:gd name="T5" fmla="*/ 9 h 83"/>
                <a:gd name="T6" fmla="*/ 2 w 105"/>
                <a:gd name="T7" fmla="*/ 18 h 83"/>
                <a:gd name="T8" fmla="*/ 11 w 105"/>
                <a:gd name="T9" fmla="*/ 18 h 83"/>
                <a:gd name="T10" fmla="*/ 12 w 105"/>
                <a:gd name="T11" fmla="*/ 22 h 83"/>
                <a:gd name="T12" fmla="*/ 5 w 105"/>
                <a:gd name="T13" fmla="*/ 24 h 83"/>
                <a:gd name="T14" fmla="*/ 17 w 105"/>
                <a:gd name="T15" fmla="*/ 37 h 83"/>
                <a:gd name="T16" fmla="*/ 28 w 105"/>
                <a:gd name="T17" fmla="*/ 42 h 83"/>
                <a:gd name="T18" fmla="*/ 35 w 105"/>
                <a:gd name="T19" fmla="*/ 37 h 83"/>
                <a:gd name="T20" fmla="*/ 43 w 105"/>
                <a:gd name="T21" fmla="*/ 29 h 83"/>
                <a:gd name="T22" fmla="*/ 43 w 105"/>
                <a:gd name="T23" fmla="*/ 35 h 83"/>
                <a:gd name="T24" fmla="*/ 55 w 105"/>
                <a:gd name="T25" fmla="*/ 33 h 83"/>
                <a:gd name="T26" fmla="*/ 56 w 105"/>
                <a:gd name="T27" fmla="*/ 39 h 83"/>
                <a:gd name="T28" fmla="*/ 32 w 105"/>
                <a:gd name="T29" fmla="*/ 44 h 83"/>
                <a:gd name="T30" fmla="*/ 29 w 105"/>
                <a:gd name="T31" fmla="*/ 54 h 83"/>
                <a:gd name="T32" fmla="*/ 60 w 105"/>
                <a:gd name="T33" fmla="*/ 54 h 83"/>
                <a:gd name="T34" fmla="*/ 49 w 105"/>
                <a:gd name="T35" fmla="*/ 55 h 83"/>
                <a:gd name="T36" fmla="*/ 53 w 105"/>
                <a:gd name="T37" fmla="*/ 59 h 83"/>
                <a:gd name="T38" fmla="*/ 35 w 105"/>
                <a:gd name="T39" fmla="*/ 61 h 83"/>
                <a:gd name="T40" fmla="*/ 54 w 105"/>
                <a:gd name="T41" fmla="*/ 74 h 83"/>
                <a:gd name="T42" fmla="*/ 63 w 105"/>
                <a:gd name="T43" fmla="*/ 83 h 83"/>
                <a:gd name="T44" fmla="*/ 65 w 105"/>
                <a:gd name="T45" fmla="*/ 78 h 83"/>
                <a:gd name="T46" fmla="*/ 74 w 105"/>
                <a:gd name="T47" fmla="*/ 61 h 83"/>
                <a:gd name="T48" fmla="*/ 79 w 105"/>
                <a:gd name="T49" fmla="*/ 48 h 83"/>
                <a:gd name="T50" fmla="*/ 82 w 105"/>
                <a:gd name="T51" fmla="*/ 39 h 83"/>
                <a:gd name="T52" fmla="*/ 105 w 105"/>
                <a:gd name="T53" fmla="*/ 29 h 83"/>
                <a:gd name="T54" fmla="*/ 78 w 105"/>
                <a:gd name="T55" fmla="*/ 20 h 83"/>
                <a:gd name="T56" fmla="*/ 75 w 105"/>
                <a:gd name="T57" fmla="*/ 13 h 83"/>
                <a:gd name="T58" fmla="*/ 67 w 105"/>
                <a:gd name="T59" fmla="*/ 15 h 83"/>
                <a:gd name="T60" fmla="*/ 66 w 105"/>
                <a:gd name="T61" fmla="*/ 9 h 83"/>
                <a:gd name="T62" fmla="*/ 53 w 105"/>
                <a:gd name="T63" fmla="*/ 0 h 83"/>
                <a:gd name="T64" fmla="*/ 54 w 105"/>
                <a:gd name="T65" fmla="*/ 28 h 83"/>
                <a:gd name="T66" fmla="*/ 38 w 105"/>
                <a:gd name="T67" fmla="*/ 4 h 83"/>
                <a:gd name="T68" fmla="*/ 30 w 105"/>
                <a:gd name="T69" fmla="*/ 15 h 83"/>
                <a:gd name="T70" fmla="*/ 22 w 105"/>
                <a:gd name="T71" fmla="*/ 9 h 83"/>
                <a:gd name="T72" fmla="*/ 25 w 105"/>
                <a:gd name="T73"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 h="83">
                  <a:moveTo>
                    <a:pt x="25" y="7"/>
                  </a:moveTo>
                  <a:lnTo>
                    <a:pt x="11" y="7"/>
                  </a:lnTo>
                  <a:lnTo>
                    <a:pt x="0" y="9"/>
                  </a:lnTo>
                  <a:lnTo>
                    <a:pt x="2" y="18"/>
                  </a:lnTo>
                  <a:lnTo>
                    <a:pt x="11" y="18"/>
                  </a:lnTo>
                  <a:lnTo>
                    <a:pt x="12" y="22"/>
                  </a:lnTo>
                  <a:lnTo>
                    <a:pt x="5" y="24"/>
                  </a:lnTo>
                  <a:lnTo>
                    <a:pt x="17" y="37"/>
                  </a:lnTo>
                  <a:lnTo>
                    <a:pt x="28" y="42"/>
                  </a:lnTo>
                  <a:lnTo>
                    <a:pt x="35" y="37"/>
                  </a:lnTo>
                  <a:lnTo>
                    <a:pt x="43" y="29"/>
                  </a:lnTo>
                  <a:lnTo>
                    <a:pt x="43" y="35"/>
                  </a:lnTo>
                  <a:lnTo>
                    <a:pt x="55" y="33"/>
                  </a:lnTo>
                  <a:lnTo>
                    <a:pt x="56" y="39"/>
                  </a:lnTo>
                  <a:lnTo>
                    <a:pt x="32" y="44"/>
                  </a:lnTo>
                  <a:lnTo>
                    <a:pt x="29" y="54"/>
                  </a:lnTo>
                  <a:lnTo>
                    <a:pt x="60" y="54"/>
                  </a:lnTo>
                  <a:lnTo>
                    <a:pt x="49" y="55"/>
                  </a:lnTo>
                  <a:lnTo>
                    <a:pt x="53" y="59"/>
                  </a:lnTo>
                  <a:lnTo>
                    <a:pt x="35" y="61"/>
                  </a:lnTo>
                  <a:lnTo>
                    <a:pt x="54" y="74"/>
                  </a:lnTo>
                  <a:lnTo>
                    <a:pt x="63" y="83"/>
                  </a:lnTo>
                  <a:lnTo>
                    <a:pt x="65" y="78"/>
                  </a:lnTo>
                  <a:lnTo>
                    <a:pt x="74" y="61"/>
                  </a:lnTo>
                  <a:lnTo>
                    <a:pt x="79" y="48"/>
                  </a:lnTo>
                  <a:lnTo>
                    <a:pt x="82" y="39"/>
                  </a:lnTo>
                  <a:lnTo>
                    <a:pt x="105" y="29"/>
                  </a:lnTo>
                  <a:lnTo>
                    <a:pt x="78" y="20"/>
                  </a:lnTo>
                  <a:lnTo>
                    <a:pt x="75" y="13"/>
                  </a:lnTo>
                  <a:lnTo>
                    <a:pt x="67" y="15"/>
                  </a:lnTo>
                  <a:lnTo>
                    <a:pt x="66" y="9"/>
                  </a:lnTo>
                  <a:lnTo>
                    <a:pt x="53" y="0"/>
                  </a:lnTo>
                  <a:lnTo>
                    <a:pt x="54" y="28"/>
                  </a:lnTo>
                  <a:lnTo>
                    <a:pt x="38" y="4"/>
                  </a:lnTo>
                  <a:lnTo>
                    <a:pt x="30" y="15"/>
                  </a:lnTo>
                  <a:lnTo>
                    <a:pt x="22" y="9"/>
                  </a:lnTo>
                  <a:lnTo>
                    <a:pt x="25" y="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59" name="Freeform 1921"/>
            <p:cNvSpPr>
              <a:spLocks/>
            </p:cNvSpPr>
            <p:nvPr/>
          </p:nvSpPr>
          <p:spPr bwMode="auto">
            <a:xfrm>
              <a:off x="4383186" y="1487941"/>
              <a:ext cx="155455" cy="28229"/>
            </a:xfrm>
            <a:custGeom>
              <a:avLst/>
              <a:gdLst>
                <a:gd name="T0" fmla="*/ 40 w 88"/>
                <a:gd name="T1" fmla="*/ 6 h 26"/>
                <a:gd name="T2" fmla="*/ 15 w 88"/>
                <a:gd name="T3" fmla="*/ 2 h 26"/>
                <a:gd name="T4" fmla="*/ 9 w 88"/>
                <a:gd name="T5" fmla="*/ 4 h 26"/>
                <a:gd name="T6" fmla="*/ 0 w 88"/>
                <a:gd name="T7" fmla="*/ 6 h 26"/>
                <a:gd name="T8" fmla="*/ 0 w 88"/>
                <a:gd name="T9" fmla="*/ 10 h 26"/>
                <a:gd name="T10" fmla="*/ 37 w 88"/>
                <a:gd name="T11" fmla="*/ 17 h 26"/>
                <a:gd name="T12" fmla="*/ 19 w 88"/>
                <a:gd name="T13" fmla="*/ 21 h 26"/>
                <a:gd name="T14" fmla="*/ 46 w 88"/>
                <a:gd name="T15" fmla="*/ 26 h 26"/>
                <a:gd name="T16" fmla="*/ 76 w 88"/>
                <a:gd name="T17" fmla="*/ 23 h 26"/>
                <a:gd name="T18" fmla="*/ 88 w 88"/>
                <a:gd name="T19" fmla="*/ 10 h 26"/>
                <a:gd name="T20" fmla="*/ 81 w 88"/>
                <a:gd name="T21" fmla="*/ 4 h 26"/>
                <a:gd name="T22" fmla="*/ 53 w 88"/>
                <a:gd name="T23" fmla="*/ 4 h 26"/>
                <a:gd name="T24" fmla="*/ 49 w 88"/>
                <a:gd name="T25" fmla="*/ 2 h 26"/>
                <a:gd name="T26" fmla="*/ 43 w 88"/>
                <a:gd name="T27" fmla="*/ 0 h 26"/>
                <a:gd name="T28" fmla="*/ 41 w 88"/>
                <a:gd name="T29" fmla="*/ 4 h 26"/>
                <a:gd name="T30" fmla="*/ 40 w 88"/>
                <a:gd name="T31"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26">
                  <a:moveTo>
                    <a:pt x="40" y="6"/>
                  </a:moveTo>
                  <a:lnTo>
                    <a:pt x="15" y="2"/>
                  </a:lnTo>
                  <a:lnTo>
                    <a:pt x="9" y="4"/>
                  </a:lnTo>
                  <a:lnTo>
                    <a:pt x="0" y="6"/>
                  </a:lnTo>
                  <a:lnTo>
                    <a:pt x="0" y="10"/>
                  </a:lnTo>
                  <a:lnTo>
                    <a:pt x="37" y="17"/>
                  </a:lnTo>
                  <a:lnTo>
                    <a:pt x="19" y="21"/>
                  </a:lnTo>
                  <a:lnTo>
                    <a:pt x="46" y="26"/>
                  </a:lnTo>
                  <a:lnTo>
                    <a:pt x="76" y="23"/>
                  </a:lnTo>
                  <a:lnTo>
                    <a:pt x="88" y="10"/>
                  </a:lnTo>
                  <a:lnTo>
                    <a:pt x="81" y="4"/>
                  </a:lnTo>
                  <a:lnTo>
                    <a:pt x="53" y="4"/>
                  </a:lnTo>
                  <a:lnTo>
                    <a:pt x="49" y="2"/>
                  </a:lnTo>
                  <a:lnTo>
                    <a:pt x="43" y="0"/>
                  </a:lnTo>
                  <a:lnTo>
                    <a:pt x="41" y="4"/>
                  </a:lnTo>
                  <a:lnTo>
                    <a:pt x="40" y="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60" name="Freeform 1922"/>
            <p:cNvSpPr>
              <a:spLocks/>
            </p:cNvSpPr>
            <p:nvPr/>
          </p:nvSpPr>
          <p:spPr bwMode="auto">
            <a:xfrm>
              <a:off x="4441030" y="1540635"/>
              <a:ext cx="72305" cy="18819"/>
            </a:xfrm>
            <a:custGeom>
              <a:avLst/>
              <a:gdLst>
                <a:gd name="T0" fmla="*/ 31 w 42"/>
                <a:gd name="T1" fmla="*/ 17 h 19"/>
                <a:gd name="T2" fmla="*/ 18 w 42"/>
                <a:gd name="T3" fmla="*/ 19 h 19"/>
                <a:gd name="T4" fmla="*/ 5 w 42"/>
                <a:gd name="T5" fmla="*/ 17 h 19"/>
                <a:gd name="T6" fmla="*/ 9 w 42"/>
                <a:gd name="T7" fmla="*/ 8 h 19"/>
                <a:gd name="T8" fmla="*/ 0 w 42"/>
                <a:gd name="T9" fmla="*/ 0 h 19"/>
                <a:gd name="T10" fmla="*/ 26 w 42"/>
                <a:gd name="T11" fmla="*/ 0 h 19"/>
                <a:gd name="T12" fmla="*/ 42 w 42"/>
                <a:gd name="T13" fmla="*/ 11 h 19"/>
                <a:gd name="T14" fmla="*/ 31 w 42"/>
                <a:gd name="T15" fmla="*/ 17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9">
                  <a:moveTo>
                    <a:pt x="31" y="17"/>
                  </a:moveTo>
                  <a:lnTo>
                    <a:pt x="18" y="19"/>
                  </a:lnTo>
                  <a:lnTo>
                    <a:pt x="5" y="17"/>
                  </a:lnTo>
                  <a:lnTo>
                    <a:pt x="9" y="8"/>
                  </a:lnTo>
                  <a:lnTo>
                    <a:pt x="0" y="0"/>
                  </a:lnTo>
                  <a:lnTo>
                    <a:pt x="26" y="0"/>
                  </a:lnTo>
                  <a:lnTo>
                    <a:pt x="42" y="11"/>
                  </a:lnTo>
                  <a:lnTo>
                    <a:pt x="31" y="1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61" name="Freeform 1923"/>
            <p:cNvSpPr>
              <a:spLocks/>
            </p:cNvSpPr>
            <p:nvPr/>
          </p:nvSpPr>
          <p:spPr bwMode="auto">
            <a:xfrm>
              <a:off x="4377763" y="1775876"/>
              <a:ext cx="23499" cy="16937"/>
            </a:xfrm>
            <a:custGeom>
              <a:avLst/>
              <a:gdLst>
                <a:gd name="T0" fmla="*/ 8 w 14"/>
                <a:gd name="T1" fmla="*/ 0 h 16"/>
                <a:gd name="T2" fmla="*/ 2 w 14"/>
                <a:gd name="T3" fmla="*/ 14 h 16"/>
                <a:gd name="T4" fmla="*/ 0 w 14"/>
                <a:gd name="T5" fmla="*/ 16 h 16"/>
                <a:gd name="T6" fmla="*/ 5 w 14"/>
                <a:gd name="T7" fmla="*/ 14 h 16"/>
                <a:gd name="T8" fmla="*/ 9 w 14"/>
                <a:gd name="T9" fmla="*/ 16 h 16"/>
                <a:gd name="T10" fmla="*/ 14 w 14"/>
                <a:gd name="T11" fmla="*/ 3 h 16"/>
                <a:gd name="T12" fmla="*/ 9 w 14"/>
                <a:gd name="T13" fmla="*/ 7 h 16"/>
                <a:gd name="T14" fmla="*/ 8 w 14"/>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6">
                  <a:moveTo>
                    <a:pt x="8" y="0"/>
                  </a:moveTo>
                  <a:lnTo>
                    <a:pt x="2" y="14"/>
                  </a:lnTo>
                  <a:lnTo>
                    <a:pt x="0" y="16"/>
                  </a:lnTo>
                  <a:lnTo>
                    <a:pt x="5" y="14"/>
                  </a:lnTo>
                  <a:lnTo>
                    <a:pt x="9" y="16"/>
                  </a:lnTo>
                  <a:lnTo>
                    <a:pt x="14" y="3"/>
                  </a:lnTo>
                  <a:lnTo>
                    <a:pt x="9" y="7"/>
                  </a:lnTo>
                  <a:lnTo>
                    <a:pt x="8"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62" name="Freeform 1924"/>
            <p:cNvSpPr>
              <a:spLocks/>
            </p:cNvSpPr>
            <p:nvPr/>
          </p:nvSpPr>
          <p:spPr bwMode="auto">
            <a:xfrm>
              <a:off x="4486220" y="1747647"/>
              <a:ext cx="258489" cy="286053"/>
            </a:xfrm>
            <a:custGeom>
              <a:avLst/>
              <a:gdLst>
                <a:gd name="T0" fmla="*/ 123 w 147"/>
                <a:gd name="T1" fmla="*/ 153 h 289"/>
                <a:gd name="T2" fmla="*/ 118 w 147"/>
                <a:gd name="T3" fmla="*/ 146 h 289"/>
                <a:gd name="T4" fmla="*/ 118 w 147"/>
                <a:gd name="T5" fmla="*/ 120 h 289"/>
                <a:gd name="T6" fmla="*/ 102 w 147"/>
                <a:gd name="T7" fmla="*/ 87 h 289"/>
                <a:gd name="T8" fmla="*/ 111 w 147"/>
                <a:gd name="T9" fmla="*/ 66 h 289"/>
                <a:gd name="T10" fmla="*/ 93 w 147"/>
                <a:gd name="T11" fmla="*/ 48 h 289"/>
                <a:gd name="T12" fmla="*/ 93 w 147"/>
                <a:gd name="T13" fmla="*/ 29 h 289"/>
                <a:gd name="T14" fmla="*/ 93 w 147"/>
                <a:gd name="T15" fmla="*/ 26 h 289"/>
                <a:gd name="T16" fmla="*/ 93 w 147"/>
                <a:gd name="T17" fmla="*/ 7 h 289"/>
                <a:gd name="T18" fmla="*/ 73 w 147"/>
                <a:gd name="T19" fmla="*/ 0 h 289"/>
                <a:gd name="T20" fmla="*/ 58 w 147"/>
                <a:gd name="T21" fmla="*/ 9 h 289"/>
                <a:gd name="T22" fmla="*/ 54 w 147"/>
                <a:gd name="T23" fmla="*/ 29 h 289"/>
                <a:gd name="T24" fmla="*/ 47 w 147"/>
                <a:gd name="T25" fmla="*/ 37 h 289"/>
                <a:gd name="T26" fmla="*/ 33 w 147"/>
                <a:gd name="T27" fmla="*/ 35 h 289"/>
                <a:gd name="T28" fmla="*/ 19 w 147"/>
                <a:gd name="T29" fmla="*/ 29 h 289"/>
                <a:gd name="T30" fmla="*/ 7 w 147"/>
                <a:gd name="T31" fmla="*/ 18 h 289"/>
                <a:gd name="T32" fmla="*/ 0 w 147"/>
                <a:gd name="T33" fmla="*/ 26 h 289"/>
                <a:gd name="T34" fmla="*/ 33 w 147"/>
                <a:gd name="T35" fmla="*/ 50 h 289"/>
                <a:gd name="T36" fmla="*/ 44 w 147"/>
                <a:gd name="T37" fmla="*/ 89 h 289"/>
                <a:gd name="T38" fmla="*/ 49 w 147"/>
                <a:gd name="T39" fmla="*/ 115 h 289"/>
                <a:gd name="T40" fmla="*/ 54 w 147"/>
                <a:gd name="T41" fmla="*/ 113 h 289"/>
                <a:gd name="T42" fmla="*/ 60 w 147"/>
                <a:gd name="T43" fmla="*/ 120 h 289"/>
                <a:gd name="T44" fmla="*/ 63 w 147"/>
                <a:gd name="T45" fmla="*/ 142 h 289"/>
                <a:gd name="T46" fmla="*/ 44 w 147"/>
                <a:gd name="T47" fmla="*/ 172 h 289"/>
                <a:gd name="T48" fmla="*/ 35 w 147"/>
                <a:gd name="T49" fmla="*/ 187 h 289"/>
                <a:gd name="T50" fmla="*/ 25 w 147"/>
                <a:gd name="T51" fmla="*/ 196 h 289"/>
                <a:gd name="T52" fmla="*/ 27 w 147"/>
                <a:gd name="T53" fmla="*/ 228 h 289"/>
                <a:gd name="T54" fmla="*/ 30 w 147"/>
                <a:gd name="T55" fmla="*/ 265 h 289"/>
                <a:gd name="T56" fmla="*/ 45 w 147"/>
                <a:gd name="T57" fmla="*/ 272 h 289"/>
                <a:gd name="T58" fmla="*/ 45 w 147"/>
                <a:gd name="T59" fmla="*/ 276 h 289"/>
                <a:gd name="T60" fmla="*/ 49 w 147"/>
                <a:gd name="T61" fmla="*/ 274 h 289"/>
                <a:gd name="T62" fmla="*/ 54 w 147"/>
                <a:gd name="T63" fmla="*/ 289 h 289"/>
                <a:gd name="T64" fmla="*/ 58 w 147"/>
                <a:gd name="T65" fmla="*/ 285 h 289"/>
                <a:gd name="T66" fmla="*/ 88 w 147"/>
                <a:gd name="T67" fmla="*/ 272 h 289"/>
                <a:gd name="T68" fmla="*/ 94 w 147"/>
                <a:gd name="T69" fmla="*/ 268 h 289"/>
                <a:gd name="T70" fmla="*/ 110 w 147"/>
                <a:gd name="T71" fmla="*/ 268 h 289"/>
                <a:gd name="T72" fmla="*/ 120 w 147"/>
                <a:gd name="T73" fmla="*/ 250 h 289"/>
                <a:gd name="T74" fmla="*/ 128 w 147"/>
                <a:gd name="T75" fmla="*/ 235 h 289"/>
                <a:gd name="T76" fmla="*/ 137 w 147"/>
                <a:gd name="T77" fmla="*/ 216 h 289"/>
                <a:gd name="T78" fmla="*/ 147 w 147"/>
                <a:gd name="T79" fmla="*/ 198 h 289"/>
                <a:gd name="T80" fmla="*/ 125 w 147"/>
                <a:gd name="T81" fmla="*/ 176 h 289"/>
                <a:gd name="T82" fmla="*/ 131 w 147"/>
                <a:gd name="T83" fmla="*/ 168 h 289"/>
                <a:gd name="T84" fmla="*/ 123 w 147"/>
                <a:gd name="T85" fmla="*/ 15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289">
                  <a:moveTo>
                    <a:pt x="123" y="153"/>
                  </a:moveTo>
                  <a:lnTo>
                    <a:pt x="118" y="146"/>
                  </a:lnTo>
                  <a:lnTo>
                    <a:pt x="118" y="120"/>
                  </a:lnTo>
                  <a:lnTo>
                    <a:pt x="102" y="87"/>
                  </a:lnTo>
                  <a:lnTo>
                    <a:pt x="111" y="66"/>
                  </a:lnTo>
                  <a:lnTo>
                    <a:pt x="93" y="48"/>
                  </a:lnTo>
                  <a:lnTo>
                    <a:pt x="93" y="29"/>
                  </a:lnTo>
                  <a:lnTo>
                    <a:pt x="93" y="26"/>
                  </a:lnTo>
                  <a:lnTo>
                    <a:pt x="93" y="7"/>
                  </a:lnTo>
                  <a:lnTo>
                    <a:pt x="73" y="0"/>
                  </a:lnTo>
                  <a:lnTo>
                    <a:pt x="58" y="9"/>
                  </a:lnTo>
                  <a:lnTo>
                    <a:pt x="54" y="29"/>
                  </a:lnTo>
                  <a:lnTo>
                    <a:pt x="47" y="37"/>
                  </a:lnTo>
                  <a:lnTo>
                    <a:pt x="33" y="35"/>
                  </a:lnTo>
                  <a:lnTo>
                    <a:pt x="19" y="29"/>
                  </a:lnTo>
                  <a:lnTo>
                    <a:pt x="7" y="18"/>
                  </a:lnTo>
                  <a:lnTo>
                    <a:pt x="0" y="26"/>
                  </a:lnTo>
                  <a:lnTo>
                    <a:pt x="33" y="50"/>
                  </a:lnTo>
                  <a:lnTo>
                    <a:pt x="44" y="89"/>
                  </a:lnTo>
                  <a:lnTo>
                    <a:pt x="49" y="115"/>
                  </a:lnTo>
                  <a:lnTo>
                    <a:pt x="54" y="113"/>
                  </a:lnTo>
                  <a:lnTo>
                    <a:pt x="60" y="120"/>
                  </a:lnTo>
                  <a:lnTo>
                    <a:pt x="63" y="142"/>
                  </a:lnTo>
                  <a:lnTo>
                    <a:pt x="44" y="172"/>
                  </a:lnTo>
                  <a:lnTo>
                    <a:pt x="35" y="187"/>
                  </a:lnTo>
                  <a:lnTo>
                    <a:pt x="25" y="196"/>
                  </a:lnTo>
                  <a:lnTo>
                    <a:pt x="27" y="228"/>
                  </a:lnTo>
                  <a:lnTo>
                    <a:pt x="30" y="265"/>
                  </a:lnTo>
                  <a:lnTo>
                    <a:pt x="45" y="272"/>
                  </a:lnTo>
                  <a:lnTo>
                    <a:pt x="45" y="276"/>
                  </a:lnTo>
                  <a:lnTo>
                    <a:pt x="49" y="274"/>
                  </a:lnTo>
                  <a:lnTo>
                    <a:pt x="54" y="289"/>
                  </a:lnTo>
                  <a:lnTo>
                    <a:pt x="58" y="285"/>
                  </a:lnTo>
                  <a:lnTo>
                    <a:pt x="88" y="272"/>
                  </a:lnTo>
                  <a:lnTo>
                    <a:pt x="94" y="268"/>
                  </a:lnTo>
                  <a:lnTo>
                    <a:pt x="110" y="268"/>
                  </a:lnTo>
                  <a:lnTo>
                    <a:pt x="120" y="250"/>
                  </a:lnTo>
                  <a:lnTo>
                    <a:pt x="128" y="235"/>
                  </a:lnTo>
                  <a:lnTo>
                    <a:pt x="137" y="216"/>
                  </a:lnTo>
                  <a:lnTo>
                    <a:pt x="147" y="198"/>
                  </a:lnTo>
                  <a:lnTo>
                    <a:pt x="125" y="176"/>
                  </a:lnTo>
                  <a:lnTo>
                    <a:pt x="131" y="168"/>
                  </a:lnTo>
                  <a:lnTo>
                    <a:pt x="123" y="15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63" name="Group 1925"/>
            <p:cNvGrpSpPr>
              <a:grpSpLocks/>
            </p:cNvGrpSpPr>
            <p:nvPr/>
          </p:nvGrpSpPr>
          <p:grpSpPr bwMode="auto">
            <a:xfrm>
              <a:off x="4303651" y="2417614"/>
              <a:ext cx="14461" cy="11292"/>
              <a:chOff x="3211" y="1946"/>
              <a:chExt cx="7" cy="6"/>
            </a:xfrm>
            <a:solidFill>
              <a:schemeClr val="bg1">
                <a:lumMod val="85000"/>
              </a:schemeClr>
            </a:solidFill>
          </p:grpSpPr>
          <p:grpSp>
            <p:nvGrpSpPr>
              <p:cNvPr id="700" name="Group 1926"/>
              <p:cNvGrpSpPr>
                <a:grpSpLocks/>
              </p:cNvGrpSpPr>
              <p:nvPr/>
            </p:nvGrpSpPr>
            <p:grpSpPr bwMode="auto">
              <a:xfrm>
                <a:off x="3211" y="1946"/>
                <a:ext cx="7" cy="6"/>
                <a:chOff x="3211" y="1946"/>
                <a:chExt cx="7" cy="6"/>
              </a:xfrm>
              <a:grpFill/>
            </p:grpSpPr>
            <p:pic>
              <p:nvPicPr>
                <p:cNvPr id="702" name="Picture 1927"/>
                <p:cNvPicPr>
                  <a:picLocks noChangeAspect="1" noChangeArrowheads="1"/>
                </p:cNvPicPr>
                <p:nvPr/>
              </p:nvPicPr>
              <p:blipFill>
                <a:blip r:embed="rId42" cstate="print">
                  <a:extLst>
                    <a:ext uri="{28A0092B-C50C-407E-A947-70E740481C1C}">
                      <a14:useLocalDpi xmlns:a14="http://schemas.microsoft.com/office/drawing/2010/main" val="0"/>
                    </a:ext>
                  </a:extLst>
                </a:blip>
                <a:srcRect t="-58595" r="-134378"/>
                <a:stretch>
                  <a:fillRect/>
                </a:stretch>
              </p:blipFill>
              <p:spPr bwMode="auto">
                <a:xfrm>
                  <a:off x="3211" y="1946"/>
                  <a:ext cx="7"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3" name="Freeform 1928"/>
                <p:cNvSpPr>
                  <a:spLocks/>
                </p:cNvSpPr>
                <p:nvPr/>
              </p:nvSpPr>
              <p:spPr bwMode="auto">
                <a:xfrm>
                  <a:off x="3211" y="1948"/>
                  <a:ext cx="2" cy="3"/>
                </a:xfrm>
                <a:custGeom>
                  <a:avLst/>
                  <a:gdLst>
                    <a:gd name="T0" fmla="*/ 1 w 2"/>
                    <a:gd name="T1" fmla="*/ 0 h 5"/>
                    <a:gd name="T2" fmla="*/ 0 w 2"/>
                    <a:gd name="T3" fmla="*/ 5 h 5"/>
                    <a:gd name="T4" fmla="*/ 2 w 2"/>
                    <a:gd name="T5" fmla="*/ 5 h 5"/>
                    <a:gd name="T6" fmla="*/ 1 w 2"/>
                    <a:gd name="T7" fmla="*/ 0 h 5"/>
                  </a:gdLst>
                  <a:ahLst/>
                  <a:cxnLst>
                    <a:cxn ang="0">
                      <a:pos x="T0" y="T1"/>
                    </a:cxn>
                    <a:cxn ang="0">
                      <a:pos x="T2" y="T3"/>
                    </a:cxn>
                    <a:cxn ang="0">
                      <a:pos x="T4" y="T5"/>
                    </a:cxn>
                    <a:cxn ang="0">
                      <a:pos x="T6" y="T7"/>
                    </a:cxn>
                  </a:cxnLst>
                  <a:rect l="0" t="0" r="r" b="b"/>
                  <a:pathLst>
                    <a:path w="2" h="5">
                      <a:moveTo>
                        <a:pt x="1" y="0"/>
                      </a:moveTo>
                      <a:lnTo>
                        <a:pt x="0" y="5"/>
                      </a:lnTo>
                      <a:lnTo>
                        <a:pt x="2" y="5"/>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704" name="Freeform 1929"/>
                <p:cNvSpPr>
                  <a:spLocks/>
                </p:cNvSpPr>
                <p:nvPr/>
              </p:nvSpPr>
              <p:spPr bwMode="auto">
                <a:xfrm>
                  <a:off x="3211" y="1948"/>
                  <a:ext cx="2" cy="3"/>
                </a:xfrm>
                <a:custGeom>
                  <a:avLst/>
                  <a:gdLst>
                    <a:gd name="T0" fmla="*/ 1 w 2"/>
                    <a:gd name="T1" fmla="*/ 0 h 5"/>
                    <a:gd name="T2" fmla="*/ 0 w 2"/>
                    <a:gd name="T3" fmla="*/ 5 h 5"/>
                    <a:gd name="T4" fmla="*/ 2 w 2"/>
                    <a:gd name="T5" fmla="*/ 5 h 5"/>
                    <a:gd name="T6" fmla="*/ 1 w 2"/>
                    <a:gd name="T7" fmla="*/ 0 h 5"/>
                  </a:gdLst>
                  <a:ahLst/>
                  <a:cxnLst>
                    <a:cxn ang="0">
                      <a:pos x="T0" y="T1"/>
                    </a:cxn>
                    <a:cxn ang="0">
                      <a:pos x="T2" y="T3"/>
                    </a:cxn>
                    <a:cxn ang="0">
                      <a:pos x="T4" y="T5"/>
                    </a:cxn>
                    <a:cxn ang="0">
                      <a:pos x="T6" y="T7"/>
                    </a:cxn>
                  </a:cxnLst>
                  <a:rect l="0" t="0" r="r" b="b"/>
                  <a:pathLst>
                    <a:path w="2" h="5">
                      <a:moveTo>
                        <a:pt x="1" y="0"/>
                      </a:moveTo>
                      <a:lnTo>
                        <a:pt x="0" y="5"/>
                      </a:lnTo>
                      <a:lnTo>
                        <a:pt x="2" y="5"/>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705" name="Picture 1930"/>
                <p:cNvPicPr>
                  <a:picLocks noChangeAspect="1" noChangeArrowheads="1"/>
                </p:cNvPicPr>
                <p:nvPr/>
              </p:nvPicPr>
              <p:blipFill>
                <a:blip r:embed="rId42" cstate="print">
                  <a:extLst>
                    <a:ext uri="{28A0092B-C50C-407E-A947-70E740481C1C}">
                      <a14:useLocalDpi xmlns:a14="http://schemas.microsoft.com/office/drawing/2010/main" val="0"/>
                    </a:ext>
                  </a:extLst>
                </a:blip>
                <a:srcRect t="-58595" r="-134378"/>
                <a:stretch>
                  <a:fillRect/>
                </a:stretch>
              </p:blipFill>
              <p:spPr bwMode="auto">
                <a:xfrm>
                  <a:off x="3211" y="1946"/>
                  <a:ext cx="6"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701" name="Freeform 1931"/>
              <p:cNvSpPr>
                <a:spLocks/>
              </p:cNvSpPr>
              <p:nvPr/>
            </p:nvSpPr>
            <p:spPr bwMode="auto">
              <a:xfrm>
                <a:off x="3211" y="1948"/>
                <a:ext cx="2" cy="3"/>
              </a:xfrm>
              <a:custGeom>
                <a:avLst/>
                <a:gdLst>
                  <a:gd name="T0" fmla="*/ 1 w 2"/>
                  <a:gd name="T1" fmla="*/ 0 h 5"/>
                  <a:gd name="T2" fmla="*/ 0 w 2"/>
                  <a:gd name="T3" fmla="*/ 5 h 5"/>
                  <a:gd name="T4" fmla="*/ 2 w 2"/>
                  <a:gd name="T5" fmla="*/ 5 h 5"/>
                  <a:gd name="T6" fmla="*/ 1 w 2"/>
                  <a:gd name="T7" fmla="*/ 0 h 5"/>
                </a:gdLst>
                <a:ahLst/>
                <a:cxnLst>
                  <a:cxn ang="0">
                    <a:pos x="T0" y="T1"/>
                  </a:cxn>
                  <a:cxn ang="0">
                    <a:pos x="T2" y="T3"/>
                  </a:cxn>
                  <a:cxn ang="0">
                    <a:pos x="T4" y="T5"/>
                  </a:cxn>
                  <a:cxn ang="0">
                    <a:pos x="T6" y="T7"/>
                  </a:cxn>
                </a:cxnLst>
                <a:rect l="0" t="0" r="r" b="b"/>
                <a:pathLst>
                  <a:path w="2" h="5">
                    <a:moveTo>
                      <a:pt x="1" y="0"/>
                    </a:moveTo>
                    <a:lnTo>
                      <a:pt x="0" y="5"/>
                    </a:lnTo>
                    <a:lnTo>
                      <a:pt x="2" y="5"/>
                    </a:lnTo>
                    <a:lnTo>
                      <a:pt x="1"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64" name="Freeform 1932"/>
            <p:cNvSpPr>
              <a:spLocks/>
            </p:cNvSpPr>
            <p:nvPr/>
          </p:nvSpPr>
          <p:spPr bwMode="auto">
            <a:xfrm>
              <a:off x="4305458" y="2364920"/>
              <a:ext cx="182569" cy="79041"/>
            </a:xfrm>
            <a:custGeom>
              <a:avLst/>
              <a:gdLst>
                <a:gd name="T0" fmla="*/ 37 w 103"/>
                <a:gd name="T1" fmla="*/ 63 h 80"/>
                <a:gd name="T2" fmla="*/ 22 w 103"/>
                <a:gd name="T3" fmla="*/ 69 h 80"/>
                <a:gd name="T4" fmla="*/ 14 w 103"/>
                <a:gd name="T5" fmla="*/ 67 h 80"/>
                <a:gd name="T6" fmla="*/ 3 w 103"/>
                <a:gd name="T7" fmla="*/ 61 h 80"/>
                <a:gd name="T8" fmla="*/ 1 w 103"/>
                <a:gd name="T9" fmla="*/ 61 h 80"/>
                <a:gd name="T10" fmla="*/ 0 w 103"/>
                <a:gd name="T11" fmla="*/ 59 h 80"/>
                <a:gd name="T12" fmla="*/ 0 w 103"/>
                <a:gd name="T13" fmla="*/ 56 h 80"/>
                <a:gd name="T14" fmla="*/ 0 w 103"/>
                <a:gd name="T15" fmla="*/ 46 h 80"/>
                <a:gd name="T16" fmla="*/ 10 w 103"/>
                <a:gd name="T17" fmla="*/ 52 h 80"/>
                <a:gd name="T18" fmla="*/ 12 w 103"/>
                <a:gd name="T19" fmla="*/ 52 h 80"/>
                <a:gd name="T20" fmla="*/ 16 w 103"/>
                <a:gd name="T21" fmla="*/ 46 h 80"/>
                <a:gd name="T22" fmla="*/ 28 w 103"/>
                <a:gd name="T23" fmla="*/ 43 h 80"/>
                <a:gd name="T24" fmla="*/ 43 w 103"/>
                <a:gd name="T25" fmla="*/ 43 h 80"/>
                <a:gd name="T26" fmla="*/ 49 w 103"/>
                <a:gd name="T27" fmla="*/ 41 h 80"/>
                <a:gd name="T28" fmla="*/ 47 w 103"/>
                <a:gd name="T29" fmla="*/ 22 h 80"/>
                <a:gd name="T30" fmla="*/ 57 w 103"/>
                <a:gd name="T31" fmla="*/ 6 h 80"/>
                <a:gd name="T32" fmla="*/ 64 w 103"/>
                <a:gd name="T33" fmla="*/ 13 h 80"/>
                <a:gd name="T34" fmla="*/ 73 w 103"/>
                <a:gd name="T35" fmla="*/ 0 h 80"/>
                <a:gd name="T36" fmla="*/ 94 w 103"/>
                <a:gd name="T37" fmla="*/ 6 h 80"/>
                <a:gd name="T38" fmla="*/ 103 w 103"/>
                <a:gd name="T39" fmla="*/ 32 h 80"/>
                <a:gd name="T40" fmla="*/ 98 w 103"/>
                <a:gd name="T41" fmla="*/ 41 h 80"/>
                <a:gd name="T42" fmla="*/ 96 w 103"/>
                <a:gd name="T43" fmla="*/ 43 h 80"/>
                <a:gd name="T44" fmla="*/ 92 w 103"/>
                <a:gd name="T45" fmla="*/ 63 h 80"/>
                <a:gd name="T46" fmla="*/ 91 w 103"/>
                <a:gd name="T47" fmla="*/ 67 h 80"/>
                <a:gd name="T48" fmla="*/ 63 w 103"/>
                <a:gd name="T49" fmla="*/ 80 h 80"/>
                <a:gd name="T50" fmla="*/ 59 w 103"/>
                <a:gd name="T51" fmla="*/ 78 h 80"/>
                <a:gd name="T52" fmla="*/ 37 w 103"/>
                <a:gd name="T53"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80">
                  <a:moveTo>
                    <a:pt x="37" y="63"/>
                  </a:moveTo>
                  <a:lnTo>
                    <a:pt x="22" y="69"/>
                  </a:lnTo>
                  <a:lnTo>
                    <a:pt x="14" y="67"/>
                  </a:lnTo>
                  <a:lnTo>
                    <a:pt x="3" y="61"/>
                  </a:lnTo>
                  <a:lnTo>
                    <a:pt x="1" y="61"/>
                  </a:lnTo>
                  <a:lnTo>
                    <a:pt x="0" y="59"/>
                  </a:lnTo>
                  <a:lnTo>
                    <a:pt x="0" y="56"/>
                  </a:lnTo>
                  <a:lnTo>
                    <a:pt x="0" y="46"/>
                  </a:lnTo>
                  <a:lnTo>
                    <a:pt x="10" y="52"/>
                  </a:lnTo>
                  <a:lnTo>
                    <a:pt x="12" y="52"/>
                  </a:lnTo>
                  <a:lnTo>
                    <a:pt x="16" y="46"/>
                  </a:lnTo>
                  <a:lnTo>
                    <a:pt x="28" y="43"/>
                  </a:lnTo>
                  <a:lnTo>
                    <a:pt x="43" y="43"/>
                  </a:lnTo>
                  <a:lnTo>
                    <a:pt x="49" y="41"/>
                  </a:lnTo>
                  <a:lnTo>
                    <a:pt x="47" y="22"/>
                  </a:lnTo>
                  <a:lnTo>
                    <a:pt x="57" y="6"/>
                  </a:lnTo>
                  <a:lnTo>
                    <a:pt x="64" y="13"/>
                  </a:lnTo>
                  <a:lnTo>
                    <a:pt x="73" y="0"/>
                  </a:lnTo>
                  <a:lnTo>
                    <a:pt x="94" y="6"/>
                  </a:lnTo>
                  <a:lnTo>
                    <a:pt x="103" y="32"/>
                  </a:lnTo>
                  <a:lnTo>
                    <a:pt x="98" y="41"/>
                  </a:lnTo>
                  <a:lnTo>
                    <a:pt x="96" y="43"/>
                  </a:lnTo>
                  <a:lnTo>
                    <a:pt x="92" y="63"/>
                  </a:lnTo>
                  <a:lnTo>
                    <a:pt x="91" y="67"/>
                  </a:lnTo>
                  <a:lnTo>
                    <a:pt x="63" y="80"/>
                  </a:lnTo>
                  <a:lnTo>
                    <a:pt x="59" y="78"/>
                  </a:lnTo>
                  <a:lnTo>
                    <a:pt x="37" y="6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65" name="Freeform 1933"/>
            <p:cNvSpPr>
              <a:spLocks/>
            </p:cNvSpPr>
            <p:nvPr/>
          </p:nvSpPr>
          <p:spPr bwMode="auto">
            <a:xfrm>
              <a:off x="4462721" y="2481600"/>
              <a:ext cx="97611" cy="84687"/>
            </a:xfrm>
            <a:custGeom>
              <a:avLst/>
              <a:gdLst>
                <a:gd name="T0" fmla="*/ 51 w 56"/>
                <a:gd name="T1" fmla="*/ 11 h 83"/>
                <a:gd name="T2" fmla="*/ 51 w 56"/>
                <a:gd name="T3" fmla="*/ 16 h 83"/>
                <a:gd name="T4" fmla="*/ 49 w 56"/>
                <a:gd name="T5" fmla="*/ 20 h 83"/>
                <a:gd name="T6" fmla="*/ 47 w 56"/>
                <a:gd name="T7" fmla="*/ 26 h 83"/>
                <a:gd name="T8" fmla="*/ 48 w 56"/>
                <a:gd name="T9" fmla="*/ 29 h 83"/>
                <a:gd name="T10" fmla="*/ 51 w 56"/>
                <a:gd name="T11" fmla="*/ 31 h 83"/>
                <a:gd name="T12" fmla="*/ 56 w 56"/>
                <a:gd name="T13" fmla="*/ 39 h 83"/>
                <a:gd name="T14" fmla="*/ 52 w 56"/>
                <a:gd name="T15" fmla="*/ 40 h 83"/>
                <a:gd name="T16" fmla="*/ 55 w 56"/>
                <a:gd name="T17" fmla="*/ 46 h 83"/>
                <a:gd name="T18" fmla="*/ 55 w 56"/>
                <a:gd name="T19" fmla="*/ 55 h 83"/>
                <a:gd name="T20" fmla="*/ 47 w 56"/>
                <a:gd name="T21" fmla="*/ 57 h 83"/>
                <a:gd name="T22" fmla="*/ 51 w 56"/>
                <a:gd name="T23" fmla="*/ 61 h 83"/>
                <a:gd name="T24" fmla="*/ 49 w 56"/>
                <a:gd name="T25" fmla="*/ 65 h 83"/>
                <a:gd name="T26" fmla="*/ 45 w 56"/>
                <a:gd name="T27" fmla="*/ 61 h 83"/>
                <a:gd name="T28" fmla="*/ 43 w 56"/>
                <a:gd name="T29" fmla="*/ 72 h 83"/>
                <a:gd name="T30" fmla="*/ 41 w 56"/>
                <a:gd name="T31" fmla="*/ 74 h 83"/>
                <a:gd name="T32" fmla="*/ 44 w 56"/>
                <a:gd name="T33" fmla="*/ 83 h 83"/>
                <a:gd name="T34" fmla="*/ 41 w 56"/>
                <a:gd name="T35" fmla="*/ 83 h 83"/>
                <a:gd name="T36" fmla="*/ 38 w 56"/>
                <a:gd name="T37" fmla="*/ 81 h 83"/>
                <a:gd name="T38" fmla="*/ 33 w 56"/>
                <a:gd name="T39" fmla="*/ 78 h 83"/>
                <a:gd name="T40" fmla="*/ 30 w 56"/>
                <a:gd name="T41" fmla="*/ 74 h 83"/>
                <a:gd name="T42" fmla="*/ 30 w 56"/>
                <a:gd name="T43" fmla="*/ 72 h 83"/>
                <a:gd name="T44" fmla="*/ 23 w 56"/>
                <a:gd name="T45" fmla="*/ 61 h 83"/>
                <a:gd name="T46" fmla="*/ 23 w 56"/>
                <a:gd name="T47" fmla="*/ 57 h 83"/>
                <a:gd name="T48" fmla="*/ 20 w 56"/>
                <a:gd name="T49" fmla="*/ 55 h 83"/>
                <a:gd name="T50" fmla="*/ 9 w 56"/>
                <a:gd name="T51" fmla="*/ 35 h 83"/>
                <a:gd name="T52" fmla="*/ 9 w 56"/>
                <a:gd name="T53" fmla="*/ 33 h 83"/>
                <a:gd name="T54" fmla="*/ 7 w 56"/>
                <a:gd name="T55" fmla="*/ 33 h 83"/>
                <a:gd name="T56" fmla="*/ 4 w 56"/>
                <a:gd name="T57" fmla="*/ 20 h 83"/>
                <a:gd name="T58" fmla="*/ 0 w 56"/>
                <a:gd name="T59" fmla="*/ 16 h 83"/>
                <a:gd name="T60" fmla="*/ 0 w 56"/>
                <a:gd name="T61" fmla="*/ 2 h 83"/>
                <a:gd name="T62" fmla="*/ 4 w 56"/>
                <a:gd name="T63" fmla="*/ 2 h 83"/>
                <a:gd name="T64" fmla="*/ 8 w 56"/>
                <a:gd name="T65" fmla="*/ 9 h 83"/>
                <a:gd name="T66" fmla="*/ 10 w 56"/>
                <a:gd name="T67" fmla="*/ 0 h 83"/>
                <a:gd name="T68" fmla="*/ 15 w 56"/>
                <a:gd name="T69" fmla="*/ 0 h 83"/>
                <a:gd name="T70" fmla="*/ 20 w 56"/>
                <a:gd name="T71" fmla="*/ 2 h 83"/>
                <a:gd name="T72" fmla="*/ 30 w 56"/>
                <a:gd name="T73" fmla="*/ 5 h 83"/>
                <a:gd name="T74" fmla="*/ 31 w 56"/>
                <a:gd name="T75" fmla="*/ 2 h 83"/>
                <a:gd name="T76" fmla="*/ 33 w 56"/>
                <a:gd name="T77" fmla="*/ 5 h 83"/>
                <a:gd name="T78" fmla="*/ 34 w 56"/>
                <a:gd name="T79" fmla="*/ 3 h 83"/>
                <a:gd name="T80" fmla="*/ 38 w 56"/>
                <a:gd name="T81" fmla="*/ 5 h 83"/>
                <a:gd name="T82" fmla="*/ 41 w 56"/>
                <a:gd name="T83" fmla="*/ 3 h 83"/>
                <a:gd name="T84" fmla="*/ 43 w 56"/>
                <a:gd name="T85" fmla="*/ 11 h 83"/>
                <a:gd name="T86" fmla="*/ 45 w 56"/>
                <a:gd name="T87" fmla="*/ 11 h 83"/>
                <a:gd name="T88" fmla="*/ 51 w 56"/>
                <a:gd name="T89" fmla="*/ 1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6" h="83">
                  <a:moveTo>
                    <a:pt x="51" y="11"/>
                  </a:moveTo>
                  <a:lnTo>
                    <a:pt x="51" y="16"/>
                  </a:lnTo>
                  <a:lnTo>
                    <a:pt x="49" y="20"/>
                  </a:lnTo>
                  <a:lnTo>
                    <a:pt x="47" y="26"/>
                  </a:lnTo>
                  <a:lnTo>
                    <a:pt x="48" y="29"/>
                  </a:lnTo>
                  <a:lnTo>
                    <a:pt x="51" y="31"/>
                  </a:lnTo>
                  <a:lnTo>
                    <a:pt x="56" y="39"/>
                  </a:lnTo>
                  <a:lnTo>
                    <a:pt x="52" y="40"/>
                  </a:lnTo>
                  <a:lnTo>
                    <a:pt x="55" y="46"/>
                  </a:lnTo>
                  <a:lnTo>
                    <a:pt x="55" y="55"/>
                  </a:lnTo>
                  <a:lnTo>
                    <a:pt x="47" y="57"/>
                  </a:lnTo>
                  <a:lnTo>
                    <a:pt x="51" y="61"/>
                  </a:lnTo>
                  <a:lnTo>
                    <a:pt x="49" y="65"/>
                  </a:lnTo>
                  <a:lnTo>
                    <a:pt x="45" y="61"/>
                  </a:lnTo>
                  <a:lnTo>
                    <a:pt x="43" y="72"/>
                  </a:lnTo>
                  <a:lnTo>
                    <a:pt x="41" y="74"/>
                  </a:lnTo>
                  <a:lnTo>
                    <a:pt x="44" y="83"/>
                  </a:lnTo>
                  <a:lnTo>
                    <a:pt x="41" y="83"/>
                  </a:lnTo>
                  <a:lnTo>
                    <a:pt x="38" y="81"/>
                  </a:lnTo>
                  <a:lnTo>
                    <a:pt x="33" y="78"/>
                  </a:lnTo>
                  <a:lnTo>
                    <a:pt x="30" y="74"/>
                  </a:lnTo>
                  <a:lnTo>
                    <a:pt x="30" y="72"/>
                  </a:lnTo>
                  <a:lnTo>
                    <a:pt x="23" y="61"/>
                  </a:lnTo>
                  <a:lnTo>
                    <a:pt x="23" y="57"/>
                  </a:lnTo>
                  <a:lnTo>
                    <a:pt x="20" y="55"/>
                  </a:lnTo>
                  <a:lnTo>
                    <a:pt x="9" y="35"/>
                  </a:lnTo>
                  <a:lnTo>
                    <a:pt x="9" y="33"/>
                  </a:lnTo>
                  <a:lnTo>
                    <a:pt x="7" y="33"/>
                  </a:lnTo>
                  <a:lnTo>
                    <a:pt x="4" y="20"/>
                  </a:lnTo>
                  <a:lnTo>
                    <a:pt x="0" y="16"/>
                  </a:lnTo>
                  <a:lnTo>
                    <a:pt x="0" y="2"/>
                  </a:lnTo>
                  <a:lnTo>
                    <a:pt x="4" y="2"/>
                  </a:lnTo>
                  <a:lnTo>
                    <a:pt x="8" y="9"/>
                  </a:lnTo>
                  <a:lnTo>
                    <a:pt x="10" y="0"/>
                  </a:lnTo>
                  <a:lnTo>
                    <a:pt x="15" y="0"/>
                  </a:lnTo>
                  <a:lnTo>
                    <a:pt x="20" y="2"/>
                  </a:lnTo>
                  <a:lnTo>
                    <a:pt x="30" y="5"/>
                  </a:lnTo>
                  <a:lnTo>
                    <a:pt x="31" y="2"/>
                  </a:lnTo>
                  <a:lnTo>
                    <a:pt x="33" y="5"/>
                  </a:lnTo>
                  <a:lnTo>
                    <a:pt x="34" y="3"/>
                  </a:lnTo>
                  <a:lnTo>
                    <a:pt x="38" y="5"/>
                  </a:lnTo>
                  <a:lnTo>
                    <a:pt x="41" y="3"/>
                  </a:lnTo>
                  <a:lnTo>
                    <a:pt x="43" y="11"/>
                  </a:lnTo>
                  <a:lnTo>
                    <a:pt x="45" y="11"/>
                  </a:lnTo>
                  <a:lnTo>
                    <a:pt x="51" y="1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66" name="Freeform 1934"/>
            <p:cNvSpPr>
              <a:spLocks/>
            </p:cNvSpPr>
            <p:nvPr/>
          </p:nvSpPr>
          <p:spPr bwMode="auto">
            <a:xfrm>
              <a:off x="4412108" y="2442079"/>
              <a:ext cx="139187" cy="112916"/>
            </a:xfrm>
            <a:custGeom>
              <a:avLst/>
              <a:gdLst>
                <a:gd name="T0" fmla="*/ 70 w 79"/>
                <a:gd name="T1" fmla="*/ 54 h 117"/>
                <a:gd name="T2" fmla="*/ 73 w 79"/>
                <a:gd name="T3" fmla="*/ 54 h 117"/>
                <a:gd name="T4" fmla="*/ 75 w 79"/>
                <a:gd name="T5" fmla="*/ 46 h 117"/>
                <a:gd name="T6" fmla="*/ 79 w 79"/>
                <a:gd name="T7" fmla="*/ 45 h 117"/>
                <a:gd name="T8" fmla="*/ 79 w 79"/>
                <a:gd name="T9" fmla="*/ 43 h 117"/>
                <a:gd name="T10" fmla="*/ 75 w 79"/>
                <a:gd name="T11" fmla="*/ 41 h 117"/>
                <a:gd name="T12" fmla="*/ 73 w 79"/>
                <a:gd name="T13" fmla="*/ 39 h 117"/>
                <a:gd name="T14" fmla="*/ 75 w 79"/>
                <a:gd name="T15" fmla="*/ 37 h 117"/>
                <a:gd name="T16" fmla="*/ 71 w 79"/>
                <a:gd name="T17" fmla="*/ 33 h 117"/>
                <a:gd name="T18" fmla="*/ 68 w 79"/>
                <a:gd name="T19" fmla="*/ 22 h 117"/>
                <a:gd name="T20" fmla="*/ 49 w 79"/>
                <a:gd name="T21" fmla="*/ 20 h 117"/>
                <a:gd name="T22" fmla="*/ 36 w 79"/>
                <a:gd name="T23" fmla="*/ 0 h 117"/>
                <a:gd name="T24" fmla="*/ 36 w 79"/>
                <a:gd name="T25" fmla="*/ 2 h 117"/>
                <a:gd name="T26" fmla="*/ 35 w 79"/>
                <a:gd name="T27" fmla="*/ 2 h 117"/>
                <a:gd name="T28" fmla="*/ 35 w 79"/>
                <a:gd name="T29" fmla="*/ 4 h 117"/>
                <a:gd name="T30" fmla="*/ 30 w 79"/>
                <a:gd name="T31" fmla="*/ 6 h 117"/>
                <a:gd name="T32" fmla="*/ 28 w 79"/>
                <a:gd name="T33" fmla="*/ 8 h 117"/>
                <a:gd name="T34" fmla="*/ 24 w 79"/>
                <a:gd name="T35" fmla="*/ 13 h 117"/>
                <a:gd name="T36" fmla="*/ 25 w 79"/>
                <a:gd name="T37" fmla="*/ 17 h 117"/>
                <a:gd name="T38" fmla="*/ 25 w 79"/>
                <a:gd name="T39" fmla="*/ 20 h 117"/>
                <a:gd name="T40" fmla="*/ 27 w 79"/>
                <a:gd name="T41" fmla="*/ 24 h 117"/>
                <a:gd name="T42" fmla="*/ 25 w 79"/>
                <a:gd name="T43" fmla="*/ 24 h 117"/>
                <a:gd name="T44" fmla="*/ 21 w 79"/>
                <a:gd name="T45" fmla="*/ 26 h 117"/>
                <a:gd name="T46" fmla="*/ 21 w 79"/>
                <a:gd name="T47" fmla="*/ 32 h 117"/>
                <a:gd name="T48" fmla="*/ 22 w 79"/>
                <a:gd name="T49" fmla="*/ 37 h 117"/>
                <a:gd name="T50" fmla="*/ 17 w 79"/>
                <a:gd name="T51" fmla="*/ 37 h 117"/>
                <a:gd name="T52" fmla="*/ 15 w 79"/>
                <a:gd name="T53" fmla="*/ 33 h 117"/>
                <a:gd name="T54" fmla="*/ 14 w 79"/>
                <a:gd name="T55" fmla="*/ 33 h 117"/>
                <a:gd name="T56" fmla="*/ 13 w 79"/>
                <a:gd name="T57" fmla="*/ 33 h 117"/>
                <a:gd name="T58" fmla="*/ 12 w 79"/>
                <a:gd name="T59" fmla="*/ 32 h 117"/>
                <a:gd name="T60" fmla="*/ 10 w 79"/>
                <a:gd name="T61" fmla="*/ 37 h 117"/>
                <a:gd name="T62" fmla="*/ 2 w 79"/>
                <a:gd name="T63" fmla="*/ 37 h 117"/>
                <a:gd name="T64" fmla="*/ 0 w 79"/>
                <a:gd name="T65" fmla="*/ 33 h 117"/>
                <a:gd name="T66" fmla="*/ 2 w 79"/>
                <a:gd name="T67" fmla="*/ 43 h 117"/>
                <a:gd name="T68" fmla="*/ 5 w 79"/>
                <a:gd name="T69" fmla="*/ 54 h 117"/>
                <a:gd name="T70" fmla="*/ 10 w 79"/>
                <a:gd name="T71" fmla="*/ 45 h 117"/>
                <a:gd name="T72" fmla="*/ 19 w 79"/>
                <a:gd name="T73" fmla="*/ 76 h 117"/>
                <a:gd name="T74" fmla="*/ 24 w 79"/>
                <a:gd name="T75" fmla="*/ 83 h 117"/>
                <a:gd name="T76" fmla="*/ 37 w 79"/>
                <a:gd name="T77" fmla="*/ 98 h 117"/>
                <a:gd name="T78" fmla="*/ 54 w 79"/>
                <a:gd name="T79" fmla="*/ 117 h 117"/>
                <a:gd name="T80" fmla="*/ 57 w 79"/>
                <a:gd name="T81" fmla="*/ 117 h 117"/>
                <a:gd name="T82" fmla="*/ 57 w 79"/>
                <a:gd name="T83" fmla="*/ 115 h 117"/>
                <a:gd name="T84" fmla="*/ 51 w 79"/>
                <a:gd name="T85" fmla="*/ 104 h 117"/>
                <a:gd name="T86" fmla="*/ 51 w 79"/>
                <a:gd name="T87" fmla="*/ 100 h 117"/>
                <a:gd name="T88" fmla="*/ 48 w 79"/>
                <a:gd name="T89" fmla="*/ 98 h 117"/>
                <a:gd name="T90" fmla="*/ 37 w 79"/>
                <a:gd name="T91" fmla="*/ 78 h 117"/>
                <a:gd name="T92" fmla="*/ 37 w 79"/>
                <a:gd name="T93" fmla="*/ 76 h 117"/>
                <a:gd name="T94" fmla="*/ 35 w 79"/>
                <a:gd name="T95" fmla="*/ 76 h 117"/>
                <a:gd name="T96" fmla="*/ 32 w 79"/>
                <a:gd name="T97" fmla="*/ 63 h 117"/>
                <a:gd name="T98" fmla="*/ 28 w 79"/>
                <a:gd name="T99" fmla="*/ 58 h 117"/>
                <a:gd name="T100" fmla="*/ 28 w 79"/>
                <a:gd name="T101" fmla="*/ 45 h 117"/>
                <a:gd name="T102" fmla="*/ 32 w 79"/>
                <a:gd name="T103" fmla="*/ 45 h 117"/>
                <a:gd name="T104" fmla="*/ 36 w 79"/>
                <a:gd name="T105" fmla="*/ 52 h 117"/>
                <a:gd name="T106" fmla="*/ 38 w 79"/>
                <a:gd name="T107" fmla="*/ 43 h 117"/>
                <a:gd name="T108" fmla="*/ 43 w 79"/>
                <a:gd name="T109" fmla="*/ 43 h 117"/>
                <a:gd name="T110" fmla="*/ 48 w 79"/>
                <a:gd name="T111" fmla="*/ 45 h 117"/>
                <a:gd name="T112" fmla="*/ 57 w 79"/>
                <a:gd name="T113" fmla="*/ 48 h 117"/>
                <a:gd name="T114" fmla="*/ 58 w 79"/>
                <a:gd name="T115" fmla="*/ 45 h 117"/>
                <a:gd name="T116" fmla="*/ 61 w 79"/>
                <a:gd name="T117" fmla="*/ 48 h 117"/>
                <a:gd name="T118" fmla="*/ 62 w 79"/>
                <a:gd name="T119" fmla="*/ 46 h 117"/>
                <a:gd name="T120" fmla="*/ 66 w 79"/>
                <a:gd name="T121" fmla="*/ 48 h 117"/>
                <a:gd name="T122" fmla="*/ 68 w 79"/>
                <a:gd name="T123" fmla="*/ 46 h 117"/>
                <a:gd name="T124" fmla="*/ 70 w 79"/>
                <a:gd name="T125"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117">
                  <a:moveTo>
                    <a:pt x="70" y="54"/>
                  </a:moveTo>
                  <a:lnTo>
                    <a:pt x="73" y="54"/>
                  </a:lnTo>
                  <a:lnTo>
                    <a:pt x="75" y="46"/>
                  </a:lnTo>
                  <a:lnTo>
                    <a:pt x="79" y="45"/>
                  </a:lnTo>
                  <a:lnTo>
                    <a:pt x="79" y="43"/>
                  </a:lnTo>
                  <a:lnTo>
                    <a:pt x="75" y="41"/>
                  </a:lnTo>
                  <a:lnTo>
                    <a:pt x="73" y="39"/>
                  </a:lnTo>
                  <a:lnTo>
                    <a:pt x="75" y="37"/>
                  </a:lnTo>
                  <a:lnTo>
                    <a:pt x="71" y="33"/>
                  </a:lnTo>
                  <a:lnTo>
                    <a:pt x="68" y="22"/>
                  </a:lnTo>
                  <a:lnTo>
                    <a:pt x="49" y="20"/>
                  </a:lnTo>
                  <a:lnTo>
                    <a:pt x="36" y="0"/>
                  </a:lnTo>
                  <a:lnTo>
                    <a:pt x="36" y="2"/>
                  </a:lnTo>
                  <a:lnTo>
                    <a:pt x="35" y="2"/>
                  </a:lnTo>
                  <a:lnTo>
                    <a:pt x="35" y="4"/>
                  </a:lnTo>
                  <a:lnTo>
                    <a:pt x="30" y="6"/>
                  </a:lnTo>
                  <a:lnTo>
                    <a:pt x="28" y="8"/>
                  </a:lnTo>
                  <a:lnTo>
                    <a:pt x="24" y="13"/>
                  </a:lnTo>
                  <a:lnTo>
                    <a:pt x="25" y="17"/>
                  </a:lnTo>
                  <a:lnTo>
                    <a:pt x="25" y="20"/>
                  </a:lnTo>
                  <a:lnTo>
                    <a:pt x="27" y="24"/>
                  </a:lnTo>
                  <a:lnTo>
                    <a:pt x="25" y="24"/>
                  </a:lnTo>
                  <a:lnTo>
                    <a:pt x="21" y="26"/>
                  </a:lnTo>
                  <a:lnTo>
                    <a:pt x="21" y="32"/>
                  </a:lnTo>
                  <a:lnTo>
                    <a:pt x="22" y="37"/>
                  </a:lnTo>
                  <a:lnTo>
                    <a:pt x="17" y="37"/>
                  </a:lnTo>
                  <a:lnTo>
                    <a:pt x="15" y="33"/>
                  </a:lnTo>
                  <a:lnTo>
                    <a:pt x="14" y="33"/>
                  </a:lnTo>
                  <a:lnTo>
                    <a:pt x="13" y="33"/>
                  </a:lnTo>
                  <a:lnTo>
                    <a:pt x="12" y="32"/>
                  </a:lnTo>
                  <a:lnTo>
                    <a:pt x="10" y="37"/>
                  </a:lnTo>
                  <a:lnTo>
                    <a:pt x="2" y="37"/>
                  </a:lnTo>
                  <a:lnTo>
                    <a:pt x="0" y="33"/>
                  </a:lnTo>
                  <a:lnTo>
                    <a:pt x="2" y="43"/>
                  </a:lnTo>
                  <a:lnTo>
                    <a:pt x="5" y="54"/>
                  </a:lnTo>
                  <a:lnTo>
                    <a:pt x="10" y="45"/>
                  </a:lnTo>
                  <a:lnTo>
                    <a:pt x="19" y="76"/>
                  </a:lnTo>
                  <a:lnTo>
                    <a:pt x="24" y="83"/>
                  </a:lnTo>
                  <a:lnTo>
                    <a:pt x="37" y="98"/>
                  </a:lnTo>
                  <a:lnTo>
                    <a:pt x="54" y="117"/>
                  </a:lnTo>
                  <a:lnTo>
                    <a:pt x="57" y="117"/>
                  </a:lnTo>
                  <a:lnTo>
                    <a:pt x="57" y="115"/>
                  </a:lnTo>
                  <a:lnTo>
                    <a:pt x="51" y="104"/>
                  </a:lnTo>
                  <a:lnTo>
                    <a:pt x="51" y="100"/>
                  </a:lnTo>
                  <a:lnTo>
                    <a:pt x="48" y="98"/>
                  </a:lnTo>
                  <a:lnTo>
                    <a:pt x="37" y="78"/>
                  </a:lnTo>
                  <a:lnTo>
                    <a:pt x="37" y="76"/>
                  </a:lnTo>
                  <a:lnTo>
                    <a:pt x="35" y="76"/>
                  </a:lnTo>
                  <a:lnTo>
                    <a:pt x="32" y="63"/>
                  </a:lnTo>
                  <a:lnTo>
                    <a:pt x="28" y="58"/>
                  </a:lnTo>
                  <a:lnTo>
                    <a:pt x="28" y="45"/>
                  </a:lnTo>
                  <a:lnTo>
                    <a:pt x="32" y="45"/>
                  </a:lnTo>
                  <a:lnTo>
                    <a:pt x="36" y="52"/>
                  </a:lnTo>
                  <a:lnTo>
                    <a:pt x="38" y="43"/>
                  </a:lnTo>
                  <a:lnTo>
                    <a:pt x="43" y="43"/>
                  </a:lnTo>
                  <a:lnTo>
                    <a:pt x="48" y="45"/>
                  </a:lnTo>
                  <a:lnTo>
                    <a:pt x="57" y="48"/>
                  </a:lnTo>
                  <a:lnTo>
                    <a:pt x="58" y="45"/>
                  </a:lnTo>
                  <a:lnTo>
                    <a:pt x="61" y="48"/>
                  </a:lnTo>
                  <a:lnTo>
                    <a:pt x="62" y="46"/>
                  </a:lnTo>
                  <a:lnTo>
                    <a:pt x="66" y="48"/>
                  </a:lnTo>
                  <a:lnTo>
                    <a:pt x="68" y="46"/>
                  </a:lnTo>
                  <a:lnTo>
                    <a:pt x="70" y="5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67" name="Group 1935"/>
            <p:cNvGrpSpPr>
              <a:grpSpLocks/>
            </p:cNvGrpSpPr>
            <p:nvPr/>
          </p:nvGrpSpPr>
          <p:grpSpPr bwMode="auto">
            <a:xfrm>
              <a:off x="4493451" y="2554995"/>
              <a:ext cx="37960" cy="24465"/>
              <a:chOff x="3318" y="2016"/>
              <a:chExt cx="23" cy="11"/>
            </a:xfrm>
            <a:solidFill>
              <a:schemeClr val="bg1">
                <a:lumMod val="85000"/>
              </a:schemeClr>
            </a:solidFill>
          </p:grpSpPr>
          <p:grpSp>
            <p:nvGrpSpPr>
              <p:cNvPr id="694" name="Group 1936"/>
              <p:cNvGrpSpPr>
                <a:grpSpLocks/>
              </p:cNvGrpSpPr>
              <p:nvPr/>
            </p:nvGrpSpPr>
            <p:grpSpPr bwMode="auto">
              <a:xfrm>
                <a:off x="3318" y="2016"/>
                <a:ext cx="23" cy="11"/>
                <a:chOff x="3318" y="2016"/>
                <a:chExt cx="23" cy="11"/>
              </a:xfrm>
              <a:grpFill/>
            </p:grpSpPr>
            <p:pic>
              <p:nvPicPr>
                <p:cNvPr id="696" name="Picture 1937"/>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318" y="2016"/>
                  <a:ext cx="23"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7" name="Freeform 1938"/>
                <p:cNvSpPr>
                  <a:spLocks/>
                </p:cNvSpPr>
                <p:nvPr/>
              </p:nvSpPr>
              <p:spPr bwMode="auto">
                <a:xfrm>
                  <a:off x="3318" y="2016"/>
                  <a:ext cx="22" cy="10"/>
                </a:xfrm>
                <a:custGeom>
                  <a:avLst/>
                  <a:gdLst>
                    <a:gd name="T0" fmla="*/ 22 w 22"/>
                    <a:gd name="T1" fmla="*/ 18 h 18"/>
                    <a:gd name="T2" fmla="*/ 22 w 22"/>
                    <a:gd name="T3" fmla="*/ 13 h 18"/>
                    <a:gd name="T4" fmla="*/ 22 w 22"/>
                    <a:gd name="T5" fmla="*/ 11 h 18"/>
                    <a:gd name="T6" fmla="*/ 20 w 22"/>
                    <a:gd name="T7" fmla="*/ 7 h 18"/>
                    <a:gd name="T8" fmla="*/ 14 w 22"/>
                    <a:gd name="T9" fmla="*/ 4 h 18"/>
                    <a:gd name="T10" fmla="*/ 11 w 22"/>
                    <a:gd name="T11" fmla="*/ 0 h 18"/>
                    <a:gd name="T12" fmla="*/ 10 w 22"/>
                    <a:gd name="T13" fmla="*/ 2 h 18"/>
                    <a:gd name="T14" fmla="*/ 0 w 22"/>
                    <a:gd name="T15" fmla="*/ 0 h 18"/>
                    <a:gd name="T16" fmla="*/ 22 w 22"/>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8">
                      <a:moveTo>
                        <a:pt x="22" y="18"/>
                      </a:moveTo>
                      <a:lnTo>
                        <a:pt x="22" y="13"/>
                      </a:lnTo>
                      <a:lnTo>
                        <a:pt x="22" y="11"/>
                      </a:lnTo>
                      <a:lnTo>
                        <a:pt x="20" y="7"/>
                      </a:lnTo>
                      <a:lnTo>
                        <a:pt x="14" y="4"/>
                      </a:lnTo>
                      <a:lnTo>
                        <a:pt x="11" y="0"/>
                      </a:lnTo>
                      <a:lnTo>
                        <a:pt x="10" y="2"/>
                      </a:lnTo>
                      <a:lnTo>
                        <a:pt x="0" y="0"/>
                      </a:lnTo>
                      <a:lnTo>
                        <a:pt x="22" y="18"/>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98" name="Freeform 1939"/>
                <p:cNvSpPr>
                  <a:spLocks/>
                </p:cNvSpPr>
                <p:nvPr/>
              </p:nvSpPr>
              <p:spPr bwMode="auto">
                <a:xfrm>
                  <a:off x="3318" y="2016"/>
                  <a:ext cx="22" cy="10"/>
                </a:xfrm>
                <a:custGeom>
                  <a:avLst/>
                  <a:gdLst>
                    <a:gd name="T0" fmla="*/ 22 w 22"/>
                    <a:gd name="T1" fmla="*/ 18 h 18"/>
                    <a:gd name="T2" fmla="*/ 22 w 22"/>
                    <a:gd name="T3" fmla="*/ 13 h 18"/>
                    <a:gd name="T4" fmla="*/ 22 w 22"/>
                    <a:gd name="T5" fmla="*/ 11 h 18"/>
                    <a:gd name="T6" fmla="*/ 20 w 22"/>
                    <a:gd name="T7" fmla="*/ 7 h 18"/>
                    <a:gd name="T8" fmla="*/ 14 w 22"/>
                    <a:gd name="T9" fmla="*/ 4 h 18"/>
                    <a:gd name="T10" fmla="*/ 11 w 22"/>
                    <a:gd name="T11" fmla="*/ 0 h 18"/>
                    <a:gd name="T12" fmla="*/ 10 w 22"/>
                    <a:gd name="T13" fmla="*/ 2 h 18"/>
                    <a:gd name="T14" fmla="*/ 0 w 22"/>
                    <a:gd name="T15" fmla="*/ 0 h 18"/>
                    <a:gd name="T16" fmla="*/ 22 w 22"/>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8">
                      <a:moveTo>
                        <a:pt x="22" y="18"/>
                      </a:moveTo>
                      <a:lnTo>
                        <a:pt x="22" y="13"/>
                      </a:lnTo>
                      <a:lnTo>
                        <a:pt x="22" y="11"/>
                      </a:lnTo>
                      <a:lnTo>
                        <a:pt x="20" y="7"/>
                      </a:lnTo>
                      <a:lnTo>
                        <a:pt x="14" y="4"/>
                      </a:lnTo>
                      <a:lnTo>
                        <a:pt x="11" y="0"/>
                      </a:lnTo>
                      <a:lnTo>
                        <a:pt x="10" y="2"/>
                      </a:lnTo>
                      <a:lnTo>
                        <a:pt x="0" y="0"/>
                      </a:lnTo>
                      <a:lnTo>
                        <a:pt x="22" y="18"/>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99" name="Picture 1940"/>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3318" y="2016"/>
                  <a:ext cx="23"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95" name="Freeform 1941"/>
              <p:cNvSpPr>
                <a:spLocks/>
              </p:cNvSpPr>
              <p:nvPr/>
            </p:nvSpPr>
            <p:spPr bwMode="auto">
              <a:xfrm>
                <a:off x="3318" y="2016"/>
                <a:ext cx="22" cy="10"/>
              </a:xfrm>
              <a:custGeom>
                <a:avLst/>
                <a:gdLst>
                  <a:gd name="T0" fmla="*/ 22 w 22"/>
                  <a:gd name="T1" fmla="*/ 18 h 18"/>
                  <a:gd name="T2" fmla="*/ 22 w 22"/>
                  <a:gd name="T3" fmla="*/ 13 h 18"/>
                  <a:gd name="T4" fmla="*/ 22 w 22"/>
                  <a:gd name="T5" fmla="*/ 11 h 18"/>
                  <a:gd name="T6" fmla="*/ 20 w 22"/>
                  <a:gd name="T7" fmla="*/ 7 h 18"/>
                  <a:gd name="T8" fmla="*/ 14 w 22"/>
                  <a:gd name="T9" fmla="*/ 4 h 18"/>
                  <a:gd name="T10" fmla="*/ 11 w 22"/>
                  <a:gd name="T11" fmla="*/ 0 h 18"/>
                  <a:gd name="T12" fmla="*/ 10 w 22"/>
                  <a:gd name="T13" fmla="*/ 2 h 18"/>
                  <a:gd name="T14" fmla="*/ 0 w 22"/>
                  <a:gd name="T15" fmla="*/ 0 h 18"/>
                  <a:gd name="T16" fmla="*/ 22 w 22"/>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8">
                    <a:moveTo>
                      <a:pt x="22" y="18"/>
                    </a:moveTo>
                    <a:lnTo>
                      <a:pt x="22" y="13"/>
                    </a:lnTo>
                    <a:lnTo>
                      <a:pt x="22" y="11"/>
                    </a:lnTo>
                    <a:lnTo>
                      <a:pt x="20" y="7"/>
                    </a:lnTo>
                    <a:lnTo>
                      <a:pt x="14" y="4"/>
                    </a:lnTo>
                    <a:lnTo>
                      <a:pt x="11" y="0"/>
                    </a:lnTo>
                    <a:lnTo>
                      <a:pt x="10" y="2"/>
                    </a:lnTo>
                    <a:lnTo>
                      <a:pt x="0" y="0"/>
                    </a:lnTo>
                    <a:lnTo>
                      <a:pt x="22" y="18"/>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68" name="Freeform 1942"/>
            <p:cNvSpPr>
              <a:spLocks/>
            </p:cNvSpPr>
            <p:nvPr/>
          </p:nvSpPr>
          <p:spPr bwMode="auto">
            <a:xfrm>
              <a:off x="3960203" y="2302817"/>
              <a:ext cx="307295" cy="270998"/>
            </a:xfrm>
            <a:custGeom>
              <a:avLst/>
              <a:gdLst>
                <a:gd name="T0" fmla="*/ 171 w 174"/>
                <a:gd name="T1" fmla="*/ 230 h 274"/>
                <a:gd name="T2" fmla="*/ 170 w 174"/>
                <a:gd name="T3" fmla="*/ 230 h 274"/>
                <a:gd name="T4" fmla="*/ 156 w 174"/>
                <a:gd name="T5" fmla="*/ 254 h 274"/>
                <a:gd name="T6" fmla="*/ 132 w 174"/>
                <a:gd name="T7" fmla="*/ 239 h 274"/>
                <a:gd name="T8" fmla="*/ 119 w 174"/>
                <a:gd name="T9" fmla="*/ 243 h 274"/>
                <a:gd name="T10" fmla="*/ 110 w 174"/>
                <a:gd name="T11" fmla="*/ 274 h 274"/>
                <a:gd name="T12" fmla="*/ 91 w 174"/>
                <a:gd name="T13" fmla="*/ 269 h 274"/>
                <a:gd name="T14" fmla="*/ 48 w 174"/>
                <a:gd name="T15" fmla="*/ 254 h 274"/>
                <a:gd name="T16" fmla="*/ 47 w 174"/>
                <a:gd name="T17" fmla="*/ 228 h 274"/>
                <a:gd name="T18" fmla="*/ 50 w 174"/>
                <a:gd name="T19" fmla="*/ 178 h 274"/>
                <a:gd name="T20" fmla="*/ 50 w 174"/>
                <a:gd name="T21" fmla="*/ 165 h 274"/>
                <a:gd name="T22" fmla="*/ 42 w 174"/>
                <a:gd name="T23" fmla="*/ 147 h 274"/>
                <a:gd name="T24" fmla="*/ 39 w 174"/>
                <a:gd name="T25" fmla="*/ 121 h 274"/>
                <a:gd name="T26" fmla="*/ 24 w 174"/>
                <a:gd name="T27" fmla="*/ 110 h 274"/>
                <a:gd name="T28" fmla="*/ 4 w 174"/>
                <a:gd name="T29" fmla="*/ 97 h 274"/>
                <a:gd name="T30" fmla="*/ 8 w 174"/>
                <a:gd name="T31" fmla="*/ 87 h 274"/>
                <a:gd name="T32" fmla="*/ 17 w 174"/>
                <a:gd name="T33" fmla="*/ 73 h 274"/>
                <a:gd name="T34" fmla="*/ 43 w 174"/>
                <a:gd name="T35" fmla="*/ 76 h 274"/>
                <a:gd name="T36" fmla="*/ 46 w 174"/>
                <a:gd name="T37" fmla="*/ 45 h 274"/>
                <a:gd name="T38" fmla="*/ 72 w 174"/>
                <a:gd name="T39" fmla="*/ 52 h 274"/>
                <a:gd name="T40" fmla="*/ 85 w 174"/>
                <a:gd name="T41" fmla="*/ 32 h 274"/>
                <a:gd name="T42" fmla="*/ 99 w 174"/>
                <a:gd name="T43" fmla="*/ 0 h 274"/>
                <a:gd name="T44" fmla="*/ 123 w 174"/>
                <a:gd name="T45" fmla="*/ 32 h 274"/>
                <a:gd name="T46" fmla="*/ 129 w 174"/>
                <a:gd name="T47" fmla="*/ 34 h 274"/>
                <a:gd name="T48" fmla="*/ 145 w 174"/>
                <a:gd name="T49" fmla="*/ 47 h 274"/>
                <a:gd name="T50" fmla="*/ 153 w 174"/>
                <a:gd name="T51" fmla="*/ 54 h 274"/>
                <a:gd name="T52" fmla="*/ 170 w 174"/>
                <a:gd name="T53" fmla="*/ 110 h 274"/>
                <a:gd name="T54" fmla="*/ 161 w 174"/>
                <a:gd name="T55" fmla="*/ 119 h 274"/>
                <a:gd name="T56" fmla="*/ 156 w 174"/>
                <a:gd name="T57" fmla="*/ 145 h 274"/>
                <a:gd name="T58" fmla="*/ 162 w 174"/>
                <a:gd name="T59" fmla="*/ 176 h 274"/>
                <a:gd name="T60" fmla="*/ 161 w 174"/>
                <a:gd name="T61" fmla="*/ 199 h 274"/>
                <a:gd name="T62" fmla="*/ 171 w 174"/>
                <a:gd name="T63" fmla="*/ 22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274">
                  <a:moveTo>
                    <a:pt x="171" y="221"/>
                  </a:moveTo>
                  <a:lnTo>
                    <a:pt x="171" y="230"/>
                  </a:lnTo>
                  <a:lnTo>
                    <a:pt x="170" y="234"/>
                  </a:lnTo>
                  <a:lnTo>
                    <a:pt x="170" y="230"/>
                  </a:lnTo>
                  <a:lnTo>
                    <a:pt x="169" y="234"/>
                  </a:lnTo>
                  <a:lnTo>
                    <a:pt x="156" y="254"/>
                  </a:lnTo>
                  <a:lnTo>
                    <a:pt x="137" y="243"/>
                  </a:lnTo>
                  <a:lnTo>
                    <a:pt x="132" y="239"/>
                  </a:lnTo>
                  <a:lnTo>
                    <a:pt x="129" y="243"/>
                  </a:lnTo>
                  <a:lnTo>
                    <a:pt x="119" y="243"/>
                  </a:lnTo>
                  <a:lnTo>
                    <a:pt x="110" y="254"/>
                  </a:lnTo>
                  <a:lnTo>
                    <a:pt x="110" y="274"/>
                  </a:lnTo>
                  <a:lnTo>
                    <a:pt x="90" y="274"/>
                  </a:lnTo>
                  <a:lnTo>
                    <a:pt x="91" y="269"/>
                  </a:lnTo>
                  <a:lnTo>
                    <a:pt x="86" y="269"/>
                  </a:lnTo>
                  <a:lnTo>
                    <a:pt x="48" y="254"/>
                  </a:lnTo>
                  <a:lnTo>
                    <a:pt x="41" y="245"/>
                  </a:lnTo>
                  <a:lnTo>
                    <a:pt x="47" y="228"/>
                  </a:lnTo>
                  <a:lnTo>
                    <a:pt x="48" y="202"/>
                  </a:lnTo>
                  <a:lnTo>
                    <a:pt x="50" y="178"/>
                  </a:lnTo>
                  <a:lnTo>
                    <a:pt x="58" y="189"/>
                  </a:lnTo>
                  <a:lnTo>
                    <a:pt x="50" y="165"/>
                  </a:lnTo>
                  <a:lnTo>
                    <a:pt x="50" y="158"/>
                  </a:lnTo>
                  <a:lnTo>
                    <a:pt x="42" y="147"/>
                  </a:lnTo>
                  <a:lnTo>
                    <a:pt x="38" y="124"/>
                  </a:lnTo>
                  <a:lnTo>
                    <a:pt x="39" y="121"/>
                  </a:lnTo>
                  <a:lnTo>
                    <a:pt x="32" y="117"/>
                  </a:lnTo>
                  <a:lnTo>
                    <a:pt x="24" y="110"/>
                  </a:lnTo>
                  <a:lnTo>
                    <a:pt x="11" y="100"/>
                  </a:lnTo>
                  <a:lnTo>
                    <a:pt x="4" y="97"/>
                  </a:lnTo>
                  <a:lnTo>
                    <a:pt x="5" y="89"/>
                  </a:lnTo>
                  <a:lnTo>
                    <a:pt x="8" y="87"/>
                  </a:lnTo>
                  <a:lnTo>
                    <a:pt x="0" y="86"/>
                  </a:lnTo>
                  <a:lnTo>
                    <a:pt x="17" y="73"/>
                  </a:lnTo>
                  <a:lnTo>
                    <a:pt x="27" y="76"/>
                  </a:lnTo>
                  <a:lnTo>
                    <a:pt x="43" y="76"/>
                  </a:lnTo>
                  <a:lnTo>
                    <a:pt x="41" y="47"/>
                  </a:lnTo>
                  <a:lnTo>
                    <a:pt x="46" y="45"/>
                  </a:lnTo>
                  <a:lnTo>
                    <a:pt x="50" y="54"/>
                  </a:lnTo>
                  <a:lnTo>
                    <a:pt x="72" y="52"/>
                  </a:lnTo>
                  <a:lnTo>
                    <a:pt x="66" y="48"/>
                  </a:lnTo>
                  <a:lnTo>
                    <a:pt x="85" y="32"/>
                  </a:lnTo>
                  <a:lnTo>
                    <a:pt x="87" y="10"/>
                  </a:lnTo>
                  <a:lnTo>
                    <a:pt x="99" y="0"/>
                  </a:lnTo>
                  <a:lnTo>
                    <a:pt x="104" y="13"/>
                  </a:lnTo>
                  <a:lnTo>
                    <a:pt x="123" y="32"/>
                  </a:lnTo>
                  <a:lnTo>
                    <a:pt x="128" y="32"/>
                  </a:lnTo>
                  <a:lnTo>
                    <a:pt x="129" y="34"/>
                  </a:lnTo>
                  <a:lnTo>
                    <a:pt x="142" y="47"/>
                  </a:lnTo>
                  <a:lnTo>
                    <a:pt x="145" y="47"/>
                  </a:lnTo>
                  <a:lnTo>
                    <a:pt x="151" y="52"/>
                  </a:lnTo>
                  <a:lnTo>
                    <a:pt x="153" y="54"/>
                  </a:lnTo>
                  <a:lnTo>
                    <a:pt x="174" y="65"/>
                  </a:lnTo>
                  <a:lnTo>
                    <a:pt x="170" y="110"/>
                  </a:lnTo>
                  <a:lnTo>
                    <a:pt x="164" y="115"/>
                  </a:lnTo>
                  <a:lnTo>
                    <a:pt x="161" y="119"/>
                  </a:lnTo>
                  <a:lnTo>
                    <a:pt x="150" y="154"/>
                  </a:lnTo>
                  <a:lnTo>
                    <a:pt x="156" y="145"/>
                  </a:lnTo>
                  <a:lnTo>
                    <a:pt x="162" y="163"/>
                  </a:lnTo>
                  <a:lnTo>
                    <a:pt x="162" y="176"/>
                  </a:lnTo>
                  <a:lnTo>
                    <a:pt x="161" y="187"/>
                  </a:lnTo>
                  <a:lnTo>
                    <a:pt x="161" y="199"/>
                  </a:lnTo>
                  <a:lnTo>
                    <a:pt x="161" y="208"/>
                  </a:lnTo>
                  <a:lnTo>
                    <a:pt x="171" y="22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69" name="Freeform 1943"/>
            <p:cNvSpPr>
              <a:spLocks/>
            </p:cNvSpPr>
            <p:nvPr/>
          </p:nvSpPr>
          <p:spPr bwMode="auto">
            <a:xfrm>
              <a:off x="4292805" y="2558759"/>
              <a:ext cx="19884" cy="45166"/>
            </a:xfrm>
            <a:custGeom>
              <a:avLst/>
              <a:gdLst>
                <a:gd name="T0" fmla="*/ 8 w 12"/>
                <a:gd name="T1" fmla="*/ 44 h 44"/>
                <a:gd name="T2" fmla="*/ 2 w 12"/>
                <a:gd name="T3" fmla="*/ 39 h 44"/>
                <a:gd name="T4" fmla="*/ 0 w 12"/>
                <a:gd name="T5" fmla="*/ 18 h 44"/>
                <a:gd name="T6" fmla="*/ 8 w 12"/>
                <a:gd name="T7" fmla="*/ 0 h 44"/>
                <a:gd name="T8" fmla="*/ 12 w 12"/>
                <a:gd name="T9" fmla="*/ 20 h 44"/>
                <a:gd name="T10" fmla="*/ 8 w 12"/>
                <a:gd name="T11" fmla="*/ 44 h 44"/>
              </a:gdLst>
              <a:ahLst/>
              <a:cxnLst>
                <a:cxn ang="0">
                  <a:pos x="T0" y="T1"/>
                </a:cxn>
                <a:cxn ang="0">
                  <a:pos x="T2" y="T3"/>
                </a:cxn>
                <a:cxn ang="0">
                  <a:pos x="T4" y="T5"/>
                </a:cxn>
                <a:cxn ang="0">
                  <a:pos x="T6" y="T7"/>
                </a:cxn>
                <a:cxn ang="0">
                  <a:pos x="T8" y="T9"/>
                </a:cxn>
                <a:cxn ang="0">
                  <a:pos x="T10" y="T11"/>
                </a:cxn>
              </a:cxnLst>
              <a:rect l="0" t="0" r="r" b="b"/>
              <a:pathLst>
                <a:path w="12" h="44">
                  <a:moveTo>
                    <a:pt x="8" y="44"/>
                  </a:moveTo>
                  <a:lnTo>
                    <a:pt x="2" y="39"/>
                  </a:lnTo>
                  <a:lnTo>
                    <a:pt x="0" y="18"/>
                  </a:lnTo>
                  <a:lnTo>
                    <a:pt x="8" y="0"/>
                  </a:lnTo>
                  <a:lnTo>
                    <a:pt x="12" y="20"/>
                  </a:lnTo>
                  <a:lnTo>
                    <a:pt x="8" y="4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70" name="Freeform 1944"/>
            <p:cNvSpPr>
              <a:spLocks/>
            </p:cNvSpPr>
            <p:nvPr/>
          </p:nvSpPr>
          <p:spPr bwMode="auto">
            <a:xfrm>
              <a:off x="4464529" y="2381858"/>
              <a:ext cx="162686" cy="80923"/>
            </a:xfrm>
            <a:custGeom>
              <a:avLst/>
              <a:gdLst>
                <a:gd name="T0" fmla="*/ 37 w 91"/>
                <a:gd name="T1" fmla="*/ 81 h 81"/>
                <a:gd name="T2" fmla="*/ 18 w 91"/>
                <a:gd name="T3" fmla="*/ 79 h 81"/>
                <a:gd name="T4" fmla="*/ 4 w 91"/>
                <a:gd name="T5" fmla="*/ 59 h 81"/>
                <a:gd name="T6" fmla="*/ 1 w 91"/>
                <a:gd name="T7" fmla="*/ 55 h 81"/>
                <a:gd name="T8" fmla="*/ 0 w 91"/>
                <a:gd name="T9" fmla="*/ 50 h 81"/>
                <a:gd name="T10" fmla="*/ 1 w 91"/>
                <a:gd name="T11" fmla="*/ 46 h 81"/>
                <a:gd name="T12" fmla="*/ 5 w 91"/>
                <a:gd name="T13" fmla="*/ 26 h 81"/>
                <a:gd name="T14" fmla="*/ 7 w 91"/>
                <a:gd name="T15" fmla="*/ 24 h 81"/>
                <a:gd name="T16" fmla="*/ 12 w 91"/>
                <a:gd name="T17" fmla="*/ 15 h 81"/>
                <a:gd name="T18" fmla="*/ 16 w 91"/>
                <a:gd name="T19" fmla="*/ 18 h 81"/>
                <a:gd name="T20" fmla="*/ 34 w 91"/>
                <a:gd name="T21" fmla="*/ 18 h 81"/>
                <a:gd name="T22" fmla="*/ 56 w 91"/>
                <a:gd name="T23" fmla="*/ 0 h 81"/>
                <a:gd name="T24" fmla="*/ 80 w 91"/>
                <a:gd name="T25" fmla="*/ 0 h 81"/>
                <a:gd name="T26" fmla="*/ 91 w 91"/>
                <a:gd name="T27" fmla="*/ 16 h 81"/>
                <a:gd name="T28" fmla="*/ 78 w 91"/>
                <a:gd name="T29" fmla="*/ 41 h 81"/>
                <a:gd name="T30" fmla="*/ 67 w 91"/>
                <a:gd name="T31" fmla="*/ 70 h 81"/>
                <a:gd name="T32" fmla="*/ 58 w 91"/>
                <a:gd name="T33" fmla="*/ 76 h 81"/>
                <a:gd name="T34" fmla="*/ 37 w 91"/>
                <a:gd name="T3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81">
                  <a:moveTo>
                    <a:pt x="37" y="81"/>
                  </a:moveTo>
                  <a:lnTo>
                    <a:pt x="18" y="79"/>
                  </a:lnTo>
                  <a:lnTo>
                    <a:pt x="4" y="59"/>
                  </a:lnTo>
                  <a:lnTo>
                    <a:pt x="1" y="55"/>
                  </a:lnTo>
                  <a:lnTo>
                    <a:pt x="0" y="50"/>
                  </a:lnTo>
                  <a:lnTo>
                    <a:pt x="1" y="46"/>
                  </a:lnTo>
                  <a:lnTo>
                    <a:pt x="5" y="26"/>
                  </a:lnTo>
                  <a:lnTo>
                    <a:pt x="7" y="24"/>
                  </a:lnTo>
                  <a:lnTo>
                    <a:pt x="12" y="15"/>
                  </a:lnTo>
                  <a:lnTo>
                    <a:pt x="16" y="18"/>
                  </a:lnTo>
                  <a:lnTo>
                    <a:pt x="34" y="18"/>
                  </a:lnTo>
                  <a:lnTo>
                    <a:pt x="56" y="0"/>
                  </a:lnTo>
                  <a:lnTo>
                    <a:pt x="80" y="0"/>
                  </a:lnTo>
                  <a:lnTo>
                    <a:pt x="91" y="16"/>
                  </a:lnTo>
                  <a:lnTo>
                    <a:pt x="78" y="41"/>
                  </a:lnTo>
                  <a:lnTo>
                    <a:pt x="67" y="70"/>
                  </a:lnTo>
                  <a:lnTo>
                    <a:pt x="58" y="76"/>
                  </a:lnTo>
                  <a:lnTo>
                    <a:pt x="37" y="8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71" name="Freeform 1945"/>
            <p:cNvSpPr>
              <a:spLocks/>
            </p:cNvSpPr>
            <p:nvPr/>
          </p:nvSpPr>
          <p:spPr bwMode="auto">
            <a:xfrm>
              <a:off x="4650714" y="1553808"/>
              <a:ext cx="3242867" cy="1044471"/>
            </a:xfrm>
            <a:custGeom>
              <a:avLst/>
              <a:gdLst>
                <a:gd name="T0" fmla="*/ 1586 w 1839"/>
                <a:gd name="T1" fmla="*/ 226 h 1053"/>
                <a:gd name="T2" fmla="*/ 1437 w 1839"/>
                <a:gd name="T3" fmla="*/ 178 h 1053"/>
                <a:gd name="T4" fmla="*/ 1299 w 1839"/>
                <a:gd name="T5" fmla="*/ 149 h 1053"/>
                <a:gd name="T6" fmla="*/ 1194 w 1839"/>
                <a:gd name="T7" fmla="*/ 128 h 1053"/>
                <a:gd name="T8" fmla="*/ 1156 w 1839"/>
                <a:gd name="T9" fmla="*/ 154 h 1053"/>
                <a:gd name="T10" fmla="*/ 1047 w 1839"/>
                <a:gd name="T11" fmla="*/ 136 h 1053"/>
                <a:gd name="T12" fmla="*/ 870 w 1839"/>
                <a:gd name="T13" fmla="*/ 93 h 1053"/>
                <a:gd name="T14" fmla="*/ 853 w 1839"/>
                <a:gd name="T15" fmla="*/ 54 h 1053"/>
                <a:gd name="T16" fmla="*/ 760 w 1839"/>
                <a:gd name="T17" fmla="*/ 26 h 1053"/>
                <a:gd name="T18" fmla="*/ 686 w 1839"/>
                <a:gd name="T19" fmla="*/ 32 h 1053"/>
                <a:gd name="T20" fmla="*/ 583 w 1839"/>
                <a:gd name="T21" fmla="*/ 74 h 1053"/>
                <a:gd name="T22" fmla="*/ 552 w 1839"/>
                <a:gd name="T23" fmla="*/ 134 h 1053"/>
                <a:gd name="T24" fmla="*/ 582 w 1839"/>
                <a:gd name="T25" fmla="*/ 150 h 1053"/>
                <a:gd name="T26" fmla="*/ 499 w 1839"/>
                <a:gd name="T27" fmla="*/ 158 h 1053"/>
                <a:gd name="T28" fmla="*/ 536 w 1839"/>
                <a:gd name="T29" fmla="*/ 221 h 1053"/>
                <a:gd name="T30" fmla="*/ 528 w 1839"/>
                <a:gd name="T31" fmla="*/ 262 h 1053"/>
                <a:gd name="T32" fmla="*/ 500 w 1839"/>
                <a:gd name="T33" fmla="*/ 282 h 1053"/>
                <a:gd name="T34" fmla="*/ 417 w 1839"/>
                <a:gd name="T35" fmla="*/ 121 h 1053"/>
                <a:gd name="T36" fmla="*/ 454 w 1839"/>
                <a:gd name="T37" fmla="*/ 226 h 1053"/>
                <a:gd name="T38" fmla="*/ 351 w 1839"/>
                <a:gd name="T39" fmla="*/ 243 h 1053"/>
                <a:gd name="T40" fmla="*/ 290 w 1839"/>
                <a:gd name="T41" fmla="*/ 223 h 1053"/>
                <a:gd name="T42" fmla="*/ 188 w 1839"/>
                <a:gd name="T43" fmla="*/ 265 h 1053"/>
                <a:gd name="T44" fmla="*/ 176 w 1839"/>
                <a:gd name="T45" fmla="*/ 297 h 1053"/>
                <a:gd name="T46" fmla="*/ 127 w 1839"/>
                <a:gd name="T47" fmla="*/ 363 h 1053"/>
                <a:gd name="T48" fmla="*/ 52 w 1839"/>
                <a:gd name="T49" fmla="*/ 278 h 1053"/>
                <a:gd name="T50" fmla="*/ 46 w 1839"/>
                <a:gd name="T51" fmla="*/ 223 h 1053"/>
                <a:gd name="T52" fmla="*/ 12 w 1839"/>
                <a:gd name="T53" fmla="*/ 208 h 1053"/>
                <a:gd name="T54" fmla="*/ 38 w 1839"/>
                <a:gd name="T55" fmla="*/ 363 h 1053"/>
                <a:gd name="T56" fmla="*/ 27 w 1839"/>
                <a:gd name="T57" fmla="*/ 469 h 1053"/>
                <a:gd name="T58" fmla="*/ 57 w 1839"/>
                <a:gd name="T59" fmla="*/ 608 h 1053"/>
                <a:gd name="T60" fmla="*/ 149 w 1839"/>
                <a:gd name="T61" fmla="*/ 752 h 1053"/>
                <a:gd name="T62" fmla="*/ 203 w 1839"/>
                <a:gd name="T63" fmla="*/ 891 h 1053"/>
                <a:gd name="T64" fmla="*/ 203 w 1839"/>
                <a:gd name="T65" fmla="*/ 960 h 1053"/>
                <a:gd name="T66" fmla="*/ 364 w 1839"/>
                <a:gd name="T67" fmla="*/ 1053 h 1053"/>
                <a:gd name="T68" fmla="*/ 353 w 1839"/>
                <a:gd name="T69" fmla="*/ 908 h 1053"/>
                <a:gd name="T70" fmla="*/ 342 w 1839"/>
                <a:gd name="T71" fmla="*/ 736 h 1053"/>
                <a:gd name="T72" fmla="*/ 470 w 1839"/>
                <a:gd name="T73" fmla="*/ 715 h 1053"/>
                <a:gd name="T74" fmla="*/ 572 w 1839"/>
                <a:gd name="T75" fmla="*/ 623 h 1053"/>
                <a:gd name="T76" fmla="*/ 677 w 1839"/>
                <a:gd name="T77" fmla="*/ 665 h 1053"/>
                <a:gd name="T78" fmla="*/ 818 w 1839"/>
                <a:gd name="T79" fmla="*/ 793 h 1053"/>
                <a:gd name="T80" fmla="*/ 941 w 1839"/>
                <a:gd name="T81" fmla="*/ 780 h 1053"/>
                <a:gd name="T82" fmla="*/ 1061 w 1839"/>
                <a:gd name="T83" fmla="*/ 780 h 1053"/>
                <a:gd name="T84" fmla="*/ 1233 w 1839"/>
                <a:gd name="T85" fmla="*/ 790 h 1053"/>
                <a:gd name="T86" fmla="*/ 1282 w 1839"/>
                <a:gd name="T87" fmla="*/ 682 h 1053"/>
                <a:gd name="T88" fmla="*/ 1445 w 1839"/>
                <a:gd name="T89" fmla="*/ 827 h 1053"/>
                <a:gd name="T90" fmla="*/ 1507 w 1839"/>
                <a:gd name="T91" fmla="*/ 984 h 1053"/>
                <a:gd name="T92" fmla="*/ 1534 w 1839"/>
                <a:gd name="T93" fmla="*/ 1016 h 1053"/>
                <a:gd name="T94" fmla="*/ 1571 w 1839"/>
                <a:gd name="T95" fmla="*/ 814 h 1053"/>
                <a:gd name="T96" fmla="*/ 1478 w 1839"/>
                <a:gd name="T97" fmla="*/ 652 h 1053"/>
                <a:gd name="T98" fmla="*/ 1439 w 1839"/>
                <a:gd name="T99" fmla="*/ 586 h 1053"/>
                <a:gd name="T100" fmla="*/ 1496 w 1839"/>
                <a:gd name="T101" fmla="*/ 501 h 1053"/>
                <a:gd name="T102" fmla="*/ 1590 w 1839"/>
                <a:gd name="T103" fmla="*/ 506 h 1053"/>
                <a:gd name="T104" fmla="*/ 1633 w 1839"/>
                <a:gd name="T105" fmla="*/ 452 h 1053"/>
                <a:gd name="T106" fmla="*/ 1661 w 1839"/>
                <a:gd name="T107" fmla="*/ 410 h 1053"/>
                <a:gd name="T108" fmla="*/ 1663 w 1839"/>
                <a:gd name="T109" fmla="*/ 576 h 1053"/>
                <a:gd name="T110" fmla="*/ 1765 w 1839"/>
                <a:gd name="T111" fmla="*/ 689 h 1053"/>
                <a:gd name="T112" fmla="*/ 1765 w 1839"/>
                <a:gd name="T113" fmla="*/ 602 h 1053"/>
                <a:gd name="T114" fmla="*/ 1718 w 1839"/>
                <a:gd name="T115" fmla="*/ 488 h 1053"/>
                <a:gd name="T116" fmla="*/ 1786 w 1839"/>
                <a:gd name="T117" fmla="*/ 449 h 1053"/>
                <a:gd name="T118" fmla="*/ 1827 w 1839"/>
                <a:gd name="T119" fmla="*/ 393 h 1053"/>
                <a:gd name="T120" fmla="*/ 1746 w 1839"/>
                <a:gd name="T121" fmla="*/ 282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39" h="1053">
                  <a:moveTo>
                    <a:pt x="1702" y="223"/>
                  </a:moveTo>
                  <a:lnTo>
                    <a:pt x="1666" y="210"/>
                  </a:lnTo>
                  <a:lnTo>
                    <a:pt x="1631" y="199"/>
                  </a:lnTo>
                  <a:lnTo>
                    <a:pt x="1600" y="199"/>
                  </a:lnTo>
                  <a:lnTo>
                    <a:pt x="1572" y="195"/>
                  </a:lnTo>
                  <a:lnTo>
                    <a:pt x="1583" y="206"/>
                  </a:lnTo>
                  <a:lnTo>
                    <a:pt x="1599" y="225"/>
                  </a:lnTo>
                  <a:lnTo>
                    <a:pt x="1597" y="228"/>
                  </a:lnTo>
                  <a:lnTo>
                    <a:pt x="1586" y="226"/>
                  </a:lnTo>
                  <a:lnTo>
                    <a:pt x="1571" y="219"/>
                  </a:lnTo>
                  <a:lnTo>
                    <a:pt x="1564" y="217"/>
                  </a:lnTo>
                  <a:lnTo>
                    <a:pt x="1547" y="202"/>
                  </a:lnTo>
                  <a:lnTo>
                    <a:pt x="1534" y="208"/>
                  </a:lnTo>
                  <a:lnTo>
                    <a:pt x="1488" y="204"/>
                  </a:lnTo>
                  <a:lnTo>
                    <a:pt x="1487" y="219"/>
                  </a:lnTo>
                  <a:lnTo>
                    <a:pt x="1472" y="204"/>
                  </a:lnTo>
                  <a:lnTo>
                    <a:pt x="1454" y="199"/>
                  </a:lnTo>
                  <a:lnTo>
                    <a:pt x="1437" y="178"/>
                  </a:lnTo>
                  <a:lnTo>
                    <a:pt x="1410" y="167"/>
                  </a:lnTo>
                  <a:lnTo>
                    <a:pt x="1381" y="171"/>
                  </a:lnTo>
                  <a:lnTo>
                    <a:pt x="1354" y="175"/>
                  </a:lnTo>
                  <a:lnTo>
                    <a:pt x="1347" y="167"/>
                  </a:lnTo>
                  <a:lnTo>
                    <a:pt x="1326" y="160"/>
                  </a:lnTo>
                  <a:lnTo>
                    <a:pt x="1319" y="163"/>
                  </a:lnTo>
                  <a:lnTo>
                    <a:pt x="1320" y="156"/>
                  </a:lnTo>
                  <a:lnTo>
                    <a:pt x="1312" y="154"/>
                  </a:lnTo>
                  <a:lnTo>
                    <a:pt x="1299" y="149"/>
                  </a:lnTo>
                  <a:lnTo>
                    <a:pt x="1305" y="145"/>
                  </a:lnTo>
                  <a:lnTo>
                    <a:pt x="1280" y="136"/>
                  </a:lnTo>
                  <a:lnTo>
                    <a:pt x="1265" y="141"/>
                  </a:lnTo>
                  <a:lnTo>
                    <a:pt x="1259" y="141"/>
                  </a:lnTo>
                  <a:lnTo>
                    <a:pt x="1262" y="136"/>
                  </a:lnTo>
                  <a:lnTo>
                    <a:pt x="1260" y="134"/>
                  </a:lnTo>
                  <a:lnTo>
                    <a:pt x="1223" y="128"/>
                  </a:lnTo>
                  <a:lnTo>
                    <a:pt x="1184" y="121"/>
                  </a:lnTo>
                  <a:lnTo>
                    <a:pt x="1194" y="128"/>
                  </a:lnTo>
                  <a:lnTo>
                    <a:pt x="1179" y="136"/>
                  </a:lnTo>
                  <a:lnTo>
                    <a:pt x="1184" y="137"/>
                  </a:lnTo>
                  <a:lnTo>
                    <a:pt x="1190" y="139"/>
                  </a:lnTo>
                  <a:lnTo>
                    <a:pt x="1194" y="145"/>
                  </a:lnTo>
                  <a:lnTo>
                    <a:pt x="1201" y="158"/>
                  </a:lnTo>
                  <a:lnTo>
                    <a:pt x="1181" y="156"/>
                  </a:lnTo>
                  <a:lnTo>
                    <a:pt x="1185" y="160"/>
                  </a:lnTo>
                  <a:lnTo>
                    <a:pt x="1188" y="165"/>
                  </a:lnTo>
                  <a:lnTo>
                    <a:pt x="1156" y="154"/>
                  </a:lnTo>
                  <a:lnTo>
                    <a:pt x="1146" y="160"/>
                  </a:lnTo>
                  <a:lnTo>
                    <a:pt x="1119" y="149"/>
                  </a:lnTo>
                  <a:lnTo>
                    <a:pt x="1115" y="145"/>
                  </a:lnTo>
                  <a:lnTo>
                    <a:pt x="1122" y="163"/>
                  </a:lnTo>
                  <a:lnTo>
                    <a:pt x="1118" y="176"/>
                  </a:lnTo>
                  <a:lnTo>
                    <a:pt x="1100" y="165"/>
                  </a:lnTo>
                  <a:lnTo>
                    <a:pt x="1079" y="150"/>
                  </a:lnTo>
                  <a:lnTo>
                    <a:pt x="1054" y="134"/>
                  </a:lnTo>
                  <a:lnTo>
                    <a:pt x="1047" y="136"/>
                  </a:lnTo>
                  <a:lnTo>
                    <a:pt x="1067" y="160"/>
                  </a:lnTo>
                  <a:lnTo>
                    <a:pt x="1039" y="134"/>
                  </a:lnTo>
                  <a:lnTo>
                    <a:pt x="998" y="126"/>
                  </a:lnTo>
                  <a:lnTo>
                    <a:pt x="958" y="117"/>
                  </a:lnTo>
                  <a:lnTo>
                    <a:pt x="936" y="106"/>
                  </a:lnTo>
                  <a:lnTo>
                    <a:pt x="938" y="102"/>
                  </a:lnTo>
                  <a:lnTo>
                    <a:pt x="921" y="102"/>
                  </a:lnTo>
                  <a:lnTo>
                    <a:pt x="882" y="104"/>
                  </a:lnTo>
                  <a:lnTo>
                    <a:pt x="870" y="93"/>
                  </a:lnTo>
                  <a:lnTo>
                    <a:pt x="853" y="95"/>
                  </a:lnTo>
                  <a:lnTo>
                    <a:pt x="853" y="89"/>
                  </a:lnTo>
                  <a:lnTo>
                    <a:pt x="835" y="95"/>
                  </a:lnTo>
                  <a:lnTo>
                    <a:pt x="852" y="99"/>
                  </a:lnTo>
                  <a:lnTo>
                    <a:pt x="831" y="110"/>
                  </a:lnTo>
                  <a:lnTo>
                    <a:pt x="811" y="115"/>
                  </a:lnTo>
                  <a:lnTo>
                    <a:pt x="811" y="108"/>
                  </a:lnTo>
                  <a:lnTo>
                    <a:pt x="832" y="84"/>
                  </a:lnTo>
                  <a:lnTo>
                    <a:pt x="853" y="54"/>
                  </a:lnTo>
                  <a:lnTo>
                    <a:pt x="843" y="49"/>
                  </a:lnTo>
                  <a:lnTo>
                    <a:pt x="833" y="43"/>
                  </a:lnTo>
                  <a:lnTo>
                    <a:pt x="850" y="49"/>
                  </a:lnTo>
                  <a:lnTo>
                    <a:pt x="837" y="37"/>
                  </a:lnTo>
                  <a:lnTo>
                    <a:pt x="833" y="37"/>
                  </a:lnTo>
                  <a:lnTo>
                    <a:pt x="826" y="36"/>
                  </a:lnTo>
                  <a:lnTo>
                    <a:pt x="808" y="24"/>
                  </a:lnTo>
                  <a:lnTo>
                    <a:pt x="772" y="24"/>
                  </a:lnTo>
                  <a:lnTo>
                    <a:pt x="760" y="26"/>
                  </a:lnTo>
                  <a:lnTo>
                    <a:pt x="758" y="17"/>
                  </a:lnTo>
                  <a:lnTo>
                    <a:pt x="743" y="15"/>
                  </a:lnTo>
                  <a:lnTo>
                    <a:pt x="726" y="15"/>
                  </a:lnTo>
                  <a:lnTo>
                    <a:pt x="740" y="6"/>
                  </a:lnTo>
                  <a:lnTo>
                    <a:pt x="711" y="0"/>
                  </a:lnTo>
                  <a:lnTo>
                    <a:pt x="695" y="17"/>
                  </a:lnTo>
                  <a:lnTo>
                    <a:pt x="702" y="26"/>
                  </a:lnTo>
                  <a:lnTo>
                    <a:pt x="711" y="28"/>
                  </a:lnTo>
                  <a:lnTo>
                    <a:pt x="686" y="32"/>
                  </a:lnTo>
                  <a:lnTo>
                    <a:pt x="695" y="37"/>
                  </a:lnTo>
                  <a:lnTo>
                    <a:pt x="678" y="39"/>
                  </a:lnTo>
                  <a:lnTo>
                    <a:pt x="660" y="41"/>
                  </a:lnTo>
                  <a:lnTo>
                    <a:pt x="630" y="41"/>
                  </a:lnTo>
                  <a:lnTo>
                    <a:pt x="643" y="41"/>
                  </a:lnTo>
                  <a:lnTo>
                    <a:pt x="617" y="49"/>
                  </a:lnTo>
                  <a:lnTo>
                    <a:pt x="593" y="60"/>
                  </a:lnTo>
                  <a:lnTo>
                    <a:pt x="583" y="63"/>
                  </a:lnTo>
                  <a:lnTo>
                    <a:pt x="583" y="74"/>
                  </a:lnTo>
                  <a:lnTo>
                    <a:pt x="574" y="73"/>
                  </a:lnTo>
                  <a:lnTo>
                    <a:pt x="589" y="82"/>
                  </a:lnTo>
                  <a:lnTo>
                    <a:pt x="580" y="84"/>
                  </a:lnTo>
                  <a:lnTo>
                    <a:pt x="593" y="89"/>
                  </a:lnTo>
                  <a:lnTo>
                    <a:pt x="593" y="93"/>
                  </a:lnTo>
                  <a:lnTo>
                    <a:pt x="563" y="99"/>
                  </a:lnTo>
                  <a:lnTo>
                    <a:pt x="534" y="104"/>
                  </a:lnTo>
                  <a:lnTo>
                    <a:pt x="538" y="115"/>
                  </a:lnTo>
                  <a:lnTo>
                    <a:pt x="552" y="134"/>
                  </a:lnTo>
                  <a:lnTo>
                    <a:pt x="567" y="139"/>
                  </a:lnTo>
                  <a:lnTo>
                    <a:pt x="587" y="154"/>
                  </a:lnTo>
                  <a:lnTo>
                    <a:pt x="597" y="178"/>
                  </a:lnTo>
                  <a:lnTo>
                    <a:pt x="600" y="186"/>
                  </a:lnTo>
                  <a:lnTo>
                    <a:pt x="594" y="186"/>
                  </a:lnTo>
                  <a:lnTo>
                    <a:pt x="585" y="171"/>
                  </a:lnTo>
                  <a:lnTo>
                    <a:pt x="582" y="180"/>
                  </a:lnTo>
                  <a:lnTo>
                    <a:pt x="576" y="162"/>
                  </a:lnTo>
                  <a:lnTo>
                    <a:pt x="582" y="150"/>
                  </a:lnTo>
                  <a:lnTo>
                    <a:pt x="558" y="145"/>
                  </a:lnTo>
                  <a:lnTo>
                    <a:pt x="533" y="134"/>
                  </a:lnTo>
                  <a:lnTo>
                    <a:pt x="513" y="139"/>
                  </a:lnTo>
                  <a:lnTo>
                    <a:pt x="523" y="145"/>
                  </a:lnTo>
                  <a:lnTo>
                    <a:pt x="500" y="145"/>
                  </a:lnTo>
                  <a:lnTo>
                    <a:pt x="507" y="154"/>
                  </a:lnTo>
                  <a:lnTo>
                    <a:pt x="533" y="163"/>
                  </a:lnTo>
                  <a:lnTo>
                    <a:pt x="538" y="171"/>
                  </a:lnTo>
                  <a:lnTo>
                    <a:pt x="499" y="158"/>
                  </a:lnTo>
                  <a:lnTo>
                    <a:pt x="487" y="124"/>
                  </a:lnTo>
                  <a:lnTo>
                    <a:pt x="477" y="121"/>
                  </a:lnTo>
                  <a:lnTo>
                    <a:pt x="487" y="139"/>
                  </a:lnTo>
                  <a:lnTo>
                    <a:pt x="476" y="150"/>
                  </a:lnTo>
                  <a:lnTo>
                    <a:pt x="480" y="162"/>
                  </a:lnTo>
                  <a:lnTo>
                    <a:pt x="496" y="182"/>
                  </a:lnTo>
                  <a:lnTo>
                    <a:pt x="495" y="202"/>
                  </a:lnTo>
                  <a:lnTo>
                    <a:pt x="507" y="223"/>
                  </a:lnTo>
                  <a:lnTo>
                    <a:pt x="536" y="221"/>
                  </a:lnTo>
                  <a:lnTo>
                    <a:pt x="550" y="226"/>
                  </a:lnTo>
                  <a:lnTo>
                    <a:pt x="558" y="245"/>
                  </a:lnTo>
                  <a:lnTo>
                    <a:pt x="563" y="260"/>
                  </a:lnTo>
                  <a:lnTo>
                    <a:pt x="580" y="263"/>
                  </a:lnTo>
                  <a:lnTo>
                    <a:pt x="555" y="260"/>
                  </a:lnTo>
                  <a:lnTo>
                    <a:pt x="546" y="232"/>
                  </a:lnTo>
                  <a:lnTo>
                    <a:pt x="537" y="225"/>
                  </a:lnTo>
                  <a:lnTo>
                    <a:pt x="515" y="230"/>
                  </a:lnTo>
                  <a:lnTo>
                    <a:pt x="528" y="262"/>
                  </a:lnTo>
                  <a:lnTo>
                    <a:pt x="517" y="289"/>
                  </a:lnTo>
                  <a:lnTo>
                    <a:pt x="513" y="291"/>
                  </a:lnTo>
                  <a:lnTo>
                    <a:pt x="506" y="299"/>
                  </a:lnTo>
                  <a:lnTo>
                    <a:pt x="474" y="289"/>
                  </a:lnTo>
                  <a:lnTo>
                    <a:pt x="471" y="286"/>
                  </a:lnTo>
                  <a:lnTo>
                    <a:pt x="491" y="288"/>
                  </a:lnTo>
                  <a:lnTo>
                    <a:pt x="488" y="289"/>
                  </a:lnTo>
                  <a:lnTo>
                    <a:pt x="502" y="288"/>
                  </a:lnTo>
                  <a:lnTo>
                    <a:pt x="500" y="282"/>
                  </a:lnTo>
                  <a:lnTo>
                    <a:pt x="509" y="250"/>
                  </a:lnTo>
                  <a:lnTo>
                    <a:pt x="509" y="239"/>
                  </a:lnTo>
                  <a:lnTo>
                    <a:pt x="489" y="219"/>
                  </a:lnTo>
                  <a:lnTo>
                    <a:pt x="480" y="189"/>
                  </a:lnTo>
                  <a:lnTo>
                    <a:pt x="472" y="165"/>
                  </a:lnTo>
                  <a:lnTo>
                    <a:pt x="460" y="154"/>
                  </a:lnTo>
                  <a:lnTo>
                    <a:pt x="460" y="128"/>
                  </a:lnTo>
                  <a:lnTo>
                    <a:pt x="441" y="119"/>
                  </a:lnTo>
                  <a:lnTo>
                    <a:pt x="417" y="121"/>
                  </a:lnTo>
                  <a:lnTo>
                    <a:pt x="415" y="156"/>
                  </a:lnTo>
                  <a:lnTo>
                    <a:pt x="406" y="167"/>
                  </a:lnTo>
                  <a:lnTo>
                    <a:pt x="411" y="176"/>
                  </a:lnTo>
                  <a:lnTo>
                    <a:pt x="417" y="176"/>
                  </a:lnTo>
                  <a:lnTo>
                    <a:pt x="419" y="195"/>
                  </a:lnTo>
                  <a:lnTo>
                    <a:pt x="424" y="204"/>
                  </a:lnTo>
                  <a:lnTo>
                    <a:pt x="438" y="215"/>
                  </a:lnTo>
                  <a:lnTo>
                    <a:pt x="448" y="225"/>
                  </a:lnTo>
                  <a:lnTo>
                    <a:pt x="454" y="226"/>
                  </a:lnTo>
                  <a:lnTo>
                    <a:pt x="449" y="245"/>
                  </a:lnTo>
                  <a:lnTo>
                    <a:pt x="433" y="226"/>
                  </a:lnTo>
                  <a:lnTo>
                    <a:pt x="404" y="215"/>
                  </a:lnTo>
                  <a:lnTo>
                    <a:pt x="378" y="206"/>
                  </a:lnTo>
                  <a:lnTo>
                    <a:pt x="352" y="200"/>
                  </a:lnTo>
                  <a:lnTo>
                    <a:pt x="348" y="206"/>
                  </a:lnTo>
                  <a:lnTo>
                    <a:pt x="361" y="226"/>
                  </a:lnTo>
                  <a:lnTo>
                    <a:pt x="352" y="232"/>
                  </a:lnTo>
                  <a:lnTo>
                    <a:pt x="351" y="243"/>
                  </a:lnTo>
                  <a:lnTo>
                    <a:pt x="344" y="241"/>
                  </a:lnTo>
                  <a:lnTo>
                    <a:pt x="341" y="226"/>
                  </a:lnTo>
                  <a:lnTo>
                    <a:pt x="325" y="230"/>
                  </a:lnTo>
                  <a:lnTo>
                    <a:pt x="313" y="232"/>
                  </a:lnTo>
                  <a:lnTo>
                    <a:pt x="297" y="243"/>
                  </a:lnTo>
                  <a:lnTo>
                    <a:pt x="280" y="241"/>
                  </a:lnTo>
                  <a:lnTo>
                    <a:pt x="284" y="239"/>
                  </a:lnTo>
                  <a:lnTo>
                    <a:pt x="280" y="226"/>
                  </a:lnTo>
                  <a:lnTo>
                    <a:pt x="290" y="223"/>
                  </a:lnTo>
                  <a:lnTo>
                    <a:pt x="269" y="237"/>
                  </a:lnTo>
                  <a:lnTo>
                    <a:pt x="266" y="239"/>
                  </a:lnTo>
                  <a:lnTo>
                    <a:pt x="244" y="247"/>
                  </a:lnTo>
                  <a:lnTo>
                    <a:pt x="231" y="256"/>
                  </a:lnTo>
                  <a:lnTo>
                    <a:pt x="232" y="262"/>
                  </a:lnTo>
                  <a:lnTo>
                    <a:pt x="221" y="263"/>
                  </a:lnTo>
                  <a:lnTo>
                    <a:pt x="220" y="282"/>
                  </a:lnTo>
                  <a:lnTo>
                    <a:pt x="204" y="284"/>
                  </a:lnTo>
                  <a:lnTo>
                    <a:pt x="188" y="265"/>
                  </a:lnTo>
                  <a:lnTo>
                    <a:pt x="207" y="252"/>
                  </a:lnTo>
                  <a:lnTo>
                    <a:pt x="186" y="237"/>
                  </a:lnTo>
                  <a:lnTo>
                    <a:pt x="163" y="232"/>
                  </a:lnTo>
                  <a:lnTo>
                    <a:pt x="176" y="243"/>
                  </a:lnTo>
                  <a:lnTo>
                    <a:pt x="183" y="273"/>
                  </a:lnTo>
                  <a:lnTo>
                    <a:pt x="187" y="293"/>
                  </a:lnTo>
                  <a:lnTo>
                    <a:pt x="186" y="306"/>
                  </a:lnTo>
                  <a:lnTo>
                    <a:pt x="182" y="306"/>
                  </a:lnTo>
                  <a:lnTo>
                    <a:pt x="176" y="297"/>
                  </a:lnTo>
                  <a:lnTo>
                    <a:pt x="163" y="291"/>
                  </a:lnTo>
                  <a:lnTo>
                    <a:pt x="151" y="308"/>
                  </a:lnTo>
                  <a:lnTo>
                    <a:pt x="141" y="323"/>
                  </a:lnTo>
                  <a:lnTo>
                    <a:pt x="151" y="349"/>
                  </a:lnTo>
                  <a:lnTo>
                    <a:pt x="125" y="341"/>
                  </a:lnTo>
                  <a:lnTo>
                    <a:pt x="108" y="330"/>
                  </a:lnTo>
                  <a:lnTo>
                    <a:pt x="108" y="343"/>
                  </a:lnTo>
                  <a:lnTo>
                    <a:pt x="120" y="352"/>
                  </a:lnTo>
                  <a:lnTo>
                    <a:pt x="127" y="363"/>
                  </a:lnTo>
                  <a:lnTo>
                    <a:pt x="111" y="365"/>
                  </a:lnTo>
                  <a:lnTo>
                    <a:pt x="87" y="345"/>
                  </a:lnTo>
                  <a:lnTo>
                    <a:pt x="80" y="321"/>
                  </a:lnTo>
                  <a:lnTo>
                    <a:pt x="78" y="312"/>
                  </a:lnTo>
                  <a:lnTo>
                    <a:pt x="82" y="312"/>
                  </a:lnTo>
                  <a:lnTo>
                    <a:pt x="65" y="299"/>
                  </a:lnTo>
                  <a:lnTo>
                    <a:pt x="58" y="291"/>
                  </a:lnTo>
                  <a:lnTo>
                    <a:pt x="44" y="276"/>
                  </a:lnTo>
                  <a:lnTo>
                    <a:pt x="52" y="278"/>
                  </a:lnTo>
                  <a:lnTo>
                    <a:pt x="85" y="291"/>
                  </a:lnTo>
                  <a:lnTo>
                    <a:pt x="117" y="306"/>
                  </a:lnTo>
                  <a:lnTo>
                    <a:pt x="145" y="291"/>
                  </a:lnTo>
                  <a:lnTo>
                    <a:pt x="149" y="271"/>
                  </a:lnTo>
                  <a:lnTo>
                    <a:pt x="138" y="256"/>
                  </a:lnTo>
                  <a:lnTo>
                    <a:pt x="105" y="239"/>
                  </a:lnTo>
                  <a:lnTo>
                    <a:pt x="71" y="219"/>
                  </a:lnTo>
                  <a:lnTo>
                    <a:pt x="51" y="221"/>
                  </a:lnTo>
                  <a:lnTo>
                    <a:pt x="46" y="223"/>
                  </a:lnTo>
                  <a:lnTo>
                    <a:pt x="50" y="210"/>
                  </a:lnTo>
                  <a:lnTo>
                    <a:pt x="42" y="215"/>
                  </a:lnTo>
                  <a:lnTo>
                    <a:pt x="33" y="204"/>
                  </a:lnTo>
                  <a:lnTo>
                    <a:pt x="44" y="202"/>
                  </a:lnTo>
                  <a:lnTo>
                    <a:pt x="31" y="199"/>
                  </a:lnTo>
                  <a:lnTo>
                    <a:pt x="25" y="202"/>
                  </a:lnTo>
                  <a:lnTo>
                    <a:pt x="20" y="200"/>
                  </a:lnTo>
                  <a:lnTo>
                    <a:pt x="20" y="208"/>
                  </a:lnTo>
                  <a:lnTo>
                    <a:pt x="12" y="208"/>
                  </a:lnTo>
                  <a:lnTo>
                    <a:pt x="0" y="223"/>
                  </a:lnTo>
                  <a:lnTo>
                    <a:pt x="0" y="226"/>
                  </a:lnTo>
                  <a:lnTo>
                    <a:pt x="0" y="245"/>
                  </a:lnTo>
                  <a:lnTo>
                    <a:pt x="19" y="263"/>
                  </a:lnTo>
                  <a:lnTo>
                    <a:pt x="10" y="284"/>
                  </a:lnTo>
                  <a:lnTo>
                    <a:pt x="25" y="317"/>
                  </a:lnTo>
                  <a:lnTo>
                    <a:pt x="25" y="341"/>
                  </a:lnTo>
                  <a:lnTo>
                    <a:pt x="31" y="350"/>
                  </a:lnTo>
                  <a:lnTo>
                    <a:pt x="38" y="363"/>
                  </a:lnTo>
                  <a:lnTo>
                    <a:pt x="33" y="373"/>
                  </a:lnTo>
                  <a:lnTo>
                    <a:pt x="54" y="395"/>
                  </a:lnTo>
                  <a:lnTo>
                    <a:pt x="45" y="412"/>
                  </a:lnTo>
                  <a:lnTo>
                    <a:pt x="36" y="430"/>
                  </a:lnTo>
                  <a:lnTo>
                    <a:pt x="27" y="447"/>
                  </a:lnTo>
                  <a:lnTo>
                    <a:pt x="17" y="465"/>
                  </a:lnTo>
                  <a:lnTo>
                    <a:pt x="27" y="465"/>
                  </a:lnTo>
                  <a:lnTo>
                    <a:pt x="24" y="465"/>
                  </a:lnTo>
                  <a:lnTo>
                    <a:pt x="27" y="469"/>
                  </a:lnTo>
                  <a:lnTo>
                    <a:pt x="49" y="484"/>
                  </a:lnTo>
                  <a:lnTo>
                    <a:pt x="36" y="480"/>
                  </a:lnTo>
                  <a:lnTo>
                    <a:pt x="24" y="491"/>
                  </a:lnTo>
                  <a:lnTo>
                    <a:pt x="21" y="497"/>
                  </a:lnTo>
                  <a:lnTo>
                    <a:pt x="25" y="528"/>
                  </a:lnTo>
                  <a:lnTo>
                    <a:pt x="20" y="545"/>
                  </a:lnTo>
                  <a:lnTo>
                    <a:pt x="28" y="567"/>
                  </a:lnTo>
                  <a:lnTo>
                    <a:pt x="36" y="602"/>
                  </a:lnTo>
                  <a:lnTo>
                    <a:pt x="57" y="608"/>
                  </a:lnTo>
                  <a:lnTo>
                    <a:pt x="77" y="614"/>
                  </a:lnTo>
                  <a:lnTo>
                    <a:pt x="80" y="651"/>
                  </a:lnTo>
                  <a:lnTo>
                    <a:pt x="98" y="677"/>
                  </a:lnTo>
                  <a:lnTo>
                    <a:pt x="94" y="688"/>
                  </a:lnTo>
                  <a:lnTo>
                    <a:pt x="97" y="715"/>
                  </a:lnTo>
                  <a:lnTo>
                    <a:pt x="108" y="710"/>
                  </a:lnTo>
                  <a:lnTo>
                    <a:pt x="130" y="714"/>
                  </a:lnTo>
                  <a:lnTo>
                    <a:pt x="131" y="725"/>
                  </a:lnTo>
                  <a:lnTo>
                    <a:pt x="149" y="752"/>
                  </a:lnTo>
                  <a:lnTo>
                    <a:pt x="167" y="780"/>
                  </a:lnTo>
                  <a:lnTo>
                    <a:pt x="175" y="777"/>
                  </a:lnTo>
                  <a:lnTo>
                    <a:pt x="196" y="790"/>
                  </a:lnTo>
                  <a:lnTo>
                    <a:pt x="217" y="801"/>
                  </a:lnTo>
                  <a:lnTo>
                    <a:pt x="226" y="847"/>
                  </a:lnTo>
                  <a:lnTo>
                    <a:pt x="215" y="854"/>
                  </a:lnTo>
                  <a:lnTo>
                    <a:pt x="209" y="873"/>
                  </a:lnTo>
                  <a:lnTo>
                    <a:pt x="214" y="878"/>
                  </a:lnTo>
                  <a:lnTo>
                    <a:pt x="203" y="891"/>
                  </a:lnTo>
                  <a:lnTo>
                    <a:pt x="195" y="895"/>
                  </a:lnTo>
                  <a:lnTo>
                    <a:pt x="206" y="912"/>
                  </a:lnTo>
                  <a:lnTo>
                    <a:pt x="203" y="912"/>
                  </a:lnTo>
                  <a:lnTo>
                    <a:pt x="199" y="919"/>
                  </a:lnTo>
                  <a:lnTo>
                    <a:pt x="197" y="914"/>
                  </a:lnTo>
                  <a:lnTo>
                    <a:pt x="197" y="932"/>
                  </a:lnTo>
                  <a:lnTo>
                    <a:pt x="185" y="936"/>
                  </a:lnTo>
                  <a:lnTo>
                    <a:pt x="182" y="940"/>
                  </a:lnTo>
                  <a:lnTo>
                    <a:pt x="203" y="960"/>
                  </a:lnTo>
                  <a:lnTo>
                    <a:pt x="224" y="980"/>
                  </a:lnTo>
                  <a:lnTo>
                    <a:pt x="226" y="978"/>
                  </a:lnTo>
                  <a:lnTo>
                    <a:pt x="241" y="980"/>
                  </a:lnTo>
                  <a:lnTo>
                    <a:pt x="257" y="982"/>
                  </a:lnTo>
                  <a:lnTo>
                    <a:pt x="277" y="999"/>
                  </a:lnTo>
                  <a:lnTo>
                    <a:pt x="299" y="1014"/>
                  </a:lnTo>
                  <a:lnTo>
                    <a:pt x="319" y="1030"/>
                  </a:lnTo>
                  <a:lnTo>
                    <a:pt x="341" y="1045"/>
                  </a:lnTo>
                  <a:lnTo>
                    <a:pt x="364" y="1053"/>
                  </a:lnTo>
                  <a:lnTo>
                    <a:pt x="352" y="1028"/>
                  </a:lnTo>
                  <a:lnTo>
                    <a:pt x="340" y="1004"/>
                  </a:lnTo>
                  <a:lnTo>
                    <a:pt x="339" y="982"/>
                  </a:lnTo>
                  <a:lnTo>
                    <a:pt x="338" y="991"/>
                  </a:lnTo>
                  <a:lnTo>
                    <a:pt x="329" y="967"/>
                  </a:lnTo>
                  <a:lnTo>
                    <a:pt x="326" y="958"/>
                  </a:lnTo>
                  <a:lnTo>
                    <a:pt x="331" y="927"/>
                  </a:lnTo>
                  <a:lnTo>
                    <a:pt x="348" y="914"/>
                  </a:lnTo>
                  <a:lnTo>
                    <a:pt x="353" y="908"/>
                  </a:lnTo>
                  <a:lnTo>
                    <a:pt x="352" y="899"/>
                  </a:lnTo>
                  <a:lnTo>
                    <a:pt x="341" y="869"/>
                  </a:lnTo>
                  <a:lnTo>
                    <a:pt x="326" y="843"/>
                  </a:lnTo>
                  <a:lnTo>
                    <a:pt x="308" y="821"/>
                  </a:lnTo>
                  <a:lnTo>
                    <a:pt x="312" y="786"/>
                  </a:lnTo>
                  <a:lnTo>
                    <a:pt x="314" y="752"/>
                  </a:lnTo>
                  <a:lnTo>
                    <a:pt x="329" y="764"/>
                  </a:lnTo>
                  <a:lnTo>
                    <a:pt x="331" y="752"/>
                  </a:lnTo>
                  <a:lnTo>
                    <a:pt x="342" y="736"/>
                  </a:lnTo>
                  <a:lnTo>
                    <a:pt x="352" y="723"/>
                  </a:lnTo>
                  <a:lnTo>
                    <a:pt x="372" y="723"/>
                  </a:lnTo>
                  <a:lnTo>
                    <a:pt x="391" y="736"/>
                  </a:lnTo>
                  <a:lnTo>
                    <a:pt x="409" y="752"/>
                  </a:lnTo>
                  <a:lnTo>
                    <a:pt x="429" y="749"/>
                  </a:lnTo>
                  <a:lnTo>
                    <a:pt x="455" y="749"/>
                  </a:lnTo>
                  <a:lnTo>
                    <a:pt x="482" y="756"/>
                  </a:lnTo>
                  <a:lnTo>
                    <a:pt x="484" y="747"/>
                  </a:lnTo>
                  <a:lnTo>
                    <a:pt x="470" y="715"/>
                  </a:lnTo>
                  <a:lnTo>
                    <a:pt x="477" y="678"/>
                  </a:lnTo>
                  <a:lnTo>
                    <a:pt x="489" y="682"/>
                  </a:lnTo>
                  <a:lnTo>
                    <a:pt x="472" y="667"/>
                  </a:lnTo>
                  <a:lnTo>
                    <a:pt x="490" y="664"/>
                  </a:lnTo>
                  <a:lnTo>
                    <a:pt x="507" y="654"/>
                  </a:lnTo>
                  <a:lnTo>
                    <a:pt x="524" y="647"/>
                  </a:lnTo>
                  <a:lnTo>
                    <a:pt x="539" y="639"/>
                  </a:lnTo>
                  <a:lnTo>
                    <a:pt x="557" y="630"/>
                  </a:lnTo>
                  <a:lnTo>
                    <a:pt x="572" y="623"/>
                  </a:lnTo>
                  <a:lnTo>
                    <a:pt x="585" y="619"/>
                  </a:lnTo>
                  <a:lnTo>
                    <a:pt x="594" y="639"/>
                  </a:lnTo>
                  <a:lnTo>
                    <a:pt x="621" y="654"/>
                  </a:lnTo>
                  <a:lnTo>
                    <a:pt x="631" y="667"/>
                  </a:lnTo>
                  <a:lnTo>
                    <a:pt x="642" y="669"/>
                  </a:lnTo>
                  <a:lnTo>
                    <a:pt x="658" y="656"/>
                  </a:lnTo>
                  <a:lnTo>
                    <a:pt x="675" y="645"/>
                  </a:lnTo>
                  <a:lnTo>
                    <a:pt x="679" y="651"/>
                  </a:lnTo>
                  <a:lnTo>
                    <a:pt x="677" y="665"/>
                  </a:lnTo>
                  <a:lnTo>
                    <a:pt x="695" y="689"/>
                  </a:lnTo>
                  <a:lnTo>
                    <a:pt x="713" y="712"/>
                  </a:lnTo>
                  <a:lnTo>
                    <a:pt x="732" y="734"/>
                  </a:lnTo>
                  <a:lnTo>
                    <a:pt x="751" y="758"/>
                  </a:lnTo>
                  <a:lnTo>
                    <a:pt x="754" y="749"/>
                  </a:lnTo>
                  <a:lnTo>
                    <a:pt x="764" y="756"/>
                  </a:lnTo>
                  <a:lnTo>
                    <a:pt x="780" y="752"/>
                  </a:lnTo>
                  <a:lnTo>
                    <a:pt x="800" y="771"/>
                  </a:lnTo>
                  <a:lnTo>
                    <a:pt x="818" y="793"/>
                  </a:lnTo>
                  <a:lnTo>
                    <a:pt x="837" y="786"/>
                  </a:lnTo>
                  <a:lnTo>
                    <a:pt x="852" y="815"/>
                  </a:lnTo>
                  <a:lnTo>
                    <a:pt x="863" y="814"/>
                  </a:lnTo>
                  <a:lnTo>
                    <a:pt x="870" y="802"/>
                  </a:lnTo>
                  <a:lnTo>
                    <a:pt x="882" y="793"/>
                  </a:lnTo>
                  <a:lnTo>
                    <a:pt x="896" y="778"/>
                  </a:lnTo>
                  <a:lnTo>
                    <a:pt x="909" y="765"/>
                  </a:lnTo>
                  <a:lnTo>
                    <a:pt x="937" y="769"/>
                  </a:lnTo>
                  <a:lnTo>
                    <a:pt x="941" y="780"/>
                  </a:lnTo>
                  <a:lnTo>
                    <a:pt x="962" y="788"/>
                  </a:lnTo>
                  <a:lnTo>
                    <a:pt x="983" y="793"/>
                  </a:lnTo>
                  <a:lnTo>
                    <a:pt x="994" y="778"/>
                  </a:lnTo>
                  <a:lnTo>
                    <a:pt x="981" y="756"/>
                  </a:lnTo>
                  <a:lnTo>
                    <a:pt x="984" y="725"/>
                  </a:lnTo>
                  <a:lnTo>
                    <a:pt x="1007" y="734"/>
                  </a:lnTo>
                  <a:lnTo>
                    <a:pt x="1031" y="743"/>
                  </a:lnTo>
                  <a:lnTo>
                    <a:pt x="1040" y="760"/>
                  </a:lnTo>
                  <a:lnTo>
                    <a:pt x="1061" y="780"/>
                  </a:lnTo>
                  <a:lnTo>
                    <a:pt x="1085" y="775"/>
                  </a:lnTo>
                  <a:lnTo>
                    <a:pt x="1105" y="780"/>
                  </a:lnTo>
                  <a:lnTo>
                    <a:pt x="1124" y="788"/>
                  </a:lnTo>
                  <a:lnTo>
                    <a:pt x="1131" y="799"/>
                  </a:lnTo>
                  <a:lnTo>
                    <a:pt x="1159" y="814"/>
                  </a:lnTo>
                  <a:lnTo>
                    <a:pt x="1177" y="808"/>
                  </a:lnTo>
                  <a:lnTo>
                    <a:pt x="1192" y="802"/>
                  </a:lnTo>
                  <a:lnTo>
                    <a:pt x="1206" y="780"/>
                  </a:lnTo>
                  <a:lnTo>
                    <a:pt x="1233" y="790"/>
                  </a:lnTo>
                  <a:lnTo>
                    <a:pt x="1245" y="791"/>
                  </a:lnTo>
                  <a:lnTo>
                    <a:pt x="1266" y="801"/>
                  </a:lnTo>
                  <a:lnTo>
                    <a:pt x="1276" y="778"/>
                  </a:lnTo>
                  <a:lnTo>
                    <a:pt x="1271" y="756"/>
                  </a:lnTo>
                  <a:lnTo>
                    <a:pt x="1270" y="717"/>
                  </a:lnTo>
                  <a:lnTo>
                    <a:pt x="1260" y="708"/>
                  </a:lnTo>
                  <a:lnTo>
                    <a:pt x="1255" y="702"/>
                  </a:lnTo>
                  <a:lnTo>
                    <a:pt x="1265" y="686"/>
                  </a:lnTo>
                  <a:lnTo>
                    <a:pt x="1282" y="682"/>
                  </a:lnTo>
                  <a:lnTo>
                    <a:pt x="1300" y="682"/>
                  </a:lnTo>
                  <a:lnTo>
                    <a:pt x="1335" y="702"/>
                  </a:lnTo>
                  <a:lnTo>
                    <a:pt x="1348" y="725"/>
                  </a:lnTo>
                  <a:lnTo>
                    <a:pt x="1363" y="747"/>
                  </a:lnTo>
                  <a:lnTo>
                    <a:pt x="1376" y="767"/>
                  </a:lnTo>
                  <a:lnTo>
                    <a:pt x="1390" y="790"/>
                  </a:lnTo>
                  <a:lnTo>
                    <a:pt x="1404" y="802"/>
                  </a:lnTo>
                  <a:lnTo>
                    <a:pt x="1430" y="814"/>
                  </a:lnTo>
                  <a:lnTo>
                    <a:pt x="1445" y="827"/>
                  </a:lnTo>
                  <a:lnTo>
                    <a:pt x="1462" y="860"/>
                  </a:lnTo>
                  <a:lnTo>
                    <a:pt x="1484" y="854"/>
                  </a:lnTo>
                  <a:lnTo>
                    <a:pt x="1506" y="841"/>
                  </a:lnTo>
                  <a:lnTo>
                    <a:pt x="1512" y="869"/>
                  </a:lnTo>
                  <a:lnTo>
                    <a:pt x="1517" y="908"/>
                  </a:lnTo>
                  <a:lnTo>
                    <a:pt x="1519" y="943"/>
                  </a:lnTo>
                  <a:lnTo>
                    <a:pt x="1500" y="940"/>
                  </a:lnTo>
                  <a:lnTo>
                    <a:pt x="1498" y="956"/>
                  </a:lnTo>
                  <a:lnTo>
                    <a:pt x="1507" y="984"/>
                  </a:lnTo>
                  <a:lnTo>
                    <a:pt x="1517" y="1014"/>
                  </a:lnTo>
                  <a:lnTo>
                    <a:pt x="1511" y="1021"/>
                  </a:lnTo>
                  <a:lnTo>
                    <a:pt x="1515" y="1030"/>
                  </a:lnTo>
                  <a:lnTo>
                    <a:pt x="1518" y="1034"/>
                  </a:lnTo>
                  <a:lnTo>
                    <a:pt x="1515" y="1023"/>
                  </a:lnTo>
                  <a:lnTo>
                    <a:pt x="1518" y="1023"/>
                  </a:lnTo>
                  <a:lnTo>
                    <a:pt x="1524" y="1004"/>
                  </a:lnTo>
                  <a:lnTo>
                    <a:pt x="1530" y="1001"/>
                  </a:lnTo>
                  <a:lnTo>
                    <a:pt x="1534" y="1016"/>
                  </a:lnTo>
                  <a:lnTo>
                    <a:pt x="1544" y="1016"/>
                  </a:lnTo>
                  <a:lnTo>
                    <a:pt x="1561" y="1004"/>
                  </a:lnTo>
                  <a:lnTo>
                    <a:pt x="1566" y="982"/>
                  </a:lnTo>
                  <a:lnTo>
                    <a:pt x="1571" y="962"/>
                  </a:lnTo>
                  <a:lnTo>
                    <a:pt x="1573" y="932"/>
                  </a:lnTo>
                  <a:lnTo>
                    <a:pt x="1574" y="901"/>
                  </a:lnTo>
                  <a:lnTo>
                    <a:pt x="1575" y="871"/>
                  </a:lnTo>
                  <a:lnTo>
                    <a:pt x="1576" y="841"/>
                  </a:lnTo>
                  <a:lnTo>
                    <a:pt x="1571" y="814"/>
                  </a:lnTo>
                  <a:lnTo>
                    <a:pt x="1563" y="788"/>
                  </a:lnTo>
                  <a:lnTo>
                    <a:pt x="1555" y="771"/>
                  </a:lnTo>
                  <a:lnTo>
                    <a:pt x="1551" y="749"/>
                  </a:lnTo>
                  <a:lnTo>
                    <a:pt x="1547" y="730"/>
                  </a:lnTo>
                  <a:lnTo>
                    <a:pt x="1537" y="708"/>
                  </a:lnTo>
                  <a:lnTo>
                    <a:pt x="1522" y="691"/>
                  </a:lnTo>
                  <a:lnTo>
                    <a:pt x="1531" y="691"/>
                  </a:lnTo>
                  <a:lnTo>
                    <a:pt x="1496" y="656"/>
                  </a:lnTo>
                  <a:lnTo>
                    <a:pt x="1478" y="652"/>
                  </a:lnTo>
                  <a:lnTo>
                    <a:pt x="1484" y="667"/>
                  </a:lnTo>
                  <a:lnTo>
                    <a:pt x="1472" y="677"/>
                  </a:lnTo>
                  <a:lnTo>
                    <a:pt x="1472" y="667"/>
                  </a:lnTo>
                  <a:lnTo>
                    <a:pt x="1464" y="664"/>
                  </a:lnTo>
                  <a:lnTo>
                    <a:pt x="1462" y="669"/>
                  </a:lnTo>
                  <a:lnTo>
                    <a:pt x="1451" y="647"/>
                  </a:lnTo>
                  <a:lnTo>
                    <a:pt x="1428" y="643"/>
                  </a:lnTo>
                  <a:lnTo>
                    <a:pt x="1434" y="614"/>
                  </a:lnTo>
                  <a:lnTo>
                    <a:pt x="1439" y="586"/>
                  </a:lnTo>
                  <a:lnTo>
                    <a:pt x="1442" y="567"/>
                  </a:lnTo>
                  <a:lnTo>
                    <a:pt x="1447" y="551"/>
                  </a:lnTo>
                  <a:lnTo>
                    <a:pt x="1444" y="534"/>
                  </a:lnTo>
                  <a:lnTo>
                    <a:pt x="1448" y="508"/>
                  </a:lnTo>
                  <a:lnTo>
                    <a:pt x="1465" y="502"/>
                  </a:lnTo>
                  <a:lnTo>
                    <a:pt x="1481" y="497"/>
                  </a:lnTo>
                  <a:lnTo>
                    <a:pt x="1486" y="497"/>
                  </a:lnTo>
                  <a:lnTo>
                    <a:pt x="1494" y="506"/>
                  </a:lnTo>
                  <a:lnTo>
                    <a:pt x="1496" y="501"/>
                  </a:lnTo>
                  <a:lnTo>
                    <a:pt x="1526" y="502"/>
                  </a:lnTo>
                  <a:lnTo>
                    <a:pt x="1527" y="497"/>
                  </a:lnTo>
                  <a:lnTo>
                    <a:pt x="1524" y="491"/>
                  </a:lnTo>
                  <a:lnTo>
                    <a:pt x="1549" y="493"/>
                  </a:lnTo>
                  <a:lnTo>
                    <a:pt x="1568" y="502"/>
                  </a:lnTo>
                  <a:lnTo>
                    <a:pt x="1562" y="508"/>
                  </a:lnTo>
                  <a:lnTo>
                    <a:pt x="1567" y="515"/>
                  </a:lnTo>
                  <a:lnTo>
                    <a:pt x="1580" y="512"/>
                  </a:lnTo>
                  <a:lnTo>
                    <a:pt x="1590" y="506"/>
                  </a:lnTo>
                  <a:lnTo>
                    <a:pt x="1609" y="506"/>
                  </a:lnTo>
                  <a:lnTo>
                    <a:pt x="1606" y="501"/>
                  </a:lnTo>
                  <a:lnTo>
                    <a:pt x="1594" y="497"/>
                  </a:lnTo>
                  <a:lnTo>
                    <a:pt x="1587" y="489"/>
                  </a:lnTo>
                  <a:lnTo>
                    <a:pt x="1587" y="462"/>
                  </a:lnTo>
                  <a:lnTo>
                    <a:pt x="1586" y="430"/>
                  </a:lnTo>
                  <a:lnTo>
                    <a:pt x="1612" y="428"/>
                  </a:lnTo>
                  <a:lnTo>
                    <a:pt x="1620" y="426"/>
                  </a:lnTo>
                  <a:lnTo>
                    <a:pt x="1633" y="452"/>
                  </a:lnTo>
                  <a:lnTo>
                    <a:pt x="1636" y="451"/>
                  </a:lnTo>
                  <a:lnTo>
                    <a:pt x="1644" y="465"/>
                  </a:lnTo>
                  <a:lnTo>
                    <a:pt x="1652" y="434"/>
                  </a:lnTo>
                  <a:lnTo>
                    <a:pt x="1660" y="434"/>
                  </a:lnTo>
                  <a:lnTo>
                    <a:pt x="1645" y="408"/>
                  </a:lnTo>
                  <a:lnTo>
                    <a:pt x="1649" y="404"/>
                  </a:lnTo>
                  <a:lnTo>
                    <a:pt x="1671" y="408"/>
                  </a:lnTo>
                  <a:lnTo>
                    <a:pt x="1673" y="412"/>
                  </a:lnTo>
                  <a:lnTo>
                    <a:pt x="1661" y="410"/>
                  </a:lnTo>
                  <a:lnTo>
                    <a:pt x="1672" y="432"/>
                  </a:lnTo>
                  <a:lnTo>
                    <a:pt x="1682" y="452"/>
                  </a:lnTo>
                  <a:lnTo>
                    <a:pt x="1674" y="463"/>
                  </a:lnTo>
                  <a:lnTo>
                    <a:pt x="1672" y="488"/>
                  </a:lnTo>
                  <a:lnTo>
                    <a:pt x="1669" y="512"/>
                  </a:lnTo>
                  <a:lnTo>
                    <a:pt x="1667" y="541"/>
                  </a:lnTo>
                  <a:lnTo>
                    <a:pt x="1655" y="545"/>
                  </a:lnTo>
                  <a:lnTo>
                    <a:pt x="1660" y="556"/>
                  </a:lnTo>
                  <a:lnTo>
                    <a:pt x="1663" y="576"/>
                  </a:lnTo>
                  <a:lnTo>
                    <a:pt x="1673" y="602"/>
                  </a:lnTo>
                  <a:lnTo>
                    <a:pt x="1684" y="628"/>
                  </a:lnTo>
                  <a:lnTo>
                    <a:pt x="1705" y="658"/>
                  </a:lnTo>
                  <a:lnTo>
                    <a:pt x="1726" y="693"/>
                  </a:lnTo>
                  <a:lnTo>
                    <a:pt x="1746" y="725"/>
                  </a:lnTo>
                  <a:lnTo>
                    <a:pt x="1767" y="756"/>
                  </a:lnTo>
                  <a:lnTo>
                    <a:pt x="1771" y="736"/>
                  </a:lnTo>
                  <a:lnTo>
                    <a:pt x="1761" y="695"/>
                  </a:lnTo>
                  <a:lnTo>
                    <a:pt x="1765" y="689"/>
                  </a:lnTo>
                  <a:lnTo>
                    <a:pt x="1775" y="691"/>
                  </a:lnTo>
                  <a:lnTo>
                    <a:pt x="1773" y="688"/>
                  </a:lnTo>
                  <a:lnTo>
                    <a:pt x="1759" y="654"/>
                  </a:lnTo>
                  <a:lnTo>
                    <a:pt x="1776" y="645"/>
                  </a:lnTo>
                  <a:lnTo>
                    <a:pt x="1754" y="610"/>
                  </a:lnTo>
                  <a:lnTo>
                    <a:pt x="1754" y="595"/>
                  </a:lnTo>
                  <a:lnTo>
                    <a:pt x="1756" y="588"/>
                  </a:lnTo>
                  <a:lnTo>
                    <a:pt x="1756" y="595"/>
                  </a:lnTo>
                  <a:lnTo>
                    <a:pt x="1765" y="602"/>
                  </a:lnTo>
                  <a:lnTo>
                    <a:pt x="1754" y="578"/>
                  </a:lnTo>
                  <a:lnTo>
                    <a:pt x="1747" y="578"/>
                  </a:lnTo>
                  <a:lnTo>
                    <a:pt x="1732" y="545"/>
                  </a:lnTo>
                  <a:lnTo>
                    <a:pt x="1726" y="547"/>
                  </a:lnTo>
                  <a:lnTo>
                    <a:pt x="1714" y="538"/>
                  </a:lnTo>
                  <a:lnTo>
                    <a:pt x="1707" y="506"/>
                  </a:lnTo>
                  <a:lnTo>
                    <a:pt x="1698" y="488"/>
                  </a:lnTo>
                  <a:lnTo>
                    <a:pt x="1707" y="480"/>
                  </a:lnTo>
                  <a:lnTo>
                    <a:pt x="1718" y="488"/>
                  </a:lnTo>
                  <a:lnTo>
                    <a:pt x="1715" y="478"/>
                  </a:lnTo>
                  <a:lnTo>
                    <a:pt x="1721" y="467"/>
                  </a:lnTo>
                  <a:lnTo>
                    <a:pt x="1732" y="488"/>
                  </a:lnTo>
                  <a:lnTo>
                    <a:pt x="1734" y="473"/>
                  </a:lnTo>
                  <a:lnTo>
                    <a:pt x="1756" y="465"/>
                  </a:lnTo>
                  <a:lnTo>
                    <a:pt x="1779" y="480"/>
                  </a:lnTo>
                  <a:lnTo>
                    <a:pt x="1779" y="473"/>
                  </a:lnTo>
                  <a:lnTo>
                    <a:pt x="1785" y="452"/>
                  </a:lnTo>
                  <a:lnTo>
                    <a:pt x="1786" y="449"/>
                  </a:lnTo>
                  <a:lnTo>
                    <a:pt x="1785" y="441"/>
                  </a:lnTo>
                  <a:lnTo>
                    <a:pt x="1787" y="439"/>
                  </a:lnTo>
                  <a:lnTo>
                    <a:pt x="1801" y="423"/>
                  </a:lnTo>
                  <a:lnTo>
                    <a:pt x="1813" y="406"/>
                  </a:lnTo>
                  <a:lnTo>
                    <a:pt x="1806" y="402"/>
                  </a:lnTo>
                  <a:lnTo>
                    <a:pt x="1810" y="402"/>
                  </a:lnTo>
                  <a:lnTo>
                    <a:pt x="1838" y="412"/>
                  </a:lnTo>
                  <a:lnTo>
                    <a:pt x="1839" y="406"/>
                  </a:lnTo>
                  <a:lnTo>
                    <a:pt x="1827" y="393"/>
                  </a:lnTo>
                  <a:lnTo>
                    <a:pt x="1813" y="382"/>
                  </a:lnTo>
                  <a:lnTo>
                    <a:pt x="1805" y="378"/>
                  </a:lnTo>
                  <a:lnTo>
                    <a:pt x="1785" y="352"/>
                  </a:lnTo>
                  <a:lnTo>
                    <a:pt x="1783" y="358"/>
                  </a:lnTo>
                  <a:lnTo>
                    <a:pt x="1769" y="341"/>
                  </a:lnTo>
                  <a:lnTo>
                    <a:pt x="1777" y="343"/>
                  </a:lnTo>
                  <a:lnTo>
                    <a:pt x="1791" y="341"/>
                  </a:lnTo>
                  <a:lnTo>
                    <a:pt x="1769" y="310"/>
                  </a:lnTo>
                  <a:lnTo>
                    <a:pt x="1746" y="282"/>
                  </a:lnTo>
                  <a:lnTo>
                    <a:pt x="1724" y="250"/>
                  </a:lnTo>
                  <a:lnTo>
                    <a:pt x="1702" y="223"/>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72" name="Freeform 1946"/>
            <p:cNvSpPr>
              <a:spLocks/>
            </p:cNvSpPr>
            <p:nvPr/>
          </p:nvSpPr>
          <p:spPr bwMode="auto">
            <a:xfrm>
              <a:off x="359428" y="1775876"/>
              <a:ext cx="234990" cy="131735"/>
            </a:xfrm>
            <a:custGeom>
              <a:avLst/>
              <a:gdLst>
                <a:gd name="T0" fmla="*/ 133 w 133"/>
                <a:gd name="T1" fmla="*/ 81 h 133"/>
                <a:gd name="T2" fmla="*/ 130 w 133"/>
                <a:gd name="T3" fmla="*/ 68 h 133"/>
                <a:gd name="T4" fmla="*/ 122 w 133"/>
                <a:gd name="T5" fmla="*/ 57 h 133"/>
                <a:gd name="T6" fmla="*/ 116 w 133"/>
                <a:gd name="T7" fmla="*/ 53 h 133"/>
                <a:gd name="T8" fmla="*/ 116 w 133"/>
                <a:gd name="T9" fmla="*/ 59 h 133"/>
                <a:gd name="T10" fmla="*/ 112 w 133"/>
                <a:gd name="T11" fmla="*/ 53 h 133"/>
                <a:gd name="T12" fmla="*/ 100 w 133"/>
                <a:gd name="T13" fmla="*/ 53 h 133"/>
                <a:gd name="T14" fmla="*/ 92 w 133"/>
                <a:gd name="T15" fmla="*/ 66 h 133"/>
                <a:gd name="T16" fmla="*/ 90 w 133"/>
                <a:gd name="T17" fmla="*/ 74 h 133"/>
                <a:gd name="T18" fmla="*/ 85 w 133"/>
                <a:gd name="T19" fmla="*/ 74 h 133"/>
                <a:gd name="T20" fmla="*/ 89 w 133"/>
                <a:gd name="T21" fmla="*/ 63 h 133"/>
                <a:gd name="T22" fmla="*/ 99 w 133"/>
                <a:gd name="T23" fmla="*/ 44 h 133"/>
                <a:gd name="T24" fmla="*/ 99 w 133"/>
                <a:gd name="T25" fmla="*/ 27 h 133"/>
                <a:gd name="T26" fmla="*/ 88 w 133"/>
                <a:gd name="T27" fmla="*/ 12 h 133"/>
                <a:gd name="T28" fmla="*/ 88 w 133"/>
                <a:gd name="T29" fmla="*/ 18 h 133"/>
                <a:gd name="T30" fmla="*/ 81 w 133"/>
                <a:gd name="T31" fmla="*/ 0 h 133"/>
                <a:gd name="T32" fmla="*/ 61 w 133"/>
                <a:gd name="T33" fmla="*/ 25 h 133"/>
                <a:gd name="T34" fmla="*/ 41 w 133"/>
                <a:gd name="T35" fmla="*/ 51 h 133"/>
                <a:gd name="T36" fmla="*/ 21 w 133"/>
                <a:gd name="T37" fmla="*/ 75 h 133"/>
                <a:gd name="T38" fmla="*/ 0 w 133"/>
                <a:gd name="T39" fmla="*/ 103 h 133"/>
                <a:gd name="T40" fmla="*/ 11 w 133"/>
                <a:gd name="T41" fmla="*/ 87 h 133"/>
                <a:gd name="T42" fmla="*/ 20 w 133"/>
                <a:gd name="T43" fmla="*/ 79 h 133"/>
                <a:gd name="T44" fmla="*/ 25 w 133"/>
                <a:gd name="T45" fmla="*/ 75 h 133"/>
                <a:gd name="T46" fmla="*/ 32 w 133"/>
                <a:gd name="T47" fmla="*/ 72 h 133"/>
                <a:gd name="T48" fmla="*/ 32 w 133"/>
                <a:gd name="T49" fmla="*/ 75 h 133"/>
                <a:gd name="T50" fmla="*/ 35 w 133"/>
                <a:gd name="T51" fmla="*/ 75 h 133"/>
                <a:gd name="T52" fmla="*/ 23 w 133"/>
                <a:gd name="T53" fmla="*/ 85 h 133"/>
                <a:gd name="T54" fmla="*/ 22 w 133"/>
                <a:gd name="T55" fmla="*/ 96 h 133"/>
                <a:gd name="T56" fmla="*/ 46 w 133"/>
                <a:gd name="T57" fmla="*/ 96 h 133"/>
                <a:gd name="T58" fmla="*/ 38 w 133"/>
                <a:gd name="T59" fmla="*/ 116 h 133"/>
                <a:gd name="T60" fmla="*/ 49 w 133"/>
                <a:gd name="T61" fmla="*/ 124 h 133"/>
                <a:gd name="T62" fmla="*/ 57 w 133"/>
                <a:gd name="T63" fmla="*/ 125 h 133"/>
                <a:gd name="T64" fmla="*/ 53 w 133"/>
                <a:gd name="T65" fmla="*/ 133 h 133"/>
                <a:gd name="T66" fmla="*/ 63 w 133"/>
                <a:gd name="T67" fmla="*/ 127 h 133"/>
                <a:gd name="T68" fmla="*/ 69 w 133"/>
                <a:gd name="T69" fmla="*/ 124 h 133"/>
                <a:gd name="T70" fmla="*/ 68 w 133"/>
                <a:gd name="T71" fmla="*/ 118 h 133"/>
                <a:gd name="T72" fmla="*/ 85 w 133"/>
                <a:gd name="T73" fmla="*/ 103 h 133"/>
                <a:gd name="T74" fmla="*/ 89 w 133"/>
                <a:gd name="T75" fmla="*/ 98 h 133"/>
                <a:gd name="T76" fmla="*/ 92 w 133"/>
                <a:gd name="T77" fmla="*/ 92 h 133"/>
                <a:gd name="T78" fmla="*/ 93 w 133"/>
                <a:gd name="T79" fmla="*/ 96 h 133"/>
                <a:gd name="T80" fmla="*/ 101 w 133"/>
                <a:gd name="T81" fmla="*/ 96 h 133"/>
                <a:gd name="T82" fmla="*/ 107 w 133"/>
                <a:gd name="T83" fmla="*/ 88 h 133"/>
                <a:gd name="T84" fmla="*/ 116 w 133"/>
                <a:gd name="T85" fmla="*/ 88 h 133"/>
                <a:gd name="T86" fmla="*/ 133 w 133"/>
                <a:gd name="T87" fmla="*/ 8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3" h="133">
                  <a:moveTo>
                    <a:pt x="133" y="81"/>
                  </a:moveTo>
                  <a:lnTo>
                    <a:pt x="130" y="68"/>
                  </a:lnTo>
                  <a:lnTo>
                    <a:pt x="122" y="57"/>
                  </a:lnTo>
                  <a:lnTo>
                    <a:pt x="116" y="53"/>
                  </a:lnTo>
                  <a:lnTo>
                    <a:pt x="116" y="59"/>
                  </a:lnTo>
                  <a:lnTo>
                    <a:pt x="112" y="53"/>
                  </a:lnTo>
                  <a:lnTo>
                    <a:pt x="100" y="53"/>
                  </a:lnTo>
                  <a:lnTo>
                    <a:pt x="92" y="66"/>
                  </a:lnTo>
                  <a:lnTo>
                    <a:pt x="90" y="74"/>
                  </a:lnTo>
                  <a:lnTo>
                    <a:pt x="85" y="74"/>
                  </a:lnTo>
                  <a:lnTo>
                    <a:pt x="89" y="63"/>
                  </a:lnTo>
                  <a:lnTo>
                    <a:pt x="99" y="44"/>
                  </a:lnTo>
                  <a:lnTo>
                    <a:pt x="99" y="27"/>
                  </a:lnTo>
                  <a:lnTo>
                    <a:pt x="88" y="12"/>
                  </a:lnTo>
                  <a:lnTo>
                    <a:pt x="88" y="18"/>
                  </a:lnTo>
                  <a:lnTo>
                    <a:pt x="81" y="0"/>
                  </a:lnTo>
                  <a:lnTo>
                    <a:pt x="61" y="25"/>
                  </a:lnTo>
                  <a:lnTo>
                    <a:pt x="41" y="51"/>
                  </a:lnTo>
                  <a:lnTo>
                    <a:pt x="21" y="75"/>
                  </a:lnTo>
                  <a:lnTo>
                    <a:pt x="0" y="103"/>
                  </a:lnTo>
                  <a:lnTo>
                    <a:pt x="11" y="87"/>
                  </a:lnTo>
                  <a:lnTo>
                    <a:pt x="20" y="79"/>
                  </a:lnTo>
                  <a:lnTo>
                    <a:pt x="25" y="75"/>
                  </a:lnTo>
                  <a:lnTo>
                    <a:pt x="32" y="72"/>
                  </a:lnTo>
                  <a:lnTo>
                    <a:pt x="32" y="75"/>
                  </a:lnTo>
                  <a:lnTo>
                    <a:pt x="35" y="75"/>
                  </a:lnTo>
                  <a:lnTo>
                    <a:pt x="23" y="85"/>
                  </a:lnTo>
                  <a:lnTo>
                    <a:pt x="22" y="96"/>
                  </a:lnTo>
                  <a:lnTo>
                    <a:pt x="46" y="96"/>
                  </a:lnTo>
                  <a:lnTo>
                    <a:pt x="38" y="116"/>
                  </a:lnTo>
                  <a:lnTo>
                    <a:pt x="49" y="124"/>
                  </a:lnTo>
                  <a:lnTo>
                    <a:pt x="57" y="125"/>
                  </a:lnTo>
                  <a:lnTo>
                    <a:pt x="53" y="133"/>
                  </a:lnTo>
                  <a:lnTo>
                    <a:pt x="63" y="127"/>
                  </a:lnTo>
                  <a:lnTo>
                    <a:pt x="69" y="124"/>
                  </a:lnTo>
                  <a:lnTo>
                    <a:pt x="68" y="118"/>
                  </a:lnTo>
                  <a:lnTo>
                    <a:pt x="85" y="103"/>
                  </a:lnTo>
                  <a:lnTo>
                    <a:pt x="89" y="98"/>
                  </a:lnTo>
                  <a:lnTo>
                    <a:pt x="92" y="92"/>
                  </a:lnTo>
                  <a:lnTo>
                    <a:pt x="93" y="96"/>
                  </a:lnTo>
                  <a:lnTo>
                    <a:pt x="101" y="96"/>
                  </a:lnTo>
                  <a:lnTo>
                    <a:pt x="107" y="88"/>
                  </a:lnTo>
                  <a:lnTo>
                    <a:pt x="116" y="88"/>
                  </a:lnTo>
                  <a:lnTo>
                    <a:pt x="133" y="8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73" name="Freeform 1947"/>
            <p:cNvSpPr>
              <a:spLocks/>
            </p:cNvSpPr>
            <p:nvPr/>
          </p:nvSpPr>
          <p:spPr bwMode="auto">
            <a:xfrm>
              <a:off x="7340450" y="2199310"/>
              <a:ext cx="222337" cy="259706"/>
            </a:xfrm>
            <a:custGeom>
              <a:avLst/>
              <a:gdLst>
                <a:gd name="T0" fmla="*/ 112 w 126"/>
                <a:gd name="T1" fmla="*/ 179 h 263"/>
                <a:gd name="T2" fmla="*/ 94 w 126"/>
                <a:gd name="T3" fmla="*/ 151 h 263"/>
                <a:gd name="T4" fmla="*/ 78 w 126"/>
                <a:gd name="T5" fmla="*/ 126 h 263"/>
                <a:gd name="T6" fmla="*/ 60 w 126"/>
                <a:gd name="T7" fmla="*/ 100 h 263"/>
                <a:gd name="T8" fmla="*/ 41 w 126"/>
                <a:gd name="T9" fmla="*/ 72 h 263"/>
                <a:gd name="T10" fmla="*/ 38 w 126"/>
                <a:gd name="T11" fmla="*/ 61 h 263"/>
                <a:gd name="T12" fmla="*/ 20 w 126"/>
                <a:gd name="T13" fmla="*/ 27 h 263"/>
                <a:gd name="T14" fmla="*/ 3 w 126"/>
                <a:gd name="T15" fmla="*/ 0 h 263"/>
                <a:gd name="T16" fmla="*/ 0 w 126"/>
                <a:gd name="T17" fmla="*/ 1 h 263"/>
                <a:gd name="T18" fmla="*/ 13 w 126"/>
                <a:gd name="T19" fmla="*/ 20 h 263"/>
                <a:gd name="T20" fmla="*/ 12 w 126"/>
                <a:gd name="T21" fmla="*/ 31 h 263"/>
                <a:gd name="T22" fmla="*/ 5 w 126"/>
                <a:gd name="T23" fmla="*/ 31 h 263"/>
                <a:gd name="T24" fmla="*/ 20 w 126"/>
                <a:gd name="T25" fmla="*/ 61 h 263"/>
                <a:gd name="T26" fmla="*/ 35 w 126"/>
                <a:gd name="T27" fmla="*/ 87 h 263"/>
                <a:gd name="T28" fmla="*/ 48 w 126"/>
                <a:gd name="T29" fmla="*/ 113 h 263"/>
                <a:gd name="T30" fmla="*/ 60 w 126"/>
                <a:gd name="T31" fmla="*/ 144 h 263"/>
                <a:gd name="T32" fmla="*/ 71 w 126"/>
                <a:gd name="T33" fmla="*/ 177 h 263"/>
                <a:gd name="T34" fmla="*/ 83 w 126"/>
                <a:gd name="T35" fmla="*/ 201 h 263"/>
                <a:gd name="T36" fmla="*/ 94 w 126"/>
                <a:gd name="T37" fmla="*/ 227 h 263"/>
                <a:gd name="T38" fmla="*/ 105 w 126"/>
                <a:gd name="T39" fmla="*/ 263 h 263"/>
                <a:gd name="T40" fmla="*/ 110 w 126"/>
                <a:gd name="T41" fmla="*/ 263 h 263"/>
                <a:gd name="T42" fmla="*/ 108 w 126"/>
                <a:gd name="T43" fmla="*/ 240 h 263"/>
                <a:gd name="T44" fmla="*/ 122 w 126"/>
                <a:gd name="T45" fmla="*/ 250 h 263"/>
                <a:gd name="T46" fmla="*/ 126 w 126"/>
                <a:gd name="T47" fmla="*/ 263 h 263"/>
                <a:gd name="T48" fmla="*/ 116 w 126"/>
                <a:gd name="T49" fmla="*/ 240 h 263"/>
                <a:gd name="T50" fmla="*/ 90 w 126"/>
                <a:gd name="T51" fmla="*/ 200 h 263"/>
                <a:gd name="T52" fmla="*/ 84 w 126"/>
                <a:gd name="T53" fmla="*/ 159 h 263"/>
                <a:gd name="T54" fmla="*/ 89 w 126"/>
                <a:gd name="T55" fmla="*/ 159 h 263"/>
                <a:gd name="T56" fmla="*/ 104 w 126"/>
                <a:gd name="T57" fmla="*/ 170 h 263"/>
                <a:gd name="T58" fmla="*/ 112 w 126"/>
                <a:gd name="T59" fmla="*/ 179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263">
                  <a:moveTo>
                    <a:pt x="112" y="179"/>
                  </a:moveTo>
                  <a:lnTo>
                    <a:pt x="94" y="151"/>
                  </a:lnTo>
                  <a:lnTo>
                    <a:pt x="78" y="126"/>
                  </a:lnTo>
                  <a:lnTo>
                    <a:pt x="60" y="100"/>
                  </a:lnTo>
                  <a:lnTo>
                    <a:pt x="41" y="72"/>
                  </a:lnTo>
                  <a:lnTo>
                    <a:pt x="38" y="61"/>
                  </a:lnTo>
                  <a:lnTo>
                    <a:pt x="20" y="27"/>
                  </a:lnTo>
                  <a:lnTo>
                    <a:pt x="3" y="0"/>
                  </a:lnTo>
                  <a:lnTo>
                    <a:pt x="0" y="1"/>
                  </a:lnTo>
                  <a:lnTo>
                    <a:pt x="13" y="20"/>
                  </a:lnTo>
                  <a:lnTo>
                    <a:pt x="12" y="31"/>
                  </a:lnTo>
                  <a:lnTo>
                    <a:pt x="5" y="31"/>
                  </a:lnTo>
                  <a:lnTo>
                    <a:pt x="20" y="61"/>
                  </a:lnTo>
                  <a:lnTo>
                    <a:pt x="35" y="87"/>
                  </a:lnTo>
                  <a:lnTo>
                    <a:pt x="48" y="113"/>
                  </a:lnTo>
                  <a:lnTo>
                    <a:pt x="60" y="144"/>
                  </a:lnTo>
                  <a:lnTo>
                    <a:pt x="71" y="177"/>
                  </a:lnTo>
                  <a:lnTo>
                    <a:pt x="83" y="201"/>
                  </a:lnTo>
                  <a:lnTo>
                    <a:pt x="94" y="227"/>
                  </a:lnTo>
                  <a:lnTo>
                    <a:pt x="105" y="263"/>
                  </a:lnTo>
                  <a:lnTo>
                    <a:pt x="110" y="263"/>
                  </a:lnTo>
                  <a:lnTo>
                    <a:pt x="108" y="240"/>
                  </a:lnTo>
                  <a:lnTo>
                    <a:pt x="122" y="250"/>
                  </a:lnTo>
                  <a:lnTo>
                    <a:pt x="126" y="263"/>
                  </a:lnTo>
                  <a:lnTo>
                    <a:pt x="116" y="240"/>
                  </a:lnTo>
                  <a:lnTo>
                    <a:pt x="90" y="200"/>
                  </a:lnTo>
                  <a:lnTo>
                    <a:pt x="84" y="159"/>
                  </a:lnTo>
                  <a:lnTo>
                    <a:pt x="89" y="159"/>
                  </a:lnTo>
                  <a:lnTo>
                    <a:pt x="104" y="170"/>
                  </a:lnTo>
                  <a:lnTo>
                    <a:pt x="112" y="179"/>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374" name="Freeform 1948"/>
            <p:cNvSpPr>
              <a:spLocks/>
            </p:cNvSpPr>
            <p:nvPr/>
          </p:nvSpPr>
          <p:spPr bwMode="auto">
            <a:xfrm>
              <a:off x="5077311" y="1566982"/>
              <a:ext cx="233183" cy="90333"/>
            </a:xfrm>
            <a:custGeom>
              <a:avLst/>
              <a:gdLst>
                <a:gd name="T0" fmla="*/ 131 w 131"/>
                <a:gd name="T1" fmla="*/ 6 h 91"/>
                <a:gd name="T2" fmla="*/ 122 w 131"/>
                <a:gd name="T3" fmla="*/ 20 h 91"/>
                <a:gd name="T4" fmla="*/ 93 w 131"/>
                <a:gd name="T5" fmla="*/ 32 h 91"/>
                <a:gd name="T6" fmla="*/ 64 w 131"/>
                <a:gd name="T7" fmla="*/ 45 h 91"/>
                <a:gd name="T8" fmla="*/ 57 w 131"/>
                <a:gd name="T9" fmla="*/ 46 h 91"/>
                <a:gd name="T10" fmla="*/ 61 w 131"/>
                <a:gd name="T11" fmla="*/ 50 h 91"/>
                <a:gd name="T12" fmla="*/ 58 w 131"/>
                <a:gd name="T13" fmla="*/ 56 h 91"/>
                <a:gd name="T14" fmla="*/ 52 w 131"/>
                <a:gd name="T15" fmla="*/ 59 h 91"/>
                <a:gd name="T16" fmla="*/ 53 w 131"/>
                <a:gd name="T17" fmla="*/ 63 h 91"/>
                <a:gd name="T18" fmla="*/ 42 w 131"/>
                <a:gd name="T19" fmla="*/ 61 h 91"/>
                <a:gd name="T20" fmla="*/ 47 w 131"/>
                <a:gd name="T21" fmla="*/ 69 h 91"/>
                <a:gd name="T22" fmla="*/ 41 w 131"/>
                <a:gd name="T23" fmla="*/ 72 h 91"/>
                <a:gd name="T24" fmla="*/ 43 w 131"/>
                <a:gd name="T25" fmla="*/ 82 h 91"/>
                <a:gd name="T26" fmla="*/ 30 w 131"/>
                <a:gd name="T27" fmla="*/ 76 h 91"/>
                <a:gd name="T28" fmla="*/ 43 w 131"/>
                <a:gd name="T29" fmla="*/ 85 h 91"/>
                <a:gd name="T30" fmla="*/ 37 w 131"/>
                <a:gd name="T31" fmla="*/ 85 h 91"/>
                <a:gd name="T32" fmla="*/ 38 w 131"/>
                <a:gd name="T33" fmla="*/ 91 h 91"/>
                <a:gd name="T34" fmla="*/ 9 w 131"/>
                <a:gd name="T35" fmla="*/ 87 h 91"/>
                <a:gd name="T36" fmla="*/ 14 w 131"/>
                <a:gd name="T37" fmla="*/ 82 h 91"/>
                <a:gd name="T38" fmla="*/ 0 w 131"/>
                <a:gd name="T39" fmla="*/ 82 h 91"/>
                <a:gd name="T40" fmla="*/ 14 w 131"/>
                <a:gd name="T41" fmla="*/ 69 h 91"/>
                <a:gd name="T42" fmla="*/ 17 w 131"/>
                <a:gd name="T43" fmla="*/ 69 h 91"/>
                <a:gd name="T44" fmla="*/ 12 w 131"/>
                <a:gd name="T45" fmla="*/ 65 h 91"/>
                <a:gd name="T46" fmla="*/ 16 w 131"/>
                <a:gd name="T47" fmla="*/ 59 h 91"/>
                <a:gd name="T48" fmla="*/ 22 w 131"/>
                <a:gd name="T49" fmla="*/ 52 h 91"/>
                <a:gd name="T50" fmla="*/ 17 w 131"/>
                <a:gd name="T51" fmla="*/ 50 h 91"/>
                <a:gd name="T52" fmla="*/ 19 w 131"/>
                <a:gd name="T53" fmla="*/ 46 h 91"/>
                <a:gd name="T54" fmla="*/ 12 w 131"/>
                <a:gd name="T55" fmla="*/ 45 h 91"/>
                <a:gd name="T56" fmla="*/ 21 w 131"/>
                <a:gd name="T57" fmla="*/ 41 h 91"/>
                <a:gd name="T58" fmla="*/ 28 w 131"/>
                <a:gd name="T59" fmla="*/ 39 h 91"/>
                <a:gd name="T60" fmla="*/ 52 w 131"/>
                <a:gd name="T61" fmla="*/ 22 h 91"/>
                <a:gd name="T62" fmla="*/ 55 w 131"/>
                <a:gd name="T63" fmla="*/ 19 h 91"/>
                <a:gd name="T64" fmla="*/ 102 w 131"/>
                <a:gd name="T65" fmla="*/ 7 h 91"/>
                <a:gd name="T66" fmla="*/ 119 w 131"/>
                <a:gd name="T67" fmla="*/ 0 h 91"/>
                <a:gd name="T68" fmla="*/ 131 w 131"/>
                <a:gd name="T69" fmla="*/ 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1" h="91">
                  <a:moveTo>
                    <a:pt x="131" y="6"/>
                  </a:moveTo>
                  <a:lnTo>
                    <a:pt x="122" y="20"/>
                  </a:lnTo>
                  <a:lnTo>
                    <a:pt x="93" y="32"/>
                  </a:lnTo>
                  <a:lnTo>
                    <a:pt x="64" y="45"/>
                  </a:lnTo>
                  <a:lnTo>
                    <a:pt x="57" y="46"/>
                  </a:lnTo>
                  <a:lnTo>
                    <a:pt x="61" y="50"/>
                  </a:lnTo>
                  <a:lnTo>
                    <a:pt x="58" y="56"/>
                  </a:lnTo>
                  <a:lnTo>
                    <a:pt x="52" y="59"/>
                  </a:lnTo>
                  <a:lnTo>
                    <a:pt x="53" y="63"/>
                  </a:lnTo>
                  <a:lnTo>
                    <a:pt x="42" y="61"/>
                  </a:lnTo>
                  <a:lnTo>
                    <a:pt x="47" y="69"/>
                  </a:lnTo>
                  <a:lnTo>
                    <a:pt x="41" y="72"/>
                  </a:lnTo>
                  <a:lnTo>
                    <a:pt x="43" y="82"/>
                  </a:lnTo>
                  <a:lnTo>
                    <a:pt x="30" y="76"/>
                  </a:lnTo>
                  <a:lnTo>
                    <a:pt x="43" y="85"/>
                  </a:lnTo>
                  <a:lnTo>
                    <a:pt x="37" y="85"/>
                  </a:lnTo>
                  <a:lnTo>
                    <a:pt x="38" y="91"/>
                  </a:lnTo>
                  <a:lnTo>
                    <a:pt x="9" y="87"/>
                  </a:lnTo>
                  <a:lnTo>
                    <a:pt x="14" y="82"/>
                  </a:lnTo>
                  <a:lnTo>
                    <a:pt x="0" y="82"/>
                  </a:lnTo>
                  <a:lnTo>
                    <a:pt x="14" y="69"/>
                  </a:lnTo>
                  <a:lnTo>
                    <a:pt x="17" y="69"/>
                  </a:lnTo>
                  <a:lnTo>
                    <a:pt x="12" y="65"/>
                  </a:lnTo>
                  <a:lnTo>
                    <a:pt x="16" y="59"/>
                  </a:lnTo>
                  <a:lnTo>
                    <a:pt x="22" y="52"/>
                  </a:lnTo>
                  <a:lnTo>
                    <a:pt x="17" y="50"/>
                  </a:lnTo>
                  <a:lnTo>
                    <a:pt x="19" y="46"/>
                  </a:lnTo>
                  <a:lnTo>
                    <a:pt x="12" y="45"/>
                  </a:lnTo>
                  <a:lnTo>
                    <a:pt x="21" y="41"/>
                  </a:lnTo>
                  <a:lnTo>
                    <a:pt x="28" y="39"/>
                  </a:lnTo>
                  <a:lnTo>
                    <a:pt x="52" y="22"/>
                  </a:lnTo>
                  <a:lnTo>
                    <a:pt x="55" y="19"/>
                  </a:lnTo>
                  <a:lnTo>
                    <a:pt x="102" y="7"/>
                  </a:lnTo>
                  <a:lnTo>
                    <a:pt x="119" y="0"/>
                  </a:lnTo>
                  <a:lnTo>
                    <a:pt x="131" y="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75" name="Freeform 1949"/>
            <p:cNvSpPr>
              <a:spLocks/>
            </p:cNvSpPr>
            <p:nvPr/>
          </p:nvSpPr>
          <p:spPr bwMode="auto">
            <a:xfrm>
              <a:off x="5061043" y="1657315"/>
              <a:ext cx="133764" cy="73395"/>
            </a:xfrm>
            <a:custGeom>
              <a:avLst/>
              <a:gdLst>
                <a:gd name="T0" fmla="*/ 76 w 76"/>
                <a:gd name="T1" fmla="*/ 68 h 72"/>
                <a:gd name="T2" fmla="*/ 49 w 76"/>
                <a:gd name="T3" fmla="*/ 46 h 72"/>
                <a:gd name="T4" fmla="*/ 40 w 76"/>
                <a:gd name="T5" fmla="*/ 18 h 72"/>
                <a:gd name="T6" fmla="*/ 40 w 76"/>
                <a:gd name="T7" fmla="*/ 16 h 72"/>
                <a:gd name="T8" fmla="*/ 41 w 76"/>
                <a:gd name="T9" fmla="*/ 11 h 72"/>
                <a:gd name="T10" fmla="*/ 43 w 76"/>
                <a:gd name="T11" fmla="*/ 2 h 72"/>
                <a:gd name="T12" fmla="*/ 15 w 76"/>
                <a:gd name="T13" fmla="*/ 0 h 72"/>
                <a:gd name="T14" fmla="*/ 11 w 76"/>
                <a:gd name="T15" fmla="*/ 9 h 72"/>
                <a:gd name="T16" fmla="*/ 7 w 76"/>
                <a:gd name="T17" fmla="*/ 18 h 72"/>
                <a:gd name="T18" fmla="*/ 11 w 76"/>
                <a:gd name="T19" fmla="*/ 20 h 72"/>
                <a:gd name="T20" fmla="*/ 7 w 76"/>
                <a:gd name="T21" fmla="*/ 33 h 72"/>
                <a:gd name="T22" fmla="*/ 0 w 76"/>
                <a:gd name="T23" fmla="*/ 35 h 72"/>
                <a:gd name="T24" fmla="*/ 8 w 76"/>
                <a:gd name="T25" fmla="*/ 50 h 72"/>
                <a:gd name="T26" fmla="*/ 17 w 76"/>
                <a:gd name="T27" fmla="*/ 50 h 72"/>
                <a:gd name="T28" fmla="*/ 24 w 76"/>
                <a:gd name="T29" fmla="*/ 50 h 72"/>
                <a:gd name="T30" fmla="*/ 29 w 76"/>
                <a:gd name="T31" fmla="*/ 52 h 72"/>
                <a:gd name="T32" fmla="*/ 35 w 76"/>
                <a:gd name="T33" fmla="*/ 59 h 72"/>
                <a:gd name="T34" fmla="*/ 33 w 76"/>
                <a:gd name="T35" fmla="*/ 63 h 72"/>
                <a:gd name="T36" fmla="*/ 42 w 76"/>
                <a:gd name="T37" fmla="*/ 68 h 72"/>
                <a:gd name="T38" fmla="*/ 52 w 76"/>
                <a:gd name="T39" fmla="*/ 70 h 72"/>
                <a:gd name="T40" fmla="*/ 63 w 76"/>
                <a:gd name="T41" fmla="*/ 70 h 72"/>
                <a:gd name="T42" fmla="*/ 73 w 76"/>
                <a:gd name="T43" fmla="*/ 72 h 72"/>
                <a:gd name="T44" fmla="*/ 76 w 76"/>
                <a:gd name="T45" fmla="*/ 6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72">
                  <a:moveTo>
                    <a:pt x="76" y="68"/>
                  </a:moveTo>
                  <a:lnTo>
                    <a:pt x="49" y="46"/>
                  </a:lnTo>
                  <a:lnTo>
                    <a:pt x="40" y="18"/>
                  </a:lnTo>
                  <a:lnTo>
                    <a:pt x="40" y="16"/>
                  </a:lnTo>
                  <a:lnTo>
                    <a:pt x="41" y="11"/>
                  </a:lnTo>
                  <a:lnTo>
                    <a:pt x="43" y="2"/>
                  </a:lnTo>
                  <a:lnTo>
                    <a:pt x="15" y="0"/>
                  </a:lnTo>
                  <a:lnTo>
                    <a:pt x="11" y="9"/>
                  </a:lnTo>
                  <a:lnTo>
                    <a:pt x="7" y="18"/>
                  </a:lnTo>
                  <a:lnTo>
                    <a:pt x="11" y="20"/>
                  </a:lnTo>
                  <a:lnTo>
                    <a:pt x="7" y="33"/>
                  </a:lnTo>
                  <a:lnTo>
                    <a:pt x="0" y="35"/>
                  </a:lnTo>
                  <a:lnTo>
                    <a:pt x="8" y="50"/>
                  </a:lnTo>
                  <a:lnTo>
                    <a:pt x="17" y="50"/>
                  </a:lnTo>
                  <a:lnTo>
                    <a:pt x="24" y="50"/>
                  </a:lnTo>
                  <a:lnTo>
                    <a:pt x="29" y="52"/>
                  </a:lnTo>
                  <a:lnTo>
                    <a:pt x="35" y="59"/>
                  </a:lnTo>
                  <a:lnTo>
                    <a:pt x="33" y="63"/>
                  </a:lnTo>
                  <a:lnTo>
                    <a:pt x="42" y="68"/>
                  </a:lnTo>
                  <a:lnTo>
                    <a:pt x="52" y="70"/>
                  </a:lnTo>
                  <a:lnTo>
                    <a:pt x="63" y="70"/>
                  </a:lnTo>
                  <a:lnTo>
                    <a:pt x="73" y="72"/>
                  </a:lnTo>
                  <a:lnTo>
                    <a:pt x="76" y="68"/>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76" name="Group 1950"/>
            <p:cNvGrpSpPr>
              <a:grpSpLocks/>
            </p:cNvGrpSpPr>
            <p:nvPr/>
          </p:nvGrpSpPr>
          <p:grpSpPr bwMode="auto">
            <a:xfrm>
              <a:off x="6568597" y="1589565"/>
              <a:ext cx="160878" cy="39521"/>
              <a:chOff x="4494" y="1529"/>
              <a:chExt cx="92" cy="20"/>
            </a:xfrm>
            <a:solidFill>
              <a:schemeClr val="bg1">
                <a:lumMod val="85000"/>
              </a:schemeClr>
            </a:solidFill>
          </p:grpSpPr>
          <p:grpSp>
            <p:nvGrpSpPr>
              <p:cNvPr id="686" name="Group 1951"/>
              <p:cNvGrpSpPr>
                <a:grpSpLocks/>
              </p:cNvGrpSpPr>
              <p:nvPr/>
            </p:nvGrpSpPr>
            <p:grpSpPr bwMode="auto">
              <a:xfrm>
                <a:off x="4494" y="1529"/>
                <a:ext cx="92" cy="20"/>
                <a:chOff x="4494" y="1529"/>
                <a:chExt cx="92" cy="20"/>
              </a:xfrm>
              <a:grpFill/>
            </p:grpSpPr>
            <p:pic>
              <p:nvPicPr>
                <p:cNvPr id="688" name="Picture 1952"/>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494" y="1529"/>
                  <a:ext cx="48"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9" name="Picture 1953"/>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542" y="1529"/>
                  <a:ext cx="44"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0" name="Freeform 1954"/>
                <p:cNvSpPr>
                  <a:spLocks/>
                </p:cNvSpPr>
                <p:nvPr/>
              </p:nvSpPr>
              <p:spPr bwMode="auto">
                <a:xfrm>
                  <a:off x="4494" y="1529"/>
                  <a:ext cx="91" cy="19"/>
                </a:xfrm>
                <a:custGeom>
                  <a:avLst/>
                  <a:gdLst>
                    <a:gd name="T0" fmla="*/ 91 w 91"/>
                    <a:gd name="T1" fmla="*/ 17 h 37"/>
                    <a:gd name="T2" fmla="*/ 35 w 91"/>
                    <a:gd name="T3" fmla="*/ 0 h 37"/>
                    <a:gd name="T4" fmla="*/ 41 w 91"/>
                    <a:gd name="T5" fmla="*/ 4 h 37"/>
                    <a:gd name="T6" fmla="*/ 35 w 91"/>
                    <a:gd name="T7" fmla="*/ 2 h 37"/>
                    <a:gd name="T8" fmla="*/ 40 w 91"/>
                    <a:gd name="T9" fmla="*/ 12 h 37"/>
                    <a:gd name="T10" fmla="*/ 13 w 91"/>
                    <a:gd name="T11" fmla="*/ 0 h 37"/>
                    <a:gd name="T12" fmla="*/ 0 w 91"/>
                    <a:gd name="T13" fmla="*/ 6 h 37"/>
                    <a:gd name="T14" fmla="*/ 0 w 91"/>
                    <a:gd name="T15" fmla="*/ 8 h 37"/>
                    <a:gd name="T16" fmla="*/ 6 w 91"/>
                    <a:gd name="T17" fmla="*/ 17 h 37"/>
                    <a:gd name="T18" fmla="*/ 9 w 91"/>
                    <a:gd name="T19" fmla="*/ 23 h 37"/>
                    <a:gd name="T20" fmla="*/ 43 w 91"/>
                    <a:gd name="T21" fmla="*/ 37 h 37"/>
                    <a:gd name="T22" fmla="*/ 47 w 91"/>
                    <a:gd name="T23" fmla="*/ 32 h 37"/>
                    <a:gd name="T24" fmla="*/ 73 w 91"/>
                    <a:gd name="T25" fmla="*/ 30 h 37"/>
                    <a:gd name="T26" fmla="*/ 87 w 91"/>
                    <a:gd name="T27" fmla="*/ 30 h 37"/>
                    <a:gd name="T28" fmla="*/ 81 w 91"/>
                    <a:gd name="T29" fmla="*/ 26 h 37"/>
                    <a:gd name="T30" fmla="*/ 91 w 91"/>
                    <a:gd name="T31" fmla="*/ 23 h 37"/>
                    <a:gd name="T32" fmla="*/ 91 w 91"/>
                    <a:gd name="T33"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37">
                      <a:moveTo>
                        <a:pt x="91" y="17"/>
                      </a:moveTo>
                      <a:lnTo>
                        <a:pt x="35" y="0"/>
                      </a:lnTo>
                      <a:lnTo>
                        <a:pt x="41" y="4"/>
                      </a:lnTo>
                      <a:lnTo>
                        <a:pt x="35" y="2"/>
                      </a:lnTo>
                      <a:lnTo>
                        <a:pt x="40" y="12"/>
                      </a:lnTo>
                      <a:lnTo>
                        <a:pt x="13" y="0"/>
                      </a:lnTo>
                      <a:lnTo>
                        <a:pt x="0" y="6"/>
                      </a:lnTo>
                      <a:lnTo>
                        <a:pt x="0" y="8"/>
                      </a:lnTo>
                      <a:lnTo>
                        <a:pt x="6" y="17"/>
                      </a:lnTo>
                      <a:lnTo>
                        <a:pt x="9" y="23"/>
                      </a:lnTo>
                      <a:lnTo>
                        <a:pt x="43" y="37"/>
                      </a:lnTo>
                      <a:lnTo>
                        <a:pt x="47" y="32"/>
                      </a:lnTo>
                      <a:lnTo>
                        <a:pt x="73" y="30"/>
                      </a:lnTo>
                      <a:lnTo>
                        <a:pt x="87" y="30"/>
                      </a:lnTo>
                      <a:lnTo>
                        <a:pt x="81" y="26"/>
                      </a:lnTo>
                      <a:lnTo>
                        <a:pt x="91" y="23"/>
                      </a:lnTo>
                      <a:lnTo>
                        <a:pt x="91" y="1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91" name="Freeform 1955"/>
                <p:cNvSpPr>
                  <a:spLocks/>
                </p:cNvSpPr>
                <p:nvPr/>
              </p:nvSpPr>
              <p:spPr bwMode="auto">
                <a:xfrm>
                  <a:off x="4494" y="1529"/>
                  <a:ext cx="91" cy="19"/>
                </a:xfrm>
                <a:custGeom>
                  <a:avLst/>
                  <a:gdLst>
                    <a:gd name="T0" fmla="*/ 91 w 91"/>
                    <a:gd name="T1" fmla="*/ 17 h 37"/>
                    <a:gd name="T2" fmla="*/ 35 w 91"/>
                    <a:gd name="T3" fmla="*/ 0 h 37"/>
                    <a:gd name="T4" fmla="*/ 41 w 91"/>
                    <a:gd name="T5" fmla="*/ 4 h 37"/>
                    <a:gd name="T6" fmla="*/ 35 w 91"/>
                    <a:gd name="T7" fmla="*/ 2 h 37"/>
                    <a:gd name="T8" fmla="*/ 40 w 91"/>
                    <a:gd name="T9" fmla="*/ 12 h 37"/>
                    <a:gd name="T10" fmla="*/ 13 w 91"/>
                    <a:gd name="T11" fmla="*/ 0 h 37"/>
                    <a:gd name="T12" fmla="*/ 0 w 91"/>
                    <a:gd name="T13" fmla="*/ 6 h 37"/>
                    <a:gd name="T14" fmla="*/ 0 w 91"/>
                    <a:gd name="T15" fmla="*/ 8 h 37"/>
                    <a:gd name="T16" fmla="*/ 6 w 91"/>
                    <a:gd name="T17" fmla="*/ 17 h 37"/>
                    <a:gd name="T18" fmla="*/ 9 w 91"/>
                    <a:gd name="T19" fmla="*/ 23 h 37"/>
                    <a:gd name="T20" fmla="*/ 43 w 91"/>
                    <a:gd name="T21" fmla="*/ 37 h 37"/>
                    <a:gd name="T22" fmla="*/ 47 w 91"/>
                    <a:gd name="T23" fmla="*/ 32 h 37"/>
                    <a:gd name="T24" fmla="*/ 73 w 91"/>
                    <a:gd name="T25" fmla="*/ 30 h 37"/>
                    <a:gd name="T26" fmla="*/ 87 w 91"/>
                    <a:gd name="T27" fmla="*/ 30 h 37"/>
                    <a:gd name="T28" fmla="*/ 81 w 91"/>
                    <a:gd name="T29" fmla="*/ 26 h 37"/>
                    <a:gd name="T30" fmla="*/ 91 w 91"/>
                    <a:gd name="T31" fmla="*/ 23 h 37"/>
                    <a:gd name="T32" fmla="*/ 91 w 91"/>
                    <a:gd name="T33"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37">
                      <a:moveTo>
                        <a:pt x="91" y="17"/>
                      </a:moveTo>
                      <a:lnTo>
                        <a:pt x="35" y="0"/>
                      </a:lnTo>
                      <a:lnTo>
                        <a:pt x="41" y="4"/>
                      </a:lnTo>
                      <a:lnTo>
                        <a:pt x="35" y="2"/>
                      </a:lnTo>
                      <a:lnTo>
                        <a:pt x="40" y="12"/>
                      </a:lnTo>
                      <a:lnTo>
                        <a:pt x="13" y="0"/>
                      </a:lnTo>
                      <a:lnTo>
                        <a:pt x="0" y="6"/>
                      </a:lnTo>
                      <a:lnTo>
                        <a:pt x="0" y="8"/>
                      </a:lnTo>
                      <a:lnTo>
                        <a:pt x="6" y="17"/>
                      </a:lnTo>
                      <a:lnTo>
                        <a:pt x="9" y="23"/>
                      </a:lnTo>
                      <a:lnTo>
                        <a:pt x="43" y="37"/>
                      </a:lnTo>
                      <a:lnTo>
                        <a:pt x="47" y="32"/>
                      </a:lnTo>
                      <a:lnTo>
                        <a:pt x="73" y="30"/>
                      </a:lnTo>
                      <a:lnTo>
                        <a:pt x="87" y="30"/>
                      </a:lnTo>
                      <a:lnTo>
                        <a:pt x="81" y="26"/>
                      </a:lnTo>
                      <a:lnTo>
                        <a:pt x="91" y="23"/>
                      </a:lnTo>
                      <a:lnTo>
                        <a:pt x="91" y="1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92" name="Picture 1956"/>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4494" y="1529"/>
                  <a:ext cx="48"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93" name="Picture 1957"/>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4542" y="1529"/>
                  <a:ext cx="44"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87" name="Freeform 1958"/>
              <p:cNvSpPr>
                <a:spLocks/>
              </p:cNvSpPr>
              <p:nvPr/>
            </p:nvSpPr>
            <p:spPr bwMode="auto">
              <a:xfrm>
                <a:off x="4494" y="1529"/>
                <a:ext cx="91" cy="19"/>
              </a:xfrm>
              <a:custGeom>
                <a:avLst/>
                <a:gdLst>
                  <a:gd name="T0" fmla="*/ 91 w 91"/>
                  <a:gd name="T1" fmla="*/ 17 h 37"/>
                  <a:gd name="T2" fmla="*/ 35 w 91"/>
                  <a:gd name="T3" fmla="*/ 0 h 37"/>
                  <a:gd name="T4" fmla="*/ 41 w 91"/>
                  <a:gd name="T5" fmla="*/ 4 h 37"/>
                  <a:gd name="T6" fmla="*/ 35 w 91"/>
                  <a:gd name="T7" fmla="*/ 2 h 37"/>
                  <a:gd name="T8" fmla="*/ 40 w 91"/>
                  <a:gd name="T9" fmla="*/ 12 h 37"/>
                  <a:gd name="T10" fmla="*/ 13 w 91"/>
                  <a:gd name="T11" fmla="*/ 0 h 37"/>
                  <a:gd name="T12" fmla="*/ 0 w 91"/>
                  <a:gd name="T13" fmla="*/ 6 h 37"/>
                  <a:gd name="T14" fmla="*/ 0 w 91"/>
                  <a:gd name="T15" fmla="*/ 8 h 37"/>
                  <a:gd name="T16" fmla="*/ 6 w 91"/>
                  <a:gd name="T17" fmla="*/ 17 h 37"/>
                  <a:gd name="T18" fmla="*/ 9 w 91"/>
                  <a:gd name="T19" fmla="*/ 23 h 37"/>
                  <a:gd name="T20" fmla="*/ 43 w 91"/>
                  <a:gd name="T21" fmla="*/ 37 h 37"/>
                  <a:gd name="T22" fmla="*/ 47 w 91"/>
                  <a:gd name="T23" fmla="*/ 32 h 37"/>
                  <a:gd name="T24" fmla="*/ 73 w 91"/>
                  <a:gd name="T25" fmla="*/ 30 h 37"/>
                  <a:gd name="T26" fmla="*/ 87 w 91"/>
                  <a:gd name="T27" fmla="*/ 30 h 37"/>
                  <a:gd name="T28" fmla="*/ 81 w 91"/>
                  <a:gd name="T29" fmla="*/ 26 h 37"/>
                  <a:gd name="T30" fmla="*/ 91 w 91"/>
                  <a:gd name="T31" fmla="*/ 23 h 37"/>
                  <a:gd name="T32" fmla="*/ 91 w 91"/>
                  <a:gd name="T33" fmla="*/ 1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 h="37">
                    <a:moveTo>
                      <a:pt x="91" y="17"/>
                    </a:moveTo>
                    <a:lnTo>
                      <a:pt x="35" y="0"/>
                    </a:lnTo>
                    <a:lnTo>
                      <a:pt x="41" y="4"/>
                    </a:lnTo>
                    <a:lnTo>
                      <a:pt x="35" y="2"/>
                    </a:lnTo>
                    <a:lnTo>
                      <a:pt x="40" y="12"/>
                    </a:lnTo>
                    <a:lnTo>
                      <a:pt x="13" y="0"/>
                    </a:lnTo>
                    <a:lnTo>
                      <a:pt x="0" y="6"/>
                    </a:lnTo>
                    <a:lnTo>
                      <a:pt x="0" y="8"/>
                    </a:lnTo>
                    <a:lnTo>
                      <a:pt x="6" y="17"/>
                    </a:lnTo>
                    <a:lnTo>
                      <a:pt x="9" y="23"/>
                    </a:lnTo>
                    <a:lnTo>
                      <a:pt x="43" y="37"/>
                    </a:lnTo>
                    <a:lnTo>
                      <a:pt x="47" y="32"/>
                    </a:lnTo>
                    <a:lnTo>
                      <a:pt x="73" y="30"/>
                    </a:lnTo>
                    <a:lnTo>
                      <a:pt x="87" y="30"/>
                    </a:lnTo>
                    <a:lnTo>
                      <a:pt x="81" y="26"/>
                    </a:lnTo>
                    <a:lnTo>
                      <a:pt x="91" y="23"/>
                    </a:lnTo>
                    <a:lnTo>
                      <a:pt x="91" y="1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77" name="Group 1959"/>
            <p:cNvGrpSpPr>
              <a:grpSpLocks/>
            </p:cNvGrpSpPr>
            <p:nvPr/>
          </p:nvGrpSpPr>
          <p:grpSpPr bwMode="auto">
            <a:xfrm>
              <a:off x="5675633" y="1491705"/>
              <a:ext cx="122918" cy="35757"/>
              <a:chOff x="3988" y="1481"/>
              <a:chExt cx="71" cy="17"/>
            </a:xfrm>
            <a:solidFill>
              <a:schemeClr val="bg1">
                <a:lumMod val="85000"/>
              </a:schemeClr>
            </a:solidFill>
          </p:grpSpPr>
          <p:grpSp>
            <p:nvGrpSpPr>
              <p:cNvPr id="678" name="Group 1960"/>
              <p:cNvGrpSpPr>
                <a:grpSpLocks/>
              </p:cNvGrpSpPr>
              <p:nvPr/>
            </p:nvGrpSpPr>
            <p:grpSpPr bwMode="auto">
              <a:xfrm>
                <a:off x="3988" y="1481"/>
                <a:ext cx="71" cy="17"/>
                <a:chOff x="3988" y="1481"/>
                <a:chExt cx="71" cy="17"/>
              </a:xfrm>
              <a:grpFill/>
            </p:grpSpPr>
            <p:pic>
              <p:nvPicPr>
                <p:cNvPr id="680" name="Picture 1961"/>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988" y="1481"/>
                  <a:ext cx="48" cy="1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1" name="Picture 1962"/>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036" y="1481"/>
                  <a:ext cx="23" cy="1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2" name="Freeform 1963"/>
                <p:cNvSpPr>
                  <a:spLocks/>
                </p:cNvSpPr>
                <p:nvPr/>
              </p:nvSpPr>
              <p:spPr bwMode="auto">
                <a:xfrm>
                  <a:off x="3988" y="1481"/>
                  <a:ext cx="70" cy="16"/>
                </a:xfrm>
                <a:custGeom>
                  <a:avLst/>
                  <a:gdLst>
                    <a:gd name="T0" fmla="*/ 60 w 70"/>
                    <a:gd name="T1" fmla="*/ 8 h 32"/>
                    <a:gd name="T2" fmla="*/ 43 w 70"/>
                    <a:gd name="T3" fmla="*/ 4 h 32"/>
                    <a:gd name="T4" fmla="*/ 34 w 70"/>
                    <a:gd name="T5" fmla="*/ 8 h 32"/>
                    <a:gd name="T6" fmla="*/ 30 w 70"/>
                    <a:gd name="T7" fmla="*/ 0 h 32"/>
                    <a:gd name="T8" fmla="*/ 3 w 70"/>
                    <a:gd name="T9" fmla="*/ 6 h 32"/>
                    <a:gd name="T10" fmla="*/ 0 w 70"/>
                    <a:gd name="T11" fmla="*/ 15 h 32"/>
                    <a:gd name="T12" fmla="*/ 9 w 70"/>
                    <a:gd name="T13" fmla="*/ 19 h 32"/>
                    <a:gd name="T14" fmla="*/ 22 w 70"/>
                    <a:gd name="T15" fmla="*/ 26 h 32"/>
                    <a:gd name="T16" fmla="*/ 70 w 70"/>
                    <a:gd name="T17" fmla="*/ 32 h 32"/>
                    <a:gd name="T18" fmla="*/ 65 w 70"/>
                    <a:gd name="T19" fmla="*/ 24 h 32"/>
                    <a:gd name="T20" fmla="*/ 60 w 70"/>
                    <a:gd name="T21"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2">
                      <a:moveTo>
                        <a:pt x="60" y="8"/>
                      </a:moveTo>
                      <a:lnTo>
                        <a:pt x="43" y="4"/>
                      </a:lnTo>
                      <a:lnTo>
                        <a:pt x="34" y="8"/>
                      </a:lnTo>
                      <a:lnTo>
                        <a:pt x="30" y="0"/>
                      </a:lnTo>
                      <a:lnTo>
                        <a:pt x="3" y="6"/>
                      </a:lnTo>
                      <a:lnTo>
                        <a:pt x="0" y="15"/>
                      </a:lnTo>
                      <a:lnTo>
                        <a:pt x="9" y="19"/>
                      </a:lnTo>
                      <a:lnTo>
                        <a:pt x="22" y="26"/>
                      </a:lnTo>
                      <a:lnTo>
                        <a:pt x="70" y="32"/>
                      </a:lnTo>
                      <a:lnTo>
                        <a:pt x="65" y="24"/>
                      </a:lnTo>
                      <a:lnTo>
                        <a:pt x="60" y="8"/>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83" name="Freeform 1964"/>
                <p:cNvSpPr>
                  <a:spLocks/>
                </p:cNvSpPr>
                <p:nvPr/>
              </p:nvSpPr>
              <p:spPr bwMode="auto">
                <a:xfrm>
                  <a:off x="3988" y="1481"/>
                  <a:ext cx="70" cy="16"/>
                </a:xfrm>
                <a:custGeom>
                  <a:avLst/>
                  <a:gdLst>
                    <a:gd name="T0" fmla="*/ 60 w 70"/>
                    <a:gd name="T1" fmla="*/ 8 h 32"/>
                    <a:gd name="T2" fmla="*/ 43 w 70"/>
                    <a:gd name="T3" fmla="*/ 4 h 32"/>
                    <a:gd name="T4" fmla="*/ 34 w 70"/>
                    <a:gd name="T5" fmla="*/ 8 h 32"/>
                    <a:gd name="T6" fmla="*/ 30 w 70"/>
                    <a:gd name="T7" fmla="*/ 0 h 32"/>
                    <a:gd name="T8" fmla="*/ 3 w 70"/>
                    <a:gd name="T9" fmla="*/ 6 h 32"/>
                    <a:gd name="T10" fmla="*/ 0 w 70"/>
                    <a:gd name="T11" fmla="*/ 15 h 32"/>
                    <a:gd name="T12" fmla="*/ 9 w 70"/>
                    <a:gd name="T13" fmla="*/ 19 h 32"/>
                    <a:gd name="T14" fmla="*/ 22 w 70"/>
                    <a:gd name="T15" fmla="*/ 26 h 32"/>
                    <a:gd name="T16" fmla="*/ 70 w 70"/>
                    <a:gd name="T17" fmla="*/ 32 h 32"/>
                    <a:gd name="T18" fmla="*/ 65 w 70"/>
                    <a:gd name="T19" fmla="*/ 24 h 32"/>
                    <a:gd name="T20" fmla="*/ 60 w 70"/>
                    <a:gd name="T21"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2">
                      <a:moveTo>
                        <a:pt x="60" y="8"/>
                      </a:moveTo>
                      <a:lnTo>
                        <a:pt x="43" y="4"/>
                      </a:lnTo>
                      <a:lnTo>
                        <a:pt x="34" y="8"/>
                      </a:lnTo>
                      <a:lnTo>
                        <a:pt x="30" y="0"/>
                      </a:lnTo>
                      <a:lnTo>
                        <a:pt x="3" y="6"/>
                      </a:lnTo>
                      <a:lnTo>
                        <a:pt x="0" y="15"/>
                      </a:lnTo>
                      <a:lnTo>
                        <a:pt x="9" y="19"/>
                      </a:lnTo>
                      <a:lnTo>
                        <a:pt x="22" y="26"/>
                      </a:lnTo>
                      <a:lnTo>
                        <a:pt x="70" y="32"/>
                      </a:lnTo>
                      <a:lnTo>
                        <a:pt x="65" y="24"/>
                      </a:lnTo>
                      <a:lnTo>
                        <a:pt x="60" y="8"/>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84" name="Picture 1965"/>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3988" y="1481"/>
                  <a:ext cx="48" cy="1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5" name="Picture 1966"/>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4036" y="1481"/>
                  <a:ext cx="23" cy="1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79" name="Freeform 1967"/>
              <p:cNvSpPr>
                <a:spLocks/>
              </p:cNvSpPr>
              <p:nvPr/>
            </p:nvSpPr>
            <p:spPr bwMode="auto">
              <a:xfrm>
                <a:off x="3988" y="1481"/>
                <a:ext cx="70" cy="16"/>
              </a:xfrm>
              <a:custGeom>
                <a:avLst/>
                <a:gdLst>
                  <a:gd name="T0" fmla="*/ 60 w 70"/>
                  <a:gd name="T1" fmla="*/ 8 h 32"/>
                  <a:gd name="T2" fmla="*/ 43 w 70"/>
                  <a:gd name="T3" fmla="*/ 4 h 32"/>
                  <a:gd name="T4" fmla="*/ 34 w 70"/>
                  <a:gd name="T5" fmla="*/ 8 h 32"/>
                  <a:gd name="T6" fmla="*/ 30 w 70"/>
                  <a:gd name="T7" fmla="*/ 0 h 32"/>
                  <a:gd name="T8" fmla="*/ 3 w 70"/>
                  <a:gd name="T9" fmla="*/ 6 h 32"/>
                  <a:gd name="T10" fmla="*/ 0 w 70"/>
                  <a:gd name="T11" fmla="*/ 15 h 32"/>
                  <a:gd name="T12" fmla="*/ 9 w 70"/>
                  <a:gd name="T13" fmla="*/ 19 h 32"/>
                  <a:gd name="T14" fmla="*/ 22 w 70"/>
                  <a:gd name="T15" fmla="*/ 26 h 32"/>
                  <a:gd name="T16" fmla="*/ 70 w 70"/>
                  <a:gd name="T17" fmla="*/ 32 h 32"/>
                  <a:gd name="T18" fmla="*/ 65 w 70"/>
                  <a:gd name="T19" fmla="*/ 24 h 32"/>
                  <a:gd name="T20" fmla="*/ 60 w 70"/>
                  <a:gd name="T21"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32">
                    <a:moveTo>
                      <a:pt x="60" y="8"/>
                    </a:moveTo>
                    <a:lnTo>
                      <a:pt x="43" y="4"/>
                    </a:lnTo>
                    <a:lnTo>
                      <a:pt x="34" y="8"/>
                    </a:lnTo>
                    <a:lnTo>
                      <a:pt x="30" y="0"/>
                    </a:lnTo>
                    <a:lnTo>
                      <a:pt x="3" y="6"/>
                    </a:lnTo>
                    <a:lnTo>
                      <a:pt x="0" y="15"/>
                    </a:lnTo>
                    <a:lnTo>
                      <a:pt x="9" y="19"/>
                    </a:lnTo>
                    <a:lnTo>
                      <a:pt x="22" y="26"/>
                    </a:lnTo>
                    <a:lnTo>
                      <a:pt x="70" y="32"/>
                    </a:lnTo>
                    <a:lnTo>
                      <a:pt x="65" y="24"/>
                    </a:lnTo>
                    <a:lnTo>
                      <a:pt x="60" y="8"/>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78" name="Group 1968"/>
            <p:cNvGrpSpPr>
              <a:grpSpLocks/>
            </p:cNvGrpSpPr>
            <p:nvPr/>
          </p:nvGrpSpPr>
          <p:grpSpPr bwMode="auto">
            <a:xfrm>
              <a:off x="5816627" y="1510524"/>
              <a:ext cx="95804" cy="37639"/>
              <a:chOff x="4069" y="1490"/>
              <a:chExt cx="54" cy="19"/>
            </a:xfrm>
            <a:solidFill>
              <a:schemeClr val="bg1">
                <a:lumMod val="85000"/>
              </a:schemeClr>
            </a:solidFill>
          </p:grpSpPr>
          <p:grpSp>
            <p:nvGrpSpPr>
              <p:cNvPr id="670" name="Group 1969"/>
              <p:cNvGrpSpPr>
                <a:grpSpLocks/>
              </p:cNvGrpSpPr>
              <p:nvPr/>
            </p:nvGrpSpPr>
            <p:grpSpPr bwMode="auto">
              <a:xfrm>
                <a:off x="4069" y="1490"/>
                <a:ext cx="54" cy="19"/>
                <a:chOff x="4069" y="1490"/>
                <a:chExt cx="54" cy="19"/>
              </a:xfrm>
              <a:grpFill/>
            </p:grpSpPr>
            <p:pic>
              <p:nvPicPr>
                <p:cNvPr id="672" name="Picture 1970"/>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069" y="1490"/>
                  <a:ext cx="48" cy="1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3" name="Picture 1971"/>
                <p:cNvPicPr>
                  <a:picLocks noChangeAspect="1" noChangeArrowheads="1"/>
                </p:cNvPicPr>
                <p:nvPr/>
              </p:nvPicPr>
              <p:blipFill>
                <a:blip r:embed="rId49" cstate="print">
                  <a:extLst>
                    <a:ext uri="{28A0092B-C50C-407E-A947-70E740481C1C}">
                      <a14:useLocalDpi xmlns:a14="http://schemas.microsoft.com/office/drawing/2010/main" val="0"/>
                    </a:ext>
                  </a:extLst>
                </a:blip>
                <a:srcRect r="-58200"/>
                <a:stretch>
                  <a:fillRect/>
                </a:stretch>
              </p:blipFill>
              <p:spPr bwMode="auto">
                <a:xfrm>
                  <a:off x="4117" y="1490"/>
                  <a:ext cx="6" cy="1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4" name="Freeform 1972"/>
                <p:cNvSpPr>
                  <a:spLocks/>
                </p:cNvSpPr>
                <p:nvPr/>
              </p:nvSpPr>
              <p:spPr bwMode="auto">
                <a:xfrm>
                  <a:off x="4069" y="1490"/>
                  <a:ext cx="51" cy="18"/>
                </a:xfrm>
                <a:custGeom>
                  <a:avLst/>
                  <a:gdLst>
                    <a:gd name="T0" fmla="*/ 50 w 51"/>
                    <a:gd name="T1" fmla="*/ 20 h 35"/>
                    <a:gd name="T2" fmla="*/ 24 w 51"/>
                    <a:gd name="T3" fmla="*/ 5 h 35"/>
                    <a:gd name="T4" fmla="*/ 17 w 51"/>
                    <a:gd name="T5" fmla="*/ 14 h 35"/>
                    <a:gd name="T6" fmla="*/ 13 w 51"/>
                    <a:gd name="T7" fmla="*/ 0 h 35"/>
                    <a:gd name="T8" fmla="*/ 5 w 51"/>
                    <a:gd name="T9" fmla="*/ 0 h 35"/>
                    <a:gd name="T10" fmla="*/ 9 w 51"/>
                    <a:gd name="T11" fmla="*/ 3 h 35"/>
                    <a:gd name="T12" fmla="*/ 0 w 51"/>
                    <a:gd name="T13" fmla="*/ 5 h 35"/>
                    <a:gd name="T14" fmla="*/ 1 w 51"/>
                    <a:gd name="T15" fmla="*/ 7 h 35"/>
                    <a:gd name="T16" fmla="*/ 7 w 51"/>
                    <a:gd name="T17" fmla="*/ 14 h 35"/>
                    <a:gd name="T18" fmla="*/ 1 w 51"/>
                    <a:gd name="T19" fmla="*/ 20 h 35"/>
                    <a:gd name="T20" fmla="*/ 4 w 51"/>
                    <a:gd name="T21" fmla="*/ 35 h 35"/>
                    <a:gd name="T22" fmla="*/ 51 w 51"/>
                    <a:gd name="T23" fmla="*/ 22 h 35"/>
                    <a:gd name="T24" fmla="*/ 50 w 51"/>
                    <a:gd name="T2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5">
                      <a:moveTo>
                        <a:pt x="50" y="20"/>
                      </a:moveTo>
                      <a:lnTo>
                        <a:pt x="24" y="5"/>
                      </a:lnTo>
                      <a:lnTo>
                        <a:pt x="17" y="14"/>
                      </a:lnTo>
                      <a:lnTo>
                        <a:pt x="13" y="0"/>
                      </a:lnTo>
                      <a:lnTo>
                        <a:pt x="5" y="0"/>
                      </a:lnTo>
                      <a:lnTo>
                        <a:pt x="9" y="3"/>
                      </a:lnTo>
                      <a:lnTo>
                        <a:pt x="0" y="5"/>
                      </a:lnTo>
                      <a:lnTo>
                        <a:pt x="1" y="7"/>
                      </a:lnTo>
                      <a:lnTo>
                        <a:pt x="7" y="14"/>
                      </a:lnTo>
                      <a:lnTo>
                        <a:pt x="1" y="20"/>
                      </a:lnTo>
                      <a:lnTo>
                        <a:pt x="4" y="35"/>
                      </a:lnTo>
                      <a:lnTo>
                        <a:pt x="51" y="22"/>
                      </a:lnTo>
                      <a:lnTo>
                        <a:pt x="50" y="2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75" name="Freeform 1973"/>
                <p:cNvSpPr>
                  <a:spLocks/>
                </p:cNvSpPr>
                <p:nvPr/>
              </p:nvSpPr>
              <p:spPr bwMode="auto">
                <a:xfrm>
                  <a:off x="4069" y="1490"/>
                  <a:ext cx="51" cy="18"/>
                </a:xfrm>
                <a:custGeom>
                  <a:avLst/>
                  <a:gdLst>
                    <a:gd name="T0" fmla="*/ 50 w 51"/>
                    <a:gd name="T1" fmla="*/ 20 h 35"/>
                    <a:gd name="T2" fmla="*/ 24 w 51"/>
                    <a:gd name="T3" fmla="*/ 5 h 35"/>
                    <a:gd name="T4" fmla="*/ 17 w 51"/>
                    <a:gd name="T5" fmla="*/ 14 h 35"/>
                    <a:gd name="T6" fmla="*/ 13 w 51"/>
                    <a:gd name="T7" fmla="*/ 0 h 35"/>
                    <a:gd name="T8" fmla="*/ 5 w 51"/>
                    <a:gd name="T9" fmla="*/ 0 h 35"/>
                    <a:gd name="T10" fmla="*/ 9 w 51"/>
                    <a:gd name="T11" fmla="*/ 3 h 35"/>
                    <a:gd name="T12" fmla="*/ 0 w 51"/>
                    <a:gd name="T13" fmla="*/ 5 h 35"/>
                    <a:gd name="T14" fmla="*/ 1 w 51"/>
                    <a:gd name="T15" fmla="*/ 7 h 35"/>
                    <a:gd name="T16" fmla="*/ 7 w 51"/>
                    <a:gd name="T17" fmla="*/ 14 h 35"/>
                    <a:gd name="T18" fmla="*/ 1 w 51"/>
                    <a:gd name="T19" fmla="*/ 20 h 35"/>
                    <a:gd name="T20" fmla="*/ 4 w 51"/>
                    <a:gd name="T21" fmla="*/ 35 h 35"/>
                    <a:gd name="T22" fmla="*/ 51 w 51"/>
                    <a:gd name="T23" fmla="*/ 22 h 35"/>
                    <a:gd name="T24" fmla="*/ 50 w 51"/>
                    <a:gd name="T2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5">
                      <a:moveTo>
                        <a:pt x="50" y="20"/>
                      </a:moveTo>
                      <a:lnTo>
                        <a:pt x="24" y="5"/>
                      </a:lnTo>
                      <a:lnTo>
                        <a:pt x="17" y="14"/>
                      </a:lnTo>
                      <a:lnTo>
                        <a:pt x="13" y="0"/>
                      </a:lnTo>
                      <a:lnTo>
                        <a:pt x="5" y="0"/>
                      </a:lnTo>
                      <a:lnTo>
                        <a:pt x="9" y="3"/>
                      </a:lnTo>
                      <a:lnTo>
                        <a:pt x="0" y="5"/>
                      </a:lnTo>
                      <a:lnTo>
                        <a:pt x="1" y="7"/>
                      </a:lnTo>
                      <a:lnTo>
                        <a:pt x="7" y="14"/>
                      </a:lnTo>
                      <a:lnTo>
                        <a:pt x="1" y="20"/>
                      </a:lnTo>
                      <a:lnTo>
                        <a:pt x="4" y="35"/>
                      </a:lnTo>
                      <a:lnTo>
                        <a:pt x="51" y="22"/>
                      </a:lnTo>
                      <a:lnTo>
                        <a:pt x="50" y="2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76" name="Picture 1974"/>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4069" y="1490"/>
                  <a:ext cx="48" cy="1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7" name="Picture 1975"/>
                <p:cNvPicPr>
                  <a:picLocks noChangeAspect="1" noChangeArrowheads="1"/>
                </p:cNvPicPr>
                <p:nvPr/>
              </p:nvPicPr>
              <p:blipFill>
                <a:blip r:embed="rId49" cstate="print">
                  <a:extLst>
                    <a:ext uri="{28A0092B-C50C-407E-A947-70E740481C1C}">
                      <a14:useLocalDpi xmlns:a14="http://schemas.microsoft.com/office/drawing/2010/main" val="0"/>
                    </a:ext>
                  </a:extLst>
                </a:blip>
                <a:srcRect r="-58200"/>
                <a:stretch>
                  <a:fillRect/>
                </a:stretch>
              </p:blipFill>
              <p:spPr bwMode="auto">
                <a:xfrm>
                  <a:off x="4117" y="1490"/>
                  <a:ext cx="6" cy="1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71" name="Freeform 1976"/>
              <p:cNvSpPr>
                <a:spLocks/>
              </p:cNvSpPr>
              <p:nvPr/>
            </p:nvSpPr>
            <p:spPr bwMode="auto">
              <a:xfrm>
                <a:off x="4069" y="1490"/>
                <a:ext cx="51" cy="18"/>
              </a:xfrm>
              <a:custGeom>
                <a:avLst/>
                <a:gdLst>
                  <a:gd name="T0" fmla="*/ 50 w 51"/>
                  <a:gd name="T1" fmla="*/ 20 h 35"/>
                  <a:gd name="T2" fmla="*/ 24 w 51"/>
                  <a:gd name="T3" fmla="*/ 5 h 35"/>
                  <a:gd name="T4" fmla="*/ 17 w 51"/>
                  <a:gd name="T5" fmla="*/ 14 h 35"/>
                  <a:gd name="T6" fmla="*/ 13 w 51"/>
                  <a:gd name="T7" fmla="*/ 0 h 35"/>
                  <a:gd name="T8" fmla="*/ 5 w 51"/>
                  <a:gd name="T9" fmla="*/ 0 h 35"/>
                  <a:gd name="T10" fmla="*/ 9 w 51"/>
                  <a:gd name="T11" fmla="*/ 3 h 35"/>
                  <a:gd name="T12" fmla="*/ 0 w 51"/>
                  <a:gd name="T13" fmla="*/ 5 h 35"/>
                  <a:gd name="T14" fmla="*/ 1 w 51"/>
                  <a:gd name="T15" fmla="*/ 7 h 35"/>
                  <a:gd name="T16" fmla="*/ 7 w 51"/>
                  <a:gd name="T17" fmla="*/ 14 h 35"/>
                  <a:gd name="T18" fmla="*/ 1 w 51"/>
                  <a:gd name="T19" fmla="*/ 20 h 35"/>
                  <a:gd name="T20" fmla="*/ 4 w 51"/>
                  <a:gd name="T21" fmla="*/ 35 h 35"/>
                  <a:gd name="T22" fmla="*/ 51 w 51"/>
                  <a:gd name="T23" fmla="*/ 22 h 35"/>
                  <a:gd name="T24" fmla="*/ 50 w 51"/>
                  <a:gd name="T25"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5">
                    <a:moveTo>
                      <a:pt x="50" y="20"/>
                    </a:moveTo>
                    <a:lnTo>
                      <a:pt x="24" y="5"/>
                    </a:lnTo>
                    <a:lnTo>
                      <a:pt x="17" y="14"/>
                    </a:lnTo>
                    <a:lnTo>
                      <a:pt x="13" y="0"/>
                    </a:lnTo>
                    <a:lnTo>
                      <a:pt x="5" y="0"/>
                    </a:lnTo>
                    <a:lnTo>
                      <a:pt x="9" y="3"/>
                    </a:lnTo>
                    <a:lnTo>
                      <a:pt x="0" y="5"/>
                    </a:lnTo>
                    <a:lnTo>
                      <a:pt x="1" y="7"/>
                    </a:lnTo>
                    <a:lnTo>
                      <a:pt x="7" y="14"/>
                    </a:lnTo>
                    <a:lnTo>
                      <a:pt x="1" y="20"/>
                    </a:lnTo>
                    <a:lnTo>
                      <a:pt x="4" y="35"/>
                    </a:lnTo>
                    <a:lnTo>
                      <a:pt x="51" y="22"/>
                    </a:lnTo>
                    <a:lnTo>
                      <a:pt x="50" y="2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79" name="Group 1977"/>
            <p:cNvGrpSpPr>
              <a:grpSpLocks/>
            </p:cNvGrpSpPr>
            <p:nvPr/>
          </p:nvGrpSpPr>
          <p:grpSpPr bwMode="auto">
            <a:xfrm>
              <a:off x="5623212" y="1474767"/>
              <a:ext cx="101227" cy="22583"/>
              <a:chOff x="3959" y="1472"/>
              <a:chExt cx="57" cy="11"/>
            </a:xfrm>
            <a:solidFill>
              <a:schemeClr val="bg1">
                <a:lumMod val="85000"/>
              </a:schemeClr>
            </a:solidFill>
          </p:grpSpPr>
          <p:grpSp>
            <p:nvGrpSpPr>
              <p:cNvPr id="662" name="Group 1978"/>
              <p:cNvGrpSpPr>
                <a:grpSpLocks/>
              </p:cNvGrpSpPr>
              <p:nvPr/>
            </p:nvGrpSpPr>
            <p:grpSpPr bwMode="auto">
              <a:xfrm>
                <a:off x="3959" y="1472"/>
                <a:ext cx="57" cy="11"/>
                <a:chOff x="3959" y="1472"/>
                <a:chExt cx="57" cy="11"/>
              </a:xfrm>
              <a:grpFill/>
            </p:grpSpPr>
            <p:pic>
              <p:nvPicPr>
                <p:cNvPr id="664" name="Picture 1979"/>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959" y="1472"/>
                  <a:ext cx="48"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 name="Picture 1980"/>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007" y="1472"/>
                  <a:ext cx="9"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6" name="Freeform 1981"/>
                <p:cNvSpPr>
                  <a:spLocks/>
                </p:cNvSpPr>
                <p:nvPr/>
              </p:nvSpPr>
              <p:spPr bwMode="auto">
                <a:xfrm>
                  <a:off x="3959" y="1472"/>
                  <a:ext cx="56" cy="10"/>
                </a:xfrm>
                <a:custGeom>
                  <a:avLst/>
                  <a:gdLst>
                    <a:gd name="T0" fmla="*/ 56 w 56"/>
                    <a:gd name="T1" fmla="*/ 9 h 20"/>
                    <a:gd name="T2" fmla="*/ 30 w 56"/>
                    <a:gd name="T3" fmla="*/ 0 h 20"/>
                    <a:gd name="T4" fmla="*/ 2 w 56"/>
                    <a:gd name="T5" fmla="*/ 3 h 20"/>
                    <a:gd name="T6" fmla="*/ 9 w 56"/>
                    <a:gd name="T7" fmla="*/ 7 h 20"/>
                    <a:gd name="T8" fmla="*/ 8 w 56"/>
                    <a:gd name="T9" fmla="*/ 13 h 20"/>
                    <a:gd name="T10" fmla="*/ 0 w 56"/>
                    <a:gd name="T11" fmla="*/ 16 h 20"/>
                    <a:gd name="T12" fmla="*/ 15 w 56"/>
                    <a:gd name="T13" fmla="*/ 16 h 20"/>
                    <a:gd name="T14" fmla="*/ 12 w 56"/>
                    <a:gd name="T15" fmla="*/ 20 h 20"/>
                    <a:gd name="T16" fmla="*/ 55 w 56"/>
                    <a:gd name="T17" fmla="*/ 18 h 20"/>
                    <a:gd name="T18" fmla="*/ 48 w 56"/>
                    <a:gd name="T19" fmla="*/ 13 h 20"/>
                    <a:gd name="T20" fmla="*/ 56 w 56"/>
                    <a:gd name="T21"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0">
                      <a:moveTo>
                        <a:pt x="56" y="9"/>
                      </a:moveTo>
                      <a:lnTo>
                        <a:pt x="30" y="0"/>
                      </a:lnTo>
                      <a:lnTo>
                        <a:pt x="2" y="3"/>
                      </a:lnTo>
                      <a:lnTo>
                        <a:pt x="9" y="7"/>
                      </a:lnTo>
                      <a:lnTo>
                        <a:pt x="8" y="13"/>
                      </a:lnTo>
                      <a:lnTo>
                        <a:pt x="0" y="16"/>
                      </a:lnTo>
                      <a:lnTo>
                        <a:pt x="15" y="16"/>
                      </a:lnTo>
                      <a:lnTo>
                        <a:pt x="12" y="20"/>
                      </a:lnTo>
                      <a:lnTo>
                        <a:pt x="55" y="18"/>
                      </a:lnTo>
                      <a:lnTo>
                        <a:pt x="48" y="13"/>
                      </a:lnTo>
                      <a:lnTo>
                        <a:pt x="56" y="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67" name="Freeform 1982"/>
                <p:cNvSpPr>
                  <a:spLocks/>
                </p:cNvSpPr>
                <p:nvPr/>
              </p:nvSpPr>
              <p:spPr bwMode="auto">
                <a:xfrm>
                  <a:off x="3959" y="1472"/>
                  <a:ext cx="56" cy="10"/>
                </a:xfrm>
                <a:custGeom>
                  <a:avLst/>
                  <a:gdLst>
                    <a:gd name="T0" fmla="*/ 56 w 56"/>
                    <a:gd name="T1" fmla="*/ 9 h 20"/>
                    <a:gd name="T2" fmla="*/ 30 w 56"/>
                    <a:gd name="T3" fmla="*/ 0 h 20"/>
                    <a:gd name="T4" fmla="*/ 2 w 56"/>
                    <a:gd name="T5" fmla="*/ 3 h 20"/>
                    <a:gd name="T6" fmla="*/ 9 w 56"/>
                    <a:gd name="T7" fmla="*/ 7 h 20"/>
                    <a:gd name="T8" fmla="*/ 8 w 56"/>
                    <a:gd name="T9" fmla="*/ 13 h 20"/>
                    <a:gd name="T10" fmla="*/ 0 w 56"/>
                    <a:gd name="T11" fmla="*/ 16 h 20"/>
                    <a:gd name="T12" fmla="*/ 15 w 56"/>
                    <a:gd name="T13" fmla="*/ 16 h 20"/>
                    <a:gd name="T14" fmla="*/ 12 w 56"/>
                    <a:gd name="T15" fmla="*/ 20 h 20"/>
                    <a:gd name="T16" fmla="*/ 55 w 56"/>
                    <a:gd name="T17" fmla="*/ 18 h 20"/>
                    <a:gd name="T18" fmla="*/ 48 w 56"/>
                    <a:gd name="T19" fmla="*/ 13 h 20"/>
                    <a:gd name="T20" fmla="*/ 56 w 56"/>
                    <a:gd name="T21"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0">
                      <a:moveTo>
                        <a:pt x="56" y="9"/>
                      </a:moveTo>
                      <a:lnTo>
                        <a:pt x="30" y="0"/>
                      </a:lnTo>
                      <a:lnTo>
                        <a:pt x="2" y="3"/>
                      </a:lnTo>
                      <a:lnTo>
                        <a:pt x="9" y="7"/>
                      </a:lnTo>
                      <a:lnTo>
                        <a:pt x="8" y="13"/>
                      </a:lnTo>
                      <a:lnTo>
                        <a:pt x="0" y="16"/>
                      </a:lnTo>
                      <a:lnTo>
                        <a:pt x="15" y="16"/>
                      </a:lnTo>
                      <a:lnTo>
                        <a:pt x="12" y="20"/>
                      </a:lnTo>
                      <a:lnTo>
                        <a:pt x="55" y="18"/>
                      </a:lnTo>
                      <a:lnTo>
                        <a:pt x="48" y="13"/>
                      </a:lnTo>
                      <a:lnTo>
                        <a:pt x="56" y="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68" name="Picture 1983"/>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a:off x="3959" y="1472"/>
                  <a:ext cx="48"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9" name="Picture 1984"/>
                <p:cNvPicPr>
                  <a:picLocks noChangeAspect="1" noChangeArrowheads="1"/>
                </p:cNvPicPr>
                <p:nvPr/>
              </p:nvPicPr>
              <p:blipFill>
                <a:blip r:embed="rId51" cstate="print">
                  <a:extLst>
                    <a:ext uri="{28A0092B-C50C-407E-A947-70E740481C1C}">
                      <a14:useLocalDpi xmlns:a14="http://schemas.microsoft.com/office/drawing/2010/main" val="0"/>
                    </a:ext>
                  </a:extLst>
                </a:blip>
                <a:srcRect/>
                <a:stretch>
                  <a:fillRect/>
                </a:stretch>
              </p:blipFill>
              <p:spPr bwMode="auto">
                <a:xfrm>
                  <a:off x="4007" y="1472"/>
                  <a:ext cx="9"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63" name="Freeform 1985"/>
              <p:cNvSpPr>
                <a:spLocks/>
              </p:cNvSpPr>
              <p:nvPr/>
            </p:nvSpPr>
            <p:spPr bwMode="auto">
              <a:xfrm>
                <a:off x="3959" y="1472"/>
                <a:ext cx="56" cy="10"/>
              </a:xfrm>
              <a:custGeom>
                <a:avLst/>
                <a:gdLst>
                  <a:gd name="T0" fmla="*/ 56 w 56"/>
                  <a:gd name="T1" fmla="*/ 9 h 20"/>
                  <a:gd name="T2" fmla="*/ 30 w 56"/>
                  <a:gd name="T3" fmla="*/ 0 h 20"/>
                  <a:gd name="T4" fmla="*/ 2 w 56"/>
                  <a:gd name="T5" fmla="*/ 3 h 20"/>
                  <a:gd name="T6" fmla="*/ 9 w 56"/>
                  <a:gd name="T7" fmla="*/ 7 h 20"/>
                  <a:gd name="T8" fmla="*/ 8 w 56"/>
                  <a:gd name="T9" fmla="*/ 13 h 20"/>
                  <a:gd name="T10" fmla="*/ 0 w 56"/>
                  <a:gd name="T11" fmla="*/ 16 h 20"/>
                  <a:gd name="T12" fmla="*/ 15 w 56"/>
                  <a:gd name="T13" fmla="*/ 16 h 20"/>
                  <a:gd name="T14" fmla="*/ 12 w 56"/>
                  <a:gd name="T15" fmla="*/ 20 h 20"/>
                  <a:gd name="T16" fmla="*/ 55 w 56"/>
                  <a:gd name="T17" fmla="*/ 18 h 20"/>
                  <a:gd name="T18" fmla="*/ 48 w 56"/>
                  <a:gd name="T19" fmla="*/ 13 h 20"/>
                  <a:gd name="T20" fmla="*/ 56 w 56"/>
                  <a:gd name="T21"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20">
                    <a:moveTo>
                      <a:pt x="56" y="9"/>
                    </a:moveTo>
                    <a:lnTo>
                      <a:pt x="30" y="0"/>
                    </a:lnTo>
                    <a:lnTo>
                      <a:pt x="2" y="3"/>
                    </a:lnTo>
                    <a:lnTo>
                      <a:pt x="9" y="7"/>
                    </a:lnTo>
                    <a:lnTo>
                      <a:pt x="8" y="13"/>
                    </a:lnTo>
                    <a:lnTo>
                      <a:pt x="0" y="16"/>
                    </a:lnTo>
                    <a:lnTo>
                      <a:pt x="15" y="16"/>
                    </a:lnTo>
                    <a:lnTo>
                      <a:pt x="12" y="20"/>
                    </a:lnTo>
                    <a:lnTo>
                      <a:pt x="55" y="18"/>
                    </a:lnTo>
                    <a:lnTo>
                      <a:pt x="48" y="13"/>
                    </a:lnTo>
                    <a:lnTo>
                      <a:pt x="56" y="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80" name="Group 1986"/>
            <p:cNvGrpSpPr>
              <a:grpSpLocks/>
            </p:cNvGrpSpPr>
            <p:nvPr/>
          </p:nvGrpSpPr>
          <p:grpSpPr bwMode="auto">
            <a:xfrm>
              <a:off x="6745743" y="1602739"/>
              <a:ext cx="101227" cy="18819"/>
              <a:chOff x="4595" y="1536"/>
              <a:chExt cx="58" cy="10"/>
            </a:xfrm>
            <a:solidFill>
              <a:schemeClr val="bg1">
                <a:lumMod val="85000"/>
              </a:schemeClr>
            </a:solidFill>
          </p:grpSpPr>
          <p:grpSp>
            <p:nvGrpSpPr>
              <p:cNvPr id="654" name="Group 1987"/>
              <p:cNvGrpSpPr>
                <a:grpSpLocks/>
              </p:cNvGrpSpPr>
              <p:nvPr/>
            </p:nvGrpSpPr>
            <p:grpSpPr bwMode="auto">
              <a:xfrm>
                <a:off x="4595" y="1536"/>
                <a:ext cx="58" cy="10"/>
                <a:chOff x="4595" y="1536"/>
                <a:chExt cx="58" cy="10"/>
              </a:xfrm>
              <a:grpFill/>
            </p:grpSpPr>
            <p:pic>
              <p:nvPicPr>
                <p:cNvPr id="656" name="Picture 1988"/>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595" y="1536"/>
                  <a:ext cx="48"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7" name="Picture 1989"/>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643" y="1536"/>
                  <a:ext cx="10"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8" name="Freeform 1990"/>
                <p:cNvSpPr>
                  <a:spLocks/>
                </p:cNvSpPr>
                <p:nvPr/>
              </p:nvSpPr>
              <p:spPr bwMode="auto">
                <a:xfrm>
                  <a:off x="4595" y="1536"/>
                  <a:ext cx="57" cy="9"/>
                </a:xfrm>
                <a:custGeom>
                  <a:avLst/>
                  <a:gdLst>
                    <a:gd name="T0" fmla="*/ 57 w 57"/>
                    <a:gd name="T1" fmla="*/ 12 h 19"/>
                    <a:gd name="T2" fmla="*/ 13 w 57"/>
                    <a:gd name="T3" fmla="*/ 6 h 19"/>
                    <a:gd name="T4" fmla="*/ 0 w 57"/>
                    <a:gd name="T5" fmla="*/ 0 h 19"/>
                    <a:gd name="T6" fmla="*/ 4 w 57"/>
                    <a:gd name="T7" fmla="*/ 10 h 19"/>
                    <a:gd name="T8" fmla="*/ 52 w 57"/>
                    <a:gd name="T9" fmla="*/ 19 h 19"/>
                    <a:gd name="T10" fmla="*/ 57 w 57"/>
                    <a:gd name="T11" fmla="*/ 12 h 19"/>
                  </a:gdLst>
                  <a:ahLst/>
                  <a:cxnLst>
                    <a:cxn ang="0">
                      <a:pos x="T0" y="T1"/>
                    </a:cxn>
                    <a:cxn ang="0">
                      <a:pos x="T2" y="T3"/>
                    </a:cxn>
                    <a:cxn ang="0">
                      <a:pos x="T4" y="T5"/>
                    </a:cxn>
                    <a:cxn ang="0">
                      <a:pos x="T6" y="T7"/>
                    </a:cxn>
                    <a:cxn ang="0">
                      <a:pos x="T8" y="T9"/>
                    </a:cxn>
                    <a:cxn ang="0">
                      <a:pos x="T10" y="T11"/>
                    </a:cxn>
                  </a:cxnLst>
                  <a:rect l="0" t="0" r="r" b="b"/>
                  <a:pathLst>
                    <a:path w="57" h="19">
                      <a:moveTo>
                        <a:pt x="57" y="12"/>
                      </a:moveTo>
                      <a:lnTo>
                        <a:pt x="13" y="6"/>
                      </a:lnTo>
                      <a:lnTo>
                        <a:pt x="0" y="0"/>
                      </a:lnTo>
                      <a:lnTo>
                        <a:pt x="4" y="10"/>
                      </a:lnTo>
                      <a:lnTo>
                        <a:pt x="52" y="19"/>
                      </a:lnTo>
                      <a:lnTo>
                        <a:pt x="57" y="1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59" name="Freeform 1991"/>
                <p:cNvSpPr>
                  <a:spLocks/>
                </p:cNvSpPr>
                <p:nvPr/>
              </p:nvSpPr>
              <p:spPr bwMode="auto">
                <a:xfrm>
                  <a:off x="4595" y="1536"/>
                  <a:ext cx="57" cy="9"/>
                </a:xfrm>
                <a:custGeom>
                  <a:avLst/>
                  <a:gdLst>
                    <a:gd name="T0" fmla="*/ 57 w 57"/>
                    <a:gd name="T1" fmla="*/ 12 h 19"/>
                    <a:gd name="T2" fmla="*/ 13 w 57"/>
                    <a:gd name="T3" fmla="*/ 6 h 19"/>
                    <a:gd name="T4" fmla="*/ 0 w 57"/>
                    <a:gd name="T5" fmla="*/ 0 h 19"/>
                    <a:gd name="T6" fmla="*/ 4 w 57"/>
                    <a:gd name="T7" fmla="*/ 10 h 19"/>
                    <a:gd name="T8" fmla="*/ 52 w 57"/>
                    <a:gd name="T9" fmla="*/ 19 h 19"/>
                    <a:gd name="T10" fmla="*/ 57 w 57"/>
                    <a:gd name="T11" fmla="*/ 12 h 19"/>
                  </a:gdLst>
                  <a:ahLst/>
                  <a:cxnLst>
                    <a:cxn ang="0">
                      <a:pos x="T0" y="T1"/>
                    </a:cxn>
                    <a:cxn ang="0">
                      <a:pos x="T2" y="T3"/>
                    </a:cxn>
                    <a:cxn ang="0">
                      <a:pos x="T4" y="T5"/>
                    </a:cxn>
                    <a:cxn ang="0">
                      <a:pos x="T6" y="T7"/>
                    </a:cxn>
                    <a:cxn ang="0">
                      <a:pos x="T8" y="T9"/>
                    </a:cxn>
                    <a:cxn ang="0">
                      <a:pos x="T10" y="T11"/>
                    </a:cxn>
                  </a:cxnLst>
                  <a:rect l="0" t="0" r="r" b="b"/>
                  <a:pathLst>
                    <a:path w="57" h="19">
                      <a:moveTo>
                        <a:pt x="57" y="12"/>
                      </a:moveTo>
                      <a:lnTo>
                        <a:pt x="13" y="6"/>
                      </a:lnTo>
                      <a:lnTo>
                        <a:pt x="0" y="0"/>
                      </a:lnTo>
                      <a:lnTo>
                        <a:pt x="4" y="10"/>
                      </a:lnTo>
                      <a:lnTo>
                        <a:pt x="52" y="19"/>
                      </a:lnTo>
                      <a:lnTo>
                        <a:pt x="57" y="1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60" name="Picture 1992"/>
                <p:cNvPicPr>
                  <a:picLocks noChangeAspect="1" noChangeArrowheads="1"/>
                </p:cNvPicPr>
                <p:nvPr/>
              </p:nvPicPr>
              <p:blipFill>
                <a:blip r:embed="rId52" cstate="print">
                  <a:extLst>
                    <a:ext uri="{28A0092B-C50C-407E-A947-70E740481C1C}">
                      <a14:useLocalDpi xmlns:a14="http://schemas.microsoft.com/office/drawing/2010/main" val="0"/>
                    </a:ext>
                  </a:extLst>
                </a:blip>
                <a:srcRect/>
                <a:stretch>
                  <a:fillRect/>
                </a:stretch>
              </p:blipFill>
              <p:spPr bwMode="auto">
                <a:xfrm>
                  <a:off x="4595" y="1536"/>
                  <a:ext cx="48"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1" name="Picture 1993"/>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643" y="1536"/>
                  <a:ext cx="10"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55" name="Freeform 1994"/>
              <p:cNvSpPr>
                <a:spLocks/>
              </p:cNvSpPr>
              <p:nvPr/>
            </p:nvSpPr>
            <p:spPr bwMode="auto">
              <a:xfrm>
                <a:off x="4595" y="1536"/>
                <a:ext cx="57" cy="9"/>
              </a:xfrm>
              <a:custGeom>
                <a:avLst/>
                <a:gdLst>
                  <a:gd name="T0" fmla="*/ 57 w 57"/>
                  <a:gd name="T1" fmla="*/ 12 h 19"/>
                  <a:gd name="T2" fmla="*/ 13 w 57"/>
                  <a:gd name="T3" fmla="*/ 6 h 19"/>
                  <a:gd name="T4" fmla="*/ 0 w 57"/>
                  <a:gd name="T5" fmla="*/ 0 h 19"/>
                  <a:gd name="T6" fmla="*/ 4 w 57"/>
                  <a:gd name="T7" fmla="*/ 10 h 19"/>
                  <a:gd name="T8" fmla="*/ 52 w 57"/>
                  <a:gd name="T9" fmla="*/ 19 h 19"/>
                  <a:gd name="T10" fmla="*/ 57 w 57"/>
                  <a:gd name="T11" fmla="*/ 12 h 19"/>
                </a:gdLst>
                <a:ahLst/>
                <a:cxnLst>
                  <a:cxn ang="0">
                    <a:pos x="T0" y="T1"/>
                  </a:cxn>
                  <a:cxn ang="0">
                    <a:pos x="T2" y="T3"/>
                  </a:cxn>
                  <a:cxn ang="0">
                    <a:pos x="T4" y="T5"/>
                  </a:cxn>
                  <a:cxn ang="0">
                    <a:pos x="T6" y="T7"/>
                  </a:cxn>
                  <a:cxn ang="0">
                    <a:pos x="T8" y="T9"/>
                  </a:cxn>
                  <a:cxn ang="0">
                    <a:pos x="T10" y="T11"/>
                  </a:cxn>
                </a:cxnLst>
                <a:rect l="0" t="0" r="r" b="b"/>
                <a:pathLst>
                  <a:path w="57" h="19">
                    <a:moveTo>
                      <a:pt x="57" y="12"/>
                    </a:moveTo>
                    <a:lnTo>
                      <a:pt x="13" y="6"/>
                    </a:lnTo>
                    <a:lnTo>
                      <a:pt x="0" y="0"/>
                    </a:lnTo>
                    <a:lnTo>
                      <a:pt x="4" y="10"/>
                    </a:lnTo>
                    <a:lnTo>
                      <a:pt x="52" y="19"/>
                    </a:lnTo>
                    <a:lnTo>
                      <a:pt x="57" y="1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81" name="Freeform 1995"/>
            <p:cNvSpPr>
              <a:spLocks/>
            </p:cNvSpPr>
            <p:nvPr/>
          </p:nvSpPr>
          <p:spPr bwMode="auto">
            <a:xfrm>
              <a:off x="4540449" y="2180491"/>
              <a:ext cx="50613" cy="20701"/>
            </a:xfrm>
            <a:custGeom>
              <a:avLst/>
              <a:gdLst>
                <a:gd name="T0" fmla="*/ 8 w 28"/>
                <a:gd name="T1" fmla="*/ 0 h 18"/>
                <a:gd name="T2" fmla="*/ 8 w 28"/>
                <a:gd name="T3" fmla="*/ 4 h 18"/>
                <a:gd name="T4" fmla="*/ 0 w 28"/>
                <a:gd name="T5" fmla="*/ 4 h 18"/>
                <a:gd name="T6" fmla="*/ 0 w 28"/>
                <a:gd name="T7" fmla="*/ 7 h 18"/>
                <a:gd name="T8" fmla="*/ 2 w 28"/>
                <a:gd name="T9" fmla="*/ 7 h 18"/>
                <a:gd name="T10" fmla="*/ 2 w 28"/>
                <a:gd name="T11" fmla="*/ 11 h 18"/>
                <a:gd name="T12" fmla="*/ 0 w 28"/>
                <a:gd name="T13" fmla="*/ 11 h 18"/>
                <a:gd name="T14" fmla="*/ 0 w 28"/>
                <a:gd name="T15" fmla="*/ 17 h 18"/>
                <a:gd name="T16" fmla="*/ 6 w 28"/>
                <a:gd name="T17" fmla="*/ 17 h 18"/>
                <a:gd name="T18" fmla="*/ 28 w 28"/>
                <a:gd name="T19" fmla="*/ 18 h 18"/>
                <a:gd name="T20" fmla="*/ 28 w 28"/>
                <a:gd name="T21" fmla="*/ 7 h 18"/>
                <a:gd name="T22" fmla="*/ 16 w 28"/>
                <a:gd name="T23" fmla="*/ 2 h 18"/>
                <a:gd name="T24" fmla="*/ 8 w 28"/>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18">
                  <a:moveTo>
                    <a:pt x="8" y="0"/>
                  </a:moveTo>
                  <a:lnTo>
                    <a:pt x="8" y="4"/>
                  </a:lnTo>
                  <a:lnTo>
                    <a:pt x="0" y="4"/>
                  </a:lnTo>
                  <a:lnTo>
                    <a:pt x="0" y="7"/>
                  </a:lnTo>
                  <a:lnTo>
                    <a:pt x="2" y="7"/>
                  </a:lnTo>
                  <a:lnTo>
                    <a:pt x="2" y="11"/>
                  </a:lnTo>
                  <a:lnTo>
                    <a:pt x="0" y="11"/>
                  </a:lnTo>
                  <a:lnTo>
                    <a:pt x="0" y="17"/>
                  </a:lnTo>
                  <a:lnTo>
                    <a:pt x="6" y="17"/>
                  </a:lnTo>
                  <a:lnTo>
                    <a:pt x="28" y="18"/>
                  </a:lnTo>
                  <a:lnTo>
                    <a:pt x="28" y="7"/>
                  </a:lnTo>
                  <a:lnTo>
                    <a:pt x="16" y="2"/>
                  </a:lnTo>
                  <a:lnTo>
                    <a:pt x="8"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82" name="Group 1996"/>
            <p:cNvGrpSpPr>
              <a:grpSpLocks/>
            </p:cNvGrpSpPr>
            <p:nvPr/>
          </p:nvGrpSpPr>
          <p:grpSpPr bwMode="auto">
            <a:xfrm>
              <a:off x="6700553" y="1644141"/>
              <a:ext cx="79535" cy="18819"/>
              <a:chOff x="4569" y="1557"/>
              <a:chExt cx="46" cy="9"/>
            </a:xfrm>
            <a:solidFill>
              <a:schemeClr val="bg1">
                <a:lumMod val="85000"/>
              </a:schemeClr>
            </a:solidFill>
          </p:grpSpPr>
          <p:grpSp>
            <p:nvGrpSpPr>
              <p:cNvPr id="648" name="Group 1997"/>
              <p:cNvGrpSpPr>
                <a:grpSpLocks/>
              </p:cNvGrpSpPr>
              <p:nvPr/>
            </p:nvGrpSpPr>
            <p:grpSpPr bwMode="auto">
              <a:xfrm>
                <a:off x="4569" y="1557"/>
                <a:ext cx="46" cy="9"/>
                <a:chOff x="4569" y="1557"/>
                <a:chExt cx="46" cy="9"/>
              </a:xfrm>
              <a:grpFill/>
            </p:grpSpPr>
            <p:pic>
              <p:nvPicPr>
                <p:cNvPr id="650" name="Picture 1998"/>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569" y="1557"/>
                  <a:ext cx="4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1" name="Freeform 1999"/>
                <p:cNvSpPr>
                  <a:spLocks/>
                </p:cNvSpPr>
                <p:nvPr/>
              </p:nvSpPr>
              <p:spPr bwMode="auto">
                <a:xfrm>
                  <a:off x="4569" y="1557"/>
                  <a:ext cx="45" cy="8"/>
                </a:xfrm>
                <a:custGeom>
                  <a:avLst/>
                  <a:gdLst>
                    <a:gd name="T0" fmla="*/ 45 w 45"/>
                    <a:gd name="T1" fmla="*/ 17 h 17"/>
                    <a:gd name="T2" fmla="*/ 0 w 45"/>
                    <a:gd name="T3" fmla="*/ 13 h 17"/>
                    <a:gd name="T4" fmla="*/ 15 w 45"/>
                    <a:gd name="T5" fmla="*/ 0 h 17"/>
                    <a:gd name="T6" fmla="*/ 41 w 45"/>
                    <a:gd name="T7" fmla="*/ 13 h 17"/>
                    <a:gd name="T8" fmla="*/ 45 w 45"/>
                    <a:gd name="T9" fmla="*/ 17 h 17"/>
                  </a:gdLst>
                  <a:ahLst/>
                  <a:cxnLst>
                    <a:cxn ang="0">
                      <a:pos x="T0" y="T1"/>
                    </a:cxn>
                    <a:cxn ang="0">
                      <a:pos x="T2" y="T3"/>
                    </a:cxn>
                    <a:cxn ang="0">
                      <a:pos x="T4" y="T5"/>
                    </a:cxn>
                    <a:cxn ang="0">
                      <a:pos x="T6" y="T7"/>
                    </a:cxn>
                    <a:cxn ang="0">
                      <a:pos x="T8" y="T9"/>
                    </a:cxn>
                  </a:cxnLst>
                  <a:rect l="0" t="0" r="r" b="b"/>
                  <a:pathLst>
                    <a:path w="45" h="17">
                      <a:moveTo>
                        <a:pt x="45" y="17"/>
                      </a:moveTo>
                      <a:lnTo>
                        <a:pt x="0" y="13"/>
                      </a:lnTo>
                      <a:lnTo>
                        <a:pt x="15" y="0"/>
                      </a:lnTo>
                      <a:lnTo>
                        <a:pt x="41" y="13"/>
                      </a:lnTo>
                      <a:lnTo>
                        <a:pt x="45" y="1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52" name="Freeform 2000"/>
                <p:cNvSpPr>
                  <a:spLocks/>
                </p:cNvSpPr>
                <p:nvPr/>
              </p:nvSpPr>
              <p:spPr bwMode="auto">
                <a:xfrm>
                  <a:off x="4569" y="1557"/>
                  <a:ext cx="45" cy="8"/>
                </a:xfrm>
                <a:custGeom>
                  <a:avLst/>
                  <a:gdLst>
                    <a:gd name="T0" fmla="*/ 45 w 45"/>
                    <a:gd name="T1" fmla="*/ 17 h 17"/>
                    <a:gd name="T2" fmla="*/ 0 w 45"/>
                    <a:gd name="T3" fmla="*/ 13 h 17"/>
                    <a:gd name="T4" fmla="*/ 15 w 45"/>
                    <a:gd name="T5" fmla="*/ 0 h 17"/>
                    <a:gd name="T6" fmla="*/ 41 w 45"/>
                    <a:gd name="T7" fmla="*/ 13 h 17"/>
                    <a:gd name="T8" fmla="*/ 45 w 45"/>
                    <a:gd name="T9" fmla="*/ 17 h 17"/>
                  </a:gdLst>
                  <a:ahLst/>
                  <a:cxnLst>
                    <a:cxn ang="0">
                      <a:pos x="T0" y="T1"/>
                    </a:cxn>
                    <a:cxn ang="0">
                      <a:pos x="T2" y="T3"/>
                    </a:cxn>
                    <a:cxn ang="0">
                      <a:pos x="T4" y="T5"/>
                    </a:cxn>
                    <a:cxn ang="0">
                      <a:pos x="T6" y="T7"/>
                    </a:cxn>
                    <a:cxn ang="0">
                      <a:pos x="T8" y="T9"/>
                    </a:cxn>
                  </a:cxnLst>
                  <a:rect l="0" t="0" r="r" b="b"/>
                  <a:pathLst>
                    <a:path w="45" h="17">
                      <a:moveTo>
                        <a:pt x="45" y="17"/>
                      </a:moveTo>
                      <a:lnTo>
                        <a:pt x="0" y="13"/>
                      </a:lnTo>
                      <a:lnTo>
                        <a:pt x="15" y="0"/>
                      </a:lnTo>
                      <a:lnTo>
                        <a:pt x="41" y="13"/>
                      </a:lnTo>
                      <a:lnTo>
                        <a:pt x="45" y="1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53" name="Picture 2001"/>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4569" y="1557"/>
                  <a:ext cx="4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49" name="Freeform 2002"/>
              <p:cNvSpPr>
                <a:spLocks/>
              </p:cNvSpPr>
              <p:nvPr/>
            </p:nvSpPr>
            <p:spPr bwMode="auto">
              <a:xfrm>
                <a:off x="4569" y="1557"/>
                <a:ext cx="45" cy="8"/>
              </a:xfrm>
              <a:custGeom>
                <a:avLst/>
                <a:gdLst>
                  <a:gd name="T0" fmla="*/ 45 w 45"/>
                  <a:gd name="T1" fmla="*/ 17 h 17"/>
                  <a:gd name="T2" fmla="*/ 0 w 45"/>
                  <a:gd name="T3" fmla="*/ 13 h 17"/>
                  <a:gd name="T4" fmla="*/ 15 w 45"/>
                  <a:gd name="T5" fmla="*/ 0 h 17"/>
                  <a:gd name="T6" fmla="*/ 41 w 45"/>
                  <a:gd name="T7" fmla="*/ 13 h 17"/>
                  <a:gd name="T8" fmla="*/ 45 w 45"/>
                  <a:gd name="T9" fmla="*/ 17 h 17"/>
                </a:gdLst>
                <a:ahLst/>
                <a:cxnLst>
                  <a:cxn ang="0">
                    <a:pos x="T0" y="T1"/>
                  </a:cxn>
                  <a:cxn ang="0">
                    <a:pos x="T2" y="T3"/>
                  </a:cxn>
                  <a:cxn ang="0">
                    <a:pos x="T4" y="T5"/>
                  </a:cxn>
                  <a:cxn ang="0">
                    <a:pos x="T6" y="T7"/>
                  </a:cxn>
                  <a:cxn ang="0">
                    <a:pos x="T8" y="T9"/>
                  </a:cxn>
                </a:cxnLst>
                <a:rect l="0" t="0" r="r" b="b"/>
                <a:pathLst>
                  <a:path w="45" h="17">
                    <a:moveTo>
                      <a:pt x="45" y="17"/>
                    </a:moveTo>
                    <a:lnTo>
                      <a:pt x="0" y="13"/>
                    </a:lnTo>
                    <a:lnTo>
                      <a:pt x="15" y="0"/>
                    </a:lnTo>
                    <a:lnTo>
                      <a:pt x="41" y="13"/>
                    </a:lnTo>
                    <a:lnTo>
                      <a:pt x="45" y="1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83" name="Group 2003"/>
            <p:cNvGrpSpPr>
              <a:grpSpLocks/>
            </p:cNvGrpSpPr>
            <p:nvPr/>
          </p:nvGrpSpPr>
          <p:grpSpPr bwMode="auto">
            <a:xfrm>
              <a:off x="5032121" y="1758939"/>
              <a:ext cx="41575" cy="24465"/>
              <a:chOff x="3624" y="1615"/>
              <a:chExt cx="24" cy="12"/>
            </a:xfrm>
            <a:solidFill>
              <a:schemeClr val="bg1">
                <a:lumMod val="85000"/>
              </a:schemeClr>
            </a:solidFill>
          </p:grpSpPr>
          <p:grpSp>
            <p:nvGrpSpPr>
              <p:cNvPr id="642" name="Group 2004"/>
              <p:cNvGrpSpPr>
                <a:grpSpLocks/>
              </p:cNvGrpSpPr>
              <p:nvPr/>
            </p:nvGrpSpPr>
            <p:grpSpPr bwMode="auto">
              <a:xfrm>
                <a:off x="3624" y="1615"/>
                <a:ext cx="24" cy="12"/>
                <a:chOff x="3624" y="1615"/>
                <a:chExt cx="24" cy="12"/>
              </a:xfrm>
              <a:grpFill/>
            </p:grpSpPr>
            <p:pic>
              <p:nvPicPr>
                <p:cNvPr id="644" name="Picture 2005"/>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624" y="1615"/>
                  <a:ext cx="24" cy="12"/>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 name="Freeform 2006"/>
                <p:cNvSpPr>
                  <a:spLocks/>
                </p:cNvSpPr>
                <p:nvPr/>
              </p:nvSpPr>
              <p:spPr bwMode="auto">
                <a:xfrm>
                  <a:off x="3624" y="1615"/>
                  <a:ext cx="23" cy="11"/>
                </a:xfrm>
                <a:custGeom>
                  <a:avLst/>
                  <a:gdLst>
                    <a:gd name="T0" fmla="*/ 23 w 23"/>
                    <a:gd name="T1" fmla="*/ 13 h 22"/>
                    <a:gd name="T2" fmla="*/ 5 w 23"/>
                    <a:gd name="T3" fmla="*/ 22 h 22"/>
                    <a:gd name="T4" fmla="*/ 0 w 23"/>
                    <a:gd name="T5" fmla="*/ 7 h 22"/>
                    <a:gd name="T6" fmla="*/ 5 w 23"/>
                    <a:gd name="T7" fmla="*/ 0 h 22"/>
                    <a:gd name="T8" fmla="*/ 23 w 23"/>
                    <a:gd name="T9" fmla="*/ 13 h 22"/>
                  </a:gdLst>
                  <a:ahLst/>
                  <a:cxnLst>
                    <a:cxn ang="0">
                      <a:pos x="T0" y="T1"/>
                    </a:cxn>
                    <a:cxn ang="0">
                      <a:pos x="T2" y="T3"/>
                    </a:cxn>
                    <a:cxn ang="0">
                      <a:pos x="T4" y="T5"/>
                    </a:cxn>
                    <a:cxn ang="0">
                      <a:pos x="T6" y="T7"/>
                    </a:cxn>
                    <a:cxn ang="0">
                      <a:pos x="T8" y="T9"/>
                    </a:cxn>
                  </a:cxnLst>
                  <a:rect l="0" t="0" r="r" b="b"/>
                  <a:pathLst>
                    <a:path w="23" h="22">
                      <a:moveTo>
                        <a:pt x="23" y="13"/>
                      </a:moveTo>
                      <a:lnTo>
                        <a:pt x="5" y="22"/>
                      </a:lnTo>
                      <a:lnTo>
                        <a:pt x="0" y="7"/>
                      </a:lnTo>
                      <a:lnTo>
                        <a:pt x="5" y="0"/>
                      </a:lnTo>
                      <a:lnTo>
                        <a:pt x="23"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46" name="Freeform 2007"/>
                <p:cNvSpPr>
                  <a:spLocks/>
                </p:cNvSpPr>
                <p:nvPr/>
              </p:nvSpPr>
              <p:spPr bwMode="auto">
                <a:xfrm>
                  <a:off x="3624" y="1615"/>
                  <a:ext cx="23" cy="11"/>
                </a:xfrm>
                <a:custGeom>
                  <a:avLst/>
                  <a:gdLst>
                    <a:gd name="T0" fmla="*/ 23 w 23"/>
                    <a:gd name="T1" fmla="*/ 13 h 22"/>
                    <a:gd name="T2" fmla="*/ 5 w 23"/>
                    <a:gd name="T3" fmla="*/ 22 h 22"/>
                    <a:gd name="T4" fmla="*/ 0 w 23"/>
                    <a:gd name="T5" fmla="*/ 7 h 22"/>
                    <a:gd name="T6" fmla="*/ 5 w 23"/>
                    <a:gd name="T7" fmla="*/ 0 h 22"/>
                    <a:gd name="T8" fmla="*/ 23 w 23"/>
                    <a:gd name="T9" fmla="*/ 13 h 22"/>
                  </a:gdLst>
                  <a:ahLst/>
                  <a:cxnLst>
                    <a:cxn ang="0">
                      <a:pos x="T0" y="T1"/>
                    </a:cxn>
                    <a:cxn ang="0">
                      <a:pos x="T2" y="T3"/>
                    </a:cxn>
                    <a:cxn ang="0">
                      <a:pos x="T4" y="T5"/>
                    </a:cxn>
                    <a:cxn ang="0">
                      <a:pos x="T6" y="T7"/>
                    </a:cxn>
                    <a:cxn ang="0">
                      <a:pos x="T8" y="T9"/>
                    </a:cxn>
                  </a:cxnLst>
                  <a:rect l="0" t="0" r="r" b="b"/>
                  <a:pathLst>
                    <a:path w="23" h="22">
                      <a:moveTo>
                        <a:pt x="23" y="13"/>
                      </a:moveTo>
                      <a:lnTo>
                        <a:pt x="5" y="22"/>
                      </a:lnTo>
                      <a:lnTo>
                        <a:pt x="0" y="7"/>
                      </a:lnTo>
                      <a:lnTo>
                        <a:pt x="5" y="0"/>
                      </a:lnTo>
                      <a:lnTo>
                        <a:pt x="23"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47" name="Picture 2008"/>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3624" y="1615"/>
                  <a:ext cx="24" cy="12"/>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43" name="Freeform 2009"/>
              <p:cNvSpPr>
                <a:spLocks/>
              </p:cNvSpPr>
              <p:nvPr/>
            </p:nvSpPr>
            <p:spPr bwMode="auto">
              <a:xfrm>
                <a:off x="3624" y="1615"/>
                <a:ext cx="23" cy="11"/>
              </a:xfrm>
              <a:custGeom>
                <a:avLst/>
                <a:gdLst>
                  <a:gd name="T0" fmla="*/ 23 w 23"/>
                  <a:gd name="T1" fmla="*/ 13 h 22"/>
                  <a:gd name="T2" fmla="*/ 5 w 23"/>
                  <a:gd name="T3" fmla="*/ 22 h 22"/>
                  <a:gd name="T4" fmla="*/ 0 w 23"/>
                  <a:gd name="T5" fmla="*/ 7 h 22"/>
                  <a:gd name="T6" fmla="*/ 5 w 23"/>
                  <a:gd name="T7" fmla="*/ 0 h 22"/>
                  <a:gd name="T8" fmla="*/ 23 w 23"/>
                  <a:gd name="T9" fmla="*/ 13 h 22"/>
                </a:gdLst>
                <a:ahLst/>
                <a:cxnLst>
                  <a:cxn ang="0">
                    <a:pos x="T0" y="T1"/>
                  </a:cxn>
                  <a:cxn ang="0">
                    <a:pos x="T2" y="T3"/>
                  </a:cxn>
                  <a:cxn ang="0">
                    <a:pos x="T4" y="T5"/>
                  </a:cxn>
                  <a:cxn ang="0">
                    <a:pos x="T6" y="T7"/>
                  </a:cxn>
                  <a:cxn ang="0">
                    <a:pos x="T8" y="T9"/>
                  </a:cxn>
                </a:cxnLst>
                <a:rect l="0" t="0" r="r" b="b"/>
                <a:pathLst>
                  <a:path w="23" h="22">
                    <a:moveTo>
                      <a:pt x="23" y="13"/>
                    </a:moveTo>
                    <a:lnTo>
                      <a:pt x="5" y="22"/>
                    </a:lnTo>
                    <a:lnTo>
                      <a:pt x="0" y="7"/>
                    </a:lnTo>
                    <a:lnTo>
                      <a:pt x="5" y="0"/>
                    </a:lnTo>
                    <a:lnTo>
                      <a:pt x="23"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84" name="Group 2010"/>
            <p:cNvGrpSpPr>
              <a:grpSpLocks/>
            </p:cNvGrpSpPr>
            <p:nvPr/>
          </p:nvGrpSpPr>
          <p:grpSpPr bwMode="auto">
            <a:xfrm>
              <a:off x="590803" y="1706245"/>
              <a:ext cx="57844" cy="15055"/>
              <a:chOff x="1104" y="1588"/>
              <a:chExt cx="34" cy="8"/>
            </a:xfrm>
            <a:solidFill>
              <a:schemeClr val="bg1">
                <a:lumMod val="85000"/>
              </a:schemeClr>
            </a:solidFill>
          </p:grpSpPr>
          <p:grpSp>
            <p:nvGrpSpPr>
              <p:cNvPr id="636" name="Group 2011"/>
              <p:cNvGrpSpPr>
                <a:grpSpLocks/>
              </p:cNvGrpSpPr>
              <p:nvPr/>
            </p:nvGrpSpPr>
            <p:grpSpPr bwMode="auto">
              <a:xfrm>
                <a:off x="1104" y="1588"/>
                <a:ext cx="34" cy="8"/>
                <a:chOff x="1104" y="1588"/>
                <a:chExt cx="34" cy="8"/>
              </a:xfrm>
              <a:grpFill/>
            </p:grpSpPr>
            <p:pic>
              <p:nvPicPr>
                <p:cNvPr id="638" name="Picture 2012"/>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104" y="1588"/>
                  <a:ext cx="34" cy="8"/>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9" name="Freeform 2013"/>
                <p:cNvSpPr>
                  <a:spLocks/>
                </p:cNvSpPr>
                <p:nvPr/>
              </p:nvSpPr>
              <p:spPr bwMode="auto">
                <a:xfrm>
                  <a:off x="1104" y="1588"/>
                  <a:ext cx="33" cy="7"/>
                </a:xfrm>
                <a:custGeom>
                  <a:avLst/>
                  <a:gdLst>
                    <a:gd name="T0" fmla="*/ 31 w 33"/>
                    <a:gd name="T1" fmla="*/ 11 h 15"/>
                    <a:gd name="T2" fmla="*/ 0 w 33"/>
                    <a:gd name="T3" fmla="*/ 15 h 15"/>
                    <a:gd name="T4" fmla="*/ 16 w 33"/>
                    <a:gd name="T5" fmla="*/ 0 h 15"/>
                    <a:gd name="T6" fmla="*/ 33 w 33"/>
                    <a:gd name="T7" fmla="*/ 9 h 15"/>
                    <a:gd name="T8" fmla="*/ 31 w 33"/>
                    <a:gd name="T9" fmla="*/ 11 h 15"/>
                  </a:gdLst>
                  <a:ahLst/>
                  <a:cxnLst>
                    <a:cxn ang="0">
                      <a:pos x="T0" y="T1"/>
                    </a:cxn>
                    <a:cxn ang="0">
                      <a:pos x="T2" y="T3"/>
                    </a:cxn>
                    <a:cxn ang="0">
                      <a:pos x="T4" y="T5"/>
                    </a:cxn>
                    <a:cxn ang="0">
                      <a:pos x="T6" y="T7"/>
                    </a:cxn>
                    <a:cxn ang="0">
                      <a:pos x="T8" y="T9"/>
                    </a:cxn>
                  </a:cxnLst>
                  <a:rect l="0" t="0" r="r" b="b"/>
                  <a:pathLst>
                    <a:path w="33" h="15">
                      <a:moveTo>
                        <a:pt x="31" y="11"/>
                      </a:moveTo>
                      <a:lnTo>
                        <a:pt x="0" y="15"/>
                      </a:lnTo>
                      <a:lnTo>
                        <a:pt x="16" y="0"/>
                      </a:lnTo>
                      <a:lnTo>
                        <a:pt x="33" y="9"/>
                      </a:lnTo>
                      <a:lnTo>
                        <a:pt x="31" y="1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40" name="Freeform 2014"/>
                <p:cNvSpPr>
                  <a:spLocks/>
                </p:cNvSpPr>
                <p:nvPr/>
              </p:nvSpPr>
              <p:spPr bwMode="auto">
                <a:xfrm>
                  <a:off x="1104" y="1588"/>
                  <a:ext cx="33" cy="7"/>
                </a:xfrm>
                <a:custGeom>
                  <a:avLst/>
                  <a:gdLst>
                    <a:gd name="T0" fmla="*/ 31 w 33"/>
                    <a:gd name="T1" fmla="*/ 11 h 15"/>
                    <a:gd name="T2" fmla="*/ 0 w 33"/>
                    <a:gd name="T3" fmla="*/ 15 h 15"/>
                    <a:gd name="T4" fmla="*/ 16 w 33"/>
                    <a:gd name="T5" fmla="*/ 0 h 15"/>
                    <a:gd name="T6" fmla="*/ 33 w 33"/>
                    <a:gd name="T7" fmla="*/ 9 h 15"/>
                    <a:gd name="T8" fmla="*/ 31 w 33"/>
                    <a:gd name="T9" fmla="*/ 11 h 15"/>
                  </a:gdLst>
                  <a:ahLst/>
                  <a:cxnLst>
                    <a:cxn ang="0">
                      <a:pos x="T0" y="T1"/>
                    </a:cxn>
                    <a:cxn ang="0">
                      <a:pos x="T2" y="T3"/>
                    </a:cxn>
                    <a:cxn ang="0">
                      <a:pos x="T4" y="T5"/>
                    </a:cxn>
                    <a:cxn ang="0">
                      <a:pos x="T6" y="T7"/>
                    </a:cxn>
                    <a:cxn ang="0">
                      <a:pos x="T8" y="T9"/>
                    </a:cxn>
                  </a:cxnLst>
                  <a:rect l="0" t="0" r="r" b="b"/>
                  <a:pathLst>
                    <a:path w="33" h="15">
                      <a:moveTo>
                        <a:pt x="31" y="11"/>
                      </a:moveTo>
                      <a:lnTo>
                        <a:pt x="0" y="15"/>
                      </a:lnTo>
                      <a:lnTo>
                        <a:pt x="16" y="0"/>
                      </a:lnTo>
                      <a:lnTo>
                        <a:pt x="33" y="9"/>
                      </a:lnTo>
                      <a:lnTo>
                        <a:pt x="31" y="1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41" name="Picture 2015"/>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1104" y="1588"/>
                  <a:ext cx="34" cy="8"/>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37" name="Freeform 2016"/>
              <p:cNvSpPr>
                <a:spLocks/>
              </p:cNvSpPr>
              <p:nvPr/>
            </p:nvSpPr>
            <p:spPr bwMode="auto">
              <a:xfrm>
                <a:off x="1104" y="1588"/>
                <a:ext cx="33" cy="7"/>
              </a:xfrm>
              <a:custGeom>
                <a:avLst/>
                <a:gdLst>
                  <a:gd name="T0" fmla="*/ 31 w 33"/>
                  <a:gd name="T1" fmla="*/ 11 h 15"/>
                  <a:gd name="T2" fmla="*/ 0 w 33"/>
                  <a:gd name="T3" fmla="*/ 15 h 15"/>
                  <a:gd name="T4" fmla="*/ 16 w 33"/>
                  <a:gd name="T5" fmla="*/ 0 h 15"/>
                  <a:gd name="T6" fmla="*/ 33 w 33"/>
                  <a:gd name="T7" fmla="*/ 9 h 15"/>
                  <a:gd name="T8" fmla="*/ 31 w 33"/>
                  <a:gd name="T9" fmla="*/ 11 h 15"/>
                </a:gdLst>
                <a:ahLst/>
                <a:cxnLst>
                  <a:cxn ang="0">
                    <a:pos x="T0" y="T1"/>
                  </a:cxn>
                  <a:cxn ang="0">
                    <a:pos x="T2" y="T3"/>
                  </a:cxn>
                  <a:cxn ang="0">
                    <a:pos x="T4" y="T5"/>
                  </a:cxn>
                  <a:cxn ang="0">
                    <a:pos x="T6" y="T7"/>
                  </a:cxn>
                  <a:cxn ang="0">
                    <a:pos x="T8" y="T9"/>
                  </a:cxn>
                </a:cxnLst>
                <a:rect l="0" t="0" r="r" b="b"/>
                <a:pathLst>
                  <a:path w="33" h="15">
                    <a:moveTo>
                      <a:pt x="31" y="11"/>
                    </a:moveTo>
                    <a:lnTo>
                      <a:pt x="0" y="15"/>
                    </a:lnTo>
                    <a:lnTo>
                      <a:pt x="16" y="0"/>
                    </a:lnTo>
                    <a:lnTo>
                      <a:pt x="33" y="9"/>
                    </a:lnTo>
                    <a:lnTo>
                      <a:pt x="31" y="1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85" name="Freeform 2017"/>
            <p:cNvSpPr>
              <a:spLocks/>
            </p:cNvSpPr>
            <p:nvPr/>
          </p:nvSpPr>
          <p:spPr bwMode="auto">
            <a:xfrm>
              <a:off x="4871243" y="1482295"/>
              <a:ext cx="70497" cy="11292"/>
            </a:xfrm>
            <a:custGeom>
              <a:avLst/>
              <a:gdLst>
                <a:gd name="T0" fmla="*/ 41 w 41"/>
                <a:gd name="T1" fmla="*/ 2 h 13"/>
                <a:gd name="T2" fmla="*/ 15 w 41"/>
                <a:gd name="T3" fmla="*/ 9 h 13"/>
                <a:gd name="T4" fmla="*/ 6 w 41"/>
                <a:gd name="T5" fmla="*/ 13 h 13"/>
                <a:gd name="T6" fmla="*/ 0 w 41"/>
                <a:gd name="T7" fmla="*/ 11 h 13"/>
                <a:gd name="T8" fmla="*/ 8 w 41"/>
                <a:gd name="T9" fmla="*/ 9 h 13"/>
                <a:gd name="T10" fmla="*/ 23 w 41"/>
                <a:gd name="T11" fmla="*/ 2 h 13"/>
                <a:gd name="T12" fmla="*/ 35 w 41"/>
                <a:gd name="T13" fmla="*/ 0 h 13"/>
                <a:gd name="T14" fmla="*/ 41 w 41"/>
                <a:gd name="T15" fmla="*/ 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41" y="2"/>
                  </a:moveTo>
                  <a:lnTo>
                    <a:pt x="15" y="9"/>
                  </a:lnTo>
                  <a:lnTo>
                    <a:pt x="6" y="13"/>
                  </a:lnTo>
                  <a:lnTo>
                    <a:pt x="0" y="11"/>
                  </a:lnTo>
                  <a:lnTo>
                    <a:pt x="8" y="9"/>
                  </a:lnTo>
                  <a:lnTo>
                    <a:pt x="23" y="2"/>
                  </a:lnTo>
                  <a:lnTo>
                    <a:pt x="35" y="0"/>
                  </a:lnTo>
                  <a:lnTo>
                    <a:pt x="41"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86" name="Freeform 2018"/>
            <p:cNvSpPr>
              <a:spLocks/>
            </p:cNvSpPr>
            <p:nvPr/>
          </p:nvSpPr>
          <p:spPr bwMode="auto">
            <a:xfrm>
              <a:off x="7683897" y="2477836"/>
              <a:ext cx="25307" cy="31993"/>
            </a:xfrm>
            <a:custGeom>
              <a:avLst/>
              <a:gdLst>
                <a:gd name="T0" fmla="*/ 14 w 14"/>
                <a:gd name="T1" fmla="*/ 0 h 34"/>
                <a:gd name="T2" fmla="*/ 2 w 14"/>
                <a:gd name="T3" fmla="*/ 8 h 34"/>
                <a:gd name="T4" fmla="*/ 0 w 14"/>
                <a:gd name="T5" fmla="*/ 34 h 34"/>
                <a:gd name="T6" fmla="*/ 6 w 14"/>
                <a:gd name="T7" fmla="*/ 21 h 34"/>
                <a:gd name="T8" fmla="*/ 13 w 14"/>
                <a:gd name="T9" fmla="*/ 4 h 34"/>
                <a:gd name="T10" fmla="*/ 14 w 14"/>
                <a:gd name="T11" fmla="*/ 0 h 34"/>
              </a:gdLst>
              <a:ahLst/>
              <a:cxnLst>
                <a:cxn ang="0">
                  <a:pos x="T0" y="T1"/>
                </a:cxn>
                <a:cxn ang="0">
                  <a:pos x="T2" y="T3"/>
                </a:cxn>
                <a:cxn ang="0">
                  <a:pos x="T4" y="T5"/>
                </a:cxn>
                <a:cxn ang="0">
                  <a:pos x="T6" y="T7"/>
                </a:cxn>
                <a:cxn ang="0">
                  <a:pos x="T8" y="T9"/>
                </a:cxn>
                <a:cxn ang="0">
                  <a:pos x="T10" y="T11"/>
                </a:cxn>
              </a:cxnLst>
              <a:rect l="0" t="0" r="r" b="b"/>
              <a:pathLst>
                <a:path w="14" h="34">
                  <a:moveTo>
                    <a:pt x="14" y="0"/>
                  </a:moveTo>
                  <a:lnTo>
                    <a:pt x="2" y="8"/>
                  </a:lnTo>
                  <a:lnTo>
                    <a:pt x="0" y="34"/>
                  </a:lnTo>
                  <a:lnTo>
                    <a:pt x="6" y="21"/>
                  </a:lnTo>
                  <a:lnTo>
                    <a:pt x="13" y="4"/>
                  </a:lnTo>
                  <a:lnTo>
                    <a:pt x="14"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nvGrpSpPr>
            <p:cNvPr id="387" name="Group 2019"/>
            <p:cNvGrpSpPr>
              <a:grpSpLocks/>
            </p:cNvGrpSpPr>
            <p:nvPr/>
          </p:nvGrpSpPr>
          <p:grpSpPr bwMode="auto">
            <a:xfrm>
              <a:off x="7533865" y="1706245"/>
              <a:ext cx="28922" cy="22583"/>
              <a:chOff x="5043" y="1588"/>
              <a:chExt cx="16" cy="12"/>
            </a:xfrm>
          </p:grpSpPr>
          <p:grpSp>
            <p:nvGrpSpPr>
              <p:cNvPr id="630" name="Group 2020"/>
              <p:cNvGrpSpPr>
                <a:grpSpLocks/>
              </p:cNvGrpSpPr>
              <p:nvPr/>
            </p:nvGrpSpPr>
            <p:grpSpPr bwMode="auto">
              <a:xfrm>
                <a:off x="5043" y="1588"/>
                <a:ext cx="16" cy="12"/>
                <a:chOff x="5043" y="1588"/>
                <a:chExt cx="16" cy="12"/>
              </a:xfrm>
            </p:grpSpPr>
            <p:pic>
              <p:nvPicPr>
                <p:cNvPr id="632" name="Picture 2021"/>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5043" y="1588"/>
                  <a:ext cx="16" cy="12"/>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3" name="Freeform 2022"/>
                <p:cNvSpPr>
                  <a:spLocks/>
                </p:cNvSpPr>
                <p:nvPr/>
              </p:nvSpPr>
              <p:spPr bwMode="auto">
                <a:xfrm>
                  <a:off x="5043" y="1588"/>
                  <a:ext cx="15" cy="11"/>
                </a:xfrm>
                <a:custGeom>
                  <a:avLst/>
                  <a:gdLst>
                    <a:gd name="T0" fmla="*/ 2 w 15"/>
                    <a:gd name="T1" fmla="*/ 0 h 20"/>
                    <a:gd name="T2" fmla="*/ 0 w 15"/>
                    <a:gd name="T3" fmla="*/ 7 h 20"/>
                    <a:gd name="T4" fmla="*/ 7 w 15"/>
                    <a:gd name="T5" fmla="*/ 20 h 20"/>
                    <a:gd name="T6" fmla="*/ 15 w 15"/>
                    <a:gd name="T7" fmla="*/ 15 h 20"/>
                    <a:gd name="T8" fmla="*/ 2 w 15"/>
                    <a:gd name="T9" fmla="*/ 0 h 20"/>
                  </a:gdLst>
                  <a:ahLst/>
                  <a:cxnLst>
                    <a:cxn ang="0">
                      <a:pos x="T0" y="T1"/>
                    </a:cxn>
                    <a:cxn ang="0">
                      <a:pos x="T2" y="T3"/>
                    </a:cxn>
                    <a:cxn ang="0">
                      <a:pos x="T4" y="T5"/>
                    </a:cxn>
                    <a:cxn ang="0">
                      <a:pos x="T6" y="T7"/>
                    </a:cxn>
                    <a:cxn ang="0">
                      <a:pos x="T8" y="T9"/>
                    </a:cxn>
                  </a:cxnLst>
                  <a:rect l="0" t="0" r="r" b="b"/>
                  <a:pathLst>
                    <a:path w="15" h="20">
                      <a:moveTo>
                        <a:pt x="2" y="0"/>
                      </a:moveTo>
                      <a:lnTo>
                        <a:pt x="0" y="7"/>
                      </a:lnTo>
                      <a:lnTo>
                        <a:pt x="7" y="20"/>
                      </a:lnTo>
                      <a:lnTo>
                        <a:pt x="15" y="15"/>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34" name="Freeform 2023"/>
                <p:cNvSpPr>
                  <a:spLocks/>
                </p:cNvSpPr>
                <p:nvPr/>
              </p:nvSpPr>
              <p:spPr bwMode="auto">
                <a:xfrm>
                  <a:off x="5043" y="1588"/>
                  <a:ext cx="15" cy="11"/>
                </a:xfrm>
                <a:custGeom>
                  <a:avLst/>
                  <a:gdLst>
                    <a:gd name="T0" fmla="*/ 2 w 15"/>
                    <a:gd name="T1" fmla="*/ 0 h 20"/>
                    <a:gd name="T2" fmla="*/ 0 w 15"/>
                    <a:gd name="T3" fmla="*/ 7 h 20"/>
                    <a:gd name="T4" fmla="*/ 7 w 15"/>
                    <a:gd name="T5" fmla="*/ 20 h 20"/>
                    <a:gd name="T6" fmla="*/ 15 w 15"/>
                    <a:gd name="T7" fmla="*/ 15 h 20"/>
                    <a:gd name="T8" fmla="*/ 2 w 15"/>
                    <a:gd name="T9" fmla="*/ 0 h 20"/>
                  </a:gdLst>
                  <a:ahLst/>
                  <a:cxnLst>
                    <a:cxn ang="0">
                      <a:pos x="T0" y="T1"/>
                    </a:cxn>
                    <a:cxn ang="0">
                      <a:pos x="T2" y="T3"/>
                    </a:cxn>
                    <a:cxn ang="0">
                      <a:pos x="T4" y="T5"/>
                    </a:cxn>
                    <a:cxn ang="0">
                      <a:pos x="T6" y="T7"/>
                    </a:cxn>
                    <a:cxn ang="0">
                      <a:pos x="T8" y="T9"/>
                    </a:cxn>
                  </a:cxnLst>
                  <a:rect l="0" t="0" r="r" b="b"/>
                  <a:pathLst>
                    <a:path w="15" h="20">
                      <a:moveTo>
                        <a:pt x="2" y="0"/>
                      </a:moveTo>
                      <a:lnTo>
                        <a:pt x="0" y="7"/>
                      </a:lnTo>
                      <a:lnTo>
                        <a:pt x="7" y="20"/>
                      </a:lnTo>
                      <a:lnTo>
                        <a:pt x="15" y="15"/>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35" name="Picture 2024"/>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5043" y="1588"/>
                  <a:ext cx="16" cy="12"/>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31" name="Freeform 2025"/>
              <p:cNvSpPr>
                <a:spLocks/>
              </p:cNvSpPr>
              <p:nvPr/>
            </p:nvSpPr>
            <p:spPr bwMode="auto">
              <a:xfrm>
                <a:off x="5043" y="1588"/>
                <a:ext cx="15" cy="11"/>
              </a:xfrm>
              <a:custGeom>
                <a:avLst/>
                <a:gdLst>
                  <a:gd name="T0" fmla="*/ 2 w 15"/>
                  <a:gd name="T1" fmla="*/ 0 h 20"/>
                  <a:gd name="T2" fmla="*/ 0 w 15"/>
                  <a:gd name="T3" fmla="*/ 7 h 20"/>
                  <a:gd name="T4" fmla="*/ 7 w 15"/>
                  <a:gd name="T5" fmla="*/ 20 h 20"/>
                  <a:gd name="T6" fmla="*/ 15 w 15"/>
                  <a:gd name="T7" fmla="*/ 15 h 20"/>
                  <a:gd name="T8" fmla="*/ 2 w 15"/>
                  <a:gd name="T9" fmla="*/ 0 h 20"/>
                </a:gdLst>
                <a:ahLst/>
                <a:cxnLst>
                  <a:cxn ang="0">
                    <a:pos x="T0" y="T1"/>
                  </a:cxn>
                  <a:cxn ang="0">
                    <a:pos x="T2" y="T3"/>
                  </a:cxn>
                  <a:cxn ang="0">
                    <a:pos x="T4" y="T5"/>
                  </a:cxn>
                  <a:cxn ang="0">
                    <a:pos x="T6" y="T7"/>
                  </a:cxn>
                  <a:cxn ang="0">
                    <a:pos x="T8" y="T9"/>
                  </a:cxn>
                </a:cxnLst>
                <a:rect l="0" t="0" r="r" b="b"/>
                <a:pathLst>
                  <a:path w="15" h="20">
                    <a:moveTo>
                      <a:pt x="2" y="0"/>
                    </a:moveTo>
                    <a:lnTo>
                      <a:pt x="0" y="7"/>
                    </a:lnTo>
                    <a:lnTo>
                      <a:pt x="7" y="20"/>
                    </a:lnTo>
                    <a:lnTo>
                      <a:pt x="15" y="15"/>
                    </a:lnTo>
                    <a:lnTo>
                      <a:pt x="2"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88" name="Group 2026"/>
            <p:cNvGrpSpPr>
              <a:grpSpLocks/>
            </p:cNvGrpSpPr>
            <p:nvPr/>
          </p:nvGrpSpPr>
          <p:grpSpPr bwMode="auto">
            <a:xfrm>
              <a:off x="5220113" y="1732592"/>
              <a:ext cx="46998" cy="22583"/>
              <a:chOff x="3730" y="1602"/>
              <a:chExt cx="27" cy="10"/>
            </a:xfrm>
            <a:solidFill>
              <a:schemeClr val="bg1">
                <a:lumMod val="85000"/>
              </a:schemeClr>
            </a:solidFill>
          </p:grpSpPr>
          <p:grpSp>
            <p:nvGrpSpPr>
              <p:cNvPr id="624" name="Group 2027"/>
              <p:cNvGrpSpPr>
                <a:grpSpLocks/>
              </p:cNvGrpSpPr>
              <p:nvPr/>
            </p:nvGrpSpPr>
            <p:grpSpPr bwMode="auto">
              <a:xfrm>
                <a:off x="3730" y="1602"/>
                <a:ext cx="27" cy="10"/>
                <a:chOff x="3730" y="1602"/>
                <a:chExt cx="27" cy="10"/>
              </a:xfrm>
              <a:grpFill/>
            </p:grpSpPr>
            <p:pic>
              <p:nvPicPr>
                <p:cNvPr id="626" name="Picture 2028"/>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3730" y="1602"/>
                  <a:ext cx="27"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7" name="Freeform 2029"/>
                <p:cNvSpPr>
                  <a:spLocks/>
                </p:cNvSpPr>
                <p:nvPr/>
              </p:nvSpPr>
              <p:spPr bwMode="auto">
                <a:xfrm>
                  <a:off x="3730" y="1602"/>
                  <a:ext cx="26" cy="9"/>
                </a:xfrm>
                <a:custGeom>
                  <a:avLst/>
                  <a:gdLst>
                    <a:gd name="T0" fmla="*/ 26 w 26"/>
                    <a:gd name="T1" fmla="*/ 16 h 16"/>
                    <a:gd name="T2" fmla="*/ 2 w 26"/>
                    <a:gd name="T3" fmla="*/ 0 h 16"/>
                    <a:gd name="T4" fmla="*/ 0 w 26"/>
                    <a:gd name="T5" fmla="*/ 3 h 16"/>
                    <a:gd name="T6" fmla="*/ 16 w 26"/>
                    <a:gd name="T7" fmla="*/ 16 h 16"/>
                    <a:gd name="T8" fmla="*/ 26 w 26"/>
                    <a:gd name="T9" fmla="*/ 16 h 16"/>
                  </a:gdLst>
                  <a:ahLst/>
                  <a:cxnLst>
                    <a:cxn ang="0">
                      <a:pos x="T0" y="T1"/>
                    </a:cxn>
                    <a:cxn ang="0">
                      <a:pos x="T2" y="T3"/>
                    </a:cxn>
                    <a:cxn ang="0">
                      <a:pos x="T4" y="T5"/>
                    </a:cxn>
                    <a:cxn ang="0">
                      <a:pos x="T6" y="T7"/>
                    </a:cxn>
                    <a:cxn ang="0">
                      <a:pos x="T8" y="T9"/>
                    </a:cxn>
                  </a:cxnLst>
                  <a:rect l="0" t="0" r="r" b="b"/>
                  <a:pathLst>
                    <a:path w="26" h="16">
                      <a:moveTo>
                        <a:pt x="26" y="16"/>
                      </a:moveTo>
                      <a:lnTo>
                        <a:pt x="2" y="0"/>
                      </a:lnTo>
                      <a:lnTo>
                        <a:pt x="0" y="3"/>
                      </a:lnTo>
                      <a:lnTo>
                        <a:pt x="16" y="16"/>
                      </a:lnTo>
                      <a:lnTo>
                        <a:pt x="26" y="16"/>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28" name="Freeform 2030"/>
                <p:cNvSpPr>
                  <a:spLocks/>
                </p:cNvSpPr>
                <p:nvPr/>
              </p:nvSpPr>
              <p:spPr bwMode="auto">
                <a:xfrm>
                  <a:off x="3730" y="1602"/>
                  <a:ext cx="26" cy="9"/>
                </a:xfrm>
                <a:custGeom>
                  <a:avLst/>
                  <a:gdLst>
                    <a:gd name="T0" fmla="*/ 26 w 26"/>
                    <a:gd name="T1" fmla="*/ 16 h 16"/>
                    <a:gd name="T2" fmla="*/ 2 w 26"/>
                    <a:gd name="T3" fmla="*/ 0 h 16"/>
                    <a:gd name="T4" fmla="*/ 0 w 26"/>
                    <a:gd name="T5" fmla="*/ 3 h 16"/>
                    <a:gd name="T6" fmla="*/ 16 w 26"/>
                    <a:gd name="T7" fmla="*/ 16 h 16"/>
                    <a:gd name="T8" fmla="*/ 26 w 26"/>
                    <a:gd name="T9" fmla="*/ 16 h 16"/>
                  </a:gdLst>
                  <a:ahLst/>
                  <a:cxnLst>
                    <a:cxn ang="0">
                      <a:pos x="T0" y="T1"/>
                    </a:cxn>
                    <a:cxn ang="0">
                      <a:pos x="T2" y="T3"/>
                    </a:cxn>
                    <a:cxn ang="0">
                      <a:pos x="T4" y="T5"/>
                    </a:cxn>
                    <a:cxn ang="0">
                      <a:pos x="T6" y="T7"/>
                    </a:cxn>
                    <a:cxn ang="0">
                      <a:pos x="T8" y="T9"/>
                    </a:cxn>
                  </a:cxnLst>
                  <a:rect l="0" t="0" r="r" b="b"/>
                  <a:pathLst>
                    <a:path w="26" h="16">
                      <a:moveTo>
                        <a:pt x="26" y="16"/>
                      </a:moveTo>
                      <a:lnTo>
                        <a:pt x="2" y="0"/>
                      </a:lnTo>
                      <a:lnTo>
                        <a:pt x="0" y="3"/>
                      </a:lnTo>
                      <a:lnTo>
                        <a:pt x="16" y="16"/>
                      </a:lnTo>
                      <a:lnTo>
                        <a:pt x="26" y="16"/>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29" name="Picture 2031"/>
                <p:cNvPicPr>
                  <a:picLocks noChangeAspect="1" noChangeArrowheads="1"/>
                </p:cNvPicPr>
                <p:nvPr/>
              </p:nvPicPr>
              <p:blipFill>
                <a:blip r:embed="rId58" cstate="print">
                  <a:extLst>
                    <a:ext uri="{28A0092B-C50C-407E-A947-70E740481C1C}">
                      <a14:useLocalDpi xmlns:a14="http://schemas.microsoft.com/office/drawing/2010/main" val="0"/>
                    </a:ext>
                  </a:extLst>
                </a:blip>
                <a:srcRect/>
                <a:stretch>
                  <a:fillRect/>
                </a:stretch>
              </p:blipFill>
              <p:spPr bwMode="auto">
                <a:xfrm>
                  <a:off x="3730" y="1602"/>
                  <a:ext cx="27"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25" name="Freeform 2032"/>
              <p:cNvSpPr>
                <a:spLocks/>
              </p:cNvSpPr>
              <p:nvPr/>
            </p:nvSpPr>
            <p:spPr bwMode="auto">
              <a:xfrm>
                <a:off x="3730" y="1602"/>
                <a:ext cx="26" cy="9"/>
              </a:xfrm>
              <a:custGeom>
                <a:avLst/>
                <a:gdLst>
                  <a:gd name="T0" fmla="*/ 26 w 26"/>
                  <a:gd name="T1" fmla="*/ 16 h 16"/>
                  <a:gd name="T2" fmla="*/ 2 w 26"/>
                  <a:gd name="T3" fmla="*/ 0 h 16"/>
                  <a:gd name="T4" fmla="*/ 0 w 26"/>
                  <a:gd name="T5" fmla="*/ 3 h 16"/>
                  <a:gd name="T6" fmla="*/ 16 w 26"/>
                  <a:gd name="T7" fmla="*/ 16 h 16"/>
                  <a:gd name="T8" fmla="*/ 26 w 26"/>
                  <a:gd name="T9" fmla="*/ 16 h 16"/>
                </a:gdLst>
                <a:ahLst/>
                <a:cxnLst>
                  <a:cxn ang="0">
                    <a:pos x="T0" y="T1"/>
                  </a:cxn>
                  <a:cxn ang="0">
                    <a:pos x="T2" y="T3"/>
                  </a:cxn>
                  <a:cxn ang="0">
                    <a:pos x="T4" y="T5"/>
                  </a:cxn>
                  <a:cxn ang="0">
                    <a:pos x="T6" y="T7"/>
                  </a:cxn>
                  <a:cxn ang="0">
                    <a:pos x="T8" y="T9"/>
                  </a:cxn>
                </a:cxnLst>
                <a:rect l="0" t="0" r="r" b="b"/>
                <a:pathLst>
                  <a:path w="26" h="16">
                    <a:moveTo>
                      <a:pt x="26" y="16"/>
                    </a:moveTo>
                    <a:lnTo>
                      <a:pt x="2" y="0"/>
                    </a:lnTo>
                    <a:lnTo>
                      <a:pt x="0" y="3"/>
                    </a:lnTo>
                    <a:lnTo>
                      <a:pt x="16" y="16"/>
                    </a:lnTo>
                    <a:lnTo>
                      <a:pt x="26" y="16"/>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89" name="Freeform 2033"/>
            <p:cNvSpPr>
              <a:spLocks/>
            </p:cNvSpPr>
            <p:nvPr/>
          </p:nvSpPr>
          <p:spPr bwMode="auto">
            <a:xfrm>
              <a:off x="4563948" y="2073221"/>
              <a:ext cx="28922" cy="13174"/>
            </a:xfrm>
            <a:custGeom>
              <a:avLst/>
              <a:gdLst>
                <a:gd name="T0" fmla="*/ 15 w 15"/>
                <a:gd name="T1" fmla="*/ 1 h 13"/>
                <a:gd name="T2" fmla="*/ 1 w 15"/>
                <a:gd name="T3" fmla="*/ 13 h 13"/>
                <a:gd name="T4" fmla="*/ 0 w 15"/>
                <a:gd name="T5" fmla="*/ 3 h 13"/>
                <a:gd name="T6" fmla="*/ 13 w 15"/>
                <a:gd name="T7" fmla="*/ 0 h 13"/>
                <a:gd name="T8" fmla="*/ 15 w 15"/>
                <a:gd name="T9" fmla="*/ 1 h 13"/>
              </a:gdLst>
              <a:ahLst/>
              <a:cxnLst>
                <a:cxn ang="0">
                  <a:pos x="T0" y="T1"/>
                </a:cxn>
                <a:cxn ang="0">
                  <a:pos x="T2" y="T3"/>
                </a:cxn>
                <a:cxn ang="0">
                  <a:pos x="T4" y="T5"/>
                </a:cxn>
                <a:cxn ang="0">
                  <a:pos x="T6" y="T7"/>
                </a:cxn>
                <a:cxn ang="0">
                  <a:pos x="T8" y="T9"/>
                </a:cxn>
              </a:cxnLst>
              <a:rect l="0" t="0" r="r" b="b"/>
              <a:pathLst>
                <a:path w="15" h="13">
                  <a:moveTo>
                    <a:pt x="15" y="1"/>
                  </a:moveTo>
                  <a:lnTo>
                    <a:pt x="1" y="13"/>
                  </a:lnTo>
                  <a:lnTo>
                    <a:pt x="0" y="3"/>
                  </a:lnTo>
                  <a:lnTo>
                    <a:pt x="13" y="0"/>
                  </a:lnTo>
                  <a:lnTo>
                    <a:pt x="15" y="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90" name="Group 2034"/>
            <p:cNvGrpSpPr>
              <a:grpSpLocks/>
            </p:cNvGrpSpPr>
            <p:nvPr/>
          </p:nvGrpSpPr>
          <p:grpSpPr bwMode="auto">
            <a:xfrm>
              <a:off x="7682089" y="2056284"/>
              <a:ext cx="19884" cy="16937"/>
              <a:chOff x="5127" y="1764"/>
              <a:chExt cx="11" cy="9"/>
            </a:xfrm>
          </p:grpSpPr>
          <p:grpSp>
            <p:nvGrpSpPr>
              <p:cNvPr id="618" name="Group 2035"/>
              <p:cNvGrpSpPr>
                <a:grpSpLocks/>
              </p:cNvGrpSpPr>
              <p:nvPr/>
            </p:nvGrpSpPr>
            <p:grpSpPr bwMode="auto">
              <a:xfrm>
                <a:off x="5127" y="1764"/>
                <a:ext cx="11" cy="9"/>
                <a:chOff x="5127" y="1764"/>
                <a:chExt cx="11" cy="9"/>
              </a:xfrm>
            </p:grpSpPr>
            <p:pic>
              <p:nvPicPr>
                <p:cNvPr id="620" name="Picture 2036"/>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5127" y="1764"/>
                  <a:ext cx="11" cy="9"/>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1" name="Freeform 2037"/>
                <p:cNvSpPr>
                  <a:spLocks/>
                </p:cNvSpPr>
                <p:nvPr/>
              </p:nvSpPr>
              <p:spPr bwMode="auto">
                <a:xfrm>
                  <a:off x="5127" y="1764"/>
                  <a:ext cx="10" cy="8"/>
                </a:xfrm>
                <a:custGeom>
                  <a:avLst/>
                  <a:gdLst>
                    <a:gd name="T0" fmla="*/ 10 w 10"/>
                    <a:gd name="T1" fmla="*/ 4 h 17"/>
                    <a:gd name="T2" fmla="*/ 4 w 10"/>
                    <a:gd name="T3" fmla="*/ 17 h 17"/>
                    <a:gd name="T4" fmla="*/ 0 w 10"/>
                    <a:gd name="T5" fmla="*/ 7 h 17"/>
                    <a:gd name="T6" fmla="*/ 6 w 10"/>
                    <a:gd name="T7" fmla="*/ 0 h 17"/>
                    <a:gd name="T8" fmla="*/ 10 w 10"/>
                    <a:gd name="T9" fmla="*/ 4 h 17"/>
                  </a:gdLst>
                  <a:ahLst/>
                  <a:cxnLst>
                    <a:cxn ang="0">
                      <a:pos x="T0" y="T1"/>
                    </a:cxn>
                    <a:cxn ang="0">
                      <a:pos x="T2" y="T3"/>
                    </a:cxn>
                    <a:cxn ang="0">
                      <a:pos x="T4" y="T5"/>
                    </a:cxn>
                    <a:cxn ang="0">
                      <a:pos x="T6" y="T7"/>
                    </a:cxn>
                    <a:cxn ang="0">
                      <a:pos x="T8" y="T9"/>
                    </a:cxn>
                  </a:cxnLst>
                  <a:rect l="0" t="0" r="r" b="b"/>
                  <a:pathLst>
                    <a:path w="10" h="17">
                      <a:moveTo>
                        <a:pt x="10" y="4"/>
                      </a:moveTo>
                      <a:lnTo>
                        <a:pt x="4" y="17"/>
                      </a:lnTo>
                      <a:lnTo>
                        <a:pt x="0" y="7"/>
                      </a:lnTo>
                      <a:lnTo>
                        <a:pt x="6" y="0"/>
                      </a:lnTo>
                      <a:lnTo>
                        <a:pt x="10" y="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22" name="Freeform 2038"/>
                <p:cNvSpPr>
                  <a:spLocks/>
                </p:cNvSpPr>
                <p:nvPr/>
              </p:nvSpPr>
              <p:spPr bwMode="auto">
                <a:xfrm>
                  <a:off x="5127" y="1764"/>
                  <a:ext cx="10" cy="8"/>
                </a:xfrm>
                <a:custGeom>
                  <a:avLst/>
                  <a:gdLst>
                    <a:gd name="T0" fmla="*/ 10 w 10"/>
                    <a:gd name="T1" fmla="*/ 4 h 17"/>
                    <a:gd name="T2" fmla="*/ 4 w 10"/>
                    <a:gd name="T3" fmla="*/ 17 h 17"/>
                    <a:gd name="T4" fmla="*/ 0 w 10"/>
                    <a:gd name="T5" fmla="*/ 7 h 17"/>
                    <a:gd name="T6" fmla="*/ 6 w 10"/>
                    <a:gd name="T7" fmla="*/ 0 h 17"/>
                    <a:gd name="T8" fmla="*/ 10 w 10"/>
                    <a:gd name="T9" fmla="*/ 4 h 17"/>
                  </a:gdLst>
                  <a:ahLst/>
                  <a:cxnLst>
                    <a:cxn ang="0">
                      <a:pos x="T0" y="T1"/>
                    </a:cxn>
                    <a:cxn ang="0">
                      <a:pos x="T2" y="T3"/>
                    </a:cxn>
                    <a:cxn ang="0">
                      <a:pos x="T4" y="T5"/>
                    </a:cxn>
                    <a:cxn ang="0">
                      <a:pos x="T6" y="T7"/>
                    </a:cxn>
                    <a:cxn ang="0">
                      <a:pos x="T8" y="T9"/>
                    </a:cxn>
                  </a:cxnLst>
                  <a:rect l="0" t="0" r="r" b="b"/>
                  <a:pathLst>
                    <a:path w="10" h="17">
                      <a:moveTo>
                        <a:pt x="10" y="4"/>
                      </a:moveTo>
                      <a:lnTo>
                        <a:pt x="4" y="17"/>
                      </a:lnTo>
                      <a:lnTo>
                        <a:pt x="0" y="7"/>
                      </a:lnTo>
                      <a:lnTo>
                        <a:pt x="6" y="0"/>
                      </a:lnTo>
                      <a:lnTo>
                        <a:pt x="10" y="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23" name="Picture 2039"/>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5127" y="1764"/>
                  <a:ext cx="11" cy="9"/>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19" name="Freeform 2040"/>
              <p:cNvSpPr>
                <a:spLocks/>
              </p:cNvSpPr>
              <p:nvPr/>
            </p:nvSpPr>
            <p:spPr bwMode="auto">
              <a:xfrm>
                <a:off x="5127" y="1764"/>
                <a:ext cx="10" cy="8"/>
              </a:xfrm>
              <a:custGeom>
                <a:avLst/>
                <a:gdLst>
                  <a:gd name="T0" fmla="*/ 10 w 10"/>
                  <a:gd name="T1" fmla="*/ 4 h 17"/>
                  <a:gd name="T2" fmla="*/ 4 w 10"/>
                  <a:gd name="T3" fmla="*/ 17 h 17"/>
                  <a:gd name="T4" fmla="*/ 0 w 10"/>
                  <a:gd name="T5" fmla="*/ 7 h 17"/>
                  <a:gd name="T6" fmla="*/ 6 w 10"/>
                  <a:gd name="T7" fmla="*/ 0 h 17"/>
                  <a:gd name="T8" fmla="*/ 10 w 10"/>
                  <a:gd name="T9" fmla="*/ 4 h 17"/>
                </a:gdLst>
                <a:ahLst/>
                <a:cxnLst>
                  <a:cxn ang="0">
                    <a:pos x="T0" y="T1"/>
                  </a:cxn>
                  <a:cxn ang="0">
                    <a:pos x="T2" y="T3"/>
                  </a:cxn>
                  <a:cxn ang="0">
                    <a:pos x="T4" y="T5"/>
                  </a:cxn>
                  <a:cxn ang="0">
                    <a:pos x="T6" y="T7"/>
                  </a:cxn>
                  <a:cxn ang="0">
                    <a:pos x="T8" y="T9"/>
                  </a:cxn>
                </a:cxnLst>
                <a:rect l="0" t="0" r="r" b="b"/>
                <a:pathLst>
                  <a:path w="10" h="17">
                    <a:moveTo>
                      <a:pt x="10" y="4"/>
                    </a:moveTo>
                    <a:lnTo>
                      <a:pt x="4" y="17"/>
                    </a:lnTo>
                    <a:lnTo>
                      <a:pt x="0" y="7"/>
                    </a:lnTo>
                    <a:lnTo>
                      <a:pt x="6" y="0"/>
                    </a:lnTo>
                    <a:lnTo>
                      <a:pt x="10" y="4"/>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91" name="Group 2041"/>
            <p:cNvGrpSpPr>
              <a:grpSpLocks/>
            </p:cNvGrpSpPr>
            <p:nvPr/>
          </p:nvGrpSpPr>
          <p:grpSpPr bwMode="auto">
            <a:xfrm>
              <a:off x="7374794" y="1747647"/>
              <a:ext cx="37960" cy="9410"/>
              <a:chOff x="4952" y="1609"/>
              <a:chExt cx="21" cy="5"/>
            </a:xfrm>
          </p:grpSpPr>
          <p:grpSp>
            <p:nvGrpSpPr>
              <p:cNvPr id="612" name="Group 2042"/>
              <p:cNvGrpSpPr>
                <a:grpSpLocks/>
              </p:cNvGrpSpPr>
              <p:nvPr/>
            </p:nvGrpSpPr>
            <p:grpSpPr bwMode="auto">
              <a:xfrm>
                <a:off x="4952" y="1609"/>
                <a:ext cx="21" cy="5"/>
                <a:chOff x="4952" y="1609"/>
                <a:chExt cx="21" cy="5"/>
              </a:xfrm>
            </p:grpSpPr>
            <p:pic>
              <p:nvPicPr>
                <p:cNvPr id="614" name="Picture 2043"/>
                <p:cNvPicPr>
                  <a:picLocks noChangeAspect="1" noChangeArrowheads="1"/>
                </p:cNvPicPr>
                <p:nvPr/>
              </p:nvPicPr>
              <p:blipFill>
                <a:blip r:embed="rId60" cstate="print">
                  <a:extLst>
                    <a:ext uri="{28A0092B-C50C-407E-A947-70E740481C1C}">
                      <a14:useLocalDpi xmlns:a14="http://schemas.microsoft.com/office/drawing/2010/main" val="0"/>
                    </a:ext>
                  </a:extLst>
                </a:blip>
                <a:srcRect t="-58595"/>
                <a:stretch>
                  <a:fillRect/>
                </a:stretch>
              </p:blipFill>
              <p:spPr bwMode="auto">
                <a:xfrm>
                  <a:off x="4952" y="1609"/>
                  <a:ext cx="21"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 name="Freeform 2044"/>
                <p:cNvSpPr>
                  <a:spLocks/>
                </p:cNvSpPr>
                <p:nvPr/>
              </p:nvSpPr>
              <p:spPr bwMode="auto">
                <a:xfrm>
                  <a:off x="4952" y="1611"/>
                  <a:ext cx="20" cy="2"/>
                </a:xfrm>
                <a:custGeom>
                  <a:avLst/>
                  <a:gdLst>
                    <a:gd name="T0" fmla="*/ 20 w 20"/>
                    <a:gd name="T1" fmla="*/ 2 h 6"/>
                    <a:gd name="T2" fmla="*/ 18 w 20"/>
                    <a:gd name="T3" fmla="*/ 6 h 6"/>
                    <a:gd name="T4" fmla="*/ 0 w 20"/>
                    <a:gd name="T5" fmla="*/ 0 h 6"/>
                    <a:gd name="T6" fmla="*/ 18 w 20"/>
                    <a:gd name="T7" fmla="*/ 0 h 6"/>
                    <a:gd name="T8" fmla="*/ 20 w 20"/>
                    <a:gd name="T9" fmla="*/ 2 h 6"/>
                  </a:gdLst>
                  <a:ahLst/>
                  <a:cxnLst>
                    <a:cxn ang="0">
                      <a:pos x="T0" y="T1"/>
                    </a:cxn>
                    <a:cxn ang="0">
                      <a:pos x="T2" y="T3"/>
                    </a:cxn>
                    <a:cxn ang="0">
                      <a:pos x="T4" y="T5"/>
                    </a:cxn>
                    <a:cxn ang="0">
                      <a:pos x="T6" y="T7"/>
                    </a:cxn>
                    <a:cxn ang="0">
                      <a:pos x="T8" y="T9"/>
                    </a:cxn>
                  </a:cxnLst>
                  <a:rect l="0" t="0" r="r" b="b"/>
                  <a:pathLst>
                    <a:path w="20" h="6">
                      <a:moveTo>
                        <a:pt x="20" y="2"/>
                      </a:moveTo>
                      <a:lnTo>
                        <a:pt x="18" y="6"/>
                      </a:lnTo>
                      <a:lnTo>
                        <a:pt x="0" y="0"/>
                      </a:lnTo>
                      <a:lnTo>
                        <a:pt x="18" y="0"/>
                      </a:lnTo>
                      <a:lnTo>
                        <a:pt x="20"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16" name="Freeform 2045"/>
                <p:cNvSpPr>
                  <a:spLocks/>
                </p:cNvSpPr>
                <p:nvPr/>
              </p:nvSpPr>
              <p:spPr bwMode="auto">
                <a:xfrm>
                  <a:off x="4952" y="1611"/>
                  <a:ext cx="20" cy="2"/>
                </a:xfrm>
                <a:custGeom>
                  <a:avLst/>
                  <a:gdLst>
                    <a:gd name="T0" fmla="*/ 20 w 20"/>
                    <a:gd name="T1" fmla="*/ 2 h 6"/>
                    <a:gd name="T2" fmla="*/ 18 w 20"/>
                    <a:gd name="T3" fmla="*/ 6 h 6"/>
                    <a:gd name="T4" fmla="*/ 0 w 20"/>
                    <a:gd name="T5" fmla="*/ 0 h 6"/>
                    <a:gd name="T6" fmla="*/ 18 w 20"/>
                    <a:gd name="T7" fmla="*/ 0 h 6"/>
                    <a:gd name="T8" fmla="*/ 20 w 20"/>
                    <a:gd name="T9" fmla="*/ 2 h 6"/>
                  </a:gdLst>
                  <a:ahLst/>
                  <a:cxnLst>
                    <a:cxn ang="0">
                      <a:pos x="T0" y="T1"/>
                    </a:cxn>
                    <a:cxn ang="0">
                      <a:pos x="T2" y="T3"/>
                    </a:cxn>
                    <a:cxn ang="0">
                      <a:pos x="T4" y="T5"/>
                    </a:cxn>
                    <a:cxn ang="0">
                      <a:pos x="T6" y="T7"/>
                    </a:cxn>
                    <a:cxn ang="0">
                      <a:pos x="T8" y="T9"/>
                    </a:cxn>
                  </a:cxnLst>
                  <a:rect l="0" t="0" r="r" b="b"/>
                  <a:pathLst>
                    <a:path w="20" h="6">
                      <a:moveTo>
                        <a:pt x="20" y="2"/>
                      </a:moveTo>
                      <a:lnTo>
                        <a:pt x="18" y="6"/>
                      </a:lnTo>
                      <a:lnTo>
                        <a:pt x="0" y="0"/>
                      </a:lnTo>
                      <a:lnTo>
                        <a:pt x="18" y="0"/>
                      </a:lnTo>
                      <a:lnTo>
                        <a:pt x="20"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17" name="Picture 2046"/>
                <p:cNvPicPr>
                  <a:picLocks noChangeAspect="1" noChangeArrowheads="1"/>
                </p:cNvPicPr>
                <p:nvPr/>
              </p:nvPicPr>
              <p:blipFill>
                <a:blip r:embed="rId60" cstate="print">
                  <a:extLst>
                    <a:ext uri="{28A0092B-C50C-407E-A947-70E740481C1C}">
                      <a14:useLocalDpi xmlns:a14="http://schemas.microsoft.com/office/drawing/2010/main" val="0"/>
                    </a:ext>
                  </a:extLst>
                </a:blip>
                <a:srcRect t="-58595"/>
                <a:stretch>
                  <a:fillRect/>
                </a:stretch>
              </p:blipFill>
              <p:spPr bwMode="auto">
                <a:xfrm>
                  <a:off x="4952" y="1609"/>
                  <a:ext cx="21" cy="5"/>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13" name="Freeform 2047"/>
              <p:cNvSpPr>
                <a:spLocks/>
              </p:cNvSpPr>
              <p:nvPr/>
            </p:nvSpPr>
            <p:spPr bwMode="auto">
              <a:xfrm>
                <a:off x="4952" y="1611"/>
                <a:ext cx="20" cy="2"/>
              </a:xfrm>
              <a:custGeom>
                <a:avLst/>
                <a:gdLst>
                  <a:gd name="T0" fmla="*/ 20 w 20"/>
                  <a:gd name="T1" fmla="*/ 2 h 6"/>
                  <a:gd name="T2" fmla="*/ 18 w 20"/>
                  <a:gd name="T3" fmla="*/ 6 h 6"/>
                  <a:gd name="T4" fmla="*/ 0 w 20"/>
                  <a:gd name="T5" fmla="*/ 0 h 6"/>
                  <a:gd name="T6" fmla="*/ 18 w 20"/>
                  <a:gd name="T7" fmla="*/ 0 h 6"/>
                  <a:gd name="T8" fmla="*/ 20 w 20"/>
                  <a:gd name="T9" fmla="*/ 2 h 6"/>
                </a:gdLst>
                <a:ahLst/>
                <a:cxnLst>
                  <a:cxn ang="0">
                    <a:pos x="T0" y="T1"/>
                  </a:cxn>
                  <a:cxn ang="0">
                    <a:pos x="T2" y="T3"/>
                  </a:cxn>
                  <a:cxn ang="0">
                    <a:pos x="T4" y="T5"/>
                  </a:cxn>
                  <a:cxn ang="0">
                    <a:pos x="T6" y="T7"/>
                  </a:cxn>
                  <a:cxn ang="0">
                    <a:pos x="T8" y="T9"/>
                  </a:cxn>
                </a:cxnLst>
                <a:rect l="0" t="0" r="r" b="b"/>
                <a:pathLst>
                  <a:path w="20" h="6">
                    <a:moveTo>
                      <a:pt x="20" y="2"/>
                    </a:moveTo>
                    <a:lnTo>
                      <a:pt x="18" y="6"/>
                    </a:lnTo>
                    <a:lnTo>
                      <a:pt x="0" y="0"/>
                    </a:lnTo>
                    <a:lnTo>
                      <a:pt x="18" y="0"/>
                    </a:lnTo>
                    <a:lnTo>
                      <a:pt x="20"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92" name="Group 2048"/>
            <p:cNvGrpSpPr>
              <a:grpSpLocks/>
            </p:cNvGrpSpPr>
            <p:nvPr/>
          </p:nvGrpSpPr>
          <p:grpSpPr bwMode="auto">
            <a:xfrm>
              <a:off x="5393645" y="1655433"/>
              <a:ext cx="32537" cy="11292"/>
              <a:chOff x="3829" y="1563"/>
              <a:chExt cx="19" cy="5"/>
            </a:xfrm>
            <a:solidFill>
              <a:schemeClr val="bg1">
                <a:lumMod val="85000"/>
              </a:schemeClr>
            </a:solidFill>
          </p:grpSpPr>
          <p:grpSp>
            <p:nvGrpSpPr>
              <p:cNvPr id="606" name="Group 2049"/>
              <p:cNvGrpSpPr>
                <a:grpSpLocks/>
              </p:cNvGrpSpPr>
              <p:nvPr/>
            </p:nvGrpSpPr>
            <p:grpSpPr bwMode="auto">
              <a:xfrm>
                <a:off x="3829" y="1563"/>
                <a:ext cx="19" cy="5"/>
                <a:chOff x="3829" y="1563"/>
                <a:chExt cx="19" cy="5"/>
              </a:xfrm>
              <a:grpFill/>
            </p:grpSpPr>
            <p:pic>
              <p:nvPicPr>
                <p:cNvPr id="608" name="Picture 2050"/>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3829" y="1563"/>
                  <a:ext cx="19"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9" name="Freeform 2051"/>
                <p:cNvSpPr>
                  <a:spLocks/>
                </p:cNvSpPr>
                <p:nvPr/>
              </p:nvSpPr>
              <p:spPr bwMode="auto">
                <a:xfrm>
                  <a:off x="3829" y="1563"/>
                  <a:ext cx="18" cy="4"/>
                </a:xfrm>
                <a:custGeom>
                  <a:avLst/>
                  <a:gdLst>
                    <a:gd name="T0" fmla="*/ 18 w 18"/>
                    <a:gd name="T1" fmla="*/ 9 h 9"/>
                    <a:gd name="T2" fmla="*/ 0 w 18"/>
                    <a:gd name="T3" fmla="*/ 9 h 9"/>
                    <a:gd name="T4" fmla="*/ 2 w 18"/>
                    <a:gd name="T5" fmla="*/ 0 h 9"/>
                    <a:gd name="T6" fmla="*/ 11 w 18"/>
                    <a:gd name="T7" fmla="*/ 4 h 9"/>
                    <a:gd name="T8" fmla="*/ 18 w 18"/>
                    <a:gd name="T9" fmla="*/ 9 h 9"/>
                  </a:gdLst>
                  <a:ahLst/>
                  <a:cxnLst>
                    <a:cxn ang="0">
                      <a:pos x="T0" y="T1"/>
                    </a:cxn>
                    <a:cxn ang="0">
                      <a:pos x="T2" y="T3"/>
                    </a:cxn>
                    <a:cxn ang="0">
                      <a:pos x="T4" y="T5"/>
                    </a:cxn>
                    <a:cxn ang="0">
                      <a:pos x="T6" y="T7"/>
                    </a:cxn>
                    <a:cxn ang="0">
                      <a:pos x="T8" y="T9"/>
                    </a:cxn>
                  </a:cxnLst>
                  <a:rect l="0" t="0" r="r" b="b"/>
                  <a:pathLst>
                    <a:path w="18" h="9">
                      <a:moveTo>
                        <a:pt x="18" y="9"/>
                      </a:moveTo>
                      <a:lnTo>
                        <a:pt x="0" y="9"/>
                      </a:lnTo>
                      <a:lnTo>
                        <a:pt x="2" y="0"/>
                      </a:lnTo>
                      <a:lnTo>
                        <a:pt x="11" y="4"/>
                      </a:lnTo>
                      <a:lnTo>
                        <a:pt x="18" y="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10" name="Freeform 2052"/>
                <p:cNvSpPr>
                  <a:spLocks/>
                </p:cNvSpPr>
                <p:nvPr/>
              </p:nvSpPr>
              <p:spPr bwMode="auto">
                <a:xfrm>
                  <a:off x="3829" y="1563"/>
                  <a:ext cx="18" cy="4"/>
                </a:xfrm>
                <a:custGeom>
                  <a:avLst/>
                  <a:gdLst>
                    <a:gd name="T0" fmla="*/ 18 w 18"/>
                    <a:gd name="T1" fmla="*/ 9 h 9"/>
                    <a:gd name="T2" fmla="*/ 0 w 18"/>
                    <a:gd name="T3" fmla="*/ 9 h 9"/>
                    <a:gd name="T4" fmla="*/ 2 w 18"/>
                    <a:gd name="T5" fmla="*/ 0 h 9"/>
                    <a:gd name="T6" fmla="*/ 11 w 18"/>
                    <a:gd name="T7" fmla="*/ 4 h 9"/>
                    <a:gd name="T8" fmla="*/ 18 w 18"/>
                    <a:gd name="T9" fmla="*/ 9 h 9"/>
                  </a:gdLst>
                  <a:ahLst/>
                  <a:cxnLst>
                    <a:cxn ang="0">
                      <a:pos x="T0" y="T1"/>
                    </a:cxn>
                    <a:cxn ang="0">
                      <a:pos x="T2" y="T3"/>
                    </a:cxn>
                    <a:cxn ang="0">
                      <a:pos x="T4" y="T5"/>
                    </a:cxn>
                    <a:cxn ang="0">
                      <a:pos x="T6" y="T7"/>
                    </a:cxn>
                    <a:cxn ang="0">
                      <a:pos x="T8" y="T9"/>
                    </a:cxn>
                  </a:cxnLst>
                  <a:rect l="0" t="0" r="r" b="b"/>
                  <a:pathLst>
                    <a:path w="18" h="9">
                      <a:moveTo>
                        <a:pt x="18" y="9"/>
                      </a:moveTo>
                      <a:lnTo>
                        <a:pt x="0" y="9"/>
                      </a:lnTo>
                      <a:lnTo>
                        <a:pt x="2" y="0"/>
                      </a:lnTo>
                      <a:lnTo>
                        <a:pt x="11" y="4"/>
                      </a:lnTo>
                      <a:lnTo>
                        <a:pt x="18" y="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11" name="Picture 2053"/>
                <p:cNvPicPr>
                  <a:picLocks noChangeAspect="1" noChangeArrowheads="1"/>
                </p:cNvPicPr>
                <p:nvPr/>
              </p:nvPicPr>
              <p:blipFill>
                <a:blip r:embed="rId61" cstate="print">
                  <a:extLst>
                    <a:ext uri="{28A0092B-C50C-407E-A947-70E740481C1C}">
                      <a14:useLocalDpi xmlns:a14="http://schemas.microsoft.com/office/drawing/2010/main" val="0"/>
                    </a:ext>
                  </a:extLst>
                </a:blip>
                <a:srcRect/>
                <a:stretch>
                  <a:fillRect/>
                </a:stretch>
              </p:blipFill>
              <p:spPr bwMode="auto">
                <a:xfrm>
                  <a:off x="3829" y="1563"/>
                  <a:ext cx="19"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07" name="Freeform 2054"/>
              <p:cNvSpPr>
                <a:spLocks/>
              </p:cNvSpPr>
              <p:nvPr/>
            </p:nvSpPr>
            <p:spPr bwMode="auto">
              <a:xfrm>
                <a:off x="3829" y="1563"/>
                <a:ext cx="18" cy="4"/>
              </a:xfrm>
              <a:custGeom>
                <a:avLst/>
                <a:gdLst>
                  <a:gd name="T0" fmla="*/ 18 w 18"/>
                  <a:gd name="T1" fmla="*/ 9 h 9"/>
                  <a:gd name="T2" fmla="*/ 0 w 18"/>
                  <a:gd name="T3" fmla="*/ 9 h 9"/>
                  <a:gd name="T4" fmla="*/ 2 w 18"/>
                  <a:gd name="T5" fmla="*/ 0 h 9"/>
                  <a:gd name="T6" fmla="*/ 11 w 18"/>
                  <a:gd name="T7" fmla="*/ 4 h 9"/>
                  <a:gd name="T8" fmla="*/ 18 w 18"/>
                  <a:gd name="T9" fmla="*/ 9 h 9"/>
                </a:gdLst>
                <a:ahLst/>
                <a:cxnLst>
                  <a:cxn ang="0">
                    <a:pos x="T0" y="T1"/>
                  </a:cxn>
                  <a:cxn ang="0">
                    <a:pos x="T2" y="T3"/>
                  </a:cxn>
                  <a:cxn ang="0">
                    <a:pos x="T4" y="T5"/>
                  </a:cxn>
                  <a:cxn ang="0">
                    <a:pos x="T6" y="T7"/>
                  </a:cxn>
                  <a:cxn ang="0">
                    <a:pos x="T8" y="T9"/>
                  </a:cxn>
                </a:cxnLst>
                <a:rect l="0" t="0" r="r" b="b"/>
                <a:pathLst>
                  <a:path w="18" h="9">
                    <a:moveTo>
                      <a:pt x="18" y="9"/>
                    </a:moveTo>
                    <a:lnTo>
                      <a:pt x="0" y="9"/>
                    </a:lnTo>
                    <a:lnTo>
                      <a:pt x="2" y="0"/>
                    </a:lnTo>
                    <a:lnTo>
                      <a:pt x="11" y="4"/>
                    </a:lnTo>
                    <a:lnTo>
                      <a:pt x="18" y="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93" name="Freeform 2055"/>
            <p:cNvSpPr>
              <a:spLocks/>
            </p:cNvSpPr>
            <p:nvPr/>
          </p:nvSpPr>
          <p:spPr bwMode="auto">
            <a:xfrm>
              <a:off x="5070081" y="1482295"/>
              <a:ext cx="46998" cy="5646"/>
            </a:xfrm>
            <a:custGeom>
              <a:avLst/>
              <a:gdLst>
                <a:gd name="T0" fmla="*/ 28 w 28"/>
                <a:gd name="T1" fmla="*/ 0 h 7"/>
                <a:gd name="T2" fmla="*/ 0 w 28"/>
                <a:gd name="T3" fmla="*/ 2 h 7"/>
                <a:gd name="T4" fmla="*/ 16 w 28"/>
                <a:gd name="T5" fmla="*/ 7 h 7"/>
                <a:gd name="T6" fmla="*/ 28 w 28"/>
                <a:gd name="T7" fmla="*/ 0 h 7"/>
              </a:gdLst>
              <a:ahLst/>
              <a:cxnLst>
                <a:cxn ang="0">
                  <a:pos x="T0" y="T1"/>
                </a:cxn>
                <a:cxn ang="0">
                  <a:pos x="T2" y="T3"/>
                </a:cxn>
                <a:cxn ang="0">
                  <a:pos x="T4" y="T5"/>
                </a:cxn>
                <a:cxn ang="0">
                  <a:pos x="T6" y="T7"/>
                </a:cxn>
              </a:cxnLst>
              <a:rect l="0" t="0" r="r" b="b"/>
              <a:pathLst>
                <a:path w="28" h="7">
                  <a:moveTo>
                    <a:pt x="28" y="0"/>
                  </a:moveTo>
                  <a:lnTo>
                    <a:pt x="0" y="2"/>
                  </a:lnTo>
                  <a:lnTo>
                    <a:pt x="16" y="7"/>
                  </a:lnTo>
                  <a:lnTo>
                    <a:pt x="28"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394" name="Freeform 2056"/>
            <p:cNvSpPr>
              <a:spLocks/>
            </p:cNvSpPr>
            <p:nvPr/>
          </p:nvSpPr>
          <p:spPr bwMode="auto">
            <a:xfrm>
              <a:off x="5124310" y="1474767"/>
              <a:ext cx="46998" cy="7528"/>
            </a:xfrm>
            <a:custGeom>
              <a:avLst/>
              <a:gdLst>
                <a:gd name="T0" fmla="*/ 26 w 26"/>
                <a:gd name="T1" fmla="*/ 3 h 7"/>
                <a:gd name="T2" fmla="*/ 0 w 26"/>
                <a:gd name="T3" fmla="*/ 7 h 7"/>
                <a:gd name="T4" fmla="*/ 23 w 26"/>
                <a:gd name="T5" fmla="*/ 0 h 7"/>
                <a:gd name="T6" fmla="*/ 26 w 26"/>
                <a:gd name="T7" fmla="*/ 3 h 7"/>
              </a:gdLst>
              <a:ahLst/>
              <a:cxnLst>
                <a:cxn ang="0">
                  <a:pos x="T0" y="T1"/>
                </a:cxn>
                <a:cxn ang="0">
                  <a:pos x="T2" y="T3"/>
                </a:cxn>
                <a:cxn ang="0">
                  <a:pos x="T4" y="T5"/>
                </a:cxn>
                <a:cxn ang="0">
                  <a:pos x="T6" y="T7"/>
                </a:cxn>
              </a:cxnLst>
              <a:rect l="0" t="0" r="r" b="b"/>
              <a:pathLst>
                <a:path w="26" h="7">
                  <a:moveTo>
                    <a:pt x="26" y="3"/>
                  </a:moveTo>
                  <a:lnTo>
                    <a:pt x="0" y="7"/>
                  </a:lnTo>
                  <a:lnTo>
                    <a:pt x="23" y="0"/>
                  </a:lnTo>
                  <a:lnTo>
                    <a:pt x="26" y="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395" name="Group 2057"/>
            <p:cNvGrpSpPr>
              <a:grpSpLocks/>
            </p:cNvGrpSpPr>
            <p:nvPr/>
          </p:nvGrpSpPr>
          <p:grpSpPr bwMode="auto">
            <a:xfrm>
              <a:off x="6140191" y="1629086"/>
              <a:ext cx="39768" cy="9410"/>
              <a:chOff x="4253" y="1549"/>
              <a:chExt cx="22" cy="5"/>
            </a:xfrm>
            <a:solidFill>
              <a:schemeClr val="bg1">
                <a:lumMod val="85000"/>
              </a:schemeClr>
            </a:solidFill>
          </p:grpSpPr>
          <p:grpSp>
            <p:nvGrpSpPr>
              <p:cNvPr id="600" name="Group 2058"/>
              <p:cNvGrpSpPr>
                <a:grpSpLocks/>
              </p:cNvGrpSpPr>
              <p:nvPr/>
            </p:nvGrpSpPr>
            <p:grpSpPr bwMode="auto">
              <a:xfrm>
                <a:off x="4253" y="1549"/>
                <a:ext cx="22" cy="5"/>
                <a:chOff x="4253" y="1549"/>
                <a:chExt cx="22" cy="5"/>
              </a:xfrm>
              <a:grpFill/>
            </p:grpSpPr>
            <p:pic>
              <p:nvPicPr>
                <p:cNvPr id="602" name="Picture 2059"/>
                <p:cNvPicPr>
                  <a:picLocks noChangeAspect="1" noChangeArrowheads="1"/>
                </p:cNvPicPr>
                <p:nvPr/>
              </p:nvPicPr>
              <p:blipFill>
                <a:blip r:embed="rId62" cstate="print">
                  <a:extLst>
                    <a:ext uri="{28A0092B-C50C-407E-A947-70E740481C1C}">
                      <a14:useLocalDpi xmlns:a14="http://schemas.microsoft.com/office/drawing/2010/main" val="0"/>
                    </a:ext>
                  </a:extLst>
                </a:blip>
                <a:srcRect t="-58595"/>
                <a:stretch>
                  <a:fillRect/>
                </a:stretch>
              </p:blipFill>
              <p:spPr bwMode="auto">
                <a:xfrm>
                  <a:off x="4253" y="1549"/>
                  <a:ext cx="22"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3" name="Freeform 2060"/>
                <p:cNvSpPr>
                  <a:spLocks/>
                </p:cNvSpPr>
                <p:nvPr/>
              </p:nvSpPr>
              <p:spPr bwMode="auto">
                <a:xfrm>
                  <a:off x="4253" y="1551"/>
                  <a:ext cx="21" cy="2"/>
                </a:xfrm>
                <a:custGeom>
                  <a:avLst/>
                  <a:gdLst>
                    <a:gd name="T0" fmla="*/ 20 w 21"/>
                    <a:gd name="T1" fmla="*/ 0 h 6"/>
                    <a:gd name="T2" fmla="*/ 0 w 21"/>
                    <a:gd name="T3" fmla="*/ 2 h 6"/>
                    <a:gd name="T4" fmla="*/ 21 w 21"/>
                    <a:gd name="T5" fmla="*/ 6 h 6"/>
                    <a:gd name="T6" fmla="*/ 20 w 21"/>
                    <a:gd name="T7" fmla="*/ 0 h 6"/>
                  </a:gdLst>
                  <a:ahLst/>
                  <a:cxnLst>
                    <a:cxn ang="0">
                      <a:pos x="T0" y="T1"/>
                    </a:cxn>
                    <a:cxn ang="0">
                      <a:pos x="T2" y="T3"/>
                    </a:cxn>
                    <a:cxn ang="0">
                      <a:pos x="T4" y="T5"/>
                    </a:cxn>
                    <a:cxn ang="0">
                      <a:pos x="T6" y="T7"/>
                    </a:cxn>
                  </a:cxnLst>
                  <a:rect l="0" t="0" r="r" b="b"/>
                  <a:pathLst>
                    <a:path w="21" h="6">
                      <a:moveTo>
                        <a:pt x="20" y="0"/>
                      </a:moveTo>
                      <a:lnTo>
                        <a:pt x="0" y="2"/>
                      </a:lnTo>
                      <a:lnTo>
                        <a:pt x="21" y="6"/>
                      </a:lnTo>
                      <a:lnTo>
                        <a:pt x="2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604" name="Freeform 2061"/>
                <p:cNvSpPr>
                  <a:spLocks/>
                </p:cNvSpPr>
                <p:nvPr/>
              </p:nvSpPr>
              <p:spPr bwMode="auto">
                <a:xfrm>
                  <a:off x="4253" y="1551"/>
                  <a:ext cx="21" cy="2"/>
                </a:xfrm>
                <a:custGeom>
                  <a:avLst/>
                  <a:gdLst>
                    <a:gd name="T0" fmla="*/ 20 w 21"/>
                    <a:gd name="T1" fmla="*/ 0 h 6"/>
                    <a:gd name="T2" fmla="*/ 0 w 21"/>
                    <a:gd name="T3" fmla="*/ 2 h 6"/>
                    <a:gd name="T4" fmla="*/ 21 w 21"/>
                    <a:gd name="T5" fmla="*/ 6 h 6"/>
                    <a:gd name="T6" fmla="*/ 20 w 21"/>
                    <a:gd name="T7" fmla="*/ 0 h 6"/>
                  </a:gdLst>
                  <a:ahLst/>
                  <a:cxnLst>
                    <a:cxn ang="0">
                      <a:pos x="T0" y="T1"/>
                    </a:cxn>
                    <a:cxn ang="0">
                      <a:pos x="T2" y="T3"/>
                    </a:cxn>
                    <a:cxn ang="0">
                      <a:pos x="T4" y="T5"/>
                    </a:cxn>
                    <a:cxn ang="0">
                      <a:pos x="T6" y="T7"/>
                    </a:cxn>
                  </a:cxnLst>
                  <a:rect l="0" t="0" r="r" b="b"/>
                  <a:pathLst>
                    <a:path w="21" h="6">
                      <a:moveTo>
                        <a:pt x="20" y="0"/>
                      </a:moveTo>
                      <a:lnTo>
                        <a:pt x="0" y="2"/>
                      </a:lnTo>
                      <a:lnTo>
                        <a:pt x="21" y="6"/>
                      </a:lnTo>
                      <a:lnTo>
                        <a:pt x="2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605" name="Picture 2062"/>
                <p:cNvPicPr>
                  <a:picLocks noChangeAspect="1" noChangeArrowheads="1"/>
                </p:cNvPicPr>
                <p:nvPr/>
              </p:nvPicPr>
              <p:blipFill>
                <a:blip r:embed="rId62" cstate="print">
                  <a:extLst>
                    <a:ext uri="{28A0092B-C50C-407E-A947-70E740481C1C}">
                      <a14:useLocalDpi xmlns:a14="http://schemas.microsoft.com/office/drawing/2010/main" val="0"/>
                    </a:ext>
                  </a:extLst>
                </a:blip>
                <a:srcRect t="-58595"/>
                <a:stretch>
                  <a:fillRect/>
                </a:stretch>
              </p:blipFill>
              <p:spPr bwMode="auto">
                <a:xfrm>
                  <a:off x="4253" y="1549"/>
                  <a:ext cx="22"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01" name="Freeform 2063"/>
              <p:cNvSpPr>
                <a:spLocks/>
              </p:cNvSpPr>
              <p:nvPr/>
            </p:nvSpPr>
            <p:spPr bwMode="auto">
              <a:xfrm>
                <a:off x="4253" y="1551"/>
                <a:ext cx="21" cy="2"/>
              </a:xfrm>
              <a:custGeom>
                <a:avLst/>
                <a:gdLst>
                  <a:gd name="T0" fmla="*/ 20 w 21"/>
                  <a:gd name="T1" fmla="*/ 0 h 6"/>
                  <a:gd name="T2" fmla="*/ 0 w 21"/>
                  <a:gd name="T3" fmla="*/ 2 h 6"/>
                  <a:gd name="T4" fmla="*/ 21 w 21"/>
                  <a:gd name="T5" fmla="*/ 6 h 6"/>
                  <a:gd name="T6" fmla="*/ 20 w 21"/>
                  <a:gd name="T7" fmla="*/ 0 h 6"/>
                </a:gdLst>
                <a:ahLst/>
                <a:cxnLst>
                  <a:cxn ang="0">
                    <a:pos x="T0" y="T1"/>
                  </a:cxn>
                  <a:cxn ang="0">
                    <a:pos x="T2" y="T3"/>
                  </a:cxn>
                  <a:cxn ang="0">
                    <a:pos x="T4" y="T5"/>
                  </a:cxn>
                  <a:cxn ang="0">
                    <a:pos x="T6" y="T7"/>
                  </a:cxn>
                </a:cxnLst>
                <a:rect l="0" t="0" r="r" b="b"/>
                <a:pathLst>
                  <a:path w="21" h="6">
                    <a:moveTo>
                      <a:pt x="20" y="0"/>
                    </a:moveTo>
                    <a:lnTo>
                      <a:pt x="0" y="2"/>
                    </a:lnTo>
                    <a:lnTo>
                      <a:pt x="21" y="6"/>
                    </a:lnTo>
                    <a:lnTo>
                      <a:pt x="2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396" name="Group 2064"/>
            <p:cNvGrpSpPr>
              <a:grpSpLocks/>
            </p:cNvGrpSpPr>
            <p:nvPr/>
          </p:nvGrpSpPr>
          <p:grpSpPr bwMode="auto">
            <a:xfrm>
              <a:off x="7752587" y="2314108"/>
              <a:ext cx="10846" cy="18819"/>
              <a:chOff x="5166" y="1894"/>
              <a:chExt cx="7" cy="10"/>
            </a:xfrm>
          </p:grpSpPr>
          <p:grpSp>
            <p:nvGrpSpPr>
              <p:cNvPr id="594" name="Group 2065"/>
              <p:cNvGrpSpPr>
                <a:grpSpLocks/>
              </p:cNvGrpSpPr>
              <p:nvPr/>
            </p:nvGrpSpPr>
            <p:grpSpPr bwMode="auto">
              <a:xfrm>
                <a:off x="5166" y="1894"/>
                <a:ext cx="7" cy="10"/>
                <a:chOff x="5166" y="1894"/>
                <a:chExt cx="7" cy="10"/>
              </a:xfrm>
            </p:grpSpPr>
            <p:pic>
              <p:nvPicPr>
                <p:cNvPr id="596" name="Picture 2066"/>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166" y="1894"/>
                  <a:ext cx="7" cy="10"/>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7" name="Freeform 2067"/>
                <p:cNvSpPr>
                  <a:spLocks/>
                </p:cNvSpPr>
                <p:nvPr/>
              </p:nvSpPr>
              <p:spPr bwMode="auto">
                <a:xfrm>
                  <a:off x="5166" y="1894"/>
                  <a:ext cx="6" cy="9"/>
                </a:xfrm>
                <a:custGeom>
                  <a:avLst/>
                  <a:gdLst>
                    <a:gd name="T0" fmla="*/ 6 w 6"/>
                    <a:gd name="T1" fmla="*/ 2 h 19"/>
                    <a:gd name="T2" fmla="*/ 1 w 6"/>
                    <a:gd name="T3" fmla="*/ 19 h 19"/>
                    <a:gd name="T4" fmla="*/ 0 w 6"/>
                    <a:gd name="T5" fmla="*/ 0 h 19"/>
                    <a:gd name="T6" fmla="*/ 6 w 6"/>
                    <a:gd name="T7" fmla="*/ 2 h 19"/>
                  </a:gdLst>
                  <a:ahLst/>
                  <a:cxnLst>
                    <a:cxn ang="0">
                      <a:pos x="T0" y="T1"/>
                    </a:cxn>
                    <a:cxn ang="0">
                      <a:pos x="T2" y="T3"/>
                    </a:cxn>
                    <a:cxn ang="0">
                      <a:pos x="T4" y="T5"/>
                    </a:cxn>
                    <a:cxn ang="0">
                      <a:pos x="T6" y="T7"/>
                    </a:cxn>
                  </a:cxnLst>
                  <a:rect l="0" t="0" r="r" b="b"/>
                  <a:pathLst>
                    <a:path w="6" h="19">
                      <a:moveTo>
                        <a:pt x="6" y="2"/>
                      </a:moveTo>
                      <a:lnTo>
                        <a:pt x="1" y="19"/>
                      </a:lnTo>
                      <a:lnTo>
                        <a:pt x="0" y="0"/>
                      </a:lnTo>
                      <a:lnTo>
                        <a:pt x="6"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98" name="Freeform 2068"/>
                <p:cNvSpPr>
                  <a:spLocks/>
                </p:cNvSpPr>
                <p:nvPr/>
              </p:nvSpPr>
              <p:spPr bwMode="auto">
                <a:xfrm>
                  <a:off x="5166" y="1894"/>
                  <a:ext cx="6" cy="9"/>
                </a:xfrm>
                <a:custGeom>
                  <a:avLst/>
                  <a:gdLst>
                    <a:gd name="T0" fmla="*/ 6 w 6"/>
                    <a:gd name="T1" fmla="*/ 2 h 19"/>
                    <a:gd name="T2" fmla="*/ 1 w 6"/>
                    <a:gd name="T3" fmla="*/ 19 h 19"/>
                    <a:gd name="T4" fmla="*/ 0 w 6"/>
                    <a:gd name="T5" fmla="*/ 0 h 19"/>
                    <a:gd name="T6" fmla="*/ 6 w 6"/>
                    <a:gd name="T7" fmla="*/ 2 h 19"/>
                  </a:gdLst>
                  <a:ahLst/>
                  <a:cxnLst>
                    <a:cxn ang="0">
                      <a:pos x="T0" y="T1"/>
                    </a:cxn>
                    <a:cxn ang="0">
                      <a:pos x="T2" y="T3"/>
                    </a:cxn>
                    <a:cxn ang="0">
                      <a:pos x="T4" y="T5"/>
                    </a:cxn>
                    <a:cxn ang="0">
                      <a:pos x="T6" y="T7"/>
                    </a:cxn>
                  </a:cxnLst>
                  <a:rect l="0" t="0" r="r" b="b"/>
                  <a:pathLst>
                    <a:path w="6" h="19">
                      <a:moveTo>
                        <a:pt x="6" y="2"/>
                      </a:moveTo>
                      <a:lnTo>
                        <a:pt x="1" y="19"/>
                      </a:lnTo>
                      <a:lnTo>
                        <a:pt x="0" y="0"/>
                      </a:lnTo>
                      <a:lnTo>
                        <a:pt x="6"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99" name="Picture 2069"/>
                <p:cNvPicPr>
                  <a:picLocks noChangeAspect="1" noChangeArrowheads="1"/>
                </p:cNvPicPr>
                <p:nvPr/>
              </p:nvPicPr>
              <p:blipFill>
                <a:blip r:embed="rId63" cstate="print">
                  <a:extLst>
                    <a:ext uri="{28A0092B-C50C-407E-A947-70E740481C1C}">
                      <a14:useLocalDpi xmlns:a14="http://schemas.microsoft.com/office/drawing/2010/main" val="0"/>
                    </a:ext>
                  </a:extLst>
                </a:blip>
                <a:srcRect/>
                <a:stretch>
                  <a:fillRect/>
                </a:stretch>
              </p:blipFill>
              <p:spPr bwMode="auto">
                <a:xfrm>
                  <a:off x="5166" y="1894"/>
                  <a:ext cx="7" cy="10"/>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95" name="Freeform 2070"/>
              <p:cNvSpPr>
                <a:spLocks/>
              </p:cNvSpPr>
              <p:nvPr/>
            </p:nvSpPr>
            <p:spPr bwMode="auto">
              <a:xfrm>
                <a:off x="5166" y="1894"/>
                <a:ext cx="6" cy="9"/>
              </a:xfrm>
              <a:custGeom>
                <a:avLst/>
                <a:gdLst>
                  <a:gd name="T0" fmla="*/ 6 w 6"/>
                  <a:gd name="T1" fmla="*/ 2 h 19"/>
                  <a:gd name="T2" fmla="*/ 1 w 6"/>
                  <a:gd name="T3" fmla="*/ 19 h 19"/>
                  <a:gd name="T4" fmla="*/ 0 w 6"/>
                  <a:gd name="T5" fmla="*/ 0 h 19"/>
                  <a:gd name="T6" fmla="*/ 6 w 6"/>
                  <a:gd name="T7" fmla="*/ 2 h 19"/>
                </a:gdLst>
                <a:ahLst/>
                <a:cxnLst>
                  <a:cxn ang="0">
                    <a:pos x="T0" y="T1"/>
                  </a:cxn>
                  <a:cxn ang="0">
                    <a:pos x="T2" y="T3"/>
                  </a:cxn>
                  <a:cxn ang="0">
                    <a:pos x="T4" y="T5"/>
                  </a:cxn>
                  <a:cxn ang="0">
                    <a:pos x="T6" y="T7"/>
                  </a:cxn>
                </a:cxnLst>
                <a:rect l="0" t="0" r="r" b="b"/>
                <a:pathLst>
                  <a:path w="6" h="19">
                    <a:moveTo>
                      <a:pt x="6" y="2"/>
                    </a:moveTo>
                    <a:lnTo>
                      <a:pt x="1" y="19"/>
                    </a:lnTo>
                    <a:lnTo>
                      <a:pt x="0" y="0"/>
                    </a:lnTo>
                    <a:lnTo>
                      <a:pt x="6" y="2"/>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97" name="Freeform 2071"/>
            <p:cNvSpPr>
              <a:spLocks/>
            </p:cNvSpPr>
            <p:nvPr/>
          </p:nvSpPr>
          <p:spPr bwMode="auto">
            <a:xfrm>
              <a:off x="7662206" y="2509829"/>
              <a:ext cx="14461" cy="20701"/>
            </a:xfrm>
            <a:custGeom>
              <a:avLst/>
              <a:gdLst>
                <a:gd name="T0" fmla="*/ 7 w 7"/>
                <a:gd name="T1" fmla="*/ 0 h 20"/>
                <a:gd name="T2" fmla="*/ 0 w 7"/>
                <a:gd name="T3" fmla="*/ 20 h 20"/>
                <a:gd name="T4" fmla="*/ 0 w 7"/>
                <a:gd name="T5" fmla="*/ 5 h 20"/>
                <a:gd name="T6" fmla="*/ 7 w 7"/>
                <a:gd name="T7" fmla="*/ 0 h 20"/>
              </a:gdLst>
              <a:ahLst/>
              <a:cxnLst>
                <a:cxn ang="0">
                  <a:pos x="T0" y="T1"/>
                </a:cxn>
                <a:cxn ang="0">
                  <a:pos x="T2" y="T3"/>
                </a:cxn>
                <a:cxn ang="0">
                  <a:pos x="T4" y="T5"/>
                </a:cxn>
                <a:cxn ang="0">
                  <a:pos x="T6" y="T7"/>
                </a:cxn>
              </a:cxnLst>
              <a:rect l="0" t="0" r="r" b="b"/>
              <a:pathLst>
                <a:path w="7" h="20">
                  <a:moveTo>
                    <a:pt x="7" y="0"/>
                  </a:moveTo>
                  <a:lnTo>
                    <a:pt x="0" y="20"/>
                  </a:lnTo>
                  <a:lnTo>
                    <a:pt x="0" y="5"/>
                  </a:lnTo>
                  <a:lnTo>
                    <a:pt x="7" y="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nvGrpSpPr>
            <p:cNvPr id="398" name="Group 2072"/>
            <p:cNvGrpSpPr>
              <a:grpSpLocks/>
            </p:cNvGrpSpPr>
            <p:nvPr/>
          </p:nvGrpSpPr>
          <p:grpSpPr bwMode="auto">
            <a:xfrm>
              <a:off x="6680669" y="1634731"/>
              <a:ext cx="19884" cy="11292"/>
              <a:chOff x="4558" y="1552"/>
              <a:chExt cx="11" cy="6"/>
            </a:xfrm>
            <a:solidFill>
              <a:schemeClr val="bg1">
                <a:lumMod val="85000"/>
              </a:schemeClr>
            </a:solidFill>
          </p:grpSpPr>
          <p:grpSp>
            <p:nvGrpSpPr>
              <p:cNvPr id="588" name="Group 2073"/>
              <p:cNvGrpSpPr>
                <a:grpSpLocks/>
              </p:cNvGrpSpPr>
              <p:nvPr/>
            </p:nvGrpSpPr>
            <p:grpSpPr bwMode="auto">
              <a:xfrm>
                <a:off x="4558" y="1552"/>
                <a:ext cx="11" cy="6"/>
                <a:chOff x="4558" y="1552"/>
                <a:chExt cx="11" cy="6"/>
              </a:xfrm>
              <a:grpFill/>
            </p:grpSpPr>
            <p:pic>
              <p:nvPicPr>
                <p:cNvPr id="590" name="Picture 2074"/>
                <p:cNvPicPr>
                  <a:picLocks noChangeAspect="1" noChangeArrowheads="1"/>
                </p:cNvPicPr>
                <p:nvPr/>
              </p:nvPicPr>
              <p:blipFill>
                <a:blip r:embed="rId64" cstate="print">
                  <a:extLst>
                    <a:ext uri="{28A0092B-C50C-407E-A947-70E740481C1C}">
                      <a14:useLocalDpi xmlns:a14="http://schemas.microsoft.com/office/drawing/2010/main" val="0"/>
                    </a:ext>
                  </a:extLst>
                </a:blip>
                <a:srcRect t="-18575"/>
                <a:stretch>
                  <a:fillRect/>
                </a:stretch>
              </p:blipFill>
              <p:spPr bwMode="auto">
                <a:xfrm>
                  <a:off x="4558" y="1552"/>
                  <a:ext cx="11"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91" name="Freeform 2075"/>
                <p:cNvSpPr>
                  <a:spLocks/>
                </p:cNvSpPr>
                <p:nvPr/>
              </p:nvSpPr>
              <p:spPr bwMode="auto">
                <a:xfrm>
                  <a:off x="4558" y="1553"/>
                  <a:ext cx="10" cy="4"/>
                </a:xfrm>
                <a:custGeom>
                  <a:avLst/>
                  <a:gdLst>
                    <a:gd name="T0" fmla="*/ 10 w 10"/>
                    <a:gd name="T1" fmla="*/ 0 h 7"/>
                    <a:gd name="T2" fmla="*/ 0 w 10"/>
                    <a:gd name="T3" fmla="*/ 0 h 7"/>
                    <a:gd name="T4" fmla="*/ 1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0" y="0"/>
                      </a:lnTo>
                      <a:lnTo>
                        <a:pt x="10" y="7"/>
                      </a:lnTo>
                      <a:lnTo>
                        <a:pt x="1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92" name="Freeform 2076"/>
                <p:cNvSpPr>
                  <a:spLocks/>
                </p:cNvSpPr>
                <p:nvPr/>
              </p:nvSpPr>
              <p:spPr bwMode="auto">
                <a:xfrm>
                  <a:off x="4558" y="1553"/>
                  <a:ext cx="10" cy="4"/>
                </a:xfrm>
                <a:custGeom>
                  <a:avLst/>
                  <a:gdLst>
                    <a:gd name="T0" fmla="*/ 10 w 10"/>
                    <a:gd name="T1" fmla="*/ 0 h 7"/>
                    <a:gd name="T2" fmla="*/ 0 w 10"/>
                    <a:gd name="T3" fmla="*/ 0 h 7"/>
                    <a:gd name="T4" fmla="*/ 1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0" y="0"/>
                      </a:lnTo>
                      <a:lnTo>
                        <a:pt x="10" y="7"/>
                      </a:lnTo>
                      <a:lnTo>
                        <a:pt x="1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93" name="Picture 2077"/>
                <p:cNvPicPr>
                  <a:picLocks noChangeAspect="1" noChangeArrowheads="1"/>
                </p:cNvPicPr>
                <p:nvPr/>
              </p:nvPicPr>
              <p:blipFill>
                <a:blip r:embed="rId64" cstate="print">
                  <a:extLst>
                    <a:ext uri="{28A0092B-C50C-407E-A947-70E740481C1C}">
                      <a14:useLocalDpi xmlns:a14="http://schemas.microsoft.com/office/drawing/2010/main" val="0"/>
                    </a:ext>
                  </a:extLst>
                </a:blip>
                <a:srcRect t="-18575"/>
                <a:stretch>
                  <a:fillRect/>
                </a:stretch>
              </p:blipFill>
              <p:spPr bwMode="auto">
                <a:xfrm>
                  <a:off x="4558" y="1552"/>
                  <a:ext cx="11"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89" name="Freeform 2078"/>
              <p:cNvSpPr>
                <a:spLocks/>
              </p:cNvSpPr>
              <p:nvPr/>
            </p:nvSpPr>
            <p:spPr bwMode="auto">
              <a:xfrm>
                <a:off x="4558" y="1553"/>
                <a:ext cx="10" cy="4"/>
              </a:xfrm>
              <a:custGeom>
                <a:avLst/>
                <a:gdLst>
                  <a:gd name="T0" fmla="*/ 10 w 10"/>
                  <a:gd name="T1" fmla="*/ 0 h 7"/>
                  <a:gd name="T2" fmla="*/ 0 w 10"/>
                  <a:gd name="T3" fmla="*/ 0 h 7"/>
                  <a:gd name="T4" fmla="*/ 10 w 10"/>
                  <a:gd name="T5" fmla="*/ 7 h 7"/>
                  <a:gd name="T6" fmla="*/ 10 w 10"/>
                  <a:gd name="T7" fmla="*/ 0 h 7"/>
                </a:gdLst>
                <a:ahLst/>
                <a:cxnLst>
                  <a:cxn ang="0">
                    <a:pos x="T0" y="T1"/>
                  </a:cxn>
                  <a:cxn ang="0">
                    <a:pos x="T2" y="T3"/>
                  </a:cxn>
                  <a:cxn ang="0">
                    <a:pos x="T4" y="T5"/>
                  </a:cxn>
                  <a:cxn ang="0">
                    <a:pos x="T6" y="T7"/>
                  </a:cxn>
                </a:cxnLst>
                <a:rect l="0" t="0" r="r" b="b"/>
                <a:pathLst>
                  <a:path w="10" h="7">
                    <a:moveTo>
                      <a:pt x="10" y="0"/>
                    </a:moveTo>
                    <a:lnTo>
                      <a:pt x="0" y="0"/>
                    </a:lnTo>
                    <a:lnTo>
                      <a:pt x="10" y="7"/>
                    </a:lnTo>
                    <a:lnTo>
                      <a:pt x="10"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399" name="Freeform 2079"/>
            <p:cNvSpPr>
              <a:spLocks/>
            </p:cNvSpPr>
            <p:nvPr/>
          </p:nvSpPr>
          <p:spPr bwMode="auto">
            <a:xfrm>
              <a:off x="4845936" y="1484177"/>
              <a:ext cx="50613" cy="1882"/>
            </a:xfrm>
            <a:custGeom>
              <a:avLst/>
              <a:gdLst>
                <a:gd name="T0" fmla="*/ 28 w 28"/>
                <a:gd name="T1" fmla="*/ 0 h 2"/>
                <a:gd name="T2" fmla="*/ 0 w 28"/>
                <a:gd name="T3" fmla="*/ 2 h 2"/>
                <a:gd name="T4" fmla="*/ 6 w 28"/>
                <a:gd name="T5" fmla="*/ 0 h 2"/>
                <a:gd name="T6" fmla="*/ 28 w 28"/>
                <a:gd name="T7" fmla="*/ 0 h 2"/>
              </a:gdLst>
              <a:ahLst/>
              <a:cxnLst>
                <a:cxn ang="0">
                  <a:pos x="T0" y="T1"/>
                </a:cxn>
                <a:cxn ang="0">
                  <a:pos x="T2" y="T3"/>
                </a:cxn>
                <a:cxn ang="0">
                  <a:pos x="T4" y="T5"/>
                </a:cxn>
                <a:cxn ang="0">
                  <a:pos x="T6" y="T7"/>
                </a:cxn>
              </a:cxnLst>
              <a:rect l="0" t="0" r="r" b="b"/>
              <a:pathLst>
                <a:path w="28" h="2">
                  <a:moveTo>
                    <a:pt x="28" y="0"/>
                  </a:moveTo>
                  <a:lnTo>
                    <a:pt x="0" y="2"/>
                  </a:lnTo>
                  <a:lnTo>
                    <a:pt x="6" y="0"/>
                  </a:lnTo>
                  <a:lnTo>
                    <a:pt x="28"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400" name="Group 2080"/>
            <p:cNvGrpSpPr>
              <a:grpSpLocks/>
            </p:cNvGrpSpPr>
            <p:nvPr/>
          </p:nvGrpSpPr>
          <p:grpSpPr bwMode="auto">
            <a:xfrm>
              <a:off x="5543677" y="1678016"/>
              <a:ext cx="25307" cy="9410"/>
              <a:chOff x="3913" y="1574"/>
              <a:chExt cx="15" cy="5"/>
            </a:xfrm>
            <a:solidFill>
              <a:schemeClr val="bg1">
                <a:lumMod val="85000"/>
              </a:schemeClr>
            </a:solidFill>
          </p:grpSpPr>
          <p:grpSp>
            <p:nvGrpSpPr>
              <p:cNvPr id="582" name="Group 2081"/>
              <p:cNvGrpSpPr>
                <a:grpSpLocks/>
              </p:cNvGrpSpPr>
              <p:nvPr/>
            </p:nvGrpSpPr>
            <p:grpSpPr bwMode="auto">
              <a:xfrm>
                <a:off x="3913" y="1574"/>
                <a:ext cx="15" cy="5"/>
                <a:chOff x="3913" y="1574"/>
                <a:chExt cx="15" cy="5"/>
              </a:xfrm>
              <a:grpFill/>
            </p:grpSpPr>
            <p:pic>
              <p:nvPicPr>
                <p:cNvPr id="584" name="Picture 2082"/>
                <p:cNvPicPr>
                  <a:picLocks noChangeAspect="1" noChangeArrowheads="1"/>
                </p:cNvPicPr>
                <p:nvPr/>
              </p:nvPicPr>
              <p:blipFill>
                <a:blip r:embed="rId65" cstate="print">
                  <a:extLst>
                    <a:ext uri="{28A0092B-C50C-407E-A947-70E740481C1C}">
                      <a14:useLocalDpi xmlns:a14="http://schemas.microsoft.com/office/drawing/2010/main" val="0"/>
                    </a:ext>
                  </a:extLst>
                </a:blip>
                <a:srcRect t="-58595"/>
                <a:stretch>
                  <a:fillRect/>
                </a:stretch>
              </p:blipFill>
              <p:spPr bwMode="auto">
                <a:xfrm>
                  <a:off x="3913" y="1574"/>
                  <a:ext cx="15"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5" name="Freeform 2083"/>
                <p:cNvSpPr>
                  <a:spLocks/>
                </p:cNvSpPr>
                <p:nvPr/>
              </p:nvSpPr>
              <p:spPr bwMode="auto">
                <a:xfrm>
                  <a:off x="3913" y="1576"/>
                  <a:ext cx="14" cy="2"/>
                </a:xfrm>
                <a:custGeom>
                  <a:avLst/>
                  <a:gdLst>
                    <a:gd name="T0" fmla="*/ 14 w 14"/>
                    <a:gd name="T1" fmla="*/ 0 h 6"/>
                    <a:gd name="T2" fmla="*/ 2 w 14"/>
                    <a:gd name="T3" fmla="*/ 6 h 6"/>
                    <a:gd name="T4" fmla="*/ 0 w 14"/>
                    <a:gd name="T5" fmla="*/ 0 h 6"/>
                    <a:gd name="T6" fmla="*/ 14 w 14"/>
                    <a:gd name="T7" fmla="*/ 0 h 6"/>
                  </a:gdLst>
                  <a:ahLst/>
                  <a:cxnLst>
                    <a:cxn ang="0">
                      <a:pos x="T0" y="T1"/>
                    </a:cxn>
                    <a:cxn ang="0">
                      <a:pos x="T2" y="T3"/>
                    </a:cxn>
                    <a:cxn ang="0">
                      <a:pos x="T4" y="T5"/>
                    </a:cxn>
                    <a:cxn ang="0">
                      <a:pos x="T6" y="T7"/>
                    </a:cxn>
                  </a:cxnLst>
                  <a:rect l="0" t="0" r="r" b="b"/>
                  <a:pathLst>
                    <a:path w="14" h="6">
                      <a:moveTo>
                        <a:pt x="14" y="0"/>
                      </a:moveTo>
                      <a:lnTo>
                        <a:pt x="2" y="6"/>
                      </a:lnTo>
                      <a:lnTo>
                        <a:pt x="0" y="0"/>
                      </a:lnTo>
                      <a:lnTo>
                        <a:pt x="1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86" name="Freeform 2084"/>
                <p:cNvSpPr>
                  <a:spLocks/>
                </p:cNvSpPr>
                <p:nvPr/>
              </p:nvSpPr>
              <p:spPr bwMode="auto">
                <a:xfrm>
                  <a:off x="3913" y="1576"/>
                  <a:ext cx="14" cy="2"/>
                </a:xfrm>
                <a:custGeom>
                  <a:avLst/>
                  <a:gdLst>
                    <a:gd name="T0" fmla="*/ 14 w 14"/>
                    <a:gd name="T1" fmla="*/ 0 h 6"/>
                    <a:gd name="T2" fmla="*/ 2 w 14"/>
                    <a:gd name="T3" fmla="*/ 6 h 6"/>
                    <a:gd name="T4" fmla="*/ 0 w 14"/>
                    <a:gd name="T5" fmla="*/ 0 h 6"/>
                    <a:gd name="T6" fmla="*/ 14 w 14"/>
                    <a:gd name="T7" fmla="*/ 0 h 6"/>
                  </a:gdLst>
                  <a:ahLst/>
                  <a:cxnLst>
                    <a:cxn ang="0">
                      <a:pos x="T0" y="T1"/>
                    </a:cxn>
                    <a:cxn ang="0">
                      <a:pos x="T2" y="T3"/>
                    </a:cxn>
                    <a:cxn ang="0">
                      <a:pos x="T4" y="T5"/>
                    </a:cxn>
                    <a:cxn ang="0">
                      <a:pos x="T6" y="T7"/>
                    </a:cxn>
                  </a:cxnLst>
                  <a:rect l="0" t="0" r="r" b="b"/>
                  <a:pathLst>
                    <a:path w="14" h="6">
                      <a:moveTo>
                        <a:pt x="14" y="0"/>
                      </a:moveTo>
                      <a:lnTo>
                        <a:pt x="2" y="6"/>
                      </a:lnTo>
                      <a:lnTo>
                        <a:pt x="0" y="0"/>
                      </a:lnTo>
                      <a:lnTo>
                        <a:pt x="1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87" name="Picture 2085"/>
                <p:cNvPicPr>
                  <a:picLocks noChangeAspect="1" noChangeArrowheads="1"/>
                </p:cNvPicPr>
                <p:nvPr/>
              </p:nvPicPr>
              <p:blipFill>
                <a:blip r:embed="rId65" cstate="print">
                  <a:extLst>
                    <a:ext uri="{28A0092B-C50C-407E-A947-70E740481C1C}">
                      <a14:useLocalDpi xmlns:a14="http://schemas.microsoft.com/office/drawing/2010/main" val="0"/>
                    </a:ext>
                  </a:extLst>
                </a:blip>
                <a:srcRect t="-58595"/>
                <a:stretch>
                  <a:fillRect/>
                </a:stretch>
              </p:blipFill>
              <p:spPr bwMode="auto">
                <a:xfrm>
                  <a:off x="3913" y="1574"/>
                  <a:ext cx="15"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83" name="Freeform 2086"/>
              <p:cNvSpPr>
                <a:spLocks/>
              </p:cNvSpPr>
              <p:nvPr/>
            </p:nvSpPr>
            <p:spPr bwMode="auto">
              <a:xfrm>
                <a:off x="3913" y="1576"/>
                <a:ext cx="14" cy="2"/>
              </a:xfrm>
              <a:custGeom>
                <a:avLst/>
                <a:gdLst>
                  <a:gd name="T0" fmla="*/ 14 w 14"/>
                  <a:gd name="T1" fmla="*/ 0 h 6"/>
                  <a:gd name="T2" fmla="*/ 2 w 14"/>
                  <a:gd name="T3" fmla="*/ 6 h 6"/>
                  <a:gd name="T4" fmla="*/ 0 w 14"/>
                  <a:gd name="T5" fmla="*/ 0 h 6"/>
                  <a:gd name="T6" fmla="*/ 14 w 14"/>
                  <a:gd name="T7" fmla="*/ 0 h 6"/>
                </a:gdLst>
                <a:ahLst/>
                <a:cxnLst>
                  <a:cxn ang="0">
                    <a:pos x="T0" y="T1"/>
                  </a:cxn>
                  <a:cxn ang="0">
                    <a:pos x="T2" y="T3"/>
                  </a:cxn>
                  <a:cxn ang="0">
                    <a:pos x="T4" y="T5"/>
                  </a:cxn>
                  <a:cxn ang="0">
                    <a:pos x="T6" y="T7"/>
                  </a:cxn>
                </a:cxnLst>
                <a:rect l="0" t="0" r="r" b="b"/>
                <a:pathLst>
                  <a:path w="14" h="6">
                    <a:moveTo>
                      <a:pt x="14" y="0"/>
                    </a:moveTo>
                    <a:lnTo>
                      <a:pt x="2" y="6"/>
                    </a:lnTo>
                    <a:lnTo>
                      <a:pt x="0" y="0"/>
                    </a:lnTo>
                    <a:lnTo>
                      <a:pt x="1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401" name="Freeform 2087"/>
            <p:cNvSpPr>
              <a:spLocks/>
            </p:cNvSpPr>
            <p:nvPr/>
          </p:nvSpPr>
          <p:spPr bwMode="auto">
            <a:xfrm>
              <a:off x="5041159" y="1489823"/>
              <a:ext cx="34345" cy="1882"/>
            </a:xfrm>
            <a:custGeom>
              <a:avLst/>
              <a:gdLst>
                <a:gd name="T0" fmla="*/ 20 w 20"/>
                <a:gd name="T1" fmla="*/ 0 h 2"/>
                <a:gd name="T2" fmla="*/ 0 w 20"/>
                <a:gd name="T3" fmla="*/ 0 h 2"/>
                <a:gd name="T4" fmla="*/ 10 w 20"/>
                <a:gd name="T5" fmla="*/ 2 h 2"/>
                <a:gd name="T6" fmla="*/ 20 w 20"/>
                <a:gd name="T7" fmla="*/ 0 h 2"/>
              </a:gdLst>
              <a:ahLst/>
              <a:cxnLst>
                <a:cxn ang="0">
                  <a:pos x="T0" y="T1"/>
                </a:cxn>
                <a:cxn ang="0">
                  <a:pos x="T2" y="T3"/>
                </a:cxn>
                <a:cxn ang="0">
                  <a:pos x="T4" y="T5"/>
                </a:cxn>
                <a:cxn ang="0">
                  <a:pos x="T6" y="T7"/>
                </a:cxn>
              </a:cxnLst>
              <a:rect l="0" t="0" r="r" b="b"/>
              <a:pathLst>
                <a:path w="20" h="2">
                  <a:moveTo>
                    <a:pt x="20" y="0"/>
                  </a:moveTo>
                  <a:lnTo>
                    <a:pt x="0" y="0"/>
                  </a:lnTo>
                  <a:lnTo>
                    <a:pt x="10" y="2"/>
                  </a:lnTo>
                  <a:lnTo>
                    <a:pt x="20"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402" name="Group 2088"/>
            <p:cNvGrpSpPr>
              <a:grpSpLocks/>
            </p:cNvGrpSpPr>
            <p:nvPr/>
          </p:nvGrpSpPr>
          <p:grpSpPr bwMode="auto">
            <a:xfrm>
              <a:off x="7848390" y="2171081"/>
              <a:ext cx="43383" cy="22583"/>
              <a:chOff x="5221" y="1822"/>
              <a:chExt cx="24" cy="11"/>
            </a:xfrm>
          </p:grpSpPr>
          <p:grpSp>
            <p:nvGrpSpPr>
              <p:cNvPr id="576" name="Group 2089"/>
              <p:cNvGrpSpPr>
                <a:grpSpLocks/>
              </p:cNvGrpSpPr>
              <p:nvPr/>
            </p:nvGrpSpPr>
            <p:grpSpPr bwMode="auto">
              <a:xfrm>
                <a:off x="5221" y="1822"/>
                <a:ext cx="24" cy="11"/>
                <a:chOff x="5221" y="1822"/>
                <a:chExt cx="24" cy="11"/>
              </a:xfrm>
            </p:grpSpPr>
            <p:pic>
              <p:nvPicPr>
                <p:cNvPr id="578" name="Picture 2090"/>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5221" y="1822"/>
                  <a:ext cx="24" cy="11"/>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9" name="Freeform 2091"/>
                <p:cNvSpPr>
                  <a:spLocks/>
                </p:cNvSpPr>
                <p:nvPr/>
              </p:nvSpPr>
              <p:spPr bwMode="auto">
                <a:xfrm>
                  <a:off x="5221" y="1822"/>
                  <a:ext cx="23" cy="10"/>
                </a:xfrm>
                <a:custGeom>
                  <a:avLst/>
                  <a:gdLst>
                    <a:gd name="T0" fmla="*/ 23 w 23"/>
                    <a:gd name="T1" fmla="*/ 20 h 20"/>
                    <a:gd name="T2" fmla="*/ 0 w 23"/>
                    <a:gd name="T3" fmla="*/ 0 h 20"/>
                    <a:gd name="T4" fmla="*/ 20 w 23"/>
                    <a:gd name="T5" fmla="*/ 15 h 20"/>
                    <a:gd name="T6" fmla="*/ 23 w 23"/>
                    <a:gd name="T7" fmla="*/ 20 h 20"/>
                  </a:gdLst>
                  <a:ahLst/>
                  <a:cxnLst>
                    <a:cxn ang="0">
                      <a:pos x="T0" y="T1"/>
                    </a:cxn>
                    <a:cxn ang="0">
                      <a:pos x="T2" y="T3"/>
                    </a:cxn>
                    <a:cxn ang="0">
                      <a:pos x="T4" y="T5"/>
                    </a:cxn>
                    <a:cxn ang="0">
                      <a:pos x="T6" y="T7"/>
                    </a:cxn>
                  </a:cxnLst>
                  <a:rect l="0" t="0" r="r" b="b"/>
                  <a:pathLst>
                    <a:path w="23" h="20">
                      <a:moveTo>
                        <a:pt x="23" y="20"/>
                      </a:moveTo>
                      <a:lnTo>
                        <a:pt x="0" y="0"/>
                      </a:lnTo>
                      <a:lnTo>
                        <a:pt x="20" y="15"/>
                      </a:lnTo>
                      <a:lnTo>
                        <a:pt x="23" y="2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80" name="Freeform 2092"/>
                <p:cNvSpPr>
                  <a:spLocks/>
                </p:cNvSpPr>
                <p:nvPr/>
              </p:nvSpPr>
              <p:spPr bwMode="auto">
                <a:xfrm>
                  <a:off x="5221" y="1822"/>
                  <a:ext cx="23" cy="10"/>
                </a:xfrm>
                <a:custGeom>
                  <a:avLst/>
                  <a:gdLst>
                    <a:gd name="T0" fmla="*/ 23 w 23"/>
                    <a:gd name="T1" fmla="*/ 20 h 20"/>
                    <a:gd name="T2" fmla="*/ 0 w 23"/>
                    <a:gd name="T3" fmla="*/ 0 h 20"/>
                    <a:gd name="T4" fmla="*/ 20 w 23"/>
                    <a:gd name="T5" fmla="*/ 15 h 20"/>
                    <a:gd name="T6" fmla="*/ 23 w 23"/>
                    <a:gd name="T7" fmla="*/ 20 h 20"/>
                  </a:gdLst>
                  <a:ahLst/>
                  <a:cxnLst>
                    <a:cxn ang="0">
                      <a:pos x="T0" y="T1"/>
                    </a:cxn>
                    <a:cxn ang="0">
                      <a:pos x="T2" y="T3"/>
                    </a:cxn>
                    <a:cxn ang="0">
                      <a:pos x="T4" y="T5"/>
                    </a:cxn>
                    <a:cxn ang="0">
                      <a:pos x="T6" y="T7"/>
                    </a:cxn>
                  </a:cxnLst>
                  <a:rect l="0" t="0" r="r" b="b"/>
                  <a:pathLst>
                    <a:path w="23" h="20">
                      <a:moveTo>
                        <a:pt x="23" y="20"/>
                      </a:moveTo>
                      <a:lnTo>
                        <a:pt x="0" y="0"/>
                      </a:lnTo>
                      <a:lnTo>
                        <a:pt x="20" y="15"/>
                      </a:lnTo>
                      <a:lnTo>
                        <a:pt x="23" y="2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81" name="Picture 2093"/>
                <p:cNvPicPr>
                  <a:picLocks noChangeAspect="1" noChangeArrowheads="1"/>
                </p:cNvPicPr>
                <p:nvPr/>
              </p:nvPicPr>
              <p:blipFill>
                <a:blip r:embed="rId66" cstate="print">
                  <a:extLst>
                    <a:ext uri="{28A0092B-C50C-407E-A947-70E740481C1C}">
                      <a14:useLocalDpi xmlns:a14="http://schemas.microsoft.com/office/drawing/2010/main" val="0"/>
                    </a:ext>
                  </a:extLst>
                </a:blip>
                <a:srcRect/>
                <a:stretch>
                  <a:fillRect/>
                </a:stretch>
              </p:blipFill>
              <p:spPr bwMode="auto">
                <a:xfrm>
                  <a:off x="5221" y="1822"/>
                  <a:ext cx="24" cy="11"/>
                </a:xfrm>
                <a:prstGeom prst="rect">
                  <a:avLst/>
                </a:prstGeom>
                <a:solidFill>
                  <a:srgbClr val="DCDCDC"/>
                </a:solid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77" name="Freeform 2094"/>
              <p:cNvSpPr>
                <a:spLocks/>
              </p:cNvSpPr>
              <p:nvPr/>
            </p:nvSpPr>
            <p:spPr bwMode="auto">
              <a:xfrm>
                <a:off x="5221" y="1822"/>
                <a:ext cx="23" cy="10"/>
              </a:xfrm>
              <a:custGeom>
                <a:avLst/>
                <a:gdLst>
                  <a:gd name="T0" fmla="*/ 23 w 23"/>
                  <a:gd name="T1" fmla="*/ 20 h 20"/>
                  <a:gd name="T2" fmla="*/ 0 w 23"/>
                  <a:gd name="T3" fmla="*/ 0 h 20"/>
                  <a:gd name="T4" fmla="*/ 20 w 23"/>
                  <a:gd name="T5" fmla="*/ 15 h 20"/>
                  <a:gd name="T6" fmla="*/ 23 w 23"/>
                  <a:gd name="T7" fmla="*/ 20 h 20"/>
                </a:gdLst>
                <a:ahLst/>
                <a:cxnLst>
                  <a:cxn ang="0">
                    <a:pos x="T0" y="T1"/>
                  </a:cxn>
                  <a:cxn ang="0">
                    <a:pos x="T2" y="T3"/>
                  </a:cxn>
                  <a:cxn ang="0">
                    <a:pos x="T4" y="T5"/>
                  </a:cxn>
                  <a:cxn ang="0">
                    <a:pos x="T6" y="T7"/>
                  </a:cxn>
                </a:cxnLst>
                <a:rect l="0" t="0" r="r" b="b"/>
                <a:pathLst>
                  <a:path w="23" h="20">
                    <a:moveTo>
                      <a:pt x="23" y="20"/>
                    </a:moveTo>
                    <a:lnTo>
                      <a:pt x="0" y="0"/>
                    </a:lnTo>
                    <a:lnTo>
                      <a:pt x="20" y="15"/>
                    </a:lnTo>
                    <a:lnTo>
                      <a:pt x="23" y="20"/>
                    </a:lnTo>
                    <a:close/>
                  </a:path>
                </a:pathLst>
              </a:custGeom>
              <a:solidFill>
                <a:srgbClr val="DCDCDC"/>
              </a:solid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03" name="Group 2095"/>
            <p:cNvGrpSpPr>
              <a:grpSpLocks/>
            </p:cNvGrpSpPr>
            <p:nvPr/>
          </p:nvGrpSpPr>
          <p:grpSpPr bwMode="auto">
            <a:xfrm>
              <a:off x="6537867" y="1595211"/>
              <a:ext cx="23499" cy="13174"/>
              <a:chOff x="4478" y="1532"/>
              <a:chExt cx="13" cy="7"/>
            </a:xfrm>
            <a:solidFill>
              <a:schemeClr val="bg1">
                <a:lumMod val="85000"/>
              </a:schemeClr>
            </a:solidFill>
          </p:grpSpPr>
          <p:grpSp>
            <p:nvGrpSpPr>
              <p:cNvPr id="570" name="Group 2096"/>
              <p:cNvGrpSpPr>
                <a:grpSpLocks/>
              </p:cNvGrpSpPr>
              <p:nvPr/>
            </p:nvGrpSpPr>
            <p:grpSpPr bwMode="auto">
              <a:xfrm>
                <a:off x="4478" y="1532"/>
                <a:ext cx="13" cy="7"/>
                <a:chOff x="4478" y="1532"/>
                <a:chExt cx="13" cy="7"/>
              </a:xfrm>
              <a:grpFill/>
            </p:grpSpPr>
            <p:pic>
              <p:nvPicPr>
                <p:cNvPr id="572" name="Picture 2097"/>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4478" y="1532"/>
                  <a:ext cx="13"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 name="Freeform 2098"/>
                <p:cNvSpPr>
                  <a:spLocks/>
                </p:cNvSpPr>
                <p:nvPr/>
              </p:nvSpPr>
              <p:spPr bwMode="auto">
                <a:xfrm>
                  <a:off x="4478" y="1532"/>
                  <a:ext cx="12" cy="6"/>
                </a:xfrm>
                <a:custGeom>
                  <a:avLst/>
                  <a:gdLst>
                    <a:gd name="T0" fmla="*/ 11 w 12"/>
                    <a:gd name="T1" fmla="*/ 6 h 13"/>
                    <a:gd name="T2" fmla="*/ 0 w 12"/>
                    <a:gd name="T3" fmla="*/ 0 h 13"/>
                    <a:gd name="T4" fmla="*/ 12 w 12"/>
                    <a:gd name="T5" fmla="*/ 13 h 13"/>
                    <a:gd name="T6" fmla="*/ 11 w 12"/>
                    <a:gd name="T7" fmla="*/ 6 h 13"/>
                  </a:gdLst>
                  <a:ahLst/>
                  <a:cxnLst>
                    <a:cxn ang="0">
                      <a:pos x="T0" y="T1"/>
                    </a:cxn>
                    <a:cxn ang="0">
                      <a:pos x="T2" y="T3"/>
                    </a:cxn>
                    <a:cxn ang="0">
                      <a:pos x="T4" y="T5"/>
                    </a:cxn>
                    <a:cxn ang="0">
                      <a:pos x="T6" y="T7"/>
                    </a:cxn>
                  </a:cxnLst>
                  <a:rect l="0" t="0" r="r" b="b"/>
                  <a:pathLst>
                    <a:path w="12" h="13">
                      <a:moveTo>
                        <a:pt x="11" y="6"/>
                      </a:moveTo>
                      <a:lnTo>
                        <a:pt x="0" y="0"/>
                      </a:lnTo>
                      <a:lnTo>
                        <a:pt x="12" y="13"/>
                      </a:lnTo>
                      <a:lnTo>
                        <a:pt x="11" y="6"/>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74" name="Freeform 2099"/>
                <p:cNvSpPr>
                  <a:spLocks/>
                </p:cNvSpPr>
                <p:nvPr/>
              </p:nvSpPr>
              <p:spPr bwMode="auto">
                <a:xfrm>
                  <a:off x="4478" y="1532"/>
                  <a:ext cx="12" cy="6"/>
                </a:xfrm>
                <a:custGeom>
                  <a:avLst/>
                  <a:gdLst>
                    <a:gd name="T0" fmla="*/ 11 w 12"/>
                    <a:gd name="T1" fmla="*/ 6 h 13"/>
                    <a:gd name="T2" fmla="*/ 0 w 12"/>
                    <a:gd name="T3" fmla="*/ 0 h 13"/>
                    <a:gd name="T4" fmla="*/ 12 w 12"/>
                    <a:gd name="T5" fmla="*/ 13 h 13"/>
                    <a:gd name="T6" fmla="*/ 11 w 12"/>
                    <a:gd name="T7" fmla="*/ 6 h 13"/>
                  </a:gdLst>
                  <a:ahLst/>
                  <a:cxnLst>
                    <a:cxn ang="0">
                      <a:pos x="T0" y="T1"/>
                    </a:cxn>
                    <a:cxn ang="0">
                      <a:pos x="T2" y="T3"/>
                    </a:cxn>
                    <a:cxn ang="0">
                      <a:pos x="T4" y="T5"/>
                    </a:cxn>
                    <a:cxn ang="0">
                      <a:pos x="T6" y="T7"/>
                    </a:cxn>
                  </a:cxnLst>
                  <a:rect l="0" t="0" r="r" b="b"/>
                  <a:pathLst>
                    <a:path w="12" h="13">
                      <a:moveTo>
                        <a:pt x="11" y="6"/>
                      </a:moveTo>
                      <a:lnTo>
                        <a:pt x="0" y="0"/>
                      </a:lnTo>
                      <a:lnTo>
                        <a:pt x="12" y="13"/>
                      </a:lnTo>
                      <a:lnTo>
                        <a:pt x="11" y="6"/>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75" name="Picture 2100"/>
                <p:cNvPicPr>
                  <a:picLocks noChangeAspect="1" noChangeArrowheads="1"/>
                </p:cNvPicPr>
                <p:nvPr/>
              </p:nvPicPr>
              <p:blipFill>
                <a:blip r:embed="rId67" cstate="print">
                  <a:extLst>
                    <a:ext uri="{28A0092B-C50C-407E-A947-70E740481C1C}">
                      <a14:useLocalDpi xmlns:a14="http://schemas.microsoft.com/office/drawing/2010/main" val="0"/>
                    </a:ext>
                  </a:extLst>
                </a:blip>
                <a:srcRect/>
                <a:stretch>
                  <a:fillRect/>
                </a:stretch>
              </p:blipFill>
              <p:spPr bwMode="auto">
                <a:xfrm>
                  <a:off x="4478" y="1532"/>
                  <a:ext cx="13"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71" name="Freeform 2101"/>
              <p:cNvSpPr>
                <a:spLocks/>
              </p:cNvSpPr>
              <p:nvPr/>
            </p:nvSpPr>
            <p:spPr bwMode="auto">
              <a:xfrm>
                <a:off x="4478" y="1532"/>
                <a:ext cx="12" cy="6"/>
              </a:xfrm>
              <a:custGeom>
                <a:avLst/>
                <a:gdLst>
                  <a:gd name="T0" fmla="*/ 11 w 12"/>
                  <a:gd name="T1" fmla="*/ 6 h 13"/>
                  <a:gd name="T2" fmla="*/ 0 w 12"/>
                  <a:gd name="T3" fmla="*/ 0 h 13"/>
                  <a:gd name="T4" fmla="*/ 12 w 12"/>
                  <a:gd name="T5" fmla="*/ 13 h 13"/>
                  <a:gd name="T6" fmla="*/ 11 w 12"/>
                  <a:gd name="T7" fmla="*/ 6 h 13"/>
                </a:gdLst>
                <a:ahLst/>
                <a:cxnLst>
                  <a:cxn ang="0">
                    <a:pos x="T0" y="T1"/>
                  </a:cxn>
                  <a:cxn ang="0">
                    <a:pos x="T2" y="T3"/>
                  </a:cxn>
                  <a:cxn ang="0">
                    <a:pos x="T4" y="T5"/>
                  </a:cxn>
                  <a:cxn ang="0">
                    <a:pos x="T6" y="T7"/>
                  </a:cxn>
                </a:cxnLst>
                <a:rect l="0" t="0" r="r" b="b"/>
                <a:pathLst>
                  <a:path w="12" h="13">
                    <a:moveTo>
                      <a:pt x="11" y="6"/>
                    </a:moveTo>
                    <a:lnTo>
                      <a:pt x="0" y="0"/>
                    </a:lnTo>
                    <a:lnTo>
                      <a:pt x="12" y="13"/>
                    </a:lnTo>
                    <a:lnTo>
                      <a:pt x="11" y="6"/>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04" name="Group 2102"/>
            <p:cNvGrpSpPr>
              <a:grpSpLocks/>
            </p:cNvGrpSpPr>
            <p:nvPr/>
          </p:nvGrpSpPr>
          <p:grpSpPr bwMode="auto">
            <a:xfrm>
              <a:off x="4563948" y="2052520"/>
              <a:ext cx="23499" cy="13174"/>
              <a:chOff x="3359" y="1762"/>
              <a:chExt cx="12" cy="7"/>
            </a:xfrm>
            <a:solidFill>
              <a:schemeClr val="bg1">
                <a:lumMod val="85000"/>
              </a:schemeClr>
            </a:solidFill>
          </p:grpSpPr>
          <p:grpSp>
            <p:nvGrpSpPr>
              <p:cNvPr id="564" name="Group 2103"/>
              <p:cNvGrpSpPr>
                <a:grpSpLocks/>
              </p:cNvGrpSpPr>
              <p:nvPr/>
            </p:nvGrpSpPr>
            <p:grpSpPr bwMode="auto">
              <a:xfrm>
                <a:off x="3359" y="1762"/>
                <a:ext cx="12" cy="7"/>
                <a:chOff x="3359" y="1762"/>
                <a:chExt cx="12" cy="7"/>
              </a:xfrm>
              <a:grpFill/>
            </p:grpSpPr>
            <p:pic>
              <p:nvPicPr>
                <p:cNvPr id="566" name="Picture 2104"/>
                <p:cNvPicPr>
                  <a:picLocks noChangeAspect="1" noChangeArrowheads="1"/>
                </p:cNvPicPr>
                <p:nvPr/>
              </p:nvPicPr>
              <p:blipFill>
                <a:blip r:embed="rId68" cstate="print">
                  <a:extLst>
                    <a:ext uri="{28A0092B-C50C-407E-A947-70E740481C1C}">
                      <a14:useLocalDpi xmlns:a14="http://schemas.microsoft.com/office/drawing/2010/main" val="0"/>
                    </a:ext>
                  </a:extLst>
                </a:blip>
                <a:srcRect t="-134955"/>
                <a:stretch>
                  <a:fillRect/>
                </a:stretch>
              </p:blipFill>
              <p:spPr bwMode="auto">
                <a:xfrm>
                  <a:off x="3359" y="1762"/>
                  <a:ext cx="12"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7" name="Freeform 2105"/>
                <p:cNvSpPr>
                  <a:spLocks/>
                </p:cNvSpPr>
                <p:nvPr/>
              </p:nvSpPr>
              <p:spPr bwMode="auto">
                <a:xfrm>
                  <a:off x="3359" y="1766"/>
                  <a:ext cx="11" cy="2"/>
                </a:xfrm>
                <a:custGeom>
                  <a:avLst/>
                  <a:gdLst>
                    <a:gd name="T0" fmla="*/ 11 w 11"/>
                    <a:gd name="T1" fmla="*/ 3 h 3"/>
                    <a:gd name="T2" fmla="*/ 0 w 11"/>
                    <a:gd name="T3" fmla="*/ 1 h 3"/>
                    <a:gd name="T4" fmla="*/ 3 w 11"/>
                    <a:gd name="T5" fmla="*/ 0 h 3"/>
                    <a:gd name="T6" fmla="*/ 11 w 11"/>
                    <a:gd name="T7" fmla="*/ 3 h 3"/>
                  </a:gdLst>
                  <a:ahLst/>
                  <a:cxnLst>
                    <a:cxn ang="0">
                      <a:pos x="T0" y="T1"/>
                    </a:cxn>
                    <a:cxn ang="0">
                      <a:pos x="T2" y="T3"/>
                    </a:cxn>
                    <a:cxn ang="0">
                      <a:pos x="T4" y="T5"/>
                    </a:cxn>
                    <a:cxn ang="0">
                      <a:pos x="T6" y="T7"/>
                    </a:cxn>
                  </a:cxnLst>
                  <a:rect l="0" t="0" r="r" b="b"/>
                  <a:pathLst>
                    <a:path w="11" h="3">
                      <a:moveTo>
                        <a:pt x="11" y="3"/>
                      </a:moveTo>
                      <a:lnTo>
                        <a:pt x="0" y="1"/>
                      </a:lnTo>
                      <a:lnTo>
                        <a:pt x="3" y="0"/>
                      </a:lnTo>
                      <a:lnTo>
                        <a:pt x="11" y="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68" name="Freeform 2106"/>
                <p:cNvSpPr>
                  <a:spLocks/>
                </p:cNvSpPr>
                <p:nvPr/>
              </p:nvSpPr>
              <p:spPr bwMode="auto">
                <a:xfrm>
                  <a:off x="3359" y="1766"/>
                  <a:ext cx="11" cy="2"/>
                </a:xfrm>
                <a:custGeom>
                  <a:avLst/>
                  <a:gdLst>
                    <a:gd name="T0" fmla="*/ 11 w 11"/>
                    <a:gd name="T1" fmla="*/ 3 h 3"/>
                    <a:gd name="T2" fmla="*/ 0 w 11"/>
                    <a:gd name="T3" fmla="*/ 1 h 3"/>
                    <a:gd name="T4" fmla="*/ 3 w 11"/>
                    <a:gd name="T5" fmla="*/ 0 h 3"/>
                    <a:gd name="T6" fmla="*/ 11 w 11"/>
                    <a:gd name="T7" fmla="*/ 3 h 3"/>
                  </a:gdLst>
                  <a:ahLst/>
                  <a:cxnLst>
                    <a:cxn ang="0">
                      <a:pos x="T0" y="T1"/>
                    </a:cxn>
                    <a:cxn ang="0">
                      <a:pos x="T2" y="T3"/>
                    </a:cxn>
                    <a:cxn ang="0">
                      <a:pos x="T4" y="T5"/>
                    </a:cxn>
                    <a:cxn ang="0">
                      <a:pos x="T6" y="T7"/>
                    </a:cxn>
                  </a:cxnLst>
                  <a:rect l="0" t="0" r="r" b="b"/>
                  <a:pathLst>
                    <a:path w="11" h="3">
                      <a:moveTo>
                        <a:pt x="11" y="3"/>
                      </a:moveTo>
                      <a:lnTo>
                        <a:pt x="0" y="1"/>
                      </a:lnTo>
                      <a:lnTo>
                        <a:pt x="3" y="0"/>
                      </a:lnTo>
                      <a:lnTo>
                        <a:pt x="11" y="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69" name="Picture 2107"/>
                <p:cNvPicPr>
                  <a:picLocks noChangeAspect="1" noChangeArrowheads="1"/>
                </p:cNvPicPr>
                <p:nvPr/>
              </p:nvPicPr>
              <p:blipFill>
                <a:blip r:embed="rId68" cstate="print">
                  <a:extLst>
                    <a:ext uri="{28A0092B-C50C-407E-A947-70E740481C1C}">
                      <a14:useLocalDpi xmlns:a14="http://schemas.microsoft.com/office/drawing/2010/main" val="0"/>
                    </a:ext>
                  </a:extLst>
                </a:blip>
                <a:srcRect t="-134955"/>
                <a:stretch>
                  <a:fillRect/>
                </a:stretch>
              </p:blipFill>
              <p:spPr bwMode="auto">
                <a:xfrm>
                  <a:off x="3359" y="1762"/>
                  <a:ext cx="12"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65" name="Freeform 2108"/>
              <p:cNvSpPr>
                <a:spLocks/>
              </p:cNvSpPr>
              <p:nvPr/>
            </p:nvSpPr>
            <p:spPr bwMode="auto">
              <a:xfrm>
                <a:off x="3359" y="1766"/>
                <a:ext cx="11" cy="2"/>
              </a:xfrm>
              <a:custGeom>
                <a:avLst/>
                <a:gdLst>
                  <a:gd name="T0" fmla="*/ 11 w 11"/>
                  <a:gd name="T1" fmla="*/ 3 h 3"/>
                  <a:gd name="T2" fmla="*/ 0 w 11"/>
                  <a:gd name="T3" fmla="*/ 1 h 3"/>
                  <a:gd name="T4" fmla="*/ 3 w 11"/>
                  <a:gd name="T5" fmla="*/ 0 h 3"/>
                  <a:gd name="T6" fmla="*/ 11 w 11"/>
                  <a:gd name="T7" fmla="*/ 3 h 3"/>
                </a:gdLst>
                <a:ahLst/>
                <a:cxnLst>
                  <a:cxn ang="0">
                    <a:pos x="T0" y="T1"/>
                  </a:cxn>
                  <a:cxn ang="0">
                    <a:pos x="T2" y="T3"/>
                  </a:cxn>
                  <a:cxn ang="0">
                    <a:pos x="T4" y="T5"/>
                  </a:cxn>
                  <a:cxn ang="0">
                    <a:pos x="T6" y="T7"/>
                  </a:cxn>
                </a:cxnLst>
                <a:rect l="0" t="0" r="r" b="b"/>
                <a:pathLst>
                  <a:path w="11" h="3">
                    <a:moveTo>
                      <a:pt x="11" y="3"/>
                    </a:moveTo>
                    <a:lnTo>
                      <a:pt x="0" y="1"/>
                    </a:lnTo>
                    <a:lnTo>
                      <a:pt x="3" y="0"/>
                    </a:lnTo>
                    <a:lnTo>
                      <a:pt x="11" y="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05" name="Group 2109"/>
            <p:cNvGrpSpPr>
              <a:grpSpLocks/>
            </p:cNvGrpSpPr>
            <p:nvPr/>
          </p:nvGrpSpPr>
          <p:grpSpPr bwMode="auto">
            <a:xfrm>
              <a:off x="4379571" y="2519238"/>
              <a:ext cx="16269" cy="11292"/>
              <a:chOff x="3254" y="1997"/>
              <a:chExt cx="9" cy="6"/>
            </a:xfrm>
            <a:solidFill>
              <a:schemeClr val="bg1">
                <a:lumMod val="85000"/>
              </a:schemeClr>
            </a:solidFill>
          </p:grpSpPr>
          <p:grpSp>
            <p:nvGrpSpPr>
              <p:cNvPr id="558" name="Group 2110"/>
              <p:cNvGrpSpPr>
                <a:grpSpLocks/>
              </p:cNvGrpSpPr>
              <p:nvPr/>
            </p:nvGrpSpPr>
            <p:grpSpPr bwMode="auto">
              <a:xfrm>
                <a:off x="3254" y="1997"/>
                <a:ext cx="9" cy="6"/>
                <a:chOff x="3254" y="1997"/>
                <a:chExt cx="9" cy="6"/>
              </a:xfrm>
              <a:grpFill/>
            </p:grpSpPr>
            <p:pic>
              <p:nvPicPr>
                <p:cNvPr id="560" name="Picture 2111"/>
                <p:cNvPicPr>
                  <a:picLocks noChangeAspect="1" noChangeArrowheads="1"/>
                </p:cNvPicPr>
                <p:nvPr/>
              </p:nvPicPr>
              <p:blipFill>
                <a:blip r:embed="rId12">
                  <a:extLst>
                    <a:ext uri="{28A0092B-C50C-407E-A947-70E740481C1C}">
                      <a14:useLocalDpi xmlns:a14="http://schemas.microsoft.com/office/drawing/2010/main" val="0"/>
                    </a:ext>
                  </a:extLst>
                </a:blip>
                <a:srcRect t="-58595" r="-368730"/>
                <a:stretch>
                  <a:fillRect/>
                </a:stretch>
              </p:blipFill>
              <p:spPr bwMode="auto">
                <a:xfrm>
                  <a:off x="3254" y="1997"/>
                  <a:ext cx="9"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1" name="Freeform 2112"/>
                <p:cNvSpPr>
                  <a:spLocks/>
                </p:cNvSpPr>
                <p:nvPr/>
              </p:nvSpPr>
              <p:spPr bwMode="auto">
                <a:xfrm>
                  <a:off x="3254" y="1999"/>
                  <a:ext cx="1" cy="3"/>
                </a:xfrm>
                <a:custGeom>
                  <a:avLst/>
                  <a:gdLst>
                    <a:gd name="T0" fmla="*/ 1 w 1"/>
                    <a:gd name="T1" fmla="*/ 1 h 5"/>
                    <a:gd name="T2" fmla="*/ 1 w 1"/>
                    <a:gd name="T3" fmla="*/ 0 h 5"/>
                    <a:gd name="T4" fmla="*/ 0 w 1"/>
                    <a:gd name="T5" fmla="*/ 1 h 5"/>
                    <a:gd name="T6" fmla="*/ 1 w 1"/>
                    <a:gd name="T7" fmla="*/ 5 h 5"/>
                    <a:gd name="T8" fmla="*/ 1 w 1"/>
                    <a:gd name="T9" fmla="*/ 1 h 5"/>
                  </a:gdLst>
                  <a:ahLst/>
                  <a:cxnLst>
                    <a:cxn ang="0">
                      <a:pos x="T0" y="T1"/>
                    </a:cxn>
                    <a:cxn ang="0">
                      <a:pos x="T2" y="T3"/>
                    </a:cxn>
                    <a:cxn ang="0">
                      <a:pos x="T4" y="T5"/>
                    </a:cxn>
                    <a:cxn ang="0">
                      <a:pos x="T6" y="T7"/>
                    </a:cxn>
                    <a:cxn ang="0">
                      <a:pos x="T8" y="T9"/>
                    </a:cxn>
                  </a:cxnLst>
                  <a:rect l="0" t="0" r="r" b="b"/>
                  <a:pathLst>
                    <a:path w="1" h="5">
                      <a:moveTo>
                        <a:pt x="1" y="1"/>
                      </a:moveTo>
                      <a:lnTo>
                        <a:pt x="1" y="0"/>
                      </a:lnTo>
                      <a:lnTo>
                        <a:pt x="0" y="1"/>
                      </a:lnTo>
                      <a:lnTo>
                        <a:pt x="1" y="5"/>
                      </a:lnTo>
                      <a:lnTo>
                        <a:pt x="1" y="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62" name="Freeform 2113"/>
                <p:cNvSpPr>
                  <a:spLocks/>
                </p:cNvSpPr>
                <p:nvPr/>
              </p:nvSpPr>
              <p:spPr bwMode="auto">
                <a:xfrm>
                  <a:off x="3254" y="1999"/>
                  <a:ext cx="1" cy="3"/>
                </a:xfrm>
                <a:custGeom>
                  <a:avLst/>
                  <a:gdLst>
                    <a:gd name="T0" fmla="*/ 1 w 1"/>
                    <a:gd name="T1" fmla="*/ 1 h 5"/>
                    <a:gd name="T2" fmla="*/ 1 w 1"/>
                    <a:gd name="T3" fmla="*/ 0 h 5"/>
                    <a:gd name="T4" fmla="*/ 0 w 1"/>
                    <a:gd name="T5" fmla="*/ 1 h 5"/>
                    <a:gd name="T6" fmla="*/ 1 w 1"/>
                    <a:gd name="T7" fmla="*/ 5 h 5"/>
                    <a:gd name="T8" fmla="*/ 1 w 1"/>
                    <a:gd name="T9" fmla="*/ 1 h 5"/>
                  </a:gdLst>
                  <a:ahLst/>
                  <a:cxnLst>
                    <a:cxn ang="0">
                      <a:pos x="T0" y="T1"/>
                    </a:cxn>
                    <a:cxn ang="0">
                      <a:pos x="T2" y="T3"/>
                    </a:cxn>
                    <a:cxn ang="0">
                      <a:pos x="T4" y="T5"/>
                    </a:cxn>
                    <a:cxn ang="0">
                      <a:pos x="T6" y="T7"/>
                    </a:cxn>
                    <a:cxn ang="0">
                      <a:pos x="T8" y="T9"/>
                    </a:cxn>
                  </a:cxnLst>
                  <a:rect l="0" t="0" r="r" b="b"/>
                  <a:pathLst>
                    <a:path w="1" h="5">
                      <a:moveTo>
                        <a:pt x="1" y="1"/>
                      </a:moveTo>
                      <a:lnTo>
                        <a:pt x="1" y="0"/>
                      </a:lnTo>
                      <a:lnTo>
                        <a:pt x="0" y="1"/>
                      </a:lnTo>
                      <a:lnTo>
                        <a:pt x="1" y="5"/>
                      </a:lnTo>
                      <a:lnTo>
                        <a:pt x="1" y="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63" name="Picture 2114"/>
                <p:cNvPicPr>
                  <a:picLocks noChangeAspect="1" noChangeArrowheads="1"/>
                </p:cNvPicPr>
                <p:nvPr/>
              </p:nvPicPr>
              <p:blipFill>
                <a:blip r:embed="rId12">
                  <a:extLst>
                    <a:ext uri="{28A0092B-C50C-407E-A947-70E740481C1C}">
                      <a14:useLocalDpi xmlns:a14="http://schemas.microsoft.com/office/drawing/2010/main" val="0"/>
                    </a:ext>
                  </a:extLst>
                </a:blip>
                <a:srcRect t="-58595" r="-368730"/>
                <a:stretch>
                  <a:fillRect/>
                </a:stretch>
              </p:blipFill>
              <p:spPr bwMode="auto">
                <a:xfrm>
                  <a:off x="3254" y="1997"/>
                  <a:ext cx="9"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59" name="Freeform 2115"/>
              <p:cNvSpPr>
                <a:spLocks/>
              </p:cNvSpPr>
              <p:nvPr/>
            </p:nvSpPr>
            <p:spPr bwMode="auto">
              <a:xfrm>
                <a:off x="3254" y="1999"/>
                <a:ext cx="1" cy="3"/>
              </a:xfrm>
              <a:custGeom>
                <a:avLst/>
                <a:gdLst>
                  <a:gd name="T0" fmla="*/ 1 w 1"/>
                  <a:gd name="T1" fmla="*/ 1 h 5"/>
                  <a:gd name="T2" fmla="*/ 1 w 1"/>
                  <a:gd name="T3" fmla="*/ 0 h 5"/>
                  <a:gd name="T4" fmla="*/ 0 w 1"/>
                  <a:gd name="T5" fmla="*/ 1 h 5"/>
                  <a:gd name="T6" fmla="*/ 1 w 1"/>
                  <a:gd name="T7" fmla="*/ 5 h 5"/>
                  <a:gd name="T8" fmla="*/ 1 w 1"/>
                  <a:gd name="T9" fmla="*/ 1 h 5"/>
                </a:gdLst>
                <a:ahLst/>
                <a:cxnLst>
                  <a:cxn ang="0">
                    <a:pos x="T0" y="T1"/>
                  </a:cxn>
                  <a:cxn ang="0">
                    <a:pos x="T2" y="T3"/>
                  </a:cxn>
                  <a:cxn ang="0">
                    <a:pos x="T4" y="T5"/>
                  </a:cxn>
                  <a:cxn ang="0">
                    <a:pos x="T6" y="T7"/>
                  </a:cxn>
                  <a:cxn ang="0">
                    <a:pos x="T8" y="T9"/>
                  </a:cxn>
                </a:cxnLst>
                <a:rect l="0" t="0" r="r" b="b"/>
                <a:pathLst>
                  <a:path w="1" h="5">
                    <a:moveTo>
                      <a:pt x="1" y="1"/>
                    </a:moveTo>
                    <a:lnTo>
                      <a:pt x="1" y="0"/>
                    </a:lnTo>
                    <a:lnTo>
                      <a:pt x="0" y="1"/>
                    </a:lnTo>
                    <a:lnTo>
                      <a:pt x="1" y="5"/>
                    </a:lnTo>
                    <a:lnTo>
                      <a:pt x="1" y="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406" name="Freeform 2116"/>
            <p:cNvSpPr>
              <a:spLocks/>
            </p:cNvSpPr>
            <p:nvPr/>
          </p:nvSpPr>
          <p:spPr bwMode="auto">
            <a:xfrm>
              <a:off x="4471759" y="2347983"/>
              <a:ext cx="140994" cy="54576"/>
            </a:xfrm>
            <a:custGeom>
              <a:avLst/>
              <a:gdLst>
                <a:gd name="T0" fmla="*/ 30 w 80"/>
                <a:gd name="T1" fmla="*/ 0 h 53"/>
                <a:gd name="T2" fmla="*/ 30 w 80"/>
                <a:gd name="T3" fmla="*/ 5 h 53"/>
                <a:gd name="T4" fmla="*/ 24 w 80"/>
                <a:gd name="T5" fmla="*/ 9 h 53"/>
                <a:gd name="T6" fmla="*/ 21 w 80"/>
                <a:gd name="T7" fmla="*/ 14 h 53"/>
                <a:gd name="T8" fmla="*/ 21 w 80"/>
                <a:gd name="T9" fmla="*/ 16 h 53"/>
                <a:gd name="T10" fmla="*/ 16 w 80"/>
                <a:gd name="T11" fmla="*/ 26 h 53"/>
                <a:gd name="T12" fmla="*/ 9 w 80"/>
                <a:gd name="T13" fmla="*/ 27 h 53"/>
                <a:gd name="T14" fmla="*/ 4 w 80"/>
                <a:gd name="T15" fmla="*/ 27 h 53"/>
                <a:gd name="T16" fmla="*/ 0 w 80"/>
                <a:gd name="T17" fmla="*/ 26 h 53"/>
                <a:gd name="T18" fmla="*/ 9 w 80"/>
                <a:gd name="T19" fmla="*/ 50 h 53"/>
                <a:gd name="T20" fmla="*/ 13 w 80"/>
                <a:gd name="T21" fmla="*/ 53 h 53"/>
                <a:gd name="T22" fmla="*/ 31 w 80"/>
                <a:gd name="T23" fmla="*/ 53 h 53"/>
                <a:gd name="T24" fmla="*/ 53 w 80"/>
                <a:gd name="T25" fmla="*/ 35 h 53"/>
                <a:gd name="T26" fmla="*/ 77 w 80"/>
                <a:gd name="T27" fmla="*/ 35 h 53"/>
                <a:gd name="T28" fmla="*/ 80 w 80"/>
                <a:gd name="T29" fmla="*/ 16 h 53"/>
                <a:gd name="T30" fmla="*/ 59 w 80"/>
                <a:gd name="T31" fmla="*/ 7 h 53"/>
                <a:gd name="T32" fmla="*/ 47 w 80"/>
                <a:gd name="T33" fmla="*/ 9 h 53"/>
                <a:gd name="T34" fmla="*/ 45 w 80"/>
                <a:gd name="T35" fmla="*/ 1 h 53"/>
                <a:gd name="T36" fmla="*/ 30 w 80"/>
                <a:gd name="T3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53">
                  <a:moveTo>
                    <a:pt x="30" y="0"/>
                  </a:moveTo>
                  <a:lnTo>
                    <a:pt x="30" y="5"/>
                  </a:lnTo>
                  <a:lnTo>
                    <a:pt x="24" y="9"/>
                  </a:lnTo>
                  <a:lnTo>
                    <a:pt x="21" y="14"/>
                  </a:lnTo>
                  <a:lnTo>
                    <a:pt x="21" y="16"/>
                  </a:lnTo>
                  <a:lnTo>
                    <a:pt x="16" y="26"/>
                  </a:lnTo>
                  <a:lnTo>
                    <a:pt x="9" y="27"/>
                  </a:lnTo>
                  <a:lnTo>
                    <a:pt x="4" y="27"/>
                  </a:lnTo>
                  <a:lnTo>
                    <a:pt x="0" y="26"/>
                  </a:lnTo>
                  <a:lnTo>
                    <a:pt x="9" y="50"/>
                  </a:lnTo>
                  <a:lnTo>
                    <a:pt x="13" y="53"/>
                  </a:lnTo>
                  <a:lnTo>
                    <a:pt x="31" y="53"/>
                  </a:lnTo>
                  <a:lnTo>
                    <a:pt x="53" y="35"/>
                  </a:lnTo>
                  <a:lnTo>
                    <a:pt x="77" y="35"/>
                  </a:lnTo>
                  <a:lnTo>
                    <a:pt x="80" y="16"/>
                  </a:lnTo>
                  <a:lnTo>
                    <a:pt x="59" y="7"/>
                  </a:lnTo>
                  <a:lnTo>
                    <a:pt x="47" y="9"/>
                  </a:lnTo>
                  <a:lnTo>
                    <a:pt x="45" y="1"/>
                  </a:lnTo>
                  <a:lnTo>
                    <a:pt x="30"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07" name="Freeform 2117"/>
            <p:cNvSpPr>
              <a:spLocks/>
            </p:cNvSpPr>
            <p:nvPr/>
          </p:nvSpPr>
          <p:spPr bwMode="auto">
            <a:xfrm>
              <a:off x="4401262" y="2432670"/>
              <a:ext cx="74112" cy="45166"/>
            </a:xfrm>
            <a:custGeom>
              <a:avLst/>
              <a:gdLst>
                <a:gd name="T0" fmla="*/ 7 w 41"/>
                <a:gd name="T1" fmla="*/ 44 h 44"/>
                <a:gd name="T2" fmla="*/ 14 w 41"/>
                <a:gd name="T3" fmla="*/ 44 h 44"/>
                <a:gd name="T4" fmla="*/ 17 w 41"/>
                <a:gd name="T5" fmla="*/ 41 h 44"/>
                <a:gd name="T6" fmla="*/ 18 w 41"/>
                <a:gd name="T7" fmla="*/ 42 h 44"/>
                <a:gd name="T8" fmla="*/ 19 w 41"/>
                <a:gd name="T9" fmla="*/ 42 h 44"/>
                <a:gd name="T10" fmla="*/ 20 w 41"/>
                <a:gd name="T11" fmla="*/ 42 h 44"/>
                <a:gd name="T12" fmla="*/ 22 w 41"/>
                <a:gd name="T13" fmla="*/ 44 h 44"/>
                <a:gd name="T14" fmla="*/ 27 w 41"/>
                <a:gd name="T15" fmla="*/ 44 h 44"/>
                <a:gd name="T16" fmla="*/ 25 w 41"/>
                <a:gd name="T17" fmla="*/ 41 h 44"/>
                <a:gd name="T18" fmla="*/ 25 w 41"/>
                <a:gd name="T19" fmla="*/ 35 h 44"/>
                <a:gd name="T20" fmla="*/ 30 w 41"/>
                <a:gd name="T21" fmla="*/ 31 h 44"/>
                <a:gd name="T22" fmla="*/ 32 w 41"/>
                <a:gd name="T23" fmla="*/ 31 h 44"/>
                <a:gd name="T24" fmla="*/ 30 w 41"/>
                <a:gd name="T25" fmla="*/ 28 h 44"/>
                <a:gd name="T26" fmla="*/ 30 w 41"/>
                <a:gd name="T27" fmla="*/ 24 h 44"/>
                <a:gd name="T28" fmla="*/ 29 w 41"/>
                <a:gd name="T29" fmla="*/ 20 h 44"/>
                <a:gd name="T30" fmla="*/ 33 w 41"/>
                <a:gd name="T31" fmla="*/ 17 h 44"/>
                <a:gd name="T32" fmla="*/ 35 w 41"/>
                <a:gd name="T33" fmla="*/ 15 h 44"/>
                <a:gd name="T34" fmla="*/ 40 w 41"/>
                <a:gd name="T35" fmla="*/ 13 h 44"/>
                <a:gd name="T36" fmla="*/ 40 w 41"/>
                <a:gd name="T37" fmla="*/ 9 h 44"/>
                <a:gd name="T38" fmla="*/ 41 w 41"/>
                <a:gd name="T39" fmla="*/ 9 h 44"/>
                <a:gd name="T40" fmla="*/ 41 w 41"/>
                <a:gd name="T41" fmla="*/ 7 h 44"/>
                <a:gd name="T42" fmla="*/ 38 w 41"/>
                <a:gd name="T43" fmla="*/ 4 h 44"/>
                <a:gd name="T44" fmla="*/ 37 w 41"/>
                <a:gd name="T45" fmla="*/ 0 h 44"/>
                <a:gd name="T46" fmla="*/ 8 w 41"/>
                <a:gd name="T47" fmla="*/ 13 h 44"/>
                <a:gd name="T48" fmla="*/ 3 w 41"/>
                <a:gd name="T49" fmla="*/ 9 h 44"/>
                <a:gd name="T50" fmla="*/ 0 w 41"/>
                <a:gd name="T51" fmla="*/ 20 h 44"/>
                <a:gd name="T52" fmla="*/ 4 w 41"/>
                <a:gd name="T53" fmla="*/ 42 h 44"/>
                <a:gd name="T54" fmla="*/ 7 w 41"/>
                <a:gd name="T5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44">
                  <a:moveTo>
                    <a:pt x="7" y="44"/>
                  </a:moveTo>
                  <a:lnTo>
                    <a:pt x="14" y="44"/>
                  </a:lnTo>
                  <a:lnTo>
                    <a:pt x="17" y="41"/>
                  </a:lnTo>
                  <a:lnTo>
                    <a:pt x="18" y="42"/>
                  </a:lnTo>
                  <a:lnTo>
                    <a:pt x="19" y="42"/>
                  </a:lnTo>
                  <a:lnTo>
                    <a:pt x="20" y="42"/>
                  </a:lnTo>
                  <a:lnTo>
                    <a:pt x="22" y="44"/>
                  </a:lnTo>
                  <a:lnTo>
                    <a:pt x="27" y="44"/>
                  </a:lnTo>
                  <a:lnTo>
                    <a:pt x="25" y="41"/>
                  </a:lnTo>
                  <a:lnTo>
                    <a:pt x="25" y="35"/>
                  </a:lnTo>
                  <a:lnTo>
                    <a:pt x="30" y="31"/>
                  </a:lnTo>
                  <a:lnTo>
                    <a:pt x="32" y="31"/>
                  </a:lnTo>
                  <a:lnTo>
                    <a:pt x="30" y="28"/>
                  </a:lnTo>
                  <a:lnTo>
                    <a:pt x="30" y="24"/>
                  </a:lnTo>
                  <a:lnTo>
                    <a:pt x="29" y="20"/>
                  </a:lnTo>
                  <a:lnTo>
                    <a:pt x="33" y="17"/>
                  </a:lnTo>
                  <a:lnTo>
                    <a:pt x="35" y="15"/>
                  </a:lnTo>
                  <a:lnTo>
                    <a:pt x="40" y="13"/>
                  </a:lnTo>
                  <a:lnTo>
                    <a:pt x="40" y="9"/>
                  </a:lnTo>
                  <a:lnTo>
                    <a:pt x="41" y="9"/>
                  </a:lnTo>
                  <a:lnTo>
                    <a:pt x="41" y="7"/>
                  </a:lnTo>
                  <a:lnTo>
                    <a:pt x="38" y="4"/>
                  </a:lnTo>
                  <a:lnTo>
                    <a:pt x="37" y="0"/>
                  </a:lnTo>
                  <a:lnTo>
                    <a:pt x="8" y="13"/>
                  </a:lnTo>
                  <a:lnTo>
                    <a:pt x="3" y="9"/>
                  </a:lnTo>
                  <a:lnTo>
                    <a:pt x="0" y="20"/>
                  </a:lnTo>
                  <a:lnTo>
                    <a:pt x="4" y="42"/>
                  </a:lnTo>
                  <a:lnTo>
                    <a:pt x="7" y="4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08" name="Freeform 2118"/>
            <p:cNvSpPr>
              <a:spLocks/>
            </p:cNvSpPr>
            <p:nvPr/>
          </p:nvSpPr>
          <p:spPr bwMode="auto">
            <a:xfrm>
              <a:off x="4325342" y="1773994"/>
              <a:ext cx="245836" cy="397087"/>
            </a:xfrm>
            <a:custGeom>
              <a:avLst/>
              <a:gdLst>
                <a:gd name="T0" fmla="*/ 98 w 141"/>
                <a:gd name="T1" fmla="*/ 152 h 400"/>
                <a:gd name="T2" fmla="*/ 82 w 141"/>
                <a:gd name="T3" fmla="*/ 170 h 400"/>
                <a:gd name="T4" fmla="*/ 74 w 141"/>
                <a:gd name="T5" fmla="*/ 185 h 400"/>
                <a:gd name="T6" fmla="*/ 70 w 141"/>
                <a:gd name="T7" fmla="*/ 207 h 400"/>
                <a:gd name="T8" fmla="*/ 87 w 141"/>
                <a:gd name="T9" fmla="*/ 250 h 400"/>
                <a:gd name="T10" fmla="*/ 81 w 141"/>
                <a:gd name="T11" fmla="*/ 279 h 400"/>
                <a:gd name="T12" fmla="*/ 77 w 141"/>
                <a:gd name="T13" fmla="*/ 272 h 400"/>
                <a:gd name="T14" fmla="*/ 89 w 141"/>
                <a:gd name="T15" fmla="*/ 279 h 400"/>
                <a:gd name="T16" fmla="*/ 80 w 141"/>
                <a:gd name="T17" fmla="*/ 287 h 400"/>
                <a:gd name="T18" fmla="*/ 65 w 141"/>
                <a:gd name="T19" fmla="*/ 302 h 400"/>
                <a:gd name="T20" fmla="*/ 69 w 141"/>
                <a:gd name="T21" fmla="*/ 307 h 400"/>
                <a:gd name="T22" fmla="*/ 70 w 141"/>
                <a:gd name="T23" fmla="*/ 328 h 400"/>
                <a:gd name="T24" fmla="*/ 66 w 141"/>
                <a:gd name="T25" fmla="*/ 350 h 400"/>
                <a:gd name="T26" fmla="*/ 43 w 141"/>
                <a:gd name="T27" fmla="*/ 381 h 400"/>
                <a:gd name="T28" fmla="*/ 27 w 141"/>
                <a:gd name="T29" fmla="*/ 396 h 400"/>
                <a:gd name="T30" fmla="*/ 20 w 141"/>
                <a:gd name="T31" fmla="*/ 353 h 400"/>
                <a:gd name="T32" fmla="*/ 9 w 141"/>
                <a:gd name="T33" fmla="*/ 311 h 400"/>
                <a:gd name="T34" fmla="*/ 4 w 141"/>
                <a:gd name="T35" fmla="*/ 309 h 400"/>
                <a:gd name="T36" fmla="*/ 2 w 141"/>
                <a:gd name="T37" fmla="*/ 289 h 400"/>
                <a:gd name="T38" fmla="*/ 11 w 141"/>
                <a:gd name="T39" fmla="*/ 237 h 400"/>
                <a:gd name="T40" fmla="*/ 17 w 141"/>
                <a:gd name="T41" fmla="*/ 218 h 400"/>
                <a:gd name="T42" fmla="*/ 7 w 141"/>
                <a:gd name="T43" fmla="*/ 179 h 400"/>
                <a:gd name="T44" fmla="*/ 17 w 141"/>
                <a:gd name="T45" fmla="*/ 139 h 400"/>
                <a:gd name="T46" fmla="*/ 21 w 141"/>
                <a:gd name="T47" fmla="*/ 126 h 400"/>
                <a:gd name="T48" fmla="*/ 28 w 141"/>
                <a:gd name="T49" fmla="*/ 81 h 400"/>
                <a:gd name="T50" fmla="*/ 44 w 141"/>
                <a:gd name="T51" fmla="*/ 61 h 400"/>
                <a:gd name="T52" fmla="*/ 65 w 141"/>
                <a:gd name="T53" fmla="*/ 24 h 400"/>
                <a:gd name="T54" fmla="*/ 87 w 141"/>
                <a:gd name="T55" fmla="*/ 16 h 400"/>
                <a:gd name="T56" fmla="*/ 92 w 141"/>
                <a:gd name="T57" fmla="*/ 0 h 400"/>
                <a:gd name="T58" fmla="*/ 136 w 141"/>
                <a:gd name="T59" fmla="*/ 63 h 400"/>
                <a:gd name="T60" fmla="*/ 126 w 141"/>
                <a:gd name="T61" fmla="*/ 89 h 400"/>
                <a:gd name="T62" fmla="*/ 119 w 141"/>
                <a:gd name="T63" fmla="*/ 96 h 400"/>
                <a:gd name="T64" fmla="*/ 111 w 141"/>
                <a:gd name="T65" fmla="*/ 103 h 400"/>
                <a:gd name="T66" fmla="*/ 112 w 141"/>
                <a:gd name="T67" fmla="*/ 13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400">
                  <a:moveTo>
                    <a:pt x="112" y="131"/>
                  </a:moveTo>
                  <a:lnTo>
                    <a:pt x="98" y="152"/>
                  </a:lnTo>
                  <a:lnTo>
                    <a:pt x="88" y="163"/>
                  </a:lnTo>
                  <a:lnTo>
                    <a:pt x="82" y="170"/>
                  </a:lnTo>
                  <a:lnTo>
                    <a:pt x="75" y="172"/>
                  </a:lnTo>
                  <a:lnTo>
                    <a:pt x="74" y="185"/>
                  </a:lnTo>
                  <a:lnTo>
                    <a:pt x="70" y="190"/>
                  </a:lnTo>
                  <a:lnTo>
                    <a:pt x="70" y="207"/>
                  </a:lnTo>
                  <a:lnTo>
                    <a:pt x="74" y="240"/>
                  </a:lnTo>
                  <a:lnTo>
                    <a:pt x="87" y="250"/>
                  </a:lnTo>
                  <a:lnTo>
                    <a:pt x="93" y="265"/>
                  </a:lnTo>
                  <a:lnTo>
                    <a:pt x="81" y="279"/>
                  </a:lnTo>
                  <a:lnTo>
                    <a:pt x="76" y="268"/>
                  </a:lnTo>
                  <a:lnTo>
                    <a:pt x="77" y="272"/>
                  </a:lnTo>
                  <a:lnTo>
                    <a:pt x="61" y="274"/>
                  </a:lnTo>
                  <a:lnTo>
                    <a:pt x="89" y="279"/>
                  </a:lnTo>
                  <a:lnTo>
                    <a:pt x="81" y="290"/>
                  </a:lnTo>
                  <a:lnTo>
                    <a:pt x="80" y="287"/>
                  </a:lnTo>
                  <a:lnTo>
                    <a:pt x="72" y="302"/>
                  </a:lnTo>
                  <a:lnTo>
                    <a:pt x="65" y="302"/>
                  </a:lnTo>
                  <a:lnTo>
                    <a:pt x="70" y="307"/>
                  </a:lnTo>
                  <a:lnTo>
                    <a:pt x="69" y="307"/>
                  </a:lnTo>
                  <a:lnTo>
                    <a:pt x="67" y="318"/>
                  </a:lnTo>
                  <a:lnTo>
                    <a:pt x="70" y="328"/>
                  </a:lnTo>
                  <a:lnTo>
                    <a:pt x="69" y="326"/>
                  </a:lnTo>
                  <a:lnTo>
                    <a:pt x="66" y="350"/>
                  </a:lnTo>
                  <a:lnTo>
                    <a:pt x="64" y="374"/>
                  </a:lnTo>
                  <a:lnTo>
                    <a:pt x="43" y="381"/>
                  </a:lnTo>
                  <a:lnTo>
                    <a:pt x="41" y="400"/>
                  </a:lnTo>
                  <a:lnTo>
                    <a:pt x="27" y="396"/>
                  </a:lnTo>
                  <a:lnTo>
                    <a:pt x="23" y="372"/>
                  </a:lnTo>
                  <a:lnTo>
                    <a:pt x="20" y="353"/>
                  </a:lnTo>
                  <a:lnTo>
                    <a:pt x="8" y="320"/>
                  </a:lnTo>
                  <a:lnTo>
                    <a:pt x="9" y="311"/>
                  </a:lnTo>
                  <a:lnTo>
                    <a:pt x="5" y="309"/>
                  </a:lnTo>
                  <a:lnTo>
                    <a:pt x="4" y="309"/>
                  </a:lnTo>
                  <a:lnTo>
                    <a:pt x="0" y="292"/>
                  </a:lnTo>
                  <a:lnTo>
                    <a:pt x="2" y="289"/>
                  </a:lnTo>
                  <a:lnTo>
                    <a:pt x="10" y="263"/>
                  </a:lnTo>
                  <a:lnTo>
                    <a:pt x="11" y="237"/>
                  </a:lnTo>
                  <a:lnTo>
                    <a:pt x="11" y="228"/>
                  </a:lnTo>
                  <a:lnTo>
                    <a:pt x="17" y="218"/>
                  </a:lnTo>
                  <a:lnTo>
                    <a:pt x="8" y="207"/>
                  </a:lnTo>
                  <a:lnTo>
                    <a:pt x="7" y="179"/>
                  </a:lnTo>
                  <a:lnTo>
                    <a:pt x="7" y="152"/>
                  </a:lnTo>
                  <a:lnTo>
                    <a:pt x="17" y="139"/>
                  </a:lnTo>
                  <a:lnTo>
                    <a:pt x="28" y="137"/>
                  </a:lnTo>
                  <a:lnTo>
                    <a:pt x="21" y="126"/>
                  </a:lnTo>
                  <a:lnTo>
                    <a:pt x="30" y="89"/>
                  </a:lnTo>
                  <a:lnTo>
                    <a:pt x="28" y="81"/>
                  </a:lnTo>
                  <a:lnTo>
                    <a:pt x="39" y="76"/>
                  </a:lnTo>
                  <a:lnTo>
                    <a:pt x="44" y="61"/>
                  </a:lnTo>
                  <a:lnTo>
                    <a:pt x="51" y="29"/>
                  </a:lnTo>
                  <a:lnTo>
                    <a:pt x="65" y="24"/>
                  </a:lnTo>
                  <a:lnTo>
                    <a:pt x="67" y="14"/>
                  </a:lnTo>
                  <a:lnTo>
                    <a:pt x="87" y="16"/>
                  </a:lnTo>
                  <a:lnTo>
                    <a:pt x="86" y="0"/>
                  </a:lnTo>
                  <a:lnTo>
                    <a:pt x="92" y="0"/>
                  </a:lnTo>
                  <a:lnTo>
                    <a:pt x="125" y="24"/>
                  </a:lnTo>
                  <a:lnTo>
                    <a:pt x="136" y="63"/>
                  </a:lnTo>
                  <a:lnTo>
                    <a:pt x="141" y="89"/>
                  </a:lnTo>
                  <a:lnTo>
                    <a:pt x="126" y="89"/>
                  </a:lnTo>
                  <a:lnTo>
                    <a:pt x="120" y="90"/>
                  </a:lnTo>
                  <a:lnTo>
                    <a:pt x="119" y="96"/>
                  </a:lnTo>
                  <a:lnTo>
                    <a:pt x="117" y="96"/>
                  </a:lnTo>
                  <a:lnTo>
                    <a:pt x="111" y="103"/>
                  </a:lnTo>
                  <a:lnTo>
                    <a:pt x="108" y="118"/>
                  </a:lnTo>
                  <a:lnTo>
                    <a:pt x="112" y="13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09" name="Freeform 2119"/>
            <p:cNvSpPr>
              <a:spLocks/>
            </p:cNvSpPr>
            <p:nvPr/>
          </p:nvSpPr>
          <p:spPr bwMode="auto">
            <a:xfrm>
              <a:off x="4480797" y="2095804"/>
              <a:ext cx="12653" cy="26347"/>
            </a:xfrm>
            <a:custGeom>
              <a:avLst/>
              <a:gdLst>
                <a:gd name="T0" fmla="*/ 7 w 7"/>
                <a:gd name="T1" fmla="*/ 0 h 26"/>
                <a:gd name="T2" fmla="*/ 7 w 7"/>
                <a:gd name="T3" fmla="*/ 4 h 26"/>
                <a:gd name="T4" fmla="*/ 5 w 7"/>
                <a:gd name="T5" fmla="*/ 22 h 26"/>
                <a:gd name="T6" fmla="*/ 4 w 7"/>
                <a:gd name="T7" fmla="*/ 26 h 26"/>
                <a:gd name="T8" fmla="*/ 0 w 7"/>
                <a:gd name="T9" fmla="*/ 15 h 26"/>
                <a:gd name="T10" fmla="*/ 7 w 7"/>
                <a:gd name="T11" fmla="*/ 0 h 26"/>
              </a:gdLst>
              <a:ahLst/>
              <a:cxnLst>
                <a:cxn ang="0">
                  <a:pos x="T0" y="T1"/>
                </a:cxn>
                <a:cxn ang="0">
                  <a:pos x="T2" y="T3"/>
                </a:cxn>
                <a:cxn ang="0">
                  <a:pos x="T4" y="T5"/>
                </a:cxn>
                <a:cxn ang="0">
                  <a:pos x="T6" y="T7"/>
                </a:cxn>
                <a:cxn ang="0">
                  <a:pos x="T8" y="T9"/>
                </a:cxn>
                <a:cxn ang="0">
                  <a:pos x="T10" y="T11"/>
                </a:cxn>
              </a:cxnLst>
              <a:rect l="0" t="0" r="r" b="b"/>
              <a:pathLst>
                <a:path w="7" h="26">
                  <a:moveTo>
                    <a:pt x="7" y="0"/>
                  </a:moveTo>
                  <a:lnTo>
                    <a:pt x="7" y="4"/>
                  </a:lnTo>
                  <a:lnTo>
                    <a:pt x="5" y="22"/>
                  </a:lnTo>
                  <a:lnTo>
                    <a:pt x="4" y="26"/>
                  </a:lnTo>
                  <a:lnTo>
                    <a:pt x="0" y="15"/>
                  </a:lnTo>
                  <a:lnTo>
                    <a:pt x="7"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0" name="Freeform 2120"/>
            <p:cNvSpPr>
              <a:spLocks/>
            </p:cNvSpPr>
            <p:nvPr/>
          </p:nvSpPr>
          <p:spPr bwMode="auto">
            <a:xfrm>
              <a:off x="4224116" y="2404441"/>
              <a:ext cx="106649" cy="58340"/>
            </a:xfrm>
            <a:custGeom>
              <a:avLst/>
              <a:gdLst>
                <a:gd name="T0" fmla="*/ 56 w 60"/>
                <a:gd name="T1" fmla="*/ 35 h 57"/>
                <a:gd name="T2" fmla="*/ 53 w 60"/>
                <a:gd name="T3" fmla="*/ 43 h 57"/>
                <a:gd name="T4" fmla="*/ 44 w 60"/>
                <a:gd name="T5" fmla="*/ 43 h 57"/>
                <a:gd name="T6" fmla="*/ 39 w 60"/>
                <a:gd name="T7" fmla="*/ 55 h 57"/>
                <a:gd name="T8" fmla="*/ 29 w 60"/>
                <a:gd name="T9" fmla="*/ 41 h 57"/>
                <a:gd name="T10" fmla="*/ 21 w 60"/>
                <a:gd name="T11" fmla="*/ 55 h 57"/>
                <a:gd name="T12" fmla="*/ 12 w 60"/>
                <a:gd name="T13" fmla="*/ 57 h 57"/>
                <a:gd name="T14" fmla="*/ 5 w 60"/>
                <a:gd name="T15" fmla="*/ 39 h 57"/>
                <a:gd name="T16" fmla="*/ 0 w 60"/>
                <a:gd name="T17" fmla="*/ 46 h 57"/>
                <a:gd name="T18" fmla="*/ 11 w 60"/>
                <a:gd name="T19" fmla="*/ 13 h 57"/>
                <a:gd name="T20" fmla="*/ 14 w 60"/>
                <a:gd name="T21" fmla="*/ 7 h 57"/>
                <a:gd name="T22" fmla="*/ 20 w 60"/>
                <a:gd name="T23" fmla="*/ 2 h 57"/>
                <a:gd name="T24" fmla="*/ 33 w 60"/>
                <a:gd name="T25" fmla="*/ 0 h 57"/>
                <a:gd name="T26" fmla="*/ 46 w 60"/>
                <a:gd name="T27" fmla="*/ 5 h 57"/>
                <a:gd name="T28" fmla="*/ 46 w 60"/>
                <a:gd name="T29" fmla="*/ 15 h 57"/>
                <a:gd name="T30" fmla="*/ 45 w 60"/>
                <a:gd name="T31" fmla="*/ 17 h 57"/>
                <a:gd name="T32" fmla="*/ 45 w 60"/>
                <a:gd name="T33" fmla="*/ 20 h 57"/>
                <a:gd name="T34" fmla="*/ 49 w 60"/>
                <a:gd name="T35" fmla="*/ 20 h 57"/>
                <a:gd name="T36" fmla="*/ 60 w 60"/>
                <a:gd name="T37" fmla="*/ 26 h 57"/>
                <a:gd name="T38" fmla="*/ 60 w 60"/>
                <a:gd name="T39" fmla="*/ 28 h 57"/>
                <a:gd name="T40" fmla="*/ 56 w 60"/>
                <a:gd name="T41" fmla="*/ 3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57">
                  <a:moveTo>
                    <a:pt x="56" y="35"/>
                  </a:moveTo>
                  <a:lnTo>
                    <a:pt x="53" y="43"/>
                  </a:lnTo>
                  <a:lnTo>
                    <a:pt x="44" y="43"/>
                  </a:lnTo>
                  <a:lnTo>
                    <a:pt x="39" y="55"/>
                  </a:lnTo>
                  <a:lnTo>
                    <a:pt x="29" y="41"/>
                  </a:lnTo>
                  <a:lnTo>
                    <a:pt x="21" y="55"/>
                  </a:lnTo>
                  <a:lnTo>
                    <a:pt x="12" y="57"/>
                  </a:lnTo>
                  <a:lnTo>
                    <a:pt x="5" y="39"/>
                  </a:lnTo>
                  <a:lnTo>
                    <a:pt x="0" y="46"/>
                  </a:lnTo>
                  <a:lnTo>
                    <a:pt x="11" y="13"/>
                  </a:lnTo>
                  <a:lnTo>
                    <a:pt x="14" y="7"/>
                  </a:lnTo>
                  <a:lnTo>
                    <a:pt x="20" y="2"/>
                  </a:lnTo>
                  <a:lnTo>
                    <a:pt x="33" y="0"/>
                  </a:lnTo>
                  <a:lnTo>
                    <a:pt x="46" y="5"/>
                  </a:lnTo>
                  <a:lnTo>
                    <a:pt x="46" y="15"/>
                  </a:lnTo>
                  <a:lnTo>
                    <a:pt x="45" y="17"/>
                  </a:lnTo>
                  <a:lnTo>
                    <a:pt x="45" y="20"/>
                  </a:lnTo>
                  <a:lnTo>
                    <a:pt x="49" y="20"/>
                  </a:lnTo>
                  <a:lnTo>
                    <a:pt x="60" y="26"/>
                  </a:lnTo>
                  <a:lnTo>
                    <a:pt x="60" y="28"/>
                  </a:lnTo>
                  <a:lnTo>
                    <a:pt x="56" y="3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1" name="Freeform 2121"/>
            <p:cNvSpPr>
              <a:spLocks/>
            </p:cNvSpPr>
            <p:nvPr/>
          </p:nvSpPr>
          <p:spPr bwMode="auto">
            <a:xfrm>
              <a:off x="4607331" y="2255768"/>
              <a:ext cx="439251" cy="254061"/>
            </a:xfrm>
            <a:custGeom>
              <a:avLst/>
              <a:gdLst>
                <a:gd name="T0" fmla="*/ 132 w 249"/>
                <a:gd name="T1" fmla="*/ 0 h 254"/>
                <a:gd name="T2" fmla="*/ 121 w 249"/>
                <a:gd name="T3" fmla="*/ 5 h 254"/>
                <a:gd name="T4" fmla="*/ 103 w 249"/>
                <a:gd name="T5" fmla="*/ 22 h 254"/>
                <a:gd name="T6" fmla="*/ 105 w 249"/>
                <a:gd name="T7" fmla="*/ 33 h 254"/>
                <a:gd name="T8" fmla="*/ 82 w 249"/>
                <a:gd name="T9" fmla="*/ 24 h 254"/>
                <a:gd name="T10" fmla="*/ 59 w 249"/>
                <a:gd name="T11" fmla="*/ 18 h 254"/>
                <a:gd name="T12" fmla="*/ 35 w 249"/>
                <a:gd name="T13" fmla="*/ 18 h 254"/>
                <a:gd name="T14" fmla="*/ 12 w 249"/>
                <a:gd name="T15" fmla="*/ 18 h 254"/>
                <a:gd name="T16" fmla="*/ 20 w 249"/>
                <a:gd name="T17" fmla="*/ 50 h 254"/>
                <a:gd name="T18" fmla="*/ 18 w 249"/>
                <a:gd name="T19" fmla="*/ 65 h 254"/>
                <a:gd name="T20" fmla="*/ 5 w 249"/>
                <a:gd name="T21" fmla="*/ 98 h 254"/>
                <a:gd name="T22" fmla="*/ 3 w 249"/>
                <a:gd name="T23" fmla="*/ 107 h 254"/>
                <a:gd name="T24" fmla="*/ 0 w 249"/>
                <a:gd name="T25" fmla="*/ 126 h 254"/>
                <a:gd name="T26" fmla="*/ 11 w 249"/>
                <a:gd name="T27" fmla="*/ 142 h 254"/>
                <a:gd name="T28" fmla="*/ 37 w 249"/>
                <a:gd name="T29" fmla="*/ 146 h 254"/>
                <a:gd name="T30" fmla="*/ 60 w 249"/>
                <a:gd name="T31" fmla="*/ 133 h 254"/>
                <a:gd name="T32" fmla="*/ 73 w 249"/>
                <a:gd name="T33" fmla="*/ 117 h 254"/>
                <a:gd name="T34" fmla="*/ 76 w 249"/>
                <a:gd name="T35" fmla="*/ 118 h 254"/>
                <a:gd name="T36" fmla="*/ 87 w 249"/>
                <a:gd name="T37" fmla="*/ 139 h 254"/>
                <a:gd name="T38" fmla="*/ 98 w 249"/>
                <a:gd name="T39" fmla="*/ 157 h 254"/>
                <a:gd name="T40" fmla="*/ 110 w 249"/>
                <a:gd name="T41" fmla="*/ 174 h 254"/>
                <a:gd name="T42" fmla="*/ 121 w 249"/>
                <a:gd name="T43" fmla="*/ 193 h 254"/>
                <a:gd name="T44" fmla="*/ 132 w 249"/>
                <a:gd name="T45" fmla="*/ 181 h 254"/>
                <a:gd name="T46" fmla="*/ 135 w 249"/>
                <a:gd name="T47" fmla="*/ 185 h 254"/>
                <a:gd name="T48" fmla="*/ 134 w 249"/>
                <a:gd name="T49" fmla="*/ 168 h 254"/>
                <a:gd name="T50" fmla="*/ 136 w 249"/>
                <a:gd name="T51" fmla="*/ 181 h 254"/>
                <a:gd name="T52" fmla="*/ 147 w 249"/>
                <a:gd name="T53" fmla="*/ 185 h 254"/>
                <a:gd name="T54" fmla="*/ 133 w 249"/>
                <a:gd name="T55" fmla="*/ 187 h 254"/>
                <a:gd name="T56" fmla="*/ 139 w 249"/>
                <a:gd name="T57" fmla="*/ 193 h 254"/>
                <a:gd name="T58" fmla="*/ 150 w 249"/>
                <a:gd name="T59" fmla="*/ 202 h 254"/>
                <a:gd name="T60" fmla="*/ 163 w 249"/>
                <a:gd name="T61" fmla="*/ 204 h 254"/>
                <a:gd name="T62" fmla="*/ 149 w 249"/>
                <a:gd name="T63" fmla="*/ 222 h 254"/>
                <a:gd name="T64" fmla="*/ 158 w 249"/>
                <a:gd name="T65" fmla="*/ 230 h 254"/>
                <a:gd name="T66" fmla="*/ 164 w 249"/>
                <a:gd name="T67" fmla="*/ 241 h 254"/>
                <a:gd name="T68" fmla="*/ 166 w 249"/>
                <a:gd name="T69" fmla="*/ 254 h 254"/>
                <a:gd name="T70" fmla="*/ 187 w 249"/>
                <a:gd name="T71" fmla="*/ 239 h 254"/>
                <a:gd name="T72" fmla="*/ 196 w 249"/>
                <a:gd name="T73" fmla="*/ 237 h 254"/>
                <a:gd name="T74" fmla="*/ 204 w 249"/>
                <a:gd name="T75" fmla="*/ 228 h 254"/>
                <a:gd name="T76" fmla="*/ 194 w 249"/>
                <a:gd name="T77" fmla="*/ 226 h 254"/>
                <a:gd name="T78" fmla="*/ 179 w 249"/>
                <a:gd name="T79" fmla="*/ 207 h 254"/>
                <a:gd name="T80" fmla="*/ 184 w 249"/>
                <a:gd name="T81" fmla="*/ 191 h 254"/>
                <a:gd name="T82" fmla="*/ 180 w 249"/>
                <a:gd name="T83" fmla="*/ 202 h 254"/>
                <a:gd name="T84" fmla="*/ 185 w 249"/>
                <a:gd name="T85" fmla="*/ 193 h 254"/>
                <a:gd name="T86" fmla="*/ 204 w 249"/>
                <a:gd name="T87" fmla="*/ 181 h 254"/>
                <a:gd name="T88" fmla="*/ 226 w 249"/>
                <a:gd name="T89" fmla="*/ 165 h 254"/>
                <a:gd name="T90" fmla="*/ 233 w 249"/>
                <a:gd name="T91" fmla="*/ 163 h 254"/>
                <a:gd name="T92" fmla="*/ 238 w 249"/>
                <a:gd name="T93" fmla="*/ 144 h 254"/>
                <a:gd name="T94" fmla="*/ 249 w 249"/>
                <a:gd name="T95" fmla="*/ 137 h 254"/>
                <a:gd name="T96" fmla="*/ 240 w 249"/>
                <a:gd name="T97" fmla="*/ 91 h 254"/>
                <a:gd name="T98" fmla="*/ 220 w 249"/>
                <a:gd name="T99" fmla="*/ 80 h 254"/>
                <a:gd name="T100" fmla="*/ 199 w 249"/>
                <a:gd name="T101" fmla="*/ 67 h 254"/>
                <a:gd name="T102" fmla="*/ 190 w 249"/>
                <a:gd name="T103" fmla="*/ 70 h 254"/>
                <a:gd name="T104" fmla="*/ 173 w 249"/>
                <a:gd name="T105" fmla="*/ 42 h 254"/>
                <a:gd name="T106" fmla="*/ 154 w 249"/>
                <a:gd name="T107" fmla="*/ 17 h 254"/>
                <a:gd name="T108" fmla="*/ 153 w 249"/>
                <a:gd name="T109" fmla="*/ 4 h 254"/>
                <a:gd name="T110" fmla="*/ 132 w 249"/>
                <a:gd name="T11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9" h="254">
                  <a:moveTo>
                    <a:pt x="132" y="0"/>
                  </a:moveTo>
                  <a:lnTo>
                    <a:pt x="121" y="5"/>
                  </a:lnTo>
                  <a:lnTo>
                    <a:pt x="103" y="22"/>
                  </a:lnTo>
                  <a:lnTo>
                    <a:pt x="105" y="33"/>
                  </a:lnTo>
                  <a:lnTo>
                    <a:pt x="82" y="24"/>
                  </a:lnTo>
                  <a:lnTo>
                    <a:pt x="59" y="18"/>
                  </a:lnTo>
                  <a:lnTo>
                    <a:pt x="35" y="18"/>
                  </a:lnTo>
                  <a:lnTo>
                    <a:pt x="12" y="18"/>
                  </a:lnTo>
                  <a:lnTo>
                    <a:pt x="20" y="50"/>
                  </a:lnTo>
                  <a:lnTo>
                    <a:pt x="18" y="65"/>
                  </a:lnTo>
                  <a:lnTo>
                    <a:pt x="5" y="98"/>
                  </a:lnTo>
                  <a:lnTo>
                    <a:pt x="3" y="107"/>
                  </a:lnTo>
                  <a:lnTo>
                    <a:pt x="0" y="126"/>
                  </a:lnTo>
                  <a:lnTo>
                    <a:pt x="11" y="142"/>
                  </a:lnTo>
                  <a:lnTo>
                    <a:pt x="37" y="146"/>
                  </a:lnTo>
                  <a:lnTo>
                    <a:pt x="60" y="133"/>
                  </a:lnTo>
                  <a:lnTo>
                    <a:pt x="73" y="117"/>
                  </a:lnTo>
                  <a:lnTo>
                    <a:pt x="76" y="118"/>
                  </a:lnTo>
                  <a:lnTo>
                    <a:pt x="87" y="139"/>
                  </a:lnTo>
                  <a:lnTo>
                    <a:pt x="98" y="157"/>
                  </a:lnTo>
                  <a:lnTo>
                    <a:pt x="110" y="174"/>
                  </a:lnTo>
                  <a:lnTo>
                    <a:pt x="121" y="193"/>
                  </a:lnTo>
                  <a:lnTo>
                    <a:pt x="132" y="181"/>
                  </a:lnTo>
                  <a:lnTo>
                    <a:pt x="135" y="185"/>
                  </a:lnTo>
                  <a:lnTo>
                    <a:pt x="134" y="168"/>
                  </a:lnTo>
                  <a:lnTo>
                    <a:pt x="136" y="181"/>
                  </a:lnTo>
                  <a:lnTo>
                    <a:pt x="147" y="185"/>
                  </a:lnTo>
                  <a:lnTo>
                    <a:pt x="133" y="187"/>
                  </a:lnTo>
                  <a:lnTo>
                    <a:pt x="139" y="193"/>
                  </a:lnTo>
                  <a:lnTo>
                    <a:pt x="150" y="202"/>
                  </a:lnTo>
                  <a:lnTo>
                    <a:pt x="163" y="204"/>
                  </a:lnTo>
                  <a:lnTo>
                    <a:pt x="149" y="222"/>
                  </a:lnTo>
                  <a:lnTo>
                    <a:pt x="158" y="230"/>
                  </a:lnTo>
                  <a:lnTo>
                    <a:pt x="164" y="241"/>
                  </a:lnTo>
                  <a:lnTo>
                    <a:pt x="166" y="254"/>
                  </a:lnTo>
                  <a:lnTo>
                    <a:pt x="187" y="239"/>
                  </a:lnTo>
                  <a:lnTo>
                    <a:pt x="196" y="237"/>
                  </a:lnTo>
                  <a:lnTo>
                    <a:pt x="204" y="228"/>
                  </a:lnTo>
                  <a:lnTo>
                    <a:pt x="194" y="226"/>
                  </a:lnTo>
                  <a:lnTo>
                    <a:pt x="179" y="207"/>
                  </a:lnTo>
                  <a:lnTo>
                    <a:pt x="184" y="191"/>
                  </a:lnTo>
                  <a:lnTo>
                    <a:pt x="180" y="202"/>
                  </a:lnTo>
                  <a:lnTo>
                    <a:pt x="185" y="193"/>
                  </a:lnTo>
                  <a:lnTo>
                    <a:pt x="204" y="181"/>
                  </a:lnTo>
                  <a:lnTo>
                    <a:pt x="226" y="165"/>
                  </a:lnTo>
                  <a:lnTo>
                    <a:pt x="233" y="163"/>
                  </a:lnTo>
                  <a:lnTo>
                    <a:pt x="238" y="144"/>
                  </a:lnTo>
                  <a:lnTo>
                    <a:pt x="249" y="137"/>
                  </a:lnTo>
                  <a:lnTo>
                    <a:pt x="240" y="91"/>
                  </a:lnTo>
                  <a:lnTo>
                    <a:pt x="220" y="80"/>
                  </a:lnTo>
                  <a:lnTo>
                    <a:pt x="199" y="67"/>
                  </a:lnTo>
                  <a:lnTo>
                    <a:pt x="190" y="70"/>
                  </a:lnTo>
                  <a:lnTo>
                    <a:pt x="173" y="42"/>
                  </a:lnTo>
                  <a:lnTo>
                    <a:pt x="154" y="17"/>
                  </a:lnTo>
                  <a:lnTo>
                    <a:pt x="153" y="4"/>
                  </a:lnTo>
                  <a:lnTo>
                    <a:pt x="132"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2" name="Freeform 2122"/>
            <p:cNvSpPr>
              <a:spLocks/>
            </p:cNvSpPr>
            <p:nvPr/>
          </p:nvSpPr>
          <p:spPr bwMode="auto">
            <a:xfrm>
              <a:off x="4529603" y="2455253"/>
              <a:ext cx="112072" cy="137381"/>
            </a:xfrm>
            <a:custGeom>
              <a:avLst/>
              <a:gdLst>
                <a:gd name="T0" fmla="*/ 11 w 63"/>
                <a:gd name="T1" fmla="*/ 26 h 137"/>
                <a:gd name="T2" fmla="*/ 11 w 63"/>
                <a:gd name="T3" fmla="*/ 28 h 137"/>
                <a:gd name="T4" fmla="*/ 7 w 63"/>
                <a:gd name="T5" fmla="*/ 30 h 137"/>
                <a:gd name="T6" fmla="*/ 4 w 63"/>
                <a:gd name="T7" fmla="*/ 39 h 137"/>
                <a:gd name="T8" fmla="*/ 10 w 63"/>
                <a:gd name="T9" fmla="*/ 39 h 137"/>
                <a:gd name="T10" fmla="*/ 10 w 63"/>
                <a:gd name="T11" fmla="*/ 43 h 137"/>
                <a:gd name="T12" fmla="*/ 9 w 63"/>
                <a:gd name="T13" fmla="*/ 46 h 137"/>
                <a:gd name="T14" fmla="*/ 7 w 63"/>
                <a:gd name="T15" fmla="*/ 52 h 137"/>
                <a:gd name="T16" fmla="*/ 8 w 63"/>
                <a:gd name="T17" fmla="*/ 55 h 137"/>
                <a:gd name="T18" fmla="*/ 10 w 63"/>
                <a:gd name="T19" fmla="*/ 59 h 137"/>
                <a:gd name="T20" fmla="*/ 15 w 63"/>
                <a:gd name="T21" fmla="*/ 67 h 137"/>
                <a:gd name="T22" fmla="*/ 11 w 63"/>
                <a:gd name="T23" fmla="*/ 68 h 137"/>
                <a:gd name="T24" fmla="*/ 14 w 63"/>
                <a:gd name="T25" fmla="*/ 72 h 137"/>
                <a:gd name="T26" fmla="*/ 14 w 63"/>
                <a:gd name="T27" fmla="*/ 83 h 137"/>
                <a:gd name="T28" fmla="*/ 7 w 63"/>
                <a:gd name="T29" fmla="*/ 85 h 137"/>
                <a:gd name="T30" fmla="*/ 10 w 63"/>
                <a:gd name="T31" fmla="*/ 89 h 137"/>
                <a:gd name="T32" fmla="*/ 9 w 63"/>
                <a:gd name="T33" fmla="*/ 93 h 137"/>
                <a:gd name="T34" fmla="*/ 4 w 63"/>
                <a:gd name="T35" fmla="*/ 89 h 137"/>
                <a:gd name="T36" fmla="*/ 2 w 63"/>
                <a:gd name="T37" fmla="*/ 98 h 137"/>
                <a:gd name="T38" fmla="*/ 0 w 63"/>
                <a:gd name="T39" fmla="*/ 100 h 137"/>
                <a:gd name="T40" fmla="*/ 3 w 63"/>
                <a:gd name="T41" fmla="*/ 111 h 137"/>
                <a:gd name="T42" fmla="*/ 0 w 63"/>
                <a:gd name="T43" fmla="*/ 111 h 137"/>
                <a:gd name="T44" fmla="*/ 0 w 63"/>
                <a:gd name="T45" fmla="*/ 113 h 137"/>
                <a:gd name="T46" fmla="*/ 0 w 63"/>
                <a:gd name="T47" fmla="*/ 118 h 137"/>
                <a:gd name="T48" fmla="*/ 10 w 63"/>
                <a:gd name="T49" fmla="*/ 128 h 137"/>
                <a:gd name="T50" fmla="*/ 14 w 63"/>
                <a:gd name="T51" fmla="*/ 137 h 137"/>
                <a:gd name="T52" fmla="*/ 17 w 63"/>
                <a:gd name="T53" fmla="*/ 113 h 137"/>
                <a:gd name="T54" fmla="*/ 25 w 63"/>
                <a:gd name="T55" fmla="*/ 118 h 137"/>
                <a:gd name="T56" fmla="*/ 30 w 63"/>
                <a:gd name="T57" fmla="*/ 133 h 137"/>
                <a:gd name="T58" fmla="*/ 33 w 63"/>
                <a:gd name="T59" fmla="*/ 133 h 137"/>
                <a:gd name="T60" fmla="*/ 33 w 63"/>
                <a:gd name="T61" fmla="*/ 130 h 137"/>
                <a:gd name="T62" fmla="*/ 37 w 63"/>
                <a:gd name="T63" fmla="*/ 124 h 137"/>
                <a:gd name="T64" fmla="*/ 41 w 63"/>
                <a:gd name="T65" fmla="*/ 128 h 137"/>
                <a:gd name="T66" fmla="*/ 42 w 63"/>
                <a:gd name="T67" fmla="*/ 122 h 137"/>
                <a:gd name="T68" fmla="*/ 45 w 63"/>
                <a:gd name="T69" fmla="*/ 122 h 137"/>
                <a:gd name="T70" fmla="*/ 48 w 63"/>
                <a:gd name="T71" fmla="*/ 124 h 137"/>
                <a:gd name="T72" fmla="*/ 50 w 63"/>
                <a:gd name="T73" fmla="*/ 122 h 137"/>
                <a:gd name="T74" fmla="*/ 54 w 63"/>
                <a:gd name="T75" fmla="*/ 120 h 137"/>
                <a:gd name="T76" fmla="*/ 58 w 63"/>
                <a:gd name="T77" fmla="*/ 128 h 137"/>
                <a:gd name="T78" fmla="*/ 61 w 63"/>
                <a:gd name="T79" fmla="*/ 124 h 137"/>
                <a:gd name="T80" fmla="*/ 56 w 63"/>
                <a:gd name="T81" fmla="*/ 113 h 137"/>
                <a:gd name="T82" fmla="*/ 63 w 63"/>
                <a:gd name="T83" fmla="*/ 98 h 137"/>
                <a:gd name="T84" fmla="*/ 55 w 63"/>
                <a:gd name="T85" fmla="*/ 81 h 137"/>
                <a:gd name="T86" fmla="*/ 56 w 63"/>
                <a:gd name="T87" fmla="*/ 61 h 137"/>
                <a:gd name="T88" fmla="*/ 55 w 63"/>
                <a:gd name="T89" fmla="*/ 48 h 137"/>
                <a:gd name="T90" fmla="*/ 52 w 63"/>
                <a:gd name="T91" fmla="*/ 46 h 137"/>
                <a:gd name="T92" fmla="*/ 47 w 63"/>
                <a:gd name="T93" fmla="*/ 44 h 137"/>
                <a:gd name="T94" fmla="*/ 41 w 63"/>
                <a:gd name="T95" fmla="*/ 39 h 137"/>
                <a:gd name="T96" fmla="*/ 21 w 63"/>
                <a:gd name="T97" fmla="*/ 0 h 137"/>
                <a:gd name="T98" fmla="*/ 0 w 63"/>
                <a:gd name="T99" fmla="*/ 5 h 137"/>
                <a:gd name="T100" fmla="*/ 3 w 63"/>
                <a:gd name="T101" fmla="*/ 18 h 137"/>
                <a:gd name="T102" fmla="*/ 7 w 63"/>
                <a:gd name="T103" fmla="*/ 20 h 137"/>
                <a:gd name="T104" fmla="*/ 4 w 63"/>
                <a:gd name="T105" fmla="*/ 22 h 137"/>
                <a:gd name="T106" fmla="*/ 7 w 63"/>
                <a:gd name="T107" fmla="*/ 24 h 137"/>
                <a:gd name="T108" fmla="*/ 11 w 63"/>
                <a:gd name="T109" fmla="*/ 2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3" h="137">
                  <a:moveTo>
                    <a:pt x="11" y="26"/>
                  </a:moveTo>
                  <a:lnTo>
                    <a:pt x="11" y="28"/>
                  </a:lnTo>
                  <a:lnTo>
                    <a:pt x="7" y="30"/>
                  </a:lnTo>
                  <a:lnTo>
                    <a:pt x="4" y="39"/>
                  </a:lnTo>
                  <a:lnTo>
                    <a:pt x="10" y="39"/>
                  </a:lnTo>
                  <a:lnTo>
                    <a:pt x="10" y="43"/>
                  </a:lnTo>
                  <a:lnTo>
                    <a:pt x="9" y="46"/>
                  </a:lnTo>
                  <a:lnTo>
                    <a:pt x="7" y="52"/>
                  </a:lnTo>
                  <a:lnTo>
                    <a:pt x="8" y="55"/>
                  </a:lnTo>
                  <a:lnTo>
                    <a:pt x="10" y="59"/>
                  </a:lnTo>
                  <a:lnTo>
                    <a:pt x="15" y="67"/>
                  </a:lnTo>
                  <a:lnTo>
                    <a:pt x="11" y="68"/>
                  </a:lnTo>
                  <a:lnTo>
                    <a:pt x="14" y="72"/>
                  </a:lnTo>
                  <a:lnTo>
                    <a:pt x="14" y="83"/>
                  </a:lnTo>
                  <a:lnTo>
                    <a:pt x="7" y="85"/>
                  </a:lnTo>
                  <a:lnTo>
                    <a:pt x="10" y="89"/>
                  </a:lnTo>
                  <a:lnTo>
                    <a:pt x="9" y="93"/>
                  </a:lnTo>
                  <a:lnTo>
                    <a:pt x="4" y="89"/>
                  </a:lnTo>
                  <a:lnTo>
                    <a:pt x="2" y="98"/>
                  </a:lnTo>
                  <a:lnTo>
                    <a:pt x="0" y="100"/>
                  </a:lnTo>
                  <a:lnTo>
                    <a:pt x="3" y="111"/>
                  </a:lnTo>
                  <a:lnTo>
                    <a:pt x="0" y="111"/>
                  </a:lnTo>
                  <a:lnTo>
                    <a:pt x="0" y="113"/>
                  </a:lnTo>
                  <a:lnTo>
                    <a:pt x="0" y="118"/>
                  </a:lnTo>
                  <a:lnTo>
                    <a:pt x="10" y="128"/>
                  </a:lnTo>
                  <a:lnTo>
                    <a:pt x="14" y="137"/>
                  </a:lnTo>
                  <a:lnTo>
                    <a:pt x="17" y="113"/>
                  </a:lnTo>
                  <a:lnTo>
                    <a:pt x="25" y="118"/>
                  </a:lnTo>
                  <a:lnTo>
                    <a:pt x="30" y="133"/>
                  </a:lnTo>
                  <a:lnTo>
                    <a:pt x="33" y="133"/>
                  </a:lnTo>
                  <a:lnTo>
                    <a:pt x="33" y="130"/>
                  </a:lnTo>
                  <a:lnTo>
                    <a:pt x="37" y="124"/>
                  </a:lnTo>
                  <a:lnTo>
                    <a:pt x="41" y="128"/>
                  </a:lnTo>
                  <a:lnTo>
                    <a:pt x="42" y="122"/>
                  </a:lnTo>
                  <a:lnTo>
                    <a:pt x="45" y="122"/>
                  </a:lnTo>
                  <a:lnTo>
                    <a:pt x="48" y="124"/>
                  </a:lnTo>
                  <a:lnTo>
                    <a:pt x="50" y="122"/>
                  </a:lnTo>
                  <a:lnTo>
                    <a:pt x="54" y="120"/>
                  </a:lnTo>
                  <a:lnTo>
                    <a:pt x="58" y="128"/>
                  </a:lnTo>
                  <a:lnTo>
                    <a:pt x="61" y="124"/>
                  </a:lnTo>
                  <a:lnTo>
                    <a:pt x="56" y="113"/>
                  </a:lnTo>
                  <a:lnTo>
                    <a:pt x="63" y="98"/>
                  </a:lnTo>
                  <a:lnTo>
                    <a:pt x="55" y="81"/>
                  </a:lnTo>
                  <a:lnTo>
                    <a:pt x="56" y="61"/>
                  </a:lnTo>
                  <a:lnTo>
                    <a:pt x="55" y="48"/>
                  </a:lnTo>
                  <a:lnTo>
                    <a:pt x="52" y="46"/>
                  </a:lnTo>
                  <a:lnTo>
                    <a:pt x="47" y="44"/>
                  </a:lnTo>
                  <a:lnTo>
                    <a:pt x="41" y="39"/>
                  </a:lnTo>
                  <a:lnTo>
                    <a:pt x="21" y="0"/>
                  </a:lnTo>
                  <a:lnTo>
                    <a:pt x="0" y="5"/>
                  </a:lnTo>
                  <a:lnTo>
                    <a:pt x="3" y="18"/>
                  </a:lnTo>
                  <a:lnTo>
                    <a:pt x="7" y="20"/>
                  </a:lnTo>
                  <a:lnTo>
                    <a:pt x="4" y="22"/>
                  </a:lnTo>
                  <a:lnTo>
                    <a:pt x="7" y="24"/>
                  </a:lnTo>
                  <a:lnTo>
                    <a:pt x="11" y="2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3" name="Freeform 2123"/>
            <p:cNvSpPr>
              <a:spLocks/>
            </p:cNvSpPr>
            <p:nvPr/>
          </p:nvSpPr>
          <p:spPr bwMode="auto">
            <a:xfrm>
              <a:off x="1006555" y="1694953"/>
              <a:ext cx="1776889" cy="903326"/>
            </a:xfrm>
            <a:custGeom>
              <a:avLst/>
              <a:gdLst>
                <a:gd name="T0" fmla="*/ 776 w 1007"/>
                <a:gd name="T1" fmla="*/ 154 h 908"/>
                <a:gd name="T2" fmla="*/ 821 w 1007"/>
                <a:gd name="T3" fmla="*/ 63 h 908"/>
                <a:gd name="T4" fmla="*/ 739 w 1007"/>
                <a:gd name="T5" fmla="*/ 100 h 908"/>
                <a:gd name="T6" fmla="*/ 707 w 1007"/>
                <a:gd name="T7" fmla="*/ 59 h 908"/>
                <a:gd name="T8" fmla="*/ 705 w 1007"/>
                <a:gd name="T9" fmla="*/ 2 h 908"/>
                <a:gd name="T10" fmla="*/ 694 w 1007"/>
                <a:gd name="T11" fmla="*/ 70 h 908"/>
                <a:gd name="T12" fmla="*/ 641 w 1007"/>
                <a:gd name="T13" fmla="*/ 137 h 908"/>
                <a:gd name="T14" fmla="*/ 652 w 1007"/>
                <a:gd name="T15" fmla="*/ 98 h 908"/>
                <a:gd name="T16" fmla="*/ 612 w 1007"/>
                <a:gd name="T17" fmla="*/ 115 h 908"/>
                <a:gd name="T18" fmla="*/ 532 w 1007"/>
                <a:gd name="T19" fmla="*/ 96 h 908"/>
                <a:gd name="T20" fmla="*/ 498 w 1007"/>
                <a:gd name="T21" fmla="*/ 117 h 908"/>
                <a:gd name="T22" fmla="*/ 427 w 1007"/>
                <a:gd name="T23" fmla="*/ 83 h 908"/>
                <a:gd name="T24" fmla="*/ 338 w 1007"/>
                <a:gd name="T25" fmla="*/ 65 h 908"/>
                <a:gd name="T26" fmla="*/ 283 w 1007"/>
                <a:gd name="T27" fmla="*/ 52 h 908"/>
                <a:gd name="T28" fmla="*/ 123 w 1007"/>
                <a:gd name="T29" fmla="*/ 126 h 908"/>
                <a:gd name="T30" fmla="*/ 24 w 1007"/>
                <a:gd name="T31" fmla="*/ 341 h 908"/>
                <a:gd name="T32" fmla="*/ 72 w 1007"/>
                <a:gd name="T33" fmla="*/ 459 h 908"/>
                <a:gd name="T34" fmla="*/ 48 w 1007"/>
                <a:gd name="T35" fmla="*/ 502 h 908"/>
                <a:gd name="T36" fmla="*/ 61 w 1007"/>
                <a:gd name="T37" fmla="*/ 541 h 908"/>
                <a:gd name="T38" fmla="*/ 63 w 1007"/>
                <a:gd name="T39" fmla="*/ 583 h 908"/>
                <a:gd name="T40" fmla="*/ 38 w 1007"/>
                <a:gd name="T41" fmla="*/ 609 h 908"/>
                <a:gd name="T42" fmla="*/ 59 w 1007"/>
                <a:gd name="T43" fmla="*/ 622 h 908"/>
                <a:gd name="T44" fmla="*/ 70 w 1007"/>
                <a:gd name="T45" fmla="*/ 650 h 908"/>
                <a:gd name="T46" fmla="*/ 74 w 1007"/>
                <a:gd name="T47" fmla="*/ 670 h 908"/>
                <a:gd name="T48" fmla="*/ 266 w 1007"/>
                <a:gd name="T49" fmla="*/ 674 h 908"/>
                <a:gd name="T50" fmla="*/ 459 w 1007"/>
                <a:gd name="T51" fmla="*/ 663 h 908"/>
                <a:gd name="T52" fmla="*/ 569 w 1007"/>
                <a:gd name="T53" fmla="*/ 739 h 908"/>
                <a:gd name="T54" fmla="*/ 567 w 1007"/>
                <a:gd name="T55" fmla="*/ 895 h 908"/>
                <a:gd name="T56" fmla="*/ 679 w 1007"/>
                <a:gd name="T57" fmla="*/ 826 h 908"/>
                <a:gd name="T58" fmla="*/ 803 w 1007"/>
                <a:gd name="T59" fmla="*/ 728 h 908"/>
                <a:gd name="T60" fmla="*/ 849 w 1007"/>
                <a:gd name="T61" fmla="*/ 772 h 908"/>
                <a:gd name="T62" fmla="*/ 822 w 1007"/>
                <a:gd name="T63" fmla="*/ 815 h 908"/>
                <a:gd name="T64" fmla="*/ 894 w 1007"/>
                <a:gd name="T65" fmla="*/ 793 h 908"/>
                <a:gd name="T66" fmla="*/ 847 w 1007"/>
                <a:gd name="T67" fmla="*/ 735 h 908"/>
                <a:gd name="T68" fmla="*/ 871 w 1007"/>
                <a:gd name="T69" fmla="*/ 683 h 908"/>
                <a:gd name="T70" fmla="*/ 792 w 1007"/>
                <a:gd name="T71" fmla="*/ 704 h 908"/>
                <a:gd name="T72" fmla="*/ 957 w 1007"/>
                <a:gd name="T73" fmla="*/ 609 h 908"/>
                <a:gd name="T74" fmla="*/ 1007 w 1007"/>
                <a:gd name="T75" fmla="*/ 539 h 908"/>
                <a:gd name="T76" fmla="*/ 955 w 1007"/>
                <a:gd name="T77" fmla="*/ 535 h 908"/>
                <a:gd name="T78" fmla="*/ 966 w 1007"/>
                <a:gd name="T79" fmla="*/ 493 h 908"/>
                <a:gd name="T80" fmla="*/ 959 w 1007"/>
                <a:gd name="T81" fmla="*/ 470 h 908"/>
                <a:gd name="T82" fmla="*/ 946 w 1007"/>
                <a:gd name="T83" fmla="*/ 431 h 908"/>
                <a:gd name="T84" fmla="*/ 945 w 1007"/>
                <a:gd name="T85" fmla="*/ 393 h 908"/>
                <a:gd name="T86" fmla="*/ 944 w 1007"/>
                <a:gd name="T87" fmla="*/ 339 h 908"/>
                <a:gd name="T88" fmla="*/ 922 w 1007"/>
                <a:gd name="T89" fmla="*/ 365 h 908"/>
                <a:gd name="T90" fmla="*/ 879 w 1007"/>
                <a:gd name="T91" fmla="*/ 398 h 908"/>
                <a:gd name="T92" fmla="*/ 874 w 1007"/>
                <a:gd name="T93" fmla="*/ 350 h 908"/>
                <a:gd name="T94" fmla="*/ 863 w 1007"/>
                <a:gd name="T95" fmla="*/ 289 h 908"/>
                <a:gd name="T96" fmla="*/ 793 w 1007"/>
                <a:gd name="T97" fmla="*/ 296 h 908"/>
                <a:gd name="T98" fmla="*/ 754 w 1007"/>
                <a:gd name="T99" fmla="*/ 459 h 908"/>
                <a:gd name="T100" fmla="*/ 688 w 1007"/>
                <a:gd name="T101" fmla="*/ 591 h 908"/>
                <a:gd name="T102" fmla="*/ 667 w 1007"/>
                <a:gd name="T103" fmla="*/ 513 h 908"/>
                <a:gd name="T104" fmla="*/ 586 w 1007"/>
                <a:gd name="T105" fmla="*/ 419 h 908"/>
                <a:gd name="T106" fmla="*/ 558 w 1007"/>
                <a:gd name="T107" fmla="*/ 365 h 908"/>
                <a:gd name="T108" fmla="*/ 632 w 1007"/>
                <a:gd name="T109" fmla="*/ 255 h 908"/>
                <a:gd name="T110" fmla="*/ 670 w 1007"/>
                <a:gd name="T111" fmla="*/ 220 h 908"/>
                <a:gd name="T112" fmla="*/ 707 w 1007"/>
                <a:gd name="T113" fmla="*/ 17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7" h="908">
                  <a:moveTo>
                    <a:pt x="742" y="157"/>
                  </a:moveTo>
                  <a:lnTo>
                    <a:pt x="737" y="146"/>
                  </a:lnTo>
                  <a:lnTo>
                    <a:pt x="752" y="150"/>
                  </a:lnTo>
                  <a:lnTo>
                    <a:pt x="761" y="157"/>
                  </a:lnTo>
                  <a:lnTo>
                    <a:pt x="768" y="155"/>
                  </a:lnTo>
                  <a:lnTo>
                    <a:pt x="762" y="139"/>
                  </a:lnTo>
                  <a:lnTo>
                    <a:pt x="768" y="141"/>
                  </a:lnTo>
                  <a:lnTo>
                    <a:pt x="772" y="143"/>
                  </a:lnTo>
                  <a:lnTo>
                    <a:pt x="776" y="154"/>
                  </a:lnTo>
                  <a:lnTo>
                    <a:pt x="804" y="133"/>
                  </a:lnTo>
                  <a:lnTo>
                    <a:pt x="809" y="118"/>
                  </a:lnTo>
                  <a:lnTo>
                    <a:pt x="808" y="104"/>
                  </a:lnTo>
                  <a:lnTo>
                    <a:pt x="809" y="94"/>
                  </a:lnTo>
                  <a:lnTo>
                    <a:pt x="824" y="85"/>
                  </a:lnTo>
                  <a:lnTo>
                    <a:pt x="815" y="83"/>
                  </a:lnTo>
                  <a:lnTo>
                    <a:pt x="826" y="74"/>
                  </a:lnTo>
                  <a:lnTo>
                    <a:pt x="808" y="65"/>
                  </a:lnTo>
                  <a:lnTo>
                    <a:pt x="821" y="63"/>
                  </a:lnTo>
                  <a:lnTo>
                    <a:pt x="786" y="61"/>
                  </a:lnTo>
                  <a:lnTo>
                    <a:pt x="784" y="76"/>
                  </a:lnTo>
                  <a:lnTo>
                    <a:pt x="785" y="81"/>
                  </a:lnTo>
                  <a:lnTo>
                    <a:pt x="784" y="87"/>
                  </a:lnTo>
                  <a:lnTo>
                    <a:pt x="773" y="87"/>
                  </a:lnTo>
                  <a:lnTo>
                    <a:pt x="748" y="126"/>
                  </a:lnTo>
                  <a:lnTo>
                    <a:pt x="738" y="128"/>
                  </a:lnTo>
                  <a:lnTo>
                    <a:pt x="736" y="105"/>
                  </a:lnTo>
                  <a:lnTo>
                    <a:pt x="739" y="100"/>
                  </a:lnTo>
                  <a:lnTo>
                    <a:pt x="747" y="81"/>
                  </a:lnTo>
                  <a:lnTo>
                    <a:pt x="737" y="74"/>
                  </a:lnTo>
                  <a:lnTo>
                    <a:pt x="716" y="100"/>
                  </a:lnTo>
                  <a:lnTo>
                    <a:pt x="720" y="76"/>
                  </a:lnTo>
                  <a:lnTo>
                    <a:pt x="717" y="72"/>
                  </a:lnTo>
                  <a:lnTo>
                    <a:pt x="728" y="67"/>
                  </a:lnTo>
                  <a:lnTo>
                    <a:pt x="720" y="63"/>
                  </a:lnTo>
                  <a:lnTo>
                    <a:pt x="708" y="61"/>
                  </a:lnTo>
                  <a:lnTo>
                    <a:pt x="707" y="59"/>
                  </a:lnTo>
                  <a:lnTo>
                    <a:pt x="717" y="50"/>
                  </a:lnTo>
                  <a:lnTo>
                    <a:pt x="716" y="44"/>
                  </a:lnTo>
                  <a:lnTo>
                    <a:pt x="721" y="46"/>
                  </a:lnTo>
                  <a:lnTo>
                    <a:pt x="718" y="30"/>
                  </a:lnTo>
                  <a:lnTo>
                    <a:pt x="721" y="15"/>
                  </a:lnTo>
                  <a:lnTo>
                    <a:pt x="716" y="4"/>
                  </a:lnTo>
                  <a:lnTo>
                    <a:pt x="711" y="4"/>
                  </a:lnTo>
                  <a:lnTo>
                    <a:pt x="715" y="0"/>
                  </a:lnTo>
                  <a:lnTo>
                    <a:pt x="705" y="2"/>
                  </a:lnTo>
                  <a:lnTo>
                    <a:pt x="711" y="2"/>
                  </a:lnTo>
                  <a:lnTo>
                    <a:pt x="693" y="13"/>
                  </a:lnTo>
                  <a:lnTo>
                    <a:pt x="695" y="17"/>
                  </a:lnTo>
                  <a:lnTo>
                    <a:pt x="683" y="18"/>
                  </a:lnTo>
                  <a:lnTo>
                    <a:pt x="678" y="37"/>
                  </a:lnTo>
                  <a:lnTo>
                    <a:pt x="681" y="39"/>
                  </a:lnTo>
                  <a:lnTo>
                    <a:pt x="672" y="41"/>
                  </a:lnTo>
                  <a:lnTo>
                    <a:pt x="668" y="55"/>
                  </a:lnTo>
                  <a:lnTo>
                    <a:pt x="694" y="70"/>
                  </a:lnTo>
                  <a:lnTo>
                    <a:pt x="687" y="72"/>
                  </a:lnTo>
                  <a:lnTo>
                    <a:pt x="688" y="70"/>
                  </a:lnTo>
                  <a:lnTo>
                    <a:pt x="681" y="76"/>
                  </a:lnTo>
                  <a:lnTo>
                    <a:pt x="675" y="87"/>
                  </a:lnTo>
                  <a:lnTo>
                    <a:pt x="686" y="81"/>
                  </a:lnTo>
                  <a:lnTo>
                    <a:pt x="681" y="89"/>
                  </a:lnTo>
                  <a:lnTo>
                    <a:pt x="656" y="105"/>
                  </a:lnTo>
                  <a:lnTo>
                    <a:pt x="646" y="126"/>
                  </a:lnTo>
                  <a:lnTo>
                    <a:pt x="641" y="137"/>
                  </a:lnTo>
                  <a:lnTo>
                    <a:pt x="633" y="137"/>
                  </a:lnTo>
                  <a:lnTo>
                    <a:pt x="633" y="141"/>
                  </a:lnTo>
                  <a:lnTo>
                    <a:pt x="633" y="137"/>
                  </a:lnTo>
                  <a:lnTo>
                    <a:pt x="634" y="137"/>
                  </a:lnTo>
                  <a:lnTo>
                    <a:pt x="643" y="133"/>
                  </a:lnTo>
                  <a:lnTo>
                    <a:pt x="640" y="130"/>
                  </a:lnTo>
                  <a:lnTo>
                    <a:pt x="643" y="122"/>
                  </a:lnTo>
                  <a:lnTo>
                    <a:pt x="635" y="126"/>
                  </a:lnTo>
                  <a:lnTo>
                    <a:pt x="652" y="98"/>
                  </a:lnTo>
                  <a:lnTo>
                    <a:pt x="642" y="104"/>
                  </a:lnTo>
                  <a:lnTo>
                    <a:pt x="643" y="100"/>
                  </a:lnTo>
                  <a:lnTo>
                    <a:pt x="631" y="96"/>
                  </a:lnTo>
                  <a:lnTo>
                    <a:pt x="621" y="100"/>
                  </a:lnTo>
                  <a:lnTo>
                    <a:pt x="623" y="109"/>
                  </a:lnTo>
                  <a:lnTo>
                    <a:pt x="632" y="115"/>
                  </a:lnTo>
                  <a:lnTo>
                    <a:pt x="620" y="115"/>
                  </a:lnTo>
                  <a:lnTo>
                    <a:pt x="617" y="105"/>
                  </a:lnTo>
                  <a:lnTo>
                    <a:pt x="612" y="115"/>
                  </a:lnTo>
                  <a:lnTo>
                    <a:pt x="590" y="115"/>
                  </a:lnTo>
                  <a:lnTo>
                    <a:pt x="568" y="113"/>
                  </a:lnTo>
                  <a:lnTo>
                    <a:pt x="561" y="105"/>
                  </a:lnTo>
                  <a:lnTo>
                    <a:pt x="551" y="104"/>
                  </a:lnTo>
                  <a:lnTo>
                    <a:pt x="547" y="92"/>
                  </a:lnTo>
                  <a:lnTo>
                    <a:pt x="544" y="81"/>
                  </a:lnTo>
                  <a:lnTo>
                    <a:pt x="508" y="96"/>
                  </a:lnTo>
                  <a:lnTo>
                    <a:pt x="514" y="104"/>
                  </a:lnTo>
                  <a:lnTo>
                    <a:pt x="532" y="96"/>
                  </a:lnTo>
                  <a:lnTo>
                    <a:pt x="544" y="92"/>
                  </a:lnTo>
                  <a:lnTo>
                    <a:pt x="522" y="105"/>
                  </a:lnTo>
                  <a:lnTo>
                    <a:pt x="511" y="107"/>
                  </a:lnTo>
                  <a:lnTo>
                    <a:pt x="503" y="141"/>
                  </a:lnTo>
                  <a:lnTo>
                    <a:pt x="500" y="135"/>
                  </a:lnTo>
                  <a:lnTo>
                    <a:pt x="497" y="154"/>
                  </a:lnTo>
                  <a:lnTo>
                    <a:pt x="492" y="130"/>
                  </a:lnTo>
                  <a:lnTo>
                    <a:pt x="500" y="133"/>
                  </a:lnTo>
                  <a:lnTo>
                    <a:pt x="498" y="117"/>
                  </a:lnTo>
                  <a:lnTo>
                    <a:pt x="492" y="122"/>
                  </a:lnTo>
                  <a:lnTo>
                    <a:pt x="492" y="115"/>
                  </a:lnTo>
                  <a:lnTo>
                    <a:pt x="484" y="107"/>
                  </a:lnTo>
                  <a:lnTo>
                    <a:pt x="440" y="117"/>
                  </a:lnTo>
                  <a:lnTo>
                    <a:pt x="424" y="109"/>
                  </a:lnTo>
                  <a:lnTo>
                    <a:pt x="441" y="100"/>
                  </a:lnTo>
                  <a:lnTo>
                    <a:pt x="447" y="96"/>
                  </a:lnTo>
                  <a:lnTo>
                    <a:pt x="435" y="78"/>
                  </a:lnTo>
                  <a:lnTo>
                    <a:pt x="427" y="83"/>
                  </a:lnTo>
                  <a:lnTo>
                    <a:pt x="399" y="70"/>
                  </a:lnTo>
                  <a:lnTo>
                    <a:pt x="368" y="55"/>
                  </a:lnTo>
                  <a:lnTo>
                    <a:pt x="354" y="70"/>
                  </a:lnTo>
                  <a:lnTo>
                    <a:pt x="347" y="67"/>
                  </a:lnTo>
                  <a:lnTo>
                    <a:pt x="351" y="61"/>
                  </a:lnTo>
                  <a:lnTo>
                    <a:pt x="355" y="46"/>
                  </a:lnTo>
                  <a:lnTo>
                    <a:pt x="351" y="52"/>
                  </a:lnTo>
                  <a:lnTo>
                    <a:pt x="345" y="59"/>
                  </a:lnTo>
                  <a:lnTo>
                    <a:pt x="338" y="65"/>
                  </a:lnTo>
                  <a:lnTo>
                    <a:pt x="333" y="70"/>
                  </a:lnTo>
                  <a:lnTo>
                    <a:pt x="328" y="52"/>
                  </a:lnTo>
                  <a:lnTo>
                    <a:pt x="324" y="39"/>
                  </a:lnTo>
                  <a:lnTo>
                    <a:pt x="325" y="44"/>
                  </a:lnTo>
                  <a:lnTo>
                    <a:pt x="301" y="59"/>
                  </a:lnTo>
                  <a:lnTo>
                    <a:pt x="301" y="55"/>
                  </a:lnTo>
                  <a:lnTo>
                    <a:pt x="276" y="63"/>
                  </a:lnTo>
                  <a:lnTo>
                    <a:pt x="301" y="46"/>
                  </a:lnTo>
                  <a:lnTo>
                    <a:pt x="283" y="52"/>
                  </a:lnTo>
                  <a:lnTo>
                    <a:pt x="255" y="65"/>
                  </a:lnTo>
                  <a:lnTo>
                    <a:pt x="225" y="78"/>
                  </a:lnTo>
                  <a:lnTo>
                    <a:pt x="222" y="87"/>
                  </a:lnTo>
                  <a:lnTo>
                    <a:pt x="213" y="83"/>
                  </a:lnTo>
                  <a:lnTo>
                    <a:pt x="210" y="89"/>
                  </a:lnTo>
                  <a:lnTo>
                    <a:pt x="186" y="74"/>
                  </a:lnTo>
                  <a:lnTo>
                    <a:pt x="163" y="61"/>
                  </a:lnTo>
                  <a:lnTo>
                    <a:pt x="143" y="94"/>
                  </a:lnTo>
                  <a:lnTo>
                    <a:pt x="123" y="126"/>
                  </a:lnTo>
                  <a:lnTo>
                    <a:pt x="101" y="159"/>
                  </a:lnTo>
                  <a:lnTo>
                    <a:pt x="81" y="189"/>
                  </a:lnTo>
                  <a:lnTo>
                    <a:pt x="61" y="226"/>
                  </a:lnTo>
                  <a:lnTo>
                    <a:pt x="40" y="259"/>
                  </a:lnTo>
                  <a:lnTo>
                    <a:pt x="21" y="294"/>
                  </a:lnTo>
                  <a:lnTo>
                    <a:pt x="0" y="326"/>
                  </a:lnTo>
                  <a:lnTo>
                    <a:pt x="26" y="326"/>
                  </a:lnTo>
                  <a:lnTo>
                    <a:pt x="20" y="335"/>
                  </a:lnTo>
                  <a:lnTo>
                    <a:pt x="24" y="341"/>
                  </a:lnTo>
                  <a:lnTo>
                    <a:pt x="22" y="368"/>
                  </a:lnTo>
                  <a:lnTo>
                    <a:pt x="35" y="363"/>
                  </a:lnTo>
                  <a:lnTo>
                    <a:pt x="44" y="350"/>
                  </a:lnTo>
                  <a:lnTo>
                    <a:pt x="61" y="343"/>
                  </a:lnTo>
                  <a:lnTo>
                    <a:pt x="65" y="372"/>
                  </a:lnTo>
                  <a:lnTo>
                    <a:pt x="62" y="404"/>
                  </a:lnTo>
                  <a:lnTo>
                    <a:pt x="60" y="431"/>
                  </a:lnTo>
                  <a:lnTo>
                    <a:pt x="65" y="446"/>
                  </a:lnTo>
                  <a:lnTo>
                    <a:pt x="72" y="459"/>
                  </a:lnTo>
                  <a:lnTo>
                    <a:pt x="58" y="489"/>
                  </a:lnTo>
                  <a:lnTo>
                    <a:pt x="71" y="469"/>
                  </a:lnTo>
                  <a:lnTo>
                    <a:pt x="71" y="474"/>
                  </a:lnTo>
                  <a:lnTo>
                    <a:pt x="59" y="485"/>
                  </a:lnTo>
                  <a:lnTo>
                    <a:pt x="61" y="489"/>
                  </a:lnTo>
                  <a:lnTo>
                    <a:pt x="53" y="500"/>
                  </a:lnTo>
                  <a:lnTo>
                    <a:pt x="50" y="498"/>
                  </a:lnTo>
                  <a:lnTo>
                    <a:pt x="50" y="507"/>
                  </a:lnTo>
                  <a:lnTo>
                    <a:pt x="48" y="502"/>
                  </a:lnTo>
                  <a:lnTo>
                    <a:pt x="47" y="513"/>
                  </a:lnTo>
                  <a:lnTo>
                    <a:pt x="52" y="513"/>
                  </a:lnTo>
                  <a:lnTo>
                    <a:pt x="49" y="513"/>
                  </a:lnTo>
                  <a:lnTo>
                    <a:pt x="49" y="520"/>
                  </a:lnTo>
                  <a:lnTo>
                    <a:pt x="46" y="519"/>
                  </a:lnTo>
                  <a:lnTo>
                    <a:pt x="47" y="539"/>
                  </a:lnTo>
                  <a:lnTo>
                    <a:pt x="64" y="519"/>
                  </a:lnTo>
                  <a:lnTo>
                    <a:pt x="58" y="535"/>
                  </a:lnTo>
                  <a:lnTo>
                    <a:pt x="61" y="541"/>
                  </a:lnTo>
                  <a:lnTo>
                    <a:pt x="53" y="535"/>
                  </a:lnTo>
                  <a:lnTo>
                    <a:pt x="52" y="554"/>
                  </a:lnTo>
                  <a:lnTo>
                    <a:pt x="54" y="552"/>
                  </a:lnTo>
                  <a:lnTo>
                    <a:pt x="46" y="572"/>
                  </a:lnTo>
                  <a:lnTo>
                    <a:pt x="50" y="567"/>
                  </a:lnTo>
                  <a:lnTo>
                    <a:pt x="50" y="574"/>
                  </a:lnTo>
                  <a:lnTo>
                    <a:pt x="70" y="554"/>
                  </a:lnTo>
                  <a:lnTo>
                    <a:pt x="63" y="570"/>
                  </a:lnTo>
                  <a:lnTo>
                    <a:pt x="63" y="583"/>
                  </a:lnTo>
                  <a:lnTo>
                    <a:pt x="61" y="570"/>
                  </a:lnTo>
                  <a:lnTo>
                    <a:pt x="44" y="587"/>
                  </a:lnTo>
                  <a:lnTo>
                    <a:pt x="46" y="593"/>
                  </a:lnTo>
                  <a:lnTo>
                    <a:pt x="50" y="589"/>
                  </a:lnTo>
                  <a:lnTo>
                    <a:pt x="59" y="591"/>
                  </a:lnTo>
                  <a:lnTo>
                    <a:pt x="44" y="598"/>
                  </a:lnTo>
                  <a:lnTo>
                    <a:pt x="39" y="604"/>
                  </a:lnTo>
                  <a:lnTo>
                    <a:pt x="47" y="604"/>
                  </a:lnTo>
                  <a:lnTo>
                    <a:pt x="38" y="609"/>
                  </a:lnTo>
                  <a:lnTo>
                    <a:pt x="49" y="615"/>
                  </a:lnTo>
                  <a:lnTo>
                    <a:pt x="52" y="611"/>
                  </a:lnTo>
                  <a:lnTo>
                    <a:pt x="57" y="613"/>
                  </a:lnTo>
                  <a:lnTo>
                    <a:pt x="50" y="619"/>
                  </a:lnTo>
                  <a:lnTo>
                    <a:pt x="57" y="619"/>
                  </a:lnTo>
                  <a:lnTo>
                    <a:pt x="51" y="622"/>
                  </a:lnTo>
                  <a:lnTo>
                    <a:pt x="63" y="615"/>
                  </a:lnTo>
                  <a:lnTo>
                    <a:pt x="65" y="609"/>
                  </a:lnTo>
                  <a:lnTo>
                    <a:pt x="59" y="622"/>
                  </a:lnTo>
                  <a:lnTo>
                    <a:pt x="53" y="622"/>
                  </a:lnTo>
                  <a:lnTo>
                    <a:pt x="51" y="630"/>
                  </a:lnTo>
                  <a:lnTo>
                    <a:pt x="61" y="622"/>
                  </a:lnTo>
                  <a:lnTo>
                    <a:pt x="61" y="630"/>
                  </a:lnTo>
                  <a:lnTo>
                    <a:pt x="71" y="619"/>
                  </a:lnTo>
                  <a:lnTo>
                    <a:pt x="65" y="633"/>
                  </a:lnTo>
                  <a:lnTo>
                    <a:pt x="74" y="628"/>
                  </a:lnTo>
                  <a:lnTo>
                    <a:pt x="62" y="641"/>
                  </a:lnTo>
                  <a:lnTo>
                    <a:pt x="70" y="650"/>
                  </a:lnTo>
                  <a:lnTo>
                    <a:pt x="75" y="635"/>
                  </a:lnTo>
                  <a:lnTo>
                    <a:pt x="72" y="654"/>
                  </a:lnTo>
                  <a:lnTo>
                    <a:pt x="74" y="654"/>
                  </a:lnTo>
                  <a:lnTo>
                    <a:pt x="69" y="654"/>
                  </a:lnTo>
                  <a:lnTo>
                    <a:pt x="74" y="657"/>
                  </a:lnTo>
                  <a:lnTo>
                    <a:pt x="81" y="654"/>
                  </a:lnTo>
                  <a:lnTo>
                    <a:pt x="75" y="663"/>
                  </a:lnTo>
                  <a:lnTo>
                    <a:pt x="81" y="665"/>
                  </a:lnTo>
                  <a:lnTo>
                    <a:pt x="74" y="670"/>
                  </a:lnTo>
                  <a:lnTo>
                    <a:pt x="80" y="674"/>
                  </a:lnTo>
                  <a:lnTo>
                    <a:pt x="102" y="674"/>
                  </a:lnTo>
                  <a:lnTo>
                    <a:pt x="125" y="674"/>
                  </a:lnTo>
                  <a:lnTo>
                    <a:pt x="149" y="674"/>
                  </a:lnTo>
                  <a:lnTo>
                    <a:pt x="172" y="674"/>
                  </a:lnTo>
                  <a:lnTo>
                    <a:pt x="195" y="674"/>
                  </a:lnTo>
                  <a:lnTo>
                    <a:pt x="219" y="674"/>
                  </a:lnTo>
                  <a:lnTo>
                    <a:pt x="243" y="674"/>
                  </a:lnTo>
                  <a:lnTo>
                    <a:pt x="266" y="674"/>
                  </a:lnTo>
                  <a:lnTo>
                    <a:pt x="290" y="674"/>
                  </a:lnTo>
                  <a:lnTo>
                    <a:pt x="313" y="674"/>
                  </a:lnTo>
                  <a:lnTo>
                    <a:pt x="336" y="674"/>
                  </a:lnTo>
                  <a:lnTo>
                    <a:pt x="360" y="674"/>
                  </a:lnTo>
                  <a:lnTo>
                    <a:pt x="383" y="674"/>
                  </a:lnTo>
                  <a:lnTo>
                    <a:pt x="405" y="674"/>
                  </a:lnTo>
                  <a:lnTo>
                    <a:pt x="429" y="674"/>
                  </a:lnTo>
                  <a:lnTo>
                    <a:pt x="453" y="674"/>
                  </a:lnTo>
                  <a:lnTo>
                    <a:pt x="459" y="663"/>
                  </a:lnTo>
                  <a:lnTo>
                    <a:pt x="457" y="682"/>
                  </a:lnTo>
                  <a:lnTo>
                    <a:pt x="473" y="687"/>
                  </a:lnTo>
                  <a:lnTo>
                    <a:pt x="492" y="704"/>
                  </a:lnTo>
                  <a:lnTo>
                    <a:pt x="506" y="698"/>
                  </a:lnTo>
                  <a:lnTo>
                    <a:pt x="517" y="707"/>
                  </a:lnTo>
                  <a:lnTo>
                    <a:pt x="534" y="698"/>
                  </a:lnTo>
                  <a:lnTo>
                    <a:pt x="546" y="711"/>
                  </a:lnTo>
                  <a:lnTo>
                    <a:pt x="557" y="726"/>
                  </a:lnTo>
                  <a:lnTo>
                    <a:pt x="569" y="739"/>
                  </a:lnTo>
                  <a:lnTo>
                    <a:pt x="581" y="754"/>
                  </a:lnTo>
                  <a:lnTo>
                    <a:pt x="583" y="769"/>
                  </a:lnTo>
                  <a:lnTo>
                    <a:pt x="587" y="767"/>
                  </a:lnTo>
                  <a:lnTo>
                    <a:pt x="586" y="774"/>
                  </a:lnTo>
                  <a:lnTo>
                    <a:pt x="597" y="791"/>
                  </a:lnTo>
                  <a:lnTo>
                    <a:pt x="594" y="817"/>
                  </a:lnTo>
                  <a:lnTo>
                    <a:pt x="591" y="846"/>
                  </a:lnTo>
                  <a:lnTo>
                    <a:pt x="584" y="865"/>
                  </a:lnTo>
                  <a:lnTo>
                    <a:pt x="567" y="895"/>
                  </a:lnTo>
                  <a:lnTo>
                    <a:pt x="571" y="908"/>
                  </a:lnTo>
                  <a:lnTo>
                    <a:pt x="586" y="898"/>
                  </a:lnTo>
                  <a:lnTo>
                    <a:pt x="600" y="889"/>
                  </a:lnTo>
                  <a:lnTo>
                    <a:pt x="616" y="880"/>
                  </a:lnTo>
                  <a:lnTo>
                    <a:pt x="630" y="871"/>
                  </a:lnTo>
                  <a:lnTo>
                    <a:pt x="631" y="852"/>
                  </a:lnTo>
                  <a:lnTo>
                    <a:pt x="650" y="848"/>
                  </a:lnTo>
                  <a:lnTo>
                    <a:pt x="666" y="845"/>
                  </a:lnTo>
                  <a:lnTo>
                    <a:pt x="679" y="826"/>
                  </a:lnTo>
                  <a:lnTo>
                    <a:pt x="694" y="808"/>
                  </a:lnTo>
                  <a:lnTo>
                    <a:pt x="720" y="804"/>
                  </a:lnTo>
                  <a:lnTo>
                    <a:pt x="749" y="802"/>
                  </a:lnTo>
                  <a:lnTo>
                    <a:pt x="757" y="791"/>
                  </a:lnTo>
                  <a:lnTo>
                    <a:pt x="771" y="770"/>
                  </a:lnTo>
                  <a:lnTo>
                    <a:pt x="782" y="746"/>
                  </a:lnTo>
                  <a:lnTo>
                    <a:pt x="794" y="724"/>
                  </a:lnTo>
                  <a:lnTo>
                    <a:pt x="796" y="730"/>
                  </a:lnTo>
                  <a:lnTo>
                    <a:pt x="803" y="728"/>
                  </a:lnTo>
                  <a:lnTo>
                    <a:pt x="811" y="735"/>
                  </a:lnTo>
                  <a:lnTo>
                    <a:pt x="805" y="774"/>
                  </a:lnTo>
                  <a:lnTo>
                    <a:pt x="809" y="795"/>
                  </a:lnTo>
                  <a:lnTo>
                    <a:pt x="813" y="798"/>
                  </a:lnTo>
                  <a:lnTo>
                    <a:pt x="825" y="791"/>
                  </a:lnTo>
                  <a:lnTo>
                    <a:pt x="825" y="793"/>
                  </a:lnTo>
                  <a:lnTo>
                    <a:pt x="844" y="782"/>
                  </a:lnTo>
                  <a:lnTo>
                    <a:pt x="848" y="767"/>
                  </a:lnTo>
                  <a:lnTo>
                    <a:pt x="849" y="772"/>
                  </a:lnTo>
                  <a:lnTo>
                    <a:pt x="852" y="772"/>
                  </a:lnTo>
                  <a:lnTo>
                    <a:pt x="841" y="789"/>
                  </a:lnTo>
                  <a:lnTo>
                    <a:pt x="863" y="791"/>
                  </a:lnTo>
                  <a:lnTo>
                    <a:pt x="850" y="796"/>
                  </a:lnTo>
                  <a:lnTo>
                    <a:pt x="849" y="793"/>
                  </a:lnTo>
                  <a:lnTo>
                    <a:pt x="827" y="811"/>
                  </a:lnTo>
                  <a:lnTo>
                    <a:pt x="830" y="809"/>
                  </a:lnTo>
                  <a:lnTo>
                    <a:pt x="818" y="819"/>
                  </a:lnTo>
                  <a:lnTo>
                    <a:pt x="822" y="815"/>
                  </a:lnTo>
                  <a:lnTo>
                    <a:pt x="816" y="832"/>
                  </a:lnTo>
                  <a:lnTo>
                    <a:pt x="820" y="846"/>
                  </a:lnTo>
                  <a:lnTo>
                    <a:pt x="829" y="843"/>
                  </a:lnTo>
                  <a:lnTo>
                    <a:pt x="849" y="813"/>
                  </a:lnTo>
                  <a:lnTo>
                    <a:pt x="851" y="817"/>
                  </a:lnTo>
                  <a:lnTo>
                    <a:pt x="857" y="813"/>
                  </a:lnTo>
                  <a:lnTo>
                    <a:pt x="858" y="815"/>
                  </a:lnTo>
                  <a:lnTo>
                    <a:pt x="875" y="804"/>
                  </a:lnTo>
                  <a:lnTo>
                    <a:pt x="894" y="793"/>
                  </a:lnTo>
                  <a:lnTo>
                    <a:pt x="889" y="791"/>
                  </a:lnTo>
                  <a:lnTo>
                    <a:pt x="893" y="787"/>
                  </a:lnTo>
                  <a:lnTo>
                    <a:pt x="885" y="772"/>
                  </a:lnTo>
                  <a:lnTo>
                    <a:pt x="881" y="778"/>
                  </a:lnTo>
                  <a:lnTo>
                    <a:pt x="869" y="774"/>
                  </a:lnTo>
                  <a:lnTo>
                    <a:pt x="859" y="769"/>
                  </a:lnTo>
                  <a:lnTo>
                    <a:pt x="851" y="763"/>
                  </a:lnTo>
                  <a:lnTo>
                    <a:pt x="852" y="739"/>
                  </a:lnTo>
                  <a:lnTo>
                    <a:pt x="847" y="735"/>
                  </a:lnTo>
                  <a:lnTo>
                    <a:pt x="858" y="717"/>
                  </a:lnTo>
                  <a:lnTo>
                    <a:pt x="846" y="717"/>
                  </a:lnTo>
                  <a:lnTo>
                    <a:pt x="844" y="709"/>
                  </a:lnTo>
                  <a:lnTo>
                    <a:pt x="830" y="707"/>
                  </a:lnTo>
                  <a:lnTo>
                    <a:pt x="835" y="706"/>
                  </a:lnTo>
                  <a:lnTo>
                    <a:pt x="849" y="706"/>
                  </a:lnTo>
                  <a:lnTo>
                    <a:pt x="868" y="691"/>
                  </a:lnTo>
                  <a:lnTo>
                    <a:pt x="869" y="682"/>
                  </a:lnTo>
                  <a:lnTo>
                    <a:pt x="871" y="683"/>
                  </a:lnTo>
                  <a:lnTo>
                    <a:pt x="871" y="676"/>
                  </a:lnTo>
                  <a:lnTo>
                    <a:pt x="854" y="665"/>
                  </a:lnTo>
                  <a:lnTo>
                    <a:pt x="835" y="676"/>
                  </a:lnTo>
                  <a:lnTo>
                    <a:pt x="815" y="685"/>
                  </a:lnTo>
                  <a:lnTo>
                    <a:pt x="801" y="704"/>
                  </a:lnTo>
                  <a:lnTo>
                    <a:pt x="786" y="722"/>
                  </a:lnTo>
                  <a:lnTo>
                    <a:pt x="764" y="745"/>
                  </a:lnTo>
                  <a:lnTo>
                    <a:pt x="777" y="724"/>
                  </a:lnTo>
                  <a:lnTo>
                    <a:pt x="792" y="704"/>
                  </a:lnTo>
                  <a:lnTo>
                    <a:pt x="776" y="691"/>
                  </a:lnTo>
                  <a:lnTo>
                    <a:pt x="791" y="702"/>
                  </a:lnTo>
                  <a:lnTo>
                    <a:pt x="810" y="676"/>
                  </a:lnTo>
                  <a:lnTo>
                    <a:pt x="830" y="663"/>
                  </a:lnTo>
                  <a:lnTo>
                    <a:pt x="847" y="637"/>
                  </a:lnTo>
                  <a:lnTo>
                    <a:pt x="875" y="635"/>
                  </a:lnTo>
                  <a:lnTo>
                    <a:pt x="906" y="635"/>
                  </a:lnTo>
                  <a:lnTo>
                    <a:pt x="931" y="635"/>
                  </a:lnTo>
                  <a:lnTo>
                    <a:pt x="957" y="609"/>
                  </a:lnTo>
                  <a:lnTo>
                    <a:pt x="980" y="598"/>
                  </a:lnTo>
                  <a:lnTo>
                    <a:pt x="1005" y="572"/>
                  </a:lnTo>
                  <a:lnTo>
                    <a:pt x="999" y="567"/>
                  </a:lnTo>
                  <a:lnTo>
                    <a:pt x="1005" y="565"/>
                  </a:lnTo>
                  <a:lnTo>
                    <a:pt x="996" y="563"/>
                  </a:lnTo>
                  <a:lnTo>
                    <a:pt x="1004" y="561"/>
                  </a:lnTo>
                  <a:lnTo>
                    <a:pt x="1004" y="554"/>
                  </a:lnTo>
                  <a:lnTo>
                    <a:pt x="1006" y="546"/>
                  </a:lnTo>
                  <a:lnTo>
                    <a:pt x="1007" y="539"/>
                  </a:lnTo>
                  <a:lnTo>
                    <a:pt x="999" y="528"/>
                  </a:lnTo>
                  <a:lnTo>
                    <a:pt x="1000" y="526"/>
                  </a:lnTo>
                  <a:lnTo>
                    <a:pt x="991" y="530"/>
                  </a:lnTo>
                  <a:lnTo>
                    <a:pt x="993" y="513"/>
                  </a:lnTo>
                  <a:lnTo>
                    <a:pt x="981" y="515"/>
                  </a:lnTo>
                  <a:lnTo>
                    <a:pt x="988" y="519"/>
                  </a:lnTo>
                  <a:lnTo>
                    <a:pt x="967" y="528"/>
                  </a:lnTo>
                  <a:lnTo>
                    <a:pt x="949" y="541"/>
                  </a:lnTo>
                  <a:lnTo>
                    <a:pt x="955" y="535"/>
                  </a:lnTo>
                  <a:lnTo>
                    <a:pt x="948" y="526"/>
                  </a:lnTo>
                  <a:lnTo>
                    <a:pt x="957" y="528"/>
                  </a:lnTo>
                  <a:lnTo>
                    <a:pt x="981" y="509"/>
                  </a:lnTo>
                  <a:lnTo>
                    <a:pt x="963" y="519"/>
                  </a:lnTo>
                  <a:lnTo>
                    <a:pt x="995" y="500"/>
                  </a:lnTo>
                  <a:lnTo>
                    <a:pt x="978" y="489"/>
                  </a:lnTo>
                  <a:lnTo>
                    <a:pt x="972" y="489"/>
                  </a:lnTo>
                  <a:lnTo>
                    <a:pt x="976" y="481"/>
                  </a:lnTo>
                  <a:lnTo>
                    <a:pt x="966" y="493"/>
                  </a:lnTo>
                  <a:lnTo>
                    <a:pt x="970" y="483"/>
                  </a:lnTo>
                  <a:lnTo>
                    <a:pt x="969" y="481"/>
                  </a:lnTo>
                  <a:lnTo>
                    <a:pt x="962" y="483"/>
                  </a:lnTo>
                  <a:lnTo>
                    <a:pt x="963" y="480"/>
                  </a:lnTo>
                  <a:lnTo>
                    <a:pt x="957" y="485"/>
                  </a:lnTo>
                  <a:lnTo>
                    <a:pt x="960" y="481"/>
                  </a:lnTo>
                  <a:lnTo>
                    <a:pt x="961" y="474"/>
                  </a:lnTo>
                  <a:lnTo>
                    <a:pt x="963" y="463"/>
                  </a:lnTo>
                  <a:lnTo>
                    <a:pt x="959" y="470"/>
                  </a:lnTo>
                  <a:lnTo>
                    <a:pt x="960" y="467"/>
                  </a:lnTo>
                  <a:lnTo>
                    <a:pt x="955" y="454"/>
                  </a:lnTo>
                  <a:lnTo>
                    <a:pt x="947" y="448"/>
                  </a:lnTo>
                  <a:lnTo>
                    <a:pt x="953" y="448"/>
                  </a:lnTo>
                  <a:lnTo>
                    <a:pt x="948" y="441"/>
                  </a:lnTo>
                  <a:lnTo>
                    <a:pt x="951" y="441"/>
                  </a:lnTo>
                  <a:lnTo>
                    <a:pt x="947" y="439"/>
                  </a:lnTo>
                  <a:lnTo>
                    <a:pt x="950" y="439"/>
                  </a:lnTo>
                  <a:lnTo>
                    <a:pt x="946" y="431"/>
                  </a:lnTo>
                  <a:lnTo>
                    <a:pt x="948" y="431"/>
                  </a:lnTo>
                  <a:lnTo>
                    <a:pt x="951" y="437"/>
                  </a:lnTo>
                  <a:lnTo>
                    <a:pt x="961" y="424"/>
                  </a:lnTo>
                  <a:lnTo>
                    <a:pt x="957" y="417"/>
                  </a:lnTo>
                  <a:lnTo>
                    <a:pt x="953" y="411"/>
                  </a:lnTo>
                  <a:lnTo>
                    <a:pt x="958" y="404"/>
                  </a:lnTo>
                  <a:lnTo>
                    <a:pt x="953" y="398"/>
                  </a:lnTo>
                  <a:lnTo>
                    <a:pt x="951" y="391"/>
                  </a:lnTo>
                  <a:lnTo>
                    <a:pt x="945" y="393"/>
                  </a:lnTo>
                  <a:lnTo>
                    <a:pt x="955" y="387"/>
                  </a:lnTo>
                  <a:lnTo>
                    <a:pt x="953" y="381"/>
                  </a:lnTo>
                  <a:lnTo>
                    <a:pt x="942" y="387"/>
                  </a:lnTo>
                  <a:lnTo>
                    <a:pt x="955" y="370"/>
                  </a:lnTo>
                  <a:lnTo>
                    <a:pt x="950" y="367"/>
                  </a:lnTo>
                  <a:lnTo>
                    <a:pt x="945" y="365"/>
                  </a:lnTo>
                  <a:lnTo>
                    <a:pt x="949" y="357"/>
                  </a:lnTo>
                  <a:lnTo>
                    <a:pt x="947" y="354"/>
                  </a:lnTo>
                  <a:lnTo>
                    <a:pt x="944" y="339"/>
                  </a:lnTo>
                  <a:lnTo>
                    <a:pt x="944" y="335"/>
                  </a:lnTo>
                  <a:lnTo>
                    <a:pt x="938" y="337"/>
                  </a:lnTo>
                  <a:lnTo>
                    <a:pt x="944" y="328"/>
                  </a:lnTo>
                  <a:lnTo>
                    <a:pt x="935" y="337"/>
                  </a:lnTo>
                  <a:lnTo>
                    <a:pt x="935" y="343"/>
                  </a:lnTo>
                  <a:lnTo>
                    <a:pt x="927" y="344"/>
                  </a:lnTo>
                  <a:lnTo>
                    <a:pt x="930" y="350"/>
                  </a:lnTo>
                  <a:lnTo>
                    <a:pt x="926" y="357"/>
                  </a:lnTo>
                  <a:lnTo>
                    <a:pt x="922" y="365"/>
                  </a:lnTo>
                  <a:lnTo>
                    <a:pt x="915" y="378"/>
                  </a:lnTo>
                  <a:lnTo>
                    <a:pt x="912" y="385"/>
                  </a:lnTo>
                  <a:lnTo>
                    <a:pt x="909" y="370"/>
                  </a:lnTo>
                  <a:lnTo>
                    <a:pt x="897" y="385"/>
                  </a:lnTo>
                  <a:lnTo>
                    <a:pt x="886" y="400"/>
                  </a:lnTo>
                  <a:lnTo>
                    <a:pt x="889" y="387"/>
                  </a:lnTo>
                  <a:lnTo>
                    <a:pt x="884" y="391"/>
                  </a:lnTo>
                  <a:lnTo>
                    <a:pt x="886" y="381"/>
                  </a:lnTo>
                  <a:lnTo>
                    <a:pt x="879" y="398"/>
                  </a:lnTo>
                  <a:lnTo>
                    <a:pt x="864" y="404"/>
                  </a:lnTo>
                  <a:lnTo>
                    <a:pt x="884" y="387"/>
                  </a:lnTo>
                  <a:lnTo>
                    <a:pt x="882" y="368"/>
                  </a:lnTo>
                  <a:lnTo>
                    <a:pt x="865" y="378"/>
                  </a:lnTo>
                  <a:lnTo>
                    <a:pt x="862" y="372"/>
                  </a:lnTo>
                  <a:lnTo>
                    <a:pt x="868" y="367"/>
                  </a:lnTo>
                  <a:lnTo>
                    <a:pt x="872" y="370"/>
                  </a:lnTo>
                  <a:lnTo>
                    <a:pt x="876" y="357"/>
                  </a:lnTo>
                  <a:lnTo>
                    <a:pt x="874" y="350"/>
                  </a:lnTo>
                  <a:lnTo>
                    <a:pt x="878" y="339"/>
                  </a:lnTo>
                  <a:lnTo>
                    <a:pt x="863" y="335"/>
                  </a:lnTo>
                  <a:lnTo>
                    <a:pt x="882" y="331"/>
                  </a:lnTo>
                  <a:lnTo>
                    <a:pt x="884" y="317"/>
                  </a:lnTo>
                  <a:lnTo>
                    <a:pt x="886" y="309"/>
                  </a:lnTo>
                  <a:lnTo>
                    <a:pt x="882" y="311"/>
                  </a:lnTo>
                  <a:lnTo>
                    <a:pt x="863" y="296"/>
                  </a:lnTo>
                  <a:lnTo>
                    <a:pt x="869" y="289"/>
                  </a:lnTo>
                  <a:lnTo>
                    <a:pt x="863" y="289"/>
                  </a:lnTo>
                  <a:lnTo>
                    <a:pt x="860" y="280"/>
                  </a:lnTo>
                  <a:lnTo>
                    <a:pt x="861" y="276"/>
                  </a:lnTo>
                  <a:lnTo>
                    <a:pt x="849" y="265"/>
                  </a:lnTo>
                  <a:lnTo>
                    <a:pt x="835" y="274"/>
                  </a:lnTo>
                  <a:lnTo>
                    <a:pt x="821" y="274"/>
                  </a:lnTo>
                  <a:lnTo>
                    <a:pt x="826" y="270"/>
                  </a:lnTo>
                  <a:lnTo>
                    <a:pt x="802" y="265"/>
                  </a:lnTo>
                  <a:lnTo>
                    <a:pt x="792" y="287"/>
                  </a:lnTo>
                  <a:lnTo>
                    <a:pt x="793" y="296"/>
                  </a:lnTo>
                  <a:lnTo>
                    <a:pt x="784" y="315"/>
                  </a:lnTo>
                  <a:lnTo>
                    <a:pt x="787" y="315"/>
                  </a:lnTo>
                  <a:lnTo>
                    <a:pt x="785" y="337"/>
                  </a:lnTo>
                  <a:lnTo>
                    <a:pt x="779" y="346"/>
                  </a:lnTo>
                  <a:lnTo>
                    <a:pt x="776" y="346"/>
                  </a:lnTo>
                  <a:lnTo>
                    <a:pt x="755" y="380"/>
                  </a:lnTo>
                  <a:lnTo>
                    <a:pt x="771" y="407"/>
                  </a:lnTo>
                  <a:lnTo>
                    <a:pt x="763" y="431"/>
                  </a:lnTo>
                  <a:lnTo>
                    <a:pt x="754" y="459"/>
                  </a:lnTo>
                  <a:lnTo>
                    <a:pt x="737" y="474"/>
                  </a:lnTo>
                  <a:lnTo>
                    <a:pt x="718" y="493"/>
                  </a:lnTo>
                  <a:lnTo>
                    <a:pt x="708" y="500"/>
                  </a:lnTo>
                  <a:lnTo>
                    <a:pt x="709" y="522"/>
                  </a:lnTo>
                  <a:lnTo>
                    <a:pt x="704" y="565"/>
                  </a:lnTo>
                  <a:lnTo>
                    <a:pt x="697" y="583"/>
                  </a:lnTo>
                  <a:lnTo>
                    <a:pt x="693" y="594"/>
                  </a:lnTo>
                  <a:lnTo>
                    <a:pt x="689" y="604"/>
                  </a:lnTo>
                  <a:lnTo>
                    <a:pt x="688" y="591"/>
                  </a:lnTo>
                  <a:lnTo>
                    <a:pt x="678" y="609"/>
                  </a:lnTo>
                  <a:lnTo>
                    <a:pt x="679" y="619"/>
                  </a:lnTo>
                  <a:lnTo>
                    <a:pt x="671" y="604"/>
                  </a:lnTo>
                  <a:lnTo>
                    <a:pt x="660" y="611"/>
                  </a:lnTo>
                  <a:lnTo>
                    <a:pt x="671" y="594"/>
                  </a:lnTo>
                  <a:lnTo>
                    <a:pt x="660" y="572"/>
                  </a:lnTo>
                  <a:lnTo>
                    <a:pt x="663" y="565"/>
                  </a:lnTo>
                  <a:lnTo>
                    <a:pt x="662" y="543"/>
                  </a:lnTo>
                  <a:lnTo>
                    <a:pt x="667" y="513"/>
                  </a:lnTo>
                  <a:lnTo>
                    <a:pt x="674" y="483"/>
                  </a:lnTo>
                  <a:lnTo>
                    <a:pt x="657" y="481"/>
                  </a:lnTo>
                  <a:lnTo>
                    <a:pt x="641" y="480"/>
                  </a:lnTo>
                  <a:lnTo>
                    <a:pt x="638" y="483"/>
                  </a:lnTo>
                  <a:lnTo>
                    <a:pt x="643" y="478"/>
                  </a:lnTo>
                  <a:lnTo>
                    <a:pt x="630" y="467"/>
                  </a:lnTo>
                  <a:lnTo>
                    <a:pt x="618" y="454"/>
                  </a:lnTo>
                  <a:lnTo>
                    <a:pt x="605" y="430"/>
                  </a:lnTo>
                  <a:lnTo>
                    <a:pt x="586" y="419"/>
                  </a:lnTo>
                  <a:lnTo>
                    <a:pt x="565" y="430"/>
                  </a:lnTo>
                  <a:lnTo>
                    <a:pt x="566" y="426"/>
                  </a:lnTo>
                  <a:lnTo>
                    <a:pt x="562" y="428"/>
                  </a:lnTo>
                  <a:lnTo>
                    <a:pt x="573" y="391"/>
                  </a:lnTo>
                  <a:lnTo>
                    <a:pt x="572" y="378"/>
                  </a:lnTo>
                  <a:lnTo>
                    <a:pt x="560" y="380"/>
                  </a:lnTo>
                  <a:lnTo>
                    <a:pt x="554" y="389"/>
                  </a:lnTo>
                  <a:lnTo>
                    <a:pt x="558" y="378"/>
                  </a:lnTo>
                  <a:lnTo>
                    <a:pt x="558" y="365"/>
                  </a:lnTo>
                  <a:lnTo>
                    <a:pt x="577" y="322"/>
                  </a:lnTo>
                  <a:lnTo>
                    <a:pt x="602" y="287"/>
                  </a:lnTo>
                  <a:lnTo>
                    <a:pt x="605" y="280"/>
                  </a:lnTo>
                  <a:lnTo>
                    <a:pt x="618" y="270"/>
                  </a:lnTo>
                  <a:lnTo>
                    <a:pt x="614" y="268"/>
                  </a:lnTo>
                  <a:lnTo>
                    <a:pt x="620" y="270"/>
                  </a:lnTo>
                  <a:lnTo>
                    <a:pt x="624" y="263"/>
                  </a:lnTo>
                  <a:lnTo>
                    <a:pt x="632" y="259"/>
                  </a:lnTo>
                  <a:lnTo>
                    <a:pt x="632" y="255"/>
                  </a:lnTo>
                  <a:lnTo>
                    <a:pt x="653" y="246"/>
                  </a:lnTo>
                  <a:lnTo>
                    <a:pt x="654" y="237"/>
                  </a:lnTo>
                  <a:lnTo>
                    <a:pt x="640" y="230"/>
                  </a:lnTo>
                  <a:lnTo>
                    <a:pt x="642" y="228"/>
                  </a:lnTo>
                  <a:lnTo>
                    <a:pt x="629" y="224"/>
                  </a:lnTo>
                  <a:lnTo>
                    <a:pt x="629" y="218"/>
                  </a:lnTo>
                  <a:lnTo>
                    <a:pt x="646" y="224"/>
                  </a:lnTo>
                  <a:lnTo>
                    <a:pt x="665" y="230"/>
                  </a:lnTo>
                  <a:lnTo>
                    <a:pt x="670" y="220"/>
                  </a:lnTo>
                  <a:lnTo>
                    <a:pt x="675" y="217"/>
                  </a:lnTo>
                  <a:lnTo>
                    <a:pt x="681" y="222"/>
                  </a:lnTo>
                  <a:lnTo>
                    <a:pt x="681" y="217"/>
                  </a:lnTo>
                  <a:lnTo>
                    <a:pt x="688" y="220"/>
                  </a:lnTo>
                  <a:lnTo>
                    <a:pt x="716" y="194"/>
                  </a:lnTo>
                  <a:lnTo>
                    <a:pt x="719" y="183"/>
                  </a:lnTo>
                  <a:lnTo>
                    <a:pt x="694" y="178"/>
                  </a:lnTo>
                  <a:lnTo>
                    <a:pt x="679" y="163"/>
                  </a:lnTo>
                  <a:lnTo>
                    <a:pt x="707" y="174"/>
                  </a:lnTo>
                  <a:lnTo>
                    <a:pt x="716" y="181"/>
                  </a:lnTo>
                  <a:lnTo>
                    <a:pt x="742" y="15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4" name="Freeform 2124"/>
            <p:cNvSpPr>
              <a:spLocks/>
            </p:cNvSpPr>
            <p:nvPr/>
          </p:nvSpPr>
          <p:spPr bwMode="auto">
            <a:xfrm>
              <a:off x="2342385" y="1647905"/>
              <a:ext cx="488057" cy="329338"/>
            </a:xfrm>
            <a:custGeom>
              <a:avLst/>
              <a:gdLst>
                <a:gd name="T0" fmla="*/ 201 w 276"/>
                <a:gd name="T1" fmla="*/ 72 h 329"/>
                <a:gd name="T2" fmla="*/ 190 w 276"/>
                <a:gd name="T3" fmla="*/ 61 h 329"/>
                <a:gd name="T4" fmla="*/ 179 w 276"/>
                <a:gd name="T5" fmla="*/ 57 h 329"/>
                <a:gd name="T6" fmla="*/ 159 w 276"/>
                <a:gd name="T7" fmla="*/ 68 h 329"/>
                <a:gd name="T8" fmla="*/ 165 w 276"/>
                <a:gd name="T9" fmla="*/ 48 h 329"/>
                <a:gd name="T10" fmla="*/ 172 w 276"/>
                <a:gd name="T11" fmla="*/ 40 h 329"/>
                <a:gd name="T12" fmla="*/ 130 w 276"/>
                <a:gd name="T13" fmla="*/ 42 h 329"/>
                <a:gd name="T14" fmla="*/ 127 w 276"/>
                <a:gd name="T15" fmla="*/ 46 h 329"/>
                <a:gd name="T16" fmla="*/ 117 w 276"/>
                <a:gd name="T17" fmla="*/ 42 h 329"/>
                <a:gd name="T18" fmla="*/ 106 w 276"/>
                <a:gd name="T19" fmla="*/ 40 h 329"/>
                <a:gd name="T20" fmla="*/ 92 w 276"/>
                <a:gd name="T21" fmla="*/ 9 h 329"/>
                <a:gd name="T22" fmla="*/ 72 w 276"/>
                <a:gd name="T23" fmla="*/ 22 h 329"/>
                <a:gd name="T24" fmla="*/ 68 w 276"/>
                <a:gd name="T25" fmla="*/ 39 h 329"/>
                <a:gd name="T26" fmla="*/ 60 w 276"/>
                <a:gd name="T27" fmla="*/ 63 h 329"/>
                <a:gd name="T28" fmla="*/ 46 w 276"/>
                <a:gd name="T29" fmla="*/ 46 h 329"/>
                <a:gd name="T30" fmla="*/ 24 w 276"/>
                <a:gd name="T31" fmla="*/ 26 h 329"/>
                <a:gd name="T32" fmla="*/ 4 w 276"/>
                <a:gd name="T33" fmla="*/ 89 h 329"/>
                <a:gd name="T34" fmla="*/ 31 w 276"/>
                <a:gd name="T35" fmla="*/ 100 h 329"/>
                <a:gd name="T36" fmla="*/ 74 w 276"/>
                <a:gd name="T37" fmla="*/ 98 h 329"/>
                <a:gd name="T38" fmla="*/ 112 w 276"/>
                <a:gd name="T39" fmla="*/ 90 h 329"/>
                <a:gd name="T40" fmla="*/ 123 w 276"/>
                <a:gd name="T41" fmla="*/ 111 h 329"/>
                <a:gd name="T42" fmla="*/ 119 w 276"/>
                <a:gd name="T43" fmla="*/ 135 h 329"/>
                <a:gd name="T44" fmla="*/ 148 w 276"/>
                <a:gd name="T45" fmla="*/ 135 h 329"/>
                <a:gd name="T46" fmla="*/ 141 w 276"/>
                <a:gd name="T47" fmla="*/ 189 h 329"/>
                <a:gd name="T48" fmla="*/ 172 w 276"/>
                <a:gd name="T49" fmla="*/ 205 h 329"/>
                <a:gd name="T50" fmla="*/ 134 w 276"/>
                <a:gd name="T51" fmla="*/ 194 h 329"/>
                <a:gd name="T52" fmla="*/ 95 w 276"/>
                <a:gd name="T53" fmla="*/ 241 h 329"/>
                <a:gd name="T54" fmla="*/ 59 w 276"/>
                <a:gd name="T55" fmla="*/ 252 h 329"/>
                <a:gd name="T56" fmla="*/ 100 w 276"/>
                <a:gd name="T57" fmla="*/ 252 h 329"/>
                <a:gd name="T58" fmla="*/ 113 w 276"/>
                <a:gd name="T59" fmla="*/ 250 h 329"/>
                <a:gd name="T60" fmla="*/ 124 w 276"/>
                <a:gd name="T61" fmla="*/ 278 h 329"/>
                <a:gd name="T62" fmla="*/ 145 w 276"/>
                <a:gd name="T63" fmla="*/ 307 h 329"/>
                <a:gd name="T64" fmla="*/ 171 w 276"/>
                <a:gd name="T65" fmla="*/ 296 h 329"/>
                <a:gd name="T66" fmla="*/ 183 w 276"/>
                <a:gd name="T67" fmla="*/ 292 h 329"/>
                <a:gd name="T68" fmla="*/ 201 w 276"/>
                <a:gd name="T69" fmla="*/ 307 h 329"/>
                <a:gd name="T70" fmla="*/ 211 w 276"/>
                <a:gd name="T71" fmla="*/ 285 h 329"/>
                <a:gd name="T72" fmla="*/ 209 w 276"/>
                <a:gd name="T73" fmla="*/ 257 h 329"/>
                <a:gd name="T74" fmla="*/ 203 w 276"/>
                <a:gd name="T75" fmla="*/ 244 h 329"/>
                <a:gd name="T76" fmla="*/ 195 w 276"/>
                <a:gd name="T77" fmla="*/ 235 h 329"/>
                <a:gd name="T78" fmla="*/ 191 w 276"/>
                <a:gd name="T79" fmla="*/ 215 h 329"/>
                <a:gd name="T80" fmla="*/ 201 w 276"/>
                <a:gd name="T81" fmla="*/ 207 h 329"/>
                <a:gd name="T82" fmla="*/ 211 w 276"/>
                <a:gd name="T83" fmla="*/ 196 h 329"/>
                <a:gd name="T84" fmla="*/ 237 w 276"/>
                <a:gd name="T85" fmla="*/ 202 h 329"/>
                <a:gd name="T86" fmla="*/ 220 w 276"/>
                <a:gd name="T87" fmla="*/ 228 h 329"/>
                <a:gd name="T88" fmla="*/ 232 w 276"/>
                <a:gd name="T89" fmla="*/ 235 h 329"/>
                <a:gd name="T90" fmla="*/ 244 w 276"/>
                <a:gd name="T91" fmla="*/ 213 h 329"/>
                <a:gd name="T92" fmla="*/ 253 w 276"/>
                <a:gd name="T93" fmla="*/ 209 h 329"/>
                <a:gd name="T94" fmla="*/ 269 w 276"/>
                <a:gd name="T95" fmla="*/ 202 h 329"/>
                <a:gd name="T96" fmla="*/ 266 w 276"/>
                <a:gd name="T97" fmla="*/ 185 h 329"/>
                <a:gd name="T98" fmla="*/ 250 w 276"/>
                <a:gd name="T99" fmla="*/ 191 h 329"/>
                <a:gd name="T100" fmla="*/ 241 w 276"/>
                <a:gd name="T101" fmla="*/ 181 h 329"/>
                <a:gd name="T102" fmla="*/ 241 w 276"/>
                <a:gd name="T103" fmla="*/ 172 h 329"/>
                <a:gd name="T104" fmla="*/ 241 w 276"/>
                <a:gd name="T105" fmla="*/ 163 h 329"/>
                <a:gd name="T106" fmla="*/ 230 w 276"/>
                <a:gd name="T107" fmla="*/ 161 h 329"/>
                <a:gd name="T108" fmla="*/ 224 w 276"/>
                <a:gd name="T109" fmla="*/ 150 h 329"/>
                <a:gd name="T110" fmla="*/ 205 w 276"/>
                <a:gd name="T111" fmla="*/ 137 h 329"/>
                <a:gd name="T112" fmla="*/ 214 w 276"/>
                <a:gd name="T113" fmla="*/ 131 h 329"/>
                <a:gd name="T114" fmla="*/ 208 w 276"/>
                <a:gd name="T115" fmla="*/ 122 h 329"/>
                <a:gd name="T116" fmla="*/ 215 w 276"/>
                <a:gd name="T117" fmla="*/ 111 h 329"/>
                <a:gd name="T118" fmla="*/ 209 w 276"/>
                <a:gd name="T119" fmla="*/ 103 h 329"/>
                <a:gd name="T120" fmla="*/ 228 w 276"/>
                <a:gd name="T121" fmla="*/ 87 h 329"/>
                <a:gd name="T122" fmla="*/ 197 w 276"/>
                <a:gd name="T1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 h="329">
                  <a:moveTo>
                    <a:pt x="192" y="87"/>
                  </a:moveTo>
                  <a:lnTo>
                    <a:pt x="190" y="89"/>
                  </a:lnTo>
                  <a:lnTo>
                    <a:pt x="208" y="74"/>
                  </a:lnTo>
                  <a:lnTo>
                    <a:pt x="201" y="72"/>
                  </a:lnTo>
                  <a:lnTo>
                    <a:pt x="187" y="79"/>
                  </a:lnTo>
                  <a:lnTo>
                    <a:pt x="194" y="70"/>
                  </a:lnTo>
                  <a:lnTo>
                    <a:pt x="204" y="66"/>
                  </a:lnTo>
                  <a:lnTo>
                    <a:pt x="190" y="61"/>
                  </a:lnTo>
                  <a:lnTo>
                    <a:pt x="179" y="70"/>
                  </a:lnTo>
                  <a:lnTo>
                    <a:pt x="180" y="65"/>
                  </a:lnTo>
                  <a:lnTo>
                    <a:pt x="173" y="70"/>
                  </a:lnTo>
                  <a:lnTo>
                    <a:pt x="179" y="57"/>
                  </a:lnTo>
                  <a:lnTo>
                    <a:pt x="172" y="65"/>
                  </a:lnTo>
                  <a:lnTo>
                    <a:pt x="178" y="52"/>
                  </a:lnTo>
                  <a:lnTo>
                    <a:pt x="176" y="53"/>
                  </a:lnTo>
                  <a:lnTo>
                    <a:pt x="159" y="68"/>
                  </a:lnTo>
                  <a:lnTo>
                    <a:pt x="167" y="61"/>
                  </a:lnTo>
                  <a:lnTo>
                    <a:pt x="161" y="61"/>
                  </a:lnTo>
                  <a:lnTo>
                    <a:pt x="179" y="48"/>
                  </a:lnTo>
                  <a:lnTo>
                    <a:pt x="165" y="48"/>
                  </a:lnTo>
                  <a:lnTo>
                    <a:pt x="158" y="52"/>
                  </a:lnTo>
                  <a:lnTo>
                    <a:pt x="165" y="44"/>
                  </a:lnTo>
                  <a:lnTo>
                    <a:pt x="154" y="50"/>
                  </a:lnTo>
                  <a:lnTo>
                    <a:pt x="172" y="40"/>
                  </a:lnTo>
                  <a:lnTo>
                    <a:pt x="166" y="31"/>
                  </a:lnTo>
                  <a:lnTo>
                    <a:pt x="139" y="31"/>
                  </a:lnTo>
                  <a:lnTo>
                    <a:pt x="147" y="42"/>
                  </a:lnTo>
                  <a:lnTo>
                    <a:pt x="130" y="42"/>
                  </a:lnTo>
                  <a:lnTo>
                    <a:pt x="135" y="50"/>
                  </a:lnTo>
                  <a:lnTo>
                    <a:pt x="127" y="46"/>
                  </a:lnTo>
                  <a:lnTo>
                    <a:pt x="128" y="50"/>
                  </a:lnTo>
                  <a:lnTo>
                    <a:pt x="127" y="46"/>
                  </a:lnTo>
                  <a:lnTo>
                    <a:pt x="127" y="39"/>
                  </a:lnTo>
                  <a:lnTo>
                    <a:pt x="123" y="40"/>
                  </a:lnTo>
                  <a:lnTo>
                    <a:pt x="117" y="40"/>
                  </a:lnTo>
                  <a:lnTo>
                    <a:pt x="117" y="42"/>
                  </a:lnTo>
                  <a:lnTo>
                    <a:pt x="112" y="42"/>
                  </a:lnTo>
                  <a:lnTo>
                    <a:pt x="107" y="46"/>
                  </a:lnTo>
                  <a:lnTo>
                    <a:pt x="111" y="33"/>
                  </a:lnTo>
                  <a:lnTo>
                    <a:pt x="106" y="40"/>
                  </a:lnTo>
                  <a:lnTo>
                    <a:pt x="121" y="26"/>
                  </a:lnTo>
                  <a:lnTo>
                    <a:pt x="118" y="2"/>
                  </a:lnTo>
                  <a:lnTo>
                    <a:pt x="89" y="7"/>
                  </a:lnTo>
                  <a:lnTo>
                    <a:pt x="92" y="9"/>
                  </a:lnTo>
                  <a:lnTo>
                    <a:pt x="81" y="13"/>
                  </a:lnTo>
                  <a:lnTo>
                    <a:pt x="73" y="15"/>
                  </a:lnTo>
                  <a:lnTo>
                    <a:pt x="85" y="20"/>
                  </a:lnTo>
                  <a:lnTo>
                    <a:pt x="72" y="22"/>
                  </a:lnTo>
                  <a:lnTo>
                    <a:pt x="81" y="27"/>
                  </a:lnTo>
                  <a:lnTo>
                    <a:pt x="64" y="24"/>
                  </a:lnTo>
                  <a:lnTo>
                    <a:pt x="63" y="39"/>
                  </a:lnTo>
                  <a:lnTo>
                    <a:pt x="68" y="39"/>
                  </a:lnTo>
                  <a:lnTo>
                    <a:pt x="69" y="46"/>
                  </a:lnTo>
                  <a:lnTo>
                    <a:pt x="57" y="44"/>
                  </a:lnTo>
                  <a:lnTo>
                    <a:pt x="53" y="50"/>
                  </a:lnTo>
                  <a:lnTo>
                    <a:pt x="60" y="63"/>
                  </a:lnTo>
                  <a:lnTo>
                    <a:pt x="50" y="70"/>
                  </a:lnTo>
                  <a:lnTo>
                    <a:pt x="34" y="72"/>
                  </a:lnTo>
                  <a:lnTo>
                    <a:pt x="56" y="63"/>
                  </a:lnTo>
                  <a:lnTo>
                    <a:pt x="46" y="46"/>
                  </a:lnTo>
                  <a:lnTo>
                    <a:pt x="63" y="15"/>
                  </a:lnTo>
                  <a:lnTo>
                    <a:pt x="82" y="0"/>
                  </a:lnTo>
                  <a:lnTo>
                    <a:pt x="45" y="5"/>
                  </a:lnTo>
                  <a:lnTo>
                    <a:pt x="24" y="26"/>
                  </a:lnTo>
                  <a:lnTo>
                    <a:pt x="0" y="63"/>
                  </a:lnTo>
                  <a:lnTo>
                    <a:pt x="25" y="72"/>
                  </a:lnTo>
                  <a:lnTo>
                    <a:pt x="2" y="74"/>
                  </a:lnTo>
                  <a:lnTo>
                    <a:pt x="4" y="89"/>
                  </a:lnTo>
                  <a:lnTo>
                    <a:pt x="19" y="92"/>
                  </a:lnTo>
                  <a:lnTo>
                    <a:pt x="20" y="90"/>
                  </a:lnTo>
                  <a:lnTo>
                    <a:pt x="25" y="89"/>
                  </a:lnTo>
                  <a:lnTo>
                    <a:pt x="31" y="100"/>
                  </a:lnTo>
                  <a:lnTo>
                    <a:pt x="73" y="102"/>
                  </a:lnTo>
                  <a:lnTo>
                    <a:pt x="62" y="90"/>
                  </a:lnTo>
                  <a:lnTo>
                    <a:pt x="82" y="107"/>
                  </a:lnTo>
                  <a:lnTo>
                    <a:pt x="74" y="98"/>
                  </a:lnTo>
                  <a:lnTo>
                    <a:pt x="106" y="102"/>
                  </a:lnTo>
                  <a:lnTo>
                    <a:pt x="104" y="90"/>
                  </a:lnTo>
                  <a:lnTo>
                    <a:pt x="112" y="85"/>
                  </a:lnTo>
                  <a:lnTo>
                    <a:pt x="112" y="90"/>
                  </a:lnTo>
                  <a:lnTo>
                    <a:pt x="121" y="94"/>
                  </a:lnTo>
                  <a:lnTo>
                    <a:pt x="117" y="103"/>
                  </a:lnTo>
                  <a:lnTo>
                    <a:pt x="125" y="107"/>
                  </a:lnTo>
                  <a:lnTo>
                    <a:pt x="123" y="111"/>
                  </a:lnTo>
                  <a:lnTo>
                    <a:pt x="128" y="109"/>
                  </a:lnTo>
                  <a:lnTo>
                    <a:pt x="132" y="124"/>
                  </a:lnTo>
                  <a:lnTo>
                    <a:pt x="121" y="131"/>
                  </a:lnTo>
                  <a:lnTo>
                    <a:pt x="119" y="135"/>
                  </a:lnTo>
                  <a:lnTo>
                    <a:pt x="134" y="126"/>
                  </a:lnTo>
                  <a:lnTo>
                    <a:pt x="140" y="128"/>
                  </a:lnTo>
                  <a:lnTo>
                    <a:pt x="145" y="142"/>
                  </a:lnTo>
                  <a:lnTo>
                    <a:pt x="148" y="135"/>
                  </a:lnTo>
                  <a:lnTo>
                    <a:pt x="147" y="148"/>
                  </a:lnTo>
                  <a:lnTo>
                    <a:pt x="154" y="148"/>
                  </a:lnTo>
                  <a:lnTo>
                    <a:pt x="151" y="181"/>
                  </a:lnTo>
                  <a:lnTo>
                    <a:pt x="141" y="189"/>
                  </a:lnTo>
                  <a:lnTo>
                    <a:pt x="158" y="192"/>
                  </a:lnTo>
                  <a:lnTo>
                    <a:pt x="167" y="183"/>
                  </a:lnTo>
                  <a:lnTo>
                    <a:pt x="179" y="196"/>
                  </a:lnTo>
                  <a:lnTo>
                    <a:pt x="172" y="205"/>
                  </a:lnTo>
                  <a:lnTo>
                    <a:pt x="160" y="205"/>
                  </a:lnTo>
                  <a:lnTo>
                    <a:pt x="155" y="209"/>
                  </a:lnTo>
                  <a:lnTo>
                    <a:pt x="158" y="194"/>
                  </a:lnTo>
                  <a:lnTo>
                    <a:pt x="134" y="194"/>
                  </a:lnTo>
                  <a:lnTo>
                    <a:pt x="118" y="207"/>
                  </a:lnTo>
                  <a:lnTo>
                    <a:pt x="121" y="226"/>
                  </a:lnTo>
                  <a:lnTo>
                    <a:pt x="94" y="233"/>
                  </a:lnTo>
                  <a:lnTo>
                    <a:pt x="95" y="241"/>
                  </a:lnTo>
                  <a:lnTo>
                    <a:pt x="94" y="244"/>
                  </a:lnTo>
                  <a:lnTo>
                    <a:pt x="94" y="231"/>
                  </a:lnTo>
                  <a:lnTo>
                    <a:pt x="74" y="229"/>
                  </a:lnTo>
                  <a:lnTo>
                    <a:pt x="59" y="252"/>
                  </a:lnTo>
                  <a:lnTo>
                    <a:pt x="73" y="257"/>
                  </a:lnTo>
                  <a:lnTo>
                    <a:pt x="88" y="253"/>
                  </a:lnTo>
                  <a:lnTo>
                    <a:pt x="91" y="252"/>
                  </a:lnTo>
                  <a:lnTo>
                    <a:pt x="100" y="252"/>
                  </a:lnTo>
                  <a:lnTo>
                    <a:pt x="104" y="241"/>
                  </a:lnTo>
                  <a:lnTo>
                    <a:pt x="107" y="246"/>
                  </a:lnTo>
                  <a:lnTo>
                    <a:pt x="106" y="257"/>
                  </a:lnTo>
                  <a:lnTo>
                    <a:pt x="113" y="250"/>
                  </a:lnTo>
                  <a:lnTo>
                    <a:pt x="118" y="252"/>
                  </a:lnTo>
                  <a:lnTo>
                    <a:pt x="116" y="263"/>
                  </a:lnTo>
                  <a:lnTo>
                    <a:pt x="123" y="272"/>
                  </a:lnTo>
                  <a:lnTo>
                    <a:pt x="124" y="278"/>
                  </a:lnTo>
                  <a:lnTo>
                    <a:pt x="133" y="281"/>
                  </a:lnTo>
                  <a:lnTo>
                    <a:pt x="124" y="285"/>
                  </a:lnTo>
                  <a:lnTo>
                    <a:pt x="130" y="292"/>
                  </a:lnTo>
                  <a:lnTo>
                    <a:pt x="145" y="307"/>
                  </a:lnTo>
                  <a:lnTo>
                    <a:pt x="163" y="316"/>
                  </a:lnTo>
                  <a:lnTo>
                    <a:pt x="182" y="329"/>
                  </a:lnTo>
                  <a:lnTo>
                    <a:pt x="181" y="315"/>
                  </a:lnTo>
                  <a:lnTo>
                    <a:pt x="171" y="296"/>
                  </a:lnTo>
                  <a:lnTo>
                    <a:pt x="160" y="274"/>
                  </a:lnTo>
                  <a:lnTo>
                    <a:pt x="173" y="285"/>
                  </a:lnTo>
                  <a:lnTo>
                    <a:pt x="177" y="278"/>
                  </a:lnTo>
                  <a:lnTo>
                    <a:pt x="183" y="292"/>
                  </a:lnTo>
                  <a:lnTo>
                    <a:pt x="187" y="291"/>
                  </a:lnTo>
                  <a:lnTo>
                    <a:pt x="190" y="296"/>
                  </a:lnTo>
                  <a:lnTo>
                    <a:pt x="199" y="303"/>
                  </a:lnTo>
                  <a:lnTo>
                    <a:pt x="201" y="307"/>
                  </a:lnTo>
                  <a:lnTo>
                    <a:pt x="202" y="298"/>
                  </a:lnTo>
                  <a:lnTo>
                    <a:pt x="205" y="296"/>
                  </a:lnTo>
                  <a:lnTo>
                    <a:pt x="206" y="278"/>
                  </a:lnTo>
                  <a:lnTo>
                    <a:pt x="211" y="285"/>
                  </a:lnTo>
                  <a:lnTo>
                    <a:pt x="213" y="274"/>
                  </a:lnTo>
                  <a:lnTo>
                    <a:pt x="214" y="266"/>
                  </a:lnTo>
                  <a:lnTo>
                    <a:pt x="211" y="265"/>
                  </a:lnTo>
                  <a:lnTo>
                    <a:pt x="209" y="257"/>
                  </a:lnTo>
                  <a:lnTo>
                    <a:pt x="211" y="253"/>
                  </a:lnTo>
                  <a:lnTo>
                    <a:pt x="209" y="250"/>
                  </a:lnTo>
                  <a:lnTo>
                    <a:pt x="205" y="246"/>
                  </a:lnTo>
                  <a:lnTo>
                    <a:pt x="203" y="244"/>
                  </a:lnTo>
                  <a:lnTo>
                    <a:pt x="200" y="237"/>
                  </a:lnTo>
                  <a:lnTo>
                    <a:pt x="197" y="241"/>
                  </a:lnTo>
                  <a:lnTo>
                    <a:pt x="200" y="233"/>
                  </a:lnTo>
                  <a:lnTo>
                    <a:pt x="195" y="235"/>
                  </a:lnTo>
                  <a:lnTo>
                    <a:pt x="197" y="229"/>
                  </a:lnTo>
                  <a:lnTo>
                    <a:pt x="197" y="220"/>
                  </a:lnTo>
                  <a:lnTo>
                    <a:pt x="190" y="220"/>
                  </a:lnTo>
                  <a:lnTo>
                    <a:pt x="191" y="215"/>
                  </a:lnTo>
                  <a:lnTo>
                    <a:pt x="191" y="211"/>
                  </a:lnTo>
                  <a:lnTo>
                    <a:pt x="189" y="203"/>
                  </a:lnTo>
                  <a:lnTo>
                    <a:pt x="197" y="213"/>
                  </a:lnTo>
                  <a:lnTo>
                    <a:pt x="201" y="207"/>
                  </a:lnTo>
                  <a:lnTo>
                    <a:pt x="200" y="202"/>
                  </a:lnTo>
                  <a:lnTo>
                    <a:pt x="205" y="196"/>
                  </a:lnTo>
                  <a:lnTo>
                    <a:pt x="204" y="194"/>
                  </a:lnTo>
                  <a:lnTo>
                    <a:pt x="211" y="196"/>
                  </a:lnTo>
                  <a:lnTo>
                    <a:pt x="220" y="205"/>
                  </a:lnTo>
                  <a:lnTo>
                    <a:pt x="224" y="203"/>
                  </a:lnTo>
                  <a:lnTo>
                    <a:pt x="216" y="211"/>
                  </a:lnTo>
                  <a:lnTo>
                    <a:pt x="237" y="202"/>
                  </a:lnTo>
                  <a:lnTo>
                    <a:pt x="227" y="211"/>
                  </a:lnTo>
                  <a:lnTo>
                    <a:pt x="219" y="220"/>
                  </a:lnTo>
                  <a:lnTo>
                    <a:pt x="223" y="220"/>
                  </a:lnTo>
                  <a:lnTo>
                    <a:pt x="220" y="228"/>
                  </a:lnTo>
                  <a:lnTo>
                    <a:pt x="227" y="228"/>
                  </a:lnTo>
                  <a:lnTo>
                    <a:pt x="225" y="235"/>
                  </a:lnTo>
                  <a:lnTo>
                    <a:pt x="228" y="231"/>
                  </a:lnTo>
                  <a:lnTo>
                    <a:pt x="232" y="235"/>
                  </a:lnTo>
                  <a:lnTo>
                    <a:pt x="238" y="237"/>
                  </a:lnTo>
                  <a:lnTo>
                    <a:pt x="238" y="226"/>
                  </a:lnTo>
                  <a:lnTo>
                    <a:pt x="239" y="226"/>
                  </a:lnTo>
                  <a:lnTo>
                    <a:pt x="244" y="213"/>
                  </a:lnTo>
                  <a:lnTo>
                    <a:pt x="249" y="220"/>
                  </a:lnTo>
                  <a:lnTo>
                    <a:pt x="252" y="213"/>
                  </a:lnTo>
                  <a:lnTo>
                    <a:pt x="256" y="213"/>
                  </a:lnTo>
                  <a:lnTo>
                    <a:pt x="253" y="209"/>
                  </a:lnTo>
                  <a:lnTo>
                    <a:pt x="261" y="207"/>
                  </a:lnTo>
                  <a:lnTo>
                    <a:pt x="255" y="205"/>
                  </a:lnTo>
                  <a:lnTo>
                    <a:pt x="263" y="202"/>
                  </a:lnTo>
                  <a:lnTo>
                    <a:pt x="269" y="202"/>
                  </a:lnTo>
                  <a:lnTo>
                    <a:pt x="271" y="196"/>
                  </a:lnTo>
                  <a:lnTo>
                    <a:pt x="268" y="192"/>
                  </a:lnTo>
                  <a:lnTo>
                    <a:pt x="276" y="192"/>
                  </a:lnTo>
                  <a:lnTo>
                    <a:pt x="266" y="185"/>
                  </a:lnTo>
                  <a:lnTo>
                    <a:pt x="264" y="189"/>
                  </a:lnTo>
                  <a:lnTo>
                    <a:pt x="260" y="189"/>
                  </a:lnTo>
                  <a:lnTo>
                    <a:pt x="260" y="185"/>
                  </a:lnTo>
                  <a:lnTo>
                    <a:pt x="250" y="191"/>
                  </a:lnTo>
                  <a:lnTo>
                    <a:pt x="250" y="189"/>
                  </a:lnTo>
                  <a:lnTo>
                    <a:pt x="256" y="174"/>
                  </a:lnTo>
                  <a:lnTo>
                    <a:pt x="253" y="181"/>
                  </a:lnTo>
                  <a:lnTo>
                    <a:pt x="241" y="181"/>
                  </a:lnTo>
                  <a:lnTo>
                    <a:pt x="249" y="174"/>
                  </a:lnTo>
                  <a:lnTo>
                    <a:pt x="239" y="178"/>
                  </a:lnTo>
                  <a:lnTo>
                    <a:pt x="247" y="174"/>
                  </a:lnTo>
                  <a:lnTo>
                    <a:pt x="241" y="172"/>
                  </a:lnTo>
                  <a:lnTo>
                    <a:pt x="250" y="168"/>
                  </a:lnTo>
                  <a:lnTo>
                    <a:pt x="250" y="166"/>
                  </a:lnTo>
                  <a:lnTo>
                    <a:pt x="243" y="165"/>
                  </a:lnTo>
                  <a:lnTo>
                    <a:pt x="241" y="163"/>
                  </a:lnTo>
                  <a:lnTo>
                    <a:pt x="243" y="152"/>
                  </a:lnTo>
                  <a:lnTo>
                    <a:pt x="237" y="165"/>
                  </a:lnTo>
                  <a:lnTo>
                    <a:pt x="235" y="155"/>
                  </a:lnTo>
                  <a:lnTo>
                    <a:pt x="230" y="161"/>
                  </a:lnTo>
                  <a:lnTo>
                    <a:pt x="233" y="152"/>
                  </a:lnTo>
                  <a:lnTo>
                    <a:pt x="225" y="161"/>
                  </a:lnTo>
                  <a:lnTo>
                    <a:pt x="230" y="150"/>
                  </a:lnTo>
                  <a:lnTo>
                    <a:pt x="224" y="150"/>
                  </a:lnTo>
                  <a:lnTo>
                    <a:pt x="219" y="148"/>
                  </a:lnTo>
                  <a:lnTo>
                    <a:pt x="213" y="146"/>
                  </a:lnTo>
                  <a:lnTo>
                    <a:pt x="223" y="144"/>
                  </a:lnTo>
                  <a:lnTo>
                    <a:pt x="205" y="137"/>
                  </a:lnTo>
                  <a:lnTo>
                    <a:pt x="214" y="135"/>
                  </a:lnTo>
                  <a:lnTo>
                    <a:pt x="205" y="133"/>
                  </a:lnTo>
                  <a:lnTo>
                    <a:pt x="219" y="133"/>
                  </a:lnTo>
                  <a:lnTo>
                    <a:pt x="214" y="131"/>
                  </a:lnTo>
                  <a:lnTo>
                    <a:pt x="221" y="126"/>
                  </a:lnTo>
                  <a:lnTo>
                    <a:pt x="209" y="124"/>
                  </a:lnTo>
                  <a:lnTo>
                    <a:pt x="214" y="122"/>
                  </a:lnTo>
                  <a:lnTo>
                    <a:pt x="208" y="122"/>
                  </a:lnTo>
                  <a:lnTo>
                    <a:pt x="219" y="120"/>
                  </a:lnTo>
                  <a:lnTo>
                    <a:pt x="211" y="118"/>
                  </a:lnTo>
                  <a:lnTo>
                    <a:pt x="235" y="122"/>
                  </a:lnTo>
                  <a:lnTo>
                    <a:pt x="215" y="111"/>
                  </a:lnTo>
                  <a:lnTo>
                    <a:pt x="202" y="111"/>
                  </a:lnTo>
                  <a:lnTo>
                    <a:pt x="235" y="107"/>
                  </a:lnTo>
                  <a:lnTo>
                    <a:pt x="227" y="90"/>
                  </a:lnTo>
                  <a:lnTo>
                    <a:pt x="209" y="103"/>
                  </a:lnTo>
                  <a:lnTo>
                    <a:pt x="201" y="109"/>
                  </a:lnTo>
                  <a:lnTo>
                    <a:pt x="221" y="94"/>
                  </a:lnTo>
                  <a:lnTo>
                    <a:pt x="202" y="100"/>
                  </a:lnTo>
                  <a:lnTo>
                    <a:pt x="228" y="87"/>
                  </a:lnTo>
                  <a:lnTo>
                    <a:pt x="213" y="81"/>
                  </a:lnTo>
                  <a:lnTo>
                    <a:pt x="208" y="85"/>
                  </a:lnTo>
                  <a:lnTo>
                    <a:pt x="214" y="78"/>
                  </a:lnTo>
                  <a:lnTo>
                    <a:pt x="197" y="87"/>
                  </a:lnTo>
                  <a:lnTo>
                    <a:pt x="188" y="100"/>
                  </a:lnTo>
                  <a:lnTo>
                    <a:pt x="192" y="87"/>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5" name="Freeform 2125"/>
            <p:cNvSpPr>
              <a:spLocks/>
            </p:cNvSpPr>
            <p:nvPr/>
          </p:nvSpPr>
          <p:spPr bwMode="auto">
            <a:xfrm>
              <a:off x="2485187" y="1437129"/>
              <a:ext cx="592899" cy="144909"/>
            </a:xfrm>
            <a:custGeom>
              <a:avLst/>
              <a:gdLst>
                <a:gd name="T0" fmla="*/ 84 w 337"/>
                <a:gd name="T1" fmla="*/ 103 h 144"/>
                <a:gd name="T2" fmla="*/ 63 w 337"/>
                <a:gd name="T3" fmla="*/ 120 h 144"/>
                <a:gd name="T4" fmla="*/ 51 w 337"/>
                <a:gd name="T5" fmla="*/ 109 h 144"/>
                <a:gd name="T6" fmla="*/ 60 w 337"/>
                <a:gd name="T7" fmla="*/ 101 h 144"/>
                <a:gd name="T8" fmla="*/ 41 w 337"/>
                <a:gd name="T9" fmla="*/ 96 h 144"/>
                <a:gd name="T10" fmla="*/ 93 w 337"/>
                <a:gd name="T11" fmla="*/ 87 h 144"/>
                <a:gd name="T12" fmla="*/ 70 w 337"/>
                <a:gd name="T13" fmla="*/ 57 h 144"/>
                <a:gd name="T14" fmla="*/ 100 w 337"/>
                <a:gd name="T15" fmla="*/ 55 h 144"/>
                <a:gd name="T16" fmla="*/ 113 w 337"/>
                <a:gd name="T17" fmla="*/ 63 h 144"/>
                <a:gd name="T18" fmla="*/ 107 w 337"/>
                <a:gd name="T19" fmla="*/ 53 h 144"/>
                <a:gd name="T20" fmla="*/ 154 w 337"/>
                <a:gd name="T21" fmla="*/ 40 h 144"/>
                <a:gd name="T22" fmla="*/ 179 w 337"/>
                <a:gd name="T23" fmla="*/ 29 h 144"/>
                <a:gd name="T24" fmla="*/ 129 w 337"/>
                <a:gd name="T25" fmla="*/ 38 h 144"/>
                <a:gd name="T26" fmla="*/ 77 w 337"/>
                <a:gd name="T27" fmla="*/ 46 h 144"/>
                <a:gd name="T28" fmla="*/ 121 w 337"/>
                <a:gd name="T29" fmla="*/ 37 h 144"/>
                <a:gd name="T30" fmla="*/ 69 w 337"/>
                <a:gd name="T31" fmla="*/ 46 h 144"/>
                <a:gd name="T32" fmla="*/ 55 w 337"/>
                <a:gd name="T33" fmla="*/ 40 h 144"/>
                <a:gd name="T34" fmla="*/ 101 w 337"/>
                <a:gd name="T35" fmla="*/ 35 h 144"/>
                <a:gd name="T36" fmla="*/ 51 w 337"/>
                <a:gd name="T37" fmla="*/ 35 h 144"/>
                <a:gd name="T38" fmla="*/ 82 w 337"/>
                <a:gd name="T39" fmla="*/ 29 h 144"/>
                <a:gd name="T40" fmla="*/ 43 w 337"/>
                <a:gd name="T41" fmla="*/ 27 h 144"/>
                <a:gd name="T42" fmla="*/ 96 w 337"/>
                <a:gd name="T43" fmla="*/ 16 h 144"/>
                <a:gd name="T44" fmla="*/ 161 w 337"/>
                <a:gd name="T45" fmla="*/ 24 h 144"/>
                <a:gd name="T46" fmla="*/ 153 w 337"/>
                <a:gd name="T47" fmla="*/ 5 h 144"/>
                <a:gd name="T48" fmla="*/ 206 w 337"/>
                <a:gd name="T49" fmla="*/ 7 h 144"/>
                <a:gd name="T50" fmla="*/ 194 w 337"/>
                <a:gd name="T51" fmla="*/ 0 h 144"/>
                <a:gd name="T52" fmla="*/ 264 w 337"/>
                <a:gd name="T53" fmla="*/ 7 h 144"/>
                <a:gd name="T54" fmla="*/ 337 w 337"/>
                <a:gd name="T55" fmla="*/ 14 h 144"/>
                <a:gd name="T56" fmla="*/ 289 w 337"/>
                <a:gd name="T57" fmla="*/ 25 h 144"/>
                <a:gd name="T58" fmla="*/ 241 w 337"/>
                <a:gd name="T59" fmla="*/ 37 h 144"/>
                <a:gd name="T60" fmla="*/ 297 w 337"/>
                <a:gd name="T61" fmla="*/ 29 h 144"/>
                <a:gd name="T62" fmla="*/ 245 w 337"/>
                <a:gd name="T63" fmla="*/ 48 h 144"/>
                <a:gd name="T64" fmla="*/ 194 w 337"/>
                <a:gd name="T65" fmla="*/ 66 h 144"/>
                <a:gd name="T66" fmla="*/ 145 w 337"/>
                <a:gd name="T67" fmla="*/ 75 h 144"/>
                <a:gd name="T68" fmla="*/ 173 w 337"/>
                <a:gd name="T69" fmla="*/ 81 h 144"/>
                <a:gd name="T70" fmla="*/ 135 w 337"/>
                <a:gd name="T71" fmla="*/ 88 h 144"/>
                <a:gd name="T72" fmla="*/ 166 w 337"/>
                <a:gd name="T73" fmla="*/ 94 h 144"/>
                <a:gd name="T74" fmla="*/ 123 w 337"/>
                <a:gd name="T75" fmla="*/ 109 h 144"/>
                <a:gd name="T76" fmla="*/ 120 w 337"/>
                <a:gd name="T77" fmla="*/ 120 h 144"/>
                <a:gd name="T78" fmla="*/ 85 w 337"/>
                <a:gd name="T79" fmla="*/ 124 h 144"/>
                <a:gd name="T80" fmla="*/ 112 w 337"/>
                <a:gd name="T81" fmla="*/ 140 h 144"/>
                <a:gd name="T82" fmla="*/ 77 w 337"/>
                <a:gd name="T83" fmla="*/ 144 h 144"/>
                <a:gd name="T84" fmla="*/ 38 w 337"/>
                <a:gd name="T85" fmla="*/ 142 h 144"/>
                <a:gd name="T86" fmla="*/ 0 w 337"/>
                <a:gd name="T87" fmla="*/ 140 h 144"/>
                <a:gd name="T88" fmla="*/ 26 w 337"/>
                <a:gd name="T89" fmla="*/ 124 h 144"/>
                <a:gd name="T90" fmla="*/ 22 w 337"/>
                <a:gd name="T91" fmla="*/ 114 h 144"/>
                <a:gd name="T92" fmla="*/ 63 w 337"/>
                <a:gd name="T93" fmla="*/ 122 h 144"/>
                <a:gd name="T94" fmla="*/ 84 w 337"/>
                <a:gd name="T95"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7" h="144">
                  <a:moveTo>
                    <a:pt x="84" y="103"/>
                  </a:moveTo>
                  <a:lnTo>
                    <a:pt x="63" y="120"/>
                  </a:lnTo>
                  <a:lnTo>
                    <a:pt x="51" y="109"/>
                  </a:lnTo>
                  <a:lnTo>
                    <a:pt x="60" y="101"/>
                  </a:lnTo>
                  <a:lnTo>
                    <a:pt x="41" y="96"/>
                  </a:lnTo>
                  <a:lnTo>
                    <a:pt x="93" y="87"/>
                  </a:lnTo>
                  <a:lnTo>
                    <a:pt x="70" y="57"/>
                  </a:lnTo>
                  <a:lnTo>
                    <a:pt x="100" y="55"/>
                  </a:lnTo>
                  <a:lnTo>
                    <a:pt x="113" y="63"/>
                  </a:lnTo>
                  <a:lnTo>
                    <a:pt x="107" y="53"/>
                  </a:lnTo>
                  <a:lnTo>
                    <a:pt x="154" y="40"/>
                  </a:lnTo>
                  <a:lnTo>
                    <a:pt x="179" y="29"/>
                  </a:lnTo>
                  <a:lnTo>
                    <a:pt x="129" y="38"/>
                  </a:lnTo>
                  <a:lnTo>
                    <a:pt x="77" y="46"/>
                  </a:lnTo>
                  <a:lnTo>
                    <a:pt x="121" y="37"/>
                  </a:lnTo>
                  <a:lnTo>
                    <a:pt x="69" y="46"/>
                  </a:lnTo>
                  <a:lnTo>
                    <a:pt x="55" y="40"/>
                  </a:lnTo>
                  <a:lnTo>
                    <a:pt x="101" y="35"/>
                  </a:lnTo>
                  <a:lnTo>
                    <a:pt x="51" y="35"/>
                  </a:lnTo>
                  <a:lnTo>
                    <a:pt x="82" y="29"/>
                  </a:lnTo>
                  <a:lnTo>
                    <a:pt x="43" y="27"/>
                  </a:lnTo>
                  <a:lnTo>
                    <a:pt x="96" y="16"/>
                  </a:lnTo>
                  <a:lnTo>
                    <a:pt x="161" y="24"/>
                  </a:lnTo>
                  <a:lnTo>
                    <a:pt x="153" y="5"/>
                  </a:lnTo>
                  <a:lnTo>
                    <a:pt x="206" y="7"/>
                  </a:lnTo>
                  <a:lnTo>
                    <a:pt x="194" y="0"/>
                  </a:lnTo>
                  <a:lnTo>
                    <a:pt x="264" y="7"/>
                  </a:lnTo>
                  <a:lnTo>
                    <a:pt x="337" y="14"/>
                  </a:lnTo>
                  <a:lnTo>
                    <a:pt x="289" y="25"/>
                  </a:lnTo>
                  <a:lnTo>
                    <a:pt x="241" y="37"/>
                  </a:lnTo>
                  <a:lnTo>
                    <a:pt x="297" y="29"/>
                  </a:lnTo>
                  <a:lnTo>
                    <a:pt x="245" y="48"/>
                  </a:lnTo>
                  <a:lnTo>
                    <a:pt x="194" y="66"/>
                  </a:lnTo>
                  <a:lnTo>
                    <a:pt x="145" y="75"/>
                  </a:lnTo>
                  <a:lnTo>
                    <a:pt x="173" y="81"/>
                  </a:lnTo>
                  <a:lnTo>
                    <a:pt x="135" y="88"/>
                  </a:lnTo>
                  <a:lnTo>
                    <a:pt x="166" y="94"/>
                  </a:lnTo>
                  <a:lnTo>
                    <a:pt x="123" y="109"/>
                  </a:lnTo>
                  <a:lnTo>
                    <a:pt x="120" y="120"/>
                  </a:lnTo>
                  <a:lnTo>
                    <a:pt x="85" y="124"/>
                  </a:lnTo>
                  <a:lnTo>
                    <a:pt x="112" y="140"/>
                  </a:lnTo>
                  <a:lnTo>
                    <a:pt x="77" y="144"/>
                  </a:lnTo>
                  <a:lnTo>
                    <a:pt x="38" y="142"/>
                  </a:lnTo>
                  <a:lnTo>
                    <a:pt x="0" y="140"/>
                  </a:lnTo>
                  <a:lnTo>
                    <a:pt x="26" y="124"/>
                  </a:lnTo>
                  <a:lnTo>
                    <a:pt x="22" y="114"/>
                  </a:lnTo>
                  <a:lnTo>
                    <a:pt x="63" y="122"/>
                  </a:lnTo>
                  <a:lnTo>
                    <a:pt x="84" y="10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6" name="Freeform 2126"/>
            <p:cNvSpPr>
              <a:spLocks/>
            </p:cNvSpPr>
            <p:nvPr/>
          </p:nvSpPr>
          <p:spPr bwMode="auto">
            <a:xfrm>
              <a:off x="1769370" y="1655433"/>
              <a:ext cx="328987" cy="135499"/>
            </a:xfrm>
            <a:custGeom>
              <a:avLst/>
              <a:gdLst>
                <a:gd name="T0" fmla="*/ 122 w 186"/>
                <a:gd name="T1" fmla="*/ 119 h 133"/>
                <a:gd name="T2" fmla="*/ 114 w 186"/>
                <a:gd name="T3" fmla="*/ 111 h 133"/>
                <a:gd name="T4" fmla="*/ 111 w 186"/>
                <a:gd name="T5" fmla="*/ 109 h 133"/>
                <a:gd name="T6" fmla="*/ 90 w 186"/>
                <a:gd name="T7" fmla="*/ 119 h 133"/>
                <a:gd name="T8" fmla="*/ 59 w 186"/>
                <a:gd name="T9" fmla="*/ 126 h 133"/>
                <a:gd name="T10" fmla="*/ 27 w 186"/>
                <a:gd name="T11" fmla="*/ 133 h 133"/>
                <a:gd name="T12" fmla="*/ 29 w 186"/>
                <a:gd name="T13" fmla="*/ 117 h 133"/>
                <a:gd name="T14" fmla="*/ 0 w 186"/>
                <a:gd name="T15" fmla="*/ 102 h 133"/>
                <a:gd name="T16" fmla="*/ 5 w 186"/>
                <a:gd name="T17" fmla="*/ 89 h 133"/>
                <a:gd name="T18" fmla="*/ 38 w 186"/>
                <a:gd name="T19" fmla="*/ 83 h 133"/>
                <a:gd name="T20" fmla="*/ 73 w 186"/>
                <a:gd name="T21" fmla="*/ 81 h 133"/>
                <a:gd name="T22" fmla="*/ 41 w 186"/>
                <a:gd name="T23" fmla="*/ 74 h 133"/>
                <a:gd name="T24" fmla="*/ 10 w 186"/>
                <a:gd name="T25" fmla="*/ 72 h 133"/>
                <a:gd name="T26" fmla="*/ 5 w 186"/>
                <a:gd name="T27" fmla="*/ 63 h 133"/>
                <a:gd name="T28" fmla="*/ 47 w 186"/>
                <a:gd name="T29" fmla="*/ 50 h 133"/>
                <a:gd name="T30" fmla="*/ 16 w 186"/>
                <a:gd name="T31" fmla="*/ 50 h 133"/>
                <a:gd name="T32" fmla="*/ 25 w 186"/>
                <a:gd name="T33" fmla="*/ 44 h 133"/>
                <a:gd name="T34" fmla="*/ 10 w 186"/>
                <a:gd name="T35" fmla="*/ 44 h 133"/>
                <a:gd name="T36" fmla="*/ 32 w 186"/>
                <a:gd name="T37" fmla="*/ 30 h 133"/>
                <a:gd name="T38" fmla="*/ 30 w 186"/>
                <a:gd name="T39" fmla="*/ 24 h 133"/>
                <a:gd name="T40" fmla="*/ 58 w 186"/>
                <a:gd name="T41" fmla="*/ 13 h 133"/>
                <a:gd name="T42" fmla="*/ 87 w 186"/>
                <a:gd name="T43" fmla="*/ 0 h 133"/>
                <a:gd name="T44" fmla="*/ 89 w 186"/>
                <a:gd name="T45" fmla="*/ 7 h 133"/>
                <a:gd name="T46" fmla="*/ 76 w 186"/>
                <a:gd name="T47" fmla="*/ 20 h 133"/>
                <a:gd name="T48" fmla="*/ 87 w 186"/>
                <a:gd name="T49" fmla="*/ 18 h 133"/>
                <a:gd name="T50" fmla="*/ 98 w 186"/>
                <a:gd name="T51" fmla="*/ 13 h 133"/>
                <a:gd name="T52" fmla="*/ 109 w 186"/>
                <a:gd name="T53" fmla="*/ 22 h 133"/>
                <a:gd name="T54" fmla="*/ 101 w 186"/>
                <a:gd name="T55" fmla="*/ 30 h 133"/>
                <a:gd name="T56" fmla="*/ 107 w 186"/>
                <a:gd name="T57" fmla="*/ 28 h 133"/>
                <a:gd name="T58" fmla="*/ 122 w 186"/>
                <a:gd name="T59" fmla="*/ 24 h 133"/>
                <a:gd name="T60" fmla="*/ 123 w 186"/>
                <a:gd name="T61" fmla="*/ 18 h 133"/>
                <a:gd name="T62" fmla="*/ 125 w 186"/>
                <a:gd name="T63" fmla="*/ 13 h 133"/>
                <a:gd name="T64" fmla="*/ 138 w 186"/>
                <a:gd name="T65" fmla="*/ 22 h 133"/>
                <a:gd name="T66" fmla="*/ 131 w 186"/>
                <a:gd name="T67" fmla="*/ 48 h 133"/>
                <a:gd name="T68" fmla="*/ 141 w 186"/>
                <a:gd name="T69" fmla="*/ 39 h 133"/>
                <a:gd name="T70" fmla="*/ 152 w 186"/>
                <a:gd name="T71" fmla="*/ 4 h 133"/>
                <a:gd name="T72" fmla="*/ 170 w 186"/>
                <a:gd name="T73" fmla="*/ 4 h 133"/>
                <a:gd name="T74" fmla="*/ 174 w 186"/>
                <a:gd name="T75" fmla="*/ 22 h 133"/>
                <a:gd name="T76" fmla="*/ 163 w 186"/>
                <a:gd name="T77" fmla="*/ 59 h 133"/>
                <a:gd name="T78" fmla="*/ 164 w 186"/>
                <a:gd name="T79" fmla="*/ 74 h 133"/>
                <a:gd name="T80" fmla="*/ 168 w 186"/>
                <a:gd name="T81" fmla="*/ 74 h 133"/>
                <a:gd name="T82" fmla="*/ 186 w 186"/>
                <a:gd name="T83" fmla="*/ 85 h 133"/>
                <a:gd name="T84" fmla="*/ 184 w 186"/>
                <a:gd name="T85" fmla="*/ 93 h 133"/>
                <a:gd name="T86" fmla="*/ 175 w 186"/>
                <a:gd name="T87" fmla="*/ 98 h 133"/>
                <a:gd name="T88" fmla="*/ 177 w 186"/>
                <a:gd name="T89" fmla="*/ 93 h 133"/>
                <a:gd name="T90" fmla="*/ 169 w 186"/>
                <a:gd name="T91" fmla="*/ 96 h 133"/>
                <a:gd name="T92" fmla="*/ 164 w 186"/>
                <a:gd name="T93" fmla="*/ 96 h 133"/>
                <a:gd name="T94" fmla="*/ 157 w 186"/>
                <a:gd name="T95" fmla="*/ 104 h 133"/>
                <a:gd name="T96" fmla="*/ 152 w 186"/>
                <a:gd name="T97" fmla="*/ 104 h 133"/>
                <a:gd name="T98" fmla="*/ 147 w 186"/>
                <a:gd name="T99" fmla="*/ 115 h 133"/>
                <a:gd name="T100" fmla="*/ 164 w 186"/>
                <a:gd name="T101" fmla="*/ 104 h 133"/>
                <a:gd name="T102" fmla="*/ 163 w 186"/>
                <a:gd name="T103" fmla="*/ 111 h 133"/>
                <a:gd name="T104" fmla="*/ 157 w 186"/>
                <a:gd name="T105" fmla="*/ 119 h 133"/>
                <a:gd name="T106" fmla="*/ 122 w 186"/>
                <a:gd name="T107" fmla="*/ 11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133">
                  <a:moveTo>
                    <a:pt x="122" y="119"/>
                  </a:moveTo>
                  <a:lnTo>
                    <a:pt x="114" y="111"/>
                  </a:lnTo>
                  <a:lnTo>
                    <a:pt x="111" y="109"/>
                  </a:lnTo>
                  <a:lnTo>
                    <a:pt x="90" y="119"/>
                  </a:lnTo>
                  <a:lnTo>
                    <a:pt x="59" y="126"/>
                  </a:lnTo>
                  <a:lnTo>
                    <a:pt x="27" y="133"/>
                  </a:lnTo>
                  <a:lnTo>
                    <a:pt x="29" y="117"/>
                  </a:lnTo>
                  <a:lnTo>
                    <a:pt x="0" y="102"/>
                  </a:lnTo>
                  <a:lnTo>
                    <a:pt x="5" y="89"/>
                  </a:lnTo>
                  <a:lnTo>
                    <a:pt x="38" y="83"/>
                  </a:lnTo>
                  <a:lnTo>
                    <a:pt x="73" y="81"/>
                  </a:lnTo>
                  <a:lnTo>
                    <a:pt x="41" y="74"/>
                  </a:lnTo>
                  <a:lnTo>
                    <a:pt x="10" y="72"/>
                  </a:lnTo>
                  <a:lnTo>
                    <a:pt x="5" y="63"/>
                  </a:lnTo>
                  <a:lnTo>
                    <a:pt x="47" y="50"/>
                  </a:lnTo>
                  <a:lnTo>
                    <a:pt x="16" y="50"/>
                  </a:lnTo>
                  <a:lnTo>
                    <a:pt x="25" y="44"/>
                  </a:lnTo>
                  <a:lnTo>
                    <a:pt x="10" y="44"/>
                  </a:lnTo>
                  <a:lnTo>
                    <a:pt x="32" y="30"/>
                  </a:lnTo>
                  <a:lnTo>
                    <a:pt x="30" y="24"/>
                  </a:lnTo>
                  <a:lnTo>
                    <a:pt x="58" y="13"/>
                  </a:lnTo>
                  <a:lnTo>
                    <a:pt x="87" y="0"/>
                  </a:lnTo>
                  <a:lnTo>
                    <a:pt x="89" y="7"/>
                  </a:lnTo>
                  <a:lnTo>
                    <a:pt x="76" y="20"/>
                  </a:lnTo>
                  <a:lnTo>
                    <a:pt x="87" y="18"/>
                  </a:lnTo>
                  <a:lnTo>
                    <a:pt x="98" y="13"/>
                  </a:lnTo>
                  <a:lnTo>
                    <a:pt x="109" y="22"/>
                  </a:lnTo>
                  <a:lnTo>
                    <a:pt x="101" y="30"/>
                  </a:lnTo>
                  <a:lnTo>
                    <a:pt x="107" y="28"/>
                  </a:lnTo>
                  <a:lnTo>
                    <a:pt x="122" y="24"/>
                  </a:lnTo>
                  <a:lnTo>
                    <a:pt x="123" y="18"/>
                  </a:lnTo>
                  <a:lnTo>
                    <a:pt x="125" y="13"/>
                  </a:lnTo>
                  <a:lnTo>
                    <a:pt x="138" y="22"/>
                  </a:lnTo>
                  <a:lnTo>
                    <a:pt x="131" y="48"/>
                  </a:lnTo>
                  <a:lnTo>
                    <a:pt x="141" y="39"/>
                  </a:lnTo>
                  <a:lnTo>
                    <a:pt x="152" y="4"/>
                  </a:lnTo>
                  <a:lnTo>
                    <a:pt x="170" y="4"/>
                  </a:lnTo>
                  <a:lnTo>
                    <a:pt x="174" y="22"/>
                  </a:lnTo>
                  <a:lnTo>
                    <a:pt x="163" y="59"/>
                  </a:lnTo>
                  <a:lnTo>
                    <a:pt x="164" y="74"/>
                  </a:lnTo>
                  <a:lnTo>
                    <a:pt x="168" y="74"/>
                  </a:lnTo>
                  <a:lnTo>
                    <a:pt x="186" y="85"/>
                  </a:lnTo>
                  <a:lnTo>
                    <a:pt x="184" y="93"/>
                  </a:lnTo>
                  <a:lnTo>
                    <a:pt x="175" y="98"/>
                  </a:lnTo>
                  <a:lnTo>
                    <a:pt x="177" y="93"/>
                  </a:lnTo>
                  <a:lnTo>
                    <a:pt x="169" y="96"/>
                  </a:lnTo>
                  <a:lnTo>
                    <a:pt x="164" y="96"/>
                  </a:lnTo>
                  <a:lnTo>
                    <a:pt x="157" y="104"/>
                  </a:lnTo>
                  <a:lnTo>
                    <a:pt x="152" y="104"/>
                  </a:lnTo>
                  <a:lnTo>
                    <a:pt x="147" y="115"/>
                  </a:lnTo>
                  <a:lnTo>
                    <a:pt x="164" y="104"/>
                  </a:lnTo>
                  <a:lnTo>
                    <a:pt x="163" y="111"/>
                  </a:lnTo>
                  <a:lnTo>
                    <a:pt x="157" y="119"/>
                  </a:lnTo>
                  <a:lnTo>
                    <a:pt x="122" y="11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7" name="Freeform 2127"/>
            <p:cNvSpPr>
              <a:spLocks/>
            </p:cNvSpPr>
            <p:nvPr/>
          </p:nvSpPr>
          <p:spPr bwMode="auto">
            <a:xfrm>
              <a:off x="1673566" y="1632849"/>
              <a:ext cx="238606" cy="84687"/>
            </a:xfrm>
            <a:custGeom>
              <a:avLst/>
              <a:gdLst>
                <a:gd name="T0" fmla="*/ 62 w 135"/>
                <a:gd name="T1" fmla="*/ 61 h 87"/>
                <a:gd name="T2" fmla="*/ 41 w 135"/>
                <a:gd name="T3" fmla="*/ 80 h 87"/>
                <a:gd name="T4" fmla="*/ 11 w 135"/>
                <a:gd name="T5" fmla="*/ 87 h 87"/>
                <a:gd name="T6" fmla="*/ 5 w 135"/>
                <a:gd name="T7" fmla="*/ 69 h 87"/>
                <a:gd name="T8" fmla="*/ 0 w 135"/>
                <a:gd name="T9" fmla="*/ 61 h 87"/>
                <a:gd name="T10" fmla="*/ 20 w 135"/>
                <a:gd name="T11" fmla="*/ 44 h 87"/>
                <a:gd name="T12" fmla="*/ 26 w 135"/>
                <a:gd name="T13" fmla="*/ 37 h 87"/>
                <a:gd name="T14" fmla="*/ 49 w 135"/>
                <a:gd name="T15" fmla="*/ 17 h 87"/>
                <a:gd name="T16" fmla="*/ 49 w 135"/>
                <a:gd name="T17" fmla="*/ 2 h 87"/>
                <a:gd name="T18" fmla="*/ 90 w 135"/>
                <a:gd name="T19" fmla="*/ 0 h 87"/>
                <a:gd name="T20" fmla="*/ 100 w 135"/>
                <a:gd name="T21" fmla="*/ 6 h 87"/>
                <a:gd name="T22" fmla="*/ 103 w 135"/>
                <a:gd name="T23" fmla="*/ 7 h 87"/>
                <a:gd name="T24" fmla="*/ 124 w 135"/>
                <a:gd name="T25" fmla="*/ 6 h 87"/>
                <a:gd name="T26" fmla="*/ 135 w 135"/>
                <a:gd name="T27" fmla="*/ 24 h 87"/>
                <a:gd name="T28" fmla="*/ 106 w 135"/>
                <a:gd name="T29" fmla="*/ 39 h 87"/>
                <a:gd name="T30" fmla="*/ 75 w 135"/>
                <a:gd name="T31" fmla="*/ 50 h 87"/>
                <a:gd name="T32" fmla="*/ 62 w 135"/>
                <a:gd name="T33" fmla="*/ 6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5" h="87">
                  <a:moveTo>
                    <a:pt x="62" y="61"/>
                  </a:moveTo>
                  <a:lnTo>
                    <a:pt x="41" y="80"/>
                  </a:lnTo>
                  <a:lnTo>
                    <a:pt x="11" y="87"/>
                  </a:lnTo>
                  <a:lnTo>
                    <a:pt x="5" y="69"/>
                  </a:lnTo>
                  <a:lnTo>
                    <a:pt x="0" y="61"/>
                  </a:lnTo>
                  <a:lnTo>
                    <a:pt x="20" y="44"/>
                  </a:lnTo>
                  <a:lnTo>
                    <a:pt x="26" y="37"/>
                  </a:lnTo>
                  <a:lnTo>
                    <a:pt x="49" y="17"/>
                  </a:lnTo>
                  <a:lnTo>
                    <a:pt x="49" y="2"/>
                  </a:lnTo>
                  <a:lnTo>
                    <a:pt x="90" y="0"/>
                  </a:lnTo>
                  <a:lnTo>
                    <a:pt x="100" y="6"/>
                  </a:lnTo>
                  <a:lnTo>
                    <a:pt x="103" y="7"/>
                  </a:lnTo>
                  <a:lnTo>
                    <a:pt x="124" y="6"/>
                  </a:lnTo>
                  <a:lnTo>
                    <a:pt x="135" y="24"/>
                  </a:lnTo>
                  <a:lnTo>
                    <a:pt x="106" y="39"/>
                  </a:lnTo>
                  <a:lnTo>
                    <a:pt x="75" y="50"/>
                  </a:lnTo>
                  <a:lnTo>
                    <a:pt x="62" y="6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8" name="Freeform 2128"/>
            <p:cNvSpPr>
              <a:spLocks/>
            </p:cNvSpPr>
            <p:nvPr/>
          </p:nvSpPr>
          <p:spPr bwMode="auto">
            <a:xfrm>
              <a:off x="2647873" y="2287761"/>
              <a:ext cx="160878" cy="154318"/>
            </a:xfrm>
            <a:custGeom>
              <a:avLst/>
              <a:gdLst>
                <a:gd name="T0" fmla="*/ 48 w 91"/>
                <a:gd name="T1" fmla="*/ 125 h 156"/>
                <a:gd name="T2" fmla="*/ 48 w 91"/>
                <a:gd name="T3" fmla="*/ 117 h 156"/>
                <a:gd name="T4" fmla="*/ 22 w 91"/>
                <a:gd name="T5" fmla="*/ 125 h 156"/>
                <a:gd name="T6" fmla="*/ 0 w 91"/>
                <a:gd name="T7" fmla="*/ 119 h 156"/>
                <a:gd name="T8" fmla="*/ 6 w 91"/>
                <a:gd name="T9" fmla="*/ 110 h 156"/>
                <a:gd name="T10" fmla="*/ 16 w 91"/>
                <a:gd name="T11" fmla="*/ 95 h 156"/>
                <a:gd name="T12" fmla="*/ 5 w 91"/>
                <a:gd name="T13" fmla="*/ 95 h 156"/>
                <a:gd name="T14" fmla="*/ 10 w 91"/>
                <a:gd name="T15" fmla="*/ 91 h 156"/>
                <a:gd name="T16" fmla="*/ 24 w 91"/>
                <a:gd name="T17" fmla="*/ 76 h 156"/>
                <a:gd name="T18" fmla="*/ 25 w 91"/>
                <a:gd name="T19" fmla="*/ 80 h 156"/>
                <a:gd name="T20" fmla="*/ 27 w 91"/>
                <a:gd name="T21" fmla="*/ 73 h 156"/>
                <a:gd name="T22" fmla="*/ 25 w 91"/>
                <a:gd name="T23" fmla="*/ 69 h 156"/>
                <a:gd name="T24" fmla="*/ 29 w 91"/>
                <a:gd name="T25" fmla="*/ 63 h 156"/>
                <a:gd name="T26" fmla="*/ 43 w 91"/>
                <a:gd name="T27" fmla="*/ 28 h 156"/>
                <a:gd name="T28" fmla="*/ 60 w 91"/>
                <a:gd name="T29" fmla="*/ 4 h 156"/>
                <a:gd name="T30" fmla="*/ 67 w 91"/>
                <a:gd name="T31" fmla="*/ 0 h 156"/>
                <a:gd name="T32" fmla="*/ 73 w 91"/>
                <a:gd name="T33" fmla="*/ 0 h 156"/>
                <a:gd name="T34" fmla="*/ 63 w 91"/>
                <a:gd name="T35" fmla="*/ 10 h 156"/>
                <a:gd name="T36" fmla="*/ 65 w 91"/>
                <a:gd name="T37" fmla="*/ 15 h 156"/>
                <a:gd name="T38" fmla="*/ 60 w 91"/>
                <a:gd name="T39" fmla="*/ 26 h 156"/>
                <a:gd name="T40" fmla="*/ 42 w 91"/>
                <a:gd name="T41" fmla="*/ 62 h 156"/>
                <a:gd name="T42" fmla="*/ 56 w 91"/>
                <a:gd name="T43" fmla="*/ 47 h 156"/>
                <a:gd name="T44" fmla="*/ 53 w 91"/>
                <a:gd name="T45" fmla="*/ 51 h 156"/>
                <a:gd name="T46" fmla="*/ 63 w 91"/>
                <a:gd name="T47" fmla="*/ 51 h 156"/>
                <a:gd name="T48" fmla="*/ 54 w 91"/>
                <a:gd name="T49" fmla="*/ 60 h 156"/>
                <a:gd name="T50" fmla="*/ 54 w 91"/>
                <a:gd name="T51" fmla="*/ 63 h 156"/>
                <a:gd name="T52" fmla="*/ 64 w 91"/>
                <a:gd name="T53" fmla="*/ 69 h 156"/>
                <a:gd name="T54" fmla="*/ 62 w 91"/>
                <a:gd name="T55" fmla="*/ 75 h 156"/>
                <a:gd name="T56" fmla="*/ 75 w 91"/>
                <a:gd name="T57" fmla="*/ 67 h 156"/>
                <a:gd name="T58" fmla="*/ 74 w 91"/>
                <a:gd name="T59" fmla="*/ 71 h 156"/>
                <a:gd name="T60" fmla="*/ 86 w 91"/>
                <a:gd name="T61" fmla="*/ 69 h 156"/>
                <a:gd name="T62" fmla="*/ 78 w 91"/>
                <a:gd name="T63" fmla="*/ 88 h 156"/>
                <a:gd name="T64" fmla="*/ 80 w 91"/>
                <a:gd name="T65" fmla="*/ 93 h 156"/>
                <a:gd name="T66" fmla="*/ 75 w 91"/>
                <a:gd name="T67" fmla="*/ 99 h 156"/>
                <a:gd name="T68" fmla="*/ 91 w 91"/>
                <a:gd name="T69" fmla="*/ 93 h 156"/>
                <a:gd name="T70" fmla="*/ 75 w 91"/>
                <a:gd name="T71" fmla="*/ 110 h 156"/>
                <a:gd name="T72" fmla="*/ 78 w 91"/>
                <a:gd name="T73" fmla="*/ 115 h 156"/>
                <a:gd name="T74" fmla="*/ 76 w 91"/>
                <a:gd name="T75" fmla="*/ 115 h 156"/>
                <a:gd name="T76" fmla="*/ 76 w 91"/>
                <a:gd name="T77" fmla="*/ 125 h 156"/>
                <a:gd name="T78" fmla="*/ 90 w 91"/>
                <a:gd name="T79" fmla="*/ 108 h 156"/>
                <a:gd name="T80" fmla="*/ 83 w 91"/>
                <a:gd name="T81" fmla="*/ 125 h 156"/>
                <a:gd name="T82" fmla="*/ 90 w 91"/>
                <a:gd name="T83" fmla="*/ 117 h 156"/>
                <a:gd name="T84" fmla="*/ 91 w 91"/>
                <a:gd name="T85" fmla="*/ 128 h 156"/>
                <a:gd name="T86" fmla="*/ 79 w 91"/>
                <a:gd name="T87" fmla="*/ 156 h 156"/>
                <a:gd name="T88" fmla="*/ 74 w 91"/>
                <a:gd name="T89" fmla="*/ 152 h 156"/>
                <a:gd name="T90" fmla="*/ 74 w 91"/>
                <a:gd name="T91" fmla="*/ 139 h 156"/>
                <a:gd name="T92" fmla="*/ 65 w 91"/>
                <a:gd name="T93" fmla="*/ 149 h 156"/>
                <a:gd name="T94" fmla="*/ 73 w 91"/>
                <a:gd name="T95" fmla="*/ 125 h 156"/>
                <a:gd name="T96" fmla="*/ 70 w 91"/>
                <a:gd name="T97" fmla="*/ 115 h 156"/>
                <a:gd name="T98" fmla="*/ 63 w 91"/>
                <a:gd name="T99" fmla="*/ 134 h 156"/>
                <a:gd name="T100" fmla="*/ 67 w 91"/>
                <a:gd name="T101" fmla="*/ 125 h 156"/>
                <a:gd name="T102" fmla="*/ 45 w 91"/>
                <a:gd name="T103" fmla="*/ 151 h 156"/>
                <a:gd name="T104" fmla="*/ 43 w 91"/>
                <a:gd name="T105" fmla="*/ 141 h 156"/>
                <a:gd name="T106" fmla="*/ 62 w 91"/>
                <a:gd name="T107" fmla="*/ 121 h 156"/>
                <a:gd name="T108" fmla="*/ 57 w 91"/>
                <a:gd name="T109" fmla="*/ 125 h 156"/>
                <a:gd name="T110" fmla="*/ 61 w 91"/>
                <a:gd name="T111" fmla="*/ 117 h 156"/>
                <a:gd name="T112" fmla="*/ 53 w 91"/>
                <a:gd name="T113" fmla="*/ 121 h 156"/>
                <a:gd name="T114" fmla="*/ 48 w 91"/>
                <a:gd name="T115" fmla="*/ 130 h 156"/>
                <a:gd name="T116" fmla="*/ 42 w 91"/>
                <a:gd name="T117" fmla="*/ 128 h 156"/>
                <a:gd name="T118" fmla="*/ 48 w 91"/>
                <a:gd name="T119" fmla="*/ 12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1" h="156">
                  <a:moveTo>
                    <a:pt x="48" y="125"/>
                  </a:moveTo>
                  <a:lnTo>
                    <a:pt x="48" y="117"/>
                  </a:lnTo>
                  <a:lnTo>
                    <a:pt x="22" y="125"/>
                  </a:lnTo>
                  <a:lnTo>
                    <a:pt x="0" y="119"/>
                  </a:lnTo>
                  <a:lnTo>
                    <a:pt x="6" y="110"/>
                  </a:lnTo>
                  <a:lnTo>
                    <a:pt x="16" y="95"/>
                  </a:lnTo>
                  <a:lnTo>
                    <a:pt x="5" y="95"/>
                  </a:lnTo>
                  <a:lnTo>
                    <a:pt x="10" y="91"/>
                  </a:lnTo>
                  <a:lnTo>
                    <a:pt x="24" y="76"/>
                  </a:lnTo>
                  <a:lnTo>
                    <a:pt x="25" y="80"/>
                  </a:lnTo>
                  <a:lnTo>
                    <a:pt x="27" y="73"/>
                  </a:lnTo>
                  <a:lnTo>
                    <a:pt x="25" y="69"/>
                  </a:lnTo>
                  <a:lnTo>
                    <a:pt x="29" y="63"/>
                  </a:lnTo>
                  <a:lnTo>
                    <a:pt x="43" y="28"/>
                  </a:lnTo>
                  <a:lnTo>
                    <a:pt x="60" y="4"/>
                  </a:lnTo>
                  <a:lnTo>
                    <a:pt x="67" y="0"/>
                  </a:lnTo>
                  <a:lnTo>
                    <a:pt x="73" y="0"/>
                  </a:lnTo>
                  <a:lnTo>
                    <a:pt x="63" y="10"/>
                  </a:lnTo>
                  <a:lnTo>
                    <a:pt x="65" y="15"/>
                  </a:lnTo>
                  <a:lnTo>
                    <a:pt x="60" y="26"/>
                  </a:lnTo>
                  <a:lnTo>
                    <a:pt x="42" y="62"/>
                  </a:lnTo>
                  <a:lnTo>
                    <a:pt x="56" y="47"/>
                  </a:lnTo>
                  <a:lnTo>
                    <a:pt x="53" y="51"/>
                  </a:lnTo>
                  <a:lnTo>
                    <a:pt x="63" y="51"/>
                  </a:lnTo>
                  <a:lnTo>
                    <a:pt x="54" y="60"/>
                  </a:lnTo>
                  <a:lnTo>
                    <a:pt x="54" y="63"/>
                  </a:lnTo>
                  <a:lnTo>
                    <a:pt x="64" y="69"/>
                  </a:lnTo>
                  <a:lnTo>
                    <a:pt x="62" y="75"/>
                  </a:lnTo>
                  <a:lnTo>
                    <a:pt x="75" y="67"/>
                  </a:lnTo>
                  <a:lnTo>
                    <a:pt x="74" y="71"/>
                  </a:lnTo>
                  <a:lnTo>
                    <a:pt x="86" y="69"/>
                  </a:lnTo>
                  <a:lnTo>
                    <a:pt x="78" y="88"/>
                  </a:lnTo>
                  <a:lnTo>
                    <a:pt x="80" y="93"/>
                  </a:lnTo>
                  <a:lnTo>
                    <a:pt x="75" y="99"/>
                  </a:lnTo>
                  <a:lnTo>
                    <a:pt x="91" y="93"/>
                  </a:lnTo>
                  <a:lnTo>
                    <a:pt x="75" y="110"/>
                  </a:lnTo>
                  <a:lnTo>
                    <a:pt x="78" y="115"/>
                  </a:lnTo>
                  <a:lnTo>
                    <a:pt x="76" y="115"/>
                  </a:lnTo>
                  <a:lnTo>
                    <a:pt x="76" y="125"/>
                  </a:lnTo>
                  <a:lnTo>
                    <a:pt x="90" y="108"/>
                  </a:lnTo>
                  <a:lnTo>
                    <a:pt x="83" y="125"/>
                  </a:lnTo>
                  <a:lnTo>
                    <a:pt x="90" y="117"/>
                  </a:lnTo>
                  <a:lnTo>
                    <a:pt x="91" y="128"/>
                  </a:lnTo>
                  <a:lnTo>
                    <a:pt x="79" y="156"/>
                  </a:lnTo>
                  <a:lnTo>
                    <a:pt x="74" y="152"/>
                  </a:lnTo>
                  <a:lnTo>
                    <a:pt x="74" y="139"/>
                  </a:lnTo>
                  <a:lnTo>
                    <a:pt x="65" y="149"/>
                  </a:lnTo>
                  <a:lnTo>
                    <a:pt x="73" y="125"/>
                  </a:lnTo>
                  <a:lnTo>
                    <a:pt x="70" y="115"/>
                  </a:lnTo>
                  <a:lnTo>
                    <a:pt x="63" y="134"/>
                  </a:lnTo>
                  <a:lnTo>
                    <a:pt x="67" y="125"/>
                  </a:lnTo>
                  <a:lnTo>
                    <a:pt x="45" y="151"/>
                  </a:lnTo>
                  <a:lnTo>
                    <a:pt x="43" y="141"/>
                  </a:lnTo>
                  <a:lnTo>
                    <a:pt x="62" y="121"/>
                  </a:lnTo>
                  <a:lnTo>
                    <a:pt x="57" y="125"/>
                  </a:lnTo>
                  <a:lnTo>
                    <a:pt x="61" y="117"/>
                  </a:lnTo>
                  <a:lnTo>
                    <a:pt x="53" y="121"/>
                  </a:lnTo>
                  <a:lnTo>
                    <a:pt x="48" y="130"/>
                  </a:lnTo>
                  <a:lnTo>
                    <a:pt x="42" y="128"/>
                  </a:lnTo>
                  <a:lnTo>
                    <a:pt x="48" y="12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19" name="Freeform 2129"/>
            <p:cNvSpPr>
              <a:spLocks/>
            </p:cNvSpPr>
            <p:nvPr/>
          </p:nvSpPr>
          <p:spPr bwMode="auto">
            <a:xfrm>
              <a:off x="2342385" y="1572628"/>
              <a:ext cx="280181" cy="54576"/>
            </a:xfrm>
            <a:custGeom>
              <a:avLst/>
              <a:gdLst>
                <a:gd name="T0" fmla="*/ 63 w 159"/>
                <a:gd name="T1" fmla="*/ 24 h 53"/>
                <a:gd name="T2" fmla="*/ 47 w 159"/>
                <a:gd name="T3" fmla="*/ 15 h 53"/>
                <a:gd name="T4" fmla="*/ 70 w 159"/>
                <a:gd name="T5" fmla="*/ 15 h 53"/>
                <a:gd name="T6" fmla="*/ 28 w 159"/>
                <a:gd name="T7" fmla="*/ 7 h 53"/>
                <a:gd name="T8" fmla="*/ 36 w 159"/>
                <a:gd name="T9" fmla="*/ 0 h 53"/>
                <a:gd name="T10" fmla="*/ 0 w 159"/>
                <a:gd name="T11" fmla="*/ 2 h 53"/>
                <a:gd name="T12" fmla="*/ 33 w 159"/>
                <a:gd name="T13" fmla="*/ 13 h 53"/>
                <a:gd name="T14" fmla="*/ 27 w 159"/>
                <a:gd name="T15" fmla="*/ 33 h 53"/>
                <a:gd name="T16" fmla="*/ 22 w 159"/>
                <a:gd name="T17" fmla="*/ 53 h 53"/>
                <a:gd name="T18" fmla="*/ 56 w 159"/>
                <a:gd name="T19" fmla="*/ 50 h 53"/>
                <a:gd name="T20" fmla="*/ 88 w 159"/>
                <a:gd name="T21" fmla="*/ 50 h 53"/>
                <a:gd name="T22" fmla="*/ 122 w 159"/>
                <a:gd name="T23" fmla="*/ 48 h 53"/>
                <a:gd name="T24" fmla="*/ 155 w 159"/>
                <a:gd name="T25" fmla="*/ 48 h 53"/>
                <a:gd name="T26" fmla="*/ 159 w 159"/>
                <a:gd name="T27" fmla="*/ 35 h 53"/>
                <a:gd name="T28" fmla="*/ 133 w 159"/>
                <a:gd name="T29" fmla="*/ 24 h 53"/>
                <a:gd name="T30" fmla="*/ 99 w 159"/>
                <a:gd name="T31" fmla="*/ 24 h 53"/>
                <a:gd name="T32" fmla="*/ 63 w 159"/>
                <a:gd name="T33" fmla="*/ 2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9" h="53">
                  <a:moveTo>
                    <a:pt x="63" y="24"/>
                  </a:moveTo>
                  <a:lnTo>
                    <a:pt x="47" y="15"/>
                  </a:lnTo>
                  <a:lnTo>
                    <a:pt x="70" y="15"/>
                  </a:lnTo>
                  <a:lnTo>
                    <a:pt x="28" y="7"/>
                  </a:lnTo>
                  <a:lnTo>
                    <a:pt x="36" y="0"/>
                  </a:lnTo>
                  <a:lnTo>
                    <a:pt x="0" y="2"/>
                  </a:lnTo>
                  <a:lnTo>
                    <a:pt x="33" y="13"/>
                  </a:lnTo>
                  <a:lnTo>
                    <a:pt x="27" y="33"/>
                  </a:lnTo>
                  <a:lnTo>
                    <a:pt x="22" y="53"/>
                  </a:lnTo>
                  <a:lnTo>
                    <a:pt x="56" y="50"/>
                  </a:lnTo>
                  <a:lnTo>
                    <a:pt x="88" y="50"/>
                  </a:lnTo>
                  <a:lnTo>
                    <a:pt x="122" y="48"/>
                  </a:lnTo>
                  <a:lnTo>
                    <a:pt x="155" y="48"/>
                  </a:lnTo>
                  <a:lnTo>
                    <a:pt x="159" y="35"/>
                  </a:lnTo>
                  <a:lnTo>
                    <a:pt x="133" y="24"/>
                  </a:lnTo>
                  <a:lnTo>
                    <a:pt x="99" y="24"/>
                  </a:lnTo>
                  <a:lnTo>
                    <a:pt x="63" y="2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20" name="Freeform 2130"/>
            <p:cNvSpPr>
              <a:spLocks/>
            </p:cNvSpPr>
            <p:nvPr/>
          </p:nvSpPr>
          <p:spPr bwMode="auto">
            <a:xfrm>
              <a:off x="2441804" y="1474767"/>
              <a:ext cx="173531" cy="65868"/>
            </a:xfrm>
            <a:custGeom>
              <a:avLst/>
              <a:gdLst>
                <a:gd name="T0" fmla="*/ 20 w 100"/>
                <a:gd name="T1" fmla="*/ 20 h 66"/>
                <a:gd name="T2" fmla="*/ 13 w 100"/>
                <a:gd name="T3" fmla="*/ 13 h 66"/>
                <a:gd name="T4" fmla="*/ 47 w 100"/>
                <a:gd name="T5" fmla="*/ 0 h 66"/>
                <a:gd name="T6" fmla="*/ 89 w 100"/>
                <a:gd name="T7" fmla="*/ 14 h 66"/>
                <a:gd name="T8" fmla="*/ 79 w 100"/>
                <a:gd name="T9" fmla="*/ 35 h 66"/>
                <a:gd name="T10" fmla="*/ 100 w 100"/>
                <a:gd name="T11" fmla="*/ 40 h 66"/>
                <a:gd name="T12" fmla="*/ 63 w 100"/>
                <a:gd name="T13" fmla="*/ 51 h 66"/>
                <a:gd name="T14" fmla="*/ 48 w 100"/>
                <a:gd name="T15" fmla="*/ 64 h 66"/>
                <a:gd name="T16" fmla="*/ 40 w 100"/>
                <a:gd name="T17" fmla="*/ 57 h 66"/>
                <a:gd name="T18" fmla="*/ 40 w 100"/>
                <a:gd name="T19" fmla="*/ 66 h 66"/>
                <a:gd name="T20" fmla="*/ 5 w 100"/>
                <a:gd name="T21" fmla="*/ 46 h 66"/>
                <a:gd name="T22" fmla="*/ 47 w 100"/>
                <a:gd name="T23" fmla="*/ 40 h 66"/>
                <a:gd name="T24" fmla="*/ 0 w 100"/>
                <a:gd name="T25" fmla="*/ 29 h 66"/>
                <a:gd name="T26" fmla="*/ 20 w 100"/>
                <a:gd name="T27" fmla="*/ 2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66">
                  <a:moveTo>
                    <a:pt x="20" y="20"/>
                  </a:moveTo>
                  <a:lnTo>
                    <a:pt x="13" y="13"/>
                  </a:lnTo>
                  <a:lnTo>
                    <a:pt x="47" y="0"/>
                  </a:lnTo>
                  <a:lnTo>
                    <a:pt x="89" y="14"/>
                  </a:lnTo>
                  <a:lnTo>
                    <a:pt x="79" y="35"/>
                  </a:lnTo>
                  <a:lnTo>
                    <a:pt x="100" y="40"/>
                  </a:lnTo>
                  <a:lnTo>
                    <a:pt x="63" y="51"/>
                  </a:lnTo>
                  <a:lnTo>
                    <a:pt x="48" y="64"/>
                  </a:lnTo>
                  <a:lnTo>
                    <a:pt x="40" y="57"/>
                  </a:lnTo>
                  <a:lnTo>
                    <a:pt x="40" y="66"/>
                  </a:lnTo>
                  <a:lnTo>
                    <a:pt x="5" y="46"/>
                  </a:lnTo>
                  <a:lnTo>
                    <a:pt x="47" y="40"/>
                  </a:lnTo>
                  <a:lnTo>
                    <a:pt x="0" y="29"/>
                  </a:lnTo>
                  <a:lnTo>
                    <a:pt x="20" y="2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21" name="Freeform 2131"/>
            <p:cNvSpPr>
              <a:spLocks/>
            </p:cNvSpPr>
            <p:nvPr/>
          </p:nvSpPr>
          <p:spPr bwMode="auto">
            <a:xfrm>
              <a:off x="1921210" y="1572628"/>
              <a:ext cx="238606" cy="60222"/>
            </a:xfrm>
            <a:custGeom>
              <a:avLst/>
              <a:gdLst>
                <a:gd name="T0" fmla="*/ 37 w 136"/>
                <a:gd name="T1" fmla="*/ 59 h 59"/>
                <a:gd name="T2" fmla="*/ 24 w 136"/>
                <a:gd name="T3" fmla="*/ 53 h 59"/>
                <a:gd name="T4" fmla="*/ 67 w 136"/>
                <a:gd name="T5" fmla="*/ 39 h 59"/>
                <a:gd name="T6" fmla="*/ 34 w 136"/>
                <a:gd name="T7" fmla="*/ 37 h 59"/>
                <a:gd name="T8" fmla="*/ 0 w 136"/>
                <a:gd name="T9" fmla="*/ 37 h 59"/>
                <a:gd name="T10" fmla="*/ 33 w 136"/>
                <a:gd name="T11" fmla="*/ 26 h 59"/>
                <a:gd name="T12" fmla="*/ 17 w 136"/>
                <a:gd name="T13" fmla="*/ 24 h 59"/>
                <a:gd name="T14" fmla="*/ 39 w 136"/>
                <a:gd name="T15" fmla="*/ 22 h 59"/>
                <a:gd name="T16" fmla="*/ 30 w 136"/>
                <a:gd name="T17" fmla="*/ 16 h 59"/>
                <a:gd name="T18" fmla="*/ 69 w 136"/>
                <a:gd name="T19" fmla="*/ 18 h 59"/>
                <a:gd name="T20" fmla="*/ 95 w 136"/>
                <a:gd name="T21" fmla="*/ 33 h 59"/>
                <a:gd name="T22" fmla="*/ 95 w 136"/>
                <a:gd name="T23" fmla="*/ 7 h 59"/>
                <a:gd name="T24" fmla="*/ 120 w 136"/>
                <a:gd name="T25" fmla="*/ 0 h 59"/>
                <a:gd name="T26" fmla="*/ 110 w 136"/>
                <a:gd name="T27" fmla="*/ 24 h 59"/>
                <a:gd name="T28" fmla="*/ 136 w 136"/>
                <a:gd name="T29" fmla="*/ 22 h 59"/>
                <a:gd name="T30" fmla="*/ 115 w 136"/>
                <a:gd name="T31" fmla="*/ 42 h 59"/>
                <a:gd name="T32" fmla="*/ 99 w 136"/>
                <a:gd name="T33" fmla="*/ 41 h 59"/>
                <a:gd name="T34" fmla="*/ 69 w 136"/>
                <a:gd name="T35" fmla="*/ 48 h 59"/>
                <a:gd name="T36" fmla="*/ 37 w 136"/>
                <a:gd name="T3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 h="59">
                  <a:moveTo>
                    <a:pt x="37" y="59"/>
                  </a:moveTo>
                  <a:lnTo>
                    <a:pt x="24" y="53"/>
                  </a:lnTo>
                  <a:lnTo>
                    <a:pt x="67" y="39"/>
                  </a:lnTo>
                  <a:lnTo>
                    <a:pt x="34" y="37"/>
                  </a:lnTo>
                  <a:lnTo>
                    <a:pt x="0" y="37"/>
                  </a:lnTo>
                  <a:lnTo>
                    <a:pt x="33" y="26"/>
                  </a:lnTo>
                  <a:lnTo>
                    <a:pt x="17" y="24"/>
                  </a:lnTo>
                  <a:lnTo>
                    <a:pt x="39" y="22"/>
                  </a:lnTo>
                  <a:lnTo>
                    <a:pt x="30" y="16"/>
                  </a:lnTo>
                  <a:lnTo>
                    <a:pt x="69" y="18"/>
                  </a:lnTo>
                  <a:lnTo>
                    <a:pt x="95" y="33"/>
                  </a:lnTo>
                  <a:lnTo>
                    <a:pt x="95" y="7"/>
                  </a:lnTo>
                  <a:lnTo>
                    <a:pt x="120" y="0"/>
                  </a:lnTo>
                  <a:lnTo>
                    <a:pt x="110" y="24"/>
                  </a:lnTo>
                  <a:lnTo>
                    <a:pt x="136" y="22"/>
                  </a:lnTo>
                  <a:lnTo>
                    <a:pt x="115" y="42"/>
                  </a:lnTo>
                  <a:lnTo>
                    <a:pt x="99" y="41"/>
                  </a:lnTo>
                  <a:lnTo>
                    <a:pt x="69" y="48"/>
                  </a:lnTo>
                  <a:lnTo>
                    <a:pt x="37" y="5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22" name="Freeform 2132"/>
            <p:cNvSpPr>
              <a:spLocks/>
            </p:cNvSpPr>
            <p:nvPr/>
          </p:nvSpPr>
          <p:spPr bwMode="auto">
            <a:xfrm>
              <a:off x="2241158" y="1860563"/>
              <a:ext cx="150032" cy="80923"/>
            </a:xfrm>
            <a:custGeom>
              <a:avLst/>
              <a:gdLst>
                <a:gd name="T0" fmla="*/ 60 w 85"/>
                <a:gd name="T1" fmla="*/ 59 h 79"/>
                <a:gd name="T2" fmla="*/ 52 w 85"/>
                <a:gd name="T3" fmla="*/ 53 h 79"/>
                <a:gd name="T4" fmla="*/ 53 w 85"/>
                <a:gd name="T5" fmla="*/ 51 h 79"/>
                <a:gd name="T6" fmla="*/ 47 w 85"/>
                <a:gd name="T7" fmla="*/ 55 h 79"/>
                <a:gd name="T8" fmla="*/ 19 w 85"/>
                <a:gd name="T9" fmla="*/ 79 h 79"/>
                <a:gd name="T10" fmla="*/ 17 w 85"/>
                <a:gd name="T11" fmla="*/ 61 h 79"/>
                <a:gd name="T12" fmla="*/ 0 w 85"/>
                <a:gd name="T13" fmla="*/ 63 h 79"/>
                <a:gd name="T14" fmla="*/ 17 w 85"/>
                <a:gd name="T15" fmla="*/ 48 h 79"/>
                <a:gd name="T16" fmla="*/ 28 w 85"/>
                <a:gd name="T17" fmla="*/ 22 h 79"/>
                <a:gd name="T18" fmla="*/ 40 w 85"/>
                <a:gd name="T19" fmla="*/ 0 h 79"/>
                <a:gd name="T20" fmla="*/ 47 w 85"/>
                <a:gd name="T21" fmla="*/ 5 h 79"/>
                <a:gd name="T22" fmla="*/ 45 w 85"/>
                <a:gd name="T23" fmla="*/ 16 h 79"/>
                <a:gd name="T24" fmla="*/ 52 w 85"/>
                <a:gd name="T25" fmla="*/ 13 h 79"/>
                <a:gd name="T26" fmla="*/ 74 w 85"/>
                <a:gd name="T27" fmla="*/ 38 h 79"/>
                <a:gd name="T28" fmla="*/ 65 w 85"/>
                <a:gd name="T29" fmla="*/ 53 h 79"/>
                <a:gd name="T30" fmla="*/ 83 w 85"/>
                <a:gd name="T31" fmla="*/ 55 h 79"/>
                <a:gd name="T32" fmla="*/ 85 w 85"/>
                <a:gd name="T33" fmla="*/ 59 h 79"/>
                <a:gd name="T34" fmla="*/ 71 w 85"/>
                <a:gd name="T35" fmla="*/ 68 h 79"/>
                <a:gd name="T36" fmla="*/ 60 w 85"/>
                <a:gd name="T37"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9">
                  <a:moveTo>
                    <a:pt x="60" y="59"/>
                  </a:moveTo>
                  <a:lnTo>
                    <a:pt x="52" y="53"/>
                  </a:lnTo>
                  <a:lnTo>
                    <a:pt x="53" y="51"/>
                  </a:lnTo>
                  <a:lnTo>
                    <a:pt x="47" y="55"/>
                  </a:lnTo>
                  <a:lnTo>
                    <a:pt x="19" y="79"/>
                  </a:lnTo>
                  <a:lnTo>
                    <a:pt x="17" y="61"/>
                  </a:lnTo>
                  <a:lnTo>
                    <a:pt x="0" y="63"/>
                  </a:lnTo>
                  <a:lnTo>
                    <a:pt x="17" y="48"/>
                  </a:lnTo>
                  <a:lnTo>
                    <a:pt x="28" y="22"/>
                  </a:lnTo>
                  <a:lnTo>
                    <a:pt x="40" y="0"/>
                  </a:lnTo>
                  <a:lnTo>
                    <a:pt x="47" y="5"/>
                  </a:lnTo>
                  <a:lnTo>
                    <a:pt x="45" y="16"/>
                  </a:lnTo>
                  <a:lnTo>
                    <a:pt x="52" y="13"/>
                  </a:lnTo>
                  <a:lnTo>
                    <a:pt x="74" y="38"/>
                  </a:lnTo>
                  <a:lnTo>
                    <a:pt x="65" y="53"/>
                  </a:lnTo>
                  <a:lnTo>
                    <a:pt x="83" y="55"/>
                  </a:lnTo>
                  <a:lnTo>
                    <a:pt x="85" y="59"/>
                  </a:lnTo>
                  <a:lnTo>
                    <a:pt x="71" y="68"/>
                  </a:lnTo>
                  <a:lnTo>
                    <a:pt x="60" y="5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dirty="0"/>
            </a:p>
          </p:txBody>
        </p:sp>
        <p:sp>
          <p:nvSpPr>
            <p:cNvPr id="423" name="Freeform 2133"/>
            <p:cNvSpPr>
              <a:spLocks/>
            </p:cNvSpPr>
            <p:nvPr/>
          </p:nvSpPr>
          <p:spPr bwMode="auto">
            <a:xfrm>
              <a:off x="2130894" y="1649787"/>
              <a:ext cx="131956" cy="58340"/>
            </a:xfrm>
            <a:custGeom>
              <a:avLst/>
              <a:gdLst>
                <a:gd name="T0" fmla="*/ 75 w 75"/>
                <a:gd name="T1" fmla="*/ 0 h 59"/>
                <a:gd name="T2" fmla="*/ 31 w 75"/>
                <a:gd name="T3" fmla="*/ 0 h 59"/>
                <a:gd name="T4" fmla="*/ 36 w 75"/>
                <a:gd name="T5" fmla="*/ 11 h 59"/>
                <a:gd name="T6" fmla="*/ 26 w 75"/>
                <a:gd name="T7" fmla="*/ 24 h 59"/>
                <a:gd name="T8" fmla="*/ 0 w 75"/>
                <a:gd name="T9" fmla="*/ 24 h 59"/>
                <a:gd name="T10" fmla="*/ 15 w 75"/>
                <a:gd name="T11" fmla="*/ 40 h 59"/>
                <a:gd name="T12" fmla="*/ 31 w 75"/>
                <a:gd name="T13" fmla="*/ 59 h 59"/>
                <a:gd name="T14" fmla="*/ 34 w 75"/>
                <a:gd name="T15" fmla="*/ 48 h 59"/>
                <a:gd name="T16" fmla="*/ 55 w 75"/>
                <a:gd name="T17" fmla="*/ 48 h 59"/>
                <a:gd name="T18" fmla="*/ 64 w 75"/>
                <a:gd name="T19" fmla="*/ 24 h 59"/>
                <a:gd name="T20" fmla="*/ 75 w 75"/>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9">
                  <a:moveTo>
                    <a:pt x="75" y="0"/>
                  </a:moveTo>
                  <a:lnTo>
                    <a:pt x="31" y="0"/>
                  </a:lnTo>
                  <a:lnTo>
                    <a:pt x="36" y="11"/>
                  </a:lnTo>
                  <a:lnTo>
                    <a:pt x="26" y="24"/>
                  </a:lnTo>
                  <a:lnTo>
                    <a:pt x="0" y="24"/>
                  </a:lnTo>
                  <a:lnTo>
                    <a:pt x="15" y="40"/>
                  </a:lnTo>
                  <a:lnTo>
                    <a:pt x="31" y="59"/>
                  </a:lnTo>
                  <a:lnTo>
                    <a:pt x="34" y="48"/>
                  </a:lnTo>
                  <a:lnTo>
                    <a:pt x="55" y="48"/>
                  </a:lnTo>
                  <a:lnTo>
                    <a:pt x="64" y="24"/>
                  </a:lnTo>
                  <a:lnTo>
                    <a:pt x="75"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24" name="Freeform 2134"/>
            <p:cNvSpPr>
              <a:spLocks/>
            </p:cNvSpPr>
            <p:nvPr/>
          </p:nvSpPr>
          <p:spPr bwMode="auto">
            <a:xfrm>
              <a:off x="2253812" y="1638495"/>
              <a:ext cx="139187" cy="56458"/>
            </a:xfrm>
            <a:custGeom>
              <a:avLst/>
              <a:gdLst>
                <a:gd name="T0" fmla="*/ 48 w 79"/>
                <a:gd name="T1" fmla="*/ 34 h 58"/>
                <a:gd name="T2" fmla="*/ 22 w 79"/>
                <a:gd name="T3" fmla="*/ 37 h 58"/>
                <a:gd name="T4" fmla="*/ 25 w 79"/>
                <a:gd name="T5" fmla="*/ 41 h 58"/>
                <a:gd name="T6" fmla="*/ 13 w 79"/>
                <a:gd name="T7" fmla="*/ 56 h 58"/>
                <a:gd name="T8" fmla="*/ 0 w 79"/>
                <a:gd name="T9" fmla="*/ 58 h 58"/>
                <a:gd name="T10" fmla="*/ 2 w 79"/>
                <a:gd name="T11" fmla="*/ 54 h 58"/>
                <a:gd name="T12" fmla="*/ 18 w 79"/>
                <a:gd name="T13" fmla="*/ 15 h 58"/>
                <a:gd name="T14" fmla="*/ 25 w 79"/>
                <a:gd name="T15" fmla="*/ 13 h 58"/>
                <a:gd name="T16" fmla="*/ 24 w 79"/>
                <a:gd name="T17" fmla="*/ 6 h 58"/>
                <a:gd name="T18" fmla="*/ 34 w 79"/>
                <a:gd name="T19" fmla="*/ 0 h 58"/>
                <a:gd name="T20" fmla="*/ 79 w 79"/>
                <a:gd name="T21" fmla="*/ 6 h 58"/>
                <a:gd name="T22" fmla="*/ 67 w 79"/>
                <a:gd name="T23" fmla="*/ 17 h 58"/>
                <a:gd name="T24" fmla="*/ 48 w 79"/>
                <a:gd name="T25" fmla="*/ 3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58">
                  <a:moveTo>
                    <a:pt x="48" y="34"/>
                  </a:moveTo>
                  <a:lnTo>
                    <a:pt x="22" y="37"/>
                  </a:lnTo>
                  <a:lnTo>
                    <a:pt x="25" y="41"/>
                  </a:lnTo>
                  <a:lnTo>
                    <a:pt x="13" y="56"/>
                  </a:lnTo>
                  <a:lnTo>
                    <a:pt x="0" y="58"/>
                  </a:lnTo>
                  <a:lnTo>
                    <a:pt x="2" y="54"/>
                  </a:lnTo>
                  <a:lnTo>
                    <a:pt x="18" y="15"/>
                  </a:lnTo>
                  <a:lnTo>
                    <a:pt x="25" y="13"/>
                  </a:lnTo>
                  <a:lnTo>
                    <a:pt x="24" y="6"/>
                  </a:lnTo>
                  <a:lnTo>
                    <a:pt x="34" y="0"/>
                  </a:lnTo>
                  <a:lnTo>
                    <a:pt x="79" y="6"/>
                  </a:lnTo>
                  <a:lnTo>
                    <a:pt x="67" y="17"/>
                  </a:lnTo>
                  <a:lnTo>
                    <a:pt x="48" y="3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25" name="Freeform 2135"/>
            <p:cNvSpPr>
              <a:spLocks/>
            </p:cNvSpPr>
            <p:nvPr/>
          </p:nvSpPr>
          <p:spPr bwMode="auto">
            <a:xfrm>
              <a:off x="1049938" y="2310344"/>
              <a:ext cx="70497" cy="71513"/>
            </a:xfrm>
            <a:custGeom>
              <a:avLst/>
              <a:gdLst>
                <a:gd name="T0" fmla="*/ 28 w 41"/>
                <a:gd name="T1" fmla="*/ 50 h 72"/>
                <a:gd name="T2" fmla="*/ 26 w 41"/>
                <a:gd name="T3" fmla="*/ 53 h 72"/>
                <a:gd name="T4" fmla="*/ 15 w 41"/>
                <a:gd name="T5" fmla="*/ 51 h 72"/>
                <a:gd name="T6" fmla="*/ 18 w 41"/>
                <a:gd name="T7" fmla="*/ 48 h 72"/>
                <a:gd name="T8" fmla="*/ 14 w 41"/>
                <a:gd name="T9" fmla="*/ 46 h 72"/>
                <a:gd name="T10" fmla="*/ 8 w 41"/>
                <a:gd name="T11" fmla="*/ 44 h 72"/>
                <a:gd name="T12" fmla="*/ 17 w 41"/>
                <a:gd name="T13" fmla="*/ 33 h 72"/>
                <a:gd name="T14" fmla="*/ 8 w 41"/>
                <a:gd name="T15" fmla="*/ 27 h 72"/>
                <a:gd name="T16" fmla="*/ 8 w 41"/>
                <a:gd name="T17" fmla="*/ 22 h 72"/>
                <a:gd name="T18" fmla="*/ 2 w 41"/>
                <a:gd name="T19" fmla="*/ 18 h 72"/>
                <a:gd name="T20" fmla="*/ 1 w 41"/>
                <a:gd name="T21" fmla="*/ 14 h 72"/>
                <a:gd name="T22" fmla="*/ 8 w 41"/>
                <a:gd name="T23" fmla="*/ 7 h 72"/>
                <a:gd name="T24" fmla="*/ 4 w 41"/>
                <a:gd name="T25" fmla="*/ 7 h 72"/>
                <a:gd name="T26" fmla="*/ 0 w 41"/>
                <a:gd name="T27" fmla="*/ 0 h 72"/>
                <a:gd name="T28" fmla="*/ 14 w 41"/>
                <a:gd name="T29" fmla="*/ 5 h 72"/>
                <a:gd name="T30" fmla="*/ 28 w 41"/>
                <a:gd name="T31" fmla="*/ 11 h 72"/>
                <a:gd name="T32" fmla="*/ 32 w 41"/>
                <a:gd name="T33" fmla="*/ 26 h 72"/>
                <a:gd name="T34" fmla="*/ 39 w 41"/>
                <a:gd name="T35" fmla="*/ 46 h 72"/>
                <a:gd name="T36" fmla="*/ 40 w 41"/>
                <a:gd name="T37" fmla="*/ 68 h 72"/>
                <a:gd name="T38" fmla="*/ 41 w 41"/>
                <a:gd name="T39" fmla="*/ 72 h 72"/>
                <a:gd name="T40" fmla="*/ 19 w 41"/>
                <a:gd name="T41" fmla="*/ 63 h 72"/>
                <a:gd name="T42" fmla="*/ 28 w 41"/>
                <a:gd name="T43" fmla="*/ 5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72">
                  <a:moveTo>
                    <a:pt x="28" y="50"/>
                  </a:moveTo>
                  <a:lnTo>
                    <a:pt x="26" y="53"/>
                  </a:lnTo>
                  <a:lnTo>
                    <a:pt x="15" y="51"/>
                  </a:lnTo>
                  <a:lnTo>
                    <a:pt x="18" y="48"/>
                  </a:lnTo>
                  <a:lnTo>
                    <a:pt x="14" y="46"/>
                  </a:lnTo>
                  <a:lnTo>
                    <a:pt x="8" y="44"/>
                  </a:lnTo>
                  <a:lnTo>
                    <a:pt x="17" y="33"/>
                  </a:lnTo>
                  <a:lnTo>
                    <a:pt x="8" y="27"/>
                  </a:lnTo>
                  <a:lnTo>
                    <a:pt x="8" y="22"/>
                  </a:lnTo>
                  <a:lnTo>
                    <a:pt x="2" y="18"/>
                  </a:lnTo>
                  <a:lnTo>
                    <a:pt x="1" y="14"/>
                  </a:lnTo>
                  <a:lnTo>
                    <a:pt x="8" y="7"/>
                  </a:lnTo>
                  <a:lnTo>
                    <a:pt x="4" y="7"/>
                  </a:lnTo>
                  <a:lnTo>
                    <a:pt x="0" y="0"/>
                  </a:lnTo>
                  <a:lnTo>
                    <a:pt x="14" y="5"/>
                  </a:lnTo>
                  <a:lnTo>
                    <a:pt x="28" y="11"/>
                  </a:lnTo>
                  <a:lnTo>
                    <a:pt x="32" y="26"/>
                  </a:lnTo>
                  <a:lnTo>
                    <a:pt x="39" y="46"/>
                  </a:lnTo>
                  <a:lnTo>
                    <a:pt x="40" y="68"/>
                  </a:lnTo>
                  <a:lnTo>
                    <a:pt x="41" y="72"/>
                  </a:lnTo>
                  <a:lnTo>
                    <a:pt x="19" y="63"/>
                  </a:lnTo>
                  <a:lnTo>
                    <a:pt x="28" y="5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26" name="Freeform 2136"/>
            <p:cNvSpPr>
              <a:spLocks/>
            </p:cNvSpPr>
            <p:nvPr/>
          </p:nvSpPr>
          <p:spPr bwMode="auto">
            <a:xfrm>
              <a:off x="1856136" y="1557572"/>
              <a:ext cx="173531" cy="37639"/>
            </a:xfrm>
            <a:custGeom>
              <a:avLst/>
              <a:gdLst>
                <a:gd name="T0" fmla="*/ 60 w 98"/>
                <a:gd name="T1" fmla="*/ 20 h 37"/>
                <a:gd name="T2" fmla="*/ 61 w 98"/>
                <a:gd name="T3" fmla="*/ 17 h 37"/>
                <a:gd name="T4" fmla="*/ 49 w 98"/>
                <a:gd name="T5" fmla="*/ 24 h 37"/>
                <a:gd name="T6" fmla="*/ 37 w 98"/>
                <a:gd name="T7" fmla="*/ 31 h 37"/>
                <a:gd name="T8" fmla="*/ 36 w 98"/>
                <a:gd name="T9" fmla="*/ 28 h 37"/>
                <a:gd name="T10" fmla="*/ 28 w 98"/>
                <a:gd name="T11" fmla="*/ 37 h 37"/>
                <a:gd name="T12" fmla="*/ 19 w 98"/>
                <a:gd name="T13" fmla="*/ 37 h 37"/>
                <a:gd name="T14" fmla="*/ 19 w 98"/>
                <a:gd name="T15" fmla="*/ 31 h 37"/>
                <a:gd name="T16" fmla="*/ 11 w 98"/>
                <a:gd name="T17" fmla="*/ 35 h 37"/>
                <a:gd name="T18" fmla="*/ 0 w 98"/>
                <a:gd name="T19" fmla="*/ 33 h 37"/>
                <a:gd name="T20" fmla="*/ 7 w 98"/>
                <a:gd name="T21" fmla="*/ 28 h 37"/>
                <a:gd name="T22" fmla="*/ 42 w 98"/>
                <a:gd name="T23" fmla="*/ 13 h 37"/>
                <a:gd name="T24" fmla="*/ 68 w 98"/>
                <a:gd name="T25" fmla="*/ 2 h 37"/>
                <a:gd name="T26" fmla="*/ 83 w 98"/>
                <a:gd name="T27" fmla="*/ 0 h 37"/>
                <a:gd name="T28" fmla="*/ 98 w 98"/>
                <a:gd name="T29" fmla="*/ 4 h 37"/>
                <a:gd name="T30" fmla="*/ 85 w 98"/>
                <a:gd name="T31" fmla="*/ 9 h 37"/>
                <a:gd name="T32" fmla="*/ 87 w 98"/>
                <a:gd name="T33" fmla="*/ 13 h 37"/>
                <a:gd name="T34" fmla="*/ 83 w 98"/>
                <a:gd name="T35" fmla="*/ 15 h 37"/>
                <a:gd name="T36" fmla="*/ 68 w 98"/>
                <a:gd name="T37" fmla="*/ 22 h 37"/>
                <a:gd name="T38" fmla="*/ 59 w 98"/>
                <a:gd name="T39" fmla="*/ 30 h 37"/>
                <a:gd name="T40" fmla="*/ 60 w 98"/>
                <a:gd name="T41"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37">
                  <a:moveTo>
                    <a:pt x="60" y="20"/>
                  </a:moveTo>
                  <a:lnTo>
                    <a:pt x="61" y="17"/>
                  </a:lnTo>
                  <a:lnTo>
                    <a:pt x="49" y="24"/>
                  </a:lnTo>
                  <a:lnTo>
                    <a:pt x="37" y="31"/>
                  </a:lnTo>
                  <a:lnTo>
                    <a:pt x="36" y="28"/>
                  </a:lnTo>
                  <a:lnTo>
                    <a:pt x="28" y="37"/>
                  </a:lnTo>
                  <a:lnTo>
                    <a:pt x="19" y="37"/>
                  </a:lnTo>
                  <a:lnTo>
                    <a:pt x="19" y="31"/>
                  </a:lnTo>
                  <a:lnTo>
                    <a:pt x="11" y="35"/>
                  </a:lnTo>
                  <a:lnTo>
                    <a:pt x="0" y="33"/>
                  </a:lnTo>
                  <a:lnTo>
                    <a:pt x="7" y="28"/>
                  </a:lnTo>
                  <a:lnTo>
                    <a:pt x="42" y="13"/>
                  </a:lnTo>
                  <a:lnTo>
                    <a:pt x="68" y="2"/>
                  </a:lnTo>
                  <a:lnTo>
                    <a:pt x="83" y="0"/>
                  </a:lnTo>
                  <a:lnTo>
                    <a:pt x="98" y="4"/>
                  </a:lnTo>
                  <a:lnTo>
                    <a:pt x="85" y="9"/>
                  </a:lnTo>
                  <a:lnTo>
                    <a:pt x="87" y="13"/>
                  </a:lnTo>
                  <a:lnTo>
                    <a:pt x="83" y="15"/>
                  </a:lnTo>
                  <a:lnTo>
                    <a:pt x="68" y="22"/>
                  </a:lnTo>
                  <a:lnTo>
                    <a:pt x="59" y="30"/>
                  </a:lnTo>
                  <a:lnTo>
                    <a:pt x="60" y="2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27" name="Freeform 2137"/>
            <p:cNvSpPr>
              <a:spLocks/>
            </p:cNvSpPr>
            <p:nvPr/>
          </p:nvSpPr>
          <p:spPr bwMode="auto">
            <a:xfrm>
              <a:off x="2206814" y="1576392"/>
              <a:ext cx="106649" cy="37639"/>
            </a:xfrm>
            <a:custGeom>
              <a:avLst/>
              <a:gdLst>
                <a:gd name="T0" fmla="*/ 28 w 60"/>
                <a:gd name="T1" fmla="*/ 13 h 39"/>
                <a:gd name="T2" fmla="*/ 19 w 60"/>
                <a:gd name="T3" fmla="*/ 8 h 39"/>
                <a:gd name="T4" fmla="*/ 23 w 60"/>
                <a:gd name="T5" fmla="*/ 12 h 39"/>
                <a:gd name="T6" fmla="*/ 15 w 60"/>
                <a:gd name="T7" fmla="*/ 13 h 39"/>
                <a:gd name="T8" fmla="*/ 15 w 60"/>
                <a:gd name="T9" fmla="*/ 19 h 39"/>
                <a:gd name="T10" fmla="*/ 15 w 60"/>
                <a:gd name="T11" fmla="*/ 21 h 39"/>
                <a:gd name="T12" fmla="*/ 0 w 60"/>
                <a:gd name="T13" fmla="*/ 23 h 39"/>
                <a:gd name="T14" fmla="*/ 39 w 60"/>
                <a:gd name="T15" fmla="*/ 23 h 39"/>
                <a:gd name="T16" fmla="*/ 15 w 60"/>
                <a:gd name="T17" fmla="*/ 34 h 39"/>
                <a:gd name="T18" fmla="*/ 14 w 60"/>
                <a:gd name="T19" fmla="*/ 36 h 39"/>
                <a:gd name="T20" fmla="*/ 38 w 60"/>
                <a:gd name="T21" fmla="*/ 39 h 39"/>
                <a:gd name="T22" fmla="*/ 40 w 60"/>
                <a:gd name="T23" fmla="*/ 36 h 39"/>
                <a:gd name="T24" fmla="*/ 44 w 60"/>
                <a:gd name="T25" fmla="*/ 32 h 39"/>
                <a:gd name="T26" fmla="*/ 51 w 60"/>
                <a:gd name="T27" fmla="*/ 32 h 39"/>
                <a:gd name="T28" fmla="*/ 55 w 60"/>
                <a:gd name="T29" fmla="*/ 23 h 39"/>
                <a:gd name="T30" fmla="*/ 49 w 60"/>
                <a:gd name="T31" fmla="*/ 23 h 39"/>
                <a:gd name="T32" fmla="*/ 60 w 60"/>
                <a:gd name="T33" fmla="*/ 8 h 39"/>
                <a:gd name="T34" fmla="*/ 58 w 60"/>
                <a:gd name="T35" fmla="*/ 0 h 39"/>
                <a:gd name="T36" fmla="*/ 48 w 60"/>
                <a:gd name="T37" fmla="*/ 4 h 39"/>
                <a:gd name="T38" fmla="*/ 31 w 60"/>
                <a:gd name="T39" fmla="*/ 2 h 39"/>
                <a:gd name="T40" fmla="*/ 38 w 60"/>
                <a:gd name="T41" fmla="*/ 13 h 39"/>
                <a:gd name="T42" fmla="*/ 33 w 60"/>
                <a:gd name="T43" fmla="*/ 15 h 39"/>
                <a:gd name="T44" fmla="*/ 28 w 60"/>
                <a:gd name="T45" fmla="*/ 1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39">
                  <a:moveTo>
                    <a:pt x="28" y="13"/>
                  </a:moveTo>
                  <a:lnTo>
                    <a:pt x="19" y="8"/>
                  </a:lnTo>
                  <a:lnTo>
                    <a:pt x="23" y="12"/>
                  </a:lnTo>
                  <a:lnTo>
                    <a:pt x="15" y="13"/>
                  </a:lnTo>
                  <a:lnTo>
                    <a:pt x="15" y="19"/>
                  </a:lnTo>
                  <a:lnTo>
                    <a:pt x="15" y="21"/>
                  </a:lnTo>
                  <a:lnTo>
                    <a:pt x="0" y="23"/>
                  </a:lnTo>
                  <a:lnTo>
                    <a:pt x="39" y="23"/>
                  </a:lnTo>
                  <a:lnTo>
                    <a:pt x="15" y="34"/>
                  </a:lnTo>
                  <a:lnTo>
                    <a:pt x="14" y="36"/>
                  </a:lnTo>
                  <a:lnTo>
                    <a:pt x="38" y="39"/>
                  </a:lnTo>
                  <a:lnTo>
                    <a:pt x="40" y="36"/>
                  </a:lnTo>
                  <a:lnTo>
                    <a:pt x="44" y="32"/>
                  </a:lnTo>
                  <a:lnTo>
                    <a:pt x="51" y="32"/>
                  </a:lnTo>
                  <a:lnTo>
                    <a:pt x="55" y="23"/>
                  </a:lnTo>
                  <a:lnTo>
                    <a:pt x="49" y="23"/>
                  </a:lnTo>
                  <a:lnTo>
                    <a:pt x="60" y="8"/>
                  </a:lnTo>
                  <a:lnTo>
                    <a:pt x="58" y="0"/>
                  </a:lnTo>
                  <a:lnTo>
                    <a:pt x="48" y="4"/>
                  </a:lnTo>
                  <a:lnTo>
                    <a:pt x="31" y="2"/>
                  </a:lnTo>
                  <a:lnTo>
                    <a:pt x="38" y="13"/>
                  </a:lnTo>
                  <a:lnTo>
                    <a:pt x="33" y="15"/>
                  </a:lnTo>
                  <a:lnTo>
                    <a:pt x="28" y="1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28" name="Freeform 2138"/>
            <p:cNvSpPr>
              <a:spLocks/>
            </p:cNvSpPr>
            <p:nvPr/>
          </p:nvSpPr>
          <p:spPr bwMode="auto">
            <a:xfrm>
              <a:off x="2248389" y="1516170"/>
              <a:ext cx="93996" cy="35757"/>
            </a:xfrm>
            <a:custGeom>
              <a:avLst/>
              <a:gdLst>
                <a:gd name="T0" fmla="*/ 34 w 53"/>
                <a:gd name="T1" fmla="*/ 6 h 36"/>
                <a:gd name="T2" fmla="*/ 35 w 53"/>
                <a:gd name="T3" fmla="*/ 4 h 36"/>
                <a:gd name="T4" fmla="*/ 47 w 53"/>
                <a:gd name="T5" fmla="*/ 6 h 36"/>
                <a:gd name="T6" fmla="*/ 51 w 53"/>
                <a:gd name="T7" fmla="*/ 10 h 36"/>
                <a:gd name="T8" fmla="*/ 50 w 53"/>
                <a:gd name="T9" fmla="*/ 21 h 36"/>
                <a:gd name="T10" fmla="*/ 53 w 53"/>
                <a:gd name="T11" fmla="*/ 30 h 36"/>
                <a:gd name="T12" fmla="*/ 39 w 53"/>
                <a:gd name="T13" fmla="*/ 36 h 36"/>
                <a:gd name="T14" fmla="*/ 25 w 53"/>
                <a:gd name="T15" fmla="*/ 23 h 36"/>
                <a:gd name="T16" fmla="*/ 0 w 53"/>
                <a:gd name="T17" fmla="*/ 23 h 36"/>
                <a:gd name="T18" fmla="*/ 5 w 53"/>
                <a:gd name="T19" fmla="*/ 15 h 36"/>
                <a:gd name="T20" fmla="*/ 17 w 53"/>
                <a:gd name="T21" fmla="*/ 13 h 36"/>
                <a:gd name="T22" fmla="*/ 17 w 53"/>
                <a:gd name="T23" fmla="*/ 6 h 36"/>
                <a:gd name="T24" fmla="*/ 8 w 53"/>
                <a:gd name="T25" fmla="*/ 10 h 36"/>
                <a:gd name="T26" fmla="*/ 5 w 53"/>
                <a:gd name="T27" fmla="*/ 2 h 36"/>
                <a:gd name="T28" fmla="*/ 34 w 53"/>
                <a:gd name="T29" fmla="*/ 0 h 36"/>
                <a:gd name="T30" fmla="*/ 34 w 53"/>
                <a:gd name="T31"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6">
                  <a:moveTo>
                    <a:pt x="34" y="6"/>
                  </a:moveTo>
                  <a:lnTo>
                    <a:pt x="35" y="4"/>
                  </a:lnTo>
                  <a:lnTo>
                    <a:pt x="47" y="6"/>
                  </a:lnTo>
                  <a:lnTo>
                    <a:pt x="51" y="10"/>
                  </a:lnTo>
                  <a:lnTo>
                    <a:pt x="50" y="21"/>
                  </a:lnTo>
                  <a:lnTo>
                    <a:pt x="53" y="30"/>
                  </a:lnTo>
                  <a:lnTo>
                    <a:pt x="39" y="36"/>
                  </a:lnTo>
                  <a:lnTo>
                    <a:pt x="25" y="23"/>
                  </a:lnTo>
                  <a:lnTo>
                    <a:pt x="0" y="23"/>
                  </a:lnTo>
                  <a:lnTo>
                    <a:pt x="5" y="15"/>
                  </a:lnTo>
                  <a:lnTo>
                    <a:pt x="17" y="13"/>
                  </a:lnTo>
                  <a:lnTo>
                    <a:pt x="17" y="6"/>
                  </a:lnTo>
                  <a:lnTo>
                    <a:pt x="8" y="10"/>
                  </a:lnTo>
                  <a:lnTo>
                    <a:pt x="5" y="2"/>
                  </a:lnTo>
                  <a:lnTo>
                    <a:pt x="34" y="0"/>
                  </a:lnTo>
                  <a:lnTo>
                    <a:pt x="34" y="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29" name="Freeform 2139"/>
            <p:cNvSpPr>
              <a:spLocks/>
            </p:cNvSpPr>
            <p:nvPr/>
          </p:nvSpPr>
          <p:spPr bwMode="auto">
            <a:xfrm>
              <a:off x="2098357" y="1749529"/>
              <a:ext cx="83150" cy="41402"/>
            </a:xfrm>
            <a:custGeom>
              <a:avLst/>
              <a:gdLst>
                <a:gd name="T0" fmla="*/ 42 w 47"/>
                <a:gd name="T1" fmla="*/ 20 h 40"/>
                <a:gd name="T2" fmla="*/ 43 w 47"/>
                <a:gd name="T3" fmla="*/ 18 h 40"/>
                <a:gd name="T4" fmla="*/ 30 w 47"/>
                <a:gd name="T5" fmla="*/ 0 h 40"/>
                <a:gd name="T6" fmla="*/ 23 w 47"/>
                <a:gd name="T7" fmla="*/ 9 h 40"/>
                <a:gd name="T8" fmla="*/ 22 w 47"/>
                <a:gd name="T9" fmla="*/ 7 h 40"/>
                <a:gd name="T10" fmla="*/ 16 w 47"/>
                <a:gd name="T11" fmla="*/ 18 h 40"/>
                <a:gd name="T12" fmla="*/ 0 w 47"/>
                <a:gd name="T13" fmla="*/ 24 h 40"/>
                <a:gd name="T14" fmla="*/ 27 w 47"/>
                <a:gd name="T15" fmla="*/ 40 h 40"/>
                <a:gd name="T16" fmla="*/ 47 w 47"/>
                <a:gd name="T17" fmla="*/ 27 h 40"/>
                <a:gd name="T18" fmla="*/ 43 w 47"/>
                <a:gd name="T19" fmla="*/ 27 h 40"/>
                <a:gd name="T20" fmla="*/ 42 w 47"/>
                <a:gd name="T21"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0">
                  <a:moveTo>
                    <a:pt x="42" y="20"/>
                  </a:moveTo>
                  <a:lnTo>
                    <a:pt x="43" y="18"/>
                  </a:lnTo>
                  <a:lnTo>
                    <a:pt x="30" y="0"/>
                  </a:lnTo>
                  <a:lnTo>
                    <a:pt x="23" y="9"/>
                  </a:lnTo>
                  <a:lnTo>
                    <a:pt x="22" y="7"/>
                  </a:lnTo>
                  <a:lnTo>
                    <a:pt x="16" y="18"/>
                  </a:lnTo>
                  <a:lnTo>
                    <a:pt x="0" y="24"/>
                  </a:lnTo>
                  <a:lnTo>
                    <a:pt x="27" y="40"/>
                  </a:lnTo>
                  <a:lnTo>
                    <a:pt x="47" y="27"/>
                  </a:lnTo>
                  <a:lnTo>
                    <a:pt x="43" y="27"/>
                  </a:lnTo>
                  <a:lnTo>
                    <a:pt x="42" y="2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0" name="Freeform 2140"/>
            <p:cNvSpPr>
              <a:spLocks/>
            </p:cNvSpPr>
            <p:nvPr/>
          </p:nvSpPr>
          <p:spPr bwMode="auto">
            <a:xfrm>
              <a:off x="2555684" y="1651669"/>
              <a:ext cx="81343" cy="24465"/>
            </a:xfrm>
            <a:custGeom>
              <a:avLst/>
              <a:gdLst>
                <a:gd name="T0" fmla="*/ 33 w 47"/>
                <a:gd name="T1" fmla="*/ 0 h 24"/>
                <a:gd name="T2" fmla="*/ 2 w 47"/>
                <a:gd name="T3" fmla="*/ 2 h 24"/>
                <a:gd name="T4" fmla="*/ 0 w 47"/>
                <a:gd name="T5" fmla="*/ 8 h 24"/>
                <a:gd name="T6" fmla="*/ 4 w 47"/>
                <a:gd name="T7" fmla="*/ 17 h 24"/>
                <a:gd name="T8" fmla="*/ 9 w 47"/>
                <a:gd name="T9" fmla="*/ 24 h 24"/>
                <a:gd name="T10" fmla="*/ 47 w 47"/>
                <a:gd name="T11" fmla="*/ 21 h 24"/>
                <a:gd name="T12" fmla="*/ 33 w 47"/>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7" h="24">
                  <a:moveTo>
                    <a:pt x="33" y="0"/>
                  </a:moveTo>
                  <a:lnTo>
                    <a:pt x="2" y="2"/>
                  </a:lnTo>
                  <a:lnTo>
                    <a:pt x="0" y="8"/>
                  </a:lnTo>
                  <a:lnTo>
                    <a:pt x="4" y="17"/>
                  </a:lnTo>
                  <a:lnTo>
                    <a:pt x="9" y="24"/>
                  </a:lnTo>
                  <a:lnTo>
                    <a:pt x="47" y="21"/>
                  </a:lnTo>
                  <a:lnTo>
                    <a:pt x="33"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1" name="Freeform 2141"/>
            <p:cNvSpPr>
              <a:spLocks/>
            </p:cNvSpPr>
            <p:nvPr/>
          </p:nvSpPr>
          <p:spPr bwMode="auto">
            <a:xfrm>
              <a:off x="2521339" y="1792814"/>
              <a:ext cx="48806" cy="30111"/>
            </a:xfrm>
            <a:custGeom>
              <a:avLst/>
              <a:gdLst>
                <a:gd name="T0" fmla="*/ 25 w 28"/>
                <a:gd name="T1" fmla="*/ 20 h 30"/>
                <a:gd name="T2" fmla="*/ 2 w 28"/>
                <a:gd name="T3" fmla="*/ 30 h 30"/>
                <a:gd name="T4" fmla="*/ 0 w 28"/>
                <a:gd name="T5" fmla="*/ 19 h 30"/>
                <a:gd name="T6" fmla="*/ 17 w 28"/>
                <a:gd name="T7" fmla="*/ 0 h 30"/>
                <a:gd name="T8" fmla="*/ 28 w 28"/>
                <a:gd name="T9" fmla="*/ 6 h 30"/>
                <a:gd name="T10" fmla="*/ 25 w 28"/>
                <a:gd name="T11" fmla="*/ 20 h 30"/>
              </a:gdLst>
              <a:ahLst/>
              <a:cxnLst>
                <a:cxn ang="0">
                  <a:pos x="T0" y="T1"/>
                </a:cxn>
                <a:cxn ang="0">
                  <a:pos x="T2" y="T3"/>
                </a:cxn>
                <a:cxn ang="0">
                  <a:pos x="T4" y="T5"/>
                </a:cxn>
                <a:cxn ang="0">
                  <a:pos x="T6" y="T7"/>
                </a:cxn>
                <a:cxn ang="0">
                  <a:pos x="T8" y="T9"/>
                </a:cxn>
                <a:cxn ang="0">
                  <a:pos x="T10" y="T11"/>
                </a:cxn>
              </a:cxnLst>
              <a:rect l="0" t="0" r="r" b="b"/>
              <a:pathLst>
                <a:path w="28" h="30">
                  <a:moveTo>
                    <a:pt x="25" y="20"/>
                  </a:moveTo>
                  <a:lnTo>
                    <a:pt x="2" y="30"/>
                  </a:lnTo>
                  <a:lnTo>
                    <a:pt x="0" y="19"/>
                  </a:lnTo>
                  <a:lnTo>
                    <a:pt x="17" y="0"/>
                  </a:lnTo>
                  <a:lnTo>
                    <a:pt x="28" y="6"/>
                  </a:lnTo>
                  <a:lnTo>
                    <a:pt x="25" y="2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2" name="Freeform 2142"/>
            <p:cNvSpPr>
              <a:spLocks/>
            </p:cNvSpPr>
            <p:nvPr/>
          </p:nvSpPr>
          <p:spPr bwMode="auto">
            <a:xfrm>
              <a:off x="2364076" y="1527461"/>
              <a:ext cx="59651" cy="24465"/>
            </a:xfrm>
            <a:custGeom>
              <a:avLst/>
              <a:gdLst>
                <a:gd name="T0" fmla="*/ 0 w 33"/>
                <a:gd name="T1" fmla="*/ 10 h 25"/>
                <a:gd name="T2" fmla="*/ 3 w 33"/>
                <a:gd name="T3" fmla="*/ 0 h 25"/>
                <a:gd name="T4" fmla="*/ 33 w 33"/>
                <a:gd name="T5" fmla="*/ 8 h 25"/>
                <a:gd name="T6" fmla="*/ 27 w 33"/>
                <a:gd name="T7" fmla="*/ 15 h 25"/>
                <a:gd name="T8" fmla="*/ 3 w 33"/>
                <a:gd name="T9" fmla="*/ 25 h 25"/>
                <a:gd name="T10" fmla="*/ 0 w 33"/>
                <a:gd name="T11" fmla="*/ 15 h 25"/>
                <a:gd name="T12" fmla="*/ 0 w 33"/>
                <a:gd name="T13" fmla="*/ 10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0" y="10"/>
                  </a:moveTo>
                  <a:lnTo>
                    <a:pt x="3" y="0"/>
                  </a:lnTo>
                  <a:lnTo>
                    <a:pt x="33" y="8"/>
                  </a:lnTo>
                  <a:lnTo>
                    <a:pt x="27" y="15"/>
                  </a:lnTo>
                  <a:lnTo>
                    <a:pt x="3" y="25"/>
                  </a:lnTo>
                  <a:lnTo>
                    <a:pt x="0" y="15"/>
                  </a:lnTo>
                  <a:lnTo>
                    <a:pt x="0" y="1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3" name="Freeform 2143"/>
            <p:cNvSpPr>
              <a:spLocks/>
            </p:cNvSpPr>
            <p:nvPr/>
          </p:nvSpPr>
          <p:spPr bwMode="auto">
            <a:xfrm>
              <a:off x="2297195" y="1602739"/>
              <a:ext cx="59651" cy="16937"/>
            </a:xfrm>
            <a:custGeom>
              <a:avLst/>
              <a:gdLst>
                <a:gd name="T0" fmla="*/ 10 w 34"/>
                <a:gd name="T1" fmla="*/ 19 h 19"/>
                <a:gd name="T2" fmla="*/ 0 w 34"/>
                <a:gd name="T3" fmla="*/ 15 h 19"/>
                <a:gd name="T4" fmla="*/ 26 w 34"/>
                <a:gd name="T5" fmla="*/ 0 h 19"/>
                <a:gd name="T6" fmla="*/ 34 w 34"/>
                <a:gd name="T7" fmla="*/ 12 h 19"/>
                <a:gd name="T8" fmla="*/ 31 w 34"/>
                <a:gd name="T9" fmla="*/ 19 h 19"/>
                <a:gd name="T10" fmla="*/ 10 w 34"/>
                <a:gd name="T11" fmla="*/ 19 h 19"/>
              </a:gdLst>
              <a:ahLst/>
              <a:cxnLst>
                <a:cxn ang="0">
                  <a:pos x="T0" y="T1"/>
                </a:cxn>
                <a:cxn ang="0">
                  <a:pos x="T2" y="T3"/>
                </a:cxn>
                <a:cxn ang="0">
                  <a:pos x="T4" y="T5"/>
                </a:cxn>
                <a:cxn ang="0">
                  <a:pos x="T6" y="T7"/>
                </a:cxn>
                <a:cxn ang="0">
                  <a:pos x="T8" y="T9"/>
                </a:cxn>
                <a:cxn ang="0">
                  <a:pos x="T10" y="T11"/>
                </a:cxn>
              </a:cxnLst>
              <a:rect l="0" t="0" r="r" b="b"/>
              <a:pathLst>
                <a:path w="34" h="19">
                  <a:moveTo>
                    <a:pt x="10" y="19"/>
                  </a:moveTo>
                  <a:lnTo>
                    <a:pt x="0" y="15"/>
                  </a:lnTo>
                  <a:lnTo>
                    <a:pt x="26" y="0"/>
                  </a:lnTo>
                  <a:lnTo>
                    <a:pt x="34" y="12"/>
                  </a:lnTo>
                  <a:lnTo>
                    <a:pt x="31" y="19"/>
                  </a:lnTo>
                  <a:lnTo>
                    <a:pt x="10" y="19"/>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4" name="Freeform 2144"/>
            <p:cNvSpPr>
              <a:spLocks/>
            </p:cNvSpPr>
            <p:nvPr/>
          </p:nvSpPr>
          <p:spPr bwMode="auto">
            <a:xfrm>
              <a:off x="2069435" y="1649787"/>
              <a:ext cx="48806" cy="22583"/>
            </a:xfrm>
            <a:custGeom>
              <a:avLst/>
              <a:gdLst>
                <a:gd name="T0" fmla="*/ 8 w 28"/>
                <a:gd name="T1" fmla="*/ 22 h 22"/>
                <a:gd name="T2" fmla="*/ 0 w 28"/>
                <a:gd name="T3" fmla="*/ 5 h 22"/>
                <a:gd name="T4" fmla="*/ 23 w 28"/>
                <a:gd name="T5" fmla="*/ 0 h 22"/>
                <a:gd name="T6" fmla="*/ 28 w 28"/>
                <a:gd name="T7" fmla="*/ 5 h 22"/>
                <a:gd name="T8" fmla="*/ 8 w 28"/>
                <a:gd name="T9" fmla="*/ 22 h 22"/>
              </a:gdLst>
              <a:ahLst/>
              <a:cxnLst>
                <a:cxn ang="0">
                  <a:pos x="T0" y="T1"/>
                </a:cxn>
                <a:cxn ang="0">
                  <a:pos x="T2" y="T3"/>
                </a:cxn>
                <a:cxn ang="0">
                  <a:pos x="T4" y="T5"/>
                </a:cxn>
                <a:cxn ang="0">
                  <a:pos x="T6" y="T7"/>
                </a:cxn>
                <a:cxn ang="0">
                  <a:pos x="T8" y="T9"/>
                </a:cxn>
              </a:cxnLst>
              <a:rect l="0" t="0" r="r" b="b"/>
              <a:pathLst>
                <a:path w="28" h="22">
                  <a:moveTo>
                    <a:pt x="8" y="22"/>
                  </a:moveTo>
                  <a:lnTo>
                    <a:pt x="0" y="5"/>
                  </a:lnTo>
                  <a:lnTo>
                    <a:pt x="23" y="0"/>
                  </a:lnTo>
                  <a:lnTo>
                    <a:pt x="28" y="5"/>
                  </a:lnTo>
                  <a:lnTo>
                    <a:pt x="8" y="2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5" name="Freeform 2145"/>
            <p:cNvSpPr>
              <a:spLocks/>
            </p:cNvSpPr>
            <p:nvPr/>
          </p:nvSpPr>
          <p:spPr bwMode="auto">
            <a:xfrm>
              <a:off x="2805135" y="1431483"/>
              <a:ext cx="1071918" cy="600336"/>
            </a:xfrm>
            <a:custGeom>
              <a:avLst/>
              <a:gdLst>
                <a:gd name="T0" fmla="*/ 104 w 607"/>
                <a:gd name="T1" fmla="*/ 476 h 604"/>
                <a:gd name="T2" fmla="*/ 123 w 607"/>
                <a:gd name="T3" fmla="*/ 469 h 604"/>
                <a:gd name="T4" fmla="*/ 107 w 607"/>
                <a:gd name="T5" fmla="*/ 497 h 604"/>
                <a:gd name="T6" fmla="*/ 116 w 607"/>
                <a:gd name="T7" fmla="*/ 517 h 604"/>
                <a:gd name="T8" fmla="*/ 123 w 607"/>
                <a:gd name="T9" fmla="*/ 550 h 604"/>
                <a:gd name="T10" fmla="*/ 126 w 607"/>
                <a:gd name="T11" fmla="*/ 563 h 604"/>
                <a:gd name="T12" fmla="*/ 137 w 607"/>
                <a:gd name="T13" fmla="*/ 578 h 604"/>
                <a:gd name="T14" fmla="*/ 158 w 607"/>
                <a:gd name="T15" fmla="*/ 587 h 604"/>
                <a:gd name="T16" fmla="*/ 167 w 607"/>
                <a:gd name="T17" fmla="*/ 604 h 604"/>
                <a:gd name="T18" fmla="*/ 193 w 607"/>
                <a:gd name="T19" fmla="*/ 585 h 604"/>
                <a:gd name="T20" fmla="*/ 197 w 607"/>
                <a:gd name="T21" fmla="*/ 569 h 604"/>
                <a:gd name="T22" fmla="*/ 208 w 607"/>
                <a:gd name="T23" fmla="*/ 543 h 604"/>
                <a:gd name="T24" fmla="*/ 217 w 607"/>
                <a:gd name="T25" fmla="*/ 510 h 604"/>
                <a:gd name="T26" fmla="*/ 228 w 607"/>
                <a:gd name="T27" fmla="*/ 493 h 604"/>
                <a:gd name="T28" fmla="*/ 252 w 607"/>
                <a:gd name="T29" fmla="*/ 447 h 604"/>
                <a:gd name="T30" fmla="*/ 281 w 607"/>
                <a:gd name="T31" fmla="*/ 432 h 604"/>
                <a:gd name="T32" fmla="*/ 336 w 607"/>
                <a:gd name="T33" fmla="*/ 393 h 604"/>
                <a:gd name="T34" fmla="*/ 385 w 607"/>
                <a:gd name="T35" fmla="*/ 367 h 604"/>
                <a:gd name="T36" fmla="*/ 471 w 607"/>
                <a:gd name="T37" fmla="*/ 317 h 604"/>
                <a:gd name="T38" fmla="*/ 413 w 607"/>
                <a:gd name="T39" fmla="*/ 291 h 604"/>
                <a:gd name="T40" fmla="*/ 413 w 607"/>
                <a:gd name="T41" fmla="*/ 265 h 604"/>
                <a:gd name="T42" fmla="*/ 479 w 607"/>
                <a:gd name="T43" fmla="*/ 304 h 604"/>
                <a:gd name="T44" fmla="*/ 474 w 607"/>
                <a:gd name="T45" fmla="*/ 267 h 604"/>
                <a:gd name="T46" fmla="*/ 430 w 607"/>
                <a:gd name="T47" fmla="*/ 245 h 604"/>
                <a:gd name="T48" fmla="*/ 449 w 607"/>
                <a:gd name="T49" fmla="*/ 228 h 604"/>
                <a:gd name="T50" fmla="*/ 487 w 607"/>
                <a:gd name="T51" fmla="*/ 230 h 604"/>
                <a:gd name="T52" fmla="*/ 519 w 607"/>
                <a:gd name="T53" fmla="*/ 204 h 604"/>
                <a:gd name="T54" fmla="*/ 494 w 607"/>
                <a:gd name="T55" fmla="*/ 171 h 604"/>
                <a:gd name="T56" fmla="*/ 497 w 607"/>
                <a:gd name="T57" fmla="*/ 152 h 604"/>
                <a:gd name="T58" fmla="*/ 531 w 607"/>
                <a:gd name="T59" fmla="*/ 124 h 604"/>
                <a:gd name="T60" fmla="*/ 527 w 607"/>
                <a:gd name="T61" fmla="*/ 85 h 604"/>
                <a:gd name="T62" fmla="*/ 566 w 607"/>
                <a:gd name="T63" fmla="*/ 58 h 604"/>
                <a:gd name="T64" fmla="*/ 532 w 607"/>
                <a:gd name="T65" fmla="*/ 41 h 604"/>
                <a:gd name="T66" fmla="*/ 468 w 607"/>
                <a:gd name="T67" fmla="*/ 41 h 604"/>
                <a:gd name="T68" fmla="*/ 490 w 607"/>
                <a:gd name="T69" fmla="*/ 15 h 604"/>
                <a:gd name="T70" fmla="*/ 374 w 607"/>
                <a:gd name="T71" fmla="*/ 4 h 604"/>
                <a:gd name="T72" fmla="*/ 333 w 607"/>
                <a:gd name="T73" fmla="*/ 13 h 604"/>
                <a:gd name="T74" fmla="*/ 308 w 607"/>
                <a:gd name="T75" fmla="*/ 26 h 604"/>
                <a:gd name="T76" fmla="*/ 215 w 607"/>
                <a:gd name="T77" fmla="*/ 39 h 604"/>
                <a:gd name="T78" fmla="*/ 144 w 607"/>
                <a:gd name="T79" fmla="*/ 43 h 604"/>
                <a:gd name="T80" fmla="*/ 93 w 607"/>
                <a:gd name="T81" fmla="*/ 74 h 604"/>
                <a:gd name="T82" fmla="*/ 19 w 607"/>
                <a:gd name="T83" fmla="*/ 124 h 604"/>
                <a:gd name="T84" fmla="*/ 37 w 607"/>
                <a:gd name="T85" fmla="*/ 135 h 604"/>
                <a:gd name="T86" fmla="*/ 40 w 607"/>
                <a:gd name="T87" fmla="*/ 159 h 604"/>
                <a:gd name="T88" fmla="*/ 128 w 607"/>
                <a:gd name="T89" fmla="*/ 198 h 604"/>
                <a:gd name="T90" fmla="*/ 132 w 607"/>
                <a:gd name="T91" fmla="*/ 239 h 604"/>
                <a:gd name="T92" fmla="*/ 133 w 607"/>
                <a:gd name="T93" fmla="*/ 276 h 604"/>
                <a:gd name="T94" fmla="*/ 156 w 607"/>
                <a:gd name="T95" fmla="*/ 278 h 604"/>
                <a:gd name="T96" fmla="*/ 158 w 607"/>
                <a:gd name="T97" fmla="*/ 298 h 604"/>
                <a:gd name="T98" fmla="*/ 155 w 607"/>
                <a:gd name="T99" fmla="*/ 332 h 604"/>
                <a:gd name="T100" fmla="*/ 149 w 607"/>
                <a:gd name="T101" fmla="*/ 350 h 604"/>
                <a:gd name="T102" fmla="*/ 122 w 607"/>
                <a:gd name="T103" fmla="*/ 371 h 604"/>
                <a:gd name="T104" fmla="*/ 134 w 607"/>
                <a:gd name="T105" fmla="*/ 382 h 604"/>
                <a:gd name="T106" fmla="*/ 123 w 607"/>
                <a:gd name="T107" fmla="*/ 382 h 604"/>
                <a:gd name="T108" fmla="*/ 117 w 607"/>
                <a:gd name="T109" fmla="*/ 404 h 604"/>
                <a:gd name="T110" fmla="*/ 121 w 607"/>
                <a:gd name="T111" fmla="*/ 411 h 604"/>
                <a:gd name="T112" fmla="*/ 102 w 607"/>
                <a:gd name="T113" fmla="*/ 437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604">
                  <a:moveTo>
                    <a:pt x="128" y="441"/>
                  </a:moveTo>
                  <a:lnTo>
                    <a:pt x="112" y="445"/>
                  </a:lnTo>
                  <a:lnTo>
                    <a:pt x="106" y="452"/>
                  </a:lnTo>
                  <a:lnTo>
                    <a:pt x="106" y="461"/>
                  </a:lnTo>
                  <a:lnTo>
                    <a:pt x="116" y="456"/>
                  </a:lnTo>
                  <a:lnTo>
                    <a:pt x="111" y="463"/>
                  </a:lnTo>
                  <a:lnTo>
                    <a:pt x="104" y="476"/>
                  </a:lnTo>
                  <a:lnTo>
                    <a:pt x="112" y="471"/>
                  </a:lnTo>
                  <a:lnTo>
                    <a:pt x="119" y="467"/>
                  </a:lnTo>
                  <a:lnTo>
                    <a:pt x="122" y="450"/>
                  </a:lnTo>
                  <a:lnTo>
                    <a:pt x="123" y="461"/>
                  </a:lnTo>
                  <a:lnTo>
                    <a:pt x="129" y="463"/>
                  </a:lnTo>
                  <a:lnTo>
                    <a:pt x="130" y="472"/>
                  </a:lnTo>
                  <a:lnTo>
                    <a:pt x="123" y="469"/>
                  </a:lnTo>
                  <a:lnTo>
                    <a:pt x="124" y="474"/>
                  </a:lnTo>
                  <a:lnTo>
                    <a:pt x="111" y="480"/>
                  </a:lnTo>
                  <a:lnTo>
                    <a:pt x="122" y="480"/>
                  </a:lnTo>
                  <a:lnTo>
                    <a:pt x="125" y="480"/>
                  </a:lnTo>
                  <a:lnTo>
                    <a:pt x="107" y="487"/>
                  </a:lnTo>
                  <a:lnTo>
                    <a:pt x="112" y="489"/>
                  </a:lnTo>
                  <a:lnTo>
                    <a:pt x="107" y="497"/>
                  </a:lnTo>
                  <a:lnTo>
                    <a:pt x="113" y="497"/>
                  </a:lnTo>
                  <a:lnTo>
                    <a:pt x="110" y="500"/>
                  </a:lnTo>
                  <a:lnTo>
                    <a:pt x="110" y="502"/>
                  </a:lnTo>
                  <a:lnTo>
                    <a:pt x="116" y="506"/>
                  </a:lnTo>
                  <a:lnTo>
                    <a:pt x="108" y="508"/>
                  </a:lnTo>
                  <a:lnTo>
                    <a:pt x="117" y="511"/>
                  </a:lnTo>
                  <a:lnTo>
                    <a:pt x="116" y="517"/>
                  </a:lnTo>
                  <a:lnTo>
                    <a:pt x="121" y="515"/>
                  </a:lnTo>
                  <a:lnTo>
                    <a:pt x="117" y="522"/>
                  </a:lnTo>
                  <a:lnTo>
                    <a:pt x="116" y="528"/>
                  </a:lnTo>
                  <a:lnTo>
                    <a:pt x="121" y="537"/>
                  </a:lnTo>
                  <a:lnTo>
                    <a:pt x="119" y="543"/>
                  </a:lnTo>
                  <a:lnTo>
                    <a:pt x="125" y="543"/>
                  </a:lnTo>
                  <a:lnTo>
                    <a:pt x="123" y="550"/>
                  </a:lnTo>
                  <a:lnTo>
                    <a:pt x="125" y="547"/>
                  </a:lnTo>
                  <a:lnTo>
                    <a:pt x="125" y="552"/>
                  </a:lnTo>
                  <a:lnTo>
                    <a:pt x="128" y="556"/>
                  </a:lnTo>
                  <a:lnTo>
                    <a:pt x="123" y="556"/>
                  </a:lnTo>
                  <a:lnTo>
                    <a:pt x="129" y="558"/>
                  </a:lnTo>
                  <a:lnTo>
                    <a:pt x="126" y="561"/>
                  </a:lnTo>
                  <a:lnTo>
                    <a:pt x="126" y="563"/>
                  </a:lnTo>
                  <a:lnTo>
                    <a:pt x="126" y="567"/>
                  </a:lnTo>
                  <a:lnTo>
                    <a:pt x="133" y="565"/>
                  </a:lnTo>
                  <a:lnTo>
                    <a:pt x="133" y="573"/>
                  </a:lnTo>
                  <a:lnTo>
                    <a:pt x="130" y="574"/>
                  </a:lnTo>
                  <a:lnTo>
                    <a:pt x="133" y="574"/>
                  </a:lnTo>
                  <a:lnTo>
                    <a:pt x="133" y="578"/>
                  </a:lnTo>
                  <a:lnTo>
                    <a:pt x="137" y="578"/>
                  </a:lnTo>
                  <a:lnTo>
                    <a:pt x="145" y="576"/>
                  </a:lnTo>
                  <a:lnTo>
                    <a:pt x="159" y="567"/>
                  </a:lnTo>
                  <a:lnTo>
                    <a:pt x="159" y="574"/>
                  </a:lnTo>
                  <a:lnTo>
                    <a:pt x="166" y="569"/>
                  </a:lnTo>
                  <a:lnTo>
                    <a:pt x="157" y="578"/>
                  </a:lnTo>
                  <a:lnTo>
                    <a:pt x="162" y="578"/>
                  </a:lnTo>
                  <a:lnTo>
                    <a:pt x="158" y="587"/>
                  </a:lnTo>
                  <a:lnTo>
                    <a:pt x="166" y="584"/>
                  </a:lnTo>
                  <a:lnTo>
                    <a:pt x="165" y="587"/>
                  </a:lnTo>
                  <a:lnTo>
                    <a:pt x="169" y="585"/>
                  </a:lnTo>
                  <a:lnTo>
                    <a:pt x="165" y="597"/>
                  </a:lnTo>
                  <a:lnTo>
                    <a:pt x="171" y="589"/>
                  </a:lnTo>
                  <a:lnTo>
                    <a:pt x="165" y="598"/>
                  </a:lnTo>
                  <a:lnTo>
                    <a:pt x="167" y="604"/>
                  </a:lnTo>
                  <a:lnTo>
                    <a:pt x="178" y="595"/>
                  </a:lnTo>
                  <a:lnTo>
                    <a:pt x="186" y="602"/>
                  </a:lnTo>
                  <a:lnTo>
                    <a:pt x="187" y="597"/>
                  </a:lnTo>
                  <a:lnTo>
                    <a:pt x="184" y="591"/>
                  </a:lnTo>
                  <a:lnTo>
                    <a:pt x="178" y="587"/>
                  </a:lnTo>
                  <a:lnTo>
                    <a:pt x="190" y="587"/>
                  </a:lnTo>
                  <a:lnTo>
                    <a:pt x="193" y="585"/>
                  </a:lnTo>
                  <a:lnTo>
                    <a:pt x="191" y="582"/>
                  </a:lnTo>
                  <a:lnTo>
                    <a:pt x="192" y="582"/>
                  </a:lnTo>
                  <a:lnTo>
                    <a:pt x="190" y="578"/>
                  </a:lnTo>
                  <a:lnTo>
                    <a:pt x="197" y="576"/>
                  </a:lnTo>
                  <a:lnTo>
                    <a:pt x="190" y="573"/>
                  </a:lnTo>
                  <a:lnTo>
                    <a:pt x="197" y="573"/>
                  </a:lnTo>
                  <a:lnTo>
                    <a:pt x="197" y="569"/>
                  </a:lnTo>
                  <a:lnTo>
                    <a:pt x="197" y="565"/>
                  </a:lnTo>
                  <a:lnTo>
                    <a:pt x="201" y="565"/>
                  </a:lnTo>
                  <a:lnTo>
                    <a:pt x="198" y="558"/>
                  </a:lnTo>
                  <a:lnTo>
                    <a:pt x="204" y="558"/>
                  </a:lnTo>
                  <a:lnTo>
                    <a:pt x="203" y="554"/>
                  </a:lnTo>
                  <a:lnTo>
                    <a:pt x="208" y="545"/>
                  </a:lnTo>
                  <a:lnTo>
                    <a:pt x="208" y="543"/>
                  </a:lnTo>
                  <a:lnTo>
                    <a:pt x="204" y="534"/>
                  </a:lnTo>
                  <a:lnTo>
                    <a:pt x="206" y="534"/>
                  </a:lnTo>
                  <a:lnTo>
                    <a:pt x="203" y="524"/>
                  </a:lnTo>
                  <a:lnTo>
                    <a:pt x="213" y="517"/>
                  </a:lnTo>
                  <a:lnTo>
                    <a:pt x="220" y="515"/>
                  </a:lnTo>
                  <a:lnTo>
                    <a:pt x="217" y="513"/>
                  </a:lnTo>
                  <a:lnTo>
                    <a:pt x="217" y="510"/>
                  </a:lnTo>
                  <a:lnTo>
                    <a:pt x="222" y="510"/>
                  </a:lnTo>
                  <a:lnTo>
                    <a:pt x="223" y="506"/>
                  </a:lnTo>
                  <a:lnTo>
                    <a:pt x="227" y="506"/>
                  </a:lnTo>
                  <a:lnTo>
                    <a:pt x="226" y="502"/>
                  </a:lnTo>
                  <a:lnTo>
                    <a:pt x="228" y="502"/>
                  </a:lnTo>
                  <a:lnTo>
                    <a:pt x="233" y="497"/>
                  </a:lnTo>
                  <a:lnTo>
                    <a:pt x="228" y="493"/>
                  </a:lnTo>
                  <a:lnTo>
                    <a:pt x="238" y="491"/>
                  </a:lnTo>
                  <a:lnTo>
                    <a:pt x="235" y="484"/>
                  </a:lnTo>
                  <a:lnTo>
                    <a:pt x="228" y="476"/>
                  </a:lnTo>
                  <a:lnTo>
                    <a:pt x="241" y="472"/>
                  </a:lnTo>
                  <a:lnTo>
                    <a:pt x="241" y="454"/>
                  </a:lnTo>
                  <a:lnTo>
                    <a:pt x="252" y="452"/>
                  </a:lnTo>
                  <a:lnTo>
                    <a:pt x="252" y="447"/>
                  </a:lnTo>
                  <a:lnTo>
                    <a:pt x="258" y="443"/>
                  </a:lnTo>
                  <a:lnTo>
                    <a:pt x="264" y="441"/>
                  </a:lnTo>
                  <a:lnTo>
                    <a:pt x="277" y="434"/>
                  </a:lnTo>
                  <a:lnTo>
                    <a:pt x="275" y="432"/>
                  </a:lnTo>
                  <a:lnTo>
                    <a:pt x="282" y="422"/>
                  </a:lnTo>
                  <a:lnTo>
                    <a:pt x="288" y="422"/>
                  </a:lnTo>
                  <a:lnTo>
                    <a:pt x="281" y="432"/>
                  </a:lnTo>
                  <a:lnTo>
                    <a:pt x="288" y="432"/>
                  </a:lnTo>
                  <a:lnTo>
                    <a:pt x="305" y="426"/>
                  </a:lnTo>
                  <a:lnTo>
                    <a:pt x="307" y="421"/>
                  </a:lnTo>
                  <a:lnTo>
                    <a:pt x="312" y="421"/>
                  </a:lnTo>
                  <a:lnTo>
                    <a:pt x="323" y="415"/>
                  </a:lnTo>
                  <a:lnTo>
                    <a:pt x="325" y="410"/>
                  </a:lnTo>
                  <a:lnTo>
                    <a:pt x="336" y="393"/>
                  </a:lnTo>
                  <a:lnTo>
                    <a:pt x="353" y="376"/>
                  </a:lnTo>
                  <a:lnTo>
                    <a:pt x="353" y="367"/>
                  </a:lnTo>
                  <a:lnTo>
                    <a:pt x="355" y="361"/>
                  </a:lnTo>
                  <a:lnTo>
                    <a:pt x="367" y="372"/>
                  </a:lnTo>
                  <a:lnTo>
                    <a:pt x="375" y="371"/>
                  </a:lnTo>
                  <a:lnTo>
                    <a:pt x="380" y="367"/>
                  </a:lnTo>
                  <a:lnTo>
                    <a:pt x="385" y="367"/>
                  </a:lnTo>
                  <a:lnTo>
                    <a:pt x="409" y="356"/>
                  </a:lnTo>
                  <a:lnTo>
                    <a:pt x="434" y="345"/>
                  </a:lnTo>
                  <a:lnTo>
                    <a:pt x="442" y="339"/>
                  </a:lnTo>
                  <a:lnTo>
                    <a:pt x="451" y="332"/>
                  </a:lnTo>
                  <a:lnTo>
                    <a:pt x="456" y="326"/>
                  </a:lnTo>
                  <a:lnTo>
                    <a:pt x="463" y="321"/>
                  </a:lnTo>
                  <a:lnTo>
                    <a:pt x="471" y="317"/>
                  </a:lnTo>
                  <a:lnTo>
                    <a:pt x="436" y="309"/>
                  </a:lnTo>
                  <a:lnTo>
                    <a:pt x="410" y="319"/>
                  </a:lnTo>
                  <a:lnTo>
                    <a:pt x="408" y="313"/>
                  </a:lnTo>
                  <a:lnTo>
                    <a:pt x="428" y="306"/>
                  </a:lnTo>
                  <a:lnTo>
                    <a:pt x="399" y="306"/>
                  </a:lnTo>
                  <a:lnTo>
                    <a:pt x="413" y="297"/>
                  </a:lnTo>
                  <a:lnTo>
                    <a:pt x="413" y="291"/>
                  </a:lnTo>
                  <a:lnTo>
                    <a:pt x="416" y="291"/>
                  </a:lnTo>
                  <a:lnTo>
                    <a:pt x="440" y="287"/>
                  </a:lnTo>
                  <a:lnTo>
                    <a:pt x="440" y="282"/>
                  </a:lnTo>
                  <a:lnTo>
                    <a:pt x="438" y="278"/>
                  </a:lnTo>
                  <a:lnTo>
                    <a:pt x="416" y="276"/>
                  </a:lnTo>
                  <a:lnTo>
                    <a:pt x="423" y="272"/>
                  </a:lnTo>
                  <a:lnTo>
                    <a:pt x="413" y="265"/>
                  </a:lnTo>
                  <a:lnTo>
                    <a:pt x="435" y="278"/>
                  </a:lnTo>
                  <a:lnTo>
                    <a:pt x="454" y="289"/>
                  </a:lnTo>
                  <a:lnTo>
                    <a:pt x="462" y="308"/>
                  </a:lnTo>
                  <a:lnTo>
                    <a:pt x="472" y="304"/>
                  </a:lnTo>
                  <a:lnTo>
                    <a:pt x="474" y="297"/>
                  </a:lnTo>
                  <a:lnTo>
                    <a:pt x="475" y="308"/>
                  </a:lnTo>
                  <a:lnTo>
                    <a:pt x="479" y="304"/>
                  </a:lnTo>
                  <a:lnTo>
                    <a:pt x="479" y="293"/>
                  </a:lnTo>
                  <a:lnTo>
                    <a:pt x="482" y="282"/>
                  </a:lnTo>
                  <a:lnTo>
                    <a:pt x="475" y="284"/>
                  </a:lnTo>
                  <a:lnTo>
                    <a:pt x="477" y="272"/>
                  </a:lnTo>
                  <a:lnTo>
                    <a:pt x="474" y="276"/>
                  </a:lnTo>
                  <a:lnTo>
                    <a:pt x="471" y="272"/>
                  </a:lnTo>
                  <a:lnTo>
                    <a:pt x="474" y="267"/>
                  </a:lnTo>
                  <a:lnTo>
                    <a:pt x="449" y="256"/>
                  </a:lnTo>
                  <a:lnTo>
                    <a:pt x="445" y="261"/>
                  </a:lnTo>
                  <a:lnTo>
                    <a:pt x="446" y="252"/>
                  </a:lnTo>
                  <a:lnTo>
                    <a:pt x="454" y="248"/>
                  </a:lnTo>
                  <a:lnTo>
                    <a:pt x="439" y="246"/>
                  </a:lnTo>
                  <a:lnTo>
                    <a:pt x="433" y="246"/>
                  </a:lnTo>
                  <a:lnTo>
                    <a:pt x="430" y="245"/>
                  </a:lnTo>
                  <a:lnTo>
                    <a:pt x="452" y="239"/>
                  </a:lnTo>
                  <a:lnTo>
                    <a:pt x="428" y="239"/>
                  </a:lnTo>
                  <a:lnTo>
                    <a:pt x="428" y="241"/>
                  </a:lnTo>
                  <a:lnTo>
                    <a:pt x="428" y="237"/>
                  </a:lnTo>
                  <a:lnTo>
                    <a:pt x="434" y="230"/>
                  </a:lnTo>
                  <a:lnTo>
                    <a:pt x="432" y="228"/>
                  </a:lnTo>
                  <a:lnTo>
                    <a:pt x="449" y="228"/>
                  </a:lnTo>
                  <a:lnTo>
                    <a:pt x="454" y="224"/>
                  </a:lnTo>
                  <a:lnTo>
                    <a:pt x="452" y="219"/>
                  </a:lnTo>
                  <a:lnTo>
                    <a:pt x="461" y="222"/>
                  </a:lnTo>
                  <a:lnTo>
                    <a:pt x="472" y="221"/>
                  </a:lnTo>
                  <a:lnTo>
                    <a:pt x="479" y="224"/>
                  </a:lnTo>
                  <a:lnTo>
                    <a:pt x="465" y="224"/>
                  </a:lnTo>
                  <a:lnTo>
                    <a:pt x="487" y="230"/>
                  </a:lnTo>
                  <a:lnTo>
                    <a:pt x="502" y="222"/>
                  </a:lnTo>
                  <a:lnTo>
                    <a:pt x="505" y="217"/>
                  </a:lnTo>
                  <a:lnTo>
                    <a:pt x="489" y="217"/>
                  </a:lnTo>
                  <a:lnTo>
                    <a:pt x="489" y="221"/>
                  </a:lnTo>
                  <a:lnTo>
                    <a:pt x="485" y="208"/>
                  </a:lnTo>
                  <a:lnTo>
                    <a:pt x="490" y="200"/>
                  </a:lnTo>
                  <a:lnTo>
                    <a:pt x="519" y="204"/>
                  </a:lnTo>
                  <a:lnTo>
                    <a:pt x="518" y="196"/>
                  </a:lnTo>
                  <a:lnTo>
                    <a:pt x="506" y="196"/>
                  </a:lnTo>
                  <a:lnTo>
                    <a:pt x="502" y="185"/>
                  </a:lnTo>
                  <a:lnTo>
                    <a:pt x="491" y="184"/>
                  </a:lnTo>
                  <a:lnTo>
                    <a:pt x="505" y="182"/>
                  </a:lnTo>
                  <a:lnTo>
                    <a:pt x="491" y="176"/>
                  </a:lnTo>
                  <a:lnTo>
                    <a:pt x="494" y="171"/>
                  </a:lnTo>
                  <a:lnTo>
                    <a:pt x="519" y="182"/>
                  </a:lnTo>
                  <a:lnTo>
                    <a:pt x="518" y="165"/>
                  </a:lnTo>
                  <a:lnTo>
                    <a:pt x="498" y="163"/>
                  </a:lnTo>
                  <a:lnTo>
                    <a:pt x="519" y="159"/>
                  </a:lnTo>
                  <a:lnTo>
                    <a:pt x="507" y="158"/>
                  </a:lnTo>
                  <a:lnTo>
                    <a:pt x="500" y="156"/>
                  </a:lnTo>
                  <a:lnTo>
                    <a:pt x="497" y="152"/>
                  </a:lnTo>
                  <a:lnTo>
                    <a:pt x="490" y="146"/>
                  </a:lnTo>
                  <a:lnTo>
                    <a:pt x="508" y="141"/>
                  </a:lnTo>
                  <a:lnTo>
                    <a:pt x="537" y="141"/>
                  </a:lnTo>
                  <a:lnTo>
                    <a:pt x="535" y="130"/>
                  </a:lnTo>
                  <a:lnTo>
                    <a:pt x="520" y="128"/>
                  </a:lnTo>
                  <a:lnTo>
                    <a:pt x="511" y="124"/>
                  </a:lnTo>
                  <a:lnTo>
                    <a:pt x="531" y="124"/>
                  </a:lnTo>
                  <a:lnTo>
                    <a:pt x="511" y="117"/>
                  </a:lnTo>
                  <a:lnTo>
                    <a:pt x="507" y="124"/>
                  </a:lnTo>
                  <a:lnTo>
                    <a:pt x="501" y="119"/>
                  </a:lnTo>
                  <a:lnTo>
                    <a:pt x="510" y="102"/>
                  </a:lnTo>
                  <a:lnTo>
                    <a:pt x="526" y="91"/>
                  </a:lnTo>
                  <a:lnTo>
                    <a:pt x="533" y="85"/>
                  </a:lnTo>
                  <a:lnTo>
                    <a:pt x="527" y="85"/>
                  </a:lnTo>
                  <a:lnTo>
                    <a:pt x="534" y="71"/>
                  </a:lnTo>
                  <a:lnTo>
                    <a:pt x="546" y="71"/>
                  </a:lnTo>
                  <a:lnTo>
                    <a:pt x="549" y="65"/>
                  </a:lnTo>
                  <a:lnTo>
                    <a:pt x="526" y="71"/>
                  </a:lnTo>
                  <a:lnTo>
                    <a:pt x="522" y="67"/>
                  </a:lnTo>
                  <a:lnTo>
                    <a:pt x="544" y="63"/>
                  </a:lnTo>
                  <a:lnTo>
                    <a:pt x="566" y="58"/>
                  </a:lnTo>
                  <a:lnTo>
                    <a:pt x="524" y="58"/>
                  </a:lnTo>
                  <a:lnTo>
                    <a:pt x="582" y="48"/>
                  </a:lnTo>
                  <a:lnTo>
                    <a:pt x="579" y="45"/>
                  </a:lnTo>
                  <a:lnTo>
                    <a:pt x="607" y="37"/>
                  </a:lnTo>
                  <a:lnTo>
                    <a:pt x="572" y="28"/>
                  </a:lnTo>
                  <a:lnTo>
                    <a:pt x="553" y="37"/>
                  </a:lnTo>
                  <a:lnTo>
                    <a:pt x="532" y="41"/>
                  </a:lnTo>
                  <a:lnTo>
                    <a:pt x="531" y="37"/>
                  </a:lnTo>
                  <a:lnTo>
                    <a:pt x="491" y="54"/>
                  </a:lnTo>
                  <a:lnTo>
                    <a:pt x="507" y="43"/>
                  </a:lnTo>
                  <a:lnTo>
                    <a:pt x="515" y="28"/>
                  </a:lnTo>
                  <a:lnTo>
                    <a:pt x="500" y="26"/>
                  </a:lnTo>
                  <a:lnTo>
                    <a:pt x="496" y="35"/>
                  </a:lnTo>
                  <a:lnTo>
                    <a:pt x="468" y="41"/>
                  </a:lnTo>
                  <a:lnTo>
                    <a:pt x="483" y="35"/>
                  </a:lnTo>
                  <a:lnTo>
                    <a:pt x="486" y="28"/>
                  </a:lnTo>
                  <a:lnTo>
                    <a:pt x="418" y="35"/>
                  </a:lnTo>
                  <a:lnTo>
                    <a:pt x="438" y="24"/>
                  </a:lnTo>
                  <a:lnTo>
                    <a:pt x="477" y="24"/>
                  </a:lnTo>
                  <a:lnTo>
                    <a:pt x="522" y="19"/>
                  </a:lnTo>
                  <a:lnTo>
                    <a:pt x="490" y="15"/>
                  </a:lnTo>
                  <a:lnTo>
                    <a:pt x="491" y="8"/>
                  </a:lnTo>
                  <a:lnTo>
                    <a:pt x="400" y="13"/>
                  </a:lnTo>
                  <a:lnTo>
                    <a:pt x="413" y="8"/>
                  </a:lnTo>
                  <a:lnTo>
                    <a:pt x="483" y="4"/>
                  </a:lnTo>
                  <a:lnTo>
                    <a:pt x="454" y="0"/>
                  </a:lnTo>
                  <a:lnTo>
                    <a:pt x="367" y="2"/>
                  </a:lnTo>
                  <a:lnTo>
                    <a:pt x="374" y="4"/>
                  </a:lnTo>
                  <a:lnTo>
                    <a:pt x="366" y="8"/>
                  </a:lnTo>
                  <a:lnTo>
                    <a:pt x="364" y="13"/>
                  </a:lnTo>
                  <a:lnTo>
                    <a:pt x="342" y="6"/>
                  </a:lnTo>
                  <a:lnTo>
                    <a:pt x="312" y="6"/>
                  </a:lnTo>
                  <a:lnTo>
                    <a:pt x="316" y="13"/>
                  </a:lnTo>
                  <a:lnTo>
                    <a:pt x="294" y="8"/>
                  </a:lnTo>
                  <a:lnTo>
                    <a:pt x="333" y="13"/>
                  </a:lnTo>
                  <a:lnTo>
                    <a:pt x="353" y="19"/>
                  </a:lnTo>
                  <a:lnTo>
                    <a:pt x="335" y="15"/>
                  </a:lnTo>
                  <a:lnTo>
                    <a:pt x="335" y="17"/>
                  </a:lnTo>
                  <a:lnTo>
                    <a:pt x="307" y="15"/>
                  </a:lnTo>
                  <a:lnTo>
                    <a:pt x="319" y="22"/>
                  </a:lnTo>
                  <a:lnTo>
                    <a:pt x="309" y="22"/>
                  </a:lnTo>
                  <a:lnTo>
                    <a:pt x="308" y="26"/>
                  </a:lnTo>
                  <a:lnTo>
                    <a:pt x="307" y="32"/>
                  </a:lnTo>
                  <a:lnTo>
                    <a:pt x="255" y="19"/>
                  </a:lnTo>
                  <a:lnTo>
                    <a:pt x="253" y="32"/>
                  </a:lnTo>
                  <a:lnTo>
                    <a:pt x="253" y="35"/>
                  </a:lnTo>
                  <a:lnTo>
                    <a:pt x="230" y="26"/>
                  </a:lnTo>
                  <a:lnTo>
                    <a:pt x="219" y="39"/>
                  </a:lnTo>
                  <a:lnTo>
                    <a:pt x="215" y="39"/>
                  </a:lnTo>
                  <a:lnTo>
                    <a:pt x="220" y="22"/>
                  </a:lnTo>
                  <a:lnTo>
                    <a:pt x="168" y="28"/>
                  </a:lnTo>
                  <a:lnTo>
                    <a:pt x="183" y="41"/>
                  </a:lnTo>
                  <a:lnTo>
                    <a:pt x="170" y="35"/>
                  </a:lnTo>
                  <a:lnTo>
                    <a:pt x="148" y="32"/>
                  </a:lnTo>
                  <a:lnTo>
                    <a:pt x="147" y="39"/>
                  </a:lnTo>
                  <a:lnTo>
                    <a:pt x="144" y="43"/>
                  </a:lnTo>
                  <a:lnTo>
                    <a:pt x="125" y="43"/>
                  </a:lnTo>
                  <a:lnTo>
                    <a:pt x="123" y="48"/>
                  </a:lnTo>
                  <a:lnTo>
                    <a:pt x="121" y="45"/>
                  </a:lnTo>
                  <a:lnTo>
                    <a:pt x="73" y="63"/>
                  </a:lnTo>
                  <a:lnTo>
                    <a:pt x="102" y="65"/>
                  </a:lnTo>
                  <a:lnTo>
                    <a:pt x="95" y="67"/>
                  </a:lnTo>
                  <a:lnTo>
                    <a:pt x="93" y="74"/>
                  </a:lnTo>
                  <a:lnTo>
                    <a:pt x="82" y="85"/>
                  </a:lnTo>
                  <a:lnTo>
                    <a:pt x="45" y="91"/>
                  </a:lnTo>
                  <a:lnTo>
                    <a:pt x="4" y="104"/>
                  </a:lnTo>
                  <a:lnTo>
                    <a:pt x="1" y="108"/>
                  </a:lnTo>
                  <a:lnTo>
                    <a:pt x="1" y="115"/>
                  </a:lnTo>
                  <a:lnTo>
                    <a:pt x="23" y="119"/>
                  </a:lnTo>
                  <a:lnTo>
                    <a:pt x="19" y="124"/>
                  </a:lnTo>
                  <a:lnTo>
                    <a:pt x="17" y="126"/>
                  </a:lnTo>
                  <a:lnTo>
                    <a:pt x="32" y="126"/>
                  </a:lnTo>
                  <a:lnTo>
                    <a:pt x="56" y="124"/>
                  </a:lnTo>
                  <a:lnTo>
                    <a:pt x="51" y="132"/>
                  </a:lnTo>
                  <a:lnTo>
                    <a:pt x="25" y="132"/>
                  </a:lnTo>
                  <a:lnTo>
                    <a:pt x="46" y="135"/>
                  </a:lnTo>
                  <a:lnTo>
                    <a:pt x="37" y="135"/>
                  </a:lnTo>
                  <a:lnTo>
                    <a:pt x="0" y="139"/>
                  </a:lnTo>
                  <a:lnTo>
                    <a:pt x="13" y="141"/>
                  </a:lnTo>
                  <a:lnTo>
                    <a:pt x="24" y="148"/>
                  </a:lnTo>
                  <a:lnTo>
                    <a:pt x="12" y="152"/>
                  </a:lnTo>
                  <a:lnTo>
                    <a:pt x="37" y="165"/>
                  </a:lnTo>
                  <a:lnTo>
                    <a:pt x="34" y="161"/>
                  </a:lnTo>
                  <a:lnTo>
                    <a:pt x="40" y="159"/>
                  </a:lnTo>
                  <a:lnTo>
                    <a:pt x="47" y="159"/>
                  </a:lnTo>
                  <a:lnTo>
                    <a:pt x="64" y="156"/>
                  </a:lnTo>
                  <a:lnTo>
                    <a:pt x="72" y="156"/>
                  </a:lnTo>
                  <a:lnTo>
                    <a:pt x="118" y="171"/>
                  </a:lnTo>
                  <a:lnTo>
                    <a:pt x="114" y="180"/>
                  </a:lnTo>
                  <a:lnTo>
                    <a:pt x="125" y="189"/>
                  </a:lnTo>
                  <a:lnTo>
                    <a:pt x="128" y="198"/>
                  </a:lnTo>
                  <a:lnTo>
                    <a:pt x="125" y="202"/>
                  </a:lnTo>
                  <a:lnTo>
                    <a:pt x="121" y="208"/>
                  </a:lnTo>
                  <a:lnTo>
                    <a:pt x="129" y="208"/>
                  </a:lnTo>
                  <a:lnTo>
                    <a:pt x="129" y="221"/>
                  </a:lnTo>
                  <a:lnTo>
                    <a:pt x="130" y="226"/>
                  </a:lnTo>
                  <a:lnTo>
                    <a:pt x="128" y="237"/>
                  </a:lnTo>
                  <a:lnTo>
                    <a:pt x="132" y="239"/>
                  </a:lnTo>
                  <a:lnTo>
                    <a:pt x="130" y="250"/>
                  </a:lnTo>
                  <a:lnTo>
                    <a:pt x="124" y="256"/>
                  </a:lnTo>
                  <a:lnTo>
                    <a:pt x="121" y="265"/>
                  </a:lnTo>
                  <a:lnTo>
                    <a:pt x="128" y="265"/>
                  </a:lnTo>
                  <a:lnTo>
                    <a:pt x="113" y="272"/>
                  </a:lnTo>
                  <a:lnTo>
                    <a:pt x="119" y="284"/>
                  </a:lnTo>
                  <a:lnTo>
                    <a:pt x="133" y="276"/>
                  </a:lnTo>
                  <a:lnTo>
                    <a:pt x="138" y="256"/>
                  </a:lnTo>
                  <a:lnTo>
                    <a:pt x="141" y="269"/>
                  </a:lnTo>
                  <a:lnTo>
                    <a:pt x="148" y="265"/>
                  </a:lnTo>
                  <a:lnTo>
                    <a:pt x="145" y="271"/>
                  </a:lnTo>
                  <a:lnTo>
                    <a:pt x="156" y="276"/>
                  </a:lnTo>
                  <a:lnTo>
                    <a:pt x="145" y="278"/>
                  </a:lnTo>
                  <a:lnTo>
                    <a:pt x="156" y="278"/>
                  </a:lnTo>
                  <a:lnTo>
                    <a:pt x="148" y="285"/>
                  </a:lnTo>
                  <a:lnTo>
                    <a:pt x="154" y="284"/>
                  </a:lnTo>
                  <a:lnTo>
                    <a:pt x="150" y="287"/>
                  </a:lnTo>
                  <a:lnTo>
                    <a:pt x="158" y="291"/>
                  </a:lnTo>
                  <a:lnTo>
                    <a:pt x="151" y="289"/>
                  </a:lnTo>
                  <a:lnTo>
                    <a:pt x="159" y="297"/>
                  </a:lnTo>
                  <a:lnTo>
                    <a:pt x="158" y="298"/>
                  </a:lnTo>
                  <a:lnTo>
                    <a:pt x="158" y="304"/>
                  </a:lnTo>
                  <a:lnTo>
                    <a:pt x="159" y="308"/>
                  </a:lnTo>
                  <a:lnTo>
                    <a:pt x="124" y="297"/>
                  </a:lnTo>
                  <a:lnTo>
                    <a:pt x="122" y="306"/>
                  </a:lnTo>
                  <a:lnTo>
                    <a:pt x="159" y="321"/>
                  </a:lnTo>
                  <a:lnTo>
                    <a:pt x="154" y="328"/>
                  </a:lnTo>
                  <a:lnTo>
                    <a:pt x="155" y="332"/>
                  </a:lnTo>
                  <a:lnTo>
                    <a:pt x="150" y="337"/>
                  </a:lnTo>
                  <a:lnTo>
                    <a:pt x="151" y="339"/>
                  </a:lnTo>
                  <a:lnTo>
                    <a:pt x="156" y="343"/>
                  </a:lnTo>
                  <a:lnTo>
                    <a:pt x="156" y="345"/>
                  </a:lnTo>
                  <a:lnTo>
                    <a:pt x="149" y="343"/>
                  </a:lnTo>
                  <a:lnTo>
                    <a:pt x="145" y="350"/>
                  </a:lnTo>
                  <a:lnTo>
                    <a:pt x="149" y="350"/>
                  </a:lnTo>
                  <a:lnTo>
                    <a:pt x="119" y="363"/>
                  </a:lnTo>
                  <a:lnTo>
                    <a:pt x="122" y="367"/>
                  </a:lnTo>
                  <a:lnTo>
                    <a:pt x="139" y="365"/>
                  </a:lnTo>
                  <a:lnTo>
                    <a:pt x="145" y="361"/>
                  </a:lnTo>
                  <a:lnTo>
                    <a:pt x="139" y="371"/>
                  </a:lnTo>
                  <a:lnTo>
                    <a:pt x="145" y="374"/>
                  </a:lnTo>
                  <a:lnTo>
                    <a:pt x="122" y="371"/>
                  </a:lnTo>
                  <a:lnTo>
                    <a:pt x="117" y="367"/>
                  </a:lnTo>
                  <a:lnTo>
                    <a:pt x="125" y="374"/>
                  </a:lnTo>
                  <a:lnTo>
                    <a:pt x="114" y="374"/>
                  </a:lnTo>
                  <a:lnTo>
                    <a:pt x="107" y="384"/>
                  </a:lnTo>
                  <a:lnTo>
                    <a:pt x="129" y="376"/>
                  </a:lnTo>
                  <a:lnTo>
                    <a:pt x="126" y="376"/>
                  </a:lnTo>
                  <a:lnTo>
                    <a:pt x="134" y="382"/>
                  </a:lnTo>
                  <a:lnTo>
                    <a:pt x="139" y="376"/>
                  </a:lnTo>
                  <a:lnTo>
                    <a:pt x="145" y="376"/>
                  </a:lnTo>
                  <a:lnTo>
                    <a:pt x="138" y="382"/>
                  </a:lnTo>
                  <a:lnTo>
                    <a:pt x="146" y="382"/>
                  </a:lnTo>
                  <a:lnTo>
                    <a:pt x="143" y="384"/>
                  </a:lnTo>
                  <a:lnTo>
                    <a:pt x="144" y="387"/>
                  </a:lnTo>
                  <a:lnTo>
                    <a:pt x="123" y="382"/>
                  </a:lnTo>
                  <a:lnTo>
                    <a:pt x="102" y="393"/>
                  </a:lnTo>
                  <a:lnTo>
                    <a:pt x="130" y="393"/>
                  </a:lnTo>
                  <a:lnTo>
                    <a:pt x="137" y="397"/>
                  </a:lnTo>
                  <a:lnTo>
                    <a:pt x="130" y="395"/>
                  </a:lnTo>
                  <a:lnTo>
                    <a:pt x="102" y="397"/>
                  </a:lnTo>
                  <a:lnTo>
                    <a:pt x="105" y="402"/>
                  </a:lnTo>
                  <a:lnTo>
                    <a:pt x="117" y="404"/>
                  </a:lnTo>
                  <a:lnTo>
                    <a:pt x="111" y="408"/>
                  </a:lnTo>
                  <a:lnTo>
                    <a:pt x="108" y="410"/>
                  </a:lnTo>
                  <a:lnTo>
                    <a:pt x="105" y="410"/>
                  </a:lnTo>
                  <a:lnTo>
                    <a:pt x="112" y="415"/>
                  </a:lnTo>
                  <a:lnTo>
                    <a:pt x="101" y="415"/>
                  </a:lnTo>
                  <a:lnTo>
                    <a:pt x="100" y="424"/>
                  </a:lnTo>
                  <a:lnTo>
                    <a:pt x="121" y="411"/>
                  </a:lnTo>
                  <a:lnTo>
                    <a:pt x="141" y="402"/>
                  </a:lnTo>
                  <a:lnTo>
                    <a:pt x="136" y="406"/>
                  </a:lnTo>
                  <a:lnTo>
                    <a:pt x="99" y="428"/>
                  </a:lnTo>
                  <a:lnTo>
                    <a:pt x="104" y="428"/>
                  </a:lnTo>
                  <a:lnTo>
                    <a:pt x="100" y="432"/>
                  </a:lnTo>
                  <a:lnTo>
                    <a:pt x="118" y="428"/>
                  </a:lnTo>
                  <a:lnTo>
                    <a:pt x="102" y="437"/>
                  </a:lnTo>
                  <a:lnTo>
                    <a:pt x="104" y="441"/>
                  </a:lnTo>
                  <a:lnTo>
                    <a:pt x="105" y="445"/>
                  </a:lnTo>
                  <a:lnTo>
                    <a:pt x="113" y="443"/>
                  </a:lnTo>
                  <a:lnTo>
                    <a:pt x="128" y="44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6" name="Freeform 2146"/>
            <p:cNvSpPr>
              <a:spLocks/>
            </p:cNvSpPr>
            <p:nvPr/>
          </p:nvSpPr>
          <p:spPr bwMode="auto">
            <a:xfrm>
              <a:off x="3002166" y="1738238"/>
              <a:ext cx="48806" cy="26347"/>
            </a:xfrm>
            <a:custGeom>
              <a:avLst/>
              <a:gdLst>
                <a:gd name="T0" fmla="*/ 29 w 29"/>
                <a:gd name="T1" fmla="*/ 21 h 28"/>
                <a:gd name="T2" fmla="*/ 6 w 29"/>
                <a:gd name="T3" fmla="*/ 0 h 28"/>
                <a:gd name="T4" fmla="*/ 0 w 29"/>
                <a:gd name="T5" fmla="*/ 10 h 28"/>
                <a:gd name="T6" fmla="*/ 1 w 29"/>
                <a:gd name="T7" fmla="*/ 10 h 28"/>
                <a:gd name="T8" fmla="*/ 0 w 29"/>
                <a:gd name="T9" fmla="*/ 17 h 28"/>
                <a:gd name="T10" fmla="*/ 2 w 29"/>
                <a:gd name="T11" fmla="*/ 21 h 28"/>
                <a:gd name="T12" fmla="*/ 8 w 29"/>
                <a:gd name="T13" fmla="*/ 25 h 28"/>
                <a:gd name="T14" fmla="*/ 4 w 29"/>
                <a:gd name="T15" fmla="*/ 28 h 28"/>
                <a:gd name="T16" fmla="*/ 29 w 29"/>
                <a:gd name="T17"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8">
                  <a:moveTo>
                    <a:pt x="29" y="21"/>
                  </a:moveTo>
                  <a:lnTo>
                    <a:pt x="6" y="0"/>
                  </a:lnTo>
                  <a:lnTo>
                    <a:pt x="0" y="10"/>
                  </a:lnTo>
                  <a:lnTo>
                    <a:pt x="1" y="10"/>
                  </a:lnTo>
                  <a:lnTo>
                    <a:pt x="0" y="17"/>
                  </a:lnTo>
                  <a:lnTo>
                    <a:pt x="2" y="21"/>
                  </a:lnTo>
                  <a:lnTo>
                    <a:pt x="8" y="25"/>
                  </a:lnTo>
                  <a:lnTo>
                    <a:pt x="4" y="28"/>
                  </a:lnTo>
                  <a:lnTo>
                    <a:pt x="29" y="2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7" name="Freeform 2147"/>
            <p:cNvSpPr>
              <a:spLocks/>
            </p:cNvSpPr>
            <p:nvPr/>
          </p:nvSpPr>
          <p:spPr bwMode="auto">
            <a:xfrm>
              <a:off x="3571565" y="1841744"/>
              <a:ext cx="222337" cy="88451"/>
            </a:xfrm>
            <a:custGeom>
              <a:avLst/>
              <a:gdLst>
                <a:gd name="T0" fmla="*/ 97 w 126"/>
                <a:gd name="T1" fmla="*/ 0 h 87"/>
                <a:gd name="T2" fmla="*/ 94 w 126"/>
                <a:gd name="T3" fmla="*/ 6 h 87"/>
                <a:gd name="T4" fmla="*/ 84 w 126"/>
                <a:gd name="T5" fmla="*/ 13 h 87"/>
                <a:gd name="T6" fmla="*/ 75 w 126"/>
                <a:gd name="T7" fmla="*/ 9 h 87"/>
                <a:gd name="T8" fmla="*/ 74 w 126"/>
                <a:gd name="T9" fmla="*/ 20 h 87"/>
                <a:gd name="T10" fmla="*/ 74 w 126"/>
                <a:gd name="T11" fmla="*/ 17 h 87"/>
                <a:gd name="T12" fmla="*/ 63 w 126"/>
                <a:gd name="T13" fmla="*/ 9 h 87"/>
                <a:gd name="T14" fmla="*/ 60 w 126"/>
                <a:gd name="T15" fmla="*/ 19 h 87"/>
                <a:gd name="T16" fmla="*/ 52 w 126"/>
                <a:gd name="T17" fmla="*/ 9 h 87"/>
                <a:gd name="T18" fmla="*/ 45 w 126"/>
                <a:gd name="T19" fmla="*/ 28 h 87"/>
                <a:gd name="T20" fmla="*/ 39 w 126"/>
                <a:gd name="T21" fmla="*/ 32 h 87"/>
                <a:gd name="T22" fmla="*/ 33 w 126"/>
                <a:gd name="T23" fmla="*/ 24 h 87"/>
                <a:gd name="T24" fmla="*/ 38 w 126"/>
                <a:gd name="T25" fmla="*/ 19 h 87"/>
                <a:gd name="T26" fmla="*/ 21 w 126"/>
                <a:gd name="T27" fmla="*/ 0 h 87"/>
                <a:gd name="T28" fmla="*/ 23 w 126"/>
                <a:gd name="T29" fmla="*/ 7 h 87"/>
                <a:gd name="T30" fmla="*/ 26 w 126"/>
                <a:gd name="T31" fmla="*/ 17 h 87"/>
                <a:gd name="T32" fmla="*/ 16 w 126"/>
                <a:gd name="T33" fmla="*/ 9 h 87"/>
                <a:gd name="T34" fmla="*/ 14 w 126"/>
                <a:gd name="T35" fmla="*/ 13 h 87"/>
                <a:gd name="T36" fmla="*/ 12 w 126"/>
                <a:gd name="T37" fmla="*/ 17 h 87"/>
                <a:gd name="T38" fmla="*/ 15 w 126"/>
                <a:gd name="T39" fmla="*/ 19 h 87"/>
                <a:gd name="T40" fmla="*/ 15 w 126"/>
                <a:gd name="T41" fmla="*/ 20 h 87"/>
                <a:gd name="T42" fmla="*/ 5 w 126"/>
                <a:gd name="T43" fmla="*/ 19 h 87"/>
                <a:gd name="T44" fmla="*/ 8 w 126"/>
                <a:gd name="T45" fmla="*/ 26 h 87"/>
                <a:gd name="T46" fmla="*/ 0 w 126"/>
                <a:gd name="T47" fmla="*/ 26 h 87"/>
                <a:gd name="T48" fmla="*/ 27 w 126"/>
                <a:gd name="T49" fmla="*/ 28 h 87"/>
                <a:gd name="T50" fmla="*/ 23 w 126"/>
                <a:gd name="T51" fmla="*/ 35 h 87"/>
                <a:gd name="T52" fmla="*/ 27 w 126"/>
                <a:gd name="T53" fmla="*/ 39 h 87"/>
                <a:gd name="T54" fmla="*/ 4 w 126"/>
                <a:gd name="T55" fmla="*/ 45 h 87"/>
                <a:gd name="T56" fmla="*/ 22 w 126"/>
                <a:gd name="T57" fmla="*/ 52 h 87"/>
                <a:gd name="T58" fmla="*/ 28 w 126"/>
                <a:gd name="T59" fmla="*/ 56 h 87"/>
                <a:gd name="T60" fmla="*/ 25 w 126"/>
                <a:gd name="T61" fmla="*/ 59 h 87"/>
                <a:gd name="T62" fmla="*/ 28 w 126"/>
                <a:gd name="T63" fmla="*/ 59 h 87"/>
                <a:gd name="T64" fmla="*/ 26 w 126"/>
                <a:gd name="T65" fmla="*/ 65 h 87"/>
                <a:gd name="T66" fmla="*/ 16 w 126"/>
                <a:gd name="T67" fmla="*/ 70 h 87"/>
                <a:gd name="T68" fmla="*/ 23 w 126"/>
                <a:gd name="T69" fmla="*/ 74 h 87"/>
                <a:gd name="T70" fmla="*/ 41 w 126"/>
                <a:gd name="T71" fmla="*/ 78 h 87"/>
                <a:gd name="T72" fmla="*/ 66 w 126"/>
                <a:gd name="T73" fmla="*/ 87 h 87"/>
                <a:gd name="T74" fmla="*/ 86 w 126"/>
                <a:gd name="T75" fmla="*/ 74 h 87"/>
                <a:gd name="T76" fmla="*/ 105 w 126"/>
                <a:gd name="T77" fmla="*/ 61 h 87"/>
                <a:gd name="T78" fmla="*/ 116 w 126"/>
                <a:gd name="T79" fmla="*/ 50 h 87"/>
                <a:gd name="T80" fmla="*/ 122 w 126"/>
                <a:gd name="T81" fmla="*/ 45 h 87"/>
                <a:gd name="T82" fmla="*/ 126 w 126"/>
                <a:gd name="T83" fmla="*/ 41 h 87"/>
                <a:gd name="T84" fmla="*/ 121 w 126"/>
                <a:gd name="T85" fmla="*/ 37 h 87"/>
                <a:gd name="T86" fmla="*/ 126 w 126"/>
                <a:gd name="T87" fmla="*/ 32 h 87"/>
                <a:gd name="T88" fmla="*/ 126 w 126"/>
                <a:gd name="T89" fmla="*/ 28 h 87"/>
                <a:gd name="T90" fmla="*/ 115 w 126"/>
                <a:gd name="T91" fmla="*/ 28 h 87"/>
                <a:gd name="T92" fmla="*/ 117 w 126"/>
                <a:gd name="T93" fmla="*/ 24 h 87"/>
                <a:gd name="T94" fmla="*/ 113 w 126"/>
                <a:gd name="T95" fmla="*/ 20 h 87"/>
                <a:gd name="T96" fmla="*/ 111 w 126"/>
                <a:gd name="T97" fmla="*/ 13 h 87"/>
                <a:gd name="T98" fmla="*/ 117 w 126"/>
                <a:gd name="T99" fmla="*/ 4 h 87"/>
                <a:gd name="T100" fmla="*/ 108 w 126"/>
                <a:gd name="T101" fmla="*/ 7 h 87"/>
                <a:gd name="T102" fmla="*/ 97 w 126"/>
                <a:gd name="T103"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87">
                  <a:moveTo>
                    <a:pt x="97" y="0"/>
                  </a:moveTo>
                  <a:lnTo>
                    <a:pt x="94" y="6"/>
                  </a:lnTo>
                  <a:lnTo>
                    <a:pt x="84" y="13"/>
                  </a:lnTo>
                  <a:lnTo>
                    <a:pt x="75" y="9"/>
                  </a:lnTo>
                  <a:lnTo>
                    <a:pt x="74" y="20"/>
                  </a:lnTo>
                  <a:lnTo>
                    <a:pt x="74" y="17"/>
                  </a:lnTo>
                  <a:lnTo>
                    <a:pt x="63" y="9"/>
                  </a:lnTo>
                  <a:lnTo>
                    <a:pt x="60" y="19"/>
                  </a:lnTo>
                  <a:lnTo>
                    <a:pt x="52" y="9"/>
                  </a:lnTo>
                  <a:lnTo>
                    <a:pt x="45" y="28"/>
                  </a:lnTo>
                  <a:lnTo>
                    <a:pt x="39" y="32"/>
                  </a:lnTo>
                  <a:lnTo>
                    <a:pt x="33" y="24"/>
                  </a:lnTo>
                  <a:lnTo>
                    <a:pt x="38" y="19"/>
                  </a:lnTo>
                  <a:lnTo>
                    <a:pt x="21" y="0"/>
                  </a:lnTo>
                  <a:lnTo>
                    <a:pt x="23" y="7"/>
                  </a:lnTo>
                  <a:lnTo>
                    <a:pt x="26" y="17"/>
                  </a:lnTo>
                  <a:lnTo>
                    <a:pt x="16" y="9"/>
                  </a:lnTo>
                  <a:lnTo>
                    <a:pt x="14" y="13"/>
                  </a:lnTo>
                  <a:lnTo>
                    <a:pt x="12" y="17"/>
                  </a:lnTo>
                  <a:lnTo>
                    <a:pt x="15" y="19"/>
                  </a:lnTo>
                  <a:lnTo>
                    <a:pt x="15" y="20"/>
                  </a:lnTo>
                  <a:lnTo>
                    <a:pt x="5" y="19"/>
                  </a:lnTo>
                  <a:lnTo>
                    <a:pt x="8" y="26"/>
                  </a:lnTo>
                  <a:lnTo>
                    <a:pt x="0" y="26"/>
                  </a:lnTo>
                  <a:lnTo>
                    <a:pt x="27" y="28"/>
                  </a:lnTo>
                  <a:lnTo>
                    <a:pt x="23" y="35"/>
                  </a:lnTo>
                  <a:lnTo>
                    <a:pt x="27" y="39"/>
                  </a:lnTo>
                  <a:lnTo>
                    <a:pt x="4" y="45"/>
                  </a:lnTo>
                  <a:lnTo>
                    <a:pt x="22" y="52"/>
                  </a:lnTo>
                  <a:lnTo>
                    <a:pt x="28" y="56"/>
                  </a:lnTo>
                  <a:lnTo>
                    <a:pt x="25" y="59"/>
                  </a:lnTo>
                  <a:lnTo>
                    <a:pt x="28" y="59"/>
                  </a:lnTo>
                  <a:lnTo>
                    <a:pt x="26" y="65"/>
                  </a:lnTo>
                  <a:lnTo>
                    <a:pt x="16" y="70"/>
                  </a:lnTo>
                  <a:lnTo>
                    <a:pt x="23" y="74"/>
                  </a:lnTo>
                  <a:lnTo>
                    <a:pt x="41" y="78"/>
                  </a:lnTo>
                  <a:lnTo>
                    <a:pt x="66" y="87"/>
                  </a:lnTo>
                  <a:lnTo>
                    <a:pt x="86" y="74"/>
                  </a:lnTo>
                  <a:lnTo>
                    <a:pt x="105" y="61"/>
                  </a:lnTo>
                  <a:lnTo>
                    <a:pt x="116" y="50"/>
                  </a:lnTo>
                  <a:lnTo>
                    <a:pt x="122" y="45"/>
                  </a:lnTo>
                  <a:lnTo>
                    <a:pt x="126" y="41"/>
                  </a:lnTo>
                  <a:lnTo>
                    <a:pt x="121" y="37"/>
                  </a:lnTo>
                  <a:lnTo>
                    <a:pt x="126" y="32"/>
                  </a:lnTo>
                  <a:lnTo>
                    <a:pt x="126" y="28"/>
                  </a:lnTo>
                  <a:lnTo>
                    <a:pt x="115" y="28"/>
                  </a:lnTo>
                  <a:lnTo>
                    <a:pt x="117" y="24"/>
                  </a:lnTo>
                  <a:lnTo>
                    <a:pt x="113" y="20"/>
                  </a:lnTo>
                  <a:lnTo>
                    <a:pt x="111" y="13"/>
                  </a:lnTo>
                  <a:lnTo>
                    <a:pt x="117" y="4"/>
                  </a:lnTo>
                  <a:lnTo>
                    <a:pt x="108" y="7"/>
                  </a:lnTo>
                  <a:lnTo>
                    <a:pt x="97"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8" name="Freeform 2148"/>
            <p:cNvSpPr>
              <a:spLocks/>
            </p:cNvSpPr>
            <p:nvPr/>
          </p:nvSpPr>
          <p:spPr bwMode="auto">
            <a:xfrm>
              <a:off x="3833670" y="2172963"/>
              <a:ext cx="97611" cy="114798"/>
            </a:xfrm>
            <a:custGeom>
              <a:avLst/>
              <a:gdLst>
                <a:gd name="T0" fmla="*/ 54 w 55"/>
                <a:gd name="T1" fmla="*/ 85 h 114"/>
                <a:gd name="T2" fmla="*/ 54 w 55"/>
                <a:gd name="T3" fmla="*/ 61 h 114"/>
                <a:gd name="T4" fmla="*/ 55 w 55"/>
                <a:gd name="T5" fmla="*/ 33 h 114"/>
                <a:gd name="T6" fmla="*/ 46 w 55"/>
                <a:gd name="T7" fmla="*/ 27 h 114"/>
                <a:gd name="T8" fmla="*/ 43 w 55"/>
                <a:gd name="T9" fmla="*/ 29 h 114"/>
                <a:gd name="T10" fmla="*/ 32 w 55"/>
                <a:gd name="T11" fmla="*/ 27 h 114"/>
                <a:gd name="T12" fmla="*/ 43 w 55"/>
                <a:gd name="T13" fmla="*/ 5 h 114"/>
                <a:gd name="T14" fmla="*/ 44 w 55"/>
                <a:gd name="T15" fmla="*/ 0 h 114"/>
                <a:gd name="T16" fmla="*/ 40 w 55"/>
                <a:gd name="T17" fmla="*/ 3 h 114"/>
                <a:gd name="T18" fmla="*/ 35 w 55"/>
                <a:gd name="T19" fmla="*/ 3 h 114"/>
                <a:gd name="T20" fmla="*/ 24 w 55"/>
                <a:gd name="T21" fmla="*/ 14 h 114"/>
                <a:gd name="T22" fmla="*/ 27 w 55"/>
                <a:gd name="T23" fmla="*/ 20 h 114"/>
                <a:gd name="T24" fmla="*/ 24 w 55"/>
                <a:gd name="T25" fmla="*/ 27 h 114"/>
                <a:gd name="T26" fmla="*/ 8 w 55"/>
                <a:gd name="T27" fmla="*/ 31 h 114"/>
                <a:gd name="T28" fmla="*/ 10 w 55"/>
                <a:gd name="T29" fmla="*/ 42 h 114"/>
                <a:gd name="T30" fmla="*/ 3 w 55"/>
                <a:gd name="T31" fmla="*/ 52 h 114"/>
                <a:gd name="T32" fmla="*/ 18 w 55"/>
                <a:gd name="T33" fmla="*/ 63 h 114"/>
                <a:gd name="T34" fmla="*/ 8 w 55"/>
                <a:gd name="T35" fmla="*/ 83 h 114"/>
                <a:gd name="T36" fmla="*/ 18 w 55"/>
                <a:gd name="T37" fmla="*/ 77 h 114"/>
                <a:gd name="T38" fmla="*/ 8 w 55"/>
                <a:gd name="T39" fmla="*/ 89 h 114"/>
                <a:gd name="T40" fmla="*/ 0 w 55"/>
                <a:gd name="T41" fmla="*/ 92 h 114"/>
                <a:gd name="T42" fmla="*/ 4 w 55"/>
                <a:gd name="T43" fmla="*/ 94 h 114"/>
                <a:gd name="T44" fmla="*/ 0 w 55"/>
                <a:gd name="T45" fmla="*/ 102 h 114"/>
                <a:gd name="T46" fmla="*/ 5 w 55"/>
                <a:gd name="T47" fmla="*/ 107 h 114"/>
                <a:gd name="T48" fmla="*/ 3 w 55"/>
                <a:gd name="T49" fmla="*/ 111 h 114"/>
                <a:gd name="T50" fmla="*/ 10 w 55"/>
                <a:gd name="T51" fmla="*/ 111 h 114"/>
                <a:gd name="T52" fmla="*/ 9 w 55"/>
                <a:gd name="T53" fmla="*/ 114 h 114"/>
                <a:gd name="T54" fmla="*/ 23 w 55"/>
                <a:gd name="T55" fmla="*/ 111 h 114"/>
                <a:gd name="T56" fmla="*/ 36 w 55"/>
                <a:gd name="T57" fmla="*/ 100 h 114"/>
                <a:gd name="T58" fmla="*/ 49 w 55"/>
                <a:gd name="T59" fmla="*/ 94 h 114"/>
                <a:gd name="T60" fmla="*/ 54 w 55"/>
                <a:gd name="T61" fmla="*/ 8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 h="114">
                  <a:moveTo>
                    <a:pt x="54" y="85"/>
                  </a:moveTo>
                  <a:lnTo>
                    <a:pt x="54" y="61"/>
                  </a:lnTo>
                  <a:lnTo>
                    <a:pt x="55" y="33"/>
                  </a:lnTo>
                  <a:lnTo>
                    <a:pt x="46" y="27"/>
                  </a:lnTo>
                  <a:lnTo>
                    <a:pt x="43" y="29"/>
                  </a:lnTo>
                  <a:lnTo>
                    <a:pt x="32" y="27"/>
                  </a:lnTo>
                  <a:lnTo>
                    <a:pt x="43" y="5"/>
                  </a:lnTo>
                  <a:lnTo>
                    <a:pt x="44" y="0"/>
                  </a:lnTo>
                  <a:lnTo>
                    <a:pt x="40" y="3"/>
                  </a:lnTo>
                  <a:lnTo>
                    <a:pt x="35" y="3"/>
                  </a:lnTo>
                  <a:lnTo>
                    <a:pt x="24" y="14"/>
                  </a:lnTo>
                  <a:lnTo>
                    <a:pt x="27" y="20"/>
                  </a:lnTo>
                  <a:lnTo>
                    <a:pt x="24" y="27"/>
                  </a:lnTo>
                  <a:lnTo>
                    <a:pt x="8" y="31"/>
                  </a:lnTo>
                  <a:lnTo>
                    <a:pt x="10" y="42"/>
                  </a:lnTo>
                  <a:lnTo>
                    <a:pt x="3" y="52"/>
                  </a:lnTo>
                  <a:lnTo>
                    <a:pt x="18" y="63"/>
                  </a:lnTo>
                  <a:lnTo>
                    <a:pt x="8" y="83"/>
                  </a:lnTo>
                  <a:lnTo>
                    <a:pt x="18" y="77"/>
                  </a:lnTo>
                  <a:lnTo>
                    <a:pt x="8" y="89"/>
                  </a:lnTo>
                  <a:lnTo>
                    <a:pt x="0" y="92"/>
                  </a:lnTo>
                  <a:lnTo>
                    <a:pt x="4" y="94"/>
                  </a:lnTo>
                  <a:lnTo>
                    <a:pt x="0" y="102"/>
                  </a:lnTo>
                  <a:lnTo>
                    <a:pt x="5" y="107"/>
                  </a:lnTo>
                  <a:lnTo>
                    <a:pt x="3" y="111"/>
                  </a:lnTo>
                  <a:lnTo>
                    <a:pt x="10" y="111"/>
                  </a:lnTo>
                  <a:lnTo>
                    <a:pt x="9" y="114"/>
                  </a:lnTo>
                  <a:lnTo>
                    <a:pt x="23" y="111"/>
                  </a:lnTo>
                  <a:lnTo>
                    <a:pt x="36" y="100"/>
                  </a:lnTo>
                  <a:lnTo>
                    <a:pt x="49" y="94"/>
                  </a:lnTo>
                  <a:lnTo>
                    <a:pt x="54" y="8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39" name="Freeform 2149"/>
            <p:cNvSpPr>
              <a:spLocks/>
            </p:cNvSpPr>
            <p:nvPr/>
          </p:nvSpPr>
          <p:spPr bwMode="auto">
            <a:xfrm>
              <a:off x="3942127" y="2071339"/>
              <a:ext cx="173531" cy="259706"/>
            </a:xfrm>
            <a:custGeom>
              <a:avLst/>
              <a:gdLst>
                <a:gd name="T0" fmla="*/ 9 w 99"/>
                <a:gd name="T1" fmla="*/ 79 h 263"/>
                <a:gd name="T2" fmla="*/ 16 w 99"/>
                <a:gd name="T3" fmla="*/ 81 h 263"/>
                <a:gd name="T4" fmla="*/ 11 w 99"/>
                <a:gd name="T5" fmla="*/ 105 h 263"/>
                <a:gd name="T6" fmla="*/ 20 w 99"/>
                <a:gd name="T7" fmla="*/ 115 h 263"/>
                <a:gd name="T8" fmla="*/ 30 w 99"/>
                <a:gd name="T9" fmla="*/ 122 h 263"/>
                <a:gd name="T10" fmla="*/ 38 w 99"/>
                <a:gd name="T11" fmla="*/ 159 h 263"/>
                <a:gd name="T12" fmla="*/ 16 w 99"/>
                <a:gd name="T13" fmla="*/ 174 h 263"/>
                <a:gd name="T14" fmla="*/ 24 w 99"/>
                <a:gd name="T15" fmla="*/ 185 h 263"/>
                <a:gd name="T16" fmla="*/ 9 w 99"/>
                <a:gd name="T17" fmla="*/ 211 h 263"/>
                <a:gd name="T18" fmla="*/ 28 w 99"/>
                <a:gd name="T19" fmla="*/ 220 h 263"/>
                <a:gd name="T20" fmla="*/ 38 w 99"/>
                <a:gd name="T21" fmla="*/ 222 h 263"/>
                <a:gd name="T22" fmla="*/ 14 w 99"/>
                <a:gd name="T23" fmla="*/ 242 h 263"/>
                <a:gd name="T24" fmla="*/ 5 w 99"/>
                <a:gd name="T25" fmla="*/ 263 h 263"/>
                <a:gd name="T26" fmla="*/ 25 w 99"/>
                <a:gd name="T27" fmla="*/ 255 h 263"/>
                <a:gd name="T28" fmla="*/ 41 w 99"/>
                <a:gd name="T29" fmla="*/ 244 h 263"/>
                <a:gd name="T30" fmla="*/ 81 w 99"/>
                <a:gd name="T31" fmla="*/ 242 h 263"/>
                <a:gd name="T32" fmla="*/ 84 w 99"/>
                <a:gd name="T33" fmla="*/ 216 h 263"/>
                <a:gd name="T34" fmla="*/ 99 w 99"/>
                <a:gd name="T35" fmla="*/ 189 h 263"/>
                <a:gd name="T36" fmla="*/ 81 w 99"/>
                <a:gd name="T37" fmla="*/ 176 h 263"/>
                <a:gd name="T38" fmla="*/ 71 w 99"/>
                <a:gd name="T39" fmla="*/ 150 h 263"/>
                <a:gd name="T40" fmla="*/ 74 w 99"/>
                <a:gd name="T41" fmla="*/ 139 h 263"/>
                <a:gd name="T42" fmla="*/ 50 w 99"/>
                <a:gd name="T43" fmla="*/ 83 h 263"/>
                <a:gd name="T44" fmla="*/ 42 w 99"/>
                <a:gd name="T45" fmla="*/ 70 h 263"/>
                <a:gd name="T46" fmla="*/ 40 w 99"/>
                <a:gd name="T47" fmla="*/ 65 h 263"/>
                <a:gd name="T48" fmla="*/ 28 w 99"/>
                <a:gd name="T49" fmla="*/ 29 h 263"/>
                <a:gd name="T50" fmla="*/ 27 w 99"/>
                <a:gd name="T51" fmla="*/ 24 h 263"/>
                <a:gd name="T52" fmla="*/ 16 w 99"/>
                <a:gd name="T53" fmla="*/ 0 h 263"/>
                <a:gd name="T54" fmla="*/ 11 w 99"/>
                <a:gd name="T55" fmla="*/ 20 h 263"/>
                <a:gd name="T56" fmla="*/ 5 w 99"/>
                <a:gd name="T57" fmla="*/ 31 h 263"/>
                <a:gd name="T58" fmla="*/ 5 w 99"/>
                <a:gd name="T59" fmla="*/ 42 h 263"/>
                <a:gd name="T60" fmla="*/ 3 w 99"/>
                <a:gd name="T61" fmla="*/ 59 h 263"/>
                <a:gd name="T62" fmla="*/ 9 w 99"/>
                <a:gd name="T63" fmla="*/ 59 h 263"/>
                <a:gd name="T64" fmla="*/ 2 w 99"/>
                <a:gd name="T65" fmla="*/ 10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263">
                  <a:moveTo>
                    <a:pt x="2" y="102"/>
                  </a:moveTo>
                  <a:lnTo>
                    <a:pt x="9" y="79"/>
                  </a:lnTo>
                  <a:lnTo>
                    <a:pt x="14" y="79"/>
                  </a:lnTo>
                  <a:lnTo>
                    <a:pt x="16" y="81"/>
                  </a:lnTo>
                  <a:lnTo>
                    <a:pt x="15" y="89"/>
                  </a:lnTo>
                  <a:lnTo>
                    <a:pt x="11" y="105"/>
                  </a:lnTo>
                  <a:lnTo>
                    <a:pt x="14" y="118"/>
                  </a:lnTo>
                  <a:lnTo>
                    <a:pt x="20" y="115"/>
                  </a:lnTo>
                  <a:lnTo>
                    <a:pt x="35" y="109"/>
                  </a:lnTo>
                  <a:lnTo>
                    <a:pt x="30" y="122"/>
                  </a:lnTo>
                  <a:lnTo>
                    <a:pt x="37" y="133"/>
                  </a:lnTo>
                  <a:lnTo>
                    <a:pt x="38" y="159"/>
                  </a:lnTo>
                  <a:lnTo>
                    <a:pt x="33" y="161"/>
                  </a:lnTo>
                  <a:lnTo>
                    <a:pt x="16" y="174"/>
                  </a:lnTo>
                  <a:lnTo>
                    <a:pt x="18" y="174"/>
                  </a:lnTo>
                  <a:lnTo>
                    <a:pt x="24" y="185"/>
                  </a:lnTo>
                  <a:lnTo>
                    <a:pt x="10" y="202"/>
                  </a:lnTo>
                  <a:lnTo>
                    <a:pt x="9" y="211"/>
                  </a:lnTo>
                  <a:lnTo>
                    <a:pt x="22" y="213"/>
                  </a:lnTo>
                  <a:lnTo>
                    <a:pt x="28" y="220"/>
                  </a:lnTo>
                  <a:lnTo>
                    <a:pt x="44" y="211"/>
                  </a:lnTo>
                  <a:lnTo>
                    <a:pt x="38" y="222"/>
                  </a:lnTo>
                  <a:lnTo>
                    <a:pt x="26" y="226"/>
                  </a:lnTo>
                  <a:lnTo>
                    <a:pt x="14" y="242"/>
                  </a:lnTo>
                  <a:lnTo>
                    <a:pt x="0" y="259"/>
                  </a:lnTo>
                  <a:lnTo>
                    <a:pt x="5" y="263"/>
                  </a:lnTo>
                  <a:lnTo>
                    <a:pt x="9" y="259"/>
                  </a:lnTo>
                  <a:lnTo>
                    <a:pt x="25" y="255"/>
                  </a:lnTo>
                  <a:lnTo>
                    <a:pt x="29" y="248"/>
                  </a:lnTo>
                  <a:lnTo>
                    <a:pt x="41" y="244"/>
                  </a:lnTo>
                  <a:lnTo>
                    <a:pt x="58" y="241"/>
                  </a:lnTo>
                  <a:lnTo>
                    <a:pt x="81" y="242"/>
                  </a:lnTo>
                  <a:lnTo>
                    <a:pt x="95" y="224"/>
                  </a:lnTo>
                  <a:lnTo>
                    <a:pt x="84" y="216"/>
                  </a:lnTo>
                  <a:lnTo>
                    <a:pt x="87" y="211"/>
                  </a:lnTo>
                  <a:lnTo>
                    <a:pt x="99" y="189"/>
                  </a:lnTo>
                  <a:lnTo>
                    <a:pt x="96" y="174"/>
                  </a:lnTo>
                  <a:lnTo>
                    <a:pt x="81" y="176"/>
                  </a:lnTo>
                  <a:lnTo>
                    <a:pt x="82" y="168"/>
                  </a:lnTo>
                  <a:lnTo>
                    <a:pt x="71" y="150"/>
                  </a:lnTo>
                  <a:lnTo>
                    <a:pt x="75" y="152"/>
                  </a:lnTo>
                  <a:lnTo>
                    <a:pt x="74" y="139"/>
                  </a:lnTo>
                  <a:lnTo>
                    <a:pt x="64" y="122"/>
                  </a:lnTo>
                  <a:lnTo>
                    <a:pt x="50" y="83"/>
                  </a:lnTo>
                  <a:lnTo>
                    <a:pt x="32" y="79"/>
                  </a:lnTo>
                  <a:lnTo>
                    <a:pt x="42" y="70"/>
                  </a:lnTo>
                  <a:lnTo>
                    <a:pt x="36" y="66"/>
                  </a:lnTo>
                  <a:lnTo>
                    <a:pt x="40" y="65"/>
                  </a:lnTo>
                  <a:lnTo>
                    <a:pt x="53" y="29"/>
                  </a:lnTo>
                  <a:lnTo>
                    <a:pt x="28" y="29"/>
                  </a:lnTo>
                  <a:lnTo>
                    <a:pt x="24" y="28"/>
                  </a:lnTo>
                  <a:lnTo>
                    <a:pt x="27" y="24"/>
                  </a:lnTo>
                  <a:lnTo>
                    <a:pt x="38" y="2"/>
                  </a:lnTo>
                  <a:lnTo>
                    <a:pt x="16" y="0"/>
                  </a:lnTo>
                  <a:lnTo>
                    <a:pt x="13" y="9"/>
                  </a:lnTo>
                  <a:lnTo>
                    <a:pt x="11" y="20"/>
                  </a:lnTo>
                  <a:lnTo>
                    <a:pt x="7" y="22"/>
                  </a:lnTo>
                  <a:lnTo>
                    <a:pt x="5" y="31"/>
                  </a:lnTo>
                  <a:lnTo>
                    <a:pt x="5" y="35"/>
                  </a:lnTo>
                  <a:lnTo>
                    <a:pt x="5" y="42"/>
                  </a:lnTo>
                  <a:lnTo>
                    <a:pt x="0" y="53"/>
                  </a:lnTo>
                  <a:lnTo>
                    <a:pt x="3" y="59"/>
                  </a:lnTo>
                  <a:lnTo>
                    <a:pt x="0" y="61"/>
                  </a:lnTo>
                  <a:lnTo>
                    <a:pt x="9" y="59"/>
                  </a:lnTo>
                  <a:lnTo>
                    <a:pt x="9" y="61"/>
                  </a:lnTo>
                  <a:lnTo>
                    <a:pt x="2" y="10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40" name="Freeform 2150"/>
            <p:cNvSpPr>
              <a:spLocks/>
            </p:cNvSpPr>
            <p:nvPr/>
          </p:nvSpPr>
          <p:spPr bwMode="auto">
            <a:xfrm>
              <a:off x="3891514" y="2174845"/>
              <a:ext cx="54229" cy="30111"/>
            </a:xfrm>
            <a:custGeom>
              <a:avLst/>
              <a:gdLst>
                <a:gd name="T0" fmla="*/ 31 w 31"/>
                <a:gd name="T1" fmla="*/ 25 h 32"/>
                <a:gd name="T2" fmla="*/ 30 w 31"/>
                <a:gd name="T3" fmla="*/ 15 h 32"/>
                <a:gd name="T4" fmla="*/ 22 w 31"/>
                <a:gd name="T5" fmla="*/ 0 h 32"/>
                <a:gd name="T6" fmla="*/ 11 w 31"/>
                <a:gd name="T7" fmla="*/ 4 h 32"/>
                <a:gd name="T8" fmla="*/ 0 w 31"/>
                <a:gd name="T9" fmla="*/ 26 h 32"/>
                <a:gd name="T10" fmla="*/ 11 w 31"/>
                <a:gd name="T11" fmla="*/ 28 h 32"/>
                <a:gd name="T12" fmla="*/ 14 w 31"/>
                <a:gd name="T13" fmla="*/ 26 h 32"/>
                <a:gd name="T14" fmla="*/ 23 w 31"/>
                <a:gd name="T15" fmla="*/ 32 h 32"/>
                <a:gd name="T16" fmla="*/ 31 w 31"/>
                <a:gd name="T17" fmla="*/ 25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2">
                  <a:moveTo>
                    <a:pt x="31" y="25"/>
                  </a:moveTo>
                  <a:lnTo>
                    <a:pt x="30" y="15"/>
                  </a:lnTo>
                  <a:lnTo>
                    <a:pt x="22" y="0"/>
                  </a:lnTo>
                  <a:lnTo>
                    <a:pt x="11" y="4"/>
                  </a:lnTo>
                  <a:lnTo>
                    <a:pt x="0" y="26"/>
                  </a:lnTo>
                  <a:lnTo>
                    <a:pt x="11" y="28"/>
                  </a:lnTo>
                  <a:lnTo>
                    <a:pt x="14" y="26"/>
                  </a:lnTo>
                  <a:lnTo>
                    <a:pt x="23" y="32"/>
                  </a:lnTo>
                  <a:lnTo>
                    <a:pt x="31" y="25"/>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41" name="Freeform 2151"/>
            <p:cNvSpPr>
              <a:spLocks/>
            </p:cNvSpPr>
            <p:nvPr/>
          </p:nvSpPr>
          <p:spPr bwMode="auto">
            <a:xfrm>
              <a:off x="3925859" y="2103332"/>
              <a:ext cx="25307" cy="11292"/>
            </a:xfrm>
            <a:custGeom>
              <a:avLst/>
              <a:gdLst>
                <a:gd name="T0" fmla="*/ 6 w 13"/>
                <a:gd name="T1" fmla="*/ 2 h 13"/>
                <a:gd name="T2" fmla="*/ 3 w 13"/>
                <a:gd name="T3" fmla="*/ 0 h 13"/>
                <a:gd name="T4" fmla="*/ 0 w 13"/>
                <a:gd name="T5" fmla="*/ 8 h 13"/>
                <a:gd name="T6" fmla="*/ 11 w 13"/>
                <a:gd name="T7" fmla="*/ 13 h 13"/>
                <a:gd name="T8" fmla="*/ 13 w 13"/>
                <a:gd name="T9" fmla="*/ 10 h 13"/>
                <a:gd name="T10" fmla="*/ 6 w 13"/>
                <a:gd name="T11" fmla="*/ 2 h 13"/>
              </a:gdLst>
              <a:ahLst/>
              <a:cxnLst>
                <a:cxn ang="0">
                  <a:pos x="T0" y="T1"/>
                </a:cxn>
                <a:cxn ang="0">
                  <a:pos x="T2" y="T3"/>
                </a:cxn>
                <a:cxn ang="0">
                  <a:pos x="T4" y="T5"/>
                </a:cxn>
                <a:cxn ang="0">
                  <a:pos x="T6" y="T7"/>
                </a:cxn>
                <a:cxn ang="0">
                  <a:pos x="T8" y="T9"/>
                </a:cxn>
                <a:cxn ang="0">
                  <a:pos x="T10" y="T11"/>
                </a:cxn>
              </a:cxnLst>
              <a:rect l="0" t="0" r="r" b="b"/>
              <a:pathLst>
                <a:path w="13" h="13">
                  <a:moveTo>
                    <a:pt x="6" y="2"/>
                  </a:moveTo>
                  <a:lnTo>
                    <a:pt x="3" y="0"/>
                  </a:lnTo>
                  <a:lnTo>
                    <a:pt x="0" y="8"/>
                  </a:lnTo>
                  <a:lnTo>
                    <a:pt x="11" y="13"/>
                  </a:lnTo>
                  <a:lnTo>
                    <a:pt x="13" y="10"/>
                  </a:lnTo>
                  <a:lnTo>
                    <a:pt x="6"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42" name="Freeform 2152"/>
            <p:cNvSpPr>
              <a:spLocks/>
            </p:cNvSpPr>
            <p:nvPr/>
          </p:nvSpPr>
          <p:spPr bwMode="auto">
            <a:xfrm>
              <a:off x="3920436" y="2080749"/>
              <a:ext cx="19884" cy="13174"/>
            </a:xfrm>
            <a:custGeom>
              <a:avLst/>
              <a:gdLst>
                <a:gd name="T0" fmla="*/ 11 w 11"/>
                <a:gd name="T1" fmla="*/ 4 h 13"/>
                <a:gd name="T2" fmla="*/ 11 w 11"/>
                <a:gd name="T3" fmla="*/ 0 h 13"/>
                <a:gd name="T4" fmla="*/ 3 w 11"/>
                <a:gd name="T5" fmla="*/ 4 h 13"/>
                <a:gd name="T6" fmla="*/ 0 w 11"/>
                <a:gd name="T7" fmla="*/ 13 h 13"/>
                <a:gd name="T8" fmla="*/ 11 w 11"/>
                <a:gd name="T9" fmla="*/ 4 h 13"/>
              </a:gdLst>
              <a:ahLst/>
              <a:cxnLst>
                <a:cxn ang="0">
                  <a:pos x="T0" y="T1"/>
                </a:cxn>
                <a:cxn ang="0">
                  <a:pos x="T2" y="T3"/>
                </a:cxn>
                <a:cxn ang="0">
                  <a:pos x="T4" y="T5"/>
                </a:cxn>
                <a:cxn ang="0">
                  <a:pos x="T6" y="T7"/>
                </a:cxn>
                <a:cxn ang="0">
                  <a:pos x="T8" y="T9"/>
                </a:cxn>
              </a:cxnLst>
              <a:rect l="0" t="0" r="r" b="b"/>
              <a:pathLst>
                <a:path w="11" h="13">
                  <a:moveTo>
                    <a:pt x="11" y="4"/>
                  </a:moveTo>
                  <a:lnTo>
                    <a:pt x="11" y="0"/>
                  </a:lnTo>
                  <a:lnTo>
                    <a:pt x="3" y="4"/>
                  </a:lnTo>
                  <a:lnTo>
                    <a:pt x="0" y="13"/>
                  </a:lnTo>
                  <a:lnTo>
                    <a:pt x="11" y="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43" name="Freeform 2153"/>
            <p:cNvSpPr>
              <a:spLocks/>
            </p:cNvSpPr>
            <p:nvPr/>
          </p:nvSpPr>
          <p:spPr bwMode="auto">
            <a:xfrm>
              <a:off x="4045161" y="2016763"/>
              <a:ext cx="7230" cy="15055"/>
            </a:xfrm>
            <a:custGeom>
              <a:avLst/>
              <a:gdLst>
                <a:gd name="T0" fmla="*/ 2 w 4"/>
                <a:gd name="T1" fmla="*/ 0 h 15"/>
                <a:gd name="T2" fmla="*/ 1 w 4"/>
                <a:gd name="T3" fmla="*/ 4 h 15"/>
                <a:gd name="T4" fmla="*/ 0 w 4"/>
                <a:gd name="T5" fmla="*/ 9 h 15"/>
                <a:gd name="T6" fmla="*/ 1 w 4"/>
                <a:gd name="T7" fmla="*/ 15 h 15"/>
                <a:gd name="T8" fmla="*/ 4 w 4"/>
                <a:gd name="T9" fmla="*/ 0 h 15"/>
                <a:gd name="T10" fmla="*/ 2 w 4"/>
                <a:gd name="T11" fmla="*/ 0 h 15"/>
              </a:gdLst>
              <a:ahLst/>
              <a:cxnLst>
                <a:cxn ang="0">
                  <a:pos x="T0" y="T1"/>
                </a:cxn>
                <a:cxn ang="0">
                  <a:pos x="T2" y="T3"/>
                </a:cxn>
                <a:cxn ang="0">
                  <a:pos x="T4" y="T5"/>
                </a:cxn>
                <a:cxn ang="0">
                  <a:pos x="T6" y="T7"/>
                </a:cxn>
                <a:cxn ang="0">
                  <a:pos x="T8" y="T9"/>
                </a:cxn>
                <a:cxn ang="0">
                  <a:pos x="T10" y="T11"/>
                </a:cxn>
              </a:cxnLst>
              <a:rect l="0" t="0" r="r" b="b"/>
              <a:pathLst>
                <a:path w="4" h="15">
                  <a:moveTo>
                    <a:pt x="2" y="0"/>
                  </a:moveTo>
                  <a:lnTo>
                    <a:pt x="1" y="4"/>
                  </a:lnTo>
                  <a:lnTo>
                    <a:pt x="0" y="9"/>
                  </a:lnTo>
                  <a:lnTo>
                    <a:pt x="1" y="15"/>
                  </a:lnTo>
                  <a:lnTo>
                    <a:pt x="4" y="0"/>
                  </a:lnTo>
                  <a:lnTo>
                    <a:pt x="2"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44" name="Freeform 2154"/>
            <p:cNvSpPr>
              <a:spLocks/>
            </p:cNvSpPr>
            <p:nvPr/>
          </p:nvSpPr>
          <p:spPr bwMode="auto">
            <a:xfrm>
              <a:off x="3938512" y="2135325"/>
              <a:ext cx="9038" cy="3764"/>
            </a:xfrm>
            <a:custGeom>
              <a:avLst/>
              <a:gdLst>
                <a:gd name="T0" fmla="*/ 0 w 6"/>
                <a:gd name="T1" fmla="*/ 3 h 3"/>
                <a:gd name="T2" fmla="*/ 6 w 6"/>
                <a:gd name="T3" fmla="*/ 0 h 3"/>
                <a:gd name="T4" fmla="*/ 0 w 6"/>
                <a:gd name="T5" fmla="*/ 0 h 3"/>
                <a:gd name="T6" fmla="*/ 0 w 6"/>
                <a:gd name="T7" fmla="*/ 3 h 3"/>
              </a:gdLst>
              <a:ahLst/>
              <a:cxnLst>
                <a:cxn ang="0">
                  <a:pos x="T0" y="T1"/>
                </a:cxn>
                <a:cxn ang="0">
                  <a:pos x="T2" y="T3"/>
                </a:cxn>
                <a:cxn ang="0">
                  <a:pos x="T4" y="T5"/>
                </a:cxn>
                <a:cxn ang="0">
                  <a:pos x="T6" y="T7"/>
                </a:cxn>
              </a:cxnLst>
              <a:rect l="0" t="0" r="r" b="b"/>
              <a:pathLst>
                <a:path w="6" h="3">
                  <a:moveTo>
                    <a:pt x="0" y="3"/>
                  </a:moveTo>
                  <a:lnTo>
                    <a:pt x="6" y="0"/>
                  </a:lnTo>
                  <a:lnTo>
                    <a:pt x="0" y="0"/>
                  </a:lnTo>
                  <a:lnTo>
                    <a:pt x="0" y="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45" name="Freeform 2155"/>
            <p:cNvSpPr>
              <a:spLocks/>
            </p:cNvSpPr>
            <p:nvPr/>
          </p:nvSpPr>
          <p:spPr bwMode="auto">
            <a:xfrm>
              <a:off x="3972857" y="2231303"/>
              <a:ext cx="12653" cy="5646"/>
            </a:xfrm>
            <a:custGeom>
              <a:avLst/>
              <a:gdLst>
                <a:gd name="T0" fmla="*/ 6 w 6"/>
                <a:gd name="T1" fmla="*/ 6 h 7"/>
                <a:gd name="T2" fmla="*/ 0 w 6"/>
                <a:gd name="T3" fmla="*/ 0 h 7"/>
                <a:gd name="T4" fmla="*/ 0 w 6"/>
                <a:gd name="T5" fmla="*/ 7 h 7"/>
                <a:gd name="T6" fmla="*/ 6 w 6"/>
                <a:gd name="T7" fmla="*/ 6 h 7"/>
              </a:gdLst>
              <a:ahLst/>
              <a:cxnLst>
                <a:cxn ang="0">
                  <a:pos x="T0" y="T1"/>
                </a:cxn>
                <a:cxn ang="0">
                  <a:pos x="T2" y="T3"/>
                </a:cxn>
                <a:cxn ang="0">
                  <a:pos x="T4" y="T5"/>
                </a:cxn>
                <a:cxn ang="0">
                  <a:pos x="T6" y="T7"/>
                </a:cxn>
              </a:cxnLst>
              <a:rect l="0" t="0" r="r" b="b"/>
              <a:pathLst>
                <a:path w="6" h="7">
                  <a:moveTo>
                    <a:pt x="6" y="6"/>
                  </a:moveTo>
                  <a:lnTo>
                    <a:pt x="0" y="0"/>
                  </a:lnTo>
                  <a:lnTo>
                    <a:pt x="0" y="7"/>
                  </a:lnTo>
                  <a:lnTo>
                    <a:pt x="6" y="6"/>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446" name="Group 2156"/>
            <p:cNvGrpSpPr>
              <a:grpSpLocks/>
            </p:cNvGrpSpPr>
            <p:nvPr/>
          </p:nvGrpSpPr>
          <p:grpSpPr bwMode="auto">
            <a:xfrm>
              <a:off x="4113851" y="2564405"/>
              <a:ext cx="9038" cy="13174"/>
              <a:chOff x="3102" y="2020"/>
              <a:chExt cx="6" cy="6"/>
            </a:xfrm>
            <a:solidFill>
              <a:schemeClr val="bg1">
                <a:lumMod val="85000"/>
              </a:schemeClr>
            </a:solidFill>
          </p:grpSpPr>
          <p:grpSp>
            <p:nvGrpSpPr>
              <p:cNvPr id="552" name="Group 2157"/>
              <p:cNvGrpSpPr>
                <a:grpSpLocks/>
              </p:cNvGrpSpPr>
              <p:nvPr/>
            </p:nvGrpSpPr>
            <p:grpSpPr bwMode="auto">
              <a:xfrm>
                <a:off x="3102" y="2020"/>
                <a:ext cx="6" cy="6"/>
                <a:chOff x="3102" y="2020"/>
                <a:chExt cx="6" cy="6"/>
              </a:xfrm>
              <a:grpFill/>
            </p:grpSpPr>
            <p:pic>
              <p:nvPicPr>
                <p:cNvPr id="554" name="Picture 2158"/>
                <p:cNvPicPr>
                  <a:picLocks noChangeAspect="1" noChangeArrowheads="1"/>
                </p:cNvPicPr>
                <p:nvPr/>
              </p:nvPicPr>
              <p:blipFill>
                <a:blip r:embed="rId69" cstate="print">
                  <a:extLst>
                    <a:ext uri="{28A0092B-C50C-407E-A947-70E740481C1C}">
                      <a14:useLocalDpi xmlns:a14="http://schemas.microsoft.com/office/drawing/2010/main" val="0"/>
                    </a:ext>
                  </a:extLst>
                </a:blip>
                <a:srcRect t="-18575"/>
                <a:stretch>
                  <a:fillRect/>
                </a:stretch>
              </p:blipFill>
              <p:spPr bwMode="auto">
                <a:xfrm>
                  <a:off x="3102" y="2020"/>
                  <a:ext cx="6"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5" name="Freeform 2159"/>
                <p:cNvSpPr>
                  <a:spLocks/>
                </p:cNvSpPr>
                <p:nvPr/>
              </p:nvSpPr>
              <p:spPr bwMode="auto">
                <a:xfrm>
                  <a:off x="3102" y="2021"/>
                  <a:ext cx="5" cy="4"/>
                </a:xfrm>
                <a:custGeom>
                  <a:avLst/>
                  <a:gdLst>
                    <a:gd name="T0" fmla="*/ 5 w 5"/>
                    <a:gd name="T1" fmla="*/ 0 h 7"/>
                    <a:gd name="T2" fmla="*/ 0 w 5"/>
                    <a:gd name="T3" fmla="*/ 0 h 7"/>
                    <a:gd name="T4" fmla="*/ 0 w 5"/>
                    <a:gd name="T5" fmla="*/ 2 h 7"/>
                    <a:gd name="T6" fmla="*/ 4 w 5"/>
                    <a:gd name="T7" fmla="*/ 7 h 7"/>
                    <a:gd name="T8" fmla="*/ 5 w 5"/>
                    <a:gd name="T9" fmla="*/ 0 h 7"/>
                  </a:gdLst>
                  <a:ahLst/>
                  <a:cxnLst>
                    <a:cxn ang="0">
                      <a:pos x="T0" y="T1"/>
                    </a:cxn>
                    <a:cxn ang="0">
                      <a:pos x="T2" y="T3"/>
                    </a:cxn>
                    <a:cxn ang="0">
                      <a:pos x="T4" y="T5"/>
                    </a:cxn>
                    <a:cxn ang="0">
                      <a:pos x="T6" y="T7"/>
                    </a:cxn>
                    <a:cxn ang="0">
                      <a:pos x="T8" y="T9"/>
                    </a:cxn>
                  </a:cxnLst>
                  <a:rect l="0" t="0" r="r" b="b"/>
                  <a:pathLst>
                    <a:path w="5" h="7">
                      <a:moveTo>
                        <a:pt x="5" y="0"/>
                      </a:moveTo>
                      <a:lnTo>
                        <a:pt x="0" y="0"/>
                      </a:lnTo>
                      <a:lnTo>
                        <a:pt x="0" y="2"/>
                      </a:lnTo>
                      <a:lnTo>
                        <a:pt x="4" y="7"/>
                      </a:lnTo>
                      <a:lnTo>
                        <a:pt x="5"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56" name="Freeform 2160"/>
                <p:cNvSpPr>
                  <a:spLocks/>
                </p:cNvSpPr>
                <p:nvPr/>
              </p:nvSpPr>
              <p:spPr bwMode="auto">
                <a:xfrm>
                  <a:off x="3102" y="2021"/>
                  <a:ext cx="5" cy="4"/>
                </a:xfrm>
                <a:custGeom>
                  <a:avLst/>
                  <a:gdLst>
                    <a:gd name="T0" fmla="*/ 5 w 5"/>
                    <a:gd name="T1" fmla="*/ 0 h 7"/>
                    <a:gd name="T2" fmla="*/ 0 w 5"/>
                    <a:gd name="T3" fmla="*/ 0 h 7"/>
                    <a:gd name="T4" fmla="*/ 0 w 5"/>
                    <a:gd name="T5" fmla="*/ 2 h 7"/>
                    <a:gd name="T6" fmla="*/ 4 w 5"/>
                    <a:gd name="T7" fmla="*/ 7 h 7"/>
                    <a:gd name="T8" fmla="*/ 5 w 5"/>
                    <a:gd name="T9" fmla="*/ 0 h 7"/>
                  </a:gdLst>
                  <a:ahLst/>
                  <a:cxnLst>
                    <a:cxn ang="0">
                      <a:pos x="T0" y="T1"/>
                    </a:cxn>
                    <a:cxn ang="0">
                      <a:pos x="T2" y="T3"/>
                    </a:cxn>
                    <a:cxn ang="0">
                      <a:pos x="T4" y="T5"/>
                    </a:cxn>
                    <a:cxn ang="0">
                      <a:pos x="T6" y="T7"/>
                    </a:cxn>
                    <a:cxn ang="0">
                      <a:pos x="T8" y="T9"/>
                    </a:cxn>
                  </a:cxnLst>
                  <a:rect l="0" t="0" r="r" b="b"/>
                  <a:pathLst>
                    <a:path w="5" h="7">
                      <a:moveTo>
                        <a:pt x="5" y="0"/>
                      </a:moveTo>
                      <a:lnTo>
                        <a:pt x="0" y="0"/>
                      </a:lnTo>
                      <a:lnTo>
                        <a:pt x="0" y="2"/>
                      </a:lnTo>
                      <a:lnTo>
                        <a:pt x="4" y="7"/>
                      </a:lnTo>
                      <a:lnTo>
                        <a:pt x="5"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57" name="Picture 2161"/>
                <p:cNvPicPr>
                  <a:picLocks noChangeAspect="1" noChangeArrowheads="1"/>
                </p:cNvPicPr>
                <p:nvPr/>
              </p:nvPicPr>
              <p:blipFill>
                <a:blip r:embed="rId69" cstate="print">
                  <a:extLst>
                    <a:ext uri="{28A0092B-C50C-407E-A947-70E740481C1C}">
                      <a14:useLocalDpi xmlns:a14="http://schemas.microsoft.com/office/drawing/2010/main" val="0"/>
                    </a:ext>
                  </a:extLst>
                </a:blip>
                <a:srcRect t="-18575"/>
                <a:stretch>
                  <a:fillRect/>
                </a:stretch>
              </p:blipFill>
              <p:spPr bwMode="auto">
                <a:xfrm>
                  <a:off x="3102" y="2020"/>
                  <a:ext cx="6"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53" name="Freeform 2162"/>
              <p:cNvSpPr>
                <a:spLocks/>
              </p:cNvSpPr>
              <p:nvPr/>
            </p:nvSpPr>
            <p:spPr bwMode="auto">
              <a:xfrm>
                <a:off x="3102" y="2021"/>
                <a:ext cx="5" cy="4"/>
              </a:xfrm>
              <a:custGeom>
                <a:avLst/>
                <a:gdLst>
                  <a:gd name="T0" fmla="*/ 5 w 5"/>
                  <a:gd name="T1" fmla="*/ 0 h 7"/>
                  <a:gd name="T2" fmla="*/ 0 w 5"/>
                  <a:gd name="T3" fmla="*/ 0 h 7"/>
                  <a:gd name="T4" fmla="*/ 0 w 5"/>
                  <a:gd name="T5" fmla="*/ 2 h 7"/>
                  <a:gd name="T6" fmla="*/ 4 w 5"/>
                  <a:gd name="T7" fmla="*/ 7 h 7"/>
                  <a:gd name="T8" fmla="*/ 5 w 5"/>
                  <a:gd name="T9" fmla="*/ 0 h 7"/>
                </a:gdLst>
                <a:ahLst/>
                <a:cxnLst>
                  <a:cxn ang="0">
                    <a:pos x="T0" y="T1"/>
                  </a:cxn>
                  <a:cxn ang="0">
                    <a:pos x="T2" y="T3"/>
                  </a:cxn>
                  <a:cxn ang="0">
                    <a:pos x="T4" y="T5"/>
                  </a:cxn>
                  <a:cxn ang="0">
                    <a:pos x="T6" y="T7"/>
                  </a:cxn>
                  <a:cxn ang="0">
                    <a:pos x="T8" y="T9"/>
                  </a:cxn>
                </a:cxnLst>
                <a:rect l="0" t="0" r="r" b="b"/>
                <a:pathLst>
                  <a:path w="5" h="7">
                    <a:moveTo>
                      <a:pt x="5" y="0"/>
                    </a:moveTo>
                    <a:lnTo>
                      <a:pt x="0" y="0"/>
                    </a:lnTo>
                    <a:lnTo>
                      <a:pt x="0" y="2"/>
                    </a:lnTo>
                    <a:lnTo>
                      <a:pt x="4" y="7"/>
                    </a:lnTo>
                    <a:lnTo>
                      <a:pt x="5"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47" name="Group 2163"/>
            <p:cNvGrpSpPr>
              <a:grpSpLocks/>
            </p:cNvGrpSpPr>
            <p:nvPr/>
          </p:nvGrpSpPr>
          <p:grpSpPr bwMode="auto">
            <a:xfrm>
              <a:off x="3417918" y="2709313"/>
              <a:ext cx="19884" cy="16937"/>
              <a:chOff x="2708" y="2094"/>
              <a:chExt cx="11" cy="7"/>
            </a:xfrm>
            <a:solidFill>
              <a:schemeClr val="bg1">
                <a:lumMod val="85000"/>
              </a:schemeClr>
            </a:solidFill>
          </p:grpSpPr>
          <p:grpSp>
            <p:nvGrpSpPr>
              <p:cNvPr id="546" name="Group 2164"/>
              <p:cNvGrpSpPr>
                <a:grpSpLocks/>
              </p:cNvGrpSpPr>
              <p:nvPr/>
            </p:nvGrpSpPr>
            <p:grpSpPr bwMode="auto">
              <a:xfrm>
                <a:off x="2708" y="2094"/>
                <a:ext cx="11" cy="7"/>
                <a:chOff x="2708" y="2094"/>
                <a:chExt cx="11" cy="7"/>
              </a:xfrm>
              <a:grpFill/>
            </p:grpSpPr>
            <p:pic>
              <p:nvPicPr>
                <p:cNvPr id="548" name="Picture 2165"/>
                <p:cNvPicPr>
                  <a:picLocks noChangeAspect="1" noChangeArrowheads="1"/>
                </p:cNvPicPr>
                <p:nvPr/>
              </p:nvPicPr>
              <p:blipFill>
                <a:blip r:embed="rId70" cstate="print">
                  <a:extLst>
                    <a:ext uri="{28A0092B-C50C-407E-A947-70E740481C1C}">
                      <a14:useLocalDpi xmlns:a14="http://schemas.microsoft.com/office/drawing/2010/main" val="0"/>
                    </a:ext>
                  </a:extLst>
                </a:blip>
                <a:srcRect t="-134955"/>
                <a:stretch>
                  <a:fillRect/>
                </a:stretch>
              </p:blipFill>
              <p:spPr bwMode="auto">
                <a:xfrm>
                  <a:off x="2708" y="2094"/>
                  <a:ext cx="11"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9" name="Freeform 2166"/>
                <p:cNvSpPr>
                  <a:spLocks/>
                </p:cNvSpPr>
                <p:nvPr/>
              </p:nvSpPr>
              <p:spPr bwMode="auto">
                <a:xfrm>
                  <a:off x="2708" y="2098"/>
                  <a:ext cx="10" cy="2"/>
                </a:xfrm>
                <a:custGeom>
                  <a:avLst/>
                  <a:gdLst>
                    <a:gd name="T0" fmla="*/ 3 w 10"/>
                    <a:gd name="T1" fmla="*/ 4 h 4"/>
                    <a:gd name="T2" fmla="*/ 0 w 10"/>
                    <a:gd name="T3" fmla="*/ 0 h 4"/>
                    <a:gd name="T4" fmla="*/ 10 w 10"/>
                    <a:gd name="T5" fmla="*/ 2 h 4"/>
                    <a:gd name="T6" fmla="*/ 3 w 10"/>
                    <a:gd name="T7" fmla="*/ 4 h 4"/>
                  </a:gdLst>
                  <a:ahLst/>
                  <a:cxnLst>
                    <a:cxn ang="0">
                      <a:pos x="T0" y="T1"/>
                    </a:cxn>
                    <a:cxn ang="0">
                      <a:pos x="T2" y="T3"/>
                    </a:cxn>
                    <a:cxn ang="0">
                      <a:pos x="T4" y="T5"/>
                    </a:cxn>
                    <a:cxn ang="0">
                      <a:pos x="T6" y="T7"/>
                    </a:cxn>
                  </a:cxnLst>
                  <a:rect l="0" t="0" r="r" b="b"/>
                  <a:pathLst>
                    <a:path w="10" h="4">
                      <a:moveTo>
                        <a:pt x="3" y="4"/>
                      </a:moveTo>
                      <a:lnTo>
                        <a:pt x="0" y="0"/>
                      </a:lnTo>
                      <a:lnTo>
                        <a:pt x="10" y="2"/>
                      </a:lnTo>
                      <a:lnTo>
                        <a:pt x="3"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50" name="Freeform 2167"/>
                <p:cNvSpPr>
                  <a:spLocks/>
                </p:cNvSpPr>
                <p:nvPr/>
              </p:nvSpPr>
              <p:spPr bwMode="auto">
                <a:xfrm>
                  <a:off x="2708" y="2098"/>
                  <a:ext cx="10" cy="2"/>
                </a:xfrm>
                <a:custGeom>
                  <a:avLst/>
                  <a:gdLst>
                    <a:gd name="T0" fmla="*/ 3 w 10"/>
                    <a:gd name="T1" fmla="*/ 4 h 4"/>
                    <a:gd name="T2" fmla="*/ 0 w 10"/>
                    <a:gd name="T3" fmla="*/ 0 h 4"/>
                    <a:gd name="T4" fmla="*/ 10 w 10"/>
                    <a:gd name="T5" fmla="*/ 2 h 4"/>
                    <a:gd name="T6" fmla="*/ 3 w 10"/>
                    <a:gd name="T7" fmla="*/ 4 h 4"/>
                  </a:gdLst>
                  <a:ahLst/>
                  <a:cxnLst>
                    <a:cxn ang="0">
                      <a:pos x="T0" y="T1"/>
                    </a:cxn>
                    <a:cxn ang="0">
                      <a:pos x="T2" y="T3"/>
                    </a:cxn>
                    <a:cxn ang="0">
                      <a:pos x="T4" y="T5"/>
                    </a:cxn>
                    <a:cxn ang="0">
                      <a:pos x="T6" y="T7"/>
                    </a:cxn>
                  </a:cxnLst>
                  <a:rect l="0" t="0" r="r" b="b"/>
                  <a:pathLst>
                    <a:path w="10" h="4">
                      <a:moveTo>
                        <a:pt x="3" y="4"/>
                      </a:moveTo>
                      <a:lnTo>
                        <a:pt x="0" y="0"/>
                      </a:lnTo>
                      <a:lnTo>
                        <a:pt x="10" y="2"/>
                      </a:lnTo>
                      <a:lnTo>
                        <a:pt x="3"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51" name="Picture 2168"/>
                <p:cNvPicPr>
                  <a:picLocks noChangeAspect="1" noChangeArrowheads="1"/>
                </p:cNvPicPr>
                <p:nvPr/>
              </p:nvPicPr>
              <p:blipFill>
                <a:blip r:embed="rId70" cstate="print">
                  <a:extLst>
                    <a:ext uri="{28A0092B-C50C-407E-A947-70E740481C1C}">
                      <a14:useLocalDpi xmlns:a14="http://schemas.microsoft.com/office/drawing/2010/main" val="0"/>
                    </a:ext>
                  </a:extLst>
                </a:blip>
                <a:srcRect t="-134955"/>
                <a:stretch>
                  <a:fillRect/>
                </a:stretch>
              </p:blipFill>
              <p:spPr bwMode="auto">
                <a:xfrm>
                  <a:off x="2708" y="2094"/>
                  <a:ext cx="11" cy="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47" name="Freeform 2169"/>
              <p:cNvSpPr>
                <a:spLocks/>
              </p:cNvSpPr>
              <p:nvPr/>
            </p:nvSpPr>
            <p:spPr bwMode="auto">
              <a:xfrm>
                <a:off x="2708" y="2098"/>
                <a:ext cx="10" cy="2"/>
              </a:xfrm>
              <a:custGeom>
                <a:avLst/>
                <a:gdLst>
                  <a:gd name="T0" fmla="*/ 3 w 10"/>
                  <a:gd name="T1" fmla="*/ 4 h 4"/>
                  <a:gd name="T2" fmla="*/ 0 w 10"/>
                  <a:gd name="T3" fmla="*/ 0 h 4"/>
                  <a:gd name="T4" fmla="*/ 10 w 10"/>
                  <a:gd name="T5" fmla="*/ 2 h 4"/>
                  <a:gd name="T6" fmla="*/ 3 w 10"/>
                  <a:gd name="T7" fmla="*/ 4 h 4"/>
                </a:gdLst>
                <a:ahLst/>
                <a:cxnLst>
                  <a:cxn ang="0">
                    <a:pos x="T0" y="T1"/>
                  </a:cxn>
                  <a:cxn ang="0">
                    <a:pos x="T2" y="T3"/>
                  </a:cxn>
                  <a:cxn ang="0">
                    <a:pos x="T4" y="T5"/>
                  </a:cxn>
                  <a:cxn ang="0">
                    <a:pos x="T6" y="T7"/>
                  </a:cxn>
                </a:cxnLst>
                <a:rect l="0" t="0" r="r" b="b"/>
                <a:pathLst>
                  <a:path w="10" h="4">
                    <a:moveTo>
                      <a:pt x="3" y="4"/>
                    </a:moveTo>
                    <a:lnTo>
                      <a:pt x="0" y="0"/>
                    </a:lnTo>
                    <a:lnTo>
                      <a:pt x="10" y="2"/>
                    </a:lnTo>
                    <a:lnTo>
                      <a:pt x="3" y="4"/>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48" name="Group 2170"/>
            <p:cNvGrpSpPr>
              <a:grpSpLocks/>
            </p:cNvGrpSpPr>
            <p:nvPr/>
          </p:nvGrpSpPr>
          <p:grpSpPr bwMode="auto">
            <a:xfrm>
              <a:off x="3352844" y="2694258"/>
              <a:ext cx="16269" cy="9410"/>
              <a:chOff x="2671" y="2085"/>
              <a:chExt cx="9" cy="5"/>
            </a:xfrm>
            <a:solidFill>
              <a:schemeClr val="bg1">
                <a:lumMod val="85000"/>
              </a:schemeClr>
            </a:solidFill>
          </p:grpSpPr>
          <p:grpSp>
            <p:nvGrpSpPr>
              <p:cNvPr id="540" name="Group 2171"/>
              <p:cNvGrpSpPr>
                <a:grpSpLocks/>
              </p:cNvGrpSpPr>
              <p:nvPr/>
            </p:nvGrpSpPr>
            <p:grpSpPr bwMode="auto">
              <a:xfrm>
                <a:off x="2671" y="2085"/>
                <a:ext cx="9" cy="5"/>
                <a:chOff x="2671" y="2085"/>
                <a:chExt cx="9" cy="5"/>
              </a:xfrm>
              <a:grpFill/>
            </p:grpSpPr>
            <p:pic>
              <p:nvPicPr>
                <p:cNvPr id="542" name="Picture 2172"/>
                <p:cNvPicPr>
                  <a:picLocks noChangeAspect="1" noChangeArrowheads="1"/>
                </p:cNvPicPr>
                <p:nvPr/>
              </p:nvPicPr>
              <p:blipFill>
                <a:blip r:embed="rId71" cstate="print">
                  <a:extLst>
                    <a:ext uri="{28A0092B-C50C-407E-A947-70E740481C1C}">
                      <a14:useLocalDpi xmlns:a14="http://schemas.microsoft.com/office/drawing/2010/main" val="0"/>
                    </a:ext>
                  </a:extLst>
                </a:blip>
                <a:srcRect t="-58595"/>
                <a:stretch>
                  <a:fillRect/>
                </a:stretch>
              </p:blipFill>
              <p:spPr bwMode="auto">
                <a:xfrm>
                  <a:off x="2671" y="2085"/>
                  <a:ext cx="9"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3" name="Freeform 2173"/>
                <p:cNvSpPr>
                  <a:spLocks/>
                </p:cNvSpPr>
                <p:nvPr/>
              </p:nvSpPr>
              <p:spPr bwMode="auto">
                <a:xfrm>
                  <a:off x="2671" y="2087"/>
                  <a:ext cx="8" cy="3"/>
                </a:xfrm>
                <a:custGeom>
                  <a:avLst/>
                  <a:gdLst>
                    <a:gd name="T0" fmla="*/ 2 w 8"/>
                    <a:gd name="T1" fmla="*/ 0 h 5"/>
                    <a:gd name="T2" fmla="*/ 0 w 8"/>
                    <a:gd name="T3" fmla="*/ 3 h 5"/>
                    <a:gd name="T4" fmla="*/ 8 w 8"/>
                    <a:gd name="T5" fmla="*/ 5 h 5"/>
                    <a:gd name="T6" fmla="*/ 2 w 8"/>
                    <a:gd name="T7" fmla="*/ 0 h 5"/>
                  </a:gdLst>
                  <a:ahLst/>
                  <a:cxnLst>
                    <a:cxn ang="0">
                      <a:pos x="T0" y="T1"/>
                    </a:cxn>
                    <a:cxn ang="0">
                      <a:pos x="T2" y="T3"/>
                    </a:cxn>
                    <a:cxn ang="0">
                      <a:pos x="T4" y="T5"/>
                    </a:cxn>
                    <a:cxn ang="0">
                      <a:pos x="T6" y="T7"/>
                    </a:cxn>
                  </a:cxnLst>
                  <a:rect l="0" t="0" r="r" b="b"/>
                  <a:pathLst>
                    <a:path w="8" h="5">
                      <a:moveTo>
                        <a:pt x="2" y="0"/>
                      </a:moveTo>
                      <a:lnTo>
                        <a:pt x="0" y="3"/>
                      </a:lnTo>
                      <a:lnTo>
                        <a:pt x="8" y="5"/>
                      </a:lnTo>
                      <a:lnTo>
                        <a:pt x="2"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44" name="Freeform 2174"/>
                <p:cNvSpPr>
                  <a:spLocks/>
                </p:cNvSpPr>
                <p:nvPr/>
              </p:nvSpPr>
              <p:spPr bwMode="auto">
                <a:xfrm>
                  <a:off x="2671" y="2087"/>
                  <a:ext cx="8" cy="3"/>
                </a:xfrm>
                <a:custGeom>
                  <a:avLst/>
                  <a:gdLst>
                    <a:gd name="T0" fmla="*/ 2 w 8"/>
                    <a:gd name="T1" fmla="*/ 0 h 5"/>
                    <a:gd name="T2" fmla="*/ 0 w 8"/>
                    <a:gd name="T3" fmla="*/ 3 h 5"/>
                    <a:gd name="T4" fmla="*/ 8 w 8"/>
                    <a:gd name="T5" fmla="*/ 5 h 5"/>
                    <a:gd name="T6" fmla="*/ 2 w 8"/>
                    <a:gd name="T7" fmla="*/ 0 h 5"/>
                  </a:gdLst>
                  <a:ahLst/>
                  <a:cxnLst>
                    <a:cxn ang="0">
                      <a:pos x="T0" y="T1"/>
                    </a:cxn>
                    <a:cxn ang="0">
                      <a:pos x="T2" y="T3"/>
                    </a:cxn>
                    <a:cxn ang="0">
                      <a:pos x="T4" y="T5"/>
                    </a:cxn>
                    <a:cxn ang="0">
                      <a:pos x="T6" y="T7"/>
                    </a:cxn>
                  </a:cxnLst>
                  <a:rect l="0" t="0" r="r" b="b"/>
                  <a:pathLst>
                    <a:path w="8" h="5">
                      <a:moveTo>
                        <a:pt x="2" y="0"/>
                      </a:moveTo>
                      <a:lnTo>
                        <a:pt x="0" y="3"/>
                      </a:lnTo>
                      <a:lnTo>
                        <a:pt x="8" y="5"/>
                      </a:lnTo>
                      <a:lnTo>
                        <a:pt x="2"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45" name="Picture 2175"/>
                <p:cNvPicPr>
                  <a:picLocks noChangeAspect="1" noChangeArrowheads="1"/>
                </p:cNvPicPr>
                <p:nvPr/>
              </p:nvPicPr>
              <p:blipFill>
                <a:blip r:embed="rId71" cstate="print">
                  <a:extLst>
                    <a:ext uri="{28A0092B-C50C-407E-A947-70E740481C1C}">
                      <a14:useLocalDpi xmlns:a14="http://schemas.microsoft.com/office/drawing/2010/main" val="0"/>
                    </a:ext>
                  </a:extLst>
                </a:blip>
                <a:srcRect t="-58595"/>
                <a:stretch>
                  <a:fillRect/>
                </a:stretch>
              </p:blipFill>
              <p:spPr bwMode="auto">
                <a:xfrm>
                  <a:off x="2671" y="2085"/>
                  <a:ext cx="9" cy="5"/>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41" name="Freeform 2176"/>
              <p:cNvSpPr>
                <a:spLocks/>
              </p:cNvSpPr>
              <p:nvPr/>
            </p:nvSpPr>
            <p:spPr bwMode="auto">
              <a:xfrm>
                <a:off x="2671" y="2087"/>
                <a:ext cx="8" cy="3"/>
              </a:xfrm>
              <a:custGeom>
                <a:avLst/>
                <a:gdLst>
                  <a:gd name="T0" fmla="*/ 2 w 8"/>
                  <a:gd name="T1" fmla="*/ 0 h 5"/>
                  <a:gd name="T2" fmla="*/ 0 w 8"/>
                  <a:gd name="T3" fmla="*/ 3 h 5"/>
                  <a:gd name="T4" fmla="*/ 8 w 8"/>
                  <a:gd name="T5" fmla="*/ 5 h 5"/>
                  <a:gd name="T6" fmla="*/ 2 w 8"/>
                  <a:gd name="T7" fmla="*/ 0 h 5"/>
                </a:gdLst>
                <a:ahLst/>
                <a:cxnLst>
                  <a:cxn ang="0">
                    <a:pos x="T0" y="T1"/>
                  </a:cxn>
                  <a:cxn ang="0">
                    <a:pos x="T2" y="T3"/>
                  </a:cxn>
                  <a:cxn ang="0">
                    <a:pos x="T4" y="T5"/>
                  </a:cxn>
                  <a:cxn ang="0">
                    <a:pos x="T6" y="T7"/>
                  </a:cxn>
                </a:cxnLst>
                <a:rect l="0" t="0" r="r" b="b"/>
                <a:pathLst>
                  <a:path w="8" h="5">
                    <a:moveTo>
                      <a:pt x="2" y="0"/>
                    </a:moveTo>
                    <a:lnTo>
                      <a:pt x="0" y="3"/>
                    </a:lnTo>
                    <a:lnTo>
                      <a:pt x="8" y="5"/>
                    </a:lnTo>
                    <a:lnTo>
                      <a:pt x="2"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49" name="Group 2177"/>
            <p:cNvGrpSpPr>
              <a:grpSpLocks/>
            </p:cNvGrpSpPr>
            <p:nvPr/>
          </p:nvGrpSpPr>
          <p:grpSpPr bwMode="auto">
            <a:xfrm>
              <a:off x="3381766" y="2677321"/>
              <a:ext cx="10846" cy="16937"/>
              <a:chOff x="2688" y="2076"/>
              <a:chExt cx="6" cy="9"/>
            </a:xfrm>
            <a:solidFill>
              <a:schemeClr val="bg1">
                <a:lumMod val="85000"/>
              </a:schemeClr>
            </a:solidFill>
          </p:grpSpPr>
          <p:grpSp>
            <p:nvGrpSpPr>
              <p:cNvPr id="534" name="Group 2178"/>
              <p:cNvGrpSpPr>
                <a:grpSpLocks/>
              </p:cNvGrpSpPr>
              <p:nvPr/>
            </p:nvGrpSpPr>
            <p:grpSpPr bwMode="auto">
              <a:xfrm>
                <a:off x="2688" y="2076"/>
                <a:ext cx="6" cy="9"/>
                <a:chOff x="2688" y="2076"/>
                <a:chExt cx="6" cy="9"/>
              </a:xfrm>
              <a:grpFill/>
            </p:grpSpPr>
            <p:pic>
              <p:nvPicPr>
                <p:cNvPr id="536" name="Picture 2179"/>
                <p:cNvPicPr>
                  <a:picLocks noChangeAspect="1" noChangeArrowheads="1"/>
                </p:cNvPicPr>
                <p:nvPr/>
              </p:nvPicPr>
              <p:blipFill>
                <a:blip r:embed="rId2">
                  <a:extLst>
                    <a:ext uri="{28A0092B-C50C-407E-A947-70E740481C1C}">
                      <a14:useLocalDpi xmlns:a14="http://schemas.microsoft.com/office/drawing/2010/main" val="0"/>
                    </a:ext>
                  </a:extLst>
                </a:blip>
                <a:srcRect t="-369887"/>
                <a:stretch>
                  <a:fillRect/>
                </a:stretch>
              </p:blipFill>
              <p:spPr bwMode="auto">
                <a:xfrm>
                  <a:off x="2688" y="2076"/>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7" name="Freeform 2180"/>
                <p:cNvSpPr>
                  <a:spLocks/>
                </p:cNvSpPr>
                <p:nvPr/>
              </p:nvSpPr>
              <p:spPr bwMode="auto">
                <a:xfrm>
                  <a:off x="2688" y="2083"/>
                  <a:ext cx="5" cy="1"/>
                </a:xfrm>
                <a:custGeom>
                  <a:avLst/>
                  <a:gdLst>
                    <a:gd name="T0" fmla="*/ 5 w 5"/>
                    <a:gd name="T1" fmla="*/ 2 h 2"/>
                    <a:gd name="T2" fmla="*/ 0 w 5"/>
                    <a:gd name="T3" fmla="*/ 2 h 2"/>
                    <a:gd name="T4" fmla="*/ 2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2" y="0"/>
                      </a:lnTo>
                      <a:lnTo>
                        <a:pt x="5"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38" name="Freeform 2181"/>
                <p:cNvSpPr>
                  <a:spLocks/>
                </p:cNvSpPr>
                <p:nvPr/>
              </p:nvSpPr>
              <p:spPr bwMode="auto">
                <a:xfrm>
                  <a:off x="2688" y="2083"/>
                  <a:ext cx="5" cy="1"/>
                </a:xfrm>
                <a:custGeom>
                  <a:avLst/>
                  <a:gdLst>
                    <a:gd name="T0" fmla="*/ 5 w 5"/>
                    <a:gd name="T1" fmla="*/ 2 h 2"/>
                    <a:gd name="T2" fmla="*/ 0 w 5"/>
                    <a:gd name="T3" fmla="*/ 2 h 2"/>
                    <a:gd name="T4" fmla="*/ 2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2" y="0"/>
                      </a:lnTo>
                      <a:lnTo>
                        <a:pt x="5"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39" name="Picture 2182"/>
                <p:cNvPicPr>
                  <a:picLocks noChangeAspect="1" noChangeArrowheads="1"/>
                </p:cNvPicPr>
                <p:nvPr/>
              </p:nvPicPr>
              <p:blipFill>
                <a:blip r:embed="rId2">
                  <a:extLst>
                    <a:ext uri="{28A0092B-C50C-407E-A947-70E740481C1C}">
                      <a14:useLocalDpi xmlns:a14="http://schemas.microsoft.com/office/drawing/2010/main" val="0"/>
                    </a:ext>
                  </a:extLst>
                </a:blip>
                <a:srcRect t="-369887"/>
                <a:stretch>
                  <a:fillRect/>
                </a:stretch>
              </p:blipFill>
              <p:spPr bwMode="auto">
                <a:xfrm>
                  <a:off x="2688" y="2076"/>
                  <a:ext cx="6"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35" name="Freeform 2183"/>
              <p:cNvSpPr>
                <a:spLocks/>
              </p:cNvSpPr>
              <p:nvPr/>
            </p:nvSpPr>
            <p:spPr bwMode="auto">
              <a:xfrm>
                <a:off x="2688" y="2083"/>
                <a:ext cx="5" cy="1"/>
              </a:xfrm>
              <a:custGeom>
                <a:avLst/>
                <a:gdLst>
                  <a:gd name="T0" fmla="*/ 5 w 5"/>
                  <a:gd name="T1" fmla="*/ 2 h 2"/>
                  <a:gd name="T2" fmla="*/ 0 w 5"/>
                  <a:gd name="T3" fmla="*/ 2 h 2"/>
                  <a:gd name="T4" fmla="*/ 2 w 5"/>
                  <a:gd name="T5" fmla="*/ 0 h 2"/>
                  <a:gd name="T6" fmla="*/ 5 w 5"/>
                  <a:gd name="T7" fmla="*/ 2 h 2"/>
                </a:gdLst>
                <a:ahLst/>
                <a:cxnLst>
                  <a:cxn ang="0">
                    <a:pos x="T0" y="T1"/>
                  </a:cxn>
                  <a:cxn ang="0">
                    <a:pos x="T2" y="T3"/>
                  </a:cxn>
                  <a:cxn ang="0">
                    <a:pos x="T4" y="T5"/>
                  </a:cxn>
                  <a:cxn ang="0">
                    <a:pos x="T6" y="T7"/>
                  </a:cxn>
                </a:cxnLst>
                <a:rect l="0" t="0" r="r" b="b"/>
                <a:pathLst>
                  <a:path w="5" h="2">
                    <a:moveTo>
                      <a:pt x="5" y="2"/>
                    </a:moveTo>
                    <a:lnTo>
                      <a:pt x="0" y="2"/>
                    </a:lnTo>
                    <a:lnTo>
                      <a:pt x="2" y="0"/>
                    </a:lnTo>
                    <a:lnTo>
                      <a:pt x="5" y="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450" name="Freeform 2184"/>
            <p:cNvSpPr>
              <a:spLocks/>
            </p:cNvSpPr>
            <p:nvPr/>
          </p:nvSpPr>
          <p:spPr bwMode="auto">
            <a:xfrm>
              <a:off x="2387575" y="2899388"/>
              <a:ext cx="7230" cy="0"/>
            </a:xfrm>
            <a:custGeom>
              <a:avLst/>
              <a:gdLst>
                <a:gd name="T0" fmla="*/ 4 w 4"/>
                <a:gd name="T1" fmla="*/ 0 h 2"/>
                <a:gd name="T2" fmla="*/ 3 w 4"/>
                <a:gd name="T3" fmla="*/ 2 h 2"/>
                <a:gd name="T4" fmla="*/ 1 w 4"/>
                <a:gd name="T5" fmla="*/ 2 h 2"/>
                <a:gd name="T6" fmla="*/ 0 w 4"/>
                <a:gd name="T7" fmla="*/ 2 h 2"/>
                <a:gd name="T8" fmla="*/ 1 w 4"/>
                <a:gd name="T9" fmla="*/ 2 h 2"/>
                <a:gd name="T10" fmla="*/ 3 w 4"/>
                <a:gd name="T11" fmla="*/ 0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4" y="0"/>
                  </a:moveTo>
                  <a:lnTo>
                    <a:pt x="3" y="2"/>
                  </a:lnTo>
                  <a:lnTo>
                    <a:pt x="1" y="2"/>
                  </a:lnTo>
                  <a:lnTo>
                    <a:pt x="0" y="2"/>
                  </a:lnTo>
                  <a:lnTo>
                    <a:pt x="1" y="2"/>
                  </a:lnTo>
                  <a:lnTo>
                    <a:pt x="3" y="0"/>
                  </a:lnTo>
                  <a:lnTo>
                    <a:pt x="4"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51" name="Freeform 2185"/>
            <p:cNvSpPr>
              <a:spLocks/>
            </p:cNvSpPr>
            <p:nvPr/>
          </p:nvSpPr>
          <p:spPr bwMode="auto">
            <a:xfrm>
              <a:off x="3833670" y="2585106"/>
              <a:ext cx="86766" cy="161846"/>
            </a:xfrm>
            <a:custGeom>
              <a:avLst/>
              <a:gdLst>
                <a:gd name="T0" fmla="*/ 22 w 47"/>
                <a:gd name="T1" fmla="*/ 0 h 161"/>
                <a:gd name="T2" fmla="*/ 13 w 47"/>
                <a:gd name="T3" fmla="*/ 1 h 161"/>
                <a:gd name="T4" fmla="*/ 13 w 47"/>
                <a:gd name="T5" fmla="*/ 40 h 161"/>
                <a:gd name="T6" fmla="*/ 9 w 47"/>
                <a:gd name="T7" fmla="*/ 63 h 161"/>
                <a:gd name="T8" fmla="*/ 3 w 47"/>
                <a:gd name="T9" fmla="*/ 85 h 161"/>
                <a:gd name="T10" fmla="*/ 0 w 47"/>
                <a:gd name="T11" fmla="*/ 107 h 161"/>
                <a:gd name="T12" fmla="*/ 8 w 47"/>
                <a:gd name="T13" fmla="*/ 116 h 161"/>
                <a:gd name="T14" fmla="*/ 10 w 47"/>
                <a:gd name="T15" fmla="*/ 116 h 161"/>
                <a:gd name="T16" fmla="*/ 9 w 47"/>
                <a:gd name="T17" fmla="*/ 161 h 161"/>
                <a:gd name="T18" fmla="*/ 30 w 47"/>
                <a:gd name="T19" fmla="*/ 157 h 161"/>
                <a:gd name="T20" fmla="*/ 30 w 47"/>
                <a:gd name="T21" fmla="*/ 146 h 161"/>
                <a:gd name="T22" fmla="*/ 34 w 47"/>
                <a:gd name="T23" fmla="*/ 131 h 161"/>
                <a:gd name="T24" fmla="*/ 33 w 47"/>
                <a:gd name="T25" fmla="*/ 120 h 161"/>
                <a:gd name="T26" fmla="*/ 35 w 47"/>
                <a:gd name="T27" fmla="*/ 101 h 161"/>
                <a:gd name="T28" fmla="*/ 30 w 47"/>
                <a:gd name="T29" fmla="*/ 77 h 161"/>
                <a:gd name="T30" fmla="*/ 34 w 47"/>
                <a:gd name="T31" fmla="*/ 76 h 161"/>
                <a:gd name="T32" fmla="*/ 40 w 47"/>
                <a:gd name="T33" fmla="*/ 38 h 161"/>
                <a:gd name="T34" fmla="*/ 47 w 47"/>
                <a:gd name="T35" fmla="*/ 20 h 161"/>
                <a:gd name="T36" fmla="*/ 45 w 47"/>
                <a:gd name="T37" fmla="*/ 7 h 161"/>
                <a:gd name="T38" fmla="*/ 26 w 47"/>
                <a:gd name="T39" fmla="*/ 3 h 161"/>
                <a:gd name="T40" fmla="*/ 22 w 47"/>
                <a:gd name="T41"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161">
                  <a:moveTo>
                    <a:pt x="22" y="0"/>
                  </a:moveTo>
                  <a:lnTo>
                    <a:pt x="13" y="1"/>
                  </a:lnTo>
                  <a:lnTo>
                    <a:pt x="13" y="40"/>
                  </a:lnTo>
                  <a:lnTo>
                    <a:pt x="9" y="63"/>
                  </a:lnTo>
                  <a:lnTo>
                    <a:pt x="3" y="85"/>
                  </a:lnTo>
                  <a:lnTo>
                    <a:pt x="0" y="107"/>
                  </a:lnTo>
                  <a:lnTo>
                    <a:pt x="8" y="116"/>
                  </a:lnTo>
                  <a:lnTo>
                    <a:pt x="10" y="116"/>
                  </a:lnTo>
                  <a:lnTo>
                    <a:pt x="9" y="161"/>
                  </a:lnTo>
                  <a:lnTo>
                    <a:pt x="30" y="157"/>
                  </a:lnTo>
                  <a:lnTo>
                    <a:pt x="30" y="146"/>
                  </a:lnTo>
                  <a:lnTo>
                    <a:pt x="34" y="131"/>
                  </a:lnTo>
                  <a:lnTo>
                    <a:pt x="33" y="120"/>
                  </a:lnTo>
                  <a:lnTo>
                    <a:pt x="35" y="101"/>
                  </a:lnTo>
                  <a:lnTo>
                    <a:pt x="30" y="77"/>
                  </a:lnTo>
                  <a:lnTo>
                    <a:pt x="34" y="76"/>
                  </a:lnTo>
                  <a:lnTo>
                    <a:pt x="40" y="38"/>
                  </a:lnTo>
                  <a:lnTo>
                    <a:pt x="47" y="20"/>
                  </a:lnTo>
                  <a:lnTo>
                    <a:pt x="45" y="7"/>
                  </a:lnTo>
                  <a:lnTo>
                    <a:pt x="26" y="3"/>
                  </a:lnTo>
                  <a:lnTo>
                    <a:pt x="22" y="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52" name="Freeform 2186"/>
            <p:cNvSpPr>
              <a:spLocks/>
            </p:cNvSpPr>
            <p:nvPr/>
          </p:nvSpPr>
          <p:spPr bwMode="auto">
            <a:xfrm>
              <a:off x="3853554" y="2532412"/>
              <a:ext cx="301872" cy="244651"/>
            </a:xfrm>
            <a:custGeom>
              <a:avLst/>
              <a:gdLst>
                <a:gd name="T0" fmla="*/ 35 w 171"/>
                <a:gd name="T1" fmla="*/ 61 h 244"/>
                <a:gd name="T2" fmla="*/ 16 w 171"/>
                <a:gd name="T3" fmla="*/ 57 h 244"/>
                <a:gd name="T4" fmla="*/ 12 w 171"/>
                <a:gd name="T5" fmla="*/ 52 h 244"/>
                <a:gd name="T6" fmla="*/ 3 w 171"/>
                <a:gd name="T7" fmla="*/ 53 h 244"/>
                <a:gd name="T8" fmla="*/ 3 w 171"/>
                <a:gd name="T9" fmla="*/ 46 h 244"/>
                <a:gd name="T10" fmla="*/ 1 w 171"/>
                <a:gd name="T11" fmla="*/ 40 h 244"/>
                <a:gd name="T12" fmla="*/ 1 w 171"/>
                <a:gd name="T13" fmla="*/ 35 h 244"/>
                <a:gd name="T14" fmla="*/ 0 w 171"/>
                <a:gd name="T15" fmla="*/ 28 h 244"/>
                <a:gd name="T16" fmla="*/ 0 w 171"/>
                <a:gd name="T17" fmla="*/ 15 h 244"/>
                <a:gd name="T18" fmla="*/ 22 w 171"/>
                <a:gd name="T19" fmla="*/ 0 h 244"/>
                <a:gd name="T20" fmla="*/ 38 w 171"/>
                <a:gd name="T21" fmla="*/ 3 h 244"/>
                <a:gd name="T22" fmla="*/ 54 w 171"/>
                <a:gd name="T23" fmla="*/ 5 h 244"/>
                <a:gd name="T24" fmla="*/ 70 w 171"/>
                <a:gd name="T25" fmla="*/ 5 h 244"/>
                <a:gd name="T26" fmla="*/ 86 w 171"/>
                <a:gd name="T27" fmla="*/ 7 h 244"/>
                <a:gd name="T28" fmla="*/ 102 w 171"/>
                <a:gd name="T29" fmla="*/ 9 h 244"/>
                <a:gd name="T30" fmla="*/ 109 w 171"/>
                <a:gd name="T31" fmla="*/ 20 h 244"/>
                <a:gd name="T32" fmla="*/ 147 w 171"/>
                <a:gd name="T33" fmla="*/ 35 h 244"/>
                <a:gd name="T34" fmla="*/ 147 w 171"/>
                <a:gd name="T35" fmla="*/ 37 h 244"/>
                <a:gd name="T36" fmla="*/ 151 w 171"/>
                <a:gd name="T37" fmla="*/ 40 h 244"/>
                <a:gd name="T38" fmla="*/ 171 w 171"/>
                <a:gd name="T39" fmla="*/ 40 h 244"/>
                <a:gd name="T40" fmla="*/ 169 w 171"/>
                <a:gd name="T41" fmla="*/ 63 h 244"/>
                <a:gd name="T42" fmla="*/ 154 w 171"/>
                <a:gd name="T43" fmla="*/ 76 h 244"/>
                <a:gd name="T44" fmla="*/ 137 w 171"/>
                <a:gd name="T45" fmla="*/ 92 h 244"/>
                <a:gd name="T46" fmla="*/ 131 w 171"/>
                <a:gd name="T47" fmla="*/ 115 h 244"/>
                <a:gd name="T48" fmla="*/ 122 w 171"/>
                <a:gd name="T49" fmla="*/ 137 h 244"/>
                <a:gd name="T50" fmla="*/ 127 w 171"/>
                <a:gd name="T51" fmla="*/ 163 h 244"/>
                <a:gd name="T52" fmla="*/ 115 w 171"/>
                <a:gd name="T53" fmla="*/ 191 h 244"/>
                <a:gd name="T54" fmla="*/ 112 w 171"/>
                <a:gd name="T55" fmla="*/ 196 h 244"/>
                <a:gd name="T56" fmla="*/ 100 w 171"/>
                <a:gd name="T57" fmla="*/ 209 h 244"/>
                <a:gd name="T58" fmla="*/ 94 w 171"/>
                <a:gd name="T59" fmla="*/ 224 h 244"/>
                <a:gd name="T60" fmla="*/ 77 w 171"/>
                <a:gd name="T61" fmla="*/ 226 h 244"/>
                <a:gd name="T62" fmla="*/ 60 w 171"/>
                <a:gd name="T63" fmla="*/ 229 h 244"/>
                <a:gd name="T64" fmla="*/ 49 w 171"/>
                <a:gd name="T65" fmla="*/ 244 h 244"/>
                <a:gd name="T66" fmla="*/ 48 w 171"/>
                <a:gd name="T67" fmla="*/ 244 h 244"/>
                <a:gd name="T68" fmla="*/ 38 w 171"/>
                <a:gd name="T69" fmla="*/ 241 h 244"/>
                <a:gd name="T70" fmla="*/ 36 w 171"/>
                <a:gd name="T71" fmla="*/ 218 h 244"/>
                <a:gd name="T72" fmla="*/ 24 w 171"/>
                <a:gd name="T73" fmla="*/ 209 h 244"/>
                <a:gd name="T74" fmla="*/ 20 w 171"/>
                <a:gd name="T75" fmla="*/ 209 h 244"/>
                <a:gd name="T76" fmla="*/ 20 w 171"/>
                <a:gd name="T77" fmla="*/ 200 h 244"/>
                <a:gd name="T78" fmla="*/ 24 w 171"/>
                <a:gd name="T79" fmla="*/ 183 h 244"/>
                <a:gd name="T80" fmla="*/ 23 w 171"/>
                <a:gd name="T81" fmla="*/ 174 h 244"/>
                <a:gd name="T82" fmla="*/ 25 w 171"/>
                <a:gd name="T83" fmla="*/ 155 h 244"/>
                <a:gd name="T84" fmla="*/ 20 w 171"/>
                <a:gd name="T85" fmla="*/ 131 h 244"/>
                <a:gd name="T86" fmla="*/ 24 w 171"/>
                <a:gd name="T87" fmla="*/ 129 h 244"/>
                <a:gd name="T88" fmla="*/ 30 w 171"/>
                <a:gd name="T89" fmla="*/ 90 h 244"/>
                <a:gd name="T90" fmla="*/ 37 w 171"/>
                <a:gd name="T91" fmla="*/ 72 h 244"/>
                <a:gd name="T92" fmla="*/ 35 w 171"/>
                <a:gd name="T93" fmla="*/ 61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1" h="244">
                  <a:moveTo>
                    <a:pt x="35" y="61"/>
                  </a:moveTo>
                  <a:lnTo>
                    <a:pt x="16" y="57"/>
                  </a:lnTo>
                  <a:lnTo>
                    <a:pt x="12" y="52"/>
                  </a:lnTo>
                  <a:lnTo>
                    <a:pt x="3" y="53"/>
                  </a:lnTo>
                  <a:lnTo>
                    <a:pt x="3" y="46"/>
                  </a:lnTo>
                  <a:lnTo>
                    <a:pt x="1" y="40"/>
                  </a:lnTo>
                  <a:lnTo>
                    <a:pt x="1" y="35"/>
                  </a:lnTo>
                  <a:lnTo>
                    <a:pt x="0" y="28"/>
                  </a:lnTo>
                  <a:lnTo>
                    <a:pt x="0" y="15"/>
                  </a:lnTo>
                  <a:lnTo>
                    <a:pt x="22" y="0"/>
                  </a:lnTo>
                  <a:lnTo>
                    <a:pt x="38" y="3"/>
                  </a:lnTo>
                  <a:lnTo>
                    <a:pt x="54" y="5"/>
                  </a:lnTo>
                  <a:lnTo>
                    <a:pt x="70" y="5"/>
                  </a:lnTo>
                  <a:lnTo>
                    <a:pt x="86" y="7"/>
                  </a:lnTo>
                  <a:lnTo>
                    <a:pt x="102" y="9"/>
                  </a:lnTo>
                  <a:lnTo>
                    <a:pt x="109" y="20"/>
                  </a:lnTo>
                  <a:lnTo>
                    <a:pt x="147" y="35"/>
                  </a:lnTo>
                  <a:lnTo>
                    <a:pt x="147" y="37"/>
                  </a:lnTo>
                  <a:lnTo>
                    <a:pt x="151" y="40"/>
                  </a:lnTo>
                  <a:lnTo>
                    <a:pt x="171" y="40"/>
                  </a:lnTo>
                  <a:lnTo>
                    <a:pt x="169" y="63"/>
                  </a:lnTo>
                  <a:lnTo>
                    <a:pt x="154" y="76"/>
                  </a:lnTo>
                  <a:lnTo>
                    <a:pt x="137" y="92"/>
                  </a:lnTo>
                  <a:lnTo>
                    <a:pt x="131" y="115"/>
                  </a:lnTo>
                  <a:lnTo>
                    <a:pt x="122" y="137"/>
                  </a:lnTo>
                  <a:lnTo>
                    <a:pt x="127" y="163"/>
                  </a:lnTo>
                  <a:lnTo>
                    <a:pt x="115" y="191"/>
                  </a:lnTo>
                  <a:lnTo>
                    <a:pt x="112" y="196"/>
                  </a:lnTo>
                  <a:lnTo>
                    <a:pt x="100" y="209"/>
                  </a:lnTo>
                  <a:lnTo>
                    <a:pt x="94" y="224"/>
                  </a:lnTo>
                  <a:lnTo>
                    <a:pt x="77" y="226"/>
                  </a:lnTo>
                  <a:lnTo>
                    <a:pt x="60" y="229"/>
                  </a:lnTo>
                  <a:lnTo>
                    <a:pt x="49" y="244"/>
                  </a:lnTo>
                  <a:lnTo>
                    <a:pt x="48" y="244"/>
                  </a:lnTo>
                  <a:lnTo>
                    <a:pt x="38" y="241"/>
                  </a:lnTo>
                  <a:lnTo>
                    <a:pt x="36" y="218"/>
                  </a:lnTo>
                  <a:lnTo>
                    <a:pt x="24" y="209"/>
                  </a:lnTo>
                  <a:lnTo>
                    <a:pt x="20" y="209"/>
                  </a:lnTo>
                  <a:lnTo>
                    <a:pt x="20" y="200"/>
                  </a:lnTo>
                  <a:lnTo>
                    <a:pt x="24" y="183"/>
                  </a:lnTo>
                  <a:lnTo>
                    <a:pt x="23" y="174"/>
                  </a:lnTo>
                  <a:lnTo>
                    <a:pt x="25" y="155"/>
                  </a:lnTo>
                  <a:lnTo>
                    <a:pt x="20" y="131"/>
                  </a:lnTo>
                  <a:lnTo>
                    <a:pt x="24" y="129"/>
                  </a:lnTo>
                  <a:lnTo>
                    <a:pt x="30" y="90"/>
                  </a:lnTo>
                  <a:lnTo>
                    <a:pt x="37" y="72"/>
                  </a:lnTo>
                  <a:lnTo>
                    <a:pt x="35" y="61"/>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53" name="Freeform 2187"/>
            <p:cNvSpPr>
              <a:spLocks/>
            </p:cNvSpPr>
            <p:nvPr/>
          </p:nvSpPr>
          <p:spPr bwMode="auto">
            <a:xfrm>
              <a:off x="4137350" y="2656619"/>
              <a:ext cx="25307" cy="13174"/>
            </a:xfrm>
            <a:custGeom>
              <a:avLst/>
              <a:gdLst>
                <a:gd name="T0" fmla="*/ 14 w 14"/>
                <a:gd name="T1" fmla="*/ 2 h 13"/>
                <a:gd name="T2" fmla="*/ 6 w 14"/>
                <a:gd name="T3" fmla="*/ 13 h 13"/>
                <a:gd name="T4" fmla="*/ 0 w 14"/>
                <a:gd name="T5" fmla="*/ 4 h 13"/>
                <a:gd name="T6" fmla="*/ 9 w 14"/>
                <a:gd name="T7" fmla="*/ 0 h 13"/>
                <a:gd name="T8" fmla="*/ 14 w 14"/>
                <a:gd name="T9" fmla="*/ 2 h 13"/>
              </a:gdLst>
              <a:ahLst/>
              <a:cxnLst>
                <a:cxn ang="0">
                  <a:pos x="T0" y="T1"/>
                </a:cxn>
                <a:cxn ang="0">
                  <a:pos x="T2" y="T3"/>
                </a:cxn>
                <a:cxn ang="0">
                  <a:pos x="T4" y="T5"/>
                </a:cxn>
                <a:cxn ang="0">
                  <a:pos x="T6" y="T7"/>
                </a:cxn>
                <a:cxn ang="0">
                  <a:pos x="T8" y="T9"/>
                </a:cxn>
              </a:cxnLst>
              <a:rect l="0" t="0" r="r" b="b"/>
              <a:pathLst>
                <a:path w="14" h="13">
                  <a:moveTo>
                    <a:pt x="14" y="2"/>
                  </a:moveTo>
                  <a:lnTo>
                    <a:pt x="6" y="13"/>
                  </a:lnTo>
                  <a:lnTo>
                    <a:pt x="0" y="4"/>
                  </a:lnTo>
                  <a:lnTo>
                    <a:pt x="9" y="0"/>
                  </a:lnTo>
                  <a:lnTo>
                    <a:pt x="14" y="2"/>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54" name="Freeform 2188"/>
            <p:cNvSpPr>
              <a:spLocks/>
            </p:cNvSpPr>
            <p:nvPr/>
          </p:nvSpPr>
          <p:spPr bwMode="auto">
            <a:xfrm>
              <a:off x="948711" y="2355511"/>
              <a:ext cx="1487670" cy="771591"/>
            </a:xfrm>
            <a:custGeom>
              <a:avLst/>
              <a:gdLst>
                <a:gd name="T0" fmla="*/ 836 w 844"/>
                <a:gd name="T1" fmla="*/ 65 h 776"/>
                <a:gd name="T2" fmla="*/ 791 w 844"/>
                <a:gd name="T3" fmla="*/ 128 h 776"/>
                <a:gd name="T4" fmla="*/ 699 w 844"/>
                <a:gd name="T5" fmla="*/ 182 h 776"/>
                <a:gd name="T6" fmla="*/ 634 w 844"/>
                <a:gd name="T7" fmla="*/ 226 h 776"/>
                <a:gd name="T8" fmla="*/ 624 w 844"/>
                <a:gd name="T9" fmla="*/ 183 h 776"/>
                <a:gd name="T10" fmla="*/ 616 w 844"/>
                <a:gd name="T11" fmla="*/ 106 h 776"/>
                <a:gd name="T12" fmla="*/ 567 w 844"/>
                <a:gd name="T13" fmla="*/ 35 h 776"/>
                <a:gd name="T14" fmla="*/ 490 w 844"/>
                <a:gd name="T15" fmla="*/ 19 h 776"/>
                <a:gd name="T16" fmla="*/ 415 w 844"/>
                <a:gd name="T17" fmla="*/ 9 h 776"/>
                <a:gd name="T18" fmla="*/ 299 w 844"/>
                <a:gd name="T19" fmla="*/ 9 h 776"/>
                <a:gd name="T20" fmla="*/ 182 w 844"/>
                <a:gd name="T21" fmla="*/ 9 h 776"/>
                <a:gd name="T22" fmla="*/ 100 w 844"/>
                <a:gd name="T23" fmla="*/ 63 h 776"/>
                <a:gd name="T24" fmla="*/ 92 w 844"/>
                <a:gd name="T25" fmla="*/ 63 h 776"/>
                <a:gd name="T26" fmla="*/ 73 w 844"/>
                <a:gd name="T27" fmla="*/ 72 h 776"/>
                <a:gd name="T28" fmla="*/ 64 w 844"/>
                <a:gd name="T29" fmla="*/ 98 h 776"/>
                <a:gd name="T30" fmla="*/ 26 w 844"/>
                <a:gd name="T31" fmla="*/ 202 h 776"/>
                <a:gd name="T32" fmla="*/ 0 w 844"/>
                <a:gd name="T33" fmla="*/ 319 h 776"/>
                <a:gd name="T34" fmla="*/ 9 w 844"/>
                <a:gd name="T35" fmla="*/ 363 h 776"/>
                <a:gd name="T36" fmla="*/ 9 w 844"/>
                <a:gd name="T37" fmla="*/ 395 h 776"/>
                <a:gd name="T38" fmla="*/ 17 w 844"/>
                <a:gd name="T39" fmla="*/ 476 h 776"/>
                <a:gd name="T40" fmla="*/ 83 w 844"/>
                <a:gd name="T41" fmla="*/ 535 h 776"/>
                <a:gd name="T42" fmla="*/ 150 w 844"/>
                <a:gd name="T43" fmla="*/ 578 h 776"/>
                <a:gd name="T44" fmla="*/ 216 w 844"/>
                <a:gd name="T45" fmla="*/ 630 h 776"/>
                <a:gd name="T46" fmla="*/ 273 w 844"/>
                <a:gd name="T47" fmla="*/ 663 h 776"/>
                <a:gd name="T48" fmla="*/ 312 w 844"/>
                <a:gd name="T49" fmla="*/ 715 h 776"/>
                <a:gd name="T50" fmla="*/ 321 w 844"/>
                <a:gd name="T51" fmla="*/ 687 h 776"/>
                <a:gd name="T52" fmla="*/ 336 w 844"/>
                <a:gd name="T53" fmla="*/ 671 h 776"/>
                <a:gd name="T54" fmla="*/ 365 w 844"/>
                <a:gd name="T55" fmla="*/ 637 h 776"/>
                <a:gd name="T56" fmla="*/ 402 w 844"/>
                <a:gd name="T57" fmla="*/ 634 h 776"/>
                <a:gd name="T58" fmla="*/ 431 w 844"/>
                <a:gd name="T59" fmla="*/ 635 h 776"/>
                <a:gd name="T60" fmla="*/ 444 w 844"/>
                <a:gd name="T61" fmla="*/ 626 h 776"/>
                <a:gd name="T62" fmla="*/ 465 w 844"/>
                <a:gd name="T63" fmla="*/ 613 h 776"/>
                <a:gd name="T64" fmla="*/ 479 w 844"/>
                <a:gd name="T65" fmla="*/ 611 h 776"/>
                <a:gd name="T66" fmla="*/ 503 w 844"/>
                <a:gd name="T67" fmla="*/ 621 h 776"/>
                <a:gd name="T68" fmla="*/ 540 w 844"/>
                <a:gd name="T69" fmla="*/ 661 h 776"/>
                <a:gd name="T70" fmla="*/ 536 w 844"/>
                <a:gd name="T71" fmla="*/ 710 h 776"/>
                <a:gd name="T72" fmla="*/ 544 w 844"/>
                <a:gd name="T73" fmla="*/ 735 h 776"/>
                <a:gd name="T74" fmla="*/ 574 w 844"/>
                <a:gd name="T75" fmla="*/ 721 h 776"/>
                <a:gd name="T76" fmla="*/ 567 w 844"/>
                <a:gd name="T77" fmla="*/ 639 h 776"/>
                <a:gd name="T78" fmla="*/ 577 w 844"/>
                <a:gd name="T79" fmla="*/ 561 h 776"/>
                <a:gd name="T80" fmla="*/ 610 w 844"/>
                <a:gd name="T81" fmla="*/ 515 h 776"/>
                <a:gd name="T82" fmla="*/ 649 w 844"/>
                <a:gd name="T83" fmla="*/ 454 h 776"/>
                <a:gd name="T84" fmla="*/ 672 w 844"/>
                <a:gd name="T85" fmla="*/ 430 h 776"/>
                <a:gd name="T86" fmla="*/ 664 w 844"/>
                <a:gd name="T87" fmla="*/ 426 h 776"/>
                <a:gd name="T88" fmla="*/ 671 w 844"/>
                <a:gd name="T89" fmla="*/ 395 h 776"/>
                <a:gd name="T90" fmla="*/ 672 w 844"/>
                <a:gd name="T91" fmla="*/ 385 h 776"/>
                <a:gd name="T92" fmla="*/ 667 w 844"/>
                <a:gd name="T93" fmla="*/ 337 h 776"/>
                <a:gd name="T94" fmla="*/ 677 w 844"/>
                <a:gd name="T95" fmla="*/ 322 h 776"/>
                <a:gd name="T96" fmla="*/ 683 w 844"/>
                <a:gd name="T97" fmla="*/ 356 h 776"/>
                <a:gd name="T98" fmla="*/ 694 w 844"/>
                <a:gd name="T99" fmla="*/ 350 h 776"/>
                <a:gd name="T100" fmla="*/ 698 w 844"/>
                <a:gd name="T101" fmla="*/ 333 h 776"/>
                <a:gd name="T102" fmla="*/ 723 w 844"/>
                <a:gd name="T103" fmla="*/ 270 h 776"/>
                <a:gd name="T104" fmla="*/ 765 w 844"/>
                <a:gd name="T105" fmla="*/ 246 h 776"/>
                <a:gd name="T106" fmla="*/ 784 w 844"/>
                <a:gd name="T107" fmla="*/ 241 h 776"/>
                <a:gd name="T108" fmla="*/ 799 w 844"/>
                <a:gd name="T109" fmla="*/ 172 h 776"/>
                <a:gd name="T110" fmla="*/ 825 w 844"/>
                <a:gd name="T111" fmla="*/ 159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4" h="776">
                  <a:moveTo>
                    <a:pt x="843" y="143"/>
                  </a:moveTo>
                  <a:lnTo>
                    <a:pt x="842" y="132"/>
                  </a:lnTo>
                  <a:lnTo>
                    <a:pt x="839" y="111"/>
                  </a:lnTo>
                  <a:lnTo>
                    <a:pt x="844" y="72"/>
                  </a:lnTo>
                  <a:lnTo>
                    <a:pt x="836" y="65"/>
                  </a:lnTo>
                  <a:lnTo>
                    <a:pt x="829" y="67"/>
                  </a:lnTo>
                  <a:lnTo>
                    <a:pt x="828" y="61"/>
                  </a:lnTo>
                  <a:lnTo>
                    <a:pt x="816" y="83"/>
                  </a:lnTo>
                  <a:lnTo>
                    <a:pt x="804" y="107"/>
                  </a:lnTo>
                  <a:lnTo>
                    <a:pt x="791" y="128"/>
                  </a:lnTo>
                  <a:lnTo>
                    <a:pt x="782" y="139"/>
                  </a:lnTo>
                  <a:lnTo>
                    <a:pt x="753" y="141"/>
                  </a:lnTo>
                  <a:lnTo>
                    <a:pt x="727" y="143"/>
                  </a:lnTo>
                  <a:lnTo>
                    <a:pt x="712" y="163"/>
                  </a:lnTo>
                  <a:lnTo>
                    <a:pt x="699" y="182"/>
                  </a:lnTo>
                  <a:lnTo>
                    <a:pt x="683" y="185"/>
                  </a:lnTo>
                  <a:lnTo>
                    <a:pt x="664" y="187"/>
                  </a:lnTo>
                  <a:lnTo>
                    <a:pt x="663" y="208"/>
                  </a:lnTo>
                  <a:lnTo>
                    <a:pt x="649" y="215"/>
                  </a:lnTo>
                  <a:lnTo>
                    <a:pt x="634" y="226"/>
                  </a:lnTo>
                  <a:lnTo>
                    <a:pt x="619" y="233"/>
                  </a:lnTo>
                  <a:lnTo>
                    <a:pt x="604" y="245"/>
                  </a:lnTo>
                  <a:lnTo>
                    <a:pt x="600" y="232"/>
                  </a:lnTo>
                  <a:lnTo>
                    <a:pt x="617" y="202"/>
                  </a:lnTo>
                  <a:lnTo>
                    <a:pt x="624" y="183"/>
                  </a:lnTo>
                  <a:lnTo>
                    <a:pt x="627" y="154"/>
                  </a:lnTo>
                  <a:lnTo>
                    <a:pt x="630" y="128"/>
                  </a:lnTo>
                  <a:lnTo>
                    <a:pt x="619" y="111"/>
                  </a:lnTo>
                  <a:lnTo>
                    <a:pt x="620" y="104"/>
                  </a:lnTo>
                  <a:lnTo>
                    <a:pt x="616" y="106"/>
                  </a:lnTo>
                  <a:lnTo>
                    <a:pt x="614" y="91"/>
                  </a:lnTo>
                  <a:lnTo>
                    <a:pt x="602" y="74"/>
                  </a:lnTo>
                  <a:lnTo>
                    <a:pt x="590" y="63"/>
                  </a:lnTo>
                  <a:lnTo>
                    <a:pt x="579" y="48"/>
                  </a:lnTo>
                  <a:lnTo>
                    <a:pt x="567" y="35"/>
                  </a:lnTo>
                  <a:lnTo>
                    <a:pt x="550" y="44"/>
                  </a:lnTo>
                  <a:lnTo>
                    <a:pt x="539" y="35"/>
                  </a:lnTo>
                  <a:lnTo>
                    <a:pt x="525" y="41"/>
                  </a:lnTo>
                  <a:lnTo>
                    <a:pt x="506" y="24"/>
                  </a:lnTo>
                  <a:lnTo>
                    <a:pt x="490" y="19"/>
                  </a:lnTo>
                  <a:lnTo>
                    <a:pt x="492" y="0"/>
                  </a:lnTo>
                  <a:lnTo>
                    <a:pt x="486" y="9"/>
                  </a:lnTo>
                  <a:lnTo>
                    <a:pt x="462" y="9"/>
                  </a:lnTo>
                  <a:lnTo>
                    <a:pt x="438" y="9"/>
                  </a:lnTo>
                  <a:lnTo>
                    <a:pt x="415" y="9"/>
                  </a:lnTo>
                  <a:lnTo>
                    <a:pt x="393" y="9"/>
                  </a:lnTo>
                  <a:lnTo>
                    <a:pt x="369" y="9"/>
                  </a:lnTo>
                  <a:lnTo>
                    <a:pt x="346" y="9"/>
                  </a:lnTo>
                  <a:lnTo>
                    <a:pt x="323" y="9"/>
                  </a:lnTo>
                  <a:lnTo>
                    <a:pt x="299" y="9"/>
                  </a:lnTo>
                  <a:lnTo>
                    <a:pt x="276" y="9"/>
                  </a:lnTo>
                  <a:lnTo>
                    <a:pt x="252" y="9"/>
                  </a:lnTo>
                  <a:lnTo>
                    <a:pt x="228" y="9"/>
                  </a:lnTo>
                  <a:lnTo>
                    <a:pt x="205" y="9"/>
                  </a:lnTo>
                  <a:lnTo>
                    <a:pt x="182" y="9"/>
                  </a:lnTo>
                  <a:lnTo>
                    <a:pt x="158" y="9"/>
                  </a:lnTo>
                  <a:lnTo>
                    <a:pt x="135" y="9"/>
                  </a:lnTo>
                  <a:lnTo>
                    <a:pt x="112" y="9"/>
                  </a:lnTo>
                  <a:lnTo>
                    <a:pt x="107" y="39"/>
                  </a:lnTo>
                  <a:lnTo>
                    <a:pt x="100" y="63"/>
                  </a:lnTo>
                  <a:lnTo>
                    <a:pt x="89" y="72"/>
                  </a:lnTo>
                  <a:lnTo>
                    <a:pt x="92" y="65"/>
                  </a:lnTo>
                  <a:lnTo>
                    <a:pt x="93" y="69"/>
                  </a:lnTo>
                  <a:lnTo>
                    <a:pt x="104" y="44"/>
                  </a:lnTo>
                  <a:lnTo>
                    <a:pt x="92" y="63"/>
                  </a:lnTo>
                  <a:lnTo>
                    <a:pt x="89" y="65"/>
                  </a:lnTo>
                  <a:lnTo>
                    <a:pt x="97" y="50"/>
                  </a:lnTo>
                  <a:lnTo>
                    <a:pt x="103" y="41"/>
                  </a:lnTo>
                  <a:lnTo>
                    <a:pt x="81" y="30"/>
                  </a:lnTo>
                  <a:lnTo>
                    <a:pt x="73" y="72"/>
                  </a:lnTo>
                  <a:lnTo>
                    <a:pt x="72" y="78"/>
                  </a:lnTo>
                  <a:lnTo>
                    <a:pt x="71" y="83"/>
                  </a:lnTo>
                  <a:lnTo>
                    <a:pt x="70" y="89"/>
                  </a:lnTo>
                  <a:lnTo>
                    <a:pt x="69" y="85"/>
                  </a:lnTo>
                  <a:lnTo>
                    <a:pt x="64" y="98"/>
                  </a:lnTo>
                  <a:lnTo>
                    <a:pt x="74" y="100"/>
                  </a:lnTo>
                  <a:lnTo>
                    <a:pt x="68" y="100"/>
                  </a:lnTo>
                  <a:lnTo>
                    <a:pt x="60" y="115"/>
                  </a:lnTo>
                  <a:lnTo>
                    <a:pt x="43" y="159"/>
                  </a:lnTo>
                  <a:lnTo>
                    <a:pt x="26" y="202"/>
                  </a:lnTo>
                  <a:lnTo>
                    <a:pt x="21" y="228"/>
                  </a:lnTo>
                  <a:lnTo>
                    <a:pt x="16" y="252"/>
                  </a:lnTo>
                  <a:lnTo>
                    <a:pt x="2" y="283"/>
                  </a:lnTo>
                  <a:lnTo>
                    <a:pt x="3" y="295"/>
                  </a:lnTo>
                  <a:lnTo>
                    <a:pt x="0" y="319"/>
                  </a:lnTo>
                  <a:lnTo>
                    <a:pt x="3" y="339"/>
                  </a:lnTo>
                  <a:lnTo>
                    <a:pt x="4" y="359"/>
                  </a:lnTo>
                  <a:lnTo>
                    <a:pt x="3" y="356"/>
                  </a:lnTo>
                  <a:lnTo>
                    <a:pt x="2" y="363"/>
                  </a:lnTo>
                  <a:lnTo>
                    <a:pt x="9" y="363"/>
                  </a:lnTo>
                  <a:lnTo>
                    <a:pt x="13" y="363"/>
                  </a:lnTo>
                  <a:lnTo>
                    <a:pt x="10" y="378"/>
                  </a:lnTo>
                  <a:lnTo>
                    <a:pt x="8" y="372"/>
                  </a:lnTo>
                  <a:lnTo>
                    <a:pt x="4" y="378"/>
                  </a:lnTo>
                  <a:lnTo>
                    <a:pt x="9" y="395"/>
                  </a:lnTo>
                  <a:lnTo>
                    <a:pt x="4" y="409"/>
                  </a:lnTo>
                  <a:lnTo>
                    <a:pt x="8" y="428"/>
                  </a:lnTo>
                  <a:lnTo>
                    <a:pt x="11" y="446"/>
                  </a:lnTo>
                  <a:lnTo>
                    <a:pt x="9" y="474"/>
                  </a:lnTo>
                  <a:lnTo>
                    <a:pt x="17" y="476"/>
                  </a:lnTo>
                  <a:lnTo>
                    <a:pt x="32" y="493"/>
                  </a:lnTo>
                  <a:lnTo>
                    <a:pt x="47" y="515"/>
                  </a:lnTo>
                  <a:lnTo>
                    <a:pt x="48" y="539"/>
                  </a:lnTo>
                  <a:lnTo>
                    <a:pt x="64" y="539"/>
                  </a:lnTo>
                  <a:lnTo>
                    <a:pt x="83" y="535"/>
                  </a:lnTo>
                  <a:lnTo>
                    <a:pt x="95" y="546"/>
                  </a:lnTo>
                  <a:lnTo>
                    <a:pt x="106" y="556"/>
                  </a:lnTo>
                  <a:lnTo>
                    <a:pt x="118" y="569"/>
                  </a:lnTo>
                  <a:lnTo>
                    <a:pt x="130" y="578"/>
                  </a:lnTo>
                  <a:lnTo>
                    <a:pt x="150" y="578"/>
                  </a:lnTo>
                  <a:lnTo>
                    <a:pt x="171" y="578"/>
                  </a:lnTo>
                  <a:lnTo>
                    <a:pt x="174" y="563"/>
                  </a:lnTo>
                  <a:lnTo>
                    <a:pt x="200" y="563"/>
                  </a:lnTo>
                  <a:lnTo>
                    <a:pt x="213" y="595"/>
                  </a:lnTo>
                  <a:lnTo>
                    <a:pt x="216" y="630"/>
                  </a:lnTo>
                  <a:lnTo>
                    <a:pt x="226" y="641"/>
                  </a:lnTo>
                  <a:lnTo>
                    <a:pt x="236" y="656"/>
                  </a:lnTo>
                  <a:lnTo>
                    <a:pt x="245" y="632"/>
                  </a:lnTo>
                  <a:lnTo>
                    <a:pt x="266" y="635"/>
                  </a:lnTo>
                  <a:lnTo>
                    <a:pt x="273" y="663"/>
                  </a:lnTo>
                  <a:lnTo>
                    <a:pt x="279" y="693"/>
                  </a:lnTo>
                  <a:lnTo>
                    <a:pt x="285" y="732"/>
                  </a:lnTo>
                  <a:lnTo>
                    <a:pt x="294" y="748"/>
                  </a:lnTo>
                  <a:lnTo>
                    <a:pt x="313" y="754"/>
                  </a:lnTo>
                  <a:lnTo>
                    <a:pt x="312" y="715"/>
                  </a:lnTo>
                  <a:lnTo>
                    <a:pt x="311" y="711"/>
                  </a:lnTo>
                  <a:lnTo>
                    <a:pt x="310" y="704"/>
                  </a:lnTo>
                  <a:lnTo>
                    <a:pt x="314" y="710"/>
                  </a:lnTo>
                  <a:lnTo>
                    <a:pt x="316" y="693"/>
                  </a:lnTo>
                  <a:lnTo>
                    <a:pt x="321" y="687"/>
                  </a:lnTo>
                  <a:lnTo>
                    <a:pt x="328" y="676"/>
                  </a:lnTo>
                  <a:lnTo>
                    <a:pt x="333" y="671"/>
                  </a:lnTo>
                  <a:lnTo>
                    <a:pt x="333" y="667"/>
                  </a:lnTo>
                  <a:lnTo>
                    <a:pt x="341" y="667"/>
                  </a:lnTo>
                  <a:lnTo>
                    <a:pt x="336" y="671"/>
                  </a:lnTo>
                  <a:lnTo>
                    <a:pt x="345" y="663"/>
                  </a:lnTo>
                  <a:lnTo>
                    <a:pt x="342" y="663"/>
                  </a:lnTo>
                  <a:lnTo>
                    <a:pt x="359" y="641"/>
                  </a:lnTo>
                  <a:lnTo>
                    <a:pt x="361" y="634"/>
                  </a:lnTo>
                  <a:lnTo>
                    <a:pt x="365" y="637"/>
                  </a:lnTo>
                  <a:lnTo>
                    <a:pt x="364" y="639"/>
                  </a:lnTo>
                  <a:lnTo>
                    <a:pt x="376" y="630"/>
                  </a:lnTo>
                  <a:lnTo>
                    <a:pt x="377" y="630"/>
                  </a:lnTo>
                  <a:lnTo>
                    <a:pt x="390" y="632"/>
                  </a:lnTo>
                  <a:lnTo>
                    <a:pt x="402" y="634"/>
                  </a:lnTo>
                  <a:lnTo>
                    <a:pt x="410" y="632"/>
                  </a:lnTo>
                  <a:lnTo>
                    <a:pt x="414" y="641"/>
                  </a:lnTo>
                  <a:lnTo>
                    <a:pt x="423" y="647"/>
                  </a:lnTo>
                  <a:lnTo>
                    <a:pt x="432" y="647"/>
                  </a:lnTo>
                  <a:lnTo>
                    <a:pt x="431" y="635"/>
                  </a:lnTo>
                  <a:lnTo>
                    <a:pt x="443" y="648"/>
                  </a:lnTo>
                  <a:lnTo>
                    <a:pt x="441" y="658"/>
                  </a:lnTo>
                  <a:lnTo>
                    <a:pt x="445" y="647"/>
                  </a:lnTo>
                  <a:lnTo>
                    <a:pt x="438" y="632"/>
                  </a:lnTo>
                  <a:lnTo>
                    <a:pt x="444" y="626"/>
                  </a:lnTo>
                  <a:lnTo>
                    <a:pt x="442" y="622"/>
                  </a:lnTo>
                  <a:lnTo>
                    <a:pt x="441" y="619"/>
                  </a:lnTo>
                  <a:lnTo>
                    <a:pt x="430" y="615"/>
                  </a:lnTo>
                  <a:lnTo>
                    <a:pt x="441" y="615"/>
                  </a:lnTo>
                  <a:lnTo>
                    <a:pt x="465" y="613"/>
                  </a:lnTo>
                  <a:lnTo>
                    <a:pt x="468" y="598"/>
                  </a:lnTo>
                  <a:lnTo>
                    <a:pt x="467" y="613"/>
                  </a:lnTo>
                  <a:lnTo>
                    <a:pt x="474" y="613"/>
                  </a:lnTo>
                  <a:lnTo>
                    <a:pt x="481" y="608"/>
                  </a:lnTo>
                  <a:lnTo>
                    <a:pt x="479" y="611"/>
                  </a:lnTo>
                  <a:lnTo>
                    <a:pt x="493" y="609"/>
                  </a:lnTo>
                  <a:lnTo>
                    <a:pt x="489" y="609"/>
                  </a:lnTo>
                  <a:lnTo>
                    <a:pt x="498" y="615"/>
                  </a:lnTo>
                  <a:lnTo>
                    <a:pt x="501" y="615"/>
                  </a:lnTo>
                  <a:lnTo>
                    <a:pt x="503" y="621"/>
                  </a:lnTo>
                  <a:lnTo>
                    <a:pt x="499" y="617"/>
                  </a:lnTo>
                  <a:lnTo>
                    <a:pt x="503" y="634"/>
                  </a:lnTo>
                  <a:lnTo>
                    <a:pt x="525" y="619"/>
                  </a:lnTo>
                  <a:lnTo>
                    <a:pt x="532" y="639"/>
                  </a:lnTo>
                  <a:lnTo>
                    <a:pt x="540" y="661"/>
                  </a:lnTo>
                  <a:lnTo>
                    <a:pt x="535" y="698"/>
                  </a:lnTo>
                  <a:lnTo>
                    <a:pt x="534" y="693"/>
                  </a:lnTo>
                  <a:lnTo>
                    <a:pt x="535" y="698"/>
                  </a:lnTo>
                  <a:lnTo>
                    <a:pt x="540" y="689"/>
                  </a:lnTo>
                  <a:lnTo>
                    <a:pt x="536" y="710"/>
                  </a:lnTo>
                  <a:lnTo>
                    <a:pt x="541" y="722"/>
                  </a:lnTo>
                  <a:lnTo>
                    <a:pt x="543" y="724"/>
                  </a:lnTo>
                  <a:lnTo>
                    <a:pt x="543" y="734"/>
                  </a:lnTo>
                  <a:lnTo>
                    <a:pt x="546" y="730"/>
                  </a:lnTo>
                  <a:lnTo>
                    <a:pt x="544" y="735"/>
                  </a:lnTo>
                  <a:lnTo>
                    <a:pt x="546" y="756"/>
                  </a:lnTo>
                  <a:lnTo>
                    <a:pt x="553" y="776"/>
                  </a:lnTo>
                  <a:lnTo>
                    <a:pt x="564" y="774"/>
                  </a:lnTo>
                  <a:lnTo>
                    <a:pt x="568" y="748"/>
                  </a:lnTo>
                  <a:lnTo>
                    <a:pt x="574" y="721"/>
                  </a:lnTo>
                  <a:lnTo>
                    <a:pt x="571" y="693"/>
                  </a:lnTo>
                  <a:lnTo>
                    <a:pt x="567" y="667"/>
                  </a:lnTo>
                  <a:lnTo>
                    <a:pt x="569" y="691"/>
                  </a:lnTo>
                  <a:lnTo>
                    <a:pt x="568" y="663"/>
                  </a:lnTo>
                  <a:lnTo>
                    <a:pt x="567" y="639"/>
                  </a:lnTo>
                  <a:lnTo>
                    <a:pt x="566" y="613"/>
                  </a:lnTo>
                  <a:lnTo>
                    <a:pt x="566" y="587"/>
                  </a:lnTo>
                  <a:lnTo>
                    <a:pt x="571" y="580"/>
                  </a:lnTo>
                  <a:lnTo>
                    <a:pt x="571" y="576"/>
                  </a:lnTo>
                  <a:lnTo>
                    <a:pt x="577" y="561"/>
                  </a:lnTo>
                  <a:lnTo>
                    <a:pt x="582" y="548"/>
                  </a:lnTo>
                  <a:lnTo>
                    <a:pt x="583" y="546"/>
                  </a:lnTo>
                  <a:lnTo>
                    <a:pt x="587" y="541"/>
                  </a:lnTo>
                  <a:lnTo>
                    <a:pt x="608" y="517"/>
                  </a:lnTo>
                  <a:lnTo>
                    <a:pt x="610" y="515"/>
                  </a:lnTo>
                  <a:lnTo>
                    <a:pt x="624" y="496"/>
                  </a:lnTo>
                  <a:lnTo>
                    <a:pt x="631" y="493"/>
                  </a:lnTo>
                  <a:lnTo>
                    <a:pt x="641" y="474"/>
                  </a:lnTo>
                  <a:lnTo>
                    <a:pt x="660" y="459"/>
                  </a:lnTo>
                  <a:lnTo>
                    <a:pt x="649" y="454"/>
                  </a:lnTo>
                  <a:lnTo>
                    <a:pt x="655" y="456"/>
                  </a:lnTo>
                  <a:lnTo>
                    <a:pt x="658" y="450"/>
                  </a:lnTo>
                  <a:lnTo>
                    <a:pt x="651" y="443"/>
                  </a:lnTo>
                  <a:lnTo>
                    <a:pt x="666" y="443"/>
                  </a:lnTo>
                  <a:lnTo>
                    <a:pt x="672" y="430"/>
                  </a:lnTo>
                  <a:lnTo>
                    <a:pt x="666" y="433"/>
                  </a:lnTo>
                  <a:lnTo>
                    <a:pt x="663" y="428"/>
                  </a:lnTo>
                  <a:lnTo>
                    <a:pt x="658" y="424"/>
                  </a:lnTo>
                  <a:lnTo>
                    <a:pt x="660" y="424"/>
                  </a:lnTo>
                  <a:lnTo>
                    <a:pt x="664" y="426"/>
                  </a:lnTo>
                  <a:lnTo>
                    <a:pt x="668" y="424"/>
                  </a:lnTo>
                  <a:lnTo>
                    <a:pt x="673" y="426"/>
                  </a:lnTo>
                  <a:lnTo>
                    <a:pt x="673" y="406"/>
                  </a:lnTo>
                  <a:lnTo>
                    <a:pt x="675" y="433"/>
                  </a:lnTo>
                  <a:lnTo>
                    <a:pt x="671" y="395"/>
                  </a:lnTo>
                  <a:lnTo>
                    <a:pt x="664" y="393"/>
                  </a:lnTo>
                  <a:lnTo>
                    <a:pt x="660" y="385"/>
                  </a:lnTo>
                  <a:lnTo>
                    <a:pt x="668" y="391"/>
                  </a:lnTo>
                  <a:lnTo>
                    <a:pt x="665" y="378"/>
                  </a:lnTo>
                  <a:lnTo>
                    <a:pt x="672" y="385"/>
                  </a:lnTo>
                  <a:lnTo>
                    <a:pt x="664" y="359"/>
                  </a:lnTo>
                  <a:lnTo>
                    <a:pt x="673" y="371"/>
                  </a:lnTo>
                  <a:lnTo>
                    <a:pt x="665" y="350"/>
                  </a:lnTo>
                  <a:lnTo>
                    <a:pt x="662" y="350"/>
                  </a:lnTo>
                  <a:lnTo>
                    <a:pt x="667" y="337"/>
                  </a:lnTo>
                  <a:lnTo>
                    <a:pt x="665" y="348"/>
                  </a:lnTo>
                  <a:lnTo>
                    <a:pt x="675" y="358"/>
                  </a:lnTo>
                  <a:lnTo>
                    <a:pt x="673" y="339"/>
                  </a:lnTo>
                  <a:lnTo>
                    <a:pt x="675" y="350"/>
                  </a:lnTo>
                  <a:lnTo>
                    <a:pt x="677" y="322"/>
                  </a:lnTo>
                  <a:lnTo>
                    <a:pt x="687" y="315"/>
                  </a:lnTo>
                  <a:lnTo>
                    <a:pt x="682" y="333"/>
                  </a:lnTo>
                  <a:lnTo>
                    <a:pt x="679" y="343"/>
                  </a:lnTo>
                  <a:lnTo>
                    <a:pt x="677" y="350"/>
                  </a:lnTo>
                  <a:lnTo>
                    <a:pt x="683" y="356"/>
                  </a:lnTo>
                  <a:lnTo>
                    <a:pt x="679" y="365"/>
                  </a:lnTo>
                  <a:lnTo>
                    <a:pt x="682" y="369"/>
                  </a:lnTo>
                  <a:lnTo>
                    <a:pt x="678" y="374"/>
                  </a:lnTo>
                  <a:lnTo>
                    <a:pt x="675" y="387"/>
                  </a:lnTo>
                  <a:lnTo>
                    <a:pt x="694" y="350"/>
                  </a:lnTo>
                  <a:lnTo>
                    <a:pt x="692" y="315"/>
                  </a:lnTo>
                  <a:lnTo>
                    <a:pt x="700" y="302"/>
                  </a:lnTo>
                  <a:lnTo>
                    <a:pt x="694" y="311"/>
                  </a:lnTo>
                  <a:lnTo>
                    <a:pt x="698" y="324"/>
                  </a:lnTo>
                  <a:lnTo>
                    <a:pt x="698" y="333"/>
                  </a:lnTo>
                  <a:lnTo>
                    <a:pt x="715" y="302"/>
                  </a:lnTo>
                  <a:lnTo>
                    <a:pt x="715" y="306"/>
                  </a:lnTo>
                  <a:lnTo>
                    <a:pt x="719" y="283"/>
                  </a:lnTo>
                  <a:lnTo>
                    <a:pt x="725" y="261"/>
                  </a:lnTo>
                  <a:lnTo>
                    <a:pt x="723" y="270"/>
                  </a:lnTo>
                  <a:lnTo>
                    <a:pt x="728" y="267"/>
                  </a:lnTo>
                  <a:lnTo>
                    <a:pt x="744" y="258"/>
                  </a:lnTo>
                  <a:lnTo>
                    <a:pt x="760" y="254"/>
                  </a:lnTo>
                  <a:lnTo>
                    <a:pt x="763" y="245"/>
                  </a:lnTo>
                  <a:lnTo>
                    <a:pt x="765" y="246"/>
                  </a:lnTo>
                  <a:lnTo>
                    <a:pt x="772" y="252"/>
                  </a:lnTo>
                  <a:lnTo>
                    <a:pt x="775" y="252"/>
                  </a:lnTo>
                  <a:lnTo>
                    <a:pt x="784" y="246"/>
                  </a:lnTo>
                  <a:lnTo>
                    <a:pt x="784" y="232"/>
                  </a:lnTo>
                  <a:lnTo>
                    <a:pt x="784" y="241"/>
                  </a:lnTo>
                  <a:lnTo>
                    <a:pt x="776" y="233"/>
                  </a:lnTo>
                  <a:lnTo>
                    <a:pt x="777" y="215"/>
                  </a:lnTo>
                  <a:lnTo>
                    <a:pt x="777" y="209"/>
                  </a:lnTo>
                  <a:lnTo>
                    <a:pt x="795" y="180"/>
                  </a:lnTo>
                  <a:lnTo>
                    <a:pt x="799" y="172"/>
                  </a:lnTo>
                  <a:lnTo>
                    <a:pt x="803" y="174"/>
                  </a:lnTo>
                  <a:lnTo>
                    <a:pt x="816" y="154"/>
                  </a:lnTo>
                  <a:lnTo>
                    <a:pt x="816" y="156"/>
                  </a:lnTo>
                  <a:lnTo>
                    <a:pt x="819" y="156"/>
                  </a:lnTo>
                  <a:lnTo>
                    <a:pt x="825" y="159"/>
                  </a:lnTo>
                  <a:lnTo>
                    <a:pt x="843" y="143"/>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sp>
          <p:nvSpPr>
            <p:cNvPr id="455" name="Freeform 2189"/>
            <p:cNvSpPr>
              <a:spLocks/>
            </p:cNvSpPr>
            <p:nvPr/>
          </p:nvSpPr>
          <p:spPr bwMode="auto">
            <a:xfrm>
              <a:off x="352197" y="1713772"/>
              <a:ext cx="943577" cy="468601"/>
            </a:xfrm>
            <a:custGeom>
              <a:avLst/>
              <a:gdLst>
                <a:gd name="T0" fmla="*/ 433 w 536"/>
                <a:gd name="T1" fmla="*/ 412 h 473"/>
                <a:gd name="T2" fmla="*/ 416 w 536"/>
                <a:gd name="T3" fmla="*/ 332 h 473"/>
                <a:gd name="T4" fmla="*/ 392 w 536"/>
                <a:gd name="T5" fmla="*/ 315 h 473"/>
                <a:gd name="T6" fmla="*/ 413 w 536"/>
                <a:gd name="T7" fmla="*/ 241 h 473"/>
                <a:gd name="T8" fmla="*/ 496 w 536"/>
                <a:gd name="T9" fmla="*/ 108 h 473"/>
                <a:gd name="T10" fmla="*/ 487 w 536"/>
                <a:gd name="T11" fmla="*/ 26 h 473"/>
                <a:gd name="T12" fmla="*/ 419 w 536"/>
                <a:gd name="T13" fmla="*/ 13 h 473"/>
                <a:gd name="T14" fmla="*/ 403 w 536"/>
                <a:gd name="T15" fmla="*/ 2 h 473"/>
                <a:gd name="T16" fmla="*/ 346 w 536"/>
                <a:gd name="T17" fmla="*/ 19 h 473"/>
                <a:gd name="T18" fmla="*/ 316 w 536"/>
                <a:gd name="T19" fmla="*/ 26 h 473"/>
                <a:gd name="T20" fmla="*/ 224 w 536"/>
                <a:gd name="T21" fmla="*/ 78 h 473"/>
                <a:gd name="T22" fmla="*/ 244 w 536"/>
                <a:gd name="T23" fmla="*/ 128 h 473"/>
                <a:gd name="T24" fmla="*/ 235 w 536"/>
                <a:gd name="T25" fmla="*/ 136 h 473"/>
                <a:gd name="T26" fmla="*/ 217 w 536"/>
                <a:gd name="T27" fmla="*/ 126 h 473"/>
                <a:gd name="T28" fmla="*/ 151 w 536"/>
                <a:gd name="T29" fmla="*/ 167 h 473"/>
                <a:gd name="T30" fmla="*/ 215 w 536"/>
                <a:gd name="T31" fmla="*/ 175 h 473"/>
                <a:gd name="T32" fmla="*/ 178 w 536"/>
                <a:gd name="T33" fmla="*/ 217 h 473"/>
                <a:gd name="T34" fmla="*/ 126 w 536"/>
                <a:gd name="T35" fmla="*/ 241 h 473"/>
                <a:gd name="T36" fmla="*/ 95 w 536"/>
                <a:gd name="T37" fmla="*/ 265 h 473"/>
                <a:gd name="T38" fmla="*/ 106 w 536"/>
                <a:gd name="T39" fmla="*/ 271 h 473"/>
                <a:gd name="T40" fmla="*/ 102 w 536"/>
                <a:gd name="T41" fmla="*/ 291 h 473"/>
                <a:gd name="T42" fmla="*/ 80 w 536"/>
                <a:gd name="T43" fmla="*/ 304 h 473"/>
                <a:gd name="T44" fmla="*/ 107 w 536"/>
                <a:gd name="T45" fmla="*/ 317 h 473"/>
                <a:gd name="T46" fmla="*/ 112 w 536"/>
                <a:gd name="T47" fmla="*/ 350 h 473"/>
                <a:gd name="T48" fmla="*/ 138 w 536"/>
                <a:gd name="T49" fmla="*/ 349 h 473"/>
                <a:gd name="T50" fmla="*/ 134 w 536"/>
                <a:gd name="T51" fmla="*/ 371 h 473"/>
                <a:gd name="T52" fmla="*/ 114 w 536"/>
                <a:gd name="T53" fmla="*/ 393 h 473"/>
                <a:gd name="T54" fmla="*/ 50 w 536"/>
                <a:gd name="T55" fmla="*/ 443 h 473"/>
                <a:gd name="T56" fmla="*/ 0 w 536"/>
                <a:gd name="T57" fmla="*/ 469 h 473"/>
                <a:gd name="T58" fmla="*/ 15 w 536"/>
                <a:gd name="T59" fmla="*/ 467 h 473"/>
                <a:gd name="T60" fmla="*/ 49 w 536"/>
                <a:gd name="T61" fmla="*/ 449 h 473"/>
                <a:gd name="T62" fmla="*/ 83 w 536"/>
                <a:gd name="T63" fmla="*/ 434 h 473"/>
                <a:gd name="T64" fmla="*/ 196 w 536"/>
                <a:gd name="T65" fmla="*/ 352 h 473"/>
                <a:gd name="T66" fmla="*/ 227 w 536"/>
                <a:gd name="T67" fmla="*/ 310 h 473"/>
                <a:gd name="T68" fmla="*/ 280 w 536"/>
                <a:gd name="T69" fmla="*/ 284 h 473"/>
                <a:gd name="T70" fmla="*/ 230 w 536"/>
                <a:gd name="T71" fmla="*/ 328 h 473"/>
                <a:gd name="T72" fmla="*/ 249 w 536"/>
                <a:gd name="T73" fmla="*/ 326 h 473"/>
                <a:gd name="T74" fmla="*/ 257 w 536"/>
                <a:gd name="T75" fmla="*/ 323 h 473"/>
                <a:gd name="T76" fmla="*/ 289 w 536"/>
                <a:gd name="T77" fmla="*/ 306 h 473"/>
                <a:gd name="T78" fmla="*/ 294 w 536"/>
                <a:gd name="T79" fmla="*/ 289 h 473"/>
                <a:gd name="T80" fmla="*/ 304 w 536"/>
                <a:gd name="T81" fmla="*/ 291 h 473"/>
                <a:gd name="T82" fmla="*/ 314 w 536"/>
                <a:gd name="T83" fmla="*/ 297 h 473"/>
                <a:gd name="T84" fmla="*/ 320 w 536"/>
                <a:gd name="T85" fmla="*/ 308 h 473"/>
                <a:gd name="T86" fmla="*/ 349 w 536"/>
                <a:gd name="T87" fmla="*/ 315 h 473"/>
                <a:gd name="T88" fmla="*/ 391 w 536"/>
                <a:gd name="T89" fmla="*/ 325 h 473"/>
                <a:gd name="T90" fmla="*/ 389 w 536"/>
                <a:gd name="T91" fmla="*/ 350 h 473"/>
                <a:gd name="T92" fmla="*/ 407 w 536"/>
                <a:gd name="T93" fmla="*/ 352 h 473"/>
                <a:gd name="T94" fmla="*/ 411 w 536"/>
                <a:gd name="T95" fmla="*/ 365 h 473"/>
                <a:gd name="T96" fmla="*/ 426 w 536"/>
                <a:gd name="T97" fmla="*/ 373 h 473"/>
                <a:gd name="T98" fmla="*/ 434 w 536"/>
                <a:gd name="T99" fmla="*/ 382 h 473"/>
                <a:gd name="T100" fmla="*/ 426 w 536"/>
                <a:gd name="T101" fmla="*/ 399 h 473"/>
                <a:gd name="T102" fmla="*/ 430 w 536"/>
                <a:gd name="T103" fmla="*/ 430 h 473"/>
                <a:gd name="T104" fmla="*/ 435 w 536"/>
                <a:gd name="T105" fmla="*/ 434 h 473"/>
                <a:gd name="T106" fmla="*/ 423 w 536"/>
                <a:gd name="T107" fmla="*/ 46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6" h="473">
                  <a:moveTo>
                    <a:pt x="436" y="460"/>
                  </a:moveTo>
                  <a:lnTo>
                    <a:pt x="444" y="441"/>
                  </a:lnTo>
                  <a:lnTo>
                    <a:pt x="438" y="426"/>
                  </a:lnTo>
                  <a:lnTo>
                    <a:pt x="433" y="412"/>
                  </a:lnTo>
                  <a:lnTo>
                    <a:pt x="435" y="384"/>
                  </a:lnTo>
                  <a:lnTo>
                    <a:pt x="438" y="354"/>
                  </a:lnTo>
                  <a:lnTo>
                    <a:pt x="434" y="325"/>
                  </a:lnTo>
                  <a:lnTo>
                    <a:pt x="416" y="332"/>
                  </a:lnTo>
                  <a:lnTo>
                    <a:pt x="407" y="345"/>
                  </a:lnTo>
                  <a:lnTo>
                    <a:pt x="394" y="350"/>
                  </a:lnTo>
                  <a:lnTo>
                    <a:pt x="397" y="323"/>
                  </a:lnTo>
                  <a:lnTo>
                    <a:pt x="392" y="315"/>
                  </a:lnTo>
                  <a:lnTo>
                    <a:pt x="399" y="308"/>
                  </a:lnTo>
                  <a:lnTo>
                    <a:pt x="373" y="308"/>
                  </a:lnTo>
                  <a:lnTo>
                    <a:pt x="393" y="276"/>
                  </a:lnTo>
                  <a:lnTo>
                    <a:pt x="413" y="241"/>
                  </a:lnTo>
                  <a:lnTo>
                    <a:pt x="434" y="208"/>
                  </a:lnTo>
                  <a:lnTo>
                    <a:pt x="453" y="171"/>
                  </a:lnTo>
                  <a:lnTo>
                    <a:pt x="474" y="141"/>
                  </a:lnTo>
                  <a:lnTo>
                    <a:pt x="496" y="108"/>
                  </a:lnTo>
                  <a:lnTo>
                    <a:pt x="515" y="76"/>
                  </a:lnTo>
                  <a:lnTo>
                    <a:pt x="536" y="43"/>
                  </a:lnTo>
                  <a:lnTo>
                    <a:pt x="511" y="32"/>
                  </a:lnTo>
                  <a:lnTo>
                    <a:pt x="487" y="26"/>
                  </a:lnTo>
                  <a:lnTo>
                    <a:pt x="464" y="23"/>
                  </a:lnTo>
                  <a:lnTo>
                    <a:pt x="433" y="19"/>
                  </a:lnTo>
                  <a:lnTo>
                    <a:pt x="430" y="17"/>
                  </a:lnTo>
                  <a:lnTo>
                    <a:pt x="419" y="13"/>
                  </a:lnTo>
                  <a:lnTo>
                    <a:pt x="412" y="8"/>
                  </a:lnTo>
                  <a:lnTo>
                    <a:pt x="409" y="6"/>
                  </a:lnTo>
                  <a:lnTo>
                    <a:pt x="397" y="8"/>
                  </a:lnTo>
                  <a:lnTo>
                    <a:pt x="403" y="2"/>
                  </a:lnTo>
                  <a:lnTo>
                    <a:pt x="397" y="0"/>
                  </a:lnTo>
                  <a:lnTo>
                    <a:pt x="364" y="15"/>
                  </a:lnTo>
                  <a:lnTo>
                    <a:pt x="357" y="13"/>
                  </a:lnTo>
                  <a:lnTo>
                    <a:pt x="346" y="19"/>
                  </a:lnTo>
                  <a:lnTo>
                    <a:pt x="345" y="21"/>
                  </a:lnTo>
                  <a:lnTo>
                    <a:pt x="339" y="28"/>
                  </a:lnTo>
                  <a:lnTo>
                    <a:pt x="343" y="19"/>
                  </a:lnTo>
                  <a:lnTo>
                    <a:pt x="316" y="26"/>
                  </a:lnTo>
                  <a:lnTo>
                    <a:pt x="289" y="45"/>
                  </a:lnTo>
                  <a:lnTo>
                    <a:pt x="261" y="63"/>
                  </a:lnTo>
                  <a:lnTo>
                    <a:pt x="239" y="65"/>
                  </a:lnTo>
                  <a:lnTo>
                    <a:pt x="224" y="78"/>
                  </a:lnTo>
                  <a:lnTo>
                    <a:pt x="234" y="108"/>
                  </a:lnTo>
                  <a:lnTo>
                    <a:pt x="230" y="115"/>
                  </a:lnTo>
                  <a:lnTo>
                    <a:pt x="249" y="119"/>
                  </a:lnTo>
                  <a:lnTo>
                    <a:pt x="244" y="128"/>
                  </a:lnTo>
                  <a:lnTo>
                    <a:pt x="258" y="128"/>
                  </a:lnTo>
                  <a:lnTo>
                    <a:pt x="239" y="128"/>
                  </a:lnTo>
                  <a:lnTo>
                    <a:pt x="239" y="121"/>
                  </a:lnTo>
                  <a:lnTo>
                    <a:pt x="235" y="136"/>
                  </a:lnTo>
                  <a:lnTo>
                    <a:pt x="241" y="141"/>
                  </a:lnTo>
                  <a:lnTo>
                    <a:pt x="232" y="143"/>
                  </a:lnTo>
                  <a:lnTo>
                    <a:pt x="206" y="139"/>
                  </a:lnTo>
                  <a:lnTo>
                    <a:pt x="217" y="126"/>
                  </a:lnTo>
                  <a:lnTo>
                    <a:pt x="186" y="139"/>
                  </a:lnTo>
                  <a:lnTo>
                    <a:pt x="147" y="158"/>
                  </a:lnTo>
                  <a:lnTo>
                    <a:pt x="160" y="165"/>
                  </a:lnTo>
                  <a:lnTo>
                    <a:pt x="151" y="167"/>
                  </a:lnTo>
                  <a:lnTo>
                    <a:pt x="149" y="186"/>
                  </a:lnTo>
                  <a:lnTo>
                    <a:pt x="182" y="186"/>
                  </a:lnTo>
                  <a:lnTo>
                    <a:pt x="186" y="189"/>
                  </a:lnTo>
                  <a:lnTo>
                    <a:pt x="215" y="175"/>
                  </a:lnTo>
                  <a:lnTo>
                    <a:pt x="208" y="186"/>
                  </a:lnTo>
                  <a:lnTo>
                    <a:pt x="204" y="189"/>
                  </a:lnTo>
                  <a:lnTo>
                    <a:pt x="197" y="208"/>
                  </a:lnTo>
                  <a:lnTo>
                    <a:pt x="178" y="217"/>
                  </a:lnTo>
                  <a:lnTo>
                    <a:pt x="146" y="230"/>
                  </a:lnTo>
                  <a:lnTo>
                    <a:pt x="150" y="223"/>
                  </a:lnTo>
                  <a:lnTo>
                    <a:pt x="141" y="230"/>
                  </a:lnTo>
                  <a:lnTo>
                    <a:pt x="126" y="241"/>
                  </a:lnTo>
                  <a:lnTo>
                    <a:pt x="129" y="241"/>
                  </a:lnTo>
                  <a:lnTo>
                    <a:pt x="123" y="245"/>
                  </a:lnTo>
                  <a:lnTo>
                    <a:pt x="101" y="262"/>
                  </a:lnTo>
                  <a:lnTo>
                    <a:pt x="95" y="265"/>
                  </a:lnTo>
                  <a:lnTo>
                    <a:pt x="96" y="267"/>
                  </a:lnTo>
                  <a:lnTo>
                    <a:pt x="87" y="271"/>
                  </a:lnTo>
                  <a:lnTo>
                    <a:pt x="90" y="284"/>
                  </a:lnTo>
                  <a:lnTo>
                    <a:pt x="106" y="271"/>
                  </a:lnTo>
                  <a:lnTo>
                    <a:pt x="92" y="286"/>
                  </a:lnTo>
                  <a:lnTo>
                    <a:pt x="93" y="288"/>
                  </a:lnTo>
                  <a:lnTo>
                    <a:pt x="107" y="291"/>
                  </a:lnTo>
                  <a:lnTo>
                    <a:pt x="102" y="291"/>
                  </a:lnTo>
                  <a:lnTo>
                    <a:pt x="105" y="299"/>
                  </a:lnTo>
                  <a:lnTo>
                    <a:pt x="95" y="299"/>
                  </a:lnTo>
                  <a:lnTo>
                    <a:pt x="90" y="291"/>
                  </a:lnTo>
                  <a:lnTo>
                    <a:pt x="80" y="304"/>
                  </a:lnTo>
                  <a:lnTo>
                    <a:pt x="84" y="325"/>
                  </a:lnTo>
                  <a:lnTo>
                    <a:pt x="107" y="312"/>
                  </a:lnTo>
                  <a:lnTo>
                    <a:pt x="120" y="300"/>
                  </a:lnTo>
                  <a:lnTo>
                    <a:pt x="107" y="317"/>
                  </a:lnTo>
                  <a:lnTo>
                    <a:pt x="98" y="338"/>
                  </a:lnTo>
                  <a:lnTo>
                    <a:pt x="94" y="347"/>
                  </a:lnTo>
                  <a:lnTo>
                    <a:pt x="85" y="358"/>
                  </a:lnTo>
                  <a:lnTo>
                    <a:pt x="112" y="350"/>
                  </a:lnTo>
                  <a:lnTo>
                    <a:pt x="118" y="352"/>
                  </a:lnTo>
                  <a:lnTo>
                    <a:pt x="119" y="365"/>
                  </a:lnTo>
                  <a:lnTo>
                    <a:pt x="135" y="347"/>
                  </a:lnTo>
                  <a:lnTo>
                    <a:pt x="138" y="349"/>
                  </a:lnTo>
                  <a:lnTo>
                    <a:pt x="130" y="352"/>
                  </a:lnTo>
                  <a:lnTo>
                    <a:pt x="131" y="360"/>
                  </a:lnTo>
                  <a:lnTo>
                    <a:pt x="156" y="349"/>
                  </a:lnTo>
                  <a:lnTo>
                    <a:pt x="134" y="371"/>
                  </a:lnTo>
                  <a:lnTo>
                    <a:pt x="137" y="373"/>
                  </a:lnTo>
                  <a:lnTo>
                    <a:pt x="134" y="373"/>
                  </a:lnTo>
                  <a:lnTo>
                    <a:pt x="120" y="388"/>
                  </a:lnTo>
                  <a:lnTo>
                    <a:pt x="114" y="393"/>
                  </a:lnTo>
                  <a:lnTo>
                    <a:pt x="93" y="415"/>
                  </a:lnTo>
                  <a:lnTo>
                    <a:pt x="59" y="432"/>
                  </a:lnTo>
                  <a:lnTo>
                    <a:pt x="54" y="443"/>
                  </a:lnTo>
                  <a:lnTo>
                    <a:pt x="50" y="443"/>
                  </a:lnTo>
                  <a:lnTo>
                    <a:pt x="48" y="447"/>
                  </a:lnTo>
                  <a:lnTo>
                    <a:pt x="48" y="443"/>
                  </a:lnTo>
                  <a:lnTo>
                    <a:pt x="36" y="443"/>
                  </a:lnTo>
                  <a:lnTo>
                    <a:pt x="0" y="469"/>
                  </a:lnTo>
                  <a:lnTo>
                    <a:pt x="2" y="467"/>
                  </a:lnTo>
                  <a:lnTo>
                    <a:pt x="5" y="471"/>
                  </a:lnTo>
                  <a:lnTo>
                    <a:pt x="13" y="463"/>
                  </a:lnTo>
                  <a:lnTo>
                    <a:pt x="15" y="467"/>
                  </a:lnTo>
                  <a:lnTo>
                    <a:pt x="31" y="452"/>
                  </a:lnTo>
                  <a:lnTo>
                    <a:pt x="38" y="452"/>
                  </a:lnTo>
                  <a:lnTo>
                    <a:pt x="33" y="452"/>
                  </a:lnTo>
                  <a:lnTo>
                    <a:pt x="49" y="449"/>
                  </a:lnTo>
                  <a:lnTo>
                    <a:pt x="61" y="447"/>
                  </a:lnTo>
                  <a:lnTo>
                    <a:pt x="63" y="445"/>
                  </a:lnTo>
                  <a:lnTo>
                    <a:pt x="80" y="439"/>
                  </a:lnTo>
                  <a:lnTo>
                    <a:pt x="83" y="434"/>
                  </a:lnTo>
                  <a:lnTo>
                    <a:pt x="86" y="428"/>
                  </a:lnTo>
                  <a:lnTo>
                    <a:pt x="129" y="402"/>
                  </a:lnTo>
                  <a:lnTo>
                    <a:pt x="163" y="378"/>
                  </a:lnTo>
                  <a:lnTo>
                    <a:pt x="196" y="352"/>
                  </a:lnTo>
                  <a:lnTo>
                    <a:pt x="190" y="345"/>
                  </a:lnTo>
                  <a:lnTo>
                    <a:pt x="217" y="325"/>
                  </a:lnTo>
                  <a:lnTo>
                    <a:pt x="222" y="321"/>
                  </a:lnTo>
                  <a:lnTo>
                    <a:pt x="227" y="310"/>
                  </a:lnTo>
                  <a:lnTo>
                    <a:pt x="249" y="291"/>
                  </a:lnTo>
                  <a:lnTo>
                    <a:pt x="273" y="282"/>
                  </a:lnTo>
                  <a:lnTo>
                    <a:pt x="290" y="276"/>
                  </a:lnTo>
                  <a:lnTo>
                    <a:pt x="280" y="284"/>
                  </a:lnTo>
                  <a:lnTo>
                    <a:pt x="282" y="289"/>
                  </a:lnTo>
                  <a:lnTo>
                    <a:pt x="277" y="289"/>
                  </a:lnTo>
                  <a:lnTo>
                    <a:pt x="253" y="299"/>
                  </a:lnTo>
                  <a:lnTo>
                    <a:pt x="230" y="328"/>
                  </a:lnTo>
                  <a:lnTo>
                    <a:pt x="241" y="325"/>
                  </a:lnTo>
                  <a:lnTo>
                    <a:pt x="223" y="338"/>
                  </a:lnTo>
                  <a:lnTo>
                    <a:pt x="233" y="339"/>
                  </a:lnTo>
                  <a:lnTo>
                    <a:pt x="249" y="326"/>
                  </a:lnTo>
                  <a:lnTo>
                    <a:pt x="245" y="332"/>
                  </a:lnTo>
                  <a:lnTo>
                    <a:pt x="251" y="326"/>
                  </a:lnTo>
                  <a:lnTo>
                    <a:pt x="255" y="328"/>
                  </a:lnTo>
                  <a:lnTo>
                    <a:pt x="257" y="323"/>
                  </a:lnTo>
                  <a:lnTo>
                    <a:pt x="257" y="326"/>
                  </a:lnTo>
                  <a:lnTo>
                    <a:pt x="266" y="317"/>
                  </a:lnTo>
                  <a:lnTo>
                    <a:pt x="272" y="321"/>
                  </a:lnTo>
                  <a:lnTo>
                    <a:pt x="289" y="306"/>
                  </a:lnTo>
                  <a:lnTo>
                    <a:pt x="285" y="304"/>
                  </a:lnTo>
                  <a:lnTo>
                    <a:pt x="291" y="300"/>
                  </a:lnTo>
                  <a:lnTo>
                    <a:pt x="289" y="299"/>
                  </a:lnTo>
                  <a:lnTo>
                    <a:pt x="294" y="289"/>
                  </a:lnTo>
                  <a:lnTo>
                    <a:pt x="307" y="282"/>
                  </a:lnTo>
                  <a:lnTo>
                    <a:pt x="299" y="289"/>
                  </a:lnTo>
                  <a:lnTo>
                    <a:pt x="304" y="288"/>
                  </a:lnTo>
                  <a:lnTo>
                    <a:pt x="304" y="291"/>
                  </a:lnTo>
                  <a:lnTo>
                    <a:pt x="324" y="284"/>
                  </a:lnTo>
                  <a:lnTo>
                    <a:pt x="317" y="286"/>
                  </a:lnTo>
                  <a:lnTo>
                    <a:pt x="316" y="291"/>
                  </a:lnTo>
                  <a:lnTo>
                    <a:pt x="314" y="297"/>
                  </a:lnTo>
                  <a:lnTo>
                    <a:pt x="318" y="297"/>
                  </a:lnTo>
                  <a:lnTo>
                    <a:pt x="320" y="299"/>
                  </a:lnTo>
                  <a:lnTo>
                    <a:pt x="316" y="304"/>
                  </a:lnTo>
                  <a:lnTo>
                    <a:pt x="320" y="308"/>
                  </a:lnTo>
                  <a:lnTo>
                    <a:pt x="333" y="300"/>
                  </a:lnTo>
                  <a:lnTo>
                    <a:pt x="328" y="306"/>
                  </a:lnTo>
                  <a:lnTo>
                    <a:pt x="332" y="312"/>
                  </a:lnTo>
                  <a:lnTo>
                    <a:pt x="349" y="315"/>
                  </a:lnTo>
                  <a:lnTo>
                    <a:pt x="366" y="317"/>
                  </a:lnTo>
                  <a:lnTo>
                    <a:pt x="366" y="326"/>
                  </a:lnTo>
                  <a:lnTo>
                    <a:pt x="383" y="321"/>
                  </a:lnTo>
                  <a:lnTo>
                    <a:pt x="391" y="325"/>
                  </a:lnTo>
                  <a:lnTo>
                    <a:pt x="386" y="328"/>
                  </a:lnTo>
                  <a:lnTo>
                    <a:pt x="388" y="321"/>
                  </a:lnTo>
                  <a:lnTo>
                    <a:pt x="380" y="328"/>
                  </a:lnTo>
                  <a:lnTo>
                    <a:pt x="389" y="350"/>
                  </a:lnTo>
                  <a:lnTo>
                    <a:pt x="398" y="371"/>
                  </a:lnTo>
                  <a:lnTo>
                    <a:pt x="403" y="369"/>
                  </a:lnTo>
                  <a:lnTo>
                    <a:pt x="401" y="350"/>
                  </a:lnTo>
                  <a:lnTo>
                    <a:pt x="407" y="352"/>
                  </a:lnTo>
                  <a:lnTo>
                    <a:pt x="413" y="350"/>
                  </a:lnTo>
                  <a:lnTo>
                    <a:pt x="414" y="350"/>
                  </a:lnTo>
                  <a:lnTo>
                    <a:pt x="411" y="360"/>
                  </a:lnTo>
                  <a:lnTo>
                    <a:pt x="411" y="365"/>
                  </a:lnTo>
                  <a:lnTo>
                    <a:pt x="412" y="371"/>
                  </a:lnTo>
                  <a:lnTo>
                    <a:pt x="425" y="341"/>
                  </a:lnTo>
                  <a:lnTo>
                    <a:pt x="423" y="358"/>
                  </a:lnTo>
                  <a:lnTo>
                    <a:pt x="426" y="373"/>
                  </a:lnTo>
                  <a:lnTo>
                    <a:pt x="429" y="369"/>
                  </a:lnTo>
                  <a:lnTo>
                    <a:pt x="430" y="375"/>
                  </a:lnTo>
                  <a:lnTo>
                    <a:pt x="426" y="380"/>
                  </a:lnTo>
                  <a:lnTo>
                    <a:pt x="434" y="382"/>
                  </a:lnTo>
                  <a:lnTo>
                    <a:pt x="429" y="382"/>
                  </a:lnTo>
                  <a:lnTo>
                    <a:pt x="430" y="391"/>
                  </a:lnTo>
                  <a:lnTo>
                    <a:pt x="425" y="386"/>
                  </a:lnTo>
                  <a:lnTo>
                    <a:pt x="426" y="399"/>
                  </a:lnTo>
                  <a:lnTo>
                    <a:pt x="421" y="401"/>
                  </a:lnTo>
                  <a:lnTo>
                    <a:pt x="423" y="402"/>
                  </a:lnTo>
                  <a:lnTo>
                    <a:pt x="424" y="419"/>
                  </a:lnTo>
                  <a:lnTo>
                    <a:pt x="430" y="430"/>
                  </a:lnTo>
                  <a:lnTo>
                    <a:pt x="425" y="432"/>
                  </a:lnTo>
                  <a:lnTo>
                    <a:pt x="412" y="451"/>
                  </a:lnTo>
                  <a:lnTo>
                    <a:pt x="418" y="447"/>
                  </a:lnTo>
                  <a:lnTo>
                    <a:pt x="435" y="434"/>
                  </a:lnTo>
                  <a:lnTo>
                    <a:pt x="425" y="460"/>
                  </a:lnTo>
                  <a:lnTo>
                    <a:pt x="421" y="463"/>
                  </a:lnTo>
                  <a:lnTo>
                    <a:pt x="430" y="458"/>
                  </a:lnTo>
                  <a:lnTo>
                    <a:pt x="423" y="467"/>
                  </a:lnTo>
                  <a:lnTo>
                    <a:pt x="421" y="473"/>
                  </a:lnTo>
                  <a:lnTo>
                    <a:pt x="436" y="460"/>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nvGrpSpPr>
            <p:cNvPr id="456" name="Group 2190"/>
            <p:cNvGrpSpPr>
              <a:grpSpLocks/>
            </p:cNvGrpSpPr>
            <p:nvPr/>
          </p:nvGrpSpPr>
          <p:grpSpPr bwMode="auto">
            <a:xfrm>
              <a:off x="616110" y="2090158"/>
              <a:ext cx="70497" cy="39521"/>
              <a:chOff x="1119" y="1781"/>
              <a:chExt cx="40" cy="20"/>
            </a:xfrm>
            <a:solidFill>
              <a:schemeClr val="bg1">
                <a:lumMod val="85000"/>
              </a:schemeClr>
            </a:solidFill>
          </p:grpSpPr>
          <p:grpSp>
            <p:nvGrpSpPr>
              <p:cNvPr id="528" name="Group 2191"/>
              <p:cNvGrpSpPr>
                <a:grpSpLocks/>
              </p:cNvGrpSpPr>
              <p:nvPr/>
            </p:nvGrpSpPr>
            <p:grpSpPr bwMode="auto">
              <a:xfrm>
                <a:off x="1119" y="1781"/>
                <a:ext cx="40" cy="20"/>
                <a:chOff x="1119" y="1781"/>
                <a:chExt cx="40" cy="20"/>
              </a:xfrm>
              <a:grpFill/>
            </p:grpSpPr>
            <p:pic>
              <p:nvPicPr>
                <p:cNvPr id="530" name="Picture 2192"/>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1119" y="1781"/>
                  <a:ext cx="40"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1" name="Freeform 2193"/>
                <p:cNvSpPr>
                  <a:spLocks/>
                </p:cNvSpPr>
                <p:nvPr/>
              </p:nvSpPr>
              <p:spPr bwMode="auto">
                <a:xfrm>
                  <a:off x="1119" y="1781"/>
                  <a:ext cx="39" cy="19"/>
                </a:xfrm>
                <a:custGeom>
                  <a:avLst/>
                  <a:gdLst>
                    <a:gd name="T0" fmla="*/ 39 w 39"/>
                    <a:gd name="T1" fmla="*/ 11 h 37"/>
                    <a:gd name="T2" fmla="*/ 35 w 39"/>
                    <a:gd name="T3" fmla="*/ 8 h 37"/>
                    <a:gd name="T4" fmla="*/ 38 w 39"/>
                    <a:gd name="T5" fmla="*/ 4 h 37"/>
                    <a:gd name="T6" fmla="*/ 35 w 39"/>
                    <a:gd name="T7" fmla="*/ 4 h 37"/>
                    <a:gd name="T8" fmla="*/ 31 w 39"/>
                    <a:gd name="T9" fmla="*/ 0 h 37"/>
                    <a:gd name="T10" fmla="*/ 29 w 39"/>
                    <a:gd name="T11" fmla="*/ 6 h 37"/>
                    <a:gd name="T12" fmla="*/ 24 w 39"/>
                    <a:gd name="T13" fmla="*/ 6 h 37"/>
                    <a:gd name="T14" fmla="*/ 18 w 39"/>
                    <a:gd name="T15" fmla="*/ 8 h 37"/>
                    <a:gd name="T16" fmla="*/ 13 w 39"/>
                    <a:gd name="T17" fmla="*/ 23 h 37"/>
                    <a:gd name="T18" fmla="*/ 13 w 39"/>
                    <a:gd name="T19" fmla="*/ 11 h 37"/>
                    <a:gd name="T20" fmla="*/ 2 w 39"/>
                    <a:gd name="T21" fmla="*/ 23 h 37"/>
                    <a:gd name="T22" fmla="*/ 1 w 39"/>
                    <a:gd name="T23" fmla="*/ 34 h 37"/>
                    <a:gd name="T24" fmla="*/ 3 w 39"/>
                    <a:gd name="T25" fmla="*/ 26 h 37"/>
                    <a:gd name="T26" fmla="*/ 8 w 39"/>
                    <a:gd name="T27" fmla="*/ 30 h 37"/>
                    <a:gd name="T28" fmla="*/ 0 w 39"/>
                    <a:gd name="T29" fmla="*/ 37 h 37"/>
                    <a:gd name="T30" fmla="*/ 9 w 39"/>
                    <a:gd name="T31" fmla="*/ 30 h 37"/>
                    <a:gd name="T32" fmla="*/ 25 w 39"/>
                    <a:gd name="T33" fmla="*/ 21 h 37"/>
                    <a:gd name="T34" fmla="*/ 28 w 39"/>
                    <a:gd name="T35" fmla="*/ 15 h 37"/>
                    <a:gd name="T36" fmla="*/ 39 w 39"/>
                    <a:gd name="T37"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7">
                      <a:moveTo>
                        <a:pt x="39" y="11"/>
                      </a:moveTo>
                      <a:lnTo>
                        <a:pt x="35" y="8"/>
                      </a:lnTo>
                      <a:lnTo>
                        <a:pt x="38" y="4"/>
                      </a:lnTo>
                      <a:lnTo>
                        <a:pt x="35" y="4"/>
                      </a:lnTo>
                      <a:lnTo>
                        <a:pt x="31" y="0"/>
                      </a:lnTo>
                      <a:lnTo>
                        <a:pt x="29" y="6"/>
                      </a:lnTo>
                      <a:lnTo>
                        <a:pt x="24" y="6"/>
                      </a:lnTo>
                      <a:lnTo>
                        <a:pt x="18" y="8"/>
                      </a:lnTo>
                      <a:lnTo>
                        <a:pt x="13" y="23"/>
                      </a:lnTo>
                      <a:lnTo>
                        <a:pt x="13" y="11"/>
                      </a:lnTo>
                      <a:lnTo>
                        <a:pt x="2" y="23"/>
                      </a:lnTo>
                      <a:lnTo>
                        <a:pt x="1" y="34"/>
                      </a:lnTo>
                      <a:lnTo>
                        <a:pt x="3" y="26"/>
                      </a:lnTo>
                      <a:lnTo>
                        <a:pt x="8" y="30"/>
                      </a:lnTo>
                      <a:lnTo>
                        <a:pt x="0" y="37"/>
                      </a:lnTo>
                      <a:lnTo>
                        <a:pt x="9" y="30"/>
                      </a:lnTo>
                      <a:lnTo>
                        <a:pt x="25" y="21"/>
                      </a:lnTo>
                      <a:lnTo>
                        <a:pt x="28" y="15"/>
                      </a:lnTo>
                      <a:lnTo>
                        <a:pt x="39" y="1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32" name="Freeform 2194"/>
                <p:cNvSpPr>
                  <a:spLocks/>
                </p:cNvSpPr>
                <p:nvPr/>
              </p:nvSpPr>
              <p:spPr bwMode="auto">
                <a:xfrm>
                  <a:off x="1119" y="1781"/>
                  <a:ext cx="39" cy="19"/>
                </a:xfrm>
                <a:custGeom>
                  <a:avLst/>
                  <a:gdLst>
                    <a:gd name="T0" fmla="*/ 39 w 39"/>
                    <a:gd name="T1" fmla="*/ 11 h 37"/>
                    <a:gd name="T2" fmla="*/ 35 w 39"/>
                    <a:gd name="T3" fmla="*/ 8 h 37"/>
                    <a:gd name="T4" fmla="*/ 38 w 39"/>
                    <a:gd name="T5" fmla="*/ 4 h 37"/>
                    <a:gd name="T6" fmla="*/ 35 w 39"/>
                    <a:gd name="T7" fmla="*/ 4 h 37"/>
                    <a:gd name="T8" fmla="*/ 31 w 39"/>
                    <a:gd name="T9" fmla="*/ 0 h 37"/>
                    <a:gd name="T10" fmla="*/ 29 w 39"/>
                    <a:gd name="T11" fmla="*/ 6 h 37"/>
                    <a:gd name="T12" fmla="*/ 24 w 39"/>
                    <a:gd name="T13" fmla="*/ 6 h 37"/>
                    <a:gd name="T14" fmla="*/ 18 w 39"/>
                    <a:gd name="T15" fmla="*/ 8 h 37"/>
                    <a:gd name="T16" fmla="*/ 13 w 39"/>
                    <a:gd name="T17" fmla="*/ 23 h 37"/>
                    <a:gd name="T18" fmla="*/ 13 w 39"/>
                    <a:gd name="T19" fmla="*/ 11 h 37"/>
                    <a:gd name="T20" fmla="*/ 2 w 39"/>
                    <a:gd name="T21" fmla="*/ 23 h 37"/>
                    <a:gd name="T22" fmla="*/ 1 w 39"/>
                    <a:gd name="T23" fmla="*/ 34 h 37"/>
                    <a:gd name="T24" fmla="*/ 3 w 39"/>
                    <a:gd name="T25" fmla="*/ 26 h 37"/>
                    <a:gd name="T26" fmla="*/ 8 w 39"/>
                    <a:gd name="T27" fmla="*/ 30 h 37"/>
                    <a:gd name="T28" fmla="*/ 0 w 39"/>
                    <a:gd name="T29" fmla="*/ 37 h 37"/>
                    <a:gd name="T30" fmla="*/ 9 w 39"/>
                    <a:gd name="T31" fmla="*/ 30 h 37"/>
                    <a:gd name="T32" fmla="*/ 25 w 39"/>
                    <a:gd name="T33" fmla="*/ 21 h 37"/>
                    <a:gd name="T34" fmla="*/ 28 w 39"/>
                    <a:gd name="T35" fmla="*/ 15 h 37"/>
                    <a:gd name="T36" fmla="*/ 39 w 39"/>
                    <a:gd name="T37"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7">
                      <a:moveTo>
                        <a:pt x="39" y="11"/>
                      </a:moveTo>
                      <a:lnTo>
                        <a:pt x="35" y="8"/>
                      </a:lnTo>
                      <a:lnTo>
                        <a:pt x="38" y="4"/>
                      </a:lnTo>
                      <a:lnTo>
                        <a:pt x="35" y="4"/>
                      </a:lnTo>
                      <a:lnTo>
                        <a:pt x="31" y="0"/>
                      </a:lnTo>
                      <a:lnTo>
                        <a:pt x="29" y="6"/>
                      </a:lnTo>
                      <a:lnTo>
                        <a:pt x="24" y="6"/>
                      </a:lnTo>
                      <a:lnTo>
                        <a:pt x="18" y="8"/>
                      </a:lnTo>
                      <a:lnTo>
                        <a:pt x="13" y="23"/>
                      </a:lnTo>
                      <a:lnTo>
                        <a:pt x="13" y="11"/>
                      </a:lnTo>
                      <a:lnTo>
                        <a:pt x="2" y="23"/>
                      </a:lnTo>
                      <a:lnTo>
                        <a:pt x="1" y="34"/>
                      </a:lnTo>
                      <a:lnTo>
                        <a:pt x="3" y="26"/>
                      </a:lnTo>
                      <a:lnTo>
                        <a:pt x="8" y="30"/>
                      </a:lnTo>
                      <a:lnTo>
                        <a:pt x="0" y="37"/>
                      </a:lnTo>
                      <a:lnTo>
                        <a:pt x="9" y="30"/>
                      </a:lnTo>
                      <a:lnTo>
                        <a:pt x="25" y="21"/>
                      </a:lnTo>
                      <a:lnTo>
                        <a:pt x="28" y="15"/>
                      </a:lnTo>
                      <a:lnTo>
                        <a:pt x="39" y="1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33" name="Picture 2195"/>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1119" y="1781"/>
                  <a:ext cx="40"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29" name="Freeform 2196"/>
              <p:cNvSpPr>
                <a:spLocks/>
              </p:cNvSpPr>
              <p:nvPr/>
            </p:nvSpPr>
            <p:spPr bwMode="auto">
              <a:xfrm>
                <a:off x="1119" y="1781"/>
                <a:ext cx="39" cy="19"/>
              </a:xfrm>
              <a:custGeom>
                <a:avLst/>
                <a:gdLst>
                  <a:gd name="T0" fmla="*/ 39 w 39"/>
                  <a:gd name="T1" fmla="*/ 11 h 37"/>
                  <a:gd name="T2" fmla="*/ 35 w 39"/>
                  <a:gd name="T3" fmla="*/ 8 h 37"/>
                  <a:gd name="T4" fmla="*/ 38 w 39"/>
                  <a:gd name="T5" fmla="*/ 4 h 37"/>
                  <a:gd name="T6" fmla="*/ 35 w 39"/>
                  <a:gd name="T7" fmla="*/ 4 h 37"/>
                  <a:gd name="T8" fmla="*/ 31 w 39"/>
                  <a:gd name="T9" fmla="*/ 0 h 37"/>
                  <a:gd name="T10" fmla="*/ 29 w 39"/>
                  <a:gd name="T11" fmla="*/ 6 h 37"/>
                  <a:gd name="T12" fmla="*/ 24 w 39"/>
                  <a:gd name="T13" fmla="*/ 6 h 37"/>
                  <a:gd name="T14" fmla="*/ 18 w 39"/>
                  <a:gd name="T15" fmla="*/ 8 h 37"/>
                  <a:gd name="T16" fmla="*/ 13 w 39"/>
                  <a:gd name="T17" fmla="*/ 23 h 37"/>
                  <a:gd name="T18" fmla="*/ 13 w 39"/>
                  <a:gd name="T19" fmla="*/ 11 h 37"/>
                  <a:gd name="T20" fmla="*/ 2 w 39"/>
                  <a:gd name="T21" fmla="*/ 23 h 37"/>
                  <a:gd name="T22" fmla="*/ 1 w 39"/>
                  <a:gd name="T23" fmla="*/ 34 h 37"/>
                  <a:gd name="T24" fmla="*/ 3 w 39"/>
                  <a:gd name="T25" fmla="*/ 26 h 37"/>
                  <a:gd name="T26" fmla="*/ 8 w 39"/>
                  <a:gd name="T27" fmla="*/ 30 h 37"/>
                  <a:gd name="T28" fmla="*/ 0 w 39"/>
                  <a:gd name="T29" fmla="*/ 37 h 37"/>
                  <a:gd name="T30" fmla="*/ 9 w 39"/>
                  <a:gd name="T31" fmla="*/ 30 h 37"/>
                  <a:gd name="T32" fmla="*/ 25 w 39"/>
                  <a:gd name="T33" fmla="*/ 21 h 37"/>
                  <a:gd name="T34" fmla="*/ 28 w 39"/>
                  <a:gd name="T35" fmla="*/ 15 h 37"/>
                  <a:gd name="T36" fmla="*/ 39 w 39"/>
                  <a:gd name="T37" fmla="*/ 1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 h="37">
                    <a:moveTo>
                      <a:pt x="39" y="11"/>
                    </a:moveTo>
                    <a:lnTo>
                      <a:pt x="35" y="8"/>
                    </a:lnTo>
                    <a:lnTo>
                      <a:pt x="38" y="4"/>
                    </a:lnTo>
                    <a:lnTo>
                      <a:pt x="35" y="4"/>
                    </a:lnTo>
                    <a:lnTo>
                      <a:pt x="31" y="0"/>
                    </a:lnTo>
                    <a:lnTo>
                      <a:pt x="29" y="6"/>
                    </a:lnTo>
                    <a:lnTo>
                      <a:pt x="24" y="6"/>
                    </a:lnTo>
                    <a:lnTo>
                      <a:pt x="18" y="8"/>
                    </a:lnTo>
                    <a:lnTo>
                      <a:pt x="13" y="23"/>
                    </a:lnTo>
                    <a:lnTo>
                      <a:pt x="13" y="11"/>
                    </a:lnTo>
                    <a:lnTo>
                      <a:pt x="2" y="23"/>
                    </a:lnTo>
                    <a:lnTo>
                      <a:pt x="1" y="34"/>
                    </a:lnTo>
                    <a:lnTo>
                      <a:pt x="3" y="26"/>
                    </a:lnTo>
                    <a:lnTo>
                      <a:pt x="8" y="30"/>
                    </a:lnTo>
                    <a:lnTo>
                      <a:pt x="0" y="37"/>
                    </a:lnTo>
                    <a:lnTo>
                      <a:pt x="9" y="30"/>
                    </a:lnTo>
                    <a:lnTo>
                      <a:pt x="25" y="21"/>
                    </a:lnTo>
                    <a:lnTo>
                      <a:pt x="28" y="15"/>
                    </a:lnTo>
                    <a:lnTo>
                      <a:pt x="39" y="11"/>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57" name="Group 2197"/>
            <p:cNvGrpSpPr>
              <a:grpSpLocks/>
            </p:cNvGrpSpPr>
            <p:nvPr/>
          </p:nvGrpSpPr>
          <p:grpSpPr bwMode="auto">
            <a:xfrm>
              <a:off x="458847" y="1922667"/>
              <a:ext cx="57844" cy="22583"/>
              <a:chOff x="1030" y="1697"/>
              <a:chExt cx="33" cy="11"/>
            </a:xfrm>
            <a:solidFill>
              <a:schemeClr val="bg1">
                <a:lumMod val="85000"/>
              </a:schemeClr>
            </a:solidFill>
          </p:grpSpPr>
          <p:grpSp>
            <p:nvGrpSpPr>
              <p:cNvPr id="522" name="Group 2198"/>
              <p:cNvGrpSpPr>
                <a:grpSpLocks/>
              </p:cNvGrpSpPr>
              <p:nvPr/>
            </p:nvGrpSpPr>
            <p:grpSpPr bwMode="auto">
              <a:xfrm>
                <a:off x="1030" y="1697"/>
                <a:ext cx="33" cy="11"/>
                <a:chOff x="1030" y="1697"/>
                <a:chExt cx="33" cy="11"/>
              </a:xfrm>
              <a:grpFill/>
            </p:grpSpPr>
            <p:pic>
              <p:nvPicPr>
                <p:cNvPr id="524" name="Picture 2199"/>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1030" y="1697"/>
                  <a:ext cx="33"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5" name="Freeform 2200"/>
                <p:cNvSpPr>
                  <a:spLocks/>
                </p:cNvSpPr>
                <p:nvPr/>
              </p:nvSpPr>
              <p:spPr bwMode="auto">
                <a:xfrm>
                  <a:off x="1030" y="1697"/>
                  <a:ext cx="32" cy="10"/>
                </a:xfrm>
                <a:custGeom>
                  <a:avLst/>
                  <a:gdLst>
                    <a:gd name="T0" fmla="*/ 32 w 32"/>
                    <a:gd name="T1" fmla="*/ 13 h 20"/>
                    <a:gd name="T2" fmla="*/ 15 w 32"/>
                    <a:gd name="T3" fmla="*/ 20 h 20"/>
                    <a:gd name="T4" fmla="*/ 10 w 32"/>
                    <a:gd name="T5" fmla="*/ 9 h 20"/>
                    <a:gd name="T6" fmla="*/ 11 w 32"/>
                    <a:gd name="T7" fmla="*/ 15 h 20"/>
                    <a:gd name="T8" fmla="*/ 0 w 32"/>
                    <a:gd name="T9" fmla="*/ 13 h 20"/>
                    <a:gd name="T10" fmla="*/ 3 w 32"/>
                    <a:gd name="T11" fmla="*/ 2 h 20"/>
                    <a:gd name="T12" fmla="*/ 16 w 32"/>
                    <a:gd name="T13" fmla="*/ 0 h 20"/>
                    <a:gd name="T14" fmla="*/ 32 w 32"/>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32" y="13"/>
                      </a:moveTo>
                      <a:lnTo>
                        <a:pt x="15" y="20"/>
                      </a:lnTo>
                      <a:lnTo>
                        <a:pt x="10" y="9"/>
                      </a:lnTo>
                      <a:lnTo>
                        <a:pt x="11" y="15"/>
                      </a:lnTo>
                      <a:lnTo>
                        <a:pt x="0" y="13"/>
                      </a:lnTo>
                      <a:lnTo>
                        <a:pt x="3" y="2"/>
                      </a:lnTo>
                      <a:lnTo>
                        <a:pt x="16" y="0"/>
                      </a:lnTo>
                      <a:lnTo>
                        <a:pt x="32"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26" name="Freeform 2201"/>
                <p:cNvSpPr>
                  <a:spLocks/>
                </p:cNvSpPr>
                <p:nvPr/>
              </p:nvSpPr>
              <p:spPr bwMode="auto">
                <a:xfrm>
                  <a:off x="1030" y="1697"/>
                  <a:ext cx="32" cy="10"/>
                </a:xfrm>
                <a:custGeom>
                  <a:avLst/>
                  <a:gdLst>
                    <a:gd name="T0" fmla="*/ 32 w 32"/>
                    <a:gd name="T1" fmla="*/ 13 h 20"/>
                    <a:gd name="T2" fmla="*/ 15 w 32"/>
                    <a:gd name="T3" fmla="*/ 20 h 20"/>
                    <a:gd name="T4" fmla="*/ 10 w 32"/>
                    <a:gd name="T5" fmla="*/ 9 h 20"/>
                    <a:gd name="T6" fmla="*/ 11 w 32"/>
                    <a:gd name="T7" fmla="*/ 15 h 20"/>
                    <a:gd name="T8" fmla="*/ 0 w 32"/>
                    <a:gd name="T9" fmla="*/ 13 h 20"/>
                    <a:gd name="T10" fmla="*/ 3 w 32"/>
                    <a:gd name="T11" fmla="*/ 2 h 20"/>
                    <a:gd name="T12" fmla="*/ 16 w 32"/>
                    <a:gd name="T13" fmla="*/ 0 h 20"/>
                    <a:gd name="T14" fmla="*/ 32 w 32"/>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32" y="13"/>
                      </a:moveTo>
                      <a:lnTo>
                        <a:pt x="15" y="20"/>
                      </a:lnTo>
                      <a:lnTo>
                        <a:pt x="10" y="9"/>
                      </a:lnTo>
                      <a:lnTo>
                        <a:pt x="11" y="15"/>
                      </a:lnTo>
                      <a:lnTo>
                        <a:pt x="0" y="13"/>
                      </a:lnTo>
                      <a:lnTo>
                        <a:pt x="3" y="2"/>
                      </a:lnTo>
                      <a:lnTo>
                        <a:pt x="16" y="0"/>
                      </a:lnTo>
                      <a:lnTo>
                        <a:pt x="32"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27" name="Picture 2202"/>
                <p:cNvPicPr>
                  <a:picLocks noChangeAspect="1" noChangeArrowheads="1"/>
                </p:cNvPicPr>
                <p:nvPr/>
              </p:nvPicPr>
              <p:blipFill>
                <a:blip r:embed="rId73" cstate="print">
                  <a:extLst>
                    <a:ext uri="{28A0092B-C50C-407E-A947-70E740481C1C}">
                      <a14:useLocalDpi xmlns:a14="http://schemas.microsoft.com/office/drawing/2010/main" val="0"/>
                    </a:ext>
                  </a:extLst>
                </a:blip>
                <a:srcRect/>
                <a:stretch>
                  <a:fillRect/>
                </a:stretch>
              </p:blipFill>
              <p:spPr bwMode="auto">
                <a:xfrm>
                  <a:off x="1030" y="1697"/>
                  <a:ext cx="33"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23" name="Freeform 2203"/>
              <p:cNvSpPr>
                <a:spLocks/>
              </p:cNvSpPr>
              <p:nvPr/>
            </p:nvSpPr>
            <p:spPr bwMode="auto">
              <a:xfrm>
                <a:off x="1030" y="1697"/>
                <a:ext cx="32" cy="10"/>
              </a:xfrm>
              <a:custGeom>
                <a:avLst/>
                <a:gdLst>
                  <a:gd name="T0" fmla="*/ 32 w 32"/>
                  <a:gd name="T1" fmla="*/ 13 h 20"/>
                  <a:gd name="T2" fmla="*/ 15 w 32"/>
                  <a:gd name="T3" fmla="*/ 20 h 20"/>
                  <a:gd name="T4" fmla="*/ 10 w 32"/>
                  <a:gd name="T5" fmla="*/ 9 h 20"/>
                  <a:gd name="T6" fmla="*/ 11 w 32"/>
                  <a:gd name="T7" fmla="*/ 15 h 20"/>
                  <a:gd name="T8" fmla="*/ 0 w 32"/>
                  <a:gd name="T9" fmla="*/ 13 h 20"/>
                  <a:gd name="T10" fmla="*/ 3 w 32"/>
                  <a:gd name="T11" fmla="*/ 2 h 20"/>
                  <a:gd name="T12" fmla="*/ 16 w 32"/>
                  <a:gd name="T13" fmla="*/ 0 h 20"/>
                  <a:gd name="T14" fmla="*/ 32 w 32"/>
                  <a:gd name="T15" fmla="*/ 13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32" y="13"/>
                    </a:moveTo>
                    <a:lnTo>
                      <a:pt x="15" y="20"/>
                    </a:lnTo>
                    <a:lnTo>
                      <a:pt x="10" y="9"/>
                    </a:lnTo>
                    <a:lnTo>
                      <a:pt x="11" y="15"/>
                    </a:lnTo>
                    <a:lnTo>
                      <a:pt x="0" y="13"/>
                    </a:lnTo>
                    <a:lnTo>
                      <a:pt x="3" y="2"/>
                    </a:lnTo>
                    <a:lnTo>
                      <a:pt x="16" y="0"/>
                    </a:lnTo>
                    <a:lnTo>
                      <a:pt x="32"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58" name="Group 2204"/>
            <p:cNvGrpSpPr>
              <a:grpSpLocks/>
            </p:cNvGrpSpPr>
            <p:nvPr/>
          </p:nvGrpSpPr>
          <p:grpSpPr bwMode="auto">
            <a:xfrm>
              <a:off x="1044515" y="2139089"/>
              <a:ext cx="30730" cy="54576"/>
              <a:chOff x="1362" y="1806"/>
              <a:chExt cx="18" cy="27"/>
            </a:xfrm>
            <a:solidFill>
              <a:schemeClr val="bg1">
                <a:lumMod val="85000"/>
              </a:schemeClr>
            </a:solidFill>
          </p:grpSpPr>
          <p:grpSp>
            <p:nvGrpSpPr>
              <p:cNvPr id="516" name="Group 2205"/>
              <p:cNvGrpSpPr>
                <a:grpSpLocks/>
              </p:cNvGrpSpPr>
              <p:nvPr/>
            </p:nvGrpSpPr>
            <p:grpSpPr bwMode="auto">
              <a:xfrm>
                <a:off x="1362" y="1806"/>
                <a:ext cx="18" cy="27"/>
                <a:chOff x="1362" y="1806"/>
                <a:chExt cx="18" cy="27"/>
              </a:xfrm>
              <a:grpFill/>
            </p:grpSpPr>
            <p:pic>
              <p:nvPicPr>
                <p:cNvPr id="518" name="Picture 2206"/>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1362" y="1806"/>
                  <a:ext cx="18" cy="2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9" name="Freeform 2207"/>
                <p:cNvSpPr>
                  <a:spLocks/>
                </p:cNvSpPr>
                <p:nvPr/>
              </p:nvSpPr>
              <p:spPr bwMode="auto">
                <a:xfrm>
                  <a:off x="1362" y="1806"/>
                  <a:ext cx="17" cy="26"/>
                </a:xfrm>
                <a:custGeom>
                  <a:avLst/>
                  <a:gdLst>
                    <a:gd name="T0" fmla="*/ 10 w 17"/>
                    <a:gd name="T1" fmla="*/ 47 h 52"/>
                    <a:gd name="T2" fmla="*/ 7 w 17"/>
                    <a:gd name="T3" fmla="*/ 52 h 52"/>
                    <a:gd name="T4" fmla="*/ 6 w 17"/>
                    <a:gd name="T5" fmla="*/ 39 h 52"/>
                    <a:gd name="T6" fmla="*/ 0 w 17"/>
                    <a:gd name="T7" fmla="*/ 34 h 52"/>
                    <a:gd name="T8" fmla="*/ 6 w 17"/>
                    <a:gd name="T9" fmla="*/ 32 h 52"/>
                    <a:gd name="T10" fmla="*/ 10 w 17"/>
                    <a:gd name="T11" fmla="*/ 21 h 52"/>
                    <a:gd name="T12" fmla="*/ 4 w 17"/>
                    <a:gd name="T13" fmla="*/ 23 h 52"/>
                    <a:gd name="T14" fmla="*/ 11 w 17"/>
                    <a:gd name="T15" fmla="*/ 15 h 52"/>
                    <a:gd name="T16" fmla="*/ 10 w 17"/>
                    <a:gd name="T17" fmla="*/ 4 h 52"/>
                    <a:gd name="T18" fmla="*/ 15 w 17"/>
                    <a:gd name="T19" fmla="*/ 0 h 52"/>
                    <a:gd name="T20" fmla="*/ 17 w 17"/>
                    <a:gd name="T21" fmla="*/ 24 h 52"/>
                    <a:gd name="T22" fmla="*/ 15 w 17"/>
                    <a:gd name="T23" fmla="*/ 21 h 52"/>
                    <a:gd name="T24" fmla="*/ 14 w 17"/>
                    <a:gd name="T25" fmla="*/ 28 h 52"/>
                    <a:gd name="T26" fmla="*/ 10 w 17"/>
                    <a:gd name="T2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2">
                      <a:moveTo>
                        <a:pt x="10" y="47"/>
                      </a:moveTo>
                      <a:lnTo>
                        <a:pt x="7" y="52"/>
                      </a:lnTo>
                      <a:lnTo>
                        <a:pt x="6" y="39"/>
                      </a:lnTo>
                      <a:lnTo>
                        <a:pt x="0" y="34"/>
                      </a:lnTo>
                      <a:lnTo>
                        <a:pt x="6" y="32"/>
                      </a:lnTo>
                      <a:lnTo>
                        <a:pt x="10" y="21"/>
                      </a:lnTo>
                      <a:lnTo>
                        <a:pt x="4" y="23"/>
                      </a:lnTo>
                      <a:lnTo>
                        <a:pt x="11" y="15"/>
                      </a:lnTo>
                      <a:lnTo>
                        <a:pt x="10" y="4"/>
                      </a:lnTo>
                      <a:lnTo>
                        <a:pt x="15" y="0"/>
                      </a:lnTo>
                      <a:lnTo>
                        <a:pt x="17" y="24"/>
                      </a:lnTo>
                      <a:lnTo>
                        <a:pt x="15" y="21"/>
                      </a:lnTo>
                      <a:lnTo>
                        <a:pt x="14" y="28"/>
                      </a:lnTo>
                      <a:lnTo>
                        <a:pt x="10" y="4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20" name="Freeform 2208"/>
                <p:cNvSpPr>
                  <a:spLocks/>
                </p:cNvSpPr>
                <p:nvPr/>
              </p:nvSpPr>
              <p:spPr bwMode="auto">
                <a:xfrm>
                  <a:off x="1362" y="1806"/>
                  <a:ext cx="17" cy="26"/>
                </a:xfrm>
                <a:custGeom>
                  <a:avLst/>
                  <a:gdLst>
                    <a:gd name="T0" fmla="*/ 10 w 17"/>
                    <a:gd name="T1" fmla="*/ 47 h 52"/>
                    <a:gd name="T2" fmla="*/ 7 w 17"/>
                    <a:gd name="T3" fmla="*/ 52 h 52"/>
                    <a:gd name="T4" fmla="*/ 6 w 17"/>
                    <a:gd name="T5" fmla="*/ 39 h 52"/>
                    <a:gd name="T6" fmla="*/ 0 w 17"/>
                    <a:gd name="T7" fmla="*/ 34 h 52"/>
                    <a:gd name="T8" fmla="*/ 6 w 17"/>
                    <a:gd name="T9" fmla="*/ 32 h 52"/>
                    <a:gd name="T10" fmla="*/ 10 w 17"/>
                    <a:gd name="T11" fmla="*/ 21 h 52"/>
                    <a:gd name="T12" fmla="*/ 4 w 17"/>
                    <a:gd name="T13" fmla="*/ 23 h 52"/>
                    <a:gd name="T14" fmla="*/ 11 w 17"/>
                    <a:gd name="T15" fmla="*/ 15 h 52"/>
                    <a:gd name="T16" fmla="*/ 10 w 17"/>
                    <a:gd name="T17" fmla="*/ 4 h 52"/>
                    <a:gd name="T18" fmla="*/ 15 w 17"/>
                    <a:gd name="T19" fmla="*/ 0 h 52"/>
                    <a:gd name="T20" fmla="*/ 17 w 17"/>
                    <a:gd name="T21" fmla="*/ 24 h 52"/>
                    <a:gd name="T22" fmla="*/ 15 w 17"/>
                    <a:gd name="T23" fmla="*/ 21 h 52"/>
                    <a:gd name="T24" fmla="*/ 14 w 17"/>
                    <a:gd name="T25" fmla="*/ 28 h 52"/>
                    <a:gd name="T26" fmla="*/ 10 w 17"/>
                    <a:gd name="T2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2">
                      <a:moveTo>
                        <a:pt x="10" y="47"/>
                      </a:moveTo>
                      <a:lnTo>
                        <a:pt x="7" y="52"/>
                      </a:lnTo>
                      <a:lnTo>
                        <a:pt x="6" y="39"/>
                      </a:lnTo>
                      <a:lnTo>
                        <a:pt x="0" y="34"/>
                      </a:lnTo>
                      <a:lnTo>
                        <a:pt x="6" y="32"/>
                      </a:lnTo>
                      <a:lnTo>
                        <a:pt x="10" y="21"/>
                      </a:lnTo>
                      <a:lnTo>
                        <a:pt x="4" y="23"/>
                      </a:lnTo>
                      <a:lnTo>
                        <a:pt x="11" y="15"/>
                      </a:lnTo>
                      <a:lnTo>
                        <a:pt x="10" y="4"/>
                      </a:lnTo>
                      <a:lnTo>
                        <a:pt x="15" y="0"/>
                      </a:lnTo>
                      <a:lnTo>
                        <a:pt x="17" y="24"/>
                      </a:lnTo>
                      <a:lnTo>
                        <a:pt x="15" y="21"/>
                      </a:lnTo>
                      <a:lnTo>
                        <a:pt x="14" y="28"/>
                      </a:lnTo>
                      <a:lnTo>
                        <a:pt x="10" y="4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21" name="Picture 2209"/>
                <p:cNvPicPr>
                  <a:picLocks noChangeAspect="1" noChangeArrowheads="1"/>
                </p:cNvPicPr>
                <p:nvPr/>
              </p:nvPicPr>
              <p:blipFill>
                <a:blip r:embed="rId74" cstate="print">
                  <a:extLst>
                    <a:ext uri="{28A0092B-C50C-407E-A947-70E740481C1C}">
                      <a14:useLocalDpi xmlns:a14="http://schemas.microsoft.com/office/drawing/2010/main" val="0"/>
                    </a:ext>
                  </a:extLst>
                </a:blip>
                <a:srcRect/>
                <a:stretch>
                  <a:fillRect/>
                </a:stretch>
              </p:blipFill>
              <p:spPr bwMode="auto">
                <a:xfrm>
                  <a:off x="1362" y="1806"/>
                  <a:ext cx="18" cy="27"/>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7" name="Freeform 2210"/>
              <p:cNvSpPr>
                <a:spLocks/>
              </p:cNvSpPr>
              <p:nvPr/>
            </p:nvSpPr>
            <p:spPr bwMode="auto">
              <a:xfrm>
                <a:off x="1362" y="1806"/>
                <a:ext cx="17" cy="26"/>
              </a:xfrm>
              <a:custGeom>
                <a:avLst/>
                <a:gdLst>
                  <a:gd name="T0" fmla="*/ 10 w 17"/>
                  <a:gd name="T1" fmla="*/ 47 h 52"/>
                  <a:gd name="T2" fmla="*/ 7 w 17"/>
                  <a:gd name="T3" fmla="*/ 52 h 52"/>
                  <a:gd name="T4" fmla="*/ 6 w 17"/>
                  <a:gd name="T5" fmla="*/ 39 h 52"/>
                  <a:gd name="T6" fmla="*/ 0 w 17"/>
                  <a:gd name="T7" fmla="*/ 34 h 52"/>
                  <a:gd name="T8" fmla="*/ 6 w 17"/>
                  <a:gd name="T9" fmla="*/ 32 h 52"/>
                  <a:gd name="T10" fmla="*/ 10 w 17"/>
                  <a:gd name="T11" fmla="*/ 21 h 52"/>
                  <a:gd name="T12" fmla="*/ 4 w 17"/>
                  <a:gd name="T13" fmla="*/ 23 h 52"/>
                  <a:gd name="T14" fmla="*/ 11 w 17"/>
                  <a:gd name="T15" fmla="*/ 15 h 52"/>
                  <a:gd name="T16" fmla="*/ 10 w 17"/>
                  <a:gd name="T17" fmla="*/ 4 h 52"/>
                  <a:gd name="T18" fmla="*/ 15 w 17"/>
                  <a:gd name="T19" fmla="*/ 0 h 52"/>
                  <a:gd name="T20" fmla="*/ 17 w 17"/>
                  <a:gd name="T21" fmla="*/ 24 h 52"/>
                  <a:gd name="T22" fmla="*/ 15 w 17"/>
                  <a:gd name="T23" fmla="*/ 21 h 52"/>
                  <a:gd name="T24" fmla="*/ 14 w 17"/>
                  <a:gd name="T25" fmla="*/ 28 h 52"/>
                  <a:gd name="T26" fmla="*/ 10 w 17"/>
                  <a:gd name="T2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2">
                    <a:moveTo>
                      <a:pt x="10" y="47"/>
                    </a:moveTo>
                    <a:lnTo>
                      <a:pt x="7" y="52"/>
                    </a:lnTo>
                    <a:lnTo>
                      <a:pt x="6" y="39"/>
                    </a:lnTo>
                    <a:lnTo>
                      <a:pt x="0" y="34"/>
                    </a:lnTo>
                    <a:lnTo>
                      <a:pt x="6" y="32"/>
                    </a:lnTo>
                    <a:lnTo>
                      <a:pt x="10" y="21"/>
                    </a:lnTo>
                    <a:lnTo>
                      <a:pt x="4" y="23"/>
                    </a:lnTo>
                    <a:lnTo>
                      <a:pt x="11" y="15"/>
                    </a:lnTo>
                    <a:lnTo>
                      <a:pt x="10" y="4"/>
                    </a:lnTo>
                    <a:lnTo>
                      <a:pt x="15" y="0"/>
                    </a:lnTo>
                    <a:lnTo>
                      <a:pt x="17" y="24"/>
                    </a:lnTo>
                    <a:lnTo>
                      <a:pt x="15" y="21"/>
                    </a:lnTo>
                    <a:lnTo>
                      <a:pt x="14" y="28"/>
                    </a:lnTo>
                    <a:lnTo>
                      <a:pt x="10" y="47"/>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59" name="Group 2211"/>
            <p:cNvGrpSpPr>
              <a:grpSpLocks/>
            </p:cNvGrpSpPr>
            <p:nvPr/>
          </p:nvGrpSpPr>
          <p:grpSpPr bwMode="auto">
            <a:xfrm>
              <a:off x="1064399" y="2080749"/>
              <a:ext cx="30730" cy="39521"/>
              <a:chOff x="1373" y="1777"/>
              <a:chExt cx="18" cy="19"/>
            </a:xfrm>
            <a:solidFill>
              <a:schemeClr val="bg1">
                <a:lumMod val="85000"/>
              </a:schemeClr>
            </a:solidFill>
          </p:grpSpPr>
          <p:grpSp>
            <p:nvGrpSpPr>
              <p:cNvPr id="510" name="Group 2212"/>
              <p:cNvGrpSpPr>
                <a:grpSpLocks/>
              </p:cNvGrpSpPr>
              <p:nvPr/>
            </p:nvGrpSpPr>
            <p:grpSpPr bwMode="auto">
              <a:xfrm>
                <a:off x="1373" y="1777"/>
                <a:ext cx="18" cy="19"/>
                <a:chOff x="1373" y="1777"/>
                <a:chExt cx="18" cy="19"/>
              </a:xfrm>
              <a:grpFill/>
            </p:grpSpPr>
            <p:pic>
              <p:nvPicPr>
                <p:cNvPr id="512" name="Picture 2213"/>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1373" y="1777"/>
                  <a:ext cx="18" cy="1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 name="Freeform 2214"/>
                <p:cNvSpPr>
                  <a:spLocks/>
                </p:cNvSpPr>
                <p:nvPr/>
              </p:nvSpPr>
              <p:spPr bwMode="auto">
                <a:xfrm>
                  <a:off x="1373" y="1777"/>
                  <a:ext cx="17" cy="18"/>
                </a:xfrm>
                <a:custGeom>
                  <a:avLst/>
                  <a:gdLst>
                    <a:gd name="T0" fmla="*/ 16 w 17"/>
                    <a:gd name="T1" fmla="*/ 20 h 35"/>
                    <a:gd name="T2" fmla="*/ 12 w 17"/>
                    <a:gd name="T3" fmla="*/ 22 h 35"/>
                    <a:gd name="T4" fmla="*/ 0 w 17"/>
                    <a:gd name="T5" fmla="*/ 35 h 35"/>
                    <a:gd name="T6" fmla="*/ 3 w 17"/>
                    <a:gd name="T7" fmla="*/ 30 h 35"/>
                    <a:gd name="T8" fmla="*/ 14 w 17"/>
                    <a:gd name="T9" fmla="*/ 0 h 35"/>
                    <a:gd name="T10" fmla="*/ 17 w 17"/>
                    <a:gd name="T11" fmla="*/ 2 h 35"/>
                    <a:gd name="T12" fmla="*/ 16 w 17"/>
                    <a:gd name="T13" fmla="*/ 20 h 35"/>
                  </a:gdLst>
                  <a:ahLst/>
                  <a:cxnLst>
                    <a:cxn ang="0">
                      <a:pos x="T0" y="T1"/>
                    </a:cxn>
                    <a:cxn ang="0">
                      <a:pos x="T2" y="T3"/>
                    </a:cxn>
                    <a:cxn ang="0">
                      <a:pos x="T4" y="T5"/>
                    </a:cxn>
                    <a:cxn ang="0">
                      <a:pos x="T6" y="T7"/>
                    </a:cxn>
                    <a:cxn ang="0">
                      <a:pos x="T8" y="T9"/>
                    </a:cxn>
                    <a:cxn ang="0">
                      <a:pos x="T10" y="T11"/>
                    </a:cxn>
                    <a:cxn ang="0">
                      <a:pos x="T12" y="T13"/>
                    </a:cxn>
                  </a:cxnLst>
                  <a:rect l="0" t="0" r="r" b="b"/>
                  <a:pathLst>
                    <a:path w="17" h="35">
                      <a:moveTo>
                        <a:pt x="16" y="20"/>
                      </a:moveTo>
                      <a:lnTo>
                        <a:pt x="12" y="22"/>
                      </a:lnTo>
                      <a:lnTo>
                        <a:pt x="0" y="35"/>
                      </a:lnTo>
                      <a:lnTo>
                        <a:pt x="3" y="30"/>
                      </a:lnTo>
                      <a:lnTo>
                        <a:pt x="14" y="0"/>
                      </a:lnTo>
                      <a:lnTo>
                        <a:pt x="17" y="2"/>
                      </a:lnTo>
                      <a:lnTo>
                        <a:pt x="16" y="2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14" name="Freeform 2215"/>
                <p:cNvSpPr>
                  <a:spLocks/>
                </p:cNvSpPr>
                <p:nvPr/>
              </p:nvSpPr>
              <p:spPr bwMode="auto">
                <a:xfrm>
                  <a:off x="1373" y="1777"/>
                  <a:ext cx="17" cy="18"/>
                </a:xfrm>
                <a:custGeom>
                  <a:avLst/>
                  <a:gdLst>
                    <a:gd name="T0" fmla="*/ 16 w 17"/>
                    <a:gd name="T1" fmla="*/ 20 h 35"/>
                    <a:gd name="T2" fmla="*/ 12 w 17"/>
                    <a:gd name="T3" fmla="*/ 22 h 35"/>
                    <a:gd name="T4" fmla="*/ 0 w 17"/>
                    <a:gd name="T5" fmla="*/ 35 h 35"/>
                    <a:gd name="T6" fmla="*/ 3 w 17"/>
                    <a:gd name="T7" fmla="*/ 30 h 35"/>
                    <a:gd name="T8" fmla="*/ 14 w 17"/>
                    <a:gd name="T9" fmla="*/ 0 h 35"/>
                    <a:gd name="T10" fmla="*/ 17 w 17"/>
                    <a:gd name="T11" fmla="*/ 2 h 35"/>
                    <a:gd name="T12" fmla="*/ 16 w 17"/>
                    <a:gd name="T13" fmla="*/ 20 h 35"/>
                  </a:gdLst>
                  <a:ahLst/>
                  <a:cxnLst>
                    <a:cxn ang="0">
                      <a:pos x="T0" y="T1"/>
                    </a:cxn>
                    <a:cxn ang="0">
                      <a:pos x="T2" y="T3"/>
                    </a:cxn>
                    <a:cxn ang="0">
                      <a:pos x="T4" y="T5"/>
                    </a:cxn>
                    <a:cxn ang="0">
                      <a:pos x="T6" y="T7"/>
                    </a:cxn>
                    <a:cxn ang="0">
                      <a:pos x="T8" y="T9"/>
                    </a:cxn>
                    <a:cxn ang="0">
                      <a:pos x="T10" y="T11"/>
                    </a:cxn>
                    <a:cxn ang="0">
                      <a:pos x="T12" y="T13"/>
                    </a:cxn>
                  </a:cxnLst>
                  <a:rect l="0" t="0" r="r" b="b"/>
                  <a:pathLst>
                    <a:path w="17" h="35">
                      <a:moveTo>
                        <a:pt x="16" y="20"/>
                      </a:moveTo>
                      <a:lnTo>
                        <a:pt x="12" y="22"/>
                      </a:lnTo>
                      <a:lnTo>
                        <a:pt x="0" y="35"/>
                      </a:lnTo>
                      <a:lnTo>
                        <a:pt x="3" y="30"/>
                      </a:lnTo>
                      <a:lnTo>
                        <a:pt x="14" y="0"/>
                      </a:lnTo>
                      <a:lnTo>
                        <a:pt x="17" y="2"/>
                      </a:lnTo>
                      <a:lnTo>
                        <a:pt x="16" y="2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15" name="Picture 2216"/>
                <p:cNvPicPr>
                  <a:picLocks noChangeAspect="1" noChangeArrowheads="1"/>
                </p:cNvPicPr>
                <p:nvPr/>
              </p:nvPicPr>
              <p:blipFill>
                <a:blip r:embed="rId75" cstate="print">
                  <a:extLst>
                    <a:ext uri="{28A0092B-C50C-407E-A947-70E740481C1C}">
                      <a14:useLocalDpi xmlns:a14="http://schemas.microsoft.com/office/drawing/2010/main" val="0"/>
                    </a:ext>
                  </a:extLst>
                </a:blip>
                <a:srcRect/>
                <a:stretch>
                  <a:fillRect/>
                </a:stretch>
              </p:blipFill>
              <p:spPr bwMode="auto">
                <a:xfrm>
                  <a:off x="1373" y="1777"/>
                  <a:ext cx="18" cy="1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11" name="Freeform 2217"/>
              <p:cNvSpPr>
                <a:spLocks/>
              </p:cNvSpPr>
              <p:nvPr/>
            </p:nvSpPr>
            <p:spPr bwMode="auto">
              <a:xfrm>
                <a:off x="1373" y="1777"/>
                <a:ext cx="17" cy="18"/>
              </a:xfrm>
              <a:custGeom>
                <a:avLst/>
                <a:gdLst>
                  <a:gd name="T0" fmla="*/ 16 w 17"/>
                  <a:gd name="T1" fmla="*/ 20 h 35"/>
                  <a:gd name="T2" fmla="*/ 12 w 17"/>
                  <a:gd name="T3" fmla="*/ 22 h 35"/>
                  <a:gd name="T4" fmla="*/ 0 w 17"/>
                  <a:gd name="T5" fmla="*/ 35 h 35"/>
                  <a:gd name="T6" fmla="*/ 3 w 17"/>
                  <a:gd name="T7" fmla="*/ 30 h 35"/>
                  <a:gd name="T8" fmla="*/ 14 w 17"/>
                  <a:gd name="T9" fmla="*/ 0 h 35"/>
                  <a:gd name="T10" fmla="*/ 17 w 17"/>
                  <a:gd name="T11" fmla="*/ 2 h 35"/>
                  <a:gd name="T12" fmla="*/ 16 w 17"/>
                  <a:gd name="T13" fmla="*/ 20 h 35"/>
                </a:gdLst>
                <a:ahLst/>
                <a:cxnLst>
                  <a:cxn ang="0">
                    <a:pos x="T0" y="T1"/>
                  </a:cxn>
                  <a:cxn ang="0">
                    <a:pos x="T2" y="T3"/>
                  </a:cxn>
                  <a:cxn ang="0">
                    <a:pos x="T4" y="T5"/>
                  </a:cxn>
                  <a:cxn ang="0">
                    <a:pos x="T6" y="T7"/>
                  </a:cxn>
                  <a:cxn ang="0">
                    <a:pos x="T8" y="T9"/>
                  </a:cxn>
                  <a:cxn ang="0">
                    <a:pos x="T10" y="T11"/>
                  </a:cxn>
                  <a:cxn ang="0">
                    <a:pos x="T12" y="T13"/>
                  </a:cxn>
                </a:cxnLst>
                <a:rect l="0" t="0" r="r" b="b"/>
                <a:pathLst>
                  <a:path w="17" h="35">
                    <a:moveTo>
                      <a:pt x="16" y="20"/>
                    </a:moveTo>
                    <a:lnTo>
                      <a:pt x="12" y="22"/>
                    </a:lnTo>
                    <a:lnTo>
                      <a:pt x="0" y="35"/>
                    </a:lnTo>
                    <a:lnTo>
                      <a:pt x="3" y="30"/>
                    </a:lnTo>
                    <a:lnTo>
                      <a:pt x="14" y="0"/>
                    </a:lnTo>
                    <a:lnTo>
                      <a:pt x="17" y="2"/>
                    </a:lnTo>
                    <a:lnTo>
                      <a:pt x="16" y="2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60" name="Group 2218"/>
            <p:cNvGrpSpPr>
              <a:grpSpLocks/>
            </p:cNvGrpSpPr>
            <p:nvPr/>
          </p:nvGrpSpPr>
          <p:grpSpPr bwMode="auto">
            <a:xfrm>
              <a:off x="301584" y="2178609"/>
              <a:ext cx="46998" cy="20701"/>
              <a:chOff x="941" y="1826"/>
              <a:chExt cx="26" cy="10"/>
            </a:xfrm>
            <a:solidFill>
              <a:schemeClr val="bg1">
                <a:lumMod val="85000"/>
              </a:schemeClr>
            </a:solidFill>
          </p:grpSpPr>
          <p:grpSp>
            <p:nvGrpSpPr>
              <p:cNvPr id="504" name="Group 2219"/>
              <p:cNvGrpSpPr>
                <a:grpSpLocks/>
              </p:cNvGrpSpPr>
              <p:nvPr/>
            </p:nvGrpSpPr>
            <p:grpSpPr bwMode="auto">
              <a:xfrm>
                <a:off x="941" y="1826"/>
                <a:ext cx="26" cy="10"/>
                <a:chOff x="941" y="1826"/>
                <a:chExt cx="26" cy="10"/>
              </a:xfrm>
              <a:grpFill/>
            </p:grpSpPr>
            <p:pic>
              <p:nvPicPr>
                <p:cNvPr id="506" name="Picture 2220"/>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941" y="1826"/>
                  <a:ext cx="26"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7" name="Freeform 2221"/>
                <p:cNvSpPr>
                  <a:spLocks/>
                </p:cNvSpPr>
                <p:nvPr/>
              </p:nvSpPr>
              <p:spPr bwMode="auto">
                <a:xfrm>
                  <a:off x="941" y="1826"/>
                  <a:ext cx="25" cy="9"/>
                </a:xfrm>
                <a:custGeom>
                  <a:avLst/>
                  <a:gdLst>
                    <a:gd name="T0" fmla="*/ 25 w 25"/>
                    <a:gd name="T1" fmla="*/ 13 h 19"/>
                    <a:gd name="T2" fmla="*/ 21 w 25"/>
                    <a:gd name="T3" fmla="*/ 0 h 19"/>
                    <a:gd name="T4" fmla="*/ 0 w 25"/>
                    <a:gd name="T5" fmla="*/ 15 h 19"/>
                    <a:gd name="T6" fmla="*/ 5 w 25"/>
                    <a:gd name="T7" fmla="*/ 19 h 19"/>
                    <a:gd name="T8" fmla="*/ 25 w 25"/>
                    <a:gd name="T9" fmla="*/ 13 h 19"/>
                  </a:gdLst>
                  <a:ahLst/>
                  <a:cxnLst>
                    <a:cxn ang="0">
                      <a:pos x="T0" y="T1"/>
                    </a:cxn>
                    <a:cxn ang="0">
                      <a:pos x="T2" y="T3"/>
                    </a:cxn>
                    <a:cxn ang="0">
                      <a:pos x="T4" y="T5"/>
                    </a:cxn>
                    <a:cxn ang="0">
                      <a:pos x="T6" y="T7"/>
                    </a:cxn>
                    <a:cxn ang="0">
                      <a:pos x="T8" y="T9"/>
                    </a:cxn>
                  </a:cxnLst>
                  <a:rect l="0" t="0" r="r" b="b"/>
                  <a:pathLst>
                    <a:path w="25" h="19">
                      <a:moveTo>
                        <a:pt x="25" y="13"/>
                      </a:moveTo>
                      <a:lnTo>
                        <a:pt x="21" y="0"/>
                      </a:lnTo>
                      <a:lnTo>
                        <a:pt x="0" y="15"/>
                      </a:lnTo>
                      <a:lnTo>
                        <a:pt x="5" y="19"/>
                      </a:lnTo>
                      <a:lnTo>
                        <a:pt x="25"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08" name="Freeform 2222"/>
                <p:cNvSpPr>
                  <a:spLocks/>
                </p:cNvSpPr>
                <p:nvPr/>
              </p:nvSpPr>
              <p:spPr bwMode="auto">
                <a:xfrm>
                  <a:off x="941" y="1826"/>
                  <a:ext cx="25" cy="9"/>
                </a:xfrm>
                <a:custGeom>
                  <a:avLst/>
                  <a:gdLst>
                    <a:gd name="T0" fmla="*/ 25 w 25"/>
                    <a:gd name="T1" fmla="*/ 13 h 19"/>
                    <a:gd name="T2" fmla="*/ 21 w 25"/>
                    <a:gd name="T3" fmla="*/ 0 h 19"/>
                    <a:gd name="T4" fmla="*/ 0 w 25"/>
                    <a:gd name="T5" fmla="*/ 15 h 19"/>
                    <a:gd name="T6" fmla="*/ 5 w 25"/>
                    <a:gd name="T7" fmla="*/ 19 h 19"/>
                    <a:gd name="T8" fmla="*/ 25 w 25"/>
                    <a:gd name="T9" fmla="*/ 13 h 19"/>
                  </a:gdLst>
                  <a:ahLst/>
                  <a:cxnLst>
                    <a:cxn ang="0">
                      <a:pos x="T0" y="T1"/>
                    </a:cxn>
                    <a:cxn ang="0">
                      <a:pos x="T2" y="T3"/>
                    </a:cxn>
                    <a:cxn ang="0">
                      <a:pos x="T4" y="T5"/>
                    </a:cxn>
                    <a:cxn ang="0">
                      <a:pos x="T6" y="T7"/>
                    </a:cxn>
                    <a:cxn ang="0">
                      <a:pos x="T8" y="T9"/>
                    </a:cxn>
                  </a:cxnLst>
                  <a:rect l="0" t="0" r="r" b="b"/>
                  <a:pathLst>
                    <a:path w="25" h="19">
                      <a:moveTo>
                        <a:pt x="25" y="13"/>
                      </a:moveTo>
                      <a:lnTo>
                        <a:pt x="21" y="0"/>
                      </a:lnTo>
                      <a:lnTo>
                        <a:pt x="0" y="15"/>
                      </a:lnTo>
                      <a:lnTo>
                        <a:pt x="5" y="19"/>
                      </a:lnTo>
                      <a:lnTo>
                        <a:pt x="25"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09" name="Picture 2223"/>
                <p:cNvPicPr>
                  <a:picLocks noChangeAspect="1" noChangeArrowheads="1"/>
                </p:cNvPicPr>
                <p:nvPr/>
              </p:nvPicPr>
              <p:blipFill>
                <a:blip r:embed="rId76" cstate="print">
                  <a:extLst>
                    <a:ext uri="{28A0092B-C50C-407E-A947-70E740481C1C}">
                      <a14:useLocalDpi xmlns:a14="http://schemas.microsoft.com/office/drawing/2010/main" val="0"/>
                    </a:ext>
                  </a:extLst>
                </a:blip>
                <a:srcRect/>
                <a:stretch>
                  <a:fillRect/>
                </a:stretch>
              </p:blipFill>
              <p:spPr bwMode="auto">
                <a:xfrm>
                  <a:off x="941" y="1826"/>
                  <a:ext cx="26"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505" name="Freeform 2224"/>
              <p:cNvSpPr>
                <a:spLocks/>
              </p:cNvSpPr>
              <p:nvPr/>
            </p:nvSpPr>
            <p:spPr bwMode="auto">
              <a:xfrm>
                <a:off x="941" y="1826"/>
                <a:ext cx="25" cy="9"/>
              </a:xfrm>
              <a:custGeom>
                <a:avLst/>
                <a:gdLst>
                  <a:gd name="T0" fmla="*/ 25 w 25"/>
                  <a:gd name="T1" fmla="*/ 13 h 19"/>
                  <a:gd name="T2" fmla="*/ 21 w 25"/>
                  <a:gd name="T3" fmla="*/ 0 h 19"/>
                  <a:gd name="T4" fmla="*/ 0 w 25"/>
                  <a:gd name="T5" fmla="*/ 15 h 19"/>
                  <a:gd name="T6" fmla="*/ 5 w 25"/>
                  <a:gd name="T7" fmla="*/ 19 h 19"/>
                  <a:gd name="T8" fmla="*/ 25 w 25"/>
                  <a:gd name="T9" fmla="*/ 13 h 19"/>
                </a:gdLst>
                <a:ahLst/>
                <a:cxnLst>
                  <a:cxn ang="0">
                    <a:pos x="T0" y="T1"/>
                  </a:cxn>
                  <a:cxn ang="0">
                    <a:pos x="T2" y="T3"/>
                  </a:cxn>
                  <a:cxn ang="0">
                    <a:pos x="T4" y="T5"/>
                  </a:cxn>
                  <a:cxn ang="0">
                    <a:pos x="T6" y="T7"/>
                  </a:cxn>
                  <a:cxn ang="0">
                    <a:pos x="T8" y="T9"/>
                  </a:cxn>
                </a:cxnLst>
                <a:rect l="0" t="0" r="r" b="b"/>
                <a:pathLst>
                  <a:path w="25" h="19">
                    <a:moveTo>
                      <a:pt x="25" y="13"/>
                    </a:moveTo>
                    <a:lnTo>
                      <a:pt x="21" y="0"/>
                    </a:lnTo>
                    <a:lnTo>
                      <a:pt x="0" y="15"/>
                    </a:lnTo>
                    <a:lnTo>
                      <a:pt x="5" y="19"/>
                    </a:lnTo>
                    <a:lnTo>
                      <a:pt x="25"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61" name="Group 2225"/>
            <p:cNvGrpSpPr>
              <a:grpSpLocks/>
            </p:cNvGrpSpPr>
            <p:nvPr/>
          </p:nvGrpSpPr>
          <p:grpSpPr bwMode="auto">
            <a:xfrm>
              <a:off x="428117" y="2018645"/>
              <a:ext cx="36152" cy="16937"/>
              <a:chOff x="1013" y="1745"/>
              <a:chExt cx="21" cy="9"/>
            </a:xfrm>
            <a:solidFill>
              <a:schemeClr val="bg1">
                <a:lumMod val="85000"/>
              </a:schemeClr>
            </a:solidFill>
          </p:grpSpPr>
          <p:grpSp>
            <p:nvGrpSpPr>
              <p:cNvPr id="498" name="Group 2226"/>
              <p:cNvGrpSpPr>
                <a:grpSpLocks/>
              </p:cNvGrpSpPr>
              <p:nvPr/>
            </p:nvGrpSpPr>
            <p:grpSpPr bwMode="auto">
              <a:xfrm>
                <a:off x="1013" y="1745"/>
                <a:ext cx="21" cy="9"/>
                <a:chOff x="1013" y="1745"/>
                <a:chExt cx="21" cy="9"/>
              </a:xfrm>
              <a:grpFill/>
            </p:grpSpPr>
            <p:pic>
              <p:nvPicPr>
                <p:cNvPr id="500" name="Picture 2227"/>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1013" y="1745"/>
                  <a:ext cx="21"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 name="Freeform 2228"/>
                <p:cNvSpPr>
                  <a:spLocks/>
                </p:cNvSpPr>
                <p:nvPr/>
              </p:nvSpPr>
              <p:spPr bwMode="auto">
                <a:xfrm>
                  <a:off x="1013" y="1745"/>
                  <a:ext cx="20" cy="8"/>
                </a:xfrm>
                <a:custGeom>
                  <a:avLst/>
                  <a:gdLst>
                    <a:gd name="T0" fmla="*/ 20 w 20"/>
                    <a:gd name="T1" fmla="*/ 13 h 17"/>
                    <a:gd name="T2" fmla="*/ 13 w 20"/>
                    <a:gd name="T3" fmla="*/ 17 h 17"/>
                    <a:gd name="T4" fmla="*/ 0 w 20"/>
                    <a:gd name="T5" fmla="*/ 11 h 17"/>
                    <a:gd name="T6" fmla="*/ 20 w 20"/>
                    <a:gd name="T7" fmla="*/ 0 h 17"/>
                    <a:gd name="T8" fmla="*/ 20 w 20"/>
                    <a:gd name="T9" fmla="*/ 13 h 17"/>
                  </a:gdLst>
                  <a:ahLst/>
                  <a:cxnLst>
                    <a:cxn ang="0">
                      <a:pos x="T0" y="T1"/>
                    </a:cxn>
                    <a:cxn ang="0">
                      <a:pos x="T2" y="T3"/>
                    </a:cxn>
                    <a:cxn ang="0">
                      <a:pos x="T4" y="T5"/>
                    </a:cxn>
                    <a:cxn ang="0">
                      <a:pos x="T6" y="T7"/>
                    </a:cxn>
                    <a:cxn ang="0">
                      <a:pos x="T8" y="T9"/>
                    </a:cxn>
                  </a:cxnLst>
                  <a:rect l="0" t="0" r="r" b="b"/>
                  <a:pathLst>
                    <a:path w="20" h="17">
                      <a:moveTo>
                        <a:pt x="20" y="13"/>
                      </a:moveTo>
                      <a:lnTo>
                        <a:pt x="13" y="17"/>
                      </a:lnTo>
                      <a:lnTo>
                        <a:pt x="0" y="11"/>
                      </a:lnTo>
                      <a:lnTo>
                        <a:pt x="20" y="0"/>
                      </a:lnTo>
                      <a:lnTo>
                        <a:pt x="20"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502" name="Freeform 2229"/>
                <p:cNvSpPr>
                  <a:spLocks/>
                </p:cNvSpPr>
                <p:nvPr/>
              </p:nvSpPr>
              <p:spPr bwMode="auto">
                <a:xfrm>
                  <a:off x="1013" y="1745"/>
                  <a:ext cx="20" cy="8"/>
                </a:xfrm>
                <a:custGeom>
                  <a:avLst/>
                  <a:gdLst>
                    <a:gd name="T0" fmla="*/ 20 w 20"/>
                    <a:gd name="T1" fmla="*/ 13 h 17"/>
                    <a:gd name="T2" fmla="*/ 13 w 20"/>
                    <a:gd name="T3" fmla="*/ 17 h 17"/>
                    <a:gd name="T4" fmla="*/ 0 w 20"/>
                    <a:gd name="T5" fmla="*/ 11 h 17"/>
                    <a:gd name="T6" fmla="*/ 20 w 20"/>
                    <a:gd name="T7" fmla="*/ 0 h 17"/>
                    <a:gd name="T8" fmla="*/ 20 w 20"/>
                    <a:gd name="T9" fmla="*/ 13 h 17"/>
                  </a:gdLst>
                  <a:ahLst/>
                  <a:cxnLst>
                    <a:cxn ang="0">
                      <a:pos x="T0" y="T1"/>
                    </a:cxn>
                    <a:cxn ang="0">
                      <a:pos x="T2" y="T3"/>
                    </a:cxn>
                    <a:cxn ang="0">
                      <a:pos x="T4" y="T5"/>
                    </a:cxn>
                    <a:cxn ang="0">
                      <a:pos x="T6" y="T7"/>
                    </a:cxn>
                    <a:cxn ang="0">
                      <a:pos x="T8" y="T9"/>
                    </a:cxn>
                  </a:cxnLst>
                  <a:rect l="0" t="0" r="r" b="b"/>
                  <a:pathLst>
                    <a:path w="20" h="17">
                      <a:moveTo>
                        <a:pt x="20" y="13"/>
                      </a:moveTo>
                      <a:lnTo>
                        <a:pt x="13" y="17"/>
                      </a:lnTo>
                      <a:lnTo>
                        <a:pt x="0" y="11"/>
                      </a:lnTo>
                      <a:lnTo>
                        <a:pt x="20" y="0"/>
                      </a:lnTo>
                      <a:lnTo>
                        <a:pt x="20"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503" name="Picture 2230"/>
                <p:cNvPicPr>
                  <a:picLocks noChangeAspect="1" noChangeArrowheads="1"/>
                </p:cNvPicPr>
                <p:nvPr/>
              </p:nvPicPr>
              <p:blipFill>
                <a:blip r:embed="rId77" cstate="print">
                  <a:extLst>
                    <a:ext uri="{28A0092B-C50C-407E-A947-70E740481C1C}">
                      <a14:useLocalDpi xmlns:a14="http://schemas.microsoft.com/office/drawing/2010/main" val="0"/>
                    </a:ext>
                  </a:extLst>
                </a:blip>
                <a:srcRect/>
                <a:stretch>
                  <a:fillRect/>
                </a:stretch>
              </p:blipFill>
              <p:spPr bwMode="auto">
                <a:xfrm>
                  <a:off x="1013" y="1745"/>
                  <a:ext cx="21" cy="9"/>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99" name="Freeform 2231"/>
              <p:cNvSpPr>
                <a:spLocks/>
              </p:cNvSpPr>
              <p:nvPr/>
            </p:nvSpPr>
            <p:spPr bwMode="auto">
              <a:xfrm>
                <a:off x="1013" y="1745"/>
                <a:ext cx="20" cy="8"/>
              </a:xfrm>
              <a:custGeom>
                <a:avLst/>
                <a:gdLst>
                  <a:gd name="T0" fmla="*/ 20 w 20"/>
                  <a:gd name="T1" fmla="*/ 13 h 17"/>
                  <a:gd name="T2" fmla="*/ 13 w 20"/>
                  <a:gd name="T3" fmla="*/ 17 h 17"/>
                  <a:gd name="T4" fmla="*/ 0 w 20"/>
                  <a:gd name="T5" fmla="*/ 11 h 17"/>
                  <a:gd name="T6" fmla="*/ 20 w 20"/>
                  <a:gd name="T7" fmla="*/ 0 h 17"/>
                  <a:gd name="T8" fmla="*/ 20 w 20"/>
                  <a:gd name="T9" fmla="*/ 13 h 17"/>
                </a:gdLst>
                <a:ahLst/>
                <a:cxnLst>
                  <a:cxn ang="0">
                    <a:pos x="T0" y="T1"/>
                  </a:cxn>
                  <a:cxn ang="0">
                    <a:pos x="T2" y="T3"/>
                  </a:cxn>
                  <a:cxn ang="0">
                    <a:pos x="T4" y="T5"/>
                  </a:cxn>
                  <a:cxn ang="0">
                    <a:pos x="T6" y="T7"/>
                  </a:cxn>
                  <a:cxn ang="0">
                    <a:pos x="T8" y="T9"/>
                  </a:cxn>
                </a:cxnLst>
                <a:rect l="0" t="0" r="r" b="b"/>
                <a:pathLst>
                  <a:path w="20" h="17">
                    <a:moveTo>
                      <a:pt x="20" y="13"/>
                    </a:moveTo>
                    <a:lnTo>
                      <a:pt x="13" y="17"/>
                    </a:lnTo>
                    <a:lnTo>
                      <a:pt x="0" y="11"/>
                    </a:lnTo>
                    <a:lnTo>
                      <a:pt x="20" y="0"/>
                    </a:lnTo>
                    <a:lnTo>
                      <a:pt x="20"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62" name="Group 2232"/>
            <p:cNvGrpSpPr>
              <a:grpSpLocks/>
            </p:cNvGrpSpPr>
            <p:nvPr/>
          </p:nvGrpSpPr>
          <p:grpSpPr bwMode="auto">
            <a:xfrm>
              <a:off x="1042707" y="2080749"/>
              <a:ext cx="30730" cy="26347"/>
              <a:chOff x="1361" y="1777"/>
              <a:chExt cx="18" cy="13"/>
            </a:xfrm>
            <a:solidFill>
              <a:schemeClr val="bg1">
                <a:lumMod val="85000"/>
              </a:schemeClr>
            </a:solidFill>
          </p:grpSpPr>
          <p:grpSp>
            <p:nvGrpSpPr>
              <p:cNvPr id="492" name="Group 2233"/>
              <p:cNvGrpSpPr>
                <a:grpSpLocks/>
              </p:cNvGrpSpPr>
              <p:nvPr/>
            </p:nvGrpSpPr>
            <p:grpSpPr bwMode="auto">
              <a:xfrm>
                <a:off x="1361" y="1777"/>
                <a:ext cx="18" cy="13"/>
                <a:chOff x="1361" y="1777"/>
                <a:chExt cx="18" cy="13"/>
              </a:xfrm>
              <a:grpFill/>
            </p:grpSpPr>
            <p:pic>
              <p:nvPicPr>
                <p:cNvPr id="494" name="Picture 2234"/>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1361" y="1777"/>
                  <a:ext cx="18" cy="13"/>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5" name="Freeform 2235"/>
                <p:cNvSpPr>
                  <a:spLocks/>
                </p:cNvSpPr>
                <p:nvPr/>
              </p:nvSpPr>
              <p:spPr bwMode="auto">
                <a:xfrm>
                  <a:off x="1361" y="1777"/>
                  <a:ext cx="17" cy="12"/>
                </a:xfrm>
                <a:custGeom>
                  <a:avLst/>
                  <a:gdLst>
                    <a:gd name="T0" fmla="*/ 15 w 17"/>
                    <a:gd name="T1" fmla="*/ 22 h 24"/>
                    <a:gd name="T2" fmla="*/ 12 w 17"/>
                    <a:gd name="T3" fmla="*/ 17 h 24"/>
                    <a:gd name="T4" fmla="*/ 8 w 17"/>
                    <a:gd name="T5" fmla="*/ 7 h 24"/>
                    <a:gd name="T6" fmla="*/ 17 w 17"/>
                    <a:gd name="T7" fmla="*/ 15 h 24"/>
                    <a:gd name="T8" fmla="*/ 17 w 17"/>
                    <a:gd name="T9" fmla="*/ 9 h 24"/>
                    <a:gd name="T10" fmla="*/ 12 w 17"/>
                    <a:gd name="T11" fmla="*/ 7 h 24"/>
                    <a:gd name="T12" fmla="*/ 15 w 17"/>
                    <a:gd name="T13" fmla="*/ 0 h 24"/>
                    <a:gd name="T14" fmla="*/ 6 w 17"/>
                    <a:gd name="T15" fmla="*/ 4 h 24"/>
                    <a:gd name="T16" fmla="*/ 5 w 17"/>
                    <a:gd name="T17" fmla="*/ 11 h 24"/>
                    <a:gd name="T18" fmla="*/ 0 w 17"/>
                    <a:gd name="T19" fmla="*/ 11 h 24"/>
                    <a:gd name="T20" fmla="*/ 4 w 17"/>
                    <a:gd name="T21" fmla="*/ 24 h 24"/>
                    <a:gd name="T22" fmla="*/ 6 w 17"/>
                    <a:gd name="T23" fmla="*/ 15 h 24"/>
                    <a:gd name="T24" fmla="*/ 15 w 17"/>
                    <a:gd name="T2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4">
                      <a:moveTo>
                        <a:pt x="15" y="22"/>
                      </a:moveTo>
                      <a:lnTo>
                        <a:pt x="12" y="17"/>
                      </a:lnTo>
                      <a:lnTo>
                        <a:pt x="8" y="7"/>
                      </a:lnTo>
                      <a:lnTo>
                        <a:pt x="17" y="15"/>
                      </a:lnTo>
                      <a:lnTo>
                        <a:pt x="17" y="9"/>
                      </a:lnTo>
                      <a:lnTo>
                        <a:pt x="12" y="7"/>
                      </a:lnTo>
                      <a:lnTo>
                        <a:pt x="15" y="0"/>
                      </a:lnTo>
                      <a:lnTo>
                        <a:pt x="6" y="4"/>
                      </a:lnTo>
                      <a:lnTo>
                        <a:pt x="5" y="11"/>
                      </a:lnTo>
                      <a:lnTo>
                        <a:pt x="0" y="11"/>
                      </a:lnTo>
                      <a:lnTo>
                        <a:pt x="4" y="24"/>
                      </a:lnTo>
                      <a:lnTo>
                        <a:pt x="6" y="15"/>
                      </a:lnTo>
                      <a:lnTo>
                        <a:pt x="15" y="2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96" name="Freeform 2236"/>
                <p:cNvSpPr>
                  <a:spLocks/>
                </p:cNvSpPr>
                <p:nvPr/>
              </p:nvSpPr>
              <p:spPr bwMode="auto">
                <a:xfrm>
                  <a:off x="1361" y="1777"/>
                  <a:ext cx="17" cy="12"/>
                </a:xfrm>
                <a:custGeom>
                  <a:avLst/>
                  <a:gdLst>
                    <a:gd name="T0" fmla="*/ 15 w 17"/>
                    <a:gd name="T1" fmla="*/ 22 h 24"/>
                    <a:gd name="T2" fmla="*/ 12 w 17"/>
                    <a:gd name="T3" fmla="*/ 17 h 24"/>
                    <a:gd name="T4" fmla="*/ 8 w 17"/>
                    <a:gd name="T5" fmla="*/ 7 h 24"/>
                    <a:gd name="T6" fmla="*/ 17 w 17"/>
                    <a:gd name="T7" fmla="*/ 15 h 24"/>
                    <a:gd name="T8" fmla="*/ 17 w 17"/>
                    <a:gd name="T9" fmla="*/ 9 h 24"/>
                    <a:gd name="T10" fmla="*/ 12 w 17"/>
                    <a:gd name="T11" fmla="*/ 7 h 24"/>
                    <a:gd name="T12" fmla="*/ 15 w 17"/>
                    <a:gd name="T13" fmla="*/ 0 h 24"/>
                    <a:gd name="T14" fmla="*/ 6 w 17"/>
                    <a:gd name="T15" fmla="*/ 4 h 24"/>
                    <a:gd name="T16" fmla="*/ 5 w 17"/>
                    <a:gd name="T17" fmla="*/ 11 h 24"/>
                    <a:gd name="T18" fmla="*/ 0 w 17"/>
                    <a:gd name="T19" fmla="*/ 11 h 24"/>
                    <a:gd name="T20" fmla="*/ 4 w 17"/>
                    <a:gd name="T21" fmla="*/ 24 h 24"/>
                    <a:gd name="T22" fmla="*/ 6 w 17"/>
                    <a:gd name="T23" fmla="*/ 15 h 24"/>
                    <a:gd name="T24" fmla="*/ 15 w 17"/>
                    <a:gd name="T2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4">
                      <a:moveTo>
                        <a:pt x="15" y="22"/>
                      </a:moveTo>
                      <a:lnTo>
                        <a:pt x="12" y="17"/>
                      </a:lnTo>
                      <a:lnTo>
                        <a:pt x="8" y="7"/>
                      </a:lnTo>
                      <a:lnTo>
                        <a:pt x="17" y="15"/>
                      </a:lnTo>
                      <a:lnTo>
                        <a:pt x="17" y="9"/>
                      </a:lnTo>
                      <a:lnTo>
                        <a:pt x="12" y="7"/>
                      </a:lnTo>
                      <a:lnTo>
                        <a:pt x="15" y="0"/>
                      </a:lnTo>
                      <a:lnTo>
                        <a:pt x="6" y="4"/>
                      </a:lnTo>
                      <a:lnTo>
                        <a:pt x="5" y="11"/>
                      </a:lnTo>
                      <a:lnTo>
                        <a:pt x="0" y="11"/>
                      </a:lnTo>
                      <a:lnTo>
                        <a:pt x="4" y="24"/>
                      </a:lnTo>
                      <a:lnTo>
                        <a:pt x="6" y="15"/>
                      </a:lnTo>
                      <a:lnTo>
                        <a:pt x="15" y="2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497" name="Picture 2237"/>
                <p:cNvPicPr>
                  <a:picLocks noChangeAspect="1" noChangeArrowheads="1"/>
                </p:cNvPicPr>
                <p:nvPr/>
              </p:nvPicPr>
              <p:blipFill>
                <a:blip r:embed="rId78" cstate="print">
                  <a:extLst>
                    <a:ext uri="{28A0092B-C50C-407E-A947-70E740481C1C}">
                      <a14:useLocalDpi xmlns:a14="http://schemas.microsoft.com/office/drawing/2010/main" val="0"/>
                    </a:ext>
                  </a:extLst>
                </a:blip>
                <a:srcRect/>
                <a:stretch>
                  <a:fillRect/>
                </a:stretch>
              </p:blipFill>
              <p:spPr bwMode="auto">
                <a:xfrm>
                  <a:off x="1361" y="1777"/>
                  <a:ext cx="18" cy="13"/>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93" name="Freeform 2238"/>
              <p:cNvSpPr>
                <a:spLocks/>
              </p:cNvSpPr>
              <p:nvPr/>
            </p:nvSpPr>
            <p:spPr bwMode="auto">
              <a:xfrm>
                <a:off x="1361" y="1777"/>
                <a:ext cx="17" cy="12"/>
              </a:xfrm>
              <a:custGeom>
                <a:avLst/>
                <a:gdLst>
                  <a:gd name="T0" fmla="*/ 15 w 17"/>
                  <a:gd name="T1" fmla="*/ 22 h 24"/>
                  <a:gd name="T2" fmla="*/ 12 w 17"/>
                  <a:gd name="T3" fmla="*/ 17 h 24"/>
                  <a:gd name="T4" fmla="*/ 8 w 17"/>
                  <a:gd name="T5" fmla="*/ 7 h 24"/>
                  <a:gd name="T6" fmla="*/ 17 w 17"/>
                  <a:gd name="T7" fmla="*/ 15 h 24"/>
                  <a:gd name="T8" fmla="*/ 17 w 17"/>
                  <a:gd name="T9" fmla="*/ 9 h 24"/>
                  <a:gd name="T10" fmla="*/ 12 w 17"/>
                  <a:gd name="T11" fmla="*/ 7 h 24"/>
                  <a:gd name="T12" fmla="*/ 15 w 17"/>
                  <a:gd name="T13" fmla="*/ 0 h 24"/>
                  <a:gd name="T14" fmla="*/ 6 w 17"/>
                  <a:gd name="T15" fmla="*/ 4 h 24"/>
                  <a:gd name="T16" fmla="*/ 5 w 17"/>
                  <a:gd name="T17" fmla="*/ 11 h 24"/>
                  <a:gd name="T18" fmla="*/ 0 w 17"/>
                  <a:gd name="T19" fmla="*/ 11 h 24"/>
                  <a:gd name="T20" fmla="*/ 4 w 17"/>
                  <a:gd name="T21" fmla="*/ 24 h 24"/>
                  <a:gd name="T22" fmla="*/ 6 w 17"/>
                  <a:gd name="T23" fmla="*/ 15 h 24"/>
                  <a:gd name="T24" fmla="*/ 15 w 17"/>
                  <a:gd name="T25" fmla="*/ 2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4">
                    <a:moveTo>
                      <a:pt x="15" y="22"/>
                    </a:moveTo>
                    <a:lnTo>
                      <a:pt x="12" y="17"/>
                    </a:lnTo>
                    <a:lnTo>
                      <a:pt x="8" y="7"/>
                    </a:lnTo>
                    <a:lnTo>
                      <a:pt x="17" y="15"/>
                    </a:lnTo>
                    <a:lnTo>
                      <a:pt x="17" y="9"/>
                    </a:lnTo>
                    <a:lnTo>
                      <a:pt x="12" y="7"/>
                    </a:lnTo>
                    <a:lnTo>
                      <a:pt x="15" y="0"/>
                    </a:lnTo>
                    <a:lnTo>
                      <a:pt x="6" y="4"/>
                    </a:lnTo>
                    <a:lnTo>
                      <a:pt x="5" y="11"/>
                    </a:lnTo>
                    <a:lnTo>
                      <a:pt x="0" y="11"/>
                    </a:lnTo>
                    <a:lnTo>
                      <a:pt x="4" y="24"/>
                    </a:lnTo>
                    <a:lnTo>
                      <a:pt x="6" y="15"/>
                    </a:lnTo>
                    <a:lnTo>
                      <a:pt x="15" y="22"/>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63" name="Group 2239"/>
            <p:cNvGrpSpPr>
              <a:grpSpLocks/>
            </p:cNvGrpSpPr>
            <p:nvPr/>
          </p:nvGrpSpPr>
          <p:grpSpPr bwMode="auto">
            <a:xfrm>
              <a:off x="1037285" y="2105214"/>
              <a:ext cx="25307" cy="39521"/>
              <a:chOff x="1359" y="1789"/>
              <a:chExt cx="13" cy="20"/>
            </a:xfrm>
            <a:solidFill>
              <a:schemeClr val="bg1">
                <a:lumMod val="85000"/>
              </a:schemeClr>
            </a:solidFill>
          </p:grpSpPr>
          <p:grpSp>
            <p:nvGrpSpPr>
              <p:cNvPr id="486" name="Group 2240"/>
              <p:cNvGrpSpPr>
                <a:grpSpLocks/>
              </p:cNvGrpSpPr>
              <p:nvPr/>
            </p:nvGrpSpPr>
            <p:grpSpPr bwMode="auto">
              <a:xfrm>
                <a:off x="1359" y="1789"/>
                <a:ext cx="13" cy="20"/>
                <a:chOff x="1359" y="1789"/>
                <a:chExt cx="13" cy="20"/>
              </a:xfrm>
              <a:grpFill/>
            </p:grpSpPr>
            <p:pic>
              <p:nvPicPr>
                <p:cNvPr id="488" name="Picture 2241"/>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1359" y="1789"/>
                  <a:ext cx="13"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9" name="Freeform 2242"/>
                <p:cNvSpPr>
                  <a:spLocks/>
                </p:cNvSpPr>
                <p:nvPr/>
              </p:nvSpPr>
              <p:spPr bwMode="auto">
                <a:xfrm>
                  <a:off x="1359" y="1789"/>
                  <a:ext cx="12" cy="19"/>
                </a:xfrm>
                <a:custGeom>
                  <a:avLst/>
                  <a:gdLst>
                    <a:gd name="T0" fmla="*/ 0 w 12"/>
                    <a:gd name="T1" fmla="*/ 39 h 39"/>
                    <a:gd name="T2" fmla="*/ 12 w 12"/>
                    <a:gd name="T3" fmla="*/ 0 h 39"/>
                    <a:gd name="T4" fmla="*/ 3 w 12"/>
                    <a:gd name="T5" fmla="*/ 8 h 39"/>
                    <a:gd name="T6" fmla="*/ 0 w 12"/>
                    <a:gd name="T7" fmla="*/ 39 h 39"/>
                  </a:gdLst>
                  <a:ahLst/>
                  <a:cxnLst>
                    <a:cxn ang="0">
                      <a:pos x="T0" y="T1"/>
                    </a:cxn>
                    <a:cxn ang="0">
                      <a:pos x="T2" y="T3"/>
                    </a:cxn>
                    <a:cxn ang="0">
                      <a:pos x="T4" y="T5"/>
                    </a:cxn>
                    <a:cxn ang="0">
                      <a:pos x="T6" y="T7"/>
                    </a:cxn>
                  </a:cxnLst>
                  <a:rect l="0" t="0" r="r" b="b"/>
                  <a:pathLst>
                    <a:path w="12" h="39">
                      <a:moveTo>
                        <a:pt x="0" y="39"/>
                      </a:moveTo>
                      <a:lnTo>
                        <a:pt x="12" y="0"/>
                      </a:lnTo>
                      <a:lnTo>
                        <a:pt x="3" y="8"/>
                      </a:lnTo>
                      <a:lnTo>
                        <a:pt x="0" y="3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90" name="Freeform 2243"/>
                <p:cNvSpPr>
                  <a:spLocks/>
                </p:cNvSpPr>
                <p:nvPr/>
              </p:nvSpPr>
              <p:spPr bwMode="auto">
                <a:xfrm>
                  <a:off x="1359" y="1789"/>
                  <a:ext cx="12" cy="19"/>
                </a:xfrm>
                <a:custGeom>
                  <a:avLst/>
                  <a:gdLst>
                    <a:gd name="T0" fmla="*/ 0 w 12"/>
                    <a:gd name="T1" fmla="*/ 39 h 39"/>
                    <a:gd name="T2" fmla="*/ 12 w 12"/>
                    <a:gd name="T3" fmla="*/ 0 h 39"/>
                    <a:gd name="T4" fmla="*/ 3 w 12"/>
                    <a:gd name="T5" fmla="*/ 8 h 39"/>
                    <a:gd name="T6" fmla="*/ 0 w 12"/>
                    <a:gd name="T7" fmla="*/ 39 h 39"/>
                  </a:gdLst>
                  <a:ahLst/>
                  <a:cxnLst>
                    <a:cxn ang="0">
                      <a:pos x="T0" y="T1"/>
                    </a:cxn>
                    <a:cxn ang="0">
                      <a:pos x="T2" y="T3"/>
                    </a:cxn>
                    <a:cxn ang="0">
                      <a:pos x="T4" y="T5"/>
                    </a:cxn>
                    <a:cxn ang="0">
                      <a:pos x="T6" y="T7"/>
                    </a:cxn>
                  </a:cxnLst>
                  <a:rect l="0" t="0" r="r" b="b"/>
                  <a:pathLst>
                    <a:path w="12" h="39">
                      <a:moveTo>
                        <a:pt x="0" y="39"/>
                      </a:moveTo>
                      <a:lnTo>
                        <a:pt x="12" y="0"/>
                      </a:lnTo>
                      <a:lnTo>
                        <a:pt x="3" y="8"/>
                      </a:lnTo>
                      <a:lnTo>
                        <a:pt x="0" y="3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491" name="Picture 2244"/>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1359" y="1789"/>
                  <a:ext cx="13" cy="2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87" name="Freeform 2245"/>
              <p:cNvSpPr>
                <a:spLocks/>
              </p:cNvSpPr>
              <p:nvPr/>
            </p:nvSpPr>
            <p:spPr bwMode="auto">
              <a:xfrm>
                <a:off x="1359" y="1789"/>
                <a:ext cx="12" cy="19"/>
              </a:xfrm>
              <a:custGeom>
                <a:avLst/>
                <a:gdLst>
                  <a:gd name="T0" fmla="*/ 0 w 12"/>
                  <a:gd name="T1" fmla="*/ 39 h 39"/>
                  <a:gd name="T2" fmla="*/ 12 w 12"/>
                  <a:gd name="T3" fmla="*/ 0 h 39"/>
                  <a:gd name="T4" fmla="*/ 3 w 12"/>
                  <a:gd name="T5" fmla="*/ 8 h 39"/>
                  <a:gd name="T6" fmla="*/ 0 w 12"/>
                  <a:gd name="T7" fmla="*/ 39 h 39"/>
                </a:gdLst>
                <a:ahLst/>
                <a:cxnLst>
                  <a:cxn ang="0">
                    <a:pos x="T0" y="T1"/>
                  </a:cxn>
                  <a:cxn ang="0">
                    <a:pos x="T2" y="T3"/>
                  </a:cxn>
                  <a:cxn ang="0">
                    <a:pos x="T4" y="T5"/>
                  </a:cxn>
                  <a:cxn ang="0">
                    <a:pos x="T6" y="T7"/>
                  </a:cxn>
                </a:cxnLst>
                <a:rect l="0" t="0" r="r" b="b"/>
                <a:pathLst>
                  <a:path w="12" h="39">
                    <a:moveTo>
                      <a:pt x="0" y="39"/>
                    </a:moveTo>
                    <a:lnTo>
                      <a:pt x="12" y="0"/>
                    </a:lnTo>
                    <a:lnTo>
                      <a:pt x="3" y="8"/>
                    </a:lnTo>
                    <a:lnTo>
                      <a:pt x="0" y="39"/>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64" name="Group 2246"/>
            <p:cNvGrpSpPr>
              <a:grpSpLocks/>
            </p:cNvGrpSpPr>
            <p:nvPr/>
          </p:nvGrpSpPr>
          <p:grpSpPr bwMode="auto">
            <a:xfrm>
              <a:off x="1069822" y="2116505"/>
              <a:ext cx="25307" cy="20701"/>
              <a:chOff x="1377" y="1795"/>
              <a:chExt cx="13" cy="10"/>
            </a:xfrm>
            <a:solidFill>
              <a:schemeClr val="bg1">
                <a:lumMod val="85000"/>
              </a:schemeClr>
            </a:solidFill>
          </p:grpSpPr>
          <p:grpSp>
            <p:nvGrpSpPr>
              <p:cNvPr id="480" name="Group 2247"/>
              <p:cNvGrpSpPr>
                <a:grpSpLocks/>
              </p:cNvGrpSpPr>
              <p:nvPr/>
            </p:nvGrpSpPr>
            <p:grpSpPr bwMode="auto">
              <a:xfrm>
                <a:off x="1377" y="1795"/>
                <a:ext cx="13" cy="10"/>
                <a:chOff x="1377" y="1795"/>
                <a:chExt cx="13" cy="10"/>
              </a:xfrm>
              <a:grpFill/>
            </p:grpSpPr>
            <p:pic>
              <p:nvPicPr>
                <p:cNvPr id="482" name="Picture 2248"/>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1377" y="1795"/>
                  <a:ext cx="13"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3" name="Freeform 2249"/>
                <p:cNvSpPr>
                  <a:spLocks/>
                </p:cNvSpPr>
                <p:nvPr/>
              </p:nvSpPr>
              <p:spPr bwMode="auto">
                <a:xfrm>
                  <a:off x="1377" y="1795"/>
                  <a:ext cx="12" cy="9"/>
                </a:xfrm>
                <a:custGeom>
                  <a:avLst/>
                  <a:gdLst>
                    <a:gd name="T0" fmla="*/ 11 w 12"/>
                    <a:gd name="T1" fmla="*/ 13 h 19"/>
                    <a:gd name="T2" fmla="*/ 12 w 12"/>
                    <a:gd name="T3" fmla="*/ 6 h 19"/>
                    <a:gd name="T4" fmla="*/ 4 w 12"/>
                    <a:gd name="T5" fmla="*/ 0 h 19"/>
                    <a:gd name="T6" fmla="*/ 0 w 12"/>
                    <a:gd name="T7" fmla="*/ 15 h 19"/>
                    <a:gd name="T8" fmla="*/ 3 w 12"/>
                    <a:gd name="T9" fmla="*/ 19 h 19"/>
                    <a:gd name="T10" fmla="*/ 7 w 12"/>
                    <a:gd name="T11" fmla="*/ 13 h 19"/>
                    <a:gd name="T12" fmla="*/ 11 w 12"/>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1" y="13"/>
                      </a:moveTo>
                      <a:lnTo>
                        <a:pt x="12" y="6"/>
                      </a:lnTo>
                      <a:lnTo>
                        <a:pt x="4" y="0"/>
                      </a:lnTo>
                      <a:lnTo>
                        <a:pt x="0" y="15"/>
                      </a:lnTo>
                      <a:lnTo>
                        <a:pt x="3" y="19"/>
                      </a:lnTo>
                      <a:lnTo>
                        <a:pt x="7" y="13"/>
                      </a:lnTo>
                      <a:lnTo>
                        <a:pt x="11"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84" name="Freeform 2250"/>
                <p:cNvSpPr>
                  <a:spLocks/>
                </p:cNvSpPr>
                <p:nvPr/>
              </p:nvSpPr>
              <p:spPr bwMode="auto">
                <a:xfrm>
                  <a:off x="1377" y="1795"/>
                  <a:ext cx="12" cy="9"/>
                </a:xfrm>
                <a:custGeom>
                  <a:avLst/>
                  <a:gdLst>
                    <a:gd name="T0" fmla="*/ 11 w 12"/>
                    <a:gd name="T1" fmla="*/ 13 h 19"/>
                    <a:gd name="T2" fmla="*/ 12 w 12"/>
                    <a:gd name="T3" fmla="*/ 6 h 19"/>
                    <a:gd name="T4" fmla="*/ 4 w 12"/>
                    <a:gd name="T5" fmla="*/ 0 h 19"/>
                    <a:gd name="T6" fmla="*/ 0 w 12"/>
                    <a:gd name="T7" fmla="*/ 15 h 19"/>
                    <a:gd name="T8" fmla="*/ 3 w 12"/>
                    <a:gd name="T9" fmla="*/ 19 h 19"/>
                    <a:gd name="T10" fmla="*/ 7 w 12"/>
                    <a:gd name="T11" fmla="*/ 13 h 19"/>
                    <a:gd name="T12" fmla="*/ 11 w 12"/>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1" y="13"/>
                      </a:moveTo>
                      <a:lnTo>
                        <a:pt x="12" y="6"/>
                      </a:lnTo>
                      <a:lnTo>
                        <a:pt x="4" y="0"/>
                      </a:lnTo>
                      <a:lnTo>
                        <a:pt x="0" y="15"/>
                      </a:lnTo>
                      <a:lnTo>
                        <a:pt x="3" y="19"/>
                      </a:lnTo>
                      <a:lnTo>
                        <a:pt x="7" y="13"/>
                      </a:lnTo>
                      <a:lnTo>
                        <a:pt x="11"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485" name="Picture 2251"/>
                <p:cNvPicPr>
                  <a:picLocks noChangeAspect="1" noChangeArrowheads="1"/>
                </p:cNvPicPr>
                <p:nvPr/>
              </p:nvPicPr>
              <p:blipFill>
                <a:blip r:embed="rId80" cstate="print">
                  <a:extLst>
                    <a:ext uri="{28A0092B-C50C-407E-A947-70E740481C1C}">
                      <a14:useLocalDpi xmlns:a14="http://schemas.microsoft.com/office/drawing/2010/main" val="0"/>
                    </a:ext>
                  </a:extLst>
                </a:blip>
                <a:srcRect/>
                <a:stretch>
                  <a:fillRect/>
                </a:stretch>
              </p:blipFill>
              <p:spPr bwMode="auto">
                <a:xfrm>
                  <a:off x="1377" y="1795"/>
                  <a:ext cx="13" cy="10"/>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81" name="Freeform 2252"/>
              <p:cNvSpPr>
                <a:spLocks/>
              </p:cNvSpPr>
              <p:nvPr/>
            </p:nvSpPr>
            <p:spPr bwMode="auto">
              <a:xfrm>
                <a:off x="1377" y="1795"/>
                <a:ext cx="12" cy="9"/>
              </a:xfrm>
              <a:custGeom>
                <a:avLst/>
                <a:gdLst>
                  <a:gd name="T0" fmla="*/ 11 w 12"/>
                  <a:gd name="T1" fmla="*/ 13 h 19"/>
                  <a:gd name="T2" fmla="*/ 12 w 12"/>
                  <a:gd name="T3" fmla="*/ 6 h 19"/>
                  <a:gd name="T4" fmla="*/ 4 w 12"/>
                  <a:gd name="T5" fmla="*/ 0 h 19"/>
                  <a:gd name="T6" fmla="*/ 0 w 12"/>
                  <a:gd name="T7" fmla="*/ 15 h 19"/>
                  <a:gd name="T8" fmla="*/ 3 w 12"/>
                  <a:gd name="T9" fmla="*/ 19 h 19"/>
                  <a:gd name="T10" fmla="*/ 7 w 12"/>
                  <a:gd name="T11" fmla="*/ 13 h 19"/>
                  <a:gd name="T12" fmla="*/ 11 w 12"/>
                  <a:gd name="T13" fmla="*/ 13 h 19"/>
                </a:gdLst>
                <a:ahLst/>
                <a:cxnLst>
                  <a:cxn ang="0">
                    <a:pos x="T0" y="T1"/>
                  </a:cxn>
                  <a:cxn ang="0">
                    <a:pos x="T2" y="T3"/>
                  </a:cxn>
                  <a:cxn ang="0">
                    <a:pos x="T4" y="T5"/>
                  </a:cxn>
                  <a:cxn ang="0">
                    <a:pos x="T6" y="T7"/>
                  </a:cxn>
                  <a:cxn ang="0">
                    <a:pos x="T8" y="T9"/>
                  </a:cxn>
                  <a:cxn ang="0">
                    <a:pos x="T10" y="T11"/>
                  </a:cxn>
                  <a:cxn ang="0">
                    <a:pos x="T12" y="T13"/>
                  </a:cxn>
                </a:cxnLst>
                <a:rect l="0" t="0" r="r" b="b"/>
                <a:pathLst>
                  <a:path w="12" h="19">
                    <a:moveTo>
                      <a:pt x="11" y="13"/>
                    </a:moveTo>
                    <a:lnTo>
                      <a:pt x="12" y="6"/>
                    </a:lnTo>
                    <a:lnTo>
                      <a:pt x="4" y="0"/>
                    </a:lnTo>
                    <a:lnTo>
                      <a:pt x="0" y="15"/>
                    </a:lnTo>
                    <a:lnTo>
                      <a:pt x="3" y="19"/>
                    </a:lnTo>
                    <a:lnTo>
                      <a:pt x="7" y="13"/>
                    </a:lnTo>
                    <a:lnTo>
                      <a:pt x="11" y="13"/>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65" name="Group 2253"/>
            <p:cNvGrpSpPr>
              <a:grpSpLocks/>
            </p:cNvGrpSpPr>
            <p:nvPr/>
          </p:nvGrpSpPr>
          <p:grpSpPr bwMode="auto">
            <a:xfrm>
              <a:off x="1049938" y="2125915"/>
              <a:ext cx="21691" cy="20701"/>
              <a:chOff x="1365" y="1799"/>
              <a:chExt cx="13" cy="11"/>
            </a:xfrm>
            <a:solidFill>
              <a:schemeClr val="bg1">
                <a:lumMod val="85000"/>
              </a:schemeClr>
            </a:solidFill>
          </p:grpSpPr>
          <p:grpSp>
            <p:nvGrpSpPr>
              <p:cNvPr id="474" name="Group 2254"/>
              <p:cNvGrpSpPr>
                <a:grpSpLocks/>
              </p:cNvGrpSpPr>
              <p:nvPr/>
            </p:nvGrpSpPr>
            <p:grpSpPr bwMode="auto">
              <a:xfrm>
                <a:off x="1365" y="1799"/>
                <a:ext cx="13" cy="11"/>
                <a:chOff x="1365" y="1799"/>
                <a:chExt cx="13" cy="11"/>
              </a:xfrm>
              <a:grpFill/>
            </p:grpSpPr>
            <p:pic>
              <p:nvPicPr>
                <p:cNvPr id="476" name="Picture 2255"/>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1365" y="1799"/>
                  <a:ext cx="13"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7" name="Freeform 2256"/>
                <p:cNvSpPr>
                  <a:spLocks/>
                </p:cNvSpPr>
                <p:nvPr/>
              </p:nvSpPr>
              <p:spPr bwMode="auto">
                <a:xfrm>
                  <a:off x="1365" y="1799"/>
                  <a:ext cx="12" cy="10"/>
                </a:xfrm>
                <a:custGeom>
                  <a:avLst/>
                  <a:gdLst>
                    <a:gd name="T0" fmla="*/ 12 w 12"/>
                    <a:gd name="T1" fmla="*/ 8 h 21"/>
                    <a:gd name="T2" fmla="*/ 0 w 12"/>
                    <a:gd name="T3" fmla="*/ 21 h 21"/>
                    <a:gd name="T4" fmla="*/ 5 w 12"/>
                    <a:gd name="T5" fmla="*/ 0 h 21"/>
                    <a:gd name="T6" fmla="*/ 12 w 12"/>
                    <a:gd name="T7" fmla="*/ 8 h 21"/>
                  </a:gdLst>
                  <a:ahLst/>
                  <a:cxnLst>
                    <a:cxn ang="0">
                      <a:pos x="T0" y="T1"/>
                    </a:cxn>
                    <a:cxn ang="0">
                      <a:pos x="T2" y="T3"/>
                    </a:cxn>
                    <a:cxn ang="0">
                      <a:pos x="T4" y="T5"/>
                    </a:cxn>
                    <a:cxn ang="0">
                      <a:pos x="T6" y="T7"/>
                    </a:cxn>
                  </a:cxnLst>
                  <a:rect l="0" t="0" r="r" b="b"/>
                  <a:pathLst>
                    <a:path w="12" h="21">
                      <a:moveTo>
                        <a:pt x="12" y="8"/>
                      </a:moveTo>
                      <a:lnTo>
                        <a:pt x="0" y="21"/>
                      </a:lnTo>
                      <a:lnTo>
                        <a:pt x="5" y="0"/>
                      </a:lnTo>
                      <a:lnTo>
                        <a:pt x="12" y="8"/>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78" name="Freeform 2257"/>
                <p:cNvSpPr>
                  <a:spLocks/>
                </p:cNvSpPr>
                <p:nvPr/>
              </p:nvSpPr>
              <p:spPr bwMode="auto">
                <a:xfrm>
                  <a:off x="1365" y="1799"/>
                  <a:ext cx="12" cy="10"/>
                </a:xfrm>
                <a:custGeom>
                  <a:avLst/>
                  <a:gdLst>
                    <a:gd name="T0" fmla="*/ 12 w 12"/>
                    <a:gd name="T1" fmla="*/ 8 h 21"/>
                    <a:gd name="T2" fmla="*/ 0 w 12"/>
                    <a:gd name="T3" fmla="*/ 21 h 21"/>
                    <a:gd name="T4" fmla="*/ 5 w 12"/>
                    <a:gd name="T5" fmla="*/ 0 h 21"/>
                    <a:gd name="T6" fmla="*/ 12 w 12"/>
                    <a:gd name="T7" fmla="*/ 8 h 21"/>
                  </a:gdLst>
                  <a:ahLst/>
                  <a:cxnLst>
                    <a:cxn ang="0">
                      <a:pos x="T0" y="T1"/>
                    </a:cxn>
                    <a:cxn ang="0">
                      <a:pos x="T2" y="T3"/>
                    </a:cxn>
                    <a:cxn ang="0">
                      <a:pos x="T4" y="T5"/>
                    </a:cxn>
                    <a:cxn ang="0">
                      <a:pos x="T6" y="T7"/>
                    </a:cxn>
                  </a:cxnLst>
                  <a:rect l="0" t="0" r="r" b="b"/>
                  <a:pathLst>
                    <a:path w="12" h="21">
                      <a:moveTo>
                        <a:pt x="12" y="8"/>
                      </a:moveTo>
                      <a:lnTo>
                        <a:pt x="0" y="21"/>
                      </a:lnTo>
                      <a:lnTo>
                        <a:pt x="5" y="0"/>
                      </a:lnTo>
                      <a:lnTo>
                        <a:pt x="12" y="8"/>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479" name="Picture 2258"/>
                <p:cNvPicPr>
                  <a:picLocks noChangeAspect="1" noChangeArrowheads="1"/>
                </p:cNvPicPr>
                <p:nvPr/>
              </p:nvPicPr>
              <p:blipFill>
                <a:blip r:embed="rId81" cstate="print">
                  <a:extLst>
                    <a:ext uri="{28A0092B-C50C-407E-A947-70E740481C1C}">
                      <a14:useLocalDpi xmlns:a14="http://schemas.microsoft.com/office/drawing/2010/main" val="0"/>
                    </a:ext>
                  </a:extLst>
                </a:blip>
                <a:srcRect/>
                <a:stretch>
                  <a:fillRect/>
                </a:stretch>
              </p:blipFill>
              <p:spPr bwMode="auto">
                <a:xfrm>
                  <a:off x="1365" y="1799"/>
                  <a:ext cx="13" cy="11"/>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75" name="Freeform 2259"/>
              <p:cNvSpPr>
                <a:spLocks/>
              </p:cNvSpPr>
              <p:nvPr/>
            </p:nvSpPr>
            <p:spPr bwMode="auto">
              <a:xfrm>
                <a:off x="1365" y="1799"/>
                <a:ext cx="12" cy="10"/>
              </a:xfrm>
              <a:custGeom>
                <a:avLst/>
                <a:gdLst>
                  <a:gd name="T0" fmla="*/ 12 w 12"/>
                  <a:gd name="T1" fmla="*/ 8 h 21"/>
                  <a:gd name="T2" fmla="*/ 0 w 12"/>
                  <a:gd name="T3" fmla="*/ 21 h 21"/>
                  <a:gd name="T4" fmla="*/ 5 w 12"/>
                  <a:gd name="T5" fmla="*/ 0 h 21"/>
                  <a:gd name="T6" fmla="*/ 12 w 12"/>
                  <a:gd name="T7" fmla="*/ 8 h 21"/>
                </a:gdLst>
                <a:ahLst/>
                <a:cxnLst>
                  <a:cxn ang="0">
                    <a:pos x="T0" y="T1"/>
                  </a:cxn>
                  <a:cxn ang="0">
                    <a:pos x="T2" y="T3"/>
                  </a:cxn>
                  <a:cxn ang="0">
                    <a:pos x="T4" y="T5"/>
                  </a:cxn>
                  <a:cxn ang="0">
                    <a:pos x="T6" y="T7"/>
                  </a:cxn>
                </a:cxnLst>
                <a:rect l="0" t="0" r="r" b="b"/>
                <a:pathLst>
                  <a:path w="12" h="21">
                    <a:moveTo>
                      <a:pt x="12" y="8"/>
                    </a:moveTo>
                    <a:lnTo>
                      <a:pt x="0" y="21"/>
                    </a:lnTo>
                    <a:lnTo>
                      <a:pt x="5" y="0"/>
                    </a:lnTo>
                    <a:lnTo>
                      <a:pt x="12" y="8"/>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grpSp>
          <p:nvGrpSpPr>
            <p:cNvPr id="466" name="Group 2260"/>
            <p:cNvGrpSpPr>
              <a:grpSpLocks/>
            </p:cNvGrpSpPr>
            <p:nvPr/>
          </p:nvGrpSpPr>
          <p:grpSpPr bwMode="auto">
            <a:xfrm>
              <a:off x="2217659" y="2618981"/>
              <a:ext cx="61459" cy="11292"/>
              <a:chOff x="2027" y="2047"/>
              <a:chExt cx="35" cy="6"/>
            </a:xfrm>
            <a:solidFill>
              <a:schemeClr val="bg1">
                <a:lumMod val="85000"/>
              </a:schemeClr>
            </a:solidFill>
          </p:grpSpPr>
          <p:grpSp>
            <p:nvGrpSpPr>
              <p:cNvPr id="468" name="Group 2261"/>
              <p:cNvGrpSpPr>
                <a:grpSpLocks/>
              </p:cNvGrpSpPr>
              <p:nvPr/>
            </p:nvGrpSpPr>
            <p:grpSpPr bwMode="auto">
              <a:xfrm>
                <a:off x="2027" y="2047"/>
                <a:ext cx="35" cy="6"/>
                <a:chOff x="2027" y="2047"/>
                <a:chExt cx="35" cy="6"/>
              </a:xfrm>
              <a:grpFill/>
            </p:grpSpPr>
            <p:pic>
              <p:nvPicPr>
                <p:cNvPr id="470" name="Picture 2262"/>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2027" y="2047"/>
                  <a:ext cx="35"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 name="Freeform 2263"/>
                <p:cNvSpPr>
                  <a:spLocks/>
                </p:cNvSpPr>
                <p:nvPr/>
              </p:nvSpPr>
              <p:spPr bwMode="auto">
                <a:xfrm>
                  <a:off x="2027" y="2047"/>
                  <a:ext cx="34" cy="6"/>
                </a:xfrm>
                <a:custGeom>
                  <a:avLst/>
                  <a:gdLst>
                    <a:gd name="T0" fmla="*/ 34 w 34"/>
                    <a:gd name="T1" fmla="*/ 0 h 11"/>
                    <a:gd name="T2" fmla="*/ 25 w 34"/>
                    <a:gd name="T3" fmla="*/ 4 h 11"/>
                    <a:gd name="T4" fmla="*/ 27 w 34"/>
                    <a:gd name="T5" fmla="*/ 0 h 11"/>
                    <a:gd name="T6" fmla="*/ 0 w 34"/>
                    <a:gd name="T7" fmla="*/ 11 h 11"/>
                    <a:gd name="T8" fmla="*/ 18 w 34"/>
                    <a:gd name="T9" fmla="*/ 5 h 11"/>
                    <a:gd name="T10" fmla="*/ 34 w 34"/>
                    <a:gd name="T11" fmla="*/ 0 h 11"/>
                  </a:gdLst>
                  <a:ahLst/>
                  <a:cxnLst>
                    <a:cxn ang="0">
                      <a:pos x="T0" y="T1"/>
                    </a:cxn>
                    <a:cxn ang="0">
                      <a:pos x="T2" y="T3"/>
                    </a:cxn>
                    <a:cxn ang="0">
                      <a:pos x="T4" y="T5"/>
                    </a:cxn>
                    <a:cxn ang="0">
                      <a:pos x="T6" y="T7"/>
                    </a:cxn>
                    <a:cxn ang="0">
                      <a:pos x="T8" y="T9"/>
                    </a:cxn>
                    <a:cxn ang="0">
                      <a:pos x="T10" y="T11"/>
                    </a:cxn>
                  </a:cxnLst>
                  <a:rect l="0" t="0" r="r" b="b"/>
                  <a:pathLst>
                    <a:path w="34" h="11">
                      <a:moveTo>
                        <a:pt x="34" y="0"/>
                      </a:moveTo>
                      <a:lnTo>
                        <a:pt x="25" y="4"/>
                      </a:lnTo>
                      <a:lnTo>
                        <a:pt x="27" y="0"/>
                      </a:lnTo>
                      <a:lnTo>
                        <a:pt x="0" y="11"/>
                      </a:lnTo>
                      <a:lnTo>
                        <a:pt x="18" y="5"/>
                      </a:lnTo>
                      <a:lnTo>
                        <a:pt x="3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sp>
              <p:nvSpPr>
                <p:cNvPr id="472" name="Freeform 2264"/>
                <p:cNvSpPr>
                  <a:spLocks/>
                </p:cNvSpPr>
                <p:nvPr/>
              </p:nvSpPr>
              <p:spPr bwMode="auto">
                <a:xfrm>
                  <a:off x="2027" y="2047"/>
                  <a:ext cx="34" cy="6"/>
                </a:xfrm>
                <a:custGeom>
                  <a:avLst/>
                  <a:gdLst>
                    <a:gd name="T0" fmla="*/ 34 w 34"/>
                    <a:gd name="T1" fmla="*/ 0 h 11"/>
                    <a:gd name="T2" fmla="*/ 25 w 34"/>
                    <a:gd name="T3" fmla="*/ 4 h 11"/>
                    <a:gd name="T4" fmla="*/ 27 w 34"/>
                    <a:gd name="T5" fmla="*/ 0 h 11"/>
                    <a:gd name="T6" fmla="*/ 0 w 34"/>
                    <a:gd name="T7" fmla="*/ 11 h 11"/>
                    <a:gd name="T8" fmla="*/ 18 w 34"/>
                    <a:gd name="T9" fmla="*/ 5 h 11"/>
                    <a:gd name="T10" fmla="*/ 34 w 34"/>
                    <a:gd name="T11" fmla="*/ 0 h 11"/>
                  </a:gdLst>
                  <a:ahLst/>
                  <a:cxnLst>
                    <a:cxn ang="0">
                      <a:pos x="T0" y="T1"/>
                    </a:cxn>
                    <a:cxn ang="0">
                      <a:pos x="T2" y="T3"/>
                    </a:cxn>
                    <a:cxn ang="0">
                      <a:pos x="T4" y="T5"/>
                    </a:cxn>
                    <a:cxn ang="0">
                      <a:pos x="T6" y="T7"/>
                    </a:cxn>
                    <a:cxn ang="0">
                      <a:pos x="T8" y="T9"/>
                    </a:cxn>
                    <a:cxn ang="0">
                      <a:pos x="T10" y="T11"/>
                    </a:cxn>
                  </a:cxnLst>
                  <a:rect l="0" t="0" r="r" b="b"/>
                  <a:pathLst>
                    <a:path w="34" h="11">
                      <a:moveTo>
                        <a:pt x="34" y="0"/>
                      </a:moveTo>
                      <a:lnTo>
                        <a:pt x="25" y="4"/>
                      </a:lnTo>
                      <a:lnTo>
                        <a:pt x="27" y="0"/>
                      </a:lnTo>
                      <a:lnTo>
                        <a:pt x="0" y="11"/>
                      </a:lnTo>
                      <a:lnTo>
                        <a:pt x="18" y="5"/>
                      </a:lnTo>
                      <a:lnTo>
                        <a:pt x="3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pic>
              <p:nvPicPr>
                <p:cNvPr id="473" name="Picture 2265"/>
                <p:cNvPicPr>
                  <a:picLocks noChangeAspect="1" noChangeArrowheads="1"/>
                </p:cNvPicPr>
                <p:nvPr/>
              </p:nvPicPr>
              <p:blipFill>
                <a:blip r:embed="rId82" cstate="print">
                  <a:extLst>
                    <a:ext uri="{28A0092B-C50C-407E-A947-70E740481C1C}">
                      <a14:useLocalDpi xmlns:a14="http://schemas.microsoft.com/office/drawing/2010/main" val="0"/>
                    </a:ext>
                  </a:extLst>
                </a:blip>
                <a:srcRect/>
                <a:stretch>
                  <a:fillRect/>
                </a:stretch>
              </p:blipFill>
              <p:spPr bwMode="auto">
                <a:xfrm>
                  <a:off x="2027" y="2047"/>
                  <a:ext cx="35" cy="6"/>
                </a:xfrm>
                <a:prstGeom prst="rect">
                  <a:avLst/>
                </a:prstGeom>
                <a:grpFill/>
                <a:ln w="6350">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69" name="Freeform 2266"/>
              <p:cNvSpPr>
                <a:spLocks/>
              </p:cNvSpPr>
              <p:nvPr/>
            </p:nvSpPr>
            <p:spPr bwMode="auto">
              <a:xfrm>
                <a:off x="2027" y="2047"/>
                <a:ext cx="34" cy="6"/>
              </a:xfrm>
              <a:custGeom>
                <a:avLst/>
                <a:gdLst>
                  <a:gd name="T0" fmla="*/ 34 w 34"/>
                  <a:gd name="T1" fmla="*/ 0 h 11"/>
                  <a:gd name="T2" fmla="*/ 25 w 34"/>
                  <a:gd name="T3" fmla="*/ 4 h 11"/>
                  <a:gd name="T4" fmla="*/ 27 w 34"/>
                  <a:gd name="T5" fmla="*/ 0 h 11"/>
                  <a:gd name="T6" fmla="*/ 0 w 34"/>
                  <a:gd name="T7" fmla="*/ 11 h 11"/>
                  <a:gd name="T8" fmla="*/ 18 w 34"/>
                  <a:gd name="T9" fmla="*/ 5 h 11"/>
                  <a:gd name="T10" fmla="*/ 34 w 34"/>
                  <a:gd name="T11" fmla="*/ 0 h 11"/>
                </a:gdLst>
                <a:ahLst/>
                <a:cxnLst>
                  <a:cxn ang="0">
                    <a:pos x="T0" y="T1"/>
                  </a:cxn>
                  <a:cxn ang="0">
                    <a:pos x="T2" y="T3"/>
                  </a:cxn>
                  <a:cxn ang="0">
                    <a:pos x="T4" y="T5"/>
                  </a:cxn>
                  <a:cxn ang="0">
                    <a:pos x="T6" y="T7"/>
                  </a:cxn>
                  <a:cxn ang="0">
                    <a:pos x="T8" y="T9"/>
                  </a:cxn>
                  <a:cxn ang="0">
                    <a:pos x="T10" y="T11"/>
                  </a:cxn>
                </a:cxnLst>
                <a:rect l="0" t="0" r="r" b="b"/>
                <a:pathLst>
                  <a:path w="34" h="11">
                    <a:moveTo>
                      <a:pt x="34" y="0"/>
                    </a:moveTo>
                    <a:lnTo>
                      <a:pt x="25" y="4"/>
                    </a:lnTo>
                    <a:lnTo>
                      <a:pt x="27" y="0"/>
                    </a:lnTo>
                    <a:lnTo>
                      <a:pt x="0" y="11"/>
                    </a:lnTo>
                    <a:lnTo>
                      <a:pt x="18" y="5"/>
                    </a:lnTo>
                    <a:lnTo>
                      <a:pt x="34" y="0"/>
                    </a:lnTo>
                    <a:close/>
                  </a:path>
                </a:pathLst>
              </a:custGeom>
              <a:grpFill/>
              <a:ln w="6350" cap="flat" cmpd="sng">
                <a:solidFill>
                  <a:srgbClr val="80808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350"/>
              </a:p>
            </p:txBody>
          </p:sp>
        </p:grpSp>
        <p:sp>
          <p:nvSpPr>
            <p:cNvPr id="467" name="Freeform 2267"/>
            <p:cNvSpPr>
              <a:spLocks/>
            </p:cNvSpPr>
            <p:nvPr/>
          </p:nvSpPr>
          <p:spPr bwMode="auto">
            <a:xfrm>
              <a:off x="3618564" y="3049943"/>
              <a:ext cx="229568" cy="220186"/>
            </a:xfrm>
            <a:custGeom>
              <a:avLst/>
              <a:gdLst>
                <a:gd name="T0" fmla="*/ 1 w 129"/>
                <a:gd name="T1" fmla="*/ 204 h 223"/>
                <a:gd name="T2" fmla="*/ 0 w 129"/>
                <a:gd name="T3" fmla="*/ 223 h 223"/>
                <a:gd name="T4" fmla="*/ 0 w 129"/>
                <a:gd name="T5" fmla="*/ 204 h 223"/>
                <a:gd name="T6" fmla="*/ 11 w 129"/>
                <a:gd name="T7" fmla="*/ 165 h 223"/>
                <a:gd name="T8" fmla="*/ 21 w 129"/>
                <a:gd name="T9" fmla="*/ 125 h 223"/>
                <a:gd name="T10" fmla="*/ 17 w 129"/>
                <a:gd name="T11" fmla="*/ 128 h 223"/>
                <a:gd name="T12" fmla="*/ 29 w 129"/>
                <a:gd name="T13" fmla="*/ 102 h 223"/>
                <a:gd name="T14" fmla="*/ 35 w 129"/>
                <a:gd name="T15" fmla="*/ 78 h 223"/>
                <a:gd name="T16" fmla="*/ 40 w 129"/>
                <a:gd name="T17" fmla="*/ 54 h 223"/>
                <a:gd name="T18" fmla="*/ 53 w 129"/>
                <a:gd name="T19" fmla="*/ 34 h 223"/>
                <a:gd name="T20" fmla="*/ 61 w 129"/>
                <a:gd name="T21" fmla="*/ 0 h 223"/>
                <a:gd name="T22" fmla="*/ 78 w 129"/>
                <a:gd name="T23" fmla="*/ 0 h 223"/>
                <a:gd name="T24" fmla="*/ 94 w 129"/>
                <a:gd name="T25" fmla="*/ 0 h 223"/>
                <a:gd name="T26" fmla="*/ 112 w 129"/>
                <a:gd name="T27" fmla="*/ 0 h 223"/>
                <a:gd name="T28" fmla="*/ 129 w 129"/>
                <a:gd name="T29" fmla="*/ 0 h 223"/>
                <a:gd name="T30" fmla="*/ 129 w 129"/>
                <a:gd name="T31" fmla="*/ 15 h 223"/>
                <a:gd name="T32" fmla="*/ 127 w 129"/>
                <a:gd name="T33" fmla="*/ 54 h 223"/>
                <a:gd name="T34" fmla="*/ 115 w 129"/>
                <a:gd name="T35" fmla="*/ 54 h 223"/>
                <a:gd name="T36" fmla="*/ 103 w 129"/>
                <a:gd name="T37" fmla="*/ 54 h 223"/>
                <a:gd name="T38" fmla="*/ 90 w 129"/>
                <a:gd name="T39" fmla="*/ 54 h 223"/>
                <a:gd name="T40" fmla="*/ 78 w 129"/>
                <a:gd name="T41" fmla="*/ 54 h 223"/>
                <a:gd name="T42" fmla="*/ 77 w 129"/>
                <a:gd name="T43" fmla="*/ 97 h 223"/>
                <a:gd name="T44" fmla="*/ 77 w 129"/>
                <a:gd name="T45" fmla="*/ 137 h 223"/>
                <a:gd name="T46" fmla="*/ 61 w 129"/>
                <a:gd name="T47" fmla="*/ 149 h 223"/>
                <a:gd name="T48" fmla="*/ 61 w 129"/>
                <a:gd name="T49" fmla="*/ 178 h 223"/>
                <a:gd name="T50" fmla="*/ 61 w 129"/>
                <a:gd name="T51" fmla="*/ 204 h 223"/>
                <a:gd name="T52" fmla="*/ 47 w 129"/>
                <a:gd name="T53" fmla="*/ 204 h 223"/>
                <a:gd name="T54" fmla="*/ 31 w 129"/>
                <a:gd name="T55" fmla="*/ 204 h 223"/>
                <a:gd name="T56" fmla="*/ 16 w 129"/>
                <a:gd name="T57" fmla="*/ 204 h 223"/>
                <a:gd name="T58" fmla="*/ 1 w 129"/>
                <a:gd name="T59" fmla="*/ 20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9" h="223">
                  <a:moveTo>
                    <a:pt x="1" y="204"/>
                  </a:moveTo>
                  <a:lnTo>
                    <a:pt x="0" y="223"/>
                  </a:lnTo>
                  <a:lnTo>
                    <a:pt x="0" y="204"/>
                  </a:lnTo>
                  <a:lnTo>
                    <a:pt x="11" y="165"/>
                  </a:lnTo>
                  <a:lnTo>
                    <a:pt x="21" y="125"/>
                  </a:lnTo>
                  <a:lnTo>
                    <a:pt x="17" y="128"/>
                  </a:lnTo>
                  <a:lnTo>
                    <a:pt x="29" y="102"/>
                  </a:lnTo>
                  <a:lnTo>
                    <a:pt x="35" y="78"/>
                  </a:lnTo>
                  <a:lnTo>
                    <a:pt x="40" y="54"/>
                  </a:lnTo>
                  <a:lnTo>
                    <a:pt x="53" y="34"/>
                  </a:lnTo>
                  <a:lnTo>
                    <a:pt x="61" y="0"/>
                  </a:lnTo>
                  <a:lnTo>
                    <a:pt x="78" y="0"/>
                  </a:lnTo>
                  <a:lnTo>
                    <a:pt x="94" y="0"/>
                  </a:lnTo>
                  <a:lnTo>
                    <a:pt x="112" y="0"/>
                  </a:lnTo>
                  <a:lnTo>
                    <a:pt x="129" y="0"/>
                  </a:lnTo>
                  <a:lnTo>
                    <a:pt x="129" y="15"/>
                  </a:lnTo>
                  <a:lnTo>
                    <a:pt x="127" y="54"/>
                  </a:lnTo>
                  <a:lnTo>
                    <a:pt x="115" y="54"/>
                  </a:lnTo>
                  <a:lnTo>
                    <a:pt x="103" y="54"/>
                  </a:lnTo>
                  <a:lnTo>
                    <a:pt x="90" y="54"/>
                  </a:lnTo>
                  <a:lnTo>
                    <a:pt x="78" y="54"/>
                  </a:lnTo>
                  <a:lnTo>
                    <a:pt x="77" y="97"/>
                  </a:lnTo>
                  <a:lnTo>
                    <a:pt x="77" y="137"/>
                  </a:lnTo>
                  <a:lnTo>
                    <a:pt x="61" y="149"/>
                  </a:lnTo>
                  <a:lnTo>
                    <a:pt x="61" y="178"/>
                  </a:lnTo>
                  <a:lnTo>
                    <a:pt x="61" y="204"/>
                  </a:lnTo>
                  <a:lnTo>
                    <a:pt x="47" y="204"/>
                  </a:lnTo>
                  <a:lnTo>
                    <a:pt x="31" y="204"/>
                  </a:lnTo>
                  <a:lnTo>
                    <a:pt x="16" y="204"/>
                  </a:lnTo>
                  <a:lnTo>
                    <a:pt x="1" y="204"/>
                  </a:lnTo>
                  <a:close/>
                </a:path>
              </a:pathLst>
            </a:custGeom>
            <a:solidFill>
              <a:schemeClr val="bg1">
                <a:lumMod val="85000"/>
              </a:schemeClr>
            </a:solidFill>
            <a:ln w="6350" cap="flat" cmpd="sng">
              <a:solidFill>
                <a:srgbClr val="808080"/>
              </a:solidFill>
              <a:prstDash val="solid"/>
              <a:round/>
              <a:headEnd type="none" w="med" len="med"/>
              <a:tailEnd type="none" w="med" len="med"/>
            </a:ln>
            <a:effectLst/>
            <a:extLst/>
          </p:spPr>
          <p:txBody>
            <a:bodyPr/>
            <a:lstStyle/>
            <a:p>
              <a:endParaRPr lang="en-US" sz="1350"/>
            </a:p>
          </p:txBody>
        </p:sp>
      </p:grpSp>
      <p:sp>
        <p:nvSpPr>
          <p:cNvPr id="2" name="TextBox 1"/>
          <p:cNvSpPr txBox="1"/>
          <p:nvPr/>
        </p:nvSpPr>
        <p:spPr>
          <a:xfrm>
            <a:off x="183486" y="1636474"/>
            <a:ext cx="1696811" cy="4801314"/>
          </a:xfrm>
          <a:prstGeom prst="rect">
            <a:avLst/>
          </a:prstGeom>
          <a:noFill/>
        </p:spPr>
        <p:txBody>
          <a:bodyPr wrap="none" rtlCol="0">
            <a:spAutoFit/>
          </a:bodyPr>
          <a:lstStyle/>
          <a:p>
            <a:r>
              <a:rPr lang="en-GB" u="sng" dirty="0"/>
              <a:t>Mentee country</a:t>
            </a:r>
          </a:p>
          <a:p>
            <a:r>
              <a:rPr lang="en-GB" dirty="0"/>
              <a:t>Angola</a:t>
            </a:r>
          </a:p>
          <a:p>
            <a:r>
              <a:rPr lang="en-GB" dirty="0"/>
              <a:t>Botswana</a:t>
            </a:r>
          </a:p>
          <a:p>
            <a:r>
              <a:rPr lang="en-GB" dirty="0"/>
              <a:t>DRC</a:t>
            </a:r>
          </a:p>
          <a:p>
            <a:r>
              <a:rPr lang="en-GB" dirty="0"/>
              <a:t>Ethiopia</a:t>
            </a:r>
          </a:p>
          <a:p>
            <a:r>
              <a:rPr lang="en-GB" dirty="0"/>
              <a:t>Ghana</a:t>
            </a:r>
          </a:p>
          <a:p>
            <a:r>
              <a:rPr lang="en-GB" dirty="0"/>
              <a:t>Kenya</a:t>
            </a:r>
          </a:p>
          <a:p>
            <a:r>
              <a:rPr lang="en-GB" dirty="0"/>
              <a:t>Mali</a:t>
            </a:r>
          </a:p>
          <a:p>
            <a:r>
              <a:rPr lang="en-GB" dirty="0"/>
              <a:t>Mozambique</a:t>
            </a:r>
          </a:p>
          <a:p>
            <a:r>
              <a:rPr lang="en-GB" dirty="0"/>
              <a:t>Namibia</a:t>
            </a:r>
          </a:p>
          <a:p>
            <a:r>
              <a:rPr lang="en-GB" dirty="0"/>
              <a:t>Rwanda</a:t>
            </a:r>
          </a:p>
          <a:p>
            <a:r>
              <a:rPr lang="en-GB" dirty="0"/>
              <a:t>Senegal</a:t>
            </a:r>
          </a:p>
          <a:p>
            <a:r>
              <a:rPr lang="en-GB" dirty="0"/>
              <a:t>St Lucia</a:t>
            </a:r>
          </a:p>
          <a:p>
            <a:r>
              <a:rPr lang="en-GB" dirty="0"/>
              <a:t>Suriname</a:t>
            </a:r>
          </a:p>
          <a:p>
            <a:r>
              <a:rPr lang="en-GB" dirty="0"/>
              <a:t>Tanzania</a:t>
            </a:r>
          </a:p>
          <a:p>
            <a:r>
              <a:rPr lang="en-GB" dirty="0"/>
              <a:t>Uganda</a:t>
            </a:r>
          </a:p>
          <a:p>
            <a:r>
              <a:rPr lang="en-GB" dirty="0"/>
              <a:t>Zambia</a:t>
            </a:r>
          </a:p>
        </p:txBody>
      </p:sp>
      <p:graphicFrame>
        <p:nvGraphicFramePr>
          <p:cNvPr id="1136" name="2 Tabla"/>
          <p:cNvGraphicFramePr>
            <a:graphicFrameLocks noGrp="1"/>
          </p:cNvGraphicFramePr>
          <p:nvPr>
            <p:extLst>
              <p:ext uri="{D42A27DB-BD31-4B8C-83A1-F6EECF244321}">
                <p14:modId xmlns:p14="http://schemas.microsoft.com/office/powerpoint/2010/main" val="2296326884"/>
              </p:ext>
            </p:extLst>
          </p:nvPr>
        </p:nvGraphicFramePr>
        <p:xfrm>
          <a:off x="0" y="1985"/>
          <a:ext cx="9144000" cy="7010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26088">
                <a:tc>
                  <a:txBody>
                    <a:bodyPr/>
                    <a:lstStyle/>
                    <a:p>
                      <a:r>
                        <a:rPr lang="en-GB" sz="2000" b="1" kern="1200" dirty="0">
                          <a:solidFill>
                            <a:schemeClr val="lt1"/>
                          </a:solidFill>
                          <a:latin typeface="+mn-lt"/>
                          <a:ea typeface="+mn-ea"/>
                          <a:cs typeface="+mn-cs"/>
                        </a:rPr>
                        <a:t>Rapid</a:t>
                      </a:r>
                      <a:r>
                        <a:rPr lang="en-GB" sz="2000" b="1" kern="1200" baseline="0" dirty="0">
                          <a:solidFill>
                            <a:schemeClr val="lt1"/>
                          </a:solidFill>
                          <a:latin typeface="+mn-lt"/>
                          <a:ea typeface="+mn-ea"/>
                          <a:cs typeface="+mn-cs"/>
                        </a:rPr>
                        <a:t> assessment of the 2</a:t>
                      </a:r>
                      <a:r>
                        <a:rPr lang="en-GB" sz="2000" b="1" kern="1200" baseline="30000" dirty="0">
                          <a:solidFill>
                            <a:schemeClr val="lt1"/>
                          </a:solidFill>
                          <a:latin typeface="+mn-lt"/>
                          <a:ea typeface="+mn-ea"/>
                          <a:cs typeface="+mn-cs"/>
                        </a:rPr>
                        <a:t>nd</a:t>
                      </a:r>
                      <a:r>
                        <a:rPr lang="en-GB" sz="2000" b="1" kern="1200" baseline="0" dirty="0">
                          <a:solidFill>
                            <a:schemeClr val="lt1"/>
                          </a:solidFill>
                          <a:latin typeface="+mn-lt"/>
                          <a:ea typeface="+mn-ea"/>
                          <a:cs typeface="+mn-cs"/>
                        </a:rPr>
                        <a:t> call for proposals on water operator partnerships – countries where the 23 water operator partnerships took place</a:t>
                      </a:r>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1137" name="TextBox 1136"/>
          <p:cNvSpPr txBox="1"/>
          <p:nvPr/>
        </p:nvSpPr>
        <p:spPr>
          <a:xfrm>
            <a:off x="1897098" y="5836503"/>
            <a:ext cx="5288179" cy="646331"/>
          </a:xfrm>
          <a:prstGeom prst="rect">
            <a:avLst/>
          </a:prstGeom>
          <a:solidFill>
            <a:schemeClr val="bg1"/>
          </a:solidFill>
        </p:spPr>
        <p:txBody>
          <a:bodyPr wrap="none" rtlCol="0">
            <a:spAutoFit/>
          </a:bodyPr>
          <a:lstStyle/>
          <a:p>
            <a:r>
              <a:rPr lang="en-GB" u="sng" dirty="0"/>
              <a:t>Mentor country</a:t>
            </a:r>
          </a:p>
          <a:p>
            <a:r>
              <a:rPr lang="en-GB" dirty="0"/>
              <a:t>Belgium, France, Germany, Italy, Netherlands, Portugal</a:t>
            </a:r>
          </a:p>
        </p:txBody>
      </p:sp>
      <p:pic>
        <p:nvPicPr>
          <p:cNvPr id="10242" name="Picture 2" descr="Image result for eu water facility"/>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7823025" y="834889"/>
            <a:ext cx="999962" cy="111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146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7183" y="787400"/>
          <a:ext cx="4341091" cy="1041400"/>
        </p:xfrm>
        <a:graphic>
          <a:graphicData uri="http://schemas.openxmlformats.org/drawingml/2006/table">
            <a:tbl>
              <a:tblPr firstRow="1" firstCol="1" bandRow="1">
                <a:tableStyleId>{5C22544A-7EE6-4342-B048-85BDC9FD1C3A}</a:tableStyleId>
              </a:tblPr>
              <a:tblGrid>
                <a:gridCol w="607372">
                  <a:extLst>
                    <a:ext uri="{9D8B030D-6E8A-4147-A177-3AD203B41FA5}">
                      <a16:colId xmlns:a16="http://schemas.microsoft.com/office/drawing/2014/main" val="4079615591"/>
                    </a:ext>
                  </a:extLst>
                </a:gridCol>
                <a:gridCol w="3733719">
                  <a:extLst>
                    <a:ext uri="{9D8B030D-6E8A-4147-A177-3AD203B41FA5}">
                      <a16:colId xmlns:a16="http://schemas.microsoft.com/office/drawing/2014/main" val="914344001"/>
                    </a:ext>
                  </a:extLst>
                </a:gridCol>
              </a:tblGrid>
              <a:tr h="1041400">
                <a:tc>
                  <a:txBody>
                    <a:bodyPr/>
                    <a:lstStyle/>
                    <a:p>
                      <a:pPr>
                        <a:spcAft>
                          <a:spcPts val="0"/>
                        </a:spcAft>
                      </a:pPr>
                      <a:endParaRPr lang="en-GB"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a:effectLst/>
                        </a:rPr>
                        <a:t>Relevance: Did the Water Facility link to EC Development Policy and ACP Countries’ political priorities and contribute to the achievement of the water and sanitation MDGs?</a:t>
                      </a:r>
                      <a:endParaRPr lang="en-GB"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35121781"/>
                  </a:ext>
                </a:extLst>
              </a:tr>
            </a:tbl>
          </a:graphicData>
        </a:graphic>
      </p:graphicFrame>
      <p:pic>
        <p:nvPicPr>
          <p:cNvPr id="1025" name="Imagen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50" y="1044598"/>
            <a:ext cx="50323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0"/>
          <p:cNvGrpSpPr/>
          <p:nvPr/>
        </p:nvGrpSpPr>
        <p:grpSpPr>
          <a:xfrm>
            <a:off x="67274" y="1897901"/>
            <a:ext cx="4394810" cy="809218"/>
            <a:chOff x="178109" y="1308034"/>
            <a:chExt cx="4667829" cy="1089977"/>
          </a:xfrm>
        </p:grpSpPr>
        <p:sp>
          <p:nvSpPr>
            <p:cNvPr id="10" name="Rectangle 9"/>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21208" y="1371813"/>
              <a:ext cx="4233672" cy="994944"/>
            </a:xfrm>
            <a:prstGeom prst="rect">
              <a:avLst/>
            </a:prstGeom>
            <a:noFill/>
          </p:spPr>
          <p:txBody>
            <a:bodyPr wrap="square">
              <a:spAutoFit/>
            </a:bodyPr>
            <a:lstStyle/>
            <a:p>
              <a:pPr lvl="0" algn="just" eaLnBrk="0" fontAlgn="base" hangingPunct="0">
                <a:spcBef>
                  <a:spcPct val="0"/>
                </a:spcBef>
                <a:spcAft>
                  <a:spcPct val="0"/>
                </a:spcAft>
              </a:pPr>
              <a:r>
                <a:rPr lang="en-GB" sz="1400" b="1" dirty="0"/>
                <a:t>Well aligned </a:t>
              </a:r>
              <a:r>
                <a:rPr lang="en-GB" sz="1400" dirty="0"/>
                <a:t>- The call and 23 projects well aligned to the EU policies and national agenda as well as the needs of the target population</a:t>
              </a:r>
              <a:endParaRPr lang="en-GB" altLang="en-US" sz="1400" dirty="0">
                <a:solidFill>
                  <a:srgbClr val="000000"/>
                </a:solidFill>
                <a:ea typeface="Times New Roman" panose="02020603050405020304" pitchFamily="18" charset="0"/>
              </a:endParaRPr>
            </a:p>
          </p:txBody>
        </p:sp>
        <p:sp>
          <p:nvSpPr>
            <p:cNvPr id="12"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1</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grpSp>
        <p:nvGrpSpPr>
          <p:cNvPr id="3" name="Group 32"/>
          <p:cNvGrpSpPr/>
          <p:nvPr/>
        </p:nvGrpSpPr>
        <p:grpSpPr>
          <a:xfrm>
            <a:off x="53464" y="2770152"/>
            <a:ext cx="4394810" cy="809218"/>
            <a:chOff x="178109" y="1308034"/>
            <a:chExt cx="4667829" cy="1089977"/>
          </a:xfrm>
        </p:grpSpPr>
        <p:sp>
          <p:nvSpPr>
            <p:cNvPr id="36" name="Rectangle 35"/>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21208" y="1371813"/>
              <a:ext cx="4233672" cy="994944"/>
            </a:xfrm>
            <a:prstGeom prst="rect">
              <a:avLst/>
            </a:prstGeom>
            <a:noFill/>
          </p:spPr>
          <p:txBody>
            <a:bodyPr wrap="square">
              <a:spAutoFit/>
            </a:bodyPr>
            <a:lstStyle/>
            <a:p>
              <a:pPr lvl="0" algn="just" eaLnBrk="0" fontAlgn="base" hangingPunct="0">
                <a:spcBef>
                  <a:spcPct val="0"/>
                </a:spcBef>
                <a:spcAft>
                  <a:spcPct val="0"/>
                </a:spcAft>
              </a:pPr>
              <a:r>
                <a:rPr lang="en-GB" altLang="en-US" sz="1400" b="1" dirty="0"/>
                <a:t>Focus on urban areas </a:t>
              </a:r>
              <a:r>
                <a:rPr lang="en-GB" altLang="en-US" sz="1400" dirty="0"/>
                <a:t>– but also partnerships for increasing low income access, basic services in fragile and post conflict situations</a:t>
              </a:r>
              <a:endParaRPr lang="en-GB" altLang="en-US" sz="1400" dirty="0">
                <a:solidFill>
                  <a:srgbClr val="000000"/>
                </a:solidFill>
                <a:ea typeface="Times New Roman" panose="02020603050405020304" pitchFamily="18" charset="0"/>
              </a:endParaRPr>
            </a:p>
          </p:txBody>
        </p:sp>
        <p:sp>
          <p:nvSpPr>
            <p:cNvPr id="38"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2</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grpSp>
        <p:nvGrpSpPr>
          <p:cNvPr id="5" name="Group 38"/>
          <p:cNvGrpSpPr/>
          <p:nvPr/>
        </p:nvGrpSpPr>
        <p:grpSpPr>
          <a:xfrm>
            <a:off x="53464" y="3626171"/>
            <a:ext cx="4394810" cy="809218"/>
            <a:chOff x="178109" y="1308034"/>
            <a:chExt cx="4667829" cy="1089977"/>
          </a:xfrm>
        </p:grpSpPr>
        <p:sp>
          <p:nvSpPr>
            <p:cNvPr id="43" name="Rectangle 42"/>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p:nvSpPr>
          <p:spPr>
            <a:xfrm>
              <a:off x="521208" y="1371813"/>
              <a:ext cx="4233672" cy="704752"/>
            </a:xfrm>
            <a:prstGeom prst="rect">
              <a:avLst/>
            </a:prstGeom>
            <a:noFill/>
          </p:spPr>
          <p:txBody>
            <a:bodyPr wrap="square">
              <a:spAutoFit/>
            </a:bodyPr>
            <a:lstStyle/>
            <a:p>
              <a:pPr lvl="0" algn="just" eaLnBrk="0" fontAlgn="base" hangingPunct="0">
                <a:spcBef>
                  <a:spcPct val="0"/>
                </a:spcBef>
                <a:spcAft>
                  <a:spcPct val="0"/>
                </a:spcAft>
              </a:pPr>
              <a:r>
                <a:rPr lang="en-GB" altLang="en-US" sz="1400" b="1" dirty="0"/>
                <a:t>Rehabilitation </a:t>
              </a:r>
              <a:r>
                <a:rPr lang="en-GB" altLang="en-US" sz="1400" dirty="0"/>
                <a:t>– where partners needed a complete rehabilitation the timing of the WOP was  less relevant</a:t>
              </a:r>
              <a:endParaRPr lang="en-GB" altLang="en-US" sz="1400" dirty="0">
                <a:solidFill>
                  <a:srgbClr val="000000"/>
                </a:solidFill>
                <a:ea typeface="Times New Roman" panose="02020603050405020304" pitchFamily="18" charset="0"/>
              </a:endParaRPr>
            </a:p>
          </p:txBody>
        </p:sp>
        <p:sp>
          <p:nvSpPr>
            <p:cNvPr id="45"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3</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graphicFrame>
        <p:nvGraphicFramePr>
          <p:cNvPr id="46" name="Table 45"/>
          <p:cNvGraphicFramePr>
            <a:graphicFrameLocks noGrp="1"/>
          </p:cNvGraphicFramePr>
          <p:nvPr>
            <p:extLst/>
          </p:nvPr>
        </p:nvGraphicFramePr>
        <p:xfrm>
          <a:off x="4628749" y="778933"/>
          <a:ext cx="4432492" cy="1059565"/>
        </p:xfrm>
        <a:graphic>
          <a:graphicData uri="http://schemas.openxmlformats.org/drawingml/2006/table">
            <a:tbl>
              <a:tblPr firstRow="1" firstCol="1" bandRow="1">
                <a:tableStyleId>{5C22544A-7EE6-4342-B048-85BDC9FD1C3A}</a:tableStyleId>
              </a:tblPr>
              <a:tblGrid>
                <a:gridCol w="620160">
                  <a:extLst>
                    <a:ext uri="{9D8B030D-6E8A-4147-A177-3AD203B41FA5}">
                      <a16:colId xmlns:a16="http://schemas.microsoft.com/office/drawing/2014/main" val="4079615591"/>
                    </a:ext>
                  </a:extLst>
                </a:gridCol>
                <a:gridCol w="3812332">
                  <a:extLst>
                    <a:ext uri="{9D8B030D-6E8A-4147-A177-3AD203B41FA5}">
                      <a16:colId xmlns:a16="http://schemas.microsoft.com/office/drawing/2014/main" val="914344001"/>
                    </a:ext>
                  </a:extLst>
                </a:gridCol>
              </a:tblGrid>
              <a:tr h="1059565">
                <a:tc>
                  <a:txBody>
                    <a:bodyPr/>
                    <a:lstStyle/>
                    <a:p>
                      <a:pPr>
                        <a:spcAft>
                          <a:spcPts val="0"/>
                        </a:spcAft>
                      </a:pPr>
                      <a:endParaRPr lang="en-GB"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b="1" kern="1200" dirty="0">
                          <a:solidFill>
                            <a:schemeClr val="lt1"/>
                          </a:solidFill>
                          <a:effectLst/>
                          <a:latin typeface="+mn-lt"/>
                          <a:ea typeface="+mn-ea"/>
                          <a:cs typeface="+mn-cs"/>
                        </a:rPr>
                        <a:t>Added value: To what extent was WF coordinated, coherent &amp; complementary to other Member States’ development actions and what has been its added value? </a:t>
                      </a:r>
                    </a:p>
                  </a:txBody>
                  <a:tcPr marL="68580" marR="68580" marT="0" marB="0" anchor="ctr"/>
                </a:tc>
                <a:extLst>
                  <a:ext uri="{0D108BD9-81ED-4DB2-BD59-A6C34878D82A}">
                    <a16:rowId xmlns:a16="http://schemas.microsoft.com/office/drawing/2014/main" val="2535121781"/>
                  </a:ext>
                </a:extLst>
              </a:tr>
            </a:tbl>
          </a:graphicData>
        </a:graphic>
      </p:graphicFrame>
      <p:pic>
        <p:nvPicPr>
          <p:cNvPr id="47" name="Imagen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37" y="1049033"/>
            <a:ext cx="50323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7"/>
          <p:cNvGrpSpPr/>
          <p:nvPr/>
        </p:nvGrpSpPr>
        <p:grpSpPr>
          <a:xfrm>
            <a:off x="4628749" y="2322771"/>
            <a:ext cx="4394810" cy="809219"/>
            <a:chOff x="178109" y="1308034"/>
            <a:chExt cx="4667829" cy="1089977"/>
          </a:xfrm>
        </p:grpSpPr>
        <p:sp>
          <p:nvSpPr>
            <p:cNvPr id="49" name="Rectangle 48"/>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521208" y="1371813"/>
              <a:ext cx="4233672" cy="994944"/>
            </a:xfrm>
            <a:prstGeom prst="rect">
              <a:avLst/>
            </a:prstGeom>
            <a:noFill/>
          </p:spPr>
          <p:txBody>
            <a:bodyPr wrap="square">
              <a:spAutoFit/>
            </a:bodyPr>
            <a:lstStyle/>
            <a:p>
              <a:pPr lvl="0" eaLnBrk="0" fontAlgn="base" hangingPunct="0">
                <a:spcBef>
                  <a:spcPct val="0"/>
                </a:spcBef>
                <a:spcAft>
                  <a:spcPct val="0"/>
                </a:spcAft>
              </a:pPr>
              <a:r>
                <a:rPr lang="en-GB" sz="1400" b="1" dirty="0"/>
                <a:t>Frameworks </a:t>
              </a:r>
              <a:r>
                <a:rPr lang="en-GB" sz="1400" dirty="0"/>
                <a:t>– The projects benefitted from well-established sector coordination and consultation frameworks and supported  these frameworks. </a:t>
              </a:r>
              <a:endParaRPr lang="en-GB" altLang="en-US" sz="1400" dirty="0">
                <a:solidFill>
                  <a:srgbClr val="000000"/>
                </a:solidFill>
                <a:ea typeface="Times New Roman" panose="02020603050405020304" pitchFamily="18" charset="0"/>
              </a:endParaRPr>
            </a:p>
          </p:txBody>
        </p:sp>
        <p:sp>
          <p:nvSpPr>
            <p:cNvPr id="51"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1</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grpSp>
        <p:nvGrpSpPr>
          <p:cNvPr id="7" name="Group 51"/>
          <p:cNvGrpSpPr/>
          <p:nvPr/>
        </p:nvGrpSpPr>
        <p:grpSpPr>
          <a:xfrm>
            <a:off x="4613723" y="3235801"/>
            <a:ext cx="4394810" cy="809219"/>
            <a:chOff x="178109" y="1308034"/>
            <a:chExt cx="4667829" cy="1089977"/>
          </a:xfrm>
        </p:grpSpPr>
        <p:sp>
          <p:nvSpPr>
            <p:cNvPr id="53" name="Rectangle 52"/>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521208" y="1371813"/>
              <a:ext cx="4233672" cy="994943"/>
            </a:xfrm>
            <a:prstGeom prst="rect">
              <a:avLst/>
            </a:prstGeom>
            <a:noFill/>
          </p:spPr>
          <p:txBody>
            <a:bodyPr wrap="square">
              <a:spAutoFit/>
            </a:bodyPr>
            <a:lstStyle/>
            <a:p>
              <a:pPr lvl="0" eaLnBrk="0" fontAlgn="base" hangingPunct="0">
                <a:spcBef>
                  <a:spcPct val="0"/>
                </a:spcBef>
                <a:spcAft>
                  <a:spcPct val="0"/>
                </a:spcAft>
              </a:pPr>
              <a:r>
                <a:rPr lang="en-GB" sz="1400" b="1" dirty="0"/>
                <a:t>Innovation  </a:t>
              </a:r>
              <a:r>
                <a:rPr lang="en-GB" sz="1400" dirty="0"/>
                <a:t>– complementary and added value by supporting the development and implementation of innovative approaches . </a:t>
              </a:r>
              <a:endParaRPr lang="en-GB" altLang="en-US" sz="1400" dirty="0">
                <a:solidFill>
                  <a:srgbClr val="000000"/>
                </a:solidFill>
                <a:ea typeface="Times New Roman" panose="02020603050405020304" pitchFamily="18" charset="0"/>
              </a:endParaRPr>
            </a:p>
          </p:txBody>
        </p:sp>
        <p:sp>
          <p:nvSpPr>
            <p:cNvPr id="55"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2</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sp>
        <p:nvSpPr>
          <p:cNvPr id="13" name="TextBox 12"/>
          <p:cNvSpPr txBox="1"/>
          <p:nvPr/>
        </p:nvSpPr>
        <p:spPr>
          <a:xfrm>
            <a:off x="364066" y="4684613"/>
            <a:ext cx="4080934" cy="1815882"/>
          </a:xfrm>
          <a:prstGeom prst="rect">
            <a:avLst/>
          </a:prstGeom>
          <a:noFill/>
        </p:spPr>
        <p:txBody>
          <a:bodyPr wrap="square" rtlCol="0">
            <a:spAutoFit/>
          </a:bodyPr>
          <a:lstStyle/>
          <a:p>
            <a:r>
              <a:rPr lang="en-GB" sz="1400" b="1" dirty="0"/>
              <a:t>Evidence</a:t>
            </a:r>
          </a:p>
          <a:p>
            <a:endParaRPr lang="en-GB" sz="1400" dirty="0"/>
          </a:p>
          <a:p>
            <a:pPr marL="285750" indent="-285750">
              <a:buFont typeface="Arial" panose="020B0604020202020204" pitchFamily="34" charset="0"/>
              <a:buChar char="•"/>
            </a:pPr>
            <a:r>
              <a:rPr lang="en-GB" sz="1400" dirty="0"/>
              <a:t>3 principles of governance, ownership and innovation well supported e.g. Kenya water regulator (256444/256486)</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National agendas supported e.g. national reforms in Rwanda (303181); </a:t>
            </a:r>
          </a:p>
        </p:txBody>
      </p:sp>
      <p:graphicFrame>
        <p:nvGraphicFramePr>
          <p:cNvPr id="56" name="2 Tabla"/>
          <p:cNvGraphicFramePr>
            <a:graphicFrameLocks noGrp="1"/>
          </p:cNvGraphicFramePr>
          <p:nvPr>
            <p:extLst/>
          </p:nvPr>
        </p:nvGraphicFramePr>
        <p:xfrm>
          <a:off x="0" y="1985"/>
          <a:ext cx="9144000" cy="7010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81506">
                <a:tc>
                  <a:txBody>
                    <a:bodyPr/>
                    <a:lstStyle/>
                    <a:p>
                      <a:r>
                        <a:rPr lang="en-GB" sz="2000" b="1" kern="1200" dirty="0">
                          <a:solidFill>
                            <a:schemeClr val="lt1"/>
                          </a:solidFill>
                          <a:latin typeface="+mn-lt"/>
                          <a:ea typeface="+mn-ea"/>
                          <a:cs typeface="+mn-cs"/>
                        </a:rPr>
                        <a:t>Rapid</a:t>
                      </a:r>
                      <a:r>
                        <a:rPr lang="en-GB" sz="2000" b="1" kern="1200" baseline="0" dirty="0">
                          <a:solidFill>
                            <a:schemeClr val="lt1"/>
                          </a:solidFill>
                          <a:latin typeface="+mn-lt"/>
                          <a:ea typeface="+mn-ea"/>
                          <a:cs typeface="+mn-cs"/>
                        </a:rPr>
                        <a:t> assessment of the 2</a:t>
                      </a:r>
                      <a:r>
                        <a:rPr lang="en-GB" sz="2000" b="1" kern="1200" baseline="30000" dirty="0">
                          <a:solidFill>
                            <a:schemeClr val="lt1"/>
                          </a:solidFill>
                          <a:latin typeface="+mn-lt"/>
                          <a:ea typeface="+mn-ea"/>
                          <a:cs typeface="+mn-cs"/>
                        </a:rPr>
                        <a:t>nd</a:t>
                      </a:r>
                      <a:r>
                        <a:rPr lang="en-GB" sz="2000" b="1" kern="1200" baseline="0" dirty="0">
                          <a:solidFill>
                            <a:schemeClr val="lt1"/>
                          </a:solidFill>
                          <a:latin typeface="+mn-lt"/>
                          <a:ea typeface="+mn-ea"/>
                          <a:cs typeface="+mn-cs"/>
                        </a:rPr>
                        <a:t> call for proposals on water operator partnerships</a:t>
                      </a:r>
                    </a:p>
                    <a:p>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22" name="Rectangle 21"/>
          <p:cNvSpPr/>
          <p:nvPr/>
        </p:nvSpPr>
        <p:spPr>
          <a:xfrm>
            <a:off x="237066" y="4674470"/>
            <a:ext cx="4211207"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825999" y="4674470"/>
            <a:ext cx="4197559" cy="1828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4969933" y="4684612"/>
            <a:ext cx="4038600" cy="1600438"/>
          </a:xfrm>
          <a:prstGeom prst="rect">
            <a:avLst/>
          </a:prstGeom>
          <a:noFill/>
        </p:spPr>
        <p:txBody>
          <a:bodyPr wrap="square" rtlCol="0">
            <a:spAutoFit/>
          </a:bodyPr>
          <a:lstStyle/>
          <a:p>
            <a:r>
              <a:rPr lang="en-GB" sz="1400" b="1" dirty="0"/>
              <a:t>Evidence</a:t>
            </a:r>
          </a:p>
          <a:p>
            <a:endParaRPr lang="en-GB" sz="1400" dirty="0"/>
          </a:p>
          <a:p>
            <a:pPr marL="285750" indent="-285750">
              <a:buFont typeface="Arial" panose="020B0604020202020204" pitchFamily="34" charset="0"/>
              <a:buChar char="•"/>
            </a:pPr>
            <a:r>
              <a:rPr lang="en-GB" sz="1400" dirty="0"/>
              <a:t>Zambia, cooperating partners coordination framework (288059)</a:t>
            </a:r>
          </a:p>
          <a:p>
            <a:pPr marL="285750" indent="-285750">
              <a:buFont typeface="Arial" panose="020B0604020202020204" pitchFamily="34" charset="0"/>
              <a:buChar char="•"/>
            </a:pPr>
            <a:r>
              <a:rPr lang="en-GB" sz="1400" dirty="0"/>
              <a:t>Mozambique support through FIPAG (256380)</a:t>
            </a:r>
          </a:p>
          <a:p>
            <a:pPr marL="285750" indent="-285750">
              <a:buFont typeface="Arial" panose="020B0604020202020204" pitchFamily="34" charset="0"/>
              <a:buChar char="•"/>
            </a:pPr>
            <a:r>
              <a:rPr lang="en-GB" sz="1400" dirty="0"/>
              <a:t>Enhanced member state support (the Netherlands) Uganda (256375)</a:t>
            </a:r>
          </a:p>
        </p:txBody>
      </p:sp>
      <p:sp>
        <p:nvSpPr>
          <p:cNvPr id="33" name="Isosceles Triangle 27"/>
          <p:cNvSpPr/>
          <p:nvPr/>
        </p:nvSpPr>
        <p:spPr>
          <a:xfrm rot="10800000">
            <a:off x="1375615" y="4483402"/>
            <a:ext cx="1804226" cy="298675"/>
          </a:xfrm>
          <a:prstGeom prst="triangle">
            <a:avLst>
              <a:gd name="adj" fmla="val 50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27"/>
          <p:cNvSpPr/>
          <p:nvPr/>
        </p:nvSpPr>
        <p:spPr>
          <a:xfrm rot="10800000">
            <a:off x="6042690" y="4435389"/>
            <a:ext cx="1804226" cy="298675"/>
          </a:xfrm>
          <a:prstGeom prst="triangle">
            <a:avLst>
              <a:gd name="adj" fmla="val 50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lide Number Placeholder 7"/>
          <p:cNvSpPr>
            <a:spLocks noGrp="1"/>
          </p:cNvSpPr>
          <p:nvPr>
            <p:ph type="sldNum" sz="quarter" idx="12"/>
          </p:nvPr>
        </p:nvSpPr>
        <p:spPr/>
        <p:txBody>
          <a:bodyPr/>
          <a:lstStyle/>
          <a:p>
            <a:fld id="{7FC73A2E-DD29-4FA0-8529-F36A67D6E495}" type="slidenum">
              <a:rPr lang="en-GB" smtClean="0"/>
              <a:pPr/>
              <a:t>3</a:t>
            </a:fld>
            <a:endParaRPr lang="en-GB"/>
          </a:p>
        </p:txBody>
      </p:sp>
    </p:spTree>
    <p:extLst>
      <p:ext uri="{BB962C8B-B14F-4D97-AF65-F5344CB8AC3E}">
        <p14:creationId xmlns:p14="http://schemas.microsoft.com/office/powerpoint/2010/main" val="126781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26"/>
          <p:cNvGraphicFramePr>
            <a:graphicFrameLocks noGrp="1"/>
          </p:cNvGraphicFramePr>
          <p:nvPr>
            <p:extLst/>
          </p:nvPr>
        </p:nvGraphicFramePr>
        <p:xfrm>
          <a:off x="107183" y="775260"/>
          <a:ext cx="4341091" cy="1078940"/>
        </p:xfrm>
        <a:graphic>
          <a:graphicData uri="http://schemas.openxmlformats.org/drawingml/2006/table">
            <a:tbl>
              <a:tblPr firstRow="1" firstCol="1" bandRow="1">
                <a:tableStyleId>{5C22544A-7EE6-4342-B048-85BDC9FD1C3A}</a:tableStyleId>
              </a:tblPr>
              <a:tblGrid>
                <a:gridCol w="607372">
                  <a:extLst>
                    <a:ext uri="{9D8B030D-6E8A-4147-A177-3AD203B41FA5}">
                      <a16:colId xmlns:a16="http://schemas.microsoft.com/office/drawing/2014/main" val="4079615591"/>
                    </a:ext>
                  </a:extLst>
                </a:gridCol>
                <a:gridCol w="3733719">
                  <a:extLst>
                    <a:ext uri="{9D8B030D-6E8A-4147-A177-3AD203B41FA5}">
                      <a16:colId xmlns:a16="http://schemas.microsoft.com/office/drawing/2014/main" val="914344001"/>
                    </a:ext>
                  </a:extLst>
                </a:gridCol>
              </a:tblGrid>
              <a:tr h="1078940">
                <a:tc>
                  <a:txBody>
                    <a:bodyPr/>
                    <a:lstStyle/>
                    <a:p>
                      <a:pPr>
                        <a:spcAft>
                          <a:spcPts val="0"/>
                        </a:spcAft>
                      </a:pPr>
                      <a:endParaRPr lang="en-GB"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dirty="0">
                          <a:effectLst/>
                        </a:rPr>
                        <a:t>Efficiency: Did the Projects lead</a:t>
                      </a:r>
                      <a:r>
                        <a:rPr lang="en-GB" sz="1400" baseline="0" dirty="0">
                          <a:effectLst/>
                        </a:rPr>
                        <a:t> to appropriate and cost effective delivery?</a:t>
                      </a:r>
                      <a:endParaRPr lang="en-GB"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35121781"/>
                  </a:ext>
                </a:extLst>
              </a:tr>
            </a:tbl>
          </a:graphicData>
        </a:graphic>
      </p:graphicFrame>
      <p:graphicFrame>
        <p:nvGraphicFramePr>
          <p:cNvPr id="28" name="Table 27"/>
          <p:cNvGraphicFramePr>
            <a:graphicFrameLocks noGrp="1"/>
          </p:cNvGraphicFramePr>
          <p:nvPr>
            <p:extLst/>
          </p:nvPr>
        </p:nvGraphicFramePr>
        <p:xfrm>
          <a:off x="4628749" y="780163"/>
          <a:ext cx="4432492" cy="1057105"/>
        </p:xfrm>
        <a:graphic>
          <a:graphicData uri="http://schemas.openxmlformats.org/drawingml/2006/table">
            <a:tbl>
              <a:tblPr firstRow="1" firstCol="1" bandRow="1">
                <a:tableStyleId>{5C22544A-7EE6-4342-B048-85BDC9FD1C3A}</a:tableStyleId>
              </a:tblPr>
              <a:tblGrid>
                <a:gridCol w="620160">
                  <a:extLst>
                    <a:ext uri="{9D8B030D-6E8A-4147-A177-3AD203B41FA5}">
                      <a16:colId xmlns:a16="http://schemas.microsoft.com/office/drawing/2014/main" val="4079615591"/>
                    </a:ext>
                  </a:extLst>
                </a:gridCol>
                <a:gridCol w="3812332">
                  <a:extLst>
                    <a:ext uri="{9D8B030D-6E8A-4147-A177-3AD203B41FA5}">
                      <a16:colId xmlns:a16="http://schemas.microsoft.com/office/drawing/2014/main" val="914344001"/>
                    </a:ext>
                  </a:extLst>
                </a:gridCol>
              </a:tblGrid>
              <a:tr h="1057105">
                <a:tc>
                  <a:txBody>
                    <a:bodyPr/>
                    <a:lstStyle/>
                    <a:p>
                      <a:pPr>
                        <a:spcAft>
                          <a:spcPts val="0"/>
                        </a:spcAft>
                      </a:pPr>
                      <a:endParaRPr lang="en-GB"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b="1" kern="1200" dirty="0">
                          <a:solidFill>
                            <a:schemeClr val="lt1"/>
                          </a:solidFill>
                          <a:effectLst/>
                          <a:latin typeface="+mn-lt"/>
                          <a:ea typeface="+mn-ea"/>
                          <a:cs typeface="+mn-cs"/>
                        </a:rPr>
                        <a:t>Effectiveness: Did</a:t>
                      </a:r>
                      <a:r>
                        <a:rPr lang="en-GB" sz="1400" b="1" kern="1200" baseline="0" dirty="0">
                          <a:solidFill>
                            <a:schemeClr val="lt1"/>
                          </a:solidFill>
                          <a:effectLst/>
                          <a:latin typeface="+mn-lt"/>
                          <a:ea typeface="+mn-ea"/>
                          <a:cs typeface="+mn-cs"/>
                        </a:rPr>
                        <a:t> the projects contribute to governance and management of water resources and to increased access to safe, sustainable water and sanitation services?</a:t>
                      </a:r>
                      <a:r>
                        <a:rPr lang="en-GB" sz="1400" b="1" kern="1200" dirty="0">
                          <a:solidFill>
                            <a:schemeClr val="lt1"/>
                          </a:solidFill>
                          <a:effectLst/>
                          <a:latin typeface="+mn-lt"/>
                          <a:ea typeface="+mn-ea"/>
                          <a:cs typeface="+mn-cs"/>
                        </a:rPr>
                        <a:t> </a:t>
                      </a:r>
                    </a:p>
                  </a:txBody>
                  <a:tcPr marL="68580" marR="68580" marT="0" marB="0" anchor="ctr"/>
                </a:tc>
                <a:extLst>
                  <a:ext uri="{0D108BD9-81ED-4DB2-BD59-A6C34878D82A}">
                    <a16:rowId xmlns:a16="http://schemas.microsoft.com/office/drawing/2014/main" val="2535121781"/>
                  </a:ext>
                </a:extLst>
              </a:tr>
            </a:tbl>
          </a:graphicData>
        </a:graphic>
      </p:graphicFrame>
      <p:pic>
        <p:nvPicPr>
          <p:cNvPr id="1025" name="Imagen 78"/>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750" y="1050406"/>
            <a:ext cx="50323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7274" y="2164886"/>
            <a:ext cx="4394810" cy="809218"/>
            <a:chOff x="178109" y="1308034"/>
            <a:chExt cx="4667829" cy="1089977"/>
          </a:xfrm>
        </p:grpSpPr>
        <p:sp>
          <p:nvSpPr>
            <p:cNvPr id="10" name="Rectangle 9"/>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21208" y="1371813"/>
              <a:ext cx="4233672" cy="994944"/>
            </a:xfrm>
            <a:prstGeom prst="rect">
              <a:avLst/>
            </a:prstGeom>
            <a:noFill/>
          </p:spPr>
          <p:txBody>
            <a:bodyPr wrap="square">
              <a:spAutoFit/>
            </a:bodyPr>
            <a:lstStyle/>
            <a:p>
              <a:pPr lvl="0" algn="just" eaLnBrk="0" fontAlgn="base" hangingPunct="0">
                <a:spcBef>
                  <a:spcPct val="0"/>
                </a:spcBef>
                <a:spcAft>
                  <a:spcPct val="0"/>
                </a:spcAft>
              </a:pPr>
              <a:r>
                <a:rPr lang="en-GB" sz="1400" b="1" dirty="0"/>
                <a:t>Co-funding </a:t>
              </a:r>
              <a:r>
                <a:rPr lang="en-GB" sz="1400" dirty="0"/>
                <a:t>– The demand for co-funding was easier for some mentor operators than others – considerable frustration over “ineligible expenses”</a:t>
              </a:r>
              <a:endParaRPr lang="en-GB" altLang="en-US" sz="1400" dirty="0">
                <a:solidFill>
                  <a:srgbClr val="000000"/>
                </a:solidFill>
                <a:ea typeface="Times New Roman" panose="02020603050405020304" pitchFamily="18" charset="0"/>
              </a:endParaRPr>
            </a:p>
          </p:txBody>
        </p:sp>
        <p:sp>
          <p:nvSpPr>
            <p:cNvPr id="12"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1</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grpSp>
        <p:nvGrpSpPr>
          <p:cNvPr id="33" name="Group 32"/>
          <p:cNvGrpSpPr/>
          <p:nvPr/>
        </p:nvGrpSpPr>
        <p:grpSpPr>
          <a:xfrm>
            <a:off x="53464" y="3037137"/>
            <a:ext cx="4394810" cy="809218"/>
            <a:chOff x="178109" y="1308034"/>
            <a:chExt cx="4667829" cy="1089977"/>
          </a:xfrm>
        </p:grpSpPr>
        <p:sp>
          <p:nvSpPr>
            <p:cNvPr id="36" name="Rectangle 35"/>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21208" y="1371813"/>
              <a:ext cx="4233672" cy="994944"/>
            </a:xfrm>
            <a:prstGeom prst="rect">
              <a:avLst/>
            </a:prstGeom>
            <a:noFill/>
          </p:spPr>
          <p:txBody>
            <a:bodyPr wrap="square">
              <a:spAutoFit/>
            </a:bodyPr>
            <a:lstStyle/>
            <a:p>
              <a:pPr lvl="0" algn="just" eaLnBrk="0" fontAlgn="base" hangingPunct="0">
                <a:spcBef>
                  <a:spcPct val="0"/>
                </a:spcBef>
                <a:spcAft>
                  <a:spcPct val="0"/>
                </a:spcAft>
              </a:pPr>
              <a:r>
                <a:rPr lang="en-GB" altLang="en-US" sz="1400" b="1" dirty="0"/>
                <a:t>Multiple WOPs </a:t>
              </a:r>
              <a:r>
                <a:rPr lang="en-GB" altLang="en-US" sz="1400" dirty="0"/>
                <a:t>– Wider networking and knowledge management at a sector level has been achieved especially where a project involved multiple WOPs</a:t>
              </a:r>
              <a:endParaRPr lang="en-GB" altLang="en-US" sz="1400" dirty="0">
                <a:solidFill>
                  <a:srgbClr val="000000"/>
                </a:solidFill>
                <a:ea typeface="Times New Roman" panose="02020603050405020304" pitchFamily="18" charset="0"/>
              </a:endParaRPr>
            </a:p>
          </p:txBody>
        </p:sp>
        <p:sp>
          <p:nvSpPr>
            <p:cNvPr id="38"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2</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pic>
        <p:nvPicPr>
          <p:cNvPr id="47" name="Imagen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37" y="1036618"/>
            <a:ext cx="50323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4628749" y="2164881"/>
            <a:ext cx="4394810" cy="809219"/>
            <a:chOff x="178109" y="1308034"/>
            <a:chExt cx="4667829" cy="1089977"/>
          </a:xfrm>
        </p:grpSpPr>
        <p:sp>
          <p:nvSpPr>
            <p:cNvPr id="49" name="Rectangle 48"/>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0" name="Rectangle 49"/>
            <p:cNvSpPr/>
            <p:nvPr/>
          </p:nvSpPr>
          <p:spPr>
            <a:xfrm>
              <a:off x="521208" y="1371813"/>
              <a:ext cx="4233672" cy="704751"/>
            </a:xfrm>
            <a:prstGeom prst="rect">
              <a:avLst/>
            </a:prstGeom>
            <a:noFill/>
          </p:spPr>
          <p:txBody>
            <a:bodyPr wrap="square">
              <a:spAutoFit/>
            </a:bodyPr>
            <a:lstStyle/>
            <a:p>
              <a:pPr lvl="0" eaLnBrk="0" fontAlgn="base" hangingPunct="0">
                <a:spcBef>
                  <a:spcPct val="0"/>
                </a:spcBef>
                <a:spcAft>
                  <a:spcPct val="0"/>
                </a:spcAft>
              </a:pPr>
              <a:r>
                <a:rPr lang="en-GB" sz="1400" b="1" dirty="0"/>
                <a:t>Results </a:t>
              </a:r>
              <a:r>
                <a:rPr lang="en-GB" sz="1400" dirty="0"/>
                <a:t>– both of a direct operational performance and capacity development nature</a:t>
              </a:r>
              <a:endParaRPr lang="en-GB" altLang="en-US" sz="1400" dirty="0">
                <a:solidFill>
                  <a:srgbClr val="000000"/>
                </a:solidFill>
                <a:ea typeface="Times New Roman" panose="02020603050405020304" pitchFamily="18" charset="0"/>
              </a:endParaRPr>
            </a:p>
          </p:txBody>
        </p:sp>
        <p:sp>
          <p:nvSpPr>
            <p:cNvPr id="51"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1</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grpSp>
        <p:nvGrpSpPr>
          <p:cNvPr id="52" name="Group 51"/>
          <p:cNvGrpSpPr/>
          <p:nvPr/>
        </p:nvGrpSpPr>
        <p:grpSpPr>
          <a:xfrm>
            <a:off x="4632416" y="3083931"/>
            <a:ext cx="4394810" cy="809217"/>
            <a:chOff x="178109" y="1308034"/>
            <a:chExt cx="4667829" cy="1089977"/>
          </a:xfrm>
        </p:grpSpPr>
        <p:sp>
          <p:nvSpPr>
            <p:cNvPr id="53" name="Rectangle 52"/>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521208" y="1371814"/>
              <a:ext cx="4233672" cy="994946"/>
            </a:xfrm>
            <a:prstGeom prst="rect">
              <a:avLst/>
            </a:prstGeom>
            <a:noFill/>
          </p:spPr>
          <p:txBody>
            <a:bodyPr wrap="square">
              <a:spAutoFit/>
            </a:bodyPr>
            <a:lstStyle/>
            <a:p>
              <a:pPr lvl="0" eaLnBrk="0" fontAlgn="base" hangingPunct="0">
                <a:spcBef>
                  <a:spcPct val="0"/>
                </a:spcBef>
                <a:spcAft>
                  <a:spcPct val="0"/>
                </a:spcAft>
              </a:pPr>
              <a:r>
                <a:rPr lang="en-GB" sz="1400" b="1" dirty="0"/>
                <a:t>Ambition high  </a:t>
              </a:r>
              <a:r>
                <a:rPr lang="en-GB" sz="1400" dirty="0"/>
                <a:t>–Operation/financial improvements in water operator performance are  ambitious and not aimed at or achieved in many cases. </a:t>
              </a:r>
              <a:endParaRPr lang="en-GB" altLang="en-US" sz="1400" dirty="0">
                <a:solidFill>
                  <a:srgbClr val="000000"/>
                </a:solidFill>
                <a:ea typeface="Times New Roman" panose="02020603050405020304" pitchFamily="18" charset="0"/>
              </a:endParaRPr>
            </a:p>
          </p:txBody>
        </p:sp>
        <p:sp>
          <p:nvSpPr>
            <p:cNvPr id="55"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2</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sp>
        <p:nvSpPr>
          <p:cNvPr id="13" name="TextBox 12"/>
          <p:cNvSpPr txBox="1"/>
          <p:nvPr/>
        </p:nvSpPr>
        <p:spPr>
          <a:xfrm>
            <a:off x="387350" y="4280887"/>
            <a:ext cx="4064000" cy="2031325"/>
          </a:xfrm>
          <a:prstGeom prst="rect">
            <a:avLst/>
          </a:prstGeom>
          <a:noFill/>
        </p:spPr>
        <p:txBody>
          <a:bodyPr wrap="square" rtlCol="0">
            <a:spAutoFit/>
          </a:bodyPr>
          <a:lstStyle/>
          <a:p>
            <a:r>
              <a:rPr lang="en-GB" sz="1400" b="1" dirty="0"/>
              <a:t>Evidence</a:t>
            </a:r>
          </a:p>
          <a:p>
            <a:endParaRPr lang="en-GB" sz="1400" dirty="0"/>
          </a:p>
          <a:p>
            <a:pPr marL="285750" indent="-285750">
              <a:buFont typeface="Arial" panose="020B0604020202020204" pitchFamily="34" charset="0"/>
              <a:buChar char="•"/>
            </a:pPr>
            <a:r>
              <a:rPr lang="en-GB" sz="1400" dirty="0"/>
              <a:t>In some countries e.g. Germany, public operators cannot subsidise external projects – but mentees could potentially raise the funds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In Kenya, Uganda, Zambia and Mozambique multiple WOPS (up to 10) were supported via a single call off. </a:t>
            </a:r>
          </a:p>
        </p:txBody>
      </p:sp>
      <p:graphicFrame>
        <p:nvGraphicFramePr>
          <p:cNvPr id="56" name="2 Tabla"/>
          <p:cNvGraphicFramePr>
            <a:graphicFrameLocks noGrp="1"/>
          </p:cNvGraphicFramePr>
          <p:nvPr>
            <p:extLst/>
          </p:nvPr>
        </p:nvGraphicFramePr>
        <p:xfrm>
          <a:off x="0" y="1985"/>
          <a:ext cx="9144000" cy="7010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370840">
                <a:tc>
                  <a:txBody>
                    <a:bodyPr/>
                    <a:lstStyle/>
                    <a:p>
                      <a:r>
                        <a:rPr lang="en-GB" sz="2000" b="1" kern="1200" dirty="0">
                          <a:solidFill>
                            <a:schemeClr val="lt1"/>
                          </a:solidFill>
                          <a:latin typeface="+mn-lt"/>
                          <a:ea typeface="+mn-ea"/>
                          <a:cs typeface="+mn-cs"/>
                        </a:rPr>
                        <a:t>Rapid</a:t>
                      </a:r>
                      <a:r>
                        <a:rPr lang="en-GB" sz="2000" b="1" kern="1200" baseline="0" dirty="0">
                          <a:solidFill>
                            <a:schemeClr val="lt1"/>
                          </a:solidFill>
                          <a:latin typeface="+mn-lt"/>
                          <a:ea typeface="+mn-ea"/>
                          <a:cs typeface="+mn-cs"/>
                        </a:rPr>
                        <a:t> assessment of the 2</a:t>
                      </a:r>
                      <a:r>
                        <a:rPr lang="en-GB" sz="2000" b="1" kern="1200" baseline="30000" dirty="0">
                          <a:solidFill>
                            <a:schemeClr val="lt1"/>
                          </a:solidFill>
                          <a:latin typeface="+mn-lt"/>
                          <a:ea typeface="+mn-ea"/>
                          <a:cs typeface="+mn-cs"/>
                        </a:rPr>
                        <a:t>nd</a:t>
                      </a:r>
                      <a:r>
                        <a:rPr lang="en-GB" sz="2000" b="1" kern="1200" baseline="0" dirty="0">
                          <a:solidFill>
                            <a:schemeClr val="lt1"/>
                          </a:solidFill>
                          <a:latin typeface="+mn-lt"/>
                          <a:ea typeface="+mn-ea"/>
                          <a:cs typeface="+mn-cs"/>
                        </a:rPr>
                        <a:t> call for proposals on water operator partnerships</a:t>
                      </a:r>
                    </a:p>
                    <a:p>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22" name="Rectangle 21"/>
          <p:cNvSpPr/>
          <p:nvPr/>
        </p:nvSpPr>
        <p:spPr>
          <a:xfrm>
            <a:off x="247650" y="4254500"/>
            <a:ext cx="4200624" cy="251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825999" y="4279900"/>
            <a:ext cx="4197559" cy="2490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4921249" y="4272590"/>
            <a:ext cx="4019551" cy="2462213"/>
          </a:xfrm>
          <a:prstGeom prst="rect">
            <a:avLst/>
          </a:prstGeom>
          <a:noFill/>
        </p:spPr>
        <p:txBody>
          <a:bodyPr wrap="square" rtlCol="0">
            <a:spAutoFit/>
          </a:bodyPr>
          <a:lstStyle/>
          <a:p>
            <a:r>
              <a:rPr lang="en-GB" sz="1400" b="1" dirty="0"/>
              <a:t>Evidence</a:t>
            </a:r>
          </a:p>
          <a:p>
            <a:endParaRPr lang="en-GB" sz="1400" dirty="0"/>
          </a:p>
          <a:p>
            <a:pPr marL="285750" indent="-285750">
              <a:buFont typeface="Arial" panose="020B0604020202020204" pitchFamily="34" charset="0"/>
              <a:buChar char="•"/>
            </a:pPr>
            <a:r>
              <a:rPr lang="en-GB" sz="1400" dirty="0"/>
              <a:t>Rwanda (303181) costs savings from NRW (24%), energy (44%) and chemical use (18%) more than paid for the projects</a:t>
            </a:r>
          </a:p>
          <a:p>
            <a:pPr marL="285750" indent="-285750">
              <a:buFont typeface="Arial" panose="020B0604020202020204" pitchFamily="34" charset="0"/>
              <a:buChar char="•"/>
            </a:pPr>
            <a:r>
              <a:rPr lang="en-GB" sz="1400" dirty="0"/>
              <a:t>Zambia (288059) average NRW reduced from 42% to 35%</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However, less than a third of the 23 WOPs targeted and achieved direct and measurable operational improvements</a:t>
            </a:r>
          </a:p>
        </p:txBody>
      </p:sp>
      <p:sp>
        <p:nvSpPr>
          <p:cNvPr id="30" name="Isosceles Triangle 27"/>
          <p:cNvSpPr/>
          <p:nvPr/>
        </p:nvSpPr>
        <p:spPr>
          <a:xfrm rot="10800000">
            <a:off x="1375615" y="3947855"/>
            <a:ext cx="1804226" cy="298675"/>
          </a:xfrm>
          <a:prstGeom prst="triangle">
            <a:avLst>
              <a:gd name="adj" fmla="val 50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Isosceles Triangle 27"/>
          <p:cNvSpPr/>
          <p:nvPr/>
        </p:nvSpPr>
        <p:spPr>
          <a:xfrm rot="10800000">
            <a:off x="6231582" y="3981225"/>
            <a:ext cx="1804226" cy="298675"/>
          </a:xfrm>
          <a:prstGeom prst="triangle">
            <a:avLst>
              <a:gd name="adj" fmla="val 50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FC73A2E-DD29-4FA0-8529-F36A67D6E495}" type="slidenum">
              <a:rPr lang="en-GB" smtClean="0"/>
              <a:pPr/>
              <a:t>4</a:t>
            </a:fld>
            <a:endParaRPr lang="en-GB"/>
          </a:p>
        </p:txBody>
      </p:sp>
    </p:spTree>
    <p:extLst>
      <p:ext uri="{BB962C8B-B14F-4D97-AF65-F5344CB8AC3E}">
        <p14:creationId xmlns:p14="http://schemas.microsoft.com/office/powerpoint/2010/main" val="3263804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48750" y="904997"/>
            <a:ext cx="4081505" cy="5909310"/>
          </a:xfrm>
          <a:prstGeom prst="rect">
            <a:avLst/>
          </a:prstGeom>
          <a:noFill/>
        </p:spPr>
        <p:txBody>
          <a:bodyPr wrap="square" rtlCol="0">
            <a:spAutoFit/>
          </a:bodyPr>
          <a:lstStyle/>
          <a:p>
            <a:r>
              <a:rPr lang="en-GB" sz="1400" b="1" dirty="0"/>
              <a:t>Factors that supported achievement of results</a:t>
            </a:r>
          </a:p>
          <a:p>
            <a:pPr marL="28575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b="1" dirty="0"/>
              <a:t>Credible reforms</a:t>
            </a:r>
            <a:r>
              <a:rPr lang="en-GB" sz="1400" dirty="0"/>
              <a:t>, especially the regulatory function (Mozambique, Kenya, Zambia, Rwanda and Uganda)</a:t>
            </a:r>
          </a:p>
          <a:p>
            <a:pPr marL="285750" lvl="0" indent="-285750">
              <a:buFont typeface="Arial" panose="020B0604020202020204" pitchFamily="34" charset="0"/>
              <a:buChar char="•"/>
            </a:pPr>
            <a:endParaRPr lang="en-GB" sz="1400" b="1" dirty="0"/>
          </a:p>
          <a:p>
            <a:pPr marL="285750" lvl="0" indent="-285750">
              <a:buFont typeface="Arial" panose="020B0604020202020204" pitchFamily="34" charset="0"/>
              <a:buChar char="•"/>
            </a:pPr>
            <a:r>
              <a:rPr lang="en-GB" sz="1400" b="1" dirty="0"/>
              <a:t>Top management support </a:t>
            </a:r>
            <a:r>
              <a:rPr lang="en-GB" sz="1400" dirty="0"/>
              <a:t>and good governance in the board of the mentee (Mwanza 278990)</a:t>
            </a:r>
          </a:p>
          <a:p>
            <a:pPr marL="285750" lvl="0" indent="-285750">
              <a:buFont typeface="Arial" panose="020B0604020202020204" pitchFamily="34" charset="0"/>
              <a:buChar char="•"/>
            </a:pPr>
            <a:endParaRPr lang="en-GB" sz="1400" b="1" dirty="0"/>
          </a:p>
          <a:p>
            <a:pPr marL="285750" lvl="0" indent="-285750">
              <a:buFont typeface="Arial" panose="020B0604020202020204" pitchFamily="34" charset="0"/>
              <a:buChar char="•"/>
            </a:pPr>
            <a:r>
              <a:rPr lang="en-GB" sz="1400" b="1" dirty="0"/>
              <a:t>Earlier cooperation </a:t>
            </a:r>
            <a:r>
              <a:rPr lang="en-GB" sz="1400" dirty="0"/>
              <a:t>- (Hamburg Wasser and the Rwanda water sector (303181)</a:t>
            </a:r>
          </a:p>
          <a:p>
            <a:pPr marL="285750" lvl="0" indent="-285750">
              <a:buFont typeface="Arial" panose="020B0604020202020204" pitchFamily="34" charset="0"/>
              <a:buChar char="•"/>
            </a:pPr>
            <a:endParaRPr lang="en-GB" sz="1400" b="1" dirty="0"/>
          </a:p>
          <a:p>
            <a:pPr marL="285750" lvl="0" indent="-285750">
              <a:buFont typeface="Arial" panose="020B0604020202020204" pitchFamily="34" charset="0"/>
              <a:buChar char="•"/>
            </a:pPr>
            <a:r>
              <a:rPr lang="en-GB" sz="1400" b="1" dirty="0"/>
              <a:t>Investment prospects - n</a:t>
            </a:r>
            <a:r>
              <a:rPr lang="en-GB" sz="1400" dirty="0"/>
              <a:t>etwork functioning or with prospects of early investment Dar-</a:t>
            </a:r>
            <a:r>
              <a:rPr lang="en-GB" sz="1400" dirty="0" err="1"/>
              <a:t>es</a:t>
            </a:r>
            <a:r>
              <a:rPr lang="en-GB" sz="1400" dirty="0"/>
              <a:t>-Salaam where an EIB loan was under consideration).</a:t>
            </a:r>
          </a:p>
          <a:p>
            <a:pPr marL="285750" lvl="0" indent="-285750">
              <a:buFont typeface="Arial" panose="020B0604020202020204" pitchFamily="34" charset="0"/>
              <a:buChar char="•"/>
            </a:pPr>
            <a:endParaRPr lang="en-GB" sz="1400" b="1" dirty="0"/>
          </a:p>
          <a:p>
            <a:pPr marL="285750" lvl="0" indent="-285750">
              <a:buFont typeface="Arial" panose="020B0604020202020204" pitchFamily="34" charset="0"/>
              <a:buChar char="•"/>
            </a:pPr>
            <a:r>
              <a:rPr lang="en-GB" sz="1400" b="1" dirty="0"/>
              <a:t>Tariffs</a:t>
            </a:r>
            <a:r>
              <a:rPr lang="en-GB" sz="1400" dirty="0"/>
              <a:t> - High electricity tariffs (Rwanda, 303181)</a:t>
            </a:r>
          </a:p>
          <a:p>
            <a:pPr marL="285750" lvl="0" indent="-285750">
              <a:buFont typeface="Arial" panose="020B0604020202020204" pitchFamily="34" charset="0"/>
              <a:buChar char="•"/>
            </a:pPr>
            <a:endParaRPr lang="en-GB" sz="1400" b="1" dirty="0"/>
          </a:p>
          <a:p>
            <a:pPr marL="285750" lvl="0" indent="-285750">
              <a:buFont typeface="Arial" panose="020B0604020202020204" pitchFamily="34" charset="0"/>
              <a:buChar char="•"/>
            </a:pPr>
            <a:r>
              <a:rPr lang="en-GB" sz="1400" b="1" dirty="0"/>
              <a:t>Structured mentorship -</a:t>
            </a:r>
            <a:r>
              <a:rPr lang="en-GB" sz="1400" dirty="0"/>
              <a:t> and capacity development (on the job training, qualification related and cascaded ) (e.g. Uganda 265375, Rwanda, 303181)</a:t>
            </a:r>
          </a:p>
          <a:p>
            <a:pPr lvl="0"/>
            <a:r>
              <a:rPr lang="en-GB" sz="1400" dirty="0"/>
              <a:t> </a:t>
            </a:r>
          </a:p>
          <a:p>
            <a:pPr marL="285750" lvl="0" indent="-285750">
              <a:buFont typeface="Arial" panose="020B0604020202020204" pitchFamily="34" charset="0"/>
              <a:buChar char="•"/>
            </a:pPr>
            <a:r>
              <a:rPr lang="en-GB" sz="1400" b="1" dirty="0"/>
              <a:t>DMAs</a:t>
            </a:r>
            <a:r>
              <a:rPr lang="en-GB" sz="1400" dirty="0"/>
              <a:t> -  “district metering areas” and development of  specific pressure zones (DRC, 291830)</a:t>
            </a:r>
          </a:p>
          <a:p>
            <a:pPr marL="285750" indent="-285750">
              <a:buFont typeface="Arial" panose="020B0604020202020204" pitchFamily="34" charset="0"/>
              <a:buChar char="•"/>
            </a:pPr>
            <a:endParaRPr lang="en-GB" sz="1400" dirty="0"/>
          </a:p>
        </p:txBody>
      </p:sp>
      <p:graphicFrame>
        <p:nvGraphicFramePr>
          <p:cNvPr id="56" name="2 Tabla"/>
          <p:cNvGraphicFramePr>
            <a:graphicFrameLocks noGrp="1"/>
          </p:cNvGraphicFramePr>
          <p:nvPr>
            <p:extLst/>
          </p:nvPr>
        </p:nvGraphicFramePr>
        <p:xfrm>
          <a:off x="0" y="1985"/>
          <a:ext cx="9144000" cy="7010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63033">
                <a:tc>
                  <a:txBody>
                    <a:bodyPr/>
                    <a:lstStyle/>
                    <a:p>
                      <a:r>
                        <a:rPr lang="en-GB" sz="2000" b="1" kern="1200" dirty="0">
                          <a:solidFill>
                            <a:schemeClr val="lt1"/>
                          </a:solidFill>
                          <a:latin typeface="+mn-lt"/>
                          <a:ea typeface="+mn-ea"/>
                          <a:cs typeface="+mn-cs"/>
                        </a:rPr>
                        <a:t>Rapid</a:t>
                      </a:r>
                      <a:r>
                        <a:rPr lang="en-GB" sz="2000" b="1" kern="1200" baseline="0" dirty="0">
                          <a:solidFill>
                            <a:schemeClr val="lt1"/>
                          </a:solidFill>
                          <a:latin typeface="+mn-lt"/>
                          <a:ea typeface="+mn-ea"/>
                          <a:cs typeface="+mn-cs"/>
                        </a:rPr>
                        <a:t> assessment of the 2</a:t>
                      </a:r>
                      <a:r>
                        <a:rPr lang="en-GB" sz="2000" b="1" kern="1200" baseline="30000" dirty="0">
                          <a:solidFill>
                            <a:schemeClr val="lt1"/>
                          </a:solidFill>
                          <a:latin typeface="+mn-lt"/>
                          <a:ea typeface="+mn-ea"/>
                          <a:cs typeface="+mn-cs"/>
                        </a:rPr>
                        <a:t>nd</a:t>
                      </a:r>
                      <a:r>
                        <a:rPr lang="en-GB" sz="2000" b="1" kern="1200" baseline="0" dirty="0">
                          <a:solidFill>
                            <a:schemeClr val="lt1"/>
                          </a:solidFill>
                          <a:latin typeface="+mn-lt"/>
                          <a:ea typeface="+mn-ea"/>
                          <a:cs typeface="+mn-cs"/>
                        </a:rPr>
                        <a:t> call for proposals on water operator partnerships</a:t>
                      </a:r>
                    </a:p>
                    <a:p>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22" name="Rectangle 21"/>
          <p:cNvSpPr/>
          <p:nvPr/>
        </p:nvSpPr>
        <p:spPr>
          <a:xfrm>
            <a:off x="105884" y="868092"/>
            <a:ext cx="4124371" cy="5754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p:cNvSpPr txBox="1"/>
          <p:nvPr/>
        </p:nvSpPr>
        <p:spPr>
          <a:xfrm>
            <a:off x="4433455" y="904997"/>
            <a:ext cx="4551887" cy="5909310"/>
          </a:xfrm>
          <a:prstGeom prst="rect">
            <a:avLst/>
          </a:prstGeom>
          <a:noFill/>
        </p:spPr>
        <p:txBody>
          <a:bodyPr wrap="square" rtlCol="0">
            <a:spAutoFit/>
          </a:bodyPr>
          <a:lstStyle/>
          <a:p>
            <a:r>
              <a:rPr lang="en-GB" sz="1400" b="1" dirty="0"/>
              <a:t>Factors that worked against achievement of results</a:t>
            </a:r>
          </a:p>
          <a:p>
            <a:pPr marL="28575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b="1" dirty="0"/>
              <a:t>Deteriorated network - </a:t>
            </a:r>
            <a:r>
              <a:rPr lang="en-GB" sz="1400" dirty="0"/>
              <a:t>A water network</a:t>
            </a:r>
          </a:p>
          <a:p>
            <a:pPr marL="285750" lvl="0" indent="-285750">
              <a:buFont typeface="Arial" panose="020B0604020202020204" pitchFamily="34" charset="0"/>
              <a:buChar char="•"/>
            </a:pPr>
            <a:endParaRPr lang="en-GB" sz="1400" dirty="0"/>
          </a:p>
          <a:p>
            <a:pPr marL="285750" lvl="0" indent="-285750">
              <a:buFont typeface="Arial" panose="020B0604020202020204" pitchFamily="34" charset="0"/>
              <a:buChar char="•"/>
            </a:pPr>
            <a:r>
              <a:rPr lang="en-GB" sz="1400" b="1" dirty="0"/>
              <a:t>Management instability</a:t>
            </a:r>
            <a:r>
              <a:rPr lang="en-GB" sz="1400" dirty="0"/>
              <a:t> - institutional restructuring (e.g. Tanzania 283768), fragmented operations (e.g. Botswana, 256427) operator a department in a municipality (Namibia, 275759) </a:t>
            </a:r>
          </a:p>
          <a:p>
            <a:pPr marL="285750" indent="-285750">
              <a:buFont typeface="Arial" panose="020B0604020202020204" pitchFamily="34" charset="0"/>
              <a:buChar char="•"/>
            </a:pPr>
            <a:r>
              <a:rPr lang="en-GB" sz="1400" b="1" dirty="0"/>
              <a:t>Failure to internalise the project -</a:t>
            </a:r>
            <a:r>
              <a:rPr lang="en-GB" sz="1400" dirty="0"/>
              <a:t> in the mentee corporate planning so that the project is considered an additional activity with staff having to work over time if they are attend to their main job as well.  </a:t>
            </a:r>
          </a:p>
          <a:p>
            <a:pPr marL="285750" lvl="0" indent="-285750">
              <a:buFont typeface="Arial" panose="020B0604020202020204" pitchFamily="34" charset="0"/>
              <a:buChar char="•"/>
            </a:pPr>
            <a:endParaRPr lang="en-GB" sz="1400" b="1" dirty="0"/>
          </a:p>
          <a:p>
            <a:pPr marL="285750" lvl="0" indent="-285750">
              <a:buFont typeface="Arial" panose="020B0604020202020204" pitchFamily="34" charset="0"/>
              <a:buChar char="•"/>
            </a:pPr>
            <a:r>
              <a:rPr lang="en-GB" sz="1400" b="1" dirty="0"/>
              <a:t>Short time frame </a:t>
            </a:r>
            <a:r>
              <a:rPr lang="en-GB" sz="1400" dirty="0"/>
              <a:t>– given the challenges (delays in start up and imports), long enough to consolidate changes (Ethiopia, 277703)</a:t>
            </a:r>
          </a:p>
          <a:p>
            <a:pPr marL="285750" lvl="0" indent="-285750">
              <a:buFont typeface="Arial" panose="020B0604020202020204" pitchFamily="34" charset="0"/>
              <a:buChar char="•"/>
            </a:pPr>
            <a:r>
              <a:rPr lang="en-GB" sz="1400" b="1" dirty="0"/>
              <a:t>Poor project design -</a:t>
            </a:r>
            <a:r>
              <a:rPr lang="en-GB" sz="1400" dirty="0"/>
              <a:t>inconsistent </a:t>
            </a:r>
            <a:r>
              <a:rPr lang="en-GB" sz="1400" dirty="0" err="1"/>
              <a:t>logframes</a:t>
            </a:r>
            <a:r>
              <a:rPr lang="en-GB" sz="1400" dirty="0"/>
              <a:t> and insufficient knowledge of the current operational state  (e.g. Angola, 276329).</a:t>
            </a:r>
          </a:p>
          <a:p>
            <a:pPr marL="285750" lvl="0" indent="-285750">
              <a:buFont typeface="Arial" panose="020B0604020202020204" pitchFamily="34" charset="0"/>
              <a:buChar char="•"/>
            </a:pPr>
            <a:r>
              <a:rPr lang="en-GB" sz="1400" b="1" dirty="0"/>
              <a:t>Poor data and mapping </a:t>
            </a:r>
            <a:r>
              <a:rPr lang="en-GB" sz="1400" dirty="0"/>
              <a:t>– making GIS and intervention hard to plan and implement(DRC, 291830, Tanzania 283768)</a:t>
            </a:r>
          </a:p>
          <a:p>
            <a:pPr marL="285750" lvl="0" indent="-285750">
              <a:buFont typeface="Arial" panose="020B0604020202020204" pitchFamily="34" charset="0"/>
              <a:buChar char="•"/>
            </a:pPr>
            <a:r>
              <a:rPr lang="en-GB" sz="1400" b="1" dirty="0"/>
              <a:t>Unrealistic assumptions</a:t>
            </a:r>
            <a:r>
              <a:rPr lang="en-GB" sz="1400" dirty="0"/>
              <a:t> –on : </a:t>
            </a:r>
            <a:r>
              <a:rPr lang="en-GB" sz="1400" dirty="0" err="1"/>
              <a:t>i</a:t>
            </a:r>
            <a:r>
              <a:rPr lang="en-GB" sz="1400" dirty="0"/>
              <a:t>) tariff increases (example in Dar-</a:t>
            </a:r>
            <a:r>
              <a:rPr lang="en-GB" sz="1400" dirty="0" err="1"/>
              <a:t>es</a:t>
            </a:r>
            <a:r>
              <a:rPr lang="en-GB" sz="1400" dirty="0"/>
              <a:t>-salaam, 283768); ii) the prospects of levying fees (Ghana, 256367) and iii) the imminent arrival of investment funding. </a:t>
            </a:r>
          </a:p>
        </p:txBody>
      </p:sp>
      <p:sp>
        <p:nvSpPr>
          <p:cNvPr id="28" name="Rectangle 27"/>
          <p:cNvSpPr/>
          <p:nvPr/>
        </p:nvSpPr>
        <p:spPr>
          <a:xfrm>
            <a:off x="4433455" y="868092"/>
            <a:ext cx="4475014" cy="57543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FC73A2E-DD29-4FA0-8529-F36A67D6E495}" type="slidenum">
              <a:rPr lang="en-GB" smtClean="0"/>
              <a:pPr/>
              <a:t>5</a:t>
            </a:fld>
            <a:endParaRPr lang="en-GB"/>
          </a:p>
        </p:txBody>
      </p:sp>
    </p:spTree>
    <p:extLst>
      <p:ext uri="{BB962C8B-B14F-4D97-AF65-F5344CB8AC3E}">
        <p14:creationId xmlns:p14="http://schemas.microsoft.com/office/powerpoint/2010/main" val="19032690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 name="Table 45"/>
          <p:cNvGraphicFramePr>
            <a:graphicFrameLocks noGrp="1"/>
          </p:cNvGraphicFramePr>
          <p:nvPr>
            <p:extLst/>
          </p:nvPr>
        </p:nvGraphicFramePr>
        <p:xfrm>
          <a:off x="4628749" y="786462"/>
          <a:ext cx="4432492" cy="1055038"/>
        </p:xfrm>
        <a:graphic>
          <a:graphicData uri="http://schemas.openxmlformats.org/drawingml/2006/table">
            <a:tbl>
              <a:tblPr firstRow="1" firstCol="1" bandRow="1">
                <a:tableStyleId>{5C22544A-7EE6-4342-B048-85BDC9FD1C3A}</a:tableStyleId>
              </a:tblPr>
              <a:tblGrid>
                <a:gridCol w="620160">
                  <a:extLst>
                    <a:ext uri="{9D8B030D-6E8A-4147-A177-3AD203B41FA5}">
                      <a16:colId xmlns:a16="http://schemas.microsoft.com/office/drawing/2014/main" val="4079615591"/>
                    </a:ext>
                  </a:extLst>
                </a:gridCol>
                <a:gridCol w="3812332">
                  <a:extLst>
                    <a:ext uri="{9D8B030D-6E8A-4147-A177-3AD203B41FA5}">
                      <a16:colId xmlns:a16="http://schemas.microsoft.com/office/drawing/2014/main" val="914344001"/>
                    </a:ext>
                  </a:extLst>
                </a:gridCol>
              </a:tblGrid>
              <a:tr h="1055038">
                <a:tc>
                  <a:txBody>
                    <a:bodyPr/>
                    <a:lstStyle/>
                    <a:p>
                      <a:pPr>
                        <a:spcAft>
                          <a:spcPts val="0"/>
                        </a:spcAft>
                      </a:pPr>
                      <a:endParaRPr lang="en-GB"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b="1" kern="1200" dirty="0">
                          <a:solidFill>
                            <a:schemeClr val="lt1"/>
                          </a:solidFill>
                          <a:effectLst/>
                          <a:latin typeface="+mn-lt"/>
                          <a:ea typeface="+mn-ea"/>
                          <a:cs typeface="+mn-cs"/>
                        </a:rPr>
                        <a:t>Sustainability: How did the WF ensure the continued operation of the intervention after the ACP-EU Water Facility funding ends</a:t>
                      </a:r>
                    </a:p>
                  </a:txBody>
                  <a:tcPr marL="68580" marR="68580" marT="0" marB="0" anchor="ctr"/>
                </a:tc>
                <a:extLst>
                  <a:ext uri="{0D108BD9-81ED-4DB2-BD59-A6C34878D82A}">
                    <a16:rowId xmlns:a16="http://schemas.microsoft.com/office/drawing/2014/main" val="2535121781"/>
                  </a:ext>
                </a:extLst>
              </a:tr>
            </a:tbl>
          </a:graphicData>
        </a:graphic>
      </p:graphicFrame>
      <p:graphicFrame>
        <p:nvGraphicFramePr>
          <p:cNvPr id="4" name="Table 3"/>
          <p:cNvGraphicFramePr>
            <a:graphicFrameLocks noGrp="1"/>
          </p:cNvGraphicFramePr>
          <p:nvPr>
            <p:extLst/>
          </p:nvPr>
        </p:nvGraphicFramePr>
        <p:xfrm>
          <a:off x="107183" y="772071"/>
          <a:ext cx="4341091" cy="1082129"/>
        </p:xfrm>
        <a:graphic>
          <a:graphicData uri="http://schemas.openxmlformats.org/drawingml/2006/table">
            <a:tbl>
              <a:tblPr firstRow="1" firstCol="1" bandRow="1">
                <a:tableStyleId>{5C22544A-7EE6-4342-B048-85BDC9FD1C3A}</a:tableStyleId>
              </a:tblPr>
              <a:tblGrid>
                <a:gridCol w="607372">
                  <a:extLst>
                    <a:ext uri="{9D8B030D-6E8A-4147-A177-3AD203B41FA5}">
                      <a16:colId xmlns:a16="http://schemas.microsoft.com/office/drawing/2014/main" val="4079615591"/>
                    </a:ext>
                  </a:extLst>
                </a:gridCol>
                <a:gridCol w="3733719">
                  <a:extLst>
                    <a:ext uri="{9D8B030D-6E8A-4147-A177-3AD203B41FA5}">
                      <a16:colId xmlns:a16="http://schemas.microsoft.com/office/drawing/2014/main" val="914344001"/>
                    </a:ext>
                  </a:extLst>
                </a:gridCol>
              </a:tblGrid>
              <a:tr h="1082129">
                <a:tc>
                  <a:txBody>
                    <a:bodyPr/>
                    <a:lstStyle/>
                    <a:p>
                      <a:pPr>
                        <a:spcAft>
                          <a:spcPts val="0"/>
                        </a:spcAft>
                      </a:pPr>
                      <a:endParaRPr lang="en-GB"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b="1" kern="1200" dirty="0">
                          <a:solidFill>
                            <a:schemeClr val="lt1"/>
                          </a:solidFill>
                          <a:effectLst/>
                          <a:latin typeface="+mn-lt"/>
                          <a:ea typeface="+mn-ea"/>
                          <a:cs typeface="+mn-cs"/>
                        </a:rPr>
                        <a:t>Impact: What were the positive and negative, primary and secondary long-term effects produced by the WF, directly or indirectly, intended or unintended? </a:t>
                      </a:r>
                      <a:endParaRPr lang="en-GB"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35121781"/>
                  </a:ext>
                </a:extLst>
              </a:tr>
            </a:tbl>
          </a:graphicData>
        </a:graphic>
      </p:graphicFrame>
      <p:pic>
        <p:nvPicPr>
          <p:cNvPr id="1025" name="Imagen 78"/>
          <p:cNvPicPr>
            <a:picLocks noChangeAspect="1" noChangeArrowheads="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8750" y="1043488"/>
            <a:ext cx="50323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7274" y="2229545"/>
            <a:ext cx="4394810" cy="809218"/>
            <a:chOff x="178109" y="1308034"/>
            <a:chExt cx="4667829" cy="1089977"/>
          </a:xfrm>
        </p:grpSpPr>
        <p:sp>
          <p:nvSpPr>
            <p:cNvPr id="10" name="Rectangle 9"/>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21208" y="1371813"/>
              <a:ext cx="4233672" cy="994946"/>
            </a:xfrm>
            <a:prstGeom prst="rect">
              <a:avLst/>
            </a:prstGeom>
            <a:noFill/>
          </p:spPr>
          <p:txBody>
            <a:bodyPr wrap="square">
              <a:spAutoFit/>
            </a:bodyPr>
            <a:lstStyle/>
            <a:p>
              <a:pPr lvl="0" algn="just" eaLnBrk="0" fontAlgn="base" hangingPunct="0">
                <a:spcBef>
                  <a:spcPct val="0"/>
                </a:spcBef>
                <a:spcAft>
                  <a:spcPct val="0"/>
                </a:spcAft>
              </a:pPr>
              <a:r>
                <a:rPr lang="en-GB" sz="1400" b="1" dirty="0"/>
                <a:t>Capacity development –</a:t>
              </a:r>
              <a:r>
                <a:rPr lang="en-GB" sz="1400" dirty="0"/>
                <a:t> Capacity is at the core of the WOPs and the main contributor towards longer term impacts and sustainability.</a:t>
              </a:r>
              <a:r>
                <a:rPr lang="en-GB" sz="1400" b="1" dirty="0"/>
                <a:t> </a:t>
              </a:r>
              <a:endParaRPr lang="en-GB" altLang="en-US" sz="1400" dirty="0">
                <a:solidFill>
                  <a:srgbClr val="000000"/>
                </a:solidFill>
                <a:ea typeface="Times New Roman" panose="02020603050405020304" pitchFamily="18" charset="0"/>
              </a:endParaRPr>
            </a:p>
          </p:txBody>
        </p:sp>
        <p:sp>
          <p:nvSpPr>
            <p:cNvPr id="12"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1</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grpSp>
        <p:nvGrpSpPr>
          <p:cNvPr id="33" name="Group 32"/>
          <p:cNvGrpSpPr/>
          <p:nvPr/>
        </p:nvGrpSpPr>
        <p:grpSpPr>
          <a:xfrm>
            <a:off x="53464" y="3101796"/>
            <a:ext cx="4394810" cy="809218"/>
            <a:chOff x="178109" y="1308034"/>
            <a:chExt cx="4667829" cy="1089977"/>
          </a:xfrm>
        </p:grpSpPr>
        <p:sp>
          <p:nvSpPr>
            <p:cNvPr id="36" name="Rectangle 35"/>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21208" y="1371813"/>
              <a:ext cx="4233672" cy="994944"/>
            </a:xfrm>
            <a:prstGeom prst="rect">
              <a:avLst/>
            </a:prstGeom>
            <a:noFill/>
          </p:spPr>
          <p:txBody>
            <a:bodyPr wrap="square">
              <a:spAutoFit/>
            </a:bodyPr>
            <a:lstStyle/>
            <a:p>
              <a:pPr lvl="0" algn="just" eaLnBrk="0" fontAlgn="base" hangingPunct="0">
                <a:spcBef>
                  <a:spcPct val="0"/>
                </a:spcBef>
                <a:spcAft>
                  <a:spcPct val="0"/>
                </a:spcAft>
              </a:pPr>
              <a:r>
                <a:rPr lang="en-GB" altLang="en-US" sz="1400" b="1" dirty="0">
                  <a:solidFill>
                    <a:srgbClr val="000000"/>
                  </a:solidFill>
                  <a:ea typeface="Times New Roman" panose="02020603050405020304" pitchFamily="18" charset="0"/>
                </a:rPr>
                <a:t>Environmental</a:t>
              </a:r>
              <a:r>
                <a:rPr lang="en-GB" altLang="en-US" sz="1400" dirty="0">
                  <a:solidFill>
                    <a:srgbClr val="000000"/>
                  </a:solidFill>
                  <a:ea typeface="Times New Roman" panose="02020603050405020304" pitchFamily="18" charset="0"/>
                </a:rPr>
                <a:t> - A number of the water operator partnerships focussed on water quality and the safe management of waste. </a:t>
              </a:r>
            </a:p>
          </p:txBody>
        </p:sp>
        <p:sp>
          <p:nvSpPr>
            <p:cNvPr id="38"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2</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pic>
        <p:nvPicPr>
          <p:cNvPr id="47" name="Imagen 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437" y="1029700"/>
            <a:ext cx="50323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4628749" y="1875103"/>
            <a:ext cx="4394810" cy="809219"/>
            <a:chOff x="178109" y="1308034"/>
            <a:chExt cx="4667829" cy="1089977"/>
          </a:xfrm>
        </p:grpSpPr>
        <p:sp>
          <p:nvSpPr>
            <p:cNvPr id="49" name="Rectangle 48"/>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0" name="Rectangle 49"/>
            <p:cNvSpPr/>
            <p:nvPr/>
          </p:nvSpPr>
          <p:spPr>
            <a:xfrm>
              <a:off x="521208" y="1371813"/>
              <a:ext cx="4233672" cy="994943"/>
            </a:xfrm>
            <a:prstGeom prst="rect">
              <a:avLst/>
            </a:prstGeom>
            <a:noFill/>
          </p:spPr>
          <p:txBody>
            <a:bodyPr wrap="square">
              <a:spAutoFit/>
            </a:bodyPr>
            <a:lstStyle/>
            <a:p>
              <a:pPr lvl="0" eaLnBrk="0" fontAlgn="base" hangingPunct="0">
                <a:spcBef>
                  <a:spcPct val="0"/>
                </a:spcBef>
                <a:spcAft>
                  <a:spcPct val="0"/>
                </a:spcAft>
              </a:pPr>
              <a:r>
                <a:rPr lang="en-GB" sz="1400" b="1" dirty="0"/>
                <a:t>Funding </a:t>
              </a:r>
              <a:r>
                <a:rPr lang="en-GB" sz="1400" dirty="0"/>
                <a:t>– no examples of WOPs continuing at scale in the absence of external funding  - although help desk models function and others donors entered.</a:t>
              </a:r>
              <a:endParaRPr lang="en-GB" altLang="en-US" sz="1400" dirty="0">
                <a:solidFill>
                  <a:srgbClr val="000000"/>
                </a:solidFill>
                <a:ea typeface="Times New Roman" panose="02020603050405020304" pitchFamily="18" charset="0"/>
              </a:endParaRPr>
            </a:p>
          </p:txBody>
        </p:sp>
        <p:sp>
          <p:nvSpPr>
            <p:cNvPr id="51"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1</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grpSp>
        <p:nvGrpSpPr>
          <p:cNvPr id="52" name="Group 51"/>
          <p:cNvGrpSpPr/>
          <p:nvPr/>
        </p:nvGrpSpPr>
        <p:grpSpPr>
          <a:xfrm>
            <a:off x="4632416" y="2794153"/>
            <a:ext cx="4394810" cy="809217"/>
            <a:chOff x="178109" y="1308034"/>
            <a:chExt cx="4667829" cy="1089977"/>
          </a:xfrm>
        </p:grpSpPr>
        <p:sp>
          <p:nvSpPr>
            <p:cNvPr id="53" name="Rectangle 52"/>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Rectangle 53"/>
            <p:cNvSpPr/>
            <p:nvPr/>
          </p:nvSpPr>
          <p:spPr>
            <a:xfrm>
              <a:off x="521208" y="1371814"/>
              <a:ext cx="4233672" cy="994945"/>
            </a:xfrm>
            <a:prstGeom prst="rect">
              <a:avLst/>
            </a:prstGeom>
            <a:noFill/>
          </p:spPr>
          <p:txBody>
            <a:bodyPr wrap="square">
              <a:spAutoFit/>
            </a:bodyPr>
            <a:lstStyle/>
            <a:p>
              <a:pPr lvl="0" eaLnBrk="0" fontAlgn="base" hangingPunct="0">
                <a:spcBef>
                  <a:spcPct val="0"/>
                </a:spcBef>
                <a:spcAft>
                  <a:spcPct val="0"/>
                </a:spcAft>
              </a:pPr>
              <a:r>
                <a:rPr lang="en-GB" sz="1400" b="1" dirty="0"/>
                <a:t>Self sustainability  - </a:t>
              </a:r>
              <a:r>
                <a:rPr lang="en-GB" sz="1400" dirty="0"/>
                <a:t>where capacity development has succeeded and the sector provides an enabling environment the prospects are good.</a:t>
              </a:r>
              <a:endParaRPr lang="en-GB" altLang="en-US" sz="1400" dirty="0">
                <a:solidFill>
                  <a:srgbClr val="000000"/>
                </a:solidFill>
                <a:ea typeface="Times New Roman" panose="02020603050405020304" pitchFamily="18" charset="0"/>
              </a:endParaRPr>
            </a:p>
          </p:txBody>
        </p:sp>
        <p:sp>
          <p:nvSpPr>
            <p:cNvPr id="55"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2</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sp>
        <p:nvSpPr>
          <p:cNvPr id="13" name="TextBox 12"/>
          <p:cNvSpPr txBox="1"/>
          <p:nvPr/>
        </p:nvSpPr>
        <p:spPr>
          <a:xfrm>
            <a:off x="372532" y="4758821"/>
            <a:ext cx="4072467" cy="1815882"/>
          </a:xfrm>
          <a:prstGeom prst="rect">
            <a:avLst/>
          </a:prstGeom>
          <a:noFill/>
        </p:spPr>
        <p:txBody>
          <a:bodyPr wrap="square" rtlCol="0">
            <a:spAutoFit/>
          </a:bodyPr>
          <a:lstStyle/>
          <a:p>
            <a:r>
              <a:rPr lang="en-GB" sz="1400" b="1" dirty="0"/>
              <a:t>Evidence</a:t>
            </a:r>
          </a:p>
          <a:p>
            <a:endParaRPr lang="en-GB" sz="1400" dirty="0"/>
          </a:p>
          <a:p>
            <a:pPr marL="285750" indent="-285750">
              <a:buFont typeface="Arial" panose="020B0604020202020204" pitchFamily="34" charset="0"/>
              <a:buChar char="•"/>
            </a:pPr>
            <a:r>
              <a:rPr lang="en-GB" sz="1400" dirty="0"/>
              <a:t>Most WOPS targeted improvements in underlying systems e.g. network mapping, GIS, water metering billing etc. </a:t>
            </a:r>
          </a:p>
          <a:p>
            <a:r>
              <a:rPr lang="en-GB" sz="1400" dirty="0"/>
              <a:t> </a:t>
            </a:r>
          </a:p>
          <a:p>
            <a:pPr marL="285750" indent="-285750">
              <a:buFont typeface="Arial" panose="020B0604020202020204" pitchFamily="34" charset="0"/>
              <a:buChar char="•"/>
            </a:pPr>
            <a:r>
              <a:rPr lang="en-GB" sz="1400" dirty="0"/>
              <a:t>In Ethiopia a project focused on water resources monitoring (277703) </a:t>
            </a:r>
          </a:p>
        </p:txBody>
      </p:sp>
      <p:graphicFrame>
        <p:nvGraphicFramePr>
          <p:cNvPr id="56" name="2 Tabla"/>
          <p:cNvGraphicFramePr>
            <a:graphicFrameLocks noGrp="1"/>
          </p:cNvGraphicFramePr>
          <p:nvPr>
            <p:extLst/>
          </p:nvPr>
        </p:nvGraphicFramePr>
        <p:xfrm>
          <a:off x="0" y="1985"/>
          <a:ext cx="9144000" cy="7010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370840">
                <a:tc>
                  <a:txBody>
                    <a:bodyPr/>
                    <a:lstStyle/>
                    <a:p>
                      <a:r>
                        <a:rPr lang="en-GB" sz="2000" b="1" kern="1200" dirty="0">
                          <a:solidFill>
                            <a:schemeClr val="lt1"/>
                          </a:solidFill>
                          <a:latin typeface="+mn-lt"/>
                          <a:ea typeface="+mn-ea"/>
                          <a:cs typeface="+mn-cs"/>
                        </a:rPr>
                        <a:t>Rapid</a:t>
                      </a:r>
                      <a:r>
                        <a:rPr lang="en-GB" sz="2000" b="1" kern="1200" baseline="0" dirty="0">
                          <a:solidFill>
                            <a:schemeClr val="lt1"/>
                          </a:solidFill>
                          <a:latin typeface="+mn-lt"/>
                          <a:ea typeface="+mn-ea"/>
                          <a:cs typeface="+mn-cs"/>
                        </a:rPr>
                        <a:t> assessment of the 2</a:t>
                      </a:r>
                      <a:r>
                        <a:rPr lang="en-GB" sz="2000" b="1" kern="1200" baseline="30000" dirty="0">
                          <a:solidFill>
                            <a:schemeClr val="lt1"/>
                          </a:solidFill>
                          <a:latin typeface="+mn-lt"/>
                          <a:ea typeface="+mn-ea"/>
                          <a:cs typeface="+mn-cs"/>
                        </a:rPr>
                        <a:t>nd</a:t>
                      </a:r>
                      <a:r>
                        <a:rPr lang="en-GB" sz="2000" b="1" kern="1200" baseline="0" dirty="0">
                          <a:solidFill>
                            <a:schemeClr val="lt1"/>
                          </a:solidFill>
                          <a:latin typeface="+mn-lt"/>
                          <a:ea typeface="+mn-ea"/>
                          <a:cs typeface="+mn-cs"/>
                        </a:rPr>
                        <a:t> call for proposals on water operator partnerships</a:t>
                      </a:r>
                    </a:p>
                    <a:p>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22" name="Rectangle 21"/>
          <p:cNvSpPr/>
          <p:nvPr/>
        </p:nvSpPr>
        <p:spPr>
          <a:xfrm>
            <a:off x="245532" y="4749800"/>
            <a:ext cx="4202741" cy="198966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4817533" y="4749800"/>
            <a:ext cx="4188428" cy="19910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4952999" y="4741334"/>
            <a:ext cx="4055534" cy="2322880"/>
          </a:xfrm>
          <a:prstGeom prst="rect">
            <a:avLst/>
          </a:prstGeom>
          <a:noFill/>
        </p:spPr>
        <p:txBody>
          <a:bodyPr wrap="square" rtlCol="0">
            <a:spAutoFit/>
          </a:bodyPr>
          <a:lstStyle/>
          <a:p>
            <a:r>
              <a:rPr lang="en-GB" sz="1400" b="1" dirty="0"/>
              <a:t>Evidence</a:t>
            </a:r>
          </a:p>
          <a:p>
            <a:endParaRPr lang="en-GB" sz="1400" dirty="0"/>
          </a:p>
          <a:p>
            <a:pPr marL="285750" indent="-285750">
              <a:buFont typeface="Arial" panose="020B0604020202020204" pitchFamily="34" charset="0"/>
              <a:buChar char="•"/>
            </a:pPr>
            <a:r>
              <a:rPr lang="en-GB" sz="1400" dirty="0"/>
              <a:t>WOPS in Northern Uganda have continued under Dutch funding</a:t>
            </a:r>
          </a:p>
          <a:p>
            <a:pPr marL="285750" indent="-285750">
              <a:buFont typeface="Arial" panose="020B0604020202020204" pitchFamily="34" charset="0"/>
              <a:buChar char="•"/>
            </a:pPr>
            <a:r>
              <a:rPr lang="en-GB" sz="1400" dirty="0" err="1"/>
              <a:t>HamburgerWasser</a:t>
            </a:r>
            <a:r>
              <a:rPr lang="en-GB" sz="1400" dirty="0"/>
              <a:t> is providing a help desk for the Rwanda WOPs  and Dar-</a:t>
            </a:r>
            <a:r>
              <a:rPr lang="en-GB" sz="1400" dirty="0" err="1"/>
              <a:t>es</a:t>
            </a:r>
            <a:r>
              <a:rPr lang="en-GB" sz="1400" dirty="0"/>
              <a:t>-Salaam (303181)</a:t>
            </a:r>
          </a:p>
          <a:p>
            <a:pPr marL="285750" indent="-285750">
              <a:buFont typeface="Arial" panose="020B0604020202020204" pitchFamily="34" charset="0"/>
              <a:buChar char="•"/>
            </a:pPr>
            <a:r>
              <a:rPr lang="en-GB" sz="1400" dirty="0"/>
              <a:t>NWSC (Uganda), </a:t>
            </a:r>
            <a:r>
              <a:rPr lang="en-GB" sz="1400" dirty="0" err="1"/>
              <a:t>NAMwater</a:t>
            </a:r>
            <a:r>
              <a:rPr lang="en-GB" sz="1400" dirty="0"/>
              <a:t> (Namibia) WSTF (Kenya) all provide promising sector environments</a:t>
            </a:r>
          </a:p>
          <a:p>
            <a:pPr marL="285750" indent="-285750">
              <a:buFont typeface="Arial" panose="020B0604020202020204" pitchFamily="34" charset="0"/>
              <a:buChar char="•"/>
            </a:pPr>
            <a:endParaRPr lang="en-GB" sz="1400" dirty="0"/>
          </a:p>
        </p:txBody>
      </p:sp>
      <p:grpSp>
        <p:nvGrpSpPr>
          <p:cNvPr id="32" name="Group 31"/>
          <p:cNvGrpSpPr/>
          <p:nvPr/>
        </p:nvGrpSpPr>
        <p:grpSpPr>
          <a:xfrm>
            <a:off x="4653412" y="3670962"/>
            <a:ext cx="4370147" cy="830669"/>
            <a:chOff x="4653412" y="3674422"/>
            <a:chExt cx="4370147" cy="830669"/>
          </a:xfrm>
        </p:grpSpPr>
        <p:sp>
          <p:nvSpPr>
            <p:cNvPr id="27" name="Rectangle 26"/>
            <p:cNvSpPr/>
            <p:nvPr/>
          </p:nvSpPr>
          <p:spPr>
            <a:xfrm>
              <a:off x="4823537" y="3743225"/>
              <a:ext cx="4200022" cy="7618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36"/>
            <p:cNvSpPr/>
            <p:nvPr/>
          </p:nvSpPr>
          <p:spPr>
            <a:xfrm>
              <a:off x="4653412" y="3674422"/>
              <a:ext cx="340250" cy="25265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3</a:t>
              </a:r>
              <a:endParaRPr lang="en-GB" sz="1400" b="1" i="0" u="none" strike="noStrike" kern="1200" cap="none" spc="0" baseline="0" dirty="0">
                <a:solidFill>
                  <a:srgbClr val="FFFFFF"/>
                </a:solidFill>
                <a:uFillTx/>
                <a:latin typeface="Arial" pitchFamily="34"/>
                <a:ea typeface="ＭＳ Ｐゴシック" pitchFamily="34"/>
                <a:cs typeface=""/>
              </a:endParaRPr>
            </a:p>
          </p:txBody>
        </p:sp>
        <p:sp>
          <p:nvSpPr>
            <p:cNvPr id="29" name="Rectangle 28"/>
            <p:cNvSpPr/>
            <p:nvPr/>
          </p:nvSpPr>
          <p:spPr>
            <a:xfrm>
              <a:off x="4993662" y="3846704"/>
              <a:ext cx="3986047" cy="523220"/>
            </a:xfrm>
            <a:prstGeom prst="rect">
              <a:avLst/>
            </a:prstGeom>
            <a:noFill/>
          </p:spPr>
          <p:txBody>
            <a:bodyPr wrap="square">
              <a:spAutoFit/>
            </a:bodyPr>
            <a:lstStyle/>
            <a:p>
              <a:pPr lvl="0" eaLnBrk="0" fontAlgn="base" hangingPunct="0">
                <a:spcBef>
                  <a:spcPct val="0"/>
                </a:spcBef>
                <a:spcAft>
                  <a:spcPct val="0"/>
                </a:spcAft>
              </a:pPr>
              <a:r>
                <a:rPr lang="en-GB" sz="1400" b="1" dirty="0"/>
                <a:t>Consolidation needed  - </a:t>
              </a:r>
              <a:r>
                <a:rPr lang="en-GB" sz="1400" dirty="0"/>
                <a:t>despite improvements in performance longer term support would be needed</a:t>
              </a:r>
              <a:endParaRPr lang="en-GB" altLang="en-US" sz="1400" dirty="0">
                <a:solidFill>
                  <a:srgbClr val="000000"/>
                </a:solidFill>
                <a:ea typeface="Times New Roman" panose="02020603050405020304" pitchFamily="18" charset="0"/>
              </a:endParaRPr>
            </a:p>
          </p:txBody>
        </p:sp>
      </p:grpSp>
      <p:sp>
        <p:nvSpPr>
          <p:cNvPr id="31" name="Isosceles Triangle 27"/>
          <p:cNvSpPr/>
          <p:nvPr/>
        </p:nvSpPr>
        <p:spPr>
          <a:xfrm rot="10800000">
            <a:off x="1179291" y="4577259"/>
            <a:ext cx="1804226" cy="298675"/>
          </a:xfrm>
          <a:prstGeom prst="triangle">
            <a:avLst>
              <a:gd name="adj" fmla="val 50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Isosceles Triangle 27"/>
          <p:cNvSpPr/>
          <p:nvPr/>
        </p:nvSpPr>
        <p:spPr>
          <a:xfrm rot="10800000">
            <a:off x="6078653" y="4577258"/>
            <a:ext cx="1804226" cy="298675"/>
          </a:xfrm>
          <a:prstGeom prst="triangle">
            <a:avLst>
              <a:gd name="adj" fmla="val 50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FC73A2E-DD29-4FA0-8529-F36A67D6E495}" type="slidenum">
              <a:rPr lang="en-GB" smtClean="0"/>
              <a:pPr/>
              <a:t>6</a:t>
            </a:fld>
            <a:endParaRPr lang="en-GB"/>
          </a:p>
        </p:txBody>
      </p:sp>
    </p:spTree>
    <p:extLst>
      <p:ext uri="{BB962C8B-B14F-4D97-AF65-F5344CB8AC3E}">
        <p14:creationId xmlns:p14="http://schemas.microsoft.com/office/powerpoint/2010/main" val="3539806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07183" y="1354749"/>
          <a:ext cx="4341091" cy="1280160"/>
        </p:xfrm>
        <a:graphic>
          <a:graphicData uri="http://schemas.openxmlformats.org/drawingml/2006/table">
            <a:tbl>
              <a:tblPr firstRow="1" firstCol="1" bandRow="1">
                <a:tableStyleId>{5C22544A-7EE6-4342-B048-85BDC9FD1C3A}</a:tableStyleId>
              </a:tblPr>
              <a:tblGrid>
                <a:gridCol w="607372">
                  <a:extLst>
                    <a:ext uri="{9D8B030D-6E8A-4147-A177-3AD203B41FA5}">
                      <a16:colId xmlns:a16="http://schemas.microsoft.com/office/drawing/2014/main" val="4079615591"/>
                    </a:ext>
                  </a:extLst>
                </a:gridCol>
                <a:gridCol w="3733719">
                  <a:extLst>
                    <a:ext uri="{9D8B030D-6E8A-4147-A177-3AD203B41FA5}">
                      <a16:colId xmlns:a16="http://schemas.microsoft.com/office/drawing/2014/main" val="914344001"/>
                    </a:ext>
                  </a:extLst>
                </a:gridCol>
              </a:tblGrid>
              <a:tr h="794327">
                <a:tc>
                  <a:txBody>
                    <a:bodyPr/>
                    <a:lstStyle/>
                    <a:p>
                      <a:pPr>
                        <a:spcAft>
                          <a:spcPts val="0"/>
                        </a:spcAft>
                      </a:pPr>
                      <a:endParaRPr lang="en-GB"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400" b="1" kern="1200" dirty="0">
                          <a:solidFill>
                            <a:schemeClr val="lt1"/>
                          </a:solidFill>
                          <a:effectLst/>
                          <a:latin typeface="+mn-lt"/>
                          <a:ea typeface="+mn-ea"/>
                          <a:cs typeface="+mn-cs"/>
                        </a:rPr>
                        <a:t>Cross</a:t>
                      </a:r>
                      <a:r>
                        <a:rPr lang="en-GB" sz="1400" b="1" kern="1200" baseline="0" dirty="0">
                          <a:solidFill>
                            <a:schemeClr val="lt1"/>
                          </a:solidFill>
                          <a:effectLst/>
                          <a:latin typeface="+mn-lt"/>
                          <a:ea typeface="+mn-ea"/>
                          <a:cs typeface="+mn-cs"/>
                        </a:rPr>
                        <a:t> cutting - </a:t>
                      </a:r>
                      <a:r>
                        <a:rPr lang="en-GB" sz="1400" b="1" kern="1200" dirty="0">
                          <a:solidFill>
                            <a:schemeClr val="lt1"/>
                          </a:solidFill>
                          <a:effectLst/>
                          <a:latin typeface="+mn-lt"/>
                          <a:ea typeface="+mn-ea"/>
                          <a:cs typeface="+mn-cs"/>
                        </a:rPr>
                        <a:t>To what extent did the WF contribute to strengthening institutional frameworks that promote mainstreaming of gender, environment and good governance principles? </a:t>
                      </a:r>
                    </a:p>
                    <a:p>
                      <a:pPr algn="l">
                        <a:spcAft>
                          <a:spcPts val="0"/>
                        </a:spcAft>
                      </a:pPr>
                      <a:endParaRPr lang="en-GB"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535121781"/>
                  </a:ext>
                </a:extLst>
              </a:tr>
            </a:tbl>
          </a:graphicData>
        </a:graphic>
      </p:graphicFrame>
      <p:pic>
        <p:nvPicPr>
          <p:cNvPr id="1025" name="Imagen 78"/>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48750" y="1523777"/>
            <a:ext cx="503238" cy="4572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48802" y="3060812"/>
            <a:ext cx="4394810" cy="809218"/>
            <a:chOff x="178109" y="1308034"/>
            <a:chExt cx="4667829" cy="1089977"/>
          </a:xfrm>
        </p:grpSpPr>
        <p:sp>
          <p:nvSpPr>
            <p:cNvPr id="10" name="Rectangle 9"/>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21208" y="1371814"/>
              <a:ext cx="4233672" cy="704752"/>
            </a:xfrm>
            <a:prstGeom prst="rect">
              <a:avLst/>
            </a:prstGeom>
            <a:noFill/>
          </p:spPr>
          <p:txBody>
            <a:bodyPr wrap="square">
              <a:spAutoFit/>
            </a:bodyPr>
            <a:lstStyle/>
            <a:p>
              <a:pPr lvl="0" algn="just" eaLnBrk="0" fontAlgn="base" hangingPunct="0">
                <a:spcBef>
                  <a:spcPct val="0"/>
                </a:spcBef>
                <a:spcAft>
                  <a:spcPct val="0"/>
                </a:spcAft>
              </a:pPr>
              <a:r>
                <a:rPr lang="en-GB" sz="1400" b="1" dirty="0"/>
                <a:t>Gender –</a:t>
              </a:r>
              <a:r>
                <a:rPr lang="en-GB" sz="1400" dirty="0"/>
                <a:t> Considered in the proposal documents but not explicitly and not monitored. </a:t>
              </a:r>
              <a:endParaRPr lang="en-GB" altLang="en-US" sz="1400" dirty="0">
                <a:solidFill>
                  <a:srgbClr val="000000"/>
                </a:solidFill>
                <a:ea typeface="Times New Roman" panose="02020603050405020304" pitchFamily="18" charset="0"/>
              </a:endParaRPr>
            </a:p>
          </p:txBody>
        </p:sp>
        <p:sp>
          <p:nvSpPr>
            <p:cNvPr id="12"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1</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grpSp>
        <p:nvGrpSpPr>
          <p:cNvPr id="33" name="Group 32"/>
          <p:cNvGrpSpPr/>
          <p:nvPr/>
        </p:nvGrpSpPr>
        <p:grpSpPr>
          <a:xfrm>
            <a:off x="34992" y="4114119"/>
            <a:ext cx="4394810" cy="809218"/>
            <a:chOff x="178109" y="1308034"/>
            <a:chExt cx="4667829" cy="1089977"/>
          </a:xfrm>
        </p:grpSpPr>
        <p:sp>
          <p:nvSpPr>
            <p:cNvPr id="36" name="Rectangle 35"/>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521208" y="1371813"/>
              <a:ext cx="4233672" cy="994944"/>
            </a:xfrm>
            <a:prstGeom prst="rect">
              <a:avLst/>
            </a:prstGeom>
            <a:noFill/>
          </p:spPr>
          <p:txBody>
            <a:bodyPr wrap="square">
              <a:spAutoFit/>
            </a:bodyPr>
            <a:lstStyle/>
            <a:p>
              <a:pPr lvl="0" algn="just" eaLnBrk="0" fontAlgn="base" hangingPunct="0">
                <a:spcBef>
                  <a:spcPct val="0"/>
                </a:spcBef>
                <a:spcAft>
                  <a:spcPct val="0"/>
                </a:spcAft>
              </a:pPr>
              <a:r>
                <a:rPr lang="en-GB" altLang="en-US" sz="1400" b="1" dirty="0">
                  <a:solidFill>
                    <a:srgbClr val="000000"/>
                  </a:solidFill>
                  <a:ea typeface="Times New Roman" panose="02020603050405020304" pitchFamily="18" charset="0"/>
                </a:rPr>
                <a:t>Participation and governance </a:t>
              </a:r>
              <a:r>
                <a:rPr lang="en-GB" altLang="en-US" sz="1400" dirty="0">
                  <a:solidFill>
                    <a:srgbClr val="000000"/>
                  </a:solidFill>
                  <a:ea typeface="Times New Roman" panose="02020603050405020304" pitchFamily="18" charset="0"/>
                </a:rPr>
                <a:t> -The 2nd call for proposals grant enhanced the participation and good governance of the public and private utilities. . </a:t>
              </a:r>
            </a:p>
          </p:txBody>
        </p:sp>
        <p:sp>
          <p:nvSpPr>
            <p:cNvPr id="38"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2</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sp>
        <p:nvSpPr>
          <p:cNvPr id="13" name="TextBox 12"/>
          <p:cNvSpPr txBox="1"/>
          <p:nvPr/>
        </p:nvSpPr>
        <p:spPr>
          <a:xfrm>
            <a:off x="5016526" y="1354749"/>
            <a:ext cx="3906226" cy="4832092"/>
          </a:xfrm>
          <a:prstGeom prst="rect">
            <a:avLst/>
          </a:prstGeom>
          <a:noFill/>
        </p:spPr>
        <p:txBody>
          <a:bodyPr wrap="square" rtlCol="0">
            <a:spAutoFit/>
          </a:bodyPr>
          <a:lstStyle/>
          <a:p>
            <a:r>
              <a:rPr lang="en-GB" sz="1400" b="1" dirty="0"/>
              <a:t>Evidence</a:t>
            </a:r>
          </a:p>
          <a:p>
            <a:endParaRPr lang="en-GB" sz="1400" dirty="0"/>
          </a:p>
          <a:p>
            <a:pPr marL="285750" indent="-285750">
              <a:buFont typeface="Arial" panose="020B0604020202020204" pitchFamily="34" charset="0"/>
              <a:buChar char="•"/>
            </a:pPr>
            <a:r>
              <a:rPr lang="en-GB" sz="1400" dirty="0"/>
              <a:t>In Ethiopia much of billing and financial improvements were carried out in in units headed by women. (277703) </a:t>
            </a:r>
          </a:p>
          <a:p>
            <a:pPr marL="285750" indent="-285750">
              <a:buFont typeface="Arial" panose="020B0604020202020204" pitchFamily="34" charset="0"/>
              <a:buChar char="•"/>
            </a:pPr>
            <a:r>
              <a:rPr lang="en-GB" sz="1400" dirty="0"/>
              <a:t>monitoring and evaluation was improved and the projects were linked directly to sector regulators in the case of Kenya, Rwanda (303181), Zambia (288059) and Mozambique (256380) and to sector authorities in other cases such as Ethiopia (277703) and Uganda (256375). </a:t>
            </a:r>
          </a:p>
          <a:p>
            <a:pPr marL="285750" indent="-285750">
              <a:buFont typeface="Arial" panose="020B0604020202020204" pitchFamily="34" charset="0"/>
              <a:buChar char="•"/>
            </a:pPr>
            <a:r>
              <a:rPr lang="en-GB" sz="1400" dirty="0"/>
              <a:t>A project in Ghana (256367) aimed at improving the water quality monitoring and laboratory services for the water sector. </a:t>
            </a:r>
          </a:p>
          <a:p>
            <a:pPr marL="285750" indent="-285750">
              <a:buFont typeface="Arial" panose="020B0604020202020204" pitchFamily="34" charset="0"/>
              <a:buChar char="•"/>
            </a:pPr>
            <a:r>
              <a:rPr lang="en-GB" sz="1400" dirty="0"/>
              <a:t>A project in Rwanda (303181) focussed on improving the performance of water treatment units in a number of towns. </a:t>
            </a:r>
          </a:p>
          <a:p>
            <a:pPr marL="285750" indent="-285750">
              <a:buFont typeface="Arial" panose="020B0604020202020204" pitchFamily="34" charset="0"/>
              <a:buChar char="•"/>
            </a:pPr>
            <a:r>
              <a:rPr lang="en-GB" sz="1400" dirty="0"/>
              <a:t>A project in Senegal (256424) improved water quality management in a wide rural area by adopting an integrated approach to planning</a:t>
            </a:r>
          </a:p>
          <a:p>
            <a:pPr marL="285750" indent="-285750">
              <a:buFont typeface="Arial" panose="020B0604020202020204" pitchFamily="34" charset="0"/>
              <a:buChar char="•"/>
            </a:pPr>
            <a:endParaRPr lang="en-GB" sz="1400" dirty="0"/>
          </a:p>
        </p:txBody>
      </p:sp>
      <p:graphicFrame>
        <p:nvGraphicFramePr>
          <p:cNvPr id="56" name="2 Tabla"/>
          <p:cNvGraphicFramePr>
            <a:graphicFrameLocks noGrp="1"/>
          </p:cNvGraphicFramePr>
          <p:nvPr>
            <p:extLst/>
          </p:nvPr>
        </p:nvGraphicFramePr>
        <p:xfrm>
          <a:off x="0" y="1985"/>
          <a:ext cx="9144000" cy="701040"/>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0000"/>
                    </a:ext>
                  </a:extLst>
                </a:gridCol>
              </a:tblGrid>
              <a:tr h="626088">
                <a:tc>
                  <a:txBody>
                    <a:bodyPr/>
                    <a:lstStyle/>
                    <a:p>
                      <a:r>
                        <a:rPr lang="en-GB" sz="2000" b="1" kern="1200" dirty="0">
                          <a:solidFill>
                            <a:schemeClr val="lt1"/>
                          </a:solidFill>
                          <a:latin typeface="+mn-lt"/>
                          <a:ea typeface="+mn-ea"/>
                          <a:cs typeface="+mn-cs"/>
                        </a:rPr>
                        <a:t>Rapid</a:t>
                      </a:r>
                      <a:r>
                        <a:rPr lang="en-GB" sz="2000" b="1" kern="1200" baseline="0" dirty="0">
                          <a:solidFill>
                            <a:schemeClr val="lt1"/>
                          </a:solidFill>
                          <a:latin typeface="+mn-lt"/>
                          <a:ea typeface="+mn-ea"/>
                          <a:cs typeface="+mn-cs"/>
                        </a:rPr>
                        <a:t> assessment of the 2</a:t>
                      </a:r>
                      <a:r>
                        <a:rPr lang="en-GB" sz="2000" b="1" kern="1200" baseline="30000" dirty="0">
                          <a:solidFill>
                            <a:schemeClr val="lt1"/>
                          </a:solidFill>
                          <a:latin typeface="+mn-lt"/>
                          <a:ea typeface="+mn-ea"/>
                          <a:cs typeface="+mn-cs"/>
                        </a:rPr>
                        <a:t>nd</a:t>
                      </a:r>
                      <a:r>
                        <a:rPr lang="en-GB" sz="2000" b="1" kern="1200" baseline="0" dirty="0">
                          <a:solidFill>
                            <a:schemeClr val="lt1"/>
                          </a:solidFill>
                          <a:latin typeface="+mn-lt"/>
                          <a:ea typeface="+mn-ea"/>
                          <a:cs typeface="+mn-cs"/>
                        </a:rPr>
                        <a:t> call for proposals on water operator partnerships</a:t>
                      </a:r>
                    </a:p>
                    <a:p>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22" name="Rectangle 21"/>
          <p:cNvSpPr/>
          <p:nvPr/>
        </p:nvSpPr>
        <p:spPr>
          <a:xfrm>
            <a:off x="4971152" y="1354749"/>
            <a:ext cx="4063880" cy="46950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34992" y="5214776"/>
            <a:ext cx="4394810" cy="809218"/>
            <a:chOff x="178109" y="1308034"/>
            <a:chExt cx="4667829" cy="1089977"/>
          </a:xfrm>
        </p:grpSpPr>
        <p:sp>
          <p:nvSpPr>
            <p:cNvPr id="31" name="Rectangle 30"/>
            <p:cNvSpPr/>
            <p:nvPr/>
          </p:nvSpPr>
          <p:spPr>
            <a:xfrm>
              <a:off x="384998" y="1371814"/>
              <a:ext cx="4460940" cy="102619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521208" y="1371813"/>
              <a:ext cx="4233672" cy="994944"/>
            </a:xfrm>
            <a:prstGeom prst="rect">
              <a:avLst/>
            </a:prstGeom>
            <a:noFill/>
          </p:spPr>
          <p:txBody>
            <a:bodyPr wrap="square">
              <a:spAutoFit/>
            </a:bodyPr>
            <a:lstStyle/>
            <a:p>
              <a:pPr lvl="0" algn="just" eaLnBrk="0" fontAlgn="base" hangingPunct="0">
                <a:spcBef>
                  <a:spcPct val="0"/>
                </a:spcBef>
                <a:spcAft>
                  <a:spcPct val="0"/>
                </a:spcAft>
              </a:pPr>
              <a:r>
                <a:rPr lang="en-GB" altLang="en-US" sz="1400" b="1" dirty="0">
                  <a:solidFill>
                    <a:srgbClr val="000000"/>
                  </a:solidFill>
                  <a:ea typeface="Times New Roman" panose="02020603050405020304" pitchFamily="18" charset="0"/>
                </a:rPr>
                <a:t>Water the main focus  </a:t>
              </a:r>
              <a:r>
                <a:rPr lang="en-GB" altLang="en-US" sz="1400" dirty="0">
                  <a:solidFill>
                    <a:srgbClr val="000000"/>
                  </a:solidFill>
                  <a:ea typeface="Times New Roman" panose="02020603050405020304" pitchFamily="18" charset="0"/>
                </a:rPr>
                <a:t>- but some projects also involved water quality and also sanitation (no specific sanitation partnerships)</a:t>
              </a:r>
            </a:p>
          </p:txBody>
        </p:sp>
        <p:sp>
          <p:nvSpPr>
            <p:cNvPr id="34" name="Oval 36"/>
            <p:cNvSpPr/>
            <p:nvPr/>
          </p:nvSpPr>
          <p:spPr>
            <a:xfrm>
              <a:off x="178109" y="1308034"/>
              <a:ext cx="361387" cy="3403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solidFill>
              <a:srgbClr val="1F497D"/>
            </a:solidFill>
            <a:ln w="76196">
              <a:solidFill>
                <a:srgbClr val="FFFFFF"/>
              </a:solidFill>
              <a:prstDash val="solid"/>
              <a:round/>
            </a:ln>
          </p:spPr>
          <p:txBody>
            <a:bodyPr vert="horz" wrap="square" lIns="0" tIns="0" rIns="0" bIns="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kern="0" dirty="0">
                  <a:solidFill>
                    <a:srgbClr val="FFFFFF"/>
                  </a:solidFill>
                  <a:latin typeface="Arial" pitchFamily="34"/>
                  <a:ea typeface="ＭＳ Ｐゴシック" pitchFamily="34"/>
                  <a:cs typeface=""/>
                </a:rPr>
                <a:t>3</a:t>
              </a:r>
              <a:endParaRPr lang="en-GB" sz="1400" b="1" i="0" u="none" strike="noStrike" kern="1200" cap="none" spc="0" baseline="0" dirty="0">
                <a:solidFill>
                  <a:srgbClr val="FFFFFF"/>
                </a:solidFill>
                <a:uFillTx/>
                <a:latin typeface="Arial" pitchFamily="34"/>
                <a:ea typeface="ＭＳ Ｐゴシック" pitchFamily="34"/>
                <a:cs typeface=""/>
              </a:endParaRPr>
            </a:p>
          </p:txBody>
        </p:sp>
      </p:grpSp>
      <p:sp>
        <p:nvSpPr>
          <p:cNvPr id="19" name="Isosceles Triangle 27"/>
          <p:cNvSpPr/>
          <p:nvPr/>
        </p:nvSpPr>
        <p:spPr>
          <a:xfrm rot="5400000">
            <a:off x="3821419" y="4434809"/>
            <a:ext cx="1804226" cy="298675"/>
          </a:xfrm>
          <a:prstGeom prst="triangle">
            <a:avLst>
              <a:gd name="adj" fmla="val 505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FC73A2E-DD29-4FA0-8529-F36A67D6E495}" type="slidenum">
              <a:rPr lang="en-GB" smtClean="0"/>
              <a:pPr/>
              <a:t>7</a:t>
            </a:fld>
            <a:endParaRPr lang="en-GB"/>
          </a:p>
        </p:txBody>
      </p:sp>
    </p:spTree>
    <p:extLst>
      <p:ext uri="{BB962C8B-B14F-4D97-AF65-F5344CB8AC3E}">
        <p14:creationId xmlns:p14="http://schemas.microsoft.com/office/powerpoint/2010/main" val="249596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C73A2E-DD29-4FA0-8529-F36A67D6E495}" type="slidenum">
              <a:rPr lang="en-GB" smtClean="0"/>
              <a:pPr/>
              <a:t>8</a:t>
            </a:fld>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60216" y="1583702"/>
            <a:ext cx="5077460" cy="5137773"/>
          </a:xfrm>
          <a:prstGeom prst="rect">
            <a:avLst/>
          </a:prstGeom>
          <a:noFill/>
          <a:ln>
            <a:noFill/>
          </a:ln>
        </p:spPr>
      </p:pic>
      <p:pic>
        <p:nvPicPr>
          <p:cNvPr id="2050" name="Picture 2" descr="http://www.aquapublica.eu/IMG/siteon0.png?13910039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86" y="1298238"/>
            <a:ext cx="1190625"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wa-network.org/wp-content/themes/IWA/img/logo-iw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840" y="4461565"/>
            <a:ext cx="1524000" cy="7048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396344" y="2818466"/>
            <a:ext cx="1614993" cy="1571625"/>
          </a:xfrm>
          <a:prstGeom prst="rect">
            <a:avLst/>
          </a:prstGeom>
        </p:spPr>
      </p:pic>
      <p:pic>
        <p:nvPicPr>
          <p:cNvPr id="2054" name="Picture 6"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344" y="5394205"/>
            <a:ext cx="1565910" cy="15596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2 Tabla"/>
          <p:cNvGraphicFramePr>
            <a:graphicFrameLocks noGrp="1"/>
          </p:cNvGraphicFramePr>
          <p:nvPr>
            <p:extLst>
              <p:ext uri="{D42A27DB-BD31-4B8C-83A1-F6EECF244321}">
                <p14:modId xmlns:p14="http://schemas.microsoft.com/office/powerpoint/2010/main" val="3967208447"/>
              </p:ext>
            </p:extLst>
          </p:nvPr>
        </p:nvGraphicFramePr>
        <p:xfrm>
          <a:off x="4" y="1985"/>
          <a:ext cx="9042400" cy="701040"/>
        </p:xfrm>
        <a:graphic>
          <a:graphicData uri="http://schemas.openxmlformats.org/drawingml/2006/table">
            <a:tbl>
              <a:tblPr firstRow="1" bandRow="1">
                <a:tableStyleId>{5C22544A-7EE6-4342-B048-85BDC9FD1C3A}</a:tableStyleId>
              </a:tblPr>
              <a:tblGrid>
                <a:gridCol w="9042400">
                  <a:extLst>
                    <a:ext uri="{9D8B030D-6E8A-4147-A177-3AD203B41FA5}">
                      <a16:colId xmlns:a16="http://schemas.microsoft.com/office/drawing/2014/main" val="20000"/>
                    </a:ext>
                  </a:extLst>
                </a:gridCol>
              </a:tblGrid>
              <a:tr h="626088">
                <a:tc>
                  <a:txBody>
                    <a:bodyPr/>
                    <a:lstStyle/>
                    <a:p>
                      <a:r>
                        <a:rPr lang="en-GB" sz="2000" b="1" kern="1200" baseline="0" dirty="0">
                          <a:solidFill>
                            <a:schemeClr val="lt1"/>
                          </a:solidFill>
                          <a:latin typeface="+mn-lt"/>
                          <a:ea typeface="+mn-ea"/>
                          <a:cs typeface="+mn-cs"/>
                        </a:rPr>
                        <a:t>Water operator associations in Europe – there are many at national level but 4 capture the majority</a:t>
                      </a:r>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flipH="1">
            <a:off x="0" y="923422"/>
            <a:ext cx="3534704" cy="369332"/>
          </a:xfrm>
          <a:prstGeom prst="rect">
            <a:avLst/>
          </a:prstGeom>
          <a:noFill/>
        </p:spPr>
        <p:txBody>
          <a:bodyPr wrap="square" rtlCol="0">
            <a:spAutoFit/>
          </a:bodyPr>
          <a:lstStyle/>
          <a:p>
            <a:r>
              <a:rPr lang="en-GB" dirty="0"/>
              <a:t>EU based platforms </a:t>
            </a:r>
          </a:p>
        </p:txBody>
      </p:sp>
      <p:cxnSp>
        <p:nvCxnSpPr>
          <p:cNvPr id="8" name="Straight Connector 7"/>
          <p:cNvCxnSpPr/>
          <p:nvPr/>
        </p:nvCxnSpPr>
        <p:spPr>
          <a:xfrm>
            <a:off x="95745" y="1287352"/>
            <a:ext cx="268664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flipH="1">
            <a:off x="3647092" y="923422"/>
            <a:ext cx="3534704" cy="369332"/>
          </a:xfrm>
          <a:prstGeom prst="rect">
            <a:avLst/>
          </a:prstGeom>
          <a:noFill/>
        </p:spPr>
        <p:txBody>
          <a:bodyPr wrap="square" rtlCol="0">
            <a:spAutoFit/>
          </a:bodyPr>
          <a:lstStyle/>
          <a:p>
            <a:r>
              <a:rPr lang="en-GB" dirty="0"/>
              <a:t>Drivers and constraints </a:t>
            </a:r>
          </a:p>
        </p:txBody>
      </p:sp>
      <p:cxnSp>
        <p:nvCxnSpPr>
          <p:cNvPr id="15" name="Straight Connector 14"/>
          <p:cNvCxnSpPr/>
          <p:nvPr/>
        </p:nvCxnSpPr>
        <p:spPr>
          <a:xfrm flipV="1">
            <a:off x="3771120" y="1290013"/>
            <a:ext cx="5066556" cy="8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84223" y="1583702"/>
            <a:ext cx="18853" cy="51377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281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C73A2E-DD29-4FA0-8529-F36A67D6E495}" type="slidenum">
              <a:rPr lang="en-GB" smtClean="0"/>
              <a:pPr/>
              <a:t>9</a:t>
            </a:fld>
            <a:endParaRPr lang="en-GB"/>
          </a:p>
        </p:txBody>
      </p:sp>
      <p:pic>
        <p:nvPicPr>
          <p:cNvPr id="3" name="Picture 2"/>
          <p:cNvPicPr/>
          <p:nvPr/>
        </p:nvPicPr>
        <p:blipFill>
          <a:blip r:embed="rId2"/>
          <a:stretch>
            <a:fillRect/>
          </a:stretch>
        </p:blipFill>
        <p:spPr>
          <a:xfrm>
            <a:off x="141402" y="1711157"/>
            <a:ext cx="6419654" cy="4850189"/>
          </a:xfrm>
          <a:prstGeom prst="rect">
            <a:avLst/>
          </a:prstGeom>
        </p:spPr>
      </p:pic>
      <p:graphicFrame>
        <p:nvGraphicFramePr>
          <p:cNvPr id="4" name="2 Tabla"/>
          <p:cNvGraphicFramePr>
            <a:graphicFrameLocks noGrp="1"/>
          </p:cNvGraphicFramePr>
          <p:nvPr>
            <p:extLst>
              <p:ext uri="{D42A27DB-BD31-4B8C-83A1-F6EECF244321}">
                <p14:modId xmlns:p14="http://schemas.microsoft.com/office/powerpoint/2010/main" val="1950537677"/>
              </p:ext>
            </p:extLst>
          </p:nvPr>
        </p:nvGraphicFramePr>
        <p:xfrm>
          <a:off x="9240" y="1794"/>
          <a:ext cx="9134760" cy="441266"/>
        </p:xfrm>
        <a:graphic>
          <a:graphicData uri="http://schemas.openxmlformats.org/drawingml/2006/table">
            <a:tbl>
              <a:tblPr firstRow="1" bandRow="1">
                <a:tableStyleId>{5C22544A-7EE6-4342-B048-85BDC9FD1C3A}</a:tableStyleId>
              </a:tblPr>
              <a:tblGrid>
                <a:gridCol w="9134760">
                  <a:extLst>
                    <a:ext uri="{9D8B030D-6E8A-4147-A177-3AD203B41FA5}">
                      <a16:colId xmlns:a16="http://schemas.microsoft.com/office/drawing/2014/main" val="20000"/>
                    </a:ext>
                  </a:extLst>
                </a:gridCol>
              </a:tblGrid>
              <a:tr h="441266">
                <a:tc>
                  <a:txBody>
                    <a:bodyPr/>
                    <a:lstStyle/>
                    <a:p>
                      <a:r>
                        <a:rPr lang="en-GB" sz="2000" b="1" kern="1200" baseline="0" dirty="0">
                          <a:solidFill>
                            <a:schemeClr val="lt1"/>
                          </a:solidFill>
                          <a:latin typeface="+mn-lt"/>
                          <a:ea typeface="+mn-ea"/>
                          <a:cs typeface="+mn-cs"/>
                        </a:rPr>
                        <a:t>The GWOPA regional platforms water operator associations </a:t>
                      </a:r>
                      <a:endParaRPr lang="es-CO" sz="2000" dirty="0"/>
                    </a:p>
                  </a:txBody>
                  <a:tcPr>
                    <a:solidFill>
                      <a:schemeClr val="accent2">
                        <a:lumMod val="75000"/>
                      </a:schemeClr>
                    </a:solidFill>
                  </a:tcPr>
                </a:tc>
                <a:extLst>
                  <a:ext uri="{0D108BD9-81ED-4DB2-BD59-A6C34878D82A}">
                    <a16:rowId xmlns:a16="http://schemas.microsoft.com/office/drawing/2014/main" val="10000"/>
                  </a:ext>
                </a:extLst>
              </a:tr>
            </a:tbl>
          </a:graphicData>
        </a:graphic>
      </p:graphicFrame>
      <p:sp>
        <p:nvSpPr>
          <p:cNvPr id="6" name="AutoShape 2" descr="Ten Building Blocks for Assessing a Sustainable Human Right to Water for Vulnerable Groups"/>
          <p:cNvSpPr>
            <a:spLocks noChangeAspect="1" noChangeArrowheads="1"/>
          </p:cNvSpPr>
          <p:nvPr/>
        </p:nvSpPr>
        <p:spPr bwMode="auto">
          <a:xfrm>
            <a:off x="4419600" y="3233394"/>
            <a:ext cx="304800" cy="3480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Box 12"/>
          <p:cNvSpPr txBox="1"/>
          <p:nvPr/>
        </p:nvSpPr>
        <p:spPr>
          <a:xfrm flipH="1">
            <a:off x="105610" y="861298"/>
            <a:ext cx="3534704" cy="369332"/>
          </a:xfrm>
          <a:prstGeom prst="rect">
            <a:avLst/>
          </a:prstGeom>
          <a:noFill/>
        </p:spPr>
        <p:txBody>
          <a:bodyPr wrap="square" rtlCol="0">
            <a:spAutoFit/>
          </a:bodyPr>
          <a:lstStyle/>
          <a:p>
            <a:r>
              <a:rPr lang="en-GB" dirty="0"/>
              <a:t>Global platforms </a:t>
            </a:r>
          </a:p>
        </p:txBody>
      </p:sp>
      <p:grpSp>
        <p:nvGrpSpPr>
          <p:cNvPr id="18" name="Group 17"/>
          <p:cNvGrpSpPr/>
          <p:nvPr/>
        </p:nvGrpSpPr>
        <p:grpSpPr>
          <a:xfrm>
            <a:off x="6988557" y="770758"/>
            <a:ext cx="1715331" cy="5545868"/>
            <a:chOff x="151175" y="638117"/>
            <a:chExt cx="1715331" cy="5545868"/>
          </a:xfrm>
        </p:grpSpPr>
        <p:pic>
          <p:nvPicPr>
            <p:cNvPr id="5" name="Picture 4"/>
            <p:cNvPicPr>
              <a:picLocks noChangeAspect="1"/>
            </p:cNvPicPr>
            <p:nvPr/>
          </p:nvPicPr>
          <p:blipFill>
            <a:blip r:embed="rId3"/>
            <a:stretch>
              <a:fillRect/>
            </a:stretch>
          </p:blipFill>
          <p:spPr>
            <a:xfrm>
              <a:off x="302005" y="2083519"/>
              <a:ext cx="1181884" cy="1357219"/>
            </a:xfrm>
            <a:prstGeom prst="rect">
              <a:avLst/>
            </a:prstGeom>
          </p:spPr>
        </p:pic>
        <p:pic>
          <p:nvPicPr>
            <p:cNvPr id="9" name="Picture 8"/>
            <p:cNvPicPr>
              <a:picLocks noChangeAspect="1"/>
            </p:cNvPicPr>
            <p:nvPr/>
          </p:nvPicPr>
          <p:blipFill>
            <a:blip r:embed="rId4"/>
            <a:stretch>
              <a:fillRect/>
            </a:stretch>
          </p:blipFill>
          <p:spPr>
            <a:xfrm>
              <a:off x="329743" y="3533910"/>
              <a:ext cx="1154146" cy="429976"/>
            </a:xfrm>
            <a:prstGeom prst="rect">
              <a:avLst/>
            </a:prstGeom>
          </p:spPr>
        </p:pic>
        <p:pic>
          <p:nvPicPr>
            <p:cNvPr id="8200" name="Picture 8" descr="Image result for cawasa water caribbe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12" y="4057058"/>
              <a:ext cx="1007559" cy="100755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Image result for pwwa wa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743" y="5157789"/>
              <a:ext cx="1047428" cy="10261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flipH="1">
              <a:off x="151175" y="638117"/>
              <a:ext cx="1715331" cy="646331"/>
            </a:xfrm>
            <a:prstGeom prst="rect">
              <a:avLst/>
            </a:prstGeom>
            <a:noFill/>
          </p:spPr>
          <p:txBody>
            <a:bodyPr wrap="square" rtlCol="0">
              <a:spAutoFit/>
            </a:bodyPr>
            <a:lstStyle/>
            <a:p>
              <a:r>
                <a:rPr lang="en-GB" dirty="0"/>
                <a:t>Main platforms for ACP region</a:t>
              </a:r>
            </a:p>
          </p:txBody>
        </p:sp>
        <p:cxnSp>
          <p:nvCxnSpPr>
            <p:cNvPr id="12" name="Straight Connector 11"/>
            <p:cNvCxnSpPr/>
            <p:nvPr/>
          </p:nvCxnSpPr>
          <p:spPr>
            <a:xfrm>
              <a:off x="151175" y="1284448"/>
              <a:ext cx="1573930"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105610" y="1416425"/>
            <a:ext cx="65214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759017" y="1416425"/>
            <a:ext cx="0" cy="528860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365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3745</TotalTime>
  <Words>2144</Words>
  <Application>Microsoft Office PowerPoint</Application>
  <PresentationFormat>On-screen Show (4:3)</PresentationFormat>
  <Paragraphs>256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Arial</vt:lpstr>
      <vt:lpstr>Calibri</vt:lpstr>
      <vt:lpstr>Calibri Light</vt:lpstr>
      <vt:lpstr>Garamond</vt:lpstr>
      <vt:lpstr>PMingLiU</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dc:creator>
  <cp:lastModifiedBy>Eric Buhl-Nielsen</cp:lastModifiedBy>
  <cp:revision>132</cp:revision>
  <dcterms:created xsi:type="dcterms:W3CDTF">2017-04-23T15:48:40Z</dcterms:created>
  <dcterms:modified xsi:type="dcterms:W3CDTF">2017-05-29T16:21:24Z</dcterms:modified>
</cp:coreProperties>
</file>