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384" r:id="rId3"/>
    <p:sldId id="412" r:id="rId4"/>
    <p:sldId id="413" r:id="rId5"/>
    <p:sldId id="414" r:id="rId6"/>
    <p:sldId id="415" r:id="rId7"/>
    <p:sldId id="404" r:id="rId8"/>
  </p:sldIdLst>
  <p:sldSz cx="9144000" cy="6858000" type="screen4x3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18423"/>
    <a:srgbClr val="FF9933"/>
    <a:srgbClr val="0F4B75"/>
    <a:srgbClr val="0066CC"/>
    <a:srgbClr val="003398"/>
    <a:srgbClr val="00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1" autoAdjust="0"/>
  </p:normalViewPr>
  <p:slideViewPr>
    <p:cSldViewPr>
      <p:cViewPr>
        <p:scale>
          <a:sx n="100" d="100"/>
          <a:sy n="100" d="100"/>
        </p:scale>
        <p:origin x="-36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623" y="0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algn="r"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847"/>
            <a:ext cx="294528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623" y="9432847"/>
            <a:ext cx="2945289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algn="r" defTabSz="919335">
              <a:defRPr sz="1200" b="0"/>
            </a:lvl1pPr>
          </a:lstStyle>
          <a:p>
            <a:pPr>
              <a:defRPr/>
            </a:pPr>
            <a:fld id="{CD631779-8121-40D3-91FC-2BD6946FE29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851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13" y="0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>
            <a:lvl1pPr algn="r"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100" y="4717217"/>
            <a:ext cx="4980303" cy="44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7" tIns="46046" rIns="92087" bIns="46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4433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defTabSz="920104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13" y="9434433"/>
            <a:ext cx="294528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7" tIns="46046" rIns="92087" bIns="46046" numCol="1" anchor="b" anchorCtr="0" compatLnSpc="1">
            <a:prstTxWarp prst="textNoShape">
              <a:avLst/>
            </a:prstTxWarp>
          </a:bodyPr>
          <a:lstStyle>
            <a:lvl1pPr algn="r" defTabSz="919335">
              <a:defRPr sz="1200" b="0"/>
            </a:lvl1pPr>
          </a:lstStyle>
          <a:p>
            <a:pPr>
              <a:defRPr/>
            </a:pPr>
            <a:fld id="{E19013B7-CE9F-4D1E-BA98-A7534A6361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74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33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089" indent="-285803" defTabSz="91933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214" indent="-228643" defTabSz="91933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498" indent="-228643" defTabSz="91933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785" indent="-228643" defTabSz="91933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5071" indent="-228643" defTabSz="91933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2355" indent="-228643" defTabSz="91933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641" indent="-228643" defTabSz="91933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926" indent="-228643" defTabSz="91933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00A83E-1D64-4D64-8084-E8663C3403D2}" type="slidenum">
              <a:rPr lang="fr-FR" altLang="fr-FR" sz="1200" b="0"/>
              <a:pPr/>
              <a:t>1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132817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Dégradé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8600"/>
            <a:ext cx="80518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-36513" y="0"/>
            <a:ext cx="1512888" cy="1708150"/>
            <a:chOff x="-36512" y="0"/>
            <a:chExt cx="2164601" cy="2445270"/>
          </a:xfrm>
        </p:grpSpPr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-36512" y="0"/>
              <a:ext cx="2160058" cy="2158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fr-FR" b="0" smtClean="0"/>
            </a:p>
          </p:txBody>
        </p:sp>
        <p:pic>
          <p:nvPicPr>
            <p:cNvPr id="8" name="Imag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157239"/>
              <a:ext cx="2164601" cy="28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488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 descr="Dégradé 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1512888" cy="1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 descr="Logo Aqua Publica Def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1069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94488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0" descr="Goutte 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5057"/>
            <a:ext cx="407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1" descr="Gout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805488"/>
            <a:ext cx="541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19672" y="1628800"/>
            <a:ext cx="6838528" cy="42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8" name="Rectangle 4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179388" y="6308725"/>
            <a:ext cx="1905000" cy="3857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993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fr-FR"/>
              <a:t>Greenwich, 28.05.2015</a:t>
            </a:r>
          </a:p>
        </p:txBody>
      </p:sp>
      <p:sp>
        <p:nvSpPr>
          <p:cNvPr id="19" name="Rectangle 5"/>
          <p:cNvSpPr>
            <a:spLocks noGrp="1" noChangeArrowheads="1"/>
          </p:cNvSpPr>
          <p:nvPr userDrawn="1"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" name="Rectangle 6"/>
          <p:cNvSpPr>
            <a:spLocks noGrp="1" noChangeArrowheads="1"/>
          </p:cNvSpPr>
          <p:nvPr userDrawn="1">
            <p:ph type="sldNum" sz="quarter" idx="12"/>
          </p:nvPr>
        </p:nvSpPr>
        <p:spPr bwMode="auto">
          <a:xfrm>
            <a:off x="6948488" y="6237288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79FD5AE-9D75-4D03-817E-A85B1BED26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7511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Dégradé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00188"/>
            <a:ext cx="80518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3"/>
          <p:cNvGrpSpPr>
            <a:grpSpLocks/>
          </p:cNvGrpSpPr>
          <p:nvPr userDrawn="1"/>
        </p:nvGrpSpPr>
        <p:grpSpPr bwMode="auto">
          <a:xfrm>
            <a:off x="-36513" y="0"/>
            <a:ext cx="1512888" cy="1708150"/>
            <a:chOff x="-36512" y="0"/>
            <a:chExt cx="2164601" cy="2445270"/>
          </a:xfrm>
        </p:grpSpPr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-36512" y="0"/>
              <a:ext cx="2160058" cy="2158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fr-FR" b="0" smtClean="0"/>
            </a:p>
          </p:txBody>
        </p: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157239"/>
              <a:ext cx="2164601" cy="28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44463" y="6307138"/>
            <a:ext cx="1905000" cy="3857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 smtClean="0">
                <a:solidFill>
                  <a:srgbClr val="FF9933"/>
                </a:solidFill>
                <a:latin typeface="+mj-lt"/>
              </a:rPr>
              <a:t>Greenwich, 28.05.2015</a:t>
            </a:r>
          </a:p>
          <a:p>
            <a:pPr>
              <a:defRPr/>
            </a:pPr>
            <a:endParaRPr lang="en-US" altLang="fr-FR" sz="1400" b="0" dirty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290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9" descr="Dégradé 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15128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" descr="Logo Aqua Publica Def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69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1" descr="Goutte 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3469"/>
            <a:ext cx="40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2" descr="Gout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5488"/>
            <a:ext cx="5413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1D635267-87CB-4EF7-A77E-8A98D1723D8B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19672" y="1628800"/>
            <a:ext cx="6838528" cy="42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46999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296987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fr-FR" sz="1100" dirty="0" smtClean="0">
              <a:solidFill>
                <a:srgbClr val="FF9933"/>
              </a:solidFill>
            </a:endParaRPr>
          </a:p>
          <a:p>
            <a:pPr>
              <a:defRPr/>
            </a:pPr>
            <a:endParaRPr lang="en-US" altLang="fr-FR" sz="1400" b="0" dirty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endParaRPr lang="fr-FR" altLang="fr-FR" sz="1400" b="0" dirty="0" smtClean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700808"/>
            <a:ext cx="6838528" cy="42511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2000">
                <a:solidFill>
                  <a:srgbClr val="0F4B75"/>
                </a:solidFill>
              </a:defRPr>
            </a:lvl3pPr>
            <a:lvl4pPr>
              <a:defRPr sz="2000">
                <a:solidFill>
                  <a:srgbClr val="0F4B75"/>
                </a:solidFill>
              </a:defRPr>
            </a:lvl4pPr>
            <a:lvl5pPr>
              <a:defRPr sz="2000"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2708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5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0F9E8296-F142-4597-A00F-A8492DAEF4EA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0511EF4D-0974-46B2-AB94-83BCBD864243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680303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F4B75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680303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F4B7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272448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6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78ECAF08-D436-4397-9D03-2370132BDA89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EB3A16A-003B-48BE-9721-FA83801D72BA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0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1680" y="1700808"/>
            <a:ext cx="3240360" cy="43951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310136" cy="43951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85634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8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8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E22DB0DF-843B-48EA-9B1F-5C190E703968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DDF47B7-FB33-4607-8AE8-A6BFE7CD30A6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21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2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345638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F4B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2174875"/>
            <a:ext cx="3456384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1800">
                <a:solidFill>
                  <a:srgbClr val="0F4B75"/>
                </a:solidFill>
              </a:defRPr>
            </a:lvl3pPr>
            <a:lvl4pPr>
              <a:defRPr sz="1600">
                <a:solidFill>
                  <a:srgbClr val="0F4B75"/>
                </a:solidFill>
              </a:defRPr>
            </a:lvl4pPr>
            <a:lvl5pPr>
              <a:defRPr sz="1600">
                <a:solidFill>
                  <a:srgbClr val="0F4B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F4B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1800">
                <a:solidFill>
                  <a:srgbClr val="0F4B75"/>
                </a:solidFill>
              </a:defRPr>
            </a:lvl3pPr>
            <a:lvl4pPr>
              <a:defRPr sz="1600">
                <a:solidFill>
                  <a:srgbClr val="0F4B75"/>
                </a:solidFill>
              </a:defRPr>
            </a:lvl4pPr>
            <a:lvl5pPr>
              <a:defRPr sz="1600">
                <a:solidFill>
                  <a:srgbClr val="0F4B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865090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6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F31450A5-1919-4EDA-85AA-D6F3960B0552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F90612A2-28B4-49FE-8F0B-3E57B3DF86B1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0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00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4B75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1628800"/>
            <a:ext cx="5400000" cy="302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0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F4B7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53305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5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6DE56AEE-EAA3-4B04-8F2B-A409A174F4A8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2EA5D3A6-E0B4-4577-8868-A8468B1CDE41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688" y="1628800"/>
            <a:ext cx="6984776" cy="44672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F4B75"/>
                </a:solidFill>
              </a:defRPr>
            </a:lvl1pPr>
            <a:lvl2pPr>
              <a:defRPr>
                <a:solidFill>
                  <a:srgbClr val="0F4B75"/>
                </a:solidFill>
              </a:defRPr>
            </a:lvl2pPr>
            <a:lvl3pPr>
              <a:defRPr>
                <a:solidFill>
                  <a:srgbClr val="0F4B75"/>
                </a:solidFill>
              </a:defRPr>
            </a:lvl3pPr>
            <a:lvl4pPr>
              <a:defRPr>
                <a:solidFill>
                  <a:srgbClr val="0F4B75"/>
                </a:solidFill>
              </a:defRPr>
            </a:lvl4pPr>
            <a:lvl5pPr>
              <a:defRPr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47498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4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4" name="Image 1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44FE7901-E16C-45E9-9C92-6D6F25B84F55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6/1/2017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853E6399-46AE-4CDA-AC2C-01CFDE76037A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8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691680" y="1772816"/>
            <a:ext cx="6766520" cy="4323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>
                <a:solidFill>
                  <a:srgbClr val="0F4B75"/>
                </a:solidFill>
              </a:defRPr>
            </a:lvl2pPr>
            <a:lvl3pPr>
              <a:defRPr>
                <a:solidFill>
                  <a:srgbClr val="0F4B75"/>
                </a:solidFill>
              </a:defRPr>
            </a:lvl3pPr>
            <a:lvl4pPr>
              <a:defRPr>
                <a:solidFill>
                  <a:srgbClr val="0F4B75"/>
                </a:solidFill>
              </a:defRPr>
            </a:lvl4pPr>
            <a:lvl5pPr>
              <a:defRPr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51551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48488" y="623728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4484FF-D2B8-40AA-A100-23A8B0B69C81}" type="slidenum">
              <a:rPr lang="fr-FR" altLang="fr-FR"/>
              <a:pPr/>
              <a:t>1</a:t>
            </a:fld>
            <a:endParaRPr lang="fr-FR" altLang="fr-FR"/>
          </a:p>
        </p:txBody>
      </p:sp>
      <p:pic>
        <p:nvPicPr>
          <p:cNvPr id="10243" name="Image 4" descr="Fo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69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-36513" y="0"/>
            <a:ext cx="2160588" cy="2160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fr-FR" b="0"/>
          </a:p>
        </p:txBody>
      </p:sp>
      <p:pic>
        <p:nvPicPr>
          <p:cNvPr id="10246" name="Image 7" descr="Dégradé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21669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 8" descr="Logo Aqua Publica De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782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157413"/>
            <a:ext cx="2165351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9290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 11" descr="Dégradé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59000"/>
            <a:ext cx="80518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 12" descr="Goutt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3469"/>
            <a:ext cx="40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 13" descr="Gout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5488"/>
            <a:ext cx="5413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ZoneTexte 5"/>
          <p:cNvSpPr txBox="1">
            <a:spLocks noChangeArrowheads="1"/>
          </p:cNvSpPr>
          <p:nvPr/>
        </p:nvSpPr>
        <p:spPr bwMode="auto">
          <a:xfrm>
            <a:off x="2149475" y="2132856"/>
            <a:ext cx="700563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4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Aqua </a:t>
            </a:r>
            <a:r>
              <a:rPr lang="en-US" altLang="fr-FR" sz="4000" dirty="0" err="1" smtClean="0">
                <a:solidFill>
                  <a:srgbClr val="0F4B75"/>
                </a:solidFill>
                <a:ea typeface="+mj-ea"/>
                <a:cs typeface="Arial" pitchFamily="34" charset="0"/>
              </a:rPr>
              <a:t>Publica</a:t>
            </a:r>
            <a:r>
              <a:rPr lang="en-US" altLang="fr-FR" sz="4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 </a:t>
            </a:r>
            <a:r>
              <a:rPr lang="en-US" altLang="fr-FR" sz="4000" dirty="0" err="1" smtClean="0">
                <a:solidFill>
                  <a:srgbClr val="0F4B75"/>
                </a:solidFill>
                <a:ea typeface="+mj-ea"/>
                <a:cs typeface="Arial" pitchFamily="34" charset="0"/>
              </a:rPr>
              <a:t>Europea</a:t>
            </a:r>
            <a:endParaRPr lang="en-US" altLang="fr-FR" sz="4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endParaRPr lang="en-US" altLang="fr-FR" sz="2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pPr algn="ctr"/>
            <a:r>
              <a:rPr lang="en-US" altLang="fr-FR" sz="2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The </a:t>
            </a:r>
            <a:r>
              <a:rPr lang="en-US" altLang="fr-FR" sz="2000" dirty="0">
                <a:solidFill>
                  <a:srgbClr val="0F4B75"/>
                </a:solidFill>
                <a:ea typeface="+mj-ea"/>
                <a:cs typeface="Arial" pitchFamily="34" charset="0"/>
              </a:rPr>
              <a:t>European Association of Public Water </a:t>
            </a:r>
            <a:r>
              <a:rPr lang="en-US" altLang="fr-FR" sz="2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Operators</a:t>
            </a:r>
          </a:p>
          <a:p>
            <a:pPr algn="ctr"/>
            <a:r>
              <a:rPr lang="en-US" altLang="fr-FR" sz="2000" dirty="0">
                <a:solidFill>
                  <a:srgbClr val="0F4B75"/>
                </a:solidFill>
                <a:ea typeface="+mj-ea"/>
                <a:cs typeface="Arial" pitchFamily="34" charset="0"/>
              </a:rPr>
              <a:t>_</a:t>
            </a:r>
          </a:p>
          <a:p>
            <a:pPr algn="ctr"/>
            <a:endParaRPr lang="en-US" altLang="fr-FR" sz="2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pPr algn="ctr"/>
            <a:r>
              <a:rPr lang="en-GB" i="1" dirty="0">
                <a:solidFill>
                  <a:srgbClr val="E18423"/>
                </a:solidFill>
                <a:ea typeface="+mj-ea"/>
                <a:cs typeface="Arial" pitchFamily="34" charset="0"/>
              </a:rPr>
              <a:t>s</a:t>
            </a:r>
            <a:r>
              <a:rPr lang="en-GB" i="1" dirty="0" smtClean="0">
                <a:solidFill>
                  <a:srgbClr val="E18423"/>
                </a:solidFill>
                <a:ea typeface="+mj-ea"/>
                <a:cs typeface="Arial" pitchFamily="34" charset="0"/>
              </a:rPr>
              <a:t>trengthening </a:t>
            </a:r>
            <a:r>
              <a:rPr lang="en-GB" i="1" dirty="0">
                <a:solidFill>
                  <a:srgbClr val="E18423"/>
                </a:solidFill>
                <a:ea typeface="+mj-ea"/>
                <a:cs typeface="Arial" pitchFamily="34" charset="0"/>
              </a:rPr>
              <a:t>water operator partnerships in development cooperation </a:t>
            </a:r>
            <a:endParaRPr lang="en-GB" i="1" dirty="0" smtClean="0">
              <a:solidFill>
                <a:srgbClr val="E18423"/>
              </a:solidFill>
              <a:ea typeface="+mj-ea"/>
              <a:cs typeface="Arial" pitchFamily="34" charset="0"/>
            </a:endParaRPr>
          </a:p>
          <a:p>
            <a:pPr algn="ctr"/>
            <a:endParaRPr lang="en-GB" sz="2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pPr algn="ctr"/>
            <a:r>
              <a:rPr lang="en-GB" sz="2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Brussels</a:t>
            </a:r>
            <a:r>
              <a:rPr lang="en-GB" sz="2000" dirty="0">
                <a:solidFill>
                  <a:srgbClr val="0F4B75"/>
                </a:solidFill>
                <a:ea typeface="+mj-ea"/>
                <a:cs typeface="Arial" pitchFamily="34" charset="0"/>
              </a:rPr>
              <a:t>, 02/06/2017</a:t>
            </a:r>
          </a:p>
          <a:p>
            <a:pPr algn="ctr"/>
            <a:endParaRPr lang="en-US" altLang="fr-FR" i="1" dirty="0">
              <a:solidFill>
                <a:srgbClr val="E18423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fr-BE" altLang="fr-FR" dirty="0">
                <a:latin typeface="Arial" pitchFamily="34" charset="0"/>
                <a:cs typeface="Arial" pitchFamily="34" charset="0"/>
              </a:rPr>
              <a:t>About Aqua Publica </a:t>
            </a:r>
            <a:r>
              <a:rPr lang="fr-BE" altLang="fr-FR" dirty="0" err="1">
                <a:latin typeface="Arial" pitchFamily="34" charset="0"/>
                <a:cs typeface="Arial" pitchFamily="34" charset="0"/>
              </a:rPr>
              <a:t>Europea</a:t>
            </a:r>
            <a:endParaRPr lang="en-US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628800"/>
            <a:ext cx="7273503" cy="50688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Font typeface="Wingdings" panose="05000000000000000000" pitchFamily="2" charset="2"/>
              <a:buChar char="v"/>
              <a:defRPr/>
            </a:pPr>
            <a:endParaRPr lang="en-US" altLang="fr-FR" sz="1800" dirty="0" smtClean="0">
              <a:solidFill>
                <a:srgbClr val="FF9933"/>
              </a:solidFill>
              <a:latin typeface="+mn-lt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Font typeface="Wingdings" panose="05000000000000000000" pitchFamily="2" charset="2"/>
              <a:buChar char="v"/>
              <a:defRPr/>
            </a:pPr>
            <a:r>
              <a:rPr lang="en-US" altLang="fr-FR" sz="2400" dirty="0">
                <a:latin typeface="Arial"/>
              </a:rPr>
              <a:t>60 members </a:t>
            </a:r>
            <a:r>
              <a:rPr lang="en-US" altLang="fr-FR" sz="2400" dirty="0" smtClean="0">
                <a:latin typeface="Arial"/>
              </a:rPr>
              <a:t>(100% publicly-owned water operators)</a:t>
            </a:r>
            <a:endParaRPr lang="en-US" altLang="fr-FR" sz="2400" dirty="0">
              <a:latin typeface="Arial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endParaRPr lang="en-US" altLang="fr-FR" sz="2400" dirty="0" smtClean="0">
              <a:latin typeface="+mn-lt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Font typeface="Wingdings" panose="05000000000000000000" pitchFamily="2" charset="2"/>
              <a:buChar char="v"/>
              <a:defRPr/>
            </a:pPr>
            <a:r>
              <a:rPr lang="en-US" altLang="fr-FR" sz="2400" dirty="0" smtClean="0">
                <a:latin typeface="Arial"/>
              </a:rPr>
              <a:t>70 </a:t>
            </a:r>
            <a:r>
              <a:rPr lang="en-US" altLang="fr-FR" sz="2400" dirty="0" err="1" smtClean="0">
                <a:latin typeface="Arial"/>
              </a:rPr>
              <a:t>mln</a:t>
            </a:r>
            <a:r>
              <a:rPr lang="en-US" altLang="fr-FR" sz="2400" dirty="0" smtClean="0">
                <a:latin typeface="Arial"/>
              </a:rPr>
              <a:t> citizens </a:t>
            </a:r>
            <a:r>
              <a:rPr lang="en-US" altLang="fr-FR" sz="2400" dirty="0">
                <a:latin typeface="Arial"/>
              </a:rPr>
              <a:t>served, 8+ </a:t>
            </a:r>
            <a:r>
              <a:rPr lang="en-US" altLang="fr-FR" sz="2400" dirty="0" err="1">
                <a:latin typeface="Arial"/>
              </a:rPr>
              <a:t>bln</a:t>
            </a:r>
            <a:r>
              <a:rPr lang="en-US" altLang="fr-FR" sz="2400" dirty="0">
                <a:latin typeface="Arial"/>
              </a:rPr>
              <a:t> € aggregated turnover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endParaRPr lang="en-US" altLang="fr-FR" dirty="0" smtClean="0">
              <a:solidFill>
                <a:srgbClr val="FF9933"/>
              </a:solidFill>
              <a:latin typeface="Arial" pitchFamily="34" charset="0"/>
            </a:endParaRPr>
          </a:p>
          <a:p>
            <a:pPr marL="2332038" lv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r>
              <a:rPr lang="en-US" altLang="fr-FR" dirty="0" smtClean="0">
                <a:latin typeface="Arial" pitchFamily="34" charset="0"/>
              </a:rPr>
              <a:t>		</a:t>
            </a:r>
            <a:r>
              <a:rPr lang="en-US" altLang="fr-FR" dirty="0">
                <a:latin typeface="Arial" pitchFamily="34" charset="0"/>
              </a:rPr>
              <a:t>	</a:t>
            </a:r>
            <a:r>
              <a:rPr lang="en-US" altLang="fr-FR" dirty="0" smtClean="0">
                <a:latin typeface="Arial" pitchFamily="34" charset="0"/>
              </a:rPr>
              <a:t/>
            </a:r>
            <a:br>
              <a:rPr lang="en-US" altLang="fr-FR" dirty="0" smtClean="0">
                <a:latin typeface="Arial" pitchFamily="34" charset="0"/>
              </a:rPr>
            </a:br>
            <a:r>
              <a:rPr lang="en-US" altLang="fr-FR" sz="2400" dirty="0" smtClean="0">
                <a:latin typeface="Arial" pitchFamily="34" charset="0"/>
              </a:rPr>
              <a:t>Promoting </a:t>
            </a:r>
            <a:r>
              <a:rPr lang="en-US" altLang="fr-FR" sz="2400" dirty="0">
                <a:latin typeface="Arial" pitchFamily="34" charset="0"/>
              </a:rPr>
              <a:t>public water management</a:t>
            </a:r>
            <a:endParaRPr lang="en-US" altLang="fr-FR" sz="2400" dirty="0">
              <a:solidFill>
                <a:srgbClr val="FF9933"/>
              </a:solidFill>
              <a:latin typeface="Arial" pitchFamily="34" charset="0"/>
            </a:endParaRPr>
          </a:p>
          <a:p>
            <a:pPr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Font typeface="Wingdings" panose="05000000000000000000" pitchFamily="2" charset="2"/>
              <a:buChar char="v"/>
              <a:defRPr/>
            </a:pPr>
            <a:r>
              <a:rPr lang="en-US" altLang="fr-FR" sz="2400" dirty="0">
                <a:latin typeface="Arial" pitchFamily="34" charset="0"/>
              </a:rPr>
              <a:t>M</a:t>
            </a:r>
            <a:r>
              <a:rPr lang="en-US" altLang="fr-FR" sz="2400" dirty="0" smtClean="0">
                <a:latin typeface="Arial" pitchFamily="34" charset="0"/>
              </a:rPr>
              <a:t>ission</a:t>
            </a:r>
            <a:endParaRPr lang="en-US" altLang="fr-FR" sz="2400" dirty="0">
              <a:latin typeface="Arial" pitchFamily="34" charset="0"/>
            </a:endParaRPr>
          </a:p>
          <a:p>
            <a:pPr marL="2332038" lv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F9933"/>
              </a:buClr>
              <a:buNone/>
              <a:defRPr/>
            </a:pPr>
            <a:r>
              <a:rPr lang="en-US" altLang="fr-FR" sz="2400" dirty="0" smtClean="0">
                <a:latin typeface="Arial" pitchFamily="34" charset="0"/>
              </a:rPr>
              <a:t>Platform </a:t>
            </a:r>
            <a:r>
              <a:rPr lang="en-US" altLang="fr-FR" sz="2400" dirty="0">
                <a:latin typeface="Arial" pitchFamily="34" charset="0"/>
              </a:rPr>
              <a:t>for mutual learning</a:t>
            </a:r>
          </a:p>
          <a:p>
            <a:pPr marL="2239963" lv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r>
              <a:rPr lang="en-US" altLang="fr-FR" sz="1800" dirty="0" smtClean="0">
                <a:latin typeface="Arial" pitchFamily="34" charset="0"/>
              </a:rPr>
              <a:t>	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fr-FR" altLang="fr-FR" dirty="0" smtClean="0">
              <a:solidFill>
                <a:srgbClr val="0066CC"/>
              </a:solidFill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Tx/>
              <a:buNone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542380" y="4774036"/>
            <a:ext cx="334230" cy="116733"/>
          </a:xfrm>
          <a:prstGeom prst="rightArrow">
            <a:avLst/>
          </a:prstGeom>
          <a:solidFill>
            <a:srgbClr val="FF9933"/>
          </a:solidFill>
          <a:ln w="25400" cap="flat" cmpd="sng" algn="ctr">
            <a:solidFill>
              <a:srgbClr val="E18423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b="0" kern="0">
              <a:solidFill>
                <a:srgbClr val="FF9933"/>
              </a:solidFill>
              <a:latin typeface="Calibri"/>
              <a:ea typeface="+mn-ea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563888" y="5805264"/>
            <a:ext cx="334230" cy="116733"/>
          </a:xfrm>
          <a:prstGeom prst="rightArrow">
            <a:avLst/>
          </a:prstGeom>
          <a:solidFill>
            <a:srgbClr val="FF9933"/>
          </a:solidFill>
          <a:ln w="25400" cap="flat" cmpd="sng" algn="ctr">
            <a:solidFill>
              <a:srgbClr val="E18423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b="0" kern="0">
              <a:solidFill>
                <a:srgbClr val="FF9933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864518"/>
          </a:xfrm>
          <a:noFill/>
        </p:spPr>
        <p:txBody>
          <a:bodyPr/>
          <a:lstStyle/>
          <a:p>
            <a:pPr algn="ctr"/>
            <a:r>
              <a:rPr lang="en-GB" altLang="fr-FR" dirty="0" smtClean="0">
                <a:latin typeface="Arial" pitchFamily="34" charset="0"/>
                <a:cs typeface="Arial" pitchFamily="34" charset="0"/>
              </a:rPr>
              <a:t>APE on Development Cooperation</a:t>
            </a:r>
            <a:endParaRPr lang="en-GB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556792"/>
            <a:ext cx="7488832" cy="514087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i="1" dirty="0" smtClean="0"/>
              <a:t>“We </a:t>
            </a:r>
            <a:r>
              <a:rPr lang="en-US" i="1" dirty="0"/>
              <a:t>promote a global water policy based on our guiding principle: universal access to water and </a:t>
            </a:r>
            <a:r>
              <a:rPr lang="en-US" i="1" dirty="0" smtClean="0"/>
              <a:t>sanitation…European </a:t>
            </a:r>
            <a:r>
              <a:rPr lang="en-US" i="1" dirty="0"/>
              <a:t>public water companies and public authorities are ready to take up the </a:t>
            </a:r>
            <a:r>
              <a:rPr lang="en-US" i="1" dirty="0" smtClean="0"/>
              <a:t>challenge” (APE Founding Charter)</a:t>
            </a:r>
          </a:p>
          <a:p>
            <a:pPr marL="0" indent="0">
              <a:buNone/>
            </a:pPr>
            <a:endParaRPr lang="en-US" altLang="fr-FR" i="1" dirty="0" smtClean="0">
              <a:latin typeface="Arial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"/>
            </a:pPr>
            <a:r>
              <a:rPr lang="en-US" altLang="fr-FR" dirty="0" smtClean="0">
                <a:latin typeface="Arial" pitchFamily="34" charset="0"/>
              </a:rPr>
              <a:t>“Working Group” on </a:t>
            </a:r>
            <a:r>
              <a:rPr lang="en-US" altLang="fr-FR" dirty="0">
                <a:latin typeface="Arial" pitchFamily="34" charset="0"/>
              </a:rPr>
              <a:t>I</a:t>
            </a:r>
            <a:r>
              <a:rPr lang="en-US" altLang="fr-FR" dirty="0" smtClean="0">
                <a:latin typeface="Arial" pitchFamily="34" charset="0"/>
              </a:rPr>
              <a:t>nternational Cooperation</a:t>
            </a:r>
          </a:p>
          <a:p>
            <a:pPr marL="0" indent="0">
              <a:buClr>
                <a:srgbClr val="FF6600"/>
              </a:buClr>
              <a:buNone/>
            </a:pPr>
            <a:endParaRPr lang="en-US" altLang="fr-FR" dirty="0" smtClean="0">
              <a:latin typeface="Arial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"/>
            </a:pPr>
            <a:r>
              <a:rPr lang="en-US" altLang="fr-FR" dirty="0">
                <a:latin typeface="Arial" pitchFamily="34" charset="0"/>
              </a:rPr>
              <a:t>Advocacy and </a:t>
            </a:r>
            <a:r>
              <a:rPr lang="en-US" altLang="fr-FR" dirty="0" smtClean="0">
                <a:latin typeface="Arial" pitchFamily="34" charset="0"/>
              </a:rPr>
              <a:t>international </a:t>
            </a:r>
            <a:r>
              <a:rPr lang="en-US" altLang="fr-FR" dirty="0">
                <a:latin typeface="Arial" pitchFamily="34" charset="0"/>
              </a:rPr>
              <a:t>engagement</a:t>
            </a:r>
            <a:r>
              <a:rPr lang="en-US" altLang="fr-FR" dirty="0" smtClean="0">
                <a:latin typeface="Arial" pitchFamily="34" charset="0"/>
              </a:rPr>
              <a:t>: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itchFamily="34" charset="0"/>
              </a:rPr>
              <a:t>GWOPA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itchFamily="34" charset="0"/>
              </a:rPr>
              <a:t>Public initiatives (seminars on “Pups for the right to water”, “Food and Water nexus”)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altLang="fr-FR" dirty="0" smtClean="0">
                <a:latin typeface="Arial" pitchFamily="34" charset="0"/>
              </a:rPr>
              <a:t>Positioning</a:t>
            </a:r>
            <a:endParaRPr lang="fr-FR" altLang="fr-FR" sz="2400" dirty="0" smtClean="0">
              <a:solidFill>
                <a:srgbClr val="0066CC"/>
              </a:solidFill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Tx/>
              <a:buNone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58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fr-BE" altLang="fr-FR" dirty="0" smtClean="0">
                <a:latin typeface="Arial" pitchFamily="34" charset="0"/>
                <a:cs typeface="Arial" pitchFamily="34" charset="0"/>
              </a:rPr>
              <a:t>APE and </a:t>
            </a:r>
            <a:r>
              <a:rPr lang="fr-BE" altLang="fr-FR" dirty="0" err="1" smtClean="0">
                <a:latin typeface="Arial" pitchFamily="34" charset="0"/>
                <a:cs typeface="Arial" pitchFamily="34" charset="0"/>
              </a:rPr>
              <a:t>WOPs</a:t>
            </a:r>
            <a:endParaRPr lang="en-US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556792"/>
            <a:ext cx="7488832" cy="514087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fr-FR" b="1" u="sng" dirty="0" smtClean="0">
                <a:latin typeface="Arial" pitchFamily="34" charset="0"/>
              </a:rPr>
              <a:t>Opportunities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latin typeface="Arial" pitchFamily="34" charset="0"/>
              </a:rPr>
              <a:t>40% APE members with experience in development projects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1800" dirty="0">
                <a:latin typeface="Arial" pitchFamily="34" charset="0"/>
              </a:rPr>
              <a:t>WOPs: effective capacity-development tool (even for the mentor!)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1800" dirty="0">
                <a:latin typeface="Arial" pitchFamily="34" charset="0"/>
              </a:rPr>
              <a:t>C</a:t>
            </a:r>
            <a:r>
              <a:rPr lang="en-US" altLang="fr-FR" sz="1800" dirty="0" smtClean="0">
                <a:latin typeface="Arial" pitchFamily="34" charset="0"/>
              </a:rPr>
              <a:t>ooperation on management issues among members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1800" dirty="0" smtClean="0">
                <a:latin typeface="Arial" pitchFamily="34" charset="0"/>
              </a:rPr>
              <a:t>Possibility for synergies and coordinated efforts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fr-FR" sz="1800" dirty="0" smtClean="0">
              <a:latin typeface="Arial" pitchFamily="34" charset="0"/>
            </a:endParaRPr>
          </a:p>
          <a:p>
            <a:pPr marL="0" indent="0">
              <a:buNone/>
            </a:pPr>
            <a:endParaRPr lang="en-US" altLang="fr-FR" sz="1800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altLang="fr-FR" b="1" u="sng" dirty="0" smtClean="0">
                <a:latin typeface="Arial" pitchFamily="34" charset="0"/>
              </a:rPr>
              <a:t>Challenges</a:t>
            </a:r>
            <a:endParaRPr lang="en-US" altLang="fr-FR" b="1" u="sng" dirty="0">
              <a:latin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fr-FR" sz="1800" dirty="0">
                <a:latin typeface="Arial" pitchFamily="34" charset="0"/>
              </a:rPr>
              <a:t>Differences in members’ capacity</a:t>
            </a:r>
          </a:p>
          <a:p>
            <a:pPr>
              <a:spcBef>
                <a:spcPts val="1200"/>
              </a:spcBef>
            </a:pPr>
            <a:r>
              <a:rPr lang="en-US" altLang="fr-FR" sz="1800" dirty="0">
                <a:latin typeface="Arial" pitchFamily="34" charset="0"/>
              </a:rPr>
              <a:t>Differences in national </a:t>
            </a:r>
            <a:r>
              <a:rPr lang="en-US" altLang="fr-FR" sz="1800" dirty="0" smtClean="0">
                <a:latin typeface="Arial" pitchFamily="34" charset="0"/>
              </a:rPr>
              <a:t>legal framework and funding </a:t>
            </a:r>
            <a:r>
              <a:rPr lang="en-US" altLang="fr-FR" sz="1800" dirty="0">
                <a:latin typeface="Arial" pitchFamily="34" charset="0"/>
              </a:rPr>
              <a:t>opportunities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fr-FR" altLang="fr-FR" sz="2400" dirty="0" smtClean="0">
              <a:solidFill>
                <a:srgbClr val="0066CC"/>
              </a:solidFill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Tx/>
              <a:buNone/>
              <a:defRPr/>
            </a:pPr>
            <a:endParaRPr lang="en-US" altLang="fr-FR" dirty="0" smtClean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351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76672"/>
            <a:ext cx="7129463" cy="639763"/>
          </a:xfrm>
          <a:noFill/>
        </p:spPr>
        <p:txBody>
          <a:bodyPr/>
          <a:lstStyle/>
          <a:p>
            <a:pPr algn="ctr"/>
            <a:r>
              <a:rPr lang="fr-BE" altLang="fr-FR" dirty="0" smtClean="0">
                <a:latin typeface="Arial" pitchFamily="34" charset="0"/>
                <a:cs typeface="Arial" pitchFamily="34" charset="0"/>
              </a:rPr>
              <a:t>Key messages</a:t>
            </a:r>
            <a:endParaRPr lang="en-US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556792"/>
            <a:ext cx="7488832" cy="514087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600"/>
              </a:spcBef>
            </a:pPr>
            <a:endParaRPr lang="en-US" altLang="fr-FR" sz="1800" b="1" dirty="0" smtClean="0">
              <a:latin typeface="Arial" pitchFamily="34" charset="0"/>
            </a:endParaRPr>
          </a:p>
          <a:p>
            <a:pPr>
              <a:spcBef>
                <a:spcPts val="4800"/>
              </a:spcBef>
              <a:buClr>
                <a:srgbClr val="FF6600"/>
              </a:buClr>
            </a:pPr>
            <a:r>
              <a:rPr lang="en-US" altLang="fr-FR" dirty="0" smtClean="0">
                <a:latin typeface="Arial" pitchFamily="34" charset="0"/>
              </a:rPr>
              <a:t>Capacity development </a:t>
            </a:r>
            <a:r>
              <a:rPr lang="en-US" dirty="0">
                <a:latin typeface="Arial" pitchFamily="34" charset="0"/>
                <a:sym typeface="Wingdings"/>
              </a:rPr>
              <a:t> </a:t>
            </a:r>
            <a:r>
              <a:rPr lang="en-US" dirty="0" smtClean="0">
                <a:latin typeface="Arial" pitchFamily="34" charset="0"/>
                <a:sym typeface="Wingdings"/>
              </a:rPr>
              <a:t>Essential for investment projects</a:t>
            </a:r>
            <a:endParaRPr lang="en-US" altLang="fr-FR" dirty="0">
              <a:latin typeface="Arial" pitchFamily="34" charset="0"/>
            </a:endParaRPr>
          </a:p>
          <a:p>
            <a:pPr lvl="0">
              <a:spcBef>
                <a:spcPts val="4800"/>
              </a:spcBef>
              <a:buClr>
                <a:srgbClr val="FF6600"/>
              </a:buClr>
            </a:pPr>
            <a:r>
              <a:rPr lang="en-US" altLang="fr-FR" dirty="0" smtClean="0">
                <a:latin typeface="Arial" pitchFamily="34" charset="0"/>
              </a:rPr>
              <a:t>Public-Public partnerships (</a:t>
            </a:r>
            <a:r>
              <a:rPr lang="en-US" altLang="fr-FR" dirty="0" err="1" smtClean="0">
                <a:latin typeface="Arial" pitchFamily="34" charset="0"/>
              </a:rPr>
              <a:t>PuPs</a:t>
            </a:r>
            <a:r>
              <a:rPr lang="en-US" altLang="fr-FR" dirty="0" smtClean="0">
                <a:latin typeface="Arial" pitchFamily="34" charset="0"/>
              </a:rPr>
              <a:t>) </a:t>
            </a:r>
            <a:r>
              <a:rPr lang="en-US" altLang="fr-FR" dirty="0">
                <a:latin typeface="Arial" pitchFamily="34" charset="0"/>
              </a:rPr>
              <a:t>are an effective instrument (trust, sustainability</a:t>
            </a:r>
            <a:r>
              <a:rPr lang="en-US" altLang="fr-FR" dirty="0" smtClean="0">
                <a:latin typeface="Arial" pitchFamily="34" charset="0"/>
              </a:rPr>
              <a:t>)</a:t>
            </a:r>
          </a:p>
          <a:p>
            <a:pPr>
              <a:spcBef>
                <a:spcPts val="4800"/>
              </a:spcBef>
              <a:buClr>
                <a:srgbClr val="FF6600"/>
              </a:buClr>
            </a:pPr>
            <a:r>
              <a:rPr lang="en-US" altLang="fr-FR" dirty="0" smtClean="0">
                <a:latin typeface="Arial" pitchFamily="34" charset="0"/>
              </a:rPr>
              <a:t>ODA for capacity development needed</a:t>
            </a:r>
          </a:p>
          <a:p>
            <a:endParaRPr lang="en-US" altLang="fr-FR" sz="1800" b="1" dirty="0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553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76672"/>
            <a:ext cx="7129463" cy="639763"/>
          </a:xfrm>
          <a:noFill/>
        </p:spPr>
        <p:txBody>
          <a:bodyPr/>
          <a:lstStyle/>
          <a:p>
            <a:pPr algn="ctr"/>
            <a:r>
              <a:rPr lang="fr-BE" altLang="fr-FR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BE" altLang="fr-FR" dirty="0" smtClean="0">
                <a:latin typeface="Arial" pitchFamily="34" charset="0"/>
                <a:cs typeface="Arial" pitchFamily="34" charset="0"/>
              </a:rPr>
              <a:t> for a joint effort…</a:t>
            </a:r>
            <a:endParaRPr lang="en-US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556792"/>
            <a:ext cx="7488832" cy="514087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buClr>
                <a:srgbClr val="FF6600"/>
              </a:buClr>
              <a:buFont typeface="Wingdings" panose="05000000000000000000" pitchFamily="2" charset="2"/>
              <a:buChar char="è"/>
            </a:pPr>
            <a:endParaRPr lang="en-US" altLang="fr-FR" dirty="0" smtClean="0">
              <a:latin typeface="Arial" pitchFamily="34" charset="0"/>
            </a:endParaRPr>
          </a:p>
          <a:p>
            <a:pPr>
              <a:spcBef>
                <a:spcPts val="3000"/>
              </a:spcBef>
              <a:buClr>
                <a:srgbClr val="FF6600"/>
              </a:buClr>
              <a:buFont typeface="Wingdings" panose="05000000000000000000" pitchFamily="2" charset="2"/>
              <a:buChar char="è"/>
            </a:pPr>
            <a:r>
              <a:rPr lang="en-US" altLang="fr-FR" dirty="0" smtClean="0">
                <a:latin typeface="Arial" pitchFamily="34" charset="0"/>
              </a:rPr>
              <a:t>International </a:t>
            </a:r>
            <a:r>
              <a:rPr lang="en-US" altLang="fr-FR" dirty="0">
                <a:latin typeface="Arial" pitchFamily="34" charset="0"/>
              </a:rPr>
              <a:t>Institutions [</a:t>
            </a:r>
            <a:r>
              <a:rPr lang="en-US" altLang="fr-FR" dirty="0">
                <a:solidFill>
                  <a:srgbClr val="FF6600"/>
                </a:solidFill>
                <a:latin typeface="Arial" pitchFamily="34" charset="0"/>
              </a:rPr>
              <a:t>EU</a:t>
            </a:r>
            <a:r>
              <a:rPr lang="en-US" altLang="fr-FR" dirty="0">
                <a:latin typeface="Arial" pitchFamily="34" charset="0"/>
              </a:rPr>
              <a:t>]: strategic support to WOPs efforts</a:t>
            </a:r>
          </a:p>
          <a:p>
            <a:pPr>
              <a:spcBef>
                <a:spcPts val="3000"/>
              </a:spcBef>
              <a:buClr>
                <a:srgbClr val="FF6600"/>
              </a:buClr>
              <a:buFont typeface="Wingdings" panose="05000000000000000000" pitchFamily="2" charset="2"/>
              <a:buChar char="è"/>
            </a:pPr>
            <a:r>
              <a:rPr lang="en-US" altLang="fr-FR" dirty="0">
                <a:latin typeface="Arial" pitchFamily="34" charset="0"/>
              </a:rPr>
              <a:t>International </a:t>
            </a:r>
            <a:r>
              <a:rPr lang="en-US" altLang="fr-FR" dirty="0" smtClean="0">
                <a:latin typeface="Arial" pitchFamily="34" charset="0"/>
              </a:rPr>
              <a:t>Platforms </a:t>
            </a:r>
            <a:r>
              <a:rPr lang="en-US" altLang="fr-FR" dirty="0">
                <a:latin typeface="Arial" pitchFamily="34" charset="0"/>
              </a:rPr>
              <a:t>[</a:t>
            </a:r>
            <a:r>
              <a:rPr lang="en-US" altLang="fr-FR" dirty="0">
                <a:solidFill>
                  <a:srgbClr val="FF6600"/>
                </a:solidFill>
                <a:latin typeface="Arial" pitchFamily="34" charset="0"/>
              </a:rPr>
              <a:t>GWOPA</a:t>
            </a:r>
            <a:r>
              <a:rPr lang="en-US" altLang="fr-FR" dirty="0">
                <a:latin typeface="Arial" pitchFamily="34" charset="0"/>
              </a:rPr>
              <a:t>]: facilitating mentor-mentee relation</a:t>
            </a:r>
          </a:p>
          <a:p>
            <a:pPr>
              <a:spcBef>
                <a:spcPts val="3000"/>
              </a:spcBef>
              <a:buClr>
                <a:srgbClr val="FF6600"/>
              </a:buClr>
              <a:buFont typeface="Wingdings" panose="05000000000000000000" pitchFamily="2" charset="2"/>
              <a:buChar char="è"/>
            </a:pPr>
            <a:r>
              <a:rPr lang="en-US" altLang="fr-FR" dirty="0">
                <a:latin typeface="Arial" pitchFamily="34" charset="0"/>
              </a:rPr>
              <a:t>Regional </a:t>
            </a:r>
            <a:r>
              <a:rPr lang="en-US" altLang="fr-FR" dirty="0" smtClean="0">
                <a:latin typeface="Arial" pitchFamily="34" charset="0"/>
              </a:rPr>
              <a:t>Platforms </a:t>
            </a:r>
            <a:r>
              <a:rPr lang="en-US" altLang="fr-FR" dirty="0">
                <a:latin typeface="Arial" pitchFamily="34" charset="0"/>
              </a:rPr>
              <a:t>[</a:t>
            </a:r>
            <a:r>
              <a:rPr lang="en-US" altLang="fr-FR" dirty="0">
                <a:solidFill>
                  <a:srgbClr val="FF6600"/>
                </a:solidFill>
                <a:latin typeface="Arial" pitchFamily="34" charset="0"/>
              </a:rPr>
              <a:t>APE</a:t>
            </a:r>
            <a:r>
              <a:rPr lang="en-US" altLang="fr-FR" dirty="0">
                <a:latin typeface="Arial" pitchFamily="34" charset="0"/>
              </a:rPr>
              <a:t>]: </a:t>
            </a:r>
            <a:r>
              <a:rPr lang="en-US" altLang="fr-FR" dirty="0" err="1">
                <a:latin typeface="Arial" pitchFamily="34" charset="0"/>
              </a:rPr>
              <a:t>mobilising</a:t>
            </a:r>
            <a:r>
              <a:rPr lang="en-US" altLang="fr-FR" dirty="0">
                <a:latin typeface="Arial" pitchFamily="34" charset="0"/>
              </a:rPr>
              <a:t> and coordinating local operators initiatives </a:t>
            </a:r>
          </a:p>
          <a:p>
            <a:pPr>
              <a:buFontTx/>
              <a:buChar char="-"/>
            </a:pPr>
            <a:endParaRPr lang="en-US" altLang="fr-FR" sz="1800" b="1" dirty="0" smtClean="0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574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1296566"/>
          </a:xfrm>
          <a:noFill/>
        </p:spPr>
        <p:txBody>
          <a:bodyPr/>
          <a:lstStyle/>
          <a:p>
            <a:pPr algn="ctr"/>
            <a:r>
              <a:rPr lang="en-US" altLang="fr-FR" dirty="0" smtClean="0">
                <a:latin typeface="Arial" pitchFamily="34" charset="0"/>
                <a:cs typeface="Arial" pitchFamily="34" charset="0"/>
              </a:rPr>
              <a:t>Thanks!</a:t>
            </a:r>
            <a:endParaRPr lang="en-US" alt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700213"/>
            <a:ext cx="7129462" cy="49974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57300" lvl="3" indent="0">
              <a:buClr>
                <a:srgbClr val="FF9933"/>
              </a:buClr>
              <a:buNone/>
            </a:pPr>
            <a:endParaRPr lang="fr-BE" sz="1600" b="1" kern="1200" dirty="0" smtClean="0">
              <a:latin typeface="Arial" pitchFamily="34" charset="0"/>
            </a:endParaRP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r>
              <a:rPr lang="fr-BE" sz="1800" b="1" kern="1200" dirty="0" smtClean="0">
                <a:latin typeface="+mn-lt"/>
              </a:rPr>
              <a:t>Milo </a:t>
            </a:r>
            <a:r>
              <a:rPr lang="fr-BE" sz="1800" b="1" kern="1200" dirty="0">
                <a:latin typeface="+mn-lt"/>
              </a:rPr>
              <a:t>Fiasconaro</a:t>
            </a: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r>
              <a:rPr lang="fr-FR" sz="1600" b="1" kern="1200" dirty="0" err="1">
                <a:latin typeface="+mn-lt"/>
              </a:rPr>
              <a:t>Executive</a:t>
            </a:r>
            <a:r>
              <a:rPr lang="fr-FR" sz="1600" b="1" kern="1200" dirty="0">
                <a:latin typeface="+mn-lt"/>
              </a:rPr>
              <a:t> </a:t>
            </a:r>
            <a:r>
              <a:rPr lang="fr-FR" sz="1600" b="1" kern="1200" dirty="0" err="1" smtClean="0">
                <a:latin typeface="+mn-lt"/>
              </a:rPr>
              <a:t>Director</a:t>
            </a:r>
            <a:endParaRPr lang="fr-FR" sz="1600" b="1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fr-FR" sz="1600" u="sng" dirty="0">
                <a:latin typeface="+mn-lt"/>
              </a:rPr>
              <a:t>milo.fiasconaro@aquapublica.eu</a:t>
            </a:r>
            <a:r>
              <a:rPr lang="fr-FR" sz="1600" dirty="0">
                <a:latin typeface="+mn-lt"/>
              </a:rPr>
              <a:t> </a:t>
            </a:r>
            <a:endParaRPr lang="es-ES" sz="1600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fr-FR" sz="1600" dirty="0">
                <a:latin typeface="+mn-lt"/>
              </a:rPr>
              <a:t>T: + 32 2 5188058</a:t>
            </a:r>
            <a:br>
              <a:rPr lang="fr-FR" sz="1600" dirty="0">
                <a:latin typeface="+mn-lt"/>
              </a:rPr>
            </a:br>
            <a:r>
              <a:rPr lang="fr-FR" sz="1600" dirty="0">
                <a:latin typeface="+mn-lt"/>
              </a:rPr>
              <a:t>M: + 32 499 377085</a:t>
            </a:r>
          </a:p>
          <a:p>
            <a:pPr marL="1257300" lvl="3" indent="0">
              <a:buClr>
                <a:srgbClr val="FF9933"/>
              </a:buClr>
              <a:buNone/>
            </a:pPr>
            <a:endParaRPr lang="fr-BE" sz="1600" dirty="0">
              <a:latin typeface="+mn-lt"/>
            </a:endParaRP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r>
              <a:rPr lang="es-ES" sz="1800" b="1" kern="1200" dirty="0">
                <a:latin typeface="+mn-lt"/>
              </a:rPr>
              <a:t>Annette </a:t>
            </a:r>
            <a:r>
              <a:rPr lang="es-ES" sz="1800" b="1" kern="1200" dirty="0" err="1">
                <a:latin typeface="+mn-lt"/>
              </a:rPr>
              <a:t>Jantzen</a:t>
            </a:r>
            <a:endParaRPr lang="es-ES" sz="1800" b="1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es-ES" sz="1600" b="1" kern="1200" dirty="0" err="1">
                <a:latin typeface="+mn-lt"/>
              </a:rPr>
              <a:t>Policy</a:t>
            </a:r>
            <a:r>
              <a:rPr lang="es-ES" sz="1600" b="1" kern="1200" dirty="0">
                <a:latin typeface="+mn-lt"/>
              </a:rPr>
              <a:t> and </a:t>
            </a:r>
            <a:r>
              <a:rPr lang="es-ES" sz="1600" b="1" kern="1200" dirty="0" err="1">
                <a:latin typeface="+mn-lt"/>
              </a:rPr>
              <a:t>Communication</a:t>
            </a:r>
            <a:r>
              <a:rPr lang="es-ES" sz="1600" b="1" kern="1200" dirty="0">
                <a:latin typeface="+mn-lt"/>
              </a:rPr>
              <a:t> </a:t>
            </a:r>
            <a:r>
              <a:rPr lang="es-ES" sz="1600" b="1" kern="1200" dirty="0" err="1">
                <a:latin typeface="+mn-lt"/>
              </a:rPr>
              <a:t>Officer</a:t>
            </a:r>
            <a:endParaRPr lang="es-ES" sz="1600" b="1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es-ES" sz="1600" u="sng" dirty="0">
                <a:latin typeface="+mn-lt"/>
              </a:rPr>
              <a:t>annette.jantzen@aquapublica.eu</a:t>
            </a:r>
          </a:p>
          <a:p>
            <a:pPr marL="1257300" lvl="3" indent="0">
              <a:buClr>
                <a:srgbClr val="FF9933"/>
              </a:buClr>
              <a:buNone/>
            </a:pPr>
            <a:r>
              <a:rPr lang="fr-FR" sz="1600" dirty="0">
                <a:latin typeface="+mn-lt"/>
              </a:rPr>
              <a:t>T: + 32 2 518 86 55</a:t>
            </a:r>
            <a:br>
              <a:rPr lang="fr-FR" sz="1600" dirty="0">
                <a:latin typeface="+mn-lt"/>
              </a:rPr>
            </a:br>
            <a:r>
              <a:rPr lang="es-ES" sz="1600" dirty="0">
                <a:latin typeface="+mn-lt"/>
              </a:rPr>
              <a:t>	</a:t>
            </a:r>
            <a:endParaRPr lang="es-ES" sz="1600" dirty="0" smtClean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es-ES" sz="1600" dirty="0" smtClean="0">
                <a:latin typeface="+mn-lt"/>
              </a:rPr>
              <a:t>http</a:t>
            </a:r>
            <a:r>
              <a:rPr lang="es-ES" sz="1600" dirty="0">
                <a:latin typeface="+mn-lt"/>
              </a:rPr>
              <a:t>://www.aquapublica.eu/			@APE_EU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endParaRPr lang="en-US" altLang="fr-FR" kern="1200" dirty="0">
              <a:latin typeface="Arial" pitchFamily="34" charset="0"/>
            </a:endParaRPr>
          </a:p>
        </p:txBody>
      </p:sp>
      <p:pic>
        <p:nvPicPr>
          <p:cNvPr id="4" name="Picture 2" descr="C:\Users\jna\Documents\Download\brand_guideline_logos_0\brand guideline logos\TwitterLogo_#55ac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47" y="5229200"/>
            <a:ext cx="462779" cy="4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23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32001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32001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254</Words>
  <Application>Microsoft Office PowerPoint</Application>
  <PresentationFormat>On-screen Show (4:3)</PresentationFormat>
  <Paragraphs>70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Nouvelle présentation</vt:lpstr>
      <vt:lpstr>PowerPoint Presentation</vt:lpstr>
      <vt:lpstr>About Aqua Publica Europea</vt:lpstr>
      <vt:lpstr>APE on Development Cooperation</vt:lpstr>
      <vt:lpstr>APE and WOPs</vt:lpstr>
      <vt:lpstr>Key messages</vt:lpstr>
      <vt:lpstr>Need for a joint effort…</vt:lpstr>
      <vt:lpstr>Thanks!</vt:lpstr>
    </vt:vector>
  </TitlesOfParts>
  <Company>Christian Legros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Samuel</dc:creator>
  <cp:lastModifiedBy>fom</cp:lastModifiedBy>
  <cp:revision>548</cp:revision>
  <cp:lastPrinted>2017-06-01T13:26:16Z</cp:lastPrinted>
  <dcterms:created xsi:type="dcterms:W3CDTF">2008-09-03T13:48:43Z</dcterms:created>
  <dcterms:modified xsi:type="dcterms:W3CDTF">2017-06-01T15:38:36Z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2131983277</vt:i4>
  </property>
  <property fmtid="{D5CDD505-2E9C-101B-9397-08002B2CF9AE}" pid="3" name="_NewReviewCycle">
    <vt:lpwstr/>
  </property>
  <property fmtid="{D5CDD505-2E9C-101B-9397-08002B2CF9AE}" pid="4" name="_EmailSubject">
    <vt:lpwstr>Seminar on strengthening water operator partnerships in development cooperation 2 June 2017 0900-1330 - presentations</vt:lpwstr>
  </property>
  <property fmtid="{D5CDD505-2E9C-101B-9397-08002B2CF9AE}" pid="5" name="_AuthorEmail">
    <vt:lpwstr>milo.fiasconaro@aquapublica.eu</vt:lpwstr>
  </property>
  <property fmtid="{D5CDD505-2E9C-101B-9397-08002B2CF9AE}" pid="6" name="_AuthorEmailDisplayName">
    <vt:lpwstr>FIASCONARO Milo</vt:lpwstr>
  </property>
  <property fmtid="{D5CDD505-2E9C-101B-9397-08002B2CF9AE}" pid="7" name="_PreviousAdHocReviewCycleID">
    <vt:i4>158947541</vt:i4>
  </property>
</Properties>
</file>