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1" r:id="rId1"/>
  </p:sldMasterIdLst>
  <p:notesMasterIdLst>
    <p:notesMasterId r:id="rId15"/>
  </p:notesMasterIdLst>
  <p:handoutMasterIdLst>
    <p:handoutMasterId r:id="rId16"/>
  </p:handoutMasterIdLst>
  <p:sldIdLst>
    <p:sldId id="491" r:id="rId2"/>
    <p:sldId id="513" r:id="rId3"/>
    <p:sldId id="523" r:id="rId4"/>
    <p:sldId id="516" r:id="rId5"/>
    <p:sldId id="518" r:id="rId6"/>
    <p:sldId id="506" r:id="rId7"/>
    <p:sldId id="507" r:id="rId8"/>
    <p:sldId id="535" r:id="rId9"/>
    <p:sldId id="531" r:id="rId10"/>
    <p:sldId id="534" r:id="rId11"/>
    <p:sldId id="530" r:id="rId12"/>
    <p:sldId id="539" r:id="rId13"/>
    <p:sldId id="512" r:id="rId14"/>
  </p:sldIdLst>
  <p:sldSz cx="9144000" cy="6858000" type="screen4x3"/>
  <p:notesSz cx="6797675" cy="9928225"/>
  <p:custDataLst>
    <p:tags r:id="rId17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co Wieland | screenmakers" initials="scr MW" lastIdx="11" clrIdx="0"/>
  <p:cmAuthor id="1" name="corallov" initials="vco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8000"/>
    <a:srgbClr val="FFFFFF"/>
    <a:srgbClr val="A90013"/>
    <a:srgbClr val="003E79"/>
    <a:srgbClr val="99CCFF"/>
    <a:srgbClr val="005EA4"/>
    <a:srgbClr val="C5E3FF"/>
    <a:srgbClr val="C00000"/>
    <a:srgbClr val="C5D9ED"/>
    <a:srgbClr val="9DBED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39" autoAdjust="0"/>
    <p:restoredTop sz="96162" autoAdjust="0"/>
  </p:normalViewPr>
  <p:slideViewPr>
    <p:cSldViewPr>
      <p:cViewPr>
        <p:scale>
          <a:sx n="70" d="100"/>
          <a:sy n="70" d="100"/>
        </p:scale>
        <p:origin x="-1308" y="-84"/>
      </p:cViewPr>
      <p:guideLst>
        <p:guide orient="horz" pos="3566"/>
        <p:guide orient="horz" pos="935"/>
        <p:guide pos="476"/>
        <p:guide pos="54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52" y="-72"/>
      </p:cViewPr>
      <p:guideLst>
        <p:guide orient="horz" pos="3127"/>
        <p:guide pos="2141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77739-4EDF-4662-8A54-B317589F1034}" type="datetimeFigureOut">
              <a:rPr lang="de-DE" smtClean="0"/>
              <a:pPr/>
              <a:t>01.06.2017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206912-9C78-42D3-9B19-2D12053DEFF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8090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98B79-62AE-4355-AA26-3B842B262FEF}" type="datetimeFigureOut">
              <a:rPr lang="de-DE" smtClean="0"/>
              <a:pPr/>
              <a:t>01.06.2017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A1FE72-E1E0-45AB-8516-CE477470A9D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969905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>
            <a:spLocks/>
          </p:cNvSpPr>
          <p:nvPr userDrawn="1"/>
        </p:nvSpPr>
        <p:spPr bwMode="gray">
          <a:xfrm>
            <a:off x="287338" y="0"/>
            <a:ext cx="8569325" cy="5216807"/>
          </a:xfrm>
          <a:custGeom>
            <a:avLst/>
            <a:gdLst>
              <a:gd name="T0" fmla="*/ 0 w 2699"/>
              <a:gd name="T1" fmla="*/ 0 h 1644"/>
              <a:gd name="T2" fmla="*/ 0 w 2699"/>
              <a:gd name="T3" fmla="*/ 1644 h 1644"/>
              <a:gd name="T4" fmla="*/ 520 w 2699"/>
              <a:gd name="T5" fmla="*/ 1644 h 1644"/>
              <a:gd name="T6" fmla="*/ 527 w 2699"/>
              <a:gd name="T7" fmla="*/ 1641 h 1644"/>
              <a:gd name="T8" fmla="*/ 527 w 2699"/>
              <a:gd name="T9" fmla="*/ 1623 h 1644"/>
              <a:gd name="T10" fmla="*/ 626 w 2699"/>
              <a:gd name="T11" fmla="*/ 1625 h 1644"/>
              <a:gd name="T12" fmla="*/ 626 w 2699"/>
              <a:gd name="T13" fmla="*/ 1630 h 1644"/>
              <a:gd name="T14" fmla="*/ 644 w 2699"/>
              <a:gd name="T15" fmla="*/ 1630 h 1644"/>
              <a:gd name="T16" fmla="*/ 644 w 2699"/>
              <a:gd name="T17" fmla="*/ 1628 h 1644"/>
              <a:gd name="T18" fmla="*/ 646 w 2699"/>
              <a:gd name="T19" fmla="*/ 1623 h 1644"/>
              <a:gd name="T20" fmla="*/ 664 w 2699"/>
              <a:gd name="T21" fmla="*/ 1618 h 1644"/>
              <a:gd name="T22" fmla="*/ 685 w 2699"/>
              <a:gd name="T23" fmla="*/ 1629 h 1644"/>
              <a:gd name="T24" fmla="*/ 685 w 2699"/>
              <a:gd name="T25" fmla="*/ 1630 h 1644"/>
              <a:gd name="T26" fmla="*/ 706 w 2699"/>
              <a:gd name="T27" fmla="*/ 1630 h 1644"/>
              <a:gd name="T28" fmla="*/ 705 w 2699"/>
              <a:gd name="T29" fmla="*/ 1628 h 1644"/>
              <a:gd name="T30" fmla="*/ 708 w 2699"/>
              <a:gd name="T31" fmla="*/ 1623 h 1644"/>
              <a:gd name="T32" fmla="*/ 725 w 2699"/>
              <a:gd name="T33" fmla="*/ 1618 h 1644"/>
              <a:gd name="T34" fmla="*/ 746 w 2699"/>
              <a:gd name="T35" fmla="*/ 1629 h 1644"/>
              <a:gd name="T36" fmla="*/ 747 w 2699"/>
              <a:gd name="T37" fmla="*/ 1630 h 1644"/>
              <a:gd name="T38" fmla="*/ 765 w 2699"/>
              <a:gd name="T39" fmla="*/ 1630 h 1644"/>
              <a:gd name="T40" fmla="*/ 768 w 2699"/>
              <a:gd name="T41" fmla="*/ 1630 h 1644"/>
              <a:gd name="T42" fmla="*/ 768 w 2699"/>
              <a:gd name="T43" fmla="*/ 1629 h 1644"/>
              <a:gd name="T44" fmla="*/ 769 w 2699"/>
              <a:gd name="T45" fmla="*/ 1623 h 1644"/>
              <a:gd name="T46" fmla="*/ 787 w 2699"/>
              <a:gd name="T47" fmla="*/ 1618 h 1644"/>
              <a:gd name="T48" fmla="*/ 808 w 2699"/>
              <a:gd name="T49" fmla="*/ 1629 h 1644"/>
              <a:gd name="T50" fmla="*/ 1822 w 2699"/>
              <a:gd name="T51" fmla="*/ 1548 h 1644"/>
              <a:gd name="T52" fmla="*/ 1949 w 2699"/>
              <a:gd name="T53" fmla="*/ 1529 h 1644"/>
              <a:gd name="T54" fmla="*/ 2699 w 2699"/>
              <a:gd name="T55" fmla="*/ 1436 h 1644"/>
              <a:gd name="T56" fmla="*/ 2699 w 2699"/>
              <a:gd name="T57" fmla="*/ 0 h 1644"/>
              <a:gd name="T58" fmla="*/ 0 w 2699"/>
              <a:gd name="T59" fmla="*/ 0 h 1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2699" h="1644">
                <a:moveTo>
                  <a:pt x="0" y="0"/>
                </a:moveTo>
                <a:cubicBezTo>
                  <a:pt x="0" y="1644"/>
                  <a:pt x="0" y="1644"/>
                  <a:pt x="0" y="1644"/>
                </a:cubicBezTo>
                <a:cubicBezTo>
                  <a:pt x="520" y="1644"/>
                  <a:pt x="520" y="1644"/>
                  <a:pt x="520" y="1644"/>
                </a:cubicBezTo>
                <a:cubicBezTo>
                  <a:pt x="527" y="1641"/>
                  <a:pt x="527" y="1641"/>
                  <a:pt x="527" y="1641"/>
                </a:cubicBezTo>
                <a:cubicBezTo>
                  <a:pt x="527" y="1623"/>
                  <a:pt x="527" y="1623"/>
                  <a:pt x="527" y="1623"/>
                </a:cubicBezTo>
                <a:cubicBezTo>
                  <a:pt x="626" y="1625"/>
                  <a:pt x="626" y="1625"/>
                  <a:pt x="626" y="1625"/>
                </a:cubicBezTo>
                <a:cubicBezTo>
                  <a:pt x="626" y="1630"/>
                  <a:pt x="626" y="1630"/>
                  <a:pt x="626" y="1630"/>
                </a:cubicBezTo>
                <a:cubicBezTo>
                  <a:pt x="644" y="1630"/>
                  <a:pt x="644" y="1630"/>
                  <a:pt x="644" y="1630"/>
                </a:cubicBezTo>
                <a:cubicBezTo>
                  <a:pt x="644" y="1628"/>
                  <a:pt x="644" y="1628"/>
                  <a:pt x="644" y="1628"/>
                </a:cubicBezTo>
                <a:cubicBezTo>
                  <a:pt x="644" y="1628"/>
                  <a:pt x="644" y="1625"/>
                  <a:pt x="646" y="1623"/>
                </a:cubicBezTo>
                <a:cubicBezTo>
                  <a:pt x="648" y="1621"/>
                  <a:pt x="653" y="1618"/>
                  <a:pt x="664" y="1618"/>
                </a:cubicBezTo>
                <a:cubicBezTo>
                  <a:pt x="685" y="1618"/>
                  <a:pt x="685" y="1629"/>
                  <a:pt x="685" y="1629"/>
                </a:cubicBezTo>
                <a:cubicBezTo>
                  <a:pt x="685" y="1630"/>
                  <a:pt x="685" y="1630"/>
                  <a:pt x="685" y="1630"/>
                </a:cubicBezTo>
                <a:cubicBezTo>
                  <a:pt x="706" y="1630"/>
                  <a:pt x="706" y="1630"/>
                  <a:pt x="706" y="1630"/>
                </a:cubicBezTo>
                <a:cubicBezTo>
                  <a:pt x="705" y="1628"/>
                  <a:pt x="705" y="1628"/>
                  <a:pt x="705" y="1628"/>
                </a:cubicBezTo>
                <a:cubicBezTo>
                  <a:pt x="705" y="1628"/>
                  <a:pt x="705" y="1626"/>
                  <a:pt x="708" y="1623"/>
                </a:cubicBezTo>
                <a:cubicBezTo>
                  <a:pt x="709" y="1621"/>
                  <a:pt x="715" y="1618"/>
                  <a:pt x="725" y="1618"/>
                </a:cubicBezTo>
                <a:cubicBezTo>
                  <a:pt x="746" y="1618"/>
                  <a:pt x="746" y="1629"/>
                  <a:pt x="746" y="1629"/>
                </a:cubicBezTo>
                <a:cubicBezTo>
                  <a:pt x="747" y="1630"/>
                  <a:pt x="747" y="1630"/>
                  <a:pt x="747" y="1630"/>
                </a:cubicBezTo>
                <a:cubicBezTo>
                  <a:pt x="765" y="1630"/>
                  <a:pt x="765" y="1630"/>
                  <a:pt x="765" y="1630"/>
                </a:cubicBezTo>
                <a:cubicBezTo>
                  <a:pt x="768" y="1630"/>
                  <a:pt x="768" y="1630"/>
                  <a:pt x="768" y="1630"/>
                </a:cubicBezTo>
                <a:cubicBezTo>
                  <a:pt x="768" y="1629"/>
                  <a:pt x="768" y="1629"/>
                  <a:pt x="768" y="1629"/>
                </a:cubicBezTo>
                <a:cubicBezTo>
                  <a:pt x="768" y="1629"/>
                  <a:pt x="768" y="1626"/>
                  <a:pt x="769" y="1623"/>
                </a:cubicBezTo>
                <a:cubicBezTo>
                  <a:pt x="772" y="1621"/>
                  <a:pt x="776" y="1618"/>
                  <a:pt x="787" y="1618"/>
                </a:cubicBezTo>
                <a:cubicBezTo>
                  <a:pt x="807" y="1618"/>
                  <a:pt x="808" y="1629"/>
                  <a:pt x="808" y="1629"/>
                </a:cubicBezTo>
                <a:cubicBezTo>
                  <a:pt x="1226" y="1631"/>
                  <a:pt x="1523" y="1593"/>
                  <a:pt x="1822" y="1548"/>
                </a:cubicBezTo>
                <a:cubicBezTo>
                  <a:pt x="1864" y="1542"/>
                  <a:pt x="1906" y="1536"/>
                  <a:pt x="1949" y="1529"/>
                </a:cubicBezTo>
                <a:cubicBezTo>
                  <a:pt x="2172" y="1495"/>
                  <a:pt x="2405" y="1460"/>
                  <a:pt x="2699" y="1436"/>
                </a:cubicBezTo>
                <a:cubicBezTo>
                  <a:pt x="2699" y="0"/>
                  <a:pt x="2699" y="0"/>
                  <a:pt x="2699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651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755650" y="751840"/>
            <a:ext cx="7848600" cy="984885"/>
          </a:xfrm>
        </p:spPr>
        <p:txBody>
          <a:bodyPr>
            <a:spAutoFit/>
          </a:bodyPr>
          <a:lstStyle>
            <a:lvl1pPr>
              <a:defRPr sz="3200" baseline="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gray">
          <a:xfrm>
            <a:off x="755650" y="1736725"/>
            <a:ext cx="7848600" cy="738664"/>
          </a:xfrm>
        </p:spPr>
        <p:txBody>
          <a:bodyPr>
            <a:spAutoFit/>
          </a:bodyPr>
          <a:lstStyle>
            <a:lvl1pPr marL="0" indent="0" algn="l"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0" indent="0" algn="l">
              <a:buNone/>
              <a:defRPr sz="2400">
                <a:solidFill>
                  <a:schemeClr val="tx1"/>
                </a:solidFill>
              </a:defRPr>
            </a:lvl2pPr>
            <a:lvl3pPr marL="0" indent="0" algn="l">
              <a:buNone/>
              <a:defRPr sz="2400">
                <a:solidFill>
                  <a:schemeClr val="tx1"/>
                </a:solidFill>
              </a:defRPr>
            </a:lvl3pPr>
            <a:lvl4pPr marL="0" indent="0" algn="l">
              <a:buNone/>
              <a:defRPr sz="2400">
                <a:solidFill>
                  <a:schemeClr val="tx1"/>
                </a:solidFill>
              </a:defRPr>
            </a:lvl4pPr>
            <a:lvl5pPr marL="0" indent="0" algn="l">
              <a:buNone/>
              <a:defRPr sz="2400">
                <a:solidFill>
                  <a:schemeClr val="tx1"/>
                </a:solidFill>
              </a:defRPr>
            </a:lvl5pPr>
            <a:lvl6pPr marL="0" indent="0" algn="l">
              <a:buNone/>
              <a:defRPr sz="2400">
                <a:solidFill>
                  <a:schemeClr val="tx1"/>
                </a:solidFill>
              </a:defRPr>
            </a:lvl6pPr>
            <a:lvl7pPr marL="0" indent="0" algn="l">
              <a:buNone/>
              <a:defRPr sz="2400">
                <a:solidFill>
                  <a:schemeClr val="tx1"/>
                </a:solidFill>
              </a:defRPr>
            </a:lvl7pPr>
            <a:lvl8pPr marL="0" indent="0" algn="l">
              <a:buNone/>
              <a:defRPr sz="2400">
                <a:solidFill>
                  <a:schemeClr val="tx1"/>
                </a:solidFill>
              </a:defRPr>
            </a:lvl8pPr>
            <a:lvl9pPr marL="0" indent="0" algn="l">
              <a:buNone/>
              <a:defRPr sz="2400">
                <a:solidFill>
                  <a:schemeClr val="tx1"/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755650" y="2276475"/>
            <a:ext cx="7848600" cy="430887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buFont typeface="Arial" pitchFamily="34" charset="0"/>
              <a:buNone/>
              <a:defRPr sz="1400" b="0"/>
            </a:lvl1pPr>
            <a:lvl2pPr>
              <a:spcBef>
                <a:spcPts val="0"/>
              </a:spcBef>
              <a:buFont typeface="Arial" pitchFamily="34" charset="0"/>
              <a:buNone/>
              <a:defRPr sz="1400" b="0"/>
            </a:lvl2pPr>
            <a:lvl3pPr>
              <a:spcBef>
                <a:spcPts val="0"/>
              </a:spcBef>
              <a:buNone/>
              <a:defRPr sz="1400" b="0"/>
            </a:lvl3pPr>
            <a:lvl4pPr>
              <a:spcBef>
                <a:spcPts val="0"/>
              </a:spcBef>
              <a:buNone/>
              <a:defRPr sz="1400" b="0"/>
            </a:lvl4pPr>
            <a:lvl5pPr>
              <a:spcBef>
                <a:spcPts val="0"/>
              </a:spcBef>
              <a:buNone/>
              <a:defRPr sz="1400" b="0"/>
            </a:lvl5pPr>
          </a:lstStyle>
          <a:p>
            <a:pPr lvl="0"/>
            <a:r>
              <a:rPr lang="de-DE" dirty="0" smtClean="0"/>
              <a:t>Datum, Ort</a:t>
            </a:r>
            <a:br>
              <a:rPr lang="de-DE" dirty="0" smtClean="0"/>
            </a:br>
            <a:r>
              <a:rPr lang="de-DE" dirty="0" smtClean="0"/>
              <a:t>Referent</a:t>
            </a:r>
          </a:p>
        </p:txBody>
      </p:sp>
      <p:pic>
        <p:nvPicPr>
          <p:cNvPr id="11" name="Grafik 10" descr="Bild1.pn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0" y="3861048"/>
            <a:ext cx="9144000" cy="144016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213" y="1371600"/>
            <a:ext cx="7775575" cy="619125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684000" y="2209800"/>
            <a:ext cx="7776000" cy="3816000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1800"/>
            </a:lvl5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4519735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platzhalter 1"/>
          <p:cNvSpPr>
            <a:spLocks noGrp="1"/>
          </p:cNvSpPr>
          <p:nvPr>
            <p:ph type="title"/>
          </p:nvPr>
        </p:nvSpPr>
        <p:spPr bwMode="gray">
          <a:xfrm>
            <a:off x="755650" y="440668"/>
            <a:ext cx="7842440" cy="461665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/>
          <a:p>
            <a:r>
              <a:rPr lang="de-DE" noProof="0" dirty="0" smtClean="0"/>
              <a:t>TITELMASTERFORMAT DURCH KLICKEN BEARBEITEN</a:t>
            </a:r>
            <a:endParaRPr lang="de-DE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0"/>
          </p:nvPr>
        </p:nvSpPr>
        <p:spPr>
          <a:xfrm>
            <a:off x="755650" y="1484313"/>
            <a:ext cx="7848600" cy="4176712"/>
          </a:xfrm>
        </p:spPr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643208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 baseline="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gray">
          <a:xfrm>
            <a:off x="755650" y="1484314"/>
            <a:ext cx="7848600" cy="1538883"/>
          </a:xfrm>
        </p:spPr>
        <p:txBody>
          <a:bodyPr>
            <a:sp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Fußzeilenplatzhalter 26"/>
          <p:cNvSpPr>
            <a:spLocks noGrp="1"/>
          </p:cNvSpPr>
          <p:nvPr>
            <p:ph type="ftr" sz="quarter" idx="3"/>
          </p:nvPr>
        </p:nvSpPr>
        <p:spPr bwMode="gray">
          <a:xfrm>
            <a:off x="539552" y="6597650"/>
            <a:ext cx="6696744" cy="26035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Titel und Datum des Vortrags</a:t>
            </a:r>
            <a:endParaRPr lang="de-DE" dirty="0"/>
          </a:p>
        </p:txBody>
      </p:sp>
      <p:sp>
        <p:nvSpPr>
          <p:cNvPr id="9" name="Inhaltsplatzhalter 8"/>
          <p:cNvSpPr>
            <a:spLocks noGrp="1"/>
          </p:cNvSpPr>
          <p:nvPr>
            <p:ph sz="quarter" idx="13"/>
          </p:nvPr>
        </p:nvSpPr>
        <p:spPr bwMode="gray">
          <a:xfrm>
            <a:off x="755650" y="1016000"/>
            <a:ext cx="7848600" cy="246221"/>
          </a:xfrm>
        </p:spPr>
        <p:txBody>
          <a:bodyPr wrap="square">
            <a:spAutoFit/>
          </a:bodyPr>
          <a:lstStyle>
            <a:lvl1pPr>
              <a:spcBef>
                <a:spcPts val="0"/>
              </a:spcBef>
              <a:buFontTx/>
              <a:buNone/>
              <a:defRPr b="0"/>
            </a:lvl1pPr>
            <a:lvl2pPr>
              <a:spcBef>
                <a:spcPts val="0"/>
              </a:spcBef>
              <a:buFontTx/>
              <a:buNone/>
              <a:defRPr b="0"/>
            </a:lvl2pPr>
            <a:lvl3pPr>
              <a:spcBef>
                <a:spcPts val="0"/>
              </a:spcBef>
              <a:buFontTx/>
              <a:buNone/>
              <a:defRPr b="0"/>
            </a:lvl3pPr>
            <a:lvl4pPr>
              <a:spcBef>
                <a:spcPts val="0"/>
              </a:spcBef>
              <a:buFontTx/>
              <a:buNone/>
              <a:defRPr b="0"/>
            </a:lvl4pPr>
            <a:lvl5pPr>
              <a:spcBef>
                <a:spcPts val="0"/>
              </a:spcBef>
              <a:buFontTx/>
              <a:buNone/>
              <a:defRPr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7"/>
          <p:cNvSpPr>
            <a:spLocks/>
          </p:cNvSpPr>
          <p:nvPr userDrawn="1"/>
        </p:nvSpPr>
        <p:spPr bwMode="gray">
          <a:xfrm>
            <a:off x="287338" y="0"/>
            <a:ext cx="8569325" cy="5730081"/>
          </a:xfrm>
          <a:custGeom>
            <a:avLst/>
            <a:gdLst>
              <a:gd name="T0" fmla="*/ 0 w 2699"/>
              <a:gd name="T1" fmla="*/ 0 h 1811"/>
              <a:gd name="T2" fmla="*/ 0 w 2699"/>
              <a:gd name="T3" fmla="*/ 1424 h 1811"/>
              <a:gd name="T4" fmla="*/ 595 w 2699"/>
              <a:gd name="T5" fmla="*/ 1407 h 1811"/>
              <a:gd name="T6" fmla="*/ 1456 w 2699"/>
              <a:gd name="T7" fmla="*/ 1482 h 1811"/>
              <a:gd name="T8" fmla="*/ 1619 w 2699"/>
              <a:gd name="T9" fmla="*/ 1513 h 1811"/>
              <a:gd name="T10" fmla="*/ 2699 w 2699"/>
              <a:gd name="T11" fmla="*/ 1811 h 1811"/>
              <a:gd name="T12" fmla="*/ 2699 w 2699"/>
              <a:gd name="T13" fmla="*/ 0 h 1811"/>
              <a:gd name="T14" fmla="*/ 0 w 2699"/>
              <a:gd name="T15" fmla="*/ 0 h 18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699" h="1811">
                <a:moveTo>
                  <a:pt x="0" y="0"/>
                </a:moveTo>
                <a:cubicBezTo>
                  <a:pt x="0" y="1424"/>
                  <a:pt x="0" y="1424"/>
                  <a:pt x="0" y="1424"/>
                </a:cubicBezTo>
                <a:cubicBezTo>
                  <a:pt x="175" y="1414"/>
                  <a:pt x="371" y="1407"/>
                  <a:pt x="595" y="1407"/>
                </a:cubicBezTo>
                <a:cubicBezTo>
                  <a:pt x="896" y="1407"/>
                  <a:pt x="1183" y="1436"/>
                  <a:pt x="1456" y="1482"/>
                </a:cubicBezTo>
                <a:cubicBezTo>
                  <a:pt x="1511" y="1492"/>
                  <a:pt x="1565" y="1502"/>
                  <a:pt x="1619" y="1513"/>
                </a:cubicBezTo>
                <a:cubicBezTo>
                  <a:pt x="2009" y="1590"/>
                  <a:pt x="2370" y="1701"/>
                  <a:pt x="2699" y="1811"/>
                </a:cubicBezTo>
                <a:cubicBezTo>
                  <a:pt x="2699" y="0"/>
                  <a:pt x="2699" y="0"/>
                  <a:pt x="2699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651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755650" y="751840"/>
            <a:ext cx="7848600" cy="984885"/>
          </a:xfrm>
        </p:spPr>
        <p:txBody>
          <a:bodyPr/>
          <a:lstStyle>
            <a:lvl1pPr>
              <a:defRPr sz="3200" baseline="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pic>
        <p:nvPicPr>
          <p:cNvPr id="8" name="Grafik 7" descr="Bild1.pn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 rot="11402744">
            <a:off x="-300636" y="3923996"/>
            <a:ext cx="9537322" cy="21659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 baseline="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gray">
          <a:xfrm>
            <a:off x="755650" y="1484314"/>
            <a:ext cx="3744000" cy="1785104"/>
          </a:xfrm>
        </p:spPr>
        <p:txBody>
          <a:bodyPr wrap="square">
            <a:sp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9" name="Inhaltsplatzhalter 8"/>
          <p:cNvSpPr>
            <a:spLocks noGrp="1"/>
          </p:cNvSpPr>
          <p:nvPr>
            <p:ph sz="quarter" idx="13"/>
          </p:nvPr>
        </p:nvSpPr>
        <p:spPr bwMode="gray">
          <a:xfrm>
            <a:off x="755650" y="1016000"/>
            <a:ext cx="7848600" cy="246221"/>
          </a:xfrm>
        </p:spPr>
        <p:txBody>
          <a:bodyPr wrap="square">
            <a:spAutoFit/>
          </a:bodyPr>
          <a:lstStyle>
            <a:lvl1pPr>
              <a:spcBef>
                <a:spcPts val="0"/>
              </a:spcBef>
              <a:buFontTx/>
              <a:buNone/>
              <a:defRPr b="0"/>
            </a:lvl1pPr>
            <a:lvl2pPr>
              <a:spcBef>
                <a:spcPts val="0"/>
              </a:spcBef>
              <a:buFontTx/>
              <a:buNone/>
              <a:defRPr b="0"/>
            </a:lvl2pPr>
            <a:lvl3pPr>
              <a:spcBef>
                <a:spcPts val="0"/>
              </a:spcBef>
              <a:buFontTx/>
              <a:buNone/>
              <a:defRPr b="0"/>
            </a:lvl3pPr>
            <a:lvl4pPr>
              <a:spcBef>
                <a:spcPts val="0"/>
              </a:spcBef>
              <a:buFontTx/>
              <a:buNone/>
              <a:defRPr b="0"/>
            </a:lvl4pPr>
            <a:lvl5pPr>
              <a:spcBef>
                <a:spcPts val="0"/>
              </a:spcBef>
              <a:buFontTx/>
              <a:buNone/>
              <a:defRPr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4"/>
          </p:nvPr>
        </p:nvSpPr>
        <p:spPr>
          <a:xfrm>
            <a:off x="4860250" y="1523632"/>
            <a:ext cx="3744000" cy="421041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Fußzeilenplatzhalter 26"/>
          <p:cNvSpPr>
            <a:spLocks noGrp="1"/>
          </p:cNvSpPr>
          <p:nvPr>
            <p:ph type="ftr" sz="quarter" idx="3"/>
          </p:nvPr>
        </p:nvSpPr>
        <p:spPr bwMode="gray">
          <a:xfrm>
            <a:off x="503548" y="6597650"/>
            <a:ext cx="6660740" cy="26035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Titel und Datum des Vortrags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5869251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 baseline="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6" name="Fußzeilenplatzhalter 26"/>
          <p:cNvSpPr>
            <a:spLocks noGrp="1"/>
          </p:cNvSpPr>
          <p:nvPr>
            <p:ph type="ftr" sz="quarter" idx="3"/>
          </p:nvPr>
        </p:nvSpPr>
        <p:spPr bwMode="gray">
          <a:xfrm>
            <a:off x="467544" y="6597650"/>
            <a:ext cx="6624736" cy="26035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>
                <a:solidFill>
                  <a:srgbClr val="5F5F5F">
                    <a:tint val="75000"/>
                  </a:srgbClr>
                </a:solidFill>
              </a:rPr>
              <a:t>Titel und Datum des Vortrags</a:t>
            </a:r>
            <a:endParaRPr lang="de-DE" dirty="0">
              <a:solidFill>
                <a:srgbClr val="5F5F5F">
                  <a:tint val="75000"/>
                </a:srgb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26"/>
          <p:cNvSpPr>
            <a:spLocks noGrp="1"/>
          </p:cNvSpPr>
          <p:nvPr>
            <p:ph type="ftr" sz="quarter" idx="3"/>
          </p:nvPr>
        </p:nvSpPr>
        <p:spPr bwMode="gray">
          <a:xfrm>
            <a:off x="755650" y="1"/>
            <a:ext cx="7848600" cy="26035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>
                <a:solidFill>
                  <a:srgbClr val="5F5F5F">
                    <a:tint val="75000"/>
                  </a:srgbClr>
                </a:solidFill>
              </a:rPr>
              <a:t>Titel und Datum des Vortrags</a:t>
            </a:r>
            <a:endParaRPr lang="de-DE" dirty="0">
              <a:solidFill>
                <a:srgbClr val="5F5F5F">
                  <a:tint val="75000"/>
                </a:srgb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0363" y="137262"/>
            <a:ext cx="6272456" cy="677108"/>
          </a:xfrm>
        </p:spPr>
        <p:txBody>
          <a:bodyPr/>
          <a:lstStyle>
            <a:lvl1pPr>
              <a:defRPr sz="220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tif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0" name="AutoShape 72"/>
          <p:cNvSpPr>
            <a:spLocks noChangeAspect="1" noChangeArrowheads="1" noTextEdit="1"/>
          </p:cNvSpPr>
          <p:nvPr userDrawn="1"/>
        </p:nvSpPr>
        <p:spPr bwMode="auto">
          <a:xfrm>
            <a:off x="0" y="5768975"/>
            <a:ext cx="9175751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4" name="Objekt 3" hidden="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3224153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2118" name="think-cell Folie" r:id="rId13" imgW="360" imgH="360" progId="">
              <p:embed/>
            </p:oleObj>
          </a:graphicData>
        </a:graphic>
      </p:graphicFrame>
      <p:sp>
        <p:nvSpPr>
          <p:cNvPr id="23" name="Rechteck 2"/>
          <p:cNvSpPr/>
          <p:nvPr/>
        </p:nvSpPr>
        <p:spPr bwMode="gray">
          <a:xfrm>
            <a:off x="251520" y="0"/>
            <a:ext cx="8676964" cy="6741368"/>
          </a:xfrm>
          <a:custGeom>
            <a:avLst/>
            <a:gdLst/>
            <a:ahLst/>
            <a:cxnLst/>
            <a:rect l="l" t="t" r="r" b="b"/>
            <a:pathLst>
              <a:path w="8569325" h="6648450">
                <a:moveTo>
                  <a:pt x="0" y="0"/>
                </a:moveTo>
                <a:lnTo>
                  <a:pt x="8569325" y="0"/>
                </a:lnTo>
                <a:lnTo>
                  <a:pt x="8569325" y="5855659"/>
                </a:lnTo>
                <a:lnTo>
                  <a:pt x="8456611" y="5867400"/>
                </a:lnTo>
                <a:lnTo>
                  <a:pt x="8107361" y="5918200"/>
                </a:lnTo>
                <a:lnTo>
                  <a:pt x="7713661" y="5975350"/>
                </a:lnTo>
                <a:lnTo>
                  <a:pt x="7148511" y="6096000"/>
                </a:lnTo>
                <a:lnTo>
                  <a:pt x="6615111" y="6203950"/>
                </a:lnTo>
                <a:lnTo>
                  <a:pt x="5922961" y="6350000"/>
                </a:lnTo>
                <a:lnTo>
                  <a:pt x="5237161" y="6457950"/>
                </a:lnTo>
                <a:lnTo>
                  <a:pt x="4437061" y="6559550"/>
                </a:lnTo>
                <a:lnTo>
                  <a:pt x="3757611" y="6610350"/>
                </a:lnTo>
                <a:lnTo>
                  <a:pt x="3211511" y="6635750"/>
                </a:lnTo>
                <a:lnTo>
                  <a:pt x="2747961" y="6648450"/>
                </a:lnTo>
                <a:lnTo>
                  <a:pt x="2278061" y="6629400"/>
                </a:lnTo>
                <a:lnTo>
                  <a:pt x="1770061" y="6597650"/>
                </a:lnTo>
                <a:lnTo>
                  <a:pt x="1312861" y="6540500"/>
                </a:lnTo>
                <a:lnTo>
                  <a:pt x="608011" y="6413500"/>
                </a:lnTo>
                <a:lnTo>
                  <a:pt x="0" y="621653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651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755650" y="1492136"/>
            <a:ext cx="7848600" cy="27289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de-DE" noProof="0" dirty="0" smtClean="0"/>
              <a:t>Textmasterformate durch Klicken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</a:p>
          <a:p>
            <a:pPr lvl="5"/>
            <a:r>
              <a:rPr lang="de-DE" noProof="0" dirty="0" smtClean="0"/>
              <a:t>Sechste Ebene</a:t>
            </a:r>
          </a:p>
          <a:p>
            <a:pPr lvl="6"/>
            <a:r>
              <a:rPr lang="de-DE" noProof="0" dirty="0" smtClean="0"/>
              <a:t>Siebte Ebene</a:t>
            </a:r>
          </a:p>
          <a:p>
            <a:pPr lvl="7"/>
            <a:r>
              <a:rPr lang="de-DE" noProof="0" dirty="0" smtClean="0"/>
              <a:t>Achte Ebene</a:t>
            </a:r>
          </a:p>
          <a:p>
            <a:pPr lvl="8"/>
            <a:r>
              <a:rPr lang="de-DE" noProof="0" dirty="0" smtClean="0"/>
              <a:t>Neunte Ebene</a:t>
            </a:r>
            <a:endParaRPr lang="de-DE" noProof="0" dirty="0"/>
          </a:p>
        </p:txBody>
      </p:sp>
      <p:sp>
        <p:nvSpPr>
          <p:cNvPr id="28" name="Rechteck 27"/>
          <p:cNvSpPr/>
          <p:nvPr/>
        </p:nvSpPr>
        <p:spPr bwMode="gray">
          <a:xfrm>
            <a:off x="71178" y="6489340"/>
            <a:ext cx="360362" cy="260350"/>
          </a:xfrm>
          <a:prstGeom prst="rect">
            <a:avLst/>
          </a:prstGeom>
        </p:spPr>
        <p:txBody>
          <a:bodyPr vert="horz" lIns="0" tIns="0" rIns="0" bIns="0" rtlCol="0" anchor="b" anchorCtr="0"/>
          <a:lstStyle/>
          <a:p>
            <a:pPr algn="ctr"/>
            <a:fld id="{B8FDED62-3CCF-4197-AFE4-2E72AE7D5AE4}" type="slidenum">
              <a:rPr lang="de-DE" sz="1000" b="1">
                <a:solidFill>
                  <a:srgbClr val="005EA4"/>
                </a:solidFill>
              </a:rPr>
              <a:pPr algn="ctr"/>
              <a:t>‹Nr.›</a:t>
            </a:fld>
            <a:endParaRPr lang="de-DE" sz="1000" b="1" dirty="0">
              <a:solidFill>
                <a:srgbClr val="005EA4"/>
              </a:solidFill>
            </a:endParaRPr>
          </a:p>
        </p:txBody>
      </p:sp>
      <p:pic>
        <p:nvPicPr>
          <p:cNvPr id="10" name="Picture 2" descr="K:\CA\CA\5 Intern\01 Vorlagen CAH_IM AUFBAU_2012\02 CAH_HW  Logos\01 Deutsch\2012 CAH-Logo deutsch_50_ohne_HW.tif"/>
          <p:cNvPicPr>
            <a:picLocks noChangeAspect="1" noChangeArrowheads="1"/>
          </p:cNvPicPr>
          <p:nvPr userDrawn="1"/>
        </p:nvPicPr>
        <p:blipFill>
          <a:blip r:embed="rId1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52320" y="6306978"/>
            <a:ext cx="1624970" cy="449183"/>
          </a:xfrm>
          <a:prstGeom prst="rect">
            <a:avLst/>
          </a:prstGeom>
          <a:noFill/>
        </p:spPr>
      </p:pic>
      <p:sp>
        <p:nvSpPr>
          <p:cNvPr id="11" name="Rechteck 10"/>
          <p:cNvSpPr/>
          <p:nvPr userDrawn="1"/>
        </p:nvSpPr>
        <p:spPr>
          <a:xfrm rot="16200000">
            <a:off x="413538" y="648852"/>
            <a:ext cx="324036" cy="72008"/>
          </a:xfrm>
          <a:prstGeom prst="rect">
            <a:avLst/>
          </a:prstGeom>
          <a:solidFill>
            <a:srgbClr val="005EA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 algn="ctr">
              <a:spcBef>
                <a:spcPts val="800"/>
              </a:spcBef>
              <a:buFont typeface="Arial" pitchFamily="34" charset="0"/>
              <a:buChar char="•"/>
            </a:pP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755650" y="440668"/>
            <a:ext cx="7842440" cy="461665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/>
          <a:p>
            <a:r>
              <a:rPr lang="de-DE" noProof="0" dirty="0" smtClean="0"/>
              <a:t>TITELMASTERFORMAT DURCH KLICKEN BEARBEITEN</a:t>
            </a:r>
            <a:endParaRPr lang="de-DE" noProof="0" dirty="0"/>
          </a:p>
        </p:txBody>
      </p:sp>
      <p:sp>
        <p:nvSpPr>
          <p:cNvPr id="2122" name="Line 74"/>
          <p:cNvSpPr>
            <a:spLocks noChangeShapeType="1"/>
          </p:cNvSpPr>
          <p:nvPr userDrawn="1"/>
        </p:nvSpPr>
        <p:spPr bwMode="auto">
          <a:xfrm>
            <a:off x="-1855787" y="6707188"/>
            <a:ext cx="1588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3" name="Line 75"/>
          <p:cNvSpPr>
            <a:spLocks noChangeShapeType="1"/>
          </p:cNvSpPr>
          <p:nvPr userDrawn="1"/>
        </p:nvSpPr>
        <p:spPr bwMode="auto">
          <a:xfrm>
            <a:off x="-1855787" y="6707188"/>
            <a:ext cx="1588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44" name="Line 96"/>
          <p:cNvSpPr>
            <a:spLocks noChangeShapeType="1"/>
          </p:cNvSpPr>
          <p:nvPr userDrawn="1"/>
        </p:nvSpPr>
        <p:spPr bwMode="auto">
          <a:xfrm>
            <a:off x="46038" y="6473825"/>
            <a:ext cx="1588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45" name="Line 97"/>
          <p:cNvSpPr>
            <a:spLocks noChangeShapeType="1"/>
          </p:cNvSpPr>
          <p:nvPr userDrawn="1"/>
        </p:nvSpPr>
        <p:spPr bwMode="auto">
          <a:xfrm>
            <a:off x="46038" y="6473825"/>
            <a:ext cx="1588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48" name="Line 100"/>
          <p:cNvSpPr>
            <a:spLocks noChangeShapeType="1"/>
          </p:cNvSpPr>
          <p:nvPr userDrawn="1"/>
        </p:nvSpPr>
        <p:spPr bwMode="auto">
          <a:xfrm>
            <a:off x="-163512" y="6577013"/>
            <a:ext cx="1588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49" name="Line 101"/>
          <p:cNvSpPr>
            <a:spLocks noChangeShapeType="1"/>
          </p:cNvSpPr>
          <p:nvPr userDrawn="1"/>
        </p:nvSpPr>
        <p:spPr bwMode="auto">
          <a:xfrm>
            <a:off x="-163512" y="6577013"/>
            <a:ext cx="1588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" name="Line 104"/>
          <p:cNvSpPr>
            <a:spLocks noChangeShapeType="1"/>
          </p:cNvSpPr>
          <p:nvPr userDrawn="1"/>
        </p:nvSpPr>
        <p:spPr bwMode="auto">
          <a:xfrm>
            <a:off x="-190500" y="6543675"/>
            <a:ext cx="1588" cy="1588"/>
          </a:xfrm>
          <a:prstGeom prst="line">
            <a:avLst/>
          </a:prstGeom>
          <a:noFill/>
          <a:ln w="4763" cap="flat">
            <a:solidFill>
              <a:srgbClr val="CC1719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65" name="Line 117"/>
          <p:cNvSpPr>
            <a:spLocks noChangeShapeType="1"/>
          </p:cNvSpPr>
          <p:nvPr userDrawn="1"/>
        </p:nvSpPr>
        <p:spPr bwMode="auto">
          <a:xfrm>
            <a:off x="-296862" y="6546850"/>
            <a:ext cx="1588" cy="1588"/>
          </a:xfrm>
          <a:prstGeom prst="line">
            <a:avLst/>
          </a:prstGeom>
          <a:noFill/>
          <a:ln w="4763" cap="flat">
            <a:solidFill>
              <a:srgbClr val="CC1719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1" name="Grafik 30" descr="Bild1.png"/>
          <p:cNvPicPr>
            <a:picLocks noChangeAspect="1"/>
          </p:cNvPicPr>
          <p:nvPr userDrawn="1"/>
        </p:nvPicPr>
        <p:blipFill>
          <a:blip r:embed="rId15" cstate="email"/>
          <a:srcRect/>
          <a:stretch>
            <a:fillRect/>
          </a:stretch>
        </p:blipFill>
        <p:spPr>
          <a:xfrm>
            <a:off x="0" y="5661025"/>
            <a:ext cx="9144000" cy="118022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8" r:id="rId2"/>
    <p:sldLayoutId id="2147483664" r:id="rId3"/>
    <p:sldLayoutId id="2147483663" r:id="rId4"/>
    <p:sldLayoutId id="2147483667" r:id="rId5"/>
    <p:sldLayoutId id="2147483665" r:id="rId6"/>
    <p:sldLayoutId id="2147483666" r:id="rId7"/>
    <p:sldLayoutId id="2147483669" r:id="rId8"/>
    <p:sldLayoutId id="2147483687" r:id="rId9"/>
    <p:sldLayoutId id="2147483698" r:id="rId10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20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buFont typeface="Arial" pitchFamily="34" charset="0"/>
        <a:buNone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ts val="800"/>
        </a:spcBef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80975" indent="-180975" algn="l" defTabSz="914400" rtl="0" eaLnBrk="1" latinLnBrk="0" hangingPunct="1">
        <a:spcBef>
          <a:spcPts val="800"/>
        </a:spcBef>
        <a:buClr>
          <a:srgbClr val="005EA4"/>
        </a:buClr>
        <a:buFont typeface="Symbol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361950" indent="-180975" algn="l" defTabSz="914400" rtl="0" eaLnBrk="1" latinLnBrk="0" hangingPunct="1">
        <a:spcBef>
          <a:spcPts val="400"/>
        </a:spcBef>
        <a:buClr>
          <a:srgbClr val="005EA4"/>
        </a:buClr>
        <a:buFont typeface="Symbol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534988" indent="-173038" algn="l" defTabSz="914400" rtl="0" eaLnBrk="1" latinLnBrk="0" hangingPunct="1">
        <a:spcBef>
          <a:spcPts val="400"/>
        </a:spcBef>
        <a:buClr>
          <a:srgbClr val="005EA4"/>
        </a:buClr>
        <a:buFont typeface="Symbol" pitchFamily="18" charset="2"/>
        <a:buChar char="-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715963" indent="-180975" algn="l" defTabSz="914400" rtl="0" eaLnBrk="1" latinLnBrk="0" hangingPunct="1">
        <a:spcBef>
          <a:spcPts val="400"/>
        </a:spcBef>
        <a:buClr>
          <a:srgbClr val="005EA4"/>
        </a:buClr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898525" indent="-182563" algn="l" defTabSz="914400" rtl="0" eaLnBrk="1" latinLnBrk="0" hangingPunct="1">
        <a:spcBef>
          <a:spcPts val="400"/>
        </a:spcBef>
        <a:buClr>
          <a:srgbClr val="005EA4"/>
        </a:buClr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079500" indent="-180975" algn="l" defTabSz="914400" rtl="0" eaLnBrk="1" latinLnBrk="0" hangingPunct="1">
        <a:spcBef>
          <a:spcPts val="400"/>
        </a:spcBef>
        <a:buClr>
          <a:srgbClr val="005EA4"/>
        </a:buClr>
        <a:buFont typeface="Symbol" pitchFamily="18" charset="2"/>
        <a:buChar char="-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252538" indent="-173038" algn="l" defTabSz="914400" rtl="0" eaLnBrk="1" latinLnBrk="0" hangingPunct="1">
        <a:spcBef>
          <a:spcPts val="400"/>
        </a:spcBef>
        <a:buClr>
          <a:srgbClr val="005EA4"/>
        </a:buClr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tif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if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if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tertitel 18"/>
          <p:cNvSpPr txBox="1">
            <a:spLocks/>
          </p:cNvSpPr>
          <p:nvPr/>
        </p:nvSpPr>
        <p:spPr bwMode="gray">
          <a:xfrm>
            <a:off x="971600" y="80628"/>
            <a:ext cx="7524836" cy="37971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n-US" sz="1000" spc="5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water  </a:t>
            </a:r>
            <a:r>
              <a:rPr lang="en-US" sz="1050" b="1" spc="500" dirty="0" smtClean="0">
                <a:solidFill>
                  <a:srgbClr val="0070C0"/>
                </a:solidFill>
              </a:rPr>
              <a:t>|</a:t>
            </a:r>
            <a:r>
              <a:rPr lang="en-US" sz="1050" spc="500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000" spc="5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waste water</a:t>
            </a:r>
            <a:r>
              <a:rPr lang="en-US" sz="1000" spc="500" dirty="0" smtClean="0">
                <a:solidFill>
                  <a:schemeClr val="accent6"/>
                </a:solidFill>
              </a:rPr>
              <a:t>  </a:t>
            </a:r>
            <a:r>
              <a:rPr lang="en-US" sz="1050" b="1" spc="500" dirty="0" smtClean="0">
                <a:solidFill>
                  <a:srgbClr val="0070C0"/>
                </a:solidFill>
              </a:rPr>
              <a:t>|  </a:t>
            </a:r>
            <a:r>
              <a:rPr lang="en-US" sz="1000" spc="5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resources</a:t>
            </a:r>
            <a:r>
              <a:rPr lang="en-US" sz="1050" b="1" spc="500" dirty="0" smtClean="0">
                <a:solidFill>
                  <a:srgbClr val="0070C0"/>
                </a:solidFill>
              </a:rPr>
              <a:t>  |  </a:t>
            </a:r>
            <a:r>
              <a:rPr lang="en-US" sz="1000" spc="5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operation &amp; management</a:t>
            </a:r>
          </a:p>
          <a:p>
            <a:pPr lvl="0" algn="r"/>
            <a:endParaRPr lang="en-US" sz="2000" b="1" dirty="0" smtClean="0">
              <a:solidFill>
                <a:schemeClr val="accent5"/>
              </a:solidFill>
            </a:endParaRPr>
          </a:p>
          <a:p>
            <a:pPr lvl="0" algn="r"/>
            <a:endParaRPr lang="en-US" sz="2000" b="1" dirty="0" smtClean="0">
              <a:solidFill>
                <a:schemeClr val="accent5"/>
              </a:solidFill>
            </a:endParaRPr>
          </a:p>
          <a:p>
            <a:pPr lvl="0" algn="r"/>
            <a:endParaRPr lang="en-US" sz="2000" b="1" dirty="0" smtClean="0">
              <a:solidFill>
                <a:schemeClr val="accent5"/>
              </a:solidFill>
            </a:endParaRPr>
          </a:p>
          <a:p>
            <a:pPr lvl="0" algn="r"/>
            <a:endParaRPr lang="en-US" sz="2000" b="1" dirty="0" smtClean="0">
              <a:solidFill>
                <a:schemeClr val="accent5"/>
              </a:solidFill>
            </a:endParaRPr>
          </a:p>
          <a:p>
            <a:pPr lvl="0" algn="r"/>
            <a:endParaRPr lang="en-US" sz="2000" b="1" dirty="0" smtClean="0">
              <a:solidFill>
                <a:schemeClr val="accent5"/>
              </a:solidFill>
            </a:endParaRPr>
          </a:p>
          <a:p>
            <a:pPr lvl="0" algn="r"/>
            <a:endParaRPr lang="en-US" sz="2400" b="1" dirty="0" smtClean="0">
              <a:solidFill>
                <a:srgbClr val="005EA4"/>
              </a:solidFill>
            </a:endParaRPr>
          </a:p>
          <a:p>
            <a:pPr lvl="0" algn="r"/>
            <a:endParaRPr lang="en-US" sz="2400" b="1" dirty="0" smtClean="0">
              <a:solidFill>
                <a:srgbClr val="005EA4"/>
              </a:solidFill>
            </a:endParaRPr>
          </a:p>
          <a:p>
            <a:pPr lvl="0" algn="r"/>
            <a:endParaRPr lang="en-US" sz="2400" b="1" dirty="0" smtClean="0">
              <a:solidFill>
                <a:srgbClr val="005EA4"/>
              </a:solidFill>
            </a:endParaRPr>
          </a:p>
          <a:p>
            <a:pPr lvl="0" algn="r"/>
            <a:r>
              <a:rPr lang="en-US" sz="2400" b="1" spc="100" dirty="0" smtClean="0">
                <a:solidFill>
                  <a:srgbClr val="005EA4"/>
                </a:solidFill>
              </a:rPr>
              <a:t>INTEGRATED UTILITY KNOWLEDGE TRANSFER</a:t>
            </a:r>
            <a:endParaRPr lang="en-US" sz="2000" spc="100" dirty="0" smtClean="0">
              <a:solidFill>
                <a:srgbClr val="005EA4"/>
              </a:solidFill>
            </a:endParaRPr>
          </a:p>
          <a:p>
            <a:pPr lvl="0" algn="r"/>
            <a:r>
              <a:rPr lang="en-US" dirty="0" smtClean="0">
                <a:solidFill>
                  <a:srgbClr val="005EA4"/>
                </a:solidFill>
              </a:rPr>
              <a:t>WATER OPERATORS PARTNERSHIPS</a:t>
            </a:r>
            <a:r>
              <a:rPr lang="en-US" sz="2400" b="1" dirty="0" smtClean="0">
                <a:solidFill>
                  <a:srgbClr val="005EA4"/>
                </a:solidFill>
              </a:rPr>
              <a:t> </a:t>
            </a:r>
          </a:p>
          <a:p>
            <a:pPr lvl="0" algn="r"/>
            <a:r>
              <a:rPr lang="en-US" sz="1100" dirty="0" smtClean="0">
                <a:solidFill>
                  <a:srgbClr val="333333">
                    <a:lumMod val="60000"/>
                    <a:lumOff val="40000"/>
                  </a:srgbClr>
                </a:solidFill>
              </a:rPr>
              <a:t>02/06/17, Brussels</a:t>
            </a:r>
            <a:endParaRPr kumimoji="0" lang="en-US" sz="1600" b="1" i="0" u="none" strike="noStrike" kern="1200" cap="none" spc="0" normalizeH="0" baseline="0" dirty="0" smtClean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Grafik 4" descr="CAH-Logo englisch-company.em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032750" y="619170"/>
            <a:ext cx="2927182" cy="829610"/>
          </a:xfrm>
          <a:prstGeom prst="rect">
            <a:avLst/>
          </a:prstGeom>
        </p:spPr>
      </p:pic>
      <p:sp>
        <p:nvSpPr>
          <p:cNvPr id="8" name="Textplatzhalter 31"/>
          <p:cNvSpPr txBox="1">
            <a:spLocks/>
          </p:cNvSpPr>
          <p:nvPr/>
        </p:nvSpPr>
        <p:spPr bwMode="gray">
          <a:xfrm>
            <a:off x="4572000" y="5409220"/>
            <a:ext cx="3996444" cy="1238801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10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Contact</a:t>
            </a:r>
          </a:p>
          <a:p>
            <a:pPr lvl="0" algn="r">
              <a:defRPr/>
            </a:pPr>
            <a:r>
              <a:rPr lang="en-US" sz="1100" b="1" dirty="0" smtClean="0"/>
              <a:t>CONSULAQUA Hamburg </a:t>
            </a:r>
            <a:r>
              <a:rPr lang="en-US" sz="1100" b="1" dirty="0" err="1" smtClean="0">
                <a:solidFill>
                  <a:srgbClr val="5F5F5F"/>
                </a:solidFill>
              </a:rPr>
              <a:t>Beratungsgesellschaft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mbH</a:t>
            </a:r>
            <a:r>
              <a:rPr lang="en-US" sz="1100" b="1" dirty="0" smtClean="0"/>
              <a:t/>
            </a:r>
            <a:br>
              <a:rPr lang="en-US" sz="1100" b="1" dirty="0" smtClean="0"/>
            </a:br>
            <a:r>
              <a:rPr lang="en-US" sz="1100" dirty="0" err="1" smtClean="0"/>
              <a:t>Ausschläger</a:t>
            </a:r>
            <a:r>
              <a:rPr lang="en-US" sz="1100" dirty="0" smtClean="0"/>
              <a:t> </a:t>
            </a:r>
            <a:r>
              <a:rPr lang="en-US" sz="1100" dirty="0" err="1" smtClean="0"/>
              <a:t>Elbdeich</a:t>
            </a:r>
            <a:r>
              <a:rPr lang="en-US" sz="1100" dirty="0" smtClean="0"/>
              <a:t> 2, 20539 Hamburg, Germany</a:t>
            </a:r>
          </a:p>
          <a:p>
            <a:pPr lvl="0" algn="r">
              <a:defRPr/>
            </a:pPr>
            <a:endParaRPr lang="en-US" sz="1050" dirty="0" smtClean="0"/>
          </a:p>
          <a:p>
            <a:pPr lvl="0" algn="r">
              <a:defRPr/>
            </a:pPr>
            <a:r>
              <a:rPr lang="en-US" sz="1050" dirty="0" smtClean="0"/>
              <a:t>Phone: +49 (0) 40 7888 89555</a:t>
            </a:r>
          </a:p>
          <a:p>
            <a:pPr algn="r">
              <a:defRPr/>
            </a:pPr>
            <a:r>
              <a:rPr lang="de-DE" sz="1050" dirty="0" smtClean="0"/>
              <a:t>www.consulaqua.de  / www.hamburgwasser.de</a:t>
            </a:r>
          </a:p>
          <a:p>
            <a:pPr algn="r">
              <a:defRPr/>
            </a:pPr>
            <a:r>
              <a:rPr lang="en-US" sz="1050" dirty="0" smtClean="0"/>
              <a:t>Email: consulting@consulaqua.de</a:t>
            </a:r>
            <a:endParaRPr lang="en-US" sz="1050" b="1" dirty="0" smtClean="0"/>
          </a:p>
        </p:txBody>
      </p:sp>
      <p:pic>
        <p:nvPicPr>
          <p:cNvPr id="7" name="Grafik 6" descr="HW-Logo.t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156176" y="692696"/>
            <a:ext cx="2297201" cy="68407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539551" y="1542261"/>
            <a:ext cx="3564396" cy="764415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 algn="ctr">
              <a:spcBef>
                <a:spcPts val="800"/>
              </a:spcBef>
              <a:buFont typeface="Arial" pitchFamily="34" charset="0"/>
              <a:buChar char="•"/>
            </a:pP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539552" y="3659542"/>
            <a:ext cx="3564395" cy="885582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>
              <a:spcBef>
                <a:spcPts val="800"/>
              </a:spcBef>
              <a:buFont typeface="Arial" pitchFamily="34" charset="0"/>
              <a:buChar char="•"/>
            </a:pPr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4930327" y="3659542"/>
            <a:ext cx="3746128" cy="885582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 algn="ctr">
              <a:spcBef>
                <a:spcPts val="800"/>
              </a:spcBef>
              <a:buFont typeface="Arial" pitchFamily="34" charset="0"/>
              <a:buChar char="•"/>
            </a:pP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896035" y="1542261"/>
            <a:ext cx="3744416" cy="764415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 algn="ctr">
              <a:spcBef>
                <a:spcPts val="800"/>
              </a:spcBef>
              <a:buFont typeface="Arial" pitchFamily="34" charset="0"/>
              <a:buChar char="•"/>
            </a:pP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524122" y="1326237"/>
            <a:ext cx="3903862" cy="40011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180975" indent="-180975">
              <a:spcBef>
                <a:spcPts val="800"/>
              </a:spcBef>
            </a:pPr>
            <a:r>
              <a:rPr lang="en-US" sz="2000" b="1" spc="60" dirty="0" smtClean="0">
                <a:solidFill>
                  <a:schemeClr val="accent1">
                    <a:lumMod val="75000"/>
                  </a:schemeClr>
                </a:solidFill>
              </a:rPr>
              <a:t>TANZANIA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4893212" y="1326237"/>
            <a:ext cx="3891256" cy="40011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180975" indent="-180975">
              <a:spcBef>
                <a:spcPts val="800"/>
              </a:spcBef>
            </a:pPr>
            <a:r>
              <a:rPr lang="en-US" sz="2000" b="1" spc="60" dirty="0" smtClean="0">
                <a:solidFill>
                  <a:schemeClr val="accent1">
                    <a:lumMod val="75000"/>
                  </a:schemeClr>
                </a:solidFill>
              </a:rPr>
              <a:t>RWANDA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4894321" y="3429000"/>
            <a:ext cx="3782134" cy="40011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180975" indent="-180975">
              <a:spcBef>
                <a:spcPts val="800"/>
              </a:spcBef>
            </a:pPr>
            <a:r>
              <a:rPr lang="en-US" sz="2000" b="1" spc="60" dirty="0" smtClean="0">
                <a:solidFill>
                  <a:schemeClr val="accent1">
                    <a:lumMod val="75000"/>
                  </a:schemeClr>
                </a:solidFill>
              </a:rPr>
              <a:t>BURKINA FASO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524122" y="3429000"/>
            <a:ext cx="3780421" cy="40011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180975" indent="-180975">
              <a:spcBef>
                <a:spcPts val="800"/>
              </a:spcBef>
            </a:pPr>
            <a:r>
              <a:rPr lang="en-US" sz="2000" b="1" spc="60" dirty="0" smtClean="0">
                <a:solidFill>
                  <a:schemeClr val="accent1">
                    <a:lumMod val="75000"/>
                  </a:schemeClr>
                </a:solidFill>
              </a:rPr>
              <a:t>SAINT LUCIA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5148063" y="1794288"/>
            <a:ext cx="3492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800"/>
              </a:spcBef>
            </a:pPr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</a:rPr>
              <a:t>Optimization of water supply using performance indicators – OWASUPI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611560" y="1830293"/>
            <a:ext cx="3438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800"/>
              </a:spcBef>
            </a:pPr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</a:rPr>
              <a:t>Sustainable Service Delivery in Dar </a:t>
            </a:r>
            <a:r>
              <a:rPr lang="en-US" sz="1200" b="1" dirty="0" err="1" smtClean="0">
                <a:solidFill>
                  <a:schemeClr val="accent1">
                    <a:lumMod val="75000"/>
                  </a:schemeClr>
                </a:solidFill>
              </a:rPr>
              <a:t>es</a:t>
            </a:r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</a:rPr>
              <a:t> Salaam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611559" y="3947574"/>
            <a:ext cx="36004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800"/>
              </a:spcBef>
            </a:pPr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</a:rPr>
              <a:t>WASCO Utility Management Support 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5002334" y="3911570"/>
            <a:ext cx="3636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800"/>
              </a:spcBef>
            </a:pPr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</a:rPr>
              <a:t>Trainings and Optimization for water supply and sanitation system of ONEA, </a:t>
            </a:r>
            <a:r>
              <a:rPr lang="en-US" sz="1200" b="1" dirty="0" err="1" smtClean="0">
                <a:solidFill>
                  <a:schemeClr val="accent1">
                    <a:lumMod val="75000"/>
                  </a:schemeClr>
                </a:solidFill>
              </a:rPr>
              <a:t>Quagadougou</a:t>
            </a:r>
            <a:endParaRPr lang="en-US" sz="12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2591779" y="1398245"/>
            <a:ext cx="1296144" cy="276999"/>
          </a:xfrm>
          <a:prstGeom prst="rect">
            <a:avLst/>
          </a:prstGeom>
          <a:solidFill>
            <a:schemeClr val="accent1">
              <a:lumMod val="75000"/>
              <a:alpha val="69804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180975" indent="-180975" algn="ctr">
              <a:spcBef>
                <a:spcPts val="800"/>
              </a:spcBef>
            </a:pPr>
            <a:r>
              <a:rPr lang="en-US" sz="1200" b="1" spc="60" dirty="0" smtClean="0">
                <a:solidFill>
                  <a:schemeClr val="bg1">
                    <a:lumMod val="95000"/>
                  </a:schemeClr>
                </a:solidFill>
              </a:rPr>
              <a:t>2012 - 2016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2655315" y="3454551"/>
            <a:ext cx="1232608" cy="276999"/>
          </a:xfrm>
          <a:prstGeom prst="rect">
            <a:avLst/>
          </a:prstGeom>
          <a:solidFill>
            <a:schemeClr val="accent1">
              <a:lumMod val="75000"/>
              <a:alpha val="69804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180975" indent="-180975" algn="ctr">
              <a:spcBef>
                <a:spcPts val="800"/>
              </a:spcBef>
            </a:pPr>
            <a:r>
              <a:rPr lang="en-US" sz="1200" b="1" spc="60" dirty="0" smtClean="0">
                <a:solidFill>
                  <a:schemeClr val="bg1">
                    <a:lumMod val="95000"/>
                  </a:schemeClr>
                </a:solidFill>
              </a:rPr>
              <a:t>Since 2016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7056275" y="1362241"/>
            <a:ext cx="1296144" cy="276999"/>
          </a:xfrm>
          <a:prstGeom prst="rect">
            <a:avLst/>
          </a:prstGeom>
          <a:solidFill>
            <a:schemeClr val="accent1">
              <a:lumMod val="75000"/>
              <a:alpha val="69804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180975" indent="-180975" algn="ctr">
              <a:spcBef>
                <a:spcPts val="800"/>
              </a:spcBef>
            </a:pPr>
            <a:r>
              <a:rPr lang="en-US" sz="1200" b="1" spc="60" dirty="0" smtClean="0">
                <a:solidFill>
                  <a:schemeClr val="bg1">
                    <a:lumMod val="95000"/>
                  </a:schemeClr>
                </a:solidFill>
              </a:rPr>
              <a:t>2013 - 2016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7056275" y="3454551"/>
            <a:ext cx="1296144" cy="276999"/>
          </a:xfrm>
          <a:prstGeom prst="rect">
            <a:avLst/>
          </a:prstGeom>
          <a:solidFill>
            <a:schemeClr val="accent1">
              <a:lumMod val="75000"/>
              <a:alpha val="69804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180975" indent="-180975" algn="ctr">
              <a:spcBef>
                <a:spcPts val="800"/>
              </a:spcBef>
            </a:pPr>
            <a:r>
              <a:rPr lang="en-US" sz="1200" b="1" spc="60" dirty="0" smtClean="0">
                <a:solidFill>
                  <a:schemeClr val="bg1">
                    <a:lumMod val="95000"/>
                  </a:schemeClr>
                </a:solidFill>
              </a:rPr>
              <a:t>Since 2013</a:t>
            </a:r>
          </a:p>
        </p:txBody>
      </p:sp>
      <p:sp>
        <p:nvSpPr>
          <p:cNvPr id="24" name="Titel 1"/>
          <p:cNvSpPr txBox="1">
            <a:spLocks/>
          </p:cNvSpPr>
          <p:nvPr/>
        </p:nvSpPr>
        <p:spPr bwMode="gray">
          <a:xfrm>
            <a:off x="755650" y="497670"/>
            <a:ext cx="8208838" cy="404663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/>
          <a:p>
            <a:pPr lvl="0">
              <a:lnSpc>
                <a:spcPct val="150000"/>
              </a:lnSpc>
              <a:spcBef>
                <a:spcPct val="0"/>
              </a:spcBef>
            </a:pPr>
            <a:r>
              <a:rPr lang="en-US" sz="2000" b="1" cap="all" dirty="0" smtClean="0">
                <a:latin typeface="+mj-lt"/>
                <a:ea typeface="+mj-ea"/>
                <a:cs typeface="+mj-cs"/>
              </a:rPr>
              <a:t>LESSONS LEARNED – BENEFITS AND </a:t>
            </a:r>
            <a:r>
              <a:rPr lang="en-US" sz="2000" b="1" cap="all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CHALLENGES</a:t>
            </a:r>
          </a:p>
        </p:txBody>
      </p:sp>
      <p:sp>
        <p:nvSpPr>
          <p:cNvPr id="25" name="Abgerundetes Rechteck 24"/>
          <p:cNvSpPr/>
          <p:nvPr/>
        </p:nvSpPr>
        <p:spPr>
          <a:xfrm>
            <a:off x="395536" y="3320988"/>
            <a:ext cx="8352928" cy="136815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 algn="ctr">
              <a:spcBef>
                <a:spcPts val="800"/>
              </a:spcBef>
              <a:buFont typeface="Arial" pitchFamily="34" charset="0"/>
              <a:buChar char="•"/>
            </a:pP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1259632" y="4689140"/>
            <a:ext cx="6552728" cy="130532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>
              <a:spcBef>
                <a:spcPts val="800"/>
              </a:spcBef>
            </a:pP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  <a:t>Based on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</a:rPr>
              <a:t>MoUs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  <a:t> between both utilities and as ‘</a:t>
            </a:r>
            <a:r>
              <a:rPr lang="en-US" sz="1600" i="1" dirty="0" smtClean="0">
                <a:solidFill>
                  <a:schemeClr val="tx2">
                    <a:lumMod val="50000"/>
                  </a:schemeClr>
                </a:solidFill>
              </a:rPr>
              <a:t>follow-up’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  <a:t>of GIZ/EU financed consultancies </a:t>
            </a:r>
          </a:p>
          <a:p>
            <a:pPr algn="ctr">
              <a:spcBef>
                <a:spcPts val="800"/>
              </a:spcBef>
              <a:buFont typeface="Wingdings" pitchFamily="2" charset="2"/>
              <a:buChar char="à"/>
            </a:pP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  <a:sym typeface="Wingdings" pitchFamily="2" charset="2"/>
              </a:rPr>
              <a:t>Additional international financing is fundamental for implementation of measures</a:t>
            </a:r>
          </a:p>
        </p:txBody>
      </p:sp>
      <p:sp>
        <p:nvSpPr>
          <p:cNvPr id="26" name="Abgerundetes Rechteck 25"/>
          <p:cNvSpPr/>
          <p:nvPr/>
        </p:nvSpPr>
        <p:spPr>
          <a:xfrm>
            <a:off x="395536" y="1182221"/>
            <a:ext cx="8352928" cy="1296144"/>
          </a:xfrm>
          <a:prstGeom prst="roundRect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 algn="ctr">
              <a:spcBef>
                <a:spcPts val="800"/>
              </a:spcBef>
              <a:buFont typeface="Arial" pitchFamily="34" charset="0"/>
              <a:buChar char="•"/>
            </a:pP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2827289" y="2478365"/>
            <a:ext cx="3436899" cy="374571"/>
          </a:xfrm>
          <a:prstGeom prst="roundRect">
            <a:avLst/>
          </a:prstGeom>
          <a:solidFill>
            <a:srgbClr val="008000">
              <a:alpha val="60000"/>
            </a:srgbClr>
          </a:solidFill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>
              <a:spcBef>
                <a:spcPts val="800"/>
              </a:spcBef>
            </a:pPr>
            <a:r>
              <a:rPr lang="en-US" sz="1600" b="1" dirty="0" smtClean="0">
                <a:solidFill>
                  <a:schemeClr val="bg1"/>
                </a:solidFill>
              </a:rPr>
              <a:t>As part of EU - financing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  <p:bldP spid="11" grpId="0" animBg="1"/>
      <p:bldP spid="14" grpId="0"/>
      <p:bldP spid="15" grpId="0"/>
      <p:bldP spid="17" grpId="0" animBg="1"/>
      <p:bldP spid="19" grpId="0" animBg="1"/>
      <p:bldP spid="25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uppieren 71"/>
          <p:cNvGrpSpPr/>
          <p:nvPr/>
        </p:nvGrpSpPr>
        <p:grpSpPr>
          <a:xfrm>
            <a:off x="3239852" y="1484784"/>
            <a:ext cx="3888432" cy="1746705"/>
            <a:chOff x="600725" y="2887243"/>
            <a:chExt cx="3888432" cy="1746705"/>
          </a:xfrm>
        </p:grpSpPr>
        <p:sp>
          <p:nvSpPr>
            <p:cNvPr id="48" name="Rechteck 47"/>
            <p:cNvSpPr/>
            <p:nvPr/>
          </p:nvSpPr>
          <p:spPr bwMode="auto">
            <a:xfrm>
              <a:off x="600725" y="3463306"/>
              <a:ext cx="3888432" cy="288033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 smtClean="0">
                <a:solidFill>
                  <a:srgbClr val="999999"/>
                </a:solidFill>
              </a:endParaRPr>
            </a:p>
          </p:txBody>
        </p:sp>
        <p:sp>
          <p:nvSpPr>
            <p:cNvPr id="50" name="Rechteck 49"/>
            <p:cNvSpPr/>
            <p:nvPr/>
          </p:nvSpPr>
          <p:spPr bwMode="auto">
            <a:xfrm>
              <a:off x="1259955" y="3427310"/>
              <a:ext cx="195983" cy="310719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 smtClean="0">
                <a:solidFill>
                  <a:srgbClr val="999999"/>
                </a:solidFill>
              </a:endParaRPr>
            </a:p>
          </p:txBody>
        </p:sp>
        <p:sp>
          <p:nvSpPr>
            <p:cNvPr id="51" name="Rechteck 50"/>
            <p:cNvSpPr/>
            <p:nvPr/>
          </p:nvSpPr>
          <p:spPr bwMode="auto">
            <a:xfrm>
              <a:off x="2040834" y="3403600"/>
              <a:ext cx="226115" cy="342900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sx="114000" sy="114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 smtClean="0">
                <a:solidFill>
                  <a:srgbClr val="999999"/>
                </a:solidFill>
              </a:endParaRPr>
            </a:p>
          </p:txBody>
        </p:sp>
        <p:sp>
          <p:nvSpPr>
            <p:cNvPr id="52" name="Rechteck 51"/>
            <p:cNvSpPr/>
            <p:nvPr/>
          </p:nvSpPr>
          <p:spPr bwMode="auto">
            <a:xfrm>
              <a:off x="3462291" y="3310035"/>
              <a:ext cx="195309" cy="616226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 smtClean="0">
                <a:solidFill>
                  <a:srgbClr val="999999"/>
                </a:solidFill>
              </a:endParaRPr>
            </a:p>
          </p:txBody>
        </p:sp>
        <p:sp>
          <p:nvSpPr>
            <p:cNvPr id="55" name="Eingekerbter Richtungspfeil 54"/>
            <p:cNvSpPr/>
            <p:nvPr/>
          </p:nvSpPr>
          <p:spPr bwMode="auto">
            <a:xfrm rot="16200000">
              <a:off x="1983410" y="3594957"/>
              <a:ext cx="337930" cy="427382"/>
            </a:xfrm>
            <a:prstGeom prst="chevron">
              <a:avLst/>
            </a:prstGeom>
            <a:solidFill>
              <a:schemeClr val="tx2">
                <a:lumMod val="50000"/>
              </a:schemeClr>
            </a:solidFill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 dirty="0" smtClean="0">
                <a:solidFill>
                  <a:srgbClr val="999999"/>
                </a:solidFill>
              </a:endParaRPr>
            </a:p>
          </p:txBody>
        </p:sp>
        <p:sp>
          <p:nvSpPr>
            <p:cNvPr id="56" name="Eingekerbter Richtungspfeil 55"/>
            <p:cNvSpPr/>
            <p:nvPr/>
          </p:nvSpPr>
          <p:spPr bwMode="auto">
            <a:xfrm rot="16200000">
              <a:off x="3436185" y="3669403"/>
              <a:ext cx="228600" cy="312824"/>
            </a:xfrm>
            <a:prstGeom prst="chevron">
              <a:avLst/>
            </a:prstGeom>
            <a:solidFill>
              <a:schemeClr val="accent6">
                <a:lumMod val="2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 dirty="0" smtClean="0">
                <a:solidFill>
                  <a:srgbClr val="999999"/>
                </a:solidFill>
              </a:endParaRPr>
            </a:p>
          </p:txBody>
        </p:sp>
        <p:sp>
          <p:nvSpPr>
            <p:cNvPr id="60" name="Eingekerbter Richtungspfeil 59"/>
            <p:cNvSpPr/>
            <p:nvPr/>
          </p:nvSpPr>
          <p:spPr bwMode="auto">
            <a:xfrm rot="5400000">
              <a:off x="1239977" y="3179806"/>
              <a:ext cx="228600" cy="312824"/>
            </a:xfrm>
            <a:prstGeom prst="chevron">
              <a:avLst/>
            </a:prstGeom>
            <a:solidFill>
              <a:schemeClr val="accent6">
                <a:lumMod val="2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 dirty="0" smtClean="0">
                <a:solidFill>
                  <a:srgbClr val="999999"/>
                </a:solidFill>
              </a:endParaRPr>
            </a:p>
          </p:txBody>
        </p:sp>
        <p:sp>
          <p:nvSpPr>
            <p:cNvPr id="66" name="Textfeld 65"/>
            <p:cNvSpPr txBox="1"/>
            <p:nvPr/>
          </p:nvSpPr>
          <p:spPr>
            <a:xfrm>
              <a:off x="3064279" y="3863792"/>
              <a:ext cx="10653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 smtClean="0">
                  <a:solidFill>
                    <a:srgbClr val="B4E3ED">
                      <a:lumMod val="25000"/>
                    </a:srgbClr>
                  </a:solidFill>
                </a:rPr>
                <a:t>Demanded intervention</a:t>
              </a:r>
              <a:endParaRPr lang="en-US" sz="1000" dirty="0">
                <a:solidFill>
                  <a:srgbClr val="B4E3ED">
                    <a:lumMod val="25000"/>
                  </a:srgbClr>
                </a:solidFill>
              </a:endParaRPr>
            </a:p>
          </p:txBody>
        </p:sp>
        <p:sp>
          <p:nvSpPr>
            <p:cNvPr id="67" name="Textfeld 66"/>
            <p:cNvSpPr txBox="1"/>
            <p:nvPr/>
          </p:nvSpPr>
          <p:spPr>
            <a:xfrm>
              <a:off x="924761" y="2887243"/>
              <a:ext cx="10653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 smtClean="0">
                  <a:solidFill>
                    <a:srgbClr val="B4E3ED">
                      <a:lumMod val="25000"/>
                    </a:srgbClr>
                  </a:solidFill>
                </a:rPr>
                <a:t>Demanded intervention</a:t>
              </a:r>
              <a:endParaRPr lang="en-US" sz="1000" dirty="0">
                <a:solidFill>
                  <a:srgbClr val="B4E3ED">
                    <a:lumMod val="25000"/>
                  </a:srgbClr>
                </a:solidFill>
              </a:endParaRPr>
            </a:p>
          </p:txBody>
        </p:sp>
        <p:sp>
          <p:nvSpPr>
            <p:cNvPr id="68" name="Textfeld 67"/>
            <p:cNvSpPr txBox="1"/>
            <p:nvPr/>
          </p:nvSpPr>
          <p:spPr>
            <a:xfrm>
              <a:off x="1616479" y="3987617"/>
              <a:ext cx="106532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solidFill>
                    <a:srgbClr val="CC0000">
                      <a:lumMod val="75000"/>
                    </a:srgbClr>
                  </a:solidFill>
                </a:rPr>
                <a:t>Suitable Slot for Intervention</a:t>
              </a:r>
              <a:endParaRPr lang="en-US" sz="1200" b="1" dirty="0">
                <a:solidFill>
                  <a:srgbClr val="CC0000">
                    <a:lumMod val="75000"/>
                  </a:srgbClr>
                </a:solidFill>
              </a:endParaRPr>
            </a:p>
          </p:txBody>
        </p:sp>
      </p:grpSp>
      <p:sp>
        <p:nvSpPr>
          <p:cNvPr id="71" name="Inhaltsplatzhalter 7"/>
          <p:cNvSpPr txBox="1">
            <a:spLocks noGrp="1"/>
          </p:cNvSpPr>
          <p:nvPr>
            <p:ph idx="1"/>
          </p:nvPr>
        </p:nvSpPr>
        <p:spPr>
          <a:xfrm>
            <a:off x="3167844" y="3530042"/>
            <a:ext cx="406845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indent="-173038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6"/>
                </a:solidFill>
              </a:rPr>
              <a:t>Continuous coordination / management of WOP at partner utility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1600" dirty="0" smtClean="0">
              <a:solidFill>
                <a:schemeClr val="accent6"/>
              </a:solidFill>
            </a:endParaRPr>
          </a:p>
          <a:p>
            <a:pPr marL="173038" indent="-173038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6"/>
                </a:solidFill>
              </a:rPr>
              <a:t>Demand-oriented </a:t>
            </a:r>
            <a:r>
              <a:rPr lang="en-US" sz="1600" dirty="0" smtClean="0">
                <a:solidFill>
                  <a:schemeClr val="accent6"/>
                </a:solidFill>
              </a:rPr>
              <a:t>allocation of technical / operational management team members to time and activity slots</a:t>
            </a:r>
          </a:p>
          <a:p>
            <a:pPr marL="273050" indent="-2730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CC0000">
                    <a:lumMod val="75000"/>
                  </a:srgbClr>
                </a:solidFill>
                <a:sym typeface="Wingdings" pitchFamily="2" charset="2"/>
              </a:rPr>
              <a:t>      </a:t>
            </a:r>
            <a:r>
              <a:rPr lang="en-US" sz="1600" dirty="0" smtClean="0">
                <a:solidFill>
                  <a:srgbClr val="CC0000">
                    <a:lumMod val="75000"/>
                  </a:srgbClr>
                </a:solidFill>
                <a:sym typeface="Wingdings" pitchFamily="2" charset="2"/>
              </a:rPr>
              <a:t> </a:t>
            </a:r>
            <a:r>
              <a:rPr lang="en-US" sz="1600" dirty="0" smtClean="0">
                <a:solidFill>
                  <a:srgbClr val="CC0000">
                    <a:lumMod val="75000"/>
                  </a:srgbClr>
                </a:solidFill>
              </a:rPr>
              <a:t>Depending on availability due to day-to-day operations</a:t>
            </a:r>
          </a:p>
        </p:txBody>
      </p:sp>
      <p:sp>
        <p:nvSpPr>
          <p:cNvPr id="74" name="Ellipse 73"/>
          <p:cNvSpPr/>
          <p:nvPr/>
        </p:nvSpPr>
        <p:spPr>
          <a:xfrm>
            <a:off x="719572" y="3032956"/>
            <a:ext cx="1908212" cy="1368152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Integration in daily </a:t>
            </a:r>
            <a:r>
              <a:rPr lang="en-US" sz="1400" b="1" dirty="0" smtClean="0">
                <a:solidFill>
                  <a:schemeClr val="bg1"/>
                </a:solidFill>
              </a:rPr>
              <a:t>operation / WOP-Manager </a:t>
            </a: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75" name="Eingekerbter Richtungspfeil 74"/>
          <p:cNvSpPr/>
          <p:nvPr/>
        </p:nvSpPr>
        <p:spPr bwMode="auto">
          <a:xfrm rot="5400000">
            <a:off x="4616726" y="1678192"/>
            <a:ext cx="337930" cy="427382"/>
          </a:xfrm>
          <a:prstGeom prst="chevron">
            <a:avLst/>
          </a:prstGeom>
          <a:solidFill>
            <a:schemeClr val="tx2">
              <a:lumMod val="50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 b="1" dirty="0" smtClean="0">
              <a:solidFill>
                <a:srgbClr val="999999"/>
              </a:solidFill>
            </a:endParaRPr>
          </a:p>
        </p:txBody>
      </p:sp>
      <p:sp>
        <p:nvSpPr>
          <p:cNvPr id="76" name="Titel 1"/>
          <p:cNvSpPr txBox="1">
            <a:spLocks/>
          </p:cNvSpPr>
          <p:nvPr/>
        </p:nvSpPr>
        <p:spPr bwMode="gray">
          <a:xfrm>
            <a:off x="755650" y="497670"/>
            <a:ext cx="8208838" cy="404663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/>
          <a:p>
            <a:pPr lvl="0">
              <a:lnSpc>
                <a:spcPct val="150000"/>
              </a:lnSpc>
              <a:spcBef>
                <a:spcPct val="0"/>
              </a:spcBef>
            </a:pPr>
            <a:r>
              <a:rPr lang="en-US" sz="2000" b="1" cap="all" dirty="0" smtClean="0">
                <a:latin typeface="+mj-lt"/>
                <a:ea typeface="+mj-ea"/>
                <a:cs typeface="+mj-cs"/>
              </a:rPr>
              <a:t>LESSONS LEARNED – BENEFITS AND </a:t>
            </a:r>
            <a:r>
              <a:rPr lang="en-US" sz="2000" b="1" cap="all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CHALLENGES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/>
          <p:cNvSpPr txBox="1">
            <a:spLocks/>
          </p:cNvSpPr>
          <p:nvPr/>
        </p:nvSpPr>
        <p:spPr bwMode="gray">
          <a:xfrm>
            <a:off x="755650" y="497670"/>
            <a:ext cx="8208838" cy="404663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/>
          <a:p>
            <a:pPr lvl="0">
              <a:lnSpc>
                <a:spcPct val="150000"/>
              </a:lnSpc>
              <a:spcBef>
                <a:spcPct val="0"/>
              </a:spcBef>
            </a:pPr>
            <a:r>
              <a:rPr lang="en-US" sz="2000" b="1" cap="all" dirty="0" smtClean="0">
                <a:latin typeface="+mj-lt"/>
                <a:ea typeface="+mj-ea"/>
                <a:cs typeface="+mj-cs"/>
              </a:rPr>
              <a:t>LESSONS LEARNED – </a:t>
            </a:r>
            <a:r>
              <a:rPr lang="en-US" sz="2000" b="1" cap="all" dirty="0" smtClean="0">
                <a:solidFill>
                  <a:srgbClr val="008000"/>
                </a:solidFill>
                <a:latin typeface="+mj-lt"/>
                <a:ea typeface="+mj-ea"/>
                <a:cs typeface="+mj-cs"/>
              </a:rPr>
              <a:t>Way forward</a:t>
            </a:r>
          </a:p>
        </p:txBody>
      </p:sp>
      <p:sp>
        <p:nvSpPr>
          <p:cNvPr id="7" name="Ellipse 6"/>
          <p:cNvSpPr/>
          <p:nvPr/>
        </p:nvSpPr>
        <p:spPr>
          <a:xfrm>
            <a:off x="6588224" y="2636912"/>
            <a:ext cx="2295255" cy="1296144"/>
          </a:xfrm>
          <a:prstGeom prst="ellipse">
            <a:avLst/>
          </a:prstGeom>
          <a:solidFill>
            <a:schemeClr val="bg1"/>
          </a:solidFill>
          <a:ln w="3175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 algn="ctr">
              <a:spcBef>
                <a:spcPts val="800"/>
              </a:spcBef>
            </a:pPr>
            <a:r>
              <a:rPr lang="en-US" sz="1600" b="1" dirty="0" smtClean="0">
                <a:solidFill>
                  <a:srgbClr val="008000"/>
                </a:solidFill>
              </a:rPr>
              <a:t>Job Shadowing as essential element</a:t>
            </a:r>
            <a:endParaRPr lang="en-US" sz="1600" b="1" dirty="0" smtClean="0">
              <a:solidFill>
                <a:srgbClr val="008000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539553" y="4761148"/>
            <a:ext cx="1908211" cy="972108"/>
          </a:xfrm>
          <a:prstGeom prst="ellipse">
            <a:avLst/>
          </a:prstGeom>
          <a:solidFill>
            <a:schemeClr val="bg1"/>
          </a:solidFill>
          <a:ln w="9525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 smtClean="0">
                <a:solidFill>
                  <a:srgbClr val="008000"/>
                </a:solidFill>
              </a:rPr>
              <a:t>WOP Lifespan &gt; 7 years</a:t>
            </a:r>
            <a:endParaRPr lang="en-US" sz="1600" b="1" dirty="0" smtClean="0">
              <a:solidFill>
                <a:srgbClr val="008000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2987824" y="5229200"/>
            <a:ext cx="2880320" cy="1044116"/>
          </a:xfrm>
          <a:prstGeom prst="ellipse">
            <a:avLst/>
          </a:prstGeom>
          <a:solidFill>
            <a:schemeClr val="bg1"/>
          </a:solidFill>
          <a:ln w="9525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800"/>
              </a:spcBef>
            </a:pPr>
            <a:r>
              <a:rPr lang="en-US" sz="1600" b="1" dirty="0" smtClean="0">
                <a:solidFill>
                  <a:srgbClr val="008000"/>
                </a:solidFill>
              </a:rPr>
              <a:t>Committed utility partners</a:t>
            </a:r>
            <a:r>
              <a:rPr lang="en-US" sz="1600" dirty="0" smtClean="0">
                <a:solidFill>
                  <a:srgbClr val="008000"/>
                </a:solidFill>
              </a:rPr>
              <a:t> </a:t>
            </a:r>
          </a:p>
          <a:p>
            <a:pPr marL="179388" indent="-179388" algn="ctr">
              <a:spcBef>
                <a:spcPts val="800"/>
              </a:spcBef>
            </a:pPr>
            <a:r>
              <a:rPr lang="en-US" sz="1600" dirty="0" smtClean="0">
                <a:solidFill>
                  <a:srgbClr val="008000"/>
                </a:solidFill>
              </a:rPr>
              <a:t>(competition)</a:t>
            </a:r>
            <a:endParaRPr lang="en-US" sz="1600" dirty="0" smtClean="0">
              <a:solidFill>
                <a:srgbClr val="008000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4535996" y="980728"/>
            <a:ext cx="3960440" cy="1641782"/>
          </a:xfrm>
          <a:prstGeom prst="ellipse">
            <a:avLst/>
          </a:prstGeom>
          <a:solidFill>
            <a:schemeClr val="bg1"/>
          </a:solidFill>
          <a:ln w="3175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 smtClean="0">
                <a:solidFill>
                  <a:srgbClr val="008000"/>
                </a:solidFill>
              </a:rPr>
              <a:t>First year for WOP baseline assessment</a:t>
            </a:r>
          </a:p>
          <a:p>
            <a:pPr algn="ctr"/>
            <a:r>
              <a:rPr lang="en-US" sz="1600" b="1" dirty="0" smtClean="0">
                <a:solidFill>
                  <a:srgbClr val="008000"/>
                </a:solidFill>
                <a:sym typeface="Wingdings" pitchFamily="2" charset="2"/>
              </a:rPr>
              <a:t> </a:t>
            </a:r>
            <a:r>
              <a:rPr lang="en-US" sz="1600" dirty="0" smtClean="0">
                <a:solidFill>
                  <a:srgbClr val="008000"/>
                </a:solidFill>
                <a:sym typeface="Wingdings" pitchFamily="2" charset="2"/>
              </a:rPr>
              <a:t>Strategic action  planning (KPIs), clear vision and harmonized objectives</a:t>
            </a:r>
            <a:endParaRPr lang="en-US" sz="1600" dirty="0" smtClean="0">
              <a:solidFill>
                <a:srgbClr val="008000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395536" y="2564904"/>
            <a:ext cx="3204356" cy="1634582"/>
          </a:xfrm>
          <a:prstGeom prst="ellipse">
            <a:avLst/>
          </a:prstGeom>
          <a:solidFill>
            <a:schemeClr val="bg1"/>
          </a:solidFill>
          <a:ln w="3175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 smtClean="0">
                <a:solidFill>
                  <a:srgbClr val="008000"/>
                </a:solidFill>
              </a:rPr>
              <a:t>Needs adapted financing guaranteed </a:t>
            </a:r>
            <a:r>
              <a:rPr lang="en-US" sz="1600" dirty="0" smtClean="0">
                <a:solidFill>
                  <a:srgbClr val="008000"/>
                </a:solidFill>
              </a:rPr>
              <a:t>(differentiated between assessment / investment / fading out phases)</a:t>
            </a:r>
            <a:endParaRPr lang="en-US" sz="1600" dirty="0" smtClean="0">
              <a:solidFill>
                <a:srgbClr val="008000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5544108" y="4113076"/>
            <a:ext cx="2254120" cy="1191816"/>
          </a:xfrm>
          <a:prstGeom prst="roundRect">
            <a:avLst/>
          </a:prstGeom>
          <a:solidFill>
            <a:schemeClr val="bg2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180975" indent="-180975" algn="ctr">
              <a:spcBef>
                <a:spcPts val="800"/>
              </a:spcBef>
            </a:pPr>
            <a:r>
              <a:rPr lang="en-US" sz="3200" b="1" dirty="0" smtClean="0">
                <a:solidFill>
                  <a:srgbClr val="008000"/>
                </a:solidFill>
              </a:rPr>
              <a:t>Way Forward</a:t>
            </a:r>
            <a:endParaRPr lang="en-US" sz="3200" b="1" dirty="0" smtClean="0">
              <a:solidFill>
                <a:srgbClr val="008000"/>
              </a:solidFill>
            </a:endParaRPr>
          </a:p>
        </p:txBody>
      </p:sp>
      <p:cxnSp>
        <p:nvCxnSpPr>
          <p:cNvPr id="14" name="Gerade Verbindung 13"/>
          <p:cNvCxnSpPr>
            <a:endCxn id="9" idx="0"/>
          </p:cNvCxnSpPr>
          <p:nvPr/>
        </p:nvCxnSpPr>
        <p:spPr>
          <a:xfrm flipH="1">
            <a:off x="4427984" y="4173489"/>
            <a:ext cx="1173944" cy="1055711"/>
          </a:xfrm>
          <a:prstGeom prst="line">
            <a:avLst/>
          </a:prstGeom>
          <a:ln w="1905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>
            <a:stCxn id="7" idx="4"/>
          </p:cNvCxnSpPr>
          <p:nvPr/>
        </p:nvCxnSpPr>
        <p:spPr>
          <a:xfrm flipH="1">
            <a:off x="5580112" y="3933056"/>
            <a:ext cx="2155740" cy="216024"/>
          </a:xfrm>
          <a:prstGeom prst="line">
            <a:avLst/>
          </a:prstGeom>
          <a:ln w="1905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>
            <a:stCxn id="8" idx="0"/>
          </p:cNvCxnSpPr>
          <p:nvPr/>
        </p:nvCxnSpPr>
        <p:spPr>
          <a:xfrm flipV="1">
            <a:off x="1493659" y="4137486"/>
            <a:ext cx="4108268" cy="623662"/>
          </a:xfrm>
          <a:prstGeom prst="line">
            <a:avLst/>
          </a:prstGeom>
          <a:ln w="1905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>
            <a:stCxn id="12" idx="6"/>
          </p:cNvCxnSpPr>
          <p:nvPr/>
        </p:nvCxnSpPr>
        <p:spPr>
          <a:xfrm>
            <a:off x="3599892" y="3382195"/>
            <a:ext cx="2002035" cy="755290"/>
          </a:xfrm>
          <a:prstGeom prst="line">
            <a:avLst/>
          </a:prstGeom>
          <a:ln w="1905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>
            <a:stCxn id="11" idx="4"/>
          </p:cNvCxnSpPr>
          <p:nvPr/>
        </p:nvCxnSpPr>
        <p:spPr>
          <a:xfrm flipH="1">
            <a:off x="5580112" y="2622510"/>
            <a:ext cx="936104" cy="1526570"/>
          </a:xfrm>
          <a:prstGeom prst="line">
            <a:avLst/>
          </a:prstGeom>
          <a:ln w="1905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lipse 32"/>
          <p:cNvSpPr/>
          <p:nvPr/>
        </p:nvSpPr>
        <p:spPr>
          <a:xfrm>
            <a:off x="1799692" y="1268760"/>
            <a:ext cx="2520280" cy="1224136"/>
          </a:xfrm>
          <a:prstGeom prst="ellipse">
            <a:avLst/>
          </a:prstGeom>
          <a:solidFill>
            <a:schemeClr val="bg1"/>
          </a:solidFill>
          <a:ln w="9525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 smtClean="0">
                <a:solidFill>
                  <a:srgbClr val="008000"/>
                </a:solidFill>
              </a:rPr>
              <a:t>Adapted legal framework for </a:t>
            </a:r>
            <a:r>
              <a:rPr lang="en-US" sz="1600" b="1" dirty="0" smtClean="0">
                <a:solidFill>
                  <a:srgbClr val="008000"/>
                </a:solidFill>
              </a:rPr>
              <a:t>G</a:t>
            </a:r>
            <a:r>
              <a:rPr lang="en-US" sz="1600" b="1" dirty="0" smtClean="0">
                <a:solidFill>
                  <a:srgbClr val="008000"/>
                </a:solidFill>
              </a:rPr>
              <a:t>erman utilities </a:t>
            </a:r>
            <a:endParaRPr lang="en-US" sz="1600" b="1" dirty="0" smtClean="0">
              <a:solidFill>
                <a:srgbClr val="008000"/>
              </a:solidFill>
            </a:endParaRPr>
          </a:p>
        </p:txBody>
      </p:sp>
      <p:cxnSp>
        <p:nvCxnSpPr>
          <p:cNvPr id="37" name="Gerade Verbindung 36"/>
          <p:cNvCxnSpPr>
            <a:stCxn id="33" idx="5"/>
          </p:cNvCxnSpPr>
          <p:nvPr/>
        </p:nvCxnSpPr>
        <p:spPr>
          <a:xfrm>
            <a:off x="3950885" y="2313626"/>
            <a:ext cx="1593223" cy="1799450"/>
          </a:xfrm>
          <a:prstGeom prst="line">
            <a:avLst/>
          </a:prstGeom>
          <a:ln w="1905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2" grpId="0" animBg="1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K:\CA\CA\5 Intern\01 Vorlagen CAH_IM AUFBAU_2012\02 CAH_HW  Logos\01 Deutsch\2012 CAH-Logo deutsch_50.t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560" y="476672"/>
            <a:ext cx="2807970" cy="946273"/>
          </a:xfrm>
          <a:prstGeom prst="rect">
            <a:avLst/>
          </a:prstGeom>
          <a:noFill/>
        </p:spPr>
      </p:pic>
      <p:sp>
        <p:nvSpPr>
          <p:cNvPr id="11" name="Textfeld 10"/>
          <p:cNvSpPr txBox="1"/>
          <p:nvPr/>
        </p:nvSpPr>
        <p:spPr>
          <a:xfrm>
            <a:off x="899592" y="2299976"/>
            <a:ext cx="2376264" cy="1345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  <a:spcBef>
                <a:spcPts val="800"/>
              </a:spcBef>
              <a:tabLst>
                <a:tab pos="0" algn="l"/>
              </a:tabLst>
            </a:pPr>
            <a:r>
              <a:rPr lang="en-US" sz="1400" i="1" dirty="0" smtClean="0">
                <a:solidFill>
                  <a:schemeClr val="bg2">
                    <a:lumMod val="75000"/>
                  </a:schemeClr>
                </a:solidFill>
              </a:rPr>
              <a:t>Innovative Water Solution for MENA region: Experiences and Lessons Learned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5004048" y="2113204"/>
            <a:ext cx="3636206" cy="2179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spcBef>
                <a:spcPts val="800"/>
              </a:spcBef>
              <a:tabLst>
                <a:tab pos="0" algn="l"/>
              </a:tabLst>
            </a:pPr>
            <a:r>
              <a:rPr lang="en-US" sz="1400" i="1" dirty="0" smtClean="0">
                <a:solidFill>
                  <a:schemeClr val="accent1">
                    <a:lumMod val="75000"/>
                  </a:schemeClr>
                </a:solidFill>
              </a:rPr>
              <a:t>Innovative Water Utility Management </a:t>
            </a:r>
            <a:r>
              <a:rPr lang="en-US" sz="1400" b="1" i="1" dirty="0" smtClean="0">
                <a:solidFill>
                  <a:schemeClr val="accent1">
                    <a:lumMod val="50000"/>
                  </a:schemeClr>
                </a:solidFill>
              </a:rPr>
              <a:t>starts</a:t>
            </a:r>
            <a:r>
              <a:rPr lang="en-US" sz="1400" i="1" dirty="0" smtClean="0">
                <a:solidFill>
                  <a:schemeClr val="accent1">
                    <a:lumMod val="75000"/>
                  </a:schemeClr>
                </a:solidFill>
              </a:rPr>
              <a:t> with the idea to convert </a:t>
            </a:r>
            <a:r>
              <a:rPr lang="en-US" sz="1400" b="1" i="1" dirty="0" smtClean="0">
                <a:solidFill>
                  <a:schemeClr val="accent1">
                    <a:lumMod val="50000"/>
                  </a:schemeClr>
                </a:solidFill>
              </a:rPr>
              <a:t>new</a:t>
            </a:r>
            <a:r>
              <a:rPr lang="en-US" sz="1400" i="1" dirty="0" smtClean="0">
                <a:solidFill>
                  <a:schemeClr val="accent1">
                    <a:lumMod val="75000"/>
                  </a:schemeClr>
                </a:solidFill>
              </a:rPr>
              <a:t> knowledge into water services – aiming at an increased </a:t>
            </a:r>
            <a:r>
              <a:rPr lang="en-US" sz="1400" b="1" i="1" dirty="0" smtClean="0">
                <a:solidFill>
                  <a:schemeClr val="accent1">
                    <a:lumMod val="50000"/>
                  </a:schemeClr>
                </a:solidFill>
              </a:rPr>
              <a:t>value for consumers, the utility and the environment</a:t>
            </a:r>
            <a:r>
              <a:rPr lang="en-US" sz="1400" i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</p:txBody>
      </p:sp>
      <p:pic>
        <p:nvPicPr>
          <p:cNvPr id="9" name="Grafik 8" descr="P:\CA_Projekte\52451 - 52500\52500 Operational Assitance Nablus\08 Foto Documentation\Kamphues\2015_1603\IMG_2021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495079" y="1829790"/>
            <a:ext cx="5391115" cy="27873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Textplatzhalter 31"/>
          <p:cNvSpPr txBox="1">
            <a:spLocks/>
          </p:cNvSpPr>
          <p:nvPr/>
        </p:nvSpPr>
        <p:spPr bwMode="gray">
          <a:xfrm>
            <a:off x="4607806" y="5409220"/>
            <a:ext cx="3996444" cy="1361911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1100" dirty="0" smtClean="0">
                <a:solidFill>
                  <a:schemeClr val="bg2">
                    <a:lumMod val="50000"/>
                  </a:schemeClr>
                </a:solidFill>
              </a:rPr>
              <a:t>C</a:t>
            </a:r>
            <a:r>
              <a:rPr kumimoji="0" lang="en-US" sz="11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ontact</a:t>
            </a:r>
            <a:endParaRPr kumimoji="0" lang="en-US" sz="110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 algn="r">
              <a:defRPr/>
            </a:pPr>
            <a:r>
              <a:rPr lang="en-US" sz="1200" b="1" dirty="0" smtClean="0"/>
              <a:t>CONSULAQUA Hamburg </a:t>
            </a:r>
            <a:r>
              <a:rPr lang="en-US" sz="1200" b="1" dirty="0" err="1" smtClean="0">
                <a:solidFill>
                  <a:srgbClr val="5F5F5F"/>
                </a:solidFill>
              </a:rPr>
              <a:t>Beratungsgesellschaft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mbH</a:t>
            </a:r>
            <a:r>
              <a:rPr lang="en-US" sz="1200" b="1" dirty="0" smtClean="0"/>
              <a:t/>
            </a:r>
            <a:br>
              <a:rPr lang="en-US" sz="1200" b="1" dirty="0" smtClean="0"/>
            </a:br>
            <a:r>
              <a:rPr lang="en-US" sz="1200" dirty="0" err="1" smtClean="0"/>
              <a:t>Ausschläger</a:t>
            </a:r>
            <a:r>
              <a:rPr lang="en-US" sz="1200" dirty="0" smtClean="0"/>
              <a:t> </a:t>
            </a:r>
            <a:r>
              <a:rPr lang="en-US" sz="1200" dirty="0" err="1" smtClean="0"/>
              <a:t>Elbdeich</a:t>
            </a:r>
            <a:r>
              <a:rPr lang="en-US" sz="1200" dirty="0" smtClean="0"/>
              <a:t> 2, 20539 Hamburg, Germany</a:t>
            </a:r>
          </a:p>
          <a:p>
            <a:pPr lvl="0" algn="r">
              <a:defRPr/>
            </a:pPr>
            <a:endParaRPr lang="en-US" sz="1200" dirty="0" smtClean="0"/>
          </a:p>
          <a:p>
            <a:pPr lvl="0" algn="r">
              <a:defRPr/>
            </a:pPr>
            <a:r>
              <a:rPr lang="en-US" sz="1200" dirty="0" smtClean="0"/>
              <a:t>Phone: +49 (0) 40 7888 89555</a:t>
            </a:r>
          </a:p>
          <a:p>
            <a:pPr algn="r">
              <a:defRPr/>
            </a:pPr>
            <a:r>
              <a:rPr lang="de-DE" sz="1200" dirty="0" smtClean="0"/>
              <a:t>www.consulaqua.de  / www.hamburgwasser.de</a:t>
            </a:r>
          </a:p>
          <a:p>
            <a:pPr algn="r">
              <a:defRPr/>
            </a:pPr>
            <a:r>
              <a:rPr lang="en-US" sz="1200" dirty="0" smtClean="0"/>
              <a:t>Email: consulting@consulaqua.de</a:t>
            </a:r>
            <a:endParaRPr lang="en-US" sz="1200" b="1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650" y="497670"/>
            <a:ext cx="7842440" cy="404663"/>
          </a:xfrm>
        </p:spPr>
        <p:txBody>
          <a:bodyPr/>
          <a:lstStyle/>
          <a:p>
            <a:r>
              <a:rPr lang="en-US" dirty="0" smtClean="0"/>
              <a:t>Company structure</a:t>
            </a:r>
            <a:endParaRPr lang="en-US" dirty="0"/>
          </a:p>
        </p:txBody>
      </p:sp>
      <p:sp>
        <p:nvSpPr>
          <p:cNvPr id="14" name="Textfeld 13"/>
          <p:cNvSpPr txBox="1"/>
          <p:nvPr/>
        </p:nvSpPr>
        <p:spPr>
          <a:xfrm>
            <a:off x="6884640" y="3085219"/>
            <a:ext cx="783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spcBef>
                <a:spcPts val="800"/>
              </a:spcBef>
            </a:pPr>
            <a:r>
              <a:rPr lang="en-US" sz="1400" b="1" dirty="0" smtClean="0">
                <a:solidFill>
                  <a:schemeClr val="bg2">
                    <a:lumMod val="25000"/>
                  </a:schemeClr>
                </a:solidFill>
              </a:rPr>
              <a:t>100 %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1619672" y="3085219"/>
            <a:ext cx="783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spcBef>
                <a:spcPts val="800"/>
              </a:spcBef>
            </a:pPr>
            <a:r>
              <a:rPr lang="en-US" sz="1400" b="1" dirty="0" smtClean="0">
                <a:solidFill>
                  <a:schemeClr val="bg2">
                    <a:lumMod val="25000"/>
                  </a:schemeClr>
                </a:solidFill>
              </a:rPr>
              <a:t>100 %</a:t>
            </a:r>
          </a:p>
        </p:txBody>
      </p:sp>
      <p:pic>
        <p:nvPicPr>
          <p:cNvPr id="18" name="Grafik 17" descr="hamburg-symbol.bmp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982828" y="2224429"/>
            <a:ext cx="1129232" cy="1456599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2699792" y="2204864"/>
            <a:ext cx="3744416" cy="2736304"/>
          </a:xfrm>
          <a:prstGeom prst="rect">
            <a:avLst/>
          </a:prstGeom>
          <a:solidFill>
            <a:srgbClr val="FFFFFF">
              <a:alpha val="7411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 algn="ctr">
              <a:spcBef>
                <a:spcPts val="800"/>
              </a:spcBef>
              <a:buFont typeface="Arial" pitchFamily="34" charset="0"/>
              <a:buChar char="•"/>
            </a:pPr>
            <a:endParaRPr lang="en-US" sz="1600" smtClean="0">
              <a:solidFill>
                <a:schemeClr val="tx1"/>
              </a:solidFill>
            </a:endParaRPr>
          </a:p>
        </p:txBody>
      </p:sp>
      <p:cxnSp>
        <p:nvCxnSpPr>
          <p:cNvPr id="11" name="Gerade Verbindung 10"/>
          <p:cNvCxnSpPr>
            <a:stCxn id="6" idx="1"/>
            <a:endCxn id="8" idx="0"/>
          </p:cNvCxnSpPr>
          <p:nvPr/>
        </p:nvCxnSpPr>
        <p:spPr>
          <a:xfrm>
            <a:off x="2231740" y="1737683"/>
            <a:ext cx="18002" cy="1826815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>
            <a:stCxn id="6" idx="3"/>
            <a:endCxn id="9" idx="0"/>
          </p:cNvCxnSpPr>
          <p:nvPr/>
        </p:nvCxnSpPr>
        <p:spPr>
          <a:xfrm>
            <a:off x="6876256" y="1737683"/>
            <a:ext cx="18002" cy="1799329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Abgerundetes Rechteck 31"/>
          <p:cNvSpPr/>
          <p:nvPr/>
        </p:nvSpPr>
        <p:spPr>
          <a:xfrm>
            <a:off x="2267744" y="3753036"/>
            <a:ext cx="4608512" cy="2016224"/>
          </a:xfrm>
          <a:prstGeom prst="roundRect">
            <a:avLst/>
          </a:prstGeom>
          <a:solidFill>
            <a:srgbClr val="E8F0F8"/>
          </a:solidFill>
          <a:ln>
            <a:solidFill>
              <a:srgbClr val="005E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 algn="ctr">
              <a:spcBef>
                <a:spcPts val="800"/>
              </a:spcBef>
              <a:buFont typeface="Arial" pitchFamily="34" charset="0"/>
              <a:buChar char="•"/>
            </a:pP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647564" y="3564498"/>
            <a:ext cx="3204356" cy="687368"/>
          </a:xfrm>
          <a:prstGeom prst="rect">
            <a:avLst/>
          </a:prstGeom>
          <a:solidFill>
            <a:srgbClr val="9DBEDF"/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180975" indent="-180975" algn="ctr">
              <a:spcBef>
                <a:spcPts val="800"/>
              </a:spcBef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HWW – WATER SUPPLY</a:t>
            </a:r>
          </a:p>
          <a:p>
            <a:pPr marL="180975" indent="-180975" algn="ctr">
              <a:spcBef>
                <a:spcPts val="800"/>
              </a:spcBef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Hamburger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Wasserwerke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GmbH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5292080" y="3537012"/>
            <a:ext cx="3204356" cy="687368"/>
          </a:xfrm>
          <a:prstGeom prst="rect">
            <a:avLst/>
          </a:prstGeom>
          <a:solidFill>
            <a:srgbClr val="9DBEDF"/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180975" indent="-180975" algn="ctr">
              <a:spcBef>
                <a:spcPts val="800"/>
              </a:spcBef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HSE – SANITATION</a:t>
            </a:r>
          </a:p>
          <a:p>
            <a:pPr marL="180975" indent="-180975" algn="ctr">
              <a:spcBef>
                <a:spcPts val="800"/>
              </a:spcBef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Hamburger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Stadtentwässerungs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AöR</a:t>
            </a:r>
            <a:endParaRPr lang="en-US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2969822" y="5328694"/>
            <a:ext cx="3204356" cy="656590"/>
          </a:xfrm>
          <a:prstGeom prst="rect">
            <a:avLst/>
          </a:prstGeom>
          <a:solidFill>
            <a:srgbClr val="C5D9ED"/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180975" indent="-180975" algn="ctr">
              <a:spcBef>
                <a:spcPts val="800"/>
              </a:spcBef>
            </a:pPr>
            <a:r>
              <a:rPr lang="en-US" sz="1600" b="1" dirty="0" smtClean="0">
                <a:solidFill>
                  <a:srgbClr val="005EA4"/>
                </a:solidFill>
              </a:rPr>
              <a:t>CONSULAQUA Hamburg</a:t>
            </a:r>
          </a:p>
          <a:p>
            <a:pPr marL="180975" indent="-180975" algn="ctr">
              <a:spcBef>
                <a:spcPts val="800"/>
              </a:spcBef>
            </a:pPr>
            <a:r>
              <a:rPr lang="en-US" sz="1400" dirty="0" err="1" smtClean="0">
                <a:solidFill>
                  <a:srgbClr val="005EA4"/>
                </a:solidFill>
              </a:rPr>
              <a:t>Beratungsgesellschaft</a:t>
            </a:r>
            <a:r>
              <a:rPr lang="en-US" sz="1400" dirty="0" smtClean="0">
                <a:solidFill>
                  <a:srgbClr val="005EA4"/>
                </a:solidFill>
              </a:rPr>
              <a:t> </a:t>
            </a:r>
            <a:r>
              <a:rPr lang="en-US" sz="1400" dirty="0" err="1" smtClean="0">
                <a:solidFill>
                  <a:srgbClr val="005EA4"/>
                </a:solidFill>
              </a:rPr>
              <a:t>mbH</a:t>
            </a:r>
            <a:endParaRPr lang="en-US" sz="1400" dirty="0" smtClean="0">
              <a:solidFill>
                <a:srgbClr val="005EA4"/>
              </a:solidFill>
            </a:endParaRPr>
          </a:p>
        </p:txBody>
      </p:sp>
      <p:sp>
        <p:nvSpPr>
          <p:cNvPr id="27" name="Textfeld 26"/>
          <p:cNvSpPr txBox="1"/>
          <p:nvPr/>
        </p:nvSpPr>
        <p:spPr>
          <a:xfrm>
            <a:off x="2240124" y="5157192"/>
            <a:ext cx="783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spcBef>
                <a:spcPts val="800"/>
              </a:spcBef>
            </a:pPr>
            <a:r>
              <a:rPr lang="en-US" sz="1400" b="1" dirty="0" smtClean="0">
                <a:solidFill>
                  <a:schemeClr val="bg2">
                    <a:lumMod val="25000"/>
                  </a:schemeClr>
                </a:solidFill>
              </a:rPr>
              <a:t>50.1 %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6192180" y="5121188"/>
            <a:ext cx="783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spcBef>
                <a:spcPts val="800"/>
              </a:spcBef>
            </a:pPr>
            <a:r>
              <a:rPr lang="en-US" sz="1400" b="1" dirty="0" smtClean="0">
                <a:solidFill>
                  <a:schemeClr val="bg2">
                    <a:lumMod val="25000"/>
                  </a:schemeClr>
                </a:solidFill>
              </a:rPr>
              <a:t>49.9 %</a:t>
            </a:r>
          </a:p>
        </p:txBody>
      </p:sp>
      <p:pic>
        <p:nvPicPr>
          <p:cNvPr id="29" name="Grafik 28" descr="HW-Logo.tif"/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19872" y="4401108"/>
            <a:ext cx="2297201" cy="684076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2231740" y="1414517"/>
            <a:ext cx="4644516" cy="64633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180975" indent="-180975" algn="ctr">
              <a:spcBef>
                <a:spcPts val="800"/>
              </a:spcBef>
            </a:pPr>
            <a:r>
              <a:rPr lang="en-US" b="1" dirty="0" smtClean="0">
                <a:solidFill>
                  <a:schemeClr val="bg1"/>
                </a:solidFill>
              </a:rPr>
              <a:t>Free and Hanseatic City of Hamburg, Germany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ieren 3"/>
          <p:cNvGrpSpPr/>
          <p:nvPr/>
        </p:nvGrpSpPr>
        <p:grpSpPr>
          <a:xfrm>
            <a:off x="1649165" y="1700808"/>
            <a:ext cx="5407298" cy="4252169"/>
            <a:chOff x="1540966" y="1700808"/>
            <a:chExt cx="5407298" cy="4252169"/>
          </a:xfrm>
        </p:grpSpPr>
        <p:grpSp>
          <p:nvGrpSpPr>
            <p:cNvPr id="5" name="Gruppieren 8"/>
            <p:cNvGrpSpPr>
              <a:grpSpLocks noChangeAspect="1"/>
            </p:cNvGrpSpPr>
            <p:nvPr/>
          </p:nvGrpSpPr>
          <p:grpSpPr>
            <a:xfrm>
              <a:off x="1540966" y="1700808"/>
              <a:ext cx="5407298" cy="4252169"/>
              <a:chOff x="-12711113" y="4508500"/>
              <a:chExt cx="5313363" cy="4178301"/>
            </a:xfrm>
          </p:grpSpPr>
          <p:grpSp>
            <p:nvGrpSpPr>
              <p:cNvPr id="7" name="Gruppieren 11"/>
              <p:cNvGrpSpPr/>
              <p:nvPr/>
            </p:nvGrpSpPr>
            <p:grpSpPr>
              <a:xfrm>
                <a:off x="-12711113" y="4508500"/>
                <a:ext cx="5313363" cy="4178301"/>
                <a:chOff x="-12711113" y="4508500"/>
                <a:chExt cx="5313363" cy="4178301"/>
              </a:xfrm>
              <a:gradFill flip="none" rotWithShape="1">
                <a:gsLst>
                  <a:gs pos="0">
                    <a:schemeClr val="accent3">
                      <a:shade val="30000"/>
                      <a:satMod val="115000"/>
                    </a:schemeClr>
                  </a:gs>
                  <a:gs pos="50000">
                    <a:schemeClr val="accent3">
                      <a:shade val="67500"/>
                      <a:satMod val="115000"/>
                    </a:schemeClr>
                  </a:gs>
                  <a:gs pos="100000">
                    <a:schemeClr val="accent3"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</p:grpSpPr>
            <p:sp>
              <p:nvSpPr>
                <p:cNvPr id="42" name="Freeform 69"/>
                <p:cNvSpPr>
                  <a:spLocks/>
                </p:cNvSpPr>
                <p:nvPr/>
              </p:nvSpPr>
              <p:spPr bwMode="auto">
                <a:xfrm>
                  <a:off x="-12387263" y="5254625"/>
                  <a:ext cx="4551363" cy="3003550"/>
                </a:xfrm>
                <a:custGeom>
                  <a:avLst/>
                  <a:gdLst>
                    <a:gd name="T0" fmla="*/ 2842 w 6193"/>
                    <a:gd name="T1" fmla="*/ 1423 h 4086"/>
                    <a:gd name="T2" fmla="*/ 2842 w 6193"/>
                    <a:gd name="T3" fmla="*/ 1423 h 4086"/>
                    <a:gd name="T4" fmla="*/ 2615 w 6193"/>
                    <a:gd name="T5" fmla="*/ 1520 h 4086"/>
                    <a:gd name="T6" fmla="*/ 2570 w 6193"/>
                    <a:gd name="T7" fmla="*/ 1539 h 4086"/>
                    <a:gd name="T8" fmla="*/ 2229 w 6193"/>
                    <a:gd name="T9" fmla="*/ 1574 h 4086"/>
                    <a:gd name="T10" fmla="*/ 2163 w 6193"/>
                    <a:gd name="T11" fmla="*/ 1549 h 4086"/>
                    <a:gd name="T12" fmla="*/ 2163 w 6193"/>
                    <a:gd name="T13" fmla="*/ 1549 h 4086"/>
                    <a:gd name="T14" fmla="*/ 1889 w 6193"/>
                    <a:gd name="T15" fmla="*/ 1445 h 4086"/>
                    <a:gd name="T16" fmla="*/ 1889 w 6193"/>
                    <a:gd name="T17" fmla="*/ 1445 h 4086"/>
                    <a:gd name="T18" fmla="*/ 0 w 6193"/>
                    <a:gd name="T19" fmla="*/ 727 h 4086"/>
                    <a:gd name="T20" fmla="*/ 1 w 6193"/>
                    <a:gd name="T21" fmla="*/ 2843 h 4086"/>
                    <a:gd name="T22" fmla="*/ 2364 w 6193"/>
                    <a:gd name="T23" fmla="*/ 4086 h 4086"/>
                    <a:gd name="T24" fmla="*/ 6193 w 6193"/>
                    <a:gd name="T25" fmla="*/ 2130 h 4086"/>
                    <a:gd name="T26" fmla="*/ 6193 w 6193"/>
                    <a:gd name="T27" fmla="*/ 0 h 4086"/>
                    <a:gd name="T28" fmla="*/ 2842 w 6193"/>
                    <a:gd name="T29" fmla="*/ 1423 h 40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6193" h="4086">
                      <a:moveTo>
                        <a:pt x="2842" y="1423"/>
                      </a:moveTo>
                      <a:cubicBezTo>
                        <a:pt x="2842" y="1423"/>
                        <a:pt x="2842" y="1423"/>
                        <a:pt x="2842" y="1423"/>
                      </a:cubicBezTo>
                      <a:cubicBezTo>
                        <a:pt x="2615" y="1520"/>
                        <a:pt x="2615" y="1520"/>
                        <a:pt x="2615" y="1520"/>
                      </a:cubicBezTo>
                      <a:cubicBezTo>
                        <a:pt x="2570" y="1539"/>
                        <a:pt x="2570" y="1539"/>
                        <a:pt x="2570" y="1539"/>
                      </a:cubicBezTo>
                      <a:cubicBezTo>
                        <a:pt x="2415" y="1605"/>
                        <a:pt x="2337" y="1602"/>
                        <a:pt x="2229" y="1574"/>
                      </a:cubicBezTo>
                      <a:cubicBezTo>
                        <a:pt x="2163" y="1549"/>
                        <a:pt x="2163" y="1549"/>
                        <a:pt x="2163" y="1549"/>
                      </a:cubicBezTo>
                      <a:cubicBezTo>
                        <a:pt x="2163" y="1549"/>
                        <a:pt x="2163" y="1549"/>
                        <a:pt x="2163" y="1549"/>
                      </a:cubicBezTo>
                      <a:cubicBezTo>
                        <a:pt x="1889" y="1445"/>
                        <a:pt x="1889" y="1445"/>
                        <a:pt x="1889" y="1445"/>
                      </a:cubicBezTo>
                      <a:cubicBezTo>
                        <a:pt x="1889" y="1445"/>
                        <a:pt x="1889" y="1445"/>
                        <a:pt x="1889" y="1445"/>
                      </a:cubicBezTo>
                      <a:cubicBezTo>
                        <a:pt x="0" y="727"/>
                        <a:pt x="0" y="727"/>
                        <a:pt x="0" y="727"/>
                      </a:cubicBezTo>
                      <a:cubicBezTo>
                        <a:pt x="1" y="2843"/>
                        <a:pt x="1" y="2843"/>
                        <a:pt x="1" y="2843"/>
                      </a:cubicBezTo>
                      <a:cubicBezTo>
                        <a:pt x="2364" y="4086"/>
                        <a:pt x="2364" y="4086"/>
                        <a:pt x="2364" y="4086"/>
                      </a:cubicBezTo>
                      <a:cubicBezTo>
                        <a:pt x="6193" y="2130"/>
                        <a:pt x="6193" y="2130"/>
                        <a:pt x="6193" y="2130"/>
                      </a:cubicBezTo>
                      <a:cubicBezTo>
                        <a:pt x="6193" y="0"/>
                        <a:pt x="6193" y="0"/>
                        <a:pt x="6193" y="0"/>
                      </a:cubicBezTo>
                      <a:lnTo>
                        <a:pt x="2842" y="142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" name="Freeform 70"/>
                <p:cNvSpPr>
                  <a:spLocks/>
                </p:cNvSpPr>
                <p:nvPr/>
              </p:nvSpPr>
              <p:spPr bwMode="auto">
                <a:xfrm>
                  <a:off x="-12711113" y="6634163"/>
                  <a:ext cx="5313363" cy="2052638"/>
                </a:xfrm>
                <a:custGeom>
                  <a:avLst/>
                  <a:gdLst>
                    <a:gd name="T0" fmla="*/ 3347 w 3347"/>
                    <a:gd name="T1" fmla="*/ 0 h 1293"/>
                    <a:gd name="T2" fmla="*/ 1302 w 3347"/>
                    <a:gd name="T3" fmla="*/ 1090 h 1293"/>
                    <a:gd name="T4" fmla="*/ 0 w 3347"/>
                    <a:gd name="T5" fmla="*/ 393 h 1293"/>
                    <a:gd name="T6" fmla="*/ 0 w 3347"/>
                    <a:gd name="T7" fmla="*/ 524 h 1293"/>
                    <a:gd name="T8" fmla="*/ 1303 w 3347"/>
                    <a:gd name="T9" fmla="*/ 1292 h 1293"/>
                    <a:gd name="T10" fmla="*/ 1303 w 3347"/>
                    <a:gd name="T11" fmla="*/ 1293 h 1293"/>
                    <a:gd name="T12" fmla="*/ 1304 w 3347"/>
                    <a:gd name="T13" fmla="*/ 1292 h 1293"/>
                    <a:gd name="T14" fmla="*/ 1305 w 3347"/>
                    <a:gd name="T15" fmla="*/ 1293 h 1293"/>
                    <a:gd name="T16" fmla="*/ 1305 w 3347"/>
                    <a:gd name="T17" fmla="*/ 1291 h 1293"/>
                    <a:gd name="T18" fmla="*/ 3347 w 3347"/>
                    <a:gd name="T19" fmla="*/ 114 h 1293"/>
                    <a:gd name="T20" fmla="*/ 3347 w 3347"/>
                    <a:gd name="T21" fmla="*/ 0 h 12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347" h="1293">
                      <a:moveTo>
                        <a:pt x="3347" y="0"/>
                      </a:moveTo>
                      <a:lnTo>
                        <a:pt x="1302" y="1090"/>
                      </a:lnTo>
                      <a:lnTo>
                        <a:pt x="0" y="393"/>
                      </a:lnTo>
                      <a:lnTo>
                        <a:pt x="0" y="524"/>
                      </a:lnTo>
                      <a:lnTo>
                        <a:pt x="1303" y="1292"/>
                      </a:lnTo>
                      <a:lnTo>
                        <a:pt x="1303" y="1293"/>
                      </a:lnTo>
                      <a:lnTo>
                        <a:pt x="1304" y="1292"/>
                      </a:lnTo>
                      <a:lnTo>
                        <a:pt x="1305" y="1293"/>
                      </a:lnTo>
                      <a:lnTo>
                        <a:pt x="1305" y="1291"/>
                      </a:lnTo>
                      <a:lnTo>
                        <a:pt x="3347" y="114"/>
                      </a:lnTo>
                      <a:lnTo>
                        <a:pt x="3347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" name="Freeform 102"/>
                <p:cNvSpPr>
                  <a:spLocks/>
                </p:cNvSpPr>
                <p:nvPr/>
              </p:nvSpPr>
              <p:spPr bwMode="auto">
                <a:xfrm>
                  <a:off x="-12333288" y="5105400"/>
                  <a:ext cx="4378325" cy="1277938"/>
                </a:xfrm>
                <a:custGeom>
                  <a:avLst/>
                  <a:gdLst>
                    <a:gd name="T0" fmla="*/ 2510 w 5959"/>
                    <a:gd name="T1" fmla="*/ 1477 h 1738"/>
                    <a:gd name="T2" fmla="*/ 2098 w 5959"/>
                    <a:gd name="T3" fmla="*/ 1497 h 1738"/>
                    <a:gd name="T4" fmla="*/ 0 w 5959"/>
                    <a:gd name="T5" fmla="*/ 706 h 1738"/>
                    <a:gd name="T6" fmla="*/ 0 w 5959"/>
                    <a:gd name="T7" fmla="*/ 898 h 1738"/>
                    <a:gd name="T8" fmla="*/ 2159 w 5959"/>
                    <a:gd name="T9" fmla="*/ 1710 h 1738"/>
                    <a:gd name="T10" fmla="*/ 2493 w 5959"/>
                    <a:gd name="T11" fmla="*/ 1675 h 1738"/>
                    <a:gd name="T12" fmla="*/ 5959 w 5959"/>
                    <a:gd name="T13" fmla="*/ 212 h 1738"/>
                    <a:gd name="T14" fmla="*/ 5959 w 5959"/>
                    <a:gd name="T15" fmla="*/ 0 h 1738"/>
                    <a:gd name="T16" fmla="*/ 2510 w 5959"/>
                    <a:gd name="T17" fmla="*/ 1477 h 17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959" h="1738">
                      <a:moveTo>
                        <a:pt x="2510" y="1477"/>
                      </a:moveTo>
                      <a:cubicBezTo>
                        <a:pt x="2331" y="1559"/>
                        <a:pt x="2161" y="1513"/>
                        <a:pt x="2098" y="1497"/>
                      </a:cubicBezTo>
                      <a:cubicBezTo>
                        <a:pt x="0" y="706"/>
                        <a:pt x="0" y="706"/>
                        <a:pt x="0" y="706"/>
                      </a:cubicBezTo>
                      <a:cubicBezTo>
                        <a:pt x="0" y="898"/>
                        <a:pt x="0" y="898"/>
                        <a:pt x="0" y="898"/>
                      </a:cubicBezTo>
                      <a:cubicBezTo>
                        <a:pt x="2159" y="1710"/>
                        <a:pt x="2159" y="1710"/>
                        <a:pt x="2159" y="1710"/>
                      </a:cubicBezTo>
                      <a:cubicBezTo>
                        <a:pt x="2228" y="1728"/>
                        <a:pt x="2345" y="1738"/>
                        <a:pt x="2493" y="1675"/>
                      </a:cubicBezTo>
                      <a:cubicBezTo>
                        <a:pt x="5959" y="212"/>
                        <a:pt x="5959" y="212"/>
                        <a:pt x="5959" y="212"/>
                      </a:cubicBezTo>
                      <a:cubicBezTo>
                        <a:pt x="5959" y="0"/>
                        <a:pt x="5959" y="0"/>
                        <a:pt x="5959" y="0"/>
                      </a:cubicBezTo>
                      <a:lnTo>
                        <a:pt x="2510" y="147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" name="Freeform 103"/>
                <p:cNvSpPr>
                  <a:spLocks/>
                </p:cNvSpPr>
                <p:nvPr/>
              </p:nvSpPr>
              <p:spPr bwMode="auto">
                <a:xfrm>
                  <a:off x="-12417425" y="4508500"/>
                  <a:ext cx="4581525" cy="1704975"/>
                </a:xfrm>
                <a:custGeom>
                  <a:avLst/>
                  <a:gdLst>
                    <a:gd name="T0" fmla="*/ 2095 w 6234"/>
                    <a:gd name="T1" fmla="*/ 2204 h 2320"/>
                    <a:gd name="T2" fmla="*/ 2201 w 6234"/>
                    <a:gd name="T3" fmla="*/ 2243 h 2320"/>
                    <a:gd name="T4" fmla="*/ 2212 w 6234"/>
                    <a:gd name="T5" fmla="*/ 2247 h 2320"/>
                    <a:gd name="T6" fmla="*/ 2593 w 6234"/>
                    <a:gd name="T7" fmla="*/ 2236 h 2320"/>
                    <a:gd name="T8" fmla="*/ 2723 w 6234"/>
                    <a:gd name="T9" fmla="*/ 2181 h 2320"/>
                    <a:gd name="T10" fmla="*/ 2723 w 6234"/>
                    <a:gd name="T11" fmla="*/ 2181 h 2320"/>
                    <a:gd name="T12" fmla="*/ 6234 w 6234"/>
                    <a:gd name="T13" fmla="*/ 697 h 2320"/>
                    <a:gd name="T14" fmla="*/ 4109 w 6234"/>
                    <a:gd name="T15" fmla="*/ 0 h 2320"/>
                    <a:gd name="T16" fmla="*/ 0 w 6234"/>
                    <a:gd name="T17" fmla="*/ 1425 h 2320"/>
                    <a:gd name="T18" fmla="*/ 2095 w 6234"/>
                    <a:gd name="T19" fmla="*/ 2204 h 23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234" h="2320">
                      <a:moveTo>
                        <a:pt x="2095" y="2204"/>
                      </a:moveTo>
                      <a:cubicBezTo>
                        <a:pt x="2201" y="2243"/>
                        <a:pt x="2201" y="2243"/>
                        <a:pt x="2201" y="2243"/>
                      </a:cubicBezTo>
                      <a:cubicBezTo>
                        <a:pt x="2212" y="2247"/>
                        <a:pt x="2212" y="2247"/>
                        <a:pt x="2212" y="2247"/>
                      </a:cubicBezTo>
                      <a:cubicBezTo>
                        <a:pt x="2212" y="2247"/>
                        <a:pt x="2430" y="2320"/>
                        <a:pt x="2593" y="2236"/>
                      </a:cubicBezTo>
                      <a:cubicBezTo>
                        <a:pt x="2723" y="2181"/>
                        <a:pt x="2723" y="2181"/>
                        <a:pt x="2723" y="2181"/>
                      </a:cubicBezTo>
                      <a:cubicBezTo>
                        <a:pt x="2723" y="2181"/>
                        <a:pt x="2723" y="2181"/>
                        <a:pt x="2723" y="2181"/>
                      </a:cubicBezTo>
                      <a:cubicBezTo>
                        <a:pt x="6234" y="697"/>
                        <a:pt x="6234" y="697"/>
                        <a:pt x="6234" y="697"/>
                      </a:cubicBezTo>
                      <a:cubicBezTo>
                        <a:pt x="4109" y="0"/>
                        <a:pt x="4109" y="0"/>
                        <a:pt x="4109" y="0"/>
                      </a:cubicBezTo>
                      <a:cubicBezTo>
                        <a:pt x="0" y="1425"/>
                        <a:pt x="0" y="1425"/>
                        <a:pt x="0" y="1425"/>
                      </a:cubicBezTo>
                      <a:cubicBezTo>
                        <a:pt x="2095" y="2204"/>
                        <a:pt x="2095" y="2204"/>
                        <a:pt x="2095" y="220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8" name="Freeform 71"/>
              <p:cNvSpPr>
                <a:spLocks/>
              </p:cNvSpPr>
              <p:nvPr/>
            </p:nvSpPr>
            <p:spPr bwMode="auto">
              <a:xfrm>
                <a:off x="-9904413" y="6213475"/>
                <a:ext cx="338138" cy="419100"/>
              </a:xfrm>
              <a:custGeom>
                <a:avLst/>
                <a:gdLst>
                  <a:gd name="T0" fmla="*/ 0 w 213"/>
                  <a:gd name="T1" fmla="*/ 90 h 264"/>
                  <a:gd name="T2" fmla="*/ 0 w 213"/>
                  <a:gd name="T3" fmla="*/ 264 h 264"/>
                  <a:gd name="T4" fmla="*/ 213 w 213"/>
                  <a:gd name="T5" fmla="*/ 170 h 264"/>
                  <a:gd name="T6" fmla="*/ 213 w 213"/>
                  <a:gd name="T7" fmla="*/ 0 h 264"/>
                  <a:gd name="T8" fmla="*/ 0 w 213"/>
                  <a:gd name="T9" fmla="*/ 90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3" h="264">
                    <a:moveTo>
                      <a:pt x="0" y="90"/>
                    </a:moveTo>
                    <a:lnTo>
                      <a:pt x="0" y="264"/>
                    </a:lnTo>
                    <a:lnTo>
                      <a:pt x="213" y="170"/>
                    </a:lnTo>
                    <a:lnTo>
                      <a:pt x="213" y="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" name="Freeform 72"/>
              <p:cNvSpPr>
                <a:spLocks/>
              </p:cNvSpPr>
              <p:nvPr/>
            </p:nvSpPr>
            <p:spPr bwMode="auto">
              <a:xfrm>
                <a:off x="-8647113" y="5686425"/>
                <a:ext cx="311150" cy="387350"/>
              </a:xfrm>
              <a:custGeom>
                <a:avLst/>
                <a:gdLst>
                  <a:gd name="T0" fmla="*/ 196 w 196"/>
                  <a:gd name="T1" fmla="*/ 157 h 244"/>
                  <a:gd name="T2" fmla="*/ 196 w 196"/>
                  <a:gd name="T3" fmla="*/ 0 h 244"/>
                  <a:gd name="T4" fmla="*/ 0 w 196"/>
                  <a:gd name="T5" fmla="*/ 84 h 244"/>
                  <a:gd name="T6" fmla="*/ 0 w 196"/>
                  <a:gd name="T7" fmla="*/ 244 h 244"/>
                  <a:gd name="T8" fmla="*/ 196 w 196"/>
                  <a:gd name="T9" fmla="*/ 157 h 2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6" h="244">
                    <a:moveTo>
                      <a:pt x="196" y="157"/>
                    </a:moveTo>
                    <a:lnTo>
                      <a:pt x="196" y="0"/>
                    </a:lnTo>
                    <a:lnTo>
                      <a:pt x="0" y="84"/>
                    </a:lnTo>
                    <a:lnTo>
                      <a:pt x="0" y="244"/>
                    </a:lnTo>
                    <a:lnTo>
                      <a:pt x="196" y="15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Freeform 73"/>
              <p:cNvSpPr>
                <a:spLocks/>
              </p:cNvSpPr>
              <p:nvPr/>
            </p:nvSpPr>
            <p:spPr bwMode="auto">
              <a:xfrm>
                <a:off x="-9464675" y="6037263"/>
                <a:ext cx="309563" cy="400050"/>
              </a:xfrm>
              <a:custGeom>
                <a:avLst/>
                <a:gdLst>
                  <a:gd name="T0" fmla="*/ 195 w 195"/>
                  <a:gd name="T1" fmla="*/ 165 h 252"/>
                  <a:gd name="T2" fmla="*/ 195 w 195"/>
                  <a:gd name="T3" fmla="*/ 0 h 252"/>
                  <a:gd name="T4" fmla="*/ 0 w 195"/>
                  <a:gd name="T5" fmla="*/ 83 h 252"/>
                  <a:gd name="T6" fmla="*/ 0 w 195"/>
                  <a:gd name="T7" fmla="*/ 252 h 252"/>
                  <a:gd name="T8" fmla="*/ 195 w 195"/>
                  <a:gd name="T9" fmla="*/ 165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5" h="252">
                    <a:moveTo>
                      <a:pt x="195" y="165"/>
                    </a:moveTo>
                    <a:lnTo>
                      <a:pt x="195" y="0"/>
                    </a:lnTo>
                    <a:lnTo>
                      <a:pt x="0" y="83"/>
                    </a:lnTo>
                    <a:lnTo>
                      <a:pt x="0" y="252"/>
                    </a:lnTo>
                    <a:lnTo>
                      <a:pt x="195" y="16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Freeform 74"/>
              <p:cNvSpPr>
                <a:spLocks/>
              </p:cNvSpPr>
              <p:nvPr/>
            </p:nvSpPr>
            <p:spPr bwMode="auto">
              <a:xfrm>
                <a:off x="-9053513" y="5862638"/>
                <a:ext cx="304800" cy="392113"/>
              </a:xfrm>
              <a:custGeom>
                <a:avLst/>
                <a:gdLst>
                  <a:gd name="T0" fmla="*/ 192 w 192"/>
                  <a:gd name="T1" fmla="*/ 161 h 247"/>
                  <a:gd name="T2" fmla="*/ 192 w 192"/>
                  <a:gd name="T3" fmla="*/ 0 h 247"/>
                  <a:gd name="T4" fmla="*/ 0 w 192"/>
                  <a:gd name="T5" fmla="*/ 82 h 247"/>
                  <a:gd name="T6" fmla="*/ 0 w 192"/>
                  <a:gd name="T7" fmla="*/ 247 h 247"/>
                  <a:gd name="T8" fmla="*/ 192 w 192"/>
                  <a:gd name="T9" fmla="*/ 161 h 2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2" h="247">
                    <a:moveTo>
                      <a:pt x="192" y="161"/>
                    </a:moveTo>
                    <a:lnTo>
                      <a:pt x="192" y="0"/>
                    </a:lnTo>
                    <a:lnTo>
                      <a:pt x="0" y="82"/>
                    </a:lnTo>
                    <a:lnTo>
                      <a:pt x="0" y="247"/>
                    </a:lnTo>
                    <a:lnTo>
                      <a:pt x="192" y="16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75"/>
              <p:cNvSpPr>
                <a:spLocks/>
              </p:cNvSpPr>
              <p:nvPr/>
            </p:nvSpPr>
            <p:spPr bwMode="auto">
              <a:xfrm>
                <a:off x="-8234363" y="5510213"/>
                <a:ext cx="309563" cy="379413"/>
              </a:xfrm>
              <a:custGeom>
                <a:avLst/>
                <a:gdLst>
                  <a:gd name="T0" fmla="*/ 195 w 195"/>
                  <a:gd name="T1" fmla="*/ 152 h 239"/>
                  <a:gd name="T2" fmla="*/ 195 w 195"/>
                  <a:gd name="T3" fmla="*/ 0 h 239"/>
                  <a:gd name="T4" fmla="*/ 0 w 195"/>
                  <a:gd name="T5" fmla="*/ 84 h 239"/>
                  <a:gd name="T6" fmla="*/ 0 w 195"/>
                  <a:gd name="T7" fmla="*/ 239 h 239"/>
                  <a:gd name="T8" fmla="*/ 195 w 195"/>
                  <a:gd name="T9" fmla="*/ 152 h 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5" h="239">
                    <a:moveTo>
                      <a:pt x="195" y="152"/>
                    </a:moveTo>
                    <a:lnTo>
                      <a:pt x="195" y="0"/>
                    </a:lnTo>
                    <a:lnTo>
                      <a:pt x="0" y="84"/>
                    </a:lnTo>
                    <a:lnTo>
                      <a:pt x="0" y="239"/>
                    </a:lnTo>
                    <a:lnTo>
                      <a:pt x="195" y="15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Freeform 76"/>
              <p:cNvSpPr>
                <a:spLocks/>
              </p:cNvSpPr>
              <p:nvPr/>
            </p:nvSpPr>
            <p:spPr bwMode="auto">
              <a:xfrm>
                <a:off x="-8234363" y="5854700"/>
                <a:ext cx="309563" cy="382588"/>
              </a:xfrm>
              <a:custGeom>
                <a:avLst/>
                <a:gdLst>
                  <a:gd name="T0" fmla="*/ 195 w 195"/>
                  <a:gd name="T1" fmla="*/ 152 h 241"/>
                  <a:gd name="T2" fmla="*/ 195 w 195"/>
                  <a:gd name="T3" fmla="*/ 0 h 241"/>
                  <a:gd name="T4" fmla="*/ 0 w 195"/>
                  <a:gd name="T5" fmla="*/ 86 h 241"/>
                  <a:gd name="T6" fmla="*/ 0 w 195"/>
                  <a:gd name="T7" fmla="*/ 241 h 241"/>
                  <a:gd name="T8" fmla="*/ 195 w 195"/>
                  <a:gd name="T9" fmla="*/ 152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5" h="241">
                    <a:moveTo>
                      <a:pt x="195" y="152"/>
                    </a:moveTo>
                    <a:lnTo>
                      <a:pt x="195" y="0"/>
                    </a:lnTo>
                    <a:lnTo>
                      <a:pt x="0" y="86"/>
                    </a:lnTo>
                    <a:lnTo>
                      <a:pt x="0" y="241"/>
                    </a:lnTo>
                    <a:lnTo>
                      <a:pt x="195" y="15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Freeform 77"/>
              <p:cNvSpPr>
                <a:spLocks/>
              </p:cNvSpPr>
              <p:nvPr/>
            </p:nvSpPr>
            <p:spPr bwMode="auto">
              <a:xfrm>
                <a:off x="-9904413" y="6577013"/>
                <a:ext cx="338138" cy="423863"/>
              </a:xfrm>
              <a:custGeom>
                <a:avLst/>
                <a:gdLst>
                  <a:gd name="T0" fmla="*/ 0 w 213"/>
                  <a:gd name="T1" fmla="*/ 93 h 267"/>
                  <a:gd name="T2" fmla="*/ 0 w 213"/>
                  <a:gd name="T3" fmla="*/ 267 h 267"/>
                  <a:gd name="T4" fmla="*/ 213 w 213"/>
                  <a:gd name="T5" fmla="*/ 170 h 267"/>
                  <a:gd name="T6" fmla="*/ 213 w 213"/>
                  <a:gd name="T7" fmla="*/ 0 h 267"/>
                  <a:gd name="T8" fmla="*/ 0 w 213"/>
                  <a:gd name="T9" fmla="*/ 93 h 2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3" h="267">
                    <a:moveTo>
                      <a:pt x="0" y="93"/>
                    </a:moveTo>
                    <a:lnTo>
                      <a:pt x="0" y="267"/>
                    </a:lnTo>
                    <a:lnTo>
                      <a:pt x="213" y="170"/>
                    </a:lnTo>
                    <a:lnTo>
                      <a:pt x="213" y="0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78"/>
              <p:cNvSpPr>
                <a:spLocks/>
              </p:cNvSpPr>
              <p:nvPr/>
            </p:nvSpPr>
            <p:spPr bwMode="auto">
              <a:xfrm>
                <a:off x="-8647113" y="6035675"/>
                <a:ext cx="311150" cy="390525"/>
              </a:xfrm>
              <a:custGeom>
                <a:avLst/>
                <a:gdLst>
                  <a:gd name="T0" fmla="*/ 0 w 196"/>
                  <a:gd name="T1" fmla="*/ 246 h 246"/>
                  <a:gd name="T2" fmla="*/ 196 w 196"/>
                  <a:gd name="T3" fmla="*/ 157 h 246"/>
                  <a:gd name="T4" fmla="*/ 196 w 196"/>
                  <a:gd name="T5" fmla="*/ 0 h 246"/>
                  <a:gd name="T6" fmla="*/ 0 w 196"/>
                  <a:gd name="T7" fmla="*/ 86 h 246"/>
                  <a:gd name="T8" fmla="*/ 0 w 196"/>
                  <a:gd name="T9" fmla="*/ 246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6" h="246">
                    <a:moveTo>
                      <a:pt x="0" y="246"/>
                    </a:moveTo>
                    <a:lnTo>
                      <a:pt x="196" y="157"/>
                    </a:lnTo>
                    <a:lnTo>
                      <a:pt x="196" y="0"/>
                    </a:lnTo>
                    <a:lnTo>
                      <a:pt x="0" y="86"/>
                    </a:lnTo>
                    <a:lnTo>
                      <a:pt x="0" y="24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Freeform 79"/>
              <p:cNvSpPr>
                <a:spLocks/>
              </p:cNvSpPr>
              <p:nvPr/>
            </p:nvSpPr>
            <p:spPr bwMode="auto">
              <a:xfrm>
                <a:off x="-9053513" y="6216650"/>
                <a:ext cx="304800" cy="395288"/>
              </a:xfrm>
              <a:custGeom>
                <a:avLst/>
                <a:gdLst>
                  <a:gd name="T0" fmla="*/ 192 w 192"/>
                  <a:gd name="T1" fmla="*/ 162 h 249"/>
                  <a:gd name="T2" fmla="*/ 192 w 192"/>
                  <a:gd name="T3" fmla="*/ 0 h 249"/>
                  <a:gd name="T4" fmla="*/ 0 w 192"/>
                  <a:gd name="T5" fmla="*/ 85 h 249"/>
                  <a:gd name="T6" fmla="*/ 0 w 192"/>
                  <a:gd name="T7" fmla="*/ 249 h 249"/>
                  <a:gd name="T8" fmla="*/ 192 w 192"/>
                  <a:gd name="T9" fmla="*/ 162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2" h="249">
                    <a:moveTo>
                      <a:pt x="192" y="162"/>
                    </a:moveTo>
                    <a:lnTo>
                      <a:pt x="192" y="0"/>
                    </a:lnTo>
                    <a:lnTo>
                      <a:pt x="0" y="85"/>
                    </a:lnTo>
                    <a:lnTo>
                      <a:pt x="0" y="249"/>
                    </a:lnTo>
                    <a:lnTo>
                      <a:pt x="192" y="16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Freeform 80"/>
              <p:cNvSpPr>
                <a:spLocks/>
              </p:cNvSpPr>
              <p:nvPr/>
            </p:nvSpPr>
            <p:spPr bwMode="auto">
              <a:xfrm>
                <a:off x="-9464675" y="6396038"/>
                <a:ext cx="309563" cy="404813"/>
              </a:xfrm>
              <a:custGeom>
                <a:avLst/>
                <a:gdLst>
                  <a:gd name="T0" fmla="*/ 195 w 195"/>
                  <a:gd name="T1" fmla="*/ 0 h 255"/>
                  <a:gd name="T2" fmla="*/ 0 w 195"/>
                  <a:gd name="T3" fmla="*/ 86 h 255"/>
                  <a:gd name="T4" fmla="*/ 0 w 195"/>
                  <a:gd name="T5" fmla="*/ 255 h 255"/>
                  <a:gd name="T6" fmla="*/ 195 w 195"/>
                  <a:gd name="T7" fmla="*/ 166 h 255"/>
                  <a:gd name="T8" fmla="*/ 195 w 195"/>
                  <a:gd name="T9" fmla="*/ 0 h 2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5" h="255">
                    <a:moveTo>
                      <a:pt x="195" y="0"/>
                    </a:moveTo>
                    <a:lnTo>
                      <a:pt x="0" y="86"/>
                    </a:lnTo>
                    <a:lnTo>
                      <a:pt x="0" y="255"/>
                    </a:lnTo>
                    <a:lnTo>
                      <a:pt x="195" y="166"/>
                    </a:lnTo>
                    <a:lnTo>
                      <a:pt x="19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Freeform 81"/>
              <p:cNvSpPr>
                <a:spLocks/>
              </p:cNvSpPr>
              <p:nvPr/>
            </p:nvSpPr>
            <p:spPr bwMode="auto">
              <a:xfrm>
                <a:off x="-8647113" y="6384925"/>
                <a:ext cx="311150" cy="395288"/>
              </a:xfrm>
              <a:custGeom>
                <a:avLst/>
                <a:gdLst>
                  <a:gd name="T0" fmla="*/ 0 w 196"/>
                  <a:gd name="T1" fmla="*/ 249 h 249"/>
                  <a:gd name="T2" fmla="*/ 196 w 196"/>
                  <a:gd name="T3" fmla="*/ 157 h 249"/>
                  <a:gd name="T4" fmla="*/ 196 w 196"/>
                  <a:gd name="T5" fmla="*/ 0 h 249"/>
                  <a:gd name="T6" fmla="*/ 0 w 196"/>
                  <a:gd name="T7" fmla="*/ 89 h 249"/>
                  <a:gd name="T8" fmla="*/ 0 w 196"/>
                  <a:gd name="T9" fmla="*/ 249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6" h="249">
                    <a:moveTo>
                      <a:pt x="0" y="249"/>
                    </a:moveTo>
                    <a:lnTo>
                      <a:pt x="196" y="157"/>
                    </a:lnTo>
                    <a:lnTo>
                      <a:pt x="196" y="0"/>
                    </a:lnTo>
                    <a:lnTo>
                      <a:pt x="0" y="89"/>
                    </a:lnTo>
                    <a:lnTo>
                      <a:pt x="0" y="24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Freeform 82"/>
              <p:cNvSpPr>
                <a:spLocks/>
              </p:cNvSpPr>
              <p:nvPr/>
            </p:nvSpPr>
            <p:spPr bwMode="auto">
              <a:xfrm>
                <a:off x="-8234363" y="6199188"/>
                <a:ext cx="309563" cy="387350"/>
              </a:xfrm>
              <a:custGeom>
                <a:avLst/>
                <a:gdLst>
                  <a:gd name="T0" fmla="*/ 195 w 195"/>
                  <a:gd name="T1" fmla="*/ 152 h 244"/>
                  <a:gd name="T2" fmla="*/ 195 w 195"/>
                  <a:gd name="T3" fmla="*/ 0 h 244"/>
                  <a:gd name="T4" fmla="*/ 0 w 195"/>
                  <a:gd name="T5" fmla="*/ 89 h 244"/>
                  <a:gd name="T6" fmla="*/ 0 w 195"/>
                  <a:gd name="T7" fmla="*/ 244 h 244"/>
                  <a:gd name="T8" fmla="*/ 195 w 195"/>
                  <a:gd name="T9" fmla="*/ 152 h 2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5" h="244">
                    <a:moveTo>
                      <a:pt x="195" y="152"/>
                    </a:moveTo>
                    <a:lnTo>
                      <a:pt x="195" y="0"/>
                    </a:lnTo>
                    <a:lnTo>
                      <a:pt x="0" y="89"/>
                    </a:lnTo>
                    <a:lnTo>
                      <a:pt x="0" y="244"/>
                    </a:lnTo>
                    <a:lnTo>
                      <a:pt x="195" y="15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Freeform 83"/>
              <p:cNvSpPr>
                <a:spLocks/>
              </p:cNvSpPr>
              <p:nvPr/>
            </p:nvSpPr>
            <p:spPr bwMode="auto">
              <a:xfrm>
                <a:off x="-9464675" y="6754813"/>
                <a:ext cx="309563" cy="409575"/>
              </a:xfrm>
              <a:custGeom>
                <a:avLst/>
                <a:gdLst>
                  <a:gd name="T0" fmla="*/ 195 w 195"/>
                  <a:gd name="T1" fmla="*/ 0 h 258"/>
                  <a:gd name="T2" fmla="*/ 0 w 195"/>
                  <a:gd name="T3" fmla="*/ 89 h 258"/>
                  <a:gd name="T4" fmla="*/ 0 w 195"/>
                  <a:gd name="T5" fmla="*/ 258 h 258"/>
                  <a:gd name="T6" fmla="*/ 195 w 195"/>
                  <a:gd name="T7" fmla="*/ 166 h 258"/>
                  <a:gd name="T8" fmla="*/ 195 w 195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5" h="258">
                    <a:moveTo>
                      <a:pt x="195" y="0"/>
                    </a:moveTo>
                    <a:lnTo>
                      <a:pt x="0" y="89"/>
                    </a:lnTo>
                    <a:lnTo>
                      <a:pt x="0" y="258"/>
                    </a:lnTo>
                    <a:lnTo>
                      <a:pt x="195" y="166"/>
                    </a:lnTo>
                    <a:lnTo>
                      <a:pt x="19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Freeform 84"/>
              <p:cNvSpPr>
                <a:spLocks/>
              </p:cNvSpPr>
              <p:nvPr/>
            </p:nvSpPr>
            <p:spPr bwMode="auto">
              <a:xfrm>
                <a:off x="-9053513" y="6572250"/>
                <a:ext cx="304800" cy="398463"/>
              </a:xfrm>
              <a:custGeom>
                <a:avLst/>
                <a:gdLst>
                  <a:gd name="T0" fmla="*/ 0 w 192"/>
                  <a:gd name="T1" fmla="*/ 86 h 251"/>
                  <a:gd name="T2" fmla="*/ 0 w 192"/>
                  <a:gd name="T3" fmla="*/ 251 h 251"/>
                  <a:gd name="T4" fmla="*/ 192 w 192"/>
                  <a:gd name="T5" fmla="*/ 161 h 251"/>
                  <a:gd name="T6" fmla="*/ 192 w 192"/>
                  <a:gd name="T7" fmla="*/ 0 h 251"/>
                  <a:gd name="T8" fmla="*/ 0 w 192"/>
                  <a:gd name="T9" fmla="*/ 86 h 2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2" h="251">
                    <a:moveTo>
                      <a:pt x="0" y="86"/>
                    </a:moveTo>
                    <a:lnTo>
                      <a:pt x="0" y="251"/>
                    </a:lnTo>
                    <a:lnTo>
                      <a:pt x="192" y="161"/>
                    </a:lnTo>
                    <a:lnTo>
                      <a:pt x="192" y="0"/>
                    </a:lnTo>
                    <a:lnTo>
                      <a:pt x="0" y="8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85"/>
              <p:cNvSpPr>
                <a:spLocks/>
              </p:cNvSpPr>
              <p:nvPr/>
            </p:nvSpPr>
            <p:spPr bwMode="auto">
              <a:xfrm>
                <a:off x="-9904413" y="6940550"/>
                <a:ext cx="338138" cy="428625"/>
              </a:xfrm>
              <a:custGeom>
                <a:avLst/>
                <a:gdLst>
                  <a:gd name="T0" fmla="*/ 0 w 213"/>
                  <a:gd name="T1" fmla="*/ 96 h 270"/>
                  <a:gd name="T2" fmla="*/ 0 w 213"/>
                  <a:gd name="T3" fmla="*/ 270 h 270"/>
                  <a:gd name="T4" fmla="*/ 213 w 213"/>
                  <a:gd name="T5" fmla="*/ 171 h 270"/>
                  <a:gd name="T6" fmla="*/ 213 w 213"/>
                  <a:gd name="T7" fmla="*/ 0 h 270"/>
                  <a:gd name="T8" fmla="*/ 0 w 213"/>
                  <a:gd name="T9" fmla="*/ 96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3" h="270">
                    <a:moveTo>
                      <a:pt x="0" y="96"/>
                    </a:moveTo>
                    <a:lnTo>
                      <a:pt x="0" y="270"/>
                    </a:lnTo>
                    <a:lnTo>
                      <a:pt x="213" y="171"/>
                    </a:lnTo>
                    <a:lnTo>
                      <a:pt x="213" y="0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86"/>
              <p:cNvSpPr>
                <a:spLocks/>
              </p:cNvSpPr>
              <p:nvPr/>
            </p:nvSpPr>
            <p:spPr bwMode="auto">
              <a:xfrm>
                <a:off x="-8234363" y="6529388"/>
                <a:ext cx="309563" cy="493713"/>
              </a:xfrm>
              <a:custGeom>
                <a:avLst/>
                <a:gdLst>
                  <a:gd name="T0" fmla="*/ 195 w 195"/>
                  <a:gd name="T1" fmla="*/ 211 h 311"/>
                  <a:gd name="T2" fmla="*/ 195 w 195"/>
                  <a:gd name="T3" fmla="*/ 0 h 311"/>
                  <a:gd name="T4" fmla="*/ 0 w 195"/>
                  <a:gd name="T5" fmla="*/ 93 h 311"/>
                  <a:gd name="T6" fmla="*/ 0 w 195"/>
                  <a:gd name="T7" fmla="*/ 311 h 311"/>
                  <a:gd name="T8" fmla="*/ 195 w 195"/>
                  <a:gd name="T9" fmla="*/ 211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5" h="311">
                    <a:moveTo>
                      <a:pt x="195" y="211"/>
                    </a:moveTo>
                    <a:lnTo>
                      <a:pt x="195" y="0"/>
                    </a:lnTo>
                    <a:lnTo>
                      <a:pt x="0" y="93"/>
                    </a:lnTo>
                    <a:lnTo>
                      <a:pt x="0" y="311"/>
                    </a:lnTo>
                    <a:lnTo>
                      <a:pt x="195" y="21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Freeform 87"/>
              <p:cNvSpPr>
                <a:spLocks/>
              </p:cNvSpPr>
              <p:nvPr/>
            </p:nvSpPr>
            <p:spPr bwMode="auto">
              <a:xfrm>
                <a:off x="-9053513" y="6919913"/>
                <a:ext cx="304800" cy="522288"/>
              </a:xfrm>
              <a:custGeom>
                <a:avLst/>
                <a:gdLst>
                  <a:gd name="T0" fmla="*/ 0 w 192"/>
                  <a:gd name="T1" fmla="*/ 92 h 329"/>
                  <a:gd name="T2" fmla="*/ 0 w 192"/>
                  <a:gd name="T3" fmla="*/ 329 h 329"/>
                  <a:gd name="T4" fmla="*/ 192 w 192"/>
                  <a:gd name="T5" fmla="*/ 231 h 329"/>
                  <a:gd name="T6" fmla="*/ 192 w 192"/>
                  <a:gd name="T7" fmla="*/ 0 h 329"/>
                  <a:gd name="T8" fmla="*/ 0 w 192"/>
                  <a:gd name="T9" fmla="*/ 92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2" h="329">
                    <a:moveTo>
                      <a:pt x="0" y="92"/>
                    </a:moveTo>
                    <a:lnTo>
                      <a:pt x="0" y="329"/>
                    </a:lnTo>
                    <a:lnTo>
                      <a:pt x="192" y="231"/>
                    </a:lnTo>
                    <a:lnTo>
                      <a:pt x="192" y="0"/>
                    </a:lnTo>
                    <a:lnTo>
                      <a:pt x="0" y="9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Freeform 88"/>
              <p:cNvSpPr>
                <a:spLocks/>
              </p:cNvSpPr>
              <p:nvPr/>
            </p:nvSpPr>
            <p:spPr bwMode="auto">
              <a:xfrm>
                <a:off x="-8647113" y="6724650"/>
                <a:ext cx="311150" cy="509588"/>
              </a:xfrm>
              <a:custGeom>
                <a:avLst/>
                <a:gdLst>
                  <a:gd name="T0" fmla="*/ 0 w 196"/>
                  <a:gd name="T1" fmla="*/ 93 h 321"/>
                  <a:gd name="T2" fmla="*/ 0 w 196"/>
                  <a:gd name="T3" fmla="*/ 321 h 321"/>
                  <a:gd name="T4" fmla="*/ 196 w 196"/>
                  <a:gd name="T5" fmla="*/ 221 h 321"/>
                  <a:gd name="T6" fmla="*/ 196 w 196"/>
                  <a:gd name="T7" fmla="*/ 0 h 321"/>
                  <a:gd name="T8" fmla="*/ 0 w 196"/>
                  <a:gd name="T9" fmla="*/ 93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6" h="321">
                    <a:moveTo>
                      <a:pt x="0" y="93"/>
                    </a:moveTo>
                    <a:lnTo>
                      <a:pt x="0" y="321"/>
                    </a:lnTo>
                    <a:lnTo>
                      <a:pt x="196" y="221"/>
                    </a:lnTo>
                    <a:lnTo>
                      <a:pt x="196" y="0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89"/>
              <p:cNvSpPr>
                <a:spLocks/>
              </p:cNvSpPr>
              <p:nvPr/>
            </p:nvSpPr>
            <p:spPr bwMode="auto">
              <a:xfrm>
                <a:off x="-9464675" y="7113588"/>
                <a:ext cx="309563" cy="539750"/>
              </a:xfrm>
              <a:custGeom>
                <a:avLst/>
                <a:gdLst>
                  <a:gd name="T0" fmla="*/ 0 w 195"/>
                  <a:gd name="T1" fmla="*/ 93 h 340"/>
                  <a:gd name="T2" fmla="*/ 0 w 195"/>
                  <a:gd name="T3" fmla="*/ 340 h 340"/>
                  <a:gd name="T4" fmla="*/ 195 w 195"/>
                  <a:gd name="T5" fmla="*/ 240 h 340"/>
                  <a:gd name="T6" fmla="*/ 195 w 195"/>
                  <a:gd name="T7" fmla="*/ 0 h 340"/>
                  <a:gd name="T8" fmla="*/ 0 w 195"/>
                  <a:gd name="T9" fmla="*/ 93 h 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5" h="340">
                    <a:moveTo>
                      <a:pt x="0" y="93"/>
                    </a:moveTo>
                    <a:lnTo>
                      <a:pt x="0" y="340"/>
                    </a:lnTo>
                    <a:lnTo>
                      <a:pt x="195" y="240"/>
                    </a:lnTo>
                    <a:lnTo>
                      <a:pt x="195" y="0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90"/>
              <p:cNvSpPr>
                <a:spLocks/>
              </p:cNvSpPr>
              <p:nvPr/>
            </p:nvSpPr>
            <p:spPr bwMode="auto">
              <a:xfrm>
                <a:off x="-11507788" y="6337300"/>
                <a:ext cx="382588" cy="434975"/>
              </a:xfrm>
              <a:custGeom>
                <a:avLst/>
                <a:gdLst>
                  <a:gd name="T0" fmla="*/ 241 w 241"/>
                  <a:gd name="T1" fmla="*/ 274 h 274"/>
                  <a:gd name="T2" fmla="*/ 241 w 241"/>
                  <a:gd name="T3" fmla="*/ 100 h 274"/>
                  <a:gd name="T4" fmla="*/ 0 w 241"/>
                  <a:gd name="T5" fmla="*/ 0 h 274"/>
                  <a:gd name="T6" fmla="*/ 0 w 241"/>
                  <a:gd name="T7" fmla="*/ 167 h 274"/>
                  <a:gd name="T8" fmla="*/ 241 w 241"/>
                  <a:gd name="T9" fmla="*/ 274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1" h="274">
                    <a:moveTo>
                      <a:pt x="241" y="274"/>
                    </a:moveTo>
                    <a:lnTo>
                      <a:pt x="241" y="100"/>
                    </a:lnTo>
                    <a:lnTo>
                      <a:pt x="0" y="0"/>
                    </a:lnTo>
                    <a:lnTo>
                      <a:pt x="0" y="167"/>
                    </a:lnTo>
                    <a:lnTo>
                      <a:pt x="241" y="27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Freeform 91"/>
              <p:cNvSpPr>
                <a:spLocks/>
              </p:cNvSpPr>
              <p:nvPr/>
            </p:nvSpPr>
            <p:spPr bwMode="auto">
              <a:xfrm>
                <a:off x="-12326938" y="5994400"/>
                <a:ext cx="304800" cy="377825"/>
              </a:xfrm>
              <a:custGeom>
                <a:avLst/>
                <a:gdLst>
                  <a:gd name="T0" fmla="*/ 0 w 192"/>
                  <a:gd name="T1" fmla="*/ 0 h 238"/>
                  <a:gd name="T2" fmla="*/ 0 w 192"/>
                  <a:gd name="T3" fmla="*/ 152 h 238"/>
                  <a:gd name="T4" fmla="*/ 192 w 192"/>
                  <a:gd name="T5" fmla="*/ 238 h 238"/>
                  <a:gd name="T6" fmla="*/ 192 w 192"/>
                  <a:gd name="T7" fmla="*/ 81 h 238"/>
                  <a:gd name="T8" fmla="*/ 0 w 192"/>
                  <a:gd name="T9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2" h="238">
                    <a:moveTo>
                      <a:pt x="0" y="0"/>
                    </a:moveTo>
                    <a:lnTo>
                      <a:pt x="0" y="152"/>
                    </a:lnTo>
                    <a:lnTo>
                      <a:pt x="192" y="238"/>
                    </a:lnTo>
                    <a:lnTo>
                      <a:pt x="192" y="8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Freeform 92"/>
              <p:cNvSpPr>
                <a:spLocks/>
              </p:cNvSpPr>
              <p:nvPr/>
            </p:nvSpPr>
            <p:spPr bwMode="auto">
              <a:xfrm>
                <a:off x="-11920538" y="6164263"/>
                <a:ext cx="312738" cy="392113"/>
              </a:xfrm>
              <a:custGeom>
                <a:avLst/>
                <a:gdLst>
                  <a:gd name="T0" fmla="*/ 197 w 197"/>
                  <a:gd name="T1" fmla="*/ 247 h 247"/>
                  <a:gd name="T2" fmla="*/ 197 w 197"/>
                  <a:gd name="T3" fmla="*/ 82 h 247"/>
                  <a:gd name="T4" fmla="*/ 0 w 197"/>
                  <a:gd name="T5" fmla="*/ 0 h 247"/>
                  <a:gd name="T6" fmla="*/ 0 w 197"/>
                  <a:gd name="T7" fmla="*/ 160 h 247"/>
                  <a:gd name="T8" fmla="*/ 197 w 197"/>
                  <a:gd name="T9" fmla="*/ 247 h 2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7" h="247">
                    <a:moveTo>
                      <a:pt x="197" y="247"/>
                    </a:moveTo>
                    <a:lnTo>
                      <a:pt x="197" y="82"/>
                    </a:lnTo>
                    <a:lnTo>
                      <a:pt x="0" y="0"/>
                    </a:lnTo>
                    <a:lnTo>
                      <a:pt x="0" y="160"/>
                    </a:lnTo>
                    <a:lnTo>
                      <a:pt x="197" y="24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93"/>
              <p:cNvSpPr>
                <a:spLocks/>
              </p:cNvSpPr>
              <p:nvPr/>
            </p:nvSpPr>
            <p:spPr bwMode="auto">
              <a:xfrm>
                <a:off x="-11920538" y="6516688"/>
                <a:ext cx="312738" cy="398463"/>
              </a:xfrm>
              <a:custGeom>
                <a:avLst/>
                <a:gdLst>
                  <a:gd name="T0" fmla="*/ 197 w 197"/>
                  <a:gd name="T1" fmla="*/ 86 h 251"/>
                  <a:gd name="T2" fmla="*/ 0 w 197"/>
                  <a:gd name="T3" fmla="*/ 0 h 251"/>
                  <a:gd name="T4" fmla="*/ 0 w 197"/>
                  <a:gd name="T5" fmla="*/ 160 h 251"/>
                  <a:gd name="T6" fmla="*/ 197 w 197"/>
                  <a:gd name="T7" fmla="*/ 251 h 251"/>
                  <a:gd name="T8" fmla="*/ 197 w 197"/>
                  <a:gd name="T9" fmla="*/ 86 h 2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7" h="251">
                    <a:moveTo>
                      <a:pt x="197" y="86"/>
                    </a:moveTo>
                    <a:lnTo>
                      <a:pt x="0" y="0"/>
                    </a:lnTo>
                    <a:lnTo>
                      <a:pt x="0" y="160"/>
                    </a:lnTo>
                    <a:lnTo>
                      <a:pt x="197" y="251"/>
                    </a:lnTo>
                    <a:lnTo>
                      <a:pt x="197" y="8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94"/>
              <p:cNvSpPr>
                <a:spLocks/>
              </p:cNvSpPr>
              <p:nvPr/>
            </p:nvSpPr>
            <p:spPr bwMode="auto">
              <a:xfrm>
                <a:off x="-12326938" y="6338888"/>
                <a:ext cx="304800" cy="384175"/>
              </a:xfrm>
              <a:custGeom>
                <a:avLst/>
                <a:gdLst>
                  <a:gd name="T0" fmla="*/ 0 w 192"/>
                  <a:gd name="T1" fmla="*/ 0 h 242"/>
                  <a:gd name="T2" fmla="*/ 0 w 192"/>
                  <a:gd name="T3" fmla="*/ 152 h 242"/>
                  <a:gd name="T4" fmla="*/ 192 w 192"/>
                  <a:gd name="T5" fmla="*/ 242 h 242"/>
                  <a:gd name="T6" fmla="*/ 192 w 192"/>
                  <a:gd name="T7" fmla="*/ 85 h 242"/>
                  <a:gd name="T8" fmla="*/ 0 w 192"/>
                  <a:gd name="T9" fmla="*/ 0 h 2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2" h="242">
                    <a:moveTo>
                      <a:pt x="0" y="0"/>
                    </a:moveTo>
                    <a:lnTo>
                      <a:pt x="0" y="152"/>
                    </a:lnTo>
                    <a:lnTo>
                      <a:pt x="192" y="242"/>
                    </a:lnTo>
                    <a:lnTo>
                      <a:pt x="192" y="8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Freeform 95"/>
              <p:cNvSpPr>
                <a:spLocks/>
              </p:cNvSpPr>
              <p:nvPr/>
            </p:nvSpPr>
            <p:spPr bwMode="auto">
              <a:xfrm>
                <a:off x="-11507788" y="6697663"/>
                <a:ext cx="382588" cy="442913"/>
              </a:xfrm>
              <a:custGeom>
                <a:avLst/>
                <a:gdLst>
                  <a:gd name="T0" fmla="*/ 241 w 241"/>
                  <a:gd name="T1" fmla="*/ 279 h 279"/>
                  <a:gd name="T2" fmla="*/ 241 w 241"/>
                  <a:gd name="T3" fmla="*/ 105 h 279"/>
                  <a:gd name="T4" fmla="*/ 0 w 241"/>
                  <a:gd name="T5" fmla="*/ 0 h 279"/>
                  <a:gd name="T6" fmla="*/ 0 w 241"/>
                  <a:gd name="T7" fmla="*/ 167 h 279"/>
                  <a:gd name="T8" fmla="*/ 241 w 241"/>
                  <a:gd name="T9" fmla="*/ 279 h 2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1" h="279">
                    <a:moveTo>
                      <a:pt x="241" y="279"/>
                    </a:moveTo>
                    <a:lnTo>
                      <a:pt x="241" y="105"/>
                    </a:lnTo>
                    <a:lnTo>
                      <a:pt x="0" y="0"/>
                    </a:lnTo>
                    <a:lnTo>
                      <a:pt x="0" y="167"/>
                    </a:lnTo>
                    <a:lnTo>
                      <a:pt x="241" y="27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96"/>
              <p:cNvSpPr>
                <a:spLocks/>
              </p:cNvSpPr>
              <p:nvPr/>
            </p:nvSpPr>
            <p:spPr bwMode="auto">
              <a:xfrm>
                <a:off x="-11920538" y="6870700"/>
                <a:ext cx="312738" cy="404813"/>
              </a:xfrm>
              <a:custGeom>
                <a:avLst/>
                <a:gdLst>
                  <a:gd name="T0" fmla="*/ 197 w 197"/>
                  <a:gd name="T1" fmla="*/ 89 h 255"/>
                  <a:gd name="T2" fmla="*/ 0 w 197"/>
                  <a:gd name="T3" fmla="*/ 0 h 255"/>
                  <a:gd name="T4" fmla="*/ 0 w 197"/>
                  <a:gd name="T5" fmla="*/ 159 h 255"/>
                  <a:gd name="T6" fmla="*/ 197 w 197"/>
                  <a:gd name="T7" fmla="*/ 255 h 255"/>
                  <a:gd name="T8" fmla="*/ 197 w 197"/>
                  <a:gd name="T9" fmla="*/ 89 h 2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7" h="255">
                    <a:moveTo>
                      <a:pt x="197" y="89"/>
                    </a:moveTo>
                    <a:lnTo>
                      <a:pt x="0" y="0"/>
                    </a:lnTo>
                    <a:lnTo>
                      <a:pt x="0" y="159"/>
                    </a:lnTo>
                    <a:lnTo>
                      <a:pt x="197" y="255"/>
                    </a:lnTo>
                    <a:lnTo>
                      <a:pt x="197" y="8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Freeform 97"/>
              <p:cNvSpPr>
                <a:spLocks/>
              </p:cNvSpPr>
              <p:nvPr/>
            </p:nvSpPr>
            <p:spPr bwMode="auto">
              <a:xfrm>
                <a:off x="-12326938" y="6683375"/>
                <a:ext cx="304800" cy="390525"/>
              </a:xfrm>
              <a:custGeom>
                <a:avLst/>
                <a:gdLst>
                  <a:gd name="T0" fmla="*/ 0 w 192"/>
                  <a:gd name="T1" fmla="*/ 0 h 246"/>
                  <a:gd name="T2" fmla="*/ 0 w 192"/>
                  <a:gd name="T3" fmla="*/ 152 h 246"/>
                  <a:gd name="T4" fmla="*/ 192 w 192"/>
                  <a:gd name="T5" fmla="*/ 246 h 246"/>
                  <a:gd name="T6" fmla="*/ 192 w 192"/>
                  <a:gd name="T7" fmla="*/ 88 h 246"/>
                  <a:gd name="T8" fmla="*/ 0 w 192"/>
                  <a:gd name="T9" fmla="*/ 0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2" h="246">
                    <a:moveTo>
                      <a:pt x="0" y="0"/>
                    </a:moveTo>
                    <a:lnTo>
                      <a:pt x="0" y="152"/>
                    </a:lnTo>
                    <a:lnTo>
                      <a:pt x="192" y="246"/>
                    </a:lnTo>
                    <a:lnTo>
                      <a:pt x="192" y="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Freeform 98"/>
              <p:cNvSpPr>
                <a:spLocks/>
              </p:cNvSpPr>
              <p:nvPr/>
            </p:nvSpPr>
            <p:spPr bwMode="auto">
              <a:xfrm>
                <a:off x="-11507788" y="7058025"/>
                <a:ext cx="382588" cy="450850"/>
              </a:xfrm>
              <a:custGeom>
                <a:avLst/>
                <a:gdLst>
                  <a:gd name="T0" fmla="*/ 241 w 241"/>
                  <a:gd name="T1" fmla="*/ 284 h 284"/>
                  <a:gd name="T2" fmla="*/ 241 w 241"/>
                  <a:gd name="T3" fmla="*/ 110 h 284"/>
                  <a:gd name="T4" fmla="*/ 0 w 241"/>
                  <a:gd name="T5" fmla="*/ 0 h 284"/>
                  <a:gd name="T6" fmla="*/ 0 w 241"/>
                  <a:gd name="T7" fmla="*/ 168 h 284"/>
                  <a:gd name="T8" fmla="*/ 241 w 241"/>
                  <a:gd name="T9" fmla="*/ 284 h 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1" h="284">
                    <a:moveTo>
                      <a:pt x="241" y="284"/>
                    </a:moveTo>
                    <a:lnTo>
                      <a:pt x="241" y="110"/>
                    </a:lnTo>
                    <a:lnTo>
                      <a:pt x="0" y="0"/>
                    </a:lnTo>
                    <a:lnTo>
                      <a:pt x="0" y="168"/>
                    </a:lnTo>
                    <a:lnTo>
                      <a:pt x="241" y="28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Freeform 99"/>
              <p:cNvSpPr>
                <a:spLocks/>
              </p:cNvSpPr>
              <p:nvPr/>
            </p:nvSpPr>
            <p:spPr bwMode="auto">
              <a:xfrm>
                <a:off x="-12333288" y="7035800"/>
                <a:ext cx="311150" cy="500063"/>
              </a:xfrm>
              <a:custGeom>
                <a:avLst/>
                <a:gdLst>
                  <a:gd name="T0" fmla="*/ 0 w 196"/>
                  <a:gd name="T1" fmla="*/ 0 h 315"/>
                  <a:gd name="T2" fmla="*/ 0 w 196"/>
                  <a:gd name="T3" fmla="*/ 212 h 315"/>
                  <a:gd name="T4" fmla="*/ 196 w 196"/>
                  <a:gd name="T5" fmla="*/ 315 h 315"/>
                  <a:gd name="T6" fmla="*/ 196 w 196"/>
                  <a:gd name="T7" fmla="*/ 94 h 315"/>
                  <a:gd name="T8" fmla="*/ 0 w 196"/>
                  <a:gd name="T9" fmla="*/ 0 h 3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6" h="315">
                    <a:moveTo>
                      <a:pt x="0" y="0"/>
                    </a:moveTo>
                    <a:lnTo>
                      <a:pt x="0" y="212"/>
                    </a:lnTo>
                    <a:lnTo>
                      <a:pt x="196" y="315"/>
                    </a:lnTo>
                    <a:lnTo>
                      <a:pt x="196" y="9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Freeform 100"/>
              <p:cNvSpPr>
                <a:spLocks/>
              </p:cNvSpPr>
              <p:nvPr/>
            </p:nvSpPr>
            <p:spPr bwMode="auto">
              <a:xfrm>
                <a:off x="-11507788" y="7431088"/>
                <a:ext cx="406400" cy="585788"/>
              </a:xfrm>
              <a:custGeom>
                <a:avLst/>
                <a:gdLst>
                  <a:gd name="T0" fmla="*/ 256 w 256"/>
                  <a:gd name="T1" fmla="*/ 122 h 369"/>
                  <a:gd name="T2" fmla="*/ 0 w 256"/>
                  <a:gd name="T3" fmla="*/ 0 h 369"/>
                  <a:gd name="T4" fmla="*/ 0 w 256"/>
                  <a:gd name="T5" fmla="*/ 235 h 369"/>
                  <a:gd name="T6" fmla="*/ 256 w 256"/>
                  <a:gd name="T7" fmla="*/ 369 h 369"/>
                  <a:gd name="T8" fmla="*/ 256 w 256"/>
                  <a:gd name="T9" fmla="*/ 122 h 3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6" h="369">
                    <a:moveTo>
                      <a:pt x="256" y="122"/>
                    </a:moveTo>
                    <a:lnTo>
                      <a:pt x="0" y="0"/>
                    </a:lnTo>
                    <a:lnTo>
                      <a:pt x="0" y="235"/>
                    </a:lnTo>
                    <a:lnTo>
                      <a:pt x="256" y="369"/>
                    </a:lnTo>
                    <a:lnTo>
                      <a:pt x="256" y="12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101"/>
              <p:cNvSpPr>
                <a:spLocks/>
              </p:cNvSpPr>
              <p:nvPr/>
            </p:nvSpPr>
            <p:spPr bwMode="auto">
              <a:xfrm>
                <a:off x="-11920538" y="7234238"/>
                <a:ext cx="312738" cy="517525"/>
              </a:xfrm>
              <a:custGeom>
                <a:avLst/>
                <a:gdLst>
                  <a:gd name="T0" fmla="*/ 0 w 197"/>
                  <a:gd name="T1" fmla="*/ 0 h 326"/>
                  <a:gd name="T2" fmla="*/ 0 w 197"/>
                  <a:gd name="T3" fmla="*/ 223 h 326"/>
                  <a:gd name="T4" fmla="*/ 197 w 197"/>
                  <a:gd name="T5" fmla="*/ 326 h 326"/>
                  <a:gd name="T6" fmla="*/ 197 w 197"/>
                  <a:gd name="T7" fmla="*/ 94 h 326"/>
                  <a:gd name="T8" fmla="*/ 0 w 197"/>
                  <a:gd name="T9" fmla="*/ 0 h 3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7" h="326">
                    <a:moveTo>
                      <a:pt x="0" y="0"/>
                    </a:moveTo>
                    <a:lnTo>
                      <a:pt x="0" y="223"/>
                    </a:lnTo>
                    <a:lnTo>
                      <a:pt x="197" y="326"/>
                    </a:lnTo>
                    <a:lnTo>
                      <a:pt x="197" y="9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Freeform 104"/>
              <p:cNvSpPr>
                <a:spLocks/>
              </p:cNvSpPr>
              <p:nvPr/>
            </p:nvSpPr>
            <p:spPr bwMode="auto">
              <a:xfrm>
                <a:off x="-11047413" y="6378575"/>
                <a:ext cx="1085850" cy="1308100"/>
              </a:xfrm>
              <a:custGeom>
                <a:avLst/>
                <a:gdLst>
                  <a:gd name="T0" fmla="*/ 661 w 1476"/>
                  <a:gd name="T1" fmla="*/ 347 h 1779"/>
                  <a:gd name="T2" fmla="*/ 455 w 1476"/>
                  <a:gd name="T3" fmla="*/ 364 h 1779"/>
                  <a:gd name="T4" fmla="*/ 411 w 1476"/>
                  <a:gd name="T5" fmla="*/ 346 h 1779"/>
                  <a:gd name="T6" fmla="*/ 411 w 1476"/>
                  <a:gd name="T7" fmla="*/ 346 h 1779"/>
                  <a:gd name="T8" fmla="*/ 0 w 1476"/>
                  <a:gd name="T9" fmla="*/ 180 h 1779"/>
                  <a:gd name="T10" fmla="*/ 0 w 1476"/>
                  <a:gd name="T11" fmla="*/ 1520 h 1779"/>
                  <a:gd name="T12" fmla="*/ 435 w 1476"/>
                  <a:gd name="T13" fmla="*/ 1735 h 1779"/>
                  <a:gd name="T14" fmla="*/ 680 w 1476"/>
                  <a:gd name="T15" fmla="*/ 1726 h 1779"/>
                  <a:gd name="T16" fmla="*/ 1476 w 1476"/>
                  <a:gd name="T17" fmla="*/ 1372 h 1779"/>
                  <a:gd name="T18" fmla="*/ 1476 w 1476"/>
                  <a:gd name="T19" fmla="*/ 0 h 1779"/>
                  <a:gd name="T20" fmla="*/ 661 w 1476"/>
                  <a:gd name="T21" fmla="*/ 347 h 17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76" h="1779">
                    <a:moveTo>
                      <a:pt x="661" y="347"/>
                    </a:moveTo>
                    <a:cubicBezTo>
                      <a:pt x="570" y="384"/>
                      <a:pt x="498" y="376"/>
                      <a:pt x="455" y="364"/>
                    </a:cubicBezTo>
                    <a:cubicBezTo>
                      <a:pt x="411" y="346"/>
                      <a:pt x="411" y="346"/>
                      <a:pt x="411" y="346"/>
                    </a:cubicBezTo>
                    <a:cubicBezTo>
                      <a:pt x="411" y="346"/>
                      <a:pt x="411" y="346"/>
                      <a:pt x="411" y="346"/>
                    </a:cubicBezTo>
                    <a:cubicBezTo>
                      <a:pt x="0" y="180"/>
                      <a:pt x="0" y="180"/>
                      <a:pt x="0" y="180"/>
                    </a:cubicBezTo>
                    <a:cubicBezTo>
                      <a:pt x="0" y="1520"/>
                      <a:pt x="0" y="1520"/>
                      <a:pt x="0" y="1520"/>
                    </a:cubicBezTo>
                    <a:cubicBezTo>
                      <a:pt x="435" y="1735"/>
                      <a:pt x="435" y="1735"/>
                      <a:pt x="435" y="1735"/>
                    </a:cubicBezTo>
                    <a:cubicBezTo>
                      <a:pt x="468" y="1750"/>
                      <a:pt x="560" y="1779"/>
                      <a:pt x="680" y="1726"/>
                    </a:cubicBezTo>
                    <a:cubicBezTo>
                      <a:pt x="1476" y="1372"/>
                      <a:pt x="1476" y="1372"/>
                      <a:pt x="1476" y="1372"/>
                    </a:cubicBezTo>
                    <a:cubicBezTo>
                      <a:pt x="1476" y="0"/>
                      <a:pt x="1476" y="0"/>
                      <a:pt x="1476" y="0"/>
                    </a:cubicBezTo>
                    <a:lnTo>
                      <a:pt x="661" y="34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" name="Freeform 105"/>
              <p:cNvSpPr>
                <a:spLocks/>
              </p:cNvSpPr>
              <p:nvPr/>
            </p:nvSpPr>
            <p:spPr bwMode="auto">
              <a:xfrm>
                <a:off x="-10880725" y="7308850"/>
                <a:ext cx="1314450" cy="949325"/>
              </a:xfrm>
              <a:custGeom>
                <a:avLst/>
                <a:gdLst>
                  <a:gd name="T0" fmla="*/ 454 w 1788"/>
                  <a:gd name="T1" fmla="*/ 629 h 1290"/>
                  <a:gd name="T2" fmla="*/ 454 w 1788"/>
                  <a:gd name="T3" fmla="*/ 629 h 1290"/>
                  <a:gd name="T4" fmla="*/ 201 w 1788"/>
                  <a:gd name="T5" fmla="*/ 645 h 1290"/>
                  <a:gd name="T6" fmla="*/ 2 w 1788"/>
                  <a:gd name="T7" fmla="*/ 558 h 1290"/>
                  <a:gd name="T8" fmla="*/ 0 w 1788"/>
                  <a:gd name="T9" fmla="*/ 1124 h 1290"/>
                  <a:gd name="T10" fmla="*/ 314 w 1788"/>
                  <a:gd name="T11" fmla="*/ 1290 h 1290"/>
                  <a:gd name="T12" fmla="*/ 1788 w 1788"/>
                  <a:gd name="T13" fmla="*/ 537 h 1290"/>
                  <a:gd name="T14" fmla="*/ 1788 w 1788"/>
                  <a:gd name="T15" fmla="*/ 0 h 1290"/>
                  <a:gd name="T16" fmla="*/ 454 w 1788"/>
                  <a:gd name="T17" fmla="*/ 629 h 12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88" h="1290">
                    <a:moveTo>
                      <a:pt x="454" y="629"/>
                    </a:moveTo>
                    <a:cubicBezTo>
                      <a:pt x="454" y="629"/>
                      <a:pt x="454" y="629"/>
                      <a:pt x="454" y="629"/>
                    </a:cubicBezTo>
                    <a:cubicBezTo>
                      <a:pt x="324" y="686"/>
                      <a:pt x="227" y="655"/>
                      <a:pt x="201" y="645"/>
                    </a:cubicBezTo>
                    <a:cubicBezTo>
                      <a:pt x="2" y="558"/>
                      <a:pt x="2" y="558"/>
                      <a:pt x="2" y="558"/>
                    </a:cubicBezTo>
                    <a:cubicBezTo>
                      <a:pt x="0" y="1124"/>
                      <a:pt x="0" y="1124"/>
                      <a:pt x="0" y="1124"/>
                    </a:cubicBezTo>
                    <a:cubicBezTo>
                      <a:pt x="314" y="1290"/>
                      <a:pt x="314" y="1290"/>
                      <a:pt x="314" y="1290"/>
                    </a:cubicBezTo>
                    <a:cubicBezTo>
                      <a:pt x="1788" y="537"/>
                      <a:pt x="1788" y="537"/>
                      <a:pt x="1788" y="537"/>
                    </a:cubicBezTo>
                    <a:cubicBezTo>
                      <a:pt x="1788" y="0"/>
                      <a:pt x="1788" y="0"/>
                      <a:pt x="1788" y="0"/>
                    </a:cubicBezTo>
                    <a:lnTo>
                      <a:pt x="454" y="62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Freeform 106"/>
              <p:cNvSpPr>
                <a:spLocks/>
              </p:cNvSpPr>
              <p:nvPr/>
            </p:nvSpPr>
            <p:spPr bwMode="auto">
              <a:xfrm>
                <a:off x="-11309350" y="6408738"/>
                <a:ext cx="438150" cy="1727200"/>
              </a:xfrm>
              <a:custGeom>
                <a:avLst/>
                <a:gdLst>
                  <a:gd name="T0" fmla="*/ 122 w 276"/>
                  <a:gd name="T1" fmla="*/ 1009 h 1088"/>
                  <a:gd name="T2" fmla="*/ 0 w 276"/>
                  <a:gd name="T3" fmla="*/ 76 h 1088"/>
                  <a:gd name="T4" fmla="*/ 225 w 276"/>
                  <a:gd name="T5" fmla="*/ 0 h 1088"/>
                  <a:gd name="T6" fmla="*/ 212 w 276"/>
                  <a:gd name="T7" fmla="*/ 241 h 1088"/>
                  <a:gd name="T8" fmla="*/ 276 w 276"/>
                  <a:gd name="T9" fmla="*/ 278 h 1088"/>
                  <a:gd name="T10" fmla="*/ 276 w 276"/>
                  <a:gd name="T11" fmla="*/ 739 h 1088"/>
                  <a:gd name="T12" fmla="*/ 198 w 276"/>
                  <a:gd name="T13" fmla="*/ 700 h 1088"/>
                  <a:gd name="T14" fmla="*/ 198 w 276"/>
                  <a:gd name="T15" fmla="*/ 777 h 1088"/>
                  <a:gd name="T16" fmla="*/ 271 w 276"/>
                  <a:gd name="T17" fmla="*/ 826 h 1088"/>
                  <a:gd name="T18" fmla="*/ 270 w 276"/>
                  <a:gd name="T19" fmla="*/ 1088 h 1088"/>
                  <a:gd name="T20" fmla="*/ 122 w 276"/>
                  <a:gd name="T21" fmla="*/ 1009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76" h="1088">
                    <a:moveTo>
                      <a:pt x="122" y="1009"/>
                    </a:moveTo>
                    <a:lnTo>
                      <a:pt x="0" y="76"/>
                    </a:lnTo>
                    <a:lnTo>
                      <a:pt x="225" y="0"/>
                    </a:lnTo>
                    <a:lnTo>
                      <a:pt x="212" y="241"/>
                    </a:lnTo>
                    <a:lnTo>
                      <a:pt x="276" y="278"/>
                    </a:lnTo>
                    <a:lnTo>
                      <a:pt x="276" y="739"/>
                    </a:lnTo>
                    <a:lnTo>
                      <a:pt x="198" y="700"/>
                    </a:lnTo>
                    <a:lnTo>
                      <a:pt x="198" y="777"/>
                    </a:lnTo>
                    <a:lnTo>
                      <a:pt x="271" y="826"/>
                    </a:lnTo>
                    <a:lnTo>
                      <a:pt x="270" y="1088"/>
                    </a:lnTo>
                    <a:lnTo>
                      <a:pt x="122" y="1009"/>
                    </a:lnTo>
                    <a:close/>
                  </a:path>
                </a:pathLst>
              </a:custGeom>
              <a:solidFill>
                <a:srgbClr val="044A9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93944" y="3862612"/>
              <a:ext cx="767068" cy="85162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2" name="Rechteck 91"/>
          <p:cNvSpPr/>
          <p:nvPr/>
        </p:nvSpPr>
        <p:spPr>
          <a:xfrm>
            <a:off x="4824215" y="1340768"/>
            <a:ext cx="3960253" cy="4680520"/>
          </a:xfrm>
          <a:prstGeom prst="rect">
            <a:avLst/>
          </a:prstGeom>
          <a:solidFill>
            <a:srgbClr val="FFFFFF">
              <a:alpha val="83137"/>
            </a:srgbClr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 algn="ctr">
              <a:spcBef>
                <a:spcPts val="800"/>
              </a:spcBef>
              <a:buFont typeface="Arial" pitchFamily="34" charset="0"/>
              <a:buChar char="•"/>
            </a:pP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650" y="497670"/>
            <a:ext cx="7842440" cy="404663"/>
          </a:xfrm>
        </p:spPr>
        <p:txBody>
          <a:bodyPr/>
          <a:lstStyle/>
          <a:p>
            <a:r>
              <a:rPr lang="en-US" dirty="0" smtClean="0"/>
              <a:t>HAMBURG WASSER UTILITY SERVICES</a:t>
            </a:r>
            <a:endParaRPr lang="en-US" dirty="0"/>
          </a:p>
        </p:txBody>
      </p:sp>
      <p:sp>
        <p:nvSpPr>
          <p:cNvPr id="46" name="Rechteck 45"/>
          <p:cNvSpPr/>
          <p:nvPr/>
        </p:nvSpPr>
        <p:spPr>
          <a:xfrm>
            <a:off x="395910" y="1340768"/>
            <a:ext cx="3960253" cy="4680520"/>
          </a:xfrm>
          <a:prstGeom prst="rect">
            <a:avLst/>
          </a:prstGeom>
          <a:solidFill>
            <a:srgbClr val="FFFFFF">
              <a:alpha val="83137"/>
            </a:srgbClr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 algn="ctr">
              <a:spcBef>
                <a:spcPts val="800"/>
              </a:spcBef>
              <a:buFont typeface="Arial" pitchFamily="34" charset="0"/>
              <a:buChar char="•"/>
            </a:pPr>
            <a:endParaRPr lang="en-US" sz="1600" smtClean="0">
              <a:solidFill>
                <a:schemeClr val="tx1"/>
              </a:solidFill>
            </a:endParaRPr>
          </a:p>
        </p:txBody>
      </p:sp>
      <p:grpSp>
        <p:nvGrpSpPr>
          <p:cNvPr id="48" name="Gruppieren 145"/>
          <p:cNvGrpSpPr/>
          <p:nvPr/>
        </p:nvGrpSpPr>
        <p:grpSpPr>
          <a:xfrm>
            <a:off x="575743" y="2672916"/>
            <a:ext cx="3564396" cy="704132"/>
            <a:chOff x="2581275" y="-2144713"/>
            <a:chExt cx="2657475" cy="342900"/>
          </a:xfrm>
          <a:solidFill>
            <a:schemeClr val="accent1">
              <a:lumMod val="75000"/>
            </a:schemeClr>
          </a:solidFill>
        </p:grpSpPr>
        <p:sp>
          <p:nvSpPr>
            <p:cNvPr id="51" name="Oval 6"/>
            <p:cNvSpPr>
              <a:spLocks noChangeArrowheads="1"/>
            </p:cNvSpPr>
            <p:nvPr/>
          </p:nvSpPr>
          <p:spPr bwMode="auto">
            <a:xfrm>
              <a:off x="2609850" y="-2144713"/>
              <a:ext cx="76200" cy="76200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Oval 7"/>
            <p:cNvSpPr>
              <a:spLocks noChangeArrowheads="1"/>
            </p:cNvSpPr>
            <p:nvPr/>
          </p:nvSpPr>
          <p:spPr bwMode="auto">
            <a:xfrm>
              <a:off x="2779713" y="-2144713"/>
              <a:ext cx="74613" cy="76200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Oval 8"/>
            <p:cNvSpPr>
              <a:spLocks noChangeArrowheads="1"/>
            </p:cNvSpPr>
            <p:nvPr/>
          </p:nvSpPr>
          <p:spPr bwMode="auto">
            <a:xfrm>
              <a:off x="2947988" y="-2144713"/>
              <a:ext cx="74613" cy="76200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Oval 9"/>
            <p:cNvSpPr>
              <a:spLocks noChangeArrowheads="1"/>
            </p:cNvSpPr>
            <p:nvPr/>
          </p:nvSpPr>
          <p:spPr bwMode="auto">
            <a:xfrm>
              <a:off x="3113088" y="-2144713"/>
              <a:ext cx="79375" cy="76200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Oval 10"/>
            <p:cNvSpPr>
              <a:spLocks noChangeArrowheads="1"/>
            </p:cNvSpPr>
            <p:nvPr/>
          </p:nvSpPr>
          <p:spPr bwMode="auto">
            <a:xfrm>
              <a:off x="3281363" y="-2144713"/>
              <a:ext cx="79375" cy="76200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Oval 11"/>
            <p:cNvSpPr>
              <a:spLocks noChangeArrowheads="1"/>
            </p:cNvSpPr>
            <p:nvPr/>
          </p:nvSpPr>
          <p:spPr bwMode="auto">
            <a:xfrm>
              <a:off x="3449638" y="-2144713"/>
              <a:ext cx="76200" cy="76200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Oval 12"/>
            <p:cNvSpPr>
              <a:spLocks noChangeArrowheads="1"/>
            </p:cNvSpPr>
            <p:nvPr/>
          </p:nvSpPr>
          <p:spPr bwMode="auto">
            <a:xfrm>
              <a:off x="3619500" y="-2144713"/>
              <a:ext cx="74613" cy="76200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Oval 13"/>
            <p:cNvSpPr>
              <a:spLocks noChangeArrowheads="1"/>
            </p:cNvSpPr>
            <p:nvPr/>
          </p:nvSpPr>
          <p:spPr bwMode="auto">
            <a:xfrm>
              <a:off x="3787775" y="-2144713"/>
              <a:ext cx="74613" cy="76200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Oval 14"/>
            <p:cNvSpPr>
              <a:spLocks noChangeArrowheads="1"/>
            </p:cNvSpPr>
            <p:nvPr/>
          </p:nvSpPr>
          <p:spPr bwMode="auto">
            <a:xfrm>
              <a:off x="3952875" y="-2144713"/>
              <a:ext cx="79375" cy="76200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Oval 15"/>
            <p:cNvSpPr>
              <a:spLocks noChangeArrowheads="1"/>
            </p:cNvSpPr>
            <p:nvPr/>
          </p:nvSpPr>
          <p:spPr bwMode="auto">
            <a:xfrm>
              <a:off x="4121150" y="-2144713"/>
              <a:ext cx="79375" cy="76200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Oval 16"/>
            <p:cNvSpPr>
              <a:spLocks noChangeArrowheads="1"/>
            </p:cNvSpPr>
            <p:nvPr/>
          </p:nvSpPr>
          <p:spPr bwMode="auto">
            <a:xfrm>
              <a:off x="4289425" y="-2144713"/>
              <a:ext cx="76200" cy="76200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Oval 17"/>
            <p:cNvSpPr>
              <a:spLocks noChangeArrowheads="1"/>
            </p:cNvSpPr>
            <p:nvPr/>
          </p:nvSpPr>
          <p:spPr bwMode="auto">
            <a:xfrm>
              <a:off x="4459288" y="-2144713"/>
              <a:ext cx="74613" cy="76200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Oval 18"/>
            <p:cNvSpPr>
              <a:spLocks noChangeArrowheads="1"/>
            </p:cNvSpPr>
            <p:nvPr/>
          </p:nvSpPr>
          <p:spPr bwMode="auto">
            <a:xfrm>
              <a:off x="4624388" y="-2144713"/>
              <a:ext cx="77788" cy="76200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Oval 19"/>
            <p:cNvSpPr>
              <a:spLocks noChangeArrowheads="1"/>
            </p:cNvSpPr>
            <p:nvPr/>
          </p:nvSpPr>
          <p:spPr bwMode="auto">
            <a:xfrm>
              <a:off x="4792663" y="-2144713"/>
              <a:ext cx="79375" cy="76200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Oval 20"/>
            <p:cNvSpPr>
              <a:spLocks noChangeArrowheads="1"/>
            </p:cNvSpPr>
            <p:nvPr/>
          </p:nvSpPr>
          <p:spPr bwMode="auto">
            <a:xfrm>
              <a:off x="4960938" y="-2144713"/>
              <a:ext cx="74613" cy="76200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Oval 21"/>
            <p:cNvSpPr>
              <a:spLocks noChangeArrowheads="1"/>
            </p:cNvSpPr>
            <p:nvPr/>
          </p:nvSpPr>
          <p:spPr bwMode="auto">
            <a:xfrm>
              <a:off x="5129213" y="-2144713"/>
              <a:ext cx="76200" cy="76200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22"/>
            <p:cNvSpPr>
              <a:spLocks/>
            </p:cNvSpPr>
            <p:nvPr/>
          </p:nvSpPr>
          <p:spPr bwMode="auto">
            <a:xfrm>
              <a:off x="2581275" y="-2062163"/>
              <a:ext cx="138113" cy="260350"/>
            </a:xfrm>
            <a:custGeom>
              <a:avLst/>
              <a:gdLst>
                <a:gd name="T0" fmla="*/ 14 w 37"/>
                <a:gd name="T1" fmla="*/ 0 h 69"/>
                <a:gd name="T2" fmla="*/ 4 w 37"/>
                <a:gd name="T3" fmla="*/ 0 h 69"/>
                <a:gd name="T4" fmla="*/ 1 w 37"/>
                <a:gd name="T5" fmla="*/ 3 h 69"/>
                <a:gd name="T6" fmla="*/ 0 w 37"/>
                <a:gd name="T7" fmla="*/ 37 h 69"/>
                <a:gd name="T8" fmla="*/ 4 w 37"/>
                <a:gd name="T9" fmla="*/ 41 h 69"/>
                <a:gd name="T10" fmla="*/ 8 w 37"/>
                <a:gd name="T11" fmla="*/ 37 h 69"/>
                <a:gd name="T12" fmla="*/ 9 w 37"/>
                <a:gd name="T13" fmla="*/ 66 h 69"/>
                <a:gd name="T14" fmla="*/ 12 w 37"/>
                <a:gd name="T15" fmla="*/ 69 h 69"/>
                <a:gd name="T16" fmla="*/ 24 w 37"/>
                <a:gd name="T17" fmla="*/ 69 h 69"/>
                <a:gd name="T18" fmla="*/ 27 w 37"/>
                <a:gd name="T19" fmla="*/ 65 h 69"/>
                <a:gd name="T20" fmla="*/ 29 w 37"/>
                <a:gd name="T21" fmla="*/ 37 h 69"/>
                <a:gd name="T22" fmla="*/ 33 w 37"/>
                <a:gd name="T23" fmla="*/ 41 h 69"/>
                <a:gd name="T24" fmla="*/ 37 w 37"/>
                <a:gd name="T25" fmla="*/ 37 h 69"/>
                <a:gd name="T26" fmla="*/ 36 w 37"/>
                <a:gd name="T27" fmla="*/ 4 h 69"/>
                <a:gd name="T28" fmla="*/ 33 w 37"/>
                <a:gd name="T29" fmla="*/ 0 h 69"/>
                <a:gd name="T30" fmla="*/ 14 w 37"/>
                <a:gd name="T31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7" h="69">
                  <a:moveTo>
                    <a:pt x="14" y="0"/>
                  </a:moveTo>
                  <a:cubicBezTo>
                    <a:pt x="14" y="0"/>
                    <a:pt x="6" y="0"/>
                    <a:pt x="4" y="0"/>
                  </a:cubicBezTo>
                  <a:cubicBezTo>
                    <a:pt x="1" y="0"/>
                    <a:pt x="1" y="3"/>
                    <a:pt x="1" y="3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1" y="41"/>
                    <a:pt x="4" y="41"/>
                  </a:cubicBezTo>
                  <a:cubicBezTo>
                    <a:pt x="7" y="41"/>
                    <a:pt x="8" y="37"/>
                    <a:pt x="8" y="37"/>
                  </a:cubicBezTo>
                  <a:cubicBezTo>
                    <a:pt x="8" y="37"/>
                    <a:pt x="9" y="63"/>
                    <a:pt x="9" y="66"/>
                  </a:cubicBezTo>
                  <a:cubicBezTo>
                    <a:pt x="10" y="69"/>
                    <a:pt x="12" y="69"/>
                    <a:pt x="12" y="69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24" y="69"/>
                    <a:pt x="27" y="68"/>
                    <a:pt x="27" y="65"/>
                  </a:cubicBezTo>
                  <a:cubicBezTo>
                    <a:pt x="27" y="63"/>
                    <a:pt x="29" y="37"/>
                    <a:pt x="29" y="37"/>
                  </a:cubicBezTo>
                  <a:cubicBezTo>
                    <a:pt x="29" y="37"/>
                    <a:pt x="30" y="41"/>
                    <a:pt x="33" y="41"/>
                  </a:cubicBezTo>
                  <a:cubicBezTo>
                    <a:pt x="36" y="41"/>
                    <a:pt x="37" y="37"/>
                    <a:pt x="37" y="37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0"/>
                    <a:pt x="33" y="0"/>
                  </a:cubicBezTo>
                  <a:cubicBezTo>
                    <a:pt x="31" y="0"/>
                    <a:pt x="14" y="0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23"/>
            <p:cNvSpPr>
              <a:spLocks/>
            </p:cNvSpPr>
            <p:nvPr/>
          </p:nvSpPr>
          <p:spPr bwMode="auto">
            <a:xfrm>
              <a:off x="2744788" y="-2062163"/>
              <a:ext cx="142875" cy="260350"/>
            </a:xfrm>
            <a:custGeom>
              <a:avLst/>
              <a:gdLst>
                <a:gd name="T0" fmla="*/ 15 w 38"/>
                <a:gd name="T1" fmla="*/ 0 h 69"/>
                <a:gd name="T2" fmla="*/ 5 w 38"/>
                <a:gd name="T3" fmla="*/ 0 h 69"/>
                <a:gd name="T4" fmla="*/ 2 w 38"/>
                <a:gd name="T5" fmla="*/ 3 h 69"/>
                <a:gd name="T6" fmla="*/ 0 w 38"/>
                <a:gd name="T7" fmla="*/ 37 h 69"/>
                <a:gd name="T8" fmla="*/ 5 w 38"/>
                <a:gd name="T9" fmla="*/ 41 h 69"/>
                <a:gd name="T10" fmla="*/ 9 w 38"/>
                <a:gd name="T11" fmla="*/ 37 h 69"/>
                <a:gd name="T12" fmla="*/ 10 w 38"/>
                <a:gd name="T13" fmla="*/ 66 h 69"/>
                <a:gd name="T14" fmla="*/ 13 w 38"/>
                <a:gd name="T15" fmla="*/ 69 h 69"/>
                <a:gd name="T16" fmla="*/ 25 w 38"/>
                <a:gd name="T17" fmla="*/ 69 h 69"/>
                <a:gd name="T18" fmla="*/ 28 w 38"/>
                <a:gd name="T19" fmla="*/ 65 h 69"/>
                <a:gd name="T20" fmla="*/ 29 w 38"/>
                <a:gd name="T21" fmla="*/ 37 h 69"/>
                <a:gd name="T22" fmla="*/ 34 w 38"/>
                <a:gd name="T23" fmla="*/ 41 h 69"/>
                <a:gd name="T24" fmla="*/ 38 w 38"/>
                <a:gd name="T25" fmla="*/ 37 h 69"/>
                <a:gd name="T26" fmla="*/ 37 w 38"/>
                <a:gd name="T27" fmla="*/ 4 h 69"/>
                <a:gd name="T28" fmla="*/ 34 w 38"/>
                <a:gd name="T29" fmla="*/ 0 h 69"/>
                <a:gd name="T30" fmla="*/ 15 w 38"/>
                <a:gd name="T31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8" h="69">
                  <a:moveTo>
                    <a:pt x="15" y="0"/>
                  </a:moveTo>
                  <a:cubicBezTo>
                    <a:pt x="15" y="0"/>
                    <a:pt x="7" y="0"/>
                    <a:pt x="5" y="0"/>
                  </a:cubicBezTo>
                  <a:cubicBezTo>
                    <a:pt x="2" y="0"/>
                    <a:pt x="2" y="3"/>
                    <a:pt x="2" y="3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2" y="41"/>
                    <a:pt x="5" y="41"/>
                  </a:cubicBezTo>
                  <a:cubicBezTo>
                    <a:pt x="8" y="41"/>
                    <a:pt x="9" y="37"/>
                    <a:pt x="9" y="37"/>
                  </a:cubicBezTo>
                  <a:cubicBezTo>
                    <a:pt x="9" y="37"/>
                    <a:pt x="10" y="63"/>
                    <a:pt x="10" y="66"/>
                  </a:cubicBezTo>
                  <a:cubicBezTo>
                    <a:pt x="10" y="69"/>
                    <a:pt x="13" y="69"/>
                    <a:pt x="13" y="69"/>
                  </a:cubicBezTo>
                  <a:cubicBezTo>
                    <a:pt x="25" y="69"/>
                    <a:pt x="25" y="69"/>
                    <a:pt x="25" y="69"/>
                  </a:cubicBezTo>
                  <a:cubicBezTo>
                    <a:pt x="25" y="69"/>
                    <a:pt x="27" y="68"/>
                    <a:pt x="28" y="65"/>
                  </a:cubicBezTo>
                  <a:cubicBezTo>
                    <a:pt x="28" y="63"/>
                    <a:pt x="29" y="37"/>
                    <a:pt x="29" y="37"/>
                  </a:cubicBezTo>
                  <a:cubicBezTo>
                    <a:pt x="29" y="37"/>
                    <a:pt x="31" y="41"/>
                    <a:pt x="34" y="41"/>
                  </a:cubicBezTo>
                  <a:cubicBezTo>
                    <a:pt x="37" y="41"/>
                    <a:pt x="38" y="37"/>
                    <a:pt x="38" y="37"/>
                  </a:cubicBezTo>
                  <a:cubicBezTo>
                    <a:pt x="37" y="4"/>
                    <a:pt x="37" y="4"/>
                    <a:pt x="37" y="4"/>
                  </a:cubicBezTo>
                  <a:cubicBezTo>
                    <a:pt x="37" y="4"/>
                    <a:pt x="36" y="0"/>
                    <a:pt x="34" y="0"/>
                  </a:cubicBezTo>
                  <a:cubicBezTo>
                    <a:pt x="32" y="0"/>
                    <a:pt x="15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24"/>
            <p:cNvSpPr>
              <a:spLocks/>
            </p:cNvSpPr>
            <p:nvPr/>
          </p:nvSpPr>
          <p:spPr bwMode="auto">
            <a:xfrm>
              <a:off x="2914650" y="-2062163"/>
              <a:ext cx="141288" cy="260350"/>
            </a:xfrm>
            <a:custGeom>
              <a:avLst/>
              <a:gdLst>
                <a:gd name="T0" fmla="*/ 15 w 38"/>
                <a:gd name="T1" fmla="*/ 0 h 69"/>
                <a:gd name="T2" fmla="*/ 4 w 38"/>
                <a:gd name="T3" fmla="*/ 0 h 69"/>
                <a:gd name="T4" fmla="*/ 1 w 38"/>
                <a:gd name="T5" fmla="*/ 3 h 69"/>
                <a:gd name="T6" fmla="*/ 0 w 38"/>
                <a:gd name="T7" fmla="*/ 37 h 69"/>
                <a:gd name="T8" fmla="*/ 4 w 38"/>
                <a:gd name="T9" fmla="*/ 41 h 69"/>
                <a:gd name="T10" fmla="*/ 8 w 38"/>
                <a:gd name="T11" fmla="*/ 37 h 69"/>
                <a:gd name="T12" fmla="*/ 10 w 38"/>
                <a:gd name="T13" fmla="*/ 66 h 69"/>
                <a:gd name="T14" fmla="*/ 13 w 38"/>
                <a:gd name="T15" fmla="*/ 69 h 69"/>
                <a:gd name="T16" fmla="*/ 25 w 38"/>
                <a:gd name="T17" fmla="*/ 69 h 69"/>
                <a:gd name="T18" fmla="*/ 27 w 38"/>
                <a:gd name="T19" fmla="*/ 65 h 69"/>
                <a:gd name="T20" fmla="*/ 29 w 38"/>
                <a:gd name="T21" fmla="*/ 37 h 69"/>
                <a:gd name="T22" fmla="*/ 34 w 38"/>
                <a:gd name="T23" fmla="*/ 41 h 69"/>
                <a:gd name="T24" fmla="*/ 38 w 38"/>
                <a:gd name="T25" fmla="*/ 37 h 69"/>
                <a:gd name="T26" fmla="*/ 36 w 38"/>
                <a:gd name="T27" fmla="*/ 4 h 69"/>
                <a:gd name="T28" fmla="*/ 34 w 38"/>
                <a:gd name="T29" fmla="*/ 0 h 69"/>
                <a:gd name="T30" fmla="*/ 15 w 38"/>
                <a:gd name="T31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8" h="69">
                  <a:moveTo>
                    <a:pt x="15" y="0"/>
                  </a:moveTo>
                  <a:cubicBezTo>
                    <a:pt x="15" y="0"/>
                    <a:pt x="7" y="0"/>
                    <a:pt x="4" y="0"/>
                  </a:cubicBezTo>
                  <a:cubicBezTo>
                    <a:pt x="2" y="0"/>
                    <a:pt x="1" y="3"/>
                    <a:pt x="1" y="3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1" y="41"/>
                    <a:pt x="4" y="41"/>
                  </a:cubicBezTo>
                  <a:cubicBezTo>
                    <a:pt x="7" y="41"/>
                    <a:pt x="8" y="37"/>
                    <a:pt x="8" y="37"/>
                  </a:cubicBezTo>
                  <a:cubicBezTo>
                    <a:pt x="8" y="37"/>
                    <a:pt x="10" y="63"/>
                    <a:pt x="10" y="66"/>
                  </a:cubicBezTo>
                  <a:cubicBezTo>
                    <a:pt x="10" y="69"/>
                    <a:pt x="13" y="69"/>
                    <a:pt x="13" y="69"/>
                  </a:cubicBezTo>
                  <a:cubicBezTo>
                    <a:pt x="25" y="69"/>
                    <a:pt x="25" y="69"/>
                    <a:pt x="25" y="69"/>
                  </a:cubicBezTo>
                  <a:cubicBezTo>
                    <a:pt x="25" y="69"/>
                    <a:pt x="27" y="68"/>
                    <a:pt x="27" y="65"/>
                  </a:cubicBezTo>
                  <a:cubicBezTo>
                    <a:pt x="28" y="63"/>
                    <a:pt x="29" y="37"/>
                    <a:pt x="29" y="37"/>
                  </a:cubicBezTo>
                  <a:cubicBezTo>
                    <a:pt x="29" y="37"/>
                    <a:pt x="31" y="41"/>
                    <a:pt x="34" y="41"/>
                  </a:cubicBezTo>
                  <a:cubicBezTo>
                    <a:pt x="37" y="41"/>
                    <a:pt x="38" y="37"/>
                    <a:pt x="38" y="37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0"/>
                    <a:pt x="34" y="0"/>
                  </a:cubicBezTo>
                  <a:cubicBezTo>
                    <a:pt x="32" y="0"/>
                    <a:pt x="15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25"/>
            <p:cNvSpPr>
              <a:spLocks/>
            </p:cNvSpPr>
            <p:nvPr/>
          </p:nvSpPr>
          <p:spPr bwMode="auto">
            <a:xfrm>
              <a:off x="3082925" y="-2062163"/>
              <a:ext cx="142875" cy="260350"/>
            </a:xfrm>
            <a:custGeom>
              <a:avLst/>
              <a:gdLst>
                <a:gd name="T0" fmla="*/ 15 w 38"/>
                <a:gd name="T1" fmla="*/ 0 h 69"/>
                <a:gd name="T2" fmla="*/ 4 w 38"/>
                <a:gd name="T3" fmla="*/ 0 h 69"/>
                <a:gd name="T4" fmla="*/ 1 w 38"/>
                <a:gd name="T5" fmla="*/ 3 h 69"/>
                <a:gd name="T6" fmla="*/ 0 w 38"/>
                <a:gd name="T7" fmla="*/ 37 h 69"/>
                <a:gd name="T8" fmla="*/ 4 w 38"/>
                <a:gd name="T9" fmla="*/ 41 h 69"/>
                <a:gd name="T10" fmla="*/ 8 w 38"/>
                <a:gd name="T11" fmla="*/ 37 h 69"/>
                <a:gd name="T12" fmla="*/ 10 w 38"/>
                <a:gd name="T13" fmla="*/ 66 h 69"/>
                <a:gd name="T14" fmla="*/ 13 w 38"/>
                <a:gd name="T15" fmla="*/ 69 h 69"/>
                <a:gd name="T16" fmla="*/ 25 w 38"/>
                <a:gd name="T17" fmla="*/ 69 h 69"/>
                <a:gd name="T18" fmla="*/ 27 w 38"/>
                <a:gd name="T19" fmla="*/ 65 h 69"/>
                <a:gd name="T20" fmla="*/ 29 w 38"/>
                <a:gd name="T21" fmla="*/ 37 h 69"/>
                <a:gd name="T22" fmla="*/ 33 w 38"/>
                <a:gd name="T23" fmla="*/ 41 h 69"/>
                <a:gd name="T24" fmla="*/ 38 w 38"/>
                <a:gd name="T25" fmla="*/ 37 h 69"/>
                <a:gd name="T26" fmla="*/ 36 w 38"/>
                <a:gd name="T27" fmla="*/ 4 h 69"/>
                <a:gd name="T28" fmla="*/ 33 w 38"/>
                <a:gd name="T29" fmla="*/ 0 h 69"/>
                <a:gd name="T30" fmla="*/ 15 w 38"/>
                <a:gd name="T31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8" h="69">
                  <a:moveTo>
                    <a:pt x="15" y="0"/>
                  </a:moveTo>
                  <a:cubicBezTo>
                    <a:pt x="15" y="0"/>
                    <a:pt x="7" y="0"/>
                    <a:pt x="4" y="0"/>
                  </a:cubicBezTo>
                  <a:cubicBezTo>
                    <a:pt x="2" y="0"/>
                    <a:pt x="1" y="3"/>
                    <a:pt x="1" y="3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1" y="41"/>
                    <a:pt x="4" y="41"/>
                  </a:cubicBezTo>
                  <a:cubicBezTo>
                    <a:pt x="7" y="41"/>
                    <a:pt x="8" y="37"/>
                    <a:pt x="8" y="37"/>
                  </a:cubicBezTo>
                  <a:cubicBezTo>
                    <a:pt x="8" y="37"/>
                    <a:pt x="10" y="63"/>
                    <a:pt x="10" y="66"/>
                  </a:cubicBezTo>
                  <a:cubicBezTo>
                    <a:pt x="10" y="69"/>
                    <a:pt x="13" y="69"/>
                    <a:pt x="13" y="69"/>
                  </a:cubicBezTo>
                  <a:cubicBezTo>
                    <a:pt x="25" y="69"/>
                    <a:pt x="25" y="69"/>
                    <a:pt x="25" y="69"/>
                  </a:cubicBezTo>
                  <a:cubicBezTo>
                    <a:pt x="25" y="69"/>
                    <a:pt x="27" y="68"/>
                    <a:pt x="27" y="65"/>
                  </a:cubicBezTo>
                  <a:cubicBezTo>
                    <a:pt x="27" y="63"/>
                    <a:pt x="29" y="37"/>
                    <a:pt x="29" y="37"/>
                  </a:cubicBezTo>
                  <a:cubicBezTo>
                    <a:pt x="29" y="37"/>
                    <a:pt x="30" y="41"/>
                    <a:pt x="33" y="41"/>
                  </a:cubicBezTo>
                  <a:cubicBezTo>
                    <a:pt x="36" y="41"/>
                    <a:pt x="38" y="37"/>
                    <a:pt x="38" y="37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0"/>
                    <a:pt x="33" y="0"/>
                  </a:cubicBezTo>
                  <a:cubicBezTo>
                    <a:pt x="31" y="0"/>
                    <a:pt x="15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26"/>
            <p:cNvSpPr>
              <a:spLocks/>
            </p:cNvSpPr>
            <p:nvPr/>
          </p:nvSpPr>
          <p:spPr bwMode="auto">
            <a:xfrm>
              <a:off x="3251200" y="-2062163"/>
              <a:ext cx="139700" cy="260350"/>
            </a:xfrm>
            <a:custGeom>
              <a:avLst/>
              <a:gdLst>
                <a:gd name="T0" fmla="*/ 14 w 37"/>
                <a:gd name="T1" fmla="*/ 0 h 69"/>
                <a:gd name="T2" fmla="*/ 4 w 37"/>
                <a:gd name="T3" fmla="*/ 0 h 69"/>
                <a:gd name="T4" fmla="*/ 1 w 37"/>
                <a:gd name="T5" fmla="*/ 3 h 69"/>
                <a:gd name="T6" fmla="*/ 0 w 37"/>
                <a:gd name="T7" fmla="*/ 37 h 69"/>
                <a:gd name="T8" fmla="*/ 4 w 37"/>
                <a:gd name="T9" fmla="*/ 41 h 69"/>
                <a:gd name="T10" fmla="*/ 8 w 37"/>
                <a:gd name="T11" fmla="*/ 37 h 69"/>
                <a:gd name="T12" fmla="*/ 10 w 37"/>
                <a:gd name="T13" fmla="*/ 66 h 69"/>
                <a:gd name="T14" fmla="*/ 12 w 37"/>
                <a:gd name="T15" fmla="*/ 69 h 69"/>
                <a:gd name="T16" fmla="*/ 24 w 37"/>
                <a:gd name="T17" fmla="*/ 69 h 69"/>
                <a:gd name="T18" fmla="*/ 27 w 37"/>
                <a:gd name="T19" fmla="*/ 65 h 69"/>
                <a:gd name="T20" fmla="*/ 29 w 37"/>
                <a:gd name="T21" fmla="*/ 37 h 69"/>
                <a:gd name="T22" fmla="*/ 33 w 37"/>
                <a:gd name="T23" fmla="*/ 41 h 69"/>
                <a:gd name="T24" fmla="*/ 37 w 37"/>
                <a:gd name="T25" fmla="*/ 37 h 69"/>
                <a:gd name="T26" fmla="*/ 36 w 37"/>
                <a:gd name="T27" fmla="*/ 4 h 69"/>
                <a:gd name="T28" fmla="*/ 33 w 37"/>
                <a:gd name="T29" fmla="*/ 0 h 69"/>
                <a:gd name="T30" fmla="*/ 14 w 37"/>
                <a:gd name="T31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7" h="69">
                  <a:moveTo>
                    <a:pt x="14" y="0"/>
                  </a:moveTo>
                  <a:cubicBezTo>
                    <a:pt x="14" y="0"/>
                    <a:pt x="6" y="0"/>
                    <a:pt x="4" y="0"/>
                  </a:cubicBezTo>
                  <a:cubicBezTo>
                    <a:pt x="1" y="0"/>
                    <a:pt x="1" y="3"/>
                    <a:pt x="1" y="3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1" y="41"/>
                    <a:pt x="4" y="41"/>
                  </a:cubicBezTo>
                  <a:cubicBezTo>
                    <a:pt x="7" y="41"/>
                    <a:pt x="8" y="37"/>
                    <a:pt x="8" y="37"/>
                  </a:cubicBezTo>
                  <a:cubicBezTo>
                    <a:pt x="8" y="37"/>
                    <a:pt x="9" y="63"/>
                    <a:pt x="10" y="66"/>
                  </a:cubicBezTo>
                  <a:cubicBezTo>
                    <a:pt x="10" y="69"/>
                    <a:pt x="12" y="69"/>
                    <a:pt x="12" y="69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24" y="69"/>
                    <a:pt x="27" y="68"/>
                    <a:pt x="27" y="65"/>
                  </a:cubicBezTo>
                  <a:cubicBezTo>
                    <a:pt x="27" y="63"/>
                    <a:pt x="29" y="37"/>
                    <a:pt x="29" y="37"/>
                  </a:cubicBezTo>
                  <a:cubicBezTo>
                    <a:pt x="29" y="37"/>
                    <a:pt x="30" y="41"/>
                    <a:pt x="33" y="41"/>
                  </a:cubicBezTo>
                  <a:cubicBezTo>
                    <a:pt x="36" y="41"/>
                    <a:pt x="37" y="37"/>
                    <a:pt x="37" y="37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0"/>
                    <a:pt x="33" y="0"/>
                  </a:cubicBezTo>
                  <a:cubicBezTo>
                    <a:pt x="31" y="0"/>
                    <a:pt x="14" y="0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27"/>
            <p:cNvSpPr>
              <a:spLocks/>
            </p:cNvSpPr>
            <p:nvPr/>
          </p:nvSpPr>
          <p:spPr bwMode="auto">
            <a:xfrm>
              <a:off x="3416300" y="-2062163"/>
              <a:ext cx="142875" cy="260350"/>
            </a:xfrm>
            <a:custGeom>
              <a:avLst/>
              <a:gdLst>
                <a:gd name="T0" fmla="*/ 15 w 38"/>
                <a:gd name="T1" fmla="*/ 0 h 69"/>
                <a:gd name="T2" fmla="*/ 5 w 38"/>
                <a:gd name="T3" fmla="*/ 0 h 69"/>
                <a:gd name="T4" fmla="*/ 2 w 38"/>
                <a:gd name="T5" fmla="*/ 3 h 69"/>
                <a:gd name="T6" fmla="*/ 0 w 38"/>
                <a:gd name="T7" fmla="*/ 37 h 69"/>
                <a:gd name="T8" fmla="*/ 5 w 38"/>
                <a:gd name="T9" fmla="*/ 41 h 69"/>
                <a:gd name="T10" fmla="*/ 9 w 38"/>
                <a:gd name="T11" fmla="*/ 37 h 69"/>
                <a:gd name="T12" fmla="*/ 10 w 38"/>
                <a:gd name="T13" fmla="*/ 66 h 69"/>
                <a:gd name="T14" fmla="*/ 13 w 38"/>
                <a:gd name="T15" fmla="*/ 69 h 69"/>
                <a:gd name="T16" fmla="*/ 25 w 38"/>
                <a:gd name="T17" fmla="*/ 69 h 69"/>
                <a:gd name="T18" fmla="*/ 28 w 38"/>
                <a:gd name="T19" fmla="*/ 65 h 69"/>
                <a:gd name="T20" fmla="*/ 29 w 38"/>
                <a:gd name="T21" fmla="*/ 37 h 69"/>
                <a:gd name="T22" fmla="*/ 34 w 38"/>
                <a:gd name="T23" fmla="*/ 41 h 69"/>
                <a:gd name="T24" fmla="*/ 38 w 38"/>
                <a:gd name="T25" fmla="*/ 37 h 69"/>
                <a:gd name="T26" fmla="*/ 37 w 38"/>
                <a:gd name="T27" fmla="*/ 4 h 69"/>
                <a:gd name="T28" fmla="*/ 34 w 38"/>
                <a:gd name="T29" fmla="*/ 0 h 69"/>
                <a:gd name="T30" fmla="*/ 15 w 38"/>
                <a:gd name="T31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8" h="69">
                  <a:moveTo>
                    <a:pt x="15" y="0"/>
                  </a:moveTo>
                  <a:cubicBezTo>
                    <a:pt x="15" y="0"/>
                    <a:pt x="7" y="0"/>
                    <a:pt x="5" y="0"/>
                  </a:cubicBezTo>
                  <a:cubicBezTo>
                    <a:pt x="2" y="0"/>
                    <a:pt x="2" y="3"/>
                    <a:pt x="2" y="3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2" y="41"/>
                    <a:pt x="5" y="41"/>
                  </a:cubicBezTo>
                  <a:cubicBezTo>
                    <a:pt x="8" y="41"/>
                    <a:pt x="9" y="37"/>
                    <a:pt x="9" y="37"/>
                  </a:cubicBezTo>
                  <a:cubicBezTo>
                    <a:pt x="9" y="37"/>
                    <a:pt x="10" y="63"/>
                    <a:pt x="10" y="66"/>
                  </a:cubicBezTo>
                  <a:cubicBezTo>
                    <a:pt x="11" y="69"/>
                    <a:pt x="13" y="69"/>
                    <a:pt x="13" y="69"/>
                  </a:cubicBezTo>
                  <a:cubicBezTo>
                    <a:pt x="25" y="69"/>
                    <a:pt x="25" y="69"/>
                    <a:pt x="25" y="69"/>
                  </a:cubicBezTo>
                  <a:cubicBezTo>
                    <a:pt x="25" y="69"/>
                    <a:pt x="28" y="68"/>
                    <a:pt x="28" y="65"/>
                  </a:cubicBezTo>
                  <a:cubicBezTo>
                    <a:pt x="28" y="63"/>
                    <a:pt x="29" y="37"/>
                    <a:pt x="29" y="37"/>
                  </a:cubicBezTo>
                  <a:cubicBezTo>
                    <a:pt x="29" y="37"/>
                    <a:pt x="31" y="41"/>
                    <a:pt x="34" y="41"/>
                  </a:cubicBezTo>
                  <a:cubicBezTo>
                    <a:pt x="37" y="41"/>
                    <a:pt x="38" y="37"/>
                    <a:pt x="38" y="37"/>
                  </a:cubicBezTo>
                  <a:cubicBezTo>
                    <a:pt x="37" y="4"/>
                    <a:pt x="37" y="4"/>
                    <a:pt x="37" y="4"/>
                  </a:cubicBezTo>
                  <a:cubicBezTo>
                    <a:pt x="37" y="4"/>
                    <a:pt x="37" y="0"/>
                    <a:pt x="34" y="0"/>
                  </a:cubicBezTo>
                  <a:cubicBezTo>
                    <a:pt x="32" y="0"/>
                    <a:pt x="15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28"/>
            <p:cNvSpPr>
              <a:spLocks/>
            </p:cNvSpPr>
            <p:nvPr/>
          </p:nvSpPr>
          <p:spPr bwMode="auto">
            <a:xfrm>
              <a:off x="3584575" y="-2062163"/>
              <a:ext cx="142875" cy="260350"/>
            </a:xfrm>
            <a:custGeom>
              <a:avLst/>
              <a:gdLst>
                <a:gd name="T0" fmla="*/ 15 w 38"/>
                <a:gd name="T1" fmla="*/ 0 h 69"/>
                <a:gd name="T2" fmla="*/ 5 w 38"/>
                <a:gd name="T3" fmla="*/ 0 h 69"/>
                <a:gd name="T4" fmla="*/ 1 w 38"/>
                <a:gd name="T5" fmla="*/ 3 h 69"/>
                <a:gd name="T6" fmla="*/ 0 w 38"/>
                <a:gd name="T7" fmla="*/ 37 h 69"/>
                <a:gd name="T8" fmla="*/ 5 w 38"/>
                <a:gd name="T9" fmla="*/ 41 h 69"/>
                <a:gd name="T10" fmla="*/ 9 w 38"/>
                <a:gd name="T11" fmla="*/ 37 h 69"/>
                <a:gd name="T12" fmla="*/ 10 w 38"/>
                <a:gd name="T13" fmla="*/ 66 h 69"/>
                <a:gd name="T14" fmla="*/ 13 w 38"/>
                <a:gd name="T15" fmla="*/ 69 h 69"/>
                <a:gd name="T16" fmla="*/ 25 w 38"/>
                <a:gd name="T17" fmla="*/ 69 h 69"/>
                <a:gd name="T18" fmla="*/ 28 w 38"/>
                <a:gd name="T19" fmla="*/ 65 h 69"/>
                <a:gd name="T20" fmla="*/ 29 w 38"/>
                <a:gd name="T21" fmla="*/ 37 h 69"/>
                <a:gd name="T22" fmla="*/ 34 w 38"/>
                <a:gd name="T23" fmla="*/ 41 h 69"/>
                <a:gd name="T24" fmla="*/ 38 w 38"/>
                <a:gd name="T25" fmla="*/ 37 h 69"/>
                <a:gd name="T26" fmla="*/ 37 w 38"/>
                <a:gd name="T27" fmla="*/ 4 h 69"/>
                <a:gd name="T28" fmla="*/ 34 w 38"/>
                <a:gd name="T29" fmla="*/ 0 h 69"/>
                <a:gd name="T30" fmla="*/ 15 w 38"/>
                <a:gd name="T31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8" h="69">
                  <a:moveTo>
                    <a:pt x="15" y="0"/>
                  </a:moveTo>
                  <a:cubicBezTo>
                    <a:pt x="15" y="0"/>
                    <a:pt x="7" y="0"/>
                    <a:pt x="5" y="0"/>
                  </a:cubicBezTo>
                  <a:cubicBezTo>
                    <a:pt x="2" y="0"/>
                    <a:pt x="1" y="3"/>
                    <a:pt x="1" y="3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1" y="41"/>
                    <a:pt x="5" y="41"/>
                  </a:cubicBezTo>
                  <a:cubicBezTo>
                    <a:pt x="8" y="41"/>
                    <a:pt x="9" y="37"/>
                    <a:pt x="9" y="37"/>
                  </a:cubicBezTo>
                  <a:cubicBezTo>
                    <a:pt x="9" y="37"/>
                    <a:pt x="10" y="63"/>
                    <a:pt x="10" y="66"/>
                  </a:cubicBezTo>
                  <a:cubicBezTo>
                    <a:pt x="10" y="69"/>
                    <a:pt x="13" y="69"/>
                    <a:pt x="13" y="69"/>
                  </a:cubicBezTo>
                  <a:cubicBezTo>
                    <a:pt x="25" y="69"/>
                    <a:pt x="25" y="69"/>
                    <a:pt x="25" y="69"/>
                  </a:cubicBezTo>
                  <a:cubicBezTo>
                    <a:pt x="25" y="69"/>
                    <a:pt x="27" y="68"/>
                    <a:pt x="28" y="65"/>
                  </a:cubicBezTo>
                  <a:cubicBezTo>
                    <a:pt x="28" y="63"/>
                    <a:pt x="29" y="37"/>
                    <a:pt x="29" y="37"/>
                  </a:cubicBezTo>
                  <a:cubicBezTo>
                    <a:pt x="29" y="37"/>
                    <a:pt x="31" y="41"/>
                    <a:pt x="34" y="41"/>
                  </a:cubicBezTo>
                  <a:cubicBezTo>
                    <a:pt x="37" y="41"/>
                    <a:pt x="38" y="37"/>
                    <a:pt x="38" y="37"/>
                  </a:cubicBezTo>
                  <a:cubicBezTo>
                    <a:pt x="37" y="4"/>
                    <a:pt x="37" y="4"/>
                    <a:pt x="37" y="4"/>
                  </a:cubicBezTo>
                  <a:cubicBezTo>
                    <a:pt x="37" y="4"/>
                    <a:pt x="36" y="0"/>
                    <a:pt x="34" y="0"/>
                  </a:cubicBezTo>
                  <a:cubicBezTo>
                    <a:pt x="32" y="0"/>
                    <a:pt x="15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29"/>
            <p:cNvSpPr>
              <a:spLocks/>
            </p:cNvSpPr>
            <p:nvPr/>
          </p:nvSpPr>
          <p:spPr bwMode="auto">
            <a:xfrm>
              <a:off x="3754438" y="-2062163"/>
              <a:ext cx="141288" cy="260350"/>
            </a:xfrm>
            <a:custGeom>
              <a:avLst/>
              <a:gdLst>
                <a:gd name="T0" fmla="*/ 15 w 38"/>
                <a:gd name="T1" fmla="*/ 0 h 69"/>
                <a:gd name="T2" fmla="*/ 4 w 38"/>
                <a:gd name="T3" fmla="*/ 0 h 69"/>
                <a:gd name="T4" fmla="*/ 1 w 38"/>
                <a:gd name="T5" fmla="*/ 3 h 69"/>
                <a:gd name="T6" fmla="*/ 0 w 38"/>
                <a:gd name="T7" fmla="*/ 37 h 69"/>
                <a:gd name="T8" fmla="*/ 4 w 38"/>
                <a:gd name="T9" fmla="*/ 41 h 69"/>
                <a:gd name="T10" fmla="*/ 8 w 38"/>
                <a:gd name="T11" fmla="*/ 37 h 69"/>
                <a:gd name="T12" fmla="*/ 10 w 38"/>
                <a:gd name="T13" fmla="*/ 66 h 69"/>
                <a:gd name="T14" fmla="*/ 13 w 38"/>
                <a:gd name="T15" fmla="*/ 69 h 69"/>
                <a:gd name="T16" fmla="*/ 25 w 38"/>
                <a:gd name="T17" fmla="*/ 69 h 69"/>
                <a:gd name="T18" fmla="*/ 27 w 38"/>
                <a:gd name="T19" fmla="*/ 65 h 69"/>
                <a:gd name="T20" fmla="*/ 29 w 38"/>
                <a:gd name="T21" fmla="*/ 37 h 69"/>
                <a:gd name="T22" fmla="*/ 34 w 38"/>
                <a:gd name="T23" fmla="*/ 41 h 69"/>
                <a:gd name="T24" fmla="*/ 38 w 38"/>
                <a:gd name="T25" fmla="*/ 37 h 69"/>
                <a:gd name="T26" fmla="*/ 36 w 38"/>
                <a:gd name="T27" fmla="*/ 4 h 69"/>
                <a:gd name="T28" fmla="*/ 34 w 38"/>
                <a:gd name="T29" fmla="*/ 0 h 69"/>
                <a:gd name="T30" fmla="*/ 15 w 38"/>
                <a:gd name="T31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8" h="69">
                  <a:moveTo>
                    <a:pt x="15" y="0"/>
                  </a:moveTo>
                  <a:cubicBezTo>
                    <a:pt x="15" y="0"/>
                    <a:pt x="7" y="0"/>
                    <a:pt x="4" y="0"/>
                  </a:cubicBezTo>
                  <a:cubicBezTo>
                    <a:pt x="2" y="0"/>
                    <a:pt x="1" y="3"/>
                    <a:pt x="1" y="3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1" y="41"/>
                    <a:pt x="4" y="41"/>
                  </a:cubicBezTo>
                  <a:cubicBezTo>
                    <a:pt x="7" y="41"/>
                    <a:pt x="8" y="37"/>
                    <a:pt x="8" y="37"/>
                  </a:cubicBezTo>
                  <a:cubicBezTo>
                    <a:pt x="8" y="37"/>
                    <a:pt x="10" y="63"/>
                    <a:pt x="10" y="66"/>
                  </a:cubicBezTo>
                  <a:cubicBezTo>
                    <a:pt x="10" y="69"/>
                    <a:pt x="13" y="69"/>
                    <a:pt x="13" y="69"/>
                  </a:cubicBezTo>
                  <a:cubicBezTo>
                    <a:pt x="25" y="69"/>
                    <a:pt x="25" y="69"/>
                    <a:pt x="25" y="69"/>
                  </a:cubicBezTo>
                  <a:cubicBezTo>
                    <a:pt x="25" y="69"/>
                    <a:pt x="27" y="68"/>
                    <a:pt x="27" y="65"/>
                  </a:cubicBezTo>
                  <a:cubicBezTo>
                    <a:pt x="28" y="63"/>
                    <a:pt x="29" y="37"/>
                    <a:pt x="29" y="37"/>
                  </a:cubicBezTo>
                  <a:cubicBezTo>
                    <a:pt x="29" y="37"/>
                    <a:pt x="31" y="41"/>
                    <a:pt x="34" y="41"/>
                  </a:cubicBezTo>
                  <a:cubicBezTo>
                    <a:pt x="37" y="41"/>
                    <a:pt x="38" y="37"/>
                    <a:pt x="38" y="37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0"/>
                    <a:pt x="34" y="0"/>
                  </a:cubicBezTo>
                  <a:cubicBezTo>
                    <a:pt x="32" y="0"/>
                    <a:pt x="15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30"/>
            <p:cNvSpPr>
              <a:spLocks/>
            </p:cNvSpPr>
            <p:nvPr/>
          </p:nvSpPr>
          <p:spPr bwMode="auto">
            <a:xfrm>
              <a:off x="3922713" y="-2062163"/>
              <a:ext cx="138113" cy="260350"/>
            </a:xfrm>
            <a:custGeom>
              <a:avLst/>
              <a:gdLst>
                <a:gd name="T0" fmla="*/ 15 w 37"/>
                <a:gd name="T1" fmla="*/ 0 h 69"/>
                <a:gd name="T2" fmla="*/ 4 w 37"/>
                <a:gd name="T3" fmla="*/ 0 h 69"/>
                <a:gd name="T4" fmla="*/ 1 w 37"/>
                <a:gd name="T5" fmla="*/ 3 h 69"/>
                <a:gd name="T6" fmla="*/ 0 w 37"/>
                <a:gd name="T7" fmla="*/ 37 h 69"/>
                <a:gd name="T8" fmla="*/ 4 w 37"/>
                <a:gd name="T9" fmla="*/ 41 h 69"/>
                <a:gd name="T10" fmla="*/ 8 w 37"/>
                <a:gd name="T11" fmla="*/ 37 h 69"/>
                <a:gd name="T12" fmla="*/ 10 w 37"/>
                <a:gd name="T13" fmla="*/ 66 h 69"/>
                <a:gd name="T14" fmla="*/ 13 w 37"/>
                <a:gd name="T15" fmla="*/ 69 h 69"/>
                <a:gd name="T16" fmla="*/ 25 w 37"/>
                <a:gd name="T17" fmla="*/ 69 h 69"/>
                <a:gd name="T18" fmla="*/ 27 w 37"/>
                <a:gd name="T19" fmla="*/ 65 h 69"/>
                <a:gd name="T20" fmla="*/ 29 w 37"/>
                <a:gd name="T21" fmla="*/ 37 h 69"/>
                <a:gd name="T22" fmla="*/ 33 w 37"/>
                <a:gd name="T23" fmla="*/ 41 h 69"/>
                <a:gd name="T24" fmla="*/ 37 w 37"/>
                <a:gd name="T25" fmla="*/ 37 h 69"/>
                <a:gd name="T26" fmla="*/ 36 w 37"/>
                <a:gd name="T27" fmla="*/ 4 h 69"/>
                <a:gd name="T28" fmla="*/ 33 w 37"/>
                <a:gd name="T29" fmla="*/ 0 h 69"/>
                <a:gd name="T30" fmla="*/ 15 w 37"/>
                <a:gd name="T31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7" h="69">
                  <a:moveTo>
                    <a:pt x="15" y="0"/>
                  </a:moveTo>
                  <a:cubicBezTo>
                    <a:pt x="15" y="0"/>
                    <a:pt x="7" y="0"/>
                    <a:pt x="4" y="0"/>
                  </a:cubicBezTo>
                  <a:cubicBezTo>
                    <a:pt x="2" y="0"/>
                    <a:pt x="1" y="3"/>
                    <a:pt x="1" y="3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1" y="41"/>
                    <a:pt x="4" y="41"/>
                  </a:cubicBezTo>
                  <a:cubicBezTo>
                    <a:pt x="7" y="41"/>
                    <a:pt x="8" y="37"/>
                    <a:pt x="8" y="37"/>
                  </a:cubicBezTo>
                  <a:cubicBezTo>
                    <a:pt x="8" y="37"/>
                    <a:pt x="9" y="63"/>
                    <a:pt x="10" y="66"/>
                  </a:cubicBezTo>
                  <a:cubicBezTo>
                    <a:pt x="10" y="69"/>
                    <a:pt x="13" y="69"/>
                    <a:pt x="13" y="69"/>
                  </a:cubicBezTo>
                  <a:cubicBezTo>
                    <a:pt x="25" y="69"/>
                    <a:pt x="25" y="69"/>
                    <a:pt x="25" y="69"/>
                  </a:cubicBezTo>
                  <a:cubicBezTo>
                    <a:pt x="25" y="69"/>
                    <a:pt x="27" y="68"/>
                    <a:pt x="27" y="65"/>
                  </a:cubicBezTo>
                  <a:cubicBezTo>
                    <a:pt x="27" y="63"/>
                    <a:pt x="29" y="37"/>
                    <a:pt x="29" y="37"/>
                  </a:cubicBezTo>
                  <a:cubicBezTo>
                    <a:pt x="29" y="37"/>
                    <a:pt x="30" y="41"/>
                    <a:pt x="33" y="41"/>
                  </a:cubicBezTo>
                  <a:cubicBezTo>
                    <a:pt x="36" y="41"/>
                    <a:pt x="37" y="37"/>
                    <a:pt x="37" y="37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0"/>
                    <a:pt x="33" y="0"/>
                  </a:cubicBezTo>
                  <a:cubicBezTo>
                    <a:pt x="31" y="0"/>
                    <a:pt x="15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31"/>
            <p:cNvSpPr>
              <a:spLocks/>
            </p:cNvSpPr>
            <p:nvPr/>
          </p:nvSpPr>
          <p:spPr bwMode="auto">
            <a:xfrm>
              <a:off x="4090988" y="-2062163"/>
              <a:ext cx="139700" cy="260350"/>
            </a:xfrm>
            <a:custGeom>
              <a:avLst/>
              <a:gdLst>
                <a:gd name="T0" fmla="*/ 14 w 37"/>
                <a:gd name="T1" fmla="*/ 0 h 69"/>
                <a:gd name="T2" fmla="*/ 4 w 37"/>
                <a:gd name="T3" fmla="*/ 0 h 69"/>
                <a:gd name="T4" fmla="*/ 1 w 37"/>
                <a:gd name="T5" fmla="*/ 3 h 69"/>
                <a:gd name="T6" fmla="*/ 0 w 37"/>
                <a:gd name="T7" fmla="*/ 37 h 69"/>
                <a:gd name="T8" fmla="*/ 4 w 37"/>
                <a:gd name="T9" fmla="*/ 41 h 69"/>
                <a:gd name="T10" fmla="*/ 8 w 37"/>
                <a:gd name="T11" fmla="*/ 37 h 69"/>
                <a:gd name="T12" fmla="*/ 9 w 37"/>
                <a:gd name="T13" fmla="*/ 66 h 69"/>
                <a:gd name="T14" fmla="*/ 12 w 37"/>
                <a:gd name="T15" fmla="*/ 69 h 69"/>
                <a:gd name="T16" fmla="*/ 24 w 37"/>
                <a:gd name="T17" fmla="*/ 69 h 69"/>
                <a:gd name="T18" fmla="*/ 27 w 37"/>
                <a:gd name="T19" fmla="*/ 65 h 69"/>
                <a:gd name="T20" fmla="*/ 29 w 37"/>
                <a:gd name="T21" fmla="*/ 37 h 69"/>
                <a:gd name="T22" fmla="*/ 33 w 37"/>
                <a:gd name="T23" fmla="*/ 41 h 69"/>
                <a:gd name="T24" fmla="*/ 37 w 37"/>
                <a:gd name="T25" fmla="*/ 37 h 69"/>
                <a:gd name="T26" fmla="*/ 36 w 37"/>
                <a:gd name="T27" fmla="*/ 4 h 69"/>
                <a:gd name="T28" fmla="*/ 33 w 37"/>
                <a:gd name="T29" fmla="*/ 0 h 69"/>
                <a:gd name="T30" fmla="*/ 14 w 37"/>
                <a:gd name="T31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7" h="69">
                  <a:moveTo>
                    <a:pt x="14" y="0"/>
                  </a:moveTo>
                  <a:cubicBezTo>
                    <a:pt x="14" y="0"/>
                    <a:pt x="6" y="0"/>
                    <a:pt x="4" y="0"/>
                  </a:cubicBezTo>
                  <a:cubicBezTo>
                    <a:pt x="1" y="0"/>
                    <a:pt x="1" y="3"/>
                    <a:pt x="1" y="3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1" y="41"/>
                    <a:pt x="4" y="41"/>
                  </a:cubicBezTo>
                  <a:cubicBezTo>
                    <a:pt x="7" y="41"/>
                    <a:pt x="8" y="37"/>
                    <a:pt x="8" y="37"/>
                  </a:cubicBezTo>
                  <a:cubicBezTo>
                    <a:pt x="8" y="37"/>
                    <a:pt x="9" y="63"/>
                    <a:pt x="9" y="66"/>
                  </a:cubicBezTo>
                  <a:cubicBezTo>
                    <a:pt x="10" y="69"/>
                    <a:pt x="12" y="69"/>
                    <a:pt x="12" y="69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24" y="69"/>
                    <a:pt x="27" y="68"/>
                    <a:pt x="27" y="65"/>
                  </a:cubicBezTo>
                  <a:cubicBezTo>
                    <a:pt x="27" y="63"/>
                    <a:pt x="29" y="37"/>
                    <a:pt x="29" y="37"/>
                  </a:cubicBezTo>
                  <a:cubicBezTo>
                    <a:pt x="29" y="37"/>
                    <a:pt x="30" y="41"/>
                    <a:pt x="33" y="41"/>
                  </a:cubicBezTo>
                  <a:cubicBezTo>
                    <a:pt x="36" y="41"/>
                    <a:pt x="37" y="37"/>
                    <a:pt x="37" y="37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0"/>
                    <a:pt x="33" y="0"/>
                  </a:cubicBezTo>
                  <a:cubicBezTo>
                    <a:pt x="31" y="0"/>
                    <a:pt x="14" y="0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32"/>
            <p:cNvSpPr>
              <a:spLocks/>
            </p:cNvSpPr>
            <p:nvPr/>
          </p:nvSpPr>
          <p:spPr bwMode="auto">
            <a:xfrm>
              <a:off x="4256088" y="-2062163"/>
              <a:ext cx="142875" cy="260350"/>
            </a:xfrm>
            <a:custGeom>
              <a:avLst/>
              <a:gdLst>
                <a:gd name="T0" fmla="*/ 15 w 38"/>
                <a:gd name="T1" fmla="*/ 0 h 69"/>
                <a:gd name="T2" fmla="*/ 5 w 38"/>
                <a:gd name="T3" fmla="*/ 0 h 69"/>
                <a:gd name="T4" fmla="*/ 2 w 38"/>
                <a:gd name="T5" fmla="*/ 3 h 69"/>
                <a:gd name="T6" fmla="*/ 0 w 38"/>
                <a:gd name="T7" fmla="*/ 37 h 69"/>
                <a:gd name="T8" fmla="*/ 5 w 38"/>
                <a:gd name="T9" fmla="*/ 41 h 69"/>
                <a:gd name="T10" fmla="*/ 9 w 38"/>
                <a:gd name="T11" fmla="*/ 37 h 69"/>
                <a:gd name="T12" fmla="*/ 10 w 38"/>
                <a:gd name="T13" fmla="*/ 66 h 69"/>
                <a:gd name="T14" fmla="*/ 13 w 38"/>
                <a:gd name="T15" fmla="*/ 69 h 69"/>
                <a:gd name="T16" fmla="*/ 25 w 38"/>
                <a:gd name="T17" fmla="*/ 69 h 69"/>
                <a:gd name="T18" fmla="*/ 28 w 38"/>
                <a:gd name="T19" fmla="*/ 65 h 69"/>
                <a:gd name="T20" fmla="*/ 29 w 38"/>
                <a:gd name="T21" fmla="*/ 37 h 69"/>
                <a:gd name="T22" fmla="*/ 34 w 38"/>
                <a:gd name="T23" fmla="*/ 41 h 69"/>
                <a:gd name="T24" fmla="*/ 38 w 38"/>
                <a:gd name="T25" fmla="*/ 37 h 69"/>
                <a:gd name="T26" fmla="*/ 37 w 38"/>
                <a:gd name="T27" fmla="*/ 4 h 69"/>
                <a:gd name="T28" fmla="*/ 34 w 38"/>
                <a:gd name="T29" fmla="*/ 0 h 69"/>
                <a:gd name="T30" fmla="*/ 15 w 38"/>
                <a:gd name="T31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8" h="69">
                  <a:moveTo>
                    <a:pt x="15" y="0"/>
                  </a:moveTo>
                  <a:cubicBezTo>
                    <a:pt x="15" y="0"/>
                    <a:pt x="7" y="0"/>
                    <a:pt x="5" y="0"/>
                  </a:cubicBezTo>
                  <a:cubicBezTo>
                    <a:pt x="2" y="0"/>
                    <a:pt x="2" y="3"/>
                    <a:pt x="2" y="3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2" y="41"/>
                    <a:pt x="5" y="41"/>
                  </a:cubicBezTo>
                  <a:cubicBezTo>
                    <a:pt x="8" y="41"/>
                    <a:pt x="9" y="37"/>
                    <a:pt x="9" y="37"/>
                  </a:cubicBezTo>
                  <a:cubicBezTo>
                    <a:pt x="9" y="37"/>
                    <a:pt x="10" y="63"/>
                    <a:pt x="10" y="66"/>
                  </a:cubicBezTo>
                  <a:cubicBezTo>
                    <a:pt x="10" y="69"/>
                    <a:pt x="13" y="69"/>
                    <a:pt x="13" y="69"/>
                  </a:cubicBezTo>
                  <a:cubicBezTo>
                    <a:pt x="25" y="69"/>
                    <a:pt x="25" y="69"/>
                    <a:pt x="25" y="69"/>
                  </a:cubicBezTo>
                  <a:cubicBezTo>
                    <a:pt x="25" y="69"/>
                    <a:pt x="27" y="68"/>
                    <a:pt x="28" y="65"/>
                  </a:cubicBezTo>
                  <a:cubicBezTo>
                    <a:pt x="28" y="63"/>
                    <a:pt x="29" y="37"/>
                    <a:pt x="29" y="37"/>
                  </a:cubicBezTo>
                  <a:cubicBezTo>
                    <a:pt x="29" y="37"/>
                    <a:pt x="31" y="41"/>
                    <a:pt x="34" y="41"/>
                  </a:cubicBezTo>
                  <a:cubicBezTo>
                    <a:pt x="37" y="41"/>
                    <a:pt x="38" y="37"/>
                    <a:pt x="38" y="37"/>
                  </a:cubicBezTo>
                  <a:cubicBezTo>
                    <a:pt x="37" y="4"/>
                    <a:pt x="37" y="4"/>
                    <a:pt x="37" y="4"/>
                  </a:cubicBezTo>
                  <a:cubicBezTo>
                    <a:pt x="37" y="4"/>
                    <a:pt x="37" y="0"/>
                    <a:pt x="34" y="0"/>
                  </a:cubicBezTo>
                  <a:cubicBezTo>
                    <a:pt x="32" y="0"/>
                    <a:pt x="15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33"/>
            <p:cNvSpPr>
              <a:spLocks/>
            </p:cNvSpPr>
            <p:nvPr/>
          </p:nvSpPr>
          <p:spPr bwMode="auto">
            <a:xfrm>
              <a:off x="4424363" y="-2062163"/>
              <a:ext cx="142875" cy="260350"/>
            </a:xfrm>
            <a:custGeom>
              <a:avLst/>
              <a:gdLst>
                <a:gd name="T0" fmla="*/ 15 w 38"/>
                <a:gd name="T1" fmla="*/ 0 h 69"/>
                <a:gd name="T2" fmla="*/ 4 w 38"/>
                <a:gd name="T3" fmla="*/ 0 h 69"/>
                <a:gd name="T4" fmla="*/ 1 w 38"/>
                <a:gd name="T5" fmla="*/ 3 h 69"/>
                <a:gd name="T6" fmla="*/ 0 w 38"/>
                <a:gd name="T7" fmla="*/ 37 h 69"/>
                <a:gd name="T8" fmla="*/ 4 w 38"/>
                <a:gd name="T9" fmla="*/ 41 h 69"/>
                <a:gd name="T10" fmla="*/ 9 w 38"/>
                <a:gd name="T11" fmla="*/ 37 h 69"/>
                <a:gd name="T12" fmla="*/ 10 w 38"/>
                <a:gd name="T13" fmla="*/ 66 h 69"/>
                <a:gd name="T14" fmla="*/ 13 w 38"/>
                <a:gd name="T15" fmla="*/ 69 h 69"/>
                <a:gd name="T16" fmla="*/ 25 w 38"/>
                <a:gd name="T17" fmla="*/ 69 h 69"/>
                <a:gd name="T18" fmla="*/ 27 w 38"/>
                <a:gd name="T19" fmla="*/ 65 h 69"/>
                <a:gd name="T20" fmla="*/ 29 w 38"/>
                <a:gd name="T21" fmla="*/ 37 h 69"/>
                <a:gd name="T22" fmla="*/ 34 w 38"/>
                <a:gd name="T23" fmla="*/ 41 h 69"/>
                <a:gd name="T24" fmla="*/ 38 w 38"/>
                <a:gd name="T25" fmla="*/ 37 h 69"/>
                <a:gd name="T26" fmla="*/ 36 w 38"/>
                <a:gd name="T27" fmla="*/ 4 h 69"/>
                <a:gd name="T28" fmla="*/ 34 w 38"/>
                <a:gd name="T29" fmla="*/ 0 h 69"/>
                <a:gd name="T30" fmla="*/ 15 w 38"/>
                <a:gd name="T31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8" h="69">
                  <a:moveTo>
                    <a:pt x="15" y="0"/>
                  </a:moveTo>
                  <a:cubicBezTo>
                    <a:pt x="15" y="0"/>
                    <a:pt x="7" y="0"/>
                    <a:pt x="4" y="0"/>
                  </a:cubicBezTo>
                  <a:cubicBezTo>
                    <a:pt x="2" y="0"/>
                    <a:pt x="1" y="3"/>
                    <a:pt x="1" y="3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1" y="41"/>
                    <a:pt x="4" y="41"/>
                  </a:cubicBezTo>
                  <a:cubicBezTo>
                    <a:pt x="8" y="41"/>
                    <a:pt x="9" y="37"/>
                    <a:pt x="9" y="37"/>
                  </a:cubicBezTo>
                  <a:cubicBezTo>
                    <a:pt x="9" y="37"/>
                    <a:pt x="10" y="63"/>
                    <a:pt x="10" y="66"/>
                  </a:cubicBezTo>
                  <a:cubicBezTo>
                    <a:pt x="10" y="69"/>
                    <a:pt x="13" y="69"/>
                    <a:pt x="13" y="69"/>
                  </a:cubicBezTo>
                  <a:cubicBezTo>
                    <a:pt x="25" y="69"/>
                    <a:pt x="25" y="69"/>
                    <a:pt x="25" y="69"/>
                  </a:cubicBezTo>
                  <a:cubicBezTo>
                    <a:pt x="25" y="69"/>
                    <a:pt x="27" y="68"/>
                    <a:pt x="27" y="65"/>
                  </a:cubicBezTo>
                  <a:cubicBezTo>
                    <a:pt x="28" y="63"/>
                    <a:pt x="29" y="37"/>
                    <a:pt x="29" y="37"/>
                  </a:cubicBezTo>
                  <a:cubicBezTo>
                    <a:pt x="29" y="37"/>
                    <a:pt x="31" y="41"/>
                    <a:pt x="34" y="41"/>
                  </a:cubicBezTo>
                  <a:cubicBezTo>
                    <a:pt x="37" y="41"/>
                    <a:pt x="38" y="37"/>
                    <a:pt x="38" y="37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0"/>
                    <a:pt x="34" y="0"/>
                  </a:cubicBezTo>
                  <a:cubicBezTo>
                    <a:pt x="32" y="0"/>
                    <a:pt x="15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34"/>
            <p:cNvSpPr>
              <a:spLocks/>
            </p:cNvSpPr>
            <p:nvPr/>
          </p:nvSpPr>
          <p:spPr bwMode="auto">
            <a:xfrm>
              <a:off x="4594225" y="-2062163"/>
              <a:ext cx="141288" cy="260350"/>
            </a:xfrm>
            <a:custGeom>
              <a:avLst/>
              <a:gdLst>
                <a:gd name="T0" fmla="*/ 15 w 38"/>
                <a:gd name="T1" fmla="*/ 0 h 69"/>
                <a:gd name="T2" fmla="*/ 4 w 38"/>
                <a:gd name="T3" fmla="*/ 0 h 69"/>
                <a:gd name="T4" fmla="*/ 1 w 38"/>
                <a:gd name="T5" fmla="*/ 3 h 69"/>
                <a:gd name="T6" fmla="*/ 0 w 38"/>
                <a:gd name="T7" fmla="*/ 37 h 69"/>
                <a:gd name="T8" fmla="*/ 4 w 38"/>
                <a:gd name="T9" fmla="*/ 41 h 69"/>
                <a:gd name="T10" fmla="*/ 8 w 38"/>
                <a:gd name="T11" fmla="*/ 37 h 69"/>
                <a:gd name="T12" fmla="*/ 10 w 38"/>
                <a:gd name="T13" fmla="*/ 66 h 69"/>
                <a:gd name="T14" fmla="*/ 13 w 38"/>
                <a:gd name="T15" fmla="*/ 69 h 69"/>
                <a:gd name="T16" fmla="*/ 25 w 38"/>
                <a:gd name="T17" fmla="*/ 69 h 69"/>
                <a:gd name="T18" fmla="*/ 27 w 38"/>
                <a:gd name="T19" fmla="*/ 65 h 69"/>
                <a:gd name="T20" fmla="*/ 29 w 38"/>
                <a:gd name="T21" fmla="*/ 37 h 69"/>
                <a:gd name="T22" fmla="*/ 34 w 38"/>
                <a:gd name="T23" fmla="*/ 41 h 69"/>
                <a:gd name="T24" fmla="*/ 38 w 38"/>
                <a:gd name="T25" fmla="*/ 37 h 69"/>
                <a:gd name="T26" fmla="*/ 36 w 38"/>
                <a:gd name="T27" fmla="*/ 4 h 69"/>
                <a:gd name="T28" fmla="*/ 34 w 38"/>
                <a:gd name="T29" fmla="*/ 0 h 69"/>
                <a:gd name="T30" fmla="*/ 15 w 38"/>
                <a:gd name="T31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8" h="69">
                  <a:moveTo>
                    <a:pt x="15" y="0"/>
                  </a:moveTo>
                  <a:cubicBezTo>
                    <a:pt x="15" y="0"/>
                    <a:pt x="7" y="0"/>
                    <a:pt x="4" y="0"/>
                  </a:cubicBezTo>
                  <a:cubicBezTo>
                    <a:pt x="2" y="0"/>
                    <a:pt x="1" y="3"/>
                    <a:pt x="1" y="3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1" y="41"/>
                    <a:pt x="4" y="41"/>
                  </a:cubicBezTo>
                  <a:cubicBezTo>
                    <a:pt x="7" y="41"/>
                    <a:pt x="8" y="37"/>
                    <a:pt x="8" y="37"/>
                  </a:cubicBezTo>
                  <a:cubicBezTo>
                    <a:pt x="8" y="37"/>
                    <a:pt x="10" y="63"/>
                    <a:pt x="10" y="66"/>
                  </a:cubicBezTo>
                  <a:cubicBezTo>
                    <a:pt x="10" y="69"/>
                    <a:pt x="13" y="69"/>
                    <a:pt x="13" y="69"/>
                  </a:cubicBezTo>
                  <a:cubicBezTo>
                    <a:pt x="25" y="69"/>
                    <a:pt x="25" y="69"/>
                    <a:pt x="25" y="69"/>
                  </a:cubicBezTo>
                  <a:cubicBezTo>
                    <a:pt x="25" y="69"/>
                    <a:pt x="27" y="68"/>
                    <a:pt x="27" y="65"/>
                  </a:cubicBezTo>
                  <a:cubicBezTo>
                    <a:pt x="28" y="63"/>
                    <a:pt x="29" y="37"/>
                    <a:pt x="29" y="37"/>
                  </a:cubicBezTo>
                  <a:cubicBezTo>
                    <a:pt x="29" y="37"/>
                    <a:pt x="30" y="41"/>
                    <a:pt x="34" y="41"/>
                  </a:cubicBezTo>
                  <a:cubicBezTo>
                    <a:pt x="37" y="41"/>
                    <a:pt x="38" y="37"/>
                    <a:pt x="38" y="37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0"/>
                    <a:pt x="34" y="0"/>
                  </a:cubicBezTo>
                  <a:cubicBezTo>
                    <a:pt x="31" y="0"/>
                    <a:pt x="15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35"/>
            <p:cNvSpPr>
              <a:spLocks/>
            </p:cNvSpPr>
            <p:nvPr/>
          </p:nvSpPr>
          <p:spPr bwMode="auto">
            <a:xfrm>
              <a:off x="4762500" y="-2062163"/>
              <a:ext cx="138113" cy="260350"/>
            </a:xfrm>
            <a:custGeom>
              <a:avLst/>
              <a:gdLst>
                <a:gd name="T0" fmla="*/ 14 w 37"/>
                <a:gd name="T1" fmla="*/ 0 h 69"/>
                <a:gd name="T2" fmla="*/ 4 w 37"/>
                <a:gd name="T3" fmla="*/ 0 h 69"/>
                <a:gd name="T4" fmla="*/ 1 w 37"/>
                <a:gd name="T5" fmla="*/ 3 h 69"/>
                <a:gd name="T6" fmla="*/ 0 w 37"/>
                <a:gd name="T7" fmla="*/ 37 h 69"/>
                <a:gd name="T8" fmla="*/ 4 w 37"/>
                <a:gd name="T9" fmla="*/ 41 h 69"/>
                <a:gd name="T10" fmla="*/ 8 w 37"/>
                <a:gd name="T11" fmla="*/ 37 h 69"/>
                <a:gd name="T12" fmla="*/ 10 w 37"/>
                <a:gd name="T13" fmla="*/ 66 h 69"/>
                <a:gd name="T14" fmla="*/ 12 w 37"/>
                <a:gd name="T15" fmla="*/ 69 h 69"/>
                <a:gd name="T16" fmla="*/ 24 w 37"/>
                <a:gd name="T17" fmla="*/ 69 h 69"/>
                <a:gd name="T18" fmla="*/ 27 w 37"/>
                <a:gd name="T19" fmla="*/ 65 h 69"/>
                <a:gd name="T20" fmla="*/ 29 w 37"/>
                <a:gd name="T21" fmla="*/ 37 h 69"/>
                <a:gd name="T22" fmla="*/ 33 w 37"/>
                <a:gd name="T23" fmla="*/ 41 h 69"/>
                <a:gd name="T24" fmla="*/ 37 w 37"/>
                <a:gd name="T25" fmla="*/ 37 h 69"/>
                <a:gd name="T26" fmla="*/ 36 w 37"/>
                <a:gd name="T27" fmla="*/ 4 h 69"/>
                <a:gd name="T28" fmla="*/ 33 w 37"/>
                <a:gd name="T29" fmla="*/ 0 h 69"/>
                <a:gd name="T30" fmla="*/ 14 w 37"/>
                <a:gd name="T31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7" h="69">
                  <a:moveTo>
                    <a:pt x="14" y="0"/>
                  </a:moveTo>
                  <a:cubicBezTo>
                    <a:pt x="14" y="0"/>
                    <a:pt x="7" y="0"/>
                    <a:pt x="4" y="0"/>
                  </a:cubicBezTo>
                  <a:cubicBezTo>
                    <a:pt x="2" y="0"/>
                    <a:pt x="1" y="3"/>
                    <a:pt x="1" y="3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1" y="41"/>
                    <a:pt x="4" y="41"/>
                  </a:cubicBezTo>
                  <a:cubicBezTo>
                    <a:pt x="7" y="41"/>
                    <a:pt x="8" y="37"/>
                    <a:pt x="8" y="37"/>
                  </a:cubicBezTo>
                  <a:cubicBezTo>
                    <a:pt x="8" y="37"/>
                    <a:pt x="9" y="63"/>
                    <a:pt x="10" y="66"/>
                  </a:cubicBezTo>
                  <a:cubicBezTo>
                    <a:pt x="10" y="69"/>
                    <a:pt x="12" y="69"/>
                    <a:pt x="12" y="69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25" y="69"/>
                    <a:pt x="27" y="68"/>
                    <a:pt x="27" y="65"/>
                  </a:cubicBezTo>
                  <a:cubicBezTo>
                    <a:pt x="27" y="63"/>
                    <a:pt x="29" y="37"/>
                    <a:pt x="29" y="37"/>
                  </a:cubicBezTo>
                  <a:cubicBezTo>
                    <a:pt x="29" y="37"/>
                    <a:pt x="30" y="41"/>
                    <a:pt x="33" y="41"/>
                  </a:cubicBezTo>
                  <a:cubicBezTo>
                    <a:pt x="36" y="41"/>
                    <a:pt x="37" y="37"/>
                    <a:pt x="37" y="37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0"/>
                    <a:pt x="33" y="0"/>
                  </a:cubicBezTo>
                  <a:cubicBezTo>
                    <a:pt x="31" y="0"/>
                    <a:pt x="14" y="0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36"/>
            <p:cNvSpPr>
              <a:spLocks/>
            </p:cNvSpPr>
            <p:nvPr/>
          </p:nvSpPr>
          <p:spPr bwMode="auto">
            <a:xfrm>
              <a:off x="4930775" y="-2062163"/>
              <a:ext cx="139700" cy="260350"/>
            </a:xfrm>
            <a:custGeom>
              <a:avLst/>
              <a:gdLst>
                <a:gd name="T0" fmla="*/ 14 w 37"/>
                <a:gd name="T1" fmla="*/ 0 h 69"/>
                <a:gd name="T2" fmla="*/ 4 w 37"/>
                <a:gd name="T3" fmla="*/ 0 h 69"/>
                <a:gd name="T4" fmla="*/ 1 w 37"/>
                <a:gd name="T5" fmla="*/ 3 h 69"/>
                <a:gd name="T6" fmla="*/ 0 w 37"/>
                <a:gd name="T7" fmla="*/ 37 h 69"/>
                <a:gd name="T8" fmla="*/ 4 w 37"/>
                <a:gd name="T9" fmla="*/ 41 h 69"/>
                <a:gd name="T10" fmla="*/ 8 w 37"/>
                <a:gd name="T11" fmla="*/ 37 h 69"/>
                <a:gd name="T12" fmla="*/ 9 w 37"/>
                <a:gd name="T13" fmla="*/ 66 h 69"/>
                <a:gd name="T14" fmla="*/ 12 w 37"/>
                <a:gd name="T15" fmla="*/ 69 h 69"/>
                <a:gd name="T16" fmla="*/ 24 w 37"/>
                <a:gd name="T17" fmla="*/ 69 h 69"/>
                <a:gd name="T18" fmla="*/ 27 w 37"/>
                <a:gd name="T19" fmla="*/ 65 h 69"/>
                <a:gd name="T20" fmla="*/ 29 w 37"/>
                <a:gd name="T21" fmla="*/ 37 h 69"/>
                <a:gd name="T22" fmla="*/ 33 w 37"/>
                <a:gd name="T23" fmla="*/ 41 h 69"/>
                <a:gd name="T24" fmla="*/ 37 w 37"/>
                <a:gd name="T25" fmla="*/ 37 h 69"/>
                <a:gd name="T26" fmla="*/ 36 w 37"/>
                <a:gd name="T27" fmla="*/ 4 h 69"/>
                <a:gd name="T28" fmla="*/ 33 w 37"/>
                <a:gd name="T29" fmla="*/ 0 h 69"/>
                <a:gd name="T30" fmla="*/ 14 w 37"/>
                <a:gd name="T31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7" h="69">
                  <a:moveTo>
                    <a:pt x="14" y="0"/>
                  </a:moveTo>
                  <a:cubicBezTo>
                    <a:pt x="14" y="0"/>
                    <a:pt x="6" y="0"/>
                    <a:pt x="4" y="0"/>
                  </a:cubicBezTo>
                  <a:cubicBezTo>
                    <a:pt x="1" y="0"/>
                    <a:pt x="1" y="3"/>
                    <a:pt x="1" y="3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1" y="41"/>
                    <a:pt x="4" y="41"/>
                  </a:cubicBezTo>
                  <a:cubicBezTo>
                    <a:pt x="7" y="41"/>
                    <a:pt x="8" y="37"/>
                    <a:pt x="8" y="37"/>
                  </a:cubicBezTo>
                  <a:cubicBezTo>
                    <a:pt x="8" y="37"/>
                    <a:pt x="9" y="63"/>
                    <a:pt x="9" y="66"/>
                  </a:cubicBezTo>
                  <a:cubicBezTo>
                    <a:pt x="10" y="69"/>
                    <a:pt x="12" y="69"/>
                    <a:pt x="12" y="69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24" y="69"/>
                    <a:pt x="27" y="68"/>
                    <a:pt x="27" y="65"/>
                  </a:cubicBezTo>
                  <a:cubicBezTo>
                    <a:pt x="27" y="63"/>
                    <a:pt x="29" y="37"/>
                    <a:pt x="29" y="37"/>
                  </a:cubicBezTo>
                  <a:cubicBezTo>
                    <a:pt x="29" y="37"/>
                    <a:pt x="30" y="41"/>
                    <a:pt x="33" y="41"/>
                  </a:cubicBezTo>
                  <a:cubicBezTo>
                    <a:pt x="36" y="41"/>
                    <a:pt x="37" y="37"/>
                    <a:pt x="37" y="37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0"/>
                    <a:pt x="33" y="0"/>
                  </a:cubicBezTo>
                  <a:cubicBezTo>
                    <a:pt x="31" y="0"/>
                    <a:pt x="14" y="0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37"/>
            <p:cNvSpPr>
              <a:spLocks/>
            </p:cNvSpPr>
            <p:nvPr/>
          </p:nvSpPr>
          <p:spPr bwMode="auto">
            <a:xfrm>
              <a:off x="5095875" y="-2062163"/>
              <a:ext cx="142875" cy="260350"/>
            </a:xfrm>
            <a:custGeom>
              <a:avLst/>
              <a:gdLst>
                <a:gd name="T0" fmla="*/ 15 w 38"/>
                <a:gd name="T1" fmla="*/ 0 h 69"/>
                <a:gd name="T2" fmla="*/ 5 w 38"/>
                <a:gd name="T3" fmla="*/ 0 h 69"/>
                <a:gd name="T4" fmla="*/ 2 w 38"/>
                <a:gd name="T5" fmla="*/ 3 h 69"/>
                <a:gd name="T6" fmla="*/ 0 w 38"/>
                <a:gd name="T7" fmla="*/ 37 h 69"/>
                <a:gd name="T8" fmla="*/ 5 w 38"/>
                <a:gd name="T9" fmla="*/ 41 h 69"/>
                <a:gd name="T10" fmla="*/ 9 w 38"/>
                <a:gd name="T11" fmla="*/ 37 h 69"/>
                <a:gd name="T12" fmla="*/ 10 w 38"/>
                <a:gd name="T13" fmla="*/ 66 h 69"/>
                <a:gd name="T14" fmla="*/ 13 w 38"/>
                <a:gd name="T15" fmla="*/ 69 h 69"/>
                <a:gd name="T16" fmla="*/ 25 w 38"/>
                <a:gd name="T17" fmla="*/ 69 h 69"/>
                <a:gd name="T18" fmla="*/ 28 w 38"/>
                <a:gd name="T19" fmla="*/ 65 h 69"/>
                <a:gd name="T20" fmla="*/ 29 w 38"/>
                <a:gd name="T21" fmla="*/ 37 h 69"/>
                <a:gd name="T22" fmla="*/ 34 w 38"/>
                <a:gd name="T23" fmla="*/ 41 h 69"/>
                <a:gd name="T24" fmla="*/ 38 w 38"/>
                <a:gd name="T25" fmla="*/ 37 h 69"/>
                <a:gd name="T26" fmla="*/ 37 w 38"/>
                <a:gd name="T27" fmla="*/ 4 h 69"/>
                <a:gd name="T28" fmla="*/ 34 w 38"/>
                <a:gd name="T29" fmla="*/ 0 h 69"/>
                <a:gd name="T30" fmla="*/ 15 w 38"/>
                <a:gd name="T31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8" h="69">
                  <a:moveTo>
                    <a:pt x="15" y="0"/>
                  </a:moveTo>
                  <a:cubicBezTo>
                    <a:pt x="15" y="0"/>
                    <a:pt x="7" y="0"/>
                    <a:pt x="5" y="0"/>
                  </a:cubicBezTo>
                  <a:cubicBezTo>
                    <a:pt x="2" y="0"/>
                    <a:pt x="2" y="3"/>
                    <a:pt x="2" y="3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2" y="41"/>
                    <a:pt x="5" y="41"/>
                  </a:cubicBezTo>
                  <a:cubicBezTo>
                    <a:pt x="8" y="41"/>
                    <a:pt x="9" y="37"/>
                    <a:pt x="9" y="37"/>
                  </a:cubicBezTo>
                  <a:cubicBezTo>
                    <a:pt x="9" y="37"/>
                    <a:pt x="10" y="63"/>
                    <a:pt x="10" y="66"/>
                  </a:cubicBezTo>
                  <a:cubicBezTo>
                    <a:pt x="10" y="69"/>
                    <a:pt x="13" y="69"/>
                    <a:pt x="13" y="69"/>
                  </a:cubicBezTo>
                  <a:cubicBezTo>
                    <a:pt x="25" y="69"/>
                    <a:pt x="25" y="69"/>
                    <a:pt x="25" y="69"/>
                  </a:cubicBezTo>
                  <a:cubicBezTo>
                    <a:pt x="25" y="69"/>
                    <a:pt x="27" y="68"/>
                    <a:pt x="28" y="65"/>
                  </a:cubicBezTo>
                  <a:cubicBezTo>
                    <a:pt x="28" y="63"/>
                    <a:pt x="29" y="37"/>
                    <a:pt x="29" y="37"/>
                  </a:cubicBezTo>
                  <a:cubicBezTo>
                    <a:pt x="29" y="37"/>
                    <a:pt x="31" y="41"/>
                    <a:pt x="34" y="41"/>
                  </a:cubicBezTo>
                  <a:cubicBezTo>
                    <a:pt x="37" y="41"/>
                    <a:pt x="38" y="37"/>
                    <a:pt x="38" y="37"/>
                  </a:cubicBezTo>
                  <a:cubicBezTo>
                    <a:pt x="37" y="4"/>
                    <a:pt x="37" y="4"/>
                    <a:pt x="37" y="4"/>
                  </a:cubicBezTo>
                  <a:cubicBezTo>
                    <a:pt x="37" y="4"/>
                    <a:pt x="36" y="0"/>
                    <a:pt x="34" y="0"/>
                  </a:cubicBezTo>
                  <a:cubicBezTo>
                    <a:pt x="32" y="0"/>
                    <a:pt x="15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9" name="Rechteck 48"/>
          <p:cNvSpPr/>
          <p:nvPr/>
        </p:nvSpPr>
        <p:spPr>
          <a:xfrm>
            <a:off x="800535" y="1520788"/>
            <a:ext cx="3447616" cy="12251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4800" dirty="0" smtClean="0">
                <a:solidFill>
                  <a:schemeClr val="accent1"/>
                </a:solidFill>
              </a:rPr>
              <a:t>2.3 million</a:t>
            </a:r>
            <a:br>
              <a:rPr lang="en-US" sz="4800" dirty="0" smtClean="0">
                <a:solidFill>
                  <a:schemeClr val="accent1"/>
                </a:solidFill>
              </a:rPr>
            </a:br>
            <a:r>
              <a:rPr lang="en-US" sz="2000" dirty="0" smtClean="0">
                <a:solidFill>
                  <a:schemeClr val="accent1"/>
                </a:solidFill>
              </a:rPr>
              <a:t>people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50" name="Rechteck 49"/>
          <p:cNvSpPr/>
          <p:nvPr/>
        </p:nvSpPr>
        <p:spPr>
          <a:xfrm>
            <a:off x="863775" y="3681028"/>
            <a:ext cx="2916137" cy="2196244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algn="ctr"/>
            <a:r>
              <a:rPr lang="en-US" sz="1600" b="1" dirty="0" smtClean="0"/>
              <a:t>HAMBURG WASSER </a:t>
            </a:r>
            <a:r>
              <a:rPr lang="en-US" sz="1600" dirty="0" smtClean="0"/>
              <a:t>takes care of about 800,000 customers </a:t>
            </a:r>
            <a:br>
              <a:rPr lang="en-US" sz="1600" dirty="0" smtClean="0"/>
            </a:br>
            <a:r>
              <a:rPr lang="en-US" sz="1600" dirty="0" smtClean="0"/>
              <a:t>and supplies excellent drinking water for </a:t>
            </a:r>
            <a:br>
              <a:rPr lang="en-US" sz="1600" dirty="0" smtClean="0"/>
            </a:br>
            <a:r>
              <a:rPr lang="en-US" sz="1600" dirty="0" smtClean="0"/>
              <a:t>more than </a:t>
            </a:r>
            <a:r>
              <a:rPr lang="en-US" sz="1600" b="1" dirty="0" smtClean="0"/>
              <a:t>2 million people</a:t>
            </a:r>
            <a:r>
              <a:rPr lang="en-US" sz="1600" dirty="0" smtClean="0"/>
              <a:t> every day.</a:t>
            </a:r>
            <a:endParaRPr lang="en-US" sz="1600" dirty="0"/>
          </a:p>
        </p:txBody>
      </p:sp>
      <p:grpSp>
        <p:nvGrpSpPr>
          <p:cNvPr id="85" name="Gruppieren 145"/>
          <p:cNvGrpSpPr/>
          <p:nvPr/>
        </p:nvGrpSpPr>
        <p:grpSpPr>
          <a:xfrm>
            <a:off x="5076244" y="1448781"/>
            <a:ext cx="3456383" cy="4392487"/>
            <a:chOff x="948959" y="2586401"/>
            <a:chExt cx="7470346" cy="3221210"/>
          </a:xfrm>
        </p:grpSpPr>
        <p:sp>
          <p:nvSpPr>
            <p:cNvPr id="90" name="Rechteck 89"/>
            <p:cNvSpPr/>
            <p:nvPr/>
          </p:nvSpPr>
          <p:spPr>
            <a:xfrm>
              <a:off x="948959" y="2586401"/>
              <a:ext cx="7470346" cy="50106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4800" dirty="0" smtClean="0">
                  <a:solidFill>
                    <a:schemeClr val="accent1"/>
                  </a:solidFill>
                </a:rPr>
                <a:t>450,000 </a:t>
              </a:r>
              <a:r>
                <a:rPr lang="en-US" sz="4400" dirty="0" smtClean="0">
                  <a:solidFill>
                    <a:schemeClr val="accent1"/>
                  </a:solidFill>
                </a:rPr>
                <a:t>m³</a:t>
              </a:r>
              <a:endParaRPr lang="en-US" sz="4400" dirty="0">
                <a:solidFill>
                  <a:schemeClr val="accent1"/>
                </a:solidFill>
              </a:endParaRPr>
            </a:p>
          </p:txBody>
        </p:sp>
        <p:sp>
          <p:nvSpPr>
            <p:cNvPr id="91" name="Rechteck 90"/>
            <p:cNvSpPr/>
            <p:nvPr/>
          </p:nvSpPr>
          <p:spPr>
            <a:xfrm>
              <a:off x="1648898" y="4302619"/>
              <a:ext cx="6224886" cy="1504992"/>
            </a:xfrm>
            <a:prstGeom prst="rect">
              <a:avLst/>
            </a:prstGeom>
          </p:spPr>
          <p:txBody>
            <a:bodyPr wrap="square" anchor="ctr" anchorCtr="0">
              <a:noAutofit/>
            </a:bodyPr>
            <a:lstStyle/>
            <a:p>
              <a:pPr algn="ctr"/>
              <a:r>
                <a:rPr lang="en-US" sz="1600" dirty="0" smtClean="0"/>
                <a:t>At our central clarification plant we treat and clean </a:t>
              </a:r>
              <a:br>
                <a:rPr lang="en-US" sz="1600" dirty="0" smtClean="0"/>
              </a:br>
              <a:r>
                <a:rPr lang="en-US" sz="1600" b="1" dirty="0" smtClean="0"/>
                <a:t>450,000 m³</a:t>
              </a:r>
              <a:r>
                <a:rPr lang="en-US" sz="1600" dirty="0" smtClean="0"/>
                <a:t> of waste water every day.- while the plant  produces </a:t>
              </a:r>
              <a:r>
                <a:rPr lang="en-US" sz="1600" b="1" dirty="0" smtClean="0"/>
                <a:t>27 million </a:t>
              </a:r>
              <a:r>
                <a:rPr lang="en-US" sz="1600" b="1" dirty="0" err="1" smtClean="0"/>
                <a:t>kwh</a:t>
              </a:r>
              <a:r>
                <a:rPr lang="en-US" sz="1600" dirty="0" smtClean="0"/>
                <a:t> of electricity each year </a:t>
              </a:r>
              <a:endParaRPr lang="en-US" sz="1600" dirty="0"/>
            </a:p>
          </p:txBody>
        </p:sp>
      </p:grpSp>
      <p:grpSp>
        <p:nvGrpSpPr>
          <p:cNvPr id="86" name="Gruppieren 148"/>
          <p:cNvGrpSpPr/>
          <p:nvPr/>
        </p:nvGrpSpPr>
        <p:grpSpPr>
          <a:xfrm>
            <a:off x="5544295" y="2600908"/>
            <a:ext cx="2736304" cy="956991"/>
            <a:chOff x="3744221" y="3794693"/>
            <a:chExt cx="1330325" cy="476250"/>
          </a:xfrm>
          <a:solidFill>
            <a:schemeClr val="accent1">
              <a:lumMod val="75000"/>
            </a:schemeClr>
          </a:solidFill>
        </p:grpSpPr>
        <p:sp>
          <p:nvSpPr>
            <p:cNvPr id="87" name="Rectangle 98"/>
            <p:cNvSpPr>
              <a:spLocks noChangeArrowheads="1"/>
            </p:cNvSpPr>
            <p:nvPr/>
          </p:nvSpPr>
          <p:spPr bwMode="auto">
            <a:xfrm>
              <a:off x="3769621" y="4226493"/>
              <a:ext cx="1282700" cy="4445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99"/>
            <p:cNvSpPr>
              <a:spLocks/>
            </p:cNvSpPr>
            <p:nvPr/>
          </p:nvSpPr>
          <p:spPr bwMode="auto">
            <a:xfrm>
              <a:off x="3769621" y="4226493"/>
              <a:ext cx="1282700" cy="44450"/>
            </a:xfrm>
            <a:custGeom>
              <a:avLst/>
              <a:gdLst>
                <a:gd name="T0" fmla="*/ 0 w 808"/>
                <a:gd name="T1" fmla="*/ 28 h 28"/>
                <a:gd name="T2" fmla="*/ 808 w 808"/>
                <a:gd name="T3" fmla="*/ 28 h 28"/>
                <a:gd name="T4" fmla="*/ 808 w 808"/>
                <a:gd name="T5" fmla="*/ 0 h 28"/>
                <a:gd name="T6" fmla="*/ 0 w 808"/>
                <a:gd name="T7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8" h="28">
                  <a:moveTo>
                    <a:pt x="0" y="28"/>
                  </a:moveTo>
                  <a:lnTo>
                    <a:pt x="808" y="28"/>
                  </a:lnTo>
                  <a:lnTo>
                    <a:pt x="808" y="0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100"/>
            <p:cNvSpPr>
              <a:spLocks/>
            </p:cNvSpPr>
            <p:nvPr/>
          </p:nvSpPr>
          <p:spPr bwMode="auto">
            <a:xfrm>
              <a:off x="3744221" y="3794693"/>
              <a:ext cx="1330325" cy="401638"/>
            </a:xfrm>
            <a:custGeom>
              <a:avLst/>
              <a:gdLst>
                <a:gd name="T0" fmla="*/ 18 w 355"/>
                <a:gd name="T1" fmla="*/ 107 h 107"/>
                <a:gd name="T2" fmla="*/ 79 w 355"/>
                <a:gd name="T3" fmla="*/ 107 h 107"/>
                <a:gd name="T4" fmla="*/ 91 w 355"/>
                <a:gd name="T5" fmla="*/ 87 h 107"/>
                <a:gd name="T6" fmla="*/ 104 w 355"/>
                <a:gd name="T7" fmla="*/ 107 h 107"/>
                <a:gd name="T8" fmla="*/ 165 w 355"/>
                <a:gd name="T9" fmla="*/ 107 h 107"/>
                <a:gd name="T10" fmla="*/ 177 w 355"/>
                <a:gd name="T11" fmla="*/ 87 h 107"/>
                <a:gd name="T12" fmla="*/ 190 w 355"/>
                <a:gd name="T13" fmla="*/ 107 h 107"/>
                <a:gd name="T14" fmla="*/ 251 w 355"/>
                <a:gd name="T15" fmla="*/ 107 h 107"/>
                <a:gd name="T16" fmla="*/ 264 w 355"/>
                <a:gd name="T17" fmla="*/ 87 h 107"/>
                <a:gd name="T18" fmla="*/ 276 w 355"/>
                <a:gd name="T19" fmla="*/ 107 h 107"/>
                <a:gd name="T20" fmla="*/ 337 w 355"/>
                <a:gd name="T21" fmla="*/ 107 h 107"/>
                <a:gd name="T22" fmla="*/ 355 w 355"/>
                <a:gd name="T23" fmla="*/ 60 h 107"/>
                <a:gd name="T24" fmla="*/ 307 w 355"/>
                <a:gd name="T25" fmla="*/ 0 h 107"/>
                <a:gd name="T26" fmla="*/ 264 w 355"/>
                <a:gd name="T27" fmla="*/ 33 h 107"/>
                <a:gd name="T28" fmla="*/ 221 w 355"/>
                <a:gd name="T29" fmla="*/ 0 h 107"/>
                <a:gd name="T30" fmla="*/ 177 w 355"/>
                <a:gd name="T31" fmla="*/ 33 h 107"/>
                <a:gd name="T32" fmla="*/ 134 w 355"/>
                <a:gd name="T33" fmla="*/ 0 h 107"/>
                <a:gd name="T34" fmla="*/ 91 w 355"/>
                <a:gd name="T35" fmla="*/ 33 h 107"/>
                <a:gd name="T36" fmla="*/ 48 w 355"/>
                <a:gd name="T37" fmla="*/ 0 h 107"/>
                <a:gd name="T38" fmla="*/ 0 w 355"/>
                <a:gd name="T39" fmla="*/ 60 h 107"/>
                <a:gd name="T40" fmla="*/ 18 w 355"/>
                <a:gd name="T41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55" h="107">
                  <a:moveTo>
                    <a:pt x="18" y="107"/>
                  </a:moveTo>
                  <a:cubicBezTo>
                    <a:pt x="79" y="107"/>
                    <a:pt x="79" y="107"/>
                    <a:pt x="79" y="107"/>
                  </a:cubicBezTo>
                  <a:cubicBezTo>
                    <a:pt x="84" y="101"/>
                    <a:pt x="88" y="94"/>
                    <a:pt x="91" y="87"/>
                  </a:cubicBezTo>
                  <a:cubicBezTo>
                    <a:pt x="94" y="94"/>
                    <a:pt x="99" y="101"/>
                    <a:pt x="104" y="107"/>
                  </a:cubicBezTo>
                  <a:cubicBezTo>
                    <a:pt x="165" y="107"/>
                    <a:pt x="165" y="107"/>
                    <a:pt x="165" y="107"/>
                  </a:cubicBezTo>
                  <a:cubicBezTo>
                    <a:pt x="170" y="101"/>
                    <a:pt x="174" y="94"/>
                    <a:pt x="177" y="87"/>
                  </a:cubicBezTo>
                  <a:cubicBezTo>
                    <a:pt x="180" y="94"/>
                    <a:pt x="185" y="101"/>
                    <a:pt x="190" y="107"/>
                  </a:cubicBezTo>
                  <a:cubicBezTo>
                    <a:pt x="251" y="107"/>
                    <a:pt x="251" y="107"/>
                    <a:pt x="251" y="107"/>
                  </a:cubicBezTo>
                  <a:cubicBezTo>
                    <a:pt x="256" y="101"/>
                    <a:pt x="261" y="94"/>
                    <a:pt x="264" y="87"/>
                  </a:cubicBezTo>
                  <a:cubicBezTo>
                    <a:pt x="267" y="94"/>
                    <a:pt x="271" y="101"/>
                    <a:pt x="276" y="107"/>
                  </a:cubicBezTo>
                  <a:cubicBezTo>
                    <a:pt x="337" y="107"/>
                    <a:pt x="337" y="107"/>
                    <a:pt x="337" y="107"/>
                  </a:cubicBezTo>
                  <a:cubicBezTo>
                    <a:pt x="348" y="95"/>
                    <a:pt x="355" y="79"/>
                    <a:pt x="355" y="60"/>
                  </a:cubicBezTo>
                  <a:cubicBezTo>
                    <a:pt x="355" y="27"/>
                    <a:pt x="333" y="0"/>
                    <a:pt x="307" y="0"/>
                  </a:cubicBezTo>
                  <a:cubicBezTo>
                    <a:pt x="288" y="0"/>
                    <a:pt x="272" y="14"/>
                    <a:pt x="264" y="33"/>
                  </a:cubicBezTo>
                  <a:cubicBezTo>
                    <a:pt x="256" y="14"/>
                    <a:pt x="239" y="0"/>
                    <a:pt x="221" y="0"/>
                  </a:cubicBezTo>
                  <a:cubicBezTo>
                    <a:pt x="202" y="0"/>
                    <a:pt x="185" y="14"/>
                    <a:pt x="177" y="33"/>
                  </a:cubicBezTo>
                  <a:cubicBezTo>
                    <a:pt x="170" y="14"/>
                    <a:pt x="153" y="0"/>
                    <a:pt x="134" y="0"/>
                  </a:cubicBezTo>
                  <a:cubicBezTo>
                    <a:pt x="115" y="0"/>
                    <a:pt x="99" y="14"/>
                    <a:pt x="91" y="33"/>
                  </a:cubicBezTo>
                  <a:cubicBezTo>
                    <a:pt x="83" y="14"/>
                    <a:pt x="67" y="0"/>
                    <a:pt x="48" y="0"/>
                  </a:cubicBezTo>
                  <a:cubicBezTo>
                    <a:pt x="22" y="0"/>
                    <a:pt x="0" y="27"/>
                    <a:pt x="0" y="60"/>
                  </a:cubicBezTo>
                  <a:cubicBezTo>
                    <a:pt x="0" y="79"/>
                    <a:pt x="7" y="95"/>
                    <a:pt x="18" y="10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93" name="Grafik 92" descr="Bild1.pn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0" y="5661025"/>
            <a:ext cx="9144000" cy="1180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/>
          <p:cNvSpPr/>
          <p:nvPr/>
        </p:nvSpPr>
        <p:spPr>
          <a:xfrm>
            <a:off x="431540" y="476672"/>
            <a:ext cx="288106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 algn="ctr">
              <a:spcBef>
                <a:spcPts val="800"/>
              </a:spcBef>
              <a:buFont typeface="Arial" pitchFamily="34" charset="0"/>
              <a:buChar char="•"/>
            </a:pPr>
            <a:endParaRPr lang="en-US" sz="1600" smtClean="0">
              <a:solidFill>
                <a:schemeClr val="tx1"/>
              </a:solidFill>
            </a:endParaRPr>
          </a:p>
        </p:txBody>
      </p:sp>
      <p:pic>
        <p:nvPicPr>
          <p:cNvPr id="27" name="Grafik 26" descr="Bild1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0" y="5661025"/>
            <a:ext cx="9144000" cy="118022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feld 7"/>
          <p:cNvSpPr txBox="1"/>
          <p:nvPr/>
        </p:nvSpPr>
        <p:spPr>
          <a:xfrm>
            <a:off x="359532" y="1549576"/>
            <a:ext cx="2520280" cy="4003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  <a:spcBef>
                <a:spcPts val="800"/>
              </a:spcBef>
            </a:pPr>
            <a:r>
              <a:rPr lang="fr-FR" sz="1500" dirty="0" err="1" smtClean="0">
                <a:solidFill>
                  <a:srgbClr val="173660"/>
                </a:solidFill>
              </a:rPr>
              <a:t>External</a:t>
            </a:r>
            <a:r>
              <a:rPr lang="fr-FR" sz="1500" dirty="0" smtClean="0">
                <a:solidFill>
                  <a:srgbClr val="173660"/>
                </a:solidFill>
              </a:rPr>
              <a:t> Services of </a:t>
            </a:r>
            <a:r>
              <a:rPr lang="fr-FR" sz="1500" b="1" dirty="0" smtClean="0">
                <a:solidFill>
                  <a:srgbClr val="173660"/>
                </a:solidFill>
              </a:rPr>
              <a:t>HAMBURG WASSER </a:t>
            </a:r>
            <a:r>
              <a:rPr lang="fr-FR" sz="1500" dirty="0" smtClean="0">
                <a:solidFill>
                  <a:srgbClr val="173660"/>
                </a:solidFill>
              </a:rPr>
              <a:t>are </a:t>
            </a:r>
            <a:r>
              <a:rPr lang="fr-FR" sz="1500" dirty="0" err="1" smtClean="0">
                <a:solidFill>
                  <a:srgbClr val="173660"/>
                </a:solidFill>
              </a:rPr>
              <a:t>conducted</a:t>
            </a:r>
            <a:r>
              <a:rPr lang="fr-FR" sz="1500" dirty="0" smtClean="0">
                <a:solidFill>
                  <a:srgbClr val="173660"/>
                </a:solidFill>
              </a:rPr>
              <a:t>  </a:t>
            </a:r>
            <a:r>
              <a:rPr lang="fr-FR" sz="1500" dirty="0" err="1" smtClean="0">
                <a:solidFill>
                  <a:srgbClr val="173660"/>
                </a:solidFill>
              </a:rPr>
              <a:t>through</a:t>
            </a:r>
            <a:r>
              <a:rPr lang="fr-FR" sz="1500" dirty="0" smtClean="0">
                <a:solidFill>
                  <a:srgbClr val="173660"/>
                </a:solidFill>
              </a:rPr>
              <a:t> </a:t>
            </a:r>
            <a:r>
              <a:rPr lang="fr-FR" sz="1500" b="1" dirty="0" smtClean="0">
                <a:solidFill>
                  <a:srgbClr val="173660"/>
                </a:solidFill>
              </a:rPr>
              <a:t>CONSULAQUA</a:t>
            </a:r>
            <a:r>
              <a:rPr lang="fr-FR" sz="1500" dirty="0" smtClean="0">
                <a:solidFill>
                  <a:srgbClr val="173660"/>
                </a:solidFill>
              </a:rPr>
              <a:t>, </a:t>
            </a:r>
            <a:r>
              <a:rPr lang="fr-FR" sz="1500" dirty="0" err="1" smtClean="0">
                <a:solidFill>
                  <a:srgbClr val="173660"/>
                </a:solidFill>
              </a:rPr>
              <a:t>especially</a:t>
            </a:r>
            <a:r>
              <a:rPr lang="fr-FR" sz="1500" dirty="0" smtClean="0">
                <a:solidFill>
                  <a:srgbClr val="173660"/>
                </a:solidFill>
              </a:rPr>
              <a:t> for consulting initiatives in the frame of </a:t>
            </a:r>
            <a:r>
              <a:rPr lang="fr-FR" sz="1500" dirty="0" err="1" smtClean="0">
                <a:solidFill>
                  <a:srgbClr val="173660"/>
                </a:solidFill>
              </a:rPr>
              <a:t>development</a:t>
            </a:r>
            <a:r>
              <a:rPr lang="fr-FR" sz="1500" dirty="0" smtClean="0">
                <a:solidFill>
                  <a:srgbClr val="173660"/>
                </a:solidFill>
              </a:rPr>
              <a:t> </a:t>
            </a:r>
            <a:r>
              <a:rPr lang="fr-FR" sz="1500" dirty="0" err="1" smtClean="0">
                <a:solidFill>
                  <a:srgbClr val="173660"/>
                </a:solidFill>
              </a:rPr>
              <a:t>cooperation</a:t>
            </a:r>
            <a:r>
              <a:rPr lang="fr-FR" sz="1500" dirty="0" smtClean="0">
                <a:solidFill>
                  <a:srgbClr val="173660"/>
                </a:solidFill>
              </a:rPr>
              <a:t> in </a:t>
            </a:r>
            <a:r>
              <a:rPr lang="fr-FR" sz="1500" dirty="0" err="1" smtClean="0">
                <a:solidFill>
                  <a:srgbClr val="173660"/>
                </a:solidFill>
              </a:rPr>
              <a:t>emerging</a:t>
            </a:r>
            <a:r>
              <a:rPr lang="fr-FR" sz="1500" dirty="0" smtClean="0">
                <a:solidFill>
                  <a:srgbClr val="173660"/>
                </a:solidFill>
              </a:rPr>
              <a:t> and </a:t>
            </a:r>
            <a:r>
              <a:rPr lang="fr-FR" sz="1500" dirty="0" err="1" smtClean="0">
                <a:solidFill>
                  <a:srgbClr val="173660"/>
                </a:solidFill>
              </a:rPr>
              <a:t>transitioning</a:t>
            </a:r>
            <a:r>
              <a:rPr lang="fr-FR" sz="1500" dirty="0" smtClean="0">
                <a:solidFill>
                  <a:srgbClr val="173660"/>
                </a:solidFill>
              </a:rPr>
              <a:t> </a:t>
            </a:r>
            <a:r>
              <a:rPr lang="fr-FR" sz="1500" dirty="0" err="1" smtClean="0">
                <a:solidFill>
                  <a:srgbClr val="173660"/>
                </a:solidFill>
              </a:rPr>
              <a:t>economies</a:t>
            </a:r>
            <a:r>
              <a:rPr lang="fr-FR" sz="1500" dirty="0" smtClean="0">
                <a:solidFill>
                  <a:srgbClr val="173660"/>
                </a:solidFill>
              </a:rPr>
              <a:t> as </a:t>
            </a:r>
            <a:r>
              <a:rPr lang="fr-FR" sz="1500" dirty="0" err="1" smtClean="0">
                <a:solidFill>
                  <a:srgbClr val="173660"/>
                </a:solidFill>
              </a:rPr>
              <a:t>well</a:t>
            </a:r>
            <a:r>
              <a:rPr lang="fr-FR" sz="1500" dirty="0" smtClean="0">
                <a:solidFill>
                  <a:srgbClr val="173660"/>
                </a:solidFill>
              </a:rPr>
              <a:t> as national engineering services in Germany </a:t>
            </a:r>
          </a:p>
        </p:txBody>
      </p:sp>
      <p:pic>
        <p:nvPicPr>
          <p:cNvPr id="14" name="Picture 5" descr="\\192.168.2.117\daten\Kunden\Hamburg Energie\Master Hamburg Wasser Hamburg Energie\hamburg_wasser.pn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gray">
          <a:xfrm>
            <a:off x="3033521" y="296652"/>
            <a:ext cx="2834623" cy="828092"/>
          </a:xfrm>
          <a:prstGeom prst="rect">
            <a:avLst/>
          </a:prstGeom>
          <a:solidFill>
            <a:schemeClr val="bg1"/>
          </a:solidFill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4"/>
          <a:srcRect l="1214"/>
          <a:stretch>
            <a:fillRect/>
          </a:stretch>
        </p:blipFill>
        <p:spPr bwMode="auto">
          <a:xfrm>
            <a:off x="2915816" y="1376772"/>
            <a:ext cx="6038081" cy="42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1"/>
          <p:cNvSpPr txBox="1">
            <a:spLocks/>
          </p:cNvSpPr>
          <p:nvPr/>
        </p:nvSpPr>
        <p:spPr bwMode="gray">
          <a:xfrm>
            <a:off x="1054224" y="4157789"/>
            <a:ext cx="3445768" cy="13234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spcBef>
                <a:spcPts val="1200"/>
              </a:spcBef>
              <a:defRPr/>
            </a:pP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50 %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</a:t>
            </a:r>
            <a:r>
              <a:rPr kumimoji="0" lang="fr-FR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</a:t>
            </a:r>
            <a:r>
              <a:rPr lang="fr-FR" sz="1400" dirty="0" err="1" smtClean="0">
                <a:solidFill>
                  <a:schemeClr val="accent1">
                    <a:lumMod val="75000"/>
                  </a:schemeClr>
                </a:solidFill>
              </a:rPr>
              <a:t>Sub</a:t>
            </a:r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fr-FR" sz="1400" dirty="0" err="1" smtClean="0">
                <a:solidFill>
                  <a:schemeClr val="accent1">
                    <a:lumMod val="75000"/>
                  </a:schemeClr>
                </a:solidFill>
              </a:rPr>
              <a:t>Saharan</a:t>
            </a:r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accent1">
                    <a:lumMod val="75000"/>
                  </a:schemeClr>
                </a:solidFill>
              </a:rPr>
              <a:t>Africa</a:t>
            </a: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723900" indent="-723900">
              <a:spcBef>
                <a:spcPts val="1200"/>
              </a:spcBef>
              <a:defRPr/>
            </a:pP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40 %  </a:t>
            </a:r>
            <a:r>
              <a:rPr lang="fr-FR" sz="14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</a:t>
            </a:r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M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ENA</a:t>
            </a:r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-</a:t>
            </a:r>
            <a:r>
              <a:rPr lang="fr-FR" sz="1400" dirty="0" err="1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Region</a:t>
            </a: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</a:t>
            </a:r>
            <a:r>
              <a:rPr lang="fr-FR" sz="1400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2 %  </a:t>
            </a:r>
            <a:r>
              <a:rPr lang="fr-FR" sz="14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  </a:t>
            </a:r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Latin-</a:t>
            </a:r>
            <a:r>
              <a:rPr lang="fr-FR" sz="1400" dirty="0" err="1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America</a:t>
            </a:r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/ 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CARICOM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8 % </a:t>
            </a:r>
            <a:r>
              <a:rPr lang="fr-FR" sz="1400" b="1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fr-FR" sz="14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  </a:t>
            </a:r>
            <a:r>
              <a:rPr lang="fr-FR" sz="1400" dirty="0" err="1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Others</a:t>
            </a:r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(</a:t>
            </a:r>
            <a:r>
              <a:rPr lang="fr-FR" sz="1400" dirty="0" err="1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e.g</a:t>
            </a:r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. </a:t>
            </a:r>
            <a:r>
              <a:rPr lang="fr-FR" sz="1400" dirty="0" err="1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India</a:t>
            </a:r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)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4238625" y="1808820"/>
            <a:ext cx="4365625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Bef>
                <a:spcPts val="800"/>
              </a:spcBef>
            </a:pPr>
            <a:r>
              <a:rPr lang="en-US" b="1" kern="0" dirty="0" smtClean="0"/>
              <a:t>International Cooperation and long-term utility partnerships with the backup of HAMBURG WASSERS experiences gained within 160 years.</a:t>
            </a:r>
          </a:p>
          <a:p>
            <a:pPr lvl="0">
              <a:spcBef>
                <a:spcPts val="800"/>
              </a:spcBef>
            </a:pPr>
            <a:endParaRPr lang="en-US" sz="1600" kern="0" dirty="0" smtClean="0"/>
          </a:p>
          <a:p>
            <a:pPr lvl="0">
              <a:spcBef>
                <a:spcPts val="800"/>
              </a:spcBef>
            </a:pPr>
            <a:r>
              <a:rPr lang="en-US" kern="0" dirty="0" smtClean="0"/>
              <a:t>Core elements for Capacity Development initiatives are</a:t>
            </a:r>
            <a:r>
              <a:rPr lang="fr-FR" kern="0" dirty="0" smtClean="0"/>
              <a:t>:</a:t>
            </a:r>
          </a:p>
          <a:p>
            <a:pPr marL="809625" lvl="0" indent="-352425">
              <a:spcBef>
                <a:spcPts val="800"/>
              </a:spcBef>
              <a:buFont typeface="Wingdings" pitchFamily="2" charset="2"/>
              <a:buChar char="§"/>
            </a:pPr>
            <a:r>
              <a:rPr lang="en-US" b="1" kern="0" dirty="0" smtClean="0">
                <a:solidFill>
                  <a:schemeClr val="accent1">
                    <a:lumMod val="75000"/>
                  </a:schemeClr>
                </a:solidFill>
              </a:rPr>
              <a:t>Utility Knowledge Transfer</a:t>
            </a:r>
          </a:p>
          <a:p>
            <a:pPr marL="809625" lvl="0" indent="-352425">
              <a:spcBef>
                <a:spcPts val="800"/>
              </a:spcBef>
              <a:buFont typeface="Wingdings" pitchFamily="2" charset="2"/>
              <a:buChar char="§"/>
            </a:pPr>
            <a:r>
              <a:rPr lang="en-US" b="1" kern="0" dirty="0" smtClean="0">
                <a:solidFill>
                  <a:schemeClr val="accent1">
                    <a:lumMod val="75000"/>
                  </a:schemeClr>
                </a:solidFill>
              </a:rPr>
              <a:t>Peer-to-Peer Coaching</a:t>
            </a:r>
          </a:p>
          <a:p>
            <a:pPr marL="809625" lvl="0" indent="-352425">
              <a:spcBef>
                <a:spcPts val="800"/>
              </a:spcBef>
              <a:buFont typeface="Wingdings" pitchFamily="2" charset="2"/>
              <a:buChar char="§"/>
            </a:pPr>
            <a:r>
              <a:rPr lang="en-US" b="1" kern="0" dirty="0" smtClean="0">
                <a:solidFill>
                  <a:schemeClr val="accent1">
                    <a:lumMod val="75000"/>
                  </a:schemeClr>
                </a:solidFill>
              </a:rPr>
              <a:t>Expert staff Twinning</a:t>
            </a:r>
          </a:p>
          <a:p>
            <a:pPr marL="809625" lvl="0" indent="-352425">
              <a:spcBef>
                <a:spcPts val="800"/>
              </a:spcBef>
              <a:buFont typeface="Wingdings" pitchFamily="2" charset="2"/>
              <a:buChar char="§"/>
            </a:pPr>
            <a:r>
              <a:rPr lang="en-US" b="1" kern="0" dirty="0" smtClean="0">
                <a:solidFill>
                  <a:schemeClr val="accent1">
                    <a:lumMod val="75000"/>
                  </a:schemeClr>
                </a:solidFill>
              </a:rPr>
              <a:t>Job-Shadowing</a:t>
            </a:r>
          </a:p>
        </p:txBody>
      </p:sp>
      <p:pic>
        <p:nvPicPr>
          <p:cNvPr id="7" name="Bild 5" descr="Weltkugel Asien_Afrika.tif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1607895"/>
            <a:ext cx="2484276" cy="2484276"/>
          </a:xfrm>
          <a:prstGeom prst="rect">
            <a:avLst/>
          </a:prstGeom>
          <a:noFill/>
          <a:effectLst/>
        </p:spPr>
      </p:pic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755650" y="497670"/>
            <a:ext cx="7842440" cy="404663"/>
          </a:xfrm>
        </p:spPr>
        <p:txBody>
          <a:bodyPr/>
          <a:lstStyle/>
          <a:p>
            <a:r>
              <a:rPr lang="en-US" dirty="0" smtClean="0"/>
              <a:t>Portfolio international projects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tertitel 18"/>
          <p:cNvSpPr txBox="1">
            <a:spLocks/>
          </p:cNvSpPr>
          <p:nvPr/>
        </p:nvSpPr>
        <p:spPr bwMode="gray">
          <a:xfrm>
            <a:off x="719572" y="512676"/>
            <a:ext cx="7848600" cy="33855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 algn="r"/>
            <a:endParaRPr lang="de-DE" sz="2000" b="1" dirty="0" smtClean="0">
              <a:solidFill>
                <a:schemeClr val="accent5"/>
              </a:solidFill>
            </a:endParaRPr>
          </a:p>
          <a:p>
            <a:pPr lvl="0" algn="r"/>
            <a:endParaRPr lang="de-DE" sz="2000" b="1" dirty="0" smtClean="0">
              <a:solidFill>
                <a:schemeClr val="accent5"/>
              </a:solidFill>
            </a:endParaRPr>
          </a:p>
          <a:p>
            <a:pPr lvl="0" algn="r"/>
            <a:endParaRPr lang="de-DE" sz="2800" b="1" dirty="0" smtClean="0">
              <a:solidFill>
                <a:srgbClr val="005EA4"/>
              </a:solidFill>
            </a:endParaRPr>
          </a:p>
          <a:p>
            <a:pPr lvl="0" algn="r"/>
            <a:endParaRPr lang="de-DE" sz="2800" b="1" dirty="0" smtClean="0">
              <a:solidFill>
                <a:srgbClr val="005EA4"/>
              </a:solidFill>
            </a:endParaRPr>
          </a:p>
          <a:p>
            <a:pPr lvl="0" algn="r"/>
            <a:endParaRPr lang="de-DE" sz="2800" b="1" dirty="0" smtClean="0">
              <a:solidFill>
                <a:srgbClr val="005EA4"/>
              </a:solidFill>
            </a:endParaRPr>
          </a:p>
          <a:p>
            <a:pPr lvl="0" algn="r"/>
            <a:r>
              <a:rPr lang="de-DE" sz="2800" b="1" dirty="0" smtClean="0">
                <a:solidFill>
                  <a:srgbClr val="005EA4"/>
                </a:solidFill>
              </a:rPr>
              <a:t>HAMBURG WASSER </a:t>
            </a:r>
          </a:p>
          <a:p>
            <a:pPr lvl="0" algn="r"/>
            <a:r>
              <a:rPr lang="de-DE" sz="2800" dirty="0" smtClean="0">
                <a:solidFill>
                  <a:srgbClr val="005EA4"/>
                </a:solidFill>
              </a:rPr>
              <a:t>OPERATOR PARTNERSHIP EXAMPLES</a:t>
            </a:r>
            <a:r>
              <a:rPr lang="de-DE" sz="2400" dirty="0" smtClean="0">
                <a:solidFill>
                  <a:srgbClr val="005EA4"/>
                </a:solidFill>
              </a:rPr>
              <a:t> </a:t>
            </a:r>
            <a:r>
              <a:rPr lang="de-DE" sz="2400" b="1" dirty="0" smtClean="0">
                <a:solidFill>
                  <a:srgbClr val="005EA4"/>
                </a:solidFill>
              </a:rPr>
              <a:t/>
            </a:r>
            <a:br>
              <a:rPr lang="de-DE" sz="2400" b="1" dirty="0" smtClean="0">
                <a:solidFill>
                  <a:srgbClr val="005EA4"/>
                </a:solidFill>
              </a:rPr>
            </a:br>
            <a:endParaRPr lang="de-DE" sz="2000" b="1" dirty="0" smtClean="0">
              <a:solidFill>
                <a:srgbClr val="005EA4"/>
              </a:solidFill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de-DE" sz="2000" b="1" i="0" u="none" strike="noStrike" kern="1200" cap="none" spc="0" normalizeH="0" baseline="0" noProof="0" dirty="0" smtClean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K:\CA\CA\5 Intern\01 Vorlagen CAH_IM AUFBAU_2012\02 CAH_HW  Logos\01 Deutsch\2012 CAH-Logo deutsch_50.t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560" y="476672"/>
            <a:ext cx="2807970" cy="946273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650" y="497670"/>
            <a:ext cx="7842440" cy="404663"/>
          </a:xfrm>
        </p:spPr>
        <p:txBody>
          <a:bodyPr/>
          <a:lstStyle/>
          <a:p>
            <a:r>
              <a:rPr lang="en-US" dirty="0" smtClean="0"/>
              <a:t>HAMBURG WASSER UTILITY PARTNERSHIPS</a:t>
            </a:r>
            <a:endParaRPr lang="en-US" dirty="0"/>
          </a:p>
        </p:txBody>
      </p:sp>
      <p:sp>
        <p:nvSpPr>
          <p:cNvPr id="4" name="Abgerundetes Rechteck 3"/>
          <p:cNvSpPr/>
          <p:nvPr/>
        </p:nvSpPr>
        <p:spPr>
          <a:xfrm>
            <a:off x="467544" y="1412776"/>
            <a:ext cx="3564396" cy="1836204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 algn="ctr">
              <a:spcBef>
                <a:spcPts val="800"/>
              </a:spcBef>
              <a:buFont typeface="Arial" pitchFamily="34" charset="0"/>
              <a:buChar char="•"/>
            </a:pP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755577" y="3983578"/>
            <a:ext cx="3708412" cy="1836204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>
              <a:spcBef>
                <a:spcPts val="800"/>
              </a:spcBef>
              <a:buFont typeface="Arial" pitchFamily="34" charset="0"/>
              <a:buChar char="•"/>
            </a:pPr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4858320" y="3983578"/>
            <a:ext cx="3816424" cy="1836204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 algn="ctr">
              <a:spcBef>
                <a:spcPts val="800"/>
              </a:spcBef>
              <a:buFont typeface="Arial" pitchFamily="34" charset="0"/>
              <a:buChar char="•"/>
            </a:pP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427985" y="1412776"/>
            <a:ext cx="3564396" cy="1836204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 algn="ctr">
              <a:spcBef>
                <a:spcPts val="800"/>
              </a:spcBef>
              <a:buFont typeface="Arial" pitchFamily="34" charset="0"/>
              <a:buChar char="•"/>
            </a:pP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431540" y="1196752"/>
            <a:ext cx="3903862" cy="40011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180975" indent="-180975">
              <a:spcBef>
                <a:spcPts val="800"/>
              </a:spcBef>
            </a:pPr>
            <a:r>
              <a:rPr lang="en-US" sz="2000" b="1" spc="60" dirty="0" smtClean="0">
                <a:solidFill>
                  <a:schemeClr val="accent1">
                    <a:lumMod val="75000"/>
                  </a:schemeClr>
                </a:solidFill>
              </a:rPr>
              <a:t>TANZANIA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4391980" y="1196752"/>
            <a:ext cx="3744417" cy="40011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180975" indent="-180975">
              <a:spcBef>
                <a:spcPts val="800"/>
              </a:spcBef>
            </a:pPr>
            <a:r>
              <a:rPr lang="en-US" sz="2000" b="1" spc="60" dirty="0" smtClean="0">
                <a:solidFill>
                  <a:schemeClr val="accent1">
                    <a:lumMod val="75000"/>
                  </a:schemeClr>
                </a:solidFill>
              </a:rPr>
              <a:t>RWANDA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4822314" y="3753036"/>
            <a:ext cx="3998158" cy="40011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180975" indent="-180975">
              <a:spcBef>
                <a:spcPts val="800"/>
              </a:spcBef>
            </a:pPr>
            <a:r>
              <a:rPr lang="en-US" sz="2000" b="1" spc="60" dirty="0" smtClean="0">
                <a:solidFill>
                  <a:schemeClr val="accent1">
                    <a:lumMod val="75000"/>
                  </a:schemeClr>
                </a:solidFill>
              </a:rPr>
              <a:t>BURKINA FASO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719572" y="3753036"/>
            <a:ext cx="3780421" cy="40011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180975" indent="-180975">
              <a:spcBef>
                <a:spcPts val="800"/>
              </a:spcBef>
            </a:pPr>
            <a:r>
              <a:rPr lang="en-US" sz="2000" b="1" spc="60" dirty="0" smtClean="0">
                <a:solidFill>
                  <a:schemeClr val="accent1">
                    <a:lumMod val="75000"/>
                  </a:schemeClr>
                </a:solidFill>
              </a:rPr>
              <a:t>SAINT LUCIA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4499993" y="1664803"/>
            <a:ext cx="3384375" cy="15594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800"/>
              </a:spcBef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Optimization of water supply using performance indicators – OWASUPI</a:t>
            </a:r>
          </a:p>
          <a:p>
            <a:pPr lvl="0">
              <a:spcBef>
                <a:spcPts val="800"/>
              </a:spcBef>
            </a:pPr>
            <a:r>
              <a:rPr lang="en-US" sz="1200" b="1" u="sng" dirty="0" smtClean="0">
                <a:solidFill>
                  <a:srgbClr val="E2001A">
                    <a:lumMod val="50000"/>
                  </a:srgbClr>
                </a:solidFill>
              </a:rPr>
              <a:t>FOCUS: </a:t>
            </a:r>
          </a:p>
          <a:p>
            <a:pPr>
              <a:spcBef>
                <a:spcPts val="800"/>
              </a:spcBef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Reduction of operational costs 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(chemicals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for water treatment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, energy costs), Servic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e delivery improvement</a:t>
            </a:r>
            <a:endParaRPr lang="en-US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539553" y="1700808"/>
            <a:ext cx="3438594" cy="15594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800"/>
              </a:spcBef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Sustainable Service Delivery in Dar </a:t>
            </a: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</a:rPr>
              <a:t>es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 Salaam</a:t>
            </a:r>
          </a:p>
          <a:p>
            <a:pPr lvl="0">
              <a:spcBef>
                <a:spcPts val="800"/>
              </a:spcBef>
            </a:pPr>
            <a:r>
              <a:rPr lang="en-US" sz="1200" b="1" u="sng" dirty="0" smtClean="0">
                <a:solidFill>
                  <a:srgbClr val="E2001A">
                    <a:lumMod val="50000"/>
                  </a:srgbClr>
                </a:solidFill>
              </a:rPr>
              <a:t>FOCUS: </a:t>
            </a:r>
          </a:p>
          <a:p>
            <a:pPr>
              <a:spcBef>
                <a:spcPts val="800"/>
              </a:spcBef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Organizational Development, GIS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, Net-work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Management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&amp; revenue collection improvement, Sanitation mapping</a:t>
            </a:r>
            <a:endParaRPr lang="en-US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827584" y="4271610"/>
            <a:ext cx="3600401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800"/>
              </a:spcBef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WASCO Utility Management Support </a:t>
            </a:r>
          </a:p>
          <a:p>
            <a:pPr lvl="0">
              <a:spcBef>
                <a:spcPts val="800"/>
              </a:spcBef>
            </a:pPr>
            <a:r>
              <a:rPr lang="en-US" sz="1200" b="1" u="sng" dirty="0" smtClean="0">
                <a:solidFill>
                  <a:schemeClr val="tx2">
                    <a:lumMod val="50000"/>
                  </a:schemeClr>
                </a:solidFill>
              </a:rPr>
              <a:t>FOCUS: </a:t>
            </a:r>
          </a:p>
          <a:p>
            <a:pPr>
              <a:spcBef>
                <a:spcPts val="800"/>
              </a:spcBef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Organizational Development, Reduction of Non Revenue Water, Energy Efficiency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4930327" y="4235606"/>
            <a:ext cx="363640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800"/>
              </a:spcBef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Trainings and Optimization for water supply and sanitation system of ONEA, </a:t>
            </a: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</a:rPr>
              <a:t>Quagadougou</a:t>
            </a:r>
            <a:endParaRPr lang="en-US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spcBef>
                <a:spcPts val="800"/>
              </a:spcBef>
            </a:pPr>
            <a:r>
              <a:rPr lang="en-US" sz="1200" b="1" u="sng" dirty="0" smtClean="0">
                <a:solidFill>
                  <a:srgbClr val="E2001A">
                    <a:lumMod val="50000"/>
                  </a:srgbClr>
                </a:solidFill>
              </a:rPr>
              <a:t>FOCUS: </a:t>
            </a:r>
          </a:p>
          <a:p>
            <a:pPr>
              <a:spcBef>
                <a:spcPts val="800"/>
              </a:spcBef>
            </a:pPr>
            <a:r>
              <a:rPr lang="en-US" sz="1400" dirty="0" smtClean="0">
                <a:solidFill>
                  <a:srgbClr val="0053A1">
                    <a:lumMod val="75000"/>
                  </a:srgbClr>
                </a:solidFill>
              </a:rPr>
              <a:t>Optimization of surface WTP, Supply Network operation  and Energy Efficiency</a:t>
            </a:r>
            <a:endParaRPr lang="en-US" sz="1200" b="1" u="sng" dirty="0" smtClean="0">
              <a:solidFill>
                <a:srgbClr val="E2001A">
                  <a:lumMod val="50000"/>
                </a:srgbClr>
              </a:solidFill>
            </a:endParaRPr>
          </a:p>
          <a:p>
            <a:pPr>
              <a:spcBef>
                <a:spcPts val="800"/>
              </a:spcBef>
            </a:pPr>
            <a:endParaRPr lang="en-US" sz="14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2519772" y="1268760"/>
            <a:ext cx="1296144" cy="276999"/>
          </a:xfrm>
          <a:prstGeom prst="rect">
            <a:avLst/>
          </a:prstGeom>
          <a:solidFill>
            <a:schemeClr val="accent1">
              <a:lumMod val="75000"/>
              <a:alpha val="69804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180975" indent="-180975" algn="ctr">
              <a:spcBef>
                <a:spcPts val="800"/>
              </a:spcBef>
            </a:pPr>
            <a:r>
              <a:rPr lang="en-US" sz="1200" b="1" spc="60" dirty="0" smtClean="0">
                <a:solidFill>
                  <a:schemeClr val="bg1">
                    <a:lumMod val="95000"/>
                  </a:schemeClr>
                </a:solidFill>
              </a:rPr>
              <a:t>2012 - 2016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2871341" y="3778587"/>
            <a:ext cx="1448632" cy="276999"/>
          </a:xfrm>
          <a:prstGeom prst="rect">
            <a:avLst/>
          </a:prstGeom>
          <a:solidFill>
            <a:schemeClr val="accent1">
              <a:lumMod val="75000"/>
              <a:alpha val="69804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180975" indent="-180975" algn="ctr">
              <a:spcBef>
                <a:spcPts val="800"/>
              </a:spcBef>
            </a:pPr>
            <a:r>
              <a:rPr lang="en-US" sz="1200" b="1" spc="60" dirty="0" smtClean="0">
                <a:solidFill>
                  <a:schemeClr val="bg1">
                    <a:lumMod val="95000"/>
                  </a:schemeClr>
                </a:solidFill>
              </a:rPr>
              <a:t>Since </a:t>
            </a:r>
            <a:r>
              <a:rPr lang="en-US" sz="1200" b="1" spc="60" dirty="0" smtClean="0">
                <a:solidFill>
                  <a:schemeClr val="bg1">
                    <a:lumMod val="95000"/>
                  </a:schemeClr>
                </a:solidFill>
              </a:rPr>
              <a:t>2015</a:t>
            </a:r>
            <a:endParaRPr lang="en-US" sz="1200" b="1" spc="60" dirty="0" smtClean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6408205" y="1232756"/>
            <a:ext cx="1296144" cy="276999"/>
          </a:xfrm>
          <a:prstGeom prst="rect">
            <a:avLst/>
          </a:prstGeom>
          <a:solidFill>
            <a:schemeClr val="accent1">
              <a:lumMod val="75000"/>
              <a:alpha val="69804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180975" indent="-180975" algn="ctr">
              <a:spcBef>
                <a:spcPts val="800"/>
              </a:spcBef>
            </a:pPr>
            <a:r>
              <a:rPr lang="en-US" sz="1200" b="1" spc="60" dirty="0" smtClean="0">
                <a:solidFill>
                  <a:schemeClr val="bg1">
                    <a:lumMod val="95000"/>
                  </a:schemeClr>
                </a:solidFill>
              </a:rPr>
              <a:t>2013 - 2016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7154104" y="3778587"/>
            <a:ext cx="1448632" cy="276999"/>
          </a:xfrm>
          <a:prstGeom prst="rect">
            <a:avLst/>
          </a:prstGeom>
          <a:solidFill>
            <a:schemeClr val="accent1">
              <a:lumMod val="75000"/>
              <a:alpha val="69804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180975" indent="-180975" algn="ctr">
              <a:spcBef>
                <a:spcPts val="800"/>
              </a:spcBef>
            </a:pPr>
            <a:r>
              <a:rPr lang="en-US" sz="1200" b="1" spc="60" dirty="0" smtClean="0">
                <a:solidFill>
                  <a:schemeClr val="bg1">
                    <a:lumMod val="95000"/>
                  </a:schemeClr>
                </a:solidFill>
              </a:rPr>
              <a:t>Since 2013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/>
      <p:bldP spid="14" grpId="0"/>
      <p:bldP spid="15" grpId="0"/>
      <p:bldP spid="17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/>
          <p:cNvSpPr txBox="1">
            <a:spLocks/>
          </p:cNvSpPr>
          <p:nvPr/>
        </p:nvSpPr>
        <p:spPr bwMode="gray">
          <a:xfrm>
            <a:off x="755650" y="440668"/>
            <a:ext cx="8208838" cy="461665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/>
          <a:p>
            <a:pPr lvl="0">
              <a:lnSpc>
                <a:spcPct val="150000"/>
              </a:lnSpc>
              <a:spcBef>
                <a:spcPct val="0"/>
              </a:spcBef>
            </a:pPr>
            <a:r>
              <a:rPr lang="en-US" sz="2000" b="1" cap="all" dirty="0" smtClean="0">
                <a:latin typeface="+mj-lt"/>
                <a:ea typeface="+mj-ea"/>
                <a:cs typeface="+mj-cs"/>
              </a:rPr>
              <a:t>LESSONS LEARNED – </a:t>
            </a:r>
            <a:r>
              <a:rPr lang="en-US" sz="2000" b="1" cap="all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BENEFITS</a:t>
            </a:r>
            <a:r>
              <a:rPr lang="en-US" sz="2000" b="1" cap="all" dirty="0" smtClean="0">
                <a:latin typeface="+mj-lt"/>
                <a:ea typeface="+mj-ea"/>
                <a:cs typeface="+mj-cs"/>
              </a:rPr>
              <a:t> AND CHALLENGES</a:t>
            </a:r>
          </a:p>
        </p:txBody>
      </p:sp>
      <p:sp>
        <p:nvSpPr>
          <p:cNvPr id="24" name="Ellipse 23"/>
          <p:cNvSpPr/>
          <p:nvPr/>
        </p:nvSpPr>
        <p:spPr>
          <a:xfrm>
            <a:off x="6372200" y="2816932"/>
            <a:ext cx="2340260" cy="950506"/>
          </a:xfrm>
          <a:prstGeom prst="ellipse">
            <a:avLst/>
          </a:prstGeom>
          <a:solidFill>
            <a:schemeClr val="bg1"/>
          </a:solidFill>
          <a:ln w="31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 algn="ctr">
              <a:spcBef>
                <a:spcPts val="800"/>
              </a:spcBef>
            </a:pP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Social Responsibility</a:t>
            </a:r>
          </a:p>
        </p:txBody>
      </p:sp>
      <p:sp>
        <p:nvSpPr>
          <p:cNvPr id="26" name="Ellipse 25"/>
          <p:cNvSpPr/>
          <p:nvPr/>
        </p:nvSpPr>
        <p:spPr>
          <a:xfrm>
            <a:off x="575556" y="3897052"/>
            <a:ext cx="2673297" cy="144016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 algn="ctr">
              <a:spcBef>
                <a:spcPts val="800"/>
              </a:spcBef>
            </a:pP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Continuous and long-term exchange and development</a:t>
            </a:r>
          </a:p>
        </p:txBody>
      </p:sp>
      <p:sp>
        <p:nvSpPr>
          <p:cNvPr id="27" name="Ellipse 26"/>
          <p:cNvSpPr/>
          <p:nvPr/>
        </p:nvSpPr>
        <p:spPr>
          <a:xfrm>
            <a:off x="1943708" y="5373216"/>
            <a:ext cx="3996444" cy="108012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 algn="ctr">
              <a:spcBef>
                <a:spcPts val="800"/>
              </a:spcBef>
            </a:pP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Human Resources Development (Skills, Experience, Motivation)</a:t>
            </a:r>
            <a:endParaRPr lang="en-US" sz="16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5256076" y="1268760"/>
            <a:ext cx="2592288" cy="1209734"/>
          </a:xfrm>
          <a:prstGeom prst="ellipse">
            <a:avLst/>
          </a:prstGeom>
          <a:solidFill>
            <a:schemeClr val="bg1"/>
          </a:solidFill>
          <a:ln w="31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 algn="ctr">
              <a:spcBef>
                <a:spcPts val="800"/>
              </a:spcBef>
            </a:pP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Cultural Exchange</a:t>
            </a:r>
          </a:p>
        </p:txBody>
      </p:sp>
      <p:sp>
        <p:nvSpPr>
          <p:cNvPr id="29" name="Ellipse 28"/>
          <p:cNvSpPr/>
          <p:nvPr/>
        </p:nvSpPr>
        <p:spPr>
          <a:xfrm>
            <a:off x="467544" y="1844824"/>
            <a:ext cx="2232248" cy="1778598"/>
          </a:xfrm>
          <a:prstGeom prst="ellipse">
            <a:avLst/>
          </a:prstGeom>
          <a:solidFill>
            <a:schemeClr val="bg1"/>
          </a:solidFill>
          <a:ln w="31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”Peer-to-Peer” 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approach 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– From utility to utility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5738260" y="4204102"/>
            <a:ext cx="2254120" cy="1169114"/>
          </a:xfrm>
          <a:prstGeom prst="round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180975" indent="-180975" algn="ctr">
              <a:spcBef>
                <a:spcPts val="800"/>
              </a:spcBef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W O P</a:t>
            </a:r>
          </a:p>
          <a:p>
            <a:pPr marL="180975" indent="-180975" algn="ctr">
              <a:spcBef>
                <a:spcPts val="800"/>
              </a:spcBef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benefits</a:t>
            </a:r>
            <a:endParaRPr lang="en-US" sz="36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4" name="Gerade Verbindung 33"/>
          <p:cNvCxnSpPr>
            <a:endCxn id="27" idx="0"/>
          </p:cNvCxnSpPr>
          <p:nvPr/>
        </p:nvCxnSpPr>
        <p:spPr>
          <a:xfrm flipH="1">
            <a:off x="3941930" y="4137485"/>
            <a:ext cx="1659998" cy="1235731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>
            <a:stCxn id="24" idx="4"/>
          </p:cNvCxnSpPr>
          <p:nvPr/>
        </p:nvCxnSpPr>
        <p:spPr>
          <a:xfrm flipH="1">
            <a:off x="5616116" y="3767438"/>
            <a:ext cx="1926214" cy="381642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39"/>
          <p:cNvCxnSpPr>
            <a:stCxn id="26" idx="0"/>
          </p:cNvCxnSpPr>
          <p:nvPr/>
        </p:nvCxnSpPr>
        <p:spPr>
          <a:xfrm>
            <a:off x="1912205" y="3897052"/>
            <a:ext cx="3689722" cy="240434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42"/>
          <p:cNvCxnSpPr>
            <a:stCxn id="29" idx="6"/>
          </p:cNvCxnSpPr>
          <p:nvPr/>
        </p:nvCxnSpPr>
        <p:spPr>
          <a:xfrm>
            <a:off x="2699792" y="2734123"/>
            <a:ext cx="2916324" cy="141495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45"/>
          <p:cNvCxnSpPr>
            <a:stCxn id="28" idx="4"/>
          </p:cNvCxnSpPr>
          <p:nvPr/>
        </p:nvCxnSpPr>
        <p:spPr>
          <a:xfrm flipH="1">
            <a:off x="5580112" y="2478494"/>
            <a:ext cx="972108" cy="1634582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>
            <a:off x="2483768" y="1268760"/>
            <a:ext cx="2520280" cy="1209734"/>
          </a:xfrm>
          <a:prstGeom prst="ellipse">
            <a:avLst/>
          </a:prstGeom>
          <a:solidFill>
            <a:schemeClr val="bg1"/>
          </a:solidFill>
          <a:ln w="317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 algn="ctr">
              <a:spcBef>
                <a:spcPts val="800"/>
              </a:spcBef>
            </a:pP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Trustful relationship between WOP Partners</a:t>
            </a:r>
            <a:endParaRPr lang="en-US" sz="16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6" name="Gerade Verbindung 15"/>
          <p:cNvCxnSpPr>
            <a:stCxn id="15" idx="4"/>
          </p:cNvCxnSpPr>
          <p:nvPr/>
        </p:nvCxnSpPr>
        <p:spPr>
          <a:xfrm>
            <a:off x="3743908" y="2478494"/>
            <a:ext cx="1836204" cy="1634582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 animBg="1"/>
      <p:bldP spid="27" grpId="0" animBg="1"/>
      <p:bldP spid="28" grpId="0" animBg="1"/>
      <p:bldP spid="29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/>
          <p:cNvSpPr txBox="1">
            <a:spLocks/>
          </p:cNvSpPr>
          <p:nvPr/>
        </p:nvSpPr>
        <p:spPr bwMode="gray">
          <a:xfrm>
            <a:off x="755650" y="497670"/>
            <a:ext cx="8208838" cy="404663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/>
          <a:p>
            <a:pPr lvl="0">
              <a:lnSpc>
                <a:spcPct val="150000"/>
              </a:lnSpc>
              <a:spcBef>
                <a:spcPct val="0"/>
              </a:spcBef>
            </a:pPr>
            <a:r>
              <a:rPr lang="en-US" sz="2000" b="1" cap="all" dirty="0" smtClean="0">
                <a:latin typeface="+mj-lt"/>
                <a:ea typeface="+mj-ea"/>
                <a:cs typeface="+mj-cs"/>
              </a:rPr>
              <a:t>LESSONS LEARNED – BENEFITS AND </a:t>
            </a:r>
            <a:r>
              <a:rPr lang="en-US" sz="2000" b="1" cap="all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CHALLENGES</a:t>
            </a:r>
          </a:p>
        </p:txBody>
      </p:sp>
      <p:sp>
        <p:nvSpPr>
          <p:cNvPr id="24" name="Ellipse 23"/>
          <p:cNvSpPr/>
          <p:nvPr/>
        </p:nvSpPr>
        <p:spPr>
          <a:xfrm>
            <a:off x="6264188" y="2456892"/>
            <a:ext cx="2115235" cy="950506"/>
          </a:xfrm>
          <a:prstGeom prst="ellipse">
            <a:avLst/>
          </a:prstGeom>
          <a:solidFill>
            <a:schemeClr val="bg1"/>
          </a:solidFill>
          <a:ln w="3175">
            <a:solidFill>
              <a:schemeClr val="tx2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 algn="ctr">
              <a:spcBef>
                <a:spcPts val="800"/>
              </a:spcBef>
            </a:pP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Ownership / Governance</a:t>
            </a:r>
            <a:endParaRPr lang="en-US" sz="16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539552" y="4437112"/>
            <a:ext cx="2709301" cy="1296144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Integration in daily 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operation / WOP-Manager</a:t>
            </a:r>
            <a:endParaRPr lang="en-US" sz="16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2987824" y="5373216"/>
            <a:ext cx="2340260" cy="864096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9388" indent="-179388" algn="ctr">
              <a:spcBef>
                <a:spcPts val="800"/>
              </a:spcBef>
            </a:pPr>
            <a:r>
              <a:rPr lang="en-US" sz="1600" smtClean="0">
                <a:solidFill>
                  <a:schemeClr val="tx2">
                    <a:lumMod val="75000"/>
                  </a:schemeClr>
                </a:solidFill>
              </a:rPr>
              <a:t>Financing</a:t>
            </a:r>
          </a:p>
        </p:txBody>
      </p:sp>
      <p:sp>
        <p:nvSpPr>
          <p:cNvPr id="28" name="Ellipse 27"/>
          <p:cNvSpPr/>
          <p:nvPr/>
        </p:nvSpPr>
        <p:spPr>
          <a:xfrm>
            <a:off x="2699792" y="1412776"/>
            <a:ext cx="3960440" cy="1209734"/>
          </a:xfrm>
          <a:prstGeom prst="ellipse">
            <a:avLst/>
          </a:prstGeom>
          <a:solidFill>
            <a:schemeClr val="bg1"/>
          </a:solidFill>
          <a:ln w="3175">
            <a:solidFill>
              <a:schemeClr val="tx2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Sustainability of initiated procedures after completion of partnership</a:t>
            </a:r>
          </a:p>
        </p:txBody>
      </p:sp>
      <p:sp>
        <p:nvSpPr>
          <p:cNvPr id="29" name="Ellipse 28"/>
          <p:cNvSpPr/>
          <p:nvPr/>
        </p:nvSpPr>
        <p:spPr>
          <a:xfrm>
            <a:off x="755576" y="2420888"/>
            <a:ext cx="2412268" cy="1778598"/>
          </a:xfrm>
          <a:prstGeom prst="ellipse">
            <a:avLst/>
          </a:prstGeom>
          <a:solidFill>
            <a:schemeClr val="bg1"/>
          </a:solidFill>
          <a:ln w="3175">
            <a:solidFill>
              <a:schemeClr val="tx2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Organizational changes affecting acceptance of WOP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5738260" y="4204102"/>
            <a:ext cx="2254120" cy="1169114"/>
          </a:xfrm>
          <a:prstGeom prst="round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180975" indent="-180975" algn="ctr">
              <a:spcBef>
                <a:spcPts val="800"/>
              </a:spcBef>
            </a:pP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W O P</a:t>
            </a:r>
          </a:p>
          <a:p>
            <a:pPr marL="180975" indent="-180975" algn="ctr">
              <a:spcBef>
                <a:spcPts val="800"/>
              </a:spcBef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challenges</a:t>
            </a:r>
            <a:endParaRPr lang="en-US" sz="36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34" name="Gerade Verbindung 33"/>
          <p:cNvCxnSpPr>
            <a:endCxn id="27" idx="0"/>
          </p:cNvCxnSpPr>
          <p:nvPr/>
        </p:nvCxnSpPr>
        <p:spPr>
          <a:xfrm flipH="1">
            <a:off x="4157954" y="4137485"/>
            <a:ext cx="1443973" cy="1235731"/>
          </a:xfrm>
          <a:prstGeom prst="line">
            <a:avLst/>
          </a:prstGeom>
          <a:ln w="19050">
            <a:solidFill>
              <a:schemeClr val="tx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>
            <a:stCxn id="24" idx="4"/>
          </p:cNvCxnSpPr>
          <p:nvPr/>
        </p:nvCxnSpPr>
        <p:spPr>
          <a:xfrm flipH="1">
            <a:off x="5601927" y="3407398"/>
            <a:ext cx="1719879" cy="730087"/>
          </a:xfrm>
          <a:prstGeom prst="line">
            <a:avLst/>
          </a:prstGeom>
          <a:ln w="19050">
            <a:solidFill>
              <a:schemeClr val="tx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39"/>
          <p:cNvCxnSpPr>
            <a:stCxn id="26" idx="0"/>
          </p:cNvCxnSpPr>
          <p:nvPr/>
        </p:nvCxnSpPr>
        <p:spPr>
          <a:xfrm flipV="1">
            <a:off x="1894203" y="4137486"/>
            <a:ext cx="3707724" cy="299626"/>
          </a:xfrm>
          <a:prstGeom prst="line">
            <a:avLst/>
          </a:prstGeom>
          <a:ln w="19050">
            <a:solidFill>
              <a:schemeClr val="tx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42"/>
          <p:cNvCxnSpPr>
            <a:stCxn id="29" idx="6"/>
          </p:cNvCxnSpPr>
          <p:nvPr/>
        </p:nvCxnSpPr>
        <p:spPr>
          <a:xfrm>
            <a:off x="3167844" y="3310187"/>
            <a:ext cx="2434083" cy="827298"/>
          </a:xfrm>
          <a:prstGeom prst="line">
            <a:avLst/>
          </a:prstGeom>
          <a:ln w="19050">
            <a:solidFill>
              <a:schemeClr val="tx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45"/>
          <p:cNvCxnSpPr>
            <a:stCxn id="28" idx="4"/>
          </p:cNvCxnSpPr>
          <p:nvPr/>
        </p:nvCxnSpPr>
        <p:spPr>
          <a:xfrm>
            <a:off x="4680012" y="2622510"/>
            <a:ext cx="921915" cy="1514975"/>
          </a:xfrm>
          <a:prstGeom prst="line">
            <a:avLst/>
          </a:prstGeom>
          <a:ln w="19050">
            <a:solidFill>
              <a:schemeClr val="tx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 animBg="1"/>
      <p:bldP spid="27" grpId="0" animBg="1"/>
      <p:bldP spid="28" grpId="0" animBg="1"/>
      <p:bldP spid="2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HAMBURG_WASSER_Vorlage[2]">
  <a:themeElements>
    <a:clrScheme name="Benutzerdefiniert 42">
      <a:dk1>
        <a:srgbClr val="5F5F5F"/>
      </a:dk1>
      <a:lt1>
        <a:sysClr val="window" lastClr="FFFFFF"/>
      </a:lt1>
      <a:dk2>
        <a:srgbClr val="E2001A"/>
      </a:dk2>
      <a:lt2>
        <a:srgbClr val="DDDDDD"/>
      </a:lt2>
      <a:accent1>
        <a:srgbClr val="0053A1"/>
      </a:accent1>
      <a:accent2>
        <a:srgbClr val="EAEAEA"/>
      </a:accent2>
      <a:accent3>
        <a:srgbClr val="B2B2B2"/>
      </a:accent3>
      <a:accent4>
        <a:srgbClr val="808080"/>
      </a:accent4>
      <a:accent5>
        <a:srgbClr val="5F5F5F"/>
      </a:accent5>
      <a:accent6>
        <a:srgbClr val="333333"/>
      </a:accent6>
      <a:hlink>
        <a:srgbClr val="1C1C1C"/>
      </a:hlink>
      <a:folHlink>
        <a:srgbClr val="1C1C1C"/>
      </a:folHlink>
    </a:clrScheme>
    <a:fontScheme name="Benutzerdefiniert 1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marL="179388" indent="-179388" algn="ctr">
          <a:spcBef>
            <a:spcPts val="800"/>
          </a:spcBef>
          <a:buFont typeface="Arial" pitchFamily="34" charset="0"/>
          <a:buChar char="•"/>
          <a:defRPr sz="160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 w="med" len="med"/>
          <a:tailEnd type="triangl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marL="180975" indent="-180975">
          <a:spcBef>
            <a:spcPts val="800"/>
          </a:spcBef>
          <a:buFont typeface="Arial" pitchFamily="34" charset="0"/>
          <a:buChar char="•"/>
          <a:defRPr sz="16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623</Words>
  <Application>Microsoft Office PowerPoint</Application>
  <PresentationFormat>Bildschirmpräsentation (4:3)</PresentationFormat>
  <Paragraphs>136</Paragraphs>
  <Slides>13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5" baseType="lpstr">
      <vt:lpstr>HAMBURG_WASSER_Vorlage[2]</vt:lpstr>
      <vt:lpstr>think-cell Folie</vt:lpstr>
      <vt:lpstr>Folie 1</vt:lpstr>
      <vt:lpstr>Company structure</vt:lpstr>
      <vt:lpstr>HAMBURG WASSER UTILITY SERVICES</vt:lpstr>
      <vt:lpstr>Folie 4</vt:lpstr>
      <vt:lpstr>Portfolio international projects</vt:lpstr>
      <vt:lpstr>Folie 6</vt:lpstr>
      <vt:lpstr>HAMBURG WASSER UTILITY PARTNERSHIPS</vt:lpstr>
      <vt:lpstr>Folie 8</vt:lpstr>
      <vt:lpstr>Folie 9</vt:lpstr>
      <vt:lpstr>Folie 10</vt:lpstr>
      <vt:lpstr>Folie 11</vt:lpstr>
      <vt:lpstr>Folie 12</vt:lpstr>
      <vt:lpstr>Folie 13</vt:lpstr>
    </vt:vector>
  </TitlesOfParts>
  <Company>Hamburger Stadtentwässerung AöR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Alle Leistungen aus einer Hand</dc:title>
  <dc:creator>ritters</dc:creator>
  <cp:lastModifiedBy>corallov</cp:lastModifiedBy>
  <cp:revision>764</cp:revision>
  <cp:lastPrinted>2014-06-20T10:03:49Z</cp:lastPrinted>
  <dcterms:created xsi:type="dcterms:W3CDTF">2014-05-22T09:12:10Z</dcterms:created>
  <dcterms:modified xsi:type="dcterms:W3CDTF">2017-06-01T21:54:59Z</dcterms:modified>
</cp:coreProperties>
</file>