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8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86" r:id="rId3"/>
    <p:sldId id="290" r:id="rId4"/>
    <p:sldId id="259" r:id="rId5"/>
    <p:sldId id="291" r:id="rId6"/>
    <p:sldId id="289" r:id="rId7"/>
    <p:sldId id="292" r:id="rId8"/>
    <p:sldId id="288" r:id="rId9"/>
  </p:sldIdLst>
  <p:sldSz cx="9144000" cy="6858000" type="screen4x3"/>
  <p:notesSz cx="6858000" cy="9144000"/>
  <p:defaultTextStyle>
    <a:defPPr>
      <a:defRPr lang="es-E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0463C5B2-2A6B-4B03-833F-B067CDAFCBA0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016E14E2-7E80-42F2-86E7-E42DD1DA1C87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45149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FE02816A-8EE1-46BA-90A9-A1043CA7F500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557BA85B-B129-4D64-8CE4-A008A3F01915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33969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mtClean="0">
              <a:ea typeface="ＭＳ Ｐゴシック" pitchFamily="34" charset="-128"/>
            </a:endParaRPr>
          </a:p>
        </p:txBody>
      </p:sp>
      <p:sp>
        <p:nvSpPr>
          <p:cNvPr id="16387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8D8AD0C-53A2-4E5E-B085-E3AD1DC39054}" type="slidenum">
              <a:rPr lang="es-ES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mtClean="0">
              <a:ea typeface="ＭＳ Ｐゴシック" pitchFamily="34" charset="-128"/>
            </a:endParaRPr>
          </a:p>
        </p:txBody>
      </p:sp>
      <p:sp>
        <p:nvSpPr>
          <p:cNvPr id="1843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D651FDD-7211-40B5-95C9-3F886DB8EF19}" type="slidenum">
              <a:rPr lang="es-ES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_tradnl" smtClean="0">
              <a:ea typeface="ＭＳ Ｐゴシック" pitchFamily="34" charset="-128"/>
            </a:endParaRPr>
          </a:p>
        </p:txBody>
      </p:sp>
      <p:sp>
        <p:nvSpPr>
          <p:cNvPr id="20483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076FDF-63D2-43DE-A351-6C264629E6EF}" type="slidenum">
              <a:rPr lang="es-ES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B4F6A6-48C7-4BA8-AF3D-A12D17C1C8D4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539C3-DF52-47A7-9112-69CEF45464F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9B7665-86AB-42ED-857C-620C52E44142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CA78A-6CBA-498C-A4A5-F613A91B4D9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296BB1-111B-4271-84A8-0583C96C9B52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0A07C-1BBF-4D6B-AB6A-1516903FB99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7806A2-062C-47BE-A89D-0B77A04BDDA4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73C5F6-62BF-4438-B4A9-7DEF4B57AD9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D6509E-3CAE-4B24-ABC4-B4792F099B3A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19BA-0E97-4FDC-AC12-180E1AE3AB9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809C-EFA4-4E57-B60B-0F6E1A9529CD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44893-322D-4EFC-BD24-0B2A491E9EE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C9D378-4216-4CBD-A6E8-CD4B2F657BE6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3D1FF3-BD29-4239-9C0E-2A2D6DD430E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8D97F6-6601-4423-81B6-4E728EC3FDC4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A175E-5683-4DA3-B116-B64F356506B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397DB7-0C81-4B5A-9D54-BCE59440F657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FC5FB-4970-44B5-968D-22E58B130E8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B2040B-8380-4E0B-9662-8C8D40BEF5AF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EA433-6DC5-4C60-82A0-5C82453461B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5B656D-9CF4-465A-9342-D125B56936AE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4CAFB1-7F0F-41DB-976F-C80B3EA6E83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2214D84-6CCA-4625-8B23-241700EBA069}" type="datetime1">
              <a:rPr lang="es-ES"/>
              <a:pPr/>
              <a:t>23/03/2017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/>
              <a:t>Policy Forum on Development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CED365A-67B0-4EB8-A27C-FB1884BAD220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 txBox="1">
            <a:spLocks/>
          </p:cNvSpPr>
          <p:nvPr/>
        </p:nvSpPr>
        <p:spPr bwMode="auto">
          <a:xfrm>
            <a:off x="141288" y="339725"/>
            <a:ext cx="7235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GB" sz="3200" b="1">
              <a:latin typeface="Calibri" pitchFamily="34" charset="0"/>
            </a:endParaRPr>
          </a:p>
          <a:p>
            <a:pPr eaLnBrk="1" hangingPunct="1"/>
            <a:r>
              <a:rPr lang="en-GB" sz="3200" b="1">
                <a:latin typeface="Calibri" pitchFamily="34" charset="0"/>
              </a:rPr>
              <a:t>Global PFD</a:t>
            </a:r>
          </a:p>
          <a:p>
            <a:pPr eaLnBrk="1" hangingPunct="1"/>
            <a:r>
              <a:rPr lang="en-GB" sz="2000" b="1">
                <a:latin typeface="Calibri" pitchFamily="34" charset="0"/>
              </a:rPr>
              <a:t>Brussels, 23</a:t>
            </a:r>
            <a:r>
              <a:rPr lang="en-GB" sz="2000" b="1" baseline="30000">
                <a:latin typeface="Calibri" pitchFamily="34" charset="0"/>
              </a:rPr>
              <a:t>rd</a:t>
            </a:r>
            <a:r>
              <a:rPr lang="en-GB" sz="2000" b="1">
                <a:latin typeface="Calibri" pitchFamily="34" charset="0"/>
              </a:rPr>
              <a:t> March 2016</a:t>
            </a:r>
            <a:endParaRPr lang="es-ES_tradnl" sz="2000">
              <a:latin typeface="Calibri" pitchFamily="34" charset="0"/>
            </a:endParaRPr>
          </a:p>
          <a:p>
            <a:pPr algn="ctr" eaLnBrk="1" hangingPunct="1"/>
            <a:r>
              <a:rPr lang="fr-BE" sz="3200" i="1">
                <a:latin typeface="Calibri" pitchFamily="34" charset="0"/>
              </a:rPr>
              <a:t> </a:t>
            </a:r>
            <a:endParaRPr lang="es-ES_tradnl" sz="3200">
              <a:latin typeface="Calibri" pitchFamily="34" charset="0"/>
            </a:endParaRPr>
          </a:p>
        </p:txBody>
      </p:sp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4208463" y="1828800"/>
            <a:ext cx="44942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sz="2400" b="1"/>
              <a:t>Inclusive multi-stakeholder partnerships</a:t>
            </a:r>
            <a:endParaRPr lang="es-ES_tradnl" sz="2400" b="1"/>
          </a:p>
          <a:p>
            <a:pPr eaLnBrk="1" hangingPunct="1"/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04825" y="2501900"/>
            <a:ext cx="8610600" cy="36972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eaLnBrk="1" hangingPunct="1">
              <a:buFont typeface="Arial" pitchFamily="34" charset="0"/>
              <a:buChar char="•"/>
            </a:pPr>
            <a:endParaRPr lang="en-GB" b="1" dirty="0" smtClean="0">
              <a:solidFill>
                <a:srgbClr val="262626"/>
              </a:solidFill>
              <a:ea typeface="ＭＳ Ｐゴシック" pitchFamily="34" charset="-128"/>
            </a:endParaRPr>
          </a:p>
          <a:p>
            <a:pPr marL="742950" indent="-742950" eaLnBrk="1" hangingPunct="1">
              <a:buFont typeface="Arial" pitchFamily="34" charset="0"/>
              <a:buChar char="•"/>
            </a:pPr>
            <a:endParaRPr lang="en-GB" b="1" dirty="0" smtClean="0">
              <a:solidFill>
                <a:srgbClr val="262626"/>
              </a:solidFill>
              <a:ea typeface="ＭＳ Ｐゴシック" pitchFamily="34" charset="-128"/>
            </a:endParaRPr>
          </a:p>
          <a:p>
            <a:pPr marL="742950" indent="-742950" eaLnBrk="1" hangingPunct="1">
              <a:buFont typeface="Arial" pitchFamily="34" charset="0"/>
              <a:buChar char="•"/>
            </a:pPr>
            <a:r>
              <a:rPr lang="en-GB" b="1" dirty="0" smtClean="0">
                <a:solidFill>
                  <a:srgbClr val="262626"/>
                </a:solidFill>
                <a:ea typeface="ＭＳ Ｐゴシック" pitchFamily="34" charset="-128"/>
              </a:rPr>
              <a:t>Clear </a:t>
            </a:r>
            <a:r>
              <a:rPr lang="en-GB" b="1" dirty="0">
                <a:solidFill>
                  <a:srgbClr val="262626"/>
                </a:solidFill>
                <a:ea typeface="ＭＳ Ｐゴシック" pitchFamily="34" charset="-128"/>
              </a:rPr>
              <a:t>institutional and implementation frame work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Mutual Accountability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Transparency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Creating roles and responsibilities for each partners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Representation and inclusion of stake holders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Equal relationship-</a:t>
            </a: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Balance of power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Clear identification of partnership objectives and vision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Bottom up approach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Horizontal </a:t>
            </a:r>
            <a:r>
              <a:rPr lang="en-GB" dirty="0" err="1" smtClean="0">
                <a:solidFill>
                  <a:srgbClr val="262626"/>
                </a:solidFill>
                <a:ea typeface="ＭＳ Ｐゴシック" pitchFamily="34" charset="-128"/>
              </a:rPr>
              <a:t>dilogue</a:t>
            </a:r>
            <a:endParaRPr lang="en-GB" dirty="0" smtClean="0">
              <a:solidFill>
                <a:srgbClr val="262626"/>
              </a:solidFill>
              <a:ea typeface="ＭＳ Ｐゴシック" pitchFamily="34" charset="-128"/>
            </a:endParaRPr>
          </a:p>
          <a:p>
            <a:pPr eaLnBrk="1" hangingPunct="1"/>
            <a:endParaRPr lang="en-GB" dirty="0" smtClean="0">
              <a:solidFill>
                <a:srgbClr val="262626"/>
              </a:solidFill>
              <a:ea typeface="ＭＳ Ｐゴシック" pitchFamily="34" charset="-128"/>
            </a:endParaRPr>
          </a:p>
          <a:p>
            <a:pPr eaLnBrk="1" hangingPunct="1"/>
            <a:endParaRPr lang="en-GB" sz="4400" dirty="0">
              <a:solidFill>
                <a:srgbClr val="262626"/>
              </a:solidFill>
              <a:ea typeface="ＭＳ Ｐゴシック" pitchFamily="34" charset="-128"/>
            </a:endParaRP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698500" y="1481138"/>
            <a:ext cx="77422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/>
              <a:t>What key factors determine the strength and success of multi-stakeholder partnerships</a:t>
            </a:r>
            <a:endParaRPr lang="en-US" b="1"/>
          </a:p>
        </p:txBody>
      </p:sp>
      <p:sp>
        <p:nvSpPr>
          <p:cNvPr id="17412" name="Título 1"/>
          <p:cNvSpPr txBox="1">
            <a:spLocks/>
          </p:cNvSpPr>
          <p:nvPr/>
        </p:nvSpPr>
        <p:spPr bwMode="auto">
          <a:xfrm>
            <a:off x="141288" y="339725"/>
            <a:ext cx="7235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GB" sz="3200" b="1">
              <a:latin typeface="Calibri" pitchFamily="34" charset="0"/>
            </a:endParaRPr>
          </a:p>
          <a:p>
            <a:pPr eaLnBrk="1" hangingPunct="1"/>
            <a:r>
              <a:rPr lang="en-GB" sz="3200" b="1">
                <a:latin typeface="Calibri" pitchFamily="34" charset="0"/>
              </a:rPr>
              <a:t>Global PFD</a:t>
            </a:r>
          </a:p>
          <a:p>
            <a:pPr eaLnBrk="1" hangingPunct="1"/>
            <a:r>
              <a:rPr lang="en-GB" sz="2000" b="1">
                <a:latin typeface="Calibri" pitchFamily="34" charset="0"/>
              </a:rPr>
              <a:t>Brussels, 23</a:t>
            </a:r>
            <a:r>
              <a:rPr lang="en-GB" sz="2000" b="1" baseline="30000">
                <a:latin typeface="Calibri" pitchFamily="34" charset="0"/>
              </a:rPr>
              <a:t>rd</a:t>
            </a:r>
            <a:r>
              <a:rPr lang="en-GB" sz="2000" b="1">
                <a:latin typeface="Calibri" pitchFamily="34" charset="0"/>
              </a:rPr>
              <a:t> March 2016</a:t>
            </a:r>
            <a:endParaRPr lang="es-ES_tradnl" sz="2000">
              <a:latin typeface="Calibri" pitchFamily="34" charset="0"/>
            </a:endParaRPr>
          </a:p>
          <a:p>
            <a:pPr algn="ctr" eaLnBrk="1" hangingPunct="1"/>
            <a:r>
              <a:rPr lang="fr-BE" sz="3200" i="1">
                <a:latin typeface="Calibri" pitchFamily="34" charset="0"/>
              </a:rPr>
              <a:t> </a:t>
            </a:r>
            <a:endParaRPr lang="es-ES_tradnl" sz="3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 eaLnBrk="1" hangingPunct="1"/>
            <a:r>
              <a:rPr lang="en-GB" b="1" dirty="0">
                <a:solidFill>
                  <a:srgbClr val="262626"/>
                </a:solidFill>
                <a:ea typeface="ＭＳ Ｐゴシック" pitchFamily="34" charset="-128"/>
              </a:rPr>
              <a:t>Leveraging on each other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Sharing knowledge and resources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Common interest and shared </a:t>
            </a: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reality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Constructive engagement and flexibility</a:t>
            </a:r>
          </a:p>
          <a:p>
            <a:pPr marL="742950" indent="-742950" eaLnBrk="1" hangingPunct="1">
              <a:buFont typeface="+mj-lt"/>
              <a:buAutoNum type="arabicPeriod"/>
            </a:pP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Co-Ownership</a:t>
            </a:r>
            <a:endParaRPr lang="en-GB" dirty="0">
              <a:solidFill>
                <a:srgbClr val="262626"/>
              </a:solidFill>
              <a:ea typeface="ＭＳ Ｐゴシック" pitchFamily="34" charset="-128"/>
            </a:endParaRPr>
          </a:p>
          <a:p>
            <a:pPr eaLnBrk="1" hangingPunct="1"/>
            <a:endParaRPr lang="en-GB" b="1" dirty="0">
              <a:solidFill>
                <a:srgbClr val="262626"/>
              </a:solidFill>
              <a:ea typeface="ＭＳ Ｐゴシック" pitchFamily="34" charset="-128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90597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22288" y="2184400"/>
            <a:ext cx="8593137" cy="3679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/>
            <a:r>
              <a:rPr lang="en-GB" sz="2000" dirty="0" smtClean="0">
                <a:solidFill>
                  <a:srgbClr val="262626"/>
                </a:solidFill>
                <a:ea typeface="ＭＳ Ｐゴシック" pitchFamily="34" charset="-128"/>
              </a:rPr>
              <a:t>POLICIES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262626"/>
                </a:solidFill>
                <a:ea typeface="ＭＳ Ｐゴシック" pitchFamily="34" charset="-128"/>
              </a:rPr>
              <a:t>Localisation of policies-reaching out</a:t>
            </a:r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262626"/>
                </a:solidFill>
                <a:ea typeface="ＭＳ Ｐゴシック" pitchFamily="34" charset="-128"/>
              </a:rPr>
              <a:t>Empowerment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262626"/>
                </a:solidFill>
                <a:ea typeface="ＭＳ Ｐゴシック" pitchFamily="34" charset="-128"/>
              </a:rPr>
              <a:t>Funding schemes 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262626"/>
                </a:solidFill>
                <a:ea typeface="ＭＳ Ｐゴシック" pitchFamily="34" charset="-128"/>
              </a:rPr>
              <a:t>Policy coherence</a:t>
            </a:r>
          </a:p>
          <a:p>
            <a:pPr eaLnBrk="1" hangingPunct="1"/>
            <a:r>
              <a:rPr lang="en-GB" sz="2000" dirty="0" smtClean="0">
                <a:solidFill>
                  <a:srgbClr val="262626"/>
                </a:solidFill>
                <a:ea typeface="ＭＳ Ｐゴシック" pitchFamily="34" charset="-128"/>
              </a:rPr>
              <a:t>Enabling Environment</a:t>
            </a:r>
          </a:p>
          <a:p>
            <a:pPr marL="800100" lvl="1" indent="-342900" eaLnBrk="1" hangingPunct="1">
              <a:buFont typeface="Arial" pitchFamily="34" charset="0"/>
              <a:buChar char="•"/>
            </a:pPr>
            <a:r>
              <a:rPr lang="en-GB" sz="1400" dirty="0" smtClean="0">
                <a:solidFill>
                  <a:srgbClr val="262626"/>
                </a:solidFill>
                <a:ea typeface="ＭＳ Ｐゴシック" pitchFamily="34" charset="-128"/>
              </a:rPr>
              <a:t>Recognise diverse need of stakeholders</a:t>
            </a:r>
          </a:p>
          <a:p>
            <a:pPr marL="800100" lvl="1" indent="-342900" eaLnBrk="1" hangingPunct="1">
              <a:buFont typeface="Arial" pitchFamily="34" charset="0"/>
              <a:buChar char="•"/>
            </a:pPr>
            <a:r>
              <a:rPr lang="en-GB" sz="1400" dirty="0" smtClean="0">
                <a:solidFill>
                  <a:srgbClr val="262626"/>
                </a:solidFill>
                <a:ea typeface="ＭＳ Ｐゴシック" pitchFamily="34" charset="-128"/>
              </a:rPr>
              <a:t>Long term funding</a:t>
            </a:r>
          </a:p>
          <a:p>
            <a:pPr marL="800100" lvl="1" indent="-342900" eaLnBrk="1" hangingPunct="1">
              <a:buFont typeface="Arial" pitchFamily="34" charset="0"/>
              <a:buChar char="•"/>
            </a:pPr>
            <a:r>
              <a:rPr lang="en-GB" sz="1400" dirty="0" smtClean="0">
                <a:solidFill>
                  <a:srgbClr val="262626"/>
                </a:solidFill>
                <a:ea typeface="ＭＳ Ｐゴシック" pitchFamily="34" charset="-128"/>
              </a:rPr>
              <a:t>Development driven</a:t>
            </a:r>
            <a:endParaRPr lang="en-GB" sz="1400" dirty="0" smtClean="0">
              <a:solidFill>
                <a:srgbClr val="262626"/>
              </a:solidFill>
              <a:ea typeface="ＭＳ Ｐゴシック" pitchFamily="34" charset="-128"/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solidFill>
                  <a:srgbClr val="262626"/>
                </a:solidFill>
                <a:ea typeface="ＭＳ Ｐゴシック" pitchFamily="34" charset="-128"/>
              </a:rPr>
              <a:t>Pragmatic funding </a:t>
            </a:r>
            <a:r>
              <a:rPr lang="en-GB" sz="1400" dirty="0" err="1" smtClean="0">
                <a:solidFill>
                  <a:srgbClr val="262626"/>
                </a:solidFill>
                <a:ea typeface="ＭＳ Ｐゴシック" pitchFamily="34" charset="-128"/>
              </a:rPr>
              <a:t>govt</a:t>
            </a:r>
            <a:r>
              <a:rPr lang="en-GB" sz="1400" dirty="0" smtClean="0">
                <a:solidFill>
                  <a:srgbClr val="262626"/>
                </a:solidFill>
                <a:ea typeface="ＭＳ Ｐゴシック" pitchFamily="34" charset="-128"/>
              </a:rPr>
              <a:t> as well as private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sz="1400" dirty="0" smtClean="0">
                <a:solidFill>
                  <a:srgbClr val="262626"/>
                </a:solidFill>
                <a:ea typeface="ＭＳ Ｐゴシック" pitchFamily="34" charset="-128"/>
              </a:rPr>
              <a:t>Enabling environment-civil society space</a:t>
            </a:r>
          </a:p>
        </p:txBody>
      </p:sp>
      <p:sp>
        <p:nvSpPr>
          <p:cNvPr id="19459" name="Rectangle 1"/>
          <p:cNvSpPr>
            <a:spLocks noChangeArrowheads="1"/>
          </p:cNvSpPr>
          <p:nvPr/>
        </p:nvSpPr>
        <p:spPr bwMode="auto">
          <a:xfrm>
            <a:off x="698500" y="1481138"/>
            <a:ext cx="77422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i="1"/>
              <a:t>What do we need to do differently so that multi-stakeholder partnerships best support implementation of the 2030 Agenda? </a:t>
            </a:r>
            <a:endParaRPr lang="es-ES_tradnl"/>
          </a:p>
        </p:txBody>
      </p:sp>
      <p:sp>
        <p:nvSpPr>
          <p:cNvPr id="19460" name="Título 1"/>
          <p:cNvSpPr txBox="1">
            <a:spLocks/>
          </p:cNvSpPr>
          <p:nvPr/>
        </p:nvSpPr>
        <p:spPr bwMode="auto">
          <a:xfrm>
            <a:off x="141288" y="339725"/>
            <a:ext cx="7235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GB" sz="3200" b="1">
              <a:latin typeface="Calibri" pitchFamily="34" charset="0"/>
            </a:endParaRPr>
          </a:p>
          <a:p>
            <a:pPr eaLnBrk="1" hangingPunct="1"/>
            <a:r>
              <a:rPr lang="en-GB" sz="3200" b="1">
                <a:latin typeface="Calibri" pitchFamily="34" charset="0"/>
              </a:rPr>
              <a:t>Global PFD</a:t>
            </a:r>
          </a:p>
          <a:p>
            <a:pPr eaLnBrk="1" hangingPunct="1"/>
            <a:r>
              <a:rPr lang="en-GB" sz="2000" b="1">
                <a:latin typeface="Calibri" pitchFamily="34" charset="0"/>
              </a:rPr>
              <a:t>Brussels, 23</a:t>
            </a:r>
            <a:r>
              <a:rPr lang="en-GB" sz="2000" b="1" baseline="30000">
                <a:latin typeface="Calibri" pitchFamily="34" charset="0"/>
              </a:rPr>
              <a:t>rd</a:t>
            </a:r>
            <a:r>
              <a:rPr lang="en-GB" sz="2000" b="1">
                <a:latin typeface="Calibri" pitchFamily="34" charset="0"/>
              </a:rPr>
              <a:t> March 2016</a:t>
            </a:r>
            <a:endParaRPr lang="es-ES_tradnl" sz="2000">
              <a:latin typeface="Calibri" pitchFamily="34" charset="0"/>
            </a:endParaRPr>
          </a:p>
          <a:p>
            <a:pPr algn="ctr" eaLnBrk="1" hangingPunct="1"/>
            <a:r>
              <a:rPr lang="fr-BE" sz="3200" i="1">
                <a:latin typeface="Calibri" pitchFamily="34" charset="0"/>
              </a:rPr>
              <a:t> </a:t>
            </a:r>
            <a:endParaRPr lang="es-ES_tradnl" sz="3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Development, education and information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Policy coherence, ownership of policies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Prioritising-such as </a:t>
            </a:r>
            <a:r>
              <a:rPr lang="en-GB" dirty="0" smtClean="0">
                <a:solidFill>
                  <a:srgbClr val="262626"/>
                </a:solidFill>
                <a:ea typeface="ＭＳ Ｐゴシック" pitchFamily="34" charset="-128"/>
              </a:rPr>
              <a:t>SDGs-&amp;</a:t>
            </a:r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16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Means of implementation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Learning competencies to implement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 err="1">
                <a:solidFill>
                  <a:srgbClr val="262626"/>
                </a:solidFill>
                <a:ea typeface="ＭＳ Ｐゴシック" pitchFamily="34" charset="-128"/>
              </a:rPr>
              <a:t>Loyality</a:t>
            </a:r>
            <a:endParaRPr lang="en-GB" dirty="0">
              <a:solidFill>
                <a:srgbClr val="262626"/>
              </a:solidFill>
              <a:ea typeface="ＭＳ Ｐゴシック" pitchFamily="34" charset="-128"/>
            </a:endParaRPr>
          </a:p>
          <a:p>
            <a:pPr marL="514350" indent="-514350" eaLnBrk="1" hangingPunct="1">
              <a:buFont typeface="+mj-lt"/>
              <a:buAutoNum type="arabicPeriod"/>
            </a:pPr>
            <a:r>
              <a:rPr lang="en-GB" dirty="0">
                <a:solidFill>
                  <a:srgbClr val="262626"/>
                </a:solidFill>
                <a:ea typeface="ＭＳ Ｐゴシック" pitchFamily="34" charset="-128"/>
              </a:rPr>
              <a:t>Ownership by countries</a:t>
            </a:r>
            <a:endParaRPr lang="en-GB" sz="5400" dirty="0">
              <a:solidFill>
                <a:srgbClr val="262626"/>
              </a:solidFill>
              <a:ea typeface="ＭＳ Ｐゴシック" pitchFamily="34" charset="-128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84973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BE" sz="2400" dirty="0"/>
              <a:t>Response to major national challanges such as democracy</a:t>
            </a:r>
          </a:p>
          <a:p>
            <a:pPr marL="457200" indent="-457200">
              <a:buFont typeface="+mj-lt"/>
              <a:buAutoNum type="arabicPeriod"/>
            </a:pPr>
            <a:r>
              <a:rPr lang="nl-BE" sz="2400" dirty="0"/>
              <a:t>EU progress report on countries</a:t>
            </a:r>
          </a:p>
          <a:p>
            <a:pPr marL="457200" indent="-457200">
              <a:buFont typeface="+mj-lt"/>
              <a:buAutoNum type="arabicPeriod"/>
            </a:pPr>
            <a:r>
              <a:rPr lang="nl-BE" sz="2400" dirty="0"/>
              <a:t>Realistic  expectations from </a:t>
            </a:r>
          </a:p>
          <a:p>
            <a:pPr marL="457200" indent="-457200">
              <a:buFont typeface="+mj-lt"/>
              <a:buAutoNum type="arabicPeriod"/>
            </a:pPr>
            <a:r>
              <a:rPr lang="nl-BE" sz="2400" dirty="0"/>
              <a:t>Action oriented policies</a:t>
            </a:r>
          </a:p>
          <a:p>
            <a:pPr marL="457200" indent="-457200">
              <a:buFont typeface="+mj-lt"/>
              <a:buAutoNum type="arabicPeriod"/>
            </a:pPr>
            <a:r>
              <a:rPr lang="nl-BE" sz="2400" dirty="0"/>
              <a:t>Logical result of this consultation</a:t>
            </a:r>
          </a:p>
          <a:p>
            <a:pPr marL="457200" indent="-457200">
              <a:buFont typeface="+mj-lt"/>
              <a:buAutoNum type="arabicPeriod"/>
            </a:pPr>
            <a:r>
              <a:rPr lang="nl-BE" sz="2400" dirty="0"/>
              <a:t>Skills to work with </a:t>
            </a:r>
            <a:r>
              <a:rPr lang="nl-BE" sz="2400" dirty="0" smtClean="0"/>
              <a:t>EU projects</a:t>
            </a:r>
          </a:p>
          <a:p>
            <a:pPr marL="457200" indent="-457200">
              <a:buFont typeface="+mj-lt"/>
              <a:buAutoNum type="arabicPeriod"/>
            </a:pPr>
            <a:r>
              <a:rPr lang="nl-BE" sz="2400" dirty="0" smtClean="0"/>
              <a:t>Civil society need to change approach towards work </a:t>
            </a:r>
          </a:p>
          <a:p>
            <a:pPr marL="457200" indent="-457200">
              <a:buFont typeface="+mj-lt"/>
              <a:buAutoNum type="arabicPeriod"/>
            </a:pPr>
            <a:r>
              <a:rPr lang="nl-BE" sz="2400" dirty="0" smtClean="0"/>
              <a:t>Root cause be addressed and EU is just not funding agency but also capicitate NGOs to address critical issues</a:t>
            </a:r>
            <a:endParaRPr lang="nl-BE" sz="2400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502752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Monotoring, advocacy</a:t>
            </a:r>
          </a:p>
          <a:p>
            <a:r>
              <a:rPr lang="nl-BE" dirty="0"/>
              <a:t>Engagement with eu national delegations</a:t>
            </a:r>
          </a:p>
          <a:p>
            <a:r>
              <a:rPr lang="nl-BE" dirty="0"/>
              <a:t>Resource mobilisation</a:t>
            </a:r>
          </a:p>
          <a:p>
            <a:r>
              <a:rPr lang="nl-BE" dirty="0"/>
              <a:t>Capacitating local NGOs to engage with EU for resource mobilisation</a:t>
            </a:r>
          </a:p>
          <a:p>
            <a:r>
              <a:rPr lang="nl-BE" dirty="0"/>
              <a:t>Budget support reconsidered to help NGOs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285711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sz="2400" dirty="0" smtClean="0"/>
          </a:p>
          <a:p>
            <a:endParaRPr lang="nl-BE" sz="2400" dirty="0"/>
          </a:p>
        </p:txBody>
      </p:sp>
    </p:spTree>
    <p:extLst>
      <p:ext uri="{BB962C8B-B14F-4D97-AF65-F5344CB8AC3E}">
        <p14:creationId xmlns:p14="http://schemas.microsoft.com/office/powerpoint/2010/main" val="222680384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powerpoint_engli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template_powerpoint_english.potx</Template>
  <TotalTime>536</TotalTime>
  <Words>256</Words>
  <Application>Microsoft Office PowerPoint</Application>
  <PresentationFormat>On-screen Show (4:3)</PresentationFormat>
  <Paragraphs>65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template_powerpoint_english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MOVE(S)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BEA SANZ CORELLA</dc:creator>
  <cp:lastModifiedBy>MCE</cp:lastModifiedBy>
  <cp:revision>41</cp:revision>
  <cp:lastPrinted>2015-03-15T19:29:19Z</cp:lastPrinted>
  <dcterms:created xsi:type="dcterms:W3CDTF">2014-09-25T07:23:39Z</dcterms:created>
  <dcterms:modified xsi:type="dcterms:W3CDTF">2017-03-23T12:29:15Z</dcterms:modified>
</cp:coreProperties>
</file>