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4" r:id="rId2"/>
    <p:sldId id="494" r:id="rId3"/>
    <p:sldId id="495" r:id="rId4"/>
    <p:sldId id="496" r:id="rId5"/>
    <p:sldId id="488" r:id="rId6"/>
    <p:sldId id="489" r:id="rId7"/>
    <p:sldId id="490" r:id="rId8"/>
    <p:sldId id="491" r:id="rId9"/>
    <p:sldId id="492" r:id="rId10"/>
    <p:sldId id="4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118" d="100"/>
          <a:sy n="118" d="100"/>
        </p:scale>
        <p:origin x="52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861F-C5F4-4164-8317-32600078C935}" type="datetimeFigureOut">
              <a:rPr lang="en-GB" smtClean="0"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2987-2BE9-421B-89EE-9DC27EB9670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9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9E65-99A5-8C4C-9575-18C22C84929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Plenary d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ialogue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Migration and Mobility</a:t>
            </a:r>
            <a:endParaRPr lang="en-GB" sz="32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90" y="1506672"/>
            <a:ext cx="8541209" cy="4794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Colin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SCICLUNA, Deputy Managing Director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for the MENA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Region,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tx2">
                    <a:lumMod val="75000"/>
                  </a:schemeClr>
                </a:solidFill>
              </a:rPr>
              <a:t>EEAS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Jean Christophe FILORI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Head of Unit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Maghreb, NEAR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B3,</a:t>
            </a:r>
            <a:endParaRPr lang="en-GB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tx2">
                    <a:lumMod val="75000"/>
                  </a:schemeClr>
                </a:solidFill>
              </a:rPr>
              <a:t>European </a:t>
            </a:r>
            <a:r>
              <a:rPr lang="en-GB" sz="2600" b="1" dirty="0">
                <a:solidFill>
                  <a:schemeClr val="tx2">
                    <a:lumMod val="75000"/>
                  </a:schemeClr>
                </a:solidFill>
              </a:rPr>
              <a:t>Commission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accent6">
                    <a:lumMod val="50000"/>
                  </a:schemeClr>
                </a:solidFill>
              </a:rPr>
              <a:t>Linda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ALKALASH,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</a:rPr>
              <a:t>Tamkeen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Fields for Aid,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Jordan</a:t>
            </a:r>
          </a:p>
          <a:p>
            <a:pPr marL="0" indent="0"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600" u="sng" dirty="0" smtClean="0">
                <a:solidFill>
                  <a:schemeClr val="accent3">
                    <a:lumMod val="75000"/>
                  </a:schemeClr>
                </a:solidFill>
              </a:rPr>
              <a:t>Moderator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GB" sz="2600" dirty="0" err="1" smtClean="0">
                <a:solidFill>
                  <a:schemeClr val="accent3">
                    <a:lumMod val="75000"/>
                  </a:schemeClr>
                </a:solidFill>
              </a:rPr>
              <a:t>Hassen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</a:rPr>
              <a:t>BOUBAKRI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</a:rPr>
              <a:t>Thematic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Facilitator on </a:t>
            </a:r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Migration</a:t>
            </a:r>
            <a:endParaRPr lang="en-GB" sz="2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ZA" sz="2400" i="1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6241008"/>
            <a:ext cx="914400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55" y="3483170"/>
            <a:ext cx="1604845" cy="2904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6581325"/>
            <a:ext cx="9144000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Main recommendation of Migration Sessions</a:t>
            </a:r>
            <a:endParaRPr lang="en-GB" sz="3200" u="sng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The urgent need to have a </a:t>
            </a:r>
            <a:r>
              <a:rPr lang="en-GB" sz="2400" u="sng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precise action plan</a:t>
            </a: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 with a time line built in cooperation between the two parties for the implementation of CSOs recommendations (Tunis &amp; Brussels).</a:t>
            </a:r>
            <a:endParaRPr lang="en-GB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0" y="6437331"/>
            <a:ext cx="1672321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44" y="260648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MIGRATION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u="sng" dirty="0" smtClean="0">
                <a:solidFill>
                  <a:schemeClr val="accent3">
                    <a:lumMod val="75000"/>
                  </a:schemeClr>
                </a:solidFill>
              </a:rPr>
              <a:t>Workshop 1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Legal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Migration and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dirty="0" err="1" smtClean="0"/>
              <a:t>Hassen</a:t>
            </a:r>
            <a:r>
              <a:rPr lang="en-GB" dirty="0" smtClean="0"/>
              <a:t> </a:t>
            </a:r>
            <a:r>
              <a:rPr lang="en-GB" dirty="0" err="1" smtClean="0"/>
              <a:t>Boubakri</a:t>
            </a:r>
            <a:r>
              <a:rPr lang="en-GB" dirty="0" smtClean="0"/>
              <a:t>, Thematic Facilitator</a:t>
            </a:r>
          </a:p>
          <a:p>
            <a:r>
              <a:rPr lang="en-GB" dirty="0" smtClean="0"/>
              <a:t>Myriam Watson, DG HOME</a:t>
            </a:r>
          </a:p>
          <a:p>
            <a:r>
              <a:rPr lang="en-GB" dirty="0" smtClean="0"/>
              <a:t>Monica Faro-Murcia, DG HOME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>
                <a:solidFill>
                  <a:prstClr val="black"/>
                </a:solidFill>
              </a:rPr>
              <a:t>Moderator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 smtClean="0">
                <a:solidFill>
                  <a:prstClr val="black"/>
                </a:solidFill>
              </a:rPr>
              <a:t>Aymen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Zohry</a:t>
            </a:r>
            <a:r>
              <a:rPr lang="en-GB" dirty="0" smtClean="0">
                <a:solidFill>
                  <a:prstClr val="black"/>
                </a:solidFill>
              </a:rPr>
              <a:t>, EGYMIG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951346"/>
            <a:ext cx="1453325" cy="262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6581325"/>
            <a:ext cx="9144000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44" y="260648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MIGRATION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u="sng" dirty="0" smtClean="0">
                <a:solidFill>
                  <a:schemeClr val="accent3">
                    <a:lumMod val="75000"/>
                  </a:schemeClr>
                </a:solidFill>
              </a:rPr>
              <a:t>Workshop 2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Humanitarian and protection imperatives on Migration</a:t>
            </a:r>
            <a:endParaRPr lang="en-GB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dirty="0" smtClean="0"/>
              <a:t>Maria </a:t>
            </a:r>
            <a:r>
              <a:rPr lang="en-GB" dirty="0" err="1" smtClean="0"/>
              <a:t>Jammal</a:t>
            </a:r>
            <a:r>
              <a:rPr lang="en-GB" dirty="0" smtClean="0"/>
              <a:t>, Humanity Crew</a:t>
            </a:r>
          </a:p>
          <a:p>
            <a:r>
              <a:rPr lang="en-GB" dirty="0" smtClean="0"/>
              <a:t>Iris Ibrahim, DG NEAR</a:t>
            </a:r>
          </a:p>
          <a:p>
            <a:r>
              <a:rPr lang="en-GB" dirty="0" smtClean="0"/>
              <a:t>Dina </a:t>
            </a:r>
            <a:r>
              <a:rPr lang="en-GB" dirty="0" err="1" smtClean="0"/>
              <a:t>Sinigallia</a:t>
            </a:r>
            <a:r>
              <a:rPr lang="en-GB" dirty="0" smtClean="0"/>
              <a:t>, DG ECHO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/>
              <a:t>Moderator</a:t>
            </a:r>
            <a:r>
              <a:rPr lang="en-GB" dirty="0" smtClean="0"/>
              <a:t>: </a:t>
            </a:r>
            <a:r>
              <a:rPr lang="en-GB" dirty="0" err="1" smtClean="0"/>
              <a:t>Malek</a:t>
            </a:r>
            <a:r>
              <a:rPr lang="en-GB" dirty="0" smtClean="0"/>
              <a:t> </a:t>
            </a:r>
            <a:r>
              <a:rPr lang="en-GB" dirty="0" err="1" smtClean="0"/>
              <a:t>Kefif</a:t>
            </a:r>
            <a:r>
              <a:rPr lang="en-GB" dirty="0" smtClean="0"/>
              <a:t>, FTDES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910937"/>
            <a:ext cx="1475655" cy="267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6581325"/>
            <a:ext cx="9144000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44" y="260648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MIGRATION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u="sng" dirty="0" smtClean="0">
                <a:solidFill>
                  <a:schemeClr val="accent3">
                    <a:lumMod val="75000"/>
                  </a:schemeClr>
                </a:solidFill>
              </a:rPr>
              <a:t>Workshop 3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: Building tools and mechanisms for EU/Civil Society monitoring of international responses</a:t>
            </a:r>
            <a:endParaRPr lang="en-GB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60" y="3068960"/>
            <a:ext cx="7266776" cy="295232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Ahmad </a:t>
            </a:r>
            <a:r>
              <a:rPr lang="en-GB" dirty="0" err="1" smtClean="0"/>
              <a:t>Mroueh</a:t>
            </a:r>
            <a:r>
              <a:rPr lang="en-GB" dirty="0" smtClean="0"/>
              <a:t>, OXFAM</a:t>
            </a:r>
          </a:p>
          <a:p>
            <a:r>
              <a:rPr lang="en-GB" dirty="0" smtClean="0"/>
              <a:t>Camila </a:t>
            </a:r>
            <a:r>
              <a:rPr lang="en-GB" dirty="0" err="1" smtClean="0"/>
              <a:t>Hagström</a:t>
            </a:r>
            <a:r>
              <a:rPr lang="en-GB" dirty="0" smtClean="0"/>
              <a:t>, DG DEVCO - </a:t>
            </a:r>
            <a:r>
              <a:rPr lang="en-GB" dirty="0" err="1" smtClean="0"/>
              <a:t>Europeaid</a:t>
            </a:r>
            <a:endParaRPr lang="en-GB" dirty="0" smtClean="0"/>
          </a:p>
          <a:p>
            <a:r>
              <a:rPr lang="en-GB" dirty="0" smtClean="0"/>
              <a:t>Corinne André, Centre of expertise on Migration, DG </a:t>
            </a:r>
            <a:r>
              <a:rPr lang="en-GB" dirty="0" smtClean="0"/>
              <a:t>NEAR, European Commission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 smtClean="0"/>
              <a:t>Moderator</a:t>
            </a:r>
            <a:r>
              <a:rPr lang="en-GB" dirty="0" smtClean="0"/>
              <a:t>: </a:t>
            </a:r>
            <a:r>
              <a:rPr lang="en-GB" dirty="0" err="1" smtClean="0"/>
              <a:t>Rachid</a:t>
            </a:r>
            <a:r>
              <a:rPr lang="en-GB" dirty="0" smtClean="0"/>
              <a:t> </a:t>
            </a:r>
            <a:r>
              <a:rPr lang="en-GB" dirty="0" err="1" smtClean="0"/>
              <a:t>Badouli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3877993"/>
            <a:ext cx="1493860" cy="2703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6581325"/>
            <a:ext cx="9144000" cy="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038600"/>
            <a:ext cx="77724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pt-PT" sz="1600" i="1" dirty="0" err="1" smtClean="0"/>
              <a:t>Plenary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session</a:t>
            </a:r>
            <a:r>
              <a:rPr lang="pt-PT" sz="1600" i="1" dirty="0" smtClean="0"/>
              <a:t/>
            </a:r>
            <a:br>
              <a:rPr lang="pt-PT" sz="1600" i="1" dirty="0" smtClean="0"/>
            </a:br>
            <a:r>
              <a:rPr lang="pt-PT" sz="1600" i="1" dirty="0" smtClean="0"/>
              <a:t>EU </a:t>
            </a:r>
            <a:r>
              <a:rPr lang="pt-PT" sz="1600" i="1" dirty="0" err="1"/>
              <a:t>representative</a:t>
            </a:r>
            <a:r>
              <a:rPr lang="pt-PT" sz="1600" i="1" dirty="0"/>
              <a:t>: 			</a:t>
            </a:r>
            <a:r>
              <a:rPr lang="pt-PT" sz="1600" i="1" dirty="0" err="1"/>
              <a:t>Colin</a:t>
            </a:r>
            <a:r>
              <a:rPr lang="pt-PT" sz="1600" i="1" dirty="0"/>
              <a:t> </a:t>
            </a:r>
            <a:r>
              <a:rPr lang="pt-PT" sz="1600" i="1" dirty="0" err="1"/>
              <a:t>Scicluna</a:t>
            </a:r>
            <a:r>
              <a:rPr lang="pt-PT" sz="1600" i="1" dirty="0"/>
              <a:t>, </a:t>
            </a:r>
            <a:r>
              <a:rPr lang="pt-PT" sz="1600" i="1" dirty="0" err="1"/>
              <a:t>Director</a:t>
            </a:r>
            <a:r>
              <a:rPr lang="pt-PT" sz="1600" i="1" dirty="0"/>
              <a:t>, MENA </a:t>
            </a:r>
            <a:r>
              <a:rPr lang="pt-PT" sz="1600" i="1" dirty="0" err="1"/>
              <a:t>Region</a:t>
            </a:r>
            <a:r>
              <a:rPr lang="pt-PT" sz="1600" i="1" dirty="0"/>
              <a:t>, EEAS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/>
              <a:t>				</a:t>
            </a:r>
            <a:r>
              <a:rPr lang="en-US" sz="1600" i="1" dirty="0" smtClean="0"/>
              <a:t>Jean</a:t>
            </a:r>
            <a:r>
              <a:rPr lang="en-US" sz="1600" i="1" dirty="0"/>
              <a:t>-Christophe </a:t>
            </a:r>
            <a:r>
              <a:rPr lang="en-US" sz="1600" i="1" dirty="0" err="1"/>
              <a:t>Filori</a:t>
            </a:r>
            <a:r>
              <a:rPr lang="en-US" sz="1600" i="1" dirty="0"/>
              <a:t>, Head of Unit Maghreb and Center of 				</a:t>
            </a:r>
            <a:r>
              <a:rPr lang="en-US" sz="1600" i="1" dirty="0" smtClean="0"/>
              <a:t>Expertise </a:t>
            </a:r>
            <a:r>
              <a:rPr lang="en-US" sz="1600" i="1" dirty="0"/>
              <a:t>on Migration, DG NEAR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300" i="1" dirty="0"/>
              <a:t>Civil Society:				Linda </a:t>
            </a:r>
            <a:r>
              <a:rPr lang="en-US" sz="1300" i="1" dirty="0" err="1"/>
              <a:t>Alkalash</a:t>
            </a:r>
            <a:r>
              <a:rPr lang="en-US" sz="1300" i="1" dirty="0"/>
              <a:t>, </a:t>
            </a:r>
            <a:r>
              <a:rPr lang="en-US" sz="1300" i="1" dirty="0" err="1"/>
              <a:t>Tamkeen</a:t>
            </a:r>
            <a:r>
              <a:rPr lang="en-US" sz="1300" i="1" dirty="0"/>
              <a:t> Fields for Aid, Jordan.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i="1" dirty="0"/>
              <a:t>Moderation:				Marie Martin, </a:t>
            </a:r>
            <a:r>
              <a:rPr lang="en-US" sz="1300" i="1" dirty="0" err="1"/>
              <a:t>EuroMed</a:t>
            </a:r>
            <a:r>
              <a:rPr lang="en-US" sz="1300" i="1" dirty="0"/>
              <a:t> Rights &amp; Hassan BOUBAKRI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i="1" dirty="0"/>
              <a:t>				</a:t>
            </a:r>
            <a:r>
              <a:rPr lang="en-US" sz="1300" i="1" dirty="0" smtClean="0"/>
              <a:t>(</a:t>
            </a:r>
            <a:r>
              <a:rPr lang="en-US" sz="1300" i="1" dirty="0"/>
              <a:t>Facilitator &amp; CSO South) 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i="1" dirty="0"/>
              <a:t>Rapporteur:				Marco </a:t>
            </a:r>
            <a:r>
              <a:rPr lang="en-US" sz="1300" i="1" dirty="0" smtClean="0"/>
              <a:t>Di </a:t>
            </a:r>
            <a:r>
              <a:rPr lang="en-US" sz="1300" i="1" dirty="0" err="1" smtClean="0"/>
              <a:t>Donato</a:t>
            </a:r>
            <a:r>
              <a:rPr lang="en-US" sz="1300" i="1" dirty="0"/>
              <a:t>. UNIMED (Mediterranean Universities 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i="1" dirty="0"/>
              <a:t>				</a:t>
            </a:r>
            <a:r>
              <a:rPr lang="en-US" sz="1300" i="1" dirty="0" smtClean="0"/>
              <a:t>Union</a:t>
            </a:r>
            <a:r>
              <a:rPr lang="en-US" sz="1300" i="1" dirty="0"/>
              <a:t>)/ Italy. </a:t>
            </a:r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77"/>
            <a:ext cx="2496703" cy="15440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2000" y="24384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>
                <a:solidFill>
                  <a:srgbClr val="008000"/>
                </a:solidFill>
              </a:rPr>
              <a:t>Migration </a:t>
            </a:r>
            <a:r>
              <a:rPr lang="fr-BE" sz="4400" dirty="0" err="1" smtClean="0">
                <a:solidFill>
                  <a:srgbClr val="008000"/>
                </a:solidFill>
              </a:rPr>
              <a:t>Working</a:t>
            </a:r>
            <a:r>
              <a:rPr lang="fr-BE" sz="4400" dirty="0" smtClean="0">
                <a:solidFill>
                  <a:srgbClr val="008000"/>
                </a:solidFill>
              </a:rPr>
              <a:t> Sessions – Main </a:t>
            </a:r>
            <a:r>
              <a:rPr lang="fr-BE" sz="4400" dirty="0" err="1" smtClean="0">
                <a:solidFill>
                  <a:srgbClr val="008000"/>
                </a:solidFill>
              </a:rPr>
              <a:t>recommendations</a:t>
            </a:r>
            <a:r>
              <a:rPr lang="fr-BE" sz="4400" dirty="0" smtClean="0">
                <a:solidFill>
                  <a:srgbClr val="008000"/>
                </a:solidFill>
              </a:rPr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7522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PREAMBULE</a:t>
            </a:r>
            <a:endParaRPr lang="en-GB" sz="3200" b="1" dirty="0">
              <a:solidFill>
                <a:srgbClr val="2957A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Stress the necessity to be consequent to the CSOs recommendations through waiting for the responses and feedbacks.</a:t>
            </a:r>
          </a:p>
          <a:p>
            <a:pPr>
              <a:buFontTx/>
              <a:buChar char="-"/>
            </a:pP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Interrogations about the pertinence of this forum structure, goals and its future activities.</a:t>
            </a:r>
          </a:p>
          <a:p>
            <a:pPr>
              <a:buFontTx/>
              <a:buChar char="-"/>
            </a:pP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The maintaining of Tunis </a:t>
            </a: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recommendations (April 2017)</a:t>
            </a:r>
            <a:endParaRPr lang="en-ZA" sz="2400" dirty="0" smtClean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2400" dirty="0" smtClean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en-ZA" sz="2400" dirty="0" smtClean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0" y="6437331"/>
            <a:ext cx="1672321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u="sng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Recommendations sub theme 1 </a:t>
            </a:r>
            <a:r>
              <a:rPr lang="en-ZA" sz="36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ZA" sz="3600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Enhancing Mobility and Circulation</a:t>
            </a:r>
            <a:r>
              <a:rPr lang="en-ZA" sz="3200" b="1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/>
            </a:r>
            <a:br>
              <a:rPr lang="en-ZA" sz="3200" b="1" dirty="0" smtClean="0">
                <a:solidFill>
                  <a:srgbClr val="2957A4"/>
                </a:solidFill>
                <a:latin typeface="Arial Narrow" panose="020B0606020202030204" pitchFamily="34" charset="0"/>
              </a:rPr>
            </a:br>
            <a:endParaRPr lang="en-GB" sz="3200" b="1" dirty="0">
              <a:solidFill>
                <a:srgbClr val="2957A4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500" i="1" dirty="0"/>
              <a:t>Civil Society:			 	</a:t>
            </a:r>
            <a:r>
              <a:rPr lang="en-GB" sz="1500" i="1" dirty="0" err="1"/>
              <a:t>Hassen</a:t>
            </a:r>
            <a:r>
              <a:rPr lang="en-GB" sz="1500" i="1" dirty="0"/>
              <a:t> </a:t>
            </a:r>
            <a:r>
              <a:rPr lang="en-GB" sz="1500" i="1" dirty="0" err="1"/>
              <a:t>Boubakri</a:t>
            </a:r>
            <a:r>
              <a:rPr lang="en-GB" sz="1500" i="1" dirty="0"/>
              <a:t>, Facilitator &amp; CSO South </a:t>
            </a:r>
            <a:endParaRPr lang="en-US" sz="1500" dirty="0"/>
          </a:p>
          <a:p>
            <a:pPr marL="0" indent="0">
              <a:buNone/>
            </a:pPr>
            <a:r>
              <a:rPr lang="en-GB" sz="1500" i="1" dirty="0"/>
              <a:t>EU representatives:			</a:t>
            </a:r>
            <a:r>
              <a:rPr lang="en-GB" sz="1500" i="1" dirty="0" smtClean="0"/>
              <a:t>	</a:t>
            </a:r>
            <a:r>
              <a:rPr lang="en-US" sz="1500" dirty="0" err="1" smtClean="0"/>
              <a:t>Myriam</a:t>
            </a:r>
            <a:r>
              <a:rPr lang="en-US" sz="1500" dirty="0" smtClean="0"/>
              <a:t> </a:t>
            </a:r>
            <a:r>
              <a:rPr lang="en-US" sz="1500" dirty="0"/>
              <a:t>WATSON &amp; Monica ALFARO-MURCIA</a:t>
            </a:r>
            <a:r>
              <a:rPr lang="en-GB" sz="1500" i="1" dirty="0"/>
              <a:t>, Unit 				</a:t>
            </a:r>
            <a:r>
              <a:rPr lang="en-GB" sz="1500" i="1" dirty="0" smtClean="0"/>
              <a:t>International </a:t>
            </a:r>
            <a:r>
              <a:rPr lang="en-GB" sz="1500" i="1" dirty="0"/>
              <a:t>Cooperation, DG HOME</a:t>
            </a:r>
            <a:endParaRPr lang="en-US" sz="1500" dirty="0"/>
          </a:p>
          <a:p>
            <a:pPr marL="0" indent="0">
              <a:buNone/>
            </a:pPr>
            <a:r>
              <a:rPr lang="en-GB" sz="1500" i="1" dirty="0"/>
              <a:t>Moderation:				</a:t>
            </a:r>
            <a:r>
              <a:rPr lang="en-US" sz="1500" dirty="0" err="1"/>
              <a:t>Aymen</a:t>
            </a:r>
            <a:r>
              <a:rPr lang="en-US" sz="1500" dirty="0"/>
              <a:t> </a:t>
            </a:r>
            <a:r>
              <a:rPr lang="en-US" sz="1500" dirty="0" err="1"/>
              <a:t>Zohry</a:t>
            </a:r>
            <a:r>
              <a:rPr lang="en-US" sz="1500" dirty="0"/>
              <a:t> / Egyptian Society for Migration </a:t>
            </a:r>
            <a:r>
              <a:rPr lang="en-US" sz="1500" dirty="0" smtClean="0"/>
              <a:t>Studies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		(</a:t>
            </a:r>
            <a:r>
              <a:rPr lang="en-US" sz="1500" dirty="0"/>
              <a:t>EGYMIG)  </a:t>
            </a:r>
          </a:p>
          <a:p>
            <a:pPr marL="0" indent="0">
              <a:buNone/>
            </a:pPr>
            <a:r>
              <a:rPr lang="en-US" sz="1500" i="1" dirty="0"/>
              <a:t>Rapporteur:				</a:t>
            </a:r>
            <a:r>
              <a:rPr lang="en-US" sz="1500" dirty="0" err="1"/>
              <a:t>Salima</a:t>
            </a:r>
            <a:r>
              <a:rPr lang="en-US" sz="1500" dirty="0"/>
              <a:t> M. </a:t>
            </a:r>
            <a:r>
              <a:rPr lang="en-US" sz="1500" dirty="0" err="1"/>
              <a:t>Alfakhri</a:t>
            </a:r>
            <a:r>
              <a:rPr lang="en-US" sz="1500" dirty="0"/>
              <a:t>/ Director | Women &amp; Youth 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					Empowerment Forum  </a:t>
            </a:r>
          </a:p>
          <a:p>
            <a:pPr marL="0" indent="0">
              <a:buNone/>
            </a:pPr>
            <a:endParaRPr lang="en-ZA" sz="2400" dirty="0" smtClean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Concrete measures and tools to respond to Tunis recommendations (action plan and timeline)</a:t>
            </a:r>
          </a:p>
          <a:p>
            <a:pPr marL="0" indent="0">
              <a:buNone/>
            </a:pPr>
            <a:r>
              <a:rPr lang="en-ZA" sz="2400" i="1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Focus on a better coordination between the commission and member states regarding the mobility restrictions and the access conditions to labor market.</a:t>
            </a:r>
          </a:p>
          <a:p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Removing the connection between security agreement and mobility partnership agreements.</a:t>
            </a:r>
            <a:endParaRPr lang="en-ZA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endParaRPr lang="en-ZA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0" y="6437331"/>
            <a:ext cx="1672321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u="sng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Recommendation sub theme 2</a:t>
            </a:r>
            <a:r>
              <a:rPr lang="en-ZA" sz="3200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: Humanitarian and protection imperatives on Migration</a:t>
            </a:r>
            <a:endParaRPr lang="en-GB" sz="3200" i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i="1" dirty="0"/>
              <a:t>Civil Society:				Maria </a:t>
            </a:r>
            <a:r>
              <a:rPr lang="en-US" sz="1200" i="1" dirty="0" err="1"/>
              <a:t>Jammal</a:t>
            </a:r>
            <a:r>
              <a:rPr lang="en-US" sz="1200" i="1" dirty="0"/>
              <a:t>, Humanity Crew, </a:t>
            </a:r>
            <a:r>
              <a:rPr lang="en-US" sz="1200" i="1" dirty="0" err="1"/>
              <a:t>Israël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EU representative:			Iris Abraham, EU Regional Trust Fund in Response to the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				</a:t>
            </a:r>
            <a:r>
              <a:rPr lang="en-US" sz="1200" i="1" dirty="0" smtClean="0"/>
              <a:t>Syrian  </a:t>
            </a:r>
            <a:r>
              <a:rPr lang="en-US" sz="1200" i="1" dirty="0"/>
              <a:t>Crisis, DG NEAR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				</a:t>
            </a:r>
            <a:r>
              <a:rPr lang="en-US" sz="1200" i="1" dirty="0" smtClean="0"/>
              <a:t>Dina </a:t>
            </a:r>
            <a:r>
              <a:rPr lang="en-US" sz="1200" i="1" dirty="0" err="1"/>
              <a:t>Sinigallia</a:t>
            </a:r>
            <a:r>
              <a:rPr lang="en-US" sz="1200" i="1" dirty="0"/>
              <a:t>, Unit Policy Development and Regional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				</a:t>
            </a:r>
            <a:r>
              <a:rPr lang="en-US" sz="1200" i="1" dirty="0" smtClean="0"/>
              <a:t>Strategy</a:t>
            </a:r>
            <a:r>
              <a:rPr lang="en-US" sz="1200" i="1" dirty="0"/>
              <a:t>, DG ECHO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Moderation:				</a:t>
            </a:r>
            <a:r>
              <a:rPr lang="en-US" sz="1200" i="1" dirty="0" err="1"/>
              <a:t>Malek</a:t>
            </a:r>
            <a:r>
              <a:rPr lang="en-US" sz="1200" i="1" dirty="0"/>
              <a:t> </a:t>
            </a:r>
            <a:r>
              <a:rPr lang="en-US" sz="1200" i="1" dirty="0" err="1"/>
              <a:t>Kefif</a:t>
            </a:r>
            <a:r>
              <a:rPr lang="en-US" sz="1200" i="1" dirty="0"/>
              <a:t>, FTDES, Tunisia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Rapporteur:				</a:t>
            </a:r>
            <a:r>
              <a:rPr lang="en-US" sz="1200" i="1" dirty="0" err="1"/>
              <a:t>Najla</a:t>
            </a:r>
            <a:r>
              <a:rPr lang="en-US" sz="1200" i="1" dirty="0"/>
              <a:t> </a:t>
            </a:r>
            <a:r>
              <a:rPr lang="en-US" sz="1200" i="1" dirty="0" err="1"/>
              <a:t>Chahda</a:t>
            </a:r>
            <a:r>
              <a:rPr lang="en-US" sz="1200" i="1" dirty="0"/>
              <a:t> </a:t>
            </a:r>
            <a:r>
              <a:rPr lang="en-US" sz="1200" i="1" dirty="0" err="1"/>
              <a:t>Thabet</a:t>
            </a:r>
            <a:r>
              <a:rPr lang="en-US" sz="1200" i="1" dirty="0"/>
              <a:t>, Consultant on Migration and Human 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/>
              <a:t>				</a:t>
            </a:r>
            <a:r>
              <a:rPr lang="en-US" sz="1200" i="1" dirty="0" smtClean="0"/>
              <a:t>Trafficking    </a:t>
            </a:r>
            <a:endParaRPr lang="en-US" sz="1200" dirty="0"/>
          </a:p>
          <a:p>
            <a:pPr marL="0" indent="0">
              <a:buNone/>
            </a:pPr>
            <a:endParaRPr lang="en-ZA" sz="1200" dirty="0" smtClean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1200" dirty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- </a:t>
            </a:r>
            <a:r>
              <a:rPr lang="en-ZA" sz="2400" dirty="0">
                <a:solidFill>
                  <a:srgbClr val="2957A4"/>
                </a:solidFill>
                <a:latin typeface="Arial Narrow" panose="020B0606020202030204" pitchFamily="34" charset="0"/>
              </a:rPr>
              <a:t>Action plan with timeline for the implementation of Tunis Recommendations (create a EU/CSOs observatory for shared evaluation of the various mechanisms adopted by the EU in order to monitor EU Policies and </a:t>
            </a:r>
            <a:r>
              <a:rPr lang="en-ZA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programmes</a:t>
            </a:r>
            <a:r>
              <a:rPr lang="en-ZA" sz="2400" dirty="0">
                <a:solidFill>
                  <a:srgbClr val="2957A4"/>
                </a:solidFill>
                <a:latin typeface="Arial Narrow" panose="020B0606020202030204" pitchFamily="34" charset="0"/>
              </a:rPr>
              <a:t>).</a:t>
            </a:r>
          </a:p>
          <a:p>
            <a:endParaRPr lang="en-GB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endParaRPr lang="en-GB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0" y="6437331"/>
            <a:ext cx="1672321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ZA" sz="3200" u="sng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Recommendation sub theme 3: </a:t>
            </a:r>
            <a:r>
              <a:rPr lang="en-ZA" sz="3200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Building tools and Mechanisms for EU-CSOs monitoring of International responses</a:t>
            </a:r>
            <a:endParaRPr lang="en-GB" sz="3200" i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300" i="1" dirty="0" smtClean="0"/>
          </a:p>
          <a:p>
            <a:pPr marL="0" indent="0">
              <a:buNone/>
            </a:pPr>
            <a:r>
              <a:rPr lang="en-GB" sz="1300" i="1" dirty="0" smtClean="0"/>
              <a:t>Civil </a:t>
            </a:r>
            <a:r>
              <a:rPr lang="en-GB" sz="1300" i="1" dirty="0"/>
              <a:t>Society:	 			</a:t>
            </a:r>
            <a:r>
              <a:rPr lang="fr-FR" sz="1300" i="1" dirty="0" smtClean="0"/>
              <a:t>Linda Al </a:t>
            </a:r>
            <a:r>
              <a:rPr lang="fr-FR" sz="1300" i="1" dirty="0" err="1" smtClean="0"/>
              <a:t>Kalash</a:t>
            </a:r>
            <a:r>
              <a:rPr lang="fr-FR" sz="1300" i="1" dirty="0" smtClean="0"/>
              <a:t>  TAMKEEN JORDAN</a:t>
            </a:r>
            <a:endParaRPr lang="en-US" sz="1300" dirty="0"/>
          </a:p>
          <a:p>
            <a:pPr marL="0" indent="0">
              <a:buNone/>
            </a:pPr>
            <a:r>
              <a:rPr lang="en-GB" sz="1300" i="1" dirty="0"/>
              <a:t>EU representatives:			Camilla </a:t>
            </a:r>
            <a:r>
              <a:rPr lang="en-GB" sz="1300" i="1" dirty="0" err="1" smtClean="0"/>
              <a:t>Hagström</a:t>
            </a:r>
            <a:r>
              <a:rPr lang="en-GB" sz="1300" i="1" dirty="0"/>
              <a:t>, Deputy Head of Unit Migration and </a:t>
            </a:r>
            <a:endParaRPr lang="en-US" sz="1300" dirty="0"/>
          </a:p>
          <a:p>
            <a:pPr marL="0" indent="0">
              <a:buNone/>
            </a:pPr>
            <a:r>
              <a:rPr lang="en-GB" sz="1300" i="1" dirty="0"/>
              <a:t>					Employment, DG DEVCO</a:t>
            </a:r>
            <a:endParaRPr lang="en-US" sz="1300" dirty="0"/>
          </a:p>
          <a:p>
            <a:pPr marL="0" indent="0">
              <a:buNone/>
            </a:pPr>
            <a:r>
              <a:rPr lang="en-GB" sz="1300" i="1" dirty="0"/>
              <a:t>				</a:t>
            </a:r>
            <a:r>
              <a:rPr lang="en-GB" sz="1300" i="1" dirty="0" smtClean="0"/>
              <a:t>Corinne </a:t>
            </a:r>
            <a:r>
              <a:rPr lang="en-GB" sz="1300" i="1" dirty="0"/>
              <a:t>ANDRE, </a:t>
            </a:r>
            <a:r>
              <a:rPr lang="en-US" sz="1300" i="1" dirty="0"/>
              <a:t>Center of Expertise on Migration</a:t>
            </a:r>
            <a:r>
              <a:rPr lang="en-GB" sz="1300" i="1" dirty="0"/>
              <a:t>, DG NEAR</a:t>
            </a:r>
            <a:endParaRPr lang="en-US" sz="1300" dirty="0"/>
          </a:p>
          <a:p>
            <a:pPr marL="0" indent="0">
              <a:buNone/>
            </a:pPr>
            <a:r>
              <a:rPr lang="fr-FR" sz="1300" i="1" dirty="0" err="1"/>
              <a:t>Moderation</a:t>
            </a:r>
            <a:r>
              <a:rPr lang="fr-FR" sz="1300" i="1" dirty="0"/>
              <a:t>:				Rachid </a:t>
            </a:r>
            <a:r>
              <a:rPr lang="fr-FR" sz="1300" i="1" dirty="0" err="1"/>
              <a:t>Badouli</a:t>
            </a:r>
            <a:r>
              <a:rPr lang="fr-FR" sz="1300" i="1" dirty="0"/>
              <a:t>, Fondation Orient Occident, </a:t>
            </a:r>
            <a:r>
              <a:rPr lang="fr-FR" sz="1300" i="1" dirty="0" err="1"/>
              <a:t>Morocco</a:t>
            </a:r>
            <a:endParaRPr lang="en-US" sz="1300" dirty="0"/>
          </a:p>
          <a:p>
            <a:pPr marL="0" indent="0">
              <a:buNone/>
            </a:pPr>
            <a:r>
              <a:rPr lang="it-IT" sz="1300" i="1" dirty="0" err="1"/>
              <a:t>Rapporteur</a:t>
            </a:r>
            <a:r>
              <a:rPr lang="it-IT" sz="1300" i="1" dirty="0"/>
              <a:t>:				</a:t>
            </a:r>
            <a:r>
              <a:rPr lang="en-US" sz="1300" dirty="0" err="1"/>
              <a:t>Manal</a:t>
            </a:r>
            <a:r>
              <a:rPr lang="en-US" sz="1300" dirty="0"/>
              <a:t> BENANI / Young  Mediterranean voices</a:t>
            </a:r>
            <a:r>
              <a:rPr lang="it-IT" sz="1300" i="1" dirty="0"/>
              <a:t>)</a:t>
            </a:r>
            <a:endParaRPr lang="en-US" sz="1300" dirty="0"/>
          </a:p>
          <a:p>
            <a:pPr marL="0" indent="0">
              <a:buNone/>
            </a:pPr>
            <a:r>
              <a:rPr lang="it-IT" sz="1300" i="1" dirty="0"/>
              <a:t/>
            </a:r>
            <a:br>
              <a:rPr lang="it-IT" sz="1300" i="1" dirty="0"/>
            </a:br>
            <a:endParaRPr lang="en-GB" sz="1300" dirty="0">
              <a:solidFill>
                <a:srgbClr val="2957A4"/>
              </a:solidFill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Enhancing medium </a:t>
            </a:r>
            <a:r>
              <a:rPr lang="en-GB" sz="2400" dirty="0">
                <a:solidFill>
                  <a:srgbClr val="2957A4"/>
                </a:solidFill>
                <a:latin typeface="Arial Narrow" panose="020B0606020202030204" pitchFamily="34" charset="0"/>
              </a:rPr>
              <a:t>and small CSOs capacities to allow them to have access to the EU institutional funds </a:t>
            </a: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(cooperation with EU/ CSOs</a:t>
            </a:r>
            <a:r>
              <a:rPr lang="en-GB" sz="2400" dirty="0">
                <a:solidFill>
                  <a:srgbClr val="2957A4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and universities)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Set up a mechanism allowing local CSOs to improve their </a:t>
            </a:r>
            <a:r>
              <a:rPr lang="en-GB" sz="2400" dirty="0" err="1" smtClean="0">
                <a:solidFill>
                  <a:srgbClr val="2957A4"/>
                </a:solidFill>
                <a:latin typeface="Arial Narrow" panose="020B0606020202030204" pitchFamily="34" charset="0"/>
              </a:rPr>
              <a:t>representativity</a:t>
            </a:r>
            <a:r>
              <a:rPr lang="en-GB" sz="2400" dirty="0" smtClean="0">
                <a:solidFill>
                  <a:srgbClr val="2957A4"/>
                </a:solidFill>
                <a:latin typeface="Arial Narrow" panose="020B0606020202030204" pitchFamily="34" charset="0"/>
              </a:rPr>
              <a:t> and capacities in responding to the EU consultations and programmes (conception, implementation and evaluation)</a:t>
            </a:r>
            <a:endParaRPr lang="en-GB" sz="2400" dirty="0">
              <a:solidFill>
                <a:srgbClr val="2957A4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10" y="6437331"/>
            <a:ext cx="1672321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224</Words>
  <Application>Microsoft Office PowerPoint</Application>
  <PresentationFormat>Affichage à l'écran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Plenary dialogue on Migration and Mobility</vt:lpstr>
      <vt:lpstr>MIGRATION Workshop 1: Legal Migration and Mobility</vt:lpstr>
      <vt:lpstr>MIGRATION Workshop 2: Humanitarian and protection imperatives on Migration</vt:lpstr>
      <vt:lpstr>MIGRATION Workshop 3: Building tools and mechanisms for EU/Civil Society monitoring of international responses</vt:lpstr>
      <vt:lpstr>Plenary session EU representative:    Colin Scicluna, Director, MENA Region, EEAS     Jean-Christophe Filori, Head of Unit Maghreb and Center of     Expertise on Migration, DG NEAR Civil Society:    Linda Alkalash, Tamkeen Fields for Aid, Jordan. Moderation:    Marie Martin, EuroMed Rights &amp; Hassan BOUBAKRI      (Facilitator &amp; CSO South)   Rapporteur:    Marco Di Donato. UNIMED (Mediterranean Universities      Union)/ Italy.  </vt:lpstr>
      <vt:lpstr>PREAMBULE</vt:lpstr>
      <vt:lpstr>Recommendations sub theme 1 : Enhancing Mobility and Circulation </vt:lpstr>
      <vt:lpstr>Recommendation sub theme 2: Humanitarian and protection imperatives on Migration</vt:lpstr>
      <vt:lpstr>Recommendation sub theme 3: Building tools and Mechanisms for EU-CSOs monitoring of International responses</vt:lpstr>
      <vt:lpstr>Main recommendation of Migration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RICKLIN Laetitia (NEAR)</dc:creator>
  <cp:lastModifiedBy>Marie</cp:lastModifiedBy>
  <cp:revision>61</cp:revision>
  <dcterms:created xsi:type="dcterms:W3CDTF">2006-08-16T00:00:00Z</dcterms:created>
  <dcterms:modified xsi:type="dcterms:W3CDTF">2017-08-01T20:42:57Z</dcterms:modified>
</cp:coreProperties>
</file>