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972" r:id="rId2"/>
  </p:sldMasterIdLst>
  <p:notesMasterIdLst>
    <p:notesMasterId r:id="rId32"/>
  </p:notesMasterIdLst>
  <p:handoutMasterIdLst>
    <p:handoutMasterId r:id="rId33"/>
  </p:handoutMasterIdLst>
  <p:sldIdLst>
    <p:sldId id="533" r:id="rId3"/>
    <p:sldId id="578" r:id="rId4"/>
    <p:sldId id="444" r:id="rId5"/>
    <p:sldId id="545" r:id="rId6"/>
    <p:sldId id="547" r:id="rId7"/>
    <p:sldId id="550" r:id="rId8"/>
    <p:sldId id="551" r:id="rId9"/>
    <p:sldId id="552" r:id="rId10"/>
    <p:sldId id="554" r:id="rId11"/>
    <p:sldId id="555" r:id="rId12"/>
    <p:sldId id="556" r:id="rId13"/>
    <p:sldId id="557" r:id="rId14"/>
    <p:sldId id="558" r:id="rId15"/>
    <p:sldId id="561" r:id="rId16"/>
    <p:sldId id="562" r:id="rId17"/>
    <p:sldId id="563" r:id="rId18"/>
    <p:sldId id="564" r:id="rId19"/>
    <p:sldId id="565" r:id="rId20"/>
    <p:sldId id="566" r:id="rId21"/>
    <p:sldId id="577" r:id="rId22"/>
    <p:sldId id="572" r:id="rId23"/>
    <p:sldId id="573" r:id="rId24"/>
    <p:sldId id="574" r:id="rId25"/>
    <p:sldId id="575" r:id="rId26"/>
    <p:sldId id="576" r:id="rId27"/>
    <p:sldId id="567" r:id="rId28"/>
    <p:sldId id="327" r:id="rId29"/>
    <p:sldId id="570" r:id="rId30"/>
    <p:sldId id="513" r:id="rId31"/>
  </p:sldIdLst>
  <p:sldSz cx="9144000" cy="6858000" type="screen4x3"/>
  <p:notesSz cx="6797675" cy="9926638"/>
  <p:defaultTextStyle>
    <a:defPPr>
      <a:defRPr lang="en-GB"/>
    </a:defPPr>
    <a:lvl1pPr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anose="020B0604030504040204" pitchFamily="34" charset="0"/>
        <a:ea typeface="+mn-ea"/>
        <a:cs typeface="+mn-cs"/>
      </a:defRPr>
    </a:lvl5pPr>
    <a:lvl6pPr marL="2286000" algn="l" defTabSz="914400" rtl="0" eaLnBrk="1" latinLnBrk="0" hangingPunct="1">
      <a:defRPr sz="1200" kern="1200">
        <a:solidFill>
          <a:srgbClr val="0F5494"/>
        </a:solidFill>
        <a:latin typeface="Verdana" panose="020B0604030504040204" pitchFamily="34" charset="0"/>
        <a:ea typeface="+mn-ea"/>
        <a:cs typeface="+mn-cs"/>
      </a:defRPr>
    </a:lvl6pPr>
    <a:lvl7pPr marL="2743200" algn="l" defTabSz="914400" rtl="0" eaLnBrk="1" latinLnBrk="0" hangingPunct="1">
      <a:defRPr sz="1200" kern="1200">
        <a:solidFill>
          <a:srgbClr val="0F5494"/>
        </a:solidFill>
        <a:latin typeface="Verdana" panose="020B0604030504040204" pitchFamily="34" charset="0"/>
        <a:ea typeface="+mn-ea"/>
        <a:cs typeface="+mn-cs"/>
      </a:defRPr>
    </a:lvl7pPr>
    <a:lvl8pPr marL="3200400" algn="l" defTabSz="914400" rtl="0" eaLnBrk="1" latinLnBrk="0" hangingPunct="1">
      <a:defRPr sz="1200" kern="1200">
        <a:solidFill>
          <a:srgbClr val="0F5494"/>
        </a:solidFill>
        <a:latin typeface="Verdana" panose="020B0604030504040204" pitchFamily="34" charset="0"/>
        <a:ea typeface="+mn-ea"/>
        <a:cs typeface="+mn-cs"/>
      </a:defRPr>
    </a:lvl8pPr>
    <a:lvl9pPr marL="3657600" algn="l" defTabSz="914400" rtl="0" eaLnBrk="1" latinLnBrk="0" hangingPunct="1">
      <a:defRPr sz="1200" kern="1200">
        <a:solidFill>
          <a:srgbClr val="0F5494"/>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2D5EC1"/>
    <a:srgbClr val="3E6FD2"/>
    <a:srgbClr val="F17C65"/>
    <a:srgbClr val="7F1E0B"/>
    <a:srgbClr val="3166CF"/>
    <a:srgbClr val="BDDEFF"/>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71" autoAdjust="0"/>
    <p:restoredTop sz="92124" autoAdjust="0"/>
  </p:normalViewPr>
  <p:slideViewPr>
    <p:cSldViewPr>
      <p:cViewPr varScale="1">
        <p:scale>
          <a:sx n="88" d="100"/>
          <a:sy n="88" d="100"/>
        </p:scale>
        <p:origin x="1736"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notesMaster" Target="notesMasters/notes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handoutMaster" Target="handoutMasters/handout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3">
  <dgm:title val=""/>
  <dgm:desc val=""/>
  <dgm:catLst>
    <dgm:cat type="accent4" pri="11300"/>
  </dgm:catLst>
  <dgm:styleLbl name="node0">
    <dgm:fillClrLst meth="repeat">
      <a:schemeClr val="accent4">
        <a:shade val="80000"/>
      </a:schemeClr>
    </dgm:fillClrLst>
    <dgm:linClrLst meth="repeat">
      <a:schemeClr val="lt1"/>
    </dgm:linClrLst>
    <dgm:effectClrLst/>
    <dgm:txLinClrLst/>
    <dgm:txFillClrLst/>
    <dgm:txEffectClrLst/>
  </dgm:styleLbl>
  <dgm:styleLbl name="node1">
    <dgm:fillClrLst>
      <a:schemeClr val="accent4">
        <a:shade val="80000"/>
      </a:schemeClr>
      <a:schemeClr val="accent4">
        <a:tint val="70000"/>
      </a:schemeClr>
    </dgm:fillClrLst>
    <dgm:linClrLst meth="repeat">
      <a:schemeClr val="lt1"/>
    </dgm:linClrLst>
    <dgm:effectClrLst/>
    <dgm:txLinClrLst/>
    <dgm:txFillClrLst/>
    <dgm:txEffectClrLst/>
  </dgm:styleLbl>
  <dgm:styleLbl name="alignNode1">
    <dgm:fillClrLst>
      <a:schemeClr val="accent4">
        <a:shade val="80000"/>
      </a:schemeClr>
      <a:schemeClr val="accent4">
        <a:tint val="70000"/>
      </a:schemeClr>
    </dgm:fillClrLst>
    <dgm:linClrLst>
      <a:schemeClr val="accent4">
        <a:shade val="80000"/>
      </a:schemeClr>
      <a:schemeClr val="accent4">
        <a:tint val="70000"/>
      </a:schemeClr>
    </dgm:linClrLst>
    <dgm:effectClrLst/>
    <dgm:txLinClrLst/>
    <dgm:txFillClrLst/>
    <dgm:txEffectClrLst/>
  </dgm:styleLbl>
  <dgm:styleLbl name="lnNode1">
    <dgm:fillClrLst>
      <a:schemeClr val="accent4">
        <a:shade val="80000"/>
      </a:schemeClr>
      <a:schemeClr val="accent4">
        <a:tint val="7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tint val="70000"/>
        <a:alpha val="50000"/>
      </a:schemeClr>
    </dgm:fillClrLst>
    <dgm:linClrLst meth="repeat">
      <a:schemeClr val="lt1"/>
    </dgm:linClrLst>
    <dgm:effectClrLst/>
    <dgm:txLinClrLst/>
    <dgm:txFillClrLst/>
    <dgm:txEffectClrLst/>
  </dgm:styleLbl>
  <dgm:styleLbl name="node2">
    <dgm:fillClrLst>
      <a:schemeClr val="accent4">
        <a:tint val="99000"/>
      </a:schemeClr>
    </dgm:fillClrLst>
    <dgm:linClrLst meth="repeat">
      <a:schemeClr val="lt1"/>
    </dgm:linClrLst>
    <dgm:effectClrLst/>
    <dgm:txLinClrLst/>
    <dgm:txFillClrLst/>
    <dgm:txEffectClrLst/>
  </dgm:styleLbl>
  <dgm:styleLbl name="node3">
    <dgm:fillClrLst>
      <a:schemeClr val="accent4">
        <a:tint val="80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dgm:txEffectClrLst/>
  </dgm:styleLbl>
  <dgm:styleLbl name="f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bgSibTrans2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lt1"/>
    </dgm:txFillClrLst>
    <dgm:txEffectClrLst/>
  </dgm:styleLbl>
  <dgm:styleLbl name="sibTrans1D1">
    <dgm:fillClrLst>
      <a:schemeClr val="accent4">
        <a:shade val="90000"/>
      </a:schemeClr>
      <a:schemeClr val="accent4">
        <a:tint val="70000"/>
      </a:schemeClr>
    </dgm:fillClrLst>
    <dgm:linClrLst>
      <a:schemeClr val="accent4">
        <a:shade val="90000"/>
      </a:schemeClr>
      <a:schemeClr val="accent4">
        <a:tint val="7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9000"/>
      </a:schemeClr>
    </dgm:fillClrLst>
    <dgm:linClrLst meth="repeat">
      <a:schemeClr val="lt1"/>
    </dgm:linClrLst>
    <dgm:effectClrLst/>
    <dgm:txLinClrLst/>
    <dgm:txFillClrLst/>
    <dgm:txEffectClrLst/>
  </dgm:styleLbl>
  <dgm:styleLbl name="asst3">
    <dgm:fillClrLst>
      <a:schemeClr val="accent4">
        <a:tint val="80000"/>
      </a:schemeClr>
    </dgm:fillClrLst>
    <dgm:linClrLst meth="repeat">
      <a:schemeClr val="lt1"/>
    </dgm:linClrLst>
    <dgm:effectClrLst/>
    <dgm:txLinClrLst/>
    <dgm:txFillClrLst/>
    <dgm:txEffectClrLst/>
  </dgm:styleLbl>
  <dgm:styleLbl name="asst4">
    <dgm:fillClrLst>
      <a:schemeClr val="accent4">
        <a:tint val="7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lt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9000"/>
      </a:schemeClr>
    </dgm:fillClrLst>
    <dgm:linClrLst meth="repeat">
      <a:schemeClr val="accent4">
        <a:tint val="99000"/>
      </a:schemeClr>
    </dgm:linClrLst>
    <dgm:effectClrLst/>
    <dgm:txLinClrLst/>
    <dgm:txFillClrLst meth="repeat">
      <a:schemeClr val="tx1"/>
    </dgm:txFillClrLst>
    <dgm:txEffectClrLst/>
  </dgm:styleLbl>
  <dgm:styleLbl name="parChTrans1D3">
    <dgm:fillClrLst meth="repeat">
      <a:schemeClr val="accent4">
        <a:tint val="80000"/>
      </a:schemeClr>
    </dgm:fillClrLst>
    <dgm:linClrLst meth="repeat">
      <a:schemeClr val="accent4">
        <a:tint val="80000"/>
      </a:schemeClr>
    </dgm:linClrLst>
    <dgm:effectClrLst/>
    <dgm:txLinClrLst/>
    <dgm:txFillClrLst meth="repeat">
      <a:schemeClr val="tx1"/>
    </dgm:txFillClrLst>
    <dgm:txEffectClrLst/>
  </dgm:styleLbl>
  <dgm:styleLbl name="parChTrans1D4">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4">
        <a:shade val="80000"/>
      </a:schemeClr>
      <a:schemeClr val="accent4">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AE08EC-BF47-42D6-A308-A6E7D04D35FC}" type="doc">
      <dgm:prSet loTypeId="urn:microsoft.com/office/officeart/2005/8/layout/radial5" loCatId="cycle" qsTypeId="urn:microsoft.com/office/officeart/2005/8/quickstyle/simple1" qsCatId="simple" csTypeId="urn:microsoft.com/office/officeart/2005/8/colors/accent4_3" csCatId="accent4" phldr="1"/>
      <dgm:spPr/>
      <dgm:t>
        <a:bodyPr/>
        <a:lstStyle/>
        <a:p>
          <a:endParaRPr lang="en-GB"/>
        </a:p>
      </dgm:t>
    </dgm:pt>
    <dgm:pt modelId="{D484F3BE-0E94-44C4-839F-120C0432068A}">
      <dgm:prSet phldrT="[Text]" custT="1"/>
      <dgm:spPr/>
      <dgm:t>
        <a:bodyPr lIns="0" rIns="0"/>
        <a:lstStyle/>
        <a:p>
          <a:r>
            <a:rPr lang="fr-CH" sz="1400" b="1" dirty="0" err="1" smtClean="0"/>
            <a:t>European</a:t>
          </a:r>
          <a:r>
            <a:rPr lang="fr-CH" sz="1400" b="1" dirty="0" smtClean="0"/>
            <a:t> Court of </a:t>
          </a:r>
          <a:r>
            <a:rPr lang="fr-CH" sz="1400" b="1" dirty="0" err="1" smtClean="0"/>
            <a:t>Auditors</a:t>
          </a:r>
          <a:r>
            <a:rPr lang="fr-CH" sz="1400" b="1" dirty="0" smtClean="0"/>
            <a:t> </a:t>
          </a:r>
          <a:r>
            <a:rPr lang="fr-CH" sz="1400" b="1" dirty="0" err="1" smtClean="0"/>
            <a:t>is</a:t>
          </a:r>
          <a:r>
            <a:rPr lang="fr-CH" sz="1400" b="1" dirty="0" smtClean="0"/>
            <a:t> </a:t>
          </a:r>
          <a:r>
            <a:rPr lang="fr-CH" sz="1400" b="1" dirty="0" err="1" smtClean="0"/>
            <a:t>EU’s</a:t>
          </a:r>
          <a:r>
            <a:rPr lang="fr-CH" sz="1400" b="1" dirty="0" smtClean="0"/>
            <a:t> </a:t>
          </a:r>
          <a:r>
            <a:rPr lang="fr-CH" sz="1400" b="1" dirty="0" err="1"/>
            <a:t>independent</a:t>
          </a:r>
          <a:r>
            <a:rPr lang="fr-CH" sz="1400" b="1" dirty="0"/>
            <a:t> </a:t>
          </a:r>
          <a:r>
            <a:rPr lang="fr-CH" sz="1400" b="1" dirty="0" err="1"/>
            <a:t>external</a:t>
          </a:r>
          <a:r>
            <a:rPr lang="fr-CH" sz="1400" b="1" dirty="0"/>
            <a:t> </a:t>
          </a:r>
          <a:r>
            <a:rPr lang="fr-CH" sz="1400" b="1" dirty="0" err="1"/>
            <a:t>auditor</a:t>
          </a:r>
          <a:endParaRPr lang="en-GB" sz="1400" b="1" dirty="0"/>
        </a:p>
      </dgm:t>
    </dgm:pt>
    <dgm:pt modelId="{314382C2-9D44-4E5E-A7FC-6BF420D307F1}" type="parTrans" cxnId="{CBC9974D-665F-41E6-B111-00114FB316A6}">
      <dgm:prSet/>
      <dgm:spPr/>
      <dgm:t>
        <a:bodyPr/>
        <a:lstStyle/>
        <a:p>
          <a:endParaRPr lang="en-GB"/>
        </a:p>
      </dgm:t>
    </dgm:pt>
    <dgm:pt modelId="{8834CA66-B4C2-4273-940D-047C56E8E7A4}" type="sibTrans" cxnId="{CBC9974D-665F-41E6-B111-00114FB316A6}">
      <dgm:prSet/>
      <dgm:spPr/>
      <dgm:t>
        <a:bodyPr/>
        <a:lstStyle/>
        <a:p>
          <a:endParaRPr lang="en-GB"/>
        </a:p>
      </dgm:t>
    </dgm:pt>
    <dgm:pt modelId="{8F753545-F900-4F07-963B-FB2DAE6D15D0}">
      <dgm:prSet phldrT="[Text]" custT="1"/>
      <dgm:spPr>
        <a:solidFill>
          <a:srgbClr val="58595B">
            <a:alpha val="72000"/>
          </a:srgbClr>
        </a:solidFill>
      </dgm:spPr>
      <dgm:t>
        <a:bodyPr/>
        <a:lstStyle/>
        <a:p>
          <a:r>
            <a:rPr lang="en-GB" sz="1600" dirty="0"/>
            <a:t>Carries out the audit of EU finances</a:t>
          </a:r>
        </a:p>
      </dgm:t>
    </dgm:pt>
    <dgm:pt modelId="{ADF1A3FB-618F-462A-96DE-A34C0E5BE1D6}" type="parTrans" cxnId="{E939684E-C3AD-46AF-BC89-4058EEC8E06B}">
      <dgm:prSet/>
      <dgm:spPr>
        <a:solidFill>
          <a:srgbClr val="CDDC29"/>
        </a:solidFill>
      </dgm:spPr>
      <dgm:t>
        <a:bodyPr/>
        <a:lstStyle/>
        <a:p>
          <a:endParaRPr lang="en-GB"/>
        </a:p>
      </dgm:t>
    </dgm:pt>
    <dgm:pt modelId="{79870598-B961-4E99-AF10-ECB7E7FE8495}" type="sibTrans" cxnId="{E939684E-C3AD-46AF-BC89-4058EEC8E06B}">
      <dgm:prSet/>
      <dgm:spPr/>
      <dgm:t>
        <a:bodyPr/>
        <a:lstStyle/>
        <a:p>
          <a:endParaRPr lang="en-GB"/>
        </a:p>
      </dgm:t>
    </dgm:pt>
    <dgm:pt modelId="{288AD998-47ED-4228-B499-D8BFC6908021}">
      <dgm:prSet phldrT="[Text]" custT="1"/>
      <dgm:spPr>
        <a:solidFill>
          <a:srgbClr val="58595B">
            <a:alpha val="72000"/>
          </a:srgbClr>
        </a:solidFill>
      </dgm:spPr>
      <dgm:t>
        <a:bodyPr/>
        <a:lstStyle/>
        <a:p>
          <a:r>
            <a:rPr lang="en-GB" sz="1600" dirty="0"/>
            <a:t>Contributes to improving EU financial management</a:t>
          </a:r>
        </a:p>
      </dgm:t>
    </dgm:pt>
    <dgm:pt modelId="{3C0A6AC4-DC23-4089-BC57-7D80D72273E8}" type="parTrans" cxnId="{F3BE4D81-B840-4DD8-B855-EC66AE968AFE}">
      <dgm:prSet/>
      <dgm:spPr>
        <a:solidFill>
          <a:srgbClr val="CDDC29"/>
        </a:solidFill>
      </dgm:spPr>
      <dgm:t>
        <a:bodyPr/>
        <a:lstStyle/>
        <a:p>
          <a:endParaRPr lang="en-GB"/>
        </a:p>
      </dgm:t>
    </dgm:pt>
    <dgm:pt modelId="{F17A6202-E6F3-4210-BCAA-BD58FAFD9B91}" type="sibTrans" cxnId="{F3BE4D81-B840-4DD8-B855-EC66AE968AFE}">
      <dgm:prSet/>
      <dgm:spPr/>
      <dgm:t>
        <a:bodyPr/>
        <a:lstStyle/>
        <a:p>
          <a:endParaRPr lang="en-GB"/>
        </a:p>
      </dgm:t>
    </dgm:pt>
    <dgm:pt modelId="{E8191965-E799-4CD3-A6E5-EC54183C22E8}">
      <dgm:prSet phldrT="[Text]" custT="1"/>
      <dgm:spPr>
        <a:solidFill>
          <a:srgbClr val="58595B">
            <a:alpha val="72000"/>
          </a:srgbClr>
        </a:solidFill>
      </dgm:spPr>
      <dgm:t>
        <a:bodyPr/>
        <a:lstStyle/>
        <a:p>
          <a:r>
            <a:rPr lang="en-GB" sz="1600" dirty="0"/>
            <a:t>Promotes accountability and transparency</a:t>
          </a:r>
        </a:p>
      </dgm:t>
    </dgm:pt>
    <dgm:pt modelId="{3A5B1B45-7FBC-4513-821F-91ACCD897633}" type="parTrans" cxnId="{10B9C04F-21D2-4FA7-A7D5-8BAE28A42135}">
      <dgm:prSet/>
      <dgm:spPr>
        <a:solidFill>
          <a:srgbClr val="CDDC29"/>
        </a:solidFill>
      </dgm:spPr>
      <dgm:t>
        <a:bodyPr/>
        <a:lstStyle/>
        <a:p>
          <a:endParaRPr lang="en-GB"/>
        </a:p>
      </dgm:t>
    </dgm:pt>
    <dgm:pt modelId="{94F0832F-D9EE-4961-8781-0C3288AA0528}" type="sibTrans" cxnId="{10B9C04F-21D2-4FA7-A7D5-8BAE28A42135}">
      <dgm:prSet/>
      <dgm:spPr/>
      <dgm:t>
        <a:bodyPr/>
        <a:lstStyle/>
        <a:p>
          <a:endParaRPr lang="en-GB"/>
        </a:p>
      </dgm:t>
    </dgm:pt>
    <dgm:pt modelId="{A678E5F3-6D45-495B-A98C-C3FAD09F8F33}">
      <dgm:prSet phldrT="[Text]" custT="1"/>
      <dgm:spPr>
        <a:solidFill>
          <a:srgbClr val="58595B">
            <a:alpha val="72000"/>
          </a:srgbClr>
        </a:solidFill>
      </dgm:spPr>
      <dgm:t>
        <a:bodyPr/>
        <a:lstStyle/>
        <a:p>
          <a:r>
            <a:rPr lang="en-GB" sz="1600" dirty="0"/>
            <a:t>Acts as the independent guardian of the financial interests of the citizens of the Union</a:t>
          </a:r>
        </a:p>
      </dgm:t>
    </dgm:pt>
    <dgm:pt modelId="{4699C0FB-D87D-4254-897E-DB8DE516C5AE}" type="parTrans" cxnId="{2174494D-F965-4915-B26F-1B90D796B4DF}">
      <dgm:prSet/>
      <dgm:spPr>
        <a:solidFill>
          <a:srgbClr val="CDDC29"/>
        </a:solidFill>
      </dgm:spPr>
      <dgm:t>
        <a:bodyPr/>
        <a:lstStyle/>
        <a:p>
          <a:endParaRPr lang="en-GB"/>
        </a:p>
      </dgm:t>
    </dgm:pt>
    <dgm:pt modelId="{2252E8B0-C9C8-400C-9A2E-F49CD5035F4F}" type="sibTrans" cxnId="{2174494D-F965-4915-B26F-1B90D796B4DF}">
      <dgm:prSet/>
      <dgm:spPr/>
      <dgm:t>
        <a:bodyPr/>
        <a:lstStyle/>
        <a:p>
          <a:endParaRPr lang="en-GB"/>
        </a:p>
      </dgm:t>
    </dgm:pt>
    <dgm:pt modelId="{DD4032BA-53CF-4649-B9ED-161D08EA57EF}" type="pres">
      <dgm:prSet presAssocID="{88AE08EC-BF47-42D6-A308-A6E7D04D35FC}" presName="Name0" presStyleCnt="0">
        <dgm:presLayoutVars>
          <dgm:chMax val="1"/>
          <dgm:dir/>
          <dgm:animLvl val="ctr"/>
          <dgm:resizeHandles val="exact"/>
        </dgm:presLayoutVars>
      </dgm:prSet>
      <dgm:spPr/>
      <dgm:t>
        <a:bodyPr/>
        <a:lstStyle/>
        <a:p>
          <a:endParaRPr lang="fr-FR"/>
        </a:p>
      </dgm:t>
    </dgm:pt>
    <dgm:pt modelId="{D6422A03-4E9D-4D2B-BDBF-8BD4593E3A98}" type="pres">
      <dgm:prSet presAssocID="{D484F3BE-0E94-44C4-839F-120C0432068A}" presName="centerShape" presStyleLbl="node0" presStyleIdx="0" presStyleCnt="1" custScaleX="130331" custScaleY="114064"/>
      <dgm:spPr/>
      <dgm:t>
        <a:bodyPr/>
        <a:lstStyle/>
        <a:p>
          <a:endParaRPr lang="fr-FR"/>
        </a:p>
      </dgm:t>
    </dgm:pt>
    <dgm:pt modelId="{FE8ED87F-22E2-4C51-BDDC-91A98A6870CA}" type="pres">
      <dgm:prSet presAssocID="{ADF1A3FB-618F-462A-96DE-A34C0E5BE1D6}" presName="parTrans" presStyleLbl="sibTrans2D1" presStyleIdx="0" presStyleCnt="4"/>
      <dgm:spPr/>
      <dgm:t>
        <a:bodyPr/>
        <a:lstStyle/>
        <a:p>
          <a:endParaRPr lang="fr-FR"/>
        </a:p>
      </dgm:t>
    </dgm:pt>
    <dgm:pt modelId="{8DBFB67B-5CF6-4E89-859B-8EE8B8244982}" type="pres">
      <dgm:prSet presAssocID="{ADF1A3FB-618F-462A-96DE-A34C0E5BE1D6}" presName="connectorText" presStyleLbl="sibTrans2D1" presStyleIdx="0" presStyleCnt="4"/>
      <dgm:spPr/>
      <dgm:t>
        <a:bodyPr/>
        <a:lstStyle/>
        <a:p>
          <a:endParaRPr lang="fr-FR"/>
        </a:p>
      </dgm:t>
    </dgm:pt>
    <dgm:pt modelId="{0150551D-68A0-4955-B21E-35E5CE9CF584}" type="pres">
      <dgm:prSet presAssocID="{8F753545-F900-4F07-963B-FB2DAE6D15D0}" presName="node" presStyleLbl="node1" presStyleIdx="0" presStyleCnt="4" custScaleX="140681" custScaleY="123203">
        <dgm:presLayoutVars>
          <dgm:bulletEnabled val="1"/>
        </dgm:presLayoutVars>
      </dgm:prSet>
      <dgm:spPr/>
      <dgm:t>
        <a:bodyPr/>
        <a:lstStyle/>
        <a:p>
          <a:endParaRPr lang="fr-FR"/>
        </a:p>
      </dgm:t>
    </dgm:pt>
    <dgm:pt modelId="{84CC3DFC-6CDB-4523-ADA1-084DA254E435}" type="pres">
      <dgm:prSet presAssocID="{3C0A6AC4-DC23-4089-BC57-7D80D72273E8}" presName="parTrans" presStyleLbl="sibTrans2D1" presStyleIdx="1" presStyleCnt="4" custScaleX="179194" custLinFactNeighborX="5622"/>
      <dgm:spPr/>
      <dgm:t>
        <a:bodyPr/>
        <a:lstStyle/>
        <a:p>
          <a:endParaRPr lang="fr-FR"/>
        </a:p>
      </dgm:t>
    </dgm:pt>
    <dgm:pt modelId="{95314607-94BD-46B2-99A2-441B4D9443B9}" type="pres">
      <dgm:prSet presAssocID="{3C0A6AC4-DC23-4089-BC57-7D80D72273E8}" presName="connectorText" presStyleLbl="sibTrans2D1" presStyleIdx="1" presStyleCnt="4"/>
      <dgm:spPr/>
      <dgm:t>
        <a:bodyPr/>
        <a:lstStyle/>
        <a:p>
          <a:endParaRPr lang="fr-FR"/>
        </a:p>
      </dgm:t>
    </dgm:pt>
    <dgm:pt modelId="{B81BFD2C-E430-4D34-8491-3FEFF4D416E8}" type="pres">
      <dgm:prSet presAssocID="{288AD998-47ED-4228-B499-D8BFC6908021}" presName="node" presStyleLbl="node1" presStyleIdx="1" presStyleCnt="4" custScaleX="140681" custScaleY="123203" custRadScaleRad="107911">
        <dgm:presLayoutVars>
          <dgm:bulletEnabled val="1"/>
        </dgm:presLayoutVars>
      </dgm:prSet>
      <dgm:spPr/>
      <dgm:t>
        <a:bodyPr/>
        <a:lstStyle/>
        <a:p>
          <a:endParaRPr lang="fr-FR"/>
        </a:p>
      </dgm:t>
    </dgm:pt>
    <dgm:pt modelId="{56DD41AE-F68B-4F36-89FB-AAB69D07463B}" type="pres">
      <dgm:prSet presAssocID="{3A5B1B45-7FBC-4513-821F-91ACCD897633}" presName="parTrans" presStyleLbl="sibTrans2D1" presStyleIdx="2" presStyleCnt="4"/>
      <dgm:spPr/>
      <dgm:t>
        <a:bodyPr/>
        <a:lstStyle/>
        <a:p>
          <a:endParaRPr lang="fr-FR"/>
        </a:p>
      </dgm:t>
    </dgm:pt>
    <dgm:pt modelId="{AC7A638B-1B79-4F01-BC30-C6E8FC060D2C}" type="pres">
      <dgm:prSet presAssocID="{3A5B1B45-7FBC-4513-821F-91ACCD897633}" presName="connectorText" presStyleLbl="sibTrans2D1" presStyleIdx="2" presStyleCnt="4"/>
      <dgm:spPr/>
      <dgm:t>
        <a:bodyPr/>
        <a:lstStyle/>
        <a:p>
          <a:endParaRPr lang="fr-FR"/>
        </a:p>
      </dgm:t>
    </dgm:pt>
    <dgm:pt modelId="{18C68AC8-F76A-483E-AAE0-9FCABA0E8529}" type="pres">
      <dgm:prSet presAssocID="{E8191965-E799-4CD3-A6E5-EC54183C22E8}" presName="node" presStyleLbl="node1" presStyleIdx="2" presStyleCnt="4" custScaleX="140681" custScaleY="123203">
        <dgm:presLayoutVars>
          <dgm:bulletEnabled val="1"/>
        </dgm:presLayoutVars>
      </dgm:prSet>
      <dgm:spPr/>
      <dgm:t>
        <a:bodyPr/>
        <a:lstStyle/>
        <a:p>
          <a:endParaRPr lang="fr-FR"/>
        </a:p>
      </dgm:t>
    </dgm:pt>
    <dgm:pt modelId="{1A17B06E-CD22-4F8D-B735-D43622D99639}" type="pres">
      <dgm:prSet presAssocID="{4699C0FB-D87D-4254-897E-DB8DE516C5AE}" presName="parTrans" presStyleLbl="sibTrans2D1" presStyleIdx="3" presStyleCnt="4" custScaleX="190434"/>
      <dgm:spPr/>
      <dgm:t>
        <a:bodyPr/>
        <a:lstStyle/>
        <a:p>
          <a:endParaRPr lang="fr-FR"/>
        </a:p>
      </dgm:t>
    </dgm:pt>
    <dgm:pt modelId="{94EF4375-DFCA-4E30-9F56-4019240D8F67}" type="pres">
      <dgm:prSet presAssocID="{4699C0FB-D87D-4254-897E-DB8DE516C5AE}" presName="connectorText" presStyleLbl="sibTrans2D1" presStyleIdx="3" presStyleCnt="4"/>
      <dgm:spPr/>
      <dgm:t>
        <a:bodyPr/>
        <a:lstStyle/>
        <a:p>
          <a:endParaRPr lang="fr-FR"/>
        </a:p>
      </dgm:t>
    </dgm:pt>
    <dgm:pt modelId="{33888917-E22B-4913-8AF0-BB0751418A4D}" type="pres">
      <dgm:prSet presAssocID="{A678E5F3-6D45-495B-A98C-C3FAD09F8F33}" presName="node" presStyleLbl="node1" presStyleIdx="3" presStyleCnt="4" custScaleX="140681" custScaleY="123203" custRadScaleRad="105561" custRadScaleInc="2337">
        <dgm:presLayoutVars>
          <dgm:bulletEnabled val="1"/>
        </dgm:presLayoutVars>
      </dgm:prSet>
      <dgm:spPr/>
      <dgm:t>
        <a:bodyPr/>
        <a:lstStyle/>
        <a:p>
          <a:endParaRPr lang="fr-FR"/>
        </a:p>
      </dgm:t>
    </dgm:pt>
  </dgm:ptLst>
  <dgm:cxnLst>
    <dgm:cxn modelId="{AA3CC70D-22D4-BD4A-9B83-75AB3BE0677E}" type="presOf" srcId="{3A5B1B45-7FBC-4513-821F-91ACCD897633}" destId="{AC7A638B-1B79-4F01-BC30-C6E8FC060D2C}" srcOrd="1" destOrd="0" presId="urn:microsoft.com/office/officeart/2005/8/layout/radial5"/>
    <dgm:cxn modelId="{34BDC73C-7B60-F845-82B0-635669D392A8}" type="presOf" srcId="{ADF1A3FB-618F-462A-96DE-A34C0E5BE1D6}" destId="{FE8ED87F-22E2-4C51-BDDC-91A98A6870CA}" srcOrd="0" destOrd="0" presId="urn:microsoft.com/office/officeart/2005/8/layout/radial5"/>
    <dgm:cxn modelId="{2174494D-F965-4915-B26F-1B90D796B4DF}" srcId="{D484F3BE-0E94-44C4-839F-120C0432068A}" destId="{A678E5F3-6D45-495B-A98C-C3FAD09F8F33}" srcOrd="3" destOrd="0" parTransId="{4699C0FB-D87D-4254-897E-DB8DE516C5AE}" sibTransId="{2252E8B0-C9C8-400C-9A2E-F49CD5035F4F}"/>
    <dgm:cxn modelId="{10B9C04F-21D2-4FA7-A7D5-8BAE28A42135}" srcId="{D484F3BE-0E94-44C4-839F-120C0432068A}" destId="{E8191965-E799-4CD3-A6E5-EC54183C22E8}" srcOrd="2" destOrd="0" parTransId="{3A5B1B45-7FBC-4513-821F-91ACCD897633}" sibTransId="{94F0832F-D9EE-4961-8781-0C3288AA0528}"/>
    <dgm:cxn modelId="{C5AE76B1-566D-D54A-887A-AB034728D301}" type="presOf" srcId="{E8191965-E799-4CD3-A6E5-EC54183C22E8}" destId="{18C68AC8-F76A-483E-AAE0-9FCABA0E8529}" srcOrd="0" destOrd="0" presId="urn:microsoft.com/office/officeart/2005/8/layout/radial5"/>
    <dgm:cxn modelId="{6FEF92EA-E7FA-C04D-853E-1CEFFCC7FDB1}" type="presOf" srcId="{A678E5F3-6D45-495B-A98C-C3FAD09F8F33}" destId="{33888917-E22B-4913-8AF0-BB0751418A4D}" srcOrd="0" destOrd="0" presId="urn:microsoft.com/office/officeart/2005/8/layout/radial5"/>
    <dgm:cxn modelId="{C49F8C41-F9D6-9741-99D0-803D9860F19F}" type="presOf" srcId="{88AE08EC-BF47-42D6-A308-A6E7D04D35FC}" destId="{DD4032BA-53CF-4649-B9ED-161D08EA57EF}" srcOrd="0" destOrd="0" presId="urn:microsoft.com/office/officeart/2005/8/layout/radial5"/>
    <dgm:cxn modelId="{3BC6F792-F455-6F45-A74B-2D6412A5F002}" type="presOf" srcId="{3C0A6AC4-DC23-4089-BC57-7D80D72273E8}" destId="{95314607-94BD-46B2-99A2-441B4D9443B9}" srcOrd="1" destOrd="0" presId="urn:microsoft.com/office/officeart/2005/8/layout/radial5"/>
    <dgm:cxn modelId="{018FD303-EB1E-5641-8B5E-8C54B4596454}" type="presOf" srcId="{ADF1A3FB-618F-462A-96DE-A34C0E5BE1D6}" destId="{8DBFB67B-5CF6-4E89-859B-8EE8B8244982}" srcOrd="1" destOrd="0" presId="urn:microsoft.com/office/officeart/2005/8/layout/radial5"/>
    <dgm:cxn modelId="{1B62FB31-CA33-7F4C-B8CA-58846F61DCA5}" type="presOf" srcId="{3A5B1B45-7FBC-4513-821F-91ACCD897633}" destId="{56DD41AE-F68B-4F36-89FB-AAB69D07463B}" srcOrd="0" destOrd="0" presId="urn:microsoft.com/office/officeart/2005/8/layout/radial5"/>
    <dgm:cxn modelId="{5C642281-8209-3046-B289-BDD40B41F7B5}" type="presOf" srcId="{8F753545-F900-4F07-963B-FB2DAE6D15D0}" destId="{0150551D-68A0-4955-B21E-35E5CE9CF584}" srcOrd="0" destOrd="0" presId="urn:microsoft.com/office/officeart/2005/8/layout/radial5"/>
    <dgm:cxn modelId="{CBC9974D-665F-41E6-B111-00114FB316A6}" srcId="{88AE08EC-BF47-42D6-A308-A6E7D04D35FC}" destId="{D484F3BE-0E94-44C4-839F-120C0432068A}" srcOrd="0" destOrd="0" parTransId="{314382C2-9D44-4E5E-A7FC-6BF420D307F1}" sibTransId="{8834CA66-B4C2-4273-940D-047C56E8E7A4}"/>
    <dgm:cxn modelId="{6613CE6D-9768-8145-81AB-57FFD0434A98}" type="presOf" srcId="{288AD998-47ED-4228-B499-D8BFC6908021}" destId="{B81BFD2C-E430-4D34-8491-3FEFF4D416E8}" srcOrd="0" destOrd="0" presId="urn:microsoft.com/office/officeart/2005/8/layout/radial5"/>
    <dgm:cxn modelId="{DF7826A6-1EA6-4948-AD65-870CF32D62CB}" type="presOf" srcId="{D484F3BE-0E94-44C4-839F-120C0432068A}" destId="{D6422A03-4E9D-4D2B-BDBF-8BD4593E3A98}" srcOrd="0" destOrd="0" presId="urn:microsoft.com/office/officeart/2005/8/layout/radial5"/>
    <dgm:cxn modelId="{F3BE4D81-B840-4DD8-B855-EC66AE968AFE}" srcId="{D484F3BE-0E94-44C4-839F-120C0432068A}" destId="{288AD998-47ED-4228-B499-D8BFC6908021}" srcOrd="1" destOrd="0" parTransId="{3C0A6AC4-DC23-4089-BC57-7D80D72273E8}" sibTransId="{F17A6202-E6F3-4210-BCAA-BD58FAFD9B91}"/>
    <dgm:cxn modelId="{E939684E-C3AD-46AF-BC89-4058EEC8E06B}" srcId="{D484F3BE-0E94-44C4-839F-120C0432068A}" destId="{8F753545-F900-4F07-963B-FB2DAE6D15D0}" srcOrd="0" destOrd="0" parTransId="{ADF1A3FB-618F-462A-96DE-A34C0E5BE1D6}" sibTransId="{79870598-B961-4E99-AF10-ECB7E7FE8495}"/>
    <dgm:cxn modelId="{56302305-36A9-324D-BA36-D463AE3C8858}" type="presOf" srcId="{4699C0FB-D87D-4254-897E-DB8DE516C5AE}" destId="{1A17B06E-CD22-4F8D-B735-D43622D99639}" srcOrd="0" destOrd="0" presId="urn:microsoft.com/office/officeart/2005/8/layout/radial5"/>
    <dgm:cxn modelId="{7FFC3923-CCD6-5F49-AF00-451856B516FF}" type="presOf" srcId="{3C0A6AC4-DC23-4089-BC57-7D80D72273E8}" destId="{84CC3DFC-6CDB-4523-ADA1-084DA254E435}" srcOrd="0" destOrd="0" presId="urn:microsoft.com/office/officeart/2005/8/layout/radial5"/>
    <dgm:cxn modelId="{48033518-F936-B446-B3A9-2E84D1A1A46A}" type="presOf" srcId="{4699C0FB-D87D-4254-897E-DB8DE516C5AE}" destId="{94EF4375-DFCA-4E30-9F56-4019240D8F67}" srcOrd="1" destOrd="0" presId="urn:microsoft.com/office/officeart/2005/8/layout/radial5"/>
    <dgm:cxn modelId="{9C16A7F4-7A30-794E-B711-1522FE5A5E55}" type="presParOf" srcId="{DD4032BA-53CF-4649-B9ED-161D08EA57EF}" destId="{D6422A03-4E9D-4D2B-BDBF-8BD4593E3A98}" srcOrd="0" destOrd="0" presId="urn:microsoft.com/office/officeart/2005/8/layout/radial5"/>
    <dgm:cxn modelId="{481AC417-9A65-A049-A0AC-B8789DEE4D79}" type="presParOf" srcId="{DD4032BA-53CF-4649-B9ED-161D08EA57EF}" destId="{FE8ED87F-22E2-4C51-BDDC-91A98A6870CA}" srcOrd="1" destOrd="0" presId="urn:microsoft.com/office/officeart/2005/8/layout/radial5"/>
    <dgm:cxn modelId="{5E692F52-75AD-1A42-9393-64A76889963C}" type="presParOf" srcId="{FE8ED87F-22E2-4C51-BDDC-91A98A6870CA}" destId="{8DBFB67B-5CF6-4E89-859B-8EE8B8244982}" srcOrd="0" destOrd="0" presId="urn:microsoft.com/office/officeart/2005/8/layout/radial5"/>
    <dgm:cxn modelId="{104E0818-7692-0341-BC42-02A0011E4E2D}" type="presParOf" srcId="{DD4032BA-53CF-4649-B9ED-161D08EA57EF}" destId="{0150551D-68A0-4955-B21E-35E5CE9CF584}" srcOrd="2" destOrd="0" presId="urn:microsoft.com/office/officeart/2005/8/layout/radial5"/>
    <dgm:cxn modelId="{AA07407C-6398-C149-AD5D-AB0881516C4C}" type="presParOf" srcId="{DD4032BA-53CF-4649-B9ED-161D08EA57EF}" destId="{84CC3DFC-6CDB-4523-ADA1-084DA254E435}" srcOrd="3" destOrd="0" presId="urn:microsoft.com/office/officeart/2005/8/layout/radial5"/>
    <dgm:cxn modelId="{D2792591-1520-BF4F-8A09-ADA023F4AE21}" type="presParOf" srcId="{84CC3DFC-6CDB-4523-ADA1-084DA254E435}" destId="{95314607-94BD-46B2-99A2-441B4D9443B9}" srcOrd="0" destOrd="0" presId="urn:microsoft.com/office/officeart/2005/8/layout/radial5"/>
    <dgm:cxn modelId="{DE6E4AF7-9DFE-874C-A391-ACAB6C7C22B8}" type="presParOf" srcId="{DD4032BA-53CF-4649-B9ED-161D08EA57EF}" destId="{B81BFD2C-E430-4D34-8491-3FEFF4D416E8}" srcOrd="4" destOrd="0" presId="urn:microsoft.com/office/officeart/2005/8/layout/radial5"/>
    <dgm:cxn modelId="{CA3DB89E-6828-464E-B06E-D655676EFC49}" type="presParOf" srcId="{DD4032BA-53CF-4649-B9ED-161D08EA57EF}" destId="{56DD41AE-F68B-4F36-89FB-AAB69D07463B}" srcOrd="5" destOrd="0" presId="urn:microsoft.com/office/officeart/2005/8/layout/radial5"/>
    <dgm:cxn modelId="{CCDB01F1-5EBB-6042-A167-91F745612B93}" type="presParOf" srcId="{56DD41AE-F68B-4F36-89FB-AAB69D07463B}" destId="{AC7A638B-1B79-4F01-BC30-C6E8FC060D2C}" srcOrd="0" destOrd="0" presId="urn:microsoft.com/office/officeart/2005/8/layout/radial5"/>
    <dgm:cxn modelId="{D747A327-67F7-9C48-BCC4-2923B92F30BA}" type="presParOf" srcId="{DD4032BA-53CF-4649-B9ED-161D08EA57EF}" destId="{18C68AC8-F76A-483E-AAE0-9FCABA0E8529}" srcOrd="6" destOrd="0" presId="urn:microsoft.com/office/officeart/2005/8/layout/radial5"/>
    <dgm:cxn modelId="{BFFBF5AF-E89C-BB42-93E7-6868F4D1E673}" type="presParOf" srcId="{DD4032BA-53CF-4649-B9ED-161D08EA57EF}" destId="{1A17B06E-CD22-4F8D-B735-D43622D99639}" srcOrd="7" destOrd="0" presId="urn:microsoft.com/office/officeart/2005/8/layout/radial5"/>
    <dgm:cxn modelId="{ABE67DC0-952C-AD45-95E4-D742C600F25A}" type="presParOf" srcId="{1A17B06E-CD22-4F8D-B735-D43622D99639}" destId="{94EF4375-DFCA-4E30-9F56-4019240D8F67}" srcOrd="0" destOrd="0" presId="urn:microsoft.com/office/officeart/2005/8/layout/radial5"/>
    <dgm:cxn modelId="{6091E6E7-27DF-3346-BD64-27450D57436C}" type="presParOf" srcId="{DD4032BA-53CF-4649-B9ED-161D08EA57EF}" destId="{33888917-E22B-4913-8AF0-BB0751418A4D}"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22A03-4E9D-4D2B-BDBF-8BD4593E3A98}">
      <dsp:nvSpPr>
        <dsp:cNvPr id="0" name=""/>
        <dsp:cNvSpPr/>
      </dsp:nvSpPr>
      <dsp:spPr>
        <a:xfrm>
          <a:off x="2076803" y="1790036"/>
          <a:ext cx="1751048" cy="1532495"/>
        </a:xfrm>
        <a:prstGeom prst="ellipse">
          <a:avLst/>
        </a:prstGeom>
        <a:solidFill>
          <a:schemeClr val="accent4">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7780" rIns="0" bIns="17780" numCol="1" spcCol="1270" anchor="ctr" anchorCtr="0">
          <a:noAutofit/>
        </a:bodyPr>
        <a:lstStyle/>
        <a:p>
          <a:pPr lvl="0" algn="ctr" defTabSz="622300">
            <a:lnSpc>
              <a:spcPct val="90000"/>
            </a:lnSpc>
            <a:spcBef>
              <a:spcPct val="0"/>
            </a:spcBef>
            <a:spcAft>
              <a:spcPct val="35000"/>
            </a:spcAft>
          </a:pPr>
          <a:r>
            <a:rPr lang="fr-CH" sz="1400" b="1" kern="1200" dirty="0" err="1" smtClean="0"/>
            <a:t>European</a:t>
          </a:r>
          <a:r>
            <a:rPr lang="fr-CH" sz="1400" b="1" kern="1200" dirty="0" smtClean="0"/>
            <a:t> Court of </a:t>
          </a:r>
          <a:r>
            <a:rPr lang="fr-CH" sz="1400" b="1" kern="1200" dirty="0" err="1" smtClean="0"/>
            <a:t>Auditors</a:t>
          </a:r>
          <a:r>
            <a:rPr lang="fr-CH" sz="1400" b="1" kern="1200" dirty="0" smtClean="0"/>
            <a:t> </a:t>
          </a:r>
          <a:r>
            <a:rPr lang="fr-CH" sz="1400" b="1" kern="1200" dirty="0" err="1" smtClean="0"/>
            <a:t>is</a:t>
          </a:r>
          <a:r>
            <a:rPr lang="fr-CH" sz="1400" b="1" kern="1200" dirty="0" smtClean="0"/>
            <a:t> </a:t>
          </a:r>
          <a:r>
            <a:rPr lang="fr-CH" sz="1400" b="1" kern="1200" dirty="0" err="1" smtClean="0"/>
            <a:t>EU’s</a:t>
          </a:r>
          <a:r>
            <a:rPr lang="fr-CH" sz="1400" b="1" kern="1200" dirty="0" smtClean="0"/>
            <a:t> </a:t>
          </a:r>
          <a:r>
            <a:rPr lang="fr-CH" sz="1400" b="1" kern="1200" dirty="0" err="1"/>
            <a:t>independent</a:t>
          </a:r>
          <a:r>
            <a:rPr lang="fr-CH" sz="1400" b="1" kern="1200" dirty="0"/>
            <a:t> </a:t>
          </a:r>
          <a:r>
            <a:rPr lang="fr-CH" sz="1400" b="1" kern="1200" dirty="0" err="1"/>
            <a:t>external</a:t>
          </a:r>
          <a:r>
            <a:rPr lang="fr-CH" sz="1400" b="1" kern="1200" dirty="0"/>
            <a:t> </a:t>
          </a:r>
          <a:r>
            <a:rPr lang="fr-CH" sz="1400" b="1" kern="1200" dirty="0" err="1"/>
            <a:t>auditor</a:t>
          </a:r>
          <a:endParaRPr lang="en-GB" sz="1400" b="1" kern="1200" dirty="0"/>
        </a:p>
      </dsp:txBody>
      <dsp:txXfrm>
        <a:off x="2333238" y="2014465"/>
        <a:ext cx="1238178" cy="1083637"/>
      </dsp:txXfrm>
    </dsp:sp>
    <dsp:sp modelId="{FE8ED87F-22E2-4C51-BDDC-91A98A6870CA}">
      <dsp:nvSpPr>
        <dsp:cNvPr id="0" name=""/>
        <dsp:cNvSpPr/>
      </dsp:nvSpPr>
      <dsp:spPr>
        <a:xfrm rot="16200000">
          <a:off x="2876167" y="1422247"/>
          <a:ext cx="152320" cy="456803"/>
        </a:xfrm>
        <a:prstGeom prst="rightArrow">
          <a:avLst>
            <a:gd name="adj1" fmla="val 60000"/>
            <a:gd name="adj2" fmla="val 50000"/>
          </a:avLst>
        </a:prstGeom>
        <a:solidFill>
          <a:srgbClr val="CDDC29"/>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a:off x="2899015" y="1536456"/>
        <a:ext cx="106624" cy="274081"/>
      </dsp:txXfrm>
    </dsp:sp>
    <dsp:sp modelId="{0150551D-68A0-4955-B21E-35E5CE9CF584}">
      <dsp:nvSpPr>
        <dsp:cNvPr id="0" name=""/>
        <dsp:cNvSpPr/>
      </dsp:nvSpPr>
      <dsp:spPr>
        <a:xfrm>
          <a:off x="2007275" y="-152642"/>
          <a:ext cx="1890105" cy="1655281"/>
        </a:xfrm>
        <a:prstGeom prst="ellipse">
          <a:avLst/>
        </a:prstGeom>
        <a:solidFill>
          <a:srgbClr val="58595B">
            <a:alpha val="72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Carries out the audit of EU finances</a:t>
          </a:r>
        </a:p>
      </dsp:txBody>
      <dsp:txXfrm>
        <a:off x="2284074" y="89768"/>
        <a:ext cx="1336507" cy="1170461"/>
      </dsp:txXfrm>
    </dsp:sp>
    <dsp:sp modelId="{84CC3DFC-6CDB-4523-ADA1-084DA254E435}">
      <dsp:nvSpPr>
        <dsp:cNvPr id="0" name=""/>
        <dsp:cNvSpPr/>
      </dsp:nvSpPr>
      <dsp:spPr>
        <a:xfrm>
          <a:off x="3835307" y="2327882"/>
          <a:ext cx="177312" cy="456803"/>
        </a:xfrm>
        <a:prstGeom prst="rightArrow">
          <a:avLst>
            <a:gd name="adj1" fmla="val 60000"/>
            <a:gd name="adj2" fmla="val 50000"/>
          </a:avLst>
        </a:prstGeom>
        <a:solidFill>
          <a:srgbClr val="CDDC29"/>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a:off x="3835307" y="2419243"/>
        <a:ext cx="124118" cy="274081"/>
      </dsp:txXfrm>
    </dsp:sp>
    <dsp:sp modelId="{B81BFD2C-E430-4D34-8491-3FEFF4D416E8}">
      <dsp:nvSpPr>
        <dsp:cNvPr id="0" name=""/>
        <dsp:cNvSpPr/>
      </dsp:nvSpPr>
      <dsp:spPr>
        <a:xfrm>
          <a:off x="4014550" y="1728643"/>
          <a:ext cx="1890105" cy="1655281"/>
        </a:xfrm>
        <a:prstGeom prst="ellipse">
          <a:avLst/>
        </a:prstGeom>
        <a:solidFill>
          <a:srgbClr val="58595B">
            <a:alpha val="72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Contributes to improving EU financial management</a:t>
          </a:r>
        </a:p>
      </dsp:txBody>
      <dsp:txXfrm>
        <a:off x="4291349" y="1971053"/>
        <a:ext cx="1336507" cy="1170461"/>
      </dsp:txXfrm>
    </dsp:sp>
    <dsp:sp modelId="{56DD41AE-F68B-4F36-89FB-AAB69D07463B}">
      <dsp:nvSpPr>
        <dsp:cNvPr id="0" name=""/>
        <dsp:cNvSpPr/>
      </dsp:nvSpPr>
      <dsp:spPr>
        <a:xfrm rot="5400000">
          <a:off x="2876167" y="3233517"/>
          <a:ext cx="152320" cy="456803"/>
        </a:xfrm>
        <a:prstGeom prst="rightArrow">
          <a:avLst>
            <a:gd name="adj1" fmla="val 60000"/>
            <a:gd name="adj2" fmla="val 50000"/>
          </a:avLst>
        </a:prstGeom>
        <a:solidFill>
          <a:srgbClr val="CDDC29"/>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a:off x="2899015" y="3302030"/>
        <a:ext cx="106624" cy="274081"/>
      </dsp:txXfrm>
    </dsp:sp>
    <dsp:sp modelId="{18C68AC8-F76A-483E-AAE0-9FCABA0E8529}">
      <dsp:nvSpPr>
        <dsp:cNvPr id="0" name=""/>
        <dsp:cNvSpPr/>
      </dsp:nvSpPr>
      <dsp:spPr>
        <a:xfrm>
          <a:off x="2007275" y="3609928"/>
          <a:ext cx="1890105" cy="1655281"/>
        </a:xfrm>
        <a:prstGeom prst="ellipse">
          <a:avLst/>
        </a:prstGeom>
        <a:solidFill>
          <a:srgbClr val="58595B">
            <a:alpha val="72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Promotes accountability and transparency</a:t>
          </a:r>
        </a:p>
      </dsp:txBody>
      <dsp:txXfrm>
        <a:off x="2284074" y="3852338"/>
        <a:ext cx="1336507" cy="1170461"/>
      </dsp:txXfrm>
    </dsp:sp>
    <dsp:sp modelId="{1A17B06E-CD22-4F8D-B735-D43622D99639}">
      <dsp:nvSpPr>
        <dsp:cNvPr id="0" name=""/>
        <dsp:cNvSpPr/>
      </dsp:nvSpPr>
      <dsp:spPr>
        <a:xfrm rot="10863099">
          <a:off x="1913301" y="2310341"/>
          <a:ext cx="166958" cy="456803"/>
        </a:xfrm>
        <a:prstGeom prst="rightArrow">
          <a:avLst>
            <a:gd name="adj1" fmla="val 60000"/>
            <a:gd name="adj2" fmla="val 50000"/>
          </a:avLst>
        </a:prstGeom>
        <a:solidFill>
          <a:srgbClr val="CDDC29"/>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GB" sz="1900" kern="1200"/>
        </a:p>
      </dsp:txBody>
      <dsp:txXfrm rot="10800000">
        <a:off x="1963384" y="2402162"/>
        <a:ext cx="116871" cy="274081"/>
      </dsp:txXfrm>
    </dsp:sp>
    <dsp:sp modelId="{33888917-E22B-4913-8AF0-BB0751418A4D}">
      <dsp:nvSpPr>
        <dsp:cNvPr id="0" name=""/>
        <dsp:cNvSpPr/>
      </dsp:nvSpPr>
      <dsp:spPr>
        <a:xfrm>
          <a:off x="21706" y="1692194"/>
          <a:ext cx="1890105" cy="1655281"/>
        </a:xfrm>
        <a:prstGeom prst="ellipse">
          <a:avLst/>
        </a:prstGeom>
        <a:solidFill>
          <a:srgbClr val="58595B">
            <a:alpha val="72000"/>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a:t>Acts as the independent guardian of the financial interests of the citizens of the Union</a:t>
          </a:r>
        </a:p>
      </dsp:txBody>
      <dsp:txXfrm>
        <a:off x="298505" y="1934604"/>
        <a:ext cx="1336507" cy="1170461"/>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430FC150-3BFE-4D28-A39B-2AF66E081152}" type="slidenum">
              <a:rPr lang="en-GB" altLang="en-US"/>
              <a:pPr>
                <a:defRPr/>
              </a:pPr>
              <a:t>‹#›</a:t>
            </a:fld>
            <a:endParaRPr lang="en-GB" altLang="en-US"/>
          </a:p>
        </p:txBody>
      </p:sp>
    </p:spTree>
    <p:extLst>
      <p:ext uri="{BB962C8B-B14F-4D97-AF65-F5344CB8AC3E}">
        <p14:creationId xmlns:p14="http://schemas.microsoft.com/office/powerpoint/2010/main" val="12965198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a:solidFill>
                  <a:schemeClr val="tx1"/>
                </a:solidFill>
                <a:latin typeface="Arial" charset="0"/>
              </a:defRPr>
            </a:lvl1pPr>
          </a:lstStyle>
          <a:p>
            <a:pPr>
              <a:defRPr/>
            </a:pPr>
            <a:endParaRPr lang="en-GB"/>
          </a:p>
        </p:txBody>
      </p:sp>
      <p:sp>
        <p:nvSpPr>
          <p:cNvPr id="307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a:solidFill>
                  <a:schemeClr val="tx1"/>
                </a:solidFill>
                <a:latin typeface="Arial" panose="020B0604020202020204" pitchFamily="34" charset="0"/>
              </a:defRPr>
            </a:lvl1pPr>
          </a:lstStyle>
          <a:p>
            <a:pPr>
              <a:defRPr/>
            </a:pPr>
            <a:fld id="{F21F286C-2FE4-4561-9DC2-6F2D0E2A973C}" type="slidenum">
              <a:rPr lang="en-GB" altLang="en-US"/>
              <a:pPr>
                <a:defRPr/>
              </a:pPr>
              <a:t>‹#›</a:t>
            </a:fld>
            <a:endParaRPr lang="en-GB" altLang="en-US"/>
          </a:p>
        </p:txBody>
      </p:sp>
    </p:spTree>
    <p:extLst>
      <p:ext uri="{BB962C8B-B14F-4D97-AF65-F5344CB8AC3E}">
        <p14:creationId xmlns:p14="http://schemas.microsoft.com/office/powerpoint/2010/main" val="35282757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r>
              <a:rPr lang="en-GB" dirty="0"/>
              <a:t>This presentation covers page 34-35</a:t>
            </a:r>
            <a:r>
              <a:rPr lang="en-GB" baseline="0" dirty="0"/>
              <a:t> of the BS Guidelines Part II (Tools and methods) as well as Annex  3 (pp78-82).</a:t>
            </a:r>
            <a:endParaRPr lang="en-GB" dirty="0"/>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solidFill>
                  <a:srgbClr val="000000"/>
                </a:solidFill>
              </a:rPr>
              <a:pPr/>
              <a:t>1</a:t>
            </a:fld>
            <a:endParaRPr lang="en-GB" dirty="0">
              <a:solidFill>
                <a:srgbClr val="000000"/>
              </a:solidFill>
            </a:endParaRPr>
          </a:p>
        </p:txBody>
      </p:sp>
    </p:spTree>
    <p:extLst>
      <p:ext uri="{BB962C8B-B14F-4D97-AF65-F5344CB8AC3E}">
        <p14:creationId xmlns:p14="http://schemas.microsoft.com/office/powerpoint/2010/main" val="3552716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solidFill>
                  <a:srgbClr val="000000"/>
                </a:solidFill>
              </a:rPr>
              <a:pPr>
                <a:defRPr/>
              </a:pPr>
              <a:t>19</a:t>
            </a:fld>
            <a:endParaRPr lang="en-GB" altLang="en-US">
              <a:solidFill>
                <a:srgbClr val="000000"/>
              </a:solidFill>
            </a:endParaRPr>
          </a:p>
        </p:txBody>
      </p:sp>
    </p:spTree>
    <p:extLst>
      <p:ext uri="{BB962C8B-B14F-4D97-AF65-F5344CB8AC3E}">
        <p14:creationId xmlns:p14="http://schemas.microsoft.com/office/powerpoint/2010/main" val="31079855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latin typeface="Times New Roman" pitchFamily="18" charset="0"/>
                <a:cs typeface="Times New Roman" pitchFamily="18" charset="0"/>
              </a:rPr>
              <a:t>In this section, and in the next one on policy dialogue, key points for implementation are regrouped, coming explicitly or </a:t>
            </a:r>
            <a:r>
              <a:rPr lang="en-GB" baseline="0" noProof="0" dirty="0" err="1">
                <a:latin typeface="Times New Roman" pitchFamily="18" charset="0"/>
                <a:cs typeface="Times New Roman" pitchFamily="18" charset="0"/>
              </a:rPr>
              <a:t>implictiely</a:t>
            </a:r>
            <a:r>
              <a:rPr lang="en-GB" baseline="0" noProof="0" dirty="0">
                <a:latin typeface="Times New Roman" pitchFamily="18" charset="0"/>
                <a:cs typeface="Times New Roman" pitchFamily="18" charset="0"/>
              </a:rPr>
              <a:t> from different parts of the guidelines and the annexes. </a:t>
            </a:r>
            <a:endParaRPr lang="en-GB" noProof="0" dirty="0">
              <a:latin typeface="Times New Roman" pitchFamily="18" charset="0"/>
              <a:cs typeface="Times New Roman" pitchFamily="18" charset="0"/>
            </a:endParaRPr>
          </a:p>
          <a:p>
            <a:endParaRPr lang="fr-BE" noProof="0" dirty="0">
              <a:latin typeface="Times New Roman" pitchFamily="18" charset="0"/>
              <a:cs typeface="Times New Roman" pitchFamily="18" charset="0"/>
            </a:endParaRPr>
          </a:p>
          <a:p>
            <a:r>
              <a:rPr lang="fr-BE" noProof="0" dirty="0">
                <a:latin typeface="Times New Roman" pitchFamily="18" charset="0"/>
                <a:cs typeface="Times New Roman" pitchFamily="18" charset="0"/>
              </a:rPr>
              <a:t>Key message of </a:t>
            </a:r>
            <a:r>
              <a:rPr lang="fr-BE" noProof="0" dirty="0" err="1">
                <a:latin typeface="Times New Roman" pitchFamily="18" charset="0"/>
                <a:cs typeface="Times New Roman" pitchFamily="18" charset="0"/>
              </a:rPr>
              <a:t>this</a:t>
            </a:r>
            <a:r>
              <a:rPr lang="fr-BE" baseline="0" noProof="0" dirty="0">
                <a:latin typeface="Times New Roman" pitchFamily="18" charset="0"/>
                <a:cs typeface="Times New Roman" pitchFamily="18" charset="0"/>
              </a:rPr>
              <a:t> section:</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Implementation</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done</a:t>
            </a:r>
            <a:r>
              <a:rPr lang="fr-BE" baseline="0" noProof="0" dirty="0">
                <a:latin typeface="Times New Roman" pitchFamily="18" charset="0"/>
                <a:cs typeface="Times New Roman" pitchFamily="18" charset="0"/>
              </a:rPr>
              <a:t> in the </a:t>
            </a:r>
            <a:r>
              <a:rPr lang="fr-BE" baseline="0" noProof="0" dirty="0" err="1">
                <a:latin typeface="Times New Roman" pitchFamily="18" charset="0"/>
                <a:cs typeface="Times New Roman" pitchFamily="18" charset="0"/>
              </a:rPr>
              <a:t>context</a:t>
            </a:r>
            <a:r>
              <a:rPr lang="fr-BE" baseline="0" noProof="0" dirty="0">
                <a:latin typeface="Times New Roman" pitchFamily="18" charset="0"/>
                <a:cs typeface="Times New Roman" pitchFamily="18" charset="0"/>
              </a:rPr>
              <a:t> of the new </a:t>
            </a:r>
            <a:r>
              <a:rPr lang="fr-BE" baseline="0" noProof="0" dirty="0" err="1">
                <a:latin typeface="Times New Roman" pitchFamily="18" charset="0"/>
                <a:cs typeface="Times New Roman" pitchFamily="18" charset="0"/>
              </a:rPr>
              <a:t>governance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mechanisms</a:t>
            </a:r>
            <a:endParaRPr lang="fr-BE" baseline="0" noProof="0" dirty="0">
              <a:latin typeface="Times New Roman" pitchFamily="18" charset="0"/>
              <a:cs typeface="Times New Roman" pitchFamily="18" charset="0"/>
            </a:endParaRPr>
          </a:p>
          <a:p>
            <a:pPr>
              <a:buFont typeface="Arial" pitchFamily="34" charset="0"/>
              <a:buChar char="•"/>
            </a:pPr>
            <a:r>
              <a:rPr lang="fr-BE" baseline="0" noProof="0" dirty="0">
                <a:latin typeface="Times New Roman" pitchFamily="18" charset="0"/>
                <a:cs typeface="Times New Roman" pitchFamily="18" charset="0"/>
              </a:rPr>
              <a:t> Monitoring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u="sng" baseline="0" noProof="0" dirty="0" err="1">
                <a:latin typeface="Times New Roman" pitchFamily="18" charset="0"/>
                <a:cs typeface="Times New Roman" pitchFamily="18" charset="0"/>
              </a:rPr>
              <a:t>continuous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process</a:t>
            </a:r>
            <a:r>
              <a:rPr lang="fr-BE" baseline="0" noProof="0" dirty="0">
                <a:latin typeface="Times New Roman" pitchFamily="18" charset="0"/>
                <a:cs typeface="Times New Roman" pitchFamily="18" charset="0"/>
              </a:rPr>
              <a:t>, of </a:t>
            </a:r>
            <a:r>
              <a:rPr lang="fr-BE" baseline="0" noProof="0" dirty="0" err="1">
                <a:latin typeface="Times New Roman" pitchFamily="18" charset="0"/>
                <a:cs typeface="Times New Roman" pitchFamily="18" charset="0"/>
              </a:rPr>
              <a:t>which</a:t>
            </a:r>
            <a:r>
              <a:rPr lang="fr-BE" baseline="0" noProof="0" dirty="0">
                <a:latin typeface="Times New Roman" pitchFamily="18" charset="0"/>
                <a:cs typeface="Times New Roman" pitchFamily="18" charset="0"/>
              </a:rPr>
              <a:t> the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dialogue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baseline="0" noProof="0" dirty="0" err="1">
                <a:latin typeface="Times New Roman" pitchFamily="18" charset="0"/>
                <a:cs typeface="Times New Roman" pitchFamily="18" charset="0"/>
              </a:rPr>
              <a:t>key</a:t>
            </a:r>
            <a:r>
              <a:rPr lang="fr-BE" baseline="0" noProof="0" dirty="0">
                <a:latin typeface="Times New Roman" pitchFamily="18" charset="0"/>
                <a:cs typeface="Times New Roman" pitchFamily="18" charset="0"/>
              </a:rPr>
              <a:t> component. </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Capacity</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development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needs</a:t>
            </a:r>
            <a:r>
              <a:rPr lang="fr-BE" baseline="0" noProof="0" dirty="0">
                <a:latin typeface="Times New Roman" pitchFamily="18" charset="0"/>
                <a:cs typeface="Times New Roman" pitchFamily="18" charset="0"/>
              </a:rPr>
              <a:t> must </a:t>
            </a:r>
            <a:r>
              <a:rPr lang="fr-BE" baseline="0" noProof="0" dirty="0" err="1">
                <a:latin typeface="Times New Roman" pitchFamily="18" charset="0"/>
                <a:cs typeface="Times New Roman" pitchFamily="18" charset="0"/>
              </a:rPr>
              <a:t>be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assessed</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conctinuously</a:t>
            </a:r>
            <a:r>
              <a:rPr lang="fr-BE" baseline="0" noProof="0" dirty="0">
                <a:latin typeface="Times New Roman" pitchFamily="18" charset="0"/>
                <a:cs typeface="Times New Roman" pitchFamily="18" charset="0"/>
              </a:rPr>
              <a:t> as </a:t>
            </a:r>
            <a:r>
              <a:rPr lang="fr-BE" baseline="0" noProof="0" dirty="0" err="1">
                <a:latin typeface="Times New Roman" pitchFamily="18" charset="0"/>
                <a:cs typeface="Times New Roman" pitchFamily="18" charset="0"/>
              </a:rPr>
              <a:t>they</a:t>
            </a:r>
            <a:r>
              <a:rPr lang="fr-BE" baseline="0" noProof="0" dirty="0">
                <a:latin typeface="Times New Roman" pitchFamily="18" charset="0"/>
                <a:cs typeface="Times New Roman" pitchFamily="18" charset="0"/>
              </a:rPr>
              <a:t> are a major </a:t>
            </a:r>
            <a:r>
              <a:rPr lang="fr-BE" baseline="0" noProof="0" dirty="0" err="1">
                <a:latin typeface="Times New Roman" pitchFamily="18" charset="0"/>
                <a:cs typeface="Times New Roman" pitchFamily="18" charset="0"/>
              </a:rPr>
              <a:t>constraint</a:t>
            </a:r>
            <a:r>
              <a:rPr lang="fr-BE" baseline="0" noProof="0" dirty="0">
                <a:latin typeface="Times New Roman" pitchFamily="18" charset="0"/>
                <a:cs typeface="Times New Roman" pitchFamily="18" charset="0"/>
              </a:rPr>
              <a:t> to the </a:t>
            </a:r>
            <a:r>
              <a:rPr lang="fr-BE" baseline="0" noProof="0" dirty="0" err="1">
                <a:latin typeface="Times New Roman" pitchFamily="18" charset="0"/>
                <a:cs typeface="Times New Roman" pitchFamily="18" charset="0"/>
              </a:rPr>
              <a:t>achievements</a:t>
            </a:r>
            <a:r>
              <a:rPr lang="fr-BE" baseline="0" noProof="0" dirty="0">
                <a:latin typeface="Times New Roman" pitchFamily="18" charset="0"/>
                <a:cs typeface="Times New Roman" pitchFamily="18" charset="0"/>
              </a:rPr>
              <a:t> of the objectives of the </a:t>
            </a:r>
            <a:r>
              <a:rPr lang="fr-BE" baseline="0" noProof="0" dirty="0" err="1">
                <a:latin typeface="Times New Roman" pitchFamily="18" charset="0"/>
                <a:cs typeface="Times New Roman" pitchFamily="18" charset="0"/>
              </a:rPr>
              <a:t>government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and the BS programme </a:t>
            </a:r>
            <a:r>
              <a:rPr lang="fr-BE" baseline="0" noProof="0" dirty="0" err="1">
                <a:latin typeface="Times New Roman" pitchFamily="18" charset="0"/>
                <a:cs typeface="Times New Roman" pitchFamily="18" charset="0"/>
              </a:rPr>
              <a:t>supporting</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it</a:t>
            </a:r>
            <a:r>
              <a:rPr lang="fr-BE" baseline="0" noProof="0" dirty="0">
                <a:latin typeface="Times New Roman" pitchFamily="18" charset="0"/>
                <a:cs typeface="Times New Roman" pitchFamily="18" charset="0"/>
              </a:rPr>
              <a:t>.</a:t>
            </a:r>
          </a:p>
          <a:p>
            <a:pPr>
              <a:buFont typeface="Arial" pitchFamily="34" charset="0"/>
              <a:buChar char="•"/>
            </a:pPr>
            <a:r>
              <a:rPr lang="fr-BE" baseline="0" noProof="0" dirty="0">
                <a:latin typeface="Times New Roman" pitchFamily="18" charset="0"/>
                <a:cs typeface="Times New Roman" pitchFamily="18" charset="0"/>
              </a:rPr>
              <a:t> </a:t>
            </a:r>
          </a:p>
          <a:p>
            <a:endParaRPr lang="en-GB" noProof="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20</a:t>
            </a:fld>
            <a:endParaRPr lang="en-GB"/>
          </a:p>
        </p:txBody>
      </p:sp>
    </p:spTree>
    <p:extLst>
      <p:ext uri="{BB962C8B-B14F-4D97-AF65-F5344CB8AC3E}">
        <p14:creationId xmlns:p14="http://schemas.microsoft.com/office/powerpoint/2010/main" val="1942027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GB" altLang="en-US"/>
          </a:p>
        </p:txBody>
      </p:sp>
      <p:sp>
        <p:nvSpPr>
          <p:cNvPr id="43012"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defRPr>
            </a:lvl1pPr>
            <a:lvl2pPr marL="742950" indent="-285750">
              <a:defRPr sz="1200">
                <a:solidFill>
                  <a:srgbClr val="0F5494"/>
                </a:solidFill>
                <a:latin typeface="Verdana" charset="0"/>
              </a:defRPr>
            </a:lvl2pPr>
            <a:lvl3pPr marL="1143000" indent="-228600">
              <a:defRPr sz="1200">
                <a:solidFill>
                  <a:srgbClr val="0F5494"/>
                </a:solidFill>
                <a:latin typeface="Verdana" charset="0"/>
              </a:defRPr>
            </a:lvl3pPr>
            <a:lvl4pPr marL="1600200" indent="-228600">
              <a:defRPr sz="1200">
                <a:solidFill>
                  <a:srgbClr val="0F5494"/>
                </a:solidFill>
                <a:latin typeface="Verdana" charset="0"/>
              </a:defRPr>
            </a:lvl4pPr>
            <a:lvl5pPr marL="2057400" indent="-228600">
              <a:defRPr sz="1200">
                <a:solidFill>
                  <a:srgbClr val="0F5494"/>
                </a:solidFill>
                <a:latin typeface="Verdana" charset="0"/>
              </a:defRPr>
            </a:lvl5pPr>
            <a:lvl6pPr marL="2514600" indent="-228600" eaLnBrk="0" fontAlgn="base" hangingPunct="0">
              <a:spcBef>
                <a:spcPct val="0"/>
              </a:spcBef>
              <a:spcAft>
                <a:spcPct val="0"/>
              </a:spcAft>
              <a:defRPr sz="1200">
                <a:solidFill>
                  <a:srgbClr val="0F5494"/>
                </a:solidFill>
                <a:latin typeface="Verdana" charset="0"/>
              </a:defRPr>
            </a:lvl6pPr>
            <a:lvl7pPr marL="2971800" indent="-228600" eaLnBrk="0" fontAlgn="base" hangingPunct="0">
              <a:spcBef>
                <a:spcPct val="0"/>
              </a:spcBef>
              <a:spcAft>
                <a:spcPct val="0"/>
              </a:spcAft>
              <a:defRPr sz="1200">
                <a:solidFill>
                  <a:srgbClr val="0F5494"/>
                </a:solidFill>
                <a:latin typeface="Verdana" charset="0"/>
              </a:defRPr>
            </a:lvl7pPr>
            <a:lvl8pPr marL="3429000" indent="-228600" eaLnBrk="0" fontAlgn="base" hangingPunct="0">
              <a:spcBef>
                <a:spcPct val="0"/>
              </a:spcBef>
              <a:spcAft>
                <a:spcPct val="0"/>
              </a:spcAft>
              <a:defRPr sz="1200">
                <a:solidFill>
                  <a:srgbClr val="0F5494"/>
                </a:solidFill>
                <a:latin typeface="Verdana" charset="0"/>
              </a:defRPr>
            </a:lvl8pPr>
            <a:lvl9pPr marL="3886200" indent="-228600" eaLnBrk="0" fontAlgn="base" hangingPunct="0">
              <a:spcBef>
                <a:spcPct val="0"/>
              </a:spcBef>
              <a:spcAft>
                <a:spcPct val="0"/>
              </a:spcAft>
              <a:defRPr sz="1200">
                <a:solidFill>
                  <a:srgbClr val="0F5494"/>
                </a:solidFill>
                <a:latin typeface="Verdana" charset="0"/>
              </a:defRPr>
            </a:lvl9pPr>
          </a:lstStyle>
          <a:p>
            <a:fld id="{82364FF1-D23D-BC48-A48F-FDB7B7CB6344}" type="slidenum">
              <a:rPr lang="en-GB" altLang="en-US">
                <a:solidFill>
                  <a:schemeClr val="tx1"/>
                </a:solidFill>
                <a:latin typeface="Arial" charset="0"/>
              </a:rPr>
              <a:pPr/>
              <a:t>21</a:t>
            </a:fld>
            <a:endParaRPr lang="en-GB" altLang="en-US">
              <a:solidFill>
                <a:schemeClr val="tx1"/>
              </a:solidFill>
              <a:latin typeface="Arial" charset="0"/>
            </a:endParaRPr>
          </a:p>
        </p:txBody>
      </p:sp>
    </p:spTree>
    <p:extLst>
      <p:ext uri="{BB962C8B-B14F-4D97-AF65-F5344CB8AC3E}">
        <p14:creationId xmlns:p14="http://schemas.microsoft.com/office/powerpoint/2010/main" val="14440374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latin typeface="Times New Roman" pitchFamily="18" charset="0"/>
                <a:cs typeface="Times New Roman" pitchFamily="18" charset="0"/>
              </a:rPr>
              <a:t>In this section, and in the next one on policy dialogue, key points for implementation are regrouped, coming explicitly or </a:t>
            </a:r>
            <a:r>
              <a:rPr lang="en-GB" baseline="0" noProof="0" dirty="0" err="1">
                <a:latin typeface="Times New Roman" pitchFamily="18" charset="0"/>
                <a:cs typeface="Times New Roman" pitchFamily="18" charset="0"/>
              </a:rPr>
              <a:t>implictiely</a:t>
            </a:r>
            <a:r>
              <a:rPr lang="en-GB" baseline="0" noProof="0" dirty="0">
                <a:latin typeface="Times New Roman" pitchFamily="18" charset="0"/>
                <a:cs typeface="Times New Roman" pitchFamily="18" charset="0"/>
              </a:rPr>
              <a:t> from different parts of the guidelines and the annexes. </a:t>
            </a:r>
            <a:endParaRPr lang="en-GB" noProof="0" dirty="0">
              <a:latin typeface="Times New Roman" pitchFamily="18" charset="0"/>
              <a:cs typeface="Times New Roman" pitchFamily="18" charset="0"/>
            </a:endParaRPr>
          </a:p>
          <a:p>
            <a:endParaRPr lang="fr-BE" noProof="0" dirty="0">
              <a:latin typeface="Times New Roman" pitchFamily="18" charset="0"/>
              <a:cs typeface="Times New Roman" pitchFamily="18" charset="0"/>
            </a:endParaRPr>
          </a:p>
          <a:p>
            <a:r>
              <a:rPr lang="fr-BE" noProof="0" dirty="0">
                <a:latin typeface="Times New Roman" pitchFamily="18" charset="0"/>
                <a:cs typeface="Times New Roman" pitchFamily="18" charset="0"/>
              </a:rPr>
              <a:t>Key message of </a:t>
            </a:r>
            <a:r>
              <a:rPr lang="fr-BE" noProof="0" dirty="0" err="1">
                <a:latin typeface="Times New Roman" pitchFamily="18" charset="0"/>
                <a:cs typeface="Times New Roman" pitchFamily="18" charset="0"/>
              </a:rPr>
              <a:t>this</a:t>
            </a:r>
            <a:r>
              <a:rPr lang="fr-BE" baseline="0" noProof="0" dirty="0">
                <a:latin typeface="Times New Roman" pitchFamily="18" charset="0"/>
                <a:cs typeface="Times New Roman" pitchFamily="18" charset="0"/>
              </a:rPr>
              <a:t> section:</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Implementation</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done</a:t>
            </a:r>
            <a:r>
              <a:rPr lang="fr-BE" baseline="0" noProof="0" dirty="0">
                <a:latin typeface="Times New Roman" pitchFamily="18" charset="0"/>
                <a:cs typeface="Times New Roman" pitchFamily="18" charset="0"/>
              </a:rPr>
              <a:t> in the </a:t>
            </a:r>
            <a:r>
              <a:rPr lang="fr-BE" baseline="0" noProof="0" dirty="0" err="1">
                <a:latin typeface="Times New Roman" pitchFamily="18" charset="0"/>
                <a:cs typeface="Times New Roman" pitchFamily="18" charset="0"/>
              </a:rPr>
              <a:t>context</a:t>
            </a:r>
            <a:r>
              <a:rPr lang="fr-BE" baseline="0" noProof="0" dirty="0">
                <a:latin typeface="Times New Roman" pitchFamily="18" charset="0"/>
                <a:cs typeface="Times New Roman" pitchFamily="18" charset="0"/>
              </a:rPr>
              <a:t> of the new </a:t>
            </a:r>
            <a:r>
              <a:rPr lang="fr-BE" baseline="0" noProof="0" dirty="0" err="1">
                <a:latin typeface="Times New Roman" pitchFamily="18" charset="0"/>
                <a:cs typeface="Times New Roman" pitchFamily="18" charset="0"/>
              </a:rPr>
              <a:t>governance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mechanisms</a:t>
            </a:r>
            <a:endParaRPr lang="fr-BE" baseline="0" noProof="0" dirty="0">
              <a:latin typeface="Times New Roman" pitchFamily="18" charset="0"/>
              <a:cs typeface="Times New Roman" pitchFamily="18" charset="0"/>
            </a:endParaRPr>
          </a:p>
          <a:p>
            <a:pPr>
              <a:buFont typeface="Arial" pitchFamily="34" charset="0"/>
              <a:buChar char="•"/>
            </a:pPr>
            <a:r>
              <a:rPr lang="fr-BE" baseline="0" noProof="0" dirty="0">
                <a:latin typeface="Times New Roman" pitchFamily="18" charset="0"/>
                <a:cs typeface="Times New Roman" pitchFamily="18" charset="0"/>
              </a:rPr>
              <a:t> Monitoring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u="sng" baseline="0" noProof="0" dirty="0" err="1">
                <a:latin typeface="Times New Roman" pitchFamily="18" charset="0"/>
                <a:cs typeface="Times New Roman" pitchFamily="18" charset="0"/>
              </a:rPr>
              <a:t>continuous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process</a:t>
            </a:r>
            <a:r>
              <a:rPr lang="fr-BE" baseline="0" noProof="0" dirty="0">
                <a:latin typeface="Times New Roman" pitchFamily="18" charset="0"/>
                <a:cs typeface="Times New Roman" pitchFamily="18" charset="0"/>
              </a:rPr>
              <a:t>, of </a:t>
            </a:r>
            <a:r>
              <a:rPr lang="fr-BE" baseline="0" noProof="0" dirty="0" err="1">
                <a:latin typeface="Times New Roman" pitchFamily="18" charset="0"/>
                <a:cs typeface="Times New Roman" pitchFamily="18" charset="0"/>
              </a:rPr>
              <a:t>which</a:t>
            </a:r>
            <a:r>
              <a:rPr lang="fr-BE" baseline="0" noProof="0" dirty="0">
                <a:latin typeface="Times New Roman" pitchFamily="18" charset="0"/>
                <a:cs typeface="Times New Roman" pitchFamily="18" charset="0"/>
              </a:rPr>
              <a:t> the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dialogue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baseline="0" noProof="0" dirty="0" err="1">
                <a:latin typeface="Times New Roman" pitchFamily="18" charset="0"/>
                <a:cs typeface="Times New Roman" pitchFamily="18" charset="0"/>
              </a:rPr>
              <a:t>key</a:t>
            </a:r>
            <a:r>
              <a:rPr lang="fr-BE" baseline="0" noProof="0" dirty="0">
                <a:latin typeface="Times New Roman" pitchFamily="18" charset="0"/>
                <a:cs typeface="Times New Roman" pitchFamily="18" charset="0"/>
              </a:rPr>
              <a:t> component. </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Capacity</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development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needs</a:t>
            </a:r>
            <a:r>
              <a:rPr lang="fr-BE" baseline="0" noProof="0" dirty="0">
                <a:latin typeface="Times New Roman" pitchFamily="18" charset="0"/>
                <a:cs typeface="Times New Roman" pitchFamily="18" charset="0"/>
              </a:rPr>
              <a:t> must </a:t>
            </a:r>
            <a:r>
              <a:rPr lang="fr-BE" baseline="0" noProof="0" dirty="0" err="1">
                <a:latin typeface="Times New Roman" pitchFamily="18" charset="0"/>
                <a:cs typeface="Times New Roman" pitchFamily="18" charset="0"/>
              </a:rPr>
              <a:t>be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assessed</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conctinuously</a:t>
            </a:r>
            <a:r>
              <a:rPr lang="fr-BE" baseline="0" noProof="0" dirty="0">
                <a:latin typeface="Times New Roman" pitchFamily="18" charset="0"/>
                <a:cs typeface="Times New Roman" pitchFamily="18" charset="0"/>
              </a:rPr>
              <a:t> as </a:t>
            </a:r>
            <a:r>
              <a:rPr lang="fr-BE" baseline="0" noProof="0" dirty="0" err="1">
                <a:latin typeface="Times New Roman" pitchFamily="18" charset="0"/>
                <a:cs typeface="Times New Roman" pitchFamily="18" charset="0"/>
              </a:rPr>
              <a:t>they</a:t>
            </a:r>
            <a:r>
              <a:rPr lang="fr-BE" baseline="0" noProof="0" dirty="0">
                <a:latin typeface="Times New Roman" pitchFamily="18" charset="0"/>
                <a:cs typeface="Times New Roman" pitchFamily="18" charset="0"/>
              </a:rPr>
              <a:t> are a major </a:t>
            </a:r>
            <a:r>
              <a:rPr lang="fr-BE" baseline="0" noProof="0" dirty="0" err="1">
                <a:latin typeface="Times New Roman" pitchFamily="18" charset="0"/>
                <a:cs typeface="Times New Roman" pitchFamily="18" charset="0"/>
              </a:rPr>
              <a:t>constraint</a:t>
            </a:r>
            <a:r>
              <a:rPr lang="fr-BE" baseline="0" noProof="0" dirty="0">
                <a:latin typeface="Times New Roman" pitchFamily="18" charset="0"/>
                <a:cs typeface="Times New Roman" pitchFamily="18" charset="0"/>
              </a:rPr>
              <a:t> to the </a:t>
            </a:r>
            <a:r>
              <a:rPr lang="fr-BE" baseline="0" noProof="0" dirty="0" err="1">
                <a:latin typeface="Times New Roman" pitchFamily="18" charset="0"/>
                <a:cs typeface="Times New Roman" pitchFamily="18" charset="0"/>
              </a:rPr>
              <a:t>achievements</a:t>
            </a:r>
            <a:r>
              <a:rPr lang="fr-BE" baseline="0" noProof="0" dirty="0">
                <a:latin typeface="Times New Roman" pitchFamily="18" charset="0"/>
                <a:cs typeface="Times New Roman" pitchFamily="18" charset="0"/>
              </a:rPr>
              <a:t> of the objectives of the </a:t>
            </a:r>
            <a:r>
              <a:rPr lang="fr-BE" baseline="0" noProof="0" dirty="0" err="1">
                <a:latin typeface="Times New Roman" pitchFamily="18" charset="0"/>
                <a:cs typeface="Times New Roman" pitchFamily="18" charset="0"/>
              </a:rPr>
              <a:t>government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and the BS programme </a:t>
            </a:r>
            <a:r>
              <a:rPr lang="fr-BE" baseline="0" noProof="0" dirty="0" err="1">
                <a:latin typeface="Times New Roman" pitchFamily="18" charset="0"/>
                <a:cs typeface="Times New Roman" pitchFamily="18" charset="0"/>
              </a:rPr>
              <a:t>supporting</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it</a:t>
            </a:r>
            <a:r>
              <a:rPr lang="fr-BE" baseline="0" noProof="0" dirty="0">
                <a:latin typeface="Times New Roman" pitchFamily="18" charset="0"/>
                <a:cs typeface="Times New Roman" pitchFamily="18" charset="0"/>
              </a:rPr>
              <a:t>.</a:t>
            </a:r>
          </a:p>
          <a:p>
            <a:pPr>
              <a:buFont typeface="Arial" pitchFamily="34" charset="0"/>
              <a:buChar char="•"/>
            </a:pPr>
            <a:r>
              <a:rPr lang="fr-BE" baseline="0" noProof="0" dirty="0">
                <a:latin typeface="Times New Roman" pitchFamily="18" charset="0"/>
                <a:cs typeface="Times New Roman" pitchFamily="18" charset="0"/>
              </a:rPr>
              <a:t> </a:t>
            </a:r>
          </a:p>
          <a:p>
            <a:endParaRPr lang="en-GB" noProof="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26</a:t>
            </a:fld>
            <a:endParaRPr lang="en-GB"/>
          </a:p>
        </p:txBody>
      </p:sp>
    </p:spTree>
    <p:extLst>
      <p:ext uri="{BB962C8B-B14F-4D97-AF65-F5344CB8AC3E}">
        <p14:creationId xmlns:p14="http://schemas.microsoft.com/office/powerpoint/2010/main" val="3820809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panose="020B0604030504040204" pitchFamily="34" charset="0"/>
              </a:defRPr>
            </a:lvl1pPr>
            <a:lvl2pPr marL="742950" indent="-285750">
              <a:defRPr sz="1200">
                <a:solidFill>
                  <a:srgbClr val="0F5494"/>
                </a:solidFill>
                <a:latin typeface="Verdana" panose="020B0604030504040204" pitchFamily="34" charset="0"/>
              </a:defRPr>
            </a:lvl2pPr>
            <a:lvl3pPr marL="1143000" indent="-228600">
              <a:defRPr sz="1200">
                <a:solidFill>
                  <a:srgbClr val="0F5494"/>
                </a:solidFill>
                <a:latin typeface="Verdana" panose="020B0604030504040204" pitchFamily="34" charset="0"/>
              </a:defRPr>
            </a:lvl3pPr>
            <a:lvl4pPr marL="1600200" indent="-228600">
              <a:defRPr sz="1200">
                <a:solidFill>
                  <a:srgbClr val="0F5494"/>
                </a:solidFill>
                <a:latin typeface="Verdana" panose="020B0604030504040204" pitchFamily="34" charset="0"/>
              </a:defRPr>
            </a:lvl4pPr>
            <a:lvl5pPr marL="2057400" indent="-228600">
              <a:defRPr sz="1200">
                <a:solidFill>
                  <a:srgbClr val="0F5494"/>
                </a:solidFill>
                <a:latin typeface="Verdana" panose="020B0604030504040204" pitchFamily="34" charset="0"/>
              </a:defRPr>
            </a:lvl5pPr>
            <a:lvl6pPr marL="2514600" indent="-228600" eaLnBrk="0" fontAlgn="base" hangingPunct="0">
              <a:spcBef>
                <a:spcPct val="0"/>
              </a:spcBef>
              <a:spcAft>
                <a:spcPct val="0"/>
              </a:spcAft>
              <a:defRPr sz="1200">
                <a:solidFill>
                  <a:srgbClr val="0F5494"/>
                </a:solidFill>
                <a:latin typeface="Verdana" panose="020B0604030504040204" pitchFamily="34" charset="0"/>
              </a:defRPr>
            </a:lvl6pPr>
            <a:lvl7pPr marL="2971800" indent="-228600" eaLnBrk="0" fontAlgn="base" hangingPunct="0">
              <a:spcBef>
                <a:spcPct val="0"/>
              </a:spcBef>
              <a:spcAft>
                <a:spcPct val="0"/>
              </a:spcAft>
              <a:defRPr sz="1200">
                <a:solidFill>
                  <a:srgbClr val="0F5494"/>
                </a:solidFill>
                <a:latin typeface="Verdana" panose="020B0604030504040204" pitchFamily="34" charset="0"/>
              </a:defRPr>
            </a:lvl7pPr>
            <a:lvl8pPr marL="3429000" indent="-228600" eaLnBrk="0" fontAlgn="base" hangingPunct="0">
              <a:spcBef>
                <a:spcPct val="0"/>
              </a:spcBef>
              <a:spcAft>
                <a:spcPct val="0"/>
              </a:spcAft>
              <a:defRPr sz="1200">
                <a:solidFill>
                  <a:srgbClr val="0F5494"/>
                </a:solidFill>
                <a:latin typeface="Verdana" panose="020B0604030504040204" pitchFamily="34" charset="0"/>
              </a:defRPr>
            </a:lvl8pPr>
            <a:lvl9pPr marL="3886200" indent="-228600" eaLnBrk="0" fontAlgn="base" hangingPunct="0">
              <a:spcBef>
                <a:spcPct val="0"/>
              </a:spcBef>
              <a:spcAft>
                <a:spcPct val="0"/>
              </a:spcAft>
              <a:defRPr sz="1200">
                <a:solidFill>
                  <a:srgbClr val="0F5494"/>
                </a:solidFill>
                <a:latin typeface="Verdana" panose="020B0604030504040204" pitchFamily="34" charset="0"/>
              </a:defRPr>
            </a:lvl9pPr>
          </a:lstStyle>
          <a:p>
            <a:fld id="{E15358CB-511D-4C21-ADB7-CCCE804E9DD2}" type="slidenum">
              <a:rPr lang="en-US" altLang="en-US" smtClean="0">
                <a:solidFill>
                  <a:schemeClr val="tx1"/>
                </a:solidFill>
                <a:latin typeface="Arial" panose="020B0604020202020204" pitchFamily="34" charset="0"/>
              </a:rPr>
              <a:pPr/>
              <a:t>27</a:t>
            </a:fld>
            <a:endParaRPr lang="en-US" altLang="en-US">
              <a:solidFill>
                <a:schemeClr val="tx1"/>
              </a:solidFill>
              <a:latin typeface="Arial" panose="020B0604020202020204" pitchFamily="34" charset="0"/>
            </a:endParaRPr>
          </a:p>
        </p:txBody>
      </p:sp>
      <p:sp>
        <p:nvSpPr>
          <p:cNvPr id="51203" name="Rectangle 2"/>
          <p:cNvSpPr>
            <a:spLocks noGrp="1" noRot="1" noChangeAspect="1" noChangeArrowheads="1" noTextEdit="1"/>
          </p:cNvSpPr>
          <p:nvPr>
            <p:ph type="sldImg"/>
          </p:nvPr>
        </p:nvSpPr>
        <p:spPr>
          <a:xfrm>
            <a:off x="1092200" y="860425"/>
            <a:ext cx="4611688" cy="3459163"/>
          </a:xfrm>
          <a:ln w="12700" cap="flat">
            <a:solidFill>
              <a:schemeClr val="tx1"/>
            </a:solidFill>
          </a:ln>
        </p:spPr>
      </p:sp>
      <p:sp>
        <p:nvSpPr>
          <p:cNvPr id="51204" name="Rectangle 3"/>
          <p:cNvSpPr>
            <a:spLocks noGrp="1" noChangeArrowheads="1"/>
          </p:cNvSpPr>
          <p:nvPr>
            <p:ph type="body" idx="1"/>
          </p:nvPr>
        </p:nvSpPr>
        <p:spPr>
          <a:xfrm>
            <a:off x="908050" y="4687888"/>
            <a:ext cx="4978400" cy="4446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942" tIns="43691" rIns="88942" bIns="43691"/>
          <a:lstStyle/>
          <a:p>
            <a:r>
              <a:rPr lang="en-GB" altLang="en-US" b="1" dirty="0">
                <a:latin typeface="Times New Roman" panose="02020603050405020304" pitchFamily="18" charset="0"/>
                <a:cs typeface="Times New Roman" panose="02020603050405020304" pitchFamily="18" charset="0"/>
              </a:rPr>
              <a:t>SIX steps</a:t>
            </a:r>
          </a:p>
          <a:p>
            <a:r>
              <a:rPr lang="en-GB" altLang="en-US" b="1" dirty="0">
                <a:latin typeface="Times New Roman" panose="02020603050405020304" pitchFamily="18" charset="0"/>
                <a:cs typeface="Times New Roman" panose="02020603050405020304" pitchFamily="18" charset="0"/>
              </a:rPr>
              <a:t>Check with recent Note 22 July 2014 2660671!!</a:t>
            </a:r>
          </a:p>
          <a:p>
            <a:r>
              <a:rPr lang="en-GB" altLang="en-US" dirty="0">
                <a:latin typeface="Times New Roman" panose="02020603050405020304" pitchFamily="18" charset="0"/>
                <a:cs typeface="Times New Roman" panose="02020603050405020304" pitchFamily="18" charset="0"/>
              </a:rPr>
              <a:t> </a:t>
            </a:r>
          </a:p>
          <a:p>
            <a:r>
              <a:rPr lang="en-GB" altLang="en-US" dirty="0">
                <a:latin typeface="Times New Roman" panose="02020603050405020304" pitchFamily="18" charset="0"/>
                <a:cs typeface="Times New Roman" panose="02020603050405020304" pitchFamily="18" charset="0"/>
              </a:rPr>
              <a:t>The guidelines refer to the Financial Circuits: Step by Step for the details of all this (see guidelines Part II, section 6.5)</a:t>
            </a:r>
          </a:p>
          <a:p>
            <a:endParaRPr lang="en-GB" altLang="en-US" dirty="0">
              <a:latin typeface="Times New Roman" panose="02020603050405020304" pitchFamily="18" charset="0"/>
              <a:cs typeface="Times New Roman" panose="02020603050405020304" pitchFamily="18" charset="0"/>
            </a:endParaRPr>
          </a:p>
          <a:p>
            <a:pPr eaLnBrk="1" hangingPunct="1"/>
            <a:r>
              <a:rPr lang="en-GB" altLang="en-US" sz="1000" dirty="0">
                <a:latin typeface="Times New Roman" panose="02020603050405020304" pitchFamily="18" charset="0"/>
                <a:cs typeface="Times New Roman" panose="02020603050405020304" pitchFamily="18" charset="0"/>
              </a:rPr>
              <a:t>Reminder: Timeliness of payment is critical, and every effort should be made to adhere to the indicative disbursement timetable set out in the Financing Agreement and/or disbursement schedule agreed subsequently between the partner country and its budget support partners. This may require the Delegation to be proactive in soliciting the request from the partner country well ahead of the due payment date, and for all parties to respect agreed approval times. </a:t>
            </a:r>
            <a:endParaRPr lang="en-GB"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67776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pPr/>
              <a:t>29</a:t>
            </a:fld>
            <a:endParaRPr lang="en-GB"/>
          </a:p>
        </p:txBody>
      </p:sp>
    </p:spTree>
    <p:extLst>
      <p:ext uri="{BB962C8B-B14F-4D97-AF65-F5344CB8AC3E}">
        <p14:creationId xmlns:p14="http://schemas.microsoft.com/office/powerpoint/2010/main" val="1113569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baseline="0" noProof="0" dirty="0">
                <a:latin typeface="Times New Roman" pitchFamily="18" charset="0"/>
                <a:cs typeface="Times New Roman" pitchFamily="18" charset="0"/>
              </a:rPr>
              <a:t>In this section, and in the next one on policy dialogue, key points for implementation are regrouped, coming explicitly or </a:t>
            </a:r>
            <a:r>
              <a:rPr lang="en-GB" baseline="0" noProof="0" dirty="0" err="1">
                <a:latin typeface="Times New Roman" pitchFamily="18" charset="0"/>
                <a:cs typeface="Times New Roman" pitchFamily="18" charset="0"/>
              </a:rPr>
              <a:t>implictiely</a:t>
            </a:r>
            <a:r>
              <a:rPr lang="en-GB" baseline="0" noProof="0" dirty="0">
                <a:latin typeface="Times New Roman" pitchFamily="18" charset="0"/>
                <a:cs typeface="Times New Roman" pitchFamily="18" charset="0"/>
              </a:rPr>
              <a:t> from different parts of the guidelines and the annexes. </a:t>
            </a:r>
            <a:endParaRPr lang="en-GB" noProof="0" dirty="0">
              <a:latin typeface="Times New Roman" pitchFamily="18" charset="0"/>
              <a:cs typeface="Times New Roman" pitchFamily="18" charset="0"/>
            </a:endParaRPr>
          </a:p>
          <a:p>
            <a:endParaRPr lang="fr-BE" noProof="0" dirty="0">
              <a:latin typeface="Times New Roman" pitchFamily="18" charset="0"/>
              <a:cs typeface="Times New Roman" pitchFamily="18" charset="0"/>
            </a:endParaRPr>
          </a:p>
          <a:p>
            <a:r>
              <a:rPr lang="fr-BE" noProof="0" dirty="0">
                <a:latin typeface="Times New Roman" pitchFamily="18" charset="0"/>
                <a:cs typeface="Times New Roman" pitchFamily="18" charset="0"/>
              </a:rPr>
              <a:t>Key message of </a:t>
            </a:r>
            <a:r>
              <a:rPr lang="fr-BE" noProof="0" dirty="0" err="1">
                <a:latin typeface="Times New Roman" pitchFamily="18" charset="0"/>
                <a:cs typeface="Times New Roman" pitchFamily="18" charset="0"/>
              </a:rPr>
              <a:t>this</a:t>
            </a:r>
            <a:r>
              <a:rPr lang="fr-BE" baseline="0" noProof="0" dirty="0">
                <a:latin typeface="Times New Roman" pitchFamily="18" charset="0"/>
                <a:cs typeface="Times New Roman" pitchFamily="18" charset="0"/>
              </a:rPr>
              <a:t> section:</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Implementation</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done</a:t>
            </a:r>
            <a:r>
              <a:rPr lang="fr-BE" baseline="0" noProof="0" dirty="0">
                <a:latin typeface="Times New Roman" pitchFamily="18" charset="0"/>
                <a:cs typeface="Times New Roman" pitchFamily="18" charset="0"/>
              </a:rPr>
              <a:t> in the </a:t>
            </a:r>
            <a:r>
              <a:rPr lang="fr-BE" baseline="0" noProof="0" dirty="0" err="1">
                <a:latin typeface="Times New Roman" pitchFamily="18" charset="0"/>
                <a:cs typeface="Times New Roman" pitchFamily="18" charset="0"/>
              </a:rPr>
              <a:t>context</a:t>
            </a:r>
            <a:r>
              <a:rPr lang="fr-BE" baseline="0" noProof="0" dirty="0">
                <a:latin typeface="Times New Roman" pitchFamily="18" charset="0"/>
                <a:cs typeface="Times New Roman" pitchFamily="18" charset="0"/>
              </a:rPr>
              <a:t> of the new </a:t>
            </a:r>
            <a:r>
              <a:rPr lang="fr-BE" baseline="0" noProof="0" dirty="0" err="1">
                <a:latin typeface="Times New Roman" pitchFamily="18" charset="0"/>
                <a:cs typeface="Times New Roman" pitchFamily="18" charset="0"/>
              </a:rPr>
              <a:t>governance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mechanisms</a:t>
            </a:r>
            <a:endParaRPr lang="fr-BE" baseline="0" noProof="0" dirty="0">
              <a:latin typeface="Times New Roman" pitchFamily="18" charset="0"/>
              <a:cs typeface="Times New Roman" pitchFamily="18" charset="0"/>
            </a:endParaRPr>
          </a:p>
          <a:p>
            <a:pPr>
              <a:buFont typeface="Arial" pitchFamily="34" charset="0"/>
              <a:buChar char="•"/>
            </a:pPr>
            <a:r>
              <a:rPr lang="fr-BE" baseline="0" noProof="0" dirty="0">
                <a:latin typeface="Times New Roman" pitchFamily="18" charset="0"/>
                <a:cs typeface="Times New Roman" pitchFamily="18" charset="0"/>
              </a:rPr>
              <a:t> Monitoring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u="sng" baseline="0" noProof="0" dirty="0" err="1">
                <a:latin typeface="Times New Roman" pitchFamily="18" charset="0"/>
                <a:cs typeface="Times New Roman" pitchFamily="18" charset="0"/>
              </a:rPr>
              <a:t>continuous</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process</a:t>
            </a:r>
            <a:r>
              <a:rPr lang="fr-BE" baseline="0" noProof="0" dirty="0">
                <a:latin typeface="Times New Roman" pitchFamily="18" charset="0"/>
                <a:cs typeface="Times New Roman" pitchFamily="18" charset="0"/>
              </a:rPr>
              <a:t>, of </a:t>
            </a:r>
            <a:r>
              <a:rPr lang="fr-BE" baseline="0" noProof="0" dirty="0" err="1">
                <a:latin typeface="Times New Roman" pitchFamily="18" charset="0"/>
                <a:cs typeface="Times New Roman" pitchFamily="18" charset="0"/>
              </a:rPr>
              <a:t>which</a:t>
            </a:r>
            <a:r>
              <a:rPr lang="fr-BE" baseline="0" noProof="0" dirty="0">
                <a:latin typeface="Times New Roman" pitchFamily="18" charset="0"/>
                <a:cs typeface="Times New Roman" pitchFamily="18" charset="0"/>
              </a:rPr>
              <a:t> the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dialogue </a:t>
            </a:r>
            <a:r>
              <a:rPr lang="fr-BE" baseline="0" noProof="0" dirty="0" err="1">
                <a:latin typeface="Times New Roman" pitchFamily="18" charset="0"/>
                <a:cs typeface="Times New Roman" pitchFamily="18" charset="0"/>
              </a:rPr>
              <a:t>is</a:t>
            </a:r>
            <a:r>
              <a:rPr lang="fr-BE" baseline="0" noProof="0" dirty="0">
                <a:latin typeface="Times New Roman" pitchFamily="18" charset="0"/>
                <a:cs typeface="Times New Roman" pitchFamily="18" charset="0"/>
              </a:rPr>
              <a:t> a </a:t>
            </a:r>
            <a:r>
              <a:rPr lang="fr-BE" baseline="0" noProof="0" dirty="0" err="1">
                <a:latin typeface="Times New Roman" pitchFamily="18" charset="0"/>
                <a:cs typeface="Times New Roman" pitchFamily="18" charset="0"/>
              </a:rPr>
              <a:t>key</a:t>
            </a:r>
            <a:r>
              <a:rPr lang="fr-BE" baseline="0" noProof="0" dirty="0">
                <a:latin typeface="Times New Roman" pitchFamily="18" charset="0"/>
                <a:cs typeface="Times New Roman" pitchFamily="18" charset="0"/>
              </a:rPr>
              <a:t> component. </a:t>
            </a:r>
          </a:p>
          <a:p>
            <a:pPr>
              <a:buFont typeface="Arial" pitchFamily="34" charset="0"/>
              <a:buChar char="•"/>
            </a:pP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Capacity</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development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needs</a:t>
            </a:r>
            <a:r>
              <a:rPr lang="fr-BE" baseline="0" noProof="0" dirty="0">
                <a:latin typeface="Times New Roman" pitchFamily="18" charset="0"/>
                <a:cs typeface="Times New Roman" pitchFamily="18" charset="0"/>
              </a:rPr>
              <a:t> must </a:t>
            </a:r>
            <a:r>
              <a:rPr lang="fr-BE" baseline="0" noProof="0" dirty="0" err="1">
                <a:latin typeface="Times New Roman" pitchFamily="18" charset="0"/>
                <a:cs typeface="Times New Roman" pitchFamily="18" charset="0"/>
              </a:rPr>
              <a:t>be</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assessed</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conctinuously</a:t>
            </a:r>
            <a:r>
              <a:rPr lang="fr-BE" baseline="0" noProof="0" dirty="0">
                <a:latin typeface="Times New Roman" pitchFamily="18" charset="0"/>
                <a:cs typeface="Times New Roman" pitchFamily="18" charset="0"/>
              </a:rPr>
              <a:t> as </a:t>
            </a:r>
            <a:r>
              <a:rPr lang="fr-BE" baseline="0" noProof="0" dirty="0" err="1">
                <a:latin typeface="Times New Roman" pitchFamily="18" charset="0"/>
                <a:cs typeface="Times New Roman" pitchFamily="18" charset="0"/>
              </a:rPr>
              <a:t>they</a:t>
            </a:r>
            <a:r>
              <a:rPr lang="fr-BE" baseline="0" noProof="0" dirty="0">
                <a:latin typeface="Times New Roman" pitchFamily="18" charset="0"/>
                <a:cs typeface="Times New Roman" pitchFamily="18" charset="0"/>
              </a:rPr>
              <a:t> are a major </a:t>
            </a:r>
            <a:r>
              <a:rPr lang="fr-BE" baseline="0" noProof="0" dirty="0" err="1">
                <a:latin typeface="Times New Roman" pitchFamily="18" charset="0"/>
                <a:cs typeface="Times New Roman" pitchFamily="18" charset="0"/>
              </a:rPr>
              <a:t>constraint</a:t>
            </a:r>
            <a:r>
              <a:rPr lang="fr-BE" baseline="0" noProof="0" dirty="0">
                <a:latin typeface="Times New Roman" pitchFamily="18" charset="0"/>
                <a:cs typeface="Times New Roman" pitchFamily="18" charset="0"/>
              </a:rPr>
              <a:t> to the </a:t>
            </a:r>
            <a:r>
              <a:rPr lang="fr-BE" baseline="0" noProof="0" dirty="0" err="1">
                <a:latin typeface="Times New Roman" pitchFamily="18" charset="0"/>
                <a:cs typeface="Times New Roman" pitchFamily="18" charset="0"/>
              </a:rPr>
              <a:t>achievements</a:t>
            </a:r>
            <a:r>
              <a:rPr lang="fr-BE" baseline="0" noProof="0" dirty="0">
                <a:latin typeface="Times New Roman" pitchFamily="18" charset="0"/>
                <a:cs typeface="Times New Roman" pitchFamily="18" charset="0"/>
              </a:rPr>
              <a:t> of the objectives of the </a:t>
            </a:r>
            <a:r>
              <a:rPr lang="fr-BE" baseline="0" noProof="0" dirty="0" err="1">
                <a:latin typeface="Times New Roman" pitchFamily="18" charset="0"/>
                <a:cs typeface="Times New Roman" pitchFamily="18" charset="0"/>
              </a:rPr>
              <a:t>government</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policy</a:t>
            </a:r>
            <a:r>
              <a:rPr lang="fr-BE" baseline="0" noProof="0" dirty="0">
                <a:latin typeface="Times New Roman" pitchFamily="18" charset="0"/>
                <a:cs typeface="Times New Roman" pitchFamily="18" charset="0"/>
              </a:rPr>
              <a:t> and the BS programme </a:t>
            </a:r>
            <a:r>
              <a:rPr lang="fr-BE" baseline="0" noProof="0" dirty="0" err="1">
                <a:latin typeface="Times New Roman" pitchFamily="18" charset="0"/>
                <a:cs typeface="Times New Roman" pitchFamily="18" charset="0"/>
              </a:rPr>
              <a:t>supporting</a:t>
            </a:r>
            <a:r>
              <a:rPr lang="fr-BE" baseline="0" noProof="0" dirty="0">
                <a:latin typeface="Times New Roman" pitchFamily="18" charset="0"/>
                <a:cs typeface="Times New Roman" pitchFamily="18" charset="0"/>
              </a:rPr>
              <a:t> </a:t>
            </a:r>
            <a:r>
              <a:rPr lang="fr-BE" baseline="0" noProof="0" dirty="0" err="1">
                <a:latin typeface="Times New Roman" pitchFamily="18" charset="0"/>
                <a:cs typeface="Times New Roman" pitchFamily="18" charset="0"/>
              </a:rPr>
              <a:t>it</a:t>
            </a:r>
            <a:r>
              <a:rPr lang="fr-BE" baseline="0" noProof="0" dirty="0">
                <a:latin typeface="Times New Roman" pitchFamily="18" charset="0"/>
                <a:cs typeface="Times New Roman" pitchFamily="18" charset="0"/>
              </a:rPr>
              <a:t>.</a:t>
            </a:r>
          </a:p>
          <a:p>
            <a:pPr>
              <a:buFont typeface="Arial" pitchFamily="34" charset="0"/>
              <a:buChar char="•"/>
            </a:pPr>
            <a:r>
              <a:rPr lang="fr-BE" baseline="0" noProof="0" dirty="0">
                <a:latin typeface="Times New Roman" pitchFamily="18" charset="0"/>
                <a:cs typeface="Times New Roman" pitchFamily="18" charset="0"/>
              </a:rPr>
              <a:t> </a:t>
            </a:r>
          </a:p>
          <a:p>
            <a:endParaRPr lang="en-GB" noProof="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1356313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BE" altLang="en-US">
                <a:latin typeface="Arial" panose="020B0604020202020204" pitchFamily="34" charset="0"/>
              </a:rPr>
              <a:t>oQSG Office Quality support Group</a:t>
            </a:r>
          </a:p>
          <a:p>
            <a:endParaRPr lang="fr-BE" altLang="en-US">
              <a:latin typeface="Arial" panose="020B0604020202020204" pitchFamily="34" charset="0"/>
            </a:endParaRPr>
          </a:p>
        </p:txBody>
      </p:sp>
      <p:sp>
        <p:nvSpPr>
          <p:cNvPr id="102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11D9C1-F2A2-456B-97DD-825DC5FA222F}" type="slidenum">
              <a:rPr lang="en-GB" altLang="en-US" smtClean="0"/>
              <a:pPr>
                <a:spcBef>
                  <a:spcPct val="0"/>
                </a:spcBef>
              </a:pPr>
              <a:t>3</a:t>
            </a:fld>
            <a:endParaRPr lang="en-GB" altLang="en-US"/>
          </a:p>
        </p:txBody>
      </p:sp>
    </p:spTree>
    <p:extLst>
      <p:ext uri="{BB962C8B-B14F-4D97-AF65-F5344CB8AC3E}">
        <p14:creationId xmlns:p14="http://schemas.microsoft.com/office/powerpoint/2010/main" val="290188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The </a:t>
            </a:r>
            <a:r>
              <a:rPr lang="nl-NL" dirty="0" err="1"/>
              <a:t>process</a:t>
            </a:r>
            <a:r>
              <a:rPr lang="nl-NL" dirty="0"/>
              <a:t> = </a:t>
            </a:r>
            <a:r>
              <a:rPr lang="nl-NL" dirty="0" err="1"/>
              <a:t>the</a:t>
            </a:r>
            <a:r>
              <a:rPr lang="nl-NL" dirty="0"/>
              <a:t> </a:t>
            </a:r>
            <a:r>
              <a:rPr lang="nl-NL" dirty="0" err="1"/>
              <a:t>process</a:t>
            </a:r>
            <a:r>
              <a:rPr lang="nl-NL" dirty="0"/>
              <a:t> of </a:t>
            </a:r>
            <a:r>
              <a:rPr lang="nl-NL" dirty="0" err="1"/>
              <a:t>compiling</a:t>
            </a:r>
            <a:r>
              <a:rPr lang="nl-NL" baseline="0" dirty="0"/>
              <a:t> </a:t>
            </a:r>
            <a:r>
              <a:rPr lang="nl-NL" baseline="0" dirty="0" err="1"/>
              <a:t>the</a:t>
            </a:r>
            <a:r>
              <a:rPr lang="nl-NL" baseline="0" dirty="0"/>
              <a:t> </a:t>
            </a:r>
            <a:r>
              <a:rPr lang="nl-NL" baseline="0" dirty="0" err="1"/>
              <a:t>disbursement</a:t>
            </a:r>
            <a:r>
              <a:rPr lang="nl-NL" baseline="0" dirty="0"/>
              <a:t> file</a:t>
            </a:r>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pPr>
                <a:defRPr/>
              </a:pPr>
              <a:t>5</a:t>
            </a:fld>
            <a:endParaRPr lang="en-GB" altLang="en-US"/>
          </a:p>
        </p:txBody>
      </p:sp>
    </p:spTree>
    <p:extLst>
      <p:ext uri="{BB962C8B-B14F-4D97-AF65-F5344CB8AC3E}">
        <p14:creationId xmlns:p14="http://schemas.microsoft.com/office/powerpoint/2010/main" val="385894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pPr>
                <a:defRPr/>
              </a:pPr>
              <a:t>7</a:t>
            </a:fld>
            <a:endParaRPr lang="en-GB" altLang="en-US"/>
          </a:p>
        </p:txBody>
      </p:sp>
    </p:spTree>
    <p:extLst>
      <p:ext uri="{BB962C8B-B14F-4D97-AF65-F5344CB8AC3E}">
        <p14:creationId xmlns:p14="http://schemas.microsoft.com/office/powerpoint/2010/main" val="2846213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pPr>
                <a:defRPr/>
              </a:pPr>
              <a:t>12</a:t>
            </a:fld>
            <a:endParaRPr lang="en-GB" altLang="en-US"/>
          </a:p>
        </p:txBody>
      </p:sp>
    </p:spTree>
    <p:extLst>
      <p:ext uri="{BB962C8B-B14F-4D97-AF65-F5344CB8AC3E}">
        <p14:creationId xmlns:p14="http://schemas.microsoft.com/office/powerpoint/2010/main" val="2094966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Usually</a:t>
            </a:r>
            <a:r>
              <a:rPr lang="nl-NL" dirty="0"/>
              <a:t> </a:t>
            </a:r>
            <a:r>
              <a:rPr lang="nl-NL" dirty="0" err="1"/>
              <a:t>the</a:t>
            </a:r>
            <a:r>
              <a:rPr lang="nl-NL" dirty="0"/>
              <a:t> </a:t>
            </a:r>
            <a:r>
              <a:rPr lang="nl-NL" dirty="0" err="1"/>
              <a:t>proof</a:t>
            </a:r>
            <a:r>
              <a:rPr lang="nl-NL" dirty="0"/>
              <a:t> of transfer </a:t>
            </a:r>
            <a:r>
              <a:rPr lang="nl-NL" dirty="0" err="1"/>
              <a:t>to</a:t>
            </a:r>
            <a:r>
              <a:rPr lang="nl-NL" dirty="0"/>
              <a:t> </a:t>
            </a:r>
            <a:r>
              <a:rPr lang="nl-NL" dirty="0" err="1"/>
              <a:t>the</a:t>
            </a:r>
            <a:r>
              <a:rPr lang="nl-NL" dirty="0"/>
              <a:t> </a:t>
            </a:r>
            <a:r>
              <a:rPr lang="nl-NL" dirty="0" err="1"/>
              <a:t>Treasury</a:t>
            </a:r>
            <a:r>
              <a:rPr lang="nl-NL" dirty="0"/>
              <a:t> account (made </a:t>
            </a:r>
            <a:r>
              <a:rPr lang="nl-NL" dirty="0" err="1"/>
              <a:t>by</a:t>
            </a:r>
            <a:r>
              <a:rPr lang="nl-NL" dirty="0"/>
              <a:t> </a:t>
            </a:r>
            <a:r>
              <a:rPr lang="nl-NL" dirty="0" err="1"/>
              <a:t>the</a:t>
            </a:r>
            <a:r>
              <a:rPr lang="nl-NL" dirty="0"/>
              <a:t> Central</a:t>
            </a:r>
            <a:r>
              <a:rPr lang="nl-NL" baseline="0" dirty="0"/>
              <a:t> Bank) </a:t>
            </a:r>
            <a:r>
              <a:rPr lang="nl-NL" baseline="0" dirty="0" err="1"/>
              <a:t>and</a:t>
            </a:r>
            <a:r>
              <a:rPr lang="nl-NL" baseline="0" dirty="0"/>
              <a:t> </a:t>
            </a:r>
            <a:r>
              <a:rPr lang="nl-NL" baseline="0" dirty="0" err="1"/>
              <a:t>the</a:t>
            </a:r>
            <a:r>
              <a:rPr lang="nl-NL" baseline="0" dirty="0"/>
              <a:t> exchange </a:t>
            </a:r>
            <a:r>
              <a:rPr lang="nl-NL" baseline="0" dirty="0" err="1"/>
              <a:t>rate</a:t>
            </a:r>
            <a:r>
              <a:rPr lang="nl-NL" baseline="0" dirty="0"/>
              <a:t> </a:t>
            </a:r>
            <a:r>
              <a:rPr lang="nl-NL" baseline="0" dirty="0" err="1"/>
              <a:t>used</a:t>
            </a:r>
            <a:r>
              <a:rPr lang="nl-NL" baseline="0" dirty="0"/>
              <a:t> is </a:t>
            </a:r>
            <a:r>
              <a:rPr lang="nl-NL" baseline="0" dirty="0" err="1"/>
              <a:t>forwarded</a:t>
            </a:r>
            <a:r>
              <a:rPr lang="nl-NL" baseline="0" dirty="0"/>
              <a:t> </a:t>
            </a:r>
            <a:r>
              <a:rPr lang="nl-NL" baseline="0" dirty="0" err="1"/>
              <a:t>to</a:t>
            </a:r>
            <a:r>
              <a:rPr lang="nl-NL" baseline="0" dirty="0"/>
              <a:t> </a:t>
            </a:r>
            <a:r>
              <a:rPr lang="nl-NL" baseline="0" dirty="0" err="1"/>
              <a:t>the</a:t>
            </a:r>
            <a:r>
              <a:rPr lang="nl-NL" baseline="0" dirty="0"/>
              <a:t> </a:t>
            </a:r>
            <a:r>
              <a:rPr lang="nl-NL" baseline="0" dirty="0" err="1"/>
              <a:t>Delegation</a:t>
            </a:r>
            <a:r>
              <a:rPr lang="nl-NL" baseline="0" dirty="0"/>
              <a:t> (</a:t>
            </a:r>
            <a:r>
              <a:rPr lang="nl-NL" baseline="0" dirty="0" err="1"/>
              <a:t>and</a:t>
            </a:r>
            <a:r>
              <a:rPr lang="nl-NL" baseline="0" dirty="0"/>
              <a:t> </a:t>
            </a:r>
            <a:r>
              <a:rPr lang="nl-NL" baseline="0" dirty="0" err="1"/>
              <a:t>forwarded</a:t>
            </a:r>
            <a:r>
              <a:rPr lang="nl-NL" baseline="0" dirty="0"/>
              <a:t> </a:t>
            </a:r>
            <a:r>
              <a:rPr lang="nl-NL" baseline="0" dirty="0" err="1"/>
              <a:t>to</a:t>
            </a:r>
            <a:r>
              <a:rPr lang="nl-NL" baseline="0" dirty="0"/>
              <a:t> HQ) </a:t>
            </a:r>
            <a:r>
              <a:rPr lang="nl-NL" baseline="0" dirty="0" err="1"/>
              <a:t>immediately</a:t>
            </a:r>
            <a:r>
              <a:rPr lang="nl-NL" baseline="0" dirty="0"/>
              <a:t> </a:t>
            </a:r>
            <a:r>
              <a:rPr lang="nl-NL" baseline="0" dirty="0" err="1"/>
              <a:t>after</a:t>
            </a:r>
            <a:r>
              <a:rPr lang="nl-NL" baseline="0" dirty="0"/>
              <a:t> </a:t>
            </a:r>
            <a:r>
              <a:rPr lang="nl-NL" baseline="0" dirty="0" err="1"/>
              <a:t>the</a:t>
            </a:r>
            <a:r>
              <a:rPr lang="nl-NL" baseline="0" dirty="0"/>
              <a:t> </a:t>
            </a:r>
            <a:r>
              <a:rPr lang="nl-NL" baseline="0" dirty="0" err="1"/>
              <a:t>deposit</a:t>
            </a:r>
            <a:r>
              <a:rPr lang="nl-NL" baseline="0" dirty="0"/>
              <a:t>. </a:t>
            </a:r>
            <a:r>
              <a:rPr lang="nl-NL" baseline="0" dirty="0" err="1"/>
              <a:t>If</a:t>
            </a:r>
            <a:r>
              <a:rPr lang="nl-NL" baseline="0" dirty="0"/>
              <a:t> </a:t>
            </a:r>
            <a:r>
              <a:rPr lang="nl-NL" baseline="0" dirty="0" err="1"/>
              <a:t>not</a:t>
            </a:r>
            <a:r>
              <a:rPr lang="nl-NL" baseline="0" dirty="0"/>
              <a:t>, </a:t>
            </a:r>
            <a:r>
              <a:rPr lang="nl-NL" baseline="0" dirty="0" err="1"/>
              <a:t>the</a:t>
            </a:r>
            <a:r>
              <a:rPr lang="nl-NL" baseline="0" dirty="0"/>
              <a:t> </a:t>
            </a:r>
            <a:r>
              <a:rPr lang="nl-NL" baseline="0" dirty="0" err="1"/>
              <a:t>evidence</a:t>
            </a:r>
            <a:r>
              <a:rPr lang="nl-NL" baseline="0" dirty="0"/>
              <a:t> of </a:t>
            </a:r>
            <a:r>
              <a:rPr lang="nl-NL" baseline="0" dirty="0" err="1"/>
              <a:t>the</a:t>
            </a:r>
            <a:r>
              <a:rPr lang="nl-NL" baseline="0" dirty="0"/>
              <a:t> exchange </a:t>
            </a:r>
            <a:r>
              <a:rPr lang="nl-NL" baseline="0" dirty="0" err="1"/>
              <a:t>rate</a:t>
            </a:r>
            <a:r>
              <a:rPr lang="nl-NL" baseline="0" dirty="0"/>
              <a:t> </a:t>
            </a:r>
            <a:r>
              <a:rPr lang="nl-NL" baseline="0" dirty="0" err="1"/>
              <a:t>used</a:t>
            </a:r>
            <a:r>
              <a:rPr lang="nl-NL" baseline="0" dirty="0"/>
              <a:t> </a:t>
            </a:r>
            <a:r>
              <a:rPr lang="nl-NL" baseline="0" dirty="0" err="1"/>
              <a:t>shoud</a:t>
            </a:r>
            <a:r>
              <a:rPr lang="nl-NL" baseline="0" dirty="0"/>
              <a:t> </a:t>
            </a:r>
            <a:r>
              <a:rPr lang="nl-NL" baseline="0" dirty="0" err="1"/>
              <a:t>be</a:t>
            </a:r>
            <a:r>
              <a:rPr lang="nl-NL" baseline="0" dirty="0"/>
              <a:t> </a:t>
            </a:r>
            <a:r>
              <a:rPr lang="nl-NL" baseline="0" dirty="0" err="1"/>
              <a:t>added</a:t>
            </a:r>
            <a:r>
              <a:rPr lang="nl-NL" baseline="0" dirty="0"/>
              <a:t> </a:t>
            </a:r>
            <a:r>
              <a:rPr lang="nl-NL" baseline="0" dirty="0" err="1"/>
              <a:t>to</a:t>
            </a:r>
            <a:r>
              <a:rPr lang="nl-NL" baseline="0" dirty="0"/>
              <a:t> </a:t>
            </a:r>
            <a:r>
              <a:rPr lang="nl-NL" baseline="0" dirty="0" err="1"/>
              <a:t>the</a:t>
            </a:r>
            <a:r>
              <a:rPr lang="nl-NL" baseline="0" dirty="0"/>
              <a:t> </a:t>
            </a:r>
            <a:r>
              <a:rPr lang="nl-NL" baseline="0" dirty="0" err="1"/>
              <a:t>documentation</a:t>
            </a:r>
            <a:r>
              <a:rPr lang="nl-NL" baseline="0" dirty="0"/>
              <a:t> </a:t>
            </a:r>
            <a:r>
              <a:rPr lang="nl-NL" baseline="0" dirty="0" err="1"/>
              <a:t>for</a:t>
            </a:r>
            <a:r>
              <a:rPr lang="nl-NL" baseline="0" dirty="0"/>
              <a:t> </a:t>
            </a:r>
            <a:r>
              <a:rPr lang="nl-NL" baseline="0" dirty="0" err="1"/>
              <a:t>the</a:t>
            </a:r>
            <a:r>
              <a:rPr lang="nl-NL" baseline="0" dirty="0"/>
              <a:t> </a:t>
            </a:r>
            <a:r>
              <a:rPr lang="nl-NL" baseline="0" dirty="0" err="1"/>
              <a:t>request</a:t>
            </a:r>
            <a:r>
              <a:rPr lang="nl-NL" baseline="0" dirty="0"/>
              <a:t> </a:t>
            </a:r>
            <a:r>
              <a:rPr lang="nl-NL" baseline="0" dirty="0" err="1"/>
              <a:t>for</a:t>
            </a:r>
            <a:r>
              <a:rPr lang="nl-NL" baseline="0" dirty="0"/>
              <a:t> release of </a:t>
            </a:r>
            <a:r>
              <a:rPr lang="nl-NL" baseline="0" dirty="0" err="1"/>
              <a:t>the</a:t>
            </a:r>
            <a:r>
              <a:rPr lang="nl-NL" baseline="0" dirty="0"/>
              <a:t> next transfer.</a:t>
            </a:r>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pPr>
                <a:defRPr/>
              </a:pPr>
              <a:t>15</a:t>
            </a:fld>
            <a:endParaRPr lang="en-GB" altLang="en-US"/>
          </a:p>
        </p:txBody>
      </p:sp>
    </p:spTree>
    <p:extLst>
      <p:ext uri="{BB962C8B-B14F-4D97-AF65-F5344CB8AC3E}">
        <p14:creationId xmlns:p14="http://schemas.microsoft.com/office/powerpoint/2010/main" val="232926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pPr>
                <a:defRPr/>
              </a:pPr>
              <a:t>17</a:t>
            </a:fld>
            <a:endParaRPr lang="en-GB" altLang="en-US"/>
          </a:p>
        </p:txBody>
      </p:sp>
    </p:spTree>
    <p:extLst>
      <p:ext uri="{BB962C8B-B14F-4D97-AF65-F5344CB8AC3E}">
        <p14:creationId xmlns:p14="http://schemas.microsoft.com/office/powerpoint/2010/main" val="3199272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F21F286C-2FE4-4561-9DC2-6F2D0E2A973C}" type="slidenum">
              <a:rPr lang="en-GB" altLang="en-US" smtClean="0"/>
              <a:pPr>
                <a:defRPr/>
              </a:pPr>
              <a:t>18</a:t>
            </a:fld>
            <a:endParaRPr lang="en-GB" altLang="en-US"/>
          </a:p>
        </p:txBody>
      </p:sp>
    </p:spTree>
    <p:extLst>
      <p:ext uri="{BB962C8B-B14F-4D97-AF65-F5344CB8AC3E}">
        <p14:creationId xmlns:p14="http://schemas.microsoft.com/office/powerpoint/2010/main" val="3161654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anose="020B0604030504040204" pitchFamily="34" charset="0"/>
              </a:defRPr>
            </a:lvl1pPr>
            <a:lvl2pPr marL="742950" indent="-285750" defTabSz="457200" eaLnBrk="0" hangingPunct="0">
              <a:defRPr sz="1200">
                <a:solidFill>
                  <a:srgbClr val="0F5494"/>
                </a:solidFill>
                <a:latin typeface="Verdana" panose="020B0604030504040204" pitchFamily="34" charset="0"/>
              </a:defRPr>
            </a:lvl2pPr>
            <a:lvl3pPr marL="1143000" indent="-228600" defTabSz="457200" eaLnBrk="0" hangingPunct="0">
              <a:defRPr sz="1200">
                <a:solidFill>
                  <a:srgbClr val="0F5494"/>
                </a:solidFill>
                <a:latin typeface="Verdana" panose="020B0604030504040204" pitchFamily="34" charset="0"/>
              </a:defRPr>
            </a:lvl3pPr>
            <a:lvl4pPr marL="1600200" indent="-228600" defTabSz="457200" eaLnBrk="0" hangingPunct="0">
              <a:defRPr sz="1200">
                <a:solidFill>
                  <a:srgbClr val="0F5494"/>
                </a:solidFill>
                <a:latin typeface="Verdana" panose="020B0604030504040204" pitchFamily="34" charset="0"/>
              </a:defRPr>
            </a:lvl4pPr>
            <a:lvl5pPr marL="2057400" indent="-228600" defTabSz="457200" eaLnBrk="0" hangingPunct="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12"/>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13"/>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15"/>
          <p:cNvSpPr>
            <a:spLocks noGrp="1" noChangeArrowheads="1"/>
          </p:cNvSpPr>
          <p:nvPr>
            <p:ph type="sldNum" sz="quarter" idx="12"/>
          </p:nvPr>
        </p:nvSpPr>
        <p:spPr/>
        <p:txBody>
          <a:bodyPr/>
          <a:lstStyle>
            <a:lvl1pPr>
              <a:defRPr>
                <a:solidFill>
                  <a:schemeClr val="bg1"/>
                </a:solidFill>
                <a:latin typeface="Verdana" panose="020B0604030504040204" pitchFamily="34" charset="0"/>
              </a:defRPr>
            </a:lvl1pPr>
          </a:lstStyle>
          <a:p>
            <a:pPr>
              <a:defRPr/>
            </a:pPr>
            <a:fld id="{A1D2DE1F-DA36-497F-A033-27B2D09AFA4C}" type="slidenum">
              <a:rPr lang="en-GB" altLang="en-US"/>
              <a:pPr>
                <a:defRPr/>
              </a:pPr>
              <a:t>‹#›</a:t>
            </a:fld>
            <a:endParaRPr lang="en-GB" altLang="en-US"/>
          </a:p>
        </p:txBody>
      </p:sp>
    </p:spTree>
    <p:extLst>
      <p:ext uri="{BB962C8B-B14F-4D97-AF65-F5344CB8AC3E}">
        <p14:creationId xmlns:p14="http://schemas.microsoft.com/office/powerpoint/2010/main" val="2563421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B61DD10D-A912-4568-AB06-6FEFFA4C293B}" type="slidenum">
              <a:rPr lang="en-GB" altLang="en-US"/>
              <a:pPr>
                <a:defRPr/>
              </a:pPr>
              <a:t>‹#›</a:t>
            </a:fld>
            <a:endParaRPr lang="en-GB" altLang="en-US"/>
          </a:p>
        </p:txBody>
      </p:sp>
    </p:spTree>
    <p:extLst>
      <p:ext uri="{BB962C8B-B14F-4D97-AF65-F5344CB8AC3E}">
        <p14:creationId xmlns:p14="http://schemas.microsoft.com/office/powerpoint/2010/main" val="2700910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3DE8325-A880-4C83-A892-EC88D3A07EDD}" type="slidenum">
              <a:rPr lang="en-GB" altLang="en-US"/>
              <a:pPr>
                <a:defRPr/>
              </a:pPr>
              <a:t>‹#›</a:t>
            </a:fld>
            <a:endParaRPr lang="en-GB" altLang="en-US"/>
          </a:p>
        </p:txBody>
      </p:sp>
    </p:spTree>
    <p:extLst>
      <p:ext uri="{BB962C8B-B14F-4D97-AF65-F5344CB8AC3E}">
        <p14:creationId xmlns:p14="http://schemas.microsoft.com/office/powerpoint/2010/main" val="3948456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hree Columns">
    <p:spTree>
      <p:nvGrpSpPr>
        <p:cNvPr id="1" name=""/>
        <p:cNvGrpSpPr/>
        <p:nvPr/>
      </p:nvGrpSpPr>
      <p:grpSpPr>
        <a:xfrm>
          <a:off x="0" y="0"/>
          <a:ext cx="0" cy="0"/>
          <a:chOff x="0" y="0"/>
          <a:chExt cx="0" cy="0"/>
        </a:xfrm>
      </p:grpSpPr>
      <p:sp>
        <p:nvSpPr>
          <p:cNvPr id="2" name="Title 1"/>
          <p:cNvSpPr>
            <a:spLocks noGrp="1"/>
          </p:cNvSpPr>
          <p:nvPr>
            <p:ph type="title"/>
          </p:nvPr>
        </p:nvSpPr>
        <p:spPr>
          <a:xfrm>
            <a:off x="576000" y="453600"/>
            <a:ext cx="8064000" cy="432000"/>
          </a:xfrm>
        </p:spPr>
        <p:txBody>
          <a:bodyPr/>
          <a:lstStyle/>
          <a:p>
            <a:r>
              <a:rPr lang="en-US" dirty="0"/>
              <a:t>Click to edit Master title style</a:t>
            </a:r>
            <a:endParaRPr lang="en-GB" dirty="0"/>
          </a:p>
        </p:txBody>
      </p:sp>
      <p:sp>
        <p:nvSpPr>
          <p:cNvPr id="3" name="Content Placeholder 2"/>
          <p:cNvSpPr>
            <a:spLocks noGrp="1"/>
          </p:cNvSpPr>
          <p:nvPr>
            <p:ph idx="1"/>
          </p:nvPr>
        </p:nvSpPr>
        <p:spPr>
          <a:xfrm>
            <a:off x="576000" y="1367999"/>
            <a:ext cx="2592000" cy="4896000"/>
          </a:xfrm>
        </p:spPr>
        <p:txBody>
          <a:bodyPr>
            <a:normAutofit/>
          </a:bodyPr>
          <a:lstStyle>
            <a:lvl1pPr marL="179388" indent="-179388">
              <a:defRPr sz="1200"/>
            </a:lvl1pPr>
            <a:lvl2pPr marL="358775" indent="-166688">
              <a:defRPr sz="1200"/>
            </a:lvl2pPr>
            <a:lvl3pPr marL="538163" indent="-187325">
              <a:defRPr sz="1200"/>
            </a:lvl3pPr>
            <a:lvl4pPr marL="717550" indent="-176213">
              <a:defRPr sz="1200"/>
            </a:lvl4pPr>
            <a:lvl5pPr marL="896938" indent="-179388" defTabSz="939800">
              <a:tabLst/>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p:cNvSpPr>
            <a:spLocks noGrp="1"/>
          </p:cNvSpPr>
          <p:nvPr>
            <p:ph idx="13"/>
          </p:nvPr>
        </p:nvSpPr>
        <p:spPr>
          <a:xfrm>
            <a:off x="3312000" y="1367999"/>
            <a:ext cx="2592000" cy="4896000"/>
          </a:xfrm>
        </p:spPr>
        <p:txBody>
          <a:bodyPr>
            <a:normAutofit/>
          </a:bodyPr>
          <a:lstStyle>
            <a:lvl1pPr marL="179388" indent="-179388">
              <a:defRPr sz="1200"/>
            </a:lvl1pPr>
            <a:lvl2pPr marL="358775" indent="-166688">
              <a:defRPr sz="1200"/>
            </a:lvl2pPr>
            <a:lvl3pPr marL="538163" indent="-187325">
              <a:defRPr sz="1200"/>
            </a:lvl3pPr>
            <a:lvl4pPr marL="717550" indent="-176213">
              <a:defRPr sz="1200"/>
            </a:lvl4pPr>
            <a:lvl5pPr marL="896938" indent="-179388">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2"/>
          <p:cNvSpPr>
            <a:spLocks noGrp="1"/>
          </p:cNvSpPr>
          <p:nvPr>
            <p:ph idx="14"/>
          </p:nvPr>
        </p:nvSpPr>
        <p:spPr>
          <a:xfrm>
            <a:off x="6048000" y="1367999"/>
            <a:ext cx="2592000" cy="4896000"/>
          </a:xfrm>
        </p:spPr>
        <p:txBody>
          <a:bodyPr>
            <a:normAutofit/>
          </a:bodyPr>
          <a:lstStyle>
            <a:lvl1pPr marL="179388" indent="-179388">
              <a:defRPr sz="1200"/>
            </a:lvl1pPr>
            <a:lvl2pPr marL="358775" indent="-166688">
              <a:defRPr sz="1200"/>
            </a:lvl2pPr>
            <a:lvl3pPr marL="538163" indent="-187325">
              <a:defRPr sz="1200"/>
            </a:lvl3pPr>
            <a:lvl4pPr marL="717550" indent="-176213">
              <a:defRPr sz="1200"/>
            </a:lvl4pPr>
            <a:lvl5pPr marL="896938" indent="-179388">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Date Placeholder 3"/>
          <p:cNvSpPr>
            <a:spLocks noGrp="1"/>
          </p:cNvSpPr>
          <p:nvPr>
            <p:ph type="dt" sz="half" idx="15"/>
          </p:nvPr>
        </p:nvSpPr>
        <p:spPr/>
        <p:txBody>
          <a:bodyPr/>
          <a:lstStyle>
            <a:lvl1pPr>
              <a:defRPr/>
            </a:lvl1pPr>
          </a:lstStyle>
          <a:p>
            <a:pPr>
              <a:defRPr/>
            </a:pPr>
            <a:fld id="{B1DF7B50-85C2-0C4B-B762-7E55C8C21752}" type="datetime1">
              <a:rPr lang="en-GB"/>
              <a:pPr>
                <a:defRPr/>
              </a:pPr>
              <a:t>26/02/2017</a:t>
            </a:fld>
            <a:endParaRPr lang="en-GB" dirty="0"/>
          </a:p>
        </p:txBody>
      </p:sp>
      <p:sp>
        <p:nvSpPr>
          <p:cNvPr id="9" name="Footer Placeholder 4"/>
          <p:cNvSpPr>
            <a:spLocks noGrp="1"/>
          </p:cNvSpPr>
          <p:nvPr>
            <p:ph type="ftr" sz="quarter" idx="16"/>
          </p:nvPr>
        </p:nvSpPr>
        <p:spPr/>
        <p:txBody>
          <a:bodyPr/>
          <a:lstStyle>
            <a:lvl1pPr>
              <a:defRPr/>
            </a:lvl1pPr>
          </a:lstStyle>
          <a:p>
            <a:pPr>
              <a:defRPr/>
            </a:pPr>
            <a:endParaRPr lang="en-GB"/>
          </a:p>
        </p:txBody>
      </p:sp>
      <p:sp>
        <p:nvSpPr>
          <p:cNvPr id="10" name="Slide Number Placeholder 5"/>
          <p:cNvSpPr>
            <a:spLocks noGrp="1"/>
          </p:cNvSpPr>
          <p:nvPr>
            <p:ph type="sldNum" sz="quarter" idx="17"/>
          </p:nvPr>
        </p:nvSpPr>
        <p:spPr/>
        <p:txBody>
          <a:bodyPr/>
          <a:lstStyle>
            <a:lvl1pPr>
              <a:defRPr/>
            </a:lvl1pPr>
          </a:lstStyle>
          <a:p>
            <a:pPr>
              <a:defRPr/>
            </a:pPr>
            <a:r>
              <a:rPr lang="en-GB"/>
              <a:t>Slide </a:t>
            </a:r>
            <a:fld id="{EBBA7465-F2E0-D642-883A-DDB84B7460C2}" type="slidenum">
              <a:rPr lang="en-GB"/>
              <a:pPr>
                <a:defRPr/>
              </a:pPr>
              <a:t>‹#›</a:t>
            </a:fld>
            <a:endParaRPr lang="en-GB"/>
          </a:p>
        </p:txBody>
      </p:sp>
    </p:spTree>
    <p:extLst>
      <p:ext uri="{BB962C8B-B14F-4D97-AF65-F5344CB8AC3E}">
        <p14:creationId xmlns:p14="http://schemas.microsoft.com/office/powerpoint/2010/main" val="12252148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eaLnBrk="1" fontAlgn="auto" hangingPunct="1">
              <a:spcBef>
                <a:spcPts val="0"/>
              </a:spcBef>
              <a:spcAft>
                <a:spcPts val="0"/>
              </a:spcAft>
              <a:defRPr/>
            </a:pPr>
            <a:endParaRPr lang="en-US" sz="1800">
              <a:solidFill>
                <a:srgbClr val="FFFFFF"/>
              </a:solidFill>
              <a:latin typeface="Verdana"/>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a:solidFill>
                <a:srgbClr val="FFFFFF"/>
              </a:solidFill>
            </a:endParaRPr>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a:solidFill>
                <a:srgbClr val="FFFFFF"/>
              </a:solidFill>
            </a:endParaRPr>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solidFill>
                  <a:srgbClr val="FFFFFF"/>
                </a:solidFill>
              </a:rPr>
              <a:pPr/>
              <a:t>‹#›</a:t>
            </a:fld>
            <a:endParaRPr lang="en-GB">
              <a:solidFill>
                <a:srgbClr val="FFFFFF"/>
              </a:solidFill>
            </a:endParaRPr>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endParaRPr>
          </a:p>
        </p:txBody>
      </p:sp>
    </p:spTree>
    <p:extLst>
      <p:ext uri="{BB962C8B-B14F-4D97-AF65-F5344CB8AC3E}">
        <p14:creationId xmlns:p14="http://schemas.microsoft.com/office/powerpoint/2010/main" val="1879140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674842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902445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695884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GB">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468407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GB">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8309380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GB">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584727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2633C93-98CE-4364-A602-5499C8244FB5}" type="slidenum">
              <a:rPr lang="en-GB" altLang="en-US"/>
              <a:pPr>
                <a:defRPr/>
              </a:pPr>
              <a:t>‹#›</a:t>
            </a:fld>
            <a:endParaRPr lang="en-GB" altLang="en-US"/>
          </a:p>
        </p:txBody>
      </p:sp>
    </p:spTree>
    <p:extLst>
      <p:ext uri="{BB962C8B-B14F-4D97-AF65-F5344CB8AC3E}">
        <p14:creationId xmlns:p14="http://schemas.microsoft.com/office/powerpoint/2010/main" val="27091993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26715238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GB">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53732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32226557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2654269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a:solidFill>
                <a:srgbClr val="000000"/>
              </a:solidFill>
            </a:endParaRPr>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a:solidFill>
                <a:srgbClr val="000000"/>
              </a:solidFill>
            </a:endParaRPr>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solidFill>
                  <a:srgbClr val="000000"/>
                </a:solidFill>
              </a:rPr>
              <a:pPr/>
              <a:t>‹#›</a:t>
            </a:fld>
            <a:endParaRPr lang="en-GB">
              <a:solidFill>
                <a:srgbClr val="000000"/>
              </a:solidFill>
            </a:endParaRPr>
          </a:p>
        </p:txBody>
      </p:sp>
    </p:spTree>
    <p:extLst>
      <p:ext uri="{BB962C8B-B14F-4D97-AF65-F5344CB8AC3E}">
        <p14:creationId xmlns:p14="http://schemas.microsoft.com/office/powerpoint/2010/main" val="135912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6E20727-CCF4-4B48-9526-67A5F00C4C13}" type="slidenum">
              <a:rPr lang="en-GB" altLang="en-US"/>
              <a:pPr>
                <a:defRPr/>
              </a:pPr>
              <a:t>‹#›</a:t>
            </a:fld>
            <a:endParaRPr lang="en-GB" altLang="en-US"/>
          </a:p>
        </p:txBody>
      </p:sp>
    </p:spTree>
    <p:extLst>
      <p:ext uri="{BB962C8B-B14F-4D97-AF65-F5344CB8AC3E}">
        <p14:creationId xmlns:p14="http://schemas.microsoft.com/office/powerpoint/2010/main" val="337601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B5A0721-CEC6-4A16-A289-065750E257D2}" type="slidenum">
              <a:rPr lang="en-GB" altLang="en-US"/>
              <a:pPr>
                <a:defRPr/>
              </a:pPr>
              <a:t>‹#›</a:t>
            </a:fld>
            <a:endParaRPr lang="en-GB" altLang="en-US"/>
          </a:p>
        </p:txBody>
      </p:sp>
    </p:spTree>
    <p:extLst>
      <p:ext uri="{BB962C8B-B14F-4D97-AF65-F5344CB8AC3E}">
        <p14:creationId xmlns:p14="http://schemas.microsoft.com/office/powerpoint/2010/main" val="3564781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6E123161-6185-44D8-913B-99FF03B4A84B}" type="slidenum">
              <a:rPr lang="en-GB" altLang="en-US"/>
              <a:pPr>
                <a:defRPr/>
              </a:pPr>
              <a:t>‹#›</a:t>
            </a:fld>
            <a:endParaRPr lang="en-GB" altLang="en-US"/>
          </a:p>
        </p:txBody>
      </p:sp>
    </p:spTree>
    <p:extLst>
      <p:ext uri="{BB962C8B-B14F-4D97-AF65-F5344CB8AC3E}">
        <p14:creationId xmlns:p14="http://schemas.microsoft.com/office/powerpoint/2010/main" val="2164327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C98800D6-0442-49C8-99CE-0EE249D44AF8}" type="slidenum">
              <a:rPr lang="en-GB" altLang="en-US"/>
              <a:pPr>
                <a:defRPr/>
              </a:pPr>
              <a:t>‹#›</a:t>
            </a:fld>
            <a:endParaRPr lang="en-GB" altLang="en-US"/>
          </a:p>
        </p:txBody>
      </p:sp>
    </p:spTree>
    <p:extLst>
      <p:ext uri="{BB962C8B-B14F-4D97-AF65-F5344CB8AC3E}">
        <p14:creationId xmlns:p14="http://schemas.microsoft.com/office/powerpoint/2010/main" val="261405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21286124-870A-4013-8D71-31D876C72A7E}" type="slidenum">
              <a:rPr lang="en-GB" altLang="en-US"/>
              <a:pPr>
                <a:defRPr/>
              </a:pPr>
              <a:t>‹#›</a:t>
            </a:fld>
            <a:endParaRPr lang="en-GB" altLang="en-US"/>
          </a:p>
        </p:txBody>
      </p:sp>
    </p:spTree>
    <p:extLst>
      <p:ext uri="{BB962C8B-B14F-4D97-AF65-F5344CB8AC3E}">
        <p14:creationId xmlns:p14="http://schemas.microsoft.com/office/powerpoint/2010/main" val="2573003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746AAB40-9EC2-443B-A473-4ACF1AF2FC18}" type="slidenum">
              <a:rPr lang="en-GB" altLang="en-US"/>
              <a:pPr>
                <a:defRPr/>
              </a:pPr>
              <a:t>‹#›</a:t>
            </a:fld>
            <a:endParaRPr lang="en-GB" altLang="en-US"/>
          </a:p>
        </p:txBody>
      </p:sp>
    </p:spTree>
    <p:extLst>
      <p:ext uri="{BB962C8B-B14F-4D97-AF65-F5344CB8AC3E}">
        <p14:creationId xmlns:p14="http://schemas.microsoft.com/office/powerpoint/2010/main" val="1737932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FD7E519-2BB7-4F9A-BE1E-A516B84EC209}" type="slidenum">
              <a:rPr lang="en-GB" altLang="en-US"/>
              <a:pPr>
                <a:defRPr/>
              </a:pPr>
              <a:t>‹#›</a:t>
            </a:fld>
            <a:endParaRPr lang="en-GB" altLang="en-US"/>
          </a:p>
        </p:txBody>
      </p:sp>
    </p:spTree>
    <p:extLst>
      <p:ext uri="{BB962C8B-B14F-4D97-AF65-F5344CB8AC3E}">
        <p14:creationId xmlns:p14="http://schemas.microsoft.com/office/powerpoint/2010/main" val="29812079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image" Target="../media/image3.png"/><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altLang="en-US"/>
              <a:t>Second level</a:t>
            </a:r>
            <a:endParaRPr lang="en-GB" altLang="en-US"/>
          </a:p>
          <a:p>
            <a:pPr lvl="1"/>
            <a:r>
              <a:rPr lang="en-GB" altLang="en-US"/>
              <a:t>Third level</a:t>
            </a:r>
          </a:p>
          <a:p>
            <a:pPr lvl="2"/>
            <a:r>
              <a:rPr lang="en-GB" altLang="en-US"/>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panose="020B0604020202020204" pitchFamily="34" charset="0"/>
              </a:defRPr>
            </a:lvl1pPr>
          </a:lstStyle>
          <a:p>
            <a:pPr>
              <a:defRPr/>
            </a:pPr>
            <a:fld id="{32B1AF40-9860-4AA3-AD58-3FA13D8AEC86}" type="slidenum">
              <a:rPr lang="en-GB" altLang="en-US"/>
              <a:pPr>
                <a:defRPr/>
              </a:pPr>
              <a:t>‹#›</a:t>
            </a:fld>
            <a:endParaRPr lang="en-GB" altLang="en-US"/>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71" r:id="rId1"/>
    <p:sldLayoutId id="214748396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 id="2147483985" r:id="rId12"/>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buChar char="•"/>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eaLnBrk="1" hangingPunct="1"/>
            <a:endParaRPr lang="en-GB">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eaLnBrk="1" hangingPunct="1"/>
            <a:endParaRPr lang="en-GB">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eaLnBrk="1" hangingPunct="1"/>
            <a:fld id="{602768D2-4A8B-4330-BAE2-D1472A5B1CDF}" type="slidenum">
              <a:rPr lang="en-GB">
                <a:solidFill>
                  <a:srgbClr val="000000"/>
                </a:solidFill>
              </a:rPr>
              <a:pPr eaLnBrk="1" hangingPunct="1"/>
              <a:t>‹#›</a:t>
            </a:fld>
            <a:endParaRPr lang="en-GB">
              <a:solidFill>
                <a:srgbClr val="000000"/>
              </a:solidFill>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endParaRPr>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solidFill>
                <a:srgbClr val="FFFFFF"/>
              </a:solidFill>
            </a:endParaRPr>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extLst>
      <p:ext uri="{BB962C8B-B14F-4D97-AF65-F5344CB8AC3E}">
        <p14:creationId xmlns:p14="http://schemas.microsoft.com/office/powerpoint/2010/main" val="1329971449"/>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750" y="1628775"/>
            <a:ext cx="8351838" cy="1152153"/>
          </a:xfrm>
        </p:spPr>
        <p:txBody>
          <a:bodyPr/>
          <a:lstStyle/>
          <a:p>
            <a:pPr indent="0" algn="ctr" eaLnBrk="1" hangingPunct="1"/>
            <a:r>
              <a:rPr lang="en-US" sz="2600" dirty="0"/>
              <a:t>Budget support training</a:t>
            </a:r>
            <a:br>
              <a:rPr lang="en-US" sz="2600" dirty="0"/>
            </a:br>
            <a:r>
              <a:rPr lang="en-US" sz="2600" dirty="0"/>
              <a:t/>
            </a:r>
            <a:br>
              <a:rPr lang="en-US" sz="2600" dirty="0"/>
            </a:br>
            <a:endParaRPr lang="en-GB" sz="2000" dirty="0"/>
          </a:p>
        </p:txBody>
      </p:sp>
      <p:sp>
        <p:nvSpPr>
          <p:cNvPr id="3075" name="Rectangle 6"/>
          <p:cNvSpPr>
            <a:spLocks noGrp="1" noChangeArrowheads="1"/>
          </p:cNvSpPr>
          <p:nvPr>
            <p:ph type="subTitle" idx="1"/>
          </p:nvPr>
        </p:nvSpPr>
        <p:spPr>
          <a:xfrm>
            <a:off x="250825" y="2997200"/>
            <a:ext cx="8532813" cy="1728788"/>
          </a:xfrm>
        </p:spPr>
        <p:txBody>
          <a:bodyPr/>
          <a:lstStyle/>
          <a:p>
            <a:pPr algn="ctr" eaLnBrk="1" hangingPunct="1"/>
            <a:endParaRPr lang="en-US" sz="2000" dirty="0"/>
          </a:p>
          <a:p>
            <a:pPr algn="ctr" eaLnBrk="1" hangingPunct="1"/>
            <a:r>
              <a:rPr lang="fr-BE" sz="2000" dirty="0"/>
              <a:t>Module 8</a:t>
            </a:r>
          </a:p>
          <a:p>
            <a:pPr algn="ctr" eaLnBrk="1" hangingPunct="1"/>
            <a:r>
              <a:rPr lang="fr-BE" sz="2000" dirty="0"/>
              <a:t>The </a:t>
            </a:r>
            <a:r>
              <a:rPr lang="fr-BE" sz="2000" dirty="0" err="1"/>
              <a:t>disbursement</a:t>
            </a:r>
            <a:r>
              <a:rPr lang="fr-BE" sz="2000" dirty="0"/>
              <a:t> file </a:t>
            </a:r>
            <a:endParaRPr lang="en-GB" sz="2000" dirty="0"/>
          </a:p>
          <a:p>
            <a:pPr algn="ctr" eaLnBrk="1" hangingPunct="1"/>
            <a:endParaRPr lang="en-GB" sz="2000" i="1" dirty="0"/>
          </a:p>
          <a:p>
            <a:pPr algn="ctr" eaLnBrk="1" hangingPunct="1"/>
            <a:endParaRPr lang="en-GB" sz="2000" i="1" dirty="0"/>
          </a:p>
          <a:p>
            <a:pPr algn="ctr" eaLnBrk="1" hangingPunct="1"/>
            <a:endParaRPr lang="en-GB" sz="2000" dirty="0"/>
          </a:p>
        </p:txBody>
      </p:sp>
      <p:sp>
        <p:nvSpPr>
          <p:cNvPr id="2" name="Slide Number Placeholder 1"/>
          <p:cNvSpPr>
            <a:spLocks noGrp="1"/>
          </p:cNvSpPr>
          <p:nvPr>
            <p:ph type="sldNum" sz="quarter" idx="4294967295"/>
          </p:nvPr>
        </p:nvSpPr>
        <p:spPr>
          <a:xfrm>
            <a:off x="6553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r>
              <a:rPr lang="en-GB">
                <a:solidFill>
                  <a:srgbClr val="FFFFFF"/>
                </a:solidFill>
              </a:rPr>
              <a:t>Version </a:t>
            </a:r>
            <a:r>
              <a:rPr lang="en-GB" smtClean="0">
                <a:solidFill>
                  <a:srgbClr val="FFFFFF"/>
                </a:solidFill>
              </a:rPr>
              <a:t>February 2017</a:t>
            </a:r>
            <a:endParaRPr lang="en-GB" dirty="0">
              <a:solidFill>
                <a:srgbClr val="FFFFFF"/>
              </a:solidFill>
            </a:endParaRPr>
          </a:p>
        </p:txBody>
      </p:sp>
    </p:spTree>
    <p:extLst>
      <p:ext uri="{BB962C8B-B14F-4D97-AF65-F5344CB8AC3E}">
        <p14:creationId xmlns:p14="http://schemas.microsoft.com/office/powerpoint/2010/main" val="2373113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1124745"/>
            <a:ext cx="8229600" cy="864096"/>
          </a:xfrm>
        </p:spPr>
        <p:txBody>
          <a:bodyPr/>
          <a:lstStyle/>
          <a:p>
            <a:r>
              <a:rPr lang="en-US" sz="2400" dirty="0"/>
              <a:t/>
            </a:r>
            <a:br>
              <a:rPr lang="en-US" sz="2400" dirty="0"/>
            </a:br>
            <a:r>
              <a:rPr lang="en-US" sz="2400" dirty="0">
                <a:solidFill>
                  <a:srgbClr val="C00000"/>
                </a:solidFill>
              </a:rPr>
              <a:t>WHEN</a:t>
            </a:r>
            <a:r>
              <a:rPr lang="en-US" sz="2400" dirty="0"/>
              <a:t> to prepare a disbursement file? (2)</a:t>
            </a:r>
            <a:r>
              <a:rPr lang="en-US" dirty="0"/>
              <a:t/>
            </a:r>
            <a:br>
              <a:rPr lang="en-US" dirty="0"/>
            </a:br>
            <a:endParaRPr lang="nl-NL" dirty="0"/>
          </a:p>
        </p:txBody>
      </p:sp>
      <p:sp>
        <p:nvSpPr>
          <p:cNvPr id="3" name="Tijdelijke aanduiding voor inhoud 2"/>
          <p:cNvSpPr>
            <a:spLocks noGrp="1"/>
          </p:cNvSpPr>
          <p:nvPr>
            <p:ph idx="1"/>
          </p:nvPr>
        </p:nvSpPr>
        <p:spPr>
          <a:xfrm>
            <a:off x="457200" y="1988841"/>
            <a:ext cx="8229600" cy="3312367"/>
          </a:xfrm>
        </p:spPr>
        <p:txBody>
          <a:bodyPr/>
          <a:lstStyle/>
          <a:p>
            <a:pPr algn="just"/>
            <a:r>
              <a:rPr lang="en-GB" i="0" dirty="0"/>
              <a:t>Implementation of activities (for instance annual action plan of sector strategy)</a:t>
            </a:r>
          </a:p>
          <a:p>
            <a:pPr algn="just"/>
            <a:r>
              <a:rPr lang="en-GB" i="0" dirty="0"/>
              <a:t>Assessment stage</a:t>
            </a:r>
          </a:p>
          <a:p>
            <a:pPr algn="just"/>
            <a:r>
              <a:rPr lang="en-GB" i="0" dirty="0"/>
              <a:t>Preparation of the request (possible several exchanges between PC, the Delegation and HQ)</a:t>
            </a:r>
          </a:p>
          <a:p>
            <a:pPr algn="just"/>
            <a:r>
              <a:rPr lang="en-GB" i="0" dirty="0"/>
              <a:t>Analysis of the </a:t>
            </a:r>
            <a:r>
              <a:rPr lang="en-GB" i="0" dirty="0">
                <a:solidFill>
                  <a:srgbClr val="C00000"/>
                </a:solidFill>
              </a:rPr>
              <a:t>request from PC</a:t>
            </a:r>
            <a:r>
              <a:rPr lang="en-GB" i="0" dirty="0"/>
              <a:t> by the Delegation</a:t>
            </a:r>
          </a:p>
          <a:p>
            <a:pPr algn="just"/>
            <a:r>
              <a:rPr lang="en-GB" i="0" dirty="0"/>
              <a:t>Analysis of the request by HQ</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10</a:t>
            </a:fld>
            <a:endParaRPr lang="en-GB" altLang="en-US">
              <a:solidFill>
                <a:srgbClr val="000000"/>
              </a:solidFill>
            </a:endParaRPr>
          </a:p>
        </p:txBody>
      </p:sp>
      <p:sp>
        <p:nvSpPr>
          <p:cNvPr id="5" name="Afgeronde rechthoek 4"/>
          <p:cNvSpPr/>
          <p:nvPr/>
        </p:nvSpPr>
        <p:spPr bwMode="auto">
          <a:xfrm>
            <a:off x="755576" y="5445224"/>
            <a:ext cx="7776864" cy="800001"/>
          </a:xfrm>
          <a:prstGeom prst="roundRect">
            <a:avLst/>
          </a:prstGeom>
          <a:solidFill>
            <a:srgbClr val="2D5EC1"/>
          </a:solidFill>
          <a:ln>
            <a:noFill/>
          </a:ln>
          <a:effectLst/>
          <a:extLst/>
        </p:spPr>
        <p:txBody>
          <a:bodyPr vert="horz" wrap="square" lIns="91440" tIns="45720" rIns="91440" bIns="45720" numCol="1" rtlCol="0" anchor="ctr" anchorCtr="0" compatLnSpc="1">
            <a:prstTxWarp prst="textNoShape">
              <a:avLst/>
            </a:prstTxWarp>
          </a:bodyPr>
          <a:lstStyle/>
          <a:p>
            <a:pPr marL="3175" eaLnBrk="1" hangingPunct="1"/>
            <a:r>
              <a:rPr lang="en-US" sz="2000" dirty="0">
                <a:solidFill>
                  <a:schemeClr val="bg1"/>
                </a:solidFill>
              </a:rPr>
              <a:t>See indicative timetable in Financing Agreement, TAPs and Annexes</a:t>
            </a:r>
            <a:endParaRPr kumimoji="0" lang="nl-NL" sz="20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1422571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1124745"/>
            <a:ext cx="8229600" cy="864096"/>
          </a:xfrm>
        </p:spPr>
        <p:txBody>
          <a:bodyPr/>
          <a:lstStyle/>
          <a:p>
            <a:r>
              <a:rPr lang="en-US" sz="2400" dirty="0"/>
              <a:t/>
            </a:r>
            <a:br>
              <a:rPr lang="en-US" sz="2400" dirty="0"/>
            </a:br>
            <a:r>
              <a:rPr lang="en-US" sz="2400" dirty="0">
                <a:solidFill>
                  <a:srgbClr val="C00000"/>
                </a:solidFill>
              </a:rPr>
              <a:t>WHEN</a:t>
            </a:r>
            <a:r>
              <a:rPr lang="en-US" sz="2400" dirty="0"/>
              <a:t> to prepare a disbursement file? (2)</a:t>
            </a:r>
            <a:r>
              <a:rPr lang="en-US" dirty="0"/>
              <a:t/>
            </a:r>
            <a:br>
              <a:rPr lang="en-US" dirty="0"/>
            </a:br>
            <a:endParaRPr lang="nl-NL" dirty="0"/>
          </a:p>
        </p:txBody>
      </p:sp>
      <p:sp>
        <p:nvSpPr>
          <p:cNvPr id="3" name="Tijdelijke aanduiding voor inhoud 2"/>
          <p:cNvSpPr>
            <a:spLocks noGrp="1"/>
          </p:cNvSpPr>
          <p:nvPr>
            <p:ph idx="1"/>
          </p:nvPr>
        </p:nvSpPr>
        <p:spPr>
          <a:xfrm>
            <a:off x="457200" y="1988841"/>
            <a:ext cx="8229600" cy="3672407"/>
          </a:xfrm>
        </p:spPr>
        <p:txBody>
          <a:bodyPr/>
          <a:lstStyle/>
          <a:p>
            <a:r>
              <a:rPr lang="en-US" b="1" i="0" dirty="0">
                <a:solidFill>
                  <a:srgbClr val="C00000"/>
                </a:solidFill>
              </a:rPr>
              <a:t>Deadlines:</a:t>
            </a:r>
            <a:r>
              <a:rPr lang="en-US" dirty="0"/>
              <a:t> </a:t>
            </a:r>
          </a:p>
          <a:p>
            <a:r>
              <a:rPr lang="en-US" i="0" dirty="0"/>
              <a:t>Check carefully and regularly the time each stakeholder requires in the preparation process of a disbursement file.</a:t>
            </a:r>
          </a:p>
          <a:p>
            <a:r>
              <a:rPr lang="en-US" i="0" dirty="0"/>
              <a:t>Can the expected time-table be matched with the partner country’s budget cycle? </a:t>
            </a:r>
          </a:p>
          <a:p>
            <a:r>
              <a:rPr lang="en-US" i="0" dirty="0"/>
              <a:t>The time required for the process may vary according to the time of the year, the kind of tranche, external factors etc.</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11</a:t>
            </a:fld>
            <a:endParaRPr lang="en-GB" altLang="en-US">
              <a:solidFill>
                <a:srgbClr val="000000"/>
              </a:solidFill>
            </a:endParaRPr>
          </a:p>
        </p:txBody>
      </p:sp>
      <p:sp>
        <p:nvSpPr>
          <p:cNvPr id="5" name="Afgeronde rechthoek 4"/>
          <p:cNvSpPr/>
          <p:nvPr/>
        </p:nvSpPr>
        <p:spPr bwMode="auto">
          <a:xfrm>
            <a:off x="848024" y="5845224"/>
            <a:ext cx="7776864" cy="800001"/>
          </a:xfrm>
          <a:prstGeom prst="roundRect">
            <a:avLst/>
          </a:prstGeom>
          <a:solidFill>
            <a:srgbClr val="2D5EC1"/>
          </a:solidFill>
          <a:ln>
            <a:noFill/>
          </a:ln>
          <a:effectLst/>
          <a:extLst/>
        </p:spPr>
        <p:txBody>
          <a:bodyPr vert="horz" wrap="square" lIns="91440" tIns="45720" rIns="91440" bIns="45720" numCol="1" rtlCol="0" anchor="ctr" anchorCtr="0" compatLnSpc="1">
            <a:prstTxWarp prst="textNoShape">
              <a:avLst/>
            </a:prstTxWarp>
          </a:bodyPr>
          <a:lstStyle/>
          <a:p>
            <a:pPr marL="3175" eaLnBrk="1" hangingPunct="1"/>
            <a:r>
              <a:rPr lang="en-US" sz="2000" dirty="0">
                <a:solidFill>
                  <a:schemeClr val="bg1"/>
                </a:solidFill>
              </a:rPr>
              <a:t>See indicative timetable in Financing Agreement, TAPs and Annexes</a:t>
            </a:r>
            <a:endParaRPr kumimoji="0" lang="nl-NL" sz="20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1181953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1339851"/>
            <a:ext cx="8784976" cy="793006"/>
          </a:xfrm>
        </p:spPr>
        <p:txBody>
          <a:bodyPr/>
          <a:lstStyle/>
          <a:p>
            <a:r>
              <a:rPr lang="en-US" sz="2800" dirty="0">
                <a:solidFill>
                  <a:srgbClr val="C00000"/>
                </a:solidFill>
              </a:rPr>
              <a:t>HOW</a:t>
            </a:r>
            <a:r>
              <a:rPr lang="en-US" sz="2800" dirty="0"/>
              <a:t> to prepare a disbursement file? (1)</a:t>
            </a:r>
            <a:r>
              <a:rPr lang="en-US" dirty="0"/>
              <a:t/>
            </a:r>
            <a:br>
              <a:rPr lang="en-US" dirty="0"/>
            </a:br>
            <a:endParaRPr lang="nl-NL" dirty="0"/>
          </a:p>
        </p:txBody>
      </p:sp>
      <p:sp>
        <p:nvSpPr>
          <p:cNvPr id="3" name="Tijdelijke aanduiding voor inhoud 2"/>
          <p:cNvSpPr>
            <a:spLocks noGrp="1"/>
          </p:cNvSpPr>
          <p:nvPr>
            <p:ph idx="1"/>
          </p:nvPr>
        </p:nvSpPr>
        <p:spPr>
          <a:xfrm>
            <a:off x="457200" y="1916833"/>
            <a:ext cx="8229600" cy="4328392"/>
          </a:xfrm>
        </p:spPr>
        <p:txBody>
          <a:bodyPr/>
          <a:lstStyle/>
          <a:p>
            <a:r>
              <a:rPr lang="en-US" i="0" dirty="0">
                <a:solidFill>
                  <a:srgbClr val="C00000"/>
                </a:solidFill>
              </a:rPr>
              <a:t>Partner country </a:t>
            </a:r>
            <a:r>
              <a:rPr lang="en-US" i="0" dirty="0"/>
              <a:t>- monitoring and evaluation and coordination frameworks and structures within Government</a:t>
            </a:r>
          </a:p>
          <a:p>
            <a:r>
              <a:rPr lang="en-US" i="0" dirty="0">
                <a:solidFill>
                  <a:srgbClr val="C00000"/>
                </a:solidFill>
              </a:rPr>
              <a:t>EU Delegation </a:t>
            </a:r>
            <a:r>
              <a:rPr lang="en-US" i="0" dirty="0"/>
              <a:t>– policy dialogue with the Partner Country and other parties (such as other development partners) and sector coordination groups at technical and political level (division of </a:t>
            </a:r>
            <a:r>
              <a:rPr lang="en-US" i="0" dirty="0" err="1"/>
              <a:t>labour</a:t>
            </a:r>
            <a:r>
              <a:rPr lang="en-US" i="0" dirty="0"/>
              <a:t>)</a:t>
            </a:r>
          </a:p>
          <a:p>
            <a:r>
              <a:rPr lang="en-US" i="0" dirty="0">
                <a:solidFill>
                  <a:srgbClr val="C00000"/>
                </a:solidFill>
              </a:rPr>
              <a:t>DEVCO HQ </a:t>
            </a:r>
            <a:r>
              <a:rPr lang="en-US" i="0" dirty="0"/>
              <a:t>– exchanges with the Delegation, with other parties such as the IMF, consultations of thematic units and discussions in BSSC with the participation of EEAS</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12</a:t>
            </a:fld>
            <a:endParaRPr lang="en-GB" altLang="en-US"/>
          </a:p>
        </p:txBody>
      </p:sp>
    </p:spTree>
    <p:extLst>
      <p:ext uri="{BB962C8B-B14F-4D97-AF65-F5344CB8AC3E}">
        <p14:creationId xmlns:p14="http://schemas.microsoft.com/office/powerpoint/2010/main" val="250211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7504" y="1339851"/>
            <a:ext cx="8784976" cy="793006"/>
          </a:xfrm>
        </p:spPr>
        <p:txBody>
          <a:bodyPr/>
          <a:lstStyle/>
          <a:p>
            <a:r>
              <a:rPr lang="en-US" sz="2800" dirty="0">
                <a:solidFill>
                  <a:srgbClr val="C00000"/>
                </a:solidFill>
              </a:rPr>
              <a:t>HOW</a:t>
            </a:r>
            <a:r>
              <a:rPr lang="en-US" sz="2800" dirty="0"/>
              <a:t> to prepare a disbursement file? (2)</a:t>
            </a:r>
            <a:r>
              <a:rPr lang="en-US" dirty="0"/>
              <a:t/>
            </a:r>
            <a:br>
              <a:rPr lang="en-US" dirty="0"/>
            </a:br>
            <a:endParaRPr lang="nl-NL" dirty="0"/>
          </a:p>
        </p:txBody>
      </p:sp>
      <p:sp>
        <p:nvSpPr>
          <p:cNvPr id="3" name="Tijdelijke aanduiding voor inhoud 2"/>
          <p:cNvSpPr>
            <a:spLocks noGrp="1"/>
          </p:cNvSpPr>
          <p:nvPr>
            <p:ph idx="1"/>
          </p:nvPr>
        </p:nvSpPr>
        <p:spPr>
          <a:xfrm>
            <a:off x="457200" y="1916833"/>
            <a:ext cx="8229600" cy="4328392"/>
          </a:xfrm>
        </p:spPr>
        <p:txBody>
          <a:bodyPr/>
          <a:lstStyle/>
          <a:p>
            <a:r>
              <a:rPr lang="en-US" i="0" dirty="0"/>
              <a:t>Assessment of General Conditions</a:t>
            </a:r>
          </a:p>
          <a:p>
            <a:endParaRPr lang="en-US" i="0" dirty="0"/>
          </a:p>
          <a:p>
            <a:r>
              <a:rPr lang="en-US" i="0" dirty="0"/>
              <a:t>Collect evidence to establish </a:t>
            </a:r>
            <a:r>
              <a:rPr lang="en-US" i="0" dirty="0">
                <a:solidFill>
                  <a:srgbClr val="C00000"/>
                </a:solidFill>
              </a:rPr>
              <a:t>relevance, credibility </a:t>
            </a:r>
            <a:r>
              <a:rPr lang="en-US" i="0" dirty="0"/>
              <a:t>and progress</a:t>
            </a:r>
          </a:p>
          <a:p>
            <a:endParaRPr lang="en-US" i="0" dirty="0"/>
          </a:p>
          <a:p>
            <a:r>
              <a:rPr lang="en-US" i="0" dirty="0"/>
              <a:t>Sources of verification as indicated in the Financing Agreement</a:t>
            </a:r>
          </a:p>
          <a:p>
            <a:endParaRPr lang="en-US" i="0" dirty="0"/>
          </a:p>
          <a:p>
            <a:r>
              <a:rPr lang="en-US" i="0" dirty="0"/>
              <a:t>Assessment of targets for variable tranches</a:t>
            </a:r>
          </a:p>
          <a:p>
            <a:r>
              <a:rPr lang="en-US" i="0" dirty="0"/>
              <a:t>Sources of verification</a:t>
            </a:r>
          </a:p>
          <a:p>
            <a:r>
              <a:rPr lang="en-US" i="0" dirty="0"/>
              <a:t>Calculations</a:t>
            </a:r>
            <a:endParaRPr lang="nl-NL" i="0"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13</a:t>
            </a:fld>
            <a:endParaRPr lang="en-GB" altLang="en-US">
              <a:solidFill>
                <a:srgbClr val="000000"/>
              </a:solidFill>
            </a:endParaRPr>
          </a:p>
        </p:txBody>
      </p:sp>
    </p:spTree>
    <p:extLst>
      <p:ext uri="{BB962C8B-B14F-4D97-AF65-F5344CB8AC3E}">
        <p14:creationId xmlns:p14="http://schemas.microsoft.com/office/powerpoint/2010/main" val="422733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9512" y="1339850"/>
            <a:ext cx="8445376" cy="936625"/>
          </a:xfrm>
        </p:spPr>
        <p:txBody>
          <a:bodyPr/>
          <a:lstStyle/>
          <a:p>
            <a:r>
              <a:rPr lang="nl-NL" sz="2400" dirty="0">
                <a:solidFill>
                  <a:srgbClr val="C00000"/>
                </a:solidFill>
              </a:rPr>
              <a:t>WHICH </a:t>
            </a:r>
            <a:r>
              <a:rPr lang="nl-NL" sz="2400" dirty="0" err="1"/>
              <a:t>documents</a:t>
            </a:r>
            <a:r>
              <a:rPr lang="nl-NL" sz="2400" dirty="0"/>
              <a:t> </a:t>
            </a:r>
            <a:r>
              <a:rPr lang="nl-NL" sz="2400" dirty="0" err="1"/>
              <a:t>to</a:t>
            </a:r>
            <a:r>
              <a:rPr lang="nl-NL" sz="2400" dirty="0"/>
              <a:t> </a:t>
            </a:r>
            <a:r>
              <a:rPr lang="nl-NL" sz="2400" dirty="0" err="1"/>
              <a:t>insert</a:t>
            </a:r>
            <a:r>
              <a:rPr lang="nl-NL" sz="2400" dirty="0"/>
              <a:t> in a </a:t>
            </a:r>
            <a:r>
              <a:rPr lang="nl-NL" sz="2400" dirty="0" err="1"/>
              <a:t>disbursement</a:t>
            </a:r>
            <a:r>
              <a:rPr lang="nl-NL" sz="2400" dirty="0"/>
              <a:t> file (1)</a:t>
            </a:r>
          </a:p>
        </p:txBody>
      </p:sp>
      <p:sp>
        <p:nvSpPr>
          <p:cNvPr id="3" name="Tijdelijke aanduiding voor inhoud 2"/>
          <p:cNvSpPr>
            <a:spLocks noGrp="1"/>
          </p:cNvSpPr>
          <p:nvPr>
            <p:ph idx="1"/>
          </p:nvPr>
        </p:nvSpPr>
        <p:spPr/>
        <p:txBody>
          <a:bodyPr/>
          <a:lstStyle/>
          <a:p>
            <a:r>
              <a:rPr lang="en-US" i="0" dirty="0"/>
              <a:t>In a disbursement file one should find: </a:t>
            </a:r>
          </a:p>
          <a:p>
            <a:endParaRPr lang="en-US" i="0" dirty="0"/>
          </a:p>
          <a:p>
            <a:r>
              <a:rPr lang="en-US" i="0" dirty="0"/>
              <a:t>facts and evidence </a:t>
            </a:r>
          </a:p>
          <a:p>
            <a:endParaRPr lang="en-US" i="0" dirty="0"/>
          </a:p>
          <a:p>
            <a:r>
              <a:rPr lang="en-US" i="0" dirty="0"/>
              <a:t>the analysis based in these facts and evidence</a:t>
            </a:r>
          </a:p>
          <a:p>
            <a:endParaRPr lang="en-US" i="0" dirty="0"/>
          </a:p>
          <a:p>
            <a:r>
              <a:rPr lang="en-US" i="0" dirty="0"/>
              <a:t>the underpinning documentation</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14</a:t>
            </a:fld>
            <a:endParaRPr lang="en-GB" altLang="en-US"/>
          </a:p>
        </p:txBody>
      </p:sp>
    </p:spTree>
    <p:extLst>
      <p:ext uri="{BB962C8B-B14F-4D97-AF65-F5344CB8AC3E}">
        <p14:creationId xmlns:p14="http://schemas.microsoft.com/office/powerpoint/2010/main" val="4128561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WHICH </a:t>
            </a:r>
            <a:r>
              <a:rPr lang="nl-NL" sz="2400" dirty="0" err="1"/>
              <a:t>documents</a:t>
            </a:r>
            <a:r>
              <a:rPr lang="nl-NL" sz="2400" dirty="0"/>
              <a:t> </a:t>
            </a:r>
            <a:r>
              <a:rPr lang="nl-NL" sz="2400" dirty="0" err="1"/>
              <a:t>to</a:t>
            </a:r>
            <a:r>
              <a:rPr lang="nl-NL" sz="2400" dirty="0"/>
              <a:t> </a:t>
            </a:r>
            <a:r>
              <a:rPr lang="nl-NL" sz="2400" dirty="0" err="1"/>
              <a:t>insert</a:t>
            </a:r>
            <a:r>
              <a:rPr lang="nl-NL" sz="2400" dirty="0"/>
              <a:t> in a </a:t>
            </a:r>
            <a:r>
              <a:rPr lang="nl-NL" sz="2400" dirty="0" err="1"/>
              <a:t>disbursement</a:t>
            </a:r>
            <a:r>
              <a:rPr lang="nl-NL" sz="2400" dirty="0"/>
              <a:t> file (2)</a:t>
            </a:r>
          </a:p>
        </p:txBody>
      </p:sp>
      <p:sp>
        <p:nvSpPr>
          <p:cNvPr id="3" name="Tijdelijke aanduiding voor inhoud 2"/>
          <p:cNvSpPr>
            <a:spLocks noGrp="1"/>
          </p:cNvSpPr>
          <p:nvPr>
            <p:ph idx="1"/>
          </p:nvPr>
        </p:nvSpPr>
        <p:spPr>
          <a:xfrm>
            <a:off x="457200" y="2276475"/>
            <a:ext cx="8229600" cy="4176861"/>
          </a:xfrm>
        </p:spPr>
        <p:txBody>
          <a:bodyPr/>
          <a:lstStyle/>
          <a:p>
            <a:pPr marL="0" indent="0">
              <a:buNone/>
            </a:pPr>
            <a:r>
              <a:rPr lang="en-GB" b="1" i="0" dirty="0">
                <a:solidFill>
                  <a:srgbClr val="C00000"/>
                </a:solidFill>
              </a:rPr>
              <a:t>Partner Country:</a:t>
            </a:r>
          </a:p>
          <a:p>
            <a:pPr algn="just"/>
            <a:r>
              <a:rPr lang="en-GB" i="0" dirty="0"/>
              <a:t>Formal request from the Government:</a:t>
            </a:r>
          </a:p>
          <a:p>
            <a:pPr algn="just"/>
            <a:r>
              <a:rPr lang="en-GB" i="0" dirty="0"/>
              <a:t>Cover Letter </a:t>
            </a:r>
          </a:p>
          <a:p>
            <a:pPr lvl="1" algn="just"/>
            <a:r>
              <a:rPr lang="en-GB" sz="2400" b="0" dirty="0"/>
              <a:t>Analysis and evidence of achievement of general criteria and targets for the indicators of the variable tranche</a:t>
            </a:r>
          </a:p>
          <a:p>
            <a:pPr lvl="1" algn="just"/>
            <a:r>
              <a:rPr lang="en-GB" sz="2400" b="0" dirty="0"/>
              <a:t>Amount requested</a:t>
            </a:r>
          </a:p>
          <a:p>
            <a:pPr lvl="1" algn="just"/>
            <a:r>
              <a:rPr lang="en-GB" sz="2400" b="0" dirty="0"/>
              <a:t>Proof of transfer previous disbursement (exchange rate) (if not done before)</a:t>
            </a:r>
          </a:p>
          <a:p>
            <a:pPr lvl="1" algn="just"/>
            <a:r>
              <a:rPr lang="en-GB" sz="2400" b="0" dirty="0"/>
              <a:t>Validity of bank account</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15</a:t>
            </a:fld>
            <a:endParaRPr lang="en-GB" altLang="en-US"/>
          </a:p>
        </p:txBody>
      </p:sp>
    </p:spTree>
    <p:extLst>
      <p:ext uri="{BB962C8B-B14F-4D97-AF65-F5344CB8AC3E}">
        <p14:creationId xmlns:p14="http://schemas.microsoft.com/office/powerpoint/2010/main" val="898935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WHICH </a:t>
            </a:r>
            <a:r>
              <a:rPr lang="nl-NL" sz="2400" dirty="0" err="1"/>
              <a:t>documents</a:t>
            </a:r>
            <a:r>
              <a:rPr lang="nl-NL" sz="2400" dirty="0"/>
              <a:t> </a:t>
            </a:r>
            <a:r>
              <a:rPr lang="nl-NL" sz="2400" dirty="0" err="1"/>
              <a:t>to</a:t>
            </a:r>
            <a:r>
              <a:rPr lang="nl-NL" sz="2400" dirty="0"/>
              <a:t> </a:t>
            </a:r>
            <a:r>
              <a:rPr lang="nl-NL" sz="2400" dirty="0" err="1"/>
              <a:t>insert</a:t>
            </a:r>
            <a:r>
              <a:rPr lang="nl-NL" sz="2400" dirty="0"/>
              <a:t> in a </a:t>
            </a:r>
            <a:r>
              <a:rPr lang="nl-NL" sz="2400" dirty="0" err="1"/>
              <a:t>disbursement</a:t>
            </a:r>
            <a:r>
              <a:rPr lang="nl-NL" sz="2400" dirty="0"/>
              <a:t> file (3)</a:t>
            </a:r>
          </a:p>
        </p:txBody>
      </p:sp>
      <p:sp>
        <p:nvSpPr>
          <p:cNvPr id="3" name="Tijdelijke aanduiding voor inhoud 2"/>
          <p:cNvSpPr>
            <a:spLocks noGrp="1"/>
          </p:cNvSpPr>
          <p:nvPr>
            <p:ph idx="1"/>
          </p:nvPr>
        </p:nvSpPr>
        <p:spPr>
          <a:xfrm>
            <a:off x="457200" y="2492375"/>
            <a:ext cx="8229600" cy="3960961"/>
          </a:xfrm>
        </p:spPr>
        <p:txBody>
          <a:bodyPr/>
          <a:lstStyle/>
          <a:p>
            <a:pPr marL="0" indent="0">
              <a:buNone/>
            </a:pPr>
            <a:r>
              <a:rPr lang="en-GB" b="1" i="0" dirty="0">
                <a:solidFill>
                  <a:srgbClr val="C00000"/>
                </a:solidFill>
              </a:rPr>
              <a:t>EU Delegation</a:t>
            </a:r>
          </a:p>
          <a:p>
            <a:pPr marL="0" indent="0" algn="just">
              <a:buNone/>
            </a:pPr>
            <a:r>
              <a:rPr lang="en-GB" i="0" dirty="0"/>
              <a:t>Cover letter by the Head of Delegation</a:t>
            </a:r>
          </a:p>
          <a:p>
            <a:pPr marL="0" indent="0" algn="just">
              <a:buNone/>
            </a:pPr>
            <a:r>
              <a:rPr lang="en-GB" i="0" dirty="0"/>
              <a:t>Note by the Head of Delegation</a:t>
            </a:r>
          </a:p>
          <a:p>
            <a:pPr lvl="1" algn="just"/>
            <a:r>
              <a:rPr lang="en-GB" sz="2400" b="0" dirty="0"/>
              <a:t>Summary of the analysis and the eligibility with regard to the General Conditions/criteria </a:t>
            </a:r>
          </a:p>
          <a:p>
            <a:pPr lvl="1" algn="just"/>
            <a:r>
              <a:rPr lang="en-GB" sz="2400" b="0" dirty="0"/>
              <a:t>Summary of the analysis of the targets achieved of the indicators for the variable tranche</a:t>
            </a:r>
          </a:p>
          <a:p>
            <a:pPr lvl="1" algn="just"/>
            <a:r>
              <a:rPr lang="en-GB" sz="2400" b="0" dirty="0"/>
              <a:t>Recommendations concerning the amount to be disbursed</a:t>
            </a:r>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16</a:t>
            </a:fld>
            <a:endParaRPr lang="en-GB" altLang="en-US"/>
          </a:p>
        </p:txBody>
      </p:sp>
    </p:spTree>
    <p:extLst>
      <p:ext uri="{BB962C8B-B14F-4D97-AF65-F5344CB8AC3E}">
        <p14:creationId xmlns:p14="http://schemas.microsoft.com/office/powerpoint/2010/main" val="3119352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WHICH </a:t>
            </a:r>
            <a:r>
              <a:rPr lang="nl-NL" sz="2400" dirty="0" err="1"/>
              <a:t>documents</a:t>
            </a:r>
            <a:r>
              <a:rPr lang="nl-NL" sz="2400" dirty="0"/>
              <a:t> </a:t>
            </a:r>
            <a:r>
              <a:rPr lang="nl-NL" sz="2400" dirty="0" err="1"/>
              <a:t>to</a:t>
            </a:r>
            <a:r>
              <a:rPr lang="nl-NL" sz="2400" dirty="0"/>
              <a:t> </a:t>
            </a:r>
            <a:r>
              <a:rPr lang="nl-NL" sz="2400" dirty="0" err="1"/>
              <a:t>insert</a:t>
            </a:r>
            <a:r>
              <a:rPr lang="nl-NL" sz="2400" dirty="0"/>
              <a:t> in a </a:t>
            </a:r>
            <a:r>
              <a:rPr lang="nl-NL" sz="2400" dirty="0" err="1"/>
              <a:t>disbursement</a:t>
            </a:r>
            <a:r>
              <a:rPr lang="nl-NL" sz="2400" dirty="0"/>
              <a:t> file (4)</a:t>
            </a:r>
          </a:p>
        </p:txBody>
      </p:sp>
      <p:sp>
        <p:nvSpPr>
          <p:cNvPr id="3" name="Tijdelijke aanduiding voor inhoud 2"/>
          <p:cNvSpPr>
            <a:spLocks noGrp="1"/>
          </p:cNvSpPr>
          <p:nvPr>
            <p:ph idx="1"/>
          </p:nvPr>
        </p:nvSpPr>
        <p:spPr>
          <a:xfrm>
            <a:off x="457200" y="2276475"/>
            <a:ext cx="8229600" cy="4445000"/>
          </a:xfrm>
        </p:spPr>
        <p:txBody>
          <a:bodyPr/>
          <a:lstStyle/>
          <a:p>
            <a:pPr marL="0" indent="0">
              <a:buNone/>
            </a:pPr>
            <a:r>
              <a:rPr lang="en-GB" b="1" i="0" dirty="0">
                <a:solidFill>
                  <a:srgbClr val="C00000"/>
                </a:solidFill>
              </a:rPr>
              <a:t>EU Delegation</a:t>
            </a:r>
          </a:p>
          <a:p>
            <a:pPr algn="just"/>
            <a:r>
              <a:rPr lang="en-GB" i="0" dirty="0"/>
              <a:t>Analysis by the Delegation – Note to the file</a:t>
            </a:r>
          </a:p>
          <a:p>
            <a:pPr lvl="1" algn="just"/>
            <a:r>
              <a:rPr lang="en-GB" b="0" dirty="0"/>
              <a:t>Analysis of the 4 General Conditions/criteria (Refer to annexes provided to Action Fiche of the BS operation)</a:t>
            </a:r>
          </a:p>
          <a:p>
            <a:pPr lvl="1" algn="just"/>
            <a:r>
              <a:rPr lang="en-GB" b="0" dirty="0"/>
              <a:t>Analysis of achievement of targets for the indicators for the variable tranche</a:t>
            </a:r>
          </a:p>
          <a:p>
            <a:pPr lvl="1" algn="just"/>
            <a:r>
              <a:rPr lang="en-GB" b="0" dirty="0">
                <a:solidFill>
                  <a:srgbClr val="C00000"/>
                </a:solidFill>
              </a:rPr>
              <a:t>Exceptions:</a:t>
            </a:r>
            <a:r>
              <a:rPr lang="en-GB" b="0" dirty="0">
                <a:solidFill>
                  <a:srgbClr val="FF0000"/>
                </a:solidFill>
              </a:rPr>
              <a:t> </a:t>
            </a:r>
            <a:r>
              <a:rPr lang="en-GB" b="0" dirty="0"/>
              <a:t>See simplification note ARES (2014)2429988 22/07/2014 (always check with HQ)</a:t>
            </a:r>
          </a:p>
          <a:p>
            <a:pPr algn="just"/>
            <a:r>
              <a:rPr lang="en-GB" sz="2000" i="0" dirty="0"/>
              <a:t>Annual PFM report</a:t>
            </a:r>
          </a:p>
          <a:p>
            <a:pPr algn="just"/>
            <a:r>
              <a:rPr lang="fr-BE" sz="2000" i="0" dirty="0"/>
              <a:t>RMF (</a:t>
            </a:r>
            <a:r>
              <a:rPr lang="en-GB" sz="2000" i="0" dirty="0"/>
              <a:t>updated</a:t>
            </a:r>
            <a:r>
              <a:rPr lang="fr-BE" sz="2000" i="0" dirty="0"/>
              <a:t> if </a:t>
            </a:r>
            <a:r>
              <a:rPr lang="en-GB" sz="2000" i="0" dirty="0"/>
              <a:t>substantial</a:t>
            </a:r>
            <a:r>
              <a:rPr lang="fr-BE" sz="2000" i="0" dirty="0"/>
              <a:t> changes </a:t>
            </a:r>
            <a:r>
              <a:rPr lang="fr-BE" sz="2000" i="0" dirty="0" err="1"/>
              <a:t>occurred</a:t>
            </a:r>
            <a:r>
              <a:rPr lang="fr-BE" sz="2000" i="0" dirty="0"/>
              <a:t>)</a:t>
            </a:r>
            <a:endParaRPr lang="en-GB" sz="2000" i="0"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17</a:t>
            </a:fld>
            <a:endParaRPr lang="en-GB" altLang="en-US">
              <a:solidFill>
                <a:srgbClr val="000000"/>
              </a:solidFill>
            </a:endParaRPr>
          </a:p>
        </p:txBody>
      </p:sp>
    </p:spTree>
    <p:extLst>
      <p:ext uri="{BB962C8B-B14F-4D97-AF65-F5344CB8AC3E}">
        <p14:creationId xmlns:p14="http://schemas.microsoft.com/office/powerpoint/2010/main" val="3956170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WHICH </a:t>
            </a:r>
            <a:r>
              <a:rPr lang="nl-NL" sz="2400" dirty="0" err="1"/>
              <a:t>documents</a:t>
            </a:r>
            <a:r>
              <a:rPr lang="nl-NL" sz="2400" dirty="0"/>
              <a:t> </a:t>
            </a:r>
            <a:r>
              <a:rPr lang="nl-NL" sz="2400" dirty="0" err="1"/>
              <a:t>to</a:t>
            </a:r>
            <a:r>
              <a:rPr lang="nl-NL" sz="2400" dirty="0"/>
              <a:t> </a:t>
            </a:r>
            <a:r>
              <a:rPr lang="nl-NL" sz="2400" dirty="0" err="1"/>
              <a:t>insert</a:t>
            </a:r>
            <a:r>
              <a:rPr lang="nl-NL" sz="2400" dirty="0"/>
              <a:t> in a </a:t>
            </a:r>
            <a:r>
              <a:rPr lang="nl-NL" sz="2400" dirty="0" err="1"/>
              <a:t>disbursement</a:t>
            </a:r>
            <a:r>
              <a:rPr lang="nl-NL" sz="2400" dirty="0"/>
              <a:t> file (5)</a:t>
            </a:r>
          </a:p>
        </p:txBody>
      </p:sp>
      <p:sp>
        <p:nvSpPr>
          <p:cNvPr id="3" name="Tijdelijke aanduiding voor inhoud 2"/>
          <p:cNvSpPr>
            <a:spLocks noGrp="1"/>
          </p:cNvSpPr>
          <p:nvPr>
            <p:ph idx="1"/>
          </p:nvPr>
        </p:nvSpPr>
        <p:spPr>
          <a:xfrm>
            <a:off x="457200" y="2276475"/>
            <a:ext cx="8229600" cy="4445000"/>
          </a:xfrm>
        </p:spPr>
        <p:txBody>
          <a:bodyPr/>
          <a:lstStyle/>
          <a:p>
            <a:pPr marL="0" indent="0">
              <a:buNone/>
            </a:pPr>
            <a:r>
              <a:rPr lang="en-GB" b="1" i="0" dirty="0">
                <a:solidFill>
                  <a:srgbClr val="C00000"/>
                </a:solidFill>
              </a:rPr>
              <a:t>EU Delegation</a:t>
            </a:r>
          </a:p>
          <a:p>
            <a:pPr marL="0" indent="0">
              <a:buNone/>
            </a:pPr>
            <a:r>
              <a:rPr lang="en-US" i="0" dirty="0"/>
              <a:t>Request from NAO (complete file)</a:t>
            </a:r>
          </a:p>
          <a:p>
            <a:pPr marL="0" indent="0">
              <a:buNone/>
            </a:pPr>
            <a:r>
              <a:rPr lang="en-US" i="0" dirty="0"/>
              <a:t>4 annexes on the 4 eligibility criteria (or statement for policy and macroeconomic policy)</a:t>
            </a:r>
          </a:p>
          <a:p>
            <a:pPr marL="0" indent="0">
              <a:buNone/>
            </a:pPr>
            <a:r>
              <a:rPr lang="en-US" i="0" dirty="0"/>
              <a:t>Sources of verification</a:t>
            </a:r>
          </a:p>
          <a:p>
            <a:pPr marL="0" indent="0">
              <a:buNone/>
            </a:pPr>
            <a:r>
              <a:rPr lang="en-US" i="0" dirty="0"/>
              <a:t>All documents supporting the achievement of the general conditions and the targets for the indicators for the variable tranche </a:t>
            </a:r>
          </a:p>
          <a:p>
            <a:pPr marL="0" indent="0">
              <a:buNone/>
            </a:pPr>
            <a:r>
              <a:rPr lang="en-US" i="0" dirty="0"/>
              <a:t>Confirmation of reception of funds from previous disbursements</a:t>
            </a:r>
          </a:p>
          <a:p>
            <a:pPr marL="0" indent="0">
              <a:buNone/>
            </a:pPr>
            <a:r>
              <a:rPr lang="en-US" i="0" dirty="0"/>
              <a:t>Visa chain in CRIS/ Check lists</a:t>
            </a:r>
          </a:p>
          <a:p>
            <a:pPr marL="0" indent="0">
              <a:buNone/>
            </a:pPr>
            <a:endParaRPr lang="en-GB" b="1" i="0" dirty="0">
              <a:solidFill>
                <a:srgbClr val="C00000"/>
              </a:solidFill>
            </a:endParaRPr>
          </a:p>
          <a:p>
            <a:pPr algn="just"/>
            <a:endParaRPr lang="en-GB" sz="2000" i="0"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18</a:t>
            </a:fld>
            <a:endParaRPr lang="en-GB" altLang="en-US">
              <a:solidFill>
                <a:srgbClr val="000000"/>
              </a:solidFill>
            </a:endParaRPr>
          </a:p>
        </p:txBody>
      </p:sp>
    </p:spTree>
    <p:extLst>
      <p:ext uri="{BB962C8B-B14F-4D97-AF65-F5344CB8AC3E}">
        <p14:creationId xmlns:p14="http://schemas.microsoft.com/office/powerpoint/2010/main" val="23561790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WHICH </a:t>
            </a:r>
            <a:r>
              <a:rPr lang="nl-NL" sz="2400" dirty="0" err="1"/>
              <a:t>documents</a:t>
            </a:r>
            <a:r>
              <a:rPr lang="nl-NL" sz="2400" dirty="0"/>
              <a:t> </a:t>
            </a:r>
            <a:r>
              <a:rPr lang="nl-NL" sz="2400" dirty="0" err="1"/>
              <a:t>to</a:t>
            </a:r>
            <a:r>
              <a:rPr lang="nl-NL" sz="2400" dirty="0"/>
              <a:t> </a:t>
            </a:r>
            <a:r>
              <a:rPr lang="nl-NL" sz="2400" dirty="0" err="1"/>
              <a:t>insert</a:t>
            </a:r>
            <a:r>
              <a:rPr lang="nl-NL" sz="2400" dirty="0"/>
              <a:t> in a </a:t>
            </a:r>
            <a:r>
              <a:rPr lang="nl-NL" sz="2400" dirty="0" err="1"/>
              <a:t>disbursement</a:t>
            </a:r>
            <a:r>
              <a:rPr lang="nl-NL" sz="2400" dirty="0"/>
              <a:t> file (5)</a:t>
            </a:r>
          </a:p>
        </p:txBody>
      </p:sp>
      <p:sp>
        <p:nvSpPr>
          <p:cNvPr id="3" name="Tijdelijke aanduiding voor inhoud 2"/>
          <p:cNvSpPr>
            <a:spLocks noGrp="1"/>
          </p:cNvSpPr>
          <p:nvPr>
            <p:ph idx="1"/>
          </p:nvPr>
        </p:nvSpPr>
        <p:spPr>
          <a:xfrm>
            <a:off x="457200" y="2276475"/>
            <a:ext cx="8229600" cy="4445000"/>
          </a:xfrm>
        </p:spPr>
        <p:txBody>
          <a:bodyPr/>
          <a:lstStyle/>
          <a:p>
            <a:pPr marL="0" indent="0" algn="just">
              <a:buNone/>
            </a:pPr>
            <a:r>
              <a:rPr lang="en-US" sz="2000" b="1" i="0" dirty="0">
                <a:solidFill>
                  <a:srgbClr val="C00000"/>
                </a:solidFill>
              </a:rPr>
              <a:t>DEVCO HQ</a:t>
            </a:r>
          </a:p>
          <a:p>
            <a:pPr algn="just"/>
            <a:endParaRPr lang="en-US" sz="2000" i="0" dirty="0"/>
          </a:p>
          <a:p>
            <a:pPr algn="just"/>
            <a:r>
              <a:rPr lang="en-US" sz="2000" i="0" dirty="0"/>
              <a:t>Note to the file</a:t>
            </a:r>
          </a:p>
          <a:p>
            <a:pPr algn="just"/>
            <a:endParaRPr lang="en-US" sz="2000" i="0" dirty="0"/>
          </a:p>
          <a:p>
            <a:pPr algn="just"/>
            <a:r>
              <a:rPr lang="en-US" sz="2000" i="0" dirty="0"/>
              <a:t>Analysis of the documents submitted by the Delegation and the NAO and recommendation for amount to be disbursed </a:t>
            </a:r>
          </a:p>
          <a:p>
            <a:pPr algn="just"/>
            <a:endParaRPr lang="en-US" sz="2000" i="0" dirty="0"/>
          </a:p>
          <a:p>
            <a:pPr algn="just"/>
            <a:r>
              <a:rPr lang="en-US" sz="2000" i="0" dirty="0"/>
              <a:t>Recommendations for main issues to be pursued during the next period</a:t>
            </a:r>
          </a:p>
          <a:p>
            <a:pPr algn="just"/>
            <a:endParaRPr lang="en-US" sz="2000" i="0" dirty="0"/>
          </a:p>
          <a:p>
            <a:pPr algn="just"/>
            <a:r>
              <a:rPr lang="en-US" sz="2000" i="0" dirty="0"/>
              <a:t>Note to the Budget Support Steering Committee</a:t>
            </a:r>
          </a:p>
          <a:p>
            <a:pPr algn="just"/>
            <a:r>
              <a:rPr lang="en-US" sz="2000" i="0" dirty="0"/>
              <a:t>Checklist</a:t>
            </a:r>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19</a:t>
            </a:fld>
            <a:endParaRPr lang="en-GB" altLang="en-US">
              <a:solidFill>
                <a:srgbClr val="000000"/>
              </a:solidFill>
            </a:endParaRPr>
          </a:p>
        </p:txBody>
      </p:sp>
    </p:spTree>
    <p:extLst>
      <p:ext uri="{BB962C8B-B14F-4D97-AF65-F5344CB8AC3E}">
        <p14:creationId xmlns:p14="http://schemas.microsoft.com/office/powerpoint/2010/main" val="267048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a:xfrm>
            <a:off x="457200" y="2132857"/>
            <a:ext cx="8229600" cy="3888532"/>
          </a:xfrm>
        </p:spPr>
        <p:txBody>
          <a:bodyPr/>
          <a:lstStyle/>
          <a:p>
            <a:pPr marL="457200" indent="-457200">
              <a:spcBef>
                <a:spcPts val="2400"/>
              </a:spcBef>
              <a:buClrTx/>
              <a:buFont typeface="+mj-lt"/>
              <a:buAutoNum type="arabicPeriod"/>
            </a:pPr>
            <a:r>
              <a:rPr lang="en-GB" sz="2000" b="1" i="0" dirty="0">
                <a:solidFill>
                  <a:srgbClr val="C00000"/>
                </a:solidFill>
              </a:rPr>
              <a:t>The disbursement file </a:t>
            </a:r>
          </a:p>
          <a:p>
            <a:pPr marL="457200" indent="-457200">
              <a:spcBef>
                <a:spcPts val="2400"/>
              </a:spcBef>
              <a:buClrTx/>
              <a:buFont typeface="+mj-lt"/>
              <a:buAutoNum type="arabicPeriod"/>
            </a:pPr>
            <a:r>
              <a:rPr lang="en-GB" sz="2000" i="0" dirty="0" smtClean="0"/>
              <a:t>ECA audits of BS disbursements</a:t>
            </a:r>
            <a:endParaRPr lang="en-GB" sz="2000" i="0" dirty="0" smtClean="0"/>
          </a:p>
          <a:p>
            <a:pPr marL="457200" indent="-457200">
              <a:spcBef>
                <a:spcPts val="2400"/>
              </a:spcBef>
              <a:buClrTx/>
              <a:buFont typeface="+mj-lt"/>
              <a:buAutoNum type="arabicPeriod"/>
            </a:pPr>
            <a:r>
              <a:rPr lang="en-GB" sz="2000" i="0" dirty="0" smtClean="0"/>
              <a:t>The </a:t>
            </a:r>
            <a:r>
              <a:rPr lang="en-GB" sz="2000" i="0" dirty="0"/>
              <a:t>decision process for tranche release</a:t>
            </a:r>
          </a:p>
          <a:p>
            <a:pPr marL="0" indent="0">
              <a:spcBef>
                <a:spcPts val="2400"/>
              </a:spcBef>
              <a:buClrTx/>
              <a:buNone/>
            </a:pPr>
            <a:endParaRPr lang="en-GB" i="0" dirty="0"/>
          </a:p>
          <a:p>
            <a:pPr marL="457200" indent="-457200">
              <a:buClrTx/>
              <a:buFont typeface="+mj-lt"/>
              <a:buAutoNum type="arabicPeriod"/>
            </a:pPr>
            <a:endParaRPr lang="en-GB" i="0" dirty="0"/>
          </a:p>
          <a:p>
            <a:pPr marL="457200" indent="-457200">
              <a:buClrTx/>
              <a:buFont typeface="+mj-lt"/>
              <a:buAutoNum type="arabicPeriod"/>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extLst>
      <p:ext uri="{BB962C8B-B14F-4D97-AF65-F5344CB8AC3E}">
        <p14:creationId xmlns:p14="http://schemas.microsoft.com/office/powerpoint/2010/main" val="1675570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a:xfrm>
            <a:off x="457200" y="2132857"/>
            <a:ext cx="8229600" cy="3888532"/>
          </a:xfrm>
        </p:spPr>
        <p:txBody>
          <a:bodyPr/>
          <a:lstStyle/>
          <a:p>
            <a:pPr marL="457200" indent="-457200">
              <a:spcBef>
                <a:spcPts val="2400"/>
              </a:spcBef>
              <a:buClrTx/>
              <a:buFont typeface="+mj-lt"/>
              <a:buAutoNum type="arabicPeriod"/>
            </a:pPr>
            <a:r>
              <a:rPr lang="en-GB" sz="2000" i="0" dirty="0"/>
              <a:t>The disbursement file </a:t>
            </a:r>
          </a:p>
          <a:p>
            <a:pPr marL="457200" indent="-457200">
              <a:spcBef>
                <a:spcPts val="2400"/>
              </a:spcBef>
              <a:buClrTx/>
              <a:buFont typeface="+mj-lt"/>
              <a:buAutoNum type="arabicPeriod"/>
            </a:pPr>
            <a:r>
              <a:rPr lang="en-GB" sz="2000" b="1" i="0" dirty="0" smtClean="0">
                <a:solidFill>
                  <a:srgbClr val="C00000"/>
                </a:solidFill>
              </a:rPr>
              <a:t>ECA audits of BS disbursements</a:t>
            </a:r>
            <a:endParaRPr lang="en-GB" sz="2000" b="1" i="0" dirty="0" smtClean="0">
              <a:solidFill>
                <a:srgbClr val="C00000"/>
              </a:solidFill>
            </a:endParaRPr>
          </a:p>
          <a:p>
            <a:pPr marL="457200" indent="-457200">
              <a:spcBef>
                <a:spcPts val="2400"/>
              </a:spcBef>
              <a:buClrTx/>
              <a:buFont typeface="+mj-lt"/>
              <a:buAutoNum type="arabicPeriod"/>
            </a:pPr>
            <a:r>
              <a:rPr lang="en-GB" sz="2000" i="0" dirty="0" smtClean="0"/>
              <a:t>The </a:t>
            </a:r>
            <a:r>
              <a:rPr lang="en-GB" sz="2000" i="0" dirty="0"/>
              <a:t>decision process for tranche release</a:t>
            </a:r>
          </a:p>
          <a:p>
            <a:pPr marL="0" indent="0">
              <a:spcBef>
                <a:spcPts val="2400"/>
              </a:spcBef>
              <a:buClrTx/>
              <a:buNone/>
            </a:pPr>
            <a:endParaRPr lang="en-GB" i="0" dirty="0"/>
          </a:p>
          <a:p>
            <a:pPr marL="457200" indent="-457200">
              <a:buClrTx/>
              <a:buFont typeface="+mj-lt"/>
              <a:buAutoNum type="arabicPeriod"/>
            </a:pPr>
            <a:endParaRPr lang="en-GB" i="0" dirty="0"/>
          </a:p>
          <a:p>
            <a:pPr marL="457200" indent="-457200">
              <a:buClrTx/>
              <a:buFont typeface="+mj-lt"/>
              <a:buAutoNum type="arabicPeriod"/>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20</a:t>
            </a:fld>
            <a:endParaRPr lang="en-GB"/>
          </a:p>
        </p:txBody>
      </p:sp>
    </p:spTree>
    <p:extLst>
      <p:ext uri="{BB962C8B-B14F-4D97-AF65-F5344CB8AC3E}">
        <p14:creationId xmlns:p14="http://schemas.microsoft.com/office/powerpoint/2010/main" val="1291391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75029098"/>
              </p:ext>
            </p:extLst>
          </p:nvPr>
        </p:nvGraphicFramePr>
        <p:xfrm>
          <a:off x="2720232" y="1412776"/>
          <a:ext cx="5904656"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1987" name="Title 1"/>
          <p:cNvSpPr>
            <a:spLocks noGrp="1"/>
          </p:cNvSpPr>
          <p:nvPr>
            <p:ph type="title"/>
          </p:nvPr>
        </p:nvSpPr>
        <p:spPr>
          <a:xfrm>
            <a:off x="395288" y="0"/>
            <a:ext cx="8229600" cy="936625"/>
          </a:xfrm>
        </p:spPr>
        <p:txBody>
          <a:bodyPr/>
          <a:lstStyle/>
          <a:p>
            <a:pPr eaLnBrk="1" hangingPunct="1"/>
            <a:r>
              <a:rPr lang="en-GB" altLang="en-US" sz="2800" dirty="0" smtClean="0">
                <a:solidFill>
                  <a:schemeClr val="bg1"/>
                </a:solidFill>
              </a:rPr>
              <a:t>Who audits EU BS disbursements?</a:t>
            </a:r>
            <a:endParaRPr lang="en-GB" altLang="en-US" sz="2800" dirty="0">
              <a:solidFill>
                <a:schemeClr val="bg1"/>
              </a:solidFill>
            </a:endParaRPr>
          </a:p>
        </p:txBody>
      </p:sp>
    </p:spTree>
    <p:extLst>
      <p:ext uri="{BB962C8B-B14F-4D97-AF65-F5344CB8AC3E}">
        <p14:creationId xmlns:p14="http://schemas.microsoft.com/office/powerpoint/2010/main" val="11830099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576263" y="454025"/>
            <a:ext cx="8064500" cy="431800"/>
          </a:xfrm>
        </p:spPr>
        <p:txBody>
          <a:bodyPr/>
          <a:lstStyle/>
          <a:p>
            <a:pPr eaLnBrk="1" hangingPunct="1"/>
            <a:r>
              <a:rPr lang="fr-CH" altLang="en-US" sz="2800">
                <a:solidFill>
                  <a:schemeClr val="bg1"/>
                </a:solidFill>
              </a:rPr>
              <a:t>Types of audits</a:t>
            </a:r>
            <a:endParaRPr lang="en-GB" altLang="en-US" sz="2800">
              <a:solidFill>
                <a:schemeClr val="bg1"/>
              </a:solidFill>
            </a:endParaRPr>
          </a:p>
        </p:txBody>
      </p:sp>
      <p:sp>
        <p:nvSpPr>
          <p:cNvPr id="3" name="Content Placeholder 2"/>
          <p:cNvSpPr>
            <a:spLocks noGrp="1"/>
          </p:cNvSpPr>
          <p:nvPr>
            <p:ph idx="1"/>
          </p:nvPr>
        </p:nvSpPr>
        <p:spPr>
          <a:xfrm>
            <a:off x="576263" y="1773238"/>
            <a:ext cx="2555875" cy="719137"/>
          </a:xfrm>
        </p:spPr>
        <p:txBody>
          <a:bodyPr rtlCol="0">
            <a:normAutofit fontScale="70000" lnSpcReduction="20000"/>
          </a:bodyPr>
          <a:lstStyle/>
          <a:p>
            <a:pPr marL="0" indent="0" eaLnBrk="1" fontAlgn="auto" hangingPunct="1">
              <a:spcBef>
                <a:spcPts val="0"/>
              </a:spcBef>
              <a:spcAft>
                <a:spcPts val="0"/>
              </a:spcAft>
              <a:buFont typeface="Arial" pitchFamily="34" charset="0"/>
              <a:buNone/>
              <a:defRPr/>
            </a:pPr>
            <a:r>
              <a:rPr lang="fr-CH" sz="1900" b="1" dirty="0">
                <a:solidFill>
                  <a:schemeClr val="accent2"/>
                </a:solidFill>
              </a:rPr>
              <a:t>Financial</a:t>
            </a:r>
            <a:r>
              <a:rPr lang="fr-CH" sz="1900" dirty="0">
                <a:solidFill>
                  <a:schemeClr val="accent4"/>
                </a:solidFill>
              </a:rPr>
              <a:t> </a:t>
            </a:r>
            <a:r>
              <a:rPr lang="fr-CH" sz="1900" b="1" dirty="0">
                <a:solidFill>
                  <a:schemeClr val="accent2"/>
                </a:solidFill>
              </a:rPr>
              <a:t>audit</a:t>
            </a:r>
            <a:endParaRPr lang="en-GB" sz="1900" b="1" dirty="0">
              <a:solidFill>
                <a:schemeClr val="accent2"/>
              </a:solidFill>
            </a:endParaRPr>
          </a:p>
          <a:p>
            <a:pPr marL="0" indent="0" eaLnBrk="1" fontAlgn="auto" hangingPunct="1">
              <a:spcBef>
                <a:spcPts val="0"/>
              </a:spcBef>
              <a:spcAft>
                <a:spcPts val="0"/>
              </a:spcAft>
              <a:buFont typeface="Arial" pitchFamily="34" charset="0"/>
              <a:buNone/>
              <a:defRPr/>
            </a:pPr>
            <a:endParaRPr lang="fr-CH" sz="1600" b="1" dirty="0">
              <a:solidFill>
                <a:schemeClr val="accent4"/>
              </a:solidFill>
            </a:endParaRPr>
          </a:p>
          <a:p>
            <a:pPr marL="0" indent="0" eaLnBrk="1" fontAlgn="auto" hangingPunct="1">
              <a:spcBef>
                <a:spcPts val="0"/>
              </a:spcBef>
              <a:spcAft>
                <a:spcPts val="0"/>
              </a:spcAft>
              <a:buFont typeface="Arial" pitchFamily="34" charset="0"/>
              <a:buNone/>
              <a:defRPr/>
            </a:pPr>
            <a:r>
              <a:rPr lang="fr-CH" sz="1700" b="1" dirty="0" err="1">
                <a:solidFill>
                  <a:schemeClr val="accent4"/>
                </a:solidFill>
              </a:rPr>
              <a:t>Reliability</a:t>
            </a:r>
            <a:r>
              <a:rPr lang="fr-CH" sz="1700" b="1" dirty="0">
                <a:solidFill>
                  <a:schemeClr val="accent4"/>
                </a:solidFill>
              </a:rPr>
              <a:t> of the </a:t>
            </a:r>
            <a:r>
              <a:rPr lang="fr-CH" sz="1700" b="1" dirty="0" err="1">
                <a:solidFill>
                  <a:schemeClr val="accent4"/>
                </a:solidFill>
              </a:rPr>
              <a:t>accounts</a:t>
            </a:r>
            <a:endParaRPr lang="en-GB" sz="1700" b="1" dirty="0">
              <a:solidFill>
                <a:schemeClr val="accent4"/>
              </a:solidFill>
            </a:endParaRPr>
          </a:p>
          <a:p>
            <a:pPr eaLnBrk="1" fontAlgn="auto" hangingPunct="1">
              <a:spcAft>
                <a:spcPts val="0"/>
              </a:spcAft>
              <a:defRPr/>
            </a:pPr>
            <a:endParaRPr lang="fr-CH" sz="1600" dirty="0">
              <a:solidFill>
                <a:schemeClr val="accent4"/>
              </a:solidFill>
            </a:endParaRPr>
          </a:p>
          <a:p>
            <a:pPr eaLnBrk="1" fontAlgn="auto" hangingPunct="1">
              <a:spcAft>
                <a:spcPts val="0"/>
              </a:spcAft>
              <a:defRPr/>
            </a:pPr>
            <a:endParaRPr lang="en-GB" dirty="0">
              <a:solidFill>
                <a:schemeClr val="accent4"/>
              </a:solidFill>
            </a:endParaRPr>
          </a:p>
        </p:txBody>
      </p:sp>
      <p:sp>
        <p:nvSpPr>
          <p:cNvPr id="4" name="Content Placeholder 3"/>
          <p:cNvSpPr>
            <a:spLocks noGrp="1"/>
          </p:cNvSpPr>
          <p:nvPr>
            <p:ph idx="13"/>
          </p:nvPr>
        </p:nvSpPr>
        <p:spPr>
          <a:xfrm>
            <a:off x="3433763" y="1773238"/>
            <a:ext cx="2662237" cy="792162"/>
          </a:xfrm>
        </p:spPr>
        <p:txBody>
          <a:bodyPr rtlCol="0">
            <a:normAutofit fontScale="77500" lnSpcReduction="20000"/>
          </a:bodyPr>
          <a:lstStyle/>
          <a:p>
            <a:pPr marL="0" indent="0" eaLnBrk="1" fontAlgn="auto" hangingPunct="1">
              <a:spcBef>
                <a:spcPts val="0"/>
              </a:spcBef>
              <a:spcAft>
                <a:spcPts val="0"/>
              </a:spcAft>
              <a:buFont typeface="Arial" pitchFamily="34" charset="0"/>
              <a:buNone/>
              <a:defRPr/>
            </a:pPr>
            <a:r>
              <a:rPr lang="fr-CH" sz="1900" b="1" dirty="0">
                <a:solidFill>
                  <a:schemeClr val="accent2"/>
                </a:solidFill>
              </a:rPr>
              <a:t>Compliance audit</a:t>
            </a:r>
            <a:endParaRPr lang="en-GB" sz="1900" b="1" dirty="0">
              <a:solidFill>
                <a:schemeClr val="accent2"/>
              </a:solidFill>
            </a:endParaRPr>
          </a:p>
          <a:p>
            <a:pPr marL="0" indent="0" eaLnBrk="1" fontAlgn="auto" hangingPunct="1">
              <a:spcBef>
                <a:spcPts val="0"/>
              </a:spcBef>
              <a:spcAft>
                <a:spcPts val="0"/>
              </a:spcAft>
              <a:buFont typeface="Arial" pitchFamily="34" charset="0"/>
              <a:buNone/>
              <a:defRPr/>
            </a:pPr>
            <a:endParaRPr lang="fr-CH" sz="1600" b="1" dirty="0">
              <a:solidFill>
                <a:schemeClr val="accent4"/>
              </a:solidFill>
            </a:endParaRPr>
          </a:p>
          <a:p>
            <a:pPr marL="0" indent="0" eaLnBrk="1" fontAlgn="auto" hangingPunct="1">
              <a:spcBef>
                <a:spcPts val="0"/>
              </a:spcBef>
              <a:spcAft>
                <a:spcPts val="0"/>
              </a:spcAft>
              <a:buFont typeface="Arial" pitchFamily="34" charset="0"/>
              <a:buNone/>
              <a:defRPr/>
            </a:pPr>
            <a:r>
              <a:rPr lang="fr-CH" sz="1600" b="1" dirty="0" err="1">
                <a:solidFill>
                  <a:schemeClr val="accent4"/>
                </a:solidFill>
              </a:rPr>
              <a:t>Legality</a:t>
            </a:r>
            <a:r>
              <a:rPr lang="fr-CH" sz="1600" b="1" dirty="0">
                <a:solidFill>
                  <a:schemeClr val="accent4"/>
                </a:solidFill>
              </a:rPr>
              <a:t> and </a:t>
            </a:r>
            <a:r>
              <a:rPr lang="fr-CH" sz="1600" b="1" dirty="0" err="1">
                <a:solidFill>
                  <a:schemeClr val="accent4"/>
                </a:solidFill>
              </a:rPr>
              <a:t>regularity</a:t>
            </a:r>
            <a:r>
              <a:rPr lang="fr-CH" sz="1600" b="1" dirty="0">
                <a:solidFill>
                  <a:schemeClr val="accent4"/>
                </a:solidFill>
              </a:rPr>
              <a:t> of transactions</a:t>
            </a:r>
            <a:endParaRPr lang="en-GB" sz="1600" b="1" dirty="0">
              <a:solidFill>
                <a:schemeClr val="accent4"/>
              </a:solidFill>
            </a:endParaRPr>
          </a:p>
          <a:p>
            <a:pPr eaLnBrk="1" fontAlgn="auto" hangingPunct="1">
              <a:spcBef>
                <a:spcPts val="0"/>
              </a:spcBef>
              <a:spcAft>
                <a:spcPts val="0"/>
              </a:spcAft>
              <a:defRPr/>
            </a:pPr>
            <a:endParaRPr lang="fr-CH" sz="1600" dirty="0">
              <a:solidFill>
                <a:schemeClr val="accent4"/>
              </a:solidFill>
            </a:endParaRPr>
          </a:p>
        </p:txBody>
      </p:sp>
      <p:sp>
        <p:nvSpPr>
          <p:cNvPr id="5" name="Content Placeholder 4"/>
          <p:cNvSpPr>
            <a:spLocks noGrp="1"/>
          </p:cNvSpPr>
          <p:nvPr>
            <p:ph idx="14"/>
          </p:nvPr>
        </p:nvSpPr>
        <p:spPr>
          <a:xfrm>
            <a:off x="6372225" y="1773238"/>
            <a:ext cx="2279650" cy="806450"/>
          </a:xfrm>
        </p:spPr>
        <p:txBody>
          <a:bodyPr rtlCol="0">
            <a:normAutofit fontScale="62500" lnSpcReduction="20000"/>
          </a:bodyPr>
          <a:lstStyle/>
          <a:p>
            <a:pPr marL="0" indent="0" eaLnBrk="1" fontAlgn="auto" hangingPunct="1">
              <a:spcAft>
                <a:spcPts val="0"/>
              </a:spcAft>
              <a:buFont typeface="Arial" pitchFamily="34" charset="0"/>
              <a:buNone/>
              <a:defRPr/>
            </a:pPr>
            <a:r>
              <a:rPr lang="fr-CH" sz="2300" b="1" dirty="0">
                <a:solidFill>
                  <a:schemeClr val="accent2"/>
                </a:solidFill>
              </a:rPr>
              <a:t>Performance audit</a:t>
            </a:r>
            <a:endParaRPr lang="en-GB" sz="2300" b="1" dirty="0">
              <a:solidFill>
                <a:schemeClr val="accent2"/>
              </a:solidFill>
            </a:endParaRPr>
          </a:p>
          <a:p>
            <a:pPr marL="0" indent="0" eaLnBrk="1" fontAlgn="auto" hangingPunct="1">
              <a:spcBef>
                <a:spcPts val="600"/>
              </a:spcBef>
              <a:spcAft>
                <a:spcPts val="0"/>
              </a:spcAft>
              <a:buFont typeface="Arial" pitchFamily="34" charset="0"/>
              <a:buNone/>
              <a:defRPr/>
            </a:pPr>
            <a:endParaRPr lang="fr-CH" sz="1600" b="1" dirty="0">
              <a:solidFill>
                <a:schemeClr val="accent4"/>
              </a:solidFill>
            </a:endParaRPr>
          </a:p>
          <a:p>
            <a:pPr marL="0" indent="0" eaLnBrk="1" fontAlgn="auto" hangingPunct="1">
              <a:spcBef>
                <a:spcPts val="0"/>
              </a:spcBef>
              <a:spcAft>
                <a:spcPts val="0"/>
              </a:spcAft>
              <a:buFont typeface="Arial" pitchFamily="34" charset="0"/>
              <a:buNone/>
              <a:defRPr/>
            </a:pPr>
            <a:r>
              <a:rPr lang="fr-CH" sz="1800" b="1" dirty="0" err="1">
                <a:solidFill>
                  <a:schemeClr val="accent4"/>
                </a:solidFill>
              </a:rPr>
              <a:t>Soundness</a:t>
            </a:r>
            <a:r>
              <a:rPr lang="fr-CH" sz="1800" b="1" dirty="0">
                <a:solidFill>
                  <a:schemeClr val="accent4"/>
                </a:solidFill>
              </a:rPr>
              <a:t> of </a:t>
            </a:r>
            <a:r>
              <a:rPr lang="fr-CH" sz="1800" b="1" dirty="0" err="1">
                <a:solidFill>
                  <a:schemeClr val="accent4"/>
                </a:solidFill>
              </a:rPr>
              <a:t>financial</a:t>
            </a:r>
            <a:r>
              <a:rPr lang="fr-CH" sz="1800" b="1" dirty="0">
                <a:solidFill>
                  <a:schemeClr val="accent4"/>
                </a:solidFill>
              </a:rPr>
              <a:t> management </a:t>
            </a:r>
          </a:p>
          <a:p>
            <a:pPr marL="0" indent="0" eaLnBrk="1" fontAlgn="auto" hangingPunct="1">
              <a:spcBef>
                <a:spcPts val="0"/>
              </a:spcBef>
              <a:spcAft>
                <a:spcPts val="0"/>
              </a:spcAft>
              <a:buFont typeface="Arial" pitchFamily="34" charset="0"/>
              <a:buNone/>
              <a:defRPr/>
            </a:pPr>
            <a:endParaRPr lang="fr-CH" sz="1600" b="1" dirty="0">
              <a:solidFill>
                <a:schemeClr val="accent4"/>
              </a:solidFill>
            </a:endParaRPr>
          </a:p>
        </p:txBody>
      </p:sp>
      <p:sp>
        <p:nvSpPr>
          <p:cNvPr id="8" name="TextBox 7"/>
          <p:cNvSpPr txBox="1"/>
          <p:nvPr/>
        </p:nvSpPr>
        <p:spPr>
          <a:xfrm>
            <a:off x="584200" y="5580063"/>
            <a:ext cx="5373688" cy="369887"/>
          </a:xfrm>
          <a:prstGeom prst="rect">
            <a:avLst/>
          </a:prstGeom>
          <a:noFill/>
        </p:spPr>
        <p:txBody>
          <a:bodyPr>
            <a:spAutoFit/>
          </a:bodyPr>
          <a:lstStyle/>
          <a:p>
            <a:pPr algn="ctr" fontAlgn="auto">
              <a:lnSpc>
                <a:spcPct val="90000"/>
              </a:lnSpc>
              <a:spcBef>
                <a:spcPts val="800"/>
              </a:spcBef>
              <a:spcAft>
                <a:spcPts val="0"/>
              </a:spcAft>
              <a:buClr>
                <a:schemeClr val="accent1"/>
              </a:buClr>
              <a:buSzPct val="100000"/>
              <a:defRPr/>
            </a:pPr>
            <a:r>
              <a:rPr lang="fr-CH" sz="2000" b="1" dirty="0" err="1">
                <a:solidFill>
                  <a:schemeClr val="accent4"/>
                </a:solidFill>
                <a:latin typeface="+mn-lt"/>
              </a:rPr>
              <a:t>Statement</a:t>
            </a:r>
            <a:r>
              <a:rPr lang="fr-CH" sz="2000" b="1" dirty="0">
                <a:solidFill>
                  <a:schemeClr val="accent4"/>
                </a:solidFill>
                <a:latin typeface="+mn-lt"/>
              </a:rPr>
              <a:t> of assurance </a:t>
            </a:r>
            <a:r>
              <a:rPr lang="fr-CH" sz="2000" b="1" i="1" dirty="0">
                <a:solidFill>
                  <a:schemeClr val="accent4"/>
                </a:solidFill>
                <a:latin typeface="+mn-lt"/>
              </a:rPr>
              <a:t>(</a:t>
            </a:r>
            <a:r>
              <a:rPr lang="fr-CH" sz="2000" b="1" i="1" dirty="0" err="1">
                <a:solidFill>
                  <a:schemeClr val="accent4"/>
                </a:solidFill>
                <a:latin typeface="+mn-lt"/>
              </a:rPr>
              <a:t>annual</a:t>
            </a:r>
            <a:r>
              <a:rPr lang="fr-CH" sz="2000" b="1" i="1" dirty="0">
                <a:solidFill>
                  <a:schemeClr val="accent4"/>
                </a:solidFill>
                <a:latin typeface="+mn-lt"/>
              </a:rPr>
              <a:t> reports)</a:t>
            </a:r>
            <a:endParaRPr lang="en-GB" sz="2000" b="1" i="1" dirty="0">
              <a:solidFill>
                <a:schemeClr val="accent4"/>
              </a:solidFill>
              <a:latin typeface="+mn-lt"/>
            </a:endParaRPr>
          </a:p>
        </p:txBody>
      </p:sp>
      <p:sp>
        <p:nvSpPr>
          <p:cNvPr id="9" name="Left Brace 8"/>
          <p:cNvSpPr/>
          <p:nvPr/>
        </p:nvSpPr>
        <p:spPr>
          <a:xfrm rot="16200000">
            <a:off x="3132138" y="2619375"/>
            <a:ext cx="233362" cy="5418138"/>
          </a:xfrm>
          <a:prstGeom prst="leftBrace">
            <a:avLst>
              <a:gd name="adj1" fmla="val 159353"/>
              <a:gd name="adj2" fmla="val 50000"/>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solidFill>
                <a:srgbClr val="006D34"/>
              </a:solidFill>
            </a:endParaRPr>
          </a:p>
        </p:txBody>
      </p:sp>
      <p:sp>
        <p:nvSpPr>
          <p:cNvPr id="10" name="Left Brace 9"/>
          <p:cNvSpPr/>
          <p:nvPr/>
        </p:nvSpPr>
        <p:spPr>
          <a:xfrm rot="5400000">
            <a:off x="5808662" y="-1268412"/>
            <a:ext cx="233363" cy="5418138"/>
          </a:xfrm>
          <a:prstGeom prst="leftBrace">
            <a:avLst>
              <a:gd name="adj1" fmla="val 159353"/>
              <a:gd name="adj2" fmla="val 50000"/>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GB">
              <a:solidFill>
                <a:srgbClr val="006D34"/>
              </a:solidFill>
            </a:endParaRPr>
          </a:p>
        </p:txBody>
      </p:sp>
      <p:sp>
        <p:nvSpPr>
          <p:cNvPr id="11" name="TextBox 10"/>
          <p:cNvSpPr txBox="1"/>
          <p:nvPr/>
        </p:nvSpPr>
        <p:spPr>
          <a:xfrm>
            <a:off x="3560763" y="900113"/>
            <a:ext cx="4824412" cy="368300"/>
          </a:xfrm>
          <a:prstGeom prst="rect">
            <a:avLst/>
          </a:prstGeom>
          <a:noFill/>
        </p:spPr>
        <p:txBody>
          <a:bodyPr>
            <a:spAutoFit/>
          </a:bodyPr>
          <a:lstStyle/>
          <a:p>
            <a:pPr algn="ctr" fontAlgn="auto">
              <a:lnSpc>
                <a:spcPct val="90000"/>
              </a:lnSpc>
              <a:spcBef>
                <a:spcPts val="800"/>
              </a:spcBef>
              <a:spcAft>
                <a:spcPts val="0"/>
              </a:spcAft>
              <a:buClr>
                <a:schemeClr val="accent1"/>
              </a:buClr>
              <a:buSzPct val="100000"/>
              <a:defRPr/>
            </a:pPr>
            <a:r>
              <a:rPr lang="fr-CH" sz="2000" b="1" dirty="0" err="1">
                <a:solidFill>
                  <a:schemeClr val="accent4"/>
                </a:solidFill>
                <a:latin typeface="+mn-lt"/>
              </a:rPr>
              <a:t>Selected</a:t>
            </a:r>
            <a:r>
              <a:rPr lang="fr-CH" sz="2000" b="1" dirty="0">
                <a:solidFill>
                  <a:schemeClr val="accent4"/>
                </a:solidFill>
                <a:latin typeface="+mn-lt"/>
              </a:rPr>
              <a:t> audits </a:t>
            </a:r>
            <a:r>
              <a:rPr lang="fr-CH" sz="2000" b="1" i="1" dirty="0">
                <a:solidFill>
                  <a:schemeClr val="accent4"/>
                </a:solidFill>
                <a:latin typeface="+mn-lt"/>
              </a:rPr>
              <a:t>(</a:t>
            </a:r>
            <a:r>
              <a:rPr lang="fr-CH" sz="2000" b="1" i="1" dirty="0" err="1">
                <a:solidFill>
                  <a:schemeClr val="accent4"/>
                </a:solidFill>
                <a:latin typeface="+mn-lt"/>
              </a:rPr>
              <a:t>special</a:t>
            </a:r>
            <a:r>
              <a:rPr lang="fr-CH" sz="2000" b="1" i="1" dirty="0">
                <a:solidFill>
                  <a:schemeClr val="accent4"/>
                </a:solidFill>
                <a:latin typeface="+mn-lt"/>
              </a:rPr>
              <a:t> reports)</a:t>
            </a:r>
            <a:endParaRPr lang="en-GB" sz="2000" b="1" i="1" dirty="0">
              <a:solidFill>
                <a:schemeClr val="accent4"/>
              </a:solidFill>
              <a:latin typeface="+mn-lt"/>
            </a:endParaRPr>
          </a:p>
        </p:txBody>
      </p:sp>
      <p:sp>
        <p:nvSpPr>
          <p:cNvPr id="2" name="Rectangle 1"/>
          <p:cNvSpPr/>
          <p:nvPr/>
        </p:nvSpPr>
        <p:spPr>
          <a:xfrm>
            <a:off x="539750" y="2924175"/>
            <a:ext cx="2592388" cy="208756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fontAlgn="auto">
              <a:lnSpc>
                <a:spcPct val="90000"/>
              </a:lnSpc>
              <a:spcBef>
                <a:spcPts val="800"/>
              </a:spcBef>
              <a:spcAft>
                <a:spcPts val="0"/>
              </a:spcAft>
              <a:buClr>
                <a:srgbClr val="026938"/>
              </a:buClr>
              <a:buSzPct val="100000"/>
              <a:defRPr/>
            </a:pPr>
            <a:r>
              <a:rPr lang="fr-CH" sz="1600" dirty="0" err="1">
                <a:solidFill>
                  <a:srgbClr val="58595B"/>
                </a:solidFill>
              </a:rPr>
              <a:t>Obtain</a:t>
            </a:r>
            <a:r>
              <a:rPr lang="fr-CH" sz="1600" dirty="0">
                <a:solidFill>
                  <a:srgbClr val="58595B"/>
                </a:solidFill>
              </a:rPr>
              <a:t> </a:t>
            </a:r>
            <a:r>
              <a:rPr lang="fr-CH" sz="1600" dirty="0" err="1">
                <a:solidFill>
                  <a:srgbClr val="58595B"/>
                </a:solidFill>
              </a:rPr>
              <a:t>evidence</a:t>
            </a:r>
            <a:r>
              <a:rPr lang="fr-CH" sz="1600" dirty="0">
                <a:solidFill>
                  <a:srgbClr val="58595B"/>
                </a:solidFill>
              </a:rPr>
              <a:t> on the </a:t>
            </a:r>
            <a:r>
              <a:rPr lang="fr-CH" sz="1600" dirty="0" err="1">
                <a:solidFill>
                  <a:srgbClr val="58595B"/>
                </a:solidFill>
              </a:rPr>
              <a:t>extent</a:t>
            </a:r>
            <a:r>
              <a:rPr lang="fr-CH" sz="1600" dirty="0">
                <a:solidFill>
                  <a:srgbClr val="58595B"/>
                </a:solidFill>
              </a:rPr>
              <a:t> to </a:t>
            </a:r>
            <a:r>
              <a:rPr lang="fr-CH" sz="1600" dirty="0" err="1">
                <a:solidFill>
                  <a:srgbClr val="58595B"/>
                </a:solidFill>
              </a:rPr>
              <a:t>which</a:t>
            </a:r>
            <a:r>
              <a:rPr lang="fr-CH" sz="1600" dirty="0">
                <a:solidFill>
                  <a:srgbClr val="58595B"/>
                </a:solidFill>
              </a:rPr>
              <a:t> transactions, </a:t>
            </a:r>
            <a:r>
              <a:rPr lang="fr-CH" sz="1600" dirty="0" err="1">
                <a:solidFill>
                  <a:srgbClr val="58595B"/>
                </a:solidFill>
              </a:rPr>
              <a:t>assets</a:t>
            </a:r>
            <a:r>
              <a:rPr lang="fr-CH" sz="1600" dirty="0">
                <a:solidFill>
                  <a:srgbClr val="58595B"/>
                </a:solidFill>
              </a:rPr>
              <a:t> and </a:t>
            </a:r>
            <a:r>
              <a:rPr lang="fr-CH" sz="1600" dirty="0" err="1">
                <a:solidFill>
                  <a:srgbClr val="58595B"/>
                </a:solidFill>
              </a:rPr>
              <a:t>liabilities</a:t>
            </a:r>
            <a:r>
              <a:rPr lang="fr-CH" sz="1600" dirty="0">
                <a:solidFill>
                  <a:srgbClr val="58595B"/>
                </a:solidFill>
              </a:rPr>
              <a:t> have been </a:t>
            </a:r>
            <a:r>
              <a:rPr lang="fr-CH" sz="1600" dirty="0" err="1">
                <a:solidFill>
                  <a:srgbClr val="58595B"/>
                </a:solidFill>
              </a:rPr>
              <a:t>completely</a:t>
            </a:r>
            <a:r>
              <a:rPr lang="fr-CH" sz="1600" dirty="0">
                <a:solidFill>
                  <a:srgbClr val="58595B"/>
                </a:solidFill>
              </a:rPr>
              <a:t>, </a:t>
            </a:r>
            <a:r>
              <a:rPr lang="fr-CH" sz="1600" dirty="0" err="1">
                <a:solidFill>
                  <a:srgbClr val="58595B"/>
                </a:solidFill>
              </a:rPr>
              <a:t>correctly</a:t>
            </a:r>
            <a:r>
              <a:rPr lang="fr-CH" sz="1600" dirty="0">
                <a:solidFill>
                  <a:srgbClr val="58595B"/>
                </a:solidFill>
              </a:rPr>
              <a:t> and </a:t>
            </a:r>
            <a:r>
              <a:rPr lang="fr-CH" sz="1600" dirty="0" err="1">
                <a:solidFill>
                  <a:srgbClr val="58595B"/>
                </a:solidFill>
              </a:rPr>
              <a:t>accurately</a:t>
            </a:r>
            <a:r>
              <a:rPr lang="fr-CH" sz="1600" dirty="0">
                <a:solidFill>
                  <a:srgbClr val="58595B"/>
                </a:solidFill>
              </a:rPr>
              <a:t> </a:t>
            </a:r>
            <a:r>
              <a:rPr lang="fr-CH" sz="1600" dirty="0" err="1">
                <a:solidFill>
                  <a:srgbClr val="58595B"/>
                </a:solidFill>
              </a:rPr>
              <a:t>entered</a:t>
            </a:r>
            <a:r>
              <a:rPr lang="fr-CH" sz="1600" dirty="0">
                <a:solidFill>
                  <a:srgbClr val="58595B"/>
                </a:solidFill>
              </a:rPr>
              <a:t> in the </a:t>
            </a:r>
            <a:r>
              <a:rPr lang="fr-CH" sz="1600" dirty="0" err="1">
                <a:solidFill>
                  <a:srgbClr val="58595B"/>
                </a:solidFill>
              </a:rPr>
              <a:t>accounting</a:t>
            </a:r>
            <a:r>
              <a:rPr lang="fr-CH" sz="1600" dirty="0">
                <a:solidFill>
                  <a:srgbClr val="58595B"/>
                </a:solidFill>
              </a:rPr>
              <a:t> records and </a:t>
            </a:r>
            <a:r>
              <a:rPr lang="fr-CH" sz="1600" dirty="0" err="1">
                <a:solidFill>
                  <a:srgbClr val="58595B"/>
                </a:solidFill>
              </a:rPr>
              <a:t>presented</a:t>
            </a:r>
            <a:r>
              <a:rPr lang="fr-CH" sz="1600" dirty="0">
                <a:solidFill>
                  <a:srgbClr val="58595B"/>
                </a:solidFill>
              </a:rPr>
              <a:t> in the </a:t>
            </a:r>
            <a:r>
              <a:rPr lang="fr-CH" sz="1600" dirty="0" err="1">
                <a:solidFill>
                  <a:srgbClr val="58595B"/>
                </a:solidFill>
              </a:rPr>
              <a:t>financial</a:t>
            </a:r>
            <a:r>
              <a:rPr lang="fr-CH" sz="1600" dirty="0">
                <a:solidFill>
                  <a:srgbClr val="58595B"/>
                </a:solidFill>
              </a:rPr>
              <a:t> </a:t>
            </a:r>
            <a:r>
              <a:rPr lang="fr-CH" sz="1600" dirty="0" err="1">
                <a:solidFill>
                  <a:srgbClr val="58595B"/>
                </a:solidFill>
              </a:rPr>
              <a:t>statements</a:t>
            </a:r>
            <a:endParaRPr lang="en-GB" sz="1600" dirty="0">
              <a:solidFill>
                <a:srgbClr val="58595B"/>
              </a:solidFill>
            </a:endParaRPr>
          </a:p>
        </p:txBody>
      </p:sp>
      <p:sp>
        <p:nvSpPr>
          <p:cNvPr id="6" name="Rectangle 5"/>
          <p:cNvSpPr/>
          <p:nvPr/>
        </p:nvSpPr>
        <p:spPr>
          <a:xfrm>
            <a:off x="3376613" y="2925763"/>
            <a:ext cx="2719387" cy="208756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fontAlgn="auto">
              <a:lnSpc>
                <a:spcPct val="90000"/>
              </a:lnSpc>
              <a:spcBef>
                <a:spcPts val="800"/>
              </a:spcBef>
              <a:spcAft>
                <a:spcPts val="0"/>
              </a:spcAft>
              <a:buClr>
                <a:srgbClr val="026938"/>
              </a:buClr>
              <a:buSzPct val="100000"/>
              <a:defRPr/>
            </a:pPr>
            <a:r>
              <a:rPr lang="fr-CH" sz="1600" dirty="0" err="1">
                <a:solidFill>
                  <a:srgbClr val="58595B"/>
                </a:solidFill>
              </a:rPr>
              <a:t>Obtain</a:t>
            </a:r>
            <a:r>
              <a:rPr lang="fr-CH" sz="1600" dirty="0">
                <a:solidFill>
                  <a:srgbClr val="58595B"/>
                </a:solidFill>
              </a:rPr>
              <a:t> </a:t>
            </a:r>
            <a:r>
              <a:rPr lang="fr-CH" sz="1600" dirty="0" err="1">
                <a:solidFill>
                  <a:srgbClr val="58595B"/>
                </a:solidFill>
              </a:rPr>
              <a:t>evidence</a:t>
            </a:r>
            <a:r>
              <a:rPr lang="fr-CH" sz="1600" dirty="0">
                <a:solidFill>
                  <a:srgbClr val="58595B"/>
                </a:solidFill>
              </a:rPr>
              <a:t> on the </a:t>
            </a:r>
            <a:r>
              <a:rPr lang="fr-CH" sz="1600" dirty="0" err="1">
                <a:solidFill>
                  <a:srgbClr val="58595B"/>
                </a:solidFill>
              </a:rPr>
              <a:t>extent</a:t>
            </a:r>
            <a:r>
              <a:rPr lang="fr-CH" sz="1600" dirty="0">
                <a:solidFill>
                  <a:srgbClr val="58595B"/>
                </a:solidFill>
              </a:rPr>
              <a:t> to </a:t>
            </a:r>
            <a:r>
              <a:rPr lang="fr-CH" sz="1600" dirty="0" err="1">
                <a:solidFill>
                  <a:srgbClr val="58595B"/>
                </a:solidFill>
              </a:rPr>
              <a:t>which</a:t>
            </a:r>
            <a:r>
              <a:rPr lang="fr-CH" sz="1600" dirty="0">
                <a:solidFill>
                  <a:srgbClr val="58595B"/>
                </a:solidFill>
              </a:rPr>
              <a:t> EU revenue and </a:t>
            </a:r>
            <a:r>
              <a:rPr lang="fr-CH" sz="1600" dirty="0" err="1">
                <a:solidFill>
                  <a:srgbClr val="58595B"/>
                </a:solidFill>
              </a:rPr>
              <a:t>spending</a:t>
            </a:r>
            <a:r>
              <a:rPr lang="fr-CH" sz="1600" dirty="0">
                <a:solidFill>
                  <a:srgbClr val="58595B"/>
                </a:solidFill>
              </a:rPr>
              <a:t> </a:t>
            </a:r>
            <a:r>
              <a:rPr lang="fr-CH" sz="1600" dirty="0" err="1">
                <a:solidFill>
                  <a:srgbClr val="58595B"/>
                </a:solidFill>
              </a:rPr>
              <a:t>operations</a:t>
            </a:r>
            <a:r>
              <a:rPr lang="fr-CH" sz="1600" dirty="0">
                <a:solidFill>
                  <a:srgbClr val="58595B"/>
                </a:solidFill>
              </a:rPr>
              <a:t> have been </a:t>
            </a:r>
            <a:r>
              <a:rPr lang="fr-CH" sz="1600" dirty="0" err="1">
                <a:solidFill>
                  <a:srgbClr val="58595B"/>
                </a:solidFill>
              </a:rPr>
              <a:t>carried</a:t>
            </a:r>
            <a:r>
              <a:rPr lang="fr-CH" sz="1600" dirty="0">
                <a:solidFill>
                  <a:srgbClr val="58595B"/>
                </a:solidFill>
              </a:rPr>
              <a:t> out in accordance </a:t>
            </a:r>
            <a:r>
              <a:rPr lang="fr-CH" sz="1600" dirty="0" err="1">
                <a:solidFill>
                  <a:srgbClr val="58595B"/>
                </a:solidFill>
              </a:rPr>
              <a:t>with</a:t>
            </a:r>
            <a:r>
              <a:rPr lang="fr-CH" sz="1600" dirty="0">
                <a:solidFill>
                  <a:srgbClr val="58595B"/>
                </a:solidFill>
              </a:rPr>
              <a:t> </a:t>
            </a:r>
            <a:r>
              <a:rPr lang="fr-CH" sz="1600" dirty="0" err="1">
                <a:solidFill>
                  <a:srgbClr val="58595B"/>
                </a:solidFill>
              </a:rPr>
              <a:t>contractual</a:t>
            </a:r>
            <a:r>
              <a:rPr lang="fr-CH" sz="1600" dirty="0">
                <a:solidFill>
                  <a:srgbClr val="58595B"/>
                </a:solidFill>
              </a:rPr>
              <a:t> and </a:t>
            </a:r>
            <a:r>
              <a:rPr lang="fr-CH" sz="1600" dirty="0" err="1">
                <a:solidFill>
                  <a:srgbClr val="58595B"/>
                </a:solidFill>
              </a:rPr>
              <a:t>legal</a:t>
            </a:r>
            <a:r>
              <a:rPr lang="fr-CH" sz="1600" dirty="0">
                <a:solidFill>
                  <a:srgbClr val="58595B"/>
                </a:solidFill>
              </a:rPr>
              <a:t> </a:t>
            </a:r>
            <a:r>
              <a:rPr lang="fr-CH" sz="1600" dirty="0" err="1">
                <a:solidFill>
                  <a:srgbClr val="58595B"/>
                </a:solidFill>
              </a:rPr>
              <a:t>requirements</a:t>
            </a:r>
            <a:r>
              <a:rPr lang="fr-CH" sz="1600" dirty="0">
                <a:solidFill>
                  <a:srgbClr val="58595B"/>
                </a:solidFill>
              </a:rPr>
              <a:t> and are </a:t>
            </a:r>
            <a:r>
              <a:rPr lang="fr-CH" sz="1600" dirty="0" err="1">
                <a:solidFill>
                  <a:srgbClr val="58595B"/>
                </a:solidFill>
              </a:rPr>
              <a:t>correctly</a:t>
            </a:r>
            <a:r>
              <a:rPr lang="fr-CH" sz="1600" dirty="0">
                <a:solidFill>
                  <a:srgbClr val="58595B"/>
                </a:solidFill>
              </a:rPr>
              <a:t> and </a:t>
            </a:r>
            <a:r>
              <a:rPr lang="fr-CH" sz="1600" dirty="0" err="1">
                <a:solidFill>
                  <a:srgbClr val="58595B"/>
                </a:solidFill>
              </a:rPr>
              <a:t>accurately</a:t>
            </a:r>
            <a:r>
              <a:rPr lang="fr-CH" sz="1600" dirty="0">
                <a:solidFill>
                  <a:srgbClr val="58595B"/>
                </a:solidFill>
              </a:rPr>
              <a:t> </a:t>
            </a:r>
            <a:r>
              <a:rPr lang="fr-CH" sz="1600" dirty="0" err="1">
                <a:solidFill>
                  <a:srgbClr val="58595B"/>
                </a:solidFill>
              </a:rPr>
              <a:t>calculated</a:t>
            </a:r>
            <a:endParaRPr lang="fr-CH" sz="1600" dirty="0">
              <a:solidFill>
                <a:srgbClr val="58595B"/>
              </a:solidFill>
            </a:endParaRPr>
          </a:p>
        </p:txBody>
      </p:sp>
      <p:sp>
        <p:nvSpPr>
          <p:cNvPr id="7" name="Rectangle 6"/>
          <p:cNvSpPr/>
          <p:nvPr/>
        </p:nvSpPr>
        <p:spPr>
          <a:xfrm>
            <a:off x="6372225" y="2925763"/>
            <a:ext cx="2279650" cy="18161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fontAlgn="auto">
              <a:spcBef>
                <a:spcPts val="800"/>
              </a:spcBef>
              <a:spcAft>
                <a:spcPts val="1200"/>
              </a:spcAft>
              <a:buClr>
                <a:srgbClr val="026938"/>
              </a:buClr>
              <a:buSzPct val="100000"/>
              <a:defRPr/>
            </a:pPr>
            <a:r>
              <a:rPr lang="fr-CH" sz="1600" dirty="0" err="1">
                <a:solidFill>
                  <a:srgbClr val="58595B"/>
                </a:solidFill>
              </a:rPr>
              <a:t>Obtain</a:t>
            </a:r>
            <a:r>
              <a:rPr lang="fr-CH" sz="1600" dirty="0">
                <a:solidFill>
                  <a:srgbClr val="58595B"/>
                </a:solidFill>
              </a:rPr>
              <a:t> </a:t>
            </a:r>
            <a:r>
              <a:rPr lang="fr-CH" sz="1600" dirty="0" err="1">
                <a:solidFill>
                  <a:srgbClr val="58595B"/>
                </a:solidFill>
              </a:rPr>
              <a:t>evidence</a:t>
            </a:r>
            <a:r>
              <a:rPr lang="fr-CH" sz="1600" dirty="0">
                <a:solidFill>
                  <a:srgbClr val="58595B"/>
                </a:solidFill>
              </a:rPr>
              <a:t> on the </a:t>
            </a:r>
            <a:r>
              <a:rPr lang="fr-CH" sz="1600" dirty="0" err="1">
                <a:solidFill>
                  <a:srgbClr val="58595B"/>
                </a:solidFill>
              </a:rPr>
              <a:t>extent</a:t>
            </a:r>
            <a:r>
              <a:rPr lang="fr-CH" sz="1600" dirty="0">
                <a:solidFill>
                  <a:srgbClr val="58595B"/>
                </a:solidFill>
              </a:rPr>
              <a:t> to </a:t>
            </a:r>
            <a:r>
              <a:rPr lang="fr-CH" sz="1600" dirty="0" err="1">
                <a:solidFill>
                  <a:srgbClr val="58595B"/>
                </a:solidFill>
              </a:rPr>
              <a:t>which</a:t>
            </a:r>
            <a:r>
              <a:rPr lang="fr-CH" sz="1600" dirty="0">
                <a:solidFill>
                  <a:srgbClr val="58595B"/>
                </a:solidFill>
              </a:rPr>
              <a:t> EU </a:t>
            </a:r>
            <a:r>
              <a:rPr lang="fr-CH" sz="1600" dirty="0" err="1">
                <a:solidFill>
                  <a:srgbClr val="58595B"/>
                </a:solidFill>
              </a:rPr>
              <a:t>funds</a:t>
            </a:r>
            <a:r>
              <a:rPr lang="fr-CH" sz="1600" dirty="0">
                <a:solidFill>
                  <a:srgbClr val="58595B"/>
                </a:solidFill>
              </a:rPr>
              <a:t> have been </a:t>
            </a:r>
            <a:r>
              <a:rPr lang="fr-CH" sz="1600" dirty="0" err="1">
                <a:solidFill>
                  <a:srgbClr val="58595B"/>
                </a:solidFill>
              </a:rPr>
              <a:t>used</a:t>
            </a:r>
            <a:r>
              <a:rPr lang="fr-CH" sz="1600" dirty="0">
                <a:solidFill>
                  <a:srgbClr val="58595B"/>
                </a:solidFill>
              </a:rPr>
              <a:t> </a:t>
            </a:r>
            <a:r>
              <a:rPr lang="fr-CH" sz="1600" dirty="0" err="1">
                <a:solidFill>
                  <a:srgbClr val="58595B"/>
                </a:solidFill>
              </a:rPr>
              <a:t>economically</a:t>
            </a:r>
            <a:r>
              <a:rPr lang="fr-CH" sz="1600" dirty="0">
                <a:solidFill>
                  <a:srgbClr val="58595B"/>
                </a:solidFill>
              </a:rPr>
              <a:t>, </a:t>
            </a:r>
            <a:r>
              <a:rPr lang="fr-CH" sz="1600" dirty="0" err="1">
                <a:solidFill>
                  <a:srgbClr val="58595B"/>
                </a:solidFill>
              </a:rPr>
              <a:t>efficiently</a:t>
            </a:r>
            <a:r>
              <a:rPr lang="fr-CH" sz="1600" dirty="0">
                <a:solidFill>
                  <a:srgbClr val="58595B"/>
                </a:solidFill>
              </a:rPr>
              <a:t> and </a:t>
            </a:r>
            <a:r>
              <a:rPr lang="fr-CH" sz="1600" dirty="0" err="1">
                <a:solidFill>
                  <a:srgbClr val="58595B"/>
                </a:solidFill>
              </a:rPr>
              <a:t>effectively</a:t>
            </a:r>
            <a:r>
              <a:rPr lang="fr-CH" sz="1600" dirty="0">
                <a:solidFill>
                  <a:srgbClr val="58595B"/>
                </a:solidFill>
              </a:rPr>
              <a:t>, and </a:t>
            </a:r>
            <a:r>
              <a:rPr lang="fr-CH" sz="1600" dirty="0" err="1">
                <a:solidFill>
                  <a:srgbClr val="58595B"/>
                </a:solidFill>
              </a:rPr>
              <a:t>provide</a:t>
            </a:r>
            <a:r>
              <a:rPr lang="fr-CH" sz="1600" dirty="0">
                <a:solidFill>
                  <a:srgbClr val="58595B"/>
                </a:solidFill>
              </a:rPr>
              <a:t> value for money</a:t>
            </a:r>
            <a:endParaRPr lang="en-GB" sz="1600" dirty="0">
              <a:solidFill>
                <a:srgbClr val="58595B"/>
              </a:solidFill>
            </a:endParaRPr>
          </a:p>
        </p:txBody>
      </p:sp>
    </p:spTree>
    <p:extLst>
      <p:ext uri="{BB962C8B-B14F-4D97-AF65-F5344CB8AC3E}">
        <p14:creationId xmlns:p14="http://schemas.microsoft.com/office/powerpoint/2010/main" val="21120370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325438" y="1208088"/>
            <a:ext cx="8207375" cy="492125"/>
          </a:xfrm>
        </p:spPr>
        <p:txBody>
          <a:bodyPr/>
          <a:lstStyle/>
          <a:p>
            <a:pPr eaLnBrk="1" hangingPunct="1"/>
            <a:r>
              <a:rPr lang="fr-CH" altLang="en-US" sz="2800"/>
              <a:t>What ECA expect from files in general</a:t>
            </a:r>
            <a:endParaRPr lang="en-GB" altLang="en-US" sz="2800"/>
          </a:p>
        </p:txBody>
      </p:sp>
      <p:sp>
        <p:nvSpPr>
          <p:cNvPr id="83971" name="Content Placeholder 5"/>
          <p:cNvSpPr txBox="1">
            <a:spLocks/>
          </p:cNvSpPr>
          <p:nvPr/>
        </p:nvSpPr>
        <p:spPr bwMode="auto">
          <a:xfrm>
            <a:off x="614363" y="2133600"/>
            <a:ext cx="7488237"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65113" indent="-265113">
              <a:spcBef>
                <a:spcPct val="20000"/>
              </a:spcBef>
              <a:buClr>
                <a:schemeClr val="bg1"/>
              </a:buClr>
              <a:buChar char="•"/>
              <a:defRPr sz="2400" i="1">
                <a:solidFill>
                  <a:srgbClr val="0F5494"/>
                </a:solidFill>
                <a:latin typeface="Verdana" panose="020B0604030504040204" pitchFamily="34" charset="0"/>
              </a:defRPr>
            </a:lvl1pPr>
            <a:lvl2pPr marL="447675" indent="-180975">
              <a:spcBef>
                <a:spcPct val="20000"/>
              </a:spcBef>
              <a:buClr>
                <a:srgbClr val="009FBA"/>
              </a:buClr>
              <a:buChar char="•"/>
              <a:defRPr sz="2000" b="1">
                <a:solidFill>
                  <a:srgbClr val="0F5494"/>
                </a:solidFill>
                <a:latin typeface="Verdana" panose="020B0604030504040204" pitchFamily="34" charset="0"/>
              </a:defRPr>
            </a:lvl2pPr>
            <a:lvl3pPr marL="538163" indent="-187325">
              <a:spcBef>
                <a:spcPct val="20000"/>
              </a:spcBef>
              <a:buChar char="•"/>
              <a:defRPr sz="1400">
                <a:solidFill>
                  <a:srgbClr val="0F5494"/>
                </a:solidFill>
                <a:latin typeface="Verdana" panose="020B0604030504040204" pitchFamily="34" charset="0"/>
              </a:defRPr>
            </a:lvl3pPr>
            <a:lvl4pPr marL="717550" indent="-176213">
              <a:spcBef>
                <a:spcPct val="20000"/>
              </a:spcBef>
              <a:buChar char="–"/>
              <a:defRPr sz="2000">
                <a:solidFill>
                  <a:schemeClr val="tx1"/>
                </a:solidFill>
                <a:latin typeface="Arial" panose="020B0604020202020204" pitchFamily="34" charset="0"/>
              </a:defRPr>
            </a:lvl4pPr>
            <a:lvl5pPr marL="717550">
              <a:spcBef>
                <a:spcPct val="20000"/>
              </a:spcBef>
              <a:buChar char="»"/>
              <a:defRPr sz="2000">
                <a:solidFill>
                  <a:schemeClr val="tx1"/>
                </a:solidFill>
                <a:latin typeface="Arial" panose="020B0604020202020204" pitchFamily="34" charset="0"/>
              </a:defRPr>
            </a:lvl5pPr>
            <a:lvl6pPr marL="1174750" eaLnBrk="0" fontAlgn="base" hangingPunct="0">
              <a:spcBef>
                <a:spcPct val="20000"/>
              </a:spcBef>
              <a:spcAft>
                <a:spcPct val="0"/>
              </a:spcAft>
              <a:buChar char="»"/>
              <a:defRPr sz="2000">
                <a:solidFill>
                  <a:schemeClr val="tx1"/>
                </a:solidFill>
                <a:latin typeface="Arial" panose="020B0604020202020204" pitchFamily="34" charset="0"/>
              </a:defRPr>
            </a:lvl6pPr>
            <a:lvl7pPr marL="1631950" eaLnBrk="0" fontAlgn="base" hangingPunct="0">
              <a:spcBef>
                <a:spcPct val="20000"/>
              </a:spcBef>
              <a:spcAft>
                <a:spcPct val="0"/>
              </a:spcAft>
              <a:buChar char="»"/>
              <a:defRPr sz="2000">
                <a:solidFill>
                  <a:schemeClr val="tx1"/>
                </a:solidFill>
                <a:latin typeface="Arial" panose="020B0604020202020204" pitchFamily="34" charset="0"/>
              </a:defRPr>
            </a:lvl7pPr>
            <a:lvl8pPr marL="2089150" eaLnBrk="0" fontAlgn="base" hangingPunct="0">
              <a:spcBef>
                <a:spcPct val="20000"/>
              </a:spcBef>
              <a:spcAft>
                <a:spcPct val="0"/>
              </a:spcAft>
              <a:buChar char="»"/>
              <a:defRPr sz="2000">
                <a:solidFill>
                  <a:schemeClr val="tx1"/>
                </a:solidFill>
                <a:latin typeface="Arial" panose="020B0604020202020204" pitchFamily="34" charset="0"/>
              </a:defRPr>
            </a:lvl8pPr>
            <a:lvl9pPr marL="254635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Signed versions of documents (Financing Agreement, Service contract etc.)</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All pages of a document (including annexes)</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Dated documentation</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Signature with clarification + title</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Scanned documents (pdf) in ”readable” format</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If there are calculations, preferably in excel</a:t>
            </a:r>
          </a:p>
          <a:p>
            <a:pPr eaLnBrk="1" hangingPunct="1">
              <a:spcBef>
                <a:spcPts val="800"/>
              </a:spcBef>
              <a:spcAft>
                <a:spcPts val="600"/>
              </a:spcAft>
              <a:buClr>
                <a:srgbClr val="BBE0E3"/>
              </a:buClr>
              <a:buFont typeface="Wingdings" panose="05000000000000000000" pitchFamily="2" charset="2"/>
              <a:buChar char="§"/>
              <a:defRPr/>
            </a:pPr>
            <a:endParaRPr lang="sv-SE" altLang="en-US" sz="2000" i="0" dirty="0">
              <a:latin typeface="+mn-lt"/>
            </a:endParaRPr>
          </a:p>
          <a:p>
            <a:pPr eaLnBrk="1" hangingPunct="1">
              <a:spcBef>
                <a:spcPts val="800"/>
              </a:spcBef>
              <a:spcAft>
                <a:spcPts val="600"/>
              </a:spcAft>
              <a:buClr>
                <a:srgbClr val="BBE0E3"/>
              </a:buClr>
              <a:buFont typeface="Wingdings" panose="05000000000000000000" pitchFamily="2" charset="2"/>
              <a:buChar char="§"/>
              <a:defRPr/>
            </a:pPr>
            <a:endParaRPr lang="sv-SE" altLang="en-US" sz="2000" i="0" dirty="0">
              <a:solidFill>
                <a:srgbClr val="58595B"/>
              </a:solidFill>
              <a:latin typeface="Myriad Pro"/>
            </a:endParaRPr>
          </a:p>
          <a:p>
            <a:pPr lvl="4" eaLnBrk="1" hangingPunct="1">
              <a:spcBef>
                <a:spcPct val="0"/>
              </a:spcBef>
              <a:spcAft>
                <a:spcPts val="600"/>
              </a:spcAft>
              <a:buClr>
                <a:srgbClr val="BBE0E3"/>
              </a:buClr>
              <a:buFont typeface="Arial" panose="020B0604020202020204" pitchFamily="34" charset="0"/>
              <a:buNone/>
              <a:defRPr/>
            </a:pPr>
            <a:endParaRPr lang="sv-SE" altLang="en-US" sz="1600" dirty="0">
              <a:solidFill>
                <a:srgbClr val="58595B"/>
              </a:solidFill>
              <a:latin typeface="Myriad Pro"/>
            </a:endParaRPr>
          </a:p>
          <a:p>
            <a:pPr lvl="4" eaLnBrk="1" hangingPunct="1">
              <a:spcBef>
                <a:spcPct val="0"/>
              </a:spcBef>
              <a:spcAft>
                <a:spcPts val="600"/>
              </a:spcAft>
              <a:buClr>
                <a:srgbClr val="BBE0E3"/>
              </a:buClr>
              <a:buFont typeface="Wingdings" panose="05000000000000000000" pitchFamily="2" charset="2"/>
              <a:buChar char="§"/>
              <a:defRPr/>
            </a:pPr>
            <a:endParaRPr lang="sv-SE" altLang="en-US" sz="1600" dirty="0">
              <a:solidFill>
                <a:srgbClr val="58595B"/>
              </a:solidFill>
              <a:latin typeface="Myriad Pro"/>
            </a:endParaRPr>
          </a:p>
          <a:p>
            <a:pPr eaLnBrk="1" hangingPunct="1">
              <a:spcBef>
                <a:spcPts val="800"/>
              </a:spcBef>
              <a:spcAft>
                <a:spcPts val="600"/>
              </a:spcAft>
              <a:buClr>
                <a:srgbClr val="BBE0E3"/>
              </a:buClr>
              <a:buFont typeface="Wingdings" panose="05000000000000000000" pitchFamily="2" charset="2"/>
              <a:buChar char="§"/>
              <a:defRPr/>
            </a:pPr>
            <a:endParaRPr lang="sv-SE" altLang="en-US" sz="2000" i="0" dirty="0">
              <a:solidFill>
                <a:srgbClr val="58595B"/>
              </a:solidFill>
              <a:latin typeface="Myriad Pro"/>
            </a:endParaRPr>
          </a:p>
          <a:p>
            <a:pPr eaLnBrk="1" hangingPunct="1">
              <a:spcBef>
                <a:spcPts val="800"/>
              </a:spcBef>
              <a:spcAft>
                <a:spcPts val="600"/>
              </a:spcAft>
              <a:buClr>
                <a:srgbClr val="BBE0E3"/>
              </a:buClr>
              <a:buFont typeface="Wingdings" panose="05000000000000000000" pitchFamily="2" charset="2"/>
              <a:buChar char="§"/>
              <a:defRPr/>
            </a:pPr>
            <a:endParaRPr lang="sv-SE" altLang="en-US" sz="2000" i="0" dirty="0">
              <a:solidFill>
                <a:srgbClr val="58595B"/>
              </a:solidFill>
              <a:latin typeface="Myriad Pro"/>
            </a:endParaRPr>
          </a:p>
          <a:p>
            <a:pPr eaLnBrk="1" hangingPunct="1">
              <a:lnSpc>
                <a:spcPct val="200000"/>
              </a:lnSpc>
              <a:spcBef>
                <a:spcPts val="800"/>
              </a:spcBef>
              <a:spcAft>
                <a:spcPts val="600"/>
              </a:spcAft>
              <a:buClr>
                <a:srgbClr val="BBE0E3"/>
              </a:buClr>
              <a:buFont typeface="Wingdings" panose="05000000000000000000" pitchFamily="2" charset="2"/>
              <a:buChar char="§"/>
              <a:defRPr/>
            </a:pPr>
            <a:endParaRPr lang="en-GB" altLang="en-US" sz="2000" i="0" dirty="0">
              <a:solidFill>
                <a:srgbClr val="58595B"/>
              </a:solidFill>
              <a:latin typeface="Myriad Pro"/>
            </a:endParaRPr>
          </a:p>
          <a:p>
            <a:pPr eaLnBrk="1" hangingPunct="1">
              <a:lnSpc>
                <a:spcPct val="200000"/>
              </a:lnSpc>
              <a:spcBef>
                <a:spcPts val="800"/>
              </a:spcBef>
              <a:spcAft>
                <a:spcPts val="600"/>
              </a:spcAft>
              <a:buClr>
                <a:srgbClr val="BBE0E3"/>
              </a:buClr>
              <a:buFont typeface="Wingdings" panose="05000000000000000000" pitchFamily="2" charset="2"/>
              <a:buChar char="§"/>
              <a:defRPr/>
            </a:pPr>
            <a:endParaRPr lang="en-GB" altLang="en-US" sz="1200" i="0" dirty="0">
              <a:solidFill>
                <a:srgbClr val="58595B"/>
              </a:solidFill>
              <a:latin typeface="Myriad Pro"/>
            </a:endParaRPr>
          </a:p>
        </p:txBody>
      </p:sp>
    </p:spTree>
    <p:extLst>
      <p:ext uri="{BB962C8B-B14F-4D97-AF65-F5344CB8AC3E}">
        <p14:creationId xmlns:p14="http://schemas.microsoft.com/office/powerpoint/2010/main" val="12487585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325438" y="1196975"/>
            <a:ext cx="8064500" cy="863600"/>
          </a:xfrm>
        </p:spPr>
        <p:txBody>
          <a:bodyPr/>
          <a:lstStyle/>
          <a:p>
            <a:pPr eaLnBrk="1" hangingPunct="1"/>
            <a:r>
              <a:rPr lang="fr-CH" altLang="en-US" sz="2800"/>
              <a:t>What ECA expects from Budget support disbursement files</a:t>
            </a:r>
            <a:endParaRPr lang="en-GB" altLang="en-US" sz="2800"/>
          </a:p>
        </p:txBody>
      </p:sp>
      <p:sp>
        <p:nvSpPr>
          <p:cNvPr id="84995" name="Content Placeholder 5"/>
          <p:cNvSpPr txBox="1">
            <a:spLocks/>
          </p:cNvSpPr>
          <p:nvPr/>
        </p:nvSpPr>
        <p:spPr bwMode="auto">
          <a:xfrm>
            <a:off x="614363" y="2205038"/>
            <a:ext cx="798988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65113" indent="-265113">
              <a:spcBef>
                <a:spcPct val="20000"/>
              </a:spcBef>
              <a:buClr>
                <a:schemeClr val="bg1"/>
              </a:buClr>
              <a:buChar char="•"/>
              <a:defRPr sz="2400" i="1">
                <a:solidFill>
                  <a:srgbClr val="0F5494"/>
                </a:solidFill>
                <a:latin typeface="Verdana" panose="020B0604030504040204" pitchFamily="34" charset="0"/>
              </a:defRPr>
            </a:lvl1pPr>
            <a:lvl2pPr marL="447675" indent="-180975">
              <a:spcBef>
                <a:spcPct val="20000"/>
              </a:spcBef>
              <a:buClr>
                <a:srgbClr val="009FBA"/>
              </a:buClr>
              <a:buChar char="•"/>
              <a:defRPr sz="2000" b="1">
                <a:solidFill>
                  <a:srgbClr val="0F5494"/>
                </a:solidFill>
                <a:latin typeface="Verdana" panose="020B0604030504040204" pitchFamily="34" charset="0"/>
              </a:defRPr>
            </a:lvl2pPr>
            <a:lvl3pPr marL="538163" indent="-187325">
              <a:spcBef>
                <a:spcPct val="20000"/>
              </a:spcBef>
              <a:buChar char="•"/>
              <a:defRPr sz="1400">
                <a:solidFill>
                  <a:srgbClr val="0F5494"/>
                </a:solidFill>
                <a:latin typeface="Verdana" panose="020B0604030504040204" pitchFamily="34" charset="0"/>
              </a:defRPr>
            </a:lvl3pPr>
            <a:lvl4pPr marL="717550" indent="-176213">
              <a:spcBef>
                <a:spcPct val="20000"/>
              </a:spcBef>
              <a:buChar char="–"/>
              <a:defRPr sz="2000">
                <a:solidFill>
                  <a:schemeClr val="tx1"/>
                </a:solidFill>
                <a:latin typeface="Arial" panose="020B0604020202020204" pitchFamily="34" charset="0"/>
              </a:defRPr>
            </a:lvl4pPr>
            <a:lvl5pPr marL="717550">
              <a:spcBef>
                <a:spcPct val="20000"/>
              </a:spcBef>
              <a:buChar char="»"/>
              <a:defRPr sz="2000">
                <a:solidFill>
                  <a:schemeClr val="tx1"/>
                </a:solidFill>
                <a:latin typeface="Arial" panose="020B0604020202020204" pitchFamily="34" charset="0"/>
              </a:defRPr>
            </a:lvl5pPr>
            <a:lvl6pPr marL="1174750" eaLnBrk="0" fontAlgn="base" hangingPunct="0">
              <a:spcBef>
                <a:spcPct val="20000"/>
              </a:spcBef>
              <a:spcAft>
                <a:spcPct val="0"/>
              </a:spcAft>
              <a:buChar char="»"/>
              <a:defRPr sz="2000">
                <a:solidFill>
                  <a:schemeClr val="tx1"/>
                </a:solidFill>
                <a:latin typeface="Arial" panose="020B0604020202020204" pitchFamily="34" charset="0"/>
              </a:defRPr>
            </a:lvl6pPr>
            <a:lvl7pPr marL="1631950" eaLnBrk="0" fontAlgn="base" hangingPunct="0">
              <a:spcBef>
                <a:spcPct val="20000"/>
              </a:spcBef>
              <a:spcAft>
                <a:spcPct val="0"/>
              </a:spcAft>
              <a:buChar char="»"/>
              <a:defRPr sz="2000">
                <a:solidFill>
                  <a:schemeClr val="tx1"/>
                </a:solidFill>
                <a:latin typeface="Arial" panose="020B0604020202020204" pitchFamily="34" charset="0"/>
              </a:defRPr>
            </a:lvl7pPr>
            <a:lvl8pPr marL="2089150" eaLnBrk="0" fontAlgn="base" hangingPunct="0">
              <a:spcBef>
                <a:spcPct val="20000"/>
              </a:spcBef>
              <a:spcAft>
                <a:spcPct val="0"/>
              </a:spcAft>
              <a:buChar char="»"/>
              <a:defRPr sz="2000">
                <a:solidFill>
                  <a:schemeClr val="tx1"/>
                </a:solidFill>
                <a:latin typeface="Arial" panose="020B0604020202020204" pitchFamily="34" charset="0"/>
              </a:defRPr>
            </a:lvl8pPr>
            <a:lvl9pPr marL="254635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Check on legality and regularity of transactions </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In order for the file to be considered legal and regular, it must follow the rules and regulations (including Budget support guidelines) </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Key document is the Budget support Financing Agreement.</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	-amounts and timing of disbursements</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	-conditions/indicators</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	-exchange rate to be used</a:t>
            </a:r>
          </a:p>
          <a:p>
            <a:pPr eaLnBrk="1" hangingPunct="1">
              <a:spcBef>
                <a:spcPts val="800"/>
              </a:spcBef>
              <a:spcAft>
                <a:spcPts val="600"/>
              </a:spcAft>
              <a:buClr>
                <a:srgbClr val="BBE0E3"/>
              </a:buClr>
              <a:buFont typeface="Wingdings" panose="05000000000000000000" pitchFamily="2" charset="2"/>
              <a:buChar char="§"/>
              <a:defRPr/>
            </a:pPr>
            <a:r>
              <a:rPr lang="sv-SE" altLang="en-US" sz="2000" i="0" dirty="0">
                <a:latin typeface="+mn-lt"/>
              </a:rPr>
              <a:t>	</a:t>
            </a:r>
          </a:p>
          <a:p>
            <a:pPr eaLnBrk="1" hangingPunct="1">
              <a:spcBef>
                <a:spcPts val="800"/>
              </a:spcBef>
              <a:spcAft>
                <a:spcPts val="600"/>
              </a:spcAft>
              <a:buClr>
                <a:schemeClr val="accent1"/>
              </a:buClr>
              <a:buFont typeface="Wingdings" panose="05000000000000000000" pitchFamily="2" charset="2"/>
              <a:buChar char="§"/>
              <a:defRPr/>
            </a:pPr>
            <a:endParaRPr lang="sv-SE" altLang="en-US" sz="2000" i="0" dirty="0">
              <a:solidFill>
                <a:srgbClr val="58595B"/>
              </a:solidFill>
              <a:latin typeface="Myriad Pro"/>
            </a:endParaRPr>
          </a:p>
          <a:p>
            <a:pPr eaLnBrk="1" hangingPunct="1">
              <a:spcBef>
                <a:spcPts val="800"/>
              </a:spcBef>
              <a:spcAft>
                <a:spcPts val="600"/>
              </a:spcAft>
              <a:buClr>
                <a:schemeClr val="accent1"/>
              </a:buClr>
              <a:buFont typeface="Wingdings" panose="05000000000000000000" pitchFamily="2" charset="2"/>
              <a:buChar char="§"/>
              <a:defRPr/>
            </a:pPr>
            <a:endParaRPr lang="sv-SE" altLang="en-US" sz="2000" i="0" dirty="0">
              <a:solidFill>
                <a:srgbClr val="58595B"/>
              </a:solidFill>
              <a:latin typeface="Myriad Pro"/>
            </a:endParaRPr>
          </a:p>
          <a:p>
            <a:pPr lvl="4" eaLnBrk="1" hangingPunct="1">
              <a:spcBef>
                <a:spcPct val="0"/>
              </a:spcBef>
              <a:spcAft>
                <a:spcPts val="600"/>
              </a:spcAft>
              <a:buClr>
                <a:schemeClr val="accent1"/>
              </a:buClr>
              <a:buFont typeface="Arial" panose="020B0604020202020204" pitchFamily="34" charset="0"/>
              <a:buNone/>
              <a:defRPr/>
            </a:pPr>
            <a:endParaRPr lang="sv-SE" altLang="en-US" sz="1600" dirty="0">
              <a:solidFill>
                <a:srgbClr val="58595B"/>
              </a:solidFill>
              <a:latin typeface="Myriad Pro"/>
            </a:endParaRPr>
          </a:p>
          <a:p>
            <a:pPr lvl="4" eaLnBrk="1" hangingPunct="1">
              <a:spcBef>
                <a:spcPct val="0"/>
              </a:spcBef>
              <a:spcAft>
                <a:spcPts val="600"/>
              </a:spcAft>
              <a:buClr>
                <a:schemeClr val="accent1"/>
              </a:buClr>
              <a:buFont typeface="Wingdings" panose="05000000000000000000" pitchFamily="2" charset="2"/>
              <a:buChar char="§"/>
              <a:defRPr/>
            </a:pPr>
            <a:endParaRPr lang="sv-SE" altLang="en-US" sz="1600" dirty="0">
              <a:solidFill>
                <a:srgbClr val="58595B"/>
              </a:solidFill>
              <a:latin typeface="Myriad Pro"/>
            </a:endParaRPr>
          </a:p>
          <a:p>
            <a:pPr eaLnBrk="1" hangingPunct="1">
              <a:spcBef>
                <a:spcPts val="800"/>
              </a:spcBef>
              <a:spcAft>
                <a:spcPts val="600"/>
              </a:spcAft>
              <a:buClr>
                <a:schemeClr val="accent1"/>
              </a:buClr>
              <a:buFont typeface="Wingdings" panose="05000000000000000000" pitchFamily="2" charset="2"/>
              <a:buChar char="§"/>
              <a:defRPr/>
            </a:pPr>
            <a:endParaRPr lang="sv-SE" altLang="en-US" sz="2000" i="0" dirty="0">
              <a:solidFill>
                <a:srgbClr val="58595B"/>
              </a:solidFill>
              <a:latin typeface="Myriad Pro"/>
            </a:endParaRPr>
          </a:p>
          <a:p>
            <a:pPr eaLnBrk="1" hangingPunct="1">
              <a:spcBef>
                <a:spcPts val="800"/>
              </a:spcBef>
              <a:spcAft>
                <a:spcPts val="600"/>
              </a:spcAft>
              <a:buClr>
                <a:schemeClr val="accent1"/>
              </a:buClr>
              <a:buFont typeface="Wingdings" panose="05000000000000000000" pitchFamily="2" charset="2"/>
              <a:buChar char="§"/>
              <a:defRPr/>
            </a:pPr>
            <a:endParaRPr lang="sv-SE" altLang="en-US" sz="2000" i="0" dirty="0">
              <a:solidFill>
                <a:srgbClr val="58595B"/>
              </a:solidFill>
              <a:latin typeface="Myriad Pro"/>
            </a:endParaRPr>
          </a:p>
          <a:p>
            <a:pPr eaLnBrk="1" hangingPunct="1">
              <a:lnSpc>
                <a:spcPct val="200000"/>
              </a:lnSpc>
              <a:spcBef>
                <a:spcPts val="800"/>
              </a:spcBef>
              <a:spcAft>
                <a:spcPts val="600"/>
              </a:spcAft>
              <a:buClr>
                <a:schemeClr val="accent1"/>
              </a:buClr>
              <a:buFont typeface="Wingdings" panose="05000000000000000000" pitchFamily="2" charset="2"/>
              <a:buChar char="§"/>
              <a:defRPr/>
            </a:pPr>
            <a:endParaRPr lang="en-GB" altLang="en-US" sz="2000" i="0" dirty="0">
              <a:solidFill>
                <a:srgbClr val="58595B"/>
              </a:solidFill>
              <a:latin typeface="Myriad Pro"/>
            </a:endParaRPr>
          </a:p>
          <a:p>
            <a:pPr eaLnBrk="1" hangingPunct="1">
              <a:lnSpc>
                <a:spcPct val="200000"/>
              </a:lnSpc>
              <a:spcBef>
                <a:spcPts val="800"/>
              </a:spcBef>
              <a:spcAft>
                <a:spcPts val="600"/>
              </a:spcAft>
              <a:buClr>
                <a:schemeClr val="accent1"/>
              </a:buClr>
              <a:buFont typeface="Wingdings" panose="05000000000000000000" pitchFamily="2" charset="2"/>
              <a:buChar char="§"/>
              <a:defRPr/>
            </a:pPr>
            <a:endParaRPr lang="en-GB" altLang="en-US" sz="1200" i="0" dirty="0">
              <a:solidFill>
                <a:srgbClr val="58595B"/>
              </a:solidFill>
              <a:latin typeface="Myriad Pro"/>
            </a:endParaRPr>
          </a:p>
        </p:txBody>
      </p:sp>
    </p:spTree>
    <p:extLst>
      <p:ext uri="{BB962C8B-B14F-4D97-AF65-F5344CB8AC3E}">
        <p14:creationId xmlns:p14="http://schemas.microsoft.com/office/powerpoint/2010/main" val="527755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25438" y="0"/>
            <a:ext cx="8064500" cy="1123950"/>
          </a:xfrm>
        </p:spPr>
        <p:txBody>
          <a:bodyPr/>
          <a:lstStyle/>
          <a:p>
            <a:pPr eaLnBrk="1" hangingPunct="1"/>
            <a:r>
              <a:rPr lang="fr-CH" altLang="en-US" sz="2800">
                <a:solidFill>
                  <a:schemeClr val="bg1"/>
                </a:solidFill>
              </a:rPr>
              <a:t>What ECA expects from Budget support disbursement files</a:t>
            </a:r>
            <a:endParaRPr lang="en-GB" altLang="en-US" sz="2800">
              <a:solidFill>
                <a:schemeClr val="bg1"/>
              </a:solidFill>
            </a:endParaRPr>
          </a:p>
        </p:txBody>
      </p:sp>
      <p:sp>
        <p:nvSpPr>
          <p:cNvPr id="25604" name="Content Placeholder 5"/>
          <p:cNvSpPr txBox="1">
            <a:spLocks/>
          </p:cNvSpPr>
          <p:nvPr/>
        </p:nvSpPr>
        <p:spPr bwMode="auto">
          <a:xfrm>
            <a:off x="613766" y="1628800"/>
            <a:ext cx="7918673" cy="4896544"/>
          </a:xfrm>
          <a:prstGeom prst="rect">
            <a:avLst/>
          </a:prstGeom>
          <a:noFill/>
          <a:ln>
            <a:noFill/>
          </a:ln>
          <a:extLst>
            <a:ext uri="{909E8E84-426E-40dd-AFC4-6F175D3DCCD1}"/>
            <a:ext uri="{91240B29-F687-4f45-9708-019B960494DF}"/>
          </a:extLst>
        </p:spPr>
        <p:txBody>
          <a:bodyPr lIns="0" tIns="0" rIns="0" bIns="0"/>
          <a:lstStyle>
            <a:lvl1pPr marL="265113" indent="-265113" eaLnBrk="0" hangingPunct="0">
              <a:lnSpc>
                <a:spcPct val="90000"/>
              </a:lnSpc>
              <a:spcBef>
                <a:spcPts val="800"/>
              </a:spcBef>
              <a:buClr>
                <a:schemeClr val="accent1"/>
              </a:buClr>
              <a:buSzPct val="100000"/>
              <a:buFont typeface="Arial" pitchFamily="34" charset="0"/>
              <a:buChar char="•"/>
              <a:defRPr>
                <a:solidFill>
                  <a:srgbClr val="58595B"/>
                </a:solidFill>
                <a:latin typeface="Myriad Pro"/>
              </a:defRPr>
            </a:lvl1pPr>
            <a:lvl2pPr marL="447675" indent="-180975" eaLnBrk="0" hangingPunct="0">
              <a:lnSpc>
                <a:spcPct val="90000"/>
              </a:lnSpc>
              <a:spcBef>
                <a:spcPts val="400"/>
              </a:spcBef>
              <a:buClr>
                <a:schemeClr val="accent1"/>
              </a:buClr>
              <a:buSzPct val="100000"/>
              <a:buFont typeface="Arial" pitchFamily="34" charset="0"/>
              <a:buChar char="•"/>
              <a:defRPr>
                <a:solidFill>
                  <a:srgbClr val="58595B"/>
                </a:solidFill>
                <a:latin typeface="Myriad Pro"/>
              </a:defRPr>
            </a:lvl2pPr>
            <a:lvl3pPr marL="538163" indent="-187325" eaLnBrk="0" hangingPunct="0">
              <a:lnSpc>
                <a:spcPct val="90000"/>
              </a:lnSpc>
              <a:spcBef>
                <a:spcPts val="200"/>
              </a:spcBef>
              <a:buClr>
                <a:schemeClr val="accent1"/>
              </a:buClr>
              <a:buSzPct val="100000"/>
              <a:buFont typeface="Arial" pitchFamily="34" charset="0"/>
              <a:buChar char="•"/>
              <a:defRPr>
                <a:solidFill>
                  <a:srgbClr val="58595B"/>
                </a:solidFill>
                <a:latin typeface="Myriad Pro"/>
              </a:defRPr>
            </a:lvl3pPr>
            <a:lvl4pPr marL="717550" indent="-176213" eaLnBrk="0" hangingPunct="0">
              <a:lnSpc>
                <a:spcPct val="90000"/>
              </a:lnSpc>
              <a:buClr>
                <a:schemeClr val="accent1"/>
              </a:buClr>
              <a:buSzPct val="100000"/>
              <a:buFont typeface="Arial" pitchFamily="34" charset="0"/>
              <a:buChar char="•"/>
              <a:defRPr>
                <a:solidFill>
                  <a:srgbClr val="58595B"/>
                </a:solidFill>
                <a:latin typeface="Myriad Pro"/>
              </a:defRPr>
            </a:lvl4pPr>
            <a:lvl5pPr marL="896938" indent="-179388" eaLnBrk="0" hangingPunct="0">
              <a:lnSpc>
                <a:spcPct val="90000"/>
              </a:lnSpc>
              <a:buClr>
                <a:schemeClr val="accent1"/>
              </a:buClr>
              <a:buSzPct val="100000"/>
              <a:buFont typeface="Arial" pitchFamily="34" charset="0"/>
              <a:buChar char="•"/>
              <a:defRPr>
                <a:solidFill>
                  <a:srgbClr val="58595B"/>
                </a:solidFill>
                <a:latin typeface="Myriad Pro"/>
              </a:defRPr>
            </a:lvl5pPr>
            <a:lvl6pPr marL="1354138" indent="-179388" eaLnBrk="0" fontAlgn="base" hangingPunct="0">
              <a:lnSpc>
                <a:spcPct val="90000"/>
              </a:lnSpc>
              <a:spcBef>
                <a:spcPct val="0"/>
              </a:spcBef>
              <a:spcAft>
                <a:spcPct val="0"/>
              </a:spcAft>
              <a:buClr>
                <a:schemeClr val="accent1"/>
              </a:buClr>
              <a:buSzPct val="100000"/>
              <a:buFont typeface="Arial" pitchFamily="34" charset="0"/>
              <a:buChar char="•"/>
              <a:defRPr>
                <a:solidFill>
                  <a:srgbClr val="58595B"/>
                </a:solidFill>
                <a:latin typeface="Myriad Pro"/>
              </a:defRPr>
            </a:lvl6pPr>
            <a:lvl7pPr marL="1811338" indent="-179388" eaLnBrk="0" fontAlgn="base" hangingPunct="0">
              <a:lnSpc>
                <a:spcPct val="90000"/>
              </a:lnSpc>
              <a:spcBef>
                <a:spcPct val="0"/>
              </a:spcBef>
              <a:spcAft>
                <a:spcPct val="0"/>
              </a:spcAft>
              <a:buClr>
                <a:schemeClr val="accent1"/>
              </a:buClr>
              <a:buSzPct val="100000"/>
              <a:buFont typeface="Arial" pitchFamily="34" charset="0"/>
              <a:buChar char="•"/>
              <a:defRPr>
                <a:solidFill>
                  <a:srgbClr val="58595B"/>
                </a:solidFill>
                <a:latin typeface="Myriad Pro"/>
              </a:defRPr>
            </a:lvl7pPr>
            <a:lvl8pPr marL="2268538" indent="-179388" eaLnBrk="0" fontAlgn="base" hangingPunct="0">
              <a:lnSpc>
                <a:spcPct val="90000"/>
              </a:lnSpc>
              <a:spcBef>
                <a:spcPct val="0"/>
              </a:spcBef>
              <a:spcAft>
                <a:spcPct val="0"/>
              </a:spcAft>
              <a:buClr>
                <a:schemeClr val="accent1"/>
              </a:buClr>
              <a:buSzPct val="100000"/>
              <a:buFont typeface="Arial" pitchFamily="34" charset="0"/>
              <a:buChar char="•"/>
              <a:defRPr>
                <a:solidFill>
                  <a:srgbClr val="58595B"/>
                </a:solidFill>
                <a:latin typeface="Myriad Pro"/>
              </a:defRPr>
            </a:lvl8pPr>
            <a:lvl9pPr marL="2725738" indent="-179388" eaLnBrk="0" fontAlgn="base" hangingPunct="0">
              <a:lnSpc>
                <a:spcPct val="90000"/>
              </a:lnSpc>
              <a:spcBef>
                <a:spcPct val="0"/>
              </a:spcBef>
              <a:spcAft>
                <a:spcPct val="0"/>
              </a:spcAft>
              <a:buClr>
                <a:schemeClr val="accent1"/>
              </a:buClr>
              <a:buSzPct val="100000"/>
              <a:buFont typeface="Arial" pitchFamily="34" charset="0"/>
              <a:buChar char="•"/>
              <a:defRPr>
                <a:solidFill>
                  <a:srgbClr val="58595B"/>
                </a:solidFill>
                <a:latin typeface="Myriad Pro"/>
              </a:defRPr>
            </a:lvl9pPr>
          </a:lstStyle>
          <a:p>
            <a:pPr eaLnBrk="1" hangingPunct="1">
              <a:lnSpc>
                <a:spcPct val="100000"/>
              </a:lnSpc>
              <a:spcAft>
                <a:spcPts val="600"/>
              </a:spcAft>
              <a:buClr>
                <a:srgbClr val="BBE0E3"/>
              </a:buClr>
              <a:buFont typeface="Wingdings" panose="05000000000000000000" pitchFamily="2" charset="2"/>
              <a:buChar char="§"/>
              <a:defRPr/>
            </a:pPr>
            <a:r>
              <a:rPr lang="sv-SE" altLang="en-US" sz="2000" dirty="0">
                <a:solidFill>
                  <a:srgbClr val="0F5494"/>
                </a:solidFill>
                <a:latin typeface="+mn-lt"/>
              </a:rPr>
              <a:t>Clear </a:t>
            </a:r>
            <a:r>
              <a:rPr lang="sv-SE" altLang="en-US" sz="2000" dirty="0" err="1">
                <a:solidFill>
                  <a:srgbClr val="0F5494"/>
                </a:solidFill>
                <a:latin typeface="+mn-lt"/>
              </a:rPr>
              <a:t>conclusions</a:t>
            </a:r>
            <a:r>
              <a:rPr lang="sv-SE" altLang="en-US" sz="2000" dirty="0">
                <a:solidFill>
                  <a:srgbClr val="0F5494"/>
                </a:solidFill>
                <a:latin typeface="+mn-lt"/>
              </a:rPr>
              <a:t> on general </a:t>
            </a:r>
            <a:r>
              <a:rPr lang="sv-SE" altLang="en-US" sz="2000" dirty="0" err="1">
                <a:solidFill>
                  <a:srgbClr val="0F5494"/>
                </a:solidFill>
                <a:latin typeface="+mn-lt"/>
              </a:rPr>
              <a:t>eligibility</a:t>
            </a:r>
            <a:r>
              <a:rPr lang="sv-SE" altLang="en-US" sz="2000" dirty="0">
                <a:solidFill>
                  <a:srgbClr val="0F5494"/>
                </a:solidFill>
                <a:latin typeface="+mn-lt"/>
              </a:rPr>
              <a:t> </a:t>
            </a:r>
            <a:r>
              <a:rPr lang="sv-SE" altLang="en-US" sz="2000" dirty="0" err="1">
                <a:solidFill>
                  <a:srgbClr val="0F5494"/>
                </a:solidFill>
                <a:latin typeface="+mn-lt"/>
              </a:rPr>
              <a:t>criteria</a:t>
            </a:r>
            <a:r>
              <a:rPr lang="sv-SE" altLang="en-US" sz="2000" dirty="0">
                <a:solidFill>
                  <a:srgbClr val="0F5494"/>
                </a:solidFill>
                <a:latin typeface="+mn-lt"/>
              </a:rPr>
              <a:t> </a:t>
            </a:r>
          </a:p>
          <a:p>
            <a:pPr eaLnBrk="1" hangingPunct="1">
              <a:lnSpc>
                <a:spcPct val="100000"/>
              </a:lnSpc>
              <a:spcAft>
                <a:spcPts val="600"/>
              </a:spcAft>
              <a:buClr>
                <a:srgbClr val="BBE0E3"/>
              </a:buClr>
              <a:buFont typeface="Wingdings" panose="05000000000000000000" pitchFamily="2" charset="2"/>
              <a:buChar char="§"/>
              <a:defRPr/>
            </a:pPr>
            <a:r>
              <a:rPr lang="sv-SE" altLang="en-US" sz="2000" dirty="0" err="1">
                <a:solidFill>
                  <a:srgbClr val="0F5494"/>
                </a:solidFill>
                <a:latin typeface="+mn-lt"/>
              </a:rPr>
              <a:t>Disbursement</a:t>
            </a:r>
            <a:r>
              <a:rPr lang="sv-SE" altLang="en-US" sz="2000" dirty="0">
                <a:solidFill>
                  <a:srgbClr val="0F5494"/>
                </a:solidFill>
                <a:latin typeface="+mn-lt"/>
              </a:rPr>
              <a:t> </a:t>
            </a:r>
            <a:r>
              <a:rPr lang="sv-SE" altLang="en-US" sz="2000" dirty="0" err="1">
                <a:solidFill>
                  <a:srgbClr val="0F5494"/>
                </a:solidFill>
                <a:latin typeface="+mn-lt"/>
              </a:rPr>
              <a:t>according</a:t>
            </a:r>
            <a:r>
              <a:rPr lang="sv-SE" altLang="en-US" sz="2000" dirty="0">
                <a:solidFill>
                  <a:srgbClr val="0F5494"/>
                </a:solidFill>
                <a:latin typeface="+mn-lt"/>
              </a:rPr>
              <a:t> </a:t>
            </a:r>
            <a:r>
              <a:rPr lang="sv-SE" altLang="en-US" sz="2000" dirty="0" err="1">
                <a:solidFill>
                  <a:srgbClr val="0F5494"/>
                </a:solidFill>
                <a:latin typeface="+mn-lt"/>
              </a:rPr>
              <a:t>to</a:t>
            </a:r>
            <a:r>
              <a:rPr lang="sv-SE" altLang="en-US" sz="2000" dirty="0">
                <a:solidFill>
                  <a:srgbClr val="0F5494"/>
                </a:solidFill>
                <a:latin typeface="+mn-lt"/>
              </a:rPr>
              <a:t> FA (timing/</a:t>
            </a:r>
            <a:r>
              <a:rPr lang="sv-SE" altLang="en-US" sz="2000" dirty="0" err="1">
                <a:solidFill>
                  <a:srgbClr val="0F5494"/>
                </a:solidFill>
                <a:latin typeface="+mn-lt"/>
              </a:rPr>
              <a:t>amount</a:t>
            </a:r>
            <a:r>
              <a:rPr lang="sv-SE" altLang="en-US" sz="2000" dirty="0">
                <a:solidFill>
                  <a:srgbClr val="0F5494"/>
                </a:solidFill>
                <a:latin typeface="+mn-lt"/>
              </a:rPr>
              <a:t>/</a:t>
            </a:r>
            <a:r>
              <a:rPr lang="sv-SE" altLang="en-US" sz="2000" dirty="0" err="1">
                <a:solidFill>
                  <a:srgbClr val="0F5494"/>
                </a:solidFill>
                <a:latin typeface="+mn-lt"/>
              </a:rPr>
              <a:t>conditions</a:t>
            </a:r>
            <a:r>
              <a:rPr lang="sv-SE" altLang="en-US" sz="2000" dirty="0">
                <a:solidFill>
                  <a:srgbClr val="0F5494"/>
                </a:solidFill>
                <a:latin typeface="+mn-lt"/>
              </a:rPr>
              <a:t>)</a:t>
            </a:r>
          </a:p>
          <a:p>
            <a:pPr eaLnBrk="1" hangingPunct="1">
              <a:lnSpc>
                <a:spcPct val="100000"/>
              </a:lnSpc>
              <a:spcAft>
                <a:spcPts val="600"/>
              </a:spcAft>
              <a:buClr>
                <a:srgbClr val="BBE0E3"/>
              </a:buClr>
              <a:buFont typeface="Wingdings" panose="05000000000000000000" pitchFamily="2" charset="2"/>
              <a:buChar char="§"/>
              <a:defRPr/>
            </a:pPr>
            <a:r>
              <a:rPr lang="sv-SE" altLang="en-US" sz="2000" dirty="0" err="1">
                <a:solidFill>
                  <a:srgbClr val="0F5494"/>
                </a:solidFill>
                <a:latin typeface="+mn-lt"/>
              </a:rPr>
              <a:t>Respect</a:t>
            </a:r>
            <a:r>
              <a:rPr lang="sv-SE" altLang="en-US" sz="2000" dirty="0">
                <a:solidFill>
                  <a:srgbClr val="0F5494"/>
                </a:solidFill>
                <a:latin typeface="+mn-lt"/>
              </a:rPr>
              <a:t> </a:t>
            </a:r>
            <a:r>
              <a:rPr lang="sv-SE" altLang="en-US" sz="2000" dirty="0" err="1">
                <a:solidFill>
                  <a:srgbClr val="0F5494"/>
                </a:solidFill>
                <a:latin typeface="+mn-lt"/>
              </a:rPr>
              <a:t>of</a:t>
            </a:r>
            <a:r>
              <a:rPr lang="sv-SE" altLang="en-US" sz="2000" dirty="0">
                <a:solidFill>
                  <a:srgbClr val="0F5494"/>
                </a:solidFill>
                <a:latin typeface="+mn-lt"/>
              </a:rPr>
              <a:t> the </a:t>
            </a:r>
            <a:r>
              <a:rPr lang="sv-SE" altLang="en-US" sz="2000" dirty="0" err="1">
                <a:solidFill>
                  <a:srgbClr val="0F5494"/>
                </a:solidFill>
                <a:latin typeface="+mn-lt"/>
              </a:rPr>
              <a:t>specific</a:t>
            </a:r>
            <a:r>
              <a:rPr lang="sv-SE" altLang="en-US" sz="2000" dirty="0">
                <a:solidFill>
                  <a:srgbClr val="0F5494"/>
                </a:solidFill>
                <a:latin typeface="+mn-lt"/>
              </a:rPr>
              <a:t> </a:t>
            </a:r>
            <a:r>
              <a:rPr lang="sv-SE" altLang="en-US" sz="2000" dirty="0" err="1">
                <a:solidFill>
                  <a:srgbClr val="0F5494"/>
                </a:solidFill>
                <a:latin typeface="+mn-lt"/>
              </a:rPr>
              <a:t>conditions</a:t>
            </a:r>
            <a:r>
              <a:rPr lang="sv-SE" altLang="en-US" sz="2000" dirty="0">
                <a:solidFill>
                  <a:srgbClr val="0F5494"/>
                </a:solidFill>
                <a:latin typeface="+mn-lt"/>
              </a:rPr>
              <a:t> for </a:t>
            </a:r>
            <a:r>
              <a:rPr lang="sv-SE" altLang="en-US" sz="2000" dirty="0" err="1">
                <a:solidFill>
                  <a:srgbClr val="0F5494"/>
                </a:solidFill>
                <a:latin typeface="+mn-lt"/>
              </a:rPr>
              <a:t>making</a:t>
            </a:r>
            <a:r>
              <a:rPr lang="sv-SE" altLang="en-US" sz="2000" dirty="0">
                <a:solidFill>
                  <a:srgbClr val="0F5494"/>
                </a:solidFill>
                <a:latin typeface="+mn-lt"/>
              </a:rPr>
              <a:t> the payment</a:t>
            </a:r>
          </a:p>
          <a:p>
            <a:pPr marL="265113" lvl="4" indent="-265113" eaLnBrk="1" hangingPunct="1">
              <a:lnSpc>
                <a:spcPct val="100000"/>
              </a:lnSpc>
              <a:spcBef>
                <a:spcPts val="800"/>
              </a:spcBef>
              <a:spcAft>
                <a:spcPts val="600"/>
              </a:spcAft>
              <a:buClr>
                <a:srgbClr val="BBE0E3"/>
              </a:buClr>
              <a:buFont typeface="Wingdings" panose="05000000000000000000" pitchFamily="2" charset="2"/>
              <a:buChar char="§"/>
              <a:defRPr/>
            </a:pPr>
            <a:r>
              <a:rPr lang="sv-SE" altLang="en-US" sz="2000" dirty="0" err="1">
                <a:solidFill>
                  <a:srgbClr val="0F5494"/>
                </a:solidFill>
                <a:latin typeface="+mn-lt"/>
              </a:rPr>
              <a:t>Correct</a:t>
            </a:r>
            <a:r>
              <a:rPr lang="sv-SE" altLang="en-US" sz="2000" dirty="0">
                <a:solidFill>
                  <a:srgbClr val="0F5494"/>
                </a:solidFill>
                <a:latin typeface="+mn-lt"/>
              </a:rPr>
              <a:t> </a:t>
            </a:r>
            <a:r>
              <a:rPr lang="sv-SE" altLang="en-US" sz="2000" dirty="0" err="1">
                <a:solidFill>
                  <a:srgbClr val="0F5494"/>
                </a:solidFill>
                <a:latin typeface="+mn-lt"/>
              </a:rPr>
              <a:t>calculation</a:t>
            </a:r>
            <a:r>
              <a:rPr lang="sv-SE" altLang="en-US" sz="2000" dirty="0">
                <a:solidFill>
                  <a:srgbClr val="0F5494"/>
                </a:solidFill>
                <a:latin typeface="+mn-lt"/>
              </a:rPr>
              <a:t> </a:t>
            </a:r>
            <a:r>
              <a:rPr lang="sv-SE" altLang="en-US" sz="2000" dirty="0" err="1">
                <a:solidFill>
                  <a:srgbClr val="0F5494"/>
                </a:solidFill>
                <a:latin typeface="+mn-lt"/>
              </a:rPr>
              <a:t>of</a:t>
            </a:r>
            <a:r>
              <a:rPr lang="sv-SE" altLang="en-US" sz="2000" dirty="0">
                <a:solidFill>
                  <a:srgbClr val="0F5494"/>
                </a:solidFill>
                <a:latin typeface="+mn-lt"/>
              </a:rPr>
              <a:t> the </a:t>
            </a:r>
            <a:r>
              <a:rPr lang="sv-SE" altLang="en-US" sz="2000" dirty="0" err="1">
                <a:solidFill>
                  <a:srgbClr val="0F5494"/>
                </a:solidFill>
                <a:latin typeface="+mn-lt"/>
              </a:rPr>
              <a:t>variable</a:t>
            </a:r>
            <a:r>
              <a:rPr lang="sv-SE" altLang="en-US" sz="2000" dirty="0">
                <a:solidFill>
                  <a:srgbClr val="0F5494"/>
                </a:solidFill>
                <a:latin typeface="+mn-lt"/>
              </a:rPr>
              <a:t> </a:t>
            </a:r>
            <a:r>
              <a:rPr lang="sv-SE" altLang="en-US" sz="2000" dirty="0" err="1">
                <a:solidFill>
                  <a:srgbClr val="0F5494"/>
                </a:solidFill>
                <a:latin typeface="+mn-lt"/>
              </a:rPr>
              <a:t>tranche</a:t>
            </a:r>
            <a:endParaRPr lang="sv-SE" altLang="en-US" sz="2000" dirty="0">
              <a:solidFill>
                <a:srgbClr val="0F5494"/>
              </a:solidFill>
              <a:latin typeface="+mn-lt"/>
            </a:endParaRPr>
          </a:p>
          <a:p>
            <a:pPr marL="265113" lvl="4" indent="-265113" eaLnBrk="1" hangingPunct="1">
              <a:lnSpc>
                <a:spcPct val="100000"/>
              </a:lnSpc>
              <a:spcBef>
                <a:spcPts val="800"/>
              </a:spcBef>
              <a:spcAft>
                <a:spcPts val="600"/>
              </a:spcAft>
              <a:buClr>
                <a:srgbClr val="BBE0E3"/>
              </a:buClr>
              <a:buFont typeface="Wingdings" panose="05000000000000000000" pitchFamily="2" charset="2"/>
              <a:buChar char="§"/>
              <a:defRPr/>
            </a:pPr>
            <a:r>
              <a:rPr lang="sv-SE" altLang="en-US" sz="2000" dirty="0">
                <a:solidFill>
                  <a:srgbClr val="0F5494"/>
                </a:solidFill>
                <a:latin typeface="+mn-lt"/>
              </a:rPr>
              <a:t>Documentation </a:t>
            </a:r>
            <a:r>
              <a:rPr lang="sv-SE" altLang="en-US" sz="2000" dirty="0" err="1">
                <a:solidFill>
                  <a:srgbClr val="0F5494"/>
                </a:solidFill>
                <a:latin typeface="+mn-lt"/>
              </a:rPr>
              <a:t>showing</a:t>
            </a:r>
            <a:r>
              <a:rPr lang="sv-SE" altLang="en-US" sz="2000" dirty="0">
                <a:solidFill>
                  <a:srgbClr val="0F5494"/>
                </a:solidFill>
                <a:latin typeface="+mn-lt"/>
              </a:rPr>
              <a:t> </a:t>
            </a:r>
            <a:r>
              <a:rPr lang="sv-SE" altLang="en-US" sz="2000" dirty="0" err="1">
                <a:solidFill>
                  <a:srgbClr val="0F5494"/>
                </a:solidFill>
                <a:latin typeface="+mn-lt"/>
              </a:rPr>
              <a:t>that</a:t>
            </a:r>
            <a:r>
              <a:rPr lang="sv-SE" altLang="en-US" sz="2000" dirty="0">
                <a:solidFill>
                  <a:srgbClr val="0F5494"/>
                </a:solidFill>
                <a:latin typeface="+mn-lt"/>
              </a:rPr>
              <a:t> </a:t>
            </a:r>
            <a:r>
              <a:rPr lang="sv-SE" altLang="en-US" sz="2000" dirty="0" err="1">
                <a:solidFill>
                  <a:srgbClr val="0F5494"/>
                </a:solidFill>
                <a:latin typeface="+mn-lt"/>
              </a:rPr>
              <a:t>conditions</a:t>
            </a:r>
            <a:r>
              <a:rPr lang="sv-SE" altLang="en-US" sz="2000" dirty="0">
                <a:solidFill>
                  <a:srgbClr val="0F5494"/>
                </a:solidFill>
                <a:latin typeface="+mn-lt"/>
              </a:rPr>
              <a:t>/</a:t>
            </a:r>
            <a:r>
              <a:rPr lang="sv-SE" altLang="en-US" sz="2000" dirty="0" err="1">
                <a:solidFill>
                  <a:srgbClr val="0F5494"/>
                </a:solidFill>
                <a:latin typeface="+mn-lt"/>
              </a:rPr>
              <a:t>indicators</a:t>
            </a:r>
            <a:r>
              <a:rPr lang="sv-SE" altLang="en-US" sz="2000" dirty="0">
                <a:solidFill>
                  <a:srgbClr val="0F5494"/>
                </a:solidFill>
                <a:latin typeface="+mn-lt"/>
              </a:rPr>
              <a:t> </a:t>
            </a:r>
            <a:r>
              <a:rPr lang="sv-SE" altLang="en-US" sz="2000" dirty="0" err="1">
                <a:solidFill>
                  <a:srgbClr val="0F5494"/>
                </a:solidFill>
                <a:latin typeface="+mn-lt"/>
              </a:rPr>
              <a:t>were</a:t>
            </a:r>
            <a:r>
              <a:rPr lang="sv-SE" altLang="en-US" sz="2000" dirty="0">
                <a:solidFill>
                  <a:srgbClr val="0F5494"/>
                </a:solidFill>
                <a:latin typeface="+mn-lt"/>
              </a:rPr>
              <a:t> </a:t>
            </a:r>
            <a:r>
              <a:rPr lang="sv-SE" altLang="en-US" sz="2000" dirty="0" err="1">
                <a:solidFill>
                  <a:srgbClr val="0F5494"/>
                </a:solidFill>
                <a:latin typeface="+mn-lt"/>
              </a:rPr>
              <a:t>met</a:t>
            </a:r>
            <a:r>
              <a:rPr lang="sv-SE" altLang="en-US" sz="2000" dirty="0">
                <a:solidFill>
                  <a:srgbClr val="0F5494"/>
                </a:solidFill>
                <a:latin typeface="+mn-lt"/>
              </a:rPr>
              <a:t> (</a:t>
            </a:r>
            <a:r>
              <a:rPr lang="sv-SE" altLang="en-US" sz="2000" dirty="0" err="1">
                <a:solidFill>
                  <a:srgbClr val="0F5494"/>
                </a:solidFill>
                <a:latin typeface="+mn-lt"/>
              </a:rPr>
              <a:t>Financing</a:t>
            </a:r>
            <a:r>
              <a:rPr lang="sv-SE" altLang="en-US" sz="2000" dirty="0">
                <a:solidFill>
                  <a:srgbClr val="0F5494"/>
                </a:solidFill>
                <a:latin typeface="+mn-lt"/>
              </a:rPr>
              <a:t> </a:t>
            </a:r>
            <a:r>
              <a:rPr lang="sv-SE" altLang="en-US" sz="2000" dirty="0" err="1">
                <a:solidFill>
                  <a:srgbClr val="0F5494"/>
                </a:solidFill>
                <a:latin typeface="+mn-lt"/>
              </a:rPr>
              <a:t>Agreement:sources</a:t>
            </a:r>
            <a:r>
              <a:rPr lang="sv-SE" altLang="en-US" sz="2000" dirty="0">
                <a:solidFill>
                  <a:srgbClr val="0F5494"/>
                </a:solidFill>
                <a:latin typeface="+mn-lt"/>
              </a:rPr>
              <a:t> </a:t>
            </a:r>
            <a:r>
              <a:rPr lang="sv-SE" altLang="en-US" sz="2000" dirty="0" err="1">
                <a:solidFill>
                  <a:srgbClr val="0F5494"/>
                </a:solidFill>
                <a:latin typeface="+mn-lt"/>
              </a:rPr>
              <a:t>of</a:t>
            </a:r>
            <a:r>
              <a:rPr lang="sv-SE" altLang="en-US" sz="2000" dirty="0">
                <a:solidFill>
                  <a:srgbClr val="0F5494"/>
                </a:solidFill>
                <a:latin typeface="+mn-lt"/>
              </a:rPr>
              <a:t> </a:t>
            </a:r>
            <a:r>
              <a:rPr lang="sv-SE" altLang="en-US" sz="2000" dirty="0" err="1">
                <a:solidFill>
                  <a:srgbClr val="0F5494"/>
                </a:solidFill>
                <a:latin typeface="+mn-lt"/>
              </a:rPr>
              <a:t>verification</a:t>
            </a:r>
            <a:r>
              <a:rPr lang="sv-SE" altLang="en-US" sz="2000" dirty="0">
                <a:solidFill>
                  <a:srgbClr val="0F5494"/>
                </a:solidFill>
                <a:latin typeface="+mn-lt"/>
              </a:rPr>
              <a:t>)</a:t>
            </a:r>
          </a:p>
          <a:p>
            <a:pPr eaLnBrk="1" hangingPunct="1">
              <a:lnSpc>
                <a:spcPct val="100000"/>
              </a:lnSpc>
              <a:spcAft>
                <a:spcPts val="600"/>
              </a:spcAft>
              <a:buClr>
                <a:srgbClr val="BBE0E3"/>
              </a:buClr>
              <a:buFont typeface="Wingdings" panose="05000000000000000000" pitchFamily="2" charset="2"/>
              <a:buChar char="§"/>
              <a:defRPr/>
            </a:pPr>
            <a:r>
              <a:rPr lang="sv-SE" altLang="en-US" sz="2000" dirty="0" err="1">
                <a:solidFill>
                  <a:srgbClr val="0F5494"/>
                </a:solidFill>
                <a:latin typeface="+mn-lt"/>
              </a:rPr>
              <a:t>Proof</a:t>
            </a:r>
            <a:r>
              <a:rPr lang="sv-SE" altLang="en-US" sz="2000" dirty="0">
                <a:solidFill>
                  <a:srgbClr val="0F5494"/>
                </a:solidFill>
                <a:latin typeface="+mn-lt"/>
              </a:rPr>
              <a:t> </a:t>
            </a:r>
            <a:r>
              <a:rPr lang="sv-SE" altLang="en-US" sz="2000" dirty="0" err="1">
                <a:solidFill>
                  <a:srgbClr val="0F5494"/>
                </a:solidFill>
                <a:latin typeface="+mn-lt"/>
              </a:rPr>
              <a:t>of</a:t>
            </a:r>
            <a:r>
              <a:rPr lang="sv-SE" altLang="en-US" sz="2000" dirty="0">
                <a:solidFill>
                  <a:srgbClr val="0F5494"/>
                </a:solidFill>
                <a:latin typeface="+mn-lt"/>
              </a:rPr>
              <a:t> payment </a:t>
            </a:r>
          </a:p>
          <a:p>
            <a:pPr eaLnBrk="1" hangingPunct="1">
              <a:lnSpc>
                <a:spcPct val="100000"/>
              </a:lnSpc>
              <a:spcAft>
                <a:spcPts val="600"/>
              </a:spcAft>
              <a:buClr>
                <a:srgbClr val="BBE0E3"/>
              </a:buClr>
              <a:buFont typeface="Wingdings" panose="05000000000000000000" pitchFamily="2" charset="2"/>
              <a:buChar char="§"/>
              <a:defRPr/>
            </a:pPr>
            <a:r>
              <a:rPr lang="sv-SE" altLang="en-US" sz="2000" dirty="0">
                <a:solidFill>
                  <a:srgbClr val="0F5494"/>
                </a:solidFill>
                <a:latin typeface="+mn-lt"/>
              </a:rPr>
              <a:t>Exchange rate used as defined in Financing agreement</a:t>
            </a:r>
          </a:p>
          <a:p>
            <a:pPr marL="265113" lvl="6" indent="-265113" eaLnBrk="1" hangingPunct="1">
              <a:lnSpc>
                <a:spcPct val="100000"/>
              </a:lnSpc>
              <a:spcBef>
                <a:spcPts val="800"/>
              </a:spcBef>
              <a:spcAft>
                <a:spcPts val="600"/>
              </a:spcAft>
              <a:buClr>
                <a:srgbClr val="BBE0E3"/>
              </a:buClr>
              <a:buFont typeface="Wingdings" panose="05000000000000000000" pitchFamily="2" charset="2"/>
              <a:buChar char="§"/>
              <a:defRPr/>
            </a:pPr>
            <a:r>
              <a:rPr lang="sv-SE" altLang="en-US" sz="2000" dirty="0" err="1">
                <a:solidFill>
                  <a:srgbClr val="0F5494"/>
                </a:solidFill>
                <a:latin typeface="+mn-lt"/>
              </a:rPr>
              <a:t>Documentation</a:t>
            </a:r>
            <a:r>
              <a:rPr lang="sv-SE" altLang="en-US" sz="2000" dirty="0">
                <a:solidFill>
                  <a:srgbClr val="0F5494"/>
                </a:solidFill>
                <a:latin typeface="+mn-lt"/>
              </a:rPr>
              <a:t> </a:t>
            </a:r>
            <a:r>
              <a:rPr lang="sv-SE" altLang="en-US" sz="2000" dirty="0" err="1">
                <a:solidFill>
                  <a:srgbClr val="0F5494"/>
                </a:solidFill>
                <a:latin typeface="+mn-lt"/>
              </a:rPr>
              <a:t>to</a:t>
            </a:r>
            <a:r>
              <a:rPr lang="sv-SE" altLang="en-US" sz="2000" dirty="0">
                <a:solidFill>
                  <a:srgbClr val="0F5494"/>
                </a:solidFill>
                <a:latin typeface="+mn-lt"/>
              </a:rPr>
              <a:t> show </a:t>
            </a:r>
            <a:r>
              <a:rPr lang="sv-SE" altLang="en-US" sz="2000" dirty="0" err="1">
                <a:solidFill>
                  <a:srgbClr val="0F5494"/>
                </a:solidFill>
                <a:latin typeface="+mn-lt"/>
              </a:rPr>
              <a:t>which</a:t>
            </a:r>
            <a:r>
              <a:rPr lang="sv-SE" altLang="en-US" sz="2000" dirty="0">
                <a:solidFill>
                  <a:srgbClr val="0F5494"/>
                </a:solidFill>
                <a:latin typeface="+mn-lt"/>
              </a:rPr>
              <a:t> rate </a:t>
            </a:r>
            <a:r>
              <a:rPr lang="sv-SE" altLang="en-US" sz="2000" dirty="0" err="1">
                <a:solidFill>
                  <a:srgbClr val="0F5494"/>
                </a:solidFill>
                <a:latin typeface="+mn-lt"/>
              </a:rPr>
              <a:t>was</a:t>
            </a:r>
            <a:r>
              <a:rPr lang="sv-SE" altLang="en-US" sz="2000" dirty="0">
                <a:solidFill>
                  <a:srgbClr val="0F5494"/>
                </a:solidFill>
                <a:latin typeface="+mn-lt"/>
              </a:rPr>
              <a:t> </a:t>
            </a:r>
            <a:r>
              <a:rPr lang="sv-SE" altLang="en-US" sz="2000" dirty="0" err="1">
                <a:solidFill>
                  <a:srgbClr val="0F5494"/>
                </a:solidFill>
                <a:latin typeface="+mn-lt"/>
              </a:rPr>
              <a:t>used</a:t>
            </a:r>
            <a:r>
              <a:rPr lang="sv-SE" altLang="en-US" sz="2000" dirty="0">
                <a:solidFill>
                  <a:srgbClr val="0F5494"/>
                </a:solidFill>
                <a:latin typeface="+mn-lt"/>
              </a:rPr>
              <a:t> + </a:t>
            </a:r>
            <a:r>
              <a:rPr lang="sv-SE" altLang="en-US" sz="2000" dirty="0" err="1">
                <a:solidFill>
                  <a:srgbClr val="0F5494"/>
                </a:solidFill>
                <a:latin typeface="+mn-lt"/>
              </a:rPr>
              <a:t>showing</a:t>
            </a:r>
            <a:r>
              <a:rPr lang="sv-SE" altLang="en-US" sz="2000" dirty="0">
                <a:solidFill>
                  <a:srgbClr val="0F5494"/>
                </a:solidFill>
                <a:latin typeface="+mn-lt"/>
              </a:rPr>
              <a:t> the source </a:t>
            </a:r>
            <a:r>
              <a:rPr lang="sv-SE" altLang="en-US" sz="2000" dirty="0" err="1">
                <a:solidFill>
                  <a:srgbClr val="0F5494"/>
                </a:solidFill>
                <a:latin typeface="+mn-lt"/>
              </a:rPr>
              <a:t>of</a:t>
            </a:r>
            <a:r>
              <a:rPr lang="sv-SE" altLang="en-US" sz="2000" dirty="0">
                <a:solidFill>
                  <a:srgbClr val="0F5494"/>
                </a:solidFill>
                <a:latin typeface="+mn-lt"/>
              </a:rPr>
              <a:t> the rate</a:t>
            </a:r>
          </a:p>
          <a:p>
            <a:pPr eaLnBrk="1" hangingPunct="1">
              <a:lnSpc>
                <a:spcPct val="100000"/>
              </a:lnSpc>
              <a:spcAft>
                <a:spcPts val="600"/>
              </a:spcAft>
              <a:buClr>
                <a:srgbClr val="BBE0E3"/>
              </a:buClr>
              <a:buFont typeface="Wingdings" panose="05000000000000000000" pitchFamily="2" charset="2"/>
              <a:buChar char="§"/>
              <a:defRPr/>
            </a:pPr>
            <a:endParaRPr lang="sv-SE" altLang="en-US" sz="2000" dirty="0">
              <a:solidFill>
                <a:srgbClr val="0F5494"/>
              </a:solidFill>
              <a:latin typeface="+mn-lt"/>
            </a:endParaRPr>
          </a:p>
          <a:p>
            <a:pPr eaLnBrk="1" hangingPunct="1">
              <a:lnSpc>
                <a:spcPct val="100000"/>
              </a:lnSpc>
              <a:spcAft>
                <a:spcPts val="600"/>
              </a:spcAft>
              <a:buFont typeface="Wingdings" panose="05000000000000000000" pitchFamily="2" charset="2"/>
              <a:buChar char="§"/>
              <a:defRPr/>
            </a:pPr>
            <a:endParaRPr lang="sv-SE" altLang="en-US" sz="2000" dirty="0"/>
          </a:p>
          <a:p>
            <a:pPr marL="717550" lvl="4" indent="0" eaLnBrk="1" hangingPunct="1">
              <a:lnSpc>
                <a:spcPct val="100000"/>
              </a:lnSpc>
              <a:spcAft>
                <a:spcPts val="600"/>
              </a:spcAft>
              <a:buFont typeface="Arial" pitchFamily="34" charset="0"/>
              <a:buNone/>
              <a:defRPr/>
            </a:pPr>
            <a:endParaRPr lang="sv-SE" altLang="en-US" sz="1600" dirty="0"/>
          </a:p>
          <a:p>
            <a:pPr lvl="4" eaLnBrk="1" hangingPunct="1">
              <a:lnSpc>
                <a:spcPct val="100000"/>
              </a:lnSpc>
              <a:spcAft>
                <a:spcPts val="600"/>
              </a:spcAft>
              <a:buFont typeface="Wingdings" panose="05000000000000000000" pitchFamily="2" charset="2"/>
              <a:buChar char="§"/>
              <a:defRPr/>
            </a:pPr>
            <a:endParaRPr lang="sv-SE" altLang="en-US" sz="1600" dirty="0"/>
          </a:p>
          <a:p>
            <a:pPr eaLnBrk="1" hangingPunct="1">
              <a:lnSpc>
                <a:spcPct val="100000"/>
              </a:lnSpc>
              <a:spcAft>
                <a:spcPts val="600"/>
              </a:spcAft>
              <a:buFont typeface="Wingdings" panose="05000000000000000000" pitchFamily="2" charset="2"/>
              <a:buChar char="§"/>
              <a:defRPr/>
            </a:pPr>
            <a:endParaRPr lang="sv-SE" altLang="en-US" sz="2000" dirty="0"/>
          </a:p>
          <a:p>
            <a:pPr eaLnBrk="1" hangingPunct="1">
              <a:lnSpc>
                <a:spcPct val="100000"/>
              </a:lnSpc>
              <a:spcAft>
                <a:spcPts val="600"/>
              </a:spcAft>
              <a:buFont typeface="Wingdings" panose="05000000000000000000" pitchFamily="2" charset="2"/>
              <a:buChar char="§"/>
              <a:defRPr/>
            </a:pPr>
            <a:endParaRPr lang="sv-SE" altLang="en-US" sz="2000" dirty="0"/>
          </a:p>
          <a:p>
            <a:pPr eaLnBrk="1" hangingPunct="1">
              <a:lnSpc>
                <a:spcPct val="200000"/>
              </a:lnSpc>
              <a:spcAft>
                <a:spcPts val="600"/>
              </a:spcAft>
              <a:buFont typeface="Wingdings" panose="05000000000000000000" pitchFamily="2" charset="2"/>
              <a:buChar char="§"/>
              <a:defRPr/>
            </a:pPr>
            <a:endParaRPr lang="en-GB" altLang="en-US" sz="2000" dirty="0"/>
          </a:p>
          <a:p>
            <a:pPr eaLnBrk="1" hangingPunct="1">
              <a:lnSpc>
                <a:spcPct val="200000"/>
              </a:lnSpc>
              <a:spcAft>
                <a:spcPts val="600"/>
              </a:spcAft>
              <a:buFont typeface="Wingdings" panose="05000000000000000000" pitchFamily="2" charset="2"/>
              <a:buChar char="§"/>
              <a:defRPr/>
            </a:pPr>
            <a:endParaRPr lang="en-GB" altLang="en-US" dirty="0"/>
          </a:p>
        </p:txBody>
      </p:sp>
    </p:spTree>
    <p:extLst>
      <p:ext uri="{BB962C8B-B14F-4D97-AF65-F5344CB8AC3E}">
        <p14:creationId xmlns:p14="http://schemas.microsoft.com/office/powerpoint/2010/main" val="8728733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a:xfrm>
            <a:off x="457200" y="2132857"/>
            <a:ext cx="8229600" cy="3888532"/>
          </a:xfrm>
        </p:spPr>
        <p:txBody>
          <a:bodyPr/>
          <a:lstStyle/>
          <a:p>
            <a:pPr marL="457200" indent="-457200">
              <a:spcBef>
                <a:spcPts val="2400"/>
              </a:spcBef>
              <a:buClrTx/>
              <a:buFont typeface="+mj-lt"/>
              <a:buAutoNum type="arabicPeriod"/>
            </a:pPr>
            <a:r>
              <a:rPr lang="en-GB" sz="2000" i="0" dirty="0"/>
              <a:t>The disbursement file </a:t>
            </a:r>
          </a:p>
          <a:p>
            <a:pPr marL="457200" indent="-457200">
              <a:spcBef>
                <a:spcPts val="2400"/>
              </a:spcBef>
              <a:buClrTx/>
              <a:buFont typeface="+mj-lt"/>
              <a:buAutoNum type="arabicPeriod"/>
            </a:pPr>
            <a:r>
              <a:rPr lang="en-GB" sz="2000" i="0" dirty="0" smtClean="0"/>
              <a:t>ECA audits of BS disbursements</a:t>
            </a:r>
            <a:endParaRPr lang="en-GB" sz="2000" i="0" dirty="0" smtClean="0"/>
          </a:p>
          <a:p>
            <a:pPr marL="457200" indent="-457200">
              <a:spcBef>
                <a:spcPts val="2400"/>
              </a:spcBef>
              <a:buClrTx/>
              <a:buFont typeface="+mj-lt"/>
              <a:buAutoNum type="arabicPeriod"/>
            </a:pPr>
            <a:r>
              <a:rPr lang="en-GB" sz="2000" b="1" i="0" dirty="0" smtClean="0">
                <a:solidFill>
                  <a:srgbClr val="C00000"/>
                </a:solidFill>
              </a:rPr>
              <a:t>The </a:t>
            </a:r>
            <a:r>
              <a:rPr lang="en-GB" sz="2000" b="1" i="0" dirty="0">
                <a:solidFill>
                  <a:srgbClr val="C00000"/>
                </a:solidFill>
              </a:rPr>
              <a:t>decision process for tranche release</a:t>
            </a:r>
          </a:p>
          <a:p>
            <a:pPr marL="0" indent="0">
              <a:spcBef>
                <a:spcPts val="2400"/>
              </a:spcBef>
              <a:buClrTx/>
              <a:buNone/>
            </a:pPr>
            <a:endParaRPr lang="en-GB" i="0" dirty="0"/>
          </a:p>
          <a:p>
            <a:pPr marL="457200" indent="-457200">
              <a:buClrTx/>
              <a:buFont typeface="+mj-lt"/>
              <a:buAutoNum type="arabicPeriod"/>
            </a:pPr>
            <a:endParaRPr lang="en-GB" i="0" dirty="0"/>
          </a:p>
          <a:p>
            <a:pPr marL="457200" indent="-457200">
              <a:buClrTx/>
              <a:buFont typeface="+mj-lt"/>
              <a:buAutoNum type="arabicPeriod"/>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26</a:t>
            </a:fld>
            <a:endParaRPr lang="en-GB"/>
          </a:p>
        </p:txBody>
      </p:sp>
    </p:spTree>
    <p:extLst>
      <p:ext uri="{BB962C8B-B14F-4D97-AF65-F5344CB8AC3E}">
        <p14:creationId xmlns:p14="http://schemas.microsoft.com/office/powerpoint/2010/main" val="362231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0" y="1196975"/>
            <a:ext cx="8964613" cy="576263"/>
          </a:xfrm>
        </p:spPr>
        <p:txBody>
          <a:bodyPr/>
          <a:lstStyle/>
          <a:p>
            <a:pPr algn="ctr"/>
            <a:r>
              <a:rPr lang="en-US" altLang="en-US" dirty="0"/>
              <a:t>Decision process for tranche release</a:t>
            </a:r>
          </a:p>
        </p:txBody>
      </p:sp>
      <p:sp>
        <p:nvSpPr>
          <p:cNvPr id="1133571" name="AutoShape 3"/>
          <p:cNvSpPr>
            <a:spLocks noChangeArrowheads="1"/>
          </p:cNvSpPr>
          <p:nvPr/>
        </p:nvSpPr>
        <p:spPr bwMode="auto">
          <a:xfrm>
            <a:off x="250825" y="1773238"/>
            <a:ext cx="2132013" cy="755650"/>
          </a:xfrm>
          <a:prstGeom prst="homePlate">
            <a:avLst>
              <a:gd name="adj" fmla="val 19175"/>
            </a:avLst>
          </a:prstGeom>
          <a:solidFill>
            <a:srgbClr val="0F5494"/>
          </a:solidFill>
          <a:ln w="12700">
            <a:solidFill>
              <a:schemeClr val="tx1"/>
            </a:solid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en-US" altLang="en-US" sz="1600" b="1" i="0">
                <a:solidFill>
                  <a:schemeClr val="bg1"/>
                </a:solidFill>
              </a:rPr>
              <a:t>Partner country</a:t>
            </a:r>
          </a:p>
        </p:txBody>
      </p:sp>
      <p:sp>
        <p:nvSpPr>
          <p:cNvPr id="1133572" name="Rectangle 4"/>
          <p:cNvSpPr>
            <a:spLocks noChangeArrowheads="1"/>
          </p:cNvSpPr>
          <p:nvPr/>
        </p:nvSpPr>
        <p:spPr bwMode="auto">
          <a:xfrm>
            <a:off x="2546350" y="1773238"/>
            <a:ext cx="6346825" cy="755650"/>
          </a:xfrm>
          <a:prstGeom prst="rect">
            <a:avLst/>
          </a:prstGeom>
          <a:solidFill>
            <a:schemeClr val="bg1"/>
          </a:solidFill>
          <a:ln w="12700" algn="ctr">
            <a:solidFill>
              <a:schemeClr val="tx1"/>
            </a:solidFill>
            <a:miter lim="800000"/>
            <a:headEnd/>
            <a:tailEnd/>
          </a:ln>
        </p:spPr>
        <p:txBody>
          <a:bodyPr lIns="73152" tIns="73152" rIns="73152" bIns="73152" anchor="ctr"/>
          <a:lstStyle>
            <a:lvl1pPr marL="115888" indent="-115888">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30000"/>
              </a:spcBef>
              <a:buClr>
                <a:schemeClr val="bg2"/>
              </a:buClr>
              <a:buFontTx/>
              <a:buNone/>
            </a:pPr>
            <a:r>
              <a:rPr lang="en-GB" altLang="en-US" sz="1400" b="1" i="0" dirty="0"/>
              <a:t>1) </a:t>
            </a:r>
            <a:r>
              <a:rPr lang="en-GB" altLang="en-US" sz="1400" i="0" dirty="0"/>
              <a:t>Submits its request for tranche release, with justification (cover letter + official reviews + specific reports)</a:t>
            </a:r>
            <a:endParaRPr lang="en-US" altLang="en-US" sz="1400" i="0" dirty="0"/>
          </a:p>
        </p:txBody>
      </p:sp>
      <p:sp>
        <p:nvSpPr>
          <p:cNvPr id="1133577" name="AutoShape 9"/>
          <p:cNvSpPr>
            <a:spLocks noChangeArrowheads="1"/>
          </p:cNvSpPr>
          <p:nvPr/>
        </p:nvSpPr>
        <p:spPr bwMode="auto">
          <a:xfrm flipV="1">
            <a:off x="3805238" y="2600325"/>
            <a:ext cx="3846512" cy="244475"/>
          </a:xfrm>
          <a:prstGeom prst="triangle">
            <a:avLst>
              <a:gd name="adj" fmla="val 50000"/>
            </a:avLst>
          </a:prstGeom>
          <a:solidFill>
            <a:schemeClr val="accent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72000" tIns="72000" rIns="72000" bIns="72000" anchor="ct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50182" name="RunningHead"/>
          <p:cNvSpPr txBox="1">
            <a:spLocks noChangeArrowheads="1"/>
          </p:cNvSpPr>
          <p:nvPr/>
        </p:nvSpPr>
        <p:spPr bwMode="auto">
          <a:xfrm>
            <a:off x="6167438" y="239713"/>
            <a:ext cx="2725737" cy="16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ClrTx/>
              <a:buFontTx/>
              <a:buNone/>
            </a:pPr>
            <a:r>
              <a:rPr lang="en-US" altLang="en-US" sz="1200" i="0"/>
              <a:t>Running Head 12-Point Plain, Title Case</a:t>
            </a:r>
          </a:p>
        </p:txBody>
      </p:sp>
      <p:sp>
        <p:nvSpPr>
          <p:cNvPr id="13" name="AutoShape 3"/>
          <p:cNvSpPr>
            <a:spLocks noChangeArrowheads="1"/>
          </p:cNvSpPr>
          <p:nvPr/>
        </p:nvSpPr>
        <p:spPr bwMode="auto">
          <a:xfrm>
            <a:off x="250825" y="2852738"/>
            <a:ext cx="2132013" cy="857250"/>
          </a:xfrm>
          <a:prstGeom prst="homePlate">
            <a:avLst>
              <a:gd name="adj" fmla="val 19148"/>
            </a:avLst>
          </a:prstGeom>
          <a:solidFill>
            <a:srgbClr val="0F5494"/>
          </a:solidFill>
          <a:ln w="12700">
            <a:solidFill>
              <a:schemeClr val="tx1"/>
            </a:solid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en-US" altLang="en-US" sz="1600" b="1" i="0">
                <a:solidFill>
                  <a:schemeClr val="bg1"/>
                </a:solidFill>
              </a:rPr>
              <a:t>EU Delegation </a:t>
            </a:r>
          </a:p>
        </p:txBody>
      </p:sp>
      <p:sp>
        <p:nvSpPr>
          <p:cNvPr id="14" name="Rectangle 4"/>
          <p:cNvSpPr>
            <a:spLocks noChangeArrowheads="1"/>
          </p:cNvSpPr>
          <p:nvPr/>
        </p:nvSpPr>
        <p:spPr bwMode="auto">
          <a:xfrm>
            <a:off x="2546350" y="2852738"/>
            <a:ext cx="6346825" cy="928687"/>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eaLnBrk="1" hangingPunct="1">
              <a:buClr>
                <a:schemeClr val="accent6"/>
              </a:buClr>
              <a:defRPr/>
            </a:pPr>
            <a:r>
              <a:rPr lang="en-GB" sz="1400" b="1" dirty="0"/>
              <a:t>2) </a:t>
            </a:r>
            <a:r>
              <a:rPr lang="en-GB" sz="1400" dirty="0"/>
              <a:t>Analyses the request and prepares “payment dossier”. </a:t>
            </a:r>
          </a:p>
          <a:p>
            <a:pPr marL="742950" lvl="1" indent="-285750" eaLnBrk="1" hangingPunct="1">
              <a:buClr>
                <a:schemeClr val="accent6"/>
              </a:buClr>
              <a:buFont typeface="Wingdings" charset="2"/>
              <a:buChar char="§"/>
              <a:defRPr/>
            </a:pPr>
            <a:r>
              <a:rPr lang="en-GB" sz="1400" dirty="0"/>
              <a:t>Are conditions for disbursement fulfilled? 	</a:t>
            </a:r>
          </a:p>
          <a:p>
            <a:pPr marL="742950" lvl="1" indent="-285750" eaLnBrk="1" hangingPunct="1">
              <a:buClr>
                <a:schemeClr val="accent6"/>
              </a:buClr>
              <a:buFont typeface="Wingdings" charset="2"/>
              <a:buChar char="§"/>
              <a:defRPr/>
            </a:pPr>
            <a:r>
              <a:rPr lang="en-GB" sz="1400" dirty="0"/>
              <a:t>Clear recommendation of </a:t>
            </a:r>
            <a:r>
              <a:rPr lang="en-GB" sz="1400" dirty="0" err="1"/>
              <a:t>HoD</a:t>
            </a:r>
            <a:r>
              <a:rPr lang="en-GB" sz="1400" dirty="0"/>
              <a:t> on whether and how much should be disbursed?</a:t>
            </a:r>
          </a:p>
        </p:txBody>
      </p:sp>
      <p:sp>
        <p:nvSpPr>
          <p:cNvPr id="15" name="AutoShape 9"/>
          <p:cNvSpPr>
            <a:spLocks noChangeArrowheads="1"/>
          </p:cNvSpPr>
          <p:nvPr/>
        </p:nvSpPr>
        <p:spPr bwMode="auto">
          <a:xfrm flipV="1">
            <a:off x="3805238" y="3789363"/>
            <a:ext cx="3846512" cy="244475"/>
          </a:xfrm>
          <a:prstGeom prst="triangle">
            <a:avLst>
              <a:gd name="adj" fmla="val 50000"/>
            </a:avLst>
          </a:prstGeom>
          <a:solidFill>
            <a:schemeClr val="accent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72000" tIns="72000" rIns="72000" bIns="72000" anchor="ct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16" name="AutoShape 3"/>
          <p:cNvSpPr>
            <a:spLocks noChangeArrowheads="1"/>
          </p:cNvSpPr>
          <p:nvPr/>
        </p:nvSpPr>
        <p:spPr bwMode="auto">
          <a:xfrm>
            <a:off x="250825" y="4084638"/>
            <a:ext cx="2132013" cy="1216025"/>
          </a:xfrm>
          <a:prstGeom prst="homePlate">
            <a:avLst>
              <a:gd name="adj" fmla="val 19172"/>
            </a:avLst>
          </a:prstGeom>
          <a:solidFill>
            <a:srgbClr val="0F5494"/>
          </a:solidFill>
          <a:ln w="12700">
            <a:solidFill>
              <a:schemeClr val="tx1"/>
            </a:solid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en-US" altLang="en-US" sz="1600" b="1" i="0">
                <a:solidFill>
                  <a:schemeClr val="bg1"/>
                </a:solidFill>
              </a:rPr>
              <a:t>DEVCO</a:t>
            </a:r>
          </a:p>
        </p:txBody>
      </p:sp>
      <p:sp>
        <p:nvSpPr>
          <p:cNvPr id="17" name="Rectangle 4"/>
          <p:cNvSpPr>
            <a:spLocks noChangeArrowheads="1"/>
          </p:cNvSpPr>
          <p:nvPr/>
        </p:nvSpPr>
        <p:spPr bwMode="auto">
          <a:xfrm>
            <a:off x="2546350" y="4084638"/>
            <a:ext cx="6346825" cy="1289050"/>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eaLnBrk="1" hangingPunct="1">
              <a:buClr>
                <a:schemeClr val="accent6"/>
              </a:buClr>
              <a:defRPr/>
            </a:pPr>
            <a:r>
              <a:rPr lang="en-GB" sz="1400" b="1" dirty="0"/>
              <a:t>3) </a:t>
            </a:r>
            <a:r>
              <a:rPr lang="en-GB" sz="1400" i="1" dirty="0"/>
              <a:t>DEVCO</a:t>
            </a:r>
            <a:r>
              <a:rPr lang="en-GB" sz="1400" b="1" dirty="0"/>
              <a:t> </a:t>
            </a:r>
            <a:r>
              <a:rPr lang="en-GB" sz="1400" i="1" dirty="0"/>
              <a:t>Geographical services </a:t>
            </a:r>
            <a:r>
              <a:rPr lang="en-GB" sz="1400" dirty="0"/>
              <a:t>prepares dossier for approval by the relevant Director</a:t>
            </a:r>
          </a:p>
          <a:p>
            <a:pPr marL="742950" lvl="1" indent="-285750" eaLnBrk="1" hangingPunct="1">
              <a:buClr>
                <a:schemeClr val="accent6"/>
              </a:buClr>
              <a:buFont typeface="Wingdings" charset="2"/>
              <a:buChar char="§"/>
              <a:defRPr/>
            </a:pPr>
            <a:r>
              <a:rPr lang="en-GB" sz="1400" dirty="0"/>
              <a:t> in line with the procedures agreed</a:t>
            </a:r>
            <a:endParaRPr lang="en-GB" sz="1400" dirty="0">
              <a:solidFill>
                <a:srgbClr val="F7935B"/>
              </a:solidFill>
            </a:endParaRPr>
          </a:p>
          <a:p>
            <a:pPr marL="742950" lvl="1" indent="-285750" eaLnBrk="1" hangingPunct="1">
              <a:buClr>
                <a:schemeClr val="accent6"/>
              </a:buClr>
              <a:buFont typeface="Wingdings" charset="2"/>
              <a:buChar char="§"/>
              <a:defRPr/>
            </a:pPr>
            <a:r>
              <a:rPr lang="en-GB" sz="1400" dirty="0"/>
              <a:t> potentially involving BSSC</a:t>
            </a:r>
          </a:p>
          <a:p>
            <a:pPr eaLnBrk="1" hangingPunct="1">
              <a:buClr>
                <a:schemeClr val="accent6"/>
              </a:buClr>
              <a:defRPr/>
            </a:pPr>
            <a:r>
              <a:rPr lang="en-GB" sz="1400" b="1" dirty="0"/>
              <a:t>4)</a:t>
            </a:r>
            <a:r>
              <a:rPr lang="en-GB" sz="1400" b="1" i="1" dirty="0"/>
              <a:t> </a:t>
            </a:r>
            <a:r>
              <a:rPr lang="en-GB" sz="1400" i="1" dirty="0"/>
              <a:t>Geographical</a:t>
            </a:r>
            <a:r>
              <a:rPr lang="en-GB" sz="1400" b="1" i="1" dirty="0"/>
              <a:t> </a:t>
            </a:r>
            <a:r>
              <a:rPr lang="en-GB" sz="1400" i="1" dirty="0"/>
              <a:t>Director </a:t>
            </a:r>
            <a:r>
              <a:rPr lang="en-GB" sz="1400" dirty="0"/>
              <a:t>signs « payment decision » and sends it to DEU with key messages to be relayed to partner country</a:t>
            </a:r>
          </a:p>
        </p:txBody>
      </p:sp>
      <p:sp>
        <p:nvSpPr>
          <p:cNvPr id="18" name="AutoShape 9"/>
          <p:cNvSpPr>
            <a:spLocks noChangeArrowheads="1"/>
          </p:cNvSpPr>
          <p:nvPr/>
        </p:nvSpPr>
        <p:spPr bwMode="auto">
          <a:xfrm flipV="1">
            <a:off x="3805238" y="5416550"/>
            <a:ext cx="3846512" cy="244475"/>
          </a:xfrm>
          <a:prstGeom prst="triangle">
            <a:avLst>
              <a:gd name="adj" fmla="val 50000"/>
            </a:avLst>
          </a:prstGeom>
          <a:solidFill>
            <a:schemeClr val="accent1"/>
          </a:solidFill>
          <a:ln>
            <a:noFill/>
          </a:ln>
          <a:extLst>
            <a:ext uri="{91240B29-F687-4F45-9708-019B960494DF}">
              <a14:hiddenLine xmlns:a14="http://schemas.microsoft.com/office/drawing/2010/main" w="12700" algn="ctr">
                <a:solidFill>
                  <a:srgbClr val="000000"/>
                </a:solidFill>
                <a:miter lim="800000"/>
                <a:headEnd/>
                <a:tailEnd/>
              </a14:hiddenLine>
            </a:ext>
          </a:extLst>
        </p:spPr>
        <p:txBody>
          <a:bodyPr wrap="none" lIns="72000" tIns="72000" rIns="72000" bIns="72000" anchor="ctr">
            <a:spAutoFit/>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19" name="AutoShape 3"/>
          <p:cNvSpPr>
            <a:spLocks noChangeArrowheads="1"/>
          </p:cNvSpPr>
          <p:nvPr/>
        </p:nvSpPr>
        <p:spPr bwMode="auto">
          <a:xfrm>
            <a:off x="250825" y="5740400"/>
            <a:ext cx="2132013" cy="641350"/>
          </a:xfrm>
          <a:prstGeom prst="homePlate">
            <a:avLst>
              <a:gd name="adj" fmla="val 19130"/>
            </a:avLst>
          </a:prstGeom>
          <a:solidFill>
            <a:srgbClr val="0F5494"/>
          </a:solidFill>
          <a:ln w="12700">
            <a:solidFill>
              <a:schemeClr val="tx1"/>
            </a:solidFill>
            <a:miter lim="800000"/>
            <a:headEnd/>
            <a:tailEnd/>
          </a:ln>
        </p:spPr>
        <p:txBody>
          <a:bodyPr tIns="0" bIns="0" anchor="ct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r>
              <a:rPr lang="en-US" altLang="en-US" sz="1600" b="1" i="0">
                <a:solidFill>
                  <a:schemeClr val="bg1"/>
                </a:solidFill>
              </a:rPr>
              <a:t>EU Delegation </a:t>
            </a:r>
          </a:p>
        </p:txBody>
      </p:sp>
      <p:sp>
        <p:nvSpPr>
          <p:cNvPr id="20" name="Rectangle 4"/>
          <p:cNvSpPr>
            <a:spLocks noChangeArrowheads="1"/>
          </p:cNvSpPr>
          <p:nvPr/>
        </p:nvSpPr>
        <p:spPr bwMode="auto">
          <a:xfrm>
            <a:off x="2546350" y="5732463"/>
            <a:ext cx="6346825" cy="649287"/>
          </a:xfrm>
          <a:prstGeom prst="rect">
            <a:avLst/>
          </a:prstGeom>
          <a:solidFill>
            <a:schemeClr val="bg1"/>
          </a:solidFill>
          <a:ln w="12700" algn="ctr">
            <a:solidFill>
              <a:schemeClr val="tx1"/>
            </a:solidFill>
            <a:miter lim="800000"/>
            <a:headEnd/>
            <a:tailEnd/>
          </a:ln>
          <a:effectLst/>
        </p:spPr>
        <p:txBody>
          <a:bodyPr lIns="73152" tIns="73152" rIns="73152" bIns="73152" anchor="ctr"/>
          <a:lstStyle/>
          <a:p>
            <a:pPr marL="342900" indent="-342900" eaLnBrk="1" hangingPunct="1">
              <a:buClr>
                <a:schemeClr val="accent6"/>
              </a:buClr>
              <a:defRPr/>
            </a:pPr>
            <a:r>
              <a:rPr lang="en-GB" sz="1400" b="1" dirty="0"/>
              <a:t>5)</a:t>
            </a:r>
            <a:r>
              <a:rPr lang="en-GB" sz="1400" dirty="0"/>
              <a:t> pays, with formal letter with key messages</a:t>
            </a:r>
          </a:p>
          <a:p>
            <a:pPr marL="342900" indent="-342900" eaLnBrk="1" hangingPunct="1">
              <a:buClr>
                <a:schemeClr val="accent6"/>
              </a:buClr>
              <a:defRPr/>
            </a:pPr>
            <a:r>
              <a:rPr lang="en-GB" sz="1400" b="1" dirty="0"/>
              <a:t>6) </a:t>
            </a:r>
            <a:r>
              <a:rPr lang="en-GB" sz="1400" dirty="0"/>
              <a:t>verifies payment (and exchange rate).</a:t>
            </a:r>
          </a:p>
        </p:txBody>
      </p:sp>
      <p:sp>
        <p:nvSpPr>
          <p:cNvPr id="50191" name="Slide Number Placeholder 2"/>
          <p:cNvSpPr>
            <a:spLocks noGrp="1"/>
          </p:cNvSpPr>
          <p:nvPr>
            <p:ph type="sldNum" sz="quarter" idx="12"/>
          </p:nvPr>
        </p:nvSpPr>
        <p:spPr>
          <a:xfrm>
            <a:off x="6902450" y="6481763"/>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176AB1C1-8C24-4CC6-9239-3C5CB3F957E8}" type="slidenum">
              <a:rPr lang="en-GB" altLang="en-US" sz="1400" i="0" smtClean="0">
                <a:solidFill>
                  <a:schemeClr val="tx1"/>
                </a:solidFill>
                <a:latin typeface="Arial" panose="020B0604020202020204" pitchFamily="34" charset="0"/>
              </a:rPr>
              <a:pPr>
                <a:spcBef>
                  <a:spcPct val="0"/>
                </a:spcBef>
                <a:buClrTx/>
                <a:buFontTx/>
                <a:buNone/>
              </a:pPr>
              <a:t>27</a:t>
            </a:fld>
            <a:endParaRPr lang="en-GB" altLang="en-US" sz="1400" i="0">
              <a:solidFill>
                <a:schemeClr val="tx1"/>
              </a:solidFill>
              <a:latin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357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3357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3357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3571" grpId="0" animBg="1"/>
      <p:bldP spid="1133572" grpId="0" animBg="1"/>
      <p:bldP spid="1133577"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Progress</a:t>
            </a:r>
            <a:r>
              <a:rPr lang="nl-NL" dirty="0"/>
              <a:t> </a:t>
            </a:r>
            <a:r>
              <a:rPr lang="nl-NL" dirty="0" err="1"/>
              <a:t>dialogue</a:t>
            </a:r>
            <a:endParaRPr lang="nl-NL" dirty="0"/>
          </a:p>
        </p:txBody>
      </p:sp>
      <p:sp>
        <p:nvSpPr>
          <p:cNvPr id="3" name="Tijdelijke aanduiding voor inhoud 2"/>
          <p:cNvSpPr>
            <a:spLocks noGrp="1"/>
          </p:cNvSpPr>
          <p:nvPr>
            <p:ph idx="1"/>
          </p:nvPr>
        </p:nvSpPr>
        <p:spPr/>
        <p:txBody>
          <a:bodyPr/>
          <a:lstStyle/>
          <a:p>
            <a:r>
              <a:rPr lang="nl-NL" i="0" dirty="0"/>
              <a:t>- Moment of </a:t>
            </a:r>
            <a:r>
              <a:rPr lang="nl-NL" i="0" dirty="0" err="1"/>
              <a:t>coodination</a:t>
            </a:r>
            <a:r>
              <a:rPr lang="nl-NL" i="0" dirty="0"/>
              <a:t> </a:t>
            </a:r>
            <a:r>
              <a:rPr lang="nl-NL" i="0" dirty="0" err="1"/>
              <a:t>about</a:t>
            </a:r>
            <a:r>
              <a:rPr lang="nl-NL" i="0" dirty="0"/>
              <a:t> </a:t>
            </a:r>
            <a:r>
              <a:rPr lang="nl-NL" i="0" dirty="0" err="1"/>
              <a:t>progress</a:t>
            </a:r>
            <a:endParaRPr lang="nl-NL" i="0" dirty="0"/>
          </a:p>
          <a:p>
            <a:r>
              <a:rPr lang="nl-NL" i="0" dirty="0"/>
              <a:t>- Be </a:t>
            </a:r>
            <a:r>
              <a:rPr lang="nl-NL" i="0" dirty="0" err="1"/>
              <a:t>aware</a:t>
            </a:r>
            <a:r>
              <a:rPr lang="nl-NL" i="0" dirty="0"/>
              <a:t> of – </a:t>
            </a:r>
            <a:r>
              <a:rPr lang="nl-NL" i="0" dirty="0" err="1"/>
              <a:t>and</a:t>
            </a:r>
            <a:r>
              <a:rPr lang="nl-NL" i="0" dirty="0"/>
              <a:t> </a:t>
            </a:r>
            <a:r>
              <a:rPr lang="nl-NL" i="0" dirty="0" err="1"/>
              <a:t>be</a:t>
            </a:r>
            <a:r>
              <a:rPr lang="nl-NL" i="0" dirty="0"/>
              <a:t> </a:t>
            </a:r>
            <a:r>
              <a:rPr lang="nl-NL" i="0" dirty="0" err="1"/>
              <a:t>prepared</a:t>
            </a:r>
            <a:r>
              <a:rPr lang="nl-NL" i="0" dirty="0"/>
              <a:t> </a:t>
            </a:r>
            <a:r>
              <a:rPr lang="nl-NL" i="0" dirty="0" err="1"/>
              <a:t>for</a:t>
            </a:r>
            <a:r>
              <a:rPr lang="nl-NL" i="0" dirty="0"/>
              <a:t>- a </a:t>
            </a:r>
            <a:r>
              <a:rPr lang="nl-NL" i="0" dirty="0" err="1"/>
              <a:t>dialogue</a:t>
            </a:r>
            <a:r>
              <a:rPr lang="nl-NL" i="0" dirty="0"/>
              <a:t> </a:t>
            </a:r>
            <a:r>
              <a:rPr lang="nl-NL" i="0" dirty="0" err="1"/>
              <a:t>based</a:t>
            </a:r>
            <a:r>
              <a:rPr lang="nl-NL" i="0" dirty="0"/>
              <a:t> on </a:t>
            </a:r>
            <a:r>
              <a:rPr lang="nl-NL" i="0" dirty="0" err="1"/>
              <a:t>the</a:t>
            </a:r>
            <a:r>
              <a:rPr lang="nl-NL" i="0" dirty="0"/>
              <a:t> indicators. </a:t>
            </a:r>
          </a:p>
          <a:p>
            <a:r>
              <a:rPr lang="nl-NL" i="0" dirty="0"/>
              <a:t>- Both backward </a:t>
            </a:r>
            <a:r>
              <a:rPr lang="nl-NL" i="0" dirty="0" err="1"/>
              <a:t>and</a:t>
            </a:r>
            <a:r>
              <a:rPr lang="nl-NL" i="0" dirty="0"/>
              <a:t> forward </a:t>
            </a:r>
            <a:r>
              <a:rPr lang="nl-NL" i="0" dirty="0" err="1"/>
              <a:t>looking</a:t>
            </a:r>
            <a:endParaRPr lang="nl-NL" i="0" dirty="0"/>
          </a:p>
          <a:p>
            <a:r>
              <a:rPr lang="nl-NL" i="0" dirty="0"/>
              <a:t>- </a:t>
            </a:r>
            <a:r>
              <a:rPr lang="nl-NL" i="0" dirty="0" err="1"/>
              <a:t>Involvement</a:t>
            </a:r>
            <a:r>
              <a:rPr lang="nl-NL" i="0" dirty="0"/>
              <a:t> of </a:t>
            </a:r>
            <a:r>
              <a:rPr lang="nl-NL" i="0" dirty="0" err="1"/>
              <a:t>third</a:t>
            </a:r>
            <a:r>
              <a:rPr lang="nl-NL" i="0" dirty="0"/>
              <a:t> </a:t>
            </a:r>
            <a:r>
              <a:rPr lang="nl-NL" i="0" dirty="0" err="1"/>
              <a:t>parties</a:t>
            </a:r>
            <a:r>
              <a:rPr lang="nl-NL" i="0" dirty="0"/>
              <a:t> (</a:t>
            </a:r>
            <a:r>
              <a:rPr lang="nl-NL" i="0" dirty="0" err="1"/>
              <a:t>other</a:t>
            </a:r>
            <a:r>
              <a:rPr lang="nl-NL" i="0" dirty="0"/>
              <a:t> donors, </a:t>
            </a:r>
            <a:r>
              <a:rPr lang="nl-NL" i="0" dirty="0" err="1"/>
              <a:t>civil</a:t>
            </a:r>
            <a:r>
              <a:rPr lang="nl-NL" i="0" dirty="0"/>
              <a:t> society)</a:t>
            </a:r>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28</a:t>
            </a:fld>
            <a:endParaRPr lang="en-GB" altLang="en-US"/>
          </a:p>
        </p:txBody>
      </p:sp>
    </p:spTree>
    <p:extLst>
      <p:ext uri="{BB962C8B-B14F-4D97-AF65-F5344CB8AC3E}">
        <p14:creationId xmlns:p14="http://schemas.microsoft.com/office/powerpoint/2010/main" val="3938409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very much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pPr/>
              <a:t>29</a:t>
            </a:fld>
            <a:endParaRPr lang="en-GB"/>
          </a:p>
        </p:txBody>
      </p:sp>
    </p:spTree>
    <p:extLst>
      <p:ext uri="{BB962C8B-B14F-4D97-AF65-F5344CB8AC3E}">
        <p14:creationId xmlns:p14="http://schemas.microsoft.com/office/powerpoint/2010/main" val="2846263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07504" y="-33579"/>
            <a:ext cx="8856983" cy="1000125"/>
          </a:xfrm>
        </p:spPr>
        <p:txBody>
          <a:bodyPr/>
          <a:lstStyle/>
          <a:p>
            <a:r>
              <a:rPr lang="fr-BE" altLang="en-US" dirty="0">
                <a:solidFill>
                  <a:schemeClr val="bg1"/>
                </a:solidFill>
              </a:rPr>
              <a:t>BS </a:t>
            </a:r>
            <a:r>
              <a:rPr lang="fr-BE" altLang="en-US" dirty="0" err="1">
                <a:solidFill>
                  <a:schemeClr val="bg1"/>
                </a:solidFill>
              </a:rPr>
              <a:t>Programming</a:t>
            </a:r>
            <a:r>
              <a:rPr lang="fr-BE" altLang="en-US" dirty="0">
                <a:solidFill>
                  <a:schemeClr val="bg1"/>
                </a:solidFill>
              </a:rPr>
              <a:t> Cycle: </a:t>
            </a:r>
            <a:r>
              <a:rPr lang="fr-BE" altLang="en-US" dirty="0" err="1">
                <a:solidFill>
                  <a:schemeClr val="bg1"/>
                </a:solidFill>
              </a:rPr>
              <a:t>implementation</a:t>
            </a:r>
            <a:endParaRPr lang="en-GB" altLang="en-US" dirty="0">
              <a:solidFill>
                <a:schemeClr val="bg1"/>
              </a:solidFill>
            </a:endParaRPr>
          </a:p>
        </p:txBody>
      </p:sp>
      <p:sp>
        <p:nvSpPr>
          <p:cNvPr id="9219" name="Slide Number Placeholder 2"/>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ClrTx/>
              <a:buFontTx/>
              <a:buNone/>
            </a:pPr>
            <a:fld id="{A6DF6B61-D5A6-4F00-90FD-088F7849CED5}" type="slidenum">
              <a:rPr lang="en-GB" altLang="en-US" sz="1400" i="0" smtClean="0">
                <a:solidFill>
                  <a:schemeClr val="tx1"/>
                </a:solidFill>
                <a:latin typeface="Arial" panose="020B0604020202020204" pitchFamily="34" charset="0"/>
              </a:rPr>
              <a:pPr>
                <a:spcBef>
                  <a:spcPct val="0"/>
                </a:spcBef>
                <a:buClrTx/>
                <a:buFontTx/>
                <a:buNone/>
              </a:pPr>
              <a:t>3</a:t>
            </a:fld>
            <a:endParaRPr lang="en-GB" altLang="en-US" sz="1400" i="0">
              <a:solidFill>
                <a:schemeClr val="tx1"/>
              </a:solidFill>
              <a:latin typeface="Arial" panose="020B0604020202020204" pitchFamily="34" charset="0"/>
            </a:endParaRPr>
          </a:p>
        </p:txBody>
      </p:sp>
      <p:grpSp>
        <p:nvGrpSpPr>
          <p:cNvPr id="9220" name="Group 2"/>
          <p:cNvGrpSpPr>
            <a:grpSpLocks noChangeAspect="1"/>
          </p:cNvGrpSpPr>
          <p:nvPr/>
        </p:nvGrpSpPr>
        <p:grpSpPr bwMode="auto">
          <a:xfrm>
            <a:off x="395536" y="1021685"/>
            <a:ext cx="8363666" cy="5729287"/>
            <a:chOff x="1133" y="1412"/>
            <a:chExt cx="9599" cy="8750"/>
          </a:xfrm>
        </p:grpSpPr>
        <p:sp>
          <p:nvSpPr>
            <p:cNvPr id="9222" name="AutoShape 3" descr="Dark upward diagonal"/>
            <p:cNvSpPr>
              <a:spLocks noChangeAspect="1" noChangeArrowheads="1"/>
            </p:cNvSpPr>
            <p:nvPr/>
          </p:nvSpPr>
          <p:spPr bwMode="auto">
            <a:xfrm>
              <a:off x="1133" y="1412"/>
              <a:ext cx="9599" cy="8750"/>
            </a:xfrm>
            <a:prstGeom prst="rect">
              <a:avLst/>
            </a:prstGeom>
            <a:pattFill prst="dkUpDiag">
              <a:fgClr>
                <a:srgbClr val="DDD8C2"/>
              </a:fgClr>
              <a:bgClr>
                <a:srgbClr val="FFFFFF"/>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ClrTx/>
                <a:buFontTx/>
                <a:buNone/>
              </a:pPr>
              <a:endParaRPr lang="en-US" altLang="en-US" sz="1200" i="0"/>
            </a:p>
          </p:txBody>
        </p:sp>
        <p:sp>
          <p:nvSpPr>
            <p:cNvPr id="9223" name="AutoShape 4"/>
            <p:cNvSpPr>
              <a:spLocks noChangeArrowheads="1"/>
            </p:cNvSpPr>
            <p:nvPr/>
          </p:nvSpPr>
          <p:spPr bwMode="auto">
            <a:xfrm rot="5400000">
              <a:off x="3284" y="2906"/>
              <a:ext cx="5139" cy="4115"/>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5 h 21600"/>
                <a:gd name="T20" fmla="*/ 18435 w 21600"/>
                <a:gd name="T21" fmla="*/ 18435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6584" y="14980"/>
                  </a:moveTo>
                  <a:cubicBezTo>
                    <a:pt x="7699" y="16104"/>
                    <a:pt x="9216" y="16737"/>
                    <a:pt x="10800" y="16737"/>
                  </a:cubicBezTo>
                  <a:cubicBezTo>
                    <a:pt x="14078" y="16737"/>
                    <a:pt x="16737" y="14078"/>
                    <a:pt x="16737" y="10800"/>
                  </a:cubicBezTo>
                  <a:cubicBezTo>
                    <a:pt x="16737" y="7521"/>
                    <a:pt x="14078" y="4863"/>
                    <a:pt x="10800" y="4863"/>
                  </a:cubicBezTo>
                  <a:cubicBezTo>
                    <a:pt x="7521" y="4863"/>
                    <a:pt x="4863" y="7521"/>
                    <a:pt x="4863" y="10800"/>
                  </a:cubicBezTo>
                  <a:lnTo>
                    <a:pt x="0" y="10800"/>
                  </a:lnTo>
                  <a:cubicBezTo>
                    <a:pt x="0" y="4835"/>
                    <a:pt x="4835" y="0"/>
                    <a:pt x="10800" y="0"/>
                  </a:cubicBezTo>
                  <a:cubicBezTo>
                    <a:pt x="16764" y="0"/>
                    <a:pt x="21600" y="4835"/>
                    <a:pt x="21600" y="10800"/>
                  </a:cubicBezTo>
                  <a:cubicBezTo>
                    <a:pt x="21600" y="16764"/>
                    <a:pt x="16764" y="21600"/>
                    <a:pt x="10800" y="21600"/>
                  </a:cubicBezTo>
                  <a:cubicBezTo>
                    <a:pt x="7920" y="21600"/>
                    <a:pt x="5159" y="20449"/>
                    <a:pt x="3131" y="18404"/>
                  </a:cubicBezTo>
                  <a:lnTo>
                    <a:pt x="1214" y="20306"/>
                  </a:lnTo>
                  <a:lnTo>
                    <a:pt x="1243" y="13049"/>
                  </a:lnTo>
                  <a:lnTo>
                    <a:pt x="8501" y="13079"/>
                  </a:lnTo>
                  <a:lnTo>
                    <a:pt x="6584" y="14980"/>
                  </a:lnTo>
                  <a:close/>
                </a:path>
              </a:pathLst>
            </a:custGeom>
            <a:solidFill>
              <a:schemeClr val="accent1">
                <a:lumMod val="90000"/>
              </a:schemeClr>
            </a:solidFill>
            <a:ln w="19050">
              <a:solidFill>
                <a:srgbClr val="000000"/>
              </a:solidFill>
              <a:miter lim="800000"/>
              <a:headEnd/>
              <a:tailEnd/>
            </a:ln>
          </p:spPr>
          <p:txBody>
            <a:bodyPr rot="10800000" vert="eaVert" lIns="95555" tIns="47776" rIns="95555" bIns="47776"/>
            <a:lstStyle/>
            <a:p>
              <a:endParaRPr lang="nl-NL"/>
            </a:p>
          </p:txBody>
        </p:sp>
        <p:sp>
          <p:nvSpPr>
            <p:cNvPr id="9224" name="Rectangle 5"/>
            <p:cNvSpPr>
              <a:spLocks noChangeArrowheads="1"/>
            </p:cNvSpPr>
            <p:nvPr/>
          </p:nvSpPr>
          <p:spPr bwMode="auto">
            <a:xfrm>
              <a:off x="5891" y="2987"/>
              <a:ext cx="1564" cy="39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1000" b="1" i="0">
                  <a:solidFill>
                    <a:schemeClr val="tx1"/>
                  </a:solidFill>
                  <a:latin typeface="Arial" panose="020B0604020202020204" pitchFamily="34" charset="0"/>
                  <a:cs typeface="Arial" panose="020B0604020202020204" pitchFamily="34" charset="0"/>
                </a:rPr>
                <a:t>Programming</a:t>
              </a:r>
              <a:endParaRPr lang="en-US" altLang="en-US" sz="1800" i="0">
                <a:solidFill>
                  <a:schemeClr val="tx1"/>
                </a:solidFill>
                <a:latin typeface="Arial" panose="020B0604020202020204" pitchFamily="34" charset="0"/>
                <a:cs typeface="Arial" panose="020B0604020202020204" pitchFamily="34" charset="0"/>
              </a:endParaRPr>
            </a:p>
          </p:txBody>
        </p:sp>
        <p:sp>
          <p:nvSpPr>
            <p:cNvPr id="9225" name="Rectangle 6"/>
            <p:cNvSpPr>
              <a:spLocks noChangeArrowheads="1"/>
            </p:cNvSpPr>
            <p:nvPr/>
          </p:nvSpPr>
          <p:spPr bwMode="auto">
            <a:xfrm>
              <a:off x="7220" y="4836"/>
              <a:ext cx="1566" cy="593"/>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1000" b="1" i="0">
                  <a:solidFill>
                    <a:schemeClr val="tx1"/>
                  </a:solidFill>
                  <a:latin typeface="Arial" panose="020B0604020202020204" pitchFamily="34" charset="0"/>
                  <a:cs typeface="Arial" panose="020B0604020202020204" pitchFamily="34" charset="0"/>
                </a:rPr>
                <a:t>Identi-</a:t>
              </a:r>
            </a:p>
            <a:p>
              <a:pPr eaLnBrk="1" hangingPunct="1">
                <a:spcBef>
                  <a:spcPct val="0"/>
                </a:spcBef>
                <a:spcAft>
                  <a:spcPts val="1000"/>
                </a:spcAft>
                <a:buClrTx/>
                <a:buFontTx/>
                <a:buNone/>
              </a:pPr>
              <a:r>
                <a:rPr lang="en-GB" altLang="en-US" sz="1000" b="1" i="0">
                  <a:solidFill>
                    <a:schemeClr val="tx1"/>
                  </a:solidFill>
                  <a:latin typeface="Arial" panose="020B0604020202020204" pitchFamily="34" charset="0"/>
                  <a:cs typeface="Arial" panose="020B0604020202020204" pitchFamily="34" charset="0"/>
                </a:rPr>
                <a:t>fication</a:t>
              </a:r>
              <a:endParaRPr lang="en-US" altLang="en-US" sz="1800" i="0">
                <a:solidFill>
                  <a:schemeClr val="tx1"/>
                </a:solidFill>
                <a:latin typeface="Arial" panose="020B0604020202020204" pitchFamily="34" charset="0"/>
                <a:cs typeface="Arial" panose="020B0604020202020204" pitchFamily="34" charset="0"/>
              </a:endParaRPr>
            </a:p>
          </p:txBody>
        </p:sp>
        <p:sp>
          <p:nvSpPr>
            <p:cNvPr id="9226" name="Rectangle 7"/>
            <p:cNvSpPr>
              <a:spLocks noChangeArrowheads="1"/>
            </p:cNvSpPr>
            <p:nvPr/>
          </p:nvSpPr>
          <p:spPr bwMode="auto">
            <a:xfrm>
              <a:off x="5889" y="6738"/>
              <a:ext cx="1502" cy="39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1000" b="1" i="0">
                  <a:solidFill>
                    <a:schemeClr val="tx1"/>
                  </a:solidFill>
                  <a:latin typeface="Arial" panose="020B0604020202020204" pitchFamily="34" charset="0"/>
                  <a:cs typeface="Arial" panose="020B0604020202020204" pitchFamily="34" charset="0"/>
                </a:rPr>
                <a:t>Formulation</a:t>
              </a:r>
              <a:endParaRPr lang="en-US" altLang="en-US" sz="1800" i="0">
                <a:solidFill>
                  <a:schemeClr val="tx1"/>
                </a:solidFill>
                <a:latin typeface="Arial" panose="020B0604020202020204" pitchFamily="34" charset="0"/>
                <a:cs typeface="Arial" panose="020B0604020202020204" pitchFamily="34" charset="0"/>
              </a:endParaRPr>
            </a:p>
          </p:txBody>
        </p:sp>
        <p:sp>
          <p:nvSpPr>
            <p:cNvPr id="9227" name="Rectangle 8"/>
            <p:cNvSpPr>
              <a:spLocks noChangeArrowheads="1"/>
            </p:cNvSpPr>
            <p:nvPr/>
          </p:nvSpPr>
          <p:spPr bwMode="auto">
            <a:xfrm>
              <a:off x="4208" y="6357"/>
              <a:ext cx="1465" cy="381"/>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1000" b="1" i="0">
                  <a:solidFill>
                    <a:schemeClr val="tx1"/>
                  </a:solidFill>
                  <a:latin typeface="Arial" panose="020B0604020202020204" pitchFamily="34" charset="0"/>
                  <a:cs typeface="Arial" panose="020B0604020202020204" pitchFamily="34" charset="0"/>
                </a:rPr>
                <a:t>Implementation</a:t>
              </a:r>
              <a:endParaRPr lang="en-US" altLang="en-US" sz="1800" i="0">
                <a:solidFill>
                  <a:schemeClr val="tx1"/>
                </a:solidFill>
                <a:latin typeface="Arial" panose="020B0604020202020204" pitchFamily="34" charset="0"/>
                <a:cs typeface="Arial" panose="020B0604020202020204" pitchFamily="34" charset="0"/>
              </a:endParaRPr>
            </a:p>
          </p:txBody>
        </p:sp>
        <p:sp>
          <p:nvSpPr>
            <p:cNvPr id="9228" name="Rectangle 9"/>
            <p:cNvSpPr>
              <a:spLocks noChangeArrowheads="1"/>
            </p:cNvSpPr>
            <p:nvPr/>
          </p:nvSpPr>
          <p:spPr bwMode="auto">
            <a:xfrm>
              <a:off x="3767" y="4075"/>
              <a:ext cx="1093" cy="985"/>
            </a:xfrm>
            <a:prstGeom prst="rect">
              <a:avLst/>
            </a:prstGeom>
            <a:solidFill>
              <a:srgbClr val="FFFFFF">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8810" tIns="11286" rIns="18810" bIns="1128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1000" b="1" i="0" dirty="0">
                  <a:solidFill>
                    <a:schemeClr val="tx1"/>
                  </a:solidFill>
                  <a:latin typeface="Arial" panose="020B0604020202020204" pitchFamily="34" charset="0"/>
                  <a:cs typeface="Arial" panose="020B0604020202020204" pitchFamily="34" charset="0"/>
                </a:rPr>
                <a:t>    Evaluation       and</a:t>
              </a:r>
            </a:p>
            <a:p>
              <a:pPr eaLnBrk="1" hangingPunct="1">
                <a:spcBef>
                  <a:spcPct val="0"/>
                </a:spcBef>
                <a:spcAft>
                  <a:spcPts val="1000"/>
                </a:spcAft>
                <a:buClrTx/>
                <a:buFontTx/>
                <a:buNone/>
              </a:pPr>
              <a:r>
                <a:rPr lang="en-GB" altLang="en-US" sz="1000" b="1" i="0" dirty="0">
                  <a:solidFill>
                    <a:schemeClr val="tx1"/>
                  </a:solidFill>
                  <a:latin typeface="Arial" panose="020B0604020202020204" pitchFamily="34" charset="0"/>
                  <a:cs typeface="Arial" panose="020B0604020202020204" pitchFamily="34" charset="0"/>
                </a:rPr>
                <a:t> Follow-up</a:t>
              </a:r>
              <a:endParaRPr lang="en-US" altLang="en-US" sz="1800" i="0" dirty="0">
                <a:solidFill>
                  <a:schemeClr val="tx1"/>
                </a:solidFill>
                <a:latin typeface="Arial" panose="020B0604020202020204" pitchFamily="34" charset="0"/>
                <a:cs typeface="Arial" panose="020B0604020202020204" pitchFamily="34" charset="0"/>
              </a:endParaRPr>
            </a:p>
          </p:txBody>
        </p:sp>
        <p:sp>
          <p:nvSpPr>
            <p:cNvPr id="9229" name="AutoShape 10"/>
            <p:cNvSpPr>
              <a:spLocks noChangeArrowheads="1"/>
            </p:cNvSpPr>
            <p:nvPr/>
          </p:nvSpPr>
          <p:spPr bwMode="auto">
            <a:xfrm>
              <a:off x="1457" y="3406"/>
              <a:ext cx="2222" cy="1877"/>
            </a:xfrm>
            <a:prstGeom prst="rightArrowCallout">
              <a:avLst>
                <a:gd name="adj1" fmla="val 25000"/>
                <a:gd name="adj2" fmla="val 25000"/>
                <a:gd name="adj3" fmla="val 21042"/>
                <a:gd name="adj4" fmla="val 66667"/>
              </a:avLst>
            </a:prstGeom>
            <a:solidFill>
              <a:schemeClr val="bg1">
                <a:lumMod val="75000"/>
              </a:schemeClr>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900" b="1" i="0" dirty="0">
                  <a:solidFill>
                    <a:schemeClr val="tx1"/>
                  </a:solidFill>
                  <a:latin typeface="Arial" panose="020B0604020202020204" pitchFamily="34" charset="0"/>
                  <a:cs typeface="Arial" panose="020B0604020202020204" pitchFamily="34" charset="0"/>
                </a:rPr>
                <a:t>Evaluation</a:t>
              </a:r>
              <a:r>
                <a:rPr lang="en-GB" altLang="en-US" sz="900" i="0" dirty="0">
                  <a:solidFill>
                    <a:schemeClr val="tx1"/>
                  </a:solidFill>
                  <a:latin typeface="Arial" panose="020B0604020202020204" pitchFamily="34" charset="0"/>
                  <a:cs typeface="Arial" panose="020B0604020202020204" pitchFamily="34" charset="0"/>
                </a:rPr>
                <a:t>: focus on joint evaluations</a:t>
              </a:r>
              <a:endParaRPr lang="en-US" altLang="en-US" sz="1800" i="0" dirty="0">
                <a:solidFill>
                  <a:schemeClr val="tx1"/>
                </a:solidFill>
                <a:latin typeface="Arial" panose="020B0604020202020204" pitchFamily="34" charset="0"/>
                <a:cs typeface="Arial" panose="020B0604020202020204" pitchFamily="34" charset="0"/>
              </a:endParaRPr>
            </a:p>
          </p:txBody>
        </p:sp>
        <p:sp>
          <p:nvSpPr>
            <p:cNvPr id="9230" name="AutoShape 11"/>
            <p:cNvSpPr>
              <a:spLocks noChangeArrowheads="1"/>
            </p:cNvSpPr>
            <p:nvPr/>
          </p:nvSpPr>
          <p:spPr bwMode="auto">
            <a:xfrm>
              <a:off x="1457" y="5536"/>
              <a:ext cx="2502" cy="2109"/>
            </a:xfrm>
            <a:prstGeom prst="rightArrowCallout">
              <a:avLst>
                <a:gd name="adj1" fmla="val 25000"/>
                <a:gd name="adj2" fmla="val 25000"/>
                <a:gd name="adj3" fmla="val 19745"/>
                <a:gd name="adj4" fmla="val 66667"/>
              </a:avLst>
            </a:prstGeom>
            <a:solidFill>
              <a:srgbClr val="92D050"/>
            </a:solidFill>
            <a:ln w="12700">
              <a:solidFill>
                <a:srgbClr val="000000"/>
              </a:solidFill>
              <a:miter lim="800000"/>
              <a:headEnd/>
              <a:tailEnd/>
            </a:ln>
          </p:spPr>
          <p:txBody>
            <a:bodyPr lIns="56430" tIns="11286" rIns="56430" bIns="1128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900" b="1" i="0" dirty="0">
                  <a:solidFill>
                    <a:schemeClr val="tx1"/>
                  </a:solidFill>
                  <a:latin typeface="Arial" panose="020B0604020202020204" pitchFamily="34" charset="0"/>
                  <a:cs typeface="Arial" panose="020B0604020202020204" pitchFamily="34" charset="0"/>
                </a:rPr>
                <a:t>Decision process for tranche release</a:t>
              </a:r>
              <a:r>
                <a:rPr lang="en-GB" altLang="en-US" sz="900" i="0" dirty="0">
                  <a:solidFill>
                    <a:schemeClr val="tx1"/>
                  </a:solidFill>
                  <a:latin typeface="Arial" panose="020B0604020202020204" pitchFamily="34" charset="0"/>
                  <a:cs typeface="Arial" panose="020B0604020202020204" pitchFamily="34" charset="0"/>
                </a:rPr>
                <a:t>:</a:t>
              </a:r>
            </a:p>
            <a:p>
              <a:pPr eaLnBrk="1" hangingPunct="1">
                <a:spcBef>
                  <a:spcPct val="0"/>
                </a:spcBef>
                <a:spcAft>
                  <a:spcPts val="1000"/>
                </a:spcAft>
                <a:buClrTx/>
                <a:buFontTx/>
                <a:buNone/>
              </a:pPr>
              <a:r>
                <a:rPr lang="en-GB" altLang="en-US" sz="900" b="1" i="0" dirty="0">
                  <a:solidFill>
                    <a:schemeClr val="tx1"/>
                  </a:solidFill>
                  <a:latin typeface="Arial" panose="020B0604020202020204" pitchFamily="34" charset="0"/>
                  <a:cs typeface="Arial" panose="020B0604020202020204" pitchFamily="34" charset="0"/>
                </a:rPr>
                <a:t>Monitoring and dialogue, assessment of payment conditions + RMF</a:t>
              </a:r>
              <a:endParaRPr lang="en-US" altLang="en-US" sz="1800" b="1" i="0" dirty="0">
                <a:solidFill>
                  <a:schemeClr val="tx1"/>
                </a:solidFill>
                <a:latin typeface="Arial" panose="020B0604020202020204" pitchFamily="34" charset="0"/>
                <a:cs typeface="Arial" panose="020B0604020202020204" pitchFamily="34" charset="0"/>
              </a:endParaRPr>
            </a:p>
          </p:txBody>
        </p:sp>
        <p:sp>
          <p:nvSpPr>
            <p:cNvPr id="9231" name="AutoShape 12"/>
            <p:cNvSpPr>
              <a:spLocks noChangeArrowheads="1"/>
            </p:cNvSpPr>
            <p:nvPr/>
          </p:nvSpPr>
          <p:spPr bwMode="auto">
            <a:xfrm>
              <a:off x="7220" y="6362"/>
              <a:ext cx="3382" cy="1902"/>
            </a:xfrm>
            <a:prstGeom prst="leftArrowCallout">
              <a:avLst>
                <a:gd name="adj1" fmla="val 25000"/>
                <a:gd name="adj2" fmla="val 25000"/>
                <a:gd name="adj3" fmla="val 26674"/>
                <a:gd name="adj4" fmla="val 66667"/>
              </a:avLst>
            </a:prstGeom>
            <a:solidFill>
              <a:schemeClr val="bg2">
                <a:lumMod val="40000"/>
                <a:lumOff val="60000"/>
              </a:schemeClr>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900" b="1" i="0">
                  <a:solidFill>
                    <a:schemeClr val="tx1"/>
                  </a:solidFill>
                  <a:latin typeface="Arial" panose="020B0604020202020204" pitchFamily="34" charset="0"/>
                  <a:cs typeface="Arial" panose="020B0604020202020204" pitchFamily="34" charset="0"/>
                </a:rPr>
                <a:t>oQSG2 – Full Action Document:</a:t>
              </a:r>
            </a:p>
            <a:p>
              <a:pPr eaLnBrk="1" hangingPunct="1">
                <a:spcBef>
                  <a:spcPct val="0"/>
                </a:spcBef>
                <a:spcAft>
                  <a:spcPts val="1000"/>
                </a:spcAft>
                <a:buClrTx/>
                <a:buFontTx/>
                <a:buNone/>
              </a:pPr>
              <a:r>
                <a:rPr lang="en-GB" altLang="en-US" sz="900" i="0">
                  <a:solidFill>
                    <a:schemeClr val="tx1"/>
                  </a:solidFill>
                  <a:latin typeface="Arial" panose="020B0604020202020204" pitchFamily="34" charset="0"/>
                  <a:cs typeface="Arial" panose="020B0604020202020204" pitchFamily="34" charset="0"/>
                </a:rPr>
                <a:t>focus on eligibility + context+ conditions. Supporting documents, RMF, financing agreement and TAPs</a:t>
              </a:r>
              <a:endParaRPr lang="en-US" altLang="en-US" sz="1800" i="0">
                <a:solidFill>
                  <a:schemeClr val="tx1"/>
                </a:solidFill>
                <a:latin typeface="Arial" panose="020B0604020202020204" pitchFamily="34" charset="0"/>
                <a:cs typeface="Arial" panose="020B0604020202020204" pitchFamily="34" charset="0"/>
              </a:endParaRPr>
            </a:p>
          </p:txBody>
        </p:sp>
        <p:sp>
          <p:nvSpPr>
            <p:cNvPr id="9232" name="AutoShape 13"/>
            <p:cNvSpPr>
              <a:spLocks noChangeArrowheads="1"/>
            </p:cNvSpPr>
            <p:nvPr/>
          </p:nvSpPr>
          <p:spPr bwMode="auto">
            <a:xfrm>
              <a:off x="8028" y="4172"/>
              <a:ext cx="2574" cy="1969"/>
            </a:xfrm>
            <a:prstGeom prst="leftArrowCallout">
              <a:avLst>
                <a:gd name="adj1" fmla="val 25000"/>
                <a:gd name="adj2" fmla="val 25000"/>
                <a:gd name="adj3" fmla="val 21297"/>
                <a:gd name="adj4" fmla="val 66667"/>
              </a:avLst>
            </a:prstGeom>
            <a:solidFill>
              <a:schemeClr val="bg2">
                <a:lumMod val="40000"/>
                <a:lumOff val="60000"/>
              </a:schemeClr>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900" b="1" i="0" dirty="0">
                  <a:solidFill>
                    <a:schemeClr val="tx1"/>
                  </a:solidFill>
                  <a:latin typeface="Arial" panose="020B0604020202020204" pitchFamily="34" charset="0"/>
                  <a:cs typeface="Arial" panose="020B0604020202020204" pitchFamily="34" charset="0"/>
                </a:rPr>
                <a:t>oQSG1 – Action Document: Validation of kind of BS Contract</a:t>
              </a:r>
            </a:p>
            <a:p>
              <a:pPr eaLnBrk="1" hangingPunct="1">
                <a:spcBef>
                  <a:spcPct val="0"/>
                </a:spcBef>
                <a:spcAft>
                  <a:spcPts val="1000"/>
                </a:spcAft>
                <a:buClrTx/>
                <a:buFontTx/>
                <a:buNone/>
              </a:pPr>
              <a:r>
                <a:rPr lang="en-GB" altLang="en-US" sz="900" i="0" dirty="0">
                  <a:solidFill>
                    <a:schemeClr val="tx1"/>
                  </a:solidFill>
                  <a:latin typeface="Arial" panose="020B0604020202020204" pitchFamily="34" charset="0"/>
                  <a:cs typeface="Arial" panose="020B0604020202020204" pitchFamily="34" charset="0"/>
                </a:rPr>
                <a:t>focus on context/sector analysis, eligibility criteria, road map (SBC), RMF + next steps</a:t>
              </a:r>
              <a:endParaRPr lang="en-US" altLang="en-US" sz="1800" i="0" dirty="0">
                <a:solidFill>
                  <a:schemeClr val="tx1"/>
                </a:solidFill>
                <a:latin typeface="Arial" panose="020B0604020202020204" pitchFamily="34" charset="0"/>
                <a:cs typeface="Arial" panose="020B0604020202020204" pitchFamily="34" charset="0"/>
              </a:endParaRPr>
            </a:p>
          </p:txBody>
        </p:sp>
        <p:sp>
          <p:nvSpPr>
            <p:cNvPr id="9233" name="AutoShape 14"/>
            <p:cNvSpPr>
              <a:spLocks noChangeArrowheads="1"/>
            </p:cNvSpPr>
            <p:nvPr/>
          </p:nvSpPr>
          <p:spPr bwMode="auto">
            <a:xfrm>
              <a:off x="1457" y="1571"/>
              <a:ext cx="3129" cy="791"/>
            </a:xfrm>
            <a:prstGeom prst="roundRect">
              <a:avLst>
                <a:gd name="adj" fmla="val 16667"/>
              </a:avLst>
            </a:prstGeom>
            <a:solidFill>
              <a:srgbClr val="DDDDDD"/>
            </a:solidFill>
            <a:ln w="12700">
              <a:solidFill>
                <a:srgbClr val="000000"/>
              </a:solidFill>
              <a:round/>
              <a:headEnd/>
              <a:tailEnd/>
            </a:ln>
          </p:spPr>
          <p:txBody>
            <a:bodyPr lIns="95555" tIns="47776" rIns="95555" bIns="4777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1000" b="1" i="0" dirty="0">
                  <a:solidFill>
                    <a:schemeClr val="tx1"/>
                  </a:solidFill>
                  <a:latin typeface="Arial" panose="020B0604020202020204" pitchFamily="34" charset="0"/>
                  <a:cs typeface="Arial" panose="020B0604020202020204" pitchFamily="34" charset="0"/>
                </a:rPr>
                <a:t>EC Development Policy</a:t>
              </a:r>
            </a:p>
            <a:p>
              <a:pPr eaLnBrk="1" hangingPunct="1">
                <a:spcBef>
                  <a:spcPct val="0"/>
                </a:spcBef>
                <a:spcAft>
                  <a:spcPts val="1000"/>
                </a:spcAft>
                <a:buClrTx/>
                <a:buFontTx/>
                <a:buNone/>
              </a:pPr>
              <a:r>
                <a:rPr lang="en-GB" altLang="en-US" sz="1000" b="1" i="0" dirty="0">
                  <a:solidFill>
                    <a:schemeClr val="tx1"/>
                  </a:solidFill>
                  <a:latin typeface="Arial" panose="020B0604020202020204" pitchFamily="34" charset="0"/>
                  <a:cs typeface="Arial" panose="020B0604020202020204" pitchFamily="34" charset="0"/>
                </a:rPr>
                <a:t>Partner Government Policy</a:t>
              </a:r>
              <a:endParaRPr lang="en-US" altLang="en-US" sz="1800" i="0" dirty="0">
                <a:solidFill>
                  <a:schemeClr val="tx1"/>
                </a:solidFill>
                <a:latin typeface="Arial" panose="020B0604020202020204" pitchFamily="34" charset="0"/>
                <a:cs typeface="Arial" panose="020B0604020202020204" pitchFamily="34" charset="0"/>
              </a:endParaRPr>
            </a:p>
          </p:txBody>
        </p:sp>
        <p:sp>
          <p:nvSpPr>
            <p:cNvPr id="9234" name="AutoShape 15"/>
            <p:cNvSpPr>
              <a:spLocks noChangeArrowheads="1"/>
            </p:cNvSpPr>
            <p:nvPr/>
          </p:nvSpPr>
          <p:spPr bwMode="auto">
            <a:xfrm>
              <a:off x="6640" y="1663"/>
              <a:ext cx="3934" cy="1147"/>
            </a:xfrm>
            <a:prstGeom prst="leftArrowCallout">
              <a:avLst>
                <a:gd name="adj1" fmla="val 25000"/>
                <a:gd name="adj2" fmla="val 25000"/>
                <a:gd name="adj3" fmla="val 35417"/>
                <a:gd name="adj4" fmla="val 66667"/>
              </a:avLst>
            </a:prstGeom>
            <a:solidFill>
              <a:srgbClr val="FFFFFF"/>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900" b="1" i="0" dirty="0">
                  <a:solidFill>
                    <a:schemeClr val="tx1"/>
                  </a:solidFill>
                  <a:latin typeface="Arial" panose="020B0604020202020204" pitchFamily="34" charset="0"/>
                  <a:cs typeface="Arial" panose="020B0604020202020204" pitchFamily="34" charset="0"/>
                </a:rPr>
                <a:t>National Indicative Programme:</a:t>
              </a:r>
            </a:p>
            <a:p>
              <a:pPr eaLnBrk="1" hangingPunct="1">
                <a:spcBef>
                  <a:spcPct val="0"/>
                </a:spcBef>
                <a:spcAft>
                  <a:spcPts val="1000"/>
                </a:spcAft>
                <a:buClrTx/>
                <a:buFontTx/>
                <a:buNone/>
              </a:pPr>
              <a:r>
                <a:rPr lang="en-GB" altLang="en-US" sz="900" i="0" dirty="0">
                  <a:solidFill>
                    <a:schemeClr val="tx1"/>
                  </a:solidFill>
                  <a:latin typeface="Arial" panose="020B0604020202020204" pitchFamily="34" charset="0"/>
                  <a:cs typeface="Arial" panose="020B0604020202020204" pitchFamily="34" charset="0"/>
                </a:rPr>
                <a:t>identify sectors of engagement</a:t>
              </a:r>
              <a:endParaRPr lang="en-US" altLang="en-US" sz="1800" i="0" dirty="0">
                <a:solidFill>
                  <a:schemeClr val="tx1"/>
                </a:solidFill>
                <a:latin typeface="Arial" panose="020B0604020202020204" pitchFamily="34" charset="0"/>
                <a:cs typeface="Arial" panose="020B0604020202020204" pitchFamily="34" charset="0"/>
              </a:endParaRPr>
            </a:p>
          </p:txBody>
        </p:sp>
        <p:cxnSp>
          <p:nvCxnSpPr>
            <p:cNvPr id="9235" name="AutoShape 16"/>
            <p:cNvCxnSpPr>
              <a:cxnSpLocks noChangeShapeType="1"/>
              <a:stCxn id="9233" idx="3"/>
            </p:cNvCxnSpPr>
            <p:nvPr/>
          </p:nvCxnSpPr>
          <p:spPr bwMode="auto">
            <a:xfrm>
              <a:off x="4586" y="1966"/>
              <a:ext cx="2334" cy="278"/>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9236" name="AutoShape 17"/>
            <p:cNvSpPr>
              <a:spLocks noChangeArrowheads="1"/>
            </p:cNvSpPr>
            <p:nvPr/>
          </p:nvSpPr>
          <p:spPr bwMode="auto">
            <a:xfrm>
              <a:off x="7632" y="2885"/>
              <a:ext cx="2942" cy="1044"/>
            </a:xfrm>
            <a:prstGeom prst="leftArrowCallout">
              <a:avLst>
                <a:gd name="adj1" fmla="val 25000"/>
                <a:gd name="adj2" fmla="val 25000"/>
                <a:gd name="adj3" fmla="val 39479"/>
                <a:gd name="adj4" fmla="val 66667"/>
              </a:avLst>
            </a:prstGeom>
            <a:solidFill>
              <a:srgbClr val="FFFFFF"/>
            </a:solidFill>
            <a:ln w="12700">
              <a:solidFill>
                <a:srgbClr val="000000"/>
              </a:solidFill>
              <a:miter lim="800000"/>
              <a:headEnd/>
              <a:tailEnd/>
            </a:ln>
          </p:spPr>
          <p:txBody>
            <a:bodyPr lIns="95555" tIns="47776" rIns="95555" bIns="47776"/>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pPr>
              <a:r>
                <a:rPr lang="en-GB" altLang="en-US" sz="900" b="1" i="0">
                  <a:solidFill>
                    <a:schemeClr val="tx1"/>
                  </a:solidFill>
                  <a:latin typeface="Arial" panose="020B0604020202020204" pitchFamily="34" charset="0"/>
                  <a:cs typeface="Arial" panose="020B0604020202020204" pitchFamily="34" charset="0"/>
                </a:rPr>
                <a:t>BSSC: </a:t>
              </a:r>
              <a:r>
                <a:rPr lang="en-GB" altLang="en-US" sz="900" i="0">
                  <a:solidFill>
                    <a:schemeClr val="tx1"/>
                  </a:solidFill>
                  <a:latin typeface="Arial" panose="020B0604020202020204" pitchFamily="34" charset="0"/>
                  <a:cs typeface="Arial" panose="020B0604020202020204" pitchFamily="34" charset="0"/>
                </a:rPr>
                <a:t>assessment of fundamental values</a:t>
              </a:r>
              <a:endParaRPr lang="en-US" altLang="en-US" sz="1800" i="0">
                <a:solidFill>
                  <a:schemeClr val="tx1"/>
                </a:solidFill>
                <a:latin typeface="Arial" panose="020B0604020202020204" pitchFamily="34" charset="0"/>
                <a:cs typeface="Arial" panose="020B0604020202020204" pitchFamily="34" charset="0"/>
              </a:endParaRPr>
            </a:p>
          </p:txBody>
        </p:sp>
        <p:sp>
          <p:nvSpPr>
            <p:cNvPr id="3" name="Text Box 18"/>
            <p:cNvSpPr txBox="1">
              <a:spLocks noChangeArrowheads="1"/>
            </p:cNvSpPr>
            <p:nvPr/>
          </p:nvSpPr>
          <p:spPr bwMode="auto">
            <a:xfrm>
              <a:off x="1457" y="7898"/>
              <a:ext cx="5837" cy="1392"/>
            </a:xfrm>
            <a:prstGeom prst="rect">
              <a:avLst/>
            </a:prstGeom>
            <a:solidFill>
              <a:schemeClr val="accent1">
                <a:lumMod val="75000"/>
              </a:schemeClr>
            </a:solidFill>
            <a:ln w="9525">
              <a:noFill/>
              <a:miter lim="800000"/>
              <a:headEnd/>
              <a:tailEnd/>
            </a:ln>
          </p:spPr>
          <p:txBody>
            <a:bodyPr/>
            <a:lstStyle>
              <a:lvl1pPr>
                <a:spcBef>
                  <a:spcPct val="20000"/>
                </a:spcBef>
                <a:buClr>
                  <a:schemeClr val="bg1"/>
                </a:buClr>
                <a:buChar char="•"/>
                <a:defRPr sz="2400" i="1">
                  <a:solidFill>
                    <a:srgbClr val="0F5494"/>
                  </a:solidFill>
                  <a:latin typeface="Verdana" panose="020B0604030504040204" pitchFamily="34" charset="0"/>
                </a:defRPr>
              </a:lvl1pPr>
              <a:lvl2pPr marL="742950" indent="-285750">
                <a:spcBef>
                  <a:spcPct val="20000"/>
                </a:spcBef>
                <a:buClr>
                  <a:srgbClr val="009FBA"/>
                </a:buClr>
                <a:buChar char="•"/>
                <a:defRPr sz="2000" b="1">
                  <a:solidFill>
                    <a:srgbClr val="0F5494"/>
                  </a:solidFill>
                  <a:latin typeface="Verdana" panose="020B0604030504040204" pitchFamily="34" charset="0"/>
                </a:defRPr>
              </a:lvl2pPr>
              <a:lvl3pPr marL="1143000" indent="-228600">
                <a:spcBef>
                  <a:spcPct val="20000"/>
                </a:spcBef>
                <a:buChar char="•"/>
                <a:defRPr sz="1400">
                  <a:solidFill>
                    <a:srgbClr val="0F5494"/>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000"/>
                </a:spcAft>
                <a:buClrTx/>
                <a:buFontTx/>
                <a:buNone/>
                <a:defRPr/>
              </a:pPr>
              <a:r>
                <a:rPr lang="en-GB" altLang="en-US" sz="900" b="1" i="0" dirty="0">
                  <a:solidFill>
                    <a:schemeClr val="tx1"/>
                  </a:solidFill>
                  <a:latin typeface="Arial" panose="020B0604020202020204" pitchFamily="34" charset="0"/>
                  <a:cs typeface="Arial" panose="020B0604020202020204" pitchFamily="34" charset="0"/>
                </a:rPr>
                <a:t>Budget Support Steering Committee (BSSC)</a:t>
              </a:r>
              <a:r>
                <a:rPr lang="en-GB" altLang="en-US" sz="900" i="0" dirty="0">
                  <a:solidFill>
                    <a:schemeClr val="tx1"/>
                  </a:solidFill>
                  <a:latin typeface="Arial" panose="020B0604020202020204" pitchFamily="34" charset="0"/>
                  <a:cs typeface="Arial" panose="020B0604020202020204" pitchFamily="34" charset="0"/>
                </a:rPr>
                <a:t>: Continuous political and policy steer of BS programmes. May review budget support financing and disbursement proposals wherever there are substantial or high political and policy implications.</a:t>
              </a:r>
            </a:p>
            <a:p>
              <a:pPr eaLnBrk="1" hangingPunct="1">
                <a:spcBef>
                  <a:spcPct val="0"/>
                </a:spcBef>
                <a:spcAft>
                  <a:spcPts val="1000"/>
                </a:spcAft>
                <a:buClrTx/>
                <a:buFontTx/>
                <a:buNone/>
                <a:defRPr/>
              </a:pPr>
              <a:r>
                <a:rPr lang="en-GB" altLang="en-US" sz="800" i="0" dirty="0">
                  <a:solidFill>
                    <a:schemeClr val="tx1"/>
                  </a:solidFill>
                  <a:latin typeface="Arial" panose="020B0604020202020204" pitchFamily="34" charset="0"/>
                  <a:cs typeface="Arial" panose="020B0604020202020204" pitchFamily="34" charset="0"/>
                </a:rPr>
                <a:t>Cf. Note on Simplification of DEVCO Process / Treatment of BS analysis and reporting (July 2014 ARES 2660671)</a:t>
              </a:r>
              <a:endParaRPr lang="en-US" altLang="en-US" sz="800" i="0" dirty="0">
                <a:solidFill>
                  <a:schemeClr val="tx1"/>
                </a:solidFill>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129883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Disbursement</a:t>
            </a:r>
            <a:r>
              <a:rPr lang="nl-NL" dirty="0"/>
              <a:t> file: </a:t>
            </a:r>
            <a:r>
              <a:rPr lang="nl-NL" dirty="0" err="1"/>
              <a:t>the</a:t>
            </a:r>
            <a:r>
              <a:rPr lang="nl-NL" dirty="0"/>
              <a:t> </a:t>
            </a:r>
            <a:r>
              <a:rPr lang="nl-NL" dirty="0" err="1"/>
              <a:t>legal</a:t>
            </a:r>
            <a:r>
              <a:rPr lang="nl-NL" dirty="0"/>
              <a:t> basis?</a:t>
            </a:r>
          </a:p>
        </p:txBody>
      </p:sp>
      <p:sp>
        <p:nvSpPr>
          <p:cNvPr id="3" name="Tijdelijke aanduiding voor inhoud 2"/>
          <p:cNvSpPr>
            <a:spLocks noGrp="1"/>
          </p:cNvSpPr>
          <p:nvPr>
            <p:ph idx="1"/>
          </p:nvPr>
        </p:nvSpPr>
        <p:spPr/>
        <p:txBody>
          <a:bodyPr/>
          <a:lstStyle/>
          <a:p>
            <a:pPr>
              <a:spcAft>
                <a:spcPts val="600"/>
              </a:spcAft>
              <a:buFont typeface="Wingdings" panose="05000000000000000000" pitchFamily="2" charset="2"/>
              <a:buChar char="Ø"/>
            </a:pPr>
            <a:r>
              <a:rPr lang="en-GB" i="0" dirty="0"/>
              <a:t>Financing Agreement – including its amendments, riders</a:t>
            </a:r>
          </a:p>
          <a:p>
            <a:pPr>
              <a:spcAft>
                <a:spcPts val="600"/>
              </a:spcAft>
              <a:buFont typeface="Wingdings" panose="05000000000000000000" pitchFamily="2" charset="2"/>
              <a:buChar char="Ø"/>
            </a:pPr>
            <a:r>
              <a:rPr lang="en-GB" i="0" dirty="0"/>
              <a:t>In particular in the annexes of the Technical and Administrative Provisions</a:t>
            </a:r>
          </a:p>
          <a:p>
            <a:pPr>
              <a:spcAft>
                <a:spcPts val="600"/>
              </a:spcAft>
              <a:buFont typeface="Wingdings" panose="05000000000000000000" pitchFamily="2" charset="2"/>
              <a:buChar char="Ø"/>
            </a:pPr>
            <a:r>
              <a:rPr lang="en-GB" i="0" dirty="0"/>
              <a:t>Annexes contain the set of indicators for the variable tranches (‘performance assessment framework’)</a:t>
            </a:r>
          </a:p>
          <a:p>
            <a:pPr>
              <a:buFont typeface="Wingdings" panose="05000000000000000000" pitchFamily="2" charset="2"/>
              <a:buChar char="Ø"/>
            </a:pPr>
            <a:r>
              <a:rPr lang="fr-BE" b="1" i="0" dirty="0" err="1">
                <a:solidFill>
                  <a:srgbClr val="0070C0"/>
                </a:solidFill>
              </a:rPr>
              <a:t>Consult</a:t>
            </a:r>
            <a:r>
              <a:rPr lang="fr-BE" b="1" i="0" dirty="0">
                <a:solidFill>
                  <a:srgbClr val="0070C0"/>
                </a:solidFill>
              </a:rPr>
              <a:t>: budget support guidelines</a:t>
            </a:r>
            <a:endParaRPr lang="en-GB" b="1" i="0" dirty="0">
              <a:solidFill>
                <a:srgbClr val="0070C0"/>
              </a:solidFill>
            </a:endParaRP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4</a:t>
            </a:fld>
            <a:endParaRPr lang="en-GB" altLang="en-US"/>
          </a:p>
        </p:txBody>
      </p:sp>
    </p:spTree>
    <p:extLst>
      <p:ext uri="{BB962C8B-B14F-4D97-AF65-F5344CB8AC3E}">
        <p14:creationId xmlns:p14="http://schemas.microsoft.com/office/powerpoint/2010/main" val="3128032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24744"/>
            <a:ext cx="8167688" cy="1151731"/>
          </a:xfrm>
        </p:spPr>
        <p:txBody>
          <a:bodyPr/>
          <a:lstStyle/>
          <a:p>
            <a:r>
              <a:rPr lang="nl-NL" sz="2400" dirty="0">
                <a:solidFill>
                  <a:srgbClr val="C00000"/>
                </a:solidFill>
              </a:rPr>
              <a:t>WHO</a:t>
            </a:r>
            <a:r>
              <a:rPr lang="nl-NL" sz="2400" dirty="0"/>
              <a:t> is </a:t>
            </a:r>
            <a:r>
              <a:rPr lang="nl-NL" sz="2400" dirty="0" err="1"/>
              <a:t>involved</a:t>
            </a:r>
            <a:r>
              <a:rPr lang="nl-NL" sz="2400" dirty="0"/>
              <a:t> in </a:t>
            </a:r>
            <a:r>
              <a:rPr lang="nl-NL" sz="2400" dirty="0" err="1"/>
              <a:t>the</a:t>
            </a:r>
            <a:r>
              <a:rPr lang="nl-NL" sz="2400" dirty="0"/>
              <a:t> </a:t>
            </a:r>
            <a:r>
              <a:rPr lang="nl-NL" sz="2400" dirty="0" err="1"/>
              <a:t>process</a:t>
            </a:r>
            <a:r>
              <a:rPr lang="nl-NL" sz="2400" dirty="0"/>
              <a:t> (partner) (1)</a:t>
            </a:r>
          </a:p>
        </p:txBody>
      </p:sp>
      <p:sp>
        <p:nvSpPr>
          <p:cNvPr id="3" name="Tijdelijke aanduiding voor inhoud 2"/>
          <p:cNvSpPr>
            <a:spLocks noGrp="1"/>
          </p:cNvSpPr>
          <p:nvPr>
            <p:ph sz="half" idx="1"/>
          </p:nvPr>
        </p:nvSpPr>
        <p:spPr>
          <a:xfrm>
            <a:off x="457200" y="2132857"/>
            <a:ext cx="7715200" cy="4248472"/>
          </a:xfrm>
        </p:spPr>
        <p:txBody>
          <a:bodyPr/>
          <a:lstStyle/>
          <a:p>
            <a:r>
              <a:rPr lang="en-US" sz="2400" i="0" dirty="0"/>
              <a:t>Ministry of Finance (Budget preparation and execution – Treasury, macroeconomic and fiscal policies and PFM reforms)</a:t>
            </a:r>
          </a:p>
          <a:p>
            <a:endParaRPr lang="en-US" sz="2400" i="0" dirty="0"/>
          </a:p>
          <a:p>
            <a:r>
              <a:rPr lang="en-US" sz="2400" i="0" dirty="0"/>
              <a:t>National </a:t>
            </a:r>
            <a:r>
              <a:rPr lang="en-US" sz="2400" i="0" dirty="0" err="1"/>
              <a:t>Authorising</a:t>
            </a:r>
            <a:r>
              <a:rPr lang="en-US" sz="2400" i="0" dirty="0"/>
              <a:t> Officer</a:t>
            </a:r>
          </a:p>
          <a:p>
            <a:endParaRPr lang="en-US" sz="2400" i="0" dirty="0"/>
          </a:p>
          <a:p>
            <a:r>
              <a:rPr lang="en-US" sz="2400" i="0" dirty="0"/>
              <a:t>Line Ministries (in particular in case of SRC)</a:t>
            </a:r>
          </a:p>
          <a:p>
            <a:endParaRPr lang="en-US" sz="2400" i="0" dirty="0"/>
          </a:p>
          <a:p>
            <a:r>
              <a:rPr lang="en-US" sz="2400" i="0" dirty="0"/>
              <a:t>Agencies and other stakeholders (if relevant)</a:t>
            </a:r>
          </a:p>
          <a:p>
            <a:endParaRPr lang="nl-NL" i="0" dirty="0"/>
          </a:p>
        </p:txBody>
      </p:sp>
      <p:sp>
        <p:nvSpPr>
          <p:cNvPr id="4" name="Tijdelijke aanduiding voor inhoud 3"/>
          <p:cNvSpPr>
            <a:spLocks noGrp="1"/>
          </p:cNvSpPr>
          <p:nvPr>
            <p:ph sz="half" idx="2"/>
          </p:nvPr>
        </p:nvSpPr>
        <p:spPr>
          <a:xfrm>
            <a:off x="7703694" y="2492896"/>
            <a:ext cx="946448" cy="3529013"/>
          </a:xfrm>
        </p:spPr>
        <p:txBody>
          <a:bodyPr/>
          <a:lstStyle/>
          <a:p>
            <a:r>
              <a:rPr lang="nl-NL" dirty="0"/>
              <a:t>  </a:t>
            </a:r>
          </a:p>
        </p:txBody>
      </p:sp>
      <p:sp>
        <p:nvSpPr>
          <p:cNvPr id="5" name="Tijdelijke aanduiding voor dianummer 4"/>
          <p:cNvSpPr>
            <a:spLocks noGrp="1"/>
          </p:cNvSpPr>
          <p:nvPr>
            <p:ph type="sldNum" sz="quarter" idx="12"/>
          </p:nvPr>
        </p:nvSpPr>
        <p:spPr/>
        <p:txBody>
          <a:bodyPr/>
          <a:lstStyle/>
          <a:p>
            <a:pPr>
              <a:defRPr/>
            </a:pPr>
            <a:fld id="{CB5A0721-CEC6-4A16-A289-065750E257D2}" type="slidenum">
              <a:rPr lang="en-GB" altLang="en-US" smtClean="0"/>
              <a:pPr>
                <a:defRPr/>
              </a:pPr>
              <a:t>5</a:t>
            </a:fld>
            <a:endParaRPr lang="en-GB" altLang="en-US"/>
          </a:p>
        </p:txBody>
      </p:sp>
    </p:spTree>
    <p:extLst>
      <p:ext uri="{BB962C8B-B14F-4D97-AF65-F5344CB8AC3E}">
        <p14:creationId xmlns:p14="http://schemas.microsoft.com/office/powerpoint/2010/main" val="2787357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WHO</a:t>
            </a:r>
            <a:r>
              <a:rPr lang="nl-NL" sz="2400" dirty="0"/>
              <a:t> is </a:t>
            </a:r>
            <a:r>
              <a:rPr lang="nl-NL" sz="2400" dirty="0" err="1"/>
              <a:t>involved</a:t>
            </a:r>
            <a:r>
              <a:rPr lang="nl-NL" sz="2400" dirty="0"/>
              <a:t> in </a:t>
            </a:r>
            <a:r>
              <a:rPr lang="nl-NL" sz="2400" dirty="0" err="1"/>
              <a:t>the</a:t>
            </a:r>
            <a:r>
              <a:rPr lang="nl-NL" sz="2400" dirty="0"/>
              <a:t> </a:t>
            </a:r>
            <a:r>
              <a:rPr lang="nl-NL" sz="2400" dirty="0" err="1"/>
              <a:t>process</a:t>
            </a:r>
            <a:r>
              <a:rPr lang="nl-NL" sz="2400" dirty="0"/>
              <a:t>? EC (2)</a:t>
            </a:r>
            <a:endParaRPr lang="nl-NL" dirty="0"/>
          </a:p>
        </p:txBody>
      </p:sp>
      <p:sp>
        <p:nvSpPr>
          <p:cNvPr id="3" name="Tijdelijke aanduiding voor inhoud 2"/>
          <p:cNvSpPr>
            <a:spLocks noGrp="1"/>
          </p:cNvSpPr>
          <p:nvPr>
            <p:ph idx="1"/>
          </p:nvPr>
        </p:nvSpPr>
        <p:spPr>
          <a:xfrm>
            <a:off x="457200" y="2276475"/>
            <a:ext cx="8229600" cy="4176861"/>
          </a:xfrm>
        </p:spPr>
        <p:txBody>
          <a:bodyPr/>
          <a:lstStyle/>
          <a:p>
            <a:r>
              <a:rPr lang="en-US" b="1" i="0" dirty="0">
                <a:solidFill>
                  <a:srgbClr val="C00000"/>
                </a:solidFill>
              </a:rPr>
              <a:t>EU Delegation</a:t>
            </a:r>
          </a:p>
          <a:p>
            <a:r>
              <a:rPr lang="en-US" sz="2000" i="0" dirty="0">
                <a:solidFill>
                  <a:srgbClr val="FF0000"/>
                </a:solidFill>
              </a:rPr>
              <a:t>Economic Section </a:t>
            </a:r>
            <a:r>
              <a:rPr lang="en-US" sz="2000" i="0" dirty="0"/>
              <a:t>(dialogue with the Ministry of Finance, macro/fiscal policies analysis, PFM reforms dialogue and analysis, sector specific economic analysis)</a:t>
            </a:r>
          </a:p>
          <a:p>
            <a:endParaRPr lang="en-US" sz="2000" i="0" dirty="0"/>
          </a:p>
          <a:p>
            <a:r>
              <a:rPr lang="en-US" sz="2000" i="0" dirty="0">
                <a:solidFill>
                  <a:srgbClr val="FF0000"/>
                </a:solidFill>
              </a:rPr>
              <a:t>Sector Sections </a:t>
            </a:r>
            <a:r>
              <a:rPr lang="en-US" sz="2000" i="0" dirty="0"/>
              <a:t>(sector policy analysis, targets for sector indicators)</a:t>
            </a:r>
          </a:p>
          <a:p>
            <a:endParaRPr lang="en-US" sz="2000" i="0" dirty="0"/>
          </a:p>
          <a:p>
            <a:r>
              <a:rPr lang="en-US" sz="2000" i="0" dirty="0">
                <a:solidFill>
                  <a:srgbClr val="FF0000"/>
                </a:solidFill>
              </a:rPr>
              <a:t>Contract &amp; Finance </a:t>
            </a:r>
            <a:r>
              <a:rPr lang="en-US" sz="2000" i="0" dirty="0"/>
              <a:t>(account for the transfer, contract, invoice, forecasts)</a:t>
            </a:r>
          </a:p>
          <a:p>
            <a:r>
              <a:rPr lang="en-US" sz="2000" i="0" dirty="0">
                <a:solidFill>
                  <a:srgbClr val="FF0000"/>
                </a:solidFill>
              </a:rPr>
              <a:t>Head of Co-operation, Political officer </a:t>
            </a:r>
            <a:r>
              <a:rPr lang="en-US" sz="2000" i="0" dirty="0"/>
              <a:t>(RMF)</a:t>
            </a:r>
          </a:p>
          <a:p>
            <a:r>
              <a:rPr lang="en-US" sz="2000" i="0" dirty="0">
                <a:solidFill>
                  <a:srgbClr val="FF0000"/>
                </a:solidFill>
              </a:rPr>
              <a:t>Head of Delegation</a:t>
            </a:r>
          </a:p>
          <a:p>
            <a:endParaRPr lang="nl-NL" dirty="0"/>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6</a:t>
            </a:fld>
            <a:endParaRPr lang="en-GB" altLang="en-US"/>
          </a:p>
        </p:txBody>
      </p:sp>
    </p:spTree>
    <p:extLst>
      <p:ext uri="{BB962C8B-B14F-4D97-AF65-F5344CB8AC3E}">
        <p14:creationId xmlns:p14="http://schemas.microsoft.com/office/powerpoint/2010/main" val="3198124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WHO</a:t>
            </a:r>
            <a:r>
              <a:rPr lang="nl-NL" sz="2400" dirty="0"/>
              <a:t> is </a:t>
            </a:r>
            <a:r>
              <a:rPr lang="nl-NL" sz="2400" dirty="0" err="1"/>
              <a:t>involved</a:t>
            </a:r>
            <a:r>
              <a:rPr lang="nl-NL" sz="2400" dirty="0"/>
              <a:t> in </a:t>
            </a:r>
            <a:r>
              <a:rPr lang="nl-NL" sz="2400" dirty="0" err="1"/>
              <a:t>the</a:t>
            </a:r>
            <a:r>
              <a:rPr lang="nl-NL" sz="2400" dirty="0"/>
              <a:t> </a:t>
            </a:r>
            <a:r>
              <a:rPr lang="nl-NL" sz="2400" dirty="0" err="1"/>
              <a:t>process</a:t>
            </a:r>
            <a:r>
              <a:rPr lang="nl-NL" sz="2400" dirty="0"/>
              <a:t>? EC (3)</a:t>
            </a:r>
            <a:endParaRPr lang="nl-NL" dirty="0"/>
          </a:p>
        </p:txBody>
      </p:sp>
      <p:sp>
        <p:nvSpPr>
          <p:cNvPr id="3" name="Tijdelijke aanduiding voor inhoud 2"/>
          <p:cNvSpPr>
            <a:spLocks noGrp="1"/>
          </p:cNvSpPr>
          <p:nvPr>
            <p:ph idx="1"/>
          </p:nvPr>
        </p:nvSpPr>
        <p:spPr>
          <a:xfrm>
            <a:off x="457200" y="2492375"/>
            <a:ext cx="8229600" cy="4032969"/>
          </a:xfrm>
        </p:spPr>
        <p:txBody>
          <a:bodyPr/>
          <a:lstStyle/>
          <a:p>
            <a:pPr marL="457200" lvl="1" indent="0" algn="just">
              <a:buNone/>
            </a:pPr>
            <a:r>
              <a:rPr lang="en-GB" dirty="0">
                <a:solidFill>
                  <a:srgbClr val="C00000"/>
                </a:solidFill>
              </a:rPr>
              <a:t>European Commission / DG DEVCO</a:t>
            </a:r>
          </a:p>
          <a:p>
            <a:pPr marL="457200" lvl="1" indent="0" algn="just">
              <a:buNone/>
            </a:pPr>
            <a:r>
              <a:rPr lang="en-GB" dirty="0"/>
              <a:t>Geographic directorate </a:t>
            </a:r>
            <a:r>
              <a:rPr lang="en-GB" b="0" dirty="0"/>
              <a:t>(desk and budget support officer)</a:t>
            </a:r>
          </a:p>
          <a:p>
            <a:pPr lvl="1" algn="just"/>
            <a:r>
              <a:rPr lang="en-GB" dirty="0"/>
              <a:t>Thematic units </a:t>
            </a:r>
            <a:r>
              <a:rPr lang="en-GB" b="0" dirty="0"/>
              <a:t>such as</a:t>
            </a:r>
          </a:p>
          <a:p>
            <a:pPr lvl="2" algn="just"/>
            <a:r>
              <a:rPr lang="en-GB" sz="2000" dirty="0"/>
              <a:t>B1 (Fundamental values)</a:t>
            </a:r>
          </a:p>
          <a:p>
            <a:pPr lvl="2" algn="just"/>
            <a:r>
              <a:rPr lang="en-GB" sz="2000" dirty="0"/>
              <a:t>A4 (Budget support – Macro/fiscal policies and PFM issues) </a:t>
            </a:r>
          </a:p>
          <a:p>
            <a:pPr lvl="2" algn="just"/>
            <a:r>
              <a:rPr lang="en-GB" sz="2000" dirty="0"/>
              <a:t>Thematic units (i.e. C1 for agriculture and nutrition;  C5 for energy)</a:t>
            </a:r>
          </a:p>
          <a:p>
            <a:pPr lvl="1" algn="just"/>
            <a:r>
              <a:rPr lang="en-GB" dirty="0"/>
              <a:t>Budget Support Steering Committee </a:t>
            </a:r>
            <a:r>
              <a:rPr lang="en-GB" b="0" dirty="0"/>
              <a:t>with the participation of EEAS</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7</a:t>
            </a:fld>
            <a:endParaRPr lang="en-GB" altLang="en-US">
              <a:solidFill>
                <a:srgbClr val="000000"/>
              </a:solidFill>
            </a:endParaRPr>
          </a:p>
        </p:txBody>
      </p:sp>
    </p:spTree>
    <p:extLst>
      <p:ext uri="{BB962C8B-B14F-4D97-AF65-F5344CB8AC3E}">
        <p14:creationId xmlns:p14="http://schemas.microsoft.com/office/powerpoint/2010/main" val="1426462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2400" dirty="0">
                <a:solidFill>
                  <a:srgbClr val="C00000"/>
                </a:solidFill>
              </a:rPr>
              <a:t>WHO</a:t>
            </a:r>
            <a:r>
              <a:rPr lang="nl-NL" sz="2400" dirty="0"/>
              <a:t> is </a:t>
            </a:r>
            <a:r>
              <a:rPr lang="nl-NL" sz="2400" dirty="0" err="1"/>
              <a:t>involved</a:t>
            </a:r>
            <a:r>
              <a:rPr lang="nl-NL" sz="2400" dirty="0"/>
              <a:t> in </a:t>
            </a:r>
            <a:r>
              <a:rPr lang="nl-NL" sz="2400" dirty="0" err="1"/>
              <a:t>the</a:t>
            </a:r>
            <a:r>
              <a:rPr lang="nl-NL" sz="2400" dirty="0"/>
              <a:t> </a:t>
            </a:r>
            <a:r>
              <a:rPr lang="nl-NL" sz="2400" dirty="0" err="1"/>
              <a:t>process</a:t>
            </a:r>
            <a:r>
              <a:rPr lang="nl-NL" sz="2400" dirty="0"/>
              <a:t>? EC (4)</a:t>
            </a:r>
            <a:endParaRPr lang="nl-NL" dirty="0"/>
          </a:p>
        </p:txBody>
      </p:sp>
      <p:sp>
        <p:nvSpPr>
          <p:cNvPr id="3" name="Tijdelijke aanduiding voor inhoud 2"/>
          <p:cNvSpPr>
            <a:spLocks noGrp="1"/>
          </p:cNvSpPr>
          <p:nvPr>
            <p:ph idx="1"/>
          </p:nvPr>
        </p:nvSpPr>
        <p:spPr>
          <a:xfrm>
            <a:off x="457200" y="2492375"/>
            <a:ext cx="8229600" cy="3752850"/>
          </a:xfrm>
        </p:spPr>
        <p:txBody>
          <a:bodyPr/>
          <a:lstStyle/>
          <a:p>
            <a:pPr marL="0" indent="0">
              <a:buNone/>
            </a:pPr>
            <a:r>
              <a:rPr lang="en-GB" b="1" i="0" dirty="0">
                <a:solidFill>
                  <a:srgbClr val="C00000"/>
                </a:solidFill>
              </a:rPr>
              <a:t>After the payment or indirectly</a:t>
            </a:r>
          </a:p>
          <a:p>
            <a:pPr marL="0" indent="0">
              <a:buNone/>
            </a:pPr>
            <a:endParaRPr lang="en-GB" sz="2000" b="1" i="0" dirty="0">
              <a:solidFill>
                <a:srgbClr val="C00000"/>
              </a:solidFill>
            </a:endParaRPr>
          </a:p>
          <a:p>
            <a:pPr algn="just"/>
            <a:r>
              <a:rPr lang="en-GB" sz="2000" i="0" dirty="0"/>
              <a:t>European Court of Auditors and European Parliament</a:t>
            </a:r>
            <a:endParaRPr lang="en-GB" sz="1600" dirty="0"/>
          </a:p>
          <a:p>
            <a:pPr algn="just"/>
            <a:endParaRPr lang="en-GB" sz="2000" i="0" dirty="0"/>
          </a:p>
          <a:p>
            <a:pPr algn="just"/>
            <a:r>
              <a:rPr lang="en-GB" sz="2000" i="0" dirty="0"/>
              <a:t>External audit in partner country (Supreme Audit Institute)</a:t>
            </a:r>
          </a:p>
          <a:p>
            <a:pPr algn="just"/>
            <a:endParaRPr lang="en-GB" sz="2000" i="0" dirty="0"/>
          </a:p>
          <a:p>
            <a:pPr algn="just"/>
            <a:r>
              <a:rPr lang="en-GB" sz="2000" i="0" dirty="0"/>
              <a:t>Member States</a:t>
            </a:r>
          </a:p>
          <a:p>
            <a:pPr algn="just"/>
            <a:endParaRPr lang="en-GB" sz="2000" i="0" dirty="0"/>
          </a:p>
          <a:p>
            <a:pPr algn="just"/>
            <a:r>
              <a:rPr lang="en-GB" sz="2000" i="0" dirty="0"/>
              <a:t>Civil society (both in the EU and partner country)</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pPr>
                <a:defRPr/>
              </a:pPr>
              <a:t>8</a:t>
            </a:fld>
            <a:endParaRPr lang="en-GB" altLang="en-US"/>
          </a:p>
        </p:txBody>
      </p:sp>
    </p:spTree>
    <p:extLst>
      <p:ext uri="{BB962C8B-B14F-4D97-AF65-F5344CB8AC3E}">
        <p14:creationId xmlns:p14="http://schemas.microsoft.com/office/powerpoint/2010/main" val="2197391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1124745"/>
            <a:ext cx="8229600" cy="864096"/>
          </a:xfrm>
        </p:spPr>
        <p:txBody>
          <a:bodyPr/>
          <a:lstStyle/>
          <a:p>
            <a:r>
              <a:rPr lang="en-US" sz="2400" dirty="0"/>
              <a:t/>
            </a:r>
            <a:br>
              <a:rPr lang="en-US" sz="2400" dirty="0"/>
            </a:br>
            <a:r>
              <a:rPr lang="en-US" sz="2400" dirty="0">
                <a:solidFill>
                  <a:srgbClr val="C00000"/>
                </a:solidFill>
              </a:rPr>
              <a:t>WHEN</a:t>
            </a:r>
            <a:r>
              <a:rPr lang="en-US" sz="2400" dirty="0"/>
              <a:t> to prepare a disbursement file? (1)</a:t>
            </a:r>
            <a:r>
              <a:rPr lang="en-US" dirty="0"/>
              <a:t/>
            </a:r>
            <a:br>
              <a:rPr lang="en-US" dirty="0"/>
            </a:br>
            <a:endParaRPr lang="nl-NL" dirty="0"/>
          </a:p>
        </p:txBody>
      </p:sp>
      <p:sp>
        <p:nvSpPr>
          <p:cNvPr id="3" name="Tijdelijke aanduiding voor inhoud 2"/>
          <p:cNvSpPr>
            <a:spLocks noGrp="1"/>
          </p:cNvSpPr>
          <p:nvPr>
            <p:ph idx="1"/>
          </p:nvPr>
        </p:nvSpPr>
        <p:spPr>
          <a:xfrm>
            <a:off x="457200" y="1988841"/>
            <a:ext cx="8229600" cy="4536503"/>
          </a:xfrm>
        </p:spPr>
        <p:txBody>
          <a:bodyPr/>
          <a:lstStyle/>
          <a:p>
            <a:r>
              <a:rPr lang="en-US" i="0" dirty="0">
                <a:solidFill>
                  <a:srgbClr val="C00000"/>
                </a:solidFill>
              </a:rPr>
              <a:t>See Financing Agreement</a:t>
            </a:r>
          </a:p>
          <a:p>
            <a:endParaRPr lang="en-US" i="0" dirty="0"/>
          </a:p>
          <a:p>
            <a:r>
              <a:rPr lang="en-US" i="0" dirty="0">
                <a:solidFill>
                  <a:srgbClr val="C00000"/>
                </a:solidFill>
              </a:rPr>
              <a:t>Continuously</a:t>
            </a:r>
            <a:r>
              <a:rPr lang="en-US" i="0" dirty="0"/>
              <a:t> (BS is not just a cash transfer – there are general and specific objectives, activities to be implemented, policy dialogue)</a:t>
            </a:r>
          </a:p>
          <a:p>
            <a:r>
              <a:rPr lang="en-US" i="0" dirty="0"/>
              <a:t>During implementation unforeseen issues may arise: one or more indicator(s) and/or target(s) need adjustment: time for a rider?</a:t>
            </a:r>
          </a:p>
          <a:p>
            <a:r>
              <a:rPr lang="en-US" i="0" dirty="0"/>
              <a:t>Working on several disbursements at the same time</a:t>
            </a:r>
          </a:p>
          <a:p>
            <a:endParaRPr lang="nl-NL" dirty="0"/>
          </a:p>
        </p:txBody>
      </p:sp>
      <p:sp>
        <p:nvSpPr>
          <p:cNvPr id="4" name="Tijdelijke aanduiding voor dianummer 3"/>
          <p:cNvSpPr>
            <a:spLocks noGrp="1"/>
          </p:cNvSpPr>
          <p:nvPr>
            <p:ph type="sldNum" sz="quarter" idx="12"/>
          </p:nvPr>
        </p:nvSpPr>
        <p:spPr/>
        <p:txBody>
          <a:bodyPr/>
          <a:lstStyle/>
          <a:p>
            <a:pPr>
              <a:defRPr/>
            </a:pPr>
            <a:fld id="{22633C93-98CE-4364-A602-5499C8244FB5}" type="slidenum">
              <a:rPr lang="en-GB" altLang="en-US" smtClean="0">
                <a:solidFill>
                  <a:srgbClr val="000000"/>
                </a:solidFill>
              </a:rPr>
              <a:pPr>
                <a:defRPr/>
              </a:pPr>
              <a:t>9</a:t>
            </a:fld>
            <a:endParaRPr lang="en-GB" altLang="en-US">
              <a:solidFill>
                <a:srgbClr val="000000"/>
              </a:solidFill>
            </a:endParaRPr>
          </a:p>
        </p:txBody>
      </p:sp>
    </p:spTree>
    <p:extLst>
      <p:ext uri="{BB962C8B-B14F-4D97-AF65-F5344CB8AC3E}">
        <p14:creationId xmlns:p14="http://schemas.microsoft.com/office/powerpoint/2010/main" val="2058835920"/>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5548</TotalTime>
  <Words>2232</Words>
  <Application>Microsoft Macintosh PowerPoint</Application>
  <PresentationFormat>Présentation à l'écran (4:3)</PresentationFormat>
  <Paragraphs>328</Paragraphs>
  <Slides>29</Slides>
  <Notes>15</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Myriad Pro</vt:lpstr>
      <vt:lpstr>Times New Roman</vt:lpstr>
      <vt:lpstr>Verdana</vt:lpstr>
      <vt:lpstr>Wingdings</vt:lpstr>
      <vt:lpstr>Slide_Master</vt:lpstr>
      <vt:lpstr>1_Slide_Master</vt:lpstr>
      <vt:lpstr>Budget support training  </vt:lpstr>
      <vt:lpstr>Outline</vt:lpstr>
      <vt:lpstr>BS Programming Cycle: implementation</vt:lpstr>
      <vt:lpstr>Disbursement file: the legal basis?</vt:lpstr>
      <vt:lpstr>WHO is involved in the process (partner) (1)</vt:lpstr>
      <vt:lpstr>WHO is involved in the process? EC (2)</vt:lpstr>
      <vt:lpstr>WHO is involved in the process? EC (3)</vt:lpstr>
      <vt:lpstr>WHO is involved in the process? EC (4)</vt:lpstr>
      <vt:lpstr> WHEN to prepare a disbursement file? (1) </vt:lpstr>
      <vt:lpstr> WHEN to prepare a disbursement file? (2) </vt:lpstr>
      <vt:lpstr> WHEN to prepare a disbursement file? (2) </vt:lpstr>
      <vt:lpstr>HOW to prepare a disbursement file? (1) </vt:lpstr>
      <vt:lpstr>HOW to prepare a disbursement file? (2) </vt:lpstr>
      <vt:lpstr>WHICH documents to insert in a disbursement file (1)</vt:lpstr>
      <vt:lpstr>WHICH documents to insert in a disbursement file (2)</vt:lpstr>
      <vt:lpstr>WHICH documents to insert in a disbursement file (3)</vt:lpstr>
      <vt:lpstr>WHICH documents to insert in a disbursement file (4)</vt:lpstr>
      <vt:lpstr>WHICH documents to insert in a disbursement file (5)</vt:lpstr>
      <vt:lpstr>WHICH documents to insert in a disbursement file (5)</vt:lpstr>
      <vt:lpstr>Outline</vt:lpstr>
      <vt:lpstr>Who audits EU BS disbursements?</vt:lpstr>
      <vt:lpstr>Types of audits</vt:lpstr>
      <vt:lpstr>What ECA expect from files in general</vt:lpstr>
      <vt:lpstr>What ECA expects from Budget support disbursement files</vt:lpstr>
      <vt:lpstr>What ECA expects from Budget support disbursement files</vt:lpstr>
      <vt:lpstr>Outline</vt:lpstr>
      <vt:lpstr>Decision process for tranche release</vt:lpstr>
      <vt:lpstr>Progress dialogue</vt:lpstr>
      <vt:lpstr>Présentation PowerPoint</vt:lpstr>
    </vt:vector>
  </TitlesOfParts>
  <Company>European Commission</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Juana A.</cp:lastModifiedBy>
  <cp:revision>275</cp:revision>
  <dcterms:created xsi:type="dcterms:W3CDTF">2011-10-28T10:25:18Z</dcterms:created>
  <dcterms:modified xsi:type="dcterms:W3CDTF">2017-02-26T23:13:44Z</dcterms:modified>
</cp:coreProperties>
</file>