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handoutMasterIdLst>
    <p:handoutMasterId r:id="rId35"/>
  </p:handoutMasterIdLst>
  <p:sldIdLst>
    <p:sldId id="471" r:id="rId2"/>
    <p:sldId id="619" r:id="rId3"/>
    <p:sldId id="565" r:id="rId4"/>
    <p:sldId id="528" r:id="rId5"/>
    <p:sldId id="535" r:id="rId6"/>
    <p:sldId id="538" r:id="rId7"/>
    <p:sldId id="567" r:id="rId8"/>
    <p:sldId id="582" r:id="rId9"/>
    <p:sldId id="553" r:id="rId10"/>
    <p:sldId id="568" r:id="rId11"/>
    <p:sldId id="595" r:id="rId12"/>
    <p:sldId id="543" r:id="rId13"/>
    <p:sldId id="570" r:id="rId14"/>
    <p:sldId id="533" r:id="rId15"/>
    <p:sldId id="601" r:id="rId16"/>
    <p:sldId id="505" r:id="rId17"/>
    <p:sldId id="602" r:id="rId18"/>
    <p:sldId id="571" r:id="rId19"/>
    <p:sldId id="572" r:id="rId20"/>
    <p:sldId id="573" r:id="rId21"/>
    <p:sldId id="615" r:id="rId22"/>
    <p:sldId id="612" r:id="rId23"/>
    <p:sldId id="613" r:id="rId24"/>
    <p:sldId id="603" r:id="rId25"/>
    <p:sldId id="616" r:id="rId26"/>
    <p:sldId id="584" r:id="rId27"/>
    <p:sldId id="604" r:id="rId28"/>
    <p:sldId id="598" r:id="rId29"/>
    <p:sldId id="618" r:id="rId30"/>
    <p:sldId id="606" r:id="rId31"/>
    <p:sldId id="614" r:id="rId32"/>
    <p:sldId id="581" r:id="rId33"/>
  </p:sldIdLst>
  <p:sldSz cx="9144000" cy="6858000" type="screen4x3"/>
  <p:notesSz cx="6669088"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0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33CC33"/>
    <a:srgbClr val="009900"/>
    <a:srgbClr val="3166CF"/>
    <a:srgbClr val="2D5EC1"/>
    <a:srgbClr val="FFD624"/>
    <a:srgbClr val="FF3300"/>
    <a:srgbClr val="3E6FD2"/>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1" autoAdjust="0"/>
    <p:restoredTop sz="82801" autoAdjust="0"/>
  </p:normalViewPr>
  <p:slideViewPr>
    <p:cSldViewPr>
      <p:cViewPr varScale="1">
        <p:scale>
          <a:sx n="97" d="100"/>
          <a:sy n="97" d="100"/>
        </p:scale>
        <p:origin x="1424" y="18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varScale="1">
        <p:scale>
          <a:sx n="79" d="100"/>
          <a:sy n="79" d="100"/>
        </p:scale>
        <p:origin x="3990" y="102"/>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 Id="rId4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3D1BAA-91EB-4256-852D-DCAD217A6E3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nl-NL"/>
        </a:p>
      </dgm:t>
    </dgm:pt>
    <dgm:pt modelId="{2C3EC90C-1060-40FA-96F9-C50FBCEBBCCE}">
      <dgm:prSet phldrT="[Tekst]"/>
      <dgm:spPr>
        <a:solidFill>
          <a:schemeClr val="accent6">
            <a:lumMod val="75000"/>
          </a:schemeClr>
        </a:solidFill>
      </dgm:spPr>
      <dgm:t>
        <a:bodyPr/>
        <a:lstStyle/>
        <a:p>
          <a:r>
            <a:rPr lang="nl-NL" dirty="0"/>
            <a:t>Day 1 </a:t>
          </a:r>
        </a:p>
      </dgm:t>
    </dgm:pt>
    <dgm:pt modelId="{D7FCD66E-044F-4653-A820-08AF588075CD}" type="parTrans" cxnId="{34D4A65F-D4F3-4B67-9338-BB376C1F48C9}">
      <dgm:prSet/>
      <dgm:spPr/>
      <dgm:t>
        <a:bodyPr/>
        <a:lstStyle/>
        <a:p>
          <a:endParaRPr lang="nl-NL"/>
        </a:p>
      </dgm:t>
    </dgm:pt>
    <dgm:pt modelId="{1A47E11C-B6A5-4CF8-93FC-25626D771732}" type="sibTrans" cxnId="{34D4A65F-D4F3-4B67-9338-BB376C1F48C9}">
      <dgm:prSet/>
      <dgm:spPr>
        <a:solidFill>
          <a:srgbClr val="002060"/>
        </a:solidFill>
        <a:ln w="38100"/>
      </dgm:spPr>
      <dgm:t>
        <a:bodyPr/>
        <a:lstStyle/>
        <a:p>
          <a:endParaRPr lang="nl-NL"/>
        </a:p>
      </dgm:t>
    </dgm:pt>
    <dgm:pt modelId="{19496CBD-FAF4-490A-83FB-C0F5B8D67680}">
      <dgm:prSet phldrT="[Tekst]" custT="1"/>
      <dgm:spPr>
        <a:solidFill>
          <a:srgbClr val="E2F0F2">
            <a:alpha val="90000"/>
          </a:srgbClr>
        </a:solidFill>
      </dgm:spPr>
      <dgm:t>
        <a:bodyPr/>
        <a:lstStyle/>
        <a:p>
          <a:r>
            <a:rPr lang="nl-NL" sz="1400" dirty="0"/>
            <a:t>Background</a:t>
          </a:r>
        </a:p>
      </dgm:t>
    </dgm:pt>
    <dgm:pt modelId="{A762DDDD-5638-4576-8149-C61D9904B728}" type="parTrans" cxnId="{EBF2792B-BB5A-482E-9574-C1BECC44996F}">
      <dgm:prSet/>
      <dgm:spPr/>
      <dgm:t>
        <a:bodyPr/>
        <a:lstStyle/>
        <a:p>
          <a:endParaRPr lang="nl-NL"/>
        </a:p>
      </dgm:t>
    </dgm:pt>
    <dgm:pt modelId="{65503469-6844-41AA-B679-D51580F759EE}" type="sibTrans" cxnId="{EBF2792B-BB5A-482E-9574-C1BECC44996F}">
      <dgm:prSet/>
      <dgm:spPr/>
      <dgm:t>
        <a:bodyPr/>
        <a:lstStyle/>
        <a:p>
          <a:endParaRPr lang="nl-NL"/>
        </a:p>
      </dgm:t>
    </dgm:pt>
    <dgm:pt modelId="{FAC657A3-948A-4354-847B-957675B191F5}">
      <dgm:prSet phldrT="[Tekst]"/>
      <dgm:spPr>
        <a:solidFill>
          <a:schemeClr val="accent6">
            <a:lumMod val="75000"/>
          </a:schemeClr>
        </a:solidFill>
      </dgm:spPr>
      <dgm:t>
        <a:bodyPr/>
        <a:lstStyle/>
        <a:p>
          <a:r>
            <a:rPr lang="nl-NL" dirty="0"/>
            <a:t>Day 2</a:t>
          </a:r>
        </a:p>
      </dgm:t>
    </dgm:pt>
    <dgm:pt modelId="{7C8A0069-5569-40FB-9E22-6E2CA3D8D547}" type="parTrans" cxnId="{537044AE-5546-4B1D-B2C0-CD2B6F741897}">
      <dgm:prSet/>
      <dgm:spPr/>
      <dgm:t>
        <a:bodyPr/>
        <a:lstStyle/>
        <a:p>
          <a:endParaRPr lang="nl-NL"/>
        </a:p>
      </dgm:t>
    </dgm:pt>
    <dgm:pt modelId="{C93984A0-BF2C-49F9-B9CE-B411FC9607C4}" type="sibTrans" cxnId="{537044AE-5546-4B1D-B2C0-CD2B6F741897}">
      <dgm:prSet/>
      <dgm:spPr>
        <a:solidFill>
          <a:schemeClr val="accent6">
            <a:lumMod val="75000"/>
          </a:schemeClr>
        </a:solidFill>
      </dgm:spPr>
      <dgm:t>
        <a:bodyPr/>
        <a:lstStyle/>
        <a:p>
          <a:endParaRPr lang="nl-NL"/>
        </a:p>
      </dgm:t>
    </dgm:pt>
    <dgm:pt modelId="{16109047-E8F1-4D6A-A8D7-9B01DDE19BAF}">
      <dgm:prSet phldrT="[Tekst]"/>
      <dgm:spPr>
        <a:solidFill>
          <a:schemeClr val="accent6">
            <a:lumMod val="75000"/>
          </a:schemeClr>
        </a:solidFill>
      </dgm:spPr>
      <dgm:t>
        <a:bodyPr/>
        <a:lstStyle/>
        <a:p>
          <a:r>
            <a:rPr lang="nl-NL" dirty="0"/>
            <a:t>Day 3</a:t>
          </a:r>
        </a:p>
        <a:p>
          <a:r>
            <a:rPr lang="nl-NL" dirty="0"/>
            <a:t>(half </a:t>
          </a:r>
          <a:r>
            <a:rPr lang="nl-NL" dirty="0" err="1"/>
            <a:t>day</a:t>
          </a:r>
          <a:r>
            <a:rPr lang="nl-NL" dirty="0"/>
            <a:t>)</a:t>
          </a:r>
        </a:p>
      </dgm:t>
    </dgm:pt>
    <dgm:pt modelId="{A67A0F8E-2F4D-47F8-B55E-3764CFD6D8F4}" type="parTrans" cxnId="{96002FD2-8852-49C5-BE15-1069C4019D35}">
      <dgm:prSet/>
      <dgm:spPr/>
      <dgm:t>
        <a:bodyPr/>
        <a:lstStyle/>
        <a:p>
          <a:endParaRPr lang="nl-NL"/>
        </a:p>
      </dgm:t>
    </dgm:pt>
    <dgm:pt modelId="{4C235EB5-A74E-47C3-A95C-8C4E3B30147A}" type="sibTrans" cxnId="{96002FD2-8852-49C5-BE15-1069C4019D35}">
      <dgm:prSet/>
      <dgm:spPr>
        <a:solidFill>
          <a:schemeClr val="accent6">
            <a:lumMod val="75000"/>
          </a:schemeClr>
        </a:solidFill>
      </dgm:spPr>
      <dgm:t>
        <a:bodyPr/>
        <a:lstStyle/>
        <a:p>
          <a:endParaRPr lang="nl-NL"/>
        </a:p>
      </dgm:t>
    </dgm:pt>
    <dgm:pt modelId="{2371589B-2456-4254-9D3E-1914C63D930F}">
      <dgm:prSet phldrT="[Tekst]" custT="1"/>
      <dgm:spPr>
        <a:solidFill>
          <a:srgbClr val="E2F0F2">
            <a:alpha val="90000"/>
          </a:srgbClr>
        </a:solidFill>
      </dgm:spPr>
      <dgm:t>
        <a:bodyPr/>
        <a:lstStyle/>
        <a:p>
          <a:r>
            <a:rPr lang="nl-NL" sz="1400" dirty="0"/>
            <a:t>GGDC</a:t>
          </a:r>
        </a:p>
      </dgm:t>
    </dgm:pt>
    <dgm:pt modelId="{1219640C-E837-4AC8-9FC6-2CD120F72016}" type="parTrans" cxnId="{E81AA313-B06E-4E07-9BBE-30A8EB7EC09F}">
      <dgm:prSet/>
      <dgm:spPr/>
      <dgm:t>
        <a:bodyPr/>
        <a:lstStyle/>
        <a:p>
          <a:endParaRPr lang="nl-NL"/>
        </a:p>
      </dgm:t>
    </dgm:pt>
    <dgm:pt modelId="{D11BF578-4936-49B1-9EF9-06C15F22E2EF}" type="sibTrans" cxnId="{E81AA313-B06E-4E07-9BBE-30A8EB7EC09F}">
      <dgm:prSet/>
      <dgm:spPr/>
      <dgm:t>
        <a:bodyPr/>
        <a:lstStyle/>
        <a:p>
          <a:endParaRPr lang="nl-NL"/>
        </a:p>
      </dgm:t>
    </dgm:pt>
    <dgm:pt modelId="{EF415A27-4E4B-4ADD-B060-F52B90FF67E4}">
      <dgm:prSet phldrT="[Tekst]"/>
      <dgm:spPr>
        <a:solidFill>
          <a:schemeClr val="accent6">
            <a:lumMod val="75000"/>
          </a:schemeClr>
        </a:solidFill>
      </dgm:spPr>
      <dgm:t>
        <a:bodyPr/>
        <a:lstStyle/>
        <a:p>
          <a:r>
            <a:rPr lang="nl-NL" dirty="0"/>
            <a:t>Day 4 </a:t>
          </a:r>
          <a:r>
            <a:rPr lang="nl-NL" dirty="0" err="1"/>
            <a:t>and</a:t>
          </a:r>
          <a:r>
            <a:rPr lang="nl-NL" dirty="0"/>
            <a:t> 5</a:t>
          </a:r>
        </a:p>
      </dgm:t>
    </dgm:pt>
    <dgm:pt modelId="{A92C98A1-BB28-4EF6-BF7F-BFD41D44774B}" type="parTrans" cxnId="{25D90211-63F4-4B56-AD2D-E6FE56045111}">
      <dgm:prSet/>
      <dgm:spPr/>
      <dgm:t>
        <a:bodyPr/>
        <a:lstStyle/>
        <a:p>
          <a:endParaRPr lang="nl-NL"/>
        </a:p>
      </dgm:t>
    </dgm:pt>
    <dgm:pt modelId="{60CD3DD3-9A54-4D69-81ED-304AA94B233F}" type="sibTrans" cxnId="{25D90211-63F4-4B56-AD2D-E6FE56045111}">
      <dgm:prSet/>
      <dgm:spPr/>
      <dgm:t>
        <a:bodyPr/>
        <a:lstStyle/>
        <a:p>
          <a:endParaRPr lang="nl-NL"/>
        </a:p>
      </dgm:t>
    </dgm:pt>
    <dgm:pt modelId="{AC23D79B-98A1-41B0-B8D6-9D298B593D4A}">
      <dgm:prSet phldrT="[Tekst]" custT="1"/>
      <dgm:spPr>
        <a:solidFill>
          <a:srgbClr val="E2F0F2">
            <a:alpha val="90000"/>
          </a:srgbClr>
        </a:solidFill>
      </dgm:spPr>
      <dgm:t>
        <a:bodyPr/>
        <a:lstStyle/>
        <a:p>
          <a:r>
            <a:rPr lang="nl-NL" sz="1400" dirty="0"/>
            <a:t>Basic </a:t>
          </a:r>
          <a:r>
            <a:rPr lang="nl-NL" sz="1400" dirty="0" err="1"/>
            <a:t>concepts</a:t>
          </a:r>
          <a:endParaRPr lang="nl-NL" sz="1400" dirty="0"/>
        </a:p>
      </dgm:t>
    </dgm:pt>
    <dgm:pt modelId="{BCBD8AE6-505E-4617-8D60-7D594533DBB9}" type="parTrans" cxnId="{924E1F7A-82A1-4259-B35C-6489506F7BED}">
      <dgm:prSet/>
      <dgm:spPr/>
      <dgm:t>
        <a:bodyPr/>
        <a:lstStyle/>
        <a:p>
          <a:endParaRPr lang="nl-NL"/>
        </a:p>
      </dgm:t>
    </dgm:pt>
    <dgm:pt modelId="{91144B78-9962-430C-ABBF-31EC8F5F6150}" type="sibTrans" cxnId="{924E1F7A-82A1-4259-B35C-6489506F7BED}">
      <dgm:prSet/>
      <dgm:spPr/>
      <dgm:t>
        <a:bodyPr/>
        <a:lstStyle/>
        <a:p>
          <a:endParaRPr lang="nl-NL"/>
        </a:p>
      </dgm:t>
    </dgm:pt>
    <dgm:pt modelId="{AC6B7745-478B-4245-B686-610FE18D75FD}">
      <dgm:prSet phldrT="[Tekst]" custT="1"/>
      <dgm:spPr>
        <a:solidFill>
          <a:srgbClr val="E2F0F2">
            <a:alpha val="90000"/>
          </a:srgbClr>
        </a:solidFill>
      </dgm:spPr>
      <dgm:t>
        <a:bodyPr/>
        <a:lstStyle/>
        <a:p>
          <a:r>
            <a:rPr lang="nl-NL" sz="1400" dirty="0" err="1"/>
            <a:t>Eligibility</a:t>
          </a:r>
          <a:endParaRPr lang="nl-NL" sz="1400" dirty="0"/>
        </a:p>
      </dgm:t>
    </dgm:pt>
    <dgm:pt modelId="{3DD5AACA-6095-4065-8B35-5CF2A931DAB9}" type="parTrans" cxnId="{F6E34023-A581-458D-8EE4-51D86C0E39FE}">
      <dgm:prSet/>
      <dgm:spPr/>
      <dgm:t>
        <a:bodyPr/>
        <a:lstStyle/>
        <a:p>
          <a:endParaRPr lang="nl-NL"/>
        </a:p>
      </dgm:t>
    </dgm:pt>
    <dgm:pt modelId="{64155D5F-63CE-4614-9B73-804581205251}" type="sibTrans" cxnId="{F6E34023-A581-458D-8EE4-51D86C0E39FE}">
      <dgm:prSet/>
      <dgm:spPr/>
      <dgm:t>
        <a:bodyPr/>
        <a:lstStyle/>
        <a:p>
          <a:endParaRPr lang="nl-NL"/>
        </a:p>
      </dgm:t>
    </dgm:pt>
    <dgm:pt modelId="{A5DCE0FC-9C06-4152-8CBA-2B7A58464A18}">
      <dgm:prSet phldrT="[Tekst]" custT="1"/>
      <dgm:spPr>
        <a:solidFill>
          <a:srgbClr val="E2F0F2">
            <a:alpha val="90000"/>
          </a:srgbClr>
        </a:solidFill>
      </dgm:spPr>
      <dgm:t>
        <a:bodyPr/>
        <a:lstStyle/>
        <a:p>
          <a:r>
            <a:rPr lang="nl-NL" sz="1400" dirty="0" err="1"/>
            <a:t>Intervention</a:t>
          </a:r>
          <a:r>
            <a:rPr lang="nl-NL" sz="1400" dirty="0"/>
            <a:t> logic</a:t>
          </a:r>
        </a:p>
      </dgm:t>
    </dgm:pt>
    <dgm:pt modelId="{D0661F24-9B53-43B3-8102-2EAFFAC330F0}" type="parTrans" cxnId="{A0D90462-FF3C-475E-BDDF-9CB94CE15590}">
      <dgm:prSet/>
      <dgm:spPr/>
      <dgm:t>
        <a:bodyPr/>
        <a:lstStyle/>
        <a:p>
          <a:endParaRPr lang="nl-NL"/>
        </a:p>
      </dgm:t>
    </dgm:pt>
    <dgm:pt modelId="{69A85023-26F2-495F-8E56-4A9392E8AEEE}" type="sibTrans" cxnId="{A0D90462-FF3C-475E-BDDF-9CB94CE15590}">
      <dgm:prSet/>
      <dgm:spPr/>
      <dgm:t>
        <a:bodyPr/>
        <a:lstStyle/>
        <a:p>
          <a:endParaRPr lang="nl-NL"/>
        </a:p>
      </dgm:t>
    </dgm:pt>
    <dgm:pt modelId="{C00B57CD-59EC-4262-AFA9-ABE83606AC37}">
      <dgm:prSet custT="1"/>
      <dgm:spPr>
        <a:solidFill>
          <a:srgbClr val="DBE5F1">
            <a:alpha val="90000"/>
          </a:srgbClr>
        </a:solidFill>
      </dgm:spPr>
      <dgm:t>
        <a:bodyPr/>
        <a:lstStyle/>
        <a:p>
          <a:r>
            <a:rPr lang="nl-NL" sz="1200" dirty="0"/>
            <a:t>Risk Management</a:t>
          </a:r>
        </a:p>
      </dgm:t>
    </dgm:pt>
    <dgm:pt modelId="{7B59427F-1675-4692-8B42-E0A48DFEB367}" type="parTrans" cxnId="{5656759F-2E56-4C7F-A11C-A30951B00D66}">
      <dgm:prSet/>
      <dgm:spPr/>
      <dgm:t>
        <a:bodyPr/>
        <a:lstStyle/>
        <a:p>
          <a:endParaRPr lang="nl-NL"/>
        </a:p>
      </dgm:t>
    </dgm:pt>
    <dgm:pt modelId="{9D28BBED-41DA-4DDB-BA93-67725C625C81}" type="sibTrans" cxnId="{5656759F-2E56-4C7F-A11C-A30951B00D66}">
      <dgm:prSet/>
      <dgm:spPr/>
      <dgm:t>
        <a:bodyPr/>
        <a:lstStyle/>
        <a:p>
          <a:endParaRPr lang="nl-NL"/>
        </a:p>
      </dgm:t>
    </dgm:pt>
    <dgm:pt modelId="{538E1F3B-7A83-487C-A297-854FF8B70110}">
      <dgm:prSet custT="1"/>
      <dgm:spPr>
        <a:solidFill>
          <a:srgbClr val="DBE5F1">
            <a:alpha val="90000"/>
          </a:srgbClr>
        </a:solidFill>
      </dgm:spPr>
      <dgm:t>
        <a:bodyPr/>
        <a:lstStyle/>
        <a:p>
          <a:r>
            <a:rPr lang="nl-NL" sz="1200" dirty="0"/>
            <a:t>Performance indicators</a:t>
          </a:r>
        </a:p>
      </dgm:t>
    </dgm:pt>
    <dgm:pt modelId="{0E37265B-091A-4921-99B5-5C6188AF32F1}" type="parTrans" cxnId="{5E5A1B61-DADB-4E5F-AF13-584412DB31B3}">
      <dgm:prSet/>
      <dgm:spPr/>
      <dgm:t>
        <a:bodyPr/>
        <a:lstStyle/>
        <a:p>
          <a:endParaRPr lang="nl-NL"/>
        </a:p>
      </dgm:t>
    </dgm:pt>
    <dgm:pt modelId="{03849729-6B46-4028-8FA2-539998C0270C}" type="sibTrans" cxnId="{5E5A1B61-DADB-4E5F-AF13-584412DB31B3}">
      <dgm:prSet/>
      <dgm:spPr/>
      <dgm:t>
        <a:bodyPr/>
        <a:lstStyle/>
        <a:p>
          <a:endParaRPr lang="nl-NL"/>
        </a:p>
      </dgm:t>
    </dgm:pt>
    <dgm:pt modelId="{2DD7A7D2-C874-480C-979B-27BD5664B61F}">
      <dgm:prSet custT="1"/>
      <dgm:spPr>
        <a:solidFill>
          <a:srgbClr val="DBE5F1">
            <a:alpha val="90000"/>
          </a:srgbClr>
        </a:solidFill>
      </dgm:spPr>
      <dgm:t>
        <a:bodyPr/>
        <a:lstStyle/>
        <a:p>
          <a:r>
            <a:rPr lang="nl-NL" sz="1200" dirty="0" err="1"/>
            <a:t>Fixed</a:t>
          </a:r>
          <a:r>
            <a:rPr lang="nl-NL" sz="1200" dirty="0"/>
            <a:t> </a:t>
          </a:r>
          <a:r>
            <a:rPr lang="nl-NL" sz="1200" dirty="0" err="1"/>
            <a:t>and</a:t>
          </a:r>
          <a:r>
            <a:rPr lang="nl-NL" sz="1200" dirty="0"/>
            <a:t> </a:t>
          </a:r>
          <a:r>
            <a:rPr lang="nl-NL" sz="1200" dirty="0" err="1"/>
            <a:t>variable</a:t>
          </a:r>
          <a:r>
            <a:rPr lang="nl-NL" sz="1200" dirty="0"/>
            <a:t> tranches</a:t>
          </a:r>
        </a:p>
      </dgm:t>
    </dgm:pt>
    <dgm:pt modelId="{E9637E7F-FC64-4E6C-8682-22016B334E5E}" type="parTrans" cxnId="{818354B0-6481-4798-B7DC-68BFACCBB16B}">
      <dgm:prSet/>
      <dgm:spPr/>
      <dgm:t>
        <a:bodyPr/>
        <a:lstStyle/>
        <a:p>
          <a:endParaRPr lang="nl-NL"/>
        </a:p>
      </dgm:t>
    </dgm:pt>
    <dgm:pt modelId="{44043204-3EF6-4D60-BE3E-0F79D1573838}" type="sibTrans" cxnId="{818354B0-6481-4798-B7DC-68BFACCBB16B}">
      <dgm:prSet/>
      <dgm:spPr/>
      <dgm:t>
        <a:bodyPr/>
        <a:lstStyle/>
        <a:p>
          <a:endParaRPr lang="nl-NL"/>
        </a:p>
      </dgm:t>
    </dgm:pt>
    <dgm:pt modelId="{EB2F3DFC-2271-468D-B301-4A9EF60F41B0}">
      <dgm:prSet phldrT="[Tekst]" custT="1"/>
      <dgm:spPr>
        <a:solidFill>
          <a:srgbClr val="DBE5F1">
            <a:alpha val="90000"/>
          </a:srgbClr>
        </a:solidFill>
      </dgm:spPr>
      <dgm:t>
        <a:bodyPr/>
        <a:lstStyle/>
        <a:p>
          <a:r>
            <a:rPr lang="nl-NL" sz="1100" dirty="0" err="1"/>
            <a:t>Additionality</a:t>
          </a:r>
          <a:endParaRPr lang="nl-NL" sz="1100" dirty="0"/>
        </a:p>
      </dgm:t>
    </dgm:pt>
    <dgm:pt modelId="{86340D32-E62A-4846-937B-2C66A9115D63}" type="parTrans" cxnId="{B55A5A84-A4F3-4845-A43A-A7CF13A0699B}">
      <dgm:prSet/>
      <dgm:spPr/>
      <dgm:t>
        <a:bodyPr/>
        <a:lstStyle/>
        <a:p>
          <a:endParaRPr lang="nl-NL"/>
        </a:p>
      </dgm:t>
    </dgm:pt>
    <dgm:pt modelId="{523F4AF9-6ADE-47A3-A53B-CE7307CB63A9}" type="sibTrans" cxnId="{B55A5A84-A4F3-4845-A43A-A7CF13A0699B}">
      <dgm:prSet/>
      <dgm:spPr/>
      <dgm:t>
        <a:bodyPr/>
        <a:lstStyle/>
        <a:p>
          <a:endParaRPr lang="nl-NL"/>
        </a:p>
      </dgm:t>
    </dgm:pt>
    <dgm:pt modelId="{CA46C0E5-A678-4F44-8512-AA3A5953BF30}">
      <dgm:prSet phldrT="[Tekst]" custT="1"/>
      <dgm:spPr>
        <a:solidFill>
          <a:srgbClr val="DBE5F1">
            <a:alpha val="90000"/>
          </a:srgbClr>
        </a:solidFill>
      </dgm:spPr>
      <dgm:t>
        <a:bodyPr/>
        <a:lstStyle/>
        <a:p>
          <a:r>
            <a:rPr lang="nl-NL" sz="1100" dirty="0" err="1"/>
            <a:t>Disbursement</a:t>
          </a:r>
          <a:r>
            <a:rPr lang="nl-NL" sz="1100" dirty="0"/>
            <a:t> file</a:t>
          </a:r>
        </a:p>
      </dgm:t>
    </dgm:pt>
    <dgm:pt modelId="{FA1460B1-E123-43ED-80DB-48A1F0E160D9}" type="parTrans" cxnId="{5B8CCF3F-4D3C-4312-AF16-1ABC860CB95B}">
      <dgm:prSet/>
      <dgm:spPr/>
      <dgm:t>
        <a:bodyPr/>
        <a:lstStyle/>
        <a:p>
          <a:endParaRPr lang="nl-NL"/>
        </a:p>
      </dgm:t>
    </dgm:pt>
    <dgm:pt modelId="{A8809DD1-A5D9-4046-A330-E678E5064487}" type="sibTrans" cxnId="{5B8CCF3F-4D3C-4312-AF16-1ABC860CB95B}">
      <dgm:prSet/>
      <dgm:spPr/>
      <dgm:t>
        <a:bodyPr/>
        <a:lstStyle/>
        <a:p>
          <a:endParaRPr lang="nl-NL"/>
        </a:p>
      </dgm:t>
    </dgm:pt>
    <dgm:pt modelId="{3C40763E-F7BF-4BB1-92E9-32E385459F7C}">
      <dgm:prSet phldrT="[Tekst]" custT="1"/>
      <dgm:spPr>
        <a:solidFill>
          <a:srgbClr val="DBE5F1">
            <a:alpha val="90000"/>
          </a:srgbClr>
        </a:solidFill>
      </dgm:spPr>
      <dgm:t>
        <a:bodyPr/>
        <a:lstStyle/>
        <a:p>
          <a:r>
            <a:rPr lang="nl-NL" sz="1100" dirty="0"/>
            <a:t>BS Evaluation</a:t>
          </a:r>
        </a:p>
      </dgm:t>
    </dgm:pt>
    <dgm:pt modelId="{663F553E-B499-487A-8015-2400E4897F93}" type="parTrans" cxnId="{79E1236F-DB45-48AB-8D5E-42B561233E2F}">
      <dgm:prSet/>
      <dgm:spPr/>
      <dgm:t>
        <a:bodyPr/>
        <a:lstStyle/>
        <a:p>
          <a:endParaRPr lang="nl-NL"/>
        </a:p>
      </dgm:t>
    </dgm:pt>
    <dgm:pt modelId="{3DC3CE40-4975-4043-BE15-596744C6444D}" type="sibTrans" cxnId="{79E1236F-DB45-48AB-8D5E-42B561233E2F}">
      <dgm:prSet/>
      <dgm:spPr/>
      <dgm:t>
        <a:bodyPr/>
        <a:lstStyle/>
        <a:p>
          <a:endParaRPr lang="nl-NL"/>
        </a:p>
      </dgm:t>
    </dgm:pt>
    <dgm:pt modelId="{C047BC3A-AEF4-46B1-80FB-BBD755EDFE52}">
      <dgm:prSet custT="1"/>
      <dgm:spPr>
        <a:solidFill>
          <a:srgbClr val="DBE5F1">
            <a:alpha val="90000"/>
          </a:srgbClr>
        </a:solidFill>
      </dgm:spPr>
      <dgm:t>
        <a:bodyPr/>
        <a:lstStyle/>
        <a:p>
          <a:r>
            <a:rPr lang="nl-NL" sz="1200" dirty="0"/>
            <a:t>Policy </a:t>
          </a:r>
          <a:r>
            <a:rPr lang="nl-NL" sz="1200" dirty="0" err="1"/>
            <a:t>dialogue</a:t>
          </a:r>
          <a:r>
            <a:rPr lang="nl-NL" sz="1200" dirty="0"/>
            <a:t>, CD</a:t>
          </a:r>
        </a:p>
      </dgm:t>
    </dgm:pt>
    <dgm:pt modelId="{AAACC7A1-8EB6-489C-93B1-FAB10C834B3E}" type="parTrans" cxnId="{55B93F00-C4B9-406C-80B9-369A93491B12}">
      <dgm:prSet/>
      <dgm:spPr/>
      <dgm:t>
        <a:bodyPr/>
        <a:lstStyle/>
        <a:p>
          <a:endParaRPr lang="nl-NL"/>
        </a:p>
      </dgm:t>
    </dgm:pt>
    <dgm:pt modelId="{9470D571-9AB4-48FA-9516-966D75B5105A}" type="sibTrans" cxnId="{55B93F00-C4B9-406C-80B9-369A93491B12}">
      <dgm:prSet/>
      <dgm:spPr/>
      <dgm:t>
        <a:bodyPr/>
        <a:lstStyle/>
        <a:p>
          <a:endParaRPr lang="nl-NL"/>
        </a:p>
      </dgm:t>
    </dgm:pt>
    <dgm:pt modelId="{626FB5B1-1F18-4F6E-9AAE-C52AA02544C1}">
      <dgm:prSet phldrT="[Tekst]" custT="1"/>
      <dgm:spPr>
        <a:solidFill>
          <a:srgbClr val="E2F0F2">
            <a:alpha val="90000"/>
          </a:srgbClr>
        </a:solidFill>
      </dgm:spPr>
      <dgm:t>
        <a:bodyPr/>
        <a:lstStyle/>
        <a:p>
          <a:r>
            <a:rPr lang="nl-NL" sz="1400" dirty="0" err="1"/>
            <a:t>Formulation</a:t>
          </a:r>
          <a:r>
            <a:rPr lang="nl-NL" sz="1400" dirty="0"/>
            <a:t> (macro </a:t>
          </a:r>
          <a:r>
            <a:rPr lang="nl-NL" sz="1400" dirty="0" err="1"/>
            <a:t>and</a:t>
          </a:r>
          <a:r>
            <a:rPr lang="nl-NL" sz="1400" dirty="0"/>
            <a:t> / or PFM </a:t>
          </a:r>
          <a:r>
            <a:rPr lang="nl-NL" sz="1400" dirty="0" err="1"/>
            <a:t>eligibility</a:t>
          </a:r>
          <a:r>
            <a:rPr lang="nl-NL" sz="1400" dirty="0"/>
            <a:t>)</a:t>
          </a:r>
        </a:p>
      </dgm:t>
    </dgm:pt>
    <dgm:pt modelId="{5983FF9D-02C2-4797-830E-861A33566F5F}" type="parTrans" cxnId="{088AEC9C-F730-4579-B1FE-B42FB5803DC7}">
      <dgm:prSet/>
      <dgm:spPr/>
      <dgm:t>
        <a:bodyPr/>
        <a:lstStyle/>
        <a:p>
          <a:endParaRPr lang="nl-NL"/>
        </a:p>
      </dgm:t>
    </dgm:pt>
    <dgm:pt modelId="{B1FE2E9E-2F05-448F-845F-06E23D0C9EC9}" type="sibTrans" cxnId="{088AEC9C-F730-4579-B1FE-B42FB5803DC7}">
      <dgm:prSet/>
      <dgm:spPr/>
      <dgm:t>
        <a:bodyPr/>
        <a:lstStyle/>
        <a:p>
          <a:endParaRPr lang="nl-NL"/>
        </a:p>
      </dgm:t>
    </dgm:pt>
    <dgm:pt modelId="{EF3A5432-E5BD-49EF-9B35-8D7BC28C2144}">
      <dgm:prSet phldrT="[Tekst]" custT="1"/>
      <dgm:spPr>
        <a:solidFill>
          <a:srgbClr val="DBE5F1">
            <a:alpha val="90000"/>
          </a:srgbClr>
        </a:solidFill>
      </dgm:spPr>
      <dgm:t>
        <a:bodyPr/>
        <a:lstStyle/>
        <a:p>
          <a:r>
            <a:rPr lang="nl-NL" sz="1100" dirty="0"/>
            <a:t>Fragile state </a:t>
          </a:r>
        </a:p>
      </dgm:t>
    </dgm:pt>
    <dgm:pt modelId="{283B2D41-60C0-4081-A0B4-33878DA26C09}" type="parTrans" cxnId="{69415E4C-2BE0-4FF5-A98E-F00E7A70C9F6}">
      <dgm:prSet/>
      <dgm:spPr/>
      <dgm:t>
        <a:bodyPr/>
        <a:lstStyle/>
        <a:p>
          <a:endParaRPr lang="nl-NL"/>
        </a:p>
      </dgm:t>
    </dgm:pt>
    <dgm:pt modelId="{81F5F84A-96FE-4F75-A747-41A8E096482F}" type="sibTrans" cxnId="{69415E4C-2BE0-4FF5-A98E-F00E7A70C9F6}">
      <dgm:prSet/>
      <dgm:spPr/>
      <dgm:t>
        <a:bodyPr/>
        <a:lstStyle/>
        <a:p>
          <a:endParaRPr lang="nl-NL"/>
        </a:p>
      </dgm:t>
    </dgm:pt>
    <dgm:pt modelId="{121EBB7C-1C7B-430C-B15B-1F6E384EABBD}">
      <dgm:prSet phldrT="[Tekst]" custT="1"/>
      <dgm:spPr>
        <a:solidFill>
          <a:srgbClr val="DBE5F1">
            <a:alpha val="90000"/>
          </a:srgbClr>
        </a:solidFill>
      </dgm:spPr>
      <dgm:t>
        <a:bodyPr/>
        <a:lstStyle/>
        <a:p>
          <a:r>
            <a:rPr lang="nl-NL" sz="1100" dirty="0"/>
            <a:t>MTEF </a:t>
          </a:r>
          <a:r>
            <a:rPr lang="nl-NL" sz="1100" dirty="0" err="1"/>
            <a:t>and</a:t>
          </a:r>
          <a:r>
            <a:rPr lang="nl-NL" sz="1100" dirty="0"/>
            <a:t> </a:t>
          </a:r>
          <a:r>
            <a:rPr lang="nl-NL" sz="1100" dirty="0" err="1"/>
            <a:t>Results-based</a:t>
          </a:r>
          <a:r>
            <a:rPr lang="nl-NL" sz="1100" dirty="0"/>
            <a:t> </a:t>
          </a:r>
          <a:r>
            <a:rPr lang="nl-NL" sz="1100" dirty="0" err="1"/>
            <a:t>budgeting</a:t>
          </a:r>
          <a:endParaRPr lang="nl-NL" sz="1100" dirty="0"/>
        </a:p>
      </dgm:t>
    </dgm:pt>
    <dgm:pt modelId="{14094972-7374-4C01-A006-3EE99C7B3E60}" type="parTrans" cxnId="{D24D7A23-0A2E-442C-B52D-B1A641C3B7E7}">
      <dgm:prSet/>
      <dgm:spPr/>
      <dgm:t>
        <a:bodyPr/>
        <a:lstStyle/>
        <a:p>
          <a:endParaRPr lang="nl-NL"/>
        </a:p>
      </dgm:t>
    </dgm:pt>
    <dgm:pt modelId="{FA0A75BE-521B-410D-B178-471C0CCA29C3}" type="sibTrans" cxnId="{D24D7A23-0A2E-442C-B52D-B1A641C3B7E7}">
      <dgm:prSet/>
      <dgm:spPr/>
      <dgm:t>
        <a:bodyPr/>
        <a:lstStyle/>
        <a:p>
          <a:endParaRPr lang="nl-NL"/>
        </a:p>
      </dgm:t>
    </dgm:pt>
    <dgm:pt modelId="{0D821212-A95E-4745-9125-3C53413E905F}">
      <dgm:prSet/>
      <dgm:spPr>
        <a:solidFill>
          <a:srgbClr val="DBE5F1">
            <a:alpha val="90000"/>
          </a:srgbClr>
        </a:solidFill>
      </dgm:spPr>
      <dgm:t>
        <a:bodyPr/>
        <a:lstStyle/>
        <a:p>
          <a:endParaRPr lang="nl-NL" sz="900" dirty="0"/>
        </a:p>
      </dgm:t>
    </dgm:pt>
    <dgm:pt modelId="{23A5DCC6-9197-409D-B630-CA2FE29053BE}" type="parTrans" cxnId="{F7491306-2E52-447D-A13B-3A837BDFE50C}">
      <dgm:prSet/>
      <dgm:spPr/>
      <dgm:t>
        <a:bodyPr/>
        <a:lstStyle/>
        <a:p>
          <a:endParaRPr lang="nl-NL"/>
        </a:p>
      </dgm:t>
    </dgm:pt>
    <dgm:pt modelId="{41443FCA-60E6-42B4-A584-8F4ACCEFEFCC}" type="sibTrans" cxnId="{F7491306-2E52-447D-A13B-3A837BDFE50C}">
      <dgm:prSet/>
      <dgm:spPr/>
      <dgm:t>
        <a:bodyPr/>
        <a:lstStyle/>
        <a:p>
          <a:endParaRPr lang="nl-NL"/>
        </a:p>
      </dgm:t>
    </dgm:pt>
    <dgm:pt modelId="{1891A4C9-CA7F-4068-886E-08DF34F0595A}">
      <dgm:prSet phldrT="[Tekst]" custT="1"/>
      <dgm:spPr>
        <a:solidFill>
          <a:srgbClr val="DBE5F1">
            <a:alpha val="90000"/>
          </a:srgbClr>
        </a:solidFill>
      </dgm:spPr>
      <dgm:t>
        <a:bodyPr/>
        <a:lstStyle/>
        <a:p>
          <a:r>
            <a:rPr lang="nl-NL" sz="1100" dirty="0"/>
            <a:t>SRC </a:t>
          </a:r>
          <a:r>
            <a:rPr lang="nl-NL" sz="1100" dirty="0" err="1"/>
            <a:t>and</a:t>
          </a:r>
          <a:r>
            <a:rPr lang="nl-NL" sz="1100" dirty="0"/>
            <a:t> SBC</a:t>
          </a:r>
          <a:endParaRPr lang="nl-NL" sz="800" dirty="0"/>
        </a:p>
      </dgm:t>
    </dgm:pt>
    <dgm:pt modelId="{B6D335F0-C5C7-4017-8052-363F7BA6E3B7}" type="parTrans" cxnId="{FB9BC449-7719-40C8-89C4-C23148084D6D}">
      <dgm:prSet/>
      <dgm:spPr/>
      <dgm:t>
        <a:bodyPr/>
        <a:lstStyle/>
        <a:p>
          <a:endParaRPr lang="nl-NL"/>
        </a:p>
      </dgm:t>
    </dgm:pt>
    <dgm:pt modelId="{A5B5CEB5-70C9-4206-BCA1-228983F4BE45}" type="sibTrans" cxnId="{FB9BC449-7719-40C8-89C4-C23148084D6D}">
      <dgm:prSet/>
      <dgm:spPr/>
      <dgm:t>
        <a:bodyPr/>
        <a:lstStyle/>
        <a:p>
          <a:endParaRPr lang="nl-NL"/>
        </a:p>
      </dgm:t>
    </dgm:pt>
    <dgm:pt modelId="{6BDCDDC0-5402-48DF-9025-6485B9741135}" type="pres">
      <dgm:prSet presAssocID="{C73D1BAA-91EB-4256-852D-DCAD217A6E38}" presName="Name0" presStyleCnt="0">
        <dgm:presLayoutVars>
          <dgm:dir/>
          <dgm:animLvl val="lvl"/>
          <dgm:resizeHandles val="exact"/>
        </dgm:presLayoutVars>
      </dgm:prSet>
      <dgm:spPr/>
      <dgm:t>
        <a:bodyPr/>
        <a:lstStyle/>
        <a:p>
          <a:endParaRPr lang="fr-FR"/>
        </a:p>
      </dgm:t>
    </dgm:pt>
    <dgm:pt modelId="{F73CFFCE-13FD-4916-B355-B2E35D86CCCD}" type="pres">
      <dgm:prSet presAssocID="{C73D1BAA-91EB-4256-852D-DCAD217A6E38}" presName="tSp" presStyleCnt="0"/>
      <dgm:spPr/>
    </dgm:pt>
    <dgm:pt modelId="{327C4E9B-A3D9-4170-99DC-7301D755BC60}" type="pres">
      <dgm:prSet presAssocID="{C73D1BAA-91EB-4256-852D-DCAD217A6E38}" presName="bSp" presStyleCnt="0"/>
      <dgm:spPr/>
    </dgm:pt>
    <dgm:pt modelId="{414FE23D-C626-4DC7-A2A0-148463466D0A}" type="pres">
      <dgm:prSet presAssocID="{C73D1BAA-91EB-4256-852D-DCAD217A6E38}" presName="process" presStyleCnt="0"/>
      <dgm:spPr/>
    </dgm:pt>
    <dgm:pt modelId="{5C82DEC7-07B0-45CC-83C3-127F2CDE4793}" type="pres">
      <dgm:prSet presAssocID="{2C3EC90C-1060-40FA-96F9-C50FBCEBBCCE}" presName="composite1" presStyleCnt="0"/>
      <dgm:spPr/>
    </dgm:pt>
    <dgm:pt modelId="{BB134655-A7C8-4772-AC4B-A5AF0C52BC9C}" type="pres">
      <dgm:prSet presAssocID="{2C3EC90C-1060-40FA-96F9-C50FBCEBBCCE}" presName="dummyNode1" presStyleLbl="node1" presStyleIdx="0" presStyleCnt="4"/>
      <dgm:spPr/>
    </dgm:pt>
    <dgm:pt modelId="{2E00F417-524D-4AD9-8885-57AC8DEFCC32}" type="pres">
      <dgm:prSet presAssocID="{2C3EC90C-1060-40FA-96F9-C50FBCEBBCCE}" presName="childNode1" presStyleLbl="bgAcc1" presStyleIdx="0" presStyleCnt="4" custScaleX="134176" custScaleY="157557" custLinFactNeighborX="-528" custLinFactNeighborY="-3074">
        <dgm:presLayoutVars>
          <dgm:bulletEnabled val="1"/>
        </dgm:presLayoutVars>
      </dgm:prSet>
      <dgm:spPr/>
      <dgm:t>
        <a:bodyPr/>
        <a:lstStyle/>
        <a:p>
          <a:endParaRPr lang="fr-FR"/>
        </a:p>
      </dgm:t>
    </dgm:pt>
    <dgm:pt modelId="{E0CB3F39-AA50-4E3B-8392-C67096A0D197}" type="pres">
      <dgm:prSet presAssocID="{2C3EC90C-1060-40FA-96F9-C50FBCEBBCCE}" presName="childNode1tx" presStyleLbl="bgAcc1" presStyleIdx="0" presStyleCnt="4">
        <dgm:presLayoutVars>
          <dgm:bulletEnabled val="1"/>
        </dgm:presLayoutVars>
      </dgm:prSet>
      <dgm:spPr/>
      <dgm:t>
        <a:bodyPr/>
        <a:lstStyle/>
        <a:p>
          <a:endParaRPr lang="fr-FR"/>
        </a:p>
      </dgm:t>
    </dgm:pt>
    <dgm:pt modelId="{3646B820-549B-4472-A794-FC525E265191}" type="pres">
      <dgm:prSet presAssocID="{2C3EC90C-1060-40FA-96F9-C50FBCEBBCCE}" presName="parentNode1" presStyleLbl="node1" presStyleIdx="0" presStyleCnt="4">
        <dgm:presLayoutVars>
          <dgm:chMax val="1"/>
          <dgm:bulletEnabled val="1"/>
        </dgm:presLayoutVars>
      </dgm:prSet>
      <dgm:spPr/>
      <dgm:t>
        <a:bodyPr/>
        <a:lstStyle/>
        <a:p>
          <a:endParaRPr lang="fr-FR"/>
        </a:p>
      </dgm:t>
    </dgm:pt>
    <dgm:pt modelId="{C61B8764-04C9-49A6-AFE5-E3175B5CB1BB}" type="pres">
      <dgm:prSet presAssocID="{2C3EC90C-1060-40FA-96F9-C50FBCEBBCCE}" presName="connSite1" presStyleCnt="0"/>
      <dgm:spPr/>
    </dgm:pt>
    <dgm:pt modelId="{EE4E6F6A-02A3-4C48-8B47-F642815A0075}" type="pres">
      <dgm:prSet presAssocID="{1A47E11C-B6A5-4CF8-93FC-25626D771732}" presName="Name9" presStyleLbl="sibTrans2D1" presStyleIdx="0" presStyleCnt="3" custLinFactNeighborX="1260" custLinFactNeighborY="11111"/>
      <dgm:spPr/>
      <dgm:t>
        <a:bodyPr/>
        <a:lstStyle/>
        <a:p>
          <a:endParaRPr lang="fr-FR"/>
        </a:p>
      </dgm:t>
    </dgm:pt>
    <dgm:pt modelId="{1573E406-5F10-4A36-BD86-7487D9D993D6}" type="pres">
      <dgm:prSet presAssocID="{FAC657A3-948A-4354-847B-957675B191F5}" presName="composite2" presStyleCnt="0"/>
      <dgm:spPr/>
    </dgm:pt>
    <dgm:pt modelId="{B9EDFDFA-8383-41CC-8D61-13391EC5FA3F}" type="pres">
      <dgm:prSet presAssocID="{FAC657A3-948A-4354-847B-957675B191F5}" presName="dummyNode2" presStyleLbl="node1" presStyleIdx="0" presStyleCnt="4"/>
      <dgm:spPr/>
    </dgm:pt>
    <dgm:pt modelId="{EBF25338-9215-4DC6-9B1F-C2C1DC441BE4}" type="pres">
      <dgm:prSet presAssocID="{FAC657A3-948A-4354-847B-957675B191F5}" presName="childNode2" presStyleLbl="bgAcc1" presStyleIdx="1" presStyleCnt="4" custScaleX="162229" custScaleY="163988">
        <dgm:presLayoutVars>
          <dgm:bulletEnabled val="1"/>
        </dgm:presLayoutVars>
      </dgm:prSet>
      <dgm:spPr/>
      <dgm:t>
        <a:bodyPr/>
        <a:lstStyle/>
        <a:p>
          <a:endParaRPr lang="fr-FR"/>
        </a:p>
      </dgm:t>
    </dgm:pt>
    <dgm:pt modelId="{E0517AAE-EB1E-44F1-B49C-8FF256060F55}" type="pres">
      <dgm:prSet presAssocID="{FAC657A3-948A-4354-847B-957675B191F5}" presName="childNode2tx" presStyleLbl="bgAcc1" presStyleIdx="1" presStyleCnt="4">
        <dgm:presLayoutVars>
          <dgm:bulletEnabled val="1"/>
        </dgm:presLayoutVars>
      </dgm:prSet>
      <dgm:spPr/>
      <dgm:t>
        <a:bodyPr/>
        <a:lstStyle/>
        <a:p>
          <a:endParaRPr lang="fr-FR"/>
        </a:p>
      </dgm:t>
    </dgm:pt>
    <dgm:pt modelId="{84CE1C7A-10F4-43C3-B900-1089AB0DB66B}" type="pres">
      <dgm:prSet presAssocID="{FAC657A3-948A-4354-847B-957675B191F5}" presName="parentNode2" presStyleLbl="node1" presStyleIdx="1" presStyleCnt="4">
        <dgm:presLayoutVars>
          <dgm:chMax val="0"/>
          <dgm:bulletEnabled val="1"/>
        </dgm:presLayoutVars>
      </dgm:prSet>
      <dgm:spPr/>
      <dgm:t>
        <a:bodyPr/>
        <a:lstStyle/>
        <a:p>
          <a:endParaRPr lang="fr-FR"/>
        </a:p>
      </dgm:t>
    </dgm:pt>
    <dgm:pt modelId="{C5585BF1-10B1-4729-999F-CED8A1AA9E04}" type="pres">
      <dgm:prSet presAssocID="{FAC657A3-948A-4354-847B-957675B191F5}" presName="connSite2" presStyleCnt="0"/>
      <dgm:spPr/>
    </dgm:pt>
    <dgm:pt modelId="{794C83AE-720E-4A50-A67C-DB2E98E5F615}" type="pres">
      <dgm:prSet presAssocID="{C93984A0-BF2C-49F9-B9CE-B411FC9607C4}" presName="Name18" presStyleLbl="sibTrans2D1" presStyleIdx="1" presStyleCnt="3" custLinFactNeighborX="-1212" custLinFactNeighborY="-9767"/>
      <dgm:spPr/>
      <dgm:t>
        <a:bodyPr/>
        <a:lstStyle/>
        <a:p>
          <a:endParaRPr lang="fr-FR"/>
        </a:p>
      </dgm:t>
    </dgm:pt>
    <dgm:pt modelId="{BAEC0F9C-19A3-4F37-A975-C591F612CF2F}" type="pres">
      <dgm:prSet presAssocID="{16109047-E8F1-4D6A-A8D7-9B01DDE19BAF}" presName="composite1" presStyleCnt="0"/>
      <dgm:spPr/>
    </dgm:pt>
    <dgm:pt modelId="{91781497-B72E-41F4-843B-2110DC4F0433}" type="pres">
      <dgm:prSet presAssocID="{16109047-E8F1-4D6A-A8D7-9B01DDE19BAF}" presName="dummyNode1" presStyleLbl="node1" presStyleIdx="1" presStyleCnt="4"/>
      <dgm:spPr/>
    </dgm:pt>
    <dgm:pt modelId="{EB382A4C-6B74-46BB-8930-A1515002FC51}" type="pres">
      <dgm:prSet presAssocID="{16109047-E8F1-4D6A-A8D7-9B01DDE19BAF}" presName="childNode1" presStyleLbl="bgAcc1" presStyleIdx="2" presStyleCnt="4" custScaleX="149969" custScaleY="164177" custLinFactNeighborX="-10424" custLinFactNeighborY="9434">
        <dgm:presLayoutVars>
          <dgm:bulletEnabled val="1"/>
        </dgm:presLayoutVars>
      </dgm:prSet>
      <dgm:spPr/>
      <dgm:t>
        <a:bodyPr/>
        <a:lstStyle/>
        <a:p>
          <a:endParaRPr lang="fr-FR"/>
        </a:p>
      </dgm:t>
    </dgm:pt>
    <dgm:pt modelId="{75120D69-3999-44CB-9F8F-8A6D4871C6E5}" type="pres">
      <dgm:prSet presAssocID="{16109047-E8F1-4D6A-A8D7-9B01DDE19BAF}" presName="childNode1tx" presStyleLbl="bgAcc1" presStyleIdx="2" presStyleCnt="4">
        <dgm:presLayoutVars>
          <dgm:bulletEnabled val="1"/>
        </dgm:presLayoutVars>
      </dgm:prSet>
      <dgm:spPr/>
      <dgm:t>
        <a:bodyPr/>
        <a:lstStyle/>
        <a:p>
          <a:endParaRPr lang="fr-FR"/>
        </a:p>
      </dgm:t>
    </dgm:pt>
    <dgm:pt modelId="{2606C89C-8230-44DA-A700-EE71C7DE9AF8}" type="pres">
      <dgm:prSet presAssocID="{16109047-E8F1-4D6A-A8D7-9B01DDE19BAF}" presName="parentNode1" presStyleLbl="node1" presStyleIdx="2" presStyleCnt="4" custLinFactNeighborX="4156" custLinFactNeighborY="38208">
        <dgm:presLayoutVars>
          <dgm:chMax val="1"/>
          <dgm:bulletEnabled val="1"/>
        </dgm:presLayoutVars>
      </dgm:prSet>
      <dgm:spPr/>
      <dgm:t>
        <a:bodyPr/>
        <a:lstStyle/>
        <a:p>
          <a:endParaRPr lang="fr-FR"/>
        </a:p>
      </dgm:t>
    </dgm:pt>
    <dgm:pt modelId="{74123526-99F7-4446-8017-A690BBE93A1E}" type="pres">
      <dgm:prSet presAssocID="{16109047-E8F1-4D6A-A8D7-9B01DDE19BAF}" presName="connSite1" presStyleCnt="0"/>
      <dgm:spPr/>
    </dgm:pt>
    <dgm:pt modelId="{63D1BA4D-3339-4633-8661-7C0D1CDB5753}" type="pres">
      <dgm:prSet presAssocID="{4C235EB5-A74E-47C3-A95C-8C4E3B30147A}" presName="Name9" presStyleLbl="sibTrans2D1" presStyleIdx="2" presStyleCnt="3" custLinFactNeighborX="-3778" custLinFactNeighborY="18229"/>
      <dgm:spPr/>
      <dgm:t>
        <a:bodyPr/>
        <a:lstStyle/>
        <a:p>
          <a:endParaRPr lang="fr-FR"/>
        </a:p>
      </dgm:t>
    </dgm:pt>
    <dgm:pt modelId="{9C286EEC-7050-4C51-98C9-D24D72E5B969}" type="pres">
      <dgm:prSet presAssocID="{EF415A27-4E4B-4ADD-B060-F52B90FF67E4}" presName="composite2" presStyleCnt="0"/>
      <dgm:spPr/>
    </dgm:pt>
    <dgm:pt modelId="{53BFDBA1-0D28-475D-8EF0-F7F4B959BA8E}" type="pres">
      <dgm:prSet presAssocID="{EF415A27-4E4B-4ADD-B060-F52B90FF67E4}" presName="dummyNode2" presStyleLbl="node1" presStyleIdx="2" presStyleCnt="4"/>
      <dgm:spPr/>
    </dgm:pt>
    <dgm:pt modelId="{D659894C-9748-4A17-A4A6-D51CEF5848B9}" type="pres">
      <dgm:prSet presAssocID="{EF415A27-4E4B-4ADD-B060-F52B90FF67E4}" presName="childNode2" presStyleLbl="bgAcc1" presStyleIdx="3" presStyleCnt="4" custScaleX="164419" custScaleY="176851" custLinFactNeighborX="-12038" custLinFactNeighborY="2804">
        <dgm:presLayoutVars>
          <dgm:bulletEnabled val="1"/>
        </dgm:presLayoutVars>
      </dgm:prSet>
      <dgm:spPr/>
      <dgm:t>
        <a:bodyPr/>
        <a:lstStyle/>
        <a:p>
          <a:endParaRPr lang="fr-FR"/>
        </a:p>
      </dgm:t>
    </dgm:pt>
    <dgm:pt modelId="{96C34405-DEA2-4BED-8DC8-35FADE9BA93C}" type="pres">
      <dgm:prSet presAssocID="{EF415A27-4E4B-4ADD-B060-F52B90FF67E4}" presName="childNode2tx" presStyleLbl="bgAcc1" presStyleIdx="3" presStyleCnt="4">
        <dgm:presLayoutVars>
          <dgm:bulletEnabled val="1"/>
        </dgm:presLayoutVars>
      </dgm:prSet>
      <dgm:spPr/>
      <dgm:t>
        <a:bodyPr/>
        <a:lstStyle/>
        <a:p>
          <a:endParaRPr lang="fr-FR"/>
        </a:p>
      </dgm:t>
    </dgm:pt>
    <dgm:pt modelId="{415D00D3-0E96-4186-8688-A2BBE49BA5FA}" type="pres">
      <dgm:prSet presAssocID="{EF415A27-4E4B-4ADD-B060-F52B90FF67E4}" presName="parentNode2" presStyleLbl="node1" presStyleIdx="3" presStyleCnt="4" custLinFactNeighborX="5835" custLinFactNeighborY="-36788">
        <dgm:presLayoutVars>
          <dgm:chMax val="0"/>
          <dgm:bulletEnabled val="1"/>
        </dgm:presLayoutVars>
      </dgm:prSet>
      <dgm:spPr/>
      <dgm:t>
        <a:bodyPr/>
        <a:lstStyle/>
        <a:p>
          <a:endParaRPr lang="fr-FR"/>
        </a:p>
      </dgm:t>
    </dgm:pt>
    <dgm:pt modelId="{EA04BE6E-9FD9-4845-AA17-7A5F2F72F422}" type="pres">
      <dgm:prSet presAssocID="{EF415A27-4E4B-4ADD-B060-F52B90FF67E4}" presName="connSite2" presStyleCnt="0"/>
      <dgm:spPr/>
    </dgm:pt>
  </dgm:ptLst>
  <dgm:cxnLst>
    <dgm:cxn modelId="{18794AF4-FB3E-5445-A88F-ACF410AC4525}" type="presOf" srcId="{FAC657A3-948A-4354-847B-957675B191F5}" destId="{84CE1C7A-10F4-43C3-B900-1089AB0DB66B}" srcOrd="0" destOrd="0" presId="urn:microsoft.com/office/officeart/2005/8/layout/hProcess4"/>
    <dgm:cxn modelId="{371693DA-545C-BA42-BB47-C36BB9BBCC51}" type="presOf" srcId="{2DD7A7D2-C874-480C-979B-27BD5664B61F}" destId="{E0517AAE-EB1E-44F1-B49C-8FF256060F55}" srcOrd="1" destOrd="3" presId="urn:microsoft.com/office/officeart/2005/8/layout/hProcess4"/>
    <dgm:cxn modelId="{7E6D56A1-E4AD-BB42-9A26-F40F86D63A40}" type="presOf" srcId="{EB2F3DFC-2271-468D-B301-4A9EF60F41B0}" destId="{D659894C-9748-4A17-A4A6-D51CEF5848B9}" srcOrd="0" destOrd="1" presId="urn:microsoft.com/office/officeart/2005/8/layout/hProcess4"/>
    <dgm:cxn modelId="{F35B33CA-2317-4A47-A7A7-44B0BB1A978C}" type="presOf" srcId="{626FB5B1-1F18-4F6E-9AAE-C52AA02544C1}" destId="{75120D69-3999-44CB-9F8F-8A6D4871C6E5}" srcOrd="1" destOrd="1" presId="urn:microsoft.com/office/officeart/2005/8/layout/hProcess4"/>
    <dgm:cxn modelId="{96002FD2-8852-49C5-BE15-1069C4019D35}" srcId="{C73D1BAA-91EB-4256-852D-DCAD217A6E38}" destId="{16109047-E8F1-4D6A-A8D7-9B01DDE19BAF}" srcOrd="2" destOrd="0" parTransId="{A67A0F8E-2F4D-47F8-B55E-3764CFD6D8F4}" sibTransId="{4C235EB5-A74E-47C3-A95C-8C4E3B30147A}"/>
    <dgm:cxn modelId="{5E36D03D-B41F-1B4C-A3D2-5BAD8C3CBE9A}" type="presOf" srcId="{EF415A27-4E4B-4ADD-B060-F52B90FF67E4}" destId="{415D00D3-0E96-4186-8688-A2BBE49BA5FA}" srcOrd="0" destOrd="0" presId="urn:microsoft.com/office/officeart/2005/8/layout/hProcess4"/>
    <dgm:cxn modelId="{02FDAB18-1A13-8748-B7BD-D61F5FFE5ACA}" type="presOf" srcId="{1891A4C9-CA7F-4068-886E-08DF34F0595A}" destId="{D659894C-9748-4A17-A4A6-D51CEF5848B9}" srcOrd="0" destOrd="0" presId="urn:microsoft.com/office/officeart/2005/8/layout/hProcess4"/>
    <dgm:cxn modelId="{EBF2792B-BB5A-482E-9574-C1BECC44996F}" srcId="{2C3EC90C-1060-40FA-96F9-C50FBCEBBCCE}" destId="{19496CBD-FAF4-490A-83FB-C0F5B8D67680}" srcOrd="0" destOrd="0" parTransId="{A762DDDD-5638-4576-8149-C61D9904B728}" sibTransId="{65503469-6844-41AA-B679-D51580F759EE}"/>
    <dgm:cxn modelId="{72C6C0B4-538A-2E4D-835D-6F9375D21B27}" type="presOf" srcId="{CA46C0E5-A678-4F44-8512-AA3A5953BF30}" destId="{96C34405-DEA2-4BED-8DC8-35FADE9BA93C}" srcOrd="1" destOrd="3" presId="urn:microsoft.com/office/officeart/2005/8/layout/hProcess4"/>
    <dgm:cxn modelId="{5B9FC57A-CCAC-E046-9197-C915E990F913}" type="presOf" srcId="{A5DCE0FC-9C06-4152-8CBA-2B7A58464A18}" destId="{E0CB3F39-AA50-4E3B-8392-C67096A0D197}" srcOrd="1" destOrd="3" presId="urn:microsoft.com/office/officeart/2005/8/layout/hProcess4"/>
    <dgm:cxn modelId="{FB9BC449-7719-40C8-89C4-C23148084D6D}" srcId="{EF415A27-4E4B-4ADD-B060-F52B90FF67E4}" destId="{1891A4C9-CA7F-4068-886E-08DF34F0595A}" srcOrd="0" destOrd="0" parTransId="{B6D335F0-C5C7-4017-8052-363F7BA6E3B7}" sibTransId="{A5B5CEB5-70C9-4206-BCA1-228983F4BE45}"/>
    <dgm:cxn modelId="{E81AA313-B06E-4E07-9BBE-30A8EB7EC09F}" srcId="{16109047-E8F1-4D6A-A8D7-9B01DDE19BAF}" destId="{2371589B-2456-4254-9D3E-1914C63D930F}" srcOrd="0" destOrd="0" parTransId="{1219640C-E837-4AC8-9FC6-2CD120F72016}" sibTransId="{D11BF578-4936-49B1-9EF9-06C15F22E2EF}"/>
    <dgm:cxn modelId="{9E5AE114-F5D9-C840-B96E-C44AAA6E31FC}" type="presOf" srcId="{121EBB7C-1C7B-430C-B15B-1F6E384EABBD}" destId="{D659894C-9748-4A17-A4A6-D51CEF5848B9}" srcOrd="0" destOrd="2" presId="urn:microsoft.com/office/officeart/2005/8/layout/hProcess4"/>
    <dgm:cxn modelId="{8500DCEA-00F7-B042-BB96-0EF8184EC7FD}" type="presOf" srcId="{2C3EC90C-1060-40FA-96F9-C50FBCEBBCCE}" destId="{3646B820-549B-4472-A794-FC525E265191}" srcOrd="0" destOrd="0" presId="urn:microsoft.com/office/officeart/2005/8/layout/hProcess4"/>
    <dgm:cxn modelId="{924E1F7A-82A1-4259-B35C-6489506F7BED}" srcId="{2C3EC90C-1060-40FA-96F9-C50FBCEBBCCE}" destId="{AC23D79B-98A1-41B0-B8D6-9D298B593D4A}" srcOrd="1" destOrd="0" parTransId="{BCBD8AE6-505E-4617-8D60-7D594533DBB9}" sibTransId="{91144B78-9962-430C-ABBF-31EC8F5F6150}"/>
    <dgm:cxn modelId="{33FB4731-7098-3B4E-BD1E-5E6EFA277626}" type="presOf" srcId="{4C235EB5-A74E-47C3-A95C-8C4E3B30147A}" destId="{63D1BA4D-3339-4633-8661-7C0D1CDB5753}" srcOrd="0" destOrd="0" presId="urn:microsoft.com/office/officeart/2005/8/layout/hProcess4"/>
    <dgm:cxn modelId="{5B7BB0D6-A5CC-7A49-964D-FFC06F6690B3}" type="presOf" srcId="{1891A4C9-CA7F-4068-886E-08DF34F0595A}" destId="{96C34405-DEA2-4BED-8DC8-35FADE9BA93C}" srcOrd="1" destOrd="0" presId="urn:microsoft.com/office/officeart/2005/8/layout/hProcess4"/>
    <dgm:cxn modelId="{B1542A80-DC5C-9247-B54E-691B7DD506DF}" type="presOf" srcId="{19496CBD-FAF4-490A-83FB-C0F5B8D67680}" destId="{2E00F417-524D-4AD9-8885-57AC8DEFCC32}" srcOrd="0" destOrd="0" presId="urn:microsoft.com/office/officeart/2005/8/layout/hProcess4"/>
    <dgm:cxn modelId="{5B8CCF3F-4D3C-4312-AF16-1ABC860CB95B}" srcId="{EF415A27-4E4B-4ADD-B060-F52B90FF67E4}" destId="{CA46C0E5-A678-4F44-8512-AA3A5953BF30}" srcOrd="3" destOrd="0" parTransId="{FA1460B1-E123-43ED-80DB-48A1F0E160D9}" sibTransId="{A8809DD1-A5D9-4046-A330-E678E5064487}"/>
    <dgm:cxn modelId="{0AC7ED9D-CC0A-CA40-AE2C-8817BAABF6B0}" type="presOf" srcId="{538E1F3B-7A83-487C-A297-854FF8B70110}" destId="{EBF25338-9215-4DC6-9B1F-C2C1DC441BE4}" srcOrd="0" destOrd="2" presId="urn:microsoft.com/office/officeart/2005/8/layout/hProcess4"/>
    <dgm:cxn modelId="{998124A9-EDA7-A442-8B30-B144E4F8BCDF}" type="presOf" srcId="{CA46C0E5-A678-4F44-8512-AA3A5953BF30}" destId="{D659894C-9748-4A17-A4A6-D51CEF5848B9}" srcOrd="0" destOrd="3" presId="urn:microsoft.com/office/officeart/2005/8/layout/hProcess4"/>
    <dgm:cxn modelId="{818354B0-6481-4798-B7DC-68BFACCBB16B}" srcId="{FAC657A3-948A-4354-847B-957675B191F5}" destId="{2DD7A7D2-C874-480C-979B-27BD5664B61F}" srcOrd="3" destOrd="0" parTransId="{E9637E7F-FC64-4E6C-8682-22016B334E5E}" sibTransId="{44043204-3EF6-4D60-BE3E-0F79D1573838}"/>
    <dgm:cxn modelId="{69C362CF-4398-9E4E-90F9-1C200A358829}" type="presOf" srcId="{AC23D79B-98A1-41B0-B8D6-9D298B593D4A}" destId="{E0CB3F39-AA50-4E3B-8392-C67096A0D197}" srcOrd="1" destOrd="1" presId="urn:microsoft.com/office/officeart/2005/8/layout/hProcess4"/>
    <dgm:cxn modelId="{CA181594-C0AF-1F48-BD6F-4879BF68E76C}" type="presOf" srcId="{AC6B7745-478B-4245-B686-610FE18D75FD}" destId="{E0CB3F39-AA50-4E3B-8392-C67096A0D197}" srcOrd="1" destOrd="2" presId="urn:microsoft.com/office/officeart/2005/8/layout/hProcess4"/>
    <dgm:cxn modelId="{77AE8CCC-29D2-3843-92F4-85B6DF3932EF}" type="presOf" srcId="{3C40763E-F7BF-4BB1-92E9-32E385459F7C}" destId="{D659894C-9748-4A17-A4A6-D51CEF5848B9}" srcOrd="0" destOrd="4" presId="urn:microsoft.com/office/officeart/2005/8/layout/hProcess4"/>
    <dgm:cxn modelId="{69415E4C-2BE0-4FF5-A98E-F00E7A70C9F6}" srcId="{EF415A27-4E4B-4ADD-B060-F52B90FF67E4}" destId="{EF3A5432-E5BD-49EF-9B35-8D7BC28C2144}" srcOrd="5" destOrd="0" parTransId="{283B2D41-60C0-4081-A0B4-33878DA26C09}" sibTransId="{81F5F84A-96FE-4F75-A747-41A8E096482F}"/>
    <dgm:cxn modelId="{088AEC9C-F730-4579-B1FE-B42FB5803DC7}" srcId="{16109047-E8F1-4D6A-A8D7-9B01DDE19BAF}" destId="{626FB5B1-1F18-4F6E-9AAE-C52AA02544C1}" srcOrd="1" destOrd="0" parTransId="{5983FF9D-02C2-4797-830E-861A33566F5F}" sibTransId="{B1FE2E9E-2F05-448F-845F-06E23D0C9EC9}"/>
    <dgm:cxn modelId="{34D4A65F-D4F3-4B67-9338-BB376C1F48C9}" srcId="{C73D1BAA-91EB-4256-852D-DCAD217A6E38}" destId="{2C3EC90C-1060-40FA-96F9-C50FBCEBBCCE}" srcOrd="0" destOrd="0" parTransId="{D7FCD66E-044F-4653-A820-08AF588075CD}" sibTransId="{1A47E11C-B6A5-4CF8-93FC-25626D771732}"/>
    <dgm:cxn modelId="{84302B68-24F4-6641-BAAA-4CBC1981E345}" type="presOf" srcId="{2DD7A7D2-C874-480C-979B-27BD5664B61F}" destId="{EBF25338-9215-4DC6-9B1F-C2C1DC441BE4}" srcOrd="0" destOrd="3" presId="urn:microsoft.com/office/officeart/2005/8/layout/hProcess4"/>
    <dgm:cxn modelId="{2F065E2A-1E10-E74C-A146-0F47BB0740DF}" type="presOf" srcId="{AC6B7745-478B-4245-B686-610FE18D75FD}" destId="{2E00F417-524D-4AD9-8885-57AC8DEFCC32}" srcOrd="0" destOrd="2" presId="urn:microsoft.com/office/officeart/2005/8/layout/hProcess4"/>
    <dgm:cxn modelId="{F7491306-2E52-447D-A13B-3A837BDFE50C}" srcId="{FAC657A3-948A-4354-847B-957675B191F5}" destId="{0D821212-A95E-4745-9125-3C53413E905F}" srcOrd="0" destOrd="0" parTransId="{23A5DCC6-9197-409D-B630-CA2FE29053BE}" sibTransId="{41443FCA-60E6-42B4-A584-8F4ACCEFEFCC}"/>
    <dgm:cxn modelId="{5656759F-2E56-4C7F-A11C-A30951B00D66}" srcId="{FAC657A3-948A-4354-847B-957675B191F5}" destId="{C00B57CD-59EC-4262-AFA9-ABE83606AC37}" srcOrd="1" destOrd="0" parTransId="{7B59427F-1675-4692-8B42-E0A48DFEB367}" sibTransId="{9D28BBED-41DA-4DDB-BA93-67725C625C81}"/>
    <dgm:cxn modelId="{B5E1A931-5820-C240-A6D6-E2A068D943AA}" type="presOf" srcId="{3C40763E-F7BF-4BB1-92E9-32E385459F7C}" destId="{96C34405-DEA2-4BED-8DC8-35FADE9BA93C}" srcOrd="1" destOrd="4" presId="urn:microsoft.com/office/officeart/2005/8/layout/hProcess4"/>
    <dgm:cxn modelId="{46497F9D-183B-434B-B5A8-FFDEEA64623C}" type="presOf" srcId="{C047BC3A-AEF4-46B1-80FB-BBD755EDFE52}" destId="{EBF25338-9215-4DC6-9B1F-C2C1DC441BE4}" srcOrd="0" destOrd="4" presId="urn:microsoft.com/office/officeart/2005/8/layout/hProcess4"/>
    <dgm:cxn modelId="{5341622A-7A97-F84F-B4C2-6CC56F30F872}" type="presOf" srcId="{538E1F3B-7A83-487C-A297-854FF8B70110}" destId="{E0517AAE-EB1E-44F1-B49C-8FF256060F55}" srcOrd="1" destOrd="2" presId="urn:microsoft.com/office/officeart/2005/8/layout/hProcess4"/>
    <dgm:cxn modelId="{55B93F00-C4B9-406C-80B9-369A93491B12}" srcId="{FAC657A3-948A-4354-847B-957675B191F5}" destId="{C047BC3A-AEF4-46B1-80FB-BBD755EDFE52}" srcOrd="4" destOrd="0" parTransId="{AAACC7A1-8EB6-489C-93B1-FAB10C834B3E}" sibTransId="{9470D571-9AB4-48FA-9516-966D75B5105A}"/>
    <dgm:cxn modelId="{B3A89D4C-B026-0448-A0E3-D13AE10E2D22}" type="presOf" srcId="{EF3A5432-E5BD-49EF-9B35-8D7BC28C2144}" destId="{96C34405-DEA2-4BED-8DC8-35FADE9BA93C}" srcOrd="1" destOrd="5" presId="urn:microsoft.com/office/officeart/2005/8/layout/hProcess4"/>
    <dgm:cxn modelId="{25D90211-63F4-4B56-AD2D-E6FE56045111}" srcId="{C73D1BAA-91EB-4256-852D-DCAD217A6E38}" destId="{EF415A27-4E4B-4ADD-B060-F52B90FF67E4}" srcOrd="3" destOrd="0" parTransId="{A92C98A1-BB28-4EF6-BF7F-BFD41D44774B}" sibTransId="{60CD3DD3-9A54-4D69-81ED-304AA94B233F}"/>
    <dgm:cxn modelId="{CCF749DD-181C-2747-B2B4-DEC0BD49EA30}" type="presOf" srcId="{C93984A0-BF2C-49F9-B9CE-B411FC9607C4}" destId="{794C83AE-720E-4A50-A67C-DB2E98E5F615}" srcOrd="0" destOrd="0" presId="urn:microsoft.com/office/officeart/2005/8/layout/hProcess4"/>
    <dgm:cxn modelId="{BCDB31B7-8322-4A4C-B723-9A49E99CAC00}" type="presOf" srcId="{2371589B-2456-4254-9D3E-1914C63D930F}" destId="{EB382A4C-6B74-46BB-8930-A1515002FC51}" srcOrd="0" destOrd="0" presId="urn:microsoft.com/office/officeart/2005/8/layout/hProcess4"/>
    <dgm:cxn modelId="{7D9D2960-44BF-9C40-8385-CBDB072EEE17}" type="presOf" srcId="{19496CBD-FAF4-490A-83FB-C0F5B8D67680}" destId="{E0CB3F39-AA50-4E3B-8392-C67096A0D197}" srcOrd="1" destOrd="0" presId="urn:microsoft.com/office/officeart/2005/8/layout/hProcess4"/>
    <dgm:cxn modelId="{B2528B0C-5E2C-2E46-9E6C-8FBF223867BC}" type="presOf" srcId="{C73D1BAA-91EB-4256-852D-DCAD217A6E38}" destId="{6BDCDDC0-5402-48DF-9025-6485B9741135}" srcOrd="0" destOrd="0" presId="urn:microsoft.com/office/officeart/2005/8/layout/hProcess4"/>
    <dgm:cxn modelId="{B55A5A84-A4F3-4845-A43A-A7CF13A0699B}" srcId="{EF415A27-4E4B-4ADD-B060-F52B90FF67E4}" destId="{EB2F3DFC-2271-468D-B301-4A9EF60F41B0}" srcOrd="1" destOrd="0" parTransId="{86340D32-E62A-4846-937B-2C66A9115D63}" sibTransId="{523F4AF9-6ADE-47A3-A53B-CE7307CB63A9}"/>
    <dgm:cxn modelId="{A0D90462-FF3C-475E-BDDF-9CB94CE15590}" srcId="{2C3EC90C-1060-40FA-96F9-C50FBCEBBCCE}" destId="{A5DCE0FC-9C06-4152-8CBA-2B7A58464A18}" srcOrd="3" destOrd="0" parTransId="{D0661F24-9B53-43B3-8102-2EAFFAC330F0}" sibTransId="{69A85023-26F2-495F-8E56-4A9392E8AEEE}"/>
    <dgm:cxn modelId="{9D0E85F0-01DD-884D-A9CA-B7EAD7482F67}" type="presOf" srcId="{2371589B-2456-4254-9D3E-1914C63D930F}" destId="{75120D69-3999-44CB-9F8F-8A6D4871C6E5}" srcOrd="1" destOrd="0" presId="urn:microsoft.com/office/officeart/2005/8/layout/hProcess4"/>
    <dgm:cxn modelId="{70B3AC1B-B050-904A-BB2D-3815321ED796}" type="presOf" srcId="{EF3A5432-E5BD-49EF-9B35-8D7BC28C2144}" destId="{D659894C-9748-4A17-A4A6-D51CEF5848B9}" srcOrd="0" destOrd="5" presId="urn:microsoft.com/office/officeart/2005/8/layout/hProcess4"/>
    <dgm:cxn modelId="{F19B1A7F-BB00-6F48-BDC2-690DCCAA173C}" type="presOf" srcId="{121EBB7C-1C7B-430C-B15B-1F6E384EABBD}" destId="{96C34405-DEA2-4BED-8DC8-35FADE9BA93C}" srcOrd="1" destOrd="2" presId="urn:microsoft.com/office/officeart/2005/8/layout/hProcess4"/>
    <dgm:cxn modelId="{2D736B31-FDCA-7444-9A0E-F888F53CFD5C}" type="presOf" srcId="{16109047-E8F1-4D6A-A8D7-9B01DDE19BAF}" destId="{2606C89C-8230-44DA-A700-EE71C7DE9AF8}" srcOrd="0" destOrd="0" presId="urn:microsoft.com/office/officeart/2005/8/layout/hProcess4"/>
    <dgm:cxn modelId="{A1457011-6B8C-AA43-8518-DCFFDE491532}" type="presOf" srcId="{0D821212-A95E-4745-9125-3C53413E905F}" destId="{E0517AAE-EB1E-44F1-B49C-8FF256060F55}" srcOrd="1" destOrd="0" presId="urn:microsoft.com/office/officeart/2005/8/layout/hProcess4"/>
    <dgm:cxn modelId="{A2F7813D-E278-534E-8829-2C6F2EAE4952}" type="presOf" srcId="{A5DCE0FC-9C06-4152-8CBA-2B7A58464A18}" destId="{2E00F417-524D-4AD9-8885-57AC8DEFCC32}" srcOrd="0" destOrd="3" presId="urn:microsoft.com/office/officeart/2005/8/layout/hProcess4"/>
    <dgm:cxn modelId="{79E1236F-DB45-48AB-8D5E-42B561233E2F}" srcId="{EF415A27-4E4B-4ADD-B060-F52B90FF67E4}" destId="{3C40763E-F7BF-4BB1-92E9-32E385459F7C}" srcOrd="4" destOrd="0" parTransId="{663F553E-B499-487A-8015-2400E4897F93}" sibTransId="{3DC3CE40-4975-4043-BE15-596744C6444D}"/>
    <dgm:cxn modelId="{537044AE-5546-4B1D-B2C0-CD2B6F741897}" srcId="{C73D1BAA-91EB-4256-852D-DCAD217A6E38}" destId="{FAC657A3-948A-4354-847B-957675B191F5}" srcOrd="1" destOrd="0" parTransId="{7C8A0069-5569-40FB-9E22-6E2CA3D8D547}" sibTransId="{C93984A0-BF2C-49F9-B9CE-B411FC9607C4}"/>
    <dgm:cxn modelId="{5E5A1B61-DADB-4E5F-AF13-584412DB31B3}" srcId="{FAC657A3-948A-4354-847B-957675B191F5}" destId="{538E1F3B-7A83-487C-A297-854FF8B70110}" srcOrd="2" destOrd="0" parTransId="{0E37265B-091A-4921-99B5-5C6188AF32F1}" sibTransId="{03849729-6B46-4028-8FA2-539998C0270C}"/>
    <dgm:cxn modelId="{4A0D2972-5423-5247-B498-195488BEE563}" type="presOf" srcId="{0D821212-A95E-4745-9125-3C53413E905F}" destId="{EBF25338-9215-4DC6-9B1F-C2C1DC441BE4}" srcOrd="0" destOrd="0" presId="urn:microsoft.com/office/officeart/2005/8/layout/hProcess4"/>
    <dgm:cxn modelId="{15558FC6-E68D-7847-886A-0E39A5830184}" type="presOf" srcId="{C00B57CD-59EC-4262-AFA9-ABE83606AC37}" destId="{E0517AAE-EB1E-44F1-B49C-8FF256060F55}" srcOrd="1" destOrd="1" presId="urn:microsoft.com/office/officeart/2005/8/layout/hProcess4"/>
    <dgm:cxn modelId="{F6E34023-A581-458D-8EE4-51D86C0E39FE}" srcId="{2C3EC90C-1060-40FA-96F9-C50FBCEBBCCE}" destId="{AC6B7745-478B-4245-B686-610FE18D75FD}" srcOrd="2" destOrd="0" parTransId="{3DD5AACA-6095-4065-8B35-5CF2A931DAB9}" sibTransId="{64155D5F-63CE-4614-9B73-804581205251}"/>
    <dgm:cxn modelId="{8C314B0C-E903-DE4F-99C5-11102221289D}" type="presOf" srcId="{C047BC3A-AEF4-46B1-80FB-BBD755EDFE52}" destId="{E0517AAE-EB1E-44F1-B49C-8FF256060F55}" srcOrd="1" destOrd="4" presId="urn:microsoft.com/office/officeart/2005/8/layout/hProcess4"/>
    <dgm:cxn modelId="{7C15E55B-7B2A-2645-BCD6-61F30C8B8014}" type="presOf" srcId="{626FB5B1-1F18-4F6E-9AAE-C52AA02544C1}" destId="{EB382A4C-6B74-46BB-8930-A1515002FC51}" srcOrd="0" destOrd="1" presId="urn:microsoft.com/office/officeart/2005/8/layout/hProcess4"/>
    <dgm:cxn modelId="{810B5A83-8C0B-0D4E-9AEC-CE9675855F0A}" type="presOf" srcId="{C00B57CD-59EC-4262-AFA9-ABE83606AC37}" destId="{EBF25338-9215-4DC6-9B1F-C2C1DC441BE4}" srcOrd="0" destOrd="1" presId="urn:microsoft.com/office/officeart/2005/8/layout/hProcess4"/>
    <dgm:cxn modelId="{5EBB759F-848C-A445-935D-BB62CBF92067}" type="presOf" srcId="{1A47E11C-B6A5-4CF8-93FC-25626D771732}" destId="{EE4E6F6A-02A3-4C48-8B47-F642815A0075}" srcOrd="0" destOrd="0" presId="urn:microsoft.com/office/officeart/2005/8/layout/hProcess4"/>
    <dgm:cxn modelId="{140D4811-A198-FE4A-A278-2B5F7349E5DC}" type="presOf" srcId="{AC23D79B-98A1-41B0-B8D6-9D298B593D4A}" destId="{2E00F417-524D-4AD9-8885-57AC8DEFCC32}" srcOrd="0" destOrd="1" presId="urn:microsoft.com/office/officeart/2005/8/layout/hProcess4"/>
    <dgm:cxn modelId="{D24D7A23-0A2E-442C-B52D-B1A641C3B7E7}" srcId="{EF415A27-4E4B-4ADD-B060-F52B90FF67E4}" destId="{121EBB7C-1C7B-430C-B15B-1F6E384EABBD}" srcOrd="2" destOrd="0" parTransId="{14094972-7374-4C01-A006-3EE99C7B3E60}" sibTransId="{FA0A75BE-521B-410D-B178-471C0CCA29C3}"/>
    <dgm:cxn modelId="{A894C0AD-51C3-AA47-B92C-2DE8812FCCF8}" type="presOf" srcId="{EB2F3DFC-2271-468D-B301-4A9EF60F41B0}" destId="{96C34405-DEA2-4BED-8DC8-35FADE9BA93C}" srcOrd="1" destOrd="1" presId="urn:microsoft.com/office/officeart/2005/8/layout/hProcess4"/>
    <dgm:cxn modelId="{6E1AA002-26E9-7848-AE7C-2A621DE7E461}" type="presParOf" srcId="{6BDCDDC0-5402-48DF-9025-6485B9741135}" destId="{F73CFFCE-13FD-4916-B355-B2E35D86CCCD}" srcOrd="0" destOrd="0" presId="urn:microsoft.com/office/officeart/2005/8/layout/hProcess4"/>
    <dgm:cxn modelId="{385916BA-4BC3-7E4E-B317-8260D7297349}" type="presParOf" srcId="{6BDCDDC0-5402-48DF-9025-6485B9741135}" destId="{327C4E9B-A3D9-4170-99DC-7301D755BC60}" srcOrd="1" destOrd="0" presId="urn:microsoft.com/office/officeart/2005/8/layout/hProcess4"/>
    <dgm:cxn modelId="{12D48779-A3FB-B94F-9E3C-12BA543E6F90}" type="presParOf" srcId="{6BDCDDC0-5402-48DF-9025-6485B9741135}" destId="{414FE23D-C626-4DC7-A2A0-148463466D0A}" srcOrd="2" destOrd="0" presId="urn:microsoft.com/office/officeart/2005/8/layout/hProcess4"/>
    <dgm:cxn modelId="{7FD80159-F998-0F4A-8B83-0CC4335C9DAC}" type="presParOf" srcId="{414FE23D-C626-4DC7-A2A0-148463466D0A}" destId="{5C82DEC7-07B0-45CC-83C3-127F2CDE4793}" srcOrd="0" destOrd="0" presId="urn:microsoft.com/office/officeart/2005/8/layout/hProcess4"/>
    <dgm:cxn modelId="{2EB25151-857B-F34A-B7FD-4EFBBECD2B0E}" type="presParOf" srcId="{5C82DEC7-07B0-45CC-83C3-127F2CDE4793}" destId="{BB134655-A7C8-4772-AC4B-A5AF0C52BC9C}" srcOrd="0" destOrd="0" presId="urn:microsoft.com/office/officeart/2005/8/layout/hProcess4"/>
    <dgm:cxn modelId="{A3A2EC1F-5FB4-564A-874E-DF6A4E7B461C}" type="presParOf" srcId="{5C82DEC7-07B0-45CC-83C3-127F2CDE4793}" destId="{2E00F417-524D-4AD9-8885-57AC8DEFCC32}" srcOrd="1" destOrd="0" presId="urn:microsoft.com/office/officeart/2005/8/layout/hProcess4"/>
    <dgm:cxn modelId="{E2906921-0B0C-284C-9489-5BD1821A0FCA}" type="presParOf" srcId="{5C82DEC7-07B0-45CC-83C3-127F2CDE4793}" destId="{E0CB3F39-AA50-4E3B-8392-C67096A0D197}" srcOrd="2" destOrd="0" presId="urn:microsoft.com/office/officeart/2005/8/layout/hProcess4"/>
    <dgm:cxn modelId="{D9069AB1-BE3B-1147-88C8-8E8E96E28305}" type="presParOf" srcId="{5C82DEC7-07B0-45CC-83C3-127F2CDE4793}" destId="{3646B820-549B-4472-A794-FC525E265191}" srcOrd="3" destOrd="0" presId="urn:microsoft.com/office/officeart/2005/8/layout/hProcess4"/>
    <dgm:cxn modelId="{8A32C2A2-4AF2-F84C-9C8F-4B48AE4FD37B}" type="presParOf" srcId="{5C82DEC7-07B0-45CC-83C3-127F2CDE4793}" destId="{C61B8764-04C9-49A6-AFE5-E3175B5CB1BB}" srcOrd="4" destOrd="0" presId="urn:microsoft.com/office/officeart/2005/8/layout/hProcess4"/>
    <dgm:cxn modelId="{AA699316-EF56-5044-9D79-FC4B1DCE9927}" type="presParOf" srcId="{414FE23D-C626-4DC7-A2A0-148463466D0A}" destId="{EE4E6F6A-02A3-4C48-8B47-F642815A0075}" srcOrd="1" destOrd="0" presId="urn:microsoft.com/office/officeart/2005/8/layout/hProcess4"/>
    <dgm:cxn modelId="{C7BCFE72-0609-D04D-AA68-60EA9D0D8C59}" type="presParOf" srcId="{414FE23D-C626-4DC7-A2A0-148463466D0A}" destId="{1573E406-5F10-4A36-BD86-7487D9D993D6}" srcOrd="2" destOrd="0" presId="urn:microsoft.com/office/officeart/2005/8/layout/hProcess4"/>
    <dgm:cxn modelId="{D168FE49-D426-094A-B2A2-5E577E53639A}" type="presParOf" srcId="{1573E406-5F10-4A36-BD86-7487D9D993D6}" destId="{B9EDFDFA-8383-41CC-8D61-13391EC5FA3F}" srcOrd="0" destOrd="0" presId="urn:microsoft.com/office/officeart/2005/8/layout/hProcess4"/>
    <dgm:cxn modelId="{979420C2-9ECD-E044-AB07-AE887D4BBE31}" type="presParOf" srcId="{1573E406-5F10-4A36-BD86-7487D9D993D6}" destId="{EBF25338-9215-4DC6-9B1F-C2C1DC441BE4}" srcOrd="1" destOrd="0" presId="urn:microsoft.com/office/officeart/2005/8/layout/hProcess4"/>
    <dgm:cxn modelId="{B3969686-E2DA-4C4D-AD95-EC37EA7AD013}" type="presParOf" srcId="{1573E406-5F10-4A36-BD86-7487D9D993D6}" destId="{E0517AAE-EB1E-44F1-B49C-8FF256060F55}" srcOrd="2" destOrd="0" presId="urn:microsoft.com/office/officeart/2005/8/layout/hProcess4"/>
    <dgm:cxn modelId="{C8E4C12A-C431-4A45-89D0-3CB08CE064A9}" type="presParOf" srcId="{1573E406-5F10-4A36-BD86-7487D9D993D6}" destId="{84CE1C7A-10F4-43C3-B900-1089AB0DB66B}" srcOrd="3" destOrd="0" presId="urn:microsoft.com/office/officeart/2005/8/layout/hProcess4"/>
    <dgm:cxn modelId="{D0BEAC56-7B61-994A-AA85-3B0F0B68E628}" type="presParOf" srcId="{1573E406-5F10-4A36-BD86-7487D9D993D6}" destId="{C5585BF1-10B1-4729-999F-CED8A1AA9E04}" srcOrd="4" destOrd="0" presId="urn:microsoft.com/office/officeart/2005/8/layout/hProcess4"/>
    <dgm:cxn modelId="{ED125326-D33C-3F4F-9633-568BBB54F6DE}" type="presParOf" srcId="{414FE23D-C626-4DC7-A2A0-148463466D0A}" destId="{794C83AE-720E-4A50-A67C-DB2E98E5F615}" srcOrd="3" destOrd="0" presId="urn:microsoft.com/office/officeart/2005/8/layout/hProcess4"/>
    <dgm:cxn modelId="{49CBB825-C277-2542-B768-A2E00134AE46}" type="presParOf" srcId="{414FE23D-C626-4DC7-A2A0-148463466D0A}" destId="{BAEC0F9C-19A3-4F37-A975-C591F612CF2F}" srcOrd="4" destOrd="0" presId="urn:microsoft.com/office/officeart/2005/8/layout/hProcess4"/>
    <dgm:cxn modelId="{48F7045C-39F5-C842-84F1-F3D0222A5A5F}" type="presParOf" srcId="{BAEC0F9C-19A3-4F37-A975-C591F612CF2F}" destId="{91781497-B72E-41F4-843B-2110DC4F0433}" srcOrd="0" destOrd="0" presId="urn:microsoft.com/office/officeart/2005/8/layout/hProcess4"/>
    <dgm:cxn modelId="{F134DFA2-490C-8744-8834-306B142CAC3D}" type="presParOf" srcId="{BAEC0F9C-19A3-4F37-A975-C591F612CF2F}" destId="{EB382A4C-6B74-46BB-8930-A1515002FC51}" srcOrd="1" destOrd="0" presId="urn:microsoft.com/office/officeart/2005/8/layout/hProcess4"/>
    <dgm:cxn modelId="{D851F515-522A-C146-8CF0-5961E6E964AF}" type="presParOf" srcId="{BAEC0F9C-19A3-4F37-A975-C591F612CF2F}" destId="{75120D69-3999-44CB-9F8F-8A6D4871C6E5}" srcOrd="2" destOrd="0" presId="urn:microsoft.com/office/officeart/2005/8/layout/hProcess4"/>
    <dgm:cxn modelId="{13D4BAF9-32FE-5445-A5C3-D0C3809964E3}" type="presParOf" srcId="{BAEC0F9C-19A3-4F37-A975-C591F612CF2F}" destId="{2606C89C-8230-44DA-A700-EE71C7DE9AF8}" srcOrd="3" destOrd="0" presId="urn:microsoft.com/office/officeart/2005/8/layout/hProcess4"/>
    <dgm:cxn modelId="{0CAC024D-4409-CC4B-8ACF-93685E444F16}" type="presParOf" srcId="{BAEC0F9C-19A3-4F37-A975-C591F612CF2F}" destId="{74123526-99F7-4446-8017-A690BBE93A1E}" srcOrd="4" destOrd="0" presId="urn:microsoft.com/office/officeart/2005/8/layout/hProcess4"/>
    <dgm:cxn modelId="{3B5CEA35-74F3-4540-BF90-F1874E574833}" type="presParOf" srcId="{414FE23D-C626-4DC7-A2A0-148463466D0A}" destId="{63D1BA4D-3339-4633-8661-7C0D1CDB5753}" srcOrd="5" destOrd="0" presId="urn:microsoft.com/office/officeart/2005/8/layout/hProcess4"/>
    <dgm:cxn modelId="{588937E4-8B9B-F24A-A2E6-1691ACA37F22}" type="presParOf" srcId="{414FE23D-C626-4DC7-A2A0-148463466D0A}" destId="{9C286EEC-7050-4C51-98C9-D24D72E5B969}" srcOrd="6" destOrd="0" presId="urn:microsoft.com/office/officeart/2005/8/layout/hProcess4"/>
    <dgm:cxn modelId="{40292F57-0A13-F243-A513-03AA603AD76C}" type="presParOf" srcId="{9C286EEC-7050-4C51-98C9-D24D72E5B969}" destId="{53BFDBA1-0D28-475D-8EF0-F7F4B959BA8E}" srcOrd="0" destOrd="0" presId="urn:microsoft.com/office/officeart/2005/8/layout/hProcess4"/>
    <dgm:cxn modelId="{647F48BE-C50B-2547-BE95-C9E6ED19F44D}" type="presParOf" srcId="{9C286EEC-7050-4C51-98C9-D24D72E5B969}" destId="{D659894C-9748-4A17-A4A6-D51CEF5848B9}" srcOrd="1" destOrd="0" presId="urn:microsoft.com/office/officeart/2005/8/layout/hProcess4"/>
    <dgm:cxn modelId="{38362F8E-55A5-E64E-BD98-C1A2BC2CE980}" type="presParOf" srcId="{9C286EEC-7050-4C51-98C9-D24D72E5B969}" destId="{96C34405-DEA2-4BED-8DC8-35FADE9BA93C}" srcOrd="2" destOrd="0" presId="urn:microsoft.com/office/officeart/2005/8/layout/hProcess4"/>
    <dgm:cxn modelId="{D092489C-C694-4344-B066-2E02E16EB438}" type="presParOf" srcId="{9C286EEC-7050-4C51-98C9-D24D72E5B969}" destId="{415D00D3-0E96-4186-8688-A2BBE49BA5FA}" srcOrd="3" destOrd="0" presId="urn:microsoft.com/office/officeart/2005/8/layout/hProcess4"/>
    <dgm:cxn modelId="{9EC1A34E-2396-C643-A0C9-0A60A0830F1E}" type="presParOf" srcId="{9C286EEC-7050-4C51-98C9-D24D72E5B969}" destId="{EA04BE6E-9FD9-4845-AA17-7A5F2F72F422}"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BC1541-87FB-46E3-BDB8-998456AB613C}"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GB"/>
        </a:p>
      </dgm:t>
    </dgm:pt>
    <dgm:pt modelId="{47409910-76A6-4DD5-9A7B-8D13FEB4BC61}">
      <dgm:prSet phldrT="[Text]"/>
      <dgm:spPr/>
      <dgm:t>
        <a:bodyPr/>
        <a:lstStyle/>
        <a:p>
          <a:r>
            <a:rPr lang="nl-NL" dirty="0" err="1"/>
            <a:t>Working</a:t>
          </a:r>
          <a:r>
            <a:rPr lang="nl-NL" dirty="0"/>
            <a:t> </a:t>
          </a:r>
          <a:r>
            <a:rPr lang="nl-NL" dirty="0" err="1"/>
            <a:t>with</a:t>
          </a:r>
          <a:r>
            <a:rPr lang="nl-NL" dirty="0"/>
            <a:t> fragile systems</a:t>
          </a:r>
        </a:p>
        <a:p>
          <a:r>
            <a:rPr lang="nl-NL" dirty="0"/>
            <a:t>Accountability </a:t>
          </a:r>
          <a:r>
            <a:rPr lang="nl-NL" dirty="0" err="1"/>
            <a:t>own</a:t>
          </a:r>
          <a:r>
            <a:rPr lang="nl-NL" dirty="0"/>
            <a:t> </a:t>
          </a:r>
          <a:r>
            <a:rPr lang="nl-NL" dirty="0" err="1"/>
            <a:t>constituency</a:t>
          </a:r>
          <a:endParaRPr lang="nl-NL" dirty="0"/>
        </a:p>
        <a:p>
          <a:r>
            <a:rPr lang="nl-NL" dirty="0"/>
            <a:t>Risk of mismanagement</a:t>
          </a:r>
        </a:p>
        <a:p>
          <a:r>
            <a:rPr lang="nl-NL" dirty="0"/>
            <a:t>(short term, direct)</a:t>
          </a:r>
          <a:endParaRPr lang="en-GB" dirty="0"/>
        </a:p>
      </dgm:t>
    </dgm:pt>
    <dgm:pt modelId="{56D1772F-125A-4FF9-BD3E-76D2E5EDA9F5}" type="parTrans" cxnId="{80F34FAF-417F-42FA-A21A-5504CD295C1B}">
      <dgm:prSet/>
      <dgm:spPr/>
      <dgm:t>
        <a:bodyPr/>
        <a:lstStyle/>
        <a:p>
          <a:endParaRPr lang="en-GB"/>
        </a:p>
      </dgm:t>
    </dgm:pt>
    <dgm:pt modelId="{42D001B6-B9A3-4764-BE34-F23F6A1C6FA4}" type="sibTrans" cxnId="{80F34FAF-417F-42FA-A21A-5504CD295C1B}">
      <dgm:prSet/>
      <dgm:spPr/>
      <dgm:t>
        <a:bodyPr/>
        <a:lstStyle/>
        <a:p>
          <a:endParaRPr lang="en-GB"/>
        </a:p>
      </dgm:t>
    </dgm:pt>
    <dgm:pt modelId="{776801D1-3520-4C72-BAF1-281F48142D88}">
      <dgm:prSet phldrT="[Text]"/>
      <dgm:spPr/>
      <dgm:t>
        <a:bodyPr/>
        <a:lstStyle/>
        <a:p>
          <a:r>
            <a:rPr lang="nl-NL" dirty="0" err="1"/>
            <a:t>Strengthening</a:t>
          </a:r>
          <a:r>
            <a:rPr lang="nl-NL" dirty="0"/>
            <a:t> </a:t>
          </a:r>
          <a:r>
            <a:rPr lang="nl-NL" dirty="0" err="1"/>
            <a:t>national</a:t>
          </a:r>
          <a:r>
            <a:rPr lang="nl-NL" dirty="0"/>
            <a:t> </a:t>
          </a:r>
          <a:r>
            <a:rPr lang="nl-NL" dirty="0" err="1"/>
            <a:t>systems</a:t>
          </a:r>
          <a:r>
            <a:rPr lang="nl-NL" dirty="0"/>
            <a:t> </a:t>
          </a:r>
        </a:p>
        <a:p>
          <a:r>
            <a:rPr lang="nl-NL" dirty="0"/>
            <a:t>(medium term, indirect)</a:t>
          </a:r>
        </a:p>
        <a:p>
          <a:r>
            <a:rPr lang="nl-NL" dirty="0" err="1"/>
            <a:t>Final</a:t>
          </a:r>
          <a:r>
            <a:rPr lang="nl-NL" dirty="0"/>
            <a:t> goal: </a:t>
          </a:r>
          <a:r>
            <a:rPr lang="nl-NL" dirty="0" err="1"/>
            <a:t>credible</a:t>
          </a:r>
          <a:r>
            <a:rPr lang="nl-NL" dirty="0"/>
            <a:t> </a:t>
          </a:r>
          <a:r>
            <a:rPr lang="nl-NL" dirty="0" err="1"/>
            <a:t>systems</a:t>
          </a:r>
          <a:r>
            <a:rPr lang="nl-NL" dirty="0"/>
            <a:t> </a:t>
          </a:r>
          <a:r>
            <a:rPr lang="nl-NL" dirty="0" err="1"/>
            <a:t>for</a:t>
          </a:r>
          <a:r>
            <a:rPr lang="nl-NL" dirty="0"/>
            <a:t> </a:t>
          </a:r>
          <a:r>
            <a:rPr lang="nl-NL" dirty="0" err="1"/>
            <a:t>poverty</a:t>
          </a:r>
          <a:r>
            <a:rPr lang="nl-NL" dirty="0"/>
            <a:t> </a:t>
          </a:r>
          <a:r>
            <a:rPr lang="nl-NL" dirty="0" err="1"/>
            <a:t>reduction</a:t>
          </a:r>
          <a:r>
            <a:rPr lang="nl-NL" dirty="0"/>
            <a:t> and </a:t>
          </a:r>
          <a:r>
            <a:rPr lang="nl-NL" dirty="0" err="1"/>
            <a:t>good</a:t>
          </a:r>
          <a:r>
            <a:rPr lang="nl-NL" dirty="0"/>
            <a:t> </a:t>
          </a:r>
          <a:r>
            <a:rPr lang="nl-NL" dirty="0" err="1"/>
            <a:t>governance</a:t>
          </a:r>
          <a:endParaRPr lang="en-GB" dirty="0"/>
        </a:p>
      </dgm:t>
    </dgm:pt>
    <dgm:pt modelId="{B77817E8-8CCA-4FCB-B0D0-ACE118D94640}" type="parTrans" cxnId="{D7F87EFA-D929-4CEC-8BAF-FC914751266A}">
      <dgm:prSet/>
      <dgm:spPr/>
      <dgm:t>
        <a:bodyPr/>
        <a:lstStyle/>
        <a:p>
          <a:endParaRPr lang="en-GB"/>
        </a:p>
      </dgm:t>
    </dgm:pt>
    <dgm:pt modelId="{141B4AA4-0A53-4A8C-9FDB-3C0D167E770E}" type="sibTrans" cxnId="{D7F87EFA-D929-4CEC-8BAF-FC914751266A}">
      <dgm:prSet/>
      <dgm:spPr/>
      <dgm:t>
        <a:bodyPr/>
        <a:lstStyle/>
        <a:p>
          <a:endParaRPr lang="en-GB"/>
        </a:p>
      </dgm:t>
    </dgm:pt>
    <dgm:pt modelId="{CA846B88-500D-4529-9042-FDC8E432A1E4}" type="pres">
      <dgm:prSet presAssocID="{16BC1541-87FB-46E3-BDB8-998456AB613C}" presName="compositeShape" presStyleCnt="0">
        <dgm:presLayoutVars>
          <dgm:chMax val="2"/>
          <dgm:dir/>
          <dgm:resizeHandles val="exact"/>
        </dgm:presLayoutVars>
      </dgm:prSet>
      <dgm:spPr/>
      <dgm:t>
        <a:bodyPr/>
        <a:lstStyle/>
        <a:p>
          <a:endParaRPr lang="fr-FR"/>
        </a:p>
      </dgm:t>
    </dgm:pt>
    <dgm:pt modelId="{096B9720-6E91-4C13-A754-65D8854D020E}" type="pres">
      <dgm:prSet presAssocID="{16BC1541-87FB-46E3-BDB8-998456AB613C}" presName="divider" presStyleLbl="fgShp" presStyleIdx="0" presStyleCnt="1"/>
      <dgm:spPr>
        <a:solidFill>
          <a:schemeClr val="accent6"/>
        </a:solidFill>
      </dgm:spPr>
    </dgm:pt>
    <dgm:pt modelId="{FE5EE0B7-F9EC-46B8-9B61-4B370AB48279}" type="pres">
      <dgm:prSet presAssocID="{47409910-76A6-4DD5-9A7B-8D13FEB4BC61}" presName="downArrow" presStyleLbl="node1" presStyleIdx="0" presStyleCnt="2"/>
      <dgm:spPr>
        <a:gradFill flip="none" rotWithShape="1">
          <a:gsLst>
            <a:gs pos="0">
              <a:srgbClr val="000082">
                <a:alpha val="50000"/>
              </a:srgbClr>
            </a:gs>
            <a:gs pos="30000">
              <a:srgbClr val="66008F"/>
            </a:gs>
            <a:gs pos="64999">
              <a:srgbClr val="BA0066"/>
            </a:gs>
            <a:gs pos="89999">
              <a:srgbClr val="FF0000"/>
            </a:gs>
            <a:gs pos="100000">
              <a:srgbClr val="FF8200"/>
            </a:gs>
          </a:gsLst>
          <a:lin ang="16200000" scaled="1"/>
          <a:tileRect/>
        </a:gradFill>
      </dgm:spPr>
    </dgm:pt>
    <dgm:pt modelId="{197F1649-0CF2-448E-BE50-251BB9BFAF8E}" type="pres">
      <dgm:prSet presAssocID="{47409910-76A6-4DD5-9A7B-8D13FEB4BC61}" presName="downArrowText" presStyleLbl="revTx" presStyleIdx="0" presStyleCnt="2" custScaleX="135156">
        <dgm:presLayoutVars>
          <dgm:bulletEnabled val="1"/>
        </dgm:presLayoutVars>
      </dgm:prSet>
      <dgm:spPr/>
      <dgm:t>
        <a:bodyPr/>
        <a:lstStyle/>
        <a:p>
          <a:endParaRPr lang="fr-FR"/>
        </a:p>
      </dgm:t>
    </dgm:pt>
    <dgm:pt modelId="{1440E4EB-5233-446B-A974-EDF9A7C34F61}" type="pres">
      <dgm:prSet presAssocID="{776801D1-3520-4C72-BAF1-281F48142D88}" presName="upArrow" presStyleLbl="node1" presStyleIdx="1" presStyleCnt="2"/>
      <dgm:spPr>
        <a:gradFill flip="none" rotWithShape="1">
          <a:gsLst>
            <a:gs pos="0">
              <a:srgbClr val="FFF200"/>
            </a:gs>
            <a:gs pos="45000">
              <a:srgbClr val="FF7A00"/>
            </a:gs>
            <a:gs pos="70000">
              <a:srgbClr val="FF0300"/>
            </a:gs>
            <a:gs pos="100000">
              <a:srgbClr val="4D0808"/>
            </a:gs>
          </a:gsLst>
          <a:lin ang="16200000" scaled="1"/>
          <a:tileRect/>
        </a:gradFill>
      </dgm:spPr>
    </dgm:pt>
    <dgm:pt modelId="{50BF02C9-8AF5-4BA7-9096-49B502AE7E0A}" type="pres">
      <dgm:prSet presAssocID="{776801D1-3520-4C72-BAF1-281F48142D88}" presName="upArrowText" presStyleLbl="revTx" presStyleIdx="1" presStyleCnt="2">
        <dgm:presLayoutVars>
          <dgm:bulletEnabled val="1"/>
        </dgm:presLayoutVars>
      </dgm:prSet>
      <dgm:spPr/>
      <dgm:t>
        <a:bodyPr/>
        <a:lstStyle/>
        <a:p>
          <a:endParaRPr lang="fr-FR"/>
        </a:p>
      </dgm:t>
    </dgm:pt>
  </dgm:ptLst>
  <dgm:cxnLst>
    <dgm:cxn modelId="{D7F87EFA-D929-4CEC-8BAF-FC914751266A}" srcId="{16BC1541-87FB-46E3-BDB8-998456AB613C}" destId="{776801D1-3520-4C72-BAF1-281F48142D88}" srcOrd="1" destOrd="0" parTransId="{B77817E8-8CCA-4FCB-B0D0-ACE118D94640}" sibTransId="{141B4AA4-0A53-4A8C-9FDB-3C0D167E770E}"/>
    <dgm:cxn modelId="{16EA1E96-105F-43CD-95F8-73237577F508}" type="presOf" srcId="{16BC1541-87FB-46E3-BDB8-998456AB613C}" destId="{CA846B88-500D-4529-9042-FDC8E432A1E4}" srcOrd="0" destOrd="0" presId="urn:microsoft.com/office/officeart/2005/8/layout/arrow3"/>
    <dgm:cxn modelId="{8FF677D1-D381-400C-856B-673B5DFE1107}" type="presOf" srcId="{776801D1-3520-4C72-BAF1-281F48142D88}" destId="{50BF02C9-8AF5-4BA7-9096-49B502AE7E0A}" srcOrd="0" destOrd="0" presId="urn:microsoft.com/office/officeart/2005/8/layout/arrow3"/>
    <dgm:cxn modelId="{450F88BB-CE57-4A58-9CD6-7D6F740239B8}" type="presOf" srcId="{47409910-76A6-4DD5-9A7B-8D13FEB4BC61}" destId="{197F1649-0CF2-448E-BE50-251BB9BFAF8E}" srcOrd="0" destOrd="0" presId="urn:microsoft.com/office/officeart/2005/8/layout/arrow3"/>
    <dgm:cxn modelId="{80F34FAF-417F-42FA-A21A-5504CD295C1B}" srcId="{16BC1541-87FB-46E3-BDB8-998456AB613C}" destId="{47409910-76A6-4DD5-9A7B-8D13FEB4BC61}" srcOrd="0" destOrd="0" parTransId="{56D1772F-125A-4FF9-BD3E-76D2E5EDA9F5}" sibTransId="{42D001B6-B9A3-4764-BE34-F23F6A1C6FA4}"/>
    <dgm:cxn modelId="{69629248-025E-4BED-BD84-B4896DA132FD}" type="presParOf" srcId="{CA846B88-500D-4529-9042-FDC8E432A1E4}" destId="{096B9720-6E91-4C13-A754-65D8854D020E}" srcOrd="0" destOrd="0" presId="urn:microsoft.com/office/officeart/2005/8/layout/arrow3"/>
    <dgm:cxn modelId="{8041249A-E275-4167-B5D2-801D1B878478}" type="presParOf" srcId="{CA846B88-500D-4529-9042-FDC8E432A1E4}" destId="{FE5EE0B7-F9EC-46B8-9B61-4B370AB48279}" srcOrd="1" destOrd="0" presId="urn:microsoft.com/office/officeart/2005/8/layout/arrow3"/>
    <dgm:cxn modelId="{32DCA2FF-B3CD-437D-B233-ED53919DE0F6}" type="presParOf" srcId="{CA846B88-500D-4529-9042-FDC8E432A1E4}" destId="{197F1649-0CF2-448E-BE50-251BB9BFAF8E}" srcOrd="2" destOrd="0" presId="urn:microsoft.com/office/officeart/2005/8/layout/arrow3"/>
    <dgm:cxn modelId="{D55E73A7-BD7E-4A14-ABBC-853C1A9B1955}" type="presParOf" srcId="{CA846B88-500D-4529-9042-FDC8E432A1E4}" destId="{1440E4EB-5233-446B-A974-EDF9A7C34F61}" srcOrd="3" destOrd="0" presId="urn:microsoft.com/office/officeart/2005/8/layout/arrow3"/>
    <dgm:cxn modelId="{DE75D17D-E348-4906-9EF2-E33A181EA40D}" type="presParOf" srcId="{CA846B88-500D-4529-9042-FDC8E432A1E4}" destId="{50BF02C9-8AF5-4BA7-9096-49B502AE7E0A}"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17E84C-2CE4-45C1-9341-CDA7B8A2C34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BE"/>
        </a:p>
      </dgm:t>
    </dgm:pt>
    <dgm:pt modelId="{7FE773DE-E3C7-4ACF-8168-A92738A16664}">
      <dgm:prSet phldrT="[Text]" custT="1"/>
      <dgm:spPr/>
      <dgm:t>
        <a:bodyPr/>
        <a:lstStyle/>
        <a:p>
          <a:r>
            <a:rPr lang="fr-BE" sz="2000" dirty="0">
              <a:solidFill>
                <a:schemeClr val="accent2">
                  <a:lumMod val="50000"/>
                </a:schemeClr>
              </a:solidFill>
            </a:rPr>
            <a:t>Financial </a:t>
          </a:r>
          <a:r>
            <a:rPr lang="fr-BE" sz="2000" dirty="0" err="1">
              <a:solidFill>
                <a:schemeClr val="accent2">
                  <a:lumMod val="50000"/>
                </a:schemeClr>
              </a:solidFill>
            </a:rPr>
            <a:t>transfers</a:t>
          </a:r>
          <a:endParaRPr lang="fr-BE" sz="2000" dirty="0">
            <a:solidFill>
              <a:schemeClr val="accent2">
                <a:lumMod val="50000"/>
              </a:schemeClr>
            </a:solidFill>
          </a:endParaRPr>
        </a:p>
      </dgm:t>
    </dgm:pt>
    <dgm:pt modelId="{AD28FEF0-39A6-466A-BFEB-01A58B5523F5}" type="parTrans" cxnId="{41673755-85CD-4635-BFF3-4E40335014BF}">
      <dgm:prSet/>
      <dgm:spPr/>
      <dgm:t>
        <a:bodyPr/>
        <a:lstStyle/>
        <a:p>
          <a:endParaRPr lang="fr-BE">
            <a:solidFill>
              <a:schemeClr val="accent2">
                <a:lumMod val="50000"/>
              </a:schemeClr>
            </a:solidFill>
          </a:endParaRPr>
        </a:p>
      </dgm:t>
    </dgm:pt>
    <dgm:pt modelId="{CC4194D5-6DD8-4656-9A40-C611F12CE20B}" type="sibTrans" cxnId="{41673755-85CD-4635-BFF3-4E40335014BF}">
      <dgm:prSet/>
      <dgm:spPr/>
      <dgm:t>
        <a:bodyPr/>
        <a:lstStyle/>
        <a:p>
          <a:endParaRPr lang="fr-BE">
            <a:solidFill>
              <a:schemeClr val="accent2">
                <a:lumMod val="50000"/>
              </a:schemeClr>
            </a:solidFill>
          </a:endParaRPr>
        </a:p>
      </dgm:t>
    </dgm:pt>
    <dgm:pt modelId="{217D375D-91C3-4BE2-8D7B-F932075A0CDC}">
      <dgm:prSet phldrT="[Text]" custT="1"/>
      <dgm:spPr/>
      <dgm:t>
        <a:bodyPr/>
        <a:lstStyle/>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err="1">
              <a:solidFill>
                <a:schemeClr val="accent2">
                  <a:lumMod val="50000"/>
                </a:schemeClr>
              </a:solidFill>
            </a:rPr>
            <a:t>Amount</a:t>
          </a:r>
          <a:r>
            <a:rPr lang="fr-BE" sz="1200" dirty="0">
              <a:solidFill>
                <a:schemeClr val="accent2">
                  <a:lumMod val="50000"/>
                </a:schemeClr>
              </a:solidFill>
            </a:rPr>
            <a:t> : to </a:t>
          </a:r>
          <a:r>
            <a:rPr lang="fr-BE" sz="1200" dirty="0" err="1">
              <a:solidFill>
                <a:schemeClr val="accent2">
                  <a:lumMod val="50000"/>
                </a:schemeClr>
              </a:solidFill>
            </a:rPr>
            <a:t>be</a:t>
          </a:r>
          <a:r>
            <a:rPr lang="fr-BE" sz="1200" dirty="0">
              <a:solidFill>
                <a:schemeClr val="accent2">
                  <a:lumMod val="50000"/>
                </a:schemeClr>
              </a:solidFill>
            </a:rPr>
            <a:t> </a:t>
          </a:r>
          <a:r>
            <a:rPr lang="fr-BE" sz="1200" dirty="0" err="1">
              <a:solidFill>
                <a:schemeClr val="accent2">
                  <a:lumMod val="50000"/>
                </a:schemeClr>
              </a:solidFill>
            </a:rPr>
            <a:t>discussed</a:t>
          </a:r>
          <a:r>
            <a:rPr lang="fr-BE" sz="1200" dirty="0">
              <a:solidFill>
                <a:schemeClr val="accent2">
                  <a:lumMod val="50000"/>
                </a:schemeClr>
              </a:solidFill>
            </a:rPr>
            <a:t> </a:t>
          </a:r>
          <a:r>
            <a:rPr lang="fr-BE" sz="1200" dirty="0" err="1">
              <a:solidFill>
                <a:schemeClr val="accent2">
                  <a:lumMod val="50000"/>
                </a:schemeClr>
              </a:solidFill>
            </a:rPr>
            <a:t>with</a:t>
          </a:r>
          <a:r>
            <a:rPr lang="fr-BE" sz="1200" dirty="0">
              <a:solidFill>
                <a:schemeClr val="accent2">
                  <a:lumMod val="50000"/>
                </a:schemeClr>
              </a:solidFill>
            </a:rPr>
            <a:t> IMF </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err="1">
              <a:solidFill>
                <a:schemeClr val="accent2">
                  <a:lumMod val="50000"/>
                </a:schemeClr>
              </a:solidFill>
            </a:rPr>
            <a:t>Disbursement</a:t>
          </a:r>
          <a:r>
            <a:rPr lang="fr-BE" sz="1200" dirty="0">
              <a:solidFill>
                <a:schemeClr val="accent2">
                  <a:lumMod val="50000"/>
                </a:schemeClr>
              </a:solidFill>
            </a:rPr>
            <a:t> profile in line </a:t>
          </a:r>
          <a:r>
            <a:rPr lang="fr-BE" sz="1200" dirty="0" err="1">
              <a:solidFill>
                <a:schemeClr val="accent2">
                  <a:lumMod val="50000"/>
                </a:schemeClr>
              </a:solidFill>
            </a:rPr>
            <a:t>with</a:t>
          </a:r>
          <a:r>
            <a:rPr lang="fr-BE" sz="1200" dirty="0">
              <a:solidFill>
                <a:schemeClr val="accent2">
                  <a:lumMod val="50000"/>
                </a:schemeClr>
              </a:solidFill>
            </a:rPr>
            <a:t> cash flow </a:t>
          </a:r>
          <a:r>
            <a:rPr lang="fr-BE" sz="1200" dirty="0" err="1">
              <a:solidFill>
                <a:schemeClr val="accent2">
                  <a:lumMod val="50000"/>
                </a:schemeClr>
              </a:solidFill>
            </a:rPr>
            <a:t>needs</a:t>
          </a:r>
          <a:endParaRPr lang="fr-BE" sz="1200" dirty="0">
            <a:solidFill>
              <a:schemeClr val="accent2">
                <a:lumMod val="50000"/>
              </a:schemeClr>
            </a:solidFill>
          </a:endParaRP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err="1">
              <a:solidFill>
                <a:schemeClr val="accent2">
                  <a:lumMod val="50000"/>
                </a:schemeClr>
              </a:solidFill>
            </a:rPr>
            <a:t>Predictability</a:t>
          </a:r>
          <a:r>
            <a:rPr lang="fr-BE" sz="1200" dirty="0">
              <a:solidFill>
                <a:schemeClr val="accent2">
                  <a:lumMod val="50000"/>
                </a:schemeClr>
              </a:solidFill>
            </a:rPr>
            <a:t> of </a:t>
          </a:r>
          <a:r>
            <a:rPr lang="fr-BE" sz="1200" dirty="0" err="1">
              <a:solidFill>
                <a:schemeClr val="accent2">
                  <a:lumMod val="50000"/>
                </a:schemeClr>
              </a:solidFill>
            </a:rPr>
            <a:t>aid</a:t>
          </a:r>
          <a:r>
            <a:rPr lang="fr-BE" sz="1200" dirty="0">
              <a:solidFill>
                <a:schemeClr val="accent2">
                  <a:lumMod val="50000"/>
                </a:schemeClr>
              </a:solidFill>
            </a:rPr>
            <a:t> </a:t>
          </a:r>
          <a:r>
            <a:rPr lang="fr-BE" sz="1200" dirty="0" err="1">
              <a:solidFill>
                <a:schemeClr val="accent2">
                  <a:lumMod val="50000"/>
                </a:schemeClr>
              </a:solidFill>
            </a:rPr>
            <a:t>flows</a:t>
          </a:r>
          <a:endParaRPr lang="fr-BE" sz="1200" dirty="0">
            <a:solidFill>
              <a:schemeClr val="accent2">
                <a:lumMod val="50000"/>
              </a:schemeClr>
            </a:solidFill>
          </a:endParaRPr>
        </a:p>
      </dgm:t>
    </dgm:pt>
    <dgm:pt modelId="{C304A684-250B-4EC5-A46A-2D454F56B058}" type="parTrans" cxnId="{A7BA4B2A-1E94-4E29-9588-679069DDB6EE}">
      <dgm:prSet/>
      <dgm:spPr/>
      <dgm:t>
        <a:bodyPr/>
        <a:lstStyle/>
        <a:p>
          <a:endParaRPr lang="fr-BE">
            <a:solidFill>
              <a:schemeClr val="accent2">
                <a:lumMod val="50000"/>
              </a:schemeClr>
            </a:solidFill>
          </a:endParaRPr>
        </a:p>
      </dgm:t>
    </dgm:pt>
    <dgm:pt modelId="{9EBFC84D-DF6D-46CF-8D9B-D301A0A09BAF}" type="sibTrans" cxnId="{A7BA4B2A-1E94-4E29-9588-679069DDB6EE}">
      <dgm:prSet/>
      <dgm:spPr/>
      <dgm:t>
        <a:bodyPr/>
        <a:lstStyle/>
        <a:p>
          <a:endParaRPr lang="fr-BE">
            <a:solidFill>
              <a:schemeClr val="accent2">
                <a:lumMod val="50000"/>
              </a:schemeClr>
            </a:solidFill>
          </a:endParaRPr>
        </a:p>
      </dgm:t>
    </dgm:pt>
    <dgm:pt modelId="{CD644AB3-9153-4738-833A-51F102B21FAF}">
      <dgm:prSet phldrT="[Text]" custT="1"/>
      <dgm:spPr/>
      <dgm:t>
        <a:bodyPr/>
        <a:lstStyle/>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One </a:t>
          </a:r>
          <a:r>
            <a:rPr lang="fr-BE" sz="1200" dirty="0" err="1">
              <a:solidFill>
                <a:schemeClr val="accent2">
                  <a:lumMod val="50000"/>
                </a:schemeClr>
              </a:solidFill>
            </a:rPr>
            <a:t>disbursement</a:t>
          </a:r>
          <a:r>
            <a:rPr lang="fr-BE" sz="1200" dirty="0">
              <a:solidFill>
                <a:schemeClr val="accent2">
                  <a:lumMod val="50000"/>
                </a:schemeClr>
              </a:solidFill>
            </a:rPr>
            <a:t> a </a:t>
          </a:r>
          <a:r>
            <a:rPr lang="fr-BE" sz="1200" dirty="0" err="1">
              <a:solidFill>
                <a:schemeClr val="accent2">
                  <a:lumMod val="50000"/>
                </a:schemeClr>
              </a:solidFill>
            </a:rPr>
            <a:t>year</a:t>
          </a:r>
          <a:endParaRPr lang="fr-BE" sz="1200" dirty="0">
            <a:solidFill>
              <a:schemeClr val="accent2">
                <a:lumMod val="50000"/>
              </a:schemeClr>
            </a:solidFill>
          </a:endParaRP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As far as possible: in the first </a:t>
          </a:r>
          <a:r>
            <a:rPr lang="fr-BE" sz="1200" dirty="0" err="1">
              <a:solidFill>
                <a:schemeClr val="accent2">
                  <a:lumMod val="50000"/>
                </a:schemeClr>
              </a:solidFill>
            </a:rPr>
            <a:t>half</a:t>
          </a:r>
          <a:r>
            <a:rPr lang="fr-BE" sz="1200" dirty="0">
              <a:solidFill>
                <a:schemeClr val="accent2">
                  <a:lumMod val="50000"/>
                </a:schemeClr>
              </a:solidFill>
            </a:rPr>
            <a:t> of the budget </a:t>
          </a:r>
          <a:r>
            <a:rPr lang="fr-BE" sz="1200" dirty="0" err="1">
              <a:solidFill>
                <a:schemeClr val="accent2">
                  <a:lumMod val="50000"/>
                </a:schemeClr>
              </a:solidFill>
            </a:rPr>
            <a:t>year</a:t>
          </a:r>
          <a:endParaRPr lang="fr-BE" sz="1200" dirty="0">
            <a:solidFill>
              <a:schemeClr val="accent2">
                <a:lumMod val="50000"/>
              </a:schemeClr>
            </a:solidFill>
          </a:endParaRP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1st Y: single </a:t>
          </a:r>
          <a:r>
            <a:rPr lang="fr-BE" sz="1200" dirty="0" err="1">
              <a:solidFill>
                <a:schemeClr val="accent2">
                  <a:lumMod val="50000"/>
                </a:schemeClr>
              </a:solidFill>
            </a:rPr>
            <a:t>fixed</a:t>
          </a:r>
          <a:r>
            <a:rPr lang="fr-BE" sz="1200" dirty="0">
              <a:solidFill>
                <a:schemeClr val="accent2">
                  <a:lumMod val="50000"/>
                </a:schemeClr>
              </a:solidFill>
            </a:rPr>
            <a:t> tranche</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2d Y: VT no more </a:t>
          </a:r>
          <a:r>
            <a:rPr lang="fr-BE" sz="1200" dirty="0" err="1">
              <a:solidFill>
                <a:schemeClr val="accent2">
                  <a:lumMod val="50000"/>
                </a:schemeClr>
              </a:solidFill>
            </a:rPr>
            <a:t>than</a:t>
          </a:r>
          <a:r>
            <a:rPr lang="fr-BE" sz="1200" dirty="0">
              <a:solidFill>
                <a:schemeClr val="accent2">
                  <a:lumMod val="50000"/>
                </a:schemeClr>
              </a:solidFill>
            </a:rPr>
            <a:t> 30%</a:t>
          </a:r>
        </a:p>
      </dgm:t>
    </dgm:pt>
    <dgm:pt modelId="{5F01E21C-6D1C-40BA-A496-1BE3097EFB30}" type="parTrans" cxnId="{2CB6B85A-5666-498D-BDF4-7FF9ACF265E2}">
      <dgm:prSet/>
      <dgm:spPr/>
      <dgm:t>
        <a:bodyPr/>
        <a:lstStyle/>
        <a:p>
          <a:endParaRPr lang="fr-BE">
            <a:solidFill>
              <a:schemeClr val="accent2">
                <a:lumMod val="50000"/>
              </a:schemeClr>
            </a:solidFill>
          </a:endParaRPr>
        </a:p>
      </dgm:t>
    </dgm:pt>
    <dgm:pt modelId="{724A60FF-7ADC-4562-B400-DC9D732A283C}" type="sibTrans" cxnId="{2CB6B85A-5666-498D-BDF4-7FF9ACF265E2}">
      <dgm:prSet/>
      <dgm:spPr/>
      <dgm:t>
        <a:bodyPr/>
        <a:lstStyle/>
        <a:p>
          <a:endParaRPr lang="fr-BE">
            <a:solidFill>
              <a:schemeClr val="accent2">
                <a:lumMod val="50000"/>
              </a:schemeClr>
            </a:solidFill>
          </a:endParaRPr>
        </a:p>
      </dgm:t>
    </dgm:pt>
    <dgm:pt modelId="{3CD2C975-C929-4BF6-8CC0-90BB0590D2A8}">
      <dgm:prSet phldrT="[Text]" custT="1"/>
      <dgm:spPr/>
      <dgm:t>
        <a:bodyPr/>
        <a:lstStyle/>
        <a:p>
          <a:r>
            <a:rPr lang="fr-BE" sz="2000" dirty="0">
              <a:solidFill>
                <a:schemeClr val="accent2">
                  <a:lumMod val="50000"/>
                </a:schemeClr>
              </a:solidFill>
            </a:rPr>
            <a:t>Policy dialogue</a:t>
          </a:r>
        </a:p>
      </dgm:t>
    </dgm:pt>
    <dgm:pt modelId="{B7407112-4E2D-49E3-8135-9C95FDC6E9C9}" type="parTrans" cxnId="{5005D733-E023-44E9-9319-2F794A4DC174}">
      <dgm:prSet/>
      <dgm:spPr/>
      <dgm:t>
        <a:bodyPr/>
        <a:lstStyle/>
        <a:p>
          <a:endParaRPr lang="fr-BE">
            <a:solidFill>
              <a:schemeClr val="accent2">
                <a:lumMod val="50000"/>
              </a:schemeClr>
            </a:solidFill>
          </a:endParaRPr>
        </a:p>
      </dgm:t>
    </dgm:pt>
    <dgm:pt modelId="{0096469E-8D4A-4B0A-95D7-BC924E1DFF1F}" type="sibTrans" cxnId="{5005D733-E023-44E9-9319-2F794A4DC174}">
      <dgm:prSet/>
      <dgm:spPr/>
      <dgm:t>
        <a:bodyPr/>
        <a:lstStyle/>
        <a:p>
          <a:endParaRPr lang="fr-BE">
            <a:solidFill>
              <a:schemeClr val="accent2">
                <a:lumMod val="50000"/>
              </a:schemeClr>
            </a:solidFill>
          </a:endParaRPr>
        </a:p>
      </dgm:t>
    </dgm:pt>
    <dgm:pt modelId="{99A826C1-58DC-4E5B-BE3D-74EC2417EA44}">
      <dgm:prSet phldrT="[Text]" custT="1"/>
      <dgm:spPr/>
      <dgm:t>
        <a:bodyPr/>
        <a:lstStyle/>
        <a:p>
          <a:pPr algn="l"/>
          <a:r>
            <a:rPr lang="fr-BE" sz="1200" dirty="0">
              <a:solidFill>
                <a:schemeClr val="accent2">
                  <a:lumMod val="50000"/>
                </a:schemeClr>
              </a:solidFill>
            </a:rPr>
            <a:t>Focus on</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National </a:t>
          </a:r>
          <a:r>
            <a:rPr lang="fr-BE" sz="1200" dirty="0" err="1">
              <a:solidFill>
                <a:schemeClr val="accent2">
                  <a:lumMod val="50000"/>
                </a:schemeClr>
              </a:solidFill>
            </a:rPr>
            <a:t>responses</a:t>
          </a:r>
          <a:r>
            <a:rPr lang="fr-BE" sz="1200" dirty="0">
              <a:solidFill>
                <a:schemeClr val="accent2">
                  <a:lumMod val="50000"/>
                </a:schemeClr>
              </a:solidFill>
            </a:rPr>
            <a:t> to </a:t>
          </a:r>
          <a:r>
            <a:rPr lang="fr-BE" sz="1200" dirty="0" err="1">
              <a:solidFill>
                <a:schemeClr val="accent2">
                  <a:lumMod val="50000"/>
                </a:schemeClr>
              </a:solidFill>
            </a:rPr>
            <a:t>fragility</a:t>
          </a:r>
          <a:r>
            <a:rPr lang="fr-BE" sz="1200" dirty="0">
              <a:solidFill>
                <a:schemeClr val="accent2">
                  <a:lumMod val="50000"/>
                </a:schemeClr>
              </a:solidFill>
            </a:rPr>
            <a:t> and </a:t>
          </a:r>
          <a:r>
            <a:rPr lang="fr-BE" sz="1200" dirty="0" err="1">
              <a:solidFill>
                <a:schemeClr val="accent2">
                  <a:lumMod val="50000"/>
                </a:schemeClr>
              </a:solidFill>
            </a:rPr>
            <a:t>instability</a:t>
          </a:r>
          <a:r>
            <a:rPr lang="fr-BE" sz="1200" dirty="0">
              <a:solidFill>
                <a:schemeClr val="accent2">
                  <a:lumMod val="50000"/>
                </a:schemeClr>
              </a:solidFill>
            </a:rPr>
            <a:t> </a:t>
          </a:r>
          <a:r>
            <a:rPr lang="fr-BE" sz="1200" dirty="0" err="1">
              <a:solidFill>
                <a:schemeClr val="accent2">
                  <a:lumMod val="50000"/>
                </a:schemeClr>
              </a:solidFill>
            </a:rPr>
            <a:t>factors</a:t>
          </a:r>
          <a:r>
            <a:rPr lang="fr-BE" sz="1200" dirty="0">
              <a:solidFill>
                <a:schemeClr val="accent2">
                  <a:lumMod val="50000"/>
                </a:schemeClr>
              </a:solidFill>
            </a:rPr>
            <a:t> </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Ownership of policies and management systems</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err="1">
              <a:solidFill>
                <a:schemeClr val="accent2">
                  <a:lumMod val="50000"/>
                </a:schemeClr>
              </a:solidFill>
            </a:rPr>
            <a:t>Macroeconomic</a:t>
          </a:r>
          <a:r>
            <a:rPr lang="fr-BE" sz="1200" dirty="0">
              <a:solidFill>
                <a:schemeClr val="accent2">
                  <a:lumMod val="50000"/>
                </a:schemeClr>
              </a:solidFill>
            </a:rPr>
            <a:t> </a:t>
          </a:r>
          <a:r>
            <a:rPr lang="fr-BE" sz="1200" dirty="0" err="1">
              <a:solidFill>
                <a:schemeClr val="accent2">
                  <a:lumMod val="50000"/>
                </a:schemeClr>
              </a:solidFill>
            </a:rPr>
            <a:t>Governance</a:t>
          </a:r>
          <a:endParaRPr lang="fr-BE" sz="1200" dirty="0">
            <a:solidFill>
              <a:schemeClr val="accent2">
                <a:lumMod val="50000"/>
              </a:schemeClr>
            </a:solidFill>
          </a:endParaRP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err="1">
              <a:solidFill>
                <a:schemeClr val="accent2">
                  <a:lumMod val="50000"/>
                </a:schemeClr>
              </a:solidFill>
            </a:rPr>
            <a:t>Institutional</a:t>
          </a:r>
          <a:r>
            <a:rPr lang="fr-BE" sz="1200" dirty="0">
              <a:solidFill>
                <a:schemeClr val="accent2">
                  <a:lumMod val="50000"/>
                </a:schemeClr>
              </a:solidFill>
            </a:rPr>
            <a:t> </a:t>
          </a:r>
          <a:r>
            <a:rPr lang="fr-BE" sz="1200" dirty="0" err="1">
              <a:solidFill>
                <a:schemeClr val="accent2">
                  <a:lumMod val="50000"/>
                </a:schemeClr>
              </a:solidFill>
            </a:rPr>
            <a:t>capacity</a:t>
          </a:r>
          <a:endParaRPr lang="fr-BE" sz="1200" dirty="0">
            <a:solidFill>
              <a:schemeClr val="accent2">
                <a:lumMod val="50000"/>
              </a:schemeClr>
            </a:solidFill>
          </a:endParaRPr>
        </a:p>
      </dgm:t>
    </dgm:pt>
    <dgm:pt modelId="{87DE5B32-EFFB-4FBC-B641-58ECBA4AA7B0}" type="parTrans" cxnId="{BE0DB089-B961-499C-BE17-60B2888663DB}">
      <dgm:prSet/>
      <dgm:spPr/>
      <dgm:t>
        <a:bodyPr/>
        <a:lstStyle/>
        <a:p>
          <a:endParaRPr lang="fr-BE">
            <a:solidFill>
              <a:schemeClr val="accent2">
                <a:lumMod val="50000"/>
              </a:schemeClr>
            </a:solidFill>
          </a:endParaRPr>
        </a:p>
      </dgm:t>
    </dgm:pt>
    <dgm:pt modelId="{5B80BADB-CFDC-48E1-9AB1-C0EEF4C2A4D3}" type="sibTrans" cxnId="{BE0DB089-B961-499C-BE17-60B2888663DB}">
      <dgm:prSet/>
      <dgm:spPr/>
      <dgm:t>
        <a:bodyPr/>
        <a:lstStyle/>
        <a:p>
          <a:endParaRPr lang="fr-BE">
            <a:solidFill>
              <a:schemeClr val="accent2">
                <a:lumMod val="50000"/>
              </a:schemeClr>
            </a:solidFill>
          </a:endParaRPr>
        </a:p>
      </dgm:t>
    </dgm:pt>
    <dgm:pt modelId="{8D484EE6-A947-4549-A437-9D35B9E5E70C}">
      <dgm:prSet phldrT="[Text]" custT="1"/>
      <dgm:spPr/>
      <dgm:t>
        <a:bodyPr/>
        <a:lstStyle/>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err="1">
              <a:solidFill>
                <a:schemeClr val="accent2">
                  <a:lumMod val="50000"/>
                </a:schemeClr>
              </a:solidFill>
            </a:rPr>
            <a:t>Continuous</a:t>
          </a:r>
          <a:r>
            <a:rPr lang="fr-BE" sz="1200" dirty="0">
              <a:solidFill>
                <a:schemeClr val="accent2">
                  <a:lumMod val="50000"/>
                </a:schemeClr>
              </a:solidFill>
            </a:rPr>
            <a:t> </a:t>
          </a:r>
          <a:r>
            <a:rPr lang="fr-BE" sz="1200" dirty="0" err="1">
              <a:solidFill>
                <a:schemeClr val="accent2">
                  <a:lumMod val="50000"/>
                </a:schemeClr>
              </a:solidFill>
            </a:rPr>
            <a:t>process</a:t>
          </a:r>
          <a:endParaRPr lang="fr-BE" sz="1200" dirty="0">
            <a:solidFill>
              <a:schemeClr val="accent2">
                <a:lumMod val="50000"/>
              </a:schemeClr>
            </a:solidFill>
          </a:endParaRP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Coordinated with donors</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Based on a close monitoring of BS program and on evolution of the political, economic and social situation</a:t>
          </a:r>
        </a:p>
      </dgm:t>
    </dgm:pt>
    <dgm:pt modelId="{2913FD0E-6274-400F-9C9B-8AA3EE22B97A}" type="parTrans" cxnId="{8295D585-2448-43BE-8818-65CE46A7EA72}">
      <dgm:prSet/>
      <dgm:spPr/>
      <dgm:t>
        <a:bodyPr/>
        <a:lstStyle/>
        <a:p>
          <a:endParaRPr lang="fr-BE">
            <a:solidFill>
              <a:schemeClr val="accent2">
                <a:lumMod val="50000"/>
              </a:schemeClr>
            </a:solidFill>
          </a:endParaRPr>
        </a:p>
      </dgm:t>
    </dgm:pt>
    <dgm:pt modelId="{05CCA9D9-8D7E-4BCC-A5AE-774061F3517D}" type="sibTrans" cxnId="{8295D585-2448-43BE-8818-65CE46A7EA72}">
      <dgm:prSet/>
      <dgm:spPr/>
      <dgm:t>
        <a:bodyPr/>
        <a:lstStyle/>
        <a:p>
          <a:endParaRPr lang="fr-BE">
            <a:solidFill>
              <a:schemeClr val="accent2">
                <a:lumMod val="50000"/>
              </a:schemeClr>
            </a:solidFill>
          </a:endParaRPr>
        </a:p>
      </dgm:t>
    </dgm:pt>
    <dgm:pt modelId="{BCAA1AA9-5DE3-4600-8F6E-35651A30F6CA}">
      <dgm:prSet phldrT="[Text]" custT="1"/>
      <dgm:spPr/>
      <dgm:t>
        <a:bodyPr/>
        <a:lstStyle/>
        <a:p>
          <a:r>
            <a:rPr lang="fr-BE" sz="2000" dirty="0" err="1">
              <a:solidFill>
                <a:schemeClr val="accent2">
                  <a:lumMod val="50000"/>
                </a:schemeClr>
              </a:solidFill>
            </a:rPr>
            <a:t>Capacity</a:t>
          </a:r>
          <a:r>
            <a:rPr lang="fr-BE" sz="2000" dirty="0">
              <a:solidFill>
                <a:schemeClr val="accent2">
                  <a:lumMod val="50000"/>
                </a:schemeClr>
              </a:solidFill>
            </a:rPr>
            <a:t> building</a:t>
          </a:r>
        </a:p>
      </dgm:t>
    </dgm:pt>
    <dgm:pt modelId="{BF26AA43-5FB7-4AA0-ADA9-185CA8C404E6}" type="parTrans" cxnId="{CE353CE2-0F3C-413A-A28D-F8668D11291F}">
      <dgm:prSet/>
      <dgm:spPr/>
      <dgm:t>
        <a:bodyPr/>
        <a:lstStyle/>
        <a:p>
          <a:endParaRPr lang="fr-BE">
            <a:solidFill>
              <a:schemeClr val="accent2">
                <a:lumMod val="50000"/>
              </a:schemeClr>
            </a:solidFill>
          </a:endParaRPr>
        </a:p>
      </dgm:t>
    </dgm:pt>
    <dgm:pt modelId="{F6325773-0D64-45A1-B5F4-9008B9E575C4}" type="sibTrans" cxnId="{CE353CE2-0F3C-413A-A28D-F8668D11291F}">
      <dgm:prSet/>
      <dgm:spPr/>
      <dgm:t>
        <a:bodyPr/>
        <a:lstStyle/>
        <a:p>
          <a:endParaRPr lang="fr-BE">
            <a:solidFill>
              <a:schemeClr val="accent2">
                <a:lumMod val="50000"/>
              </a:schemeClr>
            </a:solidFill>
          </a:endParaRPr>
        </a:p>
      </dgm:t>
    </dgm:pt>
    <dgm:pt modelId="{23E6EE6C-2830-44D1-89A2-CE11B8BC5F3E}">
      <dgm:prSet phldrT="[Text]" custT="1"/>
      <dgm:spPr/>
      <dgm:t>
        <a:bodyPr/>
        <a:lstStyle/>
        <a:p>
          <a:pPr algn="l"/>
          <a:r>
            <a:rPr lang="fr-BE" sz="1200" dirty="0">
              <a:solidFill>
                <a:schemeClr val="accent2">
                  <a:lumMod val="50000"/>
                </a:schemeClr>
              </a:solidFill>
            </a:rPr>
            <a:t>Support to</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PFM</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PRSP process</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Public administration reform</a:t>
          </a:r>
        </a:p>
        <a:p>
          <a:pPr algn="l"/>
          <a:r>
            <a:rPr lang="fr-BE" sz="1200" dirty="0">
              <a:solidFill>
                <a:schemeClr val="accent2">
                  <a:lumMod val="50000"/>
                </a:schemeClr>
              </a:solidFill>
            </a:rPr>
            <a:t>.BS implementation</a:t>
          </a:r>
        </a:p>
        <a:p>
          <a:pPr algn="l"/>
          <a:endParaRPr lang="fr-BE" sz="1200" dirty="0">
            <a:solidFill>
              <a:schemeClr val="accent2">
                <a:lumMod val="50000"/>
              </a:schemeClr>
            </a:solidFill>
          </a:endParaRPr>
        </a:p>
      </dgm:t>
    </dgm:pt>
    <dgm:pt modelId="{080B5AF8-C478-43CC-A3D7-BAAFA7E1539B}" type="parTrans" cxnId="{48E1BB29-FCB0-48C1-9C39-3C2E4F1F1679}">
      <dgm:prSet/>
      <dgm:spPr/>
      <dgm:t>
        <a:bodyPr/>
        <a:lstStyle/>
        <a:p>
          <a:endParaRPr lang="fr-BE">
            <a:solidFill>
              <a:schemeClr val="accent2">
                <a:lumMod val="50000"/>
              </a:schemeClr>
            </a:solidFill>
          </a:endParaRPr>
        </a:p>
      </dgm:t>
    </dgm:pt>
    <dgm:pt modelId="{DDED70E2-9F0B-4FE6-BBE4-C4BC36E6C35E}" type="sibTrans" cxnId="{48E1BB29-FCB0-48C1-9C39-3C2E4F1F1679}">
      <dgm:prSet/>
      <dgm:spPr/>
      <dgm:t>
        <a:bodyPr/>
        <a:lstStyle/>
        <a:p>
          <a:endParaRPr lang="fr-BE">
            <a:solidFill>
              <a:schemeClr val="accent2">
                <a:lumMod val="50000"/>
              </a:schemeClr>
            </a:solidFill>
          </a:endParaRPr>
        </a:p>
      </dgm:t>
    </dgm:pt>
    <dgm:pt modelId="{22F72DF9-2E9C-4CBF-BC19-4718462CC2D2}">
      <dgm:prSet phldrT="[Text]" custT="1"/>
      <dgm:spPr/>
      <dgm:t>
        <a:bodyPr/>
        <a:lstStyle/>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Variety of support: TA, twining, IT equipment</a:t>
          </a:r>
        </a:p>
        <a:p>
          <a:pPr algn="l"/>
          <a:r>
            <a:rPr lang="fr-BE" sz="1200" dirty="0">
              <a:solidFill>
                <a:schemeClr val="accent2">
                  <a:lumMod val="50000"/>
                </a:schemeClr>
              </a:solidFill>
              <a:latin typeface="Arial" panose="020B0604020202020204" pitchFamily="34" charset="0"/>
              <a:cs typeface="Arial" panose="020B0604020202020204" pitchFamily="34" charset="0"/>
            </a:rPr>
            <a:t>►</a:t>
          </a:r>
          <a:r>
            <a:rPr lang="fr-BE" sz="1200" dirty="0">
              <a:solidFill>
                <a:schemeClr val="accent2">
                  <a:lumMod val="50000"/>
                </a:schemeClr>
              </a:solidFill>
            </a:rPr>
            <a:t>Scale to be set according to needs.</a:t>
          </a:r>
        </a:p>
      </dgm:t>
    </dgm:pt>
    <dgm:pt modelId="{1C2C40FE-8BF6-47A7-B405-A0EF440841DE}" type="parTrans" cxnId="{3A6E872F-3E5B-4A6A-AAD4-01C7B0FCCDC2}">
      <dgm:prSet/>
      <dgm:spPr/>
      <dgm:t>
        <a:bodyPr/>
        <a:lstStyle/>
        <a:p>
          <a:endParaRPr lang="fr-BE">
            <a:solidFill>
              <a:schemeClr val="accent2">
                <a:lumMod val="50000"/>
              </a:schemeClr>
            </a:solidFill>
          </a:endParaRPr>
        </a:p>
      </dgm:t>
    </dgm:pt>
    <dgm:pt modelId="{48B1E93D-0D16-46AB-9563-49A5DA0A2919}" type="sibTrans" cxnId="{3A6E872F-3E5B-4A6A-AAD4-01C7B0FCCDC2}">
      <dgm:prSet/>
      <dgm:spPr/>
      <dgm:t>
        <a:bodyPr/>
        <a:lstStyle/>
        <a:p>
          <a:endParaRPr lang="fr-BE">
            <a:solidFill>
              <a:schemeClr val="accent2">
                <a:lumMod val="50000"/>
              </a:schemeClr>
            </a:solidFill>
          </a:endParaRPr>
        </a:p>
      </dgm:t>
    </dgm:pt>
    <dgm:pt modelId="{65D43E3B-0262-4B52-958E-4A10B60CD225}" type="pres">
      <dgm:prSet presAssocID="{5D17E84C-2CE4-45C1-9341-CDA7B8A2C344}" presName="theList" presStyleCnt="0">
        <dgm:presLayoutVars>
          <dgm:dir/>
          <dgm:animLvl val="lvl"/>
          <dgm:resizeHandles val="exact"/>
        </dgm:presLayoutVars>
      </dgm:prSet>
      <dgm:spPr/>
      <dgm:t>
        <a:bodyPr/>
        <a:lstStyle/>
        <a:p>
          <a:endParaRPr lang="fr-FR"/>
        </a:p>
      </dgm:t>
    </dgm:pt>
    <dgm:pt modelId="{18E4F172-DA34-4880-87E0-24AB5D1C9155}" type="pres">
      <dgm:prSet presAssocID="{7FE773DE-E3C7-4ACF-8168-A92738A16664}" presName="compNode" presStyleCnt="0"/>
      <dgm:spPr/>
    </dgm:pt>
    <dgm:pt modelId="{85D0AAA6-C98F-4739-BBBA-7C2EC9BEAA5D}" type="pres">
      <dgm:prSet presAssocID="{7FE773DE-E3C7-4ACF-8168-A92738A16664}" presName="aNode" presStyleLbl="bgShp" presStyleIdx="0" presStyleCnt="3" custLinFactNeighborX="358" custLinFactNeighborY="919"/>
      <dgm:spPr/>
      <dgm:t>
        <a:bodyPr/>
        <a:lstStyle/>
        <a:p>
          <a:endParaRPr lang="fr-FR"/>
        </a:p>
      </dgm:t>
    </dgm:pt>
    <dgm:pt modelId="{3AD330A3-421A-4DCB-9395-837537959C03}" type="pres">
      <dgm:prSet presAssocID="{7FE773DE-E3C7-4ACF-8168-A92738A16664}" presName="textNode" presStyleLbl="bgShp" presStyleIdx="0" presStyleCnt="3"/>
      <dgm:spPr/>
      <dgm:t>
        <a:bodyPr/>
        <a:lstStyle/>
        <a:p>
          <a:endParaRPr lang="fr-FR"/>
        </a:p>
      </dgm:t>
    </dgm:pt>
    <dgm:pt modelId="{7B2FAAAC-8EED-4D19-8537-8087574FA49F}" type="pres">
      <dgm:prSet presAssocID="{7FE773DE-E3C7-4ACF-8168-A92738A16664}" presName="compChildNode" presStyleCnt="0"/>
      <dgm:spPr/>
    </dgm:pt>
    <dgm:pt modelId="{E056C8AA-E0E2-4FA4-94F2-33C5BE6F3BB1}" type="pres">
      <dgm:prSet presAssocID="{7FE773DE-E3C7-4ACF-8168-A92738A16664}" presName="theInnerList" presStyleCnt="0"/>
      <dgm:spPr/>
    </dgm:pt>
    <dgm:pt modelId="{0190977B-0C5D-479A-BA11-221F6FCC90DC}" type="pres">
      <dgm:prSet presAssocID="{217D375D-91C3-4BE2-8D7B-F932075A0CDC}" presName="childNode" presStyleLbl="node1" presStyleIdx="0" presStyleCnt="6" custScaleX="113659" custScaleY="318606" custLinFactY="-84349" custLinFactNeighborX="-1777" custLinFactNeighborY="-100000">
        <dgm:presLayoutVars>
          <dgm:bulletEnabled val="1"/>
        </dgm:presLayoutVars>
      </dgm:prSet>
      <dgm:spPr/>
      <dgm:t>
        <a:bodyPr/>
        <a:lstStyle/>
        <a:p>
          <a:endParaRPr lang="fr-FR"/>
        </a:p>
      </dgm:t>
    </dgm:pt>
    <dgm:pt modelId="{E229C20A-E896-4F70-A1E2-F6F79FCA76D9}" type="pres">
      <dgm:prSet presAssocID="{217D375D-91C3-4BE2-8D7B-F932075A0CDC}" presName="aSpace2" presStyleCnt="0"/>
      <dgm:spPr/>
    </dgm:pt>
    <dgm:pt modelId="{66AF4A0C-5DC0-41AB-8DB8-7F1DD69E7E03}" type="pres">
      <dgm:prSet presAssocID="{CD644AB3-9153-4738-833A-51F102B21FAF}" presName="childNode" presStyleLbl="node1" presStyleIdx="1" presStyleCnt="6" custScaleX="117122" custScaleY="283764" custLinFactY="-13329" custLinFactNeighborY="-100000">
        <dgm:presLayoutVars>
          <dgm:bulletEnabled val="1"/>
        </dgm:presLayoutVars>
      </dgm:prSet>
      <dgm:spPr/>
      <dgm:t>
        <a:bodyPr/>
        <a:lstStyle/>
        <a:p>
          <a:endParaRPr lang="fr-FR"/>
        </a:p>
      </dgm:t>
    </dgm:pt>
    <dgm:pt modelId="{CAB72E9D-D371-47B4-8009-B8202D0C9290}" type="pres">
      <dgm:prSet presAssocID="{7FE773DE-E3C7-4ACF-8168-A92738A16664}" presName="aSpace" presStyleCnt="0"/>
      <dgm:spPr/>
    </dgm:pt>
    <dgm:pt modelId="{151B8535-B6F8-488F-A7A1-F1E43F809947}" type="pres">
      <dgm:prSet presAssocID="{3CD2C975-C929-4BF6-8CC0-90BB0590D2A8}" presName="compNode" presStyleCnt="0"/>
      <dgm:spPr/>
    </dgm:pt>
    <dgm:pt modelId="{7F0A44DC-6CFA-470A-875D-54E37A4D77D9}" type="pres">
      <dgm:prSet presAssocID="{3CD2C975-C929-4BF6-8CC0-90BB0590D2A8}" presName="aNode" presStyleLbl="bgShp" presStyleIdx="1" presStyleCnt="3" custScaleY="100000" custLinFactNeighborX="-2381" custLinFactNeighborY="-3125"/>
      <dgm:spPr/>
      <dgm:t>
        <a:bodyPr/>
        <a:lstStyle/>
        <a:p>
          <a:endParaRPr lang="fr-FR"/>
        </a:p>
      </dgm:t>
    </dgm:pt>
    <dgm:pt modelId="{CCA30BAB-3C6E-4573-BA15-29CE2B08CD49}" type="pres">
      <dgm:prSet presAssocID="{3CD2C975-C929-4BF6-8CC0-90BB0590D2A8}" presName="textNode" presStyleLbl="bgShp" presStyleIdx="1" presStyleCnt="3"/>
      <dgm:spPr/>
      <dgm:t>
        <a:bodyPr/>
        <a:lstStyle/>
        <a:p>
          <a:endParaRPr lang="fr-FR"/>
        </a:p>
      </dgm:t>
    </dgm:pt>
    <dgm:pt modelId="{B0F5C4DD-2C7A-4401-9269-C5F1971C0672}" type="pres">
      <dgm:prSet presAssocID="{3CD2C975-C929-4BF6-8CC0-90BB0590D2A8}" presName="compChildNode" presStyleCnt="0"/>
      <dgm:spPr/>
    </dgm:pt>
    <dgm:pt modelId="{727E4BE2-7D50-466B-95D1-14D4A92FFDE6}" type="pres">
      <dgm:prSet presAssocID="{3CD2C975-C929-4BF6-8CC0-90BB0590D2A8}" presName="theInnerList" presStyleCnt="0"/>
      <dgm:spPr/>
    </dgm:pt>
    <dgm:pt modelId="{A62FFB75-0F2C-4D13-88CC-016740E0E7C4}" type="pres">
      <dgm:prSet presAssocID="{99A826C1-58DC-4E5B-BE3D-74EC2417EA44}" presName="childNode" presStyleLbl="node1" presStyleIdx="2" presStyleCnt="6" custScaleX="110275" custScaleY="771546" custLinFactY="-185139" custLinFactNeighborY="-200000">
        <dgm:presLayoutVars>
          <dgm:bulletEnabled val="1"/>
        </dgm:presLayoutVars>
      </dgm:prSet>
      <dgm:spPr/>
      <dgm:t>
        <a:bodyPr/>
        <a:lstStyle/>
        <a:p>
          <a:endParaRPr lang="fr-FR"/>
        </a:p>
      </dgm:t>
    </dgm:pt>
    <dgm:pt modelId="{7C352C59-98AB-4BB3-83B0-C8A224BA2E24}" type="pres">
      <dgm:prSet presAssocID="{99A826C1-58DC-4E5B-BE3D-74EC2417EA44}" presName="aSpace2" presStyleCnt="0"/>
      <dgm:spPr/>
    </dgm:pt>
    <dgm:pt modelId="{3FED0DEE-04EF-4168-8666-8353B1659737}" type="pres">
      <dgm:prSet presAssocID="{8D484EE6-A947-4549-A437-9D35B9E5E70C}" presName="childNode" presStyleLbl="node1" presStyleIdx="3" presStyleCnt="6" custScaleX="113659" custScaleY="573444" custLinFactY="-99288" custLinFactNeighborX="-1692" custLinFactNeighborY="-100000">
        <dgm:presLayoutVars>
          <dgm:bulletEnabled val="1"/>
        </dgm:presLayoutVars>
      </dgm:prSet>
      <dgm:spPr/>
      <dgm:t>
        <a:bodyPr/>
        <a:lstStyle/>
        <a:p>
          <a:endParaRPr lang="fr-FR"/>
        </a:p>
      </dgm:t>
    </dgm:pt>
    <dgm:pt modelId="{6C86FB85-15F9-4F8C-899F-7B82EDB0D780}" type="pres">
      <dgm:prSet presAssocID="{3CD2C975-C929-4BF6-8CC0-90BB0590D2A8}" presName="aSpace" presStyleCnt="0"/>
      <dgm:spPr/>
    </dgm:pt>
    <dgm:pt modelId="{CA018536-BA8E-41D5-956B-97C10256A32B}" type="pres">
      <dgm:prSet presAssocID="{BCAA1AA9-5DE3-4600-8F6E-35651A30F6CA}" presName="compNode" presStyleCnt="0"/>
      <dgm:spPr/>
    </dgm:pt>
    <dgm:pt modelId="{24557B8A-A98A-430D-9283-72DA50ECEDD8}" type="pres">
      <dgm:prSet presAssocID="{BCAA1AA9-5DE3-4600-8F6E-35651A30F6CA}" presName="aNode" presStyleLbl="bgShp" presStyleIdx="2" presStyleCnt="3"/>
      <dgm:spPr/>
      <dgm:t>
        <a:bodyPr/>
        <a:lstStyle/>
        <a:p>
          <a:endParaRPr lang="fr-FR"/>
        </a:p>
      </dgm:t>
    </dgm:pt>
    <dgm:pt modelId="{E77F9DDE-CFE3-45B1-BD24-ECBB48F36DF3}" type="pres">
      <dgm:prSet presAssocID="{BCAA1AA9-5DE3-4600-8F6E-35651A30F6CA}" presName="textNode" presStyleLbl="bgShp" presStyleIdx="2" presStyleCnt="3"/>
      <dgm:spPr/>
      <dgm:t>
        <a:bodyPr/>
        <a:lstStyle/>
        <a:p>
          <a:endParaRPr lang="fr-FR"/>
        </a:p>
      </dgm:t>
    </dgm:pt>
    <dgm:pt modelId="{DE61EE2D-EDC5-4154-83ED-6D9898E18B3B}" type="pres">
      <dgm:prSet presAssocID="{BCAA1AA9-5DE3-4600-8F6E-35651A30F6CA}" presName="compChildNode" presStyleCnt="0"/>
      <dgm:spPr/>
    </dgm:pt>
    <dgm:pt modelId="{036BA925-0A24-4F87-9AD4-4D322FE61368}" type="pres">
      <dgm:prSet presAssocID="{BCAA1AA9-5DE3-4600-8F6E-35651A30F6CA}" presName="theInnerList" presStyleCnt="0"/>
      <dgm:spPr/>
    </dgm:pt>
    <dgm:pt modelId="{3F06707A-64F3-480B-8113-0D264AEC53CC}" type="pres">
      <dgm:prSet presAssocID="{23E6EE6C-2830-44D1-89A2-CE11B8BC5F3E}" presName="childNode" presStyleLbl="node1" presStyleIdx="4" presStyleCnt="6" custScaleX="110322" custScaleY="210624" custLinFactY="-43724" custLinFactNeighborX="3276" custLinFactNeighborY="-100000">
        <dgm:presLayoutVars>
          <dgm:bulletEnabled val="1"/>
        </dgm:presLayoutVars>
      </dgm:prSet>
      <dgm:spPr/>
      <dgm:t>
        <a:bodyPr/>
        <a:lstStyle/>
        <a:p>
          <a:endParaRPr lang="fr-FR"/>
        </a:p>
      </dgm:t>
    </dgm:pt>
    <dgm:pt modelId="{3F283BF3-E6AE-461D-A75B-FF39A6F89B0B}" type="pres">
      <dgm:prSet presAssocID="{23E6EE6C-2830-44D1-89A2-CE11B8BC5F3E}" presName="aSpace2" presStyleCnt="0"/>
      <dgm:spPr/>
    </dgm:pt>
    <dgm:pt modelId="{BDAA22F2-A925-4BE0-A92E-B953D75FAF6A}" type="pres">
      <dgm:prSet presAssocID="{22F72DF9-2E9C-4CBF-BC19-4718462CC2D2}" presName="childNode" presStyleLbl="node1" presStyleIdx="5" presStyleCnt="6" custScaleX="119170" custScaleY="146182" custLinFactY="-26699" custLinFactNeighborX="2963" custLinFactNeighborY="-100000">
        <dgm:presLayoutVars>
          <dgm:bulletEnabled val="1"/>
        </dgm:presLayoutVars>
      </dgm:prSet>
      <dgm:spPr/>
      <dgm:t>
        <a:bodyPr/>
        <a:lstStyle/>
        <a:p>
          <a:endParaRPr lang="fr-FR"/>
        </a:p>
      </dgm:t>
    </dgm:pt>
  </dgm:ptLst>
  <dgm:cxnLst>
    <dgm:cxn modelId="{5005D733-E023-44E9-9319-2F794A4DC174}" srcId="{5D17E84C-2CE4-45C1-9341-CDA7B8A2C344}" destId="{3CD2C975-C929-4BF6-8CC0-90BB0590D2A8}" srcOrd="1" destOrd="0" parTransId="{B7407112-4E2D-49E3-8135-9C95FDC6E9C9}" sibTransId="{0096469E-8D4A-4B0A-95D7-BC924E1DFF1F}"/>
    <dgm:cxn modelId="{818EC49A-4CCE-2E4A-834E-7665E37B48BA}" type="presOf" srcId="{BCAA1AA9-5DE3-4600-8F6E-35651A30F6CA}" destId="{E77F9DDE-CFE3-45B1-BD24-ECBB48F36DF3}" srcOrd="1" destOrd="0" presId="urn:microsoft.com/office/officeart/2005/8/layout/lProcess2"/>
    <dgm:cxn modelId="{FE2C84B9-5E78-E542-ADFB-27C37EF460C9}" type="presOf" srcId="{5D17E84C-2CE4-45C1-9341-CDA7B8A2C344}" destId="{65D43E3B-0262-4B52-958E-4A10B60CD225}" srcOrd="0" destOrd="0" presId="urn:microsoft.com/office/officeart/2005/8/layout/lProcess2"/>
    <dgm:cxn modelId="{864C611B-185C-B943-A94C-F7BE1A9B10EF}" type="presOf" srcId="{7FE773DE-E3C7-4ACF-8168-A92738A16664}" destId="{85D0AAA6-C98F-4739-BBBA-7C2EC9BEAA5D}" srcOrd="0" destOrd="0" presId="urn:microsoft.com/office/officeart/2005/8/layout/lProcess2"/>
    <dgm:cxn modelId="{AB3A3A2C-B805-5042-B80B-D65EBAFAA11C}" type="presOf" srcId="{CD644AB3-9153-4738-833A-51F102B21FAF}" destId="{66AF4A0C-5DC0-41AB-8DB8-7F1DD69E7E03}" srcOrd="0" destOrd="0" presId="urn:microsoft.com/office/officeart/2005/8/layout/lProcess2"/>
    <dgm:cxn modelId="{2CB6B85A-5666-498D-BDF4-7FF9ACF265E2}" srcId="{7FE773DE-E3C7-4ACF-8168-A92738A16664}" destId="{CD644AB3-9153-4738-833A-51F102B21FAF}" srcOrd="1" destOrd="0" parTransId="{5F01E21C-6D1C-40BA-A496-1BE3097EFB30}" sibTransId="{724A60FF-7ADC-4562-B400-DC9D732A283C}"/>
    <dgm:cxn modelId="{F3392469-43CE-854C-B9C5-B61875E637DE}" type="presOf" srcId="{3CD2C975-C929-4BF6-8CC0-90BB0590D2A8}" destId="{7F0A44DC-6CFA-470A-875D-54E37A4D77D9}" srcOrd="0" destOrd="0" presId="urn:microsoft.com/office/officeart/2005/8/layout/lProcess2"/>
    <dgm:cxn modelId="{50049A15-35B5-1A46-ACBA-66E3CF17C7E7}" type="presOf" srcId="{217D375D-91C3-4BE2-8D7B-F932075A0CDC}" destId="{0190977B-0C5D-479A-BA11-221F6FCC90DC}" srcOrd="0" destOrd="0" presId="urn:microsoft.com/office/officeart/2005/8/layout/lProcess2"/>
    <dgm:cxn modelId="{3A6E872F-3E5B-4A6A-AAD4-01C7B0FCCDC2}" srcId="{BCAA1AA9-5DE3-4600-8F6E-35651A30F6CA}" destId="{22F72DF9-2E9C-4CBF-BC19-4718462CC2D2}" srcOrd="1" destOrd="0" parTransId="{1C2C40FE-8BF6-47A7-B405-A0EF440841DE}" sibTransId="{48B1E93D-0D16-46AB-9563-49A5DA0A2919}"/>
    <dgm:cxn modelId="{84B5858B-48DA-9647-B220-3B326682F3AC}" type="presOf" srcId="{BCAA1AA9-5DE3-4600-8F6E-35651A30F6CA}" destId="{24557B8A-A98A-430D-9283-72DA50ECEDD8}" srcOrd="0" destOrd="0" presId="urn:microsoft.com/office/officeart/2005/8/layout/lProcess2"/>
    <dgm:cxn modelId="{41673755-85CD-4635-BFF3-4E40335014BF}" srcId="{5D17E84C-2CE4-45C1-9341-CDA7B8A2C344}" destId="{7FE773DE-E3C7-4ACF-8168-A92738A16664}" srcOrd="0" destOrd="0" parTransId="{AD28FEF0-39A6-466A-BFEB-01A58B5523F5}" sibTransId="{CC4194D5-6DD8-4656-9A40-C611F12CE20B}"/>
    <dgm:cxn modelId="{3E2E37F2-3195-5245-9656-6F0EAA69DD3B}" type="presOf" srcId="{3CD2C975-C929-4BF6-8CC0-90BB0590D2A8}" destId="{CCA30BAB-3C6E-4573-BA15-29CE2B08CD49}" srcOrd="1" destOrd="0" presId="urn:microsoft.com/office/officeart/2005/8/layout/lProcess2"/>
    <dgm:cxn modelId="{FD5CD8EF-D456-2F49-9FC0-8439B193E154}" type="presOf" srcId="{22F72DF9-2E9C-4CBF-BC19-4718462CC2D2}" destId="{BDAA22F2-A925-4BE0-A92E-B953D75FAF6A}" srcOrd="0" destOrd="0" presId="urn:microsoft.com/office/officeart/2005/8/layout/lProcess2"/>
    <dgm:cxn modelId="{04F77D7B-1B34-434F-8422-394C6B416363}" type="presOf" srcId="{7FE773DE-E3C7-4ACF-8168-A92738A16664}" destId="{3AD330A3-421A-4DCB-9395-837537959C03}" srcOrd="1" destOrd="0" presId="urn:microsoft.com/office/officeart/2005/8/layout/lProcess2"/>
    <dgm:cxn modelId="{2C213F73-52B8-074F-A466-633629D54007}" type="presOf" srcId="{8D484EE6-A947-4549-A437-9D35B9E5E70C}" destId="{3FED0DEE-04EF-4168-8666-8353B1659737}" srcOrd="0" destOrd="0" presId="urn:microsoft.com/office/officeart/2005/8/layout/lProcess2"/>
    <dgm:cxn modelId="{C05452F8-56BE-F747-862D-66903D7D7625}" type="presOf" srcId="{23E6EE6C-2830-44D1-89A2-CE11B8BC5F3E}" destId="{3F06707A-64F3-480B-8113-0D264AEC53CC}" srcOrd="0" destOrd="0" presId="urn:microsoft.com/office/officeart/2005/8/layout/lProcess2"/>
    <dgm:cxn modelId="{8295D585-2448-43BE-8818-65CE46A7EA72}" srcId="{3CD2C975-C929-4BF6-8CC0-90BB0590D2A8}" destId="{8D484EE6-A947-4549-A437-9D35B9E5E70C}" srcOrd="1" destOrd="0" parTransId="{2913FD0E-6274-400F-9C9B-8AA3EE22B97A}" sibTransId="{05CCA9D9-8D7E-4BCC-A5AE-774061F3517D}"/>
    <dgm:cxn modelId="{BE0DB089-B961-499C-BE17-60B2888663DB}" srcId="{3CD2C975-C929-4BF6-8CC0-90BB0590D2A8}" destId="{99A826C1-58DC-4E5B-BE3D-74EC2417EA44}" srcOrd="0" destOrd="0" parTransId="{87DE5B32-EFFB-4FBC-B641-58ECBA4AA7B0}" sibTransId="{5B80BADB-CFDC-48E1-9AB1-C0EEF4C2A4D3}"/>
    <dgm:cxn modelId="{752CDB3F-532D-4A44-8EC0-6F7FC89371B0}" type="presOf" srcId="{99A826C1-58DC-4E5B-BE3D-74EC2417EA44}" destId="{A62FFB75-0F2C-4D13-88CC-016740E0E7C4}" srcOrd="0" destOrd="0" presId="urn:microsoft.com/office/officeart/2005/8/layout/lProcess2"/>
    <dgm:cxn modelId="{48E1BB29-FCB0-48C1-9C39-3C2E4F1F1679}" srcId="{BCAA1AA9-5DE3-4600-8F6E-35651A30F6CA}" destId="{23E6EE6C-2830-44D1-89A2-CE11B8BC5F3E}" srcOrd="0" destOrd="0" parTransId="{080B5AF8-C478-43CC-A3D7-BAAFA7E1539B}" sibTransId="{DDED70E2-9F0B-4FE6-BBE4-C4BC36E6C35E}"/>
    <dgm:cxn modelId="{A7BA4B2A-1E94-4E29-9588-679069DDB6EE}" srcId="{7FE773DE-E3C7-4ACF-8168-A92738A16664}" destId="{217D375D-91C3-4BE2-8D7B-F932075A0CDC}" srcOrd="0" destOrd="0" parTransId="{C304A684-250B-4EC5-A46A-2D454F56B058}" sibTransId="{9EBFC84D-DF6D-46CF-8D9B-D301A0A09BAF}"/>
    <dgm:cxn modelId="{CE353CE2-0F3C-413A-A28D-F8668D11291F}" srcId="{5D17E84C-2CE4-45C1-9341-CDA7B8A2C344}" destId="{BCAA1AA9-5DE3-4600-8F6E-35651A30F6CA}" srcOrd="2" destOrd="0" parTransId="{BF26AA43-5FB7-4AA0-ADA9-185CA8C404E6}" sibTransId="{F6325773-0D64-45A1-B5F4-9008B9E575C4}"/>
    <dgm:cxn modelId="{4D9B6E62-EB31-0446-B2C4-A53545E7FAC2}" type="presParOf" srcId="{65D43E3B-0262-4B52-958E-4A10B60CD225}" destId="{18E4F172-DA34-4880-87E0-24AB5D1C9155}" srcOrd="0" destOrd="0" presId="urn:microsoft.com/office/officeart/2005/8/layout/lProcess2"/>
    <dgm:cxn modelId="{E11E0E6F-44B4-2E48-B4D8-F5487EC8B478}" type="presParOf" srcId="{18E4F172-DA34-4880-87E0-24AB5D1C9155}" destId="{85D0AAA6-C98F-4739-BBBA-7C2EC9BEAA5D}" srcOrd="0" destOrd="0" presId="urn:microsoft.com/office/officeart/2005/8/layout/lProcess2"/>
    <dgm:cxn modelId="{CB81486C-6AE2-1847-B32C-B6613BCD24E2}" type="presParOf" srcId="{18E4F172-DA34-4880-87E0-24AB5D1C9155}" destId="{3AD330A3-421A-4DCB-9395-837537959C03}" srcOrd="1" destOrd="0" presId="urn:microsoft.com/office/officeart/2005/8/layout/lProcess2"/>
    <dgm:cxn modelId="{53522DE6-B11F-D544-B0B2-5E52990D6460}" type="presParOf" srcId="{18E4F172-DA34-4880-87E0-24AB5D1C9155}" destId="{7B2FAAAC-8EED-4D19-8537-8087574FA49F}" srcOrd="2" destOrd="0" presId="urn:microsoft.com/office/officeart/2005/8/layout/lProcess2"/>
    <dgm:cxn modelId="{3F6A8BC9-ABE6-2A4E-9475-593F5292A768}" type="presParOf" srcId="{7B2FAAAC-8EED-4D19-8537-8087574FA49F}" destId="{E056C8AA-E0E2-4FA4-94F2-33C5BE6F3BB1}" srcOrd="0" destOrd="0" presId="urn:microsoft.com/office/officeart/2005/8/layout/lProcess2"/>
    <dgm:cxn modelId="{87297E0E-BFEC-1C4A-9A1A-529BD5185C65}" type="presParOf" srcId="{E056C8AA-E0E2-4FA4-94F2-33C5BE6F3BB1}" destId="{0190977B-0C5D-479A-BA11-221F6FCC90DC}" srcOrd="0" destOrd="0" presId="urn:microsoft.com/office/officeart/2005/8/layout/lProcess2"/>
    <dgm:cxn modelId="{17FC9536-2C1C-DD4E-A04D-6CC6811D79F3}" type="presParOf" srcId="{E056C8AA-E0E2-4FA4-94F2-33C5BE6F3BB1}" destId="{E229C20A-E896-4F70-A1E2-F6F79FCA76D9}" srcOrd="1" destOrd="0" presId="urn:microsoft.com/office/officeart/2005/8/layout/lProcess2"/>
    <dgm:cxn modelId="{123E0AC5-58B8-2C49-BBB3-7105096231E0}" type="presParOf" srcId="{E056C8AA-E0E2-4FA4-94F2-33C5BE6F3BB1}" destId="{66AF4A0C-5DC0-41AB-8DB8-7F1DD69E7E03}" srcOrd="2" destOrd="0" presId="urn:microsoft.com/office/officeart/2005/8/layout/lProcess2"/>
    <dgm:cxn modelId="{0F9772B0-B301-684E-8FB0-6630382214E9}" type="presParOf" srcId="{65D43E3B-0262-4B52-958E-4A10B60CD225}" destId="{CAB72E9D-D371-47B4-8009-B8202D0C9290}" srcOrd="1" destOrd="0" presId="urn:microsoft.com/office/officeart/2005/8/layout/lProcess2"/>
    <dgm:cxn modelId="{83E2F4F3-0788-5845-903E-C8DD4D64FF88}" type="presParOf" srcId="{65D43E3B-0262-4B52-958E-4A10B60CD225}" destId="{151B8535-B6F8-488F-A7A1-F1E43F809947}" srcOrd="2" destOrd="0" presId="urn:microsoft.com/office/officeart/2005/8/layout/lProcess2"/>
    <dgm:cxn modelId="{EF7ED21E-9C2D-964C-9FC4-2C174BFB2B32}" type="presParOf" srcId="{151B8535-B6F8-488F-A7A1-F1E43F809947}" destId="{7F0A44DC-6CFA-470A-875D-54E37A4D77D9}" srcOrd="0" destOrd="0" presId="urn:microsoft.com/office/officeart/2005/8/layout/lProcess2"/>
    <dgm:cxn modelId="{01371F29-307A-F440-BDCE-E696E61A2C01}" type="presParOf" srcId="{151B8535-B6F8-488F-A7A1-F1E43F809947}" destId="{CCA30BAB-3C6E-4573-BA15-29CE2B08CD49}" srcOrd="1" destOrd="0" presId="urn:microsoft.com/office/officeart/2005/8/layout/lProcess2"/>
    <dgm:cxn modelId="{E5BFEF5D-D546-244C-8382-CFCF2B0A655E}" type="presParOf" srcId="{151B8535-B6F8-488F-A7A1-F1E43F809947}" destId="{B0F5C4DD-2C7A-4401-9269-C5F1971C0672}" srcOrd="2" destOrd="0" presId="urn:microsoft.com/office/officeart/2005/8/layout/lProcess2"/>
    <dgm:cxn modelId="{DCCD43BD-FF0D-EE49-B908-6E3583DFDED9}" type="presParOf" srcId="{B0F5C4DD-2C7A-4401-9269-C5F1971C0672}" destId="{727E4BE2-7D50-466B-95D1-14D4A92FFDE6}" srcOrd="0" destOrd="0" presId="urn:microsoft.com/office/officeart/2005/8/layout/lProcess2"/>
    <dgm:cxn modelId="{B2B1E36F-3A28-D742-B674-1DCA1355E0D5}" type="presParOf" srcId="{727E4BE2-7D50-466B-95D1-14D4A92FFDE6}" destId="{A62FFB75-0F2C-4D13-88CC-016740E0E7C4}" srcOrd="0" destOrd="0" presId="urn:microsoft.com/office/officeart/2005/8/layout/lProcess2"/>
    <dgm:cxn modelId="{52C0566A-BC2E-E14D-B6AF-217E5684D9D9}" type="presParOf" srcId="{727E4BE2-7D50-466B-95D1-14D4A92FFDE6}" destId="{7C352C59-98AB-4BB3-83B0-C8A224BA2E24}" srcOrd="1" destOrd="0" presId="urn:microsoft.com/office/officeart/2005/8/layout/lProcess2"/>
    <dgm:cxn modelId="{C3129BBA-8464-234C-89CD-935DA6148FC6}" type="presParOf" srcId="{727E4BE2-7D50-466B-95D1-14D4A92FFDE6}" destId="{3FED0DEE-04EF-4168-8666-8353B1659737}" srcOrd="2" destOrd="0" presId="urn:microsoft.com/office/officeart/2005/8/layout/lProcess2"/>
    <dgm:cxn modelId="{A4782E18-3677-8143-9D73-597D1889B9CC}" type="presParOf" srcId="{65D43E3B-0262-4B52-958E-4A10B60CD225}" destId="{6C86FB85-15F9-4F8C-899F-7B82EDB0D780}" srcOrd="3" destOrd="0" presId="urn:microsoft.com/office/officeart/2005/8/layout/lProcess2"/>
    <dgm:cxn modelId="{61496AFB-3881-0147-B999-7126637313F2}" type="presParOf" srcId="{65D43E3B-0262-4B52-958E-4A10B60CD225}" destId="{CA018536-BA8E-41D5-956B-97C10256A32B}" srcOrd="4" destOrd="0" presId="urn:microsoft.com/office/officeart/2005/8/layout/lProcess2"/>
    <dgm:cxn modelId="{683F070C-246B-B945-BCFF-540E0624909B}" type="presParOf" srcId="{CA018536-BA8E-41D5-956B-97C10256A32B}" destId="{24557B8A-A98A-430D-9283-72DA50ECEDD8}" srcOrd="0" destOrd="0" presId="urn:microsoft.com/office/officeart/2005/8/layout/lProcess2"/>
    <dgm:cxn modelId="{AB70CF75-F471-714A-AA1C-B9424F960956}" type="presParOf" srcId="{CA018536-BA8E-41D5-956B-97C10256A32B}" destId="{E77F9DDE-CFE3-45B1-BD24-ECBB48F36DF3}" srcOrd="1" destOrd="0" presId="urn:microsoft.com/office/officeart/2005/8/layout/lProcess2"/>
    <dgm:cxn modelId="{7F730A3A-706E-0342-9DEC-6CDB36D33548}" type="presParOf" srcId="{CA018536-BA8E-41D5-956B-97C10256A32B}" destId="{DE61EE2D-EDC5-4154-83ED-6D9898E18B3B}" srcOrd="2" destOrd="0" presId="urn:microsoft.com/office/officeart/2005/8/layout/lProcess2"/>
    <dgm:cxn modelId="{4100F372-8D23-6942-94D0-1DA33A033CD4}" type="presParOf" srcId="{DE61EE2D-EDC5-4154-83ED-6D9898E18B3B}" destId="{036BA925-0A24-4F87-9AD4-4D322FE61368}" srcOrd="0" destOrd="0" presId="urn:microsoft.com/office/officeart/2005/8/layout/lProcess2"/>
    <dgm:cxn modelId="{BDF16BDB-D5FC-E641-9A01-883EDEA3051A}" type="presParOf" srcId="{036BA925-0A24-4F87-9AD4-4D322FE61368}" destId="{3F06707A-64F3-480B-8113-0D264AEC53CC}" srcOrd="0" destOrd="0" presId="urn:microsoft.com/office/officeart/2005/8/layout/lProcess2"/>
    <dgm:cxn modelId="{430BCD55-88F5-9F4C-B226-5A8AD53A95EC}" type="presParOf" srcId="{036BA925-0A24-4F87-9AD4-4D322FE61368}" destId="{3F283BF3-E6AE-461D-A75B-FF39A6F89B0B}" srcOrd="1" destOrd="0" presId="urn:microsoft.com/office/officeart/2005/8/layout/lProcess2"/>
    <dgm:cxn modelId="{74D67303-2309-7545-B6B3-42529291A3A2}" type="presParOf" srcId="{036BA925-0A24-4F87-9AD4-4D322FE61368}" destId="{BDAA22F2-A925-4BE0-A92E-B953D75FAF6A}"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0F417-524D-4AD9-8885-57AC8DEFCC32}">
      <dsp:nvSpPr>
        <dsp:cNvPr id="0" name=""/>
        <dsp:cNvSpPr/>
      </dsp:nvSpPr>
      <dsp:spPr>
        <a:xfrm>
          <a:off x="0" y="971843"/>
          <a:ext cx="1789934" cy="1733580"/>
        </a:xfrm>
        <a:prstGeom prst="roundRect">
          <a:avLst>
            <a:gd name="adj" fmla="val 10000"/>
          </a:avLst>
        </a:prstGeom>
        <a:solidFill>
          <a:srgbClr val="E2F0F2">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nl-NL" sz="1400" kern="1200" dirty="0"/>
            <a:t>Background</a:t>
          </a:r>
        </a:p>
        <a:p>
          <a:pPr marL="114300" lvl="1" indent="-114300" algn="l" defTabSz="622300">
            <a:lnSpc>
              <a:spcPct val="90000"/>
            </a:lnSpc>
            <a:spcBef>
              <a:spcPct val="0"/>
            </a:spcBef>
            <a:spcAft>
              <a:spcPct val="15000"/>
            </a:spcAft>
            <a:buChar char="•"/>
          </a:pPr>
          <a:r>
            <a:rPr lang="nl-NL" sz="1400" kern="1200" dirty="0"/>
            <a:t>Basic </a:t>
          </a:r>
          <a:r>
            <a:rPr lang="nl-NL" sz="1400" kern="1200" dirty="0" err="1"/>
            <a:t>concepts</a:t>
          </a:r>
          <a:endParaRPr lang="nl-NL" sz="1400" kern="1200" dirty="0"/>
        </a:p>
        <a:p>
          <a:pPr marL="114300" lvl="1" indent="-114300" algn="l" defTabSz="622300">
            <a:lnSpc>
              <a:spcPct val="90000"/>
            </a:lnSpc>
            <a:spcBef>
              <a:spcPct val="0"/>
            </a:spcBef>
            <a:spcAft>
              <a:spcPct val="15000"/>
            </a:spcAft>
            <a:buChar char="•"/>
          </a:pPr>
          <a:r>
            <a:rPr lang="nl-NL" sz="1400" kern="1200" dirty="0" err="1"/>
            <a:t>Eligibility</a:t>
          </a:r>
          <a:endParaRPr lang="nl-NL" sz="1400" kern="1200" dirty="0"/>
        </a:p>
        <a:p>
          <a:pPr marL="114300" lvl="1" indent="-114300" algn="l" defTabSz="622300">
            <a:lnSpc>
              <a:spcPct val="90000"/>
            </a:lnSpc>
            <a:spcBef>
              <a:spcPct val="0"/>
            </a:spcBef>
            <a:spcAft>
              <a:spcPct val="15000"/>
            </a:spcAft>
            <a:buChar char="•"/>
          </a:pPr>
          <a:r>
            <a:rPr lang="nl-NL" sz="1400" kern="1200" dirty="0" err="1"/>
            <a:t>Intervention</a:t>
          </a:r>
          <a:r>
            <a:rPr lang="nl-NL" sz="1400" kern="1200" dirty="0"/>
            <a:t> logic</a:t>
          </a:r>
        </a:p>
      </dsp:txBody>
      <dsp:txXfrm>
        <a:off x="39894" y="1011737"/>
        <a:ext cx="1710146" cy="1282310"/>
      </dsp:txXfrm>
    </dsp:sp>
    <dsp:sp modelId="{EE4E6F6A-02A3-4C48-8B47-F642815A0075}">
      <dsp:nvSpPr>
        <dsp:cNvPr id="0" name=""/>
        <dsp:cNvSpPr/>
      </dsp:nvSpPr>
      <dsp:spPr>
        <a:xfrm>
          <a:off x="959229" y="1345165"/>
          <a:ext cx="2116895" cy="2116895"/>
        </a:xfrm>
        <a:prstGeom prst="leftCircularArrow">
          <a:avLst>
            <a:gd name="adj1" fmla="val 2666"/>
            <a:gd name="adj2" fmla="val 324369"/>
            <a:gd name="adj3" fmla="val 2109847"/>
            <a:gd name="adj4" fmla="val 9034457"/>
            <a:gd name="adj5" fmla="val 3111"/>
          </a:avLst>
        </a:prstGeom>
        <a:solidFill>
          <a:srgbClr val="002060"/>
        </a:solidFill>
        <a:ln w="38100">
          <a:noFill/>
        </a:ln>
        <a:effectLst/>
      </dsp:spPr>
      <dsp:style>
        <a:lnRef idx="0">
          <a:scrgbClr r="0" g="0" b="0"/>
        </a:lnRef>
        <a:fillRef idx="1">
          <a:scrgbClr r="0" g="0" b="0"/>
        </a:fillRef>
        <a:effectRef idx="0">
          <a:scrgbClr r="0" g="0" b="0"/>
        </a:effectRef>
        <a:fontRef idx="minor">
          <a:schemeClr val="lt1"/>
        </a:fontRef>
      </dsp:style>
    </dsp:sp>
    <dsp:sp modelId="{3646B820-549B-4472-A794-FC525E265191}">
      <dsp:nvSpPr>
        <dsp:cNvPr id="0" name=""/>
        <dsp:cNvSpPr/>
      </dsp:nvSpPr>
      <dsp:spPr>
        <a:xfrm>
          <a:off x="529460" y="2186824"/>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1 </a:t>
          </a:r>
        </a:p>
      </dsp:txBody>
      <dsp:txXfrm>
        <a:off x="543271" y="2200635"/>
        <a:ext cx="1158173" cy="443929"/>
      </dsp:txXfrm>
    </dsp:sp>
    <dsp:sp modelId="{EBF25338-9215-4DC6-9B1F-C2C1DC441BE4}">
      <dsp:nvSpPr>
        <dsp:cNvPr id="0" name=""/>
        <dsp:cNvSpPr/>
      </dsp:nvSpPr>
      <dsp:spPr>
        <a:xfrm>
          <a:off x="2063748" y="970286"/>
          <a:ext cx="2164167" cy="1804339"/>
        </a:xfrm>
        <a:prstGeom prst="roundRect">
          <a:avLst>
            <a:gd name="adj" fmla="val 10000"/>
          </a:avLst>
        </a:prstGeom>
        <a:solidFill>
          <a:srgbClr val="DBE5F1">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00050">
            <a:lnSpc>
              <a:spcPct val="90000"/>
            </a:lnSpc>
            <a:spcBef>
              <a:spcPct val="0"/>
            </a:spcBef>
            <a:spcAft>
              <a:spcPct val="15000"/>
            </a:spcAft>
            <a:buChar char="•"/>
          </a:pPr>
          <a:endParaRPr lang="nl-NL" sz="900" kern="1200" dirty="0"/>
        </a:p>
        <a:p>
          <a:pPr marL="114300" lvl="1" indent="-114300" algn="l" defTabSz="533400">
            <a:lnSpc>
              <a:spcPct val="90000"/>
            </a:lnSpc>
            <a:spcBef>
              <a:spcPct val="0"/>
            </a:spcBef>
            <a:spcAft>
              <a:spcPct val="15000"/>
            </a:spcAft>
            <a:buChar char="•"/>
          </a:pPr>
          <a:r>
            <a:rPr lang="nl-NL" sz="1200" kern="1200" dirty="0"/>
            <a:t>Risk Management</a:t>
          </a:r>
        </a:p>
        <a:p>
          <a:pPr marL="114300" lvl="1" indent="-114300" algn="l" defTabSz="533400">
            <a:lnSpc>
              <a:spcPct val="90000"/>
            </a:lnSpc>
            <a:spcBef>
              <a:spcPct val="0"/>
            </a:spcBef>
            <a:spcAft>
              <a:spcPct val="15000"/>
            </a:spcAft>
            <a:buChar char="•"/>
          </a:pPr>
          <a:r>
            <a:rPr lang="nl-NL" sz="1200" kern="1200" dirty="0"/>
            <a:t>Performance indicators</a:t>
          </a:r>
        </a:p>
        <a:p>
          <a:pPr marL="114300" lvl="1" indent="-114300" algn="l" defTabSz="533400">
            <a:lnSpc>
              <a:spcPct val="90000"/>
            </a:lnSpc>
            <a:spcBef>
              <a:spcPct val="0"/>
            </a:spcBef>
            <a:spcAft>
              <a:spcPct val="15000"/>
            </a:spcAft>
            <a:buChar char="•"/>
          </a:pPr>
          <a:r>
            <a:rPr lang="nl-NL" sz="1200" kern="1200" dirty="0" err="1"/>
            <a:t>Fixed</a:t>
          </a:r>
          <a:r>
            <a:rPr lang="nl-NL" sz="1200" kern="1200" dirty="0"/>
            <a:t> </a:t>
          </a:r>
          <a:r>
            <a:rPr lang="nl-NL" sz="1200" kern="1200" dirty="0" err="1"/>
            <a:t>and</a:t>
          </a:r>
          <a:r>
            <a:rPr lang="nl-NL" sz="1200" kern="1200" dirty="0"/>
            <a:t> </a:t>
          </a:r>
          <a:r>
            <a:rPr lang="nl-NL" sz="1200" kern="1200" dirty="0" err="1"/>
            <a:t>variable</a:t>
          </a:r>
          <a:r>
            <a:rPr lang="nl-NL" sz="1200" kern="1200" dirty="0"/>
            <a:t> tranches</a:t>
          </a:r>
        </a:p>
        <a:p>
          <a:pPr marL="114300" lvl="1" indent="-114300" algn="l" defTabSz="533400">
            <a:lnSpc>
              <a:spcPct val="90000"/>
            </a:lnSpc>
            <a:spcBef>
              <a:spcPct val="0"/>
            </a:spcBef>
            <a:spcAft>
              <a:spcPct val="15000"/>
            </a:spcAft>
            <a:buChar char="•"/>
          </a:pPr>
          <a:r>
            <a:rPr lang="nl-NL" sz="1200" kern="1200" dirty="0"/>
            <a:t>Policy </a:t>
          </a:r>
          <a:r>
            <a:rPr lang="nl-NL" sz="1200" kern="1200" dirty="0" err="1"/>
            <a:t>dialogue</a:t>
          </a:r>
          <a:r>
            <a:rPr lang="nl-NL" sz="1200" kern="1200" dirty="0"/>
            <a:t>, CD</a:t>
          </a:r>
        </a:p>
      </dsp:txBody>
      <dsp:txXfrm>
        <a:off x="2105271" y="1398453"/>
        <a:ext cx="2081121" cy="1334649"/>
      </dsp:txXfrm>
    </dsp:sp>
    <dsp:sp modelId="{794C83AE-720E-4A50-A67C-DB2E98E5F615}">
      <dsp:nvSpPr>
        <dsp:cNvPr id="0" name=""/>
        <dsp:cNvSpPr/>
      </dsp:nvSpPr>
      <dsp:spPr>
        <a:xfrm>
          <a:off x="3111508" y="315199"/>
          <a:ext cx="2251601" cy="2251601"/>
        </a:xfrm>
        <a:prstGeom prst="circularArrow">
          <a:avLst>
            <a:gd name="adj1" fmla="val 2507"/>
            <a:gd name="adj2" fmla="val 303835"/>
            <a:gd name="adj3" fmla="val 19704100"/>
            <a:gd name="adj4" fmla="val 12758956"/>
            <a:gd name="adj5" fmla="val 2924"/>
          </a:avLst>
        </a:prstGeom>
        <a:solidFill>
          <a:schemeClr val="accent6">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4CE1C7A-10F4-43C3-B900-1089AB0DB66B}">
      <dsp:nvSpPr>
        <dsp:cNvPr id="0" name=""/>
        <dsp:cNvSpPr/>
      </dsp:nvSpPr>
      <dsp:spPr>
        <a:xfrm>
          <a:off x="2775270" y="1086536"/>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2</a:t>
          </a:r>
        </a:p>
      </dsp:txBody>
      <dsp:txXfrm>
        <a:off x="2789081" y="1100347"/>
        <a:ext cx="1158173" cy="443929"/>
      </dsp:txXfrm>
    </dsp:sp>
    <dsp:sp modelId="{EB382A4C-6B74-46BB-8930-A1515002FC51}">
      <dsp:nvSpPr>
        <dsp:cNvPr id="0" name=""/>
        <dsp:cNvSpPr/>
      </dsp:nvSpPr>
      <dsp:spPr>
        <a:xfrm>
          <a:off x="4357617" y="1073048"/>
          <a:ext cx="2000616" cy="1806419"/>
        </a:xfrm>
        <a:prstGeom prst="roundRect">
          <a:avLst>
            <a:gd name="adj" fmla="val 10000"/>
          </a:avLst>
        </a:prstGeom>
        <a:solidFill>
          <a:srgbClr val="E2F0F2">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nl-NL" sz="1400" kern="1200" dirty="0"/>
            <a:t>GGDC</a:t>
          </a:r>
        </a:p>
        <a:p>
          <a:pPr marL="114300" lvl="1" indent="-114300" algn="l" defTabSz="622300">
            <a:lnSpc>
              <a:spcPct val="90000"/>
            </a:lnSpc>
            <a:spcBef>
              <a:spcPct val="0"/>
            </a:spcBef>
            <a:spcAft>
              <a:spcPct val="15000"/>
            </a:spcAft>
            <a:buChar char="•"/>
          </a:pPr>
          <a:r>
            <a:rPr lang="nl-NL" sz="1400" kern="1200" dirty="0" err="1"/>
            <a:t>Formulation</a:t>
          </a:r>
          <a:r>
            <a:rPr lang="nl-NL" sz="1400" kern="1200" dirty="0"/>
            <a:t> (macro </a:t>
          </a:r>
          <a:r>
            <a:rPr lang="nl-NL" sz="1400" kern="1200" dirty="0" err="1"/>
            <a:t>and</a:t>
          </a:r>
          <a:r>
            <a:rPr lang="nl-NL" sz="1400" kern="1200" dirty="0"/>
            <a:t> / or PFM </a:t>
          </a:r>
          <a:r>
            <a:rPr lang="nl-NL" sz="1400" kern="1200" dirty="0" err="1"/>
            <a:t>eligibility</a:t>
          </a:r>
          <a:r>
            <a:rPr lang="nl-NL" sz="1400" kern="1200" dirty="0"/>
            <a:t>)</a:t>
          </a:r>
        </a:p>
      </dsp:txBody>
      <dsp:txXfrm>
        <a:off x="4399188" y="1114619"/>
        <a:ext cx="1917474" cy="1336187"/>
      </dsp:txXfrm>
    </dsp:sp>
    <dsp:sp modelId="{63D1BA4D-3339-4633-8661-7C0D1CDB5753}">
      <dsp:nvSpPr>
        <dsp:cNvPr id="0" name=""/>
        <dsp:cNvSpPr/>
      </dsp:nvSpPr>
      <dsp:spPr>
        <a:xfrm>
          <a:off x="5463515" y="1657977"/>
          <a:ext cx="2020640" cy="2020640"/>
        </a:xfrm>
        <a:prstGeom prst="leftCircularArrow">
          <a:avLst>
            <a:gd name="adj1" fmla="val 2793"/>
            <a:gd name="adj2" fmla="val 340829"/>
            <a:gd name="adj3" fmla="val 1817580"/>
            <a:gd name="adj4" fmla="val 8725729"/>
            <a:gd name="adj5" fmla="val 3259"/>
          </a:avLst>
        </a:prstGeom>
        <a:solidFill>
          <a:schemeClr val="accent6">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2606C89C-8230-44DA-A700-EE71C7DE9AF8}">
      <dsp:nvSpPr>
        <dsp:cNvPr id="0" name=""/>
        <dsp:cNvSpPr/>
      </dsp:nvSpPr>
      <dsp:spPr>
        <a:xfrm>
          <a:off x="5175704" y="2366994"/>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3</a:t>
          </a:r>
        </a:p>
        <a:p>
          <a:pPr lvl="0" algn="ctr" defTabSz="533400">
            <a:lnSpc>
              <a:spcPct val="90000"/>
            </a:lnSpc>
            <a:spcBef>
              <a:spcPct val="0"/>
            </a:spcBef>
            <a:spcAft>
              <a:spcPct val="35000"/>
            </a:spcAft>
          </a:pPr>
          <a:r>
            <a:rPr lang="nl-NL" sz="1200" kern="1200" dirty="0"/>
            <a:t>(half </a:t>
          </a:r>
          <a:r>
            <a:rPr lang="nl-NL" sz="1200" kern="1200" dirty="0" err="1"/>
            <a:t>day</a:t>
          </a:r>
          <a:r>
            <a:rPr lang="nl-NL" sz="1200" kern="1200" dirty="0"/>
            <a:t>)</a:t>
          </a:r>
        </a:p>
      </dsp:txBody>
      <dsp:txXfrm>
        <a:off x="5189515" y="2380805"/>
        <a:ext cx="1158173" cy="443929"/>
      </dsp:txXfrm>
    </dsp:sp>
    <dsp:sp modelId="{D659894C-9748-4A17-A4A6-D51CEF5848B9}">
      <dsp:nvSpPr>
        <dsp:cNvPr id="0" name=""/>
        <dsp:cNvSpPr/>
      </dsp:nvSpPr>
      <dsp:spPr>
        <a:xfrm>
          <a:off x="6605462" y="930373"/>
          <a:ext cx="2193382" cy="1945869"/>
        </a:xfrm>
        <a:prstGeom prst="roundRect">
          <a:avLst>
            <a:gd name="adj" fmla="val 10000"/>
          </a:avLst>
        </a:prstGeom>
        <a:solidFill>
          <a:srgbClr val="DBE5F1">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nl-NL" sz="1100" kern="1200" dirty="0"/>
            <a:t>SRC </a:t>
          </a:r>
          <a:r>
            <a:rPr lang="nl-NL" sz="1100" kern="1200" dirty="0" err="1"/>
            <a:t>and</a:t>
          </a:r>
          <a:r>
            <a:rPr lang="nl-NL" sz="1100" kern="1200" dirty="0"/>
            <a:t> SBC</a:t>
          </a:r>
          <a:endParaRPr lang="nl-NL" sz="800" kern="1200" dirty="0"/>
        </a:p>
        <a:p>
          <a:pPr marL="57150" lvl="1" indent="-57150" algn="l" defTabSz="488950">
            <a:lnSpc>
              <a:spcPct val="90000"/>
            </a:lnSpc>
            <a:spcBef>
              <a:spcPct val="0"/>
            </a:spcBef>
            <a:spcAft>
              <a:spcPct val="15000"/>
            </a:spcAft>
            <a:buChar char="•"/>
          </a:pPr>
          <a:r>
            <a:rPr lang="nl-NL" sz="1100" kern="1200" dirty="0" err="1"/>
            <a:t>Additionality</a:t>
          </a:r>
          <a:endParaRPr lang="nl-NL" sz="1100" kern="1200" dirty="0"/>
        </a:p>
        <a:p>
          <a:pPr marL="57150" lvl="1" indent="-57150" algn="l" defTabSz="488950">
            <a:lnSpc>
              <a:spcPct val="90000"/>
            </a:lnSpc>
            <a:spcBef>
              <a:spcPct val="0"/>
            </a:spcBef>
            <a:spcAft>
              <a:spcPct val="15000"/>
            </a:spcAft>
            <a:buChar char="•"/>
          </a:pPr>
          <a:r>
            <a:rPr lang="nl-NL" sz="1100" kern="1200" dirty="0"/>
            <a:t>MTEF </a:t>
          </a:r>
          <a:r>
            <a:rPr lang="nl-NL" sz="1100" kern="1200" dirty="0" err="1"/>
            <a:t>and</a:t>
          </a:r>
          <a:r>
            <a:rPr lang="nl-NL" sz="1100" kern="1200" dirty="0"/>
            <a:t> </a:t>
          </a:r>
          <a:r>
            <a:rPr lang="nl-NL" sz="1100" kern="1200" dirty="0" err="1"/>
            <a:t>Results-based</a:t>
          </a:r>
          <a:r>
            <a:rPr lang="nl-NL" sz="1100" kern="1200" dirty="0"/>
            <a:t> </a:t>
          </a:r>
          <a:r>
            <a:rPr lang="nl-NL" sz="1100" kern="1200" dirty="0" err="1"/>
            <a:t>budgeting</a:t>
          </a:r>
          <a:endParaRPr lang="nl-NL" sz="1100" kern="1200" dirty="0"/>
        </a:p>
        <a:p>
          <a:pPr marL="57150" lvl="1" indent="-57150" algn="l" defTabSz="488950">
            <a:lnSpc>
              <a:spcPct val="90000"/>
            </a:lnSpc>
            <a:spcBef>
              <a:spcPct val="0"/>
            </a:spcBef>
            <a:spcAft>
              <a:spcPct val="15000"/>
            </a:spcAft>
            <a:buChar char="•"/>
          </a:pPr>
          <a:r>
            <a:rPr lang="nl-NL" sz="1100" kern="1200" dirty="0" err="1"/>
            <a:t>Disbursement</a:t>
          </a:r>
          <a:r>
            <a:rPr lang="nl-NL" sz="1100" kern="1200" dirty="0"/>
            <a:t> file</a:t>
          </a:r>
        </a:p>
        <a:p>
          <a:pPr marL="57150" lvl="1" indent="-57150" algn="l" defTabSz="488950">
            <a:lnSpc>
              <a:spcPct val="90000"/>
            </a:lnSpc>
            <a:spcBef>
              <a:spcPct val="0"/>
            </a:spcBef>
            <a:spcAft>
              <a:spcPct val="15000"/>
            </a:spcAft>
            <a:buChar char="•"/>
          </a:pPr>
          <a:r>
            <a:rPr lang="nl-NL" sz="1100" kern="1200" dirty="0"/>
            <a:t>BS Evaluation</a:t>
          </a:r>
        </a:p>
        <a:p>
          <a:pPr marL="57150" lvl="1" indent="-57150" algn="l" defTabSz="488950">
            <a:lnSpc>
              <a:spcPct val="90000"/>
            </a:lnSpc>
            <a:spcBef>
              <a:spcPct val="0"/>
            </a:spcBef>
            <a:spcAft>
              <a:spcPct val="15000"/>
            </a:spcAft>
            <a:buChar char="•"/>
          </a:pPr>
          <a:r>
            <a:rPr lang="nl-NL" sz="1100" kern="1200" dirty="0"/>
            <a:t>Fragile state </a:t>
          </a:r>
        </a:p>
      </dsp:txBody>
      <dsp:txXfrm>
        <a:off x="6650242" y="1392125"/>
        <a:ext cx="2103822" cy="1439337"/>
      </dsp:txXfrm>
    </dsp:sp>
    <dsp:sp modelId="{415D00D3-0E96-4186-8688-A2BBE49BA5FA}">
      <dsp:nvSpPr>
        <dsp:cNvPr id="0" name=""/>
        <dsp:cNvSpPr/>
      </dsp:nvSpPr>
      <dsp:spPr>
        <a:xfrm>
          <a:off x="7561372" y="913062"/>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4 </a:t>
          </a:r>
          <a:r>
            <a:rPr lang="nl-NL" sz="1200" kern="1200" dirty="0" err="1"/>
            <a:t>and</a:t>
          </a:r>
          <a:r>
            <a:rPr lang="nl-NL" sz="1200" kern="1200" dirty="0"/>
            <a:t> 5</a:t>
          </a:r>
        </a:p>
      </dsp:txBody>
      <dsp:txXfrm>
        <a:off x="7575183" y="926873"/>
        <a:ext cx="1158173" cy="4439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6B9720-6E91-4C13-A754-65D8854D020E}">
      <dsp:nvSpPr>
        <dsp:cNvPr id="0" name=""/>
        <dsp:cNvSpPr/>
      </dsp:nvSpPr>
      <dsp:spPr>
        <a:xfrm rot="21300000">
          <a:off x="25254" y="1672354"/>
          <a:ext cx="8179091" cy="936629"/>
        </a:xfrm>
        <a:prstGeom prst="mathMinus">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5EE0B7-F9EC-46B8-9B61-4B370AB48279}">
      <dsp:nvSpPr>
        <dsp:cNvPr id="0" name=""/>
        <dsp:cNvSpPr/>
      </dsp:nvSpPr>
      <dsp:spPr>
        <a:xfrm>
          <a:off x="987552" y="214066"/>
          <a:ext cx="2468880" cy="1712535"/>
        </a:xfrm>
        <a:prstGeom prst="downArrow">
          <a:avLst/>
        </a:prstGeom>
        <a:gradFill flip="none" rotWithShape="1">
          <a:gsLst>
            <a:gs pos="0">
              <a:srgbClr val="000082">
                <a:alpha val="50000"/>
              </a:srgbClr>
            </a:gs>
            <a:gs pos="30000">
              <a:srgbClr val="66008F"/>
            </a:gs>
            <a:gs pos="64999">
              <a:srgbClr val="BA0066"/>
            </a:gs>
            <a:gs pos="89999">
              <a:srgbClr val="FF0000"/>
            </a:gs>
            <a:gs pos="100000">
              <a:srgbClr val="FF8200"/>
            </a:gs>
          </a:gsLst>
          <a:lin ang="16200000" scaled="1"/>
          <a:tileRect/>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7F1649-0CF2-448E-BE50-251BB9BFAF8E}">
      <dsp:nvSpPr>
        <dsp:cNvPr id="0" name=""/>
        <dsp:cNvSpPr/>
      </dsp:nvSpPr>
      <dsp:spPr>
        <a:xfrm>
          <a:off x="3898776" y="0"/>
          <a:ext cx="3559295" cy="1798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nl-NL" sz="1400" kern="1200" dirty="0" err="1"/>
            <a:t>Working</a:t>
          </a:r>
          <a:r>
            <a:rPr lang="nl-NL" sz="1400" kern="1200" dirty="0"/>
            <a:t> </a:t>
          </a:r>
          <a:r>
            <a:rPr lang="nl-NL" sz="1400" kern="1200" dirty="0" err="1"/>
            <a:t>with</a:t>
          </a:r>
          <a:r>
            <a:rPr lang="nl-NL" sz="1400" kern="1200" dirty="0"/>
            <a:t> fragile systems</a:t>
          </a:r>
        </a:p>
        <a:p>
          <a:pPr lvl="0" algn="ctr" defTabSz="622300">
            <a:lnSpc>
              <a:spcPct val="90000"/>
            </a:lnSpc>
            <a:spcBef>
              <a:spcPct val="0"/>
            </a:spcBef>
            <a:spcAft>
              <a:spcPct val="35000"/>
            </a:spcAft>
          </a:pPr>
          <a:r>
            <a:rPr lang="nl-NL" sz="1400" kern="1200" dirty="0"/>
            <a:t>Accountability </a:t>
          </a:r>
          <a:r>
            <a:rPr lang="nl-NL" sz="1400" kern="1200" dirty="0" err="1"/>
            <a:t>own</a:t>
          </a:r>
          <a:r>
            <a:rPr lang="nl-NL" sz="1400" kern="1200" dirty="0"/>
            <a:t> </a:t>
          </a:r>
          <a:r>
            <a:rPr lang="nl-NL" sz="1400" kern="1200" dirty="0" err="1"/>
            <a:t>constituency</a:t>
          </a:r>
          <a:endParaRPr lang="nl-NL" sz="1400" kern="1200" dirty="0"/>
        </a:p>
        <a:p>
          <a:pPr lvl="0" algn="ctr" defTabSz="622300">
            <a:lnSpc>
              <a:spcPct val="90000"/>
            </a:lnSpc>
            <a:spcBef>
              <a:spcPct val="0"/>
            </a:spcBef>
            <a:spcAft>
              <a:spcPct val="35000"/>
            </a:spcAft>
          </a:pPr>
          <a:r>
            <a:rPr lang="nl-NL" sz="1400" kern="1200" dirty="0"/>
            <a:t>Risk of mismanagement</a:t>
          </a:r>
        </a:p>
        <a:p>
          <a:pPr lvl="0" algn="ctr" defTabSz="622300">
            <a:lnSpc>
              <a:spcPct val="90000"/>
            </a:lnSpc>
            <a:spcBef>
              <a:spcPct val="0"/>
            </a:spcBef>
            <a:spcAft>
              <a:spcPct val="35000"/>
            </a:spcAft>
          </a:pPr>
          <a:r>
            <a:rPr lang="nl-NL" sz="1400" kern="1200" dirty="0"/>
            <a:t>(short term, direct)</a:t>
          </a:r>
          <a:endParaRPr lang="en-GB" sz="1400" kern="1200" dirty="0"/>
        </a:p>
      </dsp:txBody>
      <dsp:txXfrm>
        <a:off x="3898776" y="0"/>
        <a:ext cx="3559295" cy="1798162"/>
      </dsp:txXfrm>
    </dsp:sp>
    <dsp:sp modelId="{1440E4EB-5233-446B-A974-EDF9A7C34F61}">
      <dsp:nvSpPr>
        <dsp:cNvPr id="0" name=""/>
        <dsp:cNvSpPr/>
      </dsp:nvSpPr>
      <dsp:spPr>
        <a:xfrm>
          <a:off x="4773168" y="2354736"/>
          <a:ext cx="2468880" cy="1712535"/>
        </a:xfrm>
        <a:prstGeom prst="upArrow">
          <a:avLst/>
        </a:prstGeom>
        <a:gradFill flip="none" rotWithShape="1">
          <a:gsLst>
            <a:gs pos="0">
              <a:srgbClr val="FFF200"/>
            </a:gs>
            <a:gs pos="45000">
              <a:srgbClr val="FF7A00"/>
            </a:gs>
            <a:gs pos="70000">
              <a:srgbClr val="FF0300"/>
            </a:gs>
            <a:gs pos="100000">
              <a:srgbClr val="4D0808"/>
            </a:gs>
          </a:gsLst>
          <a:lin ang="16200000" scaled="1"/>
          <a:tileRect/>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BF02C9-8AF5-4BA7-9096-49B502AE7E0A}">
      <dsp:nvSpPr>
        <dsp:cNvPr id="0" name=""/>
        <dsp:cNvSpPr/>
      </dsp:nvSpPr>
      <dsp:spPr>
        <a:xfrm>
          <a:off x="1234440" y="2483176"/>
          <a:ext cx="2633472" cy="1798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nl-NL" sz="1400" kern="1200" dirty="0" err="1"/>
            <a:t>Strengthening</a:t>
          </a:r>
          <a:r>
            <a:rPr lang="nl-NL" sz="1400" kern="1200" dirty="0"/>
            <a:t> </a:t>
          </a:r>
          <a:r>
            <a:rPr lang="nl-NL" sz="1400" kern="1200" dirty="0" err="1"/>
            <a:t>national</a:t>
          </a:r>
          <a:r>
            <a:rPr lang="nl-NL" sz="1400" kern="1200" dirty="0"/>
            <a:t> </a:t>
          </a:r>
          <a:r>
            <a:rPr lang="nl-NL" sz="1400" kern="1200" dirty="0" err="1"/>
            <a:t>systems</a:t>
          </a:r>
          <a:r>
            <a:rPr lang="nl-NL" sz="1400" kern="1200" dirty="0"/>
            <a:t> </a:t>
          </a:r>
        </a:p>
        <a:p>
          <a:pPr lvl="0" algn="ctr" defTabSz="622300">
            <a:lnSpc>
              <a:spcPct val="90000"/>
            </a:lnSpc>
            <a:spcBef>
              <a:spcPct val="0"/>
            </a:spcBef>
            <a:spcAft>
              <a:spcPct val="35000"/>
            </a:spcAft>
          </a:pPr>
          <a:r>
            <a:rPr lang="nl-NL" sz="1400" kern="1200" dirty="0"/>
            <a:t>(medium term, indirect)</a:t>
          </a:r>
        </a:p>
        <a:p>
          <a:pPr lvl="0" algn="ctr" defTabSz="622300">
            <a:lnSpc>
              <a:spcPct val="90000"/>
            </a:lnSpc>
            <a:spcBef>
              <a:spcPct val="0"/>
            </a:spcBef>
            <a:spcAft>
              <a:spcPct val="35000"/>
            </a:spcAft>
          </a:pPr>
          <a:r>
            <a:rPr lang="nl-NL" sz="1400" kern="1200" dirty="0" err="1"/>
            <a:t>Final</a:t>
          </a:r>
          <a:r>
            <a:rPr lang="nl-NL" sz="1400" kern="1200" dirty="0"/>
            <a:t> goal: </a:t>
          </a:r>
          <a:r>
            <a:rPr lang="nl-NL" sz="1400" kern="1200" dirty="0" err="1"/>
            <a:t>credible</a:t>
          </a:r>
          <a:r>
            <a:rPr lang="nl-NL" sz="1400" kern="1200" dirty="0"/>
            <a:t> </a:t>
          </a:r>
          <a:r>
            <a:rPr lang="nl-NL" sz="1400" kern="1200" dirty="0" err="1"/>
            <a:t>systems</a:t>
          </a:r>
          <a:r>
            <a:rPr lang="nl-NL" sz="1400" kern="1200" dirty="0"/>
            <a:t> </a:t>
          </a:r>
          <a:r>
            <a:rPr lang="nl-NL" sz="1400" kern="1200" dirty="0" err="1"/>
            <a:t>for</a:t>
          </a:r>
          <a:r>
            <a:rPr lang="nl-NL" sz="1400" kern="1200" dirty="0"/>
            <a:t> </a:t>
          </a:r>
          <a:r>
            <a:rPr lang="nl-NL" sz="1400" kern="1200" dirty="0" err="1"/>
            <a:t>poverty</a:t>
          </a:r>
          <a:r>
            <a:rPr lang="nl-NL" sz="1400" kern="1200" dirty="0"/>
            <a:t> </a:t>
          </a:r>
          <a:r>
            <a:rPr lang="nl-NL" sz="1400" kern="1200" dirty="0" err="1"/>
            <a:t>reduction</a:t>
          </a:r>
          <a:r>
            <a:rPr lang="nl-NL" sz="1400" kern="1200" dirty="0"/>
            <a:t> and </a:t>
          </a:r>
          <a:r>
            <a:rPr lang="nl-NL" sz="1400" kern="1200" dirty="0" err="1"/>
            <a:t>good</a:t>
          </a:r>
          <a:r>
            <a:rPr lang="nl-NL" sz="1400" kern="1200" dirty="0"/>
            <a:t> </a:t>
          </a:r>
          <a:r>
            <a:rPr lang="nl-NL" sz="1400" kern="1200" dirty="0" err="1"/>
            <a:t>governance</a:t>
          </a:r>
          <a:endParaRPr lang="en-GB" sz="1400" kern="1200" dirty="0"/>
        </a:p>
      </dsp:txBody>
      <dsp:txXfrm>
        <a:off x="1234440" y="2483176"/>
        <a:ext cx="2633472" cy="17981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D0AAA6-C98F-4739-BBBA-7C2EC9BEAA5D}">
      <dsp:nvSpPr>
        <dsp:cNvPr id="0" name=""/>
        <dsp:cNvSpPr/>
      </dsp:nvSpPr>
      <dsp:spPr>
        <a:xfrm>
          <a:off x="10355" y="0"/>
          <a:ext cx="2611933" cy="47525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BE" sz="2000" kern="1200" dirty="0">
              <a:solidFill>
                <a:schemeClr val="accent2">
                  <a:lumMod val="50000"/>
                </a:schemeClr>
              </a:solidFill>
            </a:rPr>
            <a:t>Financial </a:t>
          </a:r>
          <a:r>
            <a:rPr lang="fr-BE" sz="2000" kern="1200" dirty="0" err="1">
              <a:solidFill>
                <a:schemeClr val="accent2">
                  <a:lumMod val="50000"/>
                </a:schemeClr>
              </a:solidFill>
            </a:rPr>
            <a:t>transfers</a:t>
          </a:r>
          <a:endParaRPr lang="fr-BE" sz="2000" kern="1200" dirty="0">
            <a:solidFill>
              <a:schemeClr val="accent2">
                <a:lumMod val="50000"/>
              </a:schemeClr>
            </a:solidFill>
          </a:endParaRPr>
        </a:p>
      </dsp:txBody>
      <dsp:txXfrm>
        <a:off x="10355" y="0"/>
        <a:ext cx="2611933" cy="1425758"/>
      </dsp:txXfrm>
    </dsp:sp>
    <dsp:sp modelId="{0190977B-0C5D-479A-BA11-221F6FCC90DC}">
      <dsp:nvSpPr>
        <dsp:cNvPr id="0" name=""/>
        <dsp:cNvSpPr/>
      </dsp:nvSpPr>
      <dsp:spPr>
        <a:xfrm>
          <a:off x="82361" y="927173"/>
          <a:ext cx="2374958" cy="159310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err="1">
              <a:solidFill>
                <a:schemeClr val="accent2">
                  <a:lumMod val="50000"/>
                </a:schemeClr>
              </a:solidFill>
            </a:rPr>
            <a:t>Amount</a:t>
          </a:r>
          <a:r>
            <a:rPr lang="fr-BE" sz="1200" kern="1200" dirty="0">
              <a:solidFill>
                <a:schemeClr val="accent2">
                  <a:lumMod val="50000"/>
                </a:schemeClr>
              </a:solidFill>
            </a:rPr>
            <a:t> : to </a:t>
          </a:r>
          <a:r>
            <a:rPr lang="fr-BE" sz="1200" kern="1200" dirty="0" err="1">
              <a:solidFill>
                <a:schemeClr val="accent2">
                  <a:lumMod val="50000"/>
                </a:schemeClr>
              </a:solidFill>
            </a:rPr>
            <a:t>be</a:t>
          </a:r>
          <a:r>
            <a:rPr lang="fr-BE" sz="1200" kern="1200" dirty="0">
              <a:solidFill>
                <a:schemeClr val="accent2">
                  <a:lumMod val="50000"/>
                </a:schemeClr>
              </a:solidFill>
            </a:rPr>
            <a:t> </a:t>
          </a:r>
          <a:r>
            <a:rPr lang="fr-BE" sz="1200" kern="1200" dirty="0" err="1">
              <a:solidFill>
                <a:schemeClr val="accent2">
                  <a:lumMod val="50000"/>
                </a:schemeClr>
              </a:solidFill>
            </a:rPr>
            <a:t>discussed</a:t>
          </a:r>
          <a:r>
            <a:rPr lang="fr-BE" sz="1200" kern="1200" dirty="0">
              <a:solidFill>
                <a:schemeClr val="accent2">
                  <a:lumMod val="50000"/>
                </a:schemeClr>
              </a:solidFill>
            </a:rPr>
            <a:t> </a:t>
          </a:r>
          <a:r>
            <a:rPr lang="fr-BE" sz="1200" kern="1200" dirty="0" err="1">
              <a:solidFill>
                <a:schemeClr val="accent2">
                  <a:lumMod val="50000"/>
                </a:schemeClr>
              </a:solidFill>
            </a:rPr>
            <a:t>with</a:t>
          </a:r>
          <a:r>
            <a:rPr lang="fr-BE" sz="1200" kern="1200" dirty="0">
              <a:solidFill>
                <a:schemeClr val="accent2">
                  <a:lumMod val="50000"/>
                </a:schemeClr>
              </a:solidFill>
            </a:rPr>
            <a:t> IMF </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err="1">
              <a:solidFill>
                <a:schemeClr val="accent2">
                  <a:lumMod val="50000"/>
                </a:schemeClr>
              </a:solidFill>
            </a:rPr>
            <a:t>Disbursement</a:t>
          </a:r>
          <a:r>
            <a:rPr lang="fr-BE" sz="1200" kern="1200" dirty="0">
              <a:solidFill>
                <a:schemeClr val="accent2">
                  <a:lumMod val="50000"/>
                </a:schemeClr>
              </a:solidFill>
            </a:rPr>
            <a:t> profile in line </a:t>
          </a:r>
          <a:r>
            <a:rPr lang="fr-BE" sz="1200" kern="1200" dirty="0" err="1">
              <a:solidFill>
                <a:schemeClr val="accent2">
                  <a:lumMod val="50000"/>
                </a:schemeClr>
              </a:solidFill>
            </a:rPr>
            <a:t>with</a:t>
          </a:r>
          <a:r>
            <a:rPr lang="fr-BE" sz="1200" kern="1200" dirty="0">
              <a:solidFill>
                <a:schemeClr val="accent2">
                  <a:lumMod val="50000"/>
                </a:schemeClr>
              </a:solidFill>
            </a:rPr>
            <a:t> cash flow </a:t>
          </a:r>
          <a:r>
            <a:rPr lang="fr-BE" sz="1200" kern="1200" dirty="0" err="1">
              <a:solidFill>
                <a:schemeClr val="accent2">
                  <a:lumMod val="50000"/>
                </a:schemeClr>
              </a:solidFill>
            </a:rPr>
            <a:t>needs</a:t>
          </a:r>
          <a:endParaRPr lang="fr-BE" sz="1200" kern="1200" dirty="0">
            <a:solidFill>
              <a:schemeClr val="accent2">
                <a:lumMod val="50000"/>
              </a:schemeClr>
            </a:solidFill>
          </a:endParaRP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err="1">
              <a:solidFill>
                <a:schemeClr val="accent2">
                  <a:lumMod val="50000"/>
                </a:schemeClr>
              </a:solidFill>
            </a:rPr>
            <a:t>Predictability</a:t>
          </a:r>
          <a:r>
            <a:rPr lang="fr-BE" sz="1200" kern="1200" dirty="0">
              <a:solidFill>
                <a:schemeClr val="accent2">
                  <a:lumMod val="50000"/>
                </a:schemeClr>
              </a:solidFill>
            </a:rPr>
            <a:t> of </a:t>
          </a:r>
          <a:r>
            <a:rPr lang="fr-BE" sz="1200" kern="1200" dirty="0" err="1">
              <a:solidFill>
                <a:schemeClr val="accent2">
                  <a:lumMod val="50000"/>
                </a:schemeClr>
              </a:solidFill>
            </a:rPr>
            <a:t>aid</a:t>
          </a:r>
          <a:r>
            <a:rPr lang="fr-BE" sz="1200" kern="1200" dirty="0">
              <a:solidFill>
                <a:schemeClr val="accent2">
                  <a:lumMod val="50000"/>
                </a:schemeClr>
              </a:solidFill>
            </a:rPr>
            <a:t> </a:t>
          </a:r>
          <a:r>
            <a:rPr lang="fr-BE" sz="1200" kern="1200" dirty="0" err="1">
              <a:solidFill>
                <a:schemeClr val="accent2">
                  <a:lumMod val="50000"/>
                </a:schemeClr>
              </a:solidFill>
            </a:rPr>
            <a:t>flows</a:t>
          </a:r>
          <a:endParaRPr lang="fr-BE" sz="1200" kern="1200" dirty="0">
            <a:solidFill>
              <a:schemeClr val="accent2">
                <a:lumMod val="50000"/>
              </a:schemeClr>
            </a:solidFill>
          </a:endParaRPr>
        </a:p>
      </dsp:txBody>
      <dsp:txXfrm>
        <a:off x="129022" y="973834"/>
        <a:ext cx="2281636" cy="1499786"/>
      </dsp:txXfrm>
    </dsp:sp>
    <dsp:sp modelId="{66AF4A0C-5DC0-41AB-8DB8-7F1DD69E7E03}">
      <dsp:nvSpPr>
        <dsp:cNvPr id="0" name=""/>
        <dsp:cNvSpPr/>
      </dsp:nvSpPr>
      <dsp:spPr>
        <a:xfrm>
          <a:off x="83311" y="2952326"/>
          <a:ext cx="2447319" cy="14188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One </a:t>
          </a:r>
          <a:r>
            <a:rPr lang="fr-BE" sz="1200" kern="1200" dirty="0" err="1">
              <a:solidFill>
                <a:schemeClr val="accent2">
                  <a:lumMod val="50000"/>
                </a:schemeClr>
              </a:solidFill>
            </a:rPr>
            <a:t>disbursement</a:t>
          </a:r>
          <a:r>
            <a:rPr lang="fr-BE" sz="1200" kern="1200" dirty="0">
              <a:solidFill>
                <a:schemeClr val="accent2">
                  <a:lumMod val="50000"/>
                </a:schemeClr>
              </a:solidFill>
            </a:rPr>
            <a:t> a </a:t>
          </a:r>
          <a:r>
            <a:rPr lang="fr-BE" sz="1200" kern="1200" dirty="0" err="1">
              <a:solidFill>
                <a:schemeClr val="accent2">
                  <a:lumMod val="50000"/>
                </a:schemeClr>
              </a:solidFill>
            </a:rPr>
            <a:t>year</a:t>
          </a:r>
          <a:endParaRPr lang="fr-BE" sz="1200" kern="1200" dirty="0">
            <a:solidFill>
              <a:schemeClr val="accent2">
                <a:lumMod val="50000"/>
              </a:schemeClr>
            </a:solidFill>
          </a:endParaRP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As far as possible: in the first </a:t>
          </a:r>
          <a:r>
            <a:rPr lang="fr-BE" sz="1200" kern="1200" dirty="0" err="1">
              <a:solidFill>
                <a:schemeClr val="accent2">
                  <a:lumMod val="50000"/>
                </a:schemeClr>
              </a:solidFill>
            </a:rPr>
            <a:t>half</a:t>
          </a:r>
          <a:r>
            <a:rPr lang="fr-BE" sz="1200" kern="1200" dirty="0">
              <a:solidFill>
                <a:schemeClr val="accent2">
                  <a:lumMod val="50000"/>
                </a:schemeClr>
              </a:solidFill>
            </a:rPr>
            <a:t> of the budget </a:t>
          </a:r>
          <a:r>
            <a:rPr lang="fr-BE" sz="1200" kern="1200" dirty="0" err="1">
              <a:solidFill>
                <a:schemeClr val="accent2">
                  <a:lumMod val="50000"/>
                </a:schemeClr>
              </a:solidFill>
            </a:rPr>
            <a:t>year</a:t>
          </a:r>
          <a:endParaRPr lang="fr-BE" sz="1200" kern="1200" dirty="0">
            <a:solidFill>
              <a:schemeClr val="accent2">
                <a:lumMod val="50000"/>
              </a:schemeClr>
            </a:solidFill>
          </a:endParaRP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1st Y: single </a:t>
          </a:r>
          <a:r>
            <a:rPr lang="fr-BE" sz="1200" kern="1200" dirty="0" err="1">
              <a:solidFill>
                <a:schemeClr val="accent2">
                  <a:lumMod val="50000"/>
                </a:schemeClr>
              </a:solidFill>
            </a:rPr>
            <a:t>fixed</a:t>
          </a:r>
          <a:r>
            <a:rPr lang="fr-BE" sz="1200" kern="1200" dirty="0">
              <a:solidFill>
                <a:schemeClr val="accent2">
                  <a:lumMod val="50000"/>
                </a:schemeClr>
              </a:solidFill>
            </a:rPr>
            <a:t> tranche</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2d Y: VT no more </a:t>
          </a:r>
          <a:r>
            <a:rPr lang="fr-BE" sz="1200" kern="1200" dirty="0" err="1">
              <a:solidFill>
                <a:schemeClr val="accent2">
                  <a:lumMod val="50000"/>
                </a:schemeClr>
              </a:solidFill>
            </a:rPr>
            <a:t>than</a:t>
          </a:r>
          <a:r>
            <a:rPr lang="fr-BE" sz="1200" kern="1200" dirty="0">
              <a:solidFill>
                <a:schemeClr val="accent2">
                  <a:lumMod val="50000"/>
                </a:schemeClr>
              </a:solidFill>
            </a:rPr>
            <a:t> 30%</a:t>
          </a:r>
        </a:p>
      </dsp:txBody>
      <dsp:txXfrm>
        <a:off x="124869" y="2993884"/>
        <a:ext cx="2364203" cy="1335774"/>
      </dsp:txXfrm>
    </dsp:sp>
    <dsp:sp modelId="{7F0A44DC-6CFA-470A-875D-54E37A4D77D9}">
      <dsp:nvSpPr>
        <dsp:cNvPr id="0" name=""/>
        <dsp:cNvSpPr/>
      </dsp:nvSpPr>
      <dsp:spPr>
        <a:xfrm>
          <a:off x="2746643" y="0"/>
          <a:ext cx="2611933" cy="47525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BE" sz="2000" kern="1200" dirty="0">
              <a:solidFill>
                <a:schemeClr val="accent2">
                  <a:lumMod val="50000"/>
                </a:schemeClr>
              </a:solidFill>
            </a:rPr>
            <a:t>Policy dialogue</a:t>
          </a:r>
        </a:p>
      </dsp:txBody>
      <dsp:txXfrm>
        <a:off x="2746643" y="0"/>
        <a:ext cx="2611933" cy="1425758"/>
      </dsp:txXfrm>
    </dsp:sp>
    <dsp:sp modelId="{A62FFB75-0F2C-4D13-88CC-016740E0E7C4}">
      <dsp:nvSpPr>
        <dsp:cNvPr id="0" name=""/>
        <dsp:cNvSpPr/>
      </dsp:nvSpPr>
      <dsp:spPr>
        <a:xfrm>
          <a:off x="2962676" y="936105"/>
          <a:ext cx="2304247" cy="17514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l" defTabSz="533400">
            <a:lnSpc>
              <a:spcPct val="90000"/>
            </a:lnSpc>
            <a:spcBef>
              <a:spcPct val="0"/>
            </a:spcBef>
            <a:spcAft>
              <a:spcPct val="35000"/>
            </a:spcAft>
          </a:pPr>
          <a:r>
            <a:rPr lang="fr-BE" sz="1200" kern="1200" dirty="0">
              <a:solidFill>
                <a:schemeClr val="accent2">
                  <a:lumMod val="50000"/>
                </a:schemeClr>
              </a:solidFill>
            </a:rPr>
            <a:t>Focus on</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National </a:t>
          </a:r>
          <a:r>
            <a:rPr lang="fr-BE" sz="1200" kern="1200" dirty="0" err="1">
              <a:solidFill>
                <a:schemeClr val="accent2">
                  <a:lumMod val="50000"/>
                </a:schemeClr>
              </a:solidFill>
            </a:rPr>
            <a:t>responses</a:t>
          </a:r>
          <a:r>
            <a:rPr lang="fr-BE" sz="1200" kern="1200" dirty="0">
              <a:solidFill>
                <a:schemeClr val="accent2">
                  <a:lumMod val="50000"/>
                </a:schemeClr>
              </a:solidFill>
            </a:rPr>
            <a:t> to </a:t>
          </a:r>
          <a:r>
            <a:rPr lang="fr-BE" sz="1200" kern="1200" dirty="0" err="1">
              <a:solidFill>
                <a:schemeClr val="accent2">
                  <a:lumMod val="50000"/>
                </a:schemeClr>
              </a:solidFill>
            </a:rPr>
            <a:t>fragility</a:t>
          </a:r>
          <a:r>
            <a:rPr lang="fr-BE" sz="1200" kern="1200" dirty="0">
              <a:solidFill>
                <a:schemeClr val="accent2">
                  <a:lumMod val="50000"/>
                </a:schemeClr>
              </a:solidFill>
            </a:rPr>
            <a:t> and </a:t>
          </a:r>
          <a:r>
            <a:rPr lang="fr-BE" sz="1200" kern="1200" dirty="0" err="1">
              <a:solidFill>
                <a:schemeClr val="accent2">
                  <a:lumMod val="50000"/>
                </a:schemeClr>
              </a:solidFill>
            </a:rPr>
            <a:t>instability</a:t>
          </a:r>
          <a:r>
            <a:rPr lang="fr-BE" sz="1200" kern="1200" dirty="0">
              <a:solidFill>
                <a:schemeClr val="accent2">
                  <a:lumMod val="50000"/>
                </a:schemeClr>
              </a:solidFill>
            </a:rPr>
            <a:t> </a:t>
          </a:r>
          <a:r>
            <a:rPr lang="fr-BE" sz="1200" kern="1200" dirty="0" err="1">
              <a:solidFill>
                <a:schemeClr val="accent2">
                  <a:lumMod val="50000"/>
                </a:schemeClr>
              </a:solidFill>
            </a:rPr>
            <a:t>factors</a:t>
          </a:r>
          <a:r>
            <a:rPr lang="fr-BE" sz="1200" kern="1200" dirty="0">
              <a:solidFill>
                <a:schemeClr val="accent2">
                  <a:lumMod val="50000"/>
                </a:schemeClr>
              </a:solidFill>
            </a:rPr>
            <a:t> </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Ownership of policies and management systems</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err="1">
              <a:solidFill>
                <a:schemeClr val="accent2">
                  <a:lumMod val="50000"/>
                </a:schemeClr>
              </a:solidFill>
            </a:rPr>
            <a:t>Macroeconomic</a:t>
          </a:r>
          <a:r>
            <a:rPr lang="fr-BE" sz="1200" kern="1200" dirty="0">
              <a:solidFill>
                <a:schemeClr val="accent2">
                  <a:lumMod val="50000"/>
                </a:schemeClr>
              </a:solidFill>
            </a:rPr>
            <a:t> </a:t>
          </a:r>
          <a:r>
            <a:rPr lang="fr-BE" sz="1200" kern="1200" dirty="0" err="1">
              <a:solidFill>
                <a:schemeClr val="accent2">
                  <a:lumMod val="50000"/>
                </a:schemeClr>
              </a:solidFill>
            </a:rPr>
            <a:t>Governance</a:t>
          </a:r>
          <a:endParaRPr lang="fr-BE" sz="1200" kern="1200" dirty="0">
            <a:solidFill>
              <a:schemeClr val="accent2">
                <a:lumMod val="50000"/>
              </a:schemeClr>
            </a:solidFill>
          </a:endParaRP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err="1">
              <a:solidFill>
                <a:schemeClr val="accent2">
                  <a:lumMod val="50000"/>
                </a:schemeClr>
              </a:solidFill>
            </a:rPr>
            <a:t>Institutional</a:t>
          </a:r>
          <a:r>
            <a:rPr lang="fr-BE" sz="1200" kern="1200" dirty="0">
              <a:solidFill>
                <a:schemeClr val="accent2">
                  <a:lumMod val="50000"/>
                </a:schemeClr>
              </a:solidFill>
            </a:rPr>
            <a:t> </a:t>
          </a:r>
          <a:r>
            <a:rPr lang="fr-BE" sz="1200" kern="1200" dirty="0" err="1">
              <a:solidFill>
                <a:schemeClr val="accent2">
                  <a:lumMod val="50000"/>
                </a:schemeClr>
              </a:solidFill>
            </a:rPr>
            <a:t>capacity</a:t>
          </a:r>
          <a:endParaRPr lang="fr-BE" sz="1200" kern="1200" dirty="0">
            <a:solidFill>
              <a:schemeClr val="accent2">
                <a:lumMod val="50000"/>
              </a:schemeClr>
            </a:solidFill>
          </a:endParaRPr>
        </a:p>
      </dsp:txBody>
      <dsp:txXfrm>
        <a:off x="3013975" y="987404"/>
        <a:ext cx="2201649" cy="1648886"/>
      </dsp:txXfrm>
    </dsp:sp>
    <dsp:sp modelId="{3FED0DEE-04EF-4168-8666-8353B1659737}">
      <dsp:nvSpPr>
        <dsp:cNvPr id="0" name=""/>
        <dsp:cNvSpPr/>
      </dsp:nvSpPr>
      <dsp:spPr>
        <a:xfrm>
          <a:off x="2891965" y="2952329"/>
          <a:ext cx="2374958" cy="130177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err="1">
              <a:solidFill>
                <a:schemeClr val="accent2">
                  <a:lumMod val="50000"/>
                </a:schemeClr>
              </a:solidFill>
            </a:rPr>
            <a:t>Continuous</a:t>
          </a:r>
          <a:r>
            <a:rPr lang="fr-BE" sz="1200" kern="1200" dirty="0">
              <a:solidFill>
                <a:schemeClr val="accent2">
                  <a:lumMod val="50000"/>
                </a:schemeClr>
              </a:solidFill>
            </a:rPr>
            <a:t> </a:t>
          </a:r>
          <a:r>
            <a:rPr lang="fr-BE" sz="1200" kern="1200" dirty="0" err="1">
              <a:solidFill>
                <a:schemeClr val="accent2">
                  <a:lumMod val="50000"/>
                </a:schemeClr>
              </a:solidFill>
            </a:rPr>
            <a:t>process</a:t>
          </a:r>
          <a:endParaRPr lang="fr-BE" sz="1200" kern="1200" dirty="0">
            <a:solidFill>
              <a:schemeClr val="accent2">
                <a:lumMod val="50000"/>
              </a:schemeClr>
            </a:solidFill>
          </a:endParaRP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Coordinated with donors</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Based on a close monitoring of BS program and on evolution of the political, economic and social situation</a:t>
          </a:r>
        </a:p>
      </dsp:txBody>
      <dsp:txXfrm>
        <a:off x="2930093" y="2990457"/>
        <a:ext cx="2298702" cy="1225517"/>
      </dsp:txXfrm>
    </dsp:sp>
    <dsp:sp modelId="{24557B8A-A98A-430D-9283-72DA50ECEDD8}">
      <dsp:nvSpPr>
        <dsp:cNvPr id="0" name=""/>
        <dsp:cNvSpPr/>
      </dsp:nvSpPr>
      <dsp:spPr>
        <a:xfrm>
          <a:off x="5616661" y="0"/>
          <a:ext cx="2611933" cy="47525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BE" sz="2000" kern="1200" dirty="0" err="1">
              <a:solidFill>
                <a:schemeClr val="accent2">
                  <a:lumMod val="50000"/>
                </a:schemeClr>
              </a:solidFill>
            </a:rPr>
            <a:t>Capacity</a:t>
          </a:r>
          <a:r>
            <a:rPr lang="fr-BE" sz="2000" kern="1200" dirty="0">
              <a:solidFill>
                <a:schemeClr val="accent2">
                  <a:lumMod val="50000"/>
                </a:schemeClr>
              </a:solidFill>
            </a:rPr>
            <a:t> building</a:t>
          </a:r>
        </a:p>
      </dsp:txBody>
      <dsp:txXfrm>
        <a:off x="5616661" y="0"/>
        <a:ext cx="2611933" cy="1425758"/>
      </dsp:txXfrm>
    </dsp:sp>
    <dsp:sp modelId="{3F06707A-64F3-480B-8113-0D264AEC53CC}">
      <dsp:nvSpPr>
        <dsp:cNvPr id="0" name=""/>
        <dsp:cNvSpPr/>
      </dsp:nvSpPr>
      <dsp:spPr>
        <a:xfrm>
          <a:off x="5838467" y="936108"/>
          <a:ext cx="2305229" cy="17473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l" defTabSz="533400">
            <a:lnSpc>
              <a:spcPct val="90000"/>
            </a:lnSpc>
            <a:spcBef>
              <a:spcPct val="0"/>
            </a:spcBef>
            <a:spcAft>
              <a:spcPct val="35000"/>
            </a:spcAft>
          </a:pPr>
          <a:r>
            <a:rPr lang="fr-BE" sz="1200" kern="1200" dirty="0">
              <a:solidFill>
                <a:schemeClr val="accent2">
                  <a:lumMod val="50000"/>
                </a:schemeClr>
              </a:solidFill>
            </a:rPr>
            <a:t>Support to</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PFM</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PRSP process</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Public administration reform</a:t>
          </a:r>
        </a:p>
        <a:p>
          <a:pPr lvl="0" algn="l" defTabSz="533400">
            <a:lnSpc>
              <a:spcPct val="90000"/>
            </a:lnSpc>
            <a:spcBef>
              <a:spcPct val="0"/>
            </a:spcBef>
            <a:spcAft>
              <a:spcPct val="35000"/>
            </a:spcAft>
          </a:pPr>
          <a:r>
            <a:rPr lang="fr-BE" sz="1200" kern="1200" dirty="0">
              <a:solidFill>
                <a:schemeClr val="accent2">
                  <a:lumMod val="50000"/>
                </a:schemeClr>
              </a:solidFill>
            </a:rPr>
            <a:t>.BS implementation</a:t>
          </a:r>
        </a:p>
        <a:p>
          <a:pPr lvl="0" algn="l" defTabSz="533400">
            <a:lnSpc>
              <a:spcPct val="90000"/>
            </a:lnSpc>
            <a:spcBef>
              <a:spcPct val="0"/>
            </a:spcBef>
            <a:spcAft>
              <a:spcPct val="35000"/>
            </a:spcAft>
          </a:pPr>
          <a:endParaRPr lang="fr-BE" sz="1200" kern="1200" dirty="0">
            <a:solidFill>
              <a:schemeClr val="accent2">
                <a:lumMod val="50000"/>
              </a:schemeClr>
            </a:solidFill>
          </a:endParaRPr>
        </a:p>
      </dsp:txBody>
      <dsp:txXfrm>
        <a:off x="5889645" y="987286"/>
        <a:ext cx="2202873" cy="1644988"/>
      </dsp:txXfrm>
    </dsp:sp>
    <dsp:sp modelId="{BDAA22F2-A925-4BE0-A92E-B953D75FAF6A}">
      <dsp:nvSpPr>
        <dsp:cNvPr id="0" name=""/>
        <dsp:cNvSpPr/>
      </dsp:nvSpPr>
      <dsp:spPr>
        <a:xfrm>
          <a:off x="5739485" y="2952324"/>
          <a:ext cx="2490113" cy="12127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Variety of support: TA, twining, IT equipment</a:t>
          </a:r>
        </a:p>
        <a:p>
          <a:pPr lvl="0" algn="l" defTabSz="533400">
            <a:lnSpc>
              <a:spcPct val="90000"/>
            </a:lnSpc>
            <a:spcBef>
              <a:spcPct val="0"/>
            </a:spcBef>
            <a:spcAft>
              <a:spcPct val="35000"/>
            </a:spcAft>
          </a:pPr>
          <a:r>
            <a:rPr lang="fr-BE" sz="1200" kern="1200" dirty="0">
              <a:solidFill>
                <a:schemeClr val="accent2">
                  <a:lumMod val="50000"/>
                </a:schemeClr>
              </a:solidFill>
              <a:latin typeface="Arial" panose="020B0604020202020204" pitchFamily="34" charset="0"/>
              <a:cs typeface="Arial" panose="020B0604020202020204" pitchFamily="34" charset="0"/>
            </a:rPr>
            <a:t>►</a:t>
          </a:r>
          <a:r>
            <a:rPr lang="fr-BE" sz="1200" kern="1200" dirty="0">
              <a:solidFill>
                <a:schemeClr val="accent2">
                  <a:lumMod val="50000"/>
                </a:schemeClr>
              </a:solidFill>
            </a:rPr>
            <a:t>Scale to be set according to needs.</a:t>
          </a:r>
        </a:p>
      </dsp:txBody>
      <dsp:txXfrm>
        <a:off x="5775005" y="2987844"/>
        <a:ext cx="2419073" cy="114169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890665"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776866" y="1"/>
            <a:ext cx="2890665"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890665"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776866" y="9428711"/>
            <a:ext cx="2890665"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890665"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776866" y="1"/>
            <a:ext cx="2890665"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854075" y="744538"/>
            <a:ext cx="4962525"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66598" y="4714355"/>
            <a:ext cx="5335893"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890665"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776866" y="9428711"/>
            <a:ext cx="2890665"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GB" dirty="0"/>
              <a:t>This presentation covers chapters 2 and section 5.1. of the BS Guidelines </a:t>
            </a:r>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pPr/>
              <a:t>1</a:t>
            </a:fld>
            <a:endParaRPr lang="en-GB" dirty="0"/>
          </a:p>
        </p:txBody>
      </p:sp>
    </p:spTree>
    <p:extLst>
      <p:ext uri="{BB962C8B-B14F-4D97-AF65-F5344CB8AC3E}">
        <p14:creationId xmlns:p14="http://schemas.microsoft.com/office/powerpoint/2010/main" val="387652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490906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noTextEdit="1"/>
          </p:cNvSpPr>
          <p:nvPr>
            <p:ph type="sldImg"/>
          </p:nvPr>
        </p:nvSpPr>
        <p:spPr>
          <a:ln/>
        </p:spPr>
      </p:sp>
      <p:sp>
        <p:nvSpPr>
          <p:cNvPr id="95234" name="Notes Placeholder 2"/>
          <p:cNvSpPr>
            <a:spLocks noGrp="1"/>
          </p:cNvSpPr>
          <p:nvPr>
            <p:ph type="body" idx="1"/>
          </p:nvPr>
        </p:nvSpPr>
        <p:spPr>
          <a:noFill/>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95235"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rgbClr val="0F5494"/>
                </a:solidFill>
                <a:latin typeface="Verdana" charset="0"/>
                <a:ea typeface="ＭＳ Ｐゴシック" charset="0"/>
                <a:cs typeface="ＭＳ Ｐゴシック" charset="0"/>
              </a:defRPr>
            </a:lvl1pPr>
            <a:lvl2pPr marL="742950" indent="-285750">
              <a:defRPr sz="1200">
                <a:solidFill>
                  <a:srgbClr val="0F5494"/>
                </a:solidFill>
                <a:latin typeface="Verdana" charset="0"/>
                <a:ea typeface="ＭＳ Ｐゴシック" charset="0"/>
              </a:defRPr>
            </a:lvl2pPr>
            <a:lvl3pPr marL="1143000" indent="-228600">
              <a:defRPr sz="1200">
                <a:solidFill>
                  <a:srgbClr val="0F5494"/>
                </a:solidFill>
                <a:latin typeface="Verdana" charset="0"/>
                <a:ea typeface="ＭＳ Ｐゴシック" charset="0"/>
              </a:defRPr>
            </a:lvl3pPr>
            <a:lvl4pPr marL="1600200" indent="-228600">
              <a:defRPr sz="1200">
                <a:solidFill>
                  <a:srgbClr val="0F5494"/>
                </a:solidFill>
                <a:latin typeface="Verdana" charset="0"/>
                <a:ea typeface="ＭＳ Ｐゴシック" charset="0"/>
              </a:defRPr>
            </a:lvl4pPr>
            <a:lvl5pPr marL="2057400" indent="-22860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fld id="{711F0DA4-CD97-BD45-A89B-85D3E4EA0765}" type="slidenum">
              <a:rPr lang="en-GB">
                <a:solidFill>
                  <a:schemeClr val="tx1"/>
                </a:solidFill>
                <a:latin typeface="Arial" charset="0"/>
              </a:rPr>
              <a:pPr/>
              <a:t>13</a:t>
            </a:fld>
            <a:endParaRPr lang="en-GB">
              <a:solidFill>
                <a:schemeClr val="tx1"/>
              </a:solidFill>
              <a:latin typeface="Arial" charset="0"/>
            </a:endParaRPr>
          </a:p>
        </p:txBody>
      </p:sp>
    </p:spTree>
    <p:extLst>
      <p:ext uri="{BB962C8B-B14F-4D97-AF65-F5344CB8AC3E}">
        <p14:creationId xmlns:p14="http://schemas.microsoft.com/office/powerpoint/2010/main" val="2933193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p:txBody>
          <a:bodyPr/>
          <a:lstStyle/>
          <a:p>
            <a:pPr marL="171450" indent="-171450" eaLnBrk="1" hangingPunct="1">
              <a:buFontTx/>
              <a:buChar char="-"/>
              <a:defRPr/>
            </a:pPr>
            <a:endParaRPr lang="en-GB" dirty="0"/>
          </a:p>
          <a:p>
            <a:pPr marL="171450" indent="-171450" eaLnBrk="1" hangingPunct="1">
              <a:buFontTx/>
              <a:buChar char="-"/>
              <a:defRPr/>
            </a:pPr>
            <a:r>
              <a:rPr lang="en-GB" dirty="0"/>
              <a:t>Vital state functions: provision of peace and security, payment of civil service salaries, provision of core administrative functions and minimum basic services. </a:t>
            </a:r>
          </a:p>
          <a:p>
            <a:pPr marL="171450" indent="-171450" eaLnBrk="1" hangingPunct="1">
              <a:buFontTx/>
              <a:buChar char="-"/>
              <a:defRPr/>
            </a:pPr>
            <a:endParaRPr lang="en-GB" dirty="0"/>
          </a:p>
          <a:p>
            <a:pPr eaLnBrk="1" hangingPunct="1">
              <a:defRPr/>
            </a:pPr>
            <a:r>
              <a:rPr lang="en-GB" dirty="0"/>
              <a:t>- The Guidelines do not make clear how the transition towards democratic governance can be supported. May be it is assumed that promotion of development and strengthening vital state functions will pave the way for democratic governance.   </a:t>
            </a:r>
          </a:p>
          <a:p>
            <a:pPr eaLnBrk="1" hangingPunct="1">
              <a:defRPr/>
            </a:pPr>
            <a:endParaRPr lang="en-GB" dirty="0"/>
          </a:p>
          <a:p>
            <a:pPr eaLnBrk="1" hangingPunct="1">
              <a:defRPr/>
            </a:pPr>
            <a:endParaRPr lang="en-GB" dirty="0"/>
          </a:p>
        </p:txBody>
      </p:sp>
      <p:sp>
        <p:nvSpPr>
          <p:cNvPr id="64516" name="Slide Number Placeholder 3"/>
          <p:cNvSpPr>
            <a:spLocks noGrp="1"/>
          </p:cNvSpPr>
          <p:nvPr>
            <p:ph type="sldNum" sz="quarter" idx="5"/>
          </p:nvPr>
        </p:nvSpPr>
        <p:spPr>
          <a:noFill/>
        </p:spPr>
        <p:txBody>
          <a:bodyPr/>
          <a:lstStyle/>
          <a:p>
            <a:fld id="{5B7CBB5E-5C19-424F-BC80-6C3AFF9A435B}" type="slidenum">
              <a:rPr lang="en-GB" smtClean="0"/>
              <a:pPr/>
              <a:t>14</a:t>
            </a:fld>
            <a:endParaRPr lang="en-GB"/>
          </a:p>
        </p:txBody>
      </p:sp>
    </p:spTree>
    <p:extLst>
      <p:ext uri="{BB962C8B-B14F-4D97-AF65-F5344CB8AC3E}">
        <p14:creationId xmlns:p14="http://schemas.microsoft.com/office/powerpoint/2010/main" val="1821157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37321893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476250" indent="-476250" algn="just" eaLnBrk="1" hangingPunct="1">
              <a:spcBef>
                <a:spcPct val="0"/>
              </a:spcBef>
              <a:spcAft>
                <a:spcPts val="0"/>
              </a:spcAft>
              <a:buFont typeface="Wingdings" pitchFamily="2" charset="2"/>
              <a:buNone/>
              <a:defRPr/>
            </a:pPr>
            <a:r>
              <a:rPr lang="en-GB" sz="1200" dirty="0">
                <a:solidFill>
                  <a:schemeClr val="accent6"/>
                </a:solidFill>
              </a:rPr>
              <a:t>To inquire into the presence of clear and concrete signs of real (renewed) commitment to improve the FV related situation.</a:t>
            </a:r>
          </a:p>
          <a:p>
            <a:pPr marL="476250" indent="-476250" algn="just" eaLnBrk="1" hangingPunct="1">
              <a:spcBef>
                <a:spcPct val="0"/>
              </a:spcBef>
              <a:spcAft>
                <a:spcPts val="0"/>
              </a:spcAft>
              <a:buFont typeface="Wingdings" pitchFamily="2" charset="2"/>
              <a:buNone/>
              <a:defRPr/>
            </a:pPr>
            <a:r>
              <a:rPr lang="en-GB" sz="1200" dirty="0">
                <a:solidFill>
                  <a:schemeClr val="accent6"/>
                </a:solidFill>
              </a:rPr>
              <a:t>These clear signs could e.g. be a peace accord, or other form of political settlement that is assessed as genuinely</a:t>
            </a:r>
            <a:r>
              <a:rPr lang="en-GB" sz="1200" baseline="0" dirty="0">
                <a:solidFill>
                  <a:schemeClr val="accent6"/>
                </a:solidFill>
              </a:rPr>
              <a:t> </a:t>
            </a:r>
            <a:r>
              <a:rPr lang="en-GB" sz="1200" dirty="0">
                <a:solidFill>
                  <a:schemeClr val="accent6"/>
                </a:solidFill>
              </a:rPr>
              <a:t>expressing political commitment.</a:t>
            </a:r>
          </a:p>
          <a:p>
            <a:pPr marL="476250" indent="-476250" algn="just" eaLnBrk="1" hangingPunct="1">
              <a:spcBef>
                <a:spcPct val="0"/>
              </a:spcBef>
              <a:spcAft>
                <a:spcPts val="0"/>
              </a:spcAft>
              <a:buFont typeface="Wingdings" pitchFamily="2" charset="2"/>
              <a:buNone/>
              <a:defRPr/>
            </a:pPr>
            <a:endParaRPr lang="en-GB" sz="1200" dirty="0">
              <a:solidFill>
                <a:schemeClr val="accent6"/>
              </a:solidFill>
            </a:endParaRPr>
          </a:p>
          <a:p>
            <a:pPr marL="476250" indent="-476250" algn="just" eaLnBrk="1" hangingPunct="1">
              <a:spcBef>
                <a:spcPct val="0"/>
              </a:spcBef>
              <a:spcAft>
                <a:spcPts val="0"/>
              </a:spcAft>
              <a:buFont typeface="Wingdings" pitchFamily="2" charset="2"/>
              <a:buNone/>
              <a:defRPr/>
            </a:pPr>
            <a:r>
              <a:rPr lang="en-GB" sz="1200" dirty="0">
                <a:solidFill>
                  <a:schemeClr val="accent6"/>
                </a:solidFill>
              </a:rPr>
              <a:t>Different nature: </a:t>
            </a:r>
          </a:p>
          <a:p>
            <a:pPr marL="476250" indent="-476250" algn="just" eaLnBrk="1" hangingPunct="1">
              <a:spcBef>
                <a:spcPct val="0"/>
              </a:spcBef>
              <a:spcAft>
                <a:spcPts val="0"/>
              </a:spcAft>
              <a:buFont typeface="Wingdings" pitchFamily="2" charset="2"/>
              <a:buNone/>
              <a:defRPr/>
            </a:pPr>
            <a:r>
              <a:rPr lang="en-GB" sz="1200" dirty="0">
                <a:solidFill>
                  <a:schemeClr val="accent6"/>
                </a:solidFill>
              </a:rPr>
              <a:t>- Not all fragile states have just emerged from crisis or just starting the path of transition.</a:t>
            </a:r>
          </a:p>
          <a:p>
            <a:pPr marL="476250" indent="-476250" algn="just" eaLnBrk="1" hangingPunct="1">
              <a:spcBef>
                <a:spcPct val="0"/>
              </a:spcBef>
              <a:spcAft>
                <a:spcPts val="0"/>
              </a:spcAft>
              <a:defRPr/>
            </a:pPr>
            <a:r>
              <a:rPr lang="en-GB" sz="1200" dirty="0">
                <a:solidFill>
                  <a:schemeClr val="accent6"/>
                </a:solidFill>
              </a:rPr>
              <a:t>- The path out of fragility through peace building and state building is a long one, and can become protracted. In such</a:t>
            </a:r>
          </a:p>
          <a:p>
            <a:pPr marL="476250" indent="-476250" algn="just" eaLnBrk="1" hangingPunct="1">
              <a:spcBef>
                <a:spcPct val="0"/>
              </a:spcBef>
              <a:spcAft>
                <a:spcPts val="0"/>
              </a:spcAft>
              <a:defRPr/>
            </a:pPr>
            <a:r>
              <a:rPr lang="en-GB" sz="1200" dirty="0">
                <a:solidFill>
                  <a:schemeClr val="accent6"/>
                </a:solidFill>
              </a:rPr>
              <a:t>cases, the likelihood of real improvements could be demonstrated by a positive track record</a:t>
            </a:r>
            <a:r>
              <a:rPr lang="en-GB" sz="1200" dirty="0"/>
              <a:t>.</a:t>
            </a:r>
          </a:p>
          <a:p>
            <a:pPr marL="476250" indent="-476250" algn="just" eaLnBrk="1" hangingPunct="1">
              <a:spcBef>
                <a:spcPct val="0"/>
              </a:spcBef>
              <a:spcAft>
                <a:spcPts val="0"/>
              </a:spcAft>
              <a:defRPr/>
            </a:pPr>
            <a:r>
              <a:rPr lang="en-GB" sz="1200" dirty="0">
                <a:solidFill>
                  <a:schemeClr val="accent6"/>
                </a:solidFill>
              </a:rPr>
              <a:t>In case of absence of such positive track record, the assessment should focus on/demonstrate the existence of</a:t>
            </a:r>
          </a:p>
          <a:p>
            <a:pPr marL="476250" indent="-476250" algn="just" eaLnBrk="1" hangingPunct="1">
              <a:spcBef>
                <a:spcPct val="0"/>
              </a:spcBef>
              <a:spcAft>
                <a:spcPts val="0"/>
              </a:spcAft>
              <a:defRPr/>
            </a:pPr>
            <a:r>
              <a:rPr lang="en-GB" sz="1200" dirty="0">
                <a:solidFill>
                  <a:schemeClr val="accent6"/>
                </a:solidFill>
              </a:rPr>
              <a:t>genuine/convincing renewed signs of commitment to future improvement.</a:t>
            </a:r>
          </a:p>
          <a:p>
            <a:pPr marL="476250" indent="-476250" algn="just" eaLnBrk="1" hangingPunct="1">
              <a:spcBef>
                <a:spcPct val="0"/>
              </a:spcBef>
              <a:spcAft>
                <a:spcPts val="0"/>
              </a:spcAft>
              <a:defRPr/>
            </a:pPr>
            <a:endParaRPr lang="en-GB" sz="1200" dirty="0">
              <a:solidFill>
                <a:schemeClr val="accent6"/>
              </a:solidFill>
            </a:endParaRPr>
          </a:p>
          <a:p>
            <a:pPr marL="476250" indent="-476250" algn="just" eaLnBrk="1" hangingPunct="1">
              <a:spcBef>
                <a:spcPct val="0"/>
              </a:spcBef>
              <a:spcAft>
                <a:spcPts val="0"/>
              </a:spcAft>
              <a:defRPr/>
            </a:pPr>
            <a:r>
              <a:rPr lang="en-GB" sz="1200" dirty="0">
                <a:solidFill>
                  <a:schemeClr val="accent6"/>
                </a:solidFill>
              </a:rPr>
              <a:t>The forward looking approach implies special attention to the following issues:</a:t>
            </a:r>
          </a:p>
          <a:p>
            <a:pPr algn="just" eaLnBrk="1" hangingPunct="1">
              <a:defRPr/>
            </a:pPr>
            <a:r>
              <a:rPr lang="en-GB" sz="1200" dirty="0"/>
              <a:t>	</a:t>
            </a:r>
          </a:p>
          <a:p>
            <a:pPr marL="400050" lvl="1" algn="just" eaLnBrk="1" hangingPunct="1">
              <a:buFont typeface="Wingdings" pitchFamily="2" charset="2"/>
              <a:buChar char="Ø"/>
              <a:defRPr/>
            </a:pPr>
            <a:r>
              <a:rPr lang="en-GB" sz="1200" dirty="0">
                <a:solidFill>
                  <a:schemeClr val="accent6"/>
                </a:solidFill>
              </a:rPr>
              <a:t>What are the partner country's government's commitments to improving the situation regarding democracy, human rights and rule of law?</a:t>
            </a:r>
          </a:p>
          <a:p>
            <a:pPr marL="400050" lvl="1" algn="just" eaLnBrk="1" hangingPunct="1">
              <a:buFont typeface="Wingdings" pitchFamily="2" charset="2"/>
              <a:buChar char="Ø"/>
              <a:defRPr/>
            </a:pPr>
            <a:endParaRPr lang="en-GB" sz="1200" dirty="0">
              <a:solidFill>
                <a:schemeClr val="accent6"/>
              </a:solidFill>
            </a:endParaRPr>
          </a:p>
          <a:p>
            <a:pPr marL="400050" lvl="1" algn="just" eaLnBrk="1" hangingPunct="1">
              <a:buFont typeface="Wingdings" pitchFamily="2" charset="2"/>
              <a:buChar char="Ø"/>
              <a:defRPr/>
            </a:pPr>
            <a:r>
              <a:rPr lang="en-GB" sz="1200" dirty="0">
                <a:solidFill>
                  <a:schemeClr val="accent6"/>
                </a:solidFill>
              </a:rPr>
              <a:t>What are the sources / background of these commitments, the credibility of the government's commitment as well as broader support for this agenda from society?</a:t>
            </a:r>
          </a:p>
          <a:p>
            <a:pPr marL="400050" lvl="1" algn="just" eaLnBrk="1" hangingPunct="1">
              <a:buFont typeface="Wingdings" pitchFamily="2" charset="2"/>
              <a:buChar char="Ø"/>
              <a:defRPr/>
            </a:pPr>
            <a:endParaRPr lang="en-GB" sz="1200" dirty="0">
              <a:solidFill>
                <a:schemeClr val="accent6"/>
              </a:solidFill>
            </a:endParaRPr>
          </a:p>
          <a:p>
            <a:pPr marL="400050" lvl="1" algn="just" eaLnBrk="1" hangingPunct="1">
              <a:buFont typeface="Wingdings" pitchFamily="2" charset="2"/>
              <a:buChar char="Ø"/>
              <a:defRPr/>
            </a:pPr>
            <a:r>
              <a:rPr lang="en-GB" sz="1200" dirty="0">
                <a:solidFill>
                  <a:schemeClr val="accent6"/>
                </a:solidFill>
              </a:rPr>
              <a:t>Are there concrete (confidence building) measures that have been undertaken that demonstrate real willingness to improve the situation?</a:t>
            </a:r>
          </a:p>
          <a:p>
            <a:pPr lvl="1" algn="just" eaLnBrk="1" hangingPunct="1">
              <a:buFont typeface="Wingdings" pitchFamily="2" charset="2"/>
              <a:buChar char="Ø"/>
              <a:defRPr/>
            </a:pPr>
            <a:r>
              <a:rPr lang="en-GB" sz="1200" dirty="0">
                <a:solidFill>
                  <a:schemeClr val="accent2"/>
                </a:solidFill>
              </a:rPr>
              <a:t>In case of protracted fragility: Is there a positive track record? </a:t>
            </a:r>
          </a:p>
          <a:p>
            <a:pPr lvl="2" algn="just" eaLnBrk="1" hangingPunct="1">
              <a:defRPr/>
            </a:pPr>
            <a:r>
              <a:rPr lang="en-GB" sz="1200" dirty="0">
                <a:solidFill>
                  <a:schemeClr val="accent2"/>
                </a:solidFill>
              </a:rPr>
              <a:t>a. If yes, please provide a short assessment;</a:t>
            </a:r>
          </a:p>
          <a:p>
            <a:pPr lvl="2" algn="just" eaLnBrk="1" hangingPunct="1">
              <a:defRPr/>
            </a:pPr>
            <a:r>
              <a:rPr lang="en-GB" sz="1200" dirty="0">
                <a:solidFill>
                  <a:schemeClr val="accent2"/>
                </a:solidFill>
              </a:rPr>
              <a:t>b. If no, please assess whether there are still credible (re)new(</a:t>
            </a:r>
            <a:r>
              <a:rPr lang="en-GB" sz="1200" dirty="0" err="1">
                <a:solidFill>
                  <a:schemeClr val="accent2"/>
                </a:solidFill>
              </a:rPr>
              <a:t>ed</a:t>
            </a:r>
            <a:r>
              <a:rPr lang="en-GB" sz="1200" dirty="0">
                <a:solidFill>
                  <a:schemeClr val="accent2"/>
                </a:solidFill>
              </a:rPr>
              <a:t>) commitments to improve the situation, that merit support or not.</a:t>
            </a:r>
          </a:p>
          <a:p>
            <a:pPr lvl="2" algn="just" eaLnBrk="1" hangingPunct="1">
              <a:defRPr/>
            </a:pPr>
            <a:endParaRPr lang="en-GB" sz="1800" dirty="0">
              <a:solidFill>
                <a:schemeClr val="accent2"/>
              </a:solidFill>
            </a:endParaRPr>
          </a:p>
          <a:p>
            <a:pPr lvl="1" algn="just" eaLnBrk="1" hangingPunct="1">
              <a:buFont typeface="Wingdings" pitchFamily="2" charset="2"/>
              <a:buChar char="Ø"/>
              <a:defRPr/>
            </a:pPr>
            <a:r>
              <a:rPr lang="en-GB" dirty="0">
                <a:solidFill>
                  <a:schemeClr val="accent2"/>
                </a:solidFill>
              </a:rPr>
              <a:t>How do you assess the risk of the resumption or emergence of violent conflict?</a:t>
            </a:r>
          </a:p>
          <a:p>
            <a:pPr marL="476250" indent="-476250" algn="just" eaLnBrk="1" hangingPunct="1">
              <a:spcBef>
                <a:spcPct val="0"/>
              </a:spcBef>
              <a:spcAft>
                <a:spcPts val="0"/>
              </a:spcAft>
              <a:buFont typeface="Wingdings" pitchFamily="2" charset="2"/>
              <a:buNone/>
              <a:defRPr/>
            </a:pPr>
            <a:endParaRPr lang="en-GB" sz="1800" dirty="0">
              <a:solidFill>
                <a:schemeClr val="accent6"/>
              </a:solidFill>
            </a:endParaRPr>
          </a:p>
          <a:p>
            <a:pPr algn="just" eaLnBrk="1" hangingPunct="1">
              <a:defRPr/>
            </a:pPr>
            <a:endParaRPr lang="en-GB" dirty="0"/>
          </a:p>
        </p:txBody>
      </p:sp>
      <p:sp>
        <p:nvSpPr>
          <p:cNvPr id="78852" name="Slide Number Placeholder 3"/>
          <p:cNvSpPr>
            <a:spLocks noGrp="1"/>
          </p:cNvSpPr>
          <p:nvPr>
            <p:ph type="sldNum" sz="quarter" idx="5"/>
          </p:nvPr>
        </p:nvSpPr>
        <p:spPr>
          <a:noFill/>
        </p:spPr>
        <p:txBody>
          <a:bodyPr/>
          <a:lstStyle/>
          <a:p>
            <a:fld id="{7149476D-5B33-43E3-94E9-EB43911E3BC1}" type="slidenum">
              <a:rPr lang="en-GB" smtClean="0"/>
              <a:pPr/>
              <a:t>16</a:t>
            </a:fld>
            <a:endParaRPr lang="en-GB"/>
          </a:p>
        </p:txBody>
      </p:sp>
    </p:spTree>
    <p:extLst>
      <p:ext uri="{BB962C8B-B14F-4D97-AF65-F5344CB8AC3E}">
        <p14:creationId xmlns:p14="http://schemas.microsoft.com/office/powerpoint/2010/main" val="6825503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17</a:t>
            </a:fld>
            <a:endParaRPr lang="en-GB" dirty="0"/>
          </a:p>
        </p:txBody>
      </p:sp>
    </p:spTree>
    <p:extLst>
      <p:ext uri="{BB962C8B-B14F-4D97-AF65-F5344CB8AC3E}">
        <p14:creationId xmlns:p14="http://schemas.microsoft.com/office/powerpoint/2010/main" val="492323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sz="1000" b="0" noProof="0" dirty="0"/>
              <a:t>Public </a:t>
            </a:r>
            <a:r>
              <a:rPr lang="fr-BE" sz="1000" b="0" noProof="0" dirty="0" err="1"/>
              <a:t>policies</a:t>
            </a:r>
            <a:r>
              <a:rPr lang="fr-BE" sz="1000" b="0" noProof="0" dirty="0"/>
              <a:t>:</a:t>
            </a:r>
            <a:r>
              <a:rPr lang="fr-BE" sz="1000" b="0" baseline="0" noProof="0" dirty="0"/>
              <a:t> </a:t>
            </a:r>
            <a:r>
              <a:rPr lang="fr-BE" sz="1000" b="0" baseline="0" noProof="0" dirty="0" err="1"/>
              <a:t>policy</a:t>
            </a:r>
            <a:r>
              <a:rPr lang="fr-BE" sz="1000" b="0" baseline="0" noProof="0" dirty="0"/>
              <a:t> </a:t>
            </a:r>
            <a:r>
              <a:rPr lang="fr-BE" sz="1000" b="0" baseline="0" noProof="0" dirty="0" err="1"/>
              <a:t>responses</a:t>
            </a:r>
            <a:endParaRPr lang="fr-BE" sz="1000" b="0" baseline="0" noProof="0" dirty="0"/>
          </a:p>
          <a:p>
            <a:r>
              <a:rPr lang="fr-BE" sz="1000" b="0" baseline="0" noProof="0" dirty="0"/>
              <a:t>In fragile situations government development programmes may not be available. </a:t>
            </a:r>
            <a:r>
              <a:rPr lang="fr-BE" sz="1000" b="0" baseline="0" noProof="0" dirty="0" err="1"/>
              <a:t>Then</a:t>
            </a:r>
            <a:r>
              <a:rPr lang="fr-BE" sz="1000" b="0" baseline="0" noProof="0" dirty="0"/>
              <a:t> </a:t>
            </a:r>
            <a:r>
              <a:rPr lang="fr-BE" sz="1000" b="0" baseline="0" noProof="0" dirty="0" err="1"/>
              <a:t>framework</a:t>
            </a:r>
            <a:r>
              <a:rPr lang="fr-BE" sz="1000" b="0" baseline="0" noProof="0" dirty="0"/>
              <a:t> </a:t>
            </a:r>
            <a:r>
              <a:rPr lang="fr-BE" sz="1000" b="0" baseline="0" noProof="0" dirty="0" err="1"/>
              <a:t>adopted</a:t>
            </a:r>
            <a:r>
              <a:rPr lang="fr-BE" sz="1000" b="0" baseline="0" noProof="0" dirty="0"/>
              <a:t> by international </a:t>
            </a:r>
            <a:r>
              <a:rPr lang="fr-BE" sz="1000" b="0" baseline="0" noProof="0" dirty="0" err="1"/>
              <a:t>community</a:t>
            </a:r>
            <a:r>
              <a:rPr lang="fr-BE" sz="1000" b="0" baseline="0" noProof="0" dirty="0"/>
              <a:t> (</a:t>
            </a:r>
            <a:r>
              <a:rPr lang="fr-BE" sz="1000" b="0" baseline="0" noProof="0" dirty="0" err="1"/>
              <a:t>e.g</a:t>
            </a:r>
            <a:r>
              <a:rPr lang="fr-BE" sz="1000" b="0" baseline="0" noProof="0" dirty="0"/>
              <a:t>. transition compacts to avoid aid fragmentation), presidential plans,…)</a:t>
            </a:r>
          </a:p>
          <a:p>
            <a:endParaRPr lang="fr-BE" sz="1000" b="0" baseline="0" noProof="0" dirty="0"/>
          </a:p>
          <a:p>
            <a:endParaRPr lang="fr-BE" sz="1000" b="0" baseline="0" noProof="0" dirty="0"/>
          </a:p>
          <a:p>
            <a:r>
              <a:rPr lang="fr-FR" sz="1000" b="0" i="0" u="none" strike="noStrike" kern="1200" baseline="0" dirty="0">
                <a:solidFill>
                  <a:schemeClr val="tx1"/>
                </a:solidFill>
                <a:latin typeface="Arial" pitchFamily="34" charset="0"/>
                <a:ea typeface="+mn-ea"/>
                <a:cs typeface="+mn-cs"/>
              </a:rPr>
              <a:t>The </a:t>
            </a:r>
            <a:r>
              <a:rPr lang="fr-FR" sz="1000" b="1" i="0" u="none" strike="noStrike" kern="1200" baseline="0" dirty="0">
                <a:solidFill>
                  <a:schemeClr val="tx1"/>
                </a:solidFill>
                <a:latin typeface="Arial" pitchFamily="34" charset="0"/>
                <a:ea typeface="+mn-ea"/>
                <a:cs typeface="+mn-cs"/>
              </a:rPr>
              <a:t>New Deal for engagement </a:t>
            </a:r>
            <a:r>
              <a:rPr lang="fr-FR" sz="1000" b="1" i="0" u="none" strike="noStrike" kern="1200" baseline="0" dirty="0" err="1">
                <a:solidFill>
                  <a:schemeClr val="tx1"/>
                </a:solidFill>
                <a:latin typeface="Arial" pitchFamily="34" charset="0"/>
                <a:ea typeface="+mn-ea"/>
                <a:cs typeface="+mn-cs"/>
              </a:rPr>
              <a:t>with</a:t>
            </a:r>
            <a:r>
              <a:rPr lang="fr-FR" sz="1000" b="1" i="0" u="none" strike="noStrike" kern="1200" baseline="0" dirty="0">
                <a:solidFill>
                  <a:schemeClr val="tx1"/>
                </a:solidFill>
                <a:latin typeface="Arial" pitchFamily="34" charset="0"/>
                <a:ea typeface="+mn-ea"/>
                <a:cs typeface="+mn-cs"/>
              </a:rPr>
              <a:t> fragile </a:t>
            </a:r>
            <a:r>
              <a:rPr lang="fr-FR" sz="1000" b="1" i="0" u="none" strike="noStrike" kern="1200" baseline="0" dirty="0" err="1">
                <a:solidFill>
                  <a:schemeClr val="tx1"/>
                </a:solidFill>
                <a:latin typeface="Arial" pitchFamily="34" charset="0"/>
                <a:ea typeface="+mn-ea"/>
                <a:cs typeface="+mn-cs"/>
              </a:rPr>
              <a:t>states</a:t>
            </a:r>
            <a:r>
              <a:rPr lang="fr-FR" sz="1000" b="1"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defines</a:t>
            </a:r>
            <a:r>
              <a:rPr lang="fr-FR" sz="1000" b="0" i="0" u="none" strike="noStrike" kern="1200" baseline="0" dirty="0">
                <a:solidFill>
                  <a:schemeClr val="tx1"/>
                </a:solidFill>
                <a:latin typeface="Arial" pitchFamily="34" charset="0"/>
                <a:ea typeface="+mn-ea"/>
                <a:cs typeface="+mn-cs"/>
              </a:rPr>
              <a:t> 5 </a:t>
            </a:r>
            <a:r>
              <a:rPr lang="fr-FR" sz="1000" b="0" i="0" u="none" strike="noStrike" kern="1200" baseline="0" dirty="0" err="1">
                <a:solidFill>
                  <a:schemeClr val="tx1"/>
                </a:solidFill>
                <a:latin typeface="Arial" pitchFamily="34" charset="0"/>
                <a:ea typeface="+mn-ea"/>
                <a:cs typeface="+mn-cs"/>
              </a:rPr>
              <a:t>Peacebuilding</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Statebuilding</a:t>
            </a:r>
            <a:r>
              <a:rPr lang="fr-FR" sz="1000" b="0" i="0" u="none" strike="noStrike" kern="1200" baseline="0" dirty="0">
                <a:solidFill>
                  <a:schemeClr val="tx1"/>
                </a:solidFill>
                <a:latin typeface="Arial" pitchFamily="34" charset="0"/>
                <a:ea typeface="+mn-ea"/>
                <a:cs typeface="+mn-cs"/>
              </a:rPr>
              <a:t> goals: </a:t>
            </a:r>
          </a:p>
          <a:p>
            <a:pPr marL="285750" indent="-285750">
              <a:buAutoNum type="romanLcParenR"/>
            </a:pPr>
            <a:r>
              <a:rPr lang="fr-FR" sz="1000" b="0" i="0" u="none" strike="noStrike" kern="1200" baseline="0" dirty="0" err="1">
                <a:solidFill>
                  <a:schemeClr val="tx1"/>
                </a:solidFill>
                <a:latin typeface="Arial" pitchFamily="34" charset="0"/>
                <a:ea typeface="+mn-ea"/>
                <a:cs typeface="+mn-cs"/>
              </a:rPr>
              <a:t>legitimate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politics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foster</a:t>
            </a:r>
            <a:r>
              <a:rPr lang="fr-FR" sz="1000" b="0" i="0" u="none" strike="noStrike" kern="1200" baseline="0" dirty="0">
                <a:solidFill>
                  <a:schemeClr val="tx1"/>
                </a:solidFill>
                <a:latin typeface="Arial" pitchFamily="34" charset="0"/>
                <a:ea typeface="+mn-ea"/>
                <a:cs typeface="+mn-cs"/>
              </a:rPr>
              <a:t> inclusive </a:t>
            </a:r>
            <a:r>
              <a:rPr lang="fr-FR" sz="1000" b="0" i="0" u="none" strike="noStrike" kern="1200" baseline="0" dirty="0" err="1">
                <a:solidFill>
                  <a:schemeClr val="tx1"/>
                </a:solidFill>
                <a:latin typeface="Arial" pitchFamily="34" charset="0"/>
                <a:ea typeface="+mn-ea"/>
                <a:cs typeface="+mn-cs"/>
              </a:rPr>
              <a:t>political</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settlements</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conflict</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resolution</a:t>
            </a:r>
            <a:r>
              <a:rPr lang="fr-FR" sz="1000" b="0" i="0" u="none" strike="noStrike" kern="1200" baseline="0" dirty="0">
                <a:solidFill>
                  <a:schemeClr val="tx1"/>
                </a:solidFill>
                <a:latin typeface="Arial" pitchFamily="34" charset="0"/>
                <a:ea typeface="+mn-ea"/>
                <a:cs typeface="+mn-cs"/>
              </a:rPr>
              <a:t>) </a:t>
            </a:r>
          </a:p>
          <a:p>
            <a:pPr marL="285750" indent="-285750">
              <a:buAutoNum type="romanLcParenR"/>
            </a:pPr>
            <a:r>
              <a:rPr lang="fr-FR" sz="1000" b="0" i="0" u="none" strike="noStrike" kern="1200" baseline="0" dirty="0" err="1">
                <a:solidFill>
                  <a:schemeClr val="tx1"/>
                </a:solidFill>
                <a:latin typeface="Arial" pitchFamily="34" charset="0"/>
                <a:ea typeface="+mn-ea"/>
                <a:cs typeface="+mn-cs"/>
              </a:rPr>
              <a:t>security</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establish</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strengthen</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people’s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security</a:t>
            </a:r>
            <a:r>
              <a:rPr lang="fr-FR" sz="1000" b="0" i="0" u="none" strike="noStrike" kern="1200" baseline="0" dirty="0">
                <a:solidFill>
                  <a:schemeClr val="tx1"/>
                </a:solidFill>
                <a:latin typeface="Arial" pitchFamily="34" charset="0"/>
                <a:ea typeface="+mn-ea"/>
                <a:cs typeface="+mn-cs"/>
              </a:rPr>
              <a:t>)</a:t>
            </a:r>
          </a:p>
          <a:p>
            <a:pPr marL="285750" indent="-285750">
              <a:buAutoNum type="romanLcParenR" startAt="3"/>
            </a:pPr>
            <a:r>
              <a:rPr lang="fr-FR" sz="1000" b="0" i="0" u="none" strike="noStrike" kern="1200" baseline="0" dirty="0">
                <a:solidFill>
                  <a:schemeClr val="tx1"/>
                </a:solidFill>
                <a:latin typeface="Arial" pitchFamily="34" charset="0"/>
                <a:ea typeface="+mn-ea"/>
                <a:cs typeface="+mn-cs"/>
              </a:rPr>
              <a:t>justice (</a:t>
            </a:r>
            <a:r>
              <a:rPr lang="fr-FR" sz="1000" b="0" i="0" u="none" strike="noStrike" kern="1200" baseline="0" dirty="0" err="1">
                <a:solidFill>
                  <a:schemeClr val="tx1"/>
                </a:solidFill>
                <a:latin typeface="Arial" pitchFamily="34" charset="0"/>
                <a:ea typeface="+mn-ea"/>
                <a:cs typeface="+mn-cs"/>
              </a:rPr>
              <a:t>address</a:t>
            </a:r>
            <a:r>
              <a:rPr lang="fr-FR" sz="1000" b="0" i="0" u="none" strike="noStrike" kern="1200" baseline="0" dirty="0">
                <a:solidFill>
                  <a:schemeClr val="tx1"/>
                </a:solidFill>
                <a:latin typeface="Arial" pitchFamily="34" charset="0"/>
                <a:ea typeface="+mn-ea"/>
                <a:cs typeface="+mn-cs"/>
              </a:rPr>
              <a:t> injustices and </a:t>
            </a:r>
            <a:r>
              <a:rPr lang="fr-FR" sz="1000" b="0" i="0" u="none" strike="noStrike" kern="1200" baseline="0" dirty="0" err="1">
                <a:solidFill>
                  <a:schemeClr val="tx1"/>
                </a:solidFill>
                <a:latin typeface="Arial" pitchFamily="34" charset="0"/>
                <a:ea typeface="+mn-ea"/>
                <a:cs typeface="+mn-cs"/>
              </a:rPr>
              <a:t>increase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people’s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access</a:t>
            </a:r>
            <a:r>
              <a:rPr lang="fr-FR" sz="1000" b="0" i="0" u="none" strike="noStrike" kern="1200" baseline="0" dirty="0">
                <a:solidFill>
                  <a:schemeClr val="tx1"/>
                </a:solidFill>
                <a:latin typeface="Arial" pitchFamily="34" charset="0"/>
                <a:ea typeface="+mn-ea"/>
                <a:cs typeface="+mn-cs"/>
              </a:rPr>
              <a:t> to justice)</a:t>
            </a:r>
          </a:p>
          <a:p>
            <a:pPr marL="285750" indent="-285750">
              <a:buAutoNum type="romanLcParenR" startAt="3"/>
            </a:pPr>
            <a:r>
              <a:rPr lang="fr-FR" sz="1000" b="0" i="0" u="none" strike="noStrike" kern="1200" baseline="0" dirty="0" err="1">
                <a:solidFill>
                  <a:schemeClr val="tx1"/>
                </a:solidFill>
                <a:latin typeface="Arial" pitchFamily="34" charset="0"/>
                <a:ea typeface="+mn-ea"/>
                <a:cs typeface="+mn-cs"/>
              </a:rPr>
              <a:t>economic</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foundations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generate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employment</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improve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livelihoods</a:t>
            </a:r>
            <a:r>
              <a:rPr lang="fr-FR" sz="1000" b="0" i="0" u="none" strike="noStrike" kern="1200" baseline="0" dirty="0">
                <a:solidFill>
                  <a:schemeClr val="tx1"/>
                </a:solidFill>
                <a:latin typeface="Arial" pitchFamily="34" charset="0"/>
                <a:ea typeface="+mn-ea"/>
                <a:cs typeface="+mn-cs"/>
              </a:rPr>
              <a:t>) </a:t>
            </a:r>
          </a:p>
          <a:p>
            <a:pPr marL="285750" indent="-285750">
              <a:buAutoNum type="romanLcParenR"/>
            </a:pPr>
            <a:r>
              <a:rPr lang="fr-FR" sz="1000" b="0" i="0" u="none" strike="noStrike" kern="1200" baseline="0">
                <a:solidFill>
                  <a:schemeClr val="tx1"/>
                </a:solidFill>
                <a:latin typeface="Arial" pitchFamily="34" charset="0"/>
                <a:ea typeface="+mn-ea"/>
                <a:cs typeface="+mn-cs"/>
              </a:rPr>
              <a:t>revenues </a:t>
            </a:r>
            <a:r>
              <a:rPr lang="fr-FR" sz="1000" b="0" i="0" u="none" strike="noStrike" kern="1200" baseline="0" dirty="0">
                <a:solidFill>
                  <a:schemeClr val="tx1"/>
                </a:solidFill>
                <a:latin typeface="Arial" pitchFamily="34" charset="0"/>
                <a:ea typeface="+mn-ea"/>
                <a:cs typeface="+mn-cs"/>
              </a:rPr>
              <a:t>and services (manage revenue and </a:t>
            </a:r>
            <a:r>
              <a:rPr lang="fr-FR" sz="1000" b="0" i="0" u="none" strike="noStrike" kern="1200" baseline="0" dirty="0" err="1">
                <a:solidFill>
                  <a:schemeClr val="tx1"/>
                </a:solidFill>
                <a:latin typeface="Arial" pitchFamily="34" charset="0"/>
                <a:ea typeface="+mn-ea"/>
                <a:cs typeface="+mn-cs"/>
              </a:rPr>
              <a:t>build</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capacity</a:t>
            </a:r>
            <a:r>
              <a:rPr lang="fr-FR" sz="1000" b="0" i="0" u="none" strike="noStrike" kern="1200" baseline="0" dirty="0">
                <a:solidFill>
                  <a:schemeClr val="tx1"/>
                </a:solidFill>
                <a:latin typeface="Arial" pitchFamily="34" charset="0"/>
                <a:ea typeface="+mn-ea"/>
                <a:cs typeface="+mn-cs"/>
              </a:rPr>
              <a:t> for </a:t>
            </a:r>
            <a:r>
              <a:rPr lang="fr-FR" sz="1000" b="0" i="0" u="none" strike="noStrike" kern="1200" baseline="0" dirty="0" err="1">
                <a:solidFill>
                  <a:schemeClr val="tx1"/>
                </a:solidFill>
                <a:latin typeface="Arial" pitchFamily="34" charset="0"/>
                <a:ea typeface="+mn-ea"/>
                <a:cs typeface="+mn-cs"/>
              </a:rPr>
              <a:t>accountable</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fair</a:t>
            </a:r>
            <a:r>
              <a:rPr lang="fr-FR" sz="1000" b="0" i="0" u="none" strike="noStrike" kern="1200" baseline="0" dirty="0">
                <a:solidFill>
                  <a:schemeClr val="tx1"/>
                </a:solidFill>
                <a:latin typeface="Arial" pitchFamily="34" charset="0"/>
                <a:ea typeface="+mn-ea"/>
                <a:cs typeface="+mn-cs"/>
              </a:rPr>
              <a:t> service </a:t>
            </a:r>
            <a:r>
              <a:rPr lang="fr-FR" sz="1000" b="0" i="0" u="none" strike="noStrike" kern="1200" baseline="0" dirty="0" err="1">
                <a:solidFill>
                  <a:schemeClr val="tx1"/>
                </a:solidFill>
                <a:latin typeface="Arial" pitchFamily="34" charset="0"/>
                <a:ea typeface="+mn-ea"/>
                <a:cs typeface="+mn-cs"/>
              </a:rPr>
              <a:t>delivery</a:t>
            </a:r>
            <a:r>
              <a:rPr lang="fr-FR" sz="1000" b="0" i="0" u="none" strike="noStrike" kern="1200" baseline="0" dirty="0">
                <a:solidFill>
                  <a:schemeClr val="tx1"/>
                </a:solidFill>
                <a:latin typeface="Arial" pitchFamily="34" charset="0"/>
                <a:ea typeface="+mn-ea"/>
                <a:cs typeface="+mn-cs"/>
              </a:rPr>
              <a:t>).</a:t>
            </a:r>
            <a:endParaRPr lang="fr-BE" sz="1000" b="0" baseline="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18</a:t>
            </a:fld>
            <a:endParaRPr lang="en-GB"/>
          </a:p>
        </p:txBody>
      </p:sp>
    </p:spTree>
    <p:extLst>
      <p:ext uri="{BB962C8B-B14F-4D97-AF65-F5344CB8AC3E}">
        <p14:creationId xmlns:p14="http://schemas.microsoft.com/office/powerpoint/2010/main" val="19967989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sz="1000" b="0" noProof="0" dirty="0"/>
              <a:t>Public </a:t>
            </a:r>
            <a:r>
              <a:rPr lang="fr-BE" sz="1000" b="0" noProof="0" dirty="0" err="1"/>
              <a:t>policies</a:t>
            </a:r>
            <a:r>
              <a:rPr lang="fr-BE" sz="1000" b="0" noProof="0" dirty="0"/>
              <a:t>:</a:t>
            </a:r>
            <a:r>
              <a:rPr lang="fr-BE" sz="1000" b="0" baseline="0" noProof="0" dirty="0"/>
              <a:t> </a:t>
            </a:r>
            <a:r>
              <a:rPr lang="fr-BE" sz="1000" b="0" baseline="0" noProof="0" dirty="0" err="1"/>
              <a:t>policy</a:t>
            </a:r>
            <a:r>
              <a:rPr lang="fr-BE" sz="1000" b="0" baseline="0" noProof="0" dirty="0"/>
              <a:t> </a:t>
            </a:r>
            <a:r>
              <a:rPr lang="fr-BE" sz="1000" b="0" baseline="0" noProof="0" dirty="0" err="1"/>
              <a:t>responses</a:t>
            </a:r>
            <a:endParaRPr lang="fr-BE" sz="1000" b="0" baseline="0" noProof="0" dirty="0"/>
          </a:p>
          <a:p>
            <a:r>
              <a:rPr lang="fr-BE" sz="1000" b="0" baseline="0" noProof="0" dirty="0"/>
              <a:t>In fragile situations government development programmes may not be available. </a:t>
            </a:r>
            <a:r>
              <a:rPr lang="fr-BE" sz="1000" b="0" baseline="0" noProof="0" dirty="0" err="1"/>
              <a:t>Then</a:t>
            </a:r>
            <a:r>
              <a:rPr lang="fr-BE" sz="1000" b="0" baseline="0" noProof="0" dirty="0"/>
              <a:t> </a:t>
            </a:r>
            <a:r>
              <a:rPr lang="fr-BE" sz="1000" b="0" baseline="0" noProof="0" dirty="0" err="1"/>
              <a:t>framework</a:t>
            </a:r>
            <a:r>
              <a:rPr lang="fr-BE" sz="1000" b="0" baseline="0" noProof="0" dirty="0"/>
              <a:t> </a:t>
            </a:r>
            <a:r>
              <a:rPr lang="fr-BE" sz="1000" b="0" baseline="0" noProof="0" dirty="0" err="1"/>
              <a:t>adopted</a:t>
            </a:r>
            <a:r>
              <a:rPr lang="fr-BE" sz="1000" b="0" baseline="0" noProof="0" dirty="0"/>
              <a:t> by international </a:t>
            </a:r>
            <a:r>
              <a:rPr lang="fr-BE" sz="1000" b="0" baseline="0" noProof="0" dirty="0" err="1"/>
              <a:t>community</a:t>
            </a:r>
            <a:r>
              <a:rPr lang="fr-BE" sz="1000" b="0" baseline="0" noProof="0" dirty="0"/>
              <a:t> (</a:t>
            </a:r>
            <a:r>
              <a:rPr lang="fr-BE" sz="1000" b="0" baseline="0" noProof="0" dirty="0" err="1"/>
              <a:t>e.g</a:t>
            </a:r>
            <a:r>
              <a:rPr lang="fr-BE" sz="1000" b="0" baseline="0" noProof="0" dirty="0"/>
              <a:t>. transition compacts to avoid aid fragmentation), presidential plans,…)</a:t>
            </a:r>
          </a:p>
          <a:p>
            <a:endParaRPr lang="fr-BE" sz="1000" b="0" baseline="0" noProof="0" dirty="0"/>
          </a:p>
          <a:p>
            <a:endParaRPr lang="fr-BE" sz="1000" b="0" baseline="0" noProof="0" dirty="0"/>
          </a:p>
          <a:p>
            <a:r>
              <a:rPr lang="fr-FR" sz="1000" b="0" i="0" u="none" strike="noStrike" kern="1200" baseline="0" dirty="0">
                <a:solidFill>
                  <a:schemeClr val="tx1"/>
                </a:solidFill>
                <a:latin typeface="Arial" pitchFamily="34" charset="0"/>
                <a:ea typeface="+mn-ea"/>
                <a:cs typeface="+mn-cs"/>
              </a:rPr>
              <a:t>The </a:t>
            </a:r>
            <a:r>
              <a:rPr lang="fr-FR" sz="1000" b="1" i="0" u="none" strike="noStrike" kern="1200" baseline="0" dirty="0">
                <a:solidFill>
                  <a:schemeClr val="tx1"/>
                </a:solidFill>
                <a:latin typeface="Arial" pitchFamily="34" charset="0"/>
                <a:ea typeface="+mn-ea"/>
                <a:cs typeface="+mn-cs"/>
              </a:rPr>
              <a:t>New Deal for engagement </a:t>
            </a:r>
            <a:r>
              <a:rPr lang="fr-FR" sz="1000" b="1" i="0" u="none" strike="noStrike" kern="1200" baseline="0" dirty="0" err="1">
                <a:solidFill>
                  <a:schemeClr val="tx1"/>
                </a:solidFill>
                <a:latin typeface="Arial" pitchFamily="34" charset="0"/>
                <a:ea typeface="+mn-ea"/>
                <a:cs typeface="+mn-cs"/>
              </a:rPr>
              <a:t>with</a:t>
            </a:r>
            <a:r>
              <a:rPr lang="fr-FR" sz="1000" b="1" i="0" u="none" strike="noStrike" kern="1200" baseline="0" dirty="0">
                <a:solidFill>
                  <a:schemeClr val="tx1"/>
                </a:solidFill>
                <a:latin typeface="Arial" pitchFamily="34" charset="0"/>
                <a:ea typeface="+mn-ea"/>
                <a:cs typeface="+mn-cs"/>
              </a:rPr>
              <a:t> fragile </a:t>
            </a:r>
            <a:r>
              <a:rPr lang="fr-FR" sz="1000" b="1" i="0" u="none" strike="noStrike" kern="1200" baseline="0" dirty="0" err="1">
                <a:solidFill>
                  <a:schemeClr val="tx1"/>
                </a:solidFill>
                <a:latin typeface="Arial" pitchFamily="34" charset="0"/>
                <a:ea typeface="+mn-ea"/>
                <a:cs typeface="+mn-cs"/>
              </a:rPr>
              <a:t>states</a:t>
            </a:r>
            <a:r>
              <a:rPr lang="fr-FR" sz="1000" b="1"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defines</a:t>
            </a:r>
            <a:r>
              <a:rPr lang="fr-FR" sz="1000" b="0" i="0" u="none" strike="noStrike" kern="1200" baseline="0" dirty="0">
                <a:solidFill>
                  <a:schemeClr val="tx1"/>
                </a:solidFill>
                <a:latin typeface="Arial" pitchFamily="34" charset="0"/>
                <a:ea typeface="+mn-ea"/>
                <a:cs typeface="+mn-cs"/>
              </a:rPr>
              <a:t> 5 </a:t>
            </a:r>
            <a:r>
              <a:rPr lang="fr-FR" sz="1000" b="0" i="0" u="none" strike="noStrike" kern="1200" baseline="0" dirty="0" err="1">
                <a:solidFill>
                  <a:schemeClr val="tx1"/>
                </a:solidFill>
                <a:latin typeface="Arial" pitchFamily="34" charset="0"/>
                <a:ea typeface="+mn-ea"/>
                <a:cs typeface="+mn-cs"/>
              </a:rPr>
              <a:t>Peacebuilding</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Statebuilding</a:t>
            </a:r>
            <a:r>
              <a:rPr lang="fr-FR" sz="1000" b="0" i="0" u="none" strike="noStrike" kern="1200" baseline="0" dirty="0">
                <a:solidFill>
                  <a:schemeClr val="tx1"/>
                </a:solidFill>
                <a:latin typeface="Arial" pitchFamily="34" charset="0"/>
                <a:ea typeface="+mn-ea"/>
                <a:cs typeface="+mn-cs"/>
              </a:rPr>
              <a:t> goals: </a:t>
            </a:r>
          </a:p>
          <a:p>
            <a:pPr marL="285750" indent="-285750">
              <a:buAutoNum type="romanLcParenR"/>
            </a:pPr>
            <a:r>
              <a:rPr lang="fr-FR" sz="1000" b="0" i="0" u="none" strike="noStrike" kern="1200" baseline="0" dirty="0" err="1">
                <a:solidFill>
                  <a:schemeClr val="tx1"/>
                </a:solidFill>
                <a:latin typeface="Arial" pitchFamily="34" charset="0"/>
                <a:ea typeface="+mn-ea"/>
                <a:cs typeface="+mn-cs"/>
              </a:rPr>
              <a:t>legitimate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politics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foster</a:t>
            </a:r>
            <a:r>
              <a:rPr lang="fr-FR" sz="1000" b="0" i="0" u="none" strike="noStrike" kern="1200" baseline="0" dirty="0">
                <a:solidFill>
                  <a:schemeClr val="tx1"/>
                </a:solidFill>
                <a:latin typeface="Arial" pitchFamily="34" charset="0"/>
                <a:ea typeface="+mn-ea"/>
                <a:cs typeface="+mn-cs"/>
              </a:rPr>
              <a:t> inclusive </a:t>
            </a:r>
            <a:r>
              <a:rPr lang="fr-FR" sz="1000" b="0" i="0" u="none" strike="noStrike" kern="1200" baseline="0" dirty="0" err="1">
                <a:solidFill>
                  <a:schemeClr val="tx1"/>
                </a:solidFill>
                <a:latin typeface="Arial" pitchFamily="34" charset="0"/>
                <a:ea typeface="+mn-ea"/>
                <a:cs typeface="+mn-cs"/>
              </a:rPr>
              <a:t>political</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settlements</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conflict</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resolution</a:t>
            </a:r>
            <a:r>
              <a:rPr lang="fr-FR" sz="1000" b="0" i="0" u="none" strike="noStrike" kern="1200" baseline="0" dirty="0">
                <a:solidFill>
                  <a:schemeClr val="tx1"/>
                </a:solidFill>
                <a:latin typeface="Arial" pitchFamily="34" charset="0"/>
                <a:ea typeface="+mn-ea"/>
                <a:cs typeface="+mn-cs"/>
              </a:rPr>
              <a:t>) </a:t>
            </a:r>
          </a:p>
          <a:p>
            <a:pPr marL="285750" indent="-285750">
              <a:buAutoNum type="romanLcParenR"/>
            </a:pPr>
            <a:r>
              <a:rPr lang="fr-FR" sz="1000" b="0" i="0" u="none" strike="noStrike" kern="1200" baseline="0" dirty="0" err="1">
                <a:solidFill>
                  <a:schemeClr val="tx1"/>
                </a:solidFill>
                <a:latin typeface="Arial" pitchFamily="34" charset="0"/>
                <a:ea typeface="+mn-ea"/>
                <a:cs typeface="+mn-cs"/>
              </a:rPr>
              <a:t>security</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establish</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strengthen</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people’s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security</a:t>
            </a:r>
            <a:r>
              <a:rPr lang="fr-FR" sz="1000" b="0" i="0" u="none" strike="noStrike" kern="1200" baseline="0" dirty="0">
                <a:solidFill>
                  <a:schemeClr val="tx1"/>
                </a:solidFill>
                <a:latin typeface="Arial" pitchFamily="34" charset="0"/>
                <a:ea typeface="+mn-ea"/>
                <a:cs typeface="+mn-cs"/>
              </a:rPr>
              <a:t>)</a:t>
            </a:r>
          </a:p>
          <a:p>
            <a:pPr marL="285750" indent="-285750">
              <a:buAutoNum type="romanLcParenR" startAt="3"/>
            </a:pPr>
            <a:r>
              <a:rPr lang="fr-FR" sz="1000" b="0" i="0" u="none" strike="noStrike" kern="1200" baseline="0" dirty="0">
                <a:solidFill>
                  <a:schemeClr val="tx1"/>
                </a:solidFill>
                <a:latin typeface="Arial" pitchFamily="34" charset="0"/>
                <a:ea typeface="+mn-ea"/>
                <a:cs typeface="+mn-cs"/>
              </a:rPr>
              <a:t>justice (</a:t>
            </a:r>
            <a:r>
              <a:rPr lang="fr-FR" sz="1000" b="0" i="0" u="none" strike="noStrike" kern="1200" baseline="0" dirty="0" err="1">
                <a:solidFill>
                  <a:schemeClr val="tx1"/>
                </a:solidFill>
                <a:latin typeface="Arial" pitchFamily="34" charset="0"/>
                <a:ea typeface="+mn-ea"/>
                <a:cs typeface="+mn-cs"/>
              </a:rPr>
              <a:t>address</a:t>
            </a:r>
            <a:r>
              <a:rPr lang="fr-FR" sz="1000" b="0" i="0" u="none" strike="noStrike" kern="1200" baseline="0" dirty="0">
                <a:solidFill>
                  <a:schemeClr val="tx1"/>
                </a:solidFill>
                <a:latin typeface="Arial" pitchFamily="34" charset="0"/>
                <a:ea typeface="+mn-ea"/>
                <a:cs typeface="+mn-cs"/>
              </a:rPr>
              <a:t> injustices and </a:t>
            </a:r>
            <a:r>
              <a:rPr lang="fr-FR" sz="1000" b="0" i="0" u="none" strike="noStrike" kern="1200" baseline="0" dirty="0" err="1">
                <a:solidFill>
                  <a:schemeClr val="tx1"/>
                </a:solidFill>
                <a:latin typeface="Arial" pitchFamily="34" charset="0"/>
                <a:ea typeface="+mn-ea"/>
                <a:cs typeface="+mn-cs"/>
              </a:rPr>
              <a:t>increase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people’s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access</a:t>
            </a:r>
            <a:r>
              <a:rPr lang="fr-FR" sz="1000" b="0" i="0" u="none" strike="noStrike" kern="1200" baseline="0" dirty="0">
                <a:solidFill>
                  <a:schemeClr val="tx1"/>
                </a:solidFill>
                <a:latin typeface="Arial" pitchFamily="34" charset="0"/>
                <a:ea typeface="+mn-ea"/>
                <a:cs typeface="+mn-cs"/>
              </a:rPr>
              <a:t> to justice)</a:t>
            </a:r>
          </a:p>
          <a:p>
            <a:pPr marL="285750" indent="-285750">
              <a:buAutoNum type="romanLcParenR" startAt="3"/>
            </a:pPr>
            <a:r>
              <a:rPr lang="fr-FR" sz="1000" b="0" i="0" u="none" strike="noStrike" kern="1200" baseline="0" dirty="0" err="1">
                <a:solidFill>
                  <a:schemeClr val="tx1"/>
                </a:solidFill>
                <a:latin typeface="Arial" pitchFamily="34" charset="0"/>
                <a:ea typeface="+mn-ea"/>
                <a:cs typeface="+mn-cs"/>
              </a:rPr>
              <a:t>economic</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foundations</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generate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employment</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improve</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livelihoods</a:t>
            </a:r>
            <a:r>
              <a:rPr lang="fr-FR" sz="1000" b="0" i="0" u="none" strike="noStrike" kern="1200" baseline="0" dirty="0">
                <a:solidFill>
                  <a:schemeClr val="tx1"/>
                </a:solidFill>
                <a:latin typeface="Arial" pitchFamily="34" charset="0"/>
                <a:ea typeface="+mn-ea"/>
                <a:cs typeface="+mn-cs"/>
              </a:rPr>
              <a:t>) </a:t>
            </a:r>
          </a:p>
          <a:p>
            <a:pPr marL="285750" indent="-285750">
              <a:buAutoNum type="romanLcParenR"/>
            </a:pPr>
            <a:r>
              <a:rPr lang="fr-FR" sz="1000" b="0" i="0" u="none" strike="noStrike" kern="1200" baseline="0">
                <a:solidFill>
                  <a:schemeClr val="tx1"/>
                </a:solidFill>
                <a:latin typeface="Arial" pitchFamily="34" charset="0"/>
                <a:ea typeface="+mn-ea"/>
                <a:cs typeface="+mn-cs"/>
              </a:rPr>
              <a:t>revenues </a:t>
            </a:r>
            <a:r>
              <a:rPr lang="fr-FR" sz="1000" b="0" i="0" u="none" strike="noStrike" kern="1200" baseline="0" dirty="0">
                <a:solidFill>
                  <a:schemeClr val="tx1"/>
                </a:solidFill>
                <a:latin typeface="Arial" pitchFamily="34" charset="0"/>
                <a:ea typeface="+mn-ea"/>
                <a:cs typeface="+mn-cs"/>
              </a:rPr>
              <a:t>and services (manage revenue and </a:t>
            </a:r>
            <a:r>
              <a:rPr lang="fr-FR" sz="1000" b="0" i="0" u="none" strike="noStrike" kern="1200" baseline="0" dirty="0" err="1">
                <a:solidFill>
                  <a:schemeClr val="tx1"/>
                </a:solidFill>
                <a:latin typeface="Arial" pitchFamily="34" charset="0"/>
                <a:ea typeface="+mn-ea"/>
                <a:cs typeface="+mn-cs"/>
              </a:rPr>
              <a:t>build</a:t>
            </a:r>
            <a:r>
              <a:rPr lang="fr-FR" sz="1000" b="0" i="0" u="none" strike="noStrike" kern="1200" baseline="0" dirty="0">
                <a:solidFill>
                  <a:schemeClr val="tx1"/>
                </a:solidFill>
                <a:latin typeface="Arial" pitchFamily="34" charset="0"/>
                <a:ea typeface="+mn-ea"/>
                <a:cs typeface="+mn-cs"/>
              </a:rPr>
              <a:t> </a:t>
            </a:r>
            <a:r>
              <a:rPr lang="fr-FR" sz="1000" b="0" i="0" u="none" strike="noStrike" kern="1200" baseline="0" dirty="0" err="1">
                <a:solidFill>
                  <a:schemeClr val="tx1"/>
                </a:solidFill>
                <a:latin typeface="Arial" pitchFamily="34" charset="0"/>
                <a:ea typeface="+mn-ea"/>
                <a:cs typeface="+mn-cs"/>
              </a:rPr>
              <a:t>capacity</a:t>
            </a:r>
            <a:r>
              <a:rPr lang="fr-FR" sz="1000" b="0" i="0" u="none" strike="noStrike" kern="1200" baseline="0" dirty="0">
                <a:solidFill>
                  <a:schemeClr val="tx1"/>
                </a:solidFill>
                <a:latin typeface="Arial" pitchFamily="34" charset="0"/>
                <a:ea typeface="+mn-ea"/>
                <a:cs typeface="+mn-cs"/>
              </a:rPr>
              <a:t> for </a:t>
            </a:r>
            <a:r>
              <a:rPr lang="fr-FR" sz="1000" b="0" i="0" u="none" strike="noStrike" kern="1200" baseline="0" dirty="0" err="1">
                <a:solidFill>
                  <a:schemeClr val="tx1"/>
                </a:solidFill>
                <a:latin typeface="Arial" pitchFamily="34" charset="0"/>
                <a:ea typeface="+mn-ea"/>
                <a:cs typeface="+mn-cs"/>
              </a:rPr>
              <a:t>accountable</a:t>
            </a:r>
            <a:r>
              <a:rPr lang="fr-FR" sz="1000" b="0" i="0" u="none" strike="noStrike" kern="1200" baseline="0" dirty="0">
                <a:solidFill>
                  <a:schemeClr val="tx1"/>
                </a:solidFill>
                <a:latin typeface="Arial" pitchFamily="34" charset="0"/>
                <a:ea typeface="+mn-ea"/>
                <a:cs typeface="+mn-cs"/>
              </a:rPr>
              <a:t> and </a:t>
            </a:r>
            <a:r>
              <a:rPr lang="fr-FR" sz="1000" b="0" i="0" u="none" strike="noStrike" kern="1200" baseline="0" dirty="0" err="1">
                <a:solidFill>
                  <a:schemeClr val="tx1"/>
                </a:solidFill>
                <a:latin typeface="Arial" pitchFamily="34" charset="0"/>
                <a:ea typeface="+mn-ea"/>
                <a:cs typeface="+mn-cs"/>
              </a:rPr>
              <a:t>fair</a:t>
            </a:r>
            <a:r>
              <a:rPr lang="fr-FR" sz="1000" b="0" i="0" u="none" strike="noStrike" kern="1200" baseline="0" dirty="0">
                <a:solidFill>
                  <a:schemeClr val="tx1"/>
                </a:solidFill>
                <a:latin typeface="Arial" pitchFamily="34" charset="0"/>
                <a:ea typeface="+mn-ea"/>
                <a:cs typeface="+mn-cs"/>
              </a:rPr>
              <a:t> service </a:t>
            </a:r>
            <a:r>
              <a:rPr lang="fr-FR" sz="1000" b="0" i="0" u="none" strike="noStrike" kern="1200" baseline="0" dirty="0" err="1">
                <a:solidFill>
                  <a:schemeClr val="tx1"/>
                </a:solidFill>
                <a:latin typeface="Arial" pitchFamily="34" charset="0"/>
                <a:ea typeface="+mn-ea"/>
                <a:cs typeface="+mn-cs"/>
              </a:rPr>
              <a:t>delivery</a:t>
            </a:r>
            <a:r>
              <a:rPr lang="fr-FR" sz="1000" b="0" i="0" u="none" strike="noStrike" kern="1200" baseline="0" dirty="0">
                <a:solidFill>
                  <a:schemeClr val="tx1"/>
                </a:solidFill>
                <a:latin typeface="Arial" pitchFamily="34" charset="0"/>
                <a:ea typeface="+mn-ea"/>
                <a:cs typeface="+mn-cs"/>
              </a:rPr>
              <a:t>).</a:t>
            </a:r>
            <a:endParaRPr lang="fr-BE" sz="1000" b="0" baseline="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19</a:t>
            </a:fld>
            <a:endParaRPr lang="en-GB"/>
          </a:p>
        </p:txBody>
      </p:sp>
    </p:spTree>
    <p:extLst>
      <p:ext uri="{BB962C8B-B14F-4D97-AF65-F5344CB8AC3E}">
        <p14:creationId xmlns:p14="http://schemas.microsoft.com/office/powerpoint/2010/main" val="19967989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000" b="0" baseline="0" noProof="0" dirty="0"/>
              <a:t>Assessing the basic elements of a PFM:</a:t>
            </a:r>
          </a:p>
          <a:p>
            <a:r>
              <a:rPr lang="en-GB" sz="1000" b="0" baseline="0" noProof="0" dirty="0"/>
              <a:t>Rapid diagnosis of PFM needed to establish baseline situation and identify weaknesses</a:t>
            </a:r>
          </a:p>
          <a:p>
            <a:r>
              <a:rPr lang="en-GB" sz="1000" b="0" baseline="0" noProof="0" dirty="0"/>
              <a:t>May be done by PEFA or IMF Fiscal Affairs Department, World Bank or other donors</a:t>
            </a:r>
          </a:p>
          <a:p>
            <a:endParaRPr lang="en-GB" sz="1000" b="0" baseline="0" noProof="0" dirty="0"/>
          </a:p>
          <a:p>
            <a:endParaRPr lang="en-GB" sz="1000" b="0" baseline="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20</a:t>
            </a:fld>
            <a:endParaRPr lang="en-GB"/>
          </a:p>
        </p:txBody>
      </p:sp>
    </p:spTree>
    <p:extLst>
      <p:ext uri="{BB962C8B-B14F-4D97-AF65-F5344CB8AC3E}">
        <p14:creationId xmlns:p14="http://schemas.microsoft.com/office/powerpoint/2010/main" val="40586604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000" b="0" baseline="0" noProof="0" dirty="0"/>
          </a:p>
          <a:p>
            <a:endParaRPr lang="en-GB" sz="1000" b="0" baseline="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22</a:t>
            </a:fld>
            <a:endParaRPr lang="en-GB"/>
          </a:p>
        </p:txBody>
      </p:sp>
    </p:spTree>
    <p:extLst>
      <p:ext uri="{BB962C8B-B14F-4D97-AF65-F5344CB8AC3E}">
        <p14:creationId xmlns:p14="http://schemas.microsoft.com/office/powerpoint/2010/main" val="1728256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a:t>
            </a:fld>
            <a:endParaRPr lang="en-GB" dirty="0"/>
          </a:p>
        </p:txBody>
      </p:sp>
    </p:spTree>
    <p:extLst>
      <p:ext uri="{BB962C8B-B14F-4D97-AF65-F5344CB8AC3E}">
        <p14:creationId xmlns:p14="http://schemas.microsoft.com/office/powerpoint/2010/main" val="30449982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000" b="0"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23</a:t>
            </a:fld>
            <a:endParaRPr lang="en-GB"/>
          </a:p>
        </p:txBody>
      </p:sp>
    </p:spTree>
    <p:extLst>
      <p:ext uri="{BB962C8B-B14F-4D97-AF65-F5344CB8AC3E}">
        <p14:creationId xmlns:p14="http://schemas.microsoft.com/office/powerpoint/2010/main" val="6126282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24</a:t>
            </a:fld>
            <a:endParaRPr lang="en-GB" dirty="0"/>
          </a:p>
        </p:txBody>
      </p:sp>
    </p:spTree>
    <p:extLst>
      <p:ext uri="{BB962C8B-B14F-4D97-AF65-F5344CB8AC3E}">
        <p14:creationId xmlns:p14="http://schemas.microsoft.com/office/powerpoint/2010/main" val="17657687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6370245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0558615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28</a:t>
            </a:fld>
            <a:endParaRPr lang="en-GB" dirty="0"/>
          </a:p>
        </p:txBody>
      </p:sp>
    </p:spTree>
    <p:extLst>
      <p:ext uri="{BB962C8B-B14F-4D97-AF65-F5344CB8AC3E}">
        <p14:creationId xmlns:p14="http://schemas.microsoft.com/office/powerpoint/2010/main" val="11887855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40741212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8250441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sz="1000" b="0" baseline="0" noProof="0" dirty="0"/>
              <a:t>Performance </a:t>
            </a:r>
            <a:r>
              <a:rPr lang="fr-BE" sz="1000" b="0" baseline="0" noProof="0" dirty="0" err="1"/>
              <a:t>indicators</a:t>
            </a:r>
            <a:endParaRPr lang="fr-BE" sz="1000" b="0" baseline="0" noProof="0" dirty="0"/>
          </a:p>
          <a:p>
            <a:r>
              <a:rPr lang="fr-BE" sz="1000" b="0" baseline="0" noProof="0" dirty="0"/>
              <a:t>For SBC, the n/n+1 </a:t>
            </a:r>
            <a:r>
              <a:rPr lang="fr-BE" sz="1000" b="0" baseline="0" noProof="0" dirty="0" err="1"/>
              <a:t>rule</a:t>
            </a:r>
            <a:r>
              <a:rPr lang="fr-BE" sz="1000" b="0" baseline="0" noProof="0" dirty="0"/>
              <a:t> </a:t>
            </a:r>
            <a:r>
              <a:rPr lang="fr-BE" sz="1000" b="0" baseline="0" noProof="0" dirty="0" err="1"/>
              <a:t>will</a:t>
            </a:r>
            <a:r>
              <a:rPr lang="fr-BE" sz="1000" b="0" baseline="0" noProof="0" dirty="0"/>
              <a:t> </a:t>
            </a:r>
            <a:r>
              <a:rPr lang="fr-BE" sz="1000" b="0" baseline="0" noProof="0" dirty="0" err="1"/>
              <a:t>be</a:t>
            </a:r>
            <a:r>
              <a:rPr lang="fr-BE" sz="1000" b="0" baseline="0" noProof="0" dirty="0"/>
              <a:t> </a:t>
            </a:r>
            <a:r>
              <a:rPr lang="fr-BE" sz="1000" b="0" baseline="0" noProof="0" dirty="0" err="1"/>
              <a:t>applied</a:t>
            </a:r>
            <a:r>
              <a:rPr lang="fr-BE" sz="1000" b="0" baseline="0" noProof="0" dirty="0"/>
              <a:t> on the basis of  </a:t>
            </a:r>
            <a:r>
              <a:rPr lang="fr-BE" sz="1000" b="0" baseline="0" noProof="0" dirty="0" err="1"/>
              <a:t>indicators</a:t>
            </a:r>
            <a:r>
              <a:rPr lang="fr-BE" sz="1000" b="0" baseline="0" noProof="0" dirty="0"/>
              <a:t> </a:t>
            </a:r>
            <a:r>
              <a:rPr lang="fr-BE" sz="1000" b="0" baseline="0" noProof="0" dirty="0" err="1"/>
              <a:t>evaluated</a:t>
            </a:r>
            <a:r>
              <a:rPr lang="fr-BE" sz="1000" b="0" baseline="0" noProof="0" dirty="0"/>
              <a:t> on </a:t>
            </a:r>
            <a:r>
              <a:rPr lang="fr-BE" sz="1000" b="0" baseline="0" noProof="0" dirty="0" err="1"/>
              <a:t>year</a:t>
            </a:r>
            <a:r>
              <a:rPr lang="fr-BE" sz="1000" b="0" baseline="0" noProof="0" dirty="0"/>
              <a:t> n. </a:t>
            </a:r>
          </a:p>
          <a:p>
            <a:r>
              <a:rPr lang="fr-BE" sz="1000" b="0" baseline="0" noProof="0" dirty="0" err="1"/>
              <a:t>Thus</a:t>
            </a:r>
            <a:r>
              <a:rPr lang="fr-BE" sz="1000" b="0" baseline="0" noProof="0" dirty="0"/>
              <a:t> : </a:t>
            </a:r>
            <a:r>
              <a:rPr lang="fr-BE" sz="1000" b="0" baseline="0" noProof="0" dirty="0" err="1"/>
              <a:t>indicators</a:t>
            </a:r>
            <a:r>
              <a:rPr lang="fr-BE" sz="1000" b="0" baseline="0" noProof="0" dirty="0"/>
              <a:t> for </a:t>
            </a:r>
            <a:r>
              <a:rPr lang="fr-BE" sz="1000" b="0" baseline="0" noProof="0" dirty="0" err="1"/>
              <a:t>year</a:t>
            </a:r>
            <a:r>
              <a:rPr lang="fr-BE" sz="1000" b="0" baseline="0" noProof="0" dirty="0"/>
              <a:t> n+1 </a:t>
            </a:r>
            <a:r>
              <a:rPr lang="fr-BE" sz="1000" b="0" baseline="0" noProof="0" dirty="0" err="1"/>
              <a:t>will</a:t>
            </a:r>
            <a:r>
              <a:rPr lang="fr-BE" sz="1000" b="0" baseline="0" noProof="0" dirty="0"/>
              <a:t> </a:t>
            </a:r>
            <a:r>
              <a:rPr lang="fr-BE" sz="1000" b="0" baseline="0" noProof="0" dirty="0" err="1"/>
              <a:t>be</a:t>
            </a:r>
            <a:r>
              <a:rPr lang="fr-BE" sz="1000" b="0" baseline="0" noProof="0" dirty="0"/>
              <a:t> </a:t>
            </a:r>
            <a:r>
              <a:rPr lang="fr-BE" sz="1000" b="0" baseline="0" noProof="0" dirty="0" err="1"/>
              <a:t>proposed</a:t>
            </a:r>
            <a:r>
              <a:rPr lang="fr-BE" sz="1000" b="0" baseline="0" noProof="0" dirty="0"/>
              <a:t> in </a:t>
            </a:r>
            <a:r>
              <a:rPr lang="fr-BE" sz="1000" b="0" baseline="0" noProof="0" dirty="0" err="1"/>
              <a:t>year</a:t>
            </a:r>
            <a:r>
              <a:rPr lang="fr-BE" sz="1000" b="0" baseline="0" noProof="0" dirty="0"/>
              <a:t> n </a:t>
            </a:r>
            <a:r>
              <a:rPr lang="fr-BE" sz="1000" b="0" baseline="0" noProof="0" dirty="0" err="1"/>
              <a:t>at</a:t>
            </a:r>
            <a:r>
              <a:rPr lang="fr-BE" sz="1000" b="0" baseline="0" noProof="0" dirty="0"/>
              <a:t> the time of the </a:t>
            </a:r>
            <a:r>
              <a:rPr lang="fr-BE" sz="1000" b="0" baseline="0" noProof="0" dirty="0" err="1"/>
              <a:t>disbursement</a:t>
            </a:r>
            <a:r>
              <a:rPr lang="fr-BE" sz="1000" b="0" baseline="0" noProof="0" dirty="0"/>
              <a:t> </a:t>
            </a:r>
            <a:r>
              <a:rPr lang="fr-BE" sz="1000" b="0" baseline="0" noProof="0" dirty="0" err="1"/>
              <a:t>request</a:t>
            </a:r>
            <a:r>
              <a:rPr lang="fr-BE" sz="1000" b="0" baseline="0" noProof="0" dirty="0"/>
              <a:t>; </a:t>
            </a:r>
            <a:r>
              <a:rPr lang="fr-BE" sz="1000" b="0" baseline="0" noProof="0" dirty="0" err="1"/>
              <a:t>they</a:t>
            </a:r>
            <a:r>
              <a:rPr lang="fr-BE" sz="1000" b="0" baseline="0" noProof="0" dirty="0"/>
              <a:t> </a:t>
            </a:r>
            <a:r>
              <a:rPr lang="fr-BE" sz="1000" b="0" baseline="0" noProof="0" dirty="0" err="1"/>
              <a:t>will</a:t>
            </a:r>
            <a:r>
              <a:rPr lang="fr-BE" sz="1000" b="0" baseline="0" noProof="0" dirty="0"/>
              <a:t> </a:t>
            </a:r>
            <a:r>
              <a:rPr lang="fr-BE" sz="1000" b="0" baseline="0" noProof="0" dirty="0" err="1"/>
              <a:t>be</a:t>
            </a:r>
            <a:r>
              <a:rPr lang="fr-BE" sz="1000" b="0" baseline="0" noProof="0" dirty="0"/>
              <a:t> </a:t>
            </a:r>
            <a:r>
              <a:rPr lang="fr-BE" sz="1000" b="0" baseline="0" noProof="0" dirty="0" err="1"/>
              <a:t>confirmed</a:t>
            </a:r>
            <a:r>
              <a:rPr lang="fr-BE" sz="1000" b="0" baseline="0" noProof="0" dirty="0"/>
              <a:t> </a:t>
            </a:r>
            <a:r>
              <a:rPr lang="fr-BE" sz="1000" b="0" baseline="0" noProof="0" dirty="0" err="1"/>
              <a:t>at</a:t>
            </a:r>
            <a:r>
              <a:rPr lang="fr-BE" sz="1000" b="0" baseline="0" noProof="0" dirty="0"/>
              <a:t> the </a:t>
            </a:r>
            <a:r>
              <a:rPr lang="fr-BE" sz="1000" b="0" baseline="0" noProof="0" dirty="0" err="1"/>
              <a:t>annual</a:t>
            </a:r>
            <a:r>
              <a:rPr lang="fr-BE" sz="1000" b="0" baseline="0" noProof="0" dirty="0"/>
              <a:t> </a:t>
            </a:r>
            <a:r>
              <a:rPr lang="fr-BE" sz="1000" b="0" baseline="0" noProof="0" dirty="0" err="1"/>
              <a:t>review</a:t>
            </a:r>
            <a:r>
              <a:rPr lang="fr-BE" sz="1000" b="0" baseline="0" noProof="0" dirty="0"/>
              <a:t> of </a:t>
            </a:r>
            <a:r>
              <a:rPr lang="fr-BE" sz="1000" b="0" baseline="0" noProof="0" dirty="0" err="1"/>
              <a:t>year</a:t>
            </a:r>
            <a:r>
              <a:rPr lang="fr-BE" sz="1000" b="0" baseline="0" noProof="0" dirty="0"/>
              <a:t> n; and </a:t>
            </a:r>
            <a:r>
              <a:rPr lang="fr-BE" sz="1000" b="0" baseline="0" noProof="0" dirty="0" err="1"/>
              <a:t>used</a:t>
            </a:r>
            <a:r>
              <a:rPr lang="fr-BE" sz="1000" b="0" baseline="0" noProof="0" dirty="0"/>
              <a:t> for </a:t>
            </a:r>
            <a:r>
              <a:rPr lang="fr-BE" sz="1000" b="0" baseline="0" noProof="0" dirty="0" err="1"/>
              <a:t>disbursement</a:t>
            </a:r>
            <a:r>
              <a:rPr lang="fr-BE" sz="1000" b="0" baseline="0" noProof="0" dirty="0"/>
              <a:t> in n+1</a:t>
            </a:r>
          </a:p>
          <a:p>
            <a:endParaRPr lang="fr-BE" sz="1000" b="0" baseline="0" noProof="0" dirty="0"/>
          </a:p>
          <a:p>
            <a:r>
              <a:rPr lang="fr-BE" sz="1000" b="0" baseline="0" noProof="0" dirty="0"/>
              <a:t>(Normal </a:t>
            </a:r>
            <a:r>
              <a:rPr lang="fr-BE" sz="1000" b="0" baseline="0" noProof="0" dirty="0" err="1"/>
              <a:t>rule</a:t>
            </a:r>
            <a:r>
              <a:rPr lang="fr-BE" sz="1000" b="0" baseline="0" noProof="0" dirty="0"/>
              <a:t>: n-1/n/n+1)</a:t>
            </a:r>
            <a:endParaRPr lang="en-GB" sz="1000" b="0" baseline="0" noProof="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6600331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a:p>
        </p:txBody>
      </p:sp>
      <p:sp>
        <p:nvSpPr>
          <p:cNvPr id="84996" name="Slide Number Placeholder 3"/>
          <p:cNvSpPr>
            <a:spLocks noGrp="1"/>
          </p:cNvSpPr>
          <p:nvPr>
            <p:ph type="sldNum" sz="quarter" idx="5"/>
          </p:nvPr>
        </p:nvSpPr>
        <p:spPr>
          <a:noFill/>
        </p:spPr>
        <p:txBody>
          <a:bodyPr/>
          <a:lstStyle/>
          <a:p>
            <a:fld id="{05F1F83B-1E1D-462F-A640-12E8F840B60C}" type="slidenum">
              <a:rPr lang="en-GB" smtClean="0"/>
              <a:pPr/>
              <a:t>32</a:t>
            </a:fld>
            <a:endParaRPr lang="en-GB"/>
          </a:p>
        </p:txBody>
      </p:sp>
    </p:spTree>
    <p:extLst>
      <p:ext uri="{BB962C8B-B14F-4D97-AF65-F5344CB8AC3E}">
        <p14:creationId xmlns:p14="http://schemas.microsoft.com/office/powerpoint/2010/main" val="3892449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dirty="0"/>
          </a:p>
        </p:txBody>
      </p:sp>
      <p:sp>
        <p:nvSpPr>
          <p:cNvPr id="59396" name="Slide Number Placeholder 3"/>
          <p:cNvSpPr>
            <a:spLocks noGrp="1"/>
          </p:cNvSpPr>
          <p:nvPr>
            <p:ph type="sldNum" sz="quarter" idx="5"/>
          </p:nvPr>
        </p:nvSpPr>
        <p:spPr>
          <a:noFill/>
        </p:spPr>
        <p:txBody>
          <a:bodyPr/>
          <a:lstStyle/>
          <a:p>
            <a:fld id="{0CBE568E-6974-4DAC-A94D-91BBBAA31474}" type="slidenum">
              <a:rPr lang="en-GB" smtClean="0"/>
              <a:pPr/>
              <a:t>4</a:t>
            </a:fld>
            <a:endParaRPr lang="en-GB"/>
          </a:p>
        </p:txBody>
      </p:sp>
    </p:spTree>
    <p:extLst>
      <p:ext uri="{BB962C8B-B14F-4D97-AF65-F5344CB8AC3E}">
        <p14:creationId xmlns:p14="http://schemas.microsoft.com/office/powerpoint/2010/main" val="4209245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321959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202405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321959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Date Placeholder 3"/>
          <p:cNvSpPr>
            <a:spLocks noGrp="1"/>
          </p:cNvSpPr>
          <p:nvPr>
            <p:ph type="dt" idx="10"/>
          </p:nvPr>
        </p:nvSpPr>
        <p:spPr/>
        <p:txBody>
          <a:bodyPr/>
          <a:lstStyle/>
          <a:p>
            <a:r>
              <a:rPr lang="en-US"/>
              <a:t>November 2011</a:t>
            </a:r>
            <a:endParaRPr lang="en-GB"/>
          </a:p>
        </p:txBody>
      </p:sp>
      <p:sp>
        <p:nvSpPr>
          <p:cNvPr id="5" name="Slide Number Placeholder 4"/>
          <p:cNvSpPr>
            <a:spLocks noGrp="1"/>
          </p:cNvSpPr>
          <p:nvPr>
            <p:ph type="sldNum" sz="quarter" idx="11"/>
          </p:nvPr>
        </p:nvSpPr>
        <p:spPr/>
        <p:txBody>
          <a:bodyPr/>
          <a:lstStyle/>
          <a:p>
            <a:fld id="{DA168A58-B015-49BF-B034-0F42E1FF793E}" type="slidenum">
              <a:rPr lang="en-GB" smtClean="0"/>
              <a:pPr/>
              <a:t>9</a:t>
            </a:fld>
            <a:endParaRPr lang="en-GB"/>
          </a:p>
        </p:txBody>
      </p:sp>
    </p:spTree>
    <p:extLst>
      <p:ext uri="{BB962C8B-B14F-4D97-AF65-F5344CB8AC3E}">
        <p14:creationId xmlns:p14="http://schemas.microsoft.com/office/powerpoint/2010/main" val="36046526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4277575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11</a:t>
            </a:fld>
            <a:endParaRPr lang="en-GB" dirty="0"/>
          </a:p>
        </p:txBody>
      </p:sp>
    </p:spTree>
    <p:extLst>
      <p:ext uri="{BB962C8B-B14F-4D97-AF65-F5344CB8AC3E}">
        <p14:creationId xmlns:p14="http://schemas.microsoft.com/office/powerpoint/2010/main" val="4004044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552" y="1628800"/>
            <a:ext cx="8279830" cy="1296144"/>
          </a:xfrm>
        </p:spPr>
        <p:txBody>
          <a:bodyPr/>
          <a:lstStyle/>
          <a:p>
            <a:pPr algn="ctr"/>
            <a:r>
              <a:rPr lang="en-US" sz="2600" dirty="0"/>
              <a:t/>
            </a:r>
            <a:br>
              <a:rPr lang="en-US" sz="2600" dirty="0"/>
            </a:br>
            <a:r>
              <a:rPr lang="en-US" sz="2600" dirty="0"/>
              <a:t/>
            </a:r>
            <a:br>
              <a:rPr lang="en-US" sz="2600" dirty="0"/>
            </a:br>
            <a:r>
              <a:rPr lang="en-US" sz="2800" dirty="0"/>
              <a:t>Budget support training</a:t>
            </a:r>
            <a:br>
              <a:rPr lang="en-US" sz="2800" dirty="0"/>
            </a:br>
            <a:r>
              <a:rPr lang="en-US" sz="2800" dirty="0"/>
              <a:t/>
            </a:r>
            <a:br>
              <a:rPr lang="en-US" sz="2800" dirty="0"/>
            </a:br>
            <a:r>
              <a:rPr lang="en-GB" sz="2000" dirty="0">
                <a:solidFill>
                  <a:srgbClr val="FF3300"/>
                </a:solidFill>
              </a:rPr>
              <a:t/>
            </a:r>
            <a:br>
              <a:rPr lang="en-GB" sz="2000" dirty="0">
                <a:solidFill>
                  <a:srgbClr val="FF3300"/>
                </a:solidFill>
              </a:rPr>
            </a:br>
            <a:endParaRPr lang="en-GB" sz="2000" dirty="0"/>
          </a:p>
        </p:txBody>
      </p:sp>
      <p:sp>
        <p:nvSpPr>
          <p:cNvPr id="3075" name="Rectangle 6"/>
          <p:cNvSpPr>
            <a:spLocks noGrp="1" noChangeArrowheads="1"/>
          </p:cNvSpPr>
          <p:nvPr>
            <p:ph type="subTitle" idx="1"/>
          </p:nvPr>
        </p:nvSpPr>
        <p:spPr>
          <a:xfrm>
            <a:off x="323528" y="3068960"/>
            <a:ext cx="8532813" cy="2159992"/>
          </a:xfrm>
        </p:spPr>
        <p:txBody>
          <a:bodyPr/>
          <a:lstStyle/>
          <a:p>
            <a:pPr algn="ctr" eaLnBrk="1" hangingPunct="1"/>
            <a:endParaRPr lang="en-US" sz="2000" dirty="0"/>
          </a:p>
          <a:p>
            <a:pPr algn="ctr" eaLnBrk="1" hangingPunct="1"/>
            <a:r>
              <a:rPr lang="en-US" sz="2000" dirty="0"/>
              <a:t>Module 9</a:t>
            </a:r>
          </a:p>
          <a:p>
            <a:pPr algn="ctr" eaLnBrk="1" hangingPunct="1"/>
            <a:endParaRPr lang="en-US" sz="2000" dirty="0"/>
          </a:p>
          <a:p>
            <a:pPr algn="ctr" eaLnBrk="1" hangingPunct="1"/>
            <a:r>
              <a:rPr lang="fr-BE" sz="2000" dirty="0"/>
              <a:t>State Building </a:t>
            </a:r>
            <a:r>
              <a:rPr lang="fr-BE" sz="2000" dirty="0" err="1"/>
              <a:t>Contract</a:t>
            </a:r>
            <a:endParaRPr lang="fr-BE" sz="2000" dirty="0"/>
          </a:p>
          <a:p>
            <a:pPr algn="ctr" eaLnBrk="1" hangingPunct="1"/>
            <a:endParaRPr lang="fr-BE" sz="2000" dirty="0"/>
          </a:p>
          <a:p>
            <a:pPr algn="ctr" eaLnBrk="1" hangingPunct="1"/>
            <a:endParaRPr lang="en-GB" sz="2000" dirty="0"/>
          </a:p>
        </p:txBody>
      </p:sp>
      <p:sp>
        <p:nvSpPr>
          <p:cNvPr id="4" name="TextBox 3"/>
          <p:cNvSpPr txBox="1"/>
          <p:nvPr/>
        </p:nvSpPr>
        <p:spPr>
          <a:xfrm>
            <a:off x="6732240" y="6309320"/>
            <a:ext cx="2016224" cy="307777"/>
          </a:xfrm>
          <a:prstGeom prst="rect">
            <a:avLst/>
          </a:prstGeom>
          <a:noFill/>
        </p:spPr>
        <p:txBody>
          <a:bodyPr wrap="square" rtlCol="0">
            <a:spAutoFit/>
          </a:bodyPr>
          <a:lstStyle/>
          <a:p>
            <a:endParaRPr lang="en-GB" sz="1400" dirty="0">
              <a:solidFill>
                <a:schemeClr val="bg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052737"/>
            <a:ext cx="8445376" cy="1008633"/>
          </a:xfrm>
        </p:spPr>
        <p:txBody>
          <a:bodyPr/>
          <a:lstStyle/>
          <a:p>
            <a:pPr algn="ctr"/>
            <a:r>
              <a:rPr lang="en-GB" sz="2400" dirty="0"/>
              <a:t>Situations of conflict and fragility; possible policy responses that can be supported by EU</a:t>
            </a:r>
          </a:p>
        </p:txBody>
      </p:sp>
      <p:sp>
        <p:nvSpPr>
          <p:cNvPr id="3" name="Content Placeholder 2"/>
          <p:cNvSpPr>
            <a:spLocks noGrp="1"/>
          </p:cNvSpPr>
          <p:nvPr>
            <p:ph idx="1"/>
          </p:nvPr>
        </p:nvSpPr>
        <p:spPr>
          <a:xfrm>
            <a:off x="457200" y="2060849"/>
            <a:ext cx="3538736" cy="1080119"/>
          </a:xfrm>
        </p:spPr>
        <p:style>
          <a:lnRef idx="2">
            <a:schemeClr val="accent2"/>
          </a:lnRef>
          <a:fillRef idx="1">
            <a:schemeClr val="lt1"/>
          </a:fillRef>
          <a:effectRef idx="0">
            <a:schemeClr val="accent2"/>
          </a:effectRef>
          <a:fontRef idx="minor">
            <a:schemeClr val="dk1"/>
          </a:fontRef>
        </p:style>
        <p:txBody>
          <a:bodyPr/>
          <a:lstStyle/>
          <a:p>
            <a:pPr>
              <a:buFont typeface="Wingdings" panose="05000000000000000000" pitchFamily="2" charset="2"/>
              <a:buChar char="Ø"/>
            </a:pPr>
            <a:r>
              <a:rPr lang="en-GB" sz="1800" dirty="0">
                <a:solidFill>
                  <a:schemeClr val="accent6">
                    <a:lumMod val="60000"/>
                    <a:lumOff val="40000"/>
                  </a:schemeClr>
                </a:solidFill>
              </a:rPr>
              <a:t>Security issues:</a:t>
            </a:r>
            <a:r>
              <a:rPr lang="en-GB" sz="1800" i="0" dirty="0"/>
              <a:t> chronic violence, illegal trafficking</a:t>
            </a:r>
          </a:p>
        </p:txBody>
      </p:sp>
      <p:sp>
        <p:nvSpPr>
          <p:cNvPr id="4" name="Slide Number Placeholder 3"/>
          <p:cNvSpPr>
            <a:spLocks noGrp="1"/>
          </p:cNvSpPr>
          <p:nvPr>
            <p:ph type="sldNum" sz="quarter" idx="12"/>
          </p:nvPr>
        </p:nvSpPr>
        <p:spPr/>
        <p:txBody>
          <a:bodyPr/>
          <a:lstStyle/>
          <a:p>
            <a:fld id="{37B83C0C-BC65-4367-9B8A-060D4801009D}" type="slidenum">
              <a:rPr lang="en-GB" smtClean="0"/>
              <a:pPr/>
              <a:t>10</a:t>
            </a:fld>
            <a:endParaRPr lang="en-GB" dirty="0"/>
          </a:p>
        </p:txBody>
      </p:sp>
      <p:sp>
        <p:nvSpPr>
          <p:cNvPr id="6" name="Rounded Rectangle 5"/>
          <p:cNvSpPr/>
          <p:nvPr/>
        </p:nvSpPr>
        <p:spPr bwMode="auto">
          <a:xfrm>
            <a:off x="539552" y="2133377"/>
            <a:ext cx="1944216" cy="647551"/>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7" name="Content Placeholder 2"/>
          <p:cNvSpPr txBox="1">
            <a:spLocks/>
          </p:cNvSpPr>
          <p:nvPr/>
        </p:nvSpPr>
        <p:spPr bwMode="auto">
          <a:xfrm>
            <a:off x="457200" y="3213496"/>
            <a:ext cx="3538736" cy="1151608"/>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chemeClr val="dk1"/>
                </a:solidFill>
                <a:latin typeface="+mn-lt"/>
                <a:ea typeface="+mn-ea"/>
                <a:cs typeface="+mn-cs"/>
              </a:defRPr>
            </a:lvl1pPr>
            <a:lvl2pPr marL="742950" indent="-285750" algn="l" rtl="0" fontAlgn="base">
              <a:spcBef>
                <a:spcPct val="20000"/>
              </a:spcBef>
              <a:spcAft>
                <a:spcPct val="0"/>
              </a:spcAft>
              <a:buClr>
                <a:srgbClr val="009FBA"/>
              </a:buClr>
              <a:buChar char="•"/>
              <a:defRPr sz="2000" b="1">
                <a:solidFill>
                  <a:schemeClr val="dk1"/>
                </a:solidFill>
                <a:latin typeface="+mn-lt"/>
                <a:ea typeface="+mn-ea"/>
                <a:cs typeface="+mn-cs"/>
              </a:defRPr>
            </a:lvl2pPr>
            <a:lvl3pPr marL="1143000" indent="-228600" algn="l" rtl="0" fontAlgn="base">
              <a:spcBef>
                <a:spcPct val="20000"/>
              </a:spcBef>
              <a:spcAft>
                <a:spcPct val="0"/>
              </a:spcAft>
              <a:defRPr sz="1400">
                <a:solidFill>
                  <a:schemeClr val="dk1"/>
                </a:solidFill>
                <a:latin typeface="+mn-lt"/>
                <a:ea typeface="+mn-ea"/>
                <a:cs typeface="+mn-cs"/>
              </a:defRPr>
            </a:lvl3pPr>
            <a:lvl4pPr marL="1600200" indent="-228600" algn="l" rtl="0" fontAlgn="base">
              <a:spcBef>
                <a:spcPct val="20000"/>
              </a:spcBef>
              <a:spcAft>
                <a:spcPct val="0"/>
              </a:spcAft>
              <a:buChar char="–"/>
              <a:defRPr sz="2000">
                <a:solidFill>
                  <a:schemeClr val="dk1"/>
                </a:solidFill>
                <a:latin typeface="+mn-lt"/>
                <a:ea typeface="+mn-ea"/>
                <a:cs typeface="+mn-cs"/>
              </a:defRPr>
            </a:lvl4pPr>
            <a:lvl5pPr marL="2057400" indent="-228600" algn="l" rtl="0" fontAlgn="base">
              <a:spcBef>
                <a:spcPct val="20000"/>
              </a:spcBef>
              <a:spcAft>
                <a:spcPct val="0"/>
              </a:spcAft>
              <a:buChar char="»"/>
              <a:defRPr sz="2000">
                <a:solidFill>
                  <a:schemeClr val="dk1"/>
                </a:solidFill>
                <a:latin typeface="+mn-lt"/>
                <a:ea typeface="+mn-ea"/>
                <a:cs typeface="+mn-cs"/>
              </a:defRPr>
            </a:lvl5pPr>
            <a:lvl6pPr marL="2514600" indent="-228600" algn="l" rtl="0" fontAlgn="base">
              <a:spcBef>
                <a:spcPct val="20000"/>
              </a:spcBef>
              <a:spcAft>
                <a:spcPct val="0"/>
              </a:spcAft>
              <a:buChar char="»"/>
              <a:defRPr sz="2000">
                <a:solidFill>
                  <a:schemeClr val="dk1"/>
                </a:solidFill>
                <a:latin typeface="+mn-lt"/>
                <a:ea typeface="+mn-ea"/>
                <a:cs typeface="+mn-cs"/>
              </a:defRPr>
            </a:lvl6pPr>
            <a:lvl7pPr marL="2971800" indent="-228600" algn="l" rtl="0" fontAlgn="base">
              <a:spcBef>
                <a:spcPct val="20000"/>
              </a:spcBef>
              <a:spcAft>
                <a:spcPct val="0"/>
              </a:spcAft>
              <a:buChar char="»"/>
              <a:defRPr sz="2000">
                <a:solidFill>
                  <a:schemeClr val="dk1"/>
                </a:solidFill>
                <a:latin typeface="+mn-lt"/>
                <a:ea typeface="+mn-ea"/>
                <a:cs typeface="+mn-cs"/>
              </a:defRPr>
            </a:lvl7pPr>
            <a:lvl8pPr marL="3429000" indent="-228600" algn="l" rtl="0" fontAlgn="base">
              <a:spcBef>
                <a:spcPct val="20000"/>
              </a:spcBef>
              <a:spcAft>
                <a:spcPct val="0"/>
              </a:spcAft>
              <a:buChar char="»"/>
              <a:defRPr sz="2000">
                <a:solidFill>
                  <a:schemeClr val="dk1"/>
                </a:solidFill>
                <a:latin typeface="+mn-lt"/>
                <a:ea typeface="+mn-ea"/>
                <a:cs typeface="+mn-cs"/>
              </a:defRPr>
            </a:lvl8pPr>
            <a:lvl9pPr marL="3886200" indent="-228600" algn="l" rtl="0" fontAlgn="base">
              <a:spcBef>
                <a:spcPct val="20000"/>
              </a:spcBef>
              <a:spcAft>
                <a:spcPct val="0"/>
              </a:spcAft>
              <a:buChar char="»"/>
              <a:defRPr sz="2000">
                <a:solidFill>
                  <a:schemeClr val="dk1"/>
                </a:solidFill>
                <a:latin typeface="+mn-lt"/>
                <a:ea typeface="+mn-ea"/>
                <a:cs typeface="+mn-cs"/>
              </a:defRPr>
            </a:lvl9pPr>
          </a:lstStyle>
          <a:p>
            <a:pPr>
              <a:buFont typeface="Wingdings" panose="05000000000000000000" pitchFamily="2" charset="2"/>
              <a:buChar char="Ø"/>
            </a:pPr>
            <a:r>
              <a:rPr lang="en-GB" sz="1800" kern="0" dirty="0">
                <a:solidFill>
                  <a:schemeClr val="accent6">
                    <a:lumMod val="60000"/>
                    <a:lumOff val="40000"/>
                  </a:schemeClr>
                </a:solidFill>
              </a:rPr>
              <a:t>Capacity issues</a:t>
            </a:r>
            <a:r>
              <a:rPr lang="en-GB" sz="1800" kern="0" dirty="0"/>
              <a:t>: </a:t>
            </a:r>
            <a:r>
              <a:rPr lang="en-GB" sz="1800" i="0" kern="0" dirty="0"/>
              <a:t>low capacity to deliver services</a:t>
            </a:r>
            <a:endParaRPr lang="en-GB" sz="1800" kern="0" dirty="0"/>
          </a:p>
        </p:txBody>
      </p:sp>
      <p:sp>
        <p:nvSpPr>
          <p:cNvPr id="8" name="Content Placeholder 2"/>
          <p:cNvSpPr txBox="1">
            <a:spLocks/>
          </p:cNvSpPr>
          <p:nvPr/>
        </p:nvSpPr>
        <p:spPr bwMode="auto">
          <a:xfrm>
            <a:off x="457201" y="4437111"/>
            <a:ext cx="3538736" cy="1368153"/>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chemeClr val="dk1"/>
                </a:solidFill>
                <a:latin typeface="+mn-lt"/>
                <a:ea typeface="+mn-ea"/>
                <a:cs typeface="+mn-cs"/>
              </a:defRPr>
            </a:lvl1pPr>
            <a:lvl2pPr marL="742950" indent="-285750" algn="l" rtl="0" fontAlgn="base">
              <a:spcBef>
                <a:spcPct val="20000"/>
              </a:spcBef>
              <a:spcAft>
                <a:spcPct val="0"/>
              </a:spcAft>
              <a:buClr>
                <a:srgbClr val="009FBA"/>
              </a:buClr>
              <a:buChar char="•"/>
              <a:defRPr sz="2000" b="1">
                <a:solidFill>
                  <a:schemeClr val="dk1"/>
                </a:solidFill>
                <a:latin typeface="+mn-lt"/>
                <a:ea typeface="+mn-ea"/>
                <a:cs typeface="+mn-cs"/>
              </a:defRPr>
            </a:lvl2pPr>
            <a:lvl3pPr marL="1143000" indent="-228600" algn="l" rtl="0" fontAlgn="base">
              <a:spcBef>
                <a:spcPct val="20000"/>
              </a:spcBef>
              <a:spcAft>
                <a:spcPct val="0"/>
              </a:spcAft>
              <a:defRPr sz="1400">
                <a:solidFill>
                  <a:schemeClr val="dk1"/>
                </a:solidFill>
                <a:latin typeface="+mn-lt"/>
                <a:ea typeface="+mn-ea"/>
                <a:cs typeface="+mn-cs"/>
              </a:defRPr>
            </a:lvl3pPr>
            <a:lvl4pPr marL="1600200" indent="-228600" algn="l" rtl="0" fontAlgn="base">
              <a:spcBef>
                <a:spcPct val="20000"/>
              </a:spcBef>
              <a:spcAft>
                <a:spcPct val="0"/>
              </a:spcAft>
              <a:buChar char="–"/>
              <a:defRPr sz="2000">
                <a:solidFill>
                  <a:schemeClr val="dk1"/>
                </a:solidFill>
                <a:latin typeface="+mn-lt"/>
                <a:ea typeface="+mn-ea"/>
                <a:cs typeface="+mn-cs"/>
              </a:defRPr>
            </a:lvl4pPr>
            <a:lvl5pPr marL="2057400" indent="-228600" algn="l" rtl="0" fontAlgn="base">
              <a:spcBef>
                <a:spcPct val="20000"/>
              </a:spcBef>
              <a:spcAft>
                <a:spcPct val="0"/>
              </a:spcAft>
              <a:buChar char="»"/>
              <a:defRPr sz="2000">
                <a:solidFill>
                  <a:schemeClr val="dk1"/>
                </a:solidFill>
                <a:latin typeface="+mn-lt"/>
                <a:ea typeface="+mn-ea"/>
                <a:cs typeface="+mn-cs"/>
              </a:defRPr>
            </a:lvl5pPr>
            <a:lvl6pPr marL="2514600" indent="-228600" algn="l" rtl="0" fontAlgn="base">
              <a:spcBef>
                <a:spcPct val="20000"/>
              </a:spcBef>
              <a:spcAft>
                <a:spcPct val="0"/>
              </a:spcAft>
              <a:buChar char="»"/>
              <a:defRPr sz="2000">
                <a:solidFill>
                  <a:schemeClr val="dk1"/>
                </a:solidFill>
                <a:latin typeface="+mn-lt"/>
                <a:ea typeface="+mn-ea"/>
                <a:cs typeface="+mn-cs"/>
              </a:defRPr>
            </a:lvl6pPr>
            <a:lvl7pPr marL="2971800" indent="-228600" algn="l" rtl="0" fontAlgn="base">
              <a:spcBef>
                <a:spcPct val="20000"/>
              </a:spcBef>
              <a:spcAft>
                <a:spcPct val="0"/>
              </a:spcAft>
              <a:buChar char="»"/>
              <a:defRPr sz="2000">
                <a:solidFill>
                  <a:schemeClr val="dk1"/>
                </a:solidFill>
                <a:latin typeface="+mn-lt"/>
                <a:ea typeface="+mn-ea"/>
                <a:cs typeface="+mn-cs"/>
              </a:defRPr>
            </a:lvl7pPr>
            <a:lvl8pPr marL="3429000" indent="-228600" algn="l" rtl="0" fontAlgn="base">
              <a:spcBef>
                <a:spcPct val="20000"/>
              </a:spcBef>
              <a:spcAft>
                <a:spcPct val="0"/>
              </a:spcAft>
              <a:buChar char="»"/>
              <a:defRPr sz="2000">
                <a:solidFill>
                  <a:schemeClr val="dk1"/>
                </a:solidFill>
                <a:latin typeface="+mn-lt"/>
                <a:ea typeface="+mn-ea"/>
                <a:cs typeface="+mn-cs"/>
              </a:defRPr>
            </a:lvl8pPr>
            <a:lvl9pPr marL="3886200" indent="-228600" algn="l" rtl="0" fontAlgn="base">
              <a:spcBef>
                <a:spcPct val="20000"/>
              </a:spcBef>
              <a:spcAft>
                <a:spcPct val="0"/>
              </a:spcAft>
              <a:buChar char="»"/>
              <a:defRPr sz="2000">
                <a:solidFill>
                  <a:schemeClr val="dk1"/>
                </a:solidFill>
                <a:latin typeface="+mn-lt"/>
                <a:ea typeface="+mn-ea"/>
                <a:cs typeface="+mn-cs"/>
              </a:defRPr>
            </a:lvl9pPr>
          </a:lstStyle>
          <a:p>
            <a:pPr>
              <a:buFont typeface="Wingdings" panose="05000000000000000000" pitchFamily="2" charset="2"/>
              <a:buChar char="Ø"/>
            </a:pPr>
            <a:r>
              <a:rPr lang="en-GB" sz="1800" kern="0" dirty="0">
                <a:solidFill>
                  <a:schemeClr val="accent6">
                    <a:lumMod val="60000"/>
                    <a:lumOff val="40000"/>
                  </a:schemeClr>
                </a:solidFill>
              </a:rPr>
              <a:t>Legitimacy issues</a:t>
            </a:r>
            <a:r>
              <a:rPr lang="en-GB" sz="1600" kern="0" dirty="0"/>
              <a:t>: </a:t>
            </a:r>
            <a:r>
              <a:rPr lang="en-GB" sz="1600" i="0" kern="0" dirty="0"/>
              <a:t>weak legitimacy (violation of agreed rules)</a:t>
            </a:r>
            <a:endParaRPr lang="en-GB" sz="1600" kern="0" dirty="0"/>
          </a:p>
        </p:txBody>
      </p:sp>
      <p:sp>
        <p:nvSpPr>
          <p:cNvPr id="10" name="TextBox 9"/>
          <p:cNvSpPr txBox="1"/>
          <p:nvPr/>
        </p:nvSpPr>
        <p:spPr>
          <a:xfrm>
            <a:off x="4355976" y="2165955"/>
            <a:ext cx="4392488" cy="1015663"/>
          </a:xfrm>
          <a:prstGeom prst="rect">
            <a:avLst/>
          </a:prstGeom>
          <a:solidFill>
            <a:schemeClr val="accent6">
              <a:lumMod val="20000"/>
              <a:lumOff val="80000"/>
            </a:schemeClr>
          </a:solidFill>
        </p:spPr>
        <p:txBody>
          <a:bodyPr wrap="square" rtlCol="0">
            <a:spAutoFit/>
          </a:bodyPr>
          <a:lstStyle/>
          <a:p>
            <a:pPr marL="171450" indent="-171450">
              <a:buFont typeface="Arial" panose="020B0604020202020204" pitchFamily="34" charset="0"/>
              <a:buChar char="•"/>
            </a:pPr>
            <a:r>
              <a:rPr lang="en-GB" dirty="0"/>
              <a:t>Investing in economic, social and political inclusion</a:t>
            </a:r>
          </a:p>
          <a:p>
            <a:pPr marL="171450" indent="-171450">
              <a:buFont typeface="Arial" panose="020B0604020202020204" pitchFamily="34" charset="0"/>
              <a:buChar char="•"/>
            </a:pPr>
            <a:r>
              <a:rPr lang="en-GB" dirty="0"/>
              <a:t>Supporting meaningful dialogue with citizens and across social groups</a:t>
            </a:r>
          </a:p>
          <a:p>
            <a:pPr marL="171450" indent="-171450">
              <a:buFont typeface="Arial" panose="020B0604020202020204" pitchFamily="34" charset="0"/>
              <a:buChar char="•"/>
            </a:pPr>
            <a:r>
              <a:rPr lang="en-GB" dirty="0"/>
              <a:t>Developing or reforming the security and justice systems</a:t>
            </a:r>
          </a:p>
        </p:txBody>
      </p:sp>
      <p:sp>
        <p:nvSpPr>
          <p:cNvPr id="11" name="Right Arrow 10"/>
          <p:cNvSpPr/>
          <p:nvPr/>
        </p:nvSpPr>
        <p:spPr bwMode="auto">
          <a:xfrm>
            <a:off x="3995937" y="2564904"/>
            <a:ext cx="360040" cy="72008"/>
          </a:xfrm>
          <a:prstGeom prst="rightArrow">
            <a:avLst/>
          </a:prstGeom>
          <a:solidFill>
            <a:schemeClr val="accent6">
              <a:lumMod val="60000"/>
              <a:lumOff val="40000"/>
            </a:schemeClr>
          </a:solidFill>
          <a:ln w="9525" cap="flat" cmpd="sng" algn="ctr">
            <a:solidFill>
              <a:schemeClr val="accent6">
                <a:lumMod val="60000"/>
                <a:lumOff val="4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12" name="TextBox 11"/>
          <p:cNvSpPr txBox="1"/>
          <p:nvPr/>
        </p:nvSpPr>
        <p:spPr>
          <a:xfrm>
            <a:off x="4355976" y="3430741"/>
            <a:ext cx="4392488" cy="830997"/>
          </a:xfrm>
          <a:prstGeom prst="rect">
            <a:avLst/>
          </a:prstGeom>
          <a:solidFill>
            <a:schemeClr val="accent6">
              <a:lumMod val="20000"/>
              <a:lumOff val="80000"/>
            </a:schemeClr>
          </a:solidFill>
        </p:spPr>
        <p:txBody>
          <a:bodyPr wrap="square" rtlCol="0">
            <a:spAutoFit/>
          </a:bodyPr>
          <a:lstStyle/>
          <a:p>
            <a:pPr marL="171450" indent="-171450">
              <a:buFont typeface="Arial" panose="020B0604020202020204" pitchFamily="34" charset="0"/>
              <a:buChar char="•"/>
            </a:pPr>
            <a:r>
              <a:rPr lang="en-GB" dirty="0"/>
              <a:t>Developing capacity to deliver services</a:t>
            </a:r>
          </a:p>
          <a:p>
            <a:pPr marL="171450" indent="-171450">
              <a:buFont typeface="Arial" panose="020B0604020202020204" pitchFamily="34" charset="0"/>
              <a:buChar char="•"/>
            </a:pPr>
            <a:r>
              <a:rPr lang="en-GB" dirty="0"/>
              <a:t>Investing in the business climate (incl. the judiciary)</a:t>
            </a:r>
          </a:p>
          <a:p>
            <a:pPr marL="171450" indent="-171450">
              <a:buFont typeface="Arial" panose="020B0604020202020204" pitchFamily="34" charset="0"/>
              <a:buChar char="•"/>
            </a:pPr>
            <a:r>
              <a:rPr lang="en-GB" dirty="0"/>
              <a:t>Increasing domestic revenue mobilisation</a:t>
            </a:r>
          </a:p>
        </p:txBody>
      </p:sp>
      <p:sp>
        <p:nvSpPr>
          <p:cNvPr id="13" name="Right Arrow 12"/>
          <p:cNvSpPr/>
          <p:nvPr/>
        </p:nvSpPr>
        <p:spPr bwMode="auto">
          <a:xfrm>
            <a:off x="4021171" y="3693492"/>
            <a:ext cx="360040" cy="72008"/>
          </a:xfrm>
          <a:prstGeom prst="rightArrow">
            <a:avLst/>
          </a:prstGeom>
          <a:solidFill>
            <a:schemeClr val="accent6">
              <a:lumMod val="60000"/>
              <a:lumOff val="40000"/>
            </a:schemeClr>
          </a:solidFill>
          <a:ln w="9525" cap="flat" cmpd="sng" algn="ctr">
            <a:solidFill>
              <a:schemeClr val="accent6">
                <a:lumMod val="60000"/>
                <a:lumOff val="4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14" name="TextBox 13"/>
          <p:cNvSpPr txBox="1"/>
          <p:nvPr/>
        </p:nvSpPr>
        <p:spPr>
          <a:xfrm>
            <a:off x="4355976" y="4726885"/>
            <a:ext cx="4392488" cy="646331"/>
          </a:xfrm>
          <a:prstGeom prst="rect">
            <a:avLst/>
          </a:prstGeom>
          <a:solidFill>
            <a:schemeClr val="accent6">
              <a:lumMod val="20000"/>
              <a:lumOff val="80000"/>
            </a:schemeClr>
          </a:solidFill>
        </p:spPr>
        <p:txBody>
          <a:bodyPr wrap="square" rtlCol="0">
            <a:spAutoFit/>
          </a:bodyPr>
          <a:lstStyle/>
          <a:p>
            <a:pPr marL="171450" indent="-171450">
              <a:buFont typeface="Arial" panose="020B0604020202020204" pitchFamily="34" charset="0"/>
              <a:buChar char="•"/>
            </a:pPr>
            <a:r>
              <a:rPr lang="en-GB" dirty="0"/>
              <a:t>Supporting civil society and the media</a:t>
            </a:r>
          </a:p>
          <a:p>
            <a:pPr marL="171450" indent="-171450">
              <a:buFont typeface="Arial" panose="020B0604020202020204" pitchFamily="34" charset="0"/>
              <a:buChar char="•"/>
            </a:pPr>
            <a:r>
              <a:rPr lang="en-GB" dirty="0"/>
              <a:t>Supporting the complete electoral cycle and political parties</a:t>
            </a:r>
          </a:p>
        </p:txBody>
      </p:sp>
      <p:sp>
        <p:nvSpPr>
          <p:cNvPr id="15" name="Content Placeholder 2"/>
          <p:cNvSpPr txBox="1">
            <a:spLocks/>
          </p:cNvSpPr>
          <p:nvPr/>
        </p:nvSpPr>
        <p:spPr bwMode="auto">
          <a:xfrm>
            <a:off x="457200" y="5877271"/>
            <a:ext cx="3538736" cy="758990"/>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chemeClr val="dk1"/>
                </a:solidFill>
                <a:latin typeface="+mn-lt"/>
                <a:ea typeface="+mn-ea"/>
                <a:cs typeface="+mn-cs"/>
              </a:defRPr>
            </a:lvl1pPr>
            <a:lvl2pPr marL="742950" indent="-285750" algn="l" rtl="0" fontAlgn="base">
              <a:spcBef>
                <a:spcPct val="20000"/>
              </a:spcBef>
              <a:spcAft>
                <a:spcPct val="0"/>
              </a:spcAft>
              <a:buClr>
                <a:srgbClr val="009FBA"/>
              </a:buClr>
              <a:buChar char="•"/>
              <a:defRPr sz="2000" b="1">
                <a:solidFill>
                  <a:schemeClr val="dk1"/>
                </a:solidFill>
                <a:latin typeface="+mn-lt"/>
                <a:ea typeface="+mn-ea"/>
                <a:cs typeface="+mn-cs"/>
              </a:defRPr>
            </a:lvl2pPr>
            <a:lvl3pPr marL="1143000" indent="-228600" algn="l" rtl="0" fontAlgn="base">
              <a:spcBef>
                <a:spcPct val="20000"/>
              </a:spcBef>
              <a:spcAft>
                <a:spcPct val="0"/>
              </a:spcAft>
              <a:defRPr sz="1400">
                <a:solidFill>
                  <a:schemeClr val="dk1"/>
                </a:solidFill>
                <a:latin typeface="+mn-lt"/>
                <a:ea typeface="+mn-ea"/>
                <a:cs typeface="+mn-cs"/>
              </a:defRPr>
            </a:lvl3pPr>
            <a:lvl4pPr marL="1600200" indent="-228600" algn="l" rtl="0" fontAlgn="base">
              <a:spcBef>
                <a:spcPct val="20000"/>
              </a:spcBef>
              <a:spcAft>
                <a:spcPct val="0"/>
              </a:spcAft>
              <a:buChar char="–"/>
              <a:defRPr sz="2000">
                <a:solidFill>
                  <a:schemeClr val="dk1"/>
                </a:solidFill>
                <a:latin typeface="+mn-lt"/>
                <a:ea typeface="+mn-ea"/>
                <a:cs typeface="+mn-cs"/>
              </a:defRPr>
            </a:lvl4pPr>
            <a:lvl5pPr marL="2057400" indent="-228600" algn="l" rtl="0" fontAlgn="base">
              <a:spcBef>
                <a:spcPct val="20000"/>
              </a:spcBef>
              <a:spcAft>
                <a:spcPct val="0"/>
              </a:spcAft>
              <a:buChar char="»"/>
              <a:defRPr sz="2000">
                <a:solidFill>
                  <a:schemeClr val="dk1"/>
                </a:solidFill>
                <a:latin typeface="+mn-lt"/>
                <a:ea typeface="+mn-ea"/>
                <a:cs typeface="+mn-cs"/>
              </a:defRPr>
            </a:lvl5pPr>
            <a:lvl6pPr marL="2514600" indent="-228600" algn="l" rtl="0" fontAlgn="base">
              <a:spcBef>
                <a:spcPct val="20000"/>
              </a:spcBef>
              <a:spcAft>
                <a:spcPct val="0"/>
              </a:spcAft>
              <a:buChar char="»"/>
              <a:defRPr sz="2000">
                <a:solidFill>
                  <a:schemeClr val="dk1"/>
                </a:solidFill>
                <a:latin typeface="+mn-lt"/>
                <a:ea typeface="+mn-ea"/>
                <a:cs typeface="+mn-cs"/>
              </a:defRPr>
            </a:lvl6pPr>
            <a:lvl7pPr marL="2971800" indent="-228600" algn="l" rtl="0" fontAlgn="base">
              <a:spcBef>
                <a:spcPct val="20000"/>
              </a:spcBef>
              <a:spcAft>
                <a:spcPct val="0"/>
              </a:spcAft>
              <a:buChar char="»"/>
              <a:defRPr sz="2000">
                <a:solidFill>
                  <a:schemeClr val="dk1"/>
                </a:solidFill>
                <a:latin typeface="+mn-lt"/>
                <a:ea typeface="+mn-ea"/>
                <a:cs typeface="+mn-cs"/>
              </a:defRPr>
            </a:lvl7pPr>
            <a:lvl8pPr marL="3429000" indent="-228600" algn="l" rtl="0" fontAlgn="base">
              <a:spcBef>
                <a:spcPct val="20000"/>
              </a:spcBef>
              <a:spcAft>
                <a:spcPct val="0"/>
              </a:spcAft>
              <a:buChar char="»"/>
              <a:defRPr sz="2000">
                <a:solidFill>
                  <a:schemeClr val="dk1"/>
                </a:solidFill>
                <a:latin typeface="+mn-lt"/>
                <a:ea typeface="+mn-ea"/>
                <a:cs typeface="+mn-cs"/>
              </a:defRPr>
            </a:lvl8pPr>
            <a:lvl9pPr marL="3886200" indent="-228600" algn="l" rtl="0" fontAlgn="base">
              <a:spcBef>
                <a:spcPct val="20000"/>
              </a:spcBef>
              <a:spcAft>
                <a:spcPct val="0"/>
              </a:spcAft>
              <a:buChar char="»"/>
              <a:defRPr sz="2000">
                <a:solidFill>
                  <a:schemeClr val="dk1"/>
                </a:solidFill>
                <a:latin typeface="+mn-lt"/>
                <a:ea typeface="+mn-ea"/>
                <a:cs typeface="+mn-cs"/>
              </a:defRPr>
            </a:lvl9pPr>
          </a:lstStyle>
          <a:p>
            <a:pPr>
              <a:buFont typeface="Wingdings" panose="05000000000000000000" pitchFamily="2" charset="2"/>
              <a:buChar char="Ø"/>
            </a:pPr>
            <a:r>
              <a:rPr lang="en-GB" sz="1800" kern="0" dirty="0">
                <a:solidFill>
                  <a:schemeClr val="accent6">
                    <a:lumMod val="60000"/>
                    <a:lumOff val="40000"/>
                  </a:schemeClr>
                </a:solidFill>
              </a:rPr>
              <a:t>Multiple issues</a:t>
            </a:r>
            <a:endParaRPr lang="en-GB" sz="1600" kern="0" dirty="0"/>
          </a:p>
        </p:txBody>
      </p:sp>
      <p:sp>
        <p:nvSpPr>
          <p:cNvPr id="16" name="Right Arrow 15"/>
          <p:cNvSpPr/>
          <p:nvPr/>
        </p:nvSpPr>
        <p:spPr bwMode="auto">
          <a:xfrm>
            <a:off x="4021171" y="5049179"/>
            <a:ext cx="360040" cy="72008"/>
          </a:xfrm>
          <a:prstGeom prst="rightArrow">
            <a:avLst/>
          </a:prstGeom>
          <a:solidFill>
            <a:schemeClr val="accent6">
              <a:lumMod val="60000"/>
              <a:lumOff val="40000"/>
            </a:schemeClr>
          </a:solidFill>
          <a:ln w="9525" cap="flat" cmpd="sng" algn="ctr">
            <a:solidFill>
              <a:schemeClr val="accent6">
                <a:lumMod val="60000"/>
                <a:lumOff val="4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17" name="TextBox 16"/>
          <p:cNvSpPr txBox="1"/>
          <p:nvPr/>
        </p:nvSpPr>
        <p:spPr>
          <a:xfrm>
            <a:off x="4355976" y="5805264"/>
            <a:ext cx="4392488" cy="830997"/>
          </a:xfrm>
          <a:prstGeom prst="rect">
            <a:avLst/>
          </a:prstGeom>
          <a:solidFill>
            <a:schemeClr val="accent6">
              <a:lumMod val="20000"/>
              <a:lumOff val="80000"/>
            </a:schemeClr>
          </a:solidFill>
        </p:spPr>
        <p:txBody>
          <a:bodyPr wrap="square" rtlCol="0">
            <a:spAutoFit/>
          </a:bodyPr>
          <a:lstStyle/>
          <a:p>
            <a:r>
              <a:rPr lang="en-GB" dirty="0"/>
              <a:t>Holistic and sequenced approach:</a:t>
            </a:r>
          </a:p>
          <a:p>
            <a:pPr marL="171450" indent="-171450">
              <a:buFont typeface="Arial" panose="020B0604020202020204" pitchFamily="34" charset="0"/>
              <a:buChar char="•"/>
            </a:pPr>
            <a:r>
              <a:rPr lang="en-GB" dirty="0"/>
              <a:t>Focus on humanitarian assistance and security</a:t>
            </a:r>
          </a:p>
          <a:p>
            <a:pPr marL="171450" indent="-171450">
              <a:buFont typeface="Arial" panose="020B0604020202020204" pitchFamily="34" charset="0"/>
              <a:buChar char="•"/>
            </a:pPr>
            <a:r>
              <a:rPr lang="en-GB" dirty="0"/>
              <a:t>Establish the basis for legitimate politics</a:t>
            </a:r>
          </a:p>
          <a:p>
            <a:endParaRPr lang="en-GB" dirty="0"/>
          </a:p>
        </p:txBody>
      </p:sp>
      <p:sp>
        <p:nvSpPr>
          <p:cNvPr id="18" name="Right Arrow 17"/>
          <p:cNvSpPr/>
          <p:nvPr/>
        </p:nvSpPr>
        <p:spPr bwMode="auto">
          <a:xfrm>
            <a:off x="4021171" y="6090017"/>
            <a:ext cx="360040" cy="72008"/>
          </a:xfrm>
          <a:prstGeom prst="rightArrow">
            <a:avLst/>
          </a:prstGeom>
          <a:solidFill>
            <a:schemeClr val="accent6">
              <a:lumMod val="60000"/>
              <a:lumOff val="40000"/>
            </a:schemeClr>
          </a:solidFill>
          <a:ln w="9525" cap="flat" cmpd="sng" algn="ctr">
            <a:solidFill>
              <a:schemeClr val="accent6">
                <a:lumMod val="60000"/>
                <a:lumOff val="4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Tree>
    <p:extLst>
      <p:ext uri="{BB962C8B-B14F-4D97-AF65-F5344CB8AC3E}">
        <p14:creationId xmlns:p14="http://schemas.microsoft.com/office/powerpoint/2010/main" val="4139743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linds(horizontal)">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linds(horizontal)">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8"/>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blinds(horizontal)">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7" grpId="0" animBg="1"/>
      <p:bldP spid="8"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a:spcBef>
                <a:spcPts val="1200"/>
              </a:spcBef>
              <a:buClrTx/>
              <a:buFont typeface="Wingdings" panose="05000000000000000000" pitchFamily="2" charset="2"/>
              <a:buChar char="Ø"/>
            </a:pPr>
            <a:r>
              <a:rPr lang="en-GB" i="0" dirty="0"/>
              <a:t>When SBC? </a:t>
            </a:r>
          </a:p>
          <a:p>
            <a:pPr>
              <a:spcBef>
                <a:spcPts val="1200"/>
              </a:spcBef>
              <a:buClrTx/>
              <a:buFont typeface="Wingdings" panose="05000000000000000000" pitchFamily="2" charset="2"/>
              <a:buChar char="Ø"/>
            </a:pPr>
            <a:r>
              <a:rPr lang="en-GB" i="0" dirty="0">
                <a:solidFill>
                  <a:srgbClr val="C00000"/>
                </a:solidFill>
              </a:rPr>
              <a:t>Rationale, Objectives and intervention logic</a:t>
            </a:r>
          </a:p>
          <a:p>
            <a:pPr>
              <a:spcBef>
                <a:spcPts val="1200"/>
              </a:spcBef>
              <a:buClrTx/>
              <a:buFont typeface="Wingdings" panose="05000000000000000000" pitchFamily="2" charset="2"/>
              <a:buChar char="Ø"/>
            </a:pPr>
            <a:r>
              <a:rPr lang="en-GB" i="0" dirty="0"/>
              <a:t>Eligibility criteria and Risk Management </a:t>
            </a:r>
          </a:p>
          <a:p>
            <a:pPr>
              <a:spcBef>
                <a:spcPts val="1200"/>
              </a:spcBef>
              <a:buClrTx/>
              <a:buFont typeface="Wingdings" panose="05000000000000000000" pitchFamily="2" charset="2"/>
              <a:buChar char="Ø"/>
            </a:pPr>
            <a:r>
              <a:rPr lang="en-GB" i="0" dirty="0"/>
              <a:t>A coordinated package</a:t>
            </a:r>
          </a:p>
          <a:p>
            <a:pPr>
              <a:spcBef>
                <a:spcPts val="1200"/>
              </a:spcBef>
              <a:buClrTx/>
              <a:buFont typeface="Wingdings" panose="05000000000000000000" pitchFamily="2" charset="2"/>
              <a:buChar char="Ø"/>
            </a:pPr>
            <a:r>
              <a:rPr lang="en-GB" i="0" dirty="0"/>
              <a:t>Requirements for implementation</a:t>
            </a:r>
          </a:p>
          <a:p>
            <a:pPr marL="457200" indent="-457200">
              <a:spcBef>
                <a:spcPts val="1200"/>
              </a:spcBef>
              <a:buClrTx/>
              <a:buFont typeface="+mj-lt"/>
              <a:buAutoNum type="arabicPeriod"/>
            </a:pPr>
            <a:endParaRPr lang="en-GB" i="0" dirty="0">
              <a:solidFill>
                <a:srgbClr val="FF0000"/>
              </a:solidFill>
            </a:endParaRPr>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11</a:t>
            </a:fld>
            <a:endParaRPr lang="en-GB"/>
          </a:p>
        </p:txBody>
      </p:sp>
    </p:spTree>
    <p:extLst>
      <p:ext uri="{BB962C8B-B14F-4D97-AF65-F5344CB8AC3E}">
        <p14:creationId xmlns:p14="http://schemas.microsoft.com/office/powerpoint/2010/main" val="3490210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268760"/>
            <a:ext cx="8229600" cy="936625"/>
          </a:xfrm>
        </p:spPr>
        <p:txBody>
          <a:bodyPr/>
          <a:lstStyle/>
          <a:p>
            <a:r>
              <a:rPr lang="en-GB" sz="2400" dirty="0"/>
              <a:t>Building the rationale of BS in a fragile situation</a:t>
            </a:r>
          </a:p>
        </p:txBody>
      </p:sp>
      <p:sp>
        <p:nvSpPr>
          <p:cNvPr id="3" name="Content Placeholder 2"/>
          <p:cNvSpPr>
            <a:spLocks noGrp="1"/>
          </p:cNvSpPr>
          <p:nvPr>
            <p:ph idx="1"/>
          </p:nvPr>
        </p:nvSpPr>
        <p:spPr/>
        <p:txBody>
          <a:bodyPr/>
          <a:lstStyle/>
          <a:p>
            <a:r>
              <a:rPr lang="en-GB" sz="2000" i="0" dirty="0"/>
              <a:t>Regarding the specific context of the partner country, how can BS contribute to the transition toward resilience ?</a:t>
            </a:r>
          </a:p>
          <a:p>
            <a:pPr>
              <a:buClr>
                <a:srgbClr val="002060"/>
              </a:buClr>
              <a:buFont typeface="Wingdings" panose="05000000000000000000" pitchFamily="2" charset="2"/>
              <a:buChar char="v"/>
            </a:pPr>
            <a:r>
              <a:rPr lang="en-GB" sz="2000" i="0" dirty="0">
                <a:solidFill>
                  <a:srgbClr val="FF0000"/>
                </a:solidFill>
              </a:rPr>
              <a:t>Stabilize the macro-budgetary framework</a:t>
            </a:r>
            <a:r>
              <a:rPr lang="en-GB" sz="2000" i="0" dirty="0"/>
              <a:t>: ensure the Government is able to plan and maintain the social contract by fulfilling the core functions in terms of the delivery of basic public services and maintenance of peace and security</a:t>
            </a:r>
          </a:p>
          <a:p>
            <a:pPr>
              <a:buClr>
                <a:srgbClr val="002060"/>
              </a:buClr>
              <a:buFont typeface="Wingdings" panose="05000000000000000000" pitchFamily="2" charset="2"/>
              <a:buChar char="v"/>
            </a:pPr>
            <a:r>
              <a:rPr lang="en-GB" sz="2000" i="0" dirty="0">
                <a:solidFill>
                  <a:srgbClr val="FF0000"/>
                </a:solidFill>
              </a:rPr>
              <a:t>Support peace and state-building</a:t>
            </a:r>
            <a:r>
              <a:rPr lang="en-GB" sz="2000" i="0" dirty="0"/>
              <a:t>: prevent violent conflict, promote lasting and sustainable peace, develop the capacity, institutions and legitimacy of the state</a:t>
            </a:r>
          </a:p>
          <a:p>
            <a:pPr>
              <a:buClr>
                <a:srgbClr val="002060"/>
              </a:buClr>
              <a:buFont typeface="Wingdings" panose="05000000000000000000" pitchFamily="2" charset="2"/>
              <a:buChar char="v"/>
            </a:pPr>
            <a:r>
              <a:rPr lang="en-GB" sz="2000" i="0" dirty="0">
                <a:solidFill>
                  <a:srgbClr val="FF0000"/>
                </a:solidFill>
              </a:rPr>
              <a:t>Strengthen state capacity</a:t>
            </a:r>
            <a:r>
              <a:rPr lang="en-GB" sz="2000" i="0" dirty="0"/>
              <a:t>: build national capacity for responsive and accountable administration.</a:t>
            </a:r>
          </a:p>
        </p:txBody>
      </p:sp>
      <p:sp>
        <p:nvSpPr>
          <p:cNvPr id="4" name="Slide Number Placeholder 3"/>
          <p:cNvSpPr>
            <a:spLocks noGrp="1"/>
          </p:cNvSpPr>
          <p:nvPr>
            <p:ph type="sldNum" sz="quarter" idx="12"/>
          </p:nvPr>
        </p:nvSpPr>
        <p:spPr/>
        <p:txBody>
          <a:bodyPr/>
          <a:lstStyle/>
          <a:p>
            <a:fld id="{37B83C0C-BC65-4367-9B8A-060D4801009D}" type="slidenum">
              <a:rPr lang="en-GB" smtClean="0"/>
              <a:pPr/>
              <a:t>12</a:t>
            </a:fld>
            <a:endParaRPr lang="en-GB" dirty="0"/>
          </a:p>
        </p:txBody>
      </p:sp>
    </p:spTree>
    <p:extLst>
      <p:ext uri="{BB962C8B-B14F-4D97-AF65-F5344CB8AC3E}">
        <p14:creationId xmlns:p14="http://schemas.microsoft.com/office/powerpoint/2010/main" val="2075733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Number Placeholder 1"/>
          <p:cNvSpPr>
            <a:spLocks noGrp="1"/>
          </p:cNvSpPr>
          <p:nvPr>
            <p:ph type="sldNum" sz="quarter" idx="12"/>
          </p:nvPr>
        </p:nvSpPr>
        <p:spPr>
          <a:xfrm>
            <a:off x="7010400" y="6381750"/>
            <a:ext cx="2133600" cy="47625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rgbClr val="0F5494"/>
                </a:solidFill>
                <a:latin typeface="Verdana" charset="0"/>
                <a:ea typeface="ＭＳ Ｐゴシック" charset="0"/>
                <a:cs typeface="ＭＳ Ｐゴシック" charset="0"/>
              </a:defRPr>
            </a:lvl1pPr>
            <a:lvl2pPr marL="742950" indent="-285750">
              <a:defRPr sz="1200">
                <a:solidFill>
                  <a:srgbClr val="0F5494"/>
                </a:solidFill>
                <a:latin typeface="Verdana" charset="0"/>
                <a:ea typeface="ＭＳ Ｐゴシック" charset="0"/>
              </a:defRPr>
            </a:lvl2pPr>
            <a:lvl3pPr marL="1143000" indent="-228600">
              <a:defRPr sz="1200">
                <a:solidFill>
                  <a:srgbClr val="0F5494"/>
                </a:solidFill>
                <a:latin typeface="Verdana" charset="0"/>
                <a:ea typeface="ＭＳ Ｐゴシック" charset="0"/>
              </a:defRPr>
            </a:lvl3pPr>
            <a:lvl4pPr marL="1600200" indent="-228600">
              <a:defRPr sz="1200">
                <a:solidFill>
                  <a:srgbClr val="0F5494"/>
                </a:solidFill>
                <a:latin typeface="Verdana" charset="0"/>
                <a:ea typeface="ＭＳ Ｐゴシック" charset="0"/>
              </a:defRPr>
            </a:lvl4pPr>
            <a:lvl5pPr marL="2057400" indent="-22860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fld id="{115881C6-7A27-A54D-B44E-BA4602620038}" type="slidenum">
              <a:rPr lang="en-GB" sz="1400">
                <a:solidFill>
                  <a:schemeClr val="tx1"/>
                </a:solidFill>
                <a:latin typeface="Arial" charset="0"/>
              </a:rPr>
              <a:pPr/>
              <a:t>13</a:t>
            </a:fld>
            <a:endParaRPr lang="en-GB" sz="1400">
              <a:solidFill>
                <a:schemeClr val="tx1"/>
              </a:solidFill>
              <a:latin typeface="Arial"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02019745"/>
              </p:ext>
            </p:extLst>
          </p:nvPr>
        </p:nvGraphicFramePr>
        <p:xfrm>
          <a:off x="179388" y="1052513"/>
          <a:ext cx="8856663" cy="5687363"/>
        </p:xfrm>
        <a:graphic>
          <a:graphicData uri="http://schemas.openxmlformats.org/drawingml/2006/table">
            <a:tbl>
              <a:tblPr/>
              <a:tblGrid>
                <a:gridCol w="805078">
                  <a:extLst>
                    <a:ext uri="{9D8B030D-6E8A-4147-A177-3AD203B41FA5}">
                      <a16:colId xmlns:a16="http://schemas.microsoft.com/office/drawing/2014/main" xmlns="" val="20000"/>
                    </a:ext>
                  </a:extLst>
                </a:gridCol>
                <a:gridCol w="3586655">
                  <a:extLst>
                    <a:ext uri="{9D8B030D-6E8A-4147-A177-3AD203B41FA5}">
                      <a16:colId xmlns:a16="http://schemas.microsoft.com/office/drawing/2014/main" xmlns="" val="20001"/>
                    </a:ext>
                  </a:extLst>
                </a:gridCol>
                <a:gridCol w="805078">
                  <a:extLst>
                    <a:ext uri="{9D8B030D-6E8A-4147-A177-3AD203B41FA5}">
                      <a16:colId xmlns:a16="http://schemas.microsoft.com/office/drawing/2014/main" xmlns="" val="20002"/>
                    </a:ext>
                  </a:extLst>
                </a:gridCol>
                <a:gridCol w="623258">
                  <a:extLst>
                    <a:ext uri="{9D8B030D-6E8A-4147-A177-3AD203B41FA5}">
                      <a16:colId xmlns:a16="http://schemas.microsoft.com/office/drawing/2014/main" xmlns="" val="20003"/>
                    </a:ext>
                  </a:extLst>
                </a:gridCol>
                <a:gridCol w="3036594">
                  <a:extLst>
                    <a:ext uri="{9D8B030D-6E8A-4147-A177-3AD203B41FA5}">
                      <a16:colId xmlns:a16="http://schemas.microsoft.com/office/drawing/2014/main" xmlns="" val="20004"/>
                    </a:ext>
                  </a:extLst>
                </a:gridCol>
              </a:tblGrid>
              <a:tr h="348430">
                <a:tc gridSpan="2">
                  <a:txBody>
                    <a:bodyPr/>
                    <a:lstStyle/>
                    <a:p>
                      <a:pPr algn="ctr">
                        <a:lnSpc>
                          <a:spcPct val="115000"/>
                        </a:lnSpc>
                        <a:spcAft>
                          <a:spcPts val="0"/>
                        </a:spcAft>
                      </a:pPr>
                      <a:r>
                        <a:rPr lang="en-US" sz="1400" b="1" dirty="0">
                          <a:solidFill>
                            <a:schemeClr val="bg1"/>
                          </a:solidFill>
                          <a:latin typeface="Arial" pitchFamily="34" charset="0"/>
                          <a:ea typeface="Calibri"/>
                          <a:cs typeface="Arial" pitchFamily="34" charset="0"/>
                        </a:rPr>
                        <a:t>Government</a:t>
                      </a:r>
                      <a:r>
                        <a:rPr lang="en-US" sz="1400" b="1" baseline="0" dirty="0">
                          <a:solidFill>
                            <a:schemeClr val="bg1"/>
                          </a:solidFill>
                          <a:latin typeface="Arial" pitchFamily="34" charset="0"/>
                          <a:ea typeface="Calibri"/>
                          <a:cs typeface="Arial" pitchFamily="34" charset="0"/>
                        </a:rPr>
                        <a:t> strategy</a:t>
                      </a:r>
                      <a:endParaRPr lang="en-US" sz="1400" b="1" dirty="0">
                        <a:solidFill>
                          <a:schemeClr val="bg1"/>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gridSpan="2">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r h="630936">
                <a:tc>
                  <a:txBody>
                    <a:bodyPr/>
                    <a:lstStyle/>
                    <a:p>
                      <a:pPr algn="ctr">
                        <a:lnSpc>
                          <a:spcPct val="115000"/>
                        </a:lnSpc>
                        <a:spcAft>
                          <a:spcPts val="0"/>
                        </a:spcAft>
                      </a:pPr>
                      <a:r>
                        <a:rPr lang="fr-FR" sz="1200" dirty="0">
                          <a:latin typeface="Arial" pitchFamily="34" charset="0"/>
                          <a:ea typeface="Calibri"/>
                          <a:cs typeface="Arial" pitchFamily="34" charset="0"/>
                        </a:rPr>
                        <a:t>Impacts</a:t>
                      </a:r>
                    </a:p>
                    <a:p>
                      <a:pPr algn="ctr">
                        <a:lnSpc>
                          <a:spcPct val="115000"/>
                        </a:lnSpc>
                        <a:spcAft>
                          <a:spcPts val="0"/>
                        </a:spcAft>
                      </a:pPr>
                      <a:r>
                        <a:rPr lang="fr-FR" sz="1200" dirty="0">
                          <a:latin typeface="Arial" pitchFamily="34" charset="0"/>
                          <a:ea typeface="Calibri"/>
                          <a:cs typeface="Arial" pitchFamily="34" charset="0"/>
                        </a:rPr>
                        <a:t>(L5)</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Sustainable and inclusive growth</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Poverty reduction</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Democracy consolidated</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fr-FR" sz="1400" b="1" dirty="0">
                          <a:solidFill>
                            <a:schemeClr val="bg1"/>
                          </a:solidFill>
                          <a:latin typeface="Arial" pitchFamily="34" charset="0"/>
                          <a:ea typeface="Calibri"/>
                          <a:cs typeface="Arial" pitchFamily="34" charset="0"/>
                        </a:rPr>
                        <a:t>Budget support</a:t>
                      </a:r>
                      <a:endParaRPr lang="en-US" sz="1400" b="1" dirty="0">
                        <a:solidFill>
                          <a:schemeClr val="bg1"/>
                        </a:solidFill>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1261872">
                <a:tc>
                  <a:txBody>
                    <a:bodyPr/>
                    <a:lstStyle/>
                    <a:p>
                      <a:pPr algn="ctr">
                        <a:lnSpc>
                          <a:spcPct val="115000"/>
                        </a:lnSpc>
                        <a:spcAft>
                          <a:spcPts val="0"/>
                        </a:spcAft>
                      </a:pPr>
                      <a:r>
                        <a:rPr lang="en-US" sz="1200" dirty="0">
                          <a:latin typeface="Arial" pitchFamily="34" charset="0"/>
                          <a:ea typeface="Calibri"/>
                          <a:cs typeface="Arial" pitchFamily="34" charset="0"/>
                        </a:rPr>
                        <a:t>Outcomes</a:t>
                      </a:r>
                    </a:p>
                    <a:p>
                      <a:pPr algn="ctr">
                        <a:lnSpc>
                          <a:spcPct val="115000"/>
                        </a:lnSpc>
                        <a:spcAft>
                          <a:spcPts val="0"/>
                        </a:spcAft>
                      </a:pPr>
                      <a:r>
                        <a:rPr lang="en-US" sz="1200" dirty="0">
                          <a:latin typeface="Arial" pitchFamily="34" charset="0"/>
                          <a:ea typeface="Calibri"/>
                          <a:cs typeface="Arial" pitchFamily="34" charset="0"/>
                        </a:rPr>
                        <a:t>(L4)</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i="0" dirty="0">
                          <a:latin typeface="Arial"/>
                          <a:cs typeface="Arial"/>
                        </a:rPr>
                        <a:t>Vital state functions are operational</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i="0" dirty="0">
                          <a:latin typeface="Arial"/>
                          <a:cs typeface="Arial"/>
                        </a:rPr>
                        <a:t>Larger access to education and health services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i="0" dirty="0">
                          <a:latin typeface="Arial"/>
                          <a:cs typeface="Arial"/>
                        </a:rPr>
                        <a:t>Peace and security maintained</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i="0" dirty="0">
                          <a:latin typeface="Arial"/>
                          <a:cs typeface="Arial"/>
                        </a:rPr>
                        <a:t>Increased</a:t>
                      </a:r>
                      <a:r>
                        <a:rPr lang="en-GB" sz="1200" i="0" baseline="0" dirty="0">
                          <a:latin typeface="Arial"/>
                          <a:cs typeface="Arial"/>
                        </a:rPr>
                        <a:t> private investment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i="0" dirty="0">
                          <a:latin typeface="Arial"/>
                          <a:cs typeface="Arial"/>
                        </a:rPr>
                        <a:t>Progress towards transition to democracy</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298873">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Reinforced</a:t>
                      </a:r>
                      <a:r>
                        <a:rPr lang="en-GB" sz="1200" baseline="0" noProof="0" dirty="0">
                          <a:latin typeface="Arial" pitchFamily="34" charset="0"/>
                          <a:ea typeface="Calibri"/>
                          <a:cs typeface="Arial" pitchFamily="34" charset="0"/>
                        </a:rPr>
                        <a:t> security and justice systems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a:latin typeface="Arial" pitchFamily="34" charset="0"/>
                          <a:ea typeface="Calibri"/>
                          <a:cs typeface="Arial" pitchFamily="34" charset="0"/>
                        </a:rPr>
                        <a:t>Basic </a:t>
                      </a:r>
                      <a:r>
                        <a:rPr lang="en-GB" sz="1200" baseline="0" noProof="0" dirty="0" err="1">
                          <a:latin typeface="Arial" pitchFamily="34" charset="0"/>
                          <a:ea typeface="Calibri"/>
                          <a:cs typeface="Arial" pitchFamily="34" charset="0"/>
                        </a:rPr>
                        <a:t>PFM</a:t>
                      </a:r>
                      <a:r>
                        <a:rPr lang="en-GB" sz="1200" baseline="0" noProof="0" dirty="0">
                          <a:latin typeface="Arial" pitchFamily="34" charset="0"/>
                          <a:ea typeface="Calibri"/>
                          <a:cs typeface="Arial" pitchFamily="34" charset="0"/>
                        </a:rPr>
                        <a:t> functions in operation</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a:latin typeface="Arial" pitchFamily="34" charset="0"/>
                          <a:ea typeface="Calibri"/>
                          <a:cs typeface="Arial" pitchFamily="34" charset="0"/>
                        </a:rPr>
                        <a:t>Stability-oriented macroeconomic policy</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a:latin typeface="Arial" pitchFamily="34" charset="0"/>
                          <a:ea typeface="Calibri"/>
                          <a:cs typeface="Arial" pitchFamily="34" charset="0"/>
                        </a:rPr>
                        <a:t>Vital state functions are operational</a:t>
                      </a:r>
                    </a:p>
                    <a:p>
                      <a:pPr marL="0" marR="0" lvl="0" indent="0" algn="l" defTabSz="914400" rtl="0" eaLnBrk="1" fontAlgn="auto" latinLnBrk="0" hangingPunct="1">
                        <a:lnSpc>
                          <a:spcPct val="115000"/>
                        </a:lnSpc>
                        <a:spcBef>
                          <a:spcPts val="0"/>
                        </a:spcBef>
                        <a:spcAft>
                          <a:spcPts val="0"/>
                        </a:spcAft>
                        <a:buClrTx/>
                        <a:buSzTx/>
                        <a:buFont typeface="Symbol"/>
                        <a:buNone/>
                        <a:tabLst/>
                        <a:defRPr/>
                      </a:pPr>
                      <a:endParaRPr lang="en-GB" sz="1200" baseline="0" noProof="0" dirty="0">
                        <a:latin typeface="Arial" pitchFamily="34" charset="0"/>
                        <a:ea typeface="Calibri"/>
                        <a:cs typeface="Arial" pitchFamily="34" charset="0"/>
                      </a:endParaRPr>
                    </a:p>
                    <a:p>
                      <a:pPr marL="0" marR="0" lvl="0" indent="0" algn="l" defTabSz="914400" rtl="0" eaLnBrk="1" fontAlgn="auto" latinLnBrk="0" hangingPunct="1">
                        <a:lnSpc>
                          <a:spcPct val="115000"/>
                        </a:lnSpc>
                        <a:spcBef>
                          <a:spcPts val="0"/>
                        </a:spcBef>
                        <a:spcAft>
                          <a:spcPts val="0"/>
                        </a:spcAft>
                        <a:buClrTx/>
                        <a:buSzTx/>
                        <a:buFont typeface="Symbol"/>
                        <a:buNone/>
                        <a:tabLst/>
                        <a:defRP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err="1">
                          <a:latin typeface="Arial" pitchFamily="34" charset="0"/>
                          <a:ea typeface="Calibri"/>
                          <a:cs typeface="Arial" pitchFamily="34" charset="0"/>
                        </a:rPr>
                        <a:t>Induced</a:t>
                      </a:r>
                      <a:r>
                        <a:rPr lang="fr-FR" sz="1200" baseline="0" dirty="0">
                          <a:latin typeface="Arial" pitchFamily="34" charset="0"/>
                          <a:ea typeface="Calibri"/>
                          <a:cs typeface="Arial" pitchFamily="34" charset="0"/>
                        </a:rPr>
                        <a:t> outputs</a:t>
                      </a:r>
                    </a:p>
                    <a:p>
                      <a:pPr algn="ctr">
                        <a:lnSpc>
                          <a:spcPct val="115000"/>
                        </a:lnSpc>
                        <a:spcAft>
                          <a:spcPts val="0"/>
                        </a:spcAft>
                      </a:pPr>
                      <a:r>
                        <a:rPr lang="fr-FR" sz="1200" baseline="0" dirty="0">
                          <a:latin typeface="Arial" pitchFamily="34" charset="0"/>
                          <a:ea typeface="Calibri"/>
                          <a:cs typeface="Arial" pitchFamily="34" charset="0"/>
                        </a:rPr>
                        <a:t>(Specific objectives) </a:t>
                      </a:r>
                    </a:p>
                    <a:p>
                      <a:pPr algn="ctr">
                        <a:lnSpc>
                          <a:spcPct val="115000"/>
                        </a:lnSpc>
                        <a:spcAft>
                          <a:spcPts val="0"/>
                        </a:spcAft>
                      </a:pPr>
                      <a:r>
                        <a:rPr lang="fr-FR" sz="1200" baseline="0" dirty="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171450" indent="-171450" algn="l">
                        <a:buClr>
                          <a:schemeClr val="accent2"/>
                        </a:buClr>
                        <a:buFont typeface="Arial"/>
                        <a:buChar char="•"/>
                      </a:pPr>
                      <a:r>
                        <a:rPr lang="en-GB" sz="1200" i="0" dirty="0">
                          <a:latin typeface="Arial"/>
                          <a:cs typeface="Arial"/>
                        </a:rPr>
                        <a:t>Support the financial capacity of govt. to restore peace, macroeconomic stability and to achieve short-term policy objectives;</a:t>
                      </a:r>
                    </a:p>
                    <a:p>
                      <a:pPr marL="171450" indent="-171450" algn="l">
                        <a:buClr>
                          <a:schemeClr val="accent2"/>
                        </a:buClr>
                        <a:buFont typeface="Arial"/>
                        <a:buChar char="•"/>
                      </a:pPr>
                      <a:r>
                        <a:rPr lang="en-GB" sz="1200" i="0" dirty="0">
                          <a:latin typeface="Arial"/>
                          <a:cs typeface="Arial"/>
                        </a:rPr>
                        <a:t>Foster a transition process towards </a:t>
                      </a:r>
                      <a:r>
                        <a:rPr lang="en-GB" sz="1200" i="0" dirty="0">
                          <a:solidFill>
                            <a:schemeClr val="tx1"/>
                          </a:solidFill>
                          <a:latin typeface="Arial"/>
                          <a:cs typeface="Arial"/>
                        </a:rPr>
                        <a:t>development and democratic governance;</a:t>
                      </a:r>
                    </a:p>
                    <a:p>
                      <a:pPr marL="171450" indent="-171450" algn="l">
                        <a:buClr>
                          <a:schemeClr val="accent2"/>
                        </a:buClr>
                        <a:buFont typeface="Arial"/>
                        <a:buChar char="•"/>
                      </a:pPr>
                      <a:r>
                        <a:rPr lang="en-GB" sz="1200" i="0" dirty="0">
                          <a:latin typeface="Arial"/>
                          <a:cs typeface="Arial"/>
                        </a:rPr>
                        <a:t>Support the Government efforts in ensuring </a:t>
                      </a:r>
                      <a:r>
                        <a:rPr lang="en-GB" sz="1200" i="0" dirty="0">
                          <a:solidFill>
                            <a:srgbClr val="000000"/>
                          </a:solidFill>
                          <a:latin typeface="Arial"/>
                          <a:cs typeface="Arial"/>
                        </a:rPr>
                        <a:t>vital state functions.</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284648">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(L2+L1)</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Road map</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Budgetary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Human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Institutional structures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Strategies and operational programmes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(Results)</a:t>
                      </a:r>
                    </a:p>
                    <a:p>
                      <a:pPr algn="ctr">
                        <a:lnSpc>
                          <a:spcPct val="115000"/>
                        </a:lnSpc>
                        <a:spcAft>
                          <a:spcPts val="0"/>
                        </a:spcAft>
                      </a:pPr>
                      <a:r>
                        <a:rPr lang="fr-FR" sz="1200" dirty="0">
                          <a:latin typeface="Arial" pitchFamily="34" charset="0"/>
                          <a:ea typeface="Calibri"/>
                          <a:cs typeface="Arial" pitchFamily="34" charset="0"/>
                        </a:rPr>
                        <a:t>(L2)</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171450" indent="-171450">
                        <a:buClr>
                          <a:srgbClr val="002060"/>
                        </a:buClr>
                        <a:buFont typeface="Arial"/>
                        <a:buChar char="•"/>
                      </a:pPr>
                      <a:r>
                        <a:rPr lang="en-GB" sz="1200" i="0" dirty="0">
                          <a:latin typeface="Arial"/>
                          <a:cs typeface="Arial"/>
                        </a:rPr>
                        <a:t>Increased size and share of budget available to stabilise the macro-budgetary framework </a:t>
                      </a:r>
                    </a:p>
                    <a:p>
                      <a:pPr marL="171450" indent="-171450">
                        <a:buClr>
                          <a:srgbClr val="002060"/>
                        </a:buClr>
                        <a:buFont typeface="Arial"/>
                        <a:buChar char="•"/>
                      </a:pPr>
                      <a:r>
                        <a:rPr lang="en-GB" sz="1200" i="0" dirty="0">
                          <a:solidFill>
                            <a:srgbClr val="000000"/>
                          </a:solidFill>
                          <a:latin typeface="Arial"/>
                          <a:cs typeface="Arial"/>
                        </a:rPr>
                        <a:t>Increased predictability of external funds </a:t>
                      </a:r>
                    </a:p>
                    <a:p>
                      <a:pPr marL="171450" indent="-171450">
                        <a:buClr>
                          <a:srgbClr val="002060"/>
                        </a:buClr>
                        <a:buFont typeface="Arial"/>
                        <a:buChar char="•"/>
                      </a:pPr>
                      <a:r>
                        <a:rPr lang="en-GB" sz="1200" i="0" dirty="0">
                          <a:solidFill>
                            <a:srgbClr val="000000"/>
                          </a:solidFill>
                          <a:latin typeface="Arial"/>
                          <a:cs typeface="Arial"/>
                        </a:rPr>
                        <a:t>Better coordination among donors and among instruments (financial aid, technical ca</a:t>
                      </a:r>
                      <a:r>
                        <a:rPr lang="en-GB" sz="1200" i="0" dirty="0">
                          <a:latin typeface="Arial"/>
                          <a:cs typeface="Arial"/>
                        </a:rPr>
                        <a:t>pacity support, policy dialogue)</a:t>
                      </a:r>
                    </a:p>
                    <a:p>
                      <a:pPr marL="171450" indent="-171450">
                        <a:buClr>
                          <a:srgbClr val="002060"/>
                        </a:buClr>
                        <a:buFont typeface="Arial"/>
                        <a:buChar char="•"/>
                      </a:pPr>
                      <a:r>
                        <a:rPr lang="en-GB" sz="1200" i="0" dirty="0">
                          <a:latin typeface="Arial"/>
                          <a:cs typeface="Arial"/>
                        </a:rPr>
                        <a:t>Reduced </a:t>
                      </a:r>
                      <a:r>
                        <a:rPr lang="en-GB" sz="1200" i="0" dirty="0">
                          <a:solidFill>
                            <a:srgbClr val="000000"/>
                          </a:solidFill>
                          <a:latin typeface="Arial"/>
                          <a:cs typeface="Arial"/>
                        </a:rPr>
                        <a:t>transaction costs</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862604">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(L1)</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171450" indent="-171450">
                        <a:buFont typeface="Arial"/>
                        <a:buChar char="•"/>
                      </a:pPr>
                      <a:r>
                        <a:rPr lang="fr-FR" sz="1200" dirty="0" err="1"/>
                        <a:t>Policy</a:t>
                      </a:r>
                      <a:r>
                        <a:rPr lang="fr-FR" sz="1200" dirty="0"/>
                        <a:t> </a:t>
                      </a:r>
                      <a:r>
                        <a:rPr lang="fr-FR" sz="1200" i="0" kern="1200" dirty="0">
                          <a:solidFill>
                            <a:schemeClr val="tx1"/>
                          </a:solidFill>
                          <a:latin typeface="Arial"/>
                          <a:ea typeface="+mn-ea"/>
                          <a:cs typeface="Arial"/>
                        </a:rPr>
                        <a:t>dialogue</a:t>
                      </a:r>
                    </a:p>
                    <a:p>
                      <a:pPr marL="171450" indent="-171450">
                        <a:buFont typeface="Arial"/>
                        <a:buChar char="•"/>
                      </a:pPr>
                      <a:r>
                        <a:rPr lang="fr-FR" sz="1200" i="0" kern="1200" dirty="0" err="1">
                          <a:solidFill>
                            <a:schemeClr val="tx1"/>
                          </a:solidFill>
                          <a:latin typeface="Arial"/>
                          <a:ea typeface="+mn-ea"/>
                          <a:cs typeface="Arial"/>
                        </a:rPr>
                        <a:t>T</a:t>
                      </a:r>
                      <a:r>
                        <a:rPr lang="fr-FR" sz="1200" i="0" kern="1200" baseline="0" dirty="0" err="1">
                          <a:solidFill>
                            <a:schemeClr val="tx1"/>
                          </a:solidFill>
                          <a:latin typeface="Arial"/>
                          <a:ea typeface="+mn-ea"/>
                          <a:cs typeface="Arial"/>
                        </a:rPr>
                        <a:t>ransfers</a:t>
                      </a:r>
                      <a:r>
                        <a:rPr lang="fr-FR" sz="1200" i="0" kern="1200" baseline="0" dirty="0">
                          <a:solidFill>
                            <a:schemeClr val="tx1"/>
                          </a:solidFill>
                          <a:latin typeface="Arial"/>
                          <a:ea typeface="+mn-ea"/>
                          <a:cs typeface="Arial"/>
                        </a:rPr>
                        <a:t> of </a:t>
                      </a:r>
                      <a:r>
                        <a:rPr lang="fr-FR" sz="1200" i="0" kern="1200" baseline="0" dirty="0" err="1">
                          <a:solidFill>
                            <a:schemeClr val="tx1"/>
                          </a:solidFill>
                          <a:latin typeface="Arial"/>
                          <a:ea typeface="+mn-ea"/>
                          <a:cs typeface="Arial"/>
                        </a:rPr>
                        <a:t>funds</a:t>
                      </a:r>
                      <a:r>
                        <a:rPr lang="fr-FR" sz="1200" i="0" kern="1200" baseline="0" dirty="0">
                          <a:solidFill>
                            <a:schemeClr val="tx1"/>
                          </a:solidFill>
                          <a:latin typeface="Arial"/>
                          <a:ea typeface="+mn-ea"/>
                          <a:cs typeface="Arial"/>
                        </a:rPr>
                        <a:t> to the </a:t>
                      </a:r>
                      <a:r>
                        <a:rPr lang="fr-FR" sz="1200" i="0" kern="1200" baseline="0" dirty="0" err="1">
                          <a:solidFill>
                            <a:schemeClr val="tx1"/>
                          </a:solidFill>
                          <a:latin typeface="Arial"/>
                          <a:ea typeface="+mn-ea"/>
                          <a:cs typeface="Arial"/>
                        </a:rPr>
                        <a:t>govt</a:t>
                      </a:r>
                      <a:r>
                        <a:rPr lang="fr-FR" sz="1200" i="0" kern="1200" baseline="0" dirty="0">
                          <a:solidFill>
                            <a:schemeClr val="tx1"/>
                          </a:solidFill>
                          <a:latin typeface="Arial"/>
                          <a:ea typeface="+mn-ea"/>
                          <a:cs typeface="Arial"/>
                        </a:rPr>
                        <a:t>. </a:t>
                      </a:r>
                      <a:r>
                        <a:rPr lang="fr-FR" sz="1200" i="0" kern="1200" baseline="0" dirty="0" err="1">
                          <a:solidFill>
                            <a:schemeClr val="tx1"/>
                          </a:solidFill>
                          <a:latin typeface="Arial"/>
                          <a:ea typeface="+mn-ea"/>
                          <a:cs typeface="Arial"/>
                        </a:rPr>
                        <a:t>Treasury</a:t>
                      </a:r>
                      <a:r>
                        <a:rPr lang="fr-FR" sz="1200" i="0" kern="1200" baseline="0" dirty="0">
                          <a:solidFill>
                            <a:schemeClr val="tx1"/>
                          </a:solidFill>
                          <a:latin typeface="Arial"/>
                          <a:ea typeface="+mn-ea"/>
                          <a:cs typeface="Arial"/>
                        </a:rPr>
                        <a:t> </a:t>
                      </a:r>
                    </a:p>
                    <a:p>
                      <a:pPr marL="171450" indent="-171450">
                        <a:buFont typeface="Arial"/>
                        <a:buChar char="•"/>
                      </a:pPr>
                      <a:r>
                        <a:rPr lang="fr-FR" sz="1200" i="0" kern="1200" baseline="0" dirty="0">
                          <a:solidFill>
                            <a:schemeClr val="tx1"/>
                          </a:solidFill>
                          <a:latin typeface="Arial"/>
                          <a:ea typeface="+mn-ea"/>
                          <a:cs typeface="Arial"/>
                        </a:rPr>
                        <a:t>Support to </a:t>
                      </a:r>
                      <a:r>
                        <a:rPr lang="fr-FR" sz="1200" i="0" kern="1200" baseline="0" dirty="0" err="1">
                          <a:solidFill>
                            <a:schemeClr val="tx1"/>
                          </a:solidFill>
                          <a:latin typeface="Arial"/>
                          <a:ea typeface="+mn-ea"/>
                          <a:cs typeface="Arial"/>
                        </a:rPr>
                        <a:t>capacity</a:t>
                      </a:r>
                      <a:r>
                        <a:rPr lang="fr-FR" sz="1200" i="0" kern="1200" baseline="0" dirty="0">
                          <a:solidFill>
                            <a:schemeClr val="tx1"/>
                          </a:solidFill>
                          <a:latin typeface="Arial"/>
                          <a:ea typeface="+mn-ea"/>
                          <a:cs typeface="Arial"/>
                        </a:rPr>
                        <a:t> </a:t>
                      </a:r>
                      <a:r>
                        <a:rPr lang="fr-FR" sz="1200" i="0" kern="1200" baseline="0" dirty="0" err="1">
                          <a:solidFill>
                            <a:schemeClr val="tx1"/>
                          </a:solidFill>
                          <a:latin typeface="Arial"/>
                          <a:ea typeface="+mn-ea"/>
                          <a:cs typeface="Arial"/>
                        </a:rPr>
                        <a:t>development</a:t>
                      </a:r>
                      <a:endParaRPr lang="fr-FR" sz="1200" i="0" kern="1200" baseline="0" dirty="0">
                        <a:solidFill>
                          <a:schemeClr val="tx1"/>
                        </a:solidFill>
                        <a:latin typeface="Arial"/>
                        <a:ea typeface="+mn-ea"/>
                        <a:cs typeface="Arial"/>
                      </a:endParaRPr>
                    </a:p>
                    <a:p>
                      <a:pPr marL="171450" indent="-171450">
                        <a:buFont typeface="Arial"/>
                        <a:buChar char="•"/>
                      </a:pPr>
                      <a:r>
                        <a:rPr lang="fr-FR" sz="1200" i="0" kern="1200" baseline="0" dirty="0" err="1">
                          <a:solidFill>
                            <a:schemeClr val="tx1"/>
                          </a:solidFill>
                          <a:latin typeface="Arial"/>
                          <a:ea typeface="+mn-ea"/>
                          <a:cs typeface="Arial"/>
                        </a:rPr>
                        <a:t>Disbursement</a:t>
                      </a:r>
                      <a:r>
                        <a:rPr lang="fr-FR" sz="1200" i="0" kern="1200" baseline="0" dirty="0">
                          <a:solidFill>
                            <a:schemeClr val="tx1"/>
                          </a:solidFill>
                          <a:latin typeface="Arial"/>
                          <a:ea typeface="+mn-ea"/>
                          <a:cs typeface="Arial"/>
                        </a:rPr>
                        <a:t> conditions and </a:t>
                      </a:r>
                      <a:r>
                        <a:rPr lang="fr-FR" sz="1200" i="0" kern="1200" baseline="0" dirty="0" err="1">
                          <a:solidFill>
                            <a:schemeClr val="tx1"/>
                          </a:solidFill>
                          <a:latin typeface="Arial"/>
                          <a:ea typeface="+mn-ea"/>
                          <a:cs typeface="Arial"/>
                        </a:rPr>
                        <a:t>assessment</a:t>
                      </a:r>
                      <a:endParaRPr lang="fr-FR" sz="1200" i="0" kern="1200" dirty="0">
                        <a:solidFill>
                          <a:schemeClr val="tx1"/>
                        </a:solidFill>
                        <a:latin typeface="Arial"/>
                        <a:ea typeface="+mn-ea"/>
                        <a:cs typeface="Arial"/>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4" name="Rectangle 2"/>
          <p:cNvSpPr txBox="1">
            <a:spLocks noChangeArrowheads="1"/>
          </p:cNvSpPr>
          <p:nvPr/>
        </p:nvSpPr>
        <p:spPr>
          <a:xfrm>
            <a:off x="142875" y="188913"/>
            <a:ext cx="9001125" cy="792162"/>
          </a:xfrm>
          <a:prstGeom prst="rect">
            <a:avLst/>
          </a:prstGeom>
        </p:spPr>
        <p:txBody>
          <a:bodyPr/>
          <a:lstStyle/>
          <a:p>
            <a:pPr algn="ctr" eaLnBrk="1" hangingPunct="1">
              <a:defRPr/>
            </a:pPr>
            <a:r>
              <a:rPr lang="fr-FR" sz="2400" b="1" kern="0" dirty="0">
                <a:solidFill>
                  <a:srgbClr val="FFFF00"/>
                </a:solidFill>
                <a:latin typeface="+mj-lt"/>
                <a:ea typeface="+mj-ea"/>
                <a:cs typeface="+mj-cs"/>
              </a:rPr>
              <a:t>SBC Intervention </a:t>
            </a:r>
            <a:r>
              <a:rPr lang="fr-FR" sz="2400" b="1" kern="0" dirty="0" err="1">
                <a:solidFill>
                  <a:srgbClr val="FFFF00"/>
                </a:solidFill>
                <a:latin typeface="+mj-lt"/>
                <a:ea typeface="+mj-ea"/>
                <a:cs typeface="+mj-cs"/>
              </a:rPr>
              <a:t>logic</a:t>
            </a:r>
            <a:r>
              <a:rPr lang="fr-FR" sz="2400" b="1" kern="0" dirty="0">
                <a:solidFill>
                  <a:srgbClr val="FFFF00"/>
                </a:solidFill>
                <a:latin typeface="+mj-lt"/>
                <a:ea typeface="+mj-ea"/>
                <a:cs typeface="+mj-cs"/>
              </a:rPr>
              <a:t> (</a:t>
            </a:r>
            <a:r>
              <a:rPr lang="fr-FR" sz="2400" b="1" kern="0" dirty="0" err="1">
                <a:solidFill>
                  <a:srgbClr val="FFFF00"/>
                </a:solidFill>
                <a:latin typeface="+mj-lt"/>
                <a:ea typeface="+mj-ea"/>
                <a:cs typeface="+mj-cs"/>
              </a:rPr>
              <a:t>example</a:t>
            </a:r>
            <a:r>
              <a:rPr lang="fr-FR" sz="2400" b="1" kern="0" dirty="0">
                <a:solidFill>
                  <a:srgbClr val="FFFF00"/>
                </a:solidFill>
                <a:latin typeface="+mj-lt"/>
                <a:ea typeface="+mj-ea"/>
                <a:cs typeface="+mj-cs"/>
              </a:rPr>
              <a:t>)</a:t>
            </a:r>
            <a:endParaRPr lang="en-US" sz="2400" b="1" kern="0" dirty="0">
              <a:solidFill>
                <a:srgbClr val="FFFF00"/>
              </a:solidFill>
              <a:latin typeface="+mj-lt"/>
              <a:ea typeface="+mj-ea"/>
              <a:cs typeface="+mj-cs"/>
            </a:endParaRPr>
          </a:p>
        </p:txBody>
      </p:sp>
    </p:spTree>
    <p:extLst>
      <p:ext uri="{BB962C8B-B14F-4D97-AF65-F5344CB8AC3E}">
        <p14:creationId xmlns:p14="http://schemas.microsoft.com/office/powerpoint/2010/main" val="2506798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79512" y="1628800"/>
            <a:ext cx="8712968" cy="433388"/>
          </a:xfrm>
        </p:spPr>
        <p:txBody>
          <a:bodyPr/>
          <a:lstStyle/>
          <a:p>
            <a:pPr eaLnBrk="1" hangingPunct="1"/>
            <a:r>
              <a:rPr lang="en-US" sz="2400" dirty="0"/>
              <a:t>Specific objectives/induced outputs of a SBC</a:t>
            </a:r>
            <a:br>
              <a:rPr lang="en-US" sz="2400" dirty="0"/>
            </a:br>
            <a:r>
              <a:rPr lang="en-US" sz="2400" dirty="0"/>
              <a:t/>
            </a:r>
            <a:br>
              <a:rPr lang="en-US" sz="2400" dirty="0"/>
            </a:br>
            <a:r>
              <a:rPr lang="en-US" sz="2400" b="0" i="1" dirty="0">
                <a:solidFill>
                  <a:schemeClr val="accent1">
                    <a:lumMod val="25000"/>
                  </a:schemeClr>
                </a:solidFill>
              </a:rPr>
              <a:t>Contribution to:</a:t>
            </a:r>
          </a:p>
        </p:txBody>
      </p:sp>
      <p:sp>
        <p:nvSpPr>
          <p:cNvPr id="4099" name="Rectangle 3"/>
          <p:cNvSpPr>
            <a:spLocks noGrp="1" noChangeArrowheads="1"/>
          </p:cNvSpPr>
          <p:nvPr>
            <p:ph type="body" idx="1"/>
          </p:nvPr>
        </p:nvSpPr>
        <p:spPr>
          <a:xfrm>
            <a:off x="107504" y="2663359"/>
            <a:ext cx="8712968" cy="3789977"/>
          </a:xfrm>
        </p:spPr>
        <p:txBody>
          <a:bodyPr/>
          <a:lstStyle/>
          <a:p>
            <a:pPr marL="792163">
              <a:buClr>
                <a:schemeClr val="accent2"/>
              </a:buClr>
              <a:buFont typeface="Wingdings" panose="05000000000000000000" pitchFamily="2" charset="2"/>
              <a:buChar char="ü"/>
            </a:pPr>
            <a:r>
              <a:rPr lang="en-GB" sz="2000" i="0" dirty="0"/>
              <a:t>Improve the </a:t>
            </a:r>
            <a:r>
              <a:rPr lang="en-GB" sz="2000" i="0" dirty="0">
                <a:solidFill>
                  <a:srgbClr val="FF0000"/>
                </a:solidFill>
              </a:rPr>
              <a:t>financial capability </a:t>
            </a:r>
            <a:r>
              <a:rPr lang="en-GB" sz="2000" i="0" dirty="0"/>
              <a:t>of the </a:t>
            </a:r>
            <a:r>
              <a:rPr lang="en-GB" sz="2000" i="0" dirty="0" err="1"/>
              <a:t>govt</a:t>
            </a:r>
            <a:r>
              <a:rPr lang="en-GB" sz="2000" i="0" dirty="0"/>
              <a:t> to restore peace, macroeconomic stability and to achieve short-term policy objectives</a:t>
            </a:r>
          </a:p>
          <a:p>
            <a:pPr marL="792163">
              <a:buClr>
                <a:schemeClr val="accent2"/>
              </a:buClr>
              <a:buFont typeface="Wingdings" panose="05000000000000000000" pitchFamily="2" charset="2"/>
              <a:buChar char="ü"/>
            </a:pPr>
            <a:r>
              <a:rPr lang="en-GB" sz="2000" i="0" dirty="0"/>
              <a:t>Foster a transition process towards </a:t>
            </a:r>
            <a:r>
              <a:rPr lang="en-GB" sz="2000" i="0" dirty="0">
                <a:solidFill>
                  <a:srgbClr val="FF0000"/>
                </a:solidFill>
              </a:rPr>
              <a:t>development and democratic governance</a:t>
            </a:r>
            <a:endParaRPr lang="en-GB" sz="2000" i="0" dirty="0"/>
          </a:p>
          <a:p>
            <a:pPr marL="792163">
              <a:buClr>
                <a:schemeClr val="accent2"/>
              </a:buClr>
              <a:buFont typeface="Wingdings" panose="05000000000000000000" pitchFamily="2" charset="2"/>
              <a:buChar char="ü"/>
            </a:pPr>
            <a:r>
              <a:rPr lang="en-GB" sz="2000" i="0" dirty="0"/>
              <a:t>Increased predictability of external funds </a:t>
            </a:r>
          </a:p>
          <a:p>
            <a:pPr marL="792163">
              <a:buClr>
                <a:schemeClr val="accent2"/>
              </a:buClr>
              <a:buFont typeface="Wingdings" panose="05000000000000000000" pitchFamily="2" charset="2"/>
              <a:buChar char="ü"/>
            </a:pPr>
            <a:r>
              <a:rPr lang="en-GB" sz="2000" i="0" dirty="0"/>
              <a:t>Support the Government efforts in ensuring </a:t>
            </a:r>
            <a:r>
              <a:rPr lang="en-GB" sz="2000" i="0" dirty="0">
                <a:solidFill>
                  <a:srgbClr val="FF0000"/>
                </a:solidFill>
              </a:rPr>
              <a:t>vital state functions</a:t>
            </a:r>
            <a:r>
              <a:rPr lang="en-GB" sz="2000" i="0" dirty="0"/>
              <a:t>: provision of peace and security, payment of civil service salaries, provision of core administrative functions and minimum basic services to the populations.</a:t>
            </a:r>
          </a:p>
          <a:p>
            <a:pPr eaLnBrk="1" hangingPunct="1">
              <a:defRPr/>
            </a:pPr>
            <a:endParaRPr lang="en-US"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14</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39850"/>
            <a:ext cx="8892480" cy="936625"/>
          </a:xfrm>
        </p:spPr>
        <p:txBody>
          <a:bodyPr/>
          <a:lstStyle/>
          <a:p>
            <a:r>
              <a:rPr lang="en-GB" sz="2400" dirty="0"/>
              <a:t>Expected Outcomes  and impact of a SBC</a:t>
            </a:r>
          </a:p>
        </p:txBody>
      </p:sp>
      <p:sp>
        <p:nvSpPr>
          <p:cNvPr id="3" name="Content Placeholder 2"/>
          <p:cNvSpPr>
            <a:spLocks noGrp="1"/>
          </p:cNvSpPr>
          <p:nvPr>
            <p:ph idx="1"/>
          </p:nvPr>
        </p:nvSpPr>
        <p:spPr>
          <a:xfrm>
            <a:off x="467544" y="2276873"/>
            <a:ext cx="8229600" cy="4444602"/>
          </a:xfrm>
        </p:spPr>
        <p:txBody>
          <a:bodyPr/>
          <a:lstStyle/>
          <a:p>
            <a:pPr marL="0" indent="0">
              <a:buClr>
                <a:srgbClr val="002060"/>
              </a:buClr>
              <a:buNone/>
            </a:pPr>
            <a:r>
              <a:rPr lang="en-GB" sz="2000" b="1" i="0" dirty="0"/>
              <a:t>Outcome</a:t>
            </a:r>
          </a:p>
          <a:p>
            <a:pPr>
              <a:buClr>
                <a:srgbClr val="002060"/>
              </a:buClr>
              <a:buFont typeface="Wingdings" panose="05000000000000000000" pitchFamily="2" charset="2"/>
              <a:buChar char="v"/>
            </a:pPr>
            <a:r>
              <a:rPr lang="en-GB" sz="2000" i="0" dirty="0"/>
              <a:t>Peace and security maintained</a:t>
            </a:r>
          </a:p>
          <a:p>
            <a:pPr>
              <a:buClr>
                <a:srgbClr val="002060"/>
              </a:buClr>
              <a:buFont typeface="Wingdings" panose="05000000000000000000" pitchFamily="2" charset="2"/>
              <a:buChar char="v"/>
            </a:pPr>
            <a:r>
              <a:rPr lang="en-GB" sz="2000" i="0" dirty="0"/>
              <a:t>Progress towards transition to democracy</a:t>
            </a:r>
          </a:p>
          <a:p>
            <a:pPr>
              <a:buClr>
                <a:srgbClr val="002060"/>
              </a:buClr>
              <a:buFont typeface="Wingdings" panose="05000000000000000000" pitchFamily="2" charset="2"/>
              <a:buChar char="v"/>
            </a:pPr>
            <a:r>
              <a:rPr lang="en-GB" sz="2000" i="0" dirty="0"/>
              <a:t>Larger access to education and health services</a:t>
            </a:r>
          </a:p>
          <a:p>
            <a:pPr>
              <a:buClr>
                <a:srgbClr val="002060"/>
              </a:buClr>
              <a:buFont typeface="Wingdings" panose="05000000000000000000" pitchFamily="2" charset="2"/>
              <a:buChar char="v"/>
            </a:pPr>
            <a:r>
              <a:rPr lang="en-GB" sz="2000" i="0" dirty="0"/>
              <a:t>Increased private investment</a:t>
            </a:r>
          </a:p>
          <a:p>
            <a:pPr>
              <a:buClr>
                <a:srgbClr val="002060"/>
              </a:buClr>
              <a:buFont typeface="Wingdings" panose="05000000000000000000" pitchFamily="2" charset="2"/>
              <a:buChar char="v"/>
            </a:pPr>
            <a:r>
              <a:rPr lang="en-GB" sz="2000" i="0" dirty="0"/>
              <a:t>Vital state functions are operational</a:t>
            </a:r>
          </a:p>
          <a:p>
            <a:pPr marL="0" indent="0">
              <a:buClr>
                <a:srgbClr val="002060"/>
              </a:buClr>
              <a:buNone/>
            </a:pPr>
            <a:endParaRPr lang="en-GB" sz="2000" i="0" dirty="0"/>
          </a:p>
          <a:p>
            <a:pPr marL="0" indent="0">
              <a:buClr>
                <a:srgbClr val="002060"/>
              </a:buClr>
              <a:buNone/>
            </a:pPr>
            <a:r>
              <a:rPr lang="en-GB" sz="2000" b="1" i="0" dirty="0"/>
              <a:t>Impact:</a:t>
            </a:r>
          </a:p>
          <a:p>
            <a:pPr marL="0" indent="0">
              <a:lnSpc>
                <a:spcPct val="115000"/>
              </a:lnSpc>
              <a:spcAft>
                <a:spcPts val="0"/>
              </a:spcAft>
              <a:buNone/>
            </a:pPr>
            <a:r>
              <a:rPr lang="en-GB" sz="2000" i="0" dirty="0">
                <a:latin typeface="Arial" pitchFamily="34" charset="0"/>
                <a:ea typeface="Calibri"/>
                <a:cs typeface="Arial" pitchFamily="34" charset="0"/>
              </a:rPr>
              <a:t>Sustainable and inclusive growth</a:t>
            </a:r>
          </a:p>
          <a:p>
            <a:pPr marL="0" indent="0">
              <a:lnSpc>
                <a:spcPct val="115000"/>
              </a:lnSpc>
              <a:spcAft>
                <a:spcPts val="0"/>
              </a:spcAft>
              <a:buNone/>
            </a:pPr>
            <a:r>
              <a:rPr lang="en-GB" sz="2000" i="0" dirty="0">
                <a:latin typeface="Arial" pitchFamily="34" charset="0"/>
                <a:ea typeface="Calibri"/>
                <a:cs typeface="Arial" pitchFamily="34" charset="0"/>
              </a:rPr>
              <a:t>Poverty reduction</a:t>
            </a:r>
          </a:p>
          <a:p>
            <a:pPr marL="0" indent="0">
              <a:lnSpc>
                <a:spcPct val="115000"/>
              </a:lnSpc>
              <a:spcAft>
                <a:spcPts val="0"/>
              </a:spcAft>
              <a:buNone/>
            </a:pPr>
            <a:r>
              <a:rPr lang="en-GB" sz="2000" i="0" dirty="0">
                <a:latin typeface="Arial" pitchFamily="34" charset="0"/>
                <a:ea typeface="Calibri"/>
                <a:cs typeface="Arial" pitchFamily="34" charset="0"/>
              </a:rPr>
              <a:t>Democracy consolidated</a:t>
            </a:r>
          </a:p>
          <a:p>
            <a:pPr>
              <a:buClr>
                <a:srgbClr val="002060"/>
              </a:buClr>
              <a:buFont typeface="Wingdings" panose="05000000000000000000" pitchFamily="2" charset="2"/>
              <a:buChar char="v"/>
            </a:pPr>
            <a:endParaRPr lang="en-GB" sz="2000" i="0" dirty="0"/>
          </a:p>
          <a:p>
            <a:pPr>
              <a:buClr>
                <a:srgbClr val="002060"/>
              </a:buClr>
              <a:buFont typeface="Wingdings" panose="05000000000000000000" pitchFamily="2" charset="2"/>
              <a:buChar char="v"/>
            </a:pPr>
            <a:endParaRPr lang="en-GB" sz="2000"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15</a:t>
            </a:fld>
            <a:endParaRPr lang="en-GB"/>
          </a:p>
        </p:txBody>
      </p:sp>
    </p:spTree>
    <p:extLst>
      <p:ext uri="{BB962C8B-B14F-4D97-AF65-F5344CB8AC3E}">
        <p14:creationId xmlns:p14="http://schemas.microsoft.com/office/powerpoint/2010/main" val="4007336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1196752"/>
            <a:ext cx="8280400" cy="576263"/>
          </a:xfrm>
        </p:spPr>
        <p:txBody>
          <a:bodyPr/>
          <a:lstStyle/>
          <a:p>
            <a:pPr eaLnBrk="1" hangingPunct="1"/>
            <a:r>
              <a:rPr lang="en-US" sz="2400" dirty="0"/>
              <a:t>FV assessment: not a precondition</a:t>
            </a:r>
          </a:p>
        </p:txBody>
      </p:sp>
      <p:sp>
        <p:nvSpPr>
          <p:cNvPr id="18435" name="Rectangle 3"/>
          <p:cNvSpPr>
            <a:spLocks noGrp="1" noChangeArrowheads="1"/>
          </p:cNvSpPr>
          <p:nvPr>
            <p:ph idx="1"/>
          </p:nvPr>
        </p:nvSpPr>
        <p:spPr>
          <a:xfrm>
            <a:off x="427038" y="2060848"/>
            <a:ext cx="8362950" cy="4430059"/>
          </a:xfrm>
        </p:spPr>
        <p:txBody>
          <a:bodyPr/>
          <a:lstStyle/>
          <a:p>
            <a:pPr marL="933450" lvl="1" indent="-476250" eaLnBrk="1" hangingPunct="1">
              <a:lnSpc>
                <a:spcPct val="130000"/>
              </a:lnSpc>
              <a:spcBef>
                <a:spcPct val="0"/>
              </a:spcBef>
              <a:spcAft>
                <a:spcPts val="0"/>
              </a:spcAft>
              <a:buClrTx/>
              <a:buFont typeface="Wingdings" pitchFamily="2" charset="2"/>
              <a:buChar char="Ø"/>
              <a:defRPr/>
            </a:pPr>
            <a:r>
              <a:rPr lang="en-US" sz="1600" b="0" dirty="0"/>
              <a:t>A </a:t>
            </a:r>
            <a:r>
              <a:rPr lang="en-US" sz="1600" dirty="0"/>
              <a:t>forward looking assessment </a:t>
            </a:r>
            <a:r>
              <a:rPr lang="en-US" sz="1600" b="0" dirty="0"/>
              <a:t>to inform the </a:t>
            </a:r>
            <a:r>
              <a:rPr lang="en-US" sz="1600" dirty="0"/>
              <a:t>opportunity of intervention </a:t>
            </a:r>
            <a:r>
              <a:rPr lang="en-GB" sz="1600" b="0" kern="1200" dirty="0">
                <a:ea typeface="+mn-ea"/>
                <a:cs typeface="+mn-cs"/>
              </a:rPr>
              <a:t>when engaging with the country</a:t>
            </a:r>
            <a:endParaRPr lang="en-US" sz="1600" b="0" dirty="0"/>
          </a:p>
          <a:p>
            <a:pPr marL="933450" lvl="1" indent="-476250" eaLnBrk="1" hangingPunct="1">
              <a:lnSpc>
                <a:spcPct val="130000"/>
              </a:lnSpc>
              <a:spcBef>
                <a:spcPct val="0"/>
              </a:spcBef>
              <a:spcAft>
                <a:spcPts val="0"/>
              </a:spcAft>
              <a:buClrTx/>
              <a:buFont typeface="Wingdings" pitchFamily="2" charset="2"/>
              <a:buChar char="Ø"/>
              <a:defRPr/>
            </a:pPr>
            <a:r>
              <a:rPr lang="en-GB" sz="1600" b="0" dirty="0"/>
              <a:t>Consider the different nature of fragile countries (track records?, risk of resumption/emergence of conflict?...)</a:t>
            </a:r>
          </a:p>
          <a:p>
            <a:pPr marL="933450" lvl="1" indent="-476250" eaLnBrk="1" hangingPunct="1">
              <a:lnSpc>
                <a:spcPct val="130000"/>
              </a:lnSpc>
              <a:spcBef>
                <a:spcPct val="0"/>
              </a:spcBef>
              <a:spcAft>
                <a:spcPts val="0"/>
              </a:spcAft>
              <a:buClrTx/>
              <a:buFont typeface="Wingdings" pitchFamily="2" charset="2"/>
              <a:buChar char="Ø"/>
              <a:defRPr/>
            </a:pPr>
            <a:r>
              <a:rPr lang="en-GB" sz="1600" b="0" dirty="0">
                <a:ea typeface="+mn-ea"/>
                <a:cs typeface="+mn-cs"/>
              </a:rPr>
              <a:t>F</a:t>
            </a:r>
            <a:r>
              <a:rPr lang="en-GB" sz="1600" b="0" kern="1200" dirty="0">
                <a:ea typeface="+mn-ea"/>
                <a:cs typeface="+mn-cs"/>
              </a:rPr>
              <a:t>ocus on </a:t>
            </a:r>
            <a:r>
              <a:rPr lang="en-GB" sz="1600" kern="1200" dirty="0">
                <a:ea typeface="+mn-ea"/>
                <a:cs typeface="+mn-cs"/>
              </a:rPr>
              <a:t>government’s commitment to FV </a:t>
            </a:r>
            <a:r>
              <a:rPr lang="en-GB" sz="1600" b="0" kern="1200" dirty="0">
                <a:ea typeface="+mn-ea"/>
                <a:cs typeface="+mn-cs"/>
              </a:rPr>
              <a:t>and particularly the </a:t>
            </a:r>
            <a:r>
              <a:rPr lang="en-GB" sz="1600" kern="1200" dirty="0">
                <a:ea typeface="+mn-ea"/>
                <a:cs typeface="+mn-cs"/>
              </a:rPr>
              <a:t>political response </a:t>
            </a:r>
            <a:r>
              <a:rPr lang="en-GB" sz="1600" b="0" kern="1200" dirty="0">
                <a:ea typeface="+mn-ea"/>
                <a:cs typeface="+mn-cs"/>
              </a:rPr>
              <a:t>to address them and to improve the situation</a:t>
            </a:r>
          </a:p>
          <a:p>
            <a:pPr marL="933450" lvl="1" indent="-476250">
              <a:lnSpc>
                <a:spcPct val="130000"/>
              </a:lnSpc>
              <a:spcBef>
                <a:spcPct val="0"/>
              </a:spcBef>
              <a:spcAft>
                <a:spcPts val="0"/>
              </a:spcAft>
              <a:buClrTx/>
              <a:buFont typeface="Wingdings" pitchFamily="2" charset="2"/>
              <a:buChar char="Ø"/>
              <a:defRPr/>
            </a:pPr>
            <a:r>
              <a:rPr lang="en-US" sz="1600" dirty="0"/>
              <a:t>Submission to BSSC is required for political guidance and to validate the choice of contract</a:t>
            </a:r>
          </a:p>
          <a:p>
            <a:pPr marL="933450" lvl="1" indent="-476250" eaLnBrk="1" hangingPunct="1">
              <a:lnSpc>
                <a:spcPct val="130000"/>
              </a:lnSpc>
              <a:spcBef>
                <a:spcPct val="0"/>
              </a:spcBef>
              <a:spcAft>
                <a:spcPts val="0"/>
              </a:spcAft>
              <a:buClrTx/>
              <a:buFont typeface="Wingdings" pitchFamily="2" charset="2"/>
              <a:buChar char="Ø"/>
              <a:defRPr/>
            </a:pPr>
            <a:endParaRPr lang="en-GB" sz="1600" b="0" dirty="0"/>
          </a:p>
          <a:p>
            <a:pPr marL="933450" lvl="1" indent="-476250" eaLnBrk="1" hangingPunct="1">
              <a:lnSpc>
                <a:spcPct val="130000"/>
              </a:lnSpc>
              <a:spcBef>
                <a:spcPct val="0"/>
              </a:spcBef>
              <a:spcAft>
                <a:spcPts val="0"/>
              </a:spcAft>
              <a:buClrTx/>
              <a:buFont typeface="Wingdings" pitchFamily="2" charset="2"/>
              <a:buChar char="v"/>
              <a:defRPr/>
            </a:pPr>
            <a:r>
              <a:rPr lang="en-GB" sz="1600" dirty="0">
                <a:solidFill>
                  <a:schemeClr val="tx1"/>
                </a:solidFill>
              </a:rPr>
              <a:t>Delegation Assessment</a:t>
            </a:r>
            <a:r>
              <a:rPr lang="en-GB" sz="1600" b="0" dirty="0">
                <a:solidFill>
                  <a:schemeClr val="tx1"/>
                </a:solidFill>
              </a:rPr>
              <a:t> = input to strengthen design of programme; informs the BSSC decision; identifies baselines and specific issues to be monitored during implementation (RMF) and to be discussed in BS/policy dialogue .  </a:t>
            </a:r>
          </a:p>
          <a:p>
            <a:pPr marL="933450" lvl="1" indent="-476250" eaLnBrk="1" hangingPunct="1">
              <a:lnSpc>
                <a:spcPct val="130000"/>
              </a:lnSpc>
              <a:spcBef>
                <a:spcPct val="0"/>
              </a:spcBef>
              <a:spcAft>
                <a:spcPts val="0"/>
              </a:spcAft>
              <a:buFont typeface="Wingdings" pitchFamily="2" charset="2"/>
              <a:buChar char="Ø"/>
              <a:defRPr/>
            </a:pPr>
            <a:endParaRPr lang="en-GB" sz="1600" b="0" dirty="0">
              <a:solidFill>
                <a:schemeClr val="accent2"/>
              </a:solidFill>
            </a:endParaRPr>
          </a:p>
          <a:p>
            <a:pPr marL="933450" lvl="1" indent="-476250" eaLnBrk="1" hangingPunct="1">
              <a:lnSpc>
                <a:spcPct val="130000"/>
              </a:lnSpc>
              <a:spcBef>
                <a:spcPct val="0"/>
              </a:spcBef>
              <a:spcAft>
                <a:spcPts val="0"/>
              </a:spcAft>
              <a:buFont typeface="Wingdings" pitchFamily="2" charset="2"/>
              <a:buChar char="Ø"/>
              <a:defRPr/>
            </a:pPr>
            <a:endParaRPr lang="en-GB" sz="1600" b="0" dirty="0">
              <a:solidFill>
                <a:schemeClr val="accent2"/>
              </a:solidFill>
            </a:endParaRPr>
          </a:p>
          <a:p>
            <a:pPr marL="933450" lvl="1" indent="-476250" eaLnBrk="1" hangingPunct="1">
              <a:lnSpc>
                <a:spcPct val="130000"/>
              </a:lnSpc>
              <a:spcBef>
                <a:spcPct val="0"/>
              </a:spcBef>
              <a:spcAft>
                <a:spcPts val="0"/>
              </a:spcAft>
              <a:buFont typeface="Wingdings" pitchFamily="2" charset="2"/>
              <a:buChar char="Ø"/>
              <a:defRPr/>
            </a:pPr>
            <a:endParaRPr lang="en-GB" sz="1600" b="0" dirty="0">
              <a:solidFill>
                <a:schemeClr val="accent6"/>
              </a:solidFill>
            </a:endParaRPr>
          </a:p>
          <a:p>
            <a:pPr marL="933450" lvl="1" indent="-476250" eaLnBrk="1" hangingPunct="1">
              <a:lnSpc>
                <a:spcPct val="130000"/>
              </a:lnSpc>
              <a:spcBef>
                <a:spcPct val="0"/>
              </a:spcBef>
              <a:spcAft>
                <a:spcPts val="0"/>
              </a:spcAft>
              <a:buFont typeface="Wingdings" pitchFamily="2" charset="2"/>
              <a:buChar char="Ø"/>
              <a:defRPr/>
            </a:pPr>
            <a:endParaRPr lang="en-GB" sz="1600" b="0" dirty="0">
              <a:solidFill>
                <a:schemeClr val="accent6"/>
              </a:solidFill>
            </a:endParaRPr>
          </a:p>
          <a:p>
            <a:pPr marL="0" indent="0" eaLnBrk="1" hangingPunct="1">
              <a:lnSpc>
                <a:spcPct val="80000"/>
              </a:lnSpc>
              <a:buFontTx/>
              <a:buNone/>
              <a:defRPr/>
            </a:pPr>
            <a:endParaRPr lang="en-GB" sz="1600" i="0" dirty="0">
              <a:solidFill>
                <a:schemeClr val="accent6"/>
              </a:solidFill>
            </a:endParaRPr>
          </a:p>
          <a:p>
            <a:pPr marL="0" indent="0" eaLnBrk="1" hangingPunct="1">
              <a:lnSpc>
                <a:spcPct val="80000"/>
              </a:lnSpc>
              <a:buFontTx/>
              <a:buNone/>
              <a:defRPr/>
            </a:pPr>
            <a:endParaRPr lang="en-GB" sz="1600" i="0" dirty="0">
              <a:solidFill>
                <a:schemeClr val="accent6"/>
              </a:solidFill>
            </a:endParaRPr>
          </a:p>
          <a:p>
            <a:pPr marL="933450" lvl="1" indent="-476250" eaLnBrk="1" hangingPunct="1">
              <a:lnSpc>
                <a:spcPct val="130000"/>
              </a:lnSpc>
              <a:spcBef>
                <a:spcPct val="0"/>
              </a:spcBef>
              <a:spcAft>
                <a:spcPts val="0"/>
              </a:spcAft>
              <a:buFont typeface="Wingdings" pitchFamily="2" charset="2"/>
              <a:buChar char="§"/>
              <a:defRPr/>
            </a:pPr>
            <a:endParaRPr lang="en-US" sz="1600" b="0" dirty="0">
              <a:solidFill>
                <a:schemeClr val="accent6"/>
              </a:solidFill>
            </a:endParaRPr>
          </a:p>
          <a:p>
            <a:pPr marL="933450" lvl="1" indent="-476250" eaLnBrk="1" hangingPunct="1">
              <a:lnSpc>
                <a:spcPct val="130000"/>
              </a:lnSpc>
              <a:spcBef>
                <a:spcPct val="0"/>
              </a:spcBef>
              <a:spcAft>
                <a:spcPts val="0"/>
              </a:spcAft>
              <a:buFont typeface="Wingdings" pitchFamily="2" charset="2"/>
              <a:buChar char="§"/>
              <a:defRPr/>
            </a:pPr>
            <a:endParaRPr lang="en-US" sz="1600" b="0" dirty="0">
              <a:solidFill>
                <a:schemeClr val="accent6"/>
              </a:solidFill>
            </a:endParaRPr>
          </a:p>
          <a:p>
            <a:pPr marL="933450" lvl="1" indent="-476250" eaLnBrk="1" hangingPunct="1">
              <a:lnSpc>
                <a:spcPct val="130000"/>
              </a:lnSpc>
              <a:spcBef>
                <a:spcPct val="0"/>
              </a:spcBef>
              <a:spcAft>
                <a:spcPts val="0"/>
              </a:spcAft>
              <a:buFont typeface="Wingdings" pitchFamily="2" charset="2"/>
              <a:buChar char="§"/>
              <a:defRPr/>
            </a:pPr>
            <a:endParaRPr lang="en-US" sz="1600" b="0" dirty="0">
              <a:solidFill>
                <a:schemeClr val="accent6"/>
              </a:solidFill>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16</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8435">
                                            <p:txEl>
                                              <p:pRg st="5" end="5"/>
                                            </p:txEl>
                                          </p:spTgt>
                                        </p:tgtEl>
                                        <p:attrNameLst>
                                          <p:attrName>style.visibility</p:attrName>
                                        </p:attrNameLst>
                                      </p:cBhvr>
                                      <p:to>
                                        <p:strVal val="visible"/>
                                      </p:to>
                                    </p:set>
                                    <p:animEffect transition="in" filter="blinds(horizontal)">
                                      <p:cBhvr>
                                        <p:cTn id="23" dur="500"/>
                                        <p:tgtEl>
                                          <p:spTgt spid="184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a:spcBef>
                <a:spcPts val="1200"/>
              </a:spcBef>
              <a:buClrTx/>
              <a:buFont typeface="Wingdings" panose="05000000000000000000" pitchFamily="2" charset="2"/>
              <a:buChar char="Ø"/>
            </a:pPr>
            <a:r>
              <a:rPr lang="en-GB" i="0" dirty="0"/>
              <a:t>When SBC? </a:t>
            </a:r>
          </a:p>
          <a:p>
            <a:pPr>
              <a:spcBef>
                <a:spcPts val="1200"/>
              </a:spcBef>
              <a:buClrTx/>
              <a:buFont typeface="Wingdings" panose="05000000000000000000" pitchFamily="2" charset="2"/>
              <a:buChar char="Ø"/>
            </a:pPr>
            <a:r>
              <a:rPr lang="en-GB" i="0" dirty="0"/>
              <a:t>Rationale, Objectives and intervention logic</a:t>
            </a:r>
          </a:p>
          <a:p>
            <a:pPr>
              <a:spcBef>
                <a:spcPts val="1200"/>
              </a:spcBef>
              <a:buClrTx/>
              <a:buFont typeface="Wingdings" panose="05000000000000000000" pitchFamily="2" charset="2"/>
              <a:buChar char="Ø"/>
            </a:pPr>
            <a:r>
              <a:rPr lang="en-GB" i="0" dirty="0">
                <a:solidFill>
                  <a:srgbClr val="C00000"/>
                </a:solidFill>
              </a:rPr>
              <a:t>Eligibility criteria and Risk Management </a:t>
            </a:r>
          </a:p>
          <a:p>
            <a:pPr>
              <a:spcBef>
                <a:spcPts val="1200"/>
              </a:spcBef>
              <a:buClrTx/>
              <a:buFont typeface="Wingdings" panose="05000000000000000000" pitchFamily="2" charset="2"/>
              <a:buChar char="Ø"/>
            </a:pPr>
            <a:r>
              <a:rPr lang="en-GB" i="0" dirty="0"/>
              <a:t>A coordinated package</a:t>
            </a:r>
          </a:p>
          <a:p>
            <a:pPr>
              <a:spcBef>
                <a:spcPts val="1200"/>
              </a:spcBef>
              <a:buClrTx/>
              <a:buFont typeface="Wingdings" panose="05000000000000000000" pitchFamily="2" charset="2"/>
              <a:buChar char="Ø"/>
            </a:pPr>
            <a:r>
              <a:rPr lang="en-GB" i="0" dirty="0"/>
              <a:t>Requirements for implementation</a:t>
            </a:r>
          </a:p>
          <a:p>
            <a:pPr marL="457200" indent="-457200">
              <a:spcBef>
                <a:spcPts val="1200"/>
              </a:spcBef>
              <a:buClrTx/>
              <a:buFont typeface="+mj-lt"/>
              <a:buAutoNum type="arabicPeriod"/>
            </a:pPr>
            <a:endParaRPr lang="en-GB" i="0" dirty="0">
              <a:solidFill>
                <a:srgbClr val="FF0000"/>
              </a:solidFill>
            </a:endParaRPr>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17</a:t>
            </a:fld>
            <a:endParaRPr lang="en-GB"/>
          </a:p>
        </p:txBody>
      </p:sp>
    </p:spTree>
    <p:extLst>
      <p:ext uri="{BB962C8B-B14F-4D97-AF65-F5344CB8AC3E}">
        <p14:creationId xmlns:p14="http://schemas.microsoft.com/office/powerpoint/2010/main" val="1583687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124744"/>
            <a:ext cx="8229600" cy="571504"/>
          </a:xfrm>
        </p:spPr>
        <p:txBody>
          <a:bodyPr/>
          <a:lstStyle/>
          <a:p>
            <a:r>
              <a:rPr lang="en-GB" sz="2400" dirty="0"/>
              <a:t>Eligibility (1): Public Policies </a:t>
            </a:r>
          </a:p>
        </p:txBody>
      </p:sp>
      <p:sp>
        <p:nvSpPr>
          <p:cNvPr id="3" name="Content Placeholder 2"/>
          <p:cNvSpPr>
            <a:spLocks noGrp="1"/>
          </p:cNvSpPr>
          <p:nvPr>
            <p:ph idx="1"/>
          </p:nvPr>
        </p:nvSpPr>
        <p:spPr>
          <a:xfrm>
            <a:off x="457200" y="1844824"/>
            <a:ext cx="8229600" cy="4400401"/>
          </a:xfrm>
        </p:spPr>
        <p:txBody>
          <a:bodyPr/>
          <a:lstStyle/>
          <a:p>
            <a:pPr lvl="1">
              <a:buClrTx/>
              <a:buFont typeface="Wingdings" pitchFamily="2" charset="2"/>
              <a:buChar char="§"/>
            </a:pPr>
            <a:r>
              <a:rPr lang="en-GB" dirty="0"/>
              <a:t>Is there a national development plan, a presidential plan or a transition compact?</a:t>
            </a:r>
          </a:p>
          <a:p>
            <a:pPr lvl="1">
              <a:buClrTx/>
              <a:buFont typeface="Wingdings" pitchFamily="2" charset="2"/>
              <a:buChar char="§"/>
            </a:pPr>
            <a:r>
              <a:rPr lang="en-GB" dirty="0"/>
              <a:t>What process</a:t>
            </a:r>
            <a:r>
              <a:rPr lang="en-GB" b="0" dirty="0"/>
              <a:t> for formulating, implementing and monitoring the national development plan ? </a:t>
            </a:r>
            <a:r>
              <a:rPr lang="en-GB" sz="1800" i="0" dirty="0"/>
              <a:t>The road map is an instrument to identify:</a:t>
            </a:r>
          </a:p>
          <a:p>
            <a:pPr lvl="2">
              <a:buFont typeface="Wingdings" pitchFamily="2" charset="2"/>
              <a:buChar char="ü"/>
            </a:pPr>
            <a:r>
              <a:rPr lang="en-GB" sz="1800" b="0" dirty="0"/>
              <a:t>whether the country is eligible for a SBC, or;</a:t>
            </a:r>
          </a:p>
          <a:p>
            <a:pPr lvl="2">
              <a:buFont typeface="Wingdings" pitchFamily="2" charset="2"/>
              <a:buChar char="ü"/>
            </a:pPr>
            <a:r>
              <a:rPr lang="en-GB" sz="1800" dirty="0"/>
              <a:t>the steps to be taken to become </a:t>
            </a:r>
            <a:r>
              <a:rPr lang="en-GB" sz="1800"/>
              <a:t>eligible</a:t>
            </a:r>
            <a:r>
              <a:rPr lang="en-GB" sz="1800" b="0"/>
              <a:t>.</a:t>
            </a:r>
            <a:endParaRPr lang="en-GB" b="0" dirty="0"/>
          </a:p>
          <a:p>
            <a:pPr lvl="1">
              <a:buClrTx/>
              <a:buFont typeface="Wingdings" pitchFamily="2" charset="2"/>
              <a:buChar char="§"/>
            </a:pPr>
            <a:r>
              <a:rPr lang="en-GB" b="0" i="0" dirty="0"/>
              <a:t>Is Government’s policy </a:t>
            </a:r>
            <a:r>
              <a:rPr lang="en-GB" i="0" dirty="0"/>
              <a:t>ownership</a:t>
            </a:r>
            <a:r>
              <a:rPr lang="en-GB" b="0" i="0" dirty="0"/>
              <a:t> ensured?</a:t>
            </a:r>
          </a:p>
          <a:p>
            <a:pPr lvl="1">
              <a:buClrTx/>
              <a:buFont typeface="Wingdings" pitchFamily="2" charset="2"/>
              <a:buChar char="§"/>
            </a:pPr>
            <a:r>
              <a:rPr lang="en-GB" b="0" dirty="0"/>
              <a:t>Does it address the </a:t>
            </a:r>
            <a:r>
              <a:rPr lang="en-GB" dirty="0"/>
              <a:t>causes of fragility </a:t>
            </a:r>
            <a:r>
              <a:rPr lang="en-GB" b="0" dirty="0"/>
              <a:t>?</a:t>
            </a:r>
          </a:p>
          <a:p>
            <a:pPr lvl="1">
              <a:buClrTx/>
              <a:buFont typeface="Wingdings" pitchFamily="2" charset="2"/>
              <a:buChar char="§"/>
            </a:pPr>
            <a:r>
              <a:rPr lang="en-GB" b="0" i="0" dirty="0"/>
              <a:t>Is there government </a:t>
            </a:r>
            <a:r>
              <a:rPr lang="en-GB" b="1" i="0" dirty="0"/>
              <a:t>commitment</a:t>
            </a:r>
            <a:r>
              <a:rPr lang="en-GB" b="0" i="0" dirty="0"/>
              <a:t> to integrate its priorities into the budget?....</a:t>
            </a:r>
          </a:p>
          <a:p>
            <a:pPr lvl="1">
              <a:buClrTx/>
              <a:buFont typeface="Wingdings" pitchFamily="2" charset="2"/>
              <a:buChar char="§"/>
            </a:pPr>
            <a:r>
              <a:rPr lang="en-GB" b="0" i="0" dirty="0"/>
              <a:t>….and to conduct regular joint reviews with the development partners and, possibly, the civil society?</a:t>
            </a:r>
          </a:p>
          <a:p>
            <a:pPr lvl="1">
              <a:buClrTx/>
              <a:buNone/>
            </a:pPr>
            <a:endParaRPr lang="en-GB" b="0" i="0" dirty="0"/>
          </a:p>
          <a:p>
            <a:pPr>
              <a:buClrTx/>
              <a:buFont typeface="Wingdings" pitchFamily="2" charset="2"/>
              <a:buChar char="§"/>
            </a:pPr>
            <a:endParaRPr lang="en-GB" sz="2000" b="0" i="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18</a:t>
            </a:fld>
            <a:endParaRPr lang="en-GB"/>
          </a:p>
        </p:txBody>
      </p:sp>
    </p:spTree>
    <p:extLst>
      <p:ext uri="{BB962C8B-B14F-4D97-AF65-F5344CB8AC3E}">
        <p14:creationId xmlns:p14="http://schemas.microsoft.com/office/powerpoint/2010/main" val="286065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124744"/>
            <a:ext cx="8229600" cy="571504"/>
          </a:xfrm>
        </p:spPr>
        <p:txBody>
          <a:bodyPr/>
          <a:lstStyle/>
          <a:p>
            <a:r>
              <a:rPr lang="en-GB" sz="2400" dirty="0"/>
              <a:t>Eligibility (2): Macroeconomic framework </a:t>
            </a:r>
          </a:p>
        </p:txBody>
      </p:sp>
      <p:sp>
        <p:nvSpPr>
          <p:cNvPr id="3" name="Content Placeholder 2"/>
          <p:cNvSpPr>
            <a:spLocks noGrp="1"/>
          </p:cNvSpPr>
          <p:nvPr>
            <p:ph idx="1"/>
          </p:nvPr>
        </p:nvSpPr>
        <p:spPr>
          <a:xfrm>
            <a:off x="457200" y="1988840"/>
            <a:ext cx="8229600" cy="4824536"/>
          </a:xfrm>
        </p:spPr>
        <p:txBody>
          <a:bodyPr/>
          <a:lstStyle/>
          <a:p>
            <a:pPr marL="449263" indent="269875" defTabSz="719138">
              <a:buClrTx/>
              <a:buFont typeface="Wingdings" pitchFamily="2" charset="2"/>
              <a:buChar char="§"/>
            </a:pPr>
            <a:r>
              <a:rPr lang="en-GB" sz="2000" i="0" dirty="0"/>
              <a:t>Relations with IMF </a:t>
            </a:r>
          </a:p>
          <a:p>
            <a:pPr marL="449263" indent="0" defTabSz="719138">
              <a:buClrTx/>
              <a:buNone/>
            </a:pPr>
            <a:endParaRPr lang="en-GB" sz="2000" i="0" dirty="0"/>
          </a:p>
          <a:p>
            <a:pPr marL="449263" indent="269875" defTabSz="719138">
              <a:buClrTx/>
              <a:buFont typeface="Wingdings" pitchFamily="2" charset="2"/>
              <a:buChar char="§"/>
            </a:pPr>
            <a:r>
              <a:rPr lang="en-GB" sz="2000" i="0" dirty="0"/>
              <a:t>Assess macroeconomic situation with a focus on the main factors of instability (</a:t>
            </a:r>
            <a:r>
              <a:rPr lang="en-GB" sz="2000" i="0" dirty="0" err="1"/>
              <a:t>BoP</a:t>
            </a:r>
            <a:r>
              <a:rPr lang="en-GB" sz="2000" i="0" dirty="0"/>
              <a:t>, inflation, public deficit, level of foreign reserves), and debt sustainability</a:t>
            </a:r>
          </a:p>
          <a:p>
            <a:pPr marL="449263" indent="0" defTabSz="719138">
              <a:buClrTx/>
              <a:buNone/>
            </a:pPr>
            <a:endParaRPr lang="en-GB" sz="2000" i="0" dirty="0"/>
          </a:p>
          <a:p>
            <a:pPr marL="449263" indent="269875" defTabSz="719138">
              <a:buClrTx/>
              <a:buFont typeface="Wingdings" pitchFamily="2" charset="2"/>
              <a:buChar char="§"/>
            </a:pPr>
            <a:r>
              <a:rPr lang="en-GB" sz="2000" i="0" dirty="0"/>
              <a:t>Assess government revenue and expenditures and identify financing gaps (IMF)</a:t>
            </a:r>
          </a:p>
          <a:p>
            <a:pPr marL="449263" indent="0" defTabSz="719138">
              <a:buClrTx/>
              <a:buNone/>
            </a:pPr>
            <a:endParaRPr lang="en-GB" sz="2000" i="0" dirty="0"/>
          </a:p>
          <a:p>
            <a:pPr marL="449263" indent="269875" defTabSz="719138">
              <a:buClrTx/>
              <a:buFont typeface="Wingdings" pitchFamily="2" charset="2"/>
              <a:buChar char="§"/>
            </a:pPr>
            <a:r>
              <a:rPr lang="en-GB" sz="2000" i="0" dirty="0"/>
              <a:t>Outlook for the next 2 to 3 years</a:t>
            </a:r>
          </a:p>
          <a:p>
            <a:pPr marL="449263" indent="0" defTabSz="719138">
              <a:buClrTx/>
              <a:buNone/>
            </a:pPr>
            <a:endParaRPr lang="en-GB" sz="2000" i="0" dirty="0"/>
          </a:p>
          <a:p>
            <a:pPr marL="449263" indent="269875" defTabSz="719138">
              <a:buClrTx/>
              <a:buFont typeface="Wingdings" pitchFamily="2" charset="2"/>
              <a:buChar char="§"/>
            </a:pPr>
            <a:r>
              <a:rPr lang="en-GB" sz="2000" i="0" dirty="0"/>
              <a:t>Prospects for economic development.</a:t>
            </a:r>
          </a:p>
          <a:p>
            <a:pPr>
              <a:buClrTx/>
              <a:buFont typeface="Wingdings" pitchFamily="2" charset="2"/>
              <a:buChar char="§"/>
            </a:pPr>
            <a:endParaRPr lang="en-GB" b="0" i="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19</a:t>
            </a:fld>
            <a:endParaRPr lang="en-GB"/>
          </a:p>
        </p:txBody>
      </p:sp>
    </p:spTree>
    <p:extLst>
      <p:ext uri="{BB962C8B-B14F-4D97-AF65-F5344CB8AC3E}">
        <p14:creationId xmlns:p14="http://schemas.microsoft.com/office/powerpoint/2010/main" val="1085181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719C6A94-188E-4C13-B71D-C69C0C53ACB5}"/>
              </a:ext>
            </a:extLst>
          </p:cNvPr>
          <p:cNvSpPr>
            <a:spLocks noGrp="1"/>
          </p:cNvSpPr>
          <p:nvPr>
            <p:ph type="title"/>
          </p:nvPr>
        </p:nvSpPr>
        <p:spPr/>
        <p:txBody>
          <a:bodyPr/>
          <a:lstStyle/>
          <a:p>
            <a:r>
              <a:rPr lang="nl-NL" dirty="0"/>
              <a:t>Learning flow</a:t>
            </a:r>
          </a:p>
        </p:txBody>
      </p:sp>
      <p:graphicFrame>
        <p:nvGraphicFramePr>
          <p:cNvPr id="5" name="Tijdelijke aanduiding voor inhoud 4">
            <a:extLst>
              <a:ext uri="{FF2B5EF4-FFF2-40B4-BE49-F238E27FC236}">
                <a16:creationId xmlns:a16="http://schemas.microsoft.com/office/drawing/2014/main" xmlns="" id="{D20E85D5-812E-471E-98D5-E9D43D3F94C1}"/>
              </a:ext>
            </a:extLst>
          </p:cNvPr>
          <p:cNvGraphicFramePr>
            <a:graphicFrameLocks noGrp="1"/>
          </p:cNvGraphicFramePr>
          <p:nvPr>
            <p:ph idx="1"/>
            <p:extLst/>
          </p:nvPr>
        </p:nvGraphicFramePr>
        <p:xfrm>
          <a:off x="0" y="2276475"/>
          <a:ext cx="8964488" cy="3744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jdelijke aanduiding voor dianummer 3">
            <a:extLst>
              <a:ext uri="{FF2B5EF4-FFF2-40B4-BE49-F238E27FC236}">
                <a16:creationId xmlns:a16="http://schemas.microsoft.com/office/drawing/2014/main" xmlns="" id="{773C060D-909C-4BD6-A826-22BF19F9F93A}"/>
              </a:ext>
            </a:extLst>
          </p:cNvPr>
          <p:cNvSpPr>
            <a:spLocks noGrp="1"/>
          </p:cNvSpPr>
          <p:nvPr>
            <p:ph type="sldNum" sz="quarter" idx="12"/>
          </p:nvPr>
        </p:nvSpPr>
        <p:spPr>
          <a:xfrm>
            <a:off x="6470927" y="6024075"/>
            <a:ext cx="2133600" cy="476250"/>
          </a:xfrm>
        </p:spPr>
        <p:txBody>
          <a:bodyPr/>
          <a:lstStyle/>
          <a:p>
            <a:fld id="{37B83C0C-BC65-4367-9B8A-060D4801009D}" type="slidenum">
              <a:rPr lang="en-GB" smtClean="0"/>
              <a:pPr/>
              <a:t>2</a:t>
            </a:fld>
            <a:endParaRPr lang="en-GB"/>
          </a:p>
        </p:txBody>
      </p:sp>
      <p:sp>
        <p:nvSpPr>
          <p:cNvPr id="6" name="Rechthoek 5">
            <a:extLst>
              <a:ext uri="{FF2B5EF4-FFF2-40B4-BE49-F238E27FC236}">
                <a16:creationId xmlns:a16="http://schemas.microsoft.com/office/drawing/2014/main" xmlns="" id="{0125672A-C836-4F2A-9BD4-28638ADE3DE8}"/>
              </a:ext>
            </a:extLst>
          </p:cNvPr>
          <p:cNvSpPr/>
          <p:nvPr/>
        </p:nvSpPr>
        <p:spPr bwMode="auto">
          <a:xfrm>
            <a:off x="683568" y="5877272"/>
            <a:ext cx="5427398" cy="288032"/>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nl-NL" sz="1200" b="0" i="0" u="none" strike="noStrike" cap="none" normalizeH="0" baseline="0" dirty="0">
                <a:ln>
                  <a:noFill/>
                </a:ln>
                <a:solidFill>
                  <a:srgbClr val="0F5494"/>
                </a:solidFill>
                <a:effectLst/>
                <a:latin typeface="Verdana" pitchFamily="34" charset="0"/>
              </a:rPr>
              <a:t>Mozambique </a:t>
            </a:r>
            <a:r>
              <a:rPr kumimoji="0" lang="nl-NL" sz="1200" b="0" i="0" u="none" strike="noStrike" cap="none" normalizeH="0" baseline="0" dirty="0" err="1">
                <a:ln>
                  <a:noFill/>
                </a:ln>
                <a:solidFill>
                  <a:srgbClr val="0F5494"/>
                </a:solidFill>
                <a:effectLst/>
                <a:latin typeface="Verdana" pitchFamily="34" charset="0"/>
              </a:rPr>
              <a:t>example</a:t>
            </a:r>
            <a:endParaRPr kumimoji="0" lang="nl-NL" sz="1200" b="0" i="0" u="none" strike="noStrike" cap="none" normalizeH="0" baseline="0" dirty="0">
              <a:ln>
                <a:noFill/>
              </a:ln>
              <a:solidFill>
                <a:srgbClr val="0F5494"/>
              </a:solidFill>
              <a:effectLst/>
              <a:latin typeface="Verdana" pitchFamily="34" charset="0"/>
            </a:endParaRPr>
          </a:p>
        </p:txBody>
      </p:sp>
      <p:sp>
        <p:nvSpPr>
          <p:cNvPr id="7" name="Rechthoek 6">
            <a:extLst>
              <a:ext uri="{FF2B5EF4-FFF2-40B4-BE49-F238E27FC236}">
                <a16:creationId xmlns:a16="http://schemas.microsoft.com/office/drawing/2014/main" xmlns="" id="{CED7DCCD-D553-48FE-8CAD-C4D54C81E19E}"/>
              </a:ext>
            </a:extLst>
          </p:cNvPr>
          <p:cNvSpPr/>
          <p:nvPr/>
        </p:nvSpPr>
        <p:spPr bwMode="auto">
          <a:xfrm>
            <a:off x="6250789" y="5877272"/>
            <a:ext cx="2713699" cy="288032"/>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nl-NL" sz="1200" b="0" i="0" u="none" strike="noStrike" cap="none" normalizeH="0" baseline="0" dirty="0">
                <a:ln>
                  <a:noFill/>
                </a:ln>
                <a:solidFill>
                  <a:srgbClr val="0F5494"/>
                </a:solidFill>
                <a:effectLst/>
                <a:latin typeface="Verdana" pitchFamily="34" charset="0"/>
              </a:rPr>
              <a:t>Rwanda, Afghanistan</a:t>
            </a:r>
          </a:p>
        </p:txBody>
      </p:sp>
    </p:spTree>
    <p:extLst>
      <p:ext uri="{BB962C8B-B14F-4D97-AF65-F5344CB8AC3E}">
        <p14:creationId xmlns:p14="http://schemas.microsoft.com/office/powerpoint/2010/main" val="610561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14422"/>
            <a:ext cx="8229600" cy="571504"/>
          </a:xfrm>
        </p:spPr>
        <p:txBody>
          <a:bodyPr/>
          <a:lstStyle/>
          <a:p>
            <a:r>
              <a:rPr lang="en-GB" sz="2400" dirty="0"/>
              <a:t>Eligibility (3): PFM</a:t>
            </a:r>
          </a:p>
        </p:txBody>
      </p:sp>
      <p:sp>
        <p:nvSpPr>
          <p:cNvPr id="3" name="Content Placeholder 2"/>
          <p:cNvSpPr>
            <a:spLocks noGrp="1"/>
          </p:cNvSpPr>
          <p:nvPr>
            <p:ph idx="1"/>
          </p:nvPr>
        </p:nvSpPr>
        <p:spPr>
          <a:xfrm>
            <a:off x="457200" y="1571612"/>
            <a:ext cx="8229600" cy="4643469"/>
          </a:xfrm>
        </p:spPr>
        <p:txBody>
          <a:bodyPr/>
          <a:lstStyle/>
          <a:p>
            <a:pPr>
              <a:buClrTx/>
              <a:buFont typeface="Wingdings" pitchFamily="2" charset="2"/>
              <a:buChar char="§"/>
            </a:pPr>
            <a:endParaRPr lang="en-GB" sz="1800" i="0" dirty="0"/>
          </a:p>
          <a:p>
            <a:pPr>
              <a:buClrTx/>
              <a:buFont typeface="Wingdings" pitchFamily="2" charset="2"/>
              <a:buChar char="§"/>
            </a:pPr>
            <a:r>
              <a:rPr lang="en-GB" sz="1800" i="0" dirty="0"/>
              <a:t>Commitment to a programme of </a:t>
            </a:r>
            <a:r>
              <a:rPr lang="en-GB" sz="1800" b="1" i="0" dirty="0"/>
              <a:t>improvement</a:t>
            </a:r>
            <a:r>
              <a:rPr lang="en-GB" sz="1800" i="0" dirty="0"/>
              <a:t> of its </a:t>
            </a:r>
            <a:r>
              <a:rPr lang="en-GB" sz="1800" i="0" dirty="0" err="1"/>
              <a:t>PFM</a:t>
            </a:r>
            <a:r>
              <a:rPr lang="en-GB" sz="1800" i="0" dirty="0"/>
              <a:t> system</a:t>
            </a:r>
          </a:p>
          <a:p>
            <a:pPr>
              <a:buClrTx/>
              <a:buFont typeface="Wingdings" pitchFamily="2" charset="2"/>
              <a:buChar char="§"/>
            </a:pPr>
            <a:endParaRPr lang="en-GB" sz="1800" i="0" dirty="0"/>
          </a:p>
          <a:p>
            <a:pPr>
              <a:buClrTx/>
              <a:buFont typeface="Wingdings" pitchFamily="2" charset="2"/>
              <a:buChar char="§"/>
            </a:pPr>
            <a:r>
              <a:rPr lang="en-GB" sz="1800" b="1" i="0" dirty="0"/>
              <a:t>Core functions must be in place</a:t>
            </a:r>
            <a:r>
              <a:rPr lang="en-GB" sz="1800" i="0" dirty="0"/>
              <a:t>: Budget availability, Treasury system, mechanisms for reporting on budget execution. </a:t>
            </a:r>
            <a:r>
              <a:rPr lang="en-GB" sz="1800" b="1" i="0" dirty="0">
                <a:solidFill>
                  <a:srgbClr val="FF0000"/>
                </a:solidFill>
              </a:rPr>
              <a:t>If not BS cannot be considered.</a:t>
            </a:r>
          </a:p>
          <a:p>
            <a:pPr marL="0" indent="0">
              <a:buClrTx/>
              <a:buNone/>
            </a:pPr>
            <a:endParaRPr lang="en-GB" sz="1800" b="1" i="0" dirty="0"/>
          </a:p>
          <a:p>
            <a:pPr>
              <a:buClrTx/>
              <a:buFont typeface="Wingdings" pitchFamily="2" charset="2"/>
              <a:buChar char="§"/>
            </a:pPr>
            <a:r>
              <a:rPr lang="en-GB" sz="1800" i="0" dirty="0"/>
              <a:t>Fiscal discipline should be first addressed and improved</a:t>
            </a:r>
          </a:p>
          <a:p>
            <a:pPr marL="0" indent="0">
              <a:buClrTx/>
              <a:buNone/>
            </a:pPr>
            <a:r>
              <a:rPr lang="en-GB" sz="1800" i="0" dirty="0"/>
              <a:t> </a:t>
            </a:r>
          </a:p>
          <a:p>
            <a:pPr>
              <a:buClrTx/>
              <a:buFont typeface="Wingdings" panose="05000000000000000000" pitchFamily="2" charset="2"/>
              <a:buChar char="Ø"/>
            </a:pPr>
            <a:r>
              <a:rPr lang="en-GB" sz="1800" i="0" dirty="0"/>
              <a:t>Short term measures: specific conditions may be required prior to the first disbursement</a:t>
            </a:r>
          </a:p>
          <a:p>
            <a:pPr>
              <a:buClrTx/>
              <a:buFont typeface="Wingdings" panose="05000000000000000000" pitchFamily="2" charset="2"/>
              <a:buChar char="Ø"/>
            </a:pPr>
            <a:endParaRPr lang="en-GB" sz="1800" i="0" dirty="0"/>
          </a:p>
          <a:p>
            <a:pPr>
              <a:buClrTx/>
              <a:buFont typeface="Wingdings" panose="05000000000000000000" pitchFamily="2" charset="2"/>
              <a:buChar char="Ø"/>
            </a:pPr>
            <a:r>
              <a:rPr lang="en-GB" sz="1800" i="0" dirty="0"/>
              <a:t>Additional safeguards could be considered, such as earmarked disbursements to specific expenditures lines.</a:t>
            </a:r>
          </a:p>
        </p:txBody>
      </p:sp>
      <p:sp>
        <p:nvSpPr>
          <p:cNvPr id="5" name="Slide Number Placeholder 4"/>
          <p:cNvSpPr>
            <a:spLocks noGrp="1"/>
          </p:cNvSpPr>
          <p:nvPr>
            <p:ph type="sldNum" sz="quarter" idx="12"/>
          </p:nvPr>
        </p:nvSpPr>
        <p:spPr/>
        <p:txBody>
          <a:bodyPr/>
          <a:lstStyle/>
          <a:p>
            <a:fld id="{37B83C0C-BC65-4367-9B8A-060D4801009D}" type="slidenum">
              <a:rPr lang="en-GB" smtClean="0"/>
              <a:pPr/>
              <a:t>20</a:t>
            </a:fld>
            <a:endParaRPr lang="en-GB"/>
          </a:p>
        </p:txBody>
      </p:sp>
    </p:spTree>
    <p:extLst>
      <p:ext uri="{BB962C8B-B14F-4D97-AF65-F5344CB8AC3E}">
        <p14:creationId xmlns:p14="http://schemas.microsoft.com/office/powerpoint/2010/main" val="1114025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t>Minimum </a:t>
            </a:r>
            <a:r>
              <a:rPr lang="nl-NL" sz="2400" dirty="0" err="1"/>
              <a:t>requirements</a:t>
            </a:r>
            <a:r>
              <a:rPr lang="nl-NL" sz="2400" dirty="0"/>
              <a:t> </a:t>
            </a:r>
            <a:r>
              <a:rPr lang="nl-NL" sz="2400" dirty="0" err="1"/>
              <a:t>for</a:t>
            </a:r>
            <a:r>
              <a:rPr lang="nl-NL" sz="2400" dirty="0"/>
              <a:t> BS </a:t>
            </a:r>
            <a:r>
              <a:rPr lang="nl-NL" sz="2400" dirty="0" err="1"/>
              <a:t>modality</a:t>
            </a:r>
            <a:endParaRPr lang="nl-NL" sz="2400" dirty="0"/>
          </a:p>
        </p:txBody>
      </p:sp>
      <p:sp>
        <p:nvSpPr>
          <p:cNvPr id="3" name="Tijdelijke aanduiding voor inhoud 2"/>
          <p:cNvSpPr>
            <a:spLocks noGrp="1"/>
          </p:cNvSpPr>
          <p:nvPr>
            <p:ph idx="1"/>
          </p:nvPr>
        </p:nvSpPr>
        <p:spPr>
          <a:xfrm>
            <a:off x="539552" y="2492375"/>
            <a:ext cx="8147248" cy="3529013"/>
          </a:xfrm>
        </p:spPr>
        <p:txBody>
          <a:bodyPr/>
          <a:lstStyle/>
          <a:p>
            <a:r>
              <a:rPr lang="nl-NL" dirty="0"/>
              <a:t>2011 </a:t>
            </a:r>
            <a:r>
              <a:rPr lang="nl-NL" dirty="0" err="1"/>
              <a:t>Task</a:t>
            </a:r>
            <a:r>
              <a:rPr lang="nl-NL" dirty="0"/>
              <a:t> Force PFM </a:t>
            </a:r>
            <a:r>
              <a:rPr lang="nl-NL" dirty="0" err="1"/>
              <a:t>and</a:t>
            </a:r>
            <a:r>
              <a:rPr lang="nl-NL" dirty="0"/>
              <a:t> Fragile </a:t>
            </a:r>
            <a:r>
              <a:rPr lang="nl-NL" dirty="0" err="1"/>
              <a:t>States</a:t>
            </a:r>
            <a:r>
              <a:rPr lang="nl-NL" dirty="0"/>
              <a:t>:</a:t>
            </a:r>
          </a:p>
          <a:p>
            <a:pPr>
              <a:buFont typeface="Wingdings" panose="05000000000000000000" pitchFamily="2" charset="2"/>
              <a:buChar char="Ø"/>
            </a:pPr>
            <a:r>
              <a:rPr lang="nl-NL" i="0" dirty="0"/>
              <a:t> </a:t>
            </a:r>
          </a:p>
          <a:p>
            <a:pPr>
              <a:buFont typeface="Wingdings" panose="05000000000000000000" pitchFamily="2" charset="2"/>
              <a:buChar char="Ø"/>
            </a:pPr>
            <a:r>
              <a:rPr lang="nl-NL" i="0" dirty="0"/>
              <a:t>• a kind of budget;</a:t>
            </a:r>
          </a:p>
          <a:p>
            <a:pPr>
              <a:buFont typeface="Wingdings" panose="05000000000000000000" pitchFamily="2" charset="2"/>
              <a:buChar char="Ø"/>
            </a:pPr>
            <a:r>
              <a:rPr lang="nl-NL" i="0" dirty="0"/>
              <a:t>• a </a:t>
            </a:r>
            <a:r>
              <a:rPr lang="nl-NL" i="0" dirty="0" err="1"/>
              <a:t>Treasury</a:t>
            </a:r>
            <a:r>
              <a:rPr lang="nl-NL" i="0" dirty="0"/>
              <a:t> </a:t>
            </a:r>
            <a:r>
              <a:rPr lang="nl-NL" i="0" dirty="0" err="1"/>
              <a:t>function</a:t>
            </a:r>
            <a:r>
              <a:rPr lang="nl-NL" i="0" dirty="0"/>
              <a:t>;</a:t>
            </a:r>
          </a:p>
          <a:p>
            <a:pPr>
              <a:buFont typeface="Wingdings" panose="05000000000000000000" pitchFamily="2" charset="2"/>
              <a:buChar char="Ø"/>
            </a:pPr>
            <a:r>
              <a:rPr lang="nl-NL" i="0" dirty="0"/>
              <a:t>• </a:t>
            </a:r>
            <a:r>
              <a:rPr lang="nl-NL" i="0" dirty="0" err="1"/>
              <a:t>some</a:t>
            </a:r>
            <a:r>
              <a:rPr lang="nl-NL" i="0" dirty="0"/>
              <a:t> </a:t>
            </a:r>
            <a:r>
              <a:rPr lang="nl-NL" i="0" dirty="0" err="1"/>
              <a:t>sort</a:t>
            </a:r>
            <a:r>
              <a:rPr lang="nl-NL" i="0" dirty="0"/>
              <a:t> of control </a:t>
            </a:r>
            <a:r>
              <a:rPr lang="nl-NL" i="0" dirty="0" err="1"/>
              <a:t>function</a:t>
            </a:r>
            <a:r>
              <a:rPr lang="nl-NL" i="0" dirty="0"/>
              <a:t> over </a:t>
            </a:r>
            <a:r>
              <a:rPr lang="nl-NL" i="0" dirty="0" err="1"/>
              <a:t>government</a:t>
            </a:r>
            <a:r>
              <a:rPr lang="nl-NL" i="0" dirty="0"/>
              <a:t> </a:t>
            </a:r>
            <a:r>
              <a:rPr lang="nl-NL" i="0" dirty="0" err="1"/>
              <a:t>spending</a:t>
            </a:r>
            <a:endParaRPr lang="nl-NL" i="0" dirty="0"/>
          </a:p>
          <a:p>
            <a:endParaRPr lang="nl-NL" i="0" dirty="0"/>
          </a:p>
          <a:p>
            <a:r>
              <a:rPr lang="nl-NL" i="0" dirty="0"/>
              <a:t>It is </a:t>
            </a:r>
            <a:r>
              <a:rPr lang="nl-NL" i="0" dirty="0" err="1"/>
              <a:t>towards</a:t>
            </a:r>
            <a:r>
              <a:rPr lang="nl-NL" i="0" dirty="0"/>
              <a:t> </a:t>
            </a:r>
            <a:r>
              <a:rPr lang="nl-NL" i="0" dirty="0" err="1"/>
              <a:t>Good</a:t>
            </a:r>
            <a:r>
              <a:rPr lang="nl-NL" i="0" dirty="0"/>
              <a:t> Financial </a:t>
            </a:r>
            <a:r>
              <a:rPr lang="nl-NL" i="0" dirty="0" err="1"/>
              <a:t>Governance</a:t>
            </a:r>
            <a:r>
              <a:rPr lang="nl-NL" i="0" dirty="0"/>
              <a:t> </a:t>
            </a:r>
            <a:r>
              <a:rPr lang="nl-NL" i="0" dirty="0" err="1"/>
              <a:t>rather</a:t>
            </a:r>
            <a:r>
              <a:rPr lang="nl-NL" i="0" dirty="0"/>
              <a:t> </a:t>
            </a:r>
            <a:r>
              <a:rPr lang="nl-NL" i="0" dirty="0" err="1"/>
              <a:t>than</a:t>
            </a:r>
            <a:r>
              <a:rPr lang="nl-NL" i="0" dirty="0"/>
              <a:t> </a:t>
            </a:r>
            <a:r>
              <a:rPr lang="nl-NL" i="0" dirty="0" err="1"/>
              <a:t>towards</a:t>
            </a:r>
            <a:r>
              <a:rPr lang="nl-NL" i="0" dirty="0"/>
              <a:t> </a:t>
            </a:r>
            <a:r>
              <a:rPr lang="nl-NL" i="0" dirty="0" err="1"/>
              <a:t>good</a:t>
            </a:r>
            <a:r>
              <a:rPr lang="nl-NL" i="0" dirty="0"/>
              <a:t> PFM </a:t>
            </a:r>
          </a:p>
        </p:txBody>
      </p:sp>
      <p:sp>
        <p:nvSpPr>
          <p:cNvPr id="4" name="Tijdelijke aanduiding voor dianumm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207924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124744"/>
            <a:ext cx="8229600" cy="648073"/>
          </a:xfrm>
        </p:spPr>
        <p:txBody>
          <a:bodyPr/>
          <a:lstStyle/>
          <a:p>
            <a:r>
              <a:rPr lang="en-GB" sz="2400" dirty="0"/>
              <a:t>Eligibility (4): Transparency and oversight</a:t>
            </a:r>
            <a:r>
              <a:rPr lang="en-GB" u="sng" dirty="0"/>
              <a:t/>
            </a:r>
            <a:br>
              <a:rPr lang="en-GB" u="sng" dirty="0"/>
            </a:br>
            <a:endParaRPr lang="en-GB" dirty="0"/>
          </a:p>
        </p:txBody>
      </p:sp>
      <p:sp>
        <p:nvSpPr>
          <p:cNvPr id="3" name="Content Placeholder 2"/>
          <p:cNvSpPr>
            <a:spLocks noGrp="1"/>
          </p:cNvSpPr>
          <p:nvPr>
            <p:ph idx="1"/>
          </p:nvPr>
        </p:nvSpPr>
        <p:spPr>
          <a:xfrm>
            <a:off x="457200" y="1844824"/>
            <a:ext cx="8229600" cy="4824536"/>
          </a:xfrm>
        </p:spPr>
        <p:txBody>
          <a:bodyPr/>
          <a:lstStyle/>
          <a:p>
            <a:pPr>
              <a:buClrTx/>
              <a:buFont typeface="Wingdings" pitchFamily="2" charset="2"/>
              <a:buChar char="§"/>
            </a:pPr>
            <a:r>
              <a:rPr lang="en-GB" sz="1800" i="0" dirty="0"/>
              <a:t>The eligibility </a:t>
            </a:r>
            <a:r>
              <a:rPr lang="en-GB" sz="1800" dirty="0"/>
              <a:t>criterion</a:t>
            </a:r>
            <a:r>
              <a:rPr lang="en-GB" sz="1800" i="0" dirty="0"/>
              <a:t> </a:t>
            </a:r>
            <a:r>
              <a:rPr lang="en-GB" sz="1800" dirty="0">
                <a:sym typeface="Wingdings" pitchFamily="2" charset="2"/>
              </a:rPr>
              <a:t>(publication of Executive's budget proposal or enacted budget) </a:t>
            </a:r>
            <a:r>
              <a:rPr lang="en-GB" sz="1800" i="0" dirty="0"/>
              <a:t>needs to be adapted to the situation of fragility; 	</a:t>
            </a:r>
          </a:p>
          <a:p>
            <a:pPr>
              <a:buClrTx/>
              <a:buNone/>
            </a:pPr>
            <a:endParaRPr lang="en-GB" sz="1800" i="0" dirty="0"/>
          </a:p>
          <a:p>
            <a:pPr>
              <a:buClrTx/>
              <a:buFont typeface="Wingdings" pitchFamily="2" charset="2"/>
              <a:buChar char="§"/>
            </a:pPr>
            <a:r>
              <a:rPr lang="en-GB" sz="1800" i="0" dirty="0">
                <a:sym typeface="Wingdings" pitchFamily="2" charset="2"/>
              </a:rPr>
              <a:t>Focus on assessment of the Government’s </a:t>
            </a:r>
            <a:r>
              <a:rPr lang="en-GB" sz="1800" b="1" i="0" dirty="0">
                <a:sym typeface="Wingdings" pitchFamily="2" charset="2"/>
              </a:rPr>
              <a:t>commitment </a:t>
            </a:r>
            <a:r>
              <a:rPr lang="en-GB" sz="1800" i="0" dirty="0">
                <a:sym typeface="Wingdings" pitchFamily="2" charset="2"/>
              </a:rPr>
              <a:t>to meet the </a:t>
            </a:r>
            <a:r>
              <a:rPr lang="en-GB" sz="1800" dirty="0">
                <a:sym typeface="Wingdings" pitchFamily="2" charset="2"/>
              </a:rPr>
              <a:t>criterion </a:t>
            </a:r>
            <a:r>
              <a:rPr lang="en-GB" sz="1800" i="0" dirty="0">
                <a:sym typeface="Wingdings" pitchFamily="2" charset="2"/>
              </a:rPr>
              <a:t>rather than meeting the criterion before programme approval. However  the criterion remains a </a:t>
            </a:r>
            <a:r>
              <a:rPr lang="en-GB" sz="1800" b="1" i="0" dirty="0">
                <a:sym typeface="Wingdings" pitchFamily="2" charset="2"/>
              </a:rPr>
              <a:t>specific condition for the first disbursemen</a:t>
            </a:r>
            <a:r>
              <a:rPr lang="en-GB" sz="1800" i="0" dirty="0">
                <a:sym typeface="Wingdings" pitchFamily="2" charset="2"/>
              </a:rPr>
              <a:t>t.  define realist milestones of reform and assess progress (implementation)</a:t>
            </a:r>
          </a:p>
          <a:p>
            <a:pPr>
              <a:buClrTx/>
              <a:buFont typeface="Wingdings" pitchFamily="2" charset="2"/>
              <a:buChar char="§"/>
            </a:pPr>
            <a:endParaRPr lang="en-GB" sz="1800" i="0" dirty="0">
              <a:sym typeface="Wingdings" pitchFamily="2" charset="2"/>
            </a:endParaRPr>
          </a:p>
          <a:p>
            <a:pPr>
              <a:buClrTx/>
              <a:buNone/>
            </a:pPr>
            <a:endParaRPr lang="en-GB" sz="1800" i="0" dirty="0">
              <a:sym typeface="Wingdings" pitchFamily="2" charset="2"/>
            </a:endParaRPr>
          </a:p>
          <a:p>
            <a:pPr>
              <a:buClrTx/>
              <a:buFont typeface="Wingdings" pitchFamily="2" charset="2"/>
              <a:buChar char="§"/>
            </a:pPr>
            <a:r>
              <a:rPr lang="en-GB" sz="1800" i="0" dirty="0">
                <a:sym typeface="Wingdings" pitchFamily="2" charset="2"/>
              </a:rPr>
              <a:t>Realistic reform milestones to be defined and used during BS implementation to assess progress.</a:t>
            </a:r>
          </a:p>
          <a:p>
            <a:pPr lvl="2" eaLnBrk="1" hangingPunct="1">
              <a:lnSpc>
                <a:spcPct val="80000"/>
              </a:lnSpc>
              <a:buClr>
                <a:schemeClr val="accent6"/>
              </a:buClr>
              <a:buFont typeface="Wingdings" pitchFamily="2" charset="2"/>
              <a:buChar char="Ø"/>
              <a:defRPr/>
            </a:pPr>
            <a:r>
              <a:rPr lang="en-GB" sz="1600" dirty="0"/>
              <a:t>Key budget documents to be produced and published</a:t>
            </a:r>
          </a:p>
          <a:p>
            <a:pPr lvl="2" eaLnBrk="1" hangingPunct="1">
              <a:lnSpc>
                <a:spcPct val="80000"/>
              </a:lnSpc>
              <a:buClr>
                <a:schemeClr val="accent6"/>
              </a:buClr>
              <a:buFont typeface="Wingdings" pitchFamily="2" charset="2"/>
              <a:buChar char="Ø"/>
              <a:defRPr/>
            </a:pPr>
            <a:r>
              <a:rPr lang="en-GB" sz="1600" dirty="0"/>
              <a:t>Timeliness of release of budgetary information</a:t>
            </a:r>
          </a:p>
          <a:p>
            <a:pPr lvl="2" eaLnBrk="1" hangingPunct="1">
              <a:lnSpc>
                <a:spcPct val="80000"/>
              </a:lnSpc>
              <a:buClr>
                <a:schemeClr val="accent6"/>
              </a:buClr>
              <a:buFont typeface="Wingdings" pitchFamily="2" charset="2"/>
              <a:buChar char="Ø"/>
              <a:defRPr/>
            </a:pPr>
            <a:r>
              <a:rPr lang="en-GB" sz="1600" dirty="0"/>
              <a:t>Comprehensiveness of release of budgetary information</a:t>
            </a:r>
          </a:p>
          <a:p>
            <a:pPr lvl="2" eaLnBrk="1" hangingPunct="1">
              <a:lnSpc>
                <a:spcPct val="80000"/>
              </a:lnSpc>
              <a:buClr>
                <a:schemeClr val="accent6"/>
              </a:buClr>
              <a:buFont typeface="Wingdings" pitchFamily="2" charset="2"/>
              <a:buChar char="Ø"/>
              <a:defRPr/>
            </a:pPr>
            <a:r>
              <a:rPr lang="en-GB" sz="1600" dirty="0"/>
              <a:t>Quality, integrity and accuracy of information</a:t>
            </a:r>
            <a:endParaRPr lang="en-GB" sz="1600" i="0" dirty="0"/>
          </a:p>
          <a:p>
            <a:pPr lvl="1">
              <a:buClrTx/>
              <a:buNone/>
            </a:pPr>
            <a:r>
              <a:rPr lang="en-GB" sz="1600" b="0" i="0" dirty="0"/>
              <a:t>	</a:t>
            </a:r>
          </a:p>
        </p:txBody>
      </p:sp>
      <p:sp>
        <p:nvSpPr>
          <p:cNvPr id="5" name="Slide Number Placeholder 4"/>
          <p:cNvSpPr>
            <a:spLocks noGrp="1"/>
          </p:cNvSpPr>
          <p:nvPr>
            <p:ph type="sldNum" sz="quarter" idx="12"/>
          </p:nvPr>
        </p:nvSpPr>
        <p:spPr/>
        <p:txBody>
          <a:bodyPr/>
          <a:lstStyle/>
          <a:p>
            <a:fld id="{37B83C0C-BC65-4367-9B8A-060D4801009D}" type="slidenum">
              <a:rPr lang="en-GB" smtClean="0"/>
              <a:pPr/>
              <a:t>22</a:t>
            </a:fld>
            <a:endParaRPr lang="en-GB"/>
          </a:p>
        </p:txBody>
      </p:sp>
    </p:spTree>
    <p:extLst>
      <p:ext uri="{BB962C8B-B14F-4D97-AF65-F5344CB8AC3E}">
        <p14:creationId xmlns:p14="http://schemas.microsoft.com/office/powerpoint/2010/main" val="975158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85861"/>
            <a:ext cx="8856984" cy="571504"/>
          </a:xfrm>
        </p:spPr>
        <p:txBody>
          <a:bodyPr/>
          <a:lstStyle/>
          <a:p>
            <a:pPr algn="ctr"/>
            <a:r>
              <a:rPr lang="en-GB" sz="2400" dirty="0"/>
              <a:t>Risk Assessment</a:t>
            </a:r>
          </a:p>
        </p:txBody>
      </p:sp>
      <p:sp>
        <p:nvSpPr>
          <p:cNvPr id="3" name="Content Placeholder 2"/>
          <p:cNvSpPr>
            <a:spLocks noGrp="1"/>
          </p:cNvSpPr>
          <p:nvPr>
            <p:ph idx="1"/>
          </p:nvPr>
        </p:nvSpPr>
        <p:spPr>
          <a:xfrm>
            <a:off x="457200" y="1844824"/>
            <a:ext cx="8229600" cy="4824536"/>
          </a:xfrm>
        </p:spPr>
        <p:txBody>
          <a:bodyPr/>
          <a:lstStyle/>
          <a:p>
            <a:pPr lvl="0">
              <a:buClrTx/>
              <a:buFont typeface="Wingdings" pitchFamily="2" charset="2"/>
              <a:buChar char="§"/>
            </a:pPr>
            <a:r>
              <a:rPr lang="en-GB" sz="1800" i="0" dirty="0"/>
              <a:t>Crucial for SBC- Forward looking dimension</a:t>
            </a:r>
          </a:p>
          <a:p>
            <a:pPr lvl="0">
              <a:buClrTx/>
              <a:buFont typeface="Wingdings" pitchFamily="2" charset="2"/>
              <a:buChar char="§"/>
            </a:pPr>
            <a:r>
              <a:rPr lang="en-GB" sz="1800" i="0" dirty="0"/>
              <a:t>Specific conflict or fragility/political economy assessment, possibly carried out jointly by donors (ideally with government concerned);</a:t>
            </a:r>
          </a:p>
          <a:p>
            <a:pPr>
              <a:buClrTx/>
              <a:buFont typeface="Wingdings" pitchFamily="2" charset="2"/>
              <a:buChar char="§"/>
            </a:pPr>
            <a:r>
              <a:rPr lang="en-GB" sz="1800" i="0" dirty="0"/>
              <a:t>EC’s RMF should take into account (narrative) the specificities related to fragility</a:t>
            </a:r>
          </a:p>
          <a:p>
            <a:pPr>
              <a:buClrTx/>
              <a:buFont typeface="Wingdings" pitchFamily="2" charset="2"/>
              <a:buChar char="§"/>
            </a:pPr>
            <a:r>
              <a:rPr lang="en-GB" sz="1800" i="0" dirty="0"/>
              <a:t>Delegation’s own analysis of key factors and actors playing a role in the fragility situation</a:t>
            </a:r>
          </a:p>
          <a:p>
            <a:pPr>
              <a:buClrTx/>
              <a:buFont typeface="Wingdings" pitchFamily="2" charset="2"/>
              <a:buChar char="§"/>
            </a:pPr>
            <a:r>
              <a:rPr lang="en-GB" sz="1800" i="0" dirty="0"/>
              <a:t>Risks/expected results – Risks of non-intervention/opportunities - risk response strategies, mitigating measures and capacity development.</a:t>
            </a:r>
          </a:p>
          <a:p>
            <a:pPr>
              <a:buClrTx/>
              <a:buNone/>
            </a:pPr>
            <a:r>
              <a:rPr lang="en-GB" sz="1800" i="0" dirty="0"/>
              <a:t>		- Assessments should be shared with EU-MS represented in the country.</a:t>
            </a:r>
          </a:p>
          <a:p>
            <a:pPr>
              <a:buClrTx/>
              <a:buNone/>
            </a:pPr>
            <a:r>
              <a:rPr lang="en-GB" sz="1800" i="0" dirty="0"/>
              <a:t>		- Consultation with non EU donors (IFIs) recommended.</a:t>
            </a:r>
          </a:p>
          <a:p>
            <a:pPr>
              <a:buClrTx/>
              <a:buNone/>
            </a:pPr>
            <a:endParaRPr lang="en-GB" sz="1800" i="0" dirty="0"/>
          </a:p>
          <a:p>
            <a:pPr lvl="1">
              <a:buClrTx/>
              <a:buFont typeface="Wingdings" pitchFamily="2" charset="2"/>
              <a:buChar char="Ø"/>
            </a:pPr>
            <a:r>
              <a:rPr lang="en-GB" sz="1600" dirty="0"/>
              <a:t>SBC discussed at BSSC: case by case analysis and possibility for high risk acceptance </a:t>
            </a:r>
            <a:endParaRPr lang="en-GB" sz="1600" i="0" dirty="0"/>
          </a:p>
          <a:p>
            <a:pPr lvl="1">
              <a:buClrTx/>
              <a:buFont typeface="Wingdings" pitchFamily="2" charset="2"/>
              <a:buChar char="§"/>
            </a:pPr>
            <a:endParaRPr lang="en-GB" sz="1400" b="0" i="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23</a:t>
            </a:fld>
            <a:endParaRPr lang="en-GB" dirty="0"/>
          </a:p>
        </p:txBody>
      </p:sp>
    </p:spTree>
    <p:extLst>
      <p:ext uri="{BB962C8B-B14F-4D97-AF65-F5344CB8AC3E}">
        <p14:creationId xmlns:p14="http://schemas.microsoft.com/office/powerpoint/2010/main" val="26033737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a:spcBef>
                <a:spcPts val="1200"/>
              </a:spcBef>
              <a:buClrTx/>
              <a:buFont typeface="Wingdings" panose="05000000000000000000" pitchFamily="2" charset="2"/>
              <a:buChar char="Ø"/>
            </a:pPr>
            <a:r>
              <a:rPr lang="en-GB" i="0" dirty="0"/>
              <a:t>When SBC? </a:t>
            </a:r>
          </a:p>
          <a:p>
            <a:pPr>
              <a:spcBef>
                <a:spcPts val="1200"/>
              </a:spcBef>
              <a:buClrTx/>
              <a:buFont typeface="Wingdings" panose="05000000000000000000" pitchFamily="2" charset="2"/>
              <a:buChar char="Ø"/>
            </a:pPr>
            <a:r>
              <a:rPr lang="en-GB" i="0" dirty="0"/>
              <a:t>Rationale, Objectives and intervention logic</a:t>
            </a:r>
          </a:p>
          <a:p>
            <a:pPr>
              <a:spcBef>
                <a:spcPts val="1200"/>
              </a:spcBef>
              <a:buClrTx/>
              <a:buFont typeface="Wingdings" panose="05000000000000000000" pitchFamily="2" charset="2"/>
              <a:buChar char="Ø"/>
            </a:pPr>
            <a:r>
              <a:rPr lang="en-GB" i="0" dirty="0"/>
              <a:t>Adherence to fundamental values (FV)</a:t>
            </a:r>
          </a:p>
          <a:p>
            <a:pPr>
              <a:spcBef>
                <a:spcPts val="1200"/>
              </a:spcBef>
              <a:buClrTx/>
              <a:buFont typeface="Wingdings" panose="05000000000000000000" pitchFamily="2" charset="2"/>
              <a:buChar char="Ø"/>
            </a:pPr>
            <a:r>
              <a:rPr lang="en-GB" i="0" dirty="0"/>
              <a:t>Eligibility criteria and Risk Management </a:t>
            </a:r>
          </a:p>
          <a:p>
            <a:pPr>
              <a:spcBef>
                <a:spcPts val="1200"/>
              </a:spcBef>
              <a:buClrTx/>
              <a:buFont typeface="Wingdings" panose="05000000000000000000" pitchFamily="2" charset="2"/>
              <a:buChar char="Ø"/>
            </a:pPr>
            <a:r>
              <a:rPr lang="en-GB" i="0" dirty="0">
                <a:solidFill>
                  <a:srgbClr val="C00000"/>
                </a:solidFill>
              </a:rPr>
              <a:t>A coordinated package</a:t>
            </a:r>
          </a:p>
          <a:p>
            <a:pPr>
              <a:spcBef>
                <a:spcPts val="1200"/>
              </a:spcBef>
              <a:buClrTx/>
              <a:buFont typeface="Wingdings" panose="05000000000000000000" pitchFamily="2" charset="2"/>
              <a:buChar char="Ø"/>
            </a:pPr>
            <a:r>
              <a:rPr lang="en-GB" i="0" dirty="0"/>
              <a:t>Requirements for implementation</a:t>
            </a:r>
          </a:p>
          <a:p>
            <a:pPr marL="457200" indent="-457200">
              <a:spcBef>
                <a:spcPts val="1200"/>
              </a:spcBef>
              <a:buClrTx/>
              <a:buFont typeface="+mj-lt"/>
              <a:buAutoNum type="arabicPeriod"/>
            </a:pPr>
            <a:endParaRPr lang="en-GB" i="0" dirty="0">
              <a:solidFill>
                <a:srgbClr val="FF0000"/>
              </a:solidFill>
            </a:endParaRPr>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24</a:t>
            </a:fld>
            <a:endParaRPr lang="en-GB"/>
          </a:p>
        </p:txBody>
      </p:sp>
    </p:spTree>
    <p:extLst>
      <p:ext uri="{BB962C8B-B14F-4D97-AF65-F5344CB8AC3E}">
        <p14:creationId xmlns:p14="http://schemas.microsoft.com/office/powerpoint/2010/main" val="3770639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The EU approach to engagement in situations of conflict and fragility</a:t>
            </a:r>
          </a:p>
        </p:txBody>
      </p:sp>
      <p:sp>
        <p:nvSpPr>
          <p:cNvPr id="3" name="Content Placeholder 2"/>
          <p:cNvSpPr>
            <a:spLocks noGrp="1"/>
          </p:cNvSpPr>
          <p:nvPr>
            <p:ph idx="1"/>
          </p:nvPr>
        </p:nvSpPr>
        <p:spPr/>
        <p:txBody>
          <a:bodyPr/>
          <a:lstStyle/>
          <a:p>
            <a:pPr>
              <a:buClr>
                <a:schemeClr val="accent6">
                  <a:lumMod val="75000"/>
                </a:schemeClr>
              </a:buClr>
              <a:buFont typeface="Wingdings" panose="05000000000000000000" pitchFamily="2" charset="2"/>
              <a:buChar char="Ø"/>
            </a:pPr>
            <a:r>
              <a:rPr lang="en-GB" sz="2000" i="0" dirty="0"/>
              <a:t>Coordinate and cooperate broadly and appropriately to ensure a comprehensive response</a:t>
            </a:r>
          </a:p>
          <a:p>
            <a:pPr>
              <a:buClr>
                <a:schemeClr val="accent6">
                  <a:lumMod val="75000"/>
                </a:schemeClr>
              </a:buClr>
              <a:buFont typeface="Wingdings" panose="05000000000000000000" pitchFamily="2" charset="2"/>
              <a:buChar char="Ø"/>
            </a:pPr>
            <a:r>
              <a:rPr lang="en-GB" sz="2000" i="0" dirty="0"/>
              <a:t>Enhance resilience</a:t>
            </a:r>
          </a:p>
          <a:p>
            <a:pPr>
              <a:buClr>
                <a:schemeClr val="accent6">
                  <a:lumMod val="75000"/>
                </a:schemeClr>
              </a:buClr>
              <a:buFont typeface="Wingdings" panose="05000000000000000000" pitchFamily="2" charset="2"/>
              <a:buChar char="Ø"/>
            </a:pPr>
            <a:r>
              <a:rPr lang="en-GB" sz="2000" i="0" dirty="0"/>
              <a:t>Use the right mix of financial instruments and tools</a:t>
            </a:r>
          </a:p>
          <a:p>
            <a:pPr>
              <a:buClr>
                <a:schemeClr val="accent6">
                  <a:lumMod val="75000"/>
                </a:schemeClr>
              </a:buClr>
              <a:buFont typeface="Wingdings" panose="05000000000000000000" pitchFamily="2" charset="2"/>
              <a:buChar char="Ø"/>
            </a:pPr>
            <a:r>
              <a:rPr lang="en-GB" sz="2000" i="0" dirty="0"/>
              <a:t>Develop, safeguard and support human resources</a:t>
            </a:r>
          </a:p>
          <a:p>
            <a:pPr>
              <a:buClr>
                <a:schemeClr val="accent6">
                  <a:lumMod val="75000"/>
                </a:schemeClr>
              </a:buClr>
              <a:buFont typeface="Wingdings" panose="05000000000000000000" pitchFamily="2" charset="2"/>
              <a:buChar char="Ø"/>
            </a:pPr>
            <a:r>
              <a:rPr lang="en-GB" sz="2000" i="0" dirty="0"/>
              <a:t>Ensure consistent, integrated HQ support</a:t>
            </a:r>
          </a:p>
          <a:p>
            <a:pPr>
              <a:buClr>
                <a:schemeClr val="accent6">
                  <a:lumMod val="75000"/>
                </a:schemeClr>
              </a:buClr>
              <a:buFont typeface="Wingdings" panose="05000000000000000000" pitchFamily="2" charset="2"/>
              <a:buChar char="Ø"/>
            </a:pPr>
            <a:r>
              <a:rPr lang="en-GB" sz="2000" i="0" dirty="0"/>
              <a:t>Make best use of EU comparative advantage</a:t>
            </a:r>
          </a:p>
          <a:p>
            <a:pPr>
              <a:buClr>
                <a:schemeClr val="accent6">
                  <a:lumMod val="75000"/>
                </a:schemeClr>
              </a:buClr>
              <a:buFont typeface="Wingdings" panose="05000000000000000000" pitchFamily="2" charset="2"/>
              <a:buChar char="Ø"/>
            </a:pPr>
            <a:endParaRPr lang="en-GB" sz="2000" i="0" dirty="0"/>
          </a:p>
          <a:p>
            <a:pPr>
              <a:buClr>
                <a:schemeClr val="accent6">
                  <a:lumMod val="75000"/>
                </a:schemeClr>
              </a:buClr>
              <a:buFont typeface="Wingdings" panose="05000000000000000000" pitchFamily="2" charset="2"/>
              <a:buChar char="Ø"/>
            </a:pPr>
            <a:endParaRPr lang="en-GB" sz="2000" i="0" dirty="0"/>
          </a:p>
          <a:p>
            <a:pPr marL="0" indent="0">
              <a:buClr>
                <a:schemeClr val="accent6">
                  <a:lumMod val="75000"/>
                </a:schemeClr>
              </a:buClr>
              <a:buNone/>
            </a:pPr>
            <a:r>
              <a:rPr lang="en-GB" sz="1200" dirty="0"/>
              <a:t>Source: Operating in situations of conflict and fragility, An EU staff handbook, December 2014</a:t>
            </a: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589803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052736"/>
            <a:ext cx="8229600" cy="936625"/>
          </a:xfrm>
        </p:spPr>
        <p:txBody>
          <a:bodyPr/>
          <a:lstStyle/>
          <a:p>
            <a:r>
              <a:rPr lang="fr-BE" sz="2000" dirty="0"/>
              <a:t>SBC: a coordinated package to addressing the underlying causes of fragility</a:t>
            </a:r>
          </a:p>
        </p:txBody>
      </p:sp>
      <p:graphicFrame>
        <p:nvGraphicFramePr>
          <p:cNvPr id="6" name="Content Placeholder 5"/>
          <p:cNvGraphicFramePr>
            <a:graphicFrameLocks noGrp="1"/>
          </p:cNvGraphicFramePr>
          <p:nvPr>
            <p:ph idx="1"/>
            <p:extLst/>
          </p:nvPr>
        </p:nvGraphicFramePr>
        <p:xfrm>
          <a:off x="457200" y="1916832"/>
          <a:ext cx="8229600" cy="47525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67842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dgm id="{85D0AAA6-C98F-4739-BBBA-7C2EC9BEAA5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dgm id="{0190977B-0C5D-479A-BA11-221F6FCC90DC}"/>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graphicEl>
                                              <a:dgm id="{66AF4A0C-5DC0-41AB-8DB8-7F1DD69E7E03}"/>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dgm id="{7F0A44DC-6CFA-470A-875D-54E37A4D77D9}"/>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graphicEl>
                                              <a:dgm id="{A62FFB75-0F2C-4D13-88CC-016740E0E7C4}"/>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graphicEl>
                                              <a:dgm id="{3FED0DEE-04EF-4168-8666-8353B1659737}"/>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graphicEl>
                                              <a:dgm id="{24557B8A-A98A-430D-9283-72DA50ECEDD8}"/>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graphicEl>
                                              <a:dgm id="{3F06707A-64F3-480B-8113-0D264AEC53CC}"/>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graphicEl>
                                              <a:dgm id="{BDAA22F2-A925-4BE0-A92E-B953D75FAF6A}"/>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Coordination is crucial for reducing transaction costs and increasing leverage effects of BS inputs</a:t>
            </a:r>
          </a:p>
        </p:txBody>
      </p:sp>
      <p:sp>
        <p:nvSpPr>
          <p:cNvPr id="3" name="Content Placeholder 2"/>
          <p:cNvSpPr>
            <a:spLocks noGrp="1"/>
          </p:cNvSpPr>
          <p:nvPr>
            <p:ph idx="1"/>
          </p:nvPr>
        </p:nvSpPr>
        <p:spPr>
          <a:xfrm>
            <a:off x="457200" y="2492275"/>
            <a:ext cx="8229600" cy="3529013"/>
          </a:xfrm>
        </p:spPr>
        <p:txBody>
          <a:bodyPr/>
          <a:lstStyle/>
          <a:p>
            <a:pPr marL="0" indent="0">
              <a:buNone/>
            </a:pPr>
            <a:r>
              <a:rPr lang="en-US" sz="1800" i="0" dirty="0"/>
              <a:t>Transition often </a:t>
            </a:r>
            <a:r>
              <a:rPr lang="en-US" sz="1800" i="0" dirty="0" err="1"/>
              <a:t>characterised</a:t>
            </a:r>
            <a:r>
              <a:rPr lang="en-US" sz="1800" i="0" dirty="0"/>
              <a:t> by:</a:t>
            </a:r>
          </a:p>
          <a:p>
            <a:pPr>
              <a:buClr>
                <a:schemeClr val="accent2">
                  <a:lumMod val="75000"/>
                </a:schemeClr>
              </a:buClr>
              <a:buFont typeface="Wingdings" panose="05000000000000000000" pitchFamily="2" charset="2"/>
              <a:buChar char="q"/>
            </a:pPr>
            <a:r>
              <a:rPr lang="en-US" sz="1800" i="0" dirty="0"/>
              <a:t>Significant increase of external assistance</a:t>
            </a:r>
          </a:p>
          <a:p>
            <a:pPr>
              <a:buClr>
                <a:schemeClr val="accent2">
                  <a:lumMod val="75000"/>
                </a:schemeClr>
              </a:buClr>
              <a:buFont typeface="Wingdings" panose="05000000000000000000" pitchFamily="2" charset="2"/>
              <a:buChar char="q"/>
            </a:pPr>
            <a:r>
              <a:rPr lang="en-US" sz="1800" i="0" dirty="0"/>
              <a:t>Heavy policy agenda</a:t>
            </a:r>
          </a:p>
          <a:p>
            <a:pPr>
              <a:buClr>
                <a:schemeClr val="accent2">
                  <a:lumMod val="75000"/>
                </a:schemeClr>
              </a:buClr>
              <a:buFont typeface="Wingdings" panose="05000000000000000000" pitchFamily="2" charset="2"/>
              <a:buChar char="q"/>
            </a:pPr>
            <a:r>
              <a:rPr lang="en-US" sz="1800" i="0" dirty="0"/>
              <a:t>Limited Government capacity</a:t>
            </a:r>
          </a:p>
          <a:p>
            <a:endParaRPr lang="en-US" sz="1800" i="0" dirty="0"/>
          </a:p>
          <a:p>
            <a:pPr marL="0" indent="0">
              <a:buNone/>
            </a:pPr>
            <a:r>
              <a:rPr lang="en-US" sz="1800" i="0" dirty="0"/>
              <a:t>Coordination needed for</a:t>
            </a:r>
          </a:p>
          <a:p>
            <a:pPr>
              <a:buClr>
                <a:schemeClr val="accent2">
                  <a:lumMod val="75000"/>
                </a:schemeClr>
              </a:buClr>
              <a:buFont typeface="Wingdings" panose="05000000000000000000" pitchFamily="2" charset="2"/>
              <a:buChar char="q"/>
            </a:pPr>
            <a:r>
              <a:rPr lang="en-US" sz="1800" i="0" dirty="0"/>
              <a:t>Reaching informed decision to engage</a:t>
            </a:r>
          </a:p>
          <a:p>
            <a:pPr>
              <a:buClr>
                <a:schemeClr val="accent2">
                  <a:lumMod val="75000"/>
                </a:schemeClr>
              </a:buClr>
              <a:buFont typeface="Wingdings" panose="05000000000000000000" pitchFamily="2" charset="2"/>
              <a:buChar char="q"/>
            </a:pPr>
            <a:r>
              <a:rPr lang="en-US" sz="1800" i="0" dirty="0"/>
              <a:t>Choosing the appropriate instrument to intervene</a:t>
            </a:r>
          </a:p>
          <a:p>
            <a:pPr>
              <a:buClr>
                <a:schemeClr val="accent2">
                  <a:lumMod val="75000"/>
                </a:schemeClr>
              </a:buClr>
              <a:buFont typeface="Wingdings" panose="05000000000000000000" pitchFamily="2" charset="2"/>
              <a:buChar char="q"/>
            </a:pPr>
            <a:r>
              <a:rPr lang="en-US" sz="1800" i="0" dirty="0"/>
              <a:t>Coordinating technical assistance and capacity development plans</a:t>
            </a:r>
          </a:p>
          <a:p>
            <a:pPr>
              <a:buClr>
                <a:schemeClr val="accent2">
                  <a:lumMod val="75000"/>
                </a:schemeClr>
              </a:buClr>
              <a:buFont typeface="Wingdings" panose="05000000000000000000" pitchFamily="2" charset="2"/>
              <a:buChar char="q"/>
            </a:pPr>
            <a:r>
              <a:rPr lang="en-US" sz="1800" i="0" dirty="0"/>
              <a:t>Sharing information on risk and political economy analyses.</a:t>
            </a:r>
          </a:p>
          <a:p>
            <a:endParaRPr lang="en-US" sz="1800" i="0"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5" name="TextBox 4"/>
          <p:cNvSpPr txBox="1"/>
          <p:nvPr/>
        </p:nvSpPr>
        <p:spPr>
          <a:xfrm>
            <a:off x="395288" y="6165304"/>
            <a:ext cx="7993136" cy="369332"/>
          </a:xfrm>
          <a:prstGeom prst="rect">
            <a:avLst/>
          </a:prstGeom>
          <a:solidFill>
            <a:schemeClr val="bg1">
              <a:lumMod val="85000"/>
            </a:schemeClr>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F5494"/>
                </a:solidFill>
                <a:effectLst/>
                <a:uLnTx/>
                <a:uFillTx/>
                <a:latin typeface="Verdana" pitchFamily="34" charset="0"/>
                <a:ea typeface="+mn-ea"/>
                <a:cs typeface="+mn-cs"/>
              </a:rPr>
              <a:t>Main donors to coordinate with: WB, IMF, EU MS</a:t>
            </a:r>
          </a:p>
        </p:txBody>
      </p:sp>
    </p:spTree>
    <p:extLst>
      <p:ext uri="{BB962C8B-B14F-4D97-AF65-F5344CB8AC3E}">
        <p14:creationId xmlns:p14="http://schemas.microsoft.com/office/powerpoint/2010/main" val="14079300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a:spcBef>
                <a:spcPts val="1200"/>
              </a:spcBef>
              <a:buClrTx/>
              <a:buFont typeface="Wingdings" panose="05000000000000000000" pitchFamily="2" charset="2"/>
              <a:buChar char="Ø"/>
            </a:pPr>
            <a:r>
              <a:rPr lang="en-GB" i="0" dirty="0"/>
              <a:t>When SBC? </a:t>
            </a:r>
          </a:p>
          <a:p>
            <a:pPr>
              <a:spcBef>
                <a:spcPts val="1200"/>
              </a:spcBef>
              <a:buClrTx/>
              <a:buFont typeface="Wingdings" panose="05000000000000000000" pitchFamily="2" charset="2"/>
              <a:buChar char="Ø"/>
            </a:pPr>
            <a:r>
              <a:rPr lang="en-GB" i="0" dirty="0"/>
              <a:t>Rationale, Objectives and intervention logic</a:t>
            </a:r>
          </a:p>
          <a:p>
            <a:pPr>
              <a:spcBef>
                <a:spcPts val="1200"/>
              </a:spcBef>
              <a:buClrTx/>
              <a:buFont typeface="Wingdings" panose="05000000000000000000" pitchFamily="2" charset="2"/>
              <a:buChar char="Ø"/>
            </a:pPr>
            <a:r>
              <a:rPr lang="en-GB" i="0" dirty="0"/>
              <a:t>Adherence to fundamental values (FV)</a:t>
            </a:r>
          </a:p>
          <a:p>
            <a:pPr>
              <a:spcBef>
                <a:spcPts val="1200"/>
              </a:spcBef>
              <a:buClrTx/>
              <a:buFont typeface="Wingdings" panose="05000000000000000000" pitchFamily="2" charset="2"/>
              <a:buChar char="Ø"/>
            </a:pPr>
            <a:r>
              <a:rPr lang="en-GB" i="0" dirty="0"/>
              <a:t>Eligibility criteria and Risk Management </a:t>
            </a:r>
          </a:p>
          <a:p>
            <a:pPr>
              <a:spcBef>
                <a:spcPts val="1200"/>
              </a:spcBef>
              <a:buClrTx/>
              <a:buFont typeface="Wingdings" panose="05000000000000000000" pitchFamily="2" charset="2"/>
              <a:buChar char="Ø"/>
            </a:pPr>
            <a:r>
              <a:rPr lang="en-GB" i="0" dirty="0"/>
              <a:t>A coordinated package</a:t>
            </a:r>
          </a:p>
          <a:p>
            <a:pPr>
              <a:spcBef>
                <a:spcPts val="1200"/>
              </a:spcBef>
              <a:buClrTx/>
              <a:buFont typeface="Wingdings" panose="05000000000000000000" pitchFamily="2" charset="2"/>
              <a:buChar char="Ø"/>
            </a:pPr>
            <a:r>
              <a:rPr lang="en-GB" i="0" dirty="0">
                <a:solidFill>
                  <a:srgbClr val="C00000"/>
                </a:solidFill>
              </a:rPr>
              <a:t>Requirements for implementation</a:t>
            </a:r>
          </a:p>
          <a:p>
            <a:pPr marL="457200" indent="-457200">
              <a:spcBef>
                <a:spcPts val="1200"/>
              </a:spcBef>
              <a:buClrTx/>
              <a:buFont typeface="+mj-lt"/>
              <a:buAutoNum type="arabicPeriod"/>
            </a:pPr>
            <a:endParaRPr lang="en-GB" i="0" dirty="0">
              <a:solidFill>
                <a:srgbClr val="FF0000"/>
              </a:solidFill>
            </a:endParaRPr>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28</a:t>
            </a:fld>
            <a:endParaRPr lang="en-GB"/>
          </a:p>
        </p:txBody>
      </p:sp>
    </p:spTree>
    <p:extLst>
      <p:ext uri="{BB962C8B-B14F-4D97-AF65-F5344CB8AC3E}">
        <p14:creationId xmlns:p14="http://schemas.microsoft.com/office/powerpoint/2010/main" val="952796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91512" cy="936625"/>
          </a:xfrm>
        </p:spPr>
        <p:txBody>
          <a:bodyPr/>
          <a:lstStyle/>
          <a:p>
            <a:r>
              <a:rPr lang="en-GB" sz="2400" dirty="0"/>
              <a:t>Preparation of a SBC: an accelerated process</a:t>
            </a:r>
          </a:p>
        </p:txBody>
      </p:sp>
      <p:sp>
        <p:nvSpPr>
          <p:cNvPr id="3" name="Content Placeholder 2"/>
          <p:cNvSpPr>
            <a:spLocks noGrp="1"/>
          </p:cNvSpPr>
          <p:nvPr>
            <p:ph idx="1"/>
          </p:nvPr>
        </p:nvSpPr>
        <p:spPr>
          <a:xfrm>
            <a:off x="457200" y="2276872"/>
            <a:ext cx="8229600" cy="3816424"/>
          </a:xfrm>
        </p:spPr>
        <p:txBody>
          <a:bodyPr/>
          <a:lstStyle/>
          <a:p>
            <a:r>
              <a:rPr lang="en-GB" i="0" dirty="0"/>
              <a:t>1. Preparation of the road map:</a:t>
            </a:r>
          </a:p>
          <a:p>
            <a:pPr lvl="1">
              <a:buClr>
                <a:schemeClr val="accent2">
                  <a:lumMod val="50000"/>
                </a:schemeClr>
              </a:buClr>
              <a:buFont typeface="Wingdings" panose="05000000000000000000" pitchFamily="2" charset="2"/>
              <a:buChar char="§"/>
            </a:pPr>
            <a:r>
              <a:rPr lang="en-GB" dirty="0"/>
              <a:t>Preliminary analysis of the eligibility (or further steps needed to become eligible)</a:t>
            </a:r>
          </a:p>
          <a:p>
            <a:pPr lvl="1">
              <a:buClr>
                <a:schemeClr val="accent2">
                  <a:lumMod val="50000"/>
                </a:schemeClr>
              </a:buClr>
              <a:buFont typeface="Wingdings" panose="05000000000000000000" pitchFamily="2" charset="2"/>
              <a:buChar char="§"/>
            </a:pPr>
            <a:r>
              <a:rPr lang="en-GB" dirty="0"/>
              <a:t>Define the role of the different actors in the process</a:t>
            </a:r>
          </a:p>
          <a:p>
            <a:pPr lvl="1">
              <a:buClr>
                <a:schemeClr val="accent2">
                  <a:lumMod val="50000"/>
                </a:schemeClr>
              </a:buClr>
              <a:buFont typeface="Wingdings" panose="05000000000000000000" pitchFamily="2" charset="2"/>
              <a:buChar char="§"/>
            </a:pPr>
            <a:r>
              <a:rPr lang="en-GB" dirty="0"/>
              <a:t>Chart the identification/formulation phases, including timetable</a:t>
            </a:r>
          </a:p>
          <a:p>
            <a:pPr lvl="1">
              <a:buClr>
                <a:schemeClr val="accent2">
                  <a:lumMod val="50000"/>
                </a:schemeClr>
              </a:buClr>
              <a:buFont typeface="Wingdings" panose="05000000000000000000" pitchFamily="2" charset="2"/>
              <a:buChar char="§"/>
            </a:pPr>
            <a:r>
              <a:rPr lang="en-GB" dirty="0"/>
              <a:t>To be shared with the authorities and partners</a:t>
            </a:r>
          </a:p>
          <a:p>
            <a:pPr marL="457200" lvl="1" indent="0">
              <a:buNone/>
            </a:pPr>
            <a:r>
              <a:rPr lang="en-GB" sz="2400" b="0" dirty="0"/>
              <a:t>2. Formulation of the Action Document</a:t>
            </a:r>
          </a:p>
          <a:p>
            <a:pPr marL="457200" lvl="1" indent="0">
              <a:buNone/>
            </a:pPr>
            <a:r>
              <a:rPr lang="en-GB" sz="2400" b="0" dirty="0"/>
              <a:t>3. Involvement of BSSC </a:t>
            </a:r>
          </a:p>
          <a:p>
            <a:pPr>
              <a:buClrTx/>
              <a:buFont typeface="Wingdings" pitchFamily="2" charset="2"/>
              <a:buChar char="§"/>
            </a:pPr>
            <a:r>
              <a:rPr lang="en-GB" sz="1800" i="0" dirty="0"/>
              <a:t>‘Blue lane’  short procedure: </a:t>
            </a:r>
            <a:r>
              <a:rPr lang="en-GB" sz="1800" b="1" i="0" u="sng" dirty="0">
                <a:latin typeface="Times New Roman" pitchFamily="18" charset="0"/>
                <a:cs typeface="Times New Roman" pitchFamily="18" charset="0"/>
              </a:rPr>
              <a:t> </a:t>
            </a:r>
          </a:p>
          <a:p>
            <a:pPr lvl="4">
              <a:buFont typeface="Wingdings" pitchFamily="2" charset="2"/>
              <a:buChar char="§"/>
            </a:pPr>
            <a:r>
              <a:rPr lang="en-GB" b="1" u="sng" dirty="0">
                <a:solidFill>
                  <a:srgbClr val="C00000"/>
                </a:solidFill>
                <a:latin typeface="Times New Roman" pitchFamily="18" charset="0"/>
                <a:cs typeface="Times New Roman" pitchFamily="18" charset="0"/>
              </a:rPr>
              <a:t>No Need QSG1.  Road Map to be approved by BSSC.</a:t>
            </a:r>
          </a:p>
          <a:p>
            <a:pPr>
              <a:buClrTx/>
              <a:buFont typeface="Wingdings" pitchFamily="2" charset="2"/>
              <a:buChar char="§"/>
            </a:pPr>
            <a:endParaRPr lang="en-GB" sz="1800" i="0" dirty="0"/>
          </a:p>
          <a:p>
            <a:pPr marL="457200" lvl="1" indent="0">
              <a:buNone/>
            </a:pPr>
            <a:endParaRPr lang="en-GB" sz="2400" b="0" dirty="0"/>
          </a:p>
          <a:p>
            <a:pPr lvl="1"/>
            <a:endParaRPr lang="en-GB" i="0" dirty="0"/>
          </a:p>
          <a:p>
            <a:endParaRPr lang="en-GB" i="0"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22387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a:spcBef>
                <a:spcPts val="1200"/>
              </a:spcBef>
              <a:buClrTx/>
              <a:buFont typeface="Wingdings" panose="05000000000000000000" pitchFamily="2" charset="2"/>
              <a:buChar char="Ø"/>
            </a:pPr>
            <a:r>
              <a:rPr lang="en-GB" i="0" dirty="0">
                <a:solidFill>
                  <a:srgbClr val="C00000"/>
                </a:solidFill>
              </a:rPr>
              <a:t>When SBC? </a:t>
            </a:r>
          </a:p>
          <a:p>
            <a:pPr>
              <a:spcBef>
                <a:spcPts val="1200"/>
              </a:spcBef>
              <a:buClrTx/>
              <a:buFont typeface="Wingdings" panose="05000000000000000000" pitchFamily="2" charset="2"/>
              <a:buChar char="Ø"/>
            </a:pPr>
            <a:r>
              <a:rPr lang="en-GB" i="0" dirty="0"/>
              <a:t>Rationale, Objectives and intervention logic</a:t>
            </a:r>
          </a:p>
          <a:p>
            <a:pPr>
              <a:spcBef>
                <a:spcPts val="1200"/>
              </a:spcBef>
              <a:buClrTx/>
              <a:buFont typeface="Wingdings" panose="05000000000000000000" pitchFamily="2" charset="2"/>
              <a:buChar char="Ø"/>
            </a:pPr>
            <a:r>
              <a:rPr lang="en-GB" i="0" dirty="0"/>
              <a:t>Eligibility criteria and Risk Management </a:t>
            </a:r>
          </a:p>
          <a:p>
            <a:pPr>
              <a:spcBef>
                <a:spcPts val="1200"/>
              </a:spcBef>
              <a:buClrTx/>
              <a:buFont typeface="Wingdings" panose="05000000000000000000" pitchFamily="2" charset="2"/>
              <a:buChar char="Ø"/>
            </a:pPr>
            <a:r>
              <a:rPr lang="en-GB" i="0" dirty="0"/>
              <a:t>A coordinated package</a:t>
            </a:r>
          </a:p>
          <a:p>
            <a:pPr>
              <a:spcBef>
                <a:spcPts val="1200"/>
              </a:spcBef>
              <a:buClrTx/>
              <a:buFont typeface="Wingdings" panose="05000000000000000000" pitchFamily="2" charset="2"/>
              <a:buChar char="Ø"/>
            </a:pPr>
            <a:r>
              <a:rPr lang="en-GB" i="0" dirty="0"/>
              <a:t>Requirements for implementation</a:t>
            </a:r>
          </a:p>
          <a:p>
            <a:pPr marL="457200" indent="-457200">
              <a:spcBef>
                <a:spcPts val="1200"/>
              </a:spcBef>
              <a:buClrTx/>
              <a:buFont typeface="+mj-lt"/>
              <a:buAutoNum type="arabicPeriod"/>
            </a:pPr>
            <a:endParaRPr lang="en-GB" i="0" dirty="0">
              <a:solidFill>
                <a:srgbClr val="FF0000"/>
              </a:solidFill>
            </a:endParaRPr>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spcBef>
                <a:spcPts val="1200"/>
              </a:spcBef>
              <a:buClrTx/>
              <a:buFont typeface="+mj-lt"/>
              <a:buAutoNum type="arabicPeriod"/>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a:t>
            </a:fld>
            <a:endParaRPr lang="en-GB"/>
          </a:p>
        </p:txBody>
      </p:sp>
    </p:spTree>
    <p:extLst>
      <p:ext uri="{BB962C8B-B14F-4D97-AF65-F5344CB8AC3E}">
        <p14:creationId xmlns:p14="http://schemas.microsoft.com/office/powerpoint/2010/main" val="36150509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Design</a:t>
            </a:r>
          </a:p>
        </p:txBody>
      </p:sp>
      <p:sp>
        <p:nvSpPr>
          <p:cNvPr id="3" name="Content Placeholder 2"/>
          <p:cNvSpPr>
            <a:spLocks noGrp="1"/>
          </p:cNvSpPr>
          <p:nvPr>
            <p:ph idx="1"/>
          </p:nvPr>
        </p:nvSpPr>
        <p:spPr>
          <a:xfrm>
            <a:off x="457200" y="2276872"/>
            <a:ext cx="8229600" cy="4444603"/>
          </a:xfrm>
        </p:spPr>
        <p:txBody>
          <a:bodyPr/>
          <a:lstStyle/>
          <a:p>
            <a:pPr>
              <a:buClr>
                <a:schemeClr val="accent2">
                  <a:lumMod val="75000"/>
                </a:schemeClr>
              </a:buClr>
              <a:buFont typeface="Wingdings" panose="05000000000000000000" pitchFamily="2" charset="2"/>
              <a:buChar char="q"/>
            </a:pPr>
            <a:r>
              <a:rPr lang="en-GB" sz="2000" i="0" dirty="0"/>
              <a:t>To be tailored on a case by case basis</a:t>
            </a:r>
          </a:p>
          <a:p>
            <a:pPr>
              <a:buClr>
                <a:schemeClr val="accent2">
                  <a:lumMod val="50000"/>
                </a:schemeClr>
              </a:buClr>
              <a:buFont typeface="Wingdings" panose="05000000000000000000" pitchFamily="2" charset="2"/>
              <a:buChar char="q"/>
            </a:pPr>
            <a:r>
              <a:rPr lang="en-GB" sz="2000" i="0" dirty="0"/>
              <a:t>Short duration (1-2 years): </a:t>
            </a:r>
          </a:p>
          <a:p>
            <a:pPr lvl="1">
              <a:buClr>
                <a:schemeClr val="accent2">
                  <a:lumMod val="50000"/>
                </a:schemeClr>
              </a:buClr>
              <a:buFont typeface="Wingdings" panose="05000000000000000000" pitchFamily="2" charset="2"/>
              <a:buChar char="§"/>
            </a:pPr>
            <a:r>
              <a:rPr lang="en-GB" sz="1600" i="0" dirty="0"/>
              <a:t>to adapt support to the pace of reforms and to short term financing gap</a:t>
            </a:r>
          </a:p>
          <a:p>
            <a:pPr lvl="1">
              <a:buClr>
                <a:schemeClr val="accent2">
                  <a:lumMod val="50000"/>
                </a:schemeClr>
              </a:buClr>
              <a:buFont typeface="Wingdings" panose="05000000000000000000" pitchFamily="2" charset="2"/>
              <a:buChar char="§"/>
            </a:pPr>
            <a:r>
              <a:rPr lang="en-GB" sz="1600" i="0" dirty="0"/>
              <a:t>but amounts could be planned over 2-3 years</a:t>
            </a:r>
          </a:p>
          <a:p>
            <a:pPr>
              <a:buClr>
                <a:schemeClr val="accent2">
                  <a:lumMod val="50000"/>
                </a:schemeClr>
              </a:buClr>
              <a:buFont typeface="Wingdings" panose="05000000000000000000" pitchFamily="2" charset="2"/>
              <a:buChar char="q"/>
            </a:pPr>
            <a:r>
              <a:rPr lang="en-GB" sz="2000" i="0" dirty="0"/>
              <a:t>May be renewed : be prepared to stay engaged over the long haul</a:t>
            </a:r>
          </a:p>
          <a:p>
            <a:pPr>
              <a:buClr>
                <a:schemeClr val="accent2">
                  <a:lumMod val="50000"/>
                </a:schemeClr>
              </a:buClr>
              <a:buFont typeface="Wingdings" panose="05000000000000000000" pitchFamily="2" charset="2"/>
              <a:buChar char="q"/>
            </a:pPr>
            <a:r>
              <a:rPr lang="en-GB" sz="2000" i="0" dirty="0"/>
              <a:t>Sequence: </a:t>
            </a:r>
          </a:p>
          <a:p>
            <a:pPr lvl="1">
              <a:buClr>
                <a:schemeClr val="accent2">
                  <a:lumMod val="50000"/>
                </a:schemeClr>
              </a:buClr>
              <a:buFont typeface="Wingdings" panose="05000000000000000000" pitchFamily="2" charset="2"/>
              <a:buChar char="§"/>
            </a:pPr>
            <a:r>
              <a:rPr lang="en-GB" sz="1600" i="0" dirty="0"/>
              <a:t>Deliver quick wins</a:t>
            </a:r>
          </a:p>
          <a:p>
            <a:pPr lvl="1">
              <a:buClr>
                <a:schemeClr val="accent2">
                  <a:lumMod val="50000"/>
                </a:schemeClr>
              </a:buClr>
              <a:buFont typeface="Wingdings" panose="05000000000000000000" pitchFamily="2" charset="2"/>
              <a:buChar char="§"/>
            </a:pPr>
            <a:r>
              <a:rPr lang="en-GB" sz="1600" i="0" dirty="0"/>
              <a:t>Take into account of what a fragile state can realistically achieve in a given timeframe</a:t>
            </a:r>
            <a:endParaRPr lang="en-GB" sz="1600" dirty="0"/>
          </a:p>
          <a:p>
            <a:pPr lvl="1">
              <a:buClr>
                <a:schemeClr val="accent2">
                  <a:lumMod val="50000"/>
                </a:schemeClr>
              </a:buClr>
              <a:buFont typeface="Wingdings" panose="05000000000000000000" pitchFamily="2" charset="2"/>
              <a:buChar char="§"/>
            </a:pPr>
            <a:endParaRPr lang="en-GB" sz="1600" dirty="0"/>
          </a:p>
          <a:p>
            <a:pPr lvl="1">
              <a:buClr>
                <a:schemeClr val="accent2">
                  <a:lumMod val="50000"/>
                </a:schemeClr>
              </a:buClr>
              <a:buFont typeface="Wingdings" panose="05000000000000000000" pitchFamily="2" charset="2"/>
              <a:buChar char="§"/>
            </a:pPr>
            <a:r>
              <a:rPr lang="en-GB" sz="1600" i="0" dirty="0">
                <a:solidFill>
                  <a:srgbClr val="FF0000"/>
                </a:solidFill>
              </a:rPr>
              <a:t>Option since 2015: combination SBC + SRC</a:t>
            </a: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264217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85861"/>
            <a:ext cx="8229600" cy="414947"/>
          </a:xfrm>
        </p:spPr>
        <p:txBody>
          <a:bodyPr/>
          <a:lstStyle/>
          <a:p>
            <a:r>
              <a:rPr lang="en-GB" dirty="0"/>
              <a:t>Design (2)</a:t>
            </a:r>
          </a:p>
        </p:txBody>
      </p:sp>
      <p:sp>
        <p:nvSpPr>
          <p:cNvPr id="3" name="Content Placeholder 2"/>
          <p:cNvSpPr>
            <a:spLocks noGrp="1"/>
          </p:cNvSpPr>
          <p:nvPr>
            <p:ph idx="1"/>
          </p:nvPr>
        </p:nvSpPr>
        <p:spPr>
          <a:xfrm>
            <a:off x="457200" y="1714488"/>
            <a:ext cx="8229600" cy="4954871"/>
          </a:xfrm>
        </p:spPr>
        <p:txBody>
          <a:bodyPr/>
          <a:lstStyle/>
          <a:p>
            <a:pPr>
              <a:buClrTx/>
              <a:buNone/>
            </a:pPr>
            <a:r>
              <a:rPr lang="en-GB" sz="1800" i="0" dirty="0"/>
              <a:t> </a:t>
            </a:r>
          </a:p>
          <a:p>
            <a:pPr>
              <a:spcBef>
                <a:spcPts val="1200"/>
              </a:spcBef>
              <a:buClrTx/>
              <a:buNone/>
            </a:pPr>
            <a:r>
              <a:rPr lang="en-GB" sz="1800" b="1" i="0" dirty="0"/>
              <a:t>Disbursement profile:</a:t>
            </a:r>
          </a:p>
          <a:p>
            <a:pPr marL="0">
              <a:buClrTx/>
              <a:buNone/>
            </a:pPr>
            <a:r>
              <a:rPr lang="en-GB" sz="1800" i="0" dirty="0"/>
              <a:t>. Should be coordinated with the Government, IMF, and other BS donors to be adapted to cash flow needs of the Government.</a:t>
            </a:r>
          </a:p>
          <a:p>
            <a:pPr marL="0">
              <a:buClrTx/>
              <a:buNone/>
            </a:pPr>
            <a:r>
              <a:rPr lang="en-GB" sz="1800" i="0" dirty="0"/>
              <a:t>. Larger fixed tranche (high financing gaps, need for more predictable aid)</a:t>
            </a:r>
          </a:p>
          <a:p>
            <a:pPr>
              <a:spcBef>
                <a:spcPts val="1200"/>
              </a:spcBef>
              <a:buClrTx/>
              <a:buNone/>
            </a:pPr>
            <a:r>
              <a:rPr lang="en-GB" sz="1800" b="1" i="0" dirty="0"/>
              <a:t>Performance indicators : 	</a:t>
            </a:r>
            <a:endParaRPr lang="en-GB" sz="1800" i="0" dirty="0"/>
          </a:p>
          <a:p>
            <a:pPr lvl="1">
              <a:buClrTx/>
              <a:buFont typeface="Wingdings" pitchFamily="2" charset="2"/>
              <a:buChar char="ü"/>
            </a:pPr>
            <a:r>
              <a:rPr lang="en-GB" sz="1800" b="0" dirty="0">
                <a:ea typeface="+mn-ea"/>
                <a:cs typeface="+mn-cs"/>
                <a:sym typeface="Wingdings" pitchFamily="2" charset="2"/>
              </a:rPr>
              <a:t>limit the number</a:t>
            </a:r>
            <a:r>
              <a:rPr lang="en-GB" sz="1800" dirty="0"/>
              <a:t> </a:t>
            </a:r>
          </a:p>
          <a:p>
            <a:pPr lvl="1">
              <a:buClrTx/>
              <a:buFont typeface="Wingdings" pitchFamily="2" charset="2"/>
              <a:buChar char="ü"/>
            </a:pPr>
            <a:r>
              <a:rPr lang="en-GB" sz="1800" b="0" dirty="0"/>
              <a:t>Simple, realistic, related to vital state function </a:t>
            </a:r>
          </a:p>
          <a:p>
            <a:pPr lvl="1">
              <a:buClrTx/>
              <a:buFont typeface="Wingdings" pitchFamily="2" charset="2"/>
              <a:buChar char="ü"/>
            </a:pPr>
            <a:r>
              <a:rPr lang="en-GB" sz="1800" b="0" dirty="0"/>
              <a:t>Focus on reforms process/output</a:t>
            </a:r>
            <a:endParaRPr lang="en-GB" sz="1800" b="0" dirty="0">
              <a:ea typeface="+mn-ea"/>
              <a:cs typeface="+mn-cs"/>
              <a:sym typeface="Wingdings" pitchFamily="2" charset="2"/>
            </a:endParaRPr>
          </a:p>
          <a:p>
            <a:pPr lvl="1">
              <a:buClrTx/>
              <a:buFont typeface="Wingdings" pitchFamily="2" charset="2"/>
              <a:buChar char="ü"/>
            </a:pPr>
            <a:r>
              <a:rPr lang="en-GB" sz="1800" b="0" dirty="0">
                <a:ea typeface="+mn-ea"/>
                <a:cs typeface="+mn-cs"/>
                <a:sym typeface="Wingdings" pitchFamily="2" charset="2"/>
              </a:rPr>
              <a:t>the n/n+1 rule will be applied on the basis of indicators evaluated on year n</a:t>
            </a:r>
            <a:r>
              <a:rPr lang="en-GB" sz="1400" b="0" dirty="0"/>
              <a:t>.  </a:t>
            </a:r>
            <a:endParaRPr lang="en-GB" sz="1400" i="0" dirty="0">
              <a:sym typeface="Wingdings" pitchFamily="2" charset="2"/>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060164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very much for your attention</a:t>
            </a:r>
          </a:p>
        </p:txBody>
      </p:sp>
      <p:sp>
        <p:nvSpPr>
          <p:cNvPr id="3" name="Slide Number Placeholder 2"/>
          <p:cNvSpPr>
            <a:spLocks noGrp="1"/>
          </p:cNvSpPr>
          <p:nvPr>
            <p:ph type="sldNum" sz="quarter" idx="12"/>
          </p:nvPr>
        </p:nvSpPr>
        <p:spPr/>
        <p:txBody>
          <a:bodyPr/>
          <a:lstStyle/>
          <a:p>
            <a:fld id="{37B83C0C-BC65-4367-9B8A-060D4801009D}" type="slidenum">
              <a:rPr lang="en-GB" smtClean="0"/>
              <a:pPr/>
              <a:t>32</a:t>
            </a:fld>
            <a:endParaRPr lang="en-GB"/>
          </a:p>
        </p:txBody>
      </p:sp>
    </p:spTree>
    <p:extLst>
      <p:ext uri="{BB962C8B-B14F-4D97-AF65-F5344CB8AC3E}">
        <p14:creationId xmlns:p14="http://schemas.microsoft.com/office/powerpoint/2010/main" val="1990159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5288" y="1196752"/>
            <a:ext cx="8229600" cy="720725"/>
          </a:xfrm>
        </p:spPr>
        <p:txBody>
          <a:bodyPr/>
          <a:lstStyle/>
          <a:p>
            <a:pPr eaLnBrk="1" hangingPunct="1"/>
            <a:r>
              <a:rPr lang="en-US" sz="2600" dirty="0"/>
              <a:t>SBC is one of the three types of contracts</a:t>
            </a:r>
          </a:p>
        </p:txBody>
      </p:sp>
      <p:sp>
        <p:nvSpPr>
          <p:cNvPr id="17411" name="Rectangle 3"/>
          <p:cNvSpPr>
            <a:spLocks noGrp="1" noChangeArrowheads="1"/>
          </p:cNvSpPr>
          <p:nvPr>
            <p:ph type="body" idx="1"/>
          </p:nvPr>
        </p:nvSpPr>
        <p:spPr>
          <a:xfrm>
            <a:off x="468312" y="2348880"/>
            <a:ext cx="8424167" cy="3528194"/>
          </a:xfrm>
        </p:spPr>
        <p:txBody>
          <a:bodyPr/>
          <a:lstStyle/>
          <a:p>
            <a:pPr marL="933450" lvl="1" indent="-476250" eaLnBrk="1" hangingPunct="1">
              <a:lnSpc>
                <a:spcPct val="130000"/>
              </a:lnSpc>
              <a:spcBef>
                <a:spcPct val="0"/>
              </a:spcBef>
              <a:buClrTx/>
              <a:buFont typeface="Wingdings" pitchFamily="2" charset="2"/>
              <a:buChar char="§"/>
            </a:pPr>
            <a:r>
              <a:rPr lang="en-US" b="0" dirty="0">
                <a:solidFill>
                  <a:srgbClr val="C00000"/>
                </a:solidFill>
              </a:rPr>
              <a:t>State building contracts (SBC)</a:t>
            </a:r>
            <a:r>
              <a:rPr lang="en-US" b="0" dirty="0">
                <a:solidFill>
                  <a:schemeClr val="accent2"/>
                </a:solidFill>
              </a:rPr>
              <a:t>, provided when fragility or transition processes require promoting development and democratic governance, including making sustainable changes in transition societies and helping to ensure vital state functions and basic public services.</a:t>
            </a:r>
          </a:p>
        </p:txBody>
      </p:sp>
      <p:sp>
        <p:nvSpPr>
          <p:cNvPr id="4" name="Slide Number Placeholder 3"/>
          <p:cNvSpPr>
            <a:spLocks noGrp="1"/>
          </p:cNvSpPr>
          <p:nvPr>
            <p:ph type="sldNum" sz="quarter" idx="12"/>
          </p:nvPr>
        </p:nvSpPr>
        <p:spPr/>
        <p:txBody>
          <a:bodyPr/>
          <a:lstStyle/>
          <a:p>
            <a:fld id="{37B83C0C-BC65-4367-9B8A-060D4801009D}" type="slidenum">
              <a:rPr lang="en-GB" smtClean="0"/>
              <a:pPr/>
              <a:t>4</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052736"/>
            <a:ext cx="8229600" cy="936625"/>
          </a:xfrm>
        </p:spPr>
        <p:txBody>
          <a:bodyPr/>
          <a:lstStyle/>
          <a:p>
            <a:r>
              <a:rPr lang="en-GB" sz="2400" dirty="0"/>
              <a:t>SBC in which situations ?</a:t>
            </a:r>
          </a:p>
        </p:txBody>
      </p:sp>
      <p:sp>
        <p:nvSpPr>
          <p:cNvPr id="3" name="Content Placeholder 2"/>
          <p:cNvSpPr>
            <a:spLocks noGrp="1"/>
          </p:cNvSpPr>
          <p:nvPr>
            <p:ph idx="1"/>
          </p:nvPr>
        </p:nvSpPr>
        <p:spPr>
          <a:xfrm>
            <a:off x="457200" y="1772816"/>
            <a:ext cx="8229600" cy="4176464"/>
          </a:xfrm>
        </p:spPr>
        <p:txBody>
          <a:bodyPr/>
          <a:lstStyle/>
          <a:p>
            <a:pPr>
              <a:buClrTx/>
              <a:buFont typeface="Wingdings" panose="05000000000000000000" pitchFamily="2" charset="2"/>
              <a:buChar char="Ø"/>
            </a:pPr>
            <a:r>
              <a:rPr lang="en-GB" sz="1800" i="0" dirty="0"/>
              <a:t>SBC to be provided exclusively in </a:t>
            </a:r>
            <a:r>
              <a:rPr lang="en-GB" sz="1800" i="0" dirty="0">
                <a:solidFill>
                  <a:srgbClr val="C00000"/>
                </a:solidFill>
              </a:rPr>
              <a:t>situations of fragility</a:t>
            </a:r>
          </a:p>
          <a:p>
            <a:pPr marL="0" indent="0">
              <a:buClrTx/>
              <a:buNone/>
            </a:pPr>
            <a:endParaRPr lang="en-GB" sz="1800" i="0" dirty="0"/>
          </a:p>
          <a:p>
            <a:pPr>
              <a:buClrTx/>
              <a:buFont typeface="Wingdings" panose="05000000000000000000" pitchFamily="2" charset="2"/>
              <a:buChar char="Ø"/>
            </a:pPr>
            <a:r>
              <a:rPr lang="en-GB" sz="1800" i="0" dirty="0"/>
              <a:t>EU Council (</a:t>
            </a:r>
            <a:r>
              <a:rPr lang="en-GB" sz="1800" i="0" dirty="0" err="1"/>
              <a:t>nov</a:t>
            </a:r>
            <a:r>
              <a:rPr lang="en-GB" sz="1800" i="0" dirty="0"/>
              <a:t> 2007) </a:t>
            </a:r>
          </a:p>
          <a:p>
            <a:pPr marL="0" indent="0">
              <a:buClrTx/>
              <a:buNone/>
            </a:pPr>
            <a:endParaRPr lang="en-GB" sz="1800" i="0" dirty="0"/>
          </a:p>
          <a:p>
            <a:pPr marL="0" indent="0">
              <a:buClrTx/>
              <a:buNone/>
            </a:pPr>
            <a:r>
              <a:rPr lang="en-GB" sz="1800" i="0" dirty="0"/>
              <a:t>“Fragility refers to </a:t>
            </a:r>
            <a:r>
              <a:rPr lang="en-GB" sz="1800" i="0" dirty="0">
                <a:solidFill>
                  <a:srgbClr val="FF0000"/>
                </a:solidFill>
              </a:rPr>
              <a:t>weak or failing structures </a:t>
            </a:r>
            <a:r>
              <a:rPr lang="en-GB" sz="1800" i="0" dirty="0"/>
              <a:t>and to situations where the </a:t>
            </a:r>
            <a:r>
              <a:rPr lang="en-GB" sz="1800" i="0" dirty="0">
                <a:solidFill>
                  <a:srgbClr val="FF0000"/>
                </a:solidFill>
              </a:rPr>
              <a:t>social contract is broken </a:t>
            </a:r>
            <a:r>
              <a:rPr lang="en-GB" sz="1800" i="0" dirty="0"/>
              <a:t>due to the </a:t>
            </a:r>
            <a:r>
              <a:rPr lang="en-GB" sz="1800" i="0" dirty="0">
                <a:solidFill>
                  <a:srgbClr val="FF0000"/>
                </a:solidFill>
              </a:rPr>
              <a:t>State’s incapacity </a:t>
            </a:r>
            <a:r>
              <a:rPr lang="en-GB" sz="1800" i="0" dirty="0"/>
              <a:t>or </a:t>
            </a:r>
            <a:r>
              <a:rPr lang="en-GB" sz="1800" i="0" dirty="0">
                <a:solidFill>
                  <a:srgbClr val="FF0000"/>
                </a:solidFill>
              </a:rPr>
              <a:t>unwillingness:</a:t>
            </a:r>
          </a:p>
          <a:p>
            <a:pPr>
              <a:buClrTx/>
            </a:pPr>
            <a:r>
              <a:rPr lang="en-GB" sz="1800" i="0" dirty="0"/>
              <a:t>to deal with its </a:t>
            </a:r>
            <a:r>
              <a:rPr lang="en-GB" sz="1800" i="0" u="sng" dirty="0"/>
              <a:t>basic functions</a:t>
            </a:r>
            <a:r>
              <a:rPr lang="en-GB" sz="1800" i="0" dirty="0"/>
              <a:t>, </a:t>
            </a:r>
          </a:p>
          <a:p>
            <a:pPr>
              <a:buClrTx/>
            </a:pPr>
            <a:r>
              <a:rPr lang="en-GB" sz="1800" i="0" dirty="0"/>
              <a:t>to meet its obligations and responsibilities regarding the rule of law, protection of human rights and fundamental freedoms, security and safety of its population, poverty reduction, service delivery, the transparent and equitable management of resources and access to power”</a:t>
            </a:r>
          </a:p>
          <a:p>
            <a:pPr marL="0" indent="0">
              <a:buClrTx/>
              <a:buNone/>
            </a:pPr>
            <a:r>
              <a:rPr lang="en-GB" sz="1800" i="0" dirty="0"/>
              <a:t> </a:t>
            </a:r>
          </a:p>
        </p:txBody>
      </p:sp>
      <p:sp>
        <p:nvSpPr>
          <p:cNvPr id="4" name="Slide Number Placeholder 3"/>
          <p:cNvSpPr>
            <a:spLocks noGrp="1"/>
          </p:cNvSpPr>
          <p:nvPr>
            <p:ph type="sldNum" sz="quarter" idx="12"/>
          </p:nvPr>
        </p:nvSpPr>
        <p:spPr/>
        <p:txBody>
          <a:bodyPr/>
          <a:lstStyle/>
          <a:p>
            <a:fld id="{37B83C0C-BC65-4367-9B8A-060D4801009D}" type="slidenum">
              <a:rPr lang="en-GB" smtClean="0"/>
              <a:pPr/>
              <a:t>5</a:t>
            </a:fld>
            <a:endParaRPr lang="en-GB"/>
          </a:p>
        </p:txBody>
      </p:sp>
    </p:spTree>
    <p:extLst>
      <p:ext uri="{BB962C8B-B14F-4D97-AF65-F5344CB8AC3E}">
        <p14:creationId xmlns:p14="http://schemas.microsoft.com/office/powerpoint/2010/main" val="4088136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052736"/>
            <a:ext cx="8229600" cy="936625"/>
          </a:xfrm>
        </p:spPr>
        <p:txBody>
          <a:bodyPr/>
          <a:lstStyle/>
          <a:p>
            <a:r>
              <a:rPr lang="en-GB" sz="2400" dirty="0"/>
              <a:t>Mobilising SBC in fragile situations</a:t>
            </a:r>
          </a:p>
        </p:txBody>
      </p:sp>
      <p:sp>
        <p:nvSpPr>
          <p:cNvPr id="3" name="Content Placeholder 2"/>
          <p:cNvSpPr>
            <a:spLocks noGrp="1"/>
          </p:cNvSpPr>
          <p:nvPr>
            <p:ph idx="1"/>
          </p:nvPr>
        </p:nvSpPr>
        <p:spPr>
          <a:xfrm>
            <a:off x="365775" y="1956504"/>
            <a:ext cx="7992888" cy="2304256"/>
          </a:xfrm>
          <a:solidFill>
            <a:schemeClr val="bg1">
              <a:lumMod val="95000"/>
            </a:schemeClr>
          </a:solidFill>
        </p:spPr>
        <p:txBody>
          <a:bodyPr/>
          <a:lstStyle/>
          <a:p>
            <a:pPr marL="355600" indent="0">
              <a:buNone/>
            </a:pPr>
            <a:r>
              <a:rPr lang="en-GB" sz="2000" i="0" dirty="0"/>
              <a:t>BS can be instrumental in a global, coherent and coordinated response aiming to help partner countries: </a:t>
            </a:r>
          </a:p>
          <a:p>
            <a:pPr marL="355600" indent="363538">
              <a:buClr>
                <a:schemeClr val="accent6">
                  <a:lumMod val="75000"/>
                </a:schemeClr>
              </a:buClr>
              <a:buFont typeface="Wingdings" panose="05000000000000000000" pitchFamily="2" charset="2"/>
              <a:buChar char="v"/>
            </a:pPr>
            <a:r>
              <a:rPr lang="en-GB" sz="2000" i="0" dirty="0"/>
              <a:t>ensure vital state functions</a:t>
            </a:r>
          </a:p>
          <a:p>
            <a:pPr marL="355600" indent="363538">
              <a:buClr>
                <a:schemeClr val="accent6">
                  <a:lumMod val="75000"/>
                </a:schemeClr>
              </a:buClr>
              <a:buFont typeface="Wingdings" panose="05000000000000000000" pitchFamily="2" charset="2"/>
              <a:buChar char="v"/>
            </a:pPr>
            <a:r>
              <a:rPr lang="en-GB" sz="2000" i="0" dirty="0"/>
              <a:t>support the transition towards development</a:t>
            </a:r>
          </a:p>
          <a:p>
            <a:pPr marL="355600" indent="363538">
              <a:buClr>
                <a:schemeClr val="accent6">
                  <a:lumMod val="75000"/>
                </a:schemeClr>
              </a:buClr>
              <a:buFont typeface="Wingdings" panose="05000000000000000000" pitchFamily="2" charset="2"/>
              <a:buChar char="v"/>
            </a:pPr>
            <a:r>
              <a:rPr lang="en-GB" sz="2000" i="0" dirty="0"/>
              <a:t>promote governance, human rights and democracy</a:t>
            </a:r>
          </a:p>
          <a:p>
            <a:pPr marL="355600" indent="363538">
              <a:buClr>
                <a:schemeClr val="accent6">
                  <a:lumMod val="75000"/>
                </a:schemeClr>
              </a:buClr>
              <a:buFont typeface="Wingdings" panose="05000000000000000000" pitchFamily="2" charset="2"/>
              <a:buChar char="v"/>
            </a:pPr>
            <a:r>
              <a:rPr lang="en-GB" sz="2000" i="0" dirty="0"/>
              <a:t>deliver basic services to the populations</a:t>
            </a:r>
          </a:p>
        </p:txBody>
      </p:sp>
      <p:sp>
        <p:nvSpPr>
          <p:cNvPr id="4" name="Slide Number Placeholder 3"/>
          <p:cNvSpPr>
            <a:spLocks noGrp="1"/>
          </p:cNvSpPr>
          <p:nvPr>
            <p:ph type="sldNum" sz="quarter" idx="12"/>
          </p:nvPr>
        </p:nvSpPr>
        <p:spPr/>
        <p:txBody>
          <a:bodyPr/>
          <a:lstStyle/>
          <a:p>
            <a:fld id="{37B83C0C-BC65-4367-9B8A-060D4801009D}" type="slidenum">
              <a:rPr lang="en-GB" smtClean="0"/>
              <a:pPr/>
              <a:t>6</a:t>
            </a:fld>
            <a:endParaRPr lang="en-GB"/>
          </a:p>
        </p:txBody>
      </p:sp>
      <p:sp>
        <p:nvSpPr>
          <p:cNvPr id="5" name="Rectangle 4"/>
          <p:cNvSpPr/>
          <p:nvPr/>
        </p:nvSpPr>
        <p:spPr>
          <a:xfrm>
            <a:off x="437783" y="4419850"/>
            <a:ext cx="7920880" cy="2015936"/>
          </a:xfrm>
          <a:prstGeom prst="rect">
            <a:avLst/>
          </a:prstGeom>
          <a:solidFill>
            <a:schemeClr val="bg1">
              <a:lumMod val="75000"/>
            </a:schemeClr>
          </a:solidFill>
        </p:spPr>
        <p:txBody>
          <a:bodyPr wrap="square">
            <a:spAutoFit/>
          </a:bodyPr>
          <a:lstStyle/>
          <a:p>
            <a:pPr marL="0">
              <a:lnSpc>
                <a:spcPct val="120000"/>
              </a:lnSpc>
              <a:buNone/>
            </a:pPr>
            <a:r>
              <a:rPr lang="en-GB" sz="2000" b="1" dirty="0"/>
              <a:t>BS may also contribute in providing the essential elements of state building</a:t>
            </a:r>
            <a:r>
              <a:rPr lang="en-GB" sz="2000" dirty="0"/>
              <a:t>: </a:t>
            </a:r>
          </a:p>
          <a:p>
            <a:pPr marL="285750" indent="-285750">
              <a:lnSpc>
                <a:spcPct val="120000"/>
              </a:lnSpc>
              <a:spcBef>
                <a:spcPts val="300"/>
              </a:spcBef>
              <a:buClrTx/>
              <a:buFont typeface="Wingdings" panose="05000000000000000000" pitchFamily="2" charset="2"/>
              <a:buChar char="v"/>
            </a:pPr>
            <a:r>
              <a:rPr lang="en-GB" sz="2000" dirty="0"/>
              <a:t>Consolidate the process of stabilisation</a:t>
            </a:r>
          </a:p>
          <a:p>
            <a:pPr marL="285750" indent="-285750">
              <a:lnSpc>
                <a:spcPct val="120000"/>
              </a:lnSpc>
              <a:spcBef>
                <a:spcPts val="300"/>
              </a:spcBef>
              <a:buClrTx/>
              <a:buFont typeface="Wingdings" panose="05000000000000000000" pitchFamily="2" charset="2"/>
              <a:buChar char="v"/>
            </a:pPr>
            <a:r>
              <a:rPr lang="en-GB" sz="2000" dirty="0"/>
              <a:t>Support the country’s emergence from crisis</a:t>
            </a:r>
          </a:p>
          <a:p>
            <a:pPr>
              <a:lnSpc>
                <a:spcPct val="120000"/>
              </a:lnSpc>
              <a:buClrTx/>
              <a:buNone/>
            </a:pPr>
            <a:endParaRPr lang="en-GB" sz="2000" dirty="0"/>
          </a:p>
        </p:txBody>
      </p:sp>
    </p:spTree>
    <p:extLst>
      <p:ext uri="{BB962C8B-B14F-4D97-AF65-F5344CB8AC3E}">
        <p14:creationId xmlns:p14="http://schemas.microsoft.com/office/powerpoint/2010/main" val="2248120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052736"/>
            <a:ext cx="8229600" cy="936625"/>
          </a:xfrm>
        </p:spPr>
        <p:txBody>
          <a:bodyPr/>
          <a:lstStyle/>
          <a:p>
            <a:r>
              <a:rPr lang="en-GB" sz="2400" dirty="0"/>
              <a:t>Examples?</a:t>
            </a:r>
          </a:p>
        </p:txBody>
      </p:sp>
      <p:sp>
        <p:nvSpPr>
          <p:cNvPr id="3" name="Content Placeholder 2"/>
          <p:cNvSpPr>
            <a:spLocks noGrp="1"/>
          </p:cNvSpPr>
          <p:nvPr>
            <p:ph idx="1"/>
          </p:nvPr>
        </p:nvSpPr>
        <p:spPr>
          <a:xfrm>
            <a:off x="457200" y="1916832"/>
            <a:ext cx="8229600" cy="2808312"/>
          </a:xfrm>
        </p:spPr>
        <p:txBody>
          <a:bodyPr/>
          <a:lstStyle/>
          <a:p>
            <a:pPr marL="0" indent="0">
              <a:buClrTx/>
              <a:buNone/>
            </a:pPr>
            <a:r>
              <a:rPr lang="en-GB" i="0" dirty="0"/>
              <a:t>SBC to be provided exclusively in fragile situations of countries:</a:t>
            </a:r>
          </a:p>
          <a:p>
            <a:pPr marL="0" indent="0">
              <a:buClrTx/>
              <a:buNone/>
            </a:pPr>
            <a:endParaRPr lang="en-GB" i="0" dirty="0"/>
          </a:p>
          <a:p>
            <a:pPr lvl="1">
              <a:buClrTx/>
              <a:buFont typeface="Wingdings" panose="05000000000000000000" pitchFamily="2" charset="2"/>
              <a:buChar char="Ø"/>
            </a:pPr>
            <a:r>
              <a:rPr lang="en-GB" sz="2400" dirty="0"/>
              <a:t>emerging from crisis and armed conflict</a:t>
            </a:r>
          </a:p>
          <a:p>
            <a:pPr lvl="1">
              <a:buClrTx/>
              <a:buFont typeface="Wingdings" panose="05000000000000000000" pitchFamily="2" charset="2"/>
              <a:buChar char="Ø"/>
            </a:pPr>
            <a:r>
              <a:rPr lang="en-GB" sz="2400" dirty="0"/>
              <a:t>emerging </a:t>
            </a:r>
            <a:r>
              <a:rPr lang="en-GB" sz="2400" i="0" dirty="0"/>
              <a:t>from humanitarian crises and natural disasters</a:t>
            </a:r>
          </a:p>
          <a:p>
            <a:pPr lvl="1">
              <a:buClrTx/>
              <a:buFont typeface="Wingdings" panose="05000000000000000000" pitchFamily="2" charset="2"/>
              <a:buChar char="Ø"/>
            </a:pPr>
            <a:r>
              <a:rPr lang="en-GB" sz="2400" dirty="0"/>
              <a:t>i</a:t>
            </a:r>
            <a:r>
              <a:rPr lang="en-GB" sz="2400" i="0" dirty="0"/>
              <a:t>n reconstruction</a:t>
            </a:r>
          </a:p>
          <a:p>
            <a:pPr lvl="1">
              <a:buClrTx/>
              <a:buFont typeface="Wingdings" panose="05000000000000000000" pitchFamily="2" charset="2"/>
              <a:buChar char="Ø"/>
            </a:pPr>
            <a:r>
              <a:rPr lang="en-GB" sz="2400" dirty="0"/>
              <a:t>in situation of extreme poverty.</a:t>
            </a:r>
            <a:endParaRPr lang="en-GB" sz="240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7</a:t>
            </a:fld>
            <a:endParaRPr lang="en-GB"/>
          </a:p>
        </p:txBody>
      </p:sp>
    </p:spTree>
    <p:extLst>
      <p:ext uri="{BB962C8B-B14F-4D97-AF65-F5344CB8AC3E}">
        <p14:creationId xmlns:p14="http://schemas.microsoft.com/office/powerpoint/2010/main" val="4106736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t>SBC </a:t>
            </a:r>
            <a:r>
              <a:rPr lang="nl-NL" sz="2400" dirty="0" err="1"/>
              <a:t>Countries</a:t>
            </a:r>
            <a:r>
              <a:rPr lang="nl-NL" sz="2400" dirty="0"/>
              <a:t> (2016)</a:t>
            </a:r>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282324131"/>
              </p:ext>
            </p:extLst>
          </p:nvPr>
        </p:nvGraphicFramePr>
        <p:xfrm>
          <a:off x="457200" y="2492374"/>
          <a:ext cx="8229600" cy="331289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1751727697"/>
                    </a:ext>
                  </a:extLst>
                </a:gridCol>
                <a:gridCol w="4114800">
                  <a:extLst>
                    <a:ext uri="{9D8B030D-6E8A-4147-A177-3AD203B41FA5}">
                      <a16:colId xmlns:a16="http://schemas.microsoft.com/office/drawing/2014/main" xmlns="" val="2155165385"/>
                    </a:ext>
                  </a:extLst>
                </a:gridCol>
              </a:tblGrid>
              <a:tr h="3312890">
                <a:tc>
                  <a:txBody>
                    <a:bodyPr/>
                    <a:lstStyle/>
                    <a:p>
                      <a:r>
                        <a:rPr lang="nl-NL" sz="2400" dirty="0">
                          <a:solidFill>
                            <a:schemeClr val="accent1">
                              <a:lumMod val="25000"/>
                            </a:schemeClr>
                          </a:solidFill>
                        </a:rPr>
                        <a:t>Afghanistan</a:t>
                      </a:r>
                    </a:p>
                    <a:p>
                      <a:r>
                        <a:rPr lang="nl-NL" sz="2400" dirty="0">
                          <a:solidFill>
                            <a:schemeClr val="accent1">
                              <a:lumMod val="25000"/>
                            </a:schemeClr>
                          </a:solidFill>
                        </a:rPr>
                        <a:t>Ivory Coast </a:t>
                      </a:r>
                    </a:p>
                    <a:p>
                      <a:r>
                        <a:rPr lang="nl-NL" sz="2400" dirty="0">
                          <a:solidFill>
                            <a:schemeClr val="accent1">
                              <a:lumMod val="25000"/>
                            </a:schemeClr>
                          </a:solidFill>
                        </a:rPr>
                        <a:t>Mali </a:t>
                      </a:r>
                    </a:p>
                    <a:p>
                      <a:r>
                        <a:rPr lang="nl-NL" sz="2400" dirty="0">
                          <a:solidFill>
                            <a:schemeClr val="accent1">
                              <a:lumMod val="25000"/>
                            </a:schemeClr>
                          </a:solidFill>
                        </a:rPr>
                        <a:t>Niger</a:t>
                      </a:r>
                    </a:p>
                    <a:p>
                      <a:r>
                        <a:rPr lang="nl-NL" sz="2400" dirty="0">
                          <a:solidFill>
                            <a:schemeClr val="accent1">
                              <a:lumMod val="25000"/>
                            </a:schemeClr>
                          </a:solidFill>
                        </a:rPr>
                        <a:t>Mauritania </a:t>
                      </a:r>
                    </a:p>
                    <a:p>
                      <a:r>
                        <a:rPr lang="nl-NL" sz="2400" dirty="0">
                          <a:solidFill>
                            <a:schemeClr val="accent1">
                              <a:lumMod val="25000"/>
                            </a:schemeClr>
                          </a:solidFill>
                        </a:rPr>
                        <a:t>Sierra Leone </a:t>
                      </a:r>
                    </a:p>
                    <a:p>
                      <a:r>
                        <a:rPr lang="nl-NL" sz="2400" dirty="0">
                          <a:solidFill>
                            <a:schemeClr val="accent1">
                              <a:lumMod val="25000"/>
                            </a:schemeClr>
                          </a:solidFill>
                        </a:rPr>
                        <a:t>Togo </a:t>
                      </a:r>
                    </a:p>
                    <a:p>
                      <a:endParaRPr lang="nl-NL" dirty="0"/>
                    </a:p>
                  </a:txBody>
                  <a:tcPr/>
                </a:tc>
                <a:tc>
                  <a:txBody>
                    <a:bodyPr/>
                    <a:lstStyle/>
                    <a:p>
                      <a:r>
                        <a:rPr lang="nl-NL" sz="2400" dirty="0">
                          <a:solidFill>
                            <a:schemeClr val="accent1">
                              <a:lumMod val="25000"/>
                            </a:schemeClr>
                          </a:solidFill>
                        </a:rPr>
                        <a:t>Guinée-Bissau </a:t>
                      </a:r>
                    </a:p>
                    <a:p>
                      <a:r>
                        <a:rPr lang="nl-NL" sz="2400" dirty="0" err="1">
                          <a:solidFill>
                            <a:schemeClr val="accent1">
                              <a:lumMod val="25000"/>
                            </a:schemeClr>
                          </a:solidFill>
                        </a:rPr>
                        <a:t>Haiti</a:t>
                      </a:r>
                      <a:r>
                        <a:rPr lang="nl-NL" sz="2400" dirty="0">
                          <a:solidFill>
                            <a:schemeClr val="accent1">
                              <a:lumMod val="25000"/>
                            </a:schemeClr>
                          </a:solidFill>
                        </a:rPr>
                        <a:t> </a:t>
                      </a:r>
                    </a:p>
                    <a:p>
                      <a:r>
                        <a:rPr lang="nl-NL" sz="2400" dirty="0">
                          <a:solidFill>
                            <a:schemeClr val="accent1">
                              <a:lumMod val="25000"/>
                            </a:schemeClr>
                          </a:solidFill>
                        </a:rPr>
                        <a:t>Ukraine </a:t>
                      </a:r>
                    </a:p>
                    <a:p>
                      <a:r>
                        <a:rPr lang="nl-NL" sz="2400" dirty="0">
                          <a:solidFill>
                            <a:schemeClr val="accent1">
                              <a:lumMod val="25000"/>
                            </a:schemeClr>
                          </a:solidFill>
                        </a:rPr>
                        <a:t>Burkina Faso</a:t>
                      </a:r>
                    </a:p>
                    <a:p>
                      <a:r>
                        <a:rPr lang="nl-NL" sz="2400" dirty="0">
                          <a:solidFill>
                            <a:schemeClr val="accent1">
                              <a:lumMod val="25000"/>
                            </a:schemeClr>
                          </a:solidFill>
                        </a:rPr>
                        <a:t>Madagaskar</a:t>
                      </a:r>
                    </a:p>
                    <a:p>
                      <a:r>
                        <a:rPr lang="nl-NL" sz="2400" dirty="0" err="1">
                          <a:solidFill>
                            <a:schemeClr val="accent1">
                              <a:lumMod val="25000"/>
                            </a:schemeClr>
                          </a:solidFill>
                        </a:rPr>
                        <a:t>Tchad</a:t>
                      </a:r>
                      <a:endParaRPr lang="nl-NL" sz="2400" dirty="0">
                        <a:solidFill>
                          <a:schemeClr val="accent1">
                            <a:lumMod val="25000"/>
                          </a:schemeClr>
                        </a:solidFill>
                      </a:endParaRPr>
                    </a:p>
                    <a:p>
                      <a:r>
                        <a:rPr lang="nl-NL" sz="2400" dirty="0">
                          <a:solidFill>
                            <a:schemeClr val="accent1">
                              <a:lumMod val="25000"/>
                            </a:schemeClr>
                          </a:solidFill>
                        </a:rPr>
                        <a:t>Central </a:t>
                      </a:r>
                      <a:r>
                        <a:rPr lang="nl-NL" sz="2400" dirty="0" err="1">
                          <a:solidFill>
                            <a:schemeClr val="accent1">
                              <a:lumMod val="25000"/>
                            </a:schemeClr>
                          </a:solidFill>
                        </a:rPr>
                        <a:t>African</a:t>
                      </a:r>
                      <a:r>
                        <a:rPr lang="nl-NL" sz="2400" baseline="0" dirty="0">
                          <a:solidFill>
                            <a:schemeClr val="accent1">
                              <a:lumMod val="25000"/>
                            </a:schemeClr>
                          </a:solidFill>
                        </a:rPr>
                        <a:t> </a:t>
                      </a:r>
                      <a:r>
                        <a:rPr lang="nl-NL" sz="2400" baseline="0" dirty="0" err="1">
                          <a:solidFill>
                            <a:schemeClr val="accent1">
                              <a:lumMod val="25000"/>
                            </a:schemeClr>
                          </a:solidFill>
                        </a:rPr>
                        <a:t>Republic</a:t>
                      </a:r>
                      <a:endParaRPr lang="nl-NL" sz="2400" dirty="0">
                        <a:solidFill>
                          <a:schemeClr val="accent1">
                            <a:lumMod val="25000"/>
                          </a:schemeClr>
                        </a:solidFill>
                      </a:endParaRPr>
                    </a:p>
                    <a:p>
                      <a:endParaRPr lang="nl-NL" dirty="0"/>
                    </a:p>
                  </a:txBody>
                  <a:tcPr/>
                </a:tc>
                <a:extLst>
                  <a:ext uri="{0D108BD9-81ED-4DB2-BD59-A6C34878D82A}">
                    <a16:rowId xmlns:a16="http://schemas.microsoft.com/office/drawing/2014/main" xmlns="" val="3415198111"/>
                  </a:ext>
                </a:extLst>
              </a:tr>
            </a:tbl>
          </a:graphicData>
        </a:graphic>
      </p:graphicFrame>
      <p:sp>
        <p:nvSpPr>
          <p:cNvPr id="4" name="Tijdelijke aanduiding voor dianummer 3"/>
          <p:cNvSpPr>
            <a:spLocks noGrp="1"/>
          </p:cNvSpPr>
          <p:nvPr>
            <p:ph type="sldNum" sz="quarter" idx="12"/>
          </p:nvPr>
        </p:nvSpPr>
        <p:spPr/>
        <p:txBody>
          <a:bodyPr/>
          <a:lstStyle/>
          <a:p>
            <a:fld id="{37B83C0C-BC65-4367-9B8A-060D4801009D}" type="slidenum">
              <a:rPr lang="en-GB" smtClean="0"/>
              <a:pPr/>
              <a:t>8</a:t>
            </a:fld>
            <a:endParaRPr lang="en-GB"/>
          </a:p>
        </p:txBody>
      </p:sp>
    </p:spTree>
    <p:extLst>
      <p:ext uri="{BB962C8B-B14F-4D97-AF65-F5344CB8AC3E}">
        <p14:creationId xmlns:p14="http://schemas.microsoft.com/office/powerpoint/2010/main" val="2149791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792088"/>
          </a:xfrm>
        </p:spPr>
        <p:txBody>
          <a:bodyPr/>
          <a:lstStyle/>
          <a:p>
            <a:r>
              <a:rPr lang="nl-NL" sz="2400" dirty="0"/>
              <a:t>Manilla Consensus:  </a:t>
            </a:r>
            <a:br>
              <a:rPr lang="nl-NL" sz="2400" dirty="0"/>
            </a:br>
            <a:r>
              <a:rPr lang="nl-NL" sz="2400" dirty="0" err="1"/>
              <a:t>Balancing</a:t>
            </a:r>
            <a:r>
              <a:rPr lang="nl-NL" sz="2400" dirty="0"/>
              <a:t> </a:t>
            </a:r>
            <a:r>
              <a:rPr lang="nl-NL" sz="2400" dirty="0" err="1"/>
              <a:t>opportunities</a:t>
            </a:r>
            <a:r>
              <a:rPr lang="nl-NL" sz="2400" dirty="0"/>
              <a:t> </a:t>
            </a:r>
            <a:r>
              <a:rPr lang="nl-NL" sz="2400" dirty="0" err="1"/>
              <a:t>with</a:t>
            </a:r>
            <a:r>
              <a:rPr lang="nl-NL" sz="2400" dirty="0"/>
              <a:t> </a:t>
            </a:r>
            <a:r>
              <a:rPr lang="nl-NL" sz="2400" dirty="0" err="1"/>
              <a:t>risks</a:t>
            </a:r>
            <a:endParaRPr lang="en-GB" sz="2400" dirty="0"/>
          </a:p>
        </p:txBody>
      </p:sp>
      <p:graphicFrame>
        <p:nvGraphicFramePr>
          <p:cNvPr id="6" name="Content Placeholder 5"/>
          <p:cNvGraphicFramePr>
            <a:graphicFrameLocks noGrp="1"/>
          </p:cNvGraphicFramePr>
          <p:nvPr>
            <p:ph idx="1"/>
            <p:extLst/>
          </p:nvPr>
        </p:nvGraphicFramePr>
        <p:xfrm>
          <a:off x="457200" y="1844824"/>
          <a:ext cx="8229600" cy="42813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A9B540C-44DA-4F69-89C9-7C84606640D3}" type="slidenum">
              <a:rPr lang="en-US" smtClean="0"/>
              <a:pPr/>
              <a:t>9</a:t>
            </a:fld>
            <a:endParaRPr lang="en-US"/>
          </a:p>
        </p:txBody>
      </p:sp>
    </p:spTree>
    <p:extLst>
      <p:ext uri="{BB962C8B-B14F-4D97-AF65-F5344CB8AC3E}">
        <p14:creationId xmlns:p14="http://schemas.microsoft.com/office/powerpoint/2010/main" val="3789101800"/>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10252</TotalTime>
  <Words>2671</Words>
  <Application>Microsoft Macintosh PowerPoint</Application>
  <PresentationFormat>Présentation à l'écran (4:3)</PresentationFormat>
  <Paragraphs>492</Paragraphs>
  <Slides>32</Slides>
  <Notes>28</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32</vt:i4>
      </vt:variant>
    </vt:vector>
  </HeadingPairs>
  <TitlesOfParts>
    <vt:vector size="40" baseType="lpstr">
      <vt:lpstr>Calibri</vt:lpstr>
      <vt:lpstr>ＭＳ Ｐゴシック</vt:lpstr>
      <vt:lpstr>Symbol</vt:lpstr>
      <vt:lpstr>Times New Roman</vt:lpstr>
      <vt:lpstr>Verdana</vt:lpstr>
      <vt:lpstr>Wingdings</vt:lpstr>
      <vt:lpstr>Arial</vt:lpstr>
      <vt:lpstr>Slide_Master</vt:lpstr>
      <vt:lpstr>  Budget support training   </vt:lpstr>
      <vt:lpstr>Learning flow</vt:lpstr>
      <vt:lpstr>Outline</vt:lpstr>
      <vt:lpstr>SBC is one of the three types of contracts</vt:lpstr>
      <vt:lpstr>SBC in which situations ?</vt:lpstr>
      <vt:lpstr>Mobilising SBC in fragile situations</vt:lpstr>
      <vt:lpstr>Examples?</vt:lpstr>
      <vt:lpstr>SBC Countries (2016)</vt:lpstr>
      <vt:lpstr>Manilla Consensus:   Balancing opportunities with risks</vt:lpstr>
      <vt:lpstr>Situations of conflict and fragility; possible policy responses that can be supported by EU</vt:lpstr>
      <vt:lpstr>Outline</vt:lpstr>
      <vt:lpstr>Building the rationale of BS in a fragile situation</vt:lpstr>
      <vt:lpstr>Présentation PowerPoint</vt:lpstr>
      <vt:lpstr>Specific objectives/induced outputs of a SBC  Contribution to:</vt:lpstr>
      <vt:lpstr>Expected Outcomes  and impact of a SBC</vt:lpstr>
      <vt:lpstr>FV assessment: not a precondition</vt:lpstr>
      <vt:lpstr>Outline</vt:lpstr>
      <vt:lpstr>Eligibility (1): Public Policies </vt:lpstr>
      <vt:lpstr>Eligibility (2): Macroeconomic framework </vt:lpstr>
      <vt:lpstr>Eligibility (3): PFM</vt:lpstr>
      <vt:lpstr>Minimum requirements for BS modality</vt:lpstr>
      <vt:lpstr>Eligibility (4): Transparency and oversight </vt:lpstr>
      <vt:lpstr>Risk Assessment</vt:lpstr>
      <vt:lpstr>Outline</vt:lpstr>
      <vt:lpstr>The EU approach to engagement in situations of conflict and fragility</vt:lpstr>
      <vt:lpstr>SBC: a coordinated package to addressing the underlying causes of fragility</vt:lpstr>
      <vt:lpstr>Coordination is crucial for reducing transaction costs and increasing leverage effects of BS inputs</vt:lpstr>
      <vt:lpstr>Outline</vt:lpstr>
      <vt:lpstr>Preparation of a SBC: an accelerated process</vt:lpstr>
      <vt:lpstr>Design</vt:lpstr>
      <vt:lpstr>Design (2)</vt:lpstr>
      <vt:lpstr>Présentation PowerPoint</vt:lpstr>
    </vt:vector>
  </TitlesOfParts>
  <Company>European Commission</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Fabrice.Ferrandes@ade.eu</dc:creator>
  <cp:lastModifiedBy>Juana A.</cp:lastModifiedBy>
  <cp:revision>424</cp:revision>
  <cp:lastPrinted>2014-12-11T09:56:26Z</cp:lastPrinted>
  <dcterms:created xsi:type="dcterms:W3CDTF">2011-10-28T10:25:18Z</dcterms:created>
  <dcterms:modified xsi:type="dcterms:W3CDTF">2017-06-29T17:19:23Z</dcterms:modified>
</cp:coreProperties>
</file>