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73" r:id="rId2"/>
  </p:sldMasterIdLst>
  <p:notesMasterIdLst>
    <p:notesMasterId r:id="rId37"/>
  </p:notesMasterIdLst>
  <p:handoutMasterIdLst>
    <p:handoutMasterId r:id="rId38"/>
  </p:handoutMasterIdLst>
  <p:sldIdLst>
    <p:sldId id="504" r:id="rId3"/>
    <p:sldId id="585" r:id="rId4"/>
    <p:sldId id="505" r:id="rId5"/>
    <p:sldId id="506" r:id="rId6"/>
    <p:sldId id="510" r:id="rId7"/>
    <p:sldId id="511" r:id="rId8"/>
    <p:sldId id="578" r:id="rId9"/>
    <p:sldId id="579" r:id="rId10"/>
    <p:sldId id="580" r:id="rId11"/>
    <p:sldId id="571" r:id="rId12"/>
    <p:sldId id="513" r:id="rId13"/>
    <p:sldId id="515" r:id="rId14"/>
    <p:sldId id="514" r:id="rId15"/>
    <p:sldId id="572" r:id="rId16"/>
    <p:sldId id="518" r:id="rId17"/>
    <p:sldId id="584" r:id="rId18"/>
    <p:sldId id="523" r:id="rId19"/>
    <p:sldId id="582" r:id="rId20"/>
    <p:sldId id="537" r:id="rId21"/>
    <p:sldId id="535" r:id="rId22"/>
    <p:sldId id="541" r:id="rId23"/>
    <p:sldId id="530" r:id="rId24"/>
    <p:sldId id="540" r:id="rId25"/>
    <p:sldId id="581" r:id="rId26"/>
    <p:sldId id="573" r:id="rId27"/>
    <p:sldId id="552" r:id="rId28"/>
    <p:sldId id="553" r:id="rId29"/>
    <p:sldId id="554" r:id="rId30"/>
    <p:sldId id="575" r:id="rId31"/>
    <p:sldId id="564" r:id="rId32"/>
    <p:sldId id="565" r:id="rId33"/>
    <p:sldId id="566" r:id="rId34"/>
    <p:sldId id="569" r:id="rId35"/>
    <p:sldId id="542" r:id="rId36"/>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5494"/>
    <a:srgbClr val="3166CF"/>
    <a:srgbClr val="6D77D9"/>
    <a:srgbClr val="2D5EC1"/>
    <a:srgbClr val="3E6FD2"/>
    <a:srgbClr val="FF3300"/>
    <a:srgbClr val="BDDEFF"/>
    <a:srgbClr val="99CCFF"/>
    <a:srgbClr val="808080"/>
    <a:srgbClr val="FFD6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9" autoAdjust="0"/>
    <p:restoredTop sz="80973" autoAdjust="0"/>
  </p:normalViewPr>
  <p:slideViewPr>
    <p:cSldViewPr>
      <p:cViewPr varScale="1">
        <p:scale>
          <a:sx n="77" d="100"/>
          <a:sy n="77" d="100"/>
        </p:scale>
        <p:origin x="2104" y="176"/>
      </p:cViewPr>
      <p:guideLst>
        <p:guide orient="horz" pos="2160"/>
        <p:guide pos="2880"/>
      </p:guideLst>
    </p:cSldViewPr>
  </p:slideViewPr>
  <p:outlineViewPr>
    <p:cViewPr>
      <p:scale>
        <a:sx n="33" d="100"/>
        <a:sy n="33" d="100"/>
      </p:scale>
      <p:origin x="0" y="23286"/>
    </p:cViewPr>
  </p:outlineViewPr>
  <p:notesTextViewPr>
    <p:cViewPr>
      <p:scale>
        <a:sx n="100" d="100"/>
        <a:sy n="100" d="100"/>
      </p:scale>
      <p:origin x="0" y="0"/>
    </p:cViewPr>
  </p:notesTextViewPr>
  <p:sorterViewPr>
    <p:cViewPr>
      <p:scale>
        <a:sx n="100" d="100"/>
        <a:sy n="100" d="100"/>
      </p:scale>
      <p:origin x="0" y="2880"/>
    </p:cViewPr>
  </p:sorterViewPr>
  <p:notesViewPr>
    <p:cSldViewPr>
      <p:cViewPr varScale="1">
        <p:scale>
          <a:sx n="68" d="100"/>
          <a:sy n="68" d="100"/>
        </p:scale>
        <p:origin x="-330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notesMaster" Target="notesMasters/notesMaster1.xml"/><Relationship Id="rId38" Type="http://schemas.openxmlformats.org/officeDocument/2006/relationships/handoutMaster" Target="handoutMasters/handoutMaster1.xml"/><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3D1BAA-91EB-4256-852D-DCAD217A6E38}"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nl-NL"/>
        </a:p>
      </dgm:t>
    </dgm:pt>
    <dgm:pt modelId="{2C3EC90C-1060-40FA-96F9-C50FBCEBBCCE}">
      <dgm:prSet phldrT="[Tekst]"/>
      <dgm:spPr>
        <a:solidFill>
          <a:schemeClr val="accent6">
            <a:lumMod val="75000"/>
          </a:schemeClr>
        </a:solidFill>
      </dgm:spPr>
      <dgm:t>
        <a:bodyPr/>
        <a:lstStyle/>
        <a:p>
          <a:r>
            <a:rPr lang="nl-NL" dirty="0"/>
            <a:t>Day 1 </a:t>
          </a:r>
        </a:p>
      </dgm:t>
    </dgm:pt>
    <dgm:pt modelId="{D7FCD66E-044F-4653-A820-08AF588075CD}" type="parTrans" cxnId="{34D4A65F-D4F3-4B67-9338-BB376C1F48C9}">
      <dgm:prSet/>
      <dgm:spPr/>
      <dgm:t>
        <a:bodyPr/>
        <a:lstStyle/>
        <a:p>
          <a:endParaRPr lang="nl-NL"/>
        </a:p>
      </dgm:t>
    </dgm:pt>
    <dgm:pt modelId="{1A47E11C-B6A5-4CF8-93FC-25626D771732}" type="sibTrans" cxnId="{34D4A65F-D4F3-4B67-9338-BB376C1F48C9}">
      <dgm:prSet/>
      <dgm:spPr>
        <a:solidFill>
          <a:srgbClr val="002060"/>
        </a:solidFill>
        <a:ln w="38100"/>
      </dgm:spPr>
      <dgm:t>
        <a:bodyPr/>
        <a:lstStyle/>
        <a:p>
          <a:endParaRPr lang="nl-NL"/>
        </a:p>
      </dgm:t>
    </dgm:pt>
    <dgm:pt modelId="{19496CBD-FAF4-490A-83FB-C0F5B8D67680}">
      <dgm:prSet phldrT="[Tekst]" custT="1"/>
      <dgm:spPr>
        <a:solidFill>
          <a:srgbClr val="E2F0F2">
            <a:alpha val="90000"/>
          </a:srgbClr>
        </a:solidFill>
      </dgm:spPr>
      <dgm:t>
        <a:bodyPr/>
        <a:lstStyle/>
        <a:p>
          <a:r>
            <a:rPr lang="nl-NL" sz="1400" dirty="0"/>
            <a:t>Background</a:t>
          </a:r>
        </a:p>
      </dgm:t>
    </dgm:pt>
    <dgm:pt modelId="{A762DDDD-5638-4576-8149-C61D9904B728}" type="parTrans" cxnId="{EBF2792B-BB5A-482E-9574-C1BECC44996F}">
      <dgm:prSet/>
      <dgm:spPr/>
      <dgm:t>
        <a:bodyPr/>
        <a:lstStyle/>
        <a:p>
          <a:endParaRPr lang="nl-NL"/>
        </a:p>
      </dgm:t>
    </dgm:pt>
    <dgm:pt modelId="{65503469-6844-41AA-B679-D51580F759EE}" type="sibTrans" cxnId="{EBF2792B-BB5A-482E-9574-C1BECC44996F}">
      <dgm:prSet/>
      <dgm:spPr/>
      <dgm:t>
        <a:bodyPr/>
        <a:lstStyle/>
        <a:p>
          <a:endParaRPr lang="nl-NL"/>
        </a:p>
      </dgm:t>
    </dgm:pt>
    <dgm:pt modelId="{FAC657A3-948A-4354-847B-957675B191F5}">
      <dgm:prSet phldrT="[Tekst]"/>
      <dgm:spPr>
        <a:solidFill>
          <a:schemeClr val="accent6">
            <a:lumMod val="75000"/>
          </a:schemeClr>
        </a:solidFill>
      </dgm:spPr>
      <dgm:t>
        <a:bodyPr/>
        <a:lstStyle/>
        <a:p>
          <a:r>
            <a:rPr lang="nl-NL" dirty="0"/>
            <a:t>Day 2</a:t>
          </a:r>
        </a:p>
      </dgm:t>
    </dgm:pt>
    <dgm:pt modelId="{7C8A0069-5569-40FB-9E22-6E2CA3D8D547}" type="parTrans" cxnId="{537044AE-5546-4B1D-B2C0-CD2B6F741897}">
      <dgm:prSet/>
      <dgm:spPr/>
      <dgm:t>
        <a:bodyPr/>
        <a:lstStyle/>
        <a:p>
          <a:endParaRPr lang="nl-NL"/>
        </a:p>
      </dgm:t>
    </dgm:pt>
    <dgm:pt modelId="{C93984A0-BF2C-49F9-B9CE-B411FC9607C4}" type="sibTrans" cxnId="{537044AE-5546-4B1D-B2C0-CD2B6F741897}">
      <dgm:prSet/>
      <dgm:spPr>
        <a:solidFill>
          <a:schemeClr val="accent6">
            <a:lumMod val="75000"/>
          </a:schemeClr>
        </a:solidFill>
      </dgm:spPr>
      <dgm:t>
        <a:bodyPr/>
        <a:lstStyle/>
        <a:p>
          <a:endParaRPr lang="nl-NL"/>
        </a:p>
      </dgm:t>
    </dgm:pt>
    <dgm:pt modelId="{16109047-E8F1-4D6A-A8D7-9B01DDE19BAF}">
      <dgm:prSet phldrT="[Tekst]"/>
      <dgm:spPr>
        <a:solidFill>
          <a:schemeClr val="accent6">
            <a:lumMod val="75000"/>
          </a:schemeClr>
        </a:solidFill>
      </dgm:spPr>
      <dgm:t>
        <a:bodyPr/>
        <a:lstStyle/>
        <a:p>
          <a:r>
            <a:rPr lang="nl-NL" dirty="0"/>
            <a:t>Day 3</a:t>
          </a:r>
        </a:p>
        <a:p>
          <a:r>
            <a:rPr lang="nl-NL" dirty="0"/>
            <a:t>(half </a:t>
          </a:r>
          <a:r>
            <a:rPr lang="nl-NL" dirty="0" err="1"/>
            <a:t>day</a:t>
          </a:r>
          <a:r>
            <a:rPr lang="nl-NL" dirty="0"/>
            <a:t>)</a:t>
          </a:r>
        </a:p>
      </dgm:t>
    </dgm:pt>
    <dgm:pt modelId="{A67A0F8E-2F4D-47F8-B55E-3764CFD6D8F4}" type="parTrans" cxnId="{96002FD2-8852-49C5-BE15-1069C4019D35}">
      <dgm:prSet/>
      <dgm:spPr/>
      <dgm:t>
        <a:bodyPr/>
        <a:lstStyle/>
        <a:p>
          <a:endParaRPr lang="nl-NL"/>
        </a:p>
      </dgm:t>
    </dgm:pt>
    <dgm:pt modelId="{4C235EB5-A74E-47C3-A95C-8C4E3B30147A}" type="sibTrans" cxnId="{96002FD2-8852-49C5-BE15-1069C4019D35}">
      <dgm:prSet/>
      <dgm:spPr>
        <a:solidFill>
          <a:schemeClr val="accent6">
            <a:lumMod val="75000"/>
          </a:schemeClr>
        </a:solidFill>
      </dgm:spPr>
      <dgm:t>
        <a:bodyPr/>
        <a:lstStyle/>
        <a:p>
          <a:endParaRPr lang="nl-NL"/>
        </a:p>
      </dgm:t>
    </dgm:pt>
    <dgm:pt modelId="{2371589B-2456-4254-9D3E-1914C63D930F}">
      <dgm:prSet phldrT="[Tekst]" custT="1"/>
      <dgm:spPr>
        <a:solidFill>
          <a:srgbClr val="E2F0F2">
            <a:alpha val="90000"/>
          </a:srgbClr>
        </a:solidFill>
      </dgm:spPr>
      <dgm:t>
        <a:bodyPr/>
        <a:lstStyle/>
        <a:p>
          <a:r>
            <a:rPr lang="nl-NL" sz="1400" dirty="0"/>
            <a:t>GGDC</a:t>
          </a:r>
        </a:p>
      </dgm:t>
    </dgm:pt>
    <dgm:pt modelId="{1219640C-E837-4AC8-9FC6-2CD120F72016}" type="parTrans" cxnId="{E81AA313-B06E-4E07-9BBE-30A8EB7EC09F}">
      <dgm:prSet/>
      <dgm:spPr/>
      <dgm:t>
        <a:bodyPr/>
        <a:lstStyle/>
        <a:p>
          <a:endParaRPr lang="nl-NL"/>
        </a:p>
      </dgm:t>
    </dgm:pt>
    <dgm:pt modelId="{D11BF578-4936-49B1-9EF9-06C15F22E2EF}" type="sibTrans" cxnId="{E81AA313-B06E-4E07-9BBE-30A8EB7EC09F}">
      <dgm:prSet/>
      <dgm:spPr/>
      <dgm:t>
        <a:bodyPr/>
        <a:lstStyle/>
        <a:p>
          <a:endParaRPr lang="nl-NL"/>
        </a:p>
      </dgm:t>
    </dgm:pt>
    <dgm:pt modelId="{EF415A27-4E4B-4ADD-B060-F52B90FF67E4}">
      <dgm:prSet phldrT="[Tekst]"/>
      <dgm:spPr>
        <a:solidFill>
          <a:schemeClr val="accent6">
            <a:lumMod val="75000"/>
          </a:schemeClr>
        </a:solidFill>
      </dgm:spPr>
      <dgm:t>
        <a:bodyPr/>
        <a:lstStyle/>
        <a:p>
          <a:r>
            <a:rPr lang="nl-NL" dirty="0"/>
            <a:t>Day 4 </a:t>
          </a:r>
          <a:r>
            <a:rPr lang="nl-NL" dirty="0" err="1"/>
            <a:t>and</a:t>
          </a:r>
          <a:r>
            <a:rPr lang="nl-NL" dirty="0"/>
            <a:t> 5</a:t>
          </a:r>
        </a:p>
      </dgm:t>
    </dgm:pt>
    <dgm:pt modelId="{A92C98A1-BB28-4EF6-BF7F-BFD41D44774B}" type="parTrans" cxnId="{25D90211-63F4-4B56-AD2D-E6FE56045111}">
      <dgm:prSet/>
      <dgm:spPr/>
      <dgm:t>
        <a:bodyPr/>
        <a:lstStyle/>
        <a:p>
          <a:endParaRPr lang="nl-NL"/>
        </a:p>
      </dgm:t>
    </dgm:pt>
    <dgm:pt modelId="{60CD3DD3-9A54-4D69-81ED-304AA94B233F}" type="sibTrans" cxnId="{25D90211-63F4-4B56-AD2D-E6FE56045111}">
      <dgm:prSet/>
      <dgm:spPr/>
      <dgm:t>
        <a:bodyPr/>
        <a:lstStyle/>
        <a:p>
          <a:endParaRPr lang="nl-NL"/>
        </a:p>
      </dgm:t>
    </dgm:pt>
    <dgm:pt modelId="{AC23D79B-98A1-41B0-B8D6-9D298B593D4A}">
      <dgm:prSet phldrT="[Tekst]" custT="1"/>
      <dgm:spPr>
        <a:solidFill>
          <a:srgbClr val="E2F0F2">
            <a:alpha val="90000"/>
          </a:srgbClr>
        </a:solidFill>
      </dgm:spPr>
      <dgm:t>
        <a:bodyPr/>
        <a:lstStyle/>
        <a:p>
          <a:r>
            <a:rPr lang="nl-NL" sz="1400" dirty="0"/>
            <a:t>Basic </a:t>
          </a:r>
          <a:r>
            <a:rPr lang="nl-NL" sz="1400" dirty="0" err="1"/>
            <a:t>concepts</a:t>
          </a:r>
          <a:endParaRPr lang="nl-NL" sz="1400" dirty="0"/>
        </a:p>
      </dgm:t>
    </dgm:pt>
    <dgm:pt modelId="{BCBD8AE6-505E-4617-8D60-7D594533DBB9}" type="parTrans" cxnId="{924E1F7A-82A1-4259-B35C-6489506F7BED}">
      <dgm:prSet/>
      <dgm:spPr/>
      <dgm:t>
        <a:bodyPr/>
        <a:lstStyle/>
        <a:p>
          <a:endParaRPr lang="nl-NL"/>
        </a:p>
      </dgm:t>
    </dgm:pt>
    <dgm:pt modelId="{91144B78-9962-430C-ABBF-31EC8F5F6150}" type="sibTrans" cxnId="{924E1F7A-82A1-4259-B35C-6489506F7BED}">
      <dgm:prSet/>
      <dgm:spPr/>
      <dgm:t>
        <a:bodyPr/>
        <a:lstStyle/>
        <a:p>
          <a:endParaRPr lang="nl-NL"/>
        </a:p>
      </dgm:t>
    </dgm:pt>
    <dgm:pt modelId="{AC6B7745-478B-4245-B686-610FE18D75FD}">
      <dgm:prSet phldrT="[Tekst]" custT="1"/>
      <dgm:spPr>
        <a:solidFill>
          <a:srgbClr val="E2F0F2">
            <a:alpha val="90000"/>
          </a:srgbClr>
        </a:solidFill>
      </dgm:spPr>
      <dgm:t>
        <a:bodyPr/>
        <a:lstStyle/>
        <a:p>
          <a:r>
            <a:rPr lang="nl-NL" sz="1400" dirty="0" err="1"/>
            <a:t>Eligibility</a:t>
          </a:r>
          <a:endParaRPr lang="nl-NL" sz="1400" dirty="0"/>
        </a:p>
      </dgm:t>
    </dgm:pt>
    <dgm:pt modelId="{3DD5AACA-6095-4065-8B35-5CF2A931DAB9}" type="parTrans" cxnId="{F6E34023-A581-458D-8EE4-51D86C0E39FE}">
      <dgm:prSet/>
      <dgm:spPr/>
      <dgm:t>
        <a:bodyPr/>
        <a:lstStyle/>
        <a:p>
          <a:endParaRPr lang="nl-NL"/>
        </a:p>
      </dgm:t>
    </dgm:pt>
    <dgm:pt modelId="{64155D5F-63CE-4614-9B73-804581205251}" type="sibTrans" cxnId="{F6E34023-A581-458D-8EE4-51D86C0E39FE}">
      <dgm:prSet/>
      <dgm:spPr/>
      <dgm:t>
        <a:bodyPr/>
        <a:lstStyle/>
        <a:p>
          <a:endParaRPr lang="nl-NL"/>
        </a:p>
      </dgm:t>
    </dgm:pt>
    <dgm:pt modelId="{A5DCE0FC-9C06-4152-8CBA-2B7A58464A18}">
      <dgm:prSet phldrT="[Tekst]" custT="1"/>
      <dgm:spPr>
        <a:solidFill>
          <a:srgbClr val="E2F0F2">
            <a:alpha val="90000"/>
          </a:srgbClr>
        </a:solidFill>
      </dgm:spPr>
      <dgm:t>
        <a:bodyPr/>
        <a:lstStyle/>
        <a:p>
          <a:r>
            <a:rPr lang="nl-NL" sz="1400" dirty="0" err="1"/>
            <a:t>Intervention</a:t>
          </a:r>
          <a:r>
            <a:rPr lang="nl-NL" sz="1400" dirty="0"/>
            <a:t> logic</a:t>
          </a:r>
        </a:p>
      </dgm:t>
    </dgm:pt>
    <dgm:pt modelId="{D0661F24-9B53-43B3-8102-2EAFFAC330F0}" type="parTrans" cxnId="{A0D90462-FF3C-475E-BDDF-9CB94CE15590}">
      <dgm:prSet/>
      <dgm:spPr/>
      <dgm:t>
        <a:bodyPr/>
        <a:lstStyle/>
        <a:p>
          <a:endParaRPr lang="nl-NL"/>
        </a:p>
      </dgm:t>
    </dgm:pt>
    <dgm:pt modelId="{69A85023-26F2-495F-8E56-4A9392E8AEEE}" type="sibTrans" cxnId="{A0D90462-FF3C-475E-BDDF-9CB94CE15590}">
      <dgm:prSet/>
      <dgm:spPr/>
      <dgm:t>
        <a:bodyPr/>
        <a:lstStyle/>
        <a:p>
          <a:endParaRPr lang="nl-NL"/>
        </a:p>
      </dgm:t>
    </dgm:pt>
    <dgm:pt modelId="{C00B57CD-59EC-4262-AFA9-ABE83606AC37}">
      <dgm:prSet custT="1"/>
      <dgm:spPr>
        <a:solidFill>
          <a:srgbClr val="DBE5F1">
            <a:alpha val="90000"/>
          </a:srgbClr>
        </a:solidFill>
      </dgm:spPr>
      <dgm:t>
        <a:bodyPr/>
        <a:lstStyle/>
        <a:p>
          <a:r>
            <a:rPr lang="nl-NL" sz="1200" dirty="0"/>
            <a:t>Risk Management</a:t>
          </a:r>
        </a:p>
      </dgm:t>
    </dgm:pt>
    <dgm:pt modelId="{7B59427F-1675-4692-8B42-E0A48DFEB367}" type="parTrans" cxnId="{5656759F-2E56-4C7F-A11C-A30951B00D66}">
      <dgm:prSet/>
      <dgm:spPr/>
      <dgm:t>
        <a:bodyPr/>
        <a:lstStyle/>
        <a:p>
          <a:endParaRPr lang="nl-NL"/>
        </a:p>
      </dgm:t>
    </dgm:pt>
    <dgm:pt modelId="{9D28BBED-41DA-4DDB-BA93-67725C625C81}" type="sibTrans" cxnId="{5656759F-2E56-4C7F-A11C-A30951B00D66}">
      <dgm:prSet/>
      <dgm:spPr/>
      <dgm:t>
        <a:bodyPr/>
        <a:lstStyle/>
        <a:p>
          <a:endParaRPr lang="nl-NL"/>
        </a:p>
      </dgm:t>
    </dgm:pt>
    <dgm:pt modelId="{538E1F3B-7A83-487C-A297-854FF8B70110}">
      <dgm:prSet custT="1"/>
      <dgm:spPr>
        <a:solidFill>
          <a:srgbClr val="DBE5F1">
            <a:alpha val="90000"/>
          </a:srgbClr>
        </a:solidFill>
      </dgm:spPr>
      <dgm:t>
        <a:bodyPr/>
        <a:lstStyle/>
        <a:p>
          <a:r>
            <a:rPr lang="nl-NL" sz="1200" dirty="0"/>
            <a:t>Performance indicators</a:t>
          </a:r>
        </a:p>
      </dgm:t>
    </dgm:pt>
    <dgm:pt modelId="{0E37265B-091A-4921-99B5-5C6188AF32F1}" type="parTrans" cxnId="{5E5A1B61-DADB-4E5F-AF13-584412DB31B3}">
      <dgm:prSet/>
      <dgm:spPr/>
      <dgm:t>
        <a:bodyPr/>
        <a:lstStyle/>
        <a:p>
          <a:endParaRPr lang="nl-NL"/>
        </a:p>
      </dgm:t>
    </dgm:pt>
    <dgm:pt modelId="{03849729-6B46-4028-8FA2-539998C0270C}" type="sibTrans" cxnId="{5E5A1B61-DADB-4E5F-AF13-584412DB31B3}">
      <dgm:prSet/>
      <dgm:spPr/>
      <dgm:t>
        <a:bodyPr/>
        <a:lstStyle/>
        <a:p>
          <a:endParaRPr lang="nl-NL"/>
        </a:p>
      </dgm:t>
    </dgm:pt>
    <dgm:pt modelId="{2DD7A7D2-C874-480C-979B-27BD5664B61F}">
      <dgm:prSet custT="1"/>
      <dgm:spPr>
        <a:solidFill>
          <a:srgbClr val="DBE5F1">
            <a:alpha val="90000"/>
          </a:srgbClr>
        </a:solidFill>
      </dgm:spPr>
      <dgm:t>
        <a:bodyPr/>
        <a:lstStyle/>
        <a:p>
          <a:r>
            <a:rPr lang="nl-NL" sz="1200" dirty="0" err="1"/>
            <a:t>Fixed</a:t>
          </a:r>
          <a:r>
            <a:rPr lang="nl-NL" sz="1200" dirty="0"/>
            <a:t> </a:t>
          </a:r>
          <a:r>
            <a:rPr lang="nl-NL" sz="1200" dirty="0" err="1"/>
            <a:t>and</a:t>
          </a:r>
          <a:r>
            <a:rPr lang="nl-NL" sz="1200" dirty="0"/>
            <a:t> </a:t>
          </a:r>
          <a:r>
            <a:rPr lang="nl-NL" sz="1200" dirty="0" err="1"/>
            <a:t>variable</a:t>
          </a:r>
          <a:r>
            <a:rPr lang="nl-NL" sz="1200" dirty="0"/>
            <a:t> tranches</a:t>
          </a:r>
        </a:p>
      </dgm:t>
    </dgm:pt>
    <dgm:pt modelId="{E9637E7F-FC64-4E6C-8682-22016B334E5E}" type="parTrans" cxnId="{818354B0-6481-4798-B7DC-68BFACCBB16B}">
      <dgm:prSet/>
      <dgm:spPr/>
      <dgm:t>
        <a:bodyPr/>
        <a:lstStyle/>
        <a:p>
          <a:endParaRPr lang="nl-NL"/>
        </a:p>
      </dgm:t>
    </dgm:pt>
    <dgm:pt modelId="{44043204-3EF6-4D60-BE3E-0F79D1573838}" type="sibTrans" cxnId="{818354B0-6481-4798-B7DC-68BFACCBB16B}">
      <dgm:prSet/>
      <dgm:spPr/>
      <dgm:t>
        <a:bodyPr/>
        <a:lstStyle/>
        <a:p>
          <a:endParaRPr lang="nl-NL"/>
        </a:p>
      </dgm:t>
    </dgm:pt>
    <dgm:pt modelId="{EB2F3DFC-2271-468D-B301-4A9EF60F41B0}">
      <dgm:prSet phldrT="[Tekst]" custT="1"/>
      <dgm:spPr>
        <a:solidFill>
          <a:srgbClr val="DBE5F1">
            <a:alpha val="90000"/>
          </a:srgbClr>
        </a:solidFill>
      </dgm:spPr>
      <dgm:t>
        <a:bodyPr/>
        <a:lstStyle/>
        <a:p>
          <a:r>
            <a:rPr lang="nl-NL" sz="1100" dirty="0" err="1"/>
            <a:t>Additionality</a:t>
          </a:r>
          <a:endParaRPr lang="nl-NL" sz="1100" dirty="0"/>
        </a:p>
      </dgm:t>
    </dgm:pt>
    <dgm:pt modelId="{86340D32-E62A-4846-937B-2C66A9115D63}" type="parTrans" cxnId="{B55A5A84-A4F3-4845-A43A-A7CF13A0699B}">
      <dgm:prSet/>
      <dgm:spPr/>
      <dgm:t>
        <a:bodyPr/>
        <a:lstStyle/>
        <a:p>
          <a:endParaRPr lang="nl-NL"/>
        </a:p>
      </dgm:t>
    </dgm:pt>
    <dgm:pt modelId="{523F4AF9-6ADE-47A3-A53B-CE7307CB63A9}" type="sibTrans" cxnId="{B55A5A84-A4F3-4845-A43A-A7CF13A0699B}">
      <dgm:prSet/>
      <dgm:spPr/>
      <dgm:t>
        <a:bodyPr/>
        <a:lstStyle/>
        <a:p>
          <a:endParaRPr lang="nl-NL"/>
        </a:p>
      </dgm:t>
    </dgm:pt>
    <dgm:pt modelId="{CA46C0E5-A678-4F44-8512-AA3A5953BF30}">
      <dgm:prSet phldrT="[Tekst]" custT="1"/>
      <dgm:spPr>
        <a:solidFill>
          <a:srgbClr val="DBE5F1">
            <a:alpha val="90000"/>
          </a:srgbClr>
        </a:solidFill>
      </dgm:spPr>
      <dgm:t>
        <a:bodyPr/>
        <a:lstStyle/>
        <a:p>
          <a:r>
            <a:rPr lang="nl-NL" sz="1100" dirty="0" err="1"/>
            <a:t>Disbursement</a:t>
          </a:r>
          <a:r>
            <a:rPr lang="nl-NL" sz="1100" dirty="0"/>
            <a:t> file</a:t>
          </a:r>
        </a:p>
      </dgm:t>
    </dgm:pt>
    <dgm:pt modelId="{FA1460B1-E123-43ED-80DB-48A1F0E160D9}" type="parTrans" cxnId="{5B8CCF3F-4D3C-4312-AF16-1ABC860CB95B}">
      <dgm:prSet/>
      <dgm:spPr/>
      <dgm:t>
        <a:bodyPr/>
        <a:lstStyle/>
        <a:p>
          <a:endParaRPr lang="nl-NL"/>
        </a:p>
      </dgm:t>
    </dgm:pt>
    <dgm:pt modelId="{A8809DD1-A5D9-4046-A330-E678E5064487}" type="sibTrans" cxnId="{5B8CCF3F-4D3C-4312-AF16-1ABC860CB95B}">
      <dgm:prSet/>
      <dgm:spPr/>
      <dgm:t>
        <a:bodyPr/>
        <a:lstStyle/>
        <a:p>
          <a:endParaRPr lang="nl-NL"/>
        </a:p>
      </dgm:t>
    </dgm:pt>
    <dgm:pt modelId="{3C40763E-F7BF-4BB1-92E9-32E385459F7C}">
      <dgm:prSet phldrT="[Tekst]" custT="1"/>
      <dgm:spPr>
        <a:solidFill>
          <a:srgbClr val="DBE5F1">
            <a:alpha val="90000"/>
          </a:srgbClr>
        </a:solidFill>
      </dgm:spPr>
      <dgm:t>
        <a:bodyPr/>
        <a:lstStyle/>
        <a:p>
          <a:r>
            <a:rPr lang="nl-NL" sz="1100" dirty="0"/>
            <a:t>BS Evaluation</a:t>
          </a:r>
        </a:p>
      </dgm:t>
    </dgm:pt>
    <dgm:pt modelId="{663F553E-B499-487A-8015-2400E4897F93}" type="parTrans" cxnId="{79E1236F-DB45-48AB-8D5E-42B561233E2F}">
      <dgm:prSet/>
      <dgm:spPr/>
      <dgm:t>
        <a:bodyPr/>
        <a:lstStyle/>
        <a:p>
          <a:endParaRPr lang="nl-NL"/>
        </a:p>
      </dgm:t>
    </dgm:pt>
    <dgm:pt modelId="{3DC3CE40-4975-4043-BE15-596744C6444D}" type="sibTrans" cxnId="{79E1236F-DB45-48AB-8D5E-42B561233E2F}">
      <dgm:prSet/>
      <dgm:spPr/>
      <dgm:t>
        <a:bodyPr/>
        <a:lstStyle/>
        <a:p>
          <a:endParaRPr lang="nl-NL"/>
        </a:p>
      </dgm:t>
    </dgm:pt>
    <dgm:pt modelId="{C047BC3A-AEF4-46B1-80FB-BBD755EDFE52}">
      <dgm:prSet custT="1"/>
      <dgm:spPr>
        <a:solidFill>
          <a:srgbClr val="DBE5F1">
            <a:alpha val="90000"/>
          </a:srgbClr>
        </a:solidFill>
      </dgm:spPr>
      <dgm:t>
        <a:bodyPr/>
        <a:lstStyle/>
        <a:p>
          <a:r>
            <a:rPr lang="nl-NL" sz="1200" dirty="0"/>
            <a:t>Policy </a:t>
          </a:r>
          <a:r>
            <a:rPr lang="nl-NL" sz="1200" dirty="0" err="1"/>
            <a:t>dialogue</a:t>
          </a:r>
          <a:r>
            <a:rPr lang="nl-NL" sz="1200" dirty="0"/>
            <a:t>, CD</a:t>
          </a:r>
        </a:p>
      </dgm:t>
    </dgm:pt>
    <dgm:pt modelId="{AAACC7A1-8EB6-489C-93B1-FAB10C834B3E}" type="parTrans" cxnId="{55B93F00-C4B9-406C-80B9-369A93491B12}">
      <dgm:prSet/>
      <dgm:spPr/>
      <dgm:t>
        <a:bodyPr/>
        <a:lstStyle/>
        <a:p>
          <a:endParaRPr lang="nl-NL"/>
        </a:p>
      </dgm:t>
    </dgm:pt>
    <dgm:pt modelId="{9470D571-9AB4-48FA-9516-966D75B5105A}" type="sibTrans" cxnId="{55B93F00-C4B9-406C-80B9-369A93491B12}">
      <dgm:prSet/>
      <dgm:spPr/>
      <dgm:t>
        <a:bodyPr/>
        <a:lstStyle/>
        <a:p>
          <a:endParaRPr lang="nl-NL"/>
        </a:p>
      </dgm:t>
    </dgm:pt>
    <dgm:pt modelId="{626FB5B1-1F18-4F6E-9AAE-C52AA02544C1}">
      <dgm:prSet phldrT="[Tekst]" custT="1"/>
      <dgm:spPr>
        <a:solidFill>
          <a:srgbClr val="E2F0F2">
            <a:alpha val="90000"/>
          </a:srgbClr>
        </a:solidFill>
      </dgm:spPr>
      <dgm:t>
        <a:bodyPr/>
        <a:lstStyle/>
        <a:p>
          <a:r>
            <a:rPr lang="nl-NL" sz="1400" dirty="0" err="1"/>
            <a:t>Formulation</a:t>
          </a:r>
          <a:r>
            <a:rPr lang="nl-NL" sz="1400" dirty="0"/>
            <a:t> (macro </a:t>
          </a:r>
          <a:r>
            <a:rPr lang="nl-NL" sz="1400" dirty="0" err="1"/>
            <a:t>and</a:t>
          </a:r>
          <a:r>
            <a:rPr lang="nl-NL" sz="1400" dirty="0"/>
            <a:t> / or PFM </a:t>
          </a:r>
          <a:r>
            <a:rPr lang="nl-NL" sz="1400" dirty="0" err="1"/>
            <a:t>eligibility</a:t>
          </a:r>
          <a:r>
            <a:rPr lang="nl-NL" sz="1400" dirty="0"/>
            <a:t>)</a:t>
          </a:r>
        </a:p>
      </dgm:t>
    </dgm:pt>
    <dgm:pt modelId="{5983FF9D-02C2-4797-830E-861A33566F5F}" type="parTrans" cxnId="{088AEC9C-F730-4579-B1FE-B42FB5803DC7}">
      <dgm:prSet/>
      <dgm:spPr/>
      <dgm:t>
        <a:bodyPr/>
        <a:lstStyle/>
        <a:p>
          <a:endParaRPr lang="nl-NL"/>
        </a:p>
      </dgm:t>
    </dgm:pt>
    <dgm:pt modelId="{B1FE2E9E-2F05-448F-845F-06E23D0C9EC9}" type="sibTrans" cxnId="{088AEC9C-F730-4579-B1FE-B42FB5803DC7}">
      <dgm:prSet/>
      <dgm:spPr/>
      <dgm:t>
        <a:bodyPr/>
        <a:lstStyle/>
        <a:p>
          <a:endParaRPr lang="nl-NL"/>
        </a:p>
      </dgm:t>
    </dgm:pt>
    <dgm:pt modelId="{EF3A5432-E5BD-49EF-9B35-8D7BC28C2144}">
      <dgm:prSet phldrT="[Tekst]" custT="1"/>
      <dgm:spPr>
        <a:solidFill>
          <a:srgbClr val="DBE5F1">
            <a:alpha val="90000"/>
          </a:srgbClr>
        </a:solidFill>
      </dgm:spPr>
      <dgm:t>
        <a:bodyPr/>
        <a:lstStyle/>
        <a:p>
          <a:r>
            <a:rPr lang="nl-NL" sz="1100" dirty="0"/>
            <a:t>Fragile state </a:t>
          </a:r>
        </a:p>
      </dgm:t>
    </dgm:pt>
    <dgm:pt modelId="{283B2D41-60C0-4081-A0B4-33878DA26C09}" type="parTrans" cxnId="{69415E4C-2BE0-4FF5-A98E-F00E7A70C9F6}">
      <dgm:prSet/>
      <dgm:spPr/>
      <dgm:t>
        <a:bodyPr/>
        <a:lstStyle/>
        <a:p>
          <a:endParaRPr lang="nl-NL"/>
        </a:p>
      </dgm:t>
    </dgm:pt>
    <dgm:pt modelId="{81F5F84A-96FE-4F75-A747-41A8E096482F}" type="sibTrans" cxnId="{69415E4C-2BE0-4FF5-A98E-F00E7A70C9F6}">
      <dgm:prSet/>
      <dgm:spPr/>
      <dgm:t>
        <a:bodyPr/>
        <a:lstStyle/>
        <a:p>
          <a:endParaRPr lang="nl-NL"/>
        </a:p>
      </dgm:t>
    </dgm:pt>
    <dgm:pt modelId="{121EBB7C-1C7B-430C-B15B-1F6E384EABBD}">
      <dgm:prSet phldrT="[Tekst]" custT="1"/>
      <dgm:spPr>
        <a:solidFill>
          <a:srgbClr val="DBE5F1">
            <a:alpha val="90000"/>
          </a:srgbClr>
        </a:solidFill>
      </dgm:spPr>
      <dgm:t>
        <a:bodyPr/>
        <a:lstStyle/>
        <a:p>
          <a:r>
            <a:rPr lang="nl-NL" sz="1100" dirty="0"/>
            <a:t>MTEF </a:t>
          </a:r>
          <a:r>
            <a:rPr lang="nl-NL" sz="1100" dirty="0" err="1"/>
            <a:t>and</a:t>
          </a:r>
          <a:r>
            <a:rPr lang="nl-NL" sz="1100" dirty="0"/>
            <a:t> </a:t>
          </a:r>
          <a:r>
            <a:rPr lang="nl-NL" sz="1100" dirty="0" err="1"/>
            <a:t>Results-based</a:t>
          </a:r>
          <a:r>
            <a:rPr lang="nl-NL" sz="1100" dirty="0"/>
            <a:t> </a:t>
          </a:r>
          <a:r>
            <a:rPr lang="nl-NL" sz="1100" dirty="0" err="1"/>
            <a:t>budgeting</a:t>
          </a:r>
          <a:endParaRPr lang="nl-NL" sz="1100" dirty="0"/>
        </a:p>
      </dgm:t>
    </dgm:pt>
    <dgm:pt modelId="{14094972-7374-4C01-A006-3EE99C7B3E60}" type="parTrans" cxnId="{D24D7A23-0A2E-442C-B52D-B1A641C3B7E7}">
      <dgm:prSet/>
      <dgm:spPr/>
      <dgm:t>
        <a:bodyPr/>
        <a:lstStyle/>
        <a:p>
          <a:endParaRPr lang="nl-NL"/>
        </a:p>
      </dgm:t>
    </dgm:pt>
    <dgm:pt modelId="{FA0A75BE-521B-410D-B178-471C0CCA29C3}" type="sibTrans" cxnId="{D24D7A23-0A2E-442C-B52D-B1A641C3B7E7}">
      <dgm:prSet/>
      <dgm:spPr/>
      <dgm:t>
        <a:bodyPr/>
        <a:lstStyle/>
        <a:p>
          <a:endParaRPr lang="nl-NL"/>
        </a:p>
      </dgm:t>
    </dgm:pt>
    <dgm:pt modelId="{0D821212-A95E-4745-9125-3C53413E905F}">
      <dgm:prSet/>
      <dgm:spPr>
        <a:solidFill>
          <a:srgbClr val="DBE5F1">
            <a:alpha val="90000"/>
          </a:srgbClr>
        </a:solidFill>
      </dgm:spPr>
      <dgm:t>
        <a:bodyPr/>
        <a:lstStyle/>
        <a:p>
          <a:endParaRPr lang="nl-NL" sz="900" dirty="0"/>
        </a:p>
      </dgm:t>
    </dgm:pt>
    <dgm:pt modelId="{23A5DCC6-9197-409D-B630-CA2FE29053BE}" type="parTrans" cxnId="{F7491306-2E52-447D-A13B-3A837BDFE50C}">
      <dgm:prSet/>
      <dgm:spPr/>
      <dgm:t>
        <a:bodyPr/>
        <a:lstStyle/>
        <a:p>
          <a:endParaRPr lang="nl-NL"/>
        </a:p>
      </dgm:t>
    </dgm:pt>
    <dgm:pt modelId="{41443FCA-60E6-42B4-A584-8F4ACCEFEFCC}" type="sibTrans" cxnId="{F7491306-2E52-447D-A13B-3A837BDFE50C}">
      <dgm:prSet/>
      <dgm:spPr/>
      <dgm:t>
        <a:bodyPr/>
        <a:lstStyle/>
        <a:p>
          <a:endParaRPr lang="nl-NL"/>
        </a:p>
      </dgm:t>
    </dgm:pt>
    <dgm:pt modelId="{1891A4C9-CA7F-4068-886E-08DF34F0595A}">
      <dgm:prSet phldrT="[Tekst]" custT="1"/>
      <dgm:spPr>
        <a:solidFill>
          <a:srgbClr val="DBE5F1">
            <a:alpha val="90000"/>
          </a:srgbClr>
        </a:solidFill>
      </dgm:spPr>
      <dgm:t>
        <a:bodyPr/>
        <a:lstStyle/>
        <a:p>
          <a:r>
            <a:rPr lang="nl-NL" sz="1100" dirty="0"/>
            <a:t>SRC </a:t>
          </a:r>
          <a:r>
            <a:rPr lang="nl-NL" sz="1100" dirty="0" err="1"/>
            <a:t>and</a:t>
          </a:r>
          <a:r>
            <a:rPr lang="nl-NL" sz="1100" dirty="0"/>
            <a:t> SBC</a:t>
          </a:r>
          <a:endParaRPr lang="nl-NL" sz="800" dirty="0"/>
        </a:p>
      </dgm:t>
    </dgm:pt>
    <dgm:pt modelId="{B6D335F0-C5C7-4017-8052-363F7BA6E3B7}" type="parTrans" cxnId="{FB9BC449-7719-40C8-89C4-C23148084D6D}">
      <dgm:prSet/>
      <dgm:spPr/>
      <dgm:t>
        <a:bodyPr/>
        <a:lstStyle/>
        <a:p>
          <a:endParaRPr lang="nl-NL"/>
        </a:p>
      </dgm:t>
    </dgm:pt>
    <dgm:pt modelId="{A5B5CEB5-70C9-4206-BCA1-228983F4BE45}" type="sibTrans" cxnId="{FB9BC449-7719-40C8-89C4-C23148084D6D}">
      <dgm:prSet/>
      <dgm:spPr/>
      <dgm:t>
        <a:bodyPr/>
        <a:lstStyle/>
        <a:p>
          <a:endParaRPr lang="nl-NL"/>
        </a:p>
      </dgm:t>
    </dgm:pt>
    <dgm:pt modelId="{6BDCDDC0-5402-48DF-9025-6485B9741135}" type="pres">
      <dgm:prSet presAssocID="{C73D1BAA-91EB-4256-852D-DCAD217A6E38}" presName="Name0" presStyleCnt="0">
        <dgm:presLayoutVars>
          <dgm:dir/>
          <dgm:animLvl val="lvl"/>
          <dgm:resizeHandles val="exact"/>
        </dgm:presLayoutVars>
      </dgm:prSet>
      <dgm:spPr/>
      <dgm:t>
        <a:bodyPr/>
        <a:lstStyle/>
        <a:p>
          <a:endParaRPr lang="fr-FR"/>
        </a:p>
      </dgm:t>
    </dgm:pt>
    <dgm:pt modelId="{F73CFFCE-13FD-4916-B355-B2E35D86CCCD}" type="pres">
      <dgm:prSet presAssocID="{C73D1BAA-91EB-4256-852D-DCAD217A6E38}" presName="tSp" presStyleCnt="0"/>
      <dgm:spPr/>
    </dgm:pt>
    <dgm:pt modelId="{327C4E9B-A3D9-4170-99DC-7301D755BC60}" type="pres">
      <dgm:prSet presAssocID="{C73D1BAA-91EB-4256-852D-DCAD217A6E38}" presName="bSp" presStyleCnt="0"/>
      <dgm:spPr/>
    </dgm:pt>
    <dgm:pt modelId="{414FE23D-C626-4DC7-A2A0-148463466D0A}" type="pres">
      <dgm:prSet presAssocID="{C73D1BAA-91EB-4256-852D-DCAD217A6E38}" presName="process" presStyleCnt="0"/>
      <dgm:spPr/>
    </dgm:pt>
    <dgm:pt modelId="{5C82DEC7-07B0-45CC-83C3-127F2CDE4793}" type="pres">
      <dgm:prSet presAssocID="{2C3EC90C-1060-40FA-96F9-C50FBCEBBCCE}" presName="composite1" presStyleCnt="0"/>
      <dgm:spPr/>
    </dgm:pt>
    <dgm:pt modelId="{BB134655-A7C8-4772-AC4B-A5AF0C52BC9C}" type="pres">
      <dgm:prSet presAssocID="{2C3EC90C-1060-40FA-96F9-C50FBCEBBCCE}" presName="dummyNode1" presStyleLbl="node1" presStyleIdx="0" presStyleCnt="4"/>
      <dgm:spPr/>
    </dgm:pt>
    <dgm:pt modelId="{2E00F417-524D-4AD9-8885-57AC8DEFCC32}" type="pres">
      <dgm:prSet presAssocID="{2C3EC90C-1060-40FA-96F9-C50FBCEBBCCE}" presName="childNode1" presStyleLbl="bgAcc1" presStyleIdx="0" presStyleCnt="4" custScaleX="134176" custScaleY="157557" custLinFactNeighborX="-528" custLinFactNeighborY="-3074">
        <dgm:presLayoutVars>
          <dgm:bulletEnabled val="1"/>
        </dgm:presLayoutVars>
      </dgm:prSet>
      <dgm:spPr/>
      <dgm:t>
        <a:bodyPr/>
        <a:lstStyle/>
        <a:p>
          <a:endParaRPr lang="fr-FR"/>
        </a:p>
      </dgm:t>
    </dgm:pt>
    <dgm:pt modelId="{E0CB3F39-AA50-4E3B-8392-C67096A0D197}" type="pres">
      <dgm:prSet presAssocID="{2C3EC90C-1060-40FA-96F9-C50FBCEBBCCE}" presName="childNode1tx" presStyleLbl="bgAcc1" presStyleIdx="0" presStyleCnt="4">
        <dgm:presLayoutVars>
          <dgm:bulletEnabled val="1"/>
        </dgm:presLayoutVars>
      </dgm:prSet>
      <dgm:spPr/>
      <dgm:t>
        <a:bodyPr/>
        <a:lstStyle/>
        <a:p>
          <a:endParaRPr lang="fr-FR"/>
        </a:p>
      </dgm:t>
    </dgm:pt>
    <dgm:pt modelId="{3646B820-549B-4472-A794-FC525E265191}" type="pres">
      <dgm:prSet presAssocID="{2C3EC90C-1060-40FA-96F9-C50FBCEBBCCE}" presName="parentNode1" presStyleLbl="node1" presStyleIdx="0" presStyleCnt="4">
        <dgm:presLayoutVars>
          <dgm:chMax val="1"/>
          <dgm:bulletEnabled val="1"/>
        </dgm:presLayoutVars>
      </dgm:prSet>
      <dgm:spPr/>
      <dgm:t>
        <a:bodyPr/>
        <a:lstStyle/>
        <a:p>
          <a:endParaRPr lang="fr-FR"/>
        </a:p>
      </dgm:t>
    </dgm:pt>
    <dgm:pt modelId="{C61B8764-04C9-49A6-AFE5-E3175B5CB1BB}" type="pres">
      <dgm:prSet presAssocID="{2C3EC90C-1060-40FA-96F9-C50FBCEBBCCE}" presName="connSite1" presStyleCnt="0"/>
      <dgm:spPr/>
    </dgm:pt>
    <dgm:pt modelId="{EE4E6F6A-02A3-4C48-8B47-F642815A0075}" type="pres">
      <dgm:prSet presAssocID="{1A47E11C-B6A5-4CF8-93FC-25626D771732}" presName="Name9" presStyleLbl="sibTrans2D1" presStyleIdx="0" presStyleCnt="3" custLinFactNeighborX="1260" custLinFactNeighborY="11111"/>
      <dgm:spPr/>
      <dgm:t>
        <a:bodyPr/>
        <a:lstStyle/>
        <a:p>
          <a:endParaRPr lang="fr-FR"/>
        </a:p>
      </dgm:t>
    </dgm:pt>
    <dgm:pt modelId="{1573E406-5F10-4A36-BD86-7487D9D993D6}" type="pres">
      <dgm:prSet presAssocID="{FAC657A3-948A-4354-847B-957675B191F5}" presName="composite2" presStyleCnt="0"/>
      <dgm:spPr/>
    </dgm:pt>
    <dgm:pt modelId="{B9EDFDFA-8383-41CC-8D61-13391EC5FA3F}" type="pres">
      <dgm:prSet presAssocID="{FAC657A3-948A-4354-847B-957675B191F5}" presName="dummyNode2" presStyleLbl="node1" presStyleIdx="0" presStyleCnt="4"/>
      <dgm:spPr/>
    </dgm:pt>
    <dgm:pt modelId="{EBF25338-9215-4DC6-9B1F-C2C1DC441BE4}" type="pres">
      <dgm:prSet presAssocID="{FAC657A3-948A-4354-847B-957675B191F5}" presName="childNode2" presStyleLbl="bgAcc1" presStyleIdx="1" presStyleCnt="4" custScaleX="162229" custScaleY="163988">
        <dgm:presLayoutVars>
          <dgm:bulletEnabled val="1"/>
        </dgm:presLayoutVars>
      </dgm:prSet>
      <dgm:spPr/>
      <dgm:t>
        <a:bodyPr/>
        <a:lstStyle/>
        <a:p>
          <a:endParaRPr lang="fr-FR"/>
        </a:p>
      </dgm:t>
    </dgm:pt>
    <dgm:pt modelId="{E0517AAE-EB1E-44F1-B49C-8FF256060F55}" type="pres">
      <dgm:prSet presAssocID="{FAC657A3-948A-4354-847B-957675B191F5}" presName="childNode2tx" presStyleLbl="bgAcc1" presStyleIdx="1" presStyleCnt="4">
        <dgm:presLayoutVars>
          <dgm:bulletEnabled val="1"/>
        </dgm:presLayoutVars>
      </dgm:prSet>
      <dgm:spPr/>
      <dgm:t>
        <a:bodyPr/>
        <a:lstStyle/>
        <a:p>
          <a:endParaRPr lang="fr-FR"/>
        </a:p>
      </dgm:t>
    </dgm:pt>
    <dgm:pt modelId="{84CE1C7A-10F4-43C3-B900-1089AB0DB66B}" type="pres">
      <dgm:prSet presAssocID="{FAC657A3-948A-4354-847B-957675B191F5}" presName="parentNode2" presStyleLbl="node1" presStyleIdx="1" presStyleCnt="4">
        <dgm:presLayoutVars>
          <dgm:chMax val="0"/>
          <dgm:bulletEnabled val="1"/>
        </dgm:presLayoutVars>
      </dgm:prSet>
      <dgm:spPr/>
      <dgm:t>
        <a:bodyPr/>
        <a:lstStyle/>
        <a:p>
          <a:endParaRPr lang="fr-FR"/>
        </a:p>
      </dgm:t>
    </dgm:pt>
    <dgm:pt modelId="{C5585BF1-10B1-4729-999F-CED8A1AA9E04}" type="pres">
      <dgm:prSet presAssocID="{FAC657A3-948A-4354-847B-957675B191F5}" presName="connSite2" presStyleCnt="0"/>
      <dgm:spPr/>
    </dgm:pt>
    <dgm:pt modelId="{794C83AE-720E-4A50-A67C-DB2E98E5F615}" type="pres">
      <dgm:prSet presAssocID="{C93984A0-BF2C-49F9-B9CE-B411FC9607C4}" presName="Name18" presStyleLbl="sibTrans2D1" presStyleIdx="1" presStyleCnt="3" custLinFactNeighborX="-1212" custLinFactNeighborY="-9767"/>
      <dgm:spPr/>
      <dgm:t>
        <a:bodyPr/>
        <a:lstStyle/>
        <a:p>
          <a:endParaRPr lang="fr-FR"/>
        </a:p>
      </dgm:t>
    </dgm:pt>
    <dgm:pt modelId="{BAEC0F9C-19A3-4F37-A975-C591F612CF2F}" type="pres">
      <dgm:prSet presAssocID="{16109047-E8F1-4D6A-A8D7-9B01DDE19BAF}" presName="composite1" presStyleCnt="0"/>
      <dgm:spPr/>
    </dgm:pt>
    <dgm:pt modelId="{91781497-B72E-41F4-843B-2110DC4F0433}" type="pres">
      <dgm:prSet presAssocID="{16109047-E8F1-4D6A-A8D7-9B01DDE19BAF}" presName="dummyNode1" presStyleLbl="node1" presStyleIdx="1" presStyleCnt="4"/>
      <dgm:spPr/>
    </dgm:pt>
    <dgm:pt modelId="{EB382A4C-6B74-46BB-8930-A1515002FC51}" type="pres">
      <dgm:prSet presAssocID="{16109047-E8F1-4D6A-A8D7-9B01DDE19BAF}" presName="childNode1" presStyleLbl="bgAcc1" presStyleIdx="2" presStyleCnt="4" custScaleX="149969" custScaleY="164177" custLinFactNeighborX="-10424" custLinFactNeighborY="9434">
        <dgm:presLayoutVars>
          <dgm:bulletEnabled val="1"/>
        </dgm:presLayoutVars>
      </dgm:prSet>
      <dgm:spPr/>
      <dgm:t>
        <a:bodyPr/>
        <a:lstStyle/>
        <a:p>
          <a:endParaRPr lang="fr-FR"/>
        </a:p>
      </dgm:t>
    </dgm:pt>
    <dgm:pt modelId="{75120D69-3999-44CB-9F8F-8A6D4871C6E5}" type="pres">
      <dgm:prSet presAssocID="{16109047-E8F1-4D6A-A8D7-9B01DDE19BAF}" presName="childNode1tx" presStyleLbl="bgAcc1" presStyleIdx="2" presStyleCnt="4">
        <dgm:presLayoutVars>
          <dgm:bulletEnabled val="1"/>
        </dgm:presLayoutVars>
      </dgm:prSet>
      <dgm:spPr/>
      <dgm:t>
        <a:bodyPr/>
        <a:lstStyle/>
        <a:p>
          <a:endParaRPr lang="fr-FR"/>
        </a:p>
      </dgm:t>
    </dgm:pt>
    <dgm:pt modelId="{2606C89C-8230-44DA-A700-EE71C7DE9AF8}" type="pres">
      <dgm:prSet presAssocID="{16109047-E8F1-4D6A-A8D7-9B01DDE19BAF}" presName="parentNode1" presStyleLbl="node1" presStyleIdx="2" presStyleCnt="4" custLinFactNeighborX="4156" custLinFactNeighborY="38208">
        <dgm:presLayoutVars>
          <dgm:chMax val="1"/>
          <dgm:bulletEnabled val="1"/>
        </dgm:presLayoutVars>
      </dgm:prSet>
      <dgm:spPr/>
      <dgm:t>
        <a:bodyPr/>
        <a:lstStyle/>
        <a:p>
          <a:endParaRPr lang="fr-FR"/>
        </a:p>
      </dgm:t>
    </dgm:pt>
    <dgm:pt modelId="{74123526-99F7-4446-8017-A690BBE93A1E}" type="pres">
      <dgm:prSet presAssocID="{16109047-E8F1-4D6A-A8D7-9B01DDE19BAF}" presName="connSite1" presStyleCnt="0"/>
      <dgm:spPr/>
    </dgm:pt>
    <dgm:pt modelId="{63D1BA4D-3339-4633-8661-7C0D1CDB5753}" type="pres">
      <dgm:prSet presAssocID="{4C235EB5-A74E-47C3-A95C-8C4E3B30147A}" presName="Name9" presStyleLbl="sibTrans2D1" presStyleIdx="2" presStyleCnt="3" custLinFactNeighborX="-3778" custLinFactNeighborY="18229"/>
      <dgm:spPr/>
      <dgm:t>
        <a:bodyPr/>
        <a:lstStyle/>
        <a:p>
          <a:endParaRPr lang="fr-FR"/>
        </a:p>
      </dgm:t>
    </dgm:pt>
    <dgm:pt modelId="{9C286EEC-7050-4C51-98C9-D24D72E5B969}" type="pres">
      <dgm:prSet presAssocID="{EF415A27-4E4B-4ADD-B060-F52B90FF67E4}" presName="composite2" presStyleCnt="0"/>
      <dgm:spPr/>
    </dgm:pt>
    <dgm:pt modelId="{53BFDBA1-0D28-475D-8EF0-F7F4B959BA8E}" type="pres">
      <dgm:prSet presAssocID="{EF415A27-4E4B-4ADD-B060-F52B90FF67E4}" presName="dummyNode2" presStyleLbl="node1" presStyleIdx="2" presStyleCnt="4"/>
      <dgm:spPr/>
    </dgm:pt>
    <dgm:pt modelId="{D659894C-9748-4A17-A4A6-D51CEF5848B9}" type="pres">
      <dgm:prSet presAssocID="{EF415A27-4E4B-4ADD-B060-F52B90FF67E4}" presName="childNode2" presStyleLbl="bgAcc1" presStyleIdx="3" presStyleCnt="4" custScaleX="164419" custScaleY="176851" custLinFactNeighborX="-12038" custLinFactNeighborY="2804">
        <dgm:presLayoutVars>
          <dgm:bulletEnabled val="1"/>
        </dgm:presLayoutVars>
      </dgm:prSet>
      <dgm:spPr/>
      <dgm:t>
        <a:bodyPr/>
        <a:lstStyle/>
        <a:p>
          <a:endParaRPr lang="fr-FR"/>
        </a:p>
      </dgm:t>
    </dgm:pt>
    <dgm:pt modelId="{96C34405-DEA2-4BED-8DC8-35FADE9BA93C}" type="pres">
      <dgm:prSet presAssocID="{EF415A27-4E4B-4ADD-B060-F52B90FF67E4}" presName="childNode2tx" presStyleLbl="bgAcc1" presStyleIdx="3" presStyleCnt="4">
        <dgm:presLayoutVars>
          <dgm:bulletEnabled val="1"/>
        </dgm:presLayoutVars>
      </dgm:prSet>
      <dgm:spPr/>
      <dgm:t>
        <a:bodyPr/>
        <a:lstStyle/>
        <a:p>
          <a:endParaRPr lang="fr-FR"/>
        </a:p>
      </dgm:t>
    </dgm:pt>
    <dgm:pt modelId="{415D00D3-0E96-4186-8688-A2BBE49BA5FA}" type="pres">
      <dgm:prSet presAssocID="{EF415A27-4E4B-4ADD-B060-F52B90FF67E4}" presName="parentNode2" presStyleLbl="node1" presStyleIdx="3" presStyleCnt="4" custLinFactNeighborX="5835" custLinFactNeighborY="-36788">
        <dgm:presLayoutVars>
          <dgm:chMax val="0"/>
          <dgm:bulletEnabled val="1"/>
        </dgm:presLayoutVars>
      </dgm:prSet>
      <dgm:spPr/>
      <dgm:t>
        <a:bodyPr/>
        <a:lstStyle/>
        <a:p>
          <a:endParaRPr lang="fr-FR"/>
        </a:p>
      </dgm:t>
    </dgm:pt>
    <dgm:pt modelId="{EA04BE6E-9FD9-4845-AA17-7A5F2F72F422}" type="pres">
      <dgm:prSet presAssocID="{EF415A27-4E4B-4ADD-B060-F52B90FF67E4}" presName="connSite2" presStyleCnt="0"/>
      <dgm:spPr/>
    </dgm:pt>
  </dgm:ptLst>
  <dgm:cxnLst>
    <dgm:cxn modelId="{280002BD-FCD6-F040-8FE0-12EF224B9A08}" type="presOf" srcId="{EF3A5432-E5BD-49EF-9B35-8D7BC28C2144}" destId="{D659894C-9748-4A17-A4A6-D51CEF5848B9}" srcOrd="0" destOrd="5" presId="urn:microsoft.com/office/officeart/2005/8/layout/hProcess4"/>
    <dgm:cxn modelId="{53CAF9D4-A363-DB43-8CCD-D6CE4204E4C8}" type="presOf" srcId="{C00B57CD-59EC-4262-AFA9-ABE83606AC37}" destId="{E0517AAE-EB1E-44F1-B49C-8FF256060F55}" srcOrd="1" destOrd="1" presId="urn:microsoft.com/office/officeart/2005/8/layout/hProcess4"/>
    <dgm:cxn modelId="{2878C426-E58E-7042-AF45-F55280C94C2B}" type="presOf" srcId="{EF415A27-4E4B-4ADD-B060-F52B90FF67E4}" destId="{415D00D3-0E96-4186-8688-A2BBE49BA5FA}" srcOrd="0" destOrd="0" presId="urn:microsoft.com/office/officeart/2005/8/layout/hProcess4"/>
    <dgm:cxn modelId="{B77930E8-70CB-424A-8C2E-A0A4AACDA12A}" type="presOf" srcId="{16109047-E8F1-4D6A-A8D7-9B01DDE19BAF}" destId="{2606C89C-8230-44DA-A700-EE71C7DE9AF8}" srcOrd="0" destOrd="0" presId="urn:microsoft.com/office/officeart/2005/8/layout/hProcess4"/>
    <dgm:cxn modelId="{AFE6CE9E-E97E-1F43-AB39-4098840940F8}" type="presOf" srcId="{1A47E11C-B6A5-4CF8-93FC-25626D771732}" destId="{EE4E6F6A-02A3-4C48-8B47-F642815A0075}" srcOrd="0" destOrd="0" presId="urn:microsoft.com/office/officeart/2005/8/layout/hProcess4"/>
    <dgm:cxn modelId="{3ECC79D1-6078-6341-AE48-36F13B2D5A24}" type="presOf" srcId="{C047BC3A-AEF4-46B1-80FB-BBD755EDFE52}" destId="{EBF25338-9215-4DC6-9B1F-C2C1DC441BE4}" srcOrd="0" destOrd="4" presId="urn:microsoft.com/office/officeart/2005/8/layout/hProcess4"/>
    <dgm:cxn modelId="{5D4768A2-386E-4E4B-920B-3284C74EEFCB}" type="presOf" srcId="{EF3A5432-E5BD-49EF-9B35-8D7BC28C2144}" destId="{96C34405-DEA2-4BED-8DC8-35FADE9BA93C}" srcOrd="1" destOrd="5" presId="urn:microsoft.com/office/officeart/2005/8/layout/hProcess4"/>
    <dgm:cxn modelId="{96002FD2-8852-49C5-BE15-1069C4019D35}" srcId="{C73D1BAA-91EB-4256-852D-DCAD217A6E38}" destId="{16109047-E8F1-4D6A-A8D7-9B01DDE19BAF}" srcOrd="2" destOrd="0" parTransId="{A67A0F8E-2F4D-47F8-B55E-3764CFD6D8F4}" sibTransId="{4C235EB5-A74E-47C3-A95C-8C4E3B30147A}"/>
    <dgm:cxn modelId="{2F13A769-4036-F847-AAD6-767807EE4099}" type="presOf" srcId="{1891A4C9-CA7F-4068-886E-08DF34F0595A}" destId="{96C34405-DEA2-4BED-8DC8-35FADE9BA93C}" srcOrd="1" destOrd="0" presId="urn:microsoft.com/office/officeart/2005/8/layout/hProcess4"/>
    <dgm:cxn modelId="{58A95097-29EC-8E43-B62F-F60B529BC925}" type="presOf" srcId="{2C3EC90C-1060-40FA-96F9-C50FBCEBBCCE}" destId="{3646B820-549B-4472-A794-FC525E265191}" srcOrd="0" destOrd="0" presId="urn:microsoft.com/office/officeart/2005/8/layout/hProcess4"/>
    <dgm:cxn modelId="{EBF2792B-BB5A-482E-9574-C1BECC44996F}" srcId="{2C3EC90C-1060-40FA-96F9-C50FBCEBBCCE}" destId="{19496CBD-FAF4-490A-83FB-C0F5B8D67680}" srcOrd="0" destOrd="0" parTransId="{A762DDDD-5638-4576-8149-C61D9904B728}" sibTransId="{65503469-6844-41AA-B679-D51580F759EE}"/>
    <dgm:cxn modelId="{FB9BC449-7719-40C8-89C4-C23148084D6D}" srcId="{EF415A27-4E4B-4ADD-B060-F52B90FF67E4}" destId="{1891A4C9-CA7F-4068-886E-08DF34F0595A}" srcOrd="0" destOrd="0" parTransId="{B6D335F0-C5C7-4017-8052-363F7BA6E3B7}" sibTransId="{A5B5CEB5-70C9-4206-BCA1-228983F4BE45}"/>
    <dgm:cxn modelId="{E81AA313-B06E-4E07-9BBE-30A8EB7EC09F}" srcId="{16109047-E8F1-4D6A-A8D7-9B01DDE19BAF}" destId="{2371589B-2456-4254-9D3E-1914C63D930F}" srcOrd="0" destOrd="0" parTransId="{1219640C-E837-4AC8-9FC6-2CD120F72016}" sibTransId="{D11BF578-4936-49B1-9EF9-06C15F22E2EF}"/>
    <dgm:cxn modelId="{789FC0F2-F247-1C46-B624-4813C51D903B}" type="presOf" srcId="{121EBB7C-1C7B-430C-B15B-1F6E384EABBD}" destId="{D659894C-9748-4A17-A4A6-D51CEF5848B9}" srcOrd="0" destOrd="2" presId="urn:microsoft.com/office/officeart/2005/8/layout/hProcess4"/>
    <dgm:cxn modelId="{924E1F7A-82A1-4259-B35C-6489506F7BED}" srcId="{2C3EC90C-1060-40FA-96F9-C50FBCEBBCCE}" destId="{AC23D79B-98A1-41B0-B8D6-9D298B593D4A}" srcOrd="1" destOrd="0" parTransId="{BCBD8AE6-505E-4617-8D60-7D594533DBB9}" sibTransId="{91144B78-9962-430C-ABBF-31EC8F5F6150}"/>
    <dgm:cxn modelId="{9459AB6D-FBFA-8541-8C38-4A304C983D1F}" type="presOf" srcId="{4C235EB5-A74E-47C3-A95C-8C4E3B30147A}" destId="{63D1BA4D-3339-4633-8661-7C0D1CDB5753}" srcOrd="0" destOrd="0" presId="urn:microsoft.com/office/officeart/2005/8/layout/hProcess4"/>
    <dgm:cxn modelId="{BACFD7C0-EA49-C840-B112-62F7214E08B7}" type="presOf" srcId="{0D821212-A95E-4745-9125-3C53413E905F}" destId="{EBF25338-9215-4DC6-9B1F-C2C1DC441BE4}" srcOrd="0" destOrd="0" presId="urn:microsoft.com/office/officeart/2005/8/layout/hProcess4"/>
    <dgm:cxn modelId="{D32A9D9F-834D-8F45-B0B7-734D9620D308}" type="presOf" srcId="{AC6B7745-478B-4245-B686-610FE18D75FD}" destId="{E0CB3F39-AA50-4E3B-8392-C67096A0D197}" srcOrd="1" destOrd="2" presId="urn:microsoft.com/office/officeart/2005/8/layout/hProcess4"/>
    <dgm:cxn modelId="{5B8CCF3F-4D3C-4312-AF16-1ABC860CB95B}" srcId="{EF415A27-4E4B-4ADD-B060-F52B90FF67E4}" destId="{CA46C0E5-A678-4F44-8512-AA3A5953BF30}" srcOrd="3" destOrd="0" parTransId="{FA1460B1-E123-43ED-80DB-48A1F0E160D9}" sibTransId="{A8809DD1-A5D9-4046-A330-E678E5064487}"/>
    <dgm:cxn modelId="{F6C79424-0642-A746-A5F0-16B810C105B6}" type="presOf" srcId="{626FB5B1-1F18-4F6E-9AAE-C52AA02544C1}" destId="{75120D69-3999-44CB-9F8F-8A6D4871C6E5}" srcOrd="1" destOrd="1" presId="urn:microsoft.com/office/officeart/2005/8/layout/hProcess4"/>
    <dgm:cxn modelId="{8C02E19B-82BC-8846-AA9C-1FBA2EA93DF5}" type="presOf" srcId="{AC23D79B-98A1-41B0-B8D6-9D298B593D4A}" destId="{2E00F417-524D-4AD9-8885-57AC8DEFCC32}" srcOrd="0" destOrd="1" presId="urn:microsoft.com/office/officeart/2005/8/layout/hProcess4"/>
    <dgm:cxn modelId="{818354B0-6481-4798-B7DC-68BFACCBB16B}" srcId="{FAC657A3-948A-4354-847B-957675B191F5}" destId="{2DD7A7D2-C874-480C-979B-27BD5664B61F}" srcOrd="3" destOrd="0" parTransId="{E9637E7F-FC64-4E6C-8682-22016B334E5E}" sibTransId="{44043204-3EF6-4D60-BE3E-0F79D1573838}"/>
    <dgm:cxn modelId="{9B9CE779-CA2A-2443-BB93-BDCF39FD7305}" type="presOf" srcId="{CA46C0E5-A678-4F44-8512-AA3A5953BF30}" destId="{D659894C-9748-4A17-A4A6-D51CEF5848B9}" srcOrd="0" destOrd="3" presId="urn:microsoft.com/office/officeart/2005/8/layout/hProcess4"/>
    <dgm:cxn modelId="{69415E4C-2BE0-4FF5-A98E-F00E7A70C9F6}" srcId="{EF415A27-4E4B-4ADD-B060-F52B90FF67E4}" destId="{EF3A5432-E5BD-49EF-9B35-8D7BC28C2144}" srcOrd="5" destOrd="0" parTransId="{283B2D41-60C0-4081-A0B4-33878DA26C09}" sibTransId="{81F5F84A-96FE-4F75-A747-41A8E096482F}"/>
    <dgm:cxn modelId="{D36BBED9-2998-5942-91A6-DC9C1600EF71}" type="presOf" srcId="{1891A4C9-CA7F-4068-886E-08DF34F0595A}" destId="{D659894C-9748-4A17-A4A6-D51CEF5848B9}" srcOrd="0" destOrd="0" presId="urn:microsoft.com/office/officeart/2005/8/layout/hProcess4"/>
    <dgm:cxn modelId="{251D51F7-56AF-B947-B800-F5827672BB9F}" type="presOf" srcId="{C93984A0-BF2C-49F9-B9CE-B411FC9607C4}" destId="{794C83AE-720E-4A50-A67C-DB2E98E5F615}" srcOrd="0" destOrd="0" presId="urn:microsoft.com/office/officeart/2005/8/layout/hProcess4"/>
    <dgm:cxn modelId="{7F84AB63-F9F1-A842-8FF4-8074C104A87A}" type="presOf" srcId="{A5DCE0FC-9C06-4152-8CBA-2B7A58464A18}" destId="{E0CB3F39-AA50-4E3B-8392-C67096A0D197}" srcOrd="1" destOrd="3" presId="urn:microsoft.com/office/officeart/2005/8/layout/hProcess4"/>
    <dgm:cxn modelId="{2DAFDCA3-A2A1-C042-B5D1-65113BE1E3DB}" type="presOf" srcId="{FAC657A3-948A-4354-847B-957675B191F5}" destId="{84CE1C7A-10F4-43C3-B900-1089AB0DB66B}" srcOrd="0" destOrd="0" presId="urn:microsoft.com/office/officeart/2005/8/layout/hProcess4"/>
    <dgm:cxn modelId="{088AEC9C-F730-4579-B1FE-B42FB5803DC7}" srcId="{16109047-E8F1-4D6A-A8D7-9B01DDE19BAF}" destId="{626FB5B1-1F18-4F6E-9AAE-C52AA02544C1}" srcOrd="1" destOrd="0" parTransId="{5983FF9D-02C2-4797-830E-861A33566F5F}" sibTransId="{B1FE2E9E-2F05-448F-845F-06E23D0C9EC9}"/>
    <dgm:cxn modelId="{34D4A65F-D4F3-4B67-9338-BB376C1F48C9}" srcId="{C73D1BAA-91EB-4256-852D-DCAD217A6E38}" destId="{2C3EC90C-1060-40FA-96F9-C50FBCEBBCCE}" srcOrd="0" destOrd="0" parTransId="{D7FCD66E-044F-4653-A820-08AF588075CD}" sibTransId="{1A47E11C-B6A5-4CF8-93FC-25626D771732}"/>
    <dgm:cxn modelId="{C3339A0E-61DD-7449-8DBE-707BC541BB38}" type="presOf" srcId="{19496CBD-FAF4-490A-83FB-C0F5B8D67680}" destId="{E0CB3F39-AA50-4E3B-8392-C67096A0D197}" srcOrd="1" destOrd="0" presId="urn:microsoft.com/office/officeart/2005/8/layout/hProcess4"/>
    <dgm:cxn modelId="{F7491306-2E52-447D-A13B-3A837BDFE50C}" srcId="{FAC657A3-948A-4354-847B-957675B191F5}" destId="{0D821212-A95E-4745-9125-3C53413E905F}" srcOrd="0" destOrd="0" parTransId="{23A5DCC6-9197-409D-B630-CA2FE29053BE}" sibTransId="{41443FCA-60E6-42B4-A584-8F4ACCEFEFCC}"/>
    <dgm:cxn modelId="{5656759F-2E56-4C7F-A11C-A30951B00D66}" srcId="{FAC657A3-948A-4354-847B-957675B191F5}" destId="{C00B57CD-59EC-4262-AFA9-ABE83606AC37}" srcOrd="1" destOrd="0" parTransId="{7B59427F-1675-4692-8B42-E0A48DFEB367}" sibTransId="{9D28BBED-41DA-4DDB-BA93-67725C625C81}"/>
    <dgm:cxn modelId="{55B93F00-C4B9-406C-80B9-369A93491B12}" srcId="{FAC657A3-948A-4354-847B-957675B191F5}" destId="{C047BC3A-AEF4-46B1-80FB-BBD755EDFE52}" srcOrd="4" destOrd="0" parTransId="{AAACC7A1-8EB6-489C-93B1-FAB10C834B3E}" sibTransId="{9470D571-9AB4-48FA-9516-966D75B5105A}"/>
    <dgm:cxn modelId="{176218DF-96B5-ED43-9AE8-FFB21629CE6C}" type="presOf" srcId="{626FB5B1-1F18-4F6E-9AAE-C52AA02544C1}" destId="{EB382A4C-6B74-46BB-8930-A1515002FC51}" srcOrd="0" destOrd="1" presId="urn:microsoft.com/office/officeart/2005/8/layout/hProcess4"/>
    <dgm:cxn modelId="{E076C5C4-9818-314F-BB6F-4A2AD75B945F}" type="presOf" srcId="{C047BC3A-AEF4-46B1-80FB-BBD755EDFE52}" destId="{E0517AAE-EB1E-44F1-B49C-8FF256060F55}" srcOrd="1" destOrd="4" presId="urn:microsoft.com/office/officeart/2005/8/layout/hProcess4"/>
    <dgm:cxn modelId="{25D90211-63F4-4B56-AD2D-E6FE56045111}" srcId="{C73D1BAA-91EB-4256-852D-DCAD217A6E38}" destId="{EF415A27-4E4B-4ADD-B060-F52B90FF67E4}" srcOrd="3" destOrd="0" parTransId="{A92C98A1-BB28-4EF6-BF7F-BFD41D44774B}" sibTransId="{60CD3DD3-9A54-4D69-81ED-304AA94B233F}"/>
    <dgm:cxn modelId="{A96E91BF-C56C-6F47-8998-C4897B892A0C}" type="presOf" srcId="{538E1F3B-7A83-487C-A297-854FF8B70110}" destId="{EBF25338-9215-4DC6-9B1F-C2C1DC441BE4}" srcOrd="0" destOrd="2" presId="urn:microsoft.com/office/officeart/2005/8/layout/hProcess4"/>
    <dgm:cxn modelId="{92C215E1-CA91-2E45-AE97-3B208BAFC7CA}" type="presOf" srcId="{AC23D79B-98A1-41B0-B8D6-9D298B593D4A}" destId="{E0CB3F39-AA50-4E3B-8392-C67096A0D197}" srcOrd="1" destOrd="1" presId="urn:microsoft.com/office/officeart/2005/8/layout/hProcess4"/>
    <dgm:cxn modelId="{2967979E-F449-7648-9143-318B53F35B76}" type="presOf" srcId="{2DD7A7D2-C874-480C-979B-27BD5664B61F}" destId="{EBF25338-9215-4DC6-9B1F-C2C1DC441BE4}" srcOrd="0" destOrd="3" presId="urn:microsoft.com/office/officeart/2005/8/layout/hProcess4"/>
    <dgm:cxn modelId="{AFA48C71-86AB-1C4D-85BF-258CFD344C46}" type="presOf" srcId="{AC6B7745-478B-4245-B686-610FE18D75FD}" destId="{2E00F417-524D-4AD9-8885-57AC8DEFCC32}" srcOrd="0" destOrd="2" presId="urn:microsoft.com/office/officeart/2005/8/layout/hProcess4"/>
    <dgm:cxn modelId="{4CCFBEF0-6143-EE44-953E-B9B2384A989D}" type="presOf" srcId="{2DD7A7D2-C874-480C-979B-27BD5664B61F}" destId="{E0517AAE-EB1E-44F1-B49C-8FF256060F55}" srcOrd="1" destOrd="3" presId="urn:microsoft.com/office/officeart/2005/8/layout/hProcess4"/>
    <dgm:cxn modelId="{E0056A39-BFB6-2E45-821E-A36BDF767977}" type="presOf" srcId="{C73D1BAA-91EB-4256-852D-DCAD217A6E38}" destId="{6BDCDDC0-5402-48DF-9025-6485B9741135}" srcOrd="0" destOrd="0" presId="urn:microsoft.com/office/officeart/2005/8/layout/hProcess4"/>
    <dgm:cxn modelId="{2416CB36-2B60-5343-BC93-19BCFA1E5DBD}" type="presOf" srcId="{3C40763E-F7BF-4BB1-92E9-32E385459F7C}" destId="{D659894C-9748-4A17-A4A6-D51CEF5848B9}" srcOrd="0" destOrd="4" presId="urn:microsoft.com/office/officeart/2005/8/layout/hProcess4"/>
    <dgm:cxn modelId="{96F9909E-B3FD-F148-B2CC-00D5D9BE8365}" type="presOf" srcId="{A5DCE0FC-9C06-4152-8CBA-2B7A58464A18}" destId="{2E00F417-524D-4AD9-8885-57AC8DEFCC32}" srcOrd="0" destOrd="3" presId="urn:microsoft.com/office/officeart/2005/8/layout/hProcess4"/>
    <dgm:cxn modelId="{B55A5A84-A4F3-4845-A43A-A7CF13A0699B}" srcId="{EF415A27-4E4B-4ADD-B060-F52B90FF67E4}" destId="{EB2F3DFC-2271-468D-B301-4A9EF60F41B0}" srcOrd="1" destOrd="0" parTransId="{86340D32-E62A-4846-937B-2C66A9115D63}" sibTransId="{523F4AF9-6ADE-47A3-A53B-CE7307CB63A9}"/>
    <dgm:cxn modelId="{A0D90462-FF3C-475E-BDDF-9CB94CE15590}" srcId="{2C3EC90C-1060-40FA-96F9-C50FBCEBBCCE}" destId="{A5DCE0FC-9C06-4152-8CBA-2B7A58464A18}" srcOrd="3" destOrd="0" parTransId="{D0661F24-9B53-43B3-8102-2EAFFAC330F0}" sibTransId="{69A85023-26F2-495F-8E56-4A9392E8AEEE}"/>
    <dgm:cxn modelId="{153EDEC4-4F78-9E44-97CE-65937A71A476}" type="presOf" srcId="{EB2F3DFC-2271-468D-B301-4A9EF60F41B0}" destId="{D659894C-9748-4A17-A4A6-D51CEF5848B9}" srcOrd="0" destOrd="1" presId="urn:microsoft.com/office/officeart/2005/8/layout/hProcess4"/>
    <dgm:cxn modelId="{BB862946-FD36-1B41-99AE-721F1CBEFC80}" type="presOf" srcId="{0D821212-A95E-4745-9125-3C53413E905F}" destId="{E0517AAE-EB1E-44F1-B49C-8FF256060F55}" srcOrd="1" destOrd="0" presId="urn:microsoft.com/office/officeart/2005/8/layout/hProcess4"/>
    <dgm:cxn modelId="{B38DDC1E-2879-B046-8A29-0949BA1A8ED7}" type="presOf" srcId="{121EBB7C-1C7B-430C-B15B-1F6E384EABBD}" destId="{96C34405-DEA2-4BED-8DC8-35FADE9BA93C}" srcOrd="1" destOrd="2" presId="urn:microsoft.com/office/officeart/2005/8/layout/hProcess4"/>
    <dgm:cxn modelId="{4AB18F80-76B6-CC43-B3C8-479CCE9CC479}" type="presOf" srcId="{538E1F3B-7A83-487C-A297-854FF8B70110}" destId="{E0517AAE-EB1E-44F1-B49C-8FF256060F55}" srcOrd="1" destOrd="2" presId="urn:microsoft.com/office/officeart/2005/8/layout/hProcess4"/>
    <dgm:cxn modelId="{1789B3A4-AF4E-1846-A6F2-094DC701DD0C}" type="presOf" srcId="{2371589B-2456-4254-9D3E-1914C63D930F}" destId="{75120D69-3999-44CB-9F8F-8A6D4871C6E5}" srcOrd="1" destOrd="0" presId="urn:microsoft.com/office/officeart/2005/8/layout/hProcess4"/>
    <dgm:cxn modelId="{35FDB1AD-5579-FB48-84FE-B0C250FFF402}" type="presOf" srcId="{C00B57CD-59EC-4262-AFA9-ABE83606AC37}" destId="{EBF25338-9215-4DC6-9B1F-C2C1DC441BE4}" srcOrd="0" destOrd="1" presId="urn:microsoft.com/office/officeart/2005/8/layout/hProcess4"/>
    <dgm:cxn modelId="{CF977A32-ED37-6A4A-92F7-2181B05BF52B}" type="presOf" srcId="{3C40763E-F7BF-4BB1-92E9-32E385459F7C}" destId="{96C34405-DEA2-4BED-8DC8-35FADE9BA93C}" srcOrd="1" destOrd="4" presId="urn:microsoft.com/office/officeart/2005/8/layout/hProcess4"/>
    <dgm:cxn modelId="{79E1236F-DB45-48AB-8D5E-42B561233E2F}" srcId="{EF415A27-4E4B-4ADD-B060-F52B90FF67E4}" destId="{3C40763E-F7BF-4BB1-92E9-32E385459F7C}" srcOrd="4" destOrd="0" parTransId="{663F553E-B499-487A-8015-2400E4897F93}" sibTransId="{3DC3CE40-4975-4043-BE15-596744C6444D}"/>
    <dgm:cxn modelId="{537044AE-5546-4B1D-B2C0-CD2B6F741897}" srcId="{C73D1BAA-91EB-4256-852D-DCAD217A6E38}" destId="{FAC657A3-948A-4354-847B-957675B191F5}" srcOrd="1" destOrd="0" parTransId="{7C8A0069-5569-40FB-9E22-6E2CA3D8D547}" sibTransId="{C93984A0-BF2C-49F9-B9CE-B411FC9607C4}"/>
    <dgm:cxn modelId="{5E5A1B61-DADB-4E5F-AF13-584412DB31B3}" srcId="{FAC657A3-948A-4354-847B-957675B191F5}" destId="{538E1F3B-7A83-487C-A297-854FF8B70110}" srcOrd="2" destOrd="0" parTransId="{0E37265B-091A-4921-99B5-5C6188AF32F1}" sibTransId="{03849729-6B46-4028-8FA2-539998C0270C}"/>
    <dgm:cxn modelId="{F6E34023-A581-458D-8EE4-51D86C0E39FE}" srcId="{2C3EC90C-1060-40FA-96F9-C50FBCEBBCCE}" destId="{AC6B7745-478B-4245-B686-610FE18D75FD}" srcOrd="2" destOrd="0" parTransId="{3DD5AACA-6095-4065-8B35-5CF2A931DAB9}" sibTransId="{64155D5F-63CE-4614-9B73-804581205251}"/>
    <dgm:cxn modelId="{E061C666-279E-CD45-8B92-B148F814CDCC}" type="presOf" srcId="{CA46C0E5-A678-4F44-8512-AA3A5953BF30}" destId="{96C34405-DEA2-4BED-8DC8-35FADE9BA93C}" srcOrd="1" destOrd="3" presId="urn:microsoft.com/office/officeart/2005/8/layout/hProcess4"/>
    <dgm:cxn modelId="{6725E8A4-13B8-A34E-923D-33DB4E7719BC}" type="presOf" srcId="{19496CBD-FAF4-490A-83FB-C0F5B8D67680}" destId="{2E00F417-524D-4AD9-8885-57AC8DEFCC32}" srcOrd="0" destOrd="0" presId="urn:microsoft.com/office/officeart/2005/8/layout/hProcess4"/>
    <dgm:cxn modelId="{1A13D1D7-735E-BE44-9070-59C14CD49B33}" type="presOf" srcId="{2371589B-2456-4254-9D3E-1914C63D930F}" destId="{EB382A4C-6B74-46BB-8930-A1515002FC51}" srcOrd="0" destOrd="0" presId="urn:microsoft.com/office/officeart/2005/8/layout/hProcess4"/>
    <dgm:cxn modelId="{4EBB0285-FC40-5A44-9E2B-1551A60A4FF4}" type="presOf" srcId="{EB2F3DFC-2271-468D-B301-4A9EF60F41B0}" destId="{96C34405-DEA2-4BED-8DC8-35FADE9BA93C}" srcOrd="1" destOrd="1" presId="urn:microsoft.com/office/officeart/2005/8/layout/hProcess4"/>
    <dgm:cxn modelId="{D24D7A23-0A2E-442C-B52D-B1A641C3B7E7}" srcId="{EF415A27-4E4B-4ADD-B060-F52B90FF67E4}" destId="{121EBB7C-1C7B-430C-B15B-1F6E384EABBD}" srcOrd="2" destOrd="0" parTransId="{14094972-7374-4C01-A006-3EE99C7B3E60}" sibTransId="{FA0A75BE-521B-410D-B178-471C0CCA29C3}"/>
    <dgm:cxn modelId="{3C88ADE2-C075-DC4C-AA76-23972025173E}" type="presParOf" srcId="{6BDCDDC0-5402-48DF-9025-6485B9741135}" destId="{F73CFFCE-13FD-4916-B355-B2E35D86CCCD}" srcOrd="0" destOrd="0" presId="urn:microsoft.com/office/officeart/2005/8/layout/hProcess4"/>
    <dgm:cxn modelId="{6EC91EB6-E7F5-9E41-A134-D880FD41A0C0}" type="presParOf" srcId="{6BDCDDC0-5402-48DF-9025-6485B9741135}" destId="{327C4E9B-A3D9-4170-99DC-7301D755BC60}" srcOrd="1" destOrd="0" presId="urn:microsoft.com/office/officeart/2005/8/layout/hProcess4"/>
    <dgm:cxn modelId="{44ED3EFD-52C6-6F49-8367-D5491EF11A86}" type="presParOf" srcId="{6BDCDDC0-5402-48DF-9025-6485B9741135}" destId="{414FE23D-C626-4DC7-A2A0-148463466D0A}" srcOrd="2" destOrd="0" presId="urn:microsoft.com/office/officeart/2005/8/layout/hProcess4"/>
    <dgm:cxn modelId="{1B7FD1AA-2A65-A248-8503-13C1EAE6E2BD}" type="presParOf" srcId="{414FE23D-C626-4DC7-A2A0-148463466D0A}" destId="{5C82DEC7-07B0-45CC-83C3-127F2CDE4793}" srcOrd="0" destOrd="0" presId="urn:microsoft.com/office/officeart/2005/8/layout/hProcess4"/>
    <dgm:cxn modelId="{51EC2B99-5A9D-DA47-8163-FC604D34C24C}" type="presParOf" srcId="{5C82DEC7-07B0-45CC-83C3-127F2CDE4793}" destId="{BB134655-A7C8-4772-AC4B-A5AF0C52BC9C}" srcOrd="0" destOrd="0" presId="urn:microsoft.com/office/officeart/2005/8/layout/hProcess4"/>
    <dgm:cxn modelId="{E48F405B-D24A-9349-B0C4-511DE56D9C78}" type="presParOf" srcId="{5C82DEC7-07B0-45CC-83C3-127F2CDE4793}" destId="{2E00F417-524D-4AD9-8885-57AC8DEFCC32}" srcOrd="1" destOrd="0" presId="urn:microsoft.com/office/officeart/2005/8/layout/hProcess4"/>
    <dgm:cxn modelId="{B721397C-5B09-414B-95D0-6A6E459775C3}" type="presParOf" srcId="{5C82DEC7-07B0-45CC-83C3-127F2CDE4793}" destId="{E0CB3F39-AA50-4E3B-8392-C67096A0D197}" srcOrd="2" destOrd="0" presId="urn:microsoft.com/office/officeart/2005/8/layout/hProcess4"/>
    <dgm:cxn modelId="{13DD5BCC-533F-E040-87A7-2437A435F2D7}" type="presParOf" srcId="{5C82DEC7-07B0-45CC-83C3-127F2CDE4793}" destId="{3646B820-549B-4472-A794-FC525E265191}" srcOrd="3" destOrd="0" presId="urn:microsoft.com/office/officeart/2005/8/layout/hProcess4"/>
    <dgm:cxn modelId="{3D7C6785-C9A5-5D4B-B955-AEDE1C525493}" type="presParOf" srcId="{5C82DEC7-07B0-45CC-83C3-127F2CDE4793}" destId="{C61B8764-04C9-49A6-AFE5-E3175B5CB1BB}" srcOrd="4" destOrd="0" presId="urn:microsoft.com/office/officeart/2005/8/layout/hProcess4"/>
    <dgm:cxn modelId="{0A92CB24-72D5-584C-A25B-50C6DBBCEA49}" type="presParOf" srcId="{414FE23D-C626-4DC7-A2A0-148463466D0A}" destId="{EE4E6F6A-02A3-4C48-8B47-F642815A0075}" srcOrd="1" destOrd="0" presId="urn:microsoft.com/office/officeart/2005/8/layout/hProcess4"/>
    <dgm:cxn modelId="{DA32A554-E9D0-D84D-B911-2B42F8F23E73}" type="presParOf" srcId="{414FE23D-C626-4DC7-A2A0-148463466D0A}" destId="{1573E406-5F10-4A36-BD86-7487D9D993D6}" srcOrd="2" destOrd="0" presId="urn:microsoft.com/office/officeart/2005/8/layout/hProcess4"/>
    <dgm:cxn modelId="{4A4B260C-34E3-0B44-8471-025A5ABDEE00}" type="presParOf" srcId="{1573E406-5F10-4A36-BD86-7487D9D993D6}" destId="{B9EDFDFA-8383-41CC-8D61-13391EC5FA3F}" srcOrd="0" destOrd="0" presId="urn:microsoft.com/office/officeart/2005/8/layout/hProcess4"/>
    <dgm:cxn modelId="{64C328B1-C499-ED41-8D6E-8402E5CC8520}" type="presParOf" srcId="{1573E406-5F10-4A36-BD86-7487D9D993D6}" destId="{EBF25338-9215-4DC6-9B1F-C2C1DC441BE4}" srcOrd="1" destOrd="0" presId="urn:microsoft.com/office/officeart/2005/8/layout/hProcess4"/>
    <dgm:cxn modelId="{A4975CB8-1519-5845-8F2A-CC3EA8F97B0F}" type="presParOf" srcId="{1573E406-5F10-4A36-BD86-7487D9D993D6}" destId="{E0517AAE-EB1E-44F1-B49C-8FF256060F55}" srcOrd="2" destOrd="0" presId="urn:microsoft.com/office/officeart/2005/8/layout/hProcess4"/>
    <dgm:cxn modelId="{6F17A88F-EBDB-7B4A-8FDF-638180C58AF1}" type="presParOf" srcId="{1573E406-5F10-4A36-BD86-7487D9D993D6}" destId="{84CE1C7A-10F4-43C3-B900-1089AB0DB66B}" srcOrd="3" destOrd="0" presId="urn:microsoft.com/office/officeart/2005/8/layout/hProcess4"/>
    <dgm:cxn modelId="{C2BC0348-A966-DA40-8C8F-386E0547093B}" type="presParOf" srcId="{1573E406-5F10-4A36-BD86-7487D9D993D6}" destId="{C5585BF1-10B1-4729-999F-CED8A1AA9E04}" srcOrd="4" destOrd="0" presId="urn:microsoft.com/office/officeart/2005/8/layout/hProcess4"/>
    <dgm:cxn modelId="{30E4F4B0-D6F2-004D-A405-D6D840BE0846}" type="presParOf" srcId="{414FE23D-C626-4DC7-A2A0-148463466D0A}" destId="{794C83AE-720E-4A50-A67C-DB2E98E5F615}" srcOrd="3" destOrd="0" presId="urn:microsoft.com/office/officeart/2005/8/layout/hProcess4"/>
    <dgm:cxn modelId="{7507BC6C-CCC2-0340-8134-5C3F77DEF480}" type="presParOf" srcId="{414FE23D-C626-4DC7-A2A0-148463466D0A}" destId="{BAEC0F9C-19A3-4F37-A975-C591F612CF2F}" srcOrd="4" destOrd="0" presId="urn:microsoft.com/office/officeart/2005/8/layout/hProcess4"/>
    <dgm:cxn modelId="{EED9F813-CB25-6B45-828A-6014E13F0570}" type="presParOf" srcId="{BAEC0F9C-19A3-4F37-A975-C591F612CF2F}" destId="{91781497-B72E-41F4-843B-2110DC4F0433}" srcOrd="0" destOrd="0" presId="urn:microsoft.com/office/officeart/2005/8/layout/hProcess4"/>
    <dgm:cxn modelId="{C9A61F1E-BAAC-7B40-A11D-450F02452D97}" type="presParOf" srcId="{BAEC0F9C-19A3-4F37-A975-C591F612CF2F}" destId="{EB382A4C-6B74-46BB-8930-A1515002FC51}" srcOrd="1" destOrd="0" presId="urn:microsoft.com/office/officeart/2005/8/layout/hProcess4"/>
    <dgm:cxn modelId="{98426610-1DCB-9946-B44E-8C80E5E7B86A}" type="presParOf" srcId="{BAEC0F9C-19A3-4F37-A975-C591F612CF2F}" destId="{75120D69-3999-44CB-9F8F-8A6D4871C6E5}" srcOrd="2" destOrd="0" presId="urn:microsoft.com/office/officeart/2005/8/layout/hProcess4"/>
    <dgm:cxn modelId="{E6E77503-7192-B24B-BBF2-B6E9111A888A}" type="presParOf" srcId="{BAEC0F9C-19A3-4F37-A975-C591F612CF2F}" destId="{2606C89C-8230-44DA-A700-EE71C7DE9AF8}" srcOrd="3" destOrd="0" presId="urn:microsoft.com/office/officeart/2005/8/layout/hProcess4"/>
    <dgm:cxn modelId="{685FCE35-A77B-CD4C-ACA2-3C0D069773EE}" type="presParOf" srcId="{BAEC0F9C-19A3-4F37-A975-C591F612CF2F}" destId="{74123526-99F7-4446-8017-A690BBE93A1E}" srcOrd="4" destOrd="0" presId="urn:microsoft.com/office/officeart/2005/8/layout/hProcess4"/>
    <dgm:cxn modelId="{5B491CEE-5B5C-5D45-9451-10AF88A070CD}" type="presParOf" srcId="{414FE23D-C626-4DC7-A2A0-148463466D0A}" destId="{63D1BA4D-3339-4633-8661-7C0D1CDB5753}" srcOrd="5" destOrd="0" presId="urn:microsoft.com/office/officeart/2005/8/layout/hProcess4"/>
    <dgm:cxn modelId="{4AFFA163-2243-464C-B8E5-B5762751C5AF}" type="presParOf" srcId="{414FE23D-C626-4DC7-A2A0-148463466D0A}" destId="{9C286EEC-7050-4C51-98C9-D24D72E5B969}" srcOrd="6" destOrd="0" presId="urn:microsoft.com/office/officeart/2005/8/layout/hProcess4"/>
    <dgm:cxn modelId="{41C965F5-6F6A-0E42-A0A7-56E481FF6E5F}" type="presParOf" srcId="{9C286EEC-7050-4C51-98C9-D24D72E5B969}" destId="{53BFDBA1-0D28-475D-8EF0-F7F4B959BA8E}" srcOrd="0" destOrd="0" presId="urn:microsoft.com/office/officeart/2005/8/layout/hProcess4"/>
    <dgm:cxn modelId="{73BB0893-A7C1-684C-90CC-2DE18AA06F15}" type="presParOf" srcId="{9C286EEC-7050-4C51-98C9-D24D72E5B969}" destId="{D659894C-9748-4A17-A4A6-D51CEF5848B9}" srcOrd="1" destOrd="0" presId="urn:microsoft.com/office/officeart/2005/8/layout/hProcess4"/>
    <dgm:cxn modelId="{82D72C8B-6A05-9149-954E-F07DFA49A597}" type="presParOf" srcId="{9C286EEC-7050-4C51-98C9-D24D72E5B969}" destId="{96C34405-DEA2-4BED-8DC8-35FADE9BA93C}" srcOrd="2" destOrd="0" presId="urn:microsoft.com/office/officeart/2005/8/layout/hProcess4"/>
    <dgm:cxn modelId="{BC06D0D6-3882-5248-85C7-2D085037DE32}" type="presParOf" srcId="{9C286EEC-7050-4C51-98C9-D24D72E5B969}" destId="{415D00D3-0E96-4186-8688-A2BBE49BA5FA}" srcOrd="3" destOrd="0" presId="urn:microsoft.com/office/officeart/2005/8/layout/hProcess4"/>
    <dgm:cxn modelId="{E52FF375-2762-8040-A4FE-4E3AFFDADC56}" type="presParOf" srcId="{9C286EEC-7050-4C51-98C9-D24D72E5B969}" destId="{EA04BE6E-9FD9-4845-AA17-7A5F2F72F422}"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00F417-524D-4AD9-8885-57AC8DEFCC32}">
      <dsp:nvSpPr>
        <dsp:cNvPr id="0" name=""/>
        <dsp:cNvSpPr/>
      </dsp:nvSpPr>
      <dsp:spPr>
        <a:xfrm>
          <a:off x="0" y="971843"/>
          <a:ext cx="1789934" cy="1733580"/>
        </a:xfrm>
        <a:prstGeom prst="roundRect">
          <a:avLst>
            <a:gd name="adj" fmla="val 10000"/>
          </a:avLst>
        </a:prstGeom>
        <a:solidFill>
          <a:srgbClr val="E2F0F2">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r>
            <a:rPr lang="nl-NL" sz="1400" kern="1200" dirty="0"/>
            <a:t>Background</a:t>
          </a:r>
        </a:p>
        <a:p>
          <a:pPr marL="114300" lvl="1" indent="-114300" algn="l" defTabSz="622300">
            <a:lnSpc>
              <a:spcPct val="90000"/>
            </a:lnSpc>
            <a:spcBef>
              <a:spcPct val="0"/>
            </a:spcBef>
            <a:spcAft>
              <a:spcPct val="15000"/>
            </a:spcAft>
            <a:buChar char="•"/>
          </a:pPr>
          <a:r>
            <a:rPr lang="nl-NL" sz="1400" kern="1200" dirty="0"/>
            <a:t>Basic </a:t>
          </a:r>
          <a:r>
            <a:rPr lang="nl-NL" sz="1400" kern="1200" dirty="0" err="1"/>
            <a:t>concepts</a:t>
          </a:r>
          <a:endParaRPr lang="nl-NL" sz="1400" kern="1200" dirty="0"/>
        </a:p>
        <a:p>
          <a:pPr marL="114300" lvl="1" indent="-114300" algn="l" defTabSz="622300">
            <a:lnSpc>
              <a:spcPct val="90000"/>
            </a:lnSpc>
            <a:spcBef>
              <a:spcPct val="0"/>
            </a:spcBef>
            <a:spcAft>
              <a:spcPct val="15000"/>
            </a:spcAft>
            <a:buChar char="•"/>
          </a:pPr>
          <a:r>
            <a:rPr lang="nl-NL" sz="1400" kern="1200" dirty="0" err="1"/>
            <a:t>Eligibility</a:t>
          </a:r>
          <a:endParaRPr lang="nl-NL" sz="1400" kern="1200" dirty="0"/>
        </a:p>
        <a:p>
          <a:pPr marL="114300" lvl="1" indent="-114300" algn="l" defTabSz="622300">
            <a:lnSpc>
              <a:spcPct val="90000"/>
            </a:lnSpc>
            <a:spcBef>
              <a:spcPct val="0"/>
            </a:spcBef>
            <a:spcAft>
              <a:spcPct val="15000"/>
            </a:spcAft>
            <a:buChar char="•"/>
          </a:pPr>
          <a:r>
            <a:rPr lang="nl-NL" sz="1400" kern="1200" dirty="0" err="1"/>
            <a:t>Intervention</a:t>
          </a:r>
          <a:r>
            <a:rPr lang="nl-NL" sz="1400" kern="1200" dirty="0"/>
            <a:t> logic</a:t>
          </a:r>
        </a:p>
      </dsp:txBody>
      <dsp:txXfrm>
        <a:off x="39894" y="1011737"/>
        <a:ext cx="1710146" cy="1282310"/>
      </dsp:txXfrm>
    </dsp:sp>
    <dsp:sp modelId="{EE4E6F6A-02A3-4C48-8B47-F642815A0075}">
      <dsp:nvSpPr>
        <dsp:cNvPr id="0" name=""/>
        <dsp:cNvSpPr/>
      </dsp:nvSpPr>
      <dsp:spPr>
        <a:xfrm>
          <a:off x="959229" y="1345165"/>
          <a:ext cx="2116895" cy="2116895"/>
        </a:xfrm>
        <a:prstGeom prst="leftCircularArrow">
          <a:avLst>
            <a:gd name="adj1" fmla="val 2666"/>
            <a:gd name="adj2" fmla="val 324369"/>
            <a:gd name="adj3" fmla="val 2109847"/>
            <a:gd name="adj4" fmla="val 9034457"/>
            <a:gd name="adj5" fmla="val 3111"/>
          </a:avLst>
        </a:prstGeom>
        <a:solidFill>
          <a:srgbClr val="002060"/>
        </a:solidFill>
        <a:ln w="38100">
          <a:noFill/>
        </a:ln>
        <a:effectLst/>
      </dsp:spPr>
      <dsp:style>
        <a:lnRef idx="0">
          <a:scrgbClr r="0" g="0" b="0"/>
        </a:lnRef>
        <a:fillRef idx="1">
          <a:scrgbClr r="0" g="0" b="0"/>
        </a:fillRef>
        <a:effectRef idx="0">
          <a:scrgbClr r="0" g="0" b="0"/>
        </a:effectRef>
        <a:fontRef idx="minor">
          <a:schemeClr val="lt1"/>
        </a:fontRef>
      </dsp:style>
    </dsp:sp>
    <dsp:sp modelId="{3646B820-549B-4472-A794-FC525E265191}">
      <dsp:nvSpPr>
        <dsp:cNvPr id="0" name=""/>
        <dsp:cNvSpPr/>
      </dsp:nvSpPr>
      <dsp:spPr>
        <a:xfrm>
          <a:off x="529460" y="2186824"/>
          <a:ext cx="1185795" cy="471551"/>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nl-NL" sz="1200" kern="1200" dirty="0"/>
            <a:t>Day 1 </a:t>
          </a:r>
        </a:p>
      </dsp:txBody>
      <dsp:txXfrm>
        <a:off x="543271" y="2200635"/>
        <a:ext cx="1158173" cy="443929"/>
      </dsp:txXfrm>
    </dsp:sp>
    <dsp:sp modelId="{EBF25338-9215-4DC6-9B1F-C2C1DC441BE4}">
      <dsp:nvSpPr>
        <dsp:cNvPr id="0" name=""/>
        <dsp:cNvSpPr/>
      </dsp:nvSpPr>
      <dsp:spPr>
        <a:xfrm>
          <a:off x="2063748" y="970286"/>
          <a:ext cx="2164167" cy="1804339"/>
        </a:xfrm>
        <a:prstGeom prst="roundRect">
          <a:avLst>
            <a:gd name="adj" fmla="val 10000"/>
          </a:avLst>
        </a:prstGeom>
        <a:solidFill>
          <a:srgbClr val="DBE5F1">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00050">
            <a:lnSpc>
              <a:spcPct val="90000"/>
            </a:lnSpc>
            <a:spcBef>
              <a:spcPct val="0"/>
            </a:spcBef>
            <a:spcAft>
              <a:spcPct val="15000"/>
            </a:spcAft>
            <a:buChar char="•"/>
          </a:pPr>
          <a:endParaRPr lang="nl-NL" sz="900" kern="1200" dirty="0"/>
        </a:p>
        <a:p>
          <a:pPr marL="114300" lvl="1" indent="-114300" algn="l" defTabSz="533400">
            <a:lnSpc>
              <a:spcPct val="90000"/>
            </a:lnSpc>
            <a:spcBef>
              <a:spcPct val="0"/>
            </a:spcBef>
            <a:spcAft>
              <a:spcPct val="15000"/>
            </a:spcAft>
            <a:buChar char="•"/>
          </a:pPr>
          <a:r>
            <a:rPr lang="nl-NL" sz="1200" kern="1200" dirty="0"/>
            <a:t>Risk Management</a:t>
          </a:r>
        </a:p>
        <a:p>
          <a:pPr marL="114300" lvl="1" indent="-114300" algn="l" defTabSz="533400">
            <a:lnSpc>
              <a:spcPct val="90000"/>
            </a:lnSpc>
            <a:spcBef>
              <a:spcPct val="0"/>
            </a:spcBef>
            <a:spcAft>
              <a:spcPct val="15000"/>
            </a:spcAft>
            <a:buChar char="•"/>
          </a:pPr>
          <a:r>
            <a:rPr lang="nl-NL" sz="1200" kern="1200" dirty="0"/>
            <a:t>Performance indicators</a:t>
          </a:r>
        </a:p>
        <a:p>
          <a:pPr marL="114300" lvl="1" indent="-114300" algn="l" defTabSz="533400">
            <a:lnSpc>
              <a:spcPct val="90000"/>
            </a:lnSpc>
            <a:spcBef>
              <a:spcPct val="0"/>
            </a:spcBef>
            <a:spcAft>
              <a:spcPct val="15000"/>
            </a:spcAft>
            <a:buChar char="•"/>
          </a:pPr>
          <a:r>
            <a:rPr lang="nl-NL" sz="1200" kern="1200" dirty="0" err="1"/>
            <a:t>Fixed</a:t>
          </a:r>
          <a:r>
            <a:rPr lang="nl-NL" sz="1200" kern="1200" dirty="0"/>
            <a:t> </a:t>
          </a:r>
          <a:r>
            <a:rPr lang="nl-NL" sz="1200" kern="1200" dirty="0" err="1"/>
            <a:t>and</a:t>
          </a:r>
          <a:r>
            <a:rPr lang="nl-NL" sz="1200" kern="1200" dirty="0"/>
            <a:t> </a:t>
          </a:r>
          <a:r>
            <a:rPr lang="nl-NL" sz="1200" kern="1200" dirty="0" err="1"/>
            <a:t>variable</a:t>
          </a:r>
          <a:r>
            <a:rPr lang="nl-NL" sz="1200" kern="1200" dirty="0"/>
            <a:t> tranches</a:t>
          </a:r>
        </a:p>
        <a:p>
          <a:pPr marL="114300" lvl="1" indent="-114300" algn="l" defTabSz="533400">
            <a:lnSpc>
              <a:spcPct val="90000"/>
            </a:lnSpc>
            <a:spcBef>
              <a:spcPct val="0"/>
            </a:spcBef>
            <a:spcAft>
              <a:spcPct val="15000"/>
            </a:spcAft>
            <a:buChar char="•"/>
          </a:pPr>
          <a:r>
            <a:rPr lang="nl-NL" sz="1200" kern="1200" dirty="0"/>
            <a:t>Policy </a:t>
          </a:r>
          <a:r>
            <a:rPr lang="nl-NL" sz="1200" kern="1200" dirty="0" err="1"/>
            <a:t>dialogue</a:t>
          </a:r>
          <a:r>
            <a:rPr lang="nl-NL" sz="1200" kern="1200" dirty="0"/>
            <a:t>, CD</a:t>
          </a:r>
        </a:p>
      </dsp:txBody>
      <dsp:txXfrm>
        <a:off x="2105271" y="1398453"/>
        <a:ext cx="2081121" cy="1334649"/>
      </dsp:txXfrm>
    </dsp:sp>
    <dsp:sp modelId="{794C83AE-720E-4A50-A67C-DB2E98E5F615}">
      <dsp:nvSpPr>
        <dsp:cNvPr id="0" name=""/>
        <dsp:cNvSpPr/>
      </dsp:nvSpPr>
      <dsp:spPr>
        <a:xfrm>
          <a:off x="3111508" y="315199"/>
          <a:ext cx="2251601" cy="2251601"/>
        </a:xfrm>
        <a:prstGeom prst="circularArrow">
          <a:avLst>
            <a:gd name="adj1" fmla="val 2507"/>
            <a:gd name="adj2" fmla="val 303835"/>
            <a:gd name="adj3" fmla="val 19704100"/>
            <a:gd name="adj4" fmla="val 12758956"/>
            <a:gd name="adj5" fmla="val 2924"/>
          </a:avLst>
        </a:prstGeom>
        <a:solidFill>
          <a:schemeClr val="accent6">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4CE1C7A-10F4-43C3-B900-1089AB0DB66B}">
      <dsp:nvSpPr>
        <dsp:cNvPr id="0" name=""/>
        <dsp:cNvSpPr/>
      </dsp:nvSpPr>
      <dsp:spPr>
        <a:xfrm>
          <a:off x="2775270" y="1086536"/>
          <a:ext cx="1185795" cy="471551"/>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nl-NL" sz="1200" kern="1200" dirty="0"/>
            <a:t>Day 2</a:t>
          </a:r>
        </a:p>
      </dsp:txBody>
      <dsp:txXfrm>
        <a:off x="2789081" y="1100347"/>
        <a:ext cx="1158173" cy="443929"/>
      </dsp:txXfrm>
    </dsp:sp>
    <dsp:sp modelId="{EB382A4C-6B74-46BB-8930-A1515002FC51}">
      <dsp:nvSpPr>
        <dsp:cNvPr id="0" name=""/>
        <dsp:cNvSpPr/>
      </dsp:nvSpPr>
      <dsp:spPr>
        <a:xfrm>
          <a:off x="4357617" y="1073048"/>
          <a:ext cx="2000616" cy="1806419"/>
        </a:xfrm>
        <a:prstGeom prst="roundRect">
          <a:avLst>
            <a:gd name="adj" fmla="val 10000"/>
          </a:avLst>
        </a:prstGeom>
        <a:solidFill>
          <a:srgbClr val="E2F0F2">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r>
            <a:rPr lang="nl-NL" sz="1400" kern="1200" dirty="0"/>
            <a:t>GGDC</a:t>
          </a:r>
        </a:p>
        <a:p>
          <a:pPr marL="114300" lvl="1" indent="-114300" algn="l" defTabSz="622300">
            <a:lnSpc>
              <a:spcPct val="90000"/>
            </a:lnSpc>
            <a:spcBef>
              <a:spcPct val="0"/>
            </a:spcBef>
            <a:spcAft>
              <a:spcPct val="15000"/>
            </a:spcAft>
            <a:buChar char="•"/>
          </a:pPr>
          <a:r>
            <a:rPr lang="nl-NL" sz="1400" kern="1200" dirty="0" err="1"/>
            <a:t>Formulation</a:t>
          </a:r>
          <a:r>
            <a:rPr lang="nl-NL" sz="1400" kern="1200" dirty="0"/>
            <a:t> (macro </a:t>
          </a:r>
          <a:r>
            <a:rPr lang="nl-NL" sz="1400" kern="1200" dirty="0" err="1"/>
            <a:t>and</a:t>
          </a:r>
          <a:r>
            <a:rPr lang="nl-NL" sz="1400" kern="1200" dirty="0"/>
            <a:t> / or PFM </a:t>
          </a:r>
          <a:r>
            <a:rPr lang="nl-NL" sz="1400" kern="1200" dirty="0" err="1"/>
            <a:t>eligibility</a:t>
          </a:r>
          <a:r>
            <a:rPr lang="nl-NL" sz="1400" kern="1200" dirty="0"/>
            <a:t>)</a:t>
          </a:r>
        </a:p>
      </dsp:txBody>
      <dsp:txXfrm>
        <a:off x="4399188" y="1114619"/>
        <a:ext cx="1917474" cy="1336187"/>
      </dsp:txXfrm>
    </dsp:sp>
    <dsp:sp modelId="{63D1BA4D-3339-4633-8661-7C0D1CDB5753}">
      <dsp:nvSpPr>
        <dsp:cNvPr id="0" name=""/>
        <dsp:cNvSpPr/>
      </dsp:nvSpPr>
      <dsp:spPr>
        <a:xfrm>
          <a:off x="5463515" y="1657977"/>
          <a:ext cx="2020640" cy="2020640"/>
        </a:xfrm>
        <a:prstGeom prst="leftCircularArrow">
          <a:avLst>
            <a:gd name="adj1" fmla="val 2793"/>
            <a:gd name="adj2" fmla="val 340829"/>
            <a:gd name="adj3" fmla="val 1817580"/>
            <a:gd name="adj4" fmla="val 8725729"/>
            <a:gd name="adj5" fmla="val 3259"/>
          </a:avLst>
        </a:prstGeom>
        <a:solidFill>
          <a:schemeClr val="accent6">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2606C89C-8230-44DA-A700-EE71C7DE9AF8}">
      <dsp:nvSpPr>
        <dsp:cNvPr id="0" name=""/>
        <dsp:cNvSpPr/>
      </dsp:nvSpPr>
      <dsp:spPr>
        <a:xfrm>
          <a:off x="5175704" y="2366994"/>
          <a:ext cx="1185795" cy="471551"/>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nl-NL" sz="1200" kern="1200" dirty="0"/>
            <a:t>Day 3</a:t>
          </a:r>
        </a:p>
        <a:p>
          <a:pPr lvl="0" algn="ctr" defTabSz="533400">
            <a:lnSpc>
              <a:spcPct val="90000"/>
            </a:lnSpc>
            <a:spcBef>
              <a:spcPct val="0"/>
            </a:spcBef>
            <a:spcAft>
              <a:spcPct val="35000"/>
            </a:spcAft>
          </a:pPr>
          <a:r>
            <a:rPr lang="nl-NL" sz="1200" kern="1200" dirty="0"/>
            <a:t>(half </a:t>
          </a:r>
          <a:r>
            <a:rPr lang="nl-NL" sz="1200" kern="1200" dirty="0" err="1"/>
            <a:t>day</a:t>
          </a:r>
          <a:r>
            <a:rPr lang="nl-NL" sz="1200" kern="1200" dirty="0"/>
            <a:t>)</a:t>
          </a:r>
        </a:p>
      </dsp:txBody>
      <dsp:txXfrm>
        <a:off x="5189515" y="2380805"/>
        <a:ext cx="1158173" cy="443929"/>
      </dsp:txXfrm>
    </dsp:sp>
    <dsp:sp modelId="{D659894C-9748-4A17-A4A6-D51CEF5848B9}">
      <dsp:nvSpPr>
        <dsp:cNvPr id="0" name=""/>
        <dsp:cNvSpPr/>
      </dsp:nvSpPr>
      <dsp:spPr>
        <a:xfrm>
          <a:off x="6605462" y="930373"/>
          <a:ext cx="2193382" cy="1945869"/>
        </a:xfrm>
        <a:prstGeom prst="roundRect">
          <a:avLst>
            <a:gd name="adj" fmla="val 10000"/>
          </a:avLst>
        </a:prstGeom>
        <a:solidFill>
          <a:srgbClr val="DBE5F1">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88950">
            <a:lnSpc>
              <a:spcPct val="90000"/>
            </a:lnSpc>
            <a:spcBef>
              <a:spcPct val="0"/>
            </a:spcBef>
            <a:spcAft>
              <a:spcPct val="15000"/>
            </a:spcAft>
            <a:buChar char="•"/>
          </a:pPr>
          <a:r>
            <a:rPr lang="nl-NL" sz="1100" kern="1200" dirty="0"/>
            <a:t>SRC </a:t>
          </a:r>
          <a:r>
            <a:rPr lang="nl-NL" sz="1100" kern="1200" dirty="0" err="1"/>
            <a:t>and</a:t>
          </a:r>
          <a:r>
            <a:rPr lang="nl-NL" sz="1100" kern="1200" dirty="0"/>
            <a:t> SBC</a:t>
          </a:r>
          <a:endParaRPr lang="nl-NL" sz="800" kern="1200" dirty="0"/>
        </a:p>
        <a:p>
          <a:pPr marL="57150" lvl="1" indent="-57150" algn="l" defTabSz="488950">
            <a:lnSpc>
              <a:spcPct val="90000"/>
            </a:lnSpc>
            <a:spcBef>
              <a:spcPct val="0"/>
            </a:spcBef>
            <a:spcAft>
              <a:spcPct val="15000"/>
            </a:spcAft>
            <a:buChar char="•"/>
          </a:pPr>
          <a:r>
            <a:rPr lang="nl-NL" sz="1100" kern="1200" dirty="0" err="1"/>
            <a:t>Additionality</a:t>
          </a:r>
          <a:endParaRPr lang="nl-NL" sz="1100" kern="1200" dirty="0"/>
        </a:p>
        <a:p>
          <a:pPr marL="57150" lvl="1" indent="-57150" algn="l" defTabSz="488950">
            <a:lnSpc>
              <a:spcPct val="90000"/>
            </a:lnSpc>
            <a:spcBef>
              <a:spcPct val="0"/>
            </a:spcBef>
            <a:spcAft>
              <a:spcPct val="15000"/>
            </a:spcAft>
            <a:buChar char="•"/>
          </a:pPr>
          <a:r>
            <a:rPr lang="nl-NL" sz="1100" kern="1200" dirty="0"/>
            <a:t>MTEF </a:t>
          </a:r>
          <a:r>
            <a:rPr lang="nl-NL" sz="1100" kern="1200" dirty="0" err="1"/>
            <a:t>and</a:t>
          </a:r>
          <a:r>
            <a:rPr lang="nl-NL" sz="1100" kern="1200" dirty="0"/>
            <a:t> </a:t>
          </a:r>
          <a:r>
            <a:rPr lang="nl-NL" sz="1100" kern="1200" dirty="0" err="1"/>
            <a:t>Results-based</a:t>
          </a:r>
          <a:r>
            <a:rPr lang="nl-NL" sz="1100" kern="1200" dirty="0"/>
            <a:t> </a:t>
          </a:r>
          <a:r>
            <a:rPr lang="nl-NL" sz="1100" kern="1200" dirty="0" err="1"/>
            <a:t>budgeting</a:t>
          </a:r>
          <a:endParaRPr lang="nl-NL" sz="1100" kern="1200" dirty="0"/>
        </a:p>
        <a:p>
          <a:pPr marL="57150" lvl="1" indent="-57150" algn="l" defTabSz="488950">
            <a:lnSpc>
              <a:spcPct val="90000"/>
            </a:lnSpc>
            <a:spcBef>
              <a:spcPct val="0"/>
            </a:spcBef>
            <a:spcAft>
              <a:spcPct val="15000"/>
            </a:spcAft>
            <a:buChar char="•"/>
          </a:pPr>
          <a:r>
            <a:rPr lang="nl-NL" sz="1100" kern="1200" dirty="0" err="1"/>
            <a:t>Disbursement</a:t>
          </a:r>
          <a:r>
            <a:rPr lang="nl-NL" sz="1100" kern="1200" dirty="0"/>
            <a:t> file</a:t>
          </a:r>
        </a:p>
        <a:p>
          <a:pPr marL="57150" lvl="1" indent="-57150" algn="l" defTabSz="488950">
            <a:lnSpc>
              <a:spcPct val="90000"/>
            </a:lnSpc>
            <a:spcBef>
              <a:spcPct val="0"/>
            </a:spcBef>
            <a:spcAft>
              <a:spcPct val="15000"/>
            </a:spcAft>
            <a:buChar char="•"/>
          </a:pPr>
          <a:r>
            <a:rPr lang="nl-NL" sz="1100" kern="1200" dirty="0"/>
            <a:t>BS Evaluation</a:t>
          </a:r>
        </a:p>
        <a:p>
          <a:pPr marL="57150" lvl="1" indent="-57150" algn="l" defTabSz="488950">
            <a:lnSpc>
              <a:spcPct val="90000"/>
            </a:lnSpc>
            <a:spcBef>
              <a:spcPct val="0"/>
            </a:spcBef>
            <a:spcAft>
              <a:spcPct val="15000"/>
            </a:spcAft>
            <a:buChar char="•"/>
          </a:pPr>
          <a:r>
            <a:rPr lang="nl-NL" sz="1100" kern="1200" dirty="0"/>
            <a:t>Fragile state </a:t>
          </a:r>
        </a:p>
      </dsp:txBody>
      <dsp:txXfrm>
        <a:off x="6650242" y="1392125"/>
        <a:ext cx="2103822" cy="1439337"/>
      </dsp:txXfrm>
    </dsp:sp>
    <dsp:sp modelId="{415D00D3-0E96-4186-8688-A2BBE49BA5FA}">
      <dsp:nvSpPr>
        <dsp:cNvPr id="0" name=""/>
        <dsp:cNvSpPr/>
      </dsp:nvSpPr>
      <dsp:spPr>
        <a:xfrm>
          <a:off x="7561372" y="913062"/>
          <a:ext cx="1185795" cy="471551"/>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nl-NL" sz="1200" kern="1200" dirty="0"/>
            <a:t>Day 4 </a:t>
          </a:r>
          <a:r>
            <a:rPr lang="nl-NL" sz="1200" kern="1200" dirty="0" err="1"/>
            <a:t>and</a:t>
          </a:r>
          <a:r>
            <a:rPr lang="nl-NL" sz="1200" kern="1200" dirty="0"/>
            <a:t> 5</a:t>
          </a:r>
        </a:p>
      </dsp:txBody>
      <dsp:txXfrm>
        <a:off x="7575183" y="926873"/>
        <a:ext cx="1158173" cy="443929"/>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7891" name="Rectangle 3"/>
          <p:cNvSpPr>
            <a:spLocks noGrp="1" noChangeArrowheads="1"/>
          </p:cNvSpPr>
          <p:nvPr>
            <p:ph type="dt" sz="quarter"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dirty="0"/>
          </a:p>
        </p:txBody>
      </p:sp>
      <p:sp>
        <p:nvSpPr>
          <p:cNvPr id="37892" name="Rectangle 4"/>
          <p:cNvSpPr>
            <a:spLocks noGrp="1" noChangeArrowheads="1"/>
          </p:cNvSpPr>
          <p:nvPr>
            <p:ph type="ftr" sz="quarter" idx="2"/>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7893" name="Rectangle 5"/>
          <p:cNvSpPr>
            <a:spLocks noGrp="1" noChangeArrowheads="1"/>
          </p:cNvSpPr>
          <p:nvPr>
            <p:ph type="sldNum" sz="quarter" idx="3"/>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FCC3E5FE-A22E-4C99-9F04-9551C7813B57}" type="slidenum">
              <a:rPr lang="en-GB"/>
              <a:pPr/>
              <a:t>‹#›</a:t>
            </a:fld>
            <a:endParaRPr lang="en-GB" dirty="0"/>
          </a:p>
        </p:txBody>
      </p:sp>
    </p:spTree>
    <p:extLst>
      <p:ext uri="{BB962C8B-B14F-4D97-AF65-F5344CB8AC3E}">
        <p14:creationId xmlns:p14="http://schemas.microsoft.com/office/powerpoint/2010/main" val="13175458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6867" name="Rectangle 3"/>
          <p:cNvSpPr>
            <a:spLocks noGrp="1" noChangeArrowheads="1"/>
          </p:cNvSpPr>
          <p:nvPr>
            <p:ph type="dt"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dirty="0"/>
          </a:p>
        </p:txBody>
      </p:sp>
      <p:sp>
        <p:nvSpPr>
          <p:cNvPr id="36868"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9450" y="4714355"/>
            <a:ext cx="5438775" cy="4466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6871" name="Rectangle 7"/>
          <p:cNvSpPr>
            <a:spLocks noGrp="1" noChangeArrowheads="1"/>
          </p:cNvSpPr>
          <p:nvPr>
            <p:ph type="sldNum" sz="quarter" idx="5"/>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0D581910-1000-4934-A4DB-C00CB7F3B0B7}" type="slidenum">
              <a:rPr lang="en-GB"/>
              <a:pPr/>
              <a:t>‹#›</a:t>
            </a:fld>
            <a:endParaRPr lang="en-GB" dirty="0"/>
          </a:p>
        </p:txBody>
      </p:sp>
    </p:spTree>
    <p:extLst>
      <p:ext uri="{BB962C8B-B14F-4D97-AF65-F5344CB8AC3E}">
        <p14:creationId xmlns:p14="http://schemas.microsoft.com/office/powerpoint/2010/main" val="243690588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baseline="0">
        <a:solidFill>
          <a:schemeClr val="tx1"/>
        </a:solidFill>
        <a:latin typeface="Arial" pitchFamily="34" charset="0"/>
        <a:ea typeface="+mn-ea"/>
        <a:cs typeface="+mn-cs"/>
      </a:defRPr>
    </a:lvl1pPr>
    <a:lvl2pPr marL="457200" algn="l" rtl="0" fontAlgn="base">
      <a:spcBef>
        <a:spcPct val="30000"/>
      </a:spcBef>
      <a:spcAft>
        <a:spcPct val="0"/>
      </a:spcAft>
      <a:defRPr sz="1000" kern="1200" baseline="0">
        <a:solidFill>
          <a:schemeClr val="tx1"/>
        </a:solidFill>
        <a:latin typeface="Arial" pitchFamily="34" charset="0"/>
        <a:ea typeface="+mn-ea"/>
        <a:cs typeface="+mn-cs"/>
      </a:defRPr>
    </a:lvl2pPr>
    <a:lvl3pPr marL="914400" algn="l" rtl="0" fontAlgn="base">
      <a:spcBef>
        <a:spcPct val="30000"/>
      </a:spcBef>
      <a:spcAft>
        <a:spcPct val="0"/>
      </a:spcAft>
      <a:defRPr sz="1000" kern="1200" baseline="0">
        <a:solidFill>
          <a:schemeClr val="tx1"/>
        </a:solidFill>
        <a:latin typeface="Arial" pitchFamily="34" charset="0"/>
        <a:ea typeface="+mn-ea"/>
        <a:cs typeface="+mn-cs"/>
      </a:defRPr>
    </a:lvl3pPr>
    <a:lvl4pPr marL="1371600" algn="l" rtl="0" fontAlgn="base">
      <a:spcBef>
        <a:spcPct val="30000"/>
      </a:spcBef>
      <a:spcAft>
        <a:spcPct val="0"/>
      </a:spcAft>
      <a:defRPr sz="1000" kern="1200" baseline="0">
        <a:solidFill>
          <a:schemeClr val="tx1"/>
        </a:solidFill>
        <a:latin typeface="Arial" pitchFamily="34" charset="0"/>
        <a:ea typeface="+mn-ea"/>
        <a:cs typeface="+mn-cs"/>
      </a:defRPr>
    </a:lvl4pPr>
    <a:lvl5pPr marL="1828800" algn="l" rtl="0" fontAlgn="base">
      <a:spcBef>
        <a:spcPct val="30000"/>
      </a:spcBef>
      <a:spcAft>
        <a:spcPct val="0"/>
      </a:spcAft>
      <a:defRPr sz="1000" kern="1200" baseline="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52475" indent="-288925">
              <a:spcBef>
                <a:spcPct val="30000"/>
              </a:spcBef>
              <a:defRPr sz="1200">
                <a:solidFill>
                  <a:schemeClr val="tx1"/>
                </a:solidFill>
                <a:latin typeface="Arial" panose="020B0604020202020204" pitchFamily="34" charset="0"/>
              </a:defRPr>
            </a:lvl2pPr>
            <a:lvl3pPr marL="1157288" indent="-230188">
              <a:spcBef>
                <a:spcPct val="30000"/>
              </a:spcBef>
              <a:defRPr sz="1200">
                <a:solidFill>
                  <a:schemeClr val="tx1"/>
                </a:solidFill>
                <a:latin typeface="Arial" panose="020B0604020202020204" pitchFamily="34" charset="0"/>
              </a:defRPr>
            </a:lvl3pPr>
            <a:lvl4pPr marL="1620838" indent="-230188">
              <a:spcBef>
                <a:spcPct val="30000"/>
              </a:spcBef>
              <a:defRPr sz="1200">
                <a:solidFill>
                  <a:schemeClr val="tx1"/>
                </a:solidFill>
                <a:latin typeface="Arial" panose="020B0604020202020204" pitchFamily="34" charset="0"/>
              </a:defRPr>
            </a:lvl4pPr>
            <a:lvl5pPr marL="2084388" indent="-230188">
              <a:spcBef>
                <a:spcPct val="30000"/>
              </a:spcBef>
              <a:defRPr sz="1200">
                <a:solidFill>
                  <a:schemeClr val="tx1"/>
                </a:solidFill>
                <a:latin typeface="Arial" panose="020B0604020202020204" pitchFamily="34" charset="0"/>
              </a:defRPr>
            </a:lvl5pPr>
            <a:lvl6pPr marL="2541588" indent="-230188" eaLnBrk="0" fontAlgn="base" hangingPunct="0">
              <a:spcBef>
                <a:spcPct val="30000"/>
              </a:spcBef>
              <a:spcAft>
                <a:spcPct val="0"/>
              </a:spcAft>
              <a:defRPr sz="1200">
                <a:solidFill>
                  <a:schemeClr val="tx1"/>
                </a:solidFill>
                <a:latin typeface="Arial" panose="020B0604020202020204" pitchFamily="34" charset="0"/>
              </a:defRPr>
            </a:lvl6pPr>
            <a:lvl7pPr marL="2998788" indent="-230188" eaLnBrk="0" fontAlgn="base" hangingPunct="0">
              <a:spcBef>
                <a:spcPct val="30000"/>
              </a:spcBef>
              <a:spcAft>
                <a:spcPct val="0"/>
              </a:spcAft>
              <a:defRPr sz="1200">
                <a:solidFill>
                  <a:schemeClr val="tx1"/>
                </a:solidFill>
                <a:latin typeface="Arial" panose="020B0604020202020204" pitchFamily="34" charset="0"/>
              </a:defRPr>
            </a:lvl7pPr>
            <a:lvl8pPr marL="3455988" indent="-230188" eaLnBrk="0" fontAlgn="base" hangingPunct="0">
              <a:spcBef>
                <a:spcPct val="30000"/>
              </a:spcBef>
              <a:spcAft>
                <a:spcPct val="0"/>
              </a:spcAft>
              <a:defRPr sz="1200">
                <a:solidFill>
                  <a:schemeClr val="tx1"/>
                </a:solidFill>
                <a:latin typeface="Arial" panose="020B0604020202020204" pitchFamily="34" charset="0"/>
              </a:defRPr>
            </a:lvl8pPr>
            <a:lvl9pPr marL="3913188" indent="-2301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02169A9-F105-46F4-A354-0B50874E1B3C}" type="slidenum">
              <a:rPr lang="en-GB" altLang="es-ES" smtClean="0"/>
              <a:pPr>
                <a:spcBef>
                  <a:spcPct val="0"/>
                </a:spcBef>
              </a:pPr>
              <a:t>1</a:t>
            </a:fld>
            <a:endParaRPr lang="en-GB" altLang="es-E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s-ES"/>
          </a:p>
        </p:txBody>
      </p:sp>
    </p:spTree>
    <p:extLst>
      <p:ext uri="{BB962C8B-B14F-4D97-AF65-F5344CB8AC3E}">
        <p14:creationId xmlns:p14="http://schemas.microsoft.com/office/powerpoint/2010/main" val="29424665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pPr lvl="1" eaLnBrk="1" hangingPunct="1"/>
            <a:endParaRPr lang="en-US" altLang="en-US" b="1" dirty="0">
              <a:solidFill>
                <a:srgbClr val="FF0000"/>
              </a:solidFill>
            </a:endParaRPr>
          </a:p>
        </p:txBody>
      </p:sp>
      <p:sp>
        <p:nvSpPr>
          <p:cNvPr id="24580" name="Slide Number Placeholder 3"/>
          <p:cNvSpPr>
            <a:spLocks noGrp="1"/>
          </p:cNvSpPr>
          <p:nvPr>
            <p:ph type="sldNum" sz="quarter" idx="5"/>
          </p:nvPr>
        </p:nvSpPr>
        <p:spPr>
          <a:noFill/>
        </p:spPr>
        <p:txBody>
          <a:bodyPr/>
          <a:lstStyle>
            <a:lvl1pPr>
              <a:defRPr sz="1200">
                <a:solidFill>
                  <a:srgbClr val="0F5494"/>
                </a:solidFill>
                <a:latin typeface="Verdana" panose="020B0604030504040204" pitchFamily="34" charset="0"/>
              </a:defRPr>
            </a:lvl1pPr>
            <a:lvl2pPr marL="752475" indent="-288925">
              <a:defRPr sz="1200">
                <a:solidFill>
                  <a:srgbClr val="0F5494"/>
                </a:solidFill>
                <a:latin typeface="Verdana" panose="020B0604030504040204" pitchFamily="34" charset="0"/>
              </a:defRPr>
            </a:lvl2pPr>
            <a:lvl3pPr marL="1157288" indent="-230188">
              <a:defRPr sz="1200">
                <a:solidFill>
                  <a:srgbClr val="0F5494"/>
                </a:solidFill>
                <a:latin typeface="Verdana" panose="020B0604030504040204" pitchFamily="34" charset="0"/>
              </a:defRPr>
            </a:lvl3pPr>
            <a:lvl4pPr marL="1620838" indent="-230188">
              <a:defRPr sz="1200">
                <a:solidFill>
                  <a:srgbClr val="0F5494"/>
                </a:solidFill>
                <a:latin typeface="Verdana" panose="020B0604030504040204" pitchFamily="34" charset="0"/>
              </a:defRPr>
            </a:lvl4pPr>
            <a:lvl5pPr marL="2084388" indent="-230188">
              <a:defRPr sz="1200">
                <a:solidFill>
                  <a:srgbClr val="0F5494"/>
                </a:solidFill>
                <a:latin typeface="Verdana" panose="020B0604030504040204" pitchFamily="34" charset="0"/>
              </a:defRPr>
            </a:lvl5pPr>
            <a:lvl6pPr marL="2541588" indent="-230188" eaLnBrk="0" fontAlgn="base" hangingPunct="0">
              <a:spcBef>
                <a:spcPct val="0"/>
              </a:spcBef>
              <a:spcAft>
                <a:spcPct val="0"/>
              </a:spcAft>
              <a:defRPr sz="1200">
                <a:solidFill>
                  <a:srgbClr val="0F5494"/>
                </a:solidFill>
                <a:latin typeface="Verdana" panose="020B0604030504040204" pitchFamily="34" charset="0"/>
              </a:defRPr>
            </a:lvl6pPr>
            <a:lvl7pPr marL="2998788" indent="-230188" eaLnBrk="0" fontAlgn="base" hangingPunct="0">
              <a:spcBef>
                <a:spcPct val="0"/>
              </a:spcBef>
              <a:spcAft>
                <a:spcPct val="0"/>
              </a:spcAft>
              <a:defRPr sz="1200">
                <a:solidFill>
                  <a:srgbClr val="0F5494"/>
                </a:solidFill>
                <a:latin typeface="Verdana" panose="020B0604030504040204" pitchFamily="34" charset="0"/>
              </a:defRPr>
            </a:lvl7pPr>
            <a:lvl8pPr marL="3455988" indent="-230188" eaLnBrk="0" fontAlgn="base" hangingPunct="0">
              <a:spcBef>
                <a:spcPct val="0"/>
              </a:spcBef>
              <a:spcAft>
                <a:spcPct val="0"/>
              </a:spcAft>
              <a:defRPr sz="1200">
                <a:solidFill>
                  <a:srgbClr val="0F5494"/>
                </a:solidFill>
                <a:latin typeface="Verdana" panose="020B0604030504040204" pitchFamily="34" charset="0"/>
              </a:defRPr>
            </a:lvl8pPr>
            <a:lvl9pPr marL="3913188" indent="-230188" eaLnBrk="0" fontAlgn="base" hangingPunct="0">
              <a:spcBef>
                <a:spcPct val="0"/>
              </a:spcBef>
              <a:spcAft>
                <a:spcPct val="0"/>
              </a:spcAft>
              <a:defRPr sz="1200">
                <a:solidFill>
                  <a:srgbClr val="0F5494"/>
                </a:solidFill>
                <a:latin typeface="Verdana" panose="020B0604030504040204" pitchFamily="34" charset="0"/>
              </a:defRPr>
            </a:lvl9pPr>
          </a:lstStyle>
          <a:p>
            <a:fld id="{21641E73-9914-4A77-95F5-FA96D393F376}" type="slidenum">
              <a:rPr lang="en-GB" altLang="en-US" smtClean="0">
                <a:solidFill>
                  <a:schemeClr val="tx1"/>
                </a:solidFill>
                <a:latin typeface="Arial" panose="020B0604020202020204" pitchFamily="34" charset="0"/>
              </a:rPr>
              <a:pPr/>
              <a:t>11</a:t>
            </a:fld>
            <a:endParaRPr lang="en-GB"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9307524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sz="1200">
                <a:solidFill>
                  <a:srgbClr val="0F5494"/>
                </a:solidFill>
                <a:latin typeface="Verdana" panose="020B0604030504040204" pitchFamily="34" charset="0"/>
              </a:defRPr>
            </a:lvl1pPr>
            <a:lvl2pPr marL="752475" indent="-288925">
              <a:defRPr sz="1200">
                <a:solidFill>
                  <a:srgbClr val="0F5494"/>
                </a:solidFill>
                <a:latin typeface="Verdana" panose="020B0604030504040204" pitchFamily="34" charset="0"/>
              </a:defRPr>
            </a:lvl2pPr>
            <a:lvl3pPr marL="1157288" indent="-230188">
              <a:defRPr sz="1200">
                <a:solidFill>
                  <a:srgbClr val="0F5494"/>
                </a:solidFill>
                <a:latin typeface="Verdana" panose="020B0604030504040204" pitchFamily="34" charset="0"/>
              </a:defRPr>
            </a:lvl3pPr>
            <a:lvl4pPr marL="1620838" indent="-230188">
              <a:defRPr sz="1200">
                <a:solidFill>
                  <a:srgbClr val="0F5494"/>
                </a:solidFill>
                <a:latin typeface="Verdana" panose="020B0604030504040204" pitchFamily="34" charset="0"/>
              </a:defRPr>
            </a:lvl4pPr>
            <a:lvl5pPr marL="2084388" indent="-230188">
              <a:defRPr sz="1200">
                <a:solidFill>
                  <a:srgbClr val="0F5494"/>
                </a:solidFill>
                <a:latin typeface="Verdana" panose="020B0604030504040204" pitchFamily="34" charset="0"/>
              </a:defRPr>
            </a:lvl5pPr>
            <a:lvl6pPr marL="2541588" indent="-230188" eaLnBrk="0" fontAlgn="base" hangingPunct="0">
              <a:spcBef>
                <a:spcPct val="0"/>
              </a:spcBef>
              <a:spcAft>
                <a:spcPct val="0"/>
              </a:spcAft>
              <a:defRPr sz="1200">
                <a:solidFill>
                  <a:srgbClr val="0F5494"/>
                </a:solidFill>
                <a:latin typeface="Verdana" panose="020B0604030504040204" pitchFamily="34" charset="0"/>
              </a:defRPr>
            </a:lvl6pPr>
            <a:lvl7pPr marL="2998788" indent="-230188" eaLnBrk="0" fontAlgn="base" hangingPunct="0">
              <a:spcBef>
                <a:spcPct val="0"/>
              </a:spcBef>
              <a:spcAft>
                <a:spcPct val="0"/>
              </a:spcAft>
              <a:defRPr sz="1200">
                <a:solidFill>
                  <a:srgbClr val="0F5494"/>
                </a:solidFill>
                <a:latin typeface="Verdana" panose="020B0604030504040204" pitchFamily="34" charset="0"/>
              </a:defRPr>
            </a:lvl7pPr>
            <a:lvl8pPr marL="3455988" indent="-230188" eaLnBrk="0" fontAlgn="base" hangingPunct="0">
              <a:spcBef>
                <a:spcPct val="0"/>
              </a:spcBef>
              <a:spcAft>
                <a:spcPct val="0"/>
              </a:spcAft>
              <a:defRPr sz="1200">
                <a:solidFill>
                  <a:srgbClr val="0F5494"/>
                </a:solidFill>
                <a:latin typeface="Verdana" panose="020B0604030504040204" pitchFamily="34" charset="0"/>
              </a:defRPr>
            </a:lvl8pPr>
            <a:lvl9pPr marL="3913188" indent="-230188" eaLnBrk="0" fontAlgn="base" hangingPunct="0">
              <a:spcBef>
                <a:spcPct val="0"/>
              </a:spcBef>
              <a:spcAft>
                <a:spcPct val="0"/>
              </a:spcAft>
              <a:defRPr sz="1200">
                <a:solidFill>
                  <a:srgbClr val="0F5494"/>
                </a:solidFill>
                <a:latin typeface="Verdana" panose="020B0604030504040204" pitchFamily="34" charset="0"/>
              </a:defRPr>
            </a:lvl9pPr>
          </a:lstStyle>
          <a:p>
            <a:fld id="{CCABA922-FFEE-4961-841E-578F7405795B}" type="slidenum">
              <a:rPr lang="en-US" altLang="en-US" smtClean="0">
                <a:solidFill>
                  <a:schemeClr val="tx1"/>
                </a:solidFill>
                <a:latin typeface="Arial" panose="020B0604020202020204" pitchFamily="34" charset="0"/>
              </a:rPr>
              <a:pPr/>
              <a:t>12</a:t>
            </a:fld>
            <a:endParaRPr lang="en-US" altLang="en-US">
              <a:solidFill>
                <a:schemeClr val="tx1"/>
              </a:solidFill>
              <a:latin typeface="Arial" panose="020B0604020202020204" pitchFamily="34" charset="0"/>
            </a:endParaRPr>
          </a:p>
        </p:txBody>
      </p:sp>
      <p:sp>
        <p:nvSpPr>
          <p:cNvPr id="28675" name="Rectangle 2"/>
          <p:cNvSpPr>
            <a:spLocks noGrp="1" noRot="1" noChangeAspect="1" noChangeArrowheads="1" noTextEdit="1"/>
          </p:cNvSpPr>
          <p:nvPr>
            <p:ph type="sldImg"/>
          </p:nvPr>
        </p:nvSpPr>
        <p:spPr>
          <a:xfrm>
            <a:off x="938213" y="757238"/>
            <a:ext cx="4995862" cy="3748087"/>
          </a:xfrm>
          <a:ln/>
        </p:spPr>
      </p:sp>
      <p:sp>
        <p:nvSpPr>
          <p:cNvPr id="1021955" name="Rectangle 3"/>
          <p:cNvSpPr>
            <a:spLocks noGrp="1" noChangeArrowheads="1"/>
          </p:cNvSpPr>
          <p:nvPr>
            <p:ph type="body" idx="1"/>
          </p:nvPr>
        </p:nvSpPr>
        <p:spPr>
          <a:xfrm>
            <a:off x="915988" y="4762500"/>
            <a:ext cx="5038725" cy="4513263"/>
          </a:xfrm>
        </p:spPr>
        <p:txBody>
          <a:bodyPr lIns="92702" tIns="46351" rIns="92702" bIns="46351"/>
          <a:lstStyle/>
          <a:p>
            <a:pPr marL="637200" lvl="1" indent="-173782" eaLnBrk="1" hangingPunct="1">
              <a:buFontTx/>
              <a:buChar char="-"/>
              <a:defRPr/>
            </a:pPr>
            <a:r>
              <a:rPr lang="en-GB" dirty="0">
                <a:solidFill>
                  <a:srgbClr val="FF0000"/>
                </a:solidFill>
              </a:rPr>
              <a:t>Through a </a:t>
            </a:r>
            <a:r>
              <a:rPr lang="en-GB" b="1" dirty="0">
                <a:solidFill>
                  <a:srgbClr val="FF0000"/>
                </a:solidFill>
              </a:rPr>
              <a:t>SRC</a:t>
            </a:r>
            <a:r>
              <a:rPr lang="en-GB" dirty="0">
                <a:solidFill>
                  <a:srgbClr val="FF0000"/>
                </a:solidFill>
              </a:rPr>
              <a:t>, adherence to FV should be taken into account but this modality remains a useful tool where the conditions for a GGDC do not exist as it can be used as a vector to improve governance. However, where political governance has severely deteriorated, the EU should reassess its overall development cooperation with the partner countries, including SRC. In addition, particular care will be taken when supported sectors by the SRC have a strong relation with FV (e.g. Justice or Security).</a:t>
            </a:r>
          </a:p>
          <a:p>
            <a:pPr marL="637200" lvl="1" indent="-173782" eaLnBrk="1" hangingPunct="1">
              <a:buFontTx/>
              <a:buChar char="-"/>
              <a:defRPr/>
            </a:pPr>
            <a:r>
              <a:rPr lang="en-GB" dirty="0">
                <a:solidFill>
                  <a:srgbClr val="FF0000"/>
                </a:solidFill>
              </a:rPr>
              <a:t>Develop the “Rights based </a:t>
            </a:r>
            <a:r>
              <a:rPr lang="en-GB" dirty="0" err="1">
                <a:solidFill>
                  <a:srgbClr val="FF0000"/>
                </a:solidFill>
              </a:rPr>
              <a:t>approachs</a:t>
            </a:r>
            <a:r>
              <a:rPr lang="en-GB" dirty="0">
                <a:solidFill>
                  <a:srgbClr val="FF0000"/>
                </a:solidFill>
              </a:rPr>
              <a:t> </a:t>
            </a:r>
          </a:p>
          <a:p>
            <a:pPr lvl="1" eaLnBrk="1" hangingPunct="1">
              <a:buFontTx/>
              <a:buChar char="-"/>
              <a:defRPr/>
            </a:pPr>
            <a:endParaRPr lang="en-GB" dirty="0">
              <a:solidFill>
                <a:srgbClr val="FF0000"/>
              </a:solidFill>
            </a:endParaRPr>
          </a:p>
          <a:p>
            <a:pPr lvl="1" eaLnBrk="1" hangingPunct="1">
              <a:defRPr/>
            </a:pPr>
            <a:endParaRPr lang="en-GB" b="1" dirty="0">
              <a:solidFill>
                <a:srgbClr val="FF0000"/>
              </a:solidFill>
            </a:endParaRPr>
          </a:p>
        </p:txBody>
      </p:sp>
    </p:spTree>
    <p:extLst>
      <p:ext uri="{BB962C8B-B14F-4D97-AF65-F5344CB8AC3E}">
        <p14:creationId xmlns:p14="http://schemas.microsoft.com/office/powerpoint/2010/main" val="11165841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p:txBody>
          <a:bodyPr/>
          <a:lstStyle/>
          <a:p>
            <a:pPr eaLnBrk="1" hangingPunct="1">
              <a:defRPr/>
            </a:pPr>
            <a:r>
              <a:rPr lang="en-US" dirty="0"/>
              <a:t>. A human rights-based approach identifies rights holders and their entitlements and corresponding duty-bearers and their obligations, and works towards strengthening the capacities of rights-holders to make their claims and of duty-bearers to meet </a:t>
            </a:r>
            <a:r>
              <a:rPr lang="fr-BE" dirty="0" err="1"/>
              <a:t>their</a:t>
            </a:r>
            <a:r>
              <a:rPr lang="fr-BE" dirty="0"/>
              <a:t> obligations.</a:t>
            </a:r>
          </a:p>
          <a:p>
            <a:pPr eaLnBrk="1" hangingPunct="1">
              <a:defRPr/>
            </a:pPr>
            <a:r>
              <a:rPr lang="fr-BE" dirty="0"/>
              <a:t>. </a:t>
            </a:r>
            <a:r>
              <a:rPr lang="en-US" dirty="0"/>
              <a:t>A HRBA leads to better and more sustainable outcomes by analyzing and addressing the inequalities, discriminatory practices and unjust power relations which are often at the heart of development problems. </a:t>
            </a:r>
            <a:r>
              <a:rPr lang="en-US" b="1" dirty="0"/>
              <a:t>It puts the international human rights entitlements and claims of the people (the 'right-holders') and the corresponding obligations of the State (the 'duty-bearer') in the centre of the national development debate.</a:t>
            </a:r>
          </a:p>
          <a:p>
            <a:pPr eaLnBrk="1" hangingPunct="1">
              <a:defRPr/>
            </a:pPr>
            <a:r>
              <a:rPr lang="en-GB" dirty="0"/>
              <a:t>. Reference could be made for further reading to the UN HRBA to education (UNICEF: A HRBA to Education for all, 2007), to the UN HRBA to Health (WHO, UNFPA) in order to have example at specific sector level.</a:t>
            </a:r>
          </a:p>
          <a:p>
            <a:pPr marL="946145" lvl="1" indent="-482727" eaLnBrk="1" hangingPunct="1">
              <a:lnSpc>
                <a:spcPct val="130000"/>
              </a:lnSpc>
              <a:spcBef>
                <a:spcPct val="0"/>
              </a:spcBef>
              <a:spcAft>
                <a:spcPts val="0"/>
              </a:spcAft>
              <a:defRPr/>
            </a:pPr>
            <a:r>
              <a:rPr lang="en-US" sz="1800" dirty="0">
                <a:solidFill>
                  <a:schemeClr val="accent6"/>
                </a:solidFill>
              </a:rPr>
              <a:t>Main references, definition and concept/principles of the</a:t>
            </a:r>
          </a:p>
          <a:p>
            <a:pPr marL="946145" lvl="1" indent="-482727" eaLnBrk="1" hangingPunct="1">
              <a:lnSpc>
                <a:spcPct val="130000"/>
              </a:lnSpc>
              <a:spcBef>
                <a:spcPct val="0"/>
              </a:spcBef>
              <a:spcAft>
                <a:spcPts val="0"/>
              </a:spcAft>
              <a:defRPr/>
            </a:pPr>
            <a:r>
              <a:rPr lang="en-US" sz="1800" dirty="0">
                <a:solidFill>
                  <a:schemeClr val="accent6"/>
                </a:solidFill>
              </a:rPr>
              <a:t>Human Right Base Approach (HRBA):</a:t>
            </a:r>
          </a:p>
          <a:p>
            <a:pPr marL="946145" lvl="1" indent="-482727" eaLnBrk="1" hangingPunct="1">
              <a:lnSpc>
                <a:spcPct val="130000"/>
              </a:lnSpc>
              <a:spcBef>
                <a:spcPct val="0"/>
              </a:spcBef>
              <a:spcAft>
                <a:spcPts val="0"/>
              </a:spcAft>
              <a:buFont typeface="Wingdings" pitchFamily="2" charset="2"/>
              <a:buChar char="Ø"/>
              <a:defRPr/>
            </a:pPr>
            <a:r>
              <a:rPr lang="en-GB" sz="1800" dirty="0">
                <a:solidFill>
                  <a:schemeClr val="accent6"/>
                </a:solidFill>
                <a:ea typeface="ＭＳ Ｐゴシック" pitchFamily="34" charset="-128"/>
              </a:rPr>
              <a:t>EEAS – COMMISSION Joint Communication to the European Parliament and the Council: “Human rights and democracy at the heart of EU external action – Towards a more effective approach” 12.12.2011.</a:t>
            </a:r>
          </a:p>
          <a:p>
            <a:pPr marL="1351636" lvl="2" indent="-482727" eaLnBrk="1" hangingPunct="1">
              <a:lnSpc>
                <a:spcPct val="130000"/>
              </a:lnSpc>
              <a:spcBef>
                <a:spcPct val="0"/>
              </a:spcBef>
              <a:spcAft>
                <a:spcPts val="0"/>
              </a:spcAft>
              <a:buFont typeface="Wingdings" pitchFamily="2" charset="2"/>
              <a:buChar char="Ø"/>
              <a:defRPr/>
            </a:pPr>
            <a:r>
              <a:rPr lang="en-GB" dirty="0">
                <a:solidFill>
                  <a:schemeClr val="accent6"/>
                </a:solidFill>
                <a:ea typeface="ＭＳ Ｐゴシック" pitchFamily="34" charset="-128"/>
              </a:rPr>
              <a:t>To ensure that HR and democracy are reflected across the entire development cooperation process</a:t>
            </a:r>
          </a:p>
          <a:p>
            <a:pPr marL="1351636" lvl="2" indent="-482727" eaLnBrk="1" hangingPunct="1">
              <a:lnSpc>
                <a:spcPct val="130000"/>
              </a:lnSpc>
              <a:spcBef>
                <a:spcPct val="0"/>
              </a:spcBef>
              <a:spcAft>
                <a:spcPts val="0"/>
              </a:spcAft>
              <a:buFont typeface="Wingdings" pitchFamily="2" charset="2"/>
              <a:buChar char="Ø"/>
              <a:defRPr/>
            </a:pPr>
            <a:r>
              <a:rPr lang="en-GB" dirty="0">
                <a:solidFill>
                  <a:schemeClr val="accent6"/>
                </a:solidFill>
                <a:ea typeface="ＭＳ Ｐゴシック" pitchFamily="34" charset="-128"/>
              </a:rPr>
              <a:t>To ensure continuity between political and policy dialogue on HR issues and development cooperation.</a:t>
            </a:r>
          </a:p>
          <a:p>
            <a:pPr marL="946145" lvl="1" indent="-482727" eaLnBrk="1" hangingPunct="1">
              <a:lnSpc>
                <a:spcPct val="130000"/>
              </a:lnSpc>
              <a:spcBef>
                <a:spcPct val="0"/>
              </a:spcBef>
              <a:spcAft>
                <a:spcPts val="0"/>
              </a:spcAft>
              <a:buFont typeface="Wingdings" pitchFamily="2" charset="2"/>
              <a:buChar char="Ø"/>
              <a:defRPr/>
            </a:pPr>
            <a:endParaRPr lang="en-GB" sz="1800" dirty="0">
              <a:solidFill>
                <a:schemeClr val="accent6"/>
              </a:solidFill>
              <a:ea typeface="ＭＳ Ｐゴシック" pitchFamily="34" charset="-128"/>
            </a:endParaRPr>
          </a:p>
          <a:p>
            <a:pPr marL="946145" lvl="1" indent="-482727" eaLnBrk="1" hangingPunct="1">
              <a:lnSpc>
                <a:spcPct val="130000"/>
              </a:lnSpc>
              <a:spcBef>
                <a:spcPct val="0"/>
              </a:spcBef>
              <a:spcAft>
                <a:spcPts val="0"/>
              </a:spcAft>
              <a:buFont typeface="Wingdings" pitchFamily="2" charset="2"/>
              <a:buChar char="Ø"/>
              <a:defRPr/>
            </a:pPr>
            <a:r>
              <a:rPr lang="en-GB" sz="1800" dirty="0">
                <a:solidFill>
                  <a:schemeClr val="accent6"/>
                </a:solidFill>
                <a:ea typeface="ＭＳ Ｐゴシック" pitchFamily="34" charset="-128"/>
              </a:rPr>
              <a:t>Focus on empowering aid recipient through an inclusive and participatory approach focused on rights rather than needs. </a:t>
            </a:r>
          </a:p>
          <a:p>
            <a:pPr eaLnBrk="1" hangingPunct="1">
              <a:defRPr/>
            </a:pPr>
            <a:endParaRPr lang="en-GB" dirty="0"/>
          </a:p>
          <a:p>
            <a:pPr marL="173782" indent="-173782">
              <a:defRPr/>
            </a:pPr>
            <a:r>
              <a:rPr lang="en-GB" dirty="0"/>
              <a:t>Example of related International Conventions:  </a:t>
            </a:r>
            <a:r>
              <a:rPr lang="en-US" dirty="0">
                <a:ea typeface="ＭＳ Ｐゴシック" pitchFamily="34" charset="-128"/>
              </a:rPr>
              <a:t>the International Covenant on Economic, Social and Cultural Rights</a:t>
            </a:r>
          </a:p>
          <a:p>
            <a:pPr marL="173782" indent="-173782">
              <a:defRPr/>
            </a:pPr>
            <a:r>
              <a:rPr lang="en-US" dirty="0">
                <a:ea typeface="ＭＳ Ｐゴシック" pitchFamily="34" charset="-128"/>
              </a:rPr>
              <a:t>(ICESCR), the International Convention on the Elimination of all forms of Racial Discrimination (ICERD), the Convention on</a:t>
            </a:r>
          </a:p>
          <a:p>
            <a:pPr marL="173782" indent="-173782">
              <a:defRPr/>
            </a:pPr>
            <a:r>
              <a:rPr lang="en-US" dirty="0">
                <a:ea typeface="ＭＳ Ｐゴシック" pitchFamily="34" charset="-128"/>
              </a:rPr>
              <a:t>the Elimination of all forms of Discrimination against Women (CEDAW), The Convention on the Rights of Persons with</a:t>
            </a:r>
          </a:p>
          <a:p>
            <a:pPr marL="173782" indent="-173782">
              <a:defRPr/>
            </a:pPr>
            <a:r>
              <a:rPr lang="en-US" dirty="0">
                <a:ea typeface="ＭＳ Ｐゴシック" pitchFamily="34" charset="-128"/>
              </a:rPr>
              <a:t>Disabilities and its Optional Protocol.</a:t>
            </a:r>
            <a:endParaRPr lang="en-GB" dirty="0"/>
          </a:p>
          <a:p>
            <a:pPr marL="173782" indent="-173782">
              <a:defRPr/>
            </a:pPr>
            <a:endParaRPr lang="en-GB" sz="2000" dirty="0">
              <a:solidFill>
                <a:schemeClr val="accent6"/>
              </a:solidFill>
            </a:endParaRPr>
          </a:p>
          <a:p>
            <a:pPr marL="173782" indent="-173782">
              <a:defRPr/>
            </a:pPr>
            <a:r>
              <a:rPr lang="en-US" sz="2000" dirty="0">
                <a:solidFill>
                  <a:schemeClr val="accent6"/>
                </a:solidFill>
              </a:rPr>
              <a:t>The </a:t>
            </a:r>
            <a:r>
              <a:rPr lang="en-US" sz="2000" b="1" dirty="0">
                <a:solidFill>
                  <a:schemeClr val="accent6"/>
                </a:solidFill>
              </a:rPr>
              <a:t>HRBA</a:t>
            </a:r>
            <a:r>
              <a:rPr lang="en-US" sz="2000" dirty="0">
                <a:solidFill>
                  <a:schemeClr val="accent6"/>
                </a:solidFill>
              </a:rPr>
              <a:t> at sector level should focus on the following issues:</a:t>
            </a:r>
          </a:p>
          <a:p>
            <a:pPr lvl="1" eaLnBrk="1" hangingPunct="1">
              <a:lnSpc>
                <a:spcPct val="80000"/>
              </a:lnSpc>
              <a:buFont typeface="Wingdings" pitchFamily="2" charset="2"/>
              <a:buChar char="Ø"/>
              <a:defRPr/>
            </a:pPr>
            <a:r>
              <a:rPr lang="en-GB" sz="1600" dirty="0">
                <a:solidFill>
                  <a:schemeClr val="accent6"/>
                </a:solidFill>
              </a:rPr>
              <a:t>The extent to which the country ad</a:t>
            </a:r>
            <a:r>
              <a:rPr lang="en-US" sz="1600" dirty="0">
                <a:solidFill>
                  <a:schemeClr val="accent6"/>
                </a:solidFill>
              </a:rPr>
              <a:t>d</a:t>
            </a:r>
            <a:r>
              <a:rPr lang="en-GB" sz="1600" dirty="0" err="1">
                <a:solidFill>
                  <a:schemeClr val="accent6"/>
                </a:solidFill>
              </a:rPr>
              <a:t>resses</a:t>
            </a:r>
            <a:r>
              <a:rPr lang="en-GB" sz="1600" dirty="0">
                <a:solidFill>
                  <a:schemeClr val="accent6"/>
                </a:solidFill>
              </a:rPr>
              <a:t> human rights issues </a:t>
            </a:r>
            <a:r>
              <a:rPr lang="en-US" sz="1600" dirty="0">
                <a:solidFill>
                  <a:schemeClr val="accent6"/>
                </a:solidFill>
              </a:rPr>
              <a:t>at sector level, based on </a:t>
            </a:r>
            <a:r>
              <a:rPr lang="en-GB" sz="1600" dirty="0">
                <a:solidFill>
                  <a:schemeClr val="accent6"/>
                </a:solidFill>
              </a:rPr>
              <a:t>the country's adherence to </a:t>
            </a:r>
            <a:r>
              <a:rPr lang="en-US" sz="1600" dirty="0">
                <a:solidFill>
                  <a:schemeClr val="accent6"/>
                </a:solidFill>
              </a:rPr>
              <a:t>the International  Conventions. </a:t>
            </a:r>
          </a:p>
          <a:p>
            <a:pPr eaLnBrk="1" hangingPunct="1">
              <a:lnSpc>
                <a:spcPct val="80000"/>
              </a:lnSpc>
              <a:buFont typeface="Arial" charset="0"/>
              <a:buNone/>
              <a:defRPr/>
            </a:pPr>
            <a:endParaRPr lang="en-US" sz="1600" dirty="0">
              <a:solidFill>
                <a:schemeClr val="accent6"/>
              </a:solidFill>
            </a:endParaRPr>
          </a:p>
          <a:p>
            <a:pPr lvl="1" eaLnBrk="1" hangingPunct="1">
              <a:lnSpc>
                <a:spcPct val="80000"/>
              </a:lnSpc>
              <a:buFont typeface="Wingdings" pitchFamily="2" charset="2"/>
              <a:buChar char="Ø"/>
              <a:defRPr/>
            </a:pPr>
            <a:r>
              <a:rPr lang="en-GB" sz="1600" dirty="0">
                <a:solidFill>
                  <a:schemeClr val="accent6"/>
                </a:solidFill>
              </a:rPr>
              <a:t>In case the treaty bodies have provided recommendations to the country concerned, how have these been followed up </a:t>
            </a:r>
            <a:r>
              <a:rPr lang="en-US" sz="1600" dirty="0">
                <a:solidFill>
                  <a:schemeClr val="accent6"/>
                </a:solidFill>
              </a:rPr>
              <a:t>at </a:t>
            </a:r>
            <a:r>
              <a:rPr lang="en-GB" sz="1600" dirty="0">
                <a:solidFill>
                  <a:schemeClr val="accent6"/>
                </a:solidFill>
              </a:rPr>
              <a:t>sector</a:t>
            </a:r>
            <a:r>
              <a:rPr lang="en-US" sz="1600" dirty="0">
                <a:solidFill>
                  <a:schemeClr val="accent6"/>
                </a:solidFill>
              </a:rPr>
              <a:t> level</a:t>
            </a:r>
            <a:r>
              <a:rPr lang="en-GB" sz="1600" dirty="0">
                <a:solidFill>
                  <a:schemeClr val="accent6"/>
                </a:solidFill>
              </a:rPr>
              <a:t>? </a:t>
            </a:r>
          </a:p>
          <a:p>
            <a:pPr eaLnBrk="1" hangingPunct="1">
              <a:lnSpc>
                <a:spcPct val="80000"/>
              </a:lnSpc>
              <a:defRPr/>
            </a:pPr>
            <a:endParaRPr lang="en-GB" sz="1600" dirty="0">
              <a:solidFill>
                <a:schemeClr val="accent6"/>
              </a:solidFill>
            </a:endParaRPr>
          </a:p>
          <a:p>
            <a:pPr lvl="1" eaLnBrk="1" hangingPunct="1">
              <a:lnSpc>
                <a:spcPct val="80000"/>
              </a:lnSpc>
              <a:buFont typeface="Wingdings" pitchFamily="2" charset="2"/>
              <a:buChar char="Ø"/>
              <a:defRPr/>
            </a:pPr>
            <a:r>
              <a:rPr lang="en-GB" sz="1600" dirty="0">
                <a:solidFill>
                  <a:schemeClr val="accent6"/>
                </a:solidFill>
              </a:rPr>
              <a:t>How is equality and non-discrimination addressed in laws, sector policies and practices, distribution and delivery of resources and public services (equal opportunities)?</a:t>
            </a:r>
          </a:p>
          <a:p>
            <a:pPr marL="173782" indent="-173782">
              <a:defRPr/>
            </a:pPr>
            <a:endParaRPr lang="en-US" sz="2000" dirty="0">
              <a:solidFill>
                <a:schemeClr val="accent6"/>
              </a:solidFill>
            </a:endParaRPr>
          </a:p>
          <a:p>
            <a:pPr marL="173782" indent="-173782">
              <a:defRPr/>
            </a:pPr>
            <a:endParaRPr lang="en-US" sz="2000" dirty="0">
              <a:solidFill>
                <a:schemeClr val="accent6"/>
              </a:solidFill>
            </a:endParaRPr>
          </a:p>
          <a:p>
            <a:pPr lvl="1" algn="just" eaLnBrk="1" hangingPunct="1">
              <a:buFont typeface="Wingdings" pitchFamily="2" charset="2"/>
              <a:buChar char="Ø"/>
              <a:defRPr/>
            </a:pPr>
            <a:r>
              <a:rPr lang="en-GB" sz="1600" dirty="0">
                <a:solidFill>
                  <a:schemeClr val="accent6"/>
                </a:solidFill>
              </a:rPr>
              <a:t>How is access to services assured </a:t>
            </a:r>
            <a:r>
              <a:rPr lang="en-US" sz="1600" dirty="0">
                <a:solidFill>
                  <a:schemeClr val="accent6"/>
                </a:solidFill>
              </a:rPr>
              <a:t>for </a:t>
            </a:r>
            <a:r>
              <a:rPr lang="en-GB" sz="1600" dirty="0">
                <a:solidFill>
                  <a:schemeClr val="accent6"/>
                </a:solidFill>
              </a:rPr>
              <a:t>minority groups, indigenous peoples, women, children, poor, disadvantaged and disabled people (availability and accessibility)?</a:t>
            </a:r>
          </a:p>
          <a:p>
            <a:pPr algn="just" eaLnBrk="1" hangingPunct="1">
              <a:lnSpc>
                <a:spcPct val="80000"/>
              </a:lnSpc>
              <a:defRPr/>
            </a:pPr>
            <a:endParaRPr lang="en-GB" sz="1600" dirty="0">
              <a:solidFill>
                <a:schemeClr val="accent6"/>
              </a:solidFill>
            </a:endParaRPr>
          </a:p>
          <a:p>
            <a:pPr lvl="1" algn="just" eaLnBrk="1" hangingPunct="1">
              <a:lnSpc>
                <a:spcPct val="80000"/>
              </a:lnSpc>
              <a:buFont typeface="Wingdings" pitchFamily="2" charset="2"/>
              <a:buChar char="Ø"/>
              <a:defRPr/>
            </a:pPr>
            <a:r>
              <a:rPr lang="en-GB" sz="1600" dirty="0">
                <a:solidFill>
                  <a:schemeClr val="accent6"/>
                </a:solidFill>
              </a:rPr>
              <a:t>How is the concerned population (target group) consulted and able to express their views; are they entitled to participate in decisions that directly affect them, such as the design, implementation and monitoring of sector interventions (participation and inclusion)?</a:t>
            </a:r>
          </a:p>
          <a:p>
            <a:pPr algn="just" eaLnBrk="1" hangingPunct="1">
              <a:lnSpc>
                <a:spcPct val="80000"/>
              </a:lnSpc>
              <a:defRPr/>
            </a:pPr>
            <a:endParaRPr lang="en-GB" sz="1600" dirty="0">
              <a:solidFill>
                <a:schemeClr val="accent6"/>
              </a:solidFill>
            </a:endParaRPr>
          </a:p>
          <a:p>
            <a:pPr lvl="1" algn="just" eaLnBrk="1" hangingPunct="1">
              <a:lnSpc>
                <a:spcPct val="80000"/>
              </a:lnSpc>
              <a:buFont typeface="Wingdings" pitchFamily="2" charset="2"/>
              <a:buChar char="Ø"/>
              <a:defRPr/>
            </a:pPr>
            <a:r>
              <a:rPr lang="en-GB" sz="1600" dirty="0">
                <a:solidFill>
                  <a:schemeClr val="accent6"/>
                </a:solidFill>
              </a:rPr>
              <a:t>How is the decision making process within the sector transparent and is accountability ensured? In case of grievances, is judicial or administrative redress available (right to remedy/compensation)?</a:t>
            </a:r>
          </a:p>
          <a:p>
            <a:pPr lvl="1" algn="just" eaLnBrk="1" hangingPunct="1">
              <a:lnSpc>
                <a:spcPct val="80000"/>
              </a:lnSpc>
              <a:buFont typeface="Wingdings" pitchFamily="2" charset="2"/>
              <a:buChar char="Ø"/>
              <a:defRPr/>
            </a:pPr>
            <a:endParaRPr lang="en-GB" sz="1600" dirty="0">
              <a:solidFill>
                <a:schemeClr val="accent6"/>
              </a:solidFill>
            </a:endParaRPr>
          </a:p>
          <a:p>
            <a:pPr lvl="1" algn="just" eaLnBrk="1" hangingPunct="1">
              <a:lnSpc>
                <a:spcPct val="80000"/>
              </a:lnSpc>
              <a:buFont typeface="Wingdings" pitchFamily="2" charset="2"/>
              <a:buChar char="Ø"/>
              <a:defRPr/>
            </a:pPr>
            <a:r>
              <a:rPr lang="en-US" sz="1600" dirty="0">
                <a:solidFill>
                  <a:schemeClr val="accent6"/>
                </a:solidFill>
              </a:rPr>
              <a:t>What is the quality of sector services for the people?</a:t>
            </a:r>
            <a:r>
              <a:rPr lang="en-GB" sz="1600" dirty="0">
                <a:solidFill>
                  <a:schemeClr val="accent6"/>
                </a:solidFill>
              </a:rPr>
              <a:t> (user’s rights </a:t>
            </a:r>
            <a:r>
              <a:rPr lang="en-US" sz="1600" dirty="0">
                <a:solidFill>
                  <a:schemeClr val="accent6"/>
                </a:solidFill>
              </a:rPr>
              <a:t>to</a:t>
            </a:r>
            <a:r>
              <a:rPr lang="en-GB" sz="1600" dirty="0">
                <a:solidFill>
                  <a:schemeClr val="accent6"/>
                </a:solidFill>
              </a:rPr>
              <a:t> quality improvement process)</a:t>
            </a:r>
          </a:p>
          <a:p>
            <a:pPr marL="173782" indent="-173782">
              <a:defRPr/>
            </a:pPr>
            <a:endParaRPr lang="en-GB" dirty="0"/>
          </a:p>
          <a:p>
            <a:pPr marL="173782" indent="-173782" eaLnBrk="1" hangingPunct="1">
              <a:defRPr/>
            </a:pPr>
            <a:endParaRPr lang="en-GB" dirty="0"/>
          </a:p>
          <a:p>
            <a:pPr marL="173782" indent="-173782" eaLnBrk="1" hangingPunct="1">
              <a:defRPr/>
            </a:pPr>
            <a:endParaRPr lang="en-GB" dirty="0"/>
          </a:p>
          <a:p>
            <a:pPr marL="173782" indent="-173782">
              <a:defRPr/>
            </a:pPr>
            <a:endParaRPr lang="en-GB" dirty="0"/>
          </a:p>
          <a:p>
            <a:pPr marL="173782" indent="-173782">
              <a:buFontTx/>
              <a:buChar char="-"/>
              <a:defRPr/>
            </a:pPr>
            <a:endParaRPr lang="en-GB" dirty="0"/>
          </a:p>
          <a:p>
            <a:pPr marL="173782" indent="-173782" eaLnBrk="1" hangingPunct="1">
              <a:defRPr/>
            </a:pPr>
            <a:endParaRPr lang="en-GB" dirty="0"/>
          </a:p>
        </p:txBody>
      </p:sp>
      <p:sp>
        <p:nvSpPr>
          <p:cNvPr id="26628" name="Slide Number Placeholder 3"/>
          <p:cNvSpPr>
            <a:spLocks noGrp="1"/>
          </p:cNvSpPr>
          <p:nvPr>
            <p:ph type="sldNum" sz="quarter" idx="5"/>
          </p:nvPr>
        </p:nvSpPr>
        <p:spPr>
          <a:noFill/>
        </p:spPr>
        <p:txBody>
          <a:bodyPr/>
          <a:lstStyle>
            <a:lvl1pPr>
              <a:defRPr sz="1200">
                <a:solidFill>
                  <a:srgbClr val="0F5494"/>
                </a:solidFill>
                <a:latin typeface="Verdana" panose="020B0604030504040204" pitchFamily="34" charset="0"/>
              </a:defRPr>
            </a:lvl1pPr>
            <a:lvl2pPr marL="752475" indent="-288925">
              <a:defRPr sz="1200">
                <a:solidFill>
                  <a:srgbClr val="0F5494"/>
                </a:solidFill>
                <a:latin typeface="Verdana" panose="020B0604030504040204" pitchFamily="34" charset="0"/>
              </a:defRPr>
            </a:lvl2pPr>
            <a:lvl3pPr marL="1157288" indent="-230188">
              <a:defRPr sz="1200">
                <a:solidFill>
                  <a:srgbClr val="0F5494"/>
                </a:solidFill>
                <a:latin typeface="Verdana" panose="020B0604030504040204" pitchFamily="34" charset="0"/>
              </a:defRPr>
            </a:lvl3pPr>
            <a:lvl4pPr marL="1620838" indent="-230188">
              <a:defRPr sz="1200">
                <a:solidFill>
                  <a:srgbClr val="0F5494"/>
                </a:solidFill>
                <a:latin typeface="Verdana" panose="020B0604030504040204" pitchFamily="34" charset="0"/>
              </a:defRPr>
            </a:lvl4pPr>
            <a:lvl5pPr marL="2084388" indent="-230188">
              <a:defRPr sz="1200">
                <a:solidFill>
                  <a:srgbClr val="0F5494"/>
                </a:solidFill>
                <a:latin typeface="Verdana" panose="020B0604030504040204" pitchFamily="34" charset="0"/>
              </a:defRPr>
            </a:lvl5pPr>
            <a:lvl6pPr marL="2541588" indent="-230188" eaLnBrk="0" fontAlgn="base" hangingPunct="0">
              <a:spcBef>
                <a:spcPct val="0"/>
              </a:spcBef>
              <a:spcAft>
                <a:spcPct val="0"/>
              </a:spcAft>
              <a:defRPr sz="1200">
                <a:solidFill>
                  <a:srgbClr val="0F5494"/>
                </a:solidFill>
                <a:latin typeface="Verdana" panose="020B0604030504040204" pitchFamily="34" charset="0"/>
              </a:defRPr>
            </a:lvl6pPr>
            <a:lvl7pPr marL="2998788" indent="-230188" eaLnBrk="0" fontAlgn="base" hangingPunct="0">
              <a:spcBef>
                <a:spcPct val="0"/>
              </a:spcBef>
              <a:spcAft>
                <a:spcPct val="0"/>
              </a:spcAft>
              <a:defRPr sz="1200">
                <a:solidFill>
                  <a:srgbClr val="0F5494"/>
                </a:solidFill>
                <a:latin typeface="Verdana" panose="020B0604030504040204" pitchFamily="34" charset="0"/>
              </a:defRPr>
            </a:lvl7pPr>
            <a:lvl8pPr marL="3455988" indent="-230188" eaLnBrk="0" fontAlgn="base" hangingPunct="0">
              <a:spcBef>
                <a:spcPct val="0"/>
              </a:spcBef>
              <a:spcAft>
                <a:spcPct val="0"/>
              </a:spcAft>
              <a:defRPr sz="1200">
                <a:solidFill>
                  <a:srgbClr val="0F5494"/>
                </a:solidFill>
                <a:latin typeface="Verdana" panose="020B0604030504040204" pitchFamily="34" charset="0"/>
              </a:defRPr>
            </a:lvl8pPr>
            <a:lvl9pPr marL="3913188" indent="-230188" eaLnBrk="0" fontAlgn="base" hangingPunct="0">
              <a:spcBef>
                <a:spcPct val="0"/>
              </a:spcBef>
              <a:spcAft>
                <a:spcPct val="0"/>
              </a:spcAft>
              <a:defRPr sz="1200">
                <a:solidFill>
                  <a:srgbClr val="0F5494"/>
                </a:solidFill>
                <a:latin typeface="Verdana" panose="020B0604030504040204" pitchFamily="34" charset="0"/>
              </a:defRPr>
            </a:lvl9pPr>
          </a:lstStyle>
          <a:p>
            <a:fld id="{4C3354C2-01B1-4573-91A6-02D1E74CB095}" type="slidenum">
              <a:rPr lang="en-GB" altLang="en-US" smtClean="0">
                <a:solidFill>
                  <a:schemeClr val="tx1"/>
                </a:solidFill>
                <a:latin typeface="Arial" panose="020B0604020202020204" pitchFamily="34" charset="0"/>
              </a:rPr>
              <a:pPr/>
              <a:t>13</a:t>
            </a:fld>
            <a:endParaRPr lang="en-GB"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30677907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p:spPr>
        <p:txBody>
          <a:bodyPr/>
          <a:lstStyle/>
          <a:p>
            <a:endParaRPr lang="en-US" altLang="en-US"/>
          </a:p>
        </p:txBody>
      </p:sp>
      <p:sp>
        <p:nvSpPr>
          <p:cNvPr id="10244" name="Slide Number Placeholder 3"/>
          <p:cNvSpPr>
            <a:spLocks noGrp="1"/>
          </p:cNvSpPr>
          <p:nvPr>
            <p:ph type="sldNum" sz="quarter" idx="5"/>
          </p:nvPr>
        </p:nvSpPr>
        <p:spPr>
          <a:noFill/>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D9F6F81-E089-4FB8-9B6E-05233001B88E}" type="slidenum">
              <a:rPr kumimoji="0" lang="en-GB"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GB"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1704356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spcAft>
                <a:spcPts val="300"/>
              </a:spcAft>
            </a:pPr>
            <a:r>
              <a:rPr lang="en-US" altLang="fr-FR" b="1" u="sng">
                <a:solidFill>
                  <a:srgbClr val="595959"/>
                </a:solidFill>
                <a:latin typeface="Calibri" panose="020F0502020204030204" pitchFamily="34" charset="0"/>
              </a:rPr>
              <a:t>What is a Policy?</a:t>
            </a:r>
            <a:endParaRPr lang="en-US" altLang="fr-FR" i="1">
              <a:latin typeface="Calibri" panose="020F0502020204030204" pitchFamily="34" charset="0"/>
            </a:endParaRPr>
          </a:p>
          <a:p>
            <a:pPr eaLnBrk="1" hangingPunct="1">
              <a:lnSpc>
                <a:spcPct val="80000"/>
              </a:lnSpc>
              <a:buClr>
                <a:srgbClr val="2D2D8A"/>
              </a:buClr>
              <a:buFontTx/>
              <a:buChar char="•"/>
            </a:pPr>
            <a:r>
              <a:rPr lang="en-US" altLang="fr-FR">
                <a:latin typeface="Calibri" panose="020F0502020204030204" pitchFamily="34" charset="0"/>
              </a:rPr>
              <a:t>Broader than vision and strategy papers</a:t>
            </a:r>
          </a:p>
          <a:p>
            <a:pPr eaLnBrk="1" hangingPunct="1">
              <a:lnSpc>
                <a:spcPct val="80000"/>
              </a:lnSpc>
              <a:buClr>
                <a:srgbClr val="2D2D8A"/>
              </a:buClr>
              <a:buFontTx/>
              <a:buChar char="•"/>
            </a:pPr>
            <a:r>
              <a:rPr lang="en-US" altLang="fr-FR">
                <a:latin typeface="Calibri" panose="020F0502020204030204" pitchFamily="34" charset="0"/>
              </a:rPr>
              <a:t>Requires verifying that means are available</a:t>
            </a:r>
          </a:p>
          <a:p>
            <a:pPr eaLnBrk="1" hangingPunct="1">
              <a:lnSpc>
                <a:spcPct val="80000"/>
              </a:lnSpc>
              <a:buClr>
                <a:srgbClr val="2D2D8A"/>
              </a:buClr>
              <a:buFontTx/>
              <a:buChar char="•"/>
            </a:pPr>
            <a:r>
              <a:rPr lang="en-US" altLang="fr-FR">
                <a:latin typeface="Calibri" panose="020F0502020204030204" pitchFamily="34" charset="0"/>
              </a:rPr>
              <a:t>May cover: PFM (commitment control, budget procedures, governance, payroll, systems), economic management (exchange rate, debt, trade) and structural issues (decentralisation, financial sector regulation), public sector, social services and protection, sectoral issues.</a:t>
            </a:r>
          </a:p>
          <a:p>
            <a:pPr eaLnBrk="1" hangingPunct="1">
              <a:lnSpc>
                <a:spcPct val="80000"/>
              </a:lnSpc>
              <a:buClr>
                <a:srgbClr val="2D2D8A"/>
              </a:buClr>
            </a:pPr>
            <a:endParaRPr lang="en-US" altLang="fr-FR" b="1" i="1">
              <a:latin typeface="Calibri" panose="020F0502020204030204" pitchFamily="34" charset="0"/>
            </a:endParaRPr>
          </a:p>
          <a:p>
            <a:pPr eaLnBrk="1" hangingPunct="1">
              <a:lnSpc>
                <a:spcPct val="80000"/>
              </a:lnSpc>
              <a:spcAft>
                <a:spcPts val="300"/>
              </a:spcAft>
              <a:buClr>
                <a:srgbClr val="2D2D8A"/>
              </a:buClr>
            </a:pPr>
            <a:r>
              <a:rPr lang="en-US" altLang="fr-FR" b="1" u="sng">
                <a:solidFill>
                  <a:srgbClr val="595959"/>
                </a:solidFill>
                <a:latin typeface="Calibri" panose="020F0502020204030204" pitchFamily="34" charset="0"/>
              </a:rPr>
              <a:t>Which are the instruments for implementing a policy? </a:t>
            </a:r>
            <a:endParaRPr lang="en-GB" altLang="fr-FR" i="1">
              <a:latin typeface="Calibri" panose="020F0502020204030204" pitchFamily="34" charset="0"/>
            </a:endParaRPr>
          </a:p>
          <a:p>
            <a:pPr eaLnBrk="1" hangingPunct="1">
              <a:lnSpc>
                <a:spcPct val="80000"/>
              </a:lnSpc>
              <a:buClr>
                <a:srgbClr val="2D2D8A"/>
              </a:buClr>
              <a:buFontTx/>
              <a:buChar char="•"/>
            </a:pPr>
            <a:r>
              <a:rPr lang="en-GB" altLang="fr-FR">
                <a:latin typeface="Calibri" panose="020F0502020204030204" pitchFamily="34" charset="0"/>
              </a:rPr>
              <a:t>Monetary/ non Monetary, Direct/Indirect =&gt;provide, purchase, tax, subiside, prohibit, require, inform, implore </a:t>
            </a:r>
          </a:p>
          <a:p>
            <a:pPr eaLnBrk="1" hangingPunct="1">
              <a:buClr>
                <a:srgbClr val="2D2D8A"/>
              </a:buClr>
              <a:buFontTx/>
              <a:buChar char="•"/>
            </a:pPr>
            <a:endParaRPr lang="en-GB" altLang="fr-FR" i="1">
              <a:latin typeface="Calibri" panose="020F0502020204030204" pitchFamily="34" charset="0"/>
            </a:endParaRPr>
          </a:p>
          <a:p>
            <a:pPr eaLnBrk="1" hangingPunct="1">
              <a:lnSpc>
                <a:spcPct val="80000"/>
              </a:lnSpc>
              <a:spcAft>
                <a:spcPts val="300"/>
              </a:spcAft>
            </a:pPr>
            <a:r>
              <a:rPr lang="en-US" altLang="fr-FR" b="1" u="sng">
                <a:solidFill>
                  <a:srgbClr val="595959"/>
                </a:solidFill>
                <a:latin typeface="Calibri" panose="020F0502020204030204" pitchFamily="34" charset="0"/>
              </a:rPr>
              <a:t>The Budget and Policy Transmission</a:t>
            </a:r>
            <a:endParaRPr lang="en-US" altLang="fr-FR">
              <a:latin typeface="Calibri" panose="020F0502020204030204" pitchFamily="34" charset="0"/>
            </a:endParaRPr>
          </a:p>
          <a:p>
            <a:pPr eaLnBrk="1" hangingPunct="1">
              <a:buClr>
                <a:srgbClr val="2D2D8A"/>
              </a:buClr>
              <a:buFontTx/>
              <a:buChar char="•"/>
            </a:pPr>
            <a:r>
              <a:rPr lang="en-GB" altLang="fr-FR">
                <a:latin typeface="Calibri" panose="020F0502020204030204" pitchFamily="34" charset="0"/>
              </a:rPr>
              <a:t>How to make sure there is room in the annual budget for any new policy?</a:t>
            </a:r>
            <a:endParaRPr lang="en-GB" altLang="fr-FR" i="1">
              <a:latin typeface="Calibri" panose="020F0502020204030204" pitchFamily="34" charset="0"/>
            </a:endParaRPr>
          </a:p>
          <a:p>
            <a:pPr eaLnBrk="1" hangingPunct="1">
              <a:buClr>
                <a:srgbClr val="2D2D8A"/>
              </a:buClr>
              <a:buFontTx/>
              <a:buChar char="•"/>
            </a:pPr>
            <a:r>
              <a:rPr lang="en-US" altLang="fr-FR">
                <a:latin typeface="Calibri" panose="020F0502020204030204" pitchFamily="34" charset="0"/>
              </a:rPr>
              <a:t>How to reflect policies in budgets?</a:t>
            </a:r>
            <a:endParaRPr lang="en-GB" altLang="fr-FR" i="1">
              <a:latin typeface="Calibri" panose="020F0502020204030204" pitchFamily="34" charset="0"/>
            </a:endParaRPr>
          </a:p>
          <a:p>
            <a:pPr eaLnBrk="1" hangingPunct="1">
              <a:buClr>
                <a:srgbClr val="2D2D8A"/>
              </a:buClr>
              <a:buFontTx/>
              <a:buChar char="•"/>
            </a:pPr>
            <a:r>
              <a:rPr lang="en-GB" altLang="fr-FR">
                <a:latin typeface="Calibri" panose="020F0502020204030204" pitchFamily="34" charset="0"/>
              </a:rPr>
              <a:t>Role for donors: providing fiscal space for policy learning and policy experimentation =&gt; accepted costs and risk of failure?</a:t>
            </a:r>
          </a:p>
          <a:p>
            <a:endParaRPr lang="en-US" altLang="fr-FR">
              <a:latin typeface="Calibri" panose="020F0502020204030204" pitchFamily="34" charset="0"/>
            </a:endParaRPr>
          </a:p>
          <a:p>
            <a:endParaRPr lang="en-US" altLang="fr-FR"/>
          </a:p>
        </p:txBody>
      </p:sp>
      <p:sp>
        <p:nvSpPr>
          <p:cNvPr id="3482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2475" indent="-288925">
              <a:spcBef>
                <a:spcPct val="30000"/>
              </a:spcBef>
              <a:defRPr sz="1200">
                <a:solidFill>
                  <a:schemeClr val="tx1"/>
                </a:solidFill>
                <a:latin typeface="Arial" panose="020B0604020202020204" pitchFamily="34" charset="0"/>
              </a:defRPr>
            </a:lvl2pPr>
            <a:lvl3pPr marL="1157288" indent="-230188">
              <a:spcBef>
                <a:spcPct val="30000"/>
              </a:spcBef>
              <a:defRPr sz="1200">
                <a:solidFill>
                  <a:schemeClr val="tx1"/>
                </a:solidFill>
                <a:latin typeface="Arial" panose="020B0604020202020204" pitchFamily="34" charset="0"/>
              </a:defRPr>
            </a:lvl3pPr>
            <a:lvl4pPr marL="1620838" indent="-230188">
              <a:spcBef>
                <a:spcPct val="30000"/>
              </a:spcBef>
              <a:defRPr sz="1200">
                <a:solidFill>
                  <a:schemeClr val="tx1"/>
                </a:solidFill>
                <a:latin typeface="Arial" panose="020B0604020202020204" pitchFamily="34" charset="0"/>
              </a:defRPr>
            </a:lvl4pPr>
            <a:lvl5pPr marL="2084388" indent="-230188">
              <a:spcBef>
                <a:spcPct val="30000"/>
              </a:spcBef>
              <a:defRPr sz="1200">
                <a:solidFill>
                  <a:schemeClr val="tx1"/>
                </a:solidFill>
                <a:latin typeface="Arial" panose="020B0604020202020204" pitchFamily="34" charset="0"/>
              </a:defRPr>
            </a:lvl5pPr>
            <a:lvl6pPr marL="2541588" indent="-230188" eaLnBrk="0" fontAlgn="base" hangingPunct="0">
              <a:spcBef>
                <a:spcPct val="30000"/>
              </a:spcBef>
              <a:spcAft>
                <a:spcPct val="0"/>
              </a:spcAft>
              <a:defRPr sz="1200">
                <a:solidFill>
                  <a:schemeClr val="tx1"/>
                </a:solidFill>
                <a:latin typeface="Arial" panose="020B0604020202020204" pitchFamily="34" charset="0"/>
              </a:defRPr>
            </a:lvl6pPr>
            <a:lvl7pPr marL="2998788" indent="-230188" eaLnBrk="0" fontAlgn="base" hangingPunct="0">
              <a:spcBef>
                <a:spcPct val="30000"/>
              </a:spcBef>
              <a:spcAft>
                <a:spcPct val="0"/>
              </a:spcAft>
              <a:defRPr sz="1200">
                <a:solidFill>
                  <a:schemeClr val="tx1"/>
                </a:solidFill>
                <a:latin typeface="Arial" panose="020B0604020202020204" pitchFamily="34" charset="0"/>
              </a:defRPr>
            </a:lvl7pPr>
            <a:lvl8pPr marL="3455988" indent="-230188" eaLnBrk="0" fontAlgn="base" hangingPunct="0">
              <a:spcBef>
                <a:spcPct val="30000"/>
              </a:spcBef>
              <a:spcAft>
                <a:spcPct val="0"/>
              </a:spcAft>
              <a:defRPr sz="1200">
                <a:solidFill>
                  <a:schemeClr val="tx1"/>
                </a:solidFill>
                <a:latin typeface="Arial" panose="020B0604020202020204" pitchFamily="34" charset="0"/>
              </a:defRPr>
            </a:lvl8pPr>
            <a:lvl9pPr marL="3913188" indent="-2301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38F3E49-EB20-4CBA-8D89-5D4E120A5746}" type="slidenum">
              <a:rPr lang="en-GB" altLang="fr-FR" smtClean="0">
                <a:ea typeface="ＭＳ Ｐゴシック" panose="020B0600070205080204" pitchFamily="34" charset="-128"/>
              </a:rPr>
              <a:pPr>
                <a:spcBef>
                  <a:spcPct val="0"/>
                </a:spcBef>
              </a:pPr>
              <a:t>15</a:t>
            </a:fld>
            <a:endParaRPr lang="en-GB" altLang="fr-FR">
              <a:ea typeface="ＭＳ Ｐゴシック" panose="020B0600070205080204" pitchFamily="34" charset="-128"/>
            </a:endParaRPr>
          </a:p>
        </p:txBody>
      </p:sp>
    </p:spTree>
    <p:extLst>
      <p:ext uri="{BB962C8B-B14F-4D97-AF65-F5344CB8AC3E}">
        <p14:creationId xmlns:p14="http://schemas.microsoft.com/office/powerpoint/2010/main" val="695864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r>
              <a:rPr lang="en-GB" sz="2000" i="0" dirty="0" smtClean="0">
                <a:solidFill>
                  <a:srgbClr val="FF6600"/>
                </a:solidFill>
                <a:ea typeface="ＭＳ Ｐゴシック" charset="-128"/>
                <a:cs typeface="ＭＳ Ｐゴシック" charset="-128"/>
              </a:rPr>
              <a:t>Context matters</a:t>
            </a:r>
          </a:p>
          <a:p>
            <a:pPr lvl="1">
              <a:buClr>
                <a:srgbClr val="FF6600"/>
              </a:buClr>
            </a:pPr>
            <a:r>
              <a:rPr lang="en-GB" u="sng" dirty="0" smtClean="0"/>
              <a:t>Political preferences</a:t>
            </a:r>
            <a:r>
              <a:rPr lang="en-GB" dirty="0" smtClean="0"/>
              <a:t>: </a:t>
            </a:r>
            <a:r>
              <a:rPr lang="en-GB" b="0" dirty="0" smtClean="0"/>
              <a:t>some states are more interventionist than others leading them to use fiscal policies and spending programmes more than regulatory instruments</a:t>
            </a:r>
          </a:p>
          <a:p>
            <a:pPr lvl="1">
              <a:buClr>
                <a:srgbClr val="FF6600"/>
              </a:buClr>
            </a:pPr>
            <a:r>
              <a:rPr lang="en-GB" u="sng" dirty="0" smtClean="0"/>
              <a:t>History</a:t>
            </a:r>
            <a:r>
              <a:rPr lang="en-GB" dirty="0" smtClean="0"/>
              <a:t>: </a:t>
            </a:r>
            <a:r>
              <a:rPr lang="en-GB" b="0" dirty="0" smtClean="0"/>
              <a:t>how has typically been treated an issue in the past? The case of reforms in education sector in Sweden and UK, VAT in Africa, Decentralisation in Francophone Africa or Asia </a:t>
            </a:r>
          </a:p>
          <a:p>
            <a:endParaRPr lang="en-GB" sz="2000" b="1" dirty="0" smtClean="0">
              <a:ea typeface="ＭＳ Ｐゴシック" charset="-128"/>
              <a:cs typeface="ＭＳ Ｐゴシック" charset="-128"/>
            </a:endParaRPr>
          </a:p>
          <a:p>
            <a:r>
              <a:rPr lang="en-GB" sz="2000" i="0" dirty="0" smtClean="0">
                <a:solidFill>
                  <a:srgbClr val="FF6600"/>
                </a:solidFill>
                <a:ea typeface="ＭＳ Ｐゴシック" charset="-128"/>
                <a:cs typeface="ＭＳ Ｐゴシック" charset="-128"/>
              </a:rPr>
              <a:t>Capacity matters</a:t>
            </a:r>
          </a:p>
          <a:p>
            <a:pPr lvl="1">
              <a:buClr>
                <a:srgbClr val="FF6600"/>
              </a:buClr>
            </a:pPr>
            <a:r>
              <a:rPr lang="en-GB" b="0" dirty="0" smtClean="0"/>
              <a:t>Human resources</a:t>
            </a:r>
          </a:p>
          <a:p>
            <a:pPr lvl="1">
              <a:buClr>
                <a:srgbClr val="FF6600"/>
              </a:buClr>
            </a:pPr>
            <a:r>
              <a:rPr lang="en-GB" b="0" dirty="0" smtClean="0"/>
              <a:t>Social capital</a:t>
            </a:r>
          </a:p>
          <a:p>
            <a:pPr lvl="1">
              <a:buClr>
                <a:srgbClr val="FF6600"/>
              </a:buClr>
            </a:pPr>
            <a:r>
              <a:rPr lang="en-GB" b="0" dirty="0" smtClean="0"/>
              <a:t>Institutional framework</a:t>
            </a:r>
          </a:p>
          <a:p>
            <a:endParaRPr lang="en-US" altLang="en-US" dirty="0" smtClean="0"/>
          </a:p>
        </p:txBody>
      </p:sp>
      <p:sp>
        <p:nvSpPr>
          <p:cNvPr id="41988" name="Slide Number Placeholder 3"/>
          <p:cNvSpPr>
            <a:spLocks noGrp="1"/>
          </p:cNvSpPr>
          <p:nvPr>
            <p:ph type="sldNum" sz="quarter" idx="5"/>
          </p:nvPr>
        </p:nvSpPr>
        <p:spPr>
          <a:noFill/>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fld id="{D219096C-2F59-4580-BE7F-8E6DF347B0AA}" type="slidenum">
              <a:rPr lang="en-GB" altLang="en-US" smtClean="0">
                <a:solidFill>
                  <a:schemeClr val="tx1"/>
                </a:solidFill>
                <a:latin typeface="Tw Cen MT"/>
              </a:rPr>
              <a:pPr/>
              <a:t>16</a:t>
            </a:fld>
            <a:endParaRPr lang="en-GB" altLang="en-US" dirty="0" smtClean="0">
              <a:solidFill>
                <a:schemeClr val="tx1"/>
              </a:solidFill>
              <a:latin typeface="Tw Cen MT"/>
            </a:endParaRPr>
          </a:p>
        </p:txBody>
      </p:sp>
    </p:spTree>
    <p:extLst>
      <p:ext uri="{BB962C8B-B14F-4D97-AF65-F5344CB8AC3E}">
        <p14:creationId xmlns:p14="http://schemas.microsoft.com/office/powerpoint/2010/main" val="233398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p:spPr>
        <p:txBody>
          <a:bodyPr/>
          <a:lstStyle/>
          <a:p>
            <a:endParaRPr lang="fr-BE" altLang="en-US"/>
          </a:p>
          <a:p>
            <a:endParaRPr lang="fr-BE" altLang="en-US"/>
          </a:p>
          <a:p>
            <a:endParaRPr lang="en-GB" altLang="en-US"/>
          </a:p>
        </p:txBody>
      </p:sp>
      <p:sp>
        <p:nvSpPr>
          <p:cNvPr id="44036" name="Slide Number Placeholder 3"/>
          <p:cNvSpPr>
            <a:spLocks noGrp="1"/>
          </p:cNvSpPr>
          <p:nvPr>
            <p:ph type="sldNum" sz="quarter" idx="5"/>
          </p:nvPr>
        </p:nvSpPr>
        <p:spPr>
          <a:noFill/>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fld id="{F3C145DE-D094-4C0D-9F49-6556F16D5E36}" type="slidenum">
              <a:rPr lang="en-GB" altLang="en-US" smtClean="0">
                <a:solidFill>
                  <a:schemeClr val="tx1"/>
                </a:solidFill>
                <a:latin typeface="Arial" panose="020B0604020202020204" pitchFamily="34" charset="0"/>
              </a:rPr>
              <a:pPr/>
              <a:t>17</a:t>
            </a:fld>
            <a:endParaRPr lang="en-GB"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4401734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buFont typeface="Arial" pitchFamily="34" charset="0"/>
              <a:buChar char="•"/>
              <a:defRPr/>
            </a:pPr>
            <a:endParaRPr lang="en-GB" dirty="0">
              <a:latin typeface="Times New Roman" pitchFamily="18" charset="0"/>
              <a:cs typeface="Times New Roman" pitchFamily="18" charset="0"/>
            </a:endParaRPr>
          </a:p>
        </p:txBody>
      </p:sp>
      <p:sp>
        <p:nvSpPr>
          <p:cNvPr id="48132" name="Slide Number Placeholder 3"/>
          <p:cNvSpPr>
            <a:spLocks noGrp="1"/>
          </p:cNvSpPr>
          <p:nvPr>
            <p:ph type="sldNum" sz="quarter" idx="5"/>
          </p:nvPr>
        </p:nvSpPr>
        <p:spPr>
          <a:noFill/>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fld id="{4FFE1174-40BA-4883-86F3-959720CC1688}" type="slidenum">
              <a:rPr lang="en-GB" altLang="en-US" smtClean="0">
                <a:solidFill>
                  <a:srgbClr val="000000"/>
                </a:solidFill>
                <a:latin typeface="Arial" panose="020B0604020202020204" pitchFamily="34" charset="0"/>
              </a:rPr>
              <a:pPr/>
              <a:t>18</a:t>
            </a:fld>
            <a:endParaRPr lang="en-GB"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8270719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jdelijke aanduiding voor dia-afbeelding 1"/>
          <p:cNvSpPr>
            <a:spLocks noGrp="1" noRot="1" noChangeAspect="1" noTextEdit="1"/>
          </p:cNvSpPr>
          <p:nvPr>
            <p:ph type="sldImg"/>
          </p:nvPr>
        </p:nvSpPr>
        <p:spPr>
          <a:ln/>
        </p:spPr>
      </p:sp>
      <p:sp>
        <p:nvSpPr>
          <p:cNvPr id="38915" name="Tijdelijke aanduiding voor notities 2"/>
          <p:cNvSpPr>
            <a:spLocks noGrp="1"/>
          </p:cNvSpPr>
          <p:nvPr>
            <p:ph type="body" idx="1"/>
          </p:nvPr>
        </p:nvSpPr>
        <p:spPr>
          <a:noFill/>
          <a:ln/>
        </p:spPr>
        <p:txBody>
          <a:bodyPr/>
          <a:lstStyle/>
          <a:p>
            <a:endParaRPr lang="en-GB" dirty="0">
              <a:latin typeface="Times New Roman" charset="0"/>
            </a:endParaRPr>
          </a:p>
        </p:txBody>
      </p:sp>
      <p:sp>
        <p:nvSpPr>
          <p:cNvPr id="38917" name="Tijdelijke aanduiding voor dianummer 4"/>
          <p:cNvSpPr>
            <a:spLocks noGrp="1"/>
          </p:cNvSpPr>
          <p:nvPr>
            <p:ph type="sldNum" sz="quarter" idx="5"/>
          </p:nvPr>
        </p:nvSpPr>
        <p:spPr>
          <a:noFill/>
        </p:spPr>
        <p:txBody>
          <a:bodyPr/>
          <a:lstStyle/>
          <a:p>
            <a:fld id="{08EEDB22-AF3C-4183-A106-93A69D3095C2}" type="slidenum">
              <a:rPr lang="en-US">
                <a:solidFill>
                  <a:srgbClr val="000000"/>
                </a:solidFill>
                <a:latin typeface="Times New Roman" charset="0"/>
              </a:rPr>
              <a:pPr/>
              <a:t>19</a:t>
            </a:fld>
            <a:endParaRPr lang="en-US">
              <a:solidFill>
                <a:srgbClr val="000000"/>
              </a:solidFill>
              <a:latin typeface="Times New Roman" charset="0"/>
            </a:endParaRPr>
          </a:p>
        </p:txBody>
      </p:sp>
    </p:spTree>
    <p:extLst>
      <p:ext uri="{BB962C8B-B14F-4D97-AF65-F5344CB8AC3E}">
        <p14:creationId xmlns:p14="http://schemas.microsoft.com/office/powerpoint/2010/main" val="38128988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marL="355600" lvl="1" indent="-355600" eaLnBrk="1" hangingPunct="1">
              <a:lnSpc>
                <a:spcPct val="130000"/>
              </a:lnSpc>
              <a:spcBef>
                <a:spcPct val="0"/>
              </a:spcBef>
              <a:spcAft>
                <a:spcPts val="0"/>
              </a:spcAft>
              <a:buFont typeface="Wingdings" pitchFamily="2" charset="2"/>
              <a:buChar char="§"/>
              <a:defRPr/>
            </a:pPr>
            <a:r>
              <a:rPr lang="en-GB" dirty="0" err="1">
                <a:solidFill>
                  <a:schemeClr val="accent6"/>
                </a:solidFill>
                <a:latin typeface="Times New Roman" pitchFamily="18" charset="0"/>
                <a:cs typeface="Times New Roman" pitchFamily="18" charset="0"/>
              </a:rPr>
              <a:t>Mise</a:t>
            </a:r>
            <a:r>
              <a:rPr lang="en-GB" dirty="0">
                <a:solidFill>
                  <a:schemeClr val="accent6"/>
                </a:solidFill>
                <a:latin typeface="Times New Roman" pitchFamily="18" charset="0"/>
                <a:cs typeface="Times New Roman" pitchFamily="18" charset="0"/>
              </a:rPr>
              <a:t> en oeuvre </a:t>
            </a:r>
            <a:r>
              <a:rPr lang="en-GB" dirty="0" err="1">
                <a:solidFill>
                  <a:schemeClr val="accent6"/>
                </a:solidFill>
                <a:latin typeface="Times New Roman" pitchFamily="18" charset="0"/>
                <a:cs typeface="Times New Roman" pitchFamily="18" charset="0"/>
              </a:rPr>
              <a:t>satisfaisante</a:t>
            </a:r>
            <a:r>
              <a:rPr lang="en-GB" dirty="0">
                <a:solidFill>
                  <a:schemeClr val="accent6"/>
                </a:solidFill>
                <a:latin typeface="Times New Roman" pitchFamily="18" charset="0"/>
                <a:cs typeface="Times New Roman" pitchFamily="18" charset="0"/>
              </a:rPr>
              <a:t> d’un programme avec le FMI (programme “on track”): </a:t>
            </a:r>
            <a:r>
              <a:rPr lang="en-GB" dirty="0" err="1">
                <a:solidFill>
                  <a:schemeClr val="accent6"/>
                </a:solidFill>
                <a:latin typeface="Times New Roman" pitchFamily="18" charset="0"/>
                <a:cs typeface="Times New Roman" pitchFamily="18" charset="0"/>
              </a:rPr>
              <a:t>présomption</a:t>
            </a:r>
            <a:r>
              <a:rPr lang="en-GB" dirty="0">
                <a:solidFill>
                  <a:schemeClr val="accent6"/>
                </a:solidFill>
                <a:latin typeface="Times New Roman" pitchFamily="18" charset="0"/>
                <a:cs typeface="Times New Roman" pitchFamily="18" charset="0"/>
              </a:rPr>
              <a:t> </a:t>
            </a:r>
            <a:r>
              <a:rPr lang="en-GB" dirty="0" err="1">
                <a:solidFill>
                  <a:schemeClr val="accent6"/>
                </a:solidFill>
                <a:latin typeface="Times New Roman" pitchFamily="18" charset="0"/>
                <a:cs typeface="Times New Roman" pitchFamily="18" charset="0"/>
              </a:rPr>
              <a:t>que</a:t>
            </a:r>
            <a:r>
              <a:rPr lang="en-GB" dirty="0">
                <a:solidFill>
                  <a:schemeClr val="accent6"/>
                </a:solidFill>
                <a:latin typeface="Times New Roman" pitchFamily="18" charset="0"/>
                <a:cs typeface="Times New Roman" pitchFamily="18" charset="0"/>
              </a:rPr>
              <a:t> la </a:t>
            </a:r>
            <a:r>
              <a:rPr lang="en-GB" dirty="0" err="1">
                <a:solidFill>
                  <a:schemeClr val="accent6"/>
                </a:solidFill>
                <a:latin typeface="Times New Roman" pitchFamily="18" charset="0"/>
                <a:cs typeface="Times New Roman" pitchFamily="18" charset="0"/>
              </a:rPr>
              <a:t>politique</a:t>
            </a:r>
            <a:r>
              <a:rPr lang="en-GB" dirty="0">
                <a:solidFill>
                  <a:schemeClr val="accent6"/>
                </a:solidFill>
                <a:latin typeface="Times New Roman" pitchFamily="18" charset="0"/>
                <a:cs typeface="Times New Roman" pitchFamily="18" charset="0"/>
              </a:rPr>
              <a:t> </a:t>
            </a:r>
            <a:r>
              <a:rPr lang="en-GB" dirty="0" err="1">
                <a:solidFill>
                  <a:schemeClr val="accent6"/>
                </a:solidFill>
                <a:latin typeface="Times New Roman" pitchFamily="18" charset="0"/>
                <a:cs typeface="Times New Roman" pitchFamily="18" charset="0"/>
              </a:rPr>
              <a:t>est</a:t>
            </a:r>
            <a:r>
              <a:rPr lang="en-GB" dirty="0">
                <a:solidFill>
                  <a:schemeClr val="accent6"/>
                </a:solidFill>
                <a:latin typeface="Times New Roman" pitchFamily="18" charset="0"/>
                <a:cs typeface="Times New Roman" pitchFamily="18" charset="0"/>
              </a:rPr>
              <a:t> </a:t>
            </a:r>
            <a:r>
              <a:rPr lang="en-GB" dirty="0" err="1">
                <a:solidFill>
                  <a:schemeClr val="accent6"/>
                </a:solidFill>
                <a:latin typeface="Times New Roman" pitchFamily="18" charset="0"/>
                <a:cs typeface="Times New Roman" pitchFamily="18" charset="0"/>
              </a:rPr>
              <a:t>orientée</a:t>
            </a:r>
            <a:r>
              <a:rPr lang="en-GB" dirty="0">
                <a:solidFill>
                  <a:schemeClr val="accent6"/>
                </a:solidFill>
                <a:latin typeface="Times New Roman" pitchFamily="18" charset="0"/>
                <a:cs typeface="Times New Roman" pitchFamily="18" charset="0"/>
              </a:rPr>
              <a:t> </a:t>
            </a:r>
            <a:r>
              <a:rPr lang="en-GB" dirty="0" err="1">
                <a:solidFill>
                  <a:schemeClr val="accent6"/>
                </a:solidFill>
                <a:latin typeface="Times New Roman" pitchFamily="18" charset="0"/>
                <a:cs typeface="Times New Roman" pitchFamily="18" charset="0"/>
              </a:rPr>
              <a:t>vers</a:t>
            </a:r>
            <a:r>
              <a:rPr lang="en-GB" dirty="0">
                <a:solidFill>
                  <a:schemeClr val="accent6"/>
                </a:solidFill>
                <a:latin typeface="Times New Roman" pitchFamily="18" charset="0"/>
                <a:cs typeface="Times New Roman" pitchFamily="18" charset="0"/>
              </a:rPr>
              <a:t> la </a:t>
            </a:r>
            <a:r>
              <a:rPr lang="en-GB" dirty="0" err="1">
                <a:solidFill>
                  <a:schemeClr val="accent6"/>
                </a:solidFill>
                <a:latin typeface="Times New Roman" pitchFamily="18" charset="0"/>
                <a:cs typeface="Times New Roman" pitchFamily="18" charset="0"/>
              </a:rPr>
              <a:t>stabilité</a:t>
            </a:r>
            <a:r>
              <a:rPr lang="en-GB" dirty="0">
                <a:solidFill>
                  <a:schemeClr val="accent6"/>
                </a:solidFill>
                <a:latin typeface="Times New Roman" pitchFamily="18" charset="0"/>
                <a:cs typeface="Times New Roman" pitchFamily="18" charset="0"/>
              </a:rPr>
              <a:t> </a:t>
            </a:r>
            <a:r>
              <a:rPr lang="en-GB" dirty="0" err="1">
                <a:solidFill>
                  <a:schemeClr val="accent6"/>
                </a:solidFill>
                <a:latin typeface="Times New Roman" pitchFamily="18" charset="0"/>
                <a:cs typeface="Times New Roman" pitchFamily="18" charset="0"/>
              </a:rPr>
              <a:t>mais</a:t>
            </a:r>
            <a:r>
              <a:rPr lang="en-GB" dirty="0">
                <a:solidFill>
                  <a:schemeClr val="accent6"/>
                </a:solidFill>
                <a:latin typeface="Times New Roman" pitchFamily="18" charset="0"/>
                <a:cs typeface="Times New Roman" pitchFamily="18" charset="0"/>
              </a:rPr>
              <a:t> </a:t>
            </a:r>
            <a:r>
              <a:rPr lang="en-GB" dirty="0" err="1">
                <a:solidFill>
                  <a:schemeClr val="accent6"/>
                </a:solidFill>
                <a:latin typeface="Times New Roman" pitchFamily="18" charset="0"/>
                <a:cs typeface="Times New Roman" pitchFamily="18" charset="0"/>
              </a:rPr>
              <a:t>il</a:t>
            </a:r>
            <a:r>
              <a:rPr lang="en-GB" dirty="0">
                <a:solidFill>
                  <a:schemeClr val="accent6"/>
                </a:solidFill>
                <a:latin typeface="Times New Roman" pitchFamily="18" charset="0"/>
                <a:cs typeface="Times New Roman" pitchFamily="18" charset="0"/>
              </a:rPr>
              <a:t> y a lieu de </a:t>
            </a:r>
            <a:r>
              <a:rPr lang="en-GB" dirty="0" err="1">
                <a:solidFill>
                  <a:schemeClr val="accent6"/>
                </a:solidFill>
                <a:latin typeface="Times New Roman" pitchFamily="18" charset="0"/>
                <a:cs typeface="Times New Roman" pitchFamily="18" charset="0"/>
              </a:rPr>
              <a:t>comprendre</a:t>
            </a:r>
            <a:r>
              <a:rPr lang="en-GB" dirty="0">
                <a:solidFill>
                  <a:schemeClr val="accent6"/>
                </a:solidFill>
                <a:latin typeface="Times New Roman" pitchFamily="18" charset="0"/>
                <a:cs typeface="Times New Roman" pitchFamily="18" charset="0"/>
              </a:rPr>
              <a:t> les </a:t>
            </a:r>
            <a:r>
              <a:rPr lang="en-GB" dirty="0" err="1">
                <a:solidFill>
                  <a:schemeClr val="accent6"/>
                </a:solidFill>
                <a:latin typeface="Times New Roman" pitchFamily="18" charset="0"/>
                <a:cs typeface="Times New Roman" pitchFamily="18" charset="0"/>
              </a:rPr>
              <a:t>mécanismes</a:t>
            </a:r>
            <a:r>
              <a:rPr lang="en-GB" dirty="0">
                <a:solidFill>
                  <a:schemeClr val="accent6"/>
                </a:solidFill>
                <a:latin typeface="Times New Roman" pitchFamily="18" charset="0"/>
                <a:cs typeface="Times New Roman" pitchFamily="18" charset="0"/>
              </a:rPr>
              <a:t> </a:t>
            </a:r>
            <a:r>
              <a:rPr lang="en-GB" dirty="0" err="1">
                <a:solidFill>
                  <a:schemeClr val="accent6"/>
                </a:solidFill>
                <a:latin typeface="Times New Roman" pitchFamily="18" charset="0"/>
                <a:cs typeface="Times New Roman" pitchFamily="18" charset="0"/>
              </a:rPr>
              <a:t>économiques</a:t>
            </a:r>
            <a:r>
              <a:rPr lang="en-GB" dirty="0">
                <a:solidFill>
                  <a:schemeClr val="accent6"/>
                </a:solidFill>
                <a:latin typeface="Times New Roman" pitchFamily="18" charset="0"/>
                <a:cs typeface="Times New Roman" pitchFamily="18" charset="0"/>
              </a:rPr>
              <a:t> qui la </a:t>
            </a:r>
            <a:r>
              <a:rPr lang="en-GB" dirty="0" err="1">
                <a:solidFill>
                  <a:schemeClr val="accent6"/>
                </a:solidFill>
                <a:latin typeface="Times New Roman" pitchFamily="18" charset="0"/>
                <a:cs typeface="Times New Roman" pitchFamily="18" charset="0"/>
              </a:rPr>
              <a:t>sous-tendent</a:t>
            </a:r>
            <a:r>
              <a:rPr lang="en-GB" dirty="0">
                <a:solidFill>
                  <a:schemeClr val="accent6"/>
                </a:solidFill>
                <a:latin typeface="Times New Roman" pitchFamily="18" charset="0"/>
                <a:cs typeface="Times New Roman" pitchFamily="18" charset="0"/>
              </a:rPr>
              <a:t>.</a:t>
            </a:r>
          </a:p>
          <a:p>
            <a:pPr marL="355600" lvl="1" indent="-355600" eaLnBrk="1" hangingPunct="1">
              <a:lnSpc>
                <a:spcPct val="130000"/>
              </a:lnSpc>
              <a:spcBef>
                <a:spcPct val="0"/>
              </a:spcBef>
              <a:spcAft>
                <a:spcPts val="0"/>
              </a:spcAft>
              <a:buFont typeface="Wingdings" pitchFamily="2" charset="2"/>
              <a:buChar char="§"/>
              <a:defRPr/>
            </a:pPr>
            <a:r>
              <a:rPr lang="fr-BE" dirty="0">
                <a:solidFill>
                  <a:schemeClr val="accent6"/>
                </a:solidFill>
                <a:latin typeface="Times New Roman" pitchFamily="18" charset="0"/>
                <a:cs typeface="Times New Roman" pitchFamily="18" charset="0"/>
              </a:rPr>
              <a:t>Mise en œuvre non satisfaisante (programme « off </a:t>
            </a:r>
            <a:r>
              <a:rPr lang="fr-BE" dirty="0" err="1">
                <a:solidFill>
                  <a:schemeClr val="accent6"/>
                </a:solidFill>
                <a:latin typeface="Times New Roman" pitchFamily="18" charset="0"/>
                <a:cs typeface="Times New Roman" pitchFamily="18" charset="0"/>
              </a:rPr>
              <a:t>track</a:t>
            </a:r>
            <a:r>
              <a:rPr lang="fr-BE" dirty="0">
                <a:solidFill>
                  <a:schemeClr val="accent6"/>
                </a:solidFill>
                <a:latin typeface="Times New Roman" pitchFamily="18" charset="0"/>
                <a:cs typeface="Times New Roman" pitchFamily="18" charset="0"/>
              </a:rPr>
              <a:t> ») d’un programme avec le FMI: le pays peut quand même être éligible si les objectifs du programme d’AB ne sont pas menacés.</a:t>
            </a:r>
          </a:p>
          <a:p>
            <a:pPr marL="355600" lvl="1" indent="-355600" eaLnBrk="1" hangingPunct="1">
              <a:lnSpc>
                <a:spcPct val="130000"/>
              </a:lnSpc>
              <a:spcBef>
                <a:spcPct val="0"/>
              </a:spcBef>
              <a:spcAft>
                <a:spcPts val="0"/>
              </a:spcAft>
              <a:buFont typeface="Wingdings" pitchFamily="2" charset="2"/>
              <a:buChar char="§"/>
              <a:defRPr/>
            </a:pPr>
            <a:r>
              <a:rPr lang="en-GB" dirty="0">
                <a:solidFill>
                  <a:schemeClr val="accent6"/>
                </a:solidFill>
                <a:latin typeface="Times New Roman" pitchFamily="18" charset="0"/>
                <a:cs typeface="Times New Roman" pitchFamily="18" charset="0"/>
              </a:rPr>
              <a:t>Pas de programme avec le FMI: </a:t>
            </a:r>
            <a:r>
              <a:rPr lang="en-GB" dirty="0" err="1">
                <a:solidFill>
                  <a:schemeClr val="accent6"/>
                </a:solidFill>
                <a:latin typeface="Times New Roman" pitchFamily="18" charset="0"/>
                <a:cs typeface="Times New Roman" pitchFamily="18" charset="0"/>
              </a:rPr>
              <a:t>n’est</a:t>
            </a:r>
            <a:r>
              <a:rPr lang="en-GB" dirty="0">
                <a:solidFill>
                  <a:schemeClr val="accent6"/>
                </a:solidFill>
                <a:latin typeface="Times New Roman" pitchFamily="18" charset="0"/>
                <a:cs typeface="Times New Roman" pitchFamily="18" charset="0"/>
              </a:rPr>
              <a:t> pas </a:t>
            </a:r>
            <a:r>
              <a:rPr lang="en-GB" dirty="0" err="1">
                <a:solidFill>
                  <a:schemeClr val="accent6"/>
                </a:solidFill>
                <a:latin typeface="Times New Roman" pitchFamily="18" charset="0"/>
                <a:cs typeface="Times New Roman" pitchFamily="18" charset="0"/>
              </a:rPr>
              <a:t>nécessairement</a:t>
            </a:r>
            <a:r>
              <a:rPr lang="en-GB" dirty="0">
                <a:solidFill>
                  <a:schemeClr val="accent6"/>
                </a:solidFill>
                <a:latin typeface="Times New Roman" pitchFamily="18" charset="0"/>
                <a:cs typeface="Times New Roman" pitchFamily="18" charset="0"/>
              </a:rPr>
              <a:t>  un </a:t>
            </a:r>
            <a:r>
              <a:rPr lang="en-GB" dirty="0" err="1">
                <a:solidFill>
                  <a:schemeClr val="accent6"/>
                </a:solidFill>
                <a:latin typeface="Times New Roman" pitchFamily="18" charset="0"/>
                <a:cs typeface="Times New Roman" pitchFamily="18" charset="0"/>
              </a:rPr>
              <a:t>signe</a:t>
            </a:r>
            <a:r>
              <a:rPr lang="en-GB" dirty="0">
                <a:solidFill>
                  <a:schemeClr val="accent6"/>
                </a:solidFill>
                <a:latin typeface="Times New Roman" pitchFamily="18" charset="0"/>
                <a:cs typeface="Times New Roman" pitchFamily="18" charset="0"/>
              </a:rPr>
              <a:t> </a:t>
            </a:r>
            <a:r>
              <a:rPr lang="en-GB" dirty="0" err="1">
                <a:solidFill>
                  <a:schemeClr val="accent6"/>
                </a:solidFill>
                <a:latin typeface="Times New Roman" pitchFamily="18" charset="0"/>
                <a:cs typeface="Times New Roman" pitchFamily="18" charset="0"/>
              </a:rPr>
              <a:t>d’absence</a:t>
            </a:r>
            <a:r>
              <a:rPr lang="en-GB" dirty="0">
                <a:solidFill>
                  <a:schemeClr val="accent6"/>
                </a:solidFill>
                <a:latin typeface="Times New Roman" pitchFamily="18" charset="0"/>
                <a:cs typeface="Times New Roman" pitchFamily="18" charset="0"/>
              </a:rPr>
              <a:t> de </a:t>
            </a:r>
            <a:r>
              <a:rPr lang="en-GB" dirty="0" err="1">
                <a:solidFill>
                  <a:schemeClr val="accent6"/>
                </a:solidFill>
                <a:latin typeface="Times New Roman" pitchFamily="18" charset="0"/>
                <a:cs typeface="Times New Roman" pitchFamily="18" charset="0"/>
              </a:rPr>
              <a:t>politique</a:t>
            </a:r>
            <a:r>
              <a:rPr lang="en-GB" dirty="0">
                <a:solidFill>
                  <a:schemeClr val="accent6"/>
                </a:solidFill>
                <a:latin typeface="Times New Roman" pitchFamily="18" charset="0"/>
                <a:cs typeface="Times New Roman" pitchFamily="18" charset="0"/>
              </a:rPr>
              <a:t> </a:t>
            </a:r>
            <a:r>
              <a:rPr lang="en-GB" dirty="0" err="1">
                <a:solidFill>
                  <a:schemeClr val="accent6"/>
                </a:solidFill>
                <a:latin typeface="Times New Roman" pitchFamily="18" charset="0"/>
                <a:cs typeface="Times New Roman" pitchFamily="18" charset="0"/>
              </a:rPr>
              <a:t>orientée</a:t>
            </a:r>
            <a:r>
              <a:rPr lang="en-GB" dirty="0">
                <a:solidFill>
                  <a:schemeClr val="accent6"/>
                </a:solidFill>
                <a:latin typeface="Times New Roman" pitchFamily="18" charset="0"/>
                <a:cs typeface="Times New Roman" pitchFamily="18" charset="0"/>
              </a:rPr>
              <a:t> </a:t>
            </a:r>
            <a:r>
              <a:rPr lang="en-GB" dirty="0" err="1">
                <a:solidFill>
                  <a:schemeClr val="accent6"/>
                </a:solidFill>
                <a:latin typeface="Times New Roman" pitchFamily="18" charset="0"/>
                <a:cs typeface="Times New Roman" pitchFamily="18" charset="0"/>
              </a:rPr>
              <a:t>vers</a:t>
            </a:r>
            <a:r>
              <a:rPr lang="en-GB" dirty="0">
                <a:solidFill>
                  <a:schemeClr val="accent6"/>
                </a:solidFill>
                <a:latin typeface="Times New Roman" pitchFamily="18" charset="0"/>
                <a:cs typeface="Times New Roman" pitchFamily="18" charset="0"/>
              </a:rPr>
              <a:t> la </a:t>
            </a:r>
            <a:r>
              <a:rPr lang="en-GB" dirty="0" err="1">
                <a:solidFill>
                  <a:schemeClr val="accent6"/>
                </a:solidFill>
                <a:latin typeface="Times New Roman" pitchFamily="18" charset="0"/>
                <a:cs typeface="Times New Roman" pitchFamily="18" charset="0"/>
              </a:rPr>
              <a:t>stabilité</a:t>
            </a:r>
            <a:r>
              <a:rPr lang="en-GB" dirty="0">
                <a:solidFill>
                  <a:schemeClr val="accent6"/>
                </a:solidFill>
                <a:latin typeface="Times New Roman" pitchFamily="18" charset="0"/>
                <a:cs typeface="Times New Roman" pitchFamily="18" charset="0"/>
              </a:rPr>
              <a:t>. La Commission </a:t>
            </a:r>
            <a:r>
              <a:rPr lang="en-GB" dirty="0" err="1">
                <a:solidFill>
                  <a:schemeClr val="accent6"/>
                </a:solidFill>
                <a:latin typeface="Times New Roman" pitchFamily="18" charset="0"/>
                <a:cs typeface="Times New Roman" pitchFamily="18" charset="0"/>
              </a:rPr>
              <a:t>décide</a:t>
            </a:r>
            <a:r>
              <a:rPr lang="en-GB" dirty="0">
                <a:solidFill>
                  <a:schemeClr val="accent6"/>
                </a:solidFill>
                <a:latin typeface="Times New Roman" pitchFamily="18" charset="0"/>
                <a:cs typeface="Times New Roman" pitchFamily="18" charset="0"/>
              </a:rPr>
              <a:t> en </a:t>
            </a:r>
            <a:r>
              <a:rPr lang="en-GB" dirty="0" err="1">
                <a:solidFill>
                  <a:schemeClr val="accent6"/>
                </a:solidFill>
                <a:latin typeface="Times New Roman" pitchFamily="18" charset="0"/>
                <a:cs typeface="Times New Roman" pitchFamily="18" charset="0"/>
              </a:rPr>
              <a:t>dernier</a:t>
            </a:r>
            <a:r>
              <a:rPr lang="en-GB" dirty="0">
                <a:solidFill>
                  <a:schemeClr val="accent6"/>
                </a:solidFill>
                <a:latin typeface="Times New Roman" pitchFamily="18" charset="0"/>
                <a:cs typeface="Times New Roman" pitchFamily="18" charset="0"/>
              </a:rPr>
              <a:t> </a:t>
            </a:r>
            <a:r>
              <a:rPr lang="en-GB" dirty="0" err="1">
                <a:solidFill>
                  <a:schemeClr val="accent6"/>
                </a:solidFill>
                <a:latin typeface="Times New Roman" pitchFamily="18" charset="0"/>
                <a:cs typeface="Times New Roman" pitchFamily="18" charset="0"/>
              </a:rPr>
              <a:t>ressort</a:t>
            </a:r>
            <a:r>
              <a:rPr lang="en-GB" dirty="0">
                <a:solidFill>
                  <a:schemeClr val="accent6"/>
                </a:solidFill>
                <a:latin typeface="Times New Roman" pitchFamily="18" charset="0"/>
                <a:cs typeface="Times New Roman" pitchFamily="18" charset="0"/>
              </a:rPr>
              <a:t>.</a:t>
            </a:r>
          </a:p>
          <a:p>
            <a:pPr>
              <a:buFont typeface="Arial" pitchFamily="34" charset="0"/>
              <a:buChar char="•"/>
              <a:defRPr/>
            </a:pPr>
            <a:endParaRPr lang="en-GB" dirty="0">
              <a:latin typeface="Times New Roman" pitchFamily="18" charset="0"/>
              <a:cs typeface="Times New Roman" pitchFamily="18" charset="0"/>
            </a:endParaRPr>
          </a:p>
        </p:txBody>
      </p:sp>
      <p:sp>
        <p:nvSpPr>
          <p:cNvPr id="11981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fld id="{A33628C8-67F5-4FD6-B57F-399D899DB649}" type="slidenum">
              <a:rPr lang="en-GB" altLang="en-US" smtClean="0">
                <a:solidFill>
                  <a:srgbClr val="000000"/>
                </a:solidFill>
                <a:latin typeface="Arial" panose="020B0604020202020204" pitchFamily="34" charset="0"/>
              </a:rPr>
              <a:pPr/>
              <a:t>20</a:t>
            </a:fld>
            <a:endParaRPr lang="en-GB"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4030273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p:spPr>
        <p:txBody>
          <a:bodyPr/>
          <a:lstStyle/>
          <a:p>
            <a:endParaRPr lang="en-US" altLang="en-US"/>
          </a:p>
        </p:txBody>
      </p:sp>
      <p:sp>
        <p:nvSpPr>
          <p:cNvPr id="10244" name="Slide Number Placeholder 3"/>
          <p:cNvSpPr>
            <a:spLocks noGrp="1"/>
          </p:cNvSpPr>
          <p:nvPr>
            <p:ph type="sldNum" sz="quarter" idx="5"/>
          </p:nvPr>
        </p:nvSpPr>
        <p:spPr>
          <a:noFill/>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fld id="{BD9F6F81-E089-4FB8-9B6E-05233001B88E}" type="slidenum">
              <a:rPr lang="en-GB" altLang="en-US" smtClean="0">
                <a:solidFill>
                  <a:schemeClr val="tx1"/>
                </a:solidFill>
                <a:latin typeface="Arial" panose="020B0604020202020204" pitchFamily="34" charset="0"/>
              </a:rPr>
              <a:pPr/>
              <a:t>3</a:t>
            </a:fld>
            <a:endParaRPr lang="en-GB"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28964016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buFont typeface="Arial" pitchFamily="34" charset="0"/>
              <a:buChar char="•"/>
              <a:defRPr/>
            </a:pPr>
            <a:endParaRPr lang="en-GB" dirty="0">
              <a:latin typeface="Times New Roman" pitchFamily="18" charset="0"/>
              <a:cs typeface="Times New Roman" pitchFamily="18" charset="0"/>
            </a:endParaRPr>
          </a:p>
        </p:txBody>
      </p:sp>
      <p:sp>
        <p:nvSpPr>
          <p:cNvPr id="48132" name="Slide Number Placeholder 3"/>
          <p:cNvSpPr>
            <a:spLocks noGrp="1"/>
          </p:cNvSpPr>
          <p:nvPr>
            <p:ph type="sldNum" sz="quarter" idx="5"/>
          </p:nvPr>
        </p:nvSpPr>
        <p:spPr>
          <a:noFill/>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fld id="{4FFE1174-40BA-4883-86F3-959720CC1688}" type="slidenum">
              <a:rPr lang="en-GB" altLang="en-US" smtClean="0">
                <a:solidFill>
                  <a:srgbClr val="000000"/>
                </a:solidFill>
                <a:latin typeface="Arial" panose="020B0604020202020204" pitchFamily="34" charset="0"/>
              </a:rPr>
              <a:pPr/>
              <a:t>21</a:t>
            </a:fld>
            <a:endParaRPr lang="en-GB"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41174910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p:spPr>
        <p:txBody>
          <a:bodyPr/>
          <a:lstStyle/>
          <a:p>
            <a:r>
              <a:rPr lang="fr-BE" altLang="en-US" sz="1000" dirty="0" err="1"/>
              <a:t>Insist</a:t>
            </a:r>
            <a:r>
              <a:rPr lang="fr-BE" altLang="en-US" sz="1000" dirty="0"/>
              <a:t> </a:t>
            </a:r>
            <a:r>
              <a:rPr lang="fr-BE" altLang="en-US" sz="1000" dirty="0" err="1"/>
              <a:t>that</a:t>
            </a:r>
            <a:r>
              <a:rPr lang="fr-BE" altLang="en-US" sz="1000" dirty="0"/>
              <a:t> PEFA </a:t>
            </a:r>
            <a:r>
              <a:rPr lang="fr-BE" altLang="en-US" sz="1000" dirty="0" err="1"/>
              <a:t>is</a:t>
            </a:r>
            <a:r>
              <a:rPr lang="fr-BE" altLang="en-US" sz="1000" dirty="0"/>
              <a:t> </a:t>
            </a:r>
            <a:r>
              <a:rPr lang="fr-BE" altLang="en-US" sz="1000" dirty="0" err="1"/>
              <a:t>now</a:t>
            </a:r>
            <a:r>
              <a:rPr lang="fr-BE" altLang="en-US" sz="1000" dirty="0"/>
              <a:t> the </a:t>
            </a:r>
            <a:r>
              <a:rPr lang="fr-BE" altLang="en-US" sz="1000" dirty="0" err="1"/>
              <a:t>preferred</a:t>
            </a:r>
            <a:r>
              <a:rPr lang="fr-BE" altLang="en-US" sz="1000" dirty="0"/>
              <a:t> </a:t>
            </a:r>
            <a:r>
              <a:rPr lang="fr-BE" altLang="en-US" sz="1000" dirty="0" err="1"/>
              <a:t>tool</a:t>
            </a:r>
            <a:r>
              <a:rPr lang="fr-BE" altLang="en-US" sz="1000" dirty="0"/>
              <a:t> of the </a:t>
            </a:r>
            <a:r>
              <a:rPr lang="fr-BE" altLang="en-US" sz="1000" dirty="0" err="1"/>
              <a:t>donor</a:t>
            </a:r>
            <a:r>
              <a:rPr lang="fr-BE" altLang="en-US" sz="1000" dirty="0"/>
              <a:t> </a:t>
            </a:r>
            <a:r>
              <a:rPr lang="fr-BE" altLang="en-US" sz="1000" dirty="0" err="1"/>
              <a:t>community</a:t>
            </a:r>
            <a:r>
              <a:rPr lang="fr-BE" altLang="en-US" sz="1000" dirty="0"/>
              <a:t> to </a:t>
            </a:r>
            <a:r>
              <a:rPr lang="fr-BE" altLang="en-US" sz="1000" dirty="0" err="1"/>
              <a:t>assess</a:t>
            </a:r>
            <a:r>
              <a:rPr lang="fr-BE" altLang="en-US" sz="1000" dirty="0"/>
              <a:t> PFM. </a:t>
            </a:r>
            <a:r>
              <a:rPr lang="fr-BE" altLang="en-US" sz="1000" dirty="0" err="1"/>
              <a:t>Among</a:t>
            </a:r>
            <a:r>
              <a:rPr lang="fr-BE" altLang="en-US" sz="1000" dirty="0"/>
              <a:t> the </a:t>
            </a:r>
            <a:r>
              <a:rPr lang="fr-BE" altLang="en-US" sz="1000" dirty="0" err="1"/>
              <a:t>others</a:t>
            </a:r>
            <a:r>
              <a:rPr lang="fr-BE" altLang="en-US" sz="1000" dirty="0"/>
              <a:t>, </a:t>
            </a:r>
            <a:r>
              <a:rPr lang="fr-BE" altLang="en-US" sz="1000" dirty="0" err="1"/>
              <a:t>several</a:t>
            </a:r>
            <a:r>
              <a:rPr lang="fr-BE" altLang="en-US" sz="1000" dirty="0"/>
              <a:t> (CPAR, PETS, PER, DAC NPA….) are « drill-down » </a:t>
            </a:r>
            <a:r>
              <a:rPr lang="fr-BE" altLang="en-US" sz="1000" dirty="0" err="1"/>
              <a:t>tools</a:t>
            </a:r>
            <a:r>
              <a:rPr lang="fr-BE" altLang="en-US" sz="1000" dirty="0"/>
              <a:t> </a:t>
            </a:r>
            <a:r>
              <a:rPr lang="fr-BE" altLang="en-US" sz="1000" dirty="0" err="1"/>
              <a:t>that</a:t>
            </a:r>
            <a:r>
              <a:rPr lang="fr-BE" altLang="en-US" sz="1000" dirty="0"/>
              <a:t> </a:t>
            </a:r>
            <a:r>
              <a:rPr lang="fr-BE" altLang="en-US" sz="1000" dirty="0" err="1"/>
              <a:t>can</a:t>
            </a:r>
            <a:r>
              <a:rPr lang="fr-BE" altLang="en-US" sz="1000" dirty="0"/>
              <a:t> </a:t>
            </a:r>
            <a:r>
              <a:rPr lang="fr-BE" altLang="en-US" sz="1000" dirty="0" err="1"/>
              <a:t>be</a:t>
            </a:r>
            <a:r>
              <a:rPr lang="fr-BE" altLang="en-US" sz="1000" dirty="0"/>
              <a:t> </a:t>
            </a:r>
            <a:r>
              <a:rPr lang="fr-BE" altLang="en-US" sz="1000" dirty="0" err="1"/>
              <a:t>used</a:t>
            </a:r>
            <a:r>
              <a:rPr lang="fr-BE" altLang="en-US" sz="1000" dirty="0"/>
              <a:t> to </a:t>
            </a:r>
            <a:r>
              <a:rPr lang="fr-BE" altLang="en-US" sz="1000" dirty="0" err="1"/>
              <a:t>further</a:t>
            </a:r>
            <a:r>
              <a:rPr lang="fr-BE" altLang="en-US" sz="1000" dirty="0"/>
              <a:t> </a:t>
            </a:r>
            <a:r>
              <a:rPr lang="fr-BE" altLang="en-US" sz="1000" dirty="0" err="1"/>
              <a:t>investigate</a:t>
            </a:r>
            <a:r>
              <a:rPr lang="fr-BE" altLang="en-US" sz="1000" dirty="0"/>
              <a:t> </a:t>
            </a:r>
            <a:r>
              <a:rPr lang="fr-BE" altLang="en-US" sz="1000" dirty="0" err="1"/>
              <a:t>particular</a:t>
            </a:r>
            <a:r>
              <a:rPr lang="fr-BE" altLang="en-US" sz="1000" dirty="0"/>
              <a:t> aspects of PFM at</a:t>
            </a:r>
            <a:r>
              <a:rPr lang="fr-BE" altLang="en-US" sz="1000" baseline="0" dirty="0"/>
              <a:t> </a:t>
            </a:r>
            <a:r>
              <a:rPr lang="fr-BE" altLang="en-US" sz="1000" baseline="0" dirty="0" err="1"/>
              <a:t>sector</a:t>
            </a:r>
            <a:r>
              <a:rPr lang="fr-BE" altLang="en-US" sz="1000" baseline="0" dirty="0"/>
              <a:t> </a:t>
            </a:r>
            <a:r>
              <a:rPr lang="fr-BE" altLang="en-US" sz="1000" baseline="0" dirty="0" err="1"/>
              <a:t>level</a:t>
            </a:r>
            <a:r>
              <a:rPr lang="fr-BE" altLang="en-US" sz="1000" dirty="0"/>
              <a:t>.</a:t>
            </a:r>
          </a:p>
          <a:p>
            <a:endParaRPr lang="fr-BE" altLang="en-US" sz="1000" dirty="0"/>
          </a:p>
          <a:p>
            <a:pPr eaLnBrk="1" hangingPunct="1"/>
            <a:r>
              <a:rPr lang="fr-BE" altLang="en-US" sz="1000" dirty="0" err="1"/>
              <a:t>CFAAs</a:t>
            </a:r>
            <a:r>
              <a:rPr lang="fr-BE" altLang="en-US" sz="1000" dirty="0"/>
              <a:t> and </a:t>
            </a:r>
            <a:r>
              <a:rPr lang="fr-BE" altLang="en-US" sz="1000" dirty="0" err="1"/>
              <a:t>CPARs</a:t>
            </a:r>
            <a:r>
              <a:rPr lang="fr-BE" altLang="en-US" sz="1000" dirty="0"/>
              <a:t> are no longer </a:t>
            </a:r>
            <a:r>
              <a:rPr lang="fr-BE" altLang="en-US" sz="1000" dirty="0" err="1"/>
              <a:t>mandated</a:t>
            </a:r>
            <a:r>
              <a:rPr lang="fr-BE" altLang="en-US" sz="1000" dirty="0"/>
              <a:t> WB Diagnostics, and are </a:t>
            </a:r>
            <a:r>
              <a:rPr lang="fr-BE" altLang="en-US" sz="1000" dirty="0" err="1"/>
              <a:t>rarely</a:t>
            </a:r>
            <a:r>
              <a:rPr lang="fr-BE" altLang="en-US" sz="1000" dirty="0"/>
              <a:t> </a:t>
            </a:r>
            <a:r>
              <a:rPr lang="fr-BE" altLang="en-US" sz="1000" dirty="0" err="1"/>
              <a:t>conducted</a:t>
            </a:r>
            <a:r>
              <a:rPr lang="fr-BE" altLang="en-US" sz="1000" dirty="0"/>
              <a:t> as </a:t>
            </a:r>
            <a:r>
              <a:rPr lang="fr-BE" altLang="en-US" sz="1000" dirty="0" err="1"/>
              <a:t>standalone</a:t>
            </a:r>
            <a:r>
              <a:rPr lang="fr-BE" altLang="en-US" sz="1000" dirty="0"/>
              <a:t> </a:t>
            </a:r>
            <a:r>
              <a:rPr lang="fr-BE" altLang="en-US" sz="1000" dirty="0" err="1"/>
              <a:t>products</a:t>
            </a:r>
            <a:r>
              <a:rPr lang="fr-BE" altLang="en-US" sz="1000" dirty="0"/>
              <a:t>. </a:t>
            </a:r>
            <a:r>
              <a:rPr lang="fr-BE" altLang="en-US" sz="1000" dirty="0" err="1"/>
              <a:t>Instead</a:t>
            </a:r>
            <a:r>
              <a:rPr lang="fr-BE" altLang="en-US" sz="1000" dirty="0"/>
              <a:t> the content </a:t>
            </a:r>
            <a:r>
              <a:rPr lang="fr-BE" altLang="en-US" sz="1000" dirty="0" err="1"/>
              <a:t>is</a:t>
            </a:r>
            <a:r>
              <a:rPr lang="fr-BE" altLang="en-US" sz="1000" dirty="0"/>
              <a:t> </a:t>
            </a:r>
            <a:r>
              <a:rPr lang="fr-BE" altLang="en-US" sz="1000" dirty="0" err="1"/>
              <a:t>often</a:t>
            </a:r>
            <a:r>
              <a:rPr lang="fr-BE" altLang="en-US" sz="1000" dirty="0"/>
              <a:t> </a:t>
            </a:r>
            <a:r>
              <a:rPr lang="fr-BE" altLang="en-US" sz="1000" dirty="0" err="1"/>
              <a:t>incorporated</a:t>
            </a:r>
            <a:r>
              <a:rPr lang="fr-BE" altLang="en-US" sz="1000" dirty="0"/>
              <a:t> </a:t>
            </a:r>
            <a:r>
              <a:rPr lang="fr-BE" altLang="en-US" sz="1000" dirty="0" err="1"/>
              <a:t>into</a:t>
            </a:r>
            <a:r>
              <a:rPr lang="fr-BE" altLang="en-US" sz="1000" dirty="0"/>
              <a:t> more </a:t>
            </a:r>
            <a:r>
              <a:rPr lang="fr-BE" altLang="en-US" sz="1000" dirty="0" err="1"/>
              <a:t>integrated</a:t>
            </a:r>
            <a:r>
              <a:rPr lang="fr-BE" altLang="en-US" sz="1000" dirty="0"/>
              <a:t> </a:t>
            </a:r>
            <a:r>
              <a:rPr lang="fr-BE" altLang="en-US" sz="1000" dirty="0" err="1"/>
              <a:t>tools</a:t>
            </a:r>
            <a:r>
              <a:rPr lang="fr-BE" altLang="en-US" sz="1000" dirty="0"/>
              <a:t>, </a:t>
            </a:r>
            <a:r>
              <a:rPr lang="fr-BE" altLang="en-US" sz="1000" dirty="0" err="1"/>
              <a:t>often</a:t>
            </a:r>
            <a:r>
              <a:rPr lang="fr-BE" altLang="en-US" sz="1000" dirty="0"/>
              <a:t> </a:t>
            </a:r>
            <a:r>
              <a:rPr lang="fr-BE" altLang="en-US" sz="1000" dirty="0" err="1"/>
              <a:t>incorporating</a:t>
            </a:r>
            <a:r>
              <a:rPr lang="fr-BE" altLang="en-US" sz="1000" dirty="0"/>
              <a:t> a PEFA Framework. </a:t>
            </a:r>
            <a:r>
              <a:rPr lang="fr-BE" altLang="en-US" sz="1000" dirty="0" err="1"/>
              <a:t>Demand</a:t>
            </a:r>
            <a:r>
              <a:rPr lang="fr-BE" altLang="en-US" sz="1000" dirty="0"/>
              <a:t> for the PER/PEIR has </a:t>
            </a:r>
            <a:r>
              <a:rPr lang="fr-BE" altLang="en-US" sz="1000" dirty="0" err="1"/>
              <a:t>remained</a:t>
            </a:r>
            <a:r>
              <a:rPr lang="fr-BE" altLang="en-US" sz="1000" dirty="0"/>
              <a:t> </a:t>
            </a:r>
            <a:r>
              <a:rPr lang="fr-BE" altLang="en-US" sz="1000" dirty="0" err="1"/>
              <a:t>steady</a:t>
            </a:r>
            <a:r>
              <a:rPr lang="fr-BE" altLang="en-US" sz="1000" dirty="0"/>
              <a:t>; </a:t>
            </a:r>
            <a:r>
              <a:rPr lang="fr-BE" altLang="en-US" sz="1000" dirty="0" err="1"/>
              <a:t>perhaps</a:t>
            </a:r>
            <a:r>
              <a:rPr lang="fr-BE" altLang="en-US" sz="1000" dirty="0"/>
              <a:t> </a:t>
            </a:r>
            <a:r>
              <a:rPr lang="fr-BE" altLang="en-US" sz="1000" dirty="0" err="1"/>
              <a:t>because</a:t>
            </a:r>
            <a:r>
              <a:rPr lang="fr-BE" altLang="en-US" sz="1000" dirty="0"/>
              <a:t> of </a:t>
            </a:r>
            <a:r>
              <a:rPr lang="fr-BE" altLang="en-US" sz="1000" dirty="0" err="1"/>
              <a:t>its</a:t>
            </a:r>
            <a:r>
              <a:rPr lang="fr-BE" altLang="en-US" sz="1000" dirty="0"/>
              <a:t> unique focus on budget and fiscal </a:t>
            </a:r>
            <a:r>
              <a:rPr lang="fr-BE" altLang="en-US" sz="1000" dirty="0" err="1"/>
              <a:t>policy</a:t>
            </a:r>
            <a:r>
              <a:rPr lang="fr-BE" altLang="en-US" sz="1000" dirty="0"/>
              <a:t> issues. </a:t>
            </a:r>
          </a:p>
          <a:p>
            <a:endParaRPr lang="fr-BE" altLang="en-US" sz="1000" dirty="0"/>
          </a:p>
          <a:p>
            <a:endParaRPr lang="fr-BE" altLang="en-US" sz="1000" dirty="0"/>
          </a:p>
          <a:p>
            <a:r>
              <a:rPr lang="fr-BE" altLang="en-US" sz="1000" dirty="0"/>
              <a:t>PEMFAR: </a:t>
            </a:r>
            <a:r>
              <a:rPr lang="en-US" altLang="en-US" sz="1000" dirty="0"/>
              <a:t>Public Expenditure Management and Financial Accountability Review</a:t>
            </a:r>
            <a:r>
              <a:rPr lang="en-GB" altLang="en-US" dirty="0"/>
              <a:t> .</a:t>
            </a:r>
          </a:p>
          <a:p>
            <a:r>
              <a:rPr lang="fr-FR" altLang="en-US" sz="1000" dirty="0"/>
              <a:t>.</a:t>
            </a:r>
            <a:endParaRPr lang="en-GB" altLang="en-US" sz="1000" dirty="0"/>
          </a:p>
          <a:p>
            <a:endParaRPr lang="en-GB" altLang="en-US" dirty="0"/>
          </a:p>
          <a:p>
            <a:endParaRPr lang="en-GB" altLang="en-US" dirty="0"/>
          </a:p>
        </p:txBody>
      </p:sp>
      <p:sp>
        <p:nvSpPr>
          <p:cNvPr id="58372" name="Slide Number Placeholder 3"/>
          <p:cNvSpPr>
            <a:spLocks noGrp="1"/>
          </p:cNvSpPr>
          <p:nvPr>
            <p:ph type="sldNum" sz="quarter" idx="5"/>
          </p:nvPr>
        </p:nvSpPr>
        <p:spPr>
          <a:noFill/>
        </p:spPr>
        <p:txBody>
          <a:bodyPr/>
          <a:lstStyle>
            <a:lvl1pPr>
              <a:defRPr sz="1200">
                <a:solidFill>
                  <a:srgbClr val="0F5494"/>
                </a:solidFill>
                <a:latin typeface="Verdana" panose="020B0604030504040204" pitchFamily="34" charset="0"/>
              </a:defRPr>
            </a:lvl1pPr>
            <a:lvl2pPr marL="752475" indent="-288925">
              <a:defRPr sz="1200">
                <a:solidFill>
                  <a:srgbClr val="0F5494"/>
                </a:solidFill>
                <a:latin typeface="Verdana" panose="020B0604030504040204" pitchFamily="34" charset="0"/>
              </a:defRPr>
            </a:lvl2pPr>
            <a:lvl3pPr marL="1157288" indent="-230188">
              <a:defRPr sz="1200">
                <a:solidFill>
                  <a:srgbClr val="0F5494"/>
                </a:solidFill>
                <a:latin typeface="Verdana" panose="020B0604030504040204" pitchFamily="34" charset="0"/>
              </a:defRPr>
            </a:lvl3pPr>
            <a:lvl4pPr marL="1620838" indent="-230188">
              <a:defRPr sz="1200">
                <a:solidFill>
                  <a:srgbClr val="0F5494"/>
                </a:solidFill>
                <a:latin typeface="Verdana" panose="020B0604030504040204" pitchFamily="34" charset="0"/>
              </a:defRPr>
            </a:lvl4pPr>
            <a:lvl5pPr marL="2084388" indent="-230188">
              <a:defRPr sz="1200">
                <a:solidFill>
                  <a:srgbClr val="0F5494"/>
                </a:solidFill>
                <a:latin typeface="Verdana" panose="020B0604030504040204" pitchFamily="34" charset="0"/>
              </a:defRPr>
            </a:lvl5pPr>
            <a:lvl6pPr marL="2541588" indent="-230188" eaLnBrk="0" fontAlgn="base" hangingPunct="0">
              <a:spcBef>
                <a:spcPct val="0"/>
              </a:spcBef>
              <a:spcAft>
                <a:spcPct val="0"/>
              </a:spcAft>
              <a:defRPr sz="1200">
                <a:solidFill>
                  <a:srgbClr val="0F5494"/>
                </a:solidFill>
                <a:latin typeface="Verdana" panose="020B0604030504040204" pitchFamily="34" charset="0"/>
              </a:defRPr>
            </a:lvl6pPr>
            <a:lvl7pPr marL="2998788" indent="-230188" eaLnBrk="0" fontAlgn="base" hangingPunct="0">
              <a:spcBef>
                <a:spcPct val="0"/>
              </a:spcBef>
              <a:spcAft>
                <a:spcPct val="0"/>
              </a:spcAft>
              <a:defRPr sz="1200">
                <a:solidFill>
                  <a:srgbClr val="0F5494"/>
                </a:solidFill>
                <a:latin typeface="Verdana" panose="020B0604030504040204" pitchFamily="34" charset="0"/>
              </a:defRPr>
            </a:lvl7pPr>
            <a:lvl8pPr marL="3455988" indent="-230188" eaLnBrk="0" fontAlgn="base" hangingPunct="0">
              <a:spcBef>
                <a:spcPct val="0"/>
              </a:spcBef>
              <a:spcAft>
                <a:spcPct val="0"/>
              </a:spcAft>
              <a:defRPr sz="1200">
                <a:solidFill>
                  <a:srgbClr val="0F5494"/>
                </a:solidFill>
                <a:latin typeface="Verdana" panose="020B0604030504040204" pitchFamily="34" charset="0"/>
              </a:defRPr>
            </a:lvl8pPr>
            <a:lvl9pPr marL="3913188" indent="-230188" eaLnBrk="0" fontAlgn="base" hangingPunct="0">
              <a:spcBef>
                <a:spcPct val="0"/>
              </a:spcBef>
              <a:spcAft>
                <a:spcPct val="0"/>
              </a:spcAft>
              <a:defRPr sz="1200">
                <a:solidFill>
                  <a:srgbClr val="0F5494"/>
                </a:solidFill>
                <a:latin typeface="Verdana" panose="020B0604030504040204" pitchFamily="34" charset="0"/>
              </a:defRPr>
            </a:lvl9pPr>
          </a:lstStyle>
          <a:p>
            <a:fld id="{7180BFB5-28CA-4D73-B56A-B418DFBB7B5E}" type="slidenum">
              <a:rPr lang="en-GB" altLang="en-US" smtClean="0">
                <a:solidFill>
                  <a:schemeClr val="tx1"/>
                </a:solidFill>
                <a:latin typeface="Arial" panose="020B0604020202020204" pitchFamily="34" charset="0"/>
              </a:rPr>
              <a:pPr/>
              <a:t>22</a:t>
            </a:fld>
            <a:endParaRPr lang="en-GB"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26576795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a:ln/>
        </p:spPr>
      </p:sp>
      <p:sp>
        <p:nvSpPr>
          <p:cNvPr id="13209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endParaRPr lang="en-US" altLang="en-US">
              <a:latin typeface="Arial" panose="020B0604020202020204" pitchFamily="34" charset="0"/>
            </a:endParaRPr>
          </a:p>
        </p:txBody>
      </p:sp>
      <p:sp>
        <p:nvSpPr>
          <p:cNvPr id="13210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fld id="{F41950C0-8AF7-478A-A01F-7EA348CB4C65}" type="slidenum">
              <a:rPr lang="en-GB" altLang="en-US" smtClean="0">
                <a:solidFill>
                  <a:srgbClr val="000000"/>
                </a:solidFill>
                <a:latin typeface="Arial" panose="020B0604020202020204" pitchFamily="34" charset="0"/>
              </a:rPr>
              <a:pPr/>
              <a:t>23</a:t>
            </a:fld>
            <a:endParaRPr lang="en-GB" altLang="en-US">
              <a:solidFill>
                <a:srgbClr val="000000"/>
              </a:solidFill>
              <a:latin typeface="Arial" panose="020B0604020202020204" pitchFamily="34" charset="0"/>
            </a:endParaRPr>
          </a:p>
        </p:txBody>
      </p:sp>
    </p:spTree>
    <p:extLst>
      <p:ext uri="{BB962C8B-B14F-4D97-AF65-F5344CB8AC3E}">
        <p14:creationId xmlns:p14="http://schemas.microsoft.com/office/powerpoint/2010/main" val="12076334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24</a:t>
            </a:fld>
            <a:endParaRPr lang="en-GB" dirty="0"/>
          </a:p>
        </p:txBody>
      </p:sp>
    </p:spTree>
    <p:extLst>
      <p:ext uri="{BB962C8B-B14F-4D97-AF65-F5344CB8AC3E}">
        <p14:creationId xmlns:p14="http://schemas.microsoft.com/office/powerpoint/2010/main" val="39240915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p:spPr>
        <p:txBody>
          <a:bodyPr/>
          <a:lstStyle/>
          <a:p>
            <a:endParaRPr lang="en-US" altLang="en-US"/>
          </a:p>
        </p:txBody>
      </p:sp>
      <p:sp>
        <p:nvSpPr>
          <p:cNvPr id="10244" name="Slide Number Placeholder 3"/>
          <p:cNvSpPr>
            <a:spLocks noGrp="1"/>
          </p:cNvSpPr>
          <p:nvPr>
            <p:ph type="sldNum" sz="quarter" idx="5"/>
          </p:nvPr>
        </p:nvSpPr>
        <p:spPr>
          <a:noFill/>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D9F6F81-E089-4FB8-9B6E-05233001B88E}" type="slidenum">
              <a:rPr kumimoji="0" lang="en-GB"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GB"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8674087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sz="1200">
                <a:solidFill>
                  <a:srgbClr val="0F5494"/>
                </a:solidFill>
                <a:latin typeface="Verdana" panose="020B0604030504040204" pitchFamily="34" charset="0"/>
              </a:defRPr>
            </a:lvl1pPr>
            <a:lvl2pPr marL="752475" indent="-288925">
              <a:defRPr sz="1200">
                <a:solidFill>
                  <a:srgbClr val="0F5494"/>
                </a:solidFill>
                <a:latin typeface="Verdana" panose="020B0604030504040204" pitchFamily="34" charset="0"/>
              </a:defRPr>
            </a:lvl2pPr>
            <a:lvl3pPr marL="1157288" indent="-230188">
              <a:defRPr sz="1200">
                <a:solidFill>
                  <a:srgbClr val="0F5494"/>
                </a:solidFill>
                <a:latin typeface="Verdana" panose="020B0604030504040204" pitchFamily="34" charset="0"/>
              </a:defRPr>
            </a:lvl3pPr>
            <a:lvl4pPr marL="1620838" indent="-230188">
              <a:defRPr sz="1200">
                <a:solidFill>
                  <a:srgbClr val="0F5494"/>
                </a:solidFill>
                <a:latin typeface="Verdana" panose="020B0604030504040204" pitchFamily="34" charset="0"/>
              </a:defRPr>
            </a:lvl4pPr>
            <a:lvl5pPr marL="2084388" indent="-230188">
              <a:defRPr sz="1200">
                <a:solidFill>
                  <a:srgbClr val="0F5494"/>
                </a:solidFill>
                <a:latin typeface="Verdana" panose="020B0604030504040204" pitchFamily="34" charset="0"/>
              </a:defRPr>
            </a:lvl5pPr>
            <a:lvl6pPr marL="2541588" indent="-230188" eaLnBrk="0" fontAlgn="base" hangingPunct="0">
              <a:spcBef>
                <a:spcPct val="0"/>
              </a:spcBef>
              <a:spcAft>
                <a:spcPct val="0"/>
              </a:spcAft>
              <a:defRPr sz="1200">
                <a:solidFill>
                  <a:srgbClr val="0F5494"/>
                </a:solidFill>
                <a:latin typeface="Verdana" panose="020B0604030504040204" pitchFamily="34" charset="0"/>
              </a:defRPr>
            </a:lvl6pPr>
            <a:lvl7pPr marL="2998788" indent="-230188" eaLnBrk="0" fontAlgn="base" hangingPunct="0">
              <a:spcBef>
                <a:spcPct val="0"/>
              </a:spcBef>
              <a:spcAft>
                <a:spcPct val="0"/>
              </a:spcAft>
              <a:defRPr sz="1200">
                <a:solidFill>
                  <a:srgbClr val="0F5494"/>
                </a:solidFill>
                <a:latin typeface="Verdana" panose="020B0604030504040204" pitchFamily="34" charset="0"/>
              </a:defRPr>
            </a:lvl7pPr>
            <a:lvl8pPr marL="3455988" indent="-230188" eaLnBrk="0" fontAlgn="base" hangingPunct="0">
              <a:spcBef>
                <a:spcPct val="0"/>
              </a:spcBef>
              <a:spcAft>
                <a:spcPct val="0"/>
              </a:spcAft>
              <a:defRPr sz="1200">
                <a:solidFill>
                  <a:srgbClr val="0F5494"/>
                </a:solidFill>
                <a:latin typeface="Verdana" panose="020B0604030504040204" pitchFamily="34" charset="0"/>
              </a:defRPr>
            </a:lvl8pPr>
            <a:lvl9pPr marL="3913188" indent="-230188" eaLnBrk="0" fontAlgn="base" hangingPunct="0">
              <a:spcBef>
                <a:spcPct val="0"/>
              </a:spcBef>
              <a:spcAft>
                <a:spcPct val="0"/>
              </a:spcAft>
              <a:defRPr sz="1200">
                <a:solidFill>
                  <a:srgbClr val="0F5494"/>
                </a:solidFill>
                <a:latin typeface="Verdana" panose="020B0604030504040204" pitchFamily="34" charset="0"/>
              </a:defRPr>
            </a:lvl9pPr>
          </a:lstStyle>
          <a:p>
            <a:fld id="{0FCCCC10-183D-4A57-8BDE-CD71AAE04AD6}" type="slidenum">
              <a:rPr lang="en-US" altLang="en-US" smtClean="0">
                <a:solidFill>
                  <a:schemeClr val="tx1"/>
                </a:solidFill>
                <a:latin typeface="Arial" panose="020B0604020202020204" pitchFamily="34" charset="0"/>
              </a:rPr>
              <a:pPr/>
              <a:t>26</a:t>
            </a:fld>
            <a:endParaRPr lang="en-US" altLang="en-US">
              <a:solidFill>
                <a:schemeClr val="tx1"/>
              </a:solidFill>
              <a:latin typeface="Arial" panose="020B0604020202020204" pitchFamily="34" charset="0"/>
            </a:endParaRPr>
          </a:p>
        </p:txBody>
      </p:sp>
      <p:sp>
        <p:nvSpPr>
          <p:cNvPr id="64515" name="Rectangle 2"/>
          <p:cNvSpPr>
            <a:spLocks noGrp="1" noRot="1" noChangeAspect="1" noChangeArrowheads="1" noTextEdit="1"/>
          </p:cNvSpPr>
          <p:nvPr>
            <p:ph type="sldImg"/>
          </p:nvPr>
        </p:nvSpPr>
        <p:spPr>
          <a:xfrm>
            <a:off x="938213" y="758825"/>
            <a:ext cx="4995862" cy="3748088"/>
          </a:xfrm>
          <a:ln/>
        </p:spPr>
      </p:sp>
      <p:sp>
        <p:nvSpPr>
          <p:cNvPr id="64516" name="Rectangle 3"/>
          <p:cNvSpPr>
            <a:spLocks noGrp="1" noChangeArrowheads="1"/>
          </p:cNvSpPr>
          <p:nvPr>
            <p:ph type="body" idx="1"/>
          </p:nvPr>
        </p:nvSpPr>
        <p:spPr>
          <a:xfrm>
            <a:off x="915988" y="4762500"/>
            <a:ext cx="5038725" cy="4513263"/>
          </a:xfrm>
          <a:noFill/>
        </p:spPr>
        <p:txBody>
          <a:bodyPr/>
          <a:lstStyle/>
          <a:p>
            <a:pPr eaLnBrk="1" hangingPunct="1"/>
            <a:r>
              <a:rPr lang="fr-BE" altLang="en-US"/>
              <a:t>In the guidelines Decentralisation is dealt with in vol. II, section 2.3.2.</a:t>
            </a:r>
          </a:p>
          <a:p>
            <a:pPr eaLnBrk="1" hangingPunct="1"/>
            <a:r>
              <a:rPr lang="fr-BE" altLang="en-US"/>
              <a:t>See also: « Supporting Decentralisation and Local Governance in Third Countries », EC, EuropeAid, 2007.</a:t>
            </a:r>
          </a:p>
          <a:p>
            <a:pPr eaLnBrk="1" hangingPunct="1"/>
            <a:endParaRPr lang="fr-BE" altLang="en-US"/>
          </a:p>
          <a:p>
            <a:pPr eaLnBrk="1" hangingPunct="1"/>
            <a:r>
              <a:rPr lang="fr-BE" altLang="en-US"/>
              <a:t>Remind participants that many  BS operations, in particular SRCs, tend to support the delivery of public goods and services at geographically decentralised levels to target specific populations. </a:t>
            </a:r>
            <a:endParaRPr lang="en-GB" altLang="en-US"/>
          </a:p>
        </p:txBody>
      </p:sp>
    </p:spTree>
    <p:extLst>
      <p:ext uri="{BB962C8B-B14F-4D97-AF65-F5344CB8AC3E}">
        <p14:creationId xmlns:p14="http://schemas.microsoft.com/office/powerpoint/2010/main" val="24123252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sz="1200">
                <a:solidFill>
                  <a:srgbClr val="0F5494"/>
                </a:solidFill>
                <a:latin typeface="Verdana" panose="020B0604030504040204" pitchFamily="34" charset="0"/>
              </a:defRPr>
            </a:lvl1pPr>
            <a:lvl2pPr marL="752475" indent="-288925">
              <a:defRPr sz="1200">
                <a:solidFill>
                  <a:srgbClr val="0F5494"/>
                </a:solidFill>
                <a:latin typeface="Verdana" panose="020B0604030504040204" pitchFamily="34" charset="0"/>
              </a:defRPr>
            </a:lvl2pPr>
            <a:lvl3pPr marL="1157288" indent="-230188">
              <a:defRPr sz="1200">
                <a:solidFill>
                  <a:srgbClr val="0F5494"/>
                </a:solidFill>
                <a:latin typeface="Verdana" panose="020B0604030504040204" pitchFamily="34" charset="0"/>
              </a:defRPr>
            </a:lvl3pPr>
            <a:lvl4pPr marL="1620838" indent="-230188">
              <a:defRPr sz="1200">
                <a:solidFill>
                  <a:srgbClr val="0F5494"/>
                </a:solidFill>
                <a:latin typeface="Verdana" panose="020B0604030504040204" pitchFamily="34" charset="0"/>
              </a:defRPr>
            </a:lvl4pPr>
            <a:lvl5pPr marL="2084388" indent="-230188">
              <a:defRPr sz="1200">
                <a:solidFill>
                  <a:srgbClr val="0F5494"/>
                </a:solidFill>
                <a:latin typeface="Verdana" panose="020B0604030504040204" pitchFamily="34" charset="0"/>
              </a:defRPr>
            </a:lvl5pPr>
            <a:lvl6pPr marL="2541588" indent="-230188" eaLnBrk="0" fontAlgn="base" hangingPunct="0">
              <a:spcBef>
                <a:spcPct val="0"/>
              </a:spcBef>
              <a:spcAft>
                <a:spcPct val="0"/>
              </a:spcAft>
              <a:defRPr sz="1200">
                <a:solidFill>
                  <a:srgbClr val="0F5494"/>
                </a:solidFill>
                <a:latin typeface="Verdana" panose="020B0604030504040204" pitchFamily="34" charset="0"/>
              </a:defRPr>
            </a:lvl6pPr>
            <a:lvl7pPr marL="2998788" indent="-230188" eaLnBrk="0" fontAlgn="base" hangingPunct="0">
              <a:spcBef>
                <a:spcPct val="0"/>
              </a:spcBef>
              <a:spcAft>
                <a:spcPct val="0"/>
              </a:spcAft>
              <a:defRPr sz="1200">
                <a:solidFill>
                  <a:srgbClr val="0F5494"/>
                </a:solidFill>
                <a:latin typeface="Verdana" panose="020B0604030504040204" pitchFamily="34" charset="0"/>
              </a:defRPr>
            </a:lvl7pPr>
            <a:lvl8pPr marL="3455988" indent="-230188" eaLnBrk="0" fontAlgn="base" hangingPunct="0">
              <a:spcBef>
                <a:spcPct val="0"/>
              </a:spcBef>
              <a:spcAft>
                <a:spcPct val="0"/>
              </a:spcAft>
              <a:defRPr sz="1200">
                <a:solidFill>
                  <a:srgbClr val="0F5494"/>
                </a:solidFill>
                <a:latin typeface="Verdana" panose="020B0604030504040204" pitchFamily="34" charset="0"/>
              </a:defRPr>
            </a:lvl8pPr>
            <a:lvl9pPr marL="3913188" indent="-230188" eaLnBrk="0" fontAlgn="base" hangingPunct="0">
              <a:spcBef>
                <a:spcPct val="0"/>
              </a:spcBef>
              <a:spcAft>
                <a:spcPct val="0"/>
              </a:spcAft>
              <a:defRPr sz="1200">
                <a:solidFill>
                  <a:srgbClr val="0F5494"/>
                </a:solidFill>
                <a:latin typeface="Verdana" panose="020B0604030504040204" pitchFamily="34" charset="0"/>
              </a:defRPr>
            </a:lvl9pPr>
          </a:lstStyle>
          <a:p>
            <a:fld id="{3EF8DE5E-F04B-4C17-9132-7B1E5CAE5D39}" type="slidenum">
              <a:rPr lang="en-US" altLang="en-US" smtClean="0">
                <a:solidFill>
                  <a:schemeClr val="tx1"/>
                </a:solidFill>
                <a:latin typeface="Arial" panose="020B0604020202020204" pitchFamily="34" charset="0"/>
              </a:rPr>
              <a:pPr/>
              <a:t>27</a:t>
            </a:fld>
            <a:endParaRPr lang="en-US" altLang="en-US">
              <a:solidFill>
                <a:schemeClr val="tx1"/>
              </a:solidFill>
              <a:latin typeface="Arial" panose="020B0604020202020204" pitchFamily="34" charset="0"/>
            </a:endParaRPr>
          </a:p>
        </p:txBody>
      </p:sp>
      <p:sp>
        <p:nvSpPr>
          <p:cNvPr id="66563" name="Rectangle 2"/>
          <p:cNvSpPr>
            <a:spLocks noGrp="1" noRot="1" noChangeAspect="1" noChangeArrowheads="1" noTextEdit="1"/>
          </p:cNvSpPr>
          <p:nvPr>
            <p:ph type="sldImg"/>
          </p:nvPr>
        </p:nvSpPr>
        <p:spPr>
          <a:xfrm>
            <a:off x="938213" y="757238"/>
            <a:ext cx="4995862" cy="3748087"/>
          </a:xfrm>
          <a:ln/>
        </p:spPr>
      </p:sp>
      <p:sp>
        <p:nvSpPr>
          <p:cNvPr id="66564" name="Rectangle 3"/>
          <p:cNvSpPr>
            <a:spLocks noGrp="1" noChangeArrowheads="1"/>
          </p:cNvSpPr>
          <p:nvPr>
            <p:ph type="body" idx="1"/>
          </p:nvPr>
        </p:nvSpPr>
        <p:spPr>
          <a:xfrm>
            <a:off x="915988" y="4762500"/>
            <a:ext cx="5038725" cy="4513263"/>
          </a:xfrm>
          <a:noFill/>
        </p:spPr>
        <p:txBody>
          <a:bodyPr lIns="92702" tIns="46351" rIns="92702" bIns="46351"/>
          <a:lstStyle/>
          <a:p>
            <a:pPr eaLnBrk="1" hangingPunct="1"/>
            <a:r>
              <a:rPr lang="de-DE" altLang="en-US"/>
              <a:t>NB: </a:t>
            </a:r>
          </a:p>
          <a:p>
            <a:pPr eaLnBrk="1" hangingPunct="1">
              <a:buFontTx/>
              <a:buChar char="•"/>
            </a:pPr>
            <a:r>
              <a:rPr lang="de-DE" altLang="en-US"/>
              <a:t>for the first two cases both central and sub-national levels must be taken into account in design and implementation, including for eligibility where relevant (i.e. mainly policy and PFM)</a:t>
            </a:r>
          </a:p>
          <a:p>
            <a:pPr eaLnBrk="1" hangingPunct="1">
              <a:buFontTx/>
              <a:buChar char="•"/>
            </a:pPr>
            <a:r>
              <a:rPr lang="de-DE" altLang="en-US"/>
              <a:t>In the case of BS to a sub-national government, only sub-national level must be taken into account, but no GGDC because fundamental values are a function of the central government.</a:t>
            </a:r>
          </a:p>
        </p:txBody>
      </p:sp>
    </p:spTree>
    <p:extLst>
      <p:ext uri="{BB962C8B-B14F-4D97-AF65-F5344CB8AC3E}">
        <p14:creationId xmlns:p14="http://schemas.microsoft.com/office/powerpoint/2010/main" val="39955660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p:spPr>
        <p:txBody>
          <a:bodyPr/>
          <a:lstStyle/>
          <a:p>
            <a:pPr eaLnBrk="1" hangingPunct="1"/>
            <a:r>
              <a:rPr lang="en-GB" altLang="en-US"/>
              <a:t>Section 2.3.2 of Part II of the Guidelines.</a:t>
            </a:r>
          </a:p>
          <a:p>
            <a:pPr eaLnBrk="1" hangingPunct="1"/>
            <a:endParaRPr lang="en-GB" altLang="en-US"/>
          </a:p>
          <a:p>
            <a:pPr eaLnBrk="1" hangingPunct="1"/>
            <a:r>
              <a:rPr lang="en-GB" altLang="en-US"/>
              <a:t>Explain difference between political, administrative and fiscal decentralisation</a:t>
            </a:r>
          </a:p>
        </p:txBody>
      </p:sp>
      <p:sp>
        <p:nvSpPr>
          <p:cNvPr id="62468" name="Slide Number Placeholder 3"/>
          <p:cNvSpPr>
            <a:spLocks noGrp="1"/>
          </p:cNvSpPr>
          <p:nvPr>
            <p:ph type="sldNum" sz="quarter" idx="5"/>
          </p:nvPr>
        </p:nvSpPr>
        <p:spPr>
          <a:noFill/>
        </p:spPr>
        <p:txBody>
          <a:bodyPr/>
          <a:lstStyle>
            <a:lvl1pPr>
              <a:defRPr sz="1200">
                <a:solidFill>
                  <a:srgbClr val="0F5494"/>
                </a:solidFill>
                <a:latin typeface="Verdana" panose="020B0604030504040204" pitchFamily="34" charset="0"/>
              </a:defRPr>
            </a:lvl1pPr>
            <a:lvl2pPr marL="752475" indent="-288925">
              <a:defRPr sz="1200">
                <a:solidFill>
                  <a:srgbClr val="0F5494"/>
                </a:solidFill>
                <a:latin typeface="Verdana" panose="020B0604030504040204" pitchFamily="34" charset="0"/>
              </a:defRPr>
            </a:lvl2pPr>
            <a:lvl3pPr marL="1157288" indent="-230188">
              <a:defRPr sz="1200">
                <a:solidFill>
                  <a:srgbClr val="0F5494"/>
                </a:solidFill>
                <a:latin typeface="Verdana" panose="020B0604030504040204" pitchFamily="34" charset="0"/>
              </a:defRPr>
            </a:lvl3pPr>
            <a:lvl4pPr marL="1620838" indent="-230188">
              <a:defRPr sz="1200">
                <a:solidFill>
                  <a:srgbClr val="0F5494"/>
                </a:solidFill>
                <a:latin typeface="Verdana" panose="020B0604030504040204" pitchFamily="34" charset="0"/>
              </a:defRPr>
            </a:lvl4pPr>
            <a:lvl5pPr marL="2084388" indent="-230188">
              <a:defRPr sz="1200">
                <a:solidFill>
                  <a:srgbClr val="0F5494"/>
                </a:solidFill>
                <a:latin typeface="Verdana" panose="020B0604030504040204" pitchFamily="34" charset="0"/>
              </a:defRPr>
            </a:lvl5pPr>
            <a:lvl6pPr marL="2541588" indent="-230188" eaLnBrk="0" fontAlgn="base" hangingPunct="0">
              <a:spcBef>
                <a:spcPct val="0"/>
              </a:spcBef>
              <a:spcAft>
                <a:spcPct val="0"/>
              </a:spcAft>
              <a:defRPr sz="1200">
                <a:solidFill>
                  <a:srgbClr val="0F5494"/>
                </a:solidFill>
                <a:latin typeface="Verdana" panose="020B0604030504040204" pitchFamily="34" charset="0"/>
              </a:defRPr>
            </a:lvl6pPr>
            <a:lvl7pPr marL="2998788" indent="-230188" eaLnBrk="0" fontAlgn="base" hangingPunct="0">
              <a:spcBef>
                <a:spcPct val="0"/>
              </a:spcBef>
              <a:spcAft>
                <a:spcPct val="0"/>
              </a:spcAft>
              <a:defRPr sz="1200">
                <a:solidFill>
                  <a:srgbClr val="0F5494"/>
                </a:solidFill>
                <a:latin typeface="Verdana" panose="020B0604030504040204" pitchFamily="34" charset="0"/>
              </a:defRPr>
            </a:lvl7pPr>
            <a:lvl8pPr marL="3455988" indent="-230188" eaLnBrk="0" fontAlgn="base" hangingPunct="0">
              <a:spcBef>
                <a:spcPct val="0"/>
              </a:spcBef>
              <a:spcAft>
                <a:spcPct val="0"/>
              </a:spcAft>
              <a:defRPr sz="1200">
                <a:solidFill>
                  <a:srgbClr val="0F5494"/>
                </a:solidFill>
                <a:latin typeface="Verdana" panose="020B0604030504040204" pitchFamily="34" charset="0"/>
              </a:defRPr>
            </a:lvl8pPr>
            <a:lvl9pPr marL="3913188" indent="-230188" eaLnBrk="0" fontAlgn="base" hangingPunct="0">
              <a:spcBef>
                <a:spcPct val="0"/>
              </a:spcBef>
              <a:spcAft>
                <a:spcPct val="0"/>
              </a:spcAft>
              <a:defRPr sz="1200">
                <a:solidFill>
                  <a:srgbClr val="0F5494"/>
                </a:solidFill>
                <a:latin typeface="Verdana" panose="020B0604030504040204" pitchFamily="34" charset="0"/>
              </a:defRPr>
            </a:lvl9pPr>
          </a:lstStyle>
          <a:p>
            <a:fld id="{E5B29F3C-232D-4F2B-A4D6-DE6D1BC513C0}" type="slidenum">
              <a:rPr lang="en-GB" altLang="en-US" smtClean="0">
                <a:solidFill>
                  <a:schemeClr val="tx1"/>
                </a:solidFill>
                <a:latin typeface="Arial" panose="020B0604020202020204" pitchFamily="34" charset="0"/>
              </a:rPr>
              <a:pPr/>
              <a:t>28</a:t>
            </a:fld>
            <a:endParaRPr lang="en-GB" altLang="en-US">
              <a:solidFill>
                <a:schemeClr val="tx1"/>
              </a:solidFill>
              <a:latin typeface="Arial" panose="020B0604020202020204" pitchFamily="34" charset="0"/>
            </a:endParaRPr>
          </a:p>
        </p:txBody>
      </p:sp>
    </p:spTree>
    <p:extLst>
      <p:ext uri="{BB962C8B-B14F-4D97-AF65-F5344CB8AC3E}">
        <p14:creationId xmlns:p14="http://schemas.microsoft.com/office/powerpoint/2010/main" val="32023827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p:spPr>
        <p:txBody>
          <a:bodyPr/>
          <a:lstStyle/>
          <a:p>
            <a:endParaRPr lang="en-US" altLang="en-US"/>
          </a:p>
        </p:txBody>
      </p:sp>
      <p:sp>
        <p:nvSpPr>
          <p:cNvPr id="10244" name="Slide Number Placeholder 3"/>
          <p:cNvSpPr>
            <a:spLocks noGrp="1"/>
          </p:cNvSpPr>
          <p:nvPr>
            <p:ph type="sldNum" sz="quarter" idx="5"/>
          </p:nvPr>
        </p:nvSpPr>
        <p:spPr>
          <a:noFill/>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D9F6F81-E089-4FB8-9B6E-05233001B88E}" type="slidenum">
              <a:rPr kumimoji="0" lang="en-GB"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GB"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7440635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base" latinLnBrk="0" hangingPunct="1">
              <a:lnSpc>
                <a:spcPct val="100000"/>
              </a:lnSpc>
              <a:spcBef>
                <a:spcPct val="30000"/>
              </a:spcBef>
              <a:spcAft>
                <a:spcPct val="0"/>
              </a:spcAft>
              <a:buClrTx/>
              <a:buSzTx/>
              <a:buFontTx/>
              <a:buNone/>
              <a:tabLst/>
              <a:defRPr/>
            </a:pPr>
            <a:r>
              <a:rPr lang="en-GB" b="1" dirty="0"/>
              <a:t>In the context of strong service</a:t>
            </a:r>
            <a:r>
              <a:rPr lang="en-GB" b="1" baseline="0" dirty="0"/>
              <a:t> delivery components, </a:t>
            </a:r>
            <a:r>
              <a:rPr lang="en-GB" sz="1400" b="1" i="0" baseline="0" dirty="0"/>
              <a:t>a</a:t>
            </a:r>
            <a:r>
              <a:rPr lang="en-GB" sz="1400" b="1" i="0" dirty="0"/>
              <a:t>ssess appropriate location for allocation of funds/operational inputs (local government vs central ministries)</a:t>
            </a:r>
          </a:p>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30</a:t>
            </a:fld>
            <a:endParaRPr lang="en-GB" dirty="0"/>
          </a:p>
        </p:txBody>
      </p:sp>
    </p:spTree>
    <p:extLst>
      <p:ext uri="{BB962C8B-B14F-4D97-AF65-F5344CB8AC3E}">
        <p14:creationId xmlns:p14="http://schemas.microsoft.com/office/powerpoint/2010/main" val="1992688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52475" indent="-288925">
              <a:spcBef>
                <a:spcPct val="30000"/>
              </a:spcBef>
              <a:defRPr sz="1200">
                <a:solidFill>
                  <a:schemeClr val="tx1"/>
                </a:solidFill>
                <a:latin typeface="Arial" panose="020B0604020202020204" pitchFamily="34" charset="0"/>
              </a:defRPr>
            </a:lvl2pPr>
            <a:lvl3pPr marL="1157288" indent="-230188">
              <a:spcBef>
                <a:spcPct val="30000"/>
              </a:spcBef>
              <a:defRPr sz="1200">
                <a:solidFill>
                  <a:schemeClr val="tx1"/>
                </a:solidFill>
                <a:latin typeface="Arial" panose="020B0604020202020204" pitchFamily="34" charset="0"/>
              </a:defRPr>
            </a:lvl3pPr>
            <a:lvl4pPr marL="1620838" indent="-230188">
              <a:spcBef>
                <a:spcPct val="30000"/>
              </a:spcBef>
              <a:defRPr sz="1200">
                <a:solidFill>
                  <a:schemeClr val="tx1"/>
                </a:solidFill>
                <a:latin typeface="Arial" panose="020B0604020202020204" pitchFamily="34" charset="0"/>
              </a:defRPr>
            </a:lvl4pPr>
            <a:lvl5pPr marL="2084388" indent="-230188">
              <a:spcBef>
                <a:spcPct val="30000"/>
              </a:spcBef>
              <a:defRPr sz="1200">
                <a:solidFill>
                  <a:schemeClr val="tx1"/>
                </a:solidFill>
                <a:latin typeface="Arial" panose="020B0604020202020204" pitchFamily="34" charset="0"/>
              </a:defRPr>
            </a:lvl5pPr>
            <a:lvl6pPr marL="2541588" indent="-230188" eaLnBrk="0" fontAlgn="base" hangingPunct="0">
              <a:spcBef>
                <a:spcPct val="30000"/>
              </a:spcBef>
              <a:spcAft>
                <a:spcPct val="0"/>
              </a:spcAft>
              <a:defRPr sz="1200">
                <a:solidFill>
                  <a:schemeClr val="tx1"/>
                </a:solidFill>
                <a:latin typeface="Arial" panose="020B0604020202020204" pitchFamily="34" charset="0"/>
              </a:defRPr>
            </a:lvl6pPr>
            <a:lvl7pPr marL="2998788" indent="-230188" eaLnBrk="0" fontAlgn="base" hangingPunct="0">
              <a:spcBef>
                <a:spcPct val="30000"/>
              </a:spcBef>
              <a:spcAft>
                <a:spcPct val="0"/>
              </a:spcAft>
              <a:defRPr sz="1200">
                <a:solidFill>
                  <a:schemeClr val="tx1"/>
                </a:solidFill>
                <a:latin typeface="Arial" panose="020B0604020202020204" pitchFamily="34" charset="0"/>
              </a:defRPr>
            </a:lvl7pPr>
            <a:lvl8pPr marL="3455988" indent="-230188" eaLnBrk="0" fontAlgn="base" hangingPunct="0">
              <a:spcBef>
                <a:spcPct val="30000"/>
              </a:spcBef>
              <a:spcAft>
                <a:spcPct val="0"/>
              </a:spcAft>
              <a:defRPr sz="1200">
                <a:solidFill>
                  <a:schemeClr val="tx1"/>
                </a:solidFill>
                <a:latin typeface="Arial" panose="020B0604020202020204" pitchFamily="34" charset="0"/>
              </a:defRPr>
            </a:lvl8pPr>
            <a:lvl9pPr marL="3913188" indent="-2301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277911D-3861-4BFA-838A-B0557FEB0E88}" type="slidenum">
              <a:rPr lang="en-GB" altLang="es-ES" smtClean="0"/>
              <a:pPr>
                <a:spcBef>
                  <a:spcPct val="0"/>
                </a:spcBef>
              </a:pPr>
              <a:t>4</a:t>
            </a:fld>
            <a:endParaRPr lang="en-GB" altLang="es-E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endParaRPr lang="en-US" altLang="es-ES"/>
          </a:p>
        </p:txBody>
      </p:sp>
    </p:spTree>
    <p:extLst>
      <p:ext uri="{BB962C8B-B14F-4D97-AF65-F5344CB8AC3E}">
        <p14:creationId xmlns:p14="http://schemas.microsoft.com/office/powerpoint/2010/main" val="188065294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base" latinLnBrk="0" hangingPunct="1">
              <a:lnSpc>
                <a:spcPct val="100000"/>
              </a:lnSpc>
              <a:spcBef>
                <a:spcPct val="30000"/>
              </a:spcBef>
              <a:spcAft>
                <a:spcPct val="0"/>
              </a:spcAft>
              <a:buClrTx/>
              <a:buSzTx/>
              <a:buFontTx/>
              <a:buNone/>
              <a:tabLst/>
              <a:defRPr/>
            </a:pPr>
            <a:r>
              <a:rPr lang="en-GB" sz="1400" b="0" dirty="0"/>
              <a:t>- Evidence-based policy making</a:t>
            </a:r>
          </a:p>
          <a:p>
            <a:pPr marL="0" marR="0" lvl="1" indent="0" algn="l" defTabSz="914400" rtl="0" eaLnBrk="1" fontAlgn="base" latinLnBrk="0" hangingPunct="1">
              <a:lnSpc>
                <a:spcPct val="100000"/>
              </a:lnSpc>
              <a:spcBef>
                <a:spcPct val="30000"/>
              </a:spcBef>
              <a:spcAft>
                <a:spcPct val="0"/>
              </a:spcAft>
              <a:buClrTx/>
              <a:buSzTx/>
              <a:buFontTx/>
              <a:buNone/>
              <a:tabLst/>
              <a:defRPr/>
            </a:pPr>
            <a:r>
              <a:rPr lang="en-GB" sz="1400" b="0" dirty="0"/>
              <a:t>-</a:t>
            </a:r>
          </a:p>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31</a:t>
            </a:fld>
            <a:endParaRPr lang="en-GB" dirty="0"/>
          </a:p>
        </p:txBody>
      </p:sp>
    </p:spTree>
    <p:extLst>
      <p:ext uri="{BB962C8B-B14F-4D97-AF65-F5344CB8AC3E}">
        <p14:creationId xmlns:p14="http://schemas.microsoft.com/office/powerpoint/2010/main" val="29957216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Good understanding of decision making process in a specific sector,</a:t>
            </a:r>
            <a:r>
              <a:rPr lang="en-GB" baseline="0" dirty="0"/>
              <a:t> rules, power/responsibilities, challenges, resistance to reform process </a:t>
            </a:r>
            <a:r>
              <a:rPr lang="en-GB" dirty="0"/>
              <a:t> </a:t>
            </a:r>
          </a:p>
        </p:txBody>
      </p:sp>
      <p:sp>
        <p:nvSpPr>
          <p:cNvPr id="4" name="Slide Number Placeholder 3"/>
          <p:cNvSpPr>
            <a:spLocks noGrp="1"/>
          </p:cNvSpPr>
          <p:nvPr>
            <p:ph type="sldNum" sz="quarter" idx="10"/>
          </p:nvPr>
        </p:nvSpPr>
        <p:spPr/>
        <p:txBody>
          <a:bodyPr/>
          <a:lstStyle/>
          <a:p>
            <a:fld id="{0D581910-1000-4934-A4DB-C00CB7F3B0B7}" type="slidenum">
              <a:rPr lang="en-GB" smtClean="0"/>
              <a:pPr/>
              <a:t>33</a:t>
            </a:fld>
            <a:endParaRPr lang="en-GB" dirty="0"/>
          </a:p>
        </p:txBody>
      </p:sp>
    </p:spTree>
    <p:extLst>
      <p:ext uri="{BB962C8B-B14F-4D97-AF65-F5344CB8AC3E}">
        <p14:creationId xmlns:p14="http://schemas.microsoft.com/office/powerpoint/2010/main" val="34004369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pPr eaLnBrk="1" hangingPunct="1"/>
            <a:endParaRPr lang="en-US"/>
          </a:p>
        </p:txBody>
      </p:sp>
      <p:sp>
        <p:nvSpPr>
          <p:cNvPr id="84996" name="Slide Number Placeholder 3"/>
          <p:cNvSpPr>
            <a:spLocks noGrp="1"/>
          </p:cNvSpPr>
          <p:nvPr>
            <p:ph type="sldNum" sz="quarter" idx="5"/>
          </p:nvPr>
        </p:nvSpPr>
        <p:spPr>
          <a:noFill/>
        </p:spPr>
        <p:txBody>
          <a:bodyPr/>
          <a:lstStyle/>
          <a:p>
            <a:fld id="{05F1F83B-1E1D-462F-A640-12E8F840B60C}" type="slidenum">
              <a:rPr lang="en-GB" smtClean="0">
                <a:solidFill>
                  <a:srgbClr val="000000"/>
                </a:solidFill>
              </a:rPr>
              <a:pPr/>
              <a:t>34</a:t>
            </a:fld>
            <a:endParaRPr lang="en-GB">
              <a:solidFill>
                <a:srgbClr val="000000"/>
              </a:solidFill>
            </a:endParaRPr>
          </a:p>
        </p:txBody>
      </p:sp>
    </p:spTree>
    <p:extLst>
      <p:ext uri="{BB962C8B-B14F-4D97-AF65-F5344CB8AC3E}">
        <p14:creationId xmlns:p14="http://schemas.microsoft.com/office/powerpoint/2010/main" val="2351722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p:txBody>
          <a:bodyPr/>
          <a:lstStyle/>
          <a:p>
            <a:pPr marL="173782" indent="-173782" eaLnBrk="1" hangingPunct="1">
              <a:buFontTx/>
              <a:buChar char="-"/>
              <a:defRPr/>
            </a:pPr>
            <a:r>
              <a:rPr lang="en-GB" b="1" dirty="0"/>
              <a:t>See pages 13 and 58 and annex 2 of the BS Guidelines  </a:t>
            </a:r>
          </a:p>
          <a:p>
            <a:pPr marL="173782" indent="-173782" eaLnBrk="1" hangingPunct="1">
              <a:buFontTx/>
              <a:buChar char="-"/>
              <a:defRPr/>
            </a:pPr>
            <a:endParaRPr lang="en-GB" b="1" dirty="0"/>
          </a:p>
          <a:p>
            <a:pPr marL="173782" indent="-173782" eaLnBrk="1" hangingPunct="1">
              <a:buFontTx/>
              <a:buChar char="-"/>
              <a:defRPr/>
            </a:pPr>
            <a:r>
              <a:rPr lang="en-GB" b="1" dirty="0"/>
              <a:t>The BS guidelines do not make clear how – in the case of a SRC - the overall objective of  “consolidation of democracy” can be translated into a specific objective.  </a:t>
            </a:r>
          </a:p>
          <a:p>
            <a:pPr marL="173782" indent="-173782" eaLnBrk="1" hangingPunct="1">
              <a:buFontTx/>
              <a:buChar char="-"/>
              <a:defRPr/>
            </a:pPr>
            <a:r>
              <a:rPr lang="en-GB" b="1" dirty="0"/>
              <a:t>Explain link between SRC and Sector Wide Approaches</a:t>
            </a:r>
          </a:p>
          <a:p>
            <a:pPr marL="173782" lvl="1" indent="-173782" eaLnBrk="1" hangingPunct="1">
              <a:buFontTx/>
              <a:buChar char="-"/>
              <a:defRPr/>
            </a:pPr>
            <a:r>
              <a:rPr lang="en-US" b="1" dirty="0">
                <a:solidFill>
                  <a:schemeClr val="accent6"/>
                </a:solidFill>
              </a:rPr>
              <a:t>Sectors/ministries could be linked for the purpose of a SRC, provided there is a coherent policy, budgetary and institutional framework.</a:t>
            </a:r>
            <a:endParaRPr lang="en-GB" b="1" dirty="0"/>
          </a:p>
          <a:p>
            <a:pPr marL="173782" indent="-173782" eaLnBrk="1" hangingPunct="1">
              <a:buFontTx/>
              <a:buChar char="-"/>
              <a:defRPr/>
            </a:pPr>
            <a:r>
              <a:rPr lang="en-GB" b="1" dirty="0"/>
              <a:t>Explain institutional challenges when SRC is covering various ministries and institutions.</a:t>
            </a:r>
          </a:p>
          <a:p>
            <a:pPr marL="173782" indent="-173782" eaLnBrk="1" hangingPunct="1">
              <a:buFontTx/>
              <a:buChar char="-"/>
              <a:defRPr/>
            </a:pPr>
            <a:r>
              <a:rPr lang="en-GB" b="1" dirty="0"/>
              <a:t>Discuss financial </a:t>
            </a:r>
            <a:r>
              <a:rPr lang="en-GB" b="1" dirty="0" err="1"/>
              <a:t>additionality</a:t>
            </a:r>
            <a:r>
              <a:rPr lang="en-GB" b="1" dirty="0"/>
              <a:t> in detail (see page 13 of the Guidelines) and explain (fundamental) difference between concept of </a:t>
            </a:r>
            <a:r>
              <a:rPr lang="en-GB" b="1" dirty="0" err="1"/>
              <a:t>additionality</a:t>
            </a:r>
            <a:r>
              <a:rPr lang="en-GB" b="1" dirty="0"/>
              <a:t> and earmarking. </a:t>
            </a:r>
          </a:p>
          <a:p>
            <a:pPr eaLnBrk="1" hangingPunct="1">
              <a:defRPr/>
            </a:pPr>
            <a:endParaRPr lang="en-GB" dirty="0"/>
          </a:p>
          <a:p>
            <a:pPr>
              <a:defRPr/>
            </a:pPr>
            <a:endParaRPr lang="en-US" altLang="en-US" dirty="0"/>
          </a:p>
        </p:txBody>
      </p:sp>
      <p:sp>
        <p:nvSpPr>
          <p:cNvPr id="18436" name="Slide Number Placeholder 3"/>
          <p:cNvSpPr>
            <a:spLocks noGrp="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52475" indent="-288925">
              <a:spcBef>
                <a:spcPct val="30000"/>
              </a:spcBef>
              <a:defRPr sz="1200">
                <a:solidFill>
                  <a:schemeClr val="tx1"/>
                </a:solidFill>
                <a:latin typeface="Arial" panose="020B0604020202020204" pitchFamily="34" charset="0"/>
              </a:defRPr>
            </a:lvl2pPr>
            <a:lvl3pPr marL="1157288" indent="-230188">
              <a:spcBef>
                <a:spcPct val="30000"/>
              </a:spcBef>
              <a:defRPr sz="1200">
                <a:solidFill>
                  <a:schemeClr val="tx1"/>
                </a:solidFill>
                <a:latin typeface="Arial" panose="020B0604020202020204" pitchFamily="34" charset="0"/>
              </a:defRPr>
            </a:lvl3pPr>
            <a:lvl4pPr marL="1620838" indent="-230188">
              <a:spcBef>
                <a:spcPct val="30000"/>
              </a:spcBef>
              <a:defRPr sz="1200">
                <a:solidFill>
                  <a:schemeClr val="tx1"/>
                </a:solidFill>
                <a:latin typeface="Arial" panose="020B0604020202020204" pitchFamily="34" charset="0"/>
              </a:defRPr>
            </a:lvl4pPr>
            <a:lvl5pPr marL="2084388" indent="-230188">
              <a:spcBef>
                <a:spcPct val="30000"/>
              </a:spcBef>
              <a:defRPr sz="1200">
                <a:solidFill>
                  <a:schemeClr val="tx1"/>
                </a:solidFill>
                <a:latin typeface="Arial" panose="020B0604020202020204" pitchFamily="34" charset="0"/>
              </a:defRPr>
            </a:lvl5pPr>
            <a:lvl6pPr marL="2541588" indent="-230188" eaLnBrk="0" fontAlgn="base" hangingPunct="0">
              <a:spcBef>
                <a:spcPct val="30000"/>
              </a:spcBef>
              <a:spcAft>
                <a:spcPct val="0"/>
              </a:spcAft>
              <a:defRPr sz="1200">
                <a:solidFill>
                  <a:schemeClr val="tx1"/>
                </a:solidFill>
                <a:latin typeface="Arial" panose="020B0604020202020204" pitchFamily="34" charset="0"/>
              </a:defRPr>
            </a:lvl6pPr>
            <a:lvl7pPr marL="2998788" indent="-230188" eaLnBrk="0" fontAlgn="base" hangingPunct="0">
              <a:spcBef>
                <a:spcPct val="30000"/>
              </a:spcBef>
              <a:spcAft>
                <a:spcPct val="0"/>
              </a:spcAft>
              <a:defRPr sz="1200">
                <a:solidFill>
                  <a:schemeClr val="tx1"/>
                </a:solidFill>
                <a:latin typeface="Arial" panose="020B0604020202020204" pitchFamily="34" charset="0"/>
              </a:defRPr>
            </a:lvl7pPr>
            <a:lvl8pPr marL="3455988" indent="-230188" eaLnBrk="0" fontAlgn="base" hangingPunct="0">
              <a:spcBef>
                <a:spcPct val="30000"/>
              </a:spcBef>
              <a:spcAft>
                <a:spcPct val="0"/>
              </a:spcAft>
              <a:defRPr sz="1200">
                <a:solidFill>
                  <a:schemeClr val="tx1"/>
                </a:solidFill>
                <a:latin typeface="Arial" panose="020B0604020202020204" pitchFamily="34" charset="0"/>
              </a:defRPr>
            </a:lvl8pPr>
            <a:lvl9pPr marL="3913188" indent="-2301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4FE40F3-8FC6-4E89-ACC3-CED1AD3FAC68}" type="slidenum">
              <a:rPr lang="en-GB" altLang="en-US" smtClean="0"/>
              <a:pPr>
                <a:spcBef>
                  <a:spcPct val="0"/>
                </a:spcBef>
              </a:pPr>
              <a:t>5</a:t>
            </a:fld>
            <a:endParaRPr lang="en-GB" altLang="en-US"/>
          </a:p>
        </p:txBody>
      </p:sp>
    </p:spTree>
    <p:extLst>
      <p:ext uri="{BB962C8B-B14F-4D97-AF65-F5344CB8AC3E}">
        <p14:creationId xmlns:p14="http://schemas.microsoft.com/office/powerpoint/2010/main" val="16113759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p:txBody>
          <a:bodyPr/>
          <a:lstStyle/>
          <a:p>
            <a:pPr marL="173782" indent="-173782" eaLnBrk="1" hangingPunct="1">
              <a:buFontTx/>
              <a:buChar char="-"/>
              <a:defRPr/>
            </a:pPr>
            <a:r>
              <a:rPr lang="en-GB" b="1" dirty="0"/>
              <a:t>See pages 13 and 58 and annex 2 of the BS Guidelines  </a:t>
            </a:r>
          </a:p>
          <a:p>
            <a:pPr marL="173782" indent="-173782" eaLnBrk="1" hangingPunct="1">
              <a:buFontTx/>
              <a:buChar char="-"/>
              <a:defRPr/>
            </a:pPr>
            <a:endParaRPr lang="en-GB" b="1" dirty="0"/>
          </a:p>
          <a:p>
            <a:pPr marL="173782" indent="-173782" eaLnBrk="1" hangingPunct="1">
              <a:buFontTx/>
              <a:buChar char="-"/>
              <a:defRPr/>
            </a:pPr>
            <a:r>
              <a:rPr lang="en-GB" b="1" dirty="0"/>
              <a:t>The BS guidelines do not make clear how – in the case of a SRC - the overall objective of  “consolidation of democracy” can be translated into a specific objective.  </a:t>
            </a:r>
          </a:p>
          <a:p>
            <a:pPr marL="173782" indent="-173782" eaLnBrk="1" hangingPunct="1">
              <a:buFontTx/>
              <a:buChar char="-"/>
              <a:defRPr/>
            </a:pPr>
            <a:r>
              <a:rPr lang="en-GB" b="1" dirty="0"/>
              <a:t>Explain link between SRC and Sector Wide Approaches</a:t>
            </a:r>
          </a:p>
          <a:p>
            <a:pPr marL="173782" lvl="1" indent="-173782" eaLnBrk="1" hangingPunct="1">
              <a:buFontTx/>
              <a:buChar char="-"/>
              <a:defRPr/>
            </a:pPr>
            <a:r>
              <a:rPr lang="en-US" b="1" dirty="0">
                <a:solidFill>
                  <a:schemeClr val="accent6"/>
                </a:solidFill>
              </a:rPr>
              <a:t>Sectors/ministries could be linked for the purpose of a SRC, provided there is a coherent policy, budgetary and institutional framework.</a:t>
            </a:r>
            <a:endParaRPr lang="en-GB" b="1" dirty="0"/>
          </a:p>
          <a:p>
            <a:pPr marL="173782" indent="-173782" eaLnBrk="1" hangingPunct="1">
              <a:buFontTx/>
              <a:buChar char="-"/>
              <a:defRPr/>
            </a:pPr>
            <a:r>
              <a:rPr lang="en-GB" b="1" dirty="0"/>
              <a:t>Discuss financial additionality in detail (see page 13 of the Guidelines) and explain (fundamental) difference between concept of additionality and earmarking. </a:t>
            </a:r>
          </a:p>
          <a:p>
            <a:pPr eaLnBrk="1" hangingPunct="1">
              <a:defRPr/>
            </a:pPr>
            <a:endParaRPr lang="en-GB" dirty="0"/>
          </a:p>
          <a:p>
            <a:pPr>
              <a:defRPr/>
            </a:pPr>
            <a:endParaRPr lang="en-US" altLang="en-US" dirty="0"/>
          </a:p>
        </p:txBody>
      </p:sp>
      <p:sp>
        <p:nvSpPr>
          <p:cNvPr id="20484" name="Slide Number Placeholder 3"/>
          <p:cNvSpPr>
            <a:spLocks noGrp="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52475" indent="-288925">
              <a:spcBef>
                <a:spcPct val="30000"/>
              </a:spcBef>
              <a:defRPr sz="1200">
                <a:solidFill>
                  <a:schemeClr val="tx1"/>
                </a:solidFill>
                <a:latin typeface="Arial" panose="020B0604020202020204" pitchFamily="34" charset="0"/>
              </a:defRPr>
            </a:lvl2pPr>
            <a:lvl3pPr marL="1157288" indent="-230188">
              <a:spcBef>
                <a:spcPct val="30000"/>
              </a:spcBef>
              <a:defRPr sz="1200">
                <a:solidFill>
                  <a:schemeClr val="tx1"/>
                </a:solidFill>
                <a:latin typeface="Arial" panose="020B0604020202020204" pitchFamily="34" charset="0"/>
              </a:defRPr>
            </a:lvl3pPr>
            <a:lvl4pPr marL="1620838" indent="-230188">
              <a:spcBef>
                <a:spcPct val="30000"/>
              </a:spcBef>
              <a:defRPr sz="1200">
                <a:solidFill>
                  <a:schemeClr val="tx1"/>
                </a:solidFill>
                <a:latin typeface="Arial" panose="020B0604020202020204" pitchFamily="34" charset="0"/>
              </a:defRPr>
            </a:lvl4pPr>
            <a:lvl5pPr marL="2084388" indent="-230188">
              <a:spcBef>
                <a:spcPct val="30000"/>
              </a:spcBef>
              <a:defRPr sz="1200">
                <a:solidFill>
                  <a:schemeClr val="tx1"/>
                </a:solidFill>
                <a:latin typeface="Arial" panose="020B0604020202020204" pitchFamily="34" charset="0"/>
              </a:defRPr>
            </a:lvl5pPr>
            <a:lvl6pPr marL="2541588" indent="-230188" eaLnBrk="0" fontAlgn="base" hangingPunct="0">
              <a:spcBef>
                <a:spcPct val="30000"/>
              </a:spcBef>
              <a:spcAft>
                <a:spcPct val="0"/>
              </a:spcAft>
              <a:defRPr sz="1200">
                <a:solidFill>
                  <a:schemeClr val="tx1"/>
                </a:solidFill>
                <a:latin typeface="Arial" panose="020B0604020202020204" pitchFamily="34" charset="0"/>
              </a:defRPr>
            </a:lvl6pPr>
            <a:lvl7pPr marL="2998788" indent="-230188" eaLnBrk="0" fontAlgn="base" hangingPunct="0">
              <a:spcBef>
                <a:spcPct val="30000"/>
              </a:spcBef>
              <a:spcAft>
                <a:spcPct val="0"/>
              </a:spcAft>
              <a:defRPr sz="1200">
                <a:solidFill>
                  <a:schemeClr val="tx1"/>
                </a:solidFill>
                <a:latin typeface="Arial" panose="020B0604020202020204" pitchFamily="34" charset="0"/>
              </a:defRPr>
            </a:lvl7pPr>
            <a:lvl8pPr marL="3455988" indent="-230188" eaLnBrk="0" fontAlgn="base" hangingPunct="0">
              <a:spcBef>
                <a:spcPct val="30000"/>
              </a:spcBef>
              <a:spcAft>
                <a:spcPct val="0"/>
              </a:spcAft>
              <a:defRPr sz="1200">
                <a:solidFill>
                  <a:schemeClr val="tx1"/>
                </a:solidFill>
                <a:latin typeface="Arial" panose="020B0604020202020204" pitchFamily="34" charset="0"/>
              </a:defRPr>
            </a:lvl8pPr>
            <a:lvl9pPr marL="3913188" indent="-230188"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39C311F-9EC4-4D62-B717-B1494CA412E5}" type="slidenum">
              <a:rPr lang="en-GB" altLang="en-US" smtClean="0"/>
              <a:pPr>
                <a:spcBef>
                  <a:spcPct val="0"/>
                </a:spcBef>
              </a:pPr>
              <a:t>6</a:t>
            </a:fld>
            <a:endParaRPr lang="en-GB" altLang="en-US"/>
          </a:p>
        </p:txBody>
      </p:sp>
    </p:spTree>
    <p:extLst>
      <p:ext uri="{BB962C8B-B14F-4D97-AF65-F5344CB8AC3E}">
        <p14:creationId xmlns:p14="http://schemas.microsoft.com/office/powerpoint/2010/main" val="33434376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D31F9AA-8A70-4FAA-A51C-DA4BCB429FD1}" type="slidenum">
              <a:rPr kumimoji="0" lang="en-US" sz="1200" b="0" i="0" u="none" strike="noStrike" kern="1200" cap="none" spc="0" normalizeH="0" baseline="0" noProof="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
        <p:nvSpPr>
          <p:cNvPr id="1034242" name="Rectangle 2"/>
          <p:cNvSpPr>
            <a:spLocks noGrp="1" noRot="1" noChangeAspect="1" noChangeArrowheads="1" noTextEdit="1"/>
          </p:cNvSpPr>
          <p:nvPr>
            <p:ph type="sldImg"/>
          </p:nvPr>
        </p:nvSpPr>
        <p:spPr>
          <a:xfrm>
            <a:off x="1081088" y="865188"/>
            <a:ext cx="4637087" cy="3479800"/>
          </a:xfrm>
          <a:ln w="12700" cap="flat">
            <a:solidFill>
              <a:schemeClr val="tx1"/>
            </a:solidFill>
          </a:ln>
        </p:spPr>
      </p:sp>
      <p:sp>
        <p:nvSpPr>
          <p:cNvPr id="1034243" name="Rectangle 3"/>
          <p:cNvSpPr>
            <a:spLocks noGrp="1" noChangeArrowheads="1"/>
          </p:cNvSpPr>
          <p:nvPr>
            <p:ph type="body" idx="1"/>
          </p:nvPr>
        </p:nvSpPr>
        <p:spPr>
          <a:xfrm>
            <a:off x="906358" y="4711707"/>
            <a:ext cx="4983389" cy="4460093"/>
          </a:xfrm>
          <a:ln/>
        </p:spPr>
        <p:txBody>
          <a:bodyPr lIns="94910" tIns="46621" rIns="94910" bIns="46621"/>
          <a:lstStyle/>
          <a:p>
            <a:r>
              <a:rPr lang="fr-BE" dirty="0"/>
              <a:t>In the guidelines</a:t>
            </a:r>
            <a:r>
              <a:rPr lang="fr-BE" baseline="0" dirty="0"/>
              <a:t> </a:t>
            </a:r>
            <a:r>
              <a:rPr lang="fr-BE" baseline="0" dirty="0" err="1"/>
              <a:t>additionality</a:t>
            </a:r>
            <a:r>
              <a:rPr lang="fr-BE" baseline="0" dirty="0"/>
              <a:t> </a:t>
            </a:r>
            <a:r>
              <a:rPr lang="fr-BE" baseline="0" dirty="0" err="1"/>
              <a:t>is</a:t>
            </a:r>
            <a:r>
              <a:rPr lang="fr-BE" baseline="0" dirty="0"/>
              <a:t> </a:t>
            </a:r>
            <a:r>
              <a:rPr lang="fr-BE" baseline="0" dirty="0" err="1"/>
              <a:t>dealt</a:t>
            </a:r>
            <a:r>
              <a:rPr lang="fr-BE" baseline="0" dirty="0"/>
              <a:t> </a:t>
            </a:r>
            <a:r>
              <a:rPr lang="fr-BE" baseline="0" dirty="0" err="1"/>
              <a:t>with</a:t>
            </a:r>
            <a:r>
              <a:rPr lang="fr-BE" baseline="0" dirty="0"/>
              <a:t> in vol II, page 6 and vol. III,  </a:t>
            </a:r>
            <a:r>
              <a:rPr lang="fr-BE" baseline="0" dirty="0" err="1"/>
              <a:t>Annex</a:t>
            </a:r>
            <a:r>
              <a:rPr lang="fr-BE" baseline="0" dirty="0"/>
              <a:t> 2, page 10 -12, </a:t>
            </a:r>
            <a:r>
              <a:rPr lang="fr-BE" baseline="0" dirty="0" err="1"/>
              <a:t>sub</a:t>
            </a:r>
            <a:r>
              <a:rPr lang="fr-BE" baseline="0" dirty="0"/>
              <a:t>-section « Financial </a:t>
            </a:r>
            <a:r>
              <a:rPr lang="fr-BE" baseline="0" dirty="0" err="1"/>
              <a:t>additionality</a:t>
            </a:r>
            <a:r>
              <a:rPr lang="fr-BE" baseline="0" dirty="0"/>
              <a:t> in SRC ».</a:t>
            </a:r>
          </a:p>
          <a:p>
            <a:endParaRPr lang="fr-BE" baseline="0" dirty="0"/>
          </a:p>
        </p:txBody>
      </p:sp>
    </p:spTree>
    <p:extLst>
      <p:ext uri="{BB962C8B-B14F-4D97-AF65-F5344CB8AC3E}">
        <p14:creationId xmlns:p14="http://schemas.microsoft.com/office/powerpoint/2010/main" val="41385842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648EC23-7EC4-4827-9686-DE9B6FCD4A6C}" type="slidenum">
              <a:rPr kumimoji="0" lang="en-US" sz="1200" b="0" i="0" u="none" strike="noStrike" kern="1200" cap="none" spc="0" normalizeH="0" baseline="0" noProof="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
        <p:nvSpPr>
          <p:cNvPr id="1026050" name="Rectangle 2"/>
          <p:cNvSpPr>
            <a:spLocks noGrp="1" noRot="1" noChangeAspect="1" noChangeArrowheads="1" noTextEdit="1"/>
          </p:cNvSpPr>
          <p:nvPr>
            <p:ph type="sldImg"/>
          </p:nvPr>
        </p:nvSpPr>
        <p:spPr>
          <a:xfrm>
            <a:off x="927100" y="750888"/>
            <a:ext cx="4945063" cy="3709987"/>
          </a:xfrm>
          <a:ln/>
        </p:spPr>
      </p:sp>
      <p:sp>
        <p:nvSpPr>
          <p:cNvPr id="1026051" name="Rectangle 3"/>
          <p:cNvSpPr>
            <a:spLocks noGrp="1" noChangeArrowheads="1"/>
          </p:cNvSpPr>
          <p:nvPr>
            <p:ph type="body" idx="1"/>
          </p:nvPr>
        </p:nvSpPr>
        <p:spPr>
          <a:xfrm>
            <a:off x="906357" y="4715154"/>
            <a:ext cx="4984962" cy="4466988"/>
          </a:xfrm>
        </p:spPr>
        <p:txBody>
          <a:bodyPr/>
          <a:lstStyle/>
          <a:p>
            <a:r>
              <a:rPr lang="en-GB" baseline="0" noProof="0" dirty="0"/>
              <a:t>NB: </a:t>
            </a:r>
          </a:p>
          <a:p>
            <a:pPr>
              <a:buFont typeface="Arial" pitchFamily="34" charset="0"/>
              <a:buChar char="•"/>
            </a:pPr>
            <a:r>
              <a:rPr lang="en-GB" baseline="0" noProof="0" dirty="0"/>
              <a:t> On choosing how to express the baseline: be extremely cautious when using relative shares (%): an increase in the relative share of health expenditure in total government expenditure may be the consequence of a decline in expenditures on justice and education and does not necessarily means that more resources are allocated to health.</a:t>
            </a:r>
          </a:p>
          <a:p>
            <a:pPr>
              <a:buFont typeface="Arial" pitchFamily="34" charset="0"/>
              <a:buChar char="•"/>
            </a:pPr>
            <a:r>
              <a:rPr lang="en-GB" baseline="0" noProof="0" dirty="0"/>
              <a:t> Where appropriate formulate disbursement conditions as regards increases of sector expenditures. The guidelines explicitly mention „</a:t>
            </a:r>
            <a:r>
              <a:rPr lang="en-GB" i="1" baseline="0" noProof="0" dirty="0"/>
              <a:t>in </a:t>
            </a:r>
            <a:r>
              <a:rPr lang="en-GB" i="1" u="sng" baseline="0" noProof="0" dirty="0"/>
              <a:t>exceptional circumstances </a:t>
            </a:r>
            <a:r>
              <a:rPr lang="en-GB" i="1" baseline="0" noProof="0" dirty="0"/>
              <a:t>the programme could define conditions in the Financing Agreement around critical levels of expenditures for certain key budget items“. </a:t>
            </a:r>
          </a:p>
          <a:p>
            <a:pPr>
              <a:buFont typeface="Arial" pitchFamily="34" charset="0"/>
              <a:buChar char="•"/>
            </a:pPr>
            <a:r>
              <a:rPr lang="en-GB" i="0" baseline="0" noProof="0" dirty="0"/>
              <a:t> However, in general the use of process indicators on the magnitude of the resources allocated to a sector should be avoided because it undermines the ownership of the budget management by the government.</a:t>
            </a:r>
            <a:endParaRPr lang="en-GB" i="0" noProof="0" dirty="0"/>
          </a:p>
        </p:txBody>
      </p:sp>
    </p:spTree>
    <p:extLst>
      <p:ext uri="{BB962C8B-B14F-4D97-AF65-F5344CB8AC3E}">
        <p14:creationId xmlns:p14="http://schemas.microsoft.com/office/powerpoint/2010/main" val="27362176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Advantage of a cross-sector approach: avoid a too narrow sector approach that ay limit opportunity for policy response that should go beyond one sector (ex: health/water, agricultural extension services/transport-rural roads…) </a:t>
            </a:r>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GB" sz="1200" b="0" i="0" u="none" strike="noStrike" kern="1200" cap="none" spc="0" normalizeH="0" baseline="0" noProof="0" dirty="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35314482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p:spPr>
        <p:txBody>
          <a:bodyPr/>
          <a:lstStyle/>
          <a:p>
            <a:endParaRPr lang="en-US" altLang="en-US"/>
          </a:p>
        </p:txBody>
      </p:sp>
      <p:sp>
        <p:nvSpPr>
          <p:cNvPr id="10244" name="Slide Number Placeholder 3"/>
          <p:cNvSpPr>
            <a:spLocks noGrp="1"/>
          </p:cNvSpPr>
          <p:nvPr>
            <p:ph type="sldNum" sz="quarter" idx="5"/>
          </p:nvPr>
        </p:nvSpPr>
        <p:spPr>
          <a:noFill/>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D9F6F81-E089-4FB8-9B6E-05233001B88E}" type="slidenum">
              <a:rPr kumimoji="0" lang="en-GB"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GB"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005658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dirty="0">
              <a:solidFill>
                <a:schemeClr val="lt1"/>
              </a:solidFill>
              <a:latin typeface="+mn-lt"/>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dirty="0"/>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dirty="0"/>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pPr/>
              <a:t>‹#›</a:t>
            </a:fld>
            <a:endParaRPr lang="en-GB" dirty="0"/>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pPr/>
              <a:t>‹#›</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dirty="0"/>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dirty="0"/>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dirty="0"/>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pPr/>
              <a:t>‹#›</a:t>
            </a:fld>
            <a:endParaRPr lang="en-GB"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eaLnBrk="0" hangingPunct="0">
              <a:defRPr sz="1200">
                <a:solidFill>
                  <a:srgbClr val="0F5494"/>
                </a:solidFill>
                <a:latin typeface="Verdana" panose="020B0604030504040204" pitchFamily="34" charset="0"/>
              </a:defRPr>
            </a:lvl1pPr>
            <a:lvl2pPr marL="742950" indent="-285750" defTabSz="457200" eaLnBrk="0" hangingPunct="0">
              <a:defRPr sz="1200">
                <a:solidFill>
                  <a:srgbClr val="0F5494"/>
                </a:solidFill>
                <a:latin typeface="Verdana" panose="020B0604030504040204" pitchFamily="34" charset="0"/>
              </a:defRPr>
            </a:lvl2pPr>
            <a:lvl3pPr marL="1143000" indent="-228600" defTabSz="457200" eaLnBrk="0" hangingPunct="0">
              <a:defRPr sz="1200">
                <a:solidFill>
                  <a:srgbClr val="0F5494"/>
                </a:solidFill>
                <a:latin typeface="Verdana" panose="020B0604030504040204" pitchFamily="34" charset="0"/>
              </a:defRPr>
            </a:lvl3pPr>
            <a:lvl4pPr marL="1600200" indent="-228600" defTabSz="457200" eaLnBrk="0" hangingPunct="0">
              <a:defRPr sz="1200">
                <a:solidFill>
                  <a:srgbClr val="0F5494"/>
                </a:solidFill>
                <a:latin typeface="Verdana" panose="020B0604030504040204" pitchFamily="34" charset="0"/>
              </a:defRPr>
            </a:lvl4pPr>
            <a:lvl5pPr marL="2057400" indent="-228600" defTabSz="457200" eaLnBrk="0" hangingPunct="0">
              <a:defRPr sz="1200">
                <a:solidFill>
                  <a:srgbClr val="0F5494"/>
                </a:solidFill>
                <a:latin typeface="Verdana" panose="020B0604030504040204" pitchFamily="34" charset="0"/>
              </a:defRPr>
            </a:lvl5pPr>
            <a:lvl6pPr marL="2514600" indent="-228600" defTabSz="457200"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457200"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457200"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4572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defRPr/>
            </a:pPr>
            <a:endParaRPr lang="en-US" altLang="en-US" sz="180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1"/>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solidFill>
                <a:srgbClr val="FFFFFF"/>
              </a:solidFill>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12"/>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solidFill>
                <a:srgbClr val="FFFFFF"/>
              </a:solidFill>
            </a:endParaRPr>
          </a:p>
        </p:txBody>
      </p:sp>
      <p:sp>
        <p:nvSpPr>
          <p:cNvPr id="8" name="Rectangle 13"/>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solidFill>
                <a:srgbClr val="FFFFFF"/>
              </a:solidFill>
            </a:endParaRPr>
          </a:p>
        </p:txBody>
      </p:sp>
      <p:sp>
        <p:nvSpPr>
          <p:cNvPr id="9" name="Rectangle 15"/>
          <p:cNvSpPr>
            <a:spLocks noGrp="1" noChangeArrowheads="1"/>
          </p:cNvSpPr>
          <p:nvPr>
            <p:ph type="sldNum" sz="quarter" idx="12"/>
          </p:nvPr>
        </p:nvSpPr>
        <p:spPr/>
        <p:txBody>
          <a:bodyPr/>
          <a:lstStyle>
            <a:lvl1pPr>
              <a:defRPr>
                <a:solidFill>
                  <a:schemeClr val="bg1"/>
                </a:solidFill>
                <a:latin typeface="Verdana" panose="020B0604030504040204" pitchFamily="34" charset="0"/>
              </a:defRPr>
            </a:lvl1pPr>
          </a:lstStyle>
          <a:p>
            <a:pPr>
              <a:defRPr/>
            </a:pPr>
            <a:fld id="{C1A00D4A-167A-45B0-880A-6B9872293C92}" type="slidenum">
              <a:rPr lang="en-GB" altLang="en-US">
                <a:solidFill>
                  <a:srgbClr val="FFFFFF"/>
                </a:solidFill>
              </a:rPr>
              <a:pPr>
                <a:defRPr/>
              </a:pPr>
              <a:t>‹#›</a:t>
            </a:fld>
            <a:endParaRPr lang="en-GB" altLang="en-US">
              <a:solidFill>
                <a:srgbClr val="FFFFFF"/>
              </a:solidFill>
            </a:endParaRPr>
          </a:p>
        </p:txBody>
      </p:sp>
    </p:spTree>
    <p:extLst>
      <p:ext uri="{BB962C8B-B14F-4D97-AF65-F5344CB8AC3E}">
        <p14:creationId xmlns:p14="http://schemas.microsoft.com/office/powerpoint/2010/main" val="31902347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C256C6B-CA35-45AC-AE33-147CC876F17E}"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42006079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96918E2-9E23-43F3-B78D-C225298EFDA4}"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29761344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8AEA13-5AC1-4DF0-B592-32848410F502}"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22475389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2269CF39-464E-471B-9BFC-391D788B65CE}"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39807285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4269D59-DFE2-429F-A71E-542373AE0270}"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4835887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7BC22FA-CD27-41B8-997B-FC21065EBE4E}"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767274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pPr/>
              <a:t>‹#›</a:t>
            </a:fld>
            <a:endParaRPr lang="en-GB"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CEC54A2-B602-4776-99BA-0D90CDB5F83F}"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11812147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0CD3A9B-50B9-4823-A204-285C5D15FE2A}"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29299148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D0162E8-62B9-42BC-B9C4-781E132D1D37}"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267419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D87BDC2-B774-45F1-BC42-E5C47F4AA48B}" type="slidenum">
              <a:rPr lang="en-GB" altLang="en-US">
                <a:solidFill>
                  <a:srgbClr val="000000"/>
                </a:solidFill>
              </a:rPr>
              <a:pPr>
                <a:defRPr/>
              </a:pPr>
              <a:t>‹#›</a:t>
            </a:fld>
            <a:endParaRPr lang="en-GB" altLang="en-US">
              <a:solidFill>
                <a:srgbClr val="000000"/>
              </a:solidFill>
            </a:endParaRPr>
          </a:p>
        </p:txBody>
      </p:sp>
    </p:spTree>
    <p:extLst>
      <p:ext uri="{BB962C8B-B14F-4D97-AF65-F5344CB8AC3E}">
        <p14:creationId xmlns:p14="http://schemas.microsoft.com/office/powerpoint/2010/main" val="2373666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dirty="0"/>
          </a:p>
        </p:txBody>
      </p:sp>
      <p:sp>
        <p:nvSpPr>
          <p:cNvPr id="8" name="Footer Placeholder 7"/>
          <p:cNvSpPr>
            <a:spLocks noGrp="1"/>
          </p:cNvSpPr>
          <p:nvPr>
            <p:ph type="ftr" sz="quarter" idx="11"/>
          </p:nvPr>
        </p:nvSpPr>
        <p:spPr/>
        <p:txBody>
          <a:bodyPr/>
          <a:lstStyle>
            <a:lvl1pPr>
              <a:defRPr/>
            </a:lvl1pPr>
          </a:lstStyle>
          <a:p>
            <a:endParaRPr lang="en-GB" dirty="0"/>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dirty="0"/>
          </a:p>
        </p:txBody>
      </p:sp>
      <p:sp>
        <p:nvSpPr>
          <p:cNvPr id="4" name="Footer Placeholder 3"/>
          <p:cNvSpPr>
            <a:spLocks noGrp="1"/>
          </p:cNvSpPr>
          <p:nvPr>
            <p:ph type="ftr" sz="quarter" idx="11"/>
          </p:nvPr>
        </p:nvSpPr>
        <p:spPr/>
        <p:txBody>
          <a:bodyPr/>
          <a:lstStyle>
            <a:lvl1pPr>
              <a:defRPr/>
            </a:lvl1pPr>
          </a:lstStyle>
          <a:p>
            <a:endParaRPr lang="en-GB" dirty="0"/>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dirty="0"/>
          </a:p>
        </p:txBody>
      </p:sp>
      <p:sp>
        <p:nvSpPr>
          <p:cNvPr id="3" name="Footer Placeholder 2"/>
          <p:cNvSpPr>
            <a:spLocks noGrp="1"/>
          </p:cNvSpPr>
          <p:nvPr>
            <p:ph type="ftr" sz="quarter" idx="11"/>
          </p:nvPr>
        </p:nvSpPr>
        <p:spPr/>
        <p:txBody>
          <a:bodyPr/>
          <a:lstStyle>
            <a:lvl1pPr>
              <a:defRPr/>
            </a:lvl1pPr>
          </a:lstStyle>
          <a:p>
            <a:endParaRPr lang="en-GB" dirty="0"/>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theme" Target="../theme/theme2.xml"/><Relationship Id="rId13" Type="http://schemas.openxmlformats.org/officeDocument/2006/relationships/image" Target="../media/image3.png"/><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02768D2-4A8B-4330-BAE2-D1472A5B1CDF}" type="slidenum">
              <a:rPr lang="en-GB"/>
              <a:pPr/>
              <a:t>‹#›</a:t>
            </a:fld>
            <a:endParaRPr lang="en-GB"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pic>
        <p:nvPicPr>
          <p:cNvPr id="1041" name="Picture 17" descr="LOGO CE_Vertical_EN_NEG_quadri_HR"/>
          <p:cNvPicPr>
            <a:picLocks noChangeAspect="1" noChangeArrowheads="1"/>
          </p:cNvPicPr>
          <p:nvPr/>
        </p:nvPicPr>
        <p:blipFill>
          <a:blip r:embed="rId14" cstate="print"/>
          <a:srcRect/>
          <a:stretch>
            <a:fillRect/>
          </a:stretch>
        </p:blipFill>
        <p:spPr bwMode="auto">
          <a:xfrm>
            <a:off x="3957638" y="258763"/>
            <a:ext cx="1436687" cy="1004887"/>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charset="0"/>
              </a:defRPr>
            </a:lvl1pPr>
          </a:lstStyle>
          <a:p>
            <a:pPr>
              <a:defRPr/>
            </a:pPr>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charset="0"/>
              </a:defRPr>
            </a:lvl1pPr>
          </a:lstStyle>
          <a:p>
            <a:pPr>
              <a:defRPr/>
            </a:pPr>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panose="020B0604020202020204" pitchFamily="34" charset="0"/>
              </a:defRPr>
            </a:lvl1pPr>
          </a:lstStyle>
          <a:p>
            <a:pPr>
              <a:defRPr/>
            </a:pPr>
            <a:fld id="{5AC7B0F0-947A-4EB7-8707-8B5E6A55DB62}" type="slidenum">
              <a:rPr lang="en-GB" altLang="en-US">
                <a:solidFill>
                  <a:srgbClr val="000000"/>
                </a:solidFill>
              </a:rPr>
              <a:pPr>
                <a:defRPr/>
              </a:pPr>
              <a:t>‹#›</a:t>
            </a:fld>
            <a:endParaRPr lang="en-GB" altLang="en-US">
              <a:solidFill>
                <a:srgbClr val="000000"/>
              </a:solidFill>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solidFill>
                <a:srgbClr val="FFFFFF"/>
              </a:solidFill>
            </a:endParaRPr>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solidFill>
                <a:srgbClr val="FFFFFF"/>
              </a:solidFill>
            </a:endParaRPr>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236793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buChar char="•"/>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8"/>
          <p:cNvSpPr>
            <a:spLocks noGrp="1" noChangeArrowheads="1"/>
          </p:cNvSpPr>
          <p:nvPr>
            <p:ph type="sldNum" sz="quarter" idx="4294967295"/>
          </p:nvPr>
        </p:nvSpPr>
        <p:spPr>
          <a:xfrm>
            <a:off x="6553200" y="6245225"/>
            <a:ext cx="2133600" cy="476250"/>
          </a:xfrm>
          <a:prstGeom prst="rect">
            <a:avLst/>
          </a:prstGeom>
          <a:noFill/>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AE84609D-688F-48AF-95AA-9554149EFBC5}" type="slidenum">
              <a:rPr lang="en-GB" altLang="en-US" sz="1400" i="0" smtClean="0">
                <a:solidFill>
                  <a:schemeClr val="bg1"/>
                </a:solidFill>
              </a:rPr>
              <a:pPr>
                <a:spcBef>
                  <a:spcPct val="0"/>
                </a:spcBef>
                <a:buClrTx/>
                <a:buFontTx/>
                <a:buNone/>
              </a:pPr>
              <a:t>1</a:t>
            </a:fld>
            <a:endParaRPr lang="en-GB" altLang="en-US" sz="1400" i="0">
              <a:solidFill>
                <a:schemeClr val="bg1"/>
              </a:solidFill>
            </a:endParaRPr>
          </a:p>
        </p:txBody>
      </p:sp>
      <p:sp>
        <p:nvSpPr>
          <p:cNvPr id="7171" name="Rectangle 5"/>
          <p:cNvSpPr>
            <a:spLocks noGrp="1" noChangeArrowheads="1"/>
          </p:cNvSpPr>
          <p:nvPr>
            <p:ph type="ctrTitle"/>
          </p:nvPr>
        </p:nvSpPr>
        <p:spPr>
          <a:xfrm>
            <a:off x="0" y="1556792"/>
            <a:ext cx="9144000" cy="1152128"/>
          </a:xfrm>
        </p:spPr>
        <p:txBody>
          <a:bodyPr/>
          <a:lstStyle/>
          <a:p>
            <a:pPr indent="0" algn="ctr" eaLnBrk="1" hangingPunct="1"/>
            <a:r>
              <a:rPr lang="fr-BE" altLang="es-ES" sz="4000" dirty="0">
                <a:solidFill>
                  <a:srgbClr val="FFC000"/>
                </a:solidFill>
              </a:rPr>
              <a:t>Budget Support Training</a:t>
            </a:r>
            <a:endParaRPr lang="en-GB" altLang="es-ES" sz="4000" dirty="0">
              <a:solidFill>
                <a:srgbClr val="FFC000"/>
              </a:solidFill>
            </a:endParaRPr>
          </a:p>
        </p:txBody>
      </p:sp>
      <p:sp>
        <p:nvSpPr>
          <p:cNvPr id="7172" name="Rectangle 6"/>
          <p:cNvSpPr>
            <a:spLocks noGrp="1" noChangeArrowheads="1"/>
          </p:cNvSpPr>
          <p:nvPr>
            <p:ph type="subTitle" idx="1"/>
          </p:nvPr>
        </p:nvSpPr>
        <p:spPr>
          <a:xfrm>
            <a:off x="0" y="2852936"/>
            <a:ext cx="9144000" cy="1944216"/>
          </a:xfrm>
        </p:spPr>
        <p:txBody>
          <a:bodyPr/>
          <a:lstStyle/>
          <a:p>
            <a:pPr algn="ctr" eaLnBrk="1" hangingPunct="1">
              <a:lnSpc>
                <a:spcPct val="80000"/>
              </a:lnSpc>
            </a:pPr>
            <a:endParaRPr lang="fr-BE" altLang="es-ES" sz="1400" dirty="0"/>
          </a:p>
          <a:p>
            <a:pPr algn="ctr"/>
            <a:r>
              <a:rPr lang="fr-BE" altLang="es-ES" sz="1400" dirty="0"/>
              <a:t/>
            </a:r>
            <a:br>
              <a:rPr lang="fr-BE" altLang="es-ES" sz="1400" dirty="0"/>
            </a:br>
            <a:r>
              <a:rPr lang="en-GB" altLang="es-ES" sz="2400" dirty="0"/>
              <a:t>Module 7</a:t>
            </a:r>
          </a:p>
          <a:p>
            <a:pPr algn="ctr"/>
            <a:r>
              <a:rPr lang="en-GB" altLang="es-ES" sz="2400" dirty="0"/>
              <a:t>Sector Reform Contract (SRC) </a:t>
            </a:r>
          </a:p>
        </p:txBody>
      </p:sp>
    </p:spTree>
    <p:extLst>
      <p:ext uri="{BB962C8B-B14F-4D97-AF65-F5344CB8AC3E}">
        <p14:creationId xmlns:p14="http://schemas.microsoft.com/office/powerpoint/2010/main" val="1686790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500063" y="1071563"/>
            <a:ext cx="8229600" cy="773112"/>
          </a:xfrm>
        </p:spPr>
        <p:txBody>
          <a:bodyPr/>
          <a:lstStyle/>
          <a:p>
            <a:pPr algn="ctr"/>
            <a:r>
              <a:rPr lang="en-GB" altLang="en-US"/>
              <a:t>Outline</a:t>
            </a:r>
          </a:p>
        </p:txBody>
      </p:sp>
      <p:sp>
        <p:nvSpPr>
          <p:cNvPr id="3" name="Content Placeholder 2"/>
          <p:cNvSpPr>
            <a:spLocks noGrp="1"/>
          </p:cNvSpPr>
          <p:nvPr>
            <p:ph idx="1"/>
          </p:nvPr>
        </p:nvSpPr>
        <p:spPr>
          <a:xfrm>
            <a:off x="539750" y="1844676"/>
            <a:ext cx="8229600" cy="4400550"/>
          </a:xfrm>
        </p:spPr>
        <p:txBody>
          <a:bodyPr/>
          <a:lstStyle/>
          <a:p>
            <a:pPr marL="358775" indent="-358775">
              <a:spcBef>
                <a:spcPts val="0"/>
              </a:spcBef>
              <a:buClrTx/>
              <a:buFont typeface="Wingdings" pitchFamily="2" charset="2"/>
              <a:buChar char="Ø"/>
              <a:tabLst>
                <a:tab pos="717550" algn="l"/>
              </a:tabLst>
              <a:defRPr/>
            </a:pPr>
            <a:r>
              <a:rPr lang="en-GB" sz="2000" i="0" dirty="0">
                <a:solidFill>
                  <a:srgbClr val="2D5EC1"/>
                </a:solidFill>
              </a:rPr>
              <a:t>Rationale  and objectives of SRC  </a:t>
            </a:r>
          </a:p>
          <a:p>
            <a:pPr marL="358775" indent="-358775">
              <a:spcBef>
                <a:spcPts val="0"/>
              </a:spcBef>
              <a:buClrTx/>
              <a:buFont typeface="Wingdings" pitchFamily="2" charset="2"/>
              <a:buChar char="Ø"/>
              <a:tabLst>
                <a:tab pos="717550" algn="l"/>
              </a:tabLst>
              <a:defRPr/>
            </a:pPr>
            <a:endParaRPr lang="en-GB" sz="2000" b="1" i="0" dirty="0">
              <a:solidFill>
                <a:srgbClr val="C00000"/>
              </a:solidFill>
            </a:endParaRPr>
          </a:p>
          <a:p>
            <a:pPr marL="358775" indent="-358775">
              <a:spcBef>
                <a:spcPts val="0"/>
              </a:spcBef>
              <a:buClrTx/>
              <a:buFont typeface="Wingdings" pitchFamily="2" charset="2"/>
              <a:buChar char="Ø"/>
              <a:tabLst>
                <a:tab pos="717550" algn="l"/>
              </a:tabLst>
              <a:defRPr/>
            </a:pPr>
            <a:r>
              <a:rPr lang="en-GB" sz="2000" b="1" i="0" dirty="0">
                <a:solidFill>
                  <a:srgbClr val="C00000"/>
                </a:solidFill>
              </a:rPr>
              <a:t>Consideration of the EU Fundamental Values in the context of SRC</a:t>
            </a:r>
          </a:p>
          <a:p>
            <a:pPr marL="0" indent="0">
              <a:spcBef>
                <a:spcPts val="0"/>
              </a:spcBef>
              <a:buClrTx/>
              <a:buFontTx/>
              <a:buNone/>
              <a:tabLst>
                <a:tab pos="717550" algn="l"/>
              </a:tabLst>
              <a:defRPr/>
            </a:pPr>
            <a:endParaRPr lang="en-GB" sz="2000" i="0" dirty="0">
              <a:solidFill>
                <a:srgbClr val="2D5EC1"/>
              </a:solidFill>
            </a:endParaRPr>
          </a:p>
          <a:p>
            <a:pPr marL="358775" indent="-358775">
              <a:spcBef>
                <a:spcPts val="0"/>
              </a:spcBef>
              <a:buClrTx/>
              <a:buFont typeface="Wingdings" pitchFamily="2" charset="2"/>
              <a:buChar char="Ø"/>
              <a:tabLst>
                <a:tab pos="717550" algn="l"/>
              </a:tabLst>
              <a:defRPr/>
            </a:pPr>
            <a:r>
              <a:rPr lang="en-GB" sz="2000" i="0" dirty="0">
                <a:solidFill>
                  <a:srgbClr val="2D5EC1"/>
                </a:solidFill>
              </a:rPr>
              <a:t>How to assess the eligibility for a SRC</a:t>
            </a:r>
          </a:p>
          <a:p>
            <a:pPr marL="358775" indent="-358775">
              <a:spcBef>
                <a:spcPts val="0"/>
              </a:spcBef>
              <a:buClrTx/>
              <a:buFont typeface="Wingdings" pitchFamily="2" charset="2"/>
              <a:buChar char="Ø"/>
              <a:tabLst>
                <a:tab pos="717550" algn="l"/>
              </a:tabLst>
              <a:defRPr/>
            </a:pPr>
            <a:endParaRPr lang="en-GB" sz="2000" i="0" dirty="0">
              <a:solidFill>
                <a:srgbClr val="2D5EC1"/>
              </a:solidFill>
            </a:endParaRPr>
          </a:p>
          <a:p>
            <a:pPr marL="358775" indent="-358775">
              <a:spcBef>
                <a:spcPts val="0"/>
              </a:spcBef>
              <a:buClrTx/>
              <a:buFont typeface="Wingdings" pitchFamily="2" charset="2"/>
              <a:buChar char="Ø"/>
              <a:tabLst>
                <a:tab pos="717550" algn="l"/>
              </a:tabLst>
            </a:pPr>
            <a:r>
              <a:rPr lang="en-GB" sz="2000" i="0" dirty="0"/>
              <a:t>SRC and decentralisation </a:t>
            </a:r>
          </a:p>
          <a:p>
            <a:pPr marL="358775" indent="-358775">
              <a:spcBef>
                <a:spcPts val="0"/>
              </a:spcBef>
              <a:buClrTx/>
              <a:buFont typeface="Wingdings" pitchFamily="2" charset="2"/>
              <a:buChar char="Ø"/>
              <a:tabLst>
                <a:tab pos="717550" algn="l"/>
              </a:tabLst>
            </a:pPr>
            <a:endParaRPr lang="en-GB" sz="2000" i="0" dirty="0"/>
          </a:p>
          <a:p>
            <a:pPr marL="358775" indent="-358775">
              <a:spcBef>
                <a:spcPts val="0"/>
              </a:spcBef>
              <a:buClrTx/>
              <a:buFont typeface="Wingdings" pitchFamily="2" charset="2"/>
              <a:buChar char="Ø"/>
              <a:tabLst>
                <a:tab pos="717550" algn="l"/>
              </a:tabLst>
            </a:pPr>
            <a:r>
              <a:rPr lang="en-GB" sz="2000" i="0" dirty="0"/>
              <a:t>Design and implementation of a SRC</a:t>
            </a:r>
          </a:p>
          <a:p>
            <a:pPr marL="0" indent="0">
              <a:spcBef>
                <a:spcPts val="0"/>
              </a:spcBef>
              <a:buClrTx/>
              <a:buNone/>
              <a:tabLst>
                <a:tab pos="717550" algn="l"/>
              </a:tabLst>
            </a:pPr>
            <a:endParaRPr lang="en-GB" sz="2000" i="0" dirty="0"/>
          </a:p>
          <a:p>
            <a:pPr marL="358775" indent="-358775">
              <a:spcBef>
                <a:spcPts val="0"/>
              </a:spcBef>
              <a:buClrTx/>
              <a:buFont typeface="Wingdings" pitchFamily="2" charset="2"/>
              <a:buChar char="Ø"/>
              <a:tabLst>
                <a:tab pos="717550" algn="l"/>
              </a:tabLst>
              <a:defRPr/>
            </a:pPr>
            <a:endParaRPr lang="en-GB" sz="2000" i="0" dirty="0">
              <a:solidFill>
                <a:srgbClr val="2D5EC1"/>
              </a:solidFill>
            </a:endParaRPr>
          </a:p>
          <a:p>
            <a:pPr marL="358775" indent="-358775">
              <a:spcBef>
                <a:spcPts val="0"/>
              </a:spcBef>
              <a:buClrTx/>
              <a:buFontTx/>
              <a:buNone/>
              <a:tabLst>
                <a:tab pos="717550" algn="l"/>
              </a:tabLst>
              <a:defRPr/>
            </a:pPr>
            <a:r>
              <a:rPr lang="en-GB" sz="2000" i="0" dirty="0">
                <a:solidFill>
                  <a:srgbClr val="2D5EC1"/>
                </a:solidFill>
              </a:rPr>
              <a:t>	</a:t>
            </a:r>
            <a:endParaRPr lang="en-GB" sz="1600" i="0" dirty="0"/>
          </a:p>
          <a:p>
            <a:pPr marL="358775" indent="-358775">
              <a:spcBef>
                <a:spcPts val="0"/>
              </a:spcBef>
              <a:buClrTx/>
              <a:buFont typeface="Wingdings" pitchFamily="2" charset="2"/>
              <a:buChar char="Ø"/>
              <a:tabLst>
                <a:tab pos="717550" algn="l"/>
              </a:tabLst>
              <a:defRPr/>
            </a:pPr>
            <a:endParaRPr lang="en-GB" sz="1200" i="0" dirty="0"/>
          </a:p>
          <a:p>
            <a:pPr marL="457200" indent="-457200">
              <a:spcBef>
                <a:spcPts val="1200"/>
              </a:spcBef>
              <a:buClrTx/>
              <a:buFontTx/>
              <a:buNone/>
              <a:defRPr/>
            </a:pPr>
            <a:endParaRPr lang="en-GB" sz="1200" i="0" dirty="0"/>
          </a:p>
          <a:p>
            <a:pPr marL="457200" indent="-457200">
              <a:spcBef>
                <a:spcPts val="1200"/>
              </a:spcBef>
              <a:buClrTx/>
              <a:buFontTx/>
              <a:buNone/>
              <a:defRPr/>
            </a:pPr>
            <a:endParaRPr lang="en-GB" sz="1200" i="0" dirty="0"/>
          </a:p>
          <a:p>
            <a:pPr marL="457200" indent="-457200">
              <a:spcBef>
                <a:spcPts val="1200"/>
              </a:spcBef>
              <a:buClrTx/>
              <a:buFontTx/>
              <a:buAutoNum type="arabicPeriod"/>
              <a:defRPr/>
            </a:pPr>
            <a:endParaRPr lang="en-GB" sz="1200" i="0" dirty="0"/>
          </a:p>
          <a:p>
            <a:pPr marL="457200" indent="-457200">
              <a:spcBef>
                <a:spcPts val="1200"/>
              </a:spcBef>
              <a:buClrTx/>
              <a:buFont typeface="+mj-lt"/>
              <a:buAutoNum type="arabicPeriod" startAt="5"/>
              <a:defRPr/>
            </a:pPr>
            <a:endParaRPr lang="en-GB" sz="1200" i="0" dirty="0"/>
          </a:p>
          <a:p>
            <a:pPr marL="457200" indent="-457200">
              <a:buClrTx/>
              <a:buFontTx/>
              <a:buNone/>
              <a:defRPr/>
            </a:pPr>
            <a:endParaRPr lang="en-GB" sz="1200" i="0" dirty="0"/>
          </a:p>
          <a:p>
            <a:pPr>
              <a:defRPr/>
            </a:pPr>
            <a:endParaRPr lang="en-GB" sz="1200" dirty="0"/>
          </a:p>
        </p:txBody>
      </p:sp>
      <p:sp>
        <p:nvSpPr>
          <p:cNvPr id="9220" name="Slide Number Placeholder 3"/>
          <p:cNvSpPr>
            <a:spLocks noGrp="1"/>
          </p:cNvSpPr>
          <p:nvPr>
            <p:ph type="sldNum" sz="quarter" idx="12"/>
          </p:nvPr>
        </p:nvSpPr>
        <p:spPr>
          <a:noFill/>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3456A09-F03F-4E5C-AC34-12217894C033}" type="slidenum">
              <a:rPr kumimoji="0" lang="en-GB"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GB"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296820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95288" y="1196975"/>
            <a:ext cx="8229600" cy="936625"/>
          </a:xfrm>
        </p:spPr>
        <p:txBody>
          <a:bodyPr/>
          <a:lstStyle/>
          <a:p>
            <a:pPr algn="ctr" eaLnBrk="1" hangingPunct="1"/>
            <a:r>
              <a:rPr lang="en-US" altLang="en-US" sz="2800" dirty="0"/>
              <a:t>Fundamental Values</a:t>
            </a:r>
          </a:p>
        </p:txBody>
      </p:sp>
      <p:sp>
        <p:nvSpPr>
          <p:cNvPr id="21507" name="Rectangle 3"/>
          <p:cNvSpPr>
            <a:spLocks noGrp="1" noChangeArrowheads="1"/>
          </p:cNvSpPr>
          <p:nvPr>
            <p:ph idx="1"/>
          </p:nvPr>
        </p:nvSpPr>
        <p:spPr>
          <a:xfrm>
            <a:off x="457200" y="2060575"/>
            <a:ext cx="8229600" cy="4464050"/>
          </a:xfrm>
        </p:spPr>
        <p:txBody>
          <a:bodyPr/>
          <a:lstStyle/>
          <a:p>
            <a:pPr marL="933450" lvl="1" indent="-476250" algn="just" eaLnBrk="1" hangingPunct="1">
              <a:lnSpc>
                <a:spcPct val="130000"/>
              </a:lnSpc>
              <a:spcBef>
                <a:spcPct val="0"/>
              </a:spcBef>
              <a:buClrTx/>
              <a:defRPr/>
            </a:pPr>
            <a:r>
              <a:rPr lang="en-US" sz="1800" dirty="0"/>
              <a:t>Principle of differentiation:</a:t>
            </a:r>
            <a:r>
              <a:rPr lang="en-US" sz="1800" b="0" dirty="0"/>
              <a:t> FV assessment vary according to the forms of BS</a:t>
            </a:r>
          </a:p>
          <a:p>
            <a:pPr marL="457200" lvl="1" indent="0" algn="just" eaLnBrk="1" hangingPunct="1">
              <a:lnSpc>
                <a:spcPct val="130000"/>
              </a:lnSpc>
              <a:spcBef>
                <a:spcPct val="0"/>
              </a:spcBef>
              <a:buClrTx/>
              <a:buFontTx/>
              <a:buNone/>
              <a:defRPr/>
            </a:pPr>
            <a:r>
              <a:rPr lang="en-US" sz="1800" dirty="0"/>
              <a:t> </a:t>
            </a:r>
          </a:p>
          <a:p>
            <a:pPr marL="933450" lvl="1" indent="-476250" algn="just" eaLnBrk="1" hangingPunct="1">
              <a:lnSpc>
                <a:spcPct val="130000"/>
              </a:lnSpc>
              <a:spcBef>
                <a:spcPct val="0"/>
              </a:spcBef>
              <a:buClrTx/>
              <a:defRPr/>
            </a:pPr>
            <a:r>
              <a:rPr lang="en-GB" sz="1800" b="0" dirty="0"/>
              <a:t>SRC:  Adherence to FV assessed as </a:t>
            </a:r>
            <a:r>
              <a:rPr lang="en-GB" sz="1800" dirty="0"/>
              <a:t>part of the RMF </a:t>
            </a:r>
            <a:r>
              <a:rPr lang="en-GB" sz="1800" b="0" dirty="0"/>
              <a:t>(political risk category) during the identification and formulation phases (summarised in the IF and AF).</a:t>
            </a:r>
          </a:p>
          <a:p>
            <a:pPr marL="457200" lvl="1" indent="0" algn="just" eaLnBrk="1" hangingPunct="1">
              <a:lnSpc>
                <a:spcPct val="130000"/>
              </a:lnSpc>
              <a:spcBef>
                <a:spcPct val="0"/>
              </a:spcBef>
              <a:buClrTx/>
              <a:buNone/>
              <a:defRPr/>
            </a:pPr>
            <a:r>
              <a:rPr lang="en-GB" sz="1800" b="0" dirty="0"/>
              <a:t> </a:t>
            </a:r>
          </a:p>
          <a:p>
            <a:pPr marL="933450" lvl="1" indent="-476250" algn="just" eaLnBrk="1" hangingPunct="1">
              <a:lnSpc>
                <a:spcPct val="130000"/>
              </a:lnSpc>
              <a:spcBef>
                <a:spcPct val="0"/>
              </a:spcBef>
              <a:buClrTx/>
              <a:defRPr/>
            </a:pPr>
            <a:r>
              <a:rPr lang="en-GB" sz="1800" b="0" dirty="0"/>
              <a:t>If substantial or high political risks: submission to BSSC for political guidance</a:t>
            </a:r>
          </a:p>
          <a:p>
            <a:pPr marL="457200" lvl="1" indent="0" algn="just" eaLnBrk="1" hangingPunct="1">
              <a:lnSpc>
                <a:spcPct val="130000"/>
              </a:lnSpc>
              <a:spcBef>
                <a:spcPct val="0"/>
              </a:spcBef>
              <a:buClrTx/>
              <a:buNone/>
              <a:defRPr/>
            </a:pPr>
            <a:endParaRPr lang="en-GB" sz="1800" dirty="0"/>
          </a:p>
          <a:p>
            <a:pPr marL="933450" lvl="1" indent="-476250" algn="just" eaLnBrk="1" hangingPunct="1">
              <a:lnSpc>
                <a:spcPct val="130000"/>
              </a:lnSpc>
              <a:spcBef>
                <a:spcPct val="0"/>
              </a:spcBef>
              <a:buClrTx/>
              <a:defRPr/>
            </a:pPr>
            <a:r>
              <a:rPr lang="en-GB" sz="1800" b="0" dirty="0"/>
              <a:t>To </a:t>
            </a:r>
            <a:r>
              <a:rPr lang="en-GB" sz="1800" dirty="0"/>
              <a:t>balance</a:t>
            </a:r>
            <a:r>
              <a:rPr lang="en-GB" sz="1800" b="0" dirty="0"/>
              <a:t> FV/political risks with the need to provide and protect the provision of vital public services</a:t>
            </a:r>
          </a:p>
          <a:p>
            <a:pPr marL="933450" lvl="1" indent="-476250" algn="just" eaLnBrk="1" hangingPunct="1">
              <a:lnSpc>
                <a:spcPct val="130000"/>
              </a:lnSpc>
              <a:spcBef>
                <a:spcPct val="0"/>
              </a:spcBef>
              <a:buClrTx/>
              <a:defRPr/>
            </a:pPr>
            <a:endParaRPr lang="en-US" sz="1800" b="0" i="1" dirty="0">
              <a:solidFill>
                <a:srgbClr val="C00000"/>
              </a:solidFill>
            </a:endParaRPr>
          </a:p>
          <a:p>
            <a:pPr marL="933450" lvl="1" indent="-476250" eaLnBrk="1" hangingPunct="1">
              <a:lnSpc>
                <a:spcPct val="130000"/>
              </a:lnSpc>
              <a:spcBef>
                <a:spcPct val="0"/>
              </a:spcBef>
              <a:defRPr/>
            </a:pPr>
            <a:endParaRPr lang="en-US" sz="1800" b="0" dirty="0">
              <a:solidFill>
                <a:schemeClr val="accent2"/>
              </a:solidFill>
            </a:endParaRPr>
          </a:p>
          <a:p>
            <a:pPr marL="933450" lvl="1" indent="-476250" eaLnBrk="1" hangingPunct="1">
              <a:lnSpc>
                <a:spcPct val="130000"/>
              </a:lnSpc>
              <a:spcBef>
                <a:spcPct val="0"/>
              </a:spcBef>
              <a:buFontTx/>
              <a:buNone/>
              <a:defRPr/>
            </a:pPr>
            <a:r>
              <a:rPr lang="en-US" b="0" dirty="0">
                <a:solidFill>
                  <a:schemeClr val="accent2"/>
                </a:solidFill>
              </a:rPr>
              <a:t>	</a:t>
            </a:r>
          </a:p>
          <a:p>
            <a:pPr marL="933450" lvl="1" indent="-476250" eaLnBrk="1" hangingPunct="1">
              <a:lnSpc>
                <a:spcPct val="130000"/>
              </a:lnSpc>
              <a:spcBef>
                <a:spcPct val="0"/>
              </a:spcBef>
              <a:buFont typeface="Wingdings" pitchFamily="2" charset="2"/>
              <a:buChar char="§"/>
              <a:defRPr/>
            </a:pPr>
            <a:endParaRPr lang="en-US" sz="2400" b="0" dirty="0">
              <a:solidFill>
                <a:schemeClr val="accent2"/>
              </a:solidFill>
            </a:endParaRPr>
          </a:p>
          <a:p>
            <a:pPr eaLnBrk="1" hangingPunct="1">
              <a:defRPr/>
            </a:pPr>
            <a:endParaRPr lang="en-US" b="1" dirty="0"/>
          </a:p>
        </p:txBody>
      </p:sp>
      <p:sp>
        <p:nvSpPr>
          <p:cNvPr id="23556" name="Right Arrow 4"/>
          <p:cNvSpPr>
            <a:spLocks noChangeArrowheads="1"/>
          </p:cNvSpPr>
          <p:nvPr/>
        </p:nvSpPr>
        <p:spPr bwMode="auto">
          <a:xfrm>
            <a:off x="2484438" y="5013325"/>
            <a:ext cx="977900" cy="557213"/>
          </a:xfrm>
          <a:prstGeom prst="rightArrow">
            <a:avLst>
              <a:gd name="adj1" fmla="val 50000"/>
              <a:gd name="adj2" fmla="val 4992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endParaRPr lang="en-US" altLang="en-US" sz="1200" i="0"/>
          </a:p>
        </p:txBody>
      </p:sp>
      <p:sp>
        <p:nvSpPr>
          <p:cNvPr id="23557" name="Right Arrow 5"/>
          <p:cNvSpPr>
            <a:spLocks noChangeArrowheads="1"/>
          </p:cNvSpPr>
          <p:nvPr/>
        </p:nvSpPr>
        <p:spPr bwMode="auto">
          <a:xfrm>
            <a:off x="1979613" y="5013325"/>
            <a:ext cx="977900" cy="484188"/>
          </a:xfrm>
          <a:prstGeom prst="rightArrow">
            <a:avLst>
              <a:gd name="adj1" fmla="val 50000"/>
              <a:gd name="adj2" fmla="val 50024"/>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endParaRPr lang="en-US" altLang="en-US" sz="1200" i="0"/>
          </a:p>
        </p:txBody>
      </p:sp>
      <p:sp>
        <p:nvSpPr>
          <p:cNvPr id="23558" name="Slide Number Placeholder 5"/>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E79026FF-16CE-426C-9658-9009F0EB703A}" type="slidenum">
              <a:rPr lang="en-GB" altLang="en-US" sz="1400" i="0" smtClean="0">
                <a:solidFill>
                  <a:schemeClr val="tx1"/>
                </a:solidFill>
                <a:latin typeface="Arial" panose="020B0604020202020204" pitchFamily="34" charset="0"/>
              </a:rPr>
              <a:pPr>
                <a:spcBef>
                  <a:spcPct val="0"/>
                </a:spcBef>
                <a:buClrTx/>
                <a:buFontTx/>
                <a:buNone/>
              </a:pPr>
              <a:t>11</a:t>
            </a:fld>
            <a:endParaRPr lang="en-GB" altLang="en-US" sz="1400" i="0">
              <a:solidFill>
                <a:schemeClr val="tx1"/>
              </a:solidFill>
              <a:latin typeface="Arial" panose="020B0604020202020204" pitchFamily="34" charset="0"/>
            </a:endParaRPr>
          </a:p>
        </p:txBody>
      </p:sp>
    </p:spTree>
    <p:extLst>
      <p:ext uri="{BB962C8B-B14F-4D97-AF65-F5344CB8AC3E}">
        <p14:creationId xmlns:p14="http://schemas.microsoft.com/office/powerpoint/2010/main" val="22505727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5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0962" name="Group 34"/>
          <p:cNvGraphicFramePr>
            <a:graphicFrameLocks noGrp="1"/>
          </p:cNvGraphicFramePr>
          <p:nvPr/>
        </p:nvGraphicFramePr>
        <p:xfrm>
          <a:off x="179388" y="1628775"/>
          <a:ext cx="2808287" cy="2447925"/>
        </p:xfrm>
        <a:graphic>
          <a:graphicData uri="http://schemas.openxmlformats.org/drawingml/2006/table">
            <a:tbl>
              <a:tblPr/>
              <a:tblGrid>
                <a:gridCol w="2808287">
                  <a:extLst>
                    <a:ext uri="{9D8B030D-6E8A-4147-A177-3AD203B41FA5}">
                      <a16:colId xmlns:a16="http://schemas.microsoft.com/office/drawing/2014/main" xmlns="" val="20000"/>
                    </a:ext>
                  </a:extLst>
                </a:gridCol>
              </a:tblGrid>
              <a:tr h="403957">
                <a:tc>
                  <a:txBody>
                    <a:body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fr-BE" sz="1600" b="1" i="0" u="none" strike="noStrike" kern="1200" cap="none" normalizeH="0" baseline="0" noProof="0" dirty="0">
                          <a:ln>
                            <a:noFill/>
                          </a:ln>
                          <a:solidFill>
                            <a:schemeClr val="bg1"/>
                          </a:solidFill>
                          <a:effectLst/>
                          <a:latin typeface="+mn-lt"/>
                          <a:ea typeface="+mn-ea"/>
                          <a:cs typeface="Arial" charset="0"/>
                        </a:rPr>
                        <a:t>GGDC</a:t>
                      </a:r>
                      <a:endParaRPr kumimoji="0" lang="en-GB" sz="1600" b="1" i="0" u="none" strike="noStrike" kern="1200" cap="none" normalizeH="0" baseline="0" noProof="0" dirty="0">
                        <a:ln>
                          <a:noFill/>
                        </a:ln>
                        <a:solidFill>
                          <a:schemeClr val="bg1"/>
                        </a:solidFill>
                        <a:effectLst/>
                        <a:latin typeface="+mn-lt"/>
                        <a:ea typeface="+mn-ea"/>
                        <a:cs typeface="Arial" charset="0"/>
                      </a:endParaRPr>
                    </a:p>
                  </a:txBody>
                  <a:tcPr marL="71999" marR="71999" marT="71990" marB="7199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xmlns="" val="10000"/>
                  </a:ext>
                </a:extLst>
              </a:tr>
              <a:tr h="2043968">
                <a:tc>
                  <a:txBody>
                    <a:bodyPr/>
                    <a:lstStyle/>
                    <a:p>
                      <a:pPr marL="0" lvl="0" indent="0" algn="just" eaLnBrk="1" hangingPunct="1">
                        <a:lnSpc>
                          <a:spcPct val="100000"/>
                        </a:lnSpc>
                        <a:spcBef>
                          <a:spcPct val="0"/>
                        </a:spcBef>
                        <a:spcAft>
                          <a:spcPts val="0"/>
                        </a:spcAft>
                        <a:buFontTx/>
                        <a:buNone/>
                        <a:defRPr/>
                      </a:pPr>
                      <a:r>
                        <a:rPr lang="en-US" sz="1400" b="0" i="0" dirty="0">
                          <a:solidFill>
                            <a:schemeClr val="accent2"/>
                          </a:solidFill>
                        </a:rPr>
                        <a:t>A mutual and</a:t>
                      </a:r>
                      <a:r>
                        <a:rPr lang="en-US" sz="1400" b="0" i="0" baseline="0" dirty="0">
                          <a:solidFill>
                            <a:schemeClr val="accent2"/>
                          </a:solidFill>
                        </a:rPr>
                        <a:t> </a:t>
                      </a:r>
                      <a:r>
                        <a:rPr lang="en-US" sz="1400" b="0" i="0" dirty="0">
                          <a:solidFill>
                            <a:schemeClr val="accent2"/>
                          </a:solidFill>
                        </a:rPr>
                        <a:t>shared</a:t>
                      </a:r>
                      <a:r>
                        <a:rPr lang="en-US" sz="1400" b="0" i="0" baseline="0" dirty="0">
                          <a:solidFill>
                            <a:schemeClr val="accent2"/>
                          </a:solidFill>
                        </a:rPr>
                        <a:t> commitment to universal              FV.</a:t>
                      </a:r>
                    </a:p>
                    <a:p>
                      <a:pPr marL="0" lvl="0" indent="0" algn="just" eaLnBrk="1" hangingPunct="1">
                        <a:lnSpc>
                          <a:spcPct val="100000"/>
                        </a:lnSpc>
                        <a:spcBef>
                          <a:spcPct val="0"/>
                        </a:spcBef>
                        <a:spcAft>
                          <a:spcPts val="0"/>
                        </a:spcAft>
                        <a:buFontTx/>
                        <a:buNone/>
                        <a:defRPr/>
                      </a:pPr>
                      <a:r>
                        <a:rPr lang="en-GB" sz="1400" b="0" i="0" baseline="0" dirty="0">
                          <a:solidFill>
                            <a:schemeClr val="accent2"/>
                          </a:solidFill>
                        </a:rPr>
                        <a:t>An implicit recognition that a partner country’s overall policy stance and  democratic governance is moving in the right direction.</a:t>
                      </a:r>
                      <a:r>
                        <a:rPr lang="en-US" sz="1400" b="0" i="0" baseline="0" dirty="0">
                          <a:solidFill>
                            <a:schemeClr val="accent2"/>
                          </a:solidFill>
                        </a:rPr>
                        <a:t> </a:t>
                      </a:r>
                      <a:endParaRPr lang="en-US" sz="1600" b="0" i="0" baseline="0" dirty="0">
                        <a:solidFill>
                          <a:schemeClr val="accent2"/>
                        </a:solidFill>
                      </a:endParaRPr>
                    </a:p>
                  </a:txBody>
                  <a:tcPr marL="71999" marR="71999" marT="71990" marB="7199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xmlns="" val="10001"/>
                  </a:ext>
                </a:extLst>
              </a:tr>
            </a:tbl>
          </a:graphicData>
        </a:graphic>
      </p:graphicFrame>
      <p:sp>
        <p:nvSpPr>
          <p:cNvPr id="27658" name="RunningHead"/>
          <p:cNvSpPr txBox="1">
            <a:spLocks noChangeArrowheads="1"/>
          </p:cNvSpPr>
          <p:nvPr/>
        </p:nvSpPr>
        <p:spPr bwMode="auto">
          <a:xfrm>
            <a:off x="6167438" y="239713"/>
            <a:ext cx="2725737"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ClrTx/>
              <a:buFontTx/>
              <a:buNone/>
            </a:pPr>
            <a:r>
              <a:rPr lang="en-US" altLang="en-US" sz="1200" i="0"/>
              <a:t>Running Head 12-Point Plain, Title Case</a:t>
            </a:r>
          </a:p>
        </p:txBody>
      </p:sp>
      <p:sp>
        <p:nvSpPr>
          <p:cNvPr id="27659" name="Title 10"/>
          <p:cNvSpPr>
            <a:spLocks noGrp="1"/>
          </p:cNvSpPr>
          <p:nvPr>
            <p:ph type="title"/>
          </p:nvPr>
        </p:nvSpPr>
        <p:spPr>
          <a:xfrm>
            <a:off x="395288" y="981075"/>
            <a:ext cx="8229600" cy="855663"/>
          </a:xfrm>
        </p:spPr>
        <p:txBody>
          <a:bodyPr/>
          <a:lstStyle/>
          <a:p>
            <a:pPr algn="ctr" eaLnBrk="1" hangingPunct="1"/>
            <a:r>
              <a:rPr lang="en-GB" altLang="en-US" sz="2000"/>
              <a:t>Overview/rationale of FV assessment for a SRC</a:t>
            </a:r>
          </a:p>
        </p:txBody>
      </p:sp>
      <p:graphicFrame>
        <p:nvGraphicFramePr>
          <p:cNvPr id="12" name="Group 34"/>
          <p:cNvGraphicFramePr>
            <a:graphicFrameLocks noGrp="1"/>
          </p:cNvGraphicFramePr>
          <p:nvPr/>
        </p:nvGraphicFramePr>
        <p:xfrm>
          <a:off x="3132138" y="1617663"/>
          <a:ext cx="2879725" cy="2419350"/>
        </p:xfrm>
        <a:graphic>
          <a:graphicData uri="http://schemas.openxmlformats.org/drawingml/2006/table">
            <a:tbl>
              <a:tblPr/>
              <a:tblGrid>
                <a:gridCol w="2879725">
                  <a:extLst>
                    <a:ext uri="{9D8B030D-6E8A-4147-A177-3AD203B41FA5}">
                      <a16:colId xmlns:a16="http://schemas.microsoft.com/office/drawing/2014/main" xmlns="" val="20000"/>
                    </a:ext>
                  </a:extLst>
                </a:gridCol>
              </a:tblGrid>
              <a:tr h="387828">
                <a:tc>
                  <a:txBody>
                    <a:body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fr-BE" sz="1600" b="1" i="0" u="none" strike="noStrike" kern="1200" cap="none" normalizeH="0" baseline="0" noProof="0" dirty="0">
                          <a:ln>
                            <a:noFill/>
                          </a:ln>
                          <a:solidFill>
                            <a:schemeClr val="bg1"/>
                          </a:solidFill>
                          <a:effectLst/>
                          <a:latin typeface="+mn-lt"/>
                          <a:ea typeface="+mn-ea"/>
                          <a:cs typeface="Arial" charset="0"/>
                        </a:rPr>
                        <a:t>SRC</a:t>
                      </a:r>
                      <a:endParaRPr kumimoji="0" lang="en-GB" sz="1600" b="1" i="0" u="none" strike="noStrike" kern="1200" cap="none" normalizeH="0" baseline="0" noProof="0" dirty="0">
                        <a:ln>
                          <a:noFill/>
                        </a:ln>
                        <a:solidFill>
                          <a:schemeClr val="bg1"/>
                        </a:solidFill>
                        <a:effectLst/>
                        <a:latin typeface="+mn-lt"/>
                        <a:ea typeface="+mn-ea"/>
                        <a:cs typeface="Arial" charset="0"/>
                      </a:endParaRPr>
                    </a:p>
                  </a:txBody>
                  <a:tcPr marL="71985" marR="71985" marT="71994" marB="71994"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FF0000"/>
                    </a:solidFill>
                  </a:tcPr>
                </a:tc>
                <a:extLst>
                  <a:ext uri="{0D108BD9-81ED-4DB2-BD59-A6C34878D82A}">
                    <a16:rowId xmlns:a16="http://schemas.microsoft.com/office/drawing/2014/main" xmlns="" val="10000"/>
                  </a:ext>
                </a:extLst>
              </a:tr>
              <a:tr h="2031522">
                <a:tc>
                  <a:txBody>
                    <a:bodyPr/>
                    <a:lstStyle/>
                    <a:p>
                      <a:pPr marL="0" marR="0" lvl="0" indent="0" algn="just"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fr-BE" sz="1400" b="0" i="0" u="none" strike="noStrike" kern="1200" cap="none" normalizeH="0" baseline="0" noProof="0" dirty="0">
                          <a:ln>
                            <a:noFill/>
                          </a:ln>
                          <a:solidFill>
                            <a:schemeClr val="accent2"/>
                          </a:solidFill>
                          <a:effectLst/>
                          <a:latin typeface="+mj-lt"/>
                          <a:ea typeface="+mn-ea"/>
                          <a:cs typeface="Arial" charset="0"/>
                        </a:rPr>
                        <a:t>A </a:t>
                      </a:r>
                      <a:r>
                        <a:rPr lang="en-US" sz="1400" b="0" i="0" dirty="0">
                          <a:solidFill>
                            <a:schemeClr val="accent2"/>
                          </a:solidFill>
                        </a:rPr>
                        <a:t>vector to improve governance when conditions</a:t>
                      </a:r>
                      <a:r>
                        <a:rPr lang="en-US" sz="1400" b="0" i="0" baseline="0" dirty="0">
                          <a:solidFill>
                            <a:schemeClr val="accent2"/>
                          </a:solidFill>
                        </a:rPr>
                        <a:t> for GGDC not fulfilled.</a:t>
                      </a:r>
                      <a:endParaRPr lang="en-US" sz="1400" b="0" i="0" dirty="0">
                        <a:solidFill>
                          <a:schemeClr val="accent2"/>
                        </a:solidFill>
                      </a:endParaRPr>
                    </a:p>
                    <a:p>
                      <a:pPr marL="0" marR="0" lvl="0" indent="0" algn="just"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en-US" sz="1400" b="0" i="0" u="none" strike="noStrike" kern="1200" cap="none" normalizeH="0" baseline="0" noProof="0" dirty="0">
                          <a:ln>
                            <a:noFill/>
                          </a:ln>
                          <a:solidFill>
                            <a:schemeClr val="accent2"/>
                          </a:solidFill>
                          <a:effectLst/>
                          <a:latin typeface="+mj-lt"/>
                          <a:ea typeface="+mn-ea"/>
                          <a:cs typeface="Arial" charset="0"/>
                        </a:rPr>
                        <a:t>Country’s adherence to FV should be taken into account</a:t>
                      </a:r>
                    </a:p>
                    <a:p>
                      <a:pPr marL="0" marR="0" lvl="0" indent="0" algn="just"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en-US" sz="1400" b="1" i="0" u="none" strike="noStrike" kern="1200" cap="none" normalizeH="0" baseline="0" noProof="0" dirty="0">
                          <a:ln>
                            <a:noFill/>
                          </a:ln>
                          <a:solidFill>
                            <a:schemeClr val="accent2"/>
                          </a:solidFill>
                          <a:effectLst/>
                          <a:latin typeface="+mj-lt"/>
                          <a:ea typeface="+mn-ea"/>
                          <a:cs typeface="Arial" charset="0"/>
                        </a:rPr>
                        <a:t>Particular care to supported sectors such as justice, security.</a:t>
                      </a:r>
                    </a:p>
                  </a:txBody>
                  <a:tcPr marL="71985" marR="71985" marT="71994" marB="71994"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FFC000"/>
                    </a:solidFill>
                  </a:tcPr>
                </a:tc>
                <a:extLst>
                  <a:ext uri="{0D108BD9-81ED-4DB2-BD59-A6C34878D82A}">
                    <a16:rowId xmlns:a16="http://schemas.microsoft.com/office/drawing/2014/main" xmlns="" val="10001"/>
                  </a:ext>
                </a:extLst>
              </a:tr>
            </a:tbl>
          </a:graphicData>
        </a:graphic>
      </p:graphicFrame>
      <p:graphicFrame>
        <p:nvGraphicFramePr>
          <p:cNvPr id="13" name="Group 34"/>
          <p:cNvGraphicFramePr>
            <a:graphicFrameLocks noGrp="1"/>
          </p:cNvGraphicFramePr>
          <p:nvPr/>
        </p:nvGraphicFramePr>
        <p:xfrm>
          <a:off x="6084888" y="1628775"/>
          <a:ext cx="2774950" cy="2405063"/>
        </p:xfrm>
        <a:graphic>
          <a:graphicData uri="http://schemas.openxmlformats.org/drawingml/2006/table">
            <a:tbl>
              <a:tblPr/>
              <a:tblGrid>
                <a:gridCol w="2774950">
                  <a:extLst>
                    <a:ext uri="{9D8B030D-6E8A-4147-A177-3AD203B41FA5}">
                      <a16:colId xmlns:a16="http://schemas.microsoft.com/office/drawing/2014/main" xmlns="" val="20000"/>
                    </a:ext>
                  </a:extLst>
                </a:gridCol>
              </a:tblGrid>
              <a:tr h="387802">
                <a:tc>
                  <a:txBody>
                    <a:body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en-GB" sz="1600" b="1" i="0" u="none" strike="noStrike" kern="1200" cap="none" normalizeH="0" baseline="0" noProof="0" dirty="0">
                          <a:ln>
                            <a:noFill/>
                          </a:ln>
                          <a:solidFill>
                            <a:schemeClr val="bg1"/>
                          </a:solidFill>
                          <a:effectLst/>
                          <a:latin typeface="+mn-lt"/>
                          <a:ea typeface="+mn-ea"/>
                          <a:cs typeface="Arial" charset="0"/>
                        </a:rPr>
                        <a:t>SBC</a:t>
                      </a:r>
                    </a:p>
                  </a:txBody>
                  <a:tcPr marL="71982" marR="71982" marT="71981" marB="71981"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xmlns="" val="10000"/>
                  </a:ext>
                </a:extLst>
              </a:tr>
              <a:tr h="2017261">
                <a:tc>
                  <a:txBody>
                    <a:bodyPr/>
                    <a:lstStyle/>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defRPr/>
                      </a:pPr>
                      <a:r>
                        <a:rPr kumimoji="0" lang="en-GB" sz="1400" b="0" i="0" u="none" strike="noStrike" kern="1200" cap="none" normalizeH="0" baseline="0" noProof="0" dirty="0">
                          <a:ln>
                            <a:noFill/>
                          </a:ln>
                          <a:solidFill>
                            <a:schemeClr val="accent2"/>
                          </a:solidFill>
                          <a:effectLst/>
                          <a:latin typeface="+mn-lt"/>
                          <a:ea typeface="+mn-ea"/>
                          <a:cs typeface="Arial" charset="0"/>
                        </a:rPr>
                        <a:t>State building and transition process  towards development and democratic governance.</a:t>
                      </a: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defRPr/>
                      </a:pPr>
                      <a:r>
                        <a:rPr kumimoji="0" lang="en-GB" sz="1400" b="0" i="0" u="none" strike="noStrike" kern="1200" cap="none" normalizeH="0" baseline="0" noProof="0" dirty="0">
                          <a:ln>
                            <a:noFill/>
                          </a:ln>
                          <a:solidFill>
                            <a:schemeClr val="accent2"/>
                          </a:solidFill>
                          <a:effectLst/>
                          <a:latin typeface="+mn-lt"/>
                          <a:ea typeface="+mn-ea"/>
                          <a:cs typeface="Arial" charset="0"/>
                        </a:rPr>
                        <a:t>Country’s commitment to FV (track record?) and/or political response to improve the situation should be taken into account.</a:t>
                      </a:r>
                    </a:p>
                  </a:txBody>
                  <a:tcPr marL="71982" marR="71982" marT="71981" marB="71981"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xmlns="" val="10001"/>
                  </a:ext>
                </a:extLst>
              </a:tr>
            </a:tbl>
          </a:graphicData>
        </a:graphic>
      </p:graphicFrame>
      <p:sp>
        <p:nvSpPr>
          <p:cNvPr id="27676" name="Rectangle 14"/>
          <p:cNvSpPr>
            <a:spLocks noChangeArrowheads="1"/>
          </p:cNvSpPr>
          <p:nvPr/>
        </p:nvSpPr>
        <p:spPr bwMode="auto">
          <a:xfrm>
            <a:off x="7812088" y="7029450"/>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endParaRPr lang="en-US" altLang="en-US" sz="1200" i="0"/>
          </a:p>
        </p:txBody>
      </p:sp>
      <p:sp>
        <p:nvSpPr>
          <p:cNvPr id="27677" name="Right Arrow 16"/>
          <p:cNvSpPr>
            <a:spLocks noChangeArrowheads="1"/>
          </p:cNvSpPr>
          <p:nvPr/>
        </p:nvSpPr>
        <p:spPr bwMode="auto">
          <a:xfrm flipV="1">
            <a:off x="611188" y="5210175"/>
            <a:ext cx="979487" cy="450850"/>
          </a:xfrm>
          <a:prstGeom prst="rightArrow">
            <a:avLst>
              <a:gd name="adj1" fmla="val 50000"/>
              <a:gd name="adj2" fmla="val 50129"/>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endParaRPr lang="en-US" altLang="en-US" sz="1200" i="0"/>
          </a:p>
        </p:txBody>
      </p:sp>
      <p:sp>
        <p:nvSpPr>
          <p:cNvPr id="27678" name="Slide Number Placeholder 3"/>
          <p:cNvSpPr txBox="1">
            <a:spLocks/>
          </p:cNvSpPr>
          <p:nvPr/>
        </p:nvSpPr>
        <p:spPr bwMode="auto">
          <a:xfrm>
            <a:off x="6956425" y="6389688"/>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ClrTx/>
              <a:buFontTx/>
              <a:buNone/>
            </a:pPr>
            <a:fld id="{4068831B-ABD8-4729-8AF4-23822EE654BA}" type="slidenum">
              <a:rPr lang="en-GB" altLang="en-US" sz="1400" i="0">
                <a:solidFill>
                  <a:schemeClr val="tx1"/>
                </a:solidFill>
                <a:latin typeface="Arial" panose="020B0604020202020204" pitchFamily="34" charset="0"/>
              </a:rPr>
              <a:pPr algn="r">
                <a:spcBef>
                  <a:spcPct val="0"/>
                </a:spcBef>
                <a:buClrTx/>
                <a:buFontTx/>
                <a:buNone/>
              </a:pPr>
              <a:t>12</a:t>
            </a:fld>
            <a:endParaRPr lang="en-GB" altLang="en-US" sz="1400" i="0">
              <a:solidFill>
                <a:schemeClr val="tx1"/>
              </a:solidFill>
              <a:latin typeface="Arial" panose="020B0604020202020204" pitchFamily="34" charset="0"/>
            </a:endParaRPr>
          </a:p>
        </p:txBody>
      </p:sp>
      <p:sp>
        <p:nvSpPr>
          <p:cNvPr id="31775" name="Down Arrow 20"/>
          <p:cNvSpPr>
            <a:spLocks noChangeArrowheads="1"/>
          </p:cNvSpPr>
          <p:nvPr/>
        </p:nvSpPr>
        <p:spPr bwMode="auto">
          <a:xfrm>
            <a:off x="1258888" y="4005263"/>
            <a:ext cx="576262" cy="215900"/>
          </a:xfrm>
          <a:prstGeom prst="downArrow">
            <a:avLst>
              <a:gd name="adj1" fmla="val 50000"/>
              <a:gd name="adj2" fmla="val 50000"/>
            </a:avLst>
          </a:prstGeom>
          <a:solidFill>
            <a:srgbClr val="C00000">
              <a:alpha val="79999"/>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endParaRPr lang="en-US" altLang="en-US" sz="1200" i="0"/>
          </a:p>
        </p:txBody>
      </p:sp>
      <p:sp>
        <p:nvSpPr>
          <p:cNvPr id="31776" name="Down Arrow 21"/>
          <p:cNvSpPr>
            <a:spLocks noChangeArrowheads="1"/>
          </p:cNvSpPr>
          <p:nvPr/>
        </p:nvSpPr>
        <p:spPr bwMode="auto">
          <a:xfrm>
            <a:off x="4356100" y="4005263"/>
            <a:ext cx="576263" cy="215900"/>
          </a:xfrm>
          <a:prstGeom prst="downArrow">
            <a:avLst>
              <a:gd name="adj1" fmla="val 50000"/>
              <a:gd name="adj2" fmla="val 50000"/>
            </a:avLst>
          </a:prstGeom>
          <a:solidFill>
            <a:srgbClr val="C00000">
              <a:alpha val="79999"/>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endParaRPr lang="en-US" altLang="en-US" sz="1200" i="0"/>
          </a:p>
        </p:txBody>
      </p:sp>
      <p:sp>
        <p:nvSpPr>
          <p:cNvPr id="31777" name="Down Arrow 22"/>
          <p:cNvSpPr>
            <a:spLocks noChangeArrowheads="1"/>
          </p:cNvSpPr>
          <p:nvPr/>
        </p:nvSpPr>
        <p:spPr bwMode="auto">
          <a:xfrm>
            <a:off x="7164388" y="4005263"/>
            <a:ext cx="576262" cy="215900"/>
          </a:xfrm>
          <a:prstGeom prst="downArrow">
            <a:avLst>
              <a:gd name="adj1" fmla="val 50000"/>
              <a:gd name="adj2" fmla="val 50000"/>
            </a:avLst>
          </a:prstGeom>
          <a:solidFill>
            <a:srgbClr val="C00000">
              <a:alpha val="79999"/>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endParaRPr lang="en-US" altLang="en-US" sz="1200" i="0"/>
          </a:p>
        </p:txBody>
      </p:sp>
      <p:sp>
        <p:nvSpPr>
          <p:cNvPr id="25" name="Rectangle 4"/>
          <p:cNvSpPr>
            <a:spLocks noChangeArrowheads="1"/>
          </p:cNvSpPr>
          <p:nvPr/>
        </p:nvSpPr>
        <p:spPr bwMode="auto">
          <a:xfrm>
            <a:off x="6156325" y="4221163"/>
            <a:ext cx="2736850" cy="2447925"/>
          </a:xfrm>
          <a:prstGeom prst="rect">
            <a:avLst/>
          </a:prstGeom>
          <a:solidFill>
            <a:schemeClr val="accent1"/>
          </a:solidFill>
          <a:ln w="9525">
            <a:solidFill>
              <a:srgbClr val="000000"/>
            </a:solidFill>
            <a:miter lim="800000"/>
            <a:headEnd/>
            <a:tailEnd/>
          </a:ln>
          <a:effectLst/>
        </p:spPr>
        <p:txBody>
          <a:bodyPr lIns="90488" tIns="44450" rIns="90488" bIns="44450" anchor="ctr"/>
          <a:lstStyle/>
          <a:p>
            <a:pPr algn="just">
              <a:buFontTx/>
              <a:buChar char="-"/>
              <a:defRPr/>
            </a:pPr>
            <a:r>
              <a:rPr lang="en-US" sz="1400" dirty="0">
                <a:solidFill>
                  <a:schemeClr val="accent2"/>
                </a:solidFill>
                <a:latin typeface="+mn-lt"/>
              </a:rPr>
              <a:t> FV assessment: not a precondition. A forward looking approach when engaging with the country</a:t>
            </a:r>
          </a:p>
          <a:p>
            <a:pPr algn="just">
              <a:buFontTx/>
              <a:buChar char="-"/>
              <a:defRPr/>
            </a:pPr>
            <a:r>
              <a:rPr lang="en-US" sz="1400" dirty="0">
                <a:solidFill>
                  <a:schemeClr val="accent2"/>
                </a:solidFill>
                <a:latin typeface="+mn-lt"/>
              </a:rPr>
              <a:t> Opportunity intervention vs. risk of inaction</a:t>
            </a:r>
          </a:p>
          <a:p>
            <a:pPr algn="just">
              <a:defRPr/>
            </a:pPr>
            <a:r>
              <a:rPr lang="en-US" sz="1400" dirty="0">
                <a:solidFill>
                  <a:schemeClr val="accent2"/>
                </a:solidFill>
                <a:latin typeface="+mn-lt"/>
              </a:rPr>
              <a:t>- Separate assessment and RMF to prepare informed decision of BSSC for identification/formulation and future monitoring. </a:t>
            </a:r>
          </a:p>
        </p:txBody>
      </p:sp>
      <p:sp>
        <p:nvSpPr>
          <p:cNvPr id="27683" name="Rectangle 15"/>
          <p:cNvSpPr>
            <a:spLocks noChangeArrowheads="1"/>
          </p:cNvSpPr>
          <p:nvPr/>
        </p:nvSpPr>
        <p:spPr bwMode="auto">
          <a:xfrm>
            <a:off x="3203575" y="5229225"/>
            <a:ext cx="2808288"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endParaRPr lang="en-US" altLang="en-US" sz="1200" i="0"/>
          </a:p>
        </p:txBody>
      </p:sp>
      <p:sp>
        <p:nvSpPr>
          <p:cNvPr id="27" name="Rectangle 4"/>
          <p:cNvSpPr>
            <a:spLocks noChangeArrowheads="1"/>
          </p:cNvSpPr>
          <p:nvPr/>
        </p:nvSpPr>
        <p:spPr bwMode="auto">
          <a:xfrm>
            <a:off x="3135313" y="4221163"/>
            <a:ext cx="2876550" cy="2447925"/>
          </a:xfrm>
          <a:prstGeom prst="rect">
            <a:avLst/>
          </a:prstGeom>
          <a:solidFill>
            <a:srgbClr val="FFC000"/>
          </a:solidFill>
          <a:ln w="9525">
            <a:solidFill>
              <a:srgbClr val="000000"/>
            </a:solidFill>
            <a:miter lim="800000"/>
            <a:headEnd/>
            <a:tailEnd/>
          </a:ln>
          <a:effectLst/>
        </p:spPr>
        <p:txBody>
          <a:bodyPr lIns="90488" tIns="44450" rIns="90488" bIns="44450" anchor="ctr"/>
          <a:lstStyle/>
          <a:p>
            <a:pPr algn="just">
              <a:defRPr/>
            </a:pPr>
            <a:endParaRPr lang="en-US" sz="1400" dirty="0">
              <a:latin typeface="+mn-lt"/>
            </a:endParaRPr>
          </a:p>
          <a:p>
            <a:pPr algn="just">
              <a:defRPr/>
            </a:pPr>
            <a:r>
              <a:rPr lang="en-US" sz="1400" dirty="0">
                <a:solidFill>
                  <a:schemeClr val="accent2"/>
                </a:solidFill>
                <a:latin typeface="+mn-lt"/>
              </a:rPr>
              <a:t>- FV matter but </a:t>
            </a:r>
            <a:r>
              <a:rPr lang="en-US" sz="1400" b="1" dirty="0">
                <a:solidFill>
                  <a:schemeClr val="accent2"/>
                </a:solidFill>
                <a:latin typeface="+mn-lt"/>
              </a:rPr>
              <a:t>does not constitute a precondition </a:t>
            </a:r>
            <a:r>
              <a:rPr lang="en-US" sz="1400" dirty="0">
                <a:solidFill>
                  <a:schemeClr val="accent2"/>
                </a:solidFill>
                <a:latin typeface="+mn-lt"/>
              </a:rPr>
              <a:t>(no separate assessment as for GGDC) </a:t>
            </a:r>
          </a:p>
          <a:p>
            <a:pPr algn="just">
              <a:buFontTx/>
              <a:buChar char="-"/>
              <a:defRPr/>
            </a:pPr>
            <a:r>
              <a:rPr lang="en-US" sz="1400" dirty="0">
                <a:solidFill>
                  <a:schemeClr val="accent2"/>
                </a:solidFill>
                <a:latin typeface="+mn-lt"/>
              </a:rPr>
              <a:t>Assessment of adherence to FV is part of the RMF </a:t>
            </a:r>
          </a:p>
          <a:p>
            <a:pPr algn="just">
              <a:buFontTx/>
              <a:buChar char="-"/>
              <a:defRPr/>
            </a:pPr>
            <a:r>
              <a:rPr lang="en-US" sz="1400" dirty="0">
                <a:solidFill>
                  <a:schemeClr val="accent2"/>
                </a:solidFill>
                <a:latin typeface="+mn-lt"/>
              </a:rPr>
              <a:t>BSSC consultation when high risks on political governance</a:t>
            </a:r>
          </a:p>
          <a:p>
            <a:pPr algn="just">
              <a:defRPr/>
            </a:pPr>
            <a:endParaRPr lang="en-US" sz="1400" b="1" dirty="0"/>
          </a:p>
        </p:txBody>
      </p:sp>
      <p:graphicFrame>
        <p:nvGraphicFramePr>
          <p:cNvPr id="28" name="Table 27"/>
          <p:cNvGraphicFramePr>
            <a:graphicFrameLocks noGrp="1"/>
          </p:cNvGraphicFramePr>
          <p:nvPr/>
        </p:nvGraphicFramePr>
        <p:xfrm>
          <a:off x="179388" y="4221163"/>
          <a:ext cx="2879725" cy="2438400"/>
        </p:xfrm>
        <a:graphic>
          <a:graphicData uri="http://schemas.openxmlformats.org/drawingml/2006/table">
            <a:tbl>
              <a:tblPr/>
              <a:tblGrid>
                <a:gridCol w="2879725">
                  <a:extLst>
                    <a:ext uri="{9D8B030D-6E8A-4147-A177-3AD203B41FA5}">
                      <a16:colId xmlns:a16="http://schemas.microsoft.com/office/drawing/2014/main" xmlns="" val="20000"/>
                    </a:ext>
                  </a:extLst>
                </a:gridCol>
              </a:tblGrid>
              <a:tr h="2438400">
                <a:tc>
                  <a:txBody>
                    <a:bodyPr/>
                    <a:lstStyle/>
                    <a:p>
                      <a:pPr algn="just" eaLnBrk="0" hangingPunct="0">
                        <a:lnSpc>
                          <a:spcPct val="100000"/>
                        </a:lnSpc>
                        <a:buFontTx/>
                        <a:buChar char="-"/>
                      </a:pPr>
                      <a:r>
                        <a:rPr lang="en-US" sz="1400" dirty="0">
                          <a:solidFill>
                            <a:schemeClr val="accent2"/>
                          </a:solidFill>
                          <a:latin typeface="+mn-lt"/>
                          <a:ea typeface="Verdana" pitchFamily="34" charset="0"/>
                          <a:cs typeface="Verdana" pitchFamily="34" charset="0"/>
                        </a:rPr>
                        <a:t>Positive assessment of country’s adherence and commitment to FV is a </a:t>
                      </a:r>
                      <a:r>
                        <a:rPr lang="en-US" sz="1400" u="sng" dirty="0">
                          <a:solidFill>
                            <a:srgbClr val="FF0000"/>
                          </a:solidFill>
                          <a:latin typeface="+mn-lt"/>
                          <a:ea typeface="Verdana" pitchFamily="34" charset="0"/>
                          <a:cs typeface="Verdana" pitchFamily="34" charset="0"/>
                        </a:rPr>
                        <a:t>precondition</a:t>
                      </a:r>
                      <a:r>
                        <a:rPr lang="en-US" sz="1400" u="sng" dirty="0">
                          <a:solidFill>
                            <a:schemeClr val="accent2"/>
                          </a:solidFill>
                          <a:latin typeface="+mn-lt"/>
                          <a:ea typeface="Verdana" pitchFamily="34" charset="0"/>
                          <a:cs typeface="Verdana" pitchFamily="34" charset="0"/>
                        </a:rPr>
                        <a:t>.</a:t>
                      </a:r>
                    </a:p>
                    <a:p>
                      <a:pPr algn="just" eaLnBrk="0" hangingPunct="0">
                        <a:lnSpc>
                          <a:spcPct val="100000"/>
                        </a:lnSpc>
                        <a:buFontTx/>
                        <a:buChar char="-"/>
                      </a:pPr>
                      <a:r>
                        <a:rPr lang="en-US" sz="1400" dirty="0">
                          <a:solidFill>
                            <a:schemeClr val="accent2"/>
                          </a:solidFill>
                          <a:latin typeface="+mn-lt"/>
                          <a:ea typeface="Verdana" pitchFamily="34" charset="0"/>
                          <a:cs typeface="Verdana" pitchFamily="34" charset="0"/>
                        </a:rPr>
                        <a:t> Assessment</a:t>
                      </a:r>
                      <a:r>
                        <a:rPr lang="en-US" sz="1400" baseline="0" dirty="0">
                          <a:solidFill>
                            <a:schemeClr val="accent2"/>
                          </a:solidFill>
                          <a:latin typeface="+mn-lt"/>
                          <a:ea typeface="Verdana" pitchFamily="34" charset="0"/>
                          <a:cs typeface="Verdana" pitchFamily="34" charset="0"/>
                        </a:rPr>
                        <a:t> </a:t>
                      </a:r>
                      <a:r>
                        <a:rPr lang="en-US" sz="1400" dirty="0">
                          <a:solidFill>
                            <a:schemeClr val="accent2"/>
                          </a:solidFill>
                          <a:latin typeface="+mn-lt"/>
                          <a:ea typeface="Verdana" pitchFamily="34" charset="0"/>
                          <a:cs typeface="Verdana" pitchFamily="34" charset="0"/>
                        </a:rPr>
                        <a:t>during programming phase, submission to BSSC and monitoring during implementation through the Risk</a:t>
                      </a:r>
                      <a:r>
                        <a:rPr lang="en-US" sz="1400" baseline="0" dirty="0">
                          <a:solidFill>
                            <a:schemeClr val="accent2"/>
                          </a:solidFill>
                          <a:latin typeface="+mn-lt"/>
                          <a:ea typeface="Verdana" pitchFamily="34" charset="0"/>
                          <a:cs typeface="Verdana" pitchFamily="34" charset="0"/>
                        </a:rPr>
                        <a:t> </a:t>
                      </a:r>
                      <a:r>
                        <a:rPr lang="en-US" sz="1400" dirty="0">
                          <a:solidFill>
                            <a:schemeClr val="accent2"/>
                          </a:solidFill>
                          <a:latin typeface="+mn-lt"/>
                          <a:ea typeface="Verdana" pitchFamily="34" charset="0"/>
                          <a:cs typeface="Verdana" pitchFamily="34" charset="0"/>
                        </a:rPr>
                        <a:t>Management Framework (RMF).</a:t>
                      </a:r>
                    </a:p>
                  </a:txBody>
                  <a:tcPr marL="91421" marR="91421">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1"/>
                    </a:solidFill>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22211893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7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096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blinds(horizontal)">
                                      <p:cBhvr>
                                        <p:cTn id="13" dur="500"/>
                                        <p:tgtEl>
                                          <p:spTgt spid="2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776"/>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27"/>
                                        </p:tgtEl>
                                        <p:attrNameLst>
                                          <p:attrName>style.visibility</p:attrName>
                                        </p:attrNameLst>
                                      </p:cBhvr>
                                      <p:to>
                                        <p:strVal val="visible"/>
                                      </p:to>
                                    </p:set>
                                    <p:animEffect transition="in" filter="blinds(horizontal)">
                                      <p:cBhvr>
                                        <p:cTn id="24" dur="500"/>
                                        <p:tgtEl>
                                          <p:spTgt spid="2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177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blinds(horizontal)">
                                      <p:cBhvr>
                                        <p:cTn id="3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75" grpId="0" animBg="1"/>
      <p:bldP spid="31776" grpId="0" animBg="1"/>
      <p:bldP spid="31777" grpId="0" animBg="1"/>
      <p:bldP spid="25" grpId="0" animBg="1"/>
      <p:bldP spid="2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68313" y="1052736"/>
            <a:ext cx="8280400" cy="863377"/>
          </a:xfrm>
        </p:spPr>
        <p:txBody>
          <a:bodyPr/>
          <a:lstStyle/>
          <a:p>
            <a:pPr algn="ctr" eaLnBrk="1" hangingPunct="1"/>
            <a:r>
              <a:rPr lang="en-US" altLang="en-US" sz="2400" dirty="0"/>
              <a:t>SRC: How to assess FV</a:t>
            </a:r>
          </a:p>
        </p:txBody>
      </p:sp>
      <p:sp>
        <p:nvSpPr>
          <p:cNvPr id="18435" name="Rectangle 3"/>
          <p:cNvSpPr>
            <a:spLocks noGrp="1" noChangeArrowheads="1"/>
          </p:cNvSpPr>
          <p:nvPr>
            <p:ph idx="1"/>
          </p:nvPr>
        </p:nvSpPr>
        <p:spPr>
          <a:xfrm>
            <a:off x="457200" y="1700808"/>
            <a:ext cx="8362950" cy="5020667"/>
          </a:xfrm>
        </p:spPr>
        <p:txBody>
          <a:bodyPr/>
          <a:lstStyle/>
          <a:p>
            <a:pPr lvl="1" algn="just" eaLnBrk="1" hangingPunct="1">
              <a:lnSpc>
                <a:spcPct val="130000"/>
              </a:lnSpc>
              <a:spcBef>
                <a:spcPct val="0"/>
              </a:spcBef>
              <a:spcAft>
                <a:spcPts val="0"/>
              </a:spcAft>
              <a:buClrTx/>
              <a:buFont typeface="Wingdings" panose="05000000000000000000" pitchFamily="2" charset="2"/>
              <a:buChar char="Ø"/>
              <a:defRPr/>
            </a:pPr>
            <a:r>
              <a:rPr lang="en-US" sz="1800" b="0" dirty="0"/>
              <a:t>Sector policy analysis should </a:t>
            </a:r>
            <a:r>
              <a:rPr lang="en-GB" sz="1800" b="0" dirty="0"/>
              <a:t>take into account </a:t>
            </a:r>
            <a:r>
              <a:rPr lang="en-GB" sz="1800" dirty="0"/>
              <a:t>the human rights based approach</a:t>
            </a:r>
            <a:r>
              <a:rPr lang="en-GB" sz="1800" b="0" dirty="0"/>
              <a:t>.</a:t>
            </a:r>
          </a:p>
          <a:p>
            <a:pPr lvl="2" algn="just" eaLnBrk="1" hangingPunct="1">
              <a:lnSpc>
                <a:spcPct val="130000"/>
              </a:lnSpc>
              <a:spcBef>
                <a:spcPct val="0"/>
              </a:spcBef>
              <a:spcAft>
                <a:spcPts val="0"/>
              </a:spcAft>
              <a:buFont typeface="Wingdings" panose="05000000000000000000" pitchFamily="2" charset="2"/>
              <a:buChar char="Ø"/>
              <a:defRPr/>
            </a:pPr>
            <a:r>
              <a:rPr lang="en-GB" sz="1200" dirty="0"/>
              <a:t> </a:t>
            </a:r>
            <a:r>
              <a:rPr lang="en-GB" dirty="0"/>
              <a:t>Guidance: </a:t>
            </a:r>
          </a:p>
          <a:p>
            <a:pPr lvl="3" algn="just" eaLnBrk="1" hangingPunct="1">
              <a:lnSpc>
                <a:spcPct val="130000"/>
              </a:lnSpc>
              <a:spcBef>
                <a:spcPct val="0"/>
              </a:spcBef>
              <a:spcAft>
                <a:spcPts val="0"/>
              </a:spcAft>
              <a:buFontTx/>
              <a:buChar char="-"/>
              <a:defRPr/>
            </a:pPr>
            <a:r>
              <a:rPr lang="en-GB" sz="1400" dirty="0">
                <a:solidFill>
                  <a:srgbClr val="0F5494"/>
                </a:solidFill>
                <a:ea typeface="ＭＳ Ｐゴシック" pitchFamily="34" charset="-128"/>
              </a:rPr>
              <a:t>EEAS/COM Joint COM: “</a:t>
            </a:r>
            <a:r>
              <a:rPr lang="en-GB" sz="1400" i="1" dirty="0">
                <a:solidFill>
                  <a:srgbClr val="0F5494"/>
                </a:solidFill>
                <a:ea typeface="ＭＳ Ｐゴシック" pitchFamily="34" charset="-128"/>
              </a:rPr>
              <a:t>HR and democracy at the heart of EU external action – Towards a more effective approach</a:t>
            </a:r>
            <a:r>
              <a:rPr lang="en-GB" sz="1400" dirty="0">
                <a:solidFill>
                  <a:srgbClr val="0F5494"/>
                </a:solidFill>
                <a:ea typeface="ＭＳ Ｐゴシック" pitchFamily="34" charset="-128"/>
              </a:rPr>
              <a:t>” (12.12.2011)</a:t>
            </a:r>
          </a:p>
          <a:p>
            <a:pPr lvl="3" algn="just" eaLnBrk="1" hangingPunct="1">
              <a:lnSpc>
                <a:spcPct val="130000"/>
              </a:lnSpc>
              <a:spcBef>
                <a:spcPct val="0"/>
              </a:spcBef>
              <a:spcAft>
                <a:spcPts val="0"/>
              </a:spcAft>
              <a:buFontTx/>
              <a:buChar char="-"/>
              <a:defRPr/>
            </a:pPr>
            <a:r>
              <a:rPr lang="en-GB" sz="1400" dirty="0">
                <a:solidFill>
                  <a:srgbClr val="0F5494"/>
                </a:solidFill>
                <a:ea typeface="ＭＳ Ｐゴシック" pitchFamily="34" charset="-128"/>
              </a:rPr>
              <a:t>Annex 12 (issues to focus on under HRBA)</a:t>
            </a:r>
          </a:p>
          <a:p>
            <a:pPr lvl="3" algn="just" eaLnBrk="1" hangingPunct="1">
              <a:lnSpc>
                <a:spcPct val="130000"/>
              </a:lnSpc>
              <a:spcBef>
                <a:spcPct val="0"/>
              </a:spcBef>
              <a:spcAft>
                <a:spcPts val="0"/>
              </a:spcAft>
              <a:buFontTx/>
              <a:buChar char="-"/>
              <a:defRPr/>
            </a:pPr>
            <a:r>
              <a:rPr lang="en-GB" sz="1400" dirty="0">
                <a:solidFill>
                  <a:srgbClr val="0F5494"/>
                </a:solidFill>
                <a:ea typeface="ＭＳ Ｐゴシック" pitchFamily="34" charset="-128"/>
              </a:rPr>
              <a:t>Staff working document on the Right based Approach (tool box) SWD (2014)/152</a:t>
            </a:r>
          </a:p>
          <a:p>
            <a:pPr lvl="1" algn="just" eaLnBrk="1" hangingPunct="1">
              <a:lnSpc>
                <a:spcPct val="130000"/>
              </a:lnSpc>
              <a:spcBef>
                <a:spcPct val="0"/>
              </a:spcBef>
              <a:spcAft>
                <a:spcPts val="0"/>
              </a:spcAft>
              <a:buClrTx/>
              <a:buFont typeface="Wingdings" panose="05000000000000000000" pitchFamily="2" charset="2"/>
              <a:buChar char="Ø"/>
              <a:defRPr/>
            </a:pPr>
            <a:r>
              <a:rPr lang="en-GB" sz="1800" b="0" dirty="0">
                <a:ea typeface="ＭＳ Ｐゴシック" pitchFamily="34" charset="-128"/>
              </a:rPr>
              <a:t>Particular assessment when the supported sector is closely linked with FV (justice, security)</a:t>
            </a:r>
          </a:p>
          <a:p>
            <a:pPr lvl="1" algn="just" eaLnBrk="1" hangingPunct="1">
              <a:lnSpc>
                <a:spcPct val="130000"/>
              </a:lnSpc>
              <a:spcBef>
                <a:spcPct val="0"/>
              </a:spcBef>
              <a:spcAft>
                <a:spcPts val="0"/>
              </a:spcAft>
              <a:buClrTx/>
              <a:buFont typeface="Wingdings" panose="05000000000000000000" pitchFamily="2" charset="2"/>
              <a:buChar char="Ø"/>
              <a:defRPr/>
            </a:pPr>
            <a:r>
              <a:rPr lang="en-GB" sz="1800" b="0" dirty="0"/>
              <a:t>Critical issues of the concerned sector to be highlighted during the SRC formulation and reviewed as part of the RMF</a:t>
            </a:r>
          </a:p>
          <a:p>
            <a:pPr marL="457200" lvl="1" indent="0" algn="just" eaLnBrk="1" hangingPunct="1">
              <a:lnSpc>
                <a:spcPct val="130000"/>
              </a:lnSpc>
              <a:spcBef>
                <a:spcPct val="0"/>
              </a:spcBef>
              <a:spcAft>
                <a:spcPts val="0"/>
              </a:spcAft>
              <a:buClrTx/>
              <a:buFontTx/>
              <a:buNone/>
              <a:defRPr/>
            </a:pPr>
            <a:endParaRPr lang="en-GB" sz="1800" dirty="0"/>
          </a:p>
          <a:p>
            <a:pPr marL="457200" lvl="1" indent="0" algn="just" eaLnBrk="1" hangingPunct="1">
              <a:lnSpc>
                <a:spcPct val="130000"/>
              </a:lnSpc>
              <a:spcBef>
                <a:spcPct val="0"/>
              </a:spcBef>
              <a:spcAft>
                <a:spcPts val="0"/>
              </a:spcAft>
              <a:buClrTx/>
              <a:buFontTx/>
              <a:buNone/>
              <a:defRPr/>
            </a:pPr>
            <a:r>
              <a:rPr lang="en-GB" sz="1800" dirty="0"/>
              <a:t>FV Assessment</a:t>
            </a:r>
            <a:r>
              <a:rPr lang="en-GB" sz="1800" b="0" dirty="0"/>
              <a:t>: input to strengthen the design of the programme, to identify specific issues to be monitored during the SRC implementation (RMF) and to inform the BS/policy dialogue.</a:t>
            </a:r>
            <a:endParaRPr lang="en-US" sz="1800" b="0" dirty="0"/>
          </a:p>
        </p:txBody>
      </p:sp>
      <p:sp>
        <p:nvSpPr>
          <p:cNvPr id="25604" name="Slide Number Placeholder 3"/>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73816756-B848-47A9-BA91-D39D66F206D6}" type="slidenum">
              <a:rPr lang="en-GB" altLang="en-US" sz="1400" i="0" smtClean="0">
                <a:solidFill>
                  <a:schemeClr val="tx1"/>
                </a:solidFill>
                <a:latin typeface="Arial" panose="020B0604020202020204" pitchFamily="34" charset="0"/>
              </a:rPr>
              <a:pPr>
                <a:spcBef>
                  <a:spcPct val="0"/>
                </a:spcBef>
                <a:buClrTx/>
                <a:buFontTx/>
                <a:buNone/>
              </a:pPr>
              <a:t>13</a:t>
            </a:fld>
            <a:endParaRPr lang="en-GB" altLang="en-US" sz="1400" i="0">
              <a:solidFill>
                <a:schemeClr val="tx1"/>
              </a:solidFill>
              <a:latin typeface="Arial" panose="020B0604020202020204" pitchFamily="34" charset="0"/>
            </a:endParaRPr>
          </a:p>
        </p:txBody>
      </p:sp>
    </p:spTree>
    <p:extLst>
      <p:ext uri="{BB962C8B-B14F-4D97-AF65-F5344CB8AC3E}">
        <p14:creationId xmlns:p14="http://schemas.microsoft.com/office/powerpoint/2010/main" val="2349971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8435">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nodeType="clickEffect">
                                  <p:stCondLst>
                                    <p:cond delay="0"/>
                                  </p:stCondLst>
                                  <p:childTnLst>
                                    <p:set>
                                      <p:cBhvr>
                                        <p:cTn id="34" dur="1" fill="hold">
                                          <p:stCondLst>
                                            <p:cond delay="0"/>
                                          </p:stCondLst>
                                        </p:cTn>
                                        <p:tgtEl>
                                          <p:spTgt spid="18435">
                                            <p:txEl>
                                              <p:pRg st="8" end="8"/>
                                            </p:txEl>
                                          </p:spTgt>
                                        </p:tgtEl>
                                        <p:attrNameLst>
                                          <p:attrName>style.visibility</p:attrName>
                                        </p:attrNameLst>
                                      </p:cBhvr>
                                      <p:to>
                                        <p:strVal val="visible"/>
                                      </p:to>
                                    </p:set>
                                    <p:animEffect transition="in" filter="blinds(horizontal)">
                                      <p:cBhvr>
                                        <p:cTn id="35" dur="500"/>
                                        <p:tgtEl>
                                          <p:spTgt spid="1843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500063" y="1071563"/>
            <a:ext cx="8229600" cy="773112"/>
          </a:xfrm>
        </p:spPr>
        <p:txBody>
          <a:bodyPr/>
          <a:lstStyle/>
          <a:p>
            <a:pPr algn="ctr"/>
            <a:r>
              <a:rPr lang="en-GB" altLang="en-US"/>
              <a:t>Outline</a:t>
            </a:r>
          </a:p>
        </p:txBody>
      </p:sp>
      <p:sp>
        <p:nvSpPr>
          <p:cNvPr id="3" name="Content Placeholder 2"/>
          <p:cNvSpPr>
            <a:spLocks noGrp="1"/>
          </p:cNvSpPr>
          <p:nvPr>
            <p:ph idx="1"/>
          </p:nvPr>
        </p:nvSpPr>
        <p:spPr>
          <a:xfrm>
            <a:off x="539750" y="1844676"/>
            <a:ext cx="8229600" cy="4400550"/>
          </a:xfrm>
        </p:spPr>
        <p:txBody>
          <a:bodyPr/>
          <a:lstStyle/>
          <a:p>
            <a:pPr marL="358775" indent="-358775">
              <a:spcBef>
                <a:spcPts val="0"/>
              </a:spcBef>
              <a:buClrTx/>
              <a:buFont typeface="Wingdings" pitchFamily="2" charset="2"/>
              <a:buChar char="Ø"/>
              <a:tabLst>
                <a:tab pos="717550" algn="l"/>
              </a:tabLst>
              <a:defRPr/>
            </a:pPr>
            <a:r>
              <a:rPr lang="en-GB" sz="2000" i="0" dirty="0">
                <a:solidFill>
                  <a:srgbClr val="2D5EC1"/>
                </a:solidFill>
              </a:rPr>
              <a:t>Rationale  and objectives of SRC  </a:t>
            </a:r>
          </a:p>
          <a:p>
            <a:pPr marL="358775" indent="-358775">
              <a:spcBef>
                <a:spcPts val="0"/>
              </a:spcBef>
              <a:buClrTx/>
              <a:buFont typeface="Wingdings" pitchFamily="2" charset="2"/>
              <a:buChar char="Ø"/>
              <a:tabLst>
                <a:tab pos="717550" algn="l"/>
              </a:tabLst>
              <a:defRPr/>
            </a:pPr>
            <a:endParaRPr lang="en-GB" sz="2000" b="1" i="0" dirty="0">
              <a:solidFill>
                <a:srgbClr val="C00000"/>
              </a:solidFill>
            </a:endParaRPr>
          </a:p>
          <a:p>
            <a:pPr marL="358775" indent="-358775">
              <a:spcBef>
                <a:spcPts val="0"/>
              </a:spcBef>
              <a:buClrTx/>
              <a:buFont typeface="Wingdings" pitchFamily="2" charset="2"/>
              <a:buChar char="Ø"/>
              <a:tabLst>
                <a:tab pos="717550" algn="l"/>
              </a:tabLst>
              <a:defRPr/>
            </a:pPr>
            <a:r>
              <a:rPr lang="en-GB" sz="2000" i="0" dirty="0">
                <a:solidFill>
                  <a:srgbClr val="2D5EC1"/>
                </a:solidFill>
              </a:rPr>
              <a:t>Consideration of the EU Fundamental Values in the context of SRC</a:t>
            </a:r>
          </a:p>
          <a:p>
            <a:pPr marL="0" indent="0">
              <a:spcBef>
                <a:spcPts val="0"/>
              </a:spcBef>
              <a:buClrTx/>
              <a:buFontTx/>
              <a:buNone/>
              <a:tabLst>
                <a:tab pos="717550" algn="l"/>
              </a:tabLst>
              <a:defRPr/>
            </a:pPr>
            <a:endParaRPr lang="en-GB" sz="2000" i="0" dirty="0">
              <a:solidFill>
                <a:srgbClr val="2D5EC1"/>
              </a:solidFill>
            </a:endParaRPr>
          </a:p>
          <a:p>
            <a:pPr marL="358775" indent="-358775">
              <a:spcBef>
                <a:spcPts val="0"/>
              </a:spcBef>
              <a:buClrTx/>
              <a:buFont typeface="Wingdings" pitchFamily="2" charset="2"/>
              <a:buChar char="Ø"/>
              <a:tabLst>
                <a:tab pos="717550" algn="l"/>
              </a:tabLst>
              <a:defRPr/>
            </a:pPr>
            <a:r>
              <a:rPr lang="en-GB" sz="2000" b="1" i="0" dirty="0">
                <a:solidFill>
                  <a:srgbClr val="C00000"/>
                </a:solidFill>
              </a:rPr>
              <a:t>How to assess the eligibility for a SRC</a:t>
            </a:r>
          </a:p>
          <a:p>
            <a:pPr marL="358775" indent="-358775">
              <a:spcBef>
                <a:spcPts val="0"/>
              </a:spcBef>
              <a:buClrTx/>
              <a:buFont typeface="Wingdings" pitchFamily="2" charset="2"/>
              <a:buChar char="Ø"/>
              <a:tabLst>
                <a:tab pos="717550" algn="l"/>
              </a:tabLst>
              <a:defRPr/>
            </a:pPr>
            <a:endParaRPr lang="en-GB" sz="2000" i="0" dirty="0">
              <a:solidFill>
                <a:srgbClr val="2D5EC1"/>
              </a:solidFill>
            </a:endParaRPr>
          </a:p>
          <a:p>
            <a:pPr marL="358775" indent="-358775">
              <a:spcBef>
                <a:spcPts val="0"/>
              </a:spcBef>
              <a:buClrTx/>
              <a:buFont typeface="Wingdings" pitchFamily="2" charset="2"/>
              <a:buChar char="Ø"/>
              <a:tabLst>
                <a:tab pos="717550" algn="l"/>
              </a:tabLst>
            </a:pPr>
            <a:r>
              <a:rPr lang="en-GB" sz="2000" i="0" dirty="0"/>
              <a:t>SRC and decentralisation </a:t>
            </a:r>
          </a:p>
          <a:p>
            <a:pPr marL="358775" indent="-358775">
              <a:spcBef>
                <a:spcPts val="0"/>
              </a:spcBef>
              <a:buClrTx/>
              <a:buFont typeface="Wingdings" pitchFamily="2" charset="2"/>
              <a:buChar char="Ø"/>
              <a:tabLst>
                <a:tab pos="717550" algn="l"/>
              </a:tabLst>
            </a:pPr>
            <a:endParaRPr lang="en-GB" sz="2000" i="0" dirty="0"/>
          </a:p>
          <a:p>
            <a:pPr marL="358775" indent="-358775">
              <a:spcBef>
                <a:spcPts val="0"/>
              </a:spcBef>
              <a:buClrTx/>
              <a:buFont typeface="Wingdings" pitchFamily="2" charset="2"/>
              <a:buChar char="Ø"/>
              <a:tabLst>
                <a:tab pos="717550" algn="l"/>
              </a:tabLst>
            </a:pPr>
            <a:r>
              <a:rPr lang="en-GB" sz="2000" i="0" dirty="0"/>
              <a:t>Design and implementation of a SRC</a:t>
            </a:r>
          </a:p>
          <a:p>
            <a:pPr marL="0" indent="0">
              <a:spcBef>
                <a:spcPts val="0"/>
              </a:spcBef>
              <a:buClrTx/>
              <a:buNone/>
              <a:tabLst>
                <a:tab pos="717550" algn="l"/>
              </a:tabLst>
            </a:pPr>
            <a:endParaRPr lang="en-GB" sz="2000" i="0" dirty="0"/>
          </a:p>
          <a:p>
            <a:pPr marL="358775" indent="-358775">
              <a:spcBef>
                <a:spcPts val="0"/>
              </a:spcBef>
              <a:buClrTx/>
              <a:buFont typeface="Wingdings" pitchFamily="2" charset="2"/>
              <a:buChar char="Ø"/>
              <a:tabLst>
                <a:tab pos="717550" algn="l"/>
              </a:tabLst>
              <a:defRPr/>
            </a:pPr>
            <a:endParaRPr lang="en-GB" sz="2000" i="0" dirty="0">
              <a:solidFill>
                <a:srgbClr val="2D5EC1"/>
              </a:solidFill>
            </a:endParaRPr>
          </a:p>
          <a:p>
            <a:pPr marL="358775" indent="-358775">
              <a:spcBef>
                <a:spcPts val="0"/>
              </a:spcBef>
              <a:buClrTx/>
              <a:buFontTx/>
              <a:buNone/>
              <a:tabLst>
                <a:tab pos="717550" algn="l"/>
              </a:tabLst>
              <a:defRPr/>
            </a:pPr>
            <a:r>
              <a:rPr lang="en-GB" sz="2000" i="0" dirty="0">
                <a:solidFill>
                  <a:srgbClr val="2D5EC1"/>
                </a:solidFill>
              </a:rPr>
              <a:t>	</a:t>
            </a:r>
            <a:endParaRPr lang="en-GB" sz="1600" i="0" dirty="0"/>
          </a:p>
          <a:p>
            <a:pPr marL="358775" indent="-358775">
              <a:spcBef>
                <a:spcPts val="0"/>
              </a:spcBef>
              <a:buClrTx/>
              <a:buFont typeface="Wingdings" pitchFamily="2" charset="2"/>
              <a:buChar char="Ø"/>
              <a:tabLst>
                <a:tab pos="717550" algn="l"/>
              </a:tabLst>
              <a:defRPr/>
            </a:pPr>
            <a:endParaRPr lang="en-GB" sz="1200" i="0" dirty="0"/>
          </a:p>
          <a:p>
            <a:pPr marL="457200" indent="-457200">
              <a:spcBef>
                <a:spcPts val="1200"/>
              </a:spcBef>
              <a:buClrTx/>
              <a:buFontTx/>
              <a:buNone/>
              <a:defRPr/>
            </a:pPr>
            <a:endParaRPr lang="en-GB" sz="1200" i="0" dirty="0"/>
          </a:p>
          <a:p>
            <a:pPr marL="457200" indent="-457200">
              <a:spcBef>
                <a:spcPts val="1200"/>
              </a:spcBef>
              <a:buClrTx/>
              <a:buFontTx/>
              <a:buNone/>
              <a:defRPr/>
            </a:pPr>
            <a:endParaRPr lang="en-GB" sz="1200" i="0" dirty="0"/>
          </a:p>
          <a:p>
            <a:pPr marL="457200" indent="-457200">
              <a:spcBef>
                <a:spcPts val="1200"/>
              </a:spcBef>
              <a:buClrTx/>
              <a:buFontTx/>
              <a:buAutoNum type="arabicPeriod"/>
              <a:defRPr/>
            </a:pPr>
            <a:endParaRPr lang="en-GB" sz="1200" i="0" dirty="0"/>
          </a:p>
          <a:p>
            <a:pPr marL="457200" indent="-457200">
              <a:spcBef>
                <a:spcPts val="1200"/>
              </a:spcBef>
              <a:buClrTx/>
              <a:buFont typeface="+mj-lt"/>
              <a:buAutoNum type="arabicPeriod" startAt="5"/>
              <a:defRPr/>
            </a:pPr>
            <a:endParaRPr lang="en-GB" sz="1200" i="0" dirty="0"/>
          </a:p>
          <a:p>
            <a:pPr marL="457200" indent="-457200">
              <a:buClrTx/>
              <a:buFontTx/>
              <a:buNone/>
              <a:defRPr/>
            </a:pPr>
            <a:endParaRPr lang="en-GB" sz="1200" i="0" dirty="0"/>
          </a:p>
          <a:p>
            <a:pPr>
              <a:defRPr/>
            </a:pPr>
            <a:endParaRPr lang="en-GB" sz="1200" dirty="0"/>
          </a:p>
        </p:txBody>
      </p:sp>
      <p:sp>
        <p:nvSpPr>
          <p:cNvPr id="9220" name="Slide Number Placeholder 3"/>
          <p:cNvSpPr>
            <a:spLocks noGrp="1"/>
          </p:cNvSpPr>
          <p:nvPr>
            <p:ph type="sldNum" sz="quarter" idx="12"/>
          </p:nvPr>
        </p:nvSpPr>
        <p:spPr>
          <a:noFill/>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3456A09-F03F-4E5C-AC34-12217894C033}" type="slidenum">
              <a:rPr kumimoji="0" lang="en-GB"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GB"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576749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6"/>
          <p:cNvSpPr>
            <a:spLocks noChangeArrowheads="1"/>
          </p:cNvSpPr>
          <p:nvPr/>
        </p:nvSpPr>
        <p:spPr bwMode="auto">
          <a:xfrm>
            <a:off x="1116013" y="1771650"/>
            <a:ext cx="7345362" cy="615950"/>
          </a:xfrm>
          <a:prstGeom prst="rect">
            <a:avLst/>
          </a:prstGeom>
          <a:solidFill>
            <a:srgbClr val="DC9092">
              <a:alpha val="79607"/>
            </a:srgbClr>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ClrTx/>
              <a:buFontTx/>
              <a:buNone/>
            </a:pPr>
            <a:r>
              <a:rPr lang="en-US" altLang="fr-FR" sz="1400" b="1" i="0" u="sng" dirty="0">
                <a:solidFill>
                  <a:srgbClr val="C00000"/>
                </a:solidFill>
                <a:ea typeface="ＭＳ Ｐゴシック" panose="020B0600070205080204" pitchFamily="34" charset="-128"/>
              </a:rPr>
              <a:t>IDENTTFY THE SECTOR POLICY FRAMEWORK </a:t>
            </a:r>
          </a:p>
        </p:txBody>
      </p:sp>
      <p:sp>
        <p:nvSpPr>
          <p:cNvPr id="33795" name="Rectangle 7"/>
          <p:cNvSpPr>
            <a:spLocks noChangeArrowheads="1"/>
          </p:cNvSpPr>
          <p:nvPr/>
        </p:nvSpPr>
        <p:spPr bwMode="auto">
          <a:xfrm>
            <a:off x="1116013" y="2309813"/>
            <a:ext cx="7345362" cy="1101725"/>
          </a:xfrm>
          <a:prstGeom prst="rect">
            <a:avLst/>
          </a:prstGeom>
          <a:solidFill>
            <a:srgbClr val="E2A2A4">
              <a:alpha val="51764"/>
            </a:srgbClr>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fr-FR" sz="1200" b="1" i="0" dirty="0">
                <a:ea typeface="ＭＳ Ｐゴシック" panose="020B0600070205080204" pitchFamily="34" charset="-128"/>
              </a:rPr>
              <a:t>HOW DOES GOVERNMENT MAKE ITS POLICIES? </a:t>
            </a:r>
          </a:p>
          <a:p>
            <a:pPr eaLnBrk="1" hangingPunct="1">
              <a:spcBef>
                <a:spcPct val="0"/>
              </a:spcBef>
              <a:buClrTx/>
              <a:buFontTx/>
              <a:buNone/>
            </a:pPr>
            <a:r>
              <a:rPr lang="en-US" altLang="fr-FR" sz="1200" i="0" dirty="0">
                <a:ea typeface="ＭＳ Ｐゴシック" panose="020B0600070205080204" pitchFamily="34" charset="-128"/>
              </a:rPr>
              <a:t>Sector Policy content</a:t>
            </a:r>
          </a:p>
          <a:p>
            <a:pPr eaLnBrk="1" hangingPunct="1">
              <a:spcBef>
                <a:spcPct val="0"/>
              </a:spcBef>
              <a:buClrTx/>
              <a:buFontTx/>
              <a:buNone/>
            </a:pPr>
            <a:r>
              <a:rPr lang="en-US" altLang="fr-FR" sz="1200" i="0" dirty="0">
                <a:ea typeface="ＭＳ Ｐゴシック" panose="020B0600070205080204" pitchFamily="34" charset="-128"/>
              </a:rPr>
              <a:t>Sector Policy formulation process</a:t>
            </a:r>
          </a:p>
          <a:p>
            <a:pPr eaLnBrk="1" hangingPunct="1">
              <a:spcBef>
                <a:spcPct val="0"/>
              </a:spcBef>
              <a:buClrTx/>
              <a:buFontTx/>
              <a:buNone/>
            </a:pPr>
            <a:r>
              <a:rPr lang="en-US" altLang="fr-FR" sz="1200" i="0" dirty="0">
                <a:ea typeface="ＭＳ Ｐゴシック" panose="020B0600070205080204" pitchFamily="34" charset="-128"/>
              </a:rPr>
              <a:t>Monitoring and evaluation</a:t>
            </a:r>
          </a:p>
          <a:p>
            <a:pPr eaLnBrk="1" hangingPunct="1">
              <a:spcBef>
                <a:spcPct val="0"/>
              </a:spcBef>
              <a:buClrTx/>
              <a:buFontTx/>
              <a:buNone/>
            </a:pPr>
            <a:r>
              <a:rPr lang="en-US" altLang="fr-FR" sz="1200" i="0" dirty="0">
                <a:ea typeface="ＭＳ Ｐゴシック" panose="020B0600070205080204" pitchFamily="34" charset="-128"/>
              </a:rPr>
              <a:t>Sector Policy coherence</a:t>
            </a:r>
          </a:p>
        </p:txBody>
      </p:sp>
      <p:sp>
        <p:nvSpPr>
          <p:cNvPr id="33796" name="Rectangle 8"/>
          <p:cNvSpPr>
            <a:spLocks noChangeArrowheads="1"/>
          </p:cNvSpPr>
          <p:nvPr/>
        </p:nvSpPr>
        <p:spPr bwMode="auto">
          <a:xfrm>
            <a:off x="1116013" y="3411538"/>
            <a:ext cx="7345362" cy="736600"/>
          </a:xfrm>
          <a:prstGeom prst="rect">
            <a:avLst/>
          </a:prstGeom>
          <a:solidFill>
            <a:srgbClr val="E2A2A4">
              <a:alpha val="52156"/>
            </a:srgbClr>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r>
              <a:rPr lang="en-US" altLang="fr-FR" sz="1200" b="1" i="0" dirty="0">
                <a:ea typeface="ＭＳ Ｐゴシック" panose="020B0600070205080204" pitchFamily="34" charset="-128"/>
              </a:rPr>
              <a:t>HOW DOES GOVERNMENT INTERACT WITH DONORS? </a:t>
            </a:r>
          </a:p>
          <a:p>
            <a:pPr eaLnBrk="1" hangingPunct="1">
              <a:spcBef>
                <a:spcPct val="0"/>
              </a:spcBef>
              <a:buClrTx/>
              <a:buFontTx/>
              <a:buNone/>
            </a:pPr>
            <a:r>
              <a:rPr lang="en-US" altLang="fr-FR" sz="1200" i="0" dirty="0">
                <a:ea typeface="ＭＳ Ｐゴシック" panose="020B0600070205080204" pitchFamily="34" charset="-128"/>
              </a:rPr>
              <a:t>Review mechanisms and donor coordination at sector level (policy dialogue)</a:t>
            </a:r>
          </a:p>
        </p:txBody>
      </p:sp>
      <p:sp>
        <p:nvSpPr>
          <p:cNvPr id="33797" name="Rectangle 9"/>
          <p:cNvSpPr>
            <a:spLocks noChangeArrowheads="1"/>
          </p:cNvSpPr>
          <p:nvPr/>
        </p:nvSpPr>
        <p:spPr bwMode="auto">
          <a:xfrm>
            <a:off x="1116013" y="4084638"/>
            <a:ext cx="3529012" cy="784225"/>
          </a:xfrm>
          <a:prstGeom prst="rect">
            <a:avLst/>
          </a:prstGeom>
          <a:solidFill>
            <a:srgbClr val="CCFFCC"/>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ClrTx/>
              <a:buFontTx/>
              <a:buNone/>
            </a:pPr>
            <a:r>
              <a:rPr lang="en-US" altLang="fr-FR" sz="1400" b="1" i="0" u="sng" dirty="0">
                <a:solidFill>
                  <a:srgbClr val="C00000"/>
                </a:solidFill>
                <a:ea typeface="ＭＳ Ｐゴシック" panose="020B0600070205080204" pitchFamily="34" charset="-128"/>
              </a:rPr>
              <a:t>ASSESSING SECTOR POLICY RELEVANCE</a:t>
            </a:r>
          </a:p>
        </p:txBody>
      </p:sp>
      <p:sp>
        <p:nvSpPr>
          <p:cNvPr id="33798" name="Rectangle 10"/>
          <p:cNvSpPr>
            <a:spLocks noChangeArrowheads="1"/>
          </p:cNvSpPr>
          <p:nvPr/>
        </p:nvSpPr>
        <p:spPr bwMode="auto">
          <a:xfrm>
            <a:off x="1116013" y="4583113"/>
            <a:ext cx="3529012" cy="1077912"/>
          </a:xfrm>
          <a:prstGeom prst="rect">
            <a:avLst/>
          </a:prstGeom>
          <a:solidFill>
            <a:srgbClr val="CCFFCC">
              <a:alpha val="47842"/>
            </a:srgbClr>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30000"/>
              </a:lnSpc>
              <a:spcBef>
                <a:spcPct val="0"/>
              </a:spcBef>
              <a:buClrTx/>
              <a:buFontTx/>
              <a:buNone/>
            </a:pPr>
            <a:r>
              <a:rPr lang="en-US" altLang="fr-FR" sz="1200" b="1" i="0">
                <a:ea typeface="ＭＳ Ｐゴシック" panose="020B0600070205080204" pitchFamily="34" charset="-128"/>
              </a:rPr>
              <a:t>EU perspective:</a:t>
            </a:r>
          </a:p>
          <a:p>
            <a:pPr eaLnBrk="1" hangingPunct="1">
              <a:lnSpc>
                <a:spcPct val="130000"/>
              </a:lnSpc>
              <a:spcBef>
                <a:spcPct val="0"/>
              </a:spcBef>
              <a:buClrTx/>
              <a:buFontTx/>
              <a:buNone/>
            </a:pPr>
            <a:r>
              <a:rPr lang="en-US" altLang="fr-FR" sz="1200" i="0">
                <a:ea typeface="ＭＳ Ｐゴシック" panose="020B0600070205080204" pitchFamily="34" charset="-128"/>
              </a:rPr>
              <a:t>Link to EU policy priorities/framework</a:t>
            </a:r>
          </a:p>
        </p:txBody>
      </p:sp>
      <p:sp>
        <p:nvSpPr>
          <p:cNvPr id="33799" name="Rectangle 11"/>
          <p:cNvSpPr>
            <a:spLocks noChangeArrowheads="1"/>
          </p:cNvSpPr>
          <p:nvPr/>
        </p:nvSpPr>
        <p:spPr bwMode="auto">
          <a:xfrm>
            <a:off x="1116013" y="5375275"/>
            <a:ext cx="3529012" cy="1077913"/>
          </a:xfrm>
          <a:prstGeom prst="rect">
            <a:avLst/>
          </a:prstGeom>
          <a:solidFill>
            <a:srgbClr val="CCFFCC">
              <a:alpha val="47842"/>
            </a:srgbClr>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130000"/>
              </a:lnSpc>
              <a:spcBef>
                <a:spcPct val="0"/>
              </a:spcBef>
              <a:buClrTx/>
              <a:buFontTx/>
              <a:buNone/>
            </a:pPr>
            <a:r>
              <a:rPr lang="en-US" altLang="fr-FR" sz="1200" b="1" i="0">
                <a:ea typeface="ＭＳ Ｐゴシック" panose="020B0600070205080204" pitchFamily="34" charset="-128"/>
              </a:rPr>
              <a:t>Country perspective: </a:t>
            </a:r>
          </a:p>
          <a:p>
            <a:pPr eaLnBrk="1" hangingPunct="1">
              <a:lnSpc>
                <a:spcPct val="130000"/>
              </a:lnSpc>
              <a:spcBef>
                <a:spcPct val="0"/>
              </a:spcBef>
              <a:buClrTx/>
              <a:buFontTx/>
              <a:buNone/>
            </a:pPr>
            <a:r>
              <a:rPr lang="en-US" altLang="fr-FR" sz="1200" i="0">
                <a:ea typeface="ＭＳ Ｐゴシック" panose="020B0600070205080204" pitchFamily="34" charset="-128"/>
              </a:rPr>
              <a:t>Adequacy of Government response to the sector challenges</a:t>
            </a:r>
          </a:p>
        </p:txBody>
      </p:sp>
      <p:sp>
        <p:nvSpPr>
          <p:cNvPr id="13" name="Rectangle 12"/>
          <p:cNvSpPr/>
          <p:nvPr/>
        </p:nvSpPr>
        <p:spPr bwMode="auto">
          <a:xfrm>
            <a:off x="4859338" y="4113213"/>
            <a:ext cx="3673475" cy="684212"/>
          </a:xfrm>
          <a:prstGeom prst="rect">
            <a:avLst/>
          </a:prstGeom>
          <a:solidFill>
            <a:schemeClr val="accent2">
              <a:lumMod val="40000"/>
              <a:lumOff val="60000"/>
              <a:alpha val="89000"/>
            </a:schemeClr>
          </a:solidFill>
          <a:ln w="9525" cap="flat" cmpd="sng" algn="ctr">
            <a:noFill/>
            <a:prstDash val="solid"/>
            <a:round/>
            <a:headEnd type="none" w="med" len="med"/>
            <a:tailEnd type="none" w="med" len="med"/>
          </a:ln>
          <a:effectLst/>
        </p:spPr>
        <p:txBody>
          <a:bodyPr anchor="ctr"/>
          <a:lstStyle/>
          <a:p>
            <a:pPr marL="3175" algn="ctr" eaLnBrk="1" hangingPunct="1">
              <a:defRPr/>
            </a:pPr>
            <a:r>
              <a:rPr lang="en-US" sz="1400" b="1" u="sng" dirty="0">
                <a:solidFill>
                  <a:srgbClr val="C00000"/>
                </a:solidFill>
                <a:latin typeface="Verdana" pitchFamily="39" charset="0"/>
                <a:ea typeface="MS PGothic" charset="0"/>
                <a:cs typeface="MS PGothic" charset="0"/>
              </a:rPr>
              <a:t>ASSESSING SECTOR POLICY CREDIBILITY</a:t>
            </a:r>
          </a:p>
        </p:txBody>
      </p:sp>
      <p:sp>
        <p:nvSpPr>
          <p:cNvPr id="14" name="Rectangle 13"/>
          <p:cNvSpPr/>
          <p:nvPr/>
        </p:nvSpPr>
        <p:spPr bwMode="auto">
          <a:xfrm>
            <a:off x="4859338" y="4614863"/>
            <a:ext cx="3673475" cy="687387"/>
          </a:xfrm>
          <a:prstGeom prst="rect">
            <a:avLst/>
          </a:prstGeom>
          <a:solidFill>
            <a:schemeClr val="accent2">
              <a:lumMod val="40000"/>
              <a:lumOff val="60000"/>
              <a:alpha val="45000"/>
            </a:schemeClr>
          </a:solidFill>
          <a:ln w="9525" cap="flat" cmpd="sng" algn="ctr">
            <a:noFill/>
            <a:prstDash val="solid"/>
            <a:round/>
            <a:headEnd type="none" w="med" len="med"/>
            <a:tailEnd type="none" w="med" len="med"/>
          </a:ln>
          <a:effectLst/>
        </p:spPr>
        <p:txBody>
          <a:bodyPr anchor="ctr"/>
          <a:lstStyle/>
          <a:p>
            <a:pPr marL="3175" eaLnBrk="1" hangingPunct="1">
              <a:defRPr/>
            </a:pPr>
            <a:r>
              <a:rPr lang="en-US" b="1" dirty="0">
                <a:latin typeface="Verdana" pitchFamily="39" charset="0"/>
                <a:ea typeface="MS PGothic" charset="0"/>
                <a:cs typeface="MS PGothic" charset="0"/>
              </a:rPr>
              <a:t>Past track record of the sector policy</a:t>
            </a:r>
          </a:p>
        </p:txBody>
      </p:sp>
      <p:sp>
        <p:nvSpPr>
          <p:cNvPr id="15" name="Rectangle 14"/>
          <p:cNvSpPr/>
          <p:nvPr/>
        </p:nvSpPr>
        <p:spPr bwMode="auto">
          <a:xfrm>
            <a:off x="4859338" y="5172075"/>
            <a:ext cx="3673475" cy="490538"/>
          </a:xfrm>
          <a:prstGeom prst="rect">
            <a:avLst/>
          </a:prstGeom>
          <a:solidFill>
            <a:schemeClr val="accent2">
              <a:lumMod val="40000"/>
              <a:lumOff val="60000"/>
              <a:alpha val="45000"/>
            </a:schemeClr>
          </a:solidFill>
          <a:ln w="9525" cap="flat" cmpd="sng" algn="ctr">
            <a:noFill/>
            <a:prstDash val="solid"/>
            <a:round/>
            <a:headEnd type="none" w="med" len="med"/>
            <a:tailEnd type="none" w="med" len="med"/>
          </a:ln>
          <a:effectLst/>
        </p:spPr>
        <p:txBody>
          <a:bodyPr anchor="ctr"/>
          <a:lstStyle/>
          <a:p>
            <a:pPr marL="3175" eaLnBrk="1" hangingPunct="1">
              <a:defRPr/>
            </a:pPr>
            <a:r>
              <a:rPr lang="en-US" b="1" dirty="0">
                <a:latin typeface="Verdana" pitchFamily="39" charset="0"/>
                <a:ea typeface="MS PGothic" charset="0"/>
                <a:cs typeface="MS PGothic" charset="0"/>
              </a:rPr>
              <a:t>Sector policy financing</a:t>
            </a:r>
          </a:p>
        </p:txBody>
      </p:sp>
      <p:sp>
        <p:nvSpPr>
          <p:cNvPr id="16" name="Rectangle 15"/>
          <p:cNvSpPr/>
          <p:nvPr/>
        </p:nvSpPr>
        <p:spPr bwMode="auto">
          <a:xfrm>
            <a:off x="4859338" y="5532438"/>
            <a:ext cx="3673475" cy="488950"/>
          </a:xfrm>
          <a:prstGeom prst="rect">
            <a:avLst/>
          </a:prstGeom>
          <a:solidFill>
            <a:schemeClr val="accent2">
              <a:lumMod val="40000"/>
              <a:lumOff val="60000"/>
              <a:alpha val="45000"/>
            </a:schemeClr>
          </a:solidFill>
          <a:ln w="9525" cap="flat" cmpd="sng" algn="ctr">
            <a:noFill/>
            <a:prstDash val="solid"/>
            <a:round/>
            <a:headEnd type="none" w="med" len="med"/>
            <a:tailEnd type="none" w="med" len="med"/>
          </a:ln>
          <a:effectLst/>
        </p:spPr>
        <p:txBody>
          <a:bodyPr anchor="ctr"/>
          <a:lstStyle/>
          <a:p>
            <a:pPr marL="3175" eaLnBrk="1" hangingPunct="1">
              <a:defRPr/>
            </a:pPr>
            <a:r>
              <a:rPr lang="en-US" b="1" dirty="0">
                <a:latin typeface="Verdana" pitchFamily="39" charset="0"/>
                <a:ea typeface="MS PGothic" charset="0"/>
                <a:cs typeface="MS PGothic" charset="0"/>
              </a:rPr>
              <a:t>Institutional capacities &amp; ownership</a:t>
            </a:r>
          </a:p>
        </p:txBody>
      </p:sp>
      <p:sp>
        <p:nvSpPr>
          <p:cNvPr id="17" name="Rectangle 16"/>
          <p:cNvSpPr/>
          <p:nvPr/>
        </p:nvSpPr>
        <p:spPr bwMode="auto">
          <a:xfrm>
            <a:off x="4859338" y="5891213"/>
            <a:ext cx="3673475" cy="490537"/>
          </a:xfrm>
          <a:prstGeom prst="rect">
            <a:avLst/>
          </a:prstGeom>
          <a:solidFill>
            <a:schemeClr val="accent2">
              <a:lumMod val="40000"/>
              <a:lumOff val="60000"/>
              <a:alpha val="45000"/>
            </a:schemeClr>
          </a:solidFill>
          <a:ln w="9525" cap="flat" cmpd="sng" algn="ctr">
            <a:noFill/>
            <a:prstDash val="solid"/>
            <a:round/>
            <a:headEnd type="none" w="med" len="med"/>
            <a:tailEnd type="none" w="med" len="med"/>
          </a:ln>
          <a:effectLst/>
        </p:spPr>
        <p:txBody>
          <a:bodyPr anchor="ctr"/>
          <a:lstStyle/>
          <a:p>
            <a:pPr marL="3175" eaLnBrk="1" hangingPunct="1">
              <a:defRPr/>
            </a:pPr>
            <a:r>
              <a:rPr lang="en-US" b="1" dirty="0">
                <a:latin typeface="Verdana" pitchFamily="39" charset="0"/>
                <a:ea typeface="MS PGothic" charset="0"/>
                <a:cs typeface="MS PGothic" charset="0"/>
              </a:rPr>
              <a:t>Quality of data underpinning policy</a:t>
            </a:r>
          </a:p>
        </p:txBody>
      </p:sp>
      <p:sp>
        <p:nvSpPr>
          <p:cNvPr id="33805" name="TextBox 1"/>
          <p:cNvSpPr txBox="1">
            <a:spLocks noChangeArrowheads="1"/>
          </p:cNvSpPr>
          <p:nvPr/>
        </p:nvSpPr>
        <p:spPr bwMode="auto">
          <a:xfrm>
            <a:off x="1187450" y="1412875"/>
            <a:ext cx="72723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ClrTx/>
              <a:buFontTx/>
              <a:buNone/>
            </a:pPr>
            <a:r>
              <a:rPr lang="en-US" altLang="fr-FR" b="1" i="0" dirty="0">
                <a:latin typeface="Calibri" panose="020F0502020204030204" pitchFamily="34" charset="0"/>
                <a:ea typeface="ＭＳ Ｐゴシック" panose="020B0600070205080204" pitchFamily="34" charset="-128"/>
              </a:rPr>
              <a:t> The EU SECTOR POLICY ANALYTICAL GRID </a:t>
            </a:r>
          </a:p>
        </p:txBody>
      </p:sp>
    </p:spTree>
    <p:extLst>
      <p:ext uri="{BB962C8B-B14F-4D97-AF65-F5344CB8AC3E}">
        <p14:creationId xmlns:p14="http://schemas.microsoft.com/office/powerpoint/2010/main" val="4231836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TextBox 5"/>
          <p:cNvSpPr txBox="1">
            <a:spLocks noChangeArrowheads="1"/>
          </p:cNvSpPr>
          <p:nvPr/>
        </p:nvSpPr>
        <p:spPr bwMode="auto">
          <a:xfrm>
            <a:off x="539750" y="2565400"/>
            <a:ext cx="7993063" cy="1631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r>
              <a:rPr lang="fr-BE" altLang="en-US" sz="2000" i="0" dirty="0">
                <a:latin typeface="Tw Cen MT"/>
              </a:rPr>
              <a:t> </a:t>
            </a:r>
          </a:p>
          <a:p>
            <a:pPr>
              <a:spcBef>
                <a:spcPct val="0"/>
              </a:spcBef>
              <a:buClrTx/>
              <a:buFontTx/>
              <a:buNone/>
            </a:pPr>
            <a:endParaRPr lang="en-US" altLang="en-US" sz="2000" b="1" i="0" dirty="0">
              <a:latin typeface="Calibri" panose="020F0502020204030204" pitchFamily="34" charset="0"/>
            </a:endParaRPr>
          </a:p>
          <a:p>
            <a:pPr>
              <a:spcBef>
                <a:spcPct val="0"/>
              </a:spcBef>
              <a:buClrTx/>
              <a:buFontTx/>
              <a:buNone/>
            </a:pPr>
            <a:endParaRPr lang="en-US" altLang="en-US" sz="2000" b="1" i="0" dirty="0">
              <a:latin typeface="Calibri" panose="020F0502020204030204" pitchFamily="34" charset="0"/>
            </a:endParaRPr>
          </a:p>
          <a:p>
            <a:pPr>
              <a:spcBef>
                <a:spcPct val="0"/>
              </a:spcBef>
              <a:buClrTx/>
              <a:buFontTx/>
              <a:buNone/>
            </a:pPr>
            <a:endParaRPr lang="en-US" altLang="en-US" sz="2000" b="1" i="0" dirty="0">
              <a:latin typeface="Calibri" panose="020F0502020204030204" pitchFamily="34" charset="0"/>
            </a:endParaRPr>
          </a:p>
          <a:p>
            <a:pPr>
              <a:spcBef>
                <a:spcPct val="0"/>
              </a:spcBef>
              <a:buClrTx/>
              <a:buFontTx/>
              <a:buNone/>
            </a:pPr>
            <a:endParaRPr lang="en-US" altLang="en-US" sz="2000" i="0" dirty="0">
              <a:latin typeface="Calibri" panose="020F0502020204030204" pitchFamily="34" charset="0"/>
            </a:endParaRPr>
          </a:p>
        </p:txBody>
      </p:sp>
      <p:graphicFrame>
        <p:nvGraphicFramePr>
          <p:cNvPr id="4" name="Table 3"/>
          <p:cNvGraphicFramePr>
            <a:graphicFrameLocks noGrp="1"/>
          </p:cNvGraphicFramePr>
          <p:nvPr>
            <p:extLst/>
          </p:nvPr>
        </p:nvGraphicFramePr>
        <p:xfrm>
          <a:off x="1475656" y="5013176"/>
          <a:ext cx="6096000" cy="1440805"/>
        </p:xfrm>
        <a:graphic>
          <a:graphicData uri="http://schemas.openxmlformats.org/drawingml/2006/table">
            <a:tbl>
              <a:tblPr firstRow="1" bandRow="1">
                <a:tableStyleId>{5C22544A-7EE6-4342-B048-85BDC9FD1C3A}</a:tableStyleId>
              </a:tblPr>
              <a:tblGrid>
                <a:gridCol w="1823864"/>
                <a:gridCol w="2240136"/>
                <a:gridCol w="2032000"/>
              </a:tblGrid>
              <a:tr h="360685">
                <a:tc>
                  <a:txBody>
                    <a:bodyPr/>
                    <a:lstStyle/>
                    <a:p>
                      <a:r>
                        <a:rPr lang="en-GB" sz="2000" dirty="0" smtClean="0">
                          <a:solidFill>
                            <a:srgbClr val="2D2D8A"/>
                          </a:solidFill>
                          <a:latin typeface="Tw Cen MT"/>
                          <a:cs typeface="Tw Cen MT"/>
                        </a:rPr>
                        <a:t>Policy</a:t>
                      </a:r>
                      <a:r>
                        <a:rPr lang="en-GB" sz="2000" baseline="0" dirty="0" smtClean="0">
                          <a:solidFill>
                            <a:srgbClr val="2D2D8A"/>
                          </a:solidFill>
                          <a:latin typeface="Tw Cen MT"/>
                          <a:cs typeface="Tw Cen MT"/>
                        </a:rPr>
                        <a:t> options</a:t>
                      </a:r>
                      <a:endParaRPr lang="en-GB" sz="2000" dirty="0">
                        <a:solidFill>
                          <a:srgbClr val="2D2D8A"/>
                        </a:solidFill>
                        <a:latin typeface="Tw Cen MT"/>
                        <a:cs typeface="Tw Cen MT"/>
                      </a:endParaRPr>
                    </a:p>
                  </a:txBody>
                  <a:tcPr marT="45722" marB="45722"/>
                </a:tc>
                <a:tc>
                  <a:txBody>
                    <a:bodyPr/>
                    <a:lstStyle/>
                    <a:p>
                      <a:pPr algn="ctr"/>
                      <a:r>
                        <a:rPr lang="en-GB" sz="2000" dirty="0" smtClean="0">
                          <a:solidFill>
                            <a:srgbClr val="2D2D8A"/>
                          </a:solidFill>
                          <a:latin typeface="Tw Cen MT"/>
                          <a:cs typeface="Tw Cen MT"/>
                        </a:rPr>
                        <a:t>Direct</a:t>
                      </a:r>
                      <a:endParaRPr lang="en-GB" sz="2000" dirty="0">
                        <a:solidFill>
                          <a:srgbClr val="2D2D8A"/>
                        </a:solidFill>
                        <a:latin typeface="Tw Cen MT"/>
                        <a:cs typeface="Tw Cen MT"/>
                      </a:endParaRPr>
                    </a:p>
                  </a:txBody>
                  <a:tcPr marT="45722" marB="45722"/>
                </a:tc>
                <a:tc>
                  <a:txBody>
                    <a:bodyPr/>
                    <a:lstStyle/>
                    <a:p>
                      <a:pPr algn="ctr"/>
                      <a:r>
                        <a:rPr lang="en-GB" sz="2000" dirty="0" smtClean="0">
                          <a:solidFill>
                            <a:srgbClr val="2D2D8A"/>
                          </a:solidFill>
                          <a:latin typeface="Tw Cen MT"/>
                          <a:cs typeface="Tw Cen MT"/>
                        </a:rPr>
                        <a:t>Indirect</a:t>
                      </a:r>
                      <a:endParaRPr lang="en-GB" sz="2000" dirty="0">
                        <a:solidFill>
                          <a:srgbClr val="2D2D8A"/>
                        </a:solidFill>
                        <a:latin typeface="Tw Cen MT"/>
                        <a:cs typeface="Tw Cen MT"/>
                      </a:endParaRPr>
                    </a:p>
                  </a:txBody>
                  <a:tcPr marT="45722" marB="45722"/>
                </a:tc>
              </a:tr>
              <a:tr h="504604">
                <a:tc>
                  <a:txBody>
                    <a:bodyPr/>
                    <a:lstStyle/>
                    <a:p>
                      <a:r>
                        <a:rPr lang="en-GB" sz="2000" dirty="0" smtClean="0">
                          <a:solidFill>
                            <a:srgbClr val="2D2D8A"/>
                          </a:solidFill>
                          <a:latin typeface="Tw Cen MT"/>
                          <a:cs typeface="Tw Cen MT"/>
                        </a:rPr>
                        <a:t>Monetary</a:t>
                      </a:r>
                      <a:endParaRPr lang="en-GB" sz="2000" dirty="0">
                        <a:solidFill>
                          <a:srgbClr val="2D2D8A"/>
                        </a:solidFill>
                        <a:latin typeface="Tw Cen MT"/>
                        <a:cs typeface="Tw Cen MT"/>
                      </a:endParaRPr>
                    </a:p>
                  </a:txBody>
                  <a:tcPr marT="45722" marB="45722"/>
                </a:tc>
                <a:tc>
                  <a:txBody>
                    <a:bodyPr/>
                    <a:lstStyle/>
                    <a:p>
                      <a:r>
                        <a:rPr lang="en-GB" sz="2000" dirty="0" smtClean="0">
                          <a:solidFill>
                            <a:srgbClr val="2D2D8A"/>
                          </a:solidFill>
                          <a:latin typeface="Tw Cen MT"/>
                          <a:cs typeface="Tw Cen MT"/>
                        </a:rPr>
                        <a:t>Provide/Purchase</a:t>
                      </a:r>
                      <a:endParaRPr lang="en-GB" sz="2000" dirty="0">
                        <a:solidFill>
                          <a:srgbClr val="2D2D8A"/>
                        </a:solidFill>
                        <a:latin typeface="Tw Cen MT"/>
                        <a:cs typeface="Tw Cen MT"/>
                      </a:endParaRPr>
                    </a:p>
                  </a:txBody>
                  <a:tcPr marT="45722" marB="45722"/>
                </a:tc>
                <a:tc>
                  <a:txBody>
                    <a:bodyPr/>
                    <a:lstStyle/>
                    <a:p>
                      <a:r>
                        <a:rPr lang="en-GB" sz="2000" dirty="0" smtClean="0">
                          <a:solidFill>
                            <a:srgbClr val="2D2D8A"/>
                          </a:solidFill>
                          <a:latin typeface="Tw Cen MT"/>
                          <a:cs typeface="Tw Cen MT"/>
                        </a:rPr>
                        <a:t>Tax/subsidise</a:t>
                      </a:r>
                      <a:endParaRPr lang="en-GB" sz="2000" dirty="0">
                        <a:solidFill>
                          <a:srgbClr val="2D2D8A"/>
                        </a:solidFill>
                        <a:latin typeface="Tw Cen MT"/>
                        <a:cs typeface="Tw Cen MT"/>
                      </a:endParaRPr>
                    </a:p>
                  </a:txBody>
                  <a:tcPr marT="45722" marB="45722"/>
                </a:tc>
              </a:tr>
              <a:tr h="539957">
                <a:tc>
                  <a:txBody>
                    <a:bodyPr/>
                    <a:lstStyle/>
                    <a:p>
                      <a:r>
                        <a:rPr lang="en-GB" sz="2000" dirty="0" smtClean="0">
                          <a:solidFill>
                            <a:srgbClr val="2D2D8A"/>
                          </a:solidFill>
                          <a:latin typeface="Tw Cen MT"/>
                          <a:cs typeface="Tw Cen MT"/>
                        </a:rPr>
                        <a:t>Non</a:t>
                      </a:r>
                      <a:r>
                        <a:rPr lang="en-GB" sz="2000" baseline="0" dirty="0" smtClean="0">
                          <a:solidFill>
                            <a:srgbClr val="2D2D8A"/>
                          </a:solidFill>
                          <a:latin typeface="Tw Cen MT"/>
                          <a:cs typeface="Tw Cen MT"/>
                        </a:rPr>
                        <a:t> Monetary </a:t>
                      </a:r>
                      <a:endParaRPr lang="en-GB" sz="2000" dirty="0">
                        <a:solidFill>
                          <a:srgbClr val="2D2D8A"/>
                        </a:solidFill>
                        <a:latin typeface="Tw Cen MT"/>
                        <a:cs typeface="Tw Cen MT"/>
                      </a:endParaRPr>
                    </a:p>
                  </a:txBody>
                  <a:tcPr marT="45722" marB="45722"/>
                </a:tc>
                <a:tc>
                  <a:txBody>
                    <a:bodyPr/>
                    <a:lstStyle/>
                    <a:p>
                      <a:r>
                        <a:rPr lang="en-GB" sz="2000" dirty="0" smtClean="0">
                          <a:solidFill>
                            <a:srgbClr val="2D2D8A"/>
                          </a:solidFill>
                          <a:latin typeface="Tw Cen MT"/>
                          <a:cs typeface="Tw Cen MT"/>
                        </a:rPr>
                        <a:t>Prohibit/Require</a:t>
                      </a:r>
                      <a:endParaRPr lang="en-GB" sz="2000" dirty="0">
                        <a:solidFill>
                          <a:srgbClr val="2D2D8A"/>
                        </a:solidFill>
                        <a:latin typeface="Tw Cen MT"/>
                        <a:cs typeface="Tw Cen MT"/>
                      </a:endParaRPr>
                    </a:p>
                  </a:txBody>
                  <a:tcPr marT="45722" marB="45722"/>
                </a:tc>
                <a:tc>
                  <a:txBody>
                    <a:bodyPr/>
                    <a:lstStyle/>
                    <a:p>
                      <a:r>
                        <a:rPr lang="en-GB" sz="2000" dirty="0" smtClean="0">
                          <a:solidFill>
                            <a:srgbClr val="2D2D8A"/>
                          </a:solidFill>
                          <a:latin typeface="Tw Cen MT"/>
                          <a:cs typeface="Tw Cen MT"/>
                        </a:rPr>
                        <a:t>Inform/implore </a:t>
                      </a:r>
                      <a:endParaRPr lang="en-GB" sz="2000" dirty="0">
                        <a:solidFill>
                          <a:srgbClr val="2D2D8A"/>
                        </a:solidFill>
                        <a:latin typeface="Tw Cen MT"/>
                        <a:cs typeface="Tw Cen MT"/>
                      </a:endParaRPr>
                    </a:p>
                  </a:txBody>
                  <a:tcPr marT="45722" marB="45722"/>
                </a:tc>
              </a:tr>
            </a:tbl>
          </a:graphicData>
        </a:graphic>
      </p:graphicFrame>
      <p:sp>
        <p:nvSpPr>
          <p:cNvPr id="5" name="Title 1"/>
          <p:cNvSpPr>
            <a:spLocks noGrp="1"/>
          </p:cNvSpPr>
          <p:nvPr>
            <p:ph type="title"/>
          </p:nvPr>
        </p:nvSpPr>
        <p:spPr>
          <a:xfrm>
            <a:off x="600968" y="1339106"/>
            <a:ext cx="8229600" cy="936625"/>
          </a:xfrm>
        </p:spPr>
        <p:txBody>
          <a:bodyPr/>
          <a:lstStyle/>
          <a:p>
            <a:pPr algn="ctr"/>
            <a:r>
              <a:rPr lang="en-GB" altLang="en-US" sz="2800" cap="none" dirty="0" smtClean="0">
                <a:solidFill>
                  <a:srgbClr val="2D2D8A"/>
                </a:solidFill>
                <a:latin typeface="Tw Cen MT"/>
                <a:cs typeface="Tw Cen MT"/>
              </a:rPr>
              <a:t>Sector public policy instruments</a:t>
            </a:r>
          </a:p>
        </p:txBody>
      </p:sp>
      <p:sp>
        <p:nvSpPr>
          <p:cNvPr id="6" name="Content Placeholder 2"/>
          <p:cNvSpPr txBox="1">
            <a:spLocks/>
          </p:cNvSpPr>
          <p:nvPr/>
        </p:nvSpPr>
        <p:spPr bwMode="auto">
          <a:xfrm>
            <a:off x="662880" y="2132856"/>
            <a:ext cx="8229600" cy="259154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Clr>
                <a:schemeClr val="bg1"/>
              </a:buClr>
              <a:buNone/>
              <a:defRPr sz="2000" i="1">
                <a:solidFill>
                  <a:srgbClr val="0F5494"/>
                </a:solidFill>
                <a:latin typeface="+mn-lt"/>
                <a:ea typeface="+mn-ea"/>
                <a:cs typeface="+mn-cs"/>
              </a:defRPr>
            </a:lvl1pPr>
            <a:lvl2pPr marL="457200" indent="0" algn="l" rtl="0" fontAlgn="base">
              <a:spcBef>
                <a:spcPct val="20000"/>
              </a:spcBef>
              <a:spcAft>
                <a:spcPct val="0"/>
              </a:spcAft>
              <a:buClr>
                <a:srgbClr val="009FBA"/>
              </a:buClr>
              <a:buNone/>
              <a:defRPr sz="1800" b="1">
                <a:solidFill>
                  <a:srgbClr val="0F5494"/>
                </a:solidFill>
                <a:latin typeface="+mn-lt"/>
              </a:defRPr>
            </a:lvl2pPr>
            <a:lvl3pPr marL="914400" indent="0" algn="l" rtl="0" fontAlgn="base">
              <a:spcBef>
                <a:spcPct val="20000"/>
              </a:spcBef>
              <a:spcAft>
                <a:spcPct val="0"/>
              </a:spcAft>
              <a:buNone/>
              <a:defRPr sz="1600">
                <a:solidFill>
                  <a:srgbClr val="0F5494"/>
                </a:solidFill>
                <a:latin typeface="+mn-lt"/>
              </a:defRPr>
            </a:lvl3pPr>
            <a:lvl4pPr marL="1371600" indent="0" algn="l" rtl="0" fontAlgn="base">
              <a:spcBef>
                <a:spcPct val="20000"/>
              </a:spcBef>
              <a:spcAft>
                <a:spcPct val="0"/>
              </a:spcAft>
              <a:buNone/>
              <a:defRPr sz="1400">
                <a:solidFill>
                  <a:schemeClr val="tx1"/>
                </a:solidFill>
                <a:latin typeface="Arial" pitchFamily="34" charset="0"/>
              </a:defRPr>
            </a:lvl4pPr>
            <a:lvl5pPr marL="1828800" indent="0" algn="l" rtl="0" fontAlgn="base">
              <a:spcBef>
                <a:spcPct val="20000"/>
              </a:spcBef>
              <a:spcAft>
                <a:spcPct val="0"/>
              </a:spcAft>
              <a:buNone/>
              <a:defRPr sz="1400">
                <a:solidFill>
                  <a:schemeClr val="tx1"/>
                </a:solidFill>
                <a:latin typeface="Arial" pitchFamily="34" charset="0"/>
              </a:defRPr>
            </a:lvl5pPr>
            <a:lvl6pPr marL="2286000" indent="0" algn="l" rtl="0" fontAlgn="base">
              <a:spcBef>
                <a:spcPct val="20000"/>
              </a:spcBef>
              <a:spcAft>
                <a:spcPct val="0"/>
              </a:spcAft>
              <a:buNone/>
              <a:defRPr sz="1400">
                <a:solidFill>
                  <a:schemeClr val="tx1"/>
                </a:solidFill>
                <a:latin typeface="Arial" pitchFamily="34" charset="0"/>
              </a:defRPr>
            </a:lvl6pPr>
            <a:lvl7pPr marL="2743200" indent="0" algn="l" rtl="0" fontAlgn="base">
              <a:spcBef>
                <a:spcPct val="20000"/>
              </a:spcBef>
              <a:spcAft>
                <a:spcPct val="0"/>
              </a:spcAft>
              <a:buNone/>
              <a:defRPr sz="1400">
                <a:solidFill>
                  <a:schemeClr val="tx1"/>
                </a:solidFill>
                <a:latin typeface="Arial" pitchFamily="34" charset="0"/>
              </a:defRPr>
            </a:lvl7pPr>
            <a:lvl8pPr marL="3200400" indent="0" algn="l" rtl="0" fontAlgn="base">
              <a:spcBef>
                <a:spcPct val="20000"/>
              </a:spcBef>
              <a:spcAft>
                <a:spcPct val="0"/>
              </a:spcAft>
              <a:buNone/>
              <a:defRPr sz="1400">
                <a:solidFill>
                  <a:schemeClr val="tx1"/>
                </a:solidFill>
                <a:latin typeface="Arial" pitchFamily="34" charset="0"/>
              </a:defRPr>
            </a:lvl8pPr>
            <a:lvl9pPr marL="3657600" indent="0" algn="l" rtl="0" fontAlgn="base">
              <a:spcBef>
                <a:spcPct val="20000"/>
              </a:spcBef>
              <a:spcAft>
                <a:spcPct val="0"/>
              </a:spcAft>
              <a:buNone/>
              <a:defRPr sz="1400">
                <a:solidFill>
                  <a:schemeClr val="tx1"/>
                </a:solidFill>
                <a:latin typeface="Arial" pitchFamily="34" charset="0"/>
              </a:defRPr>
            </a:lvl9pPr>
          </a:lstStyle>
          <a:p>
            <a:pPr>
              <a:spcBef>
                <a:spcPts val="1080"/>
              </a:spcBef>
              <a:buClr>
                <a:schemeClr val="accent2"/>
              </a:buClr>
              <a:buFont typeface="Wingdings" panose="05000000000000000000" pitchFamily="2" charset="2"/>
              <a:buChar char="ü"/>
              <a:defRPr/>
            </a:pPr>
            <a:r>
              <a:rPr lang="en-GB" altLang="en-US" i="0" dirty="0" smtClean="0">
                <a:solidFill>
                  <a:srgbClr val="2D2D8A"/>
                </a:solidFill>
                <a:latin typeface="Tw Cen MT"/>
                <a:cs typeface="Tw Cen MT"/>
              </a:rPr>
              <a:t>Different policy options will often tackle different aspects of the problem identified (combination of approaches)</a:t>
            </a:r>
          </a:p>
          <a:p>
            <a:pPr>
              <a:spcBef>
                <a:spcPts val="1080"/>
              </a:spcBef>
              <a:buClr>
                <a:schemeClr val="accent2"/>
              </a:buClr>
              <a:buFont typeface="Wingdings" panose="05000000000000000000" pitchFamily="2" charset="2"/>
              <a:buChar char="ü"/>
              <a:defRPr/>
            </a:pPr>
            <a:r>
              <a:rPr lang="en-GB" altLang="en-US" i="0" dirty="0" smtClean="0">
                <a:solidFill>
                  <a:srgbClr val="2D2D8A"/>
                </a:solidFill>
                <a:latin typeface="Tw Cen MT"/>
                <a:cs typeface="Tw Cen MT"/>
              </a:rPr>
              <a:t>Range of options to achieve policy goals: direct provision of good &amp; services, use of the market, use of legal authority, moral persuasion/information campaigns... </a:t>
            </a:r>
          </a:p>
          <a:p>
            <a:pPr>
              <a:spcBef>
                <a:spcPts val="1080"/>
              </a:spcBef>
              <a:buClr>
                <a:schemeClr val="accent2"/>
              </a:buClr>
              <a:buFont typeface="Wingdings" panose="05000000000000000000" pitchFamily="2" charset="2"/>
              <a:buChar char="ü"/>
              <a:defRPr/>
            </a:pPr>
            <a:r>
              <a:rPr lang="en-GB" altLang="en-US" i="0" dirty="0" smtClean="0">
                <a:solidFill>
                  <a:srgbClr val="2D2D8A"/>
                </a:solidFill>
                <a:latin typeface="Tw Cen MT"/>
                <a:cs typeface="Tw Cen MT"/>
              </a:rPr>
              <a:t>Political preferences, history and culture create preferences for different policy instruments: context matters</a:t>
            </a:r>
          </a:p>
          <a:p>
            <a:pPr>
              <a:spcBef>
                <a:spcPts val="1080"/>
              </a:spcBef>
              <a:buClr>
                <a:schemeClr val="accent2"/>
              </a:buClr>
              <a:defRPr/>
            </a:pPr>
            <a:endParaRPr lang="en-GB" altLang="en-US" i="0" dirty="0" smtClean="0">
              <a:solidFill>
                <a:srgbClr val="2D2D8A"/>
              </a:solidFill>
              <a:latin typeface="Tw Cen MT"/>
              <a:cs typeface="Tw Cen MT"/>
            </a:endParaRPr>
          </a:p>
          <a:p>
            <a:pPr>
              <a:spcBef>
                <a:spcPts val="1080"/>
              </a:spcBef>
              <a:defRPr/>
            </a:pPr>
            <a:endParaRPr lang="en-GB" altLang="en-US" dirty="0" smtClean="0">
              <a:solidFill>
                <a:srgbClr val="2D2D8A"/>
              </a:solidFill>
              <a:latin typeface="Tw Cen MT"/>
              <a:cs typeface="Tw Cen MT"/>
            </a:endParaRPr>
          </a:p>
        </p:txBody>
      </p:sp>
      <p:sp>
        <p:nvSpPr>
          <p:cNvPr id="7" name="Slide Number Placeholder 3"/>
          <p:cNvSpPr>
            <a:spLocks noGrp="1"/>
          </p:cNvSpPr>
          <p:nvPr>
            <p:ph type="sldNum" sz="quarter" idx="12"/>
          </p:nvPr>
        </p:nvSpPr>
        <p:spPr>
          <a:xfrm>
            <a:off x="6553200" y="6245225"/>
            <a:ext cx="2133600" cy="476250"/>
          </a:xfrm>
        </p:spPr>
        <p:txBody>
          <a:bodyPr/>
          <a:lstStyle/>
          <a:p>
            <a:fld id="{37B83C0C-BC65-4367-9B8A-060D4801009D}" type="slidenum">
              <a:rPr lang="en-GB" smtClean="0"/>
              <a:pPr/>
              <a:t>16</a:t>
            </a:fld>
            <a:endParaRPr lang="en-GB"/>
          </a:p>
        </p:txBody>
      </p:sp>
    </p:spTree>
    <p:extLst>
      <p:ext uri="{BB962C8B-B14F-4D97-AF65-F5344CB8AC3E}">
        <p14:creationId xmlns:p14="http://schemas.microsoft.com/office/powerpoint/2010/main" val="13463597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Box 2"/>
          <p:cNvSpPr txBox="1">
            <a:spLocks noChangeArrowheads="1"/>
          </p:cNvSpPr>
          <p:nvPr/>
        </p:nvSpPr>
        <p:spPr bwMode="auto">
          <a:xfrm>
            <a:off x="323850" y="1412875"/>
            <a:ext cx="84248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GB" altLang="en-US" sz="2800" b="1" i="0">
                <a:latin typeface="Calibri" panose="020F0502020204030204" pitchFamily="34" charset="0"/>
              </a:rPr>
              <a:t>Ex</a:t>
            </a:r>
            <a:r>
              <a:rPr lang="fr-BE" altLang="en-US" sz="2800" b="1" i="0">
                <a:latin typeface="Calibri" panose="020F0502020204030204" pitchFamily="34" charset="0"/>
              </a:rPr>
              <a:t>ample of Sector </a:t>
            </a:r>
            <a:r>
              <a:rPr lang="en-GB" altLang="en-US" sz="2800" b="1" i="0">
                <a:latin typeface="Calibri" panose="020F0502020204030204" pitchFamily="34" charset="0"/>
              </a:rPr>
              <a:t>Policy Instruments</a:t>
            </a:r>
          </a:p>
        </p:txBody>
      </p:sp>
      <p:sp>
        <p:nvSpPr>
          <p:cNvPr id="43011" name="TextBox 5"/>
          <p:cNvSpPr txBox="1">
            <a:spLocks noChangeArrowheads="1"/>
          </p:cNvSpPr>
          <p:nvPr/>
        </p:nvSpPr>
        <p:spPr bwMode="auto">
          <a:xfrm>
            <a:off x="723602" y="1936750"/>
            <a:ext cx="7993063" cy="437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895350" indent="-717550">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ts val="600"/>
              </a:spcBef>
              <a:spcAft>
                <a:spcPts val="600"/>
              </a:spcAft>
              <a:buClrTx/>
              <a:buFont typeface="Wingdings" panose="05000000000000000000" pitchFamily="2" charset="2"/>
              <a:buChar char="Ø"/>
            </a:pPr>
            <a:r>
              <a:rPr lang="fr-BE" altLang="en-US" sz="1400" i="0" dirty="0">
                <a:latin typeface="Calibri" panose="020F0502020204030204" pitchFamily="34" charset="0"/>
              </a:rPr>
              <a:t>TAXES</a:t>
            </a:r>
          </a:p>
          <a:p>
            <a:pPr>
              <a:spcBef>
                <a:spcPts val="600"/>
              </a:spcBef>
              <a:spcAft>
                <a:spcPts val="600"/>
              </a:spcAft>
              <a:buClrTx/>
              <a:buFont typeface="Wingdings" panose="05000000000000000000" pitchFamily="2" charset="2"/>
              <a:buChar char="Ø"/>
            </a:pPr>
            <a:r>
              <a:rPr lang="fr-BE" altLang="en-US" sz="1400" i="0" dirty="0">
                <a:latin typeface="Calibri" panose="020F0502020204030204" pitchFamily="34" charset="0"/>
              </a:rPr>
              <a:t>REGULATION</a:t>
            </a:r>
          </a:p>
          <a:p>
            <a:pPr>
              <a:spcBef>
                <a:spcPts val="600"/>
              </a:spcBef>
              <a:spcAft>
                <a:spcPts val="600"/>
              </a:spcAft>
              <a:buClrTx/>
              <a:buFont typeface="Wingdings" panose="05000000000000000000" pitchFamily="2" charset="2"/>
              <a:buChar char="Ø"/>
            </a:pPr>
            <a:r>
              <a:rPr lang="fr-BE" altLang="en-US" sz="1400" i="0" dirty="0">
                <a:latin typeface="Calibri" panose="020F0502020204030204" pitchFamily="34" charset="0"/>
              </a:rPr>
              <a:t>SUBSIDIES AND GRANTS</a:t>
            </a:r>
          </a:p>
          <a:p>
            <a:pPr>
              <a:spcBef>
                <a:spcPts val="600"/>
              </a:spcBef>
              <a:spcAft>
                <a:spcPts val="600"/>
              </a:spcAft>
              <a:buClrTx/>
              <a:buFont typeface="Wingdings" panose="05000000000000000000" pitchFamily="2" charset="2"/>
              <a:buChar char="Ø"/>
            </a:pPr>
            <a:r>
              <a:rPr lang="fr-BE" altLang="en-US" sz="1400" i="0" dirty="0">
                <a:latin typeface="Calibri" panose="020F0502020204030204" pitchFamily="34" charset="0"/>
              </a:rPr>
              <a:t>PROVIDE A SERVICE </a:t>
            </a:r>
          </a:p>
          <a:p>
            <a:pPr>
              <a:spcBef>
                <a:spcPts val="600"/>
              </a:spcBef>
              <a:spcAft>
                <a:spcPts val="600"/>
              </a:spcAft>
              <a:buClrTx/>
              <a:buFont typeface="Wingdings" panose="05000000000000000000" pitchFamily="2" charset="2"/>
              <a:buChar char="Ø"/>
            </a:pPr>
            <a:r>
              <a:rPr lang="fr-BE" altLang="en-US" sz="1400" i="0" dirty="0">
                <a:latin typeface="Calibri" panose="020F0502020204030204" pitchFamily="34" charset="0"/>
              </a:rPr>
              <a:t>AGENCY BUDGETS</a:t>
            </a:r>
          </a:p>
          <a:p>
            <a:pPr>
              <a:spcBef>
                <a:spcPts val="600"/>
              </a:spcBef>
              <a:spcAft>
                <a:spcPts val="600"/>
              </a:spcAft>
              <a:buClrTx/>
              <a:buFont typeface="Wingdings" panose="05000000000000000000" pitchFamily="2" charset="2"/>
              <a:buChar char="Ø"/>
            </a:pPr>
            <a:r>
              <a:rPr lang="fr-BE" altLang="en-US" sz="1400" i="0" dirty="0">
                <a:latin typeface="Calibri" panose="020F0502020204030204" pitchFamily="34" charset="0"/>
              </a:rPr>
              <a:t>INFORMATION</a:t>
            </a:r>
          </a:p>
          <a:p>
            <a:pPr>
              <a:spcBef>
                <a:spcPts val="600"/>
              </a:spcBef>
              <a:spcAft>
                <a:spcPts val="600"/>
              </a:spcAft>
              <a:buClrTx/>
              <a:buFont typeface="Wingdings" panose="05000000000000000000" pitchFamily="2" charset="2"/>
              <a:buChar char="Ø"/>
            </a:pPr>
            <a:r>
              <a:rPr lang="en-US" altLang="en-US" sz="1400" i="0" dirty="0">
                <a:latin typeface="Calibri" panose="020F0502020204030204" pitchFamily="34" charset="0"/>
              </a:rPr>
              <a:t>MODIFY STRUCTURE OF PRIVATE RIGHTS</a:t>
            </a:r>
          </a:p>
          <a:p>
            <a:pPr>
              <a:spcBef>
                <a:spcPts val="600"/>
              </a:spcBef>
              <a:spcAft>
                <a:spcPts val="600"/>
              </a:spcAft>
              <a:buClrTx/>
              <a:buFont typeface="Wingdings" panose="05000000000000000000" pitchFamily="2" charset="2"/>
              <a:buChar char="Ø"/>
            </a:pPr>
            <a:r>
              <a:rPr lang="en-US" altLang="en-US" sz="1400" i="0" dirty="0">
                <a:latin typeface="Calibri" panose="020F0502020204030204" pitchFamily="34" charset="0"/>
              </a:rPr>
              <a:t>MODIFY FRAMEWORK OF ECONOMIC ACTIVITY</a:t>
            </a:r>
          </a:p>
          <a:p>
            <a:pPr>
              <a:spcBef>
                <a:spcPts val="600"/>
              </a:spcBef>
              <a:spcAft>
                <a:spcPts val="600"/>
              </a:spcAft>
              <a:buClrTx/>
              <a:buFont typeface="Wingdings" panose="05000000000000000000" pitchFamily="2" charset="2"/>
              <a:buChar char="Ø"/>
            </a:pPr>
            <a:r>
              <a:rPr lang="fr-BE" altLang="en-US" sz="1400" i="0" dirty="0">
                <a:latin typeface="Calibri" panose="020F0502020204030204" pitchFamily="34" charset="0"/>
              </a:rPr>
              <a:t>EDUCATION AND CONSULTATION</a:t>
            </a:r>
          </a:p>
          <a:p>
            <a:pPr>
              <a:spcBef>
                <a:spcPts val="600"/>
              </a:spcBef>
              <a:spcAft>
                <a:spcPts val="600"/>
              </a:spcAft>
              <a:buClrTx/>
              <a:buFont typeface="Wingdings" panose="05000000000000000000" pitchFamily="2" charset="2"/>
              <a:buChar char="Ø"/>
            </a:pPr>
            <a:r>
              <a:rPr lang="en-US" altLang="en-US" sz="1400" i="0" dirty="0">
                <a:latin typeface="Calibri" panose="020F0502020204030204" pitchFamily="34" charset="0"/>
              </a:rPr>
              <a:t>FINANCING AND CONTRACTING</a:t>
            </a:r>
          </a:p>
          <a:p>
            <a:pPr>
              <a:spcBef>
                <a:spcPts val="600"/>
              </a:spcBef>
              <a:spcAft>
                <a:spcPts val="600"/>
              </a:spcAft>
              <a:buClrTx/>
              <a:buFont typeface="Wingdings" panose="05000000000000000000" pitchFamily="2" charset="2"/>
              <a:buChar char="Ø"/>
            </a:pPr>
            <a:r>
              <a:rPr lang="en-US" altLang="en-US" sz="1400" i="0" dirty="0">
                <a:latin typeface="Calibri" panose="020F0502020204030204" pitchFamily="34" charset="0"/>
              </a:rPr>
              <a:t>ADMINSTRATIVE AND POLITICAL REFORMS </a:t>
            </a:r>
          </a:p>
          <a:p>
            <a:pPr>
              <a:spcBef>
                <a:spcPts val="600"/>
              </a:spcBef>
              <a:spcAft>
                <a:spcPts val="600"/>
              </a:spcAft>
              <a:buClrTx/>
              <a:buFont typeface="Wingdings" panose="05000000000000000000" pitchFamily="2" charset="2"/>
              <a:buChar char="Ø"/>
            </a:pPr>
            <a:r>
              <a:rPr lang="fr-BE" altLang="en-US" sz="1400" i="0" dirty="0">
                <a:latin typeface="Calibri" panose="020F0502020204030204" pitchFamily="34" charset="0"/>
              </a:rPr>
              <a:t>DEVELOPMENT – COMMUNITY, CAPACITY</a:t>
            </a:r>
          </a:p>
        </p:txBody>
      </p:sp>
    </p:spTree>
    <p:extLst>
      <p:ext uri="{BB962C8B-B14F-4D97-AF65-F5344CB8AC3E}">
        <p14:creationId xmlns:p14="http://schemas.microsoft.com/office/powerpoint/2010/main" val="681049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457200" y="1340768"/>
            <a:ext cx="8229600" cy="720725"/>
          </a:xfrm>
        </p:spPr>
        <p:txBody>
          <a:bodyPr/>
          <a:lstStyle/>
          <a:p>
            <a:pPr algn="ctr"/>
            <a:r>
              <a:rPr lang="en-GB" altLang="en-US" sz="2400" dirty="0" smtClean="0"/>
              <a:t>Sector policy financing: at the heart of policy credibility</a:t>
            </a:r>
            <a:r>
              <a:rPr lang="en-GB" altLang="en-US" sz="2400" dirty="0"/>
              <a:t/>
            </a:r>
            <a:br>
              <a:rPr lang="en-GB" altLang="en-US" sz="2400" dirty="0"/>
            </a:br>
            <a:endParaRPr lang="en-GB" altLang="en-US" sz="2400" dirty="0"/>
          </a:p>
        </p:txBody>
      </p:sp>
      <p:sp>
        <p:nvSpPr>
          <p:cNvPr id="3" name="Content Placeholder 2"/>
          <p:cNvSpPr>
            <a:spLocks noGrp="1"/>
          </p:cNvSpPr>
          <p:nvPr>
            <p:ph idx="1"/>
          </p:nvPr>
        </p:nvSpPr>
        <p:spPr>
          <a:xfrm>
            <a:off x="179388" y="1916113"/>
            <a:ext cx="8785225" cy="4681537"/>
          </a:xfrm>
        </p:spPr>
        <p:txBody>
          <a:bodyPr/>
          <a:lstStyle/>
          <a:p>
            <a:pPr lvl="1" eaLnBrk="1" hangingPunct="1">
              <a:lnSpc>
                <a:spcPct val="130000"/>
              </a:lnSpc>
              <a:spcBef>
                <a:spcPct val="0"/>
              </a:spcBef>
              <a:spcAft>
                <a:spcPts val="0"/>
              </a:spcAft>
              <a:buFont typeface="Wingdings" panose="05000000000000000000" pitchFamily="2" charset="2"/>
              <a:buChar char="§"/>
              <a:defRPr/>
            </a:pPr>
            <a:endParaRPr lang="en-GB" sz="2400" b="0" dirty="0" smtClean="0"/>
          </a:p>
          <a:p>
            <a:pPr lvl="1" eaLnBrk="1" hangingPunct="1">
              <a:lnSpc>
                <a:spcPct val="130000"/>
              </a:lnSpc>
              <a:spcBef>
                <a:spcPct val="0"/>
              </a:spcBef>
              <a:spcAft>
                <a:spcPts val="0"/>
              </a:spcAft>
              <a:buFont typeface="Wingdings" panose="05000000000000000000" pitchFamily="2" charset="2"/>
              <a:buChar char="§"/>
              <a:defRPr/>
            </a:pPr>
            <a:r>
              <a:rPr lang="en-GB" sz="2400" b="0" dirty="0" smtClean="0"/>
              <a:t>Sector </a:t>
            </a:r>
            <a:r>
              <a:rPr lang="en-GB" sz="2400" b="0" dirty="0"/>
              <a:t>policy </a:t>
            </a:r>
            <a:r>
              <a:rPr lang="en-GB" sz="2400" b="0" dirty="0" smtClean="0"/>
              <a:t>costing</a:t>
            </a:r>
          </a:p>
          <a:p>
            <a:pPr lvl="1">
              <a:lnSpc>
                <a:spcPct val="130000"/>
              </a:lnSpc>
              <a:spcBef>
                <a:spcPct val="0"/>
              </a:spcBef>
              <a:spcAft>
                <a:spcPts val="0"/>
              </a:spcAft>
              <a:buFont typeface="Wingdings" panose="05000000000000000000" pitchFamily="2" charset="2"/>
              <a:buChar char="§"/>
              <a:defRPr/>
            </a:pPr>
            <a:r>
              <a:rPr lang="en-GB" sz="2400" b="0" dirty="0"/>
              <a:t>Consistency of sector policy costs with </a:t>
            </a:r>
            <a:r>
              <a:rPr lang="en-GB" sz="2400" b="0" dirty="0" smtClean="0"/>
              <a:t>MTEF</a:t>
            </a:r>
            <a:endParaRPr lang="en-GB" sz="2400" b="0" dirty="0"/>
          </a:p>
          <a:p>
            <a:pPr lvl="1" eaLnBrk="1" hangingPunct="1">
              <a:lnSpc>
                <a:spcPct val="130000"/>
              </a:lnSpc>
              <a:spcBef>
                <a:spcPct val="0"/>
              </a:spcBef>
              <a:spcAft>
                <a:spcPts val="0"/>
              </a:spcAft>
              <a:buFont typeface="Wingdings" panose="05000000000000000000" pitchFamily="2" charset="2"/>
              <a:buChar char="§"/>
              <a:defRPr/>
            </a:pPr>
            <a:r>
              <a:rPr lang="en-GB" sz="2400" b="0" dirty="0"/>
              <a:t>Comprehensiveness of resource allocation framework (on- budget sector resource allocation) </a:t>
            </a:r>
          </a:p>
          <a:p>
            <a:pPr marL="0" indent="0">
              <a:buClr>
                <a:srgbClr val="0F5494"/>
              </a:buClr>
              <a:buFontTx/>
              <a:buNone/>
              <a:defRPr/>
            </a:pPr>
            <a:endParaRPr lang="en-GB" sz="1800" i="0" dirty="0">
              <a:sym typeface="Wingdings" pitchFamily="2" charset="2"/>
            </a:endParaRPr>
          </a:p>
          <a:p>
            <a:pPr marL="0" indent="0">
              <a:buClr>
                <a:srgbClr val="0F5494"/>
              </a:buClr>
              <a:buFontTx/>
              <a:buNone/>
              <a:defRPr/>
            </a:pPr>
            <a:endParaRPr lang="en-GB" altLang="en-US" sz="1800" i="0" dirty="0">
              <a:sym typeface="Wingdings" pitchFamily="2" charset="2"/>
            </a:endParaRPr>
          </a:p>
          <a:p>
            <a:pPr marL="358775" indent="-358775">
              <a:buClr>
                <a:srgbClr val="0F5494"/>
              </a:buClr>
              <a:buFont typeface="Wingdings" pitchFamily="2" charset="2"/>
              <a:buChar char="§"/>
              <a:defRPr/>
            </a:pPr>
            <a:endParaRPr lang="en-GB" sz="1600" i="0" dirty="0">
              <a:sym typeface="Wingdings" pitchFamily="2" charset="2"/>
            </a:endParaRPr>
          </a:p>
          <a:p>
            <a:pPr marL="400050" lvl="1" indent="0">
              <a:buClr>
                <a:srgbClr val="0F5494"/>
              </a:buClr>
              <a:buFontTx/>
              <a:buNone/>
              <a:tabLst>
                <a:tab pos="0" algn="l"/>
              </a:tabLst>
              <a:defRPr/>
            </a:pPr>
            <a:endParaRPr lang="en-GB" sz="1200" dirty="0"/>
          </a:p>
          <a:p>
            <a:pPr marL="400050" lvl="1" indent="0">
              <a:buClr>
                <a:srgbClr val="0F5494"/>
              </a:buClr>
              <a:buFont typeface="Wingdings" pitchFamily="2" charset="2"/>
              <a:buChar char="§"/>
              <a:tabLst>
                <a:tab pos="0" algn="l"/>
              </a:tabLst>
              <a:defRPr/>
            </a:pPr>
            <a:endParaRPr lang="en-GB" sz="1200" dirty="0"/>
          </a:p>
        </p:txBody>
      </p:sp>
      <p:sp>
        <p:nvSpPr>
          <p:cNvPr id="47108" name="Slide Number Placeholder 3"/>
          <p:cNvSpPr>
            <a:spLocks noGrp="1"/>
          </p:cNvSpPr>
          <p:nvPr>
            <p:ph type="sldNum" sz="quarter" idx="12"/>
          </p:nvPr>
        </p:nvSpPr>
        <p:spPr>
          <a:noFill/>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fld id="{C0BCC997-0D1E-4773-906C-4D190B9D0463}" type="slidenum">
              <a:rPr lang="en-GB" altLang="en-US" sz="1400" smtClean="0">
                <a:solidFill>
                  <a:srgbClr val="000000"/>
                </a:solidFill>
                <a:latin typeface="Arial" panose="020B0604020202020204" pitchFamily="34" charset="0"/>
              </a:rPr>
              <a:pPr/>
              <a:t>18</a:t>
            </a:fld>
            <a:endParaRPr lang="en-GB" altLang="en-US" sz="1400" dirty="0">
              <a:solidFill>
                <a:srgbClr val="000000"/>
              </a:solidFill>
              <a:latin typeface="Arial" panose="020B0604020202020204" pitchFamily="34" charset="0"/>
            </a:endParaRPr>
          </a:p>
        </p:txBody>
      </p:sp>
    </p:spTree>
    <p:extLst>
      <p:ext uri="{BB962C8B-B14F-4D97-AF65-F5344CB8AC3E}">
        <p14:creationId xmlns:p14="http://schemas.microsoft.com/office/powerpoint/2010/main" val="13789772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ijdelijke aanduiding voor dianummer 4"/>
          <p:cNvSpPr>
            <a:spLocks noGrp="1"/>
          </p:cNvSpPr>
          <p:nvPr>
            <p:ph type="sldNum" sz="quarter" idx="11"/>
          </p:nvPr>
        </p:nvSpPr>
        <p:spPr>
          <a:xfrm>
            <a:off x="8532440" y="6376243"/>
            <a:ext cx="4128859" cy="365125"/>
          </a:xfrm>
        </p:spPr>
        <p:txBody>
          <a:bodyPr/>
          <a:lstStyle/>
          <a:p>
            <a:pPr>
              <a:defRPr/>
            </a:pPr>
            <a:fld id="{E8E353AF-3CC3-4A6E-BC7A-707619BB9224}" type="slidenum">
              <a:rPr lang="en-US">
                <a:solidFill>
                  <a:srgbClr val="000000"/>
                </a:solidFill>
              </a:rPr>
              <a:pPr>
                <a:defRPr/>
              </a:pPr>
              <a:t>19</a:t>
            </a:fld>
            <a:endParaRPr lang="en-US" dirty="0">
              <a:solidFill>
                <a:srgbClr val="000000"/>
              </a:solidFill>
            </a:endParaRPr>
          </a:p>
        </p:txBody>
      </p:sp>
      <p:sp>
        <p:nvSpPr>
          <p:cNvPr id="17411" name="Rectangle 2"/>
          <p:cNvSpPr>
            <a:spLocks noGrp="1" noChangeArrowheads="1"/>
          </p:cNvSpPr>
          <p:nvPr>
            <p:ph type="title"/>
          </p:nvPr>
        </p:nvSpPr>
        <p:spPr>
          <a:xfrm>
            <a:off x="375308" y="96292"/>
            <a:ext cx="8229600" cy="683069"/>
          </a:xfrm>
        </p:spPr>
        <p:txBody>
          <a:bodyPr/>
          <a:lstStyle/>
          <a:p>
            <a:r>
              <a:rPr lang="en-GB" dirty="0">
                <a:solidFill>
                  <a:schemeClr val="bg1"/>
                </a:solidFill>
              </a:rPr>
              <a:t>Does reform create fiscal space</a:t>
            </a:r>
            <a:r>
              <a:rPr lang="en-GB" dirty="0" smtClean="0">
                <a:solidFill>
                  <a:schemeClr val="bg1"/>
                </a:solidFill>
              </a:rPr>
              <a:t>?</a:t>
            </a:r>
            <a:endParaRPr lang="en-US" dirty="0">
              <a:solidFill>
                <a:schemeClr val="bg1"/>
              </a:solidFill>
            </a:endParaRPr>
          </a:p>
        </p:txBody>
      </p:sp>
      <p:sp>
        <p:nvSpPr>
          <p:cNvPr id="17412" name="Line 4"/>
          <p:cNvSpPr>
            <a:spLocks noChangeShapeType="1"/>
          </p:cNvSpPr>
          <p:nvPr/>
        </p:nvSpPr>
        <p:spPr bwMode="auto">
          <a:xfrm>
            <a:off x="1816240" y="5786090"/>
            <a:ext cx="4248150" cy="0"/>
          </a:xfrm>
          <a:prstGeom prst="line">
            <a:avLst/>
          </a:prstGeom>
          <a:noFill/>
          <a:ln w="9525">
            <a:solidFill>
              <a:schemeClr val="tx1"/>
            </a:solidFill>
            <a:round/>
            <a:headEnd/>
            <a:tailEnd/>
          </a:ln>
        </p:spPr>
        <p:txBody>
          <a:bodyPr/>
          <a:lstStyle/>
          <a:p>
            <a:pPr eaLnBrk="0" hangingPunct="0"/>
            <a:endParaRPr lang="en-GB"/>
          </a:p>
        </p:txBody>
      </p:sp>
      <p:sp>
        <p:nvSpPr>
          <p:cNvPr id="17413" name="Line 5"/>
          <p:cNvSpPr>
            <a:spLocks noChangeShapeType="1"/>
          </p:cNvSpPr>
          <p:nvPr/>
        </p:nvSpPr>
        <p:spPr bwMode="auto">
          <a:xfrm flipV="1">
            <a:off x="1816240" y="1896714"/>
            <a:ext cx="0" cy="3889376"/>
          </a:xfrm>
          <a:prstGeom prst="line">
            <a:avLst/>
          </a:prstGeom>
          <a:noFill/>
          <a:ln w="9525">
            <a:solidFill>
              <a:schemeClr val="tx1"/>
            </a:solidFill>
            <a:round/>
            <a:headEnd/>
            <a:tailEnd/>
          </a:ln>
        </p:spPr>
        <p:txBody>
          <a:bodyPr/>
          <a:lstStyle/>
          <a:p>
            <a:pPr eaLnBrk="0" hangingPunct="0"/>
            <a:endParaRPr lang="en-GB"/>
          </a:p>
        </p:txBody>
      </p:sp>
      <p:sp>
        <p:nvSpPr>
          <p:cNvPr id="17414" name="Line 6"/>
          <p:cNvSpPr>
            <a:spLocks noChangeShapeType="1"/>
          </p:cNvSpPr>
          <p:nvPr/>
        </p:nvSpPr>
        <p:spPr bwMode="auto">
          <a:xfrm flipV="1">
            <a:off x="2904656" y="4057302"/>
            <a:ext cx="0" cy="1728788"/>
          </a:xfrm>
          <a:prstGeom prst="line">
            <a:avLst/>
          </a:prstGeom>
          <a:noFill/>
          <a:ln w="9525">
            <a:solidFill>
              <a:schemeClr val="tx1"/>
            </a:solidFill>
            <a:round/>
            <a:headEnd/>
            <a:tailEnd/>
          </a:ln>
        </p:spPr>
        <p:txBody>
          <a:bodyPr/>
          <a:lstStyle/>
          <a:p>
            <a:pPr eaLnBrk="0" hangingPunct="0"/>
            <a:endParaRPr lang="en-GB"/>
          </a:p>
        </p:txBody>
      </p:sp>
      <p:sp>
        <p:nvSpPr>
          <p:cNvPr id="17415" name="Line 7"/>
          <p:cNvSpPr>
            <a:spLocks noChangeShapeType="1"/>
          </p:cNvSpPr>
          <p:nvPr/>
        </p:nvSpPr>
        <p:spPr bwMode="auto">
          <a:xfrm flipH="1" flipV="1">
            <a:off x="4011184" y="4292453"/>
            <a:ext cx="12821" cy="1493635"/>
          </a:xfrm>
          <a:prstGeom prst="line">
            <a:avLst/>
          </a:prstGeom>
          <a:noFill/>
          <a:ln w="9525">
            <a:solidFill>
              <a:schemeClr val="tx1"/>
            </a:solidFill>
            <a:round/>
            <a:headEnd/>
            <a:tailEnd/>
          </a:ln>
        </p:spPr>
        <p:txBody>
          <a:bodyPr/>
          <a:lstStyle/>
          <a:p>
            <a:pPr eaLnBrk="0" hangingPunct="0"/>
            <a:endParaRPr lang="en-GB"/>
          </a:p>
        </p:txBody>
      </p:sp>
      <p:sp>
        <p:nvSpPr>
          <p:cNvPr id="17416" name="Line 8"/>
          <p:cNvSpPr>
            <a:spLocks noChangeShapeType="1"/>
          </p:cNvSpPr>
          <p:nvPr/>
        </p:nvSpPr>
        <p:spPr bwMode="auto">
          <a:xfrm flipV="1">
            <a:off x="5056327" y="4633565"/>
            <a:ext cx="0" cy="1152525"/>
          </a:xfrm>
          <a:prstGeom prst="line">
            <a:avLst/>
          </a:prstGeom>
          <a:noFill/>
          <a:ln w="9525">
            <a:solidFill>
              <a:schemeClr val="tx1"/>
            </a:solidFill>
            <a:round/>
            <a:headEnd/>
            <a:tailEnd/>
          </a:ln>
        </p:spPr>
        <p:txBody>
          <a:bodyPr/>
          <a:lstStyle/>
          <a:p>
            <a:pPr eaLnBrk="0" hangingPunct="0"/>
            <a:endParaRPr lang="en-GB"/>
          </a:p>
        </p:txBody>
      </p:sp>
      <p:sp>
        <p:nvSpPr>
          <p:cNvPr id="17417" name="Line 9"/>
          <p:cNvSpPr>
            <a:spLocks noChangeShapeType="1"/>
          </p:cNvSpPr>
          <p:nvPr/>
        </p:nvSpPr>
        <p:spPr bwMode="auto">
          <a:xfrm flipH="1" flipV="1">
            <a:off x="6064179" y="1753436"/>
            <a:ext cx="209" cy="4032651"/>
          </a:xfrm>
          <a:prstGeom prst="line">
            <a:avLst/>
          </a:prstGeom>
          <a:noFill/>
          <a:ln w="9525">
            <a:solidFill>
              <a:schemeClr val="tx1"/>
            </a:solidFill>
            <a:round/>
            <a:headEnd/>
            <a:tailEnd/>
          </a:ln>
        </p:spPr>
        <p:txBody>
          <a:bodyPr/>
          <a:lstStyle/>
          <a:p>
            <a:pPr eaLnBrk="0" hangingPunct="0"/>
            <a:endParaRPr lang="en-GB"/>
          </a:p>
        </p:txBody>
      </p:sp>
      <p:sp>
        <p:nvSpPr>
          <p:cNvPr id="17418" name="Line 10"/>
          <p:cNvSpPr>
            <a:spLocks noChangeShapeType="1"/>
          </p:cNvSpPr>
          <p:nvPr/>
        </p:nvSpPr>
        <p:spPr bwMode="auto">
          <a:xfrm>
            <a:off x="1816240" y="3625502"/>
            <a:ext cx="1098565" cy="0"/>
          </a:xfrm>
          <a:prstGeom prst="line">
            <a:avLst/>
          </a:prstGeom>
          <a:noFill/>
          <a:ln w="38100">
            <a:solidFill>
              <a:schemeClr val="tx1"/>
            </a:solidFill>
            <a:prstDash val="solid"/>
            <a:round/>
            <a:headEnd/>
            <a:tailEnd/>
          </a:ln>
        </p:spPr>
        <p:txBody>
          <a:bodyPr/>
          <a:lstStyle/>
          <a:p>
            <a:pPr eaLnBrk="0" hangingPunct="0"/>
            <a:endParaRPr lang="en-GB"/>
          </a:p>
        </p:txBody>
      </p:sp>
      <p:sp>
        <p:nvSpPr>
          <p:cNvPr id="17419" name="Line 11"/>
          <p:cNvSpPr>
            <a:spLocks noChangeShapeType="1"/>
          </p:cNvSpPr>
          <p:nvPr/>
        </p:nvSpPr>
        <p:spPr bwMode="auto">
          <a:xfrm>
            <a:off x="2896459" y="4057302"/>
            <a:ext cx="1259682" cy="0"/>
          </a:xfrm>
          <a:prstGeom prst="line">
            <a:avLst/>
          </a:prstGeom>
          <a:noFill/>
          <a:ln w="38100">
            <a:solidFill>
              <a:schemeClr val="tx1"/>
            </a:solidFill>
            <a:prstDash val="sysDot"/>
            <a:round/>
            <a:headEnd/>
            <a:tailEnd/>
          </a:ln>
        </p:spPr>
        <p:txBody>
          <a:bodyPr/>
          <a:lstStyle/>
          <a:p>
            <a:pPr eaLnBrk="0" hangingPunct="0"/>
            <a:endParaRPr lang="en-GB"/>
          </a:p>
        </p:txBody>
      </p:sp>
      <p:sp>
        <p:nvSpPr>
          <p:cNvPr id="17420" name="Line 12"/>
          <p:cNvSpPr>
            <a:spLocks noChangeShapeType="1"/>
          </p:cNvSpPr>
          <p:nvPr/>
        </p:nvSpPr>
        <p:spPr bwMode="auto">
          <a:xfrm flipV="1">
            <a:off x="4048587" y="4273202"/>
            <a:ext cx="1007740" cy="372"/>
          </a:xfrm>
          <a:prstGeom prst="line">
            <a:avLst/>
          </a:prstGeom>
          <a:noFill/>
          <a:ln w="38100">
            <a:solidFill>
              <a:schemeClr val="tx1"/>
            </a:solidFill>
            <a:prstDash val="sysDot"/>
            <a:round/>
            <a:headEnd/>
            <a:tailEnd/>
          </a:ln>
        </p:spPr>
        <p:txBody>
          <a:bodyPr/>
          <a:lstStyle/>
          <a:p>
            <a:pPr eaLnBrk="0" hangingPunct="0"/>
            <a:endParaRPr lang="en-GB"/>
          </a:p>
        </p:txBody>
      </p:sp>
      <p:sp>
        <p:nvSpPr>
          <p:cNvPr id="17421" name="Line 13"/>
          <p:cNvSpPr>
            <a:spLocks noChangeShapeType="1"/>
          </p:cNvSpPr>
          <p:nvPr/>
        </p:nvSpPr>
        <p:spPr bwMode="auto">
          <a:xfrm>
            <a:off x="5056327" y="4633565"/>
            <a:ext cx="2520652" cy="0"/>
          </a:xfrm>
          <a:prstGeom prst="line">
            <a:avLst/>
          </a:prstGeom>
          <a:noFill/>
          <a:ln w="38100">
            <a:solidFill>
              <a:schemeClr val="tx1"/>
            </a:solidFill>
            <a:prstDash val="sysDot"/>
            <a:round/>
            <a:headEnd/>
            <a:tailEnd/>
          </a:ln>
        </p:spPr>
        <p:txBody>
          <a:bodyPr/>
          <a:lstStyle/>
          <a:p>
            <a:pPr eaLnBrk="0" hangingPunct="0"/>
            <a:endParaRPr lang="en-GB"/>
          </a:p>
        </p:txBody>
      </p:sp>
      <p:sp>
        <p:nvSpPr>
          <p:cNvPr id="17422" name="Line 14"/>
          <p:cNvSpPr>
            <a:spLocks noChangeShapeType="1"/>
          </p:cNvSpPr>
          <p:nvPr/>
        </p:nvSpPr>
        <p:spPr bwMode="auto">
          <a:xfrm flipV="1">
            <a:off x="2896459" y="3643360"/>
            <a:ext cx="0" cy="360363"/>
          </a:xfrm>
          <a:prstGeom prst="line">
            <a:avLst/>
          </a:prstGeom>
          <a:noFill/>
          <a:ln w="38100">
            <a:solidFill>
              <a:schemeClr val="tx1"/>
            </a:solidFill>
            <a:prstDash val="sysDot"/>
            <a:round/>
            <a:headEnd/>
            <a:tailEnd/>
          </a:ln>
        </p:spPr>
        <p:txBody>
          <a:bodyPr/>
          <a:lstStyle/>
          <a:p>
            <a:pPr eaLnBrk="0" hangingPunct="0"/>
            <a:endParaRPr lang="en-GB"/>
          </a:p>
        </p:txBody>
      </p:sp>
      <p:sp>
        <p:nvSpPr>
          <p:cNvPr id="17423" name="Line 15"/>
          <p:cNvSpPr>
            <a:spLocks noChangeShapeType="1"/>
          </p:cNvSpPr>
          <p:nvPr/>
        </p:nvSpPr>
        <p:spPr bwMode="auto">
          <a:xfrm flipV="1">
            <a:off x="4012546" y="4076555"/>
            <a:ext cx="0" cy="215900"/>
          </a:xfrm>
          <a:prstGeom prst="line">
            <a:avLst/>
          </a:prstGeom>
          <a:noFill/>
          <a:ln w="38100">
            <a:solidFill>
              <a:schemeClr val="tx1"/>
            </a:solidFill>
            <a:prstDash val="sysDot"/>
            <a:round/>
            <a:headEnd/>
            <a:tailEnd/>
          </a:ln>
        </p:spPr>
        <p:txBody>
          <a:bodyPr/>
          <a:lstStyle/>
          <a:p>
            <a:pPr eaLnBrk="0" hangingPunct="0"/>
            <a:endParaRPr lang="en-GB"/>
          </a:p>
        </p:txBody>
      </p:sp>
      <p:sp>
        <p:nvSpPr>
          <p:cNvPr id="17424" name="Line 16"/>
          <p:cNvSpPr>
            <a:spLocks noChangeShapeType="1"/>
          </p:cNvSpPr>
          <p:nvPr/>
        </p:nvSpPr>
        <p:spPr bwMode="auto">
          <a:xfrm flipV="1">
            <a:off x="5056699" y="4273202"/>
            <a:ext cx="0" cy="360363"/>
          </a:xfrm>
          <a:prstGeom prst="line">
            <a:avLst/>
          </a:prstGeom>
          <a:noFill/>
          <a:ln w="38100">
            <a:solidFill>
              <a:schemeClr val="tx1"/>
            </a:solidFill>
            <a:prstDash val="sysDot"/>
            <a:round/>
            <a:headEnd/>
            <a:tailEnd/>
          </a:ln>
        </p:spPr>
        <p:txBody>
          <a:bodyPr/>
          <a:lstStyle/>
          <a:p>
            <a:pPr eaLnBrk="0" hangingPunct="0"/>
            <a:endParaRPr lang="en-GB"/>
          </a:p>
        </p:txBody>
      </p:sp>
      <p:sp>
        <p:nvSpPr>
          <p:cNvPr id="17426" name="Line 18"/>
          <p:cNvSpPr>
            <a:spLocks noChangeShapeType="1"/>
          </p:cNvSpPr>
          <p:nvPr/>
        </p:nvSpPr>
        <p:spPr bwMode="auto">
          <a:xfrm>
            <a:off x="2911709" y="3102570"/>
            <a:ext cx="1152525" cy="0"/>
          </a:xfrm>
          <a:prstGeom prst="line">
            <a:avLst/>
          </a:prstGeom>
          <a:noFill/>
          <a:ln w="28575">
            <a:solidFill>
              <a:schemeClr val="tx1"/>
            </a:solidFill>
            <a:prstDash val="dash"/>
            <a:round/>
            <a:headEnd/>
            <a:tailEnd/>
          </a:ln>
        </p:spPr>
        <p:txBody>
          <a:bodyPr/>
          <a:lstStyle/>
          <a:p>
            <a:pPr eaLnBrk="0" hangingPunct="0"/>
            <a:endParaRPr lang="en-GB"/>
          </a:p>
        </p:txBody>
      </p:sp>
      <p:sp>
        <p:nvSpPr>
          <p:cNvPr id="17427" name="Line 19"/>
          <p:cNvSpPr>
            <a:spLocks noChangeShapeType="1"/>
          </p:cNvSpPr>
          <p:nvPr/>
        </p:nvSpPr>
        <p:spPr bwMode="auto">
          <a:xfrm flipV="1">
            <a:off x="4048586" y="2613778"/>
            <a:ext cx="975677" cy="3612"/>
          </a:xfrm>
          <a:prstGeom prst="line">
            <a:avLst/>
          </a:prstGeom>
          <a:noFill/>
          <a:ln w="38100">
            <a:solidFill>
              <a:schemeClr val="tx1"/>
            </a:solidFill>
            <a:prstDash val="dash"/>
            <a:round/>
            <a:headEnd/>
            <a:tailEnd/>
          </a:ln>
        </p:spPr>
        <p:txBody>
          <a:bodyPr/>
          <a:lstStyle/>
          <a:p>
            <a:pPr eaLnBrk="0" hangingPunct="0"/>
            <a:endParaRPr lang="en-GB"/>
          </a:p>
        </p:txBody>
      </p:sp>
      <p:sp>
        <p:nvSpPr>
          <p:cNvPr id="17428" name="Line 20"/>
          <p:cNvSpPr>
            <a:spLocks noChangeShapeType="1"/>
          </p:cNvSpPr>
          <p:nvPr/>
        </p:nvSpPr>
        <p:spPr bwMode="auto">
          <a:xfrm flipV="1">
            <a:off x="5051559" y="2185638"/>
            <a:ext cx="2552716" cy="0"/>
          </a:xfrm>
          <a:prstGeom prst="line">
            <a:avLst/>
          </a:prstGeom>
          <a:noFill/>
          <a:ln w="38100">
            <a:solidFill>
              <a:schemeClr val="tx1"/>
            </a:solidFill>
            <a:prstDash val="dash"/>
            <a:round/>
            <a:headEnd/>
            <a:tailEnd/>
          </a:ln>
        </p:spPr>
        <p:txBody>
          <a:bodyPr/>
          <a:lstStyle/>
          <a:p>
            <a:pPr eaLnBrk="0" hangingPunct="0"/>
            <a:endParaRPr lang="en-GB"/>
          </a:p>
        </p:txBody>
      </p:sp>
      <p:sp>
        <p:nvSpPr>
          <p:cNvPr id="17429" name="Line 21"/>
          <p:cNvSpPr>
            <a:spLocks noChangeShapeType="1"/>
          </p:cNvSpPr>
          <p:nvPr/>
        </p:nvSpPr>
        <p:spPr bwMode="auto">
          <a:xfrm flipV="1">
            <a:off x="2914805" y="3096990"/>
            <a:ext cx="0" cy="528511"/>
          </a:xfrm>
          <a:prstGeom prst="line">
            <a:avLst/>
          </a:prstGeom>
          <a:noFill/>
          <a:ln w="38100">
            <a:solidFill>
              <a:schemeClr val="tx1"/>
            </a:solidFill>
            <a:prstDash val="dash"/>
            <a:round/>
            <a:headEnd/>
            <a:tailEnd/>
          </a:ln>
        </p:spPr>
        <p:txBody>
          <a:bodyPr/>
          <a:lstStyle/>
          <a:p>
            <a:pPr eaLnBrk="0" hangingPunct="0"/>
            <a:endParaRPr lang="en-GB"/>
          </a:p>
        </p:txBody>
      </p:sp>
      <p:sp>
        <p:nvSpPr>
          <p:cNvPr id="17430" name="Line 22"/>
          <p:cNvSpPr>
            <a:spLocks noChangeShapeType="1"/>
          </p:cNvSpPr>
          <p:nvPr/>
        </p:nvSpPr>
        <p:spPr bwMode="auto">
          <a:xfrm flipV="1">
            <a:off x="4014043" y="2609013"/>
            <a:ext cx="0" cy="503380"/>
          </a:xfrm>
          <a:prstGeom prst="line">
            <a:avLst/>
          </a:prstGeom>
          <a:noFill/>
          <a:ln w="38100">
            <a:solidFill>
              <a:schemeClr val="tx1"/>
            </a:solidFill>
            <a:prstDash val="dash"/>
            <a:round/>
            <a:headEnd/>
            <a:tailEnd/>
          </a:ln>
        </p:spPr>
        <p:txBody>
          <a:bodyPr/>
          <a:lstStyle/>
          <a:p>
            <a:pPr eaLnBrk="0" hangingPunct="0"/>
            <a:endParaRPr lang="en-GB"/>
          </a:p>
        </p:txBody>
      </p:sp>
      <p:sp>
        <p:nvSpPr>
          <p:cNvPr id="17432" name="Line 24"/>
          <p:cNvSpPr>
            <a:spLocks noChangeShapeType="1"/>
          </p:cNvSpPr>
          <p:nvPr/>
        </p:nvSpPr>
        <p:spPr bwMode="auto">
          <a:xfrm flipV="1">
            <a:off x="5056837" y="2163778"/>
            <a:ext cx="4049" cy="468106"/>
          </a:xfrm>
          <a:prstGeom prst="line">
            <a:avLst/>
          </a:prstGeom>
          <a:noFill/>
          <a:ln w="38100">
            <a:solidFill>
              <a:schemeClr val="tx1"/>
            </a:solidFill>
            <a:prstDash val="dash"/>
            <a:round/>
            <a:headEnd/>
            <a:tailEnd/>
          </a:ln>
        </p:spPr>
        <p:txBody>
          <a:bodyPr/>
          <a:lstStyle/>
          <a:p>
            <a:pPr eaLnBrk="0" hangingPunct="0"/>
            <a:endParaRPr lang="en-GB"/>
          </a:p>
        </p:txBody>
      </p:sp>
      <p:sp>
        <p:nvSpPr>
          <p:cNvPr id="17433" name="Rectangle 31" descr="Newsprint"/>
          <p:cNvSpPr>
            <a:spLocks noChangeArrowheads="1"/>
          </p:cNvSpPr>
          <p:nvPr/>
        </p:nvSpPr>
        <p:spPr bwMode="auto">
          <a:xfrm>
            <a:off x="2931458" y="3129825"/>
            <a:ext cx="1693069" cy="479833"/>
          </a:xfrm>
          <a:prstGeom prst="rect">
            <a:avLst/>
          </a:prstGeom>
          <a:solidFill>
            <a:schemeClr val="bg2">
              <a:lumMod val="75000"/>
            </a:schemeClr>
          </a:solidFill>
          <a:ln w="9525">
            <a:noFill/>
            <a:miter lim="800000"/>
            <a:headEnd/>
            <a:tailEnd/>
          </a:ln>
        </p:spPr>
        <p:txBody>
          <a:bodyPr wrap="none" anchor="ctr"/>
          <a:lstStyle/>
          <a:p>
            <a:pPr eaLnBrk="0" hangingPunct="0"/>
            <a:endParaRPr lang="en-GB"/>
          </a:p>
        </p:txBody>
      </p:sp>
      <p:sp>
        <p:nvSpPr>
          <p:cNvPr id="17434" name="Rectangle 32" descr="Newsprint"/>
          <p:cNvSpPr>
            <a:spLocks noChangeArrowheads="1"/>
          </p:cNvSpPr>
          <p:nvPr/>
        </p:nvSpPr>
        <p:spPr bwMode="auto">
          <a:xfrm>
            <a:off x="4037846" y="2631884"/>
            <a:ext cx="2027565" cy="968720"/>
          </a:xfrm>
          <a:prstGeom prst="rect">
            <a:avLst/>
          </a:prstGeom>
          <a:solidFill>
            <a:schemeClr val="bg2">
              <a:lumMod val="75000"/>
            </a:schemeClr>
          </a:solidFill>
          <a:ln w="9525">
            <a:noFill/>
            <a:miter lim="800000"/>
            <a:headEnd/>
            <a:tailEnd/>
          </a:ln>
        </p:spPr>
        <p:txBody>
          <a:bodyPr wrap="none" anchor="ctr"/>
          <a:lstStyle/>
          <a:p>
            <a:pPr eaLnBrk="0" hangingPunct="0"/>
            <a:endParaRPr lang="en-GB"/>
          </a:p>
        </p:txBody>
      </p:sp>
      <p:sp>
        <p:nvSpPr>
          <p:cNvPr id="17435" name="Rectangle 33" descr="Newsprint"/>
          <p:cNvSpPr>
            <a:spLocks noChangeArrowheads="1"/>
          </p:cNvSpPr>
          <p:nvPr/>
        </p:nvSpPr>
        <p:spPr bwMode="auto">
          <a:xfrm>
            <a:off x="5078993" y="2206370"/>
            <a:ext cx="985395" cy="478892"/>
          </a:xfrm>
          <a:prstGeom prst="rect">
            <a:avLst/>
          </a:prstGeom>
          <a:solidFill>
            <a:schemeClr val="bg2">
              <a:lumMod val="75000"/>
            </a:schemeClr>
          </a:solidFill>
          <a:ln w="9525">
            <a:noFill/>
            <a:miter lim="800000"/>
            <a:headEnd/>
            <a:tailEnd/>
          </a:ln>
        </p:spPr>
        <p:txBody>
          <a:bodyPr wrap="none" anchor="ctr"/>
          <a:lstStyle/>
          <a:p>
            <a:pPr eaLnBrk="0" hangingPunct="0"/>
            <a:endParaRPr lang="en-GB"/>
          </a:p>
        </p:txBody>
      </p:sp>
      <p:sp>
        <p:nvSpPr>
          <p:cNvPr id="17436" name="Rectangle 34"/>
          <p:cNvSpPr>
            <a:spLocks noChangeArrowheads="1"/>
          </p:cNvSpPr>
          <p:nvPr/>
        </p:nvSpPr>
        <p:spPr bwMode="auto">
          <a:xfrm>
            <a:off x="2931458" y="2946872"/>
            <a:ext cx="1061120" cy="150120"/>
          </a:xfrm>
          <a:prstGeom prst="rect">
            <a:avLst/>
          </a:prstGeom>
          <a:solidFill>
            <a:schemeClr val="accent1"/>
          </a:solidFill>
          <a:ln w="9525">
            <a:noFill/>
            <a:miter lim="800000"/>
            <a:headEnd/>
            <a:tailEnd/>
          </a:ln>
        </p:spPr>
        <p:txBody>
          <a:bodyPr wrap="none" anchor="ctr"/>
          <a:lstStyle/>
          <a:p>
            <a:pPr eaLnBrk="0" hangingPunct="0"/>
            <a:endParaRPr lang="en-GB"/>
          </a:p>
        </p:txBody>
      </p:sp>
      <p:sp>
        <p:nvSpPr>
          <p:cNvPr id="17437" name="Rectangle 35"/>
          <p:cNvSpPr>
            <a:spLocks noChangeArrowheads="1"/>
          </p:cNvSpPr>
          <p:nvPr/>
        </p:nvSpPr>
        <p:spPr bwMode="auto">
          <a:xfrm>
            <a:off x="4039437" y="2356339"/>
            <a:ext cx="1002932" cy="230278"/>
          </a:xfrm>
          <a:prstGeom prst="rect">
            <a:avLst/>
          </a:prstGeom>
          <a:solidFill>
            <a:schemeClr val="accent1"/>
          </a:solidFill>
          <a:ln w="9525">
            <a:noFill/>
            <a:miter lim="800000"/>
            <a:headEnd/>
            <a:tailEnd/>
          </a:ln>
        </p:spPr>
        <p:txBody>
          <a:bodyPr wrap="none" anchor="ctr"/>
          <a:lstStyle/>
          <a:p>
            <a:pPr eaLnBrk="0" hangingPunct="0"/>
            <a:endParaRPr lang="en-GB"/>
          </a:p>
        </p:txBody>
      </p:sp>
      <p:sp>
        <p:nvSpPr>
          <p:cNvPr id="17438" name="Rectangle 36"/>
          <p:cNvSpPr>
            <a:spLocks noChangeArrowheads="1"/>
          </p:cNvSpPr>
          <p:nvPr/>
        </p:nvSpPr>
        <p:spPr bwMode="auto">
          <a:xfrm>
            <a:off x="5060888" y="1772816"/>
            <a:ext cx="1003502" cy="397341"/>
          </a:xfrm>
          <a:prstGeom prst="rect">
            <a:avLst/>
          </a:prstGeom>
          <a:solidFill>
            <a:schemeClr val="accent1"/>
          </a:solidFill>
          <a:ln w="9525">
            <a:noFill/>
            <a:miter lim="800000"/>
            <a:headEnd/>
            <a:tailEnd/>
          </a:ln>
        </p:spPr>
        <p:txBody>
          <a:bodyPr wrap="none" anchor="ctr"/>
          <a:lstStyle/>
          <a:p>
            <a:pPr eaLnBrk="0" hangingPunct="0"/>
            <a:endParaRPr lang="en-GB"/>
          </a:p>
        </p:txBody>
      </p:sp>
      <p:sp>
        <p:nvSpPr>
          <p:cNvPr id="17439" name="AutoShape 37"/>
          <p:cNvSpPr>
            <a:spLocks noChangeArrowheads="1"/>
          </p:cNvSpPr>
          <p:nvPr/>
        </p:nvSpPr>
        <p:spPr bwMode="auto">
          <a:xfrm>
            <a:off x="323528" y="961206"/>
            <a:ext cx="1584325" cy="838179"/>
          </a:xfrm>
          <a:prstGeom prst="flowChartAlternateProcess">
            <a:avLst/>
          </a:prstGeom>
          <a:noFill/>
          <a:ln w="9525">
            <a:solidFill>
              <a:schemeClr val="tx1"/>
            </a:solidFill>
            <a:miter lim="800000"/>
            <a:headEnd/>
            <a:tailEnd/>
          </a:ln>
        </p:spPr>
        <p:txBody>
          <a:bodyPr wrap="none" anchor="ctr"/>
          <a:lstStyle/>
          <a:p>
            <a:pPr algn="ctr" eaLnBrk="0" hangingPunct="0"/>
            <a:r>
              <a:rPr lang="en-GB" dirty="0">
                <a:latin typeface="Arial" charset="0"/>
              </a:rPr>
              <a:t>MTEF expenditure </a:t>
            </a:r>
          </a:p>
          <a:p>
            <a:pPr algn="ctr" eaLnBrk="0" hangingPunct="0"/>
            <a:r>
              <a:rPr lang="en-GB" dirty="0">
                <a:latin typeface="Arial" charset="0"/>
              </a:rPr>
              <a:t>projections</a:t>
            </a:r>
          </a:p>
          <a:p>
            <a:pPr algn="ctr" eaLnBrk="0" hangingPunct="0"/>
            <a:r>
              <a:rPr lang="nl-NL" dirty="0">
                <a:latin typeface="Arial" charset="0"/>
              </a:rPr>
              <a:t>(</a:t>
            </a:r>
            <a:r>
              <a:rPr lang="nl-NL" dirty="0" err="1">
                <a:latin typeface="Arial" charset="0"/>
              </a:rPr>
              <a:t>to</a:t>
            </a:r>
            <a:r>
              <a:rPr lang="nl-NL" dirty="0">
                <a:latin typeface="Arial" charset="0"/>
              </a:rPr>
              <a:t> </a:t>
            </a:r>
            <a:r>
              <a:rPr lang="nl-NL" dirty="0" err="1">
                <a:latin typeface="Arial" charset="0"/>
              </a:rPr>
              <a:t>spending</a:t>
            </a:r>
            <a:r>
              <a:rPr lang="nl-NL" dirty="0">
                <a:latin typeface="Arial" charset="0"/>
              </a:rPr>
              <a:t> </a:t>
            </a:r>
            <a:r>
              <a:rPr lang="nl-NL" dirty="0" err="1">
                <a:latin typeface="Arial" charset="0"/>
              </a:rPr>
              <a:t>agencies</a:t>
            </a:r>
            <a:r>
              <a:rPr lang="nl-NL" dirty="0">
                <a:latin typeface="Arial" charset="0"/>
              </a:rPr>
              <a:t>)</a:t>
            </a:r>
            <a:endParaRPr lang="en-US" dirty="0">
              <a:latin typeface="Arial" charset="0"/>
            </a:endParaRPr>
          </a:p>
        </p:txBody>
      </p:sp>
      <p:sp>
        <p:nvSpPr>
          <p:cNvPr id="17440" name="Line 38"/>
          <p:cNvSpPr>
            <a:spLocks noChangeShapeType="1"/>
          </p:cNvSpPr>
          <p:nvPr/>
        </p:nvSpPr>
        <p:spPr bwMode="auto">
          <a:xfrm>
            <a:off x="1907853" y="1388200"/>
            <a:ext cx="1536579" cy="1708790"/>
          </a:xfrm>
          <a:prstGeom prst="line">
            <a:avLst/>
          </a:prstGeom>
          <a:noFill/>
          <a:ln w="19050">
            <a:solidFill>
              <a:schemeClr val="tx1"/>
            </a:solidFill>
            <a:round/>
            <a:headEnd/>
            <a:tailEnd type="triangle" w="med" len="med"/>
          </a:ln>
        </p:spPr>
        <p:txBody>
          <a:bodyPr/>
          <a:lstStyle/>
          <a:p>
            <a:pPr eaLnBrk="0" hangingPunct="0"/>
            <a:endParaRPr lang="en-GB"/>
          </a:p>
        </p:txBody>
      </p:sp>
      <p:sp>
        <p:nvSpPr>
          <p:cNvPr id="17441" name="Line 39"/>
          <p:cNvSpPr>
            <a:spLocks noChangeShapeType="1"/>
          </p:cNvSpPr>
          <p:nvPr/>
        </p:nvSpPr>
        <p:spPr bwMode="auto">
          <a:xfrm>
            <a:off x="1949097" y="1388200"/>
            <a:ext cx="2603360" cy="1198418"/>
          </a:xfrm>
          <a:prstGeom prst="line">
            <a:avLst/>
          </a:prstGeom>
          <a:noFill/>
          <a:ln w="19050">
            <a:solidFill>
              <a:schemeClr val="tx1"/>
            </a:solidFill>
            <a:round/>
            <a:headEnd/>
            <a:tailEnd type="triangle" w="med" len="med"/>
          </a:ln>
        </p:spPr>
        <p:txBody>
          <a:bodyPr/>
          <a:lstStyle/>
          <a:p>
            <a:pPr eaLnBrk="0" hangingPunct="0"/>
            <a:endParaRPr lang="en-GB"/>
          </a:p>
        </p:txBody>
      </p:sp>
      <p:sp>
        <p:nvSpPr>
          <p:cNvPr id="17442" name="Line 40"/>
          <p:cNvSpPr>
            <a:spLocks noChangeShapeType="1"/>
          </p:cNvSpPr>
          <p:nvPr/>
        </p:nvSpPr>
        <p:spPr bwMode="auto">
          <a:xfrm>
            <a:off x="1875719" y="1443475"/>
            <a:ext cx="3668672" cy="781958"/>
          </a:xfrm>
          <a:prstGeom prst="line">
            <a:avLst/>
          </a:prstGeom>
          <a:noFill/>
          <a:ln w="19050">
            <a:solidFill>
              <a:schemeClr val="tx1"/>
            </a:solidFill>
            <a:round/>
            <a:headEnd/>
            <a:tailEnd type="triangle" w="med" len="med"/>
          </a:ln>
        </p:spPr>
        <p:txBody>
          <a:bodyPr/>
          <a:lstStyle/>
          <a:p>
            <a:pPr eaLnBrk="0" hangingPunct="0"/>
            <a:endParaRPr lang="en-GB"/>
          </a:p>
        </p:txBody>
      </p:sp>
      <p:sp>
        <p:nvSpPr>
          <p:cNvPr id="17443" name="AutoShape 41"/>
          <p:cNvSpPr>
            <a:spLocks noChangeArrowheads="1"/>
          </p:cNvSpPr>
          <p:nvPr/>
        </p:nvSpPr>
        <p:spPr bwMode="auto">
          <a:xfrm>
            <a:off x="323528" y="3121446"/>
            <a:ext cx="1024399" cy="1031592"/>
          </a:xfrm>
          <a:prstGeom prst="flowChartAlternateProcess">
            <a:avLst/>
          </a:prstGeom>
          <a:noFill/>
          <a:ln w="9525">
            <a:solidFill>
              <a:schemeClr val="tx1"/>
            </a:solidFill>
            <a:miter lim="800000"/>
            <a:headEnd/>
            <a:tailEnd/>
          </a:ln>
        </p:spPr>
        <p:txBody>
          <a:bodyPr wrap="none" anchor="ctr"/>
          <a:lstStyle/>
          <a:p>
            <a:pPr algn="ctr" eaLnBrk="0" hangingPunct="0"/>
            <a:r>
              <a:rPr lang="en-GB" dirty="0">
                <a:latin typeface="Arial" charset="0"/>
              </a:rPr>
              <a:t>Cost of </a:t>
            </a:r>
          </a:p>
          <a:p>
            <a:pPr algn="ctr" eaLnBrk="0" hangingPunct="0"/>
            <a:r>
              <a:rPr lang="en-GB" dirty="0">
                <a:latin typeface="Arial" charset="0"/>
              </a:rPr>
              <a:t>existing </a:t>
            </a:r>
          </a:p>
          <a:p>
            <a:pPr algn="ctr" eaLnBrk="0" hangingPunct="0"/>
            <a:r>
              <a:rPr lang="en-GB" dirty="0">
                <a:latin typeface="Arial" charset="0"/>
              </a:rPr>
              <a:t>programmes</a:t>
            </a:r>
          </a:p>
        </p:txBody>
      </p:sp>
      <p:sp>
        <p:nvSpPr>
          <p:cNvPr id="17444" name="Line 42"/>
          <p:cNvSpPr>
            <a:spLocks noChangeShapeType="1"/>
          </p:cNvSpPr>
          <p:nvPr/>
        </p:nvSpPr>
        <p:spPr bwMode="auto">
          <a:xfrm>
            <a:off x="1384440" y="3625502"/>
            <a:ext cx="360362" cy="0"/>
          </a:xfrm>
          <a:prstGeom prst="line">
            <a:avLst/>
          </a:prstGeom>
          <a:noFill/>
          <a:ln w="38100">
            <a:solidFill>
              <a:schemeClr val="tx1"/>
            </a:solidFill>
            <a:round/>
            <a:headEnd/>
            <a:tailEnd type="triangle" w="med" len="med"/>
          </a:ln>
        </p:spPr>
        <p:txBody>
          <a:bodyPr/>
          <a:lstStyle/>
          <a:p>
            <a:pPr eaLnBrk="0" hangingPunct="0"/>
            <a:endParaRPr lang="en-GB"/>
          </a:p>
        </p:txBody>
      </p:sp>
      <p:sp>
        <p:nvSpPr>
          <p:cNvPr id="17448" name="Line 47"/>
          <p:cNvSpPr>
            <a:spLocks noChangeShapeType="1"/>
          </p:cNvSpPr>
          <p:nvPr/>
        </p:nvSpPr>
        <p:spPr bwMode="auto">
          <a:xfrm>
            <a:off x="7576979" y="2257077"/>
            <a:ext cx="0" cy="2376488"/>
          </a:xfrm>
          <a:prstGeom prst="line">
            <a:avLst/>
          </a:prstGeom>
          <a:noFill/>
          <a:ln w="38100">
            <a:solidFill>
              <a:srgbClr val="FF0000"/>
            </a:solidFill>
            <a:round/>
            <a:headEnd type="triangle" w="med" len="med"/>
            <a:tailEnd type="triangle" w="med" len="med"/>
          </a:ln>
        </p:spPr>
        <p:txBody>
          <a:bodyPr/>
          <a:lstStyle/>
          <a:p>
            <a:pPr eaLnBrk="0" hangingPunct="0"/>
            <a:endParaRPr lang="en-GB"/>
          </a:p>
        </p:txBody>
      </p:sp>
      <p:sp>
        <p:nvSpPr>
          <p:cNvPr id="17449" name="Rectangle 48" descr="Recycled paper"/>
          <p:cNvSpPr>
            <a:spLocks noChangeArrowheads="1"/>
          </p:cNvSpPr>
          <p:nvPr/>
        </p:nvSpPr>
        <p:spPr bwMode="auto">
          <a:xfrm>
            <a:off x="2914805" y="3645872"/>
            <a:ext cx="3150606" cy="389299"/>
          </a:xfrm>
          <a:prstGeom prst="rect">
            <a:avLst/>
          </a:prstGeom>
          <a:solidFill>
            <a:schemeClr val="accent3">
              <a:lumMod val="75000"/>
            </a:schemeClr>
          </a:solidFill>
          <a:ln w="9525">
            <a:noFill/>
            <a:miter lim="800000"/>
            <a:headEnd/>
            <a:tailEnd/>
          </a:ln>
        </p:spPr>
        <p:txBody>
          <a:bodyPr wrap="none" anchor="ctr"/>
          <a:lstStyle/>
          <a:p>
            <a:pPr eaLnBrk="0" hangingPunct="0"/>
            <a:endParaRPr lang="en-GB"/>
          </a:p>
        </p:txBody>
      </p:sp>
      <p:sp>
        <p:nvSpPr>
          <p:cNvPr id="17450" name="Rectangle 49" descr="Recycled paper"/>
          <p:cNvSpPr>
            <a:spLocks noChangeArrowheads="1"/>
          </p:cNvSpPr>
          <p:nvPr/>
        </p:nvSpPr>
        <p:spPr bwMode="auto">
          <a:xfrm>
            <a:off x="4028380" y="3985864"/>
            <a:ext cx="2037031" cy="266589"/>
          </a:xfrm>
          <a:prstGeom prst="rect">
            <a:avLst/>
          </a:prstGeom>
          <a:solidFill>
            <a:schemeClr val="accent3">
              <a:lumMod val="75000"/>
            </a:schemeClr>
          </a:solidFill>
          <a:ln w="9525">
            <a:noFill/>
            <a:miter lim="800000"/>
            <a:headEnd/>
            <a:tailEnd/>
          </a:ln>
        </p:spPr>
        <p:txBody>
          <a:bodyPr wrap="none" anchor="ctr"/>
          <a:lstStyle/>
          <a:p>
            <a:pPr eaLnBrk="0" hangingPunct="0"/>
            <a:endParaRPr lang="en-GB"/>
          </a:p>
        </p:txBody>
      </p:sp>
      <p:sp>
        <p:nvSpPr>
          <p:cNvPr id="17451" name="Rectangle 50" descr="Recycled paper"/>
          <p:cNvSpPr>
            <a:spLocks noChangeArrowheads="1"/>
          </p:cNvSpPr>
          <p:nvPr/>
        </p:nvSpPr>
        <p:spPr bwMode="auto">
          <a:xfrm>
            <a:off x="5087638" y="4225294"/>
            <a:ext cx="977773" cy="380245"/>
          </a:xfrm>
          <a:prstGeom prst="rect">
            <a:avLst/>
          </a:prstGeom>
          <a:solidFill>
            <a:schemeClr val="accent3">
              <a:lumMod val="75000"/>
            </a:schemeClr>
          </a:solidFill>
          <a:ln w="9525">
            <a:noFill/>
            <a:miter lim="800000"/>
            <a:headEnd/>
            <a:tailEnd/>
          </a:ln>
        </p:spPr>
        <p:txBody>
          <a:bodyPr wrap="none" anchor="ctr"/>
          <a:lstStyle/>
          <a:p>
            <a:pPr eaLnBrk="0" hangingPunct="0"/>
            <a:endParaRPr lang="en-GB"/>
          </a:p>
        </p:txBody>
      </p:sp>
      <p:sp>
        <p:nvSpPr>
          <p:cNvPr id="17453" name="Text Box 52"/>
          <p:cNvSpPr txBox="1">
            <a:spLocks noChangeArrowheads="1"/>
          </p:cNvSpPr>
          <p:nvPr/>
        </p:nvSpPr>
        <p:spPr bwMode="auto">
          <a:xfrm>
            <a:off x="1816240" y="5857527"/>
            <a:ext cx="4464050" cy="307777"/>
          </a:xfrm>
          <a:prstGeom prst="rect">
            <a:avLst/>
          </a:prstGeom>
          <a:noFill/>
          <a:ln w="9525">
            <a:noFill/>
            <a:miter lim="800000"/>
            <a:headEnd/>
            <a:tailEnd/>
          </a:ln>
        </p:spPr>
        <p:txBody>
          <a:bodyPr wrap="square">
            <a:spAutoFit/>
          </a:bodyPr>
          <a:lstStyle/>
          <a:p>
            <a:pPr eaLnBrk="0" hangingPunct="0">
              <a:spcBef>
                <a:spcPct val="50000"/>
              </a:spcBef>
              <a:tabLst>
                <a:tab pos="361950" algn="l"/>
                <a:tab pos="1619250" algn="l"/>
                <a:tab pos="2695575" algn="l"/>
              </a:tabLst>
            </a:pPr>
            <a:r>
              <a:rPr lang="en-GB" sz="1400" dirty="0">
                <a:latin typeface="Arial" charset="0"/>
              </a:rPr>
              <a:t>	Y0                 Y1                   Y2                Y3</a:t>
            </a:r>
            <a:endParaRPr lang="en-US" sz="1400" dirty="0">
              <a:latin typeface="Arial" charset="0"/>
            </a:endParaRPr>
          </a:p>
        </p:txBody>
      </p:sp>
      <p:sp>
        <p:nvSpPr>
          <p:cNvPr id="17454" name="Text Box 53"/>
          <p:cNvSpPr txBox="1">
            <a:spLocks noChangeArrowheads="1"/>
          </p:cNvSpPr>
          <p:nvPr/>
        </p:nvSpPr>
        <p:spPr bwMode="auto">
          <a:xfrm>
            <a:off x="3372375" y="1307280"/>
            <a:ext cx="2592387" cy="338554"/>
          </a:xfrm>
          <a:prstGeom prst="rect">
            <a:avLst/>
          </a:prstGeom>
          <a:noFill/>
          <a:ln w="9525">
            <a:noFill/>
            <a:miter lim="800000"/>
            <a:headEnd/>
            <a:tailEnd/>
          </a:ln>
        </p:spPr>
        <p:txBody>
          <a:bodyPr>
            <a:spAutoFit/>
          </a:bodyPr>
          <a:lstStyle/>
          <a:p>
            <a:pPr eaLnBrk="0" hangingPunct="0">
              <a:spcBef>
                <a:spcPct val="50000"/>
              </a:spcBef>
            </a:pPr>
            <a:r>
              <a:rPr lang="en-GB" sz="1600" dirty="0">
                <a:solidFill>
                  <a:srgbClr val="C00000"/>
                </a:solidFill>
                <a:latin typeface="Verdana"/>
                <a:cs typeface="Arial" pitchFamily="34" charset="0"/>
              </a:rPr>
              <a:t>3 year forward </a:t>
            </a:r>
            <a:r>
              <a:rPr lang="en-GB" dirty="0">
                <a:solidFill>
                  <a:srgbClr val="FFFF00"/>
                </a:solidFill>
                <a:latin typeface="Arial" pitchFamily="34" charset="0"/>
                <a:cs typeface="Arial" pitchFamily="34" charset="0"/>
              </a:rPr>
              <a:t>…</a:t>
            </a:r>
            <a:endParaRPr lang="en-US" dirty="0">
              <a:solidFill>
                <a:srgbClr val="FFFF00"/>
              </a:solidFill>
              <a:latin typeface="Arial" pitchFamily="34" charset="0"/>
              <a:cs typeface="Arial" pitchFamily="34" charset="0"/>
            </a:endParaRPr>
          </a:p>
        </p:txBody>
      </p:sp>
      <p:sp>
        <p:nvSpPr>
          <p:cNvPr id="17456" name="Text Box 55"/>
          <p:cNvSpPr txBox="1">
            <a:spLocks noChangeArrowheads="1"/>
          </p:cNvSpPr>
          <p:nvPr/>
        </p:nvSpPr>
        <p:spPr bwMode="auto">
          <a:xfrm>
            <a:off x="5010770" y="6165304"/>
            <a:ext cx="4103688" cy="276999"/>
          </a:xfrm>
          <a:prstGeom prst="rect">
            <a:avLst/>
          </a:prstGeom>
          <a:noFill/>
          <a:ln w="9525">
            <a:noFill/>
            <a:miter lim="800000"/>
            <a:headEnd/>
            <a:tailEnd/>
          </a:ln>
        </p:spPr>
        <p:txBody>
          <a:bodyPr>
            <a:spAutoFit/>
          </a:bodyPr>
          <a:lstStyle/>
          <a:p>
            <a:pPr eaLnBrk="0" hangingPunct="0">
              <a:spcBef>
                <a:spcPct val="50000"/>
              </a:spcBef>
            </a:pPr>
            <a:r>
              <a:rPr lang="en-GB" i="1" dirty="0">
                <a:latin typeface="Arial" charset="0"/>
              </a:rPr>
              <a:t>Source: Allen &amp; </a:t>
            </a:r>
            <a:r>
              <a:rPr lang="en-GB" i="1" dirty="0" err="1">
                <a:latin typeface="Arial" charset="0"/>
              </a:rPr>
              <a:t>Tommassi</a:t>
            </a:r>
            <a:r>
              <a:rPr lang="en-GB" i="1" dirty="0">
                <a:latin typeface="Arial" charset="0"/>
              </a:rPr>
              <a:t>, Managing Public Expenditure</a:t>
            </a:r>
            <a:endParaRPr lang="en-US" i="1" dirty="0">
              <a:latin typeface="Arial" charset="0"/>
            </a:endParaRPr>
          </a:p>
        </p:txBody>
      </p:sp>
      <p:sp>
        <p:nvSpPr>
          <p:cNvPr id="50" name="Tijdelijke aanduiding voor voettekst 3"/>
          <p:cNvSpPr txBox="1">
            <a:spLocks/>
          </p:cNvSpPr>
          <p:nvPr/>
        </p:nvSpPr>
        <p:spPr>
          <a:xfrm>
            <a:off x="694760" y="6368996"/>
            <a:ext cx="4128859" cy="365125"/>
          </a:xfrm>
          <a:prstGeom prst="rect">
            <a:avLst/>
          </a:prstGeom>
        </p:spPr>
        <p:txBody>
          <a:bodyPr vert="horz" lIns="4572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Century Gothic"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srgbClr val="000000">
                  <a:lumMod val="65000"/>
                  <a:lumOff val="35000"/>
                </a:srgbClr>
              </a:solidFill>
            </a:endParaRPr>
          </a:p>
        </p:txBody>
      </p:sp>
      <p:sp>
        <p:nvSpPr>
          <p:cNvPr id="52" name="Line 10"/>
          <p:cNvSpPr>
            <a:spLocks noChangeShapeType="1"/>
          </p:cNvSpPr>
          <p:nvPr/>
        </p:nvSpPr>
        <p:spPr bwMode="auto">
          <a:xfrm flipV="1">
            <a:off x="2910521" y="3625036"/>
            <a:ext cx="3406132" cy="465"/>
          </a:xfrm>
          <a:prstGeom prst="line">
            <a:avLst/>
          </a:prstGeom>
          <a:noFill/>
          <a:ln w="38100">
            <a:solidFill>
              <a:schemeClr val="tx1"/>
            </a:solidFill>
            <a:prstDash val="sysDot"/>
            <a:round/>
            <a:headEnd/>
            <a:tailEnd/>
          </a:ln>
        </p:spPr>
        <p:txBody>
          <a:bodyPr/>
          <a:lstStyle/>
          <a:p>
            <a:pPr eaLnBrk="0" hangingPunct="0"/>
            <a:endParaRPr lang="en-GB"/>
          </a:p>
        </p:txBody>
      </p:sp>
      <p:sp>
        <p:nvSpPr>
          <p:cNvPr id="53" name="Line 43"/>
          <p:cNvSpPr>
            <a:spLocks noChangeShapeType="1"/>
          </p:cNvSpPr>
          <p:nvPr/>
        </p:nvSpPr>
        <p:spPr bwMode="auto">
          <a:xfrm>
            <a:off x="6208827" y="3625502"/>
            <a:ext cx="0" cy="1008063"/>
          </a:xfrm>
          <a:prstGeom prst="line">
            <a:avLst/>
          </a:prstGeom>
          <a:noFill/>
          <a:ln w="38100">
            <a:solidFill>
              <a:schemeClr val="accent3">
                <a:lumMod val="75000"/>
              </a:schemeClr>
            </a:solidFill>
            <a:round/>
            <a:headEnd type="triangle" w="med" len="med"/>
            <a:tailEnd type="triangle" w="med" len="med"/>
          </a:ln>
        </p:spPr>
        <p:txBody>
          <a:bodyPr/>
          <a:lstStyle/>
          <a:p>
            <a:pPr eaLnBrk="0" hangingPunct="0"/>
            <a:endParaRPr lang="en-GB"/>
          </a:p>
        </p:txBody>
      </p:sp>
      <p:sp>
        <p:nvSpPr>
          <p:cNvPr id="4" name="Rechthoek 3"/>
          <p:cNvSpPr/>
          <p:nvPr/>
        </p:nvSpPr>
        <p:spPr>
          <a:xfrm>
            <a:off x="6280289" y="3750934"/>
            <a:ext cx="1441451" cy="738664"/>
          </a:xfrm>
          <a:prstGeom prst="rect">
            <a:avLst/>
          </a:prstGeom>
        </p:spPr>
        <p:txBody>
          <a:bodyPr wrap="square">
            <a:spAutoFit/>
          </a:bodyPr>
          <a:lstStyle/>
          <a:p>
            <a:pPr eaLnBrk="0" hangingPunct="0"/>
            <a:r>
              <a:rPr lang="en-GB" sz="1400" dirty="0">
                <a:solidFill>
                  <a:srgbClr val="C00000"/>
                </a:solidFill>
                <a:latin typeface="Arial" charset="0"/>
              </a:rPr>
              <a:t>Savings on </a:t>
            </a:r>
          </a:p>
          <a:p>
            <a:pPr eaLnBrk="0" hangingPunct="0"/>
            <a:r>
              <a:rPr lang="en-GB" sz="1400" dirty="0">
                <a:solidFill>
                  <a:srgbClr val="C00000"/>
                </a:solidFill>
                <a:latin typeface="Arial" charset="0"/>
              </a:rPr>
              <a:t>existing </a:t>
            </a:r>
          </a:p>
          <a:p>
            <a:pPr eaLnBrk="0" hangingPunct="0"/>
            <a:r>
              <a:rPr lang="en-GB" sz="1400" dirty="0">
                <a:solidFill>
                  <a:srgbClr val="C00000"/>
                </a:solidFill>
                <a:latin typeface="Arial" charset="0"/>
              </a:rPr>
              <a:t>programmes</a:t>
            </a:r>
            <a:endParaRPr lang="en-US" sz="1400" dirty="0">
              <a:solidFill>
                <a:srgbClr val="C00000"/>
              </a:solidFill>
              <a:latin typeface="Arial" charset="0"/>
            </a:endParaRPr>
          </a:p>
        </p:txBody>
      </p:sp>
      <p:sp>
        <p:nvSpPr>
          <p:cNvPr id="5" name="Rechthoek 4"/>
          <p:cNvSpPr/>
          <p:nvPr/>
        </p:nvSpPr>
        <p:spPr>
          <a:xfrm>
            <a:off x="6617180" y="1082107"/>
            <a:ext cx="2448272" cy="738664"/>
          </a:xfrm>
          <a:prstGeom prst="rect">
            <a:avLst/>
          </a:prstGeom>
          <a:noFill/>
          <a:ln/>
        </p:spPr>
        <p:style>
          <a:lnRef idx="2">
            <a:schemeClr val="dk1"/>
          </a:lnRef>
          <a:fillRef idx="1">
            <a:schemeClr val="lt1"/>
          </a:fillRef>
          <a:effectRef idx="0">
            <a:schemeClr val="dk1"/>
          </a:effectRef>
          <a:fontRef idx="minor">
            <a:schemeClr val="dk1"/>
          </a:fontRef>
        </p:style>
        <p:txBody>
          <a:bodyPr wrap="square">
            <a:spAutoFit/>
          </a:bodyPr>
          <a:lstStyle/>
          <a:p>
            <a:pPr eaLnBrk="0" hangingPunct="0"/>
            <a:r>
              <a:rPr lang="en-GB" sz="1400" dirty="0">
                <a:solidFill>
                  <a:srgbClr val="000000"/>
                </a:solidFill>
                <a:latin typeface="Arial" charset="0"/>
              </a:rPr>
              <a:t>Expenditure ceiling by Ministry of  Finance (based on revenue growth)</a:t>
            </a:r>
            <a:endParaRPr lang="en-US" sz="1400" dirty="0">
              <a:solidFill>
                <a:srgbClr val="000000"/>
              </a:solidFill>
              <a:latin typeface="Arial" charset="0"/>
            </a:endParaRPr>
          </a:p>
        </p:txBody>
      </p:sp>
      <p:sp>
        <p:nvSpPr>
          <p:cNvPr id="6" name="Rechthoek 5"/>
          <p:cNvSpPr/>
          <p:nvPr/>
        </p:nvSpPr>
        <p:spPr>
          <a:xfrm>
            <a:off x="7704855" y="2833414"/>
            <a:ext cx="1187625" cy="954107"/>
          </a:xfrm>
          <a:prstGeom prst="rect">
            <a:avLst/>
          </a:prstGeom>
        </p:spPr>
        <p:txBody>
          <a:bodyPr wrap="square">
            <a:spAutoFit/>
          </a:bodyPr>
          <a:lstStyle/>
          <a:p>
            <a:pPr algn="ctr" eaLnBrk="0" hangingPunct="0"/>
            <a:r>
              <a:rPr lang="en-GB" sz="1400" dirty="0">
                <a:solidFill>
                  <a:srgbClr val="FF0000"/>
                </a:solidFill>
                <a:latin typeface="Arial" charset="0"/>
              </a:rPr>
              <a:t>Fiscal space for new  policies and programmes</a:t>
            </a:r>
            <a:endParaRPr lang="en-US" sz="1400" dirty="0">
              <a:solidFill>
                <a:srgbClr val="FF0000"/>
              </a:solidFill>
              <a:latin typeface="Arial" charset="0"/>
            </a:endParaRPr>
          </a:p>
        </p:txBody>
      </p:sp>
      <p:sp>
        <p:nvSpPr>
          <p:cNvPr id="7" name="Rechthoek 6"/>
          <p:cNvSpPr/>
          <p:nvPr/>
        </p:nvSpPr>
        <p:spPr>
          <a:xfrm>
            <a:off x="6300192" y="1825079"/>
            <a:ext cx="2467630" cy="307777"/>
          </a:xfrm>
          <a:prstGeom prst="rect">
            <a:avLst/>
          </a:prstGeom>
        </p:spPr>
        <p:txBody>
          <a:bodyPr wrap="square">
            <a:spAutoFit/>
          </a:bodyPr>
          <a:lstStyle/>
          <a:p>
            <a:pPr eaLnBrk="0" hangingPunct="0"/>
            <a:r>
              <a:rPr lang="en-GB" sz="1400" dirty="0">
                <a:solidFill>
                  <a:srgbClr val="808080">
                    <a:lumMod val="60000"/>
                    <a:lumOff val="40000"/>
                  </a:srgbClr>
                </a:solidFill>
                <a:latin typeface="Arial" charset="0"/>
              </a:rPr>
              <a:t>Policy contingency reserve</a:t>
            </a:r>
            <a:endParaRPr lang="en-US" sz="1400" dirty="0">
              <a:solidFill>
                <a:srgbClr val="808080">
                  <a:lumMod val="60000"/>
                  <a:lumOff val="40000"/>
                </a:srgbClr>
              </a:solidFill>
              <a:latin typeface="Arial" charset="0"/>
            </a:endParaRPr>
          </a:p>
        </p:txBody>
      </p:sp>
      <p:sp>
        <p:nvSpPr>
          <p:cNvPr id="59" name="Line 43"/>
          <p:cNvSpPr>
            <a:spLocks noChangeShapeType="1"/>
          </p:cNvSpPr>
          <p:nvPr/>
        </p:nvSpPr>
        <p:spPr bwMode="auto">
          <a:xfrm>
            <a:off x="6228184" y="1779682"/>
            <a:ext cx="0" cy="397340"/>
          </a:xfrm>
          <a:prstGeom prst="line">
            <a:avLst/>
          </a:prstGeom>
          <a:noFill/>
          <a:ln w="38100">
            <a:solidFill>
              <a:schemeClr val="bg2">
                <a:lumMod val="60000"/>
                <a:lumOff val="40000"/>
              </a:schemeClr>
            </a:solidFill>
            <a:round/>
            <a:headEnd type="triangle" w="med" len="med"/>
            <a:tailEnd type="triangle" w="med" len="med"/>
          </a:ln>
        </p:spPr>
        <p:txBody>
          <a:bodyPr/>
          <a:lstStyle/>
          <a:p>
            <a:pPr eaLnBrk="0" hangingPunct="0"/>
            <a:endParaRPr lang="en-GB"/>
          </a:p>
        </p:txBody>
      </p:sp>
      <p:sp>
        <p:nvSpPr>
          <p:cNvPr id="62" name="Line 18"/>
          <p:cNvSpPr>
            <a:spLocks noChangeShapeType="1"/>
          </p:cNvSpPr>
          <p:nvPr/>
        </p:nvSpPr>
        <p:spPr bwMode="auto">
          <a:xfrm>
            <a:off x="2905751" y="2924944"/>
            <a:ext cx="1077363" cy="0"/>
          </a:xfrm>
          <a:prstGeom prst="line">
            <a:avLst/>
          </a:prstGeom>
          <a:noFill/>
          <a:ln w="28575">
            <a:solidFill>
              <a:schemeClr val="tx1"/>
            </a:solidFill>
            <a:prstDash val="sysDot"/>
            <a:round/>
            <a:headEnd/>
            <a:tailEnd/>
          </a:ln>
        </p:spPr>
        <p:txBody>
          <a:bodyPr/>
          <a:lstStyle/>
          <a:p>
            <a:pPr eaLnBrk="0" hangingPunct="0"/>
            <a:endParaRPr lang="en-GB"/>
          </a:p>
        </p:txBody>
      </p:sp>
      <p:sp>
        <p:nvSpPr>
          <p:cNvPr id="63" name="Line 18"/>
          <p:cNvSpPr>
            <a:spLocks noChangeShapeType="1"/>
          </p:cNvSpPr>
          <p:nvPr/>
        </p:nvSpPr>
        <p:spPr bwMode="auto">
          <a:xfrm flipV="1">
            <a:off x="4009864" y="2339827"/>
            <a:ext cx="1041969" cy="0"/>
          </a:xfrm>
          <a:prstGeom prst="line">
            <a:avLst/>
          </a:prstGeom>
          <a:noFill/>
          <a:ln w="28575">
            <a:solidFill>
              <a:schemeClr val="tx1"/>
            </a:solidFill>
            <a:prstDash val="sysDot"/>
            <a:round/>
            <a:headEnd/>
            <a:tailEnd/>
          </a:ln>
        </p:spPr>
        <p:txBody>
          <a:bodyPr/>
          <a:lstStyle/>
          <a:p>
            <a:pPr eaLnBrk="0" hangingPunct="0"/>
            <a:endParaRPr lang="en-GB"/>
          </a:p>
        </p:txBody>
      </p:sp>
      <p:sp>
        <p:nvSpPr>
          <p:cNvPr id="64" name="Line 18"/>
          <p:cNvSpPr>
            <a:spLocks noChangeShapeType="1"/>
          </p:cNvSpPr>
          <p:nvPr/>
        </p:nvSpPr>
        <p:spPr bwMode="auto">
          <a:xfrm>
            <a:off x="5042370" y="1757743"/>
            <a:ext cx="1329830" cy="1426"/>
          </a:xfrm>
          <a:prstGeom prst="line">
            <a:avLst/>
          </a:prstGeom>
          <a:noFill/>
          <a:ln w="28575">
            <a:solidFill>
              <a:schemeClr val="tx1"/>
            </a:solidFill>
            <a:prstDash val="sysDot"/>
            <a:round/>
            <a:headEnd/>
            <a:tailEnd/>
          </a:ln>
        </p:spPr>
        <p:txBody>
          <a:bodyPr/>
          <a:lstStyle/>
          <a:p>
            <a:pPr eaLnBrk="0" hangingPunct="0"/>
            <a:endParaRPr lang="en-GB"/>
          </a:p>
        </p:txBody>
      </p:sp>
      <p:sp>
        <p:nvSpPr>
          <p:cNvPr id="65" name="Line 18"/>
          <p:cNvSpPr>
            <a:spLocks noChangeShapeType="1"/>
          </p:cNvSpPr>
          <p:nvPr/>
        </p:nvSpPr>
        <p:spPr bwMode="auto">
          <a:xfrm>
            <a:off x="2904656" y="2924944"/>
            <a:ext cx="1482" cy="172046"/>
          </a:xfrm>
          <a:prstGeom prst="line">
            <a:avLst/>
          </a:prstGeom>
          <a:noFill/>
          <a:ln w="28575">
            <a:solidFill>
              <a:schemeClr val="tx1"/>
            </a:solidFill>
            <a:prstDash val="sysDot"/>
            <a:round/>
            <a:headEnd/>
            <a:tailEnd/>
          </a:ln>
        </p:spPr>
        <p:txBody>
          <a:bodyPr/>
          <a:lstStyle/>
          <a:p>
            <a:pPr eaLnBrk="0" hangingPunct="0"/>
            <a:endParaRPr lang="en-GB"/>
          </a:p>
        </p:txBody>
      </p:sp>
      <p:sp>
        <p:nvSpPr>
          <p:cNvPr id="66" name="Line 18"/>
          <p:cNvSpPr>
            <a:spLocks noChangeShapeType="1"/>
          </p:cNvSpPr>
          <p:nvPr/>
        </p:nvSpPr>
        <p:spPr bwMode="auto">
          <a:xfrm>
            <a:off x="4014042" y="2339826"/>
            <a:ext cx="4333" cy="275759"/>
          </a:xfrm>
          <a:prstGeom prst="line">
            <a:avLst/>
          </a:prstGeom>
          <a:noFill/>
          <a:ln w="28575">
            <a:solidFill>
              <a:schemeClr val="tx1"/>
            </a:solidFill>
            <a:prstDash val="sysDot"/>
            <a:round/>
            <a:headEnd/>
            <a:tailEnd/>
          </a:ln>
        </p:spPr>
        <p:txBody>
          <a:bodyPr/>
          <a:lstStyle/>
          <a:p>
            <a:pPr eaLnBrk="0" hangingPunct="0"/>
            <a:endParaRPr lang="en-GB"/>
          </a:p>
        </p:txBody>
      </p:sp>
      <p:sp>
        <p:nvSpPr>
          <p:cNvPr id="67" name="Line 18"/>
          <p:cNvSpPr>
            <a:spLocks noChangeShapeType="1"/>
          </p:cNvSpPr>
          <p:nvPr/>
        </p:nvSpPr>
        <p:spPr bwMode="auto">
          <a:xfrm>
            <a:off x="5056016" y="1759169"/>
            <a:ext cx="4871" cy="426469"/>
          </a:xfrm>
          <a:prstGeom prst="line">
            <a:avLst/>
          </a:prstGeom>
          <a:noFill/>
          <a:ln w="28575">
            <a:solidFill>
              <a:schemeClr val="tx1"/>
            </a:solidFill>
            <a:prstDash val="sysDot"/>
            <a:round/>
            <a:headEnd/>
            <a:tailEnd/>
          </a:ln>
        </p:spPr>
        <p:txBody>
          <a:bodyPr/>
          <a:lstStyle/>
          <a:p>
            <a:pPr eaLnBrk="0" hangingPunct="0"/>
            <a:endParaRPr lang="en-GB"/>
          </a:p>
        </p:txBody>
      </p:sp>
      <p:sp>
        <p:nvSpPr>
          <p:cNvPr id="68" name="Line 7"/>
          <p:cNvSpPr>
            <a:spLocks noChangeShapeType="1"/>
          </p:cNvSpPr>
          <p:nvPr/>
        </p:nvSpPr>
        <p:spPr bwMode="auto">
          <a:xfrm flipH="1" flipV="1">
            <a:off x="4009864" y="3116243"/>
            <a:ext cx="1319" cy="918926"/>
          </a:xfrm>
          <a:prstGeom prst="line">
            <a:avLst/>
          </a:prstGeom>
          <a:noFill/>
          <a:ln w="9525">
            <a:solidFill>
              <a:schemeClr val="tx1"/>
            </a:solidFill>
            <a:prstDash val="dash"/>
            <a:round/>
            <a:headEnd/>
            <a:tailEnd/>
          </a:ln>
        </p:spPr>
        <p:txBody>
          <a:bodyPr/>
          <a:lstStyle/>
          <a:p>
            <a:pPr eaLnBrk="0" hangingPunct="0"/>
            <a:endParaRPr lang="en-GB"/>
          </a:p>
        </p:txBody>
      </p:sp>
      <p:sp>
        <p:nvSpPr>
          <p:cNvPr id="69" name="Line 8"/>
          <p:cNvSpPr>
            <a:spLocks noChangeShapeType="1"/>
          </p:cNvSpPr>
          <p:nvPr/>
        </p:nvSpPr>
        <p:spPr bwMode="auto">
          <a:xfrm flipV="1">
            <a:off x="5056838" y="2631883"/>
            <a:ext cx="0" cy="1617631"/>
          </a:xfrm>
          <a:prstGeom prst="line">
            <a:avLst/>
          </a:prstGeom>
          <a:noFill/>
          <a:ln w="9525">
            <a:solidFill>
              <a:schemeClr val="tx1"/>
            </a:solidFill>
            <a:prstDash val="dash"/>
            <a:round/>
            <a:headEnd/>
            <a:tailEnd/>
          </a:ln>
        </p:spPr>
        <p:txBody>
          <a:bodyPr/>
          <a:lstStyle/>
          <a:p>
            <a:pPr eaLnBrk="0" hangingPunct="0"/>
            <a:endParaRPr lang="en-GB"/>
          </a:p>
        </p:txBody>
      </p:sp>
      <p:cxnSp>
        <p:nvCxnSpPr>
          <p:cNvPr id="8" name="Straight Arrow Connector 7"/>
          <p:cNvCxnSpPr/>
          <p:nvPr/>
        </p:nvCxnSpPr>
        <p:spPr>
          <a:xfrm flipH="1">
            <a:off x="5576524" y="1268760"/>
            <a:ext cx="939692" cy="45401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4355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719C6A94-188E-4C13-B71D-C69C0C53ACB5}"/>
              </a:ext>
            </a:extLst>
          </p:cNvPr>
          <p:cNvSpPr>
            <a:spLocks noGrp="1"/>
          </p:cNvSpPr>
          <p:nvPr>
            <p:ph type="title"/>
          </p:nvPr>
        </p:nvSpPr>
        <p:spPr/>
        <p:txBody>
          <a:bodyPr/>
          <a:lstStyle/>
          <a:p>
            <a:r>
              <a:rPr lang="nl-NL" dirty="0"/>
              <a:t>Learning flow</a:t>
            </a:r>
          </a:p>
        </p:txBody>
      </p:sp>
      <p:graphicFrame>
        <p:nvGraphicFramePr>
          <p:cNvPr id="5" name="Tijdelijke aanduiding voor inhoud 4">
            <a:extLst>
              <a:ext uri="{FF2B5EF4-FFF2-40B4-BE49-F238E27FC236}">
                <a16:creationId xmlns:a16="http://schemas.microsoft.com/office/drawing/2014/main" xmlns="" id="{D20E85D5-812E-471E-98D5-E9D43D3F94C1}"/>
              </a:ext>
            </a:extLst>
          </p:cNvPr>
          <p:cNvGraphicFramePr>
            <a:graphicFrameLocks noGrp="1"/>
          </p:cNvGraphicFramePr>
          <p:nvPr>
            <p:ph idx="1"/>
            <p:extLst/>
          </p:nvPr>
        </p:nvGraphicFramePr>
        <p:xfrm>
          <a:off x="0" y="2276475"/>
          <a:ext cx="8964488" cy="37449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jdelijke aanduiding voor dianummer 3">
            <a:extLst>
              <a:ext uri="{FF2B5EF4-FFF2-40B4-BE49-F238E27FC236}">
                <a16:creationId xmlns:a16="http://schemas.microsoft.com/office/drawing/2014/main" xmlns="" id="{773C060D-909C-4BD6-A826-22BF19F9F93A}"/>
              </a:ext>
            </a:extLst>
          </p:cNvPr>
          <p:cNvSpPr>
            <a:spLocks noGrp="1"/>
          </p:cNvSpPr>
          <p:nvPr>
            <p:ph type="sldNum" sz="quarter" idx="12"/>
          </p:nvPr>
        </p:nvSpPr>
        <p:spPr>
          <a:xfrm>
            <a:off x="6470927" y="6024075"/>
            <a:ext cx="2133600" cy="476250"/>
          </a:xfrm>
        </p:spPr>
        <p:txBody>
          <a:bodyPr/>
          <a:lstStyle/>
          <a:p>
            <a:fld id="{37B83C0C-BC65-4367-9B8A-060D4801009D}" type="slidenum">
              <a:rPr lang="en-GB" smtClean="0"/>
              <a:pPr/>
              <a:t>2</a:t>
            </a:fld>
            <a:endParaRPr lang="en-GB"/>
          </a:p>
        </p:txBody>
      </p:sp>
      <p:sp>
        <p:nvSpPr>
          <p:cNvPr id="6" name="Rechthoek 5">
            <a:extLst>
              <a:ext uri="{FF2B5EF4-FFF2-40B4-BE49-F238E27FC236}">
                <a16:creationId xmlns:a16="http://schemas.microsoft.com/office/drawing/2014/main" xmlns="" id="{0125672A-C836-4F2A-9BD4-28638ADE3DE8}"/>
              </a:ext>
            </a:extLst>
          </p:cNvPr>
          <p:cNvSpPr/>
          <p:nvPr/>
        </p:nvSpPr>
        <p:spPr bwMode="auto">
          <a:xfrm>
            <a:off x="683568" y="5877272"/>
            <a:ext cx="5427398" cy="288032"/>
          </a:xfrm>
          <a:prstGeom prst="rect">
            <a:avLst/>
          </a:prstGeom>
          <a:solidFill>
            <a:schemeClr val="bg1">
              <a:lumMod val="85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nl-NL" sz="1200" b="0" i="0" u="none" strike="noStrike" cap="none" normalizeH="0" baseline="0" dirty="0">
                <a:ln>
                  <a:noFill/>
                </a:ln>
                <a:solidFill>
                  <a:srgbClr val="0F5494"/>
                </a:solidFill>
                <a:effectLst/>
                <a:latin typeface="Verdana" pitchFamily="34" charset="0"/>
              </a:rPr>
              <a:t>Mozambique </a:t>
            </a:r>
            <a:r>
              <a:rPr kumimoji="0" lang="nl-NL" sz="1200" b="0" i="0" u="none" strike="noStrike" cap="none" normalizeH="0" baseline="0" dirty="0" err="1">
                <a:ln>
                  <a:noFill/>
                </a:ln>
                <a:solidFill>
                  <a:srgbClr val="0F5494"/>
                </a:solidFill>
                <a:effectLst/>
                <a:latin typeface="Verdana" pitchFamily="34" charset="0"/>
              </a:rPr>
              <a:t>example</a:t>
            </a:r>
            <a:endParaRPr kumimoji="0" lang="nl-NL" sz="1200" b="0" i="0" u="none" strike="noStrike" cap="none" normalizeH="0" baseline="0" dirty="0">
              <a:ln>
                <a:noFill/>
              </a:ln>
              <a:solidFill>
                <a:srgbClr val="0F5494"/>
              </a:solidFill>
              <a:effectLst/>
              <a:latin typeface="Verdana" pitchFamily="34" charset="0"/>
            </a:endParaRPr>
          </a:p>
        </p:txBody>
      </p:sp>
      <p:sp>
        <p:nvSpPr>
          <p:cNvPr id="7" name="Rechthoek 6">
            <a:extLst>
              <a:ext uri="{FF2B5EF4-FFF2-40B4-BE49-F238E27FC236}">
                <a16:creationId xmlns:a16="http://schemas.microsoft.com/office/drawing/2014/main" xmlns="" id="{CED7DCCD-D553-48FE-8CAD-C4D54C81E19E}"/>
              </a:ext>
            </a:extLst>
          </p:cNvPr>
          <p:cNvSpPr/>
          <p:nvPr/>
        </p:nvSpPr>
        <p:spPr bwMode="auto">
          <a:xfrm>
            <a:off x="6250789" y="5877272"/>
            <a:ext cx="2713699" cy="288032"/>
          </a:xfrm>
          <a:prstGeom prst="rect">
            <a:avLst/>
          </a:prstGeom>
          <a:solidFill>
            <a:schemeClr val="bg1">
              <a:lumMod val="85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nl-NL" sz="1200" b="0" i="0" u="none" strike="noStrike" cap="none" normalizeH="0" baseline="0" dirty="0">
                <a:ln>
                  <a:noFill/>
                </a:ln>
                <a:solidFill>
                  <a:srgbClr val="0F5494"/>
                </a:solidFill>
                <a:effectLst/>
                <a:latin typeface="Verdana" pitchFamily="34" charset="0"/>
              </a:rPr>
              <a:t>Rwanda, Afghanistan</a:t>
            </a:r>
          </a:p>
        </p:txBody>
      </p:sp>
    </p:spTree>
    <p:extLst>
      <p:ext uri="{BB962C8B-B14F-4D97-AF65-F5344CB8AC3E}">
        <p14:creationId xmlns:p14="http://schemas.microsoft.com/office/powerpoint/2010/main" val="12911894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395288" y="1339850"/>
            <a:ext cx="8229600" cy="1009650"/>
          </a:xfrm>
        </p:spPr>
        <p:txBody>
          <a:bodyPr/>
          <a:lstStyle/>
          <a:p>
            <a:r>
              <a:rPr lang="en-GB" altLang="en-US" dirty="0"/>
              <a:t>Eligibility criterion </a:t>
            </a:r>
            <a:r>
              <a:rPr lang="en-GB" altLang="en-US" dirty="0">
                <a:solidFill>
                  <a:srgbClr val="C00000"/>
                </a:solidFill>
              </a:rPr>
              <a:t>macro-economic </a:t>
            </a:r>
            <a:br>
              <a:rPr lang="en-GB" altLang="en-US" dirty="0">
                <a:solidFill>
                  <a:srgbClr val="C00000"/>
                </a:solidFill>
              </a:rPr>
            </a:br>
            <a:r>
              <a:rPr lang="en-GB" altLang="en-US" dirty="0"/>
              <a:t>stability and SRC</a:t>
            </a:r>
            <a:br>
              <a:rPr lang="en-GB" altLang="en-US" dirty="0"/>
            </a:br>
            <a:endParaRPr lang="en-GB" altLang="en-US" dirty="0"/>
          </a:p>
        </p:txBody>
      </p:sp>
      <p:sp>
        <p:nvSpPr>
          <p:cNvPr id="3" name="Content Placeholder 2"/>
          <p:cNvSpPr>
            <a:spLocks noGrp="1"/>
          </p:cNvSpPr>
          <p:nvPr>
            <p:ph idx="1"/>
          </p:nvPr>
        </p:nvSpPr>
        <p:spPr>
          <a:xfrm>
            <a:off x="179388" y="2204864"/>
            <a:ext cx="8713787" cy="3960440"/>
          </a:xfrm>
        </p:spPr>
        <p:txBody>
          <a:bodyPr/>
          <a:lstStyle/>
          <a:p>
            <a:pPr marL="0" indent="0">
              <a:buClr>
                <a:srgbClr val="0F5494"/>
              </a:buClr>
              <a:buFontTx/>
              <a:buNone/>
              <a:defRPr/>
            </a:pPr>
            <a:endParaRPr lang="en-GB" sz="1600" i="0" dirty="0">
              <a:sym typeface="Wingdings" pitchFamily="2" charset="2"/>
            </a:endParaRPr>
          </a:p>
          <a:p>
            <a:pPr marL="0" indent="0">
              <a:buClr>
                <a:srgbClr val="0F5494"/>
              </a:buClr>
              <a:buFontTx/>
              <a:buNone/>
              <a:defRPr/>
            </a:pPr>
            <a:r>
              <a:rPr lang="en-GB" sz="2000" b="1" i="0" dirty="0">
                <a:sym typeface="Wingdings" pitchFamily="2" charset="2"/>
              </a:rPr>
              <a:t>A generic assessment (template annex 4 of the Guidelines</a:t>
            </a:r>
            <a:r>
              <a:rPr lang="en-GB" sz="2000" i="0" dirty="0">
                <a:sym typeface="Wingdings" pitchFamily="2" charset="2"/>
              </a:rPr>
              <a:t>) </a:t>
            </a:r>
            <a:r>
              <a:rPr lang="en-GB" sz="2000" b="1" i="0" dirty="0">
                <a:sym typeface="Wingdings" pitchFamily="2" charset="2"/>
              </a:rPr>
              <a:t>+</a:t>
            </a:r>
            <a:r>
              <a:rPr lang="en-GB" sz="2000" i="0" dirty="0">
                <a:sym typeface="Wingdings" pitchFamily="2" charset="2"/>
              </a:rPr>
              <a:t>:</a:t>
            </a:r>
          </a:p>
          <a:p>
            <a:pPr marL="0" indent="0">
              <a:buClr>
                <a:srgbClr val="0F5494"/>
              </a:buClr>
              <a:buFontTx/>
              <a:buNone/>
              <a:defRPr/>
            </a:pPr>
            <a:endParaRPr lang="en-GB" sz="2000" i="0" dirty="0">
              <a:sym typeface="Wingdings" pitchFamily="2" charset="2"/>
            </a:endParaRPr>
          </a:p>
          <a:p>
            <a:pPr marL="358775" indent="-358775">
              <a:buClr>
                <a:srgbClr val="0F5494"/>
              </a:buClr>
              <a:buFont typeface="Wingdings" pitchFamily="2" charset="2"/>
              <a:buChar char="§"/>
              <a:defRPr/>
            </a:pPr>
            <a:r>
              <a:rPr lang="en-GB" sz="2000" i="0" dirty="0">
                <a:sym typeface="Wingdings" pitchFamily="2" charset="2"/>
              </a:rPr>
              <a:t>Impact of macroeconomic context on the sector policy and budget. Or: challenges the sector the macroeconomic stability?</a:t>
            </a:r>
            <a:endParaRPr lang="en-GB" sz="2000" i="0" dirty="0">
              <a:solidFill>
                <a:srgbClr val="C00000"/>
              </a:solidFill>
              <a:sym typeface="Wingdings" pitchFamily="2" charset="2"/>
            </a:endParaRPr>
          </a:p>
          <a:p>
            <a:pPr marL="358775" indent="-358775">
              <a:buClr>
                <a:srgbClr val="0F5494"/>
              </a:buClr>
              <a:buFont typeface="Wingdings" pitchFamily="2" charset="2"/>
              <a:buChar char="§"/>
              <a:defRPr/>
            </a:pPr>
            <a:endParaRPr lang="en-GB" sz="2000" i="0" dirty="0">
              <a:sym typeface="Wingdings" pitchFamily="2" charset="2"/>
            </a:endParaRPr>
          </a:p>
          <a:p>
            <a:pPr marL="358775" indent="-358775">
              <a:buClr>
                <a:srgbClr val="0F5494"/>
              </a:buClr>
              <a:buFont typeface="Wingdings" pitchFamily="2" charset="2"/>
              <a:buChar char="§"/>
              <a:defRPr/>
            </a:pPr>
            <a:r>
              <a:rPr lang="en-GB" sz="2000" i="0" dirty="0">
                <a:sym typeface="Wingdings" pitchFamily="2" charset="2"/>
              </a:rPr>
              <a:t>Medium-term sources of financing of the sector policy</a:t>
            </a:r>
          </a:p>
          <a:p>
            <a:pPr marL="400050" lvl="1" indent="0">
              <a:buClr>
                <a:srgbClr val="0F5494"/>
              </a:buClr>
              <a:buFont typeface="Wingdings" pitchFamily="2" charset="2"/>
              <a:buChar char="§"/>
              <a:tabLst>
                <a:tab pos="0" algn="l"/>
              </a:tabLst>
              <a:defRPr/>
            </a:pPr>
            <a:endParaRPr lang="en-GB" sz="1200" dirty="0"/>
          </a:p>
          <a:p>
            <a:pPr marL="400050" lvl="1" indent="0">
              <a:buClr>
                <a:srgbClr val="0F5494"/>
              </a:buClr>
              <a:buFont typeface="Wingdings" pitchFamily="2" charset="2"/>
              <a:buChar char="§"/>
              <a:tabLst>
                <a:tab pos="0" algn="l"/>
              </a:tabLst>
              <a:defRPr/>
            </a:pPr>
            <a:endParaRPr lang="en-GB" sz="1200" dirty="0"/>
          </a:p>
        </p:txBody>
      </p:sp>
      <p:sp>
        <p:nvSpPr>
          <p:cNvPr id="118788"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00038179-C370-4096-9751-82102B224C36}" type="slidenum">
              <a:rPr lang="en-GB" altLang="en-US" sz="1400" i="0" smtClean="0">
                <a:solidFill>
                  <a:srgbClr val="000000"/>
                </a:solidFill>
                <a:latin typeface="Arial" panose="020B0604020202020204" pitchFamily="34" charset="0"/>
              </a:rPr>
              <a:pPr>
                <a:spcBef>
                  <a:spcPct val="0"/>
                </a:spcBef>
                <a:buClrTx/>
                <a:buFontTx/>
                <a:buNone/>
              </a:pPr>
              <a:t>20</a:t>
            </a:fld>
            <a:endParaRPr lang="en-GB" altLang="en-US" sz="1400" i="0">
              <a:solidFill>
                <a:srgbClr val="000000"/>
              </a:solidFill>
              <a:latin typeface="Arial" panose="020B0604020202020204" pitchFamily="34" charset="0"/>
            </a:endParaRPr>
          </a:p>
        </p:txBody>
      </p:sp>
    </p:spTree>
    <p:extLst>
      <p:ext uri="{BB962C8B-B14F-4D97-AF65-F5344CB8AC3E}">
        <p14:creationId xmlns:p14="http://schemas.microsoft.com/office/powerpoint/2010/main" val="1351507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395288" y="1339850"/>
            <a:ext cx="8229600" cy="720725"/>
          </a:xfrm>
        </p:spPr>
        <p:txBody>
          <a:bodyPr/>
          <a:lstStyle/>
          <a:p>
            <a:pPr algn="ctr"/>
            <a:r>
              <a:rPr lang="en-GB" altLang="en-US" sz="2400" dirty="0"/>
              <a:t>SRC and the </a:t>
            </a:r>
            <a:r>
              <a:rPr lang="en-GB" altLang="en-US" sz="2400" dirty="0">
                <a:solidFill>
                  <a:srgbClr val="C00000"/>
                </a:solidFill>
              </a:rPr>
              <a:t>PFM eligibility </a:t>
            </a:r>
            <a:r>
              <a:rPr lang="en-GB" altLang="en-US" sz="2400" dirty="0" smtClean="0"/>
              <a:t>criterion (1/2)</a:t>
            </a:r>
            <a:r>
              <a:rPr lang="en-GB" altLang="en-US" sz="2400" dirty="0"/>
              <a:t/>
            </a:r>
            <a:br>
              <a:rPr lang="en-GB" altLang="en-US" sz="2400" dirty="0"/>
            </a:br>
            <a:endParaRPr lang="en-GB" altLang="en-US" sz="2400" dirty="0"/>
          </a:p>
        </p:txBody>
      </p:sp>
      <p:sp>
        <p:nvSpPr>
          <p:cNvPr id="3" name="Content Placeholder 2"/>
          <p:cNvSpPr>
            <a:spLocks noGrp="1"/>
          </p:cNvSpPr>
          <p:nvPr>
            <p:ph idx="1"/>
          </p:nvPr>
        </p:nvSpPr>
        <p:spPr>
          <a:xfrm>
            <a:off x="179512" y="2039938"/>
            <a:ext cx="8785225" cy="4681537"/>
          </a:xfrm>
        </p:spPr>
        <p:txBody>
          <a:bodyPr/>
          <a:lstStyle/>
          <a:p>
            <a:pPr marL="0" indent="0" algn="just">
              <a:buClr>
                <a:srgbClr val="0F5494"/>
              </a:buClr>
              <a:buFontTx/>
              <a:buNone/>
              <a:defRPr/>
            </a:pPr>
            <a:r>
              <a:rPr lang="en-GB" sz="1800" b="1" i="0" dirty="0">
                <a:sym typeface="Wingdings" pitchFamily="2" charset="2"/>
              </a:rPr>
              <a:t>A generic assessment of the national PFM system (template annex 5 of the BS Guidelines</a:t>
            </a:r>
            <a:r>
              <a:rPr lang="en-GB" sz="1800" b="1" i="0" dirty="0" smtClean="0">
                <a:sym typeface="Wingdings" pitchFamily="2" charset="2"/>
              </a:rPr>
              <a:t>): the </a:t>
            </a:r>
            <a:r>
              <a:rPr lang="en-GB" sz="1800" b="1" i="0" dirty="0">
                <a:sym typeface="Wingdings" pitchFamily="2" charset="2"/>
              </a:rPr>
              <a:t>relevance and credibility of the government reform </a:t>
            </a:r>
            <a:r>
              <a:rPr lang="en-GB" sz="1800" b="1" i="0" dirty="0" smtClean="0">
                <a:sym typeface="Wingdings" pitchFamily="2" charset="2"/>
              </a:rPr>
              <a:t>process.</a:t>
            </a:r>
            <a:endParaRPr lang="en-GB" sz="1800" b="1" i="0" dirty="0">
              <a:sym typeface="Wingdings" pitchFamily="2" charset="2"/>
            </a:endParaRPr>
          </a:p>
          <a:p>
            <a:pPr marL="0" lvl="1" indent="0" algn="just">
              <a:buClr>
                <a:srgbClr val="0F5494"/>
              </a:buClr>
              <a:buNone/>
              <a:defRPr/>
            </a:pPr>
            <a:r>
              <a:rPr lang="en-GB" sz="1800" b="0" dirty="0" smtClean="0"/>
              <a:t>Focus on extent </a:t>
            </a:r>
            <a:r>
              <a:rPr lang="en-GB" sz="1800" b="0" dirty="0"/>
              <a:t>to which the PFM system is able to support an efficient service </a:t>
            </a:r>
            <a:r>
              <a:rPr lang="en-GB" sz="1800" b="0" dirty="0" smtClean="0"/>
              <a:t>delivery.</a:t>
            </a:r>
            <a:endParaRPr lang="en-GB" sz="1800" b="0" dirty="0"/>
          </a:p>
          <a:p>
            <a:pPr marL="0" indent="0" algn="just">
              <a:buClr>
                <a:srgbClr val="0F5494"/>
              </a:buClr>
              <a:buFontTx/>
              <a:buNone/>
              <a:defRPr/>
            </a:pPr>
            <a:r>
              <a:rPr lang="en-GB" sz="1800" b="1" i="0" dirty="0">
                <a:sym typeface="Wingdings" pitchFamily="2" charset="2"/>
              </a:rPr>
              <a:t>+</a:t>
            </a:r>
            <a:endParaRPr lang="en-GB" altLang="en-US" sz="1800" b="1" i="0" dirty="0">
              <a:sym typeface="Wingdings" pitchFamily="2" charset="2"/>
            </a:endParaRPr>
          </a:p>
          <a:p>
            <a:pPr marL="933450" lvl="1" indent="-476250" algn="just" eaLnBrk="1" hangingPunct="1">
              <a:lnSpc>
                <a:spcPct val="130000"/>
              </a:lnSpc>
              <a:spcBef>
                <a:spcPct val="0"/>
              </a:spcBef>
              <a:spcAft>
                <a:spcPts val="0"/>
              </a:spcAft>
              <a:buFont typeface="Wingdings" pitchFamily="2" charset="2"/>
              <a:buChar char="§"/>
              <a:defRPr/>
            </a:pPr>
            <a:r>
              <a:rPr lang="en-GB" sz="1800" b="0" dirty="0"/>
              <a:t>Sector specific aspects of financial management for services delivery (e.g. </a:t>
            </a:r>
            <a:r>
              <a:rPr lang="en-GB" sz="1600" b="0" dirty="0"/>
              <a:t>procurement systems, expenditure control/accounting &amp; reporting of spending agencies, payroll performance, off-budget funds, intergovernmental finances…)</a:t>
            </a:r>
          </a:p>
          <a:p>
            <a:pPr marL="933450" lvl="1" indent="-476250" algn="just" eaLnBrk="1" hangingPunct="1">
              <a:lnSpc>
                <a:spcPct val="130000"/>
              </a:lnSpc>
              <a:spcBef>
                <a:spcPct val="0"/>
              </a:spcBef>
              <a:spcAft>
                <a:spcPts val="0"/>
              </a:spcAft>
              <a:buFont typeface="Wingdings" pitchFamily="2" charset="2"/>
              <a:buChar char="§"/>
              <a:defRPr/>
            </a:pPr>
            <a:endParaRPr lang="en-GB" sz="1800" b="0" dirty="0"/>
          </a:p>
          <a:p>
            <a:pPr marL="1314450" lvl="3" indent="0" algn="just">
              <a:lnSpc>
                <a:spcPct val="130000"/>
              </a:lnSpc>
              <a:spcBef>
                <a:spcPct val="0"/>
              </a:spcBef>
              <a:spcAft>
                <a:spcPts val="0"/>
              </a:spcAft>
              <a:buNone/>
              <a:defRPr/>
            </a:pPr>
            <a:r>
              <a:rPr lang="en-GB" sz="1800" b="1" dirty="0">
                <a:solidFill>
                  <a:srgbClr val="0F5494"/>
                </a:solidFill>
              </a:rPr>
              <a:t>This “sector specific” PFM assessment should inform the overall PFM policy dialogue with the Government and complement the overall PFM assessment and monitoring</a:t>
            </a:r>
            <a:endParaRPr lang="en-GB" sz="1800" dirty="0"/>
          </a:p>
          <a:p>
            <a:pPr marL="0" indent="0">
              <a:buClr>
                <a:srgbClr val="0F5494"/>
              </a:buClr>
              <a:buFontTx/>
              <a:buNone/>
              <a:defRPr/>
            </a:pPr>
            <a:endParaRPr lang="en-GB" sz="1800" i="0" dirty="0">
              <a:sym typeface="Wingdings" pitchFamily="2" charset="2"/>
            </a:endParaRPr>
          </a:p>
          <a:p>
            <a:pPr marL="0" indent="0">
              <a:buClr>
                <a:srgbClr val="0F5494"/>
              </a:buClr>
              <a:buFontTx/>
              <a:buNone/>
              <a:defRPr/>
            </a:pPr>
            <a:endParaRPr lang="en-GB" altLang="en-US" sz="1800" i="0" dirty="0">
              <a:sym typeface="Wingdings" pitchFamily="2" charset="2"/>
            </a:endParaRPr>
          </a:p>
          <a:p>
            <a:pPr marL="358775" indent="-358775">
              <a:buClr>
                <a:srgbClr val="0F5494"/>
              </a:buClr>
              <a:buFont typeface="Wingdings" pitchFamily="2" charset="2"/>
              <a:buChar char="§"/>
              <a:defRPr/>
            </a:pPr>
            <a:endParaRPr lang="en-GB" sz="1600" i="0" dirty="0">
              <a:sym typeface="Wingdings" pitchFamily="2" charset="2"/>
            </a:endParaRPr>
          </a:p>
          <a:p>
            <a:pPr marL="400050" lvl="1" indent="0">
              <a:buClr>
                <a:srgbClr val="0F5494"/>
              </a:buClr>
              <a:buFontTx/>
              <a:buNone/>
              <a:tabLst>
                <a:tab pos="0" algn="l"/>
              </a:tabLst>
              <a:defRPr/>
            </a:pPr>
            <a:endParaRPr lang="en-GB" sz="1200" dirty="0"/>
          </a:p>
          <a:p>
            <a:pPr marL="400050" lvl="1" indent="0">
              <a:buClr>
                <a:srgbClr val="0F5494"/>
              </a:buClr>
              <a:buFont typeface="Wingdings" pitchFamily="2" charset="2"/>
              <a:buChar char="§"/>
              <a:tabLst>
                <a:tab pos="0" algn="l"/>
              </a:tabLst>
              <a:defRPr/>
            </a:pPr>
            <a:endParaRPr lang="en-GB" sz="1200" dirty="0"/>
          </a:p>
        </p:txBody>
      </p:sp>
      <p:sp>
        <p:nvSpPr>
          <p:cNvPr id="47108" name="Slide Number Placeholder 3"/>
          <p:cNvSpPr>
            <a:spLocks noGrp="1"/>
          </p:cNvSpPr>
          <p:nvPr>
            <p:ph type="sldNum" sz="quarter" idx="12"/>
          </p:nvPr>
        </p:nvSpPr>
        <p:spPr>
          <a:noFill/>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fld id="{C0BCC997-0D1E-4773-906C-4D190B9D0463}" type="slidenum">
              <a:rPr lang="en-GB" altLang="en-US" sz="1400" smtClean="0">
                <a:solidFill>
                  <a:srgbClr val="000000"/>
                </a:solidFill>
                <a:latin typeface="Arial" panose="020B0604020202020204" pitchFamily="34" charset="0"/>
              </a:rPr>
              <a:pPr/>
              <a:t>21</a:t>
            </a:fld>
            <a:endParaRPr lang="en-GB" altLang="en-US" sz="1400" dirty="0">
              <a:solidFill>
                <a:srgbClr val="000000"/>
              </a:solidFill>
              <a:latin typeface="Arial" panose="020B0604020202020204" pitchFamily="34" charset="0"/>
            </a:endParaRPr>
          </a:p>
        </p:txBody>
      </p:sp>
      <p:sp>
        <p:nvSpPr>
          <p:cNvPr id="5" name="Right Arrow 4"/>
          <p:cNvSpPr/>
          <p:nvPr/>
        </p:nvSpPr>
        <p:spPr bwMode="auto">
          <a:xfrm>
            <a:off x="478929" y="5380175"/>
            <a:ext cx="720080" cy="484632"/>
          </a:xfrm>
          <a:prstGeom prst="rightArrow">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spTree>
    <p:extLst>
      <p:ext uri="{BB962C8B-B14F-4D97-AF65-F5344CB8AC3E}">
        <p14:creationId xmlns:p14="http://schemas.microsoft.com/office/powerpoint/2010/main" val="30905288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395288" y="1196975"/>
            <a:ext cx="8229600" cy="576263"/>
          </a:xfrm>
        </p:spPr>
        <p:txBody>
          <a:bodyPr/>
          <a:lstStyle/>
          <a:p>
            <a:pPr indent="0" eaLnBrk="1" hangingPunct="1"/>
            <a:r>
              <a:rPr lang="en-GB" altLang="en-US" sz="2400" dirty="0"/>
              <a:t>SRC and the PFM eligibility criterion </a:t>
            </a:r>
            <a:r>
              <a:rPr lang="en-GB" altLang="en-US" sz="2400" dirty="0" smtClean="0"/>
              <a:t>(2/2)</a:t>
            </a:r>
            <a:endParaRPr lang="en-US" altLang="en-US" sz="2400" dirty="0"/>
          </a:p>
        </p:txBody>
      </p:sp>
      <p:sp>
        <p:nvSpPr>
          <p:cNvPr id="8195" name="Rectangle 3"/>
          <p:cNvSpPr>
            <a:spLocks noGrp="1" noChangeArrowheads="1"/>
          </p:cNvSpPr>
          <p:nvPr>
            <p:ph type="body" idx="1"/>
          </p:nvPr>
        </p:nvSpPr>
        <p:spPr>
          <a:xfrm>
            <a:off x="107950" y="1700213"/>
            <a:ext cx="9036050" cy="4545012"/>
          </a:xfrm>
        </p:spPr>
        <p:txBody>
          <a:bodyPr/>
          <a:lstStyle/>
          <a:p>
            <a:pPr marL="457200" lvl="1" indent="0">
              <a:lnSpc>
                <a:spcPct val="130000"/>
              </a:lnSpc>
              <a:spcBef>
                <a:spcPct val="0"/>
              </a:spcBef>
              <a:spcAft>
                <a:spcPts val="0"/>
              </a:spcAft>
              <a:buFontTx/>
              <a:buNone/>
              <a:defRPr/>
            </a:pPr>
            <a:endParaRPr lang="en-GB" b="0" dirty="0"/>
          </a:p>
          <a:p>
            <a:pPr marL="457200" lvl="1" indent="0" eaLnBrk="1" hangingPunct="1">
              <a:lnSpc>
                <a:spcPct val="130000"/>
              </a:lnSpc>
              <a:spcBef>
                <a:spcPct val="0"/>
              </a:spcBef>
              <a:spcAft>
                <a:spcPts val="0"/>
              </a:spcAft>
              <a:buFontTx/>
              <a:buNone/>
              <a:defRPr/>
            </a:pPr>
            <a:r>
              <a:rPr lang="en-GB" sz="1800" b="0" dirty="0"/>
              <a:t>In addition to the PEFA, the EU can use </a:t>
            </a:r>
            <a:r>
              <a:rPr lang="en-GB" sz="1800" b="0" dirty="0" smtClean="0"/>
              <a:t>“</a:t>
            </a:r>
            <a:r>
              <a:rPr lang="en-GB" sz="1800" b="0" dirty="0"/>
              <a:t>drill-down” </a:t>
            </a:r>
            <a:r>
              <a:rPr lang="en-GB" sz="1800" b="0" dirty="0" smtClean="0"/>
              <a:t>tools or other </a:t>
            </a:r>
            <a:r>
              <a:rPr lang="en-GB" altLang="en-US" sz="1800" dirty="0" smtClean="0"/>
              <a:t>analytical frameworks to </a:t>
            </a:r>
            <a:r>
              <a:rPr lang="en-GB" altLang="en-US" sz="1800" dirty="0"/>
              <a:t>assess </a:t>
            </a:r>
            <a:r>
              <a:rPr lang="en-GB" altLang="en-US" sz="1800" dirty="0" smtClean="0"/>
              <a:t>further certain PFM functions at </a:t>
            </a:r>
            <a:r>
              <a:rPr lang="en-GB" altLang="en-US" sz="1800" dirty="0"/>
              <a:t>sector </a:t>
            </a:r>
            <a:r>
              <a:rPr lang="en-GB" altLang="en-US" sz="1800" dirty="0" smtClean="0"/>
              <a:t>level:</a:t>
            </a:r>
            <a:endParaRPr lang="en-GB" altLang="en-US" sz="1800" dirty="0"/>
          </a:p>
          <a:p>
            <a:pPr marL="457200" lvl="1" indent="0" eaLnBrk="1" hangingPunct="1">
              <a:lnSpc>
                <a:spcPct val="130000"/>
              </a:lnSpc>
              <a:spcBef>
                <a:spcPct val="0"/>
              </a:spcBef>
              <a:spcAft>
                <a:spcPts val="0"/>
              </a:spcAft>
              <a:buFontTx/>
              <a:buNone/>
              <a:defRPr/>
            </a:pPr>
            <a:endParaRPr lang="en-GB" sz="1800" b="0" dirty="0"/>
          </a:p>
          <a:p>
            <a:pPr marL="933450" lvl="1" indent="-476250">
              <a:lnSpc>
                <a:spcPct val="130000"/>
              </a:lnSpc>
              <a:spcBef>
                <a:spcPct val="0"/>
              </a:spcBef>
              <a:spcAft>
                <a:spcPts val="0"/>
              </a:spcAft>
              <a:buFont typeface="Wingdings" pitchFamily="2" charset="2"/>
              <a:buChar char="§"/>
              <a:defRPr/>
            </a:pPr>
            <a:r>
              <a:rPr lang="en-GB" sz="1800" b="0" dirty="0"/>
              <a:t>OECD/DAC National Procurement Assessment</a:t>
            </a:r>
          </a:p>
          <a:p>
            <a:pPr marL="933450" lvl="1" indent="-476250" eaLnBrk="1" hangingPunct="1">
              <a:lnSpc>
                <a:spcPct val="130000"/>
              </a:lnSpc>
              <a:spcBef>
                <a:spcPct val="0"/>
              </a:spcBef>
              <a:spcAft>
                <a:spcPts val="0"/>
              </a:spcAft>
              <a:buFont typeface="Wingdings" pitchFamily="2" charset="2"/>
              <a:buChar char="§"/>
              <a:defRPr/>
            </a:pPr>
            <a:r>
              <a:rPr lang="en-GB" sz="1800" b="0" dirty="0" smtClean="0"/>
              <a:t>PIMA: Public Investment Management Assessment (IMF)</a:t>
            </a:r>
          </a:p>
          <a:p>
            <a:pPr marL="933450" lvl="1" indent="-476250" eaLnBrk="1" hangingPunct="1">
              <a:lnSpc>
                <a:spcPct val="130000"/>
              </a:lnSpc>
              <a:spcBef>
                <a:spcPct val="0"/>
              </a:spcBef>
              <a:spcAft>
                <a:spcPts val="0"/>
              </a:spcAft>
              <a:buFont typeface="Wingdings" pitchFamily="2" charset="2"/>
              <a:buChar char="§"/>
              <a:defRPr/>
            </a:pPr>
            <a:r>
              <a:rPr lang="en-GB" sz="1800" b="0" dirty="0" smtClean="0"/>
              <a:t>PER: Public </a:t>
            </a:r>
            <a:r>
              <a:rPr lang="en-GB" sz="1800" b="0" dirty="0"/>
              <a:t>Expenditure Review</a:t>
            </a:r>
          </a:p>
          <a:p>
            <a:pPr marL="933450" lvl="1" indent="-476250" eaLnBrk="1" hangingPunct="1">
              <a:lnSpc>
                <a:spcPct val="130000"/>
              </a:lnSpc>
              <a:spcBef>
                <a:spcPct val="0"/>
              </a:spcBef>
              <a:spcAft>
                <a:spcPts val="0"/>
              </a:spcAft>
              <a:buFont typeface="Wingdings" pitchFamily="2" charset="2"/>
              <a:buChar char="§"/>
              <a:defRPr/>
            </a:pPr>
            <a:r>
              <a:rPr lang="en-GB" sz="1800" b="0" dirty="0"/>
              <a:t>PETS:</a:t>
            </a:r>
            <a:r>
              <a:rPr lang="en-GB" sz="1800" dirty="0"/>
              <a:t> </a:t>
            </a:r>
            <a:r>
              <a:rPr lang="en-GB" sz="1800" b="0" dirty="0"/>
              <a:t>Public Expenditure Tracking Survey</a:t>
            </a:r>
          </a:p>
          <a:p>
            <a:pPr marL="933450" lvl="1" indent="-476250" eaLnBrk="1" hangingPunct="1">
              <a:lnSpc>
                <a:spcPct val="130000"/>
              </a:lnSpc>
              <a:spcBef>
                <a:spcPct val="0"/>
              </a:spcBef>
              <a:spcAft>
                <a:spcPts val="0"/>
              </a:spcAft>
              <a:buFont typeface="Wingdings" pitchFamily="2" charset="2"/>
              <a:buChar char="§"/>
              <a:defRPr/>
            </a:pPr>
            <a:r>
              <a:rPr lang="en-GB" sz="1800" b="0" dirty="0"/>
              <a:t>Sector reports of the</a:t>
            </a:r>
            <a:r>
              <a:rPr lang="en-GB" sz="1800" dirty="0"/>
              <a:t> </a:t>
            </a:r>
            <a:r>
              <a:rPr lang="en-GB" sz="1800" b="0" dirty="0"/>
              <a:t>State Audit Institution</a:t>
            </a:r>
          </a:p>
          <a:p>
            <a:pPr marL="933450" lvl="1" indent="-476250" eaLnBrk="1" hangingPunct="1">
              <a:lnSpc>
                <a:spcPct val="130000"/>
              </a:lnSpc>
              <a:spcBef>
                <a:spcPct val="0"/>
              </a:spcBef>
              <a:spcAft>
                <a:spcPts val="0"/>
              </a:spcAft>
              <a:buFont typeface="Wingdings" pitchFamily="2" charset="2"/>
              <a:buChar char="§"/>
              <a:defRPr/>
            </a:pPr>
            <a:r>
              <a:rPr lang="en-GB" sz="1800" b="0" dirty="0"/>
              <a:t>A</a:t>
            </a:r>
            <a:r>
              <a:rPr lang="en-GB" sz="1800" b="0" dirty="0" smtClean="0"/>
              <a:t>nnual </a:t>
            </a:r>
            <a:r>
              <a:rPr lang="en-GB" sz="1800" b="0" dirty="0"/>
              <a:t>reports of sector programmes</a:t>
            </a:r>
          </a:p>
          <a:p>
            <a:pPr marL="933450" lvl="1" indent="-476250" eaLnBrk="1" hangingPunct="1">
              <a:lnSpc>
                <a:spcPct val="130000"/>
              </a:lnSpc>
              <a:spcBef>
                <a:spcPct val="0"/>
              </a:spcBef>
              <a:spcAft>
                <a:spcPts val="0"/>
              </a:spcAft>
              <a:buFont typeface="Wingdings" pitchFamily="2" charset="2"/>
              <a:buChar char="§"/>
              <a:defRPr/>
            </a:pPr>
            <a:r>
              <a:rPr lang="en-GB" sz="1800" b="0" dirty="0" smtClean="0"/>
              <a:t>PEFA </a:t>
            </a:r>
            <a:r>
              <a:rPr lang="en-GB" sz="1800" b="0" dirty="0"/>
              <a:t>at subnational level</a:t>
            </a:r>
            <a:r>
              <a:rPr lang="en-GB" sz="1800" dirty="0"/>
              <a:t> </a:t>
            </a:r>
            <a:r>
              <a:rPr lang="en-GB" sz="1800" i="1" dirty="0"/>
              <a:t> </a:t>
            </a:r>
          </a:p>
        </p:txBody>
      </p:sp>
      <p:sp>
        <p:nvSpPr>
          <p:cNvPr id="57348" name="Slide Number Placeholder 1"/>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45A8256B-74C5-4498-95D8-970815EFB7E7}" type="slidenum">
              <a:rPr lang="en-GB" altLang="en-US" sz="1400" i="0" smtClean="0">
                <a:solidFill>
                  <a:schemeClr val="tx1"/>
                </a:solidFill>
                <a:latin typeface="Arial" panose="020B0604020202020204" pitchFamily="34" charset="0"/>
              </a:rPr>
              <a:pPr>
                <a:spcBef>
                  <a:spcPct val="0"/>
                </a:spcBef>
                <a:buClrTx/>
                <a:buFontTx/>
                <a:buNone/>
              </a:pPr>
              <a:t>22</a:t>
            </a:fld>
            <a:endParaRPr lang="en-GB" altLang="en-US" sz="1400" i="0">
              <a:solidFill>
                <a:schemeClr val="tx1"/>
              </a:solidFill>
              <a:latin typeface="Arial" panose="020B0604020202020204" pitchFamily="34" charset="0"/>
            </a:endParaRPr>
          </a:p>
        </p:txBody>
      </p:sp>
    </p:spTree>
    <p:extLst>
      <p:ext uri="{BB962C8B-B14F-4D97-AF65-F5344CB8AC3E}">
        <p14:creationId xmlns:p14="http://schemas.microsoft.com/office/powerpoint/2010/main" val="33045714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8195">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8195">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8195">
                                            <p:txEl>
                                              <p:pRg st="8" end="8"/>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819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itle 1"/>
          <p:cNvSpPr>
            <a:spLocks noGrp="1"/>
          </p:cNvSpPr>
          <p:nvPr>
            <p:ph type="title"/>
          </p:nvPr>
        </p:nvSpPr>
        <p:spPr>
          <a:xfrm>
            <a:off x="395289" y="1454608"/>
            <a:ext cx="8734908" cy="719807"/>
          </a:xfrm>
        </p:spPr>
        <p:txBody>
          <a:bodyPr/>
          <a:lstStyle/>
          <a:p>
            <a:r>
              <a:rPr lang="en-GB" altLang="en-US" sz="2400" dirty="0"/>
              <a:t> </a:t>
            </a:r>
            <a:r>
              <a:rPr lang="en-GB" altLang="en-US" dirty="0"/>
              <a:t>Eligibility criterion SRC : </a:t>
            </a:r>
            <a:r>
              <a:rPr lang="en-GB" altLang="en-US" dirty="0">
                <a:solidFill>
                  <a:srgbClr val="C00000"/>
                </a:solidFill>
              </a:rPr>
              <a:t>budget transparency and oversight    </a:t>
            </a:r>
            <a:r>
              <a:rPr lang="en-GB" altLang="en-US" sz="2400" dirty="0"/>
              <a:t/>
            </a:r>
            <a:br>
              <a:rPr lang="en-GB" altLang="en-US" sz="2400" dirty="0"/>
            </a:br>
            <a:endParaRPr lang="en-GB" altLang="en-US" sz="2400" dirty="0"/>
          </a:p>
        </p:txBody>
      </p:sp>
      <p:sp>
        <p:nvSpPr>
          <p:cNvPr id="131075" name="Content Placeholder 2"/>
          <p:cNvSpPr>
            <a:spLocks noGrp="1"/>
          </p:cNvSpPr>
          <p:nvPr>
            <p:ph idx="1"/>
          </p:nvPr>
        </p:nvSpPr>
        <p:spPr>
          <a:xfrm>
            <a:off x="179388" y="2060575"/>
            <a:ext cx="8229600" cy="3889375"/>
          </a:xfrm>
        </p:spPr>
        <p:txBody>
          <a:bodyPr/>
          <a:lstStyle/>
          <a:p>
            <a:pPr marL="400050" lvl="1" indent="0">
              <a:buClr>
                <a:srgbClr val="0F5494"/>
              </a:buClr>
              <a:buFont typeface="Wingdings" panose="05000000000000000000" pitchFamily="2" charset="2"/>
              <a:buChar char="§"/>
              <a:tabLst>
                <a:tab pos="0" algn="l"/>
              </a:tabLst>
            </a:pPr>
            <a:endParaRPr lang="fr-BE" altLang="en-US" sz="1200" dirty="0"/>
          </a:p>
          <a:p>
            <a:pPr marL="358775" indent="-358775">
              <a:buClr>
                <a:srgbClr val="0F5494"/>
              </a:buClr>
              <a:buFont typeface="Wingdings" panose="05000000000000000000" pitchFamily="2" charset="2"/>
              <a:buChar char="§"/>
              <a:tabLst>
                <a:tab pos="0" algn="l"/>
              </a:tabLst>
            </a:pPr>
            <a:endParaRPr lang="fr-BE" altLang="en-US" sz="1600" i="0" dirty="0">
              <a:sym typeface="Wingdings" panose="05000000000000000000" pitchFamily="2" charset="2"/>
            </a:endParaRPr>
          </a:p>
        </p:txBody>
      </p:sp>
      <p:sp>
        <p:nvSpPr>
          <p:cNvPr id="131076"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E177948F-B81F-44D1-9477-5A55AAD04FA6}" type="slidenum">
              <a:rPr lang="en-GB" altLang="en-US" sz="1400" i="0" smtClean="0">
                <a:solidFill>
                  <a:srgbClr val="000000"/>
                </a:solidFill>
                <a:latin typeface="Arial" panose="020B0604020202020204" pitchFamily="34" charset="0"/>
              </a:rPr>
              <a:pPr>
                <a:spcBef>
                  <a:spcPct val="0"/>
                </a:spcBef>
                <a:buClrTx/>
                <a:buFontTx/>
                <a:buNone/>
              </a:pPr>
              <a:t>23</a:t>
            </a:fld>
            <a:endParaRPr lang="en-GB" altLang="en-US" sz="1400" i="0">
              <a:solidFill>
                <a:srgbClr val="000000"/>
              </a:solidFill>
              <a:latin typeface="Arial" panose="020B0604020202020204" pitchFamily="34" charset="0"/>
            </a:endParaRPr>
          </a:p>
        </p:txBody>
      </p:sp>
      <p:sp>
        <p:nvSpPr>
          <p:cNvPr id="5" name="Rectangle 4"/>
          <p:cNvSpPr/>
          <p:nvPr/>
        </p:nvSpPr>
        <p:spPr>
          <a:xfrm>
            <a:off x="179388" y="1943100"/>
            <a:ext cx="8785225" cy="4813625"/>
          </a:xfrm>
          <a:prstGeom prst="rect">
            <a:avLst/>
          </a:prstGeom>
        </p:spPr>
        <p:txBody>
          <a:bodyPr wrap="square">
            <a:spAutoFit/>
          </a:bodyPr>
          <a:lstStyle/>
          <a:p>
            <a:pPr eaLnBrk="0" hangingPunct="0">
              <a:lnSpc>
                <a:spcPct val="130000"/>
              </a:lnSpc>
              <a:spcAft>
                <a:spcPts val="0"/>
              </a:spcAft>
              <a:defRPr/>
            </a:pPr>
            <a:endParaRPr lang="en-GB" sz="1600" dirty="0">
              <a:latin typeface="Verdana"/>
              <a:sym typeface="Wingdings" pitchFamily="2" charset="2"/>
            </a:endParaRPr>
          </a:p>
          <a:p>
            <a:pPr eaLnBrk="0" hangingPunct="0">
              <a:lnSpc>
                <a:spcPct val="130000"/>
              </a:lnSpc>
              <a:spcAft>
                <a:spcPts val="0"/>
              </a:spcAft>
              <a:defRPr/>
            </a:pPr>
            <a:r>
              <a:rPr lang="en-GB" sz="2000" b="1" dirty="0">
                <a:latin typeface="Verdana"/>
                <a:sym typeface="Wingdings" pitchFamily="2" charset="2"/>
              </a:rPr>
              <a:t>Generic assessment (template annex 6 of the BS guidelines)+ specific assessment at sector level</a:t>
            </a:r>
            <a:r>
              <a:rPr lang="en-GB" sz="2000" dirty="0">
                <a:latin typeface="Verdana"/>
                <a:sym typeface="Wingdings" pitchFamily="2" charset="2"/>
              </a:rPr>
              <a:t>:</a:t>
            </a:r>
          </a:p>
          <a:p>
            <a:pPr marL="476250" indent="-476250" eaLnBrk="0" hangingPunct="0">
              <a:lnSpc>
                <a:spcPct val="130000"/>
              </a:lnSpc>
              <a:spcAft>
                <a:spcPts val="0"/>
              </a:spcAft>
              <a:buFont typeface="Wingdings" pitchFamily="2" charset="2"/>
              <a:buChar char="§"/>
              <a:defRPr/>
            </a:pPr>
            <a:endParaRPr lang="en-GB" sz="2000" dirty="0">
              <a:latin typeface="Verdana"/>
              <a:sym typeface="Wingdings" pitchFamily="2" charset="2"/>
            </a:endParaRPr>
          </a:p>
          <a:p>
            <a:pPr marL="476250" indent="-476250" algn="just" eaLnBrk="0" hangingPunct="0">
              <a:lnSpc>
                <a:spcPct val="130000"/>
              </a:lnSpc>
              <a:spcAft>
                <a:spcPts val="0"/>
              </a:spcAft>
              <a:buFont typeface="Wingdings" pitchFamily="2" charset="2"/>
              <a:buChar char="§"/>
              <a:defRPr/>
            </a:pPr>
            <a:r>
              <a:rPr lang="en-GB" sz="2000" dirty="0">
                <a:latin typeface="Verdana"/>
                <a:sym typeface="Wingdings" pitchFamily="2" charset="2"/>
              </a:rPr>
              <a:t>Quality, transparency, accuracy and timeliness of budget reporting on sector expenditures and public services delivery (including bookkeeping and financial reporting from specific administrative departments in charge of service delivery) to inform the preparation of in-year budget reports and annual financial statements  </a:t>
            </a:r>
          </a:p>
          <a:p>
            <a:pPr marL="476250" indent="-476250" algn="just" eaLnBrk="0" hangingPunct="0">
              <a:lnSpc>
                <a:spcPct val="130000"/>
              </a:lnSpc>
              <a:spcAft>
                <a:spcPts val="0"/>
              </a:spcAft>
              <a:buFont typeface="Wingdings" pitchFamily="2" charset="2"/>
              <a:buChar char="§"/>
              <a:defRPr/>
            </a:pPr>
            <a:r>
              <a:rPr lang="en-GB" sz="2000" dirty="0">
                <a:latin typeface="Verdana"/>
                <a:sym typeface="Wingdings" pitchFamily="2" charset="2"/>
              </a:rPr>
              <a:t>Availability of information to the public and for legislative scrutiny on sector policy implementation</a:t>
            </a:r>
          </a:p>
        </p:txBody>
      </p:sp>
    </p:spTree>
    <p:extLst>
      <p:ext uri="{BB962C8B-B14F-4D97-AF65-F5344CB8AC3E}">
        <p14:creationId xmlns:p14="http://schemas.microsoft.com/office/powerpoint/2010/main" val="18356893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1"/>
            <a:ext cx="8229600" cy="720998"/>
          </a:xfrm>
        </p:spPr>
        <p:txBody>
          <a:bodyPr/>
          <a:lstStyle/>
          <a:p>
            <a:pPr algn="ctr"/>
            <a:r>
              <a:rPr lang="fr-BE" sz="2400" dirty="0" err="1"/>
              <a:t>Risk</a:t>
            </a:r>
            <a:r>
              <a:rPr lang="fr-BE" sz="2400" dirty="0"/>
              <a:t> management </a:t>
            </a:r>
            <a:br>
              <a:rPr lang="fr-BE" sz="2400" dirty="0"/>
            </a:br>
            <a:endParaRPr lang="en-GB" sz="2400" dirty="0"/>
          </a:p>
        </p:txBody>
      </p:sp>
      <p:sp>
        <p:nvSpPr>
          <p:cNvPr id="3" name="Content Placeholder 2"/>
          <p:cNvSpPr>
            <a:spLocks noGrp="1"/>
          </p:cNvSpPr>
          <p:nvPr>
            <p:ph idx="1"/>
          </p:nvPr>
        </p:nvSpPr>
        <p:spPr>
          <a:xfrm>
            <a:off x="179512" y="2060848"/>
            <a:ext cx="8229600" cy="3889053"/>
          </a:xfrm>
        </p:spPr>
        <p:txBody>
          <a:bodyPr/>
          <a:lstStyle/>
          <a:p>
            <a:pPr marL="400050" lvl="1" indent="0">
              <a:buClr>
                <a:srgbClr val="0F5494"/>
              </a:buClr>
              <a:buFont typeface="Wingdings" pitchFamily="2" charset="2"/>
              <a:buChar char="§"/>
              <a:tabLst>
                <a:tab pos="0" algn="l"/>
              </a:tabLst>
            </a:pPr>
            <a:endParaRPr lang="fr-BE" sz="1200" b="1" dirty="0"/>
          </a:p>
          <a:p>
            <a:pPr marL="358775" indent="-358775">
              <a:buClr>
                <a:srgbClr val="0F5494"/>
              </a:buClr>
              <a:buFont typeface="Wingdings" pitchFamily="2" charset="2"/>
              <a:buChar char="§"/>
              <a:tabLst>
                <a:tab pos="0" algn="l"/>
              </a:tabLst>
            </a:pPr>
            <a:endParaRPr lang="fr-BE" sz="1600" i="0" dirty="0">
              <a:sym typeface="Wingdings" pitchFamily="2" charset="2"/>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24</a:t>
            </a:fld>
            <a:endParaRPr lang="en-GB" dirty="0"/>
          </a:p>
        </p:txBody>
      </p:sp>
      <p:sp>
        <p:nvSpPr>
          <p:cNvPr id="5" name="Rectangle 4"/>
          <p:cNvSpPr/>
          <p:nvPr/>
        </p:nvSpPr>
        <p:spPr>
          <a:xfrm>
            <a:off x="683568" y="2276872"/>
            <a:ext cx="8064896" cy="4013406"/>
          </a:xfrm>
          <a:prstGeom prst="rect">
            <a:avLst/>
          </a:prstGeom>
        </p:spPr>
        <p:txBody>
          <a:bodyPr wrap="square">
            <a:spAutoFit/>
          </a:bodyPr>
          <a:lstStyle/>
          <a:p>
            <a:pPr marL="476250" indent="-476250">
              <a:lnSpc>
                <a:spcPct val="130000"/>
              </a:lnSpc>
              <a:spcAft>
                <a:spcPts val="0"/>
              </a:spcAft>
              <a:buFont typeface="Wingdings" pitchFamily="2" charset="2"/>
              <a:buChar char="§"/>
              <a:defRPr/>
            </a:pPr>
            <a:r>
              <a:rPr lang="en-GB" sz="2000" b="1" dirty="0">
                <a:latin typeface="+mn-lt"/>
                <a:sym typeface="Wingdings" pitchFamily="2" charset="2"/>
              </a:rPr>
              <a:t>One risk management framework per country</a:t>
            </a:r>
            <a:r>
              <a:rPr lang="en-GB" sz="2000" dirty="0">
                <a:latin typeface="+mn-lt"/>
                <a:sym typeface="Wingdings" pitchFamily="2" charset="2"/>
              </a:rPr>
              <a:t>, whatever the number and the type of BS contracts </a:t>
            </a:r>
          </a:p>
          <a:p>
            <a:pPr marL="476250" indent="-476250">
              <a:lnSpc>
                <a:spcPct val="130000"/>
              </a:lnSpc>
              <a:spcAft>
                <a:spcPts val="0"/>
              </a:spcAft>
              <a:buFont typeface="Wingdings" pitchFamily="2" charset="2"/>
              <a:buChar char="§"/>
              <a:defRPr/>
            </a:pPr>
            <a:r>
              <a:rPr lang="en-GB" sz="2000" b="1" dirty="0">
                <a:latin typeface="+mn-lt"/>
                <a:sym typeface="Wingdings" pitchFamily="2" charset="2"/>
              </a:rPr>
              <a:t>Specific attention to political risks in case of SRC in sectors closely related to fundamental values </a:t>
            </a:r>
            <a:r>
              <a:rPr lang="en-GB" sz="2000" dirty="0">
                <a:latin typeface="+mn-lt"/>
                <a:sym typeface="Wingdings" pitchFamily="2" charset="2"/>
              </a:rPr>
              <a:t>(security, justice)</a:t>
            </a:r>
          </a:p>
          <a:p>
            <a:pPr marL="476250" indent="-476250">
              <a:lnSpc>
                <a:spcPct val="130000"/>
              </a:lnSpc>
              <a:spcAft>
                <a:spcPts val="0"/>
              </a:spcAft>
              <a:buFont typeface="Wingdings" pitchFamily="2" charset="2"/>
              <a:buChar char="§"/>
              <a:defRPr/>
            </a:pPr>
            <a:r>
              <a:rPr lang="en-GB" sz="2000" dirty="0">
                <a:latin typeface="+mn-lt"/>
                <a:sym typeface="Wingdings" pitchFamily="2" charset="2"/>
              </a:rPr>
              <a:t>Identify among the </a:t>
            </a:r>
            <a:r>
              <a:rPr lang="en-GB" sz="2000" b="1" dirty="0">
                <a:latin typeface="+mn-lt"/>
                <a:sym typeface="Wingdings" pitchFamily="2" charset="2"/>
              </a:rPr>
              <a:t>5 risks categories of RMF </a:t>
            </a:r>
            <a:r>
              <a:rPr lang="en-GB" sz="2000" dirty="0">
                <a:latin typeface="+mn-lt"/>
                <a:sym typeface="Wingdings" pitchFamily="2" charset="2"/>
              </a:rPr>
              <a:t>specific areas of </a:t>
            </a:r>
            <a:r>
              <a:rPr lang="en-GB" sz="2000" b="1" dirty="0">
                <a:latin typeface="+mn-lt"/>
                <a:sym typeface="Wingdings" pitchFamily="2" charset="2"/>
              </a:rPr>
              <a:t>risks related to sector policies implementation</a:t>
            </a:r>
            <a:r>
              <a:rPr lang="en-GB" sz="2000" dirty="0">
                <a:latin typeface="+mn-lt"/>
                <a:sym typeface="Wingdings" pitchFamily="2" charset="2"/>
              </a:rPr>
              <a:t> and possible responses to address these</a:t>
            </a:r>
          </a:p>
          <a:p>
            <a:pPr marL="476250" indent="-476250">
              <a:lnSpc>
                <a:spcPct val="130000"/>
              </a:lnSpc>
              <a:spcAft>
                <a:spcPts val="0"/>
              </a:spcAft>
              <a:buFont typeface="Wingdings" pitchFamily="2" charset="2"/>
              <a:buChar char="§"/>
              <a:defRPr/>
            </a:pPr>
            <a:endParaRPr lang="en-GB" sz="1600" dirty="0">
              <a:latin typeface="+mn-lt"/>
              <a:sym typeface="Wingdings" pitchFamily="2" charset="2"/>
            </a:endParaRPr>
          </a:p>
        </p:txBody>
      </p:sp>
    </p:spTree>
    <p:extLst>
      <p:ext uri="{BB962C8B-B14F-4D97-AF65-F5344CB8AC3E}">
        <p14:creationId xmlns:p14="http://schemas.microsoft.com/office/powerpoint/2010/main" val="8187334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500063" y="1071563"/>
            <a:ext cx="8229600" cy="773112"/>
          </a:xfrm>
        </p:spPr>
        <p:txBody>
          <a:bodyPr/>
          <a:lstStyle/>
          <a:p>
            <a:pPr algn="ctr"/>
            <a:r>
              <a:rPr lang="en-GB" altLang="en-US"/>
              <a:t>Outline</a:t>
            </a:r>
          </a:p>
        </p:txBody>
      </p:sp>
      <p:sp>
        <p:nvSpPr>
          <p:cNvPr id="3" name="Content Placeholder 2"/>
          <p:cNvSpPr>
            <a:spLocks noGrp="1"/>
          </p:cNvSpPr>
          <p:nvPr>
            <p:ph idx="1"/>
          </p:nvPr>
        </p:nvSpPr>
        <p:spPr>
          <a:xfrm>
            <a:off x="539750" y="1844676"/>
            <a:ext cx="8229600" cy="4400550"/>
          </a:xfrm>
        </p:spPr>
        <p:txBody>
          <a:bodyPr/>
          <a:lstStyle/>
          <a:p>
            <a:pPr marL="358775" indent="-358775">
              <a:spcBef>
                <a:spcPts val="0"/>
              </a:spcBef>
              <a:buClrTx/>
              <a:buFont typeface="Wingdings" pitchFamily="2" charset="2"/>
              <a:buChar char="Ø"/>
              <a:tabLst>
                <a:tab pos="717550" algn="l"/>
              </a:tabLst>
              <a:defRPr/>
            </a:pPr>
            <a:r>
              <a:rPr lang="en-GB" sz="2000" i="0" dirty="0">
                <a:solidFill>
                  <a:srgbClr val="2D5EC1"/>
                </a:solidFill>
              </a:rPr>
              <a:t>Rationale  and objectives of SRC  </a:t>
            </a:r>
          </a:p>
          <a:p>
            <a:pPr marL="358775" indent="-358775">
              <a:spcBef>
                <a:spcPts val="0"/>
              </a:spcBef>
              <a:buClrTx/>
              <a:buFont typeface="Wingdings" pitchFamily="2" charset="2"/>
              <a:buChar char="Ø"/>
              <a:tabLst>
                <a:tab pos="717550" algn="l"/>
              </a:tabLst>
              <a:defRPr/>
            </a:pPr>
            <a:endParaRPr lang="en-GB" sz="2000" b="1" i="0" dirty="0">
              <a:solidFill>
                <a:srgbClr val="C00000"/>
              </a:solidFill>
            </a:endParaRPr>
          </a:p>
          <a:p>
            <a:pPr marL="358775" indent="-358775">
              <a:spcBef>
                <a:spcPts val="0"/>
              </a:spcBef>
              <a:buClrTx/>
              <a:buFont typeface="Wingdings" pitchFamily="2" charset="2"/>
              <a:buChar char="Ø"/>
              <a:tabLst>
                <a:tab pos="717550" algn="l"/>
              </a:tabLst>
              <a:defRPr/>
            </a:pPr>
            <a:r>
              <a:rPr lang="en-GB" sz="2000" i="0" dirty="0">
                <a:solidFill>
                  <a:srgbClr val="2D5EC1"/>
                </a:solidFill>
              </a:rPr>
              <a:t>Consideration of the EU Fundamental Values in the context of SRC</a:t>
            </a:r>
          </a:p>
          <a:p>
            <a:pPr marL="0" indent="0">
              <a:spcBef>
                <a:spcPts val="0"/>
              </a:spcBef>
              <a:buClrTx/>
              <a:buFontTx/>
              <a:buNone/>
              <a:tabLst>
                <a:tab pos="717550" algn="l"/>
              </a:tabLst>
              <a:defRPr/>
            </a:pPr>
            <a:endParaRPr lang="en-GB" sz="2000" i="0" dirty="0">
              <a:solidFill>
                <a:srgbClr val="2D5EC1"/>
              </a:solidFill>
            </a:endParaRPr>
          </a:p>
          <a:p>
            <a:pPr marL="358775" indent="-358775">
              <a:spcBef>
                <a:spcPts val="0"/>
              </a:spcBef>
              <a:buClrTx/>
              <a:buFont typeface="Wingdings" pitchFamily="2" charset="2"/>
              <a:buChar char="Ø"/>
              <a:tabLst>
                <a:tab pos="717550" algn="l"/>
              </a:tabLst>
              <a:defRPr/>
            </a:pPr>
            <a:r>
              <a:rPr lang="en-GB" sz="2000" i="0" dirty="0">
                <a:solidFill>
                  <a:srgbClr val="2D5EC1"/>
                </a:solidFill>
              </a:rPr>
              <a:t>How to assess the eligibility for a SRC</a:t>
            </a:r>
          </a:p>
          <a:p>
            <a:pPr marL="358775" indent="-358775">
              <a:spcBef>
                <a:spcPts val="0"/>
              </a:spcBef>
              <a:buClrTx/>
              <a:buFont typeface="Wingdings" pitchFamily="2" charset="2"/>
              <a:buChar char="Ø"/>
              <a:tabLst>
                <a:tab pos="717550" algn="l"/>
              </a:tabLst>
              <a:defRPr/>
            </a:pPr>
            <a:endParaRPr lang="en-GB" sz="2000" i="0" dirty="0">
              <a:solidFill>
                <a:srgbClr val="2D5EC1"/>
              </a:solidFill>
            </a:endParaRPr>
          </a:p>
          <a:p>
            <a:pPr marL="358775" indent="-358775">
              <a:spcBef>
                <a:spcPts val="0"/>
              </a:spcBef>
              <a:buClrTx/>
              <a:buFont typeface="Wingdings" pitchFamily="2" charset="2"/>
              <a:buChar char="Ø"/>
              <a:tabLst>
                <a:tab pos="717550" algn="l"/>
              </a:tabLst>
            </a:pPr>
            <a:r>
              <a:rPr lang="en-GB" sz="2000" b="1" i="0" dirty="0">
                <a:solidFill>
                  <a:srgbClr val="C00000"/>
                </a:solidFill>
              </a:rPr>
              <a:t>SRC and decentralisation </a:t>
            </a:r>
          </a:p>
          <a:p>
            <a:pPr marL="358775" indent="-358775">
              <a:spcBef>
                <a:spcPts val="0"/>
              </a:spcBef>
              <a:buClrTx/>
              <a:buFont typeface="Wingdings" pitchFamily="2" charset="2"/>
              <a:buChar char="Ø"/>
              <a:tabLst>
                <a:tab pos="717550" algn="l"/>
              </a:tabLst>
            </a:pPr>
            <a:endParaRPr lang="en-GB" sz="2000" i="0" dirty="0"/>
          </a:p>
          <a:p>
            <a:pPr marL="358775" indent="-358775">
              <a:spcBef>
                <a:spcPts val="0"/>
              </a:spcBef>
              <a:buClrTx/>
              <a:buFont typeface="Wingdings" pitchFamily="2" charset="2"/>
              <a:buChar char="Ø"/>
              <a:tabLst>
                <a:tab pos="717550" algn="l"/>
              </a:tabLst>
            </a:pPr>
            <a:r>
              <a:rPr lang="en-GB" sz="2000" i="0" dirty="0"/>
              <a:t>Design and implementation of a SRC</a:t>
            </a:r>
          </a:p>
          <a:p>
            <a:pPr marL="0" indent="0">
              <a:spcBef>
                <a:spcPts val="0"/>
              </a:spcBef>
              <a:buClrTx/>
              <a:buNone/>
              <a:tabLst>
                <a:tab pos="717550" algn="l"/>
              </a:tabLst>
            </a:pPr>
            <a:endParaRPr lang="en-GB" sz="2000" i="0" dirty="0"/>
          </a:p>
          <a:p>
            <a:pPr marL="358775" indent="-358775">
              <a:spcBef>
                <a:spcPts val="0"/>
              </a:spcBef>
              <a:buClrTx/>
              <a:buFont typeface="Wingdings" pitchFamily="2" charset="2"/>
              <a:buChar char="Ø"/>
              <a:tabLst>
                <a:tab pos="717550" algn="l"/>
              </a:tabLst>
              <a:defRPr/>
            </a:pPr>
            <a:endParaRPr lang="en-GB" sz="2000" i="0" dirty="0">
              <a:solidFill>
                <a:srgbClr val="2D5EC1"/>
              </a:solidFill>
            </a:endParaRPr>
          </a:p>
          <a:p>
            <a:pPr marL="358775" indent="-358775">
              <a:spcBef>
                <a:spcPts val="0"/>
              </a:spcBef>
              <a:buClrTx/>
              <a:buFontTx/>
              <a:buNone/>
              <a:tabLst>
                <a:tab pos="717550" algn="l"/>
              </a:tabLst>
              <a:defRPr/>
            </a:pPr>
            <a:r>
              <a:rPr lang="en-GB" sz="2000" i="0" dirty="0">
                <a:solidFill>
                  <a:srgbClr val="2D5EC1"/>
                </a:solidFill>
              </a:rPr>
              <a:t>	</a:t>
            </a:r>
            <a:endParaRPr lang="en-GB" sz="1600" i="0" dirty="0"/>
          </a:p>
          <a:p>
            <a:pPr marL="358775" indent="-358775">
              <a:spcBef>
                <a:spcPts val="0"/>
              </a:spcBef>
              <a:buClrTx/>
              <a:buFont typeface="Wingdings" pitchFamily="2" charset="2"/>
              <a:buChar char="Ø"/>
              <a:tabLst>
                <a:tab pos="717550" algn="l"/>
              </a:tabLst>
              <a:defRPr/>
            </a:pPr>
            <a:endParaRPr lang="en-GB" sz="1200" i="0" dirty="0"/>
          </a:p>
          <a:p>
            <a:pPr marL="457200" indent="-457200">
              <a:spcBef>
                <a:spcPts val="1200"/>
              </a:spcBef>
              <a:buClrTx/>
              <a:buFontTx/>
              <a:buNone/>
              <a:defRPr/>
            </a:pPr>
            <a:endParaRPr lang="en-GB" sz="1200" i="0" dirty="0"/>
          </a:p>
          <a:p>
            <a:pPr marL="457200" indent="-457200">
              <a:spcBef>
                <a:spcPts val="1200"/>
              </a:spcBef>
              <a:buClrTx/>
              <a:buFontTx/>
              <a:buNone/>
              <a:defRPr/>
            </a:pPr>
            <a:endParaRPr lang="en-GB" sz="1200" i="0" dirty="0"/>
          </a:p>
          <a:p>
            <a:pPr marL="457200" indent="-457200">
              <a:spcBef>
                <a:spcPts val="1200"/>
              </a:spcBef>
              <a:buClrTx/>
              <a:buFontTx/>
              <a:buAutoNum type="arabicPeriod"/>
              <a:defRPr/>
            </a:pPr>
            <a:endParaRPr lang="en-GB" sz="1200" i="0" dirty="0"/>
          </a:p>
          <a:p>
            <a:pPr marL="457200" indent="-457200">
              <a:spcBef>
                <a:spcPts val="1200"/>
              </a:spcBef>
              <a:buClrTx/>
              <a:buFont typeface="+mj-lt"/>
              <a:buAutoNum type="arabicPeriod" startAt="5"/>
              <a:defRPr/>
            </a:pPr>
            <a:endParaRPr lang="en-GB" sz="1200" i="0" dirty="0"/>
          </a:p>
          <a:p>
            <a:pPr marL="457200" indent="-457200">
              <a:buClrTx/>
              <a:buFontTx/>
              <a:buNone/>
              <a:defRPr/>
            </a:pPr>
            <a:endParaRPr lang="en-GB" sz="1200" i="0" dirty="0"/>
          </a:p>
          <a:p>
            <a:pPr>
              <a:defRPr/>
            </a:pPr>
            <a:endParaRPr lang="en-GB" sz="1200" dirty="0"/>
          </a:p>
        </p:txBody>
      </p:sp>
      <p:sp>
        <p:nvSpPr>
          <p:cNvPr id="9220" name="Slide Number Placeholder 3"/>
          <p:cNvSpPr>
            <a:spLocks noGrp="1"/>
          </p:cNvSpPr>
          <p:nvPr>
            <p:ph type="sldNum" sz="quarter" idx="12"/>
          </p:nvPr>
        </p:nvSpPr>
        <p:spPr>
          <a:noFill/>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3456A09-F03F-4E5C-AC34-12217894C033}" type="slidenum">
              <a:rPr kumimoji="0" lang="en-GB"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GB"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2954063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250825" y="1125538"/>
            <a:ext cx="8642350" cy="755650"/>
          </a:xfrm>
        </p:spPr>
        <p:txBody>
          <a:bodyPr/>
          <a:lstStyle/>
          <a:p>
            <a:pPr algn="ctr" eaLnBrk="1" hangingPunct="1"/>
            <a:r>
              <a:rPr lang="en-GB" altLang="en-US" sz="2400" dirty="0"/>
              <a:t>SRC and decentralisation</a:t>
            </a:r>
          </a:p>
        </p:txBody>
      </p:sp>
      <p:sp>
        <p:nvSpPr>
          <p:cNvPr id="63491" name="RunningHead"/>
          <p:cNvSpPr txBox="1">
            <a:spLocks noChangeArrowheads="1"/>
          </p:cNvSpPr>
          <p:nvPr/>
        </p:nvSpPr>
        <p:spPr bwMode="auto">
          <a:xfrm>
            <a:off x="6167438" y="239713"/>
            <a:ext cx="2725737" cy="1651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wrap="none" lIns="0" tIns="0" rIns="0" bIns="0">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ClrTx/>
              <a:buFontTx/>
              <a:buNone/>
            </a:pPr>
            <a:r>
              <a:rPr lang="en-US" altLang="en-US" sz="1200" i="0"/>
              <a:t>Running Head 12-Point Plain, Title Case</a:t>
            </a:r>
          </a:p>
        </p:txBody>
      </p:sp>
      <p:sp>
        <p:nvSpPr>
          <p:cNvPr id="24581" name="Rectangle 4"/>
          <p:cNvSpPr>
            <a:spLocks noChangeArrowheads="1"/>
          </p:cNvSpPr>
          <p:nvPr/>
        </p:nvSpPr>
        <p:spPr bwMode="auto">
          <a:xfrm>
            <a:off x="611188" y="1773238"/>
            <a:ext cx="8137525" cy="614362"/>
          </a:xfrm>
          <a:prstGeom prst="rect">
            <a:avLst/>
          </a:prstGeom>
          <a:solidFill>
            <a:srgbClr val="DCDCDC"/>
          </a:solidFill>
          <a:ln w="9525">
            <a:solidFill>
              <a:srgbClr val="000000"/>
            </a:solidFill>
            <a:miter lim="800000"/>
            <a:headEnd/>
            <a:tailEnd/>
          </a:ln>
        </p:spPr>
        <p:txBody>
          <a:bodyPr lIns="90488" tIns="44450" rIns="90488" bIns="44450"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GB" altLang="en-US" sz="2000" b="1" i="0"/>
              <a:t>Three dimensions of decentralisation</a:t>
            </a:r>
          </a:p>
        </p:txBody>
      </p:sp>
      <p:sp>
        <p:nvSpPr>
          <p:cNvPr id="24582" name="Oval 7"/>
          <p:cNvSpPr>
            <a:spLocks noChangeAspect="1" noChangeArrowheads="1"/>
          </p:cNvSpPr>
          <p:nvPr/>
        </p:nvSpPr>
        <p:spPr bwMode="auto">
          <a:xfrm>
            <a:off x="574675" y="2781300"/>
            <a:ext cx="2557463" cy="2473325"/>
          </a:xfrm>
          <a:prstGeom prst="ellipse">
            <a:avLst/>
          </a:prstGeom>
          <a:solidFill>
            <a:srgbClr val="0F5494">
              <a:alpha val="79999"/>
            </a:srgbClr>
          </a:solidFill>
          <a:ln w="9525" algn="ctr">
            <a:solidFill>
              <a:srgbClr val="000000"/>
            </a:solidFill>
            <a:round/>
            <a:headEnd/>
            <a:tailEnd/>
          </a:ln>
        </p:spPr>
        <p:txBody>
          <a:bodyPr lIns="45720" tIns="44450" rIns="0" bIns="44450" anchor="ctr"/>
          <a:lstStyle>
            <a:lvl1pPr marL="177800" indent="-177800">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200" b="1" i="0">
                <a:solidFill>
                  <a:srgbClr val="FFFF00"/>
                </a:solidFill>
              </a:rPr>
              <a:t>POLITICAL</a:t>
            </a:r>
          </a:p>
          <a:p>
            <a:pPr algn="ctr">
              <a:spcBef>
                <a:spcPct val="0"/>
              </a:spcBef>
              <a:buClrTx/>
              <a:buFontTx/>
              <a:buNone/>
            </a:pPr>
            <a:endParaRPr lang="en-US" altLang="en-US" sz="1200" b="1" i="0">
              <a:solidFill>
                <a:srgbClr val="FFFFFF"/>
              </a:solidFill>
            </a:endParaRPr>
          </a:p>
          <a:p>
            <a:pPr algn="ctr">
              <a:spcBef>
                <a:spcPct val="0"/>
              </a:spcBef>
              <a:buClrTx/>
              <a:buFontTx/>
              <a:buNone/>
            </a:pPr>
            <a:r>
              <a:rPr lang="en-US" altLang="en-US" sz="1200" b="1" i="0">
                <a:solidFill>
                  <a:srgbClr val="FFFFFF"/>
                </a:solidFill>
              </a:rPr>
              <a:t>Decentralised political powers including</a:t>
            </a:r>
          </a:p>
          <a:p>
            <a:pPr algn="ctr">
              <a:spcBef>
                <a:spcPct val="0"/>
              </a:spcBef>
              <a:buClrTx/>
              <a:buFontTx/>
              <a:buNone/>
            </a:pPr>
            <a:r>
              <a:rPr lang="en-US" altLang="en-US" sz="1200" b="1" i="0">
                <a:solidFill>
                  <a:srgbClr val="FFFFFF"/>
                </a:solidFill>
              </a:rPr>
              <a:t>formulation  &amp; adoption of public policies</a:t>
            </a:r>
          </a:p>
        </p:txBody>
      </p:sp>
      <p:sp>
        <p:nvSpPr>
          <p:cNvPr id="24584" name="Oval 7"/>
          <p:cNvSpPr>
            <a:spLocks noChangeAspect="1" noChangeArrowheads="1"/>
          </p:cNvSpPr>
          <p:nvPr/>
        </p:nvSpPr>
        <p:spPr bwMode="auto">
          <a:xfrm>
            <a:off x="6084888" y="2781300"/>
            <a:ext cx="2557462" cy="2473325"/>
          </a:xfrm>
          <a:prstGeom prst="ellipse">
            <a:avLst/>
          </a:prstGeom>
          <a:solidFill>
            <a:srgbClr val="0F5494">
              <a:alpha val="79999"/>
            </a:srgbClr>
          </a:solidFill>
          <a:ln w="9525" algn="ctr">
            <a:solidFill>
              <a:srgbClr val="000000"/>
            </a:solidFill>
            <a:round/>
            <a:headEnd/>
            <a:tailEnd/>
          </a:ln>
        </p:spPr>
        <p:txBody>
          <a:bodyPr lIns="45720" tIns="44450" rIns="0" bIns="44450" anchor="ctr"/>
          <a:lstStyle>
            <a:lvl1pPr marL="177800" indent="-177800">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200" b="1" i="0">
                <a:solidFill>
                  <a:srgbClr val="FFFF00"/>
                </a:solidFill>
              </a:rPr>
              <a:t>FISCAL</a:t>
            </a:r>
          </a:p>
          <a:p>
            <a:pPr algn="ctr">
              <a:spcBef>
                <a:spcPct val="0"/>
              </a:spcBef>
              <a:buClrTx/>
              <a:buFontTx/>
              <a:buNone/>
            </a:pPr>
            <a:endParaRPr lang="en-US" altLang="en-US" sz="1200" b="1" i="0">
              <a:solidFill>
                <a:srgbClr val="FFFFFF"/>
              </a:solidFill>
            </a:endParaRPr>
          </a:p>
          <a:p>
            <a:pPr algn="ctr">
              <a:spcBef>
                <a:spcPct val="0"/>
              </a:spcBef>
              <a:buClrTx/>
              <a:buFontTx/>
              <a:buNone/>
            </a:pPr>
            <a:r>
              <a:rPr lang="en-US" altLang="en-US" sz="1200" b="1" i="0">
                <a:solidFill>
                  <a:srgbClr val="FFFFFF"/>
                </a:solidFill>
              </a:rPr>
              <a:t>High autonomy for decision &amp; management of significant share of revenues and expenditures by sub-national entities</a:t>
            </a:r>
          </a:p>
        </p:txBody>
      </p:sp>
      <p:sp>
        <p:nvSpPr>
          <p:cNvPr id="24585" name="Oval 7"/>
          <p:cNvSpPr>
            <a:spLocks noChangeAspect="1" noChangeArrowheads="1"/>
          </p:cNvSpPr>
          <p:nvPr/>
        </p:nvSpPr>
        <p:spPr bwMode="auto">
          <a:xfrm>
            <a:off x="3348038" y="2781300"/>
            <a:ext cx="2557462" cy="2473325"/>
          </a:xfrm>
          <a:prstGeom prst="ellipse">
            <a:avLst/>
          </a:prstGeom>
          <a:solidFill>
            <a:srgbClr val="0F5494">
              <a:alpha val="79999"/>
            </a:srgbClr>
          </a:solidFill>
          <a:ln w="9525" algn="ctr">
            <a:solidFill>
              <a:srgbClr val="000000"/>
            </a:solidFill>
            <a:round/>
            <a:headEnd/>
            <a:tailEnd/>
          </a:ln>
        </p:spPr>
        <p:txBody>
          <a:bodyPr lIns="45720" tIns="44450" rIns="0" bIns="44450" anchor="ctr"/>
          <a:lstStyle>
            <a:lvl1pPr marL="177800" indent="-177800">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200" b="1" i="0">
                <a:solidFill>
                  <a:srgbClr val="FFFF00"/>
                </a:solidFill>
              </a:rPr>
              <a:t>ADMINISTRATIVE</a:t>
            </a:r>
          </a:p>
          <a:p>
            <a:pPr algn="ctr">
              <a:spcBef>
                <a:spcPct val="0"/>
              </a:spcBef>
              <a:buClrTx/>
              <a:buFontTx/>
              <a:buNone/>
            </a:pPr>
            <a:endParaRPr lang="en-US" altLang="en-US" sz="1200" b="1" i="0">
              <a:solidFill>
                <a:srgbClr val="FFFFFF"/>
              </a:solidFill>
            </a:endParaRPr>
          </a:p>
          <a:p>
            <a:pPr algn="ctr">
              <a:spcBef>
                <a:spcPct val="0"/>
              </a:spcBef>
              <a:buClrTx/>
              <a:buFontTx/>
              <a:buNone/>
            </a:pPr>
            <a:r>
              <a:rPr lang="en-US" altLang="en-US" sz="1200" b="1" i="0">
                <a:solidFill>
                  <a:srgbClr val="FFFFFF"/>
                </a:solidFill>
              </a:rPr>
              <a:t>Decentralised resources and responsibilities for delivery of specified public services and functions </a:t>
            </a:r>
          </a:p>
        </p:txBody>
      </p:sp>
      <p:sp>
        <p:nvSpPr>
          <p:cNvPr id="63496" name="Slide Number Placeholder 8"/>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B18FD2FB-5CE9-4B1E-9CB9-779B7D04FA99}" type="slidenum">
              <a:rPr lang="en-GB" altLang="en-US" sz="1400" i="0" smtClean="0">
                <a:solidFill>
                  <a:schemeClr val="tx1"/>
                </a:solidFill>
                <a:latin typeface="Arial" panose="020B0604020202020204" pitchFamily="34" charset="0"/>
              </a:rPr>
              <a:pPr>
                <a:spcBef>
                  <a:spcPct val="0"/>
                </a:spcBef>
                <a:buClrTx/>
                <a:buFontTx/>
                <a:buNone/>
              </a:pPr>
              <a:t>26</a:t>
            </a:fld>
            <a:endParaRPr lang="en-GB" altLang="en-US" sz="1400" i="0">
              <a:solidFill>
                <a:schemeClr val="tx1"/>
              </a:solidFill>
              <a:latin typeface="Arial" panose="020B0604020202020204" pitchFamily="34" charset="0"/>
            </a:endParaRPr>
          </a:p>
        </p:txBody>
      </p:sp>
      <p:sp>
        <p:nvSpPr>
          <p:cNvPr id="9" name="Rectangle 4"/>
          <p:cNvSpPr>
            <a:spLocks noChangeArrowheads="1"/>
          </p:cNvSpPr>
          <p:nvPr/>
        </p:nvSpPr>
        <p:spPr bwMode="auto">
          <a:xfrm>
            <a:off x="504825" y="5661712"/>
            <a:ext cx="8137525" cy="614362"/>
          </a:xfrm>
          <a:prstGeom prst="rect">
            <a:avLst/>
          </a:prstGeom>
          <a:solidFill>
            <a:srgbClr val="DCDCDC"/>
          </a:solidFill>
          <a:ln w="9525">
            <a:solidFill>
              <a:srgbClr val="000000"/>
            </a:solidFill>
            <a:miter lim="800000"/>
            <a:headEnd/>
            <a:tailEnd/>
          </a:ln>
        </p:spPr>
        <p:txBody>
          <a:bodyPr lIns="90488" tIns="44450" rIns="90488" bIns="44450"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GB" altLang="en-US" sz="2000" b="1" i="0" dirty="0"/>
              <a:t>Three levels: decentralisation, delegation, devolution</a:t>
            </a:r>
          </a:p>
        </p:txBody>
      </p:sp>
    </p:spTree>
    <p:extLst>
      <p:ext uri="{BB962C8B-B14F-4D97-AF65-F5344CB8AC3E}">
        <p14:creationId xmlns:p14="http://schemas.microsoft.com/office/powerpoint/2010/main" val="16668180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8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8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8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8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animBg="1"/>
      <p:bldP spid="24582" grpId="0" animBg="1"/>
      <p:bldP spid="24584" grpId="0" animBg="1"/>
      <p:bldP spid="24585" grpId="0" animBg="1"/>
      <p:bldP spid="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0962" name="Group 34"/>
          <p:cNvGraphicFramePr>
            <a:graphicFrameLocks noGrp="1"/>
          </p:cNvGraphicFramePr>
          <p:nvPr>
            <p:extLst>
              <p:ext uri="{D42A27DB-BD31-4B8C-83A1-F6EECF244321}">
                <p14:modId xmlns:p14="http://schemas.microsoft.com/office/powerpoint/2010/main" val="3585555871"/>
              </p:ext>
            </p:extLst>
          </p:nvPr>
        </p:nvGraphicFramePr>
        <p:xfrm>
          <a:off x="250825" y="2168525"/>
          <a:ext cx="2736850" cy="3868618"/>
        </p:xfrm>
        <a:graphic>
          <a:graphicData uri="http://schemas.openxmlformats.org/drawingml/2006/table">
            <a:tbl>
              <a:tblPr/>
              <a:tblGrid>
                <a:gridCol w="2736850">
                  <a:extLst>
                    <a:ext uri="{9D8B030D-6E8A-4147-A177-3AD203B41FA5}">
                      <a16:colId xmlns:a16="http://schemas.microsoft.com/office/drawing/2014/main" xmlns="" val="20000"/>
                    </a:ext>
                  </a:extLst>
                </a:gridCol>
              </a:tblGrid>
              <a:tr h="1206962">
                <a:tc>
                  <a:txBody>
                    <a:body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en-GB" sz="1600" b="1" i="0" u="none" strike="noStrike" kern="1200" cap="none" normalizeH="0" baseline="0" noProof="0" dirty="0">
                          <a:ln>
                            <a:noFill/>
                          </a:ln>
                          <a:solidFill>
                            <a:schemeClr val="bg1"/>
                          </a:solidFill>
                          <a:effectLst/>
                          <a:latin typeface="+mn-lt"/>
                          <a:ea typeface="+mn-ea"/>
                          <a:cs typeface="Arial" charset="0"/>
                        </a:rPr>
                        <a:t>BS for the decentralisation of public services - SRC</a:t>
                      </a:r>
                    </a:p>
                  </a:txBody>
                  <a:tcPr marL="71996" marR="71996" marT="72004" marB="72004"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xmlns="" val="10000"/>
                  </a:ext>
                </a:extLst>
              </a:tr>
              <a:tr h="2661656">
                <a:tc>
                  <a:txBody>
                    <a:bodyPr/>
                    <a:lstStyle/>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en-GB" sz="1400" b="1" i="0" u="none" strike="noStrike" kern="1200" cap="none" normalizeH="0" baseline="0" noProof="0" dirty="0">
                          <a:ln>
                            <a:noFill/>
                          </a:ln>
                          <a:solidFill>
                            <a:srgbClr val="0F5494"/>
                          </a:solidFill>
                          <a:effectLst/>
                          <a:latin typeface="+mj-lt"/>
                          <a:ea typeface="+mn-ea"/>
                          <a:cs typeface="Arial" charset="0"/>
                        </a:rPr>
                        <a:t>If sub-national governments have extensive administrative power but limited political and fiscal authority:</a:t>
                      </a:r>
                    </a:p>
                    <a:p>
                      <a:pPr marL="117475" marR="0" lvl="0" indent="-117475" algn="l" defTabSz="966788" rtl="0" eaLnBrk="0" fontAlgn="base" latinLnBrk="0" hangingPunct="0">
                        <a:lnSpc>
                          <a:spcPct val="90000"/>
                        </a:lnSpc>
                        <a:spcBef>
                          <a:spcPct val="50000"/>
                        </a:spcBef>
                        <a:spcAft>
                          <a:spcPct val="0"/>
                        </a:spcAft>
                        <a:buClr>
                          <a:schemeClr val="bg2"/>
                        </a:buClr>
                        <a:buSzTx/>
                        <a:buFont typeface="Arial" pitchFamily="34" charset="0"/>
                        <a:buNone/>
                        <a:tabLst/>
                      </a:pPr>
                      <a:endParaRPr kumimoji="0" lang="en-GB" sz="1400" b="1" i="0" u="none" strike="noStrike" kern="1200" cap="none" normalizeH="0" baseline="0" noProof="0" dirty="0">
                        <a:ln>
                          <a:noFill/>
                        </a:ln>
                        <a:solidFill>
                          <a:srgbClr val="0F5494"/>
                        </a:solidFill>
                        <a:effectLst/>
                        <a:latin typeface="+mj-lt"/>
                        <a:ea typeface="+mn-ea"/>
                        <a:cs typeface="Arial" charset="0"/>
                      </a:endParaRP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en-GB" sz="1400" b="1" i="0" u="none" strike="noStrike" kern="1200" cap="none" normalizeH="0" baseline="0" noProof="0" dirty="0">
                          <a:ln>
                            <a:noFill/>
                          </a:ln>
                          <a:solidFill>
                            <a:srgbClr val="C00000"/>
                          </a:solidFill>
                          <a:effectLst/>
                          <a:latin typeface="+mj-lt"/>
                          <a:ea typeface="+mn-ea"/>
                          <a:cs typeface="Arial" charset="0"/>
                        </a:rPr>
                        <a:t>SRC can be provided to support the geographic decentralisation of services to subnational level. </a:t>
                      </a:r>
                    </a:p>
                  </a:txBody>
                  <a:tcPr marL="71996" marR="71996" marT="72004" marB="72004"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xmlns="" val="10001"/>
                  </a:ext>
                </a:extLst>
              </a:tr>
            </a:tbl>
          </a:graphicData>
        </a:graphic>
      </p:graphicFrame>
      <p:sp>
        <p:nvSpPr>
          <p:cNvPr id="65546" name="RunningHead"/>
          <p:cNvSpPr txBox="1">
            <a:spLocks noChangeArrowheads="1"/>
          </p:cNvSpPr>
          <p:nvPr/>
        </p:nvSpPr>
        <p:spPr bwMode="auto">
          <a:xfrm>
            <a:off x="6167438" y="239713"/>
            <a:ext cx="2725737" cy="1651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wrap="none" lIns="0" tIns="0" rIns="0" bIns="0">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ClrTx/>
              <a:buFontTx/>
              <a:buNone/>
            </a:pPr>
            <a:r>
              <a:rPr lang="en-US" altLang="en-US" sz="1200" i="0"/>
              <a:t>Running Head 12-Point Plain, Title Case</a:t>
            </a:r>
          </a:p>
        </p:txBody>
      </p:sp>
      <p:sp>
        <p:nvSpPr>
          <p:cNvPr id="65547" name="Title 10"/>
          <p:cNvSpPr>
            <a:spLocks noGrp="1"/>
          </p:cNvSpPr>
          <p:nvPr>
            <p:ph type="title"/>
          </p:nvPr>
        </p:nvSpPr>
        <p:spPr>
          <a:xfrm>
            <a:off x="395288" y="1341438"/>
            <a:ext cx="8229600" cy="719137"/>
          </a:xfrm>
        </p:spPr>
        <p:txBody>
          <a:bodyPr/>
          <a:lstStyle/>
          <a:p>
            <a:pPr algn="ctr" eaLnBrk="1" hangingPunct="1"/>
            <a:r>
              <a:rPr lang="en-GB" altLang="en-US" sz="2400"/>
              <a:t>SRC and decentralisation: 3 cases</a:t>
            </a:r>
            <a:endParaRPr lang="en-GB" altLang="en-US" sz="2400" dirty="0"/>
          </a:p>
        </p:txBody>
      </p:sp>
      <p:graphicFrame>
        <p:nvGraphicFramePr>
          <p:cNvPr id="12" name="Group 34"/>
          <p:cNvGraphicFramePr>
            <a:graphicFrameLocks noGrp="1"/>
          </p:cNvGraphicFramePr>
          <p:nvPr>
            <p:extLst/>
          </p:nvPr>
        </p:nvGraphicFramePr>
        <p:xfrm>
          <a:off x="3276600" y="2205038"/>
          <a:ext cx="2736850" cy="3813281"/>
        </p:xfrm>
        <a:graphic>
          <a:graphicData uri="http://schemas.openxmlformats.org/drawingml/2006/table">
            <a:tbl>
              <a:tblPr/>
              <a:tblGrid>
                <a:gridCol w="2736850">
                  <a:extLst>
                    <a:ext uri="{9D8B030D-6E8A-4147-A177-3AD203B41FA5}">
                      <a16:colId xmlns:a16="http://schemas.microsoft.com/office/drawing/2014/main" xmlns="" val="20000"/>
                    </a:ext>
                  </a:extLst>
                </a:gridCol>
              </a:tblGrid>
              <a:tr h="1130347">
                <a:tc>
                  <a:txBody>
                    <a:body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en-GB" sz="1600" b="1" i="0" u="none" strike="noStrike" kern="1200" cap="none" normalizeH="0" baseline="0" noProof="0" dirty="0">
                          <a:ln>
                            <a:noFill/>
                          </a:ln>
                          <a:solidFill>
                            <a:schemeClr val="bg1"/>
                          </a:solidFill>
                          <a:effectLst/>
                          <a:latin typeface="+mn-lt"/>
                          <a:ea typeface="+mn-ea"/>
                          <a:cs typeface="Arial" charset="0"/>
                        </a:rPr>
                        <a:t>BS to support a decentralisation process - SRC</a:t>
                      </a:r>
                    </a:p>
                    <a:p>
                      <a:pPr marL="0" marR="0" lvl="0" indent="0" algn="ctr" defTabSz="966788" rtl="0" eaLnBrk="0" fontAlgn="base" latinLnBrk="0" hangingPunct="0">
                        <a:lnSpc>
                          <a:spcPct val="100000"/>
                        </a:lnSpc>
                        <a:spcBef>
                          <a:spcPct val="0"/>
                        </a:spcBef>
                        <a:spcAft>
                          <a:spcPct val="0"/>
                        </a:spcAft>
                        <a:buClrTx/>
                        <a:buSzTx/>
                        <a:buFontTx/>
                        <a:buNone/>
                        <a:tabLst/>
                      </a:pPr>
                      <a:endParaRPr kumimoji="0" lang="en-GB" sz="1600" b="1" i="0" u="none" strike="noStrike" kern="1200" cap="none" normalizeH="0" baseline="0" noProof="0" dirty="0">
                        <a:ln>
                          <a:noFill/>
                        </a:ln>
                        <a:solidFill>
                          <a:schemeClr val="bg1"/>
                        </a:solidFill>
                        <a:effectLst/>
                        <a:latin typeface="+mn-lt"/>
                        <a:ea typeface="+mn-ea"/>
                        <a:cs typeface="Arial" charset="0"/>
                      </a:endParaRPr>
                    </a:p>
                  </a:txBody>
                  <a:tcPr marL="72014" marR="72014" marT="71975" marB="71975"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xmlns="" val="10000"/>
                  </a:ext>
                </a:extLst>
              </a:tr>
              <a:tr h="2682934">
                <a:tc>
                  <a:txBody>
                    <a:bodyPr/>
                    <a:lstStyle/>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en-GB" sz="1400" b="1" i="0" u="none" strike="noStrike" kern="1200" cap="none" normalizeH="0" baseline="0" noProof="0" dirty="0">
                          <a:ln>
                            <a:noFill/>
                          </a:ln>
                          <a:solidFill>
                            <a:srgbClr val="0F5494"/>
                          </a:solidFill>
                          <a:effectLst/>
                          <a:latin typeface="+mj-lt"/>
                          <a:ea typeface="+mn-ea"/>
                          <a:cs typeface="Arial" charset="0"/>
                        </a:rPr>
                        <a:t>If support for decentralisation is the objective of the BS:</a:t>
                      </a: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en-GB" sz="1400" b="1" i="0" u="none" strike="noStrike" kern="1200" cap="none" normalizeH="0" baseline="0" noProof="0" dirty="0">
                          <a:ln>
                            <a:noFill/>
                          </a:ln>
                          <a:solidFill>
                            <a:srgbClr val="C00000"/>
                          </a:solidFill>
                          <a:effectLst/>
                          <a:latin typeface="+mj-lt"/>
                          <a:ea typeface="+mn-ea"/>
                          <a:cs typeface="Arial" charset="0"/>
                        </a:rPr>
                        <a:t>The SRC </a:t>
                      </a: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400" b="1" i="0" u="none" strike="noStrike" kern="1200" cap="none" normalizeH="0" baseline="0" noProof="0" dirty="0">
                          <a:ln>
                            <a:noFill/>
                          </a:ln>
                          <a:solidFill>
                            <a:srgbClr val="C00000"/>
                          </a:solidFill>
                          <a:effectLst/>
                          <a:latin typeface="+mj-lt"/>
                          <a:ea typeface="+mn-ea"/>
                          <a:cs typeface="Arial" charset="0"/>
                        </a:rPr>
                        <a:t> should focus on reforms and institutional aspects of the decentralisation.</a:t>
                      </a: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400" b="1" i="0" u="none" strike="noStrike" kern="1200" cap="none" normalizeH="0" baseline="0" noProof="0" dirty="0">
                          <a:ln>
                            <a:noFill/>
                          </a:ln>
                          <a:solidFill>
                            <a:srgbClr val="C00000"/>
                          </a:solidFill>
                          <a:effectLst/>
                          <a:latin typeface="+mj-lt"/>
                          <a:ea typeface="+mn-ea"/>
                          <a:cs typeface="Arial" charset="0"/>
                        </a:rPr>
                        <a:t> Could cover the 3 dimensions (political, administrative, fiscal)</a:t>
                      </a: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endParaRPr kumimoji="0" lang="en-GB" sz="1400" b="1" i="0" u="none" strike="noStrike" kern="1200" cap="none" normalizeH="0" baseline="0" noProof="0" dirty="0">
                        <a:ln>
                          <a:noFill/>
                        </a:ln>
                        <a:solidFill>
                          <a:srgbClr val="0F5494"/>
                        </a:solidFill>
                        <a:effectLst/>
                        <a:latin typeface="+mj-lt"/>
                        <a:ea typeface="+mn-ea"/>
                        <a:cs typeface="Arial" charset="0"/>
                      </a:endParaRPr>
                    </a:p>
                  </a:txBody>
                  <a:tcPr marL="72014" marR="72014" marT="71975" marB="71975"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xmlns="" val="10001"/>
                  </a:ext>
                </a:extLst>
              </a:tr>
            </a:tbl>
          </a:graphicData>
        </a:graphic>
      </p:graphicFrame>
      <p:graphicFrame>
        <p:nvGraphicFramePr>
          <p:cNvPr id="13" name="Group 34"/>
          <p:cNvGraphicFramePr>
            <a:graphicFrameLocks noGrp="1"/>
          </p:cNvGraphicFramePr>
          <p:nvPr>
            <p:extLst>
              <p:ext uri="{D42A27DB-BD31-4B8C-83A1-F6EECF244321}">
                <p14:modId xmlns:p14="http://schemas.microsoft.com/office/powerpoint/2010/main" val="2489776548"/>
              </p:ext>
            </p:extLst>
          </p:nvPr>
        </p:nvGraphicFramePr>
        <p:xfrm>
          <a:off x="6227763" y="2205038"/>
          <a:ext cx="2703512" cy="3798703"/>
        </p:xfrm>
        <a:graphic>
          <a:graphicData uri="http://schemas.openxmlformats.org/drawingml/2006/table">
            <a:tbl>
              <a:tblPr/>
              <a:tblGrid>
                <a:gridCol w="2703512">
                  <a:extLst>
                    <a:ext uri="{9D8B030D-6E8A-4147-A177-3AD203B41FA5}">
                      <a16:colId xmlns:a16="http://schemas.microsoft.com/office/drawing/2014/main" xmlns="" val="20000"/>
                    </a:ext>
                  </a:extLst>
                </a:gridCol>
              </a:tblGrid>
              <a:tr h="1363180">
                <a:tc>
                  <a:txBody>
                    <a:body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en-GB" sz="1600" b="1" i="0" u="none" strike="noStrike" kern="1200" cap="none" normalizeH="0" baseline="0" noProof="0" dirty="0">
                          <a:ln>
                            <a:noFill/>
                          </a:ln>
                          <a:solidFill>
                            <a:schemeClr val="bg1"/>
                          </a:solidFill>
                          <a:effectLst/>
                          <a:latin typeface="+mn-lt"/>
                          <a:ea typeface="+mn-ea"/>
                          <a:cs typeface="Arial" charset="0"/>
                        </a:rPr>
                        <a:t>BS provided to a sub-national government</a:t>
                      </a:r>
                    </a:p>
                    <a:p>
                      <a:pPr marL="0" marR="0" lvl="0" indent="0" algn="ctr" defTabSz="966788" rtl="0" eaLnBrk="0" fontAlgn="base" latinLnBrk="0" hangingPunct="0">
                        <a:lnSpc>
                          <a:spcPct val="100000"/>
                        </a:lnSpc>
                        <a:spcBef>
                          <a:spcPct val="0"/>
                        </a:spcBef>
                        <a:spcAft>
                          <a:spcPct val="0"/>
                        </a:spcAft>
                        <a:buClrTx/>
                        <a:buSzTx/>
                        <a:buFontTx/>
                        <a:buNone/>
                        <a:tabLst/>
                      </a:pPr>
                      <a:r>
                        <a:rPr kumimoji="0" lang="en-GB" sz="1600" b="1" i="0" u="none" strike="noStrike" kern="1200" cap="none" normalizeH="0" baseline="0" noProof="0" dirty="0">
                          <a:ln>
                            <a:noFill/>
                          </a:ln>
                          <a:solidFill>
                            <a:schemeClr val="bg1"/>
                          </a:solidFill>
                          <a:effectLst/>
                          <a:latin typeface="+mn-lt"/>
                          <a:ea typeface="+mn-ea"/>
                          <a:cs typeface="Arial" charset="0"/>
                        </a:rPr>
                        <a:t>SRC</a:t>
                      </a:r>
                    </a:p>
                    <a:p>
                      <a:pPr marL="0" marR="0" lvl="0" indent="0" algn="ctr" defTabSz="966788" rtl="0" eaLnBrk="0" fontAlgn="base" latinLnBrk="0" hangingPunct="0">
                        <a:lnSpc>
                          <a:spcPct val="100000"/>
                        </a:lnSpc>
                        <a:spcBef>
                          <a:spcPct val="0"/>
                        </a:spcBef>
                        <a:spcAft>
                          <a:spcPct val="0"/>
                        </a:spcAft>
                        <a:buClrTx/>
                        <a:buSzTx/>
                        <a:buFontTx/>
                        <a:buNone/>
                        <a:tabLst/>
                      </a:pPr>
                      <a:endParaRPr kumimoji="0" lang="en-GB" sz="1600" b="1" i="0" u="none" strike="noStrike" kern="1200" cap="none" normalizeH="0" baseline="0" noProof="0" dirty="0">
                        <a:ln>
                          <a:noFill/>
                        </a:ln>
                        <a:solidFill>
                          <a:schemeClr val="bg1"/>
                        </a:solidFill>
                        <a:effectLst/>
                        <a:latin typeface="+mn-lt"/>
                        <a:ea typeface="+mn-ea"/>
                        <a:cs typeface="Arial" charset="0"/>
                      </a:endParaRPr>
                    </a:p>
                    <a:p>
                      <a:pPr marL="0" marR="0" lvl="0" indent="0" algn="ctr" defTabSz="966788" rtl="0" eaLnBrk="0" fontAlgn="base" latinLnBrk="0" hangingPunct="0">
                        <a:lnSpc>
                          <a:spcPct val="100000"/>
                        </a:lnSpc>
                        <a:spcBef>
                          <a:spcPct val="0"/>
                        </a:spcBef>
                        <a:spcAft>
                          <a:spcPct val="0"/>
                        </a:spcAft>
                        <a:buClrTx/>
                        <a:buSzTx/>
                        <a:buFontTx/>
                        <a:buNone/>
                        <a:tabLst/>
                      </a:pPr>
                      <a:endParaRPr kumimoji="0" lang="en-GB" sz="1600" b="1" i="0" u="none" strike="noStrike" kern="1200" cap="none" normalizeH="0" baseline="0" noProof="0" dirty="0">
                        <a:ln>
                          <a:noFill/>
                        </a:ln>
                        <a:solidFill>
                          <a:schemeClr val="bg1"/>
                        </a:solidFill>
                        <a:effectLst/>
                        <a:latin typeface="+mn-lt"/>
                        <a:ea typeface="+mn-ea"/>
                        <a:cs typeface="Arial" charset="0"/>
                      </a:endParaRPr>
                    </a:p>
                  </a:txBody>
                  <a:tcPr marL="71997" marR="71997" marT="71990" marB="7199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xmlns="" val="10000"/>
                  </a:ext>
                </a:extLst>
              </a:tr>
              <a:tr h="2435523">
                <a:tc>
                  <a:txBody>
                    <a:bodyPr/>
                    <a:lstStyle/>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en-GB" sz="1400" b="1" i="0" u="none" strike="noStrike" kern="1200" cap="none" normalizeH="0" baseline="0" noProof="0" dirty="0">
                          <a:ln>
                            <a:noFill/>
                          </a:ln>
                          <a:solidFill>
                            <a:srgbClr val="0F5494"/>
                          </a:solidFill>
                          <a:effectLst/>
                          <a:latin typeface="+mj-lt"/>
                          <a:ea typeface="+mn-ea"/>
                          <a:cs typeface="Arial" charset="0"/>
                        </a:rPr>
                        <a:t>If sub-national </a:t>
                      </a:r>
                      <a:r>
                        <a:rPr kumimoji="0" lang="en-GB" sz="1400" b="1" i="0" u="none" strike="noStrike" kern="1200" cap="none" normalizeH="0" baseline="0" noProof="0" dirty="0" err="1">
                          <a:ln>
                            <a:noFill/>
                          </a:ln>
                          <a:solidFill>
                            <a:srgbClr val="0F5494"/>
                          </a:solidFill>
                          <a:effectLst/>
                          <a:latin typeface="+mj-lt"/>
                          <a:ea typeface="+mn-ea"/>
                          <a:cs typeface="Arial" charset="0"/>
                        </a:rPr>
                        <a:t>gov.</a:t>
                      </a:r>
                      <a:r>
                        <a:rPr kumimoji="0" lang="en-GB" sz="1400" b="1" i="0" u="none" strike="noStrike" kern="1200" cap="none" normalizeH="0" baseline="0" noProof="0" dirty="0">
                          <a:ln>
                            <a:noFill/>
                          </a:ln>
                          <a:solidFill>
                            <a:srgbClr val="0F5494"/>
                          </a:solidFill>
                          <a:effectLst/>
                          <a:latin typeface="+mj-lt"/>
                          <a:ea typeface="+mn-ea"/>
                          <a:cs typeface="Arial" charset="0"/>
                        </a:rPr>
                        <a:t> has extensive political, administrative and fiscal powers: </a:t>
                      </a: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endParaRPr kumimoji="0" lang="en-GB" sz="1400" b="1" i="0" u="none" strike="noStrike" kern="1200" cap="none" normalizeH="0" baseline="0" noProof="0" dirty="0">
                        <a:ln>
                          <a:noFill/>
                        </a:ln>
                        <a:solidFill>
                          <a:srgbClr val="0F5494"/>
                        </a:solidFill>
                        <a:effectLst/>
                        <a:latin typeface="+mj-lt"/>
                        <a:ea typeface="+mn-ea"/>
                        <a:cs typeface="Arial" charset="0"/>
                      </a:endParaRP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400" b="1" i="0" u="none" strike="noStrike" kern="1200" cap="none" normalizeH="0" baseline="0" noProof="0" dirty="0">
                          <a:ln>
                            <a:noFill/>
                          </a:ln>
                          <a:solidFill>
                            <a:srgbClr val="0F5494"/>
                          </a:solidFill>
                          <a:effectLst/>
                          <a:latin typeface="+mj-lt"/>
                          <a:ea typeface="+mn-ea"/>
                          <a:cs typeface="Arial" charset="0"/>
                        </a:rPr>
                        <a:t> </a:t>
                      </a:r>
                      <a:r>
                        <a:rPr kumimoji="0" lang="en-GB" sz="1400" b="1" i="0" u="none" strike="noStrike" kern="1200" cap="none" normalizeH="0" baseline="0" noProof="0" dirty="0">
                          <a:ln>
                            <a:noFill/>
                          </a:ln>
                          <a:solidFill>
                            <a:srgbClr val="C00000"/>
                          </a:solidFill>
                          <a:effectLst/>
                          <a:latin typeface="+mj-lt"/>
                          <a:ea typeface="+mn-ea"/>
                          <a:cs typeface="Arial" charset="0"/>
                        </a:rPr>
                        <a:t>a SRC can be provided to  sub-national government</a:t>
                      </a: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endParaRPr kumimoji="0" lang="en-GB" sz="1400" b="1" i="0" u="none" strike="noStrike" kern="1200" cap="none" normalizeH="0" baseline="0" noProof="0" dirty="0">
                        <a:ln>
                          <a:noFill/>
                        </a:ln>
                        <a:solidFill>
                          <a:srgbClr val="0F5494"/>
                        </a:solidFill>
                        <a:effectLst/>
                        <a:latin typeface="+mj-lt"/>
                        <a:ea typeface="+mn-ea"/>
                        <a:cs typeface="Arial" charset="0"/>
                      </a:endParaRPr>
                    </a:p>
                  </a:txBody>
                  <a:tcPr marL="71997" marR="71997" marT="71990" marB="7199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xmlns="" val="10001"/>
                  </a:ext>
                </a:extLst>
              </a:tr>
            </a:tbl>
          </a:graphicData>
        </a:graphic>
      </p:graphicFrame>
      <p:sp>
        <p:nvSpPr>
          <p:cNvPr id="65564" name="Rectangle 14"/>
          <p:cNvSpPr>
            <a:spLocks noChangeArrowheads="1"/>
          </p:cNvSpPr>
          <p:nvPr/>
        </p:nvSpPr>
        <p:spPr bwMode="auto">
          <a:xfrm>
            <a:off x="7812088" y="7029450"/>
            <a:ext cx="914400" cy="914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endParaRPr lang="en-US" altLang="en-US" sz="1200" i="0"/>
          </a:p>
        </p:txBody>
      </p:sp>
      <p:sp>
        <p:nvSpPr>
          <p:cNvPr id="65565" name="Right Arrow 16"/>
          <p:cNvSpPr>
            <a:spLocks noChangeArrowheads="1"/>
          </p:cNvSpPr>
          <p:nvPr/>
        </p:nvSpPr>
        <p:spPr bwMode="auto">
          <a:xfrm>
            <a:off x="611188" y="4724400"/>
            <a:ext cx="979487" cy="485775"/>
          </a:xfrm>
          <a:prstGeom prst="rightArrow">
            <a:avLst>
              <a:gd name="adj1" fmla="val 50000"/>
              <a:gd name="adj2" fmla="val 49942"/>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endParaRPr lang="en-US" altLang="en-US" sz="1200" i="0"/>
          </a:p>
        </p:txBody>
      </p:sp>
      <p:sp>
        <p:nvSpPr>
          <p:cNvPr id="65566" name="Slide Number Placeholder 3"/>
          <p:cNvSpPr txBox="1">
            <a:spLocks/>
          </p:cNvSpPr>
          <p:nvPr/>
        </p:nvSpPr>
        <p:spPr bwMode="auto">
          <a:xfrm>
            <a:off x="6956425" y="6389688"/>
            <a:ext cx="2133600" cy="47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ClrTx/>
              <a:buFontTx/>
              <a:buNone/>
            </a:pPr>
            <a:fld id="{BBFB250B-1C29-48DF-9D2C-EE6856F9BC9E}" type="slidenum">
              <a:rPr lang="en-GB" altLang="en-US" sz="1400" i="0">
                <a:solidFill>
                  <a:schemeClr val="tx1"/>
                </a:solidFill>
                <a:latin typeface="Arial" panose="020B0604020202020204" pitchFamily="34" charset="0"/>
              </a:rPr>
              <a:pPr algn="r">
                <a:spcBef>
                  <a:spcPct val="0"/>
                </a:spcBef>
                <a:buClrTx/>
                <a:buFontTx/>
                <a:buNone/>
              </a:pPr>
              <a:t>27</a:t>
            </a:fld>
            <a:endParaRPr lang="en-GB" altLang="en-US" sz="1400" i="0">
              <a:solidFill>
                <a:schemeClr val="tx1"/>
              </a:solidFill>
              <a:latin typeface="Arial" panose="020B0604020202020204" pitchFamily="34" charset="0"/>
            </a:endParaRPr>
          </a:p>
        </p:txBody>
      </p:sp>
      <p:sp>
        <p:nvSpPr>
          <p:cNvPr id="65567" name="Right Arrow 18"/>
          <p:cNvSpPr>
            <a:spLocks noChangeArrowheads="1"/>
          </p:cNvSpPr>
          <p:nvPr/>
        </p:nvSpPr>
        <p:spPr bwMode="auto">
          <a:xfrm>
            <a:off x="323850" y="4652963"/>
            <a:ext cx="503238" cy="144462"/>
          </a:xfrm>
          <a:prstGeom prst="rightArrow">
            <a:avLst>
              <a:gd name="adj1" fmla="val 50000"/>
              <a:gd name="adj2" fmla="val 49769"/>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endParaRPr lang="en-US" altLang="en-US" sz="1200" i="0"/>
          </a:p>
        </p:txBody>
      </p:sp>
      <p:sp>
        <p:nvSpPr>
          <p:cNvPr id="26656" name="Down Arrow 20"/>
          <p:cNvSpPr>
            <a:spLocks noChangeArrowheads="1"/>
          </p:cNvSpPr>
          <p:nvPr/>
        </p:nvSpPr>
        <p:spPr bwMode="auto">
          <a:xfrm>
            <a:off x="1258888" y="4652963"/>
            <a:ext cx="576262" cy="288925"/>
          </a:xfrm>
          <a:prstGeom prst="downArrow">
            <a:avLst>
              <a:gd name="adj1" fmla="val 50000"/>
              <a:gd name="adj2" fmla="val 50000"/>
            </a:avLst>
          </a:prstGeom>
          <a:solidFill>
            <a:srgbClr val="C00000">
              <a:alpha val="79999"/>
            </a:srgbClr>
          </a:solidFill>
          <a:ln>
            <a:noFill/>
          </a:ln>
          <a:extLst>
            <a:ext uri="{91240B29-F687-4f45-9708-019B960494DF}">
              <a14:hiddenLine xmlns:a14="http://schemas.microsoft.com/office/drawing/2010/main" xmlns="" w="9525" algn="ctr">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endParaRPr lang="en-US" altLang="en-US" sz="1200" i="0"/>
          </a:p>
        </p:txBody>
      </p:sp>
      <p:sp>
        <p:nvSpPr>
          <p:cNvPr id="26657" name="Down Arrow 21"/>
          <p:cNvSpPr>
            <a:spLocks noChangeArrowheads="1"/>
          </p:cNvSpPr>
          <p:nvPr/>
        </p:nvSpPr>
        <p:spPr bwMode="auto">
          <a:xfrm>
            <a:off x="4284663" y="4064000"/>
            <a:ext cx="574675" cy="288925"/>
          </a:xfrm>
          <a:prstGeom prst="downArrow">
            <a:avLst>
              <a:gd name="adj1" fmla="val 50000"/>
              <a:gd name="adj2" fmla="val 50000"/>
            </a:avLst>
          </a:prstGeom>
          <a:solidFill>
            <a:srgbClr val="C00000">
              <a:alpha val="79999"/>
            </a:srgbClr>
          </a:solidFill>
          <a:ln>
            <a:noFill/>
          </a:ln>
          <a:extLst>
            <a:ext uri="{91240B29-F687-4f45-9708-019B960494DF}">
              <a14:hiddenLine xmlns:a14="http://schemas.microsoft.com/office/drawing/2010/main" xmlns="" w="9525" algn="ctr">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endParaRPr lang="en-US" altLang="en-US" sz="1200" i="0"/>
          </a:p>
        </p:txBody>
      </p:sp>
      <p:sp>
        <p:nvSpPr>
          <p:cNvPr id="26658" name="Down Arrow 22"/>
          <p:cNvSpPr>
            <a:spLocks noChangeArrowheads="1"/>
          </p:cNvSpPr>
          <p:nvPr/>
        </p:nvSpPr>
        <p:spPr bwMode="auto">
          <a:xfrm>
            <a:off x="7092950" y="4292600"/>
            <a:ext cx="574675" cy="288925"/>
          </a:xfrm>
          <a:prstGeom prst="downArrow">
            <a:avLst>
              <a:gd name="adj1" fmla="val 50000"/>
              <a:gd name="adj2" fmla="val 50000"/>
            </a:avLst>
          </a:prstGeom>
          <a:solidFill>
            <a:srgbClr val="C00000">
              <a:alpha val="79999"/>
            </a:srgbClr>
          </a:solidFill>
          <a:ln>
            <a:noFill/>
          </a:ln>
          <a:extLst>
            <a:ext uri="{91240B29-F687-4f45-9708-019B960494DF}">
              <a14:hiddenLine xmlns:a14="http://schemas.microsoft.com/office/drawing/2010/main" xmlns="" w="9525" algn="ctr">
                <a:solidFill>
                  <a:srgbClr val="000000"/>
                </a:solidFill>
                <a:round/>
                <a:headEnd/>
                <a:tailEnd/>
              </a14:hiddenLine>
            </a:ext>
          </a:extLst>
        </p:spPr>
        <p:txBody>
          <a:bodyPr anchor="ctr"/>
          <a:lstStyle>
            <a:lvl1pPr marL="3175">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endParaRPr lang="en-US" altLang="en-US" sz="1200" i="0"/>
          </a:p>
        </p:txBody>
      </p:sp>
      <p:sp>
        <p:nvSpPr>
          <p:cNvPr id="26659" name="Rectangle 4"/>
          <p:cNvSpPr>
            <a:spLocks noChangeArrowheads="1"/>
          </p:cNvSpPr>
          <p:nvPr/>
        </p:nvSpPr>
        <p:spPr bwMode="auto">
          <a:xfrm>
            <a:off x="179388" y="6092825"/>
            <a:ext cx="5761037" cy="431800"/>
          </a:xfrm>
          <a:prstGeom prst="rect">
            <a:avLst/>
          </a:prstGeom>
          <a:solidFill>
            <a:srgbClr val="DCDCDC"/>
          </a:solidFill>
          <a:ln w="9525">
            <a:solidFill>
              <a:srgbClr val="000000"/>
            </a:solidFill>
            <a:miter lim="800000"/>
            <a:headEnd/>
            <a:tailEnd/>
          </a:ln>
        </p:spPr>
        <p:txBody>
          <a:bodyPr lIns="90488" tIns="44450" rIns="90488" bIns="44450"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400" b="1" i="0"/>
              <a:t>Take into account both central &amp; sub-national levels in design and implementation (incl. eligibility criteria)</a:t>
            </a:r>
          </a:p>
        </p:txBody>
      </p:sp>
      <p:sp>
        <p:nvSpPr>
          <p:cNvPr id="26660" name="Rectangle 4"/>
          <p:cNvSpPr>
            <a:spLocks noChangeArrowheads="1"/>
          </p:cNvSpPr>
          <p:nvPr/>
        </p:nvSpPr>
        <p:spPr bwMode="auto">
          <a:xfrm>
            <a:off x="6227763" y="6092825"/>
            <a:ext cx="2665412" cy="431800"/>
          </a:xfrm>
          <a:prstGeom prst="rect">
            <a:avLst/>
          </a:prstGeom>
          <a:solidFill>
            <a:srgbClr val="DCDCDC"/>
          </a:solidFill>
          <a:ln w="9525">
            <a:solidFill>
              <a:srgbClr val="000000"/>
            </a:solidFill>
            <a:miter lim="800000"/>
            <a:headEnd/>
            <a:tailEnd/>
          </a:ln>
        </p:spPr>
        <p:txBody>
          <a:bodyPr lIns="90488" tIns="44450" rIns="90488" bIns="44450"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400" b="1" i="0"/>
              <a:t>Focus on sub-national level</a:t>
            </a:r>
          </a:p>
        </p:txBody>
      </p:sp>
      <p:sp>
        <p:nvSpPr>
          <p:cNvPr id="65573" name="Slide Number Placeholder 15"/>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2BE79FB0-22F0-4EDA-B72E-573140921BA8}" type="slidenum">
              <a:rPr lang="en-GB" altLang="en-US" sz="1400" i="0" smtClean="0">
                <a:solidFill>
                  <a:schemeClr val="tx1"/>
                </a:solidFill>
                <a:latin typeface="Arial" panose="020B0604020202020204" pitchFamily="34" charset="0"/>
              </a:rPr>
              <a:pPr>
                <a:spcBef>
                  <a:spcPct val="0"/>
                </a:spcBef>
                <a:buClrTx/>
                <a:buFontTx/>
                <a:buNone/>
              </a:pPr>
              <a:t>27</a:t>
            </a:fld>
            <a:endParaRPr lang="en-GB" altLang="en-US" sz="1400" i="0">
              <a:solidFill>
                <a:schemeClr val="tx1"/>
              </a:solidFill>
              <a:latin typeface="Arial" panose="020B0604020202020204" pitchFamily="34" charset="0"/>
            </a:endParaRPr>
          </a:p>
        </p:txBody>
      </p:sp>
    </p:spTree>
    <p:extLst>
      <p:ext uri="{BB962C8B-B14F-4D97-AF65-F5344CB8AC3E}">
        <p14:creationId xmlns:p14="http://schemas.microsoft.com/office/powerpoint/2010/main" val="101148512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096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65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665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65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6658"/>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56" grpId="0" animBg="1"/>
      <p:bldP spid="26657" grpId="0" animBg="1"/>
      <p:bldP spid="26658" grpId="0" animBg="1"/>
      <p:bldP spid="26659" grpId="0" animBg="1"/>
      <p:bldP spid="2666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68313" y="1339850"/>
            <a:ext cx="8135937" cy="720725"/>
          </a:xfrm>
        </p:spPr>
        <p:txBody>
          <a:bodyPr/>
          <a:lstStyle/>
          <a:p>
            <a:pPr algn="ctr" eaLnBrk="1" hangingPunct="1"/>
            <a:r>
              <a:rPr lang="en-GB" altLang="en-US" sz="2400" dirty="0"/>
              <a:t>SRC and decentralisation: rationale and issues to be addressed</a:t>
            </a:r>
          </a:p>
        </p:txBody>
      </p:sp>
      <p:sp>
        <p:nvSpPr>
          <p:cNvPr id="4099" name="Rectangle 3"/>
          <p:cNvSpPr>
            <a:spLocks noGrp="1" noChangeArrowheads="1"/>
          </p:cNvSpPr>
          <p:nvPr>
            <p:ph type="body" idx="1"/>
          </p:nvPr>
        </p:nvSpPr>
        <p:spPr>
          <a:xfrm>
            <a:off x="0" y="2060575"/>
            <a:ext cx="9144000" cy="4660900"/>
          </a:xfrm>
        </p:spPr>
        <p:txBody>
          <a:bodyPr/>
          <a:lstStyle/>
          <a:p>
            <a:pPr marL="933450" lvl="1" indent="-476250" eaLnBrk="1" hangingPunct="1">
              <a:lnSpc>
                <a:spcPct val="130000"/>
              </a:lnSpc>
              <a:spcBef>
                <a:spcPct val="0"/>
              </a:spcBef>
              <a:spcAft>
                <a:spcPts val="0"/>
              </a:spcAft>
              <a:buFont typeface="Wingdings" pitchFamily="2" charset="2"/>
              <a:buChar char="§"/>
              <a:defRPr/>
            </a:pPr>
            <a:r>
              <a:rPr lang="en-GB" sz="1800" b="0" dirty="0">
                <a:solidFill>
                  <a:schemeClr val="accent6"/>
                </a:solidFill>
              </a:rPr>
              <a:t>Sectors of intervention with significant devolved (de-concentrated) and local (decentralised- local government) services delivery responsibilities.</a:t>
            </a:r>
          </a:p>
          <a:p>
            <a:pPr marL="933450" lvl="1" indent="-476250" eaLnBrk="1" hangingPunct="1">
              <a:lnSpc>
                <a:spcPct val="130000"/>
              </a:lnSpc>
              <a:spcBef>
                <a:spcPct val="0"/>
              </a:spcBef>
              <a:spcAft>
                <a:spcPts val="0"/>
              </a:spcAft>
              <a:buFont typeface="Wingdings" pitchFamily="2" charset="2"/>
              <a:buChar char="§"/>
              <a:defRPr/>
            </a:pPr>
            <a:r>
              <a:rPr lang="en-GB" sz="1800" b="0" dirty="0">
                <a:solidFill>
                  <a:srgbClr val="C00000"/>
                </a:solidFill>
              </a:rPr>
              <a:t>Principle of subsidiarity </a:t>
            </a:r>
            <a:r>
              <a:rPr lang="en-GB" sz="1800" b="0" dirty="0">
                <a:solidFill>
                  <a:schemeClr val="accent6"/>
                </a:solidFill>
              </a:rPr>
              <a:t>and need to address the “missing middle” in public services delivery. </a:t>
            </a:r>
          </a:p>
          <a:p>
            <a:pPr marL="933450" lvl="1" indent="-476250" eaLnBrk="1" hangingPunct="1">
              <a:lnSpc>
                <a:spcPct val="130000"/>
              </a:lnSpc>
              <a:spcBef>
                <a:spcPct val="0"/>
              </a:spcBef>
              <a:spcAft>
                <a:spcPts val="0"/>
              </a:spcAft>
              <a:buFont typeface="Wingdings" pitchFamily="2" charset="2"/>
              <a:buChar char="§"/>
              <a:defRPr/>
            </a:pPr>
            <a:r>
              <a:rPr lang="en-GB" sz="1800" b="0" dirty="0">
                <a:solidFill>
                  <a:schemeClr val="accent6"/>
                </a:solidFill>
              </a:rPr>
              <a:t>Institutional arrangements, managerial and administrative capacities</a:t>
            </a:r>
          </a:p>
          <a:p>
            <a:pPr marL="933450" lvl="1" indent="-476250" eaLnBrk="1" hangingPunct="1">
              <a:lnSpc>
                <a:spcPct val="130000"/>
              </a:lnSpc>
              <a:spcBef>
                <a:spcPct val="0"/>
              </a:spcBef>
              <a:spcAft>
                <a:spcPts val="0"/>
              </a:spcAft>
              <a:buFont typeface="Wingdings" pitchFamily="2" charset="2"/>
              <a:buChar char="§"/>
              <a:defRPr/>
            </a:pPr>
            <a:r>
              <a:rPr lang="en-GB" sz="1800" b="0" dirty="0">
                <a:solidFill>
                  <a:schemeClr val="accent6"/>
                </a:solidFill>
              </a:rPr>
              <a:t>Consistency of intergovernmental finances/budgetary allocation to subnational entities and their functional mandates </a:t>
            </a:r>
          </a:p>
          <a:p>
            <a:pPr marL="933450" lvl="1" indent="-476250">
              <a:lnSpc>
                <a:spcPct val="130000"/>
              </a:lnSpc>
              <a:spcBef>
                <a:spcPct val="0"/>
              </a:spcBef>
              <a:spcAft>
                <a:spcPts val="0"/>
              </a:spcAft>
              <a:buFont typeface="Wingdings" pitchFamily="2" charset="2"/>
              <a:buChar char="§"/>
              <a:defRPr/>
            </a:pPr>
            <a:r>
              <a:rPr lang="en-GB" sz="1800" b="0" dirty="0">
                <a:solidFill>
                  <a:schemeClr val="accent6"/>
                </a:solidFill>
              </a:rPr>
              <a:t>Decentralisation and wider public sector reform process. </a:t>
            </a:r>
          </a:p>
          <a:p>
            <a:pPr marL="933450" lvl="1" indent="-476250">
              <a:lnSpc>
                <a:spcPct val="130000"/>
              </a:lnSpc>
              <a:spcBef>
                <a:spcPct val="0"/>
              </a:spcBef>
              <a:spcAft>
                <a:spcPts val="0"/>
              </a:spcAft>
              <a:buFont typeface="Wingdings" pitchFamily="2" charset="2"/>
              <a:buChar char="§"/>
              <a:defRPr/>
            </a:pPr>
            <a:r>
              <a:rPr lang="en-GB" sz="1800" b="0" dirty="0">
                <a:solidFill>
                  <a:schemeClr val="accent6"/>
                </a:solidFill>
              </a:rPr>
              <a:t>Accountability at local levels. </a:t>
            </a:r>
          </a:p>
          <a:p>
            <a:pPr marL="933450" lvl="1" indent="-476250" eaLnBrk="1" hangingPunct="1">
              <a:lnSpc>
                <a:spcPct val="130000"/>
              </a:lnSpc>
              <a:spcBef>
                <a:spcPct val="0"/>
              </a:spcBef>
              <a:spcAft>
                <a:spcPts val="0"/>
              </a:spcAft>
              <a:buFont typeface="Wingdings" pitchFamily="2" charset="2"/>
              <a:buChar char="§"/>
              <a:defRPr/>
            </a:pPr>
            <a:r>
              <a:rPr lang="en-GB" sz="1800" b="0" dirty="0">
                <a:solidFill>
                  <a:schemeClr val="accent6"/>
                </a:solidFill>
              </a:rPr>
              <a:t>Policy ownership in all levels of government.</a:t>
            </a:r>
          </a:p>
        </p:txBody>
      </p:sp>
      <p:sp>
        <p:nvSpPr>
          <p:cNvPr id="61444" name="Slide Number Placeholder 3"/>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5C426E0C-B9C4-49E4-9392-78C94BFDF1AF}" type="slidenum">
              <a:rPr lang="en-GB" altLang="en-US" sz="1400" i="0" smtClean="0">
                <a:solidFill>
                  <a:schemeClr val="tx1"/>
                </a:solidFill>
                <a:latin typeface="Arial" panose="020B0604020202020204" pitchFamily="34" charset="0"/>
              </a:rPr>
              <a:pPr>
                <a:spcBef>
                  <a:spcPct val="0"/>
                </a:spcBef>
                <a:buClrTx/>
                <a:buFontTx/>
                <a:buNone/>
              </a:pPr>
              <a:t>28</a:t>
            </a:fld>
            <a:endParaRPr lang="en-GB" altLang="en-US" sz="1400" i="0">
              <a:solidFill>
                <a:schemeClr val="tx1"/>
              </a:solidFill>
              <a:latin typeface="Arial" panose="020B0604020202020204" pitchFamily="34" charset="0"/>
            </a:endParaRPr>
          </a:p>
        </p:txBody>
      </p:sp>
    </p:spTree>
    <p:extLst>
      <p:ext uri="{BB962C8B-B14F-4D97-AF65-F5344CB8AC3E}">
        <p14:creationId xmlns:p14="http://schemas.microsoft.com/office/powerpoint/2010/main" val="2698958635"/>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500063" y="1071563"/>
            <a:ext cx="8229600" cy="773112"/>
          </a:xfrm>
        </p:spPr>
        <p:txBody>
          <a:bodyPr/>
          <a:lstStyle/>
          <a:p>
            <a:pPr algn="ctr"/>
            <a:r>
              <a:rPr lang="en-GB" altLang="en-US"/>
              <a:t>Outline</a:t>
            </a:r>
          </a:p>
        </p:txBody>
      </p:sp>
      <p:sp>
        <p:nvSpPr>
          <p:cNvPr id="3" name="Content Placeholder 2"/>
          <p:cNvSpPr>
            <a:spLocks noGrp="1"/>
          </p:cNvSpPr>
          <p:nvPr>
            <p:ph idx="1"/>
          </p:nvPr>
        </p:nvSpPr>
        <p:spPr>
          <a:xfrm>
            <a:off x="539750" y="1844676"/>
            <a:ext cx="8229600" cy="4400550"/>
          </a:xfrm>
        </p:spPr>
        <p:txBody>
          <a:bodyPr/>
          <a:lstStyle/>
          <a:p>
            <a:pPr marL="358775" indent="-358775">
              <a:spcBef>
                <a:spcPts val="0"/>
              </a:spcBef>
              <a:buClrTx/>
              <a:buFont typeface="Wingdings" pitchFamily="2" charset="2"/>
              <a:buChar char="Ø"/>
              <a:tabLst>
                <a:tab pos="717550" algn="l"/>
              </a:tabLst>
              <a:defRPr/>
            </a:pPr>
            <a:r>
              <a:rPr lang="en-GB" sz="2000" i="0" dirty="0">
                <a:solidFill>
                  <a:srgbClr val="2D5EC1"/>
                </a:solidFill>
              </a:rPr>
              <a:t>Rationale  and objectives of SRC  </a:t>
            </a:r>
          </a:p>
          <a:p>
            <a:pPr marL="358775" indent="-358775">
              <a:spcBef>
                <a:spcPts val="0"/>
              </a:spcBef>
              <a:buClrTx/>
              <a:buFont typeface="Wingdings" pitchFamily="2" charset="2"/>
              <a:buChar char="Ø"/>
              <a:tabLst>
                <a:tab pos="717550" algn="l"/>
              </a:tabLst>
              <a:defRPr/>
            </a:pPr>
            <a:endParaRPr lang="en-GB" sz="2000" b="1" i="0" dirty="0">
              <a:solidFill>
                <a:srgbClr val="C00000"/>
              </a:solidFill>
            </a:endParaRPr>
          </a:p>
          <a:p>
            <a:pPr marL="358775" indent="-358775">
              <a:spcBef>
                <a:spcPts val="0"/>
              </a:spcBef>
              <a:buClrTx/>
              <a:buFont typeface="Wingdings" pitchFamily="2" charset="2"/>
              <a:buChar char="Ø"/>
              <a:tabLst>
                <a:tab pos="717550" algn="l"/>
              </a:tabLst>
              <a:defRPr/>
            </a:pPr>
            <a:r>
              <a:rPr lang="en-GB" sz="2000" i="0" dirty="0">
                <a:solidFill>
                  <a:srgbClr val="2D5EC1"/>
                </a:solidFill>
              </a:rPr>
              <a:t>Consideration of the EU Fundamental Values in the context of SRC</a:t>
            </a:r>
          </a:p>
          <a:p>
            <a:pPr marL="0" indent="0">
              <a:spcBef>
                <a:spcPts val="0"/>
              </a:spcBef>
              <a:buClrTx/>
              <a:buFontTx/>
              <a:buNone/>
              <a:tabLst>
                <a:tab pos="717550" algn="l"/>
              </a:tabLst>
              <a:defRPr/>
            </a:pPr>
            <a:endParaRPr lang="en-GB" sz="2000" i="0" dirty="0">
              <a:solidFill>
                <a:srgbClr val="2D5EC1"/>
              </a:solidFill>
            </a:endParaRPr>
          </a:p>
          <a:p>
            <a:pPr marL="358775" indent="-358775">
              <a:spcBef>
                <a:spcPts val="0"/>
              </a:spcBef>
              <a:buClrTx/>
              <a:buFont typeface="Wingdings" pitchFamily="2" charset="2"/>
              <a:buChar char="Ø"/>
              <a:tabLst>
                <a:tab pos="717550" algn="l"/>
              </a:tabLst>
              <a:defRPr/>
            </a:pPr>
            <a:r>
              <a:rPr lang="en-GB" sz="2000" i="0" dirty="0">
                <a:solidFill>
                  <a:srgbClr val="2D5EC1"/>
                </a:solidFill>
              </a:rPr>
              <a:t>How to assess the eligibility for a SRC</a:t>
            </a:r>
          </a:p>
          <a:p>
            <a:pPr marL="0" indent="0">
              <a:spcBef>
                <a:spcPts val="0"/>
              </a:spcBef>
              <a:buClrTx/>
              <a:buNone/>
              <a:tabLst>
                <a:tab pos="717550" algn="l"/>
              </a:tabLst>
            </a:pPr>
            <a:endParaRPr lang="en-GB" sz="2000" i="0" dirty="0"/>
          </a:p>
          <a:p>
            <a:pPr marL="358775" indent="-358775">
              <a:spcBef>
                <a:spcPts val="0"/>
              </a:spcBef>
              <a:buClrTx/>
              <a:buFont typeface="Wingdings" pitchFamily="2" charset="2"/>
              <a:buChar char="Ø"/>
              <a:tabLst>
                <a:tab pos="717550" algn="l"/>
              </a:tabLst>
            </a:pPr>
            <a:r>
              <a:rPr lang="en-GB" sz="2000" i="0" dirty="0"/>
              <a:t>SRC and decentralisation </a:t>
            </a:r>
          </a:p>
          <a:p>
            <a:pPr marL="358775" indent="-358775">
              <a:spcBef>
                <a:spcPts val="0"/>
              </a:spcBef>
              <a:buClrTx/>
              <a:buFont typeface="Wingdings" pitchFamily="2" charset="2"/>
              <a:buChar char="Ø"/>
              <a:tabLst>
                <a:tab pos="717550" algn="l"/>
              </a:tabLst>
            </a:pPr>
            <a:endParaRPr lang="en-GB" sz="2000" i="0" dirty="0">
              <a:solidFill>
                <a:srgbClr val="C00000"/>
              </a:solidFill>
            </a:endParaRPr>
          </a:p>
          <a:p>
            <a:pPr marL="358775" indent="-358775">
              <a:spcBef>
                <a:spcPts val="0"/>
              </a:spcBef>
              <a:buClrTx/>
              <a:buFont typeface="Wingdings" pitchFamily="2" charset="2"/>
              <a:buChar char="Ø"/>
              <a:tabLst>
                <a:tab pos="717550" algn="l"/>
              </a:tabLst>
            </a:pPr>
            <a:r>
              <a:rPr lang="en-GB" sz="2000" i="0" dirty="0">
                <a:solidFill>
                  <a:srgbClr val="C00000"/>
                </a:solidFill>
              </a:rPr>
              <a:t>Design and implementation of a SRC</a:t>
            </a:r>
          </a:p>
          <a:p>
            <a:pPr marL="0" indent="0">
              <a:spcBef>
                <a:spcPts val="0"/>
              </a:spcBef>
              <a:buClrTx/>
              <a:buNone/>
              <a:tabLst>
                <a:tab pos="717550" algn="l"/>
              </a:tabLst>
            </a:pPr>
            <a:endParaRPr lang="en-GB" sz="2000" i="0" dirty="0"/>
          </a:p>
          <a:p>
            <a:pPr marL="358775" indent="-358775">
              <a:spcBef>
                <a:spcPts val="0"/>
              </a:spcBef>
              <a:buClrTx/>
              <a:buFont typeface="Wingdings" pitchFamily="2" charset="2"/>
              <a:buChar char="Ø"/>
              <a:tabLst>
                <a:tab pos="717550" algn="l"/>
              </a:tabLst>
              <a:defRPr/>
            </a:pPr>
            <a:endParaRPr lang="en-GB" sz="2000" i="0" dirty="0">
              <a:solidFill>
                <a:srgbClr val="2D5EC1"/>
              </a:solidFill>
            </a:endParaRPr>
          </a:p>
          <a:p>
            <a:pPr marL="358775" indent="-358775">
              <a:spcBef>
                <a:spcPts val="0"/>
              </a:spcBef>
              <a:buClrTx/>
              <a:buFontTx/>
              <a:buNone/>
              <a:tabLst>
                <a:tab pos="717550" algn="l"/>
              </a:tabLst>
              <a:defRPr/>
            </a:pPr>
            <a:r>
              <a:rPr lang="en-GB" sz="2000" i="0" dirty="0">
                <a:solidFill>
                  <a:srgbClr val="2D5EC1"/>
                </a:solidFill>
              </a:rPr>
              <a:t>	</a:t>
            </a:r>
            <a:endParaRPr lang="en-GB" sz="1600" i="0" dirty="0"/>
          </a:p>
          <a:p>
            <a:pPr marL="358775" indent="-358775">
              <a:spcBef>
                <a:spcPts val="0"/>
              </a:spcBef>
              <a:buClrTx/>
              <a:buFont typeface="Wingdings" pitchFamily="2" charset="2"/>
              <a:buChar char="Ø"/>
              <a:tabLst>
                <a:tab pos="717550" algn="l"/>
              </a:tabLst>
              <a:defRPr/>
            </a:pPr>
            <a:endParaRPr lang="en-GB" sz="1200" i="0" dirty="0"/>
          </a:p>
          <a:p>
            <a:pPr marL="457200" indent="-457200">
              <a:spcBef>
                <a:spcPts val="1200"/>
              </a:spcBef>
              <a:buClrTx/>
              <a:buFontTx/>
              <a:buNone/>
              <a:defRPr/>
            </a:pPr>
            <a:endParaRPr lang="en-GB" sz="1200" i="0" dirty="0"/>
          </a:p>
          <a:p>
            <a:pPr marL="457200" indent="-457200">
              <a:spcBef>
                <a:spcPts val="1200"/>
              </a:spcBef>
              <a:buClrTx/>
              <a:buFontTx/>
              <a:buNone/>
              <a:defRPr/>
            </a:pPr>
            <a:endParaRPr lang="en-GB" sz="1200" i="0" dirty="0"/>
          </a:p>
          <a:p>
            <a:pPr marL="457200" indent="-457200">
              <a:spcBef>
                <a:spcPts val="1200"/>
              </a:spcBef>
              <a:buClrTx/>
              <a:buFontTx/>
              <a:buAutoNum type="arabicPeriod"/>
              <a:defRPr/>
            </a:pPr>
            <a:endParaRPr lang="en-GB" sz="1200" i="0" dirty="0"/>
          </a:p>
          <a:p>
            <a:pPr marL="457200" indent="-457200">
              <a:spcBef>
                <a:spcPts val="1200"/>
              </a:spcBef>
              <a:buClrTx/>
              <a:buFont typeface="+mj-lt"/>
              <a:buAutoNum type="arabicPeriod" startAt="5"/>
              <a:defRPr/>
            </a:pPr>
            <a:endParaRPr lang="en-GB" sz="1200" i="0" dirty="0"/>
          </a:p>
          <a:p>
            <a:pPr marL="457200" indent="-457200">
              <a:buClrTx/>
              <a:buFontTx/>
              <a:buNone/>
              <a:defRPr/>
            </a:pPr>
            <a:endParaRPr lang="en-GB" sz="1200" i="0" dirty="0"/>
          </a:p>
          <a:p>
            <a:pPr>
              <a:defRPr/>
            </a:pPr>
            <a:endParaRPr lang="en-GB" sz="1200" dirty="0"/>
          </a:p>
        </p:txBody>
      </p:sp>
      <p:sp>
        <p:nvSpPr>
          <p:cNvPr id="9220" name="Slide Number Placeholder 3"/>
          <p:cNvSpPr>
            <a:spLocks noGrp="1"/>
          </p:cNvSpPr>
          <p:nvPr>
            <p:ph type="sldNum" sz="quarter" idx="12"/>
          </p:nvPr>
        </p:nvSpPr>
        <p:spPr>
          <a:noFill/>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3456A09-F03F-4E5C-AC34-12217894C033}" type="slidenum">
              <a:rPr kumimoji="0" lang="en-GB"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GB"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8330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500063" y="1071563"/>
            <a:ext cx="8229600" cy="773112"/>
          </a:xfrm>
        </p:spPr>
        <p:txBody>
          <a:bodyPr/>
          <a:lstStyle/>
          <a:p>
            <a:pPr algn="ctr"/>
            <a:r>
              <a:rPr lang="en-GB" altLang="en-US"/>
              <a:t>Outline</a:t>
            </a:r>
          </a:p>
        </p:txBody>
      </p:sp>
      <p:sp>
        <p:nvSpPr>
          <p:cNvPr id="3" name="Content Placeholder 2"/>
          <p:cNvSpPr>
            <a:spLocks noGrp="1"/>
          </p:cNvSpPr>
          <p:nvPr>
            <p:ph idx="1"/>
          </p:nvPr>
        </p:nvSpPr>
        <p:spPr>
          <a:xfrm>
            <a:off x="539750" y="1844676"/>
            <a:ext cx="8229600" cy="4400550"/>
          </a:xfrm>
        </p:spPr>
        <p:txBody>
          <a:bodyPr/>
          <a:lstStyle/>
          <a:p>
            <a:pPr marL="358775" indent="-358775">
              <a:spcBef>
                <a:spcPts val="0"/>
              </a:spcBef>
              <a:buClrTx/>
              <a:buFont typeface="Wingdings" pitchFamily="2" charset="2"/>
              <a:buChar char="Ø"/>
              <a:tabLst>
                <a:tab pos="717550" algn="l"/>
              </a:tabLst>
              <a:defRPr/>
            </a:pPr>
            <a:r>
              <a:rPr lang="en-GB" sz="2000" b="1" i="0" dirty="0">
                <a:solidFill>
                  <a:srgbClr val="C00000"/>
                </a:solidFill>
              </a:rPr>
              <a:t>Rationale and objectives of SRC  </a:t>
            </a:r>
          </a:p>
          <a:p>
            <a:pPr marL="358775" indent="-358775">
              <a:spcBef>
                <a:spcPts val="0"/>
              </a:spcBef>
              <a:buClrTx/>
              <a:buFont typeface="Wingdings" pitchFamily="2" charset="2"/>
              <a:buChar char="Ø"/>
              <a:tabLst>
                <a:tab pos="717550" algn="l"/>
              </a:tabLst>
              <a:defRPr/>
            </a:pPr>
            <a:endParaRPr lang="en-GB" sz="2000" b="1" i="0" dirty="0">
              <a:solidFill>
                <a:srgbClr val="C00000"/>
              </a:solidFill>
            </a:endParaRPr>
          </a:p>
          <a:p>
            <a:pPr marL="358775" indent="-358775">
              <a:spcBef>
                <a:spcPts val="0"/>
              </a:spcBef>
              <a:buClrTx/>
              <a:buFont typeface="Wingdings" pitchFamily="2" charset="2"/>
              <a:buChar char="Ø"/>
              <a:tabLst>
                <a:tab pos="717550" algn="l"/>
              </a:tabLst>
              <a:defRPr/>
            </a:pPr>
            <a:r>
              <a:rPr lang="en-GB" sz="2000" i="0" dirty="0">
                <a:solidFill>
                  <a:srgbClr val="2D5EC1"/>
                </a:solidFill>
              </a:rPr>
              <a:t>Consideration of the EU Fundamental Values in the context of SRC</a:t>
            </a:r>
          </a:p>
          <a:p>
            <a:pPr marL="0" indent="0">
              <a:spcBef>
                <a:spcPts val="0"/>
              </a:spcBef>
              <a:buClrTx/>
              <a:buFontTx/>
              <a:buNone/>
              <a:tabLst>
                <a:tab pos="717550" algn="l"/>
              </a:tabLst>
              <a:defRPr/>
            </a:pPr>
            <a:endParaRPr lang="en-GB" sz="2000" i="0" dirty="0">
              <a:solidFill>
                <a:srgbClr val="2D5EC1"/>
              </a:solidFill>
            </a:endParaRPr>
          </a:p>
          <a:p>
            <a:pPr marL="358775" indent="-358775">
              <a:spcBef>
                <a:spcPts val="0"/>
              </a:spcBef>
              <a:buClrTx/>
              <a:buFont typeface="Wingdings" pitchFamily="2" charset="2"/>
              <a:buChar char="Ø"/>
              <a:tabLst>
                <a:tab pos="717550" algn="l"/>
              </a:tabLst>
              <a:defRPr/>
            </a:pPr>
            <a:r>
              <a:rPr lang="en-GB" sz="2000" i="0" dirty="0">
                <a:solidFill>
                  <a:srgbClr val="2D5EC1"/>
                </a:solidFill>
              </a:rPr>
              <a:t>How to assess the eligibility for a SRC</a:t>
            </a:r>
          </a:p>
          <a:p>
            <a:pPr marL="358775" indent="-358775">
              <a:spcBef>
                <a:spcPts val="0"/>
              </a:spcBef>
              <a:buClrTx/>
              <a:buFont typeface="Wingdings" pitchFamily="2" charset="2"/>
              <a:buChar char="Ø"/>
              <a:tabLst>
                <a:tab pos="717550" algn="l"/>
              </a:tabLst>
              <a:defRPr/>
            </a:pPr>
            <a:endParaRPr lang="en-GB" sz="2000" i="0" dirty="0">
              <a:solidFill>
                <a:srgbClr val="2D5EC1"/>
              </a:solidFill>
            </a:endParaRPr>
          </a:p>
          <a:p>
            <a:pPr marL="358775" indent="-358775">
              <a:spcBef>
                <a:spcPts val="0"/>
              </a:spcBef>
              <a:buClrTx/>
              <a:buFont typeface="Wingdings" pitchFamily="2" charset="2"/>
              <a:buChar char="Ø"/>
              <a:tabLst>
                <a:tab pos="717550" algn="l"/>
              </a:tabLst>
            </a:pPr>
            <a:r>
              <a:rPr lang="en-GB" sz="2000" i="0" dirty="0"/>
              <a:t>SRC and decentralisation </a:t>
            </a:r>
          </a:p>
          <a:p>
            <a:pPr marL="358775" indent="-358775">
              <a:spcBef>
                <a:spcPts val="0"/>
              </a:spcBef>
              <a:buClrTx/>
              <a:buFont typeface="Wingdings" pitchFamily="2" charset="2"/>
              <a:buChar char="Ø"/>
              <a:tabLst>
                <a:tab pos="717550" algn="l"/>
              </a:tabLst>
            </a:pPr>
            <a:endParaRPr lang="en-GB" sz="2000" i="0" dirty="0"/>
          </a:p>
          <a:p>
            <a:pPr marL="358775" indent="-358775">
              <a:spcBef>
                <a:spcPts val="0"/>
              </a:spcBef>
              <a:buClrTx/>
              <a:buFont typeface="Wingdings" pitchFamily="2" charset="2"/>
              <a:buChar char="Ø"/>
              <a:tabLst>
                <a:tab pos="717550" algn="l"/>
              </a:tabLst>
            </a:pPr>
            <a:r>
              <a:rPr lang="en-GB" sz="2000" i="0" dirty="0"/>
              <a:t>Design and implementation of a SRC</a:t>
            </a:r>
          </a:p>
          <a:p>
            <a:pPr marL="0" indent="0">
              <a:spcBef>
                <a:spcPts val="0"/>
              </a:spcBef>
              <a:buClrTx/>
              <a:buNone/>
              <a:tabLst>
                <a:tab pos="717550" algn="l"/>
              </a:tabLst>
            </a:pPr>
            <a:endParaRPr lang="en-GB" sz="2000" i="0" dirty="0"/>
          </a:p>
          <a:p>
            <a:pPr marL="358775" indent="-358775">
              <a:spcBef>
                <a:spcPts val="0"/>
              </a:spcBef>
              <a:buClrTx/>
              <a:buFont typeface="Wingdings" pitchFamily="2" charset="2"/>
              <a:buChar char="Ø"/>
              <a:tabLst>
                <a:tab pos="717550" algn="l"/>
              </a:tabLst>
              <a:defRPr/>
            </a:pPr>
            <a:endParaRPr lang="en-GB" sz="2000" i="0" dirty="0">
              <a:solidFill>
                <a:srgbClr val="2D5EC1"/>
              </a:solidFill>
            </a:endParaRPr>
          </a:p>
          <a:p>
            <a:pPr marL="358775" indent="-358775">
              <a:spcBef>
                <a:spcPts val="0"/>
              </a:spcBef>
              <a:buClrTx/>
              <a:buFontTx/>
              <a:buNone/>
              <a:tabLst>
                <a:tab pos="717550" algn="l"/>
              </a:tabLst>
              <a:defRPr/>
            </a:pPr>
            <a:r>
              <a:rPr lang="en-GB" sz="2000" i="0" dirty="0">
                <a:solidFill>
                  <a:srgbClr val="2D5EC1"/>
                </a:solidFill>
              </a:rPr>
              <a:t>	</a:t>
            </a:r>
            <a:endParaRPr lang="en-GB" sz="1600" i="0" dirty="0"/>
          </a:p>
          <a:p>
            <a:pPr marL="358775" indent="-358775">
              <a:spcBef>
                <a:spcPts val="0"/>
              </a:spcBef>
              <a:buClrTx/>
              <a:buFont typeface="Wingdings" pitchFamily="2" charset="2"/>
              <a:buChar char="Ø"/>
              <a:tabLst>
                <a:tab pos="717550" algn="l"/>
              </a:tabLst>
              <a:defRPr/>
            </a:pPr>
            <a:endParaRPr lang="en-GB" sz="1200" i="0" dirty="0"/>
          </a:p>
          <a:p>
            <a:pPr marL="457200" indent="-457200">
              <a:spcBef>
                <a:spcPts val="1200"/>
              </a:spcBef>
              <a:buClrTx/>
              <a:buFontTx/>
              <a:buNone/>
              <a:defRPr/>
            </a:pPr>
            <a:endParaRPr lang="en-GB" sz="1200" i="0" dirty="0"/>
          </a:p>
          <a:p>
            <a:pPr marL="457200" indent="-457200">
              <a:spcBef>
                <a:spcPts val="1200"/>
              </a:spcBef>
              <a:buClrTx/>
              <a:buFontTx/>
              <a:buNone/>
              <a:defRPr/>
            </a:pPr>
            <a:endParaRPr lang="en-GB" sz="1200" i="0" dirty="0"/>
          </a:p>
          <a:p>
            <a:pPr marL="457200" indent="-457200">
              <a:spcBef>
                <a:spcPts val="1200"/>
              </a:spcBef>
              <a:buClrTx/>
              <a:buFontTx/>
              <a:buAutoNum type="arabicPeriod"/>
              <a:defRPr/>
            </a:pPr>
            <a:endParaRPr lang="en-GB" sz="1200" i="0" dirty="0"/>
          </a:p>
          <a:p>
            <a:pPr marL="457200" indent="-457200">
              <a:spcBef>
                <a:spcPts val="1200"/>
              </a:spcBef>
              <a:buClrTx/>
              <a:buFont typeface="+mj-lt"/>
              <a:buAutoNum type="arabicPeriod" startAt="5"/>
              <a:defRPr/>
            </a:pPr>
            <a:endParaRPr lang="en-GB" sz="1200" i="0" dirty="0"/>
          </a:p>
          <a:p>
            <a:pPr marL="457200" indent="-457200">
              <a:buClrTx/>
              <a:buFontTx/>
              <a:buNone/>
              <a:defRPr/>
            </a:pPr>
            <a:endParaRPr lang="en-GB" sz="1200" i="0" dirty="0"/>
          </a:p>
          <a:p>
            <a:pPr>
              <a:defRPr/>
            </a:pPr>
            <a:endParaRPr lang="en-GB" sz="1200" dirty="0"/>
          </a:p>
        </p:txBody>
      </p:sp>
      <p:sp>
        <p:nvSpPr>
          <p:cNvPr id="9220" name="Slide Number Placeholder 3"/>
          <p:cNvSpPr>
            <a:spLocks noGrp="1"/>
          </p:cNvSpPr>
          <p:nvPr>
            <p:ph type="sldNum" sz="quarter" idx="12"/>
          </p:nvPr>
        </p:nvSpPr>
        <p:spPr>
          <a:noFill/>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fld id="{73456A09-F03F-4E5C-AC34-12217894C033}" type="slidenum">
              <a:rPr lang="en-GB" altLang="en-US" sz="1400" smtClean="0">
                <a:solidFill>
                  <a:schemeClr val="tx1"/>
                </a:solidFill>
                <a:latin typeface="Arial" panose="020B0604020202020204" pitchFamily="34" charset="0"/>
              </a:rPr>
              <a:pPr/>
              <a:t>3</a:t>
            </a:fld>
            <a:endParaRPr lang="en-GB" altLang="en-US" sz="1400">
              <a:solidFill>
                <a:schemeClr val="tx1"/>
              </a:solidFill>
              <a:latin typeface="Arial" panose="020B0604020202020204" pitchFamily="34" charset="0"/>
            </a:endParaRPr>
          </a:p>
        </p:txBody>
      </p:sp>
    </p:spTree>
    <p:extLst>
      <p:ext uri="{BB962C8B-B14F-4D97-AF65-F5344CB8AC3E}">
        <p14:creationId xmlns:p14="http://schemas.microsoft.com/office/powerpoint/2010/main" val="39326791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400" dirty="0"/>
              <a:t>Design of Inputs – Financial transfers</a:t>
            </a:r>
            <a:br>
              <a:rPr lang="en-GB" sz="2400" dirty="0"/>
            </a:br>
            <a:r>
              <a:rPr lang="en-GB" sz="2400" dirty="0"/>
              <a:t>Main issues (1/2) </a:t>
            </a:r>
            <a:br>
              <a:rPr lang="en-GB" sz="2400" dirty="0"/>
            </a:br>
            <a:endParaRPr lang="en-GB" sz="2400" dirty="0"/>
          </a:p>
        </p:txBody>
      </p:sp>
      <p:sp>
        <p:nvSpPr>
          <p:cNvPr id="3" name="Content Placeholder 2"/>
          <p:cNvSpPr>
            <a:spLocks noGrp="1"/>
          </p:cNvSpPr>
          <p:nvPr>
            <p:ph idx="1"/>
          </p:nvPr>
        </p:nvSpPr>
        <p:spPr>
          <a:xfrm>
            <a:off x="457200" y="1988840"/>
            <a:ext cx="8229600" cy="4536504"/>
          </a:xfrm>
        </p:spPr>
        <p:txBody>
          <a:bodyPr/>
          <a:lstStyle/>
          <a:p>
            <a:pPr marL="285750">
              <a:buClr>
                <a:srgbClr val="0F5494"/>
              </a:buClr>
              <a:buFont typeface="Wingdings" panose="05000000000000000000" pitchFamily="2" charset="2"/>
              <a:buChar char="Ø"/>
            </a:pPr>
            <a:r>
              <a:rPr lang="en-GB" sz="1800" b="1" i="0" dirty="0"/>
              <a:t>Scale of BS: </a:t>
            </a:r>
          </a:p>
          <a:p>
            <a:pPr marL="685800" lvl="1">
              <a:buClr>
                <a:srgbClr val="0F5494"/>
              </a:buClr>
              <a:buFont typeface="Wingdings" panose="05000000000000000000" pitchFamily="2" charset="2"/>
              <a:buChar char="Ø"/>
            </a:pPr>
            <a:r>
              <a:rPr lang="en-GB" sz="1400" b="0" i="0" dirty="0"/>
              <a:t>financing needs at national and sector level (MTFF/MTEF), </a:t>
            </a:r>
          </a:p>
          <a:p>
            <a:pPr marL="685800" lvl="1">
              <a:buClr>
                <a:srgbClr val="0F5494"/>
              </a:buClr>
              <a:buFont typeface="Wingdings" panose="05000000000000000000" pitchFamily="2" charset="2"/>
              <a:buChar char="Ø"/>
            </a:pPr>
            <a:r>
              <a:rPr lang="en-GB" sz="1400" b="0" i="0" dirty="0"/>
              <a:t>consistency with macroeconomic budget constraints, </a:t>
            </a:r>
          </a:p>
          <a:p>
            <a:pPr marL="685800" lvl="1">
              <a:buClr>
                <a:srgbClr val="0F5494"/>
              </a:buClr>
              <a:buFont typeface="Wingdings" panose="05000000000000000000" pitchFamily="2" charset="2"/>
              <a:buChar char="Ø"/>
            </a:pPr>
            <a:r>
              <a:rPr lang="en-GB" sz="1400" b="0" i="0" dirty="0"/>
              <a:t>current/investment and recurrent expenditures, </a:t>
            </a:r>
          </a:p>
          <a:p>
            <a:pPr marL="685800" lvl="1">
              <a:buClr>
                <a:srgbClr val="0F5494"/>
              </a:buClr>
              <a:buFont typeface="Wingdings" panose="05000000000000000000" pitchFamily="2" charset="2"/>
              <a:buChar char="Ø"/>
            </a:pPr>
            <a:r>
              <a:rPr lang="en-GB" sz="1400" b="0" i="0" dirty="0"/>
              <a:t>sector programme costing, </a:t>
            </a:r>
          </a:p>
          <a:p>
            <a:pPr marL="685800" lvl="1">
              <a:buClr>
                <a:srgbClr val="0F5494"/>
              </a:buClr>
              <a:buFont typeface="Wingdings" panose="05000000000000000000" pitchFamily="2" charset="2"/>
              <a:buChar char="Ø"/>
            </a:pPr>
            <a:r>
              <a:rPr lang="en-GB" sz="1400" b="0" i="0" dirty="0"/>
              <a:t>comprehensive picture of resource allocation to the sector (incl. donors)</a:t>
            </a:r>
          </a:p>
          <a:p>
            <a:pPr marL="685800" lvl="1">
              <a:buClr>
                <a:srgbClr val="0F5494"/>
              </a:buClr>
              <a:buFont typeface="Wingdings" panose="05000000000000000000" pitchFamily="2" charset="2"/>
              <a:buChar char="Ø"/>
            </a:pPr>
            <a:r>
              <a:rPr lang="en-GB" sz="1400" b="0" i="0" dirty="0"/>
              <a:t>track record on absorption capacities/past sector budget executions, sector performance reports </a:t>
            </a:r>
            <a:endParaRPr lang="en-GB" sz="1400" i="0" dirty="0">
              <a:solidFill>
                <a:srgbClr val="0F5494"/>
              </a:solidFill>
            </a:endParaRPr>
          </a:p>
          <a:p>
            <a:pPr>
              <a:buClr>
                <a:srgbClr val="0F5494"/>
              </a:buClr>
              <a:buFont typeface="Wingdings" panose="05000000000000000000" pitchFamily="2" charset="2"/>
              <a:buChar char="Ø"/>
            </a:pPr>
            <a:r>
              <a:rPr lang="en-GB" sz="1800" b="1" i="0" dirty="0"/>
              <a:t>Funding arrangements: </a:t>
            </a:r>
          </a:p>
          <a:p>
            <a:pPr lvl="1">
              <a:buClr>
                <a:srgbClr val="0F5494"/>
              </a:buClr>
              <a:buFont typeface="Wingdings" panose="05000000000000000000" pitchFamily="2" charset="2"/>
              <a:buChar char="Ø"/>
            </a:pPr>
            <a:r>
              <a:rPr lang="en-GB" sz="1400" b="0" dirty="0"/>
              <a:t>E</a:t>
            </a:r>
            <a:r>
              <a:rPr lang="en-GB" sz="1400" b="0" i="0" dirty="0"/>
              <a:t>armarking/traceability: preference for full fungibility (sustainability, ownership)</a:t>
            </a:r>
          </a:p>
          <a:p>
            <a:pPr lvl="1">
              <a:buClr>
                <a:srgbClr val="0F5494"/>
              </a:buClr>
              <a:buFont typeface="Wingdings" panose="05000000000000000000" pitchFamily="2" charset="2"/>
              <a:buChar char="Ø"/>
            </a:pPr>
            <a:r>
              <a:rPr lang="en-GB" sz="1400" b="0" dirty="0"/>
              <a:t>Additionality: specific sector budget screening &amp; monitoring </a:t>
            </a:r>
          </a:p>
          <a:p>
            <a:pPr lvl="1">
              <a:buClr>
                <a:srgbClr val="0F5494"/>
              </a:buClr>
              <a:buFont typeface="Wingdings" panose="05000000000000000000" pitchFamily="2" charset="2"/>
              <a:buChar char="Ø"/>
            </a:pPr>
            <a:r>
              <a:rPr lang="en-GB" sz="1400" b="0" i="0" dirty="0"/>
              <a:t>Ensure predictability of funds commitment in line with the budget cycle</a:t>
            </a:r>
            <a:endParaRPr lang="en-GB" sz="1400" b="0" dirty="0"/>
          </a:p>
          <a:p>
            <a:pPr marL="457200" lvl="1" indent="0">
              <a:buClr>
                <a:srgbClr val="0F5494"/>
              </a:buClr>
              <a:buNone/>
            </a:pPr>
            <a:endParaRPr lang="en-GB" sz="1400" b="0" dirty="0"/>
          </a:p>
          <a:p>
            <a:pPr marL="457200" lvl="1" indent="0">
              <a:buClr>
                <a:srgbClr val="0F5494"/>
              </a:buClr>
              <a:buNone/>
            </a:pPr>
            <a:r>
              <a:rPr lang="en-GB" sz="1400" b="0" dirty="0"/>
              <a:t>	</a:t>
            </a:r>
            <a:r>
              <a:rPr lang="en-GB" sz="1400" dirty="0"/>
              <a:t>Allocation of SRC funds to be considered in the context of the		partner country annual planning and budget processes</a:t>
            </a:r>
          </a:p>
          <a:p>
            <a:pPr marL="0" indent="0">
              <a:buClr>
                <a:srgbClr val="0F5494"/>
              </a:buClr>
              <a:buNone/>
            </a:pPr>
            <a:endParaRPr lang="en-GB" sz="1800" i="0" dirty="0"/>
          </a:p>
          <a:p>
            <a:pPr>
              <a:buClr>
                <a:srgbClr val="0F5494"/>
              </a:buClr>
              <a:buFont typeface="Wingdings" panose="05000000000000000000" pitchFamily="2" charset="2"/>
              <a:buChar char="Ø"/>
            </a:pPr>
            <a:endParaRPr lang="en-GB" sz="2000" i="0" dirty="0"/>
          </a:p>
          <a:p>
            <a:pPr>
              <a:buClr>
                <a:srgbClr val="0F5494"/>
              </a:buClr>
              <a:buFont typeface="Wingdings" panose="05000000000000000000" pitchFamily="2" charset="2"/>
              <a:buChar char="Ø"/>
            </a:pPr>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30</a:t>
            </a:fld>
            <a:endParaRPr lang="en-GB" dirty="0"/>
          </a:p>
        </p:txBody>
      </p:sp>
      <p:sp>
        <p:nvSpPr>
          <p:cNvPr id="8" name="Right Arrow 7"/>
          <p:cNvSpPr/>
          <p:nvPr/>
        </p:nvSpPr>
        <p:spPr bwMode="auto">
          <a:xfrm>
            <a:off x="683568" y="5733256"/>
            <a:ext cx="648072" cy="346348"/>
          </a:xfrm>
          <a:prstGeom prst="rightArrow">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spTree>
    <p:extLst>
      <p:ext uri="{BB962C8B-B14F-4D97-AF65-F5344CB8AC3E}">
        <p14:creationId xmlns:p14="http://schemas.microsoft.com/office/powerpoint/2010/main" val="13500693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2400" dirty="0"/>
              <a:t>Design of Inputs - Conditions, Performance assessment &amp; Indicators - Main issues (2/2)</a:t>
            </a:r>
          </a:p>
        </p:txBody>
      </p:sp>
      <p:sp>
        <p:nvSpPr>
          <p:cNvPr id="3" name="Content Placeholder 2"/>
          <p:cNvSpPr>
            <a:spLocks noGrp="1"/>
          </p:cNvSpPr>
          <p:nvPr>
            <p:ph idx="1"/>
          </p:nvPr>
        </p:nvSpPr>
        <p:spPr>
          <a:xfrm>
            <a:off x="251520" y="2060848"/>
            <a:ext cx="8640960" cy="4536503"/>
          </a:xfrm>
        </p:spPr>
        <p:txBody>
          <a:bodyPr/>
          <a:lstStyle/>
          <a:p>
            <a:pPr>
              <a:buClr>
                <a:srgbClr val="0F5494"/>
              </a:buClr>
              <a:buFont typeface="Wingdings" panose="05000000000000000000" pitchFamily="2" charset="2"/>
              <a:buChar char="Ø"/>
            </a:pPr>
            <a:endParaRPr lang="en-GB" sz="1800" b="1" i="0" dirty="0"/>
          </a:p>
          <a:p>
            <a:pPr>
              <a:buClr>
                <a:srgbClr val="0F5494"/>
              </a:buClr>
              <a:buFont typeface="Wingdings" panose="05000000000000000000" pitchFamily="2" charset="2"/>
              <a:buChar char="Ø"/>
            </a:pPr>
            <a:r>
              <a:rPr lang="en-GB" sz="1800" b="1" i="0" dirty="0"/>
              <a:t>Performance Assessment Framework (PAF) and indicators to assess sector policy/reform implementation:</a:t>
            </a:r>
          </a:p>
          <a:p>
            <a:pPr lvl="1">
              <a:buClr>
                <a:srgbClr val="0F5494"/>
              </a:buClr>
              <a:buFont typeface="Wingdings" panose="05000000000000000000" pitchFamily="2" charset="2"/>
              <a:buChar char="Ø"/>
            </a:pPr>
            <a:r>
              <a:rPr lang="en-GB" sz="1400" b="0" dirty="0"/>
              <a:t>Use as much as possible partner country established sector policy monitoring frameworks and focus on its improvement to promote ownership </a:t>
            </a:r>
          </a:p>
          <a:p>
            <a:pPr marL="457200" lvl="1" indent="0">
              <a:buClr>
                <a:srgbClr val="0F5494"/>
              </a:buClr>
              <a:buNone/>
            </a:pPr>
            <a:endParaRPr lang="en-GB" sz="1400" b="0" dirty="0"/>
          </a:p>
          <a:p>
            <a:pPr lvl="1">
              <a:buClr>
                <a:srgbClr val="0F5494"/>
              </a:buClr>
              <a:buFont typeface="Wingdings" panose="05000000000000000000" pitchFamily="2" charset="2"/>
              <a:buChar char="Ø"/>
            </a:pPr>
            <a:r>
              <a:rPr lang="en-GB" sz="1400" b="0" dirty="0"/>
              <a:t>Ensure SRC PAF and indicators support domestic decision making and sector reform processes</a:t>
            </a:r>
          </a:p>
          <a:p>
            <a:pPr marL="457200" lvl="1" indent="0">
              <a:buClr>
                <a:srgbClr val="0F5494"/>
              </a:buClr>
              <a:buNone/>
            </a:pPr>
            <a:endParaRPr lang="en-GB" sz="1400" b="0" dirty="0"/>
          </a:p>
          <a:p>
            <a:pPr lvl="1">
              <a:buClr>
                <a:srgbClr val="0F5494"/>
              </a:buClr>
              <a:buFont typeface="Wingdings" panose="05000000000000000000" pitchFamily="2" charset="2"/>
              <a:buChar char="Ø"/>
            </a:pPr>
            <a:r>
              <a:rPr lang="en-GB" sz="1400" b="0" dirty="0"/>
              <a:t>Ensure a focus on issues/actions over which the government/institution involved have control</a:t>
            </a:r>
          </a:p>
          <a:p>
            <a:pPr marL="457200" lvl="1" indent="0">
              <a:buClr>
                <a:srgbClr val="0F5494"/>
              </a:buClr>
              <a:buNone/>
            </a:pPr>
            <a:endParaRPr lang="en-GB" sz="1400" b="0" dirty="0"/>
          </a:p>
          <a:p>
            <a:pPr lvl="1">
              <a:buClr>
                <a:srgbClr val="0F5494"/>
              </a:buClr>
              <a:buFont typeface="Wingdings" panose="05000000000000000000" pitchFamily="2" charset="2"/>
              <a:buChar char="Ø"/>
            </a:pPr>
            <a:r>
              <a:rPr lang="en-GB" sz="1400" b="0" dirty="0"/>
              <a:t>Focus on few key issues of sector policy implementation &amp; performances (max 8 indicators for VT) to monitor progress and can be linked to BS inputs (specific indicators in case of additionality/earmarking of BS funds) </a:t>
            </a:r>
          </a:p>
          <a:p>
            <a:pPr marL="457200" lvl="1" indent="0">
              <a:buClr>
                <a:srgbClr val="0F5494"/>
              </a:buClr>
              <a:buNone/>
            </a:pPr>
            <a:endParaRPr lang="en-GB" sz="1400" b="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31</a:t>
            </a:fld>
            <a:endParaRPr lang="en-GB" dirty="0"/>
          </a:p>
        </p:txBody>
      </p:sp>
    </p:spTree>
    <p:extLst>
      <p:ext uri="{BB962C8B-B14F-4D97-AF65-F5344CB8AC3E}">
        <p14:creationId xmlns:p14="http://schemas.microsoft.com/office/powerpoint/2010/main" val="14606694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980729"/>
            <a:ext cx="8229600" cy="1224136"/>
          </a:xfrm>
        </p:spPr>
        <p:txBody>
          <a:bodyPr/>
          <a:lstStyle/>
          <a:p>
            <a:pPr algn="ctr"/>
            <a:r>
              <a:rPr lang="en-GB" sz="2400" dirty="0"/>
              <a:t>Design of Inputs - Capacity Development (1/2)</a:t>
            </a:r>
          </a:p>
        </p:txBody>
      </p:sp>
      <p:sp>
        <p:nvSpPr>
          <p:cNvPr id="3" name="Content Placeholder 2"/>
          <p:cNvSpPr>
            <a:spLocks noGrp="1"/>
          </p:cNvSpPr>
          <p:nvPr>
            <p:ph idx="1"/>
          </p:nvPr>
        </p:nvSpPr>
        <p:spPr>
          <a:xfrm>
            <a:off x="457200" y="1988840"/>
            <a:ext cx="8229600" cy="4680520"/>
          </a:xfrm>
        </p:spPr>
        <p:txBody>
          <a:bodyPr/>
          <a:lstStyle/>
          <a:p>
            <a:pPr marL="0" indent="0" algn="just">
              <a:buNone/>
            </a:pPr>
            <a:r>
              <a:rPr lang="en-GB" sz="1600" dirty="0"/>
              <a:t>Provision of Capacity development/Technical Assistance  (CD/TA) remains at the heart of design and implementation of SRC to improve quality and capacity of systems and institutions.</a:t>
            </a:r>
          </a:p>
          <a:p>
            <a:pPr marL="0" indent="0" algn="just">
              <a:buNone/>
            </a:pPr>
            <a:r>
              <a:rPr lang="en-GB" sz="1600" i="0" dirty="0"/>
              <a:t> </a:t>
            </a:r>
          </a:p>
          <a:p>
            <a:pPr algn="just">
              <a:buClr>
                <a:srgbClr val="0F5494"/>
              </a:buClr>
              <a:buFont typeface="Wingdings" panose="05000000000000000000" pitchFamily="2" charset="2"/>
              <a:buChar char="Ø"/>
            </a:pPr>
            <a:r>
              <a:rPr lang="en-GB" sz="1600" i="0" dirty="0"/>
              <a:t>Portfolio approach: complement the BS financial transfers</a:t>
            </a:r>
          </a:p>
          <a:p>
            <a:pPr marL="0" indent="0" algn="just">
              <a:buClr>
                <a:srgbClr val="0F5494"/>
              </a:buClr>
              <a:buNone/>
            </a:pPr>
            <a:endParaRPr lang="en-GB" sz="1600" i="0" dirty="0"/>
          </a:p>
          <a:p>
            <a:pPr algn="just">
              <a:buClr>
                <a:srgbClr val="0F5494"/>
              </a:buClr>
              <a:buFont typeface="Wingdings" panose="05000000000000000000" pitchFamily="2" charset="2"/>
              <a:buChar char="Ø"/>
            </a:pPr>
            <a:r>
              <a:rPr lang="en-GB" sz="1600" i="0" dirty="0"/>
              <a:t>National ownership and demand-driven process (ref. “EU backbone strategy”)</a:t>
            </a:r>
          </a:p>
          <a:p>
            <a:pPr algn="just">
              <a:buClr>
                <a:srgbClr val="0F5494"/>
              </a:buClr>
              <a:buFont typeface="Wingdings" panose="05000000000000000000" pitchFamily="2" charset="2"/>
              <a:buChar char="Ø"/>
            </a:pPr>
            <a:endParaRPr lang="en-GB" sz="1600" i="0" dirty="0"/>
          </a:p>
          <a:p>
            <a:pPr algn="just">
              <a:buClr>
                <a:srgbClr val="0F5494"/>
              </a:buClr>
              <a:buFont typeface="Wingdings" panose="05000000000000000000" pitchFamily="2" charset="2"/>
              <a:buChar char="Ø"/>
            </a:pPr>
            <a:r>
              <a:rPr lang="en-GB" sz="1600" i="0" dirty="0"/>
              <a:t>Needs for CD/TA to be identified and support designed “up front” during SRC formulation</a:t>
            </a:r>
          </a:p>
          <a:p>
            <a:pPr marL="0" indent="0" algn="just">
              <a:buClr>
                <a:srgbClr val="0F5494"/>
              </a:buClr>
              <a:buNone/>
            </a:pPr>
            <a:r>
              <a:rPr lang="en-GB" sz="1600" i="0" dirty="0"/>
              <a:t> </a:t>
            </a:r>
          </a:p>
          <a:p>
            <a:pPr algn="just">
              <a:buClr>
                <a:srgbClr val="0F5494"/>
              </a:buClr>
              <a:buFont typeface="Wingdings" panose="05000000000000000000" pitchFamily="2" charset="2"/>
              <a:buChar char="Ø"/>
            </a:pPr>
            <a:r>
              <a:rPr lang="en-GB" sz="1600" i="0" dirty="0"/>
              <a:t>CD/TA need to be timely delivered at key stages of SRC implementation</a:t>
            </a:r>
          </a:p>
          <a:p>
            <a:pPr marL="0" indent="0" algn="just">
              <a:buClr>
                <a:srgbClr val="0F5494"/>
              </a:buClr>
              <a:buNone/>
            </a:pPr>
            <a:endParaRPr lang="en-GB" sz="1600" i="0" dirty="0"/>
          </a:p>
          <a:p>
            <a:endParaRPr lang="en-GB" sz="1800" i="0" dirty="0"/>
          </a:p>
          <a:p>
            <a:endParaRPr lang="en-GB" sz="1800" i="0" dirty="0"/>
          </a:p>
          <a:p>
            <a:pPr marL="0" indent="0">
              <a:buNone/>
            </a:pPr>
            <a:endParaRPr lang="en-GB" sz="1800" i="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32</a:t>
            </a:fld>
            <a:endParaRPr lang="en-GB" dirty="0"/>
          </a:p>
        </p:txBody>
      </p:sp>
    </p:spTree>
    <p:extLst>
      <p:ext uri="{BB962C8B-B14F-4D97-AF65-F5344CB8AC3E}">
        <p14:creationId xmlns:p14="http://schemas.microsoft.com/office/powerpoint/2010/main" val="37649355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980729"/>
            <a:ext cx="8229600" cy="1224136"/>
          </a:xfrm>
        </p:spPr>
        <p:txBody>
          <a:bodyPr/>
          <a:lstStyle/>
          <a:p>
            <a:pPr algn="ctr"/>
            <a:r>
              <a:rPr lang="en-GB" sz="2400" dirty="0"/>
              <a:t>Implementation – Policy dialogue and Coordination</a:t>
            </a:r>
          </a:p>
        </p:txBody>
      </p:sp>
      <p:sp>
        <p:nvSpPr>
          <p:cNvPr id="3" name="Content Placeholder 2"/>
          <p:cNvSpPr>
            <a:spLocks noGrp="1"/>
          </p:cNvSpPr>
          <p:nvPr>
            <p:ph idx="1"/>
          </p:nvPr>
        </p:nvSpPr>
        <p:spPr>
          <a:xfrm>
            <a:off x="457200" y="1988840"/>
            <a:ext cx="8229600" cy="4680520"/>
          </a:xfrm>
        </p:spPr>
        <p:txBody>
          <a:bodyPr/>
          <a:lstStyle/>
          <a:p>
            <a:pPr algn="just">
              <a:buClr>
                <a:srgbClr val="0F5494"/>
              </a:buClr>
              <a:buFont typeface="Wingdings" panose="05000000000000000000" pitchFamily="2" charset="2"/>
              <a:buChar char="Ø"/>
            </a:pPr>
            <a:r>
              <a:rPr lang="en-GB" sz="1600" b="1" i="0" dirty="0"/>
              <a:t>Appropriate coordination/monitoring structure at sector level:</a:t>
            </a:r>
          </a:p>
          <a:p>
            <a:pPr algn="just">
              <a:buClr>
                <a:srgbClr val="0F5494"/>
              </a:buClr>
              <a:buFont typeface="Wingdings" panose="05000000000000000000" pitchFamily="2" charset="2"/>
              <a:buChar char="Ø"/>
            </a:pPr>
            <a:endParaRPr lang="en-GB" sz="1600" b="1" i="0" dirty="0"/>
          </a:p>
          <a:p>
            <a:pPr lvl="1" algn="just">
              <a:buClr>
                <a:srgbClr val="0F5494"/>
              </a:buClr>
              <a:buFont typeface="Wingdings" panose="05000000000000000000" pitchFamily="2" charset="2"/>
              <a:buChar char="ü"/>
            </a:pPr>
            <a:r>
              <a:rPr lang="en-GB" sz="1600" dirty="0"/>
              <a:t>Government-led joint sector working group   </a:t>
            </a:r>
            <a:endParaRPr lang="en-GB" sz="1600" b="0" dirty="0"/>
          </a:p>
          <a:p>
            <a:pPr lvl="1" algn="just">
              <a:buClr>
                <a:srgbClr val="0F5494"/>
              </a:buClr>
              <a:buFont typeface="Wingdings" panose="05000000000000000000" pitchFamily="2" charset="2"/>
              <a:buChar char="ü"/>
            </a:pPr>
            <a:endParaRPr lang="en-GB" sz="1600" b="0" dirty="0"/>
          </a:p>
          <a:p>
            <a:pPr lvl="1" algn="just">
              <a:buClr>
                <a:srgbClr val="0F5494"/>
              </a:buClr>
              <a:buFont typeface="Wingdings" panose="05000000000000000000" pitchFamily="2" charset="2"/>
              <a:buChar char="ü"/>
            </a:pPr>
            <a:r>
              <a:rPr lang="en-GB" sz="1600" b="0" dirty="0"/>
              <a:t>Common Performance Assessment Framework (PAF) </a:t>
            </a:r>
          </a:p>
          <a:p>
            <a:pPr lvl="1" algn="just">
              <a:buClr>
                <a:srgbClr val="0F5494"/>
              </a:buClr>
              <a:buFont typeface="Wingdings" panose="05000000000000000000" pitchFamily="2" charset="2"/>
              <a:buChar char="ü"/>
            </a:pPr>
            <a:r>
              <a:rPr lang="en-GB" sz="1600" dirty="0"/>
              <a:t>Joint annual sector review </a:t>
            </a:r>
            <a:r>
              <a:rPr lang="en-GB" sz="1600" b="0" dirty="0"/>
              <a:t>aligned with the budget cycle/process (aid efficiency principles, predictability and timely disbursements – FY n-1/n/n+1 principles)</a:t>
            </a:r>
          </a:p>
          <a:p>
            <a:pPr marL="457200" lvl="1" indent="0" algn="just">
              <a:buClr>
                <a:srgbClr val="0F5494"/>
              </a:buClr>
              <a:buNone/>
            </a:pPr>
            <a:endParaRPr lang="en-GB" sz="1600" b="0" dirty="0"/>
          </a:p>
          <a:p>
            <a:pPr lvl="1" algn="just">
              <a:buClr>
                <a:srgbClr val="0F5494"/>
              </a:buClr>
              <a:buFont typeface="Wingdings" panose="05000000000000000000" pitchFamily="2" charset="2"/>
              <a:buChar char="ü"/>
            </a:pPr>
            <a:r>
              <a:rPr lang="en-GB" sz="1600" dirty="0"/>
              <a:t>Donor-donor coordination </a:t>
            </a:r>
            <a:r>
              <a:rPr lang="en-GB" sz="1600" b="0" dirty="0"/>
              <a:t>at sector level to ensure complementarity of capacity development/project/BS interventions</a:t>
            </a:r>
          </a:p>
          <a:p>
            <a:pPr lvl="1" algn="just">
              <a:buClr>
                <a:srgbClr val="0F5494"/>
              </a:buClr>
              <a:buFont typeface="Wingdings" panose="05000000000000000000" pitchFamily="2" charset="2"/>
              <a:buChar char="ü"/>
            </a:pPr>
            <a:endParaRPr lang="en-GB" sz="1600" b="0" dirty="0"/>
          </a:p>
          <a:p>
            <a:pPr lvl="1" algn="just">
              <a:buClr>
                <a:srgbClr val="0F5494"/>
              </a:buClr>
              <a:buFont typeface="Wingdings" panose="05000000000000000000" pitchFamily="2" charset="2"/>
              <a:buChar char="ü"/>
            </a:pPr>
            <a:r>
              <a:rPr lang="en-GB" sz="1600" b="0" dirty="0"/>
              <a:t>Coordination/link up  with </a:t>
            </a:r>
            <a:r>
              <a:rPr lang="en-GB" sz="1600" dirty="0"/>
              <a:t>Budget Support Group </a:t>
            </a:r>
            <a:r>
              <a:rPr lang="en-GB" sz="1600" b="0" dirty="0"/>
              <a:t>(link with crosscutting reforms on civil service and public administration reform, generic PFM reforms, decentralisation…) to ensure </a:t>
            </a:r>
            <a:r>
              <a:rPr lang="en-GB" sz="1600" dirty="0"/>
              <a:t>consistent frameworks for monitoring and conditionality</a:t>
            </a:r>
            <a:r>
              <a:rPr lang="en-GB" sz="1600" b="0" dirty="0"/>
              <a:t>.</a:t>
            </a:r>
          </a:p>
          <a:p>
            <a:pPr lvl="1" algn="just">
              <a:buClr>
                <a:srgbClr val="0F5494"/>
              </a:buClr>
              <a:buFont typeface="Wingdings" panose="05000000000000000000" pitchFamily="2" charset="2"/>
              <a:buChar char="ü"/>
            </a:pPr>
            <a:endParaRPr lang="en-GB" sz="1600" b="0" dirty="0"/>
          </a:p>
          <a:p>
            <a:pPr marL="457200" lvl="1" indent="0" algn="just">
              <a:buClr>
                <a:srgbClr val="0F5494"/>
              </a:buClr>
              <a:buNone/>
            </a:pPr>
            <a:endParaRPr lang="en-GB" sz="1600" b="0" dirty="0"/>
          </a:p>
          <a:p>
            <a:pPr lvl="1" algn="just">
              <a:buClr>
                <a:srgbClr val="0F5494"/>
              </a:buClr>
              <a:buFont typeface="Wingdings" panose="05000000000000000000" pitchFamily="2" charset="2"/>
              <a:buChar char="ü"/>
            </a:pPr>
            <a:endParaRPr lang="en-GB" sz="1600" b="0" dirty="0"/>
          </a:p>
          <a:p>
            <a:pPr lvl="1" algn="just">
              <a:buClr>
                <a:srgbClr val="0F5494"/>
              </a:buClr>
              <a:buFont typeface="Wingdings" panose="05000000000000000000" pitchFamily="2" charset="2"/>
              <a:buChar char="ü"/>
            </a:pPr>
            <a:endParaRPr lang="en-GB" sz="1600" b="0" dirty="0"/>
          </a:p>
          <a:p>
            <a:pPr lvl="1" algn="just">
              <a:buClr>
                <a:srgbClr val="0F5494"/>
              </a:buClr>
              <a:buFont typeface="Wingdings" panose="05000000000000000000" pitchFamily="2" charset="2"/>
              <a:buChar char="ü"/>
            </a:pPr>
            <a:endParaRPr lang="en-GB" sz="1600" b="0" i="0" dirty="0"/>
          </a:p>
          <a:p>
            <a:pPr lvl="1" algn="just">
              <a:buClr>
                <a:srgbClr val="0F5494"/>
              </a:buClr>
              <a:buFont typeface="Wingdings" panose="05000000000000000000" pitchFamily="2" charset="2"/>
              <a:buChar char="ü"/>
            </a:pPr>
            <a:endParaRPr lang="en-GB" sz="1600" b="0" i="0" dirty="0"/>
          </a:p>
          <a:p>
            <a:pPr algn="just">
              <a:buClr>
                <a:srgbClr val="0F5494"/>
              </a:buClr>
              <a:buFont typeface="Wingdings" panose="05000000000000000000" pitchFamily="2" charset="2"/>
              <a:buChar char="Ø"/>
            </a:pPr>
            <a:endParaRPr lang="en-GB" sz="1600" i="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33</a:t>
            </a:fld>
            <a:endParaRPr lang="en-GB" dirty="0"/>
          </a:p>
        </p:txBody>
      </p:sp>
    </p:spTree>
    <p:extLst>
      <p:ext uri="{BB962C8B-B14F-4D97-AF65-F5344CB8AC3E}">
        <p14:creationId xmlns:p14="http://schemas.microsoft.com/office/powerpoint/2010/main" val="2755993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457200" y="1700809"/>
            <a:ext cx="8229600" cy="4320580"/>
          </a:xfrm>
        </p:spPr>
        <p:txBody>
          <a:bodyPr/>
          <a:lstStyle/>
          <a:p>
            <a:pPr eaLnBrk="1" hangingPunct="1"/>
            <a:endParaRPr lang="en-US" b="1" dirty="0"/>
          </a:p>
          <a:p>
            <a:pPr eaLnBrk="1" hangingPunct="1"/>
            <a:endParaRPr lang="en-US" b="1" dirty="0"/>
          </a:p>
          <a:p>
            <a:pPr eaLnBrk="1" hangingPunct="1"/>
            <a:endParaRPr lang="en-US" b="1" dirty="0"/>
          </a:p>
          <a:p>
            <a:pPr eaLnBrk="1" hangingPunct="1"/>
            <a:endParaRPr lang="en-US" b="1" dirty="0"/>
          </a:p>
          <a:p>
            <a:pPr algn="ctr" eaLnBrk="1" hangingPunct="1">
              <a:buNone/>
            </a:pPr>
            <a:r>
              <a:rPr lang="en-US" b="1" dirty="0"/>
              <a:t>Thank you very much for your attention</a:t>
            </a:r>
          </a:p>
        </p:txBody>
      </p:sp>
      <p:sp>
        <p:nvSpPr>
          <p:cNvPr id="3" name="Slide Number Placeholder 2"/>
          <p:cNvSpPr>
            <a:spLocks noGrp="1"/>
          </p:cNvSpPr>
          <p:nvPr>
            <p:ph type="sldNum" sz="quarter" idx="12"/>
          </p:nvPr>
        </p:nvSpPr>
        <p:spPr/>
        <p:txBody>
          <a:bodyPr/>
          <a:lstStyle/>
          <a:p>
            <a:fld id="{37B83C0C-BC65-4367-9B8A-060D4801009D}" type="slidenum">
              <a:rPr lang="en-GB" smtClean="0">
                <a:solidFill>
                  <a:srgbClr val="000000"/>
                </a:solidFill>
              </a:rPr>
              <a:pPr/>
              <a:t>34</a:t>
            </a:fld>
            <a:endParaRPr lang="en-GB">
              <a:solidFill>
                <a:srgbClr val="000000"/>
              </a:solidFill>
            </a:endParaRPr>
          </a:p>
        </p:txBody>
      </p:sp>
    </p:spTree>
    <p:extLst>
      <p:ext uri="{BB962C8B-B14F-4D97-AF65-F5344CB8AC3E}">
        <p14:creationId xmlns:p14="http://schemas.microsoft.com/office/powerpoint/2010/main" val="1668874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7D728CA9-1601-494A-8C6D-963F2FDCF897}" type="slidenum">
              <a:rPr lang="en-GB" altLang="es-ES" sz="1400" i="0" smtClean="0">
                <a:solidFill>
                  <a:srgbClr val="000000"/>
                </a:solidFill>
                <a:latin typeface="Arial" panose="020B0604020202020204" pitchFamily="34" charset="0"/>
              </a:rPr>
              <a:pPr>
                <a:spcBef>
                  <a:spcPct val="0"/>
                </a:spcBef>
                <a:buClrTx/>
                <a:buFontTx/>
                <a:buNone/>
              </a:pPr>
              <a:t>4</a:t>
            </a:fld>
            <a:endParaRPr lang="en-GB" altLang="es-ES" sz="1400" i="0">
              <a:solidFill>
                <a:srgbClr val="000000"/>
              </a:solidFill>
              <a:latin typeface="Arial" panose="020B0604020202020204" pitchFamily="34" charset="0"/>
            </a:endParaRPr>
          </a:p>
        </p:txBody>
      </p:sp>
      <p:sp>
        <p:nvSpPr>
          <p:cNvPr id="11267" name="Rectangle 2"/>
          <p:cNvSpPr>
            <a:spLocks noGrp="1" noChangeArrowheads="1"/>
          </p:cNvSpPr>
          <p:nvPr>
            <p:ph type="title"/>
          </p:nvPr>
        </p:nvSpPr>
        <p:spPr>
          <a:xfrm>
            <a:off x="0" y="1339850"/>
            <a:ext cx="8893175" cy="936625"/>
          </a:xfrm>
        </p:spPr>
        <p:txBody>
          <a:bodyPr/>
          <a:lstStyle/>
          <a:p>
            <a:pPr indent="0" algn="ctr" eaLnBrk="1" hangingPunct="1"/>
            <a:r>
              <a:rPr lang="en-GB" altLang="es-ES"/>
              <a:t>Rationale and Objectives</a:t>
            </a:r>
          </a:p>
        </p:txBody>
      </p:sp>
      <p:sp>
        <p:nvSpPr>
          <p:cNvPr id="11268" name="Rectangle 3"/>
          <p:cNvSpPr>
            <a:spLocks noGrp="1" noChangeArrowheads="1"/>
          </p:cNvSpPr>
          <p:nvPr>
            <p:ph type="body" idx="1"/>
          </p:nvPr>
        </p:nvSpPr>
        <p:spPr>
          <a:xfrm>
            <a:off x="250825" y="2132857"/>
            <a:ext cx="8642350" cy="4320332"/>
          </a:xfrm>
        </p:spPr>
        <p:txBody>
          <a:bodyPr/>
          <a:lstStyle/>
          <a:p>
            <a:pPr eaLnBrk="1" hangingPunct="1">
              <a:spcBef>
                <a:spcPct val="50000"/>
              </a:spcBef>
              <a:buClr>
                <a:srgbClr val="0F5494"/>
              </a:buClr>
              <a:buFont typeface="Wingdings" panose="05000000000000000000" pitchFamily="2" charset="2"/>
              <a:buNone/>
            </a:pPr>
            <a:r>
              <a:rPr lang="en-GB" altLang="es-ES" sz="2000" i="0" dirty="0"/>
              <a:t>Budget Support is to address 5 development challenges: </a:t>
            </a:r>
          </a:p>
          <a:p>
            <a:pPr eaLnBrk="1" hangingPunct="1">
              <a:spcBef>
                <a:spcPct val="50000"/>
              </a:spcBef>
              <a:buClr>
                <a:srgbClr val="0F5494"/>
              </a:buClr>
              <a:buFont typeface="Wingdings" panose="05000000000000000000" pitchFamily="2" charset="2"/>
              <a:buChar char="Ø"/>
            </a:pPr>
            <a:r>
              <a:rPr lang="en-GB" altLang="es-ES" sz="1800" i="0" dirty="0"/>
              <a:t>Promoting human rights and democratic values</a:t>
            </a:r>
          </a:p>
          <a:p>
            <a:pPr eaLnBrk="1" hangingPunct="1">
              <a:spcBef>
                <a:spcPct val="50000"/>
              </a:spcBef>
              <a:buClr>
                <a:srgbClr val="0F5494"/>
              </a:buClr>
              <a:buFont typeface="Wingdings" panose="05000000000000000000" pitchFamily="2" charset="2"/>
              <a:buChar char="Ø"/>
            </a:pPr>
            <a:r>
              <a:rPr lang="en-GB" altLang="es-ES" sz="1800" i="0" dirty="0"/>
              <a:t>Improving PFM, macroeconomic stability, inclusive growth and the fight against corruption and fraud</a:t>
            </a:r>
          </a:p>
          <a:p>
            <a:pPr eaLnBrk="1" hangingPunct="1">
              <a:spcBef>
                <a:spcPct val="50000"/>
              </a:spcBef>
              <a:buClr>
                <a:srgbClr val="0F5494"/>
              </a:buClr>
              <a:buFont typeface="Wingdings" panose="05000000000000000000" pitchFamily="2" charset="2"/>
              <a:buChar char="Ø"/>
            </a:pPr>
            <a:r>
              <a:rPr lang="en-GB" altLang="es-ES" sz="1800" b="1" i="0" u="sng" dirty="0">
                <a:solidFill>
                  <a:srgbClr val="C00000"/>
                </a:solidFill>
              </a:rPr>
              <a:t>Promoting sector reforms and improving sector service delivery</a:t>
            </a:r>
          </a:p>
          <a:p>
            <a:pPr eaLnBrk="1" hangingPunct="1">
              <a:spcBef>
                <a:spcPct val="50000"/>
              </a:spcBef>
              <a:buClr>
                <a:srgbClr val="0F5494"/>
              </a:buClr>
              <a:buFont typeface="Wingdings" panose="05000000000000000000" pitchFamily="2" charset="2"/>
              <a:buChar char="Ø"/>
            </a:pPr>
            <a:r>
              <a:rPr lang="en-GB" altLang="es-ES" sz="1800" i="0" dirty="0"/>
              <a:t>State-building in fragile states, and addressing development challenges of SIDS and OCTs</a:t>
            </a:r>
          </a:p>
          <a:p>
            <a:pPr eaLnBrk="1" hangingPunct="1">
              <a:spcBef>
                <a:spcPct val="50000"/>
              </a:spcBef>
              <a:buClr>
                <a:srgbClr val="0F5494"/>
              </a:buClr>
              <a:buFont typeface="Wingdings" panose="05000000000000000000" pitchFamily="2" charset="2"/>
              <a:buChar char="Ø"/>
            </a:pPr>
            <a:r>
              <a:rPr lang="en-GB" altLang="es-ES" sz="1800" i="0" dirty="0"/>
              <a:t>Improving domestic revenue mobilisation and reducing dependency on aid</a:t>
            </a:r>
          </a:p>
          <a:p>
            <a:pPr eaLnBrk="1" hangingPunct="1">
              <a:spcBef>
                <a:spcPct val="50000"/>
              </a:spcBef>
              <a:buClr>
                <a:srgbClr val="0F5494"/>
              </a:buClr>
              <a:buFont typeface="Wingdings" panose="05000000000000000000" pitchFamily="2" charset="2"/>
              <a:buChar char="Ø"/>
            </a:pPr>
            <a:endParaRPr lang="en-GB" altLang="es-ES" sz="1800" i="0" dirty="0"/>
          </a:p>
        </p:txBody>
      </p:sp>
    </p:spTree>
    <p:extLst>
      <p:ext uri="{BB962C8B-B14F-4D97-AF65-F5344CB8AC3E}">
        <p14:creationId xmlns:p14="http://schemas.microsoft.com/office/powerpoint/2010/main" val="3836931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algn="ctr"/>
            <a:r>
              <a:rPr lang="en-GB" altLang="es-ES" sz="2800" dirty="0"/>
              <a:t>SRC specific objectives (1/2)</a:t>
            </a:r>
          </a:p>
        </p:txBody>
      </p:sp>
      <p:sp>
        <p:nvSpPr>
          <p:cNvPr id="17411" name="Slide Number Placeholder 3"/>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8870714B-30BB-48A6-A632-BCA6567BFE32}" type="slidenum">
              <a:rPr lang="en-GB" altLang="es-ES" sz="1400" i="0" smtClean="0">
                <a:solidFill>
                  <a:srgbClr val="000000"/>
                </a:solidFill>
                <a:latin typeface="Arial" panose="020B0604020202020204" pitchFamily="34" charset="0"/>
              </a:rPr>
              <a:pPr>
                <a:spcBef>
                  <a:spcPct val="0"/>
                </a:spcBef>
                <a:buClrTx/>
                <a:buFontTx/>
                <a:buNone/>
              </a:pPr>
              <a:t>5</a:t>
            </a:fld>
            <a:endParaRPr lang="en-GB" altLang="es-ES" sz="1400" i="0">
              <a:solidFill>
                <a:srgbClr val="000000"/>
              </a:solidFill>
              <a:latin typeface="Arial" panose="020B0604020202020204" pitchFamily="34" charset="0"/>
            </a:endParaRPr>
          </a:p>
        </p:txBody>
      </p:sp>
      <p:sp>
        <p:nvSpPr>
          <p:cNvPr id="17412" name="Content Placeholder 2"/>
          <p:cNvSpPr>
            <a:spLocks noGrp="1"/>
          </p:cNvSpPr>
          <p:nvPr>
            <p:ph idx="1"/>
          </p:nvPr>
        </p:nvSpPr>
        <p:spPr>
          <a:xfrm>
            <a:off x="457200" y="2276475"/>
            <a:ext cx="8229600" cy="4105275"/>
          </a:xfrm>
        </p:spPr>
        <p:txBody>
          <a:bodyPr/>
          <a:lstStyle/>
          <a:p>
            <a:pPr algn="just">
              <a:buClr>
                <a:schemeClr val="accent2"/>
              </a:buClr>
              <a:buFont typeface="Wingdings" panose="05000000000000000000" pitchFamily="2" charset="2"/>
              <a:buChar char="Ø"/>
            </a:pPr>
            <a:r>
              <a:rPr lang="en-GB" altLang="es-ES" sz="2200" i="0" dirty="0"/>
              <a:t>Improve the financial capability of the Government to achieve </a:t>
            </a:r>
            <a:r>
              <a:rPr lang="en-GB" altLang="es-ES" sz="2200" b="1" i="0" u="sng" dirty="0"/>
              <a:t>sector</a:t>
            </a:r>
            <a:r>
              <a:rPr lang="en-GB" altLang="es-ES" sz="2200" i="0" dirty="0"/>
              <a:t> policy objectives,</a:t>
            </a:r>
          </a:p>
          <a:p>
            <a:pPr algn="just">
              <a:buClr>
                <a:schemeClr val="accent2"/>
              </a:buClr>
              <a:buFont typeface="Wingdings" panose="05000000000000000000" pitchFamily="2" charset="2"/>
              <a:buChar char="Ø"/>
            </a:pPr>
            <a:r>
              <a:rPr lang="en-GB" altLang="es-ES" sz="2200" i="0" dirty="0"/>
              <a:t>Support sector policies design, implementation process,</a:t>
            </a:r>
          </a:p>
          <a:p>
            <a:pPr algn="just">
              <a:buClr>
                <a:schemeClr val="accent2"/>
              </a:buClr>
              <a:buFont typeface="Wingdings" panose="05000000000000000000" pitchFamily="2" charset="2"/>
              <a:buChar char="Ø"/>
            </a:pPr>
            <a:r>
              <a:rPr lang="en-GB" altLang="es-ES" sz="2200" i="0" dirty="0"/>
              <a:t>Support sector </a:t>
            </a:r>
            <a:r>
              <a:rPr lang="en-GB" altLang="es-ES" sz="2200" i="0" dirty="0">
                <a:solidFill>
                  <a:srgbClr val="FF0000"/>
                </a:solidFill>
              </a:rPr>
              <a:t>reforms</a:t>
            </a:r>
            <a:r>
              <a:rPr lang="en-GB" altLang="es-ES" sz="2200" i="0" dirty="0"/>
              <a:t>,</a:t>
            </a:r>
          </a:p>
          <a:p>
            <a:pPr algn="just">
              <a:buClr>
                <a:schemeClr val="accent2"/>
              </a:buClr>
              <a:buFont typeface="Wingdings" panose="05000000000000000000" pitchFamily="2" charset="2"/>
              <a:buChar char="Ø"/>
            </a:pPr>
            <a:r>
              <a:rPr lang="en-GB" altLang="es-ES" sz="2200" i="0" dirty="0"/>
              <a:t>Support State in its regulatory policy,</a:t>
            </a:r>
          </a:p>
          <a:p>
            <a:pPr algn="just">
              <a:buClr>
                <a:schemeClr val="accent2"/>
              </a:buClr>
              <a:buFont typeface="Wingdings" panose="05000000000000000000" pitchFamily="2" charset="2"/>
              <a:buChar char="Ø"/>
            </a:pPr>
            <a:r>
              <a:rPr lang="en-GB" altLang="es-ES" sz="2200" i="0" dirty="0"/>
              <a:t>Support legislative and regulatory approximation and/or policy convergence process with the EU (ENPI/AA)</a:t>
            </a:r>
          </a:p>
          <a:p>
            <a:pPr algn="just">
              <a:buClr>
                <a:schemeClr val="accent2"/>
              </a:buClr>
              <a:buFont typeface="Wingdings" panose="05000000000000000000" pitchFamily="2" charset="2"/>
              <a:buChar char="Ø"/>
            </a:pPr>
            <a:r>
              <a:rPr lang="en-GB" altLang="es-ES" sz="2200" i="0" dirty="0"/>
              <a:t>Improve quality and access of service delivery,</a:t>
            </a:r>
          </a:p>
          <a:p>
            <a:pPr algn="just"/>
            <a:endParaRPr lang="en-GB" altLang="es-ES" dirty="0"/>
          </a:p>
        </p:txBody>
      </p:sp>
    </p:spTree>
    <p:extLst>
      <p:ext uri="{BB962C8B-B14F-4D97-AF65-F5344CB8AC3E}">
        <p14:creationId xmlns:p14="http://schemas.microsoft.com/office/powerpoint/2010/main" val="1839560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algn="ctr"/>
            <a:r>
              <a:rPr lang="en-GB" altLang="es-ES" sz="2800" dirty="0"/>
              <a:t>SRC specific objectives (2/2)</a:t>
            </a:r>
          </a:p>
        </p:txBody>
      </p:sp>
      <p:sp>
        <p:nvSpPr>
          <p:cNvPr id="19459" name="Slide Number Placeholder 3"/>
          <p:cNvSpPr>
            <a:spLocks noGrp="1"/>
          </p:cNvSpPr>
          <p:nvPr>
            <p:ph type="sldNum" sz="quarter" idx="12"/>
          </p:nvPr>
        </p:nvSpPr>
        <p:spPr>
          <a:noFill/>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1868A49D-CD0C-4350-B79B-610F3E781CD3}" type="slidenum">
              <a:rPr lang="en-GB" altLang="es-ES" sz="1400" i="0" smtClean="0">
                <a:solidFill>
                  <a:srgbClr val="000000"/>
                </a:solidFill>
                <a:latin typeface="Arial" panose="020B0604020202020204" pitchFamily="34" charset="0"/>
              </a:rPr>
              <a:pPr>
                <a:spcBef>
                  <a:spcPct val="0"/>
                </a:spcBef>
                <a:buClrTx/>
                <a:buFontTx/>
                <a:buNone/>
              </a:pPr>
              <a:t>6</a:t>
            </a:fld>
            <a:endParaRPr lang="en-GB" altLang="es-ES" sz="1400" i="0">
              <a:solidFill>
                <a:srgbClr val="000000"/>
              </a:solidFill>
              <a:latin typeface="Arial" panose="020B0604020202020204" pitchFamily="34" charset="0"/>
            </a:endParaRPr>
          </a:p>
        </p:txBody>
      </p:sp>
      <p:sp>
        <p:nvSpPr>
          <p:cNvPr id="13316" name="Content Placeholder 2"/>
          <p:cNvSpPr>
            <a:spLocks noGrp="1"/>
          </p:cNvSpPr>
          <p:nvPr>
            <p:ph idx="1"/>
          </p:nvPr>
        </p:nvSpPr>
        <p:spPr>
          <a:xfrm>
            <a:off x="457200" y="2276475"/>
            <a:ext cx="8229600" cy="4445000"/>
          </a:xfrm>
        </p:spPr>
        <p:txBody>
          <a:bodyPr/>
          <a:lstStyle/>
          <a:p>
            <a:pPr marL="0" indent="0" algn="just">
              <a:buClr>
                <a:schemeClr val="accent2"/>
              </a:buClr>
              <a:buFontTx/>
              <a:buNone/>
              <a:defRPr/>
            </a:pPr>
            <a:endParaRPr lang="en-GB" altLang="es-ES" sz="2200" i="0" dirty="0"/>
          </a:p>
          <a:p>
            <a:pPr algn="just">
              <a:buClr>
                <a:schemeClr val="accent2"/>
              </a:buClr>
              <a:buFont typeface="Wingdings" panose="05000000000000000000" pitchFamily="2" charset="2"/>
              <a:buChar char="Ø"/>
              <a:defRPr/>
            </a:pPr>
            <a:r>
              <a:rPr lang="en-GB" altLang="es-ES" sz="2200" i="0" dirty="0"/>
              <a:t>Improve governance at sector level</a:t>
            </a:r>
          </a:p>
          <a:p>
            <a:pPr algn="just">
              <a:buClr>
                <a:schemeClr val="accent2"/>
              </a:buClr>
              <a:buFont typeface="Wingdings" panose="05000000000000000000" pitchFamily="2" charset="2"/>
              <a:buChar char="Ø"/>
              <a:defRPr/>
            </a:pPr>
            <a:r>
              <a:rPr lang="en-GB" altLang="es-ES" sz="2200" i="0" dirty="0"/>
              <a:t>Address basic needs of the population</a:t>
            </a:r>
            <a:endParaRPr lang="en-US" b="0" dirty="0"/>
          </a:p>
          <a:p>
            <a:pPr lvl="1" eaLnBrk="1" hangingPunct="1">
              <a:lnSpc>
                <a:spcPct val="130000"/>
              </a:lnSpc>
              <a:spcBef>
                <a:spcPts val="600"/>
              </a:spcBef>
              <a:spcAft>
                <a:spcPts val="0"/>
              </a:spcAft>
              <a:buClrTx/>
              <a:buFont typeface="Wingdings" pitchFamily="2" charset="2"/>
              <a:buChar char="v"/>
              <a:defRPr/>
            </a:pPr>
            <a:endParaRPr lang="en-US" b="0" dirty="0"/>
          </a:p>
          <a:p>
            <a:pPr lvl="1" eaLnBrk="1" hangingPunct="1">
              <a:lnSpc>
                <a:spcPct val="130000"/>
              </a:lnSpc>
              <a:spcBef>
                <a:spcPts val="600"/>
              </a:spcBef>
              <a:spcAft>
                <a:spcPts val="0"/>
              </a:spcAft>
              <a:buClrTx/>
              <a:buFont typeface="Wingdings" pitchFamily="2" charset="2"/>
              <a:buChar char="v"/>
              <a:defRPr/>
            </a:pPr>
            <a:r>
              <a:rPr lang="en-US" b="0" dirty="0"/>
              <a:t>Emphasis to be put on equitable access and quality of public service delivery (Human Right Based Approach) </a:t>
            </a:r>
          </a:p>
          <a:p>
            <a:pPr lvl="1" eaLnBrk="1" hangingPunct="1">
              <a:lnSpc>
                <a:spcPct val="130000"/>
              </a:lnSpc>
              <a:spcBef>
                <a:spcPts val="300"/>
              </a:spcBef>
              <a:spcAft>
                <a:spcPts val="0"/>
              </a:spcAft>
              <a:buClrTx/>
              <a:buFont typeface="Wingdings" pitchFamily="2" charset="2"/>
              <a:buChar char="v"/>
              <a:defRPr/>
            </a:pPr>
            <a:r>
              <a:rPr lang="en-US" b="0" dirty="0"/>
              <a:t>Financial additionality may be key feature of many SRCs</a:t>
            </a:r>
          </a:p>
          <a:p>
            <a:pPr lvl="1" eaLnBrk="1" hangingPunct="1">
              <a:lnSpc>
                <a:spcPct val="130000"/>
              </a:lnSpc>
              <a:spcBef>
                <a:spcPts val="300"/>
              </a:spcBef>
              <a:spcAft>
                <a:spcPts val="0"/>
              </a:spcAft>
              <a:buClrTx/>
              <a:buFont typeface="Wingdings" pitchFamily="2" charset="2"/>
              <a:buChar char="v"/>
              <a:defRPr/>
            </a:pPr>
            <a:r>
              <a:rPr lang="en-US" b="0" dirty="0"/>
              <a:t>Several sectors/line ministries could be linked for the purpose of a SRC, in case of coherent policy and budgetary and institutional framework. </a:t>
            </a:r>
          </a:p>
          <a:p>
            <a:pPr algn="just">
              <a:buClr>
                <a:schemeClr val="accent2"/>
              </a:buClr>
              <a:buFont typeface="Wingdings" panose="05000000000000000000" pitchFamily="2" charset="2"/>
              <a:buChar char="Ø"/>
              <a:defRPr/>
            </a:pPr>
            <a:endParaRPr lang="en-GB" altLang="es-ES" i="0" dirty="0"/>
          </a:p>
          <a:p>
            <a:pPr algn="just">
              <a:defRPr/>
            </a:pPr>
            <a:endParaRPr lang="en-GB" altLang="es-ES" dirty="0"/>
          </a:p>
        </p:txBody>
      </p:sp>
    </p:spTree>
    <p:extLst>
      <p:ext uri="{BB962C8B-B14F-4D97-AF65-F5344CB8AC3E}">
        <p14:creationId xmlns:p14="http://schemas.microsoft.com/office/powerpoint/2010/main" val="1861134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5"/>
          <p:cNvGrpSpPr>
            <a:grpSpLocks/>
          </p:cNvGrpSpPr>
          <p:nvPr/>
        </p:nvGrpSpPr>
        <p:grpSpPr bwMode="auto">
          <a:xfrm>
            <a:off x="2267744" y="3357563"/>
            <a:ext cx="4768647" cy="1001713"/>
            <a:chOff x="391" y="619"/>
            <a:chExt cx="2409" cy="631"/>
          </a:xfrm>
          <a:solidFill>
            <a:srgbClr val="0F5494"/>
          </a:solidFill>
        </p:grpSpPr>
        <p:sp>
          <p:nvSpPr>
            <p:cNvPr id="1033222" name="Freeform 6"/>
            <p:cNvSpPr>
              <a:spLocks/>
            </p:cNvSpPr>
            <p:nvPr/>
          </p:nvSpPr>
          <p:spPr bwMode="auto">
            <a:xfrm flipH="1">
              <a:off x="391" y="664"/>
              <a:ext cx="590" cy="586"/>
            </a:xfrm>
            <a:custGeom>
              <a:avLst/>
              <a:gdLst/>
              <a:ahLst/>
              <a:cxnLst>
                <a:cxn ang="0">
                  <a:pos x="32" y="0"/>
                </a:cxn>
                <a:cxn ang="0">
                  <a:pos x="530" y="428"/>
                </a:cxn>
                <a:cxn ang="0">
                  <a:pos x="590" y="394"/>
                </a:cxn>
                <a:cxn ang="0">
                  <a:pos x="532" y="586"/>
                </a:cxn>
                <a:cxn ang="0">
                  <a:pos x="308" y="562"/>
                </a:cxn>
                <a:cxn ang="0">
                  <a:pos x="372" y="524"/>
                </a:cxn>
                <a:cxn ang="0">
                  <a:pos x="0" y="278"/>
                </a:cxn>
              </a:cxnLst>
              <a:rect l="0" t="0" r="r" b="b"/>
              <a:pathLst>
                <a:path w="590" h="586">
                  <a:moveTo>
                    <a:pt x="32" y="0"/>
                  </a:moveTo>
                  <a:cubicBezTo>
                    <a:pt x="32" y="0"/>
                    <a:pt x="260" y="58"/>
                    <a:pt x="530" y="428"/>
                  </a:cubicBezTo>
                  <a:cubicBezTo>
                    <a:pt x="560" y="411"/>
                    <a:pt x="590" y="394"/>
                    <a:pt x="590" y="394"/>
                  </a:cubicBezTo>
                  <a:lnTo>
                    <a:pt x="532" y="586"/>
                  </a:lnTo>
                  <a:lnTo>
                    <a:pt x="308" y="562"/>
                  </a:lnTo>
                  <a:cubicBezTo>
                    <a:pt x="308" y="562"/>
                    <a:pt x="340" y="543"/>
                    <a:pt x="372" y="524"/>
                  </a:cubicBezTo>
                  <a:cubicBezTo>
                    <a:pt x="190" y="306"/>
                    <a:pt x="0" y="278"/>
                    <a:pt x="0" y="278"/>
                  </a:cubicBezTo>
                </a:path>
              </a:pathLst>
            </a:custGeom>
            <a:grpFill/>
            <a:ln w="12700" cap="flat" cmpd="sng">
              <a:noFill/>
              <a:prstDash val="solid"/>
              <a:round/>
              <a:headEnd type="none" w="med" len="med"/>
              <a:tailEnd type="none" w="med" len="me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34" charset="0"/>
                <a:ea typeface="+mn-ea"/>
                <a:cs typeface="+mn-cs"/>
              </a:endParaRPr>
            </a:p>
          </p:txBody>
        </p:sp>
        <p:sp>
          <p:nvSpPr>
            <p:cNvPr id="1033223" name="Freeform 7"/>
            <p:cNvSpPr>
              <a:spLocks/>
            </p:cNvSpPr>
            <p:nvPr/>
          </p:nvSpPr>
          <p:spPr bwMode="auto">
            <a:xfrm>
              <a:off x="2210" y="619"/>
              <a:ext cx="590" cy="586"/>
            </a:xfrm>
            <a:custGeom>
              <a:avLst/>
              <a:gdLst/>
              <a:ahLst/>
              <a:cxnLst>
                <a:cxn ang="0">
                  <a:pos x="32" y="0"/>
                </a:cxn>
                <a:cxn ang="0">
                  <a:pos x="530" y="428"/>
                </a:cxn>
                <a:cxn ang="0">
                  <a:pos x="590" y="394"/>
                </a:cxn>
                <a:cxn ang="0">
                  <a:pos x="532" y="586"/>
                </a:cxn>
                <a:cxn ang="0">
                  <a:pos x="308" y="562"/>
                </a:cxn>
                <a:cxn ang="0">
                  <a:pos x="372" y="524"/>
                </a:cxn>
                <a:cxn ang="0">
                  <a:pos x="0" y="278"/>
                </a:cxn>
              </a:cxnLst>
              <a:rect l="0" t="0" r="r" b="b"/>
              <a:pathLst>
                <a:path w="590" h="586">
                  <a:moveTo>
                    <a:pt x="32" y="0"/>
                  </a:moveTo>
                  <a:cubicBezTo>
                    <a:pt x="32" y="0"/>
                    <a:pt x="260" y="58"/>
                    <a:pt x="530" y="428"/>
                  </a:cubicBezTo>
                  <a:cubicBezTo>
                    <a:pt x="560" y="411"/>
                    <a:pt x="590" y="394"/>
                    <a:pt x="590" y="394"/>
                  </a:cubicBezTo>
                  <a:lnTo>
                    <a:pt x="532" y="586"/>
                  </a:lnTo>
                  <a:lnTo>
                    <a:pt x="308" y="562"/>
                  </a:lnTo>
                  <a:cubicBezTo>
                    <a:pt x="308" y="562"/>
                    <a:pt x="340" y="543"/>
                    <a:pt x="372" y="524"/>
                  </a:cubicBezTo>
                  <a:cubicBezTo>
                    <a:pt x="190" y="306"/>
                    <a:pt x="0" y="278"/>
                    <a:pt x="0" y="278"/>
                  </a:cubicBezTo>
                </a:path>
              </a:pathLst>
            </a:custGeom>
            <a:grpFill/>
            <a:ln w="12700" cap="flat" cmpd="sng">
              <a:noFill/>
              <a:prstDash val="solid"/>
              <a:round/>
              <a:headEnd type="none" w="med" len="med"/>
              <a:tailEnd type="none" w="med" len="med"/>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34" charset="0"/>
                <a:ea typeface="+mn-ea"/>
                <a:cs typeface="+mn-cs"/>
              </a:endParaRPr>
            </a:p>
          </p:txBody>
        </p:sp>
      </p:grpSp>
      <p:sp>
        <p:nvSpPr>
          <p:cNvPr id="1033224" name="Rectangle 8"/>
          <p:cNvSpPr>
            <a:spLocks noGrp="1" noChangeArrowheads="1"/>
          </p:cNvSpPr>
          <p:nvPr>
            <p:ph type="title"/>
          </p:nvPr>
        </p:nvSpPr>
        <p:spPr>
          <a:xfrm>
            <a:off x="539552" y="1268761"/>
            <a:ext cx="8229600" cy="792088"/>
          </a:xfrm>
        </p:spPr>
        <p:txBody>
          <a:bodyPr/>
          <a:lstStyle/>
          <a:p>
            <a:pPr algn="ctr"/>
            <a:r>
              <a:rPr lang="en-US" sz="2800" dirty="0"/>
              <a:t>Additionality (SRCs)</a:t>
            </a:r>
          </a:p>
        </p:txBody>
      </p:sp>
      <p:sp>
        <p:nvSpPr>
          <p:cNvPr id="1033227" name="Rectangle 11"/>
          <p:cNvSpPr>
            <a:spLocks noChangeArrowheads="1"/>
          </p:cNvSpPr>
          <p:nvPr/>
        </p:nvSpPr>
        <p:spPr bwMode="auto">
          <a:xfrm>
            <a:off x="683568" y="4581128"/>
            <a:ext cx="3152775" cy="1584176"/>
          </a:xfrm>
          <a:prstGeom prst="rect">
            <a:avLst/>
          </a:prstGeom>
          <a:solidFill>
            <a:srgbClr val="0F5494"/>
          </a:solidFill>
          <a:ln w="12700">
            <a:solidFill>
              <a:schemeClr val="tx1"/>
            </a:solidFill>
            <a:miter lim="800000"/>
            <a:headEnd/>
            <a:tailEnd/>
          </a:ln>
          <a:effectLst/>
        </p:spPr>
        <p:txBody>
          <a:bodyPr lIns="72000" tIns="72000" rIns="72000" bIns="72000" anchor="ctr"/>
          <a:lstStyle/>
          <a:p>
            <a:pPr marL="0" marR="0" lvl="0" indent="0" algn="ctr" defTabSz="914400" rtl="0" eaLnBrk="0" fontAlgn="base" latinLnBrk="0" hangingPunct="0">
              <a:lnSpc>
                <a:spcPct val="15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Verdana" pitchFamily="34" charset="0"/>
                <a:ea typeface="+mn-ea"/>
                <a:cs typeface="+mn-cs"/>
              </a:rPr>
              <a:t>Increase in sector expenditure </a:t>
            </a:r>
            <a:r>
              <a:rPr kumimoji="0" lang="en-US" sz="1600" b="1" i="0" u="none" strike="noStrike" kern="1200" cap="none" spc="0" normalizeH="0" baseline="0" noProof="0" dirty="0">
                <a:ln>
                  <a:noFill/>
                </a:ln>
                <a:solidFill>
                  <a:srgbClr val="F7935B"/>
                </a:solidFill>
                <a:effectLst/>
                <a:uLnTx/>
                <a:uFillTx/>
                <a:latin typeface="Verdana" pitchFamily="34" charset="0"/>
                <a:ea typeface="+mn-ea"/>
                <a:cs typeface="+mn-cs"/>
              </a:rPr>
              <a:t>is not </a:t>
            </a:r>
            <a:r>
              <a:rPr kumimoji="0" lang="en-US" sz="1600" b="1" i="0" u="none" strike="noStrike" kern="1200" cap="none" spc="0" normalizeH="0" baseline="0" noProof="0" dirty="0">
                <a:ln>
                  <a:noFill/>
                </a:ln>
                <a:solidFill>
                  <a:srgbClr val="FFFFFF"/>
                </a:solidFill>
                <a:effectLst/>
                <a:uLnTx/>
                <a:uFillTx/>
                <a:latin typeface="Verdana" pitchFamily="34" charset="0"/>
                <a:ea typeface="+mn-ea"/>
                <a:cs typeface="+mn-cs"/>
              </a:rPr>
              <a:t>the key prerequisite for achieving  the SRC objectives</a:t>
            </a:r>
          </a:p>
        </p:txBody>
      </p:sp>
      <p:sp>
        <p:nvSpPr>
          <p:cNvPr id="1033233" name="AutoShape 17"/>
          <p:cNvSpPr>
            <a:spLocks noChangeArrowheads="1"/>
          </p:cNvSpPr>
          <p:nvPr/>
        </p:nvSpPr>
        <p:spPr bwMode="auto">
          <a:xfrm>
            <a:off x="3059832" y="1916832"/>
            <a:ext cx="2952328" cy="1800225"/>
          </a:xfrm>
          <a:prstGeom prst="star24">
            <a:avLst>
              <a:gd name="adj" fmla="val 38870"/>
            </a:avLst>
          </a:prstGeom>
          <a:solidFill>
            <a:srgbClr val="0F5494"/>
          </a:solidFill>
          <a:ln w="12700">
            <a:noFill/>
            <a:miter lim="800000"/>
            <a:headEnd/>
            <a:tailEnd/>
          </a:ln>
          <a:effectLst/>
        </p:spPr>
        <p:txBody>
          <a:bodyPr lIns="72000" tIns="72000" rIns="72000" bIns="72000" anchor="ct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800" b="1" i="1" u="none" strike="noStrike" kern="1200" cap="none" spc="0" normalizeH="0" baseline="0" noProof="0" dirty="0">
                <a:ln>
                  <a:noFill/>
                </a:ln>
                <a:solidFill>
                  <a:srgbClr val="FFFFFF"/>
                </a:solidFill>
                <a:effectLst/>
                <a:uLnTx/>
                <a:uFillTx/>
                <a:latin typeface="Verdana" pitchFamily="34" charset="0"/>
                <a:ea typeface="+mn-ea"/>
                <a:cs typeface="+mn-cs"/>
              </a:rPr>
              <a:t>Distinguish</a:t>
            </a:r>
          </a:p>
        </p:txBody>
      </p:sp>
      <p:sp>
        <p:nvSpPr>
          <p:cNvPr id="1033235" name="RunningHead"/>
          <p:cNvSpPr txBox="1">
            <a:spLocks noChangeArrowheads="1"/>
          </p:cNvSpPr>
          <p:nvPr/>
        </p:nvSpPr>
        <p:spPr bwMode="auto">
          <a:xfrm>
            <a:off x="6167438" y="239713"/>
            <a:ext cx="2725737" cy="165100"/>
          </a:xfrm>
          <a:prstGeom prst="rect">
            <a:avLst/>
          </a:prstGeom>
          <a:noFill/>
          <a:ln w="9525" algn="ctr">
            <a:noFill/>
            <a:miter lim="800000"/>
            <a:headEnd/>
            <a:tailEnd/>
          </a:ln>
          <a:effectLst/>
        </p:spPr>
        <p:txBody>
          <a:bodyPr wrap="none" lIns="0" tIns="0" rIns="0" bIns="0">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F5494"/>
                </a:solidFill>
                <a:effectLst/>
                <a:uLnTx/>
                <a:uFillTx/>
                <a:latin typeface="Verdana" pitchFamily="34" charset="0"/>
                <a:ea typeface="+mn-ea"/>
                <a:cs typeface="+mn-cs"/>
              </a:rPr>
              <a:t>Running Head 12-Point Plain, Title Case</a:t>
            </a:r>
          </a:p>
        </p:txBody>
      </p:sp>
      <p:sp>
        <p:nvSpPr>
          <p:cNvPr id="22" name="Rectangle 11"/>
          <p:cNvSpPr>
            <a:spLocks noChangeArrowheads="1"/>
          </p:cNvSpPr>
          <p:nvPr/>
        </p:nvSpPr>
        <p:spPr bwMode="auto">
          <a:xfrm>
            <a:off x="5220072" y="4581128"/>
            <a:ext cx="3152775" cy="1512168"/>
          </a:xfrm>
          <a:prstGeom prst="rect">
            <a:avLst/>
          </a:prstGeom>
          <a:solidFill>
            <a:srgbClr val="0F5494"/>
          </a:solidFill>
          <a:ln w="12700">
            <a:solidFill>
              <a:schemeClr val="tx1"/>
            </a:solidFill>
            <a:miter lim="800000"/>
            <a:headEnd/>
            <a:tailEnd/>
          </a:ln>
          <a:effectLst/>
        </p:spPr>
        <p:txBody>
          <a:bodyPr lIns="72000" tIns="72000" rIns="72000" bIns="72000" anchor="ctr"/>
          <a:lstStyle/>
          <a:p>
            <a:pPr marL="0" marR="0" lvl="0" indent="0" algn="ctr" defTabSz="914400" rtl="0" eaLnBrk="0" fontAlgn="base" latinLnBrk="0" hangingPunct="0">
              <a:lnSpc>
                <a:spcPct val="15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Verdana" pitchFamily="34" charset="0"/>
                <a:ea typeface="+mn-ea"/>
                <a:cs typeface="+mn-cs"/>
              </a:rPr>
              <a:t>Increase in sector expenditure </a:t>
            </a:r>
            <a:r>
              <a:rPr kumimoji="0" lang="en-US" sz="1600" b="1" i="0" u="none" strike="noStrike" kern="1200" cap="none" spc="0" normalizeH="0" baseline="0" noProof="0" dirty="0">
                <a:ln>
                  <a:noFill/>
                </a:ln>
                <a:solidFill>
                  <a:srgbClr val="F7935B"/>
                </a:solidFill>
                <a:effectLst/>
                <a:uLnTx/>
                <a:uFillTx/>
                <a:latin typeface="Verdana" pitchFamily="34" charset="0"/>
                <a:ea typeface="+mn-ea"/>
                <a:cs typeface="+mn-cs"/>
              </a:rPr>
              <a:t>is</a:t>
            </a:r>
            <a:r>
              <a:rPr kumimoji="0" lang="en-US" sz="1600" b="1" i="0" u="none" strike="noStrike" kern="1200" cap="none" spc="0" normalizeH="0" baseline="0" noProof="0" dirty="0">
                <a:ln>
                  <a:noFill/>
                </a:ln>
                <a:solidFill>
                  <a:srgbClr val="FFFFFF"/>
                </a:solidFill>
                <a:effectLst/>
                <a:uLnTx/>
                <a:uFillTx/>
                <a:latin typeface="Verdana" pitchFamily="34" charset="0"/>
                <a:ea typeface="+mn-ea"/>
                <a:cs typeface="+mn-cs"/>
              </a:rPr>
              <a:t> the key prerequisite for achieving the SRC objectives </a:t>
            </a:r>
          </a:p>
        </p:txBody>
      </p:sp>
      <p:sp>
        <p:nvSpPr>
          <p:cNvPr id="23" name="Slide Number Placeholder 3"/>
          <p:cNvSpPr>
            <a:spLocks noGrp="1"/>
          </p:cNvSpPr>
          <p:nvPr>
            <p:ph type="sldNum" sz="quarter" idx="12"/>
          </p:nvPr>
        </p:nvSpPr>
        <p:spPr>
          <a:xfrm>
            <a:off x="6553200" y="6245225"/>
            <a:ext cx="2133600" cy="4762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sz="14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42481059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5029" name="Group 5"/>
          <p:cNvGraphicFramePr>
            <a:graphicFrameLocks noGrp="1"/>
          </p:cNvGraphicFramePr>
          <p:nvPr>
            <p:extLst/>
          </p:nvPr>
        </p:nvGraphicFramePr>
        <p:xfrm>
          <a:off x="323528" y="1052736"/>
          <a:ext cx="3024336" cy="5184576"/>
        </p:xfrm>
        <a:graphic>
          <a:graphicData uri="http://schemas.openxmlformats.org/drawingml/2006/table">
            <a:tbl>
              <a:tblPr/>
              <a:tblGrid>
                <a:gridCol w="3024336">
                  <a:extLst>
                    <a:ext uri="{9D8B030D-6E8A-4147-A177-3AD203B41FA5}">
                      <a16:colId xmlns:a16="http://schemas.microsoft.com/office/drawing/2014/main" xmlns="" val="20000"/>
                    </a:ext>
                  </a:extLst>
                </a:gridCol>
              </a:tblGrid>
              <a:tr h="980736">
                <a:tc>
                  <a:txBody>
                    <a:bodyPr/>
                    <a:lstStyle/>
                    <a:p>
                      <a:pPr marL="0" marR="0" lvl="0" indent="0" algn="ctr" defTabSz="966788" rtl="0" eaLnBrk="0" fontAlgn="base" latinLnBrk="0" hangingPunct="0">
                        <a:lnSpc>
                          <a:spcPct val="90000"/>
                        </a:lnSpc>
                        <a:spcBef>
                          <a:spcPct val="0"/>
                        </a:spcBef>
                        <a:spcAft>
                          <a:spcPct val="0"/>
                        </a:spcAft>
                        <a:buClrTx/>
                        <a:buSzTx/>
                        <a:buFontTx/>
                        <a:buNone/>
                        <a:tabLst/>
                      </a:pPr>
                      <a:r>
                        <a:rPr kumimoji="0" lang="en-US" sz="1600" b="1" i="0" u="none" strike="noStrike" cap="none" normalizeH="0" baseline="0" dirty="0">
                          <a:ln>
                            <a:noFill/>
                          </a:ln>
                          <a:solidFill>
                            <a:schemeClr val="bg1"/>
                          </a:solidFill>
                          <a:effectLst/>
                          <a:latin typeface="Arial" charset="0"/>
                          <a:cs typeface="Arial" charset="0"/>
                        </a:rPr>
                        <a:t>Increase in sector expenditure is not a main objective of the SRC</a:t>
                      </a: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070C0"/>
                    </a:solidFill>
                  </a:tcPr>
                </a:tc>
                <a:extLst>
                  <a:ext uri="{0D108BD9-81ED-4DB2-BD59-A6C34878D82A}">
                    <a16:rowId xmlns:a16="http://schemas.microsoft.com/office/drawing/2014/main" xmlns="" val="10000"/>
                  </a:ext>
                </a:extLst>
              </a:tr>
              <a:tr h="4203840">
                <a:tc>
                  <a:txBody>
                    <a:bodyPr/>
                    <a:lstStyle/>
                    <a:p>
                      <a:pPr marL="0" marR="0" lvl="0" indent="0" algn="l" defTabSz="966788" rtl="0" eaLnBrk="0" fontAlgn="base" latinLnBrk="0" hangingPunct="0">
                        <a:lnSpc>
                          <a:spcPct val="90000"/>
                        </a:lnSpc>
                        <a:spcBef>
                          <a:spcPct val="50000"/>
                        </a:spcBef>
                        <a:spcAft>
                          <a:spcPct val="0"/>
                        </a:spcAft>
                        <a:buClr>
                          <a:srgbClr val="0F5494"/>
                        </a:buClr>
                        <a:buSzTx/>
                        <a:buFont typeface="Wingdings" pitchFamily="2" charset="2"/>
                        <a:buNone/>
                        <a:tabLst/>
                      </a:pPr>
                      <a:r>
                        <a:rPr kumimoji="0" lang="en-US" sz="1400" b="1" i="0" u="none" strike="noStrike" kern="1200" cap="none" normalizeH="0" baseline="0" dirty="0">
                          <a:ln>
                            <a:noFill/>
                          </a:ln>
                          <a:solidFill>
                            <a:srgbClr val="0F5494"/>
                          </a:solidFill>
                          <a:effectLst/>
                          <a:latin typeface="+mn-lt"/>
                          <a:ea typeface="+mn-ea"/>
                          <a:cs typeface="Arial" charset="0"/>
                        </a:rPr>
                        <a:t>Objective of SRC is to get better sector results but not necessarily via higher sector spending</a:t>
                      </a:r>
                    </a:p>
                    <a:p>
                      <a:pPr marL="0" marR="0" lvl="0" indent="0" algn="l" defTabSz="966788" rtl="0" eaLnBrk="0" fontAlgn="base" latinLnBrk="0" hangingPunct="0">
                        <a:lnSpc>
                          <a:spcPct val="90000"/>
                        </a:lnSpc>
                        <a:spcBef>
                          <a:spcPct val="50000"/>
                        </a:spcBef>
                        <a:spcAft>
                          <a:spcPct val="0"/>
                        </a:spcAft>
                        <a:buClr>
                          <a:srgbClr val="0F5494"/>
                        </a:buClr>
                        <a:buSzTx/>
                        <a:buFont typeface="Wingdings" pitchFamily="2" charset="2"/>
                        <a:buNone/>
                        <a:tabLst/>
                      </a:pPr>
                      <a:endParaRPr kumimoji="0" lang="en-US" sz="1400" b="1" i="0" u="none" strike="noStrike" kern="1200" cap="none" normalizeH="0" baseline="0" dirty="0">
                        <a:ln>
                          <a:noFill/>
                        </a:ln>
                        <a:solidFill>
                          <a:srgbClr val="0F5494"/>
                        </a:solidFill>
                        <a:effectLst/>
                        <a:latin typeface="+mn-lt"/>
                        <a:ea typeface="+mn-ea"/>
                        <a:cs typeface="Arial" charset="0"/>
                      </a:endParaRPr>
                    </a:p>
                    <a:p>
                      <a:pPr marL="0" marR="0" lvl="0" indent="0" algn="l" defTabSz="966788" rtl="0" eaLnBrk="0" fontAlgn="base" latinLnBrk="0" hangingPunct="0">
                        <a:lnSpc>
                          <a:spcPct val="90000"/>
                        </a:lnSpc>
                        <a:spcBef>
                          <a:spcPct val="50000"/>
                        </a:spcBef>
                        <a:spcAft>
                          <a:spcPct val="0"/>
                        </a:spcAft>
                        <a:buClr>
                          <a:srgbClr val="0F5494"/>
                        </a:buClr>
                        <a:buSzTx/>
                        <a:buFont typeface="Arial" pitchFamily="34" charset="0"/>
                        <a:buNone/>
                        <a:tabLst/>
                      </a:pPr>
                      <a:r>
                        <a:rPr kumimoji="0" lang="en-US" sz="1400" b="1" i="0" u="none" strike="noStrike" kern="1200" cap="none" normalizeH="0" baseline="0" dirty="0">
                          <a:ln>
                            <a:noFill/>
                          </a:ln>
                          <a:solidFill>
                            <a:srgbClr val="0F5494"/>
                          </a:solidFill>
                          <a:effectLst/>
                          <a:latin typeface="+mn-lt"/>
                          <a:ea typeface="+mn-ea"/>
                          <a:cs typeface="Arial" charset="0"/>
                        </a:rPr>
                        <a:t>SRC will add value by improving effectiveness &amp; efficiency:</a:t>
                      </a:r>
                    </a:p>
                    <a:p>
                      <a:pPr marL="0" marR="0" lvl="0" indent="0" algn="l" defTabSz="966788" rtl="0" eaLnBrk="0" fontAlgn="base" latinLnBrk="0" hangingPunct="0">
                        <a:lnSpc>
                          <a:spcPct val="90000"/>
                        </a:lnSpc>
                        <a:spcBef>
                          <a:spcPct val="50000"/>
                        </a:spcBef>
                        <a:spcAft>
                          <a:spcPct val="0"/>
                        </a:spcAft>
                        <a:buClr>
                          <a:srgbClr val="0F5494"/>
                        </a:buClr>
                        <a:buSzTx/>
                        <a:buFont typeface="Arial" pitchFamily="34" charset="0"/>
                        <a:buChar char="•"/>
                        <a:tabLst/>
                      </a:pPr>
                      <a:r>
                        <a:rPr kumimoji="0" lang="en-US" sz="1400" b="1" i="0" u="none" strike="noStrike" kern="1200" cap="none" normalizeH="0" baseline="0" dirty="0">
                          <a:ln>
                            <a:noFill/>
                          </a:ln>
                          <a:solidFill>
                            <a:srgbClr val="0F5494"/>
                          </a:solidFill>
                          <a:effectLst/>
                          <a:latin typeface="+mn-lt"/>
                          <a:ea typeface="+mn-ea"/>
                          <a:cs typeface="Arial" charset="0"/>
                        </a:rPr>
                        <a:t> better budget execution</a:t>
                      </a:r>
                    </a:p>
                    <a:p>
                      <a:pPr marL="0" marR="0" lvl="0" indent="0" algn="l" defTabSz="966788" rtl="0" eaLnBrk="0" fontAlgn="base" latinLnBrk="0" hangingPunct="0">
                        <a:lnSpc>
                          <a:spcPct val="90000"/>
                        </a:lnSpc>
                        <a:spcBef>
                          <a:spcPct val="50000"/>
                        </a:spcBef>
                        <a:spcAft>
                          <a:spcPct val="0"/>
                        </a:spcAft>
                        <a:buClr>
                          <a:srgbClr val="0F5494"/>
                        </a:buClr>
                        <a:buSzTx/>
                        <a:buFont typeface="Arial" pitchFamily="34" charset="0"/>
                        <a:buChar char="•"/>
                        <a:tabLst/>
                      </a:pPr>
                      <a:r>
                        <a:rPr kumimoji="0" lang="en-US" sz="1400" b="1" i="0" u="none" strike="noStrike" kern="1200" cap="none" normalizeH="0" baseline="0" dirty="0">
                          <a:ln>
                            <a:noFill/>
                          </a:ln>
                          <a:solidFill>
                            <a:srgbClr val="0F5494"/>
                          </a:solidFill>
                          <a:effectLst/>
                          <a:latin typeface="+mn-lt"/>
                          <a:ea typeface="+mn-ea"/>
                          <a:cs typeface="Arial" charset="0"/>
                        </a:rPr>
                        <a:t> reallocation of budgets</a:t>
                      </a:r>
                    </a:p>
                    <a:p>
                      <a:pPr marL="0" marR="0" lvl="0" indent="0" algn="l" defTabSz="966788" rtl="0" eaLnBrk="0" fontAlgn="base" latinLnBrk="0" hangingPunct="0">
                        <a:lnSpc>
                          <a:spcPct val="90000"/>
                        </a:lnSpc>
                        <a:spcBef>
                          <a:spcPct val="50000"/>
                        </a:spcBef>
                        <a:spcAft>
                          <a:spcPct val="0"/>
                        </a:spcAft>
                        <a:buClr>
                          <a:srgbClr val="0F5494"/>
                        </a:buClr>
                        <a:buSzTx/>
                        <a:buFont typeface="Arial" pitchFamily="34" charset="0"/>
                        <a:buChar char="•"/>
                        <a:tabLst/>
                      </a:pPr>
                      <a:r>
                        <a:rPr kumimoji="0" lang="en-US" sz="1400" b="1" i="0" u="none" strike="noStrike" kern="1200" cap="none" normalizeH="0" baseline="0" dirty="0">
                          <a:ln>
                            <a:noFill/>
                          </a:ln>
                          <a:solidFill>
                            <a:srgbClr val="0F5494"/>
                          </a:solidFill>
                          <a:effectLst/>
                          <a:latin typeface="+mn-lt"/>
                          <a:ea typeface="+mn-ea"/>
                          <a:cs typeface="Arial" charset="0"/>
                        </a:rPr>
                        <a:t> accelerating reforms</a:t>
                      </a:r>
                    </a:p>
                    <a:p>
                      <a:pPr marL="0" marR="0" lvl="0" indent="0" algn="l" defTabSz="966788" rtl="0" eaLnBrk="0" fontAlgn="base" latinLnBrk="0" hangingPunct="0">
                        <a:lnSpc>
                          <a:spcPct val="90000"/>
                        </a:lnSpc>
                        <a:spcBef>
                          <a:spcPct val="50000"/>
                        </a:spcBef>
                        <a:spcAft>
                          <a:spcPct val="0"/>
                        </a:spcAft>
                        <a:buClr>
                          <a:srgbClr val="0F5494"/>
                        </a:buClr>
                        <a:buSzTx/>
                        <a:buFont typeface="Arial" pitchFamily="34" charset="0"/>
                        <a:buChar char="•"/>
                        <a:tabLst/>
                      </a:pPr>
                      <a:r>
                        <a:rPr kumimoji="0" lang="en-US" sz="1400" b="1" i="0" u="none" strike="noStrike" kern="1200" cap="none" normalizeH="0" baseline="0" dirty="0">
                          <a:ln>
                            <a:noFill/>
                          </a:ln>
                          <a:solidFill>
                            <a:srgbClr val="0F5494"/>
                          </a:solidFill>
                          <a:effectLst/>
                          <a:latin typeface="+mn-lt"/>
                          <a:ea typeface="+mn-ea"/>
                          <a:cs typeface="Arial" charset="0"/>
                        </a:rPr>
                        <a:t> capacity building</a:t>
                      </a:r>
                    </a:p>
                    <a:p>
                      <a:pPr marL="0" marR="0" lvl="0" indent="0" algn="l" defTabSz="966788" rtl="0" eaLnBrk="0" fontAlgn="base" latinLnBrk="0" hangingPunct="0">
                        <a:lnSpc>
                          <a:spcPct val="90000"/>
                        </a:lnSpc>
                        <a:spcBef>
                          <a:spcPct val="50000"/>
                        </a:spcBef>
                        <a:spcAft>
                          <a:spcPct val="0"/>
                        </a:spcAft>
                        <a:buClr>
                          <a:srgbClr val="0F5494"/>
                        </a:buClr>
                        <a:buSzTx/>
                        <a:buFont typeface="Arial" pitchFamily="34" charset="0"/>
                        <a:buChar char="•"/>
                        <a:tabLst/>
                      </a:pPr>
                      <a:r>
                        <a:rPr kumimoji="0" lang="en-US" sz="1400" b="1" i="0" u="none" strike="noStrike" kern="1200" cap="none" normalizeH="0" baseline="0" dirty="0">
                          <a:ln>
                            <a:noFill/>
                          </a:ln>
                          <a:solidFill>
                            <a:srgbClr val="0F5494"/>
                          </a:solidFill>
                          <a:effectLst/>
                          <a:latin typeface="+mn-lt"/>
                          <a:ea typeface="+mn-ea"/>
                          <a:cs typeface="Arial" charset="0"/>
                        </a:rPr>
                        <a:t> etc</a:t>
                      </a: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xmlns="" val="10001"/>
                  </a:ext>
                </a:extLst>
              </a:tr>
            </a:tbl>
          </a:graphicData>
        </a:graphic>
      </p:graphicFrame>
      <p:sp>
        <p:nvSpPr>
          <p:cNvPr id="1025062" name="RunningHead"/>
          <p:cNvSpPr txBox="1">
            <a:spLocks noChangeArrowheads="1"/>
          </p:cNvSpPr>
          <p:nvPr/>
        </p:nvSpPr>
        <p:spPr bwMode="auto">
          <a:xfrm>
            <a:off x="6167438" y="239713"/>
            <a:ext cx="2725737" cy="165100"/>
          </a:xfrm>
          <a:prstGeom prst="rect">
            <a:avLst/>
          </a:prstGeom>
          <a:noFill/>
          <a:ln w="9525" algn="ctr">
            <a:noFill/>
            <a:miter lim="800000"/>
            <a:headEnd/>
            <a:tailEnd/>
          </a:ln>
          <a:effectLst/>
        </p:spPr>
        <p:txBody>
          <a:bodyPr wrap="none" lIns="0" tIns="0" rIns="0" bIns="0">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a:ln>
                  <a:noFill/>
                </a:ln>
                <a:solidFill>
                  <a:srgbClr val="0F5494"/>
                </a:solidFill>
                <a:effectLst/>
                <a:uLnTx/>
                <a:uFillTx/>
                <a:latin typeface="Verdana" pitchFamily="34" charset="0"/>
                <a:ea typeface="+mn-ea"/>
                <a:cs typeface="+mn-cs"/>
              </a:rPr>
              <a:t>Running Head 12-Point Plain, Title Case</a:t>
            </a:r>
          </a:p>
        </p:txBody>
      </p:sp>
      <p:sp>
        <p:nvSpPr>
          <p:cNvPr id="12" name="Slide Number Placeholder 3"/>
          <p:cNvSpPr>
            <a:spLocks noGrp="1"/>
          </p:cNvSpPr>
          <p:nvPr>
            <p:ph type="sldNum" sz="quarter" idx="12"/>
          </p:nvPr>
        </p:nvSpPr>
        <p:spPr>
          <a:xfrm>
            <a:off x="6553200" y="6245225"/>
            <a:ext cx="2133600" cy="4762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GB" sz="14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graphicFrame>
        <p:nvGraphicFramePr>
          <p:cNvPr id="13" name="Group 5"/>
          <p:cNvGraphicFramePr>
            <a:graphicFrameLocks noGrp="1"/>
          </p:cNvGraphicFramePr>
          <p:nvPr>
            <p:extLst/>
          </p:nvPr>
        </p:nvGraphicFramePr>
        <p:xfrm>
          <a:off x="3563888" y="1052736"/>
          <a:ext cx="5184576" cy="5190736"/>
        </p:xfrm>
        <a:graphic>
          <a:graphicData uri="http://schemas.openxmlformats.org/drawingml/2006/table">
            <a:tbl>
              <a:tblPr/>
              <a:tblGrid>
                <a:gridCol w="5184576">
                  <a:extLst>
                    <a:ext uri="{9D8B030D-6E8A-4147-A177-3AD203B41FA5}">
                      <a16:colId xmlns:a16="http://schemas.microsoft.com/office/drawing/2014/main" xmlns="" val="20000"/>
                    </a:ext>
                  </a:extLst>
                </a:gridCol>
              </a:tblGrid>
              <a:tr h="1008112">
                <a:tc>
                  <a:txBody>
                    <a:bodyPr/>
                    <a:lstStyle/>
                    <a:p>
                      <a:pPr marL="0" marR="0" lvl="0" indent="0" algn="ctr" defTabSz="966788" rtl="0" eaLnBrk="0" fontAlgn="base" latinLnBrk="0" hangingPunct="0">
                        <a:lnSpc>
                          <a:spcPct val="90000"/>
                        </a:lnSpc>
                        <a:spcBef>
                          <a:spcPct val="0"/>
                        </a:spcBef>
                        <a:spcAft>
                          <a:spcPct val="0"/>
                        </a:spcAft>
                        <a:buClrTx/>
                        <a:buSzTx/>
                        <a:buFontTx/>
                        <a:buNone/>
                        <a:tabLst/>
                      </a:pPr>
                      <a:r>
                        <a:rPr kumimoji="0" lang="en-US" sz="1600" b="1" i="0" u="none" strike="noStrike" cap="none" normalizeH="0" baseline="0" dirty="0">
                          <a:ln>
                            <a:noFill/>
                          </a:ln>
                          <a:solidFill>
                            <a:schemeClr val="bg1"/>
                          </a:solidFill>
                          <a:effectLst/>
                          <a:latin typeface="Arial" charset="0"/>
                          <a:cs typeface="Arial" charset="0"/>
                        </a:rPr>
                        <a:t>Increase in sector expenditure is an important objective of the SRC</a:t>
                      </a: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070C0"/>
                    </a:solidFill>
                  </a:tcPr>
                </a:tc>
                <a:extLst>
                  <a:ext uri="{0D108BD9-81ED-4DB2-BD59-A6C34878D82A}">
                    <a16:rowId xmlns:a16="http://schemas.microsoft.com/office/drawing/2014/main" xmlns="" val="10000"/>
                  </a:ext>
                </a:extLst>
              </a:tr>
              <a:tr h="4182624">
                <a:tc>
                  <a:txBody>
                    <a:bodyPr/>
                    <a:lstStyle/>
                    <a:p>
                      <a:pPr marL="117475" marR="0" lvl="0" indent="-117475"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US" sz="1400" b="1" i="0" u="none" strike="noStrike" kern="1200" cap="none" normalizeH="0" baseline="0" dirty="0">
                          <a:ln>
                            <a:noFill/>
                          </a:ln>
                          <a:solidFill>
                            <a:srgbClr val="0F5494"/>
                          </a:solidFill>
                          <a:effectLst/>
                          <a:latin typeface="+mn-lt"/>
                          <a:ea typeface="+mn-ea"/>
                          <a:cs typeface="Arial" charset="0"/>
                        </a:rPr>
                        <a:t>Identify a baseline to serve as a starting point for defining the future sector expenditure path:</a:t>
                      </a:r>
                    </a:p>
                    <a:p>
                      <a:pPr marL="574675" marR="0" lvl="1" indent="-117475" algn="l" defTabSz="966788" rtl="0" eaLnBrk="0" fontAlgn="base" latinLnBrk="0" hangingPunct="0">
                        <a:lnSpc>
                          <a:spcPct val="90000"/>
                        </a:lnSpc>
                        <a:spcBef>
                          <a:spcPct val="50000"/>
                        </a:spcBef>
                        <a:spcAft>
                          <a:spcPct val="0"/>
                        </a:spcAft>
                        <a:buClr>
                          <a:schemeClr val="bg2"/>
                        </a:buClr>
                        <a:buSzTx/>
                        <a:buFont typeface="Courier New" pitchFamily="49" charset="0"/>
                        <a:buChar char="o"/>
                        <a:tabLst/>
                      </a:pPr>
                      <a:r>
                        <a:rPr kumimoji="0" lang="en-US" sz="1400" b="1" i="0" u="none" strike="noStrike" kern="1200" cap="none" normalizeH="0" baseline="0" dirty="0">
                          <a:ln>
                            <a:noFill/>
                          </a:ln>
                          <a:solidFill>
                            <a:srgbClr val="0F5494"/>
                          </a:solidFill>
                          <a:effectLst/>
                          <a:latin typeface="+mn-lt"/>
                          <a:ea typeface="+mn-ea"/>
                          <a:cs typeface="Arial" charset="0"/>
                        </a:rPr>
                        <a:t> Focus on historical trends</a:t>
                      </a:r>
                    </a:p>
                    <a:p>
                      <a:pPr marL="574675" marR="0" lvl="1" indent="-117475" algn="l" defTabSz="966788" rtl="0" eaLnBrk="0" fontAlgn="base" latinLnBrk="0" hangingPunct="0">
                        <a:lnSpc>
                          <a:spcPct val="90000"/>
                        </a:lnSpc>
                        <a:spcBef>
                          <a:spcPct val="50000"/>
                        </a:spcBef>
                        <a:spcAft>
                          <a:spcPct val="0"/>
                        </a:spcAft>
                        <a:buClr>
                          <a:schemeClr val="bg2"/>
                        </a:buClr>
                        <a:buSzTx/>
                        <a:buFont typeface="Courier New" pitchFamily="49" charset="0"/>
                        <a:buChar char="o"/>
                        <a:tabLst/>
                      </a:pPr>
                      <a:r>
                        <a:rPr kumimoji="0" lang="en-US" sz="1400" b="1" i="0" u="none" strike="noStrike" kern="1200" cap="none" normalizeH="0" baseline="0" dirty="0">
                          <a:ln>
                            <a:noFill/>
                          </a:ln>
                          <a:solidFill>
                            <a:srgbClr val="0F5494"/>
                          </a:solidFill>
                          <a:effectLst/>
                          <a:latin typeface="+mn-lt"/>
                          <a:ea typeface="+mn-ea"/>
                          <a:cs typeface="Arial" charset="0"/>
                        </a:rPr>
                        <a:t> Choose how to express the baseline  (per capita terms, % of GDP or government expenditures, growth rate of expenditure in real terms…</a:t>
                      </a:r>
                    </a:p>
                    <a:p>
                      <a:pPr marL="117475" marR="0" lvl="0" indent="-117475"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US" sz="1400" b="1" i="0" u="none" strike="noStrike" kern="1200" cap="none" normalizeH="0" baseline="0" dirty="0">
                          <a:ln>
                            <a:noFill/>
                          </a:ln>
                          <a:solidFill>
                            <a:srgbClr val="0F5494"/>
                          </a:solidFill>
                          <a:effectLst/>
                          <a:latin typeface="+mn-lt"/>
                          <a:ea typeface="+mn-ea"/>
                          <a:cs typeface="Arial" charset="0"/>
                        </a:rPr>
                        <a:t> Discuss with government the desirable/required increases in sector spending</a:t>
                      </a:r>
                    </a:p>
                    <a:p>
                      <a:pPr marL="117475" marR="0" lvl="0" indent="-117475"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US" sz="1400" b="1" i="0" u="none" strike="noStrike" kern="1200" cap="none" normalizeH="0" baseline="0" dirty="0">
                          <a:ln>
                            <a:noFill/>
                          </a:ln>
                          <a:solidFill>
                            <a:srgbClr val="0F5494"/>
                          </a:solidFill>
                          <a:effectLst/>
                          <a:latin typeface="+mn-lt"/>
                          <a:ea typeface="+mn-ea"/>
                          <a:cs typeface="Arial" charset="0"/>
                        </a:rPr>
                        <a:t>Assess fiscal sustainability of planned/required increases in sector spending </a:t>
                      </a:r>
                    </a:p>
                    <a:p>
                      <a:pPr marL="117475" marR="0" lvl="0" indent="-117475"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US" sz="1400" b="1" i="0" u="none" strike="noStrike" kern="1200" cap="none" normalizeH="0" baseline="0" dirty="0">
                          <a:ln>
                            <a:noFill/>
                          </a:ln>
                          <a:solidFill>
                            <a:srgbClr val="0F5494"/>
                          </a:solidFill>
                          <a:effectLst/>
                          <a:latin typeface="+mn-lt"/>
                          <a:ea typeface="+mn-ea"/>
                          <a:cs typeface="Arial" charset="0"/>
                        </a:rPr>
                        <a:t>Where appropriate and/or necessary, formulate  disbursement conditions as regards expenditure increases </a:t>
                      </a: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xmlns="" val="10001"/>
                  </a:ext>
                </a:extLst>
              </a:tr>
            </a:tbl>
          </a:graphicData>
        </a:graphic>
      </p:graphicFrame>
      <p:sp>
        <p:nvSpPr>
          <p:cNvPr id="9" name="Down Arrow 8"/>
          <p:cNvSpPr/>
          <p:nvPr/>
        </p:nvSpPr>
        <p:spPr bwMode="auto">
          <a:xfrm>
            <a:off x="1547664" y="2996952"/>
            <a:ext cx="576064" cy="288032"/>
          </a:xfrm>
          <a:prstGeom prst="downArrow">
            <a:avLst/>
          </a:prstGeom>
          <a:solidFill>
            <a:srgbClr val="C00000">
              <a:alpha val="80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en-GB" sz="1200" b="0" i="0" u="none" strike="noStrike" kern="1200" cap="none" spc="0" normalizeH="0" baseline="0" noProof="0">
              <a:ln>
                <a:noFill/>
              </a:ln>
              <a:solidFill>
                <a:srgbClr val="0F5494"/>
              </a:solidFill>
              <a:effectLst/>
              <a:uLnTx/>
              <a:uFillTx/>
              <a:latin typeface="Verdana" pitchFamily="34" charset="0"/>
              <a:ea typeface="+mn-ea"/>
              <a:cs typeface="+mn-cs"/>
            </a:endParaRPr>
          </a:p>
        </p:txBody>
      </p:sp>
    </p:spTree>
    <p:extLst>
      <p:ext uri="{BB962C8B-B14F-4D97-AF65-F5344CB8AC3E}">
        <p14:creationId xmlns:p14="http://schemas.microsoft.com/office/powerpoint/2010/main" val="333203910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268760"/>
            <a:ext cx="8229600" cy="504974"/>
          </a:xfrm>
        </p:spPr>
        <p:txBody>
          <a:bodyPr/>
          <a:lstStyle/>
          <a:p>
            <a:pPr algn="ctr"/>
            <a:r>
              <a:rPr lang="en-US" sz="2400" dirty="0"/>
              <a:t>Multi-sector SRC</a:t>
            </a:r>
          </a:p>
        </p:txBody>
      </p:sp>
      <p:sp>
        <p:nvSpPr>
          <p:cNvPr id="3" name="Content Placeholder 2"/>
          <p:cNvSpPr>
            <a:spLocks noGrp="1"/>
          </p:cNvSpPr>
          <p:nvPr>
            <p:ph idx="1"/>
          </p:nvPr>
        </p:nvSpPr>
        <p:spPr>
          <a:xfrm>
            <a:off x="467544" y="1700808"/>
            <a:ext cx="8229600" cy="4680519"/>
          </a:xfrm>
        </p:spPr>
        <p:txBody>
          <a:bodyPr/>
          <a:lstStyle/>
          <a:p>
            <a:pPr algn="just">
              <a:buFontTx/>
              <a:buChar char="-"/>
            </a:pPr>
            <a:r>
              <a:rPr lang="en-GB" altLang="es-ES" sz="1800" i="0" dirty="0"/>
              <a:t>Concept of </a:t>
            </a:r>
            <a:r>
              <a:rPr lang="en-GB" altLang="es-ES" sz="1800" i="0" dirty="0" err="1"/>
              <a:t>multisector</a:t>
            </a:r>
            <a:r>
              <a:rPr lang="en-GB" altLang="es-ES" sz="1800" i="0" dirty="0"/>
              <a:t> policy/programme </a:t>
            </a:r>
            <a:r>
              <a:rPr lang="en-GB" altLang="es-ES" sz="1800" i="0" u="sng" dirty="0"/>
              <a:t>and/or cross cutting areas (e.g. food </a:t>
            </a:r>
            <a:r>
              <a:rPr lang="en-GB" altLang="es-ES" sz="1800" i="0" dirty="0"/>
              <a:t>and nutrition </a:t>
            </a:r>
            <a:r>
              <a:rPr lang="en-GB" altLang="es-ES" sz="1800" i="0" u="sng" dirty="0"/>
              <a:t>security, climate change &amp; environment) </a:t>
            </a:r>
            <a:r>
              <a:rPr lang="en-GB" altLang="es-ES" sz="1800" i="0" dirty="0"/>
              <a:t>:</a:t>
            </a:r>
          </a:p>
          <a:p>
            <a:pPr algn="just">
              <a:buFontTx/>
              <a:buChar char="-"/>
            </a:pPr>
            <a:endParaRPr lang="en-GB" altLang="es-ES" sz="1800" i="0" dirty="0"/>
          </a:p>
          <a:p>
            <a:pPr algn="just">
              <a:buClr>
                <a:schemeClr val="accent6"/>
              </a:buClr>
            </a:pPr>
            <a:r>
              <a:rPr lang="en-GB" altLang="es-ES" sz="1800" i="0" dirty="0"/>
              <a:t>Linkages should  be underpinned by:</a:t>
            </a:r>
          </a:p>
          <a:p>
            <a:pPr lvl="1" algn="just">
              <a:buClr>
                <a:schemeClr val="accent6"/>
              </a:buClr>
              <a:buFont typeface="Wingdings" panose="05000000000000000000" pitchFamily="2" charset="2"/>
              <a:buChar char="Ø"/>
            </a:pPr>
            <a:r>
              <a:rPr lang="en-GB" altLang="es-ES" sz="1800" b="0" i="0" dirty="0"/>
              <a:t>a coherent policy framework, </a:t>
            </a:r>
          </a:p>
          <a:p>
            <a:pPr lvl="1" algn="just">
              <a:buClr>
                <a:schemeClr val="accent6"/>
              </a:buClr>
              <a:buFont typeface="Wingdings" panose="05000000000000000000" pitchFamily="2" charset="2"/>
              <a:buChar char="Ø"/>
            </a:pPr>
            <a:r>
              <a:rPr lang="en-GB" altLang="es-ES" sz="1800" b="0" i="0" dirty="0"/>
              <a:t>a clear institutional mandate for coordination of the multi-sector programme (at central, de-concentrated and local level)</a:t>
            </a:r>
            <a:endParaRPr lang="en-GB" altLang="es-ES" sz="1800" i="0" dirty="0"/>
          </a:p>
          <a:p>
            <a:pPr algn="just">
              <a:buClr>
                <a:schemeClr val="accent6"/>
              </a:buClr>
            </a:pPr>
            <a:r>
              <a:rPr lang="en-GB" altLang="es-ES" sz="1800" i="0" dirty="0"/>
              <a:t>Clear planning and budgeting procedures</a:t>
            </a:r>
          </a:p>
          <a:p>
            <a:pPr algn="just">
              <a:buClr>
                <a:schemeClr val="accent6"/>
              </a:buClr>
            </a:pPr>
            <a:r>
              <a:rPr lang="en-GB" altLang="es-ES" sz="1800" i="0" dirty="0"/>
              <a:t>A monitoring and evaluation system for the multi-sector policy</a:t>
            </a:r>
          </a:p>
          <a:p>
            <a:pPr algn="just">
              <a:buClr>
                <a:schemeClr val="accent6"/>
              </a:buClr>
            </a:pPr>
            <a:r>
              <a:rPr lang="en-GB" altLang="es-ES" sz="1800" i="0" dirty="0"/>
              <a:t>Central role of the Ministry of Finance/planning with regards to </a:t>
            </a:r>
            <a:r>
              <a:rPr lang="en-GB" altLang="es-ES" sz="1800" i="0" dirty="0" err="1"/>
              <a:t>MTFF</a:t>
            </a:r>
            <a:r>
              <a:rPr lang="en-GB" altLang="es-ES" sz="1800" i="0" dirty="0"/>
              <a:t> and coordination of budget planning and execution.</a:t>
            </a:r>
          </a:p>
          <a:p>
            <a:pPr algn="just">
              <a:buFontTx/>
              <a:buChar char="-"/>
            </a:pPr>
            <a:endParaRPr lang="en-GB" altLang="es-ES" i="0" dirty="0"/>
          </a:p>
          <a:p>
            <a:endParaRPr lang="en-US" dirty="0"/>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GB" sz="14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684482673"/>
      </p:ext>
    </p:extLst>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10538</TotalTime>
  <Words>4071</Words>
  <Application>Microsoft Macintosh PowerPoint</Application>
  <PresentationFormat>Présentation à l'écran (4:3)</PresentationFormat>
  <Paragraphs>587</Paragraphs>
  <Slides>34</Slides>
  <Notes>32</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34</vt:i4>
      </vt:variant>
    </vt:vector>
  </HeadingPairs>
  <TitlesOfParts>
    <vt:vector size="46" baseType="lpstr">
      <vt:lpstr>Calibri</vt:lpstr>
      <vt:lpstr>Century Gothic</vt:lpstr>
      <vt:lpstr>Courier New</vt:lpstr>
      <vt:lpstr>MS PGothic</vt:lpstr>
      <vt:lpstr>ＭＳ Ｐゴシック</vt:lpstr>
      <vt:lpstr>Times New Roman</vt:lpstr>
      <vt:lpstr>Tw Cen MT</vt:lpstr>
      <vt:lpstr>Verdana</vt:lpstr>
      <vt:lpstr>Wingdings</vt:lpstr>
      <vt:lpstr>Arial</vt:lpstr>
      <vt:lpstr>Slide_Master</vt:lpstr>
      <vt:lpstr>2_Slide_Master</vt:lpstr>
      <vt:lpstr>Budget Support Training</vt:lpstr>
      <vt:lpstr>Learning flow</vt:lpstr>
      <vt:lpstr>Outline</vt:lpstr>
      <vt:lpstr>Rationale and Objectives</vt:lpstr>
      <vt:lpstr>SRC specific objectives (1/2)</vt:lpstr>
      <vt:lpstr>SRC specific objectives (2/2)</vt:lpstr>
      <vt:lpstr>Additionality (SRCs)</vt:lpstr>
      <vt:lpstr>Présentation PowerPoint</vt:lpstr>
      <vt:lpstr>Multi-sector SRC</vt:lpstr>
      <vt:lpstr>Outline</vt:lpstr>
      <vt:lpstr>Fundamental Values</vt:lpstr>
      <vt:lpstr>Overview/rationale of FV assessment for a SRC</vt:lpstr>
      <vt:lpstr>SRC: How to assess FV</vt:lpstr>
      <vt:lpstr>Outline</vt:lpstr>
      <vt:lpstr>Présentation PowerPoint</vt:lpstr>
      <vt:lpstr>Sector public policy instruments</vt:lpstr>
      <vt:lpstr>Présentation PowerPoint</vt:lpstr>
      <vt:lpstr>Sector policy financing: at the heart of policy credibility </vt:lpstr>
      <vt:lpstr>Does reform create fiscal space?</vt:lpstr>
      <vt:lpstr>Eligibility criterion macro-economic  stability and SRC </vt:lpstr>
      <vt:lpstr>SRC and the PFM eligibility criterion (1/2) </vt:lpstr>
      <vt:lpstr>SRC and the PFM eligibility criterion (2/2)</vt:lpstr>
      <vt:lpstr> Eligibility criterion SRC : budget transparency and oversight     </vt:lpstr>
      <vt:lpstr>Risk management  </vt:lpstr>
      <vt:lpstr>Outline</vt:lpstr>
      <vt:lpstr>SRC and decentralisation</vt:lpstr>
      <vt:lpstr>SRC and decentralisation: 3 cases</vt:lpstr>
      <vt:lpstr>SRC and decentralisation: rationale and issues to be addressed</vt:lpstr>
      <vt:lpstr>Outline</vt:lpstr>
      <vt:lpstr>Design of Inputs – Financial transfers Main issues (1/2)  </vt:lpstr>
      <vt:lpstr>Design of Inputs - Conditions, Performance assessment &amp; Indicators - Main issues (2/2)</vt:lpstr>
      <vt:lpstr>Design of Inputs - Capacity Development (1/2)</vt:lpstr>
      <vt:lpstr>Implementation – Policy dialogue and Coordination</vt:lpstr>
      <vt:lpstr>Présentation PowerPoint</vt:lpstr>
    </vt:vector>
  </TitlesOfParts>
  <Company>European Commission</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ADE;Fabrice.Ferrandes@ade.eu</dc:creator>
  <cp:lastModifiedBy>Juana A.</cp:lastModifiedBy>
  <cp:revision>503</cp:revision>
  <cp:lastPrinted>2014-12-16T19:26:35Z</cp:lastPrinted>
  <dcterms:created xsi:type="dcterms:W3CDTF">2011-10-28T10:25:18Z</dcterms:created>
  <dcterms:modified xsi:type="dcterms:W3CDTF">2017-06-29T17:17:37Z</dcterms:modified>
</cp:coreProperties>
</file>