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handoutMasterIdLst>
    <p:handoutMasterId r:id="rId30"/>
  </p:handoutMasterIdLst>
  <p:sldIdLst>
    <p:sldId id="434" r:id="rId2"/>
    <p:sldId id="531" r:id="rId3"/>
    <p:sldId id="448" r:id="rId4"/>
    <p:sldId id="495" r:id="rId5"/>
    <p:sldId id="504" r:id="rId6"/>
    <p:sldId id="452" r:id="rId7"/>
    <p:sldId id="453" r:id="rId8"/>
    <p:sldId id="454" r:id="rId9"/>
    <p:sldId id="455" r:id="rId10"/>
    <p:sldId id="527" r:id="rId11"/>
    <p:sldId id="497" r:id="rId12"/>
    <p:sldId id="498" r:id="rId13"/>
    <p:sldId id="500" r:id="rId14"/>
    <p:sldId id="501" r:id="rId15"/>
    <p:sldId id="502" r:id="rId16"/>
    <p:sldId id="503" r:id="rId17"/>
    <p:sldId id="528" r:id="rId18"/>
    <p:sldId id="507" r:id="rId19"/>
    <p:sldId id="529" r:id="rId20"/>
    <p:sldId id="509" r:id="rId21"/>
    <p:sldId id="513" r:id="rId22"/>
    <p:sldId id="514" r:id="rId23"/>
    <p:sldId id="515" r:id="rId24"/>
    <p:sldId id="530" r:id="rId25"/>
    <p:sldId id="519" r:id="rId26"/>
    <p:sldId id="524" r:id="rId27"/>
    <p:sldId id="525" r:id="rId28"/>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DEFF"/>
    <a:srgbClr val="0F5494"/>
    <a:srgbClr val="3166CF"/>
    <a:srgbClr val="6D77D9"/>
    <a:srgbClr val="2D5EC1"/>
    <a:srgbClr val="3E6FD2"/>
    <a:srgbClr val="FF3300"/>
    <a:srgbClr val="99CCFF"/>
    <a:srgbClr val="808080"/>
    <a:srgbClr val="FFD6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78230" autoAdjust="0"/>
  </p:normalViewPr>
  <p:slideViewPr>
    <p:cSldViewPr>
      <p:cViewPr varScale="1">
        <p:scale>
          <a:sx n="74" d="100"/>
          <a:sy n="74" d="100"/>
        </p:scale>
        <p:origin x="2184" y="176"/>
      </p:cViewPr>
      <p:guideLst>
        <p:guide orient="horz" pos="2160"/>
        <p:guide pos="2880"/>
      </p:guideLst>
    </p:cSldViewPr>
  </p:slideViewPr>
  <p:outlineViewPr>
    <p:cViewPr>
      <p:scale>
        <a:sx n="33" d="100"/>
        <a:sy n="33" d="100"/>
      </p:scale>
      <p:origin x="0" y="23286"/>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8" d="100"/>
          <a:sy n="68" d="100"/>
        </p:scale>
        <p:origin x="-330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handoutMaster" Target="handoutMasters/handoutMaster1.xml"/><Relationship Id="rId31" Type="http://schemas.openxmlformats.org/officeDocument/2006/relationships/presProps" Target="presProps.xml"/><Relationship Id="rId32" Type="http://schemas.openxmlformats.org/officeDocument/2006/relationships/viewProps" Target="view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theme" Target="theme/theme1.xml"/><Relationship Id="rId3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3D1BAA-91EB-4256-852D-DCAD217A6E3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nl-NL"/>
        </a:p>
      </dgm:t>
    </dgm:pt>
    <dgm:pt modelId="{2C3EC90C-1060-40FA-96F9-C50FBCEBBCCE}">
      <dgm:prSet phldrT="[Tekst]"/>
      <dgm:spPr>
        <a:solidFill>
          <a:schemeClr val="accent6">
            <a:lumMod val="75000"/>
          </a:schemeClr>
        </a:solidFill>
      </dgm:spPr>
      <dgm:t>
        <a:bodyPr/>
        <a:lstStyle/>
        <a:p>
          <a:r>
            <a:rPr lang="nl-NL" dirty="0"/>
            <a:t>Day 1 </a:t>
          </a:r>
        </a:p>
      </dgm:t>
    </dgm:pt>
    <dgm:pt modelId="{D7FCD66E-044F-4653-A820-08AF588075CD}" type="parTrans" cxnId="{34D4A65F-D4F3-4B67-9338-BB376C1F48C9}">
      <dgm:prSet/>
      <dgm:spPr/>
      <dgm:t>
        <a:bodyPr/>
        <a:lstStyle/>
        <a:p>
          <a:endParaRPr lang="nl-NL"/>
        </a:p>
      </dgm:t>
    </dgm:pt>
    <dgm:pt modelId="{1A47E11C-B6A5-4CF8-93FC-25626D771732}" type="sibTrans" cxnId="{34D4A65F-D4F3-4B67-9338-BB376C1F48C9}">
      <dgm:prSet/>
      <dgm:spPr>
        <a:solidFill>
          <a:srgbClr val="002060"/>
        </a:solidFill>
        <a:ln w="38100"/>
      </dgm:spPr>
      <dgm:t>
        <a:bodyPr/>
        <a:lstStyle/>
        <a:p>
          <a:endParaRPr lang="nl-NL"/>
        </a:p>
      </dgm:t>
    </dgm:pt>
    <dgm:pt modelId="{19496CBD-FAF4-490A-83FB-C0F5B8D67680}">
      <dgm:prSet phldrT="[Tekst]" custT="1"/>
      <dgm:spPr>
        <a:solidFill>
          <a:srgbClr val="E2F0F2">
            <a:alpha val="90000"/>
          </a:srgbClr>
        </a:solidFill>
      </dgm:spPr>
      <dgm:t>
        <a:bodyPr/>
        <a:lstStyle/>
        <a:p>
          <a:r>
            <a:rPr lang="nl-NL" sz="1400" dirty="0"/>
            <a:t>Background</a:t>
          </a:r>
        </a:p>
      </dgm:t>
    </dgm:pt>
    <dgm:pt modelId="{A762DDDD-5638-4576-8149-C61D9904B728}" type="parTrans" cxnId="{EBF2792B-BB5A-482E-9574-C1BECC44996F}">
      <dgm:prSet/>
      <dgm:spPr/>
      <dgm:t>
        <a:bodyPr/>
        <a:lstStyle/>
        <a:p>
          <a:endParaRPr lang="nl-NL"/>
        </a:p>
      </dgm:t>
    </dgm:pt>
    <dgm:pt modelId="{65503469-6844-41AA-B679-D51580F759EE}" type="sibTrans" cxnId="{EBF2792B-BB5A-482E-9574-C1BECC44996F}">
      <dgm:prSet/>
      <dgm:spPr/>
      <dgm:t>
        <a:bodyPr/>
        <a:lstStyle/>
        <a:p>
          <a:endParaRPr lang="nl-NL"/>
        </a:p>
      </dgm:t>
    </dgm:pt>
    <dgm:pt modelId="{FAC657A3-948A-4354-847B-957675B191F5}">
      <dgm:prSet phldrT="[Tekst]"/>
      <dgm:spPr>
        <a:solidFill>
          <a:schemeClr val="accent6">
            <a:lumMod val="75000"/>
          </a:schemeClr>
        </a:solidFill>
      </dgm:spPr>
      <dgm:t>
        <a:bodyPr/>
        <a:lstStyle/>
        <a:p>
          <a:r>
            <a:rPr lang="nl-NL" dirty="0"/>
            <a:t>Day 2</a:t>
          </a:r>
        </a:p>
      </dgm:t>
    </dgm:pt>
    <dgm:pt modelId="{7C8A0069-5569-40FB-9E22-6E2CA3D8D547}" type="parTrans" cxnId="{537044AE-5546-4B1D-B2C0-CD2B6F741897}">
      <dgm:prSet/>
      <dgm:spPr/>
      <dgm:t>
        <a:bodyPr/>
        <a:lstStyle/>
        <a:p>
          <a:endParaRPr lang="nl-NL"/>
        </a:p>
      </dgm:t>
    </dgm:pt>
    <dgm:pt modelId="{C93984A0-BF2C-49F9-B9CE-B411FC9607C4}" type="sibTrans" cxnId="{537044AE-5546-4B1D-B2C0-CD2B6F741897}">
      <dgm:prSet/>
      <dgm:spPr>
        <a:solidFill>
          <a:schemeClr val="accent6">
            <a:lumMod val="75000"/>
          </a:schemeClr>
        </a:solidFill>
      </dgm:spPr>
      <dgm:t>
        <a:bodyPr/>
        <a:lstStyle/>
        <a:p>
          <a:endParaRPr lang="nl-NL"/>
        </a:p>
      </dgm:t>
    </dgm:pt>
    <dgm:pt modelId="{16109047-E8F1-4D6A-A8D7-9B01DDE19BAF}">
      <dgm:prSet phldrT="[Tekst]"/>
      <dgm:spPr>
        <a:solidFill>
          <a:schemeClr val="accent6">
            <a:lumMod val="75000"/>
          </a:schemeClr>
        </a:solidFill>
      </dgm:spPr>
      <dgm:t>
        <a:bodyPr/>
        <a:lstStyle/>
        <a:p>
          <a:r>
            <a:rPr lang="nl-NL" dirty="0"/>
            <a:t>Day 3</a:t>
          </a:r>
        </a:p>
        <a:p>
          <a:r>
            <a:rPr lang="nl-NL" dirty="0"/>
            <a:t>(half </a:t>
          </a:r>
          <a:r>
            <a:rPr lang="nl-NL" dirty="0" err="1"/>
            <a:t>day</a:t>
          </a:r>
          <a:r>
            <a:rPr lang="nl-NL" dirty="0"/>
            <a:t>)</a:t>
          </a:r>
        </a:p>
      </dgm:t>
    </dgm:pt>
    <dgm:pt modelId="{A67A0F8E-2F4D-47F8-B55E-3764CFD6D8F4}" type="parTrans" cxnId="{96002FD2-8852-49C5-BE15-1069C4019D35}">
      <dgm:prSet/>
      <dgm:spPr/>
      <dgm:t>
        <a:bodyPr/>
        <a:lstStyle/>
        <a:p>
          <a:endParaRPr lang="nl-NL"/>
        </a:p>
      </dgm:t>
    </dgm:pt>
    <dgm:pt modelId="{4C235EB5-A74E-47C3-A95C-8C4E3B30147A}" type="sibTrans" cxnId="{96002FD2-8852-49C5-BE15-1069C4019D35}">
      <dgm:prSet/>
      <dgm:spPr>
        <a:solidFill>
          <a:schemeClr val="accent6">
            <a:lumMod val="75000"/>
          </a:schemeClr>
        </a:solidFill>
      </dgm:spPr>
      <dgm:t>
        <a:bodyPr/>
        <a:lstStyle/>
        <a:p>
          <a:endParaRPr lang="nl-NL"/>
        </a:p>
      </dgm:t>
    </dgm:pt>
    <dgm:pt modelId="{2371589B-2456-4254-9D3E-1914C63D930F}">
      <dgm:prSet phldrT="[Tekst]" custT="1"/>
      <dgm:spPr>
        <a:solidFill>
          <a:srgbClr val="E2F0F2">
            <a:alpha val="90000"/>
          </a:srgbClr>
        </a:solidFill>
      </dgm:spPr>
      <dgm:t>
        <a:bodyPr/>
        <a:lstStyle/>
        <a:p>
          <a:r>
            <a:rPr lang="nl-NL" sz="1400" dirty="0"/>
            <a:t>GGDC</a:t>
          </a:r>
        </a:p>
      </dgm:t>
    </dgm:pt>
    <dgm:pt modelId="{1219640C-E837-4AC8-9FC6-2CD120F72016}" type="parTrans" cxnId="{E81AA313-B06E-4E07-9BBE-30A8EB7EC09F}">
      <dgm:prSet/>
      <dgm:spPr/>
      <dgm:t>
        <a:bodyPr/>
        <a:lstStyle/>
        <a:p>
          <a:endParaRPr lang="nl-NL"/>
        </a:p>
      </dgm:t>
    </dgm:pt>
    <dgm:pt modelId="{D11BF578-4936-49B1-9EF9-06C15F22E2EF}" type="sibTrans" cxnId="{E81AA313-B06E-4E07-9BBE-30A8EB7EC09F}">
      <dgm:prSet/>
      <dgm:spPr/>
      <dgm:t>
        <a:bodyPr/>
        <a:lstStyle/>
        <a:p>
          <a:endParaRPr lang="nl-NL"/>
        </a:p>
      </dgm:t>
    </dgm:pt>
    <dgm:pt modelId="{EF415A27-4E4B-4ADD-B060-F52B90FF67E4}">
      <dgm:prSet phldrT="[Tekst]"/>
      <dgm:spPr>
        <a:solidFill>
          <a:schemeClr val="accent6">
            <a:lumMod val="75000"/>
          </a:schemeClr>
        </a:solidFill>
      </dgm:spPr>
      <dgm:t>
        <a:bodyPr/>
        <a:lstStyle/>
        <a:p>
          <a:r>
            <a:rPr lang="nl-NL" dirty="0"/>
            <a:t>Day 4 </a:t>
          </a:r>
          <a:r>
            <a:rPr lang="nl-NL" dirty="0" err="1"/>
            <a:t>and</a:t>
          </a:r>
          <a:r>
            <a:rPr lang="nl-NL" dirty="0"/>
            <a:t> 5</a:t>
          </a:r>
        </a:p>
      </dgm:t>
    </dgm:pt>
    <dgm:pt modelId="{A92C98A1-BB28-4EF6-BF7F-BFD41D44774B}" type="parTrans" cxnId="{25D90211-63F4-4B56-AD2D-E6FE56045111}">
      <dgm:prSet/>
      <dgm:spPr/>
      <dgm:t>
        <a:bodyPr/>
        <a:lstStyle/>
        <a:p>
          <a:endParaRPr lang="nl-NL"/>
        </a:p>
      </dgm:t>
    </dgm:pt>
    <dgm:pt modelId="{60CD3DD3-9A54-4D69-81ED-304AA94B233F}" type="sibTrans" cxnId="{25D90211-63F4-4B56-AD2D-E6FE56045111}">
      <dgm:prSet/>
      <dgm:spPr/>
      <dgm:t>
        <a:bodyPr/>
        <a:lstStyle/>
        <a:p>
          <a:endParaRPr lang="nl-NL"/>
        </a:p>
      </dgm:t>
    </dgm:pt>
    <dgm:pt modelId="{AC23D79B-98A1-41B0-B8D6-9D298B593D4A}">
      <dgm:prSet phldrT="[Tekst]" custT="1"/>
      <dgm:spPr>
        <a:solidFill>
          <a:srgbClr val="E2F0F2">
            <a:alpha val="90000"/>
          </a:srgbClr>
        </a:solidFill>
      </dgm:spPr>
      <dgm:t>
        <a:bodyPr/>
        <a:lstStyle/>
        <a:p>
          <a:r>
            <a:rPr lang="nl-NL" sz="1400" dirty="0"/>
            <a:t>Basic </a:t>
          </a:r>
          <a:r>
            <a:rPr lang="nl-NL" sz="1400" dirty="0" err="1"/>
            <a:t>concepts</a:t>
          </a:r>
          <a:endParaRPr lang="nl-NL" sz="1400" dirty="0"/>
        </a:p>
      </dgm:t>
    </dgm:pt>
    <dgm:pt modelId="{BCBD8AE6-505E-4617-8D60-7D594533DBB9}" type="parTrans" cxnId="{924E1F7A-82A1-4259-B35C-6489506F7BED}">
      <dgm:prSet/>
      <dgm:spPr/>
      <dgm:t>
        <a:bodyPr/>
        <a:lstStyle/>
        <a:p>
          <a:endParaRPr lang="nl-NL"/>
        </a:p>
      </dgm:t>
    </dgm:pt>
    <dgm:pt modelId="{91144B78-9962-430C-ABBF-31EC8F5F6150}" type="sibTrans" cxnId="{924E1F7A-82A1-4259-B35C-6489506F7BED}">
      <dgm:prSet/>
      <dgm:spPr/>
      <dgm:t>
        <a:bodyPr/>
        <a:lstStyle/>
        <a:p>
          <a:endParaRPr lang="nl-NL"/>
        </a:p>
      </dgm:t>
    </dgm:pt>
    <dgm:pt modelId="{AC6B7745-478B-4245-B686-610FE18D75FD}">
      <dgm:prSet phldrT="[Tekst]" custT="1"/>
      <dgm:spPr>
        <a:solidFill>
          <a:srgbClr val="E2F0F2">
            <a:alpha val="90000"/>
          </a:srgbClr>
        </a:solidFill>
      </dgm:spPr>
      <dgm:t>
        <a:bodyPr/>
        <a:lstStyle/>
        <a:p>
          <a:r>
            <a:rPr lang="nl-NL" sz="1400" dirty="0" err="1"/>
            <a:t>Eligibility</a:t>
          </a:r>
          <a:endParaRPr lang="nl-NL" sz="1400" dirty="0"/>
        </a:p>
      </dgm:t>
    </dgm:pt>
    <dgm:pt modelId="{3DD5AACA-6095-4065-8B35-5CF2A931DAB9}" type="parTrans" cxnId="{F6E34023-A581-458D-8EE4-51D86C0E39FE}">
      <dgm:prSet/>
      <dgm:spPr/>
      <dgm:t>
        <a:bodyPr/>
        <a:lstStyle/>
        <a:p>
          <a:endParaRPr lang="nl-NL"/>
        </a:p>
      </dgm:t>
    </dgm:pt>
    <dgm:pt modelId="{64155D5F-63CE-4614-9B73-804581205251}" type="sibTrans" cxnId="{F6E34023-A581-458D-8EE4-51D86C0E39FE}">
      <dgm:prSet/>
      <dgm:spPr/>
      <dgm:t>
        <a:bodyPr/>
        <a:lstStyle/>
        <a:p>
          <a:endParaRPr lang="nl-NL"/>
        </a:p>
      </dgm:t>
    </dgm:pt>
    <dgm:pt modelId="{A5DCE0FC-9C06-4152-8CBA-2B7A58464A18}">
      <dgm:prSet phldrT="[Tekst]" custT="1"/>
      <dgm:spPr>
        <a:solidFill>
          <a:srgbClr val="E2F0F2">
            <a:alpha val="90000"/>
          </a:srgbClr>
        </a:solidFill>
      </dgm:spPr>
      <dgm:t>
        <a:bodyPr/>
        <a:lstStyle/>
        <a:p>
          <a:r>
            <a:rPr lang="nl-NL" sz="1400" dirty="0" err="1"/>
            <a:t>Intervention</a:t>
          </a:r>
          <a:r>
            <a:rPr lang="nl-NL" sz="1400" dirty="0"/>
            <a:t> logic</a:t>
          </a:r>
        </a:p>
      </dgm:t>
    </dgm:pt>
    <dgm:pt modelId="{D0661F24-9B53-43B3-8102-2EAFFAC330F0}" type="parTrans" cxnId="{A0D90462-FF3C-475E-BDDF-9CB94CE15590}">
      <dgm:prSet/>
      <dgm:spPr/>
      <dgm:t>
        <a:bodyPr/>
        <a:lstStyle/>
        <a:p>
          <a:endParaRPr lang="nl-NL"/>
        </a:p>
      </dgm:t>
    </dgm:pt>
    <dgm:pt modelId="{69A85023-26F2-495F-8E56-4A9392E8AEEE}" type="sibTrans" cxnId="{A0D90462-FF3C-475E-BDDF-9CB94CE15590}">
      <dgm:prSet/>
      <dgm:spPr/>
      <dgm:t>
        <a:bodyPr/>
        <a:lstStyle/>
        <a:p>
          <a:endParaRPr lang="nl-NL"/>
        </a:p>
      </dgm:t>
    </dgm:pt>
    <dgm:pt modelId="{C00B57CD-59EC-4262-AFA9-ABE83606AC37}">
      <dgm:prSet custT="1"/>
      <dgm:spPr>
        <a:solidFill>
          <a:srgbClr val="DBE5F1">
            <a:alpha val="90000"/>
          </a:srgbClr>
        </a:solidFill>
      </dgm:spPr>
      <dgm:t>
        <a:bodyPr/>
        <a:lstStyle/>
        <a:p>
          <a:r>
            <a:rPr lang="nl-NL" sz="1200" dirty="0"/>
            <a:t>Risk Management</a:t>
          </a:r>
        </a:p>
      </dgm:t>
    </dgm:pt>
    <dgm:pt modelId="{7B59427F-1675-4692-8B42-E0A48DFEB367}" type="parTrans" cxnId="{5656759F-2E56-4C7F-A11C-A30951B00D66}">
      <dgm:prSet/>
      <dgm:spPr/>
      <dgm:t>
        <a:bodyPr/>
        <a:lstStyle/>
        <a:p>
          <a:endParaRPr lang="nl-NL"/>
        </a:p>
      </dgm:t>
    </dgm:pt>
    <dgm:pt modelId="{9D28BBED-41DA-4DDB-BA93-67725C625C81}" type="sibTrans" cxnId="{5656759F-2E56-4C7F-A11C-A30951B00D66}">
      <dgm:prSet/>
      <dgm:spPr/>
      <dgm:t>
        <a:bodyPr/>
        <a:lstStyle/>
        <a:p>
          <a:endParaRPr lang="nl-NL"/>
        </a:p>
      </dgm:t>
    </dgm:pt>
    <dgm:pt modelId="{538E1F3B-7A83-487C-A297-854FF8B70110}">
      <dgm:prSet custT="1"/>
      <dgm:spPr>
        <a:solidFill>
          <a:srgbClr val="DBE5F1">
            <a:alpha val="90000"/>
          </a:srgbClr>
        </a:solidFill>
      </dgm:spPr>
      <dgm:t>
        <a:bodyPr/>
        <a:lstStyle/>
        <a:p>
          <a:r>
            <a:rPr lang="nl-NL" sz="1200" dirty="0"/>
            <a:t>Performance indicators</a:t>
          </a:r>
        </a:p>
      </dgm:t>
    </dgm:pt>
    <dgm:pt modelId="{0E37265B-091A-4921-99B5-5C6188AF32F1}" type="parTrans" cxnId="{5E5A1B61-DADB-4E5F-AF13-584412DB31B3}">
      <dgm:prSet/>
      <dgm:spPr/>
      <dgm:t>
        <a:bodyPr/>
        <a:lstStyle/>
        <a:p>
          <a:endParaRPr lang="nl-NL"/>
        </a:p>
      </dgm:t>
    </dgm:pt>
    <dgm:pt modelId="{03849729-6B46-4028-8FA2-539998C0270C}" type="sibTrans" cxnId="{5E5A1B61-DADB-4E5F-AF13-584412DB31B3}">
      <dgm:prSet/>
      <dgm:spPr/>
      <dgm:t>
        <a:bodyPr/>
        <a:lstStyle/>
        <a:p>
          <a:endParaRPr lang="nl-NL"/>
        </a:p>
      </dgm:t>
    </dgm:pt>
    <dgm:pt modelId="{2DD7A7D2-C874-480C-979B-27BD5664B61F}">
      <dgm:prSet custT="1"/>
      <dgm:spPr>
        <a:solidFill>
          <a:srgbClr val="DBE5F1">
            <a:alpha val="90000"/>
          </a:srgbClr>
        </a:solidFill>
      </dgm:spPr>
      <dgm:t>
        <a:bodyPr/>
        <a:lstStyle/>
        <a:p>
          <a:r>
            <a:rPr lang="nl-NL" sz="1200" dirty="0" err="1"/>
            <a:t>Fixed</a:t>
          </a:r>
          <a:r>
            <a:rPr lang="nl-NL" sz="1200" dirty="0"/>
            <a:t> </a:t>
          </a:r>
          <a:r>
            <a:rPr lang="nl-NL" sz="1200" dirty="0" err="1"/>
            <a:t>and</a:t>
          </a:r>
          <a:r>
            <a:rPr lang="nl-NL" sz="1200" dirty="0"/>
            <a:t> </a:t>
          </a:r>
          <a:r>
            <a:rPr lang="nl-NL" sz="1200" dirty="0" err="1"/>
            <a:t>variable</a:t>
          </a:r>
          <a:r>
            <a:rPr lang="nl-NL" sz="1200" dirty="0"/>
            <a:t> tranches</a:t>
          </a:r>
        </a:p>
      </dgm:t>
    </dgm:pt>
    <dgm:pt modelId="{E9637E7F-FC64-4E6C-8682-22016B334E5E}" type="parTrans" cxnId="{818354B0-6481-4798-B7DC-68BFACCBB16B}">
      <dgm:prSet/>
      <dgm:spPr/>
      <dgm:t>
        <a:bodyPr/>
        <a:lstStyle/>
        <a:p>
          <a:endParaRPr lang="nl-NL"/>
        </a:p>
      </dgm:t>
    </dgm:pt>
    <dgm:pt modelId="{44043204-3EF6-4D60-BE3E-0F79D1573838}" type="sibTrans" cxnId="{818354B0-6481-4798-B7DC-68BFACCBB16B}">
      <dgm:prSet/>
      <dgm:spPr/>
      <dgm:t>
        <a:bodyPr/>
        <a:lstStyle/>
        <a:p>
          <a:endParaRPr lang="nl-NL"/>
        </a:p>
      </dgm:t>
    </dgm:pt>
    <dgm:pt modelId="{EB2F3DFC-2271-468D-B301-4A9EF60F41B0}">
      <dgm:prSet phldrT="[Tekst]" custT="1"/>
      <dgm:spPr>
        <a:solidFill>
          <a:srgbClr val="DBE5F1">
            <a:alpha val="90000"/>
          </a:srgbClr>
        </a:solidFill>
      </dgm:spPr>
      <dgm:t>
        <a:bodyPr/>
        <a:lstStyle/>
        <a:p>
          <a:r>
            <a:rPr lang="nl-NL" sz="1100" dirty="0" err="1"/>
            <a:t>Additionality</a:t>
          </a:r>
          <a:endParaRPr lang="nl-NL" sz="1100" dirty="0"/>
        </a:p>
      </dgm:t>
    </dgm:pt>
    <dgm:pt modelId="{86340D32-E62A-4846-937B-2C66A9115D63}" type="parTrans" cxnId="{B55A5A84-A4F3-4845-A43A-A7CF13A0699B}">
      <dgm:prSet/>
      <dgm:spPr/>
      <dgm:t>
        <a:bodyPr/>
        <a:lstStyle/>
        <a:p>
          <a:endParaRPr lang="nl-NL"/>
        </a:p>
      </dgm:t>
    </dgm:pt>
    <dgm:pt modelId="{523F4AF9-6ADE-47A3-A53B-CE7307CB63A9}" type="sibTrans" cxnId="{B55A5A84-A4F3-4845-A43A-A7CF13A0699B}">
      <dgm:prSet/>
      <dgm:spPr/>
      <dgm:t>
        <a:bodyPr/>
        <a:lstStyle/>
        <a:p>
          <a:endParaRPr lang="nl-NL"/>
        </a:p>
      </dgm:t>
    </dgm:pt>
    <dgm:pt modelId="{CA46C0E5-A678-4F44-8512-AA3A5953BF30}">
      <dgm:prSet phldrT="[Tekst]" custT="1"/>
      <dgm:spPr>
        <a:solidFill>
          <a:srgbClr val="DBE5F1">
            <a:alpha val="90000"/>
          </a:srgbClr>
        </a:solidFill>
      </dgm:spPr>
      <dgm:t>
        <a:bodyPr/>
        <a:lstStyle/>
        <a:p>
          <a:r>
            <a:rPr lang="nl-NL" sz="1100" dirty="0" err="1"/>
            <a:t>Disbursement</a:t>
          </a:r>
          <a:r>
            <a:rPr lang="nl-NL" sz="1100" dirty="0"/>
            <a:t> file</a:t>
          </a:r>
        </a:p>
      </dgm:t>
    </dgm:pt>
    <dgm:pt modelId="{FA1460B1-E123-43ED-80DB-48A1F0E160D9}" type="parTrans" cxnId="{5B8CCF3F-4D3C-4312-AF16-1ABC860CB95B}">
      <dgm:prSet/>
      <dgm:spPr/>
      <dgm:t>
        <a:bodyPr/>
        <a:lstStyle/>
        <a:p>
          <a:endParaRPr lang="nl-NL"/>
        </a:p>
      </dgm:t>
    </dgm:pt>
    <dgm:pt modelId="{A8809DD1-A5D9-4046-A330-E678E5064487}" type="sibTrans" cxnId="{5B8CCF3F-4D3C-4312-AF16-1ABC860CB95B}">
      <dgm:prSet/>
      <dgm:spPr/>
      <dgm:t>
        <a:bodyPr/>
        <a:lstStyle/>
        <a:p>
          <a:endParaRPr lang="nl-NL"/>
        </a:p>
      </dgm:t>
    </dgm:pt>
    <dgm:pt modelId="{3C40763E-F7BF-4BB1-92E9-32E385459F7C}">
      <dgm:prSet phldrT="[Tekst]" custT="1"/>
      <dgm:spPr>
        <a:solidFill>
          <a:srgbClr val="DBE5F1">
            <a:alpha val="90000"/>
          </a:srgbClr>
        </a:solidFill>
      </dgm:spPr>
      <dgm:t>
        <a:bodyPr/>
        <a:lstStyle/>
        <a:p>
          <a:r>
            <a:rPr lang="nl-NL" sz="1100" dirty="0"/>
            <a:t>BS Evaluation</a:t>
          </a:r>
        </a:p>
      </dgm:t>
    </dgm:pt>
    <dgm:pt modelId="{663F553E-B499-487A-8015-2400E4897F93}" type="parTrans" cxnId="{79E1236F-DB45-48AB-8D5E-42B561233E2F}">
      <dgm:prSet/>
      <dgm:spPr/>
      <dgm:t>
        <a:bodyPr/>
        <a:lstStyle/>
        <a:p>
          <a:endParaRPr lang="nl-NL"/>
        </a:p>
      </dgm:t>
    </dgm:pt>
    <dgm:pt modelId="{3DC3CE40-4975-4043-BE15-596744C6444D}" type="sibTrans" cxnId="{79E1236F-DB45-48AB-8D5E-42B561233E2F}">
      <dgm:prSet/>
      <dgm:spPr/>
      <dgm:t>
        <a:bodyPr/>
        <a:lstStyle/>
        <a:p>
          <a:endParaRPr lang="nl-NL"/>
        </a:p>
      </dgm:t>
    </dgm:pt>
    <dgm:pt modelId="{C047BC3A-AEF4-46B1-80FB-BBD755EDFE52}">
      <dgm:prSet custT="1"/>
      <dgm:spPr>
        <a:solidFill>
          <a:srgbClr val="DBE5F1">
            <a:alpha val="90000"/>
          </a:srgbClr>
        </a:solidFill>
      </dgm:spPr>
      <dgm:t>
        <a:bodyPr/>
        <a:lstStyle/>
        <a:p>
          <a:r>
            <a:rPr lang="nl-NL" sz="1200" dirty="0"/>
            <a:t>Policy </a:t>
          </a:r>
          <a:r>
            <a:rPr lang="nl-NL" sz="1200" dirty="0" err="1"/>
            <a:t>dialogue</a:t>
          </a:r>
          <a:r>
            <a:rPr lang="nl-NL" sz="1200" dirty="0"/>
            <a:t>, CD</a:t>
          </a:r>
        </a:p>
      </dgm:t>
    </dgm:pt>
    <dgm:pt modelId="{AAACC7A1-8EB6-489C-93B1-FAB10C834B3E}" type="parTrans" cxnId="{55B93F00-C4B9-406C-80B9-369A93491B12}">
      <dgm:prSet/>
      <dgm:spPr/>
      <dgm:t>
        <a:bodyPr/>
        <a:lstStyle/>
        <a:p>
          <a:endParaRPr lang="nl-NL"/>
        </a:p>
      </dgm:t>
    </dgm:pt>
    <dgm:pt modelId="{9470D571-9AB4-48FA-9516-966D75B5105A}" type="sibTrans" cxnId="{55B93F00-C4B9-406C-80B9-369A93491B12}">
      <dgm:prSet/>
      <dgm:spPr/>
      <dgm:t>
        <a:bodyPr/>
        <a:lstStyle/>
        <a:p>
          <a:endParaRPr lang="nl-NL"/>
        </a:p>
      </dgm:t>
    </dgm:pt>
    <dgm:pt modelId="{626FB5B1-1F18-4F6E-9AAE-C52AA02544C1}">
      <dgm:prSet phldrT="[Tekst]" custT="1"/>
      <dgm:spPr>
        <a:solidFill>
          <a:srgbClr val="E2F0F2">
            <a:alpha val="90000"/>
          </a:srgbClr>
        </a:solidFill>
      </dgm:spPr>
      <dgm:t>
        <a:bodyPr/>
        <a:lstStyle/>
        <a:p>
          <a:r>
            <a:rPr lang="nl-NL" sz="1400" dirty="0" err="1"/>
            <a:t>Formulation</a:t>
          </a:r>
          <a:r>
            <a:rPr lang="nl-NL" sz="1400" dirty="0"/>
            <a:t> (macro </a:t>
          </a:r>
          <a:r>
            <a:rPr lang="nl-NL" sz="1400" dirty="0" err="1"/>
            <a:t>and</a:t>
          </a:r>
          <a:r>
            <a:rPr lang="nl-NL" sz="1400" dirty="0"/>
            <a:t> / or PFM </a:t>
          </a:r>
          <a:r>
            <a:rPr lang="nl-NL" sz="1400" dirty="0" err="1"/>
            <a:t>eligibility</a:t>
          </a:r>
          <a:r>
            <a:rPr lang="nl-NL" sz="1400" dirty="0"/>
            <a:t>)</a:t>
          </a:r>
        </a:p>
      </dgm:t>
    </dgm:pt>
    <dgm:pt modelId="{5983FF9D-02C2-4797-830E-861A33566F5F}" type="parTrans" cxnId="{088AEC9C-F730-4579-B1FE-B42FB5803DC7}">
      <dgm:prSet/>
      <dgm:spPr/>
      <dgm:t>
        <a:bodyPr/>
        <a:lstStyle/>
        <a:p>
          <a:endParaRPr lang="nl-NL"/>
        </a:p>
      </dgm:t>
    </dgm:pt>
    <dgm:pt modelId="{B1FE2E9E-2F05-448F-845F-06E23D0C9EC9}" type="sibTrans" cxnId="{088AEC9C-F730-4579-B1FE-B42FB5803DC7}">
      <dgm:prSet/>
      <dgm:spPr/>
      <dgm:t>
        <a:bodyPr/>
        <a:lstStyle/>
        <a:p>
          <a:endParaRPr lang="nl-NL"/>
        </a:p>
      </dgm:t>
    </dgm:pt>
    <dgm:pt modelId="{EF3A5432-E5BD-49EF-9B35-8D7BC28C2144}">
      <dgm:prSet phldrT="[Tekst]" custT="1"/>
      <dgm:spPr>
        <a:solidFill>
          <a:srgbClr val="DBE5F1">
            <a:alpha val="90000"/>
          </a:srgbClr>
        </a:solidFill>
      </dgm:spPr>
      <dgm:t>
        <a:bodyPr/>
        <a:lstStyle/>
        <a:p>
          <a:r>
            <a:rPr lang="nl-NL" sz="1100" dirty="0"/>
            <a:t>Fragile state </a:t>
          </a:r>
        </a:p>
      </dgm:t>
    </dgm:pt>
    <dgm:pt modelId="{283B2D41-60C0-4081-A0B4-33878DA26C09}" type="parTrans" cxnId="{69415E4C-2BE0-4FF5-A98E-F00E7A70C9F6}">
      <dgm:prSet/>
      <dgm:spPr/>
      <dgm:t>
        <a:bodyPr/>
        <a:lstStyle/>
        <a:p>
          <a:endParaRPr lang="nl-NL"/>
        </a:p>
      </dgm:t>
    </dgm:pt>
    <dgm:pt modelId="{81F5F84A-96FE-4F75-A747-41A8E096482F}" type="sibTrans" cxnId="{69415E4C-2BE0-4FF5-A98E-F00E7A70C9F6}">
      <dgm:prSet/>
      <dgm:spPr/>
      <dgm:t>
        <a:bodyPr/>
        <a:lstStyle/>
        <a:p>
          <a:endParaRPr lang="nl-NL"/>
        </a:p>
      </dgm:t>
    </dgm:pt>
    <dgm:pt modelId="{121EBB7C-1C7B-430C-B15B-1F6E384EABBD}">
      <dgm:prSet phldrT="[Tekst]" custT="1"/>
      <dgm:spPr>
        <a:solidFill>
          <a:srgbClr val="DBE5F1">
            <a:alpha val="90000"/>
          </a:srgbClr>
        </a:solidFill>
      </dgm:spPr>
      <dgm:t>
        <a:bodyPr/>
        <a:lstStyle/>
        <a:p>
          <a:r>
            <a:rPr lang="nl-NL" sz="1100" dirty="0"/>
            <a:t>MTEF </a:t>
          </a:r>
          <a:r>
            <a:rPr lang="nl-NL" sz="1100" dirty="0" err="1"/>
            <a:t>and</a:t>
          </a:r>
          <a:r>
            <a:rPr lang="nl-NL" sz="1100" dirty="0"/>
            <a:t> </a:t>
          </a:r>
          <a:r>
            <a:rPr lang="nl-NL" sz="1100" dirty="0" err="1"/>
            <a:t>Results-based</a:t>
          </a:r>
          <a:r>
            <a:rPr lang="nl-NL" sz="1100" dirty="0"/>
            <a:t> </a:t>
          </a:r>
          <a:r>
            <a:rPr lang="nl-NL" sz="1100" dirty="0" err="1"/>
            <a:t>budgeting</a:t>
          </a:r>
          <a:endParaRPr lang="nl-NL" sz="1100" dirty="0"/>
        </a:p>
      </dgm:t>
    </dgm:pt>
    <dgm:pt modelId="{14094972-7374-4C01-A006-3EE99C7B3E60}" type="parTrans" cxnId="{D24D7A23-0A2E-442C-B52D-B1A641C3B7E7}">
      <dgm:prSet/>
      <dgm:spPr/>
      <dgm:t>
        <a:bodyPr/>
        <a:lstStyle/>
        <a:p>
          <a:endParaRPr lang="nl-NL"/>
        </a:p>
      </dgm:t>
    </dgm:pt>
    <dgm:pt modelId="{FA0A75BE-521B-410D-B178-471C0CCA29C3}" type="sibTrans" cxnId="{D24D7A23-0A2E-442C-B52D-B1A641C3B7E7}">
      <dgm:prSet/>
      <dgm:spPr/>
      <dgm:t>
        <a:bodyPr/>
        <a:lstStyle/>
        <a:p>
          <a:endParaRPr lang="nl-NL"/>
        </a:p>
      </dgm:t>
    </dgm:pt>
    <dgm:pt modelId="{0D821212-A95E-4745-9125-3C53413E905F}">
      <dgm:prSet/>
      <dgm:spPr>
        <a:solidFill>
          <a:srgbClr val="DBE5F1">
            <a:alpha val="90000"/>
          </a:srgbClr>
        </a:solidFill>
      </dgm:spPr>
      <dgm:t>
        <a:bodyPr/>
        <a:lstStyle/>
        <a:p>
          <a:endParaRPr lang="nl-NL" sz="900" dirty="0"/>
        </a:p>
      </dgm:t>
    </dgm:pt>
    <dgm:pt modelId="{23A5DCC6-9197-409D-B630-CA2FE29053BE}" type="parTrans" cxnId="{F7491306-2E52-447D-A13B-3A837BDFE50C}">
      <dgm:prSet/>
      <dgm:spPr/>
      <dgm:t>
        <a:bodyPr/>
        <a:lstStyle/>
        <a:p>
          <a:endParaRPr lang="nl-NL"/>
        </a:p>
      </dgm:t>
    </dgm:pt>
    <dgm:pt modelId="{41443FCA-60E6-42B4-A584-8F4ACCEFEFCC}" type="sibTrans" cxnId="{F7491306-2E52-447D-A13B-3A837BDFE50C}">
      <dgm:prSet/>
      <dgm:spPr/>
      <dgm:t>
        <a:bodyPr/>
        <a:lstStyle/>
        <a:p>
          <a:endParaRPr lang="nl-NL"/>
        </a:p>
      </dgm:t>
    </dgm:pt>
    <dgm:pt modelId="{1891A4C9-CA7F-4068-886E-08DF34F0595A}">
      <dgm:prSet phldrT="[Tekst]" custT="1"/>
      <dgm:spPr>
        <a:solidFill>
          <a:srgbClr val="DBE5F1">
            <a:alpha val="90000"/>
          </a:srgbClr>
        </a:solidFill>
      </dgm:spPr>
      <dgm:t>
        <a:bodyPr/>
        <a:lstStyle/>
        <a:p>
          <a:r>
            <a:rPr lang="nl-NL" sz="1100" dirty="0"/>
            <a:t>SRC </a:t>
          </a:r>
          <a:r>
            <a:rPr lang="nl-NL" sz="1100" dirty="0" err="1"/>
            <a:t>and</a:t>
          </a:r>
          <a:r>
            <a:rPr lang="nl-NL" sz="1100" dirty="0"/>
            <a:t> SBC</a:t>
          </a:r>
          <a:endParaRPr lang="nl-NL" sz="800" dirty="0"/>
        </a:p>
      </dgm:t>
    </dgm:pt>
    <dgm:pt modelId="{B6D335F0-C5C7-4017-8052-363F7BA6E3B7}" type="parTrans" cxnId="{FB9BC449-7719-40C8-89C4-C23148084D6D}">
      <dgm:prSet/>
      <dgm:spPr/>
      <dgm:t>
        <a:bodyPr/>
        <a:lstStyle/>
        <a:p>
          <a:endParaRPr lang="nl-NL"/>
        </a:p>
      </dgm:t>
    </dgm:pt>
    <dgm:pt modelId="{A5B5CEB5-70C9-4206-BCA1-228983F4BE45}" type="sibTrans" cxnId="{FB9BC449-7719-40C8-89C4-C23148084D6D}">
      <dgm:prSet/>
      <dgm:spPr/>
      <dgm:t>
        <a:bodyPr/>
        <a:lstStyle/>
        <a:p>
          <a:endParaRPr lang="nl-NL"/>
        </a:p>
      </dgm:t>
    </dgm:pt>
    <dgm:pt modelId="{6BDCDDC0-5402-48DF-9025-6485B9741135}" type="pres">
      <dgm:prSet presAssocID="{C73D1BAA-91EB-4256-852D-DCAD217A6E38}" presName="Name0" presStyleCnt="0">
        <dgm:presLayoutVars>
          <dgm:dir/>
          <dgm:animLvl val="lvl"/>
          <dgm:resizeHandles val="exact"/>
        </dgm:presLayoutVars>
      </dgm:prSet>
      <dgm:spPr/>
      <dgm:t>
        <a:bodyPr/>
        <a:lstStyle/>
        <a:p>
          <a:endParaRPr lang="fr-FR"/>
        </a:p>
      </dgm:t>
    </dgm:pt>
    <dgm:pt modelId="{F73CFFCE-13FD-4916-B355-B2E35D86CCCD}" type="pres">
      <dgm:prSet presAssocID="{C73D1BAA-91EB-4256-852D-DCAD217A6E38}" presName="tSp" presStyleCnt="0"/>
      <dgm:spPr/>
    </dgm:pt>
    <dgm:pt modelId="{327C4E9B-A3D9-4170-99DC-7301D755BC60}" type="pres">
      <dgm:prSet presAssocID="{C73D1BAA-91EB-4256-852D-DCAD217A6E38}" presName="bSp" presStyleCnt="0"/>
      <dgm:spPr/>
    </dgm:pt>
    <dgm:pt modelId="{414FE23D-C626-4DC7-A2A0-148463466D0A}" type="pres">
      <dgm:prSet presAssocID="{C73D1BAA-91EB-4256-852D-DCAD217A6E38}" presName="process" presStyleCnt="0"/>
      <dgm:spPr/>
    </dgm:pt>
    <dgm:pt modelId="{5C82DEC7-07B0-45CC-83C3-127F2CDE4793}" type="pres">
      <dgm:prSet presAssocID="{2C3EC90C-1060-40FA-96F9-C50FBCEBBCCE}" presName="composite1" presStyleCnt="0"/>
      <dgm:spPr/>
    </dgm:pt>
    <dgm:pt modelId="{BB134655-A7C8-4772-AC4B-A5AF0C52BC9C}" type="pres">
      <dgm:prSet presAssocID="{2C3EC90C-1060-40FA-96F9-C50FBCEBBCCE}" presName="dummyNode1" presStyleLbl="node1" presStyleIdx="0" presStyleCnt="4"/>
      <dgm:spPr/>
    </dgm:pt>
    <dgm:pt modelId="{2E00F417-524D-4AD9-8885-57AC8DEFCC32}" type="pres">
      <dgm:prSet presAssocID="{2C3EC90C-1060-40FA-96F9-C50FBCEBBCCE}" presName="childNode1" presStyleLbl="bgAcc1" presStyleIdx="0" presStyleCnt="4" custScaleX="134176" custScaleY="157557" custLinFactNeighborX="-528" custLinFactNeighborY="-3074">
        <dgm:presLayoutVars>
          <dgm:bulletEnabled val="1"/>
        </dgm:presLayoutVars>
      </dgm:prSet>
      <dgm:spPr/>
      <dgm:t>
        <a:bodyPr/>
        <a:lstStyle/>
        <a:p>
          <a:endParaRPr lang="fr-FR"/>
        </a:p>
      </dgm:t>
    </dgm:pt>
    <dgm:pt modelId="{E0CB3F39-AA50-4E3B-8392-C67096A0D197}" type="pres">
      <dgm:prSet presAssocID="{2C3EC90C-1060-40FA-96F9-C50FBCEBBCCE}" presName="childNode1tx" presStyleLbl="bgAcc1" presStyleIdx="0" presStyleCnt="4">
        <dgm:presLayoutVars>
          <dgm:bulletEnabled val="1"/>
        </dgm:presLayoutVars>
      </dgm:prSet>
      <dgm:spPr/>
      <dgm:t>
        <a:bodyPr/>
        <a:lstStyle/>
        <a:p>
          <a:endParaRPr lang="fr-FR"/>
        </a:p>
      </dgm:t>
    </dgm:pt>
    <dgm:pt modelId="{3646B820-549B-4472-A794-FC525E265191}" type="pres">
      <dgm:prSet presAssocID="{2C3EC90C-1060-40FA-96F9-C50FBCEBBCCE}" presName="parentNode1" presStyleLbl="node1" presStyleIdx="0" presStyleCnt="4">
        <dgm:presLayoutVars>
          <dgm:chMax val="1"/>
          <dgm:bulletEnabled val="1"/>
        </dgm:presLayoutVars>
      </dgm:prSet>
      <dgm:spPr/>
      <dgm:t>
        <a:bodyPr/>
        <a:lstStyle/>
        <a:p>
          <a:endParaRPr lang="fr-FR"/>
        </a:p>
      </dgm:t>
    </dgm:pt>
    <dgm:pt modelId="{C61B8764-04C9-49A6-AFE5-E3175B5CB1BB}" type="pres">
      <dgm:prSet presAssocID="{2C3EC90C-1060-40FA-96F9-C50FBCEBBCCE}" presName="connSite1" presStyleCnt="0"/>
      <dgm:spPr/>
    </dgm:pt>
    <dgm:pt modelId="{EE4E6F6A-02A3-4C48-8B47-F642815A0075}" type="pres">
      <dgm:prSet presAssocID="{1A47E11C-B6A5-4CF8-93FC-25626D771732}" presName="Name9" presStyleLbl="sibTrans2D1" presStyleIdx="0" presStyleCnt="3" custLinFactNeighborX="1260" custLinFactNeighborY="11111"/>
      <dgm:spPr/>
      <dgm:t>
        <a:bodyPr/>
        <a:lstStyle/>
        <a:p>
          <a:endParaRPr lang="fr-FR"/>
        </a:p>
      </dgm:t>
    </dgm:pt>
    <dgm:pt modelId="{1573E406-5F10-4A36-BD86-7487D9D993D6}" type="pres">
      <dgm:prSet presAssocID="{FAC657A3-948A-4354-847B-957675B191F5}" presName="composite2" presStyleCnt="0"/>
      <dgm:spPr/>
    </dgm:pt>
    <dgm:pt modelId="{B9EDFDFA-8383-41CC-8D61-13391EC5FA3F}" type="pres">
      <dgm:prSet presAssocID="{FAC657A3-948A-4354-847B-957675B191F5}" presName="dummyNode2" presStyleLbl="node1" presStyleIdx="0" presStyleCnt="4"/>
      <dgm:spPr/>
    </dgm:pt>
    <dgm:pt modelId="{EBF25338-9215-4DC6-9B1F-C2C1DC441BE4}" type="pres">
      <dgm:prSet presAssocID="{FAC657A3-948A-4354-847B-957675B191F5}" presName="childNode2" presStyleLbl="bgAcc1" presStyleIdx="1" presStyleCnt="4" custScaleX="162229" custScaleY="163988">
        <dgm:presLayoutVars>
          <dgm:bulletEnabled val="1"/>
        </dgm:presLayoutVars>
      </dgm:prSet>
      <dgm:spPr/>
      <dgm:t>
        <a:bodyPr/>
        <a:lstStyle/>
        <a:p>
          <a:endParaRPr lang="fr-FR"/>
        </a:p>
      </dgm:t>
    </dgm:pt>
    <dgm:pt modelId="{E0517AAE-EB1E-44F1-B49C-8FF256060F55}" type="pres">
      <dgm:prSet presAssocID="{FAC657A3-948A-4354-847B-957675B191F5}" presName="childNode2tx" presStyleLbl="bgAcc1" presStyleIdx="1" presStyleCnt="4">
        <dgm:presLayoutVars>
          <dgm:bulletEnabled val="1"/>
        </dgm:presLayoutVars>
      </dgm:prSet>
      <dgm:spPr/>
      <dgm:t>
        <a:bodyPr/>
        <a:lstStyle/>
        <a:p>
          <a:endParaRPr lang="fr-FR"/>
        </a:p>
      </dgm:t>
    </dgm:pt>
    <dgm:pt modelId="{84CE1C7A-10F4-43C3-B900-1089AB0DB66B}" type="pres">
      <dgm:prSet presAssocID="{FAC657A3-948A-4354-847B-957675B191F5}" presName="parentNode2" presStyleLbl="node1" presStyleIdx="1" presStyleCnt="4">
        <dgm:presLayoutVars>
          <dgm:chMax val="0"/>
          <dgm:bulletEnabled val="1"/>
        </dgm:presLayoutVars>
      </dgm:prSet>
      <dgm:spPr/>
      <dgm:t>
        <a:bodyPr/>
        <a:lstStyle/>
        <a:p>
          <a:endParaRPr lang="fr-FR"/>
        </a:p>
      </dgm:t>
    </dgm:pt>
    <dgm:pt modelId="{C5585BF1-10B1-4729-999F-CED8A1AA9E04}" type="pres">
      <dgm:prSet presAssocID="{FAC657A3-948A-4354-847B-957675B191F5}" presName="connSite2" presStyleCnt="0"/>
      <dgm:spPr/>
    </dgm:pt>
    <dgm:pt modelId="{794C83AE-720E-4A50-A67C-DB2E98E5F615}" type="pres">
      <dgm:prSet presAssocID="{C93984A0-BF2C-49F9-B9CE-B411FC9607C4}" presName="Name18" presStyleLbl="sibTrans2D1" presStyleIdx="1" presStyleCnt="3" custLinFactNeighborX="-1212" custLinFactNeighborY="-9767"/>
      <dgm:spPr/>
      <dgm:t>
        <a:bodyPr/>
        <a:lstStyle/>
        <a:p>
          <a:endParaRPr lang="fr-FR"/>
        </a:p>
      </dgm:t>
    </dgm:pt>
    <dgm:pt modelId="{BAEC0F9C-19A3-4F37-A975-C591F612CF2F}" type="pres">
      <dgm:prSet presAssocID="{16109047-E8F1-4D6A-A8D7-9B01DDE19BAF}" presName="composite1" presStyleCnt="0"/>
      <dgm:spPr/>
    </dgm:pt>
    <dgm:pt modelId="{91781497-B72E-41F4-843B-2110DC4F0433}" type="pres">
      <dgm:prSet presAssocID="{16109047-E8F1-4D6A-A8D7-9B01DDE19BAF}" presName="dummyNode1" presStyleLbl="node1" presStyleIdx="1" presStyleCnt="4"/>
      <dgm:spPr/>
    </dgm:pt>
    <dgm:pt modelId="{EB382A4C-6B74-46BB-8930-A1515002FC51}" type="pres">
      <dgm:prSet presAssocID="{16109047-E8F1-4D6A-A8D7-9B01DDE19BAF}" presName="childNode1" presStyleLbl="bgAcc1" presStyleIdx="2" presStyleCnt="4" custScaleX="149969" custScaleY="164177" custLinFactNeighborX="-10424" custLinFactNeighborY="9434">
        <dgm:presLayoutVars>
          <dgm:bulletEnabled val="1"/>
        </dgm:presLayoutVars>
      </dgm:prSet>
      <dgm:spPr/>
      <dgm:t>
        <a:bodyPr/>
        <a:lstStyle/>
        <a:p>
          <a:endParaRPr lang="fr-FR"/>
        </a:p>
      </dgm:t>
    </dgm:pt>
    <dgm:pt modelId="{75120D69-3999-44CB-9F8F-8A6D4871C6E5}" type="pres">
      <dgm:prSet presAssocID="{16109047-E8F1-4D6A-A8D7-9B01DDE19BAF}" presName="childNode1tx" presStyleLbl="bgAcc1" presStyleIdx="2" presStyleCnt="4">
        <dgm:presLayoutVars>
          <dgm:bulletEnabled val="1"/>
        </dgm:presLayoutVars>
      </dgm:prSet>
      <dgm:spPr/>
      <dgm:t>
        <a:bodyPr/>
        <a:lstStyle/>
        <a:p>
          <a:endParaRPr lang="fr-FR"/>
        </a:p>
      </dgm:t>
    </dgm:pt>
    <dgm:pt modelId="{2606C89C-8230-44DA-A700-EE71C7DE9AF8}" type="pres">
      <dgm:prSet presAssocID="{16109047-E8F1-4D6A-A8D7-9B01DDE19BAF}" presName="parentNode1" presStyleLbl="node1" presStyleIdx="2" presStyleCnt="4" custLinFactNeighborX="4156" custLinFactNeighborY="38208">
        <dgm:presLayoutVars>
          <dgm:chMax val="1"/>
          <dgm:bulletEnabled val="1"/>
        </dgm:presLayoutVars>
      </dgm:prSet>
      <dgm:spPr/>
      <dgm:t>
        <a:bodyPr/>
        <a:lstStyle/>
        <a:p>
          <a:endParaRPr lang="fr-FR"/>
        </a:p>
      </dgm:t>
    </dgm:pt>
    <dgm:pt modelId="{74123526-99F7-4446-8017-A690BBE93A1E}" type="pres">
      <dgm:prSet presAssocID="{16109047-E8F1-4D6A-A8D7-9B01DDE19BAF}" presName="connSite1" presStyleCnt="0"/>
      <dgm:spPr/>
    </dgm:pt>
    <dgm:pt modelId="{63D1BA4D-3339-4633-8661-7C0D1CDB5753}" type="pres">
      <dgm:prSet presAssocID="{4C235EB5-A74E-47C3-A95C-8C4E3B30147A}" presName="Name9" presStyleLbl="sibTrans2D1" presStyleIdx="2" presStyleCnt="3" custLinFactNeighborX="-3778" custLinFactNeighborY="18229"/>
      <dgm:spPr/>
      <dgm:t>
        <a:bodyPr/>
        <a:lstStyle/>
        <a:p>
          <a:endParaRPr lang="fr-FR"/>
        </a:p>
      </dgm:t>
    </dgm:pt>
    <dgm:pt modelId="{9C286EEC-7050-4C51-98C9-D24D72E5B969}" type="pres">
      <dgm:prSet presAssocID="{EF415A27-4E4B-4ADD-B060-F52B90FF67E4}" presName="composite2" presStyleCnt="0"/>
      <dgm:spPr/>
    </dgm:pt>
    <dgm:pt modelId="{53BFDBA1-0D28-475D-8EF0-F7F4B959BA8E}" type="pres">
      <dgm:prSet presAssocID="{EF415A27-4E4B-4ADD-B060-F52B90FF67E4}" presName="dummyNode2" presStyleLbl="node1" presStyleIdx="2" presStyleCnt="4"/>
      <dgm:spPr/>
    </dgm:pt>
    <dgm:pt modelId="{D659894C-9748-4A17-A4A6-D51CEF5848B9}" type="pres">
      <dgm:prSet presAssocID="{EF415A27-4E4B-4ADD-B060-F52B90FF67E4}" presName="childNode2" presStyleLbl="bgAcc1" presStyleIdx="3" presStyleCnt="4" custScaleX="164419" custScaleY="176851" custLinFactNeighborX="-12038" custLinFactNeighborY="2804">
        <dgm:presLayoutVars>
          <dgm:bulletEnabled val="1"/>
        </dgm:presLayoutVars>
      </dgm:prSet>
      <dgm:spPr/>
      <dgm:t>
        <a:bodyPr/>
        <a:lstStyle/>
        <a:p>
          <a:endParaRPr lang="fr-FR"/>
        </a:p>
      </dgm:t>
    </dgm:pt>
    <dgm:pt modelId="{96C34405-DEA2-4BED-8DC8-35FADE9BA93C}" type="pres">
      <dgm:prSet presAssocID="{EF415A27-4E4B-4ADD-B060-F52B90FF67E4}" presName="childNode2tx" presStyleLbl="bgAcc1" presStyleIdx="3" presStyleCnt="4">
        <dgm:presLayoutVars>
          <dgm:bulletEnabled val="1"/>
        </dgm:presLayoutVars>
      </dgm:prSet>
      <dgm:spPr/>
      <dgm:t>
        <a:bodyPr/>
        <a:lstStyle/>
        <a:p>
          <a:endParaRPr lang="fr-FR"/>
        </a:p>
      </dgm:t>
    </dgm:pt>
    <dgm:pt modelId="{415D00D3-0E96-4186-8688-A2BBE49BA5FA}" type="pres">
      <dgm:prSet presAssocID="{EF415A27-4E4B-4ADD-B060-F52B90FF67E4}" presName="parentNode2" presStyleLbl="node1" presStyleIdx="3" presStyleCnt="4" custLinFactNeighborX="5835" custLinFactNeighborY="-36788">
        <dgm:presLayoutVars>
          <dgm:chMax val="0"/>
          <dgm:bulletEnabled val="1"/>
        </dgm:presLayoutVars>
      </dgm:prSet>
      <dgm:spPr/>
      <dgm:t>
        <a:bodyPr/>
        <a:lstStyle/>
        <a:p>
          <a:endParaRPr lang="fr-FR"/>
        </a:p>
      </dgm:t>
    </dgm:pt>
    <dgm:pt modelId="{EA04BE6E-9FD9-4845-AA17-7A5F2F72F422}" type="pres">
      <dgm:prSet presAssocID="{EF415A27-4E4B-4ADD-B060-F52B90FF67E4}" presName="connSite2" presStyleCnt="0"/>
      <dgm:spPr/>
    </dgm:pt>
  </dgm:ptLst>
  <dgm:cxnLst>
    <dgm:cxn modelId="{35D21E2C-192F-E44E-A4EB-5BCB0AF0C7A3}" type="presOf" srcId="{2371589B-2456-4254-9D3E-1914C63D930F}" destId="{EB382A4C-6B74-46BB-8930-A1515002FC51}" srcOrd="0" destOrd="0" presId="urn:microsoft.com/office/officeart/2005/8/layout/hProcess4"/>
    <dgm:cxn modelId="{EE0B0E8E-3652-E846-B1EB-FD873FE3E7B8}" type="presOf" srcId="{16109047-E8F1-4D6A-A8D7-9B01DDE19BAF}" destId="{2606C89C-8230-44DA-A700-EE71C7DE9AF8}" srcOrd="0" destOrd="0" presId="urn:microsoft.com/office/officeart/2005/8/layout/hProcess4"/>
    <dgm:cxn modelId="{F881E5A0-6AF7-2C4E-8D80-0DB5B6E7580F}" type="presOf" srcId="{121EBB7C-1C7B-430C-B15B-1F6E384EABBD}" destId="{96C34405-DEA2-4BED-8DC8-35FADE9BA93C}" srcOrd="1" destOrd="2" presId="urn:microsoft.com/office/officeart/2005/8/layout/hProcess4"/>
    <dgm:cxn modelId="{96002FD2-8852-49C5-BE15-1069C4019D35}" srcId="{C73D1BAA-91EB-4256-852D-DCAD217A6E38}" destId="{16109047-E8F1-4D6A-A8D7-9B01DDE19BAF}" srcOrd="2" destOrd="0" parTransId="{A67A0F8E-2F4D-47F8-B55E-3764CFD6D8F4}" sibTransId="{4C235EB5-A74E-47C3-A95C-8C4E3B30147A}"/>
    <dgm:cxn modelId="{0A89934D-E54B-9C44-B32F-90CB2F5277CD}" type="presOf" srcId="{19496CBD-FAF4-490A-83FB-C0F5B8D67680}" destId="{2E00F417-524D-4AD9-8885-57AC8DEFCC32}" srcOrd="0" destOrd="0" presId="urn:microsoft.com/office/officeart/2005/8/layout/hProcess4"/>
    <dgm:cxn modelId="{7B037FF0-9945-2047-BD64-9771C0748A21}" type="presOf" srcId="{AC6B7745-478B-4245-B686-610FE18D75FD}" destId="{E0CB3F39-AA50-4E3B-8392-C67096A0D197}" srcOrd="1" destOrd="2" presId="urn:microsoft.com/office/officeart/2005/8/layout/hProcess4"/>
    <dgm:cxn modelId="{EBF2792B-BB5A-482E-9574-C1BECC44996F}" srcId="{2C3EC90C-1060-40FA-96F9-C50FBCEBBCCE}" destId="{19496CBD-FAF4-490A-83FB-C0F5B8D67680}" srcOrd="0" destOrd="0" parTransId="{A762DDDD-5638-4576-8149-C61D9904B728}" sibTransId="{65503469-6844-41AA-B679-D51580F759EE}"/>
    <dgm:cxn modelId="{8F239D4C-3E0E-6E47-9DD9-76DDBF453DB3}" type="presOf" srcId="{2C3EC90C-1060-40FA-96F9-C50FBCEBBCCE}" destId="{3646B820-549B-4472-A794-FC525E265191}" srcOrd="0" destOrd="0" presId="urn:microsoft.com/office/officeart/2005/8/layout/hProcess4"/>
    <dgm:cxn modelId="{31A46AB5-D934-6D4B-9857-B1534FDC92FE}" type="presOf" srcId="{3C40763E-F7BF-4BB1-92E9-32E385459F7C}" destId="{D659894C-9748-4A17-A4A6-D51CEF5848B9}" srcOrd="0" destOrd="4" presId="urn:microsoft.com/office/officeart/2005/8/layout/hProcess4"/>
    <dgm:cxn modelId="{FB9BC449-7719-40C8-89C4-C23148084D6D}" srcId="{EF415A27-4E4B-4ADD-B060-F52B90FF67E4}" destId="{1891A4C9-CA7F-4068-886E-08DF34F0595A}" srcOrd="0" destOrd="0" parTransId="{B6D335F0-C5C7-4017-8052-363F7BA6E3B7}" sibTransId="{A5B5CEB5-70C9-4206-BCA1-228983F4BE45}"/>
    <dgm:cxn modelId="{7B2CAFA3-6D6C-FA43-8695-A4292B50E659}" type="presOf" srcId="{EF3A5432-E5BD-49EF-9B35-8D7BC28C2144}" destId="{D659894C-9748-4A17-A4A6-D51CEF5848B9}" srcOrd="0" destOrd="5" presId="urn:microsoft.com/office/officeart/2005/8/layout/hProcess4"/>
    <dgm:cxn modelId="{E81AA313-B06E-4E07-9BBE-30A8EB7EC09F}" srcId="{16109047-E8F1-4D6A-A8D7-9B01DDE19BAF}" destId="{2371589B-2456-4254-9D3E-1914C63D930F}" srcOrd="0" destOrd="0" parTransId="{1219640C-E837-4AC8-9FC6-2CD120F72016}" sibTransId="{D11BF578-4936-49B1-9EF9-06C15F22E2EF}"/>
    <dgm:cxn modelId="{B4306DDF-7A14-8348-B8B4-66F17BE06650}" type="presOf" srcId="{1891A4C9-CA7F-4068-886E-08DF34F0595A}" destId="{D659894C-9748-4A17-A4A6-D51CEF5848B9}" srcOrd="0" destOrd="0" presId="urn:microsoft.com/office/officeart/2005/8/layout/hProcess4"/>
    <dgm:cxn modelId="{8121F996-999D-5645-8DB5-5D1FBADC8250}" type="presOf" srcId="{AC23D79B-98A1-41B0-B8D6-9D298B593D4A}" destId="{2E00F417-524D-4AD9-8885-57AC8DEFCC32}" srcOrd="0" destOrd="1" presId="urn:microsoft.com/office/officeart/2005/8/layout/hProcess4"/>
    <dgm:cxn modelId="{924E1F7A-82A1-4259-B35C-6489506F7BED}" srcId="{2C3EC90C-1060-40FA-96F9-C50FBCEBBCCE}" destId="{AC23D79B-98A1-41B0-B8D6-9D298B593D4A}" srcOrd="1" destOrd="0" parTransId="{BCBD8AE6-505E-4617-8D60-7D594533DBB9}" sibTransId="{91144B78-9962-430C-ABBF-31EC8F5F6150}"/>
    <dgm:cxn modelId="{5B8CCF3F-4D3C-4312-AF16-1ABC860CB95B}" srcId="{EF415A27-4E4B-4ADD-B060-F52B90FF67E4}" destId="{CA46C0E5-A678-4F44-8512-AA3A5953BF30}" srcOrd="3" destOrd="0" parTransId="{FA1460B1-E123-43ED-80DB-48A1F0E160D9}" sibTransId="{A8809DD1-A5D9-4046-A330-E678E5064487}"/>
    <dgm:cxn modelId="{A52BF6D5-F494-8847-999F-28521530CEBA}" type="presOf" srcId="{4C235EB5-A74E-47C3-A95C-8C4E3B30147A}" destId="{63D1BA4D-3339-4633-8661-7C0D1CDB5753}" srcOrd="0" destOrd="0" presId="urn:microsoft.com/office/officeart/2005/8/layout/hProcess4"/>
    <dgm:cxn modelId="{818354B0-6481-4798-B7DC-68BFACCBB16B}" srcId="{FAC657A3-948A-4354-847B-957675B191F5}" destId="{2DD7A7D2-C874-480C-979B-27BD5664B61F}" srcOrd="3" destOrd="0" parTransId="{E9637E7F-FC64-4E6C-8682-22016B334E5E}" sibTransId="{44043204-3EF6-4D60-BE3E-0F79D1573838}"/>
    <dgm:cxn modelId="{A9240C43-4097-A441-8307-47060C033E45}" type="presOf" srcId="{AC6B7745-478B-4245-B686-610FE18D75FD}" destId="{2E00F417-524D-4AD9-8885-57AC8DEFCC32}" srcOrd="0" destOrd="2" presId="urn:microsoft.com/office/officeart/2005/8/layout/hProcess4"/>
    <dgm:cxn modelId="{02FBF8EA-4655-694A-8718-4FA5085031CA}" type="presOf" srcId="{2DD7A7D2-C874-480C-979B-27BD5664B61F}" destId="{EBF25338-9215-4DC6-9B1F-C2C1DC441BE4}" srcOrd="0" destOrd="3" presId="urn:microsoft.com/office/officeart/2005/8/layout/hProcess4"/>
    <dgm:cxn modelId="{9D7036E6-1A7C-2542-A83F-47F3BC184FE0}" type="presOf" srcId="{EF415A27-4E4B-4ADD-B060-F52B90FF67E4}" destId="{415D00D3-0E96-4186-8688-A2BBE49BA5FA}" srcOrd="0" destOrd="0" presId="urn:microsoft.com/office/officeart/2005/8/layout/hProcess4"/>
    <dgm:cxn modelId="{04376F2A-2F86-A94E-B011-3CD1A9FD79E0}" type="presOf" srcId="{EB2F3DFC-2271-468D-B301-4A9EF60F41B0}" destId="{D659894C-9748-4A17-A4A6-D51CEF5848B9}" srcOrd="0" destOrd="1" presId="urn:microsoft.com/office/officeart/2005/8/layout/hProcess4"/>
    <dgm:cxn modelId="{69415E4C-2BE0-4FF5-A98E-F00E7A70C9F6}" srcId="{EF415A27-4E4B-4ADD-B060-F52B90FF67E4}" destId="{EF3A5432-E5BD-49EF-9B35-8D7BC28C2144}" srcOrd="5" destOrd="0" parTransId="{283B2D41-60C0-4081-A0B4-33878DA26C09}" sibTransId="{81F5F84A-96FE-4F75-A747-41A8E096482F}"/>
    <dgm:cxn modelId="{366D0730-3F6E-F34D-A125-4E295D03CDEE}" type="presOf" srcId="{EF3A5432-E5BD-49EF-9B35-8D7BC28C2144}" destId="{96C34405-DEA2-4BED-8DC8-35FADE9BA93C}" srcOrd="1" destOrd="5" presId="urn:microsoft.com/office/officeart/2005/8/layout/hProcess4"/>
    <dgm:cxn modelId="{DA2B2B67-EBB3-CC47-B89C-816C96717625}" type="presOf" srcId="{626FB5B1-1F18-4F6E-9AAE-C52AA02544C1}" destId="{EB382A4C-6B74-46BB-8930-A1515002FC51}" srcOrd="0" destOrd="1" presId="urn:microsoft.com/office/officeart/2005/8/layout/hProcess4"/>
    <dgm:cxn modelId="{088AEC9C-F730-4579-B1FE-B42FB5803DC7}" srcId="{16109047-E8F1-4D6A-A8D7-9B01DDE19BAF}" destId="{626FB5B1-1F18-4F6E-9AAE-C52AA02544C1}" srcOrd="1" destOrd="0" parTransId="{5983FF9D-02C2-4797-830E-861A33566F5F}" sibTransId="{B1FE2E9E-2F05-448F-845F-06E23D0C9EC9}"/>
    <dgm:cxn modelId="{3F69A9E9-623C-F740-83CB-C78B9988BE42}" type="presOf" srcId="{C00B57CD-59EC-4262-AFA9-ABE83606AC37}" destId="{E0517AAE-EB1E-44F1-B49C-8FF256060F55}" srcOrd="1" destOrd="1" presId="urn:microsoft.com/office/officeart/2005/8/layout/hProcess4"/>
    <dgm:cxn modelId="{34D4A65F-D4F3-4B67-9338-BB376C1F48C9}" srcId="{C73D1BAA-91EB-4256-852D-DCAD217A6E38}" destId="{2C3EC90C-1060-40FA-96F9-C50FBCEBBCCE}" srcOrd="0" destOrd="0" parTransId="{D7FCD66E-044F-4653-A820-08AF588075CD}" sibTransId="{1A47E11C-B6A5-4CF8-93FC-25626D771732}"/>
    <dgm:cxn modelId="{9C65B57E-C976-7348-9BA5-5ACA47A6CED2}" type="presOf" srcId="{121EBB7C-1C7B-430C-B15B-1F6E384EABBD}" destId="{D659894C-9748-4A17-A4A6-D51CEF5848B9}" srcOrd="0" destOrd="2" presId="urn:microsoft.com/office/officeart/2005/8/layout/hProcess4"/>
    <dgm:cxn modelId="{4A979869-1A26-6E48-88B8-B1D9035B1BEF}" type="presOf" srcId="{C047BC3A-AEF4-46B1-80FB-BBD755EDFE52}" destId="{E0517AAE-EB1E-44F1-B49C-8FF256060F55}" srcOrd="1" destOrd="4" presId="urn:microsoft.com/office/officeart/2005/8/layout/hProcess4"/>
    <dgm:cxn modelId="{885A6BC4-6CC2-0F4D-BFB4-344E4944946F}" type="presOf" srcId="{2DD7A7D2-C874-480C-979B-27BD5664B61F}" destId="{E0517AAE-EB1E-44F1-B49C-8FF256060F55}" srcOrd="1" destOrd="3" presId="urn:microsoft.com/office/officeart/2005/8/layout/hProcess4"/>
    <dgm:cxn modelId="{F7491306-2E52-447D-A13B-3A837BDFE50C}" srcId="{FAC657A3-948A-4354-847B-957675B191F5}" destId="{0D821212-A95E-4745-9125-3C53413E905F}" srcOrd="0" destOrd="0" parTransId="{23A5DCC6-9197-409D-B630-CA2FE29053BE}" sibTransId="{41443FCA-60E6-42B4-A584-8F4ACCEFEFCC}"/>
    <dgm:cxn modelId="{841A17AE-C827-DF47-9C5B-AE0700A3E214}" type="presOf" srcId="{A5DCE0FC-9C06-4152-8CBA-2B7A58464A18}" destId="{E0CB3F39-AA50-4E3B-8392-C67096A0D197}" srcOrd="1" destOrd="3" presId="urn:microsoft.com/office/officeart/2005/8/layout/hProcess4"/>
    <dgm:cxn modelId="{BCFDB083-0353-2046-B930-D9FD5142BAA3}" type="presOf" srcId="{626FB5B1-1F18-4F6E-9AAE-C52AA02544C1}" destId="{75120D69-3999-44CB-9F8F-8A6D4871C6E5}" srcOrd="1" destOrd="1" presId="urn:microsoft.com/office/officeart/2005/8/layout/hProcess4"/>
    <dgm:cxn modelId="{5656759F-2E56-4C7F-A11C-A30951B00D66}" srcId="{FAC657A3-948A-4354-847B-957675B191F5}" destId="{C00B57CD-59EC-4262-AFA9-ABE83606AC37}" srcOrd="1" destOrd="0" parTransId="{7B59427F-1675-4692-8B42-E0A48DFEB367}" sibTransId="{9D28BBED-41DA-4DDB-BA93-67725C625C81}"/>
    <dgm:cxn modelId="{852A3331-5340-644D-A300-950B033A6749}" type="presOf" srcId="{538E1F3B-7A83-487C-A297-854FF8B70110}" destId="{E0517AAE-EB1E-44F1-B49C-8FF256060F55}" srcOrd="1" destOrd="2" presId="urn:microsoft.com/office/officeart/2005/8/layout/hProcess4"/>
    <dgm:cxn modelId="{55B93F00-C4B9-406C-80B9-369A93491B12}" srcId="{FAC657A3-948A-4354-847B-957675B191F5}" destId="{C047BC3A-AEF4-46B1-80FB-BBD755EDFE52}" srcOrd="4" destOrd="0" parTransId="{AAACC7A1-8EB6-489C-93B1-FAB10C834B3E}" sibTransId="{9470D571-9AB4-48FA-9516-966D75B5105A}"/>
    <dgm:cxn modelId="{1F697272-05AD-FE42-BCA8-2D0F64F75229}" type="presOf" srcId="{C93984A0-BF2C-49F9-B9CE-B411FC9607C4}" destId="{794C83AE-720E-4A50-A67C-DB2E98E5F615}" srcOrd="0" destOrd="0" presId="urn:microsoft.com/office/officeart/2005/8/layout/hProcess4"/>
    <dgm:cxn modelId="{D7A08947-2AAA-3442-A2CE-BE65D0F61310}" type="presOf" srcId="{AC23D79B-98A1-41B0-B8D6-9D298B593D4A}" destId="{E0CB3F39-AA50-4E3B-8392-C67096A0D197}" srcOrd="1" destOrd="1" presId="urn:microsoft.com/office/officeart/2005/8/layout/hProcess4"/>
    <dgm:cxn modelId="{25D90211-63F4-4B56-AD2D-E6FE56045111}" srcId="{C73D1BAA-91EB-4256-852D-DCAD217A6E38}" destId="{EF415A27-4E4B-4ADD-B060-F52B90FF67E4}" srcOrd="3" destOrd="0" parTransId="{A92C98A1-BB28-4EF6-BF7F-BFD41D44774B}" sibTransId="{60CD3DD3-9A54-4D69-81ED-304AA94B233F}"/>
    <dgm:cxn modelId="{BA8ED1E2-F8B7-F44E-9FE4-FE51D87EA107}" type="presOf" srcId="{2371589B-2456-4254-9D3E-1914C63D930F}" destId="{75120D69-3999-44CB-9F8F-8A6D4871C6E5}" srcOrd="1" destOrd="0" presId="urn:microsoft.com/office/officeart/2005/8/layout/hProcess4"/>
    <dgm:cxn modelId="{E420513C-3A9F-9144-BBA1-E6D46376CE75}" type="presOf" srcId="{CA46C0E5-A678-4F44-8512-AA3A5953BF30}" destId="{96C34405-DEA2-4BED-8DC8-35FADE9BA93C}" srcOrd="1" destOrd="3" presId="urn:microsoft.com/office/officeart/2005/8/layout/hProcess4"/>
    <dgm:cxn modelId="{450721D0-38C0-BE46-BA06-8650D6FA68F7}" type="presOf" srcId="{C00B57CD-59EC-4262-AFA9-ABE83606AC37}" destId="{EBF25338-9215-4DC6-9B1F-C2C1DC441BE4}" srcOrd="0" destOrd="1" presId="urn:microsoft.com/office/officeart/2005/8/layout/hProcess4"/>
    <dgm:cxn modelId="{BFE6B7A5-25CE-7B42-B0B3-F6F60911F425}" type="presOf" srcId="{0D821212-A95E-4745-9125-3C53413E905F}" destId="{E0517AAE-EB1E-44F1-B49C-8FF256060F55}" srcOrd="1" destOrd="0" presId="urn:microsoft.com/office/officeart/2005/8/layout/hProcess4"/>
    <dgm:cxn modelId="{B55A5A84-A4F3-4845-A43A-A7CF13A0699B}" srcId="{EF415A27-4E4B-4ADD-B060-F52B90FF67E4}" destId="{EB2F3DFC-2271-468D-B301-4A9EF60F41B0}" srcOrd="1" destOrd="0" parTransId="{86340D32-E62A-4846-937B-2C66A9115D63}" sibTransId="{523F4AF9-6ADE-47A3-A53B-CE7307CB63A9}"/>
    <dgm:cxn modelId="{80BD2B93-F54A-9246-85B2-80A0FF501CD0}" type="presOf" srcId="{3C40763E-F7BF-4BB1-92E9-32E385459F7C}" destId="{96C34405-DEA2-4BED-8DC8-35FADE9BA93C}" srcOrd="1" destOrd="4" presId="urn:microsoft.com/office/officeart/2005/8/layout/hProcess4"/>
    <dgm:cxn modelId="{A0D90462-FF3C-475E-BDDF-9CB94CE15590}" srcId="{2C3EC90C-1060-40FA-96F9-C50FBCEBBCCE}" destId="{A5DCE0FC-9C06-4152-8CBA-2B7A58464A18}" srcOrd="3" destOrd="0" parTransId="{D0661F24-9B53-43B3-8102-2EAFFAC330F0}" sibTransId="{69A85023-26F2-495F-8E56-4A9392E8AEEE}"/>
    <dgm:cxn modelId="{C0266FBC-6945-3C4E-9647-67CD495EE418}" type="presOf" srcId="{19496CBD-FAF4-490A-83FB-C0F5B8D67680}" destId="{E0CB3F39-AA50-4E3B-8392-C67096A0D197}" srcOrd="1" destOrd="0" presId="urn:microsoft.com/office/officeart/2005/8/layout/hProcess4"/>
    <dgm:cxn modelId="{D33D04BD-5680-124C-A117-3786E584B4F6}" type="presOf" srcId="{C73D1BAA-91EB-4256-852D-DCAD217A6E38}" destId="{6BDCDDC0-5402-48DF-9025-6485B9741135}" srcOrd="0" destOrd="0" presId="urn:microsoft.com/office/officeart/2005/8/layout/hProcess4"/>
    <dgm:cxn modelId="{1E3A1428-01B5-9742-8228-5128C5DEAF44}" type="presOf" srcId="{FAC657A3-948A-4354-847B-957675B191F5}" destId="{84CE1C7A-10F4-43C3-B900-1089AB0DB66B}" srcOrd="0" destOrd="0" presId="urn:microsoft.com/office/officeart/2005/8/layout/hProcess4"/>
    <dgm:cxn modelId="{0AC7959B-6569-6748-9837-93A5C45C506F}" type="presOf" srcId="{CA46C0E5-A678-4F44-8512-AA3A5953BF30}" destId="{D659894C-9748-4A17-A4A6-D51CEF5848B9}" srcOrd="0" destOrd="3" presId="urn:microsoft.com/office/officeart/2005/8/layout/hProcess4"/>
    <dgm:cxn modelId="{63B68EC8-5A10-764C-AC44-9CC7EF31342B}" type="presOf" srcId="{C047BC3A-AEF4-46B1-80FB-BBD755EDFE52}" destId="{EBF25338-9215-4DC6-9B1F-C2C1DC441BE4}" srcOrd="0" destOrd="4" presId="urn:microsoft.com/office/officeart/2005/8/layout/hProcess4"/>
    <dgm:cxn modelId="{C809C3B6-65CD-FD4D-BF8F-99B93BB3742E}" type="presOf" srcId="{0D821212-A95E-4745-9125-3C53413E905F}" destId="{EBF25338-9215-4DC6-9B1F-C2C1DC441BE4}" srcOrd="0" destOrd="0" presId="urn:microsoft.com/office/officeart/2005/8/layout/hProcess4"/>
    <dgm:cxn modelId="{79E1236F-DB45-48AB-8D5E-42B561233E2F}" srcId="{EF415A27-4E4B-4ADD-B060-F52B90FF67E4}" destId="{3C40763E-F7BF-4BB1-92E9-32E385459F7C}" srcOrd="4" destOrd="0" parTransId="{663F553E-B499-487A-8015-2400E4897F93}" sibTransId="{3DC3CE40-4975-4043-BE15-596744C6444D}"/>
    <dgm:cxn modelId="{537044AE-5546-4B1D-B2C0-CD2B6F741897}" srcId="{C73D1BAA-91EB-4256-852D-DCAD217A6E38}" destId="{FAC657A3-948A-4354-847B-957675B191F5}" srcOrd="1" destOrd="0" parTransId="{7C8A0069-5569-40FB-9E22-6E2CA3D8D547}" sibTransId="{C93984A0-BF2C-49F9-B9CE-B411FC9607C4}"/>
    <dgm:cxn modelId="{3F5F72DD-D480-FD48-BC6D-A18266D72B49}" type="presOf" srcId="{EB2F3DFC-2271-468D-B301-4A9EF60F41B0}" destId="{96C34405-DEA2-4BED-8DC8-35FADE9BA93C}" srcOrd="1" destOrd="1" presId="urn:microsoft.com/office/officeart/2005/8/layout/hProcess4"/>
    <dgm:cxn modelId="{5E5A1B61-DADB-4E5F-AF13-584412DB31B3}" srcId="{FAC657A3-948A-4354-847B-957675B191F5}" destId="{538E1F3B-7A83-487C-A297-854FF8B70110}" srcOrd="2" destOrd="0" parTransId="{0E37265B-091A-4921-99B5-5C6188AF32F1}" sibTransId="{03849729-6B46-4028-8FA2-539998C0270C}"/>
    <dgm:cxn modelId="{8351F677-2848-6F49-B1E1-B07CE3CC5A82}" type="presOf" srcId="{538E1F3B-7A83-487C-A297-854FF8B70110}" destId="{EBF25338-9215-4DC6-9B1F-C2C1DC441BE4}" srcOrd="0" destOrd="2" presId="urn:microsoft.com/office/officeart/2005/8/layout/hProcess4"/>
    <dgm:cxn modelId="{2FBE5E91-9044-D14F-8CD5-D74B88F75F63}" type="presOf" srcId="{1891A4C9-CA7F-4068-886E-08DF34F0595A}" destId="{96C34405-DEA2-4BED-8DC8-35FADE9BA93C}" srcOrd="1" destOrd="0" presId="urn:microsoft.com/office/officeart/2005/8/layout/hProcess4"/>
    <dgm:cxn modelId="{F6E34023-A581-458D-8EE4-51D86C0E39FE}" srcId="{2C3EC90C-1060-40FA-96F9-C50FBCEBBCCE}" destId="{AC6B7745-478B-4245-B686-610FE18D75FD}" srcOrd="2" destOrd="0" parTransId="{3DD5AACA-6095-4065-8B35-5CF2A931DAB9}" sibTransId="{64155D5F-63CE-4614-9B73-804581205251}"/>
    <dgm:cxn modelId="{586D5095-661B-3141-8D77-C7AC5491C721}" type="presOf" srcId="{A5DCE0FC-9C06-4152-8CBA-2B7A58464A18}" destId="{2E00F417-524D-4AD9-8885-57AC8DEFCC32}" srcOrd="0" destOrd="3" presId="urn:microsoft.com/office/officeart/2005/8/layout/hProcess4"/>
    <dgm:cxn modelId="{8A7C9672-6C02-FF4E-8B61-7B592D19B4BD}" type="presOf" srcId="{1A47E11C-B6A5-4CF8-93FC-25626D771732}" destId="{EE4E6F6A-02A3-4C48-8B47-F642815A0075}" srcOrd="0" destOrd="0" presId="urn:microsoft.com/office/officeart/2005/8/layout/hProcess4"/>
    <dgm:cxn modelId="{D24D7A23-0A2E-442C-B52D-B1A641C3B7E7}" srcId="{EF415A27-4E4B-4ADD-B060-F52B90FF67E4}" destId="{121EBB7C-1C7B-430C-B15B-1F6E384EABBD}" srcOrd="2" destOrd="0" parTransId="{14094972-7374-4C01-A006-3EE99C7B3E60}" sibTransId="{FA0A75BE-521B-410D-B178-471C0CCA29C3}"/>
    <dgm:cxn modelId="{B5E0BA02-4FD4-3446-B403-97D1C3520D8D}" type="presParOf" srcId="{6BDCDDC0-5402-48DF-9025-6485B9741135}" destId="{F73CFFCE-13FD-4916-B355-B2E35D86CCCD}" srcOrd="0" destOrd="0" presId="urn:microsoft.com/office/officeart/2005/8/layout/hProcess4"/>
    <dgm:cxn modelId="{3B27D745-CBAD-0841-9564-AD9ADD9E1B2B}" type="presParOf" srcId="{6BDCDDC0-5402-48DF-9025-6485B9741135}" destId="{327C4E9B-A3D9-4170-99DC-7301D755BC60}" srcOrd="1" destOrd="0" presId="urn:microsoft.com/office/officeart/2005/8/layout/hProcess4"/>
    <dgm:cxn modelId="{E84551FA-8597-8848-BE57-5CC9B4C69569}" type="presParOf" srcId="{6BDCDDC0-5402-48DF-9025-6485B9741135}" destId="{414FE23D-C626-4DC7-A2A0-148463466D0A}" srcOrd="2" destOrd="0" presId="urn:microsoft.com/office/officeart/2005/8/layout/hProcess4"/>
    <dgm:cxn modelId="{F33A03B7-7ADD-3242-861A-88DFC9E8834D}" type="presParOf" srcId="{414FE23D-C626-4DC7-A2A0-148463466D0A}" destId="{5C82DEC7-07B0-45CC-83C3-127F2CDE4793}" srcOrd="0" destOrd="0" presId="urn:microsoft.com/office/officeart/2005/8/layout/hProcess4"/>
    <dgm:cxn modelId="{4E2DC81F-E4EB-9940-B52E-EBD7E83F1011}" type="presParOf" srcId="{5C82DEC7-07B0-45CC-83C3-127F2CDE4793}" destId="{BB134655-A7C8-4772-AC4B-A5AF0C52BC9C}" srcOrd="0" destOrd="0" presId="urn:microsoft.com/office/officeart/2005/8/layout/hProcess4"/>
    <dgm:cxn modelId="{88CB3AF1-5A92-264F-8E15-31D7EE5EAF68}" type="presParOf" srcId="{5C82DEC7-07B0-45CC-83C3-127F2CDE4793}" destId="{2E00F417-524D-4AD9-8885-57AC8DEFCC32}" srcOrd="1" destOrd="0" presId="urn:microsoft.com/office/officeart/2005/8/layout/hProcess4"/>
    <dgm:cxn modelId="{0779C082-9C75-9A4E-8777-CABF5695B171}" type="presParOf" srcId="{5C82DEC7-07B0-45CC-83C3-127F2CDE4793}" destId="{E0CB3F39-AA50-4E3B-8392-C67096A0D197}" srcOrd="2" destOrd="0" presId="urn:microsoft.com/office/officeart/2005/8/layout/hProcess4"/>
    <dgm:cxn modelId="{60E9E51B-0C74-A743-BF60-C1404AD360CF}" type="presParOf" srcId="{5C82DEC7-07B0-45CC-83C3-127F2CDE4793}" destId="{3646B820-549B-4472-A794-FC525E265191}" srcOrd="3" destOrd="0" presId="urn:microsoft.com/office/officeart/2005/8/layout/hProcess4"/>
    <dgm:cxn modelId="{B41C003B-DF07-0E48-980E-5A018D041326}" type="presParOf" srcId="{5C82DEC7-07B0-45CC-83C3-127F2CDE4793}" destId="{C61B8764-04C9-49A6-AFE5-E3175B5CB1BB}" srcOrd="4" destOrd="0" presId="urn:microsoft.com/office/officeart/2005/8/layout/hProcess4"/>
    <dgm:cxn modelId="{245100B0-E079-DE4E-964B-64538D989EF2}" type="presParOf" srcId="{414FE23D-C626-4DC7-A2A0-148463466D0A}" destId="{EE4E6F6A-02A3-4C48-8B47-F642815A0075}" srcOrd="1" destOrd="0" presId="urn:microsoft.com/office/officeart/2005/8/layout/hProcess4"/>
    <dgm:cxn modelId="{E8A542C0-D847-6B41-872E-B76598E6F13E}" type="presParOf" srcId="{414FE23D-C626-4DC7-A2A0-148463466D0A}" destId="{1573E406-5F10-4A36-BD86-7487D9D993D6}" srcOrd="2" destOrd="0" presId="urn:microsoft.com/office/officeart/2005/8/layout/hProcess4"/>
    <dgm:cxn modelId="{0F65D4F9-CA2C-A44B-BCE9-65933D5606E7}" type="presParOf" srcId="{1573E406-5F10-4A36-BD86-7487D9D993D6}" destId="{B9EDFDFA-8383-41CC-8D61-13391EC5FA3F}" srcOrd="0" destOrd="0" presId="urn:microsoft.com/office/officeart/2005/8/layout/hProcess4"/>
    <dgm:cxn modelId="{C16ECCDA-349F-074D-97F5-F29726B555BB}" type="presParOf" srcId="{1573E406-5F10-4A36-BD86-7487D9D993D6}" destId="{EBF25338-9215-4DC6-9B1F-C2C1DC441BE4}" srcOrd="1" destOrd="0" presId="urn:microsoft.com/office/officeart/2005/8/layout/hProcess4"/>
    <dgm:cxn modelId="{398FEB5A-B0EC-5C42-8E79-7A8C9214D98E}" type="presParOf" srcId="{1573E406-5F10-4A36-BD86-7487D9D993D6}" destId="{E0517AAE-EB1E-44F1-B49C-8FF256060F55}" srcOrd="2" destOrd="0" presId="urn:microsoft.com/office/officeart/2005/8/layout/hProcess4"/>
    <dgm:cxn modelId="{115B391E-CB3A-BA4C-84FD-58C134E32652}" type="presParOf" srcId="{1573E406-5F10-4A36-BD86-7487D9D993D6}" destId="{84CE1C7A-10F4-43C3-B900-1089AB0DB66B}" srcOrd="3" destOrd="0" presId="urn:microsoft.com/office/officeart/2005/8/layout/hProcess4"/>
    <dgm:cxn modelId="{B5328410-8ABB-E344-B757-4749D8D4AD84}" type="presParOf" srcId="{1573E406-5F10-4A36-BD86-7487D9D993D6}" destId="{C5585BF1-10B1-4729-999F-CED8A1AA9E04}" srcOrd="4" destOrd="0" presId="urn:microsoft.com/office/officeart/2005/8/layout/hProcess4"/>
    <dgm:cxn modelId="{40A8171C-922D-5143-AEB9-414A81BC0C80}" type="presParOf" srcId="{414FE23D-C626-4DC7-A2A0-148463466D0A}" destId="{794C83AE-720E-4A50-A67C-DB2E98E5F615}" srcOrd="3" destOrd="0" presId="urn:microsoft.com/office/officeart/2005/8/layout/hProcess4"/>
    <dgm:cxn modelId="{AAAFA3FC-255A-1343-9260-99BA9E8A7AAF}" type="presParOf" srcId="{414FE23D-C626-4DC7-A2A0-148463466D0A}" destId="{BAEC0F9C-19A3-4F37-A975-C591F612CF2F}" srcOrd="4" destOrd="0" presId="urn:microsoft.com/office/officeart/2005/8/layout/hProcess4"/>
    <dgm:cxn modelId="{D8226F5B-4A0C-4D40-8880-7D13F01488AE}" type="presParOf" srcId="{BAEC0F9C-19A3-4F37-A975-C591F612CF2F}" destId="{91781497-B72E-41F4-843B-2110DC4F0433}" srcOrd="0" destOrd="0" presId="urn:microsoft.com/office/officeart/2005/8/layout/hProcess4"/>
    <dgm:cxn modelId="{E45F767D-0F87-424F-8FE3-6ABB884E98E9}" type="presParOf" srcId="{BAEC0F9C-19A3-4F37-A975-C591F612CF2F}" destId="{EB382A4C-6B74-46BB-8930-A1515002FC51}" srcOrd="1" destOrd="0" presId="urn:microsoft.com/office/officeart/2005/8/layout/hProcess4"/>
    <dgm:cxn modelId="{D9D631DF-C796-FE43-A64A-141759B9DFF8}" type="presParOf" srcId="{BAEC0F9C-19A3-4F37-A975-C591F612CF2F}" destId="{75120D69-3999-44CB-9F8F-8A6D4871C6E5}" srcOrd="2" destOrd="0" presId="urn:microsoft.com/office/officeart/2005/8/layout/hProcess4"/>
    <dgm:cxn modelId="{5634E77B-EECF-9840-A296-90EB0F49E1D1}" type="presParOf" srcId="{BAEC0F9C-19A3-4F37-A975-C591F612CF2F}" destId="{2606C89C-8230-44DA-A700-EE71C7DE9AF8}" srcOrd="3" destOrd="0" presId="urn:microsoft.com/office/officeart/2005/8/layout/hProcess4"/>
    <dgm:cxn modelId="{3507DF38-59C5-1C42-8716-CE6895C0352A}" type="presParOf" srcId="{BAEC0F9C-19A3-4F37-A975-C591F612CF2F}" destId="{74123526-99F7-4446-8017-A690BBE93A1E}" srcOrd="4" destOrd="0" presId="urn:microsoft.com/office/officeart/2005/8/layout/hProcess4"/>
    <dgm:cxn modelId="{56233208-1AB2-0D44-9993-D7836146E3BF}" type="presParOf" srcId="{414FE23D-C626-4DC7-A2A0-148463466D0A}" destId="{63D1BA4D-3339-4633-8661-7C0D1CDB5753}" srcOrd="5" destOrd="0" presId="urn:microsoft.com/office/officeart/2005/8/layout/hProcess4"/>
    <dgm:cxn modelId="{596A049C-D3C9-CB47-9723-C0BFE525819B}" type="presParOf" srcId="{414FE23D-C626-4DC7-A2A0-148463466D0A}" destId="{9C286EEC-7050-4C51-98C9-D24D72E5B969}" srcOrd="6" destOrd="0" presId="urn:microsoft.com/office/officeart/2005/8/layout/hProcess4"/>
    <dgm:cxn modelId="{F81A50F2-924F-9F4C-8ED5-95FF68F8B2C3}" type="presParOf" srcId="{9C286EEC-7050-4C51-98C9-D24D72E5B969}" destId="{53BFDBA1-0D28-475D-8EF0-F7F4B959BA8E}" srcOrd="0" destOrd="0" presId="urn:microsoft.com/office/officeart/2005/8/layout/hProcess4"/>
    <dgm:cxn modelId="{622FF1F9-6112-0D45-8001-D5F3AFEF8498}" type="presParOf" srcId="{9C286EEC-7050-4C51-98C9-D24D72E5B969}" destId="{D659894C-9748-4A17-A4A6-D51CEF5848B9}" srcOrd="1" destOrd="0" presId="urn:microsoft.com/office/officeart/2005/8/layout/hProcess4"/>
    <dgm:cxn modelId="{AE31D9D7-CB92-8F4F-947D-0F9099135AAD}" type="presParOf" srcId="{9C286EEC-7050-4C51-98C9-D24D72E5B969}" destId="{96C34405-DEA2-4BED-8DC8-35FADE9BA93C}" srcOrd="2" destOrd="0" presId="urn:microsoft.com/office/officeart/2005/8/layout/hProcess4"/>
    <dgm:cxn modelId="{A26F079B-2E5F-0E48-8264-90832164752D}" type="presParOf" srcId="{9C286EEC-7050-4C51-98C9-D24D72E5B969}" destId="{415D00D3-0E96-4186-8688-A2BBE49BA5FA}" srcOrd="3" destOrd="0" presId="urn:microsoft.com/office/officeart/2005/8/layout/hProcess4"/>
    <dgm:cxn modelId="{43414458-1E39-1143-9446-CDE31F9EF43B}" type="presParOf" srcId="{9C286EEC-7050-4C51-98C9-D24D72E5B969}" destId="{EA04BE6E-9FD9-4845-AA17-7A5F2F72F422}"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00F417-524D-4AD9-8885-57AC8DEFCC32}">
      <dsp:nvSpPr>
        <dsp:cNvPr id="0" name=""/>
        <dsp:cNvSpPr/>
      </dsp:nvSpPr>
      <dsp:spPr>
        <a:xfrm>
          <a:off x="0" y="971843"/>
          <a:ext cx="1789934" cy="1733580"/>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Background</a:t>
          </a:r>
        </a:p>
        <a:p>
          <a:pPr marL="114300" lvl="1" indent="-114300" algn="l" defTabSz="622300">
            <a:lnSpc>
              <a:spcPct val="90000"/>
            </a:lnSpc>
            <a:spcBef>
              <a:spcPct val="0"/>
            </a:spcBef>
            <a:spcAft>
              <a:spcPct val="15000"/>
            </a:spcAft>
            <a:buChar char="•"/>
          </a:pPr>
          <a:r>
            <a:rPr lang="nl-NL" sz="1400" kern="1200" dirty="0"/>
            <a:t>Basic </a:t>
          </a:r>
          <a:r>
            <a:rPr lang="nl-NL" sz="1400" kern="1200" dirty="0" err="1"/>
            <a:t>concepts</a:t>
          </a:r>
          <a:endParaRPr lang="nl-NL" sz="1400" kern="1200" dirty="0"/>
        </a:p>
        <a:p>
          <a:pPr marL="114300" lvl="1" indent="-114300" algn="l" defTabSz="622300">
            <a:lnSpc>
              <a:spcPct val="90000"/>
            </a:lnSpc>
            <a:spcBef>
              <a:spcPct val="0"/>
            </a:spcBef>
            <a:spcAft>
              <a:spcPct val="15000"/>
            </a:spcAft>
            <a:buChar char="•"/>
          </a:pPr>
          <a:r>
            <a:rPr lang="nl-NL" sz="1400" kern="1200" dirty="0" err="1"/>
            <a:t>Eligibility</a:t>
          </a:r>
          <a:endParaRPr lang="nl-NL" sz="1400" kern="1200" dirty="0"/>
        </a:p>
        <a:p>
          <a:pPr marL="114300" lvl="1" indent="-114300" algn="l" defTabSz="622300">
            <a:lnSpc>
              <a:spcPct val="90000"/>
            </a:lnSpc>
            <a:spcBef>
              <a:spcPct val="0"/>
            </a:spcBef>
            <a:spcAft>
              <a:spcPct val="15000"/>
            </a:spcAft>
            <a:buChar char="•"/>
          </a:pPr>
          <a:r>
            <a:rPr lang="nl-NL" sz="1400" kern="1200" dirty="0" err="1"/>
            <a:t>Intervention</a:t>
          </a:r>
          <a:r>
            <a:rPr lang="nl-NL" sz="1400" kern="1200" dirty="0"/>
            <a:t> logic</a:t>
          </a:r>
        </a:p>
      </dsp:txBody>
      <dsp:txXfrm>
        <a:off x="39894" y="1011737"/>
        <a:ext cx="1710146" cy="1282310"/>
      </dsp:txXfrm>
    </dsp:sp>
    <dsp:sp modelId="{EE4E6F6A-02A3-4C48-8B47-F642815A0075}">
      <dsp:nvSpPr>
        <dsp:cNvPr id="0" name=""/>
        <dsp:cNvSpPr/>
      </dsp:nvSpPr>
      <dsp:spPr>
        <a:xfrm>
          <a:off x="959229" y="1345165"/>
          <a:ext cx="2116895" cy="2116895"/>
        </a:xfrm>
        <a:prstGeom prst="leftCircularArrow">
          <a:avLst>
            <a:gd name="adj1" fmla="val 2666"/>
            <a:gd name="adj2" fmla="val 324369"/>
            <a:gd name="adj3" fmla="val 2109847"/>
            <a:gd name="adj4" fmla="val 9034457"/>
            <a:gd name="adj5" fmla="val 3111"/>
          </a:avLst>
        </a:prstGeom>
        <a:solidFill>
          <a:srgbClr val="002060"/>
        </a:solidFill>
        <a:ln w="38100">
          <a:noFill/>
        </a:ln>
        <a:effectLst/>
      </dsp:spPr>
      <dsp:style>
        <a:lnRef idx="0">
          <a:scrgbClr r="0" g="0" b="0"/>
        </a:lnRef>
        <a:fillRef idx="1">
          <a:scrgbClr r="0" g="0" b="0"/>
        </a:fillRef>
        <a:effectRef idx="0">
          <a:scrgbClr r="0" g="0" b="0"/>
        </a:effectRef>
        <a:fontRef idx="minor">
          <a:schemeClr val="lt1"/>
        </a:fontRef>
      </dsp:style>
    </dsp:sp>
    <dsp:sp modelId="{3646B820-549B-4472-A794-FC525E265191}">
      <dsp:nvSpPr>
        <dsp:cNvPr id="0" name=""/>
        <dsp:cNvSpPr/>
      </dsp:nvSpPr>
      <dsp:spPr>
        <a:xfrm>
          <a:off x="529460" y="218682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1 </a:t>
          </a:r>
        </a:p>
      </dsp:txBody>
      <dsp:txXfrm>
        <a:off x="543271" y="2200635"/>
        <a:ext cx="1158173" cy="443929"/>
      </dsp:txXfrm>
    </dsp:sp>
    <dsp:sp modelId="{EBF25338-9215-4DC6-9B1F-C2C1DC441BE4}">
      <dsp:nvSpPr>
        <dsp:cNvPr id="0" name=""/>
        <dsp:cNvSpPr/>
      </dsp:nvSpPr>
      <dsp:spPr>
        <a:xfrm>
          <a:off x="2063748" y="970286"/>
          <a:ext cx="2164167" cy="180433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00050">
            <a:lnSpc>
              <a:spcPct val="90000"/>
            </a:lnSpc>
            <a:spcBef>
              <a:spcPct val="0"/>
            </a:spcBef>
            <a:spcAft>
              <a:spcPct val="15000"/>
            </a:spcAft>
            <a:buChar char="•"/>
          </a:pPr>
          <a:endParaRPr lang="nl-NL" sz="900" kern="1200" dirty="0"/>
        </a:p>
        <a:p>
          <a:pPr marL="114300" lvl="1" indent="-114300" algn="l" defTabSz="533400">
            <a:lnSpc>
              <a:spcPct val="90000"/>
            </a:lnSpc>
            <a:spcBef>
              <a:spcPct val="0"/>
            </a:spcBef>
            <a:spcAft>
              <a:spcPct val="15000"/>
            </a:spcAft>
            <a:buChar char="•"/>
          </a:pPr>
          <a:r>
            <a:rPr lang="nl-NL" sz="1200" kern="1200" dirty="0"/>
            <a:t>Risk Management</a:t>
          </a:r>
        </a:p>
        <a:p>
          <a:pPr marL="114300" lvl="1" indent="-114300" algn="l" defTabSz="533400">
            <a:lnSpc>
              <a:spcPct val="90000"/>
            </a:lnSpc>
            <a:spcBef>
              <a:spcPct val="0"/>
            </a:spcBef>
            <a:spcAft>
              <a:spcPct val="15000"/>
            </a:spcAft>
            <a:buChar char="•"/>
          </a:pPr>
          <a:r>
            <a:rPr lang="nl-NL" sz="1200" kern="1200" dirty="0"/>
            <a:t>Performance indicators</a:t>
          </a:r>
        </a:p>
        <a:p>
          <a:pPr marL="114300" lvl="1" indent="-114300" algn="l" defTabSz="533400">
            <a:lnSpc>
              <a:spcPct val="90000"/>
            </a:lnSpc>
            <a:spcBef>
              <a:spcPct val="0"/>
            </a:spcBef>
            <a:spcAft>
              <a:spcPct val="15000"/>
            </a:spcAft>
            <a:buChar char="•"/>
          </a:pPr>
          <a:r>
            <a:rPr lang="nl-NL" sz="1200" kern="1200" dirty="0" err="1"/>
            <a:t>Fixed</a:t>
          </a:r>
          <a:r>
            <a:rPr lang="nl-NL" sz="1200" kern="1200" dirty="0"/>
            <a:t> </a:t>
          </a:r>
          <a:r>
            <a:rPr lang="nl-NL" sz="1200" kern="1200" dirty="0" err="1"/>
            <a:t>and</a:t>
          </a:r>
          <a:r>
            <a:rPr lang="nl-NL" sz="1200" kern="1200" dirty="0"/>
            <a:t> </a:t>
          </a:r>
          <a:r>
            <a:rPr lang="nl-NL" sz="1200" kern="1200" dirty="0" err="1"/>
            <a:t>variable</a:t>
          </a:r>
          <a:r>
            <a:rPr lang="nl-NL" sz="1200" kern="1200" dirty="0"/>
            <a:t> tranches</a:t>
          </a:r>
        </a:p>
        <a:p>
          <a:pPr marL="114300" lvl="1" indent="-114300" algn="l" defTabSz="533400">
            <a:lnSpc>
              <a:spcPct val="90000"/>
            </a:lnSpc>
            <a:spcBef>
              <a:spcPct val="0"/>
            </a:spcBef>
            <a:spcAft>
              <a:spcPct val="15000"/>
            </a:spcAft>
            <a:buChar char="•"/>
          </a:pPr>
          <a:r>
            <a:rPr lang="nl-NL" sz="1200" kern="1200" dirty="0"/>
            <a:t>Policy </a:t>
          </a:r>
          <a:r>
            <a:rPr lang="nl-NL" sz="1200" kern="1200" dirty="0" err="1"/>
            <a:t>dialogue</a:t>
          </a:r>
          <a:r>
            <a:rPr lang="nl-NL" sz="1200" kern="1200" dirty="0"/>
            <a:t>, CD</a:t>
          </a:r>
        </a:p>
      </dsp:txBody>
      <dsp:txXfrm>
        <a:off x="2105271" y="1398453"/>
        <a:ext cx="2081121" cy="1334649"/>
      </dsp:txXfrm>
    </dsp:sp>
    <dsp:sp modelId="{794C83AE-720E-4A50-A67C-DB2E98E5F615}">
      <dsp:nvSpPr>
        <dsp:cNvPr id="0" name=""/>
        <dsp:cNvSpPr/>
      </dsp:nvSpPr>
      <dsp:spPr>
        <a:xfrm>
          <a:off x="3111508" y="315199"/>
          <a:ext cx="2251601" cy="2251601"/>
        </a:xfrm>
        <a:prstGeom prst="circularArrow">
          <a:avLst>
            <a:gd name="adj1" fmla="val 2507"/>
            <a:gd name="adj2" fmla="val 303835"/>
            <a:gd name="adj3" fmla="val 19704100"/>
            <a:gd name="adj4" fmla="val 12758956"/>
            <a:gd name="adj5" fmla="val 2924"/>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84CE1C7A-10F4-43C3-B900-1089AB0DB66B}">
      <dsp:nvSpPr>
        <dsp:cNvPr id="0" name=""/>
        <dsp:cNvSpPr/>
      </dsp:nvSpPr>
      <dsp:spPr>
        <a:xfrm>
          <a:off x="2775270" y="1086536"/>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2</a:t>
          </a:r>
        </a:p>
      </dsp:txBody>
      <dsp:txXfrm>
        <a:off x="2789081" y="1100347"/>
        <a:ext cx="1158173" cy="443929"/>
      </dsp:txXfrm>
    </dsp:sp>
    <dsp:sp modelId="{EB382A4C-6B74-46BB-8930-A1515002FC51}">
      <dsp:nvSpPr>
        <dsp:cNvPr id="0" name=""/>
        <dsp:cNvSpPr/>
      </dsp:nvSpPr>
      <dsp:spPr>
        <a:xfrm>
          <a:off x="4357617" y="1073048"/>
          <a:ext cx="2000616" cy="1806419"/>
        </a:xfrm>
        <a:prstGeom prst="roundRect">
          <a:avLst>
            <a:gd name="adj" fmla="val 10000"/>
          </a:avLst>
        </a:prstGeom>
        <a:solidFill>
          <a:srgbClr val="E2F0F2">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nl-NL" sz="1400" kern="1200" dirty="0"/>
            <a:t>GGDC</a:t>
          </a:r>
        </a:p>
        <a:p>
          <a:pPr marL="114300" lvl="1" indent="-114300" algn="l" defTabSz="622300">
            <a:lnSpc>
              <a:spcPct val="90000"/>
            </a:lnSpc>
            <a:spcBef>
              <a:spcPct val="0"/>
            </a:spcBef>
            <a:spcAft>
              <a:spcPct val="15000"/>
            </a:spcAft>
            <a:buChar char="•"/>
          </a:pPr>
          <a:r>
            <a:rPr lang="nl-NL" sz="1400" kern="1200" dirty="0" err="1"/>
            <a:t>Formulation</a:t>
          </a:r>
          <a:r>
            <a:rPr lang="nl-NL" sz="1400" kern="1200" dirty="0"/>
            <a:t> (macro </a:t>
          </a:r>
          <a:r>
            <a:rPr lang="nl-NL" sz="1400" kern="1200" dirty="0" err="1"/>
            <a:t>and</a:t>
          </a:r>
          <a:r>
            <a:rPr lang="nl-NL" sz="1400" kern="1200" dirty="0"/>
            <a:t> / or PFM </a:t>
          </a:r>
          <a:r>
            <a:rPr lang="nl-NL" sz="1400" kern="1200" dirty="0" err="1"/>
            <a:t>eligibility</a:t>
          </a:r>
          <a:r>
            <a:rPr lang="nl-NL" sz="1400" kern="1200" dirty="0"/>
            <a:t>)</a:t>
          </a:r>
        </a:p>
      </dsp:txBody>
      <dsp:txXfrm>
        <a:off x="4399188" y="1114619"/>
        <a:ext cx="1917474" cy="1336187"/>
      </dsp:txXfrm>
    </dsp:sp>
    <dsp:sp modelId="{63D1BA4D-3339-4633-8661-7C0D1CDB5753}">
      <dsp:nvSpPr>
        <dsp:cNvPr id="0" name=""/>
        <dsp:cNvSpPr/>
      </dsp:nvSpPr>
      <dsp:spPr>
        <a:xfrm>
          <a:off x="5463515" y="1657977"/>
          <a:ext cx="2020640" cy="2020640"/>
        </a:xfrm>
        <a:prstGeom prst="leftCircularArrow">
          <a:avLst>
            <a:gd name="adj1" fmla="val 2793"/>
            <a:gd name="adj2" fmla="val 340829"/>
            <a:gd name="adj3" fmla="val 1817580"/>
            <a:gd name="adj4" fmla="val 8725729"/>
            <a:gd name="adj5" fmla="val 3259"/>
          </a:avLst>
        </a:prstGeom>
        <a:solidFill>
          <a:schemeClr val="accent6">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2606C89C-8230-44DA-A700-EE71C7DE9AF8}">
      <dsp:nvSpPr>
        <dsp:cNvPr id="0" name=""/>
        <dsp:cNvSpPr/>
      </dsp:nvSpPr>
      <dsp:spPr>
        <a:xfrm>
          <a:off x="5175704" y="2366994"/>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3</a:t>
          </a:r>
        </a:p>
        <a:p>
          <a:pPr lvl="0" algn="ctr" defTabSz="533400">
            <a:lnSpc>
              <a:spcPct val="90000"/>
            </a:lnSpc>
            <a:spcBef>
              <a:spcPct val="0"/>
            </a:spcBef>
            <a:spcAft>
              <a:spcPct val="35000"/>
            </a:spcAft>
          </a:pPr>
          <a:r>
            <a:rPr lang="nl-NL" sz="1200" kern="1200" dirty="0"/>
            <a:t>(half </a:t>
          </a:r>
          <a:r>
            <a:rPr lang="nl-NL" sz="1200" kern="1200" dirty="0" err="1"/>
            <a:t>day</a:t>
          </a:r>
          <a:r>
            <a:rPr lang="nl-NL" sz="1200" kern="1200" dirty="0"/>
            <a:t>)</a:t>
          </a:r>
        </a:p>
      </dsp:txBody>
      <dsp:txXfrm>
        <a:off x="5189515" y="2380805"/>
        <a:ext cx="1158173" cy="443929"/>
      </dsp:txXfrm>
    </dsp:sp>
    <dsp:sp modelId="{D659894C-9748-4A17-A4A6-D51CEF5848B9}">
      <dsp:nvSpPr>
        <dsp:cNvPr id="0" name=""/>
        <dsp:cNvSpPr/>
      </dsp:nvSpPr>
      <dsp:spPr>
        <a:xfrm>
          <a:off x="6605462" y="930373"/>
          <a:ext cx="2193382" cy="1945869"/>
        </a:xfrm>
        <a:prstGeom prst="roundRect">
          <a:avLst>
            <a:gd name="adj" fmla="val 10000"/>
          </a:avLst>
        </a:prstGeom>
        <a:solidFill>
          <a:srgbClr val="DBE5F1">
            <a:alpha val="90000"/>
          </a:srgb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nl-NL" sz="1100" kern="1200" dirty="0"/>
            <a:t>SRC </a:t>
          </a:r>
          <a:r>
            <a:rPr lang="nl-NL" sz="1100" kern="1200" dirty="0" err="1"/>
            <a:t>and</a:t>
          </a:r>
          <a:r>
            <a:rPr lang="nl-NL" sz="1100" kern="1200" dirty="0"/>
            <a:t> SBC</a:t>
          </a:r>
          <a:endParaRPr lang="nl-NL" sz="800" kern="1200" dirty="0"/>
        </a:p>
        <a:p>
          <a:pPr marL="57150" lvl="1" indent="-57150" algn="l" defTabSz="488950">
            <a:lnSpc>
              <a:spcPct val="90000"/>
            </a:lnSpc>
            <a:spcBef>
              <a:spcPct val="0"/>
            </a:spcBef>
            <a:spcAft>
              <a:spcPct val="15000"/>
            </a:spcAft>
            <a:buChar char="•"/>
          </a:pPr>
          <a:r>
            <a:rPr lang="nl-NL" sz="1100" kern="1200" dirty="0" err="1"/>
            <a:t>Additionality</a:t>
          </a:r>
          <a:endParaRPr lang="nl-NL" sz="1100" kern="1200" dirty="0"/>
        </a:p>
        <a:p>
          <a:pPr marL="57150" lvl="1" indent="-57150" algn="l" defTabSz="488950">
            <a:lnSpc>
              <a:spcPct val="90000"/>
            </a:lnSpc>
            <a:spcBef>
              <a:spcPct val="0"/>
            </a:spcBef>
            <a:spcAft>
              <a:spcPct val="15000"/>
            </a:spcAft>
            <a:buChar char="•"/>
          </a:pPr>
          <a:r>
            <a:rPr lang="nl-NL" sz="1100" kern="1200" dirty="0"/>
            <a:t>MTEF </a:t>
          </a:r>
          <a:r>
            <a:rPr lang="nl-NL" sz="1100" kern="1200" dirty="0" err="1"/>
            <a:t>and</a:t>
          </a:r>
          <a:r>
            <a:rPr lang="nl-NL" sz="1100" kern="1200" dirty="0"/>
            <a:t> </a:t>
          </a:r>
          <a:r>
            <a:rPr lang="nl-NL" sz="1100" kern="1200" dirty="0" err="1"/>
            <a:t>Results-based</a:t>
          </a:r>
          <a:r>
            <a:rPr lang="nl-NL" sz="1100" kern="1200" dirty="0"/>
            <a:t> </a:t>
          </a:r>
          <a:r>
            <a:rPr lang="nl-NL" sz="1100" kern="1200" dirty="0" err="1"/>
            <a:t>budgeting</a:t>
          </a:r>
          <a:endParaRPr lang="nl-NL" sz="1100" kern="1200" dirty="0"/>
        </a:p>
        <a:p>
          <a:pPr marL="57150" lvl="1" indent="-57150" algn="l" defTabSz="488950">
            <a:lnSpc>
              <a:spcPct val="90000"/>
            </a:lnSpc>
            <a:spcBef>
              <a:spcPct val="0"/>
            </a:spcBef>
            <a:spcAft>
              <a:spcPct val="15000"/>
            </a:spcAft>
            <a:buChar char="•"/>
          </a:pPr>
          <a:r>
            <a:rPr lang="nl-NL" sz="1100" kern="1200" dirty="0" err="1"/>
            <a:t>Disbursement</a:t>
          </a:r>
          <a:r>
            <a:rPr lang="nl-NL" sz="1100" kern="1200" dirty="0"/>
            <a:t> file</a:t>
          </a:r>
        </a:p>
        <a:p>
          <a:pPr marL="57150" lvl="1" indent="-57150" algn="l" defTabSz="488950">
            <a:lnSpc>
              <a:spcPct val="90000"/>
            </a:lnSpc>
            <a:spcBef>
              <a:spcPct val="0"/>
            </a:spcBef>
            <a:spcAft>
              <a:spcPct val="15000"/>
            </a:spcAft>
            <a:buChar char="•"/>
          </a:pPr>
          <a:r>
            <a:rPr lang="nl-NL" sz="1100" kern="1200" dirty="0"/>
            <a:t>BS Evaluation</a:t>
          </a:r>
        </a:p>
        <a:p>
          <a:pPr marL="57150" lvl="1" indent="-57150" algn="l" defTabSz="488950">
            <a:lnSpc>
              <a:spcPct val="90000"/>
            </a:lnSpc>
            <a:spcBef>
              <a:spcPct val="0"/>
            </a:spcBef>
            <a:spcAft>
              <a:spcPct val="15000"/>
            </a:spcAft>
            <a:buChar char="•"/>
          </a:pPr>
          <a:r>
            <a:rPr lang="nl-NL" sz="1100" kern="1200" dirty="0"/>
            <a:t>Fragile state </a:t>
          </a:r>
        </a:p>
      </dsp:txBody>
      <dsp:txXfrm>
        <a:off x="6650242" y="1392125"/>
        <a:ext cx="2103822" cy="1439337"/>
      </dsp:txXfrm>
    </dsp:sp>
    <dsp:sp modelId="{415D00D3-0E96-4186-8688-A2BBE49BA5FA}">
      <dsp:nvSpPr>
        <dsp:cNvPr id="0" name=""/>
        <dsp:cNvSpPr/>
      </dsp:nvSpPr>
      <dsp:spPr>
        <a:xfrm>
          <a:off x="7561372" y="913062"/>
          <a:ext cx="1185795" cy="471551"/>
        </a:xfrm>
        <a:prstGeom prst="roundRect">
          <a:avLst>
            <a:gd name="adj" fmla="val 10000"/>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nl-NL" sz="1200" kern="1200" dirty="0"/>
            <a:t>Day 4 </a:t>
          </a:r>
          <a:r>
            <a:rPr lang="nl-NL" sz="1200" kern="1200" dirty="0" err="1"/>
            <a:t>and</a:t>
          </a:r>
          <a:r>
            <a:rPr lang="nl-NL" sz="1200" kern="1200" dirty="0"/>
            <a:t> 5</a:t>
          </a:r>
        </a:p>
      </dsp:txBody>
      <dsp:txXfrm>
        <a:off x="7575183" y="926873"/>
        <a:ext cx="1158173" cy="443929"/>
      </dsp:txXfrm>
    </dsp:sp>
  </dsp:spTree>
</dsp:drawing>
</file>

<file path=ppt/diagrams/layout1.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1" name="Rectangle 3"/>
          <p:cNvSpPr>
            <a:spLocks noGrp="1" noChangeArrowheads="1"/>
          </p:cNvSpPr>
          <p:nvPr>
            <p:ph type="dt" sz="quarter"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7892" name="Rectangle 4"/>
          <p:cNvSpPr>
            <a:spLocks noGrp="1" noChangeArrowheads="1"/>
          </p:cNvSpPr>
          <p:nvPr>
            <p:ph type="ftr" sz="quarter" idx="2"/>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7893" name="Rectangle 5"/>
          <p:cNvSpPr>
            <a:spLocks noGrp="1" noChangeArrowheads="1"/>
          </p:cNvSpPr>
          <p:nvPr>
            <p:ph type="sldNum" sz="quarter" idx="3"/>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FCC3E5FE-A22E-4C99-9F04-9551C7813B57}" type="slidenum">
              <a:rPr lang="en-GB"/>
              <a:pPr/>
              <a:t>‹#›</a:t>
            </a:fld>
            <a:endParaRPr lang="en-GB" dirty="0"/>
          </a:p>
        </p:txBody>
      </p:sp>
    </p:spTree>
    <p:extLst>
      <p:ext uri="{BB962C8B-B14F-4D97-AF65-F5344CB8AC3E}">
        <p14:creationId xmlns:p14="http://schemas.microsoft.com/office/powerpoint/2010/main" val="33161970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67" name="Rectangle 3"/>
          <p:cNvSpPr>
            <a:spLocks noGrp="1" noChangeArrowheads="1"/>
          </p:cNvSpPr>
          <p:nvPr>
            <p:ph type="dt" idx="1"/>
          </p:nvPr>
        </p:nvSpPr>
        <p:spPr bwMode="auto">
          <a:xfrm>
            <a:off x="3849688" y="1"/>
            <a:ext cx="2946400" cy="49633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defRPr>
            </a:lvl1pPr>
          </a:lstStyle>
          <a:p>
            <a:endParaRPr lang="en-GB" dirty="0"/>
          </a:p>
        </p:txBody>
      </p:sp>
      <p:sp>
        <p:nvSpPr>
          <p:cNvPr id="36868" name="Rectangle 4"/>
          <p:cNvSpPr>
            <a:spLocks noGrp="1" noRot="1" noChangeAspect="1" noChangeArrowheads="1" noTextEdit="1"/>
          </p:cNvSpPr>
          <p:nvPr>
            <p:ph type="sldImg" idx="2"/>
          </p:nvPr>
        </p:nvSpPr>
        <p:spPr bwMode="auto">
          <a:xfrm>
            <a:off x="919163" y="744538"/>
            <a:ext cx="4960937" cy="3722687"/>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79450" y="4714355"/>
            <a:ext cx="5438775" cy="4466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defRPr>
            </a:lvl1pPr>
          </a:lstStyle>
          <a:p>
            <a:endParaRPr lang="en-GB" dirty="0"/>
          </a:p>
        </p:txBody>
      </p:sp>
      <p:sp>
        <p:nvSpPr>
          <p:cNvPr id="36871" name="Rectangle 7"/>
          <p:cNvSpPr>
            <a:spLocks noGrp="1" noChangeArrowheads="1"/>
          </p:cNvSpPr>
          <p:nvPr>
            <p:ph type="sldNum" sz="quarter" idx="5"/>
          </p:nvPr>
        </p:nvSpPr>
        <p:spPr bwMode="auto">
          <a:xfrm>
            <a:off x="3849688" y="9428711"/>
            <a:ext cx="2946400" cy="49633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defRPr>
            </a:lvl1pPr>
          </a:lstStyle>
          <a:p>
            <a:fld id="{0D581910-1000-4934-A4DB-C00CB7F3B0B7}" type="slidenum">
              <a:rPr lang="en-GB"/>
              <a:pPr/>
              <a:t>‹#›</a:t>
            </a:fld>
            <a:endParaRPr lang="en-GB" dirty="0"/>
          </a:p>
        </p:txBody>
      </p:sp>
    </p:spTree>
    <p:extLst>
      <p:ext uri="{BB962C8B-B14F-4D97-AF65-F5344CB8AC3E}">
        <p14:creationId xmlns:p14="http://schemas.microsoft.com/office/powerpoint/2010/main" val="412713575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000" kern="1200" baseline="0">
        <a:solidFill>
          <a:schemeClr val="tx1"/>
        </a:solidFill>
        <a:latin typeface="Arial" pitchFamily="34" charset="0"/>
        <a:ea typeface="+mn-ea"/>
        <a:cs typeface="+mn-cs"/>
      </a:defRPr>
    </a:lvl1pPr>
    <a:lvl2pPr marL="457200" algn="l" rtl="0" fontAlgn="base">
      <a:spcBef>
        <a:spcPct val="30000"/>
      </a:spcBef>
      <a:spcAft>
        <a:spcPct val="0"/>
      </a:spcAft>
      <a:defRPr sz="1000" kern="1200" baseline="0">
        <a:solidFill>
          <a:schemeClr val="tx1"/>
        </a:solidFill>
        <a:latin typeface="Arial" pitchFamily="34" charset="0"/>
        <a:ea typeface="+mn-ea"/>
        <a:cs typeface="+mn-cs"/>
      </a:defRPr>
    </a:lvl2pPr>
    <a:lvl3pPr marL="914400" algn="l" rtl="0" fontAlgn="base">
      <a:spcBef>
        <a:spcPct val="30000"/>
      </a:spcBef>
      <a:spcAft>
        <a:spcPct val="0"/>
      </a:spcAft>
      <a:defRPr sz="1000" kern="1200" baseline="0">
        <a:solidFill>
          <a:schemeClr val="tx1"/>
        </a:solidFill>
        <a:latin typeface="Arial" pitchFamily="34" charset="0"/>
        <a:ea typeface="+mn-ea"/>
        <a:cs typeface="+mn-cs"/>
      </a:defRPr>
    </a:lvl3pPr>
    <a:lvl4pPr marL="1371600" algn="l" rtl="0" fontAlgn="base">
      <a:spcBef>
        <a:spcPct val="30000"/>
      </a:spcBef>
      <a:spcAft>
        <a:spcPct val="0"/>
      </a:spcAft>
      <a:defRPr sz="1000" kern="1200" baseline="0">
        <a:solidFill>
          <a:schemeClr val="tx1"/>
        </a:solidFill>
        <a:latin typeface="Arial" pitchFamily="34" charset="0"/>
        <a:ea typeface="+mn-ea"/>
        <a:cs typeface="+mn-cs"/>
      </a:defRPr>
    </a:lvl4pPr>
    <a:lvl5pPr marL="1828800" algn="l" rtl="0" fontAlgn="base">
      <a:spcBef>
        <a:spcPct val="30000"/>
      </a:spcBef>
      <a:spcAft>
        <a:spcPct val="0"/>
      </a:spcAft>
      <a:defRPr sz="1000" kern="1200" baseline="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imf.org/external/np/exr/facts/ecf.htm" TargetMode="External"/><Relationship Id="rId4" Type="http://schemas.openxmlformats.org/officeDocument/2006/relationships/hyperlink" Target="http://www.imf.org/external/np/exr/facts/scf.htm" TargetMode="External"/><Relationship Id="rId5" Type="http://schemas.openxmlformats.org/officeDocument/2006/relationships/hyperlink" Target="http://www.imf.org/external/np/exr/facts/rcf.htm" TargetMode="External"/><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p:spPr>
        <p:txBody>
          <a:bodyPr/>
          <a:lstStyle/>
          <a:p>
            <a:endParaRPr lang="en-GB" dirty="0"/>
          </a:p>
        </p:txBody>
      </p:sp>
      <p:sp>
        <p:nvSpPr>
          <p:cNvPr id="34820" name="Slide Number Placeholder 3"/>
          <p:cNvSpPr>
            <a:spLocks noGrp="1"/>
          </p:cNvSpPr>
          <p:nvPr>
            <p:ph type="sldNum" sz="quarter" idx="5"/>
          </p:nvPr>
        </p:nvSpPr>
        <p:spPr>
          <a:noFill/>
          <a:ln>
            <a:miter lim="800000"/>
            <a:headEnd/>
            <a:tailEnd/>
          </a:ln>
        </p:spPr>
        <p:txBody>
          <a:bodyPr/>
          <a:lstStyle/>
          <a:p>
            <a:fld id="{7D05D70A-53E4-47F0-91E5-C6A7B9A25227}" type="slidenum">
              <a:rPr lang="en-GB" smtClean="0"/>
              <a:pPr/>
              <a:t>1</a:t>
            </a:fld>
            <a:endParaRPr lang="en-GB" dirty="0"/>
          </a:p>
        </p:txBody>
      </p:sp>
    </p:spTree>
    <p:extLst>
      <p:ext uri="{BB962C8B-B14F-4D97-AF65-F5344CB8AC3E}">
        <p14:creationId xmlns:p14="http://schemas.microsoft.com/office/powerpoint/2010/main" val="73292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ABCC04-57B5-455F-8AEA-85C903D8D87E}" type="slidenum">
              <a:rPr lang="en-US"/>
              <a:pPr/>
              <a:t>11</a:t>
            </a:fld>
            <a:endParaRPr lang="en-US"/>
          </a:p>
        </p:txBody>
      </p:sp>
      <p:sp>
        <p:nvSpPr>
          <p:cNvPr id="1021954" name="Rectangle 2"/>
          <p:cNvSpPr>
            <a:spLocks noGrp="1" noRot="1" noChangeAspect="1" noChangeArrowheads="1" noTextEdit="1"/>
          </p:cNvSpPr>
          <p:nvPr>
            <p:ph type="sldImg"/>
          </p:nvPr>
        </p:nvSpPr>
        <p:spPr>
          <a:xfrm>
            <a:off x="927100" y="749300"/>
            <a:ext cx="4945063" cy="3709988"/>
          </a:xfrm>
          <a:ln/>
        </p:spPr>
      </p:sp>
      <p:sp>
        <p:nvSpPr>
          <p:cNvPr id="1021955" name="Rectangle 3"/>
          <p:cNvSpPr>
            <a:spLocks noGrp="1" noChangeArrowheads="1"/>
          </p:cNvSpPr>
          <p:nvPr>
            <p:ph type="body" idx="1"/>
          </p:nvPr>
        </p:nvSpPr>
        <p:spPr>
          <a:xfrm>
            <a:off x="906357" y="4715154"/>
            <a:ext cx="4984962" cy="4466988"/>
          </a:xfrm>
        </p:spPr>
        <p:txBody>
          <a:bodyPr lIns="91458" tIns="45729" rIns="91458" bIns="45729"/>
          <a:lstStyle/>
          <a:p>
            <a:pPr>
              <a:buFont typeface="Arial" pitchFamily="34" charset="0"/>
              <a:buChar char="•"/>
            </a:pPr>
            <a:endParaRPr lang="de-DE" dirty="0"/>
          </a:p>
        </p:txBody>
      </p:sp>
    </p:spTree>
    <p:extLst>
      <p:ext uri="{BB962C8B-B14F-4D97-AF65-F5344CB8AC3E}">
        <p14:creationId xmlns:p14="http://schemas.microsoft.com/office/powerpoint/2010/main" val="40336472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355600" lvl="1" indent="-355600" eaLnBrk="1" hangingPunct="1">
              <a:lnSpc>
                <a:spcPct val="130000"/>
              </a:lnSpc>
              <a:spcBef>
                <a:spcPct val="0"/>
              </a:spcBef>
              <a:spcAft>
                <a:spcPts val="0"/>
              </a:spcAft>
              <a:buFont typeface="Wingdings" pitchFamily="2" charset="2"/>
              <a:buChar char="§"/>
              <a:defRPr/>
            </a:pPr>
            <a:r>
              <a:rPr lang="en-GB" sz="1200" b="0" dirty="0" err="1">
                <a:solidFill>
                  <a:schemeClr val="accent6"/>
                </a:solidFill>
                <a:latin typeface="Times New Roman" pitchFamily="18" charset="0"/>
                <a:cs typeface="Times New Roman" pitchFamily="18" charset="0"/>
              </a:rPr>
              <a:t>Mise</a:t>
            </a:r>
            <a:r>
              <a:rPr lang="en-GB" sz="1200" b="0" dirty="0">
                <a:solidFill>
                  <a:schemeClr val="accent6"/>
                </a:solidFill>
                <a:latin typeface="Times New Roman" pitchFamily="18" charset="0"/>
                <a:cs typeface="Times New Roman" pitchFamily="18" charset="0"/>
              </a:rPr>
              <a:t> en oeuvre </a:t>
            </a:r>
            <a:r>
              <a:rPr lang="en-GB" sz="1200" b="0" dirty="0" err="1">
                <a:solidFill>
                  <a:schemeClr val="accent6"/>
                </a:solidFill>
                <a:latin typeface="Times New Roman" pitchFamily="18" charset="0"/>
                <a:cs typeface="Times New Roman" pitchFamily="18" charset="0"/>
              </a:rPr>
              <a:t>satisfaisante</a:t>
            </a:r>
            <a:r>
              <a:rPr lang="en-GB" sz="1200" b="0" dirty="0">
                <a:solidFill>
                  <a:schemeClr val="accent6"/>
                </a:solidFill>
                <a:latin typeface="Times New Roman" pitchFamily="18" charset="0"/>
                <a:cs typeface="Times New Roman" pitchFamily="18" charset="0"/>
              </a:rPr>
              <a:t> d’un programme avec le FMI (programme “on track”): </a:t>
            </a:r>
            <a:r>
              <a:rPr lang="en-GB" sz="1200" b="0" dirty="0" err="1">
                <a:solidFill>
                  <a:schemeClr val="accent6"/>
                </a:solidFill>
                <a:latin typeface="Times New Roman" pitchFamily="18" charset="0"/>
                <a:cs typeface="Times New Roman" pitchFamily="18" charset="0"/>
              </a:rPr>
              <a:t>présomption</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que</a:t>
            </a:r>
            <a:r>
              <a:rPr lang="en-GB" sz="1200" b="0" dirty="0">
                <a:solidFill>
                  <a:schemeClr val="accent6"/>
                </a:solidFill>
                <a:latin typeface="Times New Roman" pitchFamily="18" charset="0"/>
                <a:cs typeface="Times New Roman" pitchFamily="18" charset="0"/>
              </a:rPr>
              <a:t> la </a:t>
            </a:r>
            <a:r>
              <a:rPr lang="en-GB" sz="1200" b="0" dirty="0" err="1">
                <a:solidFill>
                  <a:schemeClr val="accent6"/>
                </a:solidFill>
                <a:latin typeface="Times New Roman" pitchFamily="18" charset="0"/>
                <a:cs typeface="Times New Roman" pitchFamily="18" charset="0"/>
              </a:rPr>
              <a:t>politique</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est</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orientée</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vers</a:t>
            </a:r>
            <a:r>
              <a:rPr lang="en-GB" sz="1200" b="0" dirty="0">
                <a:solidFill>
                  <a:schemeClr val="accent6"/>
                </a:solidFill>
                <a:latin typeface="Times New Roman" pitchFamily="18" charset="0"/>
                <a:cs typeface="Times New Roman" pitchFamily="18" charset="0"/>
              </a:rPr>
              <a:t> la </a:t>
            </a:r>
            <a:r>
              <a:rPr lang="en-GB" sz="1200" b="0" dirty="0" err="1">
                <a:solidFill>
                  <a:schemeClr val="accent6"/>
                </a:solidFill>
                <a:latin typeface="Times New Roman" pitchFamily="18" charset="0"/>
                <a:cs typeface="Times New Roman" pitchFamily="18" charset="0"/>
              </a:rPr>
              <a:t>stabilité</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mais</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il</a:t>
            </a:r>
            <a:r>
              <a:rPr lang="en-GB" sz="1200" b="0" dirty="0">
                <a:solidFill>
                  <a:schemeClr val="accent6"/>
                </a:solidFill>
                <a:latin typeface="Times New Roman" pitchFamily="18" charset="0"/>
                <a:cs typeface="Times New Roman" pitchFamily="18" charset="0"/>
              </a:rPr>
              <a:t> y a lieu de </a:t>
            </a:r>
            <a:r>
              <a:rPr lang="en-GB" sz="1200" b="0" dirty="0" err="1">
                <a:solidFill>
                  <a:schemeClr val="accent6"/>
                </a:solidFill>
                <a:latin typeface="Times New Roman" pitchFamily="18" charset="0"/>
                <a:cs typeface="Times New Roman" pitchFamily="18" charset="0"/>
              </a:rPr>
              <a:t>comprendre</a:t>
            </a:r>
            <a:r>
              <a:rPr lang="en-GB" sz="1200" b="0" dirty="0">
                <a:solidFill>
                  <a:schemeClr val="accent6"/>
                </a:solidFill>
                <a:latin typeface="Times New Roman" pitchFamily="18" charset="0"/>
                <a:cs typeface="Times New Roman" pitchFamily="18" charset="0"/>
              </a:rPr>
              <a:t> les </a:t>
            </a:r>
            <a:r>
              <a:rPr lang="en-GB" sz="1200" b="0" dirty="0" err="1">
                <a:solidFill>
                  <a:schemeClr val="accent6"/>
                </a:solidFill>
                <a:latin typeface="Times New Roman" pitchFamily="18" charset="0"/>
                <a:cs typeface="Times New Roman" pitchFamily="18" charset="0"/>
              </a:rPr>
              <a:t>mécanismes</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économiques</a:t>
            </a:r>
            <a:r>
              <a:rPr lang="en-GB" sz="1200" b="0" dirty="0">
                <a:solidFill>
                  <a:schemeClr val="accent6"/>
                </a:solidFill>
                <a:latin typeface="Times New Roman" pitchFamily="18" charset="0"/>
                <a:cs typeface="Times New Roman" pitchFamily="18" charset="0"/>
              </a:rPr>
              <a:t> qui la </a:t>
            </a:r>
            <a:r>
              <a:rPr lang="en-GB" sz="1200" b="0" dirty="0" err="1">
                <a:solidFill>
                  <a:schemeClr val="accent6"/>
                </a:solidFill>
                <a:latin typeface="Times New Roman" pitchFamily="18" charset="0"/>
                <a:cs typeface="Times New Roman" pitchFamily="18" charset="0"/>
              </a:rPr>
              <a:t>sous-tendent</a:t>
            </a:r>
            <a:r>
              <a:rPr lang="en-GB" sz="1200" b="0" dirty="0">
                <a:solidFill>
                  <a:schemeClr val="accent6"/>
                </a:solidFill>
                <a:latin typeface="Times New Roman" pitchFamily="18" charset="0"/>
                <a:cs typeface="Times New Roman" pitchFamily="18" charset="0"/>
              </a:rPr>
              <a:t>.</a:t>
            </a:r>
          </a:p>
          <a:p>
            <a:pPr marL="355600" lvl="1" indent="-355600" eaLnBrk="1" hangingPunct="1">
              <a:lnSpc>
                <a:spcPct val="130000"/>
              </a:lnSpc>
              <a:spcBef>
                <a:spcPct val="0"/>
              </a:spcBef>
              <a:spcAft>
                <a:spcPts val="0"/>
              </a:spcAft>
              <a:buFont typeface="Wingdings" pitchFamily="2" charset="2"/>
              <a:buChar char="§"/>
              <a:defRPr/>
            </a:pPr>
            <a:r>
              <a:rPr lang="fr-BE" sz="1200" b="0" dirty="0">
                <a:solidFill>
                  <a:schemeClr val="accent6"/>
                </a:solidFill>
                <a:latin typeface="Times New Roman" pitchFamily="18" charset="0"/>
                <a:cs typeface="Times New Roman" pitchFamily="18" charset="0"/>
              </a:rPr>
              <a:t>Mise en œuvre non satisfaisante (programme « off </a:t>
            </a:r>
            <a:r>
              <a:rPr lang="fr-BE" sz="1200" b="0" dirty="0" err="1">
                <a:solidFill>
                  <a:schemeClr val="accent6"/>
                </a:solidFill>
                <a:latin typeface="Times New Roman" pitchFamily="18" charset="0"/>
                <a:cs typeface="Times New Roman" pitchFamily="18" charset="0"/>
              </a:rPr>
              <a:t>track</a:t>
            </a:r>
            <a:r>
              <a:rPr lang="fr-BE" sz="1200" b="0" dirty="0">
                <a:solidFill>
                  <a:schemeClr val="accent6"/>
                </a:solidFill>
                <a:latin typeface="Times New Roman" pitchFamily="18" charset="0"/>
                <a:cs typeface="Times New Roman" pitchFamily="18" charset="0"/>
              </a:rPr>
              <a:t> ») d’un programme avec le FMI: le pays peut quand même être éligible si les objectifs du programme d’AB ne sont pas menacés.</a:t>
            </a:r>
          </a:p>
          <a:p>
            <a:pPr marL="355600" lvl="1" indent="-355600" eaLnBrk="1" hangingPunct="1">
              <a:lnSpc>
                <a:spcPct val="130000"/>
              </a:lnSpc>
              <a:spcBef>
                <a:spcPct val="0"/>
              </a:spcBef>
              <a:spcAft>
                <a:spcPts val="0"/>
              </a:spcAft>
              <a:buFont typeface="Wingdings" pitchFamily="2" charset="2"/>
              <a:buChar char="§"/>
              <a:defRPr/>
            </a:pPr>
            <a:r>
              <a:rPr lang="en-GB" sz="1200" b="0" dirty="0">
                <a:solidFill>
                  <a:schemeClr val="accent6"/>
                </a:solidFill>
                <a:latin typeface="Times New Roman" pitchFamily="18" charset="0"/>
                <a:cs typeface="Times New Roman" pitchFamily="18" charset="0"/>
              </a:rPr>
              <a:t>Pas de programme avec le FMI: </a:t>
            </a:r>
            <a:r>
              <a:rPr lang="en-GB" sz="1200" b="0" dirty="0" err="1">
                <a:solidFill>
                  <a:schemeClr val="accent6"/>
                </a:solidFill>
                <a:latin typeface="Times New Roman" pitchFamily="18" charset="0"/>
                <a:cs typeface="Times New Roman" pitchFamily="18" charset="0"/>
              </a:rPr>
              <a:t>n’est</a:t>
            </a:r>
            <a:r>
              <a:rPr lang="en-GB" sz="1200" b="0" dirty="0">
                <a:solidFill>
                  <a:schemeClr val="accent6"/>
                </a:solidFill>
                <a:latin typeface="Times New Roman" pitchFamily="18" charset="0"/>
                <a:cs typeface="Times New Roman" pitchFamily="18" charset="0"/>
              </a:rPr>
              <a:t> pas </a:t>
            </a:r>
            <a:r>
              <a:rPr lang="en-GB" sz="1200" b="0" dirty="0" err="1">
                <a:solidFill>
                  <a:schemeClr val="accent6"/>
                </a:solidFill>
                <a:latin typeface="Times New Roman" pitchFamily="18" charset="0"/>
                <a:cs typeface="Times New Roman" pitchFamily="18" charset="0"/>
              </a:rPr>
              <a:t>nécessairement</a:t>
            </a:r>
            <a:r>
              <a:rPr lang="en-GB" sz="1200" b="0" dirty="0">
                <a:solidFill>
                  <a:schemeClr val="accent6"/>
                </a:solidFill>
                <a:latin typeface="Times New Roman" pitchFamily="18" charset="0"/>
                <a:cs typeface="Times New Roman" pitchFamily="18" charset="0"/>
              </a:rPr>
              <a:t>  un </a:t>
            </a:r>
            <a:r>
              <a:rPr lang="en-GB" sz="1200" b="0" dirty="0" err="1">
                <a:solidFill>
                  <a:schemeClr val="accent6"/>
                </a:solidFill>
                <a:latin typeface="Times New Roman" pitchFamily="18" charset="0"/>
                <a:cs typeface="Times New Roman" pitchFamily="18" charset="0"/>
              </a:rPr>
              <a:t>signe</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d’absence</a:t>
            </a:r>
            <a:r>
              <a:rPr lang="en-GB" sz="1200" b="0" dirty="0">
                <a:solidFill>
                  <a:schemeClr val="accent6"/>
                </a:solidFill>
                <a:latin typeface="Times New Roman" pitchFamily="18" charset="0"/>
                <a:cs typeface="Times New Roman" pitchFamily="18" charset="0"/>
              </a:rPr>
              <a:t> de </a:t>
            </a:r>
            <a:r>
              <a:rPr lang="en-GB" sz="1200" b="0" dirty="0" err="1">
                <a:solidFill>
                  <a:schemeClr val="accent6"/>
                </a:solidFill>
                <a:latin typeface="Times New Roman" pitchFamily="18" charset="0"/>
                <a:cs typeface="Times New Roman" pitchFamily="18" charset="0"/>
              </a:rPr>
              <a:t>politique</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orientée</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vers</a:t>
            </a:r>
            <a:r>
              <a:rPr lang="en-GB" sz="1200" b="0" dirty="0">
                <a:solidFill>
                  <a:schemeClr val="accent6"/>
                </a:solidFill>
                <a:latin typeface="Times New Roman" pitchFamily="18" charset="0"/>
                <a:cs typeface="Times New Roman" pitchFamily="18" charset="0"/>
              </a:rPr>
              <a:t> la </a:t>
            </a:r>
            <a:r>
              <a:rPr lang="en-GB" sz="1200" b="0" dirty="0" err="1">
                <a:solidFill>
                  <a:schemeClr val="accent6"/>
                </a:solidFill>
                <a:latin typeface="Times New Roman" pitchFamily="18" charset="0"/>
                <a:cs typeface="Times New Roman" pitchFamily="18" charset="0"/>
              </a:rPr>
              <a:t>stabilité</a:t>
            </a:r>
            <a:r>
              <a:rPr lang="en-GB" sz="1200" b="0" dirty="0">
                <a:solidFill>
                  <a:schemeClr val="accent6"/>
                </a:solidFill>
                <a:latin typeface="Times New Roman" pitchFamily="18" charset="0"/>
                <a:cs typeface="Times New Roman" pitchFamily="18" charset="0"/>
              </a:rPr>
              <a:t>. La Commission </a:t>
            </a:r>
            <a:r>
              <a:rPr lang="en-GB" sz="1200" b="0" dirty="0" err="1">
                <a:solidFill>
                  <a:schemeClr val="accent6"/>
                </a:solidFill>
                <a:latin typeface="Times New Roman" pitchFamily="18" charset="0"/>
                <a:cs typeface="Times New Roman" pitchFamily="18" charset="0"/>
              </a:rPr>
              <a:t>décide</a:t>
            </a:r>
            <a:r>
              <a:rPr lang="en-GB" sz="1200" b="0" dirty="0">
                <a:solidFill>
                  <a:schemeClr val="accent6"/>
                </a:solidFill>
                <a:latin typeface="Times New Roman" pitchFamily="18" charset="0"/>
                <a:cs typeface="Times New Roman" pitchFamily="18" charset="0"/>
              </a:rPr>
              <a:t> en </a:t>
            </a:r>
            <a:r>
              <a:rPr lang="en-GB" sz="1200" b="0" dirty="0" err="1">
                <a:solidFill>
                  <a:schemeClr val="accent6"/>
                </a:solidFill>
                <a:latin typeface="Times New Roman" pitchFamily="18" charset="0"/>
                <a:cs typeface="Times New Roman" pitchFamily="18" charset="0"/>
              </a:rPr>
              <a:t>dernier</a:t>
            </a:r>
            <a:r>
              <a:rPr lang="en-GB" sz="1200" b="0" dirty="0">
                <a:solidFill>
                  <a:schemeClr val="accent6"/>
                </a:solidFill>
                <a:latin typeface="Times New Roman" pitchFamily="18" charset="0"/>
                <a:cs typeface="Times New Roman" pitchFamily="18" charset="0"/>
              </a:rPr>
              <a:t> </a:t>
            </a:r>
            <a:r>
              <a:rPr lang="en-GB" sz="1200" b="0" dirty="0" err="1">
                <a:solidFill>
                  <a:schemeClr val="accent6"/>
                </a:solidFill>
                <a:latin typeface="Times New Roman" pitchFamily="18" charset="0"/>
                <a:cs typeface="Times New Roman" pitchFamily="18" charset="0"/>
              </a:rPr>
              <a:t>ressort</a:t>
            </a:r>
            <a:r>
              <a:rPr lang="en-GB" sz="1200" b="0" dirty="0">
                <a:solidFill>
                  <a:schemeClr val="accent6"/>
                </a:solidFill>
                <a:latin typeface="Times New Roman" pitchFamily="18" charset="0"/>
                <a:cs typeface="Times New Roman" pitchFamily="18" charset="0"/>
              </a:rPr>
              <a:t>.</a:t>
            </a:r>
          </a:p>
          <a:p>
            <a:pPr>
              <a:buFont typeface="Arial" pitchFamily="34" charset="0"/>
              <a:buNone/>
            </a:pPr>
            <a:endParaRPr lang="en-GB" sz="1200" dirty="0">
              <a:latin typeface="Times New Roman" pitchFamily="18" charset="0"/>
              <a:cs typeface="Times New Roman" pitchFamily="18" charset="0"/>
            </a:endParaRPr>
          </a:p>
          <a:p>
            <a:pPr>
              <a:buFont typeface="Arial" pitchFamily="34" charset="0"/>
              <a:buNone/>
            </a:pPr>
            <a:endParaRPr lang="en-GB" sz="1200" dirty="0">
              <a:latin typeface="Times New Roman" pitchFamily="18" charset="0"/>
              <a:cs typeface="Times New Roman" pitchFamily="18" charset="0"/>
            </a:endParaRPr>
          </a:p>
          <a:p>
            <a:r>
              <a:rPr lang="fr-FR" sz="1000" kern="1200" baseline="0" dirty="0">
                <a:solidFill>
                  <a:schemeClr val="tx1"/>
                </a:solidFill>
                <a:latin typeface="Arial" pitchFamily="34" charset="0"/>
                <a:ea typeface="+mn-ea"/>
                <a:cs typeface="+mn-cs"/>
                <a:hlinkClick r:id="rId3"/>
              </a:rPr>
              <a:t>The Extended Credit Facility (ECF) is the Fund’s main tool for medium-term support to LICs facing protracted balance of payments problems. Financing under the ECF currently carries a zero interest rate, a grace period of 5½ years, and a final maturity of 10 years.</a:t>
            </a:r>
          </a:p>
          <a:p>
            <a:endParaRPr lang="fr-FR" sz="1000" kern="1200" baseline="0" dirty="0">
              <a:solidFill>
                <a:schemeClr val="tx1"/>
              </a:solidFill>
              <a:latin typeface="Arial" pitchFamily="34" charset="0"/>
              <a:ea typeface="+mn-ea"/>
              <a:cs typeface="+mn-cs"/>
              <a:hlinkClick r:id="rId3"/>
            </a:endParaRPr>
          </a:p>
          <a:p>
            <a:r>
              <a:rPr lang="fr-FR" sz="1000" kern="1200" baseline="0" dirty="0">
                <a:solidFill>
                  <a:schemeClr val="tx1"/>
                </a:solidFill>
                <a:latin typeface="Arial" pitchFamily="34" charset="0"/>
                <a:ea typeface="+mn-ea"/>
                <a:cs typeface="+mn-cs"/>
                <a:hlinkClick r:id="rId4"/>
              </a:rPr>
              <a:t>The Standby Credit Facility (SCF) provides financial assistance to LICs with short-term or potential balance of payments needs. The SCF can be used in a wide range of circumstances, including on a precautionary basis. Financing under the SCF currently carries a zero interest rate, with a grace period of 4 years, and a final maturity of 8 years.</a:t>
            </a:r>
          </a:p>
          <a:p>
            <a:endParaRPr lang="fr-FR" sz="1000" kern="1200" baseline="0" dirty="0">
              <a:solidFill>
                <a:schemeClr val="tx1"/>
              </a:solidFill>
              <a:latin typeface="Arial" pitchFamily="34" charset="0"/>
              <a:ea typeface="+mn-ea"/>
              <a:cs typeface="+mn-cs"/>
              <a:hlinkClick r:id="rId4"/>
            </a:endParaRPr>
          </a:p>
          <a:p>
            <a:r>
              <a:rPr lang="fr-FR" sz="1000" kern="1200" baseline="0" dirty="0">
                <a:solidFill>
                  <a:schemeClr val="tx1"/>
                </a:solidFill>
                <a:latin typeface="Arial" pitchFamily="34" charset="0"/>
                <a:ea typeface="+mn-ea"/>
                <a:cs typeface="+mn-cs"/>
                <a:hlinkClick r:id="rId5"/>
              </a:rPr>
              <a:t>The Rapid Credit Facility (RCF) provides rapid financial assistance with limited conditionality to LICs facing an urgent balance of payments need. The RCF streamlines the Fund’s emergency assistance for LICs, and can be used flexibly in a wide range of circumstances. Financing under the RCF currently carries a zero interest rate, has a grace period of 5½ years, and a final maturity of 10 years.</a:t>
            </a:r>
            <a:endParaRPr lang="en-GB" sz="12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0D581910-1000-4934-A4DB-C00CB7F3B0B7}" type="slidenum">
              <a:rPr lang="en-GB" smtClean="0"/>
              <a:pPr/>
              <a:t>12</a:t>
            </a:fld>
            <a:endParaRPr lang="en-GB" dirty="0"/>
          </a:p>
        </p:txBody>
      </p:sp>
    </p:spTree>
    <p:extLst>
      <p:ext uri="{BB962C8B-B14F-4D97-AF65-F5344CB8AC3E}">
        <p14:creationId xmlns:p14="http://schemas.microsoft.com/office/powerpoint/2010/main" val="41562186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buFont typeface="Arial" pitchFamily="34" charset="0"/>
              <a:buChar char="•"/>
            </a:pPr>
            <a:r>
              <a:rPr lang="fr-BE" baseline="0" dirty="0"/>
              <a:t> </a:t>
            </a:r>
            <a:r>
              <a:rPr lang="fr-BE" baseline="0" dirty="0">
                <a:latin typeface="Times New Roman" pitchFamily="18" charset="0"/>
                <a:cs typeface="Times New Roman" pitchFamily="18" charset="0"/>
              </a:rPr>
              <a:t>Déséquilibres macroéconomiques: </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rgbClr val="FF0000"/>
                </a:solidFill>
                <a:latin typeface="Times New Roman" pitchFamily="18" charset="0"/>
                <a:cs typeface="Times New Roman" pitchFamily="18" charset="0"/>
              </a:rPr>
              <a:t>Croissance du PIB</a:t>
            </a:r>
            <a:r>
              <a:rPr lang="fr-FR" b="0" noProof="0" dirty="0">
                <a:solidFill>
                  <a:schemeClr val="accent6"/>
                </a:solidFill>
                <a:latin typeface="Times New Roman" pitchFamily="18" charset="0"/>
                <a:cs typeface="Times New Roman" pitchFamily="18" charset="0"/>
              </a:rPr>
              <a:t> faible ou en baisse </a:t>
            </a:r>
            <a:endParaRPr lang="fr-FR" b="0" noProof="0" dirty="0">
              <a:solidFill>
                <a:srgbClr val="FF0000"/>
              </a:solidFill>
              <a:latin typeface="Times New Roman" pitchFamily="18" charset="0"/>
              <a:cs typeface="Times New Roman" pitchFamily="18" charset="0"/>
            </a:endParaRPr>
          </a:p>
          <a:p>
            <a:pPr marL="933450" lvl="1" indent="-476250" eaLnBrk="1" hangingPunct="1">
              <a:lnSpc>
                <a:spcPct val="130000"/>
              </a:lnSpc>
              <a:spcBef>
                <a:spcPct val="0"/>
              </a:spcBef>
              <a:spcAft>
                <a:spcPts val="0"/>
              </a:spcAft>
              <a:buFont typeface="Wingdings" pitchFamily="2" charset="2"/>
              <a:buChar char="§"/>
              <a:defRPr/>
            </a:pPr>
            <a:r>
              <a:rPr lang="fr-FR" b="0" noProof="0" dirty="0">
                <a:solidFill>
                  <a:srgbClr val="FF0000"/>
                </a:solidFill>
                <a:latin typeface="Times New Roman" pitchFamily="18" charset="0"/>
                <a:cs typeface="Times New Roman" pitchFamily="18" charset="0"/>
              </a:rPr>
              <a:t>Inflation </a:t>
            </a:r>
            <a:r>
              <a:rPr lang="fr-FR" b="0" noProof="0" dirty="0">
                <a:solidFill>
                  <a:schemeClr val="accent6"/>
                </a:solidFill>
                <a:latin typeface="Times New Roman" pitchFamily="18" charset="0"/>
                <a:cs typeface="Times New Roman" pitchFamily="18" charset="0"/>
              </a:rPr>
              <a:t>élevée et/ou en progression</a:t>
            </a:r>
            <a:endParaRPr lang="fr-FR" b="0" noProof="0" dirty="0">
              <a:solidFill>
                <a:srgbClr val="FF0000"/>
              </a:solidFill>
              <a:latin typeface="Times New Roman" pitchFamily="18" charset="0"/>
              <a:cs typeface="Times New Roman" pitchFamily="18" charset="0"/>
            </a:endParaRP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Accroissement du déficit </a:t>
            </a:r>
            <a:r>
              <a:rPr lang="fr-FR" b="0" dirty="0">
                <a:latin typeface="Times New Roman" pitchFamily="18" charset="0"/>
                <a:cs typeface="Times New Roman" pitchFamily="18" charset="0"/>
              </a:rPr>
              <a:t>du </a:t>
            </a:r>
            <a:r>
              <a:rPr lang="fr-FR" b="0" dirty="0">
                <a:solidFill>
                  <a:schemeClr val="accent2">
                    <a:lumMod val="75000"/>
                  </a:schemeClr>
                </a:solidFill>
                <a:latin typeface="Times New Roman" pitchFamily="18" charset="0"/>
                <a:cs typeface="Times New Roman" pitchFamily="18" charset="0"/>
              </a:rPr>
              <a:t>compte courant </a:t>
            </a:r>
            <a:r>
              <a:rPr lang="fr-FR" b="0" noProof="0" dirty="0">
                <a:solidFill>
                  <a:schemeClr val="accent6"/>
                </a:solidFill>
                <a:latin typeface="Times New Roman" pitchFamily="18" charset="0"/>
                <a:cs typeface="Times New Roman" pitchFamily="18" charset="0"/>
              </a:rPr>
              <a:t>de la </a:t>
            </a:r>
            <a:r>
              <a:rPr lang="fr-FR" b="0" noProof="0" dirty="0">
                <a:solidFill>
                  <a:srgbClr val="FF0000"/>
                </a:solidFill>
                <a:latin typeface="Times New Roman" pitchFamily="18" charset="0"/>
                <a:cs typeface="Times New Roman" pitchFamily="18" charset="0"/>
              </a:rPr>
              <a:t>balance des paiements </a:t>
            </a:r>
            <a:r>
              <a:rPr lang="fr-FR" b="0" noProof="0" dirty="0">
                <a:solidFill>
                  <a:schemeClr val="accent6"/>
                </a:solidFill>
                <a:latin typeface="Times New Roman" pitchFamily="18" charset="0"/>
                <a:cs typeface="Times New Roman" pitchFamily="18" charset="0"/>
              </a:rPr>
              <a:t>et/ou baisse des réserves de devises ou instabilité du taux de change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Déficit élevé et/ou en hausse du</a:t>
            </a:r>
            <a:r>
              <a:rPr lang="fr-FR" b="0" noProof="0" dirty="0">
                <a:solidFill>
                  <a:srgbClr val="FF0000"/>
                </a:solidFill>
                <a:latin typeface="Times New Roman" pitchFamily="18" charset="0"/>
                <a:cs typeface="Times New Roman" pitchFamily="18" charset="0"/>
              </a:rPr>
              <a:t> budget public</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 élevé et/ou en baisse des</a:t>
            </a:r>
            <a:r>
              <a:rPr lang="fr-FR" b="0" noProof="0" dirty="0">
                <a:solidFill>
                  <a:srgbClr val="FF0000"/>
                </a:solidFill>
                <a:latin typeface="Times New Roman" pitchFamily="18" charset="0"/>
                <a:cs typeface="Times New Roman" pitchFamily="18" charset="0"/>
              </a:rPr>
              <a:t> prêts non productifs </a:t>
            </a:r>
            <a:r>
              <a:rPr lang="fr-FR" b="0" noProof="0" dirty="0">
                <a:solidFill>
                  <a:schemeClr val="accent6"/>
                </a:solidFill>
                <a:latin typeface="Times New Roman" pitchFamily="18" charset="0"/>
                <a:cs typeface="Times New Roman" pitchFamily="18" charset="0"/>
              </a:rPr>
              <a:t>dans le secteur bancaire </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Accroissement des </a:t>
            </a:r>
            <a:r>
              <a:rPr lang="fr-FR" b="0" noProof="0" dirty="0">
                <a:solidFill>
                  <a:srgbClr val="FF0000"/>
                </a:solidFill>
                <a:latin typeface="Times New Roman" pitchFamily="18" charset="0"/>
                <a:cs typeface="Times New Roman" pitchFamily="18" charset="0"/>
              </a:rPr>
              <a:t>dettes étrangères et du service de la dette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rgbClr val="FF0000"/>
                </a:solidFill>
                <a:latin typeface="Times New Roman" pitchFamily="18" charset="0"/>
                <a:cs typeface="Times New Roman" pitchFamily="18" charset="0"/>
              </a:rPr>
              <a:t>Climat d’affaires </a:t>
            </a:r>
            <a:r>
              <a:rPr lang="fr-FR" b="0" dirty="0">
                <a:solidFill>
                  <a:schemeClr val="accent6"/>
                </a:solidFill>
                <a:latin typeface="Times New Roman" pitchFamily="18" charset="0"/>
                <a:cs typeface="Times New Roman" pitchFamily="18" charset="0"/>
              </a:rPr>
              <a:t>peu attractif</a:t>
            </a:r>
            <a:r>
              <a:rPr lang="fr-FR" b="0" noProof="0" dirty="0">
                <a:solidFill>
                  <a:schemeClr val="accent6"/>
                </a:solidFill>
                <a:latin typeface="Times New Roman" pitchFamily="18" charset="0"/>
                <a:cs typeface="Times New Roman" pitchFamily="18" charset="0"/>
              </a:rPr>
              <a:t> et/ou qui se détériore</a:t>
            </a:r>
          </a:p>
          <a:p>
            <a:pPr marL="476250" lvl="0"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Causes; </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Chocs externes ou internes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Erreurs de politique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Instabilité politique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Capacité insuffisante permettant de réagir aux circonstances changeantes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Faiblesses institutionnelles dans le secteur public</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Structures économiques rigides et absence de processus de transformation économique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Faible capacité d’adaptation dans les secteurs économiques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Etc.</a:t>
            </a:r>
          </a:p>
          <a:p>
            <a:pPr>
              <a:buFont typeface="Arial" pitchFamily="34" charset="0"/>
              <a:buChar char="•"/>
            </a:pPr>
            <a:r>
              <a:rPr lang="fr-BE" b="0" baseline="0" noProof="0" dirty="0">
                <a:solidFill>
                  <a:schemeClr val="tx1"/>
                </a:solidFill>
                <a:latin typeface="Times New Roman" pitchFamily="18" charset="0"/>
                <a:cs typeface="Times New Roman" pitchFamily="18" charset="0"/>
              </a:rPr>
              <a:t>Vulnérabilité: chocs externes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déclin de la demande externe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détérioration des </a:t>
            </a:r>
            <a:r>
              <a:rPr lang="fr-FR" b="0" dirty="0">
                <a:solidFill>
                  <a:schemeClr val="accent6"/>
                </a:solidFill>
                <a:latin typeface="Times New Roman" pitchFamily="18" charset="0"/>
                <a:cs typeface="Times New Roman" pitchFamily="18" charset="0"/>
              </a:rPr>
              <a:t>termes de l’échange</a:t>
            </a:r>
            <a:r>
              <a:rPr lang="fr-FR" b="0" noProof="0" dirty="0">
                <a:solidFill>
                  <a:schemeClr val="accent6"/>
                </a:solidFill>
                <a:latin typeface="Times New Roman" pitchFamily="18" charset="0"/>
                <a:cs typeface="Times New Roman" pitchFamily="18" charset="0"/>
              </a:rPr>
              <a:t> (augmentation des prix à l’importation et/ou diminution des prix à l’exportation) </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déclin de l’aide étrangère et des investissements directs étrangers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conditions météorologiques peu favorables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instabilité politique dans les pays voisins et/ou partenaires commerciaux</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etc.</a:t>
            </a:r>
          </a:p>
          <a:p>
            <a:pPr>
              <a:buFont typeface="Arial" pitchFamily="34" charset="0"/>
              <a:buChar char="•"/>
            </a:pPr>
            <a:r>
              <a:rPr lang="fr-FR" b="0" noProof="0" dirty="0">
                <a:solidFill>
                  <a:schemeClr val="accent6"/>
                </a:solidFill>
                <a:latin typeface="Times New Roman" pitchFamily="18" charset="0"/>
                <a:cs typeface="Times New Roman" pitchFamily="18" charset="0"/>
              </a:rPr>
              <a:t>Renforcement résilience</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Constitution de réserves budgétaires les bonnes années (= diminution de la dette publique en % du PIB) </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Constitution de </a:t>
            </a:r>
            <a:r>
              <a:rPr lang="fr-FR" b="0" dirty="0">
                <a:solidFill>
                  <a:schemeClr val="accent6"/>
                </a:solidFill>
                <a:latin typeface="Times New Roman" pitchFamily="18" charset="0"/>
                <a:cs typeface="Times New Roman" pitchFamily="18" charset="0"/>
              </a:rPr>
              <a:t>réserves de change </a:t>
            </a:r>
            <a:r>
              <a:rPr lang="fr-FR" b="0" noProof="0" dirty="0">
                <a:solidFill>
                  <a:schemeClr val="accent6"/>
                </a:solidFill>
                <a:latin typeface="Times New Roman" pitchFamily="18" charset="0"/>
                <a:cs typeface="Times New Roman" pitchFamily="18" charset="0"/>
              </a:rPr>
              <a:t>les bonnes années (&gt; 3 mois d’importation)</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Mise en place d’un filet de sécurité sociale bien ciblé et efficace (à utiliser en cas de flambées des prix alimentaires et/ou de mauvaises récoltes)</a:t>
            </a:r>
          </a:p>
          <a:p>
            <a:pPr marL="933450" lvl="1" indent="-476250" eaLnBrk="1" hangingPunct="1">
              <a:lnSpc>
                <a:spcPct val="130000"/>
              </a:lnSpc>
              <a:spcBef>
                <a:spcPct val="0"/>
              </a:spcBef>
              <a:spcAft>
                <a:spcPts val="0"/>
              </a:spcAft>
              <a:buFont typeface="Wingdings" pitchFamily="2" charset="2"/>
              <a:buChar char="§"/>
              <a:defRPr/>
            </a:pPr>
            <a:r>
              <a:rPr lang="fr-FR" b="0" noProof="0" dirty="0">
                <a:solidFill>
                  <a:schemeClr val="accent6"/>
                </a:solidFill>
                <a:latin typeface="Times New Roman" pitchFamily="18" charset="0"/>
                <a:cs typeface="Times New Roman" pitchFamily="18" charset="0"/>
              </a:rPr>
              <a:t>Diversifier la structure de production.</a:t>
            </a:r>
          </a:p>
          <a:p>
            <a:pPr marL="476250" lvl="0" indent="-476250" eaLnBrk="1" hangingPunct="1">
              <a:lnSpc>
                <a:spcPct val="130000"/>
              </a:lnSpc>
              <a:spcBef>
                <a:spcPct val="0"/>
              </a:spcBef>
              <a:spcAft>
                <a:spcPts val="0"/>
              </a:spcAft>
              <a:buFont typeface="Wingdings" pitchFamily="2" charset="2"/>
              <a:buChar char="§"/>
              <a:defRPr/>
            </a:pPr>
            <a:endParaRPr lang="en-GB" sz="1800" b="0" dirty="0">
              <a:solidFill>
                <a:schemeClr val="accent6"/>
              </a:solidFill>
            </a:endParaRPr>
          </a:p>
          <a:p>
            <a:pPr>
              <a:buFont typeface="Arial" pitchFamily="34" charset="0"/>
              <a:buChar char="•"/>
            </a:pPr>
            <a:endParaRPr lang="en-GB" dirty="0"/>
          </a:p>
          <a:p>
            <a:pPr>
              <a:buFont typeface="Arial" pitchFamily="34" charset="0"/>
              <a:buNone/>
            </a:pPr>
            <a:r>
              <a:rPr lang="en-GB" dirty="0"/>
              <a:t>Expansionary / </a:t>
            </a:r>
            <a:r>
              <a:rPr lang="en-GB" dirty="0" err="1"/>
              <a:t>Contractionary</a:t>
            </a:r>
            <a:r>
              <a:rPr lang="en-GB" dirty="0"/>
              <a:t> policies</a:t>
            </a:r>
          </a:p>
        </p:txBody>
      </p:sp>
      <p:sp>
        <p:nvSpPr>
          <p:cNvPr id="4" name="Slide Number Placeholder 3"/>
          <p:cNvSpPr>
            <a:spLocks noGrp="1"/>
          </p:cNvSpPr>
          <p:nvPr>
            <p:ph type="sldNum" sz="quarter" idx="10"/>
          </p:nvPr>
        </p:nvSpPr>
        <p:spPr/>
        <p:txBody>
          <a:bodyPr/>
          <a:lstStyle/>
          <a:p>
            <a:fld id="{0D581910-1000-4934-A4DB-C00CB7F3B0B7}" type="slidenum">
              <a:rPr lang="en-GB" smtClean="0"/>
              <a:pPr/>
              <a:t>13</a:t>
            </a:fld>
            <a:endParaRPr lang="en-GB" dirty="0"/>
          </a:p>
        </p:txBody>
      </p:sp>
    </p:spTree>
    <p:extLst>
      <p:ext uri="{BB962C8B-B14F-4D97-AF65-F5344CB8AC3E}">
        <p14:creationId xmlns:p14="http://schemas.microsoft.com/office/powerpoint/2010/main" val="38595330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14</a:t>
            </a:fld>
            <a:endParaRPr lang="en-GB" dirty="0"/>
          </a:p>
        </p:txBody>
      </p:sp>
    </p:spTree>
    <p:extLst>
      <p:ext uri="{BB962C8B-B14F-4D97-AF65-F5344CB8AC3E}">
        <p14:creationId xmlns:p14="http://schemas.microsoft.com/office/powerpoint/2010/main" val="30103544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16</a:t>
            </a:fld>
            <a:endParaRPr lang="en-GB" dirty="0"/>
          </a:p>
        </p:txBody>
      </p:sp>
    </p:spTree>
    <p:extLst>
      <p:ext uri="{BB962C8B-B14F-4D97-AF65-F5344CB8AC3E}">
        <p14:creationId xmlns:p14="http://schemas.microsoft.com/office/powerpoint/2010/main" val="31247733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17</a:t>
            </a:fld>
            <a:endParaRPr lang="en-GB" dirty="0"/>
          </a:p>
        </p:txBody>
      </p:sp>
    </p:spTree>
    <p:extLst>
      <p:ext uri="{BB962C8B-B14F-4D97-AF65-F5344CB8AC3E}">
        <p14:creationId xmlns:p14="http://schemas.microsoft.com/office/powerpoint/2010/main" val="27298974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fr-BE" dirty="0"/>
              <a:t>Policy </a:t>
            </a:r>
            <a:r>
              <a:rPr lang="fr-BE" dirty="0" err="1"/>
              <a:t>matrix</a:t>
            </a:r>
            <a:r>
              <a:rPr lang="fr-BE" dirty="0"/>
              <a:t> and </a:t>
            </a:r>
            <a:r>
              <a:rPr lang="fr-BE" dirty="0" err="1"/>
              <a:t>contingency</a:t>
            </a:r>
            <a:r>
              <a:rPr lang="fr-BE" baseline="0" dirty="0"/>
              <a:t> plans: </a:t>
            </a:r>
            <a:r>
              <a:rPr lang="fr-BE" baseline="0" dirty="0" err="1"/>
              <a:t>see</a:t>
            </a:r>
            <a:r>
              <a:rPr lang="fr-BE" baseline="0" dirty="0"/>
              <a:t> guidelines p. 131</a:t>
            </a: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18</a:t>
            </a:fld>
            <a:endParaRPr lang="en-GB" dirty="0"/>
          </a:p>
        </p:txBody>
      </p:sp>
    </p:spTree>
    <p:extLst>
      <p:ext uri="{BB962C8B-B14F-4D97-AF65-F5344CB8AC3E}">
        <p14:creationId xmlns:p14="http://schemas.microsoft.com/office/powerpoint/2010/main" val="24795144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19</a:t>
            </a:fld>
            <a:endParaRPr lang="en-GB" dirty="0"/>
          </a:p>
        </p:txBody>
      </p:sp>
    </p:spTree>
    <p:extLst>
      <p:ext uri="{BB962C8B-B14F-4D97-AF65-F5344CB8AC3E}">
        <p14:creationId xmlns:p14="http://schemas.microsoft.com/office/powerpoint/2010/main" val="4086065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noTextEdit="1"/>
          </p:cNvSpPr>
          <p:nvPr>
            <p:ph type="sldImg"/>
          </p:nvPr>
        </p:nvSpPr>
        <p:spPr>
          <a:ln/>
        </p:spPr>
      </p:sp>
      <p:sp>
        <p:nvSpPr>
          <p:cNvPr id="83970" name="Notes Placeholder 2"/>
          <p:cNvSpPr>
            <a:spLocks noGrp="1"/>
          </p:cNvSpPr>
          <p:nvPr>
            <p:ph type="body" idx="1"/>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GB" dirty="0"/>
          </a:p>
        </p:txBody>
      </p:sp>
      <p:sp>
        <p:nvSpPr>
          <p:cNvPr id="83971" name="Slide Number Placeholder 3"/>
          <p:cNvSpPr>
            <a:spLocks noGrp="1"/>
          </p:cNvSpPr>
          <p:nvPr>
            <p:ph type="sldNum" sz="quarter" idx="5"/>
          </p:nvPr>
        </p:nvSpPr>
        <p:spPr>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F7FCF82F-DC93-0F4C-A685-80DE46920FF8}" type="slidenum">
              <a:rPr lang="en-GB">
                <a:solidFill>
                  <a:schemeClr val="tx1"/>
                </a:solidFill>
                <a:latin typeface="Arial" charset="0"/>
              </a:rPr>
              <a:pPr/>
              <a:t>20</a:t>
            </a:fld>
            <a:endParaRPr lang="en-GB">
              <a:solidFill>
                <a:schemeClr val="tx1"/>
              </a:solidFill>
              <a:latin typeface="Arial" charset="0"/>
            </a:endParaRPr>
          </a:p>
        </p:txBody>
      </p:sp>
    </p:spTree>
    <p:extLst>
      <p:ext uri="{BB962C8B-B14F-4D97-AF65-F5344CB8AC3E}">
        <p14:creationId xmlns:p14="http://schemas.microsoft.com/office/powerpoint/2010/main" val="42857196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21</a:t>
            </a:fld>
            <a:endParaRPr lang="en-GB" dirty="0"/>
          </a:p>
        </p:txBody>
      </p:sp>
    </p:spTree>
    <p:extLst>
      <p:ext uri="{BB962C8B-B14F-4D97-AF65-F5344CB8AC3E}">
        <p14:creationId xmlns:p14="http://schemas.microsoft.com/office/powerpoint/2010/main" val="19941329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3</a:t>
            </a:fld>
            <a:endParaRPr lang="en-GB" dirty="0"/>
          </a:p>
        </p:txBody>
      </p:sp>
    </p:spTree>
    <p:extLst>
      <p:ext uri="{BB962C8B-B14F-4D97-AF65-F5344CB8AC3E}">
        <p14:creationId xmlns:p14="http://schemas.microsoft.com/office/powerpoint/2010/main" val="13875655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noTextEdit="1"/>
          </p:cNvSpPr>
          <p:nvPr>
            <p:ph type="sldImg"/>
          </p:nvPr>
        </p:nvSpPr>
        <p:spPr>
          <a:ln/>
        </p:spPr>
      </p:sp>
      <p:sp>
        <p:nvSpPr>
          <p:cNvPr id="28674" name="Notes Placeholder 2"/>
          <p:cNvSpPr>
            <a:spLocks noGrp="1"/>
          </p:cNvSpPr>
          <p:nvPr>
            <p:ph type="body" idx="1"/>
          </p:nvPr>
        </p:nvSpPr>
        <p:spPr>
          <a:noFill/>
        </p:spPr>
        <p:txBody>
          <a:bodyPr/>
          <a:lstStyle/>
          <a:p>
            <a:r>
              <a:rPr lang="en-US" dirty="0">
                <a:latin typeface="Arial" pitchFamily="34" charset="0"/>
              </a:rPr>
              <a:t>NB</a:t>
            </a:r>
            <a:r>
              <a:rPr lang="en-US" baseline="0" dirty="0">
                <a:latin typeface="Arial" pitchFamily="34" charset="0"/>
              </a:rPr>
              <a:t> Guidelines, §622, p54 spell out a series of criteria that should be taken into account to assess the share of the EU country </a:t>
            </a:r>
            <a:r>
              <a:rPr lang="en-US" baseline="0" dirty="0" err="1">
                <a:latin typeface="Arial" pitchFamily="34" charset="0"/>
              </a:rPr>
              <a:t>programme</a:t>
            </a:r>
            <a:r>
              <a:rPr lang="en-US" baseline="0" dirty="0">
                <a:latin typeface="Arial" pitchFamily="34" charset="0"/>
              </a:rPr>
              <a:t> that could be allocated to BS (all contracts).</a:t>
            </a:r>
          </a:p>
          <a:p>
            <a:r>
              <a:rPr lang="en-US" baseline="0" dirty="0">
                <a:latin typeface="Arial" pitchFamily="34" charset="0"/>
              </a:rPr>
              <a:t>Here we focus on some criteria that are particularly relevant to assess in case of a GGDC. </a:t>
            </a:r>
          </a:p>
          <a:p>
            <a:endParaRPr lang="en-US" baseline="0" dirty="0">
              <a:latin typeface="Arial" pitchFamily="34" charset="0"/>
            </a:endParaRPr>
          </a:p>
          <a:p>
            <a:r>
              <a:rPr lang="en-US" baseline="0" dirty="0">
                <a:latin typeface="Arial" pitchFamily="34" charset="0"/>
              </a:rPr>
              <a:t>The message should be: calibrate the resources provided so that the GDDC can make a difference in helping the government to implement its development </a:t>
            </a:r>
            <a:r>
              <a:rPr lang="en-US" baseline="0" dirty="0" err="1">
                <a:latin typeface="Arial" pitchFamily="34" charset="0"/>
              </a:rPr>
              <a:t>programme</a:t>
            </a:r>
            <a:r>
              <a:rPr lang="en-US" baseline="0" dirty="0">
                <a:latin typeface="Arial" pitchFamily="34" charset="0"/>
              </a:rPr>
              <a:t>.</a:t>
            </a:r>
          </a:p>
        </p:txBody>
      </p:sp>
      <p:sp>
        <p:nvSpPr>
          <p:cNvPr id="28675" name="Slide Number Placeholder 3"/>
          <p:cNvSpPr>
            <a:spLocks noGrp="1"/>
          </p:cNvSpPr>
          <p:nvPr>
            <p:ph type="sldNum" sz="quarter" idx="5"/>
          </p:nvPr>
        </p:nvSpPr>
        <p:spPr>
          <a:noFill/>
          <a:ln>
            <a:miter lim="800000"/>
            <a:headEnd/>
            <a:tailEnd/>
          </a:ln>
        </p:spPr>
        <p:txBody>
          <a:bodyPr/>
          <a:lstStyle/>
          <a:p>
            <a:fld id="{E976A4B0-92C9-4B99-AC3F-930120E289A8}" type="slidenum">
              <a:rPr lang="en-GB"/>
              <a:pPr/>
              <a:t>22</a:t>
            </a:fld>
            <a:endParaRPr lang="en-GB"/>
          </a:p>
        </p:txBody>
      </p:sp>
    </p:spTree>
    <p:extLst>
      <p:ext uri="{BB962C8B-B14F-4D97-AF65-F5344CB8AC3E}">
        <p14:creationId xmlns:p14="http://schemas.microsoft.com/office/powerpoint/2010/main" val="39201084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23</a:t>
            </a:fld>
            <a:endParaRPr lang="en-GB" dirty="0"/>
          </a:p>
        </p:txBody>
      </p:sp>
    </p:spTree>
    <p:extLst>
      <p:ext uri="{BB962C8B-B14F-4D97-AF65-F5344CB8AC3E}">
        <p14:creationId xmlns:p14="http://schemas.microsoft.com/office/powerpoint/2010/main" val="281576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24</a:t>
            </a:fld>
            <a:endParaRPr lang="en-GB" dirty="0"/>
          </a:p>
        </p:txBody>
      </p:sp>
    </p:spTree>
    <p:extLst>
      <p:ext uri="{BB962C8B-B14F-4D97-AF65-F5344CB8AC3E}">
        <p14:creationId xmlns:p14="http://schemas.microsoft.com/office/powerpoint/2010/main" val="1160928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sz="1000" b="1" noProof="0"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25</a:t>
            </a:fld>
            <a:endParaRPr lang="en-GB"/>
          </a:p>
        </p:txBody>
      </p:sp>
    </p:spTree>
    <p:extLst>
      <p:ext uri="{BB962C8B-B14F-4D97-AF65-F5344CB8AC3E}">
        <p14:creationId xmlns:p14="http://schemas.microsoft.com/office/powerpoint/2010/main" val="20178138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FC8B21F0-B8C2-42CA-8EAE-8B15CA66871C}" type="slidenum">
              <a:rPr lang="en-US" smtClean="0"/>
              <a:pPr/>
              <a:t>26</a:t>
            </a:fld>
            <a:endParaRPr lang="en-US"/>
          </a:p>
        </p:txBody>
      </p:sp>
      <p:sp>
        <p:nvSpPr>
          <p:cNvPr id="68611" name="Rectangle 2"/>
          <p:cNvSpPr>
            <a:spLocks noGrp="1" noRot="1" noChangeAspect="1" noChangeArrowheads="1" noTextEdit="1"/>
          </p:cNvSpPr>
          <p:nvPr>
            <p:ph type="sldImg"/>
          </p:nvPr>
        </p:nvSpPr>
        <p:spPr>
          <a:xfrm>
            <a:off x="927100" y="749300"/>
            <a:ext cx="4945063" cy="3709988"/>
          </a:xfrm>
          <a:ln/>
        </p:spPr>
      </p:sp>
      <p:sp>
        <p:nvSpPr>
          <p:cNvPr id="68612" name="Rectangle 3"/>
          <p:cNvSpPr>
            <a:spLocks noGrp="1" noChangeArrowheads="1"/>
          </p:cNvSpPr>
          <p:nvPr>
            <p:ph type="body" idx="1"/>
          </p:nvPr>
        </p:nvSpPr>
        <p:spPr>
          <a:xfrm>
            <a:off x="906463" y="4714876"/>
            <a:ext cx="4984750" cy="4467225"/>
          </a:xfrm>
          <a:noFill/>
          <a:ln/>
        </p:spPr>
        <p:txBody>
          <a:bodyPr lIns="91458" tIns="45729" rIns="91458" bIns="45729"/>
          <a:lstStyle/>
          <a:p>
            <a:pPr eaLnBrk="1" hangingPunct="1"/>
            <a:r>
              <a:rPr lang="de-DE" dirty="0"/>
              <a:t>NB: </a:t>
            </a:r>
          </a:p>
          <a:p>
            <a:pPr eaLnBrk="1" hangingPunct="1">
              <a:buFontTx/>
              <a:buChar char="•"/>
            </a:pPr>
            <a:r>
              <a:rPr lang="de-DE" dirty="0"/>
              <a:t>for the first two cases both central and sub-national levels must be taken into account in design and implementation, including for eligibility where relevant (i.e. mainly policy and PFM)</a:t>
            </a:r>
          </a:p>
          <a:p>
            <a:pPr eaLnBrk="1" hangingPunct="1">
              <a:buFontTx/>
              <a:buChar char="•"/>
            </a:pPr>
            <a:r>
              <a:rPr lang="de-DE" dirty="0"/>
              <a:t>In the case of BS to a sub-national government, only sub-national level must be taken into account, but no GGDC because fundamental values are a function of the central government.</a:t>
            </a:r>
          </a:p>
        </p:txBody>
      </p:sp>
    </p:spTree>
    <p:extLst>
      <p:ext uri="{BB962C8B-B14F-4D97-AF65-F5344CB8AC3E}">
        <p14:creationId xmlns:p14="http://schemas.microsoft.com/office/powerpoint/2010/main" val="14041705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pPr eaLnBrk="1" hangingPunct="1"/>
            <a:endParaRPr lang="en-US"/>
          </a:p>
        </p:txBody>
      </p:sp>
      <p:sp>
        <p:nvSpPr>
          <p:cNvPr id="84996" name="Slide Number Placeholder 3"/>
          <p:cNvSpPr>
            <a:spLocks noGrp="1"/>
          </p:cNvSpPr>
          <p:nvPr>
            <p:ph type="sldNum" sz="quarter" idx="5"/>
          </p:nvPr>
        </p:nvSpPr>
        <p:spPr>
          <a:noFill/>
        </p:spPr>
        <p:txBody>
          <a:bodyPr/>
          <a:lstStyle/>
          <a:p>
            <a:fld id="{05F1F83B-1E1D-462F-A640-12E8F840B60C}" type="slidenum">
              <a:rPr lang="en-GB" smtClean="0"/>
              <a:pPr/>
              <a:t>27</a:t>
            </a:fld>
            <a:endParaRPr lang="en-GB"/>
          </a:p>
        </p:txBody>
      </p:sp>
    </p:spTree>
    <p:extLst>
      <p:ext uri="{BB962C8B-B14F-4D97-AF65-F5344CB8AC3E}">
        <p14:creationId xmlns:p14="http://schemas.microsoft.com/office/powerpoint/2010/main" val="2959508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r-BE" dirty="0"/>
              <a:t>Guidelines p.13 : </a:t>
            </a:r>
            <a:r>
              <a:rPr lang="fr-BE" dirty="0" err="1"/>
              <a:t>Specific</a:t>
            </a:r>
            <a:r>
              <a:rPr lang="fr-BE" baseline="0" dirty="0"/>
              <a:t> objectives of a GGDC </a:t>
            </a:r>
          </a:p>
          <a:p>
            <a:pPr>
              <a:buFont typeface="Arial" pitchFamily="34" charset="0"/>
              <a:buChar char="•"/>
            </a:pPr>
            <a:r>
              <a:rPr lang="fr-BE" baseline="0" dirty="0"/>
              <a:t> </a:t>
            </a:r>
            <a:r>
              <a:rPr lang="fr-BE" baseline="0" dirty="0" err="1"/>
              <a:t>Fostering</a:t>
            </a:r>
            <a:r>
              <a:rPr lang="fr-BE" baseline="0" dirty="0"/>
              <a:t> </a:t>
            </a:r>
            <a:r>
              <a:rPr lang="fr-BE" baseline="0" dirty="0" err="1"/>
              <a:t>domestic</a:t>
            </a:r>
            <a:r>
              <a:rPr lang="fr-BE" baseline="0" dirty="0"/>
              <a:t> </a:t>
            </a:r>
            <a:r>
              <a:rPr lang="fr-BE" baseline="0" dirty="0" err="1"/>
              <a:t>accountability</a:t>
            </a:r>
            <a:r>
              <a:rPr lang="fr-BE" baseline="0" dirty="0"/>
              <a:t> and </a:t>
            </a:r>
            <a:r>
              <a:rPr lang="fr-BE" baseline="0" dirty="0" err="1"/>
              <a:t>strengthening</a:t>
            </a:r>
            <a:r>
              <a:rPr lang="fr-BE" baseline="0" dirty="0"/>
              <a:t> national control </a:t>
            </a:r>
            <a:r>
              <a:rPr lang="fr-BE" baseline="0" dirty="0" err="1"/>
              <a:t>mechanisms</a:t>
            </a:r>
            <a:r>
              <a:rPr lang="fr-BE" baseline="0" dirty="0"/>
              <a:t> (important for </a:t>
            </a:r>
            <a:r>
              <a:rPr lang="fr-BE" baseline="0" dirty="0" err="1"/>
              <a:t>governance</a:t>
            </a:r>
            <a:r>
              <a:rPr lang="fr-BE" baseline="0" dirty="0"/>
              <a:t> and </a:t>
            </a:r>
            <a:r>
              <a:rPr lang="fr-BE" baseline="0" dirty="0" err="1"/>
              <a:t>fundamental</a:t>
            </a:r>
            <a:r>
              <a:rPr lang="fr-BE" baseline="0" dirty="0"/>
              <a:t> values)</a:t>
            </a:r>
          </a:p>
          <a:p>
            <a:pPr>
              <a:buFont typeface="Arial" pitchFamily="34" charset="0"/>
              <a:buChar char="•"/>
            </a:pPr>
            <a:r>
              <a:rPr lang="fr-BE" baseline="0" dirty="0"/>
              <a:t> </a:t>
            </a:r>
            <a:r>
              <a:rPr lang="fr-BE" baseline="0" dirty="0" err="1"/>
              <a:t>Strengthening</a:t>
            </a:r>
            <a:r>
              <a:rPr lang="fr-BE" baseline="0" dirty="0"/>
              <a:t> </a:t>
            </a:r>
            <a:r>
              <a:rPr lang="fr-BE" baseline="0" dirty="0" err="1"/>
              <a:t>core</a:t>
            </a:r>
            <a:r>
              <a:rPr lang="fr-BE" baseline="0" dirty="0"/>
              <a:t> </a:t>
            </a:r>
            <a:r>
              <a:rPr lang="fr-BE" baseline="0" dirty="0" err="1"/>
              <a:t>government</a:t>
            </a:r>
            <a:r>
              <a:rPr lang="fr-BE" baseline="0" dirty="0"/>
              <a:t> </a:t>
            </a:r>
            <a:r>
              <a:rPr lang="fr-BE" baseline="0" dirty="0" err="1"/>
              <a:t>systems</a:t>
            </a:r>
            <a:r>
              <a:rPr lang="fr-BE" baseline="0" dirty="0"/>
              <a:t> and </a:t>
            </a:r>
            <a:r>
              <a:rPr lang="fr-BE" baseline="0" dirty="0" err="1"/>
              <a:t>supporting</a:t>
            </a:r>
            <a:r>
              <a:rPr lang="fr-BE" baseline="0" dirty="0"/>
              <a:t> </a:t>
            </a:r>
            <a:r>
              <a:rPr lang="fr-BE" baseline="0" dirty="0" err="1"/>
              <a:t>broader</a:t>
            </a:r>
            <a:r>
              <a:rPr lang="fr-BE" baseline="0" dirty="0"/>
              <a:t> </a:t>
            </a:r>
            <a:r>
              <a:rPr lang="fr-BE" baseline="0" dirty="0" err="1"/>
              <a:t>reforms</a:t>
            </a:r>
            <a:endParaRPr lang="fr-BE" baseline="0" dirty="0"/>
          </a:p>
          <a:p>
            <a:pPr lvl="1">
              <a:buFontTx/>
              <a:buChar char="-"/>
            </a:pPr>
            <a:r>
              <a:rPr lang="fr-BE" baseline="0" dirty="0" err="1"/>
              <a:t>Macroeconomic</a:t>
            </a:r>
            <a:r>
              <a:rPr lang="fr-BE" baseline="0" dirty="0"/>
              <a:t> management</a:t>
            </a:r>
          </a:p>
          <a:p>
            <a:pPr lvl="1">
              <a:buFontTx/>
              <a:buChar char="-"/>
            </a:pPr>
            <a:r>
              <a:rPr lang="fr-BE" baseline="0" dirty="0"/>
              <a:t>Public </a:t>
            </a:r>
            <a:r>
              <a:rPr lang="fr-BE" baseline="0" dirty="0" err="1"/>
              <a:t>financial</a:t>
            </a:r>
            <a:r>
              <a:rPr lang="fr-BE" baseline="0" dirty="0"/>
              <a:t> management (</a:t>
            </a:r>
            <a:r>
              <a:rPr lang="fr-BE" baseline="0" dirty="0" err="1"/>
              <a:t>including</a:t>
            </a:r>
            <a:r>
              <a:rPr lang="fr-BE" baseline="0" dirty="0"/>
              <a:t> </a:t>
            </a:r>
            <a:r>
              <a:rPr lang="fr-BE" baseline="0" dirty="0" err="1"/>
              <a:t>procurement</a:t>
            </a:r>
            <a:r>
              <a:rPr lang="fr-BE" baseline="0" dirty="0"/>
              <a:t> and </a:t>
            </a:r>
            <a:r>
              <a:rPr lang="fr-BE" baseline="0" dirty="0" err="1"/>
              <a:t>fight</a:t>
            </a:r>
            <a:r>
              <a:rPr lang="fr-BE" baseline="0" dirty="0"/>
              <a:t> </a:t>
            </a:r>
            <a:r>
              <a:rPr lang="fr-BE" baseline="0" dirty="0" err="1"/>
              <a:t>against</a:t>
            </a:r>
            <a:r>
              <a:rPr lang="fr-BE" baseline="0" dirty="0"/>
              <a:t> corruption)</a:t>
            </a:r>
          </a:p>
          <a:p>
            <a:pPr lvl="1">
              <a:buFontTx/>
              <a:buChar char="-"/>
            </a:pPr>
            <a:r>
              <a:rPr lang="fr-BE" baseline="0" dirty="0" err="1"/>
              <a:t>Domestic</a:t>
            </a:r>
            <a:r>
              <a:rPr lang="fr-BE" baseline="0" dirty="0"/>
              <a:t> mobilisation and public </a:t>
            </a:r>
            <a:r>
              <a:rPr lang="fr-BE" baseline="0" dirty="0" err="1"/>
              <a:t>sector</a:t>
            </a:r>
            <a:r>
              <a:rPr lang="fr-BE" baseline="0" dirty="0"/>
              <a:t> </a:t>
            </a:r>
            <a:r>
              <a:rPr lang="fr-BE" baseline="0" dirty="0" err="1"/>
              <a:t>reform</a:t>
            </a:r>
            <a:endParaRPr lang="fr-BE" baseline="0" dirty="0"/>
          </a:p>
          <a:p>
            <a:pPr lvl="0">
              <a:buFont typeface="Wingdings" pitchFamily="2" charset="2"/>
              <a:buChar char="Ø"/>
            </a:pPr>
            <a:r>
              <a:rPr lang="fr-BE" baseline="0" dirty="0" err="1"/>
              <a:t>Adressing</a:t>
            </a:r>
            <a:r>
              <a:rPr lang="fr-BE" baseline="0" dirty="0"/>
              <a:t> </a:t>
            </a:r>
            <a:r>
              <a:rPr lang="fr-BE" baseline="0" dirty="0" err="1"/>
              <a:t>constraints</a:t>
            </a:r>
            <a:r>
              <a:rPr lang="fr-BE" baseline="0" dirty="0"/>
              <a:t> to </a:t>
            </a:r>
            <a:r>
              <a:rPr lang="fr-BE" baseline="0" dirty="0" err="1"/>
              <a:t>sustained</a:t>
            </a:r>
            <a:r>
              <a:rPr lang="fr-BE" baseline="0" dirty="0"/>
              <a:t> and inclusive </a:t>
            </a:r>
            <a:r>
              <a:rPr lang="fr-BE" baseline="0" dirty="0" err="1"/>
              <a:t>growth</a:t>
            </a:r>
            <a:endParaRPr lang="fr-BE" baseline="0" dirty="0"/>
          </a:p>
          <a:p>
            <a:pPr lvl="0">
              <a:buFont typeface="Wingdings" pitchFamily="2" charset="2"/>
              <a:buChar char="Ø"/>
            </a:pPr>
            <a:r>
              <a:rPr lang="fr-BE" baseline="0" dirty="0" err="1"/>
              <a:t>Reforms</a:t>
            </a:r>
            <a:r>
              <a:rPr lang="fr-BE" baseline="0" dirty="0"/>
              <a:t> </a:t>
            </a:r>
            <a:r>
              <a:rPr lang="fr-BE" baseline="0" dirty="0" err="1"/>
              <a:t>leading</a:t>
            </a:r>
            <a:r>
              <a:rPr lang="fr-BE" baseline="0" dirty="0"/>
              <a:t> to </a:t>
            </a:r>
            <a:r>
              <a:rPr lang="fr-BE" baseline="0" dirty="0" err="1"/>
              <a:t>improved</a:t>
            </a:r>
            <a:r>
              <a:rPr lang="fr-BE" baseline="0" dirty="0"/>
              <a:t> MDG </a:t>
            </a:r>
            <a:r>
              <a:rPr lang="fr-BE" baseline="0" dirty="0" err="1"/>
              <a:t>indicators</a:t>
            </a:r>
            <a:r>
              <a:rPr lang="fr-BE" baseline="0" dirty="0"/>
              <a:t> and cross-</a:t>
            </a:r>
            <a:r>
              <a:rPr lang="fr-BE" baseline="0" dirty="0" err="1"/>
              <a:t>cutting</a:t>
            </a:r>
            <a:r>
              <a:rPr lang="fr-BE" baseline="0" dirty="0"/>
              <a:t> service </a:t>
            </a:r>
            <a:r>
              <a:rPr lang="fr-BE" baseline="0" dirty="0" err="1"/>
              <a:t>delivery</a:t>
            </a:r>
            <a:r>
              <a:rPr lang="fr-BE" baseline="0" dirty="0"/>
              <a:t> aspects</a:t>
            </a:r>
          </a:p>
          <a:p>
            <a:pPr>
              <a:buFont typeface="Arial" pitchFamily="34" charset="0"/>
              <a:buChar char="•"/>
            </a:pPr>
            <a:endParaRPr lang="fr-BE" baseline="0" dirty="0"/>
          </a:p>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4</a:t>
            </a:fld>
            <a:endParaRPr lang="en-GB" dirty="0"/>
          </a:p>
        </p:txBody>
      </p:sp>
    </p:spTree>
    <p:extLst>
      <p:ext uri="{BB962C8B-B14F-4D97-AF65-F5344CB8AC3E}">
        <p14:creationId xmlns:p14="http://schemas.microsoft.com/office/powerpoint/2010/main" val="17815454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0D581910-1000-4934-A4DB-C00CB7F3B0B7}" type="slidenum">
              <a:rPr lang="en-GB" smtClean="0"/>
              <a:pPr/>
              <a:t>5</a:t>
            </a:fld>
            <a:endParaRPr lang="en-GB"/>
          </a:p>
        </p:txBody>
      </p:sp>
    </p:spTree>
    <p:extLst>
      <p:ext uri="{BB962C8B-B14F-4D97-AF65-F5344CB8AC3E}">
        <p14:creationId xmlns:p14="http://schemas.microsoft.com/office/powerpoint/2010/main" val="28093806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fr-BE" baseline="0" dirty="0"/>
              <a:t>Rappel: Valeurs fondamentales = droits de l’homme, état de droit, promotion de la démocratie</a:t>
            </a:r>
          </a:p>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6</a:t>
            </a:fld>
            <a:endParaRPr lang="en-GB" dirty="0"/>
          </a:p>
        </p:txBody>
      </p:sp>
    </p:spTree>
    <p:extLst>
      <p:ext uri="{BB962C8B-B14F-4D97-AF65-F5344CB8AC3E}">
        <p14:creationId xmlns:p14="http://schemas.microsoft.com/office/powerpoint/2010/main" val="4028074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r>
              <a:rPr lang="fr-BE" baseline="0" dirty="0"/>
              <a:t>NB: Le § 3.4.1 des lignes directrices semble indiquer qu’une liste des pays satisfaisant la </a:t>
            </a:r>
            <a:r>
              <a:rPr lang="fr-BE" baseline="0" dirty="0" err="1"/>
              <a:t>précondition</a:t>
            </a:r>
            <a:r>
              <a:rPr lang="fr-BE" baseline="0" dirty="0"/>
              <a:t> relative aux VF est établie avant même la phase d’identification. Cette pratique ne semble pas confirmée par la réalité et on n’insiste pas ici.</a:t>
            </a:r>
          </a:p>
          <a:p>
            <a:r>
              <a:rPr lang="fr-BE" sz="1000" kern="1200" baseline="0" dirty="0">
                <a:solidFill>
                  <a:schemeClr val="tx1"/>
                </a:solidFill>
                <a:latin typeface="Arial" pitchFamily="34" charset="0"/>
                <a:ea typeface="+mn-ea"/>
                <a:cs typeface="+mn-cs"/>
              </a:rPr>
              <a:t>« </a:t>
            </a:r>
            <a:r>
              <a:rPr lang="fr-BE" sz="1000" i="1" kern="1200" baseline="0" dirty="0">
                <a:solidFill>
                  <a:schemeClr val="tx1"/>
                </a:solidFill>
                <a:latin typeface="Arial" pitchFamily="34" charset="0"/>
                <a:ea typeface="+mn-ea"/>
                <a:cs typeface="+mn-cs"/>
              </a:rPr>
              <a:t>Afin d’assurer le respect intégral des conditions préalables et d’autres critères avant le démarrage de la phase d’identification, </a:t>
            </a:r>
            <a:r>
              <a:rPr lang="en-GB" sz="1000" i="1" kern="1200" baseline="0" dirty="0">
                <a:solidFill>
                  <a:schemeClr val="tx1"/>
                </a:solidFill>
                <a:latin typeface="Arial" pitchFamily="34" charset="0"/>
                <a:ea typeface="+mn-ea"/>
                <a:cs typeface="+mn-cs"/>
              </a:rPr>
              <a:t>le </a:t>
            </a:r>
            <a:r>
              <a:rPr lang="en-GB" sz="1000" i="1" kern="1200" baseline="0" dirty="0" err="1">
                <a:solidFill>
                  <a:schemeClr val="tx1"/>
                </a:solidFill>
                <a:latin typeface="Arial" pitchFamily="34" charset="0"/>
                <a:ea typeface="+mn-ea"/>
                <a:cs typeface="+mn-cs"/>
              </a:rPr>
              <a:t>directeur</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général</a:t>
            </a:r>
            <a:r>
              <a:rPr lang="en-GB" sz="1000" i="1" kern="1200" baseline="0" dirty="0">
                <a:solidFill>
                  <a:schemeClr val="tx1"/>
                </a:solidFill>
                <a:latin typeface="Arial" pitchFamily="34" charset="0"/>
                <a:ea typeface="+mn-ea"/>
                <a:cs typeface="+mn-cs"/>
              </a:rPr>
              <a:t> de la DG DEVCO, suite aux discussions au </a:t>
            </a:r>
            <a:r>
              <a:rPr lang="en-GB" sz="1000" i="1" kern="1200" baseline="0" dirty="0" err="1">
                <a:solidFill>
                  <a:schemeClr val="tx1"/>
                </a:solidFill>
                <a:latin typeface="Arial" pitchFamily="34" charset="0"/>
                <a:ea typeface="+mn-ea"/>
                <a:cs typeface="+mn-cs"/>
              </a:rPr>
              <a:t>sein</a:t>
            </a:r>
            <a:r>
              <a:rPr lang="en-GB" sz="1000" i="1" kern="1200" baseline="0" dirty="0">
                <a:solidFill>
                  <a:schemeClr val="tx1"/>
                </a:solidFill>
                <a:latin typeface="Arial" pitchFamily="34" charset="0"/>
                <a:ea typeface="+mn-ea"/>
                <a:cs typeface="+mn-cs"/>
              </a:rPr>
              <a:t> du </a:t>
            </a:r>
            <a:r>
              <a:rPr lang="en-GB" sz="1000" i="1" kern="1200" baseline="0" dirty="0" err="1">
                <a:solidFill>
                  <a:schemeClr val="tx1"/>
                </a:solidFill>
                <a:latin typeface="Arial" pitchFamily="34" charset="0"/>
                <a:ea typeface="+mn-ea"/>
                <a:cs typeface="+mn-cs"/>
              </a:rPr>
              <a:t>comité</a:t>
            </a:r>
            <a:r>
              <a:rPr lang="en-GB" sz="1000" i="1" kern="1200" baseline="0" dirty="0">
                <a:solidFill>
                  <a:schemeClr val="tx1"/>
                </a:solidFill>
                <a:latin typeface="Arial" pitchFamily="34" charset="0"/>
                <a:ea typeface="+mn-ea"/>
                <a:cs typeface="+mn-cs"/>
              </a:rPr>
              <a:t> de </a:t>
            </a:r>
            <a:r>
              <a:rPr lang="en-GB" sz="1000" i="1" kern="1200" baseline="0" dirty="0" err="1">
                <a:solidFill>
                  <a:schemeClr val="tx1"/>
                </a:solidFill>
                <a:latin typeface="Arial" pitchFamily="34" charset="0"/>
                <a:ea typeface="+mn-ea"/>
                <a:cs typeface="+mn-cs"/>
              </a:rPr>
              <a:t>pilotage</a:t>
            </a:r>
            <a:r>
              <a:rPr lang="en-GB" sz="1000" i="1" kern="1200" baseline="0" dirty="0">
                <a:solidFill>
                  <a:schemeClr val="tx1"/>
                </a:solidFill>
                <a:latin typeface="Arial" pitchFamily="34" charset="0"/>
                <a:ea typeface="+mn-ea"/>
                <a:cs typeface="+mn-cs"/>
              </a:rPr>
              <a:t> de </a:t>
            </a:r>
            <a:r>
              <a:rPr lang="en-GB" sz="1000" i="1" kern="1200" baseline="0" dirty="0" err="1">
                <a:solidFill>
                  <a:schemeClr val="tx1"/>
                </a:solidFill>
                <a:latin typeface="Arial" pitchFamily="34" charset="0"/>
                <a:ea typeface="+mn-ea"/>
                <a:cs typeface="+mn-cs"/>
              </a:rPr>
              <a:t>l’appui</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budgétaire</a:t>
            </a:r>
            <a:r>
              <a:rPr lang="en-GB" sz="1000" i="1" kern="1200" baseline="0" dirty="0">
                <a:solidFill>
                  <a:schemeClr val="tx1"/>
                </a:solidFill>
                <a:latin typeface="Arial" pitchFamily="34" charset="0"/>
                <a:ea typeface="+mn-ea"/>
                <a:cs typeface="+mn-cs"/>
              </a:rPr>
              <a:t> et </a:t>
            </a:r>
            <a:r>
              <a:rPr lang="en-GB" sz="1000" i="1" kern="1200" baseline="0" dirty="0" err="1">
                <a:solidFill>
                  <a:schemeClr val="tx1"/>
                </a:solidFill>
                <a:latin typeface="Arial" pitchFamily="34" charset="0"/>
                <a:ea typeface="+mn-ea"/>
                <a:cs typeface="+mn-cs"/>
              </a:rPr>
              <a:t>prenant</a:t>
            </a:r>
            <a:r>
              <a:rPr lang="en-GB" sz="1000" i="1" kern="1200" baseline="0" dirty="0">
                <a:solidFill>
                  <a:schemeClr val="tx1"/>
                </a:solidFill>
                <a:latin typeface="Arial" pitchFamily="34" charset="0"/>
                <a:ea typeface="+mn-ea"/>
                <a:cs typeface="+mn-cs"/>
              </a:rPr>
              <a:t> en </a:t>
            </a:r>
            <a:r>
              <a:rPr lang="en-GB" sz="1000" i="1" kern="1200" baseline="0" dirty="0" err="1">
                <a:solidFill>
                  <a:schemeClr val="tx1"/>
                </a:solidFill>
                <a:latin typeface="Arial" pitchFamily="34" charset="0"/>
                <a:ea typeface="+mn-ea"/>
                <a:cs typeface="+mn-cs"/>
              </a:rPr>
              <a:t>compte</a:t>
            </a:r>
            <a:r>
              <a:rPr lang="en-GB" sz="1000" i="1" kern="1200" baseline="0" dirty="0">
                <a:solidFill>
                  <a:schemeClr val="tx1"/>
                </a:solidFill>
                <a:latin typeface="Arial" pitchFamily="34" charset="0"/>
                <a:ea typeface="+mn-ea"/>
                <a:cs typeface="+mn-cs"/>
              </a:rPr>
              <a:t> la </a:t>
            </a:r>
            <a:r>
              <a:rPr lang="en-GB" sz="1000" i="1" kern="1200" baseline="0" dirty="0" err="1">
                <a:solidFill>
                  <a:schemeClr val="tx1"/>
                </a:solidFill>
                <a:latin typeface="Arial" pitchFamily="34" charset="0"/>
                <a:ea typeface="+mn-ea"/>
                <a:cs typeface="+mn-cs"/>
              </a:rPr>
              <a:t>programmation</a:t>
            </a:r>
            <a:r>
              <a:rPr lang="en-GB" sz="1000" i="1" kern="1200" baseline="0" dirty="0">
                <a:solidFill>
                  <a:schemeClr val="tx1"/>
                </a:solidFill>
                <a:latin typeface="Arial" pitchFamily="34" charset="0"/>
                <a:ea typeface="+mn-ea"/>
                <a:cs typeface="+mn-cs"/>
              </a:rPr>
              <a:t> indicative </a:t>
            </a:r>
            <a:r>
              <a:rPr lang="en-GB" sz="1000" i="1" kern="1200" baseline="0" dirty="0" err="1">
                <a:solidFill>
                  <a:schemeClr val="tx1"/>
                </a:solidFill>
                <a:latin typeface="Arial" pitchFamily="34" charset="0"/>
                <a:ea typeface="+mn-ea"/>
                <a:cs typeface="+mn-cs"/>
              </a:rPr>
              <a:t>pluriannuelle</a:t>
            </a:r>
            <a:r>
              <a:rPr lang="en-GB" sz="1000" i="1" kern="1200" baseline="0" dirty="0">
                <a:solidFill>
                  <a:schemeClr val="tx1"/>
                </a:solidFill>
                <a:latin typeface="Arial" pitchFamily="34" charset="0"/>
                <a:ea typeface="+mn-ea"/>
                <a:cs typeface="+mn-cs"/>
              </a:rPr>
              <a:t> et </a:t>
            </a:r>
            <a:r>
              <a:rPr lang="en-GB" sz="1000" i="1" kern="1200" baseline="0" dirty="0" err="1">
                <a:solidFill>
                  <a:schemeClr val="tx1"/>
                </a:solidFill>
                <a:latin typeface="Arial" pitchFamily="34" charset="0"/>
                <a:ea typeface="+mn-ea"/>
                <a:cs typeface="+mn-cs"/>
              </a:rPr>
              <a:t>l’évaluation</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réalisée</a:t>
            </a:r>
            <a:r>
              <a:rPr lang="en-GB" sz="1000" i="1" kern="1200" baseline="0" dirty="0">
                <a:solidFill>
                  <a:schemeClr val="tx1"/>
                </a:solidFill>
                <a:latin typeface="Arial" pitchFamily="34" charset="0"/>
                <a:ea typeface="+mn-ea"/>
                <a:cs typeface="+mn-cs"/>
              </a:rPr>
              <a:t> par le chef de </a:t>
            </a:r>
            <a:r>
              <a:rPr lang="en-GB" sz="1000" i="1" kern="1200" baseline="0" dirty="0" err="1">
                <a:solidFill>
                  <a:schemeClr val="tx1"/>
                </a:solidFill>
                <a:latin typeface="Arial" pitchFamily="34" charset="0"/>
                <a:ea typeface="+mn-ea"/>
                <a:cs typeface="+mn-cs"/>
              </a:rPr>
              <a:t>délégation</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sur</a:t>
            </a:r>
            <a:r>
              <a:rPr lang="en-GB" sz="1000" i="1" kern="1200" baseline="0" dirty="0">
                <a:solidFill>
                  <a:schemeClr val="tx1"/>
                </a:solidFill>
                <a:latin typeface="Arial" pitchFamily="34" charset="0"/>
                <a:ea typeface="+mn-ea"/>
                <a:cs typeface="+mn-cs"/>
              </a:rPr>
              <a:t> les conditions </a:t>
            </a:r>
            <a:r>
              <a:rPr lang="en-GB" sz="1000" i="1" kern="1200" baseline="0" dirty="0" err="1">
                <a:solidFill>
                  <a:schemeClr val="tx1"/>
                </a:solidFill>
                <a:latin typeface="Arial" pitchFamily="34" charset="0"/>
                <a:ea typeface="+mn-ea"/>
                <a:cs typeface="+mn-cs"/>
              </a:rPr>
              <a:t>préalables</a:t>
            </a:r>
            <a:r>
              <a:rPr lang="en-GB" sz="1000" i="1" kern="1200" baseline="0" dirty="0">
                <a:solidFill>
                  <a:schemeClr val="tx1"/>
                </a:solidFill>
                <a:latin typeface="Arial" pitchFamily="34" charset="0"/>
                <a:ea typeface="+mn-ea"/>
                <a:cs typeface="+mn-cs"/>
              </a:rPr>
              <a:t> à l ’</a:t>
            </a:r>
            <a:r>
              <a:rPr lang="en-GB" sz="1000" i="1" kern="1200" baseline="0" dirty="0" err="1">
                <a:solidFill>
                  <a:schemeClr val="tx1"/>
                </a:solidFill>
                <a:latin typeface="Arial" pitchFamily="34" charset="0"/>
                <a:ea typeface="+mn-ea"/>
                <a:cs typeface="+mn-cs"/>
              </a:rPr>
              <a:t>appui</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budgétaire</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déterminera</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quels</a:t>
            </a:r>
            <a:r>
              <a:rPr lang="en-GB" sz="1000" i="1" kern="1200" baseline="0" dirty="0">
                <a:solidFill>
                  <a:schemeClr val="tx1"/>
                </a:solidFill>
                <a:latin typeface="Arial" pitchFamily="34" charset="0"/>
                <a:ea typeface="+mn-ea"/>
                <a:cs typeface="+mn-cs"/>
              </a:rPr>
              <a:t> pays </a:t>
            </a:r>
            <a:r>
              <a:rPr lang="en-GB" sz="1000" i="1" kern="1200" baseline="0" dirty="0" err="1">
                <a:solidFill>
                  <a:schemeClr val="tx1"/>
                </a:solidFill>
                <a:latin typeface="Arial" pitchFamily="34" charset="0"/>
                <a:ea typeface="+mn-ea"/>
                <a:cs typeface="+mn-cs"/>
              </a:rPr>
              <a:t>remplissent</a:t>
            </a:r>
            <a:r>
              <a:rPr lang="en-GB" sz="1000" i="1" kern="1200" baseline="0" dirty="0">
                <a:solidFill>
                  <a:schemeClr val="tx1"/>
                </a:solidFill>
                <a:latin typeface="Arial" pitchFamily="34" charset="0"/>
                <a:ea typeface="+mn-ea"/>
                <a:cs typeface="+mn-cs"/>
              </a:rPr>
              <a:t> l ’ensemble des conditions </a:t>
            </a:r>
            <a:r>
              <a:rPr lang="fr-BE" sz="1000" i="1" kern="1200" baseline="0" dirty="0">
                <a:solidFill>
                  <a:schemeClr val="tx1"/>
                </a:solidFill>
                <a:latin typeface="Arial" pitchFamily="34" charset="0"/>
                <a:ea typeface="+mn-ea"/>
                <a:cs typeface="+mn-cs"/>
              </a:rPr>
              <a:t>et des critères d’éligibilité pour bénéficier de contrats de bonne gouvernance et de développement . Il s’emploiera également, le cas échéant, à obtenir l’accord des commissaires chargés du développement et du voisinage et de la </a:t>
            </a:r>
            <a:r>
              <a:rPr lang="en-GB" sz="1000" i="1" kern="1200" baseline="0" dirty="0">
                <a:solidFill>
                  <a:schemeClr val="tx1"/>
                </a:solidFill>
                <a:latin typeface="Arial" pitchFamily="34" charset="0"/>
                <a:ea typeface="+mn-ea"/>
                <a:cs typeface="+mn-cs"/>
              </a:rPr>
              <a:t>haute-</a:t>
            </a:r>
            <a:r>
              <a:rPr lang="en-GB" sz="1000" i="1" kern="1200" baseline="0" dirty="0" err="1">
                <a:solidFill>
                  <a:schemeClr val="tx1"/>
                </a:solidFill>
                <a:latin typeface="Arial" pitchFamily="34" charset="0"/>
                <a:ea typeface="+mn-ea"/>
                <a:cs typeface="+mn-cs"/>
              </a:rPr>
              <a:t>représentante</a:t>
            </a:r>
            <a:r>
              <a:rPr lang="en-GB" sz="1000" i="1" kern="1200" baseline="0" dirty="0">
                <a:solidFill>
                  <a:schemeClr val="tx1"/>
                </a:solidFill>
                <a:latin typeface="Arial" pitchFamily="34" charset="0"/>
                <a:ea typeface="+mn-ea"/>
                <a:cs typeface="+mn-cs"/>
              </a:rPr>
              <a:t>/vice-</a:t>
            </a:r>
            <a:r>
              <a:rPr lang="en-GB" sz="1000" i="1" kern="1200" baseline="0" dirty="0" err="1">
                <a:solidFill>
                  <a:schemeClr val="tx1"/>
                </a:solidFill>
                <a:latin typeface="Arial" pitchFamily="34" charset="0"/>
                <a:ea typeface="+mn-ea"/>
                <a:cs typeface="+mn-cs"/>
              </a:rPr>
              <a:t>présidente</a:t>
            </a:r>
            <a:r>
              <a:rPr lang="en-GB" sz="1000" i="1" kern="1200" baseline="0" dirty="0">
                <a:solidFill>
                  <a:schemeClr val="tx1"/>
                </a:solidFill>
                <a:latin typeface="Arial" pitchFamily="34" charset="0"/>
                <a:ea typeface="+mn-ea"/>
                <a:cs typeface="+mn-cs"/>
              </a:rPr>
              <a:t>. </a:t>
            </a:r>
            <a:r>
              <a:rPr lang="fr-BE" sz="1000" i="1" kern="1200" baseline="0" dirty="0">
                <a:solidFill>
                  <a:schemeClr val="tx1"/>
                </a:solidFill>
                <a:latin typeface="Arial" pitchFamily="34" charset="0"/>
                <a:ea typeface="+mn-ea"/>
                <a:cs typeface="+mn-cs"/>
              </a:rPr>
              <a:t>Les éléments d’information requis pour motiver cette décision, les avis émis par le chef de délégation et le SEAE, ainsi que les recommandations des équipes régionales seront présentés par le directeur géographique. Une fois cette décision arrêtée, l’identification et la formulation des programmes sur les contrats de bonne gouvernance </a:t>
            </a:r>
            <a:r>
              <a:rPr lang="en-GB" sz="1000" i="1" kern="1200" baseline="0" dirty="0">
                <a:solidFill>
                  <a:schemeClr val="tx1"/>
                </a:solidFill>
                <a:latin typeface="Arial" pitchFamily="34" charset="0"/>
                <a:ea typeface="+mn-ea"/>
                <a:cs typeface="+mn-cs"/>
              </a:rPr>
              <a:t>et de </a:t>
            </a:r>
            <a:r>
              <a:rPr lang="en-GB" sz="1000" i="1" kern="1200" baseline="0" dirty="0" err="1">
                <a:solidFill>
                  <a:schemeClr val="tx1"/>
                </a:solidFill>
                <a:latin typeface="Arial" pitchFamily="34" charset="0"/>
                <a:ea typeface="+mn-ea"/>
                <a:cs typeface="+mn-cs"/>
              </a:rPr>
              <a:t>développement</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seront</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lancées</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suivant</a:t>
            </a:r>
            <a:r>
              <a:rPr lang="en-GB" sz="1000" i="1" kern="1200" baseline="0" dirty="0">
                <a:solidFill>
                  <a:schemeClr val="tx1"/>
                </a:solidFill>
                <a:latin typeface="Arial" pitchFamily="34" charset="0"/>
                <a:ea typeface="+mn-ea"/>
                <a:cs typeface="+mn-cs"/>
              </a:rPr>
              <a:t> les </a:t>
            </a:r>
            <a:r>
              <a:rPr lang="en-GB" sz="1000" i="1" kern="1200" baseline="0" dirty="0" err="1">
                <a:solidFill>
                  <a:schemeClr val="tx1"/>
                </a:solidFill>
                <a:latin typeface="Arial" pitchFamily="34" charset="0"/>
                <a:ea typeface="+mn-ea"/>
                <a:cs typeface="+mn-cs"/>
              </a:rPr>
              <a:t>procédures</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décisionnelles</a:t>
            </a:r>
            <a:r>
              <a:rPr lang="en-GB" sz="1000" i="1" kern="1200" baseline="0" dirty="0">
                <a:solidFill>
                  <a:schemeClr val="tx1"/>
                </a:solidFill>
                <a:latin typeface="Arial" pitchFamily="34" charset="0"/>
                <a:ea typeface="+mn-ea"/>
                <a:cs typeface="+mn-cs"/>
              </a:rPr>
              <a:t> </a:t>
            </a:r>
            <a:r>
              <a:rPr lang="en-GB" sz="1000" i="1" kern="1200" baseline="0" dirty="0" err="1">
                <a:solidFill>
                  <a:schemeClr val="tx1"/>
                </a:solidFill>
                <a:latin typeface="Arial" pitchFamily="34" charset="0"/>
                <a:ea typeface="+mn-ea"/>
                <a:cs typeface="+mn-cs"/>
              </a:rPr>
              <a:t>existantes</a:t>
            </a:r>
            <a:r>
              <a:rPr lang="en-GB" sz="1000" kern="1200" baseline="0" dirty="0">
                <a:solidFill>
                  <a:schemeClr val="tx1"/>
                </a:solidFill>
                <a:latin typeface="Arial" pitchFamily="34" charset="0"/>
                <a:ea typeface="+mn-ea"/>
                <a:cs typeface="+mn-cs"/>
              </a:rPr>
              <a:t>.”</a:t>
            </a:r>
          </a:p>
          <a:p>
            <a:pPr>
              <a:buFont typeface="Arial" pitchFamily="34" charset="0"/>
              <a:buNone/>
            </a:pPr>
            <a:endParaRPr lang="fr-BE" baseline="0" dirty="0"/>
          </a:p>
          <a:p>
            <a:pPr>
              <a:buFont typeface="Arial" pitchFamily="34" charset="0"/>
              <a:buNone/>
            </a:pPr>
            <a:endParaRPr lang="fr-BE" baseline="0" dirty="0"/>
          </a:p>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7</a:t>
            </a:fld>
            <a:endParaRPr lang="en-GB" dirty="0"/>
          </a:p>
        </p:txBody>
      </p:sp>
    </p:spTree>
    <p:extLst>
      <p:ext uri="{BB962C8B-B14F-4D97-AF65-F5344CB8AC3E}">
        <p14:creationId xmlns:p14="http://schemas.microsoft.com/office/powerpoint/2010/main" val="2245778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8</a:t>
            </a:fld>
            <a:endParaRPr lang="en-GB" dirty="0"/>
          </a:p>
        </p:txBody>
      </p:sp>
    </p:spTree>
    <p:extLst>
      <p:ext uri="{BB962C8B-B14F-4D97-AF65-F5344CB8AC3E}">
        <p14:creationId xmlns:p14="http://schemas.microsoft.com/office/powerpoint/2010/main" val="28223681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9</a:t>
            </a:fld>
            <a:endParaRPr lang="en-GB" dirty="0"/>
          </a:p>
        </p:txBody>
      </p:sp>
    </p:spTree>
    <p:extLst>
      <p:ext uri="{BB962C8B-B14F-4D97-AF65-F5344CB8AC3E}">
        <p14:creationId xmlns:p14="http://schemas.microsoft.com/office/powerpoint/2010/main" val="11868942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0D581910-1000-4934-A4DB-C00CB7F3B0B7}" type="slidenum">
              <a:rPr lang="en-GB" smtClean="0"/>
              <a:pPr/>
              <a:t>10</a:t>
            </a:fld>
            <a:endParaRPr lang="en-GB" dirty="0"/>
          </a:p>
        </p:txBody>
      </p:sp>
    </p:spTree>
    <p:extLst>
      <p:ext uri="{BB962C8B-B14F-4D97-AF65-F5344CB8AC3E}">
        <p14:creationId xmlns:p14="http://schemas.microsoft.com/office/powerpoint/2010/main" val="2460542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dirty="0">
              <a:solidFill>
                <a:schemeClr val="lt1"/>
              </a:solidFill>
              <a:latin typeface="+mn-lt"/>
            </a:endParaRPr>
          </a:p>
        </p:txBody>
      </p:sp>
      <p:pic>
        <p:nvPicPr>
          <p:cNvPr id="3086" name="Picture 6" descr="LOGO CE-EN-quadri.eps"/>
          <p:cNvPicPr>
            <a:picLocks noChangeAspect="1"/>
          </p:cNvPicPr>
          <p:nvPr/>
        </p:nvPicPr>
        <p:blipFill>
          <a:blip r:embed="rId2" cstate="print"/>
          <a:srcRect/>
          <a:stretch>
            <a:fillRect/>
          </a:stretch>
        </p:blipFill>
        <p:spPr bwMode="auto">
          <a:xfrm>
            <a:off x="3957638" y="258763"/>
            <a:ext cx="1436687" cy="998537"/>
          </a:xfrm>
          <a:prstGeom prst="rect">
            <a:avLst/>
          </a:prstGeom>
          <a:noFill/>
          <a:ln w="9525">
            <a:noFill/>
            <a:miter lim="800000"/>
            <a:headEnd/>
            <a:tailEnd/>
          </a:ln>
        </p:spPr>
      </p:pic>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3078" name="Rectangle 6"/>
          <p:cNvSpPr>
            <a:spLocks noGrp="1" noChangeArrowheads="1"/>
          </p:cNvSpPr>
          <p:nvPr>
            <p:ph type="dt" sz="half" idx="2"/>
          </p:nvPr>
        </p:nvSpPr>
        <p:spPr/>
        <p:txBody>
          <a:bodyPr/>
          <a:lstStyle>
            <a:lvl1pPr>
              <a:defRPr sz="1200" b="1">
                <a:solidFill>
                  <a:schemeClr val="bg1"/>
                </a:solidFill>
                <a:latin typeface="+mn-lt"/>
              </a:defRPr>
            </a:lvl1pPr>
          </a:lstStyle>
          <a:p>
            <a:endParaRPr lang="en-GB" dirty="0"/>
          </a:p>
        </p:txBody>
      </p:sp>
      <p:sp>
        <p:nvSpPr>
          <p:cNvPr id="3079" name="Rectangle 7"/>
          <p:cNvSpPr>
            <a:spLocks noGrp="1" noChangeArrowheads="1"/>
          </p:cNvSpPr>
          <p:nvPr>
            <p:ph type="ftr" sz="quarter" idx="3"/>
          </p:nvPr>
        </p:nvSpPr>
        <p:spPr/>
        <p:txBody>
          <a:bodyPr/>
          <a:lstStyle>
            <a:lvl1pPr>
              <a:defRPr>
                <a:solidFill>
                  <a:schemeClr val="bg1"/>
                </a:solidFill>
                <a:latin typeface="+mn-lt"/>
              </a:defRPr>
            </a:lvl1pPr>
          </a:lstStyle>
          <a:p>
            <a:endParaRPr lang="en-GB" dirty="0"/>
          </a:p>
        </p:txBody>
      </p:sp>
      <p:sp>
        <p:nvSpPr>
          <p:cNvPr id="3080" name="Rectangle 8"/>
          <p:cNvSpPr>
            <a:spLocks noGrp="1" noChangeArrowheads="1"/>
          </p:cNvSpPr>
          <p:nvPr>
            <p:ph type="sldNum" sz="quarter" idx="4"/>
          </p:nvPr>
        </p:nvSpPr>
        <p:spPr/>
        <p:txBody>
          <a:bodyPr/>
          <a:lstStyle>
            <a:lvl1pPr>
              <a:defRPr>
                <a:solidFill>
                  <a:schemeClr val="bg1"/>
                </a:solidFill>
                <a:latin typeface="+mn-lt"/>
              </a:defRPr>
            </a:lvl1pPr>
          </a:lstStyle>
          <a:p>
            <a:fld id="{CF397374-FFED-4283-B087-0C6DD4EB9D19}" type="slidenum">
              <a:rPr lang="en-GB"/>
              <a:pPr/>
              <a:t>‹#›</a:t>
            </a:fld>
            <a:endParaRPr lang="en-GB" dirty="0"/>
          </a:p>
        </p:txBody>
      </p:sp>
      <p:sp>
        <p:nvSpPr>
          <p:cNvPr id="7" name="Rectangle 6"/>
          <p:cNvSpPr/>
          <p:nvPr/>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CB1118AE-C847-402C-9085-059A323F5C7D}" type="slidenum">
              <a:rPr lang="en-GB"/>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ACDDF6EF-A12F-419C-A27B-ECF9C4D0DC3D}" type="slidenum">
              <a:rPr lang="en-GB"/>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0"/>
            <a:ext cx="8229600" cy="936625"/>
          </a:xfrm>
        </p:spPr>
        <p:txBody>
          <a:bodyPr/>
          <a:lstStyle/>
          <a:p>
            <a:r>
              <a:rPr lang="en-US"/>
              <a:t>Click to edit Master title style</a:t>
            </a:r>
            <a:endParaRPr lang="en-GB"/>
          </a:p>
        </p:txBody>
      </p:sp>
      <p:sp>
        <p:nvSpPr>
          <p:cNvPr id="3" name="Table Placeholder 2"/>
          <p:cNvSpPr>
            <a:spLocks noGrp="1"/>
          </p:cNvSpPr>
          <p:nvPr>
            <p:ph type="tbl" idx="1"/>
          </p:nvPr>
        </p:nvSpPr>
        <p:spPr>
          <a:xfrm>
            <a:off x="457200" y="2492375"/>
            <a:ext cx="8229600" cy="3529013"/>
          </a:xfrm>
        </p:spPr>
        <p:txBody>
          <a:bodyPr/>
          <a:lstStyle/>
          <a:p>
            <a:endParaRPr lang="en-GB" dirty="0"/>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GB" dirty="0"/>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GB" dirty="0"/>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E3E660EA-3F67-4F0F-8CA3-0689CF6FE49B}" type="slidenum">
              <a:rPr lang="en-GB"/>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37B83C0C-BC65-4367-9B8A-060D4801009D}" type="slidenum">
              <a:rPr lang="en-GB"/>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dirty="0"/>
          </a:p>
        </p:txBody>
      </p:sp>
      <p:sp>
        <p:nvSpPr>
          <p:cNvPr id="5" name="Footer Placeholder 4"/>
          <p:cNvSpPr>
            <a:spLocks noGrp="1"/>
          </p:cNvSpPr>
          <p:nvPr>
            <p:ph type="ftr" sz="quarter" idx="11"/>
          </p:nvPr>
        </p:nvSpPr>
        <p:spPr/>
        <p:txBody>
          <a:bodyPr/>
          <a:lstStyle>
            <a:lvl1pPr>
              <a:defRPr/>
            </a:lvl1pPr>
          </a:lstStyle>
          <a:p>
            <a:endParaRPr lang="en-GB" dirty="0"/>
          </a:p>
        </p:txBody>
      </p:sp>
      <p:sp>
        <p:nvSpPr>
          <p:cNvPr id="6" name="Slide Number Placeholder 5"/>
          <p:cNvSpPr>
            <a:spLocks noGrp="1"/>
          </p:cNvSpPr>
          <p:nvPr>
            <p:ph type="sldNum" sz="quarter" idx="12"/>
          </p:nvPr>
        </p:nvSpPr>
        <p:spPr/>
        <p:txBody>
          <a:bodyPr/>
          <a:lstStyle>
            <a:lvl1pPr>
              <a:defRPr/>
            </a:lvl1pPr>
          </a:lstStyle>
          <a:p>
            <a:fld id="{D1131744-F467-4931-A657-D41D7AA53879}" type="slidenum">
              <a:rPr lang="en-GB"/>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98C0E1D-0405-4A7C-BA37-9F37509426C2}" type="slidenum">
              <a:rPr lang="en-GB"/>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endParaRPr lang="en-GB" dirty="0"/>
          </a:p>
        </p:txBody>
      </p:sp>
      <p:sp>
        <p:nvSpPr>
          <p:cNvPr id="8" name="Footer Placeholder 7"/>
          <p:cNvSpPr>
            <a:spLocks noGrp="1"/>
          </p:cNvSpPr>
          <p:nvPr>
            <p:ph type="ftr" sz="quarter" idx="11"/>
          </p:nvPr>
        </p:nvSpPr>
        <p:spPr/>
        <p:txBody>
          <a:bodyPr/>
          <a:lstStyle>
            <a:lvl1pPr>
              <a:defRPr/>
            </a:lvl1pPr>
          </a:lstStyle>
          <a:p>
            <a:endParaRPr lang="en-GB" dirty="0"/>
          </a:p>
        </p:txBody>
      </p:sp>
      <p:sp>
        <p:nvSpPr>
          <p:cNvPr id="9" name="Slide Number Placeholder 8"/>
          <p:cNvSpPr>
            <a:spLocks noGrp="1"/>
          </p:cNvSpPr>
          <p:nvPr>
            <p:ph type="sldNum" sz="quarter" idx="12"/>
          </p:nvPr>
        </p:nvSpPr>
        <p:spPr/>
        <p:txBody>
          <a:bodyPr/>
          <a:lstStyle>
            <a:lvl1pPr>
              <a:defRPr/>
            </a:lvl1pPr>
          </a:lstStyle>
          <a:p>
            <a:fld id="{580502AF-40B9-4FC6-8B1E-970A2E366E37}" type="slidenum">
              <a:rPr lang="en-GB"/>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GB" dirty="0"/>
          </a:p>
        </p:txBody>
      </p:sp>
      <p:sp>
        <p:nvSpPr>
          <p:cNvPr id="4" name="Footer Placeholder 3"/>
          <p:cNvSpPr>
            <a:spLocks noGrp="1"/>
          </p:cNvSpPr>
          <p:nvPr>
            <p:ph type="ftr" sz="quarter" idx="11"/>
          </p:nvPr>
        </p:nvSpPr>
        <p:spPr/>
        <p:txBody>
          <a:bodyPr/>
          <a:lstStyle>
            <a:lvl1pPr>
              <a:defRPr/>
            </a:lvl1pPr>
          </a:lstStyle>
          <a:p>
            <a:endParaRPr lang="en-GB" dirty="0"/>
          </a:p>
        </p:txBody>
      </p:sp>
      <p:sp>
        <p:nvSpPr>
          <p:cNvPr id="5" name="Slide Number Placeholder 4"/>
          <p:cNvSpPr>
            <a:spLocks noGrp="1"/>
          </p:cNvSpPr>
          <p:nvPr>
            <p:ph type="sldNum" sz="quarter" idx="12"/>
          </p:nvPr>
        </p:nvSpPr>
        <p:spPr/>
        <p:txBody>
          <a:bodyPr/>
          <a:lstStyle>
            <a:lvl1pPr>
              <a:defRPr/>
            </a:lvl1pPr>
          </a:lstStyle>
          <a:p>
            <a:fld id="{67B52376-05C3-49F6-9F29-C997789D0F0A}" type="slidenum">
              <a:rPr lang="en-GB"/>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dirty="0"/>
          </a:p>
        </p:txBody>
      </p:sp>
      <p:sp>
        <p:nvSpPr>
          <p:cNvPr id="3" name="Footer Placeholder 2"/>
          <p:cNvSpPr>
            <a:spLocks noGrp="1"/>
          </p:cNvSpPr>
          <p:nvPr>
            <p:ph type="ftr" sz="quarter" idx="11"/>
          </p:nvPr>
        </p:nvSpPr>
        <p:spPr/>
        <p:txBody>
          <a:bodyPr/>
          <a:lstStyle>
            <a:lvl1pPr>
              <a:defRPr/>
            </a:lvl1pPr>
          </a:lstStyle>
          <a:p>
            <a:endParaRPr lang="en-GB" dirty="0"/>
          </a:p>
        </p:txBody>
      </p:sp>
      <p:sp>
        <p:nvSpPr>
          <p:cNvPr id="4" name="Slide Number Placeholder 3"/>
          <p:cNvSpPr>
            <a:spLocks noGrp="1"/>
          </p:cNvSpPr>
          <p:nvPr>
            <p:ph type="sldNum" sz="quarter" idx="12"/>
          </p:nvPr>
        </p:nvSpPr>
        <p:spPr/>
        <p:txBody>
          <a:bodyPr/>
          <a:lstStyle>
            <a:lvl1pPr>
              <a:defRPr/>
            </a:lvl1pPr>
          </a:lstStyle>
          <a:p>
            <a:fld id="{83282F08-E945-4099-B772-D26321793139}" type="slidenum">
              <a:rPr lang="en-GB"/>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6EAD23F8-2FEF-4843-9CDF-8BC54AFF9275}" type="slidenum">
              <a:rPr lang="en-GB"/>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dirty="0"/>
          </a:p>
        </p:txBody>
      </p:sp>
      <p:sp>
        <p:nvSpPr>
          <p:cNvPr id="6" name="Footer Placeholder 5"/>
          <p:cNvSpPr>
            <a:spLocks noGrp="1"/>
          </p:cNvSpPr>
          <p:nvPr>
            <p:ph type="ftr" sz="quarter" idx="11"/>
          </p:nvPr>
        </p:nvSpPr>
        <p:spPr/>
        <p:txBody>
          <a:bodyPr/>
          <a:lstStyle>
            <a:lvl1pPr>
              <a:defRPr/>
            </a:lvl1pPr>
          </a:lstStyle>
          <a:p>
            <a:endParaRPr lang="en-GB" dirty="0"/>
          </a:p>
        </p:txBody>
      </p:sp>
      <p:sp>
        <p:nvSpPr>
          <p:cNvPr id="7" name="Slide Number Placeholder 6"/>
          <p:cNvSpPr>
            <a:spLocks noGrp="1"/>
          </p:cNvSpPr>
          <p:nvPr>
            <p:ph type="sldNum" sz="quarter" idx="12"/>
          </p:nvPr>
        </p:nvSpPr>
        <p:spPr/>
        <p:txBody>
          <a:bodyPr/>
          <a:lstStyle>
            <a:lvl1pPr>
              <a:defRPr/>
            </a:lvl1pPr>
          </a:lstStyle>
          <a:p>
            <a:fld id="{061DF399-8D94-4DF9-BD72-1C2803340678}" type="slidenum">
              <a:rPr lang="en-GB"/>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defRPr>
            </a:lvl1pPr>
          </a:lstStyle>
          <a:p>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defRPr>
            </a:lvl1pPr>
          </a:lstStyle>
          <a:p>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defRPr>
            </a:lvl1pPr>
          </a:lstStyle>
          <a:p>
            <a:fld id="{602768D2-4A8B-4330-BAE2-D1472A5B1CDF}" type="slidenum">
              <a:rPr lang="en-GB"/>
              <a:pPr/>
              <a:t>‹#›</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41" name="Picture 17" descr="LOGO CE_Vertical_EN_NEG_quadri_HR"/>
          <p:cNvPicPr>
            <a:picLocks noChangeAspect="1" noChangeArrowheads="1"/>
          </p:cNvPicPr>
          <p:nvPr/>
        </p:nvPicPr>
        <p:blipFill>
          <a:blip r:embed="rId14" cstate="print"/>
          <a:srcRect/>
          <a:stretch>
            <a:fillRect/>
          </a:stretch>
        </p:blipFill>
        <p:spPr bwMode="auto">
          <a:xfrm>
            <a:off x="3957638" y="258763"/>
            <a:ext cx="1436687" cy="1004887"/>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marL="358775" algn="l" rtl="0" fontAlgn="base">
        <a:spcBef>
          <a:spcPct val="0"/>
        </a:spcBef>
        <a:spcAft>
          <a:spcPct val="0"/>
        </a:spcAft>
        <a:defRPr sz="3000" b="1">
          <a:solidFill>
            <a:srgbClr val="0F5494"/>
          </a:solidFill>
          <a:latin typeface="+mj-lt"/>
          <a:ea typeface="+mj-ea"/>
          <a:cs typeface="+mj-cs"/>
        </a:defRPr>
      </a:lvl1pPr>
      <a:lvl2pPr marL="358775" algn="l" rtl="0" fontAlgn="base">
        <a:spcBef>
          <a:spcPct val="0"/>
        </a:spcBef>
        <a:spcAft>
          <a:spcPct val="0"/>
        </a:spcAft>
        <a:defRPr sz="3000" b="1">
          <a:solidFill>
            <a:srgbClr val="0F5494"/>
          </a:solidFill>
          <a:latin typeface="Verdana" pitchFamily="34" charset="0"/>
        </a:defRPr>
      </a:lvl2pPr>
      <a:lvl3pPr marL="358775" algn="l" rtl="0" fontAlgn="base">
        <a:spcBef>
          <a:spcPct val="0"/>
        </a:spcBef>
        <a:spcAft>
          <a:spcPct val="0"/>
        </a:spcAft>
        <a:defRPr sz="3000" b="1">
          <a:solidFill>
            <a:srgbClr val="0F5494"/>
          </a:solidFill>
          <a:latin typeface="Verdana" pitchFamily="34" charset="0"/>
        </a:defRPr>
      </a:lvl3pPr>
      <a:lvl4pPr marL="358775" algn="l" rtl="0" fontAlgn="base">
        <a:spcBef>
          <a:spcPct val="0"/>
        </a:spcBef>
        <a:spcAft>
          <a:spcPct val="0"/>
        </a:spcAft>
        <a:defRPr sz="3000" b="1">
          <a:solidFill>
            <a:srgbClr val="0F5494"/>
          </a:solidFill>
          <a:latin typeface="Verdana" pitchFamily="34" charset="0"/>
        </a:defRPr>
      </a:lvl4pPr>
      <a:lvl5pPr marL="358775" algn="l" rtl="0" fontAlgn="base">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fontAlgn="base">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fontAlgn="base">
        <a:spcBef>
          <a:spcPct val="20000"/>
        </a:spcBef>
        <a:spcAft>
          <a:spcPct val="0"/>
        </a:spcAft>
        <a:buClr>
          <a:srgbClr val="009FBA"/>
        </a:buClr>
        <a:buChar char="•"/>
        <a:defRPr sz="2000" b="1">
          <a:solidFill>
            <a:srgbClr val="0F5494"/>
          </a:solidFill>
          <a:latin typeface="+mn-lt"/>
        </a:defRPr>
      </a:lvl2pPr>
      <a:lvl3pPr marL="1143000" indent="-228600" algn="l" rtl="0" fontAlgn="base">
        <a:spcBef>
          <a:spcPct val="20000"/>
        </a:spcBef>
        <a:spcAft>
          <a:spcPct val="0"/>
        </a:spcAft>
        <a:defRPr sz="1400">
          <a:solidFill>
            <a:srgbClr val="0F5494"/>
          </a:solidFill>
          <a:latin typeface="+mn-lt"/>
        </a:defRPr>
      </a:lvl3pPr>
      <a:lvl4pPr marL="1600200" indent="-228600" algn="l" rtl="0" fontAlgn="base">
        <a:spcBef>
          <a:spcPct val="20000"/>
        </a:spcBef>
        <a:spcAft>
          <a:spcPct val="0"/>
        </a:spcAft>
        <a:buChar char="–"/>
        <a:defRPr sz="2000">
          <a:solidFill>
            <a:schemeClr val="tx1"/>
          </a:solidFill>
          <a:latin typeface="Arial" pitchFamily="34" charset="0"/>
        </a:defRPr>
      </a:lvl4pPr>
      <a:lvl5pPr marL="2057400" indent="-228600" algn="l" rtl="0" fontAlgn="base">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5"/>
          <p:cNvSpPr>
            <a:spLocks noGrp="1" noChangeArrowheads="1"/>
          </p:cNvSpPr>
          <p:nvPr>
            <p:ph type="ctrTitle"/>
          </p:nvPr>
        </p:nvSpPr>
        <p:spPr>
          <a:xfrm>
            <a:off x="539750" y="1628775"/>
            <a:ext cx="8351838" cy="790575"/>
          </a:xfrm>
        </p:spPr>
        <p:txBody>
          <a:bodyPr/>
          <a:lstStyle/>
          <a:p>
            <a:pPr indent="0" algn="ctr" eaLnBrk="1" hangingPunct="1"/>
            <a:r>
              <a:rPr lang="fr-FR" sz="2600" noProof="0" dirty="0"/>
              <a:t>Budget Support Training</a:t>
            </a:r>
          </a:p>
        </p:txBody>
      </p:sp>
      <p:sp>
        <p:nvSpPr>
          <p:cNvPr id="3075" name="Rectangle 6"/>
          <p:cNvSpPr>
            <a:spLocks noGrp="1" noChangeArrowheads="1"/>
          </p:cNvSpPr>
          <p:nvPr>
            <p:ph type="subTitle" idx="1"/>
          </p:nvPr>
        </p:nvSpPr>
        <p:spPr>
          <a:xfrm>
            <a:off x="250825" y="2997200"/>
            <a:ext cx="8532813" cy="1728788"/>
          </a:xfrm>
        </p:spPr>
        <p:txBody>
          <a:bodyPr/>
          <a:lstStyle/>
          <a:p>
            <a:pPr algn="ctr" eaLnBrk="1" hangingPunct="1"/>
            <a:r>
              <a:rPr lang="fr-FR" sz="2000" noProof="0" dirty="0"/>
              <a:t>Module  6</a:t>
            </a:r>
          </a:p>
          <a:p>
            <a:pPr algn="ctr" eaLnBrk="1" hangingPunct="1"/>
            <a:endParaRPr lang="fr-FR" sz="2000" noProof="0" dirty="0"/>
          </a:p>
          <a:p>
            <a:pPr algn="ctr" eaLnBrk="1" hangingPunct="1"/>
            <a:r>
              <a:rPr lang="fr-BE" sz="2000" dirty="0"/>
              <a:t>Good </a:t>
            </a:r>
            <a:r>
              <a:rPr lang="fr-BE" sz="2000" dirty="0" err="1"/>
              <a:t>Governance</a:t>
            </a:r>
            <a:r>
              <a:rPr lang="fr-BE" sz="2000" dirty="0"/>
              <a:t> and </a:t>
            </a:r>
            <a:r>
              <a:rPr lang="fr-BE" sz="2000" dirty="0" err="1"/>
              <a:t>Development</a:t>
            </a:r>
            <a:r>
              <a:rPr lang="fr-BE" sz="2000" dirty="0"/>
              <a:t> </a:t>
            </a:r>
            <a:r>
              <a:rPr lang="fr-BE" sz="2000" dirty="0" err="1"/>
              <a:t>Contracts</a:t>
            </a:r>
            <a:endParaRPr lang="fr-BE" sz="2000" dirty="0"/>
          </a:p>
          <a:p>
            <a:pPr algn="ctr" eaLnBrk="1" hangingPunct="1"/>
            <a:r>
              <a:rPr lang="fr-BE" sz="2000" dirty="0"/>
              <a:t>(GGDC)</a:t>
            </a:r>
            <a:endParaRPr lang="fr-FR" sz="2000" noProof="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39552" y="1844824"/>
            <a:ext cx="8229600" cy="4400401"/>
          </a:xfrm>
        </p:spPr>
        <p:txBody>
          <a:bodyPr/>
          <a:lstStyle/>
          <a:p>
            <a:pPr marL="358775" indent="-358775">
              <a:spcBef>
                <a:spcPts val="0"/>
              </a:spcBef>
              <a:buClrTx/>
              <a:buFont typeface="Wingdings" pitchFamily="2" charset="2"/>
              <a:buChar char="Ø"/>
              <a:tabLst>
                <a:tab pos="717550" algn="l"/>
              </a:tabLst>
            </a:pPr>
            <a:r>
              <a:rPr lang="en-GB" i="0" dirty="0"/>
              <a:t>Why and in which circumstances this type of contract? </a:t>
            </a:r>
          </a:p>
          <a:p>
            <a:pPr marL="358775" indent="-358775">
              <a:spcBef>
                <a:spcPts val="0"/>
              </a:spcBef>
              <a:buClrTx/>
              <a:buFont typeface="Wingdings" pitchFamily="2" charset="2"/>
              <a:buChar char="Ø"/>
              <a:tabLst>
                <a:tab pos="717550" algn="l"/>
              </a:tabLst>
            </a:pPr>
            <a:r>
              <a:rPr lang="en-GB" b="1" i="0" dirty="0">
                <a:solidFill>
                  <a:srgbClr val="C00000"/>
                </a:solidFill>
              </a:rPr>
              <a:t>Eligibility criteria for a GGDC</a:t>
            </a:r>
          </a:p>
          <a:p>
            <a:pPr marL="358775" indent="-358775">
              <a:spcBef>
                <a:spcPts val="0"/>
              </a:spcBef>
              <a:buClrTx/>
              <a:buFont typeface="Wingdings" pitchFamily="2" charset="2"/>
              <a:buChar char="Ø"/>
              <a:tabLst>
                <a:tab pos="717550" algn="l"/>
              </a:tabLst>
            </a:pPr>
            <a:r>
              <a:rPr lang="en-GB" i="0" dirty="0"/>
              <a:t>Risk management</a:t>
            </a:r>
          </a:p>
          <a:p>
            <a:pPr marL="358775" indent="-358775">
              <a:spcBef>
                <a:spcPts val="0"/>
              </a:spcBef>
              <a:buClrTx/>
              <a:buFont typeface="Wingdings" pitchFamily="2" charset="2"/>
              <a:buChar char="Ø"/>
              <a:tabLst>
                <a:tab pos="717550" algn="l"/>
              </a:tabLst>
            </a:pPr>
            <a:r>
              <a:rPr lang="en-GB" i="0" dirty="0"/>
              <a:t>Programming and design of a GGDC</a:t>
            </a:r>
          </a:p>
          <a:p>
            <a:pPr marL="358775" indent="-358775">
              <a:spcBef>
                <a:spcPts val="0"/>
              </a:spcBef>
              <a:buClrTx/>
              <a:buFont typeface="Wingdings" pitchFamily="2" charset="2"/>
              <a:buChar char="Ø"/>
              <a:tabLst>
                <a:tab pos="717550" algn="l"/>
              </a:tabLst>
            </a:pPr>
            <a:r>
              <a:rPr lang="en-GB" i="0" dirty="0"/>
              <a:t>Implementation of a GGCD</a:t>
            </a:r>
          </a:p>
          <a:p>
            <a:pPr marL="0" indent="0">
              <a:spcBef>
                <a:spcPts val="0"/>
              </a:spcBef>
              <a:buClrTx/>
              <a:buNone/>
              <a:tabLst>
                <a:tab pos="717550" algn="l"/>
              </a:tabLst>
            </a:pPr>
            <a:endParaRPr lang="en-GB" sz="2000" i="0" dirty="0"/>
          </a:p>
          <a:p>
            <a:pPr marL="358775" indent="-358775">
              <a:spcBef>
                <a:spcPts val="0"/>
              </a:spcBef>
              <a:buClrTx/>
              <a:buNone/>
              <a:tabLst>
                <a:tab pos="717550" algn="l"/>
              </a:tabLst>
            </a:pPr>
            <a:r>
              <a:rPr lang="en-GB" sz="2000" i="0" dirty="0"/>
              <a:t>	</a:t>
            </a:r>
            <a:endParaRPr lang="en-GB" sz="1600" i="0" dirty="0"/>
          </a:p>
          <a:p>
            <a:pPr marL="358775" indent="-358775">
              <a:spcBef>
                <a:spcPts val="0"/>
              </a:spcBef>
              <a:buClrTx/>
              <a:buFont typeface="Wingdings" pitchFamily="2" charset="2"/>
              <a:buChar char="Ø"/>
              <a:tabLst>
                <a:tab pos="717550" algn="l"/>
              </a:tabLst>
            </a:pPr>
            <a:endParaRPr lang="en-GB" sz="1200" i="0" dirty="0"/>
          </a:p>
          <a:p>
            <a:pPr marL="457200" indent="-457200">
              <a:spcBef>
                <a:spcPts val="1200"/>
              </a:spcBef>
              <a:buClrTx/>
              <a:buNone/>
            </a:pPr>
            <a:endParaRPr lang="en-GB" sz="1200" i="0" dirty="0"/>
          </a:p>
          <a:p>
            <a:pPr marL="457200" indent="-457200">
              <a:spcBef>
                <a:spcPts val="1200"/>
              </a:spcBef>
              <a:buClrTx/>
              <a:buNone/>
            </a:pPr>
            <a:endParaRPr lang="en-GB" sz="1200" i="0" dirty="0"/>
          </a:p>
          <a:p>
            <a:pPr marL="457200" indent="-457200">
              <a:spcBef>
                <a:spcPts val="1200"/>
              </a:spcBef>
              <a:buClrTx/>
              <a:buFontTx/>
              <a:buAutoNum type="arabicPeriod"/>
            </a:pPr>
            <a:endParaRPr lang="en-GB" sz="1200" i="0" dirty="0"/>
          </a:p>
          <a:p>
            <a:pPr marL="457200" indent="-457200">
              <a:spcBef>
                <a:spcPts val="1200"/>
              </a:spcBef>
              <a:buClrTx/>
              <a:buFont typeface="+mj-lt"/>
              <a:buAutoNum type="arabicPeriod" startAt="5"/>
            </a:pPr>
            <a:endParaRPr lang="en-GB" sz="1200" i="0" dirty="0"/>
          </a:p>
          <a:p>
            <a:pPr marL="457200" indent="-457200">
              <a:buClrTx/>
              <a:buNone/>
            </a:pPr>
            <a:endParaRPr lang="en-GB" sz="1200" i="0" dirty="0"/>
          </a:p>
          <a:p>
            <a:endParaRPr lang="en-GB" sz="12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10</a:t>
            </a:fld>
            <a:endParaRPr lang="en-GB" dirty="0"/>
          </a:p>
        </p:txBody>
      </p:sp>
    </p:spTree>
    <p:extLst>
      <p:ext uri="{BB962C8B-B14F-4D97-AF65-F5344CB8AC3E}">
        <p14:creationId xmlns:p14="http://schemas.microsoft.com/office/powerpoint/2010/main" val="917306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56" name="AutoShape 28"/>
          <p:cNvSpPr>
            <a:spLocks noChangeArrowheads="1"/>
          </p:cNvSpPr>
          <p:nvPr/>
        </p:nvSpPr>
        <p:spPr bwMode="auto">
          <a:xfrm rot="5400000">
            <a:off x="3231926" y="4086771"/>
            <a:ext cx="2501900" cy="322263"/>
          </a:xfrm>
          <a:prstGeom prst="triangle">
            <a:avLst>
              <a:gd name="adj" fmla="val 50000"/>
            </a:avLst>
          </a:prstGeom>
          <a:solidFill>
            <a:srgbClr val="0F5494">
              <a:alpha val="50000"/>
            </a:srgbClr>
          </a:solidFill>
          <a:ln w="12700" algn="ctr">
            <a:noFill/>
            <a:miter lim="800000"/>
            <a:headEnd/>
            <a:tailEnd/>
          </a:ln>
          <a:effectLst/>
        </p:spPr>
        <p:txBody>
          <a:bodyPr rot="10800000" vert="eaVert" lIns="72000" tIns="72000" rIns="72000" bIns="72000" anchor="ctr"/>
          <a:lstStyle/>
          <a:p>
            <a:pPr eaLnBrk="0" hangingPunct="0"/>
            <a:endParaRPr lang="de-DE"/>
          </a:p>
        </p:txBody>
      </p:sp>
      <p:sp>
        <p:nvSpPr>
          <p:cNvPr id="1020959" name="RunningHead"/>
          <p:cNvSpPr txBox="1">
            <a:spLocks noChangeArrowheads="1"/>
          </p:cNvSpPr>
          <p:nvPr/>
        </p:nvSpPr>
        <p:spPr bwMode="auto">
          <a:xfrm>
            <a:off x="6167438" y="239713"/>
            <a:ext cx="2725737" cy="165100"/>
          </a:xfrm>
          <a:prstGeom prst="rect">
            <a:avLst/>
          </a:prstGeom>
          <a:noFill/>
          <a:ln w="9525" algn="ctr">
            <a:noFill/>
            <a:miter lim="800000"/>
            <a:headEnd/>
            <a:tailEnd/>
          </a:ln>
          <a:effectLst/>
        </p:spPr>
        <p:txBody>
          <a:bodyPr wrap="none" lIns="0" tIns="0" rIns="0" bIns="0">
            <a:spAutoFit/>
          </a:bodyPr>
          <a:lstStyle/>
          <a:p>
            <a:pPr algn="r"/>
            <a:r>
              <a:rPr lang="en-US" sz="1200" b="0"/>
              <a:t>Running Head 12-Point Plain, Title Case</a:t>
            </a:r>
          </a:p>
        </p:txBody>
      </p:sp>
      <p:sp>
        <p:nvSpPr>
          <p:cNvPr id="11" name="Title 10"/>
          <p:cNvSpPr>
            <a:spLocks noGrp="1"/>
          </p:cNvSpPr>
          <p:nvPr>
            <p:ph type="title"/>
          </p:nvPr>
        </p:nvSpPr>
        <p:spPr>
          <a:xfrm>
            <a:off x="0" y="1124744"/>
            <a:ext cx="9144000" cy="504974"/>
          </a:xfrm>
        </p:spPr>
        <p:txBody>
          <a:bodyPr/>
          <a:lstStyle/>
          <a:p>
            <a:r>
              <a:rPr lang="en-GB" sz="2400" dirty="0">
                <a:solidFill>
                  <a:schemeClr val="accent1">
                    <a:lumMod val="25000"/>
                  </a:schemeClr>
                </a:solidFill>
              </a:rPr>
              <a:t>1. Assessing the policy eligibility criterion</a:t>
            </a:r>
          </a:p>
        </p:txBody>
      </p:sp>
      <p:graphicFrame>
        <p:nvGraphicFramePr>
          <p:cNvPr id="13" name="Group 34"/>
          <p:cNvGraphicFramePr>
            <a:graphicFrameLocks noGrp="1"/>
          </p:cNvGraphicFramePr>
          <p:nvPr>
            <p:extLst>
              <p:ext uri="{D42A27DB-BD31-4B8C-83A1-F6EECF244321}">
                <p14:modId xmlns:p14="http://schemas.microsoft.com/office/powerpoint/2010/main" val="1942780968"/>
              </p:ext>
            </p:extLst>
          </p:nvPr>
        </p:nvGraphicFramePr>
        <p:xfrm>
          <a:off x="4860032" y="1916832"/>
          <a:ext cx="3999781" cy="4498631"/>
        </p:xfrm>
        <a:graphic>
          <a:graphicData uri="http://schemas.openxmlformats.org/drawingml/2006/table">
            <a:tbl>
              <a:tblPr/>
              <a:tblGrid>
                <a:gridCol w="3999781">
                  <a:extLst>
                    <a:ext uri="{9D8B030D-6E8A-4147-A177-3AD203B41FA5}">
                      <a16:colId xmlns:a16="http://schemas.microsoft.com/office/drawing/2014/main" xmlns="" val="20000"/>
                    </a:ext>
                  </a:extLst>
                </a:gridCol>
              </a:tblGrid>
              <a:tr h="1087175">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Assessing relevance and credibility</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3411456">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600" b="1" i="0" u="none" strike="noStrike" kern="1200" cap="none" normalizeH="0" baseline="0" noProof="0" dirty="0">
                          <a:ln>
                            <a:noFill/>
                          </a:ln>
                          <a:solidFill>
                            <a:srgbClr val="FF0000"/>
                          </a:solidFill>
                          <a:effectLst/>
                          <a:latin typeface="+mj-lt"/>
                          <a:ea typeface="+mn-ea"/>
                          <a:cs typeface="Arial" charset="0"/>
                        </a:rPr>
                        <a:t>RELEVANCE</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600" b="1" i="0" u="none" strike="noStrike" kern="1200" cap="none" normalizeH="0" baseline="0" noProof="0" dirty="0">
                          <a:ln>
                            <a:noFill/>
                          </a:ln>
                          <a:solidFill>
                            <a:srgbClr val="0F5494"/>
                          </a:solidFill>
                          <a:effectLst/>
                          <a:latin typeface="+mj-lt"/>
                          <a:ea typeface="+mn-ea"/>
                          <a:cs typeface="Arial" charset="0"/>
                        </a:rPr>
                        <a:t>Does the policy address the roots of poverty and the development constraints?</a:t>
                      </a:r>
                      <a:endParaRPr kumimoji="0" lang="en-GB" sz="1600" b="1" i="0" u="none" strike="noStrike" kern="1200" cap="none" normalizeH="0" baseline="0" noProof="0" dirty="0">
                        <a:ln>
                          <a:noFill/>
                        </a:ln>
                        <a:solidFill>
                          <a:srgbClr val="0F5494"/>
                        </a:solidFill>
                        <a:effectLst/>
                        <a:latin typeface="+mn-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600" b="1" i="0" u="none" strike="noStrike" kern="1200" cap="none" normalizeH="0" baseline="0" noProof="0" dirty="0">
                        <a:ln>
                          <a:noFill/>
                        </a:ln>
                        <a:solidFill>
                          <a:srgbClr val="FF0000"/>
                        </a:solidFill>
                        <a:effectLst/>
                        <a:latin typeface="+mn-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600" b="1" i="0" u="none" strike="noStrike" kern="1200" cap="none" normalizeH="0" baseline="0" noProof="0" dirty="0">
                          <a:ln>
                            <a:noFill/>
                          </a:ln>
                          <a:solidFill>
                            <a:srgbClr val="FF0000"/>
                          </a:solidFill>
                          <a:effectLst/>
                          <a:latin typeface="+mn-lt"/>
                          <a:ea typeface="+mn-ea"/>
                          <a:cs typeface="Arial" charset="0"/>
                        </a:rPr>
                        <a:t>CREDIBILITY</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600" b="1" i="0" u="none" strike="noStrike" kern="1200" cap="none" normalizeH="0" baseline="0" noProof="0" dirty="0">
                          <a:ln>
                            <a:noFill/>
                          </a:ln>
                          <a:solidFill>
                            <a:srgbClr val="0F5494"/>
                          </a:solidFill>
                          <a:effectLst/>
                          <a:latin typeface="+mn-lt"/>
                          <a:ea typeface="+mn-ea"/>
                          <a:cs typeface="Arial" charset="0"/>
                          <a:sym typeface="Wingdings" pitchFamily="2" charset="2"/>
                        </a:rPr>
                        <a:t>Financial capacity</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600" b="1" i="0" u="none" strike="noStrike" kern="1200" cap="none" normalizeH="0" baseline="0" noProof="0" dirty="0">
                          <a:ln>
                            <a:noFill/>
                          </a:ln>
                          <a:solidFill>
                            <a:srgbClr val="0F5494"/>
                          </a:solidFill>
                          <a:effectLst/>
                          <a:latin typeface="+mn-lt"/>
                          <a:ea typeface="+mn-ea"/>
                          <a:cs typeface="Arial" charset="0"/>
                          <a:sym typeface="Wingdings" pitchFamily="2" charset="2"/>
                        </a:rPr>
                        <a:t>Institutional capacity</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600" b="1" i="0" u="none" strike="noStrike" kern="1200" cap="none" normalizeH="0" baseline="0" noProof="0" dirty="0">
                          <a:ln>
                            <a:noFill/>
                          </a:ln>
                          <a:solidFill>
                            <a:srgbClr val="0F5494"/>
                          </a:solidFill>
                          <a:effectLst/>
                          <a:latin typeface="+mn-lt"/>
                          <a:ea typeface="+mn-ea"/>
                          <a:cs typeface="Arial" charset="0"/>
                          <a:sym typeface="Wingdings" pitchFamily="2" charset="2"/>
                        </a:rPr>
                        <a:t>Existence of a </a:t>
                      </a:r>
                      <a:r>
                        <a:rPr kumimoji="0" lang="en-GB" sz="1600" b="1" i="0" u="none" strike="noStrike" kern="1200" cap="none" normalizeH="0" baseline="0" noProof="0" dirty="0" err="1">
                          <a:ln>
                            <a:noFill/>
                          </a:ln>
                          <a:solidFill>
                            <a:srgbClr val="0F5494"/>
                          </a:solidFill>
                          <a:effectLst/>
                          <a:latin typeface="+mn-lt"/>
                          <a:ea typeface="+mn-ea"/>
                          <a:cs typeface="Arial" charset="0"/>
                          <a:sym typeface="Wingdings" pitchFamily="2" charset="2"/>
                        </a:rPr>
                        <a:t>M&amp;E</a:t>
                      </a:r>
                      <a:r>
                        <a:rPr kumimoji="0" lang="en-GB" sz="1600" b="1" i="0" u="none" strike="noStrike" kern="1200" cap="none" normalizeH="0" baseline="0" noProof="0" dirty="0">
                          <a:ln>
                            <a:noFill/>
                          </a:ln>
                          <a:solidFill>
                            <a:srgbClr val="0F5494"/>
                          </a:solidFill>
                          <a:effectLst/>
                          <a:latin typeface="+mn-lt"/>
                          <a:ea typeface="+mn-ea"/>
                          <a:cs typeface="Arial" charset="0"/>
                          <a:sym typeface="Wingdings" pitchFamily="2" charset="2"/>
                        </a:rPr>
                        <a:t> system</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600" b="1" i="0" u="none" strike="noStrike" kern="1200" cap="none" normalizeH="0" baseline="0" noProof="0" dirty="0">
                          <a:ln>
                            <a:noFill/>
                          </a:ln>
                          <a:solidFill>
                            <a:srgbClr val="0F5494"/>
                          </a:solidFill>
                          <a:effectLst/>
                          <a:latin typeface="+mn-lt"/>
                          <a:ea typeface="+mn-ea"/>
                          <a:cs typeface="Arial" charset="0"/>
                          <a:sym typeface="Wingdings" pitchFamily="2" charset="2"/>
                        </a:rPr>
                        <a:t>Policy implementation track record</a:t>
                      </a:r>
                      <a:endParaRPr kumimoji="0" lang="en-GB" sz="1600" b="1" i="0" u="none" strike="noStrike" kern="1200" cap="none" normalizeH="0" baseline="0" noProof="0" dirty="0">
                        <a:ln>
                          <a:noFill/>
                        </a:ln>
                        <a:solidFill>
                          <a:srgbClr val="0F5494"/>
                        </a:solidFill>
                        <a:effectLst/>
                        <a:latin typeface="+mn-lt"/>
                        <a:ea typeface="+mn-ea"/>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15" name="Rectangle 14"/>
          <p:cNvSpPr/>
          <p:nvPr/>
        </p:nvSpPr>
        <p:spPr bwMode="auto">
          <a:xfrm>
            <a:off x="7812360" y="7029400"/>
            <a:ext cx="914400" cy="914400"/>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16" name="Slide Number Placeholder 3"/>
          <p:cNvSpPr>
            <a:spLocks noGrp="1"/>
          </p:cNvSpPr>
          <p:nvPr>
            <p:ph type="sldNum" sz="quarter" idx="12"/>
          </p:nvPr>
        </p:nvSpPr>
        <p:spPr>
          <a:xfrm>
            <a:off x="6830888" y="6553150"/>
            <a:ext cx="2133600" cy="476250"/>
          </a:xfrm>
        </p:spPr>
        <p:txBody>
          <a:bodyPr/>
          <a:lstStyle/>
          <a:p>
            <a:fld id="{37B83C0C-BC65-4367-9B8A-060D4801009D}" type="slidenum">
              <a:rPr lang="en-GB" smtClean="0"/>
              <a:pPr/>
              <a:t>11</a:t>
            </a:fld>
            <a:endParaRPr lang="en-GB" dirty="0"/>
          </a:p>
        </p:txBody>
      </p:sp>
      <p:graphicFrame>
        <p:nvGraphicFramePr>
          <p:cNvPr id="18" name="Group 34"/>
          <p:cNvGraphicFramePr>
            <a:graphicFrameLocks noGrp="1"/>
          </p:cNvGraphicFramePr>
          <p:nvPr>
            <p:extLst>
              <p:ext uri="{D42A27DB-BD31-4B8C-83A1-F6EECF244321}">
                <p14:modId xmlns:p14="http://schemas.microsoft.com/office/powerpoint/2010/main" val="457607049"/>
              </p:ext>
            </p:extLst>
          </p:nvPr>
        </p:nvGraphicFramePr>
        <p:xfrm>
          <a:off x="251520" y="1916833"/>
          <a:ext cx="3888432" cy="4392487"/>
        </p:xfrm>
        <a:graphic>
          <a:graphicData uri="http://schemas.openxmlformats.org/drawingml/2006/table">
            <a:tbl>
              <a:tblPr/>
              <a:tblGrid>
                <a:gridCol w="3888432">
                  <a:extLst>
                    <a:ext uri="{9D8B030D-6E8A-4147-A177-3AD203B41FA5}">
                      <a16:colId xmlns:a16="http://schemas.microsoft.com/office/drawing/2014/main" xmlns="" val="20000"/>
                    </a:ext>
                  </a:extLst>
                </a:gridCol>
              </a:tblGrid>
              <a:tr h="677939">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Analysing and understanding the partner’s policy documents</a:t>
                      </a: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3714548">
                <a:tc>
                  <a:txBody>
                    <a:bodyPr/>
                    <a:lstStyle/>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Focus on national development policy and governance:</a:t>
                      </a:r>
                    </a:p>
                    <a:p>
                      <a:pPr marL="574675" marR="0" lvl="1"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Policy documents</a:t>
                      </a:r>
                    </a:p>
                    <a:p>
                      <a:pPr marL="574675" marR="0" lvl="1"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Budget laws</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What are the policy objectives?</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What is the </a:t>
                      </a:r>
                      <a:r>
                        <a:rPr kumimoji="0" lang="en-GB" sz="1800" b="1" i="0" u="none" strike="noStrike" kern="1200" cap="none" normalizeH="0" baseline="0" noProof="0" dirty="0" err="1">
                          <a:ln>
                            <a:noFill/>
                          </a:ln>
                          <a:solidFill>
                            <a:srgbClr val="0F5494"/>
                          </a:solidFill>
                          <a:effectLst/>
                          <a:latin typeface="+mn-lt"/>
                          <a:ea typeface="+mn-ea"/>
                          <a:cs typeface="Arial" charset="0"/>
                        </a:rPr>
                        <a:t>govmt</a:t>
                      </a:r>
                      <a:r>
                        <a:rPr kumimoji="0" lang="en-GB" sz="1800" b="1" i="0" u="none" strike="noStrike" kern="1200" cap="none" normalizeH="0" baseline="0" noProof="0" dirty="0">
                          <a:ln>
                            <a:noFill/>
                          </a:ln>
                          <a:solidFill>
                            <a:srgbClr val="0F5494"/>
                          </a:solidFill>
                          <a:effectLst/>
                          <a:latin typeface="+mn-lt"/>
                          <a:ea typeface="+mn-ea"/>
                          <a:cs typeface="Arial" charset="0"/>
                        </a:rPr>
                        <a:t>. strategy (resources, institutions)?</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800" b="1" i="0" u="none" strike="noStrike" kern="1200" cap="none" normalizeH="0" baseline="0" noProof="0" dirty="0">
                          <a:ln>
                            <a:noFill/>
                          </a:ln>
                          <a:solidFill>
                            <a:srgbClr val="0F5494"/>
                          </a:solidFill>
                          <a:effectLst/>
                          <a:latin typeface="+mn-lt"/>
                          <a:ea typeface="+mn-ea"/>
                          <a:cs typeface="Arial" charset="0"/>
                        </a:rPr>
                        <a:t>Institutional reform programmes?</a:t>
                      </a:r>
                      <a:endParaRPr kumimoji="0" lang="en-GB" sz="1400" b="1" i="0" u="none" strike="noStrike" kern="1200" cap="none" normalizeH="0" baseline="0" noProof="0" dirty="0">
                        <a:ln>
                          <a:noFill/>
                        </a:ln>
                        <a:solidFill>
                          <a:srgbClr val="0F5494"/>
                        </a:solidFill>
                        <a:effectLst/>
                        <a:latin typeface="+mn-lt"/>
                        <a:ea typeface="+mn-ea"/>
                        <a:cs typeface="Arial" charset="0"/>
                      </a:endParaRP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5765576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09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095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39851"/>
            <a:ext cx="9036496" cy="720998"/>
          </a:xfrm>
        </p:spPr>
        <p:txBody>
          <a:bodyPr/>
          <a:lstStyle/>
          <a:p>
            <a:pPr algn="ctr"/>
            <a:r>
              <a:rPr lang="en-GB" sz="2400" dirty="0">
                <a:solidFill>
                  <a:schemeClr val="accent1">
                    <a:lumMod val="25000"/>
                  </a:schemeClr>
                </a:solidFill>
              </a:rPr>
              <a:t>2. Assessing the macro-economic </a:t>
            </a:r>
            <a:br>
              <a:rPr lang="en-GB" sz="2400" dirty="0">
                <a:solidFill>
                  <a:schemeClr val="accent1">
                    <a:lumMod val="25000"/>
                  </a:schemeClr>
                </a:solidFill>
              </a:rPr>
            </a:br>
            <a:r>
              <a:rPr lang="en-GB" sz="2400" dirty="0">
                <a:solidFill>
                  <a:schemeClr val="accent1">
                    <a:lumMod val="25000"/>
                  </a:schemeClr>
                </a:solidFill>
              </a:rPr>
              <a:t>stability criterion</a:t>
            </a:r>
            <a:r>
              <a:rPr lang="en-GB" sz="2400" dirty="0">
                <a:solidFill>
                  <a:srgbClr val="FF0000"/>
                </a:solidFill>
              </a:rPr>
              <a:t/>
            </a:r>
            <a:br>
              <a:rPr lang="en-GB" sz="2400" dirty="0">
                <a:solidFill>
                  <a:srgbClr val="FF0000"/>
                </a:solidFill>
              </a:rPr>
            </a:br>
            <a:endParaRPr lang="en-GB" sz="2400" dirty="0">
              <a:solidFill>
                <a:srgbClr val="FF0000"/>
              </a:solidFill>
            </a:endParaRPr>
          </a:p>
        </p:txBody>
      </p:sp>
      <p:sp>
        <p:nvSpPr>
          <p:cNvPr id="3" name="Content Placeholder 2"/>
          <p:cNvSpPr>
            <a:spLocks noGrp="1"/>
          </p:cNvSpPr>
          <p:nvPr>
            <p:ph idx="1"/>
          </p:nvPr>
        </p:nvSpPr>
        <p:spPr>
          <a:xfrm>
            <a:off x="179512" y="2420888"/>
            <a:ext cx="8229600" cy="2160240"/>
          </a:xfrm>
        </p:spPr>
        <p:txBody>
          <a:bodyPr/>
          <a:lstStyle/>
          <a:p>
            <a:pPr marL="358775" indent="-358775">
              <a:buClr>
                <a:srgbClr val="0F5494"/>
              </a:buClr>
              <a:buFont typeface="Wingdings" pitchFamily="2" charset="2"/>
              <a:buChar char="§"/>
            </a:pPr>
            <a:r>
              <a:rPr lang="en-GB" sz="2800" i="0" dirty="0">
                <a:sym typeface="Wingdings" pitchFamily="2" charset="2"/>
              </a:rPr>
              <a:t>Crucial importance of a stable macro-economic framework to support the national development policy</a:t>
            </a:r>
          </a:p>
          <a:p>
            <a:pPr marL="358775" indent="-358775">
              <a:buClr>
                <a:srgbClr val="0F5494"/>
              </a:buClr>
              <a:buNone/>
            </a:pPr>
            <a:endParaRPr lang="en-GB" i="0" dirty="0">
              <a:sym typeface="Wingdings" pitchFamily="2" charset="2"/>
            </a:endParaRPr>
          </a:p>
          <a:p>
            <a:pPr marL="358775" indent="-358775">
              <a:buClr>
                <a:srgbClr val="0F5494"/>
              </a:buClr>
              <a:buFont typeface="Wingdings" pitchFamily="2" charset="2"/>
              <a:buChar char="§"/>
            </a:pPr>
            <a:r>
              <a:rPr lang="en-GB" sz="2800" i="0" dirty="0">
                <a:sym typeface="Wingdings" pitchFamily="2" charset="2"/>
              </a:rPr>
              <a:t>Relationship with the IMF: </a:t>
            </a:r>
          </a:p>
          <a:p>
            <a:pPr marL="758825" lvl="1" indent="-358775">
              <a:buClr>
                <a:srgbClr val="0F5494"/>
              </a:buClr>
            </a:pPr>
            <a:r>
              <a:rPr lang="en-GB" sz="2400" b="0" dirty="0">
                <a:ea typeface="+mn-ea"/>
                <a:cs typeface="+mn-cs"/>
                <a:sym typeface="Wingdings" pitchFamily="2" charset="2"/>
              </a:rPr>
              <a:t>Concessional lending programme (</a:t>
            </a:r>
            <a:r>
              <a:rPr lang="en-GB" sz="2400" b="0" dirty="0" err="1">
                <a:ea typeface="+mn-ea"/>
                <a:cs typeface="+mn-cs"/>
                <a:sym typeface="Wingdings" pitchFamily="2" charset="2"/>
              </a:rPr>
              <a:t>ECF</a:t>
            </a:r>
            <a:r>
              <a:rPr lang="en-GB" sz="2400" b="0" dirty="0">
                <a:ea typeface="+mn-ea"/>
                <a:cs typeface="+mn-cs"/>
                <a:sym typeface="Wingdings" pitchFamily="2" charset="2"/>
              </a:rPr>
              <a:t>, </a:t>
            </a:r>
            <a:r>
              <a:rPr lang="en-GB" sz="2400" b="0" dirty="0" err="1">
                <a:ea typeface="+mn-ea"/>
                <a:cs typeface="+mn-cs"/>
                <a:sym typeface="Wingdings" pitchFamily="2" charset="2"/>
              </a:rPr>
              <a:t>SCF</a:t>
            </a:r>
            <a:r>
              <a:rPr lang="en-GB" sz="2400" b="0" dirty="0">
                <a:ea typeface="+mn-ea"/>
                <a:cs typeface="+mn-cs"/>
                <a:sym typeface="Wingdings" pitchFamily="2" charset="2"/>
              </a:rPr>
              <a:t>, </a:t>
            </a:r>
            <a:r>
              <a:rPr lang="en-GB" sz="2400" b="0" dirty="0" err="1">
                <a:ea typeface="+mn-ea"/>
                <a:cs typeface="+mn-cs"/>
                <a:sym typeface="Wingdings" pitchFamily="2" charset="2"/>
              </a:rPr>
              <a:t>RCF</a:t>
            </a:r>
            <a:r>
              <a:rPr lang="en-GB" sz="2400" b="0" dirty="0">
                <a:ea typeface="+mn-ea"/>
                <a:cs typeface="+mn-cs"/>
                <a:sym typeface="Wingdings" pitchFamily="2" charset="2"/>
              </a:rPr>
              <a:t>):  on or off track? implications? </a:t>
            </a:r>
          </a:p>
          <a:p>
            <a:pPr marL="758825" lvl="1" indent="-358775">
              <a:buClr>
                <a:srgbClr val="0F5494"/>
              </a:buClr>
            </a:pPr>
            <a:r>
              <a:rPr lang="en-GB" sz="2400" b="0" dirty="0">
                <a:ea typeface="+mn-ea"/>
                <a:cs typeface="+mn-cs"/>
                <a:sym typeface="Wingdings" pitchFamily="2" charset="2"/>
              </a:rPr>
              <a:t>Consultations under Art. IV.</a:t>
            </a:r>
          </a:p>
          <a:p>
            <a:pPr marL="758825" lvl="1" indent="-358775">
              <a:buClr>
                <a:srgbClr val="0F5494"/>
              </a:buClr>
              <a:buNone/>
            </a:pPr>
            <a:endParaRPr lang="en-GB" sz="2400" b="0" dirty="0">
              <a:ea typeface="+mn-ea"/>
              <a:cs typeface="+mn-cs"/>
              <a:sym typeface="Wingdings" pitchFamily="2" charset="2"/>
            </a:endParaRPr>
          </a:p>
          <a:p>
            <a:pPr marL="400050" lvl="1" indent="0">
              <a:buClr>
                <a:srgbClr val="0F5494"/>
              </a:buClr>
              <a:buFont typeface="Wingdings" pitchFamily="2" charset="2"/>
              <a:buChar char="§"/>
              <a:tabLst>
                <a:tab pos="0" algn="l"/>
              </a:tabLst>
            </a:pPr>
            <a:endParaRPr lang="en-GB" sz="2400"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12</a:t>
            </a:fld>
            <a:endParaRPr lang="en-GB" dirty="0"/>
          </a:p>
        </p:txBody>
      </p:sp>
    </p:spTree>
    <p:extLst>
      <p:ext uri="{BB962C8B-B14F-4D97-AF65-F5344CB8AC3E}">
        <p14:creationId xmlns:p14="http://schemas.microsoft.com/office/powerpoint/2010/main" val="1787074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97" y="1556792"/>
            <a:ext cx="8928992" cy="432965"/>
          </a:xfrm>
        </p:spPr>
        <p:txBody>
          <a:bodyPr/>
          <a:lstStyle/>
          <a:p>
            <a:pPr algn="ctr"/>
            <a:r>
              <a:rPr lang="en-GB" sz="2000" dirty="0">
                <a:solidFill>
                  <a:schemeClr val="accent1">
                    <a:lumMod val="25000"/>
                  </a:schemeClr>
                </a:solidFill>
              </a:rPr>
              <a:t>2b. Assessing the macro-economic stability criterion</a:t>
            </a:r>
            <a:r>
              <a:rPr lang="en-GB" sz="2000" dirty="0">
                <a:solidFill>
                  <a:srgbClr val="FF0000"/>
                </a:solidFill>
              </a:rPr>
              <a:t/>
            </a:r>
            <a:br>
              <a:rPr lang="en-GB" sz="2000" dirty="0">
                <a:solidFill>
                  <a:srgbClr val="FF0000"/>
                </a:solidFill>
              </a:rPr>
            </a:br>
            <a:r>
              <a:rPr lang="en-GB" sz="2000" dirty="0">
                <a:solidFill>
                  <a:srgbClr val="FF0000"/>
                </a:solidFill>
              </a:rPr>
              <a:t/>
            </a:r>
            <a:br>
              <a:rPr lang="en-GB" sz="2000" dirty="0">
                <a:solidFill>
                  <a:srgbClr val="FF0000"/>
                </a:solidFill>
              </a:rPr>
            </a:br>
            <a:r>
              <a:rPr lang="en-GB" sz="2000" dirty="0"/>
              <a:t>Steps in assessing the macro-economic stability criterion </a:t>
            </a:r>
            <a:br>
              <a:rPr lang="en-GB" sz="2000" dirty="0"/>
            </a:br>
            <a:endParaRPr lang="en-GB" sz="2000" dirty="0"/>
          </a:p>
        </p:txBody>
      </p:sp>
      <p:sp>
        <p:nvSpPr>
          <p:cNvPr id="3" name="Content Placeholder 2"/>
          <p:cNvSpPr>
            <a:spLocks noGrp="1"/>
          </p:cNvSpPr>
          <p:nvPr>
            <p:ph idx="1"/>
          </p:nvPr>
        </p:nvSpPr>
        <p:spPr>
          <a:xfrm>
            <a:off x="323528" y="2276872"/>
            <a:ext cx="8229600" cy="4320480"/>
          </a:xfrm>
        </p:spPr>
        <p:txBody>
          <a:bodyPr/>
          <a:lstStyle/>
          <a:p>
            <a:pPr marL="457200" indent="-457200">
              <a:buClr>
                <a:srgbClr val="0F5494"/>
              </a:buClr>
              <a:buAutoNum type="arabicPeriod"/>
            </a:pPr>
            <a:r>
              <a:rPr lang="en-GB" sz="2000" i="0" dirty="0">
                <a:sym typeface="Wingdings" pitchFamily="2" charset="2"/>
              </a:rPr>
              <a:t>Identify the main macro-economic imbalances and its causes</a:t>
            </a:r>
          </a:p>
          <a:p>
            <a:pPr marL="0" indent="0">
              <a:buClr>
                <a:srgbClr val="0F5494"/>
              </a:buClr>
              <a:buNone/>
            </a:pPr>
            <a:endParaRPr lang="en-GB" sz="2000" i="0" dirty="0">
              <a:sym typeface="Wingdings" pitchFamily="2" charset="2"/>
            </a:endParaRPr>
          </a:p>
          <a:p>
            <a:pPr marL="457200" indent="-457200">
              <a:buClr>
                <a:srgbClr val="0F5494"/>
              </a:buClr>
              <a:buAutoNum type="arabicPeriod"/>
              <a:tabLst>
                <a:tab pos="0" algn="l"/>
              </a:tabLst>
            </a:pPr>
            <a:r>
              <a:rPr lang="en-GB" sz="2000" i="0" dirty="0">
                <a:sym typeface="Wingdings" pitchFamily="2" charset="2"/>
              </a:rPr>
              <a:t>Check the coherence of the policy mix (fiscal policy, monetary policy, structural reforms, regulatory framework)</a:t>
            </a:r>
          </a:p>
          <a:p>
            <a:pPr marL="0" indent="0">
              <a:buClr>
                <a:srgbClr val="0F5494"/>
              </a:buClr>
              <a:buNone/>
              <a:tabLst>
                <a:tab pos="0" algn="l"/>
              </a:tabLst>
            </a:pPr>
            <a:endParaRPr lang="en-GB" sz="2000" i="0" dirty="0">
              <a:sym typeface="Wingdings" pitchFamily="2" charset="2"/>
            </a:endParaRPr>
          </a:p>
          <a:p>
            <a:pPr marL="457200" indent="-457200">
              <a:buClr>
                <a:srgbClr val="0F5494"/>
              </a:buClr>
              <a:buAutoNum type="arabicPeriod"/>
              <a:tabLst>
                <a:tab pos="0" algn="l"/>
              </a:tabLst>
            </a:pPr>
            <a:r>
              <a:rPr lang="en-GB" sz="2000" i="0" dirty="0">
                <a:sym typeface="Wingdings" pitchFamily="2" charset="2"/>
              </a:rPr>
              <a:t>Analyse the </a:t>
            </a:r>
            <a:r>
              <a:rPr lang="en-GB" sz="2000" i="0" dirty="0" err="1">
                <a:sym typeface="Wingdings" pitchFamily="2" charset="2"/>
              </a:rPr>
              <a:t>DRM</a:t>
            </a:r>
            <a:r>
              <a:rPr lang="en-GB" sz="2000" i="0" dirty="0">
                <a:sym typeface="Wingdings" pitchFamily="2" charset="2"/>
              </a:rPr>
              <a:t> policy  (tax ratio, tax effort, fiscal incentives, revenue from natural resources – </a:t>
            </a:r>
            <a:r>
              <a:rPr lang="en-GB" sz="1800" i="0" dirty="0">
                <a:sym typeface="Wingdings" pitchFamily="2" charset="2"/>
              </a:rPr>
              <a:t>Extractive Industries Transparency Initiative)</a:t>
            </a:r>
          </a:p>
          <a:p>
            <a:pPr marL="0" indent="0">
              <a:buClr>
                <a:srgbClr val="0F5494"/>
              </a:buClr>
              <a:buNone/>
              <a:tabLst>
                <a:tab pos="0" algn="l"/>
              </a:tabLst>
            </a:pPr>
            <a:endParaRPr lang="en-GB" sz="2000" i="0" dirty="0">
              <a:sym typeface="Wingdings" pitchFamily="2" charset="2"/>
            </a:endParaRPr>
          </a:p>
          <a:p>
            <a:pPr marL="457200" indent="-457200">
              <a:buClr>
                <a:srgbClr val="0F5494"/>
              </a:buClr>
              <a:buAutoNum type="arabicPeriod"/>
              <a:tabLst>
                <a:tab pos="0" algn="l"/>
              </a:tabLst>
            </a:pPr>
            <a:r>
              <a:rPr lang="en-GB" sz="2000" i="0" dirty="0">
                <a:sym typeface="Wingdings" pitchFamily="2" charset="2"/>
              </a:rPr>
              <a:t>Analyse the vulnerability of the economy to external shocks and how to strengthen resilience.</a:t>
            </a:r>
          </a:p>
          <a:p>
            <a:pPr marL="358775" indent="-358775">
              <a:buClr>
                <a:srgbClr val="0F5494"/>
              </a:buClr>
              <a:buFont typeface="Wingdings" pitchFamily="2" charset="2"/>
              <a:buChar char="§"/>
              <a:tabLst>
                <a:tab pos="0" algn="l"/>
              </a:tabLst>
            </a:pPr>
            <a:endParaRPr lang="en-GB" sz="20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13</a:t>
            </a:fld>
            <a:endParaRPr lang="en-GB"/>
          </a:p>
        </p:txBody>
      </p:sp>
    </p:spTree>
    <p:extLst>
      <p:ext uri="{BB962C8B-B14F-4D97-AF65-F5344CB8AC3E}">
        <p14:creationId xmlns:p14="http://schemas.microsoft.com/office/powerpoint/2010/main" val="3958260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536" y="1556792"/>
            <a:ext cx="9649072" cy="720998"/>
          </a:xfrm>
        </p:spPr>
        <p:txBody>
          <a:bodyPr/>
          <a:lstStyle/>
          <a:p>
            <a:pPr algn="ctr"/>
            <a:r>
              <a:rPr lang="en-GB" sz="2400" dirty="0">
                <a:solidFill>
                  <a:schemeClr val="accent1">
                    <a:lumMod val="25000"/>
                  </a:schemeClr>
                </a:solidFill>
              </a:rPr>
              <a:t>2c. Assessing the macro-economic </a:t>
            </a:r>
            <a:br>
              <a:rPr lang="en-GB" sz="2400" dirty="0">
                <a:solidFill>
                  <a:schemeClr val="accent1">
                    <a:lumMod val="25000"/>
                  </a:schemeClr>
                </a:solidFill>
              </a:rPr>
            </a:br>
            <a:r>
              <a:rPr lang="en-GB" sz="2400" dirty="0">
                <a:solidFill>
                  <a:schemeClr val="accent1">
                    <a:lumMod val="25000"/>
                  </a:schemeClr>
                </a:solidFill>
              </a:rPr>
              <a:t> stability criterion</a:t>
            </a:r>
            <a:r>
              <a:rPr lang="en-GB" sz="2400" dirty="0">
                <a:solidFill>
                  <a:srgbClr val="FF0000"/>
                </a:solidFill>
              </a:rPr>
              <a:t/>
            </a:r>
            <a:br>
              <a:rPr lang="en-GB" sz="2400" dirty="0">
                <a:solidFill>
                  <a:srgbClr val="FF0000"/>
                </a:solidFill>
              </a:rPr>
            </a:br>
            <a:r>
              <a:rPr lang="en-GB" sz="2400" dirty="0"/>
              <a:t/>
            </a:r>
            <a:br>
              <a:rPr lang="en-GB" sz="2400" dirty="0"/>
            </a:br>
            <a:r>
              <a:rPr lang="en-GB" sz="2400" dirty="0">
                <a:solidFill>
                  <a:srgbClr val="FF0000"/>
                </a:solidFill>
              </a:rPr>
              <a:t>Key messages </a:t>
            </a:r>
            <a:r>
              <a:rPr lang="en-GB" sz="2400" dirty="0"/>
              <a:t/>
            </a:r>
            <a:br>
              <a:rPr lang="en-GB" sz="2400" dirty="0"/>
            </a:br>
            <a:endParaRPr lang="en-GB" sz="2400" dirty="0"/>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en-GB" sz="1200" b="1" dirty="0"/>
          </a:p>
          <a:p>
            <a:pPr marL="400050" lvl="1" indent="0">
              <a:buClr>
                <a:srgbClr val="0F5494"/>
              </a:buClr>
              <a:buFont typeface="Wingdings" pitchFamily="2" charset="2"/>
              <a:buChar char="§"/>
              <a:tabLst>
                <a:tab pos="0" algn="l"/>
              </a:tabLst>
            </a:pPr>
            <a:endParaRPr lang="en-GB" sz="1200" b="1" dirty="0"/>
          </a:p>
          <a:p>
            <a:pPr marL="400050" lvl="1" indent="0">
              <a:buClr>
                <a:srgbClr val="0F5494"/>
              </a:buClr>
              <a:buFont typeface="Wingdings" pitchFamily="2" charset="2"/>
              <a:buChar char="§"/>
              <a:tabLst>
                <a:tab pos="0" algn="l"/>
              </a:tabLst>
            </a:pPr>
            <a:endParaRPr lang="en-GB" sz="1200" dirty="0"/>
          </a:p>
          <a:p>
            <a:pPr marL="400050" lvl="1" indent="0">
              <a:buClr>
                <a:srgbClr val="0F5494"/>
              </a:buClr>
              <a:buFont typeface="Wingdings" pitchFamily="2" charset="2"/>
              <a:buChar char="§"/>
              <a:tabLst>
                <a:tab pos="0" algn="l"/>
              </a:tabLst>
            </a:pPr>
            <a:endParaRPr lang="en-GB" sz="1200" b="1" dirty="0"/>
          </a:p>
          <a:p>
            <a:pPr marL="400050" lvl="1" indent="0">
              <a:buClr>
                <a:srgbClr val="0F5494"/>
              </a:buClr>
              <a:buFont typeface="Wingdings" pitchFamily="2" charset="2"/>
              <a:buChar char="§"/>
              <a:tabLst>
                <a:tab pos="0" algn="l"/>
              </a:tabLst>
            </a:pPr>
            <a:endParaRPr lang="en-GB" sz="1200" b="1" dirty="0"/>
          </a:p>
          <a:p>
            <a:pPr marL="358775" indent="-358775">
              <a:buClr>
                <a:srgbClr val="0F5494"/>
              </a:buClr>
              <a:buFont typeface="Wingdings" pitchFamily="2" charset="2"/>
              <a:buChar char="§"/>
              <a:tabLst>
                <a:tab pos="0" algn="l"/>
              </a:tabLst>
            </a:pPr>
            <a:endParaRPr lang="en-GB"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14</a:t>
            </a:fld>
            <a:endParaRPr lang="en-GB"/>
          </a:p>
        </p:txBody>
      </p:sp>
      <p:sp>
        <p:nvSpPr>
          <p:cNvPr id="5" name="Rectangle 4"/>
          <p:cNvSpPr/>
          <p:nvPr/>
        </p:nvSpPr>
        <p:spPr>
          <a:xfrm>
            <a:off x="467544" y="2492896"/>
            <a:ext cx="8064896" cy="4478149"/>
          </a:xfrm>
          <a:prstGeom prst="rect">
            <a:avLst/>
          </a:prstGeom>
        </p:spPr>
        <p:txBody>
          <a:bodyPr wrap="square">
            <a:spAutoFit/>
          </a:bodyPr>
          <a:lstStyle/>
          <a:p>
            <a:pPr marL="476250" indent="-476250">
              <a:lnSpc>
                <a:spcPct val="130000"/>
              </a:lnSpc>
              <a:spcAft>
                <a:spcPts val="0"/>
              </a:spcAft>
              <a:buFont typeface="Wingdings" pitchFamily="2" charset="2"/>
              <a:buChar char="§"/>
              <a:defRPr/>
            </a:pPr>
            <a:r>
              <a:rPr lang="en-GB" sz="2000" dirty="0">
                <a:latin typeface="+mn-lt"/>
                <a:sym typeface="Wingdings" pitchFamily="2" charset="2"/>
              </a:rPr>
              <a:t>Look for medium-term</a:t>
            </a:r>
            <a:r>
              <a:rPr lang="en-GB" sz="2000" dirty="0">
                <a:solidFill>
                  <a:srgbClr val="FF0000"/>
                </a:solidFill>
                <a:latin typeface="+mn-lt"/>
                <a:sym typeface="Wingdings" pitchFamily="2" charset="2"/>
              </a:rPr>
              <a:t> trends </a:t>
            </a:r>
            <a:r>
              <a:rPr lang="en-GB" sz="2000" dirty="0">
                <a:latin typeface="+mn-lt"/>
                <a:sym typeface="Wingdings" pitchFamily="2" charset="2"/>
              </a:rPr>
              <a:t>of the deficits.</a:t>
            </a:r>
          </a:p>
          <a:p>
            <a:pPr>
              <a:lnSpc>
                <a:spcPct val="130000"/>
              </a:lnSpc>
              <a:spcAft>
                <a:spcPts val="0"/>
              </a:spcAft>
              <a:defRPr/>
            </a:pPr>
            <a:endParaRPr lang="en-GB" sz="2000" dirty="0">
              <a:latin typeface="+mn-lt"/>
              <a:sym typeface="Wingdings" pitchFamily="2" charset="2"/>
            </a:endParaRPr>
          </a:p>
          <a:p>
            <a:pPr marL="476250" indent="-476250">
              <a:lnSpc>
                <a:spcPct val="130000"/>
              </a:lnSpc>
              <a:spcAft>
                <a:spcPts val="0"/>
              </a:spcAft>
              <a:buFont typeface="Wingdings" pitchFamily="2" charset="2"/>
              <a:buChar char="§"/>
              <a:defRPr/>
            </a:pPr>
            <a:r>
              <a:rPr lang="en-GB" sz="2000" dirty="0">
                <a:latin typeface="+mn-lt"/>
                <a:sym typeface="Wingdings" pitchFamily="2" charset="2"/>
              </a:rPr>
              <a:t>Pay special attention to the </a:t>
            </a:r>
            <a:r>
              <a:rPr lang="en-GB" sz="2000" dirty="0">
                <a:solidFill>
                  <a:srgbClr val="FF0000"/>
                </a:solidFill>
                <a:latin typeface="+mn-lt"/>
                <a:sym typeface="Wingdings" pitchFamily="2" charset="2"/>
              </a:rPr>
              <a:t>fiscal targets</a:t>
            </a:r>
            <a:endParaRPr lang="en-GB" sz="2000" dirty="0">
              <a:latin typeface="+mn-lt"/>
              <a:sym typeface="Wingdings" pitchFamily="2" charset="2"/>
            </a:endParaRPr>
          </a:p>
          <a:p>
            <a:pPr marL="476250" indent="-476250">
              <a:lnSpc>
                <a:spcPct val="130000"/>
              </a:lnSpc>
              <a:spcAft>
                <a:spcPts val="0"/>
              </a:spcAft>
              <a:buFont typeface="Wingdings" pitchFamily="2" charset="2"/>
              <a:buChar char="§"/>
              <a:defRPr/>
            </a:pPr>
            <a:endParaRPr lang="en-GB" sz="2000" dirty="0">
              <a:latin typeface="+mn-lt"/>
              <a:sym typeface="Wingdings" pitchFamily="2" charset="2"/>
            </a:endParaRPr>
          </a:p>
          <a:p>
            <a:pPr marL="476250" indent="-476250">
              <a:lnSpc>
                <a:spcPct val="130000"/>
              </a:lnSpc>
              <a:spcAft>
                <a:spcPts val="0"/>
              </a:spcAft>
              <a:buFont typeface="Wingdings" pitchFamily="2" charset="2"/>
              <a:buChar char="§"/>
              <a:defRPr/>
            </a:pPr>
            <a:r>
              <a:rPr lang="en-GB" sz="2000" dirty="0">
                <a:latin typeface="+mn-lt"/>
                <a:sym typeface="Wingdings" pitchFamily="2" charset="2"/>
              </a:rPr>
              <a:t>Focus on the </a:t>
            </a:r>
            <a:r>
              <a:rPr lang="en-GB" sz="2000" dirty="0">
                <a:solidFill>
                  <a:srgbClr val="FF0000"/>
                </a:solidFill>
                <a:latin typeface="+mn-lt"/>
                <a:sym typeface="Wingdings" pitchFamily="2" charset="2"/>
              </a:rPr>
              <a:t>domestic revenue mobilisation </a:t>
            </a:r>
            <a:r>
              <a:rPr lang="en-GB" sz="2000" dirty="0">
                <a:latin typeface="+mn-lt"/>
                <a:sym typeface="Wingdings" pitchFamily="2" charset="2"/>
              </a:rPr>
              <a:t>and the consistency with macro-economic stability (see EC Communication on BS)</a:t>
            </a:r>
          </a:p>
          <a:p>
            <a:pPr>
              <a:lnSpc>
                <a:spcPct val="130000"/>
              </a:lnSpc>
              <a:spcAft>
                <a:spcPts val="0"/>
              </a:spcAft>
              <a:defRPr/>
            </a:pPr>
            <a:endParaRPr lang="en-GB" sz="2000" dirty="0">
              <a:latin typeface="+mn-lt"/>
              <a:sym typeface="Wingdings" pitchFamily="2" charset="2"/>
            </a:endParaRPr>
          </a:p>
          <a:p>
            <a:pPr marL="476250" indent="-476250">
              <a:lnSpc>
                <a:spcPct val="130000"/>
              </a:lnSpc>
              <a:spcAft>
                <a:spcPts val="0"/>
              </a:spcAft>
              <a:buFont typeface="Wingdings" pitchFamily="2" charset="2"/>
              <a:buChar char="§"/>
              <a:defRPr/>
            </a:pPr>
            <a:r>
              <a:rPr lang="en-GB" sz="2000" b="1" dirty="0">
                <a:sym typeface="Wingdings" pitchFamily="2" charset="2"/>
              </a:rPr>
              <a:t>Is the macro-economic policy sufficiently stable to support the national development project? </a:t>
            </a:r>
          </a:p>
          <a:p>
            <a:pPr>
              <a:lnSpc>
                <a:spcPct val="130000"/>
              </a:lnSpc>
              <a:spcAft>
                <a:spcPts val="0"/>
              </a:spcAft>
              <a:defRPr/>
            </a:pPr>
            <a:endParaRPr lang="en-GB" sz="2000" dirty="0">
              <a:latin typeface="+mn-lt"/>
              <a:sym typeface="Wingdings" pitchFamily="2" charset="2"/>
            </a:endParaRPr>
          </a:p>
        </p:txBody>
      </p:sp>
    </p:spTree>
    <p:extLst>
      <p:ext uri="{BB962C8B-B14F-4D97-AF65-F5344CB8AC3E}">
        <p14:creationId xmlns:p14="http://schemas.microsoft.com/office/powerpoint/2010/main" val="50388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7B83C0C-BC65-4367-9B8A-060D4801009D}" type="slidenum">
              <a:rPr lang="en-GB" smtClean="0"/>
              <a:pPr/>
              <a:t>15</a:t>
            </a:fld>
            <a:endParaRPr lang="en-GB" dirty="0"/>
          </a:p>
        </p:txBody>
      </p:sp>
      <p:sp>
        <p:nvSpPr>
          <p:cNvPr id="5" name="Title 1"/>
          <p:cNvSpPr>
            <a:spLocks noGrp="1"/>
          </p:cNvSpPr>
          <p:nvPr>
            <p:ph type="title"/>
          </p:nvPr>
        </p:nvSpPr>
        <p:spPr>
          <a:xfrm>
            <a:off x="-108520" y="1339850"/>
            <a:ext cx="8733408" cy="936625"/>
          </a:xfrm>
        </p:spPr>
        <p:txBody>
          <a:bodyPr/>
          <a:lstStyle/>
          <a:p>
            <a:pPr algn="ctr"/>
            <a:r>
              <a:rPr lang="en-GB" sz="2800" dirty="0">
                <a:solidFill>
                  <a:schemeClr val="accent2">
                    <a:lumMod val="75000"/>
                  </a:schemeClr>
                </a:solidFill>
              </a:rPr>
              <a:t>3. Assessing the </a:t>
            </a:r>
            <a:r>
              <a:rPr lang="en-GB" sz="2800" dirty="0" err="1">
                <a:solidFill>
                  <a:schemeClr val="accent2">
                    <a:lumMod val="75000"/>
                  </a:schemeClr>
                </a:solidFill>
              </a:rPr>
              <a:t>PFM</a:t>
            </a:r>
            <a:r>
              <a:rPr lang="en-GB" sz="2800" dirty="0">
                <a:solidFill>
                  <a:schemeClr val="accent2">
                    <a:lumMod val="75000"/>
                  </a:schemeClr>
                </a:solidFill>
              </a:rPr>
              <a:t> eligibility criterion   </a:t>
            </a:r>
            <a:r>
              <a:rPr lang="en-GB" sz="2800" dirty="0"/>
              <a:t/>
            </a:r>
            <a:br>
              <a:rPr lang="en-GB" sz="2800" dirty="0"/>
            </a:br>
            <a:endParaRPr lang="en-GB" sz="2800" dirty="0"/>
          </a:p>
        </p:txBody>
      </p:sp>
      <p:sp>
        <p:nvSpPr>
          <p:cNvPr id="7" name="TextBox 6"/>
          <p:cNvSpPr txBox="1"/>
          <p:nvPr/>
        </p:nvSpPr>
        <p:spPr>
          <a:xfrm>
            <a:off x="611560" y="1988840"/>
            <a:ext cx="7992888" cy="5324535"/>
          </a:xfrm>
          <a:prstGeom prst="rect">
            <a:avLst/>
          </a:prstGeom>
          <a:noFill/>
        </p:spPr>
        <p:txBody>
          <a:bodyPr wrap="square" rtlCol="0">
            <a:spAutoFit/>
          </a:bodyPr>
          <a:lstStyle/>
          <a:p>
            <a:pPr marL="228600" indent="-228600">
              <a:buAutoNum type="arabicPeriod"/>
            </a:pPr>
            <a:r>
              <a:rPr lang="fr-FR" sz="2400" dirty="0"/>
              <a:t> </a:t>
            </a:r>
            <a:r>
              <a:rPr lang="fr-FR" sz="2400" dirty="0" err="1"/>
              <a:t>Assessment</a:t>
            </a:r>
            <a:r>
              <a:rPr lang="fr-FR" sz="2400" dirty="0"/>
              <a:t> of  main </a:t>
            </a:r>
            <a:r>
              <a:rPr lang="fr-FR" sz="2400" dirty="0" err="1"/>
              <a:t>weaknesses</a:t>
            </a:r>
            <a:r>
              <a:rPr lang="fr-FR" sz="2400" dirty="0"/>
              <a:t> (</a:t>
            </a:r>
            <a:r>
              <a:rPr lang="fr-FR" sz="2400" dirty="0" err="1"/>
              <a:t>baseline</a:t>
            </a:r>
            <a:r>
              <a:rPr lang="fr-FR" sz="2400" dirty="0"/>
              <a:t> situation)</a:t>
            </a:r>
          </a:p>
          <a:p>
            <a:endParaRPr lang="fr-FR" sz="2400" dirty="0"/>
          </a:p>
          <a:p>
            <a:r>
              <a:rPr lang="fr-FR" sz="2400" dirty="0"/>
              <a:t>2. </a:t>
            </a:r>
            <a:r>
              <a:rPr lang="fr-FR" sz="2400" dirty="0" err="1"/>
              <a:t>Assessment</a:t>
            </a:r>
            <a:r>
              <a:rPr lang="fr-FR" sz="2400" dirty="0"/>
              <a:t> of relevance of PFM </a:t>
            </a:r>
            <a:r>
              <a:rPr lang="fr-FR" sz="2400" dirty="0" err="1"/>
              <a:t>reform</a:t>
            </a:r>
            <a:endParaRPr lang="fr-FR" sz="2400" dirty="0"/>
          </a:p>
          <a:p>
            <a:endParaRPr lang="fr-FR" sz="2400" dirty="0"/>
          </a:p>
          <a:p>
            <a:r>
              <a:rPr lang="fr-FR" sz="2400" dirty="0"/>
              <a:t>3. </a:t>
            </a:r>
            <a:r>
              <a:rPr lang="fr-FR" sz="2400" dirty="0" err="1"/>
              <a:t>Assessment</a:t>
            </a:r>
            <a:r>
              <a:rPr lang="fr-FR" sz="2400" dirty="0"/>
              <a:t> of </a:t>
            </a:r>
            <a:r>
              <a:rPr lang="fr-FR" sz="2400" dirty="0" err="1"/>
              <a:t>credibility</a:t>
            </a:r>
            <a:r>
              <a:rPr lang="fr-FR" sz="2400" dirty="0"/>
              <a:t> of PFM </a:t>
            </a:r>
            <a:r>
              <a:rPr lang="fr-FR" sz="2400" dirty="0" err="1"/>
              <a:t>reform</a:t>
            </a:r>
            <a:endParaRPr lang="fr-FR" sz="2400" dirty="0"/>
          </a:p>
          <a:p>
            <a:pPr marL="228600" indent="-228600">
              <a:buAutoNum type="arabicPeriod"/>
            </a:pPr>
            <a:endParaRPr lang="fr-FR" sz="2400" dirty="0"/>
          </a:p>
          <a:p>
            <a:r>
              <a:rPr lang="fr-FR" sz="2400" dirty="0"/>
              <a:t>4. Key documents: PFM </a:t>
            </a:r>
            <a:r>
              <a:rPr lang="fr-FR" sz="2400" dirty="0" err="1"/>
              <a:t>reform</a:t>
            </a:r>
            <a:r>
              <a:rPr lang="fr-FR" sz="2400" dirty="0"/>
              <a:t> Action Plan and </a:t>
            </a:r>
            <a:r>
              <a:rPr lang="fr-FR" sz="2400" dirty="0" err="1"/>
              <a:t>Annual</a:t>
            </a:r>
            <a:r>
              <a:rPr lang="fr-FR" sz="2400" dirty="0"/>
              <a:t> PFM Reform Report</a:t>
            </a:r>
          </a:p>
          <a:p>
            <a:endParaRPr lang="fr-FR" sz="2800" dirty="0">
              <a:solidFill>
                <a:srgbClr val="FF0000"/>
              </a:solidFill>
            </a:endParaRPr>
          </a:p>
          <a:p>
            <a:r>
              <a:rPr lang="fr-FR" sz="2800" dirty="0">
                <a:solidFill>
                  <a:srgbClr val="FF0000"/>
                </a:solidFill>
              </a:rPr>
              <a:t>Derive issues for </a:t>
            </a:r>
            <a:r>
              <a:rPr lang="fr-FR" sz="2800" dirty="0" err="1">
                <a:solidFill>
                  <a:srgbClr val="FF0000"/>
                </a:solidFill>
              </a:rPr>
              <a:t>policy</a:t>
            </a:r>
            <a:r>
              <a:rPr lang="fr-FR" sz="2800" dirty="0">
                <a:solidFill>
                  <a:srgbClr val="FF0000"/>
                </a:solidFill>
              </a:rPr>
              <a:t> dialogue.</a:t>
            </a:r>
          </a:p>
          <a:p>
            <a:endParaRPr lang="fr-FR" sz="2000" dirty="0"/>
          </a:p>
          <a:p>
            <a:r>
              <a:rPr lang="fr-FR" sz="2000" dirty="0"/>
              <a:t>                                                (</a:t>
            </a:r>
            <a:r>
              <a:rPr lang="fr-FR" sz="2000" dirty="0" err="1"/>
              <a:t>Annex</a:t>
            </a:r>
            <a:r>
              <a:rPr lang="fr-FR" sz="2000" dirty="0"/>
              <a:t> 5 of BS Guidelines)</a:t>
            </a:r>
          </a:p>
          <a:p>
            <a:pPr marL="228600" indent="-228600">
              <a:buAutoNum type="arabicPeriod"/>
            </a:pPr>
            <a:endParaRPr lang="fr-FR" sz="2800" dirty="0"/>
          </a:p>
        </p:txBody>
      </p:sp>
    </p:spTree>
    <p:extLst>
      <p:ext uri="{BB962C8B-B14F-4D97-AF65-F5344CB8AC3E}">
        <p14:creationId xmlns:p14="http://schemas.microsoft.com/office/powerpoint/2010/main" val="383078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2536" y="1411858"/>
            <a:ext cx="9396536" cy="720998"/>
          </a:xfrm>
        </p:spPr>
        <p:txBody>
          <a:bodyPr/>
          <a:lstStyle/>
          <a:p>
            <a:pPr algn="ctr"/>
            <a:r>
              <a:rPr lang="en-GB" sz="2400" dirty="0">
                <a:solidFill>
                  <a:schemeClr val="accent2">
                    <a:lumMod val="75000"/>
                  </a:schemeClr>
                </a:solidFill>
              </a:rPr>
              <a:t>4. Assessing  the budgetary transparency</a:t>
            </a:r>
            <a:br>
              <a:rPr lang="en-GB" sz="2400" dirty="0">
                <a:solidFill>
                  <a:schemeClr val="accent2">
                    <a:lumMod val="75000"/>
                  </a:schemeClr>
                </a:solidFill>
              </a:rPr>
            </a:br>
            <a:r>
              <a:rPr lang="en-GB" sz="2400" dirty="0">
                <a:solidFill>
                  <a:schemeClr val="accent2">
                    <a:lumMod val="75000"/>
                  </a:schemeClr>
                </a:solidFill>
              </a:rPr>
              <a:t>and oversight eligibility criteria   </a:t>
            </a:r>
            <a:r>
              <a:rPr lang="en-GB" sz="2400" dirty="0"/>
              <a:t/>
            </a:r>
            <a:br>
              <a:rPr lang="en-GB" sz="2400" dirty="0"/>
            </a:br>
            <a:endParaRPr lang="en-GB" sz="2400" dirty="0"/>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fr-BE" sz="1200" b="1" dirty="0"/>
          </a:p>
          <a:p>
            <a:pPr marL="358775" indent="-358775">
              <a:buClr>
                <a:srgbClr val="0F5494"/>
              </a:buClr>
              <a:buFont typeface="Wingdings" pitchFamily="2" charset="2"/>
              <a:buChar char="§"/>
              <a:tabLst>
                <a:tab pos="0" algn="l"/>
              </a:tabLst>
            </a:pPr>
            <a:endParaRPr lang="fr-BE"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16</a:t>
            </a:fld>
            <a:endParaRPr lang="en-GB" dirty="0"/>
          </a:p>
        </p:txBody>
      </p:sp>
      <p:sp>
        <p:nvSpPr>
          <p:cNvPr id="5" name="Rectangle 4"/>
          <p:cNvSpPr/>
          <p:nvPr/>
        </p:nvSpPr>
        <p:spPr>
          <a:xfrm>
            <a:off x="683568" y="1770020"/>
            <a:ext cx="8064896" cy="5835444"/>
          </a:xfrm>
          <a:prstGeom prst="rect">
            <a:avLst/>
          </a:prstGeom>
        </p:spPr>
        <p:txBody>
          <a:bodyPr wrap="square">
            <a:spAutoFit/>
          </a:bodyPr>
          <a:lstStyle/>
          <a:p>
            <a:pPr>
              <a:lnSpc>
                <a:spcPct val="130000"/>
              </a:lnSpc>
              <a:spcAft>
                <a:spcPts val="0"/>
              </a:spcAft>
              <a:defRPr/>
            </a:pPr>
            <a:endParaRPr lang="en-GB" sz="2400" dirty="0">
              <a:latin typeface="+mn-lt"/>
              <a:sym typeface="Wingdings" pitchFamily="2" charset="2"/>
            </a:endParaRPr>
          </a:p>
          <a:p>
            <a:pPr marL="933450" lvl="1" indent="-476250">
              <a:lnSpc>
                <a:spcPct val="130000"/>
              </a:lnSpc>
              <a:spcAft>
                <a:spcPts val="0"/>
              </a:spcAft>
              <a:buFont typeface="Courier New" pitchFamily="49" charset="0"/>
              <a:buChar char="o"/>
              <a:defRPr/>
            </a:pPr>
            <a:r>
              <a:rPr lang="en-GB" sz="2400" dirty="0">
                <a:latin typeface="+mn-lt"/>
                <a:sym typeface="Wingdings" pitchFamily="2" charset="2"/>
              </a:rPr>
              <a:t>Budget transparency </a:t>
            </a:r>
            <a:r>
              <a:rPr lang="en-GB" sz="1800" dirty="0">
                <a:latin typeface="+mn-lt"/>
                <a:sym typeface="Wingdings" pitchFamily="2" charset="2"/>
              </a:rPr>
              <a:t>(see p. 41 of guidelines)</a:t>
            </a:r>
          </a:p>
          <a:p>
            <a:pPr marL="933450" lvl="1" indent="-476250">
              <a:lnSpc>
                <a:spcPct val="130000"/>
              </a:lnSpc>
              <a:spcAft>
                <a:spcPts val="0"/>
              </a:spcAft>
              <a:buFont typeface="Courier New" pitchFamily="49" charset="0"/>
              <a:buChar char="o"/>
              <a:defRPr/>
            </a:pPr>
            <a:r>
              <a:rPr lang="en-GB" sz="2400" dirty="0">
                <a:latin typeface="+mn-lt"/>
                <a:sym typeface="Wingdings" pitchFamily="2" charset="2"/>
              </a:rPr>
              <a:t>Budget oversight (internal and external controls)</a:t>
            </a:r>
          </a:p>
          <a:p>
            <a:pPr>
              <a:lnSpc>
                <a:spcPct val="130000"/>
              </a:lnSpc>
              <a:spcAft>
                <a:spcPts val="0"/>
              </a:spcAft>
              <a:defRPr/>
            </a:pPr>
            <a:endParaRPr lang="en-GB" sz="2400" b="1" dirty="0">
              <a:latin typeface="+mn-lt"/>
              <a:sym typeface="Wingdings" pitchFamily="2" charset="2"/>
            </a:endParaRPr>
          </a:p>
          <a:p>
            <a:pPr marL="933450" lvl="1" indent="-476250">
              <a:lnSpc>
                <a:spcPct val="130000"/>
              </a:lnSpc>
              <a:spcAft>
                <a:spcPts val="0"/>
              </a:spcAft>
              <a:buFont typeface="Wingdings" pitchFamily="2" charset="2"/>
              <a:buChar char="q"/>
              <a:defRPr/>
            </a:pPr>
            <a:r>
              <a:rPr lang="en-GB" sz="2400" dirty="0">
                <a:latin typeface="+mn-lt"/>
                <a:sym typeface="Wingdings" pitchFamily="2" charset="2"/>
              </a:rPr>
              <a:t>pay attention to the most </a:t>
            </a:r>
            <a:r>
              <a:rPr lang="en-GB" sz="2400" dirty="0">
                <a:solidFill>
                  <a:srgbClr val="FF0000"/>
                </a:solidFill>
                <a:latin typeface="+mn-lt"/>
                <a:sym typeface="Wingdings" pitchFamily="2" charset="2"/>
              </a:rPr>
              <a:t>sensible aspects </a:t>
            </a:r>
            <a:r>
              <a:rPr lang="en-GB" sz="2400" dirty="0">
                <a:latin typeface="+mn-lt"/>
                <a:sym typeface="Wingdings" pitchFamily="2" charset="2"/>
              </a:rPr>
              <a:t>of public governance: procurement rules, civil servants’ pay, external control. </a:t>
            </a:r>
          </a:p>
          <a:p>
            <a:pPr marL="933450" lvl="1" indent="-476250">
              <a:lnSpc>
                <a:spcPct val="130000"/>
              </a:lnSpc>
              <a:spcAft>
                <a:spcPts val="0"/>
              </a:spcAft>
              <a:buFont typeface="Wingdings" pitchFamily="2" charset="2"/>
              <a:buChar char="q"/>
              <a:defRPr/>
            </a:pPr>
            <a:endParaRPr lang="en-GB" sz="2400" b="1" dirty="0">
              <a:latin typeface="+mn-lt"/>
              <a:sym typeface="Wingdings" pitchFamily="2" charset="2"/>
            </a:endParaRPr>
          </a:p>
          <a:p>
            <a:pPr>
              <a:lnSpc>
                <a:spcPct val="130000"/>
              </a:lnSpc>
              <a:spcAft>
                <a:spcPts val="0"/>
              </a:spcAft>
              <a:defRPr/>
            </a:pPr>
            <a:r>
              <a:rPr lang="en-GB" sz="2400" dirty="0">
                <a:latin typeface="+mn-lt"/>
                <a:sym typeface="Wingdings" pitchFamily="2" charset="2"/>
              </a:rPr>
              <a:t>(See Annex 6 of the BS Guidelines)</a:t>
            </a:r>
          </a:p>
          <a:p>
            <a:pPr marL="476250" indent="-476250">
              <a:lnSpc>
                <a:spcPct val="130000"/>
              </a:lnSpc>
              <a:spcAft>
                <a:spcPts val="0"/>
              </a:spcAft>
              <a:buFont typeface="Wingdings" pitchFamily="2" charset="2"/>
              <a:buChar char="§"/>
              <a:defRPr/>
            </a:pPr>
            <a:endParaRPr lang="en-GB" sz="2400" b="1" dirty="0">
              <a:latin typeface="+mn-lt"/>
              <a:sym typeface="Wingdings" pitchFamily="2" charset="2"/>
            </a:endParaRPr>
          </a:p>
          <a:p>
            <a:pPr marL="476250" indent="-476250">
              <a:lnSpc>
                <a:spcPct val="130000"/>
              </a:lnSpc>
              <a:spcAft>
                <a:spcPts val="0"/>
              </a:spcAft>
              <a:buFont typeface="Wingdings" pitchFamily="2" charset="2"/>
              <a:buChar char="§"/>
              <a:defRPr/>
            </a:pPr>
            <a:endParaRPr lang="en-GB" sz="2400" b="1" dirty="0">
              <a:latin typeface="+mn-lt"/>
              <a:sym typeface="Wingdings" pitchFamily="2" charset="2"/>
            </a:endParaRPr>
          </a:p>
        </p:txBody>
      </p:sp>
    </p:spTree>
    <p:extLst>
      <p:ext uri="{BB962C8B-B14F-4D97-AF65-F5344CB8AC3E}">
        <p14:creationId xmlns:p14="http://schemas.microsoft.com/office/powerpoint/2010/main" val="2660434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39552" y="1844824"/>
            <a:ext cx="8229600" cy="4400401"/>
          </a:xfrm>
        </p:spPr>
        <p:txBody>
          <a:bodyPr/>
          <a:lstStyle/>
          <a:p>
            <a:pPr marL="358775" indent="-358775">
              <a:spcBef>
                <a:spcPts val="0"/>
              </a:spcBef>
              <a:buClrTx/>
              <a:buFont typeface="Wingdings" pitchFamily="2" charset="2"/>
              <a:buChar char="Ø"/>
              <a:tabLst>
                <a:tab pos="717550" algn="l"/>
              </a:tabLst>
            </a:pPr>
            <a:r>
              <a:rPr lang="en-GB" i="0" dirty="0"/>
              <a:t>Why and in which circumstances this type of contract? </a:t>
            </a:r>
          </a:p>
          <a:p>
            <a:pPr marL="358775" indent="-358775">
              <a:spcBef>
                <a:spcPts val="0"/>
              </a:spcBef>
              <a:buClrTx/>
              <a:buFont typeface="Wingdings" pitchFamily="2" charset="2"/>
              <a:buChar char="Ø"/>
              <a:tabLst>
                <a:tab pos="717550" algn="l"/>
              </a:tabLst>
            </a:pPr>
            <a:r>
              <a:rPr lang="en-GB" i="0" dirty="0"/>
              <a:t>Eligibility criteria for a GGDC</a:t>
            </a:r>
          </a:p>
          <a:p>
            <a:pPr marL="358775" indent="-358775">
              <a:spcBef>
                <a:spcPts val="0"/>
              </a:spcBef>
              <a:buClrTx/>
              <a:buFont typeface="Wingdings" pitchFamily="2" charset="2"/>
              <a:buChar char="Ø"/>
              <a:tabLst>
                <a:tab pos="717550" algn="l"/>
              </a:tabLst>
            </a:pPr>
            <a:r>
              <a:rPr lang="en-GB" b="1" i="0" dirty="0">
                <a:solidFill>
                  <a:srgbClr val="C00000"/>
                </a:solidFill>
              </a:rPr>
              <a:t>Risk management</a:t>
            </a:r>
          </a:p>
          <a:p>
            <a:pPr marL="358775" indent="-358775">
              <a:spcBef>
                <a:spcPts val="0"/>
              </a:spcBef>
              <a:buClrTx/>
              <a:buFont typeface="Wingdings" pitchFamily="2" charset="2"/>
              <a:buChar char="Ø"/>
              <a:tabLst>
                <a:tab pos="717550" algn="l"/>
              </a:tabLst>
            </a:pPr>
            <a:r>
              <a:rPr lang="en-GB" i="0" dirty="0"/>
              <a:t>Programming and design of a GGDC</a:t>
            </a:r>
          </a:p>
          <a:p>
            <a:pPr marL="358775" indent="-358775">
              <a:spcBef>
                <a:spcPts val="0"/>
              </a:spcBef>
              <a:buClrTx/>
              <a:buFont typeface="Wingdings" pitchFamily="2" charset="2"/>
              <a:buChar char="Ø"/>
              <a:tabLst>
                <a:tab pos="717550" algn="l"/>
              </a:tabLst>
            </a:pPr>
            <a:r>
              <a:rPr lang="en-GB" i="0" dirty="0"/>
              <a:t>Implementation of a GGCD</a:t>
            </a:r>
          </a:p>
          <a:p>
            <a:pPr marL="0" indent="0">
              <a:spcBef>
                <a:spcPts val="0"/>
              </a:spcBef>
              <a:buClrTx/>
              <a:buNone/>
              <a:tabLst>
                <a:tab pos="717550" algn="l"/>
              </a:tabLst>
            </a:pPr>
            <a:endParaRPr lang="en-GB" sz="2000" i="0" dirty="0"/>
          </a:p>
          <a:p>
            <a:pPr marL="358775" indent="-358775">
              <a:spcBef>
                <a:spcPts val="0"/>
              </a:spcBef>
              <a:buClrTx/>
              <a:buNone/>
              <a:tabLst>
                <a:tab pos="717550" algn="l"/>
              </a:tabLst>
            </a:pPr>
            <a:r>
              <a:rPr lang="en-GB" sz="2000" i="0" dirty="0"/>
              <a:t>	</a:t>
            </a:r>
            <a:endParaRPr lang="en-GB" sz="1600" i="0" dirty="0"/>
          </a:p>
          <a:p>
            <a:pPr marL="358775" indent="-358775">
              <a:spcBef>
                <a:spcPts val="0"/>
              </a:spcBef>
              <a:buClrTx/>
              <a:buFont typeface="Wingdings" pitchFamily="2" charset="2"/>
              <a:buChar char="Ø"/>
              <a:tabLst>
                <a:tab pos="717550" algn="l"/>
              </a:tabLst>
            </a:pPr>
            <a:endParaRPr lang="en-GB" sz="1200" i="0" dirty="0"/>
          </a:p>
          <a:p>
            <a:pPr marL="457200" indent="-457200">
              <a:spcBef>
                <a:spcPts val="1200"/>
              </a:spcBef>
              <a:buClrTx/>
              <a:buNone/>
            </a:pPr>
            <a:endParaRPr lang="en-GB" sz="1200" i="0" dirty="0"/>
          </a:p>
          <a:p>
            <a:pPr marL="457200" indent="-457200">
              <a:spcBef>
                <a:spcPts val="1200"/>
              </a:spcBef>
              <a:buClrTx/>
              <a:buNone/>
            </a:pPr>
            <a:endParaRPr lang="en-GB" sz="1200" i="0" dirty="0"/>
          </a:p>
          <a:p>
            <a:pPr marL="457200" indent="-457200">
              <a:spcBef>
                <a:spcPts val="1200"/>
              </a:spcBef>
              <a:buClrTx/>
              <a:buFontTx/>
              <a:buAutoNum type="arabicPeriod"/>
            </a:pPr>
            <a:endParaRPr lang="en-GB" sz="1200" i="0" dirty="0"/>
          </a:p>
          <a:p>
            <a:pPr marL="457200" indent="-457200">
              <a:spcBef>
                <a:spcPts val="1200"/>
              </a:spcBef>
              <a:buClrTx/>
              <a:buFont typeface="+mj-lt"/>
              <a:buAutoNum type="arabicPeriod" startAt="5"/>
            </a:pPr>
            <a:endParaRPr lang="en-GB" sz="1200" i="0" dirty="0"/>
          </a:p>
          <a:p>
            <a:pPr marL="457200" indent="-457200">
              <a:buClrTx/>
              <a:buNone/>
            </a:pPr>
            <a:endParaRPr lang="en-GB" sz="1200" i="0" dirty="0"/>
          </a:p>
          <a:p>
            <a:endParaRPr lang="en-GB" sz="12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17</a:t>
            </a:fld>
            <a:endParaRPr lang="en-GB" dirty="0"/>
          </a:p>
        </p:txBody>
      </p:sp>
    </p:spTree>
    <p:extLst>
      <p:ext uri="{BB962C8B-B14F-4D97-AF65-F5344CB8AC3E}">
        <p14:creationId xmlns:p14="http://schemas.microsoft.com/office/powerpoint/2010/main" val="1158430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6752"/>
            <a:ext cx="8229600" cy="720998"/>
          </a:xfrm>
        </p:spPr>
        <p:txBody>
          <a:bodyPr/>
          <a:lstStyle/>
          <a:p>
            <a:pPr algn="ctr"/>
            <a:r>
              <a:rPr lang="en-GB" sz="2400" dirty="0">
                <a:solidFill>
                  <a:srgbClr val="002060"/>
                </a:solidFill>
              </a:rPr>
              <a:t>Risk management   </a:t>
            </a:r>
            <a:r>
              <a:rPr lang="en-GB" sz="2400" dirty="0">
                <a:solidFill>
                  <a:srgbClr val="FF0000"/>
                </a:solidFill>
              </a:rPr>
              <a:t/>
            </a:r>
            <a:br>
              <a:rPr lang="en-GB" sz="2400" dirty="0">
                <a:solidFill>
                  <a:srgbClr val="FF0000"/>
                </a:solidFill>
              </a:rPr>
            </a:br>
            <a:endParaRPr lang="en-GB" sz="2400" dirty="0">
              <a:solidFill>
                <a:srgbClr val="FF0000"/>
              </a:solidFill>
            </a:endParaRPr>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fr-BE" sz="1200" b="1" dirty="0"/>
          </a:p>
          <a:p>
            <a:pPr marL="358775" indent="-358775">
              <a:buClr>
                <a:srgbClr val="0F5494"/>
              </a:buClr>
              <a:buFont typeface="Wingdings" pitchFamily="2" charset="2"/>
              <a:buChar char="§"/>
              <a:tabLst>
                <a:tab pos="0" algn="l"/>
              </a:tabLst>
            </a:pPr>
            <a:endParaRPr lang="fr-BE"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18</a:t>
            </a:fld>
            <a:endParaRPr lang="en-GB" dirty="0"/>
          </a:p>
        </p:txBody>
      </p:sp>
      <p:sp>
        <p:nvSpPr>
          <p:cNvPr id="5" name="Rectangle 4"/>
          <p:cNvSpPr/>
          <p:nvPr/>
        </p:nvSpPr>
        <p:spPr>
          <a:xfrm>
            <a:off x="683568" y="1372989"/>
            <a:ext cx="8064896" cy="5616922"/>
          </a:xfrm>
          <a:prstGeom prst="rect">
            <a:avLst/>
          </a:prstGeom>
        </p:spPr>
        <p:txBody>
          <a:bodyPr wrap="square">
            <a:spAutoFit/>
          </a:bodyPr>
          <a:lstStyle/>
          <a:p>
            <a:pPr lvl="0"/>
            <a:endParaRPr lang="en-GB" sz="2000" dirty="0"/>
          </a:p>
          <a:p>
            <a:pPr lvl="1" indent="-284163">
              <a:buFont typeface="Wingdings" pitchFamily="2" charset="2"/>
              <a:buChar char="§"/>
            </a:pPr>
            <a:r>
              <a:rPr lang="en-GB" sz="2400" b="1" dirty="0"/>
              <a:t>Formulation</a:t>
            </a:r>
            <a:r>
              <a:rPr lang="en-GB" sz="2000" dirty="0"/>
              <a:t>:</a:t>
            </a:r>
          </a:p>
          <a:p>
            <a:pPr marL="173037" lvl="1"/>
            <a:endParaRPr lang="en-GB" sz="2000" dirty="0"/>
          </a:p>
          <a:p>
            <a:r>
              <a:rPr lang="en-GB" sz="2000" dirty="0"/>
              <a:t>		</a:t>
            </a:r>
          </a:p>
          <a:p>
            <a:r>
              <a:rPr lang="en-GB" sz="2000" dirty="0"/>
              <a:t>      </a:t>
            </a:r>
            <a:r>
              <a:rPr lang="en-GB" sz="2000" dirty="0" err="1">
                <a:solidFill>
                  <a:srgbClr val="0070C0"/>
                </a:solidFill>
              </a:rPr>
              <a:t>GGDC</a:t>
            </a:r>
            <a:r>
              <a:rPr lang="en-GB" sz="2000" dirty="0">
                <a:solidFill>
                  <a:srgbClr val="0070C0"/>
                </a:solidFill>
              </a:rPr>
              <a:t> preferably in situations of low or moderate risk</a:t>
            </a:r>
          </a:p>
          <a:p>
            <a:endParaRPr lang="en-GB" sz="2000" dirty="0"/>
          </a:p>
          <a:p>
            <a:pPr marL="722313" lvl="1" indent="-271463">
              <a:buFont typeface="Wingdings" pitchFamily="2" charset="2"/>
              <a:buChar char="ü"/>
            </a:pPr>
            <a:r>
              <a:rPr lang="en-GB" sz="2000" dirty="0"/>
              <a:t>Focus the </a:t>
            </a:r>
            <a:r>
              <a:rPr lang="en-GB" sz="2000" dirty="0">
                <a:solidFill>
                  <a:srgbClr val="FF0000"/>
                </a:solidFill>
              </a:rPr>
              <a:t>support to policies aiming at increasing resilience to the main risk factors</a:t>
            </a:r>
            <a:r>
              <a:rPr lang="en-GB" sz="2000" dirty="0"/>
              <a:t> and/or at strengthening the institutions and mechanisms permitting to better cope with risks </a:t>
            </a:r>
          </a:p>
          <a:p>
            <a:pPr marL="722313" lvl="1" indent="-271463">
              <a:buFont typeface="Wingdings" pitchFamily="2" charset="2"/>
              <a:buChar char="ü"/>
            </a:pPr>
            <a:endParaRPr lang="en-GB" sz="2000" dirty="0"/>
          </a:p>
          <a:p>
            <a:pPr lvl="1" indent="-284163">
              <a:buFont typeface="Wingdings" pitchFamily="2" charset="2"/>
              <a:buChar char="§"/>
            </a:pPr>
            <a:r>
              <a:rPr lang="en-GB" sz="2400" b="1" dirty="0"/>
              <a:t>Implementation</a:t>
            </a:r>
          </a:p>
          <a:p>
            <a:pPr lvl="1">
              <a:buFont typeface="Wingdings" pitchFamily="2" charset="2"/>
              <a:buChar char="ü"/>
            </a:pPr>
            <a:r>
              <a:rPr lang="en-GB" sz="2000" dirty="0"/>
              <a:t> Occurrence of pre-identified risks or emergence of new risks</a:t>
            </a:r>
          </a:p>
          <a:p>
            <a:pPr lvl="1">
              <a:buFont typeface="Wingdings" pitchFamily="2" charset="2"/>
              <a:buChar char="ü"/>
            </a:pPr>
            <a:r>
              <a:rPr lang="en-GB" sz="2000" dirty="0"/>
              <a:t> Monitoring risk mitigation measures.</a:t>
            </a:r>
          </a:p>
          <a:p>
            <a:pPr marL="476250" indent="-476250">
              <a:lnSpc>
                <a:spcPct val="130000"/>
              </a:lnSpc>
              <a:spcAft>
                <a:spcPts val="0"/>
              </a:spcAft>
              <a:buFont typeface="Wingdings" pitchFamily="2" charset="2"/>
              <a:buChar char="§"/>
              <a:defRPr/>
            </a:pPr>
            <a:endParaRPr lang="en-GB" sz="2000" b="1" dirty="0">
              <a:latin typeface="+mn-lt"/>
              <a:sym typeface="Wingdings" pitchFamily="2" charset="2"/>
            </a:endParaRPr>
          </a:p>
          <a:p>
            <a:pPr>
              <a:lnSpc>
                <a:spcPct val="130000"/>
              </a:lnSpc>
              <a:spcAft>
                <a:spcPts val="0"/>
              </a:spcAft>
              <a:defRPr/>
            </a:pPr>
            <a:endParaRPr lang="en-GB" sz="2000" b="1" dirty="0">
              <a:latin typeface="+mn-lt"/>
              <a:sym typeface="Wingdings" pitchFamily="2" charset="2"/>
            </a:endParaRPr>
          </a:p>
        </p:txBody>
      </p:sp>
    </p:spTree>
    <p:extLst>
      <p:ext uri="{BB962C8B-B14F-4D97-AF65-F5344CB8AC3E}">
        <p14:creationId xmlns:p14="http://schemas.microsoft.com/office/powerpoint/2010/main" val="3146673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39552" y="1844824"/>
            <a:ext cx="8229600" cy="4400401"/>
          </a:xfrm>
        </p:spPr>
        <p:txBody>
          <a:bodyPr/>
          <a:lstStyle/>
          <a:p>
            <a:pPr marL="358775" indent="-358775">
              <a:spcBef>
                <a:spcPts val="0"/>
              </a:spcBef>
              <a:buClrTx/>
              <a:buFont typeface="Wingdings" pitchFamily="2" charset="2"/>
              <a:buChar char="Ø"/>
              <a:tabLst>
                <a:tab pos="717550" algn="l"/>
              </a:tabLst>
            </a:pPr>
            <a:r>
              <a:rPr lang="en-GB" i="0" dirty="0"/>
              <a:t>Why and in which circumstances this type of contract? </a:t>
            </a:r>
          </a:p>
          <a:p>
            <a:pPr marL="358775" indent="-358775">
              <a:spcBef>
                <a:spcPts val="0"/>
              </a:spcBef>
              <a:buClrTx/>
              <a:buFont typeface="Wingdings" pitchFamily="2" charset="2"/>
              <a:buChar char="Ø"/>
              <a:tabLst>
                <a:tab pos="717550" algn="l"/>
              </a:tabLst>
            </a:pPr>
            <a:r>
              <a:rPr lang="en-GB" i="0" dirty="0"/>
              <a:t>Eligibility criteria for a GGDC</a:t>
            </a:r>
          </a:p>
          <a:p>
            <a:pPr marL="358775" indent="-358775">
              <a:spcBef>
                <a:spcPts val="0"/>
              </a:spcBef>
              <a:buClrTx/>
              <a:buFont typeface="Wingdings" pitchFamily="2" charset="2"/>
              <a:buChar char="Ø"/>
              <a:tabLst>
                <a:tab pos="717550" algn="l"/>
              </a:tabLst>
            </a:pPr>
            <a:r>
              <a:rPr lang="en-GB" i="0" dirty="0"/>
              <a:t>Risk management</a:t>
            </a:r>
          </a:p>
          <a:p>
            <a:pPr marL="358775" indent="-358775">
              <a:spcBef>
                <a:spcPts val="0"/>
              </a:spcBef>
              <a:buClrTx/>
              <a:buFont typeface="Wingdings" pitchFamily="2" charset="2"/>
              <a:buChar char="Ø"/>
              <a:tabLst>
                <a:tab pos="717550" algn="l"/>
              </a:tabLst>
            </a:pPr>
            <a:r>
              <a:rPr lang="en-GB" b="1" i="0" dirty="0">
                <a:solidFill>
                  <a:srgbClr val="C00000"/>
                </a:solidFill>
              </a:rPr>
              <a:t>Programming and design of a GGDC</a:t>
            </a:r>
          </a:p>
          <a:p>
            <a:pPr marL="358775" indent="-358775">
              <a:spcBef>
                <a:spcPts val="0"/>
              </a:spcBef>
              <a:buClrTx/>
              <a:buFont typeface="Wingdings" pitchFamily="2" charset="2"/>
              <a:buChar char="Ø"/>
              <a:tabLst>
                <a:tab pos="717550" algn="l"/>
              </a:tabLst>
            </a:pPr>
            <a:r>
              <a:rPr lang="en-GB" i="0" dirty="0"/>
              <a:t>Implementation of a GGCD</a:t>
            </a:r>
          </a:p>
          <a:p>
            <a:pPr marL="0" indent="0">
              <a:spcBef>
                <a:spcPts val="0"/>
              </a:spcBef>
              <a:buClrTx/>
              <a:buNone/>
              <a:tabLst>
                <a:tab pos="717550" algn="l"/>
              </a:tabLst>
            </a:pPr>
            <a:endParaRPr lang="en-GB" sz="2000" i="0" dirty="0"/>
          </a:p>
          <a:p>
            <a:pPr marL="358775" indent="-358775">
              <a:spcBef>
                <a:spcPts val="0"/>
              </a:spcBef>
              <a:buClrTx/>
              <a:buNone/>
              <a:tabLst>
                <a:tab pos="717550" algn="l"/>
              </a:tabLst>
            </a:pPr>
            <a:r>
              <a:rPr lang="en-GB" sz="2000" i="0" dirty="0"/>
              <a:t>	</a:t>
            </a:r>
            <a:endParaRPr lang="en-GB" sz="1600" i="0" dirty="0"/>
          </a:p>
          <a:p>
            <a:pPr marL="358775" indent="-358775">
              <a:spcBef>
                <a:spcPts val="0"/>
              </a:spcBef>
              <a:buClrTx/>
              <a:buFont typeface="Wingdings" pitchFamily="2" charset="2"/>
              <a:buChar char="Ø"/>
              <a:tabLst>
                <a:tab pos="717550" algn="l"/>
              </a:tabLst>
            </a:pPr>
            <a:endParaRPr lang="en-GB" sz="1200" i="0" dirty="0"/>
          </a:p>
          <a:p>
            <a:pPr marL="457200" indent="-457200">
              <a:spcBef>
                <a:spcPts val="1200"/>
              </a:spcBef>
              <a:buClrTx/>
              <a:buNone/>
            </a:pPr>
            <a:endParaRPr lang="en-GB" sz="1200" i="0" dirty="0"/>
          </a:p>
          <a:p>
            <a:pPr marL="457200" indent="-457200">
              <a:spcBef>
                <a:spcPts val="1200"/>
              </a:spcBef>
              <a:buClrTx/>
              <a:buNone/>
            </a:pPr>
            <a:endParaRPr lang="en-GB" sz="1200" i="0" dirty="0"/>
          </a:p>
          <a:p>
            <a:pPr marL="457200" indent="-457200">
              <a:spcBef>
                <a:spcPts val="1200"/>
              </a:spcBef>
              <a:buClrTx/>
              <a:buFontTx/>
              <a:buAutoNum type="arabicPeriod"/>
            </a:pPr>
            <a:endParaRPr lang="en-GB" sz="1200" i="0" dirty="0"/>
          </a:p>
          <a:p>
            <a:pPr marL="457200" indent="-457200">
              <a:spcBef>
                <a:spcPts val="1200"/>
              </a:spcBef>
              <a:buClrTx/>
              <a:buFont typeface="+mj-lt"/>
              <a:buAutoNum type="arabicPeriod" startAt="5"/>
            </a:pPr>
            <a:endParaRPr lang="en-GB" sz="1200" i="0" dirty="0"/>
          </a:p>
          <a:p>
            <a:pPr marL="457200" indent="-457200">
              <a:buClrTx/>
              <a:buNone/>
            </a:pPr>
            <a:endParaRPr lang="en-GB" sz="1200" i="0" dirty="0"/>
          </a:p>
          <a:p>
            <a:endParaRPr lang="en-GB" sz="12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19</a:t>
            </a:fld>
            <a:endParaRPr lang="en-GB" dirty="0"/>
          </a:p>
        </p:txBody>
      </p:sp>
    </p:spTree>
    <p:extLst>
      <p:ext uri="{BB962C8B-B14F-4D97-AF65-F5344CB8AC3E}">
        <p14:creationId xmlns:p14="http://schemas.microsoft.com/office/powerpoint/2010/main" val="258509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xmlns="" id="{719C6A94-188E-4C13-B71D-C69C0C53ACB5}"/>
              </a:ext>
            </a:extLst>
          </p:cNvPr>
          <p:cNvSpPr>
            <a:spLocks noGrp="1"/>
          </p:cNvSpPr>
          <p:nvPr>
            <p:ph type="title"/>
          </p:nvPr>
        </p:nvSpPr>
        <p:spPr/>
        <p:txBody>
          <a:bodyPr/>
          <a:lstStyle/>
          <a:p>
            <a:r>
              <a:rPr lang="nl-NL" dirty="0"/>
              <a:t>Learning flow</a:t>
            </a:r>
          </a:p>
        </p:txBody>
      </p:sp>
      <p:graphicFrame>
        <p:nvGraphicFramePr>
          <p:cNvPr id="5" name="Tijdelijke aanduiding voor inhoud 4">
            <a:extLst>
              <a:ext uri="{FF2B5EF4-FFF2-40B4-BE49-F238E27FC236}">
                <a16:creationId xmlns:a16="http://schemas.microsoft.com/office/drawing/2014/main" xmlns="" id="{D20E85D5-812E-471E-98D5-E9D43D3F94C1}"/>
              </a:ext>
            </a:extLst>
          </p:cNvPr>
          <p:cNvGraphicFramePr>
            <a:graphicFrameLocks noGrp="1"/>
          </p:cNvGraphicFramePr>
          <p:nvPr>
            <p:ph idx="1"/>
            <p:extLst/>
          </p:nvPr>
        </p:nvGraphicFramePr>
        <p:xfrm>
          <a:off x="0" y="2276475"/>
          <a:ext cx="8964488" cy="3744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ijdelijke aanduiding voor dianummer 3">
            <a:extLst>
              <a:ext uri="{FF2B5EF4-FFF2-40B4-BE49-F238E27FC236}">
                <a16:creationId xmlns:a16="http://schemas.microsoft.com/office/drawing/2014/main" xmlns="" id="{773C060D-909C-4BD6-A826-22BF19F9F93A}"/>
              </a:ext>
            </a:extLst>
          </p:cNvPr>
          <p:cNvSpPr>
            <a:spLocks noGrp="1"/>
          </p:cNvSpPr>
          <p:nvPr>
            <p:ph type="sldNum" sz="quarter" idx="12"/>
          </p:nvPr>
        </p:nvSpPr>
        <p:spPr>
          <a:xfrm>
            <a:off x="6470927" y="6024075"/>
            <a:ext cx="2133600" cy="476250"/>
          </a:xfrm>
        </p:spPr>
        <p:txBody>
          <a:bodyPr/>
          <a:lstStyle/>
          <a:p>
            <a:fld id="{37B83C0C-BC65-4367-9B8A-060D4801009D}" type="slidenum">
              <a:rPr lang="en-GB" smtClean="0"/>
              <a:pPr/>
              <a:t>2</a:t>
            </a:fld>
            <a:endParaRPr lang="en-GB"/>
          </a:p>
        </p:txBody>
      </p:sp>
      <p:sp>
        <p:nvSpPr>
          <p:cNvPr id="6" name="Rechthoek 5">
            <a:extLst>
              <a:ext uri="{FF2B5EF4-FFF2-40B4-BE49-F238E27FC236}">
                <a16:creationId xmlns:a16="http://schemas.microsoft.com/office/drawing/2014/main" xmlns="" id="{0125672A-C836-4F2A-9BD4-28638ADE3DE8}"/>
              </a:ext>
            </a:extLst>
          </p:cNvPr>
          <p:cNvSpPr/>
          <p:nvPr/>
        </p:nvSpPr>
        <p:spPr bwMode="auto">
          <a:xfrm>
            <a:off x="683568" y="5877272"/>
            <a:ext cx="5427398"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Mozambique </a:t>
            </a:r>
            <a:r>
              <a:rPr kumimoji="0" lang="nl-NL" sz="1200" b="0" i="0" u="none" strike="noStrike" cap="none" normalizeH="0" baseline="0" dirty="0" err="1">
                <a:ln>
                  <a:noFill/>
                </a:ln>
                <a:solidFill>
                  <a:srgbClr val="0F5494"/>
                </a:solidFill>
                <a:effectLst/>
                <a:latin typeface="Verdana" pitchFamily="34" charset="0"/>
              </a:rPr>
              <a:t>example</a:t>
            </a:r>
            <a:endParaRPr kumimoji="0" lang="nl-NL" sz="1200" b="0" i="0" u="none" strike="noStrike" cap="none" normalizeH="0" baseline="0" dirty="0">
              <a:ln>
                <a:noFill/>
              </a:ln>
              <a:solidFill>
                <a:srgbClr val="0F5494"/>
              </a:solidFill>
              <a:effectLst/>
              <a:latin typeface="Verdana" pitchFamily="34" charset="0"/>
            </a:endParaRPr>
          </a:p>
        </p:txBody>
      </p:sp>
      <p:sp>
        <p:nvSpPr>
          <p:cNvPr id="7" name="Rechthoek 6">
            <a:extLst>
              <a:ext uri="{FF2B5EF4-FFF2-40B4-BE49-F238E27FC236}">
                <a16:creationId xmlns:a16="http://schemas.microsoft.com/office/drawing/2014/main" xmlns="" id="{CED7DCCD-D553-48FE-8CAD-C4D54C81E19E}"/>
              </a:ext>
            </a:extLst>
          </p:cNvPr>
          <p:cNvSpPr/>
          <p:nvPr/>
        </p:nvSpPr>
        <p:spPr bwMode="auto">
          <a:xfrm>
            <a:off x="6250789" y="5877272"/>
            <a:ext cx="2713699" cy="288032"/>
          </a:xfrm>
          <a:prstGeom prst="rect">
            <a:avLst/>
          </a:prstGeom>
          <a:solidFill>
            <a:schemeClr val="bg1">
              <a:lumMod val="8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kumimoji="0" lang="nl-NL" sz="1200" b="0" i="0" u="none" strike="noStrike" cap="none" normalizeH="0" baseline="0" dirty="0">
                <a:ln>
                  <a:noFill/>
                </a:ln>
                <a:solidFill>
                  <a:srgbClr val="0F5494"/>
                </a:solidFill>
                <a:effectLst/>
                <a:latin typeface="Verdana" pitchFamily="34" charset="0"/>
              </a:rPr>
              <a:t>Rwanda, Afghanistan</a:t>
            </a:r>
          </a:p>
        </p:txBody>
      </p:sp>
    </p:spTree>
    <p:extLst>
      <p:ext uri="{BB962C8B-B14F-4D97-AF65-F5344CB8AC3E}">
        <p14:creationId xmlns:p14="http://schemas.microsoft.com/office/powerpoint/2010/main" val="15537788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Number Placeholder 1"/>
          <p:cNvSpPr>
            <a:spLocks noGrp="1"/>
          </p:cNvSpPr>
          <p:nvPr>
            <p:ph type="sldNum" sz="quarter" idx="12"/>
          </p:nvPr>
        </p:nvSpPr>
        <p:spPr>
          <a:xfrm>
            <a:off x="7010400" y="6381750"/>
            <a:ext cx="2133600" cy="47625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1200">
                <a:solidFill>
                  <a:srgbClr val="0F5494"/>
                </a:solidFill>
                <a:latin typeface="Verdana" charset="0"/>
                <a:ea typeface="ＭＳ Ｐゴシック" charset="0"/>
                <a:cs typeface="ＭＳ Ｐゴシック" charset="0"/>
              </a:defRPr>
            </a:lvl1pPr>
            <a:lvl2pPr marL="742950" indent="-285750">
              <a:defRPr sz="1200">
                <a:solidFill>
                  <a:srgbClr val="0F5494"/>
                </a:solidFill>
                <a:latin typeface="Verdana" charset="0"/>
                <a:ea typeface="ＭＳ Ｐゴシック" charset="0"/>
              </a:defRPr>
            </a:lvl2pPr>
            <a:lvl3pPr marL="1143000" indent="-228600">
              <a:defRPr sz="1200">
                <a:solidFill>
                  <a:srgbClr val="0F5494"/>
                </a:solidFill>
                <a:latin typeface="Verdana" charset="0"/>
                <a:ea typeface="ＭＳ Ｐゴシック" charset="0"/>
              </a:defRPr>
            </a:lvl3pPr>
            <a:lvl4pPr marL="1600200" indent="-228600">
              <a:defRPr sz="1200">
                <a:solidFill>
                  <a:srgbClr val="0F5494"/>
                </a:solidFill>
                <a:latin typeface="Verdana" charset="0"/>
                <a:ea typeface="ＭＳ Ｐゴシック" charset="0"/>
              </a:defRPr>
            </a:lvl4pPr>
            <a:lvl5pPr marL="2057400" indent="-228600">
              <a:defRPr sz="1200">
                <a:solidFill>
                  <a:srgbClr val="0F5494"/>
                </a:solidFill>
                <a:latin typeface="Verdana" charset="0"/>
                <a:ea typeface="ＭＳ Ｐゴシック" charset="0"/>
              </a:defRPr>
            </a:lvl5pPr>
            <a:lvl6pPr marL="2514600" indent="-228600" eaLnBrk="0" fontAlgn="base" hangingPunct="0">
              <a:spcBef>
                <a:spcPct val="0"/>
              </a:spcBef>
              <a:spcAft>
                <a:spcPct val="0"/>
              </a:spcAft>
              <a:defRPr sz="1200">
                <a:solidFill>
                  <a:srgbClr val="0F5494"/>
                </a:solidFill>
                <a:latin typeface="Verdana" charset="0"/>
                <a:ea typeface="ＭＳ Ｐゴシック" charset="0"/>
              </a:defRPr>
            </a:lvl6pPr>
            <a:lvl7pPr marL="2971800" indent="-228600" eaLnBrk="0" fontAlgn="base" hangingPunct="0">
              <a:spcBef>
                <a:spcPct val="0"/>
              </a:spcBef>
              <a:spcAft>
                <a:spcPct val="0"/>
              </a:spcAft>
              <a:defRPr sz="1200">
                <a:solidFill>
                  <a:srgbClr val="0F5494"/>
                </a:solidFill>
                <a:latin typeface="Verdana" charset="0"/>
                <a:ea typeface="ＭＳ Ｐゴシック" charset="0"/>
              </a:defRPr>
            </a:lvl7pPr>
            <a:lvl8pPr marL="3429000" indent="-228600" eaLnBrk="0" fontAlgn="base" hangingPunct="0">
              <a:spcBef>
                <a:spcPct val="0"/>
              </a:spcBef>
              <a:spcAft>
                <a:spcPct val="0"/>
              </a:spcAft>
              <a:defRPr sz="1200">
                <a:solidFill>
                  <a:srgbClr val="0F5494"/>
                </a:solidFill>
                <a:latin typeface="Verdana" charset="0"/>
                <a:ea typeface="ＭＳ Ｐゴシック" charset="0"/>
              </a:defRPr>
            </a:lvl8pPr>
            <a:lvl9pPr marL="3886200" indent="-228600" eaLnBrk="0" fontAlgn="base" hangingPunct="0">
              <a:spcBef>
                <a:spcPct val="0"/>
              </a:spcBef>
              <a:spcAft>
                <a:spcPct val="0"/>
              </a:spcAft>
              <a:defRPr sz="1200">
                <a:solidFill>
                  <a:srgbClr val="0F5494"/>
                </a:solidFill>
                <a:latin typeface="Verdana" charset="0"/>
                <a:ea typeface="ＭＳ Ｐゴシック" charset="0"/>
              </a:defRPr>
            </a:lvl9pPr>
          </a:lstStyle>
          <a:p>
            <a:fld id="{5DF8E638-87F7-4643-B0FC-37E016551970}" type="slidenum">
              <a:rPr lang="en-GB" sz="1400">
                <a:solidFill>
                  <a:schemeClr val="tx1"/>
                </a:solidFill>
                <a:latin typeface="Arial" charset="0"/>
              </a:rPr>
              <a:pPr/>
              <a:t>20</a:t>
            </a:fld>
            <a:endParaRPr lang="en-GB" sz="1400">
              <a:solidFill>
                <a:schemeClr val="tx1"/>
              </a:solidFill>
              <a:latin typeface="Arial" charset="0"/>
            </a:endParaRPr>
          </a:p>
        </p:txBody>
      </p:sp>
      <p:graphicFrame>
        <p:nvGraphicFramePr>
          <p:cNvPr id="3" name="Table 2"/>
          <p:cNvGraphicFramePr>
            <a:graphicFrameLocks noGrp="1"/>
          </p:cNvGraphicFramePr>
          <p:nvPr>
            <p:extLst/>
          </p:nvPr>
        </p:nvGraphicFramePr>
        <p:xfrm>
          <a:off x="179388" y="1052736"/>
          <a:ext cx="8856663" cy="5792636"/>
        </p:xfrm>
        <a:graphic>
          <a:graphicData uri="http://schemas.openxmlformats.org/drawingml/2006/table">
            <a:tbl>
              <a:tblPr/>
              <a:tblGrid>
                <a:gridCol w="805078">
                  <a:extLst>
                    <a:ext uri="{9D8B030D-6E8A-4147-A177-3AD203B41FA5}">
                      <a16:colId xmlns:a16="http://schemas.microsoft.com/office/drawing/2014/main" xmlns="" val="20000"/>
                    </a:ext>
                  </a:extLst>
                </a:gridCol>
                <a:gridCol w="3586655">
                  <a:extLst>
                    <a:ext uri="{9D8B030D-6E8A-4147-A177-3AD203B41FA5}">
                      <a16:colId xmlns:a16="http://schemas.microsoft.com/office/drawing/2014/main" xmlns="" val="20001"/>
                    </a:ext>
                  </a:extLst>
                </a:gridCol>
                <a:gridCol w="805078">
                  <a:extLst>
                    <a:ext uri="{9D8B030D-6E8A-4147-A177-3AD203B41FA5}">
                      <a16:colId xmlns:a16="http://schemas.microsoft.com/office/drawing/2014/main" xmlns="" val="20002"/>
                    </a:ext>
                  </a:extLst>
                </a:gridCol>
                <a:gridCol w="623258">
                  <a:extLst>
                    <a:ext uri="{9D8B030D-6E8A-4147-A177-3AD203B41FA5}">
                      <a16:colId xmlns:a16="http://schemas.microsoft.com/office/drawing/2014/main" xmlns="" val="20003"/>
                    </a:ext>
                  </a:extLst>
                </a:gridCol>
                <a:gridCol w="3036594">
                  <a:extLst>
                    <a:ext uri="{9D8B030D-6E8A-4147-A177-3AD203B41FA5}">
                      <a16:colId xmlns:a16="http://schemas.microsoft.com/office/drawing/2014/main" xmlns="" val="20004"/>
                    </a:ext>
                  </a:extLst>
                </a:gridCol>
              </a:tblGrid>
              <a:tr h="424784">
                <a:tc gridSpan="2">
                  <a:txBody>
                    <a:bodyPr/>
                    <a:lstStyle/>
                    <a:p>
                      <a:pPr algn="ctr">
                        <a:lnSpc>
                          <a:spcPct val="115000"/>
                        </a:lnSpc>
                        <a:spcAft>
                          <a:spcPts val="0"/>
                        </a:spcAft>
                      </a:pPr>
                      <a:r>
                        <a:rPr lang="en-US" sz="1400" b="1" dirty="0">
                          <a:solidFill>
                            <a:schemeClr val="bg1"/>
                          </a:solidFill>
                          <a:latin typeface="Arial" pitchFamily="34" charset="0"/>
                          <a:ea typeface="Calibri"/>
                          <a:cs typeface="Arial" pitchFamily="34" charset="0"/>
                        </a:rPr>
                        <a:t>Government</a:t>
                      </a:r>
                      <a:r>
                        <a:rPr lang="en-US" sz="1400" b="1" baseline="0" dirty="0">
                          <a:solidFill>
                            <a:schemeClr val="bg1"/>
                          </a:solidFill>
                          <a:latin typeface="Arial" pitchFamily="34" charset="0"/>
                          <a:ea typeface="Calibri"/>
                          <a:cs typeface="Arial" pitchFamily="34" charset="0"/>
                        </a:rPr>
                        <a:t> strategy</a:t>
                      </a:r>
                      <a:endParaRPr lang="en-US" sz="1400" b="1" dirty="0">
                        <a:solidFill>
                          <a:schemeClr val="bg1"/>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gridSpan="2">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n-US"/>
                    </a:p>
                  </a:txBody>
                  <a:tcPr/>
                </a:tc>
                <a:tc>
                  <a:txBody>
                    <a:bodyPr/>
                    <a:lstStyle/>
                    <a:p>
                      <a:pPr algn="ctr">
                        <a:lnSpc>
                          <a:spcPct val="115000"/>
                        </a:lnSpc>
                        <a:spcAft>
                          <a:spcPts val="0"/>
                        </a:spcAft>
                      </a:pPr>
                      <a:endParaRPr lang="fr-FR" sz="1200">
                        <a:solidFill>
                          <a:srgbClr val="FFFFFF"/>
                        </a:solidFill>
                        <a:latin typeface="Arial" pitchFamily="34" charset="0"/>
                        <a:ea typeface="Calibri"/>
                        <a:cs typeface="Arial" pitchFamily="34" charset="0"/>
                      </a:endParaRPr>
                    </a:p>
                  </a:txBody>
                  <a:tcPr marL="36140" marR="36140" marT="0" marB="0">
                    <a:lnL>
                      <a:noFill/>
                    </a:lnL>
                    <a:lnR>
                      <a:noFill/>
                    </a:lnR>
                    <a:lnT>
                      <a:noFill/>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420652">
                <a:tc>
                  <a:txBody>
                    <a:bodyPr/>
                    <a:lstStyle/>
                    <a:p>
                      <a:pPr algn="ctr">
                        <a:lnSpc>
                          <a:spcPct val="115000"/>
                        </a:lnSpc>
                        <a:spcAft>
                          <a:spcPts val="0"/>
                        </a:spcAft>
                      </a:pPr>
                      <a:r>
                        <a:rPr lang="fr-FR" sz="1200" dirty="0">
                          <a:latin typeface="Arial" pitchFamily="34" charset="0"/>
                          <a:ea typeface="Calibri"/>
                          <a:cs typeface="Arial" pitchFamily="34" charset="0"/>
                        </a:rPr>
                        <a:t>Impacts</a:t>
                      </a:r>
                    </a:p>
                    <a:p>
                      <a:pPr algn="ctr">
                        <a:lnSpc>
                          <a:spcPct val="115000"/>
                        </a:lnSpc>
                        <a:spcAft>
                          <a:spcPts val="0"/>
                        </a:spcAft>
                      </a:pPr>
                      <a:r>
                        <a:rPr lang="fr-FR" sz="1200" dirty="0">
                          <a:latin typeface="Arial" pitchFamily="34" charset="0"/>
                          <a:ea typeface="Calibri"/>
                          <a:cs typeface="Arial" pitchFamily="34" charset="0"/>
                        </a:rPr>
                        <a:t>(L5)</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Sustainable and inclusive growth</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Poverty reduction</a:t>
                      </a:r>
                    </a:p>
                    <a:p>
                      <a:pPr marL="342900" lvl="0" indent="-342900">
                        <a:lnSpc>
                          <a:spcPct val="115000"/>
                        </a:lnSpc>
                        <a:spcAft>
                          <a:spcPts val="0"/>
                        </a:spcAft>
                        <a:buFont typeface="Symbol"/>
                        <a:buChar char=""/>
                      </a:pPr>
                      <a:r>
                        <a:rPr lang="en-GB" sz="1200" noProof="0">
                          <a:latin typeface="Arial" pitchFamily="34" charset="0"/>
                          <a:ea typeface="Calibri"/>
                          <a:cs typeface="Arial" pitchFamily="34" charset="0"/>
                        </a:rPr>
                        <a:t>Democracy</a:t>
                      </a:r>
                      <a:r>
                        <a:rPr lang="en-GB" sz="1200" baseline="0" noProof="0">
                          <a:latin typeface="Arial" pitchFamily="34" charset="0"/>
                          <a:ea typeface="Calibri"/>
                          <a:cs typeface="Arial" pitchFamily="34" charset="0"/>
                        </a:rPr>
                        <a:t> consolidated</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lnSpc>
                          <a:spcPct val="115000"/>
                        </a:lnSpc>
                        <a:spcAft>
                          <a:spcPts val="0"/>
                        </a:spcAft>
                      </a:pPr>
                      <a:r>
                        <a:rPr lang="fr-FR" sz="1400" b="1" dirty="0">
                          <a:solidFill>
                            <a:schemeClr val="bg1"/>
                          </a:solidFill>
                          <a:latin typeface="Arial" pitchFamily="34" charset="0"/>
                          <a:ea typeface="Calibri"/>
                          <a:cs typeface="Arial" pitchFamily="34" charset="0"/>
                        </a:rPr>
                        <a:t>GGDC</a:t>
                      </a:r>
                      <a:endParaRPr lang="en-US" sz="1400" b="1" dirty="0">
                        <a:solidFill>
                          <a:schemeClr val="bg1"/>
                        </a:solidFill>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F549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1"/>
                  </a:ext>
                </a:extLst>
              </a:tr>
              <a:tr h="630979">
                <a:tc>
                  <a:txBody>
                    <a:bodyPr/>
                    <a:lstStyle/>
                    <a:p>
                      <a:pPr algn="ctr">
                        <a:lnSpc>
                          <a:spcPct val="115000"/>
                        </a:lnSpc>
                        <a:spcAft>
                          <a:spcPts val="0"/>
                        </a:spcAft>
                      </a:pPr>
                      <a:r>
                        <a:rPr lang="en-GB" sz="1200" noProof="0" dirty="0">
                          <a:latin typeface="Arial" pitchFamily="34" charset="0"/>
                          <a:ea typeface="Calibri"/>
                          <a:cs typeface="Arial" pitchFamily="34" charset="0"/>
                        </a:rPr>
                        <a:t>Outcomes(L4)</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More</a:t>
                      </a:r>
                      <a:r>
                        <a:rPr lang="en-GB" sz="1200" baseline="0" noProof="0" dirty="0">
                          <a:latin typeface="Arial" pitchFamily="34" charset="0"/>
                          <a:ea typeface="Calibri"/>
                          <a:cs typeface="Arial" pitchFamily="34" charset="0"/>
                        </a:rPr>
                        <a:t> competitive economy</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Better</a:t>
                      </a:r>
                      <a:r>
                        <a:rPr lang="en-GB" sz="1200" baseline="0" noProof="0" dirty="0">
                          <a:latin typeface="Arial" pitchFamily="34" charset="0"/>
                          <a:ea typeface="Calibri"/>
                          <a:cs typeface="Arial" pitchFamily="34" charset="0"/>
                        </a:rPr>
                        <a:t> business environment</a:t>
                      </a:r>
                      <a:endParaRPr lang="en-GB" sz="1200" noProof="0" dirty="0">
                        <a:latin typeface="Arial" pitchFamily="34" charset="0"/>
                        <a:ea typeface="Calibri"/>
                        <a:cs typeface="Arial" pitchFamily="34" charset="0"/>
                      </a:endParaRP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Increased employability</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Increased use</a:t>
                      </a:r>
                      <a:r>
                        <a:rPr lang="en-GB" sz="1200" baseline="0" noProof="0" dirty="0">
                          <a:latin typeface="Arial" pitchFamily="34" charset="0"/>
                          <a:ea typeface="Calibri"/>
                          <a:cs typeface="Arial" pitchFamily="34" charset="0"/>
                        </a:rPr>
                        <a:t> of public services</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1253316">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dirty="0">
                          <a:latin typeface="Arial" pitchFamily="34" charset="0"/>
                          <a:ea typeface="Calibri"/>
                          <a:cs typeface="Arial" pitchFamily="34" charset="0"/>
                        </a:rPr>
                        <a:t>(L3)</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a:t>
                      </a:r>
                      <a:r>
                        <a:rPr lang="en-GB" sz="1200" baseline="0" noProof="0" dirty="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Strengthened </a:t>
                      </a:r>
                      <a:r>
                        <a:rPr lang="en-GB" sz="1200" baseline="0" noProof="0" dirty="0" err="1">
                          <a:latin typeface="Arial" pitchFamily="34" charset="0"/>
                          <a:ea typeface="Calibri"/>
                          <a:cs typeface="Arial" pitchFamily="34" charset="0"/>
                        </a:rPr>
                        <a:t>PFM</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Increased capacity</a:t>
                      </a:r>
                      <a:r>
                        <a:rPr lang="en-GB" sz="1200" baseline="0" noProof="0" dirty="0">
                          <a:latin typeface="Arial" pitchFamily="34" charset="0"/>
                          <a:ea typeface="Calibri"/>
                          <a:cs typeface="Arial" pitchFamily="34" charset="0"/>
                        </a:rPr>
                        <a:t> to </a:t>
                      </a:r>
                      <a:r>
                        <a:rPr lang="en-GB" sz="1200" noProof="0" dirty="0">
                          <a:latin typeface="Arial" pitchFamily="34" charset="0"/>
                          <a:ea typeface="Calibri"/>
                          <a:cs typeface="Arial" pitchFamily="34" charset="0"/>
                        </a:rPr>
                        <a:t>policy formulation and implementation</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Strengthened public sector institutions</a:t>
                      </a: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200" noProof="0" dirty="0">
                          <a:latin typeface="Arial" pitchFamily="34" charset="0"/>
                          <a:ea typeface="Calibri"/>
                          <a:cs typeface="Arial" pitchFamily="34" charset="0"/>
                        </a:rPr>
                        <a:t>Induced</a:t>
                      </a:r>
                      <a:r>
                        <a:rPr lang="en-GB" sz="1200" baseline="0" noProof="0" dirty="0">
                          <a:latin typeface="Arial" pitchFamily="34" charset="0"/>
                          <a:ea typeface="Calibri"/>
                          <a:cs typeface="Arial" pitchFamily="34" charset="0"/>
                        </a:rPr>
                        <a:t> outputs</a:t>
                      </a:r>
                    </a:p>
                    <a:p>
                      <a:pPr algn="ctr">
                        <a:lnSpc>
                          <a:spcPct val="115000"/>
                        </a:lnSpc>
                        <a:spcAft>
                          <a:spcPts val="0"/>
                        </a:spcAft>
                      </a:pPr>
                      <a:r>
                        <a:rPr lang="en-GB" sz="1200" i="1" baseline="0" noProof="0" dirty="0">
                          <a:latin typeface="Arial" pitchFamily="34" charset="0"/>
                          <a:ea typeface="Calibri"/>
                          <a:cs typeface="Arial" pitchFamily="34" charset="0"/>
                        </a:rPr>
                        <a:t>(L3)</a:t>
                      </a:r>
                      <a:endParaRPr lang="en-GB" sz="1200" i="1"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0" lvl="0" indent="0">
                        <a:lnSpc>
                          <a:spcPct val="115000"/>
                        </a:lnSpc>
                        <a:spcAft>
                          <a:spcPts val="0"/>
                        </a:spcAft>
                        <a:buFont typeface="Symbol"/>
                        <a:buNone/>
                      </a:pPr>
                      <a:r>
                        <a:rPr lang="en-GB" sz="1200" b="1" noProof="0" dirty="0">
                          <a:latin typeface="Arial" pitchFamily="34" charset="0"/>
                          <a:ea typeface="Calibri"/>
                          <a:cs typeface="Arial" pitchFamily="34" charset="0"/>
                        </a:rPr>
                        <a:t>Contribution</a:t>
                      </a:r>
                      <a:r>
                        <a:rPr lang="en-GB" sz="1200" b="1" baseline="0" noProof="0" dirty="0">
                          <a:latin typeface="Arial" pitchFamily="34" charset="0"/>
                          <a:ea typeface="Calibri"/>
                          <a:cs typeface="Arial" pitchFamily="34" charset="0"/>
                        </a:rPr>
                        <a:t> to:</a:t>
                      </a:r>
                      <a:endParaRPr lang="en-GB" sz="1200" b="1"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macro-economic management</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a:t>
                      </a:r>
                      <a:r>
                        <a:rPr lang="en-GB" sz="1200" baseline="0" noProof="0" dirty="0">
                          <a:latin typeface="Arial" pitchFamily="34" charset="0"/>
                          <a:ea typeface="Calibri"/>
                          <a:cs typeface="Arial" pitchFamily="34" charset="0"/>
                        </a:rPr>
                        <a:t> public services</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Strengthened PFM</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Improved policy form.</a:t>
                      </a:r>
                      <a:r>
                        <a:rPr lang="en-GB" sz="1200" baseline="0" noProof="0" dirty="0">
                          <a:latin typeface="Arial" pitchFamily="34" charset="0"/>
                          <a:ea typeface="Calibri"/>
                          <a:cs typeface="Arial" pitchFamily="34" charset="0"/>
                        </a:rPr>
                        <a:t> &amp; </a:t>
                      </a:r>
                      <a:r>
                        <a:rPr lang="en-GB" sz="1200" baseline="0" noProof="0" dirty="0" err="1">
                          <a:latin typeface="Arial" pitchFamily="34" charset="0"/>
                          <a:ea typeface="Calibri"/>
                          <a:cs typeface="Arial" pitchFamily="34" charset="0"/>
                        </a:rPr>
                        <a:t>implem</a:t>
                      </a:r>
                      <a:r>
                        <a:rPr lang="en-GB" sz="1200" baseline="0" noProof="0" dirty="0">
                          <a:latin typeface="Arial" pitchFamily="34" charset="0"/>
                          <a:ea typeface="Calibri"/>
                          <a:cs typeface="Arial" pitchFamily="34" charset="0"/>
                        </a:rPr>
                        <a:t>. capacity</a:t>
                      </a: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Strengthened public sector institutions</a:t>
                      </a:r>
                    </a:p>
                    <a:p>
                      <a:pPr marL="0" lvl="0" indent="0">
                        <a:lnSpc>
                          <a:spcPct val="115000"/>
                        </a:lnSpc>
                        <a:spcAft>
                          <a:spcPts val="0"/>
                        </a:spcAft>
                        <a:buFont typeface="Symbol"/>
                        <a:buNone/>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3"/>
                  </a:ext>
                </a:extLst>
              </a:tr>
              <a:tr h="1161612">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dirty="0">
                          <a:latin typeface="Arial" pitchFamily="34" charset="0"/>
                          <a:ea typeface="Calibri"/>
                          <a:cs typeface="Arial" pitchFamily="34" charset="0"/>
                        </a:rPr>
                        <a:t>(L1+L2)</a:t>
                      </a:r>
                      <a:endParaRPr lang="en-US" sz="120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National and  sector policies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Budgetary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Human resources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Institutional structures</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Strategies and </a:t>
                      </a:r>
                      <a:r>
                        <a:rPr lang="en-GB" sz="1200" noProof="0">
                          <a:latin typeface="Arial" pitchFamily="34" charset="0"/>
                          <a:ea typeface="Calibri"/>
                          <a:cs typeface="Arial" pitchFamily="34" charset="0"/>
                        </a:rPr>
                        <a:t>operational programmes</a:t>
                      </a:r>
                      <a:endParaRPr lang="en-GB" sz="1200" noProof="0"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fr-FR" sz="1200" dirty="0">
                          <a:latin typeface="Arial" pitchFamily="34" charset="0"/>
                          <a:ea typeface="Calibri"/>
                          <a:cs typeface="Arial" pitchFamily="34" charset="0"/>
                        </a:rPr>
                        <a:t>Outputs</a:t>
                      </a:r>
                    </a:p>
                    <a:p>
                      <a:pPr algn="ctr">
                        <a:lnSpc>
                          <a:spcPct val="115000"/>
                        </a:lnSpc>
                        <a:spcAft>
                          <a:spcPts val="0"/>
                        </a:spcAft>
                      </a:pPr>
                      <a:r>
                        <a:rPr lang="fr-FR" sz="1200" i="1" dirty="0">
                          <a:latin typeface="Arial" pitchFamily="34" charset="0"/>
                          <a:ea typeface="Calibri"/>
                          <a:cs typeface="Arial" pitchFamily="34" charset="0"/>
                        </a:rPr>
                        <a:t>(L2)</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More funds available for discretionary spending</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Increased predictability of external aid</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Improved harmonisation and alignment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Reduced transaction</a:t>
                      </a:r>
                      <a:r>
                        <a:rPr lang="en-GB" sz="1200" baseline="0" noProof="0" dirty="0">
                          <a:latin typeface="Arial" pitchFamily="34" charset="0"/>
                          <a:ea typeface="Calibri"/>
                          <a:cs typeface="Arial" pitchFamily="34" charset="0"/>
                        </a:rPr>
                        <a:t> costs</a:t>
                      </a:r>
                      <a:endParaRPr lang="en-GB" sz="1200" noProof="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1051631">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endParaRPr lang="fr-FR" sz="1200" dirty="0">
                        <a:latin typeface="Arial" pitchFamily="34" charset="0"/>
                        <a:ea typeface="Calibri"/>
                        <a:cs typeface="Arial" pitchFamily="34" charset="0"/>
                      </a:endParaRPr>
                    </a:p>
                  </a:txBody>
                  <a:tcPr marL="36140" marR="3614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ctr">
                        <a:lnSpc>
                          <a:spcPct val="115000"/>
                        </a:lnSpc>
                        <a:spcAft>
                          <a:spcPts val="0"/>
                        </a:spcAft>
                      </a:pPr>
                      <a:r>
                        <a:rPr lang="fr-FR" sz="1200" dirty="0">
                          <a:latin typeface="Arial" pitchFamily="34" charset="0"/>
                          <a:ea typeface="Calibri"/>
                          <a:cs typeface="Arial" pitchFamily="34" charset="0"/>
                        </a:rPr>
                        <a:t>Inputs</a:t>
                      </a:r>
                    </a:p>
                    <a:p>
                      <a:pPr algn="ctr">
                        <a:lnSpc>
                          <a:spcPct val="115000"/>
                        </a:lnSpc>
                        <a:spcAft>
                          <a:spcPts val="0"/>
                        </a:spcAft>
                      </a:pPr>
                      <a:r>
                        <a:rPr lang="fr-FR" sz="1200" i="1" dirty="0">
                          <a:latin typeface="Arial" pitchFamily="34" charset="0"/>
                          <a:ea typeface="Calibri"/>
                          <a:cs typeface="Arial" pitchFamily="34" charset="0"/>
                        </a:rPr>
                        <a:t>Activities</a:t>
                      </a:r>
                    </a:p>
                    <a:p>
                      <a:pPr algn="ctr">
                        <a:lnSpc>
                          <a:spcPct val="115000"/>
                        </a:lnSpc>
                        <a:spcAft>
                          <a:spcPts val="0"/>
                        </a:spcAft>
                      </a:pPr>
                      <a:r>
                        <a:rPr lang="fr-FR" sz="1200" i="1" dirty="0">
                          <a:latin typeface="Arial" pitchFamily="34" charset="0"/>
                          <a:ea typeface="Calibri"/>
                          <a:cs typeface="Arial" pitchFamily="34" charset="0"/>
                        </a:rPr>
                        <a:t>(L1)</a:t>
                      </a:r>
                      <a:endParaRPr lang="en-US" sz="1200" i="1" dirty="0">
                        <a:latin typeface="Arial" pitchFamily="34" charset="0"/>
                        <a:ea typeface="Calibri"/>
                        <a:cs typeface="Arial" pitchFamily="34" charset="0"/>
                      </a:endParaRPr>
                    </a:p>
                  </a:txBody>
                  <a:tcPr marL="36140" marR="3614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Transfer of funds to the Treasury </a:t>
                      </a:r>
                    </a:p>
                    <a:p>
                      <a:pPr marL="342900" lvl="0" indent="-342900">
                        <a:lnSpc>
                          <a:spcPct val="115000"/>
                        </a:lnSpc>
                        <a:spcAft>
                          <a:spcPts val="0"/>
                        </a:spcAft>
                        <a:buFont typeface="Symbol"/>
                        <a:buChar char=""/>
                      </a:pPr>
                      <a:r>
                        <a:rPr lang="en-GB" sz="1200" noProof="0" dirty="0">
                          <a:latin typeface="Arial" pitchFamily="34" charset="0"/>
                          <a:ea typeface="Calibri"/>
                          <a:cs typeface="Arial" pitchFamily="34" charset="0"/>
                        </a:rPr>
                        <a:t>Policy dialogue</a:t>
                      </a:r>
                    </a:p>
                    <a:p>
                      <a:pPr marL="342900" lvl="0" indent="-342900">
                        <a:lnSpc>
                          <a:spcPct val="115000"/>
                        </a:lnSpc>
                        <a:spcAft>
                          <a:spcPts val="0"/>
                        </a:spcAft>
                        <a:buFont typeface="Symbol"/>
                        <a:buChar char=""/>
                      </a:pPr>
                      <a:r>
                        <a:rPr lang="en-GB" sz="1200" baseline="0" noProof="0" dirty="0">
                          <a:latin typeface="Arial" pitchFamily="34" charset="0"/>
                          <a:ea typeface="Calibri"/>
                          <a:cs typeface="Arial" pitchFamily="34" charset="0"/>
                        </a:rPr>
                        <a:t>Support to capacity development</a:t>
                      </a:r>
                    </a:p>
                    <a:p>
                      <a:pPr marL="342900" marR="0" lvl="0" indent="-342900" algn="l" defTabSz="914400" rtl="0" eaLnBrk="1" fontAlgn="auto" latinLnBrk="0" hangingPunct="1">
                        <a:lnSpc>
                          <a:spcPct val="115000"/>
                        </a:lnSpc>
                        <a:spcBef>
                          <a:spcPts val="0"/>
                        </a:spcBef>
                        <a:spcAft>
                          <a:spcPts val="0"/>
                        </a:spcAft>
                        <a:buClrTx/>
                        <a:buSzTx/>
                        <a:buFont typeface="Symbol"/>
                        <a:buChar char=""/>
                        <a:tabLst/>
                        <a:defRPr/>
                      </a:pPr>
                      <a:r>
                        <a:rPr lang="en-GB" sz="1200" noProof="0" dirty="0">
                          <a:latin typeface="Arial" pitchFamily="34" charset="0"/>
                          <a:ea typeface="Calibri"/>
                          <a:cs typeface="Arial" pitchFamily="34" charset="0"/>
                        </a:rPr>
                        <a:t>Disbursement conditions and assessment</a:t>
                      </a:r>
                    </a:p>
                    <a:p>
                      <a:pPr marL="342900" lvl="0" indent="-342900">
                        <a:lnSpc>
                          <a:spcPct val="115000"/>
                        </a:lnSpc>
                        <a:spcAft>
                          <a:spcPts val="0"/>
                        </a:spcAft>
                        <a:buFont typeface="Symbol"/>
                        <a:buChar char=""/>
                      </a:pPr>
                      <a:endParaRPr lang="en-GB" sz="1200" noProof="0" dirty="0">
                        <a:latin typeface="Arial" pitchFamily="34" charset="0"/>
                        <a:ea typeface="Calibri"/>
                        <a:cs typeface="Arial" pitchFamily="34" charset="0"/>
                      </a:endParaRPr>
                    </a:p>
                    <a:p>
                      <a:pPr marL="342900" lvl="0" indent="-342900">
                        <a:lnSpc>
                          <a:spcPct val="115000"/>
                        </a:lnSpc>
                        <a:spcAft>
                          <a:spcPts val="0"/>
                        </a:spcAft>
                        <a:buFont typeface="Symbol"/>
                        <a:buChar char=""/>
                      </a:pPr>
                      <a:endParaRPr lang="en-US" sz="1200" dirty="0">
                        <a:latin typeface="Arial" pitchFamily="34" charset="0"/>
                        <a:ea typeface="Calibri"/>
                        <a:cs typeface="Arial" pitchFamily="34" charset="0"/>
                      </a:endParaRPr>
                    </a:p>
                  </a:txBody>
                  <a:tcPr marL="36140" marR="3614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342900" lvl="0" indent="-342900">
                        <a:lnSpc>
                          <a:spcPct val="115000"/>
                        </a:lnSpc>
                        <a:spcAft>
                          <a:spcPts val="0"/>
                        </a:spcAft>
                        <a:buFont typeface="Symbol"/>
                        <a:buChar char=""/>
                      </a:pPr>
                      <a:endParaRPr lang="en-US" sz="600" dirty="0">
                        <a:latin typeface="Calibri"/>
                        <a:ea typeface="Calibri"/>
                        <a:cs typeface="Times New Roman"/>
                      </a:endParaRPr>
                    </a:p>
                  </a:txBody>
                  <a:tcPr marL="36142" marR="3614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4" name="Rectangle 2"/>
          <p:cNvSpPr txBox="1">
            <a:spLocks noChangeArrowheads="1"/>
          </p:cNvSpPr>
          <p:nvPr/>
        </p:nvSpPr>
        <p:spPr>
          <a:xfrm>
            <a:off x="142875" y="188913"/>
            <a:ext cx="9001125" cy="792162"/>
          </a:xfrm>
          <a:prstGeom prst="rect">
            <a:avLst/>
          </a:prstGeom>
        </p:spPr>
        <p:txBody>
          <a:bodyPr/>
          <a:lstStyle/>
          <a:p>
            <a:pPr algn="ctr" eaLnBrk="1" hangingPunct="1">
              <a:defRPr/>
            </a:pPr>
            <a:r>
              <a:rPr lang="fr-FR" sz="2200" b="1" kern="0" dirty="0">
                <a:solidFill>
                  <a:schemeClr val="bg1"/>
                </a:solidFill>
                <a:latin typeface="+mj-lt"/>
                <a:ea typeface="+mj-ea"/>
                <a:cs typeface="+mj-cs"/>
              </a:rPr>
              <a:t>GGDC Intervention </a:t>
            </a:r>
            <a:r>
              <a:rPr lang="fr-FR" sz="2200" b="1" kern="0" dirty="0" err="1">
                <a:solidFill>
                  <a:schemeClr val="bg1"/>
                </a:solidFill>
                <a:latin typeface="+mj-lt"/>
                <a:ea typeface="+mj-ea"/>
                <a:cs typeface="+mj-cs"/>
              </a:rPr>
              <a:t>logic</a:t>
            </a:r>
            <a:r>
              <a:rPr lang="fr-FR" sz="2200" b="1" kern="0" dirty="0">
                <a:solidFill>
                  <a:schemeClr val="bg1"/>
                </a:solidFill>
                <a:latin typeface="+mj-lt"/>
                <a:ea typeface="+mj-ea"/>
                <a:cs typeface="+mj-cs"/>
              </a:rPr>
              <a:t> (</a:t>
            </a:r>
            <a:r>
              <a:rPr lang="fr-FR" sz="2200" b="1" kern="0" dirty="0" err="1">
                <a:solidFill>
                  <a:schemeClr val="bg1"/>
                </a:solidFill>
                <a:latin typeface="+mj-lt"/>
                <a:ea typeface="+mj-ea"/>
                <a:cs typeface="+mj-cs"/>
              </a:rPr>
              <a:t>example</a:t>
            </a:r>
            <a:r>
              <a:rPr lang="fr-FR" sz="2200" b="1" kern="0" dirty="0">
                <a:solidFill>
                  <a:schemeClr val="bg1"/>
                </a:solidFill>
                <a:latin typeface="+mj-lt"/>
                <a:ea typeface="+mj-ea"/>
                <a:cs typeface="+mj-cs"/>
              </a:rPr>
              <a:t>)</a:t>
            </a:r>
            <a:endParaRPr lang="en-US" sz="2200" b="1" kern="0" dirty="0">
              <a:solidFill>
                <a:schemeClr val="bg1"/>
              </a:solidFill>
              <a:latin typeface="+mj-lt"/>
              <a:ea typeface="+mj-ea"/>
              <a:cs typeface="+mj-cs"/>
            </a:endParaRPr>
          </a:p>
        </p:txBody>
      </p:sp>
    </p:spTree>
    <p:extLst>
      <p:ext uri="{BB962C8B-B14F-4D97-AF65-F5344CB8AC3E}">
        <p14:creationId xmlns:p14="http://schemas.microsoft.com/office/powerpoint/2010/main" val="1652755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95834"/>
            <a:ext cx="8229600" cy="720998"/>
          </a:xfrm>
        </p:spPr>
        <p:txBody>
          <a:bodyPr/>
          <a:lstStyle/>
          <a:p>
            <a:pPr algn="ctr"/>
            <a:r>
              <a:rPr lang="en-GB" sz="2400" dirty="0"/>
              <a:t>Performance Indicators</a:t>
            </a:r>
            <a:br>
              <a:rPr lang="en-GB" sz="2400" dirty="0"/>
            </a:br>
            <a:endParaRPr lang="en-GB" sz="2400" dirty="0"/>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fr-BE" sz="1200" b="1" dirty="0"/>
          </a:p>
          <a:p>
            <a:pPr marL="358775" indent="-358775">
              <a:buClr>
                <a:srgbClr val="0F5494"/>
              </a:buClr>
              <a:buFont typeface="Wingdings" pitchFamily="2" charset="2"/>
              <a:buChar char="§"/>
              <a:tabLst>
                <a:tab pos="0" algn="l"/>
              </a:tabLst>
            </a:pPr>
            <a:endParaRPr lang="fr-BE"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21</a:t>
            </a:fld>
            <a:endParaRPr lang="en-GB" dirty="0"/>
          </a:p>
        </p:txBody>
      </p:sp>
      <p:sp>
        <p:nvSpPr>
          <p:cNvPr id="5" name="Rectangle 4"/>
          <p:cNvSpPr/>
          <p:nvPr/>
        </p:nvSpPr>
        <p:spPr>
          <a:xfrm>
            <a:off x="683568" y="1556792"/>
            <a:ext cx="8064896" cy="4801315"/>
          </a:xfrm>
          <a:prstGeom prst="rect">
            <a:avLst/>
          </a:prstGeom>
        </p:spPr>
        <p:txBody>
          <a:bodyPr wrap="square">
            <a:spAutoFit/>
          </a:bodyPr>
          <a:lstStyle/>
          <a:p>
            <a:pPr lvl="0">
              <a:buFont typeface="Wingdings" pitchFamily="2" charset="2"/>
              <a:buChar char="Ø"/>
            </a:pPr>
            <a:r>
              <a:rPr lang="en-GB" sz="1800" dirty="0">
                <a:latin typeface="+mn-lt"/>
                <a:sym typeface="Wingdings" pitchFamily="2" charset="2"/>
              </a:rPr>
              <a:t> Main challenges:</a:t>
            </a:r>
          </a:p>
          <a:p>
            <a:pPr marL="717550" lvl="1" indent="-260350"/>
            <a:endParaRPr lang="en-GB" sz="1800" dirty="0">
              <a:latin typeface="+mn-lt"/>
              <a:sym typeface="Wingdings" pitchFamily="2" charset="2"/>
            </a:endParaRPr>
          </a:p>
          <a:p>
            <a:pPr marL="717550" lvl="1" indent="-260350">
              <a:buFont typeface="Wingdings" pitchFamily="2" charset="2"/>
              <a:buChar char="§"/>
            </a:pPr>
            <a:r>
              <a:rPr lang="en-GB" sz="1800" dirty="0">
                <a:latin typeface="+mn-lt"/>
                <a:sym typeface="Wingdings" pitchFamily="2" charset="2"/>
              </a:rPr>
              <a:t>Identifying indicators that </a:t>
            </a:r>
            <a:r>
              <a:rPr lang="en-GB" sz="1800" b="1" dirty="0">
                <a:latin typeface="+mn-lt"/>
                <a:sym typeface="Wingdings" pitchFamily="2" charset="2"/>
              </a:rPr>
              <a:t>demonstrate progress </a:t>
            </a:r>
            <a:r>
              <a:rPr lang="en-GB" sz="1800" dirty="0">
                <a:latin typeface="+mn-lt"/>
                <a:sym typeface="Wingdings" pitchFamily="2" charset="2"/>
              </a:rPr>
              <a:t>in the achievement of the PC’s development objectives </a:t>
            </a:r>
            <a:r>
              <a:rPr lang="en-GB" sz="1800" b="1" dirty="0">
                <a:latin typeface="+mn-lt"/>
                <a:sym typeface="Wingdings" pitchFamily="2" charset="2"/>
              </a:rPr>
              <a:t>that could be linked to the inputs provided by the BS contract</a:t>
            </a:r>
          </a:p>
          <a:p>
            <a:pPr lvl="1"/>
            <a:endParaRPr lang="en-GB" sz="1800" dirty="0">
              <a:latin typeface="+mn-lt"/>
              <a:sym typeface="Wingdings" pitchFamily="2" charset="2"/>
            </a:endParaRPr>
          </a:p>
          <a:p>
            <a:pPr marL="717550" lvl="1" indent="-260350">
              <a:buFont typeface="Wingdings" pitchFamily="2" charset="2"/>
              <a:buChar char="§"/>
            </a:pPr>
            <a:r>
              <a:rPr lang="en-GB" sz="1800" dirty="0">
                <a:latin typeface="+mn-lt"/>
                <a:sym typeface="Wingdings" pitchFamily="2" charset="2"/>
              </a:rPr>
              <a:t>Prefer outcome indicators, because they </a:t>
            </a:r>
            <a:r>
              <a:rPr lang="en-GB" sz="1800" dirty="0">
                <a:solidFill>
                  <a:srgbClr val="FF0000"/>
                </a:solidFill>
                <a:latin typeface="+mn-lt"/>
                <a:sym typeface="Wingdings" pitchFamily="2" charset="2"/>
              </a:rPr>
              <a:t>are needed to assess the relevance of the policy implemented and supported…</a:t>
            </a:r>
          </a:p>
          <a:p>
            <a:pPr marL="717550" lvl="1" indent="-260350">
              <a:buFont typeface="Wingdings" pitchFamily="2" charset="2"/>
              <a:buChar char="§"/>
            </a:pPr>
            <a:endParaRPr lang="en-GB" sz="1800" dirty="0">
              <a:latin typeface="+mn-lt"/>
              <a:sym typeface="Wingdings" pitchFamily="2" charset="2"/>
            </a:endParaRPr>
          </a:p>
          <a:p>
            <a:pPr marL="717550" lvl="1" indent="-260350">
              <a:buFont typeface="Wingdings" pitchFamily="2" charset="2"/>
              <a:buChar char="§"/>
            </a:pPr>
            <a:r>
              <a:rPr lang="en-GB" sz="1800" dirty="0">
                <a:latin typeface="+mn-lt"/>
                <a:sym typeface="Wingdings" pitchFamily="2" charset="2"/>
              </a:rPr>
              <a:t>…but often is difficult to use SMART and reliable outcome indicators.</a:t>
            </a:r>
          </a:p>
          <a:p>
            <a:pPr marL="1347788" lvl="3" indent="-890588"/>
            <a:r>
              <a:rPr lang="en-GB" sz="1800" dirty="0">
                <a:latin typeface="+mn-lt"/>
                <a:sym typeface="Wingdings" pitchFamily="2" charset="2"/>
              </a:rPr>
              <a:t>	</a:t>
            </a:r>
          </a:p>
          <a:p>
            <a:pPr marL="1347788" lvl="3" indent="-890588"/>
            <a:r>
              <a:rPr lang="en-GB" sz="1800" i="1" dirty="0">
                <a:latin typeface="+mn-lt"/>
                <a:sym typeface="Wingdings" pitchFamily="2" charset="2"/>
              </a:rPr>
              <a:t>e.g. what indicator to verify progress in strengthening the competitiveness of an economy? and employability?</a:t>
            </a:r>
          </a:p>
          <a:p>
            <a:pPr marL="1347788" lvl="3" indent="-890588"/>
            <a:endParaRPr lang="en-GB" sz="1800" dirty="0">
              <a:latin typeface="+mn-lt"/>
              <a:sym typeface="Wingdings" pitchFamily="2" charset="2"/>
            </a:endParaRPr>
          </a:p>
          <a:p>
            <a:pPr marL="717550" lvl="1" indent="-260350">
              <a:buFont typeface="Wingdings" pitchFamily="2" charset="2"/>
              <a:buChar char="§"/>
            </a:pPr>
            <a:r>
              <a:rPr lang="en-GB" sz="1800" dirty="0">
                <a:latin typeface="+mn-lt"/>
                <a:sym typeface="Wingdings" pitchFamily="2" charset="2"/>
              </a:rPr>
              <a:t>Sources of information: issues, constraints, solutions.</a:t>
            </a:r>
          </a:p>
          <a:p>
            <a:pPr lvl="1"/>
            <a:endParaRPr lang="en-GB" sz="1800" dirty="0">
              <a:latin typeface="+mn-lt"/>
              <a:sym typeface="Wingdings" pitchFamily="2" charset="2"/>
            </a:endParaRPr>
          </a:p>
        </p:txBody>
      </p:sp>
    </p:spTree>
    <p:extLst>
      <p:ext uri="{BB962C8B-B14F-4D97-AF65-F5344CB8AC3E}">
        <p14:creationId xmlns:p14="http://schemas.microsoft.com/office/powerpoint/2010/main" val="713363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a:xfrm>
            <a:off x="395288" y="1125538"/>
            <a:ext cx="8229600" cy="433387"/>
          </a:xfrm>
        </p:spPr>
        <p:txBody>
          <a:bodyPr/>
          <a:lstStyle/>
          <a:p>
            <a:pPr indent="0" eaLnBrk="1" hangingPunct="1"/>
            <a:r>
              <a:rPr lang="en-GB" sz="2600" dirty="0"/>
              <a:t>How much budget support for a GGDC? </a:t>
            </a:r>
          </a:p>
        </p:txBody>
      </p:sp>
      <p:sp>
        <p:nvSpPr>
          <p:cNvPr id="4099" name="Rectangle 3"/>
          <p:cNvSpPr>
            <a:spLocks noGrp="1" noChangeArrowheads="1"/>
          </p:cNvSpPr>
          <p:nvPr>
            <p:ph type="body" idx="1"/>
          </p:nvPr>
        </p:nvSpPr>
        <p:spPr>
          <a:xfrm>
            <a:off x="0" y="1844824"/>
            <a:ext cx="8928100" cy="4824413"/>
          </a:xfrm>
        </p:spPr>
        <p:txBody>
          <a:bodyPr/>
          <a:lstStyle/>
          <a:p>
            <a:pPr marL="457200" lvl="1" indent="0" eaLnBrk="1" hangingPunct="1">
              <a:lnSpc>
                <a:spcPct val="130000"/>
              </a:lnSpc>
              <a:spcBef>
                <a:spcPct val="0"/>
              </a:spcBef>
              <a:buFontTx/>
              <a:buNone/>
            </a:pPr>
            <a:r>
              <a:rPr lang="en-GB" sz="1600" b="0" dirty="0">
                <a:solidFill>
                  <a:srgbClr val="C00000"/>
                </a:solidFill>
              </a:rPr>
              <a:t>Decision to be based on broad assessment (qualitative and quantitative) among which: </a:t>
            </a:r>
            <a:endParaRPr lang="en-GB" b="0" dirty="0">
              <a:solidFill>
                <a:srgbClr val="C00000"/>
              </a:solidFill>
            </a:endParaRPr>
          </a:p>
          <a:p>
            <a:pPr marL="717550" lvl="1" indent="-450850" eaLnBrk="1" hangingPunct="1">
              <a:lnSpc>
                <a:spcPct val="130000"/>
              </a:lnSpc>
              <a:spcBef>
                <a:spcPct val="0"/>
              </a:spcBef>
              <a:buClr>
                <a:srgbClr val="0F5494"/>
              </a:buClr>
              <a:buFont typeface="Wingdings" pitchFamily="2" charset="2"/>
              <a:buChar char="§"/>
              <a:tabLst>
                <a:tab pos="531813" algn="l"/>
              </a:tabLst>
            </a:pPr>
            <a:r>
              <a:rPr lang="en-GB" sz="1800" b="0" dirty="0"/>
              <a:t>Financing needs of the partner country to implement its development programme</a:t>
            </a:r>
          </a:p>
          <a:p>
            <a:pPr marL="1117600" lvl="2" indent="-450850">
              <a:lnSpc>
                <a:spcPct val="130000"/>
              </a:lnSpc>
              <a:spcBef>
                <a:spcPct val="0"/>
              </a:spcBef>
              <a:buClr>
                <a:srgbClr val="0F5494"/>
              </a:buClr>
              <a:buFont typeface="Wingdings" pitchFamily="2" charset="2"/>
              <a:buChar char="ü"/>
              <a:tabLst>
                <a:tab pos="531813" algn="l"/>
              </a:tabLst>
            </a:pPr>
            <a:r>
              <a:rPr lang="en-GB" sz="1600" dirty="0"/>
              <a:t>Has the programme been </a:t>
            </a:r>
            <a:r>
              <a:rPr lang="en-GB" sz="1600" dirty="0" err="1"/>
              <a:t>costed</a:t>
            </a:r>
            <a:r>
              <a:rPr lang="en-GB" sz="1600" dirty="0"/>
              <a:t>?</a:t>
            </a:r>
          </a:p>
          <a:p>
            <a:pPr marL="1117600" lvl="2" indent="-450850">
              <a:lnSpc>
                <a:spcPct val="130000"/>
              </a:lnSpc>
              <a:spcBef>
                <a:spcPct val="0"/>
              </a:spcBef>
              <a:buClr>
                <a:srgbClr val="0F5494"/>
              </a:buClr>
              <a:buFont typeface="Wingdings" pitchFamily="2" charset="2"/>
              <a:buChar char="ü"/>
              <a:tabLst>
                <a:tab pos="531813" algn="l"/>
              </a:tabLst>
            </a:pPr>
            <a:r>
              <a:rPr lang="en-GB" sz="1600" b="0" dirty="0"/>
              <a:t>How will it be funded ? (in line with sustainable macro-budgetary framework)</a:t>
            </a:r>
          </a:p>
          <a:p>
            <a:pPr marL="717550" lvl="1" indent="-450850" eaLnBrk="1" hangingPunct="1">
              <a:lnSpc>
                <a:spcPct val="130000"/>
              </a:lnSpc>
              <a:spcBef>
                <a:spcPct val="0"/>
              </a:spcBef>
              <a:buClr>
                <a:srgbClr val="0F5494"/>
              </a:buClr>
              <a:buFont typeface="Wingdings" pitchFamily="2" charset="2"/>
              <a:buChar char="§"/>
              <a:tabLst>
                <a:tab pos="531813" algn="l"/>
              </a:tabLst>
            </a:pPr>
            <a:r>
              <a:rPr lang="en-GB" sz="1800" b="0" dirty="0"/>
              <a:t>Track record and absorption capacity  of previous programmes: achievement of objectives, rate and timeliness of disbursements  </a:t>
            </a:r>
          </a:p>
          <a:p>
            <a:pPr marL="717550" lvl="1" indent="-450850">
              <a:lnSpc>
                <a:spcPct val="130000"/>
              </a:lnSpc>
              <a:spcBef>
                <a:spcPct val="0"/>
              </a:spcBef>
              <a:buClr>
                <a:srgbClr val="0F5494"/>
              </a:buClr>
              <a:buFont typeface="Wingdings" pitchFamily="2" charset="2"/>
              <a:buChar char="§"/>
              <a:tabLst>
                <a:tab pos="531813" algn="l"/>
              </a:tabLst>
            </a:pPr>
            <a:r>
              <a:rPr lang="en-GB" sz="1800" b="0" dirty="0"/>
              <a:t>Existence of a </a:t>
            </a:r>
            <a:r>
              <a:rPr lang="en-GB" sz="1800" b="0" dirty="0" err="1"/>
              <a:t>M&amp;E</a:t>
            </a:r>
            <a:r>
              <a:rPr lang="en-GB" sz="1800" b="0" dirty="0"/>
              <a:t> system</a:t>
            </a:r>
          </a:p>
          <a:p>
            <a:pPr marL="717550" lvl="1" indent="-450850">
              <a:lnSpc>
                <a:spcPct val="130000"/>
              </a:lnSpc>
              <a:spcBef>
                <a:spcPct val="0"/>
              </a:spcBef>
              <a:buClr>
                <a:srgbClr val="0F5494"/>
              </a:buClr>
              <a:buNone/>
              <a:tabLst>
                <a:tab pos="531813" algn="l"/>
              </a:tabLst>
            </a:pPr>
            <a:r>
              <a:rPr lang="fr-BE" sz="1800" b="0" dirty="0">
                <a:solidFill>
                  <a:srgbClr val="FF0000"/>
                </a:solidFill>
              </a:rPr>
              <a:t>NOTE: </a:t>
            </a:r>
            <a:r>
              <a:rPr lang="en-GB" sz="1800" b="0" dirty="0">
                <a:solidFill>
                  <a:srgbClr val="FF0000"/>
                </a:solidFill>
              </a:rPr>
              <a:t>GGDC support ambitious and complex reforms that require more resources than other contracts. </a:t>
            </a:r>
          </a:p>
          <a:p>
            <a:pPr marL="717550" lvl="1" indent="-450850">
              <a:lnSpc>
                <a:spcPct val="130000"/>
              </a:lnSpc>
              <a:spcBef>
                <a:spcPct val="0"/>
              </a:spcBef>
              <a:buClr>
                <a:srgbClr val="0F5494"/>
              </a:buClr>
              <a:buNone/>
              <a:tabLst>
                <a:tab pos="531813" algn="l"/>
              </a:tabLst>
            </a:pPr>
            <a:endParaRPr lang="en-GB" sz="1800" b="0" dirty="0"/>
          </a:p>
          <a:p>
            <a:pPr marL="717550" lvl="1" indent="-450850">
              <a:lnSpc>
                <a:spcPct val="130000"/>
              </a:lnSpc>
              <a:spcBef>
                <a:spcPct val="0"/>
              </a:spcBef>
              <a:buClr>
                <a:srgbClr val="0F5494"/>
              </a:buClr>
              <a:buNone/>
              <a:tabLst>
                <a:tab pos="531813" algn="l"/>
              </a:tabLst>
            </a:pPr>
            <a:endParaRPr lang="en-GB" sz="1800" b="0" dirty="0">
              <a:solidFill>
                <a:srgbClr val="2D2D8A"/>
              </a:solidFill>
            </a:endParaRPr>
          </a:p>
          <a:p>
            <a:pPr marL="717550" lvl="1" indent="-450850">
              <a:lnSpc>
                <a:spcPct val="130000"/>
              </a:lnSpc>
              <a:spcBef>
                <a:spcPct val="0"/>
              </a:spcBef>
              <a:buClr>
                <a:srgbClr val="0F5494"/>
              </a:buClr>
              <a:buNone/>
              <a:tabLst>
                <a:tab pos="531813" algn="l"/>
              </a:tabLst>
            </a:pPr>
            <a:endParaRPr lang="en-GB" sz="1800" b="0" dirty="0">
              <a:solidFill>
                <a:srgbClr val="2D2D8A"/>
              </a:solidFill>
            </a:endParaRPr>
          </a:p>
        </p:txBody>
      </p:sp>
      <p:sp>
        <p:nvSpPr>
          <p:cNvPr id="27651" name="Slide Number Placeholder 1"/>
          <p:cNvSpPr>
            <a:spLocks noGrp="1"/>
          </p:cNvSpPr>
          <p:nvPr>
            <p:ph type="sldNum" sz="quarter" idx="12"/>
          </p:nvPr>
        </p:nvSpPr>
        <p:spPr>
          <a:noFill/>
          <a:ln>
            <a:miter lim="800000"/>
            <a:headEnd/>
            <a:tailEnd/>
          </a:ln>
        </p:spPr>
        <p:txBody>
          <a:bodyPr/>
          <a:lstStyle/>
          <a:p>
            <a:fld id="{B3EA71FD-1BA3-4A98-9A2D-579623353B7A}" type="slidenum">
              <a:rPr lang="en-GB"/>
              <a:pPr/>
              <a:t>22</a:t>
            </a:fld>
            <a:endParaRPr lang="en-GB"/>
          </a:p>
        </p:txBody>
      </p:sp>
    </p:spTree>
    <p:extLst>
      <p:ext uri="{BB962C8B-B14F-4D97-AF65-F5344CB8AC3E}">
        <p14:creationId xmlns:p14="http://schemas.microsoft.com/office/powerpoint/2010/main" val="359449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9">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animEffect transition="in" filter="blinds(horizontal)">
                                      <p:cBhvr>
                                        <p:cTn id="23" dur="500"/>
                                        <p:tgtEl>
                                          <p:spTgt spid="40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20998"/>
          </a:xfrm>
        </p:spPr>
        <p:txBody>
          <a:bodyPr/>
          <a:lstStyle/>
          <a:p>
            <a:pPr algn="ctr"/>
            <a:r>
              <a:rPr lang="en-GB" sz="2400" dirty="0"/>
              <a:t>Fixed and variable tranches</a:t>
            </a:r>
            <a:br>
              <a:rPr lang="en-GB" sz="2400" dirty="0"/>
            </a:br>
            <a:endParaRPr lang="en-GB" sz="2400" dirty="0"/>
          </a:p>
        </p:txBody>
      </p:sp>
      <p:sp>
        <p:nvSpPr>
          <p:cNvPr id="3" name="Content Placeholder 2"/>
          <p:cNvSpPr>
            <a:spLocks noGrp="1"/>
          </p:cNvSpPr>
          <p:nvPr>
            <p:ph idx="1"/>
          </p:nvPr>
        </p:nvSpPr>
        <p:spPr>
          <a:xfrm>
            <a:off x="179512" y="2060848"/>
            <a:ext cx="8229600" cy="3889053"/>
          </a:xfrm>
        </p:spPr>
        <p:txBody>
          <a:bodyPr/>
          <a:lstStyle/>
          <a:p>
            <a:pPr marL="400050" lvl="1" indent="0">
              <a:buClr>
                <a:srgbClr val="0F5494"/>
              </a:buClr>
              <a:buFont typeface="Wingdings" pitchFamily="2" charset="2"/>
              <a:buChar char="§"/>
              <a:tabLst>
                <a:tab pos="0" algn="l"/>
              </a:tabLst>
            </a:pPr>
            <a:endParaRPr lang="fr-BE" sz="1200" b="1" dirty="0"/>
          </a:p>
          <a:p>
            <a:pPr marL="358775" indent="-358775">
              <a:buClr>
                <a:srgbClr val="0F5494"/>
              </a:buClr>
              <a:buFont typeface="Wingdings" pitchFamily="2" charset="2"/>
              <a:buChar char="§"/>
              <a:tabLst>
                <a:tab pos="0" algn="l"/>
              </a:tabLst>
            </a:pPr>
            <a:endParaRPr lang="fr-BE" sz="1600" i="0" dirty="0">
              <a:sym typeface="Wingdings" pitchFamily="2" charset="2"/>
            </a:endParaRPr>
          </a:p>
        </p:txBody>
      </p:sp>
      <p:sp>
        <p:nvSpPr>
          <p:cNvPr id="4" name="Slide Number Placeholder 3"/>
          <p:cNvSpPr>
            <a:spLocks noGrp="1"/>
          </p:cNvSpPr>
          <p:nvPr>
            <p:ph type="sldNum" sz="quarter" idx="12"/>
          </p:nvPr>
        </p:nvSpPr>
        <p:spPr/>
        <p:txBody>
          <a:bodyPr/>
          <a:lstStyle/>
          <a:p>
            <a:fld id="{37B83C0C-BC65-4367-9B8A-060D4801009D}" type="slidenum">
              <a:rPr lang="en-GB" smtClean="0"/>
              <a:pPr/>
              <a:t>23</a:t>
            </a:fld>
            <a:endParaRPr lang="en-GB" dirty="0"/>
          </a:p>
        </p:txBody>
      </p:sp>
      <p:sp>
        <p:nvSpPr>
          <p:cNvPr id="5" name="Rectangle 4"/>
          <p:cNvSpPr/>
          <p:nvPr/>
        </p:nvSpPr>
        <p:spPr>
          <a:xfrm>
            <a:off x="683568" y="1772816"/>
            <a:ext cx="8064896" cy="4524316"/>
          </a:xfrm>
          <a:prstGeom prst="rect">
            <a:avLst/>
          </a:prstGeom>
        </p:spPr>
        <p:txBody>
          <a:bodyPr wrap="square">
            <a:spAutoFit/>
          </a:bodyPr>
          <a:lstStyle/>
          <a:p>
            <a:pPr lvl="0">
              <a:buFont typeface="Wingdings" pitchFamily="2" charset="2"/>
              <a:buChar char="Ø"/>
            </a:pPr>
            <a:r>
              <a:rPr lang="en-GB" sz="1600" dirty="0">
                <a:latin typeface="+mn-lt"/>
                <a:sym typeface="Wingdings" pitchFamily="2" charset="2"/>
              </a:rPr>
              <a:t>  </a:t>
            </a:r>
            <a:r>
              <a:rPr lang="en-GB" sz="1600" b="1" dirty="0">
                <a:latin typeface="+mn-lt"/>
                <a:sym typeface="Wingdings" pitchFamily="2" charset="2"/>
              </a:rPr>
              <a:t>Formulation:</a:t>
            </a:r>
          </a:p>
          <a:p>
            <a:pPr lvl="0"/>
            <a:endParaRPr lang="en-GB" sz="1600" b="1" dirty="0">
              <a:latin typeface="+mn-lt"/>
              <a:sym typeface="Wingdings" pitchFamily="2" charset="2"/>
            </a:endParaRPr>
          </a:p>
          <a:p>
            <a:pPr marL="717550" lvl="1" indent="-260350">
              <a:buFont typeface="Wingdings" pitchFamily="2" charset="2"/>
              <a:buChar char="§"/>
            </a:pPr>
            <a:r>
              <a:rPr lang="en-GB" sz="1600" dirty="0">
                <a:latin typeface="+mn-lt"/>
                <a:sym typeface="Wingdings" pitchFamily="2" charset="2"/>
              </a:rPr>
              <a:t>Usually GGDC cover 3 – 5 years and have a base/variable tranche ratio of 60/40% (</a:t>
            </a:r>
            <a:r>
              <a:rPr lang="en-GB" sz="1600" dirty="0">
                <a:sym typeface="Wingdings" pitchFamily="2" charset="2"/>
              </a:rPr>
              <a:t>not a prescribed rule)</a:t>
            </a:r>
            <a:endParaRPr lang="en-GB" sz="1600" dirty="0">
              <a:latin typeface="+mn-lt"/>
              <a:sym typeface="Wingdings" pitchFamily="2" charset="2"/>
            </a:endParaRPr>
          </a:p>
          <a:p>
            <a:pPr marL="890588" lvl="2" indent="-173038"/>
            <a:endParaRPr lang="en-GB" sz="1600" dirty="0">
              <a:latin typeface="+mn-lt"/>
              <a:sym typeface="Wingdings" pitchFamily="2" charset="2"/>
            </a:endParaRPr>
          </a:p>
          <a:p>
            <a:pPr marL="890588" lvl="2" indent="-173038"/>
            <a:r>
              <a:rPr lang="en-GB" sz="1600" dirty="0">
                <a:latin typeface="+mn-lt"/>
                <a:sym typeface="Wingdings" pitchFamily="2" charset="2"/>
              </a:rPr>
              <a:t>Balance the following arguments:</a:t>
            </a:r>
          </a:p>
          <a:p>
            <a:pPr marL="890588" lvl="2" indent="-173038">
              <a:buFont typeface="Wingdings" pitchFamily="2" charset="2"/>
              <a:buChar char="ü"/>
            </a:pPr>
            <a:r>
              <a:rPr lang="en-GB" sz="1600" dirty="0">
                <a:latin typeface="+mn-lt"/>
                <a:sym typeface="Wingdings" pitchFamily="2" charset="2"/>
              </a:rPr>
              <a:t>Allocate resources according to the evolution of the reforms supported and scheduling of their budget</a:t>
            </a:r>
          </a:p>
          <a:p>
            <a:pPr marL="717550" lvl="2"/>
            <a:endParaRPr lang="en-GB" sz="1600" dirty="0">
              <a:latin typeface="+mn-lt"/>
              <a:sym typeface="Wingdings" pitchFamily="2" charset="2"/>
            </a:endParaRPr>
          </a:p>
          <a:p>
            <a:pPr marL="890588" lvl="2" indent="-173038">
              <a:buFont typeface="Wingdings" pitchFamily="2" charset="2"/>
              <a:buChar char="ü"/>
            </a:pPr>
            <a:r>
              <a:rPr lang="en-GB" sz="1600" dirty="0">
                <a:latin typeface="+mn-lt"/>
                <a:sym typeface="Wingdings" pitchFamily="2" charset="2"/>
              </a:rPr>
              <a:t>Budgetary predictability and stability </a:t>
            </a:r>
            <a:r>
              <a:rPr lang="en-GB" sz="1600" dirty="0" err="1">
                <a:latin typeface="+mn-lt"/>
                <a:sym typeface="Wingdings" pitchFamily="2" charset="2"/>
              </a:rPr>
              <a:t>vs</a:t>
            </a:r>
            <a:r>
              <a:rPr lang="en-GB" sz="1600" dirty="0">
                <a:latin typeface="+mn-lt"/>
                <a:sym typeface="Wingdings" pitchFamily="2" charset="2"/>
              </a:rPr>
              <a:t> creation of incentives to achieve results</a:t>
            </a:r>
          </a:p>
          <a:p>
            <a:pPr lvl="1"/>
            <a:endParaRPr lang="en-GB" sz="1600" dirty="0">
              <a:latin typeface="+mn-lt"/>
              <a:sym typeface="Wingdings" pitchFamily="2" charset="2"/>
            </a:endParaRPr>
          </a:p>
          <a:p>
            <a:pPr marL="260350" indent="-260350">
              <a:buFont typeface="Wingdings" pitchFamily="2" charset="2"/>
              <a:buChar char="Ø"/>
            </a:pPr>
            <a:r>
              <a:rPr lang="en-GB" sz="1600" b="1" dirty="0">
                <a:latin typeface="+mn-lt"/>
                <a:sym typeface="Wingdings" pitchFamily="2" charset="2"/>
              </a:rPr>
              <a:t>Disbursements:</a:t>
            </a:r>
          </a:p>
          <a:p>
            <a:endParaRPr lang="en-GB" sz="1600" b="1" dirty="0">
              <a:latin typeface="+mn-lt"/>
              <a:sym typeface="Wingdings" pitchFamily="2" charset="2"/>
            </a:endParaRPr>
          </a:p>
          <a:p>
            <a:pPr marL="717550" lvl="1" indent="-260350">
              <a:buFont typeface="Wingdings" pitchFamily="2" charset="2"/>
              <a:buChar char="§"/>
              <a:tabLst>
                <a:tab pos="1966913" algn="l"/>
              </a:tabLst>
            </a:pPr>
            <a:r>
              <a:rPr lang="en-GB" sz="1600" dirty="0">
                <a:latin typeface="+mn-lt"/>
                <a:sym typeface="Wingdings" pitchFamily="2" charset="2"/>
              </a:rPr>
              <a:t>Fixed tranches: continued adhesion to </a:t>
            </a:r>
            <a:r>
              <a:rPr lang="en-GB" sz="1600" dirty="0" err="1">
                <a:latin typeface="+mn-lt"/>
                <a:sym typeface="Wingdings" pitchFamily="2" charset="2"/>
              </a:rPr>
              <a:t>FV</a:t>
            </a:r>
            <a:r>
              <a:rPr lang="en-GB" sz="1600" dirty="0">
                <a:latin typeface="+mn-lt"/>
                <a:sym typeface="Wingdings" pitchFamily="2" charset="2"/>
              </a:rPr>
              <a:t> and continued satisfaction of the 4 eligibility criteria</a:t>
            </a:r>
          </a:p>
          <a:p>
            <a:pPr marL="2546350" lvl="5" indent="-260350">
              <a:tabLst>
                <a:tab pos="1966913" algn="l"/>
              </a:tabLst>
            </a:pPr>
            <a:endParaRPr lang="en-GB" sz="1600" dirty="0">
              <a:latin typeface="+mn-lt"/>
              <a:sym typeface="Wingdings" pitchFamily="2" charset="2"/>
            </a:endParaRPr>
          </a:p>
          <a:p>
            <a:pPr marL="717550" lvl="1" indent="-260350">
              <a:buFont typeface="Wingdings" pitchFamily="2" charset="2"/>
              <a:buChar char="§"/>
              <a:tabLst>
                <a:tab pos="1966913" algn="l"/>
              </a:tabLst>
            </a:pPr>
            <a:r>
              <a:rPr lang="en-GB" sz="1600" dirty="0">
                <a:latin typeface="+mn-lt"/>
                <a:sym typeface="Wingdings" pitchFamily="2" charset="2"/>
              </a:rPr>
              <a:t>Variable tranches: verification of the achievement of targets.</a:t>
            </a:r>
          </a:p>
        </p:txBody>
      </p:sp>
    </p:spTree>
    <p:extLst>
      <p:ext uri="{BB962C8B-B14F-4D97-AF65-F5344CB8AC3E}">
        <p14:creationId xmlns:p14="http://schemas.microsoft.com/office/powerpoint/2010/main" val="1948181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linds(horizontal)">
                                      <p:cBhvr>
                                        <p:cTn id="7" dur="500"/>
                                        <p:tgtEl>
                                          <p:spTgt spid="5">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blinds(horizontal)">
                                      <p:cBhvr>
                                        <p:cTn id="10" dur="500"/>
                                        <p:tgtEl>
                                          <p:spTgt spid="5">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Effect transition="in" filter="blinds(horizontal)">
                                      <p:cBhvr>
                                        <p:cTn id="13" dur="500"/>
                                        <p:tgtEl>
                                          <p:spTgt spid="5">
                                            <p:txEl>
                                              <p:pRg st="4" end="4"/>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5">
                                            <p:txEl>
                                              <p:pRg st="5" end="5"/>
                                            </p:txEl>
                                          </p:spTgt>
                                        </p:tgtEl>
                                        <p:attrNameLst>
                                          <p:attrName>style.visibility</p:attrName>
                                        </p:attrNameLst>
                                      </p:cBhvr>
                                      <p:to>
                                        <p:strVal val="visible"/>
                                      </p:to>
                                    </p:set>
                                    <p:animEffect transition="in" filter="blinds(horizontal)">
                                      <p:cBhvr>
                                        <p:cTn id="16" dur="500"/>
                                        <p:tgtEl>
                                          <p:spTgt spid="5">
                                            <p:txEl>
                                              <p:pRg st="5" end="5"/>
                                            </p:txEl>
                                          </p:spTgt>
                                        </p:tgtEl>
                                      </p:cBhvr>
                                    </p:animEffect>
                                  </p:childTnLst>
                                </p:cTn>
                              </p:par>
                              <p:par>
                                <p:cTn id="17" presetID="3" presetClass="entr" presetSubtype="10" fill="hold" nodeType="with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Effect transition="in" filter="blinds(horizontal)">
                                      <p:cBhvr>
                                        <p:cTn id="19" dur="500"/>
                                        <p:tgtEl>
                                          <p:spTgt spid="5">
                                            <p:txEl>
                                              <p:pRg st="7" end="7"/>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nodeType="clickEffect">
                                  <p:stCondLst>
                                    <p:cond delay="0"/>
                                  </p:stCondLst>
                                  <p:childTnLst>
                                    <p:set>
                                      <p:cBhvr>
                                        <p:cTn id="23" dur="1" fill="hold">
                                          <p:stCondLst>
                                            <p:cond delay="0"/>
                                          </p:stCondLst>
                                        </p:cTn>
                                        <p:tgtEl>
                                          <p:spTgt spid="5">
                                            <p:txEl>
                                              <p:pRg st="9" end="9"/>
                                            </p:txEl>
                                          </p:spTgt>
                                        </p:tgtEl>
                                        <p:attrNameLst>
                                          <p:attrName>style.visibility</p:attrName>
                                        </p:attrNameLst>
                                      </p:cBhvr>
                                      <p:to>
                                        <p:strVal val="visible"/>
                                      </p:to>
                                    </p:set>
                                    <p:animEffect transition="in" filter="blinds(horizontal)">
                                      <p:cBhvr>
                                        <p:cTn id="24" dur="500"/>
                                        <p:tgtEl>
                                          <p:spTgt spid="5">
                                            <p:txEl>
                                              <p:pRg st="9" end="9"/>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5">
                                            <p:txEl>
                                              <p:pRg st="11" end="11"/>
                                            </p:txEl>
                                          </p:spTgt>
                                        </p:tgtEl>
                                        <p:attrNameLst>
                                          <p:attrName>style.visibility</p:attrName>
                                        </p:attrNameLst>
                                      </p:cBhvr>
                                      <p:to>
                                        <p:strVal val="visible"/>
                                      </p:to>
                                    </p:set>
                                    <p:animEffect transition="in" filter="blinds(horizontal)">
                                      <p:cBhvr>
                                        <p:cTn id="27" dur="500"/>
                                        <p:tgtEl>
                                          <p:spTgt spid="5">
                                            <p:txEl>
                                              <p:pRg st="11" end="11"/>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5">
                                            <p:txEl>
                                              <p:pRg st="13" end="13"/>
                                            </p:txEl>
                                          </p:spTgt>
                                        </p:tgtEl>
                                        <p:attrNameLst>
                                          <p:attrName>style.visibility</p:attrName>
                                        </p:attrNameLst>
                                      </p:cBhvr>
                                      <p:to>
                                        <p:strVal val="visible"/>
                                      </p:to>
                                    </p:set>
                                    <p:animEffect transition="in" filter="blinds(horizontal)">
                                      <p:cBhvr>
                                        <p:cTn id="30" dur="500"/>
                                        <p:tgtEl>
                                          <p:spTgt spid="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39552" y="1844824"/>
            <a:ext cx="8229600" cy="4400401"/>
          </a:xfrm>
        </p:spPr>
        <p:txBody>
          <a:bodyPr/>
          <a:lstStyle/>
          <a:p>
            <a:pPr marL="358775" indent="-358775">
              <a:spcBef>
                <a:spcPts val="0"/>
              </a:spcBef>
              <a:buClrTx/>
              <a:buFont typeface="Wingdings" pitchFamily="2" charset="2"/>
              <a:buChar char="Ø"/>
              <a:tabLst>
                <a:tab pos="717550" algn="l"/>
              </a:tabLst>
            </a:pPr>
            <a:r>
              <a:rPr lang="en-GB" i="0" dirty="0"/>
              <a:t>Why and in which circumstances this type of contract? </a:t>
            </a:r>
          </a:p>
          <a:p>
            <a:pPr marL="358775" indent="-358775">
              <a:spcBef>
                <a:spcPts val="0"/>
              </a:spcBef>
              <a:buClrTx/>
              <a:buFont typeface="Wingdings" pitchFamily="2" charset="2"/>
              <a:buChar char="Ø"/>
              <a:tabLst>
                <a:tab pos="717550" algn="l"/>
              </a:tabLst>
            </a:pPr>
            <a:r>
              <a:rPr lang="en-GB" i="0" dirty="0"/>
              <a:t>Eligibility criteria for a GGDC</a:t>
            </a:r>
          </a:p>
          <a:p>
            <a:pPr marL="358775" indent="-358775">
              <a:spcBef>
                <a:spcPts val="0"/>
              </a:spcBef>
              <a:buClrTx/>
              <a:buFont typeface="Wingdings" pitchFamily="2" charset="2"/>
              <a:buChar char="Ø"/>
              <a:tabLst>
                <a:tab pos="717550" algn="l"/>
              </a:tabLst>
            </a:pPr>
            <a:r>
              <a:rPr lang="en-GB" i="0" dirty="0"/>
              <a:t>Risk management</a:t>
            </a:r>
          </a:p>
          <a:p>
            <a:pPr marL="358775" indent="-358775">
              <a:spcBef>
                <a:spcPts val="0"/>
              </a:spcBef>
              <a:buClrTx/>
              <a:buFont typeface="Wingdings" pitchFamily="2" charset="2"/>
              <a:buChar char="Ø"/>
              <a:tabLst>
                <a:tab pos="717550" algn="l"/>
              </a:tabLst>
            </a:pPr>
            <a:r>
              <a:rPr lang="en-GB" i="0" dirty="0"/>
              <a:t>Programming and design of a GGDC</a:t>
            </a:r>
          </a:p>
          <a:p>
            <a:pPr marL="358775" indent="-358775">
              <a:spcBef>
                <a:spcPts val="0"/>
              </a:spcBef>
              <a:buClrTx/>
              <a:buFont typeface="Wingdings" pitchFamily="2" charset="2"/>
              <a:buChar char="Ø"/>
              <a:tabLst>
                <a:tab pos="717550" algn="l"/>
              </a:tabLst>
            </a:pPr>
            <a:r>
              <a:rPr lang="en-GB" b="1" i="0" dirty="0">
                <a:solidFill>
                  <a:srgbClr val="C00000"/>
                </a:solidFill>
              </a:rPr>
              <a:t>Implementation of a GGCD</a:t>
            </a:r>
          </a:p>
          <a:p>
            <a:pPr marL="0" indent="0">
              <a:spcBef>
                <a:spcPts val="0"/>
              </a:spcBef>
              <a:buClrTx/>
              <a:buNone/>
              <a:tabLst>
                <a:tab pos="717550" algn="l"/>
              </a:tabLst>
            </a:pPr>
            <a:endParaRPr lang="en-GB" sz="2000" i="0" dirty="0"/>
          </a:p>
          <a:p>
            <a:pPr marL="358775" indent="-358775">
              <a:spcBef>
                <a:spcPts val="0"/>
              </a:spcBef>
              <a:buClrTx/>
              <a:buNone/>
              <a:tabLst>
                <a:tab pos="717550" algn="l"/>
              </a:tabLst>
            </a:pPr>
            <a:r>
              <a:rPr lang="en-GB" sz="2000" i="0" dirty="0"/>
              <a:t>	</a:t>
            </a:r>
            <a:endParaRPr lang="en-GB" sz="1600" i="0" dirty="0"/>
          </a:p>
          <a:p>
            <a:pPr marL="358775" indent="-358775">
              <a:spcBef>
                <a:spcPts val="0"/>
              </a:spcBef>
              <a:buClrTx/>
              <a:buFont typeface="Wingdings" pitchFamily="2" charset="2"/>
              <a:buChar char="Ø"/>
              <a:tabLst>
                <a:tab pos="717550" algn="l"/>
              </a:tabLst>
            </a:pPr>
            <a:endParaRPr lang="en-GB" sz="1200" i="0" dirty="0"/>
          </a:p>
          <a:p>
            <a:pPr marL="457200" indent="-457200">
              <a:spcBef>
                <a:spcPts val="1200"/>
              </a:spcBef>
              <a:buClrTx/>
              <a:buNone/>
            </a:pPr>
            <a:endParaRPr lang="en-GB" sz="1200" i="0" dirty="0"/>
          </a:p>
          <a:p>
            <a:pPr marL="457200" indent="-457200">
              <a:spcBef>
                <a:spcPts val="1200"/>
              </a:spcBef>
              <a:buClrTx/>
              <a:buNone/>
            </a:pPr>
            <a:endParaRPr lang="en-GB" sz="1200" i="0" dirty="0"/>
          </a:p>
          <a:p>
            <a:pPr marL="457200" indent="-457200">
              <a:spcBef>
                <a:spcPts val="1200"/>
              </a:spcBef>
              <a:buClrTx/>
              <a:buFontTx/>
              <a:buAutoNum type="arabicPeriod"/>
            </a:pPr>
            <a:endParaRPr lang="en-GB" sz="1200" i="0" dirty="0"/>
          </a:p>
          <a:p>
            <a:pPr marL="457200" indent="-457200">
              <a:spcBef>
                <a:spcPts val="1200"/>
              </a:spcBef>
              <a:buClrTx/>
              <a:buFont typeface="+mj-lt"/>
              <a:buAutoNum type="arabicPeriod" startAt="5"/>
            </a:pPr>
            <a:endParaRPr lang="en-GB" sz="1200" i="0" dirty="0"/>
          </a:p>
          <a:p>
            <a:pPr marL="457200" indent="-457200">
              <a:buClrTx/>
              <a:buNone/>
            </a:pPr>
            <a:endParaRPr lang="en-GB" sz="1200" i="0" dirty="0"/>
          </a:p>
          <a:p>
            <a:endParaRPr lang="en-GB" sz="12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24</a:t>
            </a:fld>
            <a:endParaRPr lang="en-GB" dirty="0"/>
          </a:p>
        </p:txBody>
      </p:sp>
    </p:spTree>
    <p:extLst>
      <p:ext uri="{BB962C8B-B14F-4D97-AF65-F5344CB8AC3E}">
        <p14:creationId xmlns:p14="http://schemas.microsoft.com/office/powerpoint/2010/main" val="11883616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96" y="1285861"/>
            <a:ext cx="8928992" cy="571504"/>
          </a:xfrm>
        </p:spPr>
        <p:txBody>
          <a:bodyPr/>
          <a:lstStyle/>
          <a:p>
            <a:r>
              <a:rPr lang="en-GB" sz="2800" dirty="0"/>
              <a:t>BS Policy dialogue for a GGDC:</a:t>
            </a:r>
          </a:p>
        </p:txBody>
      </p:sp>
      <p:sp>
        <p:nvSpPr>
          <p:cNvPr id="3" name="Content Placeholder 2"/>
          <p:cNvSpPr>
            <a:spLocks noGrp="1"/>
          </p:cNvSpPr>
          <p:nvPr>
            <p:ph idx="1"/>
          </p:nvPr>
        </p:nvSpPr>
        <p:spPr>
          <a:xfrm>
            <a:off x="428596" y="4305066"/>
            <a:ext cx="8229600" cy="1500198"/>
          </a:xfrm>
        </p:spPr>
        <p:txBody>
          <a:bodyPr/>
          <a:lstStyle/>
          <a:p>
            <a:pPr marL="0" defTabSz="360000">
              <a:buNone/>
            </a:pPr>
            <a:r>
              <a:rPr lang="en-GB" sz="2000" i="0" dirty="0">
                <a:solidFill>
                  <a:srgbClr val="FF0000"/>
                </a:solidFill>
              </a:rPr>
              <a:t>Dialogue on wide range of policies and reforms</a:t>
            </a:r>
            <a:r>
              <a:rPr lang="en-GB" sz="2000" i="0" dirty="0"/>
              <a:t>:</a:t>
            </a:r>
          </a:p>
          <a:p>
            <a:pPr marL="800100" lvl="2">
              <a:buClr>
                <a:srgbClr val="002060"/>
              </a:buClr>
              <a:buFont typeface="Wingdings" pitchFamily="2" charset="2"/>
              <a:buChar char="ü"/>
            </a:pPr>
            <a:r>
              <a:rPr lang="en-GB" sz="1800" dirty="0"/>
              <a:t>Mobilisation and allocation of resources </a:t>
            </a:r>
            <a:r>
              <a:rPr lang="en-GB" sz="1800" dirty="0">
                <a:solidFill>
                  <a:srgbClr val="C00000"/>
                </a:solidFill>
              </a:rPr>
              <a:t>across the whole government</a:t>
            </a:r>
          </a:p>
          <a:p>
            <a:pPr marL="800100" lvl="2">
              <a:buClr>
                <a:srgbClr val="002060"/>
              </a:buClr>
              <a:buFont typeface="Wingdings" pitchFamily="2" charset="2"/>
              <a:buChar char="ü"/>
            </a:pPr>
            <a:r>
              <a:rPr lang="en-GB" sz="1800" i="0" dirty="0"/>
              <a:t>Efficiency and effectiveness of </a:t>
            </a:r>
            <a:r>
              <a:rPr lang="en-GB" sz="1800" i="0" dirty="0">
                <a:solidFill>
                  <a:srgbClr val="C00000"/>
                </a:solidFill>
              </a:rPr>
              <a:t>core government systems</a:t>
            </a:r>
          </a:p>
          <a:p>
            <a:pPr marL="0">
              <a:buNone/>
            </a:pPr>
            <a:endParaRPr lang="en-GB" sz="2000" i="0" dirty="0"/>
          </a:p>
          <a:p>
            <a:pPr marL="0">
              <a:buNone/>
            </a:pPr>
            <a:endParaRPr lang="en-GB" sz="1800" i="0" dirty="0"/>
          </a:p>
        </p:txBody>
      </p:sp>
      <p:sp>
        <p:nvSpPr>
          <p:cNvPr id="5" name="Slide Number Placeholder 4"/>
          <p:cNvSpPr>
            <a:spLocks noGrp="1"/>
          </p:cNvSpPr>
          <p:nvPr>
            <p:ph type="sldNum" sz="quarter" idx="12"/>
          </p:nvPr>
        </p:nvSpPr>
        <p:spPr/>
        <p:txBody>
          <a:bodyPr/>
          <a:lstStyle/>
          <a:p>
            <a:fld id="{37B83C0C-BC65-4367-9B8A-060D4801009D}" type="slidenum">
              <a:rPr lang="en-GB" smtClean="0"/>
              <a:pPr/>
              <a:t>25</a:t>
            </a:fld>
            <a:endParaRPr lang="en-GB" dirty="0"/>
          </a:p>
        </p:txBody>
      </p:sp>
      <p:sp>
        <p:nvSpPr>
          <p:cNvPr id="4" name="Rectangle 3"/>
          <p:cNvSpPr/>
          <p:nvPr/>
        </p:nvSpPr>
        <p:spPr>
          <a:xfrm>
            <a:off x="395536" y="1988840"/>
            <a:ext cx="7344816" cy="1785104"/>
          </a:xfrm>
          <a:prstGeom prst="rect">
            <a:avLst/>
          </a:prstGeom>
        </p:spPr>
        <p:txBody>
          <a:bodyPr wrap="square">
            <a:spAutoFit/>
          </a:bodyPr>
          <a:lstStyle/>
          <a:p>
            <a:pPr marL="0">
              <a:buNone/>
            </a:pPr>
            <a:r>
              <a:rPr lang="en-GB" sz="2000" dirty="0">
                <a:solidFill>
                  <a:srgbClr val="FF0000"/>
                </a:solidFill>
              </a:rPr>
              <a:t>Aimed at: </a:t>
            </a:r>
          </a:p>
          <a:p>
            <a:pPr marL="800100" lvl="2">
              <a:buClr>
                <a:srgbClr val="002060"/>
              </a:buClr>
              <a:buFont typeface="Wingdings" pitchFamily="2" charset="2"/>
              <a:buChar char="ü"/>
            </a:pPr>
            <a:r>
              <a:rPr lang="en-GB" sz="1800" dirty="0"/>
              <a:t>Improving formulation and implementation of national policies</a:t>
            </a:r>
          </a:p>
          <a:p>
            <a:pPr marL="800100" lvl="2">
              <a:buClr>
                <a:srgbClr val="002060"/>
              </a:buClr>
              <a:buFont typeface="Wingdings" pitchFamily="2" charset="2"/>
              <a:buChar char="ü"/>
            </a:pPr>
            <a:r>
              <a:rPr lang="en-GB" sz="1800" dirty="0"/>
              <a:t>Improving accountability </a:t>
            </a:r>
          </a:p>
          <a:p>
            <a:pPr marL="800100" lvl="2">
              <a:buClr>
                <a:srgbClr val="002060"/>
              </a:buClr>
              <a:buFont typeface="Wingdings" pitchFamily="2" charset="2"/>
              <a:buChar char="ü"/>
            </a:pPr>
            <a:r>
              <a:rPr lang="en-GB" sz="1800" dirty="0"/>
              <a:t>Improving service delivery</a:t>
            </a:r>
          </a:p>
          <a:p>
            <a:pPr marL="800100" lvl="2">
              <a:buClr>
                <a:srgbClr val="002060"/>
              </a:buClr>
              <a:buFont typeface="Wingdings" pitchFamily="2" charset="2"/>
              <a:buChar char="ü"/>
            </a:pPr>
            <a:r>
              <a:rPr lang="en-GB" sz="1800" dirty="0"/>
              <a:t>Promoting good governance.</a:t>
            </a:r>
            <a:r>
              <a:rPr lang="fr-BE" sz="1000" dirty="0"/>
              <a:t>	</a:t>
            </a:r>
            <a:endParaRPr lang="en-GB" sz="1000" dirty="0"/>
          </a:p>
        </p:txBody>
      </p:sp>
    </p:spTree>
    <p:extLst>
      <p:ext uri="{BB962C8B-B14F-4D97-AF65-F5344CB8AC3E}">
        <p14:creationId xmlns:p14="http://schemas.microsoft.com/office/powerpoint/2010/main" val="69831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0962" name="Group 34"/>
          <p:cNvGraphicFramePr>
            <a:graphicFrameLocks noGrp="1"/>
          </p:cNvGraphicFramePr>
          <p:nvPr/>
        </p:nvGraphicFramePr>
        <p:xfrm>
          <a:off x="250825" y="2168525"/>
          <a:ext cx="2736999" cy="3708176"/>
        </p:xfrm>
        <a:graphic>
          <a:graphicData uri="http://schemas.openxmlformats.org/drawingml/2006/table">
            <a:tbl>
              <a:tblPr/>
              <a:tblGrid>
                <a:gridCol w="2736999">
                  <a:extLst>
                    <a:ext uri="{9D8B030D-6E8A-4147-A177-3AD203B41FA5}">
                      <a16:colId xmlns:a16="http://schemas.microsoft.com/office/drawing/2014/main" xmlns="" val="20000"/>
                    </a:ext>
                  </a:extLst>
                </a:gridCol>
              </a:tblGrid>
              <a:tr h="1206889">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for the decentralisation of public services </a:t>
                      </a:r>
                      <a:r>
                        <a:rPr kumimoji="0" lang="en-GB" sz="1600" b="1" i="0" u="none" strike="noStrike" kern="1200" cap="none" normalizeH="0" baseline="0" noProof="0" dirty="0">
                          <a:ln>
                            <a:noFill/>
                          </a:ln>
                          <a:solidFill>
                            <a:schemeClr val="bg1"/>
                          </a:solidFill>
                          <a:effectLst/>
                          <a:latin typeface="+mn-lt"/>
                          <a:ea typeface="+mn-ea"/>
                          <a:cs typeface="Arial" charset="0"/>
                          <a:sym typeface="Wingdings" pitchFamily="2" charset="2"/>
                        </a:rPr>
                        <a:t> SRC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501287">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sub-national governments have extensive administrative power but limited political and fiscal authority:</a:t>
                      </a:r>
                    </a:p>
                    <a:p>
                      <a:pPr marL="117475" marR="0" lvl="0" indent="-117475"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SRC can be provided to support the geographic decentralisation of services. </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26634" name="RunningHead"/>
          <p:cNvSpPr txBox="1">
            <a:spLocks noChangeArrowheads="1"/>
          </p:cNvSpPr>
          <p:nvPr/>
        </p:nvSpPr>
        <p:spPr bwMode="auto">
          <a:xfrm>
            <a:off x="6167438" y="239713"/>
            <a:ext cx="2725737" cy="165100"/>
          </a:xfrm>
          <a:prstGeom prst="rect">
            <a:avLst/>
          </a:prstGeom>
          <a:noFill/>
          <a:ln w="9525" algn="ctr">
            <a:noFill/>
            <a:miter lim="800000"/>
            <a:headEnd/>
            <a:tailEnd/>
          </a:ln>
        </p:spPr>
        <p:txBody>
          <a:bodyPr wrap="none" lIns="0" tIns="0" rIns="0" bIns="0">
            <a:spAutoFit/>
          </a:bodyPr>
          <a:lstStyle/>
          <a:p>
            <a:pPr algn="r"/>
            <a:r>
              <a:rPr lang="en-US"/>
              <a:t>Running Head 12-Point Plain, Title Case</a:t>
            </a:r>
          </a:p>
        </p:txBody>
      </p:sp>
      <p:sp>
        <p:nvSpPr>
          <p:cNvPr id="26635" name="Title 10"/>
          <p:cNvSpPr>
            <a:spLocks noGrp="1"/>
          </p:cNvSpPr>
          <p:nvPr>
            <p:ph type="title"/>
          </p:nvPr>
        </p:nvSpPr>
        <p:spPr>
          <a:xfrm>
            <a:off x="395288" y="1341438"/>
            <a:ext cx="8229600" cy="719137"/>
          </a:xfrm>
        </p:spPr>
        <p:txBody>
          <a:bodyPr/>
          <a:lstStyle/>
          <a:p>
            <a:pPr algn="ctr" eaLnBrk="1" hangingPunct="1"/>
            <a:r>
              <a:rPr lang="en-GB" sz="2400" dirty="0"/>
              <a:t>Budget support and decentralisation: </a:t>
            </a:r>
            <a:br>
              <a:rPr lang="en-GB" sz="2400" dirty="0"/>
            </a:br>
            <a:r>
              <a:rPr lang="en-GB" sz="2400" dirty="0"/>
              <a:t>3 cases</a:t>
            </a:r>
          </a:p>
        </p:txBody>
      </p:sp>
      <p:graphicFrame>
        <p:nvGraphicFramePr>
          <p:cNvPr id="12" name="Group 34"/>
          <p:cNvGraphicFramePr>
            <a:graphicFrameLocks noGrp="1"/>
          </p:cNvGraphicFramePr>
          <p:nvPr/>
        </p:nvGraphicFramePr>
        <p:xfrm>
          <a:off x="3276600" y="2205038"/>
          <a:ext cx="2736304" cy="3813717"/>
        </p:xfrm>
        <a:graphic>
          <a:graphicData uri="http://schemas.openxmlformats.org/drawingml/2006/table">
            <a:tbl>
              <a:tblPr/>
              <a:tblGrid>
                <a:gridCol w="2736304">
                  <a:extLst>
                    <a:ext uri="{9D8B030D-6E8A-4147-A177-3AD203B41FA5}">
                      <a16:colId xmlns:a16="http://schemas.microsoft.com/office/drawing/2014/main" xmlns="" val="20000"/>
                    </a:ext>
                  </a:extLst>
                </a:gridCol>
              </a:tblGrid>
              <a:tr h="1130733">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to support a decentralisation process </a:t>
                      </a:r>
                      <a:r>
                        <a:rPr kumimoji="0" lang="en-GB" sz="1600" b="1" i="0" u="none" strike="noStrike" kern="1200" cap="none" normalizeH="0" baseline="0" noProof="0" dirty="0">
                          <a:ln>
                            <a:noFill/>
                          </a:ln>
                          <a:solidFill>
                            <a:schemeClr val="bg1"/>
                          </a:solidFill>
                          <a:effectLst/>
                          <a:latin typeface="+mn-lt"/>
                          <a:ea typeface="+mn-ea"/>
                          <a:cs typeface="Arial" charset="0"/>
                          <a:sym typeface="Wingdings" pitchFamily="2" charset="2"/>
                        </a:rPr>
                        <a:t> GGDC</a:t>
                      </a:r>
                      <a:endParaRPr kumimoji="0" lang="en-GB" sz="1600" b="1" i="0" u="none" strike="noStrike" kern="1200" cap="none" normalizeH="0" baseline="0" noProof="0" dirty="0">
                        <a:ln>
                          <a:noFill/>
                        </a:ln>
                        <a:solidFill>
                          <a:schemeClr val="bg1"/>
                        </a:solidFill>
                        <a:effectLst/>
                        <a:latin typeface="+mn-lt"/>
                        <a:ea typeface="+mn-ea"/>
                        <a:cs typeface="Arial" charset="0"/>
                      </a:endParaRPr>
                    </a:p>
                    <a:p>
                      <a:pPr marL="0" marR="0" lvl="0" indent="0" algn="ctr" defTabSz="966788" rtl="0" eaLnBrk="0" fontAlgn="base" latinLnBrk="0" hangingPunct="0">
                        <a:lnSpc>
                          <a:spcPct val="100000"/>
                        </a:lnSpc>
                        <a:spcBef>
                          <a:spcPct val="0"/>
                        </a:spcBef>
                        <a:spcAft>
                          <a:spcPct val="0"/>
                        </a:spcAft>
                        <a:buClrTx/>
                        <a:buSzTx/>
                        <a:buFontTx/>
                        <a:buNone/>
                        <a:tabLst/>
                      </a:pP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682984">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support for decentralisation is the objective of the BS:</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The programme </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0F5494"/>
                          </a:solidFill>
                          <a:effectLst/>
                          <a:latin typeface="+mj-lt"/>
                          <a:ea typeface="+mn-ea"/>
                          <a:cs typeface="Arial" charset="0"/>
                        </a:rPr>
                        <a:t> should focus on reforms and institutional aspects of the decentralisation.</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0F5494"/>
                          </a:solidFill>
                          <a:effectLst/>
                          <a:latin typeface="+mj-lt"/>
                          <a:ea typeface="+mn-ea"/>
                          <a:cs typeface="Arial" charset="0"/>
                        </a:rPr>
                        <a:t> Could cover the 3 dimensions (political, administrative, fiscal)</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graphicFrame>
        <p:nvGraphicFramePr>
          <p:cNvPr id="13" name="Group 34"/>
          <p:cNvGraphicFramePr>
            <a:graphicFrameLocks noGrp="1"/>
          </p:cNvGraphicFramePr>
          <p:nvPr>
            <p:extLst/>
          </p:nvPr>
        </p:nvGraphicFramePr>
        <p:xfrm>
          <a:off x="6227763" y="2205038"/>
          <a:ext cx="2703637" cy="3672408"/>
        </p:xfrm>
        <a:graphic>
          <a:graphicData uri="http://schemas.openxmlformats.org/drawingml/2006/table">
            <a:tbl>
              <a:tblPr/>
              <a:tblGrid>
                <a:gridCol w="2703637">
                  <a:extLst>
                    <a:ext uri="{9D8B030D-6E8A-4147-A177-3AD203B41FA5}">
                      <a16:colId xmlns:a16="http://schemas.microsoft.com/office/drawing/2014/main" xmlns="" val="20000"/>
                    </a:ext>
                  </a:extLst>
                </a:gridCol>
              </a:tblGrid>
              <a:tr h="1236539">
                <a:tc>
                  <a:txBody>
                    <a:bodyPr/>
                    <a:lstStyle/>
                    <a:p>
                      <a:pPr marL="0" marR="0" lvl="0" indent="0" algn="ctr" defTabSz="966788" rtl="0" eaLnBrk="0" fontAlgn="base" latinLnBrk="0" hangingPunct="0">
                        <a:lnSpc>
                          <a:spcPct val="100000"/>
                        </a:lnSpc>
                        <a:spcBef>
                          <a:spcPct val="0"/>
                        </a:spcBef>
                        <a:spcAft>
                          <a:spcPct val="0"/>
                        </a:spcAft>
                        <a:buClrTx/>
                        <a:buSzTx/>
                        <a:buFontTx/>
                        <a:buNone/>
                        <a:tabLst/>
                      </a:pPr>
                      <a:r>
                        <a:rPr kumimoji="0" lang="en-GB" sz="1600" b="1" i="0" u="none" strike="noStrike" kern="1200" cap="none" normalizeH="0" baseline="0" noProof="0" dirty="0">
                          <a:ln>
                            <a:noFill/>
                          </a:ln>
                          <a:solidFill>
                            <a:schemeClr val="bg1"/>
                          </a:solidFill>
                          <a:effectLst/>
                          <a:latin typeface="+mn-lt"/>
                          <a:ea typeface="+mn-ea"/>
                          <a:cs typeface="Arial" charset="0"/>
                        </a:rPr>
                        <a:t>BS provided to a sub-national government</a:t>
                      </a:r>
                    </a:p>
                    <a:p>
                      <a:pPr marL="0" marR="0" lvl="0" indent="0" algn="ctr" defTabSz="966788" rtl="0" eaLnBrk="0" fontAlgn="base" latinLnBrk="0" hangingPunct="0">
                        <a:lnSpc>
                          <a:spcPct val="100000"/>
                        </a:lnSpc>
                        <a:spcBef>
                          <a:spcPct val="0"/>
                        </a:spcBef>
                        <a:spcAft>
                          <a:spcPct val="0"/>
                        </a:spcAft>
                        <a:buClrTx/>
                        <a:buSzTx/>
                        <a:buFontTx/>
                        <a:buNone/>
                        <a:tabLst/>
                      </a:pPr>
                      <a:r>
                        <a:rPr kumimoji="0" lang="fr-BE" sz="1600" b="1" i="0" u="none" strike="noStrike" kern="1200" cap="none" normalizeH="0" baseline="0" noProof="0" dirty="0">
                          <a:ln>
                            <a:noFill/>
                          </a:ln>
                          <a:solidFill>
                            <a:schemeClr val="bg1"/>
                          </a:solidFill>
                          <a:effectLst/>
                          <a:latin typeface="+mn-lt"/>
                          <a:ea typeface="+mn-ea"/>
                          <a:cs typeface="Arial" charset="0"/>
                          <a:sym typeface="Wingdings" pitchFamily="2" charset="2"/>
                        </a:rPr>
                        <a:t> SRC</a:t>
                      </a:r>
                      <a:endParaRPr kumimoji="0" lang="en-GB" sz="1600" b="1" i="0" u="none" strike="noStrike" kern="1200" cap="none" normalizeH="0" baseline="0" noProof="0" dirty="0">
                        <a:ln>
                          <a:noFill/>
                        </a:ln>
                        <a:solidFill>
                          <a:schemeClr val="bg1"/>
                        </a:solidFill>
                        <a:effectLst/>
                        <a:latin typeface="+mn-lt"/>
                        <a:ea typeface="+mn-ea"/>
                        <a:cs typeface="Arial" charset="0"/>
                      </a:endParaRPr>
                    </a:p>
                  </a:txBody>
                  <a:tcPr marL="72000" marR="72000" marT="72000" marB="72000" anchor="ctr"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rgbClr val="0F5494"/>
                    </a:solidFill>
                  </a:tcPr>
                </a:tc>
                <a:extLst>
                  <a:ext uri="{0D108BD9-81ED-4DB2-BD59-A6C34878D82A}">
                    <a16:rowId xmlns:a16="http://schemas.microsoft.com/office/drawing/2014/main" xmlns="" val="10000"/>
                  </a:ext>
                </a:extLst>
              </a:tr>
              <a:tr h="2435869">
                <a:tc>
                  <a:txBody>
                    <a:bodyPr/>
                    <a:lstStyle/>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r>
                        <a:rPr kumimoji="0" lang="en-GB" sz="1400" b="1" i="0" u="none" strike="noStrike" kern="1200" cap="none" normalizeH="0" baseline="0" noProof="0" dirty="0">
                          <a:ln>
                            <a:noFill/>
                          </a:ln>
                          <a:solidFill>
                            <a:srgbClr val="0F5494"/>
                          </a:solidFill>
                          <a:effectLst/>
                          <a:latin typeface="+mj-lt"/>
                          <a:ea typeface="+mn-ea"/>
                          <a:cs typeface="Arial" charset="0"/>
                        </a:rPr>
                        <a:t>If sub-national </a:t>
                      </a:r>
                      <a:r>
                        <a:rPr kumimoji="0" lang="en-GB" sz="1400" b="1" i="0" u="none" strike="noStrike" kern="1200" cap="none" normalizeH="0" baseline="0" noProof="0" dirty="0" err="1">
                          <a:ln>
                            <a:noFill/>
                          </a:ln>
                          <a:solidFill>
                            <a:srgbClr val="0F5494"/>
                          </a:solidFill>
                          <a:effectLst/>
                          <a:latin typeface="+mj-lt"/>
                          <a:ea typeface="+mn-ea"/>
                          <a:cs typeface="Arial" charset="0"/>
                        </a:rPr>
                        <a:t>gov.</a:t>
                      </a:r>
                      <a:r>
                        <a:rPr kumimoji="0" lang="en-GB" sz="1400" b="1" i="0" u="none" strike="noStrike" kern="1200" cap="none" normalizeH="0" baseline="0" noProof="0" dirty="0">
                          <a:ln>
                            <a:noFill/>
                          </a:ln>
                          <a:solidFill>
                            <a:srgbClr val="0F5494"/>
                          </a:solidFill>
                          <a:effectLst/>
                          <a:latin typeface="+mj-lt"/>
                          <a:ea typeface="+mn-ea"/>
                          <a:cs typeface="Arial" charset="0"/>
                        </a:rPr>
                        <a:t> has extensive political, administrative and fiscal powers: </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None/>
                        <a:tabLst/>
                      </a:pPr>
                      <a:endParaRPr kumimoji="0" lang="en-GB" sz="1400" b="1" i="0" u="none" strike="noStrike" kern="1200" cap="none" normalizeH="0" baseline="0" noProof="0" dirty="0">
                        <a:ln>
                          <a:noFill/>
                        </a:ln>
                        <a:solidFill>
                          <a:srgbClr val="0F5494"/>
                        </a:solidFill>
                        <a:effectLst/>
                        <a:latin typeface="+mj-lt"/>
                        <a:ea typeface="+mn-ea"/>
                        <a:cs typeface="Arial" charset="0"/>
                      </a:endParaRP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0F5494"/>
                          </a:solidFill>
                          <a:effectLst/>
                          <a:latin typeface="+mj-lt"/>
                          <a:ea typeface="+mn-ea"/>
                          <a:cs typeface="Arial" charset="0"/>
                        </a:rPr>
                        <a:t> a SRC can be provided to  sub-national government</a:t>
                      </a:r>
                    </a:p>
                    <a:p>
                      <a:pPr marL="0" marR="0" lvl="0" indent="0" algn="l" defTabSz="966788" rtl="0" eaLnBrk="0" fontAlgn="base" latinLnBrk="0" hangingPunct="0">
                        <a:lnSpc>
                          <a:spcPct val="90000"/>
                        </a:lnSpc>
                        <a:spcBef>
                          <a:spcPct val="50000"/>
                        </a:spcBef>
                        <a:spcAft>
                          <a:spcPct val="0"/>
                        </a:spcAft>
                        <a:buClr>
                          <a:schemeClr val="bg2"/>
                        </a:buClr>
                        <a:buSzTx/>
                        <a:buFont typeface="Arial" pitchFamily="34" charset="0"/>
                        <a:buChar char="•"/>
                        <a:tabLst/>
                      </a:pPr>
                      <a:r>
                        <a:rPr kumimoji="0" lang="en-GB" sz="1400" b="1" i="0" u="none" strike="noStrike" kern="1200" cap="none" normalizeH="0" baseline="0" noProof="0" dirty="0">
                          <a:ln>
                            <a:noFill/>
                          </a:ln>
                          <a:solidFill>
                            <a:srgbClr val="0F5494"/>
                          </a:solidFill>
                          <a:effectLst/>
                          <a:latin typeface="+mj-lt"/>
                          <a:ea typeface="+mn-ea"/>
                          <a:cs typeface="Arial" charset="0"/>
                        </a:rPr>
                        <a:t> a GGDC is not advised.</a:t>
                      </a:r>
                    </a:p>
                  </a:txBody>
                  <a:tcPr marL="72000" marR="72000" marT="72000" marB="72000" horzOverflow="overflow">
                    <a:lnL w="12700" cap="flat" cmpd="sng" algn="ctr">
                      <a:solidFill>
                        <a:schemeClr val="tx1"/>
                      </a:solidFill>
                      <a:prstDash val="solid"/>
                      <a:round/>
                      <a:headEnd type="none" w="med" len="med"/>
                      <a:tailEnd type="none" w="med" len="lg"/>
                    </a:lnL>
                    <a:lnR w="12700" cap="flat" cmpd="sng" algn="ctr">
                      <a:solidFill>
                        <a:schemeClr val="tx1"/>
                      </a:solidFill>
                      <a:prstDash val="solid"/>
                      <a:round/>
                      <a:headEnd type="none" w="med" len="med"/>
                      <a:tailEnd type="none" w="med" len="lg"/>
                    </a:lnR>
                    <a:lnT w="12700" cap="flat" cmpd="sng" algn="ctr">
                      <a:solidFill>
                        <a:schemeClr val="tx1"/>
                      </a:solidFill>
                      <a:prstDash val="solid"/>
                      <a:round/>
                      <a:headEnd type="none" w="med" len="med"/>
                      <a:tailEnd type="none" w="med" len="lg"/>
                    </a:lnT>
                    <a:lnB w="12700" cap="flat" cmpd="sng" algn="ctr">
                      <a:solidFill>
                        <a:schemeClr val="tx1"/>
                      </a:solidFill>
                      <a:prstDash val="solid"/>
                      <a:round/>
                      <a:headEnd type="none" w="med" len="med"/>
                      <a:tailEnd type="none" w="med" len="lg"/>
                    </a:lnB>
                    <a:lnTlToBr>
                      <a:noFill/>
                    </a:lnTlToBr>
                    <a:lnBlToTr>
                      <a:noFill/>
                    </a:lnBlToTr>
                    <a:solidFill>
                      <a:schemeClr val="bg1"/>
                    </a:solidFill>
                  </a:tcPr>
                </a:tc>
                <a:extLst>
                  <a:ext uri="{0D108BD9-81ED-4DB2-BD59-A6C34878D82A}">
                    <a16:rowId xmlns:a16="http://schemas.microsoft.com/office/drawing/2014/main" xmlns="" val="10001"/>
                  </a:ext>
                </a:extLst>
              </a:tr>
            </a:tbl>
          </a:graphicData>
        </a:graphic>
      </p:graphicFrame>
      <p:sp>
        <p:nvSpPr>
          <p:cNvPr id="26652" name="Rectangle 14"/>
          <p:cNvSpPr>
            <a:spLocks noChangeArrowheads="1"/>
          </p:cNvSpPr>
          <p:nvPr/>
        </p:nvSpPr>
        <p:spPr bwMode="auto">
          <a:xfrm>
            <a:off x="7812088" y="7029450"/>
            <a:ext cx="914400" cy="914400"/>
          </a:xfrm>
          <a:prstGeom prst="rect">
            <a:avLst/>
          </a:prstGeom>
          <a:noFill/>
          <a:ln w="9525" algn="ctr">
            <a:noFill/>
            <a:round/>
            <a:headEnd/>
            <a:tailEnd/>
          </a:ln>
        </p:spPr>
        <p:txBody>
          <a:bodyPr anchor="ctr"/>
          <a:lstStyle/>
          <a:p>
            <a:pPr marL="3175"/>
            <a:endParaRPr lang="en-US"/>
          </a:p>
        </p:txBody>
      </p:sp>
      <p:sp>
        <p:nvSpPr>
          <p:cNvPr id="26653" name="Right Arrow 16"/>
          <p:cNvSpPr>
            <a:spLocks noChangeArrowheads="1"/>
          </p:cNvSpPr>
          <p:nvPr/>
        </p:nvSpPr>
        <p:spPr bwMode="auto">
          <a:xfrm>
            <a:off x="611188" y="4724400"/>
            <a:ext cx="979487" cy="485775"/>
          </a:xfrm>
          <a:prstGeom prst="rightArrow">
            <a:avLst>
              <a:gd name="adj1" fmla="val 50000"/>
              <a:gd name="adj2" fmla="val 49942"/>
            </a:avLst>
          </a:prstGeom>
          <a:noFill/>
          <a:ln w="9525" algn="ctr">
            <a:noFill/>
            <a:round/>
            <a:headEnd/>
            <a:tailEnd/>
          </a:ln>
        </p:spPr>
        <p:txBody>
          <a:bodyPr anchor="ctr"/>
          <a:lstStyle/>
          <a:p>
            <a:pPr marL="3175"/>
            <a:endParaRPr lang="en-US"/>
          </a:p>
        </p:txBody>
      </p:sp>
      <p:sp>
        <p:nvSpPr>
          <p:cNvPr id="26654" name="Slide Number Placeholder 3"/>
          <p:cNvSpPr txBox="1">
            <a:spLocks/>
          </p:cNvSpPr>
          <p:nvPr/>
        </p:nvSpPr>
        <p:spPr bwMode="auto">
          <a:xfrm>
            <a:off x="6956425" y="6389688"/>
            <a:ext cx="2133600" cy="476250"/>
          </a:xfrm>
          <a:prstGeom prst="rect">
            <a:avLst/>
          </a:prstGeom>
          <a:noFill/>
          <a:ln w="9525">
            <a:noFill/>
            <a:miter lim="800000"/>
            <a:headEnd/>
            <a:tailEnd/>
          </a:ln>
        </p:spPr>
        <p:txBody>
          <a:bodyPr/>
          <a:lstStyle/>
          <a:p>
            <a:pPr algn="r"/>
            <a:fld id="{05236036-0DA8-418C-821D-7EB602F0B66F}" type="slidenum">
              <a:rPr lang="en-GB" sz="1400">
                <a:solidFill>
                  <a:schemeClr val="tx1"/>
                </a:solidFill>
                <a:latin typeface="Arial" charset="0"/>
              </a:rPr>
              <a:pPr algn="r"/>
              <a:t>26</a:t>
            </a:fld>
            <a:endParaRPr lang="en-GB" sz="1400">
              <a:solidFill>
                <a:schemeClr val="tx1"/>
              </a:solidFill>
              <a:latin typeface="Arial" charset="0"/>
            </a:endParaRPr>
          </a:p>
        </p:txBody>
      </p:sp>
      <p:sp>
        <p:nvSpPr>
          <p:cNvPr id="26655" name="Right Arrow 18"/>
          <p:cNvSpPr>
            <a:spLocks noChangeArrowheads="1"/>
          </p:cNvSpPr>
          <p:nvPr/>
        </p:nvSpPr>
        <p:spPr bwMode="auto">
          <a:xfrm>
            <a:off x="323850" y="4652963"/>
            <a:ext cx="503238" cy="144462"/>
          </a:xfrm>
          <a:prstGeom prst="rightArrow">
            <a:avLst>
              <a:gd name="adj1" fmla="val 50000"/>
              <a:gd name="adj2" fmla="val 49769"/>
            </a:avLst>
          </a:prstGeom>
          <a:noFill/>
          <a:ln w="9525" algn="ctr">
            <a:noFill/>
            <a:round/>
            <a:headEnd/>
            <a:tailEnd/>
          </a:ln>
        </p:spPr>
        <p:txBody>
          <a:bodyPr anchor="ctr"/>
          <a:lstStyle/>
          <a:p>
            <a:pPr marL="3175"/>
            <a:endParaRPr lang="en-US"/>
          </a:p>
        </p:txBody>
      </p:sp>
      <p:sp>
        <p:nvSpPr>
          <p:cNvPr id="26656" name="Down Arrow 20"/>
          <p:cNvSpPr>
            <a:spLocks noChangeArrowheads="1"/>
          </p:cNvSpPr>
          <p:nvPr/>
        </p:nvSpPr>
        <p:spPr bwMode="auto">
          <a:xfrm>
            <a:off x="1258888" y="4652963"/>
            <a:ext cx="576262" cy="288925"/>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26657" name="Down Arrow 21"/>
          <p:cNvSpPr>
            <a:spLocks noChangeArrowheads="1"/>
          </p:cNvSpPr>
          <p:nvPr/>
        </p:nvSpPr>
        <p:spPr bwMode="auto">
          <a:xfrm>
            <a:off x="4284663" y="4064000"/>
            <a:ext cx="574675" cy="288925"/>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26658" name="Down Arrow 22"/>
          <p:cNvSpPr>
            <a:spLocks noChangeArrowheads="1"/>
          </p:cNvSpPr>
          <p:nvPr/>
        </p:nvSpPr>
        <p:spPr bwMode="auto">
          <a:xfrm>
            <a:off x="7092950" y="4292600"/>
            <a:ext cx="574675" cy="288925"/>
          </a:xfrm>
          <a:prstGeom prst="downArrow">
            <a:avLst>
              <a:gd name="adj1" fmla="val 50000"/>
              <a:gd name="adj2" fmla="val 50000"/>
            </a:avLst>
          </a:prstGeom>
          <a:solidFill>
            <a:srgbClr val="C00000">
              <a:alpha val="79999"/>
            </a:srgbClr>
          </a:solidFill>
          <a:ln w="9525" algn="ctr">
            <a:noFill/>
            <a:round/>
            <a:headEnd/>
            <a:tailEnd/>
          </a:ln>
        </p:spPr>
        <p:txBody>
          <a:bodyPr anchor="ctr"/>
          <a:lstStyle/>
          <a:p>
            <a:pPr marL="3175"/>
            <a:endParaRPr lang="en-US"/>
          </a:p>
        </p:txBody>
      </p:sp>
      <p:sp>
        <p:nvSpPr>
          <p:cNvPr id="26659" name="Rectangle 4"/>
          <p:cNvSpPr>
            <a:spLocks noChangeArrowheads="1"/>
          </p:cNvSpPr>
          <p:nvPr/>
        </p:nvSpPr>
        <p:spPr bwMode="auto">
          <a:xfrm>
            <a:off x="179388" y="6092825"/>
            <a:ext cx="5761037" cy="431800"/>
          </a:xfrm>
          <a:prstGeom prst="rect">
            <a:avLst/>
          </a:prstGeom>
          <a:solidFill>
            <a:srgbClr val="DCDCDC"/>
          </a:solidFill>
          <a:ln w="9525">
            <a:solidFill>
              <a:srgbClr val="000000"/>
            </a:solidFill>
            <a:miter lim="800000"/>
            <a:headEnd/>
            <a:tailEnd/>
          </a:ln>
        </p:spPr>
        <p:txBody>
          <a:bodyPr lIns="90488" tIns="44450" rIns="90488" bIns="44450" anchor="ctr"/>
          <a:lstStyle/>
          <a:p>
            <a:pPr algn="ctr" eaLnBrk="0" hangingPunct="0"/>
            <a:r>
              <a:rPr lang="en-US" sz="1400" b="1"/>
              <a:t>Take into account both central &amp; sub-national levels in design and implementation (incl. eligibility criteria)</a:t>
            </a:r>
          </a:p>
        </p:txBody>
      </p:sp>
      <p:sp>
        <p:nvSpPr>
          <p:cNvPr id="26660" name="Rectangle 4"/>
          <p:cNvSpPr>
            <a:spLocks noChangeArrowheads="1"/>
          </p:cNvSpPr>
          <p:nvPr/>
        </p:nvSpPr>
        <p:spPr bwMode="auto">
          <a:xfrm>
            <a:off x="6227763" y="6092825"/>
            <a:ext cx="2665412" cy="431800"/>
          </a:xfrm>
          <a:prstGeom prst="rect">
            <a:avLst/>
          </a:prstGeom>
          <a:solidFill>
            <a:srgbClr val="DCDCDC"/>
          </a:solidFill>
          <a:ln w="9525">
            <a:solidFill>
              <a:srgbClr val="000000"/>
            </a:solidFill>
            <a:miter lim="800000"/>
            <a:headEnd/>
            <a:tailEnd/>
          </a:ln>
        </p:spPr>
        <p:txBody>
          <a:bodyPr lIns="90488" tIns="44450" rIns="90488" bIns="44450" anchor="ctr"/>
          <a:lstStyle/>
          <a:p>
            <a:pPr algn="ctr" eaLnBrk="0" hangingPunct="0"/>
            <a:r>
              <a:rPr lang="en-US" sz="1400" b="1"/>
              <a:t>Focus on sub-national level</a:t>
            </a:r>
          </a:p>
        </p:txBody>
      </p:sp>
      <p:sp>
        <p:nvSpPr>
          <p:cNvPr id="16" name="Slide Number Placeholder 15"/>
          <p:cNvSpPr>
            <a:spLocks noGrp="1"/>
          </p:cNvSpPr>
          <p:nvPr>
            <p:ph type="sldNum" sz="quarter" idx="12"/>
          </p:nvPr>
        </p:nvSpPr>
        <p:spPr/>
        <p:txBody>
          <a:bodyPr/>
          <a:lstStyle/>
          <a:p>
            <a:fld id="{67B52376-05C3-49F6-9F29-C997789D0F0A}" type="slidenum">
              <a:rPr lang="en-GB" smtClean="0"/>
              <a:pPr/>
              <a:t>26</a:t>
            </a:fld>
            <a:endParaRPr lang="en-GB"/>
          </a:p>
        </p:txBody>
      </p:sp>
    </p:spTree>
    <p:extLst>
      <p:ext uri="{BB962C8B-B14F-4D97-AF65-F5344CB8AC3E}">
        <p14:creationId xmlns:p14="http://schemas.microsoft.com/office/powerpoint/2010/main" val="334272598"/>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457200" y="1700809"/>
            <a:ext cx="8229600" cy="4320580"/>
          </a:xfrm>
        </p:spPr>
        <p:txBody>
          <a:bodyPr/>
          <a:lstStyle/>
          <a:p>
            <a:pPr eaLnBrk="1" hangingPunct="1"/>
            <a:endParaRPr lang="en-US" b="1" dirty="0"/>
          </a:p>
          <a:p>
            <a:pPr eaLnBrk="1" hangingPunct="1"/>
            <a:endParaRPr lang="en-US" b="1" dirty="0"/>
          </a:p>
          <a:p>
            <a:pPr eaLnBrk="1" hangingPunct="1"/>
            <a:endParaRPr lang="en-US" b="1" dirty="0"/>
          </a:p>
          <a:p>
            <a:pPr eaLnBrk="1" hangingPunct="1"/>
            <a:endParaRPr lang="en-US" b="1" dirty="0"/>
          </a:p>
          <a:p>
            <a:pPr algn="ctr" eaLnBrk="1" hangingPunct="1">
              <a:buNone/>
            </a:pPr>
            <a:r>
              <a:rPr lang="en-US" b="1" dirty="0"/>
              <a:t>Thank you very much for your attention</a:t>
            </a:r>
          </a:p>
        </p:txBody>
      </p:sp>
      <p:sp>
        <p:nvSpPr>
          <p:cNvPr id="3" name="Slide Number Placeholder 2"/>
          <p:cNvSpPr>
            <a:spLocks noGrp="1"/>
          </p:cNvSpPr>
          <p:nvPr>
            <p:ph type="sldNum" sz="quarter" idx="12"/>
          </p:nvPr>
        </p:nvSpPr>
        <p:spPr/>
        <p:txBody>
          <a:bodyPr/>
          <a:lstStyle/>
          <a:p>
            <a:fld id="{37B83C0C-BC65-4367-9B8A-060D4801009D}" type="slidenum">
              <a:rPr lang="en-GB" smtClean="0"/>
              <a:pPr/>
              <a:t>27</a:t>
            </a:fld>
            <a:endParaRPr lang="en-GB"/>
          </a:p>
        </p:txBody>
      </p:sp>
    </p:spTree>
    <p:extLst>
      <p:ext uri="{BB962C8B-B14F-4D97-AF65-F5344CB8AC3E}">
        <p14:creationId xmlns:p14="http://schemas.microsoft.com/office/powerpoint/2010/main" val="2762760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071547"/>
            <a:ext cx="8229600" cy="773278"/>
          </a:xfrm>
        </p:spPr>
        <p:txBody>
          <a:bodyPr/>
          <a:lstStyle/>
          <a:p>
            <a:pPr algn="ctr"/>
            <a:r>
              <a:rPr lang="en-GB" dirty="0"/>
              <a:t>Outline</a:t>
            </a:r>
          </a:p>
        </p:txBody>
      </p:sp>
      <p:sp>
        <p:nvSpPr>
          <p:cNvPr id="3" name="Content Placeholder 2"/>
          <p:cNvSpPr>
            <a:spLocks noGrp="1"/>
          </p:cNvSpPr>
          <p:nvPr>
            <p:ph idx="1"/>
          </p:nvPr>
        </p:nvSpPr>
        <p:spPr>
          <a:xfrm>
            <a:off x="539552" y="1844824"/>
            <a:ext cx="8229600" cy="4400401"/>
          </a:xfrm>
        </p:spPr>
        <p:txBody>
          <a:bodyPr/>
          <a:lstStyle/>
          <a:p>
            <a:pPr marL="358775" indent="-358775">
              <a:spcBef>
                <a:spcPts val="0"/>
              </a:spcBef>
              <a:buClrTx/>
              <a:buFont typeface="Wingdings" pitchFamily="2" charset="2"/>
              <a:buChar char="Ø"/>
              <a:tabLst>
                <a:tab pos="717550" algn="l"/>
              </a:tabLst>
            </a:pPr>
            <a:r>
              <a:rPr lang="en-GB" b="1" i="0" dirty="0">
                <a:solidFill>
                  <a:srgbClr val="C00000"/>
                </a:solidFill>
              </a:rPr>
              <a:t>Why and in which circumstances this type of contract? </a:t>
            </a:r>
          </a:p>
          <a:p>
            <a:pPr marL="358775" indent="-358775">
              <a:spcBef>
                <a:spcPts val="0"/>
              </a:spcBef>
              <a:buClrTx/>
              <a:buFont typeface="Wingdings" pitchFamily="2" charset="2"/>
              <a:buChar char="Ø"/>
              <a:tabLst>
                <a:tab pos="717550" algn="l"/>
              </a:tabLst>
            </a:pPr>
            <a:r>
              <a:rPr lang="en-GB" i="0" dirty="0"/>
              <a:t>Eligibility criteria for a GGDC</a:t>
            </a:r>
          </a:p>
          <a:p>
            <a:pPr marL="358775" indent="-358775">
              <a:spcBef>
                <a:spcPts val="0"/>
              </a:spcBef>
              <a:buClrTx/>
              <a:buFont typeface="Wingdings" pitchFamily="2" charset="2"/>
              <a:buChar char="Ø"/>
              <a:tabLst>
                <a:tab pos="717550" algn="l"/>
              </a:tabLst>
            </a:pPr>
            <a:r>
              <a:rPr lang="en-GB" i="0" dirty="0"/>
              <a:t>Risk management</a:t>
            </a:r>
          </a:p>
          <a:p>
            <a:pPr marL="358775" indent="-358775">
              <a:spcBef>
                <a:spcPts val="0"/>
              </a:spcBef>
              <a:buClrTx/>
              <a:buFont typeface="Wingdings" pitchFamily="2" charset="2"/>
              <a:buChar char="Ø"/>
              <a:tabLst>
                <a:tab pos="717550" algn="l"/>
              </a:tabLst>
            </a:pPr>
            <a:r>
              <a:rPr lang="en-GB" i="0" dirty="0"/>
              <a:t>Programming and design of a GGDC</a:t>
            </a:r>
          </a:p>
          <a:p>
            <a:pPr marL="358775" indent="-358775">
              <a:spcBef>
                <a:spcPts val="0"/>
              </a:spcBef>
              <a:buClrTx/>
              <a:buFont typeface="Wingdings" pitchFamily="2" charset="2"/>
              <a:buChar char="Ø"/>
              <a:tabLst>
                <a:tab pos="717550" algn="l"/>
              </a:tabLst>
            </a:pPr>
            <a:r>
              <a:rPr lang="en-GB" i="0" dirty="0"/>
              <a:t>Implementation of a GGCD</a:t>
            </a:r>
          </a:p>
          <a:p>
            <a:pPr marL="0" indent="0">
              <a:spcBef>
                <a:spcPts val="0"/>
              </a:spcBef>
              <a:buClrTx/>
              <a:buNone/>
              <a:tabLst>
                <a:tab pos="717550" algn="l"/>
              </a:tabLst>
            </a:pPr>
            <a:endParaRPr lang="en-GB" sz="2000" i="0" dirty="0"/>
          </a:p>
          <a:p>
            <a:pPr marL="358775" indent="-358775">
              <a:spcBef>
                <a:spcPts val="0"/>
              </a:spcBef>
              <a:buClrTx/>
              <a:buNone/>
              <a:tabLst>
                <a:tab pos="717550" algn="l"/>
              </a:tabLst>
            </a:pPr>
            <a:r>
              <a:rPr lang="en-GB" sz="2000" i="0" dirty="0"/>
              <a:t>	</a:t>
            </a:r>
            <a:endParaRPr lang="en-GB" sz="1600" i="0" dirty="0"/>
          </a:p>
          <a:p>
            <a:pPr marL="358775" indent="-358775">
              <a:spcBef>
                <a:spcPts val="0"/>
              </a:spcBef>
              <a:buClrTx/>
              <a:buFont typeface="Wingdings" pitchFamily="2" charset="2"/>
              <a:buChar char="Ø"/>
              <a:tabLst>
                <a:tab pos="717550" algn="l"/>
              </a:tabLst>
            </a:pPr>
            <a:endParaRPr lang="en-GB" sz="1200" i="0" dirty="0"/>
          </a:p>
          <a:p>
            <a:pPr marL="457200" indent="-457200">
              <a:spcBef>
                <a:spcPts val="1200"/>
              </a:spcBef>
              <a:buClrTx/>
              <a:buNone/>
            </a:pPr>
            <a:endParaRPr lang="en-GB" sz="1200" i="0" dirty="0"/>
          </a:p>
          <a:p>
            <a:pPr marL="457200" indent="-457200">
              <a:spcBef>
                <a:spcPts val="1200"/>
              </a:spcBef>
              <a:buClrTx/>
              <a:buNone/>
            </a:pPr>
            <a:endParaRPr lang="en-GB" sz="1200" i="0" dirty="0"/>
          </a:p>
          <a:p>
            <a:pPr marL="457200" indent="-457200">
              <a:spcBef>
                <a:spcPts val="1200"/>
              </a:spcBef>
              <a:buClrTx/>
              <a:buFontTx/>
              <a:buAutoNum type="arabicPeriod"/>
            </a:pPr>
            <a:endParaRPr lang="en-GB" sz="1200" i="0" dirty="0"/>
          </a:p>
          <a:p>
            <a:pPr marL="457200" indent="-457200">
              <a:spcBef>
                <a:spcPts val="1200"/>
              </a:spcBef>
              <a:buClrTx/>
              <a:buFont typeface="+mj-lt"/>
              <a:buAutoNum type="arabicPeriod" startAt="5"/>
            </a:pPr>
            <a:endParaRPr lang="en-GB" sz="1200" i="0" dirty="0"/>
          </a:p>
          <a:p>
            <a:pPr marL="457200" indent="-457200">
              <a:buClrTx/>
              <a:buNone/>
            </a:pPr>
            <a:endParaRPr lang="en-GB" sz="1200" i="0" dirty="0"/>
          </a:p>
          <a:p>
            <a:endParaRPr lang="en-GB" sz="120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124744"/>
            <a:ext cx="8229600" cy="936625"/>
          </a:xfrm>
        </p:spPr>
        <p:txBody>
          <a:bodyPr/>
          <a:lstStyle/>
          <a:p>
            <a:pPr algn="ctr"/>
            <a:r>
              <a:rPr lang="fr-BE" dirty="0"/>
              <a:t>Why a Good Governance and Development Contract (GGDC) ?</a:t>
            </a:r>
            <a:endParaRPr lang="en-GB" dirty="0"/>
          </a:p>
        </p:txBody>
      </p:sp>
      <p:sp>
        <p:nvSpPr>
          <p:cNvPr id="3" name="Content Placeholder 2"/>
          <p:cNvSpPr>
            <a:spLocks noGrp="1"/>
          </p:cNvSpPr>
          <p:nvPr>
            <p:ph idx="1"/>
          </p:nvPr>
        </p:nvSpPr>
        <p:spPr>
          <a:xfrm>
            <a:off x="467544" y="2060848"/>
            <a:ext cx="8352928" cy="4184377"/>
          </a:xfrm>
        </p:spPr>
        <p:txBody>
          <a:bodyPr/>
          <a:lstStyle/>
          <a:p>
            <a:pPr marL="400050" lvl="1" indent="0">
              <a:buClr>
                <a:srgbClr val="0F5494"/>
              </a:buClr>
              <a:buNone/>
            </a:pPr>
            <a:endParaRPr lang="en-GB" b="0" dirty="0"/>
          </a:p>
          <a:p>
            <a:pPr>
              <a:buClr>
                <a:srgbClr val="0F5494"/>
              </a:buClr>
              <a:buFont typeface="Wingdings" pitchFamily="2" charset="2"/>
              <a:buChar char="§"/>
            </a:pPr>
            <a:r>
              <a:rPr lang="en-GB" sz="2000" i="0" dirty="0">
                <a:solidFill>
                  <a:srgbClr val="FF0000"/>
                </a:solidFill>
              </a:rPr>
              <a:t>To promote good governance </a:t>
            </a:r>
            <a:r>
              <a:rPr lang="en-GB" sz="2000" i="0" dirty="0"/>
              <a:t>and adhesion to EU’s fundamental values</a:t>
            </a:r>
          </a:p>
          <a:p>
            <a:pPr marL="0" indent="0">
              <a:buClr>
                <a:srgbClr val="0F5494"/>
              </a:buClr>
              <a:buNone/>
            </a:pPr>
            <a:endParaRPr lang="en-GB" sz="2000" i="0" dirty="0"/>
          </a:p>
          <a:p>
            <a:pPr>
              <a:buClr>
                <a:srgbClr val="0F5494"/>
              </a:buClr>
              <a:buFont typeface="Wingdings" pitchFamily="2" charset="2"/>
              <a:buChar char="§"/>
            </a:pPr>
            <a:r>
              <a:rPr lang="en-GB" sz="2000" i="0" dirty="0">
                <a:solidFill>
                  <a:srgbClr val="FF0000"/>
                </a:solidFill>
              </a:rPr>
              <a:t>To support the implementation of complex reforms </a:t>
            </a:r>
            <a:r>
              <a:rPr lang="en-GB" sz="2000" i="0" dirty="0"/>
              <a:t>(macroeconomic management, PFM reform, improvement of business environment, improvement of public services).</a:t>
            </a:r>
          </a:p>
          <a:p>
            <a:pPr>
              <a:buClr>
                <a:srgbClr val="0F5494"/>
              </a:buClr>
              <a:buFont typeface="Wingdings" pitchFamily="2" charset="2"/>
              <a:buChar char="§"/>
            </a:pPr>
            <a:endParaRPr lang="en-GB" sz="2000" i="0" dirty="0"/>
          </a:p>
          <a:p>
            <a:pPr>
              <a:buClr>
                <a:srgbClr val="0F5494"/>
              </a:buClr>
              <a:buFont typeface="Wingdings" pitchFamily="2" charset="2"/>
              <a:buChar char="§"/>
            </a:pPr>
            <a:r>
              <a:rPr lang="en-GB" sz="2000" i="0" dirty="0">
                <a:highlight>
                  <a:srgbClr val="BDDEFF"/>
                </a:highlight>
              </a:rPr>
              <a:t>Since 2015: increasingly focused at the Sustainable Development Goals. For example related to climate adaptation programmes and/or food security</a:t>
            </a:r>
          </a:p>
          <a:p>
            <a:pPr>
              <a:buFont typeface="Wingdings" pitchFamily="2" charset="2"/>
              <a:buChar char="Ø"/>
            </a:pPr>
            <a:endParaRPr lang="en-GB" sz="2000" i="0"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4</a:t>
            </a:fld>
            <a:endParaRPr lang="en-GB" dirty="0"/>
          </a:p>
        </p:txBody>
      </p:sp>
    </p:spTree>
    <p:extLst>
      <p:ext uri="{BB962C8B-B14F-4D97-AF65-F5344CB8AC3E}">
        <p14:creationId xmlns:p14="http://schemas.microsoft.com/office/powerpoint/2010/main" val="73604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Buzz</a:t>
            </a:r>
            <a:r>
              <a:rPr lang="nl-NL" dirty="0"/>
              <a:t> </a:t>
            </a:r>
            <a:r>
              <a:rPr lang="nl-NL" dirty="0" err="1"/>
              <a:t>exercise</a:t>
            </a:r>
            <a:endParaRPr lang="nl-NL" dirty="0"/>
          </a:p>
        </p:txBody>
      </p:sp>
      <p:sp>
        <p:nvSpPr>
          <p:cNvPr id="3" name="Tijdelijke aanduiding voor inhoud 2"/>
          <p:cNvSpPr>
            <a:spLocks noGrp="1"/>
          </p:cNvSpPr>
          <p:nvPr>
            <p:ph idx="1"/>
          </p:nvPr>
        </p:nvSpPr>
        <p:spPr>
          <a:xfrm>
            <a:off x="457200" y="2132857"/>
            <a:ext cx="8229600" cy="3888532"/>
          </a:xfrm>
        </p:spPr>
        <p:txBody>
          <a:bodyPr/>
          <a:lstStyle/>
          <a:p>
            <a:pPr>
              <a:buClrTx/>
              <a:buFont typeface="Wingdings" pitchFamily="2" charset="2"/>
              <a:buChar char="Ø"/>
            </a:pPr>
            <a:r>
              <a:rPr lang="nl-NL" i="0" dirty="0"/>
              <a:t>1. </a:t>
            </a:r>
            <a:r>
              <a:rPr lang="en-GB" dirty="0"/>
              <a:t>What kind of reforms are most suitable for being supported by a </a:t>
            </a:r>
            <a:r>
              <a:rPr lang="en-GB" dirty="0" err="1"/>
              <a:t>GGDC</a:t>
            </a:r>
            <a:r>
              <a:rPr lang="en-GB" dirty="0"/>
              <a:t>? </a:t>
            </a:r>
          </a:p>
          <a:p>
            <a:pPr marL="0" indent="0">
              <a:buNone/>
            </a:pPr>
            <a:endParaRPr lang="nl-NL" i="0" dirty="0"/>
          </a:p>
          <a:p>
            <a:pPr>
              <a:buClrTx/>
              <a:buFont typeface="Wingdings" pitchFamily="2" charset="2"/>
              <a:buChar char="Ø"/>
            </a:pPr>
            <a:r>
              <a:rPr lang="nl-NL" i="0" dirty="0"/>
              <a:t>2. </a:t>
            </a:r>
            <a:r>
              <a:rPr lang="en-GB" dirty="0"/>
              <a:t>To support a Public Finance Management Reform do you think it is preferable to use a </a:t>
            </a:r>
            <a:r>
              <a:rPr lang="en-GB" dirty="0" err="1"/>
              <a:t>GGDC</a:t>
            </a:r>
            <a:r>
              <a:rPr lang="en-GB" dirty="0"/>
              <a:t> or a </a:t>
            </a:r>
            <a:r>
              <a:rPr lang="en-GB" dirty="0" err="1"/>
              <a:t>SRC</a:t>
            </a:r>
            <a:r>
              <a:rPr lang="en-GB" dirty="0"/>
              <a:t>?  </a:t>
            </a:r>
          </a:p>
          <a:p>
            <a:pPr marL="457200" indent="-457200">
              <a:buFont typeface="+mj-lt"/>
              <a:buAutoNum type="arabicPeriod"/>
            </a:pPr>
            <a:endParaRPr lang="nl-NL" dirty="0"/>
          </a:p>
        </p:txBody>
      </p:sp>
      <p:sp>
        <p:nvSpPr>
          <p:cNvPr id="4" name="Tijdelijke aanduiding voor dianummer 3"/>
          <p:cNvSpPr>
            <a:spLocks noGrp="1"/>
          </p:cNvSpPr>
          <p:nvPr>
            <p:ph type="sldNum" sz="quarter" idx="12"/>
          </p:nvPr>
        </p:nvSpPr>
        <p:spPr/>
        <p:txBody>
          <a:bodyPr/>
          <a:lstStyle/>
          <a:p>
            <a:fld id="{37B83C0C-BC65-4367-9B8A-060D4801009D}" type="slidenum">
              <a:rPr lang="en-GB" smtClean="0"/>
              <a:pPr/>
              <a:t>5</a:t>
            </a:fld>
            <a:endParaRPr lang="en-GB"/>
          </a:p>
        </p:txBody>
      </p:sp>
    </p:spTree>
    <p:extLst>
      <p:ext uri="{BB962C8B-B14F-4D97-AF65-F5344CB8AC3E}">
        <p14:creationId xmlns:p14="http://schemas.microsoft.com/office/powerpoint/2010/main" val="625803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339850"/>
            <a:ext cx="8445376" cy="936625"/>
          </a:xfrm>
        </p:spPr>
        <p:txBody>
          <a:bodyPr/>
          <a:lstStyle/>
          <a:p>
            <a:pPr algn="ctr"/>
            <a:r>
              <a:rPr lang="en-GB" sz="2200" dirty="0"/>
              <a:t>Pre-condition regarding the national commitment to the EU fundamental values</a:t>
            </a:r>
          </a:p>
        </p:txBody>
      </p:sp>
      <p:sp>
        <p:nvSpPr>
          <p:cNvPr id="3" name="Content Placeholder 2"/>
          <p:cNvSpPr>
            <a:spLocks noGrp="1"/>
          </p:cNvSpPr>
          <p:nvPr>
            <p:ph idx="1"/>
          </p:nvPr>
        </p:nvSpPr>
        <p:spPr>
          <a:xfrm>
            <a:off x="179512" y="2420888"/>
            <a:ext cx="8229600" cy="4968552"/>
          </a:xfrm>
        </p:spPr>
        <p:txBody>
          <a:bodyPr/>
          <a:lstStyle/>
          <a:p>
            <a:pPr marL="0" indent="0">
              <a:buClr>
                <a:srgbClr val="0F5494"/>
              </a:buClr>
              <a:buNone/>
            </a:pPr>
            <a:r>
              <a:rPr lang="en-GB" sz="1600" i="0" dirty="0"/>
              <a:t>The adhesion to the fundamental values is important in all types of BS contracts, but it is a </a:t>
            </a:r>
            <a:r>
              <a:rPr lang="en-GB" sz="1600" i="0" dirty="0">
                <a:solidFill>
                  <a:srgbClr val="C00000"/>
                </a:solidFill>
              </a:rPr>
              <a:t>precondition for the GGDCs. </a:t>
            </a:r>
          </a:p>
          <a:p>
            <a:pPr marL="0" indent="0" algn="ctr">
              <a:buClr>
                <a:srgbClr val="0F5494"/>
              </a:buClr>
              <a:buNone/>
            </a:pPr>
            <a:r>
              <a:rPr lang="en-GB" sz="1600" b="1" i="0" dirty="0">
                <a:solidFill>
                  <a:srgbClr val="C00000"/>
                </a:solidFill>
              </a:rPr>
              <a:t>Why?</a:t>
            </a:r>
          </a:p>
          <a:p>
            <a:pPr marL="400050" lvl="1" indent="0">
              <a:buClr>
                <a:srgbClr val="0F5494"/>
              </a:buClr>
              <a:buNone/>
              <a:tabLst>
                <a:tab pos="358775" algn="l"/>
              </a:tabLst>
            </a:pPr>
            <a:endParaRPr lang="en-GB" sz="1200" dirty="0"/>
          </a:p>
          <a:p>
            <a:pPr marL="400050" lvl="1" indent="0">
              <a:buClr>
                <a:srgbClr val="0F5494"/>
              </a:buClr>
              <a:buNone/>
              <a:tabLst>
                <a:tab pos="358775" algn="l"/>
              </a:tabLst>
            </a:pPr>
            <a:endParaRPr lang="en-GB" sz="1200" dirty="0"/>
          </a:p>
          <a:p>
            <a:pPr marL="0" indent="0">
              <a:buClr>
                <a:srgbClr val="0F5494"/>
              </a:buClr>
              <a:buNone/>
            </a:pPr>
            <a:endParaRPr lang="en-GB" sz="1600" b="1" dirty="0"/>
          </a:p>
          <a:p>
            <a:pPr marL="0" indent="0">
              <a:buClr>
                <a:srgbClr val="0F5494"/>
              </a:buClr>
              <a:buNone/>
            </a:pPr>
            <a:endParaRPr lang="en-GB" sz="1600" b="1" dirty="0"/>
          </a:p>
          <a:p>
            <a:pPr marL="0" indent="0">
              <a:buClr>
                <a:srgbClr val="0F5494"/>
              </a:buClr>
              <a:buNone/>
            </a:pPr>
            <a:endParaRPr lang="en-GB" sz="1600" b="1" dirty="0"/>
          </a:p>
          <a:p>
            <a:pPr marL="0" indent="0">
              <a:buClr>
                <a:srgbClr val="0F5494"/>
              </a:buClr>
              <a:buNone/>
            </a:pPr>
            <a:endParaRPr lang="en-GB" sz="1600" b="1" dirty="0"/>
          </a:p>
          <a:p>
            <a:pPr marL="0" indent="0">
              <a:buClr>
                <a:srgbClr val="0F5494"/>
              </a:buClr>
              <a:buNone/>
            </a:pPr>
            <a:endParaRPr lang="en-GB" sz="1600"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6</a:t>
            </a:fld>
            <a:endParaRPr lang="en-GB" dirty="0"/>
          </a:p>
        </p:txBody>
      </p:sp>
      <p:sp>
        <p:nvSpPr>
          <p:cNvPr id="5" name="Rectangle 4"/>
          <p:cNvSpPr/>
          <p:nvPr/>
        </p:nvSpPr>
        <p:spPr bwMode="auto">
          <a:xfrm>
            <a:off x="395536" y="3645024"/>
            <a:ext cx="3600400" cy="21602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sp>
        <p:nvSpPr>
          <p:cNvPr id="7" name="Rectangle 6"/>
          <p:cNvSpPr/>
          <p:nvPr/>
        </p:nvSpPr>
        <p:spPr bwMode="auto">
          <a:xfrm>
            <a:off x="467544" y="3284984"/>
            <a:ext cx="7632848" cy="864096"/>
          </a:xfrm>
          <a:prstGeom prst="rect">
            <a:avLst/>
          </a:prstGeom>
          <a:solidFill>
            <a:schemeClr val="bg2">
              <a:lumMod val="40000"/>
              <a:lumOff val="6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algn="ctr"/>
            <a:r>
              <a:rPr lang="en-GB" sz="1400" b="1" dirty="0"/>
              <a:t>A </a:t>
            </a:r>
            <a:r>
              <a:rPr lang="en-GB" sz="1400" b="1" dirty="0" err="1"/>
              <a:t>GGCD</a:t>
            </a:r>
            <a:r>
              <a:rPr lang="en-GB" sz="1400" b="1" dirty="0"/>
              <a:t> supports broad reforms aiming at poverty reduction and the improvement of the national governance, while signalling a mutual and shared commitment to universal fundamental values</a:t>
            </a:r>
            <a:endParaRPr kumimoji="0" lang="en-GB" sz="1400" b="0" i="0" u="none" strike="noStrike" cap="none" normalizeH="0" baseline="0" dirty="0">
              <a:ln>
                <a:noFill/>
              </a:ln>
              <a:solidFill>
                <a:srgbClr val="0F5494"/>
              </a:solidFill>
              <a:effectLst/>
              <a:latin typeface="Verdana" pitchFamily="34" charset="0"/>
            </a:endParaRPr>
          </a:p>
        </p:txBody>
      </p:sp>
      <p:sp>
        <p:nvSpPr>
          <p:cNvPr id="8" name="Down Arrow 7"/>
          <p:cNvSpPr/>
          <p:nvPr/>
        </p:nvSpPr>
        <p:spPr bwMode="auto">
          <a:xfrm>
            <a:off x="3059832" y="4221088"/>
            <a:ext cx="2808312" cy="648072"/>
          </a:xfrm>
          <a:prstGeom prst="downArrow">
            <a:avLst>
              <a:gd name="adj1" fmla="val 50000"/>
              <a:gd name="adj2" fmla="val 50000"/>
            </a:avLst>
          </a:prstGeom>
          <a:solidFill>
            <a:schemeClr val="bg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r>
              <a:rPr lang="fr-BE" sz="1400" b="1" dirty="0"/>
              <a:t>FV</a:t>
            </a:r>
            <a:r>
              <a:rPr kumimoji="0" lang="fr-BE" sz="1400" b="1" i="0" u="none" strike="noStrike" cap="none" normalizeH="0" baseline="0" dirty="0">
                <a:ln>
                  <a:noFill/>
                </a:ln>
                <a:solidFill>
                  <a:srgbClr val="0F5494"/>
                </a:solidFill>
                <a:effectLst/>
                <a:latin typeface="Verdana" pitchFamily="34" charset="0"/>
              </a:rPr>
              <a:t> are essential</a:t>
            </a:r>
            <a:endParaRPr kumimoji="0" lang="en-GB" sz="1400" b="1" i="0" u="none" strike="noStrike" cap="none" normalizeH="0" baseline="0" dirty="0">
              <a:ln>
                <a:noFill/>
              </a:ln>
              <a:solidFill>
                <a:srgbClr val="0F5494"/>
              </a:solidFill>
              <a:effectLst/>
              <a:latin typeface="Verdana" pitchFamily="34" charset="0"/>
            </a:endParaRPr>
          </a:p>
        </p:txBody>
      </p:sp>
      <p:sp>
        <p:nvSpPr>
          <p:cNvPr id="10" name="Vertical Scroll 9"/>
          <p:cNvSpPr/>
          <p:nvPr/>
        </p:nvSpPr>
        <p:spPr bwMode="auto">
          <a:xfrm>
            <a:off x="395536" y="4869160"/>
            <a:ext cx="3816424" cy="1772816"/>
          </a:xfrm>
          <a:prstGeom prst="verticalScroll">
            <a:avLst/>
          </a:prstGeom>
          <a:solidFill>
            <a:schemeClr val="bg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indent="0">
              <a:buClr>
                <a:srgbClr val="0F5494"/>
              </a:buClr>
            </a:pPr>
            <a:r>
              <a:rPr lang="en-GB" sz="1400" b="1" dirty="0">
                <a:sym typeface="Wingdings" pitchFamily="2" charset="2"/>
              </a:rPr>
              <a:t>The very objective of the EU GGDCs is to promote a development model based on these values and not just on economic performance. </a:t>
            </a:r>
          </a:p>
        </p:txBody>
      </p:sp>
      <p:sp>
        <p:nvSpPr>
          <p:cNvPr id="11" name="Vertical Scroll 10"/>
          <p:cNvSpPr/>
          <p:nvPr/>
        </p:nvSpPr>
        <p:spPr bwMode="auto">
          <a:xfrm>
            <a:off x="4860032" y="4869160"/>
            <a:ext cx="3816424" cy="1772816"/>
          </a:xfrm>
          <a:prstGeom prst="verticalScroll">
            <a:avLst/>
          </a:prstGeom>
          <a:solidFill>
            <a:schemeClr val="bg2">
              <a:lumMod val="20000"/>
              <a:lumOff val="8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indent="0">
              <a:buClr>
                <a:srgbClr val="0F5494"/>
              </a:buClr>
            </a:pPr>
            <a:r>
              <a:rPr lang="en-GB" sz="1400" b="1" dirty="0">
                <a:sym typeface="Wingdings" pitchFamily="2" charset="2"/>
              </a:rPr>
              <a:t>When entering into a GGDC the EU implicitly acknowledges that the policy and the governance of its partner are aligned on this vision. </a:t>
            </a:r>
            <a:endParaRPr lang="en-GB" sz="1400" b="1" dirty="0"/>
          </a:p>
        </p:txBody>
      </p:sp>
      <p:sp>
        <p:nvSpPr>
          <p:cNvPr id="12" name="TextBox 11"/>
          <p:cNvSpPr txBox="1"/>
          <p:nvPr/>
        </p:nvSpPr>
        <p:spPr>
          <a:xfrm>
            <a:off x="1043608" y="4869160"/>
            <a:ext cx="2270173" cy="276999"/>
          </a:xfrm>
          <a:prstGeom prst="rect">
            <a:avLst/>
          </a:prstGeom>
          <a:noFill/>
        </p:spPr>
        <p:txBody>
          <a:bodyPr wrap="none" rtlCol="0">
            <a:spAutoFit/>
          </a:bodyPr>
          <a:lstStyle/>
          <a:p>
            <a:r>
              <a:rPr lang="en-GB" b="1">
                <a:solidFill>
                  <a:schemeClr val="tx1"/>
                </a:solidFill>
              </a:rPr>
              <a:t>A vision of development</a:t>
            </a:r>
          </a:p>
        </p:txBody>
      </p:sp>
      <p:sp>
        <p:nvSpPr>
          <p:cNvPr id="13" name="TextBox 12"/>
          <p:cNvSpPr txBox="1"/>
          <p:nvPr/>
        </p:nvSpPr>
        <p:spPr>
          <a:xfrm>
            <a:off x="5436096" y="4880193"/>
            <a:ext cx="1946567" cy="276999"/>
          </a:xfrm>
          <a:prstGeom prst="rect">
            <a:avLst/>
          </a:prstGeom>
          <a:noFill/>
        </p:spPr>
        <p:txBody>
          <a:bodyPr wrap="none" rtlCol="0">
            <a:spAutoFit/>
          </a:bodyPr>
          <a:lstStyle/>
          <a:p>
            <a:r>
              <a:rPr lang="en-GB" b="1" dirty="0">
                <a:solidFill>
                  <a:schemeClr val="tx1"/>
                </a:solidFill>
              </a:rPr>
              <a:t>This vision is shared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20998"/>
          </a:xfrm>
        </p:spPr>
        <p:txBody>
          <a:bodyPr/>
          <a:lstStyle/>
          <a:p>
            <a:pPr algn="ctr"/>
            <a:r>
              <a:rPr lang="en-GB" sz="2400" dirty="0"/>
              <a:t>Assessing the precondition(1/3) </a:t>
            </a:r>
          </a:p>
        </p:txBody>
      </p:sp>
      <p:sp>
        <p:nvSpPr>
          <p:cNvPr id="3" name="Content Placeholder 2"/>
          <p:cNvSpPr>
            <a:spLocks noGrp="1"/>
          </p:cNvSpPr>
          <p:nvPr>
            <p:ph idx="1"/>
          </p:nvPr>
        </p:nvSpPr>
        <p:spPr>
          <a:xfrm>
            <a:off x="179512" y="2060848"/>
            <a:ext cx="8229600" cy="3889053"/>
          </a:xfrm>
        </p:spPr>
        <p:txBody>
          <a:bodyPr/>
          <a:lstStyle/>
          <a:p>
            <a:pPr marL="358775" indent="-358775">
              <a:buClr>
                <a:srgbClr val="0F5494"/>
              </a:buClr>
              <a:buNone/>
            </a:pPr>
            <a:endParaRPr lang="en-GB" sz="1600" b="1" dirty="0">
              <a:sym typeface="Wingdings" pitchFamily="2" charset="2"/>
            </a:endParaRPr>
          </a:p>
          <a:p>
            <a:pPr marL="358775" indent="-358775">
              <a:buClr>
                <a:srgbClr val="0F5494"/>
              </a:buClr>
              <a:buNone/>
            </a:pPr>
            <a:r>
              <a:rPr lang="en-GB" sz="1800" i="0" dirty="0">
                <a:solidFill>
                  <a:srgbClr val="C00000"/>
                </a:solidFill>
                <a:sym typeface="Wingdings" pitchFamily="2" charset="2"/>
              </a:rPr>
              <a:t>Reminder: Precondition and eligibility criteria = 2 different concepts.</a:t>
            </a:r>
          </a:p>
          <a:p>
            <a:pPr marL="358775" indent="-358775">
              <a:buClr>
                <a:srgbClr val="0F5494"/>
              </a:buClr>
              <a:buNone/>
            </a:pPr>
            <a:endParaRPr lang="en-GB" sz="1800" i="0" dirty="0">
              <a:sym typeface="Wingdings" pitchFamily="2" charset="2"/>
            </a:endParaRPr>
          </a:p>
          <a:p>
            <a:pPr marL="358775" indent="-358775">
              <a:buClr>
                <a:srgbClr val="0F5494"/>
              </a:buClr>
              <a:buNone/>
            </a:pPr>
            <a:r>
              <a:rPr lang="en-GB" sz="1800" i="0" dirty="0">
                <a:sym typeface="Wingdings" pitchFamily="2" charset="2"/>
              </a:rPr>
              <a:t>Administrative procedure:</a:t>
            </a:r>
          </a:p>
          <a:p>
            <a:pPr marL="358775" indent="-358775">
              <a:buClr>
                <a:srgbClr val="0F5494"/>
              </a:buClr>
              <a:buFont typeface="Wingdings" pitchFamily="2" charset="2"/>
              <a:buChar char="§"/>
            </a:pPr>
            <a:r>
              <a:rPr lang="en-GB" sz="1800" i="0" dirty="0">
                <a:sym typeface="Wingdings" pitchFamily="2" charset="2"/>
              </a:rPr>
              <a:t>The assessment is prepared by the Delegation during the programming phase when ‘Good governance and development’ is proposed as one of the three concentration sectors. </a:t>
            </a:r>
          </a:p>
          <a:p>
            <a:pPr marL="358775" indent="-358775">
              <a:buClr>
                <a:srgbClr val="0F5494"/>
              </a:buClr>
              <a:buFont typeface="Wingdings" pitchFamily="2" charset="2"/>
              <a:buChar char="§"/>
            </a:pPr>
            <a:endParaRPr lang="en-GB" sz="1800" b="1" dirty="0">
              <a:sym typeface="Wingdings" pitchFamily="2" charset="2"/>
            </a:endParaRPr>
          </a:p>
          <a:p>
            <a:pPr marL="758825" lvl="1" indent="-358775">
              <a:buClr>
                <a:srgbClr val="0F5494"/>
              </a:buClr>
              <a:buFont typeface="Wingdings" pitchFamily="2" charset="2"/>
              <a:buChar char="§"/>
            </a:pPr>
            <a:r>
              <a:rPr lang="en-GB" sz="1800" b="1" dirty="0">
                <a:sym typeface="Wingdings" pitchFamily="2" charset="2"/>
              </a:rPr>
              <a:t>4/5 pages assessment reviewed by the EEAS in consultation with DEVCO</a:t>
            </a:r>
            <a:endParaRPr lang="en-GB" sz="1800" b="1" i="1" dirty="0">
              <a:ea typeface="+mn-ea"/>
              <a:cs typeface="+mn-cs"/>
              <a:sym typeface="Wingdings" pitchFamily="2" charset="2"/>
            </a:endParaRPr>
          </a:p>
          <a:p>
            <a:pPr marL="758825" lvl="1" indent="-358775">
              <a:buClr>
                <a:srgbClr val="0F5494"/>
              </a:buClr>
              <a:buFont typeface="Wingdings" pitchFamily="2" charset="2"/>
              <a:buChar char="§"/>
            </a:pPr>
            <a:r>
              <a:rPr lang="en-GB" sz="1800" dirty="0">
                <a:ea typeface="+mn-ea"/>
                <a:cs typeface="+mn-cs"/>
                <a:sym typeface="Wingdings" pitchFamily="2" charset="2"/>
              </a:rPr>
              <a:t>Summary section on fulfilment of precondition in the Action Document.  </a:t>
            </a:r>
          </a:p>
          <a:p>
            <a:pPr marL="758825" lvl="1" indent="-358775">
              <a:buClr>
                <a:srgbClr val="0F5494"/>
              </a:buClr>
              <a:buFont typeface="Wingdings" pitchFamily="2" charset="2"/>
              <a:buChar char="§"/>
            </a:pPr>
            <a:endParaRPr lang="en-GB" sz="1800" i="1" dirty="0">
              <a:ea typeface="+mn-ea"/>
              <a:cs typeface="+mn-cs"/>
              <a:sym typeface="Wingdings" pitchFamily="2" charset="2"/>
            </a:endParaRPr>
          </a:p>
          <a:p>
            <a:pPr marL="358775" indent="-358775">
              <a:buClr>
                <a:srgbClr val="0F5494"/>
              </a:buClr>
              <a:buFont typeface="Wingdings" pitchFamily="2" charset="2"/>
              <a:buChar char="§"/>
            </a:pPr>
            <a:r>
              <a:rPr lang="en-GB" sz="1800" i="0" dirty="0">
                <a:sym typeface="Wingdings" pitchFamily="2" charset="2"/>
              </a:rPr>
              <a:t>Submission to the BSSC for political guidance and validation.</a:t>
            </a:r>
          </a:p>
          <a:p>
            <a:pPr marL="358775" indent="-358775">
              <a:buClr>
                <a:srgbClr val="0F5494"/>
              </a:buClr>
              <a:buFont typeface="Wingdings" pitchFamily="2" charset="2"/>
              <a:buChar char="§"/>
            </a:pPr>
            <a:endParaRPr lang="en-GB" sz="1600" b="1" i="1" dirty="0">
              <a:ea typeface="+mn-ea"/>
              <a:cs typeface="+mn-cs"/>
              <a:sym typeface="Wingdings" pitchFamily="2" charset="2"/>
            </a:endParaRPr>
          </a:p>
          <a:p>
            <a:pPr marL="358775" indent="-358775">
              <a:buClr>
                <a:srgbClr val="0F5494"/>
              </a:buClr>
              <a:buFont typeface="Wingdings" pitchFamily="2" charset="2"/>
              <a:buChar char="§"/>
            </a:pPr>
            <a:endParaRPr lang="en-GB" sz="1600" i="1" dirty="0">
              <a:ea typeface="+mn-ea"/>
              <a:cs typeface="+mn-cs"/>
              <a:sym typeface="Wingdings" pitchFamily="2" charset="2"/>
            </a:endParaRPr>
          </a:p>
          <a:p>
            <a:pPr marL="0" indent="0">
              <a:buClr>
                <a:srgbClr val="0F5494"/>
              </a:buClr>
              <a:buFont typeface="Wingdings" pitchFamily="2" charset="2"/>
              <a:buChar char="§"/>
            </a:pPr>
            <a:endParaRPr lang="en-GB" sz="1600" b="1" dirty="0"/>
          </a:p>
          <a:p>
            <a:pPr marL="400050" lvl="1" indent="0">
              <a:buClr>
                <a:srgbClr val="0F5494"/>
              </a:buClr>
              <a:buFont typeface="Wingdings" pitchFamily="2" charset="2"/>
              <a:buChar char="§"/>
              <a:tabLst>
                <a:tab pos="0" algn="l"/>
              </a:tabLst>
            </a:pPr>
            <a:endParaRPr lang="en-GB" sz="1200"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bwMode="auto">
          <a:xfrm>
            <a:off x="467544" y="2564904"/>
            <a:ext cx="8208912" cy="1656184"/>
          </a:xfrm>
          <a:prstGeom prst="roundRect">
            <a:avLst/>
          </a:prstGeom>
          <a:solidFill>
            <a:schemeClr val="accent3">
              <a:lumMod val="85000"/>
            </a:schemeClr>
          </a:solidFill>
          <a:ln w="9525" cap="flat" cmpd="sng" algn="ctr">
            <a:solidFill>
              <a:srgbClr val="0F5494"/>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ctr"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dirty="0">
              <a:ln>
                <a:noFill/>
              </a:ln>
              <a:solidFill>
                <a:srgbClr val="0F5494"/>
              </a:solidFill>
              <a:effectLst/>
              <a:latin typeface="Verdana" pitchFamily="34" charset="0"/>
            </a:endParaRPr>
          </a:p>
        </p:txBody>
      </p:sp>
      <p:sp>
        <p:nvSpPr>
          <p:cNvPr id="2" name="Title 1"/>
          <p:cNvSpPr>
            <a:spLocks noGrp="1"/>
          </p:cNvSpPr>
          <p:nvPr>
            <p:ph type="title"/>
          </p:nvPr>
        </p:nvSpPr>
        <p:spPr>
          <a:xfrm>
            <a:off x="395288" y="1339851"/>
            <a:ext cx="8229600" cy="720998"/>
          </a:xfrm>
        </p:spPr>
        <p:txBody>
          <a:bodyPr/>
          <a:lstStyle/>
          <a:p>
            <a:pPr algn="ctr"/>
            <a:r>
              <a:rPr lang="en-GB" sz="2400" dirty="0"/>
              <a:t>Assessing the precondition (2/3) </a:t>
            </a:r>
          </a:p>
        </p:txBody>
      </p:sp>
      <p:sp>
        <p:nvSpPr>
          <p:cNvPr id="4" name="Slide Number Placeholder 3"/>
          <p:cNvSpPr>
            <a:spLocks noGrp="1"/>
          </p:cNvSpPr>
          <p:nvPr>
            <p:ph type="sldNum" sz="quarter" idx="12"/>
          </p:nvPr>
        </p:nvSpPr>
        <p:spPr/>
        <p:txBody>
          <a:bodyPr/>
          <a:lstStyle/>
          <a:p>
            <a:fld id="{37B83C0C-BC65-4367-9B8A-060D4801009D}" type="slidenum">
              <a:rPr lang="en-GB" smtClean="0"/>
              <a:pPr/>
              <a:t>8</a:t>
            </a:fld>
            <a:endParaRPr lang="en-GB" dirty="0"/>
          </a:p>
        </p:txBody>
      </p:sp>
      <p:sp>
        <p:nvSpPr>
          <p:cNvPr id="10" name="Down Arrow Callout 9"/>
          <p:cNvSpPr/>
          <p:nvPr/>
        </p:nvSpPr>
        <p:spPr bwMode="auto">
          <a:xfrm>
            <a:off x="2051720" y="4581128"/>
            <a:ext cx="1368152" cy="864096"/>
          </a:xfrm>
          <a:prstGeom prst="downArrowCallout">
            <a:avLst>
              <a:gd name="adj1" fmla="val 25000"/>
              <a:gd name="adj2" fmla="val 25000"/>
              <a:gd name="adj3" fmla="val 25000"/>
              <a:gd name="adj4" fmla="val 64977"/>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cxnSp>
        <p:nvCxnSpPr>
          <p:cNvPr id="13" name="Straight Arrow Connector 12"/>
          <p:cNvCxnSpPr/>
          <p:nvPr/>
        </p:nvCxnSpPr>
        <p:spPr bwMode="auto">
          <a:xfrm>
            <a:off x="1907704" y="4221088"/>
            <a:ext cx="0" cy="936104"/>
          </a:xfrm>
          <a:prstGeom prst="straightConnector1">
            <a:avLst/>
          </a:prstGeom>
          <a:noFill/>
          <a:ln w="127000" cap="flat" cmpd="sng" algn="ctr">
            <a:solidFill>
              <a:srgbClr val="0F5494">
                <a:alpha val="70000"/>
              </a:srgbClr>
            </a:solidFill>
            <a:prstDash val="solid"/>
            <a:round/>
            <a:headEnd type="none" w="med" len="med"/>
            <a:tailEnd type="arrow"/>
          </a:ln>
          <a:effectLst/>
        </p:spPr>
      </p:cxnSp>
      <p:sp>
        <p:nvSpPr>
          <p:cNvPr id="16" name="TextBox 15"/>
          <p:cNvSpPr txBox="1"/>
          <p:nvPr/>
        </p:nvSpPr>
        <p:spPr>
          <a:xfrm>
            <a:off x="539552" y="5229200"/>
            <a:ext cx="3024336" cy="276999"/>
          </a:xfrm>
          <a:prstGeom prst="rect">
            <a:avLst/>
          </a:prstGeom>
          <a:noFill/>
          <a:ln>
            <a:solidFill>
              <a:srgbClr val="0F5494"/>
            </a:solidFill>
          </a:ln>
        </p:spPr>
        <p:txBody>
          <a:bodyPr wrap="square" rtlCol="0">
            <a:spAutoFit/>
          </a:bodyPr>
          <a:lstStyle/>
          <a:p>
            <a:pPr algn="ctr"/>
            <a:r>
              <a:rPr lang="fr-BE" b="1" dirty="0"/>
              <a:t>Not </a:t>
            </a:r>
            <a:r>
              <a:rPr lang="fr-BE" b="1" dirty="0" err="1"/>
              <a:t>satisfactory</a:t>
            </a:r>
            <a:r>
              <a:rPr lang="fr-BE" b="1" dirty="0"/>
              <a:t> </a:t>
            </a:r>
            <a:r>
              <a:rPr lang="fr-BE" b="1" dirty="0">
                <a:sym typeface="Wingdings" pitchFamily="2" charset="2"/>
              </a:rPr>
              <a:t></a:t>
            </a:r>
            <a:r>
              <a:rPr lang="fr-BE" b="1" dirty="0"/>
              <a:t> not </a:t>
            </a:r>
            <a:r>
              <a:rPr lang="fr-BE" b="1" dirty="0" err="1"/>
              <a:t>eligible</a:t>
            </a:r>
            <a:endParaRPr lang="en-GB" b="1" dirty="0"/>
          </a:p>
        </p:txBody>
      </p:sp>
      <p:sp>
        <p:nvSpPr>
          <p:cNvPr id="17" name="Multiply 16"/>
          <p:cNvSpPr/>
          <p:nvPr/>
        </p:nvSpPr>
        <p:spPr bwMode="auto">
          <a:xfrm>
            <a:off x="1403648" y="4941168"/>
            <a:ext cx="936104" cy="864096"/>
          </a:xfrm>
          <a:prstGeom prst="mathMultiply">
            <a:avLst/>
          </a:prstGeom>
          <a:solidFill>
            <a:srgbClr val="C00000">
              <a:alpha val="45000"/>
            </a:srgbClr>
          </a:solid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3175" marR="0" indent="0" algn="l" defTabSz="914400" rtl="0" eaLnBrk="1" fontAlgn="base" latinLnBrk="0" hangingPunct="1">
              <a:lnSpc>
                <a:spcPct val="100000"/>
              </a:lnSpc>
              <a:spcBef>
                <a:spcPct val="0"/>
              </a:spcBef>
              <a:spcAft>
                <a:spcPct val="0"/>
              </a:spcAft>
              <a:buClrTx/>
              <a:buSzTx/>
              <a:buFontTx/>
              <a:buNone/>
              <a:tabLst/>
            </a:pPr>
            <a:endParaRPr kumimoji="0" lang="en-GB" sz="1200" b="0" i="0" u="none" strike="noStrike" cap="none" normalizeH="0" baseline="0">
              <a:ln>
                <a:noFill/>
              </a:ln>
              <a:solidFill>
                <a:srgbClr val="0F5494"/>
              </a:solidFill>
              <a:effectLst/>
              <a:latin typeface="Verdana" pitchFamily="34" charset="0"/>
            </a:endParaRPr>
          </a:p>
        </p:txBody>
      </p:sp>
      <p:cxnSp>
        <p:nvCxnSpPr>
          <p:cNvPr id="18" name="Straight Arrow Connector 17"/>
          <p:cNvCxnSpPr/>
          <p:nvPr/>
        </p:nvCxnSpPr>
        <p:spPr bwMode="auto">
          <a:xfrm>
            <a:off x="6156176" y="4221088"/>
            <a:ext cx="0" cy="936104"/>
          </a:xfrm>
          <a:prstGeom prst="straightConnector1">
            <a:avLst/>
          </a:prstGeom>
          <a:noFill/>
          <a:ln w="127000" cap="flat" cmpd="sng" algn="ctr">
            <a:solidFill>
              <a:srgbClr val="0F5494">
                <a:alpha val="70000"/>
              </a:srgbClr>
            </a:solidFill>
            <a:prstDash val="solid"/>
            <a:round/>
            <a:headEnd type="none" w="med" len="med"/>
            <a:tailEnd type="arrow"/>
          </a:ln>
          <a:effectLst/>
        </p:spPr>
      </p:cxnSp>
      <p:sp>
        <p:nvSpPr>
          <p:cNvPr id="19" name="TextBox 18"/>
          <p:cNvSpPr txBox="1"/>
          <p:nvPr/>
        </p:nvSpPr>
        <p:spPr>
          <a:xfrm>
            <a:off x="4644008" y="5229200"/>
            <a:ext cx="3096344" cy="276999"/>
          </a:xfrm>
          <a:prstGeom prst="rect">
            <a:avLst/>
          </a:prstGeom>
          <a:noFill/>
          <a:ln>
            <a:solidFill>
              <a:srgbClr val="0F5494"/>
            </a:solidFill>
          </a:ln>
        </p:spPr>
        <p:txBody>
          <a:bodyPr wrap="square" rtlCol="0">
            <a:spAutoFit/>
          </a:bodyPr>
          <a:lstStyle/>
          <a:p>
            <a:pPr algn="ctr"/>
            <a:r>
              <a:rPr lang="fr-BE" b="1" dirty="0" err="1"/>
              <a:t>Satisfactory</a:t>
            </a:r>
            <a:r>
              <a:rPr lang="fr-BE" b="1" dirty="0"/>
              <a:t> </a:t>
            </a:r>
            <a:r>
              <a:rPr lang="fr-BE" b="1" dirty="0">
                <a:sym typeface="Wingdings" pitchFamily="2" charset="2"/>
              </a:rPr>
              <a:t></a:t>
            </a:r>
            <a:r>
              <a:rPr lang="fr-BE" b="1" dirty="0"/>
              <a:t> go to </a:t>
            </a:r>
            <a:r>
              <a:rPr lang="fr-BE" b="1" dirty="0" err="1"/>
              <a:t>step</a:t>
            </a:r>
            <a:r>
              <a:rPr lang="fr-BE" b="1" dirty="0"/>
              <a:t> 2:</a:t>
            </a:r>
            <a:endParaRPr lang="en-GB" b="1" dirty="0"/>
          </a:p>
        </p:txBody>
      </p:sp>
      <p:sp>
        <p:nvSpPr>
          <p:cNvPr id="3" name="Content Placeholder 2"/>
          <p:cNvSpPr>
            <a:spLocks noGrp="1"/>
          </p:cNvSpPr>
          <p:nvPr>
            <p:ph idx="1"/>
          </p:nvPr>
        </p:nvSpPr>
        <p:spPr>
          <a:xfrm>
            <a:off x="467544" y="1988840"/>
            <a:ext cx="8229600" cy="4253472"/>
          </a:xfrm>
          <a:ln>
            <a:solidFill>
              <a:srgbClr val="0F5494"/>
            </a:solidFill>
          </a:ln>
        </p:spPr>
        <p:txBody>
          <a:bodyPr wrap="square">
            <a:spAutoFit/>
          </a:bodyPr>
          <a:lstStyle/>
          <a:p>
            <a:pPr marL="3175" indent="0">
              <a:spcBef>
                <a:spcPct val="0"/>
              </a:spcBef>
              <a:buClrTx/>
              <a:buNone/>
            </a:pPr>
            <a:r>
              <a:rPr lang="en-GB" sz="1600" b="1" i="0" dirty="0">
                <a:latin typeface="Verdana" pitchFamily="34" charset="0"/>
              </a:rPr>
              <a:t>Step 1 Does the country meet the core international benchmarks? </a:t>
            </a:r>
          </a:p>
          <a:p>
            <a:pPr marL="3175" indent="0">
              <a:spcBef>
                <a:spcPct val="0"/>
              </a:spcBef>
              <a:buClrTx/>
              <a:buNone/>
            </a:pPr>
            <a:endParaRPr lang="en-GB" sz="1600" b="1" i="0" dirty="0">
              <a:latin typeface="Verdana" pitchFamily="34" charset="0"/>
            </a:endParaRPr>
          </a:p>
          <a:p>
            <a:pPr marL="361950" indent="-361950">
              <a:spcBef>
                <a:spcPct val="0"/>
              </a:spcBef>
              <a:buClrTx/>
              <a:buFont typeface="Wingdings" pitchFamily="2" charset="2"/>
              <a:buChar char="§"/>
              <a:tabLst>
                <a:tab pos="358775" algn="l"/>
              </a:tabLst>
            </a:pPr>
            <a:r>
              <a:rPr lang="en-GB" sz="1600" b="1" i="0" dirty="0"/>
              <a:t> </a:t>
            </a:r>
            <a:r>
              <a:rPr lang="en-GB" sz="1600" i="0" dirty="0"/>
              <a:t>R</a:t>
            </a:r>
            <a:r>
              <a:rPr lang="en-GB" sz="1600" i="0" dirty="0">
                <a:latin typeface="Verdana" pitchFamily="34" charset="0"/>
              </a:rPr>
              <a:t>atification/implementation of international agreements</a:t>
            </a:r>
          </a:p>
          <a:p>
            <a:pPr marL="361950" indent="-361950">
              <a:spcBef>
                <a:spcPct val="0"/>
              </a:spcBef>
              <a:buClrTx/>
              <a:buFont typeface="Wingdings" pitchFamily="2" charset="2"/>
              <a:buChar char="§"/>
              <a:tabLst>
                <a:tab pos="358775" algn="l"/>
              </a:tabLst>
            </a:pPr>
            <a:r>
              <a:rPr lang="en-GB" sz="1600" i="0" dirty="0"/>
              <a:t> Human rights (death penalty, torture, …)</a:t>
            </a:r>
          </a:p>
          <a:p>
            <a:pPr marL="450850" indent="-450850">
              <a:spcBef>
                <a:spcPct val="0"/>
              </a:spcBef>
              <a:buClrTx/>
              <a:buFont typeface="Wingdings" pitchFamily="2" charset="2"/>
              <a:buChar char="§"/>
            </a:pPr>
            <a:r>
              <a:rPr lang="en-GB" sz="1600" i="0" dirty="0">
                <a:latin typeface="Verdana" pitchFamily="34" charset="0"/>
              </a:rPr>
              <a:t>Democracy (credible electoral processes, freedom of expression of the  civil society, …)</a:t>
            </a:r>
          </a:p>
          <a:p>
            <a:pPr marL="361950" indent="-361950">
              <a:spcBef>
                <a:spcPct val="0"/>
              </a:spcBef>
              <a:buClrTx/>
              <a:buFont typeface="Wingdings" pitchFamily="2" charset="2"/>
              <a:buChar char="§"/>
            </a:pPr>
            <a:r>
              <a:rPr lang="en-GB" sz="1600" i="0" dirty="0"/>
              <a:t> Rule of law (independence of the judiciary, law enforcement...)</a:t>
            </a:r>
            <a:endParaRPr lang="en-GB" sz="1600" i="0" dirty="0">
              <a:latin typeface="Verdana" pitchFamily="34" charset="0"/>
            </a:endParaRPr>
          </a:p>
          <a:p>
            <a:pPr marL="358775" indent="-358775">
              <a:buClr>
                <a:srgbClr val="0F5494"/>
              </a:buClr>
              <a:buNone/>
            </a:pPr>
            <a:endParaRPr lang="en-GB" sz="1600" b="1" dirty="0">
              <a:sym typeface="Wingdings" pitchFamily="2" charset="2"/>
            </a:endParaRPr>
          </a:p>
          <a:p>
            <a:pPr marL="358775" indent="-358775">
              <a:buClr>
                <a:srgbClr val="0F5494"/>
              </a:buClr>
              <a:buNone/>
            </a:pPr>
            <a:endParaRPr lang="en-GB" sz="1600" i="1" dirty="0">
              <a:ea typeface="+mn-ea"/>
              <a:cs typeface="+mn-cs"/>
              <a:sym typeface="Wingdings" pitchFamily="2" charset="2"/>
            </a:endParaRPr>
          </a:p>
          <a:p>
            <a:pPr marL="0" indent="0">
              <a:buClr>
                <a:srgbClr val="0F5494"/>
              </a:buClr>
              <a:buNone/>
            </a:pPr>
            <a:endParaRPr lang="en-GB" sz="1600" dirty="0"/>
          </a:p>
          <a:p>
            <a:pPr marL="400050" lvl="1" indent="0">
              <a:buClr>
                <a:srgbClr val="0F5494"/>
              </a:buClr>
              <a:buFont typeface="Wingdings" pitchFamily="2" charset="2"/>
              <a:buChar char="§"/>
              <a:tabLst>
                <a:tab pos="0" algn="l"/>
              </a:tabLst>
            </a:pPr>
            <a:endParaRPr lang="en-GB" sz="1200" b="1" dirty="0"/>
          </a:p>
          <a:p>
            <a:pPr marL="400050" lvl="1" indent="0">
              <a:buClr>
                <a:srgbClr val="0F5494"/>
              </a:buClr>
              <a:buFont typeface="Wingdings" pitchFamily="2" charset="2"/>
              <a:buChar char="§"/>
              <a:tabLst>
                <a:tab pos="0" algn="l"/>
              </a:tabLst>
            </a:pPr>
            <a:endParaRPr lang="en-GB" sz="1200" b="0" dirty="0"/>
          </a:p>
          <a:p>
            <a:pPr marL="400050" lvl="1" indent="0">
              <a:buClr>
                <a:srgbClr val="0F5494"/>
              </a:buClr>
              <a:buNone/>
              <a:tabLst>
                <a:tab pos="0" algn="l"/>
              </a:tabLst>
            </a:pPr>
            <a:endParaRPr lang="en-GB" sz="1200" b="0" dirty="0">
              <a:ea typeface="+mn-ea"/>
              <a:cs typeface="+mn-cs"/>
            </a:endParaRPr>
          </a:p>
          <a:p>
            <a:pPr marL="87313" lvl="1" indent="0">
              <a:buClr>
                <a:srgbClr val="0F5494"/>
              </a:buClr>
              <a:buNone/>
              <a:tabLst>
                <a:tab pos="0" algn="l"/>
              </a:tabLst>
            </a:pPr>
            <a:endParaRPr lang="en-GB" sz="1600" b="0" dirty="0">
              <a:latin typeface="Verdana" pitchFamily="34" charset="0"/>
              <a:ea typeface="+mn-ea"/>
              <a:cs typeface="+mn-cs"/>
            </a:endParaRPr>
          </a:p>
          <a:p>
            <a:pPr marL="87313" lvl="1" indent="0">
              <a:buClr>
                <a:srgbClr val="0F5494"/>
              </a:buClr>
              <a:buNone/>
              <a:tabLst>
                <a:tab pos="0" algn="l"/>
              </a:tabLst>
            </a:pPr>
            <a:endParaRPr lang="en-GB" sz="1600" b="0" dirty="0">
              <a:latin typeface="Verdana" pitchFamily="34" charset="0"/>
              <a:ea typeface="+mn-ea"/>
              <a:cs typeface="+mn-cs"/>
            </a:endParaRPr>
          </a:p>
          <a:p>
            <a:pPr marL="87313" lvl="1" indent="0">
              <a:buClr>
                <a:srgbClr val="0F5494"/>
              </a:buClr>
              <a:buNone/>
              <a:tabLst>
                <a:tab pos="0" algn="l"/>
              </a:tabLst>
            </a:pPr>
            <a:r>
              <a:rPr lang="en-GB" sz="1600" dirty="0">
                <a:latin typeface="Verdana" pitchFamily="34" charset="0"/>
                <a:ea typeface="+mn-ea"/>
                <a:cs typeface="+mn-cs"/>
              </a:rPr>
              <a:t>Step 2  In depth analysis based on the questions of annex 12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39851"/>
            <a:ext cx="8229600" cy="720998"/>
          </a:xfrm>
        </p:spPr>
        <p:txBody>
          <a:bodyPr/>
          <a:lstStyle/>
          <a:p>
            <a:pPr algn="ctr"/>
            <a:r>
              <a:rPr lang="en-GB" sz="2400" dirty="0"/>
              <a:t>Assessing the precondition (3/3) </a:t>
            </a:r>
          </a:p>
        </p:txBody>
      </p:sp>
      <p:sp>
        <p:nvSpPr>
          <p:cNvPr id="3" name="Content Placeholder 2"/>
          <p:cNvSpPr>
            <a:spLocks noGrp="1"/>
          </p:cNvSpPr>
          <p:nvPr>
            <p:ph idx="1"/>
          </p:nvPr>
        </p:nvSpPr>
        <p:spPr>
          <a:xfrm>
            <a:off x="179512" y="2060848"/>
            <a:ext cx="8229600" cy="3889053"/>
          </a:xfrm>
        </p:spPr>
        <p:txBody>
          <a:bodyPr/>
          <a:lstStyle/>
          <a:p>
            <a:pPr marL="358775" indent="-358775">
              <a:buClr>
                <a:srgbClr val="0F5494"/>
              </a:buClr>
              <a:buFont typeface="Wingdings" pitchFamily="2" charset="2"/>
              <a:buChar char="§"/>
            </a:pPr>
            <a:r>
              <a:rPr lang="en-GB" sz="2000" i="0" dirty="0">
                <a:sym typeface="Wingdings" pitchFamily="2" charset="2"/>
              </a:rPr>
              <a:t>Use  ‘Human rights country strategies’, reports of the EU electoral missions, UN sources, World Bank governance indicators, Amnesty International, Human Rights Watch etc..</a:t>
            </a:r>
          </a:p>
          <a:p>
            <a:pPr marL="358775" indent="-358775">
              <a:buClr>
                <a:srgbClr val="0F5494"/>
              </a:buClr>
              <a:buFont typeface="Wingdings" pitchFamily="2" charset="2"/>
              <a:buChar char="§"/>
            </a:pPr>
            <a:r>
              <a:rPr lang="en-GB" sz="2000" i="0" dirty="0">
                <a:sym typeface="Wingdings" pitchFamily="2" charset="2"/>
              </a:rPr>
              <a:t>Consult the Member States</a:t>
            </a:r>
          </a:p>
          <a:p>
            <a:pPr marL="358775" indent="-358775">
              <a:buClr>
                <a:srgbClr val="0F5494"/>
              </a:buClr>
              <a:buFont typeface="Wingdings" pitchFamily="2" charset="2"/>
              <a:buChar char="§"/>
            </a:pPr>
            <a:endParaRPr lang="en-GB" sz="1600" i="0" dirty="0">
              <a:sym typeface="Wingdings" pitchFamily="2" charset="2"/>
            </a:endParaRPr>
          </a:p>
          <a:p>
            <a:pPr marL="358775" indent="-358775">
              <a:buClr>
                <a:srgbClr val="0F5494"/>
              </a:buClr>
              <a:buNone/>
            </a:pPr>
            <a:endParaRPr lang="en-GB" sz="1600" i="0" dirty="0">
              <a:sym typeface="Wingdings" pitchFamily="2" charset="2"/>
            </a:endParaRPr>
          </a:p>
          <a:p>
            <a:pPr marL="0" indent="0">
              <a:buClr>
                <a:srgbClr val="0F5494"/>
              </a:buClr>
              <a:buFont typeface="Wingdings" pitchFamily="2" charset="2"/>
              <a:buChar char="§"/>
            </a:pPr>
            <a:endParaRPr lang="en-GB" sz="1600" b="1" dirty="0">
              <a:sym typeface="Wingdings" pitchFamily="2" charset="2"/>
            </a:endParaRPr>
          </a:p>
          <a:p>
            <a:pPr marL="400050" lvl="1" indent="0">
              <a:buClr>
                <a:srgbClr val="0F5494"/>
              </a:buClr>
              <a:buNone/>
              <a:tabLst>
                <a:tab pos="0" algn="l"/>
              </a:tabLst>
            </a:pPr>
            <a:endParaRPr lang="en-GB" sz="1200" b="1" dirty="0"/>
          </a:p>
        </p:txBody>
      </p:sp>
      <p:sp>
        <p:nvSpPr>
          <p:cNvPr id="4" name="Slide Number Placeholder 3"/>
          <p:cNvSpPr>
            <a:spLocks noGrp="1"/>
          </p:cNvSpPr>
          <p:nvPr>
            <p:ph type="sldNum" sz="quarter" idx="12"/>
          </p:nvPr>
        </p:nvSpPr>
        <p:spPr/>
        <p:txBody>
          <a:bodyPr/>
          <a:lstStyle/>
          <a:p>
            <a:fld id="{37B83C0C-BC65-4367-9B8A-060D4801009D}" type="slidenum">
              <a:rPr lang="en-GB" smtClean="0"/>
              <a:pPr/>
              <a:t>9</a:t>
            </a:fld>
            <a:endParaRPr lang="en-GB" dirty="0"/>
          </a:p>
        </p:txBody>
      </p:sp>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9383</TotalTime>
  <Words>2261</Words>
  <Application>Microsoft Macintosh PowerPoint</Application>
  <PresentationFormat>Présentation à l'écran (4:3)</PresentationFormat>
  <Paragraphs>463</Paragraphs>
  <Slides>27</Slides>
  <Notes>25</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27</vt:i4>
      </vt:variant>
    </vt:vector>
  </HeadingPairs>
  <TitlesOfParts>
    <vt:vector size="36" baseType="lpstr">
      <vt:lpstr>Calibri</vt:lpstr>
      <vt:lpstr>Courier New</vt:lpstr>
      <vt:lpstr>ＭＳ Ｐゴシック</vt:lpstr>
      <vt:lpstr>Symbol</vt:lpstr>
      <vt:lpstr>Times New Roman</vt:lpstr>
      <vt:lpstr>Verdana</vt:lpstr>
      <vt:lpstr>Wingdings</vt:lpstr>
      <vt:lpstr>Arial</vt:lpstr>
      <vt:lpstr>Slide_Master</vt:lpstr>
      <vt:lpstr>Budget Support Training</vt:lpstr>
      <vt:lpstr>Learning flow</vt:lpstr>
      <vt:lpstr>Outline</vt:lpstr>
      <vt:lpstr>Why a Good Governance and Development Contract (GGDC) ?</vt:lpstr>
      <vt:lpstr>Buzz exercise</vt:lpstr>
      <vt:lpstr>Pre-condition regarding the national commitment to the EU fundamental values</vt:lpstr>
      <vt:lpstr>Assessing the precondition(1/3) </vt:lpstr>
      <vt:lpstr>Assessing the precondition (2/3) </vt:lpstr>
      <vt:lpstr>Assessing the precondition (3/3) </vt:lpstr>
      <vt:lpstr>Outline</vt:lpstr>
      <vt:lpstr>1. Assessing the policy eligibility criterion</vt:lpstr>
      <vt:lpstr>2. Assessing the macro-economic  stability criterion </vt:lpstr>
      <vt:lpstr>2b. Assessing the macro-economic stability criterion  Steps in assessing the macro-economic stability criterion  </vt:lpstr>
      <vt:lpstr>2c. Assessing the macro-economic   stability criterion  Key messages  </vt:lpstr>
      <vt:lpstr>3. Assessing the PFM eligibility criterion    </vt:lpstr>
      <vt:lpstr>4. Assessing  the budgetary transparency and oversight eligibility criteria    </vt:lpstr>
      <vt:lpstr>Outline</vt:lpstr>
      <vt:lpstr>Risk management    </vt:lpstr>
      <vt:lpstr>Outline</vt:lpstr>
      <vt:lpstr>Présentation PowerPoint</vt:lpstr>
      <vt:lpstr>Performance Indicators </vt:lpstr>
      <vt:lpstr>How much budget support for a GGDC? </vt:lpstr>
      <vt:lpstr>Fixed and variable tranches </vt:lpstr>
      <vt:lpstr>Outline</vt:lpstr>
      <vt:lpstr>BS Policy dialogue for a GGDC:</vt:lpstr>
      <vt:lpstr>Budget support and decentralisation:  3 cases</vt:lpstr>
      <vt:lpstr>Présentation PowerPoint</vt:lpstr>
    </vt:vector>
  </TitlesOfParts>
  <Company>European Commission</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ADE</dc:creator>
  <cp:lastModifiedBy>Juana A.</cp:lastModifiedBy>
  <cp:revision>455</cp:revision>
  <dcterms:created xsi:type="dcterms:W3CDTF">2011-10-28T10:25:18Z</dcterms:created>
  <dcterms:modified xsi:type="dcterms:W3CDTF">2017-06-29T17:16:17Z</dcterms:modified>
</cp:coreProperties>
</file>