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33"/>
  </p:notesMasterIdLst>
  <p:handoutMasterIdLst>
    <p:handoutMasterId r:id="rId34"/>
  </p:handoutMasterIdLst>
  <p:sldIdLst>
    <p:sldId id="450" r:id="rId3"/>
    <p:sldId id="488" r:id="rId4"/>
    <p:sldId id="432" r:id="rId5"/>
    <p:sldId id="486" r:id="rId6"/>
    <p:sldId id="468" r:id="rId7"/>
    <p:sldId id="471" r:id="rId8"/>
    <p:sldId id="458" r:id="rId9"/>
    <p:sldId id="401" r:id="rId10"/>
    <p:sldId id="475" r:id="rId11"/>
    <p:sldId id="479" r:id="rId12"/>
    <p:sldId id="460" r:id="rId13"/>
    <p:sldId id="467" r:id="rId14"/>
    <p:sldId id="480" r:id="rId15"/>
    <p:sldId id="462" r:id="rId16"/>
    <p:sldId id="412" r:id="rId17"/>
    <p:sldId id="431" r:id="rId18"/>
    <p:sldId id="477" r:id="rId19"/>
    <p:sldId id="478" r:id="rId20"/>
    <p:sldId id="463" r:id="rId21"/>
    <p:sldId id="445" r:id="rId22"/>
    <p:sldId id="489" r:id="rId23"/>
    <p:sldId id="481" r:id="rId24"/>
    <p:sldId id="483" r:id="rId25"/>
    <p:sldId id="484" r:id="rId26"/>
    <p:sldId id="417" r:id="rId27"/>
    <p:sldId id="410" r:id="rId28"/>
    <p:sldId id="487" r:id="rId29"/>
    <p:sldId id="414" r:id="rId30"/>
    <p:sldId id="422" r:id="rId31"/>
    <p:sldId id="476" r:id="rId32"/>
  </p:sldIdLst>
  <p:sldSz cx="9144000" cy="6858000" type="screen4x3"/>
  <p:notesSz cx="6797675" cy="987425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5B"/>
    <a:srgbClr val="35A623"/>
    <a:srgbClr val="36B6BC"/>
    <a:srgbClr val="CCFFCC"/>
    <a:srgbClr val="99CCFF"/>
    <a:srgbClr val="3E6FD2"/>
    <a:srgbClr val="2D5EC1"/>
    <a:srgbClr val="3366FF"/>
    <a:srgbClr val="3166C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805" autoAdjust="0"/>
  </p:normalViewPr>
  <p:slideViewPr>
    <p:cSldViewPr>
      <p:cViewPr>
        <p:scale>
          <a:sx n="92" d="100"/>
          <a:sy n="92" d="100"/>
        </p:scale>
        <p:origin x="1664" y="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68" d="100"/>
          <a:sy n="68" d="100"/>
        </p:scale>
        <p:origin x="-330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 Id="rId4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D1BAA-91EB-4256-852D-DCAD217A6E3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l-NL"/>
        </a:p>
      </dgm:t>
    </dgm:pt>
    <dgm:pt modelId="{2C3EC90C-1060-40FA-96F9-C50FBCEBBCCE}">
      <dgm:prSet phldrT="[Tekst]"/>
      <dgm:spPr>
        <a:solidFill>
          <a:schemeClr val="accent6">
            <a:lumMod val="75000"/>
          </a:schemeClr>
        </a:solidFill>
      </dgm:spPr>
      <dgm:t>
        <a:bodyPr/>
        <a:lstStyle/>
        <a:p>
          <a:r>
            <a:rPr lang="nl-NL" dirty="0"/>
            <a:t>Day 1 </a:t>
          </a:r>
        </a:p>
      </dgm:t>
    </dgm:pt>
    <dgm:pt modelId="{D7FCD66E-044F-4653-A820-08AF588075CD}" type="parTrans" cxnId="{34D4A65F-D4F3-4B67-9338-BB376C1F48C9}">
      <dgm:prSet/>
      <dgm:spPr/>
      <dgm:t>
        <a:bodyPr/>
        <a:lstStyle/>
        <a:p>
          <a:endParaRPr lang="nl-NL"/>
        </a:p>
      </dgm:t>
    </dgm:pt>
    <dgm:pt modelId="{1A47E11C-B6A5-4CF8-93FC-25626D771732}" type="sibTrans" cxnId="{34D4A65F-D4F3-4B67-9338-BB376C1F48C9}">
      <dgm:prSet/>
      <dgm:spPr>
        <a:solidFill>
          <a:srgbClr val="002060"/>
        </a:solidFill>
        <a:ln w="38100"/>
      </dgm:spPr>
      <dgm:t>
        <a:bodyPr/>
        <a:lstStyle/>
        <a:p>
          <a:endParaRPr lang="nl-NL"/>
        </a:p>
      </dgm:t>
    </dgm:pt>
    <dgm:pt modelId="{19496CBD-FAF4-490A-83FB-C0F5B8D67680}">
      <dgm:prSet phldrT="[Tekst]" custT="1"/>
      <dgm:spPr>
        <a:solidFill>
          <a:srgbClr val="E2F0F2">
            <a:alpha val="90000"/>
          </a:srgbClr>
        </a:solidFill>
      </dgm:spPr>
      <dgm:t>
        <a:bodyPr/>
        <a:lstStyle/>
        <a:p>
          <a:r>
            <a:rPr lang="nl-NL" sz="1400" dirty="0"/>
            <a:t>Background</a:t>
          </a:r>
        </a:p>
      </dgm:t>
    </dgm:pt>
    <dgm:pt modelId="{A762DDDD-5638-4576-8149-C61D9904B728}" type="parTrans" cxnId="{EBF2792B-BB5A-482E-9574-C1BECC44996F}">
      <dgm:prSet/>
      <dgm:spPr/>
      <dgm:t>
        <a:bodyPr/>
        <a:lstStyle/>
        <a:p>
          <a:endParaRPr lang="nl-NL"/>
        </a:p>
      </dgm:t>
    </dgm:pt>
    <dgm:pt modelId="{65503469-6844-41AA-B679-D51580F759EE}" type="sibTrans" cxnId="{EBF2792B-BB5A-482E-9574-C1BECC44996F}">
      <dgm:prSet/>
      <dgm:spPr/>
      <dgm:t>
        <a:bodyPr/>
        <a:lstStyle/>
        <a:p>
          <a:endParaRPr lang="nl-NL"/>
        </a:p>
      </dgm:t>
    </dgm:pt>
    <dgm:pt modelId="{FAC657A3-948A-4354-847B-957675B191F5}">
      <dgm:prSet phldrT="[Tekst]"/>
      <dgm:spPr>
        <a:solidFill>
          <a:schemeClr val="accent6">
            <a:lumMod val="75000"/>
          </a:schemeClr>
        </a:solidFill>
      </dgm:spPr>
      <dgm:t>
        <a:bodyPr/>
        <a:lstStyle/>
        <a:p>
          <a:r>
            <a:rPr lang="nl-NL" dirty="0"/>
            <a:t>Day 2</a:t>
          </a:r>
        </a:p>
      </dgm:t>
    </dgm:pt>
    <dgm:pt modelId="{7C8A0069-5569-40FB-9E22-6E2CA3D8D547}" type="parTrans" cxnId="{537044AE-5546-4B1D-B2C0-CD2B6F741897}">
      <dgm:prSet/>
      <dgm:spPr/>
      <dgm:t>
        <a:bodyPr/>
        <a:lstStyle/>
        <a:p>
          <a:endParaRPr lang="nl-NL"/>
        </a:p>
      </dgm:t>
    </dgm:pt>
    <dgm:pt modelId="{C93984A0-BF2C-49F9-B9CE-B411FC9607C4}" type="sibTrans" cxnId="{537044AE-5546-4B1D-B2C0-CD2B6F741897}">
      <dgm:prSet/>
      <dgm:spPr>
        <a:solidFill>
          <a:schemeClr val="accent6">
            <a:lumMod val="75000"/>
          </a:schemeClr>
        </a:solidFill>
      </dgm:spPr>
      <dgm:t>
        <a:bodyPr/>
        <a:lstStyle/>
        <a:p>
          <a:endParaRPr lang="nl-NL"/>
        </a:p>
      </dgm:t>
    </dgm:pt>
    <dgm:pt modelId="{16109047-E8F1-4D6A-A8D7-9B01DDE19BAF}">
      <dgm:prSet phldrT="[Tekst]"/>
      <dgm:spPr>
        <a:solidFill>
          <a:schemeClr val="accent6">
            <a:lumMod val="75000"/>
          </a:schemeClr>
        </a:solidFill>
      </dgm:spPr>
      <dgm:t>
        <a:bodyPr/>
        <a:lstStyle/>
        <a:p>
          <a:r>
            <a:rPr lang="nl-NL" dirty="0"/>
            <a:t>Day 3</a:t>
          </a:r>
        </a:p>
        <a:p>
          <a:r>
            <a:rPr lang="nl-NL" dirty="0"/>
            <a:t>(half </a:t>
          </a:r>
          <a:r>
            <a:rPr lang="nl-NL" dirty="0" err="1"/>
            <a:t>day</a:t>
          </a:r>
          <a:r>
            <a:rPr lang="nl-NL" dirty="0"/>
            <a:t>)</a:t>
          </a:r>
        </a:p>
      </dgm:t>
    </dgm:pt>
    <dgm:pt modelId="{A67A0F8E-2F4D-47F8-B55E-3764CFD6D8F4}" type="parTrans" cxnId="{96002FD2-8852-49C5-BE15-1069C4019D35}">
      <dgm:prSet/>
      <dgm:spPr/>
      <dgm:t>
        <a:bodyPr/>
        <a:lstStyle/>
        <a:p>
          <a:endParaRPr lang="nl-NL"/>
        </a:p>
      </dgm:t>
    </dgm:pt>
    <dgm:pt modelId="{4C235EB5-A74E-47C3-A95C-8C4E3B30147A}" type="sibTrans" cxnId="{96002FD2-8852-49C5-BE15-1069C4019D35}">
      <dgm:prSet/>
      <dgm:spPr>
        <a:solidFill>
          <a:schemeClr val="accent6">
            <a:lumMod val="75000"/>
          </a:schemeClr>
        </a:solidFill>
      </dgm:spPr>
      <dgm:t>
        <a:bodyPr/>
        <a:lstStyle/>
        <a:p>
          <a:endParaRPr lang="nl-NL"/>
        </a:p>
      </dgm:t>
    </dgm:pt>
    <dgm:pt modelId="{2371589B-2456-4254-9D3E-1914C63D930F}">
      <dgm:prSet phldrT="[Tekst]" custT="1"/>
      <dgm:spPr>
        <a:solidFill>
          <a:srgbClr val="E2F0F2">
            <a:alpha val="90000"/>
          </a:srgbClr>
        </a:solidFill>
      </dgm:spPr>
      <dgm:t>
        <a:bodyPr/>
        <a:lstStyle/>
        <a:p>
          <a:r>
            <a:rPr lang="nl-NL" sz="1400" dirty="0"/>
            <a:t>GGDC</a:t>
          </a:r>
        </a:p>
      </dgm:t>
    </dgm:pt>
    <dgm:pt modelId="{1219640C-E837-4AC8-9FC6-2CD120F72016}" type="parTrans" cxnId="{E81AA313-B06E-4E07-9BBE-30A8EB7EC09F}">
      <dgm:prSet/>
      <dgm:spPr/>
      <dgm:t>
        <a:bodyPr/>
        <a:lstStyle/>
        <a:p>
          <a:endParaRPr lang="nl-NL"/>
        </a:p>
      </dgm:t>
    </dgm:pt>
    <dgm:pt modelId="{D11BF578-4936-49B1-9EF9-06C15F22E2EF}" type="sibTrans" cxnId="{E81AA313-B06E-4E07-9BBE-30A8EB7EC09F}">
      <dgm:prSet/>
      <dgm:spPr/>
      <dgm:t>
        <a:bodyPr/>
        <a:lstStyle/>
        <a:p>
          <a:endParaRPr lang="nl-NL"/>
        </a:p>
      </dgm:t>
    </dgm:pt>
    <dgm:pt modelId="{EF415A27-4E4B-4ADD-B060-F52B90FF67E4}">
      <dgm:prSet phldrT="[Tekst]"/>
      <dgm:spPr>
        <a:solidFill>
          <a:schemeClr val="accent6">
            <a:lumMod val="75000"/>
          </a:schemeClr>
        </a:solidFill>
      </dgm:spPr>
      <dgm:t>
        <a:bodyPr/>
        <a:lstStyle/>
        <a:p>
          <a:r>
            <a:rPr lang="nl-NL" dirty="0"/>
            <a:t>Day 4 </a:t>
          </a:r>
          <a:r>
            <a:rPr lang="nl-NL" dirty="0" err="1"/>
            <a:t>and</a:t>
          </a:r>
          <a:r>
            <a:rPr lang="nl-NL" dirty="0"/>
            <a:t> 5</a:t>
          </a:r>
        </a:p>
      </dgm:t>
    </dgm:pt>
    <dgm:pt modelId="{A92C98A1-BB28-4EF6-BF7F-BFD41D44774B}" type="parTrans" cxnId="{25D90211-63F4-4B56-AD2D-E6FE56045111}">
      <dgm:prSet/>
      <dgm:spPr/>
      <dgm:t>
        <a:bodyPr/>
        <a:lstStyle/>
        <a:p>
          <a:endParaRPr lang="nl-NL"/>
        </a:p>
      </dgm:t>
    </dgm:pt>
    <dgm:pt modelId="{60CD3DD3-9A54-4D69-81ED-304AA94B233F}" type="sibTrans" cxnId="{25D90211-63F4-4B56-AD2D-E6FE56045111}">
      <dgm:prSet/>
      <dgm:spPr/>
      <dgm:t>
        <a:bodyPr/>
        <a:lstStyle/>
        <a:p>
          <a:endParaRPr lang="nl-NL"/>
        </a:p>
      </dgm:t>
    </dgm:pt>
    <dgm:pt modelId="{AC23D79B-98A1-41B0-B8D6-9D298B593D4A}">
      <dgm:prSet phldrT="[Tekst]" custT="1"/>
      <dgm:spPr>
        <a:solidFill>
          <a:srgbClr val="E2F0F2">
            <a:alpha val="90000"/>
          </a:srgbClr>
        </a:solidFill>
      </dgm:spPr>
      <dgm:t>
        <a:bodyPr/>
        <a:lstStyle/>
        <a:p>
          <a:r>
            <a:rPr lang="nl-NL" sz="1400" dirty="0"/>
            <a:t>Basic </a:t>
          </a:r>
          <a:r>
            <a:rPr lang="nl-NL" sz="1400" dirty="0" err="1"/>
            <a:t>concepts</a:t>
          </a:r>
          <a:endParaRPr lang="nl-NL" sz="1400" dirty="0"/>
        </a:p>
      </dgm:t>
    </dgm:pt>
    <dgm:pt modelId="{BCBD8AE6-505E-4617-8D60-7D594533DBB9}" type="parTrans" cxnId="{924E1F7A-82A1-4259-B35C-6489506F7BED}">
      <dgm:prSet/>
      <dgm:spPr/>
      <dgm:t>
        <a:bodyPr/>
        <a:lstStyle/>
        <a:p>
          <a:endParaRPr lang="nl-NL"/>
        </a:p>
      </dgm:t>
    </dgm:pt>
    <dgm:pt modelId="{91144B78-9962-430C-ABBF-31EC8F5F6150}" type="sibTrans" cxnId="{924E1F7A-82A1-4259-B35C-6489506F7BED}">
      <dgm:prSet/>
      <dgm:spPr/>
      <dgm:t>
        <a:bodyPr/>
        <a:lstStyle/>
        <a:p>
          <a:endParaRPr lang="nl-NL"/>
        </a:p>
      </dgm:t>
    </dgm:pt>
    <dgm:pt modelId="{AC6B7745-478B-4245-B686-610FE18D75FD}">
      <dgm:prSet phldrT="[Tekst]" custT="1"/>
      <dgm:spPr>
        <a:solidFill>
          <a:srgbClr val="E2F0F2">
            <a:alpha val="90000"/>
          </a:srgbClr>
        </a:solidFill>
      </dgm:spPr>
      <dgm:t>
        <a:bodyPr/>
        <a:lstStyle/>
        <a:p>
          <a:r>
            <a:rPr lang="nl-NL" sz="1400" dirty="0" err="1"/>
            <a:t>Eligibility</a:t>
          </a:r>
          <a:endParaRPr lang="nl-NL" sz="1400" dirty="0"/>
        </a:p>
      </dgm:t>
    </dgm:pt>
    <dgm:pt modelId="{3DD5AACA-6095-4065-8B35-5CF2A931DAB9}" type="parTrans" cxnId="{F6E34023-A581-458D-8EE4-51D86C0E39FE}">
      <dgm:prSet/>
      <dgm:spPr/>
      <dgm:t>
        <a:bodyPr/>
        <a:lstStyle/>
        <a:p>
          <a:endParaRPr lang="nl-NL"/>
        </a:p>
      </dgm:t>
    </dgm:pt>
    <dgm:pt modelId="{64155D5F-63CE-4614-9B73-804581205251}" type="sibTrans" cxnId="{F6E34023-A581-458D-8EE4-51D86C0E39FE}">
      <dgm:prSet/>
      <dgm:spPr/>
      <dgm:t>
        <a:bodyPr/>
        <a:lstStyle/>
        <a:p>
          <a:endParaRPr lang="nl-NL"/>
        </a:p>
      </dgm:t>
    </dgm:pt>
    <dgm:pt modelId="{A5DCE0FC-9C06-4152-8CBA-2B7A58464A18}">
      <dgm:prSet phldrT="[Tekst]" custT="1"/>
      <dgm:spPr>
        <a:solidFill>
          <a:srgbClr val="E2F0F2">
            <a:alpha val="90000"/>
          </a:srgbClr>
        </a:solidFill>
      </dgm:spPr>
      <dgm:t>
        <a:bodyPr/>
        <a:lstStyle/>
        <a:p>
          <a:r>
            <a:rPr lang="nl-NL" sz="1400" dirty="0" err="1"/>
            <a:t>Intervention</a:t>
          </a:r>
          <a:r>
            <a:rPr lang="nl-NL" sz="1400" dirty="0"/>
            <a:t> logic</a:t>
          </a:r>
        </a:p>
      </dgm:t>
    </dgm:pt>
    <dgm:pt modelId="{D0661F24-9B53-43B3-8102-2EAFFAC330F0}" type="parTrans" cxnId="{A0D90462-FF3C-475E-BDDF-9CB94CE15590}">
      <dgm:prSet/>
      <dgm:spPr/>
      <dgm:t>
        <a:bodyPr/>
        <a:lstStyle/>
        <a:p>
          <a:endParaRPr lang="nl-NL"/>
        </a:p>
      </dgm:t>
    </dgm:pt>
    <dgm:pt modelId="{69A85023-26F2-495F-8E56-4A9392E8AEEE}" type="sibTrans" cxnId="{A0D90462-FF3C-475E-BDDF-9CB94CE15590}">
      <dgm:prSet/>
      <dgm:spPr/>
      <dgm:t>
        <a:bodyPr/>
        <a:lstStyle/>
        <a:p>
          <a:endParaRPr lang="nl-NL"/>
        </a:p>
      </dgm:t>
    </dgm:pt>
    <dgm:pt modelId="{C00B57CD-59EC-4262-AFA9-ABE83606AC37}">
      <dgm:prSet custT="1"/>
      <dgm:spPr>
        <a:solidFill>
          <a:srgbClr val="DBE5F1">
            <a:alpha val="90000"/>
          </a:srgbClr>
        </a:solidFill>
      </dgm:spPr>
      <dgm:t>
        <a:bodyPr/>
        <a:lstStyle/>
        <a:p>
          <a:r>
            <a:rPr lang="nl-NL" sz="1200" dirty="0"/>
            <a:t>Risk Management</a:t>
          </a:r>
        </a:p>
      </dgm:t>
    </dgm:pt>
    <dgm:pt modelId="{7B59427F-1675-4692-8B42-E0A48DFEB367}" type="parTrans" cxnId="{5656759F-2E56-4C7F-A11C-A30951B00D66}">
      <dgm:prSet/>
      <dgm:spPr/>
      <dgm:t>
        <a:bodyPr/>
        <a:lstStyle/>
        <a:p>
          <a:endParaRPr lang="nl-NL"/>
        </a:p>
      </dgm:t>
    </dgm:pt>
    <dgm:pt modelId="{9D28BBED-41DA-4DDB-BA93-67725C625C81}" type="sibTrans" cxnId="{5656759F-2E56-4C7F-A11C-A30951B00D66}">
      <dgm:prSet/>
      <dgm:spPr/>
      <dgm:t>
        <a:bodyPr/>
        <a:lstStyle/>
        <a:p>
          <a:endParaRPr lang="nl-NL"/>
        </a:p>
      </dgm:t>
    </dgm:pt>
    <dgm:pt modelId="{538E1F3B-7A83-487C-A297-854FF8B70110}">
      <dgm:prSet custT="1"/>
      <dgm:spPr>
        <a:solidFill>
          <a:srgbClr val="DBE5F1">
            <a:alpha val="90000"/>
          </a:srgbClr>
        </a:solidFill>
      </dgm:spPr>
      <dgm:t>
        <a:bodyPr/>
        <a:lstStyle/>
        <a:p>
          <a:r>
            <a:rPr lang="nl-NL" sz="1200" dirty="0"/>
            <a:t>Performance indicators</a:t>
          </a:r>
        </a:p>
      </dgm:t>
    </dgm:pt>
    <dgm:pt modelId="{0E37265B-091A-4921-99B5-5C6188AF32F1}" type="parTrans" cxnId="{5E5A1B61-DADB-4E5F-AF13-584412DB31B3}">
      <dgm:prSet/>
      <dgm:spPr/>
      <dgm:t>
        <a:bodyPr/>
        <a:lstStyle/>
        <a:p>
          <a:endParaRPr lang="nl-NL"/>
        </a:p>
      </dgm:t>
    </dgm:pt>
    <dgm:pt modelId="{03849729-6B46-4028-8FA2-539998C0270C}" type="sibTrans" cxnId="{5E5A1B61-DADB-4E5F-AF13-584412DB31B3}">
      <dgm:prSet/>
      <dgm:spPr/>
      <dgm:t>
        <a:bodyPr/>
        <a:lstStyle/>
        <a:p>
          <a:endParaRPr lang="nl-NL"/>
        </a:p>
      </dgm:t>
    </dgm:pt>
    <dgm:pt modelId="{2DD7A7D2-C874-480C-979B-27BD5664B61F}">
      <dgm:prSet custT="1"/>
      <dgm:spPr>
        <a:solidFill>
          <a:srgbClr val="DBE5F1">
            <a:alpha val="90000"/>
          </a:srgbClr>
        </a:solidFill>
      </dgm:spPr>
      <dgm:t>
        <a:bodyPr/>
        <a:lstStyle/>
        <a:p>
          <a:r>
            <a:rPr lang="nl-NL" sz="1200" dirty="0" err="1"/>
            <a:t>Fixed</a:t>
          </a:r>
          <a:r>
            <a:rPr lang="nl-NL" sz="1200" dirty="0"/>
            <a:t> </a:t>
          </a:r>
          <a:r>
            <a:rPr lang="nl-NL" sz="1200" dirty="0" err="1"/>
            <a:t>and</a:t>
          </a:r>
          <a:r>
            <a:rPr lang="nl-NL" sz="1200" dirty="0"/>
            <a:t> </a:t>
          </a:r>
          <a:r>
            <a:rPr lang="nl-NL" sz="1200" dirty="0" err="1"/>
            <a:t>variable</a:t>
          </a:r>
          <a:r>
            <a:rPr lang="nl-NL" sz="1200" dirty="0"/>
            <a:t> tranches</a:t>
          </a:r>
        </a:p>
      </dgm:t>
    </dgm:pt>
    <dgm:pt modelId="{E9637E7F-FC64-4E6C-8682-22016B334E5E}" type="parTrans" cxnId="{818354B0-6481-4798-B7DC-68BFACCBB16B}">
      <dgm:prSet/>
      <dgm:spPr/>
      <dgm:t>
        <a:bodyPr/>
        <a:lstStyle/>
        <a:p>
          <a:endParaRPr lang="nl-NL"/>
        </a:p>
      </dgm:t>
    </dgm:pt>
    <dgm:pt modelId="{44043204-3EF6-4D60-BE3E-0F79D1573838}" type="sibTrans" cxnId="{818354B0-6481-4798-B7DC-68BFACCBB16B}">
      <dgm:prSet/>
      <dgm:spPr/>
      <dgm:t>
        <a:bodyPr/>
        <a:lstStyle/>
        <a:p>
          <a:endParaRPr lang="nl-NL"/>
        </a:p>
      </dgm:t>
    </dgm:pt>
    <dgm:pt modelId="{EB2F3DFC-2271-468D-B301-4A9EF60F41B0}">
      <dgm:prSet phldrT="[Tekst]" custT="1"/>
      <dgm:spPr>
        <a:solidFill>
          <a:srgbClr val="DBE5F1">
            <a:alpha val="90000"/>
          </a:srgbClr>
        </a:solidFill>
      </dgm:spPr>
      <dgm:t>
        <a:bodyPr/>
        <a:lstStyle/>
        <a:p>
          <a:r>
            <a:rPr lang="nl-NL" sz="1100" dirty="0" err="1"/>
            <a:t>Additionality</a:t>
          </a:r>
          <a:endParaRPr lang="nl-NL" sz="1100" dirty="0"/>
        </a:p>
      </dgm:t>
    </dgm:pt>
    <dgm:pt modelId="{86340D32-E62A-4846-937B-2C66A9115D63}" type="parTrans" cxnId="{B55A5A84-A4F3-4845-A43A-A7CF13A0699B}">
      <dgm:prSet/>
      <dgm:spPr/>
      <dgm:t>
        <a:bodyPr/>
        <a:lstStyle/>
        <a:p>
          <a:endParaRPr lang="nl-NL"/>
        </a:p>
      </dgm:t>
    </dgm:pt>
    <dgm:pt modelId="{523F4AF9-6ADE-47A3-A53B-CE7307CB63A9}" type="sibTrans" cxnId="{B55A5A84-A4F3-4845-A43A-A7CF13A0699B}">
      <dgm:prSet/>
      <dgm:spPr/>
      <dgm:t>
        <a:bodyPr/>
        <a:lstStyle/>
        <a:p>
          <a:endParaRPr lang="nl-NL"/>
        </a:p>
      </dgm:t>
    </dgm:pt>
    <dgm:pt modelId="{CA46C0E5-A678-4F44-8512-AA3A5953BF30}">
      <dgm:prSet phldrT="[Tekst]" custT="1"/>
      <dgm:spPr>
        <a:solidFill>
          <a:srgbClr val="DBE5F1">
            <a:alpha val="90000"/>
          </a:srgbClr>
        </a:solidFill>
      </dgm:spPr>
      <dgm:t>
        <a:bodyPr/>
        <a:lstStyle/>
        <a:p>
          <a:r>
            <a:rPr lang="nl-NL" sz="1100" dirty="0" err="1"/>
            <a:t>Disbursement</a:t>
          </a:r>
          <a:r>
            <a:rPr lang="nl-NL" sz="1100" dirty="0"/>
            <a:t> file</a:t>
          </a:r>
        </a:p>
      </dgm:t>
    </dgm:pt>
    <dgm:pt modelId="{FA1460B1-E123-43ED-80DB-48A1F0E160D9}" type="parTrans" cxnId="{5B8CCF3F-4D3C-4312-AF16-1ABC860CB95B}">
      <dgm:prSet/>
      <dgm:spPr/>
      <dgm:t>
        <a:bodyPr/>
        <a:lstStyle/>
        <a:p>
          <a:endParaRPr lang="nl-NL"/>
        </a:p>
      </dgm:t>
    </dgm:pt>
    <dgm:pt modelId="{A8809DD1-A5D9-4046-A330-E678E5064487}" type="sibTrans" cxnId="{5B8CCF3F-4D3C-4312-AF16-1ABC860CB95B}">
      <dgm:prSet/>
      <dgm:spPr/>
      <dgm:t>
        <a:bodyPr/>
        <a:lstStyle/>
        <a:p>
          <a:endParaRPr lang="nl-NL"/>
        </a:p>
      </dgm:t>
    </dgm:pt>
    <dgm:pt modelId="{3C40763E-F7BF-4BB1-92E9-32E385459F7C}">
      <dgm:prSet phldrT="[Tekst]" custT="1"/>
      <dgm:spPr>
        <a:solidFill>
          <a:srgbClr val="DBE5F1">
            <a:alpha val="90000"/>
          </a:srgbClr>
        </a:solidFill>
      </dgm:spPr>
      <dgm:t>
        <a:bodyPr/>
        <a:lstStyle/>
        <a:p>
          <a:r>
            <a:rPr lang="nl-NL" sz="1100" dirty="0"/>
            <a:t>BS Evaluation</a:t>
          </a:r>
        </a:p>
      </dgm:t>
    </dgm:pt>
    <dgm:pt modelId="{663F553E-B499-487A-8015-2400E4897F93}" type="parTrans" cxnId="{79E1236F-DB45-48AB-8D5E-42B561233E2F}">
      <dgm:prSet/>
      <dgm:spPr/>
      <dgm:t>
        <a:bodyPr/>
        <a:lstStyle/>
        <a:p>
          <a:endParaRPr lang="nl-NL"/>
        </a:p>
      </dgm:t>
    </dgm:pt>
    <dgm:pt modelId="{3DC3CE40-4975-4043-BE15-596744C6444D}" type="sibTrans" cxnId="{79E1236F-DB45-48AB-8D5E-42B561233E2F}">
      <dgm:prSet/>
      <dgm:spPr/>
      <dgm:t>
        <a:bodyPr/>
        <a:lstStyle/>
        <a:p>
          <a:endParaRPr lang="nl-NL"/>
        </a:p>
      </dgm:t>
    </dgm:pt>
    <dgm:pt modelId="{C047BC3A-AEF4-46B1-80FB-BBD755EDFE52}">
      <dgm:prSet custT="1"/>
      <dgm:spPr>
        <a:solidFill>
          <a:srgbClr val="DBE5F1">
            <a:alpha val="90000"/>
          </a:srgbClr>
        </a:solidFill>
      </dgm:spPr>
      <dgm:t>
        <a:bodyPr/>
        <a:lstStyle/>
        <a:p>
          <a:r>
            <a:rPr lang="nl-NL" sz="1200" dirty="0"/>
            <a:t>Policy </a:t>
          </a:r>
          <a:r>
            <a:rPr lang="nl-NL" sz="1200" dirty="0" err="1"/>
            <a:t>dialogue</a:t>
          </a:r>
          <a:r>
            <a:rPr lang="nl-NL" sz="1200" dirty="0"/>
            <a:t>, CD</a:t>
          </a:r>
        </a:p>
      </dgm:t>
    </dgm:pt>
    <dgm:pt modelId="{AAACC7A1-8EB6-489C-93B1-FAB10C834B3E}" type="parTrans" cxnId="{55B93F00-C4B9-406C-80B9-369A93491B12}">
      <dgm:prSet/>
      <dgm:spPr/>
      <dgm:t>
        <a:bodyPr/>
        <a:lstStyle/>
        <a:p>
          <a:endParaRPr lang="nl-NL"/>
        </a:p>
      </dgm:t>
    </dgm:pt>
    <dgm:pt modelId="{9470D571-9AB4-48FA-9516-966D75B5105A}" type="sibTrans" cxnId="{55B93F00-C4B9-406C-80B9-369A93491B12}">
      <dgm:prSet/>
      <dgm:spPr/>
      <dgm:t>
        <a:bodyPr/>
        <a:lstStyle/>
        <a:p>
          <a:endParaRPr lang="nl-NL"/>
        </a:p>
      </dgm:t>
    </dgm:pt>
    <dgm:pt modelId="{626FB5B1-1F18-4F6E-9AAE-C52AA02544C1}">
      <dgm:prSet phldrT="[Tekst]" custT="1"/>
      <dgm:spPr>
        <a:solidFill>
          <a:srgbClr val="E2F0F2">
            <a:alpha val="90000"/>
          </a:srgbClr>
        </a:solidFill>
      </dgm:spPr>
      <dgm:t>
        <a:bodyPr/>
        <a:lstStyle/>
        <a:p>
          <a:r>
            <a:rPr lang="nl-NL" sz="1400" dirty="0" err="1"/>
            <a:t>Formulation</a:t>
          </a:r>
          <a:r>
            <a:rPr lang="nl-NL" sz="1400" dirty="0"/>
            <a:t> (macro </a:t>
          </a:r>
          <a:r>
            <a:rPr lang="nl-NL" sz="1400" dirty="0" err="1"/>
            <a:t>and</a:t>
          </a:r>
          <a:r>
            <a:rPr lang="nl-NL" sz="1400" dirty="0"/>
            <a:t> / or PFM </a:t>
          </a:r>
          <a:r>
            <a:rPr lang="nl-NL" sz="1400" dirty="0" err="1"/>
            <a:t>eligibility</a:t>
          </a:r>
          <a:r>
            <a:rPr lang="nl-NL" sz="1400" dirty="0"/>
            <a:t>)</a:t>
          </a:r>
        </a:p>
      </dgm:t>
    </dgm:pt>
    <dgm:pt modelId="{5983FF9D-02C2-4797-830E-861A33566F5F}" type="parTrans" cxnId="{088AEC9C-F730-4579-B1FE-B42FB5803DC7}">
      <dgm:prSet/>
      <dgm:spPr/>
      <dgm:t>
        <a:bodyPr/>
        <a:lstStyle/>
        <a:p>
          <a:endParaRPr lang="nl-NL"/>
        </a:p>
      </dgm:t>
    </dgm:pt>
    <dgm:pt modelId="{B1FE2E9E-2F05-448F-845F-06E23D0C9EC9}" type="sibTrans" cxnId="{088AEC9C-F730-4579-B1FE-B42FB5803DC7}">
      <dgm:prSet/>
      <dgm:spPr/>
      <dgm:t>
        <a:bodyPr/>
        <a:lstStyle/>
        <a:p>
          <a:endParaRPr lang="nl-NL"/>
        </a:p>
      </dgm:t>
    </dgm:pt>
    <dgm:pt modelId="{EF3A5432-E5BD-49EF-9B35-8D7BC28C2144}">
      <dgm:prSet phldrT="[Tekst]" custT="1"/>
      <dgm:spPr>
        <a:solidFill>
          <a:srgbClr val="DBE5F1">
            <a:alpha val="90000"/>
          </a:srgbClr>
        </a:solidFill>
      </dgm:spPr>
      <dgm:t>
        <a:bodyPr/>
        <a:lstStyle/>
        <a:p>
          <a:r>
            <a:rPr lang="nl-NL" sz="1100" dirty="0"/>
            <a:t>Fragile state </a:t>
          </a:r>
        </a:p>
      </dgm:t>
    </dgm:pt>
    <dgm:pt modelId="{283B2D41-60C0-4081-A0B4-33878DA26C09}" type="parTrans" cxnId="{69415E4C-2BE0-4FF5-A98E-F00E7A70C9F6}">
      <dgm:prSet/>
      <dgm:spPr/>
      <dgm:t>
        <a:bodyPr/>
        <a:lstStyle/>
        <a:p>
          <a:endParaRPr lang="nl-NL"/>
        </a:p>
      </dgm:t>
    </dgm:pt>
    <dgm:pt modelId="{81F5F84A-96FE-4F75-A747-41A8E096482F}" type="sibTrans" cxnId="{69415E4C-2BE0-4FF5-A98E-F00E7A70C9F6}">
      <dgm:prSet/>
      <dgm:spPr/>
      <dgm:t>
        <a:bodyPr/>
        <a:lstStyle/>
        <a:p>
          <a:endParaRPr lang="nl-NL"/>
        </a:p>
      </dgm:t>
    </dgm:pt>
    <dgm:pt modelId="{121EBB7C-1C7B-430C-B15B-1F6E384EABBD}">
      <dgm:prSet phldrT="[Tekst]" custT="1"/>
      <dgm:spPr>
        <a:solidFill>
          <a:srgbClr val="DBE5F1">
            <a:alpha val="90000"/>
          </a:srgbClr>
        </a:solidFill>
      </dgm:spPr>
      <dgm:t>
        <a:bodyPr/>
        <a:lstStyle/>
        <a:p>
          <a:r>
            <a:rPr lang="nl-NL" sz="1100" dirty="0"/>
            <a:t>MTEF </a:t>
          </a:r>
          <a:r>
            <a:rPr lang="nl-NL" sz="1100" dirty="0" err="1"/>
            <a:t>and</a:t>
          </a:r>
          <a:r>
            <a:rPr lang="nl-NL" sz="1100" dirty="0"/>
            <a:t> </a:t>
          </a:r>
          <a:r>
            <a:rPr lang="nl-NL" sz="1100" dirty="0" err="1"/>
            <a:t>Results-based</a:t>
          </a:r>
          <a:r>
            <a:rPr lang="nl-NL" sz="1100" dirty="0"/>
            <a:t> </a:t>
          </a:r>
          <a:r>
            <a:rPr lang="nl-NL" sz="1100" dirty="0" err="1"/>
            <a:t>budgeting</a:t>
          </a:r>
          <a:endParaRPr lang="nl-NL" sz="1100" dirty="0"/>
        </a:p>
      </dgm:t>
    </dgm:pt>
    <dgm:pt modelId="{14094972-7374-4C01-A006-3EE99C7B3E60}" type="parTrans" cxnId="{D24D7A23-0A2E-442C-B52D-B1A641C3B7E7}">
      <dgm:prSet/>
      <dgm:spPr/>
      <dgm:t>
        <a:bodyPr/>
        <a:lstStyle/>
        <a:p>
          <a:endParaRPr lang="nl-NL"/>
        </a:p>
      </dgm:t>
    </dgm:pt>
    <dgm:pt modelId="{FA0A75BE-521B-410D-B178-471C0CCA29C3}" type="sibTrans" cxnId="{D24D7A23-0A2E-442C-B52D-B1A641C3B7E7}">
      <dgm:prSet/>
      <dgm:spPr/>
      <dgm:t>
        <a:bodyPr/>
        <a:lstStyle/>
        <a:p>
          <a:endParaRPr lang="nl-NL"/>
        </a:p>
      </dgm:t>
    </dgm:pt>
    <dgm:pt modelId="{0D821212-A95E-4745-9125-3C53413E905F}">
      <dgm:prSet/>
      <dgm:spPr>
        <a:solidFill>
          <a:srgbClr val="DBE5F1">
            <a:alpha val="90000"/>
          </a:srgbClr>
        </a:solidFill>
      </dgm:spPr>
      <dgm:t>
        <a:bodyPr/>
        <a:lstStyle/>
        <a:p>
          <a:endParaRPr lang="nl-NL" sz="900" dirty="0"/>
        </a:p>
      </dgm:t>
    </dgm:pt>
    <dgm:pt modelId="{23A5DCC6-9197-409D-B630-CA2FE29053BE}" type="parTrans" cxnId="{F7491306-2E52-447D-A13B-3A837BDFE50C}">
      <dgm:prSet/>
      <dgm:spPr/>
      <dgm:t>
        <a:bodyPr/>
        <a:lstStyle/>
        <a:p>
          <a:endParaRPr lang="nl-NL"/>
        </a:p>
      </dgm:t>
    </dgm:pt>
    <dgm:pt modelId="{41443FCA-60E6-42B4-A584-8F4ACCEFEFCC}" type="sibTrans" cxnId="{F7491306-2E52-447D-A13B-3A837BDFE50C}">
      <dgm:prSet/>
      <dgm:spPr/>
      <dgm:t>
        <a:bodyPr/>
        <a:lstStyle/>
        <a:p>
          <a:endParaRPr lang="nl-NL"/>
        </a:p>
      </dgm:t>
    </dgm:pt>
    <dgm:pt modelId="{1891A4C9-CA7F-4068-886E-08DF34F0595A}">
      <dgm:prSet phldrT="[Tekst]" custT="1"/>
      <dgm:spPr>
        <a:solidFill>
          <a:srgbClr val="DBE5F1">
            <a:alpha val="90000"/>
          </a:srgbClr>
        </a:solidFill>
      </dgm:spPr>
      <dgm:t>
        <a:bodyPr/>
        <a:lstStyle/>
        <a:p>
          <a:r>
            <a:rPr lang="nl-NL" sz="1100" dirty="0"/>
            <a:t>SRC </a:t>
          </a:r>
          <a:r>
            <a:rPr lang="nl-NL" sz="1100" dirty="0" err="1"/>
            <a:t>and</a:t>
          </a:r>
          <a:r>
            <a:rPr lang="nl-NL" sz="1100" dirty="0"/>
            <a:t> SBC</a:t>
          </a:r>
          <a:endParaRPr lang="nl-NL" sz="800" dirty="0"/>
        </a:p>
      </dgm:t>
    </dgm:pt>
    <dgm:pt modelId="{B6D335F0-C5C7-4017-8052-363F7BA6E3B7}" type="parTrans" cxnId="{FB9BC449-7719-40C8-89C4-C23148084D6D}">
      <dgm:prSet/>
      <dgm:spPr/>
      <dgm:t>
        <a:bodyPr/>
        <a:lstStyle/>
        <a:p>
          <a:endParaRPr lang="nl-NL"/>
        </a:p>
      </dgm:t>
    </dgm:pt>
    <dgm:pt modelId="{A5B5CEB5-70C9-4206-BCA1-228983F4BE45}" type="sibTrans" cxnId="{FB9BC449-7719-40C8-89C4-C23148084D6D}">
      <dgm:prSet/>
      <dgm:spPr/>
      <dgm:t>
        <a:bodyPr/>
        <a:lstStyle/>
        <a:p>
          <a:endParaRPr lang="nl-NL"/>
        </a:p>
      </dgm:t>
    </dgm:pt>
    <dgm:pt modelId="{6BDCDDC0-5402-48DF-9025-6485B9741135}" type="pres">
      <dgm:prSet presAssocID="{C73D1BAA-91EB-4256-852D-DCAD217A6E38}" presName="Name0" presStyleCnt="0">
        <dgm:presLayoutVars>
          <dgm:dir/>
          <dgm:animLvl val="lvl"/>
          <dgm:resizeHandles val="exact"/>
        </dgm:presLayoutVars>
      </dgm:prSet>
      <dgm:spPr/>
      <dgm:t>
        <a:bodyPr/>
        <a:lstStyle/>
        <a:p>
          <a:endParaRPr lang="fr-FR"/>
        </a:p>
      </dgm:t>
    </dgm:pt>
    <dgm:pt modelId="{F73CFFCE-13FD-4916-B355-B2E35D86CCCD}" type="pres">
      <dgm:prSet presAssocID="{C73D1BAA-91EB-4256-852D-DCAD217A6E38}" presName="tSp" presStyleCnt="0"/>
      <dgm:spPr/>
    </dgm:pt>
    <dgm:pt modelId="{327C4E9B-A3D9-4170-99DC-7301D755BC60}" type="pres">
      <dgm:prSet presAssocID="{C73D1BAA-91EB-4256-852D-DCAD217A6E38}" presName="bSp" presStyleCnt="0"/>
      <dgm:spPr/>
    </dgm:pt>
    <dgm:pt modelId="{414FE23D-C626-4DC7-A2A0-148463466D0A}" type="pres">
      <dgm:prSet presAssocID="{C73D1BAA-91EB-4256-852D-DCAD217A6E38}" presName="process" presStyleCnt="0"/>
      <dgm:spPr/>
    </dgm:pt>
    <dgm:pt modelId="{5C82DEC7-07B0-45CC-83C3-127F2CDE4793}" type="pres">
      <dgm:prSet presAssocID="{2C3EC90C-1060-40FA-96F9-C50FBCEBBCCE}" presName="composite1" presStyleCnt="0"/>
      <dgm:spPr/>
    </dgm:pt>
    <dgm:pt modelId="{BB134655-A7C8-4772-AC4B-A5AF0C52BC9C}" type="pres">
      <dgm:prSet presAssocID="{2C3EC90C-1060-40FA-96F9-C50FBCEBBCCE}" presName="dummyNode1" presStyleLbl="node1" presStyleIdx="0" presStyleCnt="4"/>
      <dgm:spPr/>
    </dgm:pt>
    <dgm:pt modelId="{2E00F417-524D-4AD9-8885-57AC8DEFCC32}" type="pres">
      <dgm:prSet presAssocID="{2C3EC90C-1060-40FA-96F9-C50FBCEBBCCE}" presName="childNode1" presStyleLbl="bgAcc1" presStyleIdx="0" presStyleCnt="4" custScaleX="134176" custScaleY="157557" custLinFactNeighborX="-528" custLinFactNeighborY="-3074">
        <dgm:presLayoutVars>
          <dgm:bulletEnabled val="1"/>
        </dgm:presLayoutVars>
      </dgm:prSet>
      <dgm:spPr/>
      <dgm:t>
        <a:bodyPr/>
        <a:lstStyle/>
        <a:p>
          <a:endParaRPr lang="fr-FR"/>
        </a:p>
      </dgm:t>
    </dgm:pt>
    <dgm:pt modelId="{E0CB3F39-AA50-4E3B-8392-C67096A0D197}" type="pres">
      <dgm:prSet presAssocID="{2C3EC90C-1060-40FA-96F9-C50FBCEBBCCE}" presName="childNode1tx" presStyleLbl="bgAcc1" presStyleIdx="0" presStyleCnt="4">
        <dgm:presLayoutVars>
          <dgm:bulletEnabled val="1"/>
        </dgm:presLayoutVars>
      </dgm:prSet>
      <dgm:spPr/>
      <dgm:t>
        <a:bodyPr/>
        <a:lstStyle/>
        <a:p>
          <a:endParaRPr lang="fr-FR"/>
        </a:p>
      </dgm:t>
    </dgm:pt>
    <dgm:pt modelId="{3646B820-549B-4472-A794-FC525E265191}" type="pres">
      <dgm:prSet presAssocID="{2C3EC90C-1060-40FA-96F9-C50FBCEBBCCE}" presName="parentNode1" presStyleLbl="node1" presStyleIdx="0" presStyleCnt="4">
        <dgm:presLayoutVars>
          <dgm:chMax val="1"/>
          <dgm:bulletEnabled val="1"/>
        </dgm:presLayoutVars>
      </dgm:prSet>
      <dgm:spPr/>
      <dgm:t>
        <a:bodyPr/>
        <a:lstStyle/>
        <a:p>
          <a:endParaRPr lang="fr-FR"/>
        </a:p>
      </dgm:t>
    </dgm:pt>
    <dgm:pt modelId="{C61B8764-04C9-49A6-AFE5-E3175B5CB1BB}" type="pres">
      <dgm:prSet presAssocID="{2C3EC90C-1060-40FA-96F9-C50FBCEBBCCE}" presName="connSite1" presStyleCnt="0"/>
      <dgm:spPr/>
    </dgm:pt>
    <dgm:pt modelId="{EE4E6F6A-02A3-4C48-8B47-F642815A0075}" type="pres">
      <dgm:prSet presAssocID="{1A47E11C-B6A5-4CF8-93FC-25626D771732}" presName="Name9" presStyleLbl="sibTrans2D1" presStyleIdx="0" presStyleCnt="3" custLinFactNeighborX="1260" custLinFactNeighborY="11111"/>
      <dgm:spPr/>
      <dgm:t>
        <a:bodyPr/>
        <a:lstStyle/>
        <a:p>
          <a:endParaRPr lang="fr-FR"/>
        </a:p>
      </dgm:t>
    </dgm:pt>
    <dgm:pt modelId="{1573E406-5F10-4A36-BD86-7487D9D993D6}" type="pres">
      <dgm:prSet presAssocID="{FAC657A3-948A-4354-847B-957675B191F5}" presName="composite2" presStyleCnt="0"/>
      <dgm:spPr/>
    </dgm:pt>
    <dgm:pt modelId="{B9EDFDFA-8383-41CC-8D61-13391EC5FA3F}" type="pres">
      <dgm:prSet presAssocID="{FAC657A3-948A-4354-847B-957675B191F5}" presName="dummyNode2" presStyleLbl="node1" presStyleIdx="0" presStyleCnt="4"/>
      <dgm:spPr/>
    </dgm:pt>
    <dgm:pt modelId="{EBF25338-9215-4DC6-9B1F-C2C1DC441BE4}" type="pres">
      <dgm:prSet presAssocID="{FAC657A3-948A-4354-847B-957675B191F5}" presName="childNode2" presStyleLbl="bgAcc1" presStyleIdx="1" presStyleCnt="4" custScaleX="162229" custScaleY="163988">
        <dgm:presLayoutVars>
          <dgm:bulletEnabled val="1"/>
        </dgm:presLayoutVars>
      </dgm:prSet>
      <dgm:spPr/>
      <dgm:t>
        <a:bodyPr/>
        <a:lstStyle/>
        <a:p>
          <a:endParaRPr lang="fr-FR"/>
        </a:p>
      </dgm:t>
    </dgm:pt>
    <dgm:pt modelId="{E0517AAE-EB1E-44F1-B49C-8FF256060F55}" type="pres">
      <dgm:prSet presAssocID="{FAC657A3-948A-4354-847B-957675B191F5}" presName="childNode2tx" presStyleLbl="bgAcc1" presStyleIdx="1" presStyleCnt="4">
        <dgm:presLayoutVars>
          <dgm:bulletEnabled val="1"/>
        </dgm:presLayoutVars>
      </dgm:prSet>
      <dgm:spPr/>
      <dgm:t>
        <a:bodyPr/>
        <a:lstStyle/>
        <a:p>
          <a:endParaRPr lang="fr-FR"/>
        </a:p>
      </dgm:t>
    </dgm:pt>
    <dgm:pt modelId="{84CE1C7A-10F4-43C3-B900-1089AB0DB66B}" type="pres">
      <dgm:prSet presAssocID="{FAC657A3-948A-4354-847B-957675B191F5}" presName="parentNode2" presStyleLbl="node1" presStyleIdx="1" presStyleCnt="4">
        <dgm:presLayoutVars>
          <dgm:chMax val="0"/>
          <dgm:bulletEnabled val="1"/>
        </dgm:presLayoutVars>
      </dgm:prSet>
      <dgm:spPr/>
      <dgm:t>
        <a:bodyPr/>
        <a:lstStyle/>
        <a:p>
          <a:endParaRPr lang="fr-FR"/>
        </a:p>
      </dgm:t>
    </dgm:pt>
    <dgm:pt modelId="{C5585BF1-10B1-4729-999F-CED8A1AA9E04}" type="pres">
      <dgm:prSet presAssocID="{FAC657A3-948A-4354-847B-957675B191F5}" presName="connSite2" presStyleCnt="0"/>
      <dgm:spPr/>
    </dgm:pt>
    <dgm:pt modelId="{794C83AE-720E-4A50-A67C-DB2E98E5F615}" type="pres">
      <dgm:prSet presAssocID="{C93984A0-BF2C-49F9-B9CE-B411FC9607C4}" presName="Name18" presStyleLbl="sibTrans2D1" presStyleIdx="1" presStyleCnt="3" custLinFactNeighborX="-1212" custLinFactNeighborY="-9767"/>
      <dgm:spPr/>
      <dgm:t>
        <a:bodyPr/>
        <a:lstStyle/>
        <a:p>
          <a:endParaRPr lang="fr-FR"/>
        </a:p>
      </dgm:t>
    </dgm:pt>
    <dgm:pt modelId="{BAEC0F9C-19A3-4F37-A975-C591F612CF2F}" type="pres">
      <dgm:prSet presAssocID="{16109047-E8F1-4D6A-A8D7-9B01DDE19BAF}" presName="composite1" presStyleCnt="0"/>
      <dgm:spPr/>
    </dgm:pt>
    <dgm:pt modelId="{91781497-B72E-41F4-843B-2110DC4F0433}" type="pres">
      <dgm:prSet presAssocID="{16109047-E8F1-4D6A-A8D7-9B01DDE19BAF}" presName="dummyNode1" presStyleLbl="node1" presStyleIdx="1" presStyleCnt="4"/>
      <dgm:spPr/>
    </dgm:pt>
    <dgm:pt modelId="{EB382A4C-6B74-46BB-8930-A1515002FC51}" type="pres">
      <dgm:prSet presAssocID="{16109047-E8F1-4D6A-A8D7-9B01DDE19BAF}" presName="childNode1" presStyleLbl="bgAcc1" presStyleIdx="2" presStyleCnt="4" custScaleX="149969" custScaleY="164177" custLinFactNeighborX="-10424" custLinFactNeighborY="9434">
        <dgm:presLayoutVars>
          <dgm:bulletEnabled val="1"/>
        </dgm:presLayoutVars>
      </dgm:prSet>
      <dgm:spPr/>
      <dgm:t>
        <a:bodyPr/>
        <a:lstStyle/>
        <a:p>
          <a:endParaRPr lang="fr-FR"/>
        </a:p>
      </dgm:t>
    </dgm:pt>
    <dgm:pt modelId="{75120D69-3999-44CB-9F8F-8A6D4871C6E5}" type="pres">
      <dgm:prSet presAssocID="{16109047-E8F1-4D6A-A8D7-9B01DDE19BAF}" presName="childNode1tx" presStyleLbl="bgAcc1" presStyleIdx="2" presStyleCnt="4">
        <dgm:presLayoutVars>
          <dgm:bulletEnabled val="1"/>
        </dgm:presLayoutVars>
      </dgm:prSet>
      <dgm:spPr/>
      <dgm:t>
        <a:bodyPr/>
        <a:lstStyle/>
        <a:p>
          <a:endParaRPr lang="fr-FR"/>
        </a:p>
      </dgm:t>
    </dgm:pt>
    <dgm:pt modelId="{2606C89C-8230-44DA-A700-EE71C7DE9AF8}" type="pres">
      <dgm:prSet presAssocID="{16109047-E8F1-4D6A-A8D7-9B01DDE19BAF}" presName="parentNode1" presStyleLbl="node1" presStyleIdx="2" presStyleCnt="4" custLinFactNeighborX="4156" custLinFactNeighborY="38208">
        <dgm:presLayoutVars>
          <dgm:chMax val="1"/>
          <dgm:bulletEnabled val="1"/>
        </dgm:presLayoutVars>
      </dgm:prSet>
      <dgm:spPr/>
      <dgm:t>
        <a:bodyPr/>
        <a:lstStyle/>
        <a:p>
          <a:endParaRPr lang="fr-FR"/>
        </a:p>
      </dgm:t>
    </dgm:pt>
    <dgm:pt modelId="{74123526-99F7-4446-8017-A690BBE93A1E}" type="pres">
      <dgm:prSet presAssocID="{16109047-E8F1-4D6A-A8D7-9B01DDE19BAF}" presName="connSite1" presStyleCnt="0"/>
      <dgm:spPr/>
    </dgm:pt>
    <dgm:pt modelId="{63D1BA4D-3339-4633-8661-7C0D1CDB5753}" type="pres">
      <dgm:prSet presAssocID="{4C235EB5-A74E-47C3-A95C-8C4E3B30147A}" presName="Name9" presStyleLbl="sibTrans2D1" presStyleIdx="2" presStyleCnt="3" custLinFactNeighborX="-3778" custLinFactNeighborY="18229"/>
      <dgm:spPr/>
      <dgm:t>
        <a:bodyPr/>
        <a:lstStyle/>
        <a:p>
          <a:endParaRPr lang="fr-FR"/>
        </a:p>
      </dgm:t>
    </dgm:pt>
    <dgm:pt modelId="{9C286EEC-7050-4C51-98C9-D24D72E5B969}" type="pres">
      <dgm:prSet presAssocID="{EF415A27-4E4B-4ADD-B060-F52B90FF67E4}" presName="composite2" presStyleCnt="0"/>
      <dgm:spPr/>
    </dgm:pt>
    <dgm:pt modelId="{53BFDBA1-0D28-475D-8EF0-F7F4B959BA8E}" type="pres">
      <dgm:prSet presAssocID="{EF415A27-4E4B-4ADD-B060-F52B90FF67E4}" presName="dummyNode2" presStyleLbl="node1" presStyleIdx="2" presStyleCnt="4"/>
      <dgm:spPr/>
    </dgm:pt>
    <dgm:pt modelId="{D659894C-9748-4A17-A4A6-D51CEF5848B9}" type="pres">
      <dgm:prSet presAssocID="{EF415A27-4E4B-4ADD-B060-F52B90FF67E4}" presName="childNode2" presStyleLbl="bgAcc1" presStyleIdx="3" presStyleCnt="4" custScaleX="164419" custScaleY="176851" custLinFactNeighborX="-12038" custLinFactNeighborY="2804">
        <dgm:presLayoutVars>
          <dgm:bulletEnabled val="1"/>
        </dgm:presLayoutVars>
      </dgm:prSet>
      <dgm:spPr/>
      <dgm:t>
        <a:bodyPr/>
        <a:lstStyle/>
        <a:p>
          <a:endParaRPr lang="fr-FR"/>
        </a:p>
      </dgm:t>
    </dgm:pt>
    <dgm:pt modelId="{96C34405-DEA2-4BED-8DC8-35FADE9BA93C}" type="pres">
      <dgm:prSet presAssocID="{EF415A27-4E4B-4ADD-B060-F52B90FF67E4}" presName="childNode2tx" presStyleLbl="bgAcc1" presStyleIdx="3" presStyleCnt="4">
        <dgm:presLayoutVars>
          <dgm:bulletEnabled val="1"/>
        </dgm:presLayoutVars>
      </dgm:prSet>
      <dgm:spPr/>
      <dgm:t>
        <a:bodyPr/>
        <a:lstStyle/>
        <a:p>
          <a:endParaRPr lang="fr-FR"/>
        </a:p>
      </dgm:t>
    </dgm:pt>
    <dgm:pt modelId="{415D00D3-0E96-4186-8688-A2BBE49BA5FA}" type="pres">
      <dgm:prSet presAssocID="{EF415A27-4E4B-4ADD-B060-F52B90FF67E4}" presName="parentNode2" presStyleLbl="node1" presStyleIdx="3" presStyleCnt="4" custLinFactNeighborX="5835" custLinFactNeighborY="-36788">
        <dgm:presLayoutVars>
          <dgm:chMax val="0"/>
          <dgm:bulletEnabled val="1"/>
        </dgm:presLayoutVars>
      </dgm:prSet>
      <dgm:spPr/>
      <dgm:t>
        <a:bodyPr/>
        <a:lstStyle/>
        <a:p>
          <a:endParaRPr lang="fr-FR"/>
        </a:p>
      </dgm:t>
    </dgm:pt>
    <dgm:pt modelId="{EA04BE6E-9FD9-4845-AA17-7A5F2F72F422}" type="pres">
      <dgm:prSet presAssocID="{EF415A27-4E4B-4ADD-B060-F52B90FF67E4}" presName="connSite2" presStyleCnt="0"/>
      <dgm:spPr/>
    </dgm:pt>
  </dgm:ptLst>
  <dgm:cxnLst>
    <dgm:cxn modelId="{F03E18BD-C073-F949-98FD-917EB6A65E64}" type="presOf" srcId="{3C40763E-F7BF-4BB1-92E9-32E385459F7C}" destId="{D659894C-9748-4A17-A4A6-D51CEF5848B9}" srcOrd="0" destOrd="4" presId="urn:microsoft.com/office/officeart/2005/8/layout/hProcess4"/>
    <dgm:cxn modelId="{B6841DB0-58C0-6349-B130-EE1863FB97FF}" type="presOf" srcId="{C00B57CD-59EC-4262-AFA9-ABE83606AC37}" destId="{EBF25338-9215-4DC6-9B1F-C2C1DC441BE4}" srcOrd="0" destOrd="1" presId="urn:microsoft.com/office/officeart/2005/8/layout/hProcess4"/>
    <dgm:cxn modelId="{55E21C1B-073F-444C-9B9A-3510888430BD}" type="presOf" srcId="{C73D1BAA-91EB-4256-852D-DCAD217A6E38}" destId="{6BDCDDC0-5402-48DF-9025-6485B9741135}" srcOrd="0" destOrd="0" presId="urn:microsoft.com/office/officeart/2005/8/layout/hProcess4"/>
    <dgm:cxn modelId="{2A5D474C-9BD3-514A-869C-20B1B2727612}" type="presOf" srcId="{626FB5B1-1F18-4F6E-9AAE-C52AA02544C1}" destId="{75120D69-3999-44CB-9F8F-8A6D4871C6E5}" srcOrd="1" destOrd="1" presId="urn:microsoft.com/office/officeart/2005/8/layout/hProcess4"/>
    <dgm:cxn modelId="{64CD087D-32E9-114B-9471-40EA7CC59164}" type="presOf" srcId="{EF3A5432-E5BD-49EF-9B35-8D7BC28C2144}" destId="{96C34405-DEA2-4BED-8DC8-35FADE9BA93C}" srcOrd="1" destOrd="5" presId="urn:microsoft.com/office/officeart/2005/8/layout/hProcess4"/>
    <dgm:cxn modelId="{3056D70F-1C06-D14D-B870-FE1BDD589BC3}" type="presOf" srcId="{AC6B7745-478B-4245-B686-610FE18D75FD}" destId="{E0CB3F39-AA50-4E3B-8392-C67096A0D197}" srcOrd="1" destOrd="2" presId="urn:microsoft.com/office/officeart/2005/8/layout/hProcess4"/>
    <dgm:cxn modelId="{96002FD2-8852-49C5-BE15-1069C4019D35}" srcId="{C73D1BAA-91EB-4256-852D-DCAD217A6E38}" destId="{16109047-E8F1-4D6A-A8D7-9B01DDE19BAF}" srcOrd="2" destOrd="0" parTransId="{A67A0F8E-2F4D-47F8-B55E-3764CFD6D8F4}" sibTransId="{4C235EB5-A74E-47C3-A95C-8C4E3B30147A}"/>
    <dgm:cxn modelId="{1D7B3CC6-9A26-E749-AEE5-3EA87A2BE8CB}" type="presOf" srcId="{2DD7A7D2-C874-480C-979B-27BD5664B61F}" destId="{E0517AAE-EB1E-44F1-B49C-8FF256060F55}" srcOrd="1" destOrd="3" presId="urn:microsoft.com/office/officeart/2005/8/layout/hProcess4"/>
    <dgm:cxn modelId="{EBF2792B-BB5A-482E-9574-C1BECC44996F}" srcId="{2C3EC90C-1060-40FA-96F9-C50FBCEBBCCE}" destId="{19496CBD-FAF4-490A-83FB-C0F5B8D67680}" srcOrd="0" destOrd="0" parTransId="{A762DDDD-5638-4576-8149-C61D9904B728}" sibTransId="{65503469-6844-41AA-B679-D51580F759EE}"/>
    <dgm:cxn modelId="{FB9BC449-7719-40C8-89C4-C23148084D6D}" srcId="{EF415A27-4E4B-4ADD-B060-F52B90FF67E4}" destId="{1891A4C9-CA7F-4068-886E-08DF34F0595A}" srcOrd="0" destOrd="0" parTransId="{B6D335F0-C5C7-4017-8052-363F7BA6E3B7}" sibTransId="{A5B5CEB5-70C9-4206-BCA1-228983F4BE45}"/>
    <dgm:cxn modelId="{1486EAD4-33B5-474E-A1E6-052A807BB0C9}" type="presOf" srcId="{AC23D79B-98A1-41B0-B8D6-9D298B593D4A}" destId="{2E00F417-524D-4AD9-8885-57AC8DEFCC32}" srcOrd="0" destOrd="1" presId="urn:microsoft.com/office/officeart/2005/8/layout/hProcess4"/>
    <dgm:cxn modelId="{E81AA313-B06E-4E07-9BBE-30A8EB7EC09F}" srcId="{16109047-E8F1-4D6A-A8D7-9B01DDE19BAF}" destId="{2371589B-2456-4254-9D3E-1914C63D930F}" srcOrd="0" destOrd="0" parTransId="{1219640C-E837-4AC8-9FC6-2CD120F72016}" sibTransId="{D11BF578-4936-49B1-9EF9-06C15F22E2EF}"/>
    <dgm:cxn modelId="{6EE70339-05B1-4144-A097-BAC3F5ACC94D}" type="presOf" srcId="{1891A4C9-CA7F-4068-886E-08DF34F0595A}" destId="{96C34405-DEA2-4BED-8DC8-35FADE9BA93C}" srcOrd="1" destOrd="0" presId="urn:microsoft.com/office/officeart/2005/8/layout/hProcess4"/>
    <dgm:cxn modelId="{0101374E-223B-B34E-99B1-329EC44FEC97}" type="presOf" srcId="{EF415A27-4E4B-4ADD-B060-F52B90FF67E4}" destId="{415D00D3-0E96-4186-8688-A2BBE49BA5FA}" srcOrd="0" destOrd="0" presId="urn:microsoft.com/office/officeart/2005/8/layout/hProcess4"/>
    <dgm:cxn modelId="{2E515D31-B326-AB4B-9699-4AED6B962B75}" type="presOf" srcId="{626FB5B1-1F18-4F6E-9AAE-C52AA02544C1}" destId="{EB382A4C-6B74-46BB-8930-A1515002FC51}" srcOrd="0" destOrd="1" presId="urn:microsoft.com/office/officeart/2005/8/layout/hProcess4"/>
    <dgm:cxn modelId="{924E1F7A-82A1-4259-B35C-6489506F7BED}" srcId="{2C3EC90C-1060-40FA-96F9-C50FBCEBBCCE}" destId="{AC23D79B-98A1-41B0-B8D6-9D298B593D4A}" srcOrd="1" destOrd="0" parTransId="{BCBD8AE6-505E-4617-8D60-7D594533DBB9}" sibTransId="{91144B78-9962-430C-ABBF-31EC8F5F6150}"/>
    <dgm:cxn modelId="{64EDD37C-BEF2-9B45-9AEF-320EAC24CC38}" type="presOf" srcId="{AC6B7745-478B-4245-B686-610FE18D75FD}" destId="{2E00F417-524D-4AD9-8885-57AC8DEFCC32}" srcOrd="0" destOrd="2" presId="urn:microsoft.com/office/officeart/2005/8/layout/hProcess4"/>
    <dgm:cxn modelId="{5B8CCF3F-4D3C-4312-AF16-1ABC860CB95B}" srcId="{EF415A27-4E4B-4ADD-B060-F52B90FF67E4}" destId="{CA46C0E5-A678-4F44-8512-AA3A5953BF30}" srcOrd="3" destOrd="0" parTransId="{FA1460B1-E123-43ED-80DB-48A1F0E160D9}" sibTransId="{A8809DD1-A5D9-4046-A330-E678E5064487}"/>
    <dgm:cxn modelId="{818354B0-6481-4798-B7DC-68BFACCBB16B}" srcId="{FAC657A3-948A-4354-847B-957675B191F5}" destId="{2DD7A7D2-C874-480C-979B-27BD5664B61F}" srcOrd="3" destOrd="0" parTransId="{E9637E7F-FC64-4E6C-8682-22016B334E5E}" sibTransId="{44043204-3EF6-4D60-BE3E-0F79D1573838}"/>
    <dgm:cxn modelId="{71E3949C-BE9A-1043-B7DE-0CDA9023F585}" type="presOf" srcId="{A5DCE0FC-9C06-4152-8CBA-2B7A58464A18}" destId="{E0CB3F39-AA50-4E3B-8392-C67096A0D197}" srcOrd="1" destOrd="3" presId="urn:microsoft.com/office/officeart/2005/8/layout/hProcess4"/>
    <dgm:cxn modelId="{18441369-1B64-FE43-B6E8-DA2350D95AC9}" type="presOf" srcId="{19496CBD-FAF4-490A-83FB-C0F5B8D67680}" destId="{E0CB3F39-AA50-4E3B-8392-C67096A0D197}" srcOrd="1" destOrd="0" presId="urn:microsoft.com/office/officeart/2005/8/layout/hProcess4"/>
    <dgm:cxn modelId="{1670C6E7-08D1-0B4D-B4B8-0143FDE76184}" type="presOf" srcId="{538E1F3B-7A83-487C-A297-854FF8B70110}" destId="{EBF25338-9215-4DC6-9B1F-C2C1DC441BE4}" srcOrd="0" destOrd="2" presId="urn:microsoft.com/office/officeart/2005/8/layout/hProcess4"/>
    <dgm:cxn modelId="{69415E4C-2BE0-4FF5-A98E-F00E7A70C9F6}" srcId="{EF415A27-4E4B-4ADD-B060-F52B90FF67E4}" destId="{EF3A5432-E5BD-49EF-9B35-8D7BC28C2144}" srcOrd="5" destOrd="0" parTransId="{283B2D41-60C0-4081-A0B4-33878DA26C09}" sibTransId="{81F5F84A-96FE-4F75-A747-41A8E096482F}"/>
    <dgm:cxn modelId="{7FA1CE06-EDAE-CC40-A07E-5F0EA962CC81}" type="presOf" srcId="{2371589B-2456-4254-9D3E-1914C63D930F}" destId="{75120D69-3999-44CB-9F8F-8A6D4871C6E5}" srcOrd="1" destOrd="0" presId="urn:microsoft.com/office/officeart/2005/8/layout/hProcess4"/>
    <dgm:cxn modelId="{77B76488-3B15-1340-B1B1-14026F62C480}" type="presOf" srcId="{4C235EB5-A74E-47C3-A95C-8C4E3B30147A}" destId="{63D1BA4D-3339-4633-8661-7C0D1CDB5753}" srcOrd="0" destOrd="0" presId="urn:microsoft.com/office/officeart/2005/8/layout/hProcess4"/>
    <dgm:cxn modelId="{4D6B54C0-461B-F647-8066-BBF4DB6340F3}" type="presOf" srcId="{2371589B-2456-4254-9D3E-1914C63D930F}" destId="{EB382A4C-6B74-46BB-8930-A1515002FC51}" srcOrd="0" destOrd="0" presId="urn:microsoft.com/office/officeart/2005/8/layout/hProcess4"/>
    <dgm:cxn modelId="{CD13237C-8AF3-9D46-9758-4A3EA31E3CFC}" type="presOf" srcId="{EB2F3DFC-2271-468D-B301-4A9EF60F41B0}" destId="{96C34405-DEA2-4BED-8DC8-35FADE9BA93C}" srcOrd="1" destOrd="1" presId="urn:microsoft.com/office/officeart/2005/8/layout/hProcess4"/>
    <dgm:cxn modelId="{088AEC9C-F730-4579-B1FE-B42FB5803DC7}" srcId="{16109047-E8F1-4D6A-A8D7-9B01DDE19BAF}" destId="{626FB5B1-1F18-4F6E-9AAE-C52AA02544C1}" srcOrd="1" destOrd="0" parTransId="{5983FF9D-02C2-4797-830E-861A33566F5F}" sibTransId="{B1FE2E9E-2F05-448F-845F-06E23D0C9EC9}"/>
    <dgm:cxn modelId="{642707AF-5DD7-F147-BD3D-19FD071954EA}" type="presOf" srcId="{C047BC3A-AEF4-46B1-80FB-BBD755EDFE52}" destId="{EBF25338-9215-4DC6-9B1F-C2C1DC441BE4}" srcOrd="0" destOrd="4" presId="urn:microsoft.com/office/officeart/2005/8/layout/hProcess4"/>
    <dgm:cxn modelId="{34D4A65F-D4F3-4B67-9338-BB376C1F48C9}" srcId="{C73D1BAA-91EB-4256-852D-DCAD217A6E38}" destId="{2C3EC90C-1060-40FA-96F9-C50FBCEBBCCE}" srcOrd="0" destOrd="0" parTransId="{D7FCD66E-044F-4653-A820-08AF588075CD}" sibTransId="{1A47E11C-B6A5-4CF8-93FC-25626D771732}"/>
    <dgm:cxn modelId="{25EEFB07-3D5B-7C44-8312-4C0D953B9BE2}" type="presOf" srcId="{A5DCE0FC-9C06-4152-8CBA-2B7A58464A18}" destId="{2E00F417-524D-4AD9-8885-57AC8DEFCC32}" srcOrd="0" destOrd="3" presId="urn:microsoft.com/office/officeart/2005/8/layout/hProcess4"/>
    <dgm:cxn modelId="{02247297-BA0B-5D47-AFFE-062CF630D2A7}" type="presOf" srcId="{19496CBD-FAF4-490A-83FB-C0F5B8D67680}" destId="{2E00F417-524D-4AD9-8885-57AC8DEFCC32}" srcOrd="0" destOrd="0" presId="urn:microsoft.com/office/officeart/2005/8/layout/hProcess4"/>
    <dgm:cxn modelId="{A43B6479-2AF6-C449-AFF2-8EF4D6FD0172}" type="presOf" srcId="{EF3A5432-E5BD-49EF-9B35-8D7BC28C2144}" destId="{D659894C-9748-4A17-A4A6-D51CEF5848B9}" srcOrd="0" destOrd="5" presId="urn:microsoft.com/office/officeart/2005/8/layout/hProcess4"/>
    <dgm:cxn modelId="{8C256376-C0B2-E045-A0B6-BA203C47A80E}" type="presOf" srcId="{121EBB7C-1C7B-430C-B15B-1F6E384EABBD}" destId="{96C34405-DEA2-4BED-8DC8-35FADE9BA93C}" srcOrd="1" destOrd="2" presId="urn:microsoft.com/office/officeart/2005/8/layout/hProcess4"/>
    <dgm:cxn modelId="{71A2F792-AE4E-A64A-82E4-CEDBAA6D5E66}" type="presOf" srcId="{EB2F3DFC-2271-468D-B301-4A9EF60F41B0}" destId="{D659894C-9748-4A17-A4A6-D51CEF5848B9}" srcOrd="0" destOrd="1" presId="urn:microsoft.com/office/officeart/2005/8/layout/hProcess4"/>
    <dgm:cxn modelId="{F7491306-2E52-447D-A13B-3A837BDFE50C}" srcId="{FAC657A3-948A-4354-847B-957675B191F5}" destId="{0D821212-A95E-4745-9125-3C53413E905F}" srcOrd="0" destOrd="0" parTransId="{23A5DCC6-9197-409D-B630-CA2FE29053BE}" sibTransId="{41443FCA-60E6-42B4-A584-8F4ACCEFEFCC}"/>
    <dgm:cxn modelId="{ECD5938B-6D08-6D41-AD81-DA2F322E16A4}" type="presOf" srcId="{C00B57CD-59EC-4262-AFA9-ABE83606AC37}" destId="{E0517AAE-EB1E-44F1-B49C-8FF256060F55}" srcOrd="1" destOrd="1" presId="urn:microsoft.com/office/officeart/2005/8/layout/hProcess4"/>
    <dgm:cxn modelId="{5DB82D85-B94E-E449-B386-25326CA76E2F}" type="presOf" srcId="{C93984A0-BF2C-49F9-B9CE-B411FC9607C4}" destId="{794C83AE-720E-4A50-A67C-DB2E98E5F615}" srcOrd="0" destOrd="0" presId="urn:microsoft.com/office/officeart/2005/8/layout/hProcess4"/>
    <dgm:cxn modelId="{5656759F-2E56-4C7F-A11C-A30951B00D66}" srcId="{FAC657A3-948A-4354-847B-957675B191F5}" destId="{C00B57CD-59EC-4262-AFA9-ABE83606AC37}" srcOrd="1" destOrd="0" parTransId="{7B59427F-1675-4692-8B42-E0A48DFEB367}" sibTransId="{9D28BBED-41DA-4DDB-BA93-67725C625C81}"/>
    <dgm:cxn modelId="{55B93F00-C4B9-406C-80B9-369A93491B12}" srcId="{FAC657A3-948A-4354-847B-957675B191F5}" destId="{C047BC3A-AEF4-46B1-80FB-BBD755EDFE52}" srcOrd="4" destOrd="0" parTransId="{AAACC7A1-8EB6-489C-93B1-FAB10C834B3E}" sibTransId="{9470D571-9AB4-48FA-9516-966D75B5105A}"/>
    <dgm:cxn modelId="{F9669F83-E099-3049-B986-3929CB9538C3}" type="presOf" srcId="{1A47E11C-B6A5-4CF8-93FC-25626D771732}" destId="{EE4E6F6A-02A3-4C48-8B47-F642815A0075}" srcOrd="0" destOrd="0" presId="urn:microsoft.com/office/officeart/2005/8/layout/hProcess4"/>
    <dgm:cxn modelId="{E95E5C6B-50CC-D54B-9B22-A0D1E0B52C82}" type="presOf" srcId="{3C40763E-F7BF-4BB1-92E9-32E385459F7C}" destId="{96C34405-DEA2-4BED-8DC8-35FADE9BA93C}" srcOrd="1" destOrd="4" presId="urn:microsoft.com/office/officeart/2005/8/layout/hProcess4"/>
    <dgm:cxn modelId="{25D90211-63F4-4B56-AD2D-E6FE56045111}" srcId="{C73D1BAA-91EB-4256-852D-DCAD217A6E38}" destId="{EF415A27-4E4B-4ADD-B060-F52B90FF67E4}" srcOrd="3" destOrd="0" parTransId="{A92C98A1-BB28-4EF6-BF7F-BFD41D44774B}" sibTransId="{60CD3DD3-9A54-4D69-81ED-304AA94B233F}"/>
    <dgm:cxn modelId="{5582B4C6-A8DD-C443-AAD8-62DE6089F029}" type="presOf" srcId="{CA46C0E5-A678-4F44-8512-AA3A5953BF30}" destId="{D659894C-9748-4A17-A4A6-D51CEF5848B9}" srcOrd="0" destOrd="3" presId="urn:microsoft.com/office/officeart/2005/8/layout/hProcess4"/>
    <dgm:cxn modelId="{0435B1BF-711B-C84D-9407-0EAD80EECD2C}" type="presOf" srcId="{2C3EC90C-1060-40FA-96F9-C50FBCEBBCCE}" destId="{3646B820-549B-4472-A794-FC525E265191}" srcOrd="0" destOrd="0" presId="urn:microsoft.com/office/officeart/2005/8/layout/hProcess4"/>
    <dgm:cxn modelId="{342C8C6B-53A0-234F-A82F-15B07A2E1B99}" type="presOf" srcId="{CA46C0E5-A678-4F44-8512-AA3A5953BF30}" destId="{96C34405-DEA2-4BED-8DC8-35FADE9BA93C}" srcOrd="1" destOrd="3" presId="urn:microsoft.com/office/officeart/2005/8/layout/hProcess4"/>
    <dgm:cxn modelId="{B55A5A84-A4F3-4845-A43A-A7CF13A0699B}" srcId="{EF415A27-4E4B-4ADD-B060-F52B90FF67E4}" destId="{EB2F3DFC-2271-468D-B301-4A9EF60F41B0}" srcOrd="1" destOrd="0" parTransId="{86340D32-E62A-4846-937B-2C66A9115D63}" sibTransId="{523F4AF9-6ADE-47A3-A53B-CE7307CB63A9}"/>
    <dgm:cxn modelId="{A0D90462-FF3C-475E-BDDF-9CB94CE15590}" srcId="{2C3EC90C-1060-40FA-96F9-C50FBCEBBCCE}" destId="{A5DCE0FC-9C06-4152-8CBA-2B7A58464A18}" srcOrd="3" destOrd="0" parTransId="{D0661F24-9B53-43B3-8102-2EAFFAC330F0}" sibTransId="{69A85023-26F2-495F-8E56-4A9392E8AEEE}"/>
    <dgm:cxn modelId="{878F67F7-6BFA-8547-8733-FFA2C9819D62}" type="presOf" srcId="{FAC657A3-948A-4354-847B-957675B191F5}" destId="{84CE1C7A-10F4-43C3-B900-1089AB0DB66B}" srcOrd="0" destOrd="0" presId="urn:microsoft.com/office/officeart/2005/8/layout/hProcess4"/>
    <dgm:cxn modelId="{8602EE1C-2365-3445-ABE0-F9D785C1B2C9}" type="presOf" srcId="{0D821212-A95E-4745-9125-3C53413E905F}" destId="{E0517AAE-EB1E-44F1-B49C-8FF256060F55}" srcOrd="1" destOrd="0" presId="urn:microsoft.com/office/officeart/2005/8/layout/hProcess4"/>
    <dgm:cxn modelId="{FFBC8952-F145-9248-9CC1-6CFC4B5CA96D}" type="presOf" srcId="{16109047-E8F1-4D6A-A8D7-9B01DDE19BAF}" destId="{2606C89C-8230-44DA-A700-EE71C7DE9AF8}" srcOrd="0" destOrd="0" presId="urn:microsoft.com/office/officeart/2005/8/layout/hProcess4"/>
    <dgm:cxn modelId="{82AFFF80-2AEF-0D4E-85E7-5D72ACDD526D}" type="presOf" srcId="{C047BC3A-AEF4-46B1-80FB-BBD755EDFE52}" destId="{E0517AAE-EB1E-44F1-B49C-8FF256060F55}" srcOrd="1" destOrd="4" presId="urn:microsoft.com/office/officeart/2005/8/layout/hProcess4"/>
    <dgm:cxn modelId="{79E1236F-DB45-48AB-8D5E-42B561233E2F}" srcId="{EF415A27-4E4B-4ADD-B060-F52B90FF67E4}" destId="{3C40763E-F7BF-4BB1-92E9-32E385459F7C}" srcOrd="4" destOrd="0" parTransId="{663F553E-B499-487A-8015-2400E4897F93}" sibTransId="{3DC3CE40-4975-4043-BE15-596744C6444D}"/>
    <dgm:cxn modelId="{537044AE-5546-4B1D-B2C0-CD2B6F741897}" srcId="{C73D1BAA-91EB-4256-852D-DCAD217A6E38}" destId="{FAC657A3-948A-4354-847B-957675B191F5}" srcOrd="1" destOrd="0" parTransId="{7C8A0069-5569-40FB-9E22-6E2CA3D8D547}" sibTransId="{C93984A0-BF2C-49F9-B9CE-B411FC9607C4}"/>
    <dgm:cxn modelId="{5E5A1B61-DADB-4E5F-AF13-584412DB31B3}" srcId="{FAC657A3-948A-4354-847B-957675B191F5}" destId="{538E1F3B-7A83-487C-A297-854FF8B70110}" srcOrd="2" destOrd="0" parTransId="{0E37265B-091A-4921-99B5-5C6188AF32F1}" sibTransId="{03849729-6B46-4028-8FA2-539998C0270C}"/>
    <dgm:cxn modelId="{F762018C-70B6-1F46-BBB5-E27A8CF449D9}" type="presOf" srcId="{538E1F3B-7A83-487C-A297-854FF8B70110}" destId="{E0517AAE-EB1E-44F1-B49C-8FF256060F55}" srcOrd="1" destOrd="2" presId="urn:microsoft.com/office/officeart/2005/8/layout/hProcess4"/>
    <dgm:cxn modelId="{CFD255FD-9205-064F-8593-264DF721A37D}" type="presOf" srcId="{1891A4C9-CA7F-4068-886E-08DF34F0595A}" destId="{D659894C-9748-4A17-A4A6-D51CEF5848B9}" srcOrd="0" destOrd="0" presId="urn:microsoft.com/office/officeart/2005/8/layout/hProcess4"/>
    <dgm:cxn modelId="{39A1B227-9129-3B44-B6B3-12619C4C3AC4}" type="presOf" srcId="{121EBB7C-1C7B-430C-B15B-1F6E384EABBD}" destId="{D659894C-9748-4A17-A4A6-D51CEF5848B9}" srcOrd="0" destOrd="2" presId="urn:microsoft.com/office/officeart/2005/8/layout/hProcess4"/>
    <dgm:cxn modelId="{F6E34023-A581-458D-8EE4-51D86C0E39FE}" srcId="{2C3EC90C-1060-40FA-96F9-C50FBCEBBCCE}" destId="{AC6B7745-478B-4245-B686-610FE18D75FD}" srcOrd="2" destOrd="0" parTransId="{3DD5AACA-6095-4065-8B35-5CF2A931DAB9}" sibTransId="{64155D5F-63CE-4614-9B73-804581205251}"/>
    <dgm:cxn modelId="{FA96B3D5-0F07-EC47-8F2A-695039FEA3B2}" type="presOf" srcId="{2DD7A7D2-C874-480C-979B-27BD5664B61F}" destId="{EBF25338-9215-4DC6-9B1F-C2C1DC441BE4}" srcOrd="0" destOrd="3" presId="urn:microsoft.com/office/officeart/2005/8/layout/hProcess4"/>
    <dgm:cxn modelId="{6CF263DF-4397-8B4E-86FE-92F49832C431}" type="presOf" srcId="{AC23D79B-98A1-41B0-B8D6-9D298B593D4A}" destId="{E0CB3F39-AA50-4E3B-8392-C67096A0D197}" srcOrd="1" destOrd="1" presId="urn:microsoft.com/office/officeart/2005/8/layout/hProcess4"/>
    <dgm:cxn modelId="{BEB0EECA-3E5C-394E-B421-DFC6463A2CE6}" type="presOf" srcId="{0D821212-A95E-4745-9125-3C53413E905F}" destId="{EBF25338-9215-4DC6-9B1F-C2C1DC441BE4}" srcOrd="0" destOrd="0" presId="urn:microsoft.com/office/officeart/2005/8/layout/hProcess4"/>
    <dgm:cxn modelId="{D24D7A23-0A2E-442C-B52D-B1A641C3B7E7}" srcId="{EF415A27-4E4B-4ADD-B060-F52B90FF67E4}" destId="{121EBB7C-1C7B-430C-B15B-1F6E384EABBD}" srcOrd="2" destOrd="0" parTransId="{14094972-7374-4C01-A006-3EE99C7B3E60}" sibTransId="{FA0A75BE-521B-410D-B178-471C0CCA29C3}"/>
    <dgm:cxn modelId="{1FBD6516-0BE3-9741-B315-F6AB9F266FB5}" type="presParOf" srcId="{6BDCDDC0-5402-48DF-9025-6485B9741135}" destId="{F73CFFCE-13FD-4916-B355-B2E35D86CCCD}" srcOrd="0" destOrd="0" presId="urn:microsoft.com/office/officeart/2005/8/layout/hProcess4"/>
    <dgm:cxn modelId="{6A208E63-2B59-DF49-A960-92E58A7731A0}" type="presParOf" srcId="{6BDCDDC0-5402-48DF-9025-6485B9741135}" destId="{327C4E9B-A3D9-4170-99DC-7301D755BC60}" srcOrd="1" destOrd="0" presId="urn:microsoft.com/office/officeart/2005/8/layout/hProcess4"/>
    <dgm:cxn modelId="{C94FC84C-01AB-5844-A1ED-0DB2D7F1B05F}" type="presParOf" srcId="{6BDCDDC0-5402-48DF-9025-6485B9741135}" destId="{414FE23D-C626-4DC7-A2A0-148463466D0A}" srcOrd="2" destOrd="0" presId="urn:microsoft.com/office/officeart/2005/8/layout/hProcess4"/>
    <dgm:cxn modelId="{52AB2A36-CF98-3B44-AF1D-0C6FDDFFE172}" type="presParOf" srcId="{414FE23D-C626-4DC7-A2A0-148463466D0A}" destId="{5C82DEC7-07B0-45CC-83C3-127F2CDE4793}" srcOrd="0" destOrd="0" presId="urn:microsoft.com/office/officeart/2005/8/layout/hProcess4"/>
    <dgm:cxn modelId="{81634864-A0C7-BF43-A074-CB83DD8185BD}" type="presParOf" srcId="{5C82DEC7-07B0-45CC-83C3-127F2CDE4793}" destId="{BB134655-A7C8-4772-AC4B-A5AF0C52BC9C}" srcOrd="0" destOrd="0" presId="urn:microsoft.com/office/officeart/2005/8/layout/hProcess4"/>
    <dgm:cxn modelId="{D3A15FCB-478E-7F4C-BF48-75B4AD8B9AB4}" type="presParOf" srcId="{5C82DEC7-07B0-45CC-83C3-127F2CDE4793}" destId="{2E00F417-524D-4AD9-8885-57AC8DEFCC32}" srcOrd="1" destOrd="0" presId="urn:microsoft.com/office/officeart/2005/8/layout/hProcess4"/>
    <dgm:cxn modelId="{63E18F67-3D6B-8440-A70A-628A2C7D3AF9}" type="presParOf" srcId="{5C82DEC7-07B0-45CC-83C3-127F2CDE4793}" destId="{E0CB3F39-AA50-4E3B-8392-C67096A0D197}" srcOrd="2" destOrd="0" presId="urn:microsoft.com/office/officeart/2005/8/layout/hProcess4"/>
    <dgm:cxn modelId="{2A8F255E-A74C-7B47-A132-315FC2F673E3}" type="presParOf" srcId="{5C82DEC7-07B0-45CC-83C3-127F2CDE4793}" destId="{3646B820-549B-4472-A794-FC525E265191}" srcOrd="3" destOrd="0" presId="urn:microsoft.com/office/officeart/2005/8/layout/hProcess4"/>
    <dgm:cxn modelId="{DF1DFBBD-4D61-4349-9BAF-8924B92BF41A}" type="presParOf" srcId="{5C82DEC7-07B0-45CC-83C3-127F2CDE4793}" destId="{C61B8764-04C9-49A6-AFE5-E3175B5CB1BB}" srcOrd="4" destOrd="0" presId="urn:microsoft.com/office/officeart/2005/8/layout/hProcess4"/>
    <dgm:cxn modelId="{59276405-48FC-394A-B5FA-795923E8ECCE}" type="presParOf" srcId="{414FE23D-C626-4DC7-A2A0-148463466D0A}" destId="{EE4E6F6A-02A3-4C48-8B47-F642815A0075}" srcOrd="1" destOrd="0" presId="urn:microsoft.com/office/officeart/2005/8/layout/hProcess4"/>
    <dgm:cxn modelId="{CDACC87E-434E-5149-9E89-0EBCCECE28FC}" type="presParOf" srcId="{414FE23D-C626-4DC7-A2A0-148463466D0A}" destId="{1573E406-5F10-4A36-BD86-7487D9D993D6}" srcOrd="2" destOrd="0" presId="urn:microsoft.com/office/officeart/2005/8/layout/hProcess4"/>
    <dgm:cxn modelId="{2C5F44D6-6914-B84E-9137-DED321451A9D}" type="presParOf" srcId="{1573E406-5F10-4A36-BD86-7487D9D993D6}" destId="{B9EDFDFA-8383-41CC-8D61-13391EC5FA3F}" srcOrd="0" destOrd="0" presId="urn:microsoft.com/office/officeart/2005/8/layout/hProcess4"/>
    <dgm:cxn modelId="{4AB8BFF0-92BA-244E-9827-09E81D6062A4}" type="presParOf" srcId="{1573E406-5F10-4A36-BD86-7487D9D993D6}" destId="{EBF25338-9215-4DC6-9B1F-C2C1DC441BE4}" srcOrd="1" destOrd="0" presId="urn:microsoft.com/office/officeart/2005/8/layout/hProcess4"/>
    <dgm:cxn modelId="{92483997-F1F0-F149-BC42-13BC07F596C0}" type="presParOf" srcId="{1573E406-5F10-4A36-BD86-7487D9D993D6}" destId="{E0517AAE-EB1E-44F1-B49C-8FF256060F55}" srcOrd="2" destOrd="0" presId="urn:microsoft.com/office/officeart/2005/8/layout/hProcess4"/>
    <dgm:cxn modelId="{9FC87114-C726-CE4D-97E7-362EA043EB8E}" type="presParOf" srcId="{1573E406-5F10-4A36-BD86-7487D9D993D6}" destId="{84CE1C7A-10F4-43C3-B900-1089AB0DB66B}" srcOrd="3" destOrd="0" presId="urn:microsoft.com/office/officeart/2005/8/layout/hProcess4"/>
    <dgm:cxn modelId="{B803FED3-7320-F44D-B3EA-19CDB69A4F8C}" type="presParOf" srcId="{1573E406-5F10-4A36-BD86-7487D9D993D6}" destId="{C5585BF1-10B1-4729-999F-CED8A1AA9E04}" srcOrd="4" destOrd="0" presId="urn:microsoft.com/office/officeart/2005/8/layout/hProcess4"/>
    <dgm:cxn modelId="{D3C92B6B-6919-9F44-BB9E-862FCA3E7245}" type="presParOf" srcId="{414FE23D-C626-4DC7-A2A0-148463466D0A}" destId="{794C83AE-720E-4A50-A67C-DB2E98E5F615}" srcOrd="3" destOrd="0" presId="urn:microsoft.com/office/officeart/2005/8/layout/hProcess4"/>
    <dgm:cxn modelId="{E0201D34-7800-B247-B91D-19058932719D}" type="presParOf" srcId="{414FE23D-C626-4DC7-A2A0-148463466D0A}" destId="{BAEC0F9C-19A3-4F37-A975-C591F612CF2F}" srcOrd="4" destOrd="0" presId="urn:microsoft.com/office/officeart/2005/8/layout/hProcess4"/>
    <dgm:cxn modelId="{73A7305B-7B6D-6B43-BB03-D1FCBD2EF58D}" type="presParOf" srcId="{BAEC0F9C-19A3-4F37-A975-C591F612CF2F}" destId="{91781497-B72E-41F4-843B-2110DC4F0433}" srcOrd="0" destOrd="0" presId="urn:microsoft.com/office/officeart/2005/8/layout/hProcess4"/>
    <dgm:cxn modelId="{E714CF94-35C1-3944-91A0-C4B89FD290CF}" type="presParOf" srcId="{BAEC0F9C-19A3-4F37-A975-C591F612CF2F}" destId="{EB382A4C-6B74-46BB-8930-A1515002FC51}" srcOrd="1" destOrd="0" presId="urn:microsoft.com/office/officeart/2005/8/layout/hProcess4"/>
    <dgm:cxn modelId="{4F001CA0-A610-8145-B1B5-2C5588F55180}" type="presParOf" srcId="{BAEC0F9C-19A3-4F37-A975-C591F612CF2F}" destId="{75120D69-3999-44CB-9F8F-8A6D4871C6E5}" srcOrd="2" destOrd="0" presId="urn:microsoft.com/office/officeart/2005/8/layout/hProcess4"/>
    <dgm:cxn modelId="{691EA4A1-0823-AA45-9872-F432948D27F5}" type="presParOf" srcId="{BAEC0F9C-19A3-4F37-A975-C591F612CF2F}" destId="{2606C89C-8230-44DA-A700-EE71C7DE9AF8}" srcOrd="3" destOrd="0" presId="urn:microsoft.com/office/officeart/2005/8/layout/hProcess4"/>
    <dgm:cxn modelId="{63605D78-8B90-E942-822C-135C0B66B683}" type="presParOf" srcId="{BAEC0F9C-19A3-4F37-A975-C591F612CF2F}" destId="{74123526-99F7-4446-8017-A690BBE93A1E}" srcOrd="4" destOrd="0" presId="urn:microsoft.com/office/officeart/2005/8/layout/hProcess4"/>
    <dgm:cxn modelId="{BA229340-F23D-7C45-96BC-E1FF53CE83D5}" type="presParOf" srcId="{414FE23D-C626-4DC7-A2A0-148463466D0A}" destId="{63D1BA4D-3339-4633-8661-7C0D1CDB5753}" srcOrd="5" destOrd="0" presId="urn:microsoft.com/office/officeart/2005/8/layout/hProcess4"/>
    <dgm:cxn modelId="{3BAA23E0-4F1C-0A4A-8F84-7F2766C652D3}" type="presParOf" srcId="{414FE23D-C626-4DC7-A2A0-148463466D0A}" destId="{9C286EEC-7050-4C51-98C9-D24D72E5B969}" srcOrd="6" destOrd="0" presId="urn:microsoft.com/office/officeart/2005/8/layout/hProcess4"/>
    <dgm:cxn modelId="{940F6E8B-1BD1-764B-B930-FB7929BC4D95}" type="presParOf" srcId="{9C286EEC-7050-4C51-98C9-D24D72E5B969}" destId="{53BFDBA1-0D28-475D-8EF0-F7F4B959BA8E}" srcOrd="0" destOrd="0" presId="urn:microsoft.com/office/officeart/2005/8/layout/hProcess4"/>
    <dgm:cxn modelId="{3C84015C-9654-9641-B2C0-FCC85AE6133A}" type="presParOf" srcId="{9C286EEC-7050-4C51-98C9-D24D72E5B969}" destId="{D659894C-9748-4A17-A4A6-D51CEF5848B9}" srcOrd="1" destOrd="0" presId="urn:microsoft.com/office/officeart/2005/8/layout/hProcess4"/>
    <dgm:cxn modelId="{7D894983-CF08-9B4A-84C7-CB02DC45BFF6}" type="presParOf" srcId="{9C286EEC-7050-4C51-98C9-D24D72E5B969}" destId="{96C34405-DEA2-4BED-8DC8-35FADE9BA93C}" srcOrd="2" destOrd="0" presId="urn:microsoft.com/office/officeart/2005/8/layout/hProcess4"/>
    <dgm:cxn modelId="{218E55DB-F8B9-EB4C-931A-7ED694AE6C5E}" type="presParOf" srcId="{9C286EEC-7050-4C51-98C9-D24D72E5B969}" destId="{415D00D3-0E96-4186-8688-A2BBE49BA5FA}" srcOrd="3" destOrd="0" presId="urn:microsoft.com/office/officeart/2005/8/layout/hProcess4"/>
    <dgm:cxn modelId="{87922CF0-4B2F-6F40-9160-3E36A194B95B}" type="presParOf" srcId="{9C286EEC-7050-4C51-98C9-D24D72E5B969}" destId="{EA04BE6E-9FD9-4845-AA17-7A5F2F72F42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9A838-0B27-4578-A74A-1E6CB73B660B}" type="doc">
      <dgm:prSet loTypeId="urn:microsoft.com/office/officeart/2005/8/layout/cycle1" loCatId="cycle" qsTypeId="urn:microsoft.com/office/officeart/2005/8/quickstyle/simple1" qsCatId="simple" csTypeId="urn:microsoft.com/office/officeart/2005/8/colors/accent1_2" csCatId="accent1"/>
      <dgm:spPr/>
    </dgm:pt>
    <dgm:pt modelId="{C361271F-DB69-4DAD-BA44-6C629B552EDA}">
      <dgm:prSet/>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endParaRPr kumimoji="0" lang="fr-BE" altLang="en-US" b="0" i="0" u="none" strike="noStrike" cap="none" normalizeH="0" baseline="0">
            <a:ln>
              <a:noFill/>
            </a:ln>
            <a:solidFill>
              <a:srgbClr val="0F5494"/>
            </a:solidFill>
            <a:effectLst/>
            <a:latin typeface="Verdana" panose="020B0604030504040204" pitchFamily="34" charset="0"/>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b="0" i="0" u="none" strike="noStrike" cap="none" normalizeH="0" baseline="0">
              <a:ln>
                <a:noFill/>
              </a:ln>
              <a:solidFill>
                <a:srgbClr val="0F5494"/>
              </a:solidFill>
              <a:effectLst/>
              <a:latin typeface="Verdana" panose="020B0604030504040204" pitchFamily="34" charset="0"/>
            </a:rPr>
            <a:t>Risk Response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b="0" i="0" u="none" strike="noStrike" cap="none" normalizeH="0" baseline="0">
              <a:ln>
                <a:noFill/>
              </a:ln>
              <a:solidFill>
                <a:srgbClr val="0F5494"/>
              </a:solidFill>
              <a:effectLst/>
              <a:latin typeface="Verdana" panose="020B0604030504040204" pitchFamily="34" charset="0"/>
            </a:rPr>
            <a:t>&amp; Mitigation</a:t>
          </a:r>
          <a:endParaRPr kumimoji="0" lang="en-GB" altLang="en-US" b="0" i="0" u="none" strike="noStrike" cap="none" normalizeH="0" baseline="0">
            <a:ln>
              <a:noFill/>
            </a:ln>
            <a:solidFill>
              <a:srgbClr val="0F5494"/>
            </a:solidFill>
            <a:effectLst/>
            <a:latin typeface="Verdana" panose="020B0604030504040204" pitchFamily="34" charset="0"/>
          </a:endParaRPr>
        </a:p>
      </dgm:t>
    </dgm:pt>
    <dgm:pt modelId="{C49960C5-5CEC-442F-B33B-17ACCC6C89A7}" type="parTrans" cxnId="{B5D63713-984E-4287-B178-5DC20D291572}">
      <dgm:prSet/>
      <dgm:spPr/>
      <dgm:t>
        <a:bodyPr/>
        <a:lstStyle/>
        <a:p>
          <a:endParaRPr lang="nl-NL"/>
        </a:p>
      </dgm:t>
    </dgm:pt>
    <dgm:pt modelId="{5D3C0DFB-A715-4A56-9638-D18C383041AB}" type="sibTrans" cxnId="{B5D63713-984E-4287-B178-5DC20D291572}">
      <dgm:prSet/>
      <dgm:spPr/>
      <dgm:t>
        <a:bodyPr/>
        <a:lstStyle/>
        <a:p>
          <a:endParaRPr lang="nl-NL"/>
        </a:p>
      </dgm:t>
    </dgm:pt>
    <dgm:pt modelId="{F0BFE25B-0F9E-4877-BD24-FEE41A64E656}">
      <dgm:prSet/>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b="0" i="0" u="none" strike="noStrike" cap="none" normalizeH="0" baseline="0">
              <a:ln>
                <a:noFill/>
              </a:ln>
              <a:solidFill>
                <a:srgbClr val="0F5494"/>
              </a:solidFill>
              <a:effectLst/>
              <a:latin typeface="Verdana" panose="020B0604030504040204" pitchFamily="34" charset="0"/>
            </a:rPr>
            <a:t> Monitoring</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b="0" i="0" u="none" strike="noStrike" cap="none" normalizeH="0" baseline="0">
              <a:ln>
                <a:noFill/>
              </a:ln>
              <a:solidFill>
                <a:srgbClr val="0F5494"/>
              </a:solidFill>
              <a:effectLst/>
              <a:latin typeface="Verdana" panose="020B0604030504040204" pitchFamily="34" charset="0"/>
            </a:rPr>
            <a:t>&amp; Reporting</a:t>
          </a:r>
          <a:endParaRPr kumimoji="0" lang="en-GB" altLang="en-US" b="0" i="0" u="none" strike="noStrike" cap="none" normalizeH="0" baseline="0">
            <a:ln>
              <a:noFill/>
            </a:ln>
            <a:solidFill>
              <a:srgbClr val="0F5494"/>
            </a:solidFill>
            <a:effectLst/>
            <a:latin typeface="Verdana" panose="020B0604030504040204" pitchFamily="34" charset="0"/>
          </a:endParaRPr>
        </a:p>
      </dgm:t>
    </dgm:pt>
    <dgm:pt modelId="{646AD16B-0290-42E1-9C51-3AD311D7C125}" type="parTrans" cxnId="{8E4729DE-E655-4F10-9BA1-7578DCC1994F}">
      <dgm:prSet/>
      <dgm:spPr/>
      <dgm:t>
        <a:bodyPr/>
        <a:lstStyle/>
        <a:p>
          <a:endParaRPr lang="nl-NL"/>
        </a:p>
      </dgm:t>
    </dgm:pt>
    <dgm:pt modelId="{44881DB0-DE10-4C49-8198-842B6206180C}" type="sibTrans" cxnId="{8E4729DE-E655-4F10-9BA1-7578DCC1994F}">
      <dgm:prSet/>
      <dgm:spPr/>
      <dgm:t>
        <a:bodyPr/>
        <a:lstStyle/>
        <a:p>
          <a:endParaRPr lang="nl-NL"/>
        </a:p>
      </dgm:t>
    </dgm:pt>
    <dgm:pt modelId="{87FB2C3D-DDE0-4BCF-8A3A-5EB9F89D083E}">
      <dgm:prSet/>
      <dgm:spPr/>
      <dgm:t>
        <a:bodyPr/>
        <a:lstStyle/>
        <a:p>
          <a:pPr marL="3175" marR="0" lvl="0" indent="0" algn="ctr" defTabSz="914400" rtl="0" eaLnBrk="1" fontAlgn="base" latinLnBrk="0" hangingPunct="1">
            <a:lnSpc>
              <a:spcPct val="100000"/>
            </a:lnSpc>
            <a:spcBef>
              <a:spcPct val="0"/>
            </a:spcBef>
            <a:spcAft>
              <a:spcPct val="0"/>
            </a:spcAft>
            <a:buClrTx/>
            <a:buSzTx/>
            <a:buFontTx/>
            <a:buNone/>
            <a:tabLst/>
          </a:pPr>
          <a:endParaRPr kumimoji="0" lang="fr-BE" altLang="en-US" b="0" i="0" u="none" strike="noStrike" cap="none" normalizeH="0" baseline="0">
            <a:ln>
              <a:noFill/>
            </a:ln>
            <a:solidFill>
              <a:srgbClr val="0F5494"/>
            </a:solidFill>
            <a:effectLst/>
            <a:latin typeface="Verdana" panose="020B0604030504040204" pitchFamily="34" charset="0"/>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b="0" i="0" u="none" strike="noStrike" cap="none" normalizeH="0" baseline="0">
              <a:ln>
                <a:noFill/>
              </a:ln>
              <a:solidFill>
                <a:srgbClr val="0F5494"/>
              </a:solidFill>
              <a:effectLst/>
              <a:latin typeface="Verdana" panose="020B0604030504040204" pitchFamily="34" charset="0"/>
            </a:rPr>
            <a:t>Identification &amp;</a:t>
          </a:r>
          <a:br>
            <a:rPr kumimoji="0" lang="fr-BE" altLang="en-US" b="0" i="0" u="none" strike="noStrike" cap="none" normalizeH="0" baseline="0">
              <a:ln>
                <a:noFill/>
              </a:ln>
              <a:solidFill>
                <a:srgbClr val="0F5494"/>
              </a:solidFill>
              <a:effectLst/>
              <a:latin typeface="Verdana" panose="020B0604030504040204" pitchFamily="34" charset="0"/>
            </a:rPr>
          </a:br>
          <a:r>
            <a:rPr kumimoji="0" lang="fr-BE" altLang="en-US" b="0" i="0" u="none" strike="noStrike" cap="none" normalizeH="0" baseline="0">
              <a:ln>
                <a:noFill/>
              </a:ln>
              <a:solidFill>
                <a:srgbClr val="0F5494"/>
              </a:solidFill>
              <a:effectLst/>
              <a:latin typeface="Verdana" panose="020B0604030504040204" pitchFamily="34" charset="0"/>
            </a:rPr>
            <a:t>Assessment</a:t>
          </a:r>
          <a:endParaRPr kumimoji="0" lang="en-GB" altLang="en-US" b="0" i="0" u="none" strike="noStrike" cap="none" normalizeH="0" baseline="0">
            <a:ln>
              <a:noFill/>
            </a:ln>
            <a:solidFill>
              <a:srgbClr val="0F5494"/>
            </a:solidFill>
            <a:effectLst/>
            <a:latin typeface="Verdana" panose="020B0604030504040204" pitchFamily="34" charset="0"/>
          </a:endParaRPr>
        </a:p>
      </dgm:t>
    </dgm:pt>
    <dgm:pt modelId="{F6A297F0-09D7-4B9F-A7F6-3E44504E941C}" type="parTrans" cxnId="{8369240D-6C2D-4E9F-82BE-F359995A8692}">
      <dgm:prSet/>
      <dgm:spPr/>
      <dgm:t>
        <a:bodyPr/>
        <a:lstStyle/>
        <a:p>
          <a:endParaRPr lang="nl-NL"/>
        </a:p>
      </dgm:t>
    </dgm:pt>
    <dgm:pt modelId="{6A0EB076-8ED9-41CD-99FC-D52523959C24}" type="sibTrans" cxnId="{8369240D-6C2D-4E9F-82BE-F359995A8692}">
      <dgm:prSet/>
      <dgm:spPr/>
      <dgm:t>
        <a:bodyPr/>
        <a:lstStyle/>
        <a:p>
          <a:endParaRPr lang="nl-NL"/>
        </a:p>
      </dgm:t>
    </dgm:pt>
    <dgm:pt modelId="{495D6B51-34A0-45C2-BB08-FBE6BE870464}" type="pres">
      <dgm:prSet presAssocID="{E5E9A838-0B27-4578-A74A-1E6CB73B660B}" presName="cycle" presStyleCnt="0">
        <dgm:presLayoutVars>
          <dgm:dir/>
          <dgm:resizeHandles val="exact"/>
        </dgm:presLayoutVars>
      </dgm:prSet>
      <dgm:spPr/>
    </dgm:pt>
    <dgm:pt modelId="{246BA389-B2B6-4BBA-B9B6-DA43FDC0C0C7}" type="pres">
      <dgm:prSet presAssocID="{C361271F-DB69-4DAD-BA44-6C629B552EDA}" presName="dummy" presStyleCnt="0"/>
      <dgm:spPr/>
    </dgm:pt>
    <dgm:pt modelId="{03D67A86-121E-40DA-80DD-CD8227D26961}" type="pres">
      <dgm:prSet presAssocID="{C361271F-DB69-4DAD-BA44-6C629B552EDA}" presName="node" presStyleLbl="revTx" presStyleIdx="0" presStyleCnt="3">
        <dgm:presLayoutVars>
          <dgm:bulletEnabled val="1"/>
        </dgm:presLayoutVars>
      </dgm:prSet>
      <dgm:spPr/>
      <dgm:t>
        <a:bodyPr/>
        <a:lstStyle/>
        <a:p>
          <a:endParaRPr lang="fr-FR"/>
        </a:p>
      </dgm:t>
    </dgm:pt>
    <dgm:pt modelId="{45FB119D-EEB1-40FB-9419-C8902C78AE9E}" type="pres">
      <dgm:prSet presAssocID="{5D3C0DFB-A715-4A56-9638-D18C383041AB}" presName="sibTrans" presStyleLbl="node1" presStyleIdx="0" presStyleCnt="3"/>
      <dgm:spPr/>
      <dgm:t>
        <a:bodyPr/>
        <a:lstStyle/>
        <a:p>
          <a:endParaRPr lang="fr-FR"/>
        </a:p>
      </dgm:t>
    </dgm:pt>
    <dgm:pt modelId="{8C99F4FF-1D74-4FF2-996E-A3A5023E71C5}" type="pres">
      <dgm:prSet presAssocID="{F0BFE25B-0F9E-4877-BD24-FEE41A64E656}" presName="dummy" presStyleCnt="0"/>
      <dgm:spPr/>
    </dgm:pt>
    <dgm:pt modelId="{C7B65532-25E7-4F33-BC87-527ED4BCC24C}" type="pres">
      <dgm:prSet presAssocID="{F0BFE25B-0F9E-4877-BD24-FEE41A64E656}" presName="node" presStyleLbl="revTx" presStyleIdx="1" presStyleCnt="3">
        <dgm:presLayoutVars>
          <dgm:bulletEnabled val="1"/>
        </dgm:presLayoutVars>
      </dgm:prSet>
      <dgm:spPr/>
      <dgm:t>
        <a:bodyPr/>
        <a:lstStyle/>
        <a:p>
          <a:endParaRPr lang="fr-FR"/>
        </a:p>
      </dgm:t>
    </dgm:pt>
    <dgm:pt modelId="{88BC94DE-6236-43C5-AFCF-7E01BC834E05}" type="pres">
      <dgm:prSet presAssocID="{44881DB0-DE10-4C49-8198-842B6206180C}" presName="sibTrans" presStyleLbl="node1" presStyleIdx="1" presStyleCnt="3"/>
      <dgm:spPr/>
      <dgm:t>
        <a:bodyPr/>
        <a:lstStyle/>
        <a:p>
          <a:endParaRPr lang="fr-FR"/>
        </a:p>
      </dgm:t>
    </dgm:pt>
    <dgm:pt modelId="{170EAE2E-26AA-4BA3-B112-C48BAEB663D9}" type="pres">
      <dgm:prSet presAssocID="{87FB2C3D-DDE0-4BCF-8A3A-5EB9F89D083E}" presName="dummy" presStyleCnt="0"/>
      <dgm:spPr/>
    </dgm:pt>
    <dgm:pt modelId="{CBE96C85-2AA7-46BA-B555-BACD3F4070DE}" type="pres">
      <dgm:prSet presAssocID="{87FB2C3D-DDE0-4BCF-8A3A-5EB9F89D083E}" presName="node" presStyleLbl="revTx" presStyleIdx="2" presStyleCnt="3">
        <dgm:presLayoutVars>
          <dgm:bulletEnabled val="1"/>
        </dgm:presLayoutVars>
      </dgm:prSet>
      <dgm:spPr/>
      <dgm:t>
        <a:bodyPr/>
        <a:lstStyle/>
        <a:p>
          <a:endParaRPr lang="fr-FR"/>
        </a:p>
      </dgm:t>
    </dgm:pt>
    <dgm:pt modelId="{5E8DD08C-5C95-4274-A277-1811C7BEA098}" type="pres">
      <dgm:prSet presAssocID="{6A0EB076-8ED9-41CD-99FC-D52523959C24}" presName="sibTrans" presStyleLbl="node1" presStyleIdx="2" presStyleCnt="3"/>
      <dgm:spPr/>
      <dgm:t>
        <a:bodyPr/>
        <a:lstStyle/>
        <a:p>
          <a:endParaRPr lang="fr-FR"/>
        </a:p>
      </dgm:t>
    </dgm:pt>
  </dgm:ptLst>
  <dgm:cxnLst>
    <dgm:cxn modelId="{8369240D-6C2D-4E9F-82BE-F359995A8692}" srcId="{E5E9A838-0B27-4578-A74A-1E6CB73B660B}" destId="{87FB2C3D-DDE0-4BCF-8A3A-5EB9F89D083E}" srcOrd="2" destOrd="0" parTransId="{F6A297F0-09D7-4B9F-A7F6-3E44504E941C}" sibTransId="{6A0EB076-8ED9-41CD-99FC-D52523959C24}"/>
    <dgm:cxn modelId="{EA97E283-F543-4996-ABAB-DCD175611579}" type="presOf" srcId="{C361271F-DB69-4DAD-BA44-6C629B552EDA}" destId="{03D67A86-121E-40DA-80DD-CD8227D26961}" srcOrd="0" destOrd="0" presId="urn:microsoft.com/office/officeart/2005/8/layout/cycle1"/>
    <dgm:cxn modelId="{B5D63713-984E-4287-B178-5DC20D291572}" srcId="{E5E9A838-0B27-4578-A74A-1E6CB73B660B}" destId="{C361271F-DB69-4DAD-BA44-6C629B552EDA}" srcOrd="0" destOrd="0" parTransId="{C49960C5-5CEC-442F-B33B-17ACCC6C89A7}" sibTransId="{5D3C0DFB-A715-4A56-9638-D18C383041AB}"/>
    <dgm:cxn modelId="{EDCF4910-C425-4349-8CB7-9EFADAF60DD9}" type="presOf" srcId="{F0BFE25B-0F9E-4877-BD24-FEE41A64E656}" destId="{C7B65532-25E7-4F33-BC87-527ED4BCC24C}" srcOrd="0" destOrd="0" presId="urn:microsoft.com/office/officeart/2005/8/layout/cycle1"/>
    <dgm:cxn modelId="{01AF1FED-73E1-4103-B393-8BFF21D74CF5}" type="presOf" srcId="{5D3C0DFB-A715-4A56-9638-D18C383041AB}" destId="{45FB119D-EEB1-40FB-9419-C8902C78AE9E}" srcOrd="0" destOrd="0" presId="urn:microsoft.com/office/officeart/2005/8/layout/cycle1"/>
    <dgm:cxn modelId="{23416A1A-42BF-4EA5-9237-292AC82EF3B7}" type="presOf" srcId="{E5E9A838-0B27-4578-A74A-1E6CB73B660B}" destId="{495D6B51-34A0-45C2-BB08-FBE6BE870464}" srcOrd="0" destOrd="0" presId="urn:microsoft.com/office/officeart/2005/8/layout/cycle1"/>
    <dgm:cxn modelId="{09C39040-2D4D-4CA7-844A-9AA5FD57E0A5}" type="presOf" srcId="{87FB2C3D-DDE0-4BCF-8A3A-5EB9F89D083E}" destId="{CBE96C85-2AA7-46BA-B555-BACD3F4070DE}" srcOrd="0" destOrd="0" presId="urn:microsoft.com/office/officeart/2005/8/layout/cycle1"/>
    <dgm:cxn modelId="{8E4729DE-E655-4F10-9BA1-7578DCC1994F}" srcId="{E5E9A838-0B27-4578-A74A-1E6CB73B660B}" destId="{F0BFE25B-0F9E-4877-BD24-FEE41A64E656}" srcOrd="1" destOrd="0" parTransId="{646AD16B-0290-42E1-9C51-3AD311D7C125}" sibTransId="{44881DB0-DE10-4C49-8198-842B6206180C}"/>
    <dgm:cxn modelId="{AE96C99B-2F33-41B5-9BDD-75CC95AC7C15}" type="presOf" srcId="{6A0EB076-8ED9-41CD-99FC-D52523959C24}" destId="{5E8DD08C-5C95-4274-A277-1811C7BEA098}" srcOrd="0" destOrd="0" presId="urn:microsoft.com/office/officeart/2005/8/layout/cycle1"/>
    <dgm:cxn modelId="{F72C8C35-8668-42F6-BDC8-F4CD9454CE00}" type="presOf" srcId="{44881DB0-DE10-4C49-8198-842B6206180C}" destId="{88BC94DE-6236-43C5-AFCF-7E01BC834E05}" srcOrd="0" destOrd="0" presId="urn:microsoft.com/office/officeart/2005/8/layout/cycle1"/>
    <dgm:cxn modelId="{82478CF1-AFF4-4F07-8800-1DD7676DA58A}" type="presParOf" srcId="{495D6B51-34A0-45C2-BB08-FBE6BE870464}" destId="{246BA389-B2B6-4BBA-B9B6-DA43FDC0C0C7}" srcOrd="0" destOrd="0" presId="urn:microsoft.com/office/officeart/2005/8/layout/cycle1"/>
    <dgm:cxn modelId="{4C92C7E9-651A-4F45-A72F-4576E4B40E09}" type="presParOf" srcId="{495D6B51-34A0-45C2-BB08-FBE6BE870464}" destId="{03D67A86-121E-40DA-80DD-CD8227D26961}" srcOrd="1" destOrd="0" presId="urn:microsoft.com/office/officeart/2005/8/layout/cycle1"/>
    <dgm:cxn modelId="{EFC4E5E7-DE6D-45E3-9659-37EDE726769B}" type="presParOf" srcId="{495D6B51-34A0-45C2-BB08-FBE6BE870464}" destId="{45FB119D-EEB1-40FB-9419-C8902C78AE9E}" srcOrd="2" destOrd="0" presId="urn:microsoft.com/office/officeart/2005/8/layout/cycle1"/>
    <dgm:cxn modelId="{05369CA3-C70E-4079-A6B4-AA2CC48A37CE}" type="presParOf" srcId="{495D6B51-34A0-45C2-BB08-FBE6BE870464}" destId="{8C99F4FF-1D74-4FF2-996E-A3A5023E71C5}" srcOrd="3" destOrd="0" presId="urn:microsoft.com/office/officeart/2005/8/layout/cycle1"/>
    <dgm:cxn modelId="{1E1B0246-164D-464A-AD01-267D7115798A}" type="presParOf" srcId="{495D6B51-34A0-45C2-BB08-FBE6BE870464}" destId="{C7B65532-25E7-4F33-BC87-527ED4BCC24C}" srcOrd="4" destOrd="0" presId="urn:microsoft.com/office/officeart/2005/8/layout/cycle1"/>
    <dgm:cxn modelId="{788DCC0E-1EF4-47EA-9BFD-824687FC4C62}" type="presParOf" srcId="{495D6B51-34A0-45C2-BB08-FBE6BE870464}" destId="{88BC94DE-6236-43C5-AFCF-7E01BC834E05}" srcOrd="5" destOrd="0" presId="urn:microsoft.com/office/officeart/2005/8/layout/cycle1"/>
    <dgm:cxn modelId="{4D94DE3F-6657-4867-9FCF-34F2F88B5CE0}" type="presParOf" srcId="{495D6B51-34A0-45C2-BB08-FBE6BE870464}" destId="{170EAE2E-26AA-4BA3-B112-C48BAEB663D9}" srcOrd="6" destOrd="0" presId="urn:microsoft.com/office/officeart/2005/8/layout/cycle1"/>
    <dgm:cxn modelId="{B4F3E5A8-434D-42FA-A63C-A37B0F04F912}" type="presParOf" srcId="{495D6B51-34A0-45C2-BB08-FBE6BE870464}" destId="{CBE96C85-2AA7-46BA-B555-BACD3F4070DE}" srcOrd="7" destOrd="0" presId="urn:microsoft.com/office/officeart/2005/8/layout/cycle1"/>
    <dgm:cxn modelId="{C136D00F-46E8-4FD3-8B35-F71192BBEAA6}" type="presParOf" srcId="{495D6B51-34A0-45C2-BB08-FBE6BE870464}" destId="{5E8DD08C-5C95-4274-A277-1811C7BEA098}"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0EA56D-6477-4822-88A3-D9FF8B6526D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DE88F9F3-A79D-4351-8A4C-153BF9B34962}">
      <dgm:prSet phldrT="[Tekst]" custT="1"/>
      <dgm:spPr/>
      <dgm:t>
        <a:bodyPr/>
        <a:lstStyle/>
        <a:p>
          <a:r>
            <a:rPr lang="nl-NL" sz="2000" dirty="0"/>
            <a:t>low</a:t>
          </a:r>
        </a:p>
      </dgm:t>
    </dgm:pt>
    <dgm:pt modelId="{A779350D-1D9A-46DB-B784-BE9E50091142}" type="parTrans" cxnId="{B4E9F655-4BFC-4852-9187-1C1140F41043}">
      <dgm:prSet/>
      <dgm:spPr/>
      <dgm:t>
        <a:bodyPr/>
        <a:lstStyle/>
        <a:p>
          <a:endParaRPr lang="nl-NL"/>
        </a:p>
      </dgm:t>
    </dgm:pt>
    <dgm:pt modelId="{4E8864D7-9C66-4861-B880-CF3C0D6A5A49}" type="sibTrans" cxnId="{B4E9F655-4BFC-4852-9187-1C1140F41043}">
      <dgm:prSet/>
      <dgm:spPr/>
      <dgm:t>
        <a:bodyPr/>
        <a:lstStyle/>
        <a:p>
          <a:endParaRPr lang="nl-NL"/>
        </a:p>
      </dgm:t>
    </dgm:pt>
    <dgm:pt modelId="{D54EBC53-7343-45A7-BBCF-56B9057C33E4}">
      <dgm:prSet phldrT="[Tekst]" custT="1"/>
      <dgm:spPr/>
      <dgm:t>
        <a:bodyPr/>
        <a:lstStyle/>
        <a:p>
          <a:r>
            <a:rPr lang="nl-NL" sz="2000" dirty="0"/>
            <a:t>moderate</a:t>
          </a:r>
        </a:p>
      </dgm:t>
    </dgm:pt>
    <dgm:pt modelId="{C120FAFC-FCE6-4D48-B08B-05A01C7797D6}" type="parTrans" cxnId="{CFC7516C-B98B-4D45-9134-0D8C5640A733}">
      <dgm:prSet/>
      <dgm:spPr/>
      <dgm:t>
        <a:bodyPr/>
        <a:lstStyle/>
        <a:p>
          <a:endParaRPr lang="nl-NL"/>
        </a:p>
      </dgm:t>
    </dgm:pt>
    <dgm:pt modelId="{5FC14CDD-CDA4-4180-9B74-FAA436F8A3FE}" type="sibTrans" cxnId="{CFC7516C-B98B-4D45-9134-0D8C5640A733}">
      <dgm:prSet/>
      <dgm:spPr/>
      <dgm:t>
        <a:bodyPr/>
        <a:lstStyle/>
        <a:p>
          <a:endParaRPr lang="nl-NL"/>
        </a:p>
      </dgm:t>
    </dgm:pt>
    <dgm:pt modelId="{E0960A79-B6E1-45E8-A81F-9C73BBD9881D}">
      <dgm:prSet phldrT="[Tekst]" custT="1"/>
      <dgm:spPr/>
      <dgm:t>
        <a:bodyPr/>
        <a:lstStyle/>
        <a:p>
          <a:r>
            <a:rPr lang="nl-NL" sz="2000" dirty="0" err="1"/>
            <a:t>substantial</a:t>
          </a:r>
          <a:endParaRPr lang="nl-NL" sz="2000" dirty="0"/>
        </a:p>
      </dgm:t>
    </dgm:pt>
    <dgm:pt modelId="{F9F547FE-17CB-45F7-9E7B-51F825100CFD}" type="parTrans" cxnId="{15F06BC7-337C-4CF9-AE93-A3BA76599BBD}">
      <dgm:prSet/>
      <dgm:spPr/>
      <dgm:t>
        <a:bodyPr/>
        <a:lstStyle/>
        <a:p>
          <a:endParaRPr lang="nl-NL"/>
        </a:p>
      </dgm:t>
    </dgm:pt>
    <dgm:pt modelId="{A5FAD056-43C3-4AD4-B31A-1716948910E9}" type="sibTrans" cxnId="{15F06BC7-337C-4CF9-AE93-A3BA76599BBD}">
      <dgm:prSet/>
      <dgm:spPr/>
      <dgm:t>
        <a:bodyPr/>
        <a:lstStyle/>
        <a:p>
          <a:endParaRPr lang="nl-NL"/>
        </a:p>
      </dgm:t>
    </dgm:pt>
    <dgm:pt modelId="{CF5592B1-9378-4C12-A974-6A102356833D}">
      <dgm:prSet/>
      <dgm:spPr/>
      <dgm:t>
        <a:bodyPr/>
        <a:lstStyle/>
        <a:p>
          <a:endParaRPr lang="nl-NL"/>
        </a:p>
      </dgm:t>
    </dgm:pt>
    <dgm:pt modelId="{5E06C69E-4468-42BE-8410-7783279231DF}" type="parTrans" cxnId="{74845C8A-4B97-4E5D-9397-CE2D26822722}">
      <dgm:prSet/>
      <dgm:spPr/>
      <dgm:t>
        <a:bodyPr/>
        <a:lstStyle/>
        <a:p>
          <a:endParaRPr lang="nl-NL"/>
        </a:p>
      </dgm:t>
    </dgm:pt>
    <dgm:pt modelId="{8BA1EAAC-A342-4E21-B44D-EC521EFCAF3F}" type="sibTrans" cxnId="{74845C8A-4B97-4E5D-9397-CE2D26822722}">
      <dgm:prSet/>
      <dgm:spPr/>
      <dgm:t>
        <a:bodyPr/>
        <a:lstStyle/>
        <a:p>
          <a:endParaRPr lang="nl-NL"/>
        </a:p>
      </dgm:t>
    </dgm:pt>
    <dgm:pt modelId="{5EEC6CD9-EBB0-4E4B-89F2-C0895CA4500E}" type="pres">
      <dgm:prSet presAssocID="{230EA56D-6477-4822-88A3-D9FF8B6526D5}" presName="arrowDiagram" presStyleCnt="0">
        <dgm:presLayoutVars>
          <dgm:chMax val="5"/>
          <dgm:dir/>
          <dgm:resizeHandles val="exact"/>
        </dgm:presLayoutVars>
      </dgm:prSet>
      <dgm:spPr/>
      <dgm:t>
        <a:bodyPr/>
        <a:lstStyle/>
        <a:p>
          <a:endParaRPr lang="fr-FR"/>
        </a:p>
      </dgm:t>
    </dgm:pt>
    <dgm:pt modelId="{36AC6ACC-BD96-4860-8B92-C1C45814AE88}" type="pres">
      <dgm:prSet presAssocID="{230EA56D-6477-4822-88A3-D9FF8B6526D5}" presName="arrow" presStyleLbl="bgShp" presStyleIdx="0" presStyleCnt="1" custScaleX="91841" custLinFactNeighborX="1018" custLinFactNeighborY="4645"/>
      <dgm:spPr>
        <a:solidFill>
          <a:srgbClr val="F7935B"/>
        </a:solidFill>
      </dgm:spPr>
    </dgm:pt>
    <dgm:pt modelId="{118AE968-45B2-4A3E-9221-076654E4FDB5}" type="pres">
      <dgm:prSet presAssocID="{230EA56D-6477-4822-88A3-D9FF8B6526D5}" presName="arrowDiagram4" presStyleCnt="0"/>
      <dgm:spPr/>
    </dgm:pt>
    <dgm:pt modelId="{C637FACF-3D71-4820-A1F3-904330CEDD21}" type="pres">
      <dgm:prSet presAssocID="{DE88F9F3-A79D-4351-8A4C-153BF9B34962}" presName="bullet4a" presStyleLbl="node1" presStyleIdx="0" presStyleCnt="4"/>
      <dgm:spPr/>
    </dgm:pt>
    <dgm:pt modelId="{11A8B265-520C-4A6F-BCEC-47A895CE4315}" type="pres">
      <dgm:prSet presAssocID="{DE88F9F3-A79D-4351-8A4C-153BF9B34962}" presName="textBox4a" presStyleLbl="revTx" presStyleIdx="0" presStyleCnt="4">
        <dgm:presLayoutVars>
          <dgm:bulletEnabled val="1"/>
        </dgm:presLayoutVars>
      </dgm:prSet>
      <dgm:spPr/>
      <dgm:t>
        <a:bodyPr/>
        <a:lstStyle/>
        <a:p>
          <a:endParaRPr lang="fr-FR"/>
        </a:p>
      </dgm:t>
    </dgm:pt>
    <dgm:pt modelId="{CB257446-8B06-48F8-857F-35AA5353DED7}" type="pres">
      <dgm:prSet presAssocID="{D54EBC53-7343-45A7-BBCF-56B9057C33E4}" presName="bullet4b" presStyleLbl="node1" presStyleIdx="1" presStyleCnt="4"/>
      <dgm:spPr>
        <a:solidFill>
          <a:srgbClr val="FFFF00"/>
        </a:solidFill>
      </dgm:spPr>
    </dgm:pt>
    <dgm:pt modelId="{CDEB8BED-CAA9-4A4F-9097-8B4246C0BD46}" type="pres">
      <dgm:prSet presAssocID="{D54EBC53-7343-45A7-BBCF-56B9057C33E4}" presName="textBox4b" presStyleLbl="revTx" presStyleIdx="1" presStyleCnt="4" custScaleX="180674">
        <dgm:presLayoutVars>
          <dgm:bulletEnabled val="1"/>
        </dgm:presLayoutVars>
      </dgm:prSet>
      <dgm:spPr/>
      <dgm:t>
        <a:bodyPr/>
        <a:lstStyle/>
        <a:p>
          <a:endParaRPr lang="fr-FR"/>
        </a:p>
      </dgm:t>
    </dgm:pt>
    <dgm:pt modelId="{BED380E3-5ED9-41CA-B704-FCA502EB9814}" type="pres">
      <dgm:prSet presAssocID="{E0960A79-B6E1-45E8-A81F-9C73BBD9881D}" presName="bullet4c" presStyleLbl="node1" presStyleIdx="2" presStyleCnt="4"/>
      <dgm:spPr>
        <a:solidFill>
          <a:srgbClr val="FBA14F"/>
        </a:solidFill>
      </dgm:spPr>
    </dgm:pt>
    <dgm:pt modelId="{9558FE38-75A9-46BD-9B51-CEF3DE089EDB}" type="pres">
      <dgm:prSet presAssocID="{E0960A79-B6E1-45E8-A81F-9C73BBD9881D}" presName="textBox4c" presStyleLbl="revTx" presStyleIdx="2" presStyleCnt="4" custScaleX="236433">
        <dgm:presLayoutVars>
          <dgm:bulletEnabled val="1"/>
        </dgm:presLayoutVars>
      </dgm:prSet>
      <dgm:spPr/>
      <dgm:t>
        <a:bodyPr/>
        <a:lstStyle/>
        <a:p>
          <a:endParaRPr lang="fr-FR"/>
        </a:p>
      </dgm:t>
    </dgm:pt>
    <dgm:pt modelId="{C4D983F5-7943-4C5A-935A-CCF5875778B7}" type="pres">
      <dgm:prSet presAssocID="{CF5592B1-9378-4C12-A974-6A102356833D}" presName="bullet4d" presStyleLbl="node1" presStyleIdx="3" presStyleCnt="4"/>
      <dgm:spPr>
        <a:prstGeom prst="noSmoking">
          <a:avLst/>
        </a:prstGeom>
        <a:solidFill>
          <a:srgbClr val="FF0000"/>
        </a:solidFill>
      </dgm:spPr>
    </dgm:pt>
    <dgm:pt modelId="{52C8ECF5-3C98-4FFB-AB87-1574360654DD}" type="pres">
      <dgm:prSet presAssocID="{CF5592B1-9378-4C12-A974-6A102356833D}" presName="textBox4d" presStyleLbl="revTx" presStyleIdx="3" presStyleCnt="4">
        <dgm:presLayoutVars>
          <dgm:bulletEnabled val="1"/>
        </dgm:presLayoutVars>
      </dgm:prSet>
      <dgm:spPr/>
      <dgm:t>
        <a:bodyPr/>
        <a:lstStyle/>
        <a:p>
          <a:endParaRPr lang="fr-FR"/>
        </a:p>
      </dgm:t>
    </dgm:pt>
  </dgm:ptLst>
  <dgm:cxnLst>
    <dgm:cxn modelId="{15F06BC7-337C-4CF9-AE93-A3BA76599BBD}" srcId="{230EA56D-6477-4822-88A3-D9FF8B6526D5}" destId="{E0960A79-B6E1-45E8-A81F-9C73BBD9881D}" srcOrd="2" destOrd="0" parTransId="{F9F547FE-17CB-45F7-9E7B-51F825100CFD}" sibTransId="{A5FAD056-43C3-4AD4-B31A-1716948910E9}"/>
    <dgm:cxn modelId="{33B6C323-86E6-41B1-BCC7-A19489D5BD38}" type="presOf" srcId="{E0960A79-B6E1-45E8-A81F-9C73BBD9881D}" destId="{9558FE38-75A9-46BD-9B51-CEF3DE089EDB}" srcOrd="0" destOrd="0" presId="urn:microsoft.com/office/officeart/2005/8/layout/arrow2"/>
    <dgm:cxn modelId="{36CDE19F-907E-4528-BFA1-AFC0F4974E35}" type="presOf" srcId="{CF5592B1-9378-4C12-A974-6A102356833D}" destId="{52C8ECF5-3C98-4FFB-AB87-1574360654DD}" srcOrd="0" destOrd="0" presId="urn:microsoft.com/office/officeart/2005/8/layout/arrow2"/>
    <dgm:cxn modelId="{74845C8A-4B97-4E5D-9397-CE2D26822722}" srcId="{230EA56D-6477-4822-88A3-D9FF8B6526D5}" destId="{CF5592B1-9378-4C12-A974-6A102356833D}" srcOrd="3" destOrd="0" parTransId="{5E06C69E-4468-42BE-8410-7783279231DF}" sibTransId="{8BA1EAAC-A342-4E21-B44D-EC521EFCAF3F}"/>
    <dgm:cxn modelId="{B4E9F655-4BFC-4852-9187-1C1140F41043}" srcId="{230EA56D-6477-4822-88A3-D9FF8B6526D5}" destId="{DE88F9F3-A79D-4351-8A4C-153BF9B34962}" srcOrd="0" destOrd="0" parTransId="{A779350D-1D9A-46DB-B784-BE9E50091142}" sibTransId="{4E8864D7-9C66-4861-B880-CF3C0D6A5A49}"/>
    <dgm:cxn modelId="{CFC7516C-B98B-4D45-9134-0D8C5640A733}" srcId="{230EA56D-6477-4822-88A3-D9FF8B6526D5}" destId="{D54EBC53-7343-45A7-BBCF-56B9057C33E4}" srcOrd="1" destOrd="0" parTransId="{C120FAFC-FCE6-4D48-B08B-05A01C7797D6}" sibTransId="{5FC14CDD-CDA4-4180-9B74-FAA436F8A3FE}"/>
    <dgm:cxn modelId="{B48BE0A4-CF7D-4370-8E23-A396BFE29478}" type="presOf" srcId="{DE88F9F3-A79D-4351-8A4C-153BF9B34962}" destId="{11A8B265-520C-4A6F-BCEC-47A895CE4315}" srcOrd="0" destOrd="0" presId="urn:microsoft.com/office/officeart/2005/8/layout/arrow2"/>
    <dgm:cxn modelId="{4B57D84C-0B60-4230-B110-845F50EE2921}" type="presOf" srcId="{D54EBC53-7343-45A7-BBCF-56B9057C33E4}" destId="{CDEB8BED-CAA9-4A4F-9097-8B4246C0BD46}" srcOrd="0" destOrd="0" presId="urn:microsoft.com/office/officeart/2005/8/layout/arrow2"/>
    <dgm:cxn modelId="{DC6E6994-361B-40C0-B098-4521CF29C57C}" type="presOf" srcId="{230EA56D-6477-4822-88A3-D9FF8B6526D5}" destId="{5EEC6CD9-EBB0-4E4B-89F2-C0895CA4500E}" srcOrd="0" destOrd="0" presId="urn:microsoft.com/office/officeart/2005/8/layout/arrow2"/>
    <dgm:cxn modelId="{0BF6F5D7-A2D0-4094-98A5-3B14710BC8A7}" type="presParOf" srcId="{5EEC6CD9-EBB0-4E4B-89F2-C0895CA4500E}" destId="{36AC6ACC-BD96-4860-8B92-C1C45814AE88}" srcOrd="0" destOrd="0" presId="urn:microsoft.com/office/officeart/2005/8/layout/arrow2"/>
    <dgm:cxn modelId="{BCCEF3F8-BCD5-411D-BDC1-3DAA0DE0C98A}" type="presParOf" srcId="{5EEC6CD9-EBB0-4E4B-89F2-C0895CA4500E}" destId="{118AE968-45B2-4A3E-9221-076654E4FDB5}" srcOrd="1" destOrd="0" presId="urn:microsoft.com/office/officeart/2005/8/layout/arrow2"/>
    <dgm:cxn modelId="{121CD967-863A-4BE5-A9AC-51404E28967E}" type="presParOf" srcId="{118AE968-45B2-4A3E-9221-076654E4FDB5}" destId="{C637FACF-3D71-4820-A1F3-904330CEDD21}" srcOrd="0" destOrd="0" presId="urn:microsoft.com/office/officeart/2005/8/layout/arrow2"/>
    <dgm:cxn modelId="{C9EA1D0B-20BA-4F8C-B814-7678D5679B4E}" type="presParOf" srcId="{118AE968-45B2-4A3E-9221-076654E4FDB5}" destId="{11A8B265-520C-4A6F-BCEC-47A895CE4315}" srcOrd="1" destOrd="0" presId="urn:microsoft.com/office/officeart/2005/8/layout/arrow2"/>
    <dgm:cxn modelId="{ED901A3B-920C-4306-9BCC-27859BDD8AC6}" type="presParOf" srcId="{118AE968-45B2-4A3E-9221-076654E4FDB5}" destId="{CB257446-8B06-48F8-857F-35AA5353DED7}" srcOrd="2" destOrd="0" presId="urn:microsoft.com/office/officeart/2005/8/layout/arrow2"/>
    <dgm:cxn modelId="{EBBBE62E-43B3-49C7-AF4B-CF3943EABC68}" type="presParOf" srcId="{118AE968-45B2-4A3E-9221-076654E4FDB5}" destId="{CDEB8BED-CAA9-4A4F-9097-8B4246C0BD46}" srcOrd="3" destOrd="0" presId="urn:microsoft.com/office/officeart/2005/8/layout/arrow2"/>
    <dgm:cxn modelId="{E9B3D660-6EB8-4C3B-ABD5-17D08E36BCC2}" type="presParOf" srcId="{118AE968-45B2-4A3E-9221-076654E4FDB5}" destId="{BED380E3-5ED9-41CA-B704-FCA502EB9814}" srcOrd="4" destOrd="0" presId="urn:microsoft.com/office/officeart/2005/8/layout/arrow2"/>
    <dgm:cxn modelId="{8ACED018-5F86-4770-B7E0-249F402A899E}" type="presParOf" srcId="{118AE968-45B2-4A3E-9221-076654E4FDB5}" destId="{9558FE38-75A9-46BD-9B51-CEF3DE089EDB}" srcOrd="5" destOrd="0" presId="urn:microsoft.com/office/officeart/2005/8/layout/arrow2"/>
    <dgm:cxn modelId="{1E72E63D-C66D-4CFD-BFAA-0D54A4614075}" type="presParOf" srcId="{118AE968-45B2-4A3E-9221-076654E4FDB5}" destId="{C4D983F5-7943-4C5A-935A-CCF5875778B7}" srcOrd="6" destOrd="0" presId="urn:microsoft.com/office/officeart/2005/8/layout/arrow2"/>
    <dgm:cxn modelId="{949B7DF5-C1DB-4577-B853-F4CCA1413A64}" type="presParOf" srcId="{118AE968-45B2-4A3E-9221-076654E4FDB5}" destId="{52C8ECF5-3C98-4FFB-AB87-1574360654D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F417-524D-4AD9-8885-57AC8DEFCC32}">
      <dsp:nvSpPr>
        <dsp:cNvPr id="0" name=""/>
        <dsp:cNvSpPr/>
      </dsp:nvSpPr>
      <dsp:spPr>
        <a:xfrm>
          <a:off x="0" y="971843"/>
          <a:ext cx="1789934" cy="1733580"/>
        </a:xfrm>
        <a:prstGeom prst="roundRect">
          <a:avLst>
            <a:gd name="adj" fmla="val 10000"/>
          </a:avLst>
        </a:prstGeom>
        <a:solidFill>
          <a:srgbClr val="E2F0F2">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nl-NL" sz="1400" kern="1200" dirty="0"/>
            <a:t>Background</a:t>
          </a:r>
        </a:p>
        <a:p>
          <a:pPr marL="114300" lvl="1" indent="-114300" algn="l" defTabSz="622300">
            <a:lnSpc>
              <a:spcPct val="90000"/>
            </a:lnSpc>
            <a:spcBef>
              <a:spcPct val="0"/>
            </a:spcBef>
            <a:spcAft>
              <a:spcPct val="15000"/>
            </a:spcAft>
            <a:buChar char="•"/>
          </a:pPr>
          <a:r>
            <a:rPr lang="nl-NL" sz="1400" kern="1200" dirty="0"/>
            <a:t>Basic </a:t>
          </a:r>
          <a:r>
            <a:rPr lang="nl-NL" sz="1400" kern="1200" dirty="0" err="1"/>
            <a:t>concepts</a:t>
          </a:r>
          <a:endParaRPr lang="nl-NL" sz="1400" kern="1200" dirty="0"/>
        </a:p>
        <a:p>
          <a:pPr marL="114300" lvl="1" indent="-114300" algn="l" defTabSz="622300">
            <a:lnSpc>
              <a:spcPct val="90000"/>
            </a:lnSpc>
            <a:spcBef>
              <a:spcPct val="0"/>
            </a:spcBef>
            <a:spcAft>
              <a:spcPct val="15000"/>
            </a:spcAft>
            <a:buChar char="•"/>
          </a:pPr>
          <a:r>
            <a:rPr lang="nl-NL" sz="1400" kern="1200" dirty="0" err="1"/>
            <a:t>Eligibility</a:t>
          </a:r>
          <a:endParaRPr lang="nl-NL" sz="1400" kern="1200" dirty="0"/>
        </a:p>
        <a:p>
          <a:pPr marL="114300" lvl="1" indent="-114300" algn="l" defTabSz="622300">
            <a:lnSpc>
              <a:spcPct val="90000"/>
            </a:lnSpc>
            <a:spcBef>
              <a:spcPct val="0"/>
            </a:spcBef>
            <a:spcAft>
              <a:spcPct val="15000"/>
            </a:spcAft>
            <a:buChar char="•"/>
          </a:pPr>
          <a:r>
            <a:rPr lang="nl-NL" sz="1400" kern="1200" dirty="0" err="1"/>
            <a:t>Intervention</a:t>
          </a:r>
          <a:r>
            <a:rPr lang="nl-NL" sz="1400" kern="1200" dirty="0"/>
            <a:t> logic</a:t>
          </a:r>
        </a:p>
      </dsp:txBody>
      <dsp:txXfrm>
        <a:off x="39894" y="1011737"/>
        <a:ext cx="1710146" cy="1282310"/>
      </dsp:txXfrm>
    </dsp:sp>
    <dsp:sp modelId="{EE4E6F6A-02A3-4C48-8B47-F642815A0075}">
      <dsp:nvSpPr>
        <dsp:cNvPr id="0" name=""/>
        <dsp:cNvSpPr/>
      </dsp:nvSpPr>
      <dsp:spPr>
        <a:xfrm>
          <a:off x="959229" y="1345165"/>
          <a:ext cx="2116895" cy="2116895"/>
        </a:xfrm>
        <a:prstGeom prst="leftCircularArrow">
          <a:avLst>
            <a:gd name="adj1" fmla="val 2666"/>
            <a:gd name="adj2" fmla="val 324369"/>
            <a:gd name="adj3" fmla="val 2109847"/>
            <a:gd name="adj4" fmla="val 9034457"/>
            <a:gd name="adj5" fmla="val 3111"/>
          </a:avLst>
        </a:prstGeom>
        <a:solidFill>
          <a:srgbClr val="002060"/>
        </a:solidFill>
        <a:ln w="38100">
          <a:noFill/>
        </a:ln>
        <a:effectLst/>
      </dsp:spPr>
      <dsp:style>
        <a:lnRef idx="0">
          <a:scrgbClr r="0" g="0" b="0"/>
        </a:lnRef>
        <a:fillRef idx="1">
          <a:scrgbClr r="0" g="0" b="0"/>
        </a:fillRef>
        <a:effectRef idx="0">
          <a:scrgbClr r="0" g="0" b="0"/>
        </a:effectRef>
        <a:fontRef idx="minor">
          <a:schemeClr val="lt1"/>
        </a:fontRef>
      </dsp:style>
    </dsp:sp>
    <dsp:sp modelId="{3646B820-549B-4472-A794-FC525E265191}">
      <dsp:nvSpPr>
        <dsp:cNvPr id="0" name=""/>
        <dsp:cNvSpPr/>
      </dsp:nvSpPr>
      <dsp:spPr>
        <a:xfrm>
          <a:off x="529460" y="2186824"/>
          <a:ext cx="1185795" cy="47155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nl-NL" sz="1200" kern="1200" dirty="0"/>
            <a:t>Day 1 </a:t>
          </a:r>
        </a:p>
      </dsp:txBody>
      <dsp:txXfrm>
        <a:off x="543271" y="2200635"/>
        <a:ext cx="1158173" cy="443929"/>
      </dsp:txXfrm>
    </dsp:sp>
    <dsp:sp modelId="{EBF25338-9215-4DC6-9B1F-C2C1DC441BE4}">
      <dsp:nvSpPr>
        <dsp:cNvPr id="0" name=""/>
        <dsp:cNvSpPr/>
      </dsp:nvSpPr>
      <dsp:spPr>
        <a:xfrm>
          <a:off x="2063748" y="970286"/>
          <a:ext cx="2164167" cy="1804339"/>
        </a:xfrm>
        <a:prstGeom prst="roundRect">
          <a:avLst>
            <a:gd name="adj" fmla="val 10000"/>
          </a:avLst>
        </a:prstGeom>
        <a:solidFill>
          <a:srgbClr val="DBE5F1">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endParaRPr lang="nl-NL" sz="900" kern="1200" dirty="0"/>
        </a:p>
        <a:p>
          <a:pPr marL="114300" lvl="1" indent="-114300" algn="l" defTabSz="533400">
            <a:lnSpc>
              <a:spcPct val="90000"/>
            </a:lnSpc>
            <a:spcBef>
              <a:spcPct val="0"/>
            </a:spcBef>
            <a:spcAft>
              <a:spcPct val="15000"/>
            </a:spcAft>
            <a:buChar char="•"/>
          </a:pPr>
          <a:r>
            <a:rPr lang="nl-NL" sz="1200" kern="1200" dirty="0"/>
            <a:t>Risk Management</a:t>
          </a:r>
        </a:p>
        <a:p>
          <a:pPr marL="114300" lvl="1" indent="-114300" algn="l" defTabSz="533400">
            <a:lnSpc>
              <a:spcPct val="90000"/>
            </a:lnSpc>
            <a:spcBef>
              <a:spcPct val="0"/>
            </a:spcBef>
            <a:spcAft>
              <a:spcPct val="15000"/>
            </a:spcAft>
            <a:buChar char="•"/>
          </a:pPr>
          <a:r>
            <a:rPr lang="nl-NL" sz="1200" kern="1200" dirty="0"/>
            <a:t>Performance indicators</a:t>
          </a:r>
        </a:p>
        <a:p>
          <a:pPr marL="114300" lvl="1" indent="-114300" algn="l" defTabSz="533400">
            <a:lnSpc>
              <a:spcPct val="90000"/>
            </a:lnSpc>
            <a:spcBef>
              <a:spcPct val="0"/>
            </a:spcBef>
            <a:spcAft>
              <a:spcPct val="15000"/>
            </a:spcAft>
            <a:buChar char="•"/>
          </a:pPr>
          <a:r>
            <a:rPr lang="nl-NL" sz="1200" kern="1200" dirty="0" err="1"/>
            <a:t>Fixed</a:t>
          </a:r>
          <a:r>
            <a:rPr lang="nl-NL" sz="1200" kern="1200" dirty="0"/>
            <a:t> </a:t>
          </a:r>
          <a:r>
            <a:rPr lang="nl-NL" sz="1200" kern="1200" dirty="0" err="1"/>
            <a:t>and</a:t>
          </a:r>
          <a:r>
            <a:rPr lang="nl-NL" sz="1200" kern="1200" dirty="0"/>
            <a:t> </a:t>
          </a:r>
          <a:r>
            <a:rPr lang="nl-NL" sz="1200" kern="1200" dirty="0" err="1"/>
            <a:t>variable</a:t>
          </a:r>
          <a:r>
            <a:rPr lang="nl-NL" sz="1200" kern="1200" dirty="0"/>
            <a:t> tranches</a:t>
          </a:r>
        </a:p>
        <a:p>
          <a:pPr marL="114300" lvl="1" indent="-114300" algn="l" defTabSz="533400">
            <a:lnSpc>
              <a:spcPct val="90000"/>
            </a:lnSpc>
            <a:spcBef>
              <a:spcPct val="0"/>
            </a:spcBef>
            <a:spcAft>
              <a:spcPct val="15000"/>
            </a:spcAft>
            <a:buChar char="•"/>
          </a:pPr>
          <a:r>
            <a:rPr lang="nl-NL" sz="1200" kern="1200" dirty="0"/>
            <a:t>Policy </a:t>
          </a:r>
          <a:r>
            <a:rPr lang="nl-NL" sz="1200" kern="1200" dirty="0" err="1"/>
            <a:t>dialogue</a:t>
          </a:r>
          <a:r>
            <a:rPr lang="nl-NL" sz="1200" kern="1200" dirty="0"/>
            <a:t>, CD</a:t>
          </a:r>
        </a:p>
      </dsp:txBody>
      <dsp:txXfrm>
        <a:off x="2105271" y="1398453"/>
        <a:ext cx="2081121" cy="1334649"/>
      </dsp:txXfrm>
    </dsp:sp>
    <dsp:sp modelId="{794C83AE-720E-4A50-A67C-DB2E98E5F615}">
      <dsp:nvSpPr>
        <dsp:cNvPr id="0" name=""/>
        <dsp:cNvSpPr/>
      </dsp:nvSpPr>
      <dsp:spPr>
        <a:xfrm>
          <a:off x="3111508" y="315199"/>
          <a:ext cx="2251601" cy="2251601"/>
        </a:xfrm>
        <a:prstGeom prst="circularArrow">
          <a:avLst>
            <a:gd name="adj1" fmla="val 2507"/>
            <a:gd name="adj2" fmla="val 303835"/>
            <a:gd name="adj3" fmla="val 19704100"/>
            <a:gd name="adj4" fmla="val 12758956"/>
            <a:gd name="adj5" fmla="val 2924"/>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4CE1C7A-10F4-43C3-B900-1089AB0DB66B}">
      <dsp:nvSpPr>
        <dsp:cNvPr id="0" name=""/>
        <dsp:cNvSpPr/>
      </dsp:nvSpPr>
      <dsp:spPr>
        <a:xfrm>
          <a:off x="2775270" y="1086536"/>
          <a:ext cx="1185795" cy="47155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nl-NL" sz="1200" kern="1200" dirty="0"/>
            <a:t>Day 2</a:t>
          </a:r>
        </a:p>
      </dsp:txBody>
      <dsp:txXfrm>
        <a:off x="2789081" y="1100347"/>
        <a:ext cx="1158173" cy="443929"/>
      </dsp:txXfrm>
    </dsp:sp>
    <dsp:sp modelId="{EB382A4C-6B74-46BB-8930-A1515002FC51}">
      <dsp:nvSpPr>
        <dsp:cNvPr id="0" name=""/>
        <dsp:cNvSpPr/>
      </dsp:nvSpPr>
      <dsp:spPr>
        <a:xfrm>
          <a:off x="4357617" y="1073048"/>
          <a:ext cx="2000616" cy="1806419"/>
        </a:xfrm>
        <a:prstGeom prst="roundRect">
          <a:avLst>
            <a:gd name="adj" fmla="val 10000"/>
          </a:avLst>
        </a:prstGeom>
        <a:solidFill>
          <a:srgbClr val="E2F0F2">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nl-NL" sz="1400" kern="1200" dirty="0"/>
            <a:t>GGDC</a:t>
          </a:r>
        </a:p>
        <a:p>
          <a:pPr marL="114300" lvl="1" indent="-114300" algn="l" defTabSz="622300">
            <a:lnSpc>
              <a:spcPct val="90000"/>
            </a:lnSpc>
            <a:spcBef>
              <a:spcPct val="0"/>
            </a:spcBef>
            <a:spcAft>
              <a:spcPct val="15000"/>
            </a:spcAft>
            <a:buChar char="•"/>
          </a:pPr>
          <a:r>
            <a:rPr lang="nl-NL" sz="1400" kern="1200" dirty="0" err="1"/>
            <a:t>Formulation</a:t>
          </a:r>
          <a:r>
            <a:rPr lang="nl-NL" sz="1400" kern="1200" dirty="0"/>
            <a:t> (macro </a:t>
          </a:r>
          <a:r>
            <a:rPr lang="nl-NL" sz="1400" kern="1200" dirty="0" err="1"/>
            <a:t>and</a:t>
          </a:r>
          <a:r>
            <a:rPr lang="nl-NL" sz="1400" kern="1200" dirty="0"/>
            <a:t> / or PFM </a:t>
          </a:r>
          <a:r>
            <a:rPr lang="nl-NL" sz="1400" kern="1200" dirty="0" err="1"/>
            <a:t>eligibility</a:t>
          </a:r>
          <a:r>
            <a:rPr lang="nl-NL" sz="1400" kern="1200" dirty="0"/>
            <a:t>)</a:t>
          </a:r>
        </a:p>
      </dsp:txBody>
      <dsp:txXfrm>
        <a:off x="4399188" y="1114619"/>
        <a:ext cx="1917474" cy="1336187"/>
      </dsp:txXfrm>
    </dsp:sp>
    <dsp:sp modelId="{63D1BA4D-3339-4633-8661-7C0D1CDB5753}">
      <dsp:nvSpPr>
        <dsp:cNvPr id="0" name=""/>
        <dsp:cNvSpPr/>
      </dsp:nvSpPr>
      <dsp:spPr>
        <a:xfrm>
          <a:off x="5463515" y="1657977"/>
          <a:ext cx="2020640" cy="2020640"/>
        </a:xfrm>
        <a:prstGeom prst="leftCircularArrow">
          <a:avLst>
            <a:gd name="adj1" fmla="val 2793"/>
            <a:gd name="adj2" fmla="val 340829"/>
            <a:gd name="adj3" fmla="val 1817580"/>
            <a:gd name="adj4" fmla="val 8725729"/>
            <a:gd name="adj5" fmla="val 3259"/>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606C89C-8230-44DA-A700-EE71C7DE9AF8}">
      <dsp:nvSpPr>
        <dsp:cNvPr id="0" name=""/>
        <dsp:cNvSpPr/>
      </dsp:nvSpPr>
      <dsp:spPr>
        <a:xfrm>
          <a:off x="5175704" y="2366994"/>
          <a:ext cx="1185795" cy="47155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nl-NL" sz="1200" kern="1200" dirty="0"/>
            <a:t>Day 3</a:t>
          </a:r>
        </a:p>
        <a:p>
          <a:pPr lvl="0" algn="ctr" defTabSz="533400">
            <a:lnSpc>
              <a:spcPct val="90000"/>
            </a:lnSpc>
            <a:spcBef>
              <a:spcPct val="0"/>
            </a:spcBef>
            <a:spcAft>
              <a:spcPct val="35000"/>
            </a:spcAft>
          </a:pPr>
          <a:r>
            <a:rPr lang="nl-NL" sz="1200" kern="1200" dirty="0"/>
            <a:t>(half </a:t>
          </a:r>
          <a:r>
            <a:rPr lang="nl-NL" sz="1200" kern="1200" dirty="0" err="1"/>
            <a:t>day</a:t>
          </a:r>
          <a:r>
            <a:rPr lang="nl-NL" sz="1200" kern="1200" dirty="0"/>
            <a:t>)</a:t>
          </a:r>
        </a:p>
      </dsp:txBody>
      <dsp:txXfrm>
        <a:off x="5189515" y="2380805"/>
        <a:ext cx="1158173" cy="443929"/>
      </dsp:txXfrm>
    </dsp:sp>
    <dsp:sp modelId="{D659894C-9748-4A17-A4A6-D51CEF5848B9}">
      <dsp:nvSpPr>
        <dsp:cNvPr id="0" name=""/>
        <dsp:cNvSpPr/>
      </dsp:nvSpPr>
      <dsp:spPr>
        <a:xfrm>
          <a:off x="6605462" y="930373"/>
          <a:ext cx="2193382" cy="1945869"/>
        </a:xfrm>
        <a:prstGeom prst="roundRect">
          <a:avLst>
            <a:gd name="adj" fmla="val 10000"/>
          </a:avLst>
        </a:prstGeom>
        <a:solidFill>
          <a:srgbClr val="DBE5F1">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nl-NL" sz="1100" kern="1200" dirty="0"/>
            <a:t>SRC </a:t>
          </a:r>
          <a:r>
            <a:rPr lang="nl-NL" sz="1100" kern="1200" dirty="0" err="1"/>
            <a:t>and</a:t>
          </a:r>
          <a:r>
            <a:rPr lang="nl-NL" sz="1100" kern="1200" dirty="0"/>
            <a:t> SBC</a:t>
          </a:r>
          <a:endParaRPr lang="nl-NL" sz="800" kern="1200" dirty="0"/>
        </a:p>
        <a:p>
          <a:pPr marL="57150" lvl="1" indent="-57150" algn="l" defTabSz="488950">
            <a:lnSpc>
              <a:spcPct val="90000"/>
            </a:lnSpc>
            <a:spcBef>
              <a:spcPct val="0"/>
            </a:spcBef>
            <a:spcAft>
              <a:spcPct val="15000"/>
            </a:spcAft>
            <a:buChar char="•"/>
          </a:pPr>
          <a:r>
            <a:rPr lang="nl-NL" sz="1100" kern="1200" dirty="0" err="1"/>
            <a:t>Additionality</a:t>
          </a:r>
          <a:endParaRPr lang="nl-NL" sz="1100" kern="1200" dirty="0"/>
        </a:p>
        <a:p>
          <a:pPr marL="57150" lvl="1" indent="-57150" algn="l" defTabSz="488950">
            <a:lnSpc>
              <a:spcPct val="90000"/>
            </a:lnSpc>
            <a:spcBef>
              <a:spcPct val="0"/>
            </a:spcBef>
            <a:spcAft>
              <a:spcPct val="15000"/>
            </a:spcAft>
            <a:buChar char="•"/>
          </a:pPr>
          <a:r>
            <a:rPr lang="nl-NL" sz="1100" kern="1200" dirty="0"/>
            <a:t>MTEF </a:t>
          </a:r>
          <a:r>
            <a:rPr lang="nl-NL" sz="1100" kern="1200" dirty="0" err="1"/>
            <a:t>and</a:t>
          </a:r>
          <a:r>
            <a:rPr lang="nl-NL" sz="1100" kern="1200" dirty="0"/>
            <a:t> </a:t>
          </a:r>
          <a:r>
            <a:rPr lang="nl-NL" sz="1100" kern="1200" dirty="0" err="1"/>
            <a:t>Results-based</a:t>
          </a:r>
          <a:r>
            <a:rPr lang="nl-NL" sz="1100" kern="1200" dirty="0"/>
            <a:t> </a:t>
          </a:r>
          <a:r>
            <a:rPr lang="nl-NL" sz="1100" kern="1200" dirty="0" err="1"/>
            <a:t>budgeting</a:t>
          </a:r>
          <a:endParaRPr lang="nl-NL" sz="1100" kern="1200" dirty="0"/>
        </a:p>
        <a:p>
          <a:pPr marL="57150" lvl="1" indent="-57150" algn="l" defTabSz="488950">
            <a:lnSpc>
              <a:spcPct val="90000"/>
            </a:lnSpc>
            <a:spcBef>
              <a:spcPct val="0"/>
            </a:spcBef>
            <a:spcAft>
              <a:spcPct val="15000"/>
            </a:spcAft>
            <a:buChar char="•"/>
          </a:pPr>
          <a:r>
            <a:rPr lang="nl-NL" sz="1100" kern="1200" dirty="0" err="1"/>
            <a:t>Disbursement</a:t>
          </a:r>
          <a:r>
            <a:rPr lang="nl-NL" sz="1100" kern="1200" dirty="0"/>
            <a:t> file</a:t>
          </a:r>
        </a:p>
        <a:p>
          <a:pPr marL="57150" lvl="1" indent="-57150" algn="l" defTabSz="488950">
            <a:lnSpc>
              <a:spcPct val="90000"/>
            </a:lnSpc>
            <a:spcBef>
              <a:spcPct val="0"/>
            </a:spcBef>
            <a:spcAft>
              <a:spcPct val="15000"/>
            </a:spcAft>
            <a:buChar char="•"/>
          </a:pPr>
          <a:r>
            <a:rPr lang="nl-NL" sz="1100" kern="1200" dirty="0"/>
            <a:t>BS Evaluation</a:t>
          </a:r>
        </a:p>
        <a:p>
          <a:pPr marL="57150" lvl="1" indent="-57150" algn="l" defTabSz="488950">
            <a:lnSpc>
              <a:spcPct val="90000"/>
            </a:lnSpc>
            <a:spcBef>
              <a:spcPct val="0"/>
            </a:spcBef>
            <a:spcAft>
              <a:spcPct val="15000"/>
            </a:spcAft>
            <a:buChar char="•"/>
          </a:pPr>
          <a:r>
            <a:rPr lang="nl-NL" sz="1100" kern="1200" dirty="0"/>
            <a:t>Fragile state </a:t>
          </a:r>
        </a:p>
      </dsp:txBody>
      <dsp:txXfrm>
        <a:off x="6650242" y="1392125"/>
        <a:ext cx="2103822" cy="1439337"/>
      </dsp:txXfrm>
    </dsp:sp>
    <dsp:sp modelId="{415D00D3-0E96-4186-8688-A2BBE49BA5FA}">
      <dsp:nvSpPr>
        <dsp:cNvPr id="0" name=""/>
        <dsp:cNvSpPr/>
      </dsp:nvSpPr>
      <dsp:spPr>
        <a:xfrm>
          <a:off x="7561372" y="913062"/>
          <a:ext cx="1185795" cy="47155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nl-NL" sz="1200" kern="1200" dirty="0"/>
            <a:t>Day 4 </a:t>
          </a:r>
          <a:r>
            <a:rPr lang="nl-NL" sz="1200" kern="1200" dirty="0" err="1"/>
            <a:t>and</a:t>
          </a:r>
          <a:r>
            <a:rPr lang="nl-NL" sz="1200" kern="1200" dirty="0"/>
            <a:t> 5</a:t>
          </a:r>
        </a:p>
      </dsp:txBody>
      <dsp:txXfrm>
        <a:off x="7575183" y="926873"/>
        <a:ext cx="1158173" cy="443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67A86-121E-40DA-80DD-CD8227D26961}">
      <dsp:nvSpPr>
        <dsp:cNvPr id="0" name=""/>
        <dsp:cNvSpPr/>
      </dsp:nvSpPr>
      <dsp:spPr>
        <a:xfrm>
          <a:off x="1541181" y="187728"/>
          <a:ext cx="917179" cy="91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endParaRPr kumimoji="0" lang="fr-BE" altLang="en-US" sz="1000" b="0" i="0" u="none" strike="noStrike" kern="1200" cap="none" normalizeH="0" baseline="0">
            <a:ln>
              <a:noFill/>
            </a:ln>
            <a:solidFill>
              <a:srgbClr val="0F5494"/>
            </a:solidFill>
            <a:effectLst/>
            <a:latin typeface="Verdana" panose="020B0604030504040204" pitchFamily="34" charset="0"/>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sz="1000" b="0" i="0" u="none" strike="noStrike" kern="1200" cap="none" normalizeH="0" baseline="0">
              <a:ln>
                <a:noFill/>
              </a:ln>
              <a:solidFill>
                <a:srgbClr val="0F5494"/>
              </a:solidFill>
              <a:effectLst/>
              <a:latin typeface="Verdana" panose="020B0604030504040204" pitchFamily="34" charset="0"/>
            </a:rPr>
            <a:t>Risk Response </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sz="1000" b="0" i="0" u="none" strike="noStrike" kern="1200" cap="none" normalizeH="0" baseline="0">
              <a:ln>
                <a:noFill/>
              </a:ln>
              <a:solidFill>
                <a:srgbClr val="0F5494"/>
              </a:solidFill>
              <a:effectLst/>
              <a:latin typeface="Verdana" panose="020B0604030504040204" pitchFamily="34" charset="0"/>
            </a:rPr>
            <a:t>&amp; Mitigation</a:t>
          </a:r>
          <a:endParaRPr kumimoji="0" lang="en-GB" altLang="en-US" sz="1000" b="0" i="0" u="none" strike="noStrike" kern="1200" cap="none" normalizeH="0" baseline="0">
            <a:ln>
              <a:noFill/>
            </a:ln>
            <a:solidFill>
              <a:srgbClr val="0F5494"/>
            </a:solidFill>
            <a:effectLst/>
            <a:latin typeface="Verdana" panose="020B0604030504040204" pitchFamily="34" charset="0"/>
          </a:endParaRPr>
        </a:p>
      </dsp:txBody>
      <dsp:txXfrm>
        <a:off x="1541181" y="187728"/>
        <a:ext cx="917179" cy="917179"/>
      </dsp:txXfrm>
    </dsp:sp>
    <dsp:sp modelId="{45FB119D-EEB1-40FB-9419-C8902C78AE9E}">
      <dsp:nvSpPr>
        <dsp:cNvPr id="0" name=""/>
        <dsp:cNvSpPr/>
      </dsp:nvSpPr>
      <dsp:spPr>
        <a:xfrm>
          <a:off x="145899" y="7736"/>
          <a:ext cx="2166816" cy="2166816"/>
        </a:xfrm>
        <a:prstGeom prst="circularArrow">
          <a:avLst>
            <a:gd name="adj1" fmla="val 8254"/>
            <a:gd name="adj2" fmla="val 576593"/>
            <a:gd name="adj3" fmla="val 2961677"/>
            <a:gd name="adj4" fmla="val 53182"/>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65532-25E7-4F33-BC87-527ED4BCC24C}">
      <dsp:nvSpPr>
        <dsp:cNvPr id="0" name=""/>
        <dsp:cNvSpPr/>
      </dsp:nvSpPr>
      <dsp:spPr>
        <a:xfrm>
          <a:off x="770718" y="1522209"/>
          <a:ext cx="917179" cy="91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sz="1000" b="0" i="0" u="none" strike="noStrike" kern="1200" cap="none" normalizeH="0" baseline="0">
              <a:ln>
                <a:noFill/>
              </a:ln>
              <a:solidFill>
                <a:srgbClr val="0F5494"/>
              </a:solidFill>
              <a:effectLst/>
              <a:latin typeface="Verdana" panose="020B0604030504040204" pitchFamily="34" charset="0"/>
            </a:rPr>
            <a:t> Monitoring</a:t>
          </a: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sz="1000" b="0" i="0" u="none" strike="noStrike" kern="1200" cap="none" normalizeH="0" baseline="0">
              <a:ln>
                <a:noFill/>
              </a:ln>
              <a:solidFill>
                <a:srgbClr val="0F5494"/>
              </a:solidFill>
              <a:effectLst/>
              <a:latin typeface="Verdana" panose="020B0604030504040204" pitchFamily="34" charset="0"/>
            </a:rPr>
            <a:t>&amp; Reporting</a:t>
          </a:r>
          <a:endParaRPr kumimoji="0" lang="en-GB" altLang="en-US" sz="1000" b="0" i="0" u="none" strike="noStrike" kern="1200" cap="none" normalizeH="0" baseline="0">
            <a:ln>
              <a:noFill/>
            </a:ln>
            <a:solidFill>
              <a:srgbClr val="0F5494"/>
            </a:solidFill>
            <a:effectLst/>
            <a:latin typeface="Verdana" panose="020B0604030504040204" pitchFamily="34" charset="0"/>
          </a:endParaRPr>
        </a:p>
      </dsp:txBody>
      <dsp:txXfrm>
        <a:off x="770718" y="1522209"/>
        <a:ext cx="917179" cy="917179"/>
      </dsp:txXfrm>
    </dsp:sp>
    <dsp:sp modelId="{88BC94DE-6236-43C5-AFCF-7E01BC834E05}">
      <dsp:nvSpPr>
        <dsp:cNvPr id="0" name=""/>
        <dsp:cNvSpPr/>
      </dsp:nvSpPr>
      <dsp:spPr>
        <a:xfrm>
          <a:off x="145899" y="7736"/>
          <a:ext cx="2166816" cy="2166816"/>
        </a:xfrm>
        <a:prstGeom prst="circularArrow">
          <a:avLst>
            <a:gd name="adj1" fmla="val 8254"/>
            <a:gd name="adj2" fmla="val 576593"/>
            <a:gd name="adj3" fmla="val 10170225"/>
            <a:gd name="adj4" fmla="val 7261730"/>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96C85-2AA7-46BA-B555-BACD3F4070DE}">
      <dsp:nvSpPr>
        <dsp:cNvPr id="0" name=""/>
        <dsp:cNvSpPr/>
      </dsp:nvSpPr>
      <dsp:spPr>
        <a:xfrm>
          <a:off x="255" y="187728"/>
          <a:ext cx="917179" cy="91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3175" marR="0" lvl="0" indent="0" algn="ctr" defTabSz="914400" rtl="0" eaLnBrk="1" fontAlgn="base" latinLnBrk="0" hangingPunct="1">
            <a:lnSpc>
              <a:spcPct val="100000"/>
            </a:lnSpc>
            <a:spcBef>
              <a:spcPct val="0"/>
            </a:spcBef>
            <a:spcAft>
              <a:spcPct val="0"/>
            </a:spcAft>
            <a:buClrTx/>
            <a:buSzTx/>
            <a:buFontTx/>
            <a:buNone/>
            <a:tabLst/>
          </a:pPr>
          <a:endParaRPr kumimoji="0" lang="fr-BE" altLang="en-US" sz="1000" b="0" i="0" u="none" strike="noStrike" kern="1200" cap="none" normalizeH="0" baseline="0">
            <a:ln>
              <a:noFill/>
            </a:ln>
            <a:solidFill>
              <a:srgbClr val="0F5494"/>
            </a:solidFill>
            <a:effectLst/>
            <a:latin typeface="Verdana" panose="020B0604030504040204" pitchFamily="34" charset="0"/>
          </a:endParaRPr>
        </a:p>
        <a:p>
          <a:pPr marL="3175" marR="0" lvl="0" indent="0" algn="ctr" defTabSz="914400" rtl="0" eaLnBrk="1" fontAlgn="base" latinLnBrk="0" hangingPunct="1">
            <a:lnSpc>
              <a:spcPct val="100000"/>
            </a:lnSpc>
            <a:spcBef>
              <a:spcPct val="0"/>
            </a:spcBef>
            <a:spcAft>
              <a:spcPct val="0"/>
            </a:spcAft>
            <a:buClrTx/>
            <a:buSzTx/>
            <a:buFontTx/>
            <a:buNone/>
            <a:tabLst/>
          </a:pPr>
          <a:r>
            <a:rPr kumimoji="0" lang="fr-BE" altLang="en-US" sz="1000" b="0" i="0" u="none" strike="noStrike" kern="1200" cap="none" normalizeH="0" baseline="0">
              <a:ln>
                <a:noFill/>
              </a:ln>
              <a:solidFill>
                <a:srgbClr val="0F5494"/>
              </a:solidFill>
              <a:effectLst/>
              <a:latin typeface="Verdana" panose="020B0604030504040204" pitchFamily="34" charset="0"/>
            </a:rPr>
            <a:t>Identification &amp;</a:t>
          </a:r>
          <a:br>
            <a:rPr kumimoji="0" lang="fr-BE" altLang="en-US" sz="1000" b="0" i="0" u="none" strike="noStrike" kern="1200" cap="none" normalizeH="0" baseline="0">
              <a:ln>
                <a:noFill/>
              </a:ln>
              <a:solidFill>
                <a:srgbClr val="0F5494"/>
              </a:solidFill>
              <a:effectLst/>
              <a:latin typeface="Verdana" panose="020B0604030504040204" pitchFamily="34" charset="0"/>
            </a:rPr>
          </a:br>
          <a:r>
            <a:rPr kumimoji="0" lang="fr-BE" altLang="en-US" sz="1000" b="0" i="0" u="none" strike="noStrike" kern="1200" cap="none" normalizeH="0" baseline="0">
              <a:ln>
                <a:noFill/>
              </a:ln>
              <a:solidFill>
                <a:srgbClr val="0F5494"/>
              </a:solidFill>
              <a:effectLst/>
              <a:latin typeface="Verdana" panose="020B0604030504040204" pitchFamily="34" charset="0"/>
            </a:rPr>
            <a:t>Assessment</a:t>
          </a:r>
          <a:endParaRPr kumimoji="0" lang="en-GB" altLang="en-US" sz="1000" b="0" i="0" u="none" strike="noStrike" kern="1200" cap="none" normalizeH="0" baseline="0">
            <a:ln>
              <a:noFill/>
            </a:ln>
            <a:solidFill>
              <a:srgbClr val="0F5494"/>
            </a:solidFill>
            <a:effectLst/>
            <a:latin typeface="Verdana" panose="020B0604030504040204" pitchFamily="34" charset="0"/>
          </a:endParaRPr>
        </a:p>
      </dsp:txBody>
      <dsp:txXfrm>
        <a:off x="255" y="187728"/>
        <a:ext cx="917179" cy="917179"/>
      </dsp:txXfrm>
    </dsp:sp>
    <dsp:sp modelId="{5E8DD08C-5C95-4274-A277-1811C7BEA098}">
      <dsp:nvSpPr>
        <dsp:cNvPr id="0" name=""/>
        <dsp:cNvSpPr/>
      </dsp:nvSpPr>
      <dsp:spPr>
        <a:xfrm>
          <a:off x="145899" y="7736"/>
          <a:ext cx="2166816" cy="2166816"/>
        </a:xfrm>
        <a:prstGeom prst="circularArrow">
          <a:avLst>
            <a:gd name="adj1" fmla="val 8254"/>
            <a:gd name="adj2" fmla="val 576593"/>
            <a:gd name="adj3" fmla="val 16854686"/>
            <a:gd name="adj4" fmla="val 14968721"/>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C6ACC-BD96-4860-8B92-C1C45814AE88}">
      <dsp:nvSpPr>
        <dsp:cNvPr id="0" name=""/>
        <dsp:cNvSpPr/>
      </dsp:nvSpPr>
      <dsp:spPr>
        <a:xfrm>
          <a:off x="744905" y="0"/>
          <a:ext cx="4367655" cy="2972294"/>
        </a:xfrm>
        <a:prstGeom prst="swooshArrow">
          <a:avLst>
            <a:gd name="adj1" fmla="val 25000"/>
            <a:gd name="adj2" fmla="val 25000"/>
          </a:avLst>
        </a:prstGeom>
        <a:solidFill>
          <a:srgbClr val="F7935B"/>
        </a:solidFill>
        <a:ln>
          <a:noFill/>
        </a:ln>
        <a:effectLst/>
      </dsp:spPr>
      <dsp:style>
        <a:lnRef idx="0">
          <a:scrgbClr r="0" g="0" b="0"/>
        </a:lnRef>
        <a:fillRef idx="1">
          <a:scrgbClr r="0" g="0" b="0"/>
        </a:fillRef>
        <a:effectRef idx="0">
          <a:scrgbClr r="0" g="0" b="0"/>
        </a:effectRef>
        <a:fontRef idx="minor"/>
      </dsp:style>
    </dsp:sp>
    <dsp:sp modelId="{C637FACF-3D71-4820-A1F3-904330CEDD21}">
      <dsp:nvSpPr>
        <dsp:cNvPr id="0" name=""/>
        <dsp:cNvSpPr/>
      </dsp:nvSpPr>
      <dsp:spPr>
        <a:xfrm>
          <a:off x="970918" y="2210197"/>
          <a:ext cx="109380" cy="109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8B265-520C-4A6F-BCEC-47A895CE4315}">
      <dsp:nvSpPr>
        <dsp:cNvPr id="0" name=""/>
        <dsp:cNvSpPr/>
      </dsp:nvSpPr>
      <dsp:spPr>
        <a:xfrm>
          <a:off x="1025608" y="2264888"/>
          <a:ext cx="813219" cy="707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58" tIns="0" rIns="0" bIns="0" numCol="1" spcCol="1270" anchor="t" anchorCtr="0">
          <a:noAutofit/>
        </a:bodyPr>
        <a:lstStyle/>
        <a:p>
          <a:pPr lvl="0" algn="l" defTabSz="889000">
            <a:lnSpc>
              <a:spcPct val="90000"/>
            </a:lnSpc>
            <a:spcBef>
              <a:spcPct val="0"/>
            </a:spcBef>
            <a:spcAft>
              <a:spcPct val="35000"/>
            </a:spcAft>
          </a:pPr>
          <a:r>
            <a:rPr lang="nl-NL" sz="2000" kern="1200" dirty="0"/>
            <a:t>low</a:t>
          </a:r>
        </a:p>
      </dsp:txBody>
      <dsp:txXfrm>
        <a:off x="1025608" y="2264888"/>
        <a:ext cx="813219" cy="707405"/>
      </dsp:txXfrm>
    </dsp:sp>
    <dsp:sp modelId="{CB257446-8B06-48F8-857F-35AA5353DED7}">
      <dsp:nvSpPr>
        <dsp:cNvPr id="0" name=""/>
        <dsp:cNvSpPr/>
      </dsp:nvSpPr>
      <dsp:spPr>
        <a:xfrm>
          <a:off x="1743714" y="1518842"/>
          <a:ext cx="190226" cy="19022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B8BED-CAA9-4A4F-9097-8B4246C0BD46}">
      <dsp:nvSpPr>
        <dsp:cNvPr id="0" name=""/>
        <dsp:cNvSpPr/>
      </dsp:nvSpPr>
      <dsp:spPr>
        <a:xfrm>
          <a:off x="1435986" y="1613955"/>
          <a:ext cx="1804374"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97" tIns="0" rIns="0" bIns="0" numCol="1" spcCol="1270" anchor="t" anchorCtr="0">
          <a:noAutofit/>
        </a:bodyPr>
        <a:lstStyle/>
        <a:p>
          <a:pPr lvl="0" algn="l" defTabSz="889000">
            <a:lnSpc>
              <a:spcPct val="90000"/>
            </a:lnSpc>
            <a:spcBef>
              <a:spcPct val="0"/>
            </a:spcBef>
            <a:spcAft>
              <a:spcPct val="35000"/>
            </a:spcAft>
          </a:pPr>
          <a:r>
            <a:rPr lang="nl-NL" sz="2000" kern="1200" dirty="0"/>
            <a:t>moderate</a:t>
          </a:r>
        </a:p>
      </dsp:txBody>
      <dsp:txXfrm>
        <a:off x="1435986" y="1613955"/>
        <a:ext cx="1804374" cy="1358338"/>
      </dsp:txXfrm>
    </dsp:sp>
    <dsp:sp modelId="{BED380E3-5ED9-41CA-B704-FCA502EB9814}">
      <dsp:nvSpPr>
        <dsp:cNvPr id="0" name=""/>
        <dsp:cNvSpPr/>
      </dsp:nvSpPr>
      <dsp:spPr>
        <a:xfrm>
          <a:off x="2730516" y="1009391"/>
          <a:ext cx="252050" cy="252050"/>
        </a:xfrm>
        <a:prstGeom prst="ellipse">
          <a:avLst/>
        </a:prstGeom>
        <a:solidFill>
          <a:srgbClr val="FBA1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8FE38-75A9-46BD-9B51-CEF3DE089EDB}">
      <dsp:nvSpPr>
        <dsp:cNvPr id="0" name=""/>
        <dsp:cNvSpPr/>
      </dsp:nvSpPr>
      <dsp:spPr>
        <a:xfrm>
          <a:off x="2175269" y="1135416"/>
          <a:ext cx="2361234" cy="183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556" tIns="0" rIns="0" bIns="0" numCol="1" spcCol="1270" anchor="t" anchorCtr="0">
          <a:noAutofit/>
        </a:bodyPr>
        <a:lstStyle/>
        <a:p>
          <a:pPr lvl="0" algn="l" defTabSz="889000">
            <a:lnSpc>
              <a:spcPct val="90000"/>
            </a:lnSpc>
            <a:spcBef>
              <a:spcPct val="0"/>
            </a:spcBef>
            <a:spcAft>
              <a:spcPct val="35000"/>
            </a:spcAft>
          </a:pPr>
          <a:r>
            <a:rPr lang="nl-NL" sz="2000" kern="1200" dirty="0" err="1"/>
            <a:t>substantial</a:t>
          </a:r>
          <a:endParaRPr lang="nl-NL" sz="2000" kern="1200" dirty="0"/>
        </a:p>
      </dsp:txBody>
      <dsp:txXfrm>
        <a:off x="2175269" y="1135416"/>
        <a:ext cx="2361234" cy="1836877"/>
      </dsp:txXfrm>
    </dsp:sp>
    <dsp:sp modelId="{C4D983F5-7943-4C5A-935A-CCF5875778B7}">
      <dsp:nvSpPr>
        <dsp:cNvPr id="0" name=""/>
        <dsp:cNvSpPr/>
      </dsp:nvSpPr>
      <dsp:spPr>
        <a:xfrm>
          <a:off x="3805297" y="672332"/>
          <a:ext cx="337652" cy="337652"/>
        </a:xfrm>
        <a:prstGeom prst="noSmoking">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8ECF5-3C98-4FFB-AB87-1574360654DD}">
      <dsp:nvSpPr>
        <dsp:cNvPr id="0" name=""/>
        <dsp:cNvSpPr/>
      </dsp:nvSpPr>
      <dsp:spPr>
        <a:xfrm>
          <a:off x="3974124" y="841159"/>
          <a:ext cx="998690" cy="213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915" tIns="0" rIns="0" bIns="0" numCol="1" spcCol="1270" anchor="t" anchorCtr="0">
          <a:noAutofit/>
        </a:bodyPr>
        <a:lstStyle/>
        <a:p>
          <a:pPr lvl="0" algn="l" defTabSz="2889250">
            <a:lnSpc>
              <a:spcPct val="90000"/>
            </a:lnSpc>
            <a:spcBef>
              <a:spcPct val="0"/>
            </a:spcBef>
            <a:spcAft>
              <a:spcPct val="35000"/>
            </a:spcAft>
          </a:pPr>
          <a:endParaRPr lang="nl-NL" sz="6500" kern="1200"/>
        </a:p>
      </dsp:txBody>
      <dsp:txXfrm>
        <a:off x="3974124" y="841159"/>
        <a:ext cx="998690" cy="21311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a:t>
            </a:fld>
            <a:endParaRPr lang="en-GB"/>
          </a:p>
        </p:txBody>
      </p:sp>
    </p:spTree>
    <p:extLst>
      <p:ext uri="{BB962C8B-B14F-4D97-AF65-F5344CB8AC3E}">
        <p14:creationId xmlns:p14="http://schemas.microsoft.com/office/powerpoint/2010/main" val="1665431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a:t>
            </a:fld>
            <a:endParaRPr lang="en-GB"/>
          </a:p>
        </p:txBody>
      </p:sp>
    </p:spTree>
    <p:extLst>
      <p:ext uri="{BB962C8B-B14F-4D97-AF65-F5344CB8AC3E}">
        <p14:creationId xmlns:p14="http://schemas.microsoft.com/office/powerpoint/2010/main" val="2246909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dirty="0"/>
              <a:t>This presentation covers page 42-46</a:t>
            </a:r>
            <a:r>
              <a:rPr lang="en-GB" baseline="0" dirty="0"/>
              <a:t> of the BS Guidelines Part II (Tools and methods) as well as Annex 7 (pp126-133).</a:t>
            </a:r>
            <a:endParaRPr lang="en-GB" dirty="0"/>
          </a:p>
        </p:txBody>
      </p:sp>
      <p:sp>
        <p:nvSpPr>
          <p:cNvPr id="34820" name="Slide Number Placeholder 3"/>
          <p:cNvSpPr>
            <a:spLocks noGrp="1"/>
          </p:cNvSpPr>
          <p:nvPr>
            <p:ph type="sldNum" sz="quarter" idx="5"/>
          </p:nvPr>
        </p:nvSpPr>
        <p:spPr>
          <a:noFill/>
          <a:ln>
            <a:miter lim="800000"/>
            <a:headEnd/>
            <a:tailEnd/>
          </a:ln>
        </p:spPr>
        <p:txBody>
          <a:bodyPr/>
          <a:lstStyle/>
          <a:p>
            <a:fld id="{7D05D70A-53E4-47F0-91E5-C6A7B9A25227}" type="slidenum">
              <a:rPr lang="en-GB" smtClean="0"/>
              <a:pPr/>
              <a:t>1</a:t>
            </a:fld>
            <a:endParaRPr lang="en-GB" dirty="0"/>
          </a:p>
        </p:txBody>
      </p:sp>
    </p:spTree>
    <p:extLst>
      <p:ext uri="{BB962C8B-B14F-4D97-AF65-F5344CB8AC3E}">
        <p14:creationId xmlns:p14="http://schemas.microsoft.com/office/powerpoint/2010/main" val="21358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a:t>This</a:t>
            </a:r>
            <a:r>
              <a:rPr lang="fr-BE" baseline="0" dirty="0"/>
              <a:t> first section sets out the </a:t>
            </a:r>
            <a:r>
              <a:rPr lang="fr-BE" baseline="0" dirty="0" err="1"/>
              <a:t>definitions</a:t>
            </a:r>
            <a:r>
              <a:rPr lang="fr-BE" baseline="0" dirty="0"/>
              <a:t> of RM and RMF and </a:t>
            </a:r>
            <a:r>
              <a:rPr lang="fr-BE" baseline="0" dirty="0" err="1"/>
              <a:t>provides</a:t>
            </a:r>
            <a:r>
              <a:rPr lang="fr-BE" baseline="0" dirty="0"/>
              <a:t> a </a:t>
            </a:r>
            <a:r>
              <a:rPr lang="fr-BE" baseline="0" dirty="0" err="1"/>
              <a:t>general</a:t>
            </a:r>
            <a:r>
              <a:rPr lang="fr-BE" baseline="0" dirty="0"/>
              <a:t> description of the </a:t>
            </a:r>
            <a:r>
              <a:rPr lang="fr-BE" baseline="0" dirty="0" err="1"/>
              <a:t>risk</a:t>
            </a:r>
            <a:r>
              <a:rPr lang="fr-BE" baseline="0" dirty="0"/>
              <a:t> management </a:t>
            </a:r>
            <a:r>
              <a:rPr lang="fr-BE" baseline="0" dirty="0" err="1"/>
              <a:t>framework</a:t>
            </a:r>
            <a:r>
              <a:rPr lang="fr-BE" baseline="0" dirty="0"/>
              <a:t> </a:t>
            </a:r>
            <a:r>
              <a:rPr lang="fr-BE" baseline="0" dirty="0" err="1"/>
              <a:t>elaborated</a:t>
            </a:r>
            <a:r>
              <a:rPr lang="fr-BE" baseline="0" dirty="0"/>
              <a:t> by the Commission for BS </a:t>
            </a:r>
            <a:r>
              <a:rPr lang="fr-BE" baseline="0" dirty="0" err="1"/>
              <a:t>operations</a:t>
            </a:r>
            <a:r>
              <a:rPr lang="fr-BE" baseline="0" dirty="0"/>
              <a:t>.</a:t>
            </a: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180192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noProof="0" dirty="0"/>
              <a:t>The risk categories</a:t>
            </a:r>
            <a:r>
              <a:rPr lang="en-GB" baseline="0" noProof="0" dirty="0"/>
              <a:t> are the five column headers.</a:t>
            </a:r>
          </a:p>
          <a:p>
            <a:r>
              <a:rPr lang="en-GB" baseline="0" noProof="0" dirty="0"/>
              <a:t>Under each risk category the various risk dimensions corresponding to that category.</a:t>
            </a:r>
            <a:endParaRPr lang="en-GB" noProof="0" dirty="0"/>
          </a:p>
          <a:p>
            <a:endParaRPr lang="en-GB" altLang="en-US" dirty="0">
              <a:latin typeface="Arial" panose="020B0604020202020204" pitchFamily="34" charset="0"/>
            </a:endParaRPr>
          </a:p>
          <a:p>
            <a:r>
              <a:rPr lang="en-GB" altLang="en-US" dirty="0">
                <a:latin typeface="Arial" panose="020B0604020202020204" pitchFamily="34" charset="0"/>
              </a:rPr>
              <a:t>This slide shows the categories and the dimensions that are covered in the risk management framework template. </a:t>
            </a:r>
          </a:p>
          <a:p>
            <a:r>
              <a:rPr lang="en-GB" altLang="en-US" dirty="0">
                <a:latin typeface="Arial" panose="020B0604020202020204" pitchFamily="34" charset="0"/>
              </a:rPr>
              <a:t>Specific</a:t>
            </a:r>
            <a:r>
              <a:rPr lang="en-GB" altLang="en-US" baseline="0" dirty="0">
                <a:latin typeface="Arial" panose="020B0604020202020204" pitchFamily="34" charset="0"/>
              </a:rPr>
              <a:t> case: f</a:t>
            </a:r>
            <a:r>
              <a:rPr lang="en-GB" altLang="en-US" dirty="0">
                <a:latin typeface="Arial" panose="020B0604020202020204" pitchFamily="34" charset="0"/>
              </a:rPr>
              <a:t>or OCT only 4 of the categories need to be assessed since political risks do not need to be assessed.</a:t>
            </a:r>
          </a:p>
        </p:txBody>
      </p:sp>
      <p:sp>
        <p:nvSpPr>
          <p:cNvPr id="20484"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1761" indent="-285293" eaLnBrk="0" hangingPunct="0">
              <a:defRPr sz="1200">
                <a:solidFill>
                  <a:srgbClr val="0F5494"/>
                </a:solidFill>
                <a:latin typeface="Verdana" panose="020B0604030504040204" pitchFamily="34" charset="0"/>
              </a:defRPr>
            </a:lvl2pPr>
            <a:lvl3pPr marL="1141171" indent="-228234" eaLnBrk="0" hangingPunct="0">
              <a:defRPr sz="1200">
                <a:solidFill>
                  <a:srgbClr val="0F5494"/>
                </a:solidFill>
                <a:latin typeface="Verdana" panose="020B0604030504040204" pitchFamily="34" charset="0"/>
              </a:defRPr>
            </a:lvl3pPr>
            <a:lvl4pPr marL="1597640" indent="-228234" eaLnBrk="0" hangingPunct="0">
              <a:defRPr sz="1200">
                <a:solidFill>
                  <a:srgbClr val="0F5494"/>
                </a:solidFill>
                <a:latin typeface="Verdana" panose="020B0604030504040204" pitchFamily="34" charset="0"/>
              </a:defRPr>
            </a:lvl4pPr>
            <a:lvl5pPr marL="2054108" indent="-228234" eaLnBrk="0" hangingPunct="0">
              <a:defRPr sz="1200">
                <a:solidFill>
                  <a:srgbClr val="0F5494"/>
                </a:solidFill>
                <a:latin typeface="Verdana" panose="020B0604030504040204" pitchFamily="34" charset="0"/>
              </a:defRPr>
            </a:lvl5pPr>
            <a:lvl6pPr marL="2510577" indent="-228234" eaLnBrk="0" fontAlgn="base" hangingPunct="0">
              <a:spcBef>
                <a:spcPct val="0"/>
              </a:spcBef>
              <a:spcAft>
                <a:spcPct val="0"/>
              </a:spcAft>
              <a:defRPr sz="1200">
                <a:solidFill>
                  <a:srgbClr val="0F5494"/>
                </a:solidFill>
                <a:latin typeface="Verdana" panose="020B0604030504040204" pitchFamily="34" charset="0"/>
              </a:defRPr>
            </a:lvl6pPr>
            <a:lvl7pPr marL="2967045" indent="-228234" eaLnBrk="0" fontAlgn="base" hangingPunct="0">
              <a:spcBef>
                <a:spcPct val="0"/>
              </a:spcBef>
              <a:spcAft>
                <a:spcPct val="0"/>
              </a:spcAft>
              <a:defRPr sz="1200">
                <a:solidFill>
                  <a:srgbClr val="0F5494"/>
                </a:solidFill>
                <a:latin typeface="Verdana" panose="020B0604030504040204" pitchFamily="34" charset="0"/>
              </a:defRPr>
            </a:lvl7pPr>
            <a:lvl8pPr marL="3423514" indent="-228234" eaLnBrk="0" fontAlgn="base" hangingPunct="0">
              <a:spcBef>
                <a:spcPct val="0"/>
              </a:spcBef>
              <a:spcAft>
                <a:spcPct val="0"/>
              </a:spcAft>
              <a:defRPr sz="1200">
                <a:solidFill>
                  <a:srgbClr val="0F5494"/>
                </a:solidFill>
                <a:latin typeface="Verdana" panose="020B0604030504040204" pitchFamily="34" charset="0"/>
              </a:defRPr>
            </a:lvl8pPr>
            <a:lvl9pPr marL="3879982" indent="-228234"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9C5262BA-20F3-424D-AC28-C26FC9958516}" type="slidenum">
              <a:rPr lang="en-GB" altLang="en-US">
                <a:solidFill>
                  <a:schemeClr val="tx1"/>
                </a:solidFill>
                <a:latin typeface="Arial" panose="020B0604020202020204" pitchFamily="34" charset="0"/>
              </a:rPr>
              <a:pPr eaLnBrk="1" hangingPunct="1"/>
              <a:t>14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51784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GB" sz="1000" b="1" kern="1200" baseline="0" dirty="0">
                <a:solidFill>
                  <a:schemeClr val="tx1"/>
                </a:solidFill>
                <a:effectLst/>
                <a:latin typeface="Times New Roman" pitchFamily="18" charset="0"/>
                <a:ea typeface="+mn-ea"/>
                <a:cs typeface="Times New Roman" pitchFamily="18" charset="0"/>
              </a:rPr>
              <a:t>1. Political risks: </a:t>
            </a:r>
            <a:endParaRPr lang="en-GB" sz="1000" kern="1200" baseline="0" dirty="0">
              <a:solidFill>
                <a:schemeClr val="tx1"/>
              </a:solidFill>
              <a:effectLst/>
              <a:latin typeface="Times New Roman" pitchFamily="18" charset="0"/>
              <a:ea typeface="+mn-ea"/>
              <a:cs typeface="Times New Roman" pitchFamily="18" charset="0"/>
            </a:endParaRPr>
          </a:p>
          <a:p>
            <a:pPr lvl="0"/>
            <a:r>
              <a:rPr lang="en-GB" sz="1000" kern="1200" baseline="0" dirty="0">
                <a:solidFill>
                  <a:schemeClr val="tx1"/>
                </a:solidFill>
                <a:effectLst/>
                <a:latin typeface="Times New Roman" pitchFamily="18" charset="0"/>
                <a:ea typeface="+mn-ea"/>
                <a:cs typeface="Times New Roman" pitchFamily="18" charset="0"/>
              </a:rPr>
              <a:t>universal values: fundamental rights, conflict and insecurity. The risk framework is used to regularly monitor the commitment and adherence to the fundamental values of human rights, democracy and rule of law. The risk of conflict and insecurity, including political and social destabilisation, regional tensions and the support of policies and powers that may exacerbate tensions, are also part of the political risk assessment, as they also need to be carefully analysed.</a:t>
            </a:r>
          </a:p>
          <a:p>
            <a:pPr lvl="0"/>
            <a:r>
              <a:rPr lang="en-GB" sz="1000" kern="1200" baseline="0" dirty="0">
                <a:solidFill>
                  <a:schemeClr val="tx1"/>
                </a:solidFill>
                <a:effectLst/>
                <a:latin typeface="Times New Roman" pitchFamily="18" charset="0"/>
                <a:ea typeface="+mn-ea"/>
                <a:cs typeface="Times New Roman" pitchFamily="18" charset="0"/>
              </a:rPr>
              <a:t>Other: the parliament does not approve key draft legislation elaborated by the government (which might be part of the BS conditionality).</a:t>
            </a:r>
          </a:p>
          <a:p>
            <a:pPr lvl="0"/>
            <a:endParaRPr lang="en-GB" sz="1000" kern="1200" baseline="0" dirty="0">
              <a:solidFill>
                <a:schemeClr val="tx1"/>
              </a:solidFill>
              <a:effectLst/>
              <a:latin typeface="Times New Roman" pitchFamily="18" charset="0"/>
              <a:ea typeface="+mn-ea"/>
              <a:cs typeface="Times New Roman" pitchFamily="18" charset="0"/>
            </a:endParaRPr>
          </a:p>
          <a:p>
            <a:pPr lvl="0"/>
            <a:r>
              <a:rPr lang="en-GB" sz="1000" b="1" kern="1200" baseline="0" dirty="0">
                <a:solidFill>
                  <a:schemeClr val="tx1"/>
                </a:solidFill>
                <a:effectLst/>
                <a:latin typeface="Times New Roman" pitchFamily="18" charset="0"/>
                <a:ea typeface="+mn-ea"/>
                <a:cs typeface="Times New Roman" pitchFamily="18" charset="0"/>
              </a:rPr>
              <a:t>2. Macroeconomic risks</a:t>
            </a:r>
          </a:p>
          <a:p>
            <a:pPr lvl="0"/>
            <a:r>
              <a:rPr lang="en-GB" sz="1000" kern="1200" baseline="0" dirty="0">
                <a:solidFill>
                  <a:schemeClr val="tx1"/>
                </a:solidFill>
                <a:effectLst/>
                <a:latin typeface="Times New Roman" pitchFamily="18" charset="0"/>
                <a:ea typeface="+mn-ea"/>
                <a:cs typeface="Times New Roman" pitchFamily="18" charset="0"/>
              </a:rPr>
              <a:t>macroeconomic policies cease to be stability-oriented.</a:t>
            </a:r>
          </a:p>
          <a:p>
            <a:pPr lvl="0"/>
            <a:r>
              <a:rPr lang="en-GB" sz="1000" kern="1200" baseline="0" dirty="0">
                <a:solidFill>
                  <a:schemeClr val="tx1"/>
                </a:solidFill>
                <a:effectLst/>
                <a:latin typeface="Times New Roman" pitchFamily="18" charset="0"/>
                <a:ea typeface="+mn-ea"/>
                <a:cs typeface="Times New Roman" pitchFamily="18" charset="0"/>
              </a:rPr>
              <a:t>Possible causes: </a:t>
            </a:r>
          </a:p>
          <a:p>
            <a:pPr lvl="0"/>
            <a:r>
              <a:rPr lang="en-GB" sz="1000" kern="1200" baseline="0" dirty="0">
                <a:solidFill>
                  <a:schemeClr val="tx1"/>
                </a:solidFill>
                <a:effectLst/>
                <a:latin typeface="Times New Roman" pitchFamily="18" charset="0"/>
                <a:ea typeface="+mn-ea"/>
                <a:cs typeface="Times New Roman" pitchFamily="18" charset="0"/>
              </a:rPr>
              <a:t>external shocks, like impact of global economic crises;</a:t>
            </a:r>
          </a:p>
          <a:p>
            <a:pPr lvl="0"/>
            <a:r>
              <a:rPr lang="en-GB" sz="1000" kern="1200" baseline="0" dirty="0">
                <a:solidFill>
                  <a:schemeClr val="tx1"/>
                </a:solidFill>
                <a:effectLst/>
                <a:latin typeface="Times New Roman" pitchFamily="18" charset="0"/>
                <a:ea typeface="+mn-ea"/>
                <a:cs typeface="Times New Roman" pitchFamily="18" charset="0"/>
              </a:rPr>
              <a:t>volatility in commodity prices;</a:t>
            </a:r>
          </a:p>
          <a:p>
            <a:pPr lvl="0"/>
            <a:r>
              <a:rPr lang="en-GB" sz="1000" kern="1200" baseline="0" dirty="0">
                <a:solidFill>
                  <a:schemeClr val="tx1"/>
                </a:solidFill>
                <a:effectLst/>
                <a:latin typeface="Times New Roman" pitchFamily="18" charset="0"/>
                <a:ea typeface="+mn-ea"/>
                <a:cs typeface="Times New Roman" pitchFamily="18" charset="0"/>
              </a:rPr>
              <a:t>energy prices</a:t>
            </a:r>
          </a:p>
          <a:p>
            <a:pPr lvl="0"/>
            <a:endParaRPr lang="en-GB" sz="1000" kern="1200" baseline="0" dirty="0">
              <a:solidFill>
                <a:schemeClr val="tx1"/>
              </a:solidFill>
              <a:effectLst/>
              <a:latin typeface="Times New Roman" pitchFamily="18" charset="0"/>
              <a:ea typeface="+mn-ea"/>
              <a:cs typeface="Times New Roman" pitchFamily="18" charset="0"/>
            </a:endParaRPr>
          </a:p>
          <a:p>
            <a:pPr lvl="0"/>
            <a:r>
              <a:rPr lang="en-GB" sz="1000" b="1" kern="1200" baseline="0" dirty="0">
                <a:solidFill>
                  <a:schemeClr val="tx1"/>
                </a:solidFill>
                <a:effectLst/>
                <a:latin typeface="Times New Roman" pitchFamily="18" charset="0"/>
                <a:ea typeface="+mn-ea"/>
                <a:cs typeface="Times New Roman" pitchFamily="18" charset="0"/>
              </a:rPr>
              <a:t>3. Developmental risks:</a:t>
            </a:r>
            <a:r>
              <a:rPr lang="en-GB" sz="1000" kern="1200" baseline="0" dirty="0">
                <a:solidFill>
                  <a:schemeClr val="tx1"/>
                </a:solidFill>
                <a:effectLst/>
                <a:latin typeface="Times New Roman" pitchFamily="18" charset="0"/>
                <a:ea typeface="+mn-ea"/>
                <a:cs typeface="Times New Roman" pitchFamily="18" charset="0"/>
              </a:rPr>
              <a:t> </a:t>
            </a:r>
          </a:p>
          <a:p>
            <a:pPr lvl="0"/>
            <a:r>
              <a:rPr lang="en-GB" sz="1000" kern="1200" baseline="0" dirty="0">
                <a:solidFill>
                  <a:schemeClr val="tx1"/>
                </a:solidFill>
                <a:effectLst/>
                <a:latin typeface="Times New Roman" pitchFamily="18" charset="0"/>
                <a:ea typeface="+mn-ea"/>
                <a:cs typeface="Times New Roman" pitchFamily="18" charset="0"/>
              </a:rPr>
              <a:t>policies put in place by the government will not be continued or may not attain the desired outcomes (poverty reduction and inclusive economic growth)</a:t>
            </a:r>
          </a:p>
          <a:p>
            <a:pPr lvl="0"/>
            <a:r>
              <a:rPr lang="en-GB" sz="1000" kern="1200" baseline="0" dirty="0">
                <a:solidFill>
                  <a:schemeClr val="tx1"/>
                </a:solidFill>
                <a:effectLst/>
                <a:latin typeface="Times New Roman" pitchFamily="18" charset="0"/>
                <a:ea typeface="+mn-ea"/>
                <a:cs typeface="Times New Roman" pitchFamily="18" charset="0"/>
              </a:rPr>
              <a:t>Possible causes: </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inadequate policy design, </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lack of ownership for policies,</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lack of participatory consultations with stakeholders, </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insufficient institutional capacities and capabilities with regard to implementation and monitoring of policies and programmes.</a:t>
            </a:r>
          </a:p>
          <a:p>
            <a:pPr marL="0" lvl="0" indent="0">
              <a:buFont typeface="Arial"/>
              <a:buNone/>
            </a:pPr>
            <a:endParaRPr lang="en-GB" sz="1000" kern="1200" baseline="0" dirty="0">
              <a:solidFill>
                <a:schemeClr val="tx1"/>
              </a:solidFill>
              <a:effectLst/>
              <a:latin typeface="Times New Roman" pitchFamily="18" charset="0"/>
              <a:ea typeface="+mn-ea"/>
              <a:cs typeface="Times New Roman" pitchFamily="18" charset="0"/>
            </a:endParaRPr>
          </a:p>
          <a:p>
            <a:pPr marL="0" lvl="0" indent="0">
              <a:buFont typeface="Arial"/>
              <a:buNone/>
            </a:pPr>
            <a:r>
              <a:rPr lang="en-GB" sz="1000" b="1" kern="1200" baseline="0" dirty="0">
                <a:solidFill>
                  <a:schemeClr val="tx1"/>
                </a:solidFill>
                <a:effectLst/>
                <a:latin typeface="Times New Roman" pitchFamily="18" charset="0"/>
                <a:ea typeface="+mn-ea"/>
                <a:cs typeface="Times New Roman" pitchFamily="18" charset="0"/>
              </a:rPr>
              <a:t>4. PFM</a:t>
            </a:r>
            <a:r>
              <a:rPr lang="en-GB" sz="1000" kern="1200" baseline="0" dirty="0">
                <a:solidFill>
                  <a:schemeClr val="tx1"/>
                </a:solidFill>
                <a:effectLst/>
                <a:latin typeface="Times New Roman" pitchFamily="18" charset="0"/>
                <a:ea typeface="+mn-ea"/>
                <a:cs typeface="Times New Roman" pitchFamily="18" charset="0"/>
              </a:rPr>
              <a:t>: </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Weaknesses in the government’s regulatory framework</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Financial compliance and control systems may lead to inappropriate management of public funds.</a:t>
            </a:r>
          </a:p>
          <a:p>
            <a:pPr marL="171450" lvl="0" indent="-171450">
              <a:buFont typeface="Arial"/>
              <a:buChar char="•"/>
            </a:pPr>
            <a:r>
              <a:rPr lang="en-GB" sz="1000" kern="1200" baseline="0" dirty="0">
                <a:solidFill>
                  <a:schemeClr val="tx1"/>
                </a:solidFill>
                <a:effectLst/>
                <a:latin typeface="Times New Roman" pitchFamily="18" charset="0"/>
                <a:ea typeface="+mn-ea"/>
                <a:cs typeface="Times New Roman" pitchFamily="18" charset="0"/>
              </a:rPr>
              <a:t>Take into account to what extent the PFM refoms address the weakenesses identified in the diagnostic studies</a:t>
            </a:r>
          </a:p>
          <a:p>
            <a:pPr marL="171450" lvl="0" indent="-171450">
              <a:buFont typeface="Arial"/>
              <a:buChar char="•"/>
            </a:pPr>
            <a:endParaRPr lang="en-GB" sz="1000" kern="1200" baseline="0" dirty="0">
              <a:solidFill>
                <a:schemeClr val="tx1"/>
              </a:solidFill>
              <a:effectLst/>
              <a:latin typeface="Times New Roman" pitchFamily="18" charset="0"/>
              <a:ea typeface="+mn-ea"/>
              <a:cs typeface="Times New Roman" pitchFamily="18" charset="0"/>
            </a:endParaRPr>
          </a:p>
          <a:p>
            <a:pPr marL="0" lvl="0" indent="0">
              <a:buFont typeface="Arial"/>
              <a:buNone/>
            </a:pPr>
            <a:r>
              <a:rPr lang="en-GB" sz="1000" b="1" kern="1200" baseline="0" dirty="0">
                <a:solidFill>
                  <a:schemeClr val="tx1"/>
                </a:solidFill>
                <a:effectLst/>
                <a:latin typeface="Times New Roman" pitchFamily="18" charset="0"/>
                <a:ea typeface="+mn-ea"/>
                <a:cs typeface="Times New Roman" pitchFamily="18" charset="0"/>
              </a:rPr>
              <a:t>5. Corruption/Fraud:</a:t>
            </a:r>
          </a:p>
          <a:p>
            <a:pPr marL="0" lvl="0" indent="0">
              <a:buFont typeface="Arial"/>
              <a:buNone/>
            </a:pPr>
            <a:endParaRPr lang="en-GB" sz="1000" b="1" kern="1200" baseline="0" dirty="0">
              <a:solidFill>
                <a:schemeClr val="tx1"/>
              </a:solidFill>
              <a:effectLst/>
              <a:latin typeface="Times New Roman" pitchFamily="18" charset="0"/>
              <a:ea typeface="+mn-ea"/>
              <a:cs typeface="Times New Roman" pitchFamily="18" charset="0"/>
            </a:endParaRPr>
          </a:p>
          <a:p>
            <a:pPr marL="171450" lvl="0" indent="-171450">
              <a:buFont typeface="Arial"/>
              <a:buChar char="•"/>
            </a:pPr>
            <a:r>
              <a:rPr lang="en-GB" sz="1000" b="0" kern="1200" baseline="0" dirty="0">
                <a:solidFill>
                  <a:schemeClr val="tx1"/>
                </a:solidFill>
                <a:effectLst/>
                <a:latin typeface="Times New Roman" pitchFamily="18" charset="0"/>
                <a:ea typeface="+mn-ea"/>
                <a:cs typeface="Times New Roman" pitchFamily="18" charset="0"/>
              </a:rPr>
              <a:t>Resources diverted away</a:t>
            </a:r>
          </a:p>
          <a:p>
            <a:pPr marL="171450" lvl="0" indent="-171450">
              <a:buFont typeface="Arial"/>
              <a:buChar char="•"/>
            </a:pPr>
            <a:endParaRPr lang="en-GB" sz="1000" b="0" kern="1200" baseline="0" dirty="0">
              <a:solidFill>
                <a:schemeClr val="tx1"/>
              </a:solidFill>
              <a:effectLst/>
              <a:latin typeface="Times New Roman" pitchFamily="18" charset="0"/>
              <a:ea typeface="+mn-ea"/>
              <a:cs typeface="Times New Roman" pitchFamily="18" charset="0"/>
            </a:endParaRPr>
          </a:p>
          <a:p>
            <a:endParaRPr lang="en-GB"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120358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000" b="1" kern="1200" baseline="0" dirty="0">
                <a:solidFill>
                  <a:schemeClr val="tx1"/>
                </a:solidFill>
                <a:effectLst/>
                <a:latin typeface="Times New Roman" pitchFamily="18" charset="0"/>
                <a:ea typeface="+mn-ea"/>
                <a:cs typeface="Times New Roman" pitchFamily="18" charset="0"/>
              </a:rPr>
              <a:t>Public Financial Management</a:t>
            </a:r>
            <a:r>
              <a:rPr lang="en-GB" sz="1000" kern="1200" baseline="0" dirty="0">
                <a:solidFill>
                  <a:schemeClr val="tx1"/>
                </a:solidFill>
                <a:effectLst/>
                <a:latin typeface="Times New Roman" pitchFamily="18" charset="0"/>
                <a:ea typeface="+mn-ea"/>
                <a:cs typeface="Times New Roman" pitchFamily="18" charset="0"/>
              </a:rPr>
              <a:t> (PFM) refers to the risks that weaknesses in the government's regulatory framework, financial compliance and controls systems may lead to inappropriate management of public funds. This risk is assessed in terms of the comprehensiveness of the budget, controls in revenue collection / budget execution, procurement and external audit. In principle, PFM risks are assessed on the basis of the PEFA that provides a snapshot of the current situation. However, the risk assessment should also take into account the government PFM reform measures that may (not) address the respective key weakness of the PFM system and its associated risks.</a:t>
            </a:r>
          </a:p>
          <a:p>
            <a:pPr lvl="0"/>
            <a:endParaRPr lang="en-GB" sz="1000" kern="1200" baseline="0" dirty="0">
              <a:solidFill>
                <a:schemeClr val="tx1"/>
              </a:solidFill>
              <a:effectLst/>
              <a:latin typeface="Times New Roman" pitchFamily="18" charset="0"/>
              <a:ea typeface="+mn-ea"/>
              <a:cs typeface="Times New Roman" pitchFamily="18" charset="0"/>
            </a:endParaRPr>
          </a:p>
          <a:p>
            <a:pPr lvl="0"/>
            <a:r>
              <a:rPr lang="en-GB" sz="1000" b="1" kern="1200" baseline="0" dirty="0">
                <a:solidFill>
                  <a:schemeClr val="tx1"/>
                </a:solidFill>
                <a:effectLst/>
                <a:latin typeface="Times New Roman" pitchFamily="18" charset="0"/>
                <a:ea typeface="+mn-ea"/>
                <a:cs typeface="Times New Roman" pitchFamily="18" charset="0"/>
              </a:rPr>
              <a:t>Corruption and Fraud</a:t>
            </a:r>
            <a:r>
              <a:rPr lang="en-GB" sz="1000" kern="1200" baseline="0" dirty="0">
                <a:solidFill>
                  <a:schemeClr val="tx1"/>
                </a:solidFill>
                <a:effectLst/>
                <a:latin typeface="Times New Roman" pitchFamily="18" charset="0"/>
                <a:ea typeface="+mn-ea"/>
                <a:cs typeface="Times New Roman" pitchFamily="18" charset="0"/>
              </a:rPr>
              <a:t> refers to risks that resources diverted away and power is abused for private gain. Large scale corruption and fraud constitute a major obstacle to development objectives. Risks of corruption and fraud are linked to public financial management and developmental risks, but by having a separate risk category, the Commission puts increased emphasis on corruption and fraud. The specific risk category focuses, therefore, on the perceived risk level, the legal, regulatory and institutional framework as well as government responsiveness and enforcement.</a:t>
            </a:r>
          </a:p>
          <a:p>
            <a:pPr lvl="0"/>
            <a:endParaRPr lang="en-GB" sz="1000" kern="1200" baseline="0" dirty="0">
              <a:solidFill>
                <a:schemeClr val="tx1"/>
              </a:solidFill>
              <a:effectLst/>
              <a:latin typeface="Times New Roman" pitchFamily="18" charset="0"/>
              <a:ea typeface="+mn-ea"/>
              <a:cs typeface="Times New Roman" pitchFamily="18" charset="0"/>
            </a:endParaRPr>
          </a:p>
          <a:p>
            <a:r>
              <a:rPr lang="en-GB" sz="1000" b="1" kern="1200" baseline="0" dirty="0">
                <a:solidFill>
                  <a:schemeClr val="tx1"/>
                </a:solidFill>
                <a:effectLst/>
                <a:latin typeface="Times New Roman" pitchFamily="18" charset="0"/>
                <a:ea typeface="+mn-ea"/>
                <a:cs typeface="Times New Roman" pitchFamily="18" charset="0"/>
              </a:rPr>
              <a:t>Reputational risks</a:t>
            </a:r>
            <a:r>
              <a:rPr lang="en-GB" sz="1000" kern="1200" baseline="0" dirty="0">
                <a:solidFill>
                  <a:schemeClr val="tx1"/>
                </a:solidFill>
                <a:effectLst/>
                <a:latin typeface="Times New Roman" pitchFamily="18" charset="0"/>
                <a:ea typeface="+mn-ea"/>
                <a:cs typeface="Times New Roman" pitchFamily="18" charset="0"/>
              </a:rPr>
              <a:t> and the </a:t>
            </a:r>
            <a:r>
              <a:rPr lang="en-GB" sz="1000" b="1" kern="1200" baseline="0" dirty="0">
                <a:solidFill>
                  <a:schemeClr val="tx1"/>
                </a:solidFill>
                <a:effectLst/>
                <a:latin typeface="Times New Roman" pitchFamily="18" charset="0"/>
                <a:ea typeface="+mn-ea"/>
                <a:cs typeface="Times New Roman" pitchFamily="18" charset="0"/>
              </a:rPr>
              <a:t>going concern risks</a:t>
            </a:r>
            <a:r>
              <a:rPr lang="en-GB" sz="1000" kern="1200" baseline="0" dirty="0">
                <a:solidFill>
                  <a:schemeClr val="tx1"/>
                </a:solidFill>
                <a:effectLst/>
                <a:latin typeface="Times New Roman" pitchFamily="18" charset="0"/>
                <a:ea typeface="+mn-ea"/>
                <a:cs typeface="Times New Roman" pitchFamily="18" charset="0"/>
              </a:rPr>
              <a:t> are not covered by a separate risk category due to their cross-cutting nature. The going concern risks refer to a possible insolvency or bankruptcy of a sovereign government and to risks linked to changes in policy direction. These risk dimensions are covered by the macro-economic and developmental risk assessment.</a:t>
            </a:r>
          </a:p>
          <a:p>
            <a:endParaRPr lang="en-GB" dirty="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168028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383879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91551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altLang="en-US">
                <a:latin typeface="Arial" panose="020B0604020202020204" pitchFamily="34" charset="0"/>
              </a:rPr>
              <a:t>The focus is on risks that can have a</a:t>
            </a:r>
            <a:r>
              <a:rPr lang="sv-SE" altLang="en-US">
                <a:latin typeface="Arial" panose="020B0604020202020204" pitchFamily="34" charset="0"/>
              </a:rPr>
              <a:t> </a:t>
            </a:r>
            <a:r>
              <a:rPr lang="en-GB" altLang="en-US">
                <a:latin typeface="Arial" panose="020B0604020202020204" pitchFamily="34" charset="0"/>
              </a:rPr>
              <a:t>negative impact on the achievement of budget support objectives.</a:t>
            </a:r>
          </a:p>
          <a:p>
            <a:endParaRPr lang="fr-BE" altLang="en-US">
              <a:latin typeface="Arial" panose="020B0604020202020204" pitchFamily="34" charset="0"/>
            </a:endParaRPr>
          </a:p>
          <a:p>
            <a:r>
              <a:rPr lang="en-GB" altLang="en-US">
                <a:latin typeface="Arial" panose="020B0604020202020204" pitchFamily="34" charset="0"/>
              </a:rPr>
              <a:t>The assessment is done using a template which consists of 3 parts:</a:t>
            </a:r>
          </a:p>
        </p:txBody>
      </p:sp>
      <p:sp>
        <p:nvSpPr>
          <p:cNvPr id="19460"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1761" indent="-285293" eaLnBrk="0" hangingPunct="0">
              <a:defRPr sz="1200">
                <a:solidFill>
                  <a:srgbClr val="0F5494"/>
                </a:solidFill>
                <a:latin typeface="Verdana" panose="020B0604030504040204" pitchFamily="34" charset="0"/>
              </a:defRPr>
            </a:lvl2pPr>
            <a:lvl3pPr marL="1141171" indent="-228234" eaLnBrk="0" hangingPunct="0">
              <a:defRPr sz="1200">
                <a:solidFill>
                  <a:srgbClr val="0F5494"/>
                </a:solidFill>
                <a:latin typeface="Verdana" panose="020B0604030504040204" pitchFamily="34" charset="0"/>
              </a:defRPr>
            </a:lvl3pPr>
            <a:lvl4pPr marL="1597640" indent="-228234" eaLnBrk="0" hangingPunct="0">
              <a:defRPr sz="1200">
                <a:solidFill>
                  <a:srgbClr val="0F5494"/>
                </a:solidFill>
                <a:latin typeface="Verdana" panose="020B0604030504040204" pitchFamily="34" charset="0"/>
              </a:defRPr>
            </a:lvl4pPr>
            <a:lvl5pPr marL="2054108" indent="-228234" eaLnBrk="0" hangingPunct="0">
              <a:defRPr sz="1200">
                <a:solidFill>
                  <a:srgbClr val="0F5494"/>
                </a:solidFill>
                <a:latin typeface="Verdana" panose="020B0604030504040204" pitchFamily="34" charset="0"/>
              </a:defRPr>
            </a:lvl5pPr>
            <a:lvl6pPr marL="2510577" indent="-228234" eaLnBrk="0" fontAlgn="base" hangingPunct="0">
              <a:spcBef>
                <a:spcPct val="0"/>
              </a:spcBef>
              <a:spcAft>
                <a:spcPct val="0"/>
              </a:spcAft>
              <a:defRPr sz="1200">
                <a:solidFill>
                  <a:srgbClr val="0F5494"/>
                </a:solidFill>
                <a:latin typeface="Verdana" panose="020B0604030504040204" pitchFamily="34" charset="0"/>
              </a:defRPr>
            </a:lvl6pPr>
            <a:lvl7pPr marL="2967045" indent="-228234" eaLnBrk="0" fontAlgn="base" hangingPunct="0">
              <a:spcBef>
                <a:spcPct val="0"/>
              </a:spcBef>
              <a:spcAft>
                <a:spcPct val="0"/>
              </a:spcAft>
              <a:defRPr sz="1200">
                <a:solidFill>
                  <a:srgbClr val="0F5494"/>
                </a:solidFill>
                <a:latin typeface="Verdana" panose="020B0604030504040204" pitchFamily="34" charset="0"/>
              </a:defRPr>
            </a:lvl7pPr>
            <a:lvl8pPr marL="3423514" indent="-228234" eaLnBrk="0" fontAlgn="base" hangingPunct="0">
              <a:spcBef>
                <a:spcPct val="0"/>
              </a:spcBef>
              <a:spcAft>
                <a:spcPct val="0"/>
              </a:spcAft>
              <a:defRPr sz="1200">
                <a:solidFill>
                  <a:srgbClr val="0F5494"/>
                </a:solidFill>
                <a:latin typeface="Verdana" panose="020B0604030504040204" pitchFamily="34" charset="0"/>
              </a:defRPr>
            </a:lvl8pPr>
            <a:lvl9pPr marL="3879982" indent="-228234"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FE65D649-1C88-4942-89A8-A3E94E586290}" type="slidenum">
              <a:rPr lang="en-GB" altLang="en-US">
                <a:solidFill>
                  <a:schemeClr val="tx1"/>
                </a:solidFill>
                <a:latin typeface="Arial" panose="020B0604020202020204" pitchFamily="34" charset="0"/>
              </a:rPr>
              <a:pPr eaLnBrk="1" hangingPunct="1"/>
              <a:t>19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7656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Risk</a:t>
            </a:r>
            <a:r>
              <a:rPr lang="fr-FR" dirty="0"/>
              <a:t> </a:t>
            </a:r>
            <a:r>
              <a:rPr lang="fr-FR" dirty="0" err="1"/>
              <a:t>level</a:t>
            </a:r>
            <a:r>
              <a:rPr lang="fr-FR" baseline="0" dirty="0"/>
              <a:t> </a:t>
            </a:r>
            <a:r>
              <a:rPr lang="fr-FR" baseline="0" dirty="0" err="1"/>
              <a:t>should</a:t>
            </a:r>
            <a:r>
              <a:rPr lang="fr-FR" baseline="0" dirty="0"/>
              <a:t> </a:t>
            </a:r>
            <a:r>
              <a:rPr lang="fr-FR" baseline="0" dirty="0" err="1"/>
              <a:t>take</a:t>
            </a:r>
            <a:r>
              <a:rPr lang="fr-FR" baseline="0" dirty="0"/>
              <a:t> </a:t>
            </a:r>
            <a:r>
              <a:rPr lang="fr-FR" baseline="0" dirty="0" err="1"/>
              <a:t>into</a:t>
            </a:r>
            <a:r>
              <a:rPr lang="fr-FR" baseline="0" dirty="0"/>
              <a:t> </a:t>
            </a:r>
            <a:r>
              <a:rPr lang="fr-FR" baseline="0" dirty="0" err="1"/>
              <a:t>account</a:t>
            </a:r>
            <a:r>
              <a:rPr lang="fr-FR" baseline="0" dirty="0"/>
              <a:t> </a:t>
            </a:r>
            <a:r>
              <a:rPr lang="fr-FR" baseline="0" dirty="0" err="1"/>
              <a:t>both</a:t>
            </a:r>
            <a:r>
              <a:rPr lang="fr-FR" baseline="0" dirty="0"/>
              <a:t> </a:t>
            </a:r>
            <a:r>
              <a:rPr lang="fr-FR" baseline="0" dirty="0" err="1"/>
              <a:t>likelyhood</a:t>
            </a:r>
            <a:r>
              <a:rPr lang="fr-FR" baseline="0" dirty="0"/>
              <a:t> of </a:t>
            </a:r>
            <a:r>
              <a:rPr lang="fr-FR" baseline="0" dirty="0" err="1"/>
              <a:t>ocurrence</a:t>
            </a:r>
            <a:r>
              <a:rPr lang="fr-FR" baseline="0" dirty="0"/>
              <a:t> and impact.</a:t>
            </a:r>
            <a:endParaRPr lang="fr-FR" dirty="0"/>
          </a:p>
          <a:p>
            <a:endParaRPr lang="fr-FR"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The questionnaire consists of a total of 44 questions out of 24 apply to OCT's. The question of focuses on existing assessments, in particular of the eligibility criteria. Each of the questions have to be judged in terms of for risk ratings, low, moderate, substantial and high. The ratings should capture both the likelihood and impact of the risk as regards the objectives of budget support. A short narrative is provided for each question the assessment is forward-looking, so the whole contract period of the budget support programme should be taken into account.</a:t>
            </a:r>
          </a:p>
          <a:p>
            <a:endParaRPr lang="fr-FR" dirty="0"/>
          </a:p>
          <a:p>
            <a:r>
              <a:rPr lang="fr-FR" b="1" dirty="0"/>
              <a:t>Sources of</a:t>
            </a:r>
            <a:r>
              <a:rPr lang="fr-FR" b="1" baseline="0" dirty="0"/>
              <a:t> information:</a:t>
            </a:r>
          </a:p>
          <a:p>
            <a:endParaRPr lang="fr-FR" baseline="0" dirty="0"/>
          </a:p>
          <a:p>
            <a:r>
              <a:rPr lang="fr-FR" baseline="0" dirty="0"/>
              <a:t>IMF reports</a:t>
            </a:r>
          </a:p>
          <a:p>
            <a:r>
              <a:rPr lang="fr-FR" baseline="0" dirty="0"/>
              <a:t>PEFA</a:t>
            </a:r>
          </a:p>
          <a:p>
            <a:r>
              <a:rPr lang="fr-FR" baseline="0" dirty="0"/>
              <a:t>PER</a:t>
            </a:r>
          </a:p>
          <a:p>
            <a:r>
              <a:rPr lang="fr-FR" baseline="0" dirty="0"/>
              <a:t>Worldwide </a:t>
            </a:r>
            <a:r>
              <a:rPr lang="fr-FR" baseline="0" dirty="0" err="1"/>
              <a:t>Governance</a:t>
            </a:r>
            <a:r>
              <a:rPr lang="fr-FR" baseline="0" dirty="0"/>
              <a:t> </a:t>
            </a:r>
            <a:r>
              <a:rPr lang="fr-FR" baseline="0" dirty="0" err="1"/>
              <a:t>Indicators</a:t>
            </a:r>
            <a:r>
              <a:rPr lang="fr-FR" baseline="0" dirty="0"/>
              <a:t> (WB)</a:t>
            </a:r>
          </a:p>
          <a:p>
            <a:r>
              <a:rPr lang="fr-FR" baseline="0" dirty="0" err="1"/>
              <a:t>Human</a:t>
            </a:r>
            <a:r>
              <a:rPr lang="fr-FR" baseline="0" dirty="0"/>
              <a:t> </a:t>
            </a:r>
            <a:r>
              <a:rPr lang="fr-FR" baseline="0" dirty="0" err="1"/>
              <a:t>Rights</a:t>
            </a:r>
            <a:r>
              <a:rPr lang="fr-FR" baseline="0" dirty="0"/>
              <a:t> Country </a:t>
            </a:r>
            <a:r>
              <a:rPr lang="fr-FR" baseline="0" dirty="0" err="1"/>
              <a:t>Strategy</a:t>
            </a:r>
            <a:r>
              <a:rPr lang="fr-FR" baseline="0" dirty="0"/>
              <a:t> (EU)</a:t>
            </a:r>
          </a:p>
          <a:p>
            <a:endParaRPr lang="fr-FR" baseline="0" dirty="0"/>
          </a:p>
          <a:p>
            <a:endParaRPr lang="fr-FR" dirty="0"/>
          </a:p>
        </p:txBody>
      </p:sp>
      <p:sp>
        <p:nvSpPr>
          <p:cNvPr id="4" name="Slide Number Placeholder 3"/>
          <p:cNvSpPr>
            <a:spLocks noGrp="1"/>
          </p:cNvSpPr>
          <p:nvPr>
            <p:ph type="sldNum" sz="quarter" idx="10"/>
          </p:nvPr>
        </p:nvSpPr>
        <p:spPr/>
        <p:txBody>
          <a:bodyPr/>
          <a:lstStyle/>
          <a:p>
            <a:fld id="{0D581910-1000-4934-A4DB-C00CB7F3B0B7}" type="slidenum">
              <a:rPr lang="en-GB"/>
              <a:pPr/>
              <a:t>20</a:t>
            </a:fld>
            <a:endParaRPr lang="en-GB"/>
          </a:p>
        </p:txBody>
      </p:sp>
    </p:spTree>
    <p:extLst>
      <p:ext uri="{BB962C8B-B14F-4D97-AF65-F5344CB8AC3E}">
        <p14:creationId xmlns:p14="http://schemas.microsoft.com/office/powerpoint/2010/main" val="2328770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207201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Source: Budget Support real time tool (DEVCO A4)</a:t>
            </a:r>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405460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a:t>This</a:t>
            </a:r>
            <a:r>
              <a:rPr lang="fr-BE" baseline="0" dirty="0"/>
              <a:t> first section sets out the </a:t>
            </a:r>
            <a:r>
              <a:rPr lang="fr-BE" baseline="0" dirty="0" err="1"/>
              <a:t>definitions</a:t>
            </a:r>
            <a:r>
              <a:rPr lang="fr-BE" baseline="0" dirty="0"/>
              <a:t> of RM and RMF and </a:t>
            </a:r>
            <a:r>
              <a:rPr lang="fr-BE" baseline="0" dirty="0" err="1"/>
              <a:t>provides</a:t>
            </a:r>
            <a:r>
              <a:rPr lang="fr-BE" baseline="0" dirty="0"/>
              <a:t> a </a:t>
            </a:r>
            <a:r>
              <a:rPr lang="fr-BE" baseline="0" dirty="0" err="1"/>
              <a:t>general</a:t>
            </a:r>
            <a:r>
              <a:rPr lang="fr-BE" baseline="0" dirty="0"/>
              <a:t> description of the </a:t>
            </a:r>
            <a:r>
              <a:rPr lang="fr-BE" baseline="0" dirty="0" err="1"/>
              <a:t>risk</a:t>
            </a:r>
            <a:r>
              <a:rPr lang="fr-BE" baseline="0" dirty="0"/>
              <a:t> management </a:t>
            </a:r>
            <a:r>
              <a:rPr lang="fr-BE" baseline="0" dirty="0" err="1"/>
              <a:t>framework</a:t>
            </a:r>
            <a:r>
              <a:rPr lang="fr-BE" baseline="0" dirty="0"/>
              <a:t> </a:t>
            </a:r>
            <a:r>
              <a:rPr lang="fr-BE" baseline="0" dirty="0" err="1"/>
              <a:t>elaborated</a:t>
            </a:r>
            <a:r>
              <a:rPr lang="fr-BE" baseline="0" dirty="0"/>
              <a:t> by the Commission for BS </a:t>
            </a:r>
            <a:r>
              <a:rPr lang="fr-BE" baseline="0" dirty="0" err="1"/>
              <a:t>operations</a:t>
            </a:r>
            <a:r>
              <a:rPr lang="fr-BE" baseline="0" dirty="0"/>
              <a:t>.</a:t>
            </a: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776367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r>
              <a:rPr lang="nl-NL" dirty="0"/>
              <a:t>Source: Budget Support 2016, DEVCO A4</a:t>
            </a:r>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23</a:t>
            </a:fld>
            <a:endParaRPr lang="en-GB"/>
          </a:p>
        </p:txBody>
      </p:sp>
    </p:spTree>
    <p:extLst>
      <p:ext uri="{BB962C8B-B14F-4D97-AF65-F5344CB8AC3E}">
        <p14:creationId xmlns:p14="http://schemas.microsoft.com/office/powerpoint/2010/main" val="415976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Source: Budget Support. Financial </a:t>
            </a:r>
            <a:r>
              <a:rPr lang="nl-NL" dirty="0" err="1"/>
              <a:t>implementation</a:t>
            </a:r>
            <a:r>
              <a:rPr lang="nl-NL" dirty="0"/>
              <a:t>, risk assessment </a:t>
            </a:r>
            <a:r>
              <a:rPr lang="nl-NL" dirty="0" err="1"/>
              <a:t>and</a:t>
            </a:r>
            <a:r>
              <a:rPr lang="nl-NL" dirty="0"/>
              <a:t> </a:t>
            </a:r>
            <a:r>
              <a:rPr lang="nl-NL" dirty="0" err="1"/>
              <a:t>selected</a:t>
            </a:r>
            <a:r>
              <a:rPr lang="nl-NL" dirty="0"/>
              <a:t> </a:t>
            </a:r>
            <a:r>
              <a:rPr lang="nl-NL" dirty="0" err="1"/>
              <a:t>poverty</a:t>
            </a:r>
            <a:r>
              <a:rPr lang="nl-NL" dirty="0"/>
              <a:t> </a:t>
            </a:r>
            <a:r>
              <a:rPr lang="nl-NL" dirty="0" err="1"/>
              <a:t>macroeconomic</a:t>
            </a:r>
            <a:r>
              <a:rPr lang="nl-NL" dirty="0"/>
              <a:t> </a:t>
            </a:r>
            <a:r>
              <a:rPr lang="nl-NL" dirty="0" err="1"/>
              <a:t>and</a:t>
            </a:r>
            <a:r>
              <a:rPr lang="nl-NL" dirty="0"/>
              <a:t> </a:t>
            </a:r>
            <a:r>
              <a:rPr lang="nl-NL" dirty="0" err="1"/>
              <a:t>fiscal</a:t>
            </a:r>
            <a:r>
              <a:rPr lang="nl-NL" dirty="0"/>
              <a:t> </a:t>
            </a:r>
            <a:r>
              <a:rPr lang="nl-NL" dirty="0" err="1"/>
              <a:t>results</a:t>
            </a:r>
            <a:r>
              <a:rPr lang="nl-NL" dirty="0"/>
              <a:t>. 2015</a:t>
            </a:r>
          </a:p>
        </p:txBody>
      </p:sp>
      <p:sp>
        <p:nvSpPr>
          <p:cNvPr id="4" name="Tijdelijke aanduiding voor dianummer 3"/>
          <p:cNvSpPr>
            <a:spLocks noGrp="1"/>
          </p:cNvSpPr>
          <p:nvPr>
            <p:ph type="sldNum" sz="quarter" idx="10"/>
          </p:nvPr>
        </p:nvSpPr>
        <p:spPr/>
        <p:txBody>
          <a:bodyPr/>
          <a:lstStyle/>
          <a:p>
            <a:fld id="{0D581910-1000-4934-A4DB-C00CB7F3B0B7}" type="slidenum">
              <a:rPr lang="en-GB" smtClean="0"/>
              <a:pPr/>
              <a:t>24</a:t>
            </a:fld>
            <a:endParaRPr lang="en-GB"/>
          </a:p>
        </p:txBody>
      </p:sp>
    </p:spTree>
    <p:extLst>
      <p:ext uri="{BB962C8B-B14F-4D97-AF65-F5344CB8AC3E}">
        <p14:creationId xmlns:p14="http://schemas.microsoft.com/office/powerpoint/2010/main" val="16455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b="0" noProof="0" dirty="0"/>
              <a:t>Situations</a:t>
            </a:r>
            <a:r>
              <a:rPr lang="en-GB" sz="1000" b="0" baseline="0" noProof="0" dirty="0"/>
              <a:t> of fragility:  </a:t>
            </a:r>
          </a:p>
          <a:p>
            <a:r>
              <a:rPr lang="en-GB" sz="1000" b="0" baseline="0" noProof="0" dirty="0"/>
              <a:t>Entail higher risks </a:t>
            </a:r>
          </a:p>
          <a:p>
            <a:r>
              <a:rPr lang="en-GB" sz="1000" b="0" baseline="0" noProof="0" dirty="0"/>
              <a:t>But call for: 	actions to ensure vital functions</a:t>
            </a:r>
          </a:p>
          <a:p>
            <a:r>
              <a:rPr lang="en-GB" sz="1000" b="0" baseline="0" noProof="0" dirty="0"/>
              <a:t>	supporting transition towards development</a:t>
            </a:r>
          </a:p>
          <a:p>
            <a:r>
              <a:rPr lang="en-GB" sz="1000" b="0" baseline="0" noProof="0" dirty="0"/>
              <a:t>	promoting governance, hr and democracy</a:t>
            </a:r>
          </a:p>
          <a:p>
            <a:r>
              <a:rPr lang="en-GB" sz="1000" b="0" baseline="0" noProof="0" dirty="0"/>
              <a:t>	deliver basic services to the populations</a:t>
            </a:r>
          </a:p>
        </p:txBody>
      </p:sp>
      <p:sp>
        <p:nvSpPr>
          <p:cNvPr id="4" name="Slide Number Placeholder 3"/>
          <p:cNvSpPr>
            <a:spLocks noGrp="1"/>
          </p:cNvSpPr>
          <p:nvPr>
            <p:ph type="sldNum" sz="quarter" idx="10"/>
          </p:nvPr>
        </p:nvSpPr>
        <p:spPr/>
        <p:txBody>
          <a:bodyPr/>
          <a:lstStyle/>
          <a:p>
            <a:fld id="{0D581910-1000-4934-A4DB-C00CB7F3B0B7}" type="slidenum">
              <a:rPr lang="en-GB" smtClean="0"/>
              <a:pPr/>
              <a:t>25</a:t>
            </a:fld>
            <a:endParaRPr lang="en-GB"/>
          </a:p>
        </p:txBody>
      </p:sp>
    </p:spTree>
    <p:extLst>
      <p:ext uri="{BB962C8B-B14F-4D97-AF65-F5344CB8AC3E}">
        <p14:creationId xmlns:p14="http://schemas.microsoft.com/office/powerpoint/2010/main" val="3501985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00" b="0"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26</a:t>
            </a:fld>
            <a:endParaRPr lang="en-GB"/>
          </a:p>
        </p:txBody>
      </p:sp>
    </p:spTree>
    <p:extLst>
      <p:ext uri="{BB962C8B-B14F-4D97-AF65-F5344CB8AC3E}">
        <p14:creationId xmlns:p14="http://schemas.microsoft.com/office/powerpoint/2010/main" val="374948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00" b="0"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28</a:t>
            </a:fld>
            <a:endParaRPr lang="en-GB"/>
          </a:p>
        </p:txBody>
      </p:sp>
    </p:spTree>
    <p:extLst>
      <p:ext uri="{BB962C8B-B14F-4D97-AF65-F5344CB8AC3E}">
        <p14:creationId xmlns:p14="http://schemas.microsoft.com/office/powerpoint/2010/main" val="64261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kern="1200" baseline="0" dirty="0">
                <a:solidFill>
                  <a:schemeClr val="tx1"/>
                </a:solidFill>
                <a:effectLst/>
                <a:latin typeface="Arial" pitchFamily="34" charset="0"/>
                <a:ea typeface="+mn-ea"/>
                <a:cs typeface="+mn-cs"/>
              </a:rPr>
              <a:t>During the implementation phase, the risk management register will be updated in January/February and, if necessary in June/July or as part of the disbursement file. The geographical directorates (DG DEVCO and EEAS for political risks), with support from Delegations, regional teams and thematic directorates, have the responsibility for ensuring consistency and coherence across countries in their regions and the implementation of the risk management framework. Questions of intra- or inter-regional consistency may be referred to the BSSC. </a:t>
            </a:r>
            <a:r>
              <a:rPr lang="en-GB" sz="1000" b="1" kern="1200" baseline="0" dirty="0">
                <a:solidFill>
                  <a:schemeClr val="tx1"/>
                </a:solidFill>
                <a:effectLst/>
                <a:latin typeface="Arial" pitchFamily="34" charset="0"/>
                <a:ea typeface="+mn-ea"/>
                <a:cs typeface="+mn-cs"/>
              </a:rPr>
              <a:t>In case of a deterioration of a risk category from a previously lower assessment to substantial or high, the budget support contract should be re-discussed in the BSSC before a disbursement decision.</a:t>
            </a:r>
            <a:r>
              <a:rPr lang="en-GB" dirty="0">
                <a:effectLst/>
              </a:rPr>
              <a:t> </a:t>
            </a:r>
            <a:endParaRPr lang="en-GB" sz="1000" b="0"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29</a:t>
            </a:fld>
            <a:endParaRPr lang="en-GB"/>
          </a:p>
        </p:txBody>
      </p:sp>
    </p:spTree>
    <p:extLst>
      <p:ext uri="{BB962C8B-B14F-4D97-AF65-F5344CB8AC3E}">
        <p14:creationId xmlns:p14="http://schemas.microsoft.com/office/powerpoint/2010/main" val="157835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a:p>
        </p:txBody>
      </p:sp>
      <p:sp>
        <p:nvSpPr>
          <p:cNvPr id="84996" name="Slide Number Placeholder 3"/>
          <p:cNvSpPr>
            <a:spLocks noGrp="1"/>
          </p:cNvSpPr>
          <p:nvPr>
            <p:ph type="sldNum" sz="quarter" idx="5"/>
          </p:nvPr>
        </p:nvSpPr>
        <p:spPr>
          <a:noFill/>
        </p:spPr>
        <p:txBody>
          <a:bodyPr/>
          <a:lstStyle/>
          <a:p>
            <a:fld id="{05F1F83B-1E1D-462F-A640-12E8F840B60C}" type="slidenum">
              <a:rPr lang="en-GB" smtClean="0"/>
              <a:pPr/>
              <a:t>30</a:t>
            </a:fld>
            <a:endParaRPr lang="en-GB"/>
          </a:p>
        </p:txBody>
      </p:sp>
    </p:spTree>
    <p:extLst>
      <p:ext uri="{BB962C8B-B14F-4D97-AF65-F5344CB8AC3E}">
        <p14:creationId xmlns:p14="http://schemas.microsoft.com/office/powerpoint/2010/main" val="309542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76B9F0-4D71-4B8B-AA0F-7ADA1AA1AAEE}" type="slidenum">
              <a:rPr kumimoji="0" lang="en-GB" sz="1200" b="0" i="0" u="none" strike="noStrike" kern="1200" cap="none" spc="0" normalizeH="0" baseline="0" noProof="0">
                <a:ln>
                  <a:noFill/>
                </a:ln>
                <a:solidFill>
                  <a:srgbClr val="000000"/>
                </a:solidFill>
                <a:effectLst/>
                <a:uLnTx/>
                <a:uFillTx/>
                <a:latin typeface="Tw Cen M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Tw Cen MT"/>
              <a:ea typeface="+mn-ea"/>
              <a:cs typeface="+mn-cs"/>
            </a:endParaRPr>
          </a:p>
        </p:txBody>
      </p:sp>
      <p:sp>
        <p:nvSpPr>
          <p:cNvPr id="31747" name="Rectangle 2"/>
          <p:cNvSpPr>
            <a:spLocks noGrp="1" noRot="1" noChangeAspect="1" noChangeArrowheads="1" noTextEdit="1"/>
          </p:cNvSpPr>
          <p:nvPr>
            <p:ph type="sldImg"/>
          </p:nvPr>
        </p:nvSpPr>
        <p:spPr>
          <a:xfrm>
            <a:off x="919163" y="744538"/>
            <a:ext cx="4960937" cy="3721100"/>
          </a:xfrm>
          <a:ln/>
        </p:spPr>
      </p:sp>
      <p:sp>
        <p:nvSpPr>
          <p:cNvPr id="31748" name="Rectangle 3"/>
          <p:cNvSpPr>
            <a:spLocks noGrp="1" noChangeArrowheads="1"/>
          </p:cNvSpPr>
          <p:nvPr>
            <p:ph type="body" idx="1"/>
          </p:nvPr>
        </p:nvSpPr>
        <p:spPr>
          <a:xfrm>
            <a:off x="679452" y="4714878"/>
            <a:ext cx="5438774" cy="4467225"/>
          </a:xfrm>
          <a:noFill/>
          <a:ln/>
        </p:spPr>
        <p:txBody>
          <a:bodyPr/>
          <a:lstStyle/>
          <a:p>
            <a:pPr eaLnBrk="1" hangingPunct="1"/>
            <a:endParaRPr lang="fr-FR" dirty="0">
              <a:ea typeface="ＭＳ Ｐゴシック" pitchFamily="-65" charset="-128"/>
            </a:endParaRPr>
          </a:p>
        </p:txBody>
      </p:sp>
    </p:spTree>
    <p:extLst>
      <p:ext uri="{BB962C8B-B14F-4D97-AF65-F5344CB8AC3E}">
        <p14:creationId xmlns:p14="http://schemas.microsoft.com/office/powerpoint/2010/main" val="90632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Definition of risk: Risk management in the Commission,</a:t>
            </a:r>
            <a:r>
              <a:rPr lang="en-GB" baseline="0" dirty="0"/>
              <a:t> Implementation Guide, Updated version October 2010.</a:t>
            </a:r>
            <a:endParaRPr lang="en-GB" dirty="0"/>
          </a:p>
        </p:txBody>
      </p:sp>
      <p:sp>
        <p:nvSpPr>
          <p:cNvPr id="4" name="Date Placeholder 3"/>
          <p:cNvSpPr>
            <a:spLocks noGrp="1"/>
          </p:cNvSpPr>
          <p:nvPr>
            <p:ph type="dt" idx="10"/>
          </p:nvPr>
        </p:nvSpPr>
        <p:spPr/>
        <p:txBody>
          <a:bodyPr/>
          <a:lstStyle/>
          <a:p>
            <a:r>
              <a:rPr lang="nl-NL"/>
              <a:t>October 2012</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5</a:t>
            </a:fld>
            <a:endParaRPr lang="en-GB"/>
          </a:p>
        </p:txBody>
      </p:sp>
    </p:spTree>
    <p:extLst>
      <p:ext uri="{BB962C8B-B14F-4D97-AF65-F5344CB8AC3E}">
        <p14:creationId xmlns:p14="http://schemas.microsoft.com/office/powerpoint/2010/main" val="113912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nl-NL"/>
              <a:t>October 2012</a:t>
            </a:r>
            <a:endParaRPr lang="en-GB"/>
          </a:p>
        </p:txBody>
      </p:sp>
      <p:sp>
        <p:nvSpPr>
          <p:cNvPr id="5" name="Slide Number Placeholder 4"/>
          <p:cNvSpPr>
            <a:spLocks noGrp="1"/>
          </p:cNvSpPr>
          <p:nvPr>
            <p:ph type="sldNum" sz="quarter" idx="11"/>
          </p:nvPr>
        </p:nvSpPr>
        <p:spPr/>
        <p:txBody>
          <a:bodyPr/>
          <a:lstStyle/>
          <a:p>
            <a:fld id="{DA168A58-B015-49BF-B034-0F42E1FF793E}" type="slidenum">
              <a:rPr lang="en-GB" smtClean="0"/>
              <a:pPr/>
              <a:t>6</a:t>
            </a:fld>
            <a:endParaRPr lang="en-GB"/>
          </a:p>
        </p:txBody>
      </p:sp>
    </p:spTree>
    <p:extLst>
      <p:ext uri="{BB962C8B-B14F-4D97-AF65-F5344CB8AC3E}">
        <p14:creationId xmlns:p14="http://schemas.microsoft.com/office/powerpoint/2010/main" val="397761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1761" indent="-285293" eaLnBrk="0" hangingPunct="0">
              <a:defRPr sz="1200">
                <a:solidFill>
                  <a:srgbClr val="0F5494"/>
                </a:solidFill>
                <a:latin typeface="Verdana" panose="020B0604030504040204" pitchFamily="34" charset="0"/>
              </a:defRPr>
            </a:lvl2pPr>
            <a:lvl3pPr marL="1141171" indent="-228234" eaLnBrk="0" hangingPunct="0">
              <a:defRPr sz="1200">
                <a:solidFill>
                  <a:srgbClr val="0F5494"/>
                </a:solidFill>
                <a:latin typeface="Verdana" panose="020B0604030504040204" pitchFamily="34" charset="0"/>
              </a:defRPr>
            </a:lvl3pPr>
            <a:lvl4pPr marL="1597640" indent="-228234" eaLnBrk="0" hangingPunct="0">
              <a:defRPr sz="1200">
                <a:solidFill>
                  <a:srgbClr val="0F5494"/>
                </a:solidFill>
                <a:latin typeface="Verdana" panose="020B0604030504040204" pitchFamily="34" charset="0"/>
              </a:defRPr>
            </a:lvl4pPr>
            <a:lvl5pPr marL="2054108" indent="-228234" eaLnBrk="0" hangingPunct="0">
              <a:defRPr sz="1200">
                <a:solidFill>
                  <a:srgbClr val="0F5494"/>
                </a:solidFill>
                <a:latin typeface="Verdana" panose="020B0604030504040204" pitchFamily="34" charset="0"/>
              </a:defRPr>
            </a:lvl5pPr>
            <a:lvl6pPr marL="2510577" indent="-228234" eaLnBrk="0" fontAlgn="base" hangingPunct="0">
              <a:spcBef>
                <a:spcPct val="0"/>
              </a:spcBef>
              <a:spcAft>
                <a:spcPct val="0"/>
              </a:spcAft>
              <a:defRPr sz="1200">
                <a:solidFill>
                  <a:srgbClr val="0F5494"/>
                </a:solidFill>
                <a:latin typeface="Verdana" panose="020B0604030504040204" pitchFamily="34" charset="0"/>
              </a:defRPr>
            </a:lvl6pPr>
            <a:lvl7pPr marL="2967045" indent="-228234" eaLnBrk="0" fontAlgn="base" hangingPunct="0">
              <a:spcBef>
                <a:spcPct val="0"/>
              </a:spcBef>
              <a:spcAft>
                <a:spcPct val="0"/>
              </a:spcAft>
              <a:defRPr sz="1200">
                <a:solidFill>
                  <a:srgbClr val="0F5494"/>
                </a:solidFill>
                <a:latin typeface="Verdana" panose="020B0604030504040204" pitchFamily="34" charset="0"/>
              </a:defRPr>
            </a:lvl7pPr>
            <a:lvl8pPr marL="3423514" indent="-228234" eaLnBrk="0" fontAlgn="base" hangingPunct="0">
              <a:spcBef>
                <a:spcPct val="0"/>
              </a:spcBef>
              <a:spcAft>
                <a:spcPct val="0"/>
              </a:spcAft>
              <a:defRPr sz="1200">
                <a:solidFill>
                  <a:srgbClr val="0F5494"/>
                </a:solidFill>
                <a:latin typeface="Verdana" panose="020B0604030504040204" pitchFamily="34" charset="0"/>
              </a:defRPr>
            </a:lvl8pPr>
            <a:lvl9pPr marL="3879982" indent="-228234"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AB5CC13C-A085-4FA5-9412-3EDF8F75C34C}" type="slidenum">
              <a:rPr lang="en-GB" altLang="en-US">
                <a:solidFill>
                  <a:schemeClr val="tx1"/>
                </a:solidFill>
                <a:latin typeface="Arial" panose="020B0604020202020204" pitchFamily="34" charset="0"/>
              </a:rPr>
              <a:pPr eaLnBrk="1" hangingPunct="1"/>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17127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00" b="1" noProof="0"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167455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a:t>This</a:t>
            </a:r>
            <a:r>
              <a:rPr lang="fr-BE" baseline="0" dirty="0"/>
              <a:t> first section sets out the </a:t>
            </a:r>
            <a:r>
              <a:rPr lang="fr-BE" baseline="0" dirty="0" err="1"/>
              <a:t>definitions</a:t>
            </a:r>
            <a:r>
              <a:rPr lang="fr-BE" baseline="0" dirty="0"/>
              <a:t> of RM and RMF and </a:t>
            </a:r>
            <a:r>
              <a:rPr lang="fr-BE" baseline="0" dirty="0" err="1"/>
              <a:t>provides</a:t>
            </a:r>
            <a:r>
              <a:rPr lang="fr-BE" baseline="0" dirty="0"/>
              <a:t> a </a:t>
            </a:r>
            <a:r>
              <a:rPr lang="fr-BE" baseline="0" dirty="0" err="1"/>
              <a:t>general</a:t>
            </a:r>
            <a:r>
              <a:rPr lang="fr-BE" baseline="0" dirty="0"/>
              <a:t> description of the </a:t>
            </a:r>
            <a:r>
              <a:rPr lang="fr-BE" baseline="0" dirty="0" err="1"/>
              <a:t>risk</a:t>
            </a:r>
            <a:r>
              <a:rPr lang="fr-BE" baseline="0" dirty="0"/>
              <a:t> management </a:t>
            </a:r>
            <a:r>
              <a:rPr lang="fr-BE" baseline="0" dirty="0" err="1"/>
              <a:t>framework</a:t>
            </a:r>
            <a:r>
              <a:rPr lang="fr-BE" baseline="0" dirty="0"/>
              <a:t> </a:t>
            </a:r>
            <a:r>
              <a:rPr lang="fr-BE" baseline="0" dirty="0" err="1"/>
              <a:t>elaborated</a:t>
            </a:r>
            <a:r>
              <a:rPr lang="fr-BE" baseline="0" dirty="0"/>
              <a:t> by the Commission for BS </a:t>
            </a:r>
            <a:r>
              <a:rPr lang="fr-BE" baseline="0" dirty="0" err="1"/>
              <a:t>operations</a:t>
            </a:r>
            <a:r>
              <a:rPr lang="fr-BE" baseline="0" dirty="0"/>
              <a:t>.</a:t>
            </a:r>
            <a:endParaRPr lang="en-GB" dirty="0"/>
          </a:p>
        </p:txBody>
      </p:sp>
      <p:sp>
        <p:nvSpPr>
          <p:cNvPr id="4" name="Slide Number Placeholder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101034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GB" altLang="en-US" dirty="0">
                <a:latin typeface="Arial" panose="020B0604020202020204" pitchFamily="34" charset="0"/>
              </a:rPr>
              <a:t>The need has been pointed out by the European </a:t>
            </a:r>
            <a:r>
              <a:rPr lang="en-GB" altLang="en-US" dirty="0" err="1">
                <a:latin typeface="Arial" panose="020B0604020202020204" pitchFamily="34" charset="0"/>
              </a:rPr>
              <a:t>CourtOf</a:t>
            </a:r>
            <a:r>
              <a:rPr lang="en-GB" altLang="en-US" dirty="0">
                <a:latin typeface="Arial" panose="020B0604020202020204" pitchFamily="34" charset="0"/>
              </a:rPr>
              <a:t> auditors and was repeated in the budget support communication.</a:t>
            </a:r>
          </a:p>
          <a:p>
            <a:endParaRPr lang="en-GB" altLang="en-US" dirty="0">
              <a:latin typeface="Arial" panose="020B0604020202020204" pitchFamily="34" charset="0"/>
            </a:endParaRPr>
          </a:p>
          <a:p>
            <a:r>
              <a:rPr lang="en-GB" altLang="en-US" dirty="0">
                <a:latin typeface="Arial" panose="020B0604020202020204" pitchFamily="34" charset="0"/>
              </a:rPr>
              <a:t>It is useful for anticipating potential eligibility problems, and similar tools for managing risks are increasingly being used by donors and international organisations.</a:t>
            </a:r>
          </a:p>
          <a:p>
            <a:endParaRPr lang="en-GB" altLang="en-US" dirty="0">
              <a:latin typeface="Arial" panose="020B0604020202020204" pitchFamily="34" charset="0"/>
            </a:endParaRPr>
          </a:p>
          <a:p>
            <a:r>
              <a:rPr lang="en-GB" altLang="en-US" dirty="0">
                <a:latin typeface="Arial" panose="020B0604020202020204" pitchFamily="34" charset="0"/>
              </a:rPr>
              <a:t>The intention is not to avoid risks, but to manage them.</a:t>
            </a:r>
          </a:p>
        </p:txBody>
      </p:sp>
      <p:sp>
        <p:nvSpPr>
          <p:cNvPr id="17412"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1761" indent="-285293" eaLnBrk="0" hangingPunct="0">
              <a:defRPr sz="1200">
                <a:solidFill>
                  <a:srgbClr val="0F5494"/>
                </a:solidFill>
                <a:latin typeface="Verdana" panose="020B0604030504040204" pitchFamily="34" charset="0"/>
              </a:defRPr>
            </a:lvl2pPr>
            <a:lvl3pPr marL="1141171" indent="-228234" eaLnBrk="0" hangingPunct="0">
              <a:defRPr sz="1200">
                <a:solidFill>
                  <a:srgbClr val="0F5494"/>
                </a:solidFill>
                <a:latin typeface="Verdana" panose="020B0604030504040204" pitchFamily="34" charset="0"/>
              </a:defRPr>
            </a:lvl3pPr>
            <a:lvl4pPr marL="1597640" indent="-228234" eaLnBrk="0" hangingPunct="0">
              <a:defRPr sz="1200">
                <a:solidFill>
                  <a:srgbClr val="0F5494"/>
                </a:solidFill>
                <a:latin typeface="Verdana" panose="020B0604030504040204" pitchFamily="34" charset="0"/>
              </a:defRPr>
            </a:lvl4pPr>
            <a:lvl5pPr marL="2054108" indent="-228234" eaLnBrk="0" hangingPunct="0">
              <a:defRPr sz="1200">
                <a:solidFill>
                  <a:srgbClr val="0F5494"/>
                </a:solidFill>
                <a:latin typeface="Verdana" panose="020B0604030504040204" pitchFamily="34" charset="0"/>
              </a:defRPr>
            </a:lvl5pPr>
            <a:lvl6pPr marL="2510577" indent="-228234" eaLnBrk="0" fontAlgn="base" hangingPunct="0">
              <a:spcBef>
                <a:spcPct val="0"/>
              </a:spcBef>
              <a:spcAft>
                <a:spcPct val="0"/>
              </a:spcAft>
              <a:defRPr sz="1200">
                <a:solidFill>
                  <a:srgbClr val="0F5494"/>
                </a:solidFill>
                <a:latin typeface="Verdana" panose="020B0604030504040204" pitchFamily="34" charset="0"/>
              </a:defRPr>
            </a:lvl6pPr>
            <a:lvl7pPr marL="2967045" indent="-228234" eaLnBrk="0" fontAlgn="base" hangingPunct="0">
              <a:spcBef>
                <a:spcPct val="0"/>
              </a:spcBef>
              <a:spcAft>
                <a:spcPct val="0"/>
              </a:spcAft>
              <a:defRPr sz="1200">
                <a:solidFill>
                  <a:srgbClr val="0F5494"/>
                </a:solidFill>
                <a:latin typeface="Verdana" panose="020B0604030504040204" pitchFamily="34" charset="0"/>
              </a:defRPr>
            </a:lvl7pPr>
            <a:lvl8pPr marL="3423514" indent="-228234" eaLnBrk="0" fontAlgn="base" hangingPunct="0">
              <a:spcBef>
                <a:spcPct val="0"/>
              </a:spcBef>
              <a:spcAft>
                <a:spcPct val="0"/>
              </a:spcAft>
              <a:defRPr sz="1200">
                <a:solidFill>
                  <a:srgbClr val="0F5494"/>
                </a:solidFill>
                <a:latin typeface="Verdana" panose="020B0604030504040204" pitchFamily="34" charset="0"/>
              </a:defRPr>
            </a:lvl8pPr>
            <a:lvl9pPr marL="3879982" indent="-228234"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729420DB-A3BA-48AA-B873-3E2F800122CF}" type="slidenum">
              <a:rPr lang="en-GB" altLang="en-US">
                <a:solidFill>
                  <a:schemeClr val="tx1"/>
                </a:solidFill>
                <a:latin typeface="Arial" panose="020B0604020202020204" pitchFamily="34" charset="0"/>
              </a:rPr>
              <a:pPr eaLnBrk="1" hangingPunct="1"/>
              <a:t>11</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88680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a:t>
            </a:fld>
            <a:endParaRPr lang="en-GB"/>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339850"/>
            <a:ext cx="8291512"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609253-45BC-4F68-814E-DB4A7B65279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A4EB60F-8A9D-4F31-AB71-526ABF77FC77}" type="slidenum">
              <a:rPr lang="en-GB" altLang="en-US"/>
              <a:pPr/>
              <a:t>‹#›</a:t>
            </a:fld>
            <a:endParaRPr lang="en-GB" altLang="en-US"/>
          </a:p>
        </p:txBody>
      </p:sp>
    </p:spTree>
    <p:extLst>
      <p:ext uri="{BB962C8B-B14F-4D97-AF65-F5344CB8AC3E}">
        <p14:creationId xmlns:p14="http://schemas.microsoft.com/office/powerpoint/2010/main" val="171030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Tw Cen M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Tw Cen MT"/>
              </a:defRPr>
            </a:lvl1pPr>
          </a:lstStyle>
          <a:p>
            <a:endParaRPr lang="en-GB" dirty="0"/>
          </a:p>
        </p:txBody>
      </p:sp>
      <p:sp>
        <p:nvSpPr>
          <p:cNvPr id="3079" name="Rectangle 7"/>
          <p:cNvSpPr>
            <a:spLocks noGrp="1" noChangeArrowheads="1"/>
          </p:cNvSpPr>
          <p:nvPr>
            <p:ph type="ftr" sz="quarter" idx="3"/>
          </p:nvPr>
        </p:nvSpPr>
        <p:spPr/>
        <p:txBody>
          <a:bodyPr/>
          <a:lstStyle>
            <a:lvl1pPr>
              <a:defRPr>
                <a:solidFill>
                  <a:schemeClr val="bg1"/>
                </a:solidFill>
                <a:latin typeface="Tw Cen MT"/>
              </a:defRPr>
            </a:lvl1pPr>
          </a:lstStyle>
          <a:p>
            <a:endParaRPr lang="en-GB" dirty="0"/>
          </a:p>
        </p:txBody>
      </p:sp>
      <p:sp>
        <p:nvSpPr>
          <p:cNvPr id="3080" name="Rectangle 8"/>
          <p:cNvSpPr>
            <a:spLocks noGrp="1" noChangeArrowheads="1"/>
          </p:cNvSpPr>
          <p:nvPr>
            <p:ph type="sldNum" sz="quarter" idx="4"/>
          </p:nvPr>
        </p:nvSpPr>
        <p:spPr/>
        <p:txBody>
          <a:bodyPr/>
          <a:lstStyle>
            <a:lvl1pPr>
              <a:defRPr>
                <a:solidFill>
                  <a:schemeClr val="bg1"/>
                </a:solidFill>
                <a:latin typeface="Tw Cen MT"/>
              </a:defRPr>
            </a:lvl1pPr>
          </a:lstStyle>
          <a:p>
            <a:fld id="{CF397374-FFED-4283-B087-0C6DD4EB9D19}" type="slidenum">
              <a:rPr lang="en-GB" smtClean="0"/>
              <a:pPr/>
              <a:t>‹#›</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latin typeface="Tw Cen MT"/>
            </a:endParaRPr>
          </a:p>
        </p:txBody>
      </p:sp>
    </p:spTree>
    <p:extLst>
      <p:ext uri="{BB962C8B-B14F-4D97-AF65-F5344CB8AC3E}">
        <p14:creationId xmlns:p14="http://schemas.microsoft.com/office/powerpoint/2010/main" val="110426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4pPr>
              <a:defRPr>
                <a:latin typeface="Tw Cen MT"/>
              </a:defRPr>
            </a:lvl4pPr>
            <a:lvl5pPr>
              <a:defRPr>
                <a:latin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a:t>
            </a:fld>
            <a:endParaRPr lang="en-GB"/>
          </a:p>
        </p:txBody>
      </p:sp>
    </p:spTree>
    <p:extLst>
      <p:ext uri="{BB962C8B-B14F-4D97-AF65-F5344CB8AC3E}">
        <p14:creationId xmlns:p14="http://schemas.microsoft.com/office/powerpoint/2010/main" val="64115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a:t>
            </a:fld>
            <a:endParaRPr lang="en-GB"/>
          </a:p>
        </p:txBody>
      </p:sp>
    </p:spTree>
    <p:extLst>
      <p:ext uri="{BB962C8B-B14F-4D97-AF65-F5344CB8AC3E}">
        <p14:creationId xmlns:p14="http://schemas.microsoft.com/office/powerpoint/2010/main" val="412802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atin typeface="Tw Cen MT"/>
              </a:defRPr>
            </a:lvl4pPr>
            <a:lvl5pPr>
              <a:defRPr sz="1800">
                <a:latin typeface="Tw Cen M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atin typeface="Tw Cen MT"/>
              </a:defRPr>
            </a:lvl4pPr>
            <a:lvl5pPr>
              <a:defRPr sz="1800">
                <a:latin typeface="Tw Cen M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a:t>
            </a:fld>
            <a:endParaRPr lang="en-GB"/>
          </a:p>
        </p:txBody>
      </p:sp>
    </p:spTree>
    <p:extLst>
      <p:ext uri="{BB962C8B-B14F-4D97-AF65-F5344CB8AC3E}">
        <p14:creationId xmlns:p14="http://schemas.microsoft.com/office/powerpoint/2010/main" val="422738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Tw Cen MT"/>
              </a:defRPr>
            </a:lvl4pPr>
            <a:lvl5pPr>
              <a:defRPr sz="1600">
                <a:latin typeface="Tw Cen M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Tw Cen MT"/>
              </a:defRPr>
            </a:lvl4pPr>
            <a:lvl5pPr>
              <a:defRPr sz="1600">
                <a:latin typeface="Tw Cen M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a:t>
            </a:fld>
            <a:endParaRPr lang="en-GB"/>
          </a:p>
        </p:txBody>
      </p:sp>
    </p:spTree>
    <p:extLst>
      <p:ext uri="{BB962C8B-B14F-4D97-AF65-F5344CB8AC3E}">
        <p14:creationId xmlns:p14="http://schemas.microsoft.com/office/powerpoint/2010/main" val="235103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a:t>
            </a:fld>
            <a:endParaRPr lang="en-GB"/>
          </a:p>
        </p:txBody>
      </p:sp>
    </p:spTree>
    <p:extLst>
      <p:ext uri="{BB962C8B-B14F-4D97-AF65-F5344CB8AC3E}">
        <p14:creationId xmlns:p14="http://schemas.microsoft.com/office/powerpoint/2010/main" val="389041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a:t>
            </a:fld>
            <a:endParaRPr lang="en-GB"/>
          </a:p>
        </p:txBody>
      </p:sp>
    </p:spTree>
    <p:extLst>
      <p:ext uri="{BB962C8B-B14F-4D97-AF65-F5344CB8AC3E}">
        <p14:creationId xmlns:p14="http://schemas.microsoft.com/office/powerpoint/2010/main" val="3250223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Tw Cen MT"/>
              </a:defRPr>
            </a:lvl4pPr>
            <a:lvl5pPr>
              <a:defRPr sz="2000">
                <a:latin typeface="Tw Cen M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a:t>
            </a:fld>
            <a:endParaRPr lang="en-GB"/>
          </a:p>
        </p:txBody>
      </p:sp>
    </p:spTree>
    <p:extLst>
      <p:ext uri="{BB962C8B-B14F-4D97-AF65-F5344CB8AC3E}">
        <p14:creationId xmlns:p14="http://schemas.microsoft.com/office/powerpoint/2010/main" val="1970275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a:t>
            </a:fld>
            <a:endParaRPr lang="en-GB"/>
          </a:p>
        </p:txBody>
      </p:sp>
    </p:spTree>
    <p:extLst>
      <p:ext uri="{BB962C8B-B14F-4D97-AF65-F5344CB8AC3E}">
        <p14:creationId xmlns:p14="http://schemas.microsoft.com/office/powerpoint/2010/main" val="1226091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4pPr>
              <a:defRPr>
                <a:latin typeface="Tw Cen MT"/>
              </a:defRPr>
            </a:lvl4pPr>
            <a:lvl5pPr>
              <a:defRPr>
                <a:latin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a:t>
            </a:fld>
            <a:endParaRPr lang="en-GB"/>
          </a:p>
        </p:txBody>
      </p:sp>
    </p:spTree>
    <p:extLst>
      <p:ext uri="{BB962C8B-B14F-4D97-AF65-F5344CB8AC3E}">
        <p14:creationId xmlns:p14="http://schemas.microsoft.com/office/powerpoint/2010/main" val="1129742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lvl4pPr>
              <a:defRPr>
                <a:latin typeface="Tw Cen MT"/>
              </a:defRPr>
            </a:lvl4pPr>
            <a:lvl5pPr>
              <a:defRPr>
                <a:latin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a:t>
            </a:fld>
            <a:endParaRPr lang="en-GB"/>
          </a:p>
        </p:txBody>
      </p:sp>
    </p:spTree>
    <p:extLst>
      <p:ext uri="{BB962C8B-B14F-4D97-AF65-F5344CB8AC3E}">
        <p14:creationId xmlns:p14="http://schemas.microsoft.com/office/powerpoint/2010/main" val="2892921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a:t>
            </a:fld>
            <a:endParaRPr lang="en-GB"/>
          </a:p>
        </p:txBody>
      </p:sp>
    </p:spTree>
    <p:extLst>
      <p:ext uri="{BB962C8B-B14F-4D97-AF65-F5344CB8AC3E}">
        <p14:creationId xmlns:p14="http://schemas.microsoft.com/office/powerpoint/2010/main" val="202050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6"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dirty="0"/>
              <a:t>Second level</a:t>
            </a:r>
            <a:endParaRPr lang="en-GB" dirty="0"/>
          </a:p>
          <a:p>
            <a:pPr lvl="1"/>
            <a:r>
              <a:rPr lang="en-GB" dirty="0"/>
              <a:t>Third level</a:t>
            </a:r>
          </a:p>
          <a:p>
            <a:pPr lvl="2"/>
            <a:r>
              <a:rPr lang="en-GB" dirty="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w Cen MT"/>
              </a:defRPr>
            </a:lvl1pPr>
          </a:lstStyle>
          <a:p>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w Cen MT"/>
              </a:defRPr>
            </a:lvl1pPr>
          </a:lstStyle>
          <a:p>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w Cen MT"/>
              </a:defRPr>
            </a:lvl1pPr>
          </a:lstStyle>
          <a:p>
            <a:fld id="{602768D2-4A8B-4330-BAE2-D1472A5B1CDF}" type="slidenum">
              <a:rPr lang="en-GB" smtClean="0"/>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latin typeface="Tw Cen MT"/>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latin typeface="Tw Cen MT"/>
            </a:endParaRPr>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extLst>
      <p:ext uri="{BB962C8B-B14F-4D97-AF65-F5344CB8AC3E}">
        <p14:creationId xmlns:p14="http://schemas.microsoft.com/office/powerpoint/2010/main" val="17119844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marL="358775" algn="l" rtl="0" fontAlgn="base">
        <a:spcBef>
          <a:spcPct val="0"/>
        </a:spcBef>
        <a:spcAft>
          <a:spcPct val="0"/>
        </a:spcAft>
        <a:defRPr sz="3000" b="1">
          <a:solidFill>
            <a:srgbClr val="0F5494"/>
          </a:solidFill>
          <a:latin typeface="Tw Cen M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Tw Cen M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Tw Cen MT"/>
        </a:defRPr>
      </a:lvl2pPr>
      <a:lvl3pPr marL="1143000" indent="-228600" algn="l" rtl="0" fontAlgn="base">
        <a:spcBef>
          <a:spcPct val="20000"/>
        </a:spcBef>
        <a:spcAft>
          <a:spcPct val="0"/>
        </a:spcAft>
        <a:defRPr sz="1400">
          <a:solidFill>
            <a:srgbClr val="0F5494"/>
          </a:solidFill>
          <a:latin typeface="Tw Cen M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tiff"/></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539750" y="1628775"/>
            <a:ext cx="8351838" cy="1152153"/>
          </a:xfrm>
        </p:spPr>
        <p:txBody>
          <a:bodyPr/>
          <a:lstStyle/>
          <a:p>
            <a:pPr indent="0" algn="ctr" eaLnBrk="1" hangingPunct="1"/>
            <a:r>
              <a:rPr lang="en-US" sz="2600" dirty="0"/>
              <a:t>Seminar Sector Reform Contract </a:t>
            </a:r>
            <a:br>
              <a:rPr lang="en-US" sz="2600" dirty="0"/>
            </a:br>
            <a:r>
              <a:rPr lang="en-US" sz="2600" dirty="0"/>
              <a:t>and Policy Dialogue </a:t>
            </a:r>
            <a:br>
              <a:rPr lang="en-US" sz="2600" dirty="0"/>
            </a:br>
            <a:endParaRPr lang="en-GB" sz="2000" dirty="0"/>
          </a:p>
        </p:txBody>
      </p:sp>
      <p:sp>
        <p:nvSpPr>
          <p:cNvPr id="3075" name="Rectangle 6"/>
          <p:cNvSpPr>
            <a:spLocks noGrp="1" noChangeArrowheads="1"/>
          </p:cNvSpPr>
          <p:nvPr>
            <p:ph type="subTitle" idx="1"/>
          </p:nvPr>
        </p:nvSpPr>
        <p:spPr>
          <a:xfrm>
            <a:off x="250825" y="2997200"/>
            <a:ext cx="8532813" cy="1728788"/>
          </a:xfrm>
        </p:spPr>
        <p:txBody>
          <a:bodyPr/>
          <a:lstStyle/>
          <a:p>
            <a:pPr algn="ctr" eaLnBrk="1" hangingPunct="1"/>
            <a:endParaRPr lang="en-US" sz="2000" dirty="0"/>
          </a:p>
          <a:p>
            <a:pPr algn="ctr" eaLnBrk="1" hangingPunct="1"/>
            <a:r>
              <a:rPr lang="fr-BE" sz="2000" dirty="0"/>
              <a:t>Module 4</a:t>
            </a:r>
          </a:p>
          <a:p>
            <a:pPr algn="ctr" eaLnBrk="1" hangingPunct="1"/>
            <a:r>
              <a:rPr lang="en-GB" sz="2000" dirty="0"/>
              <a:t>Risk Management Framework</a:t>
            </a:r>
          </a:p>
          <a:p>
            <a:pPr algn="ctr" eaLnBrk="1" hangingPunct="1"/>
            <a:endParaRPr lang="en-GB" sz="2000" i="1" dirty="0"/>
          </a:p>
          <a:p>
            <a:pPr algn="ctr" eaLnBrk="1" hangingPunct="1"/>
            <a:endParaRPr lang="en-GB" sz="2000" i="1" dirty="0"/>
          </a:p>
          <a:p>
            <a:pPr algn="ctr" eaLnBrk="1" hangingPunct="1"/>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452"/>
            <a:ext cx="8229600" cy="936625"/>
          </a:xfrm>
        </p:spPr>
        <p:txBody>
          <a:bodyPr/>
          <a:lstStyle/>
          <a:p>
            <a:r>
              <a:rPr lang="en-GB" dirty="0"/>
              <a:t>Outline </a:t>
            </a:r>
          </a:p>
        </p:txBody>
      </p:sp>
      <p:sp>
        <p:nvSpPr>
          <p:cNvPr id="3" name="Content Placeholder 2"/>
          <p:cNvSpPr>
            <a:spLocks noGrp="1"/>
          </p:cNvSpPr>
          <p:nvPr>
            <p:ph idx="1"/>
          </p:nvPr>
        </p:nvSpPr>
        <p:spPr>
          <a:xfrm>
            <a:off x="467544" y="1916832"/>
            <a:ext cx="8229600" cy="3529013"/>
          </a:xfrm>
        </p:spPr>
        <p:txBody>
          <a:bodyPr/>
          <a:lstStyle/>
          <a:p>
            <a:pPr marL="457200" indent="-457200">
              <a:spcBef>
                <a:spcPts val="2400"/>
              </a:spcBef>
              <a:buClrTx/>
              <a:buFont typeface="+mj-lt"/>
              <a:buAutoNum type="arabicPeriod"/>
            </a:pPr>
            <a:r>
              <a:rPr lang="en-GB" sz="2000" i="0" dirty="0"/>
              <a:t>What is risk, risk management and risk management framework?</a:t>
            </a:r>
          </a:p>
          <a:p>
            <a:pPr marL="457200" indent="-457200">
              <a:spcBef>
                <a:spcPts val="2400"/>
              </a:spcBef>
              <a:buClrTx/>
              <a:buFont typeface="+mj-lt"/>
              <a:buAutoNum type="arabicPeriod"/>
            </a:pPr>
            <a:r>
              <a:rPr lang="en-GB" sz="2000" b="1" i="0" dirty="0">
                <a:solidFill>
                  <a:srgbClr val="C00000"/>
                </a:solidFill>
              </a:rPr>
              <a:t>Why </a:t>
            </a:r>
            <a:r>
              <a:rPr lang="en-GB" sz="2000" i="0" dirty="0">
                <a:solidFill>
                  <a:srgbClr val="C00000"/>
                </a:solidFill>
              </a:rPr>
              <a:t>is risk management important for BS?</a:t>
            </a:r>
          </a:p>
          <a:p>
            <a:pPr marL="457200" indent="-457200">
              <a:spcBef>
                <a:spcPts val="2400"/>
              </a:spcBef>
              <a:buClrTx/>
              <a:buFont typeface="+mj-lt"/>
              <a:buAutoNum type="arabicPeriod"/>
            </a:pPr>
            <a:r>
              <a:rPr lang="en-GB" sz="2000" b="1" i="0" dirty="0"/>
              <a:t>How</a:t>
            </a:r>
            <a:r>
              <a:rPr lang="en-GB" sz="2000" i="0" dirty="0"/>
              <a:t> to identify, assess and manage risks?</a:t>
            </a:r>
          </a:p>
          <a:p>
            <a:pPr marL="457200" indent="-457200">
              <a:buClrTx/>
              <a:buNone/>
            </a:pPr>
            <a:endParaRPr lang="en-GB" sz="2000" i="0" dirty="0"/>
          </a:p>
          <a:p>
            <a:pPr marL="457200" indent="-457200">
              <a:buClrTx/>
              <a:buFont typeface="+mj-lt"/>
              <a:buAutoNum type="arabicPeriod"/>
            </a:pPr>
            <a:endParaRPr lang="en-GB" i="0" dirty="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10</a:t>
            </a:fld>
            <a:endParaRPr lang="en-GB"/>
          </a:p>
        </p:txBody>
      </p:sp>
    </p:spTree>
    <p:extLst>
      <p:ext uri="{BB962C8B-B14F-4D97-AF65-F5344CB8AC3E}">
        <p14:creationId xmlns:p14="http://schemas.microsoft.com/office/powerpoint/2010/main" val="241740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26341E79-B262-40B3-A1F2-8DE0A0A7160E}" type="slidenum">
              <a:rPr lang="en-GB" altLang="en-US" sz="1400">
                <a:solidFill>
                  <a:schemeClr val="tx1"/>
                </a:solidFill>
                <a:latin typeface="Arial" panose="020B0604020202020204" pitchFamily="34" charset="0"/>
              </a:rPr>
              <a:pPr eaLnBrk="1" hangingPunct="1"/>
              <a:t>11</a:t>
            </a:fld>
            <a:endParaRPr lang="en-GB" altLang="en-US" sz="1400">
              <a:solidFill>
                <a:schemeClr val="tx1"/>
              </a:solidFill>
              <a:latin typeface="Arial" panose="020B0604020202020204" pitchFamily="34" charset="0"/>
            </a:endParaRPr>
          </a:p>
        </p:txBody>
      </p:sp>
      <p:sp>
        <p:nvSpPr>
          <p:cNvPr id="5123" name="Rectangle 2"/>
          <p:cNvSpPr>
            <a:spLocks noGrp="1" noChangeArrowheads="1"/>
          </p:cNvSpPr>
          <p:nvPr>
            <p:ph type="title"/>
          </p:nvPr>
        </p:nvSpPr>
        <p:spPr>
          <a:xfrm>
            <a:off x="457200" y="980207"/>
            <a:ext cx="8229600" cy="936625"/>
          </a:xfrm>
        </p:spPr>
        <p:txBody>
          <a:bodyPr/>
          <a:lstStyle/>
          <a:p>
            <a:pPr indent="0" eaLnBrk="1" hangingPunct="1"/>
            <a:r>
              <a:rPr lang="en-GB" altLang="en-US" dirty="0"/>
              <a:t>Why do we need a RMF?</a:t>
            </a:r>
          </a:p>
        </p:txBody>
      </p:sp>
      <p:sp>
        <p:nvSpPr>
          <p:cNvPr id="8196" name="Rectangle 3"/>
          <p:cNvSpPr>
            <a:spLocks noGrp="1" noChangeArrowheads="1"/>
          </p:cNvSpPr>
          <p:nvPr>
            <p:ph type="body" idx="1"/>
          </p:nvPr>
        </p:nvSpPr>
        <p:spPr>
          <a:xfrm>
            <a:off x="468313" y="1916832"/>
            <a:ext cx="8229600" cy="4804643"/>
          </a:xfrm>
        </p:spPr>
        <p:txBody>
          <a:bodyPr/>
          <a:lstStyle/>
          <a:p>
            <a:pPr marL="457200" lvl="1" indent="0">
              <a:lnSpc>
                <a:spcPct val="80000"/>
              </a:lnSpc>
              <a:buNone/>
              <a:defRPr/>
            </a:pPr>
            <a:r>
              <a:rPr lang="en-GB" altLang="en-US" b="1" i="0" dirty="0"/>
              <a:t>Special Report on BS Management (ECA Dec 2010)</a:t>
            </a:r>
          </a:p>
          <a:p>
            <a:pPr lvl="1" eaLnBrk="1" hangingPunct="1">
              <a:lnSpc>
                <a:spcPct val="80000"/>
              </a:lnSpc>
              <a:buClr>
                <a:srgbClr val="0F5494"/>
              </a:buClr>
              <a:buFont typeface="Wingdings" pitchFamily="2" charset="2"/>
              <a:buChar char="Ø"/>
              <a:defRPr/>
            </a:pPr>
            <a:r>
              <a:rPr lang="en-GB" altLang="en-US" b="0" dirty="0"/>
              <a:t>Need to assess fiduciary and development risks at the outset and during implementation.</a:t>
            </a:r>
          </a:p>
          <a:p>
            <a:pPr marL="457200" lvl="1" indent="0" eaLnBrk="1" hangingPunct="1">
              <a:lnSpc>
                <a:spcPct val="80000"/>
              </a:lnSpc>
              <a:buClr>
                <a:srgbClr val="0F5494"/>
              </a:buClr>
              <a:buNone/>
              <a:defRPr/>
            </a:pPr>
            <a:endParaRPr lang="en-GB" altLang="en-US" b="0" dirty="0"/>
          </a:p>
          <a:p>
            <a:pPr marL="457200" lvl="1" indent="0" eaLnBrk="1" hangingPunct="1">
              <a:lnSpc>
                <a:spcPct val="80000"/>
              </a:lnSpc>
              <a:buClr>
                <a:srgbClr val="0F5494"/>
              </a:buClr>
              <a:buFontTx/>
              <a:buNone/>
              <a:defRPr/>
            </a:pPr>
            <a:r>
              <a:rPr lang="en-GB" altLang="en-US" dirty="0"/>
              <a:t>Budget Support Communication (10/2011): </a:t>
            </a:r>
            <a:r>
              <a:rPr lang="en-GB" altLang="en-US" b="0" dirty="0"/>
              <a:t>Specific budget support risk profile covering five risk categories: (political, developmental, macroeconomic, PFM, corruption and fraud)</a:t>
            </a:r>
          </a:p>
          <a:p>
            <a:pPr lvl="1" eaLnBrk="1" hangingPunct="1">
              <a:lnSpc>
                <a:spcPct val="90000"/>
              </a:lnSpc>
              <a:buClr>
                <a:srgbClr val="0F5494"/>
              </a:buClr>
              <a:buFont typeface="Wingdings" pitchFamily="2" charset="2"/>
              <a:buChar char="Ø"/>
              <a:defRPr/>
            </a:pPr>
            <a:r>
              <a:rPr lang="en-GB" altLang="en-US" b="0" dirty="0"/>
              <a:t>RMF tool</a:t>
            </a:r>
          </a:p>
          <a:p>
            <a:pPr marL="457200" lvl="1" indent="0" eaLnBrk="1" hangingPunct="1">
              <a:lnSpc>
                <a:spcPct val="90000"/>
              </a:lnSpc>
              <a:buClr>
                <a:srgbClr val="0F5494"/>
              </a:buClr>
              <a:buNone/>
              <a:defRPr/>
            </a:pPr>
            <a:endParaRPr lang="en-GB" altLang="en-US" b="0" dirty="0"/>
          </a:p>
          <a:p>
            <a:pPr marL="457200" lvl="1" indent="0" eaLnBrk="1" hangingPunct="1">
              <a:lnSpc>
                <a:spcPct val="90000"/>
              </a:lnSpc>
              <a:buClr>
                <a:srgbClr val="0F5494"/>
              </a:buClr>
              <a:buFontTx/>
              <a:buNone/>
              <a:defRPr/>
            </a:pPr>
            <a:r>
              <a:rPr lang="en-GB" altLang="en-US" dirty="0"/>
              <a:t>Link with eligibility criteria and FV?</a:t>
            </a:r>
          </a:p>
          <a:p>
            <a:pPr lvl="1" eaLnBrk="1" hangingPunct="1">
              <a:lnSpc>
                <a:spcPct val="90000"/>
              </a:lnSpc>
              <a:buClr>
                <a:srgbClr val="0F5494"/>
              </a:buClr>
              <a:buFont typeface="Wingdings" pitchFamily="2" charset="2"/>
              <a:buChar char="Ø"/>
              <a:defRPr/>
            </a:pPr>
            <a:r>
              <a:rPr lang="en-GB" altLang="en-US" b="0" dirty="0"/>
              <a:t>Anticipating potential eligibility problems</a:t>
            </a:r>
          </a:p>
          <a:p>
            <a:pPr lvl="1" eaLnBrk="1" hangingPunct="1">
              <a:lnSpc>
                <a:spcPct val="90000"/>
              </a:lnSpc>
              <a:spcBef>
                <a:spcPct val="40000"/>
              </a:spcBef>
              <a:buClr>
                <a:srgbClr val="0F5494"/>
              </a:buClr>
              <a:buFont typeface="Wingdings" pitchFamily="2" charset="2"/>
              <a:buChar char="Ø"/>
              <a:defRPr/>
            </a:pPr>
            <a:r>
              <a:rPr lang="en-GB" altLang="en-US" b="0" dirty="0"/>
              <a:t>Management rather than avoidance of risks to strengthen country systems (fragile countries)</a:t>
            </a:r>
          </a:p>
          <a:p>
            <a:pPr lvl="1" eaLnBrk="1" hangingPunct="1">
              <a:lnSpc>
                <a:spcPct val="90000"/>
              </a:lnSpc>
              <a:buClr>
                <a:srgbClr val="0F5494"/>
              </a:buClr>
              <a:buFont typeface="Wingdings" pitchFamily="2" charset="2"/>
              <a:buChar char="Ø"/>
              <a:defRPr/>
            </a:pPr>
            <a:endParaRPr lang="en-GB" altLang="en-US" sz="1800" b="0" dirty="0"/>
          </a:p>
          <a:p>
            <a:pPr lvl="1" eaLnBrk="1" hangingPunct="1">
              <a:lnSpc>
                <a:spcPct val="90000"/>
              </a:lnSpc>
              <a:buClr>
                <a:srgbClr val="0F5494"/>
              </a:buClr>
              <a:buFont typeface="Wingdings" pitchFamily="2" charset="2"/>
              <a:buChar char="Ø"/>
              <a:defRPr/>
            </a:pPr>
            <a:endParaRPr lang="en-GB" altLang="en-US" sz="1800" b="0" dirty="0"/>
          </a:p>
          <a:p>
            <a:pPr lvl="1" eaLnBrk="1" hangingPunct="1">
              <a:lnSpc>
                <a:spcPct val="80000"/>
              </a:lnSpc>
              <a:buClr>
                <a:srgbClr val="0F5494"/>
              </a:buClr>
              <a:buFont typeface="Wingdings" pitchFamily="2" charset="2"/>
              <a:buNone/>
              <a:defRPr/>
            </a:pPr>
            <a:endParaRPr lang="en-GB" altLang="en-US" sz="1800" dirty="0"/>
          </a:p>
          <a:p>
            <a:pPr lvl="1" eaLnBrk="1" hangingPunct="1">
              <a:lnSpc>
                <a:spcPct val="80000"/>
              </a:lnSpc>
              <a:buClr>
                <a:srgbClr val="0F5494"/>
              </a:buClr>
              <a:buFont typeface="Wingdings" pitchFamily="2" charset="2"/>
              <a:buChar char="Ø"/>
              <a:defRPr/>
            </a:pPr>
            <a:endParaRPr lang="en-GB" altLang="en-US" sz="1600" b="0" i="1" dirty="0"/>
          </a:p>
        </p:txBody>
      </p:sp>
    </p:spTree>
    <p:extLst>
      <p:ext uri="{BB962C8B-B14F-4D97-AF65-F5344CB8AC3E}">
        <p14:creationId xmlns:p14="http://schemas.microsoft.com/office/powerpoint/2010/main" val="421535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RMF enables the BS process</a:t>
            </a:r>
          </a:p>
        </p:txBody>
      </p:sp>
      <p:sp>
        <p:nvSpPr>
          <p:cNvPr id="3" name="Content Placeholder 2"/>
          <p:cNvSpPr>
            <a:spLocks noGrp="1"/>
          </p:cNvSpPr>
          <p:nvPr>
            <p:ph idx="1"/>
          </p:nvPr>
        </p:nvSpPr>
        <p:spPr>
          <a:xfrm>
            <a:off x="457200" y="2132856"/>
            <a:ext cx="8229600" cy="4112369"/>
          </a:xfrm>
        </p:spPr>
        <p:txBody>
          <a:bodyPr/>
          <a:lstStyle/>
          <a:p>
            <a:endParaRPr lang="en-GB" sz="2000" dirty="0"/>
          </a:p>
          <a:p>
            <a:pPr algn="just">
              <a:buClr>
                <a:schemeClr val="accent2"/>
              </a:buClr>
              <a:buFont typeface="Wingdings" panose="05000000000000000000" pitchFamily="2" charset="2"/>
              <a:buChar char="Ø"/>
            </a:pPr>
            <a:endParaRPr lang="en-GB" sz="2000" i="0" dirty="0"/>
          </a:p>
          <a:p>
            <a:pPr algn="just">
              <a:buClr>
                <a:schemeClr val="accent2"/>
              </a:buClr>
              <a:buFont typeface="Wingdings" panose="05000000000000000000" pitchFamily="2" charset="2"/>
              <a:buChar char="Ø"/>
            </a:pPr>
            <a:r>
              <a:rPr lang="en-GB" sz="2000" i="0" dirty="0"/>
              <a:t>RMF can be used to streamline BS analysis and reporting requirements</a:t>
            </a:r>
          </a:p>
          <a:p>
            <a:pPr algn="just">
              <a:buClr>
                <a:schemeClr val="accent2"/>
              </a:buClr>
              <a:buFont typeface="Wingdings" panose="05000000000000000000" pitchFamily="2" charset="2"/>
              <a:buChar char="Ø"/>
            </a:pPr>
            <a:endParaRPr lang="en-GB" sz="2000" i="0" dirty="0"/>
          </a:p>
          <a:p>
            <a:pPr algn="just">
              <a:buClr>
                <a:schemeClr val="accent2"/>
              </a:buClr>
              <a:buFont typeface="Wingdings" panose="05000000000000000000" pitchFamily="2" charset="2"/>
              <a:buChar char="Ø"/>
            </a:pPr>
            <a:r>
              <a:rPr lang="en-GB" sz="2000" i="0" dirty="0"/>
              <a:t>RMF to be used to streamline BSSC consultation and decision process (including DEVCO </a:t>
            </a:r>
            <a:r>
              <a:rPr lang="en-GB" sz="2000" i="0" dirty="0" smtClean="0"/>
              <a:t>A4-BS unit </a:t>
            </a:r>
            <a:r>
              <a:rPr lang="en-GB" sz="2000" i="0" dirty="0"/>
              <a:t>involvement)</a:t>
            </a:r>
          </a:p>
          <a:p>
            <a:pPr algn="just">
              <a:buClr>
                <a:schemeClr val="accent2"/>
              </a:buClr>
              <a:buFont typeface="Wingdings" panose="05000000000000000000" pitchFamily="2" charset="2"/>
              <a:buChar char="Ø"/>
            </a:pPr>
            <a:endParaRPr lang="en-GB" sz="2000" i="0" dirty="0"/>
          </a:p>
          <a:p>
            <a:pPr algn="just">
              <a:buClr>
                <a:schemeClr val="accent2"/>
              </a:buClr>
              <a:buFont typeface="Wingdings" panose="05000000000000000000" pitchFamily="2" charset="2"/>
              <a:buChar char="Ø"/>
            </a:pPr>
            <a:r>
              <a:rPr lang="en-GB" sz="2000" i="0" dirty="0"/>
              <a:t>If necessary (mainly GGDC): contingency plans, early warning systems</a:t>
            </a:r>
          </a:p>
          <a:p>
            <a:pPr algn="just"/>
            <a:endParaRPr lang="en-GB" sz="2000" dirty="0"/>
          </a:p>
          <a:p>
            <a:r>
              <a:rPr lang="en-GB" sz="2000" dirty="0"/>
              <a:t> </a:t>
            </a:r>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12</a:t>
            </a:fld>
            <a:endParaRPr lang="en-GB"/>
          </a:p>
        </p:txBody>
      </p:sp>
    </p:spTree>
    <p:extLst>
      <p:ext uri="{BB962C8B-B14F-4D97-AF65-F5344CB8AC3E}">
        <p14:creationId xmlns:p14="http://schemas.microsoft.com/office/powerpoint/2010/main" val="375104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452"/>
            <a:ext cx="8229600" cy="936625"/>
          </a:xfrm>
        </p:spPr>
        <p:txBody>
          <a:bodyPr/>
          <a:lstStyle/>
          <a:p>
            <a:r>
              <a:rPr lang="en-GB" dirty="0"/>
              <a:t>Outline </a:t>
            </a:r>
          </a:p>
        </p:txBody>
      </p:sp>
      <p:sp>
        <p:nvSpPr>
          <p:cNvPr id="3" name="Content Placeholder 2"/>
          <p:cNvSpPr>
            <a:spLocks noGrp="1"/>
          </p:cNvSpPr>
          <p:nvPr>
            <p:ph idx="1"/>
          </p:nvPr>
        </p:nvSpPr>
        <p:spPr>
          <a:xfrm>
            <a:off x="179512" y="2054077"/>
            <a:ext cx="8229600" cy="3529013"/>
          </a:xfrm>
        </p:spPr>
        <p:txBody>
          <a:bodyPr/>
          <a:lstStyle/>
          <a:p>
            <a:pPr marL="457200" indent="-457200">
              <a:spcBef>
                <a:spcPts val="2400"/>
              </a:spcBef>
              <a:buClrTx/>
              <a:buFont typeface="+mj-lt"/>
              <a:buAutoNum type="arabicPeriod"/>
            </a:pPr>
            <a:r>
              <a:rPr lang="en-GB" sz="2000" i="0" dirty="0"/>
              <a:t>What is risk, risk management and risk management framework?</a:t>
            </a:r>
          </a:p>
          <a:p>
            <a:pPr marL="457200" indent="-457200">
              <a:spcBef>
                <a:spcPts val="2400"/>
              </a:spcBef>
              <a:buClrTx/>
              <a:buFont typeface="+mj-lt"/>
              <a:buAutoNum type="arabicPeriod"/>
            </a:pPr>
            <a:r>
              <a:rPr lang="en-GB" sz="2000" b="1" i="0" dirty="0"/>
              <a:t>Why </a:t>
            </a:r>
            <a:r>
              <a:rPr lang="en-GB" sz="2000" i="0" dirty="0"/>
              <a:t>is risk management important for BS?</a:t>
            </a:r>
          </a:p>
          <a:p>
            <a:pPr marL="457200" indent="-457200">
              <a:spcBef>
                <a:spcPts val="2400"/>
              </a:spcBef>
              <a:buClrTx/>
              <a:buFont typeface="+mj-lt"/>
              <a:buAutoNum type="arabicPeriod"/>
            </a:pPr>
            <a:r>
              <a:rPr lang="en-GB" sz="2000" b="1" i="0" dirty="0">
                <a:solidFill>
                  <a:srgbClr val="C00000"/>
                </a:solidFill>
              </a:rPr>
              <a:t>How</a:t>
            </a:r>
            <a:r>
              <a:rPr lang="en-GB" sz="2000" i="0" dirty="0">
                <a:solidFill>
                  <a:srgbClr val="C00000"/>
                </a:solidFill>
              </a:rPr>
              <a:t> to identify, assess and manage risks?</a:t>
            </a:r>
          </a:p>
          <a:p>
            <a:pPr marL="457200" indent="-457200">
              <a:buClrTx/>
              <a:buNone/>
            </a:pPr>
            <a:endParaRPr lang="en-GB" sz="2000" i="0" dirty="0"/>
          </a:p>
          <a:p>
            <a:pPr marL="457200" indent="-457200">
              <a:buClrTx/>
              <a:buFont typeface="+mj-lt"/>
              <a:buAutoNum type="arabicPeriod"/>
            </a:pPr>
            <a:endParaRPr lang="en-GB" i="0" dirty="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13</a:t>
            </a:fld>
            <a:endParaRPr lang="en-GB"/>
          </a:p>
        </p:txBody>
      </p:sp>
    </p:spTree>
    <p:extLst>
      <p:ext uri="{BB962C8B-B14F-4D97-AF65-F5344CB8AC3E}">
        <p14:creationId xmlns:p14="http://schemas.microsoft.com/office/powerpoint/2010/main" val="288481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1EE1F290-2854-48F2-888A-9191C550D257}" type="slidenum">
              <a:rPr lang="en-GB" altLang="en-US" sz="1400">
                <a:solidFill>
                  <a:schemeClr val="tx1"/>
                </a:solidFill>
                <a:latin typeface="Arial" panose="020B0604020202020204" pitchFamily="34" charset="0"/>
              </a:rPr>
              <a:pPr eaLnBrk="1" hangingPunct="1"/>
              <a:t>14</a:t>
            </a:fld>
            <a:endParaRPr lang="en-GB" altLang="en-US" sz="1400">
              <a:solidFill>
                <a:schemeClr val="tx1"/>
              </a:solidFill>
              <a:latin typeface="Arial" panose="020B0604020202020204" pitchFamily="34" charset="0"/>
            </a:endParaRPr>
          </a:p>
        </p:txBody>
      </p:sp>
      <p:graphicFrame>
        <p:nvGraphicFramePr>
          <p:cNvPr id="8195" name="Object 4"/>
          <p:cNvGraphicFramePr>
            <a:graphicFrameLocks noGrp="1" noChangeAspect="1"/>
          </p:cNvGraphicFramePr>
          <p:nvPr>
            <p:ph/>
            <p:extLst>
              <p:ext uri="{D42A27DB-BD31-4B8C-83A1-F6EECF244321}">
                <p14:modId xmlns:p14="http://schemas.microsoft.com/office/powerpoint/2010/main" val="2141238621"/>
              </p:ext>
            </p:extLst>
          </p:nvPr>
        </p:nvGraphicFramePr>
        <p:xfrm>
          <a:off x="395288" y="1700809"/>
          <a:ext cx="8488710" cy="5020666"/>
        </p:xfrm>
        <a:graphic>
          <a:graphicData uri="http://schemas.openxmlformats.org/presentationml/2006/ole">
            <mc:AlternateContent xmlns:mc="http://schemas.openxmlformats.org/markup-compatibility/2006">
              <mc:Choice xmlns:v="urn:schemas-microsoft-com:vml" Requires="v">
                <p:oleObj spid="_x0000_s3119" name="Document" r:id="rId4" imgW="5866538" imgH="3106115" progId="Word.Document.8">
                  <p:embed/>
                </p:oleObj>
              </mc:Choice>
              <mc:Fallback>
                <p:oleObj name="Document" r:id="rId4" imgW="5866538" imgH="31061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00809"/>
                        <a:ext cx="8488710" cy="5020666"/>
                      </a:xfrm>
                      <a:prstGeom prst="rect">
                        <a:avLst/>
                      </a:prstGeom>
                      <a:noFill/>
                      <a:ln>
                        <a:noFill/>
                      </a:ln>
                      <a:extLst/>
                    </p:spPr>
                  </p:pic>
                </p:oleObj>
              </mc:Fallback>
            </mc:AlternateContent>
          </a:graphicData>
        </a:graphic>
      </p:graphicFrame>
      <p:sp>
        <p:nvSpPr>
          <p:cNvPr id="8196" name="Rectangle 2"/>
          <p:cNvSpPr>
            <a:spLocks noGrp="1" noChangeArrowheads="1"/>
          </p:cNvSpPr>
          <p:nvPr>
            <p:ph type="title" idx="4294967295"/>
          </p:nvPr>
        </p:nvSpPr>
        <p:spPr>
          <a:xfrm>
            <a:off x="16933" y="827353"/>
            <a:ext cx="8964488" cy="1151731"/>
          </a:xfrm>
        </p:spPr>
        <p:txBody>
          <a:bodyPr/>
          <a:lstStyle/>
          <a:p>
            <a:pPr indent="0" eaLnBrk="1" hangingPunct="1"/>
            <a:r>
              <a:rPr lang="en-GB" altLang="en-US" dirty="0"/>
              <a:t>How to assess risks</a:t>
            </a:r>
          </a:p>
        </p:txBody>
      </p:sp>
    </p:spTree>
    <p:extLst>
      <p:ext uri="{BB962C8B-B14F-4D97-AF65-F5344CB8AC3E}">
        <p14:creationId xmlns:p14="http://schemas.microsoft.com/office/powerpoint/2010/main" val="327676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8" y="264812"/>
            <a:ext cx="9144000" cy="355617"/>
          </a:xfrm>
        </p:spPr>
        <p:txBody>
          <a:bodyPr/>
          <a:lstStyle/>
          <a:p>
            <a:r>
              <a:rPr lang="en-GB" sz="2800" dirty="0">
                <a:solidFill>
                  <a:schemeClr val="bg1"/>
                </a:solidFill>
              </a:rPr>
              <a:t>Risk categories, major risks and risk management (1)</a:t>
            </a:r>
          </a:p>
        </p:txBody>
      </p:sp>
      <p:grpSp>
        <p:nvGrpSpPr>
          <p:cNvPr id="2052" name="Group 4"/>
          <p:cNvGrpSpPr>
            <a:grpSpLocks noChangeAspect="1"/>
          </p:cNvGrpSpPr>
          <p:nvPr/>
        </p:nvGrpSpPr>
        <p:grpSpPr bwMode="auto">
          <a:xfrm>
            <a:off x="204788" y="908720"/>
            <a:ext cx="8755062" cy="5957218"/>
            <a:chOff x="129" y="984"/>
            <a:chExt cx="5515" cy="3341"/>
          </a:xfrm>
        </p:grpSpPr>
        <p:sp>
          <p:nvSpPr>
            <p:cNvPr id="2051" name="AutoShape 3"/>
            <p:cNvSpPr>
              <a:spLocks noChangeAspect="1" noChangeArrowheads="1" noTextEdit="1"/>
            </p:cNvSpPr>
            <p:nvPr/>
          </p:nvSpPr>
          <p:spPr bwMode="auto">
            <a:xfrm>
              <a:off x="225" y="990"/>
              <a:ext cx="5419" cy="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p:cNvSpPr>
              <a:spLocks noChangeArrowheads="1"/>
            </p:cNvSpPr>
            <p:nvPr/>
          </p:nvSpPr>
          <p:spPr bwMode="auto">
            <a:xfrm>
              <a:off x="141" y="996"/>
              <a:ext cx="5409" cy="145"/>
            </a:xfrm>
            <a:prstGeom prst="rect">
              <a:avLst/>
            </a:prstGeom>
            <a:solidFill>
              <a:srgbClr val="DDD9C3"/>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Rectangle 6"/>
            <p:cNvSpPr>
              <a:spLocks noChangeArrowheads="1"/>
            </p:cNvSpPr>
            <p:nvPr/>
          </p:nvSpPr>
          <p:spPr bwMode="auto">
            <a:xfrm>
              <a:off x="224" y="1001"/>
              <a:ext cx="107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Category of risks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52" y="1001"/>
              <a:ext cx="70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cs typeface="Arial" pitchFamily="34" charset="0"/>
                </a:rPr>
                <a:t>Major risks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3974" y="1001"/>
              <a:ext cx="100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Risk monitoring</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1395" y="1145"/>
              <a:ext cx="2027" cy="5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kumimoji="0" lang="en-GB" sz="1400" b="0" i="0" u="none" strike="noStrike" cap="none" normalizeH="0" baseline="0" dirty="0">
                  <a:ln>
                    <a:noFill/>
                  </a:ln>
                  <a:solidFill>
                    <a:srgbClr val="000000"/>
                  </a:solidFill>
                  <a:effectLst/>
                  <a:cs typeface="Arial" pitchFamily="34" charset="0"/>
                </a:rPr>
                <a:t>The partner country's overall </a:t>
              </a:r>
              <a:r>
                <a:rPr lang="en-GB" sz="1400" dirty="0">
                  <a:solidFill>
                    <a:srgbClr val="000000"/>
                  </a:solidFill>
                  <a:cs typeface="Arial" pitchFamily="34" charset="0"/>
                </a:rPr>
                <a:t>commitment and adherence to the fundamental values</a:t>
              </a:r>
              <a:endParaRPr lang="en-GB" sz="1400" dirty="0">
                <a:solidFill>
                  <a:schemeClr val="tx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1496" y="1294"/>
              <a:ext cx="3137" cy="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1449" y="1444"/>
              <a:ext cx="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kumimoji="0" lang="en-GB" sz="1400" b="0" i="0" u="none" strike="noStrike" cap="none" normalizeH="0" baseline="0">
                  <a:ln>
                    <a:noFill/>
                  </a:ln>
                  <a:solidFill>
                    <a:srgbClr val="000000"/>
                  </a:solidFill>
                  <a:effectLst/>
                  <a:cs typeface="Arial" pitchFamily="34" charset="0"/>
                </a:rPr>
                <a:t> </a:t>
              </a:r>
              <a:endParaRPr lang="en-GB" sz="1800">
                <a:solidFill>
                  <a:schemeClr val="tx1"/>
                </a:solidFill>
                <a:latin typeface="Arial" pitchFamily="34" charset="0"/>
                <a:cs typeface="Arial" pitchFamily="34" charset="0"/>
              </a:endParaRPr>
            </a:p>
          </p:txBody>
        </p:sp>
        <p:sp>
          <p:nvSpPr>
            <p:cNvPr id="2060" name="Rectangle 12"/>
            <p:cNvSpPr>
              <a:spLocks noChangeArrowheads="1"/>
            </p:cNvSpPr>
            <p:nvPr/>
          </p:nvSpPr>
          <p:spPr bwMode="auto">
            <a:xfrm>
              <a:off x="1762" y="1575"/>
              <a:ext cx="127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0000"/>
                  </a:solidFill>
                  <a:effectLst/>
                  <a:cs typeface="Arial" pitchFamily="34" charset="0"/>
                </a:rPr>
                <a:t>Fundamental values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2019" y="1710"/>
              <a:ext cx="772"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0000"/>
                  </a:solidFill>
                  <a:effectLst/>
                  <a:cs typeface="Arial" pitchFamily="34" charset="0"/>
                </a:rPr>
                <a:t>prerequisite</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3470" y="1145"/>
              <a:ext cx="199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Regularly monitor the commitment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3485" y="1294"/>
              <a:ext cx="197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and adherence to the fundamental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4280" y="1444"/>
              <a:ext cx="40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values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1439" y="1845"/>
              <a:ext cx="1981" cy="126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kumimoji="0" lang="en-GB" sz="1400" b="0" i="0" u="none" strike="noStrike" cap="none" normalizeH="0" baseline="0" dirty="0">
                  <a:ln>
                    <a:noFill/>
                  </a:ln>
                  <a:solidFill>
                    <a:srgbClr val="000000"/>
                  </a:solidFill>
                  <a:effectLst/>
                  <a:cs typeface="Arial" pitchFamily="34" charset="0"/>
                </a:rPr>
                <a:t>Political and social destabilisation</a:t>
              </a:r>
            </a:p>
            <a:p>
              <a:endParaRPr lang="en-GB" sz="1400" dirty="0">
                <a:solidFill>
                  <a:srgbClr val="000000"/>
                </a:solidFill>
                <a:cs typeface="Arial" pitchFamily="34" charset="0"/>
              </a:endParaRPr>
            </a:p>
            <a:p>
              <a:r>
                <a:rPr lang="en-GB" sz="1400" dirty="0">
                  <a:solidFill>
                    <a:srgbClr val="000000"/>
                  </a:solidFill>
                  <a:cs typeface="Arial" pitchFamily="34" charset="0"/>
                </a:rPr>
                <a:t>Regional tensions </a:t>
              </a:r>
            </a:p>
            <a:p>
              <a:endParaRPr lang="en-GB" sz="1400" dirty="0">
                <a:solidFill>
                  <a:srgbClr val="000000"/>
                </a:solidFill>
                <a:latin typeface="Arial" pitchFamily="34" charset="0"/>
                <a:cs typeface="Arial" pitchFamily="34" charset="0"/>
              </a:endParaRPr>
            </a:p>
            <a:p>
              <a:r>
                <a:rPr lang="en-GB" sz="1400" dirty="0">
                  <a:solidFill>
                    <a:srgbClr val="000000"/>
                  </a:solidFill>
                  <a:latin typeface="+mj-lt"/>
                  <a:cs typeface="Arial" pitchFamily="34" charset="0"/>
                </a:rPr>
                <a:t>Support of policies and powers  that may exacerbate tensions</a:t>
              </a:r>
              <a:endParaRPr lang="en-GB" sz="1800" dirty="0">
                <a:solidFill>
                  <a:schemeClr val="tx1"/>
                </a:solidFill>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400" dirty="0">
                <a:solidFill>
                  <a:srgbClr val="00000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3445" y="1665"/>
              <a:ext cx="2135" cy="13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kumimoji="0" lang="en-GB" sz="1400" b="0" i="0" u="none" strike="noStrike" cap="none" normalizeH="0" baseline="0">
                  <a:ln>
                    <a:noFill/>
                  </a:ln>
                  <a:solidFill>
                    <a:srgbClr val="000000"/>
                  </a:solidFill>
                  <a:effectLst/>
                  <a:cs typeface="Arial" pitchFamily="34" charset="0"/>
                </a:rPr>
                <a:t>Analyse risk of political and social </a:t>
              </a:r>
              <a:r>
                <a:rPr lang="en-GB" sz="1400">
                  <a:solidFill>
                    <a:srgbClr val="000000"/>
                  </a:solidFill>
                  <a:cs typeface="Arial" pitchFamily="34" charset="0"/>
                </a:rPr>
                <a:t>destabilisation</a:t>
              </a:r>
            </a:p>
            <a:p>
              <a:pPr lvl="0"/>
              <a:endParaRPr lang="en-GB" sz="1400">
                <a:solidFill>
                  <a:srgbClr val="000000"/>
                </a:solidFill>
                <a:cs typeface="Arial" pitchFamily="34" charset="0"/>
              </a:endParaRPr>
            </a:p>
            <a:p>
              <a:pPr lvl="0"/>
              <a:r>
                <a:rPr lang="en-GB" sz="1400">
                  <a:solidFill>
                    <a:srgbClr val="000000"/>
                  </a:solidFill>
                  <a:cs typeface="Arial" pitchFamily="34" charset="0"/>
                </a:rPr>
                <a:t>Monitor regional situation</a:t>
              </a:r>
            </a:p>
            <a:p>
              <a:pPr lvl="0"/>
              <a:endParaRPr lang="en-GB" sz="1400">
                <a:solidFill>
                  <a:srgbClr val="000000"/>
                </a:solidFill>
                <a:cs typeface="Arial" pitchFamily="34" charset="0"/>
              </a:endParaRPr>
            </a:p>
            <a:p>
              <a:pPr lvl="0"/>
              <a:r>
                <a:rPr lang="en-GB" sz="1400">
                  <a:solidFill>
                    <a:srgbClr val="000000"/>
                  </a:solidFill>
                  <a:cs typeface="Arial" pitchFamily="34" charset="0"/>
                </a:rPr>
                <a:t>Analyse emerging forces and related policies</a:t>
              </a:r>
              <a:endParaRPr lang="en-GB" sz="1800">
                <a:solidFill>
                  <a:schemeClr val="tx1"/>
                </a:solidFill>
                <a:latin typeface="Arial" pitchFamily="34" charset="0"/>
                <a:cs typeface="Arial" pitchFamily="34" charset="0"/>
              </a:endParaRPr>
            </a:p>
            <a:p>
              <a:endParaRPr lang="en-GB" sz="1400">
                <a:solidFill>
                  <a:srgbClr val="000000"/>
                </a:solidFill>
                <a:cs typeface="Arial" pitchFamily="34" charset="0"/>
              </a:endParaRPr>
            </a:p>
            <a:p>
              <a:endParaRPr lang="en-GB" sz="1800">
                <a:solidFill>
                  <a:schemeClr val="tx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4069" y="228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1900" y="243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3743" y="243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1472" y="2683"/>
              <a:ext cx="184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Macroeconomic policies cease to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1831" y="2833"/>
              <a:ext cx="113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be stability oriented</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1901" y="2982"/>
              <a:ext cx="100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0000"/>
                  </a:solidFill>
                  <a:effectLst/>
                  <a:cs typeface="Arial" pitchFamily="34" charset="0"/>
                </a:rPr>
                <a:t>Eligibility crit. 2</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1957" y="3325"/>
              <a:ext cx="89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External shocks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286" y="3844"/>
              <a:ext cx="95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Developmental</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1634" y="3518"/>
              <a:ext cx="151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Policies put in place by the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1468" y="3667"/>
              <a:ext cx="184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government will be discontinued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1519" y="3816"/>
              <a:ext cx="174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or may not attain their desired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2111" y="3966"/>
              <a:ext cx="5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outcomes.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1565" y="4110"/>
              <a:ext cx="100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0000"/>
                  </a:solidFill>
                  <a:effectLst/>
                  <a:cs typeface="Arial" pitchFamily="34" charset="0"/>
                </a:rPr>
                <a:t>Eligibility crit. 1</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0" name="Rectangle 32"/>
            <p:cNvSpPr>
              <a:spLocks noChangeArrowheads="1"/>
            </p:cNvSpPr>
            <p:nvPr/>
          </p:nvSpPr>
          <p:spPr bwMode="auto">
            <a:xfrm>
              <a:off x="3743" y="3518"/>
              <a:ext cx="146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Identify the main factors: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3537" y="3667"/>
              <a:ext cx="186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inadequate policy design, lack of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3648" y="3816"/>
              <a:ext cx="164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ownership of policies, lack or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3643" y="3966"/>
              <a:ext cx="165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participation of stakeholders,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4" name="Rectangle 36"/>
            <p:cNvSpPr>
              <a:spLocks noChangeArrowheads="1"/>
            </p:cNvSpPr>
            <p:nvPr/>
          </p:nvSpPr>
          <p:spPr bwMode="auto">
            <a:xfrm>
              <a:off x="3865" y="4115"/>
              <a:ext cx="115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insufficient capacity.</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3691" y="2945"/>
              <a:ext cx="155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Regularly monitor the main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3459" y="3094"/>
              <a:ext cx="201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cs typeface="Arial" pitchFamily="34" charset="0"/>
                </a:rPr>
                <a:t>economic development and policies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7" name="Rectangle 39"/>
            <p:cNvSpPr>
              <a:spLocks noChangeArrowheads="1"/>
            </p:cNvSpPr>
            <p:nvPr/>
          </p:nvSpPr>
          <p:spPr bwMode="auto">
            <a:xfrm>
              <a:off x="511" y="1759"/>
              <a:ext cx="50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Political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394" y="190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269" y="3019"/>
              <a:ext cx="98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Macroeconomic</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90" name="Line 42"/>
            <p:cNvSpPr>
              <a:spLocks noChangeShapeType="1"/>
            </p:cNvSpPr>
            <p:nvPr/>
          </p:nvSpPr>
          <p:spPr bwMode="auto">
            <a:xfrm>
              <a:off x="1389" y="1007"/>
              <a:ext cx="1" cy="12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Rectangle 43"/>
            <p:cNvSpPr>
              <a:spLocks noChangeArrowheads="1"/>
            </p:cNvSpPr>
            <p:nvPr/>
          </p:nvSpPr>
          <p:spPr bwMode="auto">
            <a:xfrm>
              <a:off x="1389" y="1007"/>
              <a:ext cx="12" cy="1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a:off x="3416" y="1007"/>
              <a:ext cx="1" cy="12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Rectangle 45"/>
            <p:cNvSpPr>
              <a:spLocks noChangeArrowheads="1"/>
            </p:cNvSpPr>
            <p:nvPr/>
          </p:nvSpPr>
          <p:spPr bwMode="auto">
            <a:xfrm>
              <a:off x="3416" y="1007"/>
              <a:ext cx="11" cy="1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1389" y="1150"/>
              <a:ext cx="1" cy="15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Rectangle 47"/>
            <p:cNvSpPr>
              <a:spLocks noChangeArrowheads="1"/>
            </p:cNvSpPr>
            <p:nvPr/>
          </p:nvSpPr>
          <p:spPr bwMode="auto">
            <a:xfrm>
              <a:off x="1389" y="1150"/>
              <a:ext cx="12" cy="15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a:off x="3416" y="1150"/>
              <a:ext cx="1" cy="151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Rectangle 49"/>
            <p:cNvSpPr>
              <a:spLocks noChangeArrowheads="1"/>
            </p:cNvSpPr>
            <p:nvPr/>
          </p:nvSpPr>
          <p:spPr bwMode="auto">
            <a:xfrm>
              <a:off x="3416" y="1150"/>
              <a:ext cx="11" cy="15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8" name="Line 50"/>
            <p:cNvSpPr>
              <a:spLocks noChangeShapeType="1"/>
            </p:cNvSpPr>
            <p:nvPr/>
          </p:nvSpPr>
          <p:spPr bwMode="auto">
            <a:xfrm>
              <a:off x="1389" y="2689"/>
              <a:ext cx="1" cy="8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9" name="Rectangle 51"/>
            <p:cNvSpPr>
              <a:spLocks noChangeArrowheads="1"/>
            </p:cNvSpPr>
            <p:nvPr/>
          </p:nvSpPr>
          <p:spPr bwMode="auto">
            <a:xfrm>
              <a:off x="1389" y="2689"/>
              <a:ext cx="12" cy="8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a:off x="3416" y="2689"/>
              <a:ext cx="1" cy="81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Rectangle 53"/>
            <p:cNvSpPr>
              <a:spLocks noChangeArrowheads="1"/>
            </p:cNvSpPr>
            <p:nvPr/>
          </p:nvSpPr>
          <p:spPr bwMode="auto">
            <a:xfrm>
              <a:off x="3416" y="2689"/>
              <a:ext cx="11" cy="8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2" name="Rectangle 54"/>
            <p:cNvSpPr>
              <a:spLocks noChangeArrowheads="1"/>
            </p:cNvSpPr>
            <p:nvPr/>
          </p:nvSpPr>
          <p:spPr bwMode="auto">
            <a:xfrm>
              <a:off x="129" y="984"/>
              <a:ext cx="23" cy="334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3" name="Line 55"/>
            <p:cNvSpPr>
              <a:spLocks noChangeShapeType="1"/>
            </p:cNvSpPr>
            <p:nvPr/>
          </p:nvSpPr>
          <p:spPr bwMode="auto">
            <a:xfrm>
              <a:off x="1389" y="3523"/>
              <a:ext cx="1" cy="78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Rectangle 56"/>
            <p:cNvSpPr>
              <a:spLocks noChangeArrowheads="1"/>
            </p:cNvSpPr>
            <p:nvPr/>
          </p:nvSpPr>
          <p:spPr bwMode="auto">
            <a:xfrm>
              <a:off x="1389" y="3523"/>
              <a:ext cx="12" cy="78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5" name="Line 57"/>
            <p:cNvSpPr>
              <a:spLocks noChangeShapeType="1"/>
            </p:cNvSpPr>
            <p:nvPr/>
          </p:nvSpPr>
          <p:spPr bwMode="auto">
            <a:xfrm>
              <a:off x="3416" y="3523"/>
              <a:ext cx="1" cy="78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Rectangle 58"/>
            <p:cNvSpPr>
              <a:spLocks noChangeArrowheads="1"/>
            </p:cNvSpPr>
            <p:nvPr/>
          </p:nvSpPr>
          <p:spPr bwMode="auto">
            <a:xfrm>
              <a:off x="3416" y="3523"/>
              <a:ext cx="11" cy="78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7" name="Rectangle 59"/>
            <p:cNvSpPr>
              <a:spLocks noChangeArrowheads="1"/>
            </p:cNvSpPr>
            <p:nvPr/>
          </p:nvSpPr>
          <p:spPr bwMode="auto">
            <a:xfrm>
              <a:off x="5537" y="1007"/>
              <a:ext cx="22" cy="33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8" name="Rectangle 60"/>
            <p:cNvSpPr>
              <a:spLocks noChangeArrowheads="1"/>
            </p:cNvSpPr>
            <p:nvPr/>
          </p:nvSpPr>
          <p:spPr bwMode="auto">
            <a:xfrm>
              <a:off x="152" y="984"/>
              <a:ext cx="5407"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9" name="Rectangle 61"/>
            <p:cNvSpPr>
              <a:spLocks noChangeArrowheads="1"/>
            </p:cNvSpPr>
            <p:nvPr/>
          </p:nvSpPr>
          <p:spPr bwMode="auto">
            <a:xfrm>
              <a:off x="152" y="1128"/>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0" name="Rectangle 62"/>
            <p:cNvSpPr>
              <a:spLocks noChangeArrowheads="1"/>
            </p:cNvSpPr>
            <p:nvPr/>
          </p:nvSpPr>
          <p:spPr bwMode="auto">
            <a:xfrm>
              <a:off x="152" y="2667"/>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1" name="Rectangle 63"/>
            <p:cNvSpPr>
              <a:spLocks noChangeArrowheads="1"/>
            </p:cNvSpPr>
            <p:nvPr/>
          </p:nvSpPr>
          <p:spPr bwMode="auto">
            <a:xfrm>
              <a:off x="152" y="3501"/>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2" name="Rectangle 64"/>
            <p:cNvSpPr>
              <a:spLocks noChangeArrowheads="1"/>
            </p:cNvSpPr>
            <p:nvPr/>
          </p:nvSpPr>
          <p:spPr bwMode="auto">
            <a:xfrm>
              <a:off x="152" y="4303"/>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42" y="176226"/>
            <a:ext cx="9144000" cy="660390"/>
          </a:xfrm>
        </p:spPr>
        <p:txBody>
          <a:bodyPr/>
          <a:lstStyle/>
          <a:p>
            <a:r>
              <a:rPr lang="en-GB" sz="2800" dirty="0">
                <a:solidFill>
                  <a:schemeClr val="bg1"/>
                </a:solidFill>
              </a:rPr>
              <a:t>Risk categories, major risks and risk management </a:t>
            </a:r>
            <a:r>
              <a:rPr lang="en-GB" sz="2200" dirty="0"/>
              <a:t>(2)</a:t>
            </a:r>
          </a:p>
        </p:txBody>
      </p:sp>
      <p:sp>
        <p:nvSpPr>
          <p:cNvPr id="3" name="Slide Number Placeholder 2"/>
          <p:cNvSpPr>
            <a:spLocks noGrp="1"/>
          </p:cNvSpPr>
          <p:nvPr>
            <p:ph type="sldNum" sz="quarter" idx="12"/>
          </p:nvPr>
        </p:nvSpPr>
        <p:spPr/>
        <p:txBody>
          <a:bodyPr/>
          <a:lstStyle/>
          <a:p>
            <a:fld id="{67B52376-05C3-49F6-9F29-C997789D0F0A}" type="slidenum">
              <a:rPr lang="en-GB" smtClean="0"/>
              <a:pPr/>
              <a:t>16</a:t>
            </a:fld>
            <a:endParaRPr lang="en-GB"/>
          </a:p>
        </p:txBody>
      </p:sp>
      <p:grpSp>
        <p:nvGrpSpPr>
          <p:cNvPr id="2052" name="Group 4"/>
          <p:cNvGrpSpPr>
            <a:grpSpLocks noChangeAspect="1"/>
          </p:cNvGrpSpPr>
          <p:nvPr/>
        </p:nvGrpSpPr>
        <p:grpSpPr bwMode="auto">
          <a:xfrm>
            <a:off x="303908" y="980728"/>
            <a:ext cx="8755069" cy="5799483"/>
            <a:chOff x="129" y="984"/>
            <a:chExt cx="5515" cy="3341"/>
          </a:xfrm>
        </p:grpSpPr>
        <p:sp>
          <p:nvSpPr>
            <p:cNvPr id="2051" name="AutoShape 3"/>
            <p:cNvSpPr>
              <a:spLocks noChangeAspect="1" noChangeArrowheads="1" noTextEdit="1"/>
            </p:cNvSpPr>
            <p:nvPr/>
          </p:nvSpPr>
          <p:spPr bwMode="auto">
            <a:xfrm>
              <a:off x="225" y="990"/>
              <a:ext cx="5419" cy="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5"/>
            <p:cNvSpPr>
              <a:spLocks noChangeArrowheads="1"/>
            </p:cNvSpPr>
            <p:nvPr/>
          </p:nvSpPr>
          <p:spPr bwMode="auto">
            <a:xfrm>
              <a:off x="141" y="996"/>
              <a:ext cx="5409" cy="145"/>
            </a:xfrm>
            <a:prstGeom prst="rect">
              <a:avLst/>
            </a:prstGeom>
            <a:solidFill>
              <a:srgbClr val="DDD9C3"/>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Rectangle 6"/>
            <p:cNvSpPr>
              <a:spLocks noChangeArrowheads="1"/>
            </p:cNvSpPr>
            <p:nvPr/>
          </p:nvSpPr>
          <p:spPr bwMode="auto">
            <a:xfrm>
              <a:off x="224" y="1001"/>
              <a:ext cx="107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Category of risks </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52" y="1001"/>
              <a:ext cx="70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Major risks</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3974" y="1001"/>
              <a:ext cx="100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cs typeface="Arial" pitchFamily="34" charset="0"/>
                </a:rPr>
                <a:t>Risk monitoring</a:t>
              </a: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1395" y="1145"/>
              <a:ext cx="2027" cy="13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a:r>
                <a:rPr lang="en-US" sz="1800" dirty="0">
                  <a:solidFill>
                    <a:schemeClr val="tx1"/>
                  </a:solidFill>
                  <a:latin typeface="Arial" pitchFamily="34" charset="0"/>
                  <a:cs typeface="Arial" pitchFamily="34" charset="0"/>
                </a:rPr>
                <a:t>Weaknesses in regulatory framework, financial compliance and control systems may lead to inappropriate management of public funds</a:t>
              </a:r>
            </a:p>
            <a:p>
              <a:pPr lvl="0" algn="ctr"/>
              <a:r>
                <a:rPr lang="en-US" sz="1800" dirty="0">
                  <a:solidFill>
                    <a:srgbClr val="FF0000"/>
                  </a:solidFill>
                  <a:latin typeface="Arial" pitchFamily="34" charset="0"/>
                  <a:cs typeface="Arial" pitchFamily="34" charset="0"/>
                </a:rPr>
                <a:t>(eligibility criteria 3 and 4) </a:t>
              </a:r>
            </a:p>
            <a:p>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1496" y="1294"/>
              <a:ext cx="3137" cy="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1449" y="1444"/>
              <a:ext cx="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kumimoji="0" lang="en-GB" sz="1400" b="0" i="0" u="none" strike="noStrike" cap="none" normalizeH="0" baseline="0">
                  <a:ln>
                    <a:noFill/>
                  </a:ln>
                  <a:solidFill>
                    <a:srgbClr val="000000"/>
                  </a:solidFill>
                  <a:effectLst/>
                  <a:cs typeface="Arial" pitchFamily="34" charset="0"/>
                </a:rPr>
                <a:t> </a:t>
              </a:r>
              <a:endParaRPr lang="en-GB" sz="1800">
                <a:solidFill>
                  <a:schemeClr val="tx1"/>
                </a:solidFill>
                <a:latin typeface="Arial" pitchFamily="34" charset="0"/>
                <a:cs typeface="Arial" pitchFamily="34" charset="0"/>
              </a:endParaRPr>
            </a:p>
          </p:txBody>
        </p:sp>
        <p:sp>
          <p:nvSpPr>
            <p:cNvPr id="2060" name="Rectangle 12"/>
            <p:cNvSpPr>
              <a:spLocks noChangeArrowheads="1"/>
            </p:cNvSpPr>
            <p:nvPr/>
          </p:nvSpPr>
          <p:spPr bwMode="auto">
            <a:xfrm>
              <a:off x="1762" y="157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13"/>
            <p:cNvSpPr>
              <a:spLocks noChangeArrowheads="1"/>
            </p:cNvSpPr>
            <p:nvPr/>
          </p:nvSpPr>
          <p:spPr bwMode="auto">
            <a:xfrm>
              <a:off x="2019" y="1710"/>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3470" y="1145"/>
              <a:ext cx="2006" cy="13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z="1600" dirty="0">
                  <a:solidFill>
                    <a:srgbClr val="000000"/>
                  </a:solidFill>
                  <a:latin typeface="Arial" pitchFamily="34" charset="0"/>
                  <a:cs typeface="Arial" pitchFamily="34" charset="0"/>
                </a:rPr>
                <a:t>Use PEFA assessment.</a:t>
              </a:r>
            </a:p>
            <a:p>
              <a:pPr lvl="0"/>
              <a:r>
                <a:rPr lang="en-US" sz="1600" dirty="0">
                  <a:solidFill>
                    <a:srgbClr val="FF0000"/>
                  </a:solidFill>
                  <a:latin typeface="Arial" pitchFamily="34" charset="0"/>
                  <a:cs typeface="Arial" pitchFamily="34" charset="0"/>
                </a:rPr>
                <a:t>Assess:</a:t>
              </a:r>
            </a:p>
            <a:p>
              <a:pPr lvl="0"/>
              <a:r>
                <a:rPr lang="en-US" sz="1600" dirty="0">
                  <a:solidFill>
                    <a:srgbClr val="000000"/>
                  </a:solidFill>
                  <a:latin typeface="Arial" pitchFamily="34" charset="0"/>
                  <a:cs typeface="Arial" pitchFamily="34" charset="0"/>
                </a:rPr>
                <a:t>- budget comprehensiveness </a:t>
              </a:r>
            </a:p>
            <a:p>
              <a:pPr lvl="0"/>
              <a:r>
                <a:rPr lang="en-US" sz="1600" dirty="0">
                  <a:solidFill>
                    <a:srgbClr val="000000"/>
                  </a:solidFill>
                  <a:latin typeface="Arial" pitchFamily="34" charset="0"/>
                  <a:cs typeface="Arial" pitchFamily="34" charset="0"/>
                </a:rPr>
                <a:t>- controls in revenue collection and budget execution</a:t>
              </a:r>
            </a:p>
            <a:p>
              <a:pPr lvl="0"/>
              <a:r>
                <a:rPr lang="en-US" sz="1600" dirty="0">
                  <a:solidFill>
                    <a:srgbClr val="000000"/>
                  </a:solidFill>
                  <a:latin typeface="Arial" pitchFamily="34" charset="0"/>
                  <a:cs typeface="Arial" pitchFamily="34" charset="0"/>
                </a:rPr>
                <a:t> - procurement and external audit. </a:t>
              </a:r>
            </a:p>
            <a:p>
              <a:pPr lvl="0"/>
              <a:r>
                <a:rPr lang="en-US" sz="1600" dirty="0">
                  <a:solidFill>
                    <a:srgbClr val="000000"/>
                  </a:solidFill>
                  <a:latin typeface="Arial" pitchFamily="34" charset="0"/>
                  <a:cs typeface="Arial" pitchFamily="34" charset="0"/>
                </a:rPr>
                <a:t>- whether PFM reforms address weaknesses and risks</a:t>
              </a:r>
              <a:endParaRPr lang="en-US" sz="1600" dirty="0">
                <a:solidFill>
                  <a:schemeClr val="tx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3" name="Rectangle 15"/>
            <p:cNvSpPr>
              <a:spLocks noChangeArrowheads="1"/>
            </p:cNvSpPr>
            <p:nvPr/>
          </p:nvSpPr>
          <p:spPr bwMode="auto">
            <a:xfrm>
              <a:off x="3485" y="129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4280" y="1444"/>
              <a:ext cx="81"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1439" y="1845"/>
              <a:ext cx="1981" cy="7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endParaRPr lang="en-GB" sz="1400" dirty="0">
                <a:solidFill>
                  <a:srgbClr val="000000"/>
                </a:solidFill>
                <a:cs typeface="Arial" pitchFamily="34" charset="0"/>
              </a:endParaRPr>
            </a:p>
            <a:p>
              <a:endParaRPr lang="en-GB" sz="14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400" dirty="0">
                <a:solidFill>
                  <a:srgbClr val="00000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6" name="Rectangle 18"/>
            <p:cNvSpPr>
              <a:spLocks noChangeArrowheads="1"/>
            </p:cNvSpPr>
            <p:nvPr/>
          </p:nvSpPr>
          <p:spPr bwMode="auto">
            <a:xfrm>
              <a:off x="3445" y="1665"/>
              <a:ext cx="2135" cy="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67" name="Rectangle 19"/>
            <p:cNvSpPr>
              <a:spLocks noChangeArrowheads="1"/>
            </p:cNvSpPr>
            <p:nvPr/>
          </p:nvSpPr>
          <p:spPr bwMode="auto">
            <a:xfrm>
              <a:off x="4069" y="228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1900" y="243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21"/>
            <p:cNvSpPr>
              <a:spLocks noChangeArrowheads="1"/>
            </p:cNvSpPr>
            <p:nvPr/>
          </p:nvSpPr>
          <p:spPr bwMode="auto">
            <a:xfrm>
              <a:off x="3743" y="243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1519" y="2683"/>
              <a:ext cx="1815" cy="6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r>
                <a:rPr lang="en-US" sz="1800" dirty="0">
                  <a:solidFill>
                    <a:srgbClr val="000000"/>
                  </a:solidFill>
                  <a:latin typeface="Arial" pitchFamily="34" charset="0"/>
                  <a:cs typeface="Arial" pitchFamily="34" charset="0"/>
                </a:rPr>
                <a:t>Resources are diverted away and power is abused for private gain</a:t>
              </a:r>
              <a:endParaRPr lang="en-US" sz="1800" dirty="0">
                <a:solidFill>
                  <a:schemeClr val="tx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1" name="Rectangle 23"/>
            <p:cNvSpPr>
              <a:spLocks noChangeArrowheads="1"/>
            </p:cNvSpPr>
            <p:nvPr/>
          </p:nvSpPr>
          <p:spPr bwMode="auto">
            <a:xfrm>
              <a:off x="1831" y="283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1901" y="298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1957" y="332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286" y="384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1634" y="351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1468" y="366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1519" y="381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2111" y="396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1903" y="411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0" name="Rectangle 32"/>
            <p:cNvSpPr>
              <a:spLocks noChangeArrowheads="1"/>
            </p:cNvSpPr>
            <p:nvPr/>
          </p:nvSpPr>
          <p:spPr bwMode="auto">
            <a:xfrm>
              <a:off x="3743" y="3518"/>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3537" y="3667"/>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3648" y="381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3643" y="396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4" name="Rectangle 36"/>
            <p:cNvSpPr>
              <a:spLocks noChangeArrowheads="1"/>
            </p:cNvSpPr>
            <p:nvPr/>
          </p:nvSpPr>
          <p:spPr bwMode="auto">
            <a:xfrm>
              <a:off x="3865" y="411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3691" y="2945"/>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3459" y="2697"/>
              <a:ext cx="2017" cy="13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itchFamily="34" charset="0"/>
                  <a:cs typeface="Arial" pitchFamily="34" charset="0"/>
                </a:rPr>
                <a:t>Linked to PFM and developmental risks.</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a:solidFill>
                    <a:srgbClr val="FF0000"/>
                  </a:solidFill>
                  <a:latin typeface="Arial" pitchFamily="34" charset="0"/>
                  <a:cs typeface="Arial" pitchFamily="34" charset="0"/>
                </a:rPr>
                <a:t>Focus 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pitchFamily="34" charset="0"/>
                  <a:cs typeface="Arial" pitchFamily="34" charset="0"/>
                </a:rPr>
                <a:t>- Perceived risk level of corruption and fraud</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a:solidFill>
                    <a:srgbClr val="000000"/>
                  </a:solidFill>
                  <a:latin typeface="Arial" pitchFamily="34" charset="0"/>
                  <a:cs typeface="Arial" pitchFamily="34" charset="0"/>
                </a:rPr>
                <a:t>- Legal, regulatory and institutional framework</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a:solidFill>
                    <a:srgbClr val="000000"/>
                  </a:solidFill>
                  <a:latin typeface="Arial" pitchFamily="34" charset="0"/>
                  <a:cs typeface="Arial" pitchFamily="34" charset="0"/>
                </a:rPr>
                <a:t>- Government responsiveness</a:t>
              </a:r>
            </a:p>
            <a:p>
              <a:pPr marL="0" marR="0" lvl="0" indent="0" algn="l" defTabSz="914400" rtl="0" eaLnBrk="1" fontAlgn="base" latinLnBrk="0" hangingPunct="1">
                <a:lnSpc>
                  <a:spcPct val="100000"/>
                </a:lnSpc>
                <a:spcBef>
                  <a:spcPct val="0"/>
                </a:spcBef>
                <a:spcAft>
                  <a:spcPct val="0"/>
                </a:spcAft>
                <a:buClrTx/>
                <a:buSzTx/>
                <a:buFontTx/>
                <a:buNone/>
                <a:tabLst/>
              </a:pPr>
              <a:r>
                <a:rPr lang="en-GB" sz="1600" dirty="0">
                  <a:solidFill>
                    <a:srgbClr val="000000"/>
                  </a:solidFill>
                  <a:latin typeface="Arial" pitchFamily="34" charset="0"/>
                  <a:cs typeface="Arial" pitchFamily="34" charset="0"/>
                </a:rPr>
                <a:t>- enforcement  </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sp>
          <p:nvSpPr>
            <p:cNvPr id="2087" name="Rectangle 39"/>
            <p:cNvSpPr>
              <a:spLocks noChangeArrowheads="1"/>
            </p:cNvSpPr>
            <p:nvPr/>
          </p:nvSpPr>
          <p:spPr bwMode="auto">
            <a:xfrm>
              <a:off x="511" y="1759"/>
              <a:ext cx="26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cs typeface="Arial" pitchFamily="34" charset="0"/>
                </a:rPr>
                <a:t>PFM</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394" y="190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269" y="3019"/>
              <a:ext cx="933" cy="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cs typeface="Arial" pitchFamily="34" charset="0"/>
                </a:rPr>
                <a:t>Corruption and fraud</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90" name="Line 42"/>
            <p:cNvSpPr>
              <a:spLocks noChangeShapeType="1"/>
            </p:cNvSpPr>
            <p:nvPr/>
          </p:nvSpPr>
          <p:spPr bwMode="auto">
            <a:xfrm>
              <a:off x="1389" y="1007"/>
              <a:ext cx="1" cy="12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1" name="Rectangle 43"/>
            <p:cNvSpPr>
              <a:spLocks noChangeArrowheads="1"/>
            </p:cNvSpPr>
            <p:nvPr/>
          </p:nvSpPr>
          <p:spPr bwMode="auto">
            <a:xfrm>
              <a:off x="1389" y="1007"/>
              <a:ext cx="12" cy="1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2" name="Line 44"/>
            <p:cNvSpPr>
              <a:spLocks noChangeShapeType="1"/>
            </p:cNvSpPr>
            <p:nvPr/>
          </p:nvSpPr>
          <p:spPr bwMode="auto">
            <a:xfrm>
              <a:off x="3416" y="1007"/>
              <a:ext cx="1" cy="121"/>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3" name="Rectangle 45"/>
            <p:cNvSpPr>
              <a:spLocks noChangeArrowheads="1"/>
            </p:cNvSpPr>
            <p:nvPr/>
          </p:nvSpPr>
          <p:spPr bwMode="auto">
            <a:xfrm>
              <a:off x="3416" y="1007"/>
              <a:ext cx="11" cy="12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4" name="Line 46"/>
            <p:cNvSpPr>
              <a:spLocks noChangeShapeType="1"/>
            </p:cNvSpPr>
            <p:nvPr/>
          </p:nvSpPr>
          <p:spPr bwMode="auto">
            <a:xfrm>
              <a:off x="1389" y="1150"/>
              <a:ext cx="1" cy="1517"/>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5" name="Rectangle 47"/>
            <p:cNvSpPr>
              <a:spLocks noChangeArrowheads="1"/>
            </p:cNvSpPr>
            <p:nvPr/>
          </p:nvSpPr>
          <p:spPr bwMode="auto">
            <a:xfrm>
              <a:off x="1389" y="1150"/>
              <a:ext cx="12" cy="15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6" name="Line 48"/>
            <p:cNvSpPr>
              <a:spLocks noChangeShapeType="1"/>
            </p:cNvSpPr>
            <p:nvPr/>
          </p:nvSpPr>
          <p:spPr bwMode="auto">
            <a:xfrm>
              <a:off x="3416" y="1150"/>
              <a:ext cx="1" cy="1517"/>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7" name="Rectangle 49"/>
            <p:cNvSpPr>
              <a:spLocks noChangeArrowheads="1"/>
            </p:cNvSpPr>
            <p:nvPr/>
          </p:nvSpPr>
          <p:spPr bwMode="auto">
            <a:xfrm>
              <a:off x="3416" y="1150"/>
              <a:ext cx="11" cy="15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98" name="Line 50"/>
            <p:cNvSpPr>
              <a:spLocks noChangeShapeType="1"/>
            </p:cNvSpPr>
            <p:nvPr/>
          </p:nvSpPr>
          <p:spPr bwMode="auto">
            <a:xfrm>
              <a:off x="1389" y="2689"/>
              <a:ext cx="1" cy="812"/>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9" name="Rectangle 51"/>
            <p:cNvSpPr>
              <a:spLocks noChangeArrowheads="1"/>
            </p:cNvSpPr>
            <p:nvPr/>
          </p:nvSpPr>
          <p:spPr bwMode="auto">
            <a:xfrm>
              <a:off x="1389" y="2689"/>
              <a:ext cx="12" cy="8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0" name="Line 52"/>
            <p:cNvSpPr>
              <a:spLocks noChangeShapeType="1"/>
            </p:cNvSpPr>
            <p:nvPr/>
          </p:nvSpPr>
          <p:spPr bwMode="auto">
            <a:xfrm>
              <a:off x="3416" y="2689"/>
              <a:ext cx="1" cy="812"/>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1" name="Rectangle 53"/>
            <p:cNvSpPr>
              <a:spLocks noChangeArrowheads="1"/>
            </p:cNvSpPr>
            <p:nvPr/>
          </p:nvSpPr>
          <p:spPr bwMode="auto">
            <a:xfrm>
              <a:off x="3416" y="2689"/>
              <a:ext cx="11" cy="81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2" name="Rectangle 54"/>
            <p:cNvSpPr>
              <a:spLocks noChangeArrowheads="1"/>
            </p:cNvSpPr>
            <p:nvPr/>
          </p:nvSpPr>
          <p:spPr bwMode="auto">
            <a:xfrm>
              <a:off x="129" y="984"/>
              <a:ext cx="23" cy="334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3" name="Line 55"/>
            <p:cNvSpPr>
              <a:spLocks noChangeShapeType="1"/>
            </p:cNvSpPr>
            <p:nvPr/>
          </p:nvSpPr>
          <p:spPr bwMode="auto">
            <a:xfrm>
              <a:off x="1389" y="3523"/>
              <a:ext cx="1" cy="780"/>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Rectangle 56"/>
            <p:cNvSpPr>
              <a:spLocks noChangeArrowheads="1"/>
            </p:cNvSpPr>
            <p:nvPr/>
          </p:nvSpPr>
          <p:spPr bwMode="auto">
            <a:xfrm>
              <a:off x="1389" y="3523"/>
              <a:ext cx="12" cy="78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5" name="Line 57"/>
            <p:cNvSpPr>
              <a:spLocks noChangeShapeType="1"/>
            </p:cNvSpPr>
            <p:nvPr/>
          </p:nvSpPr>
          <p:spPr bwMode="auto">
            <a:xfrm>
              <a:off x="3416" y="3523"/>
              <a:ext cx="1" cy="780"/>
            </a:xfrm>
            <a:prstGeom prst="line">
              <a:avLst/>
            </a:pr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Rectangle 58"/>
            <p:cNvSpPr>
              <a:spLocks noChangeArrowheads="1"/>
            </p:cNvSpPr>
            <p:nvPr/>
          </p:nvSpPr>
          <p:spPr bwMode="auto">
            <a:xfrm>
              <a:off x="3416" y="3523"/>
              <a:ext cx="11" cy="78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7" name="Rectangle 59"/>
            <p:cNvSpPr>
              <a:spLocks noChangeArrowheads="1"/>
            </p:cNvSpPr>
            <p:nvPr/>
          </p:nvSpPr>
          <p:spPr bwMode="auto">
            <a:xfrm>
              <a:off x="5537" y="1007"/>
              <a:ext cx="22" cy="331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8" name="Rectangle 60"/>
            <p:cNvSpPr>
              <a:spLocks noChangeArrowheads="1"/>
            </p:cNvSpPr>
            <p:nvPr/>
          </p:nvSpPr>
          <p:spPr bwMode="auto">
            <a:xfrm>
              <a:off x="152" y="984"/>
              <a:ext cx="5407"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09" name="Rectangle 61"/>
            <p:cNvSpPr>
              <a:spLocks noChangeArrowheads="1"/>
            </p:cNvSpPr>
            <p:nvPr/>
          </p:nvSpPr>
          <p:spPr bwMode="auto">
            <a:xfrm>
              <a:off x="152" y="1128"/>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0" name="Rectangle 62"/>
            <p:cNvSpPr>
              <a:spLocks noChangeArrowheads="1"/>
            </p:cNvSpPr>
            <p:nvPr/>
          </p:nvSpPr>
          <p:spPr bwMode="auto">
            <a:xfrm>
              <a:off x="152" y="2667"/>
              <a:ext cx="5407"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1" name="Rectangle 63"/>
            <p:cNvSpPr>
              <a:spLocks noChangeArrowheads="1"/>
            </p:cNvSpPr>
            <p:nvPr/>
          </p:nvSpPr>
          <p:spPr bwMode="auto">
            <a:xfrm>
              <a:off x="143" y="3692"/>
              <a:ext cx="5407" cy="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12" name="Rectangle 64"/>
            <p:cNvSpPr>
              <a:spLocks noChangeArrowheads="1"/>
            </p:cNvSpPr>
            <p:nvPr/>
          </p:nvSpPr>
          <p:spPr bwMode="auto">
            <a:xfrm flipV="1">
              <a:off x="150" y="4173"/>
              <a:ext cx="5407" cy="2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3287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339850"/>
            <a:ext cx="8229600" cy="936625"/>
          </a:xfrm>
        </p:spPr>
        <p:txBody>
          <a:bodyPr/>
          <a:lstStyle/>
          <a:p>
            <a:r>
              <a:rPr lang="nl-NL" dirty="0" err="1"/>
              <a:t>Occurrence</a:t>
            </a:r>
            <a:r>
              <a:rPr lang="nl-NL" dirty="0"/>
              <a:t> </a:t>
            </a:r>
            <a:r>
              <a:rPr lang="nl-NL" dirty="0" err="1"/>
              <a:t>and</a:t>
            </a:r>
            <a:r>
              <a:rPr lang="nl-NL" dirty="0"/>
              <a:t> impact</a:t>
            </a:r>
          </a:p>
        </p:txBody>
      </p:sp>
      <p:sp>
        <p:nvSpPr>
          <p:cNvPr id="3" name="Tijdelijke aanduiding voor inhoud 2"/>
          <p:cNvSpPr>
            <a:spLocks noGrp="1"/>
          </p:cNvSpPr>
          <p:nvPr>
            <p:ph idx="1"/>
          </p:nvPr>
        </p:nvSpPr>
        <p:spPr/>
        <p:txBody>
          <a:bodyPr/>
          <a:lstStyle/>
          <a:p>
            <a:r>
              <a:rPr lang="nl-NL" sz="2000" i="0" dirty="0" err="1"/>
              <a:t>Frequency</a:t>
            </a:r>
            <a:r>
              <a:rPr lang="nl-NL" sz="2000" i="0" dirty="0"/>
              <a:t>, </a:t>
            </a:r>
            <a:r>
              <a:rPr lang="nl-NL" sz="2000" i="0" dirty="0" err="1"/>
              <a:t>likelihood</a:t>
            </a:r>
            <a:r>
              <a:rPr lang="nl-NL" sz="2000" i="0" dirty="0"/>
              <a:t> of </a:t>
            </a:r>
            <a:r>
              <a:rPr lang="nl-NL" sz="2000" i="0" dirty="0" err="1"/>
              <a:t>occurrence</a:t>
            </a:r>
            <a:endParaRPr lang="nl-NL" sz="2000" i="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lvl="8"/>
            <a:r>
              <a:rPr lang="nl-NL" sz="2400" dirty="0"/>
              <a:t>Impact</a:t>
            </a:r>
          </a:p>
        </p:txBody>
      </p:sp>
      <p:sp>
        <p:nvSpPr>
          <p:cNvPr id="5" name="PIJL-RECHTS 4"/>
          <p:cNvSpPr/>
          <p:nvPr/>
        </p:nvSpPr>
        <p:spPr bwMode="auto">
          <a:xfrm>
            <a:off x="2722513" y="5301207"/>
            <a:ext cx="4225751" cy="1218579"/>
          </a:xfrm>
          <a:prstGeom prst="rightArrow">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3000" b="1" i="0" u="none" strike="noStrike" cap="none" normalizeH="0" baseline="0">
              <a:ln>
                <a:noFill/>
              </a:ln>
              <a:solidFill>
                <a:schemeClr val="tx1"/>
              </a:solidFill>
              <a:effectLst/>
              <a:latin typeface="Arial" charset="0"/>
            </a:endParaRPr>
          </a:p>
        </p:txBody>
      </p:sp>
      <p:sp>
        <p:nvSpPr>
          <p:cNvPr id="6" name="PIJL-OMHOOG 5"/>
          <p:cNvSpPr/>
          <p:nvPr/>
        </p:nvSpPr>
        <p:spPr bwMode="auto">
          <a:xfrm>
            <a:off x="1786410" y="2990773"/>
            <a:ext cx="1256593" cy="325286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nl-NL" sz="3000" b="1" i="0" u="none" strike="noStrike" cap="none" normalizeH="0" baseline="0">
              <a:ln>
                <a:noFill/>
              </a:ln>
              <a:solidFill>
                <a:schemeClr val="tx1"/>
              </a:solidFill>
              <a:effectLst/>
              <a:latin typeface="Arial" charset="0"/>
            </a:endParaRPr>
          </a:p>
        </p:txBody>
      </p:sp>
      <p:graphicFrame>
        <p:nvGraphicFramePr>
          <p:cNvPr id="9" name="Diagram 8"/>
          <p:cNvGraphicFramePr/>
          <p:nvPr>
            <p:extLst>
              <p:ext uri="{D42A27DB-BD31-4B8C-83A1-F6EECF244321}">
                <p14:modId xmlns:p14="http://schemas.microsoft.com/office/powerpoint/2010/main" val="3590983546"/>
              </p:ext>
            </p:extLst>
          </p:nvPr>
        </p:nvGraphicFramePr>
        <p:xfrm>
          <a:off x="1979712" y="3049094"/>
          <a:ext cx="5760640" cy="297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er 7"/>
          <p:cNvGrpSpPr/>
          <p:nvPr/>
        </p:nvGrpSpPr>
        <p:grpSpPr>
          <a:xfrm>
            <a:off x="5796136" y="4132150"/>
            <a:ext cx="813219" cy="707405"/>
            <a:chOff x="1025608" y="2264888"/>
            <a:chExt cx="813219" cy="707405"/>
          </a:xfrm>
        </p:grpSpPr>
        <p:sp>
          <p:nvSpPr>
            <p:cNvPr id="10" name="Rectangle 9"/>
            <p:cNvSpPr/>
            <p:nvPr/>
          </p:nvSpPr>
          <p:spPr>
            <a:xfrm>
              <a:off x="1025608" y="2264888"/>
              <a:ext cx="813219" cy="707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025608" y="2264888"/>
              <a:ext cx="813219" cy="707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958" tIns="0" rIns="0" bIns="0" numCol="1" spcCol="1270" anchor="t" anchorCtr="0">
              <a:noAutofit/>
            </a:bodyPr>
            <a:lstStyle/>
            <a:p>
              <a:pPr lvl="0" algn="l" defTabSz="889000">
                <a:lnSpc>
                  <a:spcPct val="90000"/>
                </a:lnSpc>
                <a:spcBef>
                  <a:spcPct val="0"/>
                </a:spcBef>
                <a:spcAft>
                  <a:spcPct val="35000"/>
                </a:spcAft>
              </a:pPr>
              <a:r>
                <a:rPr lang="nl-NL" sz="2000" dirty="0"/>
                <a:t>h</a:t>
              </a:r>
              <a:r>
                <a:rPr lang="nl-NL" sz="2000" kern="1200" dirty="0"/>
                <a:t>igh</a:t>
              </a:r>
            </a:p>
          </p:txBody>
        </p:sp>
      </p:grpSp>
    </p:spTree>
    <p:extLst>
      <p:ext uri="{BB962C8B-B14F-4D97-AF65-F5344CB8AC3E}">
        <p14:creationId xmlns:p14="http://schemas.microsoft.com/office/powerpoint/2010/main" val="17450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Risk levels </a:t>
            </a:r>
            <a:r>
              <a:rPr lang="nl-NL" dirty="0" err="1"/>
              <a:t>and</a:t>
            </a:r>
            <a:r>
              <a:rPr lang="nl-NL" dirty="0"/>
              <a:t> </a:t>
            </a:r>
            <a:r>
              <a:rPr lang="nl-NL" dirty="0" err="1"/>
              <a:t>acceptance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488687088"/>
              </p:ext>
            </p:extLst>
          </p:nvPr>
        </p:nvGraphicFramePr>
        <p:xfrm>
          <a:off x="395288" y="1109584"/>
          <a:ext cx="8497193" cy="5415760"/>
        </p:xfrm>
        <a:graphic>
          <a:graphicData uri="http://schemas.openxmlformats.org/drawingml/2006/table">
            <a:tbl>
              <a:tblPr firstRow="1" bandRow="1">
                <a:tableStyleId>{5C22544A-7EE6-4342-B048-85BDC9FD1C3A}</a:tableStyleId>
              </a:tblPr>
              <a:tblGrid>
                <a:gridCol w="1756692">
                  <a:extLst>
                    <a:ext uri="{9D8B030D-6E8A-4147-A177-3AD203B41FA5}">
                      <a16:colId xmlns:a16="http://schemas.microsoft.com/office/drawing/2014/main" xmlns="" val="20000"/>
                    </a:ext>
                  </a:extLst>
                </a:gridCol>
                <a:gridCol w="3151459">
                  <a:extLst>
                    <a:ext uri="{9D8B030D-6E8A-4147-A177-3AD203B41FA5}">
                      <a16:colId xmlns:a16="http://schemas.microsoft.com/office/drawing/2014/main" xmlns="" val="20001"/>
                    </a:ext>
                  </a:extLst>
                </a:gridCol>
                <a:gridCol w="3589042">
                  <a:extLst>
                    <a:ext uri="{9D8B030D-6E8A-4147-A177-3AD203B41FA5}">
                      <a16:colId xmlns:a16="http://schemas.microsoft.com/office/drawing/2014/main" xmlns="" val="20002"/>
                    </a:ext>
                  </a:extLst>
                </a:gridCol>
              </a:tblGrid>
              <a:tr h="967100">
                <a:tc>
                  <a:txBody>
                    <a:bodyPr/>
                    <a:lstStyle/>
                    <a:p>
                      <a:r>
                        <a:rPr lang="nl-NL" dirty="0"/>
                        <a:t>Risk level</a:t>
                      </a:r>
                    </a:p>
                  </a:txBody>
                  <a:tcPr>
                    <a:solidFill>
                      <a:schemeClr val="accent2">
                        <a:lumMod val="75000"/>
                      </a:schemeClr>
                    </a:solidFill>
                  </a:tcPr>
                </a:tc>
                <a:tc>
                  <a:txBody>
                    <a:bodyPr/>
                    <a:lstStyle/>
                    <a:p>
                      <a:r>
                        <a:rPr lang="nl-NL" dirty="0"/>
                        <a:t>Systems </a:t>
                      </a:r>
                      <a:r>
                        <a:rPr lang="nl-NL" dirty="0" err="1"/>
                        <a:t>and</a:t>
                      </a:r>
                      <a:r>
                        <a:rPr lang="nl-NL" dirty="0"/>
                        <a:t> </a:t>
                      </a:r>
                      <a:r>
                        <a:rPr lang="nl-NL" dirty="0" err="1"/>
                        <a:t>institutional</a:t>
                      </a:r>
                      <a:r>
                        <a:rPr lang="nl-NL" dirty="0"/>
                        <a:t> </a:t>
                      </a:r>
                      <a:r>
                        <a:rPr lang="nl-NL" dirty="0" err="1"/>
                        <a:t>structures</a:t>
                      </a:r>
                      <a:r>
                        <a:rPr lang="nl-NL" dirty="0"/>
                        <a:t> in </a:t>
                      </a:r>
                      <a:r>
                        <a:rPr lang="nl-NL" dirty="0" err="1"/>
                        <a:t>place</a:t>
                      </a:r>
                      <a:endParaRPr lang="nl-NL" dirty="0"/>
                    </a:p>
                  </a:txBody>
                  <a:tcPr>
                    <a:solidFill>
                      <a:schemeClr val="accent2">
                        <a:lumMod val="75000"/>
                      </a:schemeClr>
                    </a:solidFill>
                  </a:tcPr>
                </a:tc>
                <a:tc>
                  <a:txBody>
                    <a:bodyPr/>
                    <a:lstStyle/>
                    <a:p>
                      <a:r>
                        <a:rPr lang="nl-NL" dirty="0"/>
                        <a:t>Impact on </a:t>
                      </a:r>
                      <a:r>
                        <a:rPr lang="nl-NL" dirty="0" err="1"/>
                        <a:t>objectives</a:t>
                      </a:r>
                      <a:r>
                        <a:rPr lang="nl-NL" dirty="0"/>
                        <a:t> in case of risk </a:t>
                      </a:r>
                      <a:r>
                        <a:rPr lang="nl-NL" dirty="0" err="1"/>
                        <a:t>occurrence</a:t>
                      </a:r>
                      <a:endParaRPr lang="nl-NL" dirty="0"/>
                    </a:p>
                  </a:txBody>
                  <a:tcPr>
                    <a:solidFill>
                      <a:schemeClr val="accent2">
                        <a:lumMod val="75000"/>
                      </a:schemeClr>
                    </a:solidFill>
                  </a:tcPr>
                </a:tc>
                <a:extLst>
                  <a:ext uri="{0D108BD9-81ED-4DB2-BD59-A6C34878D82A}">
                    <a16:rowId xmlns:a16="http://schemas.microsoft.com/office/drawing/2014/main" xmlns="" val="10000"/>
                  </a:ext>
                </a:extLst>
              </a:tr>
              <a:tr h="967100">
                <a:tc>
                  <a:txBody>
                    <a:bodyPr/>
                    <a:lstStyle/>
                    <a:p>
                      <a:r>
                        <a:rPr lang="nl-NL" dirty="0">
                          <a:solidFill>
                            <a:schemeClr val="bg1"/>
                          </a:solidFill>
                        </a:rPr>
                        <a:t>Low</a:t>
                      </a:r>
                    </a:p>
                  </a:txBody>
                  <a:tcPr>
                    <a:solidFill>
                      <a:srgbClr val="00B050"/>
                    </a:solidFill>
                  </a:tcPr>
                </a:tc>
                <a:tc>
                  <a:txBody>
                    <a:bodyPr/>
                    <a:lstStyle/>
                    <a:p>
                      <a:r>
                        <a:rPr lang="nl-NL" dirty="0">
                          <a:solidFill>
                            <a:schemeClr val="bg1"/>
                          </a:solidFill>
                        </a:rPr>
                        <a:t>Are strong </a:t>
                      </a:r>
                      <a:r>
                        <a:rPr lang="nl-NL" dirty="0" err="1">
                          <a:solidFill>
                            <a:schemeClr val="bg1"/>
                          </a:solidFill>
                        </a:rPr>
                        <a:t>enough</a:t>
                      </a:r>
                      <a:r>
                        <a:rPr lang="nl-NL" dirty="0">
                          <a:solidFill>
                            <a:schemeClr val="bg1"/>
                          </a:solidFill>
                        </a:rPr>
                        <a:t> </a:t>
                      </a:r>
                      <a:r>
                        <a:rPr lang="nl-NL" dirty="0" err="1">
                          <a:solidFill>
                            <a:schemeClr val="bg1"/>
                          </a:solidFill>
                        </a:rPr>
                        <a:t>to</a:t>
                      </a:r>
                      <a:r>
                        <a:rPr lang="nl-NL" dirty="0">
                          <a:solidFill>
                            <a:schemeClr val="bg1"/>
                          </a:solidFill>
                        </a:rPr>
                        <a:t> make </a:t>
                      </a:r>
                      <a:r>
                        <a:rPr lang="nl-NL" dirty="0" err="1">
                          <a:solidFill>
                            <a:schemeClr val="bg1"/>
                          </a:solidFill>
                        </a:rPr>
                        <a:t>occurrence</a:t>
                      </a:r>
                      <a:r>
                        <a:rPr lang="nl-NL" baseline="0" dirty="0">
                          <a:solidFill>
                            <a:schemeClr val="bg1"/>
                          </a:solidFill>
                        </a:rPr>
                        <a:t> </a:t>
                      </a:r>
                      <a:r>
                        <a:rPr lang="nl-NL" baseline="0" dirty="0" err="1">
                          <a:solidFill>
                            <a:schemeClr val="bg1"/>
                          </a:solidFill>
                        </a:rPr>
                        <a:t>unlikely</a:t>
                      </a:r>
                      <a:endParaRPr lang="nl-NL" dirty="0">
                        <a:solidFill>
                          <a:schemeClr val="bg1"/>
                        </a:solidFill>
                      </a:endParaRPr>
                    </a:p>
                  </a:txBody>
                  <a:tcPr>
                    <a:solidFill>
                      <a:srgbClr val="00B050"/>
                    </a:solidFill>
                  </a:tcPr>
                </a:tc>
                <a:tc>
                  <a:txBody>
                    <a:bodyPr/>
                    <a:lstStyle/>
                    <a:p>
                      <a:r>
                        <a:rPr lang="nl-NL" dirty="0">
                          <a:solidFill>
                            <a:schemeClr val="bg1"/>
                          </a:solidFill>
                        </a:rPr>
                        <a:t>Limited</a:t>
                      </a:r>
                    </a:p>
                  </a:txBody>
                  <a:tcPr>
                    <a:solidFill>
                      <a:srgbClr val="00B050"/>
                    </a:solidFill>
                  </a:tcPr>
                </a:tc>
                <a:extLst>
                  <a:ext uri="{0D108BD9-81ED-4DB2-BD59-A6C34878D82A}">
                    <a16:rowId xmlns:a16="http://schemas.microsoft.com/office/drawing/2014/main" xmlns="" val="10001"/>
                  </a:ext>
                </a:extLst>
              </a:tr>
              <a:tr h="1257230">
                <a:tc>
                  <a:txBody>
                    <a:bodyPr/>
                    <a:lstStyle/>
                    <a:p>
                      <a:r>
                        <a:rPr lang="nl-NL" dirty="0"/>
                        <a:t>Moderate</a:t>
                      </a:r>
                    </a:p>
                  </a:txBody>
                  <a:tcPr>
                    <a:solidFill>
                      <a:srgbClr val="FFFF00"/>
                    </a:solidFill>
                  </a:tcPr>
                </a:tc>
                <a:tc>
                  <a:txBody>
                    <a:bodyPr/>
                    <a:lstStyle/>
                    <a:p>
                      <a:r>
                        <a:rPr lang="nl-NL" dirty="0" err="1"/>
                        <a:t>Should</a:t>
                      </a:r>
                      <a:r>
                        <a:rPr lang="nl-NL" dirty="0"/>
                        <a:t> </a:t>
                      </a:r>
                      <a:r>
                        <a:rPr lang="nl-NL" dirty="0" err="1"/>
                        <a:t>prevent</a:t>
                      </a:r>
                      <a:r>
                        <a:rPr lang="nl-NL" dirty="0"/>
                        <a:t> </a:t>
                      </a:r>
                      <a:r>
                        <a:rPr lang="nl-NL" dirty="0" err="1"/>
                        <a:t>occurrence</a:t>
                      </a:r>
                      <a:r>
                        <a:rPr lang="nl-NL" dirty="0"/>
                        <a:t> but monitoring is </a:t>
                      </a:r>
                      <a:r>
                        <a:rPr lang="nl-NL" dirty="0" err="1"/>
                        <a:t>necessary</a:t>
                      </a:r>
                      <a:endParaRPr lang="nl-NL" dirty="0"/>
                    </a:p>
                  </a:txBody>
                  <a:tcPr>
                    <a:solidFill>
                      <a:srgbClr val="FFFF00"/>
                    </a:solidFill>
                  </a:tcPr>
                </a:tc>
                <a:tc>
                  <a:txBody>
                    <a:bodyPr/>
                    <a:lstStyle/>
                    <a:p>
                      <a:r>
                        <a:rPr lang="nl-NL" dirty="0" err="1"/>
                        <a:t>Would</a:t>
                      </a:r>
                      <a:r>
                        <a:rPr lang="nl-NL" dirty="0"/>
                        <a:t> </a:t>
                      </a:r>
                      <a:r>
                        <a:rPr lang="nl-NL" dirty="0" err="1"/>
                        <a:t>be</a:t>
                      </a:r>
                      <a:r>
                        <a:rPr lang="nl-NL" dirty="0"/>
                        <a:t> </a:t>
                      </a:r>
                      <a:r>
                        <a:rPr lang="nl-NL" dirty="0" err="1"/>
                        <a:t>limited</a:t>
                      </a:r>
                      <a:r>
                        <a:rPr lang="nl-NL" dirty="0"/>
                        <a:t> </a:t>
                      </a:r>
                      <a:r>
                        <a:rPr lang="nl-NL" dirty="0" err="1"/>
                        <a:t>to</a:t>
                      </a:r>
                      <a:r>
                        <a:rPr lang="nl-NL" dirty="0"/>
                        <a:t> a </a:t>
                      </a:r>
                      <a:r>
                        <a:rPr lang="nl-NL" dirty="0" err="1"/>
                        <a:t>delayed</a:t>
                      </a:r>
                      <a:r>
                        <a:rPr lang="nl-NL" dirty="0"/>
                        <a:t> </a:t>
                      </a:r>
                      <a:r>
                        <a:rPr lang="nl-NL" dirty="0" err="1"/>
                        <a:t>attainment</a:t>
                      </a:r>
                      <a:r>
                        <a:rPr lang="nl-NL" dirty="0"/>
                        <a:t> or </a:t>
                      </a:r>
                      <a:r>
                        <a:rPr lang="nl-NL" dirty="0" err="1"/>
                        <a:t>partial</a:t>
                      </a:r>
                      <a:r>
                        <a:rPr lang="nl-NL" dirty="0"/>
                        <a:t> </a:t>
                      </a:r>
                      <a:r>
                        <a:rPr lang="nl-NL" dirty="0" err="1"/>
                        <a:t>achievement</a:t>
                      </a:r>
                      <a:r>
                        <a:rPr lang="nl-NL" baseline="0" dirty="0"/>
                        <a:t> of </a:t>
                      </a:r>
                      <a:r>
                        <a:rPr lang="nl-NL" baseline="0" dirty="0" err="1"/>
                        <a:t>the</a:t>
                      </a:r>
                      <a:r>
                        <a:rPr lang="nl-NL" baseline="0" dirty="0"/>
                        <a:t> </a:t>
                      </a:r>
                      <a:r>
                        <a:rPr lang="nl-NL" baseline="0" dirty="0" err="1"/>
                        <a:t>objectives</a:t>
                      </a:r>
                      <a:endParaRPr lang="nl-NL" dirty="0"/>
                    </a:p>
                  </a:txBody>
                  <a:tcPr>
                    <a:solidFill>
                      <a:srgbClr val="FFFF00"/>
                    </a:solidFill>
                  </a:tcPr>
                </a:tc>
                <a:extLst>
                  <a:ext uri="{0D108BD9-81ED-4DB2-BD59-A6C34878D82A}">
                    <a16:rowId xmlns:a16="http://schemas.microsoft.com/office/drawing/2014/main" xmlns="" val="10002"/>
                  </a:ext>
                </a:extLst>
              </a:tr>
              <a:tr h="1257230">
                <a:tc>
                  <a:txBody>
                    <a:bodyPr/>
                    <a:lstStyle/>
                    <a:p>
                      <a:r>
                        <a:rPr lang="nl-NL" dirty="0" err="1"/>
                        <a:t>Substantial</a:t>
                      </a:r>
                      <a:endParaRPr lang="nl-NL" dirty="0"/>
                    </a:p>
                  </a:txBody>
                  <a:tcPr>
                    <a:solidFill>
                      <a:srgbClr val="FFC000"/>
                    </a:solidFill>
                  </a:tcPr>
                </a:tc>
                <a:tc>
                  <a:txBody>
                    <a:bodyPr/>
                    <a:lstStyle/>
                    <a:p>
                      <a:r>
                        <a:rPr lang="nl-NL" dirty="0"/>
                        <a:t>Are </a:t>
                      </a:r>
                      <a:r>
                        <a:rPr lang="nl-NL" dirty="0" err="1"/>
                        <a:t>not</a:t>
                      </a:r>
                      <a:r>
                        <a:rPr lang="nl-NL" dirty="0"/>
                        <a:t> </a:t>
                      </a:r>
                      <a:r>
                        <a:rPr lang="nl-NL" dirty="0" err="1"/>
                        <a:t>sufficiently</a:t>
                      </a:r>
                      <a:r>
                        <a:rPr lang="nl-NL" dirty="0"/>
                        <a:t> </a:t>
                      </a:r>
                      <a:r>
                        <a:rPr lang="nl-NL" dirty="0" err="1"/>
                        <a:t>robust</a:t>
                      </a:r>
                      <a:r>
                        <a:rPr lang="nl-NL" dirty="0"/>
                        <a:t> </a:t>
                      </a:r>
                      <a:r>
                        <a:rPr lang="nl-NL" dirty="0" err="1"/>
                        <a:t>to</a:t>
                      </a:r>
                      <a:r>
                        <a:rPr lang="nl-NL" dirty="0"/>
                        <a:t> </a:t>
                      </a:r>
                      <a:r>
                        <a:rPr lang="nl-NL" dirty="0" err="1"/>
                        <a:t>guard</a:t>
                      </a:r>
                      <a:r>
                        <a:rPr lang="nl-NL" dirty="0"/>
                        <a:t> </a:t>
                      </a:r>
                      <a:r>
                        <a:rPr lang="nl-NL" dirty="0" err="1"/>
                        <a:t>against</a:t>
                      </a:r>
                      <a:r>
                        <a:rPr lang="nl-NL" dirty="0"/>
                        <a:t> </a:t>
                      </a:r>
                      <a:r>
                        <a:rPr lang="nl-NL" dirty="0" err="1"/>
                        <a:t>key</a:t>
                      </a:r>
                      <a:r>
                        <a:rPr lang="nl-NL" dirty="0"/>
                        <a:t> </a:t>
                      </a:r>
                      <a:r>
                        <a:rPr lang="nl-NL" dirty="0" err="1"/>
                        <a:t>risks</a:t>
                      </a:r>
                      <a:endParaRPr lang="nl-NL" dirty="0"/>
                    </a:p>
                  </a:txBody>
                  <a:tcPr>
                    <a:solidFill>
                      <a:srgbClr val="FFC000"/>
                    </a:solidFill>
                  </a:tcPr>
                </a:tc>
                <a:tc>
                  <a:txBody>
                    <a:bodyPr/>
                    <a:lstStyle/>
                    <a:p>
                      <a:r>
                        <a:rPr lang="nl-NL" dirty="0" err="1"/>
                        <a:t>Would</a:t>
                      </a:r>
                      <a:r>
                        <a:rPr lang="nl-NL" dirty="0"/>
                        <a:t> </a:t>
                      </a:r>
                      <a:r>
                        <a:rPr lang="nl-NL" dirty="0" err="1"/>
                        <a:t>significantly</a:t>
                      </a:r>
                      <a:r>
                        <a:rPr lang="nl-NL" dirty="0"/>
                        <a:t> </a:t>
                      </a:r>
                      <a:r>
                        <a:rPr lang="nl-NL" dirty="0" err="1"/>
                        <a:t>disrupt</a:t>
                      </a:r>
                      <a:r>
                        <a:rPr lang="nl-NL" dirty="0"/>
                        <a:t> </a:t>
                      </a:r>
                      <a:r>
                        <a:rPr lang="nl-NL" dirty="0" err="1"/>
                        <a:t>the</a:t>
                      </a:r>
                      <a:r>
                        <a:rPr lang="nl-NL" dirty="0"/>
                        <a:t> </a:t>
                      </a:r>
                      <a:r>
                        <a:rPr lang="nl-NL" dirty="0" err="1"/>
                        <a:t>programme</a:t>
                      </a:r>
                      <a:r>
                        <a:rPr lang="nl-NL" dirty="0"/>
                        <a:t> or </a:t>
                      </a:r>
                      <a:r>
                        <a:rPr lang="nl-NL" dirty="0" err="1"/>
                        <a:t>the</a:t>
                      </a:r>
                      <a:r>
                        <a:rPr lang="nl-NL" dirty="0"/>
                        <a:t> </a:t>
                      </a:r>
                      <a:r>
                        <a:rPr lang="nl-NL" dirty="0" err="1"/>
                        <a:t>achievement</a:t>
                      </a:r>
                      <a:r>
                        <a:rPr lang="nl-NL" dirty="0"/>
                        <a:t> of </a:t>
                      </a:r>
                      <a:r>
                        <a:rPr lang="nl-NL" dirty="0" err="1"/>
                        <a:t>the</a:t>
                      </a:r>
                      <a:r>
                        <a:rPr lang="nl-NL" dirty="0"/>
                        <a:t> </a:t>
                      </a:r>
                      <a:r>
                        <a:rPr lang="nl-NL" dirty="0" err="1"/>
                        <a:t>envisaged</a:t>
                      </a:r>
                      <a:r>
                        <a:rPr lang="nl-NL" dirty="0"/>
                        <a:t> </a:t>
                      </a:r>
                      <a:r>
                        <a:rPr lang="nl-NL" dirty="0" err="1"/>
                        <a:t>results</a:t>
                      </a:r>
                      <a:endParaRPr lang="nl-NL" dirty="0"/>
                    </a:p>
                  </a:txBody>
                  <a:tcPr>
                    <a:solidFill>
                      <a:srgbClr val="FFC000"/>
                    </a:solidFill>
                  </a:tcPr>
                </a:tc>
                <a:extLst>
                  <a:ext uri="{0D108BD9-81ED-4DB2-BD59-A6C34878D82A}">
                    <a16:rowId xmlns:a16="http://schemas.microsoft.com/office/drawing/2014/main" xmlns="" val="10003"/>
                  </a:ext>
                </a:extLst>
              </a:tr>
              <a:tr h="967100">
                <a:tc>
                  <a:txBody>
                    <a:bodyPr/>
                    <a:lstStyle/>
                    <a:p>
                      <a:r>
                        <a:rPr lang="nl-NL" dirty="0">
                          <a:solidFill>
                            <a:schemeClr val="bg1"/>
                          </a:solidFill>
                        </a:rPr>
                        <a:t>High</a:t>
                      </a:r>
                    </a:p>
                  </a:txBody>
                  <a:tcPr>
                    <a:solidFill>
                      <a:srgbClr val="FF0000"/>
                    </a:solidFill>
                  </a:tcPr>
                </a:tc>
                <a:tc>
                  <a:txBody>
                    <a:bodyPr/>
                    <a:lstStyle/>
                    <a:p>
                      <a:r>
                        <a:rPr lang="nl-NL" dirty="0">
                          <a:solidFill>
                            <a:schemeClr val="bg1"/>
                          </a:solidFill>
                        </a:rPr>
                        <a:t>Are</a:t>
                      </a:r>
                      <a:r>
                        <a:rPr lang="nl-NL" baseline="0" dirty="0">
                          <a:solidFill>
                            <a:schemeClr val="bg1"/>
                          </a:solidFill>
                        </a:rPr>
                        <a:t> </a:t>
                      </a:r>
                      <a:r>
                        <a:rPr lang="nl-NL" baseline="0" dirty="0" err="1">
                          <a:solidFill>
                            <a:schemeClr val="bg1"/>
                          </a:solidFill>
                        </a:rPr>
                        <a:t>too</a:t>
                      </a:r>
                      <a:r>
                        <a:rPr lang="nl-NL" baseline="0" dirty="0">
                          <a:solidFill>
                            <a:schemeClr val="bg1"/>
                          </a:solidFill>
                        </a:rPr>
                        <a:t> </a:t>
                      </a:r>
                      <a:r>
                        <a:rPr lang="nl-NL" baseline="0" dirty="0" err="1">
                          <a:solidFill>
                            <a:schemeClr val="bg1"/>
                          </a:solidFill>
                        </a:rPr>
                        <a:t>weak</a:t>
                      </a:r>
                      <a:r>
                        <a:rPr lang="nl-NL" baseline="0" dirty="0">
                          <a:solidFill>
                            <a:schemeClr val="bg1"/>
                          </a:solidFill>
                        </a:rPr>
                        <a:t> </a:t>
                      </a:r>
                      <a:r>
                        <a:rPr lang="nl-NL" baseline="0" dirty="0" err="1">
                          <a:solidFill>
                            <a:schemeClr val="bg1"/>
                          </a:solidFill>
                        </a:rPr>
                        <a:t>to</a:t>
                      </a:r>
                      <a:r>
                        <a:rPr lang="nl-NL" baseline="0" dirty="0">
                          <a:solidFill>
                            <a:schemeClr val="bg1"/>
                          </a:solidFill>
                        </a:rPr>
                        <a:t> </a:t>
                      </a:r>
                      <a:r>
                        <a:rPr lang="nl-NL" baseline="0" dirty="0" err="1">
                          <a:solidFill>
                            <a:schemeClr val="bg1"/>
                          </a:solidFill>
                        </a:rPr>
                        <a:t>prevent</a:t>
                      </a:r>
                      <a:r>
                        <a:rPr lang="nl-NL" baseline="0" dirty="0">
                          <a:solidFill>
                            <a:schemeClr val="bg1"/>
                          </a:solidFill>
                        </a:rPr>
                        <a:t> </a:t>
                      </a:r>
                      <a:r>
                        <a:rPr lang="nl-NL" baseline="0" dirty="0" err="1">
                          <a:solidFill>
                            <a:schemeClr val="bg1"/>
                          </a:solidFill>
                        </a:rPr>
                        <a:t>the</a:t>
                      </a:r>
                      <a:r>
                        <a:rPr lang="nl-NL" baseline="0" dirty="0">
                          <a:solidFill>
                            <a:schemeClr val="bg1"/>
                          </a:solidFill>
                        </a:rPr>
                        <a:t> </a:t>
                      </a:r>
                      <a:r>
                        <a:rPr lang="nl-NL" baseline="0" dirty="0" err="1">
                          <a:solidFill>
                            <a:schemeClr val="bg1"/>
                          </a:solidFill>
                        </a:rPr>
                        <a:t>occurrence</a:t>
                      </a:r>
                      <a:r>
                        <a:rPr lang="nl-NL" baseline="0" dirty="0">
                          <a:solidFill>
                            <a:schemeClr val="bg1"/>
                          </a:solidFill>
                        </a:rPr>
                        <a:t> of risk</a:t>
                      </a:r>
                      <a:endParaRPr lang="nl-NL" dirty="0">
                        <a:solidFill>
                          <a:schemeClr val="bg1"/>
                        </a:solidFill>
                      </a:endParaRPr>
                    </a:p>
                  </a:txBody>
                  <a:tcPr>
                    <a:solidFill>
                      <a:srgbClr val="FF0000"/>
                    </a:solidFill>
                  </a:tcPr>
                </a:tc>
                <a:tc>
                  <a:txBody>
                    <a:bodyPr/>
                    <a:lstStyle/>
                    <a:p>
                      <a:r>
                        <a:rPr lang="nl-NL" dirty="0" err="1">
                          <a:solidFill>
                            <a:schemeClr val="bg1"/>
                          </a:solidFill>
                        </a:rPr>
                        <a:t>Would</a:t>
                      </a:r>
                      <a:r>
                        <a:rPr lang="nl-NL" dirty="0">
                          <a:solidFill>
                            <a:schemeClr val="bg1"/>
                          </a:solidFill>
                        </a:rPr>
                        <a:t> </a:t>
                      </a:r>
                      <a:r>
                        <a:rPr lang="nl-NL" dirty="0" err="1">
                          <a:solidFill>
                            <a:schemeClr val="bg1"/>
                          </a:solidFill>
                        </a:rPr>
                        <a:t>result</a:t>
                      </a:r>
                      <a:r>
                        <a:rPr lang="nl-NL" dirty="0">
                          <a:solidFill>
                            <a:schemeClr val="bg1"/>
                          </a:solidFill>
                        </a:rPr>
                        <a:t> in a (quasi-) failure. </a:t>
                      </a:r>
                      <a:r>
                        <a:rPr lang="nl-NL" dirty="0" err="1">
                          <a:solidFill>
                            <a:schemeClr val="bg1"/>
                          </a:solidFill>
                        </a:rPr>
                        <a:t>Results</a:t>
                      </a:r>
                      <a:r>
                        <a:rPr lang="nl-NL" dirty="0">
                          <a:solidFill>
                            <a:schemeClr val="bg1"/>
                          </a:solidFill>
                        </a:rPr>
                        <a:t> </a:t>
                      </a:r>
                      <a:r>
                        <a:rPr lang="nl-NL" dirty="0" err="1">
                          <a:solidFill>
                            <a:schemeClr val="bg1"/>
                          </a:solidFill>
                        </a:rPr>
                        <a:t>will</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achieved</a:t>
                      </a:r>
                      <a:endParaRPr lang="nl-NL" dirty="0">
                        <a:solidFill>
                          <a:schemeClr val="bg1"/>
                        </a:solidFill>
                      </a:endParaRPr>
                    </a:p>
                  </a:txBody>
                  <a:tcPr>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2048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9658" y="836712"/>
            <a:ext cx="8718737" cy="1008112"/>
          </a:xfrm>
        </p:spPr>
        <p:txBody>
          <a:bodyPr/>
          <a:lstStyle/>
          <a:p>
            <a:pPr indent="0" eaLnBrk="1" hangingPunct="1"/>
            <a:r>
              <a:rPr lang="fr-BE" altLang="en-US" dirty="0"/>
              <a:t>RMF components</a:t>
            </a:r>
            <a:endParaRPr lang="en-GB" altLang="en-US" dirty="0"/>
          </a:p>
        </p:txBody>
      </p:sp>
      <p:sp>
        <p:nvSpPr>
          <p:cNvPr id="8195" name="Content Placeholder 2"/>
          <p:cNvSpPr>
            <a:spLocks noGrp="1"/>
          </p:cNvSpPr>
          <p:nvPr>
            <p:ph idx="1"/>
          </p:nvPr>
        </p:nvSpPr>
        <p:spPr>
          <a:xfrm>
            <a:off x="395536" y="1682759"/>
            <a:ext cx="8435975" cy="5013176"/>
          </a:xfrm>
        </p:spPr>
        <p:txBody>
          <a:bodyPr/>
          <a:lstStyle/>
          <a:p>
            <a:pPr marL="0" indent="0" algn="just" eaLnBrk="1" hangingPunct="1">
              <a:buClr>
                <a:srgbClr val="3166CF"/>
              </a:buClr>
              <a:buFontTx/>
              <a:buNone/>
              <a:defRPr/>
            </a:pPr>
            <a:r>
              <a:rPr lang="en-GB" sz="2000" i="0" dirty="0"/>
              <a:t>Focus is on country systems and risks that may impede achieving the general objectives of budget support.</a:t>
            </a:r>
          </a:p>
          <a:p>
            <a:pPr marL="0" indent="0" algn="just" eaLnBrk="1" hangingPunct="1">
              <a:buClr>
                <a:srgbClr val="3166CF"/>
              </a:buClr>
              <a:buFontTx/>
              <a:buNone/>
              <a:defRPr/>
            </a:pPr>
            <a:endParaRPr lang="en-GB" sz="2000" b="1" i="0" dirty="0"/>
          </a:p>
          <a:p>
            <a:pPr marL="0" indent="0" eaLnBrk="1" hangingPunct="1">
              <a:buClr>
                <a:srgbClr val="3166CF"/>
              </a:buClr>
              <a:buNone/>
              <a:defRPr/>
            </a:pPr>
            <a:r>
              <a:rPr lang="en-GB" sz="2000" b="1" i="0" dirty="0"/>
              <a:t>The RMF (2017 version) consists </a:t>
            </a:r>
            <a:r>
              <a:rPr lang="en-GB" sz="2000" b="1" i="0" dirty="0" smtClean="0"/>
              <a:t>of:</a:t>
            </a:r>
            <a:endParaRPr lang="en-GB" sz="2000" b="1" i="0" dirty="0"/>
          </a:p>
          <a:p>
            <a:pPr marL="360000" eaLnBrk="1" hangingPunct="1">
              <a:spcBef>
                <a:spcPts val="600"/>
              </a:spcBef>
              <a:spcAft>
                <a:spcPts val="0"/>
              </a:spcAft>
              <a:buClr>
                <a:srgbClr val="3166CF"/>
              </a:buClr>
              <a:defRPr/>
            </a:pPr>
            <a:r>
              <a:rPr lang="en-GB" sz="2000" b="1" i="0" dirty="0" smtClean="0"/>
              <a:t>A Risk Questionnaire: </a:t>
            </a:r>
            <a:r>
              <a:rPr lang="en-GB" sz="2000" i="0" dirty="0" smtClean="0"/>
              <a:t>Risk identification, and mitigating measures</a:t>
            </a:r>
            <a:endParaRPr lang="en-GB" sz="2000" b="1" i="0" dirty="0" smtClean="0"/>
          </a:p>
          <a:p>
            <a:pPr marL="360000" eaLnBrk="1" hangingPunct="1">
              <a:spcBef>
                <a:spcPts val="600"/>
              </a:spcBef>
              <a:spcAft>
                <a:spcPts val="0"/>
              </a:spcAft>
              <a:buClr>
                <a:srgbClr val="3166CF"/>
              </a:buClr>
              <a:defRPr/>
            </a:pPr>
            <a:r>
              <a:rPr lang="en-GB" sz="2000" b="1" i="0" dirty="0" smtClean="0"/>
              <a:t>A </a:t>
            </a:r>
            <a:r>
              <a:rPr lang="en-GB" sz="2000" b="1" i="0" dirty="0"/>
              <a:t>Risk Profile: </a:t>
            </a:r>
            <a:r>
              <a:rPr lang="en-GB" sz="2000" i="0" dirty="0"/>
              <a:t>Summary for </a:t>
            </a:r>
            <a:r>
              <a:rPr lang="en-GB" sz="2000" i="0" dirty="0" smtClean="0"/>
              <a:t>decision-makers</a:t>
            </a:r>
          </a:p>
          <a:p>
            <a:pPr marL="360000" eaLnBrk="1" hangingPunct="1">
              <a:spcBef>
                <a:spcPts val="600"/>
              </a:spcBef>
              <a:spcAft>
                <a:spcPts val="0"/>
              </a:spcAft>
              <a:buClr>
                <a:srgbClr val="3166CF"/>
              </a:buClr>
              <a:defRPr/>
            </a:pPr>
            <a:endParaRPr lang="en-GB" sz="2000" b="1" i="0" dirty="0"/>
          </a:p>
          <a:p>
            <a:pPr marL="17100" indent="0" eaLnBrk="1" hangingPunct="1">
              <a:spcBef>
                <a:spcPts val="0"/>
              </a:spcBef>
              <a:spcAft>
                <a:spcPts val="0"/>
              </a:spcAft>
              <a:buClr>
                <a:srgbClr val="3166CF"/>
              </a:buClr>
              <a:buNone/>
              <a:defRPr/>
            </a:pPr>
            <a:r>
              <a:rPr lang="en-GB" sz="2000" b="1" i="0" dirty="0" smtClean="0"/>
              <a:t>What is new in 2017:</a:t>
            </a:r>
            <a:endParaRPr lang="en-GB" sz="2000" i="0" dirty="0" smtClean="0"/>
          </a:p>
          <a:p>
            <a:pPr marL="360000">
              <a:spcBef>
                <a:spcPts val="0"/>
              </a:spcBef>
              <a:spcAft>
                <a:spcPts val="0"/>
              </a:spcAft>
              <a:buClr>
                <a:srgbClr val="3166CF"/>
              </a:buClr>
              <a:defRPr/>
            </a:pPr>
            <a:r>
              <a:rPr lang="en-GB" sz="2000" b="1" i="0" dirty="0"/>
              <a:t>Simplification</a:t>
            </a:r>
            <a:r>
              <a:rPr lang="en-GB" sz="2000" i="0" dirty="0"/>
              <a:t>: There is no risk register anymore (has been merged with the questionnaire</a:t>
            </a:r>
            <a:r>
              <a:rPr lang="en-GB" sz="2000" i="0" dirty="0" smtClean="0"/>
              <a:t>)</a:t>
            </a:r>
            <a:endParaRPr lang="nl-NL" sz="2000" b="1" i="0" dirty="0" smtClean="0"/>
          </a:p>
          <a:p>
            <a:pPr marL="360000">
              <a:spcBef>
                <a:spcPts val="0"/>
              </a:spcBef>
              <a:spcAft>
                <a:spcPts val="0"/>
              </a:spcAft>
              <a:buClr>
                <a:srgbClr val="3166CF"/>
              </a:buClr>
              <a:defRPr/>
            </a:pPr>
            <a:r>
              <a:rPr lang="nl-NL" sz="2000" b="1" i="0" dirty="0" err="1" smtClean="0"/>
              <a:t>Differentiation</a:t>
            </a:r>
            <a:r>
              <a:rPr lang="nl-NL" sz="2000" i="0" dirty="0" smtClean="0"/>
              <a:t> </a:t>
            </a:r>
            <a:r>
              <a:rPr lang="nl-NL" sz="2000" i="0" dirty="0" err="1" smtClean="0"/>
              <a:t>for</a:t>
            </a:r>
            <a:r>
              <a:rPr lang="nl-NL" sz="2000" i="0" dirty="0" smtClean="0"/>
              <a:t> </a:t>
            </a:r>
            <a:r>
              <a:rPr lang="nl-NL" sz="2000" i="0" dirty="0" err="1" smtClean="0"/>
              <a:t>developmental</a:t>
            </a:r>
            <a:r>
              <a:rPr lang="nl-NL" sz="2000" i="0" dirty="0" smtClean="0"/>
              <a:t> </a:t>
            </a:r>
            <a:r>
              <a:rPr lang="nl-NL" sz="2000" i="0" dirty="0" err="1" smtClean="0"/>
              <a:t>risks</a:t>
            </a:r>
            <a:r>
              <a:rPr lang="nl-NL" sz="2000" i="0" dirty="0" smtClean="0"/>
              <a:t> per sector (</a:t>
            </a:r>
            <a:r>
              <a:rPr lang="nl-NL" sz="2000" i="0" dirty="0" err="1" smtClean="0"/>
              <a:t>for</a:t>
            </a:r>
            <a:r>
              <a:rPr lang="nl-NL" sz="2000" i="0" dirty="0" smtClean="0"/>
              <a:t> </a:t>
            </a:r>
            <a:r>
              <a:rPr lang="nl-NL" sz="2000" i="0" dirty="0" err="1" smtClean="0"/>
              <a:t>SRCs</a:t>
            </a:r>
            <a:r>
              <a:rPr lang="nl-NL" sz="2000" i="0" dirty="0" smtClean="0"/>
              <a:t>)</a:t>
            </a:r>
          </a:p>
          <a:p>
            <a:pPr marL="360000">
              <a:spcBef>
                <a:spcPts val="600"/>
              </a:spcBef>
              <a:spcAft>
                <a:spcPts val="1200"/>
              </a:spcAft>
              <a:buClr>
                <a:srgbClr val="3166CF"/>
              </a:buClr>
              <a:defRPr/>
            </a:pPr>
            <a:r>
              <a:rPr lang="nl-NL" sz="2000" b="1" i="0" dirty="0" smtClean="0"/>
              <a:t>PFM</a:t>
            </a:r>
            <a:r>
              <a:rPr lang="nl-NL" sz="2000" i="0" dirty="0"/>
              <a:t>: </a:t>
            </a:r>
            <a:r>
              <a:rPr lang="nl-NL" sz="2000" i="0" dirty="0" err="1"/>
              <a:t>adapted</a:t>
            </a:r>
            <a:r>
              <a:rPr lang="nl-NL" sz="2000" i="0" dirty="0"/>
              <a:t> </a:t>
            </a:r>
            <a:r>
              <a:rPr lang="nl-NL" sz="2000" i="0" dirty="0" err="1"/>
              <a:t>to</a:t>
            </a:r>
            <a:r>
              <a:rPr lang="nl-NL" sz="2000" i="0" dirty="0"/>
              <a:t> new 2016 PEFA </a:t>
            </a:r>
            <a:r>
              <a:rPr lang="nl-NL" sz="2000" i="0" dirty="0" err="1"/>
              <a:t>Measurement</a:t>
            </a:r>
            <a:r>
              <a:rPr lang="nl-NL" sz="2000" i="0" dirty="0"/>
              <a:t> Framework (</a:t>
            </a:r>
            <a:r>
              <a:rPr lang="nl-NL" sz="2000" i="0" dirty="0" err="1"/>
              <a:t>both</a:t>
            </a:r>
            <a:r>
              <a:rPr lang="nl-NL" sz="2000" i="0" dirty="0"/>
              <a:t> </a:t>
            </a:r>
            <a:r>
              <a:rPr lang="nl-NL" sz="2000" i="0" dirty="0" err="1"/>
              <a:t>old</a:t>
            </a:r>
            <a:r>
              <a:rPr lang="nl-NL" sz="2000" i="0" dirty="0"/>
              <a:t> </a:t>
            </a:r>
            <a:r>
              <a:rPr lang="nl-NL" sz="2000" i="0" dirty="0" err="1"/>
              <a:t>and</a:t>
            </a:r>
            <a:r>
              <a:rPr lang="nl-NL" sz="2000" i="0" dirty="0"/>
              <a:t> new PEFA</a:t>
            </a:r>
            <a:r>
              <a:rPr lang="nl-NL" sz="2000" i="0" dirty="0" smtClean="0"/>
              <a:t>)</a:t>
            </a:r>
            <a:endParaRPr lang="en-GB" sz="2000" i="0" dirty="0" smtClean="0"/>
          </a:p>
          <a:p>
            <a:pPr marL="360000" eaLnBrk="1" hangingPunct="1">
              <a:spcBef>
                <a:spcPts val="600"/>
              </a:spcBef>
              <a:spcAft>
                <a:spcPts val="1200"/>
              </a:spcAft>
              <a:buClr>
                <a:srgbClr val="3166CF"/>
              </a:buClr>
              <a:defRPr/>
            </a:pPr>
            <a:endParaRPr lang="en-GB" sz="2000" i="0" dirty="0"/>
          </a:p>
          <a:p>
            <a:pPr eaLnBrk="1" hangingPunct="1">
              <a:defRPr/>
            </a:pPr>
            <a:endParaRPr lang="en-GB" dirty="0"/>
          </a:p>
        </p:txBody>
      </p:sp>
      <p:sp>
        <p:nvSpPr>
          <p:cNvPr id="7172" name="Slide Number Placeholder 3"/>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C601C1DE-91D4-425B-BC47-A63C2D44FA42}" type="slidenum">
              <a:rPr lang="en-GB" altLang="en-US" sz="1400">
                <a:solidFill>
                  <a:schemeClr val="tx1"/>
                </a:solidFill>
                <a:latin typeface="Arial" panose="020B0604020202020204" pitchFamily="34" charset="0"/>
              </a:rPr>
              <a:pPr eaLnBrk="1" hangingPunct="1"/>
              <a:t>19</a:t>
            </a:fld>
            <a:endParaRPr lang="en-GB" altLang="en-US" sz="1400">
              <a:solidFill>
                <a:schemeClr val="tx1"/>
              </a:solidFill>
              <a:latin typeface="Arial" panose="020B0604020202020204" pitchFamily="34" charset="0"/>
            </a:endParaRPr>
          </a:p>
        </p:txBody>
      </p:sp>
    </p:spTree>
    <p:extLst>
      <p:ext uri="{BB962C8B-B14F-4D97-AF65-F5344CB8AC3E}">
        <p14:creationId xmlns:p14="http://schemas.microsoft.com/office/powerpoint/2010/main" val="359068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19C6A94-188E-4C13-B71D-C69C0C53ACB5}"/>
              </a:ext>
            </a:extLst>
          </p:cNvPr>
          <p:cNvSpPr>
            <a:spLocks noGrp="1"/>
          </p:cNvSpPr>
          <p:nvPr>
            <p:ph type="title"/>
          </p:nvPr>
        </p:nvSpPr>
        <p:spPr/>
        <p:txBody>
          <a:bodyPr/>
          <a:lstStyle/>
          <a:p>
            <a:r>
              <a:rPr lang="nl-NL" dirty="0"/>
              <a:t>Learning flow</a:t>
            </a:r>
          </a:p>
        </p:txBody>
      </p:sp>
      <p:graphicFrame>
        <p:nvGraphicFramePr>
          <p:cNvPr id="5" name="Tijdelijke aanduiding voor inhoud 4">
            <a:extLst>
              <a:ext uri="{FF2B5EF4-FFF2-40B4-BE49-F238E27FC236}">
                <a16:creationId xmlns:a16="http://schemas.microsoft.com/office/drawing/2014/main" xmlns="" id="{D20E85D5-812E-471E-98D5-E9D43D3F94C1}"/>
              </a:ext>
            </a:extLst>
          </p:cNvPr>
          <p:cNvGraphicFramePr>
            <a:graphicFrameLocks noGrp="1"/>
          </p:cNvGraphicFramePr>
          <p:nvPr>
            <p:ph idx="1"/>
            <p:extLst/>
          </p:nvPr>
        </p:nvGraphicFramePr>
        <p:xfrm>
          <a:off x="0" y="2276475"/>
          <a:ext cx="8964488"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ianummer 3">
            <a:extLst>
              <a:ext uri="{FF2B5EF4-FFF2-40B4-BE49-F238E27FC236}">
                <a16:creationId xmlns:a16="http://schemas.microsoft.com/office/drawing/2014/main" xmlns="" id="{773C060D-909C-4BD6-A826-22BF19F9F93A}"/>
              </a:ext>
            </a:extLst>
          </p:cNvPr>
          <p:cNvSpPr>
            <a:spLocks noGrp="1"/>
          </p:cNvSpPr>
          <p:nvPr>
            <p:ph type="sldNum" sz="quarter" idx="12"/>
          </p:nvPr>
        </p:nvSpPr>
        <p:spPr>
          <a:xfrm>
            <a:off x="6470927" y="6024075"/>
            <a:ext cx="2133600" cy="476250"/>
          </a:xfrm>
        </p:spPr>
        <p:txBody>
          <a:bodyPr/>
          <a:lstStyle/>
          <a:p>
            <a:fld id="{37B83C0C-BC65-4367-9B8A-060D4801009D}" type="slidenum">
              <a:rPr lang="en-GB" smtClean="0"/>
              <a:pPr/>
              <a:t>2</a:t>
            </a:fld>
            <a:endParaRPr lang="en-GB"/>
          </a:p>
        </p:txBody>
      </p:sp>
      <p:sp>
        <p:nvSpPr>
          <p:cNvPr id="6" name="Rechthoek 5">
            <a:extLst>
              <a:ext uri="{FF2B5EF4-FFF2-40B4-BE49-F238E27FC236}">
                <a16:creationId xmlns:a16="http://schemas.microsoft.com/office/drawing/2014/main" xmlns="" id="{0125672A-C836-4F2A-9BD4-28638ADE3DE8}"/>
              </a:ext>
            </a:extLst>
          </p:cNvPr>
          <p:cNvSpPr/>
          <p:nvPr/>
        </p:nvSpPr>
        <p:spPr bwMode="auto">
          <a:xfrm>
            <a:off x="683568" y="5877272"/>
            <a:ext cx="5427398" cy="28803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dirty="0">
                <a:ln>
                  <a:noFill/>
                </a:ln>
                <a:solidFill>
                  <a:srgbClr val="0F5494"/>
                </a:solidFill>
                <a:effectLst/>
                <a:latin typeface="Verdana" pitchFamily="34" charset="0"/>
              </a:rPr>
              <a:t>Mozambique </a:t>
            </a:r>
            <a:r>
              <a:rPr kumimoji="0" lang="nl-NL" sz="1200" b="0" i="0" u="none" strike="noStrike" cap="none" normalizeH="0" baseline="0" dirty="0" err="1">
                <a:ln>
                  <a:noFill/>
                </a:ln>
                <a:solidFill>
                  <a:srgbClr val="0F5494"/>
                </a:solidFill>
                <a:effectLst/>
                <a:latin typeface="Verdana" pitchFamily="34" charset="0"/>
              </a:rPr>
              <a:t>example</a:t>
            </a:r>
            <a:endParaRPr kumimoji="0" lang="nl-NL" sz="1200" b="0" i="0" u="none" strike="noStrike" cap="none" normalizeH="0" baseline="0" dirty="0">
              <a:ln>
                <a:noFill/>
              </a:ln>
              <a:solidFill>
                <a:srgbClr val="0F5494"/>
              </a:solidFill>
              <a:effectLst/>
              <a:latin typeface="Verdana" pitchFamily="34" charset="0"/>
            </a:endParaRPr>
          </a:p>
        </p:txBody>
      </p:sp>
      <p:sp>
        <p:nvSpPr>
          <p:cNvPr id="7" name="Rechthoek 6">
            <a:extLst>
              <a:ext uri="{FF2B5EF4-FFF2-40B4-BE49-F238E27FC236}">
                <a16:creationId xmlns:a16="http://schemas.microsoft.com/office/drawing/2014/main" xmlns="" id="{CED7DCCD-D553-48FE-8CAD-C4D54C81E19E}"/>
              </a:ext>
            </a:extLst>
          </p:cNvPr>
          <p:cNvSpPr/>
          <p:nvPr/>
        </p:nvSpPr>
        <p:spPr bwMode="auto">
          <a:xfrm>
            <a:off x="6250789" y="5877272"/>
            <a:ext cx="2713699" cy="28803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dirty="0">
                <a:ln>
                  <a:noFill/>
                </a:ln>
                <a:solidFill>
                  <a:srgbClr val="0F5494"/>
                </a:solidFill>
                <a:effectLst/>
                <a:latin typeface="Verdana" pitchFamily="34" charset="0"/>
              </a:rPr>
              <a:t>Rwanda, Afghanistan</a:t>
            </a:r>
          </a:p>
        </p:txBody>
      </p:sp>
    </p:spTree>
    <p:extLst>
      <p:ext uri="{BB962C8B-B14F-4D97-AF65-F5344CB8AC3E}">
        <p14:creationId xmlns:p14="http://schemas.microsoft.com/office/powerpoint/2010/main" val="130606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miter lim="800000"/>
            <a:headEnd/>
            <a:tailEnd/>
          </a:ln>
        </p:spPr>
        <p:txBody>
          <a:bodyPr/>
          <a:lstStyle/>
          <a:p>
            <a:fld id="{1AC5AF02-DA0A-4A85-89D4-06492908FF78}" type="slidenum">
              <a:rPr lang="en-GB" smtClean="0"/>
              <a:pPr/>
              <a:t>20</a:t>
            </a:fld>
            <a:endParaRPr lang="en-GB"/>
          </a:p>
        </p:txBody>
      </p:sp>
      <p:sp>
        <p:nvSpPr>
          <p:cNvPr id="20483" name="Rectangle 2"/>
          <p:cNvSpPr>
            <a:spLocks noGrp="1" noChangeArrowheads="1"/>
          </p:cNvSpPr>
          <p:nvPr>
            <p:ph type="title"/>
          </p:nvPr>
        </p:nvSpPr>
        <p:spPr>
          <a:xfrm>
            <a:off x="136525" y="1084510"/>
            <a:ext cx="8229600" cy="936625"/>
          </a:xfrm>
        </p:spPr>
        <p:txBody>
          <a:bodyPr/>
          <a:lstStyle/>
          <a:p>
            <a:pPr indent="0" eaLnBrk="1" hangingPunct="1"/>
            <a:r>
              <a:rPr lang="en-GB" dirty="0"/>
              <a:t>Risk </a:t>
            </a:r>
            <a:r>
              <a:rPr lang="en-GB" dirty="0" smtClean="0"/>
              <a:t>questionnaire (template)</a:t>
            </a:r>
            <a:endParaRPr lang="en-GB" dirty="0"/>
          </a:p>
        </p:txBody>
      </p:sp>
      <p:pic>
        <p:nvPicPr>
          <p:cNvPr id="3" name="Image 2"/>
          <p:cNvPicPr>
            <a:picLocks noChangeAspect="1"/>
          </p:cNvPicPr>
          <p:nvPr/>
        </p:nvPicPr>
        <p:blipFill>
          <a:blip r:embed="rId3"/>
          <a:stretch>
            <a:fillRect/>
          </a:stretch>
        </p:blipFill>
        <p:spPr>
          <a:xfrm>
            <a:off x="0" y="2105399"/>
            <a:ext cx="9144000" cy="29077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a:ln>
            <a:miter lim="800000"/>
            <a:headEnd/>
            <a:tailEnd/>
          </a:ln>
        </p:spPr>
        <p:txBody>
          <a:bodyPr/>
          <a:lstStyle/>
          <a:p>
            <a:fld id="{41FA56FD-315C-470D-A423-928684AC019F}" type="slidenum">
              <a:rPr lang="en-GB" smtClean="0"/>
              <a:pPr/>
              <a:t>21</a:t>
            </a:fld>
            <a:endParaRPr lang="en-GB" dirty="0"/>
          </a:p>
        </p:txBody>
      </p:sp>
      <p:sp>
        <p:nvSpPr>
          <p:cNvPr id="23555" name="Rectangle 2"/>
          <p:cNvSpPr>
            <a:spLocks noGrp="1" noChangeArrowheads="1"/>
          </p:cNvSpPr>
          <p:nvPr>
            <p:ph type="title"/>
          </p:nvPr>
        </p:nvSpPr>
        <p:spPr>
          <a:xfrm>
            <a:off x="381000" y="1087437"/>
            <a:ext cx="8229600" cy="936625"/>
          </a:xfrm>
        </p:spPr>
        <p:txBody>
          <a:bodyPr/>
          <a:lstStyle/>
          <a:p>
            <a:pPr indent="0" eaLnBrk="1" hangingPunct="1"/>
            <a:r>
              <a:rPr lang="fr-BE" dirty="0" err="1"/>
              <a:t>Risk</a:t>
            </a:r>
            <a:r>
              <a:rPr lang="fr-BE" dirty="0"/>
              <a:t> </a:t>
            </a:r>
            <a:r>
              <a:rPr lang="fr-BE" dirty="0" smtClean="0"/>
              <a:t>profile (</a:t>
            </a:r>
            <a:r>
              <a:rPr lang="fr-BE" dirty="0" err="1" smtClean="0"/>
              <a:t>template</a:t>
            </a:r>
            <a:r>
              <a:rPr lang="fr-BE" dirty="0" smtClean="0"/>
              <a:t>)</a:t>
            </a:r>
            <a:endParaRPr lang="en-GB" dirty="0"/>
          </a:p>
        </p:txBody>
      </p:sp>
      <p:sp>
        <p:nvSpPr>
          <p:cNvPr id="23556" name="Rectangle 3"/>
          <p:cNvSpPr>
            <a:spLocks noGrp="1" noChangeArrowheads="1"/>
          </p:cNvSpPr>
          <p:nvPr>
            <p:ph type="body" sz="half" idx="1"/>
          </p:nvPr>
        </p:nvSpPr>
        <p:spPr/>
        <p:txBody>
          <a:bodyPr/>
          <a:lstStyle/>
          <a:p>
            <a:pPr eaLnBrk="1" hangingPunct="1">
              <a:buFontTx/>
              <a:buNone/>
            </a:pPr>
            <a:r>
              <a:rPr lang="fr-BE" sz="2000" b="1" dirty="0"/>
              <a:t>	</a:t>
            </a:r>
            <a:endParaRPr lang="en-GB" sz="2000" i="0" dirty="0"/>
          </a:p>
        </p:txBody>
      </p:sp>
      <p:sp>
        <p:nvSpPr>
          <p:cNvPr id="23557" name="Rectangle 14"/>
          <p:cNvSpPr>
            <a:spLocks noGrp="1" noChangeArrowheads="1"/>
          </p:cNvSpPr>
          <p:nvPr>
            <p:ph type="body" sz="half" idx="2"/>
          </p:nvPr>
        </p:nvSpPr>
        <p:spPr>
          <a:xfrm>
            <a:off x="4845495" y="2133601"/>
            <a:ext cx="4119117" cy="3887788"/>
          </a:xfrm>
        </p:spPr>
        <p:txBody>
          <a:bodyPr/>
          <a:lstStyle/>
          <a:p>
            <a:pPr algn="ctr" eaLnBrk="1" hangingPunct="1">
              <a:spcBef>
                <a:spcPts val="1200"/>
              </a:spcBef>
              <a:spcAft>
                <a:spcPts val="600"/>
              </a:spcAft>
              <a:buClr>
                <a:srgbClr val="2D5EC1"/>
              </a:buClr>
              <a:buFontTx/>
              <a:buNone/>
            </a:pPr>
            <a:r>
              <a:rPr lang="fr-BE" sz="2000" b="1" i="0" dirty="0"/>
              <a:t>	</a:t>
            </a:r>
          </a:p>
          <a:p>
            <a:pPr eaLnBrk="1" hangingPunct="1">
              <a:spcAft>
                <a:spcPts val="600"/>
              </a:spcAft>
              <a:buClr>
                <a:srgbClr val="2D5EC1"/>
              </a:buClr>
              <a:buFontTx/>
              <a:buNone/>
            </a:pPr>
            <a:r>
              <a:rPr lang="fr-BE" sz="2000" b="1" i="0" dirty="0"/>
              <a:t>	</a:t>
            </a:r>
            <a:r>
              <a:rPr lang="fr-BE" sz="1800" i="0" dirty="0" err="1"/>
              <a:t>Highlights</a:t>
            </a:r>
            <a:r>
              <a:rPr lang="fr-BE" sz="1800" i="0" dirty="0"/>
              <a:t> key </a:t>
            </a:r>
            <a:r>
              <a:rPr lang="fr-BE" sz="1800" i="0" dirty="0" err="1"/>
              <a:t>elements</a:t>
            </a:r>
            <a:r>
              <a:rPr lang="fr-BE" sz="1800" i="0" dirty="0"/>
              <a:t> of the </a:t>
            </a:r>
            <a:r>
              <a:rPr lang="fr-BE" sz="1800" i="0" dirty="0" err="1"/>
              <a:t>assessment</a:t>
            </a:r>
            <a:r>
              <a:rPr lang="fr-BE" sz="1800" i="0" dirty="0"/>
              <a:t> </a:t>
            </a:r>
            <a:r>
              <a:rPr lang="fr-BE" sz="1800" i="0" dirty="0" err="1"/>
              <a:t>based</a:t>
            </a:r>
            <a:r>
              <a:rPr lang="fr-BE" sz="1800" i="0" dirty="0"/>
              <a:t> on the </a:t>
            </a:r>
            <a:r>
              <a:rPr lang="fr-BE" sz="1800" i="0" dirty="0" err="1"/>
              <a:t>risk</a:t>
            </a:r>
            <a:r>
              <a:rPr lang="fr-BE" sz="1800" i="0" dirty="0"/>
              <a:t> </a:t>
            </a:r>
            <a:r>
              <a:rPr lang="fr-BE" sz="1800" i="0" dirty="0" smtClean="0"/>
              <a:t>questionnaire:</a:t>
            </a:r>
            <a:endParaRPr lang="fr-BE" sz="1800" i="0" dirty="0"/>
          </a:p>
          <a:p>
            <a:pPr lvl="1" eaLnBrk="1" hangingPunct="1">
              <a:buClr>
                <a:srgbClr val="2D5EC1"/>
              </a:buClr>
            </a:pPr>
            <a:r>
              <a:rPr lang="fr-BE" sz="1800" b="0" dirty="0"/>
              <a:t>Major </a:t>
            </a:r>
            <a:r>
              <a:rPr lang="fr-BE" sz="1800" b="0" dirty="0" err="1"/>
              <a:t>risks</a:t>
            </a:r>
            <a:r>
              <a:rPr lang="fr-BE" sz="1800" b="0" dirty="0"/>
              <a:t> and </a:t>
            </a:r>
            <a:r>
              <a:rPr lang="fr-BE" sz="1800" b="0" dirty="0" err="1"/>
              <a:t>benefits</a:t>
            </a:r>
            <a:endParaRPr lang="fr-BE" sz="1800" b="0" dirty="0"/>
          </a:p>
          <a:p>
            <a:pPr lvl="1" eaLnBrk="1" hangingPunct="1">
              <a:buClr>
                <a:srgbClr val="2D5EC1"/>
              </a:buClr>
            </a:pPr>
            <a:r>
              <a:rPr lang="fr-BE" sz="1800" b="0" dirty="0"/>
              <a:t>Key </a:t>
            </a:r>
            <a:r>
              <a:rPr lang="fr-BE" sz="1800" b="0" dirty="0" err="1"/>
              <a:t>mitigating</a:t>
            </a:r>
            <a:r>
              <a:rPr lang="fr-BE" sz="1800" b="0" dirty="0"/>
              <a:t> </a:t>
            </a:r>
            <a:r>
              <a:rPr lang="fr-BE" sz="1800" b="0" dirty="0" err="1"/>
              <a:t>measures</a:t>
            </a:r>
            <a:endParaRPr lang="fr-BE" sz="1800" b="0" dirty="0"/>
          </a:p>
          <a:p>
            <a:pPr lvl="1" eaLnBrk="1" hangingPunct="1">
              <a:buClr>
                <a:srgbClr val="2D5EC1"/>
              </a:buClr>
            </a:pPr>
            <a:r>
              <a:rPr lang="fr-BE" sz="1800" b="0" dirty="0" err="1"/>
              <a:t>Overall</a:t>
            </a:r>
            <a:r>
              <a:rPr lang="fr-BE" sz="1800" b="0" dirty="0"/>
              <a:t> </a:t>
            </a:r>
            <a:r>
              <a:rPr lang="fr-BE" sz="1800" b="0" dirty="0" err="1"/>
              <a:t>recommendation</a:t>
            </a:r>
            <a:endParaRPr lang="fr-BE" sz="1800" b="0" dirty="0"/>
          </a:p>
          <a:p>
            <a:pPr lvl="1" eaLnBrk="1" hangingPunct="1">
              <a:buClr>
                <a:srgbClr val="2D5EC1"/>
              </a:buClr>
            </a:pPr>
            <a:r>
              <a:rPr lang="fr-BE" sz="1800" b="0" dirty="0" err="1"/>
              <a:t>Average</a:t>
            </a:r>
            <a:r>
              <a:rPr lang="fr-BE" sz="1800" b="0" dirty="0"/>
              <a:t> ratings on country and </a:t>
            </a:r>
            <a:r>
              <a:rPr lang="fr-BE" sz="1800" b="0" dirty="0" err="1"/>
              <a:t>category</a:t>
            </a:r>
            <a:r>
              <a:rPr lang="fr-BE" sz="1800" b="0" dirty="0"/>
              <a:t> </a:t>
            </a:r>
            <a:r>
              <a:rPr lang="fr-BE" sz="1800" b="0" dirty="0" err="1"/>
              <a:t>level</a:t>
            </a:r>
            <a:endParaRPr lang="fr-BE" sz="1800" b="0" dirty="0"/>
          </a:p>
          <a:p>
            <a:pPr lvl="1" eaLnBrk="1" hangingPunct="1">
              <a:buClr>
                <a:srgbClr val="2D5EC1"/>
              </a:buClr>
            </a:pPr>
            <a:r>
              <a:rPr lang="fr-BE" sz="1800" b="0" dirty="0" err="1"/>
              <a:t>Risk</a:t>
            </a:r>
            <a:r>
              <a:rPr lang="fr-BE" sz="1800" b="0" dirty="0"/>
              <a:t> </a:t>
            </a:r>
            <a:r>
              <a:rPr lang="fr-BE" sz="1800" b="0" dirty="0" err="1"/>
              <a:t>levels</a:t>
            </a:r>
            <a:r>
              <a:rPr lang="fr-BE" sz="1800" b="0" dirty="0"/>
              <a:t> and </a:t>
            </a:r>
            <a:r>
              <a:rPr lang="fr-BE" sz="1800" b="0" dirty="0" err="1"/>
              <a:t>risk</a:t>
            </a:r>
            <a:r>
              <a:rPr lang="fr-BE" sz="1800" b="0" dirty="0"/>
              <a:t> trends </a:t>
            </a:r>
          </a:p>
          <a:p>
            <a:pPr eaLnBrk="1" hangingPunct="1">
              <a:buClr>
                <a:srgbClr val="2D5EC1"/>
              </a:buClr>
            </a:pPr>
            <a:endParaRPr lang="fr-BE" sz="2000" i="0" dirty="0"/>
          </a:p>
          <a:p>
            <a:pPr eaLnBrk="1" hangingPunct="1">
              <a:buClr>
                <a:srgbClr val="2D5EC1"/>
              </a:buClr>
            </a:pPr>
            <a:endParaRPr lang="en-GB" sz="2000" dirty="0"/>
          </a:p>
        </p:txBody>
      </p:sp>
      <p:pic>
        <p:nvPicPr>
          <p:cNvPr id="3" name="Image 2"/>
          <p:cNvPicPr>
            <a:picLocks noChangeAspect="1"/>
          </p:cNvPicPr>
          <p:nvPr/>
        </p:nvPicPr>
        <p:blipFill>
          <a:blip r:embed="rId3"/>
          <a:stretch>
            <a:fillRect/>
          </a:stretch>
        </p:blipFill>
        <p:spPr>
          <a:xfrm>
            <a:off x="107504" y="1879600"/>
            <a:ext cx="4760545" cy="4978400"/>
          </a:xfrm>
          <a:prstGeom prst="rect">
            <a:avLst/>
          </a:prstGeom>
        </p:spPr>
      </p:pic>
      <p:pic>
        <p:nvPicPr>
          <p:cNvPr id="1025"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76200"/>
            <a:ext cx="4229100"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1" dur="500"/>
                                        <p:tgtEl>
                                          <p:spTgt spid="2355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16" dur="500"/>
                                        <p:tgtEl>
                                          <p:spTgt spid="2355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21" dur="500"/>
                                        <p:tgtEl>
                                          <p:spTgt spid="2355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26" dur="500"/>
                                        <p:tgtEl>
                                          <p:spTgt spid="2355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31"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828" y="1012304"/>
            <a:ext cx="8229600" cy="936625"/>
          </a:xfrm>
        </p:spPr>
        <p:txBody>
          <a:bodyPr/>
          <a:lstStyle/>
          <a:p>
            <a:r>
              <a:rPr lang="nl-NL" dirty="0"/>
              <a:t>Risk </a:t>
            </a:r>
            <a:r>
              <a:rPr lang="nl-NL" dirty="0" err="1"/>
              <a:t>distribution</a:t>
            </a:r>
            <a:r>
              <a:rPr lang="nl-NL" dirty="0"/>
              <a:t> 2016, 90 </a:t>
            </a:r>
            <a:r>
              <a:rPr lang="nl-NL" dirty="0" err="1"/>
              <a:t>RMFs</a:t>
            </a:r>
            <a:endParaRPr lang="nl-NL" dirty="0"/>
          </a:p>
        </p:txBody>
      </p:sp>
      <p:sp>
        <p:nvSpPr>
          <p:cNvPr id="4" name="Tijdelijke aanduiding voor inhoud 3"/>
          <p:cNvSpPr>
            <a:spLocks noGrp="1"/>
          </p:cNvSpPr>
          <p:nvPr>
            <p:ph sz="half" idx="2"/>
          </p:nvPr>
        </p:nvSpPr>
        <p:spPr/>
        <p:txBody>
          <a:bodyPr/>
          <a:lstStyle/>
          <a:p>
            <a:r>
              <a:rPr lang="nl-NL" sz="2000" dirty="0"/>
              <a:t>1. </a:t>
            </a:r>
            <a:r>
              <a:rPr lang="nl-NL" sz="2000" dirty="0" err="1"/>
              <a:t>Corruption</a:t>
            </a:r>
            <a:r>
              <a:rPr lang="nl-NL" sz="2000" dirty="0"/>
              <a:t> : 30%</a:t>
            </a:r>
          </a:p>
          <a:p>
            <a:r>
              <a:rPr lang="nl-NL" sz="2000" dirty="0"/>
              <a:t>2. </a:t>
            </a:r>
            <a:r>
              <a:rPr lang="nl-NL" sz="2000" dirty="0" err="1"/>
              <a:t>Developmental</a:t>
            </a:r>
            <a:r>
              <a:rPr lang="nl-NL" sz="2000" dirty="0"/>
              <a:t>: 25%</a:t>
            </a:r>
          </a:p>
          <a:p>
            <a:r>
              <a:rPr lang="nl-NL" sz="2000" dirty="0"/>
              <a:t>3. PFM 16%</a:t>
            </a:r>
          </a:p>
        </p:txBody>
      </p:sp>
      <p:sp>
        <p:nvSpPr>
          <p:cNvPr id="5" name="Tijdelijke aanduiding voor dianummer 4"/>
          <p:cNvSpPr>
            <a:spLocks noGrp="1"/>
          </p:cNvSpPr>
          <p:nvPr>
            <p:ph type="sldNum" sz="quarter" idx="12"/>
          </p:nvPr>
        </p:nvSpPr>
        <p:spPr/>
        <p:txBody>
          <a:bodyPr/>
          <a:lstStyle/>
          <a:p>
            <a:fld id="{698C0E1D-0405-4A7C-BA37-9F37509426C2}" type="slidenum">
              <a:rPr lang="en-GB" smtClean="0"/>
              <a:pPr/>
              <a:t>22</a:t>
            </a:fld>
            <a:endParaRPr lang="en-GB"/>
          </a:p>
        </p:txBody>
      </p:sp>
      <p:pic>
        <p:nvPicPr>
          <p:cNvPr id="6" name="Tijdelijke aanduiding voor inhoud 5"/>
          <p:cNvPicPr>
            <a:picLocks noGrp="1" noChangeAspect="1"/>
          </p:cNvPicPr>
          <p:nvPr>
            <p:ph sz="half" idx="1"/>
          </p:nvPr>
        </p:nvPicPr>
        <p:blipFill>
          <a:blip r:embed="rId3"/>
          <a:stretch>
            <a:fillRect/>
          </a:stretch>
        </p:blipFill>
        <p:spPr>
          <a:xfrm>
            <a:off x="217066" y="2204864"/>
            <a:ext cx="4335562" cy="4877506"/>
          </a:xfrm>
          <a:prstGeom prst="rect">
            <a:avLst/>
          </a:prstGeom>
        </p:spPr>
      </p:pic>
    </p:spTree>
    <p:extLst>
      <p:ext uri="{BB962C8B-B14F-4D97-AF65-F5344CB8AC3E}">
        <p14:creationId xmlns:p14="http://schemas.microsoft.com/office/powerpoint/2010/main" val="161524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err="1"/>
              <a:t>Substantial</a:t>
            </a:r>
            <a:r>
              <a:rPr lang="nl-NL" sz="2400" dirty="0"/>
              <a:t> </a:t>
            </a:r>
            <a:r>
              <a:rPr lang="nl-NL" sz="2400" dirty="0" err="1"/>
              <a:t>and</a:t>
            </a:r>
            <a:r>
              <a:rPr lang="nl-NL" sz="2400" dirty="0"/>
              <a:t> high </a:t>
            </a:r>
            <a:r>
              <a:rPr lang="nl-NL" sz="2400" dirty="0" err="1"/>
              <a:t>risks</a:t>
            </a:r>
            <a:r>
              <a:rPr lang="nl-NL" sz="2400" dirty="0"/>
              <a:t> over time</a:t>
            </a:r>
          </a:p>
        </p:txBody>
      </p:sp>
      <p:pic>
        <p:nvPicPr>
          <p:cNvPr id="6" name="Tijdelijke aanduiding voor inhoud 5"/>
          <p:cNvPicPr>
            <a:picLocks noGrp="1" noChangeAspect="1"/>
          </p:cNvPicPr>
          <p:nvPr>
            <p:ph sz="half" idx="1"/>
          </p:nvPr>
        </p:nvPicPr>
        <p:blipFill>
          <a:blip r:embed="rId3"/>
          <a:stretch>
            <a:fillRect/>
          </a:stretch>
        </p:blipFill>
        <p:spPr>
          <a:xfrm>
            <a:off x="178600" y="2492375"/>
            <a:ext cx="6374600" cy="3642628"/>
          </a:xfrm>
          <a:prstGeom prst="rect">
            <a:avLst/>
          </a:prstGeom>
        </p:spPr>
      </p:pic>
      <p:sp>
        <p:nvSpPr>
          <p:cNvPr id="4" name="Tijdelijke aanduiding voor inhoud 3"/>
          <p:cNvSpPr>
            <a:spLocks noGrp="1"/>
          </p:cNvSpPr>
          <p:nvPr>
            <p:ph sz="half" idx="2"/>
          </p:nvPr>
        </p:nvSpPr>
        <p:spPr>
          <a:xfrm>
            <a:off x="6084168" y="2492375"/>
            <a:ext cx="2602632" cy="3529013"/>
          </a:xfrm>
        </p:spPr>
        <p:txBody>
          <a:bodyPr/>
          <a:lstStyle/>
          <a:p>
            <a:r>
              <a:rPr lang="nl-NL" dirty="0" err="1"/>
              <a:t>Reasons</a:t>
            </a:r>
            <a:r>
              <a:rPr lang="nl-NL" dirty="0"/>
              <a:t>:</a:t>
            </a:r>
          </a:p>
          <a:p>
            <a:r>
              <a:rPr lang="nl-NL" sz="2400" i="0" dirty="0"/>
              <a:t>More </a:t>
            </a:r>
            <a:r>
              <a:rPr lang="nl-NL" sz="2400" i="0" dirty="0" err="1"/>
              <a:t>critical</a:t>
            </a:r>
            <a:r>
              <a:rPr lang="nl-NL" sz="2400" i="0" dirty="0"/>
              <a:t>?</a:t>
            </a:r>
          </a:p>
          <a:p>
            <a:r>
              <a:rPr lang="nl-NL" sz="2400" i="0" dirty="0" err="1"/>
              <a:t>Better</a:t>
            </a:r>
            <a:r>
              <a:rPr lang="nl-NL" sz="2400" i="0" dirty="0"/>
              <a:t> information?</a:t>
            </a:r>
          </a:p>
          <a:p>
            <a:r>
              <a:rPr lang="nl-NL" sz="2400" i="0" dirty="0"/>
              <a:t>More </a:t>
            </a:r>
            <a:r>
              <a:rPr lang="nl-NL" sz="2400" i="0" dirty="0" err="1"/>
              <a:t>SBCs</a:t>
            </a:r>
            <a:endParaRPr lang="nl-NL" sz="2400" i="0" dirty="0"/>
          </a:p>
        </p:txBody>
      </p:sp>
      <p:sp>
        <p:nvSpPr>
          <p:cNvPr id="5" name="Tijdelijke aanduiding voor dianummer 4"/>
          <p:cNvSpPr>
            <a:spLocks noGrp="1"/>
          </p:cNvSpPr>
          <p:nvPr>
            <p:ph type="sldNum" sz="quarter" idx="12"/>
          </p:nvPr>
        </p:nvSpPr>
        <p:spPr/>
        <p:txBody>
          <a:bodyPr/>
          <a:lstStyle/>
          <a:p>
            <a:fld id="{698C0E1D-0405-4A7C-BA37-9F37509426C2}" type="slidenum">
              <a:rPr lang="en-GB" smtClean="0"/>
              <a:pPr/>
              <a:t>23</a:t>
            </a:fld>
            <a:endParaRPr lang="en-GB"/>
          </a:p>
        </p:txBody>
      </p:sp>
    </p:spTree>
    <p:extLst>
      <p:ext uri="{BB962C8B-B14F-4D97-AF65-F5344CB8AC3E}">
        <p14:creationId xmlns:p14="http://schemas.microsoft.com/office/powerpoint/2010/main" val="41197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Risk </a:t>
            </a:r>
            <a:r>
              <a:rPr lang="nl-NL" dirty="0" err="1"/>
              <a:t>by</a:t>
            </a:r>
            <a:r>
              <a:rPr lang="nl-NL" dirty="0"/>
              <a:t> type of contract, 2015 </a:t>
            </a:r>
            <a:r>
              <a:rPr lang="nl-NL" dirty="0" err="1"/>
              <a:t>and</a:t>
            </a:r>
            <a:r>
              <a:rPr lang="nl-NL" dirty="0"/>
              <a:t> 2016</a:t>
            </a:r>
          </a:p>
        </p:txBody>
      </p:sp>
      <p:pic>
        <p:nvPicPr>
          <p:cNvPr id="5" name="Tijdelijke aanduiding voor inhoud 4"/>
          <p:cNvPicPr>
            <a:picLocks noGrp="1" noChangeAspect="1"/>
          </p:cNvPicPr>
          <p:nvPr>
            <p:ph idx="1"/>
          </p:nvPr>
        </p:nvPicPr>
        <p:blipFill>
          <a:blip r:embed="rId3"/>
          <a:stretch>
            <a:fillRect/>
          </a:stretch>
        </p:blipFill>
        <p:spPr>
          <a:xfrm>
            <a:off x="394679" y="2505270"/>
            <a:ext cx="8616485" cy="3946640"/>
          </a:xfrm>
          <a:prstGeom prst="rect">
            <a:avLst/>
          </a:prstGeom>
        </p:spPr>
      </p:pic>
      <p:sp>
        <p:nvSpPr>
          <p:cNvPr id="4" name="Tijdelijke aanduiding voor dianummer 3"/>
          <p:cNvSpPr>
            <a:spLocks noGrp="1"/>
          </p:cNvSpPr>
          <p:nvPr>
            <p:ph type="sldNum" sz="quarter" idx="12"/>
          </p:nvPr>
        </p:nvSpPr>
        <p:spPr/>
        <p:txBody>
          <a:bodyPr/>
          <a:lstStyle/>
          <a:p>
            <a:fld id="{37B83C0C-BC65-4367-9B8A-060D4801009D}" type="slidenum">
              <a:rPr lang="en-GB" smtClean="0"/>
              <a:pPr/>
              <a:t>24</a:t>
            </a:fld>
            <a:endParaRPr lang="en-GB"/>
          </a:p>
        </p:txBody>
      </p:sp>
    </p:spTree>
    <p:extLst>
      <p:ext uri="{BB962C8B-B14F-4D97-AF65-F5344CB8AC3E}">
        <p14:creationId xmlns:p14="http://schemas.microsoft.com/office/powerpoint/2010/main" val="324397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1"/>
            <a:ext cx="8229600" cy="571504"/>
          </a:xfrm>
        </p:spPr>
        <p:txBody>
          <a:bodyPr/>
          <a:lstStyle/>
          <a:p>
            <a:r>
              <a:rPr lang="en-GB" dirty="0"/>
              <a:t>Risk response: a balancing act</a:t>
            </a:r>
          </a:p>
        </p:txBody>
      </p:sp>
      <p:sp>
        <p:nvSpPr>
          <p:cNvPr id="3" name="Content Placeholder 2"/>
          <p:cNvSpPr>
            <a:spLocks noGrp="1"/>
          </p:cNvSpPr>
          <p:nvPr>
            <p:ph idx="1"/>
          </p:nvPr>
        </p:nvSpPr>
        <p:spPr>
          <a:xfrm>
            <a:off x="457200" y="2000240"/>
            <a:ext cx="8229600" cy="4857760"/>
          </a:xfrm>
        </p:spPr>
        <p:txBody>
          <a:bodyPr/>
          <a:lstStyle/>
          <a:p>
            <a:pPr>
              <a:buClrTx/>
              <a:buFont typeface="Wingdings" pitchFamily="2" charset="2"/>
              <a:buChar char="§"/>
            </a:pPr>
            <a:r>
              <a:rPr lang="en-GB" sz="2000" i="0" dirty="0"/>
              <a:t>Zero risk does not exist</a:t>
            </a:r>
          </a:p>
          <a:p>
            <a:pPr>
              <a:buClrTx/>
              <a:buNone/>
            </a:pPr>
            <a:endParaRPr lang="en-GB" sz="2000" i="0" dirty="0"/>
          </a:p>
          <a:p>
            <a:pPr>
              <a:buClrTx/>
              <a:buFont typeface="Wingdings" pitchFamily="2" charset="2"/>
              <a:buChar char="§"/>
            </a:pPr>
            <a:r>
              <a:rPr lang="en-GB" sz="2000" i="0" dirty="0"/>
              <a:t>Non engaging can result in higher risks and higher costs in the long run</a:t>
            </a:r>
          </a:p>
          <a:p>
            <a:pPr>
              <a:buClrTx/>
              <a:buFont typeface="Wingdings" pitchFamily="2" charset="2"/>
              <a:buChar char="§"/>
            </a:pPr>
            <a:endParaRPr lang="en-GB" sz="800" i="0" dirty="0"/>
          </a:p>
          <a:p>
            <a:pPr>
              <a:buClrTx/>
              <a:buNone/>
            </a:pPr>
            <a:r>
              <a:rPr lang="en-GB" sz="1800" i="0" dirty="0"/>
              <a:t>	</a:t>
            </a:r>
            <a:r>
              <a:rPr lang="en-GB" dirty="0"/>
              <a:t>	 </a:t>
            </a:r>
            <a:endParaRPr lang="en-GB" i="0" dirty="0"/>
          </a:p>
          <a:p>
            <a:pPr>
              <a:buNone/>
            </a:pPr>
            <a:endParaRPr lang="en-GB" sz="1800" b="0" i="0" dirty="0"/>
          </a:p>
          <a:p>
            <a:pPr>
              <a:buNone/>
            </a:pPr>
            <a:r>
              <a:rPr lang="en-GB" sz="1800" i="0" dirty="0"/>
              <a:t>	</a:t>
            </a:r>
            <a:endParaRPr lang="en-GB" sz="1800" b="0" i="0" dirty="0"/>
          </a:p>
        </p:txBody>
      </p:sp>
      <p:sp>
        <p:nvSpPr>
          <p:cNvPr id="5" name="Slide Number Placeholder 4"/>
          <p:cNvSpPr>
            <a:spLocks noGrp="1"/>
          </p:cNvSpPr>
          <p:nvPr>
            <p:ph type="sldNum" sz="quarter" idx="12"/>
          </p:nvPr>
        </p:nvSpPr>
        <p:spPr/>
        <p:txBody>
          <a:bodyPr/>
          <a:lstStyle/>
          <a:p>
            <a:fld id="{37B83C0C-BC65-4367-9B8A-060D4801009D}" type="slidenum">
              <a:rPr lang="en-GB" smtClean="0"/>
              <a:pPr/>
              <a:t>25</a:t>
            </a:fld>
            <a:endParaRPr lang="en-GB"/>
          </a:p>
        </p:txBody>
      </p:sp>
      <p:grpSp>
        <p:nvGrpSpPr>
          <p:cNvPr id="6" name="Group 2"/>
          <p:cNvGrpSpPr>
            <a:grpSpLocks/>
          </p:cNvGrpSpPr>
          <p:nvPr/>
        </p:nvGrpSpPr>
        <p:grpSpPr bwMode="auto">
          <a:xfrm>
            <a:off x="5803371" y="2643297"/>
            <a:ext cx="2804528" cy="1889112"/>
            <a:chOff x="539" y="1385"/>
            <a:chExt cx="4682" cy="2360"/>
          </a:xfrm>
        </p:grpSpPr>
        <p:sp>
          <p:nvSpPr>
            <p:cNvPr id="7" name="Freeform 3"/>
            <p:cNvSpPr>
              <a:spLocks/>
            </p:cNvSpPr>
            <p:nvPr/>
          </p:nvSpPr>
          <p:spPr bwMode="auto">
            <a:xfrm rot="535410">
              <a:off x="711" y="1519"/>
              <a:ext cx="4340" cy="321"/>
            </a:xfrm>
            <a:custGeom>
              <a:avLst/>
              <a:gdLst/>
              <a:ahLst/>
              <a:cxnLst>
                <a:cxn ang="0">
                  <a:pos x="2750" y="440"/>
                </a:cxn>
                <a:cxn ang="0">
                  <a:pos x="2684" y="495"/>
                </a:cxn>
                <a:cxn ang="0">
                  <a:pos x="2612" y="539"/>
                </a:cxn>
                <a:cxn ang="0">
                  <a:pos x="2496" y="582"/>
                </a:cxn>
                <a:cxn ang="0">
                  <a:pos x="2230" y="559"/>
                </a:cxn>
                <a:cxn ang="0">
                  <a:pos x="2113" y="506"/>
                </a:cxn>
                <a:cxn ang="0">
                  <a:pos x="2050" y="470"/>
                </a:cxn>
                <a:cxn ang="0">
                  <a:pos x="1988" y="429"/>
                </a:cxn>
                <a:cxn ang="0">
                  <a:pos x="1925" y="388"/>
                </a:cxn>
                <a:cxn ang="0">
                  <a:pos x="1864" y="348"/>
                </a:cxn>
                <a:cxn ang="0">
                  <a:pos x="1801" y="305"/>
                </a:cxn>
                <a:cxn ang="0">
                  <a:pos x="1740" y="266"/>
                </a:cxn>
                <a:cxn ang="0">
                  <a:pos x="1677" y="231"/>
                </a:cxn>
                <a:cxn ang="0">
                  <a:pos x="1582" y="186"/>
                </a:cxn>
                <a:cxn ang="0">
                  <a:pos x="1433" y="147"/>
                </a:cxn>
                <a:cxn ang="0">
                  <a:pos x="1197" y="186"/>
                </a:cxn>
                <a:cxn ang="0">
                  <a:pos x="1093" y="236"/>
                </a:cxn>
                <a:cxn ang="0">
                  <a:pos x="1030" y="273"/>
                </a:cxn>
                <a:cxn ang="0">
                  <a:pos x="969" y="312"/>
                </a:cxn>
                <a:cxn ang="0">
                  <a:pos x="906" y="355"/>
                </a:cxn>
                <a:cxn ang="0">
                  <a:pos x="844" y="396"/>
                </a:cxn>
                <a:cxn ang="0">
                  <a:pos x="782" y="436"/>
                </a:cxn>
                <a:cxn ang="0">
                  <a:pos x="720" y="475"/>
                </a:cxn>
                <a:cxn ang="0">
                  <a:pos x="656" y="511"/>
                </a:cxn>
                <a:cxn ang="0">
                  <a:pos x="549" y="559"/>
                </a:cxn>
                <a:cxn ang="0">
                  <a:pos x="374" y="593"/>
                </a:cxn>
                <a:cxn ang="0">
                  <a:pos x="157" y="532"/>
                </a:cxn>
                <a:cxn ang="0">
                  <a:pos x="85" y="486"/>
                </a:cxn>
                <a:cxn ang="0">
                  <a:pos x="17" y="428"/>
                </a:cxn>
                <a:cxn ang="0">
                  <a:pos x="20" y="341"/>
                </a:cxn>
                <a:cxn ang="0">
                  <a:pos x="85" y="390"/>
                </a:cxn>
                <a:cxn ang="0">
                  <a:pos x="154" y="428"/>
                </a:cxn>
                <a:cxn ang="0">
                  <a:pos x="328" y="461"/>
                </a:cxn>
                <a:cxn ang="0">
                  <a:pos x="536" y="417"/>
                </a:cxn>
                <a:cxn ang="0">
                  <a:pos x="628" y="371"/>
                </a:cxn>
                <a:cxn ang="0">
                  <a:pos x="705" y="317"/>
                </a:cxn>
                <a:cxn ang="0">
                  <a:pos x="776" y="259"/>
                </a:cxn>
                <a:cxn ang="0">
                  <a:pos x="830" y="216"/>
                </a:cxn>
                <a:cxn ang="0">
                  <a:pos x="898" y="170"/>
                </a:cxn>
                <a:cxn ang="0">
                  <a:pos x="961" y="129"/>
                </a:cxn>
                <a:cxn ang="0">
                  <a:pos x="1046" y="81"/>
                </a:cxn>
                <a:cxn ang="0">
                  <a:pos x="1150" y="37"/>
                </a:cxn>
                <a:cxn ang="0">
                  <a:pos x="1318" y="3"/>
                </a:cxn>
                <a:cxn ang="0">
                  <a:pos x="1629" y="37"/>
                </a:cxn>
                <a:cxn ang="0">
                  <a:pos x="1733" y="81"/>
                </a:cxn>
                <a:cxn ang="0">
                  <a:pos x="1820" y="129"/>
                </a:cxn>
                <a:cxn ang="0">
                  <a:pos x="1882" y="170"/>
                </a:cxn>
                <a:cxn ang="0">
                  <a:pos x="1950" y="216"/>
                </a:cxn>
                <a:cxn ang="0">
                  <a:pos x="2005" y="259"/>
                </a:cxn>
                <a:cxn ang="0">
                  <a:pos x="2049" y="298"/>
                </a:cxn>
                <a:cxn ang="0">
                  <a:pos x="2126" y="355"/>
                </a:cxn>
                <a:cxn ang="0">
                  <a:pos x="2205" y="399"/>
                </a:cxn>
                <a:cxn ang="0">
                  <a:pos x="2322" y="443"/>
                </a:cxn>
                <a:cxn ang="0">
                  <a:pos x="2553" y="451"/>
                </a:cxn>
                <a:cxn ang="0">
                  <a:pos x="2673" y="404"/>
                </a:cxn>
                <a:cxn ang="0">
                  <a:pos x="2740" y="358"/>
                </a:cxn>
                <a:cxn ang="0">
                  <a:pos x="2781" y="410"/>
                </a:cxn>
              </a:cxnLst>
              <a:rect l="0" t="0" r="r" b="b"/>
              <a:pathLst>
                <a:path w="2781" h="593">
                  <a:moveTo>
                    <a:pt x="2781" y="410"/>
                  </a:moveTo>
                  <a:lnTo>
                    <a:pt x="2776" y="417"/>
                  </a:lnTo>
                  <a:lnTo>
                    <a:pt x="2769" y="422"/>
                  </a:lnTo>
                  <a:lnTo>
                    <a:pt x="2762" y="428"/>
                  </a:lnTo>
                  <a:lnTo>
                    <a:pt x="2757" y="435"/>
                  </a:lnTo>
                  <a:lnTo>
                    <a:pt x="2750" y="440"/>
                  </a:lnTo>
                  <a:lnTo>
                    <a:pt x="2744" y="445"/>
                  </a:lnTo>
                  <a:lnTo>
                    <a:pt x="2732" y="456"/>
                  </a:lnTo>
                  <a:lnTo>
                    <a:pt x="2720" y="467"/>
                  </a:lnTo>
                  <a:lnTo>
                    <a:pt x="2708" y="475"/>
                  </a:lnTo>
                  <a:lnTo>
                    <a:pt x="2696" y="486"/>
                  </a:lnTo>
                  <a:lnTo>
                    <a:pt x="2684" y="495"/>
                  </a:lnTo>
                  <a:lnTo>
                    <a:pt x="2672" y="504"/>
                  </a:lnTo>
                  <a:lnTo>
                    <a:pt x="2660" y="511"/>
                  </a:lnTo>
                  <a:lnTo>
                    <a:pt x="2648" y="518"/>
                  </a:lnTo>
                  <a:lnTo>
                    <a:pt x="2636" y="525"/>
                  </a:lnTo>
                  <a:lnTo>
                    <a:pt x="2624" y="532"/>
                  </a:lnTo>
                  <a:lnTo>
                    <a:pt x="2612" y="539"/>
                  </a:lnTo>
                  <a:lnTo>
                    <a:pt x="2600" y="545"/>
                  </a:lnTo>
                  <a:lnTo>
                    <a:pt x="2589" y="550"/>
                  </a:lnTo>
                  <a:lnTo>
                    <a:pt x="2565" y="561"/>
                  </a:lnTo>
                  <a:lnTo>
                    <a:pt x="2542" y="570"/>
                  </a:lnTo>
                  <a:lnTo>
                    <a:pt x="2518" y="577"/>
                  </a:lnTo>
                  <a:lnTo>
                    <a:pt x="2496" y="582"/>
                  </a:lnTo>
                  <a:lnTo>
                    <a:pt x="2450" y="589"/>
                  </a:lnTo>
                  <a:lnTo>
                    <a:pt x="2405" y="593"/>
                  </a:lnTo>
                  <a:lnTo>
                    <a:pt x="2317" y="584"/>
                  </a:lnTo>
                  <a:lnTo>
                    <a:pt x="2273" y="573"/>
                  </a:lnTo>
                  <a:lnTo>
                    <a:pt x="2252" y="566"/>
                  </a:lnTo>
                  <a:lnTo>
                    <a:pt x="2230" y="559"/>
                  </a:lnTo>
                  <a:lnTo>
                    <a:pt x="2209" y="550"/>
                  </a:lnTo>
                  <a:lnTo>
                    <a:pt x="2188" y="541"/>
                  </a:lnTo>
                  <a:lnTo>
                    <a:pt x="2166" y="532"/>
                  </a:lnTo>
                  <a:lnTo>
                    <a:pt x="2145" y="522"/>
                  </a:lnTo>
                  <a:lnTo>
                    <a:pt x="2124" y="511"/>
                  </a:lnTo>
                  <a:lnTo>
                    <a:pt x="2113" y="506"/>
                  </a:lnTo>
                  <a:lnTo>
                    <a:pt x="2104" y="500"/>
                  </a:lnTo>
                  <a:lnTo>
                    <a:pt x="2093" y="495"/>
                  </a:lnTo>
                  <a:lnTo>
                    <a:pt x="2082" y="488"/>
                  </a:lnTo>
                  <a:lnTo>
                    <a:pt x="2072" y="483"/>
                  </a:lnTo>
                  <a:lnTo>
                    <a:pt x="2061" y="475"/>
                  </a:lnTo>
                  <a:lnTo>
                    <a:pt x="2050" y="470"/>
                  </a:lnTo>
                  <a:lnTo>
                    <a:pt x="2040" y="463"/>
                  </a:lnTo>
                  <a:lnTo>
                    <a:pt x="2029" y="456"/>
                  </a:lnTo>
                  <a:lnTo>
                    <a:pt x="2020" y="451"/>
                  </a:lnTo>
                  <a:lnTo>
                    <a:pt x="2009" y="443"/>
                  </a:lnTo>
                  <a:lnTo>
                    <a:pt x="1998" y="436"/>
                  </a:lnTo>
                  <a:lnTo>
                    <a:pt x="1988" y="429"/>
                  </a:lnTo>
                  <a:lnTo>
                    <a:pt x="1977" y="424"/>
                  </a:lnTo>
                  <a:lnTo>
                    <a:pt x="1968" y="417"/>
                  </a:lnTo>
                  <a:lnTo>
                    <a:pt x="1957" y="410"/>
                  </a:lnTo>
                  <a:lnTo>
                    <a:pt x="1946" y="403"/>
                  </a:lnTo>
                  <a:lnTo>
                    <a:pt x="1936" y="396"/>
                  </a:lnTo>
                  <a:lnTo>
                    <a:pt x="1925" y="388"/>
                  </a:lnTo>
                  <a:lnTo>
                    <a:pt x="1916" y="381"/>
                  </a:lnTo>
                  <a:lnTo>
                    <a:pt x="1905" y="374"/>
                  </a:lnTo>
                  <a:lnTo>
                    <a:pt x="1894" y="367"/>
                  </a:lnTo>
                  <a:lnTo>
                    <a:pt x="1884" y="360"/>
                  </a:lnTo>
                  <a:lnTo>
                    <a:pt x="1874" y="355"/>
                  </a:lnTo>
                  <a:lnTo>
                    <a:pt x="1864" y="348"/>
                  </a:lnTo>
                  <a:lnTo>
                    <a:pt x="1853" y="341"/>
                  </a:lnTo>
                  <a:lnTo>
                    <a:pt x="1842" y="333"/>
                  </a:lnTo>
                  <a:lnTo>
                    <a:pt x="1832" y="326"/>
                  </a:lnTo>
                  <a:lnTo>
                    <a:pt x="1822" y="319"/>
                  </a:lnTo>
                  <a:lnTo>
                    <a:pt x="1812" y="312"/>
                  </a:lnTo>
                  <a:lnTo>
                    <a:pt x="1801" y="305"/>
                  </a:lnTo>
                  <a:lnTo>
                    <a:pt x="1790" y="300"/>
                  </a:lnTo>
                  <a:lnTo>
                    <a:pt x="1781" y="293"/>
                  </a:lnTo>
                  <a:lnTo>
                    <a:pt x="1770" y="286"/>
                  </a:lnTo>
                  <a:lnTo>
                    <a:pt x="1760" y="278"/>
                  </a:lnTo>
                  <a:lnTo>
                    <a:pt x="1749" y="273"/>
                  </a:lnTo>
                  <a:lnTo>
                    <a:pt x="1740" y="266"/>
                  </a:lnTo>
                  <a:lnTo>
                    <a:pt x="1729" y="261"/>
                  </a:lnTo>
                  <a:lnTo>
                    <a:pt x="1718" y="254"/>
                  </a:lnTo>
                  <a:lnTo>
                    <a:pt x="1708" y="248"/>
                  </a:lnTo>
                  <a:lnTo>
                    <a:pt x="1697" y="241"/>
                  </a:lnTo>
                  <a:lnTo>
                    <a:pt x="1686" y="236"/>
                  </a:lnTo>
                  <a:lnTo>
                    <a:pt x="1677" y="231"/>
                  </a:lnTo>
                  <a:lnTo>
                    <a:pt x="1666" y="225"/>
                  </a:lnTo>
                  <a:lnTo>
                    <a:pt x="1656" y="220"/>
                  </a:lnTo>
                  <a:lnTo>
                    <a:pt x="1645" y="215"/>
                  </a:lnTo>
                  <a:lnTo>
                    <a:pt x="1624" y="204"/>
                  </a:lnTo>
                  <a:lnTo>
                    <a:pt x="1604" y="193"/>
                  </a:lnTo>
                  <a:lnTo>
                    <a:pt x="1582" y="186"/>
                  </a:lnTo>
                  <a:lnTo>
                    <a:pt x="1561" y="177"/>
                  </a:lnTo>
                  <a:lnTo>
                    <a:pt x="1540" y="170"/>
                  </a:lnTo>
                  <a:lnTo>
                    <a:pt x="1518" y="163"/>
                  </a:lnTo>
                  <a:lnTo>
                    <a:pt x="1498" y="158"/>
                  </a:lnTo>
                  <a:lnTo>
                    <a:pt x="1477" y="152"/>
                  </a:lnTo>
                  <a:lnTo>
                    <a:pt x="1433" y="147"/>
                  </a:lnTo>
                  <a:lnTo>
                    <a:pt x="1390" y="144"/>
                  </a:lnTo>
                  <a:lnTo>
                    <a:pt x="1304" y="152"/>
                  </a:lnTo>
                  <a:lnTo>
                    <a:pt x="1261" y="163"/>
                  </a:lnTo>
                  <a:lnTo>
                    <a:pt x="1240" y="170"/>
                  </a:lnTo>
                  <a:lnTo>
                    <a:pt x="1218" y="177"/>
                  </a:lnTo>
                  <a:lnTo>
                    <a:pt x="1197" y="186"/>
                  </a:lnTo>
                  <a:lnTo>
                    <a:pt x="1177" y="193"/>
                  </a:lnTo>
                  <a:lnTo>
                    <a:pt x="1156" y="204"/>
                  </a:lnTo>
                  <a:lnTo>
                    <a:pt x="1134" y="215"/>
                  </a:lnTo>
                  <a:lnTo>
                    <a:pt x="1113" y="225"/>
                  </a:lnTo>
                  <a:lnTo>
                    <a:pt x="1104" y="231"/>
                  </a:lnTo>
                  <a:lnTo>
                    <a:pt x="1093" y="236"/>
                  </a:lnTo>
                  <a:lnTo>
                    <a:pt x="1082" y="241"/>
                  </a:lnTo>
                  <a:lnTo>
                    <a:pt x="1072" y="248"/>
                  </a:lnTo>
                  <a:lnTo>
                    <a:pt x="1061" y="254"/>
                  </a:lnTo>
                  <a:lnTo>
                    <a:pt x="1052" y="261"/>
                  </a:lnTo>
                  <a:lnTo>
                    <a:pt x="1041" y="266"/>
                  </a:lnTo>
                  <a:lnTo>
                    <a:pt x="1030" y="273"/>
                  </a:lnTo>
                  <a:lnTo>
                    <a:pt x="1020" y="278"/>
                  </a:lnTo>
                  <a:lnTo>
                    <a:pt x="1010" y="286"/>
                  </a:lnTo>
                  <a:lnTo>
                    <a:pt x="1000" y="293"/>
                  </a:lnTo>
                  <a:lnTo>
                    <a:pt x="989" y="300"/>
                  </a:lnTo>
                  <a:lnTo>
                    <a:pt x="978" y="305"/>
                  </a:lnTo>
                  <a:lnTo>
                    <a:pt x="969" y="312"/>
                  </a:lnTo>
                  <a:lnTo>
                    <a:pt x="958" y="319"/>
                  </a:lnTo>
                  <a:lnTo>
                    <a:pt x="948" y="326"/>
                  </a:lnTo>
                  <a:lnTo>
                    <a:pt x="937" y="333"/>
                  </a:lnTo>
                  <a:lnTo>
                    <a:pt x="926" y="341"/>
                  </a:lnTo>
                  <a:lnTo>
                    <a:pt x="917" y="348"/>
                  </a:lnTo>
                  <a:lnTo>
                    <a:pt x="906" y="355"/>
                  </a:lnTo>
                  <a:lnTo>
                    <a:pt x="896" y="360"/>
                  </a:lnTo>
                  <a:lnTo>
                    <a:pt x="885" y="367"/>
                  </a:lnTo>
                  <a:lnTo>
                    <a:pt x="876" y="374"/>
                  </a:lnTo>
                  <a:lnTo>
                    <a:pt x="865" y="381"/>
                  </a:lnTo>
                  <a:lnTo>
                    <a:pt x="854" y="388"/>
                  </a:lnTo>
                  <a:lnTo>
                    <a:pt x="844" y="396"/>
                  </a:lnTo>
                  <a:lnTo>
                    <a:pt x="833" y="403"/>
                  </a:lnTo>
                  <a:lnTo>
                    <a:pt x="824" y="410"/>
                  </a:lnTo>
                  <a:lnTo>
                    <a:pt x="813" y="417"/>
                  </a:lnTo>
                  <a:lnTo>
                    <a:pt x="802" y="424"/>
                  </a:lnTo>
                  <a:lnTo>
                    <a:pt x="792" y="429"/>
                  </a:lnTo>
                  <a:lnTo>
                    <a:pt x="782" y="436"/>
                  </a:lnTo>
                  <a:lnTo>
                    <a:pt x="772" y="443"/>
                  </a:lnTo>
                  <a:lnTo>
                    <a:pt x="761" y="451"/>
                  </a:lnTo>
                  <a:lnTo>
                    <a:pt x="750" y="456"/>
                  </a:lnTo>
                  <a:lnTo>
                    <a:pt x="740" y="463"/>
                  </a:lnTo>
                  <a:lnTo>
                    <a:pt x="729" y="470"/>
                  </a:lnTo>
                  <a:lnTo>
                    <a:pt x="720" y="475"/>
                  </a:lnTo>
                  <a:lnTo>
                    <a:pt x="709" y="483"/>
                  </a:lnTo>
                  <a:lnTo>
                    <a:pt x="698" y="488"/>
                  </a:lnTo>
                  <a:lnTo>
                    <a:pt x="688" y="495"/>
                  </a:lnTo>
                  <a:lnTo>
                    <a:pt x="677" y="500"/>
                  </a:lnTo>
                  <a:lnTo>
                    <a:pt x="666" y="506"/>
                  </a:lnTo>
                  <a:lnTo>
                    <a:pt x="656" y="511"/>
                  </a:lnTo>
                  <a:lnTo>
                    <a:pt x="645" y="516"/>
                  </a:lnTo>
                  <a:lnTo>
                    <a:pt x="634" y="522"/>
                  </a:lnTo>
                  <a:lnTo>
                    <a:pt x="613" y="532"/>
                  </a:lnTo>
                  <a:lnTo>
                    <a:pt x="593" y="541"/>
                  </a:lnTo>
                  <a:lnTo>
                    <a:pt x="572" y="550"/>
                  </a:lnTo>
                  <a:lnTo>
                    <a:pt x="549" y="559"/>
                  </a:lnTo>
                  <a:lnTo>
                    <a:pt x="528" y="566"/>
                  </a:lnTo>
                  <a:lnTo>
                    <a:pt x="506" y="573"/>
                  </a:lnTo>
                  <a:lnTo>
                    <a:pt x="485" y="578"/>
                  </a:lnTo>
                  <a:lnTo>
                    <a:pt x="462" y="584"/>
                  </a:lnTo>
                  <a:lnTo>
                    <a:pt x="418" y="589"/>
                  </a:lnTo>
                  <a:lnTo>
                    <a:pt x="374" y="593"/>
                  </a:lnTo>
                  <a:lnTo>
                    <a:pt x="285" y="582"/>
                  </a:lnTo>
                  <a:lnTo>
                    <a:pt x="238" y="570"/>
                  </a:lnTo>
                  <a:lnTo>
                    <a:pt x="216" y="561"/>
                  </a:lnTo>
                  <a:lnTo>
                    <a:pt x="192" y="550"/>
                  </a:lnTo>
                  <a:lnTo>
                    <a:pt x="169" y="539"/>
                  </a:lnTo>
                  <a:lnTo>
                    <a:pt x="157" y="532"/>
                  </a:lnTo>
                  <a:lnTo>
                    <a:pt x="145" y="525"/>
                  </a:lnTo>
                  <a:lnTo>
                    <a:pt x="133" y="518"/>
                  </a:lnTo>
                  <a:lnTo>
                    <a:pt x="121" y="511"/>
                  </a:lnTo>
                  <a:lnTo>
                    <a:pt x="109" y="504"/>
                  </a:lnTo>
                  <a:lnTo>
                    <a:pt x="97" y="495"/>
                  </a:lnTo>
                  <a:lnTo>
                    <a:pt x="85" y="486"/>
                  </a:lnTo>
                  <a:lnTo>
                    <a:pt x="73" y="475"/>
                  </a:lnTo>
                  <a:lnTo>
                    <a:pt x="61" y="467"/>
                  </a:lnTo>
                  <a:lnTo>
                    <a:pt x="48" y="456"/>
                  </a:lnTo>
                  <a:lnTo>
                    <a:pt x="36" y="445"/>
                  </a:lnTo>
                  <a:lnTo>
                    <a:pt x="24" y="435"/>
                  </a:lnTo>
                  <a:lnTo>
                    <a:pt x="17" y="428"/>
                  </a:lnTo>
                  <a:lnTo>
                    <a:pt x="12" y="422"/>
                  </a:lnTo>
                  <a:lnTo>
                    <a:pt x="5" y="417"/>
                  </a:lnTo>
                  <a:lnTo>
                    <a:pt x="0" y="410"/>
                  </a:lnTo>
                  <a:lnTo>
                    <a:pt x="0" y="321"/>
                  </a:lnTo>
                  <a:lnTo>
                    <a:pt x="9" y="330"/>
                  </a:lnTo>
                  <a:lnTo>
                    <a:pt x="20" y="341"/>
                  </a:lnTo>
                  <a:lnTo>
                    <a:pt x="30" y="349"/>
                  </a:lnTo>
                  <a:lnTo>
                    <a:pt x="41" y="358"/>
                  </a:lnTo>
                  <a:lnTo>
                    <a:pt x="52" y="367"/>
                  </a:lnTo>
                  <a:lnTo>
                    <a:pt x="62" y="376"/>
                  </a:lnTo>
                  <a:lnTo>
                    <a:pt x="74" y="383"/>
                  </a:lnTo>
                  <a:lnTo>
                    <a:pt x="85" y="390"/>
                  </a:lnTo>
                  <a:lnTo>
                    <a:pt x="97" y="397"/>
                  </a:lnTo>
                  <a:lnTo>
                    <a:pt x="108" y="404"/>
                  </a:lnTo>
                  <a:lnTo>
                    <a:pt x="120" y="410"/>
                  </a:lnTo>
                  <a:lnTo>
                    <a:pt x="130" y="417"/>
                  </a:lnTo>
                  <a:lnTo>
                    <a:pt x="142" y="422"/>
                  </a:lnTo>
                  <a:lnTo>
                    <a:pt x="154" y="428"/>
                  </a:lnTo>
                  <a:lnTo>
                    <a:pt x="178" y="436"/>
                  </a:lnTo>
                  <a:lnTo>
                    <a:pt x="202" y="443"/>
                  </a:lnTo>
                  <a:lnTo>
                    <a:pt x="228" y="451"/>
                  </a:lnTo>
                  <a:lnTo>
                    <a:pt x="252" y="456"/>
                  </a:lnTo>
                  <a:lnTo>
                    <a:pt x="277" y="459"/>
                  </a:lnTo>
                  <a:lnTo>
                    <a:pt x="328" y="461"/>
                  </a:lnTo>
                  <a:lnTo>
                    <a:pt x="380" y="459"/>
                  </a:lnTo>
                  <a:lnTo>
                    <a:pt x="432" y="451"/>
                  </a:lnTo>
                  <a:lnTo>
                    <a:pt x="457" y="443"/>
                  </a:lnTo>
                  <a:lnTo>
                    <a:pt x="484" y="436"/>
                  </a:lnTo>
                  <a:lnTo>
                    <a:pt x="510" y="428"/>
                  </a:lnTo>
                  <a:lnTo>
                    <a:pt x="536" y="417"/>
                  </a:lnTo>
                  <a:lnTo>
                    <a:pt x="562" y="406"/>
                  </a:lnTo>
                  <a:lnTo>
                    <a:pt x="576" y="399"/>
                  </a:lnTo>
                  <a:lnTo>
                    <a:pt x="589" y="392"/>
                  </a:lnTo>
                  <a:lnTo>
                    <a:pt x="602" y="385"/>
                  </a:lnTo>
                  <a:lnTo>
                    <a:pt x="614" y="378"/>
                  </a:lnTo>
                  <a:lnTo>
                    <a:pt x="628" y="371"/>
                  </a:lnTo>
                  <a:lnTo>
                    <a:pt x="641" y="362"/>
                  </a:lnTo>
                  <a:lnTo>
                    <a:pt x="654" y="355"/>
                  </a:lnTo>
                  <a:lnTo>
                    <a:pt x="666" y="346"/>
                  </a:lnTo>
                  <a:lnTo>
                    <a:pt x="680" y="337"/>
                  </a:lnTo>
                  <a:lnTo>
                    <a:pt x="693" y="328"/>
                  </a:lnTo>
                  <a:lnTo>
                    <a:pt x="705" y="317"/>
                  </a:lnTo>
                  <a:lnTo>
                    <a:pt x="718" y="309"/>
                  </a:lnTo>
                  <a:lnTo>
                    <a:pt x="730" y="298"/>
                  </a:lnTo>
                  <a:lnTo>
                    <a:pt x="744" y="287"/>
                  </a:lnTo>
                  <a:lnTo>
                    <a:pt x="756" y="277"/>
                  </a:lnTo>
                  <a:lnTo>
                    <a:pt x="769" y="266"/>
                  </a:lnTo>
                  <a:lnTo>
                    <a:pt x="776" y="259"/>
                  </a:lnTo>
                  <a:lnTo>
                    <a:pt x="781" y="254"/>
                  </a:lnTo>
                  <a:lnTo>
                    <a:pt x="788" y="248"/>
                  </a:lnTo>
                  <a:lnTo>
                    <a:pt x="794" y="243"/>
                  </a:lnTo>
                  <a:lnTo>
                    <a:pt x="806" y="234"/>
                  </a:lnTo>
                  <a:lnTo>
                    <a:pt x="818" y="225"/>
                  </a:lnTo>
                  <a:lnTo>
                    <a:pt x="830" y="216"/>
                  </a:lnTo>
                  <a:lnTo>
                    <a:pt x="842" y="207"/>
                  </a:lnTo>
                  <a:lnTo>
                    <a:pt x="854" y="200"/>
                  </a:lnTo>
                  <a:lnTo>
                    <a:pt x="865" y="191"/>
                  </a:lnTo>
                  <a:lnTo>
                    <a:pt x="876" y="184"/>
                  </a:lnTo>
                  <a:lnTo>
                    <a:pt x="888" y="177"/>
                  </a:lnTo>
                  <a:lnTo>
                    <a:pt x="898" y="170"/>
                  </a:lnTo>
                  <a:lnTo>
                    <a:pt x="909" y="163"/>
                  </a:lnTo>
                  <a:lnTo>
                    <a:pt x="920" y="156"/>
                  </a:lnTo>
                  <a:lnTo>
                    <a:pt x="930" y="149"/>
                  </a:lnTo>
                  <a:lnTo>
                    <a:pt x="941" y="142"/>
                  </a:lnTo>
                  <a:lnTo>
                    <a:pt x="950" y="136"/>
                  </a:lnTo>
                  <a:lnTo>
                    <a:pt x="961" y="129"/>
                  </a:lnTo>
                  <a:lnTo>
                    <a:pt x="970" y="124"/>
                  </a:lnTo>
                  <a:lnTo>
                    <a:pt x="981" y="119"/>
                  </a:lnTo>
                  <a:lnTo>
                    <a:pt x="990" y="113"/>
                  </a:lnTo>
                  <a:lnTo>
                    <a:pt x="1010" y="101"/>
                  </a:lnTo>
                  <a:lnTo>
                    <a:pt x="1028" y="92"/>
                  </a:lnTo>
                  <a:lnTo>
                    <a:pt x="1046" y="81"/>
                  </a:lnTo>
                  <a:lnTo>
                    <a:pt x="1065" y="73"/>
                  </a:lnTo>
                  <a:lnTo>
                    <a:pt x="1082" y="65"/>
                  </a:lnTo>
                  <a:lnTo>
                    <a:pt x="1100" y="57"/>
                  </a:lnTo>
                  <a:lnTo>
                    <a:pt x="1117" y="50"/>
                  </a:lnTo>
                  <a:lnTo>
                    <a:pt x="1134" y="44"/>
                  </a:lnTo>
                  <a:lnTo>
                    <a:pt x="1150" y="37"/>
                  </a:lnTo>
                  <a:lnTo>
                    <a:pt x="1168" y="32"/>
                  </a:lnTo>
                  <a:lnTo>
                    <a:pt x="1184" y="26"/>
                  </a:lnTo>
                  <a:lnTo>
                    <a:pt x="1217" y="18"/>
                  </a:lnTo>
                  <a:lnTo>
                    <a:pt x="1250" y="12"/>
                  </a:lnTo>
                  <a:lnTo>
                    <a:pt x="1284" y="7"/>
                  </a:lnTo>
                  <a:lnTo>
                    <a:pt x="1318" y="3"/>
                  </a:lnTo>
                  <a:lnTo>
                    <a:pt x="1390" y="0"/>
                  </a:lnTo>
                  <a:lnTo>
                    <a:pt x="1462" y="3"/>
                  </a:lnTo>
                  <a:lnTo>
                    <a:pt x="1530" y="12"/>
                  </a:lnTo>
                  <a:lnTo>
                    <a:pt x="1564" y="18"/>
                  </a:lnTo>
                  <a:lnTo>
                    <a:pt x="1596" y="26"/>
                  </a:lnTo>
                  <a:lnTo>
                    <a:pt x="1629" y="37"/>
                  </a:lnTo>
                  <a:lnTo>
                    <a:pt x="1646" y="44"/>
                  </a:lnTo>
                  <a:lnTo>
                    <a:pt x="1664" y="50"/>
                  </a:lnTo>
                  <a:lnTo>
                    <a:pt x="1681" y="57"/>
                  </a:lnTo>
                  <a:lnTo>
                    <a:pt x="1698" y="65"/>
                  </a:lnTo>
                  <a:lnTo>
                    <a:pt x="1716" y="73"/>
                  </a:lnTo>
                  <a:lnTo>
                    <a:pt x="1733" y="81"/>
                  </a:lnTo>
                  <a:lnTo>
                    <a:pt x="1752" y="92"/>
                  </a:lnTo>
                  <a:lnTo>
                    <a:pt x="1770" y="101"/>
                  </a:lnTo>
                  <a:lnTo>
                    <a:pt x="1790" y="113"/>
                  </a:lnTo>
                  <a:lnTo>
                    <a:pt x="1800" y="119"/>
                  </a:lnTo>
                  <a:lnTo>
                    <a:pt x="1809" y="124"/>
                  </a:lnTo>
                  <a:lnTo>
                    <a:pt x="1820" y="129"/>
                  </a:lnTo>
                  <a:lnTo>
                    <a:pt x="1829" y="136"/>
                  </a:lnTo>
                  <a:lnTo>
                    <a:pt x="1840" y="142"/>
                  </a:lnTo>
                  <a:lnTo>
                    <a:pt x="1850" y="149"/>
                  </a:lnTo>
                  <a:lnTo>
                    <a:pt x="1861" y="156"/>
                  </a:lnTo>
                  <a:lnTo>
                    <a:pt x="1872" y="163"/>
                  </a:lnTo>
                  <a:lnTo>
                    <a:pt x="1882" y="170"/>
                  </a:lnTo>
                  <a:lnTo>
                    <a:pt x="1893" y="177"/>
                  </a:lnTo>
                  <a:lnTo>
                    <a:pt x="1904" y="184"/>
                  </a:lnTo>
                  <a:lnTo>
                    <a:pt x="1916" y="191"/>
                  </a:lnTo>
                  <a:lnTo>
                    <a:pt x="1926" y="200"/>
                  </a:lnTo>
                  <a:lnTo>
                    <a:pt x="1938" y="207"/>
                  </a:lnTo>
                  <a:lnTo>
                    <a:pt x="1950" y="216"/>
                  </a:lnTo>
                  <a:lnTo>
                    <a:pt x="1962" y="225"/>
                  </a:lnTo>
                  <a:lnTo>
                    <a:pt x="1974" y="234"/>
                  </a:lnTo>
                  <a:lnTo>
                    <a:pt x="1986" y="243"/>
                  </a:lnTo>
                  <a:lnTo>
                    <a:pt x="1993" y="248"/>
                  </a:lnTo>
                  <a:lnTo>
                    <a:pt x="1998" y="254"/>
                  </a:lnTo>
                  <a:lnTo>
                    <a:pt x="2005" y="259"/>
                  </a:lnTo>
                  <a:lnTo>
                    <a:pt x="2012" y="266"/>
                  </a:lnTo>
                  <a:lnTo>
                    <a:pt x="2017" y="271"/>
                  </a:lnTo>
                  <a:lnTo>
                    <a:pt x="2024" y="277"/>
                  </a:lnTo>
                  <a:lnTo>
                    <a:pt x="2030" y="282"/>
                  </a:lnTo>
                  <a:lnTo>
                    <a:pt x="2037" y="287"/>
                  </a:lnTo>
                  <a:lnTo>
                    <a:pt x="2049" y="298"/>
                  </a:lnTo>
                  <a:lnTo>
                    <a:pt x="2062" y="309"/>
                  </a:lnTo>
                  <a:lnTo>
                    <a:pt x="2074" y="317"/>
                  </a:lnTo>
                  <a:lnTo>
                    <a:pt x="2088" y="328"/>
                  </a:lnTo>
                  <a:lnTo>
                    <a:pt x="2101" y="337"/>
                  </a:lnTo>
                  <a:lnTo>
                    <a:pt x="2113" y="346"/>
                  </a:lnTo>
                  <a:lnTo>
                    <a:pt x="2126" y="355"/>
                  </a:lnTo>
                  <a:lnTo>
                    <a:pt x="2140" y="362"/>
                  </a:lnTo>
                  <a:lnTo>
                    <a:pt x="2153" y="371"/>
                  </a:lnTo>
                  <a:lnTo>
                    <a:pt x="2165" y="378"/>
                  </a:lnTo>
                  <a:lnTo>
                    <a:pt x="2178" y="385"/>
                  </a:lnTo>
                  <a:lnTo>
                    <a:pt x="2192" y="392"/>
                  </a:lnTo>
                  <a:lnTo>
                    <a:pt x="2205" y="399"/>
                  </a:lnTo>
                  <a:lnTo>
                    <a:pt x="2218" y="406"/>
                  </a:lnTo>
                  <a:lnTo>
                    <a:pt x="2230" y="412"/>
                  </a:lnTo>
                  <a:lnTo>
                    <a:pt x="2244" y="417"/>
                  </a:lnTo>
                  <a:lnTo>
                    <a:pt x="2270" y="428"/>
                  </a:lnTo>
                  <a:lnTo>
                    <a:pt x="2297" y="436"/>
                  </a:lnTo>
                  <a:lnTo>
                    <a:pt x="2322" y="443"/>
                  </a:lnTo>
                  <a:lnTo>
                    <a:pt x="2349" y="451"/>
                  </a:lnTo>
                  <a:lnTo>
                    <a:pt x="2376" y="456"/>
                  </a:lnTo>
                  <a:lnTo>
                    <a:pt x="2401" y="459"/>
                  </a:lnTo>
                  <a:lnTo>
                    <a:pt x="2453" y="461"/>
                  </a:lnTo>
                  <a:lnTo>
                    <a:pt x="2504" y="459"/>
                  </a:lnTo>
                  <a:lnTo>
                    <a:pt x="2553" y="451"/>
                  </a:lnTo>
                  <a:lnTo>
                    <a:pt x="2578" y="443"/>
                  </a:lnTo>
                  <a:lnTo>
                    <a:pt x="2602" y="436"/>
                  </a:lnTo>
                  <a:lnTo>
                    <a:pt x="2626" y="428"/>
                  </a:lnTo>
                  <a:lnTo>
                    <a:pt x="2649" y="417"/>
                  </a:lnTo>
                  <a:lnTo>
                    <a:pt x="2661" y="410"/>
                  </a:lnTo>
                  <a:lnTo>
                    <a:pt x="2673" y="404"/>
                  </a:lnTo>
                  <a:lnTo>
                    <a:pt x="2684" y="397"/>
                  </a:lnTo>
                  <a:lnTo>
                    <a:pt x="2696" y="390"/>
                  </a:lnTo>
                  <a:lnTo>
                    <a:pt x="2706" y="383"/>
                  </a:lnTo>
                  <a:lnTo>
                    <a:pt x="2717" y="376"/>
                  </a:lnTo>
                  <a:lnTo>
                    <a:pt x="2729" y="367"/>
                  </a:lnTo>
                  <a:lnTo>
                    <a:pt x="2740" y="358"/>
                  </a:lnTo>
                  <a:lnTo>
                    <a:pt x="2750" y="349"/>
                  </a:lnTo>
                  <a:lnTo>
                    <a:pt x="2761" y="341"/>
                  </a:lnTo>
                  <a:lnTo>
                    <a:pt x="2772" y="330"/>
                  </a:lnTo>
                  <a:lnTo>
                    <a:pt x="2781" y="321"/>
                  </a:lnTo>
                  <a:lnTo>
                    <a:pt x="2781" y="410"/>
                  </a:lnTo>
                  <a:lnTo>
                    <a:pt x="2781" y="41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8" name="Freeform 4"/>
            <p:cNvSpPr>
              <a:spLocks/>
            </p:cNvSpPr>
            <p:nvPr/>
          </p:nvSpPr>
          <p:spPr bwMode="auto">
            <a:xfrm>
              <a:off x="4121" y="2100"/>
              <a:ext cx="1098" cy="1062"/>
            </a:xfrm>
            <a:custGeom>
              <a:avLst/>
              <a:gdLst/>
              <a:ahLst/>
              <a:cxnLst>
                <a:cxn ang="0">
                  <a:pos x="0" y="2036"/>
                </a:cxn>
                <a:cxn ang="0">
                  <a:pos x="598" y="0"/>
                </a:cxn>
                <a:cxn ang="0">
                  <a:pos x="1190" y="2036"/>
                </a:cxn>
                <a:cxn ang="0">
                  <a:pos x="1104" y="2036"/>
                </a:cxn>
                <a:cxn ang="0">
                  <a:pos x="598" y="270"/>
                </a:cxn>
                <a:cxn ang="0">
                  <a:pos x="76" y="2036"/>
                </a:cxn>
                <a:cxn ang="0">
                  <a:pos x="0" y="2036"/>
                </a:cxn>
                <a:cxn ang="0">
                  <a:pos x="0" y="2036"/>
                </a:cxn>
              </a:cxnLst>
              <a:rect l="0" t="0" r="r" b="b"/>
              <a:pathLst>
                <a:path w="1190" h="2036">
                  <a:moveTo>
                    <a:pt x="0" y="2036"/>
                  </a:moveTo>
                  <a:lnTo>
                    <a:pt x="598" y="0"/>
                  </a:lnTo>
                  <a:lnTo>
                    <a:pt x="1190" y="2036"/>
                  </a:lnTo>
                  <a:lnTo>
                    <a:pt x="1104" y="2036"/>
                  </a:lnTo>
                  <a:lnTo>
                    <a:pt x="598" y="270"/>
                  </a:lnTo>
                  <a:lnTo>
                    <a:pt x="76" y="2036"/>
                  </a:lnTo>
                  <a:lnTo>
                    <a:pt x="0" y="2036"/>
                  </a:lnTo>
                  <a:lnTo>
                    <a:pt x="0" y="2036"/>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9" name="Freeform 5"/>
            <p:cNvSpPr>
              <a:spLocks/>
            </p:cNvSpPr>
            <p:nvPr/>
          </p:nvSpPr>
          <p:spPr bwMode="auto">
            <a:xfrm>
              <a:off x="4241" y="3241"/>
              <a:ext cx="901" cy="282"/>
            </a:xfrm>
            <a:custGeom>
              <a:avLst/>
              <a:gdLst/>
              <a:ahLst/>
              <a:cxnLst>
                <a:cxn ang="0">
                  <a:pos x="0" y="0"/>
                </a:cxn>
                <a:cxn ang="0">
                  <a:pos x="90" y="177"/>
                </a:cxn>
                <a:cxn ang="0">
                  <a:pos x="356" y="353"/>
                </a:cxn>
                <a:cxn ang="0">
                  <a:pos x="589" y="353"/>
                </a:cxn>
                <a:cxn ang="0">
                  <a:pos x="977" y="0"/>
                </a:cxn>
                <a:cxn ang="0">
                  <a:pos x="0" y="0"/>
                </a:cxn>
                <a:cxn ang="0">
                  <a:pos x="0" y="0"/>
                </a:cxn>
              </a:cxnLst>
              <a:rect l="0" t="0" r="r" b="b"/>
              <a:pathLst>
                <a:path w="977" h="353">
                  <a:moveTo>
                    <a:pt x="0" y="0"/>
                  </a:moveTo>
                  <a:lnTo>
                    <a:pt x="90" y="177"/>
                  </a:lnTo>
                  <a:lnTo>
                    <a:pt x="356" y="353"/>
                  </a:lnTo>
                  <a:lnTo>
                    <a:pt x="589" y="353"/>
                  </a:lnTo>
                  <a:lnTo>
                    <a:pt x="977" y="0"/>
                  </a:lnTo>
                  <a:lnTo>
                    <a:pt x="0" y="0"/>
                  </a:lnTo>
                  <a:lnTo>
                    <a:pt x="0" y="0"/>
                  </a:lnTo>
                  <a:close/>
                </a:path>
              </a:pathLst>
            </a:custGeom>
            <a:solidFill>
              <a:srgbClr val="DCDCDC"/>
            </a:solidFill>
            <a:ln w="9525">
              <a:noFill/>
              <a:round/>
              <a:headEnd/>
              <a:tailEnd/>
            </a:ln>
            <a:effectLst/>
          </p:spPr>
          <p:txBody>
            <a:bodyPr/>
            <a:lstStyle/>
            <a:p>
              <a:endParaRPr lang="en-GB"/>
            </a:p>
          </p:txBody>
        </p:sp>
        <p:sp>
          <p:nvSpPr>
            <p:cNvPr id="10" name="Freeform 6"/>
            <p:cNvSpPr>
              <a:spLocks/>
            </p:cNvSpPr>
            <p:nvPr/>
          </p:nvSpPr>
          <p:spPr bwMode="auto">
            <a:xfrm>
              <a:off x="4590" y="3240"/>
              <a:ext cx="511" cy="247"/>
            </a:xfrm>
            <a:custGeom>
              <a:avLst/>
              <a:gdLst/>
              <a:ahLst/>
              <a:cxnLst>
                <a:cxn ang="0">
                  <a:pos x="0" y="313"/>
                </a:cxn>
                <a:cxn ang="0">
                  <a:pos x="170" y="220"/>
                </a:cxn>
                <a:cxn ang="0">
                  <a:pos x="250" y="121"/>
                </a:cxn>
                <a:cxn ang="0">
                  <a:pos x="304" y="7"/>
                </a:cxn>
                <a:cxn ang="0">
                  <a:pos x="554" y="0"/>
                </a:cxn>
                <a:cxn ang="0">
                  <a:pos x="464" y="194"/>
                </a:cxn>
                <a:cxn ang="0">
                  <a:pos x="260" y="313"/>
                </a:cxn>
                <a:cxn ang="0">
                  <a:pos x="0" y="313"/>
                </a:cxn>
                <a:cxn ang="0">
                  <a:pos x="0" y="313"/>
                </a:cxn>
              </a:cxnLst>
              <a:rect l="0" t="0" r="r" b="b"/>
              <a:pathLst>
                <a:path w="554" h="313">
                  <a:moveTo>
                    <a:pt x="0" y="313"/>
                  </a:moveTo>
                  <a:lnTo>
                    <a:pt x="170" y="220"/>
                  </a:lnTo>
                  <a:lnTo>
                    <a:pt x="250" y="121"/>
                  </a:lnTo>
                  <a:lnTo>
                    <a:pt x="304" y="7"/>
                  </a:lnTo>
                  <a:lnTo>
                    <a:pt x="554" y="0"/>
                  </a:lnTo>
                  <a:lnTo>
                    <a:pt x="464" y="194"/>
                  </a:lnTo>
                  <a:lnTo>
                    <a:pt x="260" y="313"/>
                  </a:lnTo>
                  <a:lnTo>
                    <a:pt x="0" y="313"/>
                  </a:lnTo>
                  <a:lnTo>
                    <a:pt x="0" y="313"/>
                  </a:lnTo>
                  <a:close/>
                </a:path>
              </a:pathLst>
            </a:custGeom>
            <a:solidFill>
              <a:srgbClr val="B9B9B9"/>
            </a:solidFill>
            <a:ln w="9525">
              <a:noFill/>
              <a:round/>
              <a:headEnd/>
              <a:tailEnd/>
            </a:ln>
            <a:effectLst/>
          </p:spPr>
          <p:txBody>
            <a:bodyPr/>
            <a:lstStyle/>
            <a:p>
              <a:endParaRPr lang="en-GB"/>
            </a:p>
          </p:txBody>
        </p:sp>
        <p:sp>
          <p:nvSpPr>
            <p:cNvPr id="11" name="Freeform 7"/>
            <p:cNvSpPr>
              <a:spLocks/>
            </p:cNvSpPr>
            <p:nvPr/>
          </p:nvSpPr>
          <p:spPr bwMode="auto">
            <a:xfrm rot="1547409" flipH="1" flipV="1">
              <a:off x="3319" y="2537"/>
              <a:ext cx="1780" cy="577"/>
            </a:xfrm>
            <a:custGeom>
              <a:avLst/>
              <a:gdLst/>
              <a:ahLst/>
              <a:cxnLst>
                <a:cxn ang="0">
                  <a:pos x="1938" y="980"/>
                </a:cxn>
                <a:cxn ang="0">
                  <a:pos x="1952" y="868"/>
                </a:cxn>
                <a:cxn ang="0">
                  <a:pos x="1969" y="749"/>
                </a:cxn>
                <a:cxn ang="0">
                  <a:pos x="1966" y="691"/>
                </a:cxn>
                <a:cxn ang="0">
                  <a:pos x="1890" y="599"/>
                </a:cxn>
                <a:cxn ang="0">
                  <a:pos x="1791" y="586"/>
                </a:cxn>
                <a:cxn ang="0">
                  <a:pos x="1938" y="565"/>
                </a:cxn>
                <a:cxn ang="0">
                  <a:pos x="1959" y="487"/>
                </a:cxn>
                <a:cxn ang="0">
                  <a:pos x="1945" y="337"/>
                </a:cxn>
                <a:cxn ang="0">
                  <a:pos x="1966" y="279"/>
                </a:cxn>
                <a:cxn ang="0">
                  <a:pos x="1962" y="146"/>
                </a:cxn>
                <a:cxn ang="0">
                  <a:pos x="1973" y="31"/>
                </a:cxn>
                <a:cxn ang="0">
                  <a:pos x="1849" y="20"/>
                </a:cxn>
                <a:cxn ang="0">
                  <a:pos x="1719" y="34"/>
                </a:cxn>
                <a:cxn ang="0">
                  <a:pos x="1564" y="24"/>
                </a:cxn>
                <a:cxn ang="0">
                  <a:pos x="1455" y="34"/>
                </a:cxn>
                <a:cxn ang="0">
                  <a:pos x="1331" y="41"/>
                </a:cxn>
                <a:cxn ang="0">
                  <a:pos x="1160" y="41"/>
                </a:cxn>
                <a:cxn ang="0">
                  <a:pos x="967" y="31"/>
                </a:cxn>
                <a:cxn ang="0">
                  <a:pos x="762" y="51"/>
                </a:cxn>
                <a:cxn ang="0">
                  <a:pos x="669" y="17"/>
                </a:cxn>
                <a:cxn ang="0">
                  <a:pos x="504" y="51"/>
                </a:cxn>
                <a:cxn ang="0">
                  <a:pos x="374" y="92"/>
                </a:cxn>
                <a:cxn ang="0">
                  <a:pos x="333" y="24"/>
                </a:cxn>
                <a:cxn ang="0">
                  <a:pos x="172" y="17"/>
                </a:cxn>
                <a:cxn ang="0">
                  <a:pos x="41" y="68"/>
                </a:cxn>
                <a:cxn ang="0">
                  <a:pos x="51" y="238"/>
                </a:cxn>
                <a:cxn ang="0">
                  <a:pos x="55" y="392"/>
                </a:cxn>
                <a:cxn ang="0">
                  <a:pos x="62" y="538"/>
                </a:cxn>
                <a:cxn ang="0">
                  <a:pos x="69" y="688"/>
                </a:cxn>
                <a:cxn ang="0">
                  <a:pos x="113" y="725"/>
                </a:cxn>
                <a:cxn ang="0">
                  <a:pos x="51" y="827"/>
                </a:cxn>
                <a:cxn ang="0">
                  <a:pos x="45" y="957"/>
                </a:cxn>
                <a:cxn ang="0">
                  <a:pos x="10" y="1059"/>
                </a:cxn>
                <a:cxn ang="0">
                  <a:pos x="192" y="1059"/>
                </a:cxn>
                <a:cxn ang="0">
                  <a:pos x="350" y="1042"/>
                </a:cxn>
                <a:cxn ang="0">
                  <a:pos x="463" y="1076"/>
                </a:cxn>
                <a:cxn ang="0">
                  <a:pos x="473" y="977"/>
                </a:cxn>
                <a:cxn ang="0">
                  <a:pos x="545" y="1018"/>
                </a:cxn>
                <a:cxn ang="0">
                  <a:pos x="638" y="1076"/>
                </a:cxn>
                <a:cxn ang="0">
                  <a:pos x="810" y="1076"/>
                </a:cxn>
                <a:cxn ang="0">
                  <a:pos x="971" y="1008"/>
                </a:cxn>
                <a:cxn ang="0">
                  <a:pos x="1153" y="1069"/>
                </a:cxn>
                <a:cxn ang="0">
                  <a:pos x="1225" y="1028"/>
                </a:cxn>
                <a:cxn ang="0">
                  <a:pos x="1293" y="1059"/>
                </a:cxn>
                <a:cxn ang="0">
                  <a:pos x="1331" y="1052"/>
                </a:cxn>
                <a:cxn ang="0">
                  <a:pos x="1599" y="1049"/>
                </a:cxn>
                <a:cxn ang="0">
                  <a:pos x="1770" y="1055"/>
                </a:cxn>
                <a:cxn ang="0">
                  <a:pos x="1983" y="1062"/>
                </a:cxn>
              </a:cxnLst>
              <a:rect l="0" t="0" r="r" b="b"/>
              <a:pathLst>
                <a:path w="1984" h="1087">
                  <a:moveTo>
                    <a:pt x="1969" y="1045"/>
                  </a:moveTo>
                  <a:lnTo>
                    <a:pt x="1942" y="1004"/>
                  </a:lnTo>
                  <a:lnTo>
                    <a:pt x="1918" y="997"/>
                  </a:lnTo>
                  <a:lnTo>
                    <a:pt x="1938" y="980"/>
                  </a:lnTo>
                  <a:lnTo>
                    <a:pt x="1969" y="957"/>
                  </a:lnTo>
                  <a:lnTo>
                    <a:pt x="1969" y="923"/>
                  </a:lnTo>
                  <a:lnTo>
                    <a:pt x="1962" y="906"/>
                  </a:lnTo>
                  <a:lnTo>
                    <a:pt x="1952" y="868"/>
                  </a:lnTo>
                  <a:lnTo>
                    <a:pt x="1959" y="844"/>
                  </a:lnTo>
                  <a:lnTo>
                    <a:pt x="1969" y="797"/>
                  </a:lnTo>
                  <a:lnTo>
                    <a:pt x="1969" y="756"/>
                  </a:lnTo>
                  <a:lnTo>
                    <a:pt x="1969" y="749"/>
                  </a:lnTo>
                  <a:lnTo>
                    <a:pt x="1966" y="742"/>
                  </a:lnTo>
                  <a:lnTo>
                    <a:pt x="1962" y="735"/>
                  </a:lnTo>
                  <a:lnTo>
                    <a:pt x="1952" y="725"/>
                  </a:lnTo>
                  <a:lnTo>
                    <a:pt x="1966" y="691"/>
                  </a:lnTo>
                  <a:lnTo>
                    <a:pt x="1969" y="654"/>
                  </a:lnTo>
                  <a:lnTo>
                    <a:pt x="1980" y="596"/>
                  </a:lnTo>
                  <a:lnTo>
                    <a:pt x="1938" y="606"/>
                  </a:lnTo>
                  <a:lnTo>
                    <a:pt x="1890" y="599"/>
                  </a:lnTo>
                  <a:lnTo>
                    <a:pt x="1822" y="606"/>
                  </a:lnTo>
                  <a:lnTo>
                    <a:pt x="1777" y="596"/>
                  </a:lnTo>
                  <a:lnTo>
                    <a:pt x="1671" y="577"/>
                  </a:lnTo>
                  <a:lnTo>
                    <a:pt x="1791" y="586"/>
                  </a:lnTo>
                  <a:lnTo>
                    <a:pt x="1846" y="575"/>
                  </a:lnTo>
                  <a:lnTo>
                    <a:pt x="1884" y="582"/>
                  </a:lnTo>
                  <a:lnTo>
                    <a:pt x="1908" y="579"/>
                  </a:lnTo>
                  <a:lnTo>
                    <a:pt x="1938" y="565"/>
                  </a:lnTo>
                  <a:lnTo>
                    <a:pt x="1969" y="565"/>
                  </a:lnTo>
                  <a:lnTo>
                    <a:pt x="1983" y="538"/>
                  </a:lnTo>
                  <a:lnTo>
                    <a:pt x="1969" y="538"/>
                  </a:lnTo>
                  <a:lnTo>
                    <a:pt x="1959" y="487"/>
                  </a:lnTo>
                  <a:lnTo>
                    <a:pt x="1973" y="449"/>
                  </a:lnTo>
                  <a:lnTo>
                    <a:pt x="1962" y="415"/>
                  </a:lnTo>
                  <a:lnTo>
                    <a:pt x="1952" y="378"/>
                  </a:lnTo>
                  <a:lnTo>
                    <a:pt x="1945" y="337"/>
                  </a:lnTo>
                  <a:lnTo>
                    <a:pt x="1962" y="337"/>
                  </a:lnTo>
                  <a:lnTo>
                    <a:pt x="1969" y="378"/>
                  </a:lnTo>
                  <a:lnTo>
                    <a:pt x="1973" y="317"/>
                  </a:lnTo>
                  <a:lnTo>
                    <a:pt x="1966" y="279"/>
                  </a:lnTo>
                  <a:lnTo>
                    <a:pt x="1959" y="228"/>
                  </a:lnTo>
                  <a:lnTo>
                    <a:pt x="1966" y="194"/>
                  </a:lnTo>
                  <a:lnTo>
                    <a:pt x="1976" y="167"/>
                  </a:lnTo>
                  <a:lnTo>
                    <a:pt x="1962" y="146"/>
                  </a:lnTo>
                  <a:lnTo>
                    <a:pt x="1952" y="109"/>
                  </a:lnTo>
                  <a:lnTo>
                    <a:pt x="1945" y="68"/>
                  </a:lnTo>
                  <a:lnTo>
                    <a:pt x="1956" y="48"/>
                  </a:lnTo>
                  <a:lnTo>
                    <a:pt x="1973" y="31"/>
                  </a:lnTo>
                  <a:lnTo>
                    <a:pt x="1928" y="41"/>
                  </a:lnTo>
                  <a:lnTo>
                    <a:pt x="1887" y="48"/>
                  </a:lnTo>
                  <a:lnTo>
                    <a:pt x="1866" y="27"/>
                  </a:lnTo>
                  <a:lnTo>
                    <a:pt x="1849" y="20"/>
                  </a:lnTo>
                  <a:lnTo>
                    <a:pt x="1822" y="24"/>
                  </a:lnTo>
                  <a:lnTo>
                    <a:pt x="1798" y="34"/>
                  </a:lnTo>
                  <a:lnTo>
                    <a:pt x="1750" y="41"/>
                  </a:lnTo>
                  <a:lnTo>
                    <a:pt x="1719" y="34"/>
                  </a:lnTo>
                  <a:lnTo>
                    <a:pt x="1688" y="17"/>
                  </a:lnTo>
                  <a:lnTo>
                    <a:pt x="1647" y="14"/>
                  </a:lnTo>
                  <a:lnTo>
                    <a:pt x="1599" y="20"/>
                  </a:lnTo>
                  <a:lnTo>
                    <a:pt x="1564" y="24"/>
                  </a:lnTo>
                  <a:lnTo>
                    <a:pt x="1540" y="34"/>
                  </a:lnTo>
                  <a:lnTo>
                    <a:pt x="1510" y="37"/>
                  </a:lnTo>
                  <a:lnTo>
                    <a:pt x="1486" y="37"/>
                  </a:lnTo>
                  <a:lnTo>
                    <a:pt x="1455" y="34"/>
                  </a:lnTo>
                  <a:lnTo>
                    <a:pt x="1427" y="27"/>
                  </a:lnTo>
                  <a:lnTo>
                    <a:pt x="1383" y="27"/>
                  </a:lnTo>
                  <a:lnTo>
                    <a:pt x="1352" y="34"/>
                  </a:lnTo>
                  <a:lnTo>
                    <a:pt x="1331" y="41"/>
                  </a:lnTo>
                  <a:lnTo>
                    <a:pt x="1287" y="41"/>
                  </a:lnTo>
                  <a:lnTo>
                    <a:pt x="1252" y="31"/>
                  </a:lnTo>
                  <a:lnTo>
                    <a:pt x="1211" y="20"/>
                  </a:lnTo>
                  <a:lnTo>
                    <a:pt x="1160" y="41"/>
                  </a:lnTo>
                  <a:lnTo>
                    <a:pt x="1094" y="48"/>
                  </a:lnTo>
                  <a:lnTo>
                    <a:pt x="1036" y="44"/>
                  </a:lnTo>
                  <a:lnTo>
                    <a:pt x="1005" y="17"/>
                  </a:lnTo>
                  <a:lnTo>
                    <a:pt x="967" y="31"/>
                  </a:lnTo>
                  <a:lnTo>
                    <a:pt x="933" y="48"/>
                  </a:lnTo>
                  <a:lnTo>
                    <a:pt x="878" y="48"/>
                  </a:lnTo>
                  <a:lnTo>
                    <a:pt x="817" y="61"/>
                  </a:lnTo>
                  <a:lnTo>
                    <a:pt x="762" y="51"/>
                  </a:lnTo>
                  <a:lnTo>
                    <a:pt x="744" y="34"/>
                  </a:lnTo>
                  <a:lnTo>
                    <a:pt x="720" y="17"/>
                  </a:lnTo>
                  <a:lnTo>
                    <a:pt x="690" y="0"/>
                  </a:lnTo>
                  <a:lnTo>
                    <a:pt x="669" y="17"/>
                  </a:lnTo>
                  <a:lnTo>
                    <a:pt x="648" y="34"/>
                  </a:lnTo>
                  <a:lnTo>
                    <a:pt x="594" y="27"/>
                  </a:lnTo>
                  <a:lnTo>
                    <a:pt x="542" y="44"/>
                  </a:lnTo>
                  <a:lnTo>
                    <a:pt x="504" y="51"/>
                  </a:lnTo>
                  <a:lnTo>
                    <a:pt x="436" y="44"/>
                  </a:lnTo>
                  <a:lnTo>
                    <a:pt x="395" y="44"/>
                  </a:lnTo>
                  <a:lnTo>
                    <a:pt x="367" y="58"/>
                  </a:lnTo>
                  <a:lnTo>
                    <a:pt x="374" y="92"/>
                  </a:lnTo>
                  <a:lnTo>
                    <a:pt x="377" y="133"/>
                  </a:lnTo>
                  <a:lnTo>
                    <a:pt x="360" y="92"/>
                  </a:lnTo>
                  <a:lnTo>
                    <a:pt x="353" y="48"/>
                  </a:lnTo>
                  <a:lnTo>
                    <a:pt x="333" y="24"/>
                  </a:lnTo>
                  <a:lnTo>
                    <a:pt x="274" y="31"/>
                  </a:lnTo>
                  <a:lnTo>
                    <a:pt x="237" y="37"/>
                  </a:lnTo>
                  <a:lnTo>
                    <a:pt x="189" y="24"/>
                  </a:lnTo>
                  <a:lnTo>
                    <a:pt x="172" y="17"/>
                  </a:lnTo>
                  <a:lnTo>
                    <a:pt x="130" y="7"/>
                  </a:lnTo>
                  <a:lnTo>
                    <a:pt x="79" y="10"/>
                  </a:lnTo>
                  <a:lnTo>
                    <a:pt x="14" y="44"/>
                  </a:lnTo>
                  <a:lnTo>
                    <a:pt x="41" y="68"/>
                  </a:lnTo>
                  <a:lnTo>
                    <a:pt x="38" y="116"/>
                  </a:lnTo>
                  <a:lnTo>
                    <a:pt x="48" y="150"/>
                  </a:lnTo>
                  <a:lnTo>
                    <a:pt x="55" y="197"/>
                  </a:lnTo>
                  <a:lnTo>
                    <a:pt x="51" y="238"/>
                  </a:lnTo>
                  <a:lnTo>
                    <a:pt x="48" y="289"/>
                  </a:lnTo>
                  <a:lnTo>
                    <a:pt x="69" y="327"/>
                  </a:lnTo>
                  <a:lnTo>
                    <a:pt x="62" y="361"/>
                  </a:lnTo>
                  <a:lnTo>
                    <a:pt x="55" y="392"/>
                  </a:lnTo>
                  <a:lnTo>
                    <a:pt x="38" y="429"/>
                  </a:lnTo>
                  <a:lnTo>
                    <a:pt x="38" y="473"/>
                  </a:lnTo>
                  <a:lnTo>
                    <a:pt x="51" y="500"/>
                  </a:lnTo>
                  <a:lnTo>
                    <a:pt x="62" y="538"/>
                  </a:lnTo>
                  <a:lnTo>
                    <a:pt x="79" y="586"/>
                  </a:lnTo>
                  <a:lnTo>
                    <a:pt x="79" y="626"/>
                  </a:lnTo>
                  <a:lnTo>
                    <a:pt x="79" y="657"/>
                  </a:lnTo>
                  <a:lnTo>
                    <a:pt x="69" y="688"/>
                  </a:lnTo>
                  <a:lnTo>
                    <a:pt x="55" y="712"/>
                  </a:lnTo>
                  <a:lnTo>
                    <a:pt x="82" y="715"/>
                  </a:lnTo>
                  <a:lnTo>
                    <a:pt x="130" y="708"/>
                  </a:lnTo>
                  <a:lnTo>
                    <a:pt x="113" y="725"/>
                  </a:lnTo>
                  <a:lnTo>
                    <a:pt x="72" y="725"/>
                  </a:lnTo>
                  <a:lnTo>
                    <a:pt x="45" y="735"/>
                  </a:lnTo>
                  <a:lnTo>
                    <a:pt x="48" y="780"/>
                  </a:lnTo>
                  <a:lnTo>
                    <a:pt x="51" y="827"/>
                  </a:lnTo>
                  <a:lnTo>
                    <a:pt x="55" y="875"/>
                  </a:lnTo>
                  <a:lnTo>
                    <a:pt x="69" y="909"/>
                  </a:lnTo>
                  <a:lnTo>
                    <a:pt x="69" y="923"/>
                  </a:lnTo>
                  <a:lnTo>
                    <a:pt x="45" y="957"/>
                  </a:lnTo>
                  <a:lnTo>
                    <a:pt x="21" y="970"/>
                  </a:lnTo>
                  <a:lnTo>
                    <a:pt x="0" y="1004"/>
                  </a:lnTo>
                  <a:lnTo>
                    <a:pt x="0" y="1035"/>
                  </a:lnTo>
                  <a:lnTo>
                    <a:pt x="10" y="1059"/>
                  </a:lnTo>
                  <a:lnTo>
                    <a:pt x="65" y="1042"/>
                  </a:lnTo>
                  <a:lnTo>
                    <a:pt x="99" y="1042"/>
                  </a:lnTo>
                  <a:lnTo>
                    <a:pt x="144" y="1062"/>
                  </a:lnTo>
                  <a:lnTo>
                    <a:pt x="192" y="1059"/>
                  </a:lnTo>
                  <a:lnTo>
                    <a:pt x="233" y="1042"/>
                  </a:lnTo>
                  <a:lnTo>
                    <a:pt x="257" y="1038"/>
                  </a:lnTo>
                  <a:lnTo>
                    <a:pt x="322" y="1042"/>
                  </a:lnTo>
                  <a:lnTo>
                    <a:pt x="350" y="1042"/>
                  </a:lnTo>
                  <a:lnTo>
                    <a:pt x="360" y="1059"/>
                  </a:lnTo>
                  <a:lnTo>
                    <a:pt x="388" y="1079"/>
                  </a:lnTo>
                  <a:lnTo>
                    <a:pt x="422" y="1076"/>
                  </a:lnTo>
                  <a:lnTo>
                    <a:pt x="463" y="1076"/>
                  </a:lnTo>
                  <a:lnTo>
                    <a:pt x="511" y="1059"/>
                  </a:lnTo>
                  <a:lnTo>
                    <a:pt x="518" y="1028"/>
                  </a:lnTo>
                  <a:lnTo>
                    <a:pt x="491" y="997"/>
                  </a:lnTo>
                  <a:lnTo>
                    <a:pt x="473" y="977"/>
                  </a:lnTo>
                  <a:lnTo>
                    <a:pt x="448" y="971"/>
                  </a:lnTo>
                  <a:lnTo>
                    <a:pt x="470" y="963"/>
                  </a:lnTo>
                  <a:lnTo>
                    <a:pt x="511" y="997"/>
                  </a:lnTo>
                  <a:lnTo>
                    <a:pt x="545" y="1018"/>
                  </a:lnTo>
                  <a:lnTo>
                    <a:pt x="542" y="1049"/>
                  </a:lnTo>
                  <a:lnTo>
                    <a:pt x="532" y="1069"/>
                  </a:lnTo>
                  <a:lnTo>
                    <a:pt x="594" y="1079"/>
                  </a:lnTo>
                  <a:lnTo>
                    <a:pt x="638" y="1076"/>
                  </a:lnTo>
                  <a:lnTo>
                    <a:pt x="676" y="1066"/>
                  </a:lnTo>
                  <a:lnTo>
                    <a:pt x="710" y="1069"/>
                  </a:lnTo>
                  <a:lnTo>
                    <a:pt x="755" y="1072"/>
                  </a:lnTo>
                  <a:lnTo>
                    <a:pt x="810" y="1076"/>
                  </a:lnTo>
                  <a:lnTo>
                    <a:pt x="830" y="1049"/>
                  </a:lnTo>
                  <a:lnTo>
                    <a:pt x="871" y="1028"/>
                  </a:lnTo>
                  <a:lnTo>
                    <a:pt x="933" y="1015"/>
                  </a:lnTo>
                  <a:lnTo>
                    <a:pt x="971" y="1008"/>
                  </a:lnTo>
                  <a:lnTo>
                    <a:pt x="1033" y="1028"/>
                  </a:lnTo>
                  <a:lnTo>
                    <a:pt x="1074" y="1035"/>
                  </a:lnTo>
                  <a:lnTo>
                    <a:pt x="1105" y="1059"/>
                  </a:lnTo>
                  <a:lnTo>
                    <a:pt x="1153" y="1069"/>
                  </a:lnTo>
                  <a:lnTo>
                    <a:pt x="1170" y="1076"/>
                  </a:lnTo>
                  <a:lnTo>
                    <a:pt x="1180" y="1062"/>
                  </a:lnTo>
                  <a:lnTo>
                    <a:pt x="1187" y="1028"/>
                  </a:lnTo>
                  <a:lnTo>
                    <a:pt x="1225" y="1028"/>
                  </a:lnTo>
                  <a:lnTo>
                    <a:pt x="1242" y="1038"/>
                  </a:lnTo>
                  <a:lnTo>
                    <a:pt x="1269" y="1059"/>
                  </a:lnTo>
                  <a:lnTo>
                    <a:pt x="1290" y="1086"/>
                  </a:lnTo>
                  <a:lnTo>
                    <a:pt x="1293" y="1059"/>
                  </a:lnTo>
                  <a:lnTo>
                    <a:pt x="1293" y="1032"/>
                  </a:lnTo>
                  <a:lnTo>
                    <a:pt x="1328" y="997"/>
                  </a:lnTo>
                  <a:lnTo>
                    <a:pt x="1321" y="1028"/>
                  </a:lnTo>
                  <a:lnTo>
                    <a:pt x="1331" y="1052"/>
                  </a:lnTo>
                  <a:lnTo>
                    <a:pt x="1372" y="1059"/>
                  </a:lnTo>
                  <a:lnTo>
                    <a:pt x="1451" y="1049"/>
                  </a:lnTo>
                  <a:lnTo>
                    <a:pt x="1544" y="1038"/>
                  </a:lnTo>
                  <a:lnTo>
                    <a:pt x="1599" y="1049"/>
                  </a:lnTo>
                  <a:lnTo>
                    <a:pt x="1626" y="1059"/>
                  </a:lnTo>
                  <a:lnTo>
                    <a:pt x="1709" y="1066"/>
                  </a:lnTo>
                  <a:lnTo>
                    <a:pt x="1736" y="1059"/>
                  </a:lnTo>
                  <a:lnTo>
                    <a:pt x="1770" y="1055"/>
                  </a:lnTo>
                  <a:lnTo>
                    <a:pt x="1815" y="1035"/>
                  </a:lnTo>
                  <a:lnTo>
                    <a:pt x="1863" y="1055"/>
                  </a:lnTo>
                  <a:lnTo>
                    <a:pt x="1932" y="1062"/>
                  </a:lnTo>
                  <a:lnTo>
                    <a:pt x="1983" y="1062"/>
                  </a:lnTo>
                  <a:lnTo>
                    <a:pt x="1969" y="1045"/>
                  </a:lnTo>
                </a:path>
              </a:pathLst>
            </a:custGeom>
            <a:gradFill rotWithShape="0">
              <a:gsLst>
                <a:gs pos="0">
                  <a:srgbClr val="DCDCDC"/>
                </a:gs>
                <a:gs pos="100000">
                  <a:schemeClr val="bg1"/>
                </a:gs>
              </a:gsLst>
              <a:lin ang="5400000" scaled="1"/>
            </a:gradFill>
            <a:ln w="12700" cap="rnd" cmpd="sng">
              <a:solidFill>
                <a:schemeClr val="accent1"/>
              </a:solidFill>
              <a:prstDash val="solid"/>
              <a:round/>
              <a:headEnd type="none" w="med" len="med"/>
              <a:tailEnd type="none" w="med" len="med"/>
            </a:ln>
            <a:effectLst/>
          </p:spPr>
          <p:txBody>
            <a:bodyPr/>
            <a:lstStyle/>
            <a:p>
              <a:endParaRPr lang="en-GB"/>
            </a:p>
          </p:txBody>
        </p:sp>
        <p:sp>
          <p:nvSpPr>
            <p:cNvPr id="12" name="Text Box 8"/>
            <p:cNvSpPr txBox="1">
              <a:spLocks noChangeArrowheads="1"/>
            </p:cNvSpPr>
            <p:nvPr/>
          </p:nvSpPr>
          <p:spPr bwMode="auto">
            <a:xfrm rot="1547409">
              <a:off x="3388" y="2519"/>
              <a:ext cx="1683" cy="654"/>
            </a:xfrm>
            <a:prstGeom prst="rect">
              <a:avLst/>
            </a:prstGeom>
            <a:noFill/>
            <a:ln w="12700">
              <a:noFill/>
              <a:miter lim="800000"/>
              <a:headEnd/>
              <a:tailEnd/>
            </a:ln>
            <a:effectLst/>
          </p:spPr>
          <p:txBody>
            <a:bodyPr wrap="none" lIns="0" tIns="0" rIns="0" bIns="0" anchor="ctr">
              <a:spAutoFit/>
            </a:bodyPr>
            <a:lstStyle/>
            <a:p>
              <a:pPr algn="ctr" eaLnBrk="0" hangingPunct="0"/>
              <a:r>
                <a:rPr lang="en-GB" sz="1400" b="1"/>
                <a:t>Expected</a:t>
              </a:r>
              <a:r>
                <a:rPr lang="en-GB" sz="2000"/>
                <a:t> </a:t>
              </a:r>
            </a:p>
            <a:p>
              <a:pPr algn="ctr" eaLnBrk="0" hangingPunct="0"/>
              <a:r>
                <a:rPr lang="en-GB" sz="1400" b="1"/>
                <a:t>impact</a:t>
              </a:r>
            </a:p>
          </p:txBody>
        </p:sp>
        <p:sp>
          <p:nvSpPr>
            <p:cNvPr id="13" name="Freeform 9"/>
            <p:cNvSpPr>
              <a:spLocks/>
            </p:cNvSpPr>
            <p:nvPr/>
          </p:nvSpPr>
          <p:spPr bwMode="auto">
            <a:xfrm>
              <a:off x="4121" y="3162"/>
              <a:ext cx="1100" cy="421"/>
            </a:xfrm>
            <a:custGeom>
              <a:avLst/>
              <a:gdLst/>
              <a:ahLst/>
              <a:cxnLst>
                <a:cxn ang="0">
                  <a:pos x="1180" y="33"/>
                </a:cxn>
                <a:cxn ang="0">
                  <a:pos x="1167" y="67"/>
                </a:cxn>
                <a:cxn ang="0">
                  <a:pos x="1151" y="102"/>
                </a:cxn>
                <a:cxn ang="0">
                  <a:pos x="1134" y="138"/>
                </a:cxn>
                <a:cxn ang="0">
                  <a:pos x="1114" y="172"/>
                </a:cxn>
                <a:cxn ang="0">
                  <a:pos x="1094" y="205"/>
                </a:cxn>
                <a:cxn ang="0">
                  <a:pos x="1071" y="239"/>
                </a:cxn>
                <a:cxn ang="0">
                  <a:pos x="1048" y="271"/>
                </a:cxn>
                <a:cxn ang="0">
                  <a:pos x="1024" y="301"/>
                </a:cxn>
                <a:cxn ang="0">
                  <a:pos x="999" y="331"/>
                </a:cxn>
                <a:cxn ang="0">
                  <a:pos x="974" y="360"/>
                </a:cxn>
                <a:cxn ang="0">
                  <a:pos x="947" y="385"/>
                </a:cxn>
                <a:cxn ang="0">
                  <a:pos x="922" y="408"/>
                </a:cxn>
                <a:cxn ang="0">
                  <a:pos x="882" y="440"/>
                </a:cxn>
                <a:cxn ang="0">
                  <a:pos x="828" y="472"/>
                </a:cxn>
                <a:cxn ang="0">
                  <a:pos x="766" y="500"/>
                </a:cxn>
                <a:cxn ang="0">
                  <a:pos x="655" y="527"/>
                </a:cxn>
                <a:cxn ang="0">
                  <a:pos x="438" y="504"/>
                </a:cxn>
                <a:cxn ang="0">
                  <a:pos x="364" y="472"/>
                </a:cxn>
                <a:cxn ang="0">
                  <a:pos x="307" y="438"/>
                </a:cxn>
                <a:cxn ang="0">
                  <a:pos x="254" y="397"/>
                </a:cxn>
                <a:cxn ang="0">
                  <a:pos x="220" y="369"/>
                </a:cxn>
                <a:cxn ang="0">
                  <a:pos x="196" y="344"/>
                </a:cxn>
                <a:cxn ang="0">
                  <a:pos x="172" y="317"/>
                </a:cxn>
                <a:cxn ang="0">
                  <a:pos x="148" y="289"/>
                </a:cxn>
                <a:cxn ang="0">
                  <a:pos x="127" y="259"/>
                </a:cxn>
                <a:cxn ang="0">
                  <a:pos x="106" y="228"/>
                </a:cxn>
                <a:cxn ang="0">
                  <a:pos x="86" y="195"/>
                </a:cxn>
                <a:cxn ang="0">
                  <a:pos x="66" y="161"/>
                </a:cxn>
                <a:cxn ang="0">
                  <a:pos x="48" y="126"/>
                </a:cxn>
                <a:cxn ang="0">
                  <a:pos x="32" y="88"/>
                </a:cxn>
                <a:cxn ang="0">
                  <a:pos x="18" y="49"/>
                </a:cxn>
                <a:cxn ang="0">
                  <a:pos x="0" y="0"/>
                </a:cxn>
                <a:cxn ang="0">
                  <a:pos x="142" y="23"/>
                </a:cxn>
                <a:cxn ang="0">
                  <a:pos x="155" y="53"/>
                </a:cxn>
                <a:cxn ang="0">
                  <a:pos x="170" y="81"/>
                </a:cxn>
                <a:cxn ang="0">
                  <a:pos x="184" y="110"/>
                </a:cxn>
                <a:cxn ang="0">
                  <a:pos x="200" y="136"/>
                </a:cxn>
                <a:cxn ang="0">
                  <a:pos x="222" y="168"/>
                </a:cxn>
                <a:cxn ang="0">
                  <a:pos x="244" y="198"/>
                </a:cxn>
                <a:cxn ang="0">
                  <a:pos x="263" y="220"/>
                </a:cxn>
                <a:cxn ang="0">
                  <a:pos x="298" y="257"/>
                </a:cxn>
                <a:cxn ang="0">
                  <a:pos x="340" y="291"/>
                </a:cxn>
                <a:cxn ang="0">
                  <a:pos x="384" y="321"/>
                </a:cxn>
                <a:cxn ang="0">
                  <a:pos x="431" y="346"/>
                </a:cxn>
                <a:cxn ang="0">
                  <a:pos x="528" y="376"/>
                </a:cxn>
                <a:cxn ang="0">
                  <a:pos x="728" y="360"/>
                </a:cxn>
                <a:cxn ang="0">
                  <a:pos x="802" y="324"/>
                </a:cxn>
                <a:cxn ang="0">
                  <a:pos x="851" y="292"/>
                </a:cxn>
                <a:cxn ang="0">
                  <a:pos x="884" y="262"/>
                </a:cxn>
                <a:cxn ang="0">
                  <a:pos x="919" y="227"/>
                </a:cxn>
                <a:cxn ang="0">
                  <a:pos x="951" y="186"/>
                </a:cxn>
                <a:cxn ang="0">
                  <a:pos x="983" y="143"/>
                </a:cxn>
                <a:cxn ang="0">
                  <a:pos x="1011" y="99"/>
                </a:cxn>
                <a:cxn ang="0">
                  <a:pos x="1024" y="76"/>
                </a:cxn>
                <a:cxn ang="0">
                  <a:pos x="1042" y="42"/>
                </a:cxn>
                <a:cxn ang="0">
                  <a:pos x="1060" y="0"/>
                </a:cxn>
              </a:cxnLst>
              <a:rect l="0" t="0" r="r" b="b"/>
              <a:pathLst>
                <a:path w="1192" h="530">
                  <a:moveTo>
                    <a:pt x="1192" y="0"/>
                  </a:moveTo>
                  <a:lnTo>
                    <a:pt x="1187" y="16"/>
                  </a:lnTo>
                  <a:lnTo>
                    <a:pt x="1184" y="24"/>
                  </a:lnTo>
                  <a:lnTo>
                    <a:pt x="1180" y="33"/>
                  </a:lnTo>
                  <a:lnTo>
                    <a:pt x="1178" y="42"/>
                  </a:lnTo>
                  <a:lnTo>
                    <a:pt x="1174" y="51"/>
                  </a:lnTo>
                  <a:lnTo>
                    <a:pt x="1171" y="60"/>
                  </a:lnTo>
                  <a:lnTo>
                    <a:pt x="1167" y="67"/>
                  </a:lnTo>
                  <a:lnTo>
                    <a:pt x="1163" y="76"/>
                  </a:lnTo>
                  <a:lnTo>
                    <a:pt x="1159" y="85"/>
                  </a:lnTo>
                  <a:lnTo>
                    <a:pt x="1155" y="94"/>
                  </a:lnTo>
                  <a:lnTo>
                    <a:pt x="1151" y="102"/>
                  </a:lnTo>
                  <a:lnTo>
                    <a:pt x="1147" y="111"/>
                  </a:lnTo>
                  <a:lnTo>
                    <a:pt x="1143" y="120"/>
                  </a:lnTo>
                  <a:lnTo>
                    <a:pt x="1138" y="129"/>
                  </a:lnTo>
                  <a:lnTo>
                    <a:pt x="1134" y="138"/>
                  </a:lnTo>
                  <a:lnTo>
                    <a:pt x="1128" y="145"/>
                  </a:lnTo>
                  <a:lnTo>
                    <a:pt x="1124" y="154"/>
                  </a:lnTo>
                  <a:lnTo>
                    <a:pt x="1119" y="163"/>
                  </a:lnTo>
                  <a:lnTo>
                    <a:pt x="1114" y="172"/>
                  </a:lnTo>
                  <a:lnTo>
                    <a:pt x="1108" y="181"/>
                  </a:lnTo>
                  <a:lnTo>
                    <a:pt x="1104" y="189"/>
                  </a:lnTo>
                  <a:lnTo>
                    <a:pt x="1099" y="197"/>
                  </a:lnTo>
                  <a:lnTo>
                    <a:pt x="1094" y="205"/>
                  </a:lnTo>
                  <a:lnTo>
                    <a:pt x="1087" y="214"/>
                  </a:lnTo>
                  <a:lnTo>
                    <a:pt x="1082" y="223"/>
                  </a:lnTo>
                  <a:lnTo>
                    <a:pt x="1076" y="230"/>
                  </a:lnTo>
                  <a:lnTo>
                    <a:pt x="1071" y="239"/>
                  </a:lnTo>
                  <a:lnTo>
                    <a:pt x="1066" y="248"/>
                  </a:lnTo>
                  <a:lnTo>
                    <a:pt x="1059" y="255"/>
                  </a:lnTo>
                  <a:lnTo>
                    <a:pt x="1054" y="262"/>
                  </a:lnTo>
                  <a:lnTo>
                    <a:pt x="1048" y="271"/>
                  </a:lnTo>
                  <a:lnTo>
                    <a:pt x="1042" y="278"/>
                  </a:lnTo>
                  <a:lnTo>
                    <a:pt x="1036" y="287"/>
                  </a:lnTo>
                  <a:lnTo>
                    <a:pt x="1030" y="294"/>
                  </a:lnTo>
                  <a:lnTo>
                    <a:pt x="1024" y="301"/>
                  </a:lnTo>
                  <a:lnTo>
                    <a:pt x="1018" y="310"/>
                  </a:lnTo>
                  <a:lnTo>
                    <a:pt x="1011" y="317"/>
                  </a:lnTo>
                  <a:lnTo>
                    <a:pt x="1006" y="324"/>
                  </a:lnTo>
                  <a:lnTo>
                    <a:pt x="999" y="331"/>
                  </a:lnTo>
                  <a:lnTo>
                    <a:pt x="992" y="339"/>
                  </a:lnTo>
                  <a:lnTo>
                    <a:pt x="986" y="346"/>
                  </a:lnTo>
                  <a:lnTo>
                    <a:pt x="980" y="353"/>
                  </a:lnTo>
                  <a:lnTo>
                    <a:pt x="974" y="360"/>
                  </a:lnTo>
                  <a:lnTo>
                    <a:pt x="967" y="365"/>
                  </a:lnTo>
                  <a:lnTo>
                    <a:pt x="960" y="372"/>
                  </a:lnTo>
                  <a:lnTo>
                    <a:pt x="954" y="379"/>
                  </a:lnTo>
                  <a:lnTo>
                    <a:pt x="947" y="385"/>
                  </a:lnTo>
                  <a:lnTo>
                    <a:pt x="940" y="390"/>
                  </a:lnTo>
                  <a:lnTo>
                    <a:pt x="935" y="397"/>
                  </a:lnTo>
                  <a:lnTo>
                    <a:pt x="928" y="402"/>
                  </a:lnTo>
                  <a:lnTo>
                    <a:pt x="922" y="408"/>
                  </a:lnTo>
                  <a:lnTo>
                    <a:pt x="915" y="415"/>
                  </a:lnTo>
                  <a:lnTo>
                    <a:pt x="908" y="420"/>
                  </a:lnTo>
                  <a:lnTo>
                    <a:pt x="895" y="429"/>
                  </a:lnTo>
                  <a:lnTo>
                    <a:pt x="882" y="440"/>
                  </a:lnTo>
                  <a:lnTo>
                    <a:pt x="870" y="449"/>
                  </a:lnTo>
                  <a:lnTo>
                    <a:pt x="856" y="456"/>
                  </a:lnTo>
                  <a:lnTo>
                    <a:pt x="843" y="463"/>
                  </a:lnTo>
                  <a:lnTo>
                    <a:pt x="828" y="472"/>
                  </a:lnTo>
                  <a:lnTo>
                    <a:pt x="812" y="479"/>
                  </a:lnTo>
                  <a:lnTo>
                    <a:pt x="798" y="488"/>
                  </a:lnTo>
                  <a:lnTo>
                    <a:pt x="782" y="493"/>
                  </a:lnTo>
                  <a:lnTo>
                    <a:pt x="766" y="500"/>
                  </a:lnTo>
                  <a:lnTo>
                    <a:pt x="750" y="505"/>
                  </a:lnTo>
                  <a:lnTo>
                    <a:pt x="719" y="514"/>
                  </a:lnTo>
                  <a:lnTo>
                    <a:pt x="687" y="521"/>
                  </a:lnTo>
                  <a:lnTo>
                    <a:pt x="655" y="527"/>
                  </a:lnTo>
                  <a:lnTo>
                    <a:pt x="592" y="530"/>
                  </a:lnTo>
                  <a:lnTo>
                    <a:pt x="530" y="525"/>
                  </a:lnTo>
                  <a:lnTo>
                    <a:pt x="468" y="512"/>
                  </a:lnTo>
                  <a:lnTo>
                    <a:pt x="438" y="504"/>
                  </a:lnTo>
                  <a:lnTo>
                    <a:pt x="408" y="491"/>
                  </a:lnTo>
                  <a:lnTo>
                    <a:pt x="394" y="486"/>
                  </a:lnTo>
                  <a:lnTo>
                    <a:pt x="379" y="479"/>
                  </a:lnTo>
                  <a:lnTo>
                    <a:pt x="364" y="472"/>
                  </a:lnTo>
                  <a:lnTo>
                    <a:pt x="350" y="463"/>
                  </a:lnTo>
                  <a:lnTo>
                    <a:pt x="335" y="456"/>
                  </a:lnTo>
                  <a:lnTo>
                    <a:pt x="322" y="447"/>
                  </a:lnTo>
                  <a:lnTo>
                    <a:pt x="307" y="438"/>
                  </a:lnTo>
                  <a:lnTo>
                    <a:pt x="294" y="429"/>
                  </a:lnTo>
                  <a:lnTo>
                    <a:pt x="280" y="418"/>
                  </a:lnTo>
                  <a:lnTo>
                    <a:pt x="267" y="408"/>
                  </a:lnTo>
                  <a:lnTo>
                    <a:pt x="254" y="397"/>
                  </a:lnTo>
                  <a:lnTo>
                    <a:pt x="240" y="386"/>
                  </a:lnTo>
                  <a:lnTo>
                    <a:pt x="234" y="381"/>
                  </a:lnTo>
                  <a:lnTo>
                    <a:pt x="227" y="374"/>
                  </a:lnTo>
                  <a:lnTo>
                    <a:pt x="220" y="369"/>
                  </a:lnTo>
                  <a:lnTo>
                    <a:pt x="215" y="363"/>
                  </a:lnTo>
                  <a:lnTo>
                    <a:pt x="208" y="356"/>
                  </a:lnTo>
                  <a:lnTo>
                    <a:pt x="202" y="351"/>
                  </a:lnTo>
                  <a:lnTo>
                    <a:pt x="196" y="344"/>
                  </a:lnTo>
                  <a:lnTo>
                    <a:pt x="190" y="337"/>
                  </a:lnTo>
                  <a:lnTo>
                    <a:pt x="184" y="331"/>
                  </a:lnTo>
                  <a:lnTo>
                    <a:pt x="178" y="324"/>
                  </a:lnTo>
                  <a:lnTo>
                    <a:pt x="172" y="317"/>
                  </a:lnTo>
                  <a:lnTo>
                    <a:pt x="166" y="310"/>
                  </a:lnTo>
                  <a:lnTo>
                    <a:pt x="160" y="303"/>
                  </a:lnTo>
                  <a:lnTo>
                    <a:pt x="155" y="296"/>
                  </a:lnTo>
                  <a:lnTo>
                    <a:pt x="148" y="289"/>
                  </a:lnTo>
                  <a:lnTo>
                    <a:pt x="143" y="282"/>
                  </a:lnTo>
                  <a:lnTo>
                    <a:pt x="138" y="275"/>
                  </a:lnTo>
                  <a:lnTo>
                    <a:pt x="132" y="268"/>
                  </a:lnTo>
                  <a:lnTo>
                    <a:pt x="127" y="259"/>
                  </a:lnTo>
                  <a:lnTo>
                    <a:pt x="122" y="252"/>
                  </a:lnTo>
                  <a:lnTo>
                    <a:pt x="116" y="244"/>
                  </a:lnTo>
                  <a:lnTo>
                    <a:pt x="111" y="236"/>
                  </a:lnTo>
                  <a:lnTo>
                    <a:pt x="106" y="228"/>
                  </a:lnTo>
                  <a:lnTo>
                    <a:pt x="100" y="220"/>
                  </a:lnTo>
                  <a:lnTo>
                    <a:pt x="95" y="213"/>
                  </a:lnTo>
                  <a:lnTo>
                    <a:pt x="90" y="204"/>
                  </a:lnTo>
                  <a:lnTo>
                    <a:pt x="86" y="195"/>
                  </a:lnTo>
                  <a:lnTo>
                    <a:pt x="80" y="188"/>
                  </a:lnTo>
                  <a:lnTo>
                    <a:pt x="76" y="179"/>
                  </a:lnTo>
                  <a:lnTo>
                    <a:pt x="71" y="170"/>
                  </a:lnTo>
                  <a:lnTo>
                    <a:pt x="66" y="161"/>
                  </a:lnTo>
                  <a:lnTo>
                    <a:pt x="62" y="152"/>
                  </a:lnTo>
                  <a:lnTo>
                    <a:pt x="58" y="143"/>
                  </a:lnTo>
                  <a:lnTo>
                    <a:pt x="52" y="134"/>
                  </a:lnTo>
                  <a:lnTo>
                    <a:pt x="48" y="126"/>
                  </a:lnTo>
                  <a:lnTo>
                    <a:pt x="44" y="115"/>
                  </a:lnTo>
                  <a:lnTo>
                    <a:pt x="40" y="106"/>
                  </a:lnTo>
                  <a:lnTo>
                    <a:pt x="36" y="97"/>
                  </a:lnTo>
                  <a:lnTo>
                    <a:pt x="32" y="88"/>
                  </a:lnTo>
                  <a:lnTo>
                    <a:pt x="28" y="78"/>
                  </a:lnTo>
                  <a:lnTo>
                    <a:pt x="24" y="69"/>
                  </a:lnTo>
                  <a:lnTo>
                    <a:pt x="20" y="58"/>
                  </a:lnTo>
                  <a:lnTo>
                    <a:pt x="18" y="49"/>
                  </a:lnTo>
                  <a:lnTo>
                    <a:pt x="14" y="39"/>
                  </a:lnTo>
                  <a:lnTo>
                    <a:pt x="10" y="30"/>
                  </a:lnTo>
                  <a:lnTo>
                    <a:pt x="7" y="19"/>
                  </a:lnTo>
                  <a:lnTo>
                    <a:pt x="0" y="0"/>
                  </a:lnTo>
                  <a:lnTo>
                    <a:pt x="132" y="0"/>
                  </a:lnTo>
                  <a:lnTo>
                    <a:pt x="135" y="7"/>
                  </a:lnTo>
                  <a:lnTo>
                    <a:pt x="139" y="14"/>
                  </a:lnTo>
                  <a:lnTo>
                    <a:pt x="142" y="23"/>
                  </a:lnTo>
                  <a:lnTo>
                    <a:pt x="144" y="30"/>
                  </a:lnTo>
                  <a:lnTo>
                    <a:pt x="148" y="39"/>
                  </a:lnTo>
                  <a:lnTo>
                    <a:pt x="151" y="46"/>
                  </a:lnTo>
                  <a:lnTo>
                    <a:pt x="155" y="53"/>
                  </a:lnTo>
                  <a:lnTo>
                    <a:pt x="159" y="60"/>
                  </a:lnTo>
                  <a:lnTo>
                    <a:pt x="162" y="67"/>
                  </a:lnTo>
                  <a:lnTo>
                    <a:pt x="166" y="76"/>
                  </a:lnTo>
                  <a:lnTo>
                    <a:pt x="170" y="81"/>
                  </a:lnTo>
                  <a:lnTo>
                    <a:pt x="172" y="88"/>
                  </a:lnTo>
                  <a:lnTo>
                    <a:pt x="176" y="95"/>
                  </a:lnTo>
                  <a:lnTo>
                    <a:pt x="180" y="102"/>
                  </a:lnTo>
                  <a:lnTo>
                    <a:pt x="184" y="110"/>
                  </a:lnTo>
                  <a:lnTo>
                    <a:pt x="188" y="117"/>
                  </a:lnTo>
                  <a:lnTo>
                    <a:pt x="192" y="124"/>
                  </a:lnTo>
                  <a:lnTo>
                    <a:pt x="196" y="131"/>
                  </a:lnTo>
                  <a:lnTo>
                    <a:pt x="200" y="136"/>
                  </a:lnTo>
                  <a:lnTo>
                    <a:pt x="204" y="143"/>
                  </a:lnTo>
                  <a:lnTo>
                    <a:pt x="214" y="156"/>
                  </a:lnTo>
                  <a:lnTo>
                    <a:pt x="218" y="163"/>
                  </a:lnTo>
                  <a:lnTo>
                    <a:pt x="222" y="168"/>
                  </a:lnTo>
                  <a:lnTo>
                    <a:pt x="226" y="175"/>
                  </a:lnTo>
                  <a:lnTo>
                    <a:pt x="231" y="181"/>
                  </a:lnTo>
                  <a:lnTo>
                    <a:pt x="240" y="193"/>
                  </a:lnTo>
                  <a:lnTo>
                    <a:pt x="244" y="198"/>
                  </a:lnTo>
                  <a:lnTo>
                    <a:pt x="250" y="204"/>
                  </a:lnTo>
                  <a:lnTo>
                    <a:pt x="254" y="209"/>
                  </a:lnTo>
                  <a:lnTo>
                    <a:pt x="259" y="214"/>
                  </a:lnTo>
                  <a:lnTo>
                    <a:pt x="263" y="220"/>
                  </a:lnTo>
                  <a:lnTo>
                    <a:pt x="268" y="225"/>
                  </a:lnTo>
                  <a:lnTo>
                    <a:pt x="278" y="236"/>
                  </a:lnTo>
                  <a:lnTo>
                    <a:pt x="288" y="246"/>
                  </a:lnTo>
                  <a:lnTo>
                    <a:pt x="298" y="257"/>
                  </a:lnTo>
                  <a:lnTo>
                    <a:pt x="308" y="266"/>
                  </a:lnTo>
                  <a:lnTo>
                    <a:pt x="319" y="275"/>
                  </a:lnTo>
                  <a:lnTo>
                    <a:pt x="330" y="284"/>
                  </a:lnTo>
                  <a:lnTo>
                    <a:pt x="340" y="291"/>
                  </a:lnTo>
                  <a:lnTo>
                    <a:pt x="351" y="299"/>
                  </a:lnTo>
                  <a:lnTo>
                    <a:pt x="363" y="307"/>
                  </a:lnTo>
                  <a:lnTo>
                    <a:pt x="374" y="315"/>
                  </a:lnTo>
                  <a:lnTo>
                    <a:pt x="384" y="321"/>
                  </a:lnTo>
                  <a:lnTo>
                    <a:pt x="396" y="328"/>
                  </a:lnTo>
                  <a:lnTo>
                    <a:pt x="408" y="335"/>
                  </a:lnTo>
                  <a:lnTo>
                    <a:pt x="419" y="340"/>
                  </a:lnTo>
                  <a:lnTo>
                    <a:pt x="431" y="346"/>
                  </a:lnTo>
                  <a:lnTo>
                    <a:pt x="455" y="356"/>
                  </a:lnTo>
                  <a:lnTo>
                    <a:pt x="479" y="363"/>
                  </a:lnTo>
                  <a:lnTo>
                    <a:pt x="503" y="370"/>
                  </a:lnTo>
                  <a:lnTo>
                    <a:pt x="528" y="376"/>
                  </a:lnTo>
                  <a:lnTo>
                    <a:pt x="578" y="381"/>
                  </a:lnTo>
                  <a:lnTo>
                    <a:pt x="628" y="381"/>
                  </a:lnTo>
                  <a:lnTo>
                    <a:pt x="679" y="374"/>
                  </a:lnTo>
                  <a:lnTo>
                    <a:pt x="728" y="360"/>
                  </a:lnTo>
                  <a:lnTo>
                    <a:pt x="754" y="349"/>
                  </a:lnTo>
                  <a:lnTo>
                    <a:pt x="778" y="339"/>
                  </a:lnTo>
                  <a:lnTo>
                    <a:pt x="790" y="331"/>
                  </a:lnTo>
                  <a:lnTo>
                    <a:pt x="802" y="324"/>
                  </a:lnTo>
                  <a:lnTo>
                    <a:pt x="815" y="317"/>
                  </a:lnTo>
                  <a:lnTo>
                    <a:pt x="827" y="310"/>
                  </a:lnTo>
                  <a:lnTo>
                    <a:pt x="843" y="298"/>
                  </a:lnTo>
                  <a:lnTo>
                    <a:pt x="851" y="292"/>
                  </a:lnTo>
                  <a:lnTo>
                    <a:pt x="859" y="285"/>
                  </a:lnTo>
                  <a:lnTo>
                    <a:pt x="868" y="278"/>
                  </a:lnTo>
                  <a:lnTo>
                    <a:pt x="876" y="269"/>
                  </a:lnTo>
                  <a:lnTo>
                    <a:pt x="884" y="262"/>
                  </a:lnTo>
                  <a:lnTo>
                    <a:pt x="894" y="253"/>
                  </a:lnTo>
                  <a:lnTo>
                    <a:pt x="902" y="244"/>
                  </a:lnTo>
                  <a:lnTo>
                    <a:pt x="910" y="236"/>
                  </a:lnTo>
                  <a:lnTo>
                    <a:pt x="919" y="227"/>
                  </a:lnTo>
                  <a:lnTo>
                    <a:pt x="927" y="216"/>
                  </a:lnTo>
                  <a:lnTo>
                    <a:pt x="935" y="207"/>
                  </a:lnTo>
                  <a:lnTo>
                    <a:pt x="943" y="197"/>
                  </a:lnTo>
                  <a:lnTo>
                    <a:pt x="951" y="186"/>
                  </a:lnTo>
                  <a:lnTo>
                    <a:pt x="959" y="175"/>
                  </a:lnTo>
                  <a:lnTo>
                    <a:pt x="967" y="165"/>
                  </a:lnTo>
                  <a:lnTo>
                    <a:pt x="975" y="154"/>
                  </a:lnTo>
                  <a:lnTo>
                    <a:pt x="983" y="143"/>
                  </a:lnTo>
                  <a:lnTo>
                    <a:pt x="990" y="133"/>
                  </a:lnTo>
                  <a:lnTo>
                    <a:pt x="998" y="122"/>
                  </a:lnTo>
                  <a:lnTo>
                    <a:pt x="1004" y="110"/>
                  </a:lnTo>
                  <a:lnTo>
                    <a:pt x="1011" y="99"/>
                  </a:lnTo>
                  <a:lnTo>
                    <a:pt x="1015" y="94"/>
                  </a:lnTo>
                  <a:lnTo>
                    <a:pt x="1018" y="88"/>
                  </a:lnTo>
                  <a:lnTo>
                    <a:pt x="1020" y="81"/>
                  </a:lnTo>
                  <a:lnTo>
                    <a:pt x="1024" y="76"/>
                  </a:lnTo>
                  <a:lnTo>
                    <a:pt x="1027" y="71"/>
                  </a:lnTo>
                  <a:lnTo>
                    <a:pt x="1030" y="65"/>
                  </a:lnTo>
                  <a:lnTo>
                    <a:pt x="1036" y="55"/>
                  </a:lnTo>
                  <a:lnTo>
                    <a:pt x="1042" y="42"/>
                  </a:lnTo>
                  <a:lnTo>
                    <a:pt x="1047" y="32"/>
                  </a:lnTo>
                  <a:lnTo>
                    <a:pt x="1051" y="21"/>
                  </a:lnTo>
                  <a:lnTo>
                    <a:pt x="1056" y="10"/>
                  </a:lnTo>
                  <a:lnTo>
                    <a:pt x="1060" y="0"/>
                  </a:lnTo>
                  <a:lnTo>
                    <a:pt x="1192" y="0"/>
                  </a:lnTo>
                  <a:lnTo>
                    <a:pt x="1192"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14" name="Freeform 10"/>
            <p:cNvSpPr>
              <a:spLocks/>
            </p:cNvSpPr>
            <p:nvPr/>
          </p:nvSpPr>
          <p:spPr bwMode="auto">
            <a:xfrm>
              <a:off x="4145" y="3162"/>
              <a:ext cx="1037" cy="78"/>
            </a:xfrm>
            <a:custGeom>
              <a:avLst/>
              <a:gdLst/>
              <a:ahLst/>
              <a:cxnLst>
                <a:cxn ang="0">
                  <a:pos x="0" y="0"/>
                </a:cxn>
                <a:cxn ang="0">
                  <a:pos x="1124" y="0"/>
                </a:cxn>
                <a:cxn ang="0">
                  <a:pos x="970" y="138"/>
                </a:cxn>
                <a:cxn ang="0">
                  <a:pos x="104" y="138"/>
                </a:cxn>
                <a:cxn ang="0">
                  <a:pos x="0" y="0"/>
                </a:cxn>
                <a:cxn ang="0">
                  <a:pos x="0" y="0"/>
                </a:cxn>
              </a:cxnLst>
              <a:rect l="0" t="0" r="r" b="b"/>
              <a:pathLst>
                <a:path w="1124" h="138">
                  <a:moveTo>
                    <a:pt x="0" y="0"/>
                  </a:moveTo>
                  <a:lnTo>
                    <a:pt x="1124" y="0"/>
                  </a:lnTo>
                  <a:lnTo>
                    <a:pt x="970" y="138"/>
                  </a:lnTo>
                  <a:lnTo>
                    <a:pt x="104" y="138"/>
                  </a:lnTo>
                  <a:lnTo>
                    <a:pt x="0" y="0"/>
                  </a:lnTo>
                  <a:lnTo>
                    <a:pt x="0"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15" name="Freeform 11"/>
            <p:cNvSpPr>
              <a:spLocks/>
            </p:cNvSpPr>
            <p:nvPr/>
          </p:nvSpPr>
          <p:spPr bwMode="auto">
            <a:xfrm>
              <a:off x="4420" y="3292"/>
              <a:ext cx="161" cy="116"/>
            </a:xfrm>
            <a:custGeom>
              <a:avLst/>
              <a:gdLst/>
              <a:ahLst/>
              <a:cxnLst>
                <a:cxn ang="0">
                  <a:pos x="0" y="0"/>
                </a:cxn>
                <a:cxn ang="0">
                  <a:pos x="50" y="72"/>
                </a:cxn>
                <a:cxn ang="0">
                  <a:pos x="110" y="119"/>
                </a:cxn>
                <a:cxn ang="0">
                  <a:pos x="175" y="145"/>
                </a:cxn>
                <a:cxn ang="0">
                  <a:pos x="110" y="65"/>
                </a:cxn>
                <a:cxn ang="0">
                  <a:pos x="66" y="0"/>
                </a:cxn>
                <a:cxn ang="0">
                  <a:pos x="0" y="0"/>
                </a:cxn>
                <a:cxn ang="0">
                  <a:pos x="0" y="0"/>
                </a:cxn>
              </a:cxnLst>
              <a:rect l="0" t="0" r="r" b="b"/>
              <a:pathLst>
                <a:path w="175" h="145">
                  <a:moveTo>
                    <a:pt x="0" y="0"/>
                  </a:moveTo>
                  <a:lnTo>
                    <a:pt x="50" y="72"/>
                  </a:lnTo>
                  <a:lnTo>
                    <a:pt x="110" y="119"/>
                  </a:lnTo>
                  <a:lnTo>
                    <a:pt x="175" y="145"/>
                  </a:lnTo>
                  <a:lnTo>
                    <a:pt x="110" y="65"/>
                  </a:lnTo>
                  <a:lnTo>
                    <a:pt x="66" y="0"/>
                  </a:lnTo>
                  <a:lnTo>
                    <a:pt x="0" y="0"/>
                  </a:lnTo>
                  <a:lnTo>
                    <a:pt x="0" y="0"/>
                  </a:lnTo>
                  <a:close/>
                </a:path>
              </a:pathLst>
            </a:custGeom>
            <a:solidFill>
              <a:schemeClr val="bg1"/>
            </a:solidFill>
            <a:ln w="9525">
              <a:noFill/>
              <a:round/>
              <a:headEnd/>
              <a:tailEnd/>
            </a:ln>
            <a:effectLst/>
          </p:spPr>
          <p:txBody>
            <a:bodyPr/>
            <a:lstStyle/>
            <a:p>
              <a:endParaRPr lang="en-GB"/>
            </a:p>
          </p:txBody>
        </p:sp>
        <p:grpSp>
          <p:nvGrpSpPr>
            <p:cNvPr id="16" name="Group 12"/>
            <p:cNvGrpSpPr>
              <a:grpSpLocks/>
            </p:cNvGrpSpPr>
            <p:nvPr/>
          </p:nvGrpSpPr>
          <p:grpSpPr bwMode="auto">
            <a:xfrm>
              <a:off x="2088" y="1385"/>
              <a:ext cx="1593" cy="2360"/>
              <a:chOff x="2260" y="1385"/>
              <a:chExt cx="1723" cy="2360"/>
            </a:xfrm>
          </p:grpSpPr>
          <p:sp>
            <p:nvSpPr>
              <p:cNvPr id="25" name="Freeform 13"/>
              <p:cNvSpPr>
                <a:spLocks/>
              </p:cNvSpPr>
              <p:nvPr/>
            </p:nvSpPr>
            <p:spPr bwMode="auto">
              <a:xfrm>
                <a:off x="2947" y="1698"/>
                <a:ext cx="344" cy="312"/>
              </a:xfrm>
              <a:custGeom>
                <a:avLst/>
                <a:gdLst/>
                <a:ahLst/>
                <a:cxnLst>
                  <a:cxn ang="0">
                    <a:pos x="174" y="0"/>
                  </a:cxn>
                  <a:cxn ang="0">
                    <a:pos x="68" y="151"/>
                  </a:cxn>
                  <a:cxn ang="0">
                    <a:pos x="0" y="270"/>
                  </a:cxn>
                  <a:cxn ang="0">
                    <a:pos x="68" y="483"/>
                  </a:cxn>
                  <a:cxn ang="0">
                    <a:pos x="174" y="575"/>
                  </a:cxn>
                  <a:cxn ang="0">
                    <a:pos x="344" y="359"/>
                  </a:cxn>
                  <a:cxn ang="0">
                    <a:pos x="344" y="192"/>
                  </a:cxn>
                  <a:cxn ang="0">
                    <a:pos x="174" y="0"/>
                  </a:cxn>
                  <a:cxn ang="0">
                    <a:pos x="174" y="0"/>
                  </a:cxn>
                </a:cxnLst>
                <a:rect l="0" t="0" r="r" b="b"/>
                <a:pathLst>
                  <a:path w="344" h="575">
                    <a:moveTo>
                      <a:pt x="174" y="0"/>
                    </a:moveTo>
                    <a:lnTo>
                      <a:pt x="68" y="151"/>
                    </a:lnTo>
                    <a:lnTo>
                      <a:pt x="0" y="270"/>
                    </a:lnTo>
                    <a:lnTo>
                      <a:pt x="68" y="483"/>
                    </a:lnTo>
                    <a:lnTo>
                      <a:pt x="174" y="575"/>
                    </a:lnTo>
                    <a:lnTo>
                      <a:pt x="344" y="359"/>
                    </a:lnTo>
                    <a:lnTo>
                      <a:pt x="344" y="192"/>
                    </a:lnTo>
                    <a:lnTo>
                      <a:pt x="174" y="0"/>
                    </a:lnTo>
                    <a:lnTo>
                      <a:pt x="174" y="0"/>
                    </a:lnTo>
                    <a:close/>
                  </a:path>
                </a:pathLst>
              </a:custGeom>
              <a:solidFill>
                <a:srgbClr val="DCDCDC"/>
              </a:solidFill>
              <a:ln w="9525">
                <a:noFill/>
                <a:round/>
                <a:headEnd/>
                <a:tailEnd/>
              </a:ln>
              <a:effectLst/>
            </p:spPr>
            <p:txBody>
              <a:bodyPr/>
              <a:lstStyle/>
              <a:p>
                <a:endParaRPr lang="en-GB"/>
              </a:p>
            </p:txBody>
          </p:sp>
          <p:sp>
            <p:nvSpPr>
              <p:cNvPr id="26" name="Freeform 14"/>
              <p:cNvSpPr>
                <a:spLocks/>
              </p:cNvSpPr>
              <p:nvPr/>
            </p:nvSpPr>
            <p:spPr bwMode="auto">
              <a:xfrm>
                <a:off x="3015" y="1982"/>
                <a:ext cx="213" cy="1516"/>
              </a:xfrm>
              <a:custGeom>
                <a:avLst/>
                <a:gdLst/>
                <a:ahLst/>
                <a:cxnLst>
                  <a:cxn ang="0">
                    <a:pos x="40" y="0"/>
                  </a:cxn>
                  <a:cxn ang="0">
                    <a:pos x="0" y="2619"/>
                  </a:cxn>
                  <a:cxn ang="0">
                    <a:pos x="213" y="2619"/>
                  </a:cxn>
                  <a:cxn ang="0">
                    <a:pos x="173" y="0"/>
                  </a:cxn>
                  <a:cxn ang="0">
                    <a:pos x="106" y="0"/>
                  </a:cxn>
                  <a:cxn ang="0">
                    <a:pos x="40" y="0"/>
                  </a:cxn>
                  <a:cxn ang="0">
                    <a:pos x="40" y="0"/>
                  </a:cxn>
                </a:cxnLst>
                <a:rect l="0" t="0" r="r" b="b"/>
                <a:pathLst>
                  <a:path w="213" h="2619">
                    <a:moveTo>
                      <a:pt x="40" y="0"/>
                    </a:moveTo>
                    <a:lnTo>
                      <a:pt x="0" y="2619"/>
                    </a:lnTo>
                    <a:lnTo>
                      <a:pt x="213" y="2619"/>
                    </a:lnTo>
                    <a:lnTo>
                      <a:pt x="173" y="0"/>
                    </a:lnTo>
                    <a:lnTo>
                      <a:pt x="106" y="0"/>
                    </a:lnTo>
                    <a:lnTo>
                      <a:pt x="40" y="0"/>
                    </a:lnTo>
                    <a:lnTo>
                      <a:pt x="40"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27" name="Freeform 15"/>
              <p:cNvSpPr>
                <a:spLocks/>
              </p:cNvSpPr>
              <p:nvPr/>
            </p:nvSpPr>
            <p:spPr bwMode="auto">
              <a:xfrm>
                <a:off x="2439" y="3352"/>
                <a:ext cx="1380" cy="335"/>
              </a:xfrm>
              <a:custGeom>
                <a:avLst/>
                <a:gdLst/>
                <a:ahLst/>
                <a:cxnLst>
                  <a:cxn ang="0">
                    <a:pos x="0" y="305"/>
                  </a:cxn>
                  <a:cxn ang="0">
                    <a:pos x="553" y="0"/>
                  </a:cxn>
                  <a:cxn ang="0">
                    <a:pos x="789" y="14"/>
                  </a:cxn>
                  <a:cxn ang="0">
                    <a:pos x="1380" y="312"/>
                  </a:cxn>
                  <a:cxn ang="0">
                    <a:pos x="0" y="305"/>
                  </a:cxn>
                  <a:cxn ang="0">
                    <a:pos x="0" y="305"/>
                  </a:cxn>
                </a:cxnLst>
                <a:rect l="0" t="0" r="r" b="b"/>
                <a:pathLst>
                  <a:path w="1380" h="312">
                    <a:moveTo>
                      <a:pt x="0" y="305"/>
                    </a:moveTo>
                    <a:lnTo>
                      <a:pt x="553" y="0"/>
                    </a:lnTo>
                    <a:lnTo>
                      <a:pt x="789" y="14"/>
                    </a:lnTo>
                    <a:lnTo>
                      <a:pt x="1380" y="312"/>
                    </a:lnTo>
                    <a:lnTo>
                      <a:pt x="0" y="305"/>
                    </a:lnTo>
                    <a:lnTo>
                      <a:pt x="0" y="305"/>
                    </a:lnTo>
                    <a:close/>
                  </a:path>
                </a:pathLst>
              </a:custGeom>
              <a:solidFill>
                <a:srgbClr val="DCDCDC"/>
              </a:solidFill>
              <a:ln w="9525">
                <a:noFill/>
                <a:round/>
                <a:headEnd/>
                <a:tailEnd/>
              </a:ln>
              <a:effectLst/>
            </p:spPr>
            <p:txBody>
              <a:bodyPr/>
              <a:lstStyle/>
              <a:p>
                <a:endParaRPr lang="en-GB"/>
              </a:p>
            </p:txBody>
          </p:sp>
          <p:sp>
            <p:nvSpPr>
              <p:cNvPr id="28" name="Freeform 16"/>
              <p:cNvSpPr>
                <a:spLocks/>
              </p:cNvSpPr>
              <p:nvPr/>
            </p:nvSpPr>
            <p:spPr bwMode="auto">
              <a:xfrm>
                <a:off x="3156" y="3397"/>
                <a:ext cx="553" cy="320"/>
              </a:xfrm>
              <a:custGeom>
                <a:avLst/>
                <a:gdLst/>
                <a:ahLst/>
                <a:cxnLst>
                  <a:cxn ang="0">
                    <a:pos x="0" y="34"/>
                  </a:cxn>
                  <a:cxn ang="0">
                    <a:pos x="149" y="126"/>
                  </a:cxn>
                  <a:cxn ang="0">
                    <a:pos x="235" y="233"/>
                  </a:cxn>
                  <a:cxn ang="0">
                    <a:pos x="393" y="299"/>
                  </a:cxn>
                  <a:cxn ang="0">
                    <a:pos x="553" y="238"/>
                  </a:cxn>
                  <a:cxn ang="0">
                    <a:pos x="299" y="0"/>
                  </a:cxn>
                  <a:cxn ang="0">
                    <a:pos x="0" y="34"/>
                  </a:cxn>
                  <a:cxn ang="0">
                    <a:pos x="0" y="34"/>
                  </a:cxn>
                </a:cxnLst>
                <a:rect l="0" t="0" r="r" b="b"/>
                <a:pathLst>
                  <a:path w="553" h="299">
                    <a:moveTo>
                      <a:pt x="0" y="34"/>
                    </a:moveTo>
                    <a:lnTo>
                      <a:pt x="149" y="126"/>
                    </a:lnTo>
                    <a:lnTo>
                      <a:pt x="235" y="233"/>
                    </a:lnTo>
                    <a:lnTo>
                      <a:pt x="393" y="299"/>
                    </a:lnTo>
                    <a:lnTo>
                      <a:pt x="553" y="238"/>
                    </a:lnTo>
                    <a:lnTo>
                      <a:pt x="299" y="0"/>
                    </a:lnTo>
                    <a:lnTo>
                      <a:pt x="0" y="34"/>
                    </a:lnTo>
                    <a:lnTo>
                      <a:pt x="0" y="34"/>
                    </a:lnTo>
                    <a:close/>
                  </a:path>
                </a:pathLst>
              </a:custGeom>
              <a:solidFill>
                <a:srgbClr val="B9B9B9"/>
              </a:solidFill>
              <a:ln w="9525">
                <a:noFill/>
                <a:round/>
                <a:headEnd/>
                <a:tailEnd/>
              </a:ln>
              <a:effectLst/>
            </p:spPr>
            <p:txBody>
              <a:bodyPr/>
              <a:lstStyle/>
              <a:p>
                <a:endParaRPr lang="en-GB"/>
              </a:p>
            </p:txBody>
          </p:sp>
          <p:sp>
            <p:nvSpPr>
              <p:cNvPr id="29" name="Freeform 17"/>
              <p:cNvSpPr>
                <a:spLocks/>
              </p:cNvSpPr>
              <p:nvPr/>
            </p:nvSpPr>
            <p:spPr bwMode="auto">
              <a:xfrm>
                <a:off x="2783" y="3483"/>
                <a:ext cx="249" cy="127"/>
              </a:xfrm>
              <a:custGeom>
                <a:avLst/>
                <a:gdLst/>
                <a:ahLst/>
                <a:cxnLst>
                  <a:cxn ang="0">
                    <a:pos x="0" y="112"/>
                  </a:cxn>
                  <a:cxn ang="0">
                    <a:pos x="104" y="46"/>
                  </a:cxn>
                  <a:cxn ang="0">
                    <a:pos x="249" y="0"/>
                  </a:cxn>
                  <a:cxn ang="0">
                    <a:pos x="169" y="59"/>
                  </a:cxn>
                  <a:cxn ang="0">
                    <a:pos x="118" y="119"/>
                  </a:cxn>
                  <a:cxn ang="0">
                    <a:pos x="0" y="112"/>
                  </a:cxn>
                  <a:cxn ang="0">
                    <a:pos x="0" y="112"/>
                  </a:cxn>
                </a:cxnLst>
                <a:rect l="0" t="0" r="r" b="b"/>
                <a:pathLst>
                  <a:path w="249" h="119">
                    <a:moveTo>
                      <a:pt x="0" y="112"/>
                    </a:moveTo>
                    <a:lnTo>
                      <a:pt x="104" y="46"/>
                    </a:lnTo>
                    <a:lnTo>
                      <a:pt x="249" y="0"/>
                    </a:lnTo>
                    <a:lnTo>
                      <a:pt x="169" y="59"/>
                    </a:lnTo>
                    <a:lnTo>
                      <a:pt x="118" y="119"/>
                    </a:lnTo>
                    <a:lnTo>
                      <a:pt x="0" y="112"/>
                    </a:lnTo>
                    <a:lnTo>
                      <a:pt x="0" y="112"/>
                    </a:lnTo>
                    <a:close/>
                  </a:path>
                </a:pathLst>
              </a:custGeom>
              <a:solidFill>
                <a:schemeClr val="bg1"/>
              </a:solidFill>
              <a:ln w="9525">
                <a:noFill/>
                <a:round/>
                <a:headEnd/>
                <a:tailEnd/>
              </a:ln>
              <a:effectLst/>
            </p:spPr>
            <p:txBody>
              <a:bodyPr/>
              <a:lstStyle/>
              <a:p>
                <a:endParaRPr lang="en-GB"/>
              </a:p>
            </p:txBody>
          </p:sp>
          <p:sp>
            <p:nvSpPr>
              <p:cNvPr id="30" name="Freeform 18"/>
              <p:cNvSpPr>
                <a:spLocks/>
              </p:cNvSpPr>
              <p:nvPr/>
            </p:nvSpPr>
            <p:spPr bwMode="auto">
              <a:xfrm>
                <a:off x="2972" y="1751"/>
                <a:ext cx="324" cy="231"/>
              </a:xfrm>
              <a:custGeom>
                <a:avLst/>
                <a:gdLst/>
                <a:ahLst/>
                <a:cxnLst>
                  <a:cxn ang="0">
                    <a:pos x="139" y="0"/>
                  </a:cxn>
                  <a:cxn ang="0">
                    <a:pos x="199" y="87"/>
                  </a:cxn>
                  <a:cxn ang="0">
                    <a:pos x="209" y="167"/>
                  </a:cxn>
                  <a:cxn ang="0">
                    <a:pos x="195" y="225"/>
                  </a:cxn>
                  <a:cxn ang="0">
                    <a:pos x="159" y="266"/>
                  </a:cxn>
                  <a:cxn ang="0">
                    <a:pos x="109" y="293"/>
                  </a:cxn>
                  <a:cxn ang="0">
                    <a:pos x="55" y="286"/>
                  </a:cxn>
                  <a:cxn ang="0">
                    <a:pos x="0" y="252"/>
                  </a:cxn>
                  <a:cxn ang="0">
                    <a:pos x="9" y="358"/>
                  </a:cxn>
                  <a:cxn ang="0">
                    <a:pos x="124" y="426"/>
                  </a:cxn>
                  <a:cxn ang="0">
                    <a:pos x="224" y="378"/>
                  </a:cxn>
                  <a:cxn ang="0">
                    <a:pos x="319" y="279"/>
                  </a:cxn>
                  <a:cxn ang="0">
                    <a:pos x="324" y="119"/>
                  </a:cxn>
                  <a:cxn ang="0">
                    <a:pos x="224" y="19"/>
                  </a:cxn>
                  <a:cxn ang="0">
                    <a:pos x="139" y="0"/>
                  </a:cxn>
                  <a:cxn ang="0">
                    <a:pos x="139" y="0"/>
                  </a:cxn>
                </a:cxnLst>
                <a:rect l="0" t="0" r="r" b="b"/>
                <a:pathLst>
                  <a:path w="324" h="426">
                    <a:moveTo>
                      <a:pt x="139" y="0"/>
                    </a:moveTo>
                    <a:lnTo>
                      <a:pt x="199" y="87"/>
                    </a:lnTo>
                    <a:lnTo>
                      <a:pt x="209" y="167"/>
                    </a:lnTo>
                    <a:lnTo>
                      <a:pt x="195" y="225"/>
                    </a:lnTo>
                    <a:lnTo>
                      <a:pt x="159" y="266"/>
                    </a:lnTo>
                    <a:lnTo>
                      <a:pt x="109" y="293"/>
                    </a:lnTo>
                    <a:lnTo>
                      <a:pt x="55" y="286"/>
                    </a:lnTo>
                    <a:lnTo>
                      <a:pt x="0" y="252"/>
                    </a:lnTo>
                    <a:lnTo>
                      <a:pt x="9" y="358"/>
                    </a:lnTo>
                    <a:lnTo>
                      <a:pt x="124" y="426"/>
                    </a:lnTo>
                    <a:lnTo>
                      <a:pt x="224" y="378"/>
                    </a:lnTo>
                    <a:lnTo>
                      <a:pt x="319" y="279"/>
                    </a:lnTo>
                    <a:lnTo>
                      <a:pt x="324" y="119"/>
                    </a:lnTo>
                    <a:lnTo>
                      <a:pt x="224" y="19"/>
                    </a:lnTo>
                    <a:lnTo>
                      <a:pt x="139" y="0"/>
                    </a:lnTo>
                    <a:lnTo>
                      <a:pt x="139" y="0"/>
                    </a:lnTo>
                    <a:close/>
                  </a:path>
                </a:pathLst>
              </a:custGeom>
              <a:solidFill>
                <a:srgbClr val="B9B9B9"/>
              </a:solidFill>
              <a:ln w="9525">
                <a:noFill/>
                <a:round/>
                <a:headEnd/>
                <a:tailEnd/>
              </a:ln>
              <a:effectLst/>
            </p:spPr>
            <p:txBody>
              <a:bodyPr/>
              <a:lstStyle/>
              <a:p>
                <a:endParaRPr lang="en-GB"/>
              </a:p>
            </p:txBody>
          </p:sp>
          <p:sp>
            <p:nvSpPr>
              <p:cNvPr id="31" name="Freeform 19"/>
              <p:cNvSpPr>
                <a:spLocks/>
              </p:cNvSpPr>
              <p:nvPr/>
            </p:nvSpPr>
            <p:spPr bwMode="auto">
              <a:xfrm>
                <a:off x="3055" y="1385"/>
                <a:ext cx="133" cy="361"/>
              </a:xfrm>
              <a:custGeom>
                <a:avLst/>
                <a:gdLst/>
                <a:ahLst/>
                <a:cxnLst>
                  <a:cxn ang="0">
                    <a:pos x="0" y="552"/>
                  </a:cxn>
                  <a:cxn ang="0">
                    <a:pos x="133" y="552"/>
                  </a:cxn>
                  <a:cxn ang="0">
                    <a:pos x="66" y="0"/>
                  </a:cxn>
                  <a:cxn ang="0">
                    <a:pos x="0" y="552"/>
                  </a:cxn>
                  <a:cxn ang="0">
                    <a:pos x="0" y="552"/>
                  </a:cxn>
                </a:cxnLst>
                <a:rect l="0" t="0" r="r" b="b"/>
                <a:pathLst>
                  <a:path w="133" h="552">
                    <a:moveTo>
                      <a:pt x="0" y="552"/>
                    </a:moveTo>
                    <a:lnTo>
                      <a:pt x="133" y="552"/>
                    </a:lnTo>
                    <a:lnTo>
                      <a:pt x="66" y="0"/>
                    </a:lnTo>
                    <a:lnTo>
                      <a:pt x="0" y="552"/>
                    </a:lnTo>
                    <a:lnTo>
                      <a:pt x="0" y="552"/>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32" name="Freeform 20"/>
              <p:cNvSpPr>
                <a:spLocks/>
              </p:cNvSpPr>
              <p:nvPr/>
            </p:nvSpPr>
            <p:spPr bwMode="auto">
              <a:xfrm>
                <a:off x="3015" y="1807"/>
                <a:ext cx="76" cy="64"/>
              </a:xfrm>
              <a:custGeom>
                <a:avLst/>
                <a:gdLst/>
                <a:ahLst/>
                <a:cxnLst>
                  <a:cxn ang="0">
                    <a:pos x="13" y="115"/>
                  </a:cxn>
                  <a:cxn ang="0">
                    <a:pos x="26" y="121"/>
                  </a:cxn>
                  <a:cxn ang="0">
                    <a:pos x="41" y="115"/>
                  </a:cxn>
                  <a:cxn ang="0">
                    <a:pos x="54" y="103"/>
                  </a:cxn>
                  <a:cxn ang="0">
                    <a:pos x="61" y="94"/>
                  </a:cxn>
                  <a:cxn ang="0">
                    <a:pos x="66" y="83"/>
                  </a:cxn>
                  <a:cxn ang="0">
                    <a:pos x="74" y="60"/>
                  </a:cxn>
                  <a:cxn ang="0">
                    <a:pos x="76" y="37"/>
                  </a:cxn>
                  <a:cxn ang="0">
                    <a:pos x="74" y="27"/>
                  </a:cxn>
                  <a:cxn ang="0">
                    <a:pos x="72" y="18"/>
                  </a:cxn>
                  <a:cxn ang="0">
                    <a:pos x="68" y="11"/>
                  </a:cxn>
                  <a:cxn ang="0">
                    <a:pos x="62" y="5"/>
                  </a:cxn>
                  <a:cxn ang="0">
                    <a:pos x="49" y="0"/>
                  </a:cxn>
                  <a:cxn ang="0">
                    <a:pos x="36" y="5"/>
                  </a:cxn>
                  <a:cxn ang="0">
                    <a:pos x="21" y="18"/>
                  </a:cxn>
                  <a:cxn ang="0">
                    <a:pos x="14" y="27"/>
                  </a:cxn>
                  <a:cxn ang="0">
                    <a:pos x="9" y="37"/>
                  </a:cxn>
                  <a:cxn ang="0">
                    <a:pos x="2" y="60"/>
                  </a:cxn>
                  <a:cxn ang="0">
                    <a:pos x="0" y="83"/>
                  </a:cxn>
                  <a:cxn ang="0">
                    <a:pos x="1" y="94"/>
                  </a:cxn>
                  <a:cxn ang="0">
                    <a:pos x="4" y="103"/>
                  </a:cxn>
                  <a:cxn ang="0">
                    <a:pos x="8" y="110"/>
                  </a:cxn>
                  <a:cxn ang="0">
                    <a:pos x="13" y="115"/>
                  </a:cxn>
                  <a:cxn ang="0">
                    <a:pos x="13" y="115"/>
                  </a:cxn>
                </a:cxnLst>
                <a:rect l="0" t="0" r="r" b="b"/>
                <a:pathLst>
                  <a:path w="76" h="121">
                    <a:moveTo>
                      <a:pt x="13" y="115"/>
                    </a:moveTo>
                    <a:lnTo>
                      <a:pt x="26" y="121"/>
                    </a:lnTo>
                    <a:lnTo>
                      <a:pt x="41" y="115"/>
                    </a:lnTo>
                    <a:lnTo>
                      <a:pt x="54" y="103"/>
                    </a:lnTo>
                    <a:lnTo>
                      <a:pt x="61" y="94"/>
                    </a:lnTo>
                    <a:lnTo>
                      <a:pt x="66" y="83"/>
                    </a:lnTo>
                    <a:lnTo>
                      <a:pt x="74" y="60"/>
                    </a:lnTo>
                    <a:lnTo>
                      <a:pt x="76" y="37"/>
                    </a:lnTo>
                    <a:lnTo>
                      <a:pt x="74" y="27"/>
                    </a:lnTo>
                    <a:lnTo>
                      <a:pt x="72" y="18"/>
                    </a:lnTo>
                    <a:lnTo>
                      <a:pt x="68" y="11"/>
                    </a:lnTo>
                    <a:lnTo>
                      <a:pt x="62" y="5"/>
                    </a:lnTo>
                    <a:lnTo>
                      <a:pt x="49" y="0"/>
                    </a:lnTo>
                    <a:lnTo>
                      <a:pt x="36" y="5"/>
                    </a:lnTo>
                    <a:lnTo>
                      <a:pt x="21" y="18"/>
                    </a:lnTo>
                    <a:lnTo>
                      <a:pt x="14" y="27"/>
                    </a:lnTo>
                    <a:lnTo>
                      <a:pt x="9" y="37"/>
                    </a:lnTo>
                    <a:lnTo>
                      <a:pt x="2" y="60"/>
                    </a:lnTo>
                    <a:lnTo>
                      <a:pt x="0" y="83"/>
                    </a:lnTo>
                    <a:lnTo>
                      <a:pt x="1" y="94"/>
                    </a:lnTo>
                    <a:lnTo>
                      <a:pt x="4" y="103"/>
                    </a:lnTo>
                    <a:lnTo>
                      <a:pt x="8" y="110"/>
                    </a:lnTo>
                    <a:lnTo>
                      <a:pt x="13" y="115"/>
                    </a:lnTo>
                    <a:lnTo>
                      <a:pt x="13" y="115"/>
                    </a:lnTo>
                    <a:close/>
                  </a:path>
                </a:pathLst>
              </a:custGeom>
              <a:solidFill>
                <a:schemeClr val="bg1"/>
              </a:solidFill>
              <a:ln w="9525">
                <a:noFill/>
                <a:round/>
                <a:headEnd/>
                <a:tailEnd/>
              </a:ln>
              <a:effectLst/>
            </p:spPr>
            <p:txBody>
              <a:bodyPr/>
              <a:lstStyle/>
              <a:p>
                <a:endParaRPr lang="en-GB"/>
              </a:p>
            </p:txBody>
          </p:sp>
          <p:sp>
            <p:nvSpPr>
              <p:cNvPr id="33" name="Freeform 21"/>
              <p:cNvSpPr>
                <a:spLocks/>
              </p:cNvSpPr>
              <p:nvPr/>
            </p:nvSpPr>
            <p:spPr bwMode="auto">
              <a:xfrm>
                <a:off x="2923" y="1715"/>
                <a:ext cx="397" cy="286"/>
              </a:xfrm>
              <a:custGeom>
                <a:avLst/>
                <a:gdLst/>
                <a:ahLst/>
                <a:cxnLst>
                  <a:cxn ang="0">
                    <a:pos x="148" y="428"/>
                  </a:cxn>
                  <a:cxn ang="0">
                    <a:pos x="114" y="402"/>
                  </a:cxn>
                  <a:cxn ang="0">
                    <a:pos x="97" y="378"/>
                  </a:cxn>
                  <a:cxn ang="0">
                    <a:pos x="85" y="357"/>
                  </a:cxn>
                  <a:cxn ang="0">
                    <a:pos x="77" y="334"/>
                  </a:cxn>
                  <a:cxn ang="0">
                    <a:pos x="69" y="229"/>
                  </a:cxn>
                  <a:cxn ang="0">
                    <a:pos x="80" y="189"/>
                  </a:cxn>
                  <a:cxn ang="0">
                    <a:pos x="89" y="167"/>
                  </a:cxn>
                  <a:cxn ang="0">
                    <a:pos x="101" y="148"/>
                  </a:cxn>
                  <a:cxn ang="0">
                    <a:pos x="114" y="130"/>
                  </a:cxn>
                  <a:cxn ang="0">
                    <a:pos x="136" y="110"/>
                  </a:cxn>
                  <a:cxn ang="0">
                    <a:pos x="172" y="93"/>
                  </a:cxn>
                  <a:cxn ang="0">
                    <a:pos x="250" y="103"/>
                  </a:cxn>
                  <a:cxn ang="0">
                    <a:pos x="284" y="130"/>
                  </a:cxn>
                  <a:cxn ang="0">
                    <a:pos x="301" y="153"/>
                  </a:cxn>
                  <a:cxn ang="0">
                    <a:pos x="312" y="174"/>
                  </a:cxn>
                  <a:cxn ang="0">
                    <a:pos x="321" y="197"/>
                  </a:cxn>
                  <a:cxn ang="0">
                    <a:pos x="329" y="300"/>
                  </a:cxn>
                  <a:cxn ang="0">
                    <a:pos x="318" y="343"/>
                  </a:cxn>
                  <a:cxn ang="0">
                    <a:pos x="309" y="364"/>
                  </a:cxn>
                  <a:cxn ang="0">
                    <a:pos x="293" y="391"/>
                  </a:cxn>
                  <a:cxn ang="0">
                    <a:pos x="278" y="407"/>
                  </a:cxn>
                  <a:cxn ang="0">
                    <a:pos x="250" y="428"/>
                  </a:cxn>
                  <a:cxn ang="0">
                    <a:pos x="182" y="529"/>
                  </a:cxn>
                  <a:cxn ang="0">
                    <a:pos x="110" y="503"/>
                  </a:cxn>
                  <a:cxn ang="0">
                    <a:pos x="80" y="478"/>
                  </a:cxn>
                  <a:cxn ang="0">
                    <a:pos x="58" y="455"/>
                  </a:cxn>
                  <a:cxn ang="0">
                    <a:pos x="41" y="428"/>
                  </a:cxn>
                  <a:cxn ang="0">
                    <a:pos x="25" y="398"/>
                  </a:cxn>
                  <a:cxn ang="0">
                    <a:pos x="14" y="364"/>
                  </a:cxn>
                  <a:cxn ang="0">
                    <a:pos x="1" y="238"/>
                  </a:cxn>
                  <a:cxn ang="0">
                    <a:pos x="16" y="162"/>
                  </a:cxn>
                  <a:cxn ang="0">
                    <a:pos x="24" y="139"/>
                  </a:cxn>
                  <a:cxn ang="0">
                    <a:pos x="33" y="118"/>
                  </a:cxn>
                  <a:cxn ang="0">
                    <a:pos x="52" y="87"/>
                  </a:cxn>
                  <a:cxn ang="0">
                    <a:pos x="72" y="61"/>
                  </a:cxn>
                  <a:cxn ang="0">
                    <a:pos x="96" y="40"/>
                  </a:cxn>
                  <a:cxn ang="0">
                    <a:pos x="121" y="22"/>
                  </a:cxn>
                  <a:cxn ang="0">
                    <a:pos x="198" y="0"/>
                  </a:cxn>
                  <a:cxn ang="0">
                    <a:pos x="293" y="32"/>
                  </a:cxn>
                  <a:cxn ang="0">
                    <a:pos x="317" y="54"/>
                  </a:cxn>
                  <a:cxn ang="0">
                    <a:pos x="338" y="79"/>
                  </a:cxn>
                  <a:cxn ang="0">
                    <a:pos x="357" y="107"/>
                  </a:cxn>
                  <a:cxn ang="0">
                    <a:pos x="373" y="139"/>
                  </a:cxn>
                  <a:cxn ang="0">
                    <a:pos x="393" y="212"/>
                  </a:cxn>
                  <a:cxn ang="0">
                    <a:pos x="393" y="315"/>
                  </a:cxn>
                  <a:cxn ang="0">
                    <a:pos x="380" y="373"/>
                  </a:cxn>
                  <a:cxn ang="0">
                    <a:pos x="372" y="393"/>
                  </a:cxn>
                  <a:cxn ang="0">
                    <a:pos x="358" y="423"/>
                  </a:cxn>
                  <a:cxn ang="0">
                    <a:pos x="341" y="449"/>
                  </a:cxn>
                  <a:cxn ang="0">
                    <a:pos x="321" y="474"/>
                  </a:cxn>
                  <a:cxn ang="0">
                    <a:pos x="300" y="494"/>
                  </a:cxn>
                  <a:cxn ang="0">
                    <a:pos x="276" y="510"/>
                  </a:cxn>
                  <a:cxn ang="0">
                    <a:pos x="224" y="529"/>
                  </a:cxn>
                </a:cxnLst>
                <a:rect l="0" t="0" r="r" b="b"/>
                <a:pathLst>
                  <a:path w="397" h="529">
                    <a:moveTo>
                      <a:pt x="198" y="442"/>
                    </a:moveTo>
                    <a:lnTo>
                      <a:pt x="172" y="439"/>
                    </a:lnTo>
                    <a:lnTo>
                      <a:pt x="148" y="428"/>
                    </a:lnTo>
                    <a:lnTo>
                      <a:pt x="136" y="421"/>
                    </a:lnTo>
                    <a:lnTo>
                      <a:pt x="125" y="412"/>
                    </a:lnTo>
                    <a:lnTo>
                      <a:pt x="114" y="402"/>
                    </a:lnTo>
                    <a:lnTo>
                      <a:pt x="105" y="391"/>
                    </a:lnTo>
                    <a:lnTo>
                      <a:pt x="101" y="384"/>
                    </a:lnTo>
                    <a:lnTo>
                      <a:pt x="97" y="378"/>
                    </a:lnTo>
                    <a:lnTo>
                      <a:pt x="93" y="371"/>
                    </a:lnTo>
                    <a:lnTo>
                      <a:pt x="89" y="364"/>
                    </a:lnTo>
                    <a:lnTo>
                      <a:pt x="85" y="357"/>
                    </a:lnTo>
                    <a:lnTo>
                      <a:pt x="82" y="350"/>
                    </a:lnTo>
                    <a:lnTo>
                      <a:pt x="80" y="343"/>
                    </a:lnTo>
                    <a:lnTo>
                      <a:pt x="77" y="334"/>
                    </a:lnTo>
                    <a:lnTo>
                      <a:pt x="69" y="300"/>
                    </a:lnTo>
                    <a:lnTo>
                      <a:pt x="66" y="267"/>
                    </a:lnTo>
                    <a:lnTo>
                      <a:pt x="69" y="229"/>
                    </a:lnTo>
                    <a:lnTo>
                      <a:pt x="72" y="213"/>
                    </a:lnTo>
                    <a:lnTo>
                      <a:pt x="77" y="197"/>
                    </a:lnTo>
                    <a:lnTo>
                      <a:pt x="80" y="189"/>
                    </a:lnTo>
                    <a:lnTo>
                      <a:pt x="82" y="181"/>
                    </a:lnTo>
                    <a:lnTo>
                      <a:pt x="85" y="174"/>
                    </a:lnTo>
                    <a:lnTo>
                      <a:pt x="89" y="167"/>
                    </a:lnTo>
                    <a:lnTo>
                      <a:pt x="93" y="160"/>
                    </a:lnTo>
                    <a:lnTo>
                      <a:pt x="97" y="153"/>
                    </a:lnTo>
                    <a:lnTo>
                      <a:pt x="101" y="148"/>
                    </a:lnTo>
                    <a:lnTo>
                      <a:pt x="105" y="141"/>
                    </a:lnTo>
                    <a:lnTo>
                      <a:pt x="110" y="135"/>
                    </a:lnTo>
                    <a:lnTo>
                      <a:pt x="114" y="130"/>
                    </a:lnTo>
                    <a:lnTo>
                      <a:pt x="120" y="125"/>
                    </a:lnTo>
                    <a:lnTo>
                      <a:pt x="125" y="119"/>
                    </a:lnTo>
                    <a:lnTo>
                      <a:pt x="136" y="110"/>
                    </a:lnTo>
                    <a:lnTo>
                      <a:pt x="148" y="103"/>
                    </a:lnTo>
                    <a:lnTo>
                      <a:pt x="160" y="98"/>
                    </a:lnTo>
                    <a:lnTo>
                      <a:pt x="172" y="93"/>
                    </a:lnTo>
                    <a:lnTo>
                      <a:pt x="198" y="89"/>
                    </a:lnTo>
                    <a:lnTo>
                      <a:pt x="225" y="93"/>
                    </a:lnTo>
                    <a:lnTo>
                      <a:pt x="250" y="103"/>
                    </a:lnTo>
                    <a:lnTo>
                      <a:pt x="262" y="110"/>
                    </a:lnTo>
                    <a:lnTo>
                      <a:pt x="273" y="119"/>
                    </a:lnTo>
                    <a:lnTo>
                      <a:pt x="284" y="130"/>
                    </a:lnTo>
                    <a:lnTo>
                      <a:pt x="293" y="141"/>
                    </a:lnTo>
                    <a:lnTo>
                      <a:pt x="297" y="148"/>
                    </a:lnTo>
                    <a:lnTo>
                      <a:pt x="301" y="153"/>
                    </a:lnTo>
                    <a:lnTo>
                      <a:pt x="305" y="160"/>
                    </a:lnTo>
                    <a:lnTo>
                      <a:pt x="309" y="167"/>
                    </a:lnTo>
                    <a:lnTo>
                      <a:pt x="312" y="174"/>
                    </a:lnTo>
                    <a:lnTo>
                      <a:pt x="316" y="181"/>
                    </a:lnTo>
                    <a:lnTo>
                      <a:pt x="318" y="189"/>
                    </a:lnTo>
                    <a:lnTo>
                      <a:pt x="321" y="197"/>
                    </a:lnTo>
                    <a:lnTo>
                      <a:pt x="329" y="229"/>
                    </a:lnTo>
                    <a:lnTo>
                      <a:pt x="332" y="267"/>
                    </a:lnTo>
                    <a:lnTo>
                      <a:pt x="329" y="300"/>
                    </a:lnTo>
                    <a:lnTo>
                      <a:pt x="325" y="318"/>
                    </a:lnTo>
                    <a:lnTo>
                      <a:pt x="321" y="334"/>
                    </a:lnTo>
                    <a:lnTo>
                      <a:pt x="318" y="343"/>
                    </a:lnTo>
                    <a:lnTo>
                      <a:pt x="316" y="350"/>
                    </a:lnTo>
                    <a:lnTo>
                      <a:pt x="312" y="357"/>
                    </a:lnTo>
                    <a:lnTo>
                      <a:pt x="309" y="364"/>
                    </a:lnTo>
                    <a:lnTo>
                      <a:pt x="305" y="371"/>
                    </a:lnTo>
                    <a:lnTo>
                      <a:pt x="301" y="378"/>
                    </a:lnTo>
                    <a:lnTo>
                      <a:pt x="293" y="391"/>
                    </a:lnTo>
                    <a:lnTo>
                      <a:pt x="288" y="396"/>
                    </a:lnTo>
                    <a:lnTo>
                      <a:pt x="284" y="402"/>
                    </a:lnTo>
                    <a:lnTo>
                      <a:pt x="278" y="407"/>
                    </a:lnTo>
                    <a:lnTo>
                      <a:pt x="273" y="412"/>
                    </a:lnTo>
                    <a:lnTo>
                      <a:pt x="262" y="421"/>
                    </a:lnTo>
                    <a:lnTo>
                      <a:pt x="250" y="428"/>
                    </a:lnTo>
                    <a:lnTo>
                      <a:pt x="238" y="433"/>
                    </a:lnTo>
                    <a:lnTo>
                      <a:pt x="225" y="439"/>
                    </a:lnTo>
                    <a:lnTo>
                      <a:pt x="182" y="529"/>
                    </a:lnTo>
                    <a:lnTo>
                      <a:pt x="145" y="520"/>
                    </a:lnTo>
                    <a:lnTo>
                      <a:pt x="128" y="513"/>
                    </a:lnTo>
                    <a:lnTo>
                      <a:pt x="110" y="503"/>
                    </a:lnTo>
                    <a:lnTo>
                      <a:pt x="94" y="492"/>
                    </a:lnTo>
                    <a:lnTo>
                      <a:pt x="88" y="485"/>
                    </a:lnTo>
                    <a:lnTo>
                      <a:pt x="80" y="478"/>
                    </a:lnTo>
                    <a:lnTo>
                      <a:pt x="73" y="471"/>
                    </a:lnTo>
                    <a:lnTo>
                      <a:pt x="65" y="464"/>
                    </a:lnTo>
                    <a:lnTo>
                      <a:pt x="58" y="455"/>
                    </a:lnTo>
                    <a:lnTo>
                      <a:pt x="53" y="446"/>
                    </a:lnTo>
                    <a:lnTo>
                      <a:pt x="46" y="437"/>
                    </a:lnTo>
                    <a:lnTo>
                      <a:pt x="41" y="428"/>
                    </a:lnTo>
                    <a:lnTo>
                      <a:pt x="36" y="418"/>
                    </a:lnTo>
                    <a:lnTo>
                      <a:pt x="30" y="407"/>
                    </a:lnTo>
                    <a:lnTo>
                      <a:pt x="25" y="398"/>
                    </a:lnTo>
                    <a:lnTo>
                      <a:pt x="21" y="387"/>
                    </a:lnTo>
                    <a:lnTo>
                      <a:pt x="17" y="375"/>
                    </a:lnTo>
                    <a:lnTo>
                      <a:pt x="14" y="364"/>
                    </a:lnTo>
                    <a:lnTo>
                      <a:pt x="4" y="316"/>
                    </a:lnTo>
                    <a:lnTo>
                      <a:pt x="0" y="267"/>
                    </a:lnTo>
                    <a:lnTo>
                      <a:pt x="1" y="238"/>
                    </a:lnTo>
                    <a:lnTo>
                      <a:pt x="4" y="212"/>
                    </a:lnTo>
                    <a:lnTo>
                      <a:pt x="9" y="187"/>
                    </a:lnTo>
                    <a:lnTo>
                      <a:pt x="16" y="162"/>
                    </a:lnTo>
                    <a:lnTo>
                      <a:pt x="20" y="151"/>
                    </a:lnTo>
                    <a:lnTo>
                      <a:pt x="21" y="146"/>
                    </a:lnTo>
                    <a:lnTo>
                      <a:pt x="24" y="139"/>
                    </a:lnTo>
                    <a:lnTo>
                      <a:pt x="28" y="128"/>
                    </a:lnTo>
                    <a:lnTo>
                      <a:pt x="30" y="123"/>
                    </a:lnTo>
                    <a:lnTo>
                      <a:pt x="33" y="118"/>
                    </a:lnTo>
                    <a:lnTo>
                      <a:pt x="38" y="107"/>
                    </a:lnTo>
                    <a:lnTo>
                      <a:pt x="45" y="98"/>
                    </a:lnTo>
                    <a:lnTo>
                      <a:pt x="52" y="87"/>
                    </a:lnTo>
                    <a:lnTo>
                      <a:pt x="57" y="79"/>
                    </a:lnTo>
                    <a:lnTo>
                      <a:pt x="65" y="70"/>
                    </a:lnTo>
                    <a:lnTo>
                      <a:pt x="72" y="61"/>
                    </a:lnTo>
                    <a:lnTo>
                      <a:pt x="80" y="54"/>
                    </a:lnTo>
                    <a:lnTo>
                      <a:pt x="88" y="47"/>
                    </a:lnTo>
                    <a:lnTo>
                      <a:pt x="96" y="40"/>
                    </a:lnTo>
                    <a:lnTo>
                      <a:pt x="104" y="32"/>
                    </a:lnTo>
                    <a:lnTo>
                      <a:pt x="112" y="27"/>
                    </a:lnTo>
                    <a:lnTo>
                      <a:pt x="121" y="22"/>
                    </a:lnTo>
                    <a:lnTo>
                      <a:pt x="140" y="13"/>
                    </a:lnTo>
                    <a:lnTo>
                      <a:pt x="158" y="6"/>
                    </a:lnTo>
                    <a:lnTo>
                      <a:pt x="198" y="0"/>
                    </a:lnTo>
                    <a:lnTo>
                      <a:pt x="238" y="6"/>
                    </a:lnTo>
                    <a:lnTo>
                      <a:pt x="276" y="22"/>
                    </a:lnTo>
                    <a:lnTo>
                      <a:pt x="293" y="32"/>
                    </a:lnTo>
                    <a:lnTo>
                      <a:pt x="301" y="40"/>
                    </a:lnTo>
                    <a:lnTo>
                      <a:pt x="309" y="47"/>
                    </a:lnTo>
                    <a:lnTo>
                      <a:pt x="317" y="54"/>
                    </a:lnTo>
                    <a:lnTo>
                      <a:pt x="325" y="61"/>
                    </a:lnTo>
                    <a:lnTo>
                      <a:pt x="332" y="70"/>
                    </a:lnTo>
                    <a:lnTo>
                      <a:pt x="338" y="79"/>
                    </a:lnTo>
                    <a:lnTo>
                      <a:pt x="345" y="87"/>
                    </a:lnTo>
                    <a:lnTo>
                      <a:pt x="352" y="98"/>
                    </a:lnTo>
                    <a:lnTo>
                      <a:pt x="357" y="107"/>
                    </a:lnTo>
                    <a:lnTo>
                      <a:pt x="362" y="118"/>
                    </a:lnTo>
                    <a:lnTo>
                      <a:pt x="368" y="128"/>
                    </a:lnTo>
                    <a:lnTo>
                      <a:pt x="373" y="139"/>
                    </a:lnTo>
                    <a:lnTo>
                      <a:pt x="377" y="151"/>
                    </a:lnTo>
                    <a:lnTo>
                      <a:pt x="381" y="162"/>
                    </a:lnTo>
                    <a:lnTo>
                      <a:pt x="393" y="212"/>
                    </a:lnTo>
                    <a:lnTo>
                      <a:pt x="397" y="267"/>
                    </a:lnTo>
                    <a:lnTo>
                      <a:pt x="396" y="290"/>
                    </a:lnTo>
                    <a:lnTo>
                      <a:pt x="393" y="315"/>
                    </a:lnTo>
                    <a:lnTo>
                      <a:pt x="389" y="338"/>
                    </a:lnTo>
                    <a:lnTo>
                      <a:pt x="384" y="361"/>
                    </a:lnTo>
                    <a:lnTo>
                      <a:pt x="380" y="373"/>
                    </a:lnTo>
                    <a:lnTo>
                      <a:pt x="376" y="384"/>
                    </a:lnTo>
                    <a:lnTo>
                      <a:pt x="374" y="387"/>
                    </a:lnTo>
                    <a:lnTo>
                      <a:pt x="372" y="393"/>
                    </a:lnTo>
                    <a:lnTo>
                      <a:pt x="368" y="403"/>
                    </a:lnTo>
                    <a:lnTo>
                      <a:pt x="364" y="414"/>
                    </a:lnTo>
                    <a:lnTo>
                      <a:pt x="358" y="423"/>
                    </a:lnTo>
                    <a:lnTo>
                      <a:pt x="353" y="432"/>
                    </a:lnTo>
                    <a:lnTo>
                      <a:pt x="346" y="442"/>
                    </a:lnTo>
                    <a:lnTo>
                      <a:pt x="341" y="449"/>
                    </a:lnTo>
                    <a:lnTo>
                      <a:pt x="334" y="458"/>
                    </a:lnTo>
                    <a:lnTo>
                      <a:pt x="328" y="465"/>
                    </a:lnTo>
                    <a:lnTo>
                      <a:pt x="321" y="474"/>
                    </a:lnTo>
                    <a:lnTo>
                      <a:pt x="314" y="481"/>
                    </a:lnTo>
                    <a:lnTo>
                      <a:pt x="306" y="487"/>
                    </a:lnTo>
                    <a:lnTo>
                      <a:pt x="300" y="494"/>
                    </a:lnTo>
                    <a:lnTo>
                      <a:pt x="292" y="499"/>
                    </a:lnTo>
                    <a:lnTo>
                      <a:pt x="284" y="504"/>
                    </a:lnTo>
                    <a:lnTo>
                      <a:pt x="276" y="510"/>
                    </a:lnTo>
                    <a:lnTo>
                      <a:pt x="258" y="519"/>
                    </a:lnTo>
                    <a:lnTo>
                      <a:pt x="241" y="524"/>
                    </a:lnTo>
                    <a:lnTo>
                      <a:pt x="224" y="529"/>
                    </a:lnTo>
                    <a:lnTo>
                      <a:pt x="198" y="442"/>
                    </a:lnTo>
                    <a:lnTo>
                      <a:pt x="198" y="442"/>
                    </a:lnTo>
                    <a:close/>
                  </a:path>
                </a:pathLst>
              </a:custGeom>
              <a:solidFill>
                <a:srgbClr val="969696"/>
              </a:solidFill>
              <a:ln w="9525">
                <a:noFill/>
                <a:round/>
                <a:headEnd/>
                <a:tailEnd/>
              </a:ln>
              <a:effectLst/>
            </p:spPr>
            <p:txBody>
              <a:bodyPr/>
              <a:lstStyle/>
              <a:p>
                <a:endParaRPr lang="en-GB"/>
              </a:p>
            </p:txBody>
          </p:sp>
          <p:sp>
            <p:nvSpPr>
              <p:cNvPr id="34" name="Freeform 22"/>
              <p:cNvSpPr>
                <a:spLocks/>
              </p:cNvSpPr>
              <p:nvPr/>
            </p:nvSpPr>
            <p:spPr bwMode="auto">
              <a:xfrm>
                <a:off x="2260" y="3302"/>
                <a:ext cx="1723" cy="435"/>
              </a:xfrm>
              <a:custGeom>
                <a:avLst/>
                <a:gdLst/>
                <a:ahLst/>
                <a:cxnLst>
                  <a:cxn ang="0">
                    <a:pos x="1708" y="505"/>
                  </a:cxn>
                  <a:cxn ang="0">
                    <a:pos x="1688" y="477"/>
                  </a:cxn>
                  <a:cxn ang="0">
                    <a:pos x="1668" y="449"/>
                  </a:cxn>
                  <a:cxn ang="0">
                    <a:pos x="1648" y="422"/>
                  </a:cxn>
                  <a:cxn ang="0">
                    <a:pos x="1628" y="395"/>
                  </a:cxn>
                  <a:cxn ang="0">
                    <a:pos x="1607" y="371"/>
                  </a:cxn>
                  <a:cxn ang="0">
                    <a:pos x="1584" y="346"/>
                  </a:cxn>
                  <a:cxn ang="0">
                    <a:pos x="1563" y="323"/>
                  </a:cxn>
                  <a:cxn ang="0">
                    <a:pos x="1540" y="300"/>
                  </a:cxn>
                  <a:cxn ang="0">
                    <a:pos x="1512" y="273"/>
                  </a:cxn>
                  <a:cxn ang="0">
                    <a:pos x="1465" y="230"/>
                  </a:cxn>
                  <a:cxn ang="0">
                    <a:pos x="1417" y="193"/>
                  </a:cxn>
                  <a:cxn ang="0">
                    <a:pos x="1369" y="159"/>
                  </a:cxn>
                  <a:cxn ang="0">
                    <a:pos x="1320" y="127"/>
                  </a:cxn>
                  <a:cxn ang="0">
                    <a:pos x="1268" y="99"/>
                  </a:cxn>
                  <a:cxn ang="0">
                    <a:pos x="1217" y="74"/>
                  </a:cxn>
                  <a:cxn ang="0">
                    <a:pos x="1139" y="44"/>
                  </a:cxn>
                  <a:cxn ang="0">
                    <a:pos x="1032" y="16"/>
                  </a:cxn>
                  <a:cxn ang="0">
                    <a:pos x="843" y="0"/>
                  </a:cxn>
                  <a:cxn ang="0">
                    <a:pos x="625" y="32"/>
                  </a:cxn>
                  <a:cxn ang="0">
                    <a:pos x="520" y="69"/>
                  </a:cxn>
                  <a:cxn ang="0">
                    <a:pos x="455" y="99"/>
                  </a:cxn>
                  <a:cxn ang="0">
                    <a:pos x="403" y="127"/>
                  </a:cxn>
                  <a:cxn ang="0">
                    <a:pos x="352" y="159"/>
                  </a:cxn>
                  <a:cxn ang="0">
                    <a:pos x="303" y="195"/>
                  </a:cxn>
                  <a:cxn ang="0">
                    <a:pos x="255" y="234"/>
                  </a:cxn>
                  <a:cxn ang="0">
                    <a:pos x="207" y="275"/>
                  </a:cxn>
                  <a:cxn ang="0">
                    <a:pos x="184" y="298"/>
                  </a:cxn>
                  <a:cxn ang="0">
                    <a:pos x="161" y="321"/>
                  </a:cxn>
                  <a:cxn ang="0">
                    <a:pos x="139" y="346"/>
                  </a:cxn>
                  <a:cxn ang="0">
                    <a:pos x="112" y="376"/>
                  </a:cxn>
                  <a:cxn ang="0">
                    <a:pos x="79" y="418"/>
                  </a:cxn>
                  <a:cxn ang="0">
                    <a:pos x="57" y="447"/>
                  </a:cxn>
                  <a:cxn ang="0">
                    <a:pos x="36" y="475"/>
                  </a:cxn>
                  <a:cxn ang="0">
                    <a:pos x="7" y="518"/>
                  </a:cxn>
                  <a:cxn ang="0">
                    <a:pos x="215" y="507"/>
                  </a:cxn>
                  <a:cxn ang="0">
                    <a:pos x="251" y="466"/>
                  </a:cxn>
                  <a:cxn ang="0">
                    <a:pos x="288" y="427"/>
                  </a:cxn>
                  <a:cxn ang="0">
                    <a:pos x="325" y="392"/>
                  </a:cxn>
                  <a:cxn ang="0">
                    <a:pos x="364" y="360"/>
                  </a:cxn>
                  <a:cxn ang="0">
                    <a:pos x="404" y="330"/>
                  </a:cxn>
                  <a:cxn ang="0">
                    <a:pos x="445" y="303"/>
                  </a:cxn>
                  <a:cxn ang="0">
                    <a:pos x="487" y="278"/>
                  </a:cxn>
                  <a:cxn ang="0">
                    <a:pos x="551" y="246"/>
                  </a:cxn>
                  <a:cxn ang="0">
                    <a:pos x="637" y="214"/>
                  </a:cxn>
                  <a:cxn ang="0">
                    <a:pos x="771" y="186"/>
                  </a:cxn>
                  <a:cxn ang="0">
                    <a:pos x="1085" y="214"/>
                  </a:cxn>
                  <a:cxn ang="0">
                    <a:pos x="1172" y="246"/>
                  </a:cxn>
                  <a:cxn ang="0">
                    <a:pos x="1245" y="284"/>
                  </a:cxn>
                  <a:cxn ang="0">
                    <a:pos x="1288" y="308"/>
                  </a:cxn>
                  <a:cxn ang="0">
                    <a:pos x="1328" y="337"/>
                  </a:cxn>
                  <a:cxn ang="0">
                    <a:pos x="1368" y="367"/>
                  </a:cxn>
                  <a:cxn ang="0">
                    <a:pos x="1407" y="401"/>
                  </a:cxn>
                  <a:cxn ang="0">
                    <a:pos x="1444" y="436"/>
                  </a:cxn>
                  <a:cxn ang="0">
                    <a:pos x="1481" y="475"/>
                  </a:cxn>
                  <a:cxn ang="0">
                    <a:pos x="1516" y="518"/>
                  </a:cxn>
                </a:cxnLst>
                <a:rect l="0" t="0" r="r" b="b"/>
                <a:pathLst>
                  <a:path w="1723" h="529">
                    <a:moveTo>
                      <a:pt x="1723" y="529"/>
                    </a:moveTo>
                    <a:lnTo>
                      <a:pt x="1717" y="520"/>
                    </a:lnTo>
                    <a:lnTo>
                      <a:pt x="1713" y="513"/>
                    </a:lnTo>
                    <a:lnTo>
                      <a:pt x="1708" y="505"/>
                    </a:lnTo>
                    <a:lnTo>
                      <a:pt x="1703" y="498"/>
                    </a:lnTo>
                    <a:lnTo>
                      <a:pt x="1699" y="491"/>
                    </a:lnTo>
                    <a:lnTo>
                      <a:pt x="1693" y="484"/>
                    </a:lnTo>
                    <a:lnTo>
                      <a:pt x="1688" y="477"/>
                    </a:lnTo>
                    <a:lnTo>
                      <a:pt x="1684" y="470"/>
                    </a:lnTo>
                    <a:lnTo>
                      <a:pt x="1679" y="463"/>
                    </a:lnTo>
                    <a:lnTo>
                      <a:pt x="1673" y="456"/>
                    </a:lnTo>
                    <a:lnTo>
                      <a:pt x="1668" y="449"/>
                    </a:lnTo>
                    <a:lnTo>
                      <a:pt x="1664" y="443"/>
                    </a:lnTo>
                    <a:lnTo>
                      <a:pt x="1659" y="436"/>
                    </a:lnTo>
                    <a:lnTo>
                      <a:pt x="1653" y="429"/>
                    </a:lnTo>
                    <a:lnTo>
                      <a:pt x="1648" y="422"/>
                    </a:lnTo>
                    <a:lnTo>
                      <a:pt x="1643" y="417"/>
                    </a:lnTo>
                    <a:lnTo>
                      <a:pt x="1637" y="410"/>
                    </a:lnTo>
                    <a:lnTo>
                      <a:pt x="1632" y="403"/>
                    </a:lnTo>
                    <a:lnTo>
                      <a:pt x="1628" y="395"/>
                    </a:lnTo>
                    <a:lnTo>
                      <a:pt x="1623" y="390"/>
                    </a:lnTo>
                    <a:lnTo>
                      <a:pt x="1617" y="383"/>
                    </a:lnTo>
                    <a:lnTo>
                      <a:pt x="1612" y="378"/>
                    </a:lnTo>
                    <a:lnTo>
                      <a:pt x="1607" y="371"/>
                    </a:lnTo>
                    <a:lnTo>
                      <a:pt x="1601" y="365"/>
                    </a:lnTo>
                    <a:lnTo>
                      <a:pt x="1596" y="358"/>
                    </a:lnTo>
                    <a:lnTo>
                      <a:pt x="1589" y="353"/>
                    </a:lnTo>
                    <a:lnTo>
                      <a:pt x="1584" y="346"/>
                    </a:lnTo>
                    <a:lnTo>
                      <a:pt x="1579" y="340"/>
                    </a:lnTo>
                    <a:lnTo>
                      <a:pt x="1573" y="335"/>
                    </a:lnTo>
                    <a:lnTo>
                      <a:pt x="1568" y="328"/>
                    </a:lnTo>
                    <a:lnTo>
                      <a:pt x="1563" y="323"/>
                    </a:lnTo>
                    <a:lnTo>
                      <a:pt x="1557" y="317"/>
                    </a:lnTo>
                    <a:lnTo>
                      <a:pt x="1552" y="310"/>
                    </a:lnTo>
                    <a:lnTo>
                      <a:pt x="1545" y="305"/>
                    </a:lnTo>
                    <a:lnTo>
                      <a:pt x="1540" y="300"/>
                    </a:lnTo>
                    <a:lnTo>
                      <a:pt x="1535" y="294"/>
                    </a:lnTo>
                    <a:lnTo>
                      <a:pt x="1529" y="289"/>
                    </a:lnTo>
                    <a:lnTo>
                      <a:pt x="1523" y="284"/>
                    </a:lnTo>
                    <a:lnTo>
                      <a:pt x="1512" y="273"/>
                    </a:lnTo>
                    <a:lnTo>
                      <a:pt x="1500" y="262"/>
                    </a:lnTo>
                    <a:lnTo>
                      <a:pt x="1489" y="252"/>
                    </a:lnTo>
                    <a:lnTo>
                      <a:pt x="1477" y="241"/>
                    </a:lnTo>
                    <a:lnTo>
                      <a:pt x="1465" y="230"/>
                    </a:lnTo>
                    <a:lnTo>
                      <a:pt x="1453" y="221"/>
                    </a:lnTo>
                    <a:lnTo>
                      <a:pt x="1441" y="211"/>
                    </a:lnTo>
                    <a:lnTo>
                      <a:pt x="1429" y="202"/>
                    </a:lnTo>
                    <a:lnTo>
                      <a:pt x="1417" y="193"/>
                    </a:lnTo>
                    <a:lnTo>
                      <a:pt x="1405" y="184"/>
                    </a:lnTo>
                    <a:lnTo>
                      <a:pt x="1393" y="175"/>
                    </a:lnTo>
                    <a:lnTo>
                      <a:pt x="1381" y="166"/>
                    </a:lnTo>
                    <a:lnTo>
                      <a:pt x="1369" y="159"/>
                    </a:lnTo>
                    <a:lnTo>
                      <a:pt x="1356" y="150"/>
                    </a:lnTo>
                    <a:lnTo>
                      <a:pt x="1344" y="142"/>
                    </a:lnTo>
                    <a:lnTo>
                      <a:pt x="1332" y="135"/>
                    </a:lnTo>
                    <a:lnTo>
                      <a:pt x="1320" y="127"/>
                    </a:lnTo>
                    <a:lnTo>
                      <a:pt x="1307" y="120"/>
                    </a:lnTo>
                    <a:lnTo>
                      <a:pt x="1295" y="113"/>
                    </a:lnTo>
                    <a:lnTo>
                      <a:pt x="1281" y="106"/>
                    </a:lnTo>
                    <a:lnTo>
                      <a:pt x="1268" y="99"/>
                    </a:lnTo>
                    <a:lnTo>
                      <a:pt x="1256" y="94"/>
                    </a:lnTo>
                    <a:lnTo>
                      <a:pt x="1243" y="87"/>
                    </a:lnTo>
                    <a:lnTo>
                      <a:pt x="1229" y="81"/>
                    </a:lnTo>
                    <a:lnTo>
                      <a:pt x="1217" y="74"/>
                    </a:lnTo>
                    <a:lnTo>
                      <a:pt x="1204" y="69"/>
                    </a:lnTo>
                    <a:lnTo>
                      <a:pt x="1191" y="64"/>
                    </a:lnTo>
                    <a:lnTo>
                      <a:pt x="1165" y="55"/>
                    </a:lnTo>
                    <a:lnTo>
                      <a:pt x="1139" y="44"/>
                    </a:lnTo>
                    <a:lnTo>
                      <a:pt x="1112" y="35"/>
                    </a:lnTo>
                    <a:lnTo>
                      <a:pt x="1085" y="28"/>
                    </a:lnTo>
                    <a:lnTo>
                      <a:pt x="1059" y="23"/>
                    </a:lnTo>
                    <a:lnTo>
                      <a:pt x="1032" y="16"/>
                    </a:lnTo>
                    <a:lnTo>
                      <a:pt x="1005" y="10"/>
                    </a:lnTo>
                    <a:lnTo>
                      <a:pt x="951" y="3"/>
                    </a:lnTo>
                    <a:lnTo>
                      <a:pt x="896" y="0"/>
                    </a:lnTo>
                    <a:lnTo>
                      <a:pt x="843" y="0"/>
                    </a:lnTo>
                    <a:lnTo>
                      <a:pt x="733" y="9"/>
                    </a:lnTo>
                    <a:lnTo>
                      <a:pt x="680" y="17"/>
                    </a:lnTo>
                    <a:lnTo>
                      <a:pt x="653" y="24"/>
                    </a:lnTo>
                    <a:lnTo>
                      <a:pt x="625" y="32"/>
                    </a:lnTo>
                    <a:lnTo>
                      <a:pt x="599" y="39"/>
                    </a:lnTo>
                    <a:lnTo>
                      <a:pt x="572" y="48"/>
                    </a:lnTo>
                    <a:lnTo>
                      <a:pt x="547" y="58"/>
                    </a:lnTo>
                    <a:lnTo>
                      <a:pt x="520" y="69"/>
                    </a:lnTo>
                    <a:lnTo>
                      <a:pt x="493" y="80"/>
                    </a:lnTo>
                    <a:lnTo>
                      <a:pt x="480" y="87"/>
                    </a:lnTo>
                    <a:lnTo>
                      <a:pt x="468" y="92"/>
                    </a:lnTo>
                    <a:lnTo>
                      <a:pt x="455" y="99"/>
                    </a:lnTo>
                    <a:lnTo>
                      <a:pt x="441" y="106"/>
                    </a:lnTo>
                    <a:lnTo>
                      <a:pt x="429" y="113"/>
                    </a:lnTo>
                    <a:lnTo>
                      <a:pt x="416" y="120"/>
                    </a:lnTo>
                    <a:lnTo>
                      <a:pt x="403" y="127"/>
                    </a:lnTo>
                    <a:lnTo>
                      <a:pt x="391" y="135"/>
                    </a:lnTo>
                    <a:lnTo>
                      <a:pt x="377" y="142"/>
                    </a:lnTo>
                    <a:lnTo>
                      <a:pt x="365" y="150"/>
                    </a:lnTo>
                    <a:lnTo>
                      <a:pt x="352" y="159"/>
                    </a:lnTo>
                    <a:lnTo>
                      <a:pt x="340" y="166"/>
                    </a:lnTo>
                    <a:lnTo>
                      <a:pt x="328" y="175"/>
                    </a:lnTo>
                    <a:lnTo>
                      <a:pt x="315" y="186"/>
                    </a:lnTo>
                    <a:lnTo>
                      <a:pt x="303" y="195"/>
                    </a:lnTo>
                    <a:lnTo>
                      <a:pt x="291" y="204"/>
                    </a:lnTo>
                    <a:lnTo>
                      <a:pt x="279" y="213"/>
                    </a:lnTo>
                    <a:lnTo>
                      <a:pt x="267" y="223"/>
                    </a:lnTo>
                    <a:lnTo>
                      <a:pt x="255" y="234"/>
                    </a:lnTo>
                    <a:lnTo>
                      <a:pt x="243" y="243"/>
                    </a:lnTo>
                    <a:lnTo>
                      <a:pt x="231" y="253"/>
                    </a:lnTo>
                    <a:lnTo>
                      <a:pt x="219" y="264"/>
                    </a:lnTo>
                    <a:lnTo>
                      <a:pt x="207" y="275"/>
                    </a:lnTo>
                    <a:lnTo>
                      <a:pt x="201" y="282"/>
                    </a:lnTo>
                    <a:lnTo>
                      <a:pt x="195" y="287"/>
                    </a:lnTo>
                    <a:lnTo>
                      <a:pt x="189" y="292"/>
                    </a:lnTo>
                    <a:lnTo>
                      <a:pt x="184" y="298"/>
                    </a:lnTo>
                    <a:lnTo>
                      <a:pt x="177" y="303"/>
                    </a:lnTo>
                    <a:lnTo>
                      <a:pt x="172" y="310"/>
                    </a:lnTo>
                    <a:lnTo>
                      <a:pt x="167" y="316"/>
                    </a:lnTo>
                    <a:lnTo>
                      <a:pt x="161" y="321"/>
                    </a:lnTo>
                    <a:lnTo>
                      <a:pt x="155" y="328"/>
                    </a:lnTo>
                    <a:lnTo>
                      <a:pt x="149" y="333"/>
                    </a:lnTo>
                    <a:lnTo>
                      <a:pt x="144" y="340"/>
                    </a:lnTo>
                    <a:lnTo>
                      <a:pt x="139" y="346"/>
                    </a:lnTo>
                    <a:lnTo>
                      <a:pt x="132" y="353"/>
                    </a:lnTo>
                    <a:lnTo>
                      <a:pt x="127" y="358"/>
                    </a:lnTo>
                    <a:lnTo>
                      <a:pt x="120" y="367"/>
                    </a:lnTo>
                    <a:lnTo>
                      <a:pt x="112" y="376"/>
                    </a:lnTo>
                    <a:lnTo>
                      <a:pt x="104" y="387"/>
                    </a:lnTo>
                    <a:lnTo>
                      <a:pt x="96" y="395"/>
                    </a:lnTo>
                    <a:lnTo>
                      <a:pt x="87" y="406"/>
                    </a:lnTo>
                    <a:lnTo>
                      <a:pt x="79" y="418"/>
                    </a:lnTo>
                    <a:lnTo>
                      <a:pt x="71" y="429"/>
                    </a:lnTo>
                    <a:lnTo>
                      <a:pt x="65" y="434"/>
                    </a:lnTo>
                    <a:lnTo>
                      <a:pt x="61" y="440"/>
                    </a:lnTo>
                    <a:lnTo>
                      <a:pt x="57" y="447"/>
                    </a:lnTo>
                    <a:lnTo>
                      <a:pt x="53" y="452"/>
                    </a:lnTo>
                    <a:lnTo>
                      <a:pt x="44" y="463"/>
                    </a:lnTo>
                    <a:lnTo>
                      <a:pt x="40" y="468"/>
                    </a:lnTo>
                    <a:lnTo>
                      <a:pt x="36" y="475"/>
                    </a:lnTo>
                    <a:lnTo>
                      <a:pt x="28" y="486"/>
                    </a:lnTo>
                    <a:lnTo>
                      <a:pt x="20" y="497"/>
                    </a:lnTo>
                    <a:lnTo>
                      <a:pt x="13" y="507"/>
                    </a:lnTo>
                    <a:lnTo>
                      <a:pt x="7" y="518"/>
                    </a:lnTo>
                    <a:lnTo>
                      <a:pt x="0" y="529"/>
                    </a:lnTo>
                    <a:lnTo>
                      <a:pt x="197" y="529"/>
                    </a:lnTo>
                    <a:lnTo>
                      <a:pt x="207" y="518"/>
                    </a:lnTo>
                    <a:lnTo>
                      <a:pt x="215" y="507"/>
                    </a:lnTo>
                    <a:lnTo>
                      <a:pt x="224" y="497"/>
                    </a:lnTo>
                    <a:lnTo>
                      <a:pt x="233" y="486"/>
                    </a:lnTo>
                    <a:lnTo>
                      <a:pt x="241" y="475"/>
                    </a:lnTo>
                    <a:lnTo>
                      <a:pt x="251" y="466"/>
                    </a:lnTo>
                    <a:lnTo>
                      <a:pt x="260" y="456"/>
                    </a:lnTo>
                    <a:lnTo>
                      <a:pt x="269" y="447"/>
                    </a:lnTo>
                    <a:lnTo>
                      <a:pt x="279" y="436"/>
                    </a:lnTo>
                    <a:lnTo>
                      <a:pt x="288" y="427"/>
                    </a:lnTo>
                    <a:lnTo>
                      <a:pt x="297" y="418"/>
                    </a:lnTo>
                    <a:lnTo>
                      <a:pt x="307" y="410"/>
                    </a:lnTo>
                    <a:lnTo>
                      <a:pt x="316" y="401"/>
                    </a:lnTo>
                    <a:lnTo>
                      <a:pt x="325" y="392"/>
                    </a:lnTo>
                    <a:lnTo>
                      <a:pt x="335" y="385"/>
                    </a:lnTo>
                    <a:lnTo>
                      <a:pt x="345" y="376"/>
                    </a:lnTo>
                    <a:lnTo>
                      <a:pt x="355" y="367"/>
                    </a:lnTo>
                    <a:lnTo>
                      <a:pt x="364" y="360"/>
                    </a:lnTo>
                    <a:lnTo>
                      <a:pt x="375" y="353"/>
                    </a:lnTo>
                    <a:lnTo>
                      <a:pt x="384" y="344"/>
                    </a:lnTo>
                    <a:lnTo>
                      <a:pt x="395" y="337"/>
                    </a:lnTo>
                    <a:lnTo>
                      <a:pt x="404" y="330"/>
                    </a:lnTo>
                    <a:lnTo>
                      <a:pt x="415" y="323"/>
                    </a:lnTo>
                    <a:lnTo>
                      <a:pt x="425" y="316"/>
                    </a:lnTo>
                    <a:lnTo>
                      <a:pt x="435" y="308"/>
                    </a:lnTo>
                    <a:lnTo>
                      <a:pt x="445" y="303"/>
                    </a:lnTo>
                    <a:lnTo>
                      <a:pt x="456" y="296"/>
                    </a:lnTo>
                    <a:lnTo>
                      <a:pt x="465" y="291"/>
                    </a:lnTo>
                    <a:lnTo>
                      <a:pt x="476" y="284"/>
                    </a:lnTo>
                    <a:lnTo>
                      <a:pt x="487" y="278"/>
                    </a:lnTo>
                    <a:lnTo>
                      <a:pt x="497" y="273"/>
                    </a:lnTo>
                    <a:lnTo>
                      <a:pt x="508" y="268"/>
                    </a:lnTo>
                    <a:lnTo>
                      <a:pt x="529" y="257"/>
                    </a:lnTo>
                    <a:lnTo>
                      <a:pt x="551" y="246"/>
                    </a:lnTo>
                    <a:lnTo>
                      <a:pt x="572" y="237"/>
                    </a:lnTo>
                    <a:lnTo>
                      <a:pt x="593" y="229"/>
                    </a:lnTo>
                    <a:lnTo>
                      <a:pt x="616" y="221"/>
                    </a:lnTo>
                    <a:lnTo>
                      <a:pt x="637" y="214"/>
                    </a:lnTo>
                    <a:lnTo>
                      <a:pt x="660" y="207"/>
                    </a:lnTo>
                    <a:lnTo>
                      <a:pt x="681" y="202"/>
                    </a:lnTo>
                    <a:lnTo>
                      <a:pt x="727" y="193"/>
                    </a:lnTo>
                    <a:lnTo>
                      <a:pt x="771" y="186"/>
                    </a:lnTo>
                    <a:lnTo>
                      <a:pt x="861" y="181"/>
                    </a:lnTo>
                    <a:lnTo>
                      <a:pt x="951" y="186"/>
                    </a:lnTo>
                    <a:lnTo>
                      <a:pt x="1040" y="202"/>
                    </a:lnTo>
                    <a:lnTo>
                      <a:pt x="1085" y="214"/>
                    </a:lnTo>
                    <a:lnTo>
                      <a:pt x="1107" y="221"/>
                    </a:lnTo>
                    <a:lnTo>
                      <a:pt x="1128" y="229"/>
                    </a:lnTo>
                    <a:lnTo>
                      <a:pt x="1151" y="237"/>
                    </a:lnTo>
                    <a:lnTo>
                      <a:pt x="1172" y="246"/>
                    </a:lnTo>
                    <a:lnTo>
                      <a:pt x="1193" y="257"/>
                    </a:lnTo>
                    <a:lnTo>
                      <a:pt x="1215" y="268"/>
                    </a:lnTo>
                    <a:lnTo>
                      <a:pt x="1236" y="278"/>
                    </a:lnTo>
                    <a:lnTo>
                      <a:pt x="1245" y="284"/>
                    </a:lnTo>
                    <a:lnTo>
                      <a:pt x="1256" y="291"/>
                    </a:lnTo>
                    <a:lnTo>
                      <a:pt x="1267" y="296"/>
                    </a:lnTo>
                    <a:lnTo>
                      <a:pt x="1277" y="303"/>
                    </a:lnTo>
                    <a:lnTo>
                      <a:pt x="1288" y="308"/>
                    </a:lnTo>
                    <a:lnTo>
                      <a:pt x="1297" y="316"/>
                    </a:lnTo>
                    <a:lnTo>
                      <a:pt x="1308" y="323"/>
                    </a:lnTo>
                    <a:lnTo>
                      <a:pt x="1317" y="330"/>
                    </a:lnTo>
                    <a:lnTo>
                      <a:pt x="1328" y="337"/>
                    </a:lnTo>
                    <a:lnTo>
                      <a:pt x="1337" y="344"/>
                    </a:lnTo>
                    <a:lnTo>
                      <a:pt x="1348" y="353"/>
                    </a:lnTo>
                    <a:lnTo>
                      <a:pt x="1357" y="360"/>
                    </a:lnTo>
                    <a:lnTo>
                      <a:pt x="1368" y="367"/>
                    </a:lnTo>
                    <a:lnTo>
                      <a:pt x="1377" y="376"/>
                    </a:lnTo>
                    <a:lnTo>
                      <a:pt x="1387" y="385"/>
                    </a:lnTo>
                    <a:lnTo>
                      <a:pt x="1397" y="392"/>
                    </a:lnTo>
                    <a:lnTo>
                      <a:pt x="1407" y="401"/>
                    </a:lnTo>
                    <a:lnTo>
                      <a:pt x="1416" y="410"/>
                    </a:lnTo>
                    <a:lnTo>
                      <a:pt x="1425" y="418"/>
                    </a:lnTo>
                    <a:lnTo>
                      <a:pt x="1435" y="427"/>
                    </a:lnTo>
                    <a:lnTo>
                      <a:pt x="1444" y="436"/>
                    </a:lnTo>
                    <a:lnTo>
                      <a:pt x="1453" y="447"/>
                    </a:lnTo>
                    <a:lnTo>
                      <a:pt x="1463" y="456"/>
                    </a:lnTo>
                    <a:lnTo>
                      <a:pt x="1472" y="466"/>
                    </a:lnTo>
                    <a:lnTo>
                      <a:pt x="1481" y="475"/>
                    </a:lnTo>
                    <a:lnTo>
                      <a:pt x="1489" y="486"/>
                    </a:lnTo>
                    <a:lnTo>
                      <a:pt x="1499" y="497"/>
                    </a:lnTo>
                    <a:lnTo>
                      <a:pt x="1507" y="507"/>
                    </a:lnTo>
                    <a:lnTo>
                      <a:pt x="1516" y="518"/>
                    </a:lnTo>
                    <a:lnTo>
                      <a:pt x="1524" y="529"/>
                    </a:lnTo>
                    <a:lnTo>
                      <a:pt x="1723" y="529"/>
                    </a:lnTo>
                    <a:lnTo>
                      <a:pt x="1723" y="529"/>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35" name="Freeform 23"/>
              <p:cNvSpPr>
                <a:spLocks/>
              </p:cNvSpPr>
              <p:nvPr/>
            </p:nvSpPr>
            <p:spPr bwMode="auto">
              <a:xfrm>
                <a:off x="2260" y="3650"/>
                <a:ext cx="1720" cy="95"/>
              </a:xfrm>
              <a:custGeom>
                <a:avLst/>
                <a:gdLst/>
                <a:ahLst/>
                <a:cxnLst>
                  <a:cxn ang="0">
                    <a:pos x="1433" y="0"/>
                  </a:cxn>
                  <a:cxn ang="0">
                    <a:pos x="1720" y="95"/>
                  </a:cxn>
                  <a:cxn ang="0">
                    <a:pos x="0" y="95"/>
                  </a:cxn>
                  <a:cxn ang="0">
                    <a:pos x="299" y="0"/>
                  </a:cxn>
                  <a:cxn ang="0">
                    <a:pos x="1433" y="0"/>
                  </a:cxn>
                </a:cxnLst>
                <a:rect l="0" t="0" r="r" b="b"/>
                <a:pathLst>
                  <a:path w="1720" h="95">
                    <a:moveTo>
                      <a:pt x="1433" y="0"/>
                    </a:moveTo>
                    <a:lnTo>
                      <a:pt x="1720" y="95"/>
                    </a:lnTo>
                    <a:lnTo>
                      <a:pt x="0" y="95"/>
                    </a:lnTo>
                    <a:lnTo>
                      <a:pt x="299" y="0"/>
                    </a:lnTo>
                    <a:lnTo>
                      <a:pt x="1433"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grpSp>
        <p:sp>
          <p:nvSpPr>
            <p:cNvPr id="17" name="Freeform 24"/>
            <p:cNvSpPr>
              <a:spLocks/>
            </p:cNvSpPr>
            <p:nvPr/>
          </p:nvSpPr>
          <p:spPr bwMode="auto">
            <a:xfrm>
              <a:off x="539" y="1481"/>
              <a:ext cx="1099" cy="1061"/>
            </a:xfrm>
            <a:custGeom>
              <a:avLst/>
              <a:gdLst/>
              <a:ahLst/>
              <a:cxnLst>
                <a:cxn ang="0">
                  <a:pos x="0" y="2036"/>
                </a:cxn>
                <a:cxn ang="0">
                  <a:pos x="598" y="0"/>
                </a:cxn>
                <a:cxn ang="0">
                  <a:pos x="1190" y="2036"/>
                </a:cxn>
                <a:cxn ang="0">
                  <a:pos x="1104" y="2036"/>
                </a:cxn>
                <a:cxn ang="0">
                  <a:pos x="598" y="270"/>
                </a:cxn>
                <a:cxn ang="0">
                  <a:pos x="76" y="2036"/>
                </a:cxn>
                <a:cxn ang="0">
                  <a:pos x="0" y="2036"/>
                </a:cxn>
                <a:cxn ang="0">
                  <a:pos x="0" y="2036"/>
                </a:cxn>
              </a:cxnLst>
              <a:rect l="0" t="0" r="r" b="b"/>
              <a:pathLst>
                <a:path w="1190" h="2036">
                  <a:moveTo>
                    <a:pt x="0" y="2036"/>
                  </a:moveTo>
                  <a:lnTo>
                    <a:pt x="598" y="0"/>
                  </a:lnTo>
                  <a:lnTo>
                    <a:pt x="1190" y="2036"/>
                  </a:lnTo>
                  <a:lnTo>
                    <a:pt x="1104" y="2036"/>
                  </a:lnTo>
                  <a:lnTo>
                    <a:pt x="598" y="270"/>
                  </a:lnTo>
                  <a:lnTo>
                    <a:pt x="76" y="2036"/>
                  </a:lnTo>
                  <a:lnTo>
                    <a:pt x="0" y="2036"/>
                  </a:lnTo>
                  <a:lnTo>
                    <a:pt x="0" y="2036"/>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18" name="Freeform 25"/>
            <p:cNvSpPr>
              <a:spLocks/>
            </p:cNvSpPr>
            <p:nvPr/>
          </p:nvSpPr>
          <p:spPr bwMode="auto">
            <a:xfrm>
              <a:off x="659" y="2621"/>
              <a:ext cx="902" cy="283"/>
            </a:xfrm>
            <a:custGeom>
              <a:avLst/>
              <a:gdLst/>
              <a:ahLst/>
              <a:cxnLst>
                <a:cxn ang="0">
                  <a:pos x="0" y="0"/>
                </a:cxn>
                <a:cxn ang="0">
                  <a:pos x="90" y="177"/>
                </a:cxn>
                <a:cxn ang="0">
                  <a:pos x="356" y="353"/>
                </a:cxn>
                <a:cxn ang="0">
                  <a:pos x="589" y="353"/>
                </a:cxn>
                <a:cxn ang="0">
                  <a:pos x="977" y="0"/>
                </a:cxn>
                <a:cxn ang="0">
                  <a:pos x="0" y="0"/>
                </a:cxn>
                <a:cxn ang="0">
                  <a:pos x="0" y="0"/>
                </a:cxn>
              </a:cxnLst>
              <a:rect l="0" t="0" r="r" b="b"/>
              <a:pathLst>
                <a:path w="977" h="353">
                  <a:moveTo>
                    <a:pt x="0" y="0"/>
                  </a:moveTo>
                  <a:lnTo>
                    <a:pt x="90" y="177"/>
                  </a:lnTo>
                  <a:lnTo>
                    <a:pt x="356" y="353"/>
                  </a:lnTo>
                  <a:lnTo>
                    <a:pt x="589" y="353"/>
                  </a:lnTo>
                  <a:lnTo>
                    <a:pt x="977" y="0"/>
                  </a:lnTo>
                  <a:lnTo>
                    <a:pt x="0" y="0"/>
                  </a:lnTo>
                  <a:lnTo>
                    <a:pt x="0" y="0"/>
                  </a:lnTo>
                  <a:close/>
                </a:path>
              </a:pathLst>
            </a:custGeom>
            <a:solidFill>
              <a:srgbClr val="DCDCDC"/>
            </a:solidFill>
            <a:ln w="9525">
              <a:noFill/>
              <a:round/>
              <a:headEnd/>
              <a:tailEnd/>
            </a:ln>
            <a:effectLst/>
          </p:spPr>
          <p:txBody>
            <a:bodyPr/>
            <a:lstStyle/>
            <a:p>
              <a:endParaRPr lang="en-GB"/>
            </a:p>
          </p:txBody>
        </p:sp>
        <p:sp>
          <p:nvSpPr>
            <p:cNvPr id="19" name="Freeform 26"/>
            <p:cNvSpPr>
              <a:spLocks/>
            </p:cNvSpPr>
            <p:nvPr/>
          </p:nvSpPr>
          <p:spPr bwMode="auto">
            <a:xfrm>
              <a:off x="1008" y="2620"/>
              <a:ext cx="511" cy="248"/>
            </a:xfrm>
            <a:custGeom>
              <a:avLst/>
              <a:gdLst/>
              <a:ahLst/>
              <a:cxnLst>
                <a:cxn ang="0">
                  <a:pos x="0" y="313"/>
                </a:cxn>
                <a:cxn ang="0">
                  <a:pos x="170" y="220"/>
                </a:cxn>
                <a:cxn ang="0">
                  <a:pos x="250" y="121"/>
                </a:cxn>
                <a:cxn ang="0">
                  <a:pos x="304" y="7"/>
                </a:cxn>
                <a:cxn ang="0">
                  <a:pos x="554" y="0"/>
                </a:cxn>
                <a:cxn ang="0">
                  <a:pos x="464" y="194"/>
                </a:cxn>
                <a:cxn ang="0">
                  <a:pos x="260" y="313"/>
                </a:cxn>
                <a:cxn ang="0">
                  <a:pos x="0" y="313"/>
                </a:cxn>
                <a:cxn ang="0">
                  <a:pos x="0" y="313"/>
                </a:cxn>
              </a:cxnLst>
              <a:rect l="0" t="0" r="r" b="b"/>
              <a:pathLst>
                <a:path w="554" h="313">
                  <a:moveTo>
                    <a:pt x="0" y="313"/>
                  </a:moveTo>
                  <a:lnTo>
                    <a:pt x="170" y="220"/>
                  </a:lnTo>
                  <a:lnTo>
                    <a:pt x="250" y="121"/>
                  </a:lnTo>
                  <a:lnTo>
                    <a:pt x="304" y="7"/>
                  </a:lnTo>
                  <a:lnTo>
                    <a:pt x="554" y="0"/>
                  </a:lnTo>
                  <a:lnTo>
                    <a:pt x="464" y="194"/>
                  </a:lnTo>
                  <a:lnTo>
                    <a:pt x="260" y="313"/>
                  </a:lnTo>
                  <a:lnTo>
                    <a:pt x="0" y="313"/>
                  </a:lnTo>
                  <a:lnTo>
                    <a:pt x="0" y="313"/>
                  </a:lnTo>
                  <a:close/>
                </a:path>
              </a:pathLst>
            </a:custGeom>
            <a:solidFill>
              <a:srgbClr val="B9B9B9"/>
            </a:solidFill>
            <a:ln w="9525">
              <a:noFill/>
              <a:round/>
              <a:headEnd/>
              <a:tailEnd/>
            </a:ln>
            <a:effectLst/>
          </p:spPr>
          <p:txBody>
            <a:bodyPr/>
            <a:lstStyle/>
            <a:p>
              <a:endParaRPr lang="en-GB"/>
            </a:p>
          </p:txBody>
        </p:sp>
        <p:sp>
          <p:nvSpPr>
            <p:cNvPr id="20" name="Freeform 27"/>
            <p:cNvSpPr>
              <a:spLocks/>
            </p:cNvSpPr>
            <p:nvPr/>
          </p:nvSpPr>
          <p:spPr bwMode="auto">
            <a:xfrm rot="20417002">
              <a:off x="653" y="2025"/>
              <a:ext cx="1493" cy="576"/>
            </a:xfrm>
            <a:custGeom>
              <a:avLst/>
              <a:gdLst/>
              <a:ahLst/>
              <a:cxnLst>
                <a:cxn ang="0">
                  <a:pos x="1938" y="980"/>
                </a:cxn>
                <a:cxn ang="0">
                  <a:pos x="1952" y="868"/>
                </a:cxn>
                <a:cxn ang="0">
                  <a:pos x="1969" y="749"/>
                </a:cxn>
                <a:cxn ang="0">
                  <a:pos x="1966" y="691"/>
                </a:cxn>
                <a:cxn ang="0">
                  <a:pos x="1890" y="599"/>
                </a:cxn>
                <a:cxn ang="0">
                  <a:pos x="1791" y="586"/>
                </a:cxn>
                <a:cxn ang="0">
                  <a:pos x="1938" y="565"/>
                </a:cxn>
                <a:cxn ang="0">
                  <a:pos x="1959" y="487"/>
                </a:cxn>
                <a:cxn ang="0">
                  <a:pos x="1945" y="337"/>
                </a:cxn>
                <a:cxn ang="0">
                  <a:pos x="1966" y="279"/>
                </a:cxn>
                <a:cxn ang="0">
                  <a:pos x="1962" y="146"/>
                </a:cxn>
                <a:cxn ang="0">
                  <a:pos x="1973" y="31"/>
                </a:cxn>
                <a:cxn ang="0">
                  <a:pos x="1849" y="20"/>
                </a:cxn>
                <a:cxn ang="0">
                  <a:pos x="1719" y="34"/>
                </a:cxn>
                <a:cxn ang="0">
                  <a:pos x="1564" y="24"/>
                </a:cxn>
                <a:cxn ang="0">
                  <a:pos x="1455" y="34"/>
                </a:cxn>
                <a:cxn ang="0">
                  <a:pos x="1331" y="41"/>
                </a:cxn>
                <a:cxn ang="0">
                  <a:pos x="1160" y="41"/>
                </a:cxn>
                <a:cxn ang="0">
                  <a:pos x="967" y="31"/>
                </a:cxn>
                <a:cxn ang="0">
                  <a:pos x="762" y="51"/>
                </a:cxn>
                <a:cxn ang="0">
                  <a:pos x="669" y="17"/>
                </a:cxn>
                <a:cxn ang="0">
                  <a:pos x="504" y="51"/>
                </a:cxn>
                <a:cxn ang="0">
                  <a:pos x="374" y="92"/>
                </a:cxn>
                <a:cxn ang="0">
                  <a:pos x="333" y="24"/>
                </a:cxn>
                <a:cxn ang="0">
                  <a:pos x="172" y="17"/>
                </a:cxn>
                <a:cxn ang="0">
                  <a:pos x="41" y="68"/>
                </a:cxn>
                <a:cxn ang="0">
                  <a:pos x="51" y="238"/>
                </a:cxn>
                <a:cxn ang="0">
                  <a:pos x="55" y="392"/>
                </a:cxn>
                <a:cxn ang="0">
                  <a:pos x="62" y="538"/>
                </a:cxn>
                <a:cxn ang="0">
                  <a:pos x="69" y="688"/>
                </a:cxn>
                <a:cxn ang="0">
                  <a:pos x="113" y="725"/>
                </a:cxn>
                <a:cxn ang="0">
                  <a:pos x="51" y="827"/>
                </a:cxn>
                <a:cxn ang="0">
                  <a:pos x="45" y="957"/>
                </a:cxn>
                <a:cxn ang="0">
                  <a:pos x="10" y="1059"/>
                </a:cxn>
                <a:cxn ang="0">
                  <a:pos x="192" y="1059"/>
                </a:cxn>
                <a:cxn ang="0">
                  <a:pos x="350" y="1042"/>
                </a:cxn>
                <a:cxn ang="0">
                  <a:pos x="463" y="1076"/>
                </a:cxn>
                <a:cxn ang="0">
                  <a:pos x="473" y="977"/>
                </a:cxn>
                <a:cxn ang="0">
                  <a:pos x="545" y="1018"/>
                </a:cxn>
                <a:cxn ang="0">
                  <a:pos x="638" y="1076"/>
                </a:cxn>
                <a:cxn ang="0">
                  <a:pos x="810" y="1076"/>
                </a:cxn>
                <a:cxn ang="0">
                  <a:pos x="971" y="1008"/>
                </a:cxn>
                <a:cxn ang="0">
                  <a:pos x="1153" y="1069"/>
                </a:cxn>
                <a:cxn ang="0">
                  <a:pos x="1225" y="1028"/>
                </a:cxn>
                <a:cxn ang="0">
                  <a:pos x="1293" y="1059"/>
                </a:cxn>
                <a:cxn ang="0">
                  <a:pos x="1331" y="1052"/>
                </a:cxn>
                <a:cxn ang="0">
                  <a:pos x="1599" y="1049"/>
                </a:cxn>
                <a:cxn ang="0">
                  <a:pos x="1770" y="1055"/>
                </a:cxn>
                <a:cxn ang="0">
                  <a:pos x="1983" y="1062"/>
                </a:cxn>
              </a:cxnLst>
              <a:rect l="0" t="0" r="r" b="b"/>
              <a:pathLst>
                <a:path w="1984" h="1087">
                  <a:moveTo>
                    <a:pt x="1969" y="1045"/>
                  </a:moveTo>
                  <a:lnTo>
                    <a:pt x="1942" y="1004"/>
                  </a:lnTo>
                  <a:lnTo>
                    <a:pt x="1918" y="997"/>
                  </a:lnTo>
                  <a:lnTo>
                    <a:pt x="1938" y="980"/>
                  </a:lnTo>
                  <a:lnTo>
                    <a:pt x="1969" y="957"/>
                  </a:lnTo>
                  <a:lnTo>
                    <a:pt x="1969" y="923"/>
                  </a:lnTo>
                  <a:lnTo>
                    <a:pt x="1962" y="906"/>
                  </a:lnTo>
                  <a:lnTo>
                    <a:pt x="1952" y="868"/>
                  </a:lnTo>
                  <a:lnTo>
                    <a:pt x="1959" y="844"/>
                  </a:lnTo>
                  <a:lnTo>
                    <a:pt x="1969" y="797"/>
                  </a:lnTo>
                  <a:lnTo>
                    <a:pt x="1969" y="756"/>
                  </a:lnTo>
                  <a:lnTo>
                    <a:pt x="1969" y="749"/>
                  </a:lnTo>
                  <a:lnTo>
                    <a:pt x="1966" y="742"/>
                  </a:lnTo>
                  <a:lnTo>
                    <a:pt x="1962" y="735"/>
                  </a:lnTo>
                  <a:lnTo>
                    <a:pt x="1952" y="725"/>
                  </a:lnTo>
                  <a:lnTo>
                    <a:pt x="1966" y="691"/>
                  </a:lnTo>
                  <a:lnTo>
                    <a:pt x="1969" y="654"/>
                  </a:lnTo>
                  <a:lnTo>
                    <a:pt x="1980" y="596"/>
                  </a:lnTo>
                  <a:lnTo>
                    <a:pt x="1938" y="606"/>
                  </a:lnTo>
                  <a:lnTo>
                    <a:pt x="1890" y="599"/>
                  </a:lnTo>
                  <a:lnTo>
                    <a:pt x="1822" y="606"/>
                  </a:lnTo>
                  <a:lnTo>
                    <a:pt x="1777" y="596"/>
                  </a:lnTo>
                  <a:lnTo>
                    <a:pt x="1671" y="577"/>
                  </a:lnTo>
                  <a:lnTo>
                    <a:pt x="1791" y="586"/>
                  </a:lnTo>
                  <a:lnTo>
                    <a:pt x="1846" y="575"/>
                  </a:lnTo>
                  <a:lnTo>
                    <a:pt x="1884" y="582"/>
                  </a:lnTo>
                  <a:lnTo>
                    <a:pt x="1908" y="579"/>
                  </a:lnTo>
                  <a:lnTo>
                    <a:pt x="1938" y="565"/>
                  </a:lnTo>
                  <a:lnTo>
                    <a:pt x="1969" y="565"/>
                  </a:lnTo>
                  <a:lnTo>
                    <a:pt x="1983" y="538"/>
                  </a:lnTo>
                  <a:lnTo>
                    <a:pt x="1969" y="538"/>
                  </a:lnTo>
                  <a:lnTo>
                    <a:pt x="1959" y="487"/>
                  </a:lnTo>
                  <a:lnTo>
                    <a:pt x="1973" y="449"/>
                  </a:lnTo>
                  <a:lnTo>
                    <a:pt x="1962" y="415"/>
                  </a:lnTo>
                  <a:lnTo>
                    <a:pt x="1952" y="378"/>
                  </a:lnTo>
                  <a:lnTo>
                    <a:pt x="1945" y="337"/>
                  </a:lnTo>
                  <a:lnTo>
                    <a:pt x="1962" y="337"/>
                  </a:lnTo>
                  <a:lnTo>
                    <a:pt x="1969" y="378"/>
                  </a:lnTo>
                  <a:lnTo>
                    <a:pt x="1973" y="317"/>
                  </a:lnTo>
                  <a:lnTo>
                    <a:pt x="1966" y="279"/>
                  </a:lnTo>
                  <a:lnTo>
                    <a:pt x="1959" y="228"/>
                  </a:lnTo>
                  <a:lnTo>
                    <a:pt x="1966" y="194"/>
                  </a:lnTo>
                  <a:lnTo>
                    <a:pt x="1976" y="167"/>
                  </a:lnTo>
                  <a:lnTo>
                    <a:pt x="1962" y="146"/>
                  </a:lnTo>
                  <a:lnTo>
                    <a:pt x="1952" y="109"/>
                  </a:lnTo>
                  <a:lnTo>
                    <a:pt x="1945" y="68"/>
                  </a:lnTo>
                  <a:lnTo>
                    <a:pt x="1956" y="48"/>
                  </a:lnTo>
                  <a:lnTo>
                    <a:pt x="1973" y="31"/>
                  </a:lnTo>
                  <a:lnTo>
                    <a:pt x="1928" y="41"/>
                  </a:lnTo>
                  <a:lnTo>
                    <a:pt x="1887" y="48"/>
                  </a:lnTo>
                  <a:lnTo>
                    <a:pt x="1866" y="27"/>
                  </a:lnTo>
                  <a:lnTo>
                    <a:pt x="1849" y="20"/>
                  </a:lnTo>
                  <a:lnTo>
                    <a:pt x="1822" y="24"/>
                  </a:lnTo>
                  <a:lnTo>
                    <a:pt x="1798" y="34"/>
                  </a:lnTo>
                  <a:lnTo>
                    <a:pt x="1750" y="41"/>
                  </a:lnTo>
                  <a:lnTo>
                    <a:pt x="1719" y="34"/>
                  </a:lnTo>
                  <a:lnTo>
                    <a:pt x="1688" y="17"/>
                  </a:lnTo>
                  <a:lnTo>
                    <a:pt x="1647" y="14"/>
                  </a:lnTo>
                  <a:lnTo>
                    <a:pt x="1599" y="20"/>
                  </a:lnTo>
                  <a:lnTo>
                    <a:pt x="1564" y="24"/>
                  </a:lnTo>
                  <a:lnTo>
                    <a:pt x="1540" y="34"/>
                  </a:lnTo>
                  <a:lnTo>
                    <a:pt x="1510" y="37"/>
                  </a:lnTo>
                  <a:lnTo>
                    <a:pt x="1486" y="37"/>
                  </a:lnTo>
                  <a:lnTo>
                    <a:pt x="1455" y="34"/>
                  </a:lnTo>
                  <a:lnTo>
                    <a:pt x="1427" y="27"/>
                  </a:lnTo>
                  <a:lnTo>
                    <a:pt x="1383" y="27"/>
                  </a:lnTo>
                  <a:lnTo>
                    <a:pt x="1352" y="34"/>
                  </a:lnTo>
                  <a:lnTo>
                    <a:pt x="1331" y="41"/>
                  </a:lnTo>
                  <a:lnTo>
                    <a:pt x="1287" y="41"/>
                  </a:lnTo>
                  <a:lnTo>
                    <a:pt x="1252" y="31"/>
                  </a:lnTo>
                  <a:lnTo>
                    <a:pt x="1211" y="20"/>
                  </a:lnTo>
                  <a:lnTo>
                    <a:pt x="1160" y="41"/>
                  </a:lnTo>
                  <a:lnTo>
                    <a:pt x="1094" y="48"/>
                  </a:lnTo>
                  <a:lnTo>
                    <a:pt x="1036" y="44"/>
                  </a:lnTo>
                  <a:lnTo>
                    <a:pt x="1005" y="17"/>
                  </a:lnTo>
                  <a:lnTo>
                    <a:pt x="967" y="31"/>
                  </a:lnTo>
                  <a:lnTo>
                    <a:pt x="933" y="48"/>
                  </a:lnTo>
                  <a:lnTo>
                    <a:pt x="878" y="48"/>
                  </a:lnTo>
                  <a:lnTo>
                    <a:pt x="817" y="61"/>
                  </a:lnTo>
                  <a:lnTo>
                    <a:pt x="762" y="51"/>
                  </a:lnTo>
                  <a:lnTo>
                    <a:pt x="744" y="34"/>
                  </a:lnTo>
                  <a:lnTo>
                    <a:pt x="720" y="17"/>
                  </a:lnTo>
                  <a:lnTo>
                    <a:pt x="690" y="0"/>
                  </a:lnTo>
                  <a:lnTo>
                    <a:pt x="669" y="17"/>
                  </a:lnTo>
                  <a:lnTo>
                    <a:pt x="648" y="34"/>
                  </a:lnTo>
                  <a:lnTo>
                    <a:pt x="594" y="27"/>
                  </a:lnTo>
                  <a:lnTo>
                    <a:pt x="542" y="44"/>
                  </a:lnTo>
                  <a:lnTo>
                    <a:pt x="504" y="51"/>
                  </a:lnTo>
                  <a:lnTo>
                    <a:pt x="436" y="44"/>
                  </a:lnTo>
                  <a:lnTo>
                    <a:pt x="395" y="44"/>
                  </a:lnTo>
                  <a:lnTo>
                    <a:pt x="367" y="58"/>
                  </a:lnTo>
                  <a:lnTo>
                    <a:pt x="374" y="92"/>
                  </a:lnTo>
                  <a:lnTo>
                    <a:pt x="377" y="133"/>
                  </a:lnTo>
                  <a:lnTo>
                    <a:pt x="360" y="92"/>
                  </a:lnTo>
                  <a:lnTo>
                    <a:pt x="353" y="48"/>
                  </a:lnTo>
                  <a:lnTo>
                    <a:pt x="333" y="24"/>
                  </a:lnTo>
                  <a:lnTo>
                    <a:pt x="274" y="31"/>
                  </a:lnTo>
                  <a:lnTo>
                    <a:pt x="237" y="37"/>
                  </a:lnTo>
                  <a:lnTo>
                    <a:pt x="189" y="24"/>
                  </a:lnTo>
                  <a:lnTo>
                    <a:pt x="172" y="17"/>
                  </a:lnTo>
                  <a:lnTo>
                    <a:pt x="130" y="7"/>
                  </a:lnTo>
                  <a:lnTo>
                    <a:pt x="79" y="10"/>
                  </a:lnTo>
                  <a:lnTo>
                    <a:pt x="14" y="44"/>
                  </a:lnTo>
                  <a:lnTo>
                    <a:pt x="41" y="68"/>
                  </a:lnTo>
                  <a:lnTo>
                    <a:pt x="38" y="116"/>
                  </a:lnTo>
                  <a:lnTo>
                    <a:pt x="48" y="150"/>
                  </a:lnTo>
                  <a:lnTo>
                    <a:pt x="55" y="197"/>
                  </a:lnTo>
                  <a:lnTo>
                    <a:pt x="51" y="238"/>
                  </a:lnTo>
                  <a:lnTo>
                    <a:pt x="48" y="289"/>
                  </a:lnTo>
                  <a:lnTo>
                    <a:pt x="69" y="327"/>
                  </a:lnTo>
                  <a:lnTo>
                    <a:pt x="62" y="361"/>
                  </a:lnTo>
                  <a:lnTo>
                    <a:pt x="55" y="392"/>
                  </a:lnTo>
                  <a:lnTo>
                    <a:pt x="38" y="429"/>
                  </a:lnTo>
                  <a:lnTo>
                    <a:pt x="38" y="473"/>
                  </a:lnTo>
                  <a:lnTo>
                    <a:pt x="51" y="500"/>
                  </a:lnTo>
                  <a:lnTo>
                    <a:pt x="62" y="538"/>
                  </a:lnTo>
                  <a:lnTo>
                    <a:pt x="79" y="586"/>
                  </a:lnTo>
                  <a:lnTo>
                    <a:pt x="79" y="626"/>
                  </a:lnTo>
                  <a:lnTo>
                    <a:pt x="79" y="657"/>
                  </a:lnTo>
                  <a:lnTo>
                    <a:pt x="69" y="688"/>
                  </a:lnTo>
                  <a:lnTo>
                    <a:pt x="55" y="712"/>
                  </a:lnTo>
                  <a:lnTo>
                    <a:pt x="82" y="715"/>
                  </a:lnTo>
                  <a:lnTo>
                    <a:pt x="130" y="708"/>
                  </a:lnTo>
                  <a:lnTo>
                    <a:pt x="113" y="725"/>
                  </a:lnTo>
                  <a:lnTo>
                    <a:pt x="72" y="725"/>
                  </a:lnTo>
                  <a:lnTo>
                    <a:pt x="45" y="735"/>
                  </a:lnTo>
                  <a:lnTo>
                    <a:pt x="48" y="780"/>
                  </a:lnTo>
                  <a:lnTo>
                    <a:pt x="51" y="827"/>
                  </a:lnTo>
                  <a:lnTo>
                    <a:pt x="55" y="875"/>
                  </a:lnTo>
                  <a:lnTo>
                    <a:pt x="69" y="909"/>
                  </a:lnTo>
                  <a:lnTo>
                    <a:pt x="69" y="923"/>
                  </a:lnTo>
                  <a:lnTo>
                    <a:pt x="45" y="957"/>
                  </a:lnTo>
                  <a:lnTo>
                    <a:pt x="21" y="970"/>
                  </a:lnTo>
                  <a:lnTo>
                    <a:pt x="0" y="1004"/>
                  </a:lnTo>
                  <a:lnTo>
                    <a:pt x="0" y="1035"/>
                  </a:lnTo>
                  <a:lnTo>
                    <a:pt x="10" y="1059"/>
                  </a:lnTo>
                  <a:lnTo>
                    <a:pt x="65" y="1042"/>
                  </a:lnTo>
                  <a:lnTo>
                    <a:pt x="99" y="1042"/>
                  </a:lnTo>
                  <a:lnTo>
                    <a:pt x="144" y="1062"/>
                  </a:lnTo>
                  <a:lnTo>
                    <a:pt x="192" y="1059"/>
                  </a:lnTo>
                  <a:lnTo>
                    <a:pt x="233" y="1042"/>
                  </a:lnTo>
                  <a:lnTo>
                    <a:pt x="257" y="1038"/>
                  </a:lnTo>
                  <a:lnTo>
                    <a:pt x="322" y="1042"/>
                  </a:lnTo>
                  <a:lnTo>
                    <a:pt x="350" y="1042"/>
                  </a:lnTo>
                  <a:lnTo>
                    <a:pt x="360" y="1059"/>
                  </a:lnTo>
                  <a:lnTo>
                    <a:pt x="388" y="1079"/>
                  </a:lnTo>
                  <a:lnTo>
                    <a:pt x="422" y="1076"/>
                  </a:lnTo>
                  <a:lnTo>
                    <a:pt x="463" y="1076"/>
                  </a:lnTo>
                  <a:lnTo>
                    <a:pt x="511" y="1059"/>
                  </a:lnTo>
                  <a:lnTo>
                    <a:pt x="518" y="1028"/>
                  </a:lnTo>
                  <a:lnTo>
                    <a:pt x="491" y="997"/>
                  </a:lnTo>
                  <a:lnTo>
                    <a:pt x="473" y="977"/>
                  </a:lnTo>
                  <a:lnTo>
                    <a:pt x="448" y="971"/>
                  </a:lnTo>
                  <a:lnTo>
                    <a:pt x="470" y="963"/>
                  </a:lnTo>
                  <a:lnTo>
                    <a:pt x="511" y="997"/>
                  </a:lnTo>
                  <a:lnTo>
                    <a:pt x="545" y="1018"/>
                  </a:lnTo>
                  <a:lnTo>
                    <a:pt x="542" y="1049"/>
                  </a:lnTo>
                  <a:lnTo>
                    <a:pt x="532" y="1069"/>
                  </a:lnTo>
                  <a:lnTo>
                    <a:pt x="594" y="1079"/>
                  </a:lnTo>
                  <a:lnTo>
                    <a:pt x="638" y="1076"/>
                  </a:lnTo>
                  <a:lnTo>
                    <a:pt x="676" y="1066"/>
                  </a:lnTo>
                  <a:lnTo>
                    <a:pt x="710" y="1069"/>
                  </a:lnTo>
                  <a:lnTo>
                    <a:pt x="755" y="1072"/>
                  </a:lnTo>
                  <a:lnTo>
                    <a:pt x="810" y="1076"/>
                  </a:lnTo>
                  <a:lnTo>
                    <a:pt x="830" y="1049"/>
                  </a:lnTo>
                  <a:lnTo>
                    <a:pt x="871" y="1028"/>
                  </a:lnTo>
                  <a:lnTo>
                    <a:pt x="933" y="1015"/>
                  </a:lnTo>
                  <a:lnTo>
                    <a:pt x="971" y="1008"/>
                  </a:lnTo>
                  <a:lnTo>
                    <a:pt x="1033" y="1028"/>
                  </a:lnTo>
                  <a:lnTo>
                    <a:pt x="1074" y="1035"/>
                  </a:lnTo>
                  <a:lnTo>
                    <a:pt x="1105" y="1059"/>
                  </a:lnTo>
                  <a:lnTo>
                    <a:pt x="1153" y="1069"/>
                  </a:lnTo>
                  <a:lnTo>
                    <a:pt x="1170" y="1076"/>
                  </a:lnTo>
                  <a:lnTo>
                    <a:pt x="1180" y="1062"/>
                  </a:lnTo>
                  <a:lnTo>
                    <a:pt x="1187" y="1028"/>
                  </a:lnTo>
                  <a:lnTo>
                    <a:pt x="1225" y="1028"/>
                  </a:lnTo>
                  <a:lnTo>
                    <a:pt x="1242" y="1038"/>
                  </a:lnTo>
                  <a:lnTo>
                    <a:pt x="1269" y="1059"/>
                  </a:lnTo>
                  <a:lnTo>
                    <a:pt x="1290" y="1086"/>
                  </a:lnTo>
                  <a:lnTo>
                    <a:pt x="1293" y="1059"/>
                  </a:lnTo>
                  <a:lnTo>
                    <a:pt x="1293" y="1032"/>
                  </a:lnTo>
                  <a:lnTo>
                    <a:pt x="1328" y="997"/>
                  </a:lnTo>
                  <a:lnTo>
                    <a:pt x="1321" y="1028"/>
                  </a:lnTo>
                  <a:lnTo>
                    <a:pt x="1331" y="1052"/>
                  </a:lnTo>
                  <a:lnTo>
                    <a:pt x="1372" y="1059"/>
                  </a:lnTo>
                  <a:lnTo>
                    <a:pt x="1451" y="1049"/>
                  </a:lnTo>
                  <a:lnTo>
                    <a:pt x="1544" y="1038"/>
                  </a:lnTo>
                  <a:lnTo>
                    <a:pt x="1599" y="1049"/>
                  </a:lnTo>
                  <a:lnTo>
                    <a:pt x="1626" y="1059"/>
                  </a:lnTo>
                  <a:lnTo>
                    <a:pt x="1709" y="1066"/>
                  </a:lnTo>
                  <a:lnTo>
                    <a:pt x="1736" y="1059"/>
                  </a:lnTo>
                  <a:lnTo>
                    <a:pt x="1770" y="1055"/>
                  </a:lnTo>
                  <a:lnTo>
                    <a:pt x="1815" y="1035"/>
                  </a:lnTo>
                  <a:lnTo>
                    <a:pt x="1863" y="1055"/>
                  </a:lnTo>
                  <a:lnTo>
                    <a:pt x="1932" y="1062"/>
                  </a:lnTo>
                  <a:lnTo>
                    <a:pt x="1983" y="1062"/>
                  </a:lnTo>
                  <a:lnTo>
                    <a:pt x="1969" y="1045"/>
                  </a:lnTo>
                </a:path>
              </a:pathLst>
            </a:custGeom>
            <a:gradFill rotWithShape="0">
              <a:gsLst>
                <a:gs pos="0">
                  <a:srgbClr val="B9B9B9"/>
                </a:gs>
                <a:gs pos="100000">
                  <a:schemeClr val="bg1"/>
                </a:gs>
              </a:gsLst>
              <a:lin ang="5400000" scaled="1"/>
            </a:gradFill>
            <a:ln w="12700" cap="rnd" cmpd="sng">
              <a:solidFill>
                <a:schemeClr val="accent1"/>
              </a:solidFill>
              <a:prstDash val="solid"/>
              <a:round/>
              <a:headEnd type="none" w="med" len="med"/>
              <a:tailEnd type="none" w="med" len="med"/>
            </a:ln>
            <a:effectLst/>
          </p:spPr>
          <p:txBody>
            <a:bodyPr/>
            <a:lstStyle/>
            <a:p>
              <a:endParaRPr lang="en-GB" sz="1000"/>
            </a:p>
          </p:txBody>
        </p:sp>
        <p:sp>
          <p:nvSpPr>
            <p:cNvPr id="21" name="Text Box 28"/>
            <p:cNvSpPr txBox="1">
              <a:spLocks noChangeArrowheads="1"/>
            </p:cNvSpPr>
            <p:nvPr/>
          </p:nvSpPr>
          <p:spPr bwMode="auto">
            <a:xfrm rot="20417002">
              <a:off x="654" y="2144"/>
              <a:ext cx="1476" cy="451"/>
            </a:xfrm>
            <a:prstGeom prst="rect">
              <a:avLst/>
            </a:prstGeom>
            <a:noFill/>
            <a:ln w="12700">
              <a:noFill/>
              <a:miter lim="800000"/>
              <a:headEnd/>
              <a:tailEnd/>
            </a:ln>
            <a:effectLst/>
          </p:spPr>
          <p:txBody>
            <a:bodyPr wrap="square" lIns="72000" tIns="72000" rIns="72000" bIns="72000" anchor="ctr">
              <a:spAutoFit/>
            </a:bodyPr>
            <a:lstStyle/>
            <a:p>
              <a:pPr algn="ctr" eaLnBrk="0" hangingPunct="0"/>
              <a:r>
                <a:rPr lang="en-GB" sz="1400" b="1"/>
                <a:t>Risks</a:t>
              </a:r>
            </a:p>
          </p:txBody>
        </p:sp>
        <p:sp>
          <p:nvSpPr>
            <p:cNvPr id="22" name="Freeform 29"/>
            <p:cNvSpPr>
              <a:spLocks/>
            </p:cNvSpPr>
            <p:nvPr/>
          </p:nvSpPr>
          <p:spPr bwMode="auto">
            <a:xfrm>
              <a:off x="539" y="2542"/>
              <a:ext cx="1100" cy="422"/>
            </a:xfrm>
            <a:custGeom>
              <a:avLst/>
              <a:gdLst/>
              <a:ahLst/>
              <a:cxnLst>
                <a:cxn ang="0">
                  <a:pos x="1180" y="33"/>
                </a:cxn>
                <a:cxn ang="0">
                  <a:pos x="1167" y="67"/>
                </a:cxn>
                <a:cxn ang="0">
                  <a:pos x="1151" y="102"/>
                </a:cxn>
                <a:cxn ang="0">
                  <a:pos x="1134" y="138"/>
                </a:cxn>
                <a:cxn ang="0">
                  <a:pos x="1114" y="172"/>
                </a:cxn>
                <a:cxn ang="0">
                  <a:pos x="1094" y="205"/>
                </a:cxn>
                <a:cxn ang="0">
                  <a:pos x="1071" y="239"/>
                </a:cxn>
                <a:cxn ang="0">
                  <a:pos x="1048" y="271"/>
                </a:cxn>
                <a:cxn ang="0">
                  <a:pos x="1024" y="301"/>
                </a:cxn>
                <a:cxn ang="0">
                  <a:pos x="999" y="331"/>
                </a:cxn>
                <a:cxn ang="0">
                  <a:pos x="974" y="360"/>
                </a:cxn>
                <a:cxn ang="0">
                  <a:pos x="947" y="385"/>
                </a:cxn>
                <a:cxn ang="0">
                  <a:pos x="922" y="408"/>
                </a:cxn>
                <a:cxn ang="0">
                  <a:pos x="882" y="440"/>
                </a:cxn>
                <a:cxn ang="0">
                  <a:pos x="828" y="472"/>
                </a:cxn>
                <a:cxn ang="0">
                  <a:pos x="766" y="500"/>
                </a:cxn>
                <a:cxn ang="0">
                  <a:pos x="655" y="527"/>
                </a:cxn>
                <a:cxn ang="0">
                  <a:pos x="438" y="504"/>
                </a:cxn>
                <a:cxn ang="0">
                  <a:pos x="364" y="472"/>
                </a:cxn>
                <a:cxn ang="0">
                  <a:pos x="307" y="438"/>
                </a:cxn>
                <a:cxn ang="0">
                  <a:pos x="254" y="397"/>
                </a:cxn>
                <a:cxn ang="0">
                  <a:pos x="220" y="369"/>
                </a:cxn>
                <a:cxn ang="0">
                  <a:pos x="196" y="344"/>
                </a:cxn>
                <a:cxn ang="0">
                  <a:pos x="172" y="317"/>
                </a:cxn>
                <a:cxn ang="0">
                  <a:pos x="148" y="289"/>
                </a:cxn>
                <a:cxn ang="0">
                  <a:pos x="127" y="259"/>
                </a:cxn>
                <a:cxn ang="0">
                  <a:pos x="106" y="228"/>
                </a:cxn>
                <a:cxn ang="0">
                  <a:pos x="86" y="195"/>
                </a:cxn>
                <a:cxn ang="0">
                  <a:pos x="66" y="161"/>
                </a:cxn>
                <a:cxn ang="0">
                  <a:pos x="48" y="126"/>
                </a:cxn>
                <a:cxn ang="0">
                  <a:pos x="32" y="88"/>
                </a:cxn>
                <a:cxn ang="0">
                  <a:pos x="18" y="49"/>
                </a:cxn>
                <a:cxn ang="0">
                  <a:pos x="0" y="0"/>
                </a:cxn>
                <a:cxn ang="0">
                  <a:pos x="142" y="23"/>
                </a:cxn>
                <a:cxn ang="0">
                  <a:pos x="155" y="53"/>
                </a:cxn>
                <a:cxn ang="0">
                  <a:pos x="170" y="81"/>
                </a:cxn>
                <a:cxn ang="0">
                  <a:pos x="184" y="110"/>
                </a:cxn>
                <a:cxn ang="0">
                  <a:pos x="200" y="136"/>
                </a:cxn>
                <a:cxn ang="0">
                  <a:pos x="222" y="168"/>
                </a:cxn>
                <a:cxn ang="0">
                  <a:pos x="244" y="198"/>
                </a:cxn>
                <a:cxn ang="0">
                  <a:pos x="263" y="220"/>
                </a:cxn>
                <a:cxn ang="0">
                  <a:pos x="298" y="257"/>
                </a:cxn>
                <a:cxn ang="0">
                  <a:pos x="340" y="291"/>
                </a:cxn>
                <a:cxn ang="0">
                  <a:pos x="384" y="321"/>
                </a:cxn>
                <a:cxn ang="0">
                  <a:pos x="431" y="346"/>
                </a:cxn>
                <a:cxn ang="0">
                  <a:pos x="528" y="376"/>
                </a:cxn>
                <a:cxn ang="0">
                  <a:pos x="728" y="360"/>
                </a:cxn>
                <a:cxn ang="0">
                  <a:pos x="802" y="324"/>
                </a:cxn>
                <a:cxn ang="0">
                  <a:pos x="851" y="292"/>
                </a:cxn>
                <a:cxn ang="0">
                  <a:pos x="884" y="262"/>
                </a:cxn>
                <a:cxn ang="0">
                  <a:pos x="919" y="227"/>
                </a:cxn>
                <a:cxn ang="0">
                  <a:pos x="951" y="186"/>
                </a:cxn>
                <a:cxn ang="0">
                  <a:pos x="983" y="143"/>
                </a:cxn>
                <a:cxn ang="0">
                  <a:pos x="1011" y="99"/>
                </a:cxn>
                <a:cxn ang="0">
                  <a:pos x="1024" y="76"/>
                </a:cxn>
                <a:cxn ang="0">
                  <a:pos x="1042" y="42"/>
                </a:cxn>
                <a:cxn ang="0">
                  <a:pos x="1060" y="0"/>
                </a:cxn>
              </a:cxnLst>
              <a:rect l="0" t="0" r="r" b="b"/>
              <a:pathLst>
                <a:path w="1192" h="530">
                  <a:moveTo>
                    <a:pt x="1192" y="0"/>
                  </a:moveTo>
                  <a:lnTo>
                    <a:pt x="1187" y="16"/>
                  </a:lnTo>
                  <a:lnTo>
                    <a:pt x="1184" y="24"/>
                  </a:lnTo>
                  <a:lnTo>
                    <a:pt x="1180" y="33"/>
                  </a:lnTo>
                  <a:lnTo>
                    <a:pt x="1178" y="42"/>
                  </a:lnTo>
                  <a:lnTo>
                    <a:pt x="1174" y="51"/>
                  </a:lnTo>
                  <a:lnTo>
                    <a:pt x="1171" y="60"/>
                  </a:lnTo>
                  <a:lnTo>
                    <a:pt x="1167" y="67"/>
                  </a:lnTo>
                  <a:lnTo>
                    <a:pt x="1163" y="76"/>
                  </a:lnTo>
                  <a:lnTo>
                    <a:pt x="1159" y="85"/>
                  </a:lnTo>
                  <a:lnTo>
                    <a:pt x="1155" y="94"/>
                  </a:lnTo>
                  <a:lnTo>
                    <a:pt x="1151" y="102"/>
                  </a:lnTo>
                  <a:lnTo>
                    <a:pt x="1147" y="111"/>
                  </a:lnTo>
                  <a:lnTo>
                    <a:pt x="1143" y="120"/>
                  </a:lnTo>
                  <a:lnTo>
                    <a:pt x="1138" y="129"/>
                  </a:lnTo>
                  <a:lnTo>
                    <a:pt x="1134" y="138"/>
                  </a:lnTo>
                  <a:lnTo>
                    <a:pt x="1128" y="145"/>
                  </a:lnTo>
                  <a:lnTo>
                    <a:pt x="1124" y="154"/>
                  </a:lnTo>
                  <a:lnTo>
                    <a:pt x="1119" y="163"/>
                  </a:lnTo>
                  <a:lnTo>
                    <a:pt x="1114" y="172"/>
                  </a:lnTo>
                  <a:lnTo>
                    <a:pt x="1108" y="181"/>
                  </a:lnTo>
                  <a:lnTo>
                    <a:pt x="1104" y="189"/>
                  </a:lnTo>
                  <a:lnTo>
                    <a:pt x="1099" y="197"/>
                  </a:lnTo>
                  <a:lnTo>
                    <a:pt x="1094" y="205"/>
                  </a:lnTo>
                  <a:lnTo>
                    <a:pt x="1087" y="214"/>
                  </a:lnTo>
                  <a:lnTo>
                    <a:pt x="1082" y="223"/>
                  </a:lnTo>
                  <a:lnTo>
                    <a:pt x="1076" y="230"/>
                  </a:lnTo>
                  <a:lnTo>
                    <a:pt x="1071" y="239"/>
                  </a:lnTo>
                  <a:lnTo>
                    <a:pt x="1066" y="248"/>
                  </a:lnTo>
                  <a:lnTo>
                    <a:pt x="1059" y="255"/>
                  </a:lnTo>
                  <a:lnTo>
                    <a:pt x="1054" y="262"/>
                  </a:lnTo>
                  <a:lnTo>
                    <a:pt x="1048" y="271"/>
                  </a:lnTo>
                  <a:lnTo>
                    <a:pt x="1042" y="278"/>
                  </a:lnTo>
                  <a:lnTo>
                    <a:pt x="1036" y="287"/>
                  </a:lnTo>
                  <a:lnTo>
                    <a:pt x="1030" y="294"/>
                  </a:lnTo>
                  <a:lnTo>
                    <a:pt x="1024" y="301"/>
                  </a:lnTo>
                  <a:lnTo>
                    <a:pt x="1018" y="310"/>
                  </a:lnTo>
                  <a:lnTo>
                    <a:pt x="1011" y="317"/>
                  </a:lnTo>
                  <a:lnTo>
                    <a:pt x="1006" y="324"/>
                  </a:lnTo>
                  <a:lnTo>
                    <a:pt x="999" y="331"/>
                  </a:lnTo>
                  <a:lnTo>
                    <a:pt x="992" y="339"/>
                  </a:lnTo>
                  <a:lnTo>
                    <a:pt x="986" y="346"/>
                  </a:lnTo>
                  <a:lnTo>
                    <a:pt x="980" y="353"/>
                  </a:lnTo>
                  <a:lnTo>
                    <a:pt x="974" y="360"/>
                  </a:lnTo>
                  <a:lnTo>
                    <a:pt x="967" y="365"/>
                  </a:lnTo>
                  <a:lnTo>
                    <a:pt x="960" y="372"/>
                  </a:lnTo>
                  <a:lnTo>
                    <a:pt x="954" y="379"/>
                  </a:lnTo>
                  <a:lnTo>
                    <a:pt x="947" y="385"/>
                  </a:lnTo>
                  <a:lnTo>
                    <a:pt x="940" y="390"/>
                  </a:lnTo>
                  <a:lnTo>
                    <a:pt x="935" y="397"/>
                  </a:lnTo>
                  <a:lnTo>
                    <a:pt x="928" y="402"/>
                  </a:lnTo>
                  <a:lnTo>
                    <a:pt x="922" y="408"/>
                  </a:lnTo>
                  <a:lnTo>
                    <a:pt x="915" y="415"/>
                  </a:lnTo>
                  <a:lnTo>
                    <a:pt x="908" y="420"/>
                  </a:lnTo>
                  <a:lnTo>
                    <a:pt x="895" y="429"/>
                  </a:lnTo>
                  <a:lnTo>
                    <a:pt x="882" y="440"/>
                  </a:lnTo>
                  <a:lnTo>
                    <a:pt x="870" y="449"/>
                  </a:lnTo>
                  <a:lnTo>
                    <a:pt x="856" y="456"/>
                  </a:lnTo>
                  <a:lnTo>
                    <a:pt x="843" y="463"/>
                  </a:lnTo>
                  <a:lnTo>
                    <a:pt x="828" y="472"/>
                  </a:lnTo>
                  <a:lnTo>
                    <a:pt x="812" y="479"/>
                  </a:lnTo>
                  <a:lnTo>
                    <a:pt x="798" y="488"/>
                  </a:lnTo>
                  <a:lnTo>
                    <a:pt x="782" y="493"/>
                  </a:lnTo>
                  <a:lnTo>
                    <a:pt x="766" y="500"/>
                  </a:lnTo>
                  <a:lnTo>
                    <a:pt x="750" y="505"/>
                  </a:lnTo>
                  <a:lnTo>
                    <a:pt x="719" y="514"/>
                  </a:lnTo>
                  <a:lnTo>
                    <a:pt x="687" y="521"/>
                  </a:lnTo>
                  <a:lnTo>
                    <a:pt x="655" y="527"/>
                  </a:lnTo>
                  <a:lnTo>
                    <a:pt x="592" y="530"/>
                  </a:lnTo>
                  <a:lnTo>
                    <a:pt x="530" y="525"/>
                  </a:lnTo>
                  <a:lnTo>
                    <a:pt x="468" y="512"/>
                  </a:lnTo>
                  <a:lnTo>
                    <a:pt x="438" y="504"/>
                  </a:lnTo>
                  <a:lnTo>
                    <a:pt x="408" y="491"/>
                  </a:lnTo>
                  <a:lnTo>
                    <a:pt x="394" y="486"/>
                  </a:lnTo>
                  <a:lnTo>
                    <a:pt x="379" y="479"/>
                  </a:lnTo>
                  <a:lnTo>
                    <a:pt x="364" y="472"/>
                  </a:lnTo>
                  <a:lnTo>
                    <a:pt x="350" y="463"/>
                  </a:lnTo>
                  <a:lnTo>
                    <a:pt x="335" y="456"/>
                  </a:lnTo>
                  <a:lnTo>
                    <a:pt x="322" y="447"/>
                  </a:lnTo>
                  <a:lnTo>
                    <a:pt x="307" y="438"/>
                  </a:lnTo>
                  <a:lnTo>
                    <a:pt x="294" y="429"/>
                  </a:lnTo>
                  <a:lnTo>
                    <a:pt x="280" y="418"/>
                  </a:lnTo>
                  <a:lnTo>
                    <a:pt x="267" y="408"/>
                  </a:lnTo>
                  <a:lnTo>
                    <a:pt x="254" y="397"/>
                  </a:lnTo>
                  <a:lnTo>
                    <a:pt x="240" y="386"/>
                  </a:lnTo>
                  <a:lnTo>
                    <a:pt x="234" y="381"/>
                  </a:lnTo>
                  <a:lnTo>
                    <a:pt x="227" y="374"/>
                  </a:lnTo>
                  <a:lnTo>
                    <a:pt x="220" y="369"/>
                  </a:lnTo>
                  <a:lnTo>
                    <a:pt x="215" y="363"/>
                  </a:lnTo>
                  <a:lnTo>
                    <a:pt x="208" y="356"/>
                  </a:lnTo>
                  <a:lnTo>
                    <a:pt x="202" y="351"/>
                  </a:lnTo>
                  <a:lnTo>
                    <a:pt x="196" y="344"/>
                  </a:lnTo>
                  <a:lnTo>
                    <a:pt x="190" y="337"/>
                  </a:lnTo>
                  <a:lnTo>
                    <a:pt x="184" y="331"/>
                  </a:lnTo>
                  <a:lnTo>
                    <a:pt x="178" y="324"/>
                  </a:lnTo>
                  <a:lnTo>
                    <a:pt x="172" y="317"/>
                  </a:lnTo>
                  <a:lnTo>
                    <a:pt x="166" y="310"/>
                  </a:lnTo>
                  <a:lnTo>
                    <a:pt x="160" y="303"/>
                  </a:lnTo>
                  <a:lnTo>
                    <a:pt x="155" y="296"/>
                  </a:lnTo>
                  <a:lnTo>
                    <a:pt x="148" y="289"/>
                  </a:lnTo>
                  <a:lnTo>
                    <a:pt x="143" y="282"/>
                  </a:lnTo>
                  <a:lnTo>
                    <a:pt x="138" y="275"/>
                  </a:lnTo>
                  <a:lnTo>
                    <a:pt x="132" y="268"/>
                  </a:lnTo>
                  <a:lnTo>
                    <a:pt x="127" y="259"/>
                  </a:lnTo>
                  <a:lnTo>
                    <a:pt x="122" y="252"/>
                  </a:lnTo>
                  <a:lnTo>
                    <a:pt x="116" y="244"/>
                  </a:lnTo>
                  <a:lnTo>
                    <a:pt x="111" y="236"/>
                  </a:lnTo>
                  <a:lnTo>
                    <a:pt x="106" y="228"/>
                  </a:lnTo>
                  <a:lnTo>
                    <a:pt x="100" y="220"/>
                  </a:lnTo>
                  <a:lnTo>
                    <a:pt x="95" y="213"/>
                  </a:lnTo>
                  <a:lnTo>
                    <a:pt x="90" y="204"/>
                  </a:lnTo>
                  <a:lnTo>
                    <a:pt x="86" y="195"/>
                  </a:lnTo>
                  <a:lnTo>
                    <a:pt x="80" y="188"/>
                  </a:lnTo>
                  <a:lnTo>
                    <a:pt x="76" y="179"/>
                  </a:lnTo>
                  <a:lnTo>
                    <a:pt x="71" y="170"/>
                  </a:lnTo>
                  <a:lnTo>
                    <a:pt x="66" y="161"/>
                  </a:lnTo>
                  <a:lnTo>
                    <a:pt x="62" y="152"/>
                  </a:lnTo>
                  <a:lnTo>
                    <a:pt x="58" y="143"/>
                  </a:lnTo>
                  <a:lnTo>
                    <a:pt x="52" y="134"/>
                  </a:lnTo>
                  <a:lnTo>
                    <a:pt x="48" y="126"/>
                  </a:lnTo>
                  <a:lnTo>
                    <a:pt x="44" y="115"/>
                  </a:lnTo>
                  <a:lnTo>
                    <a:pt x="40" y="106"/>
                  </a:lnTo>
                  <a:lnTo>
                    <a:pt x="36" y="97"/>
                  </a:lnTo>
                  <a:lnTo>
                    <a:pt x="32" y="88"/>
                  </a:lnTo>
                  <a:lnTo>
                    <a:pt x="28" y="78"/>
                  </a:lnTo>
                  <a:lnTo>
                    <a:pt x="24" y="69"/>
                  </a:lnTo>
                  <a:lnTo>
                    <a:pt x="20" y="58"/>
                  </a:lnTo>
                  <a:lnTo>
                    <a:pt x="18" y="49"/>
                  </a:lnTo>
                  <a:lnTo>
                    <a:pt x="14" y="39"/>
                  </a:lnTo>
                  <a:lnTo>
                    <a:pt x="10" y="30"/>
                  </a:lnTo>
                  <a:lnTo>
                    <a:pt x="7" y="19"/>
                  </a:lnTo>
                  <a:lnTo>
                    <a:pt x="0" y="0"/>
                  </a:lnTo>
                  <a:lnTo>
                    <a:pt x="132" y="0"/>
                  </a:lnTo>
                  <a:lnTo>
                    <a:pt x="135" y="7"/>
                  </a:lnTo>
                  <a:lnTo>
                    <a:pt x="139" y="14"/>
                  </a:lnTo>
                  <a:lnTo>
                    <a:pt x="142" y="23"/>
                  </a:lnTo>
                  <a:lnTo>
                    <a:pt x="144" y="30"/>
                  </a:lnTo>
                  <a:lnTo>
                    <a:pt x="148" y="39"/>
                  </a:lnTo>
                  <a:lnTo>
                    <a:pt x="151" y="46"/>
                  </a:lnTo>
                  <a:lnTo>
                    <a:pt x="155" y="53"/>
                  </a:lnTo>
                  <a:lnTo>
                    <a:pt x="159" y="60"/>
                  </a:lnTo>
                  <a:lnTo>
                    <a:pt x="162" y="67"/>
                  </a:lnTo>
                  <a:lnTo>
                    <a:pt x="166" y="76"/>
                  </a:lnTo>
                  <a:lnTo>
                    <a:pt x="170" y="81"/>
                  </a:lnTo>
                  <a:lnTo>
                    <a:pt x="172" y="88"/>
                  </a:lnTo>
                  <a:lnTo>
                    <a:pt x="176" y="95"/>
                  </a:lnTo>
                  <a:lnTo>
                    <a:pt x="180" y="102"/>
                  </a:lnTo>
                  <a:lnTo>
                    <a:pt x="184" y="110"/>
                  </a:lnTo>
                  <a:lnTo>
                    <a:pt x="188" y="117"/>
                  </a:lnTo>
                  <a:lnTo>
                    <a:pt x="192" y="124"/>
                  </a:lnTo>
                  <a:lnTo>
                    <a:pt x="196" y="131"/>
                  </a:lnTo>
                  <a:lnTo>
                    <a:pt x="200" y="136"/>
                  </a:lnTo>
                  <a:lnTo>
                    <a:pt x="204" y="143"/>
                  </a:lnTo>
                  <a:lnTo>
                    <a:pt x="214" y="156"/>
                  </a:lnTo>
                  <a:lnTo>
                    <a:pt x="218" y="163"/>
                  </a:lnTo>
                  <a:lnTo>
                    <a:pt x="222" y="168"/>
                  </a:lnTo>
                  <a:lnTo>
                    <a:pt x="226" y="175"/>
                  </a:lnTo>
                  <a:lnTo>
                    <a:pt x="231" y="181"/>
                  </a:lnTo>
                  <a:lnTo>
                    <a:pt x="240" y="193"/>
                  </a:lnTo>
                  <a:lnTo>
                    <a:pt x="244" y="198"/>
                  </a:lnTo>
                  <a:lnTo>
                    <a:pt x="250" y="204"/>
                  </a:lnTo>
                  <a:lnTo>
                    <a:pt x="254" y="209"/>
                  </a:lnTo>
                  <a:lnTo>
                    <a:pt x="259" y="214"/>
                  </a:lnTo>
                  <a:lnTo>
                    <a:pt x="263" y="220"/>
                  </a:lnTo>
                  <a:lnTo>
                    <a:pt x="268" y="225"/>
                  </a:lnTo>
                  <a:lnTo>
                    <a:pt x="278" y="236"/>
                  </a:lnTo>
                  <a:lnTo>
                    <a:pt x="288" y="246"/>
                  </a:lnTo>
                  <a:lnTo>
                    <a:pt x="298" y="257"/>
                  </a:lnTo>
                  <a:lnTo>
                    <a:pt x="308" y="266"/>
                  </a:lnTo>
                  <a:lnTo>
                    <a:pt x="319" y="275"/>
                  </a:lnTo>
                  <a:lnTo>
                    <a:pt x="330" y="284"/>
                  </a:lnTo>
                  <a:lnTo>
                    <a:pt x="340" y="291"/>
                  </a:lnTo>
                  <a:lnTo>
                    <a:pt x="351" y="299"/>
                  </a:lnTo>
                  <a:lnTo>
                    <a:pt x="363" y="307"/>
                  </a:lnTo>
                  <a:lnTo>
                    <a:pt x="374" y="315"/>
                  </a:lnTo>
                  <a:lnTo>
                    <a:pt x="384" y="321"/>
                  </a:lnTo>
                  <a:lnTo>
                    <a:pt x="396" y="328"/>
                  </a:lnTo>
                  <a:lnTo>
                    <a:pt x="408" y="335"/>
                  </a:lnTo>
                  <a:lnTo>
                    <a:pt x="419" y="340"/>
                  </a:lnTo>
                  <a:lnTo>
                    <a:pt x="431" y="346"/>
                  </a:lnTo>
                  <a:lnTo>
                    <a:pt x="455" y="356"/>
                  </a:lnTo>
                  <a:lnTo>
                    <a:pt x="479" y="363"/>
                  </a:lnTo>
                  <a:lnTo>
                    <a:pt x="503" y="370"/>
                  </a:lnTo>
                  <a:lnTo>
                    <a:pt x="528" y="376"/>
                  </a:lnTo>
                  <a:lnTo>
                    <a:pt x="578" y="381"/>
                  </a:lnTo>
                  <a:lnTo>
                    <a:pt x="628" y="381"/>
                  </a:lnTo>
                  <a:lnTo>
                    <a:pt x="679" y="374"/>
                  </a:lnTo>
                  <a:lnTo>
                    <a:pt x="728" y="360"/>
                  </a:lnTo>
                  <a:lnTo>
                    <a:pt x="754" y="349"/>
                  </a:lnTo>
                  <a:lnTo>
                    <a:pt x="778" y="339"/>
                  </a:lnTo>
                  <a:lnTo>
                    <a:pt x="790" y="331"/>
                  </a:lnTo>
                  <a:lnTo>
                    <a:pt x="802" y="324"/>
                  </a:lnTo>
                  <a:lnTo>
                    <a:pt x="815" y="317"/>
                  </a:lnTo>
                  <a:lnTo>
                    <a:pt x="827" y="310"/>
                  </a:lnTo>
                  <a:lnTo>
                    <a:pt x="843" y="298"/>
                  </a:lnTo>
                  <a:lnTo>
                    <a:pt x="851" y="292"/>
                  </a:lnTo>
                  <a:lnTo>
                    <a:pt x="859" y="285"/>
                  </a:lnTo>
                  <a:lnTo>
                    <a:pt x="868" y="278"/>
                  </a:lnTo>
                  <a:lnTo>
                    <a:pt x="876" y="269"/>
                  </a:lnTo>
                  <a:lnTo>
                    <a:pt x="884" y="262"/>
                  </a:lnTo>
                  <a:lnTo>
                    <a:pt x="894" y="253"/>
                  </a:lnTo>
                  <a:lnTo>
                    <a:pt x="902" y="244"/>
                  </a:lnTo>
                  <a:lnTo>
                    <a:pt x="910" y="236"/>
                  </a:lnTo>
                  <a:lnTo>
                    <a:pt x="919" y="227"/>
                  </a:lnTo>
                  <a:lnTo>
                    <a:pt x="927" y="216"/>
                  </a:lnTo>
                  <a:lnTo>
                    <a:pt x="935" y="207"/>
                  </a:lnTo>
                  <a:lnTo>
                    <a:pt x="943" y="197"/>
                  </a:lnTo>
                  <a:lnTo>
                    <a:pt x="951" y="186"/>
                  </a:lnTo>
                  <a:lnTo>
                    <a:pt x="959" y="175"/>
                  </a:lnTo>
                  <a:lnTo>
                    <a:pt x="967" y="165"/>
                  </a:lnTo>
                  <a:lnTo>
                    <a:pt x="975" y="154"/>
                  </a:lnTo>
                  <a:lnTo>
                    <a:pt x="983" y="143"/>
                  </a:lnTo>
                  <a:lnTo>
                    <a:pt x="990" y="133"/>
                  </a:lnTo>
                  <a:lnTo>
                    <a:pt x="998" y="122"/>
                  </a:lnTo>
                  <a:lnTo>
                    <a:pt x="1004" y="110"/>
                  </a:lnTo>
                  <a:lnTo>
                    <a:pt x="1011" y="99"/>
                  </a:lnTo>
                  <a:lnTo>
                    <a:pt x="1015" y="94"/>
                  </a:lnTo>
                  <a:lnTo>
                    <a:pt x="1018" y="88"/>
                  </a:lnTo>
                  <a:lnTo>
                    <a:pt x="1020" y="81"/>
                  </a:lnTo>
                  <a:lnTo>
                    <a:pt x="1024" y="76"/>
                  </a:lnTo>
                  <a:lnTo>
                    <a:pt x="1027" y="71"/>
                  </a:lnTo>
                  <a:lnTo>
                    <a:pt x="1030" y="65"/>
                  </a:lnTo>
                  <a:lnTo>
                    <a:pt x="1036" y="55"/>
                  </a:lnTo>
                  <a:lnTo>
                    <a:pt x="1042" y="42"/>
                  </a:lnTo>
                  <a:lnTo>
                    <a:pt x="1047" y="32"/>
                  </a:lnTo>
                  <a:lnTo>
                    <a:pt x="1051" y="21"/>
                  </a:lnTo>
                  <a:lnTo>
                    <a:pt x="1056" y="10"/>
                  </a:lnTo>
                  <a:lnTo>
                    <a:pt x="1060" y="0"/>
                  </a:lnTo>
                  <a:lnTo>
                    <a:pt x="1192" y="0"/>
                  </a:lnTo>
                  <a:lnTo>
                    <a:pt x="1192"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23" name="Freeform 30"/>
            <p:cNvSpPr>
              <a:spLocks/>
            </p:cNvSpPr>
            <p:nvPr/>
          </p:nvSpPr>
          <p:spPr bwMode="auto">
            <a:xfrm>
              <a:off x="563" y="2542"/>
              <a:ext cx="1038" cy="78"/>
            </a:xfrm>
            <a:custGeom>
              <a:avLst/>
              <a:gdLst/>
              <a:ahLst/>
              <a:cxnLst>
                <a:cxn ang="0">
                  <a:pos x="0" y="0"/>
                </a:cxn>
                <a:cxn ang="0">
                  <a:pos x="1124" y="0"/>
                </a:cxn>
                <a:cxn ang="0">
                  <a:pos x="970" y="138"/>
                </a:cxn>
                <a:cxn ang="0">
                  <a:pos x="104" y="138"/>
                </a:cxn>
                <a:cxn ang="0">
                  <a:pos x="0" y="0"/>
                </a:cxn>
                <a:cxn ang="0">
                  <a:pos x="0" y="0"/>
                </a:cxn>
              </a:cxnLst>
              <a:rect l="0" t="0" r="r" b="b"/>
              <a:pathLst>
                <a:path w="1124" h="138">
                  <a:moveTo>
                    <a:pt x="0" y="0"/>
                  </a:moveTo>
                  <a:lnTo>
                    <a:pt x="1124" y="0"/>
                  </a:lnTo>
                  <a:lnTo>
                    <a:pt x="970" y="138"/>
                  </a:lnTo>
                  <a:lnTo>
                    <a:pt x="104" y="138"/>
                  </a:lnTo>
                  <a:lnTo>
                    <a:pt x="0" y="0"/>
                  </a:lnTo>
                  <a:lnTo>
                    <a:pt x="0" y="0"/>
                  </a:ln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noFill/>
              <a:round/>
              <a:headEnd/>
              <a:tailEnd/>
            </a:ln>
            <a:effectLst/>
          </p:spPr>
          <p:txBody>
            <a:bodyPr/>
            <a:lstStyle/>
            <a:p>
              <a:endParaRPr lang="en-GB"/>
            </a:p>
          </p:txBody>
        </p:sp>
        <p:sp>
          <p:nvSpPr>
            <p:cNvPr id="24" name="Freeform 31"/>
            <p:cNvSpPr>
              <a:spLocks/>
            </p:cNvSpPr>
            <p:nvPr/>
          </p:nvSpPr>
          <p:spPr bwMode="auto">
            <a:xfrm>
              <a:off x="838" y="2673"/>
              <a:ext cx="162" cy="116"/>
            </a:xfrm>
            <a:custGeom>
              <a:avLst/>
              <a:gdLst/>
              <a:ahLst/>
              <a:cxnLst>
                <a:cxn ang="0">
                  <a:pos x="0" y="0"/>
                </a:cxn>
                <a:cxn ang="0">
                  <a:pos x="50" y="72"/>
                </a:cxn>
                <a:cxn ang="0">
                  <a:pos x="110" y="119"/>
                </a:cxn>
                <a:cxn ang="0">
                  <a:pos x="175" y="145"/>
                </a:cxn>
                <a:cxn ang="0">
                  <a:pos x="110" y="65"/>
                </a:cxn>
                <a:cxn ang="0">
                  <a:pos x="66" y="0"/>
                </a:cxn>
                <a:cxn ang="0">
                  <a:pos x="0" y="0"/>
                </a:cxn>
                <a:cxn ang="0">
                  <a:pos x="0" y="0"/>
                </a:cxn>
              </a:cxnLst>
              <a:rect l="0" t="0" r="r" b="b"/>
              <a:pathLst>
                <a:path w="175" h="145">
                  <a:moveTo>
                    <a:pt x="0" y="0"/>
                  </a:moveTo>
                  <a:lnTo>
                    <a:pt x="50" y="72"/>
                  </a:lnTo>
                  <a:lnTo>
                    <a:pt x="110" y="119"/>
                  </a:lnTo>
                  <a:lnTo>
                    <a:pt x="175" y="145"/>
                  </a:lnTo>
                  <a:lnTo>
                    <a:pt x="110" y="65"/>
                  </a:lnTo>
                  <a:lnTo>
                    <a:pt x="66" y="0"/>
                  </a:lnTo>
                  <a:lnTo>
                    <a:pt x="0" y="0"/>
                  </a:lnTo>
                  <a:lnTo>
                    <a:pt x="0" y="0"/>
                  </a:lnTo>
                  <a:close/>
                </a:path>
              </a:pathLst>
            </a:custGeom>
            <a:solidFill>
              <a:schemeClr val="bg1"/>
            </a:solidFill>
            <a:ln w="9525">
              <a:noFill/>
              <a:round/>
              <a:headEnd/>
              <a:tailEnd/>
            </a:ln>
            <a:effectLst/>
          </p:spPr>
          <p:txBody>
            <a:bodyPr/>
            <a:lstStyle/>
            <a:p>
              <a:endParaRPr lang="en-GB"/>
            </a:p>
          </p:txBody>
        </p:sp>
      </p:grpSp>
      <p:sp>
        <p:nvSpPr>
          <p:cNvPr id="37" name="TextBox 36"/>
          <p:cNvSpPr txBox="1"/>
          <p:nvPr/>
        </p:nvSpPr>
        <p:spPr>
          <a:xfrm>
            <a:off x="467544" y="3284209"/>
            <a:ext cx="4979974" cy="1655838"/>
          </a:xfrm>
          <a:prstGeom prst="rect">
            <a:avLst/>
          </a:prstGeom>
          <a:noFill/>
        </p:spPr>
        <p:txBody>
          <a:bodyPr wrap="square" rtlCol="0">
            <a:spAutoFit/>
          </a:bodyPr>
          <a:lstStyle/>
          <a:p>
            <a:pPr marL="342900" indent="-342900">
              <a:spcBef>
                <a:spcPct val="20000"/>
              </a:spcBef>
              <a:buFont typeface="Wingdings" pitchFamily="2" charset="2"/>
              <a:buChar char="§"/>
            </a:pPr>
            <a:r>
              <a:rPr lang="en-GB" sz="2000" dirty="0">
                <a:latin typeface="+mn-lt"/>
              </a:rPr>
              <a:t>High risk may be acceptable in a context where expected impact of BS is higher than the potential risk: particularly the case for SBC.</a:t>
            </a:r>
          </a:p>
          <a:p>
            <a:pPr marL="342900" indent="-342900">
              <a:spcBef>
                <a:spcPct val="20000"/>
              </a:spcBef>
              <a:buFont typeface="Wingdings" pitchFamily="2" charset="2"/>
              <a:buChar char="§"/>
            </a:pPr>
            <a:endParaRPr lang="en-GB" sz="1800" dirty="0">
              <a:latin typeface="+mn-lt"/>
            </a:endParaRPr>
          </a:p>
        </p:txBody>
      </p:sp>
      <p:pic>
        <p:nvPicPr>
          <p:cNvPr id="51" name="Picture 50"/>
          <p:cNvPicPr>
            <a:picLocks noChangeAspect="1"/>
          </p:cNvPicPr>
          <p:nvPr/>
        </p:nvPicPr>
        <p:blipFill>
          <a:blip r:embed="rId3"/>
          <a:stretch>
            <a:fillRect/>
          </a:stretch>
        </p:blipFill>
        <p:spPr>
          <a:xfrm>
            <a:off x="424800" y="4532409"/>
            <a:ext cx="5557674" cy="2189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1"/>
            <a:ext cx="8229600" cy="571504"/>
          </a:xfrm>
        </p:spPr>
        <p:txBody>
          <a:bodyPr/>
          <a:lstStyle/>
          <a:p>
            <a:r>
              <a:rPr lang="en-GB" dirty="0"/>
              <a:t>Identification of mitigation measures</a:t>
            </a:r>
          </a:p>
        </p:txBody>
      </p:sp>
      <p:sp>
        <p:nvSpPr>
          <p:cNvPr id="3" name="Content Placeholder 2"/>
          <p:cNvSpPr>
            <a:spLocks noGrp="1"/>
          </p:cNvSpPr>
          <p:nvPr>
            <p:ph idx="1"/>
          </p:nvPr>
        </p:nvSpPr>
        <p:spPr>
          <a:xfrm>
            <a:off x="457200" y="2000240"/>
            <a:ext cx="8229600" cy="4165064"/>
          </a:xfrm>
        </p:spPr>
        <p:txBody>
          <a:bodyPr/>
          <a:lstStyle/>
          <a:p>
            <a:pPr>
              <a:spcAft>
                <a:spcPts val="300"/>
              </a:spcAft>
              <a:buClrTx/>
              <a:buFont typeface="Wingdings" pitchFamily="2" charset="2"/>
              <a:buChar char="§"/>
            </a:pPr>
            <a:r>
              <a:rPr lang="en-GB" sz="2000" i="0" dirty="0"/>
              <a:t>Should be the most common response to risks</a:t>
            </a:r>
          </a:p>
          <a:p>
            <a:pPr>
              <a:spcAft>
                <a:spcPts val="300"/>
              </a:spcAft>
              <a:buClrTx/>
              <a:buFont typeface="Wingdings" pitchFamily="2" charset="2"/>
              <a:buChar char="§"/>
            </a:pPr>
            <a:r>
              <a:rPr lang="en-GB" sz="2000" i="0" dirty="0"/>
              <a:t>It is a </a:t>
            </a:r>
            <a:r>
              <a:rPr lang="en-GB" sz="2000" b="1" i="0" dirty="0"/>
              <a:t>joint effort </a:t>
            </a:r>
            <a:r>
              <a:rPr lang="en-GB" sz="2000" i="0" dirty="0"/>
              <a:t>of partner country &amp; donors</a:t>
            </a:r>
          </a:p>
          <a:p>
            <a:pPr>
              <a:buClrTx/>
              <a:buFont typeface="Wingdings" pitchFamily="2" charset="2"/>
              <a:buChar char="§"/>
            </a:pPr>
            <a:r>
              <a:rPr lang="en-GB" sz="2000" i="0" dirty="0"/>
              <a:t>If the risk level for a risk </a:t>
            </a:r>
            <a:r>
              <a:rPr lang="en-GB" sz="2000" b="1" i="0" dirty="0"/>
              <a:t>dimension</a:t>
            </a:r>
            <a:r>
              <a:rPr lang="en-GB" sz="2000" i="0" dirty="0"/>
              <a:t> is </a:t>
            </a:r>
            <a:r>
              <a:rPr lang="en-GB" sz="2000" b="1" i="0" dirty="0"/>
              <a:t>substantial or high </a:t>
            </a:r>
            <a:r>
              <a:rPr lang="en-GB" sz="2000" i="0" dirty="0"/>
              <a:t>:</a:t>
            </a:r>
          </a:p>
          <a:p>
            <a:pPr lvl="1">
              <a:buClrTx/>
              <a:buFont typeface="Wingdings" pitchFamily="2" charset="2"/>
              <a:buChar char="Ø"/>
            </a:pPr>
            <a:r>
              <a:rPr lang="en-GB" b="0" i="0" dirty="0">
                <a:sym typeface="Wingdings" pitchFamily="2" charset="2"/>
              </a:rPr>
              <a:t>definition and implementation of clear and comprehensive </a:t>
            </a:r>
            <a:r>
              <a:rPr lang="en-GB" i="0" dirty="0">
                <a:sym typeface="Wingdings" pitchFamily="2" charset="2"/>
              </a:rPr>
              <a:t>action plan </a:t>
            </a:r>
            <a:endParaRPr lang="en-GB" b="0" dirty="0">
              <a:sym typeface="Wingdings" pitchFamily="2" charset="2"/>
            </a:endParaRPr>
          </a:p>
          <a:p>
            <a:pPr lvl="1">
              <a:spcAft>
                <a:spcPts val="300"/>
              </a:spcAft>
              <a:buClrTx/>
              <a:buFont typeface="Wingdings" pitchFamily="2" charset="2"/>
              <a:buChar char="Ø"/>
            </a:pPr>
            <a:r>
              <a:rPr lang="en-GB" b="0" i="0" dirty="0">
                <a:sym typeface="Wingdings" pitchFamily="2" charset="2"/>
              </a:rPr>
              <a:t>Satisfactory progress is required during implementation</a:t>
            </a:r>
          </a:p>
          <a:p>
            <a:pPr>
              <a:spcBef>
                <a:spcPts val="600"/>
              </a:spcBef>
              <a:buClrTx/>
              <a:buFont typeface="Wingdings" pitchFamily="2" charset="2"/>
              <a:buChar char="§"/>
            </a:pPr>
            <a:r>
              <a:rPr lang="en-GB" sz="2000" i="0" dirty="0"/>
              <a:t>If the </a:t>
            </a:r>
            <a:r>
              <a:rPr lang="en-GB" sz="2000" b="1" i="0" dirty="0"/>
              <a:t>political</a:t>
            </a:r>
            <a:r>
              <a:rPr lang="en-GB" sz="2000" i="0" dirty="0"/>
              <a:t> risk is </a:t>
            </a:r>
            <a:r>
              <a:rPr lang="en-GB" sz="2000" b="1" i="0" dirty="0"/>
              <a:t>substantial or high </a:t>
            </a:r>
            <a:r>
              <a:rPr lang="en-GB" sz="2000" i="0" dirty="0"/>
              <a:t>in case of a </a:t>
            </a:r>
            <a:r>
              <a:rPr lang="en-GB" sz="2000" b="1" i="0" dirty="0">
                <a:solidFill>
                  <a:srgbClr val="C00000"/>
                </a:solidFill>
              </a:rPr>
              <a:t>GGDC</a:t>
            </a:r>
            <a:r>
              <a:rPr lang="en-GB" sz="2000" b="1" i="0" dirty="0"/>
              <a:t>:</a:t>
            </a:r>
          </a:p>
          <a:p>
            <a:pPr lvl="1">
              <a:buClrTx/>
              <a:buFont typeface="Wingdings" pitchFamily="2" charset="2"/>
              <a:buChar char="Ø"/>
            </a:pPr>
            <a:r>
              <a:rPr lang="en-GB" dirty="0"/>
              <a:t>Policy matrix </a:t>
            </a:r>
            <a:r>
              <a:rPr lang="en-GB" b="0" dirty="0"/>
              <a:t>needed: clear milestones and benchmarks for action plan’s implementation</a:t>
            </a:r>
          </a:p>
          <a:p>
            <a:pPr lvl="1">
              <a:buClrTx/>
              <a:buFont typeface="Wingdings" pitchFamily="2" charset="2"/>
              <a:buChar char="Ø"/>
            </a:pPr>
            <a:r>
              <a:rPr lang="en-GB" b="1" i="0" dirty="0"/>
              <a:t>Contingency plans </a:t>
            </a:r>
            <a:r>
              <a:rPr lang="en-GB" b="0" i="0" dirty="0"/>
              <a:t>needed.</a:t>
            </a:r>
          </a:p>
          <a:p>
            <a:pPr lvl="6">
              <a:buNone/>
            </a:pPr>
            <a:r>
              <a:rPr lang="en-GB" sz="1800" dirty="0">
                <a:latin typeface="+mn-lt"/>
              </a:rPr>
              <a:t>	 </a:t>
            </a:r>
            <a:endParaRPr lang="en-GB" sz="1800" i="0" dirty="0">
              <a:latin typeface="+mn-lt"/>
            </a:endParaRPr>
          </a:p>
          <a:p>
            <a:pPr>
              <a:buNone/>
            </a:pPr>
            <a:endParaRPr lang="en-GB" sz="1800" b="0" i="0" dirty="0"/>
          </a:p>
          <a:p>
            <a:pPr>
              <a:buNone/>
            </a:pPr>
            <a:r>
              <a:rPr lang="en-GB" sz="1800" i="0" dirty="0"/>
              <a:t>	</a:t>
            </a:r>
            <a:endParaRPr lang="en-GB" sz="1800" b="0" i="0" dirty="0"/>
          </a:p>
        </p:txBody>
      </p:sp>
      <p:sp>
        <p:nvSpPr>
          <p:cNvPr id="5" name="Slide Number Placeholder 4"/>
          <p:cNvSpPr>
            <a:spLocks noGrp="1"/>
          </p:cNvSpPr>
          <p:nvPr>
            <p:ph type="sldNum" sz="quarter" idx="12"/>
          </p:nvPr>
        </p:nvSpPr>
        <p:spPr/>
        <p:txBody>
          <a:bodyPr/>
          <a:lstStyle/>
          <a:p>
            <a:fld id="{37B83C0C-BC65-4367-9B8A-060D4801009D}" type="slidenum">
              <a:rPr lang="en-GB" smtClean="0"/>
              <a:pPr/>
              <a:t>26</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Reputational</a:t>
            </a:r>
            <a:r>
              <a:rPr lang="nl-NL" dirty="0"/>
              <a:t> risk</a:t>
            </a:r>
            <a:br>
              <a:rPr lang="nl-NL" dirty="0"/>
            </a:br>
            <a:r>
              <a:rPr lang="nl-NL" dirty="0"/>
              <a:t>Fishing </a:t>
            </a:r>
            <a:r>
              <a:rPr lang="nl-NL" dirty="0" err="1"/>
              <a:t>vessels</a:t>
            </a:r>
            <a:r>
              <a:rPr lang="nl-NL" dirty="0"/>
              <a:t> </a:t>
            </a:r>
            <a:r>
              <a:rPr lang="nl-NL" dirty="0" err="1"/>
              <a:t>happened</a:t>
            </a:r>
            <a:r>
              <a:rPr lang="nl-NL" dirty="0"/>
              <a:t> </a:t>
            </a:r>
            <a:r>
              <a:rPr lang="nl-NL" dirty="0" err="1"/>
              <a:t>to</a:t>
            </a:r>
            <a:r>
              <a:rPr lang="nl-NL" dirty="0"/>
              <a:t> </a:t>
            </a:r>
            <a:r>
              <a:rPr lang="nl-NL" dirty="0" err="1"/>
              <a:t>be</a:t>
            </a:r>
            <a:r>
              <a:rPr lang="nl-NL" dirty="0"/>
              <a:t> </a:t>
            </a:r>
            <a:r>
              <a:rPr lang="nl-NL" dirty="0" err="1"/>
              <a:t>rather</a:t>
            </a:r>
            <a:r>
              <a:rPr lang="nl-NL" dirty="0"/>
              <a:t> </a:t>
            </a:r>
            <a:r>
              <a:rPr lang="nl-NL" dirty="0" err="1"/>
              <a:t>fast</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1547664" y="2531415"/>
            <a:ext cx="6048672" cy="4026088"/>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83C0C-BC65-4367-9B8A-060D4801009D}" type="slidenum">
              <a:rPr kumimoji="0" lang="en-GB" sz="1400" b="0" i="0" u="none" strike="noStrike" kern="1200" cap="none" spc="0" normalizeH="0" baseline="0" noProof="0" smtClean="0">
                <a:ln>
                  <a:noFill/>
                </a:ln>
                <a:solidFill>
                  <a:srgbClr val="000000"/>
                </a:solidFill>
                <a:effectLst/>
                <a:uLnTx/>
                <a:uFillTx/>
                <a:latin typeface="Tw Cen M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400" b="0" i="0" u="none" strike="noStrike" kern="1200" cap="none" spc="0" normalizeH="0" baseline="0" noProof="0">
              <a:ln>
                <a:noFill/>
              </a:ln>
              <a:solidFill>
                <a:srgbClr val="000000"/>
              </a:solidFill>
              <a:effectLst/>
              <a:uLnTx/>
              <a:uFillTx/>
              <a:latin typeface="Tw Cen MT"/>
              <a:ea typeface="+mn-ea"/>
              <a:cs typeface="+mn-cs"/>
            </a:endParaRPr>
          </a:p>
        </p:txBody>
      </p:sp>
    </p:spTree>
    <p:extLst>
      <p:ext uri="{BB962C8B-B14F-4D97-AF65-F5344CB8AC3E}">
        <p14:creationId xmlns:p14="http://schemas.microsoft.com/office/powerpoint/2010/main" val="374830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1"/>
            <a:ext cx="8229600" cy="571504"/>
          </a:xfrm>
        </p:spPr>
        <p:txBody>
          <a:bodyPr/>
          <a:lstStyle/>
          <a:p>
            <a:r>
              <a:rPr lang="en-GB" dirty="0"/>
              <a:t>Examples of mitigation measures</a:t>
            </a:r>
          </a:p>
        </p:txBody>
      </p:sp>
      <p:sp>
        <p:nvSpPr>
          <p:cNvPr id="3" name="Content Placeholder 2"/>
          <p:cNvSpPr>
            <a:spLocks noGrp="1"/>
          </p:cNvSpPr>
          <p:nvPr>
            <p:ph idx="1"/>
          </p:nvPr>
        </p:nvSpPr>
        <p:spPr>
          <a:xfrm>
            <a:off x="457200" y="2000239"/>
            <a:ext cx="8229600" cy="4381089"/>
          </a:xfrm>
        </p:spPr>
        <p:txBody>
          <a:bodyPr/>
          <a:lstStyle/>
          <a:p>
            <a:pPr lvl="0">
              <a:spcBef>
                <a:spcPts val="1200"/>
              </a:spcBef>
              <a:buClrTx/>
              <a:buFont typeface="Wingdings" pitchFamily="2" charset="2"/>
              <a:buChar char="§"/>
            </a:pPr>
            <a:r>
              <a:rPr lang="en-GB" sz="2000" i="0" dirty="0"/>
              <a:t>Further </a:t>
            </a:r>
            <a:r>
              <a:rPr lang="en-GB" sz="2000" b="1" i="0" dirty="0"/>
              <a:t>analyses and surveys </a:t>
            </a:r>
            <a:r>
              <a:rPr lang="en-GB" sz="2000" i="0" dirty="0"/>
              <a:t>(e.g. PEFA, PETS, PER…)</a:t>
            </a:r>
          </a:p>
          <a:p>
            <a:pPr lvl="0">
              <a:spcBef>
                <a:spcPts val="1200"/>
              </a:spcBef>
              <a:buClrTx/>
              <a:buFont typeface="Wingdings" pitchFamily="2" charset="2"/>
              <a:buChar char="§"/>
            </a:pPr>
            <a:r>
              <a:rPr lang="en-GB" sz="2000" b="1" i="0" dirty="0"/>
              <a:t>Capacity development </a:t>
            </a:r>
            <a:r>
              <a:rPr lang="en-GB" sz="2000" i="0" dirty="0"/>
              <a:t>and technical cooperation </a:t>
            </a:r>
          </a:p>
          <a:p>
            <a:pPr lvl="0">
              <a:spcBef>
                <a:spcPts val="1200"/>
              </a:spcBef>
              <a:buClrTx/>
              <a:buFont typeface="Wingdings" pitchFamily="2" charset="2"/>
              <a:buChar char="§"/>
            </a:pPr>
            <a:r>
              <a:rPr lang="en-GB" sz="2000" b="1" i="0" dirty="0"/>
              <a:t>Enhancing transparency, accountability, participation </a:t>
            </a:r>
            <a:r>
              <a:rPr lang="en-GB" sz="2000" i="0" dirty="0"/>
              <a:t>in budget process: to strengthen nationally owned safeguard and oversight mechanisms </a:t>
            </a:r>
          </a:p>
          <a:p>
            <a:pPr lvl="0">
              <a:spcBef>
                <a:spcPts val="1200"/>
              </a:spcBef>
              <a:buClrTx/>
              <a:buFont typeface="Wingdings" pitchFamily="2" charset="2"/>
              <a:buChar char="§"/>
            </a:pPr>
            <a:r>
              <a:rPr lang="en-GB" sz="2000" b="1" i="0" dirty="0"/>
              <a:t>Conditions</a:t>
            </a:r>
            <a:r>
              <a:rPr lang="en-GB" sz="2000" i="0" dirty="0"/>
              <a:t> for the disbursement of the variable tranches. (but without jeopardizing predictability)</a:t>
            </a:r>
          </a:p>
          <a:p>
            <a:pPr lvl="0">
              <a:spcBef>
                <a:spcPts val="1200"/>
              </a:spcBef>
              <a:buClrTx/>
              <a:buFont typeface="Wingdings" pitchFamily="2" charset="2"/>
              <a:buChar char="§"/>
            </a:pPr>
            <a:r>
              <a:rPr lang="en-GB" sz="2000" b="1" i="0" dirty="0"/>
              <a:t>Requirements:</a:t>
            </a:r>
            <a:r>
              <a:rPr lang="en-GB" sz="2000" i="0" dirty="0"/>
              <a:t> specific controls, legislation and reform steps. May be specified in the financing agreement</a:t>
            </a:r>
          </a:p>
          <a:p>
            <a:pPr lvl="0">
              <a:spcBef>
                <a:spcPts val="1200"/>
              </a:spcBef>
              <a:buClrTx/>
              <a:buFont typeface="Wingdings" pitchFamily="2" charset="2"/>
              <a:buChar char="§"/>
            </a:pPr>
            <a:r>
              <a:rPr lang="en-GB" sz="2000" b="1" i="0" dirty="0"/>
              <a:t>Further adaptations </a:t>
            </a:r>
            <a:r>
              <a:rPr lang="en-GB" sz="2000" i="0" dirty="0"/>
              <a:t>regarding the </a:t>
            </a:r>
            <a:r>
              <a:rPr lang="en-GB" sz="2000" b="1" i="0" dirty="0"/>
              <a:t>design</a:t>
            </a:r>
            <a:r>
              <a:rPr lang="en-GB" sz="2000" i="0" dirty="0"/>
              <a:t> of a budget support programme.</a:t>
            </a:r>
          </a:p>
          <a:p>
            <a:pPr>
              <a:spcBef>
                <a:spcPts val="1200"/>
              </a:spcBef>
            </a:pPr>
            <a:r>
              <a:rPr lang="en-GB" sz="1800" dirty="0"/>
              <a:t> </a:t>
            </a:r>
          </a:p>
          <a:p>
            <a:pPr>
              <a:buNone/>
            </a:pPr>
            <a:endParaRPr lang="en-GB" sz="1800" b="0" i="0" dirty="0"/>
          </a:p>
          <a:p>
            <a:pPr>
              <a:buNone/>
            </a:pPr>
            <a:r>
              <a:rPr lang="en-GB" sz="1800" i="0" dirty="0"/>
              <a:t>	</a:t>
            </a:r>
            <a:endParaRPr lang="en-GB" sz="1800" b="0" i="0" dirty="0"/>
          </a:p>
        </p:txBody>
      </p:sp>
      <p:sp>
        <p:nvSpPr>
          <p:cNvPr id="5" name="Slide Number Placeholder 4"/>
          <p:cNvSpPr>
            <a:spLocks noGrp="1"/>
          </p:cNvSpPr>
          <p:nvPr>
            <p:ph type="sldNum" sz="quarter" idx="12"/>
          </p:nvPr>
        </p:nvSpPr>
        <p:spPr/>
        <p:txBody>
          <a:bodyPr/>
          <a:lstStyle/>
          <a:p>
            <a:fld id="{37B83C0C-BC65-4367-9B8A-060D4801009D}" type="slidenum">
              <a:rPr lang="en-GB" smtClean="0"/>
              <a:pPr/>
              <a:t>28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1"/>
            <a:ext cx="8229600" cy="571504"/>
          </a:xfrm>
        </p:spPr>
        <p:txBody>
          <a:bodyPr/>
          <a:lstStyle/>
          <a:p>
            <a:r>
              <a:rPr lang="en-GB" dirty="0"/>
              <a:t>Risk monitoring and reporting</a:t>
            </a:r>
          </a:p>
        </p:txBody>
      </p:sp>
      <p:sp>
        <p:nvSpPr>
          <p:cNvPr id="3" name="Content Placeholder 2"/>
          <p:cNvSpPr>
            <a:spLocks noGrp="1"/>
          </p:cNvSpPr>
          <p:nvPr>
            <p:ph idx="1"/>
          </p:nvPr>
        </p:nvSpPr>
        <p:spPr>
          <a:xfrm>
            <a:off x="457200" y="1857365"/>
            <a:ext cx="8229600" cy="4429155"/>
          </a:xfrm>
        </p:spPr>
        <p:txBody>
          <a:bodyPr/>
          <a:lstStyle/>
          <a:p>
            <a:pPr algn="ctr">
              <a:spcBef>
                <a:spcPts val="1200"/>
              </a:spcBef>
              <a:buClrTx/>
              <a:buNone/>
            </a:pPr>
            <a:endParaRPr lang="en-GB" i="0" dirty="0"/>
          </a:p>
          <a:p>
            <a:pPr marL="0">
              <a:spcBef>
                <a:spcPts val="1200"/>
              </a:spcBef>
              <a:buClrTx/>
              <a:buNone/>
            </a:pPr>
            <a:r>
              <a:rPr lang="en-GB" sz="2000" i="0" dirty="0"/>
              <a:t>Risk Management Framework is applicable to </a:t>
            </a:r>
            <a:r>
              <a:rPr lang="en-GB" sz="2000" b="1" i="0" dirty="0"/>
              <a:t>all contracts </a:t>
            </a:r>
            <a:r>
              <a:rPr lang="en-GB" sz="2000" i="0" dirty="0"/>
              <a:t>and will be updated </a:t>
            </a:r>
            <a:r>
              <a:rPr lang="en-GB" sz="2000" b="1" i="0" dirty="0">
                <a:solidFill>
                  <a:srgbClr val="C00000"/>
                </a:solidFill>
              </a:rPr>
              <a:t>annually</a:t>
            </a:r>
            <a:r>
              <a:rPr lang="en-GB" sz="2000" b="1" i="0" dirty="0"/>
              <a:t> </a:t>
            </a:r>
            <a:r>
              <a:rPr lang="en-GB" sz="2000" i="0" dirty="0"/>
              <a:t>in order: </a:t>
            </a:r>
          </a:p>
          <a:p>
            <a:pPr marL="0" indent="0">
              <a:spcBef>
                <a:spcPts val="1200"/>
              </a:spcBef>
              <a:buClrTx/>
              <a:buNone/>
            </a:pPr>
            <a:endParaRPr lang="en-GB" sz="2000" i="0" dirty="0"/>
          </a:p>
          <a:p>
            <a:pPr marL="0" indent="0">
              <a:spcBef>
                <a:spcPts val="1200"/>
              </a:spcBef>
              <a:buClrTx/>
              <a:buNone/>
            </a:pPr>
            <a:r>
              <a:rPr lang="en-GB" sz="2000" i="0" dirty="0"/>
              <a:t>In case of important developments which imply a significant change in the level of one the risk categories , the RMF should also be updated at any moment during the year</a:t>
            </a:r>
            <a:r>
              <a:rPr lang="en-GB" sz="2000" b="0" i="0" dirty="0"/>
              <a:t>.</a:t>
            </a:r>
          </a:p>
          <a:p>
            <a:pPr lvl="1">
              <a:spcBef>
                <a:spcPts val="1200"/>
              </a:spcBef>
              <a:buClrTx/>
              <a:buFont typeface="Wingdings" pitchFamily="2" charset="2"/>
              <a:buChar char="ü"/>
            </a:pPr>
            <a:endParaRPr lang="en-GB" sz="1600" i="0" dirty="0"/>
          </a:p>
          <a:p>
            <a:pPr lvl="1">
              <a:spcBef>
                <a:spcPts val="1200"/>
              </a:spcBef>
              <a:buClrTx/>
              <a:buFont typeface="Wingdings" pitchFamily="2" charset="2"/>
              <a:buChar char="ü"/>
            </a:pPr>
            <a:endParaRPr lang="en-GB" sz="1600" i="0" dirty="0"/>
          </a:p>
          <a:p>
            <a:pPr>
              <a:buNone/>
            </a:pPr>
            <a:endParaRPr lang="en-GB" sz="1800" b="0" i="0" dirty="0"/>
          </a:p>
          <a:p>
            <a:pPr>
              <a:buNone/>
            </a:pPr>
            <a:r>
              <a:rPr lang="en-GB" sz="1800" i="0" dirty="0"/>
              <a:t>	</a:t>
            </a:r>
            <a:endParaRPr lang="en-GB" sz="1800" b="0" i="0" dirty="0"/>
          </a:p>
        </p:txBody>
      </p:sp>
      <p:sp>
        <p:nvSpPr>
          <p:cNvPr id="5" name="Slide Number Placeholder 4"/>
          <p:cNvSpPr>
            <a:spLocks noGrp="1"/>
          </p:cNvSpPr>
          <p:nvPr>
            <p:ph type="sldNum" sz="quarter" idx="12"/>
          </p:nvPr>
        </p:nvSpPr>
        <p:spPr/>
        <p:txBody>
          <a:bodyPr/>
          <a:lstStyle/>
          <a:p>
            <a:fld id="{37B83C0C-BC65-4367-9B8A-060D4801009D}"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452"/>
            <a:ext cx="8229600" cy="936625"/>
          </a:xfrm>
        </p:spPr>
        <p:txBody>
          <a:bodyPr/>
          <a:lstStyle/>
          <a:p>
            <a:r>
              <a:rPr lang="en-GB" dirty="0"/>
              <a:t>Outline </a:t>
            </a:r>
          </a:p>
        </p:txBody>
      </p:sp>
      <p:sp>
        <p:nvSpPr>
          <p:cNvPr id="3" name="Content Placeholder 2"/>
          <p:cNvSpPr>
            <a:spLocks noGrp="1"/>
          </p:cNvSpPr>
          <p:nvPr>
            <p:ph idx="1"/>
          </p:nvPr>
        </p:nvSpPr>
        <p:spPr>
          <a:xfrm>
            <a:off x="467544" y="1916832"/>
            <a:ext cx="8229600" cy="3529013"/>
          </a:xfrm>
        </p:spPr>
        <p:txBody>
          <a:bodyPr/>
          <a:lstStyle/>
          <a:p>
            <a:pPr marL="457200" indent="-457200">
              <a:spcBef>
                <a:spcPts val="2400"/>
              </a:spcBef>
              <a:buClrTx/>
              <a:buFont typeface="+mj-lt"/>
              <a:buAutoNum type="arabicPeriod"/>
            </a:pPr>
            <a:r>
              <a:rPr lang="en-GB" sz="2000" b="1" i="0" dirty="0">
                <a:solidFill>
                  <a:srgbClr val="C00000"/>
                </a:solidFill>
              </a:rPr>
              <a:t>What is risk, risk management and risk management framework?</a:t>
            </a:r>
          </a:p>
          <a:p>
            <a:pPr marL="457200" indent="-457200">
              <a:spcBef>
                <a:spcPts val="2400"/>
              </a:spcBef>
              <a:buClrTx/>
              <a:buFont typeface="+mj-lt"/>
              <a:buAutoNum type="arabicPeriod"/>
            </a:pPr>
            <a:r>
              <a:rPr lang="en-GB" sz="2000" b="1" i="0" dirty="0"/>
              <a:t>Why </a:t>
            </a:r>
            <a:r>
              <a:rPr lang="en-GB" sz="2000" i="0" dirty="0"/>
              <a:t>is risk management important for BS?</a:t>
            </a:r>
          </a:p>
          <a:p>
            <a:pPr marL="457200" indent="-457200">
              <a:spcBef>
                <a:spcPts val="2400"/>
              </a:spcBef>
              <a:buClrTx/>
              <a:buFont typeface="+mj-lt"/>
              <a:buAutoNum type="arabicPeriod"/>
            </a:pPr>
            <a:r>
              <a:rPr lang="en-GB" sz="2000" b="1" i="0" dirty="0"/>
              <a:t>How</a:t>
            </a:r>
            <a:r>
              <a:rPr lang="en-GB" sz="2000" i="0" dirty="0"/>
              <a:t> to identify, assess and manage risks?</a:t>
            </a:r>
          </a:p>
          <a:p>
            <a:pPr marL="457200" indent="-457200">
              <a:buClrTx/>
              <a:buNone/>
            </a:pPr>
            <a:endParaRPr lang="en-GB" sz="2000" i="0" dirty="0"/>
          </a:p>
          <a:p>
            <a:pPr marL="457200" indent="-457200">
              <a:buClrTx/>
              <a:buFont typeface="+mj-lt"/>
              <a:buAutoNum type="arabicPeriod"/>
            </a:pPr>
            <a:endParaRPr lang="en-GB" i="0" dirty="0"/>
          </a:p>
          <a:p>
            <a:endParaRPr lang="en-GB" dirty="0"/>
          </a:p>
        </p:txBody>
      </p:sp>
      <p:sp>
        <p:nvSpPr>
          <p:cNvPr id="4" name="Slide Number Placeholder 3"/>
          <p:cNvSpPr>
            <a:spLocks noGrp="1"/>
          </p:cNvSpPr>
          <p:nvPr>
            <p:ph type="sldNum" sz="quarter" idx="12"/>
          </p:nvPr>
        </p:nvSpPr>
        <p:spPr/>
        <p:txBody>
          <a:bodyPr/>
          <a:lstStyle/>
          <a:p>
            <a:fld id="{37B83C0C-BC65-4367-9B8A-060D4801009D}"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700809"/>
            <a:ext cx="8229600" cy="4320580"/>
          </a:xfrm>
        </p:spPr>
        <p:txBody>
          <a:bodyPr/>
          <a:lstStyle/>
          <a:p>
            <a:pPr eaLnBrk="1" hangingPunct="1"/>
            <a:endParaRPr lang="en-US" b="1" dirty="0"/>
          </a:p>
          <a:p>
            <a:pPr eaLnBrk="1" hangingPunct="1"/>
            <a:endParaRPr lang="en-US" b="1" dirty="0"/>
          </a:p>
          <a:p>
            <a:pPr eaLnBrk="1" hangingPunct="1"/>
            <a:endParaRPr lang="en-US" b="1" dirty="0"/>
          </a:p>
          <a:p>
            <a:pPr eaLnBrk="1" hangingPunct="1"/>
            <a:endParaRPr lang="en-US" b="1" dirty="0"/>
          </a:p>
          <a:p>
            <a:pPr algn="ctr" eaLnBrk="1" hangingPunct="1">
              <a:buNone/>
            </a:pPr>
            <a:r>
              <a:rPr lang="en-US" b="1" dirty="0"/>
              <a:t>Thank you very much for your attention</a:t>
            </a:r>
          </a:p>
        </p:txBody>
      </p:sp>
      <p:sp>
        <p:nvSpPr>
          <p:cNvPr id="3" name="Slide Number Placeholder 2"/>
          <p:cNvSpPr>
            <a:spLocks noGrp="1"/>
          </p:cNvSpPr>
          <p:nvPr>
            <p:ph type="sldNum" sz="quarter" idx="12"/>
          </p:nvPr>
        </p:nvSpPr>
        <p:spPr/>
        <p:txBody>
          <a:bodyPr/>
          <a:lstStyle/>
          <a:p>
            <a:fld id="{37B83C0C-BC65-4367-9B8A-060D4801009D}" type="slidenum">
              <a:rPr lang="en-GB" smtClean="0"/>
              <a:pPr/>
              <a:t>30</a:t>
            </a:fld>
            <a:endParaRPr lang="en-GB"/>
          </a:p>
        </p:txBody>
      </p:sp>
    </p:spTree>
    <p:extLst>
      <p:ext uri="{BB962C8B-B14F-4D97-AF65-F5344CB8AC3E}">
        <p14:creationId xmlns:p14="http://schemas.microsoft.com/office/powerpoint/2010/main" val="76288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D319E1-BEF6-487E-ACF2-55C5F3A912A9}" type="slidenum">
              <a:rPr kumimoji="0" lang="en-GB" sz="1400" b="0" i="0" u="none" strike="noStrike" kern="1200" cap="none" spc="0" normalizeH="0" baseline="0" noProof="0">
                <a:ln>
                  <a:noFill/>
                </a:ln>
                <a:solidFill>
                  <a:srgbClr val="000000"/>
                </a:solidFill>
                <a:effectLst/>
                <a:uLnTx/>
                <a:uFillTx/>
                <a:latin typeface="Tw Cen M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400" b="0" i="0" u="none" strike="noStrike" kern="1200" cap="none" spc="0" normalizeH="0" baseline="0" noProof="0">
              <a:ln>
                <a:noFill/>
              </a:ln>
              <a:solidFill>
                <a:srgbClr val="000000"/>
              </a:solidFill>
              <a:effectLst/>
              <a:uLnTx/>
              <a:uFillTx/>
              <a:latin typeface="Tw Cen MT"/>
              <a:ea typeface="+mn-ea"/>
              <a:cs typeface="+mn-cs"/>
            </a:endParaRPr>
          </a:p>
        </p:txBody>
      </p:sp>
      <p:sp>
        <p:nvSpPr>
          <p:cNvPr id="7" name="Rectangle 2"/>
          <p:cNvSpPr>
            <a:spLocks noGrp="1" noChangeArrowheads="1"/>
          </p:cNvSpPr>
          <p:nvPr>
            <p:ph type="title"/>
          </p:nvPr>
        </p:nvSpPr>
        <p:spPr>
          <a:xfrm>
            <a:off x="0" y="396795"/>
            <a:ext cx="2555776" cy="2312125"/>
          </a:xfrm>
        </p:spPr>
        <p:txBody>
          <a:bodyPr vert="horz" lIns="91440" tIns="45720" rIns="91440" bIns="45720" rtlCol="0" anchor="ctr">
            <a:normAutofit/>
          </a:bodyPr>
          <a:lstStyle/>
          <a:p>
            <a:r>
              <a:rPr lang="en-US" sz="2000" dirty="0" err="1">
                <a:solidFill>
                  <a:srgbClr val="2D2D8A"/>
                </a:solidFill>
                <a:latin typeface="Tw Cen MT"/>
                <a:cs typeface="Tw Cen MT"/>
              </a:rPr>
              <a:t>Signalling</a:t>
            </a:r>
            <a:r>
              <a:rPr lang="en-US" sz="2000" dirty="0">
                <a:solidFill>
                  <a:srgbClr val="2D2D8A"/>
                </a:solidFill>
                <a:latin typeface="Tw Cen MT"/>
                <a:cs typeface="Tw Cen MT"/>
              </a:rPr>
              <a:t> the direction and risks</a:t>
            </a:r>
            <a:endParaRPr lang="en-GB" sz="2000" dirty="0">
              <a:solidFill>
                <a:srgbClr val="2D2D8A"/>
              </a:solidFill>
              <a:latin typeface="Tw Cen MT"/>
              <a:cs typeface="Tw Cen MT"/>
            </a:endParaRPr>
          </a:p>
        </p:txBody>
      </p:sp>
      <p:pic>
        <p:nvPicPr>
          <p:cNvPr id="2" name="Picture 1"/>
          <p:cNvPicPr>
            <a:picLocks noChangeAspect="1"/>
          </p:cNvPicPr>
          <p:nvPr/>
        </p:nvPicPr>
        <p:blipFill>
          <a:blip r:embed="rId3"/>
          <a:stretch>
            <a:fillRect/>
          </a:stretch>
        </p:blipFill>
        <p:spPr>
          <a:xfrm>
            <a:off x="2555776" y="1182069"/>
            <a:ext cx="3819748" cy="5675931"/>
          </a:xfrm>
          <a:prstGeom prst="rect">
            <a:avLst/>
          </a:prstGeom>
        </p:spPr>
      </p:pic>
    </p:spTree>
    <p:extLst>
      <p:ext uri="{BB962C8B-B14F-4D97-AF65-F5344CB8AC3E}">
        <p14:creationId xmlns:p14="http://schemas.microsoft.com/office/powerpoint/2010/main" val="356642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9248" y="4005064"/>
            <a:ext cx="2890664" cy="2552683"/>
          </a:xfrm>
        </p:spPr>
        <p:txBody>
          <a:bodyPr/>
          <a:lstStyle/>
          <a:p>
            <a:pPr marL="0" indent="0">
              <a:buNone/>
            </a:pPr>
            <a:r>
              <a:rPr lang="nl-NL" sz="2000" i="0" dirty="0"/>
              <a:t>(1) </a:t>
            </a:r>
            <a:r>
              <a:rPr lang="nl-NL" sz="2000" b="1" i="0" dirty="0" err="1"/>
              <a:t>External</a:t>
            </a:r>
            <a:r>
              <a:rPr lang="nl-NL" sz="2000" b="1" i="0" dirty="0"/>
              <a:t> </a:t>
            </a:r>
            <a:r>
              <a:rPr lang="nl-NL" sz="2000" b="1" i="0" dirty="0" err="1"/>
              <a:t>risks</a:t>
            </a:r>
            <a:r>
              <a:rPr lang="nl-NL" sz="2000" i="0" dirty="0"/>
              <a:t>: </a:t>
            </a:r>
            <a:r>
              <a:rPr lang="nl-NL" sz="2000" i="0" dirty="0" err="1"/>
              <a:t>from</a:t>
            </a:r>
            <a:r>
              <a:rPr lang="nl-NL" sz="2000" i="0" dirty="0"/>
              <a:t> </a:t>
            </a:r>
            <a:r>
              <a:rPr lang="nl-NL" sz="2000" i="0" dirty="0" err="1"/>
              <a:t>outside</a:t>
            </a:r>
            <a:r>
              <a:rPr lang="nl-NL" sz="2000" i="0" dirty="0"/>
              <a:t> the system: </a:t>
            </a:r>
            <a:r>
              <a:rPr lang="nl-NL" sz="2000" i="0" dirty="0" err="1"/>
              <a:t>world</a:t>
            </a:r>
            <a:r>
              <a:rPr lang="nl-NL" sz="2000" i="0" dirty="0"/>
              <a:t> </a:t>
            </a:r>
            <a:r>
              <a:rPr lang="nl-NL" sz="2000" i="0" dirty="0" err="1"/>
              <a:t>economic</a:t>
            </a:r>
            <a:r>
              <a:rPr lang="nl-NL" sz="2000" i="0" dirty="0"/>
              <a:t> outlook; </a:t>
            </a:r>
            <a:r>
              <a:rPr lang="nl-NL" sz="2000" i="0" dirty="0" err="1"/>
              <a:t>climate</a:t>
            </a:r>
            <a:r>
              <a:rPr lang="nl-NL" sz="2000" i="0" dirty="0"/>
              <a:t>; </a:t>
            </a:r>
            <a:r>
              <a:rPr lang="nl-NL" sz="2000" i="0" dirty="0" err="1"/>
              <a:t>political</a:t>
            </a:r>
            <a:r>
              <a:rPr lang="nl-NL" sz="2000" i="0" dirty="0"/>
              <a:t> </a:t>
            </a:r>
            <a:r>
              <a:rPr lang="nl-NL" sz="2000" i="0" dirty="0" err="1"/>
              <a:t>unrest</a:t>
            </a:r>
            <a:endParaRPr lang="nl-NL" sz="2000" i="0" dirty="0"/>
          </a:p>
          <a:p>
            <a:endParaRPr lang="nl-NL" dirty="0"/>
          </a:p>
        </p:txBody>
      </p:sp>
      <p:sp>
        <p:nvSpPr>
          <p:cNvPr id="3" name="Slide Number Placeholder 2"/>
          <p:cNvSpPr>
            <a:spLocks noGrp="1"/>
          </p:cNvSpPr>
          <p:nvPr>
            <p:ph type="sldNum" sz="quarter" idx="12"/>
          </p:nvPr>
        </p:nvSpPr>
        <p:spPr/>
        <p:txBody>
          <a:bodyPr/>
          <a:lstStyle/>
          <a:p>
            <a:fld id="{BA9B540C-44DA-4F69-89C9-7C84606640D3}" type="slidenum">
              <a:rPr lang="en-US" smtClean="0"/>
              <a:pPr/>
              <a:t>5</a:t>
            </a:fld>
            <a:endParaRPr lang="en-US"/>
          </a:p>
        </p:txBody>
      </p:sp>
      <p:pic>
        <p:nvPicPr>
          <p:cNvPr id="19457" name="Picture 1" descr="C:\Users\wcorneli\AppData\Local\Temp\1-123566475276Th.jpg"/>
          <p:cNvPicPr>
            <a:picLocks noChangeAspect="1" noChangeArrowheads="1"/>
          </p:cNvPicPr>
          <p:nvPr/>
        </p:nvPicPr>
        <p:blipFill>
          <a:blip r:embed="rId3" cstate="print"/>
          <a:srcRect/>
          <a:stretch>
            <a:fillRect/>
          </a:stretch>
        </p:blipFill>
        <p:spPr bwMode="auto">
          <a:xfrm>
            <a:off x="3563888" y="3502890"/>
            <a:ext cx="4508950" cy="3054350"/>
          </a:xfrm>
          <a:prstGeom prst="rect">
            <a:avLst/>
          </a:prstGeom>
          <a:noFill/>
        </p:spPr>
      </p:pic>
      <p:sp>
        <p:nvSpPr>
          <p:cNvPr id="7" name="Title 4"/>
          <p:cNvSpPr txBox="1">
            <a:spLocks/>
          </p:cNvSpPr>
          <p:nvPr/>
        </p:nvSpPr>
        <p:spPr bwMode="auto">
          <a:xfrm>
            <a:off x="302840" y="1340768"/>
            <a:ext cx="8661648" cy="1080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nl-NL" sz="2000" b="0" kern="0" dirty="0">
                <a:latin typeface="Verdana" pitchFamily="34" charset="0"/>
              </a:rPr>
              <a:t>A risk is </a:t>
            </a:r>
            <a:r>
              <a:rPr lang="nl-NL" sz="2000" b="0" kern="0" dirty="0" err="1">
                <a:latin typeface="Verdana" pitchFamily="34" charset="0"/>
              </a:rPr>
              <a:t>defined</a:t>
            </a:r>
            <a:r>
              <a:rPr lang="nl-NL" sz="2000" b="0" kern="0" dirty="0">
                <a:latin typeface="Verdana" pitchFamily="34" charset="0"/>
              </a:rPr>
              <a:t> </a:t>
            </a:r>
            <a:r>
              <a:rPr lang="nl-NL" sz="2000" b="0" kern="0" dirty="0" err="1">
                <a:latin typeface="Verdana" pitchFamily="34" charset="0"/>
              </a:rPr>
              <a:t>by</a:t>
            </a:r>
            <a:r>
              <a:rPr lang="nl-NL" sz="2000" b="0" kern="0" dirty="0">
                <a:latin typeface="Verdana" pitchFamily="34" charset="0"/>
              </a:rPr>
              <a:t> </a:t>
            </a:r>
            <a:r>
              <a:rPr lang="nl-NL" sz="2000" b="0" kern="0" dirty="0" err="1">
                <a:latin typeface="Verdana" pitchFamily="34" charset="0"/>
              </a:rPr>
              <a:t>the</a:t>
            </a:r>
            <a:r>
              <a:rPr lang="nl-NL" sz="2000" b="0" kern="0" dirty="0">
                <a:latin typeface="Verdana" pitchFamily="34" charset="0"/>
              </a:rPr>
              <a:t> </a:t>
            </a:r>
            <a:r>
              <a:rPr lang="nl-NL" sz="2000" b="0" kern="0" dirty="0" err="1">
                <a:latin typeface="Verdana" pitchFamily="34" charset="0"/>
              </a:rPr>
              <a:t>Commission</a:t>
            </a:r>
            <a:r>
              <a:rPr lang="nl-NL" sz="2000" b="0" kern="0" dirty="0">
                <a:latin typeface="Verdana" pitchFamily="34" charset="0"/>
              </a:rPr>
              <a:t> as </a:t>
            </a:r>
          </a:p>
          <a:p>
            <a:r>
              <a:rPr lang="nl-NL" sz="2000" b="0" kern="0" dirty="0">
                <a:latin typeface="Verdana" pitchFamily="34" charset="0"/>
              </a:rPr>
              <a:t>“</a:t>
            </a:r>
            <a:r>
              <a:rPr lang="nl-NL" sz="2000" b="0" kern="0" dirty="0" err="1">
                <a:latin typeface="Verdana" pitchFamily="34" charset="0"/>
              </a:rPr>
              <a:t>any</a:t>
            </a:r>
            <a:r>
              <a:rPr lang="nl-NL" sz="2000" b="0" kern="0" dirty="0">
                <a:latin typeface="Verdana" pitchFamily="34" charset="0"/>
              </a:rPr>
              <a:t> event or issue </a:t>
            </a:r>
            <a:r>
              <a:rPr lang="nl-NL" sz="2000" b="0" kern="0" dirty="0" err="1">
                <a:latin typeface="Verdana" pitchFamily="34" charset="0"/>
              </a:rPr>
              <a:t>that</a:t>
            </a:r>
            <a:r>
              <a:rPr lang="nl-NL" sz="2000" b="0" kern="0" dirty="0">
                <a:latin typeface="Verdana" pitchFamily="34" charset="0"/>
              </a:rPr>
              <a:t> </a:t>
            </a:r>
            <a:r>
              <a:rPr lang="nl-NL" sz="2000" b="0" kern="0" dirty="0" err="1">
                <a:latin typeface="Verdana" pitchFamily="34" charset="0"/>
              </a:rPr>
              <a:t>could</a:t>
            </a:r>
            <a:r>
              <a:rPr lang="nl-NL" sz="2000" b="0" kern="0" dirty="0">
                <a:latin typeface="Verdana" pitchFamily="34" charset="0"/>
              </a:rPr>
              <a:t> </a:t>
            </a:r>
            <a:r>
              <a:rPr lang="nl-NL" sz="2000" b="0" kern="0" dirty="0" err="1">
                <a:latin typeface="Verdana" pitchFamily="34" charset="0"/>
              </a:rPr>
              <a:t>occur</a:t>
            </a:r>
            <a:r>
              <a:rPr lang="nl-NL" sz="2000" b="0" kern="0" dirty="0">
                <a:latin typeface="Verdana" pitchFamily="34" charset="0"/>
              </a:rPr>
              <a:t> </a:t>
            </a:r>
            <a:r>
              <a:rPr lang="nl-NL" sz="2000" b="0" kern="0" dirty="0" err="1">
                <a:latin typeface="Verdana" pitchFamily="34" charset="0"/>
              </a:rPr>
              <a:t>and</a:t>
            </a:r>
            <a:r>
              <a:rPr lang="nl-NL" sz="2000" b="0" kern="0" dirty="0">
                <a:latin typeface="Verdana" pitchFamily="34" charset="0"/>
              </a:rPr>
              <a:t> </a:t>
            </a:r>
            <a:r>
              <a:rPr lang="nl-NL" sz="2000" b="0" kern="0" dirty="0" err="1">
                <a:latin typeface="Verdana" pitchFamily="34" charset="0"/>
              </a:rPr>
              <a:t>adversely</a:t>
            </a:r>
            <a:r>
              <a:rPr lang="nl-NL" sz="2000" b="0" kern="0" dirty="0">
                <a:latin typeface="Verdana" pitchFamily="34" charset="0"/>
              </a:rPr>
              <a:t> impact </a:t>
            </a:r>
            <a:r>
              <a:rPr lang="nl-NL" sz="2000" b="0" kern="0" dirty="0" err="1">
                <a:latin typeface="Verdana" pitchFamily="34" charset="0"/>
              </a:rPr>
              <a:t>the</a:t>
            </a:r>
            <a:r>
              <a:rPr lang="nl-NL" sz="2000" b="0" kern="0" dirty="0">
                <a:latin typeface="Verdana" pitchFamily="34" charset="0"/>
              </a:rPr>
              <a:t> </a:t>
            </a:r>
            <a:r>
              <a:rPr lang="nl-NL" sz="2000" b="0" kern="0" dirty="0" err="1">
                <a:latin typeface="Verdana" pitchFamily="34" charset="0"/>
              </a:rPr>
              <a:t>achievement</a:t>
            </a:r>
            <a:r>
              <a:rPr lang="nl-NL" sz="2000" b="0" kern="0" dirty="0">
                <a:latin typeface="Verdana" pitchFamily="34" charset="0"/>
              </a:rPr>
              <a:t> of </a:t>
            </a:r>
            <a:r>
              <a:rPr lang="nl-NL" sz="2000" b="0" kern="0" dirty="0" err="1">
                <a:latin typeface="Verdana" pitchFamily="34" charset="0"/>
              </a:rPr>
              <a:t>the</a:t>
            </a:r>
            <a:r>
              <a:rPr lang="nl-NL" sz="2000" b="0" kern="0" dirty="0">
                <a:latin typeface="Verdana" pitchFamily="34" charset="0"/>
              </a:rPr>
              <a:t> </a:t>
            </a:r>
            <a:r>
              <a:rPr lang="nl-NL" sz="2000" b="0" kern="0" dirty="0" err="1">
                <a:latin typeface="Verdana" pitchFamily="34" charset="0"/>
              </a:rPr>
              <a:t>Commission’s</a:t>
            </a:r>
            <a:r>
              <a:rPr lang="nl-NL" sz="2000" b="0" kern="0" dirty="0">
                <a:latin typeface="Verdana" pitchFamily="34" charset="0"/>
              </a:rPr>
              <a:t> </a:t>
            </a:r>
            <a:r>
              <a:rPr lang="nl-NL" sz="2000" b="0" kern="0" dirty="0" err="1">
                <a:latin typeface="Verdana" pitchFamily="34" charset="0"/>
              </a:rPr>
              <a:t>political</a:t>
            </a:r>
            <a:r>
              <a:rPr lang="nl-NL" sz="2000" b="0" kern="0" dirty="0">
                <a:latin typeface="Verdana" pitchFamily="34" charset="0"/>
              </a:rPr>
              <a:t>, </a:t>
            </a:r>
            <a:r>
              <a:rPr lang="nl-NL" sz="2000" b="0" kern="0" dirty="0" err="1">
                <a:latin typeface="Verdana" pitchFamily="34" charset="0"/>
              </a:rPr>
              <a:t>strategic</a:t>
            </a:r>
            <a:r>
              <a:rPr lang="nl-NL" sz="2000" b="0" kern="0" dirty="0">
                <a:latin typeface="Verdana" pitchFamily="34" charset="0"/>
              </a:rPr>
              <a:t> </a:t>
            </a:r>
            <a:r>
              <a:rPr lang="nl-NL" sz="2000" b="0" kern="0" dirty="0" err="1">
                <a:latin typeface="Verdana" pitchFamily="34" charset="0"/>
              </a:rPr>
              <a:t>and</a:t>
            </a:r>
            <a:r>
              <a:rPr lang="nl-NL" sz="2000" b="0" kern="0" dirty="0">
                <a:latin typeface="Verdana" pitchFamily="34" charset="0"/>
              </a:rPr>
              <a:t> </a:t>
            </a:r>
            <a:r>
              <a:rPr lang="nl-NL" sz="2000" b="0" kern="0" dirty="0" err="1">
                <a:latin typeface="Verdana" pitchFamily="34" charset="0"/>
              </a:rPr>
              <a:t>operation</a:t>
            </a:r>
            <a:r>
              <a:rPr lang="nl-NL" sz="2000" b="0" kern="0" dirty="0">
                <a:latin typeface="Verdana" pitchFamily="34" charset="0"/>
              </a:rPr>
              <a:t> </a:t>
            </a:r>
            <a:r>
              <a:rPr lang="nl-NL" sz="2000" b="0" kern="0" dirty="0" err="1">
                <a:latin typeface="Verdana" pitchFamily="34" charset="0"/>
              </a:rPr>
              <a:t>objective</a:t>
            </a:r>
            <a:r>
              <a:rPr lang="nl-NL" sz="2000" b="0" kern="0" dirty="0">
                <a:latin typeface="Verdana" pitchFamily="34" charset="0"/>
              </a:rPr>
              <a:t>. Lost </a:t>
            </a:r>
            <a:r>
              <a:rPr lang="nl-NL" sz="2000" b="0" kern="0" dirty="0" err="1">
                <a:latin typeface="Verdana" pitchFamily="34" charset="0"/>
              </a:rPr>
              <a:t>opportunities</a:t>
            </a:r>
            <a:r>
              <a:rPr lang="nl-NL" sz="2000" b="0" kern="0" dirty="0">
                <a:latin typeface="Verdana" pitchFamily="34" charset="0"/>
              </a:rPr>
              <a:t> are </a:t>
            </a:r>
            <a:r>
              <a:rPr lang="nl-NL" sz="2000" b="0" kern="0" dirty="0" err="1">
                <a:latin typeface="Verdana" pitchFamily="34" charset="0"/>
              </a:rPr>
              <a:t>also</a:t>
            </a:r>
            <a:r>
              <a:rPr lang="nl-NL" sz="2000" b="0" kern="0" dirty="0">
                <a:latin typeface="Verdana" pitchFamily="34" charset="0"/>
              </a:rPr>
              <a:t> a risk.”</a:t>
            </a:r>
            <a:endParaRPr lang="en-GB" kern="0" dirty="0"/>
          </a:p>
        </p:txBody>
      </p:sp>
      <p:sp>
        <p:nvSpPr>
          <p:cNvPr id="5" name="Title 4"/>
          <p:cNvSpPr>
            <a:spLocks noGrp="1"/>
          </p:cNvSpPr>
          <p:nvPr>
            <p:ph type="title"/>
          </p:nvPr>
        </p:nvSpPr>
        <p:spPr>
          <a:xfrm>
            <a:off x="302840" y="2852415"/>
            <a:ext cx="8229600" cy="936625"/>
          </a:xfrm>
        </p:spPr>
        <p:txBody>
          <a:bodyPr/>
          <a:lstStyle/>
          <a:p>
            <a:r>
              <a:rPr lang="nl-NL" dirty="0"/>
              <a:t>Three types of risk: </a:t>
            </a:r>
            <a:r>
              <a:rPr lang="nl-NL" dirty="0" err="1"/>
              <a:t>external</a:t>
            </a:r>
            <a:r>
              <a:rPr lang="nl-NL" dirty="0"/>
              <a:t> risk, inherent risk </a:t>
            </a:r>
            <a:r>
              <a:rPr lang="nl-NL" dirty="0" err="1"/>
              <a:t>and</a:t>
            </a:r>
            <a:r>
              <a:rPr lang="nl-NL" dirty="0"/>
              <a:t> </a:t>
            </a:r>
            <a:r>
              <a:rPr lang="nl-NL" dirty="0" err="1"/>
              <a:t>behaviour</a:t>
            </a:r>
            <a:r>
              <a:rPr lang="nl-NL" dirty="0"/>
              <a:t> (1/2)</a:t>
            </a:r>
            <a:endParaRPr lang="en-GB" dirty="0"/>
          </a:p>
        </p:txBody>
      </p:sp>
    </p:spTree>
    <p:extLst>
      <p:ext uri="{BB962C8B-B14F-4D97-AF65-F5344CB8AC3E}">
        <p14:creationId xmlns:p14="http://schemas.microsoft.com/office/powerpoint/2010/main" val="261820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936625"/>
          </a:xfrm>
        </p:spPr>
        <p:txBody>
          <a:bodyPr/>
          <a:lstStyle/>
          <a:p>
            <a:r>
              <a:rPr lang="nl-NL" dirty="0" err="1"/>
              <a:t>External</a:t>
            </a:r>
            <a:r>
              <a:rPr lang="nl-NL" dirty="0"/>
              <a:t> risk, inherent risk </a:t>
            </a:r>
            <a:r>
              <a:rPr lang="nl-NL" dirty="0" err="1"/>
              <a:t>and</a:t>
            </a:r>
            <a:r>
              <a:rPr lang="nl-NL" dirty="0"/>
              <a:t> </a:t>
            </a:r>
            <a:r>
              <a:rPr lang="nl-NL" dirty="0" err="1"/>
              <a:t>behaviour</a:t>
            </a:r>
            <a:r>
              <a:rPr lang="nl-NL" dirty="0"/>
              <a:t> (2/2)</a:t>
            </a:r>
            <a:endParaRPr lang="en-GB" dirty="0"/>
          </a:p>
        </p:txBody>
      </p:sp>
      <p:sp>
        <p:nvSpPr>
          <p:cNvPr id="3" name="Content Placeholder 2"/>
          <p:cNvSpPr>
            <a:spLocks noGrp="1"/>
          </p:cNvSpPr>
          <p:nvPr>
            <p:ph idx="1"/>
          </p:nvPr>
        </p:nvSpPr>
        <p:spPr>
          <a:xfrm>
            <a:off x="457200" y="2276873"/>
            <a:ext cx="4114800" cy="3968352"/>
          </a:xfrm>
        </p:spPr>
        <p:txBody>
          <a:bodyPr/>
          <a:lstStyle/>
          <a:p>
            <a:pPr marL="0" indent="0">
              <a:buNone/>
            </a:pPr>
            <a:r>
              <a:rPr lang="nl-NL" sz="2000" i="0" dirty="0"/>
              <a:t>(2) </a:t>
            </a:r>
            <a:r>
              <a:rPr lang="nl-NL" sz="2000" b="1" i="0" dirty="0"/>
              <a:t>Inherent </a:t>
            </a:r>
            <a:r>
              <a:rPr lang="nl-NL" sz="2000" b="1" i="0" dirty="0" err="1"/>
              <a:t>risks</a:t>
            </a:r>
            <a:r>
              <a:rPr lang="nl-NL" sz="2000" i="0" dirty="0"/>
              <a:t>: </a:t>
            </a:r>
            <a:r>
              <a:rPr lang="nl-NL" sz="2000" i="0" dirty="0" err="1"/>
              <a:t>risks</a:t>
            </a:r>
            <a:r>
              <a:rPr lang="nl-NL" sz="2000" i="0" dirty="0"/>
              <a:t> </a:t>
            </a:r>
            <a:r>
              <a:rPr lang="nl-NL" sz="2000" i="0" dirty="0" err="1"/>
              <a:t>from</a:t>
            </a:r>
            <a:r>
              <a:rPr lang="nl-NL" sz="2000" i="0" dirty="0"/>
              <a:t> </a:t>
            </a:r>
            <a:r>
              <a:rPr lang="nl-NL" sz="2000" i="0" dirty="0" err="1"/>
              <a:t>within</a:t>
            </a:r>
            <a:r>
              <a:rPr lang="nl-NL" sz="2000" i="0" dirty="0"/>
              <a:t> the system (</a:t>
            </a:r>
            <a:r>
              <a:rPr lang="nl-NL" sz="2000" i="0" dirty="0" err="1"/>
              <a:t>omissions</a:t>
            </a:r>
            <a:r>
              <a:rPr lang="nl-NL" sz="2000" i="0" dirty="0"/>
              <a:t> in </a:t>
            </a:r>
            <a:r>
              <a:rPr lang="nl-NL" sz="2000" i="0" dirty="0" err="1"/>
              <a:t>oversight</a:t>
            </a:r>
            <a:r>
              <a:rPr lang="nl-NL" sz="2000" i="0" dirty="0"/>
              <a:t>, </a:t>
            </a:r>
            <a:r>
              <a:rPr lang="nl-NL" sz="2000" i="0" dirty="0" err="1"/>
              <a:t>weaknesses</a:t>
            </a:r>
            <a:r>
              <a:rPr lang="nl-NL" sz="2000" i="0" dirty="0"/>
              <a:t> in control, </a:t>
            </a:r>
            <a:r>
              <a:rPr lang="nl-NL" sz="2000" i="0" dirty="0" err="1"/>
              <a:t>lack</a:t>
            </a:r>
            <a:r>
              <a:rPr lang="nl-NL" sz="2000" i="0" dirty="0"/>
              <a:t> of </a:t>
            </a:r>
            <a:r>
              <a:rPr lang="nl-NL" sz="2000" i="0" dirty="0" err="1"/>
              <a:t>credibility</a:t>
            </a:r>
            <a:r>
              <a:rPr lang="nl-NL" sz="2000" i="0" dirty="0"/>
              <a:t>)</a:t>
            </a:r>
          </a:p>
          <a:p>
            <a:pPr marL="0" indent="0">
              <a:buNone/>
            </a:pPr>
            <a:endParaRPr lang="nl-NL" sz="2000" i="0" dirty="0"/>
          </a:p>
          <a:p>
            <a:pPr marL="0" indent="0">
              <a:buNone/>
            </a:pPr>
            <a:r>
              <a:rPr lang="nl-NL" sz="2000" i="0" dirty="0"/>
              <a:t>(3) </a:t>
            </a:r>
            <a:r>
              <a:rPr lang="nl-NL" sz="2000" b="1" i="0" dirty="0" err="1"/>
              <a:t>Behavioural</a:t>
            </a:r>
            <a:r>
              <a:rPr lang="nl-NL" sz="2000" b="1" i="0" dirty="0"/>
              <a:t> </a:t>
            </a:r>
            <a:r>
              <a:rPr lang="nl-NL" sz="2000" b="1" i="0" dirty="0" err="1"/>
              <a:t>risks</a:t>
            </a:r>
            <a:r>
              <a:rPr lang="nl-NL" sz="2000" i="0" dirty="0"/>
              <a:t>: </a:t>
            </a:r>
            <a:r>
              <a:rPr lang="nl-NL" sz="2000" i="0" dirty="0" err="1"/>
              <a:t>deliberate</a:t>
            </a:r>
            <a:r>
              <a:rPr lang="nl-NL" sz="2000" i="0" dirty="0"/>
              <a:t> </a:t>
            </a:r>
          </a:p>
          <a:p>
            <a:pPr marL="0" indent="0">
              <a:buNone/>
            </a:pPr>
            <a:r>
              <a:rPr lang="nl-NL" sz="2000" i="0" dirty="0" err="1"/>
              <a:t>misappropriation</a:t>
            </a:r>
            <a:r>
              <a:rPr lang="nl-NL" sz="2000" i="0" dirty="0"/>
              <a:t>, </a:t>
            </a:r>
            <a:r>
              <a:rPr lang="nl-NL" sz="2000" i="0" dirty="0" err="1"/>
              <a:t>fraud</a:t>
            </a:r>
            <a:r>
              <a:rPr lang="nl-NL" sz="2000" i="0" dirty="0"/>
              <a:t>, </a:t>
            </a:r>
            <a:r>
              <a:rPr lang="nl-NL" sz="2000" i="0" dirty="0" err="1"/>
              <a:t>abuse</a:t>
            </a:r>
            <a:r>
              <a:rPr lang="nl-NL" sz="2000" i="0" dirty="0"/>
              <a:t> of power</a:t>
            </a:r>
          </a:p>
          <a:p>
            <a:pPr marL="0" indent="0">
              <a:buNone/>
            </a:pPr>
            <a:r>
              <a:rPr lang="nl-NL" sz="2000" i="0" dirty="0"/>
              <a:t> (</a:t>
            </a:r>
            <a:r>
              <a:rPr lang="nl-NL" sz="2000" i="0" dirty="0" err="1"/>
              <a:t>social</a:t>
            </a:r>
            <a:r>
              <a:rPr lang="nl-NL" sz="2000" i="0" dirty="0"/>
              <a:t> </a:t>
            </a:r>
            <a:r>
              <a:rPr lang="nl-NL" sz="2000" i="0" dirty="0" err="1"/>
              <a:t>appreciation</a:t>
            </a:r>
            <a:r>
              <a:rPr lang="nl-NL" sz="2000" i="0" dirty="0"/>
              <a:t>,</a:t>
            </a:r>
          </a:p>
          <a:p>
            <a:pPr marL="0" indent="0">
              <a:buNone/>
            </a:pPr>
            <a:r>
              <a:rPr lang="nl-NL" sz="2000" i="0" dirty="0"/>
              <a:t> </a:t>
            </a:r>
            <a:r>
              <a:rPr lang="nl-NL" sz="2000" i="0" dirty="0" err="1"/>
              <a:t>adherence</a:t>
            </a:r>
            <a:r>
              <a:rPr lang="nl-NL" sz="2000" i="0" dirty="0"/>
              <a:t> </a:t>
            </a:r>
            <a:r>
              <a:rPr lang="nl-NL" sz="2000" i="0" dirty="0" err="1"/>
              <a:t>to</a:t>
            </a:r>
            <a:r>
              <a:rPr lang="nl-NL" sz="2000" i="0" dirty="0"/>
              <a:t> </a:t>
            </a:r>
            <a:r>
              <a:rPr lang="nl-NL" sz="2000" i="0" dirty="0" err="1"/>
              <a:t>the</a:t>
            </a:r>
            <a:r>
              <a:rPr lang="nl-NL" sz="2000" i="0" dirty="0"/>
              <a:t> </a:t>
            </a:r>
            <a:r>
              <a:rPr lang="nl-NL" sz="2000" i="0" dirty="0" err="1"/>
              <a:t>rule</a:t>
            </a:r>
            <a:r>
              <a:rPr lang="nl-NL" sz="2000" i="0" dirty="0"/>
              <a:t> of </a:t>
            </a:r>
            <a:r>
              <a:rPr lang="nl-NL" sz="2000" i="0" dirty="0" err="1"/>
              <a:t>law</a:t>
            </a:r>
            <a:r>
              <a:rPr lang="nl-NL" sz="2000" i="0" dirty="0"/>
              <a:t>)</a:t>
            </a:r>
          </a:p>
          <a:p>
            <a:pPr marL="0" indent="0">
              <a:buNone/>
            </a:pPr>
            <a:endParaRPr lang="nl-NL" dirty="0"/>
          </a:p>
          <a:p>
            <a:endParaRPr lang="en-GB" dirty="0"/>
          </a:p>
        </p:txBody>
      </p:sp>
      <p:sp>
        <p:nvSpPr>
          <p:cNvPr id="5" name="Slide Number Placeholder 4"/>
          <p:cNvSpPr>
            <a:spLocks noGrp="1"/>
          </p:cNvSpPr>
          <p:nvPr>
            <p:ph type="sldNum" sz="quarter" idx="12"/>
          </p:nvPr>
        </p:nvSpPr>
        <p:spPr/>
        <p:txBody>
          <a:bodyPr/>
          <a:lstStyle/>
          <a:p>
            <a:fld id="{37B83C0C-BC65-4367-9B8A-060D4801009D}" type="slidenum">
              <a:rPr lang="en-GB" smtClean="0"/>
              <a:pPr/>
              <a:t>6</a:t>
            </a:fld>
            <a:endParaRPr lang="en-GB"/>
          </a:p>
        </p:txBody>
      </p:sp>
      <p:pic>
        <p:nvPicPr>
          <p:cNvPr id="4" name="Afbeelding 3">
            <a:extLst>
              <a:ext uri="{FF2B5EF4-FFF2-40B4-BE49-F238E27FC236}">
                <a16:creationId xmlns:a16="http://schemas.microsoft.com/office/drawing/2014/main" xmlns="" id="{D7E43C78-11C8-4903-AEE6-3C96A586157C}"/>
              </a:ext>
            </a:extLst>
          </p:cNvPr>
          <p:cNvPicPr>
            <a:picLocks noChangeAspect="1"/>
          </p:cNvPicPr>
          <p:nvPr/>
        </p:nvPicPr>
        <p:blipFill>
          <a:blip r:embed="rId3"/>
          <a:stretch>
            <a:fillRect/>
          </a:stretch>
        </p:blipFill>
        <p:spPr>
          <a:xfrm>
            <a:off x="4919145" y="3419502"/>
            <a:ext cx="3767655" cy="2816596"/>
          </a:xfrm>
          <a:prstGeom prst="rect">
            <a:avLst/>
          </a:prstGeom>
        </p:spPr>
      </p:pic>
    </p:spTree>
    <p:extLst>
      <p:ext uri="{BB962C8B-B14F-4D97-AF65-F5344CB8AC3E}">
        <p14:creationId xmlns:p14="http://schemas.microsoft.com/office/powerpoint/2010/main" val="19719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6"/>
          <p:cNvSpPr>
            <a:spLocks noGrp="1"/>
          </p:cNvSpPr>
          <p:nvPr>
            <p:ph type="sldNum" sz="quarter" idx="12"/>
          </p:nvPr>
        </p:nvSpPr>
        <p:spPr>
          <a:noFill/>
        </p:spPr>
        <p:txBody>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fld id="{54E35D1B-9DC8-4D32-A0D6-485D40F178A3}" type="slidenum">
              <a:rPr lang="en-GB" altLang="en-US" sz="1400">
                <a:solidFill>
                  <a:schemeClr val="tx1"/>
                </a:solidFill>
                <a:latin typeface="Arial" panose="020B0604020202020204" pitchFamily="34" charset="0"/>
              </a:rPr>
              <a:pPr eaLnBrk="1" hangingPunct="1"/>
              <a:t>7</a:t>
            </a:fld>
            <a:endParaRPr lang="en-GB" altLang="en-US" sz="1400">
              <a:solidFill>
                <a:schemeClr val="tx1"/>
              </a:solidFill>
              <a:latin typeface="Arial" panose="020B0604020202020204" pitchFamily="34" charset="0"/>
            </a:endParaRPr>
          </a:p>
        </p:txBody>
      </p:sp>
      <p:sp>
        <p:nvSpPr>
          <p:cNvPr id="1035" name="Rectangle 2"/>
          <p:cNvSpPr>
            <a:spLocks noGrp="1" noChangeArrowheads="1"/>
          </p:cNvSpPr>
          <p:nvPr>
            <p:ph type="title"/>
          </p:nvPr>
        </p:nvSpPr>
        <p:spPr>
          <a:xfrm>
            <a:off x="438398" y="1084313"/>
            <a:ext cx="8229600" cy="936625"/>
          </a:xfrm>
        </p:spPr>
        <p:txBody>
          <a:bodyPr/>
          <a:lstStyle/>
          <a:p>
            <a:pPr indent="0" eaLnBrk="1" hangingPunct="1"/>
            <a:r>
              <a:rPr lang="en-TT" altLang="en-US" dirty="0"/>
              <a:t>What is risk management?</a:t>
            </a:r>
          </a:p>
        </p:txBody>
      </p:sp>
      <p:sp>
        <p:nvSpPr>
          <p:cNvPr id="1036" name="Rectangle 6"/>
          <p:cNvSpPr>
            <a:spLocks noGrp="1" noChangeArrowheads="1"/>
          </p:cNvSpPr>
          <p:nvPr>
            <p:ph type="body" sz="half" idx="1"/>
          </p:nvPr>
        </p:nvSpPr>
        <p:spPr>
          <a:xfrm>
            <a:off x="0" y="2132857"/>
            <a:ext cx="3707904" cy="4725144"/>
          </a:xfrm>
        </p:spPr>
        <p:txBody>
          <a:bodyPr/>
          <a:lstStyle/>
          <a:p>
            <a:pPr algn="just" eaLnBrk="1" hangingPunct="1">
              <a:lnSpc>
                <a:spcPct val="90000"/>
              </a:lnSpc>
              <a:buFontTx/>
              <a:buNone/>
            </a:pPr>
            <a:r>
              <a:rPr lang="fr-BE" altLang="en-US" sz="1800" b="1" dirty="0"/>
              <a:t>	</a:t>
            </a:r>
            <a:endParaRPr lang="en-GB" altLang="en-US" sz="1700" i="0" dirty="0"/>
          </a:p>
          <a:p>
            <a:pPr eaLnBrk="1" hangingPunct="1">
              <a:lnSpc>
                <a:spcPct val="90000"/>
              </a:lnSpc>
              <a:buFontTx/>
              <a:buNone/>
            </a:pPr>
            <a:r>
              <a:rPr lang="en-GB" altLang="en-US" sz="1700" i="0" dirty="0"/>
              <a:t>	</a:t>
            </a:r>
            <a:r>
              <a:rPr lang="en-GB" altLang="en-US" sz="2000" b="1" i="0" dirty="0"/>
              <a:t>Risk management</a:t>
            </a:r>
            <a:r>
              <a:rPr lang="en-GB" altLang="en-US" sz="2000" i="0" dirty="0"/>
              <a:t> is a continuous, proactive and systematic process of assessing, mitigating, and monitoring risks.</a:t>
            </a:r>
          </a:p>
          <a:p>
            <a:pPr eaLnBrk="1" hangingPunct="1">
              <a:lnSpc>
                <a:spcPct val="90000"/>
              </a:lnSpc>
              <a:buFontTx/>
              <a:buNone/>
            </a:pPr>
            <a:endParaRPr lang="en-GB" altLang="en-US" sz="2000" i="0" dirty="0"/>
          </a:p>
          <a:p>
            <a:pPr eaLnBrk="1" hangingPunct="1">
              <a:lnSpc>
                <a:spcPct val="90000"/>
              </a:lnSpc>
              <a:buFontTx/>
              <a:buNone/>
            </a:pPr>
            <a:r>
              <a:rPr lang="en-GB" altLang="en-US" sz="2000" i="0" dirty="0"/>
              <a:t>	</a:t>
            </a:r>
            <a:r>
              <a:rPr lang="en-GB" altLang="en-US" sz="2000" b="1" i="0" dirty="0"/>
              <a:t>Risk assessment: </a:t>
            </a:r>
          </a:p>
          <a:p>
            <a:pPr eaLnBrk="1" hangingPunct="1">
              <a:lnSpc>
                <a:spcPct val="90000"/>
              </a:lnSpc>
              <a:buFontTx/>
              <a:buNone/>
            </a:pPr>
            <a:r>
              <a:rPr lang="en-GB" altLang="en-US" sz="2000" b="1" i="0" dirty="0"/>
              <a:t>	</a:t>
            </a:r>
            <a:r>
              <a:rPr lang="en-GB" altLang="en-US" sz="2000" i="0" dirty="0"/>
              <a:t>an input into BS programme cycle: early warning system. But not an eligibility criterion! </a:t>
            </a:r>
            <a:endParaRPr lang="fr-BE" altLang="en-US" sz="2000" i="0" dirty="0"/>
          </a:p>
          <a:p>
            <a:pPr eaLnBrk="1" hangingPunct="1">
              <a:lnSpc>
                <a:spcPct val="90000"/>
              </a:lnSpc>
              <a:buFontTx/>
              <a:buNone/>
            </a:pPr>
            <a:endParaRPr lang="en-GB" altLang="en-US" sz="1800" i="0" dirty="0"/>
          </a:p>
        </p:txBody>
      </p:sp>
      <p:graphicFrame>
        <p:nvGraphicFramePr>
          <p:cNvPr id="2" name="Diagram 1"/>
          <p:cNvGraphicFramePr/>
          <p:nvPr>
            <p:extLst>
              <p:ext uri="{D42A27DB-BD31-4B8C-83A1-F6EECF244321}">
                <p14:modId xmlns:p14="http://schemas.microsoft.com/office/powerpoint/2010/main" val="3342871571"/>
              </p:ext>
            </p:extLst>
          </p:nvPr>
        </p:nvGraphicFramePr>
        <p:xfrm>
          <a:off x="6228184" y="2132857"/>
          <a:ext cx="2458616" cy="24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p:cNvPicPr>
            <a:picLocks noChangeAspect="1"/>
          </p:cNvPicPr>
          <p:nvPr/>
        </p:nvPicPr>
        <p:blipFill>
          <a:blip r:embed="rId8"/>
          <a:stretch>
            <a:fillRect/>
          </a:stretch>
        </p:blipFill>
        <p:spPr>
          <a:xfrm>
            <a:off x="3923928" y="4133702"/>
            <a:ext cx="2988971" cy="2349648"/>
          </a:xfrm>
          <a:prstGeom prst="rect">
            <a:avLst/>
          </a:prstGeom>
        </p:spPr>
      </p:pic>
    </p:spTree>
    <p:extLst>
      <p:ext uri="{BB962C8B-B14F-4D97-AF65-F5344CB8AC3E}">
        <p14:creationId xmlns:p14="http://schemas.microsoft.com/office/powerpoint/2010/main" val="143132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1"/>
            <a:ext cx="8229600" cy="571504"/>
          </a:xfrm>
        </p:spPr>
        <p:txBody>
          <a:bodyPr/>
          <a:lstStyle/>
          <a:p>
            <a:r>
              <a:rPr lang="en-GB" dirty="0"/>
              <a:t>Main functions of the RMF</a:t>
            </a:r>
          </a:p>
        </p:txBody>
      </p:sp>
      <p:sp>
        <p:nvSpPr>
          <p:cNvPr id="3" name="Content Placeholder 2"/>
          <p:cNvSpPr>
            <a:spLocks noGrp="1"/>
          </p:cNvSpPr>
          <p:nvPr>
            <p:ph idx="1"/>
          </p:nvPr>
        </p:nvSpPr>
        <p:spPr>
          <a:xfrm>
            <a:off x="457200" y="2000240"/>
            <a:ext cx="8363272" cy="4721235"/>
          </a:xfrm>
        </p:spPr>
        <p:txBody>
          <a:bodyPr/>
          <a:lstStyle/>
          <a:p>
            <a:pPr>
              <a:buNone/>
            </a:pPr>
            <a:r>
              <a:rPr lang="en-GB" sz="1800" i="0" dirty="0"/>
              <a:t>	</a:t>
            </a:r>
            <a:r>
              <a:rPr lang="en-GB" sz="2000" b="1" i="0" dirty="0">
                <a:solidFill>
                  <a:schemeClr val="accent1">
                    <a:lumMod val="25000"/>
                  </a:schemeClr>
                </a:solidFill>
              </a:rPr>
              <a:t>RMF provides basis for decision making process by:</a:t>
            </a:r>
          </a:p>
          <a:p>
            <a:pPr>
              <a:spcBef>
                <a:spcPts val="1200"/>
              </a:spcBef>
              <a:buClrTx/>
              <a:buFont typeface="+mj-lt"/>
              <a:buAutoNum type="arabicPeriod"/>
            </a:pPr>
            <a:r>
              <a:rPr lang="en-GB" sz="2000" i="0" dirty="0"/>
              <a:t>Identifying specific risks linked to the provision of BS (or cost of non-intervention) leading to a decision on </a:t>
            </a:r>
            <a:r>
              <a:rPr lang="en-GB" sz="2000" b="1" i="0" dirty="0"/>
              <a:t>risk level</a:t>
            </a:r>
          </a:p>
          <a:p>
            <a:pPr>
              <a:spcBef>
                <a:spcPts val="1200"/>
              </a:spcBef>
              <a:buClrTx/>
              <a:buFont typeface="+mj-lt"/>
              <a:buAutoNum type="arabicPeriod"/>
            </a:pPr>
            <a:r>
              <a:rPr lang="en-GB" sz="2000" i="0" dirty="0"/>
              <a:t>Identifying </a:t>
            </a:r>
            <a:r>
              <a:rPr lang="en-GB" sz="2000" b="1" i="0" dirty="0"/>
              <a:t>mitigating measures </a:t>
            </a:r>
            <a:r>
              <a:rPr lang="en-GB" sz="2000" i="0" dirty="0"/>
              <a:t>and </a:t>
            </a:r>
            <a:r>
              <a:rPr lang="en-GB" sz="2000" b="1" i="0" dirty="0"/>
              <a:t>risk responses (risk strategy)	</a:t>
            </a:r>
          </a:p>
          <a:p>
            <a:pPr>
              <a:spcBef>
                <a:spcPts val="1200"/>
              </a:spcBef>
              <a:buClrTx/>
              <a:buFont typeface="+mj-lt"/>
              <a:buAutoNum type="arabicPeriod"/>
            </a:pPr>
            <a:r>
              <a:rPr lang="en-GB" sz="2000" i="0" dirty="0"/>
              <a:t>Informing Budget Support policy dialogue</a:t>
            </a:r>
          </a:p>
          <a:p>
            <a:pPr>
              <a:spcBef>
                <a:spcPts val="1200"/>
              </a:spcBef>
              <a:buClrTx/>
              <a:buFont typeface="+mj-lt"/>
              <a:buAutoNum type="arabicPeriod"/>
            </a:pPr>
            <a:r>
              <a:rPr lang="en-GB" sz="2000" b="1" i="0" dirty="0"/>
              <a:t>Monitoring</a:t>
            </a:r>
            <a:r>
              <a:rPr lang="en-GB" sz="2000" i="0" dirty="0"/>
              <a:t> the identified risk and mitigating measures </a:t>
            </a:r>
            <a:r>
              <a:rPr lang="en-GB" sz="2000" b="1" i="0" dirty="0"/>
              <a:t>during</a:t>
            </a:r>
            <a:r>
              <a:rPr lang="en-GB" sz="2000" i="0" dirty="0"/>
              <a:t> </a:t>
            </a:r>
            <a:r>
              <a:rPr lang="en-GB" sz="2000" b="1" i="0" dirty="0"/>
              <a:t>implementation</a:t>
            </a:r>
          </a:p>
          <a:p>
            <a:pPr>
              <a:spcBef>
                <a:spcPts val="1200"/>
              </a:spcBef>
              <a:buClrTx/>
              <a:buFont typeface="+mj-lt"/>
              <a:buAutoNum type="arabicPeriod"/>
            </a:pPr>
            <a:r>
              <a:rPr lang="en-GB" sz="2000" i="0" dirty="0"/>
              <a:t>Identification of changes: the framework reacts to deteriorations of a partner country’s situations.</a:t>
            </a:r>
          </a:p>
          <a:p>
            <a:pPr>
              <a:buClrTx/>
              <a:buNone/>
            </a:pPr>
            <a:r>
              <a:rPr lang="en-GB" sz="2000" b="1" i="0" u="sng" dirty="0">
                <a:solidFill>
                  <a:srgbClr val="C00000"/>
                </a:solidFill>
                <a:sym typeface="Wingdings" pitchFamily="2" charset="2"/>
              </a:rPr>
              <a:t>                  O</a:t>
            </a:r>
            <a:r>
              <a:rPr lang="en-GB" sz="2000" b="1" i="0" u="sng" dirty="0">
                <a:solidFill>
                  <a:srgbClr val="C00000"/>
                </a:solidFill>
              </a:rPr>
              <a:t>ne RMF for all contracts (whatever n° of SRCs)</a:t>
            </a:r>
          </a:p>
          <a:p>
            <a:pPr>
              <a:buClrTx/>
              <a:buNone/>
            </a:pPr>
            <a:endParaRPr lang="en-GB" sz="1800" i="0" dirty="0"/>
          </a:p>
          <a:p>
            <a:pPr>
              <a:buFont typeface="+mj-lt"/>
              <a:buAutoNum type="arabicPeriod"/>
            </a:pPr>
            <a:endParaRPr lang="en-GB" sz="1800" i="0" dirty="0"/>
          </a:p>
          <a:p>
            <a:pPr>
              <a:buNone/>
            </a:pPr>
            <a:endParaRPr lang="en-GB" sz="1800" b="0" i="0" dirty="0"/>
          </a:p>
          <a:p>
            <a:pPr>
              <a:buNone/>
            </a:pPr>
            <a:r>
              <a:rPr lang="en-GB" sz="1800" i="0" dirty="0"/>
              <a:t>	</a:t>
            </a:r>
            <a:endParaRPr lang="en-GB" sz="1800" b="0" i="0" dirty="0"/>
          </a:p>
        </p:txBody>
      </p:sp>
      <p:sp>
        <p:nvSpPr>
          <p:cNvPr id="5" name="Slide Number Placeholder 4"/>
          <p:cNvSpPr>
            <a:spLocks noGrp="1"/>
          </p:cNvSpPr>
          <p:nvPr>
            <p:ph type="sldNum" sz="quarter" idx="12"/>
          </p:nvPr>
        </p:nvSpPr>
        <p:spPr/>
        <p:txBody>
          <a:bodyPr/>
          <a:lstStyle/>
          <a:p>
            <a:r>
              <a:rPr lang="en-GB" dirty="0"/>
              <a:t>7</a:t>
            </a:r>
          </a:p>
        </p:txBody>
      </p:sp>
      <p:sp>
        <p:nvSpPr>
          <p:cNvPr id="4" name="Right Arrow 3"/>
          <p:cNvSpPr/>
          <p:nvPr/>
        </p:nvSpPr>
        <p:spPr bwMode="auto">
          <a:xfrm>
            <a:off x="899592" y="5879338"/>
            <a:ext cx="978408" cy="48463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25246"/>
            <a:ext cx="8229600" cy="936625"/>
          </a:xfrm>
        </p:spPr>
        <p:txBody>
          <a:bodyPr/>
          <a:lstStyle/>
          <a:p>
            <a:r>
              <a:rPr lang="nl-NL" dirty="0"/>
              <a:t>Risk management</a:t>
            </a:r>
          </a:p>
        </p:txBody>
      </p:sp>
      <p:pic>
        <p:nvPicPr>
          <p:cNvPr id="5" name="Tijdelijke aanduiding voor inhoud 4"/>
          <p:cNvPicPr>
            <a:picLocks noGrp="1" noChangeAspect="1"/>
          </p:cNvPicPr>
          <p:nvPr>
            <p:ph idx="1"/>
          </p:nvPr>
        </p:nvPicPr>
        <p:blipFill>
          <a:blip r:embed="rId2"/>
          <a:stretch>
            <a:fillRect/>
          </a:stretch>
        </p:blipFill>
        <p:spPr>
          <a:xfrm>
            <a:off x="1835696" y="1700808"/>
            <a:ext cx="5435146" cy="4853080"/>
          </a:xfrm>
          <a:prstGeom prst="rect">
            <a:avLst/>
          </a:prstGeom>
        </p:spPr>
      </p:pic>
      <p:sp>
        <p:nvSpPr>
          <p:cNvPr id="4" name="Tijdelijke aanduiding voor dianummer 3"/>
          <p:cNvSpPr>
            <a:spLocks noGrp="1"/>
          </p:cNvSpPr>
          <p:nvPr>
            <p:ph type="sldNum" sz="quarter" idx="12"/>
          </p:nvPr>
        </p:nvSpPr>
        <p:spPr/>
        <p:txBody>
          <a:bodyPr/>
          <a:lstStyle/>
          <a:p>
            <a:fld id="{37B83C0C-BC65-4367-9B8A-060D4801009D}" type="slidenum">
              <a:rPr lang="en-GB" smtClean="0"/>
              <a:pPr/>
              <a:t>9</a:t>
            </a:fld>
            <a:endParaRPr lang="en-GB"/>
          </a:p>
        </p:txBody>
      </p:sp>
    </p:spTree>
    <p:extLst>
      <p:ext uri="{BB962C8B-B14F-4D97-AF65-F5344CB8AC3E}">
        <p14:creationId xmlns:p14="http://schemas.microsoft.com/office/powerpoint/2010/main" val="4006494255"/>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12387</TotalTime>
  <Words>2432</Words>
  <Application>Microsoft Macintosh PowerPoint</Application>
  <PresentationFormat>Présentation à l'écran (4:3)</PresentationFormat>
  <Paragraphs>417</Paragraphs>
  <Slides>30</Slides>
  <Notes>26</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30</vt:i4>
      </vt:variant>
    </vt:vector>
  </HeadingPairs>
  <TitlesOfParts>
    <vt:vector size="39" baseType="lpstr">
      <vt:lpstr>ＭＳ Ｐゴシック</vt:lpstr>
      <vt:lpstr>Times New Roman</vt:lpstr>
      <vt:lpstr>Tw Cen MT</vt:lpstr>
      <vt:lpstr>Verdana</vt:lpstr>
      <vt:lpstr>Wingdings</vt:lpstr>
      <vt:lpstr>Arial</vt:lpstr>
      <vt:lpstr>Slide_Master</vt:lpstr>
      <vt:lpstr>1_Slide_Master</vt:lpstr>
      <vt:lpstr>Document</vt:lpstr>
      <vt:lpstr>Seminar Sector Reform Contract  and Policy Dialogue  </vt:lpstr>
      <vt:lpstr>Learning flow</vt:lpstr>
      <vt:lpstr>Outline </vt:lpstr>
      <vt:lpstr>Signalling the direction and risks</vt:lpstr>
      <vt:lpstr>Three types of risk: external risk, inherent risk and behaviour (1/2)</vt:lpstr>
      <vt:lpstr>External risk, inherent risk and behaviour (2/2)</vt:lpstr>
      <vt:lpstr>What is risk management?</vt:lpstr>
      <vt:lpstr>Main functions of the RMF</vt:lpstr>
      <vt:lpstr>Risk management</vt:lpstr>
      <vt:lpstr>Outline </vt:lpstr>
      <vt:lpstr>Why do we need a RMF?</vt:lpstr>
      <vt:lpstr>RMF enables the BS process</vt:lpstr>
      <vt:lpstr>Outline </vt:lpstr>
      <vt:lpstr>How to assess risks</vt:lpstr>
      <vt:lpstr>Risk categories, major risks and risk management (1)</vt:lpstr>
      <vt:lpstr>Risk categories, major risks and risk management (2)</vt:lpstr>
      <vt:lpstr>Occurrence and impact</vt:lpstr>
      <vt:lpstr>Risk levels and acceptance</vt:lpstr>
      <vt:lpstr>RMF components</vt:lpstr>
      <vt:lpstr>Risk questionnaire (template)</vt:lpstr>
      <vt:lpstr>Risk profile (template)</vt:lpstr>
      <vt:lpstr>Risk distribution 2016, 90 RMFs</vt:lpstr>
      <vt:lpstr>Substantial and high risks over time</vt:lpstr>
      <vt:lpstr>Risk by type of contract, 2015 and 2016</vt:lpstr>
      <vt:lpstr>Risk response: a balancing act</vt:lpstr>
      <vt:lpstr>Identification of mitigation measures</vt:lpstr>
      <vt:lpstr>Reputational risk Fishing vessels happened to be rather fast</vt:lpstr>
      <vt:lpstr>Examples of mitigation measures</vt:lpstr>
      <vt:lpstr>Risk monitoring and reporting</vt:lpstr>
      <vt:lpstr>Présentation PowerPoint</vt:lpstr>
    </vt:vector>
  </TitlesOfParts>
  <Company>European Commission</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Juana A.</cp:lastModifiedBy>
  <cp:revision>355</cp:revision>
  <dcterms:created xsi:type="dcterms:W3CDTF">2011-10-28T10:25:18Z</dcterms:created>
  <dcterms:modified xsi:type="dcterms:W3CDTF">2017-06-29T22:03:24Z</dcterms:modified>
</cp:coreProperties>
</file>