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1" r:id="rId2"/>
    <p:sldMasterId id="2147483673" r:id="rId3"/>
  </p:sldMasterIdLst>
  <p:notesMasterIdLst>
    <p:notesMasterId r:id="rId31"/>
  </p:notesMasterIdLst>
  <p:handoutMasterIdLst>
    <p:handoutMasterId r:id="rId32"/>
  </p:handoutMasterIdLst>
  <p:sldIdLst>
    <p:sldId id="471" r:id="rId4"/>
    <p:sldId id="551" r:id="rId5"/>
    <p:sldId id="618" r:id="rId6"/>
    <p:sldId id="627" r:id="rId7"/>
    <p:sldId id="629" r:id="rId8"/>
    <p:sldId id="590" r:id="rId9"/>
    <p:sldId id="611" r:id="rId10"/>
    <p:sldId id="589" r:id="rId11"/>
    <p:sldId id="610" r:id="rId12"/>
    <p:sldId id="612" r:id="rId13"/>
    <p:sldId id="630" r:id="rId14"/>
    <p:sldId id="591" r:id="rId15"/>
    <p:sldId id="592" r:id="rId16"/>
    <p:sldId id="593" r:id="rId17"/>
    <p:sldId id="594" r:id="rId18"/>
    <p:sldId id="631" r:id="rId19"/>
    <p:sldId id="596" r:id="rId20"/>
    <p:sldId id="609" r:id="rId21"/>
    <p:sldId id="597" r:id="rId22"/>
    <p:sldId id="598" r:id="rId23"/>
    <p:sldId id="599" r:id="rId24"/>
    <p:sldId id="632" r:id="rId25"/>
    <p:sldId id="602" r:id="rId26"/>
    <p:sldId id="633" r:id="rId27"/>
    <p:sldId id="625" r:id="rId28"/>
    <p:sldId id="626" r:id="rId29"/>
    <p:sldId id="617" r:id="rId30"/>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5EC1"/>
    <a:srgbClr val="33CC33"/>
    <a:srgbClr val="009900"/>
    <a:srgbClr val="3166CF"/>
    <a:srgbClr val="FFD624"/>
    <a:srgbClr val="FF3300"/>
    <a:srgbClr val="3E6FD2"/>
    <a:srgbClr val="BDDEFF"/>
    <a:srgbClr val="99CCFF"/>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7" autoAdjust="0"/>
    <p:restoredTop sz="89292" autoAdjust="0"/>
  </p:normalViewPr>
  <p:slideViewPr>
    <p:cSldViewPr>
      <p:cViewPr varScale="1">
        <p:scale>
          <a:sx n="43" d="100"/>
          <a:sy n="43" d="100"/>
        </p:scale>
        <p:origin x="1478" y="53"/>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8" d="100"/>
          <a:sy n="68" d="100"/>
        </p:scale>
        <p:origin x="-3306"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p>
        </p:txBody>
      </p:sp>
      <p:sp>
        <p:nvSpPr>
          <p:cNvPr id="37891" name="Rectangle 3"/>
          <p:cNvSpPr>
            <a:spLocks noGrp="1" noChangeArrowheads="1"/>
          </p:cNvSpPr>
          <p:nvPr>
            <p:ph type="dt" sz="quarter"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p>
        </p:txBody>
      </p:sp>
      <p:sp>
        <p:nvSpPr>
          <p:cNvPr id="37892" name="Rectangle 4"/>
          <p:cNvSpPr>
            <a:spLocks noGrp="1" noChangeArrowheads="1"/>
          </p:cNvSpPr>
          <p:nvPr>
            <p:ph type="ftr" sz="quarter" idx="2"/>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p>
        </p:txBody>
      </p:sp>
      <p:sp>
        <p:nvSpPr>
          <p:cNvPr id="37893" name="Rectangle 5"/>
          <p:cNvSpPr>
            <a:spLocks noGrp="1" noChangeArrowheads="1"/>
          </p:cNvSpPr>
          <p:nvPr>
            <p:ph type="sldNum" sz="quarter" idx="3"/>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FCC3E5FE-A22E-4C99-9F04-9551C7813B57}" type="slidenum">
              <a:rPr lang="en-GB"/>
              <a:pPr/>
              <a:t>‹nr.›</a:t>
            </a:fld>
            <a:endParaRPr lang="en-GB"/>
          </a:p>
        </p:txBody>
      </p:sp>
    </p:spTree>
    <p:extLst>
      <p:ext uri="{BB962C8B-B14F-4D97-AF65-F5344CB8AC3E}">
        <p14:creationId xmlns:p14="http://schemas.microsoft.com/office/powerpoint/2010/main" val="1728424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p>
        </p:txBody>
      </p:sp>
      <p:sp>
        <p:nvSpPr>
          <p:cNvPr id="36867" name="Rectangle 3"/>
          <p:cNvSpPr>
            <a:spLocks noGrp="1" noChangeArrowheads="1"/>
          </p:cNvSpPr>
          <p:nvPr>
            <p:ph type="dt"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p>
        </p:txBody>
      </p:sp>
      <p:sp>
        <p:nvSpPr>
          <p:cNvPr id="36868" name="Rectangle 4"/>
          <p:cNvSpPr>
            <a:spLocks noGrp="1" noRot="1" noChangeAspect="1" noChangeArrowheads="1" noTextEdit="1"/>
          </p:cNvSpPr>
          <p:nvPr>
            <p:ph type="sldImg" idx="2"/>
          </p:nvPr>
        </p:nvSpPr>
        <p:spPr bwMode="auto">
          <a:xfrm>
            <a:off x="919163" y="744538"/>
            <a:ext cx="4960937" cy="3722687"/>
          </a:xfrm>
          <a:prstGeom prst="rect">
            <a:avLst/>
          </a:prstGeom>
          <a:noFill/>
          <a:ln w="9525">
            <a:solidFill>
              <a:srgbClr val="000000"/>
            </a:solidFill>
            <a:miter lim="800000"/>
            <a:headEnd/>
            <a:tailEnd/>
          </a:ln>
          <a:effectLst/>
        </p:spPr>
      </p:sp>
      <p:sp>
        <p:nvSpPr>
          <p:cNvPr id="36869" name="Rectangle 5"/>
          <p:cNvSpPr>
            <a:spLocks noGrp="1" noChangeArrowheads="1"/>
          </p:cNvSpPr>
          <p:nvPr>
            <p:ph type="body" sz="quarter" idx="3"/>
          </p:nvPr>
        </p:nvSpPr>
        <p:spPr bwMode="auto">
          <a:xfrm>
            <a:off x="679450" y="4714355"/>
            <a:ext cx="5438775" cy="4466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p>
        </p:txBody>
      </p:sp>
      <p:sp>
        <p:nvSpPr>
          <p:cNvPr id="36871" name="Rectangle 7"/>
          <p:cNvSpPr>
            <a:spLocks noGrp="1" noChangeArrowheads="1"/>
          </p:cNvSpPr>
          <p:nvPr>
            <p:ph type="sldNum" sz="quarter" idx="5"/>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0D581910-1000-4934-A4DB-C00CB7F3B0B7}" type="slidenum">
              <a:rPr lang="en-GB"/>
              <a:pPr/>
              <a:t>‹nr.›</a:t>
            </a:fld>
            <a:endParaRPr lang="en-GB"/>
          </a:p>
        </p:txBody>
      </p:sp>
    </p:spTree>
    <p:extLst>
      <p:ext uri="{BB962C8B-B14F-4D97-AF65-F5344CB8AC3E}">
        <p14:creationId xmlns:p14="http://schemas.microsoft.com/office/powerpoint/2010/main" val="236661819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000" kern="1200" baseline="0">
        <a:solidFill>
          <a:schemeClr val="tx1"/>
        </a:solidFill>
        <a:latin typeface="Arial" pitchFamily="34" charset="0"/>
        <a:ea typeface="+mn-ea"/>
        <a:cs typeface="+mn-cs"/>
      </a:defRPr>
    </a:lvl1pPr>
    <a:lvl2pPr marL="457200" algn="l" rtl="0" fontAlgn="base">
      <a:spcBef>
        <a:spcPct val="30000"/>
      </a:spcBef>
      <a:spcAft>
        <a:spcPct val="0"/>
      </a:spcAft>
      <a:defRPr sz="1000" kern="1200" baseline="0">
        <a:solidFill>
          <a:schemeClr val="tx1"/>
        </a:solidFill>
        <a:latin typeface="Arial" pitchFamily="34" charset="0"/>
        <a:ea typeface="+mn-ea"/>
        <a:cs typeface="+mn-cs"/>
      </a:defRPr>
    </a:lvl2pPr>
    <a:lvl3pPr marL="914400" algn="l" rtl="0" fontAlgn="base">
      <a:spcBef>
        <a:spcPct val="30000"/>
      </a:spcBef>
      <a:spcAft>
        <a:spcPct val="0"/>
      </a:spcAft>
      <a:defRPr sz="1000" kern="1200" baseline="0">
        <a:solidFill>
          <a:schemeClr val="tx1"/>
        </a:solidFill>
        <a:latin typeface="Arial" pitchFamily="34" charset="0"/>
        <a:ea typeface="+mn-ea"/>
        <a:cs typeface="+mn-cs"/>
      </a:defRPr>
    </a:lvl3pPr>
    <a:lvl4pPr marL="1371600" algn="l" rtl="0" fontAlgn="base">
      <a:spcBef>
        <a:spcPct val="30000"/>
      </a:spcBef>
      <a:spcAft>
        <a:spcPct val="0"/>
      </a:spcAft>
      <a:defRPr sz="1000" kern="1200" baseline="0">
        <a:solidFill>
          <a:schemeClr val="tx1"/>
        </a:solidFill>
        <a:latin typeface="Arial" pitchFamily="34" charset="0"/>
        <a:ea typeface="+mn-ea"/>
        <a:cs typeface="+mn-cs"/>
      </a:defRPr>
    </a:lvl4pPr>
    <a:lvl5pPr marL="1828800" algn="l" rtl="0" fontAlgn="base">
      <a:spcBef>
        <a:spcPct val="30000"/>
      </a:spcBef>
      <a:spcAft>
        <a:spcPct val="0"/>
      </a:spcAft>
      <a:defRPr sz="1000" kern="1200" baseline="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p:spPr>
        <p:txBody>
          <a:bodyPr/>
          <a:lstStyle/>
          <a:p>
            <a:r>
              <a:rPr lang="en-GB" dirty="0"/>
              <a:t>This presentation covers chapters 2 and section 5.1. of the BS Guidelines </a:t>
            </a:r>
          </a:p>
        </p:txBody>
      </p:sp>
      <p:sp>
        <p:nvSpPr>
          <p:cNvPr id="34820" name="Slide Number Placeholder 3"/>
          <p:cNvSpPr>
            <a:spLocks noGrp="1"/>
          </p:cNvSpPr>
          <p:nvPr>
            <p:ph type="sldNum" sz="quarter" idx="5"/>
          </p:nvPr>
        </p:nvSpPr>
        <p:spPr>
          <a:noFill/>
          <a:ln>
            <a:miter lim="800000"/>
            <a:headEnd/>
            <a:tailEnd/>
          </a:ln>
        </p:spPr>
        <p:txBody>
          <a:bodyPr/>
          <a:lstStyle/>
          <a:p>
            <a:fld id="{7D05D70A-53E4-47F0-91E5-C6A7B9A25227}" type="slidenum">
              <a:rPr lang="en-GB" smtClean="0"/>
              <a:pPr/>
              <a:t>1</a:t>
            </a:fld>
            <a:endParaRPr lang="en-GB" dirty="0"/>
          </a:p>
        </p:txBody>
      </p:sp>
    </p:spTree>
    <p:extLst>
      <p:ext uri="{BB962C8B-B14F-4D97-AF65-F5344CB8AC3E}">
        <p14:creationId xmlns:p14="http://schemas.microsoft.com/office/powerpoint/2010/main" val="3794814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11</a:t>
            </a:fld>
            <a:endParaRPr lang="en-GB" dirty="0"/>
          </a:p>
        </p:txBody>
      </p:sp>
    </p:spTree>
    <p:extLst>
      <p:ext uri="{BB962C8B-B14F-4D97-AF65-F5344CB8AC3E}">
        <p14:creationId xmlns:p14="http://schemas.microsoft.com/office/powerpoint/2010/main" val="6502143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C40EC65-20ED-4040-AD77-C2CF3CFB0BAE}" type="slidenum">
              <a:rPr kumimoji="0" lang="en-GB"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GB"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40447377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Espace réservé de l'image des diapositives 1"/>
          <p:cNvSpPr>
            <a:spLocks noGrp="1" noRot="1" noChangeAspect="1" noTextEdit="1"/>
          </p:cNvSpPr>
          <p:nvPr>
            <p:ph type="sldImg"/>
          </p:nvPr>
        </p:nvSpPr>
        <p:spPr>
          <a:ln/>
        </p:spPr>
      </p:sp>
      <p:sp>
        <p:nvSpPr>
          <p:cNvPr id="29699" name="Espace réservé des commentaires 2"/>
          <p:cNvSpPr>
            <a:spLocks noGrp="1"/>
          </p:cNvSpPr>
          <p:nvPr>
            <p:ph type="body" idx="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endParaRPr lang="fr-FR"/>
          </a:p>
        </p:txBody>
      </p:sp>
      <p:sp>
        <p:nvSpPr>
          <p:cNvPr id="32772" name="Espace réservé du numéro de diapositive 3"/>
          <p:cNvSpPr>
            <a:spLocks noGrp="1"/>
          </p:cNvSpPr>
          <p:nvPr>
            <p:ph type="sldNum" sz="quarter" idx="5"/>
          </p:nvPr>
        </p:nvSpPr>
        <p:spPr>
          <a:noFill/>
          <a:ln>
            <a:miter lim="800000"/>
            <a:headEnd/>
            <a:tailEnd/>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DB74526-4E1B-4A0D-B129-CD93C4DBB79F}" type="slidenum">
              <a:rPr kumimoji="0" lang="en-GB"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GB"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290797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Espace réservé de l'image des diapositives 1"/>
          <p:cNvSpPr>
            <a:spLocks noGrp="1" noRot="1" noChangeAspect="1" noTextEdit="1"/>
          </p:cNvSpPr>
          <p:nvPr>
            <p:ph type="sldImg"/>
          </p:nvPr>
        </p:nvSpPr>
        <p:spPr>
          <a:ln/>
        </p:spPr>
      </p:sp>
      <p:sp>
        <p:nvSpPr>
          <p:cNvPr id="29699" name="Espace réservé des commentaires 2"/>
          <p:cNvSpPr>
            <a:spLocks noGrp="1"/>
          </p:cNvSpPr>
          <p:nvPr>
            <p:ph type="body" idx="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fr-FR" sz="900">
                <a:latin typeface="Times New Roman" pitchFamily="18" charset="0"/>
                <a:cs typeface="Times New Roman" pitchFamily="18" charset="0"/>
              </a:rPr>
              <a:t>On </a:t>
            </a:r>
            <a:r>
              <a:rPr lang="fr-FR" sz="900" err="1">
                <a:latin typeface="Times New Roman" pitchFamily="18" charset="0"/>
                <a:cs typeface="Times New Roman" pitchFamily="18" charset="0"/>
              </a:rPr>
              <a:t>tax</a:t>
            </a:r>
            <a:r>
              <a:rPr lang="fr-FR" sz="900">
                <a:latin typeface="Times New Roman" pitchFamily="18" charset="0"/>
                <a:cs typeface="Times New Roman" pitchFamily="18" charset="0"/>
              </a:rPr>
              <a:t> </a:t>
            </a:r>
            <a:r>
              <a:rPr lang="fr-FR" sz="900" err="1">
                <a:latin typeface="Times New Roman" pitchFamily="18" charset="0"/>
                <a:cs typeface="Times New Roman" pitchFamily="18" charset="0"/>
              </a:rPr>
              <a:t>incentives</a:t>
            </a:r>
            <a:r>
              <a:rPr lang="fr-FR" sz="900">
                <a:latin typeface="Times New Roman" pitchFamily="18" charset="0"/>
                <a:cs typeface="Times New Roman" pitchFamily="18" charset="0"/>
              </a:rPr>
              <a:t>:</a:t>
            </a:r>
          </a:p>
          <a:p>
            <a:pPr marL="457200" lvl="1" indent="0">
              <a:buNone/>
            </a:pPr>
            <a:r>
              <a:rPr lang="en-GB" sz="900" b="0">
                <a:latin typeface="Times New Roman" pitchFamily="18" charset="0"/>
                <a:cs typeface="Times New Roman" pitchFamily="18" charset="0"/>
              </a:rPr>
              <a:t>Two reasons: (</a:t>
            </a:r>
            <a:r>
              <a:rPr lang="en-GB" sz="900" b="0" err="1">
                <a:latin typeface="Times New Roman" pitchFamily="18" charset="0"/>
                <a:cs typeface="Times New Roman" pitchFamily="18" charset="0"/>
              </a:rPr>
              <a:t>i</a:t>
            </a:r>
            <a:r>
              <a:rPr lang="en-GB" sz="900" b="0">
                <a:latin typeface="Times New Roman" pitchFamily="18" charset="0"/>
                <a:cs typeface="Times New Roman" pitchFamily="18" charset="0"/>
              </a:rPr>
              <a:t>) to attract (foreign) investments or (ii) to neutralise price increases.</a:t>
            </a:r>
          </a:p>
          <a:p>
            <a:pPr marL="457200" lvl="1" indent="0">
              <a:buNone/>
            </a:pPr>
            <a:r>
              <a:rPr lang="en-GB" sz="900" b="0">
                <a:solidFill>
                  <a:srgbClr val="FF0000"/>
                </a:solidFill>
                <a:latin typeface="Times New Roman" pitchFamily="18" charset="0"/>
                <a:cs typeface="Times New Roman" pitchFamily="18" charset="0"/>
              </a:rPr>
              <a:t>Ad (</a:t>
            </a:r>
            <a:r>
              <a:rPr lang="en-GB" sz="900" b="0" err="1">
                <a:solidFill>
                  <a:srgbClr val="FF0000"/>
                </a:solidFill>
                <a:latin typeface="Times New Roman" pitchFamily="18" charset="0"/>
                <a:cs typeface="Times New Roman" pitchFamily="18" charset="0"/>
              </a:rPr>
              <a:t>i</a:t>
            </a:r>
            <a:r>
              <a:rPr lang="en-GB" sz="900" b="0">
                <a:solidFill>
                  <a:srgbClr val="FF0000"/>
                </a:solidFill>
                <a:latin typeface="Times New Roman" pitchFamily="18" charset="0"/>
                <a:cs typeface="Times New Roman" pitchFamily="18" charset="0"/>
              </a:rPr>
              <a:t>): </a:t>
            </a:r>
          </a:p>
          <a:p>
            <a:pPr lvl="1"/>
            <a:r>
              <a:rPr lang="en-GB" sz="900" b="0">
                <a:latin typeface="Times New Roman" pitchFamily="18" charset="0"/>
                <a:cs typeface="Times New Roman" pitchFamily="18" charset="0"/>
              </a:rPr>
              <a:t>However, impact of tax incentives on investment decisions often uncertain. </a:t>
            </a:r>
          </a:p>
          <a:p>
            <a:pPr lvl="1"/>
            <a:r>
              <a:rPr lang="en-GB" sz="900" b="0">
                <a:latin typeface="Times New Roman" pitchFamily="18" charset="0"/>
                <a:cs typeface="Times New Roman" pitchFamily="18" charset="0"/>
              </a:rPr>
              <a:t>Many other factors influence investment decisions.</a:t>
            </a:r>
          </a:p>
          <a:p>
            <a:pPr lvl="1"/>
            <a:r>
              <a:rPr lang="en-GB" sz="900" b="0">
                <a:latin typeface="Times New Roman" pitchFamily="18" charset="0"/>
                <a:cs typeface="Times New Roman" pitchFamily="18" charset="0"/>
              </a:rPr>
              <a:t>Transparency and fairness often a problem with tax incentives.</a:t>
            </a:r>
          </a:p>
          <a:p>
            <a:pPr marL="457200" lvl="1" indent="0">
              <a:buNone/>
            </a:pPr>
            <a:r>
              <a:rPr lang="en-GB" sz="900" b="0">
                <a:solidFill>
                  <a:srgbClr val="FF0000"/>
                </a:solidFill>
                <a:latin typeface="Times New Roman" pitchFamily="18" charset="0"/>
                <a:cs typeface="Times New Roman" pitchFamily="18" charset="0"/>
              </a:rPr>
              <a:t>Ad (ii): </a:t>
            </a:r>
            <a:r>
              <a:rPr lang="en-GB" sz="900" b="0">
                <a:latin typeface="Times New Roman" pitchFamily="18" charset="0"/>
                <a:cs typeface="Times New Roman" pitchFamily="18" charset="0"/>
              </a:rPr>
              <a:t>Dampening price increases (food, fuel, electricity, etc.) for social and/or political reasons.</a:t>
            </a:r>
          </a:p>
        </p:txBody>
      </p:sp>
      <p:sp>
        <p:nvSpPr>
          <p:cNvPr id="32772" name="Espace réservé du numéro de diapositive 3"/>
          <p:cNvSpPr>
            <a:spLocks noGrp="1"/>
          </p:cNvSpPr>
          <p:nvPr>
            <p:ph type="sldNum" sz="quarter" idx="5"/>
          </p:nvPr>
        </p:nvSpPr>
        <p:spPr>
          <a:noFill/>
          <a:ln>
            <a:miter lim="800000"/>
            <a:headEnd/>
            <a:tailEnd/>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DB74526-4E1B-4A0D-B129-CD93C4DBB79F}" type="slidenum">
              <a:rPr kumimoji="0" lang="en-GB"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GB"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6257339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a:p>
        </p:txBody>
      </p:sp>
      <p:sp>
        <p:nvSpPr>
          <p:cNvPr id="4" name="Tijdelijke aanduiding voor datum 3"/>
          <p:cNvSpPr>
            <a:spLocks noGrp="1"/>
          </p:cNvSpPr>
          <p:nvPr>
            <p:ph type="dt"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Arial" pitchFamily="34" charset="0"/>
                <a:ea typeface="+mn-ea"/>
                <a:cs typeface="+mn-cs"/>
              </a:rPr>
              <a:t>October 2013</a:t>
            </a:r>
            <a:endParaRPr kumimoji="0" lang="en-GB"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
        <p:nvSpPr>
          <p:cNvPr id="5" name="Tijdelijke aanduiding voor dianummer 4"/>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A168A58-B015-49BF-B034-0F42E1FF793E}" type="slidenum">
              <a:rPr kumimoji="0" lang="en-GB"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GB"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30253504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16</a:t>
            </a:fld>
            <a:endParaRPr lang="en-GB" dirty="0"/>
          </a:p>
        </p:txBody>
      </p:sp>
    </p:spTree>
    <p:extLst>
      <p:ext uri="{BB962C8B-B14F-4D97-AF65-F5344CB8AC3E}">
        <p14:creationId xmlns:p14="http://schemas.microsoft.com/office/powerpoint/2010/main" val="3508156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439809B6-6B05-4E94-8AC3-187A999FBEF5}" type="slidenum">
              <a:rPr kumimoji="0" lang="en-US" sz="1200" b="0" i="0" u="none" strike="noStrike" kern="1200" cap="none" spc="0" normalizeH="0" baseline="0" noProof="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
        <p:nvSpPr>
          <p:cNvPr id="1019906" name="Rectangle 2"/>
          <p:cNvSpPr>
            <a:spLocks noGrp="1" noRot="1" noChangeAspect="1" noChangeArrowheads="1" noTextEdit="1"/>
          </p:cNvSpPr>
          <p:nvPr>
            <p:ph type="sldImg"/>
          </p:nvPr>
        </p:nvSpPr>
        <p:spPr>
          <a:ln/>
        </p:spPr>
      </p:sp>
      <p:sp>
        <p:nvSpPr>
          <p:cNvPr id="1019907" name="Rectangle 3"/>
          <p:cNvSpPr>
            <a:spLocks noGrp="1" noChangeArrowheads="1"/>
          </p:cNvSpPr>
          <p:nvPr>
            <p:ph type="body" idx="1"/>
          </p:nvPr>
        </p:nvSpPr>
        <p:spPr/>
        <p:txBody>
          <a:bodyPr/>
          <a:lstStyle/>
          <a:p>
            <a:pPr lvl="0"/>
            <a:r>
              <a:rPr lang="pt-BR" baseline="0" err="1">
                <a:latin typeface="Times New Roman" pitchFamily="18" charset="0"/>
                <a:cs typeface="Times New Roman" pitchFamily="18" charset="0"/>
              </a:rPr>
              <a:t>Definition</a:t>
            </a:r>
            <a:r>
              <a:rPr lang="pt-BR" baseline="0">
                <a:latin typeface="Times New Roman" pitchFamily="18" charset="0"/>
                <a:cs typeface="Times New Roman" pitchFamily="18" charset="0"/>
              </a:rPr>
              <a:t>: </a:t>
            </a:r>
            <a:r>
              <a:rPr lang="pt-BR" baseline="0" err="1">
                <a:latin typeface="Times New Roman" pitchFamily="18" charset="0"/>
                <a:cs typeface="Times New Roman" pitchFamily="18" charset="0"/>
              </a:rPr>
              <a:t>Public</a:t>
            </a:r>
            <a:r>
              <a:rPr lang="pt-BR" baseline="0">
                <a:latin typeface="Times New Roman" pitchFamily="18" charset="0"/>
                <a:cs typeface="Times New Roman" pitchFamily="18" charset="0"/>
              </a:rPr>
              <a:t> </a:t>
            </a:r>
            <a:r>
              <a:rPr lang="pt-BR" baseline="0" err="1">
                <a:latin typeface="Times New Roman" pitchFamily="18" charset="0"/>
                <a:cs typeface="Times New Roman" pitchFamily="18" charset="0"/>
              </a:rPr>
              <a:t>Finance</a:t>
            </a:r>
            <a:r>
              <a:rPr lang="pt-BR" baseline="0">
                <a:latin typeface="Times New Roman" pitchFamily="18" charset="0"/>
                <a:cs typeface="Times New Roman" pitchFamily="18" charset="0"/>
              </a:rPr>
              <a:t> Management </a:t>
            </a:r>
            <a:r>
              <a:rPr lang="pt-BR" baseline="0" err="1">
                <a:latin typeface="Times New Roman" pitchFamily="18" charset="0"/>
                <a:cs typeface="Times New Roman" pitchFamily="18" charset="0"/>
              </a:rPr>
              <a:t>is</a:t>
            </a:r>
            <a:r>
              <a:rPr lang="pt-BR" baseline="0">
                <a:latin typeface="Times New Roman" pitchFamily="18" charset="0"/>
                <a:cs typeface="Times New Roman" pitchFamily="18" charset="0"/>
              </a:rPr>
              <a:t> </a:t>
            </a:r>
            <a:r>
              <a:rPr lang="pt-BR" baseline="0" err="1">
                <a:latin typeface="Times New Roman" pitchFamily="18" charset="0"/>
                <a:cs typeface="Times New Roman" pitchFamily="18" charset="0"/>
              </a:rPr>
              <a:t>the</a:t>
            </a:r>
            <a:r>
              <a:rPr lang="pt-BR" baseline="0">
                <a:latin typeface="Times New Roman" pitchFamily="18" charset="0"/>
                <a:cs typeface="Times New Roman" pitchFamily="18" charset="0"/>
              </a:rPr>
              <a:t> </a:t>
            </a:r>
            <a:r>
              <a:rPr lang="pt-BR" baseline="0" err="1">
                <a:latin typeface="Times New Roman" pitchFamily="18" charset="0"/>
                <a:cs typeface="Times New Roman" pitchFamily="18" charset="0"/>
              </a:rPr>
              <a:t>institutional</a:t>
            </a:r>
            <a:r>
              <a:rPr lang="pt-BR" baseline="0">
                <a:latin typeface="Times New Roman" pitchFamily="18" charset="0"/>
                <a:cs typeface="Times New Roman" pitchFamily="18" charset="0"/>
              </a:rPr>
              <a:t> setting </a:t>
            </a:r>
            <a:r>
              <a:rPr lang="pt-BR" baseline="0" err="1">
                <a:latin typeface="Times New Roman" pitchFamily="18" charset="0"/>
                <a:cs typeface="Times New Roman" pitchFamily="18" charset="0"/>
              </a:rPr>
              <a:t>to</a:t>
            </a:r>
            <a:r>
              <a:rPr lang="pt-BR" baseline="0">
                <a:latin typeface="Times New Roman" pitchFamily="18" charset="0"/>
                <a:cs typeface="Times New Roman" pitchFamily="18" charset="0"/>
              </a:rPr>
              <a:t> </a:t>
            </a:r>
            <a:r>
              <a:rPr lang="pt-BR" baseline="0" err="1">
                <a:latin typeface="Times New Roman" pitchFamily="18" charset="0"/>
                <a:cs typeface="Times New Roman" pitchFamily="18" charset="0"/>
              </a:rPr>
              <a:t>implement</a:t>
            </a:r>
            <a:r>
              <a:rPr lang="pt-BR" baseline="0">
                <a:latin typeface="Times New Roman" pitchFamily="18" charset="0"/>
                <a:cs typeface="Times New Roman" pitchFamily="18" charset="0"/>
              </a:rPr>
              <a:t> fiscal </a:t>
            </a:r>
            <a:r>
              <a:rPr lang="pt-BR" baseline="0" err="1">
                <a:latin typeface="Times New Roman" pitchFamily="18" charset="0"/>
                <a:cs typeface="Times New Roman" pitchFamily="18" charset="0"/>
              </a:rPr>
              <a:t>policy</a:t>
            </a:r>
            <a:r>
              <a:rPr lang="pt-BR" baseline="0">
                <a:latin typeface="Times New Roman" pitchFamily="18" charset="0"/>
                <a:cs typeface="Times New Roman" pitchFamily="18" charset="0"/>
              </a:rPr>
              <a:t> </a:t>
            </a:r>
            <a:r>
              <a:rPr lang="pt-BR" baseline="0" err="1">
                <a:latin typeface="Times New Roman" pitchFamily="18" charset="0"/>
                <a:cs typeface="Times New Roman" pitchFamily="18" charset="0"/>
              </a:rPr>
              <a:t>and</a:t>
            </a:r>
            <a:r>
              <a:rPr lang="pt-BR" baseline="0">
                <a:latin typeface="Times New Roman" pitchFamily="18" charset="0"/>
                <a:cs typeface="Times New Roman" pitchFamily="18" charset="0"/>
              </a:rPr>
              <a:t> </a:t>
            </a:r>
            <a:r>
              <a:rPr lang="pt-BR" baseline="0" err="1">
                <a:latin typeface="Times New Roman" pitchFamily="18" charset="0"/>
                <a:cs typeface="Times New Roman" pitchFamily="18" charset="0"/>
              </a:rPr>
              <a:t>to</a:t>
            </a:r>
            <a:r>
              <a:rPr lang="pt-BR" baseline="0">
                <a:latin typeface="Times New Roman" pitchFamily="18" charset="0"/>
                <a:cs typeface="Times New Roman" pitchFamily="18" charset="0"/>
              </a:rPr>
              <a:t> </a:t>
            </a:r>
            <a:r>
              <a:rPr lang="pt-BR" baseline="0" err="1">
                <a:latin typeface="Times New Roman" pitchFamily="18" charset="0"/>
                <a:cs typeface="Times New Roman" pitchFamily="18" charset="0"/>
              </a:rPr>
              <a:t>provide</a:t>
            </a:r>
            <a:r>
              <a:rPr lang="pt-BR" baseline="0">
                <a:latin typeface="Times New Roman" pitchFamily="18" charset="0"/>
                <a:cs typeface="Times New Roman" pitchFamily="18" charset="0"/>
              </a:rPr>
              <a:t> </a:t>
            </a:r>
            <a:r>
              <a:rPr lang="pt-BR" baseline="0" err="1">
                <a:latin typeface="Times New Roman" pitchFamily="18" charset="0"/>
                <a:cs typeface="Times New Roman" pitchFamily="18" charset="0"/>
              </a:rPr>
              <a:t>the</a:t>
            </a:r>
            <a:r>
              <a:rPr lang="pt-BR" baseline="0">
                <a:latin typeface="Times New Roman" pitchFamily="18" charset="0"/>
                <a:cs typeface="Times New Roman" pitchFamily="18" charset="0"/>
              </a:rPr>
              <a:t> </a:t>
            </a:r>
            <a:r>
              <a:rPr lang="pt-BR" baseline="0" err="1">
                <a:latin typeface="Times New Roman" pitchFamily="18" charset="0"/>
                <a:cs typeface="Times New Roman" pitchFamily="18" charset="0"/>
              </a:rPr>
              <a:t>resources</a:t>
            </a:r>
            <a:r>
              <a:rPr lang="pt-BR" baseline="0">
                <a:latin typeface="Times New Roman" pitchFamily="18" charset="0"/>
                <a:cs typeface="Times New Roman" pitchFamily="18" charset="0"/>
              </a:rPr>
              <a:t> for </a:t>
            </a:r>
            <a:r>
              <a:rPr lang="pt-BR" baseline="0" err="1">
                <a:latin typeface="Times New Roman" pitchFamily="18" charset="0"/>
                <a:cs typeface="Times New Roman" pitchFamily="18" charset="0"/>
              </a:rPr>
              <a:t>the</a:t>
            </a:r>
            <a:r>
              <a:rPr lang="pt-BR" baseline="0">
                <a:latin typeface="Times New Roman" pitchFamily="18" charset="0"/>
                <a:cs typeface="Times New Roman" pitchFamily="18" charset="0"/>
              </a:rPr>
              <a:t> delivery </a:t>
            </a:r>
            <a:r>
              <a:rPr lang="pt-BR" baseline="0" err="1">
                <a:latin typeface="Times New Roman" pitchFamily="18" charset="0"/>
                <a:cs typeface="Times New Roman" pitchFamily="18" charset="0"/>
              </a:rPr>
              <a:t>of</a:t>
            </a:r>
            <a:r>
              <a:rPr lang="pt-BR" baseline="0">
                <a:latin typeface="Times New Roman" pitchFamily="18" charset="0"/>
                <a:cs typeface="Times New Roman" pitchFamily="18" charset="0"/>
              </a:rPr>
              <a:t> </a:t>
            </a:r>
            <a:r>
              <a:rPr lang="pt-BR" baseline="0" err="1">
                <a:latin typeface="Times New Roman" pitchFamily="18" charset="0"/>
                <a:cs typeface="Times New Roman" pitchFamily="18" charset="0"/>
              </a:rPr>
              <a:t>public</a:t>
            </a:r>
            <a:r>
              <a:rPr lang="pt-BR" baseline="0">
                <a:latin typeface="Times New Roman" pitchFamily="18" charset="0"/>
                <a:cs typeface="Times New Roman" pitchFamily="18" charset="0"/>
              </a:rPr>
              <a:t> </a:t>
            </a:r>
            <a:r>
              <a:rPr lang="pt-BR" baseline="0" err="1">
                <a:latin typeface="Times New Roman" pitchFamily="18" charset="0"/>
                <a:cs typeface="Times New Roman" pitchFamily="18" charset="0"/>
              </a:rPr>
              <a:t>goods</a:t>
            </a:r>
            <a:r>
              <a:rPr lang="pt-BR" baseline="0">
                <a:latin typeface="Times New Roman" pitchFamily="18" charset="0"/>
                <a:cs typeface="Times New Roman" pitchFamily="18" charset="0"/>
              </a:rPr>
              <a:t> </a:t>
            </a:r>
            <a:r>
              <a:rPr lang="pt-BR" baseline="0" err="1">
                <a:latin typeface="Times New Roman" pitchFamily="18" charset="0"/>
                <a:cs typeface="Times New Roman" pitchFamily="18" charset="0"/>
              </a:rPr>
              <a:t>and</a:t>
            </a:r>
            <a:r>
              <a:rPr lang="pt-BR" baseline="0">
                <a:latin typeface="Times New Roman" pitchFamily="18" charset="0"/>
                <a:cs typeface="Times New Roman" pitchFamily="18" charset="0"/>
              </a:rPr>
              <a:t> </a:t>
            </a:r>
            <a:r>
              <a:rPr lang="pt-BR" baseline="0" err="1">
                <a:latin typeface="Times New Roman" pitchFamily="18" charset="0"/>
                <a:cs typeface="Times New Roman" pitchFamily="18" charset="0"/>
              </a:rPr>
              <a:t>services</a:t>
            </a:r>
            <a:endParaRPr lang="pt-BR" baseline="0">
              <a:latin typeface="Times New Roman" pitchFamily="18" charset="0"/>
              <a:cs typeface="Times New Roman" pitchFamily="18" charset="0"/>
            </a:endParaRPr>
          </a:p>
          <a:p>
            <a:r>
              <a:rPr lang="pt-BR" baseline="0">
                <a:latin typeface="Times New Roman" pitchFamily="18" charset="0"/>
                <a:cs typeface="Times New Roman" pitchFamily="18" charset="0"/>
              </a:rPr>
              <a:t>The budget </a:t>
            </a:r>
            <a:r>
              <a:rPr lang="pt-BR" baseline="0" err="1">
                <a:latin typeface="Times New Roman" pitchFamily="18" charset="0"/>
                <a:cs typeface="Times New Roman" pitchFamily="18" charset="0"/>
              </a:rPr>
              <a:t>is</a:t>
            </a:r>
            <a:r>
              <a:rPr lang="pt-BR" baseline="0">
                <a:latin typeface="Times New Roman" pitchFamily="18" charset="0"/>
                <a:cs typeface="Times New Roman" pitchFamily="18" charset="0"/>
              </a:rPr>
              <a:t> </a:t>
            </a:r>
            <a:r>
              <a:rPr lang="pt-BR" baseline="0" err="1">
                <a:latin typeface="Times New Roman" pitchFamily="18" charset="0"/>
                <a:cs typeface="Times New Roman" pitchFamily="18" charset="0"/>
              </a:rPr>
              <a:t>the</a:t>
            </a:r>
            <a:r>
              <a:rPr lang="pt-BR" baseline="0">
                <a:latin typeface="Times New Roman" pitchFamily="18" charset="0"/>
                <a:cs typeface="Times New Roman" pitchFamily="18" charset="0"/>
              </a:rPr>
              <a:t> </a:t>
            </a:r>
            <a:r>
              <a:rPr lang="pt-BR" baseline="0" err="1">
                <a:latin typeface="Times New Roman" pitchFamily="18" charset="0"/>
                <a:cs typeface="Times New Roman" pitchFamily="18" charset="0"/>
              </a:rPr>
              <a:t>main</a:t>
            </a:r>
            <a:r>
              <a:rPr lang="pt-BR" baseline="0">
                <a:latin typeface="Times New Roman" pitchFamily="18" charset="0"/>
                <a:cs typeface="Times New Roman" pitchFamily="18" charset="0"/>
              </a:rPr>
              <a:t> tool </a:t>
            </a:r>
            <a:r>
              <a:rPr lang="pt-BR" baseline="0" err="1">
                <a:latin typeface="Times New Roman" pitchFamily="18" charset="0"/>
                <a:cs typeface="Times New Roman" pitchFamily="18" charset="0"/>
              </a:rPr>
              <a:t>of</a:t>
            </a:r>
            <a:r>
              <a:rPr lang="pt-BR" baseline="0">
                <a:latin typeface="Times New Roman" pitchFamily="18" charset="0"/>
                <a:cs typeface="Times New Roman" pitchFamily="18" charset="0"/>
              </a:rPr>
              <a:t> </a:t>
            </a:r>
            <a:r>
              <a:rPr lang="pt-BR" baseline="0" err="1">
                <a:latin typeface="Times New Roman" pitchFamily="18" charset="0"/>
                <a:cs typeface="Times New Roman" pitchFamily="18" charset="0"/>
              </a:rPr>
              <a:t>public</a:t>
            </a:r>
            <a:r>
              <a:rPr lang="pt-BR" baseline="0">
                <a:latin typeface="Times New Roman" pitchFamily="18" charset="0"/>
                <a:cs typeface="Times New Roman" pitchFamily="18" charset="0"/>
              </a:rPr>
              <a:t> </a:t>
            </a:r>
            <a:r>
              <a:rPr lang="pt-BR" baseline="0" err="1">
                <a:latin typeface="Times New Roman" pitchFamily="18" charset="0"/>
                <a:cs typeface="Times New Roman" pitchFamily="18" charset="0"/>
              </a:rPr>
              <a:t>finance</a:t>
            </a:r>
            <a:r>
              <a:rPr lang="pt-BR" baseline="0">
                <a:latin typeface="Times New Roman" pitchFamily="18" charset="0"/>
                <a:cs typeface="Times New Roman" pitchFamily="18" charset="0"/>
              </a:rPr>
              <a:t> management.</a:t>
            </a:r>
            <a:endParaRPr lang="pt-BR"/>
          </a:p>
          <a:p>
            <a:endParaRPr lang="pt-BR"/>
          </a:p>
          <a:p>
            <a:r>
              <a:rPr lang="pt-BR"/>
              <a:t>Note that emphasis is laid on the quality of the PFM reform programme, and not on the actual quality of the PFM system, except the last line of this slide.</a:t>
            </a:r>
          </a:p>
          <a:p>
            <a:r>
              <a:rPr lang="pt-BR"/>
              <a:t>In other parts of the text, the focus is on the quality of the PFM system (see next slide).</a:t>
            </a:r>
          </a:p>
        </p:txBody>
      </p:sp>
    </p:spTree>
    <p:extLst>
      <p:ext uri="{BB962C8B-B14F-4D97-AF65-F5344CB8AC3E}">
        <p14:creationId xmlns:p14="http://schemas.microsoft.com/office/powerpoint/2010/main" val="29535946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CD62D7-0D1B-4A83-B7B2-B343067AE9FF}" type="slidenum">
              <a:rPr lang="en-US"/>
              <a:pPr/>
              <a:t>18</a:t>
            </a:fld>
            <a:endParaRPr lang="en-US"/>
          </a:p>
        </p:txBody>
      </p:sp>
      <p:sp>
        <p:nvSpPr>
          <p:cNvPr id="1138690" name="Rectangle 2"/>
          <p:cNvSpPr>
            <a:spLocks noGrp="1" noRot="1" noChangeAspect="1" noChangeArrowheads="1" noTextEdit="1"/>
          </p:cNvSpPr>
          <p:nvPr>
            <p:ph type="sldImg"/>
          </p:nvPr>
        </p:nvSpPr>
        <p:spPr>
          <a:xfrm>
            <a:off x="1092200" y="860425"/>
            <a:ext cx="4614863" cy="3462338"/>
          </a:xfrm>
          <a:ln/>
        </p:spPr>
      </p:sp>
      <p:sp>
        <p:nvSpPr>
          <p:cNvPr id="1138691" name="Rectangle 3"/>
          <p:cNvSpPr>
            <a:spLocks noGrp="1" noChangeArrowheads="1"/>
          </p:cNvSpPr>
          <p:nvPr>
            <p:ph type="body" idx="1"/>
          </p:nvPr>
        </p:nvSpPr>
        <p:spPr>
          <a:xfrm>
            <a:off x="907931" y="4688556"/>
            <a:ext cx="4980241" cy="4445126"/>
          </a:xfrm>
        </p:spPr>
        <p:txBody>
          <a:bodyPr lIns="89932" tIns="44965" rIns="89932" bIns="44965"/>
          <a:lstStyle/>
          <a:p>
            <a:r>
              <a:rPr lang="en-US" dirty="0"/>
              <a:t>PEFA (2005,</a:t>
            </a:r>
            <a:r>
              <a:rPr lang="en-US" baseline="0" dirty="0"/>
              <a:t> 2011 and 2016 methodologies) provides a snapshot of the performance of all phases of the budget cycle.</a:t>
            </a:r>
            <a:endParaRPr lang="en-US" dirty="0"/>
          </a:p>
          <a:p>
            <a:endParaRPr lang="en-US" dirty="0"/>
          </a:p>
          <a:p>
            <a:r>
              <a:rPr lang="en-US" dirty="0"/>
              <a:t>Phases of the budget cycle (and PFM subsystems): budget preparation, execution, procurement, revenue administration, internal audit, accounting and reporting and external audit.  </a:t>
            </a:r>
          </a:p>
          <a:p>
            <a:endParaRPr lang="en-US" dirty="0"/>
          </a:p>
          <a:p>
            <a:endParaRPr lang="en-US" dirty="0"/>
          </a:p>
        </p:txBody>
      </p:sp>
    </p:spTree>
    <p:extLst>
      <p:ext uri="{BB962C8B-B14F-4D97-AF65-F5344CB8AC3E}">
        <p14:creationId xmlns:p14="http://schemas.microsoft.com/office/powerpoint/2010/main" val="15375254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B995C6B-9A9C-432A-A953-4EB1DE28789A}" type="slidenum">
              <a:rPr kumimoji="0" lang="en-US" sz="1200" b="0" i="0" u="none" strike="noStrike" kern="1200" cap="none" spc="0" normalizeH="0" baseline="0" noProof="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
        <p:nvSpPr>
          <p:cNvPr id="1348610" name="Rectangle 2"/>
          <p:cNvSpPr>
            <a:spLocks noGrp="1" noRot="1" noChangeAspect="1" noChangeArrowheads="1" noTextEdit="1"/>
          </p:cNvSpPr>
          <p:nvPr>
            <p:ph type="sldImg"/>
          </p:nvPr>
        </p:nvSpPr>
        <p:spPr>
          <a:xfrm>
            <a:off x="941388" y="747713"/>
            <a:ext cx="4916487" cy="3689350"/>
          </a:xfrm>
          <a:ln/>
        </p:spPr>
      </p:sp>
      <p:sp>
        <p:nvSpPr>
          <p:cNvPr id="1348611" name="Rectangle 3"/>
          <p:cNvSpPr>
            <a:spLocks noGrp="1" noChangeArrowheads="1"/>
          </p:cNvSpPr>
          <p:nvPr>
            <p:ph type="body" idx="1"/>
          </p:nvPr>
        </p:nvSpPr>
        <p:spPr>
          <a:xfrm>
            <a:off x="907931" y="4691983"/>
            <a:ext cx="4981815" cy="4441698"/>
          </a:xfrm>
        </p:spPr>
        <p:txBody>
          <a:bodyPr lIns="88624" tIns="44312" rIns="88624" bIns="44312"/>
          <a:lstStyle/>
          <a:p>
            <a:r>
              <a:rPr lang="en-GB" baseline="0"/>
              <a:t>Second bullet: </a:t>
            </a:r>
            <a:r>
              <a:rPr lang="en-GB"/>
              <a:t>in this sentence “precondition” should not be understood as a precondition for signing the Financing Agreement, but as a disbursement condition for the first tranche. </a:t>
            </a:r>
            <a:endParaRPr lang="de-DE"/>
          </a:p>
          <a:p>
            <a:pPr marL="171450" indent="-171450">
              <a:buFontTx/>
              <a:buChar char="-"/>
            </a:pPr>
            <a:r>
              <a:rPr lang="de-DE"/>
              <a:t>Third </a:t>
            </a:r>
            <a:r>
              <a:rPr lang="de-DE" err="1"/>
              <a:t>bullet</a:t>
            </a:r>
            <a:r>
              <a:rPr lang="de-DE"/>
              <a:t>: </a:t>
            </a:r>
            <a:r>
              <a:rPr lang="en-GB"/>
              <a:t>this is in fact the “bottom line” of the PFM eligibility criterion. It implies also: no matter the strengths and weaknesses of the other eligibility criteria, when PFM is extremely weak, BS will not be provided. </a:t>
            </a:r>
          </a:p>
          <a:p>
            <a:pPr marL="171450" indent="-171450">
              <a:buFontTx/>
              <a:buChar char="-"/>
            </a:pPr>
            <a:endParaRPr lang="en-GB"/>
          </a:p>
          <a:p>
            <a:r>
              <a:rPr lang="de-DE" b="1"/>
              <a:t>The </a:t>
            </a:r>
            <a:r>
              <a:rPr lang="de-DE" b="1" err="1"/>
              <a:t>core</a:t>
            </a:r>
            <a:r>
              <a:rPr lang="de-DE" b="1"/>
              <a:t> </a:t>
            </a:r>
            <a:r>
              <a:rPr lang="de-DE" b="1" err="1"/>
              <a:t>functions</a:t>
            </a:r>
            <a:r>
              <a:rPr lang="de-DE" b="1" baseline="0"/>
              <a:t> </a:t>
            </a:r>
            <a:r>
              <a:rPr lang="de-DE" b="1" baseline="0" err="1"/>
              <a:t>which</a:t>
            </a:r>
            <a:r>
              <a:rPr lang="de-DE" b="1" baseline="0"/>
              <a:t> must </a:t>
            </a:r>
            <a:r>
              <a:rPr lang="de-DE" b="1" baseline="0" err="1"/>
              <a:t>absolutely</a:t>
            </a:r>
            <a:r>
              <a:rPr lang="de-DE" b="1" baseline="0"/>
              <a:t> </a:t>
            </a:r>
            <a:r>
              <a:rPr lang="de-DE" b="1" baseline="0" err="1"/>
              <a:t>be</a:t>
            </a:r>
            <a:r>
              <a:rPr lang="de-DE" b="1" baseline="0"/>
              <a:t> </a:t>
            </a:r>
            <a:r>
              <a:rPr lang="de-DE" b="1" baseline="0" err="1"/>
              <a:t>fulfilled</a:t>
            </a:r>
            <a:r>
              <a:rPr lang="de-DE" b="1" baseline="0"/>
              <a:t> </a:t>
            </a:r>
            <a:r>
              <a:rPr lang="de-DE" b="1" baseline="0" err="1"/>
              <a:t>for</a:t>
            </a:r>
            <a:r>
              <a:rPr lang="de-DE" b="1" baseline="0"/>
              <a:t> </a:t>
            </a:r>
            <a:r>
              <a:rPr lang="de-DE" b="1" baseline="0" err="1"/>
              <a:t>considering</a:t>
            </a:r>
            <a:r>
              <a:rPr lang="de-DE" b="1" baseline="0"/>
              <a:t> BS </a:t>
            </a:r>
            <a:r>
              <a:rPr lang="de-DE" b="1" baseline="0" err="1"/>
              <a:t>are</a:t>
            </a:r>
            <a:r>
              <a:rPr lang="de-DE" b="1" baseline="0"/>
              <a:t>:</a:t>
            </a:r>
          </a:p>
          <a:p>
            <a:pPr>
              <a:buFontTx/>
              <a:buChar char="-"/>
            </a:pPr>
            <a:r>
              <a:rPr lang="de-DE" b="1" baseline="0"/>
              <a:t>The </a:t>
            </a:r>
            <a:r>
              <a:rPr lang="de-DE" b="1" baseline="0" err="1"/>
              <a:t>existence</a:t>
            </a:r>
            <a:r>
              <a:rPr lang="de-DE" b="1" baseline="0"/>
              <a:t> </a:t>
            </a:r>
            <a:r>
              <a:rPr lang="de-DE" b="1" baseline="0" err="1"/>
              <a:t>of</a:t>
            </a:r>
            <a:r>
              <a:rPr lang="de-DE" b="1" baseline="0"/>
              <a:t> a </a:t>
            </a:r>
            <a:r>
              <a:rPr lang="de-DE" b="1" baseline="0" err="1"/>
              <a:t>budget</a:t>
            </a:r>
            <a:endParaRPr lang="de-DE" b="1" baseline="0"/>
          </a:p>
          <a:p>
            <a:pPr>
              <a:buFontTx/>
              <a:buChar char="-"/>
            </a:pPr>
            <a:r>
              <a:rPr lang="de-DE" b="1" baseline="0"/>
              <a:t> The </a:t>
            </a:r>
            <a:r>
              <a:rPr lang="de-DE" b="1" baseline="0" err="1"/>
              <a:t>existence</a:t>
            </a:r>
            <a:r>
              <a:rPr lang="de-DE" b="1" baseline="0"/>
              <a:t> </a:t>
            </a:r>
            <a:r>
              <a:rPr lang="de-DE" b="1" baseline="0" err="1"/>
              <a:t>of</a:t>
            </a:r>
            <a:r>
              <a:rPr lang="de-DE" b="1" baseline="0"/>
              <a:t> a Treasury </a:t>
            </a:r>
            <a:r>
              <a:rPr lang="de-DE" b="1" baseline="0" err="1"/>
              <a:t>or</a:t>
            </a:r>
            <a:r>
              <a:rPr lang="de-DE" b="1" baseline="0"/>
              <a:t> an </a:t>
            </a:r>
            <a:r>
              <a:rPr lang="de-DE" b="1" baseline="0" err="1"/>
              <a:t>equivalent</a:t>
            </a:r>
            <a:r>
              <a:rPr lang="de-DE" b="1" baseline="0"/>
              <a:t> </a:t>
            </a:r>
            <a:r>
              <a:rPr lang="de-DE" b="1" baseline="0" err="1"/>
              <a:t>central</a:t>
            </a:r>
            <a:r>
              <a:rPr lang="de-DE" b="1" baseline="0"/>
              <a:t> </a:t>
            </a:r>
            <a:r>
              <a:rPr lang="de-DE" b="1" baseline="0" err="1"/>
              <a:t>payment</a:t>
            </a:r>
            <a:r>
              <a:rPr lang="de-DE" b="1" baseline="0"/>
              <a:t> </a:t>
            </a:r>
            <a:r>
              <a:rPr lang="de-DE" b="1" baseline="0" err="1"/>
              <a:t>system</a:t>
            </a:r>
            <a:endParaRPr lang="de-DE" b="1" baseline="0"/>
          </a:p>
          <a:p>
            <a:pPr>
              <a:buFontTx/>
              <a:buChar char="-"/>
            </a:pPr>
            <a:r>
              <a:rPr lang="de-DE" b="1" baseline="0"/>
              <a:t> The </a:t>
            </a:r>
            <a:r>
              <a:rPr lang="de-DE" b="1" baseline="0" err="1"/>
              <a:t>existence</a:t>
            </a:r>
            <a:r>
              <a:rPr lang="de-DE" b="1" baseline="0"/>
              <a:t> </a:t>
            </a:r>
            <a:r>
              <a:rPr lang="de-DE" b="1" baseline="0" err="1"/>
              <a:t>of</a:t>
            </a:r>
            <a:r>
              <a:rPr lang="de-DE" b="1" baseline="0"/>
              <a:t> </a:t>
            </a:r>
            <a:r>
              <a:rPr lang="de-DE" b="1" baseline="0" err="1"/>
              <a:t>reporting</a:t>
            </a:r>
            <a:r>
              <a:rPr lang="de-DE" b="1" baseline="0"/>
              <a:t> </a:t>
            </a:r>
            <a:r>
              <a:rPr lang="de-DE" b="1" baseline="0" err="1"/>
              <a:t>and</a:t>
            </a:r>
            <a:r>
              <a:rPr lang="de-DE" b="1" baseline="0"/>
              <a:t> </a:t>
            </a:r>
            <a:r>
              <a:rPr lang="de-DE" b="1" baseline="0" err="1"/>
              <a:t>control</a:t>
            </a:r>
            <a:r>
              <a:rPr lang="de-DE" b="1" baseline="0"/>
              <a:t> </a:t>
            </a:r>
            <a:r>
              <a:rPr lang="de-DE" b="1" baseline="0" err="1"/>
              <a:t>mechanisms</a:t>
            </a:r>
            <a:r>
              <a:rPr lang="de-DE" b="1" baseline="0"/>
              <a:t>. </a:t>
            </a:r>
            <a:endParaRPr lang="de-DE" b="1"/>
          </a:p>
          <a:p>
            <a:endParaRPr lang="de-DE"/>
          </a:p>
        </p:txBody>
      </p:sp>
    </p:spTree>
    <p:extLst>
      <p:ext uri="{BB962C8B-B14F-4D97-AF65-F5344CB8AC3E}">
        <p14:creationId xmlns:p14="http://schemas.microsoft.com/office/powerpoint/2010/main" val="19911415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noProof="0"/>
              <a:t>Note: Further on in the Guidelines, the third objective has been ‘translated’ into “efficient service delivery”, which is not the same as “operational efficiency”. The two terms overlap only partially. At some places in the PEFA guidelines, the same ‘switch’ is made.   </a:t>
            </a:r>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D581910-1000-4934-A4DB-C00CB7F3B0B7}" type="slidenum">
              <a:rPr kumimoji="0" lang="en-GB"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en-GB"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26143825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a:t>
            </a:fld>
            <a:endParaRPr lang="en-GB" dirty="0"/>
          </a:p>
        </p:txBody>
      </p:sp>
    </p:spTree>
    <p:extLst>
      <p:ext uri="{BB962C8B-B14F-4D97-AF65-F5344CB8AC3E}">
        <p14:creationId xmlns:p14="http://schemas.microsoft.com/office/powerpoint/2010/main" val="26824270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4A7DA953-747D-4E5B-8297-B015E18CDBF7}" type="slidenum">
              <a:rPr kumimoji="0" lang="en-GB"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GB"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9773830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22</a:t>
            </a:fld>
            <a:endParaRPr lang="en-GB" dirty="0"/>
          </a:p>
        </p:txBody>
      </p:sp>
    </p:spTree>
    <p:extLst>
      <p:ext uri="{BB962C8B-B14F-4D97-AF65-F5344CB8AC3E}">
        <p14:creationId xmlns:p14="http://schemas.microsoft.com/office/powerpoint/2010/main" val="11614418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14E6DF6-68B2-435A-B112-76466C5A01E2}" type="slidenum">
              <a:rPr kumimoji="0" lang="en-US" sz="1200" b="0" i="0" u="none" strike="noStrike" kern="1200" cap="none" spc="0" normalizeH="0" baseline="0" noProof="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
        <p:nvSpPr>
          <p:cNvPr id="1042434" name="Rectangle 2"/>
          <p:cNvSpPr>
            <a:spLocks noGrp="1" noRot="1" noChangeAspect="1" noChangeArrowheads="1" noTextEdit="1"/>
          </p:cNvSpPr>
          <p:nvPr>
            <p:ph type="sldImg"/>
          </p:nvPr>
        </p:nvSpPr>
        <p:spPr>
          <a:xfrm>
            <a:off x="941388" y="747713"/>
            <a:ext cx="4916487" cy="3689350"/>
          </a:xfrm>
          <a:ln/>
        </p:spPr>
      </p:sp>
      <p:sp>
        <p:nvSpPr>
          <p:cNvPr id="1042435" name="Rectangle 3"/>
          <p:cNvSpPr>
            <a:spLocks noGrp="1" noChangeArrowheads="1"/>
          </p:cNvSpPr>
          <p:nvPr>
            <p:ph type="body" idx="1"/>
          </p:nvPr>
        </p:nvSpPr>
        <p:spPr>
          <a:xfrm>
            <a:off x="906357" y="4690269"/>
            <a:ext cx="4984962" cy="4443413"/>
          </a:xfrm>
        </p:spPr>
        <p:txBody>
          <a:bodyPr lIns="91460" tIns="45731" rIns="91460" bIns="45731"/>
          <a:lstStyle/>
          <a:p>
            <a:pPr>
              <a:buFont typeface="Wingdings" pitchFamily="2" charset="2"/>
              <a:buChar char="ü"/>
            </a:pPr>
            <a:r>
              <a:rPr lang="en-GB" noProof="0"/>
              <a:t>Documents in bold are the indispensable</a:t>
            </a:r>
            <a:r>
              <a:rPr lang="en-GB" baseline="0" noProof="0"/>
              <a:t> ones. </a:t>
            </a:r>
            <a:endParaRPr lang="en-GB" noProof="0"/>
          </a:p>
          <a:p>
            <a:pPr>
              <a:buFont typeface="Wingdings" pitchFamily="2" charset="2"/>
              <a:buChar char="ü"/>
            </a:pPr>
            <a:r>
              <a:rPr lang="en-GB" sz="1000" i="0" noProof="0"/>
              <a:t>For medium term reform focus on 1, key for domestic debate, and on 5 and 6, key for informing citizens on results</a:t>
            </a:r>
          </a:p>
          <a:p>
            <a:pPr>
              <a:buFont typeface="Wingdings" pitchFamily="2" charset="2"/>
              <a:buChar char="ü"/>
            </a:pPr>
            <a:r>
              <a:rPr lang="en-GB" sz="1000" i="0" noProof="0"/>
              <a:t>For each document one should report whether it is produced, the date, if in time, and on comprehensiveness &amp; quality.</a:t>
            </a:r>
          </a:p>
          <a:p>
            <a:pPr marL="0" marR="0" indent="0" algn="l" defTabSz="914400" rtl="0" eaLnBrk="1" fontAlgn="base" latinLnBrk="0" hangingPunct="1">
              <a:lnSpc>
                <a:spcPct val="100000"/>
              </a:lnSpc>
              <a:spcBef>
                <a:spcPct val="30000"/>
              </a:spcBef>
              <a:spcAft>
                <a:spcPct val="0"/>
              </a:spcAft>
              <a:buClrTx/>
              <a:buSzTx/>
              <a:buFont typeface="Wingdings" pitchFamily="2" charset="2"/>
              <a:buChar char="ü"/>
              <a:tabLst/>
              <a:defRPr/>
            </a:pPr>
            <a:r>
              <a:rPr lang="en-GB" sz="1000" i="0" noProof="0"/>
              <a:t>Depending on the country’s circumstances, the Delegation</a:t>
            </a:r>
            <a:r>
              <a:rPr lang="en-GB" sz="1000" i="0" baseline="0" noProof="0"/>
              <a:t> may also look on additional budgetary documents such as the </a:t>
            </a:r>
            <a:r>
              <a:rPr lang="en-GB" noProof="0"/>
              <a:t>citizen’s budgets (its</a:t>
            </a:r>
            <a:r>
              <a:rPr lang="en-GB" baseline="0" noProof="0"/>
              <a:t> provides simplified budget data that is easy accessible to a large audience), pre-budget statements,</a:t>
            </a:r>
            <a:r>
              <a:rPr lang="en-GB" noProof="0"/>
              <a:t> budget leaflets for secondary schools,</a:t>
            </a:r>
            <a:r>
              <a:rPr lang="en-GB" baseline="0" noProof="0"/>
              <a:t> budget explanation days to NGO’s and the press...</a:t>
            </a:r>
            <a:endParaRPr lang="de-DE" baseline="0" noProof="0"/>
          </a:p>
          <a:p>
            <a:pPr marL="0" marR="0" indent="0" algn="l" defTabSz="914400" rtl="0" eaLnBrk="1" fontAlgn="base" latinLnBrk="0" hangingPunct="1">
              <a:lnSpc>
                <a:spcPct val="100000"/>
              </a:lnSpc>
              <a:spcBef>
                <a:spcPct val="30000"/>
              </a:spcBef>
              <a:spcAft>
                <a:spcPct val="0"/>
              </a:spcAft>
              <a:buClrTx/>
              <a:buSzTx/>
              <a:buFont typeface="Wingdings" pitchFamily="2" charset="2"/>
              <a:buNone/>
              <a:tabLst/>
              <a:defRPr/>
            </a:pPr>
            <a:r>
              <a:rPr lang="en-GB" b="1" baseline="0" noProof="0">
                <a:solidFill>
                  <a:srgbClr val="FF0000"/>
                </a:solidFill>
              </a:rPr>
              <a:t>Remark: a pop-up window should appear with the “full assessment grid for key budget documents” such as presented in the appendix A of the annex 6 (page 123)</a:t>
            </a:r>
          </a:p>
        </p:txBody>
      </p:sp>
    </p:spTree>
    <p:extLst>
      <p:ext uri="{BB962C8B-B14F-4D97-AF65-F5344CB8AC3E}">
        <p14:creationId xmlns:p14="http://schemas.microsoft.com/office/powerpoint/2010/main" val="15396283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24</a:t>
            </a:fld>
            <a:endParaRPr lang="en-GB" dirty="0"/>
          </a:p>
        </p:txBody>
      </p:sp>
    </p:spTree>
    <p:extLst>
      <p:ext uri="{BB962C8B-B14F-4D97-AF65-F5344CB8AC3E}">
        <p14:creationId xmlns:p14="http://schemas.microsoft.com/office/powerpoint/2010/main" val="52315603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eaLnBrk="1" hangingPunct="1"/>
            <a:fld id="{1E2CE7AC-7B9A-49A6-BC92-4CE0517998DB}" type="slidenum">
              <a:rPr lang="en-US" altLang="es-ES">
                <a:solidFill>
                  <a:srgbClr val="000000"/>
                </a:solidFill>
                <a:latin typeface="Arial" panose="020B0604020202020204" pitchFamily="34" charset="0"/>
              </a:rPr>
              <a:pPr eaLnBrk="1" hangingPunct="1"/>
              <a:t>25</a:t>
            </a:fld>
            <a:endParaRPr lang="en-US" altLang="es-ES">
              <a:solidFill>
                <a:srgbClr val="000000"/>
              </a:solidFill>
              <a:latin typeface="Arial" panose="020B0604020202020204" pitchFamily="34"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pt-BR" altLang="es-ES" dirty="0" err="1"/>
              <a:t>Explain</a:t>
            </a:r>
            <a:r>
              <a:rPr lang="pt-BR" altLang="es-ES" dirty="0"/>
              <a:t>:</a:t>
            </a:r>
          </a:p>
          <a:p>
            <a:pPr eaLnBrk="1" hangingPunct="1"/>
            <a:r>
              <a:rPr lang="pt-BR" altLang="es-ES" dirty="0"/>
              <a:t>Policies:</a:t>
            </a:r>
          </a:p>
          <a:p>
            <a:pPr eaLnBrk="1" hangingPunct="1"/>
            <a:r>
              <a:rPr lang="pt-BR" altLang="es-ES" dirty="0" err="1"/>
              <a:t>Macroeconomic</a:t>
            </a:r>
            <a:r>
              <a:rPr lang="pt-BR" altLang="es-ES" dirty="0"/>
              <a:t> </a:t>
            </a:r>
            <a:r>
              <a:rPr lang="pt-BR" altLang="es-ES" dirty="0" err="1"/>
              <a:t>policy</a:t>
            </a:r>
            <a:r>
              <a:rPr lang="pt-BR" altLang="es-ES" dirty="0"/>
              <a:t> </a:t>
            </a:r>
            <a:r>
              <a:rPr lang="pt-BR" altLang="es-ES" dirty="0" err="1"/>
              <a:t>is</a:t>
            </a:r>
            <a:r>
              <a:rPr lang="pt-BR" altLang="es-ES" dirty="0"/>
              <a:t> </a:t>
            </a:r>
            <a:r>
              <a:rPr lang="pt-BR" altLang="es-ES" dirty="0" err="1"/>
              <a:t>part</a:t>
            </a:r>
            <a:r>
              <a:rPr lang="pt-BR" altLang="es-ES" dirty="0"/>
              <a:t> </a:t>
            </a:r>
            <a:r>
              <a:rPr lang="pt-BR" altLang="es-ES" dirty="0" err="1"/>
              <a:t>of</a:t>
            </a:r>
            <a:r>
              <a:rPr lang="pt-BR" altLang="es-ES" dirty="0"/>
              <a:t> </a:t>
            </a:r>
            <a:r>
              <a:rPr lang="pt-BR" altLang="es-ES" dirty="0" err="1"/>
              <a:t>public</a:t>
            </a:r>
            <a:r>
              <a:rPr lang="pt-BR" altLang="es-ES" dirty="0"/>
              <a:t> policies</a:t>
            </a:r>
          </a:p>
          <a:p>
            <a:pPr eaLnBrk="1" hangingPunct="1"/>
            <a:r>
              <a:rPr lang="pt-BR" altLang="es-ES" dirty="0" err="1"/>
              <a:t>Public</a:t>
            </a:r>
            <a:r>
              <a:rPr lang="pt-BR" altLang="es-ES" dirty="0"/>
              <a:t> </a:t>
            </a:r>
            <a:r>
              <a:rPr lang="pt-BR" altLang="es-ES" dirty="0" err="1"/>
              <a:t>Finance</a:t>
            </a:r>
            <a:r>
              <a:rPr lang="pt-BR" altLang="es-ES" dirty="0"/>
              <a:t> </a:t>
            </a:r>
            <a:r>
              <a:rPr lang="pt-BR" altLang="es-ES" dirty="0" err="1"/>
              <a:t>Policy</a:t>
            </a:r>
            <a:r>
              <a:rPr lang="pt-BR" altLang="es-ES" dirty="0"/>
              <a:t> (fiscal) </a:t>
            </a:r>
            <a:r>
              <a:rPr lang="pt-BR" altLang="es-ES" dirty="0" err="1"/>
              <a:t>is</a:t>
            </a:r>
            <a:r>
              <a:rPr lang="pt-BR" altLang="es-ES" dirty="0"/>
              <a:t> </a:t>
            </a:r>
            <a:r>
              <a:rPr lang="pt-BR" altLang="es-ES" dirty="0" err="1"/>
              <a:t>an</a:t>
            </a:r>
            <a:r>
              <a:rPr lang="pt-BR" altLang="es-ES" dirty="0"/>
              <a:t> </a:t>
            </a:r>
            <a:r>
              <a:rPr lang="pt-BR" altLang="es-ES" dirty="0" err="1"/>
              <a:t>instrument</a:t>
            </a:r>
            <a:r>
              <a:rPr lang="pt-BR" altLang="es-ES" dirty="0"/>
              <a:t> </a:t>
            </a:r>
            <a:r>
              <a:rPr lang="pt-BR" altLang="es-ES" dirty="0" err="1"/>
              <a:t>of</a:t>
            </a:r>
            <a:r>
              <a:rPr lang="pt-BR" altLang="es-ES" dirty="0"/>
              <a:t> </a:t>
            </a:r>
            <a:r>
              <a:rPr lang="pt-BR" altLang="es-ES" dirty="0" err="1"/>
              <a:t>macroeconomic</a:t>
            </a:r>
            <a:r>
              <a:rPr lang="pt-BR" altLang="es-ES" dirty="0"/>
              <a:t> </a:t>
            </a:r>
            <a:r>
              <a:rPr lang="pt-BR" altLang="es-ES" dirty="0" err="1"/>
              <a:t>policy</a:t>
            </a:r>
            <a:r>
              <a:rPr lang="pt-BR" altLang="es-ES" dirty="0"/>
              <a:t> (</a:t>
            </a:r>
            <a:r>
              <a:rPr lang="pt-BR" altLang="es-ES" dirty="0" err="1"/>
              <a:t>but</a:t>
            </a:r>
            <a:r>
              <a:rPr lang="pt-BR" altLang="es-ES" dirty="0"/>
              <a:t> </a:t>
            </a:r>
            <a:r>
              <a:rPr lang="pt-BR" altLang="es-ES" dirty="0" err="1"/>
              <a:t>also</a:t>
            </a:r>
            <a:r>
              <a:rPr lang="pt-BR" altLang="es-ES" dirty="0"/>
              <a:t> </a:t>
            </a:r>
            <a:r>
              <a:rPr lang="pt-BR" altLang="es-ES" dirty="0" err="1"/>
              <a:t>of</a:t>
            </a:r>
            <a:r>
              <a:rPr lang="pt-BR" altLang="es-ES" dirty="0"/>
              <a:t> </a:t>
            </a:r>
            <a:r>
              <a:rPr lang="pt-BR" altLang="es-ES" dirty="0" err="1"/>
              <a:t>public</a:t>
            </a:r>
            <a:r>
              <a:rPr lang="pt-BR" altLang="es-ES" dirty="0"/>
              <a:t> policies, </a:t>
            </a:r>
            <a:r>
              <a:rPr lang="pt-BR" altLang="es-ES" dirty="0" err="1"/>
              <a:t>together</a:t>
            </a:r>
            <a:r>
              <a:rPr lang="pt-BR" altLang="es-ES" dirty="0"/>
              <a:t> </a:t>
            </a:r>
            <a:r>
              <a:rPr lang="pt-BR" altLang="es-ES" dirty="0" err="1"/>
              <a:t>with</a:t>
            </a:r>
            <a:r>
              <a:rPr lang="pt-BR" altLang="es-ES" dirty="0"/>
              <a:t> </a:t>
            </a:r>
            <a:r>
              <a:rPr lang="pt-BR" altLang="es-ES" dirty="0" err="1"/>
              <a:t>regulations</a:t>
            </a:r>
            <a:r>
              <a:rPr lang="pt-BR" altLang="es-ES" dirty="0"/>
              <a:t>)</a:t>
            </a:r>
          </a:p>
          <a:p>
            <a:pPr eaLnBrk="1" hangingPunct="1"/>
            <a:r>
              <a:rPr lang="pt-BR" altLang="es-ES" dirty="0"/>
              <a:t>   </a:t>
            </a:r>
            <a:r>
              <a:rPr lang="pt-BR" altLang="es-ES" dirty="0" err="1"/>
              <a:t>Public</a:t>
            </a:r>
            <a:r>
              <a:rPr lang="pt-BR" altLang="es-ES" dirty="0"/>
              <a:t> </a:t>
            </a:r>
            <a:r>
              <a:rPr lang="pt-BR" altLang="es-ES" dirty="0" err="1"/>
              <a:t>Finance</a:t>
            </a:r>
            <a:r>
              <a:rPr lang="pt-BR" altLang="es-ES" dirty="0"/>
              <a:t> Management </a:t>
            </a:r>
            <a:r>
              <a:rPr lang="pt-BR" altLang="es-ES" dirty="0" err="1"/>
              <a:t>is</a:t>
            </a:r>
            <a:r>
              <a:rPr lang="pt-BR" altLang="es-ES" dirty="0"/>
              <a:t> </a:t>
            </a:r>
            <a:r>
              <a:rPr lang="pt-BR" altLang="es-ES" dirty="0" err="1"/>
              <a:t>the</a:t>
            </a:r>
            <a:r>
              <a:rPr lang="pt-BR" altLang="es-ES" dirty="0"/>
              <a:t> </a:t>
            </a:r>
            <a:r>
              <a:rPr lang="pt-BR" altLang="es-ES" dirty="0" err="1"/>
              <a:t>institutional</a:t>
            </a:r>
            <a:r>
              <a:rPr lang="pt-BR" altLang="es-ES" dirty="0"/>
              <a:t> setting  </a:t>
            </a:r>
            <a:r>
              <a:rPr lang="pt-BR" altLang="es-ES" dirty="0" err="1"/>
              <a:t>to</a:t>
            </a:r>
            <a:r>
              <a:rPr lang="pt-BR" altLang="es-ES" dirty="0"/>
              <a:t> </a:t>
            </a:r>
            <a:r>
              <a:rPr lang="pt-BR" altLang="es-ES" dirty="0" err="1"/>
              <a:t>implement</a:t>
            </a:r>
            <a:r>
              <a:rPr lang="pt-BR" altLang="es-ES" dirty="0"/>
              <a:t> fiscal </a:t>
            </a:r>
            <a:r>
              <a:rPr lang="pt-BR" altLang="es-ES" dirty="0" err="1"/>
              <a:t>policy</a:t>
            </a:r>
            <a:r>
              <a:rPr lang="pt-BR" altLang="es-ES" dirty="0"/>
              <a:t> </a:t>
            </a:r>
            <a:r>
              <a:rPr lang="pt-BR" altLang="es-ES" dirty="0" err="1"/>
              <a:t>and</a:t>
            </a:r>
            <a:r>
              <a:rPr lang="pt-BR" altLang="es-ES" dirty="0"/>
              <a:t> </a:t>
            </a:r>
            <a:r>
              <a:rPr lang="pt-BR" altLang="es-ES" dirty="0" err="1"/>
              <a:t>to</a:t>
            </a:r>
            <a:r>
              <a:rPr lang="pt-BR" altLang="es-ES" dirty="0"/>
              <a:t> </a:t>
            </a:r>
            <a:r>
              <a:rPr lang="pt-BR" altLang="es-ES" dirty="0" err="1"/>
              <a:t>provide</a:t>
            </a:r>
            <a:r>
              <a:rPr lang="pt-BR" altLang="es-ES" dirty="0"/>
              <a:t> </a:t>
            </a:r>
            <a:r>
              <a:rPr lang="pt-BR" altLang="es-ES" dirty="0" err="1"/>
              <a:t>the</a:t>
            </a:r>
            <a:r>
              <a:rPr lang="pt-BR" altLang="es-ES" dirty="0"/>
              <a:t> </a:t>
            </a:r>
            <a:r>
              <a:rPr lang="pt-BR" altLang="es-ES" dirty="0" err="1"/>
              <a:t>resources</a:t>
            </a:r>
            <a:r>
              <a:rPr lang="pt-BR" altLang="es-ES" dirty="0"/>
              <a:t> for </a:t>
            </a:r>
            <a:r>
              <a:rPr lang="pt-BR" altLang="es-ES" dirty="0" err="1"/>
              <a:t>the</a:t>
            </a:r>
            <a:r>
              <a:rPr lang="pt-BR" altLang="es-ES" dirty="0"/>
              <a:t> delivery </a:t>
            </a:r>
            <a:r>
              <a:rPr lang="pt-BR" altLang="es-ES" dirty="0" err="1"/>
              <a:t>of</a:t>
            </a:r>
            <a:r>
              <a:rPr lang="pt-BR" altLang="es-ES" dirty="0"/>
              <a:t> </a:t>
            </a:r>
            <a:r>
              <a:rPr lang="pt-BR" altLang="es-ES" dirty="0" err="1"/>
              <a:t>public</a:t>
            </a:r>
            <a:r>
              <a:rPr lang="pt-BR" altLang="es-ES" dirty="0"/>
              <a:t> </a:t>
            </a:r>
            <a:r>
              <a:rPr lang="pt-BR" altLang="es-ES" dirty="0" err="1"/>
              <a:t>goods</a:t>
            </a:r>
            <a:r>
              <a:rPr lang="pt-BR" altLang="es-ES" dirty="0"/>
              <a:t> </a:t>
            </a:r>
            <a:r>
              <a:rPr lang="pt-BR" altLang="es-ES" dirty="0" err="1"/>
              <a:t>and</a:t>
            </a:r>
            <a:r>
              <a:rPr lang="pt-BR" altLang="es-ES" dirty="0"/>
              <a:t> </a:t>
            </a:r>
            <a:r>
              <a:rPr lang="pt-BR" altLang="es-ES" dirty="0" err="1"/>
              <a:t>services</a:t>
            </a:r>
            <a:endParaRPr lang="pt-BR" altLang="es-ES" dirty="0"/>
          </a:p>
          <a:p>
            <a:pPr eaLnBrk="1" hangingPunct="1"/>
            <a:r>
              <a:rPr lang="pt-BR" altLang="es-ES" dirty="0"/>
              <a:t>   The budget </a:t>
            </a:r>
            <a:r>
              <a:rPr lang="pt-BR" altLang="es-ES" dirty="0" err="1"/>
              <a:t>is</a:t>
            </a:r>
            <a:r>
              <a:rPr lang="pt-BR" altLang="es-ES" dirty="0"/>
              <a:t> </a:t>
            </a:r>
            <a:r>
              <a:rPr lang="pt-BR" altLang="es-ES" dirty="0" err="1"/>
              <a:t>the</a:t>
            </a:r>
            <a:r>
              <a:rPr lang="pt-BR" altLang="es-ES" dirty="0"/>
              <a:t> </a:t>
            </a:r>
            <a:r>
              <a:rPr lang="pt-BR" altLang="es-ES" dirty="0" err="1"/>
              <a:t>main</a:t>
            </a:r>
            <a:r>
              <a:rPr lang="pt-BR" altLang="es-ES" dirty="0"/>
              <a:t> tool </a:t>
            </a:r>
            <a:r>
              <a:rPr lang="pt-BR" altLang="es-ES" dirty="0" err="1"/>
              <a:t>of</a:t>
            </a:r>
            <a:r>
              <a:rPr lang="pt-BR" altLang="es-ES" dirty="0"/>
              <a:t> </a:t>
            </a:r>
            <a:r>
              <a:rPr lang="pt-BR" altLang="es-ES" dirty="0" err="1"/>
              <a:t>public</a:t>
            </a:r>
            <a:r>
              <a:rPr lang="pt-BR" altLang="es-ES" dirty="0"/>
              <a:t> </a:t>
            </a:r>
            <a:r>
              <a:rPr lang="pt-BR" altLang="es-ES" dirty="0" err="1"/>
              <a:t>finance</a:t>
            </a:r>
            <a:r>
              <a:rPr lang="pt-BR" altLang="es-ES" dirty="0"/>
              <a:t> management.</a:t>
            </a:r>
          </a:p>
          <a:p>
            <a:pPr eaLnBrk="1" hangingPunct="1"/>
            <a:endParaRPr lang="pt-BR" altLang="es-ES" dirty="0"/>
          </a:p>
          <a:p>
            <a:pPr eaLnBrk="1" hangingPunct="1"/>
            <a:r>
              <a:rPr lang="pt-BR" altLang="es-ES" dirty="0" err="1"/>
              <a:t>Eligibility</a:t>
            </a:r>
            <a:r>
              <a:rPr lang="pt-BR" altLang="es-ES" dirty="0"/>
              <a:t> </a:t>
            </a:r>
            <a:r>
              <a:rPr lang="pt-BR" altLang="es-ES" dirty="0" err="1"/>
              <a:t>criteria</a:t>
            </a:r>
            <a:endParaRPr lang="pt-BR" altLang="es-ES" dirty="0"/>
          </a:p>
          <a:p>
            <a:pPr eaLnBrk="1" hangingPunct="1"/>
            <a:r>
              <a:rPr lang="pt-BR" altLang="es-ES" dirty="0" err="1"/>
              <a:t>Public</a:t>
            </a:r>
            <a:r>
              <a:rPr lang="pt-BR" altLang="es-ES" dirty="0"/>
              <a:t> policies : </a:t>
            </a:r>
            <a:r>
              <a:rPr lang="pt-BR" altLang="es-ES" dirty="0" err="1"/>
              <a:t>the</a:t>
            </a:r>
            <a:r>
              <a:rPr lang="pt-BR" altLang="es-ES" dirty="0"/>
              <a:t> </a:t>
            </a:r>
            <a:r>
              <a:rPr lang="pt-BR" altLang="es-ES" dirty="0" err="1"/>
              <a:t>credibility</a:t>
            </a:r>
            <a:r>
              <a:rPr lang="pt-BR" altLang="es-ES" dirty="0"/>
              <a:t> </a:t>
            </a:r>
            <a:r>
              <a:rPr lang="pt-BR" altLang="es-ES" dirty="0" err="1"/>
              <a:t>of</a:t>
            </a:r>
            <a:r>
              <a:rPr lang="pt-BR" altLang="es-ES" dirty="0"/>
              <a:t> </a:t>
            </a:r>
            <a:r>
              <a:rPr lang="pt-BR" altLang="es-ES" dirty="0" err="1"/>
              <a:t>public</a:t>
            </a:r>
            <a:r>
              <a:rPr lang="pt-BR" altLang="es-ES" dirty="0"/>
              <a:t> policies </a:t>
            </a:r>
            <a:r>
              <a:rPr lang="pt-BR" altLang="es-ES" dirty="0" err="1"/>
              <a:t>requires</a:t>
            </a:r>
            <a:r>
              <a:rPr lang="pt-BR" altLang="es-ES" dirty="0"/>
              <a:t> </a:t>
            </a:r>
            <a:r>
              <a:rPr lang="pt-BR" altLang="es-ES" dirty="0" err="1"/>
              <a:t>that</a:t>
            </a:r>
            <a:r>
              <a:rPr lang="pt-BR" altLang="es-ES" dirty="0"/>
              <a:t> </a:t>
            </a:r>
            <a:r>
              <a:rPr lang="pt-BR" altLang="es-ES" dirty="0" err="1"/>
              <a:t>the</a:t>
            </a:r>
            <a:r>
              <a:rPr lang="pt-BR" altLang="es-ES" dirty="0"/>
              <a:t> PFM </a:t>
            </a:r>
            <a:r>
              <a:rPr lang="pt-BR" altLang="es-ES" dirty="0" err="1"/>
              <a:t>is</a:t>
            </a:r>
            <a:r>
              <a:rPr lang="pt-BR" altLang="es-ES" dirty="0"/>
              <a:t> </a:t>
            </a:r>
            <a:r>
              <a:rPr lang="pt-BR" altLang="es-ES" dirty="0" err="1"/>
              <a:t>able</a:t>
            </a:r>
            <a:r>
              <a:rPr lang="pt-BR" altLang="es-ES" dirty="0"/>
              <a:t> </a:t>
            </a:r>
            <a:r>
              <a:rPr lang="pt-BR" altLang="es-ES" dirty="0" err="1"/>
              <a:t>to</a:t>
            </a:r>
            <a:r>
              <a:rPr lang="pt-BR" altLang="es-ES" dirty="0"/>
              <a:t> </a:t>
            </a:r>
            <a:r>
              <a:rPr lang="pt-BR" altLang="es-ES" dirty="0" err="1"/>
              <a:t>implement</a:t>
            </a:r>
            <a:r>
              <a:rPr lang="pt-BR" altLang="es-ES" dirty="0"/>
              <a:t> </a:t>
            </a:r>
            <a:r>
              <a:rPr lang="pt-BR" altLang="es-ES" dirty="0" err="1"/>
              <a:t>them</a:t>
            </a:r>
            <a:r>
              <a:rPr lang="pt-BR" altLang="es-ES" dirty="0"/>
              <a:t> </a:t>
            </a:r>
            <a:r>
              <a:rPr lang="pt-BR" altLang="es-ES" dirty="0" err="1"/>
              <a:t>according</a:t>
            </a:r>
            <a:r>
              <a:rPr lang="pt-BR" altLang="es-ES" dirty="0"/>
              <a:t> </a:t>
            </a:r>
            <a:r>
              <a:rPr lang="pt-BR" altLang="es-ES" dirty="0" err="1"/>
              <a:t>to</a:t>
            </a:r>
            <a:r>
              <a:rPr lang="pt-BR" altLang="es-ES" dirty="0"/>
              <a:t> </a:t>
            </a:r>
            <a:r>
              <a:rPr lang="pt-BR" altLang="es-ES" dirty="0" err="1"/>
              <a:t>the</a:t>
            </a:r>
            <a:r>
              <a:rPr lang="pt-BR" altLang="es-ES" dirty="0"/>
              <a:t> </a:t>
            </a:r>
            <a:r>
              <a:rPr lang="pt-BR" altLang="es-ES" dirty="0" err="1"/>
              <a:t>objectives</a:t>
            </a:r>
            <a:r>
              <a:rPr lang="pt-BR" altLang="es-ES" dirty="0"/>
              <a:t> </a:t>
            </a:r>
            <a:r>
              <a:rPr lang="pt-BR" altLang="es-ES" dirty="0" err="1"/>
              <a:t>that</a:t>
            </a:r>
            <a:r>
              <a:rPr lang="pt-BR" altLang="es-ES" dirty="0"/>
              <a:t> </a:t>
            </a:r>
            <a:r>
              <a:rPr lang="pt-BR" altLang="es-ES" dirty="0" err="1"/>
              <a:t>have</a:t>
            </a:r>
            <a:r>
              <a:rPr lang="pt-BR" altLang="es-ES" dirty="0"/>
              <a:t> </a:t>
            </a:r>
            <a:r>
              <a:rPr lang="pt-BR" altLang="es-ES" dirty="0" err="1"/>
              <a:t>been</a:t>
            </a:r>
            <a:r>
              <a:rPr lang="pt-BR" altLang="es-ES" dirty="0"/>
              <a:t> set.</a:t>
            </a:r>
          </a:p>
          <a:p>
            <a:pPr eaLnBrk="1" hangingPunct="1"/>
            <a:r>
              <a:rPr lang="pt-BR" altLang="es-ES" dirty="0" err="1"/>
              <a:t>Stable</a:t>
            </a:r>
            <a:r>
              <a:rPr lang="pt-BR" altLang="es-ES" dirty="0"/>
              <a:t>  </a:t>
            </a:r>
            <a:r>
              <a:rPr lang="pt-BR" altLang="es-ES" dirty="0" err="1"/>
              <a:t>macroframework</a:t>
            </a:r>
            <a:r>
              <a:rPr lang="pt-BR" altLang="es-ES" dirty="0"/>
              <a:t>: </a:t>
            </a:r>
            <a:r>
              <a:rPr lang="pt-BR" altLang="es-ES" dirty="0" err="1"/>
              <a:t>checks</a:t>
            </a:r>
            <a:r>
              <a:rPr lang="pt-BR" altLang="es-ES" dirty="0"/>
              <a:t> </a:t>
            </a:r>
            <a:r>
              <a:rPr lang="pt-BR" altLang="es-ES" dirty="0" err="1"/>
              <a:t>the</a:t>
            </a:r>
            <a:r>
              <a:rPr lang="pt-BR" altLang="es-ES" dirty="0"/>
              <a:t> </a:t>
            </a:r>
            <a:r>
              <a:rPr lang="pt-BR" altLang="es-ES" dirty="0" err="1"/>
              <a:t>macrofiancial</a:t>
            </a:r>
            <a:r>
              <a:rPr lang="pt-BR" altLang="es-ES" dirty="0"/>
              <a:t> </a:t>
            </a:r>
            <a:r>
              <a:rPr lang="pt-BR" altLang="es-ES" dirty="0" err="1"/>
              <a:t>sustainability</a:t>
            </a:r>
            <a:r>
              <a:rPr lang="pt-BR" altLang="es-ES" dirty="0"/>
              <a:t> </a:t>
            </a:r>
            <a:r>
              <a:rPr lang="pt-BR" altLang="es-ES" dirty="0" err="1"/>
              <a:t>of</a:t>
            </a:r>
            <a:r>
              <a:rPr lang="pt-BR" altLang="es-ES" dirty="0"/>
              <a:t> </a:t>
            </a:r>
            <a:r>
              <a:rPr lang="pt-BR" altLang="es-ES" dirty="0" err="1"/>
              <a:t>the</a:t>
            </a:r>
            <a:r>
              <a:rPr lang="pt-BR" altLang="es-ES" dirty="0"/>
              <a:t> policies. Note </a:t>
            </a:r>
            <a:r>
              <a:rPr lang="pt-BR" altLang="es-ES" dirty="0" err="1"/>
              <a:t>that</a:t>
            </a:r>
            <a:r>
              <a:rPr lang="pt-BR" altLang="es-ES" dirty="0"/>
              <a:t> fiscal discipline, </a:t>
            </a:r>
            <a:r>
              <a:rPr lang="pt-BR" altLang="es-ES" dirty="0" err="1"/>
              <a:t>an</a:t>
            </a:r>
            <a:r>
              <a:rPr lang="pt-BR" altLang="es-ES" dirty="0"/>
              <a:t> </a:t>
            </a:r>
            <a:r>
              <a:rPr lang="pt-BR" altLang="es-ES" dirty="0" err="1"/>
              <a:t>objective</a:t>
            </a:r>
            <a:r>
              <a:rPr lang="pt-BR" altLang="es-ES" dirty="0"/>
              <a:t> </a:t>
            </a:r>
            <a:r>
              <a:rPr lang="pt-BR" altLang="es-ES" dirty="0" err="1"/>
              <a:t>of</a:t>
            </a:r>
            <a:r>
              <a:rPr lang="pt-BR" altLang="es-ES" dirty="0"/>
              <a:t> PFM, </a:t>
            </a:r>
            <a:r>
              <a:rPr lang="pt-BR" altLang="es-ES" dirty="0" err="1"/>
              <a:t>is</a:t>
            </a:r>
            <a:r>
              <a:rPr lang="pt-BR" altLang="es-ES" dirty="0"/>
              <a:t> </a:t>
            </a:r>
            <a:r>
              <a:rPr lang="pt-BR" altLang="es-ES" dirty="0" err="1"/>
              <a:t>essential</a:t>
            </a:r>
            <a:r>
              <a:rPr lang="pt-BR" altLang="es-ES" dirty="0"/>
              <a:t> </a:t>
            </a:r>
            <a:r>
              <a:rPr lang="pt-BR" altLang="es-ES" dirty="0" err="1"/>
              <a:t>to</a:t>
            </a:r>
            <a:r>
              <a:rPr lang="pt-BR" altLang="es-ES" dirty="0"/>
              <a:t> </a:t>
            </a:r>
            <a:r>
              <a:rPr lang="pt-BR" altLang="es-ES" dirty="0" err="1"/>
              <a:t>maintain</a:t>
            </a:r>
            <a:r>
              <a:rPr lang="pt-BR" altLang="es-ES" dirty="0"/>
              <a:t> </a:t>
            </a:r>
            <a:r>
              <a:rPr lang="pt-BR" altLang="es-ES" dirty="0" err="1"/>
              <a:t>stability</a:t>
            </a:r>
            <a:r>
              <a:rPr lang="pt-BR" altLang="es-ES" dirty="0"/>
              <a:t>.</a:t>
            </a:r>
          </a:p>
          <a:p>
            <a:pPr eaLnBrk="1" hangingPunct="1"/>
            <a:r>
              <a:rPr lang="pt-BR" altLang="es-ES" dirty="0"/>
              <a:t>PFM: </a:t>
            </a:r>
            <a:r>
              <a:rPr lang="pt-BR" altLang="es-ES" dirty="0" err="1"/>
              <a:t>this</a:t>
            </a:r>
            <a:r>
              <a:rPr lang="pt-BR" altLang="es-ES" dirty="0"/>
              <a:t> </a:t>
            </a:r>
            <a:r>
              <a:rPr lang="pt-BR" altLang="es-ES" dirty="0" err="1"/>
              <a:t>eligibility</a:t>
            </a:r>
            <a:r>
              <a:rPr lang="pt-BR" altLang="es-ES" dirty="0"/>
              <a:t> </a:t>
            </a:r>
            <a:r>
              <a:rPr lang="pt-BR" altLang="es-ES" dirty="0" err="1"/>
              <a:t>criterion</a:t>
            </a:r>
            <a:r>
              <a:rPr lang="pt-BR" altLang="es-ES" dirty="0"/>
              <a:t> </a:t>
            </a:r>
            <a:r>
              <a:rPr lang="pt-BR" altLang="es-ES" dirty="0" err="1"/>
              <a:t>verifies</a:t>
            </a:r>
            <a:r>
              <a:rPr lang="pt-BR" altLang="es-ES" dirty="0"/>
              <a:t> </a:t>
            </a:r>
            <a:r>
              <a:rPr lang="pt-BR" altLang="es-ES" dirty="0" err="1"/>
              <a:t>the</a:t>
            </a:r>
            <a:r>
              <a:rPr lang="pt-BR" altLang="es-ES" dirty="0"/>
              <a:t> </a:t>
            </a:r>
            <a:r>
              <a:rPr lang="pt-BR" altLang="es-ES" dirty="0" err="1"/>
              <a:t>whole</a:t>
            </a:r>
            <a:r>
              <a:rPr lang="pt-BR" altLang="es-ES" dirty="0"/>
              <a:t> PFM framework, its </a:t>
            </a:r>
            <a:r>
              <a:rPr lang="pt-BR" altLang="es-ES" dirty="0" err="1"/>
              <a:t>functioning</a:t>
            </a:r>
            <a:r>
              <a:rPr lang="pt-BR" altLang="es-ES" dirty="0"/>
              <a:t> </a:t>
            </a:r>
            <a:r>
              <a:rPr lang="pt-BR" altLang="es-ES" dirty="0" err="1"/>
              <a:t>and</a:t>
            </a:r>
            <a:r>
              <a:rPr lang="pt-BR" altLang="es-ES" dirty="0"/>
              <a:t> its </a:t>
            </a:r>
            <a:r>
              <a:rPr lang="pt-BR" altLang="es-ES" dirty="0" err="1"/>
              <a:t>accountability</a:t>
            </a:r>
            <a:r>
              <a:rPr lang="pt-BR" altLang="es-ES" dirty="0"/>
              <a:t>.</a:t>
            </a:r>
          </a:p>
          <a:p>
            <a:pPr eaLnBrk="1" hangingPunct="1"/>
            <a:r>
              <a:rPr lang="pt-BR" altLang="es-ES" dirty="0"/>
              <a:t>Focus </a:t>
            </a:r>
            <a:r>
              <a:rPr lang="pt-BR" altLang="es-ES" dirty="0" err="1"/>
              <a:t>on</a:t>
            </a:r>
            <a:r>
              <a:rPr lang="pt-BR" altLang="es-ES" dirty="0"/>
              <a:t> </a:t>
            </a:r>
            <a:r>
              <a:rPr lang="pt-BR" altLang="es-ES" dirty="0" err="1"/>
              <a:t>revenue</a:t>
            </a:r>
            <a:r>
              <a:rPr lang="pt-BR" altLang="es-ES" dirty="0"/>
              <a:t> </a:t>
            </a:r>
            <a:r>
              <a:rPr lang="pt-BR" altLang="es-ES" dirty="0" err="1"/>
              <a:t>stabilisations</a:t>
            </a:r>
            <a:r>
              <a:rPr lang="pt-BR" altLang="es-ES" dirty="0"/>
              <a:t> </a:t>
            </a:r>
            <a:r>
              <a:rPr lang="pt-BR" altLang="es-ES" dirty="0" err="1"/>
              <a:t>assesses</a:t>
            </a:r>
            <a:r>
              <a:rPr lang="pt-BR" altLang="es-ES" dirty="0"/>
              <a:t> </a:t>
            </a:r>
            <a:r>
              <a:rPr lang="pt-BR" altLang="es-ES" dirty="0" err="1"/>
              <a:t>both</a:t>
            </a:r>
            <a:r>
              <a:rPr lang="pt-BR" altLang="es-ES" dirty="0"/>
              <a:t> </a:t>
            </a:r>
            <a:r>
              <a:rPr lang="pt-BR" altLang="es-ES" dirty="0" err="1"/>
              <a:t>domestic</a:t>
            </a:r>
            <a:r>
              <a:rPr lang="pt-BR" altLang="es-ES" dirty="0"/>
              <a:t> </a:t>
            </a:r>
            <a:r>
              <a:rPr lang="pt-BR" altLang="es-ES" dirty="0" err="1"/>
              <a:t>revenue</a:t>
            </a:r>
            <a:r>
              <a:rPr lang="pt-BR" altLang="es-ES" dirty="0"/>
              <a:t> </a:t>
            </a:r>
            <a:r>
              <a:rPr lang="pt-BR" altLang="es-ES" dirty="0" err="1"/>
              <a:t>policy</a:t>
            </a:r>
            <a:r>
              <a:rPr lang="pt-BR" altLang="es-ES" dirty="0"/>
              <a:t> (i.e. </a:t>
            </a:r>
            <a:r>
              <a:rPr lang="pt-BR" altLang="es-ES" dirty="0" err="1"/>
              <a:t>Taxation</a:t>
            </a:r>
            <a:r>
              <a:rPr lang="pt-BR" altLang="es-ES" dirty="0"/>
              <a:t>, non </a:t>
            </a:r>
            <a:r>
              <a:rPr lang="pt-BR" altLang="es-ES" dirty="0" err="1"/>
              <a:t>tax</a:t>
            </a:r>
            <a:r>
              <a:rPr lang="pt-BR" altLang="es-ES" dirty="0"/>
              <a:t> </a:t>
            </a:r>
            <a:r>
              <a:rPr lang="pt-BR" altLang="es-ES" dirty="0" err="1"/>
              <a:t>revenue</a:t>
            </a:r>
            <a:r>
              <a:rPr lang="pt-BR" altLang="es-ES" dirty="0"/>
              <a:t>, </a:t>
            </a:r>
            <a:r>
              <a:rPr lang="pt-BR" altLang="es-ES" dirty="0" err="1"/>
              <a:t>user</a:t>
            </a:r>
            <a:r>
              <a:rPr lang="pt-BR" altLang="es-ES" dirty="0"/>
              <a:t> </a:t>
            </a:r>
            <a:r>
              <a:rPr lang="pt-BR" altLang="es-ES" dirty="0" err="1"/>
              <a:t>fees</a:t>
            </a:r>
            <a:r>
              <a:rPr lang="pt-BR" altLang="es-ES" dirty="0"/>
              <a:t>, </a:t>
            </a:r>
            <a:r>
              <a:rPr lang="pt-BR" altLang="es-ES" dirty="0" err="1"/>
              <a:t>pricing</a:t>
            </a:r>
            <a:r>
              <a:rPr lang="pt-BR" altLang="es-ES" dirty="0"/>
              <a:t> </a:t>
            </a:r>
            <a:r>
              <a:rPr lang="pt-BR" altLang="es-ES" dirty="0" err="1"/>
              <a:t>of</a:t>
            </a:r>
            <a:r>
              <a:rPr lang="pt-BR" altLang="es-ES" dirty="0"/>
              <a:t> </a:t>
            </a:r>
            <a:r>
              <a:rPr lang="pt-BR" altLang="es-ES" dirty="0" err="1"/>
              <a:t>public</a:t>
            </a:r>
            <a:r>
              <a:rPr lang="pt-BR" altLang="es-ES" dirty="0"/>
              <a:t> </a:t>
            </a:r>
            <a:r>
              <a:rPr lang="pt-BR" altLang="es-ES" dirty="0" err="1"/>
              <a:t>goods</a:t>
            </a:r>
            <a:r>
              <a:rPr lang="pt-BR" altLang="es-ES" dirty="0"/>
              <a:t>), </a:t>
            </a:r>
            <a:r>
              <a:rPr lang="pt-BR" altLang="es-ES" dirty="0" err="1"/>
              <a:t>execution</a:t>
            </a:r>
            <a:r>
              <a:rPr lang="pt-BR" altLang="es-ES" dirty="0"/>
              <a:t> </a:t>
            </a:r>
            <a:r>
              <a:rPr lang="pt-BR" altLang="es-ES" dirty="0" err="1"/>
              <a:t>of</a:t>
            </a:r>
            <a:r>
              <a:rPr lang="pt-BR" altLang="es-ES" dirty="0"/>
              <a:t> </a:t>
            </a:r>
            <a:r>
              <a:rPr lang="pt-BR" altLang="es-ES" dirty="0" err="1"/>
              <a:t>the</a:t>
            </a:r>
            <a:r>
              <a:rPr lang="pt-BR" altLang="es-ES" dirty="0"/>
              <a:t> budget (</a:t>
            </a:r>
            <a:r>
              <a:rPr lang="pt-BR" altLang="es-ES" dirty="0" err="1"/>
              <a:t>effectiveness</a:t>
            </a:r>
            <a:r>
              <a:rPr lang="pt-BR" altLang="es-ES" dirty="0"/>
              <a:t> </a:t>
            </a:r>
            <a:r>
              <a:rPr lang="pt-BR" altLang="es-ES" dirty="0" err="1"/>
              <a:t>of</a:t>
            </a:r>
            <a:r>
              <a:rPr lang="pt-BR" altLang="es-ES" dirty="0"/>
              <a:t> </a:t>
            </a:r>
            <a:r>
              <a:rPr lang="pt-BR" altLang="es-ES" dirty="0" err="1"/>
              <a:t>revenue</a:t>
            </a:r>
            <a:r>
              <a:rPr lang="pt-BR" altLang="es-ES" dirty="0"/>
              <a:t> </a:t>
            </a:r>
            <a:r>
              <a:rPr lang="pt-BR" altLang="es-ES" dirty="0" err="1"/>
              <a:t>mobilisation</a:t>
            </a:r>
            <a:r>
              <a:rPr lang="pt-BR" altLang="es-ES" dirty="0"/>
              <a:t> )</a:t>
            </a:r>
          </a:p>
          <a:p>
            <a:pPr eaLnBrk="1" hangingPunct="1"/>
            <a:r>
              <a:rPr lang="pt-BR" altLang="es-ES" dirty="0" err="1"/>
              <a:t>Transparency</a:t>
            </a:r>
            <a:r>
              <a:rPr lang="pt-BR" altLang="es-ES" dirty="0"/>
              <a:t> </a:t>
            </a:r>
            <a:r>
              <a:rPr lang="pt-BR" altLang="es-ES" dirty="0" err="1"/>
              <a:t>and</a:t>
            </a:r>
            <a:r>
              <a:rPr lang="pt-BR" altLang="es-ES" dirty="0"/>
              <a:t> </a:t>
            </a:r>
            <a:r>
              <a:rPr lang="pt-BR" altLang="es-ES" dirty="0" err="1"/>
              <a:t>oversight</a:t>
            </a:r>
            <a:r>
              <a:rPr lang="pt-BR" altLang="es-ES" dirty="0"/>
              <a:t>: </a:t>
            </a:r>
            <a:r>
              <a:rPr lang="pt-BR" altLang="es-ES" dirty="0" err="1"/>
              <a:t>checks</a:t>
            </a:r>
            <a:r>
              <a:rPr lang="pt-BR" altLang="es-ES" dirty="0"/>
              <a:t> </a:t>
            </a:r>
            <a:r>
              <a:rPr lang="pt-BR" altLang="es-ES" dirty="0" err="1"/>
              <a:t>the</a:t>
            </a:r>
            <a:r>
              <a:rPr lang="pt-BR" altLang="es-ES" dirty="0"/>
              <a:t> </a:t>
            </a:r>
            <a:r>
              <a:rPr lang="pt-BR" altLang="es-ES" dirty="0" err="1"/>
              <a:t>mechanisms</a:t>
            </a:r>
            <a:r>
              <a:rPr lang="pt-BR" altLang="es-ES" dirty="0"/>
              <a:t> </a:t>
            </a:r>
            <a:r>
              <a:rPr lang="pt-BR" altLang="es-ES" dirty="0" err="1"/>
              <a:t>that</a:t>
            </a:r>
            <a:r>
              <a:rPr lang="pt-BR" altLang="es-ES" dirty="0"/>
              <a:t> </a:t>
            </a:r>
            <a:r>
              <a:rPr lang="pt-BR" altLang="es-ES" dirty="0" err="1"/>
              <a:t>ensure</a:t>
            </a:r>
            <a:r>
              <a:rPr lang="pt-BR" altLang="es-ES" dirty="0"/>
              <a:t> </a:t>
            </a:r>
            <a:r>
              <a:rPr lang="pt-BR" altLang="es-ES" dirty="0" err="1"/>
              <a:t>publicity</a:t>
            </a:r>
            <a:r>
              <a:rPr lang="pt-BR" altLang="es-ES" dirty="0"/>
              <a:t> </a:t>
            </a:r>
            <a:r>
              <a:rPr lang="pt-BR" altLang="es-ES" dirty="0" err="1"/>
              <a:t>and</a:t>
            </a:r>
            <a:r>
              <a:rPr lang="pt-BR" altLang="es-ES" dirty="0"/>
              <a:t> </a:t>
            </a:r>
            <a:r>
              <a:rPr lang="pt-BR" altLang="es-ES" dirty="0" err="1"/>
              <a:t>control</a:t>
            </a:r>
            <a:r>
              <a:rPr lang="pt-BR" altLang="es-ES" dirty="0"/>
              <a:t> </a:t>
            </a:r>
            <a:r>
              <a:rPr lang="pt-BR" altLang="es-ES" dirty="0" err="1"/>
              <a:t>of</a:t>
            </a:r>
            <a:r>
              <a:rPr lang="pt-BR" altLang="es-ES" dirty="0"/>
              <a:t> </a:t>
            </a:r>
            <a:r>
              <a:rPr lang="pt-BR" altLang="es-ES" dirty="0" err="1"/>
              <a:t>the</a:t>
            </a:r>
            <a:r>
              <a:rPr lang="pt-BR" altLang="es-ES" dirty="0"/>
              <a:t> budget.</a:t>
            </a:r>
          </a:p>
        </p:txBody>
      </p:sp>
    </p:spTree>
    <p:extLst>
      <p:ext uri="{BB962C8B-B14F-4D97-AF65-F5344CB8AC3E}">
        <p14:creationId xmlns:p14="http://schemas.microsoft.com/office/powerpoint/2010/main" val="214343440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933450" lvl="1" indent="-476250" eaLnBrk="1" hangingPunct="1">
              <a:lnSpc>
                <a:spcPct val="130000"/>
              </a:lnSpc>
              <a:spcBef>
                <a:spcPct val="0"/>
              </a:spcBef>
              <a:spcAft>
                <a:spcPts val="0"/>
              </a:spcAft>
              <a:buFont typeface="Wingdings" pitchFamily="2" charset="2"/>
              <a:buChar char="§"/>
              <a:defRPr/>
            </a:pPr>
            <a:r>
              <a:rPr lang="en-US" b="0">
                <a:solidFill>
                  <a:schemeClr val="accent6"/>
                </a:solidFill>
              </a:rPr>
              <a:t>Each criterion (see previous slide) may be assessed as high, medium or low</a:t>
            </a:r>
          </a:p>
          <a:p>
            <a:pPr marL="933450" lvl="1" indent="-476250" eaLnBrk="1" hangingPunct="1">
              <a:lnSpc>
                <a:spcPct val="130000"/>
              </a:lnSpc>
              <a:spcBef>
                <a:spcPct val="0"/>
              </a:spcBef>
              <a:spcAft>
                <a:spcPts val="0"/>
              </a:spcAft>
              <a:buFont typeface="Wingdings" pitchFamily="2" charset="2"/>
              <a:buChar char="§"/>
              <a:defRPr/>
            </a:pPr>
            <a:r>
              <a:rPr lang="en-US" b="0">
                <a:solidFill>
                  <a:schemeClr val="accent6"/>
                </a:solidFill>
              </a:rPr>
              <a:t>Overall score is also high, medium or low</a:t>
            </a:r>
          </a:p>
          <a:p>
            <a:pPr marL="933450" lvl="1" indent="-476250" eaLnBrk="1" hangingPunct="1">
              <a:lnSpc>
                <a:spcPct val="130000"/>
              </a:lnSpc>
              <a:spcBef>
                <a:spcPct val="0"/>
              </a:spcBef>
              <a:spcAft>
                <a:spcPts val="0"/>
              </a:spcAft>
              <a:buFont typeface="Wingdings" pitchFamily="2" charset="2"/>
              <a:buChar char="§"/>
              <a:defRPr/>
            </a:pPr>
            <a:r>
              <a:rPr lang="en-US" b="0">
                <a:solidFill>
                  <a:schemeClr val="accent6"/>
                </a:solidFill>
              </a:rPr>
              <a:t>No mechanistic translation of sub-scores into final score, because significance of criteria may differ and risks and benefits need to be taken into account</a:t>
            </a:r>
          </a:p>
          <a:p>
            <a:pPr marL="933450" lvl="1" indent="-476250" eaLnBrk="1" hangingPunct="1">
              <a:lnSpc>
                <a:spcPct val="130000"/>
              </a:lnSpc>
              <a:spcBef>
                <a:spcPct val="0"/>
              </a:spcBef>
              <a:spcAft>
                <a:spcPts val="0"/>
              </a:spcAft>
              <a:buFont typeface="Wingdings" pitchFamily="2" charset="2"/>
              <a:buChar char="§"/>
              <a:defRPr/>
            </a:pPr>
            <a:r>
              <a:rPr lang="en-US" b="0">
                <a:solidFill>
                  <a:schemeClr val="accent6"/>
                </a:solidFill>
              </a:rPr>
              <a:t>High overall score: &gt;2/3 of EU-aid may be BS</a:t>
            </a:r>
          </a:p>
          <a:p>
            <a:pPr marL="933450" lvl="1" indent="-476250" eaLnBrk="1" hangingPunct="1">
              <a:lnSpc>
                <a:spcPct val="130000"/>
              </a:lnSpc>
              <a:spcBef>
                <a:spcPct val="0"/>
              </a:spcBef>
              <a:spcAft>
                <a:spcPts val="0"/>
              </a:spcAft>
              <a:buFont typeface="Wingdings" pitchFamily="2" charset="2"/>
              <a:buChar char="§"/>
              <a:defRPr/>
            </a:pPr>
            <a:r>
              <a:rPr lang="en-US" b="0">
                <a:solidFill>
                  <a:schemeClr val="accent6"/>
                </a:solidFill>
              </a:rPr>
              <a:t>Medium overall score: between 1/3 to 2/3 of EU-aid may be BS</a:t>
            </a:r>
          </a:p>
          <a:p>
            <a:pPr marL="933450" lvl="1" indent="-476250" eaLnBrk="1" hangingPunct="1">
              <a:lnSpc>
                <a:spcPct val="130000"/>
              </a:lnSpc>
              <a:spcBef>
                <a:spcPct val="0"/>
              </a:spcBef>
              <a:spcAft>
                <a:spcPts val="0"/>
              </a:spcAft>
              <a:buFont typeface="Wingdings" pitchFamily="2" charset="2"/>
              <a:buChar char="§"/>
              <a:defRPr/>
            </a:pPr>
            <a:r>
              <a:rPr lang="en-US" b="0">
                <a:solidFill>
                  <a:schemeClr val="accent6"/>
                </a:solidFill>
              </a:rPr>
              <a:t>Low overall score: less than 1/3 of EU-aid may be BS </a:t>
            </a:r>
          </a:p>
          <a:p>
            <a:endParaRPr lang="en-US" altLang="nl-NL">
              <a:latin typeface="Arial" panose="020B0604020202020204" pitchFamily="34" charset="0"/>
            </a:endParaRPr>
          </a:p>
        </p:txBody>
      </p:sp>
      <p:sp>
        <p:nvSpPr>
          <p:cNvPr id="4710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FBF3035-414F-4FEE-9349-1FFB1AC7557C}" type="slidenum">
              <a:rPr kumimoji="0" lang="en-GB" altLang="nl-NL"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0" lang="en-GB" altLang="nl-NL"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86025620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pPr eaLnBrk="1" hangingPunct="1"/>
            <a:endParaRPr lang="en-US"/>
          </a:p>
        </p:txBody>
      </p:sp>
      <p:sp>
        <p:nvSpPr>
          <p:cNvPr id="84996" name="Slide Number Placeholder 3"/>
          <p:cNvSpPr>
            <a:spLocks noGrp="1"/>
          </p:cNvSpPr>
          <p:nvPr>
            <p:ph type="sldNum" sz="quarter" idx="5"/>
          </p:nvPr>
        </p:nvSpPr>
        <p:spPr>
          <a:noFill/>
        </p:spPr>
        <p:txBody>
          <a:bodyPr/>
          <a:lstStyle/>
          <a:p>
            <a:fld id="{05F1F83B-1E1D-462F-A640-12E8F840B60C}" type="slidenum">
              <a:rPr lang="en-GB" smtClean="0"/>
              <a:pPr/>
              <a:t>27</a:t>
            </a:fld>
            <a:endParaRPr lang="en-GB"/>
          </a:p>
        </p:txBody>
      </p:sp>
    </p:spTree>
    <p:extLst>
      <p:ext uri="{BB962C8B-B14F-4D97-AF65-F5344CB8AC3E}">
        <p14:creationId xmlns:p14="http://schemas.microsoft.com/office/powerpoint/2010/main" val="16095289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D581910-1000-4934-A4DB-C00CB7F3B0B7}" type="slidenum">
              <a:rPr kumimoji="0" lang="en-GB" sz="1200" b="0" i="0" u="none" strike="noStrike" kern="1200" cap="none" spc="0" normalizeH="0" baseline="0" noProof="0" smtClean="0">
                <a:ln>
                  <a:noFill/>
                </a:ln>
                <a:solidFill>
                  <a:srgbClr val="000000"/>
                </a:solidFill>
                <a:effectLst/>
                <a:uLnTx/>
                <a:uFillTx/>
                <a:latin typeface="Tw Cen M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GB" sz="1200" b="0" i="0" u="none" strike="noStrike" kern="1200" cap="none" spc="0" normalizeH="0" baseline="0" noProof="0" dirty="0">
              <a:ln>
                <a:noFill/>
              </a:ln>
              <a:solidFill>
                <a:srgbClr val="000000"/>
              </a:solidFill>
              <a:effectLst/>
              <a:uLnTx/>
              <a:uFillTx/>
              <a:latin typeface="Tw Cen MT"/>
              <a:ea typeface="+mn-ea"/>
              <a:cs typeface="+mn-cs"/>
            </a:endParaRPr>
          </a:p>
        </p:txBody>
      </p:sp>
    </p:spTree>
    <p:extLst>
      <p:ext uri="{BB962C8B-B14F-4D97-AF65-F5344CB8AC3E}">
        <p14:creationId xmlns:p14="http://schemas.microsoft.com/office/powerpoint/2010/main" val="15491174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5</a:t>
            </a:fld>
            <a:endParaRPr lang="en-GB" dirty="0"/>
          </a:p>
        </p:txBody>
      </p:sp>
    </p:spTree>
    <p:extLst>
      <p:ext uri="{BB962C8B-B14F-4D97-AF65-F5344CB8AC3E}">
        <p14:creationId xmlns:p14="http://schemas.microsoft.com/office/powerpoint/2010/main" val="10788541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a:t>Part I of Annex 3. The 6-8 pages should</a:t>
            </a:r>
            <a:r>
              <a:rPr lang="en-GB" baseline="0"/>
              <a:t> be accompanied by reference documents such as the multi-donor joint review documents</a:t>
            </a:r>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D581910-1000-4934-A4DB-C00CB7F3B0B7}" type="slidenum">
              <a:rPr kumimoji="0" lang="en-GB"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GB"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10670836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pPr>
              <a:lnSpc>
                <a:spcPct val="80000"/>
              </a:lnSpc>
              <a:spcAft>
                <a:spcPts val="300"/>
              </a:spcAft>
            </a:pPr>
            <a:r>
              <a:rPr lang="en-US" altLang="fr-FR" b="1" u="sng" dirty="0">
                <a:solidFill>
                  <a:srgbClr val="595959"/>
                </a:solidFill>
                <a:latin typeface="Calibri" pitchFamily="34" charset="0"/>
              </a:rPr>
              <a:t>What is a Policy?</a:t>
            </a:r>
            <a:endParaRPr lang="en-US" altLang="fr-FR" i="1" dirty="0">
              <a:latin typeface="Calibri" pitchFamily="34" charset="0"/>
            </a:endParaRPr>
          </a:p>
          <a:p>
            <a:pPr eaLnBrk="1" hangingPunct="1">
              <a:lnSpc>
                <a:spcPct val="80000"/>
              </a:lnSpc>
              <a:buClr>
                <a:srgbClr val="2D2D8A"/>
              </a:buClr>
              <a:buFontTx/>
              <a:buChar char="•"/>
            </a:pPr>
            <a:r>
              <a:rPr lang="en-US" altLang="fr-FR" dirty="0">
                <a:latin typeface="Calibri" pitchFamily="34" charset="0"/>
              </a:rPr>
              <a:t>Broader than vision and strategy papers</a:t>
            </a:r>
          </a:p>
          <a:p>
            <a:pPr eaLnBrk="1" hangingPunct="1">
              <a:lnSpc>
                <a:spcPct val="80000"/>
              </a:lnSpc>
              <a:buClr>
                <a:srgbClr val="2D2D8A"/>
              </a:buClr>
              <a:buFontTx/>
              <a:buChar char="•"/>
            </a:pPr>
            <a:r>
              <a:rPr lang="en-US" altLang="fr-FR" dirty="0">
                <a:latin typeface="Calibri" pitchFamily="34" charset="0"/>
              </a:rPr>
              <a:t>Requires verifying that means are available</a:t>
            </a:r>
          </a:p>
          <a:p>
            <a:pPr eaLnBrk="1" hangingPunct="1">
              <a:lnSpc>
                <a:spcPct val="80000"/>
              </a:lnSpc>
              <a:buClr>
                <a:srgbClr val="2D2D8A"/>
              </a:buClr>
              <a:buFontTx/>
              <a:buChar char="•"/>
            </a:pPr>
            <a:r>
              <a:rPr lang="en-US" altLang="fr-FR" dirty="0">
                <a:latin typeface="Calibri" pitchFamily="34" charset="0"/>
              </a:rPr>
              <a:t>May cover: PFM (commitment control, budget procedures, governance, payroll, systems), economic management (exchange rate, debt, trade) and structural issues (</a:t>
            </a:r>
            <a:r>
              <a:rPr lang="en-US" altLang="fr-FR" dirty="0" err="1">
                <a:latin typeface="Calibri" pitchFamily="34" charset="0"/>
              </a:rPr>
              <a:t>decentralisation</a:t>
            </a:r>
            <a:r>
              <a:rPr lang="en-US" altLang="fr-FR" dirty="0">
                <a:latin typeface="Calibri" pitchFamily="34" charset="0"/>
              </a:rPr>
              <a:t>, financial sector regulation), public sector, social services and protection, sectoral issues.</a:t>
            </a:r>
          </a:p>
          <a:p>
            <a:pPr eaLnBrk="1" hangingPunct="1">
              <a:lnSpc>
                <a:spcPct val="80000"/>
              </a:lnSpc>
              <a:buClr>
                <a:srgbClr val="2D2D8A"/>
              </a:buClr>
            </a:pPr>
            <a:endParaRPr lang="en-US" altLang="fr-FR" b="1" i="1" dirty="0">
              <a:latin typeface="Calibri" pitchFamily="34" charset="0"/>
            </a:endParaRPr>
          </a:p>
          <a:p>
            <a:pPr eaLnBrk="1" hangingPunct="1">
              <a:lnSpc>
                <a:spcPct val="80000"/>
              </a:lnSpc>
              <a:spcAft>
                <a:spcPts val="300"/>
              </a:spcAft>
              <a:buClr>
                <a:srgbClr val="2D2D8A"/>
              </a:buClr>
            </a:pPr>
            <a:r>
              <a:rPr lang="en-US" altLang="fr-FR" b="1" u="sng" dirty="0">
                <a:solidFill>
                  <a:srgbClr val="595959"/>
                </a:solidFill>
                <a:latin typeface="Calibri" pitchFamily="34" charset="0"/>
              </a:rPr>
              <a:t>Which are the instruments for implementing a policy? </a:t>
            </a:r>
            <a:endParaRPr lang="en-GB" altLang="fr-FR" i="1" dirty="0">
              <a:latin typeface="Calibri" pitchFamily="34" charset="0"/>
            </a:endParaRPr>
          </a:p>
          <a:p>
            <a:pPr eaLnBrk="1" hangingPunct="1">
              <a:lnSpc>
                <a:spcPct val="80000"/>
              </a:lnSpc>
              <a:buClr>
                <a:srgbClr val="2D2D8A"/>
              </a:buClr>
              <a:buFontTx/>
              <a:buChar char="•"/>
            </a:pPr>
            <a:r>
              <a:rPr lang="en-GB" altLang="fr-FR" dirty="0">
                <a:latin typeface="Calibri" pitchFamily="34" charset="0"/>
              </a:rPr>
              <a:t>Monetary/ non Monetary, Direct/Indirect =&gt;provide, purchase, tax, </a:t>
            </a:r>
            <a:r>
              <a:rPr lang="en-GB" altLang="fr-FR" dirty="0" err="1">
                <a:latin typeface="Calibri" pitchFamily="34" charset="0"/>
              </a:rPr>
              <a:t>subiside</a:t>
            </a:r>
            <a:r>
              <a:rPr lang="en-GB" altLang="fr-FR" dirty="0">
                <a:latin typeface="Calibri" pitchFamily="34" charset="0"/>
              </a:rPr>
              <a:t>, prohibit, require, inform, implore </a:t>
            </a:r>
          </a:p>
          <a:p>
            <a:pPr eaLnBrk="1" hangingPunct="1">
              <a:buClr>
                <a:srgbClr val="2D2D8A"/>
              </a:buClr>
              <a:buFontTx/>
              <a:buChar char="•"/>
            </a:pPr>
            <a:endParaRPr lang="en-GB" altLang="fr-FR" i="1" dirty="0">
              <a:latin typeface="Calibri" pitchFamily="34" charset="0"/>
            </a:endParaRPr>
          </a:p>
          <a:p>
            <a:pPr eaLnBrk="1" hangingPunct="1">
              <a:lnSpc>
                <a:spcPct val="80000"/>
              </a:lnSpc>
              <a:spcAft>
                <a:spcPts val="300"/>
              </a:spcAft>
            </a:pPr>
            <a:r>
              <a:rPr lang="en-US" altLang="fr-FR" b="1" u="sng" dirty="0">
                <a:solidFill>
                  <a:srgbClr val="595959"/>
                </a:solidFill>
                <a:latin typeface="Calibri" pitchFamily="34" charset="0"/>
              </a:rPr>
              <a:t>The Budget and Policy Transmission</a:t>
            </a:r>
            <a:endParaRPr lang="en-US" altLang="fr-FR" dirty="0">
              <a:latin typeface="Calibri" pitchFamily="34" charset="0"/>
            </a:endParaRPr>
          </a:p>
          <a:p>
            <a:pPr eaLnBrk="1" hangingPunct="1">
              <a:buClr>
                <a:srgbClr val="2D2D8A"/>
              </a:buClr>
              <a:buFontTx/>
              <a:buChar char="•"/>
            </a:pPr>
            <a:r>
              <a:rPr lang="en-GB" altLang="fr-FR" dirty="0">
                <a:latin typeface="Calibri" pitchFamily="34" charset="0"/>
              </a:rPr>
              <a:t>How to make sure there is room in the annual budget for any new policy?</a:t>
            </a:r>
            <a:endParaRPr lang="en-GB" altLang="fr-FR" i="1" dirty="0">
              <a:latin typeface="Calibri" pitchFamily="34" charset="0"/>
            </a:endParaRPr>
          </a:p>
          <a:p>
            <a:pPr eaLnBrk="1" hangingPunct="1">
              <a:buClr>
                <a:srgbClr val="2D2D8A"/>
              </a:buClr>
              <a:buFontTx/>
              <a:buChar char="•"/>
            </a:pPr>
            <a:r>
              <a:rPr lang="en-US" altLang="fr-FR" dirty="0">
                <a:latin typeface="Calibri" pitchFamily="34" charset="0"/>
              </a:rPr>
              <a:t>How to reflect policies in budgets?</a:t>
            </a:r>
            <a:endParaRPr lang="en-GB" altLang="fr-FR" i="1" dirty="0">
              <a:latin typeface="Calibri" pitchFamily="34" charset="0"/>
            </a:endParaRPr>
          </a:p>
          <a:p>
            <a:pPr eaLnBrk="1" hangingPunct="1">
              <a:buClr>
                <a:srgbClr val="2D2D8A"/>
              </a:buClr>
              <a:buFontTx/>
              <a:buChar char="•"/>
            </a:pPr>
            <a:r>
              <a:rPr lang="en-GB" altLang="fr-FR" dirty="0">
                <a:latin typeface="Calibri" pitchFamily="34" charset="0"/>
              </a:rPr>
              <a:t>Role for donors: providing fiscal space for policy learning and policy experimentation =&gt; accepted costs and risk of failure?</a:t>
            </a:r>
          </a:p>
          <a:p>
            <a:endParaRPr lang="en-US" altLang="fr-FR" dirty="0">
              <a:latin typeface="Calibri" pitchFamily="34" charset="0"/>
            </a:endParaRPr>
          </a:p>
          <a:p>
            <a:endParaRPr lang="en-US" altLang="fr-FR" dirty="0">
              <a:latin typeface="Arial" charset="0"/>
            </a:endParaRPr>
          </a:p>
        </p:txBody>
      </p:sp>
      <p:sp>
        <p:nvSpPr>
          <p:cNvPr id="35844" name="Slide Number Placeholder 3"/>
          <p:cNvSpPr>
            <a:spLocks noGrp="1"/>
          </p:cNvSpPr>
          <p:nvPr>
            <p:ph type="sldNum" sz="quarter" idx="5"/>
          </p:nvPr>
        </p:nvSpPr>
        <p:spPr>
          <a:noFill/>
        </p:spPr>
        <p:txBody>
          <a:bodyPr/>
          <a:lstStyle/>
          <a:p>
            <a:fld id="{1D974F46-CD61-421D-B0F5-12387EE77BEF}" type="slidenum">
              <a:rPr lang="en-GB" altLang="fr-FR"/>
              <a:pPr/>
              <a:t>7</a:t>
            </a:fld>
            <a:endParaRPr lang="en-GB" altLang="fr-FR"/>
          </a:p>
        </p:txBody>
      </p:sp>
    </p:spTree>
    <p:extLst>
      <p:ext uri="{BB962C8B-B14F-4D97-AF65-F5344CB8AC3E}">
        <p14:creationId xmlns:p14="http://schemas.microsoft.com/office/powerpoint/2010/main" val="4941947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648EC23-7EC4-4827-9686-DE9B6FCD4A6C}" type="slidenum">
              <a:rPr kumimoji="0" lang="en-US" sz="1200" b="0" i="0" u="none" strike="noStrike" kern="1200" cap="none" spc="0" normalizeH="0" baseline="0" noProof="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
        <p:nvSpPr>
          <p:cNvPr id="1026050" name="Rectangle 2"/>
          <p:cNvSpPr>
            <a:spLocks noGrp="1" noRot="1" noChangeAspect="1" noChangeArrowheads="1" noTextEdit="1"/>
          </p:cNvSpPr>
          <p:nvPr>
            <p:ph type="sldImg"/>
          </p:nvPr>
        </p:nvSpPr>
        <p:spPr>
          <a:xfrm>
            <a:off x="941388" y="747713"/>
            <a:ext cx="4916487" cy="3689350"/>
          </a:xfrm>
          <a:ln/>
        </p:spPr>
      </p:sp>
      <p:sp>
        <p:nvSpPr>
          <p:cNvPr id="1026051" name="Rectangle 3"/>
          <p:cNvSpPr>
            <a:spLocks noGrp="1" noChangeArrowheads="1"/>
          </p:cNvSpPr>
          <p:nvPr>
            <p:ph type="body" idx="1"/>
          </p:nvPr>
        </p:nvSpPr>
        <p:spPr>
          <a:xfrm>
            <a:off x="906357" y="4690269"/>
            <a:ext cx="4984962" cy="4443413"/>
          </a:xfrm>
        </p:spPr>
        <p:txBody>
          <a:bodyPr/>
          <a:lstStyle/>
          <a:p>
            <a:endParaRPr lang="en-GB" sz="1000" b="1" noProof="0"/>
          </a:p>
          <a:p>
            <a:r>
              <a:rPr lang="en-GB" sz="1000" b="1" noProof="0"/>
              <a:t>Structural</a:t>
            </a:r>
            <a:r>
              <a:rPr lang="en-GB" sz="1000" b="1" baseline="0" noProof="0"/>
              <a:t> policies</a:t>
            </a:r>
            <a:r>
              <a:rPr lang="en-GB" sz="1000" b="0" baseline="0" noProof="0"/>
              <a:t>: these are of 2 types: the (1) are transversal, the (2) issue specific</a:t>
            </a:r>
            <a:endParaRPr lang="en-GB" sz="1000" b="1" noProof="0"/>
          </a:p>
          <a:p>
            <a:endParaRPr lang="de-DE"/>
          </a:p>
        </p:txBody>
      </p:sp>
    </p:spTree>
    <p:extLst>
      <p:ext uri="{BB962C8B-B14F-4D97-AF65-F5344CB8AC3E}">
        <p14:creationId xmlns:p14="http://schemas.microsoft.com/office/powerpoint/2010/main" val="39497496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ABCC04-57B5-455F-8AEA-85C903D8D87E}" type="slidenum">
              <a:rPr lang="en-US"/>
              <a:pPr/>
              <a:t>9</a:t>
            </a:fld>
            <a:endParaRPr lang="en-US"/>
          </a:p>
        </p:txBody>
      </p:sp>
      <p:sp>
        <p:nvSpPr>
          <p:cNvPr id="1021954" name="Rectangle 2"/>
          <p:cNvSpPr>
            <a:spLocks noGrp="1" noRot="1" noChangeAspect="1" noChangeArrowheads="1" noTextEdit="1"/>
          </p:cNvSpPr>
          <p:nvPr>
            <p:ph type="sldImg"/>
          </p:nvPr>
        </p:nvSpPr>
        <p:spPr>
          <a:xfrm>
            <a:off x="928688" y="749300"/>
            <a:ext cx="4941887" cy="3708400"/>
          </a:xfrm>
          <a:ln/>
        </p:spPr>
      </p:sp>
      <p:sp>
        <p:nvSpPr>
          <p:cNvPr id="1021955" name="Rectangle 3"/>
          <p:cNvSpPr>
            <a:spLocks noGrp="1" noChangeArrowheads="1"/>
          </p:cNvSpPr>
          <p:nvPr>
            <p:ph type="body" idx="1"/>
          </p:nvPr>
        </p:nvSpPr>
        <p:spPr>
          <a:xfrm>
            <a:off x="906357" y="4715154"/>
            <a:ext cx="4984962" cy="4466987"/>
          </a:xfrm>
        </p:spPr>
        <p:txBody>
          <a:bodyPr lIns="90086" tIns="45043" rIns="90086" bIns="45043"/>
          <a:lstStyle/>
          <a:p>
            <a:pPr>
              <a:buFont typeface="Arial" pitchFamily="34" charset="0"/>
              <a:buNone/>
            </a:pPr>
            <a:r>
              <a:rPr lang="en-GB" sz="900" dirty="0">
                <a:latin typeface="Times New Roman" pitchFamily="18" charset="0"/>
                <a:cs typeface="Times New Roman" pitchFamily="18" charset="0"/>
              </a:rPr>
              <a:t>The analysis the partner‘s policy is the analysis of the </a:t>
            </a:r>
            <a:r>
              <a:rPr lang="en-GB" sz="900" b="1" dirty="0">
                <a:latin typeface="Times New Roman" pitchFamily="18" charset="0"/>
                <a:cs typeface="Times New Roman" pitchFamily="18" charset="0"/>
              </a:rPr>
              <a:t>national </a:t>
            </a:r>
            <a:r>
              <a:rPr lang="en-GB" sz="900" dirty="0">
                <a:latin typeface="Times New Roman" pitchFamily="18" charset="0"/>
                <a:cs typeface="Times New Roman" pitchFamily="18" charset="0"/>
              </a:rPr>
              <a:t>policy documents. Note that there can be a variety of such documents; their status and authority should be well understood.</a:t>
            </a:r>
          </a:p>
          <a:p>
            <a:pPr>
              <a:buFont typeface="Arial" pitchFamily="34" charset="0"/>
              <a:buChar char="•"/>
            </a:pPr>
            <a:r>
              <a:rPr lang="en-GB" sz="900" dirty="0">
                <a:latin typeface="Times New Roman" pitchFamily="18" charset="0"/>
                <a:cs typeface="Times New Roman" pitchFamily="18" charset="0"/>
              </a:rPr>
              <a:t> Note that under the </a:t>
            </a:r>
            <a:r>
              <a:rPr lang="en-GB" sz="900" dirty="0" err="1">
                <a:latin typeface="Times New Roman" pitchFamily="18" charset="0"/>
                <a:cs typeface="Times New Roman" pitchFamily="18" charset="0"/>
              </a:rPr>
              <a:t>XI</a:t>
            </a:r>
            <a:r>
              <a:rPr lang="en-GB" sz="900" baseline="30000" dirty="0" err="1">
                <a:latin typeface="Times New Roman" pitchFamily="18" charset="0"/>
                <a:cs typeface="Times New Roman" pitchFamily="18" charset="0"/>
              </a:rPr>
              <a:t>th</a:t>
            </a:r>
            <a:r>
              <a:rPr lang="en-GB" sz="900" dirty="0">
                <a:latin typeface="Times New Roman" pitchFamily="18" charset="0"/>
                <a:cs typeface="Times New Roman" pitchFamily="18" charset="0"/>
              </a:rPr>
              <a:t> EDF the programming will not necessarily start with the elaboration of a joint EC-partner country strategy, but might be based entirely on the partner‘s policy documents (cf. Programming instructions).</a:t>
            </a:r>
          </a:p>
          <a:p>
            <a:pPr defTabSz="900684">
              <a:buFont typeface="Arial" pitchFamily="34" charset="0"/>
              <a:buChar char="•"/>
              <a:defRPr/>
            </a:pPr>
            <a:r>
              <a:rPr lang="en-GB" sz="900" dirty="0">
                <a:latin typeface="Times New Roman" pitchFamily="18" charset="0"/>
                <a:cs typeface="Times New Roman" pitchFamily="18" charset="0"/>
              </a:rPr>
              <a:t> The assessment of eligibility can draw on the analysis provided for the assessment of the national development plan (basis for EU programming), but BS may refer only to a subset of national plan and favourable conclusion of assessment of the latter does not imply automatic eligibility for BS operations</a:t>
            </a:r>
          </a:p>
          <a:p>
            <a:pPr defTabSz="900684">
              <a:buFont typeface="Arial" pitchFamily="34" charset="0"/>
              <a:buChar char="•"/>
              <a:defRPr/>
            </a:pPr>
            <a:r>
              <a:rPr lang="en-GB" sz="900" dirty="0">
                <a:latin typeface="Times New Roman" pitchFamily="18" charset="0"/>
                <a:cs typeface="Times New Roman" pitchFamily="18" charset="0"/>
              </a:rPr>
              <a:t>GGDC/SBC: focus on national policies but of course taking into account the situation of fragility for SBCs: </a:t>
            </a:r>
            <a:r>
              <a:rPr lang="en-GB" sz="900" u="sng" dirty="0">
                <a:latin typeface="Times New Roman" pitchFamily="18" charset="0"/>
                <a:cs typeface="Times New Roman" pitchFamily="18" charset="0"/>
              </a:rPr>
              <a:t>restoring vital state functions and basic social services</a:t>
            </a:r>
            <a:r>
              <a:rPr lang="en-GB" sz="900" dirty="0">
                <a:latin typeface="Times New Roman" pitchFamily="18" charset="0"/>
                <a:cs typeface="Times New Roman" pitchFamily="18" charset="0"/>
              </a:rPr>
              <a:t>.</a:t>
            </a:r>
          </a:p>
          <a:p>
            <a:pPr defTabSz="900684">
              <a:defRPr/>
            </a:pPr>
            <a:r>
              <a:rPr lang="en-GB" sz="900" dirty="0">
                <a:latin typeface="Times New Roman" pitchFamily="18" charset="0"/>
                <a:cs typeface="Times New Roman" pitchFamily="18" charset="0"/>
              </a:rPr>
              <a:t>Look at whether the policy response is relevant to objectives (poverty reduction, sustainable and inclusive growth, and democratic governance) and then credibility: country’s track record in performance and implementation, consistency between policy and budgetary framework, institutional capacity constraints, degree of ownership, M&amp;E framework. During implementation look at whether satisfactory progress continues to be made and look at causes for divergence (external?). Come back to that in later slides…</a:t>
            </a:r>
          </a:p>
          <a:p>
            <a:r>
              <a:rPr lang="de-DE" sz="900" u="sng" dirty="0" err="1">
                <a:latin typeface="Times New Roman" pitchFamily="18" charset="0"/>
                <a:cs typeface="Times New Roman" pitchFamily="18" charset="0"/>
              </a:rPr>
              <a:t>Remarks</a:t>
            </a:r>
            <a:r>
              <a:rPr lang="de-DE" sz="900" u="sng" dirty="0">
                <a:latin typeface="Times New Roman" pitchFamily="18" charset="0"/>
                <a:cs typeface="Times New Roman" pitchFamily="18" charset="0"/>
              </a:rPr>
              <a:t>: </a:t>
            </a:r>
          </a:p>
          <a:p>
            <a:r>
              <a:rPr lang="de-DE" sz="900" b="1" dirty="0">
                <a:latin typeface="Times New Roman" pitchFamily="18" charset="0"/>
                <a:cs typeface="Times New Roman" pitchFamily="18" charset="0"/>
              </a:rPr>
              <a:t>	- </a:t>
            </a:r>
            <a:r>
              <a:rPr lang="en-US" sz="900" b="1" dirty="0">
                <a:latin typeface="Times New Roman" pitchFamily="18" charset="0"/>
                <a:cs typeface="Times New Roman" pitchFamily="18" charset="0"/>
              </a:rPr>
              <a:t>In countries in situation of fragility </a:t>
            </a:r>
            <a:r>
              <a:rPr lang="en-US" sz="900" dirty="0">
                <a:latin typeface="Times New Roman" pitchFamily="18" charset="0"/>
                <a:cs typeface="Times New Roman" pitchFamily="18" charset="0"/>
              </a:rPr>
              <a:t>there might not always be a fully-fledged national policy. In such cases, the EU Delegations can refer to the process and progress of formulation and monitor the national policy or a "transition compact" developed under the "New Deal for Engagement in Fragile States“ endorsed in </a:t>
            </a:r>
            <a:r>
              <a:rPr lang="en-US" sz="900" dirty="0" err="1">
                <a:latin typeface="Times New Roman" pitchFamily="18" charset="0"/>
                <a:cs typeface="Times New Roman" pitchFamily="18" charset="0"/>
              </a:rPr>
              <a:t>Busan</a:t>
            </a:r>
            <a:r>
              <a:rPr lang="en-US" sz="900" dirty="0">
                <a:latin typeface="Times New Roman" pitchFamily="18" charset="0"/>
                <a:cs typeface="Times New Roman" pitchFamily="18" charset="0"/>
              </a:rPr>
              <a:t> by the EU and its Member States, focusing on the great importance of restoring vital state functions, security, justice, economic foundations and basic social </a:t>
            </a:r>
            <a:r>
              <a:rPr lang="en-GB" sz="900" dirty="0">
                <a:latin typeface="Times New Roman" pitchFamily="18" charset="0"/>
                <a:cs typeface="Times New Roman" pitchFamily="18" charset="0"/>
              </a:rPr>
              <a:t>services.</a:t>
            </a:r>
            <a:endParaRPr lang="de-DE" sz="900" dirty="0">
              <a:latin typeface="Times New Roman" pitchFamily="18" charset="0"/>
              <a:cs typeface="Times New Roman" pitchFamily="18" charset="0"/>
            </a:endParaRPr>
          </a:p>
          <a:p>
            <a:r>
              <a:rPr lang="de-DE" sz="900" dirty="0">
                <a:latin typeface="Times New Roman" pitchFamily="18" charset="0"/>
                <a:cs typeface="Times New Roman" pitchFamily="18" charset="0"/>
              </a:rPr>
              <a:t>	- </a:t>
            </a:r>
            <a:r>
              <a:rPr lang="en-US" sz="900" dirty="0">
                <a:latin typeface="Times New Roman" pitchFamily="18" charset="0"/>
                <a:cs typeface="Times New Roman" pitchFamily="18" charset="0"/>
              </a:rPr>
              <a:t>A sector policy can be a stand-alone policy or encapsulated into a national policy. In the last case, EU Delegations should clearly identify the </a:t>
            </a:r>
            <a:r>
              <a:rPr lang="en-US" sz="900" dirty="0" err="1">
                <a:latin typeface="Times New Roman" pitchFamily="18" charset="0"/>
                <a:cs typeface="Times New Roman" pitchFamily="18" charset="0"/>
              </a:rPr>
              <a:t>sectoral</a:t>
            </a:r>
            <a:r>
              <a:rPr lang="en-US" sz="900" dirty="0">
                <a:latin typeface="Times New Roman" pitchFamily="18" charset="0"/>
                <a:cs typeface="Times New Roman" pitchFamily="18" charset="0"/>
              </a:rPr>
              <a:t> components of the national policy that the SRC is</a:t>
            </a:r>
            <a:r>
              <a:rPr lang="en-GB" sz="900" dirty="0">
                <a:latin typeface="Times New Roman" pitchFamily="18" charset="0"/>
                <a:cs typeface="Times New Roman" pitchFamily="18" charset="0"/>
              </a:rPr>
              <a:t>supposed to support</a:t>
            </a:r>
            <a:endParaRPr lang="de-DE" sz="900" dirty="0">
              <a:latin typeface="Times New Roman" pitchFamily="18" charset="0"/>
              <a:cs typeface="Times New Roman" pitchFamily="18" charset="0"/>
            </a:endParaRPr>
          </a:p>
        </p:txBody>
      </p:sp>
    </p:spTree>
    <p:extLst>
      <p:ext uri="{BB962C8B-B14F-4D97-AF65-F5344CB8AC3E}">
        <p14:creationId xmlns:p14="http://schemas.microsoft.com/office/powerpoint/2010/main" val="8962306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10</a:t>
            </a:fld>
            <a:endParaRPr lang="en-GB"/>
          </a:p>
        </p:txBody>
      </p:sp>
    </p:spTree>
    <p:extLst>
      <p:ext uri="{BB962C8B-B14F-4D97-AF65-F5344CB8AC3E}">
        <p14:creationId xmlns:p14="http://schemas.microsoft.com/office/powerpoint/2010/main" val="146505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ndParaRPr>
          </a:p>
        </p:txBody>
      </p:sp>
      <p:pic>
        <p:nvPicPr>
          <p:cNvPr id="3086"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CF397374-FFED-4283-B087-0C6DD4EB9D19}" type="slidenum">
              <a:rPr lang="en-GB"/>
              <a:pPr/>
              <a:t>‹nr.›</a:t>
            </a:fld>
            <a:endParaRPr lang="en-GB"/>
          </a:p>
        </p:txBody>
      </p:sp>
      <p:sp>
        <p:nvSpPr>
          <p:cNvPr id="7" name="Rectangle 6"/>
          <p:cNvSpPr/>
          <p:nvPr/>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CB1118AE-C847-402C-9085-059A323F5C7D}" type="slidenum">
              <a:rPr lang="en-GB"/>
              <a:pPr/>
              <a:t>‹nr.›</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ACDDF6EF-A12F-419C-A27B-ECF9C4D0DC3D}" type="slidenum">
              <a:rPr lang="en-GB"/>
              <a:pPr/>
              <a:t>‹nr.›</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a:t>Click to edit Master title style</a:t>
            </a:r>
            <a:endParaRPr lang="en-GB"/>
          </a:p>
        </p:txBody>
      </p:sp>
      <p:sp>
        <p:nvSpPr>
          <p:cNvPr id="3" name="Table Placeholder 2"/>
          <p:cNvSpPr>
            <a:spLocks noGrp="1"/>
          </p:cNvSpPr>
          <p:nvPr>
            <p:ph type="tbl" idx="1"/>
          </p:nvPr>
        </p:nvSpPr>
        <p:spPr>
          <a:xfrm>
            <a:off x="457200" y="2492375"/>
            <a:ext cx="8229600" cy="3529013"/>
          </a:xfrm>
        </p:spPr>
        <p:txBody>
          <a:bodyPr/>
          <a:lstStyle/>
          <a:p>
            <a:endParaRPr lang="en-GB"/>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GB"/>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GB"/>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E3E660EA-3F67-4F0F-8CA3-0689CF6FE49B}" type="slidenum">
              <a:rPr lang="en-GB"/>
              <a:pPr/>
              <a:t>‹nr.›</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9"/>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p>
            <a:pPr algn="ctr" defTabSz="457200"/>
            <a:endParaRPr lang="en-US" sz="1800">
              <a:solidFill>
                <a:srgbClr val="FFFFFF"/>
              </a:solidFill>
            </a:endParaRPr>
          </a:p>
        </p:txBody>
      </p:sp>
      <p:pic>
        <p:nvPicPr>
          <p:cNvPr id="5"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6" name="Rectangle 5"/>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noProof="0"/>
              <a:t>Title</a:t>
            </a:r>
            <a:endParaRPr lang="en-GB" noProof="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noProof="0"/>
              <a:t>Subtitle</a:t>
            </a:r>
            <a:endParaRPr lang="en-GB" noProof="0"/>
          </a:p>
        </p:txBody>
      </p:sp>
      <p:sp>
        <p:nvSpPr>
          <p:cNvPr id="7" name="Rectangle 6"/>
          <p:cNvSpPr>
            <a:spLocks noGrp="1" noChangeArrowheads="1"/>
          </p:cNvSpPr>
          <p:nvPr>
            <p:ph type="dt" sz="half" idx="10"/>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bg1"/>
                </a:solidFill>
                <a:latin typeface="+mn-lt"/>
              </a:defRPr>
            </a:lvl1pPr>
          </a:lstStyle>
          <a:p>
            <a:pPr>
              <a:defRPr/>
            </a:pPr>
            <a:fld id="{86CB6F48-02C0-4604-92C1-9EFA64516AD5}" type="slidenum">
              <a:rPr lang="en-GB"/>
              <a:pPr>
                <a:defRPr/>
              </a:pPr>
              <a:t>‹nr.›</a:t>
            </a:fld>
            <a:endParaRPr lang="en-GB"/>
          </a:p>
        </p:txBody>
      </p:sp>
    </p:spTree>
    <p:extLst>
      <p:ext uri="{BB962C8B-B14F-4D97-AF65-F5344CB8AC3E}">
        <p14:creationId xmlns:p14="http://schemas.microsoft.com/office/powerpoint/2010/main" val="25176421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E7E6090-519A-43C9-AD7C-70DE67727F69}" type="slidenum">
              <a:rPr lang="en-GB"/>
              <a:pPr>
                <a:defRPr/>
              </a:pPr>
              <a:t>‹nr.›</a:t>
            </a:fld>
            <a:endParaRPr lang="en-GB"/>
          </a:p>
        </p:txBody>
      </p:sp>
    </p:spTree>
    <p:extLst>
      <p:ext uri="{BB962C8B-B14F-4D97-AF65-F5344CB8AC3E}">
        <p14:creationId xmlns:p14="http://schemas.microsoft.com/office/powerpoint/2010/main" val="26685764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0D01D5C-5468-4861-872B-36BEA7EC71E8}" type="slidenum">
              <a:rPr lang="en-GB"/>
              <a:pPr>
                <a:defRPr/>
              </a:pPr>
              <a:t>‹nr.›</a:t>
            </a:fld>
            <a:endParaRPr lang="en-GB"/>
          </a:p>
        </p:txBody>
      </p:sp>
    </p:spTree>
    <p:extLst>
      <p:ext uri="{BB962C8B-B14F-4D97-AF65-F5344CB8AC3E}">
        <p14:creationId xmlns:p14="http://schemas.microsoft.com/office/powerpoint/2010/main" val="35938836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D6203275-42D7-4853-94B5-60FDAAD6F338}" type="slidenum">
              <a:rPr lang="en-GB"/>
              <a:pPr>
                <a:defRPr/>
              </a:pPr>
              <a:t>‹nr.›</a:t>
            </a:fld>
            <a:endParaRPr lang="en-GB"/>
          </a:p>
        </p:txBody>
      </p:sp>
    </p:spTree>
    <p:extLst>
      <p:ext uri="{BB962C8B-B14F-4D97-AF65-F5344CB8AC3E}">
        <p14:creationId xmlns:p14="http://schemas.microsoft.com/office/powerpoint/2010/main" val="3707306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63ED6160-99A9-457C-BD97-4613A6F5E5CD}" type="slidenum">
              <a:rPr lang="en-GB"/>
              <a:pPr>
                <a:defRPr/>
              </a:pPr>
              <a:t>‹nr.›</a:t>
            </a:fld>
            <a:endParaRPr lang="en-GB"/>
          </a:p>
        </p:txBody>
      </p:sp>
    </p:spTree>
    <p:extLst>
      <p:ext uri="{BB962C8B-B14F-4D97-AF65-F5344CB8AC3E}">
        <p14:creationId xmlns:p14="http://schemas.microsoft.com/office/powerpoint/2010/main" val="38380140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AECFCD2E-1335-4EC3-8BA8-197156B275F8}" type="slidenum">
              <a:rPr lang="en-GB"/>
              <a:pPr>
                <a:defRPr/>
              </a:pPr>
              <a:t>‹nr.›</a:t>
            </a:fld>
            <a:endParaRPr lang="en-GB"/>
          </a:p>
        </p:txBody>
      </p:sp>
    </p:spTree>
    <p:extLst>
      <p:ext uri="{BB962C8B-B14F-4D97-AF65-F5344CB8AC3E}">
        <p14:creationId xmlns:p14="http://schemas.microsoft.com/office/powerpoint/2010/main" val="11482904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1B8A85D5-F373-4E6C-8275-4E3E771CFB0E}" type="slidenum">
              <a:rPr lang="en-GB"/>
              <a:pPr>
                <a:defRPr/>
              </a:pPr>
              <a:t>‹nr.›</a:t>
            </a:fld>
            <a:endParaRPr lang="en-GB"/>
          </a:p>
        </p:txBody>
      </p:sp>
    </p:spTree>
    <p:extLst>
      <p:ext uri="{BB962C8B-B14F-4D97-AF65-F5344CB8AC3E}">
        <p14:creationId xmlns:p14="http://schemas.microsoft.com/office/powerpoint/2010/main" val="946314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37B83C0C-BC65-4367-9B8A-060D4801009D}" type="slidenum">
              <a:rPr lang="en-GB"/>
              <a:pPr/>
              <a:t>‹nr.›</a:t>
            </a:fld>
            <a:endParaRPr lang="en-GB"/>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058CC31-4D3B-4B65-9637-FF40C1472A64}" type="slidenum">
              <a:rPr lang="en-GB"/>
              <a:pPr>
                <a:defRPr/>
              </a:pPr>
              <a:t>‹nr.›</a:t>
            </a:fld>
            <a:endParaRPr lang="en-GB"/>
          </a:p>
        </p:txBody>
      </p:sp>
    </p:spTree>
    <p:extLst>
      <p:ext uri="{BB962C8B-B14F-4D97-AF65-F5344CB8AC3E}">
        <p14:creationId xmlns:p14="http://schemas.microsoft.com/office/powerpoint/2010/main" val="10173379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0C0D1759-367E-437D-82D2-9863AD829CDD}" type="slidenum">
              <a:rPr lang="en-GB"/>
              <a:pPr>
                <a:defRPr/>
              </a:pPr>
              <a:t>‹nr.›</a:t>
            </a:fld>
            <a:endParaRPr lang="en-GB"/>
          </a:p>
        </p:txBody>
      </p:sp>
    </p:spTree>
    <p:extLst>
      <p:ext uri="{BB962C8B-B14F-4D97-AF65-F5344CB8AC3E}">
        <p14:creationId xmlns:p14="http://schemas.microsoft.com/office/powerpoint/2010/main" val="6666924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1AF189A-A289-4B49-9C88-2A02EF8BB149}" type="slidenum">
              <a:rPr lang="en-GB"/>
              <a:pPr>
                <a:defRPr/>
              </a:pPr>
              <a:t>‹nr.›</a:t>
            </a:fld>
            <a:endParaRPr lang="en-GB"/>
          </a:p>
        </p:txBody>
      </p:sp>
    </p:spTree>
    <p:extLst>
      <p:ext uri="{BB962C8B-B14F-4D97-AF65-F5344CB8AC3E}">
        <p14:creationId xmlns:p14="http://schemas.microsoft.com/office/powerpoint/2010/main" val="24397338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204B332-65DF-4298-B952-1B010DD7C4B1}" type="slidenum">
              <a:rPr lang="en-GB"/>
              <a:pPr>
                <a:defRPr/>
              </a:pPr>
              <a:t>‹nr.›</a:t>
            </a:fld>
            <a:endParaRPr lang="en-GB"/>
          </a:p>
        </p:txBody>
      </p:sp>
    </p:spTree>
    <p:extLst>
      <p:ext uri="{BB962C8B-B14F-4D97-AF65-F5344CB8AC3E}">
        <p14:creationId xmlns:p14="http://schemas.microsoft.com/office/powerpoint/2010/main" val="310572236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9"/>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lvl1pPr defTabSz="457200" eaLnBrk="0" hangingPunct="0">
              <a:defRPr sz="1200">
                <a:solidFill>
                  <a:srgbClr val="0F5494"/>
                </a:solidFill>
                <a:latin typeface="Verdana" panose="020B0604030504040204" pitchFamily="34" charset="0"/>
              </a:defRPr>
            </a:lvl1pPr>
            <a:lvl2pPr marL="742950" indent="-285750" defTabSz="457200" eaLnBrk="0" hangingPunct="0">
              <a:defRPr sz="1200">
                <a:solidFill>
                  <a:srgbClr val="0F5494"/>
                </a:solidFill>
                <a:latin typeface="Verdana" panose="020B0604030504040204" pitchFamily="34" charset="0"/>
              </a:defRPr>
            </a:lvl2pPr>
            <a:lvl3pPr marL="1143000" indent="-228600" defTabSz="457200" eaLnBrk="0" hangingPunct="0">
              <a:defRPr sz="1200">
                <a:solidFill>
                  <a:srgbClr val="0F5494"/>
                </a:solidFill>
                <a:latin typeface="Verdana" panose="020B0604030504040204" pitchFamily="34" charset="0"/>
              </a:defRPr>
            </a:lvl3pPr>
            <a:lvl4pPr marL="1600200" indent="-228600" defTabSz="457200" eaLnBrk="0" hangingPunct="0">
              <a:defRPr sz="1200">
                <a:solidFill>
                  <a:srgbClr val="0F5494"/>
                </a:solidFill>
                <a:latin typeface="Verdana" panose="020B0604030504040204" pitchFamily="34" charset="0"/>
              </a:defRPr>
            </a:lvl4pPr>
            <a:lvl5pPr marL="2057400" indent="-228600" defTabSz="457200" eaLnBrk="0" hangingPunct="0">
              <a:defRPr sz="1200">
                <a:solidFill>
                  <a:srgbClr val="0F5494"/>
                </a:solidFill>
                <a:latin typeface="Verdana" panose="020B0604030504040204" pitchFamily="34" charset="0"/>
              </a:defRPr>
            </a:lvl5pPr>
            <a:lvl6pPr marL="2514600" indent="-228600" defTabSz="457200" eaLnBrk="0" fontAlgn="base" hangingPunct="0">
              <a:spcBef>
                <a:spcPct val="0"/>
              </a:spcBef>
              <a:spcAft>
                <a:spcPct val="0"/>
              </a:spcAft>
              <a:defRPr sz="1200">
                <a:solidFill>
                  <a:srgbClr val="0F5494"/>
                </a:solidFill>
                <a:latin typeface="Verdana" panose="020B0604030504040204" pitchFamily="34" charset="0"/>
              </a:defRPr>
            </a:lvl6pPr>
            <a:lvl7pPr marL="2971800" indent="-228600" defTabSz="457200" eaLnBrk="0" fontAlgn="base" hangingPunct="0">
              <a:spcBef>
                <a:spcPct val="0"/>
              </a:spcBef>
              <a:spcAft>
                <a:spcPct val="0"/>
              </a:spcAft>
              <a:defRPr sz="1200">
                <a:solidFill>
                  <a:srgbClr val="0F5494"/>
                </a:solidFill>
                <a:latin typeface="Verdana" panose="020B0604030504040204" pitchFamily="34" charset="0"/>
              </a:defRPr>
            </a:lvl7pPr>
            <a:lvl8pPr marL="3429000" indent="-228600" defTabSz="457200" eaLnBrk="0" fontAlgn="base" hangingPunct="0">
              <a:spcBef>
                <a:spcPct val="0"/>
              </a:spcBef>
              <a:spcAft>
                <a:spcPct val="0"/>
              </a:spcAft>
              <a:defRPr sz="1200">
                <a:solidFill>
                  <a:srgbClr val="0F5494"/>
                </a:solidFill>
                <a:latin typeface="Verdana" panose="020B0604030504040204" pitchFamily="34" charset="0"/>
              </a:defRPr>
            </a:lvl8pPr>
            <a:lvl9pPr marL="3886200" indent="-228600" defTabSz="457200" eaLnBrk="0" fontAlgn="base" hangingPunct="0">
              <a:spcBef>
                <a:spcPct val="0"/>
              </a:spcBef>
              <a:spcAft>
                <a:spcPct val="0"/>
              </a:spcAft>
              <a:defRPr sz="1200">
                <a:solidFill>
                  <a:srgbClr val="0F5494"/>
                </a:solidFill>
                <a:latin typeface="Verdana" panose="020B0604030504040204" pitchFamily="34" charset="0"/>
              </a:defRPr>
            </a:lvl9pPr>
          </a:lstStyle>
          <a:p>
            <a:pPr algn="ctr" eaLnBrk="1" hangingPunct="1">
              <a:defRPr/>
            </a:pPr>
            <a:endParaRPr lang="en-US" altLang="en-US" sz="1800">
              <a:solidFill>
                <a:srgbClr val="FFFFFF"/>
              </a:solidFill>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11"/>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solidFill>
                <a:srgbClr val="FFFFFF"/>
              </a:solidFill>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noProof="0"/>
              <a:t>Title</a:t>
            </a:r>
            <a:endParaRPr lang="en-GB" noProof="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noProof="0"/>
              <a:t>Subtitle</a:t>
            </a:r>
            <a:endParaRPr lang="en-GB" noProof="0"/>
          </a:p>
        </p:txBody>
      </p:sp>
      <p:sp>
        <p:nvSpPr>
          <p:cNvPr id="7" name="Rectangle 12"/>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solidFill>
                <a:srgbClr val="FFFFFF"/>
              </a:solidFill>
            </a:endParaRPr>
          </a:p>
        </p:txBody>
      </p:sp>
      <p:sp>
        <p:nvSpPr>
          <p:cNvPr id="8" name="Rectangle 13"/>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solidFill>
                <a:srgbClr val="FFFFFF"/>
              </a:solidFill>
            </a:endParaRPr>
          </a:p>
        </p:txBody>
      </p:sp>
      <p:sp>
        <p:nvSpPr>
          <p:cNvPr id="9" name="Rectangle 15"/>
          <p:cNvSpPr>
            <a:spLocks noGrp="1" noChangeArrowheads="1"/>
          </p:cNvSpPr>
          <p:nvPr>
            <p:ph type="sldNum" sz="quarter" idx="12"/>
          </p:nvPr>
        </p:nvSpPr>
        <p:spPr/>
        <p:txBody>
          <a:bodyPr/>
          <a:lstStyle>
            <a:lvl1pPr>
              <a:defRPr>
                <a:solidFill>
                  <a:schemeClr val="bg1"/>
                </a:solidFill>
                <a:latin typeface="Verdana" panose="020B0604030504040204" pitchFamily="34" charset="0"/>
              </a:defRPr>
            </a:lvl1pPr>
          </a:lstStyle>
          <a:p>
            <a:pPr>
              <a:defRPr/>
            </a:pPr>
            <a:fld id="{C1A00D4A-167A-45B0-880A-6B9872293C92}" type="slidenum">
              <a:rPr lang="en-GB" altLang="en-US">
                <a:solidFill>
                  <a:srgbClr val="FFFFFF"/>
                </a:solidFill>
              </a:rPr>
              <a:pPr>
                <a:defRPr/>
              </a:pPr>
              <a:t>‹nr.›</a:t>
            </a:fld>
            <a:endParaRPr lang="en-GB" altLang="en-US">
              <a:solidFill>
                <a:srgbClr val="FFFFFF"/>
              </a:solidFill>
            </a:endParaRPr>
          </a:p>
        </p:txBody>
      </p:sp>
    </p:spTree>
    <p:extLst>
      <p:ext uri="{BB962C8B-B14F-4D97-AF65-F5344CB8AC3E}">
        <p14:creationId xmlns:p14="http://schemas.microsoft.com/office/powerpoint/2010/main" val="12931650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C256C6B-CA35-45AC-AE33-147CC876F17E}" type="slidenum">
              <a:rPr lang="en-GB" altLang="en-US">
                <a:solidFill>
                  <a:srgbClr val="000000"/>
                </a:solidFill>
              </a:rPr>
              <a:pPr>
                <a:defRPr/>
              </a:pPr>
              <a:t>‹nr.›</a:t>
            </a:fld>
            <a:endParaRPr lang="en-GB" altLang="en-US">
              <a:solidFill>
                <a:srgbClr val="000000"/>
              </a:solidFill>
            </a:endParaRPr>
          </a:p>
        </p:txBody>
      </p:sp>
    </p:spTree>
    <p:extLst>
      <p:ext uri="{BB962C8B-B14F-4D97-AF65-F5344CB8AC3E}">
        <p14:creationId xmlns:p14="http://schemas.microsoft.com/office/powerpoint/2010/main" val="268979059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96918E2-9E23-43F3-B78D-C225298EFDA4}" type="slidenum">
              <a:rPr lang="en-GB" altLang="en-US">
                <a:solidFill>
                  <a:srgbClr val="000000"/>
                </a:solidFill>
              </a:rPr>
              <a:pPr>
                <a:defRPr/>
              </a:pPr>
              <a:t>‹nr.›</a:t>
            </a:fld>
            <a:endParaRPr lang="en-GB" altLang="en-US">
              <a:solidFill>
                <a:srgbClr val="000000"/>
              </a:solidFill>
            </a:endParaRPr>
          </a:p>
        </p:txBody>
      </p:sp>
    </p:spTree>
    <p:extLst>
      <p:ext uri="{BB962C8B-B14F-4D97-AF65-F5344CB8AC3E}">
        <p14:creationId xmlns:p14="http://schemas.microsoft.com/office/powerpoint/2010/main" val="376563963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8AEA13-5AC1-4DF0-B592-32848410F502}" type="slidenum">
              <a:rPr lang="en-GB" altLang="en-US">
                <a:solidFill>
                  <a:srgbClr val="000000"/>
                </a:solidFill>
              </a:rPr>
              <a:pPr>
                <a:defRPr/>
              </a:pPr>
              <a:t>‹nr.›</a:t>
            </a:fld>
            <a:endParaRPr lang="en-GB" altLang="en-US">
              <a:solidFill>
                <a:srgbClr val="000000"/>
              </a:solidFill>
            </a:endParaRPr>
          </a:p>
        </p:txBody>
      </p:sp>
    </p:spTree>
    <p:extLst>
      <p:ext uri="{BB962C8B-B14F-4D97-AF65-F5344CB8AC3E}">
        <p14:creationId xmlns:p14="http://schemas.microsoft.com/office/powerpoint/2010/main" val="113736869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2269CF39-464E-471B-9BFC-391D788B65CE}" type="slidenum">
              <a:rPr lang="en-GB" altLang="en-US">
                <a:solidFill>
                  <a:srgbClr val="000000"/>
                </a:solidFill>
              </a:rPr>
              <a:pPr>
                <a:defRPr/>
              </a:pPr>
              <a:t>‹nr.›</a:t>
            </a:fld>
            <a:endParaRPr lang="en-GB" altLang="en-US">
              <a:solidFill>
                <a:srgbClr val="000000"/>
              </a:solidFill>
            </a:endParaRPr>
          </a:p>
        </p:txBody>
      </p:sp>
    </p:spTree>
    <p:extLst>
      <p:ext uri="{BB962C8B-B14F-4D97-AF65-F5344CB8AC3E}">
        <p14:creationId xmlns:p14="http://schemas.microsoft.com/office/powerpoint/2010/main" val="7417012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C4269D59-DFE2-429F-A71E-542373AE0270}" type="slidenum">
              <a:rPr lang="en-GB" altLang="en-US">
                <a:solidFill>
                  <a:srgbClr val="000000"/>
                </a:solidFill>
              </a:rPr>
              <a:pPr>
                <a:defRPr/>
              </a:pPr>
              <a:t>‹nr.›</a:t>
            </a:fld>
            <a:endParaRPr lang="en-GB" altLang="en-US">
              <a:solidFill>
                <a:srgbClr val="000000"/>
              </a:solidFill>
            </a:endParaRPr>
          </a:p>
        </p:txBody>
      </p:sp>
    </p:spTree>
    <p:extLst>
      <p:ext uri="{BB962C8B-B14F-4D97-AF65-F5344CB8AC3E}">
        <p14:creationId xmlns:p14="http://schemas.microsoft.com/office/powerpoint/2010/main" val="788668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D1131744-F467-4931-A657-D41D7AA53879}" type="slidenum">
              <a:rPr lang="en-GB"/>
              <a:pPr/>
              <a:t>‹nr.›</a:t>
            </a:fld>
            <a:endParaRPr lang="en-GB"/>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E7BC22FA-CD27-41B8-997B-FC21065EBE4E}" type="slidenum">
              <a:rPr lang="en-GB" altLang="en-US">
                <a:solidFill>
                  <a:srgbClr val="000000"/>
                </a:solidFill>
              </a:rPr>
              <a:pPr>
                <a:defRPr/>
              </a:pPr>
              <a:t>‹nr.›</a:t>
            </a:fld>
            <a:endParaRPr lang="en-GB" altLang="en-US">
              <a:solidFill>
                <a:srgbClr val="000000"/>
              </a:solidFill>
            </a:endParaRPr>
          </a:p>
        </p:txBody>
      </p:sp>
    </p:spTree>
    <p:extLst>
      <p:ext uri="{BB962C8B-B14F-4D97-AF65-F5344CB8AC3E}">
        <p14:creationId xmlns:p14="http://schemas.microsoft.com/office/powerpoint/2010/main" val="245648200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CEC54A2-B602-4776-99BA-0D90CDB5F83F}" type="slidenum">
              <a:rPr lang="en-GB" altLang="en-US">
                <a:solidFill>
                  <a:srgbClr val="000000"/>
                </a:solidFill>
              </a:rPr>
              <a:pPr>
                <a:defRPr/>
              </a:pPr>
              <a:t>‹nr.›</a:t>
            </a:fld>
            <a:endParaRPr lang="en-GB" altLang="en-US">
              <a:solidFill>
                <a:srgbClr val="000000"/>
              </a:solidFill>
            </a:endParaRPr>
          </a:p>
        </p:txBody>
      </p:sp>
    </p:spTree>
    <p:extLst>
      <p:ext uri="{BB962C8B-B14F-4D97-AF65-F5344CB8AC3E}">
        <p14:creationId xmlns:p14="http://schemas.microsoft.com/office/powerpoint/2010/main" val="25576118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0CD3A9B-50B9-4823-A204-285C5D15FE2A}" type="slidenum">
              <a:rPr lang="en-GB" altLang="en-US">
                <a:solidFill>
                  <a:srgbClr val="000000"/>
                </a:solidFill>
              </a:rPr>
              <a:pPr>
                <a:defRPr/>
              </a:pPr>
              <a:t>‹nr.›</a:t>
            </a:fld>
            <a:endParaRPr lang="en-GB" altLang="en-US">
              <a:solidFill>
                <a:srgbClr val="000000"/>
              </a:solidFill>
            </a:endParaRPr>
          </a:p>
        </p:txBody>
      </p:sp>
    </p:spTree>
    <p:extLst>
      <p:ext uri="{BB962C8B-B14F-4D97-AF65-F5344CB8AC3E}">
        <p14:creationId xmlns:p14="http://schemas.microsoft.com/office/powerpoint/2010/main" val="187423206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D0162E8-62B9-42BC-B9C4-781E132D1D37}" type="slidenum">
              <a:rPr lang="en-GB" altLang="en-US">
                <a:solidFill>
                  <a:srgbClr val="000000"/>
                </a:solidFill>
              </a:rPr>
              <a:pPr>
                <a:defRPr/>
              </a:pPr>
              <a:t>‹nr.›</a:t>
            </a:fld>
            <a:endParaRPr lang="en-GB" altLang="en-US">
              <a:solidFill>
                <a:srgbClr val="000000"/>
              </a:solidFill>
            </a:endParaRPr>
          </a:p>
        </p:txBody>
      </p:sp>
    </p:spTree>
    <p:extLst>
      <p:ext uri="{BB962C8B-B14F-4D97-AF65-F5344CB8AC3E}">
        <p14:creationId xmlns:p14="http://schemas.microsoft.com/office/powerpoint/2010/main" val="51039487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D87BDC2-B774-45F1-BC42-E5C47F4AA48B}" type="slidenum">
              <a:rPr lang="en-GB" altLang="en-US">
                <a:solidFill>
                  <a:srgbClr val="000000"/>
                </a:solidFill>
              </a:rPr>
              <a:pPr>
                <a:defRPr/>
              </a:pPr>
              <a:t>‹nr.›</a:t>
            </a:fld>
            <a:endParaRPr lang="en-GB" altLang="en-US">
              <a:solidFill>
                <a:srgbClr val="000000"/>
              </a:solidFill>
            </a:endParaRPr>
          </a:p>
        </p:txBody>
      </p:sp>
    </p:spTree>
    <p:extLst>
      <p:ext uri="{BB962C8B-B14F-4D97-AF65-F5344CB8AC3E}">
        <p14:creationId xmlns:p14="http://schemas.microsoft.com/office/powerpoint/2010/main" val="2931063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98C0E1D-0405-4A7C-BA37-9F37509426C2}" type="slidenum">
              <a:rPr lang="en-GB"/>
              <a:pPr/>
              <a:t>‹nr.›</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580502AF-40B9-4FC6-8B1E-970A2E366E37}" type="slidenum">
              <a:rPr lang="en-GB"/>
              <a:pPr/>
              <a:t>‹nr.›</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67B52376-05C3-49F6-9F29-C997789D0F0A}" type="slidenum">
              <a:rPr lang="en-GB"/>
              <a:pPr/>
              <a:t>‹nr.›</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83282F08-E945-4099-B772-D26321793139}" type="slidenum">
              <a:rPr lang="en-GB"/>
              <a:pPr/>
              <a:t>‹nr.›</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EAD23F8-2FEF-4843-9CDF-8BC54AFF9275}" type="slidenum">
              <a:rPr lang="en-GB"/>
              <a:pPr/>
              <a:t>‹nr.›</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061DF399-8D94-4DF9-BD72-1C2803340678}" type="slidenum">
              <a:rPr lang="en-GB"/>
              <a:pPr/>
              <a:t>‹nr.›</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3.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3.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fld id="{602768D2-4A8B-4330-BAE2-D1472A5B1CDF}" type="slidenum">
              <a:rPr lang="en-GB"/>
              <a:pPr/>
              <a:t>‹nr.›</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41" name="Picture 17" descr="LOGO CE_Vertical_EN_NEG_quadri_HR"/>
          <p:cNvPicPr>
            <a:picLocks noChangeAspect="1" noChangeArrowheads="1"/>
          </p:cNvPicPr>
          <p:nvPr/>
        </p:nvPicPr>
        <p:blipFill>
          <a:blip r:embed="rId14" cstate="print"/>
          <a:srcRect/>
          <a:stretch>
            <a:fillRect/>
          </a:stretch>
        </p:blipFill>
        <p:spPr bwMode="auto">
          <a:xfrm>
            <a:off x="3957638" y="258763"/>
            <a:ext cx="1436687" cy="1004887"/>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pPr>
              <a:defRPr/>
            </a:pPr>
            <a:fld id="{FACE5863-80AE-43E4-A080-A87139A2C198}" type="slidenum">
              <a:rPr lang="en-GB"/>
              <a:pPr>
                <a:defRPr/>
              </a:pPr>
              <a:t>‹nr.›</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33" name="Picture 17" descr="LOGO CE_Vertical_EN_NEG_quadri_HR"/>
          <p:cNvPicPr>
            <a:picLocks noChangeAspect="1" noChangeArrowheads="1"/>
          </p:cNvPicPr>
          <p:nvPr userDrawn="1"/>
        </p:nvPicPr>
        <p:blipFill>
          <a:blip r:embed="rId13" cstate="print"/>
          <a:srcRect/>
          <a:stretch>
            <a:fillRect/>
          </a:stretch>
        </p:blipFill>
        <p:spPr bwMode="auto">
          <a:xfrm>
            <a:off x="3957638" y="258763"/>
            <a:ext cx="1436687" cy="1004887"/>
          </a:xfrm>
          <a:prstGeom prst="rect">
            <a:avLst/>
          </a:prstGeom>
          <a:noFill/>
          <a:ln w="9525">
            <a:noFill/>
            <a:miter lim="800000"/>
            <a:headEnd/>
            <a:tailEnd/>
          </a:ln>
        </p:spPr>
      </p:pic>
    </p:spTree>
    <p:extLst>
      <p:ext uri="{BB962C8B-B14F-4D97-AF65-F5344CB8AC3E}">
        <p14:creationId xmlns:p14="http://schemas.microsoft.com/office/powerpoint/2010/main" val="192808919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BE" altLang="en-US"/>
              <a:t>Second level</a:t>
            </a:r>
            <a:endParaRPr lang="en-GB" altLang="en-US"/>
          </a:p>
          <a:p>
            <a:pPr lvl="1"/>
            <a:r>
              <a:rPr lang="en-GB" altLang="en-US"/>
              <a:t>Third level</a:t>
            </a:r>
          </a:p>
          <a:p>
            <a:pPr lvl="2"/>
            <a:r>
              <a:rPr lang="en-GB" altLang="en-US"/>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schemeClr val="tx1"/>
                </a:solidFill>
                <a:latin typeface="Arial" charset="0"/>
              </a:defRPr>
            </a:lvl1pPr>
          </a:lstStyle>
          <a:p>
            <a:pPr>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latin typeface="Arial" charset="0"/>
              </a:defRPr>
            </a:lvl1pPr>
          </a:lstStyle>
          <a:p>
            <a:pPr>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latin typeface="Arial" panose="020B0604020202020204" pitchFamily="34" charset="0"/>
              </a:defRPr>
            </a:lvl1pPr>
          </a:lstStyle>
          <a:p>
            <a:pPr>
              <a:defRPr/>
            </a:pPr>
            <a:fld id="{5AC7B0F0-947A-4EB7-8707-8B5E6A55DB62}" type="slidenum">
              <a:rPr lang="en-GB" altLang="en-US">
                <a:solidFill>
                  <a:srgbClr val="000000"/>
                </a:solidFill>
              </a:rPr>
              <a:pPr>
                <a:defRPr/>
              </a:pPr>
              <a:t>‹nr.›</a:t>
            </a:fld>
            <a:endParaRPr lang="en-GB" altLang="en-US">
              <a:solidFill>
                <a:srgbClr val="000000"/>
              </a:solidFill>
            </a:endParaRPr>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solidFill>
                <a:srgbClr val="FFFFFF"/>
              </a:solidFill>
            </a:endParaRPr>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solidFill>
                <a:srgbClr val="FFFFFF"/>
              </a:solidFill>
            </a:endParaRPr>
          </a:p>
        </p:txBody>
      </p:sp>
      <p:pic>
        <p:nvPicPr>
          <p:cNvPr id="1033" name="Picture 17" descr="LOGO CE_Vertical_EN_NEG_quadri_H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6156516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dt="0"/>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buChar char="•"/>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Grp="1" noChangeArrowheads="1"/>
          </p:cNvSpPr>
          <p:nvPr>
            <p:ph type="ctrTitle"/>
          </p:nvPr>
        </p:nvSpPr>
        <p:spPr>
          <a:xfrm>
            <a:off x="539552" y="1628800"/>
            <a:ext cx="8279830" cy="1296144"/>
          </a:xfrm>
        </p:spPr>
        <p:txBody>
          <a:bodyPr/>
          <a:lstStyle/>
          <a:p>
            <a:pPr algn="ctr"/>
            <a:br>
              <a:rPr lang="en-US" sz="2600" dirty="0"/>
            </a:br>
            <a:br>
              <a:rPr lang="en-US" sz="2600" dirty="0"/>
            </a:br>
            <a:r>
              <a:rPr lang="en-US" sz="2800" dirty="0"/>
              <a:t>Budget support training</a:t>
            </a:r>
            <a:br>
              <a:rPr lang="en-US" sz="2800" dirty="0"/>
            </a:br>
            <a:br>
              <a:rPr lang="en-US" sz="2800" dirty="0"/>
            </a:br>
            <a:br>
              <a:rPr lang="en-GB" sz="2000" dirty="0">
                <a:solidFill>
                  <a:srgbClr val="FF3300"/>
                </a:solidFill>
              </a:rPr>
            </a:br>
            <a:endParaRPr lang="en-GB" sz="2000" dirty="0"/>
          </a:p>
        </p:txBody>
      </p:sp>
      <p:sp>
        <p:nvSpPr>
          <p:cNvPr id="3075" name="Rectangle 6"/>
          <p:cNvSpPr>
            <a:spLocks noGrp="1" noChangeArrowheads="1"/>
          </p:cNvSpPr>
          <p:nvPr>
            <p:ph type="subTitle" idx="1"/>
          </p:nvPr>
        </p:nvSpPr>
        <p:spPr>
          <a:xfrm>
            <a:off x="323528" y="3068960"/>
            <a:ext cx="8532813" cy="2159992"/>
          </a:xfrm>
        </p:spPr>
        <p:txBody>
          <a:bodyPr/>
          <a:lstStyle/>
          <a:p>
            <a:pPr algn="ctr" eaLnBrk="1" hangingPunct="1"/>
            <a:endParaRPr lang="en-US" sz="2000" dirty="0"/>
          </a:p>
          <a:p>
            <a:pPr algn="ctr" eaLnBrk="1" hangingPunct="1"/>
            <a:r>
              <a:rPr lang="en-US" sz="2000" dirty="0"/>
              <a:t>Module 3</a:t>
            </a:r>
          </a:p>
          <a:p>
            <a:pPr algn="ctr" eaLnBrk="1" hangingPunct="1"/>
            <a:endParaRPr lang="en-US" sz="2000" dirty="0"/>
          </a:p>
          <a:p>
            <a:pPr algn="ctr" eaLnBrk="1" hangingPunct="1"/>
            <a:r>
              <a:rPr lang="en-GB" sz="2000" dirty="0"/>
              <a:t>Eligibility criteria of EU Budget Support Contracts</a:t>
            </a:r>
          </a:p>
          <a:p>
            <a:pPr algn="ctr" eaLnBrk="1" hangingPunct="1"/>
            <a:endParaRPr lang="fr-BE" sz="2000" dirty="0"/>
          </a:p>
          <a:p>
            <a:pPr algn="ctr" eaLnBrk="1" hangingPunct="1"/>
            <a:endParaRPr lang="fr-BE" sz="2000" dirty="0"/>
          </a:p>
          <a:p>
            <a:pPr algn="ctr" eaLnBrk="1" hangingPunct="1"/>
            <a:endParaRPr lang="en-GB"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1888" y="1441698"/>
            <a:ext cx="8517384" cy="430887"/>
          </a:xfrm>
        </p:spPr>
        <p:txBody>
          <a:bodyPr wrap="square">
            <a:spAutoFit/>
          </a:bodyPr>
          <a:lstStyle/>
          <a:p>
            <a:r>
              <a:rPr lang="en-GB" sz="2200" dirty="0">
                <a:solidFill>
                  <a:srgbClr val="2D2D8A"/>
                </a:solidFill>
                <a:latin typeface="Tw Cen MT"/>
                <a:ea typeface="+mn-ea"/>
                <a:cs typeface="Tw Cen MT"/>
              </a:rPr>
              <a:t>A good policy document should:</a:t>
            </a:r>
          </a:p>
        </p:txBody>
      </p:sp>
      <p:sp>
        <p:nvSpPr>
          <p:cNvPr id="3" name="Content Placeholder 2"/>
          <p:cNvSpPr>
            <a:spLocks noGrp="1"/>
          </p:cNvSpPr>
          <p:nvPr>
            <p:ph idx="1"/>
          </p:nvPr>
        </p:nvSpPr>
        <p:spPr>
          <a:xfrm>
            <a:off x="461888" y="2101821"/>
            <a:ext cx="8229600" cy="4143404"/>
          </a:xfrm>
        </p:spPr>
        <p:txBody>
          <a:bodyPr>
            <a:noAutofit/>
          </a:bodyPr>
          <a:lstStyle/>
          <a:p>
            <a:pPr>
              <a:spcAft>
                <a:spcPts val="600"/>
              </a:spcAft>
              <a:buClrTx/>
              <a:buFont typeface="Wingdings" pitchFamily="2" charset="2"/>
              <a:buChar char="§"/>
            </a:pPr>
            <a:r>
              <a:rPr lang="en-GB" sz="2000" i="0" dirty="0">
                <a:solidFill>
                  <a:srgbClr val="2D2D8A"/>
                </a:solidFill>
                <a:latin typeface="Tw Cen MT"/>
                <a:cs typeface="Tw Cen MT"/>
              </a:rPr>
              <a:t>Be authored and endorsed by the Government (not the donors)</a:t>
            </a:r>
          </a:p>
          <a:p>
            <a:pPr>
              <a:spcAft>
                <a:spcPts val="600"/>
              </a:spcAft>
              <a:buClrTx/>
              <a:buFont typeface="Wingdings" pitchFamily="2" charset="2"/>
              <a:buChar char="§"/>
            </a:pPr>
            <a:r>
              <a:rPr lang="en-GB" sz="2000" i="0" dirty="0">
                <a:solidFill>
                  <a:srgbClr val="2D2D8A"/>
                </a:solidFill>
                <a:latin typeface="Tw Cen MT"/>
                <a:cs typeface="Tw Cen MT"/>
              </a:rPr>
              <a:t>Address the role of the government in the sector/area and distinguish regulatory functions and service delivery</a:t>
            </a:r>
          </a:p>
          <a:p>
            <a:pPr>
              <a:spcAft>
                <a:spcPts val="600"/>
              </a:spcAft>
              <a:buClrTx/>
              <a:buFont typeface="Wingdings" pitchFamily="2" charset="2"/>
              <a:buChar char="§"/>
            </a:pPr>
            <a:r>
              <a:rPr lang="en-GB" sz="2000" i="0" dirty="0">
                <a:solidFill>
                  <a:srgbClr val="2D2D8A"/>
                </a:solidFill>
                <a:latin typeface="Tw Cen MT"/>
                <a:cs typeface="Tw Cen MT"/>
              </a:rPr>
              <a:t>Define allocation of responsibilities between Ministries involved and tiers of government, and identify capacity constraints and requirements to mitigate them</a:t>
            </a:r>
          </a:p>
          <a:p>
            <a:pPr>
              <a:spcAft>
                <a:spcPts val="600"/>
              </a:spcAft>
              <a:buClrTx/>
              <a:buFont typeface="Wingdings" pitchFamily="2" charset="2"/>
              <a:buChar char="§"/>
            </a:pPr>
            <a:r>
              <a:rPr lang="en-GB" sz="2000" i="0" dirty="0">
                <a:solidFill>
                  <a:srgbClr val="2D2D8A"/>
                </a:solidFill>
                <a:latin typeface="Tw Cen MT"/>
                <a:cs typeface="Tw Cen MT"/>
              </a:rPr>
              <a:t>Focus on the resources requirements to implement the policy, including current and capital expenditures</a:t>
            </a:r>
          </a:p>
          <a:p>
            <a:pPr>
              <a:spcAft>
                <a:spcPts val="600"/>
              </a:spcAft>
              <a:buClrTx/>
              <a:buFont typeface="Wingdings" pitchFamily="2" charset="2"/>
              <a:buChar char="§"/>
            </a:pPr>
            <a:r>
              <a:rPr lang="en-GB" sz="2000" i="0" dirty="0">
                <a:solidFill>
                  <a:srgbClr val="2D2D8A"/>
                </a:solidFill>
                <a:latin typeface="Tw Cen MT"/>
                <a:cs typeface="Tw Cen MT"/>
              </a:rPr>
              <a:t>Have a strong result orientation</a:t>
            </a:r>
          </a:p>
          <a:p>
            <a:pPr>
              <a:spcAft>
                <a:spcPts val="600"/>
              </a:spcAft>
              <a:buClrTx/>
              <a:buFont typeface="Wingdings" pitchFamily="2" charset="2"/>
              <a:buChar char="§"/>
            </a:pPr>
            <a:r>
              <a:rPr lang="en-GB" sz="2000" i="0" dirty="0">
                <a:solidFill>
                  <a:srgbClr val="2D2D8A"/>
                </a:solidFill>
                <a:latin typeface="Tw Cen MT"/>
                <a:cs typeface="Tw Cen MT"/>
              </a:rPr>
              <a:t>Set up clear mechanism for monitoring, review and updating the policy document </a:t>
            </a:r>
          </a:p>
          <a:p>
            <a:pPr>
              <a:buClrTx/>
              <a:buFont typeface="Wingdings" pitchFamily="2" charset="2"/>
              <a:buChar char="§"/>
            </a:pPr>
            <a:endParaRPr lang="en-GB" sz="2000" i="0" dirty="0">
              <a:solidFill>
                <a:srgbClr val="2D2D8A"/>
              </a:solidFill>
              <a:latin typeface="Tw Cen MT"/>
              <a:cs typeface="Tw Cen MT"/>
            </a:endParaRPr>
          </a:p>
          <a:p>
            <a:pPr>
              <a:buClrTx/>
              <a:buFont typeface="Wingdings" pitchFamily="2" charset="2"/>
              <a:buChar char="§"/>
            </a:pPr>
            <a:endParaRPr lang="en-GB" sz="2000" i="0" dirty="0">
              <a:solidFill>
                <a:srgbClr val="2D2D8A"/>
              </a:solidFill>
              <a:latin typeface="Tw Cen MT"/>
              <a:cs typeface="Tw Cen MT"/>
            </a:endParaRPr>
          </a:p>
          <a:p>
            <a:pPr lvl="1">
              <a:buClrTx/>
              <a:buNone/>
            </a:pPr>
            <a:endParaRPr lang="en-GB" i="0" dirty="0">
              <a:solidFill>
                <a:srgbClr val="2D2D8A"/>
              </a:solidFill>
              <a:latin typeface="Tw Cen MT"/>
              <a:cs typeface="Tw Cen MT"/>
            </a:endParaRPr>
          </a:p>
          <a:p>
            <a:endParaRPr lang="en-GB" sz="2000" i="0" dirty="0">
              <a:solidFill>
                <a:srgbClr val="2D2D8A"/>
              </a:solidFill>
              <a:latin typeface="Tw Cen MT"/>
              <a:cs typeface="Tw Cen MT"/>
            </a:endParaRPr>
          </a:p>
        </p:txBody>
      </p:sp>
      <p:sp>
        <p:nvSpPr>
          <p:cNvPr id="4" name="Slide Number Placeholder 3"/>
          <p:cNvSpPr>
            <a:spLocks noGrp="1"/>
          </p:cNvSpPr>
          <p:nvPr>
            <p:ph type="sldNum" sz="quarter" idx="12"/>
          </p:nvPr>
        </p:nvSpPr>
        <p:spPr>
          <a:xfrm>
            <a:off x="6553200" y="6245225"/>
            <a:ext cx="2133600" cy="559164"/>
          </a:xfrm>
        </p:spPr>
        <p:txBody>
          <a:bodyPr/>
          <a:lstStyle/>
          <a:p>
            <a:fld id="{37B83C0C-BC65-4367-9B8A-060D4801009D}" type="slidenum">
              <a:rPr lang="en-GB" smtClean="0"/>
              <a:pPr/>
              <a:t>10</a:t>
            </a:fld>
            <a:endParaRPr lang="en-GB"/>
          </a:p>
        </p:txBody>
      </p:sp>
      <p:sp>
        <p:nvSpPr>
          <p:cNvPr id="5" name="Slide Number Placeholder 3"/>
          <p:cNvSpPr txBox="1">
            <a:spLocks/>
          </p:cNvSpPr>
          <p:nvPr/>
        </p:nvSpPr>
        <p:spPr>
          <a:xfrm>
            <a:off x="8069752" y="33056"/>
            <a:ext cx="1066800" cy="329184"/>
          </a:xfrm>
          <a:prstGeom prst="rect">
            <a:avLst/>
          </a:prstGeom>
        </p:spPr>
        <p:txBody>
          <a:bodyPr vert="horz" lIns="91440" tIns="45720" rIns="91440" bIns="45720" rtlCol="0" anchor="ctr"/>
          <a:lstStyle>
            <a:defPPr>
              <a:defRPr lang="en-US"/>
            </a:defPPr>
            <a:lvl1pPr marL="0" algn="r" defTabSz="914400" rtl="0" eaLnBrk="1" latinLnBrk="0" hangingPunct="1">
              <a:defRPr sz="1400" b="1" kern="1200">
                <a:solidFill>
                  <a:srgbClr val="FFFFFF"/>
                </a:solidFill>
                <a:latin typeface="Tw Cen M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7B83C0C-BC65-4367-9B8A-060D4801009D}" type="slidenum">
              <a:rPr lang="en-GB" smtClean="0"/>
              <a:pPr/>
              <a:t>10</a:t>
            </a:fld>
            <a:endParaRPr lang="en-GB" dirty="0"/>
          </a:p>
        </p:txBody>
      </p:sp>
    </p:spTree>
    <p:extLst>
      <p:ext uri="{BB962C8B-B14F-4D97-AF65-F5344CB8AC3E}">
        <p14:creationId xmlns:p14="http://schemas.microsoft.com/office/powerpoint/2010/main" val="748368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en-GB" dirty="0"/>
              <a:t>Outline</a:t>
            </a:r>
          </a:p>
        </p:txBody>
      </p:sp>
      <p:sp>
        <p:nvSpPr>
          <p:cNvPr id="3" name="Content Placeholder 2"/>
          <p:cNvSpPr>
            <a:spLocks noGrp="1"/>
          </p:cNvSpPr>
          <p:nvPr>
            <p:ph idx="1"/>
          </p:nvPr>
        </p:nvSpPr>
        <p:spPr>
          <a:xfrm>
            <a:off x="500034" y="1844824"/>
            <a:ext cx="8229600" cy="4752528"/>
          </a:xfrm>
        </p:spPr>
        <p:txBody>
          <a:bodyPr/>
          <a:lstStyle/>
          <a:p>
            <a:pPr marL="457200" indent="-457200">
              <a:spcBef>
                <a:spcPts val="1200"/>
              </a:spcBef>
              <a:buClrTx/>
              <a:buAutoNum type="arabicPeriod"/>
            </a:pPr>
            <a:endParaRPr lang="en-GB" sz="2200" i="0" dirty="0">
              <a:solidFill>
                <a:srgbClr val="C00000"/>
              </a:solidFill>
            </a:endParaRPr>
          </a:p>
          <a:p>
            <a:pPr marL="457200" indent="-457200">
              <a:spcBef>
                <a:spcPts val="1200"/>
              </a:spcBef>
              <a:buClrTx/>
              <a:buAutoNum type="arabicPeriod"/>
            </a:pPr>
            <a:r>
              <a:rPr lang="en-GB" sz="2200" i="0" dirty="0">
                <a:solidFill>
                  <a:schemeClr val="accent2"/>
                </a:solidFill>
              </a:rPr>
              <a:t>Four eligibility criteria rationale </a:t>
            </a:r>
          </a:p>
          <a:p>
            <a:pPr marL="457200" indent="-457200">
              <a:spcBef>
                <a:spcPts val="1200"/>
              </a:spcBef>
              <a:buClrTx/>
              <a:buAutoNum type="arabicPeriod"/>
            </a:pPr>
            <a:r>
              <a:rPr lang="en-GB" sz="2200" i="0" dirty="0">
                <a:solidFill>
                  <a:schemeClr val="accent2"/>
                </a:solidFill>
              </a:rPr>
              <a:t>Public policy</a:t>
            </a:r>
          </a:p>
          <a:p>
            <a:pPr marL="457200" indent="-457200">
              <a:spcBef>
                <a:spcPts val="1200"/>
              </a:spcBef>
              <a:buClrTx/>
              <a:buAutoNum type="arabicPeriod"/>
            </a:pPr>
            <a:r>
              <a:rPr lang="en-GB" sz="2200" b="1" i="0" dirty="0">
                <a:solidFill>
                  <a:srgbClr val="C00000"/>
                </a:solidFill>
              </a:rPr>
              <a:t>Stable macroeconomic framework</a:t>
            </a:r>
          </a:p>
          <a:p>
            <a:pPr marL="457200" indent="-457200">
              <a:spcBef>
                <a:spcPts val="1200"/>
              </a:spcBef>
              <a:buClrTx/>
              <a:buAutoNum type="arabicPeriod"/>
            </a:pPr>
            <a:r>
              <a:rPr lang="en-GB" sz="2200" i="0" dirty="0">
                <a:solidFill>
                  <a:schemeClr val="accent2"/>
                </a:solidFill>
              </a:rPr>
              <a:t>Public financial management</a:t>
            </a:r>
          </a:p>
          <a:p>
            <a:pPr marL="457200" indent="-457200">
              <a:spcBef>
                <a:spcPts val="1200"/>
              </a:spcBef>
              <a:buClrTx/>
              <a:buAutoNum type="arabicPeriod"/>
            </a:pPr>
            <a:r>
              <a:rPr lang="en-GB" sz="2200" i="0" dirty="0">
                <a:solidFill>
                  <a:schemeClr val="accent2"/>
                </a:solidFill>
              </a:rPr>
              <a:t>Transparency and oversight of the budget</a:t>
            </a:r>
          </a:p>
          <a:p>
            <a:pPr marL="457200" indent="-457200">
              <a:spcBef>
                <a:spcPts val="1200"/>
              </a:spcBef>
              <a:buClrTx/>
              <a:buAutoNum type="arabicPeriod"/>
            </a:pPr>
            <a:r>
              <a:rPr lang="en-GB" sz="2200" i="0" dirty="0">
                <a:solidFill>
                  <a:schemeClr val="accent2"/>
                </a:solidFill>
              </a:rPr>
              <a:t>The budget as the main framework of intervention  </a:t>
            </a:r>
          </a:p>
          <a:p>
            <a:pPr marL="0" indent="0">
              <a:spcBef>
                <a:spcPts val="1200"/>
              </a:spcBef>
              <a:buClrTx/>
              <a:buNone/>
            </a:pPr>
            <a:endParaRPr lang="fr-BE" i="0" dirty="0"/>
          </a:p>
          <a:p>
            <a:pPr marL="457200" indent="-457200">
              <a:spcBef>
                <a:spcPts val="1200"/>
              </a:spcBef>
              <a:buClrTx/>
              <a:buFont typeface="+mj-lt"/>
              <a:buAutoNum type="arabicPeriod" startAt="5"/>
            </a:pPr>
            <a:endParaRPr lang="en-GB" i="0" dirty="0"/>
          </a:p>
          <a:p>
            <a:pPr marL="457200" indent="-457200">
              <a:buClrTx/>
              <a:buNone/>
            </a:pPr>
            <a:endParaRPr lang="en-GB"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11</a:t>
            </a:fld>
            <a:endParaRPr lang="en-GB" dirty="0"/>
          </a:p>
        </p:txBody>
      </p:sp>
    </p:spTree>
    <p:extLst>
      <p:ext uri="{BB962C8B-B14F-4D97-AF65-F5344CB8AC3E}">
        <p14:creationId xmlns:p14="http://schemas.microsoft.com/office/powerpoint/2010/main" val="198342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395536" y="1052736"/>
            <a:ext cx="8229600" cy="936625"/>
          </a:xfrm>
        </p:spPr>
        <p:txBody>
          <a:bodyPr/>
          <a:lstStyle/>
          <a:p>
            <a:pPr indent="0" eaLnBrk="1" hangingPunct="1"/>
            <a:r>
              <a:rPr lang="en-US" sz="2400"/>
              <a:t>Macroeconomic stability: why is it an eligibility criterion?</a:t>
            </a:r>
          </a:p>
        </p:txBody>
      </p:sp>
      <p:sp>
        <p:nvSpPr>
          <p:cNvPr id="6148" name="Slide Number Placeholder 1"/>
          <p:cNvSpPr>
            <a:spLocks noGrp="1"/>
          </p:cNvSpPr>
          <p:nvPr>
            <p:ph type="sldNum" sz="quarter" idx="12"/>
          </p:nvPr>
        </p:nvSpPr>
        <p:spPr>
          <a:noFill/>
          <a:ln>
            <a:miter lim="800000"/>
            <a:headEnd/>
            <a:tailEnd/>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FF57B65-6B14-4ADD-92C4-078AEDE4D68D}" type="slidenum">
              <a:rPr kumimoji="0" lang="en-GB" sz="14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GB"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AutoShape 7"/>
          <p:cNvSpPr>
            <a:spLocks noGrp="1" noChangeArrowheads="1"/>
          </p:cNvSpPr>
          <p:nvPr>
            <p:ph type="body" idx="1"/>
          </p:nvPr>
        </p:nvSpPr>
        <p:spPr bwMode="auto">
          <a:xfrm>
            <a:off x="971600" y="2060848"/>
            <a:ext cx="2627784" cy="1512689"/>
          </a:xfrm>
          <a:prstGeom prst="can">
            <a:avLst>
              <a:gd name="adj" fmla="val 25000"/>
            </a:avLst>
          </a:prstGeom>
          <a:solidFill>
            <a:srgbClr val="7D0900"/>
          </a:solidFill>
          <a:ln w="12700">
            <a:solidFill>
              <a:srgbClr val="7D0900"/>
            </a:solidFill>
            <a:round/>
            <a:headEnd/>
            <a:tailEnd/>
          </a:ln>
          <a:effectLst/>
        </p:spPr>
        <p:txBody>
          <a:bodyPr lIns="72000" tIns="72000" rIns="72000" bIns="72000" anchor="ctr"/>
          <a:lstStyle/>
          <a:p>
            <a:pPr algn="ctr" eaLnBrk="0" hangingPunct="0">
              <a:buNone/>
            </a:pPr>
            <a:r>
              <a:rPr lang="en-US" sz="1600">
                <a:solidFill>
                  <a:srgbClr val="FFFFFF"/>
                </a:solidFill>
              </a:rPr>
              <a:t>Macroeconomic stability:</a:t>
            </a:r>
          </a:p>
          <a:p>
            <a:pPr algn="ctr" eaLnBrk="0" hangingPunct="0">
              <a:buNone/>
            </a:pPr>
            <a:r>
              <a:rPr lang="en-US" sz="1600">
                <a:solidFill>
                  <a:srgbClr val="FFFFFF"/>
                </a:solidFill>
              </a:rPr>
              <a:t>Precondition for </a:t>
            </a:r>
          </a:p>
        </p:txBody>
      </p:sp>
      <p:pic>
        <p:nvPicPr>
          <p:cNvPr id="40968" name="Picture 8" descr="http://upload.wikimedia.org/wikipedia/commons/thumb/e/e0/Explosion.svg/477px-Explosion.svg.png"/>
          <p:cNvPicPr>
            <a:picLocks noChangeAspect="1" noChangeArrowheads="1"/>
          </p:cNvPicPr>
          <p:nvPr/>
        </p:nvPicPr>
        <p:blipFill>
          <a:blip r:embed="rId3" cstate="print"/>
          <a:srcRect/>
          <a:stretch>
            <a:fillRect/>
          </a:stretch>
        </p:blipFill>
        <p:spPr bwMode="auto">
          <a:xfrm>
            <a:off x="5508104" y="2060848"/>
            <a:ext cx="2376264" cy="1493506"/>
          </a:xfrm>
          <a:prstGeom prst="rect">
            <a:avLst/>
          </a:prstGeom>
          <a:solidFill>
            <a:srgbClr val="7D0900"/>
          </a:solidFill>
          <a:ln w="12700">
            <a:solidFill>
              <a:srgbClr val="7D0900"/>
            </a:solidFill>
            <a:round/>
            <a:headEnd/>
            <a:tailEnd/>
          </a:ln>
          <a:effectLst/>
        </p:spPr>
      </p:pic>
      <p:sp>
        <p:nvSpPr>
          <p:cNvPr id="10" name="TextBox 9"/>
          <p:cNvSpPr txBox="1"/>
          <p:nvPr/>
        </p:nvSpPr>
        <p:spPr>
          <a:xfrm>
            <a:off x="5868144" y="2564904"/>
            <a:ext cx="1800200" cy="58477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fr-BE" sz="1600" b="0" i="0" u="none" strike="noStrike" kern="1200" cap="none" spc="0" normalizeH="0" baseline="0" noProof="0" err="1">
                <a:ln>
                  <a:noFill/>
                </a:ln>
                <a:solidFill>
                  <a:srgbClr val="FFFFFF"/>
                </a:solidFill>
                <a:effectLst/>
                <a:uLnTx/>
                <a:uFillTx/>
                <a:latin typeface="Verdana (body)"/>
                <a:ea typeface="+mn-ea"/>
                <a:cs typeface="+mn-cs"/>
              </a:rPr>
              <a:t>Macroeconomic</a:t>
            </a:r>
            <a:r>
              <a:rPr kumimoji="0" lang="fr-BE" sz="1200" b="0" i="0" u="none" strike="noStrike" kern="1200" cap="none" spc="0" normalizeH="0" baseline="0" noProof="0">
                <a:ln>
                  <a:noFill/>
                </a:ln>
                <a:solidFill>
                  <a:srgbClr val="FFFFFF"/>
                </a:solidFill>
                <a:effectLst/>
                <a:uLnTx/>
                <a:uFillTx/>
                <a:latin typeface="Verdana" pitchFamily="34" charset="0"/>
                <a:ea typeface="+mn-ea"/>
                <a:cs typeface="+mn-cs"/>
              </a:rPr>
              <a:t> </a:t>
            </a:r>
            <a:r>
              <a:rPr kumimoji="0" lang="fr-BE" sz="1600" b="0" i="1" u="none" strike="noStrike" kern="1200" cap="none" spc="0" normalizeH="0" baseline="0" noProof="0" err="1">
                <a:ln>
                  <a:noFill/>
                </a:ln>
                <a:solidFill>
                  <a:srgbClr val="FFFFFF"/>
                </a:solidFill>
                <a:effectLst/>
                <a:uLnTx/>
                <a:uFillTx/>
                <a:latin typeface="Verdana"/>
                <a:ea typeface="+mn-ea"/>
                <a:cs typeface="+mn-cs"/>
              </a:rPr>
              <a:t>instability</a:t>
            </a:r>
            <a:endParaRPr kumimoji="0" lang="en-GB" sz="1600" b="0" i="1" u="none" strike="noStrike" kern="1200" cap="none" spc="0" normalizeH="0" baseline="0" noProof="0">
              <a:ln>
                <a:noFill/>
              </a:ln>
              <a:solidFill>
                <a:srgbClr val="FFFFFF"/>
              </a:solidFill>
              <a:effectLst/>
              <a:uLnTx/>
              <a:uFillTx/>
              <a:latin typeface="Verdana"/>
              <a:ea typeface="+mn-ea"/>
              <a:cs typeface="+mn-cs"/>
            </a:endParaRPr>
          </a:p>
        </p:txBody>
      </p:sp>
      <p:sp>
        <p:nvSpPr>
          <p:cNvPr id="11" name="AutoShape 64"/>
          <p:cNvSpPr>
            <a:spLocks noChangeArrowheads="1"/>
          </p:cNvSpPr>
          <p:nvPr/>
        </p:nvSpPr>
        <p:spPr bwMode="auto">
          <a:xfrm rot="5400000">
            <a:off x="291505" y="4829175"/>
            <a:ext cx="1792238" cy="1728192"/>
          </a:xfrm>
          <a:prstGeom prst="homePlate">
            <a:avLst>
              <a:gd name="adj" fmla="val 18212"/>
            </a:avLst>
          </a:prstGeom>
          <a:solidFill>
            <a:srgbClr val="DCDCDC"/>
          </a:solidFill>
          <a:ln w="12700">
            <a:solidFill>
              <a:srgbClr val="000000"/>
            </a:solidFill>
            <a:miter lim="800000"/>
            <a:headEnd/>
            <a:tailEnd/>
          </a:ln>
          <a:effectLst/>
        </p:spPr>
        <p:txBody>
          <a:bodyPr rot="10800000" vert="eaVert" lIns="72000" tIns="72000" rIns="72000" bIns="72000" anchor="ct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600" b="0" i="0" u="none" strike="noStrike" kern="1200" cap="none" spc="0" normalizeH="0" baseline="0" noProof="0">
                <a:ln>
                  <a:noFill/>
                </a:ln>
                <a:solidFill>
                  <a:srgbClr val="000000"/>
                </a:solidFill>
                <a:effectLst/>
                <a:uLnTx/>
                <a:uFillTx/>
                <a:latin typeface="Verdana" pitchFamily="34" charset="0"/>
                <a:ea typeface="+mn-ea"/>
                <a:cs typeface="+mn-cs"/>
              </a:rPr>
              <a:t>income growth of poor people</a:t>
            </a:r>
          </a:p>
        </p:txBody>
      </p:sp>
      <p:sp>
        <p:nvSpPr>
          <p:cNvPr id="12" name="AutoShape 65"/>
          <p:cNvSpPr>
            <a:spLocks noChangeArrowheads="1"/>
          </p:cNvSpPr>
          <p:nvPr/>
        </p:nvSpPr>
        <p:spPr bwMode="auto">
          <a:xfrm rot="5400000">
            <a:off x="503547" y="3537014"/>
            <a:ext cx="1368153" cy="1728192"/>
          </a:xfrm>
          <a:prstGeom prst="homePlate">
            <a:avLst>
              <a:gd name="adj" fmla="val 18212"/>
            </a:avLst>
          </a:prstGeom>
          <a:solidFill>
            <a:srgbClr val="DCDCDC"/>
          </a:solidFill>
          <a:ln w="12700">
            <a:solidFill>
              <a:srgbClr val="000000"/>
            </a:solidFill>
            <a:miter lim="800000"/>
            <a:headEnd/>
            <a:tailEnd/>
          </a:ln>
          <a:effectLst/>
        </p:spPr>
        <p:txBody>
          <a:bodyPr rot="10800000" vert="eaVert" lIns="72000" tIns="72000" rIns="72000" bIns="72000" anchor="ct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600" b="0" i="0" u="none" strike="noStrike" kern="1200" cap="none" spc="0" normalizeH="0" baseline="0" noProof="0">
                <a:ln>
                  <a:noFill/>
                </a:ln>
                <a:solidFill>
                  <a:srgbClr val="000000"/>
                </a:solidFill>
                <a:effectLst/>
                <a:uLnTx/>
                <a:uFillTx/>
                <a:latin typeface="Verdana" pitchFamily="34" charset="0"/>
                <a:ea typeface="+mn-ea"/>
                <a:cs typeface="+mn-cs"/>
              </a:rPr>
              <a:t>sustained economic growth</a:t>
            </a:r>
          </a:p>
        </p:txBody>
      </p:sp>
      <p:sp>
        <p:nvSpPr>
          <p:cNvPr id="13" name="AutoShape 64"/>
          <p:cNvSpPr>
            <a:spLocks noChangeArrowheads="1"/>
          </p:cNvSpPr>
          <p:nvPr/>
        </p:nvSpPr>
        <p:spPr bwMode="auto">
          <a:xfrm rot="5400000">
            <a:off x="2487749" y="4865179"/>
            <a:ext cx="1720230" cy="1728192"/>
          </a:xfrm>
          <a:prstGeom prst="homePlate">
            <a:avLst>
              <a:gd name="adj" fmla="val 18212"/>
            </a:avLst>
          </a:prstGeom>
          <a:solidFill>
            <a:srgbClr val="DCDCDC"/>
          </a:solidFill>
          <a:ln w="12700">
            <a:solidFill>
              <a:srgbClr val="000000"/>
            </a:solidFill>
            <a:miter lim="800000"/>
            <a:headEnd/>
            <a:tailEnd/>
          </a:ln>
          <a:effectLst/>
        </p:spPr>
        <p:txBody>
          <a:bodyPr rot="10800000" vert="eaVert" lIns="72000" tIns="72000" rIns="72000" bIns="72000" anchor="ct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600" b="0" i="0" u="none" strike="noStrike" kern="1200" cap="none" spc="0" normalizeH="0" baseline="0" noProof="0">
                <a:ln>
                  <a:noFill/>
                </a:ln>
                <a:solidFill>
                  <a:srgbClr val="000000"/>
                </a:solidFill>
                <a:effectLst/>
                <a:uLnTx/>
                <a:uFillTx/>
                <a:latin typeface="Verdana" pitchFamily="34" charset="0"/>
                <a:ea typeface="+mn-ea"/>
                <a:cs typeface="+mn-cs"/>
              </a:rPr>
              <a:t>sustained funding of poverty reduction policies</a:t>
            </a:r>
          </a:p>
        </p:txBody>
      </p:sp>
      <p:sp>
        <p:nvSpPr>
          <p:cNvPr id="14" name="AutoShape 65"/>
          <p:cNvSpPr>
            <a:spLocks noChangeArrowheads="1"/>
          </p:cNvSpPr>
          <p:nvPr/>
        </p:nvSpPr>
        <p:spPr bwMode="auto">
          <a:xfrm rot="5400000">
            <a:off x="2663788" y="3537013"/>
            <a:ext cx="1368151" cy="1728192"/>
          </a:xfrm>
          <a:prstGeom prst="homePlate">
            <a:avLst>
              <a:gd name="adj" fmla="val 18212"/>
            </a:avLst>
          </a:prstGeom>
          <a:solidFill>
            <a:srgbClr val="DCDCDC"/>
          </a:solidFill>
          <a:ln w="12700">
            <a:solidFill>
              <a:srgbClr val="000000"/>
            </a:solidFill>
            <a:miter lim="800000"/>
            <a:headEnd/>
            <a:tailEnd/>
          </a:ln>
          <a:effectLst/>
        </p:spPr>
        <p:txBody>
          <a:bodyPr rot="10800000" vert="eaVert" lIns="72000" tIns="72000" rIns="72000" bIns="72000" anchor="ct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600" b="0" i="0" u="none" strike="noStrike" kern="1200" cap="none" spc="0" normalizeH="0" baseline="0" noProof="0">
                <a:ln>
                  <a:noFill/>
                </a:ln>
                <a:solidFill>
                  <a:srgbClr val="000000"/>
                </a:solidFill>
                <a:effectLst/>
                <a:uLnTx/>
                <a:uFillTx/>
                <a:latin typeface="Verdana" pitchFamily="34" charset="0"/>
                <a:ea typeface="+mn-ea"/>
                <a:cs typeface="+mn-cs"/>
              </a:rPr>
              <a:t>stable government budget</a:t>
            </a:r>
          </a:p>
        </p:txBody>
      </p:sp>
      <p:grpSp>
        <p:nvGrpSpPr>
          <p:cNvPr id="17" name="Group 16"/>
          <p:cNvGrpSpPr/>
          <p:nvPr/>
        </p:nvGrpSpPr>
        <p:grpSpPr>
          <a:xfrm>
            <a:off x="5508104" y="3789040"/>
            <a:ext cx="2376264" cy="2880320"/>
            <a:chOff x="5508104" y="3789040"/>
            <a:chExt cx="1728192" cy="2872357"/>
          </a:xfrm>
        </p:grpSpPr>
        <p:sp>
          <p:nvSpPr>
            <p:cNvPr id="15" name="AutoShape 64"/>
            <p:cNvSpPr>
              <a:spLocks noChangeArrowheads="1"/>
            </p:cNvSpPr>
            <p:nvPr/>
          </p:nvSpPr>
          <p:spPr bwMode="auto">
            <a:xfrm rot="5400000">
              <a:off x="5512085" y="4937186"/>
              <a:ext cx="1720230" cy="1728192"/>
            </a:xfrm>
            <a:prstGeom prst="homePlate">
              <a:avLst>
                <a:gd name="adj" fmla="val 18212"/>
              </a:avLst>
            </a:prstGeom>
            <a:solidFill>
              <a:srgbClr val="DCDCDC"/>
            </a:solidFill>
            <a:ln w="12700">
              <a:solidFill>
                <a:srgbClr val="000000"/>
              </a:solidFill>
              <a:miter lim="800000"/>
              <a:headEnd/>
              <a:tailEnd/>
            </a:ln>
            <a:effectLst/>
          </p:spPr>
          <p:txBody>
            <a:bodyPr rot="10800000" vert="eaVert" lIns="72000" tIns="72000" rIns="72000" bIns="72000" anchor="ct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600" b="0" i="0" u="none" strike="noStrike" kern="1200" cap="none" spc="0" normalizeH="0" baseline="0" noProof="0">
                  <a:ln>
                    <a:noFill/>
                  </a:ln>
                  <a:solidFill>
                    <a:srgbClr val="000000"/>
                  </a:solidFill>
                  <a:effectLst/>
                  <a:uLnTx/>
                  <a:uFillTx/>
                  <a:latin typeface="Verdana" pitchFamily="34" charset="0"/>
                  <a:ea typeface="+mn-ea"/>
                  <a:cs typeface="+mn-cs"/>
                </a:rPr>
                <a:t>financial programming becomes ineffective</a:t>
              </a:r>
            </a:p>
          </p:txBody>
        </p:sp>
        <p:sp>
          <p:nvSpPr>
            <p:cNvPr id="16" name="AutoShape 65"/>
            <p:cNvSpPr>
              <a:spLocks noChangeArrowheads="1"/>
            </p:cNvSpPr>
            <p:nvPr/>
          </p:nvSpPr>
          <p:spPr bwMode="auto">
            <a:xfrm rot="5400000">
              <a:off x="5688124" y="3609020"/>
              <a:ext cx="1368151" cy="1728192"/>
            </a:xfrm>
            <a:prstGeom prst="homePlate">
              <a:avLst>
                <a:gd name="adj" fmla="val 18212"/>
              </a:avLst>
            </a:prstGeom>
            <a:solidFill>
              <a:srgbClr val="DCDCDC"/>
            </a:solidFill>
            <a:ln w="12700">
              <a:solidFill>
                <a:srgbClr val="000000"/>
              </a:solidFill>
              <a:miter lim="800000"/>
              <a:headEnd/>
              <a:tailEnd/>
            </a:ln>
            <a:effectLst/>
          </p:spPr>
          <p:txBody>
            <a:bodyPr rot="10800000" vert="eaVert" lIns="72000" tIns="72000" rIns="72000" bIns="72000" anchor="ct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600" b="0" i="0" u="none" strike="noStrike" kern="1200" cap="none" spc="0" normalizeH="0" baseline="0" noProof="0">
                  <a:ln>
                    <a:noFill/>
                  </a:ln>
                  <a:solidFill>
                    <a:srgbClr val="000000"/>
                  </a:solidFill>
                  <a:effectLst/>
                  <a:uLnTx/>
                  <a:uFillTx/>
                  <a:latin typeface="Verdana" pitchFamily="34" charset="0"/>
                  <a:ea typeface="+mn-ea"/>
                  <a:cs typeface="+mn-cs"/>
                </a:rPr>
                <a:t>budget outcomes diverge from plan</a:t>
              </a:r>
            </a:p>
          </p:txBody>
        </p:sp>
      </p:grpSp>
    </p:spTree>
    <p:extLst>
      <p:ext uri="{BB962C8B-B14F-4D97-AF65-F5344CB8AC3E}">
        <p14:creationId xmlns:p14="http://schemas.microsoft.com/office/powerpoint/2010/main" val="13804539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95536" y="1340768"/>
            <a:ext cx="8229600" cy="504825"/>
          </a:xfrm>
        </p:spPr>
        <p:txBody>
          <a:bodyPr/>
          <a:lstStyle/>
          <a:p>
            <a:pPr indent="0" eaLnBrk="1" hangingPunct="1"/>
            <a:r>
              <a:rPr lang="en-US" sz="2400"/>
              <a:t>Assessing the macroeconomic policy</a:t>
            </a:r>
          </a:p>
        </p:txBody>
      </p:sp>
      <p:sp>
        <p:nvSpPr>
          <p:cNvPr id="15363" name="Rectangle 3"/>
          <p:cNvSpPr>
            <a:spLocks noGrp="1" noChangeArrowheads="1"/>
          </p:cNvSpPr>
          <p:nvPr>
            <p:ph type="body" idx="1"/>
          </p:nvPr>
        </p:nvSpPr>
        <p:spPr>
          <a:xfrm>
            <a:off x="107950" y="1989138"/>
            <a:ext cx="8928100" cy="4464050"/>
          </a:xfrm>
        </p:spPr>
        <p:txBody>
          <a:bodyPr/>
          <a:lstStyle/>
          <a:p>
            <a:pPr marL="457200" lvl="1" indent="0" eaLnBrk="1" hangingPunct="1">
              <a:lnSpc>
                <a:spcPct val="130000"/>
              </a:lnSpc>
              <a:spcBef>
                <a:spcPct val="0"/>
              </a:spcBef>
              <a:spcAft>
                <a:spcPts val="0"/>
              </a:spcAft>
              <a:buFontTx/>
              <a:buNone/>
              <a:defRPr/>
            </a:pPr>
            <a:r>
              <a:rPr lang="en-US">
                <a:solidFill>
                  <a:schemeClr val="accent6"/>
                </a:solidFill>
              </a:rPr>
              <a:t>Is the policy mix  conducive to the correction of macro imbalances</a:t>
            </a:r>
            <a:r>
              <a:rPr lang="en-US" b="0">
                <a:solidFill>
                  <a:schemeClr val="accent6"/>
                </a:solidFill>
              </a:rPr>
              <a:t>? </a:t>
            </a:r>
          </a:p>
          <a:p>
            <a:pPr marL="457200" lvl="1" indent="0" eaLnBrk="1" hangingPunct="1">
              <a:lnSpc>
                <a:spcPct val="130000"/>
              </a:lnSpc>
              <a:spcBef>
                <a:spcPct val="0"/>
              </a:spcBef>
              <a:spcAft>
                <a:spcPts val="0"/>
              </a:spcAft>
              <a:buFontTx/>
              <a:buNone/>
              <a:defRPr/>
            </a:pPr>
            <a:endParaRPr lang="en-US" sz="1600" b="0">
              <a:solidFill>
                <a:schemeClr val="accent6"/>
              </a:solidFill>
            </a:endParaRPr>
          </a:p>
          <a:p>
            <a:pPr marL="933450" lvl="1" indent="-476250" eaLnBrk="1" hangingPunct="1">
              <a:lnSpc>
                <a:spcPct val="130000"/>
              </a:lnSpc>
              <a:spcBef>
                <a:spcPct val="0"/>
              </a:spcBef>
              <a:spcAft>
                <a:spcPts val="0"/>
              </a:spcAft>
              <a:buFont typeface="Wingdings" pitchFamily="2" charset="2"/>
              <a:buChar char="§"/>
              <a:defRPr/>
            </a:pPr>
            <a:r>
              <a:rPr lang="en-US" sz="1800">
                <a:solidFill>
                  <a:schemeClr val="accent6"/>
                </a:solidFill>
              </a:rPr>
              <a:t>Fiscal policies </a:t>
            </a:r>
            <a:r>
              <a:rPr lang="en-US" sz="1800" b="0">
                <a:solidFill>
                  <a:schemeClr val="accent6"/>
                </a:solidFill>
              </a:rPr>
              <a:t>: overall revenue and expenditure level, financing of the deficit, debt sustainability, </a:t>
            </a:r>
            <a:r>
              <a:rPr lang="en-US" sz="1800" b="0" err="1">
                <a:solidFill>
                  <a:schemeClr val="accent6"/>
                </a:solidFill>
              </a:rPr>
              <a:t>etc</a:t>
            </a:r>
            <a:endParaRPr lang="en-US" sz="1800">
              <a:solidFill>
                <a:schemeClr val="accent6"/>
              </a:solidFill>
            </a:endParaRPr>
          </a:p>
          <a:p>
            <a:pPr marL="933450" lvl="1" indent="-476250" eaLnBrk="1" hangingPunct="1">
              <a:lnSpc>
                <a:spcPct val="130000"/>
              </a:lnSpc>
              <a:spcBef>
                <a:spcPct val="0"/>
              </a:spcBef>
              <a:spcAft>
                <a:spcPts val="0"/>
              </a:spcAft>
              <a:buFont typeface="Wingdings" pitchFamily="2" charset="2"/>
              <a:buChar char="§"/>
              <a:defRPr/>
            </a:pPr>
            <a:r>
              <a:rPr lang="en-US" sz="1800">
                <a:solidFill>
                  <a:schemeClr val="accent6"/>
                </a:solidFill>
              </a:rPr>
              <a:t>Monetary policies</a:t>
            </a:r>
            <a:r>
              <a:rPr lang="en-US" sz="1800" b="0">
                <a:solidFill>
                  <a:schemeClr val="accent6"/>
                </a:solidFill>
              </a:rPr>
              <a:t>: control of inflation, money growth, regulation of the banking sector, credit requirements, regulation of the financial market, etc.</a:t>
            </a:r>
          </a:p>
          <a:p>
            <a:pPr marL="933450" lvl="1" indent="-476250" eaLnBrk="1" hangingPunct="1">
              <a:lnSpc>
                <a:spcPct val="130000"/>
              </a:lnSpc>
              <a:spcBef>
                <a:spcPct val="0"/>
              </a:spcBef>
              <a:spcAft>
                <a:spcPts val="0"/>
              </a:spcAft>
              <a:buFont typeface="Wingdings" pitchFamily="2" charset="2"/>
              <a:buChar char="§"/>
              <a:defRPr/>
            </a:pPr>
            <a:r>
              <a:rPr lang="en-US" sz="1800" b="0">
                <a:solidFill>
                  <a:schemeClr val="accent6"/>
                </a:solidFill>
              </a:rPr>
              <a:t>Is the </a:t>
            </a:r>
            <a:r>
              <a:rPr lang="en-US" sz="1800">
                <a:solidFill>
                  <a:schemeClr val="accent6"/>
                </a:solidFill>
              </a:rPr>
              <a:t>policy mix </a:t>
            </a:r>
            <a:r>
              <a:rPr lang="en-US" sz="1800" b="0">
                <a:solidFill>
                  <a:schemeClr val="accent6"/>
                </a:solidFill>
              </a:rPr>
              <a:t>conducive to stability? Are fiscal, monetary exchange rate policy concurring into balancing the economy?</a:t>
            </a:r>
          </a:p>
          <a:p>
            <a:pPr marL="933450" lvl="1" indent="-476250" eaLnBrk="1" hangingPunct="1">
              <a:lnSpc>
                <a:spcPct val="130000"/>
              </a:lnSpc>
              <a:spcBef>
                <a:spcPct val="0"/>
              </a:spcBef>
              <a:spcAft>
                <a:spcPts val="0"/>
              </a:spcAft>
              <a:buFont typeface="Wingdings" pitchFamily="2" charset="2"/>
              <a:buChar char="§"/>
              <a:defRPr/>
            </a:pPr>
            <a:endParaRPr lang="en-US" b="0">
              <a:solidFill>
                <a:schemeClr val="accent6"/>
              </a:solidFill>
            </a:endParaRPr>
          </a:p>
        </p:txBody>
      </p:sp>
      <p:sp>
        <p:nvSpPr>
          <p:cNvPr id="16388" name="Slide Number Placeholder 1"/>
          <p:cNvSpPr>
            <a:spLocks noGrp="1"/>
          </p:cNvSpPr>
          <p:nvPr>
            <p:ph type="sldNum" sz="quarter" idx="12"/>
          </p:nvPr>
        </p:nvSpPr>
        <p:spPr>
          <a:noFill/>
          <a:ln>
            <a:miter lim="800000"/>
            <a:headEnd/>
            <a:tailEnd/>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1C2FE71B-6F3D-4FD8-88A4-53C5EC9D1AB0}" type="slidenum">
              <a:rPr kumimoji="0" lang="en-GB" sz="14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GB" sz="14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42360206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95536" y="1340768"/>
            <a:ext cx="8229600" cy="504825"/>
          </a:xfrm>
        </p:spPr>
        <p:txBody>
          <a:bodyPr/>
          <a:lstStyle/>
          <a:p>
            <a:pPr indent="0" eaLnBrk="1" hangingPunct="1"/>
            <a:r>
              <a:rPr lang="en-US" sz="2400"/>
              <a:t>Assessing the macroeconomic policy: DRM policy</a:t>
            </a:r>
          </a:p>
        </p:txBody>
      </p:sp>
      <p:sp>
        <p:nvSpPr>
          <p:cNvPr id="15363" name="Rectangle 3"/>
          <p:cNvSpPr>
            <a:spLocks noGrp="1" noChangeArrowheads="1"/>
          </p:cNvSpPr>
          <p:nvPr>
            <p:ph type="body" idx="1"/>
          </p:nvPr>
        </p:nvSpPr>
        <p:spPr>
          <a:xfrm>
            <a:off x="107950" y="1989138"/>
            <a:ext cx="8928100" cy="4464050"/>
          </a:xfrm>
        </p:spPr>
        <p:txBody>
          <a:bodyPr/>
          <a:lstStyle/>
          <a:p>
            <a:pPr marL="457200" lvl="1" indent="0" eaLnBrk="1" hangingPunct="1">
              <a:lnSpc>
                <a:spcPct val="130000"/>
              </a:lnSpc>
              <a:spcBef>
                <a:spcPct val="0"/>
              </a:spcBef>
              <a:spcAft>
                <a:spcPts val="0"/>
              </a:spcAft>
              <a:buFontTx/>
              <a:buNone/>
              <a:defRPr/>
            </a:pPr>
            <a:r>
              <a:rPr lang="en-US" dirty="0" err="1"/>
              <a:t>Analyse</a:t>
            </a:r>
            <a:r>
              <a:rPr lang="en-US" dirty="0"/>
              <a:t>:</a:t>
            </a:r>
          </a:p>
          <a:p>
            <a:pPr marL="457200" lvl="1" indent="0" eaLnBrk="1" hangingPunct="1">
              <a:lnSpc>
                <a:spcPct val="130000"/>
              </a:lnSpc>
              <a:spcBef>
                <a:spcPct val="0"/>
              </a:spcBef>
              <a:spcAft>
                <a:spcPts val="0"/>
              </a:spcAft>
              <a:buFont typeface="Wingdings" pitchFamily="2" charset="2"/>
              <a:buChar char="§"/>
              <a:defRPr/>
            </a:pPr>
            <a:r>
              <a:rPr lang="en-US" b="0" dirty="0"/>
              <a:t> Tax ratios: tax &amp; non tax/GDP (trends and comparisons-</a:t>
            </a:r>
          </a:p>
          <a:p>
            <a:pPr marL="457200" lvl="1" indent="0" eaLnBrk="1" hangingPunct="1">
              <a:lnSpc>
                <a:spcPct val="130000"/>
              </a:lnSpc>
              <a:spcBef>
                <a:spcPct val="0"/>
              </a:spcBef>
              <a:spcAft>
                <a:spcPts val="0"/>
              </a:spcAft>
              <a:buFont typeface="Wingdings" pitchFamily="2" charset="2"/>
              <a:buChar char="§"/>
              <a:defRPr/>
            </a:pPr>
            <a:r>
              <a:rPr lang="en-US" b="0" dirty="0"/>
              <a:t> Tax effort (taxes collected/potential)</a:t>
            </a:r>
          </a:p>
          <a:p>
            <a:pPr marL="457200" lvl="1" indent="0" eaLnBrk="1" hangingPunct="1">
              <a:lnSpc>
                <a:spcPct val="130000"/>
              </a:lnSpc>
              <a:spcBef>
                <a:spcPct val="0"/>
              </a:spcBef>
              <a:spcAft>
                <a:spcPts val="0"/>
              </a:spcAft>
              <a:buFont typeface="Wingdings" pitchFamily="2" charset="2"/>
              <a:buChar char="§"/>
              <a:defRPr/>
            </a:pPr>
            <a:r>
              <a:rPr lang="en-US" b="0" dirty="0"/>
              <a:t> Composition of taxes</a:t>
            </a:r>
          </a:p>
          <a:p>
            <a:pPr marL="457200" lvl="1" indent="0" eaLnBrk="1" hangingPunct="1">
              <a:lnSpc>
                <a:spcPct val="130000"/>
              </a:lnSpc>
              <a:spcBef>
                <a:spcPct val="0"/>
              </a:spcBef>
              <a:spcAft>
                <a:spcPts val="0"/>
              </a:spcAft>
              <a:buFont typeface="Wingdings" pitchFamily="2" charset="2"/>
              <a:buChar char="§"/>
              <a:defRPr/>
            </a:pPr>
            <a:r>
              <a:rPr lang="en-US" b="0" dirty="0"/>
              <a:t> Tax incentives (exemptions, reductions, tax holidays, free zones, etc.)</a:t>
            </a:r>
          </a:p>
          <a:p>
            <a:pPr marL="457200" lvl="1" indent="0" eaLnBrk="1" hangingPunct="1">
              <a:lnSpc>
                <a:spcPct val="130000"/>
              </a:lnSpc>
              <a:spcBef>
                <a:spcPct val="0"/>
              </a:spcBef>
              <a:spcAft>
                <a:spcPts val="0"/>
              </a:spcAft>
              <a:buFont typeface="Wingdings" pitchFamily="2" charset="2"/>
              <a:buChar char="§"/>
              <a:defRPr/>
            </a:pPr>
            <a:r>
              <a:rPr lang="en-US" b="0" dirty="0"/>
              <a:t> Commitment to strengthening DRM (MTFF projections, measures taken to increase DRM, policies regarding natural resources….)</a:t>
            </a:r>
          </a:p>
          <a:p>
            <a:pPr marL="933450" lvl="1" indent="-476250" eaLnBrk="1" hangingPunct="1">
              <a:lnSpc>
                <a:spcPct val="130000"/>
              </a:lnSpc>
              <a:spcBef>
                <a:spcPct val="0"/>
              </a:spcBef>
              <a:spcAft>
                <a:spcPts val="0"/>
              </a:spcAft>
              <a:buFont typeface="Wingdings" pitchFamily="2" charset="2"/>
              <a:buChar char="§"/>
              <a:defRPr/>
            </a:pPr>
            <a:endParaRPr lang="en-US" b="0" dirty="0">
              <a:solidFill>
                <a:schemeClr val="accent6"/>
              </a:solidFill>
            </a:endParaRPr>
          </a:p>
        </p:txBody>
      </p:sp>
      <p:sp>
        <p:nvSpPr>
          <p:cNvPr id="16388" name="Slide Number Placeholder 1"/>
          <p:cNvSpPr>
            <a:spLocks noGrp="1"/>
          </p:cNvSpPr>
          <p:nvPr>
            <p:ph type="sldNum" sz="quarter" idx="12"/>
          </p:nvPr>
        </p:nvSpPr>
        <p:spPr>
          <a:noFill/>
          <a:ln>
            <a:miter lim="800000"/>
            <a:headEnd/>
            <a:tailEnd/>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1C2FE71B-6F3D-4FD8-88A4-53C5EC9D1AB0}" type="slidenum">
              <a:rPr kumimoji="0" lang="en-GB" sz="14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GB" sz="14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562256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6632"/>
            <a:ext cx="8291264" cy="1008112"/>
          </a:xfrm>
        </p:spPr>
        <p:txBody>
          <a:bodyPr/>
          <a:lstStyle/>
          <a:p>
            <a:pPr>
              <a:lnSpc>
                <a:spcPct val="100000"/>
              </a:lnSpc>
            </a:pPr>
            <a:r>
              <a:rPr lang="en-US">
                <a:solidFill>
                  <a:schemeClr val="bg1"/>
                </a:solidFill>
              </a:rPr>
              <a:t>Importance of macroeconomic stability for the budget</a:t>
            </a:r>
            <a:endParaRPr lang="en-GB">
              <a:solidFill>
                <a:schemeClr val="bg1"/>
              </a:solidFill>
            </a:endParaRPr>
          </a:p>
        </p:txBody>
      </p:sp>
      <p:sp>
        <p:nvSpPr>
          <p:cNvPr id="4" name="Tijdelijke aanduiding voor voettekst 3"/>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0" i="0" u="none" strike="noStrike" kern="1200" cap="none" spc="0" normalizeH="0" baseline="0" noProof="0">
                <a:ln>
                  <a:noFill/>
                </a:ln>
                <a:solidFill>
                  <a:srgbClr val="000000"/>
                </a:solidFill>
                <a:effectLst/>
                <a:uLnTx/>
                <a:uFillTx/>
                <a:latin typeface="Arial" charset="0"/>
                <a:ea typeface="+mn-ea"/>
                <a:cs typeface="+mn-cs"/>
              </a:rPr>
              <a:t>     </a:t>
            </a:r>
          </a:p>
        </p:txBody>
      </p:sp>
      <p:sp>
        <p:nvSpPr>
          <p:cNvPr id="5" name="Tijdelijke aanduiding voor dianummer 4"/>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A9B540C-44DA-4F69-89C9-7C84606640D3}" type="slidenum">
              <a:rPr kumimoji="0" lang="en-US"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 name="Rechthoek 5"/>
          <p:cNvSpPr/>
          <p:nvPr/>
        </p:nvSpPr>
        <p:spPr>
          <a:xfrm>
            <a:off x="467544" y="1337320"/>
            <a:ext cx="4248472" cy="914400"/>
          </a:xfrm>
          <a:prstGeom prst="rect">
            <a:avLst/>
          </a:prstGeom>
          <a:solidFill>
            <a:schemeClr val="bg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nl-NL" sz="1600" b="0" i="0" u="none" strike="noStrike" kern="1200" cap="none" spc="0" normalizeH="0" baseline="0" noProof="0">
                <a:ln>
                  <a:noFill/>
                </a:ln>
                <a:solidFill>
                  <a:srgbClr val="FFFFFF"/>
                </a:solidFill>
                <a:effectLst/>
                <a:uLnTx/>
                <a:uFillTx/>
                <a:latin typeface="Verdana"/>
                <a:ea typeface="+mn-ea"/>
                <a:cs typeface="+mn-cs"/>
              </a:rPr>
              <a:t>Macro </a:t>
            </a:r>
            <a:r>
              <a:rPr kumimoji="0" lang="nl-NL" sz="1600" b="0" i="0" u="none" strike="noStrike" kern="1200" cap="none" spc="0" normalizeH="0" baseline="0" noProof="0" err="1">
                <a:ln>
                  <a:noFill/>
                </a:ln>
                <a:solidFill>
                  <a:srgbClr val="FFFFFF"/>
                </a:solidFill>
                <a:effectLst/>
                <a:uLnTx/>
                <a:uFillTx/>
                <a:latin typeface="Verdana"/>
                <a:ea typeface="+mn-ea"/>
                <a:cs typeface="+mn-cs"/>
              </a:rPr>
              <a:t>Economic</a:t>
            </a:r>
            <a:r>
              <a:rPr kumimoji="0" lang="nl-NL" sz="1600" b="0" i="0" u="none" strike="noStrike" kern="1200" cap="none" spc="0" normalizeH="0" baseline="0" noProof="0">
                <a:ln>
                  <a:noFill/>
                </a:ln>
                <a:solidFill>
                  <a:srgbClr val="FFFFFF"/>
                </a:solidFill>
                <a:effectLst/>
                <a:uLnTx/>
                <a:uFillTx/>
                <a:latin typeface="Verdana"/>
                <a:ea typeface="+mn-ea"/>
                <a:cs typeface="+mn-cs"/>
              </a:rPr>
              <a:t> Framework</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nl-NL" sz="1600" b="0" i="1" u="none" strike="noStrike" kern="1200" cap="none" spc="0" normalizeH="0" baseline="0" noProof="0" err="1">
                <a:ln>
                  <a:noFill/>
                </a:ln>
                <a:solidFill>
                  <a:srgbClr val="FFFFFF"/>
                </a:solidFill>
                <a:effectLst/>
                <a:uLnTx/>
                <a:uFillTx/>
                <a:latin typeface="Verdana"/>
                <a:ea typeface="+mn-ea"/>
                <a:cs typeface="+mn-cs"/>
              </a:rPr>
              <a:t>Agreed</a:t>
            </a:r>
            <a:r>
              <a:rPr kumimoji="0" lang="nl-NL" sz="1600" b="0" i="1" u="none" strike="noStrike" kern="1200" cap="none" spc="0" normalizeH="0" baseline="0" noProof="0">
                <a:ln>
                  <a:noFill/>
                </a:ln>
                <a:solidFill>
                  <a:srgbClr val="FFFFFF"/>
                </a:solidFill>
                <a:effectLst/>
                <a:uLnTx/>
                <a:uFillTx/>
                <a:latin typeface="Verdana"/>
                <a:ea typeface="+mn-ea"/>
                <a:cs typeface="+mn-cs"/>
              </a:rPr>
              <a:t> </a:t>
            </a:r>
            <a:r>
              <a:rPr kumimoji="0" lang="nl-NL" sz="1600" b="0" i="1" u="none" strike="noStrike" kern="1200" cap="none" spc="0" normalizeH="0" baseline="0" noProof="0" err="1">
                <a:ln>
                  <a:noFill/>
                </a:ln>
                <a:solidFill>
                  <a:srgbClr val="FFFFFF"/>
                </a:solidFill>
                <a:effectLst/>
                <a:uLnTx/>
                <a:uFillTx/>
                <a:latin typeface="Verdana"/>
                <a:ea typeface="+mn-ea"/>
                <a:cs typeface="+mn-cs"/>
              </a:rPr>
              <a:t>with</a:t>
            </a:r>
            <a:r>
              <a:rPr kumimoji="0" lang="nl-NL" sz="1600" b="0" i="1" u="none" strike="noStrike" kern="1200" cap="none" spc="0" normalizeH="0" baseline="0" noProof="0">
                <a:ln>
                  <a:noFill/>
                </a:ln>
                <a:solidFill>
                  <a:srgbClr val="FFFFFF"/>
                </a:solidFill>
                <a:effectLst/>
                <a:uLnTx/>
                <a:uFillTx/>
                <a:latin typeface="Verdana"/>
                <a:ea typeface="+mn-ea"/>
                <a:cs typeface="+mn-cs"/>
              </a:rPr>
              <a:t> IMF</a:t>
            </a:r>
            <a:endParaRPr kumimoji="0" lang="en-GB" sz="1600" b="0" i="1" u="none" strike="noStrike" kern="1200" cap="none" spc="0" normalizeH="0" baseline="0" noProof="0">
              <a:ln>
                <a:noFill/>
              </a:ln>
              <a:solidFill>
                <a:srgbClr val="FFFFFF"/>
              </a:solidFill>
              <a:effectLst/>
              <a:uLnTx/>
              <a:uFillTx/>
              <a:latin typeface="Verdana"/>
              <a:ea typeface="+mn-ea"/>
              <a:cs typeface="+mn-cs"/>
            </a:endParaRPr>
          </a:p>
        </p:txBody>
      </p:sp>
      <p:sp>
        <p:nvSpPr>
          <p:cNvPr id="7" name="Rechthoek 6"/>
          <p:cNvSpPr/>
          <p:nvPr/>
        </p:nvSpPr>
        <p:spPr>
          <a:xfrm>
            <a:off x="1187624" y="2129408"/>
            <a:ext cx="4248472" cy="914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600" b="0" i="0" u="none" strike="noStrike" kern="1200" cap="none" spc="0" normalizeH="0" baseline="0" noProof="0">
                <a:ln>
                  <a:noFill/>
                </a:ln>
                <a:solidFill>
                  <a:srgbClr val="FFFFFF"/>
                </a:solidFill>
                <a:effectLst/>
                <a:uLnTx/>
                <a:uFillTx/>
                <a:latin typeface="Verdana"/>
                <a:ea typeface="+mn-ea"/>
                <a:cs typeface="+mn-cs"/>
              </a:rPr>
              <a:t>Medium-Term Fiscal Framework</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nl-NL" sz="1600" b="0" i="1" u="none" strike="noStrike" kern="1200" cap="none" spc="0" normalizeH="0" baseline="0" noProof="0">
                <a:ln>
                  <a:noFill/>
                </a:ln>
                <a:solidFill>
                  <a:srgbClr val="FFFFFF"/>
                </a:solidFill>
                <a:effectLst/>
                <a:uLnTx/>
                <a:uFillTx/>
                <a:latin typeface="Verdana"/>
                <a:ea typeface="+mn-ea"/>
                <a:cs typeface="+mn-cs"/>
              </a:rPr>
              <a:t>Set </a:t>
            </a:r>
            <a:r>
              <a:rPr kumimoji="0" lang="nl-NL" sz="1600" b="0" i="1" u="none" strike="noStrike" kern="1200" cap="none" spc="0" normalizeH="0" baseline="0" noProof="0" err="1">
                <a:ln>
                  <a:noFill/>
                </a:ln>
                <a:solidFill>
                  <a:srgbClr val="FFFFFF"/>
                </a:solidFill>
                <a:effectLst/>
                <a:uLnTx/>
                <a:uFillTx/>
                <a:latin typeface="Verdana"/>
                <a:ea typeface="+mn-ea"/>
                <a:cs typeface="+mn-cs"/>
              </a:rPr>
              <a:t>ceilings</a:t>
            </a:r>
            <a:r>
              <a:rPr kumimoji="0" lang="nl-NL" sz="1600" b="0" i="1" u="none" strike="noStrike" kern="1200" cap="none" spc="0" normalizeH="0" baseline="0" noProof="0">
                <a:ln>
                  <a:noFill/>
                </a:ln>
                <a:solidFill>
                  <a:srgbClr val="FFFFFF"/>
                </a:solidFill>
                <a:effectLst/>
                <a:uLnTx/>
                <a:uFillTx/>
                <a:latin typeface="Verdana"/>
                <a:ea typeface="+mn-ea"/>
                <a:cs typeface="+mn-cs"/>
              </a:rPr>
              <a:t> public </a:t>
            </a:r>
            <a:r>
              <a:rPr kumimoji="0" lang="nl-NL" sz="1600" b="0" i="1" u="none" strike="noStrike" kern="1200" cap="none" spc="0" normalizeH="0" baseline="0" noProof="0" err="1">
                <a:ln>
                  <a:noFill/>
                </a:ln>
                <a:solidFill>
                  <a:srgbClr val="FFFFFF"/>
                </a:solidFill>
                <a:effectLst/>
                <a:uLnTx/>
                <a:uFillTx/>
                <a:latin typeface="Verdana"/>
                <a:ea typeface="+mn-ea"/>
                <a:cs typeface="+mn-cs"/>
              </a:rPr>
              <a:t>spending</a:t>
            </a:r>
            <a:endParaRPr kumimoji="0" lang="en-GB" sz="1600" b="0" i="1" u="none" strike="noStrike" kern="1200" cap="none" spc="0" normalizeH="0" baseline="0" noProof="0">
              <a:ln>
                <a:noFill/>
              </a:ln>
              <a:solidFill>
                <a:srgbClr val="FFFFFF"/>
              </a:solidFill>
              <a:effectLst/>
              <a:uLnTx/>
              <a:uFillTx/>
              <a:latin typeface="Verdana"/>
              <a:ea typeface="+mn-ea"/>
              <a:cs typeface="+mn-cs"/>
            </a:endParaRPr>
          </a:p>
        </p:txBody>
      </p:sp>
      <p:sp>
        <p:nvSpPr>
          <p:cNvPr id="9" name="Rechthoek 8"/>
          <p:cNvSpPr/>
          <p:nvPr/>
        </p:nvSpPr>
        <p:spPr>
          <a:xfrm>
            <a:off x="1835696" y="2971800"/>
            <a:ext cx="4248472" cy="86409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600" b="0" i="0" u="none" strike="noStrike" kern="1200" cap="none" spc="0" normalizeH="0" baseline="0" noProof="0">
                <a:ln>
                  <a:noFill/>
                </a:ln>
                <a:solidFill>
                  <a:srgbClr val="000000"/>
                </a:solidFill>
                <a:effectLst/>
                <a:uLnTx/>
                <a:uFillTx/>
                <a:latin typeface="Verdana"/>
                <a:ea typeface="+mn-ea"/>
                <a:cs typeface="+mn-cs"/>
              </a:rPr>
              <a:t>Medium-Term Expenditure Framework</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600" b="0" i="1" u="none" strike="noStrike" kern="1200" cap="none" spc="0" normalizeH="0" baseline="0" noProof="0" err="1">
                <a:ln>
                  <a:noFill/>
                </a:ln>
                <a:solidFill>
                  <a:srgbClr val="000000"/>
                </a:solidFill>
                <a:effectLst/>
                <a:uLnTx/>
                <a:uFillTx/>
                <a:latin typeface="Verdana"/>
                <a:ea typeface="+mn-ea"/>
                <a:cs typeface="+mn-cs"/>
              </a:rPr>
              <a:t>Allocative</a:t>
            </a:r>
            <a:r>
              <a:rPr kumimoji="0" lang="en-GB" sz="1600" b="0" i="1" u="none" strike="noStrike" kern="1200" cap="none" spc="0" normalizeH="0" baseline="0" noProof="0">
                <a:ln>
                  <a:noFill/>
                </a:ln>
                <a:solidFill>
                  <a:srgbClr val="000000"/>
                </a:solidFill>
                <a:effectLst/>
                <a:uLnTx/>
                <a:uFillTx/>
                <a:latin typeface="Verdana"/>
                <a:ea typeface="+mn-ea"/>
                <a:cs typeface="+mn-cs"/>
              </a:rPr>
              <a:t> Efficiency</a:t>
            </a:r>
          </a:p>
        </p:txBody>
      </p:sp>
      <p:sp>
        <p:nvSpPr>
          <p:cNvPr id="10" name="Ovaal 9"/>
          <p:cNvSpPr/>
          <p:nvPr/>
        </p:nvSpPr>
        <p:spPr>
          <a:xfrm>
            <a:off x="4391980" y="3699884"/>
            <a:ext cx="3096344" cy="914400"/>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nl-NL" sz="2000" b="0" i="0" u="none" strike="noStrike" kern="1200" cap="none" spc="0" normalizeH="0" baseline="0" noProof="0" err="1">
                <a:ln>
                  <a:noFill/>
                </a:ln>
                <a:solidFill>
                  <a:srgbClr val="000000"/>
                </a:solidFill>
                <a:effectLst/>
                <a:uLnTx/>
                <a:uFillTx/>
                <a:latin typeface="Verdana"/>
                <a:ea typeface="+mn-ea"/>
                <a:cs typeface="+mn-cs"/>
              </a:rPr>
              <a:t>Annual</a:t>
            </a:r>
            <a:r>
              <a:rPr kumimoji="0" lang="nl-NL" sz="2000" b="0" i="0" u="none" strike="noStrike" kern="1200" cap="none" spc="0" normalizeH="0" baseline="0" noProof="0">
                <a:ln>
                  <a:noFill/>
                </a:ln>
                <a:solidFill>
                  <a:srgbClr val="000000"/>
                </a:solidFill>
                <a:effectLst/>
                <a:uLnTx/>
                <a:uFillTx/>
                <a:latin typeface="Verdana"/>
                <a:ea typeface="+mn-ea"/>
                <a:cs typeface="+mn-cs"/>
              </a:rPr>
              <a:t> Budget</a:t>
            </a:r>
            <a:endParaRPr kumimoji="0" lang="en-GB" sz="2000" b="0" i="0" u="none" strike="noStrike" kern="1200" cap="none" spc="0" normalizeH="0" baseline="0" noProof="0">
              <a:ln>
                <a:noFill/>
              </a:ln>
              <a:solidFill>
                <a:srgbClr val="000000"/>
              </a:solidFill>
              <a:effectLst/>
              <a:uLnTx/>
              <a:uFillTx/>
              <a:latin typeface="Verdana"/>
              <a:ea typeface="+mn-ea"/>
              <a:cs typeface="+mn-cs"/>
            </a:endParaRPr>
          </a:p>
        </p:txBody>
      </p:sp>
      <p:sp>
        <p:nvSpPr>
          <p:cNvPr id="11" name="Stroomdiagram: Meerdere documenten 10"/>
          <p:cNvSpPr/>
          <p:nvPr/>
        </p:nvSpPr>
        <p:spPr>
          <a:xfrm>
            <a:off x="3491880" y="5078888"/>
            <a:ext cx="4896544" cy="1080120"/>
          </a:xfrm>
          <a:prstGeom prst="flowChartMultidocumen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800" b="0" i="0" u="none" strike="noStrike" kern="1200" cap="none" spc="0" normalizeH="0" baseline="0" noProof="0">
                <a:ln>
                  <a:noFill/>
                </a:ln>
                <a:solidFill>
                  <a:srgbClr val="BBE0E3">
                    <a:lumMod val="25000"/>
                  </a:srgbClr>
                </a:solidFill>
                <a:effectLst/>
                <a:uLnTx/>
                <a:uFillTx/>
                <a:latin typeface="Verdana"/>
                <a:ea typeface="+mn-ea"/>
                <a:cs typeface="+mn-cs"/>
              </a:rPr>
              <a:t>Needs identification, year by year</a:t>
            </a:r>
          </a:p>
        </p:txBody>
      </p:sp>
      <p:sp>
        <p:nvSpPr>
          <p:cNvPr id="12" name="PIJL-OMHOOG 11"/>
          <p:cNvSpPr/>
          <p:nvPr/>
        </p:nvSpPr>
        <p:spPr>
          <a:xfrm>
            <a:off x="5868144" y="4614284"/>
            <a:ext cx="216024" cy="470900"/>
          </a:xfrm>
          <a:prstGeom prst="upArrow">
            <a:avLst/>
          </a:prstGeom>
          <a:gradFill flip="none" rotWithShape="1">
            <a:gsLst>
              <a:gs pos="0">
                <a:srgbClr val="E2AC00"/>
              </a:gs>
              <a:gs pos="49000">
                <a:schemeClr val="accent1">
                  <a:tint val="44500"/>
                  <a:satMod val="160000"/>
                </a:schemeClr>
              </a:gs>
              <a:gs pos="100000">
                <a:schemeClr val="accent5">
                  <a:lumMod val="7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FFFFFF"/>
              </a:solidFill>
              <a:effectLst/>
              <a:uLnTx/>
              <a:uFillTx/>
              <a:latin typeface="Verdana"/>
              <a:ea typeface="+mn-ea"/>
              <a:cs typeface="+mn-cs"/>
            </a:endParaRPr>
          </a:p>
        </p:txBody>
      </p:sp>
    </p:spTree>
    <p:extLst>
      <p:ext uri="{BB962C8B-B14F-4D97-AF65-F5344CB8AC3E}">
        <p14:creationId xmlns:p14="http://schemas.microsoft.com/office/powerpoint/2010/main" val="19070085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en-GB" dirty="0"/>
              <a:t>Outline</a:t>
            </a:r>
          </a:p>
        </p:txBody>
      </p:sp>
      <p:sp>
        <p:nvSpPr>
          <p:cNvPr id="3" name="Content Placeholder 2"/>
          <p:cNvSpPr>
            <a:spLocks noGrp="1"/>
          </p:cNvSpPr>
          <p:nvPr>
            <p:ph idx="1"/>
          </p:nvPr>
        </p:nvSpPr>
        <p:spPr>
          <a:xfrm>
            <a:off x="500034" y="1844824"/>
            <a:ext cx="8229600" cy="4752528"/>
          </a:xfrm>
        </p:spPr>
        <p:txBody>
          <a:bodyPr/>
          <a:lstStyle/>
          <a:p>
            <a:pPr marL="457200" indent="-457200">
              <a:spcBef>
                <a:spcPts val="1200"/>
              </a:spcBef>
              <a:buClrTx/>
              <a:buAutoNum type="arabicPeriod"/>
            </a:pPr>
            <a:endParaRPr lang="en-GB" sz="2200" i="0" dirty="0">
              <a:solidFill>
                <a:srgbClr val="C00000"/>
              </a:solidFill>
            </a:endParaRPr>
          </a:p>
          <a:p>
            <a:pPr marL="457200" indent="-457200">
              <a:spcBef>
                <a:spcPts val="1200"/>
              </a:spcBef>
              <a:buClrTx/>
              <a:buAutoNum type="arabicPeriod"/>
            </a:pPr>
            <a:r>
              <a:rPr lang="en-GB" sz="2200" i="0" dirty="0">
                <a:solidFill>
                  <a:schemeClr val="accent2"/>
                </a:solidFill>
              </a:rPr>
              <a:t>Four eligibility criteria rationale </a:t>
            </a:r>
          </a:p>
          <a:p>
            <a:pPr marL="457200" indent="-457200">
              <a:spcBef>
                <a:spcPts val="1200"/>
              </a:spcBef>
              <a:buClrTx/>
              <a:buAutoNum type="arabicPeriod"/>
            </a:pPr>
            <a:r>
              <a:rPr lang="en-GB" sz="2200" i="0" dirty="0">
                <a:solidFill>
                  <a:schemeClr val="accent2"/>
                </a:solidFill>
              </a:rPr>
              <a:t>Public policy</a:t>
            </a:r>
          </a:p>
          <a:p>
            <a:pPr marL="457200" indent="-457200">
              <a:spcBef>
                <a:spcPts val="1200"/>
              </a:spcBef>
              <a:buClrTx/>
              <a:buAutoNum type="arabicPeriod"/>
            </a:pPr>
            <a:r>
              <a:rPr lang="en-GB" sz="2200" i="0" dirty="0">
                <a:solidFill>
                  <a:schemeClr val="accent2"/>
                </a:solidFill>
              </a:rPr>
              <a:t>Stable macroeconomic framework</a:t>
            </a:r>
          </a:p>
          <a:p>
            <a:pPr marL="457200" indent="-457200">
              <a:spcBef>
                <a:spcPts val="1200"/>
              </a:spcBef>
              <a:buClrTx/>
              <a:buAutoNum type="arabicPeriod"/>
            </a:pPr>
            <a:r>
              <a:rPr lang="en-GB" sz="2200" b="1" i="0" dirty="0">
                <a:solidFill>
                  <a:srgbClr val="C00000"/>
                </a:solidFill>
              </a:rPr>
              <a:t>Public financial management</a:t>
            </a:r>
          </a:p>
          <a:p>
            <a:pPr marL="457200" indent="-457200">
              <a:spcBef>
                <a:spcPts val="1200"/>
              </a:spcBef>
              <a:buClrTx/>
              <a:buAutoNum type="arabicPeriod"/>
            </a:pPr>
            <a:r>
              <a:rPr lang="en-GB" sz="2200" i="0" dirty="0">
                <a:solidFill>
                  <a:schemeClr val="accent2"/>
                </a:solidFill>
              </a:rPr>
              <a:t>Transparency and oversight of the budget</a:t>
            </a:r>
          </a:p>
          <a:p>
            <a:pPr marL="457200" indent="-457200">
              <a:spcBef>
                <a:spcPts val="1200"/>
              </a:spcBef>
              <a:buClrTx/>
              <a:buAutoNum type="arabicPeriod"/>
            </a:pPr>
            <a:r>
              <a:rPr lang="en-GB" sz="2200" i="0" dirty="0">
                <a:solidFill>
                  <a:schemeClr val="accent2"/>
                </a:solidFill>
              </a:rPr>
              <a:t>The budget as the main framework of intervention  </a:t>
            </a:r>
          </a:p>
          <a:p>
            <a:pPr marL="457200" indent="-457200">
              <a:spcBef>
                <a:spcPts val="1200"/>
              </a:spcBef>
              <a:buClrTx/>
              <a:buFont typeface="+mj-lt"/>
              <a:buAutoNum type="arabicPeriod"/>
            </a:pPr>
            <a:endParaRPr lang="en-GB" sz="2200" i="0" dirty="0">
              <a:solidFill>
                <a:schemeClr val="accent2"/>
              </a:solidFill>
            </a:endParaRPr>
          </a:p>
          <a:p>
            <a:pPr marL="0" indent="0">
              <a:spcBef>
                <a:spcPts val="1200"/>
              </a:spcBef>
              <a:buClrTx/>
              <a:buNone/>
            </a:pPr>
            <a:endParaRPr lang="fr-BE" i="0" dirty="0"/>
          </a:p>
          <a:p>
            <a:pPr marL="457200" indent="-457200">
              <a:spcBef>
                <a:spcPts val="1200"/>
              </a:spcBef>
              <a:buClrTx/>
              <a:buFont typeface="+mj-lt"/>
              <a:buAutoNum type="arabicPeriod" startAt="5"/>
            </a:pPr>
            <a:endParaRPr lang="en-GB" i="0" dirty="0"/>
          </a:p>
          <a:p>
            <a:pPr marL="457200" indent="-457200">
              <a:buClrTx/>
              <a:buNone/>
            </a:pPr>
            <a:endParaRPr lang="en-GB"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16</a:t>
            </a:fld>
            <a:endParaRPr lang="en-GB" dirty="0"/>
          </a:p>
        </p:txBody>
      </p:sp>
    </p:spTree>
    <p:extLst>
      <p:ext uri="{BB962C8B-B14F-4D97-AF65-F5344CB8AC3E}">
        <p14:creationId xmlns:p14="http://schemas.microsoft.com/office/powerpoint/2010/main" val="809012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8889" name="RunningHead"/>
          <p:cNvSpPr txBox="1">
            <a:spLocks noChangeArrowheads="1"/>
          </p:cNvSpPr>
          <p:nvPr/>
        </p:nvSpPr>
        <p:spPr bwMode="auto">
          <a:xfrm>
            <a:off x="6167438" y="239713"/>
            <a:ext cx="2725737" cy="165100"/>
          </a:xfrm>
          <a:prstGeom prst="rect">
            <a:avLst/>
          </a:prstGeom>
          <a:noFill/>
          <a:ln w="9525" algn="ctr">
            <a:noFill/>
            <a:miter lim="800000"/>
            <a:headEnd/>
            <a:tailEnd/>
          </a:ln>
          <a:effectLst/>
        </p:spPr>
        <p:txBody>
          <a:bodyPr wrap="none" lIns="0" tIns="0" rIns="0" bIns="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F5494"/>
                </a:solidFill>
                <a:effectLst/>
                <a:uLnTx/>
                <a:uFillTx/>
                <a:latin typeface="Verdana" pitchFamily="34" charset="0"/>
                <a:ea typeface="+mn-ea"/>
                <a:cs typeface="+mn-cs"/>
              </a:rPr>
              <a:t>Running Head 12-Point Plain, Title Case</a:t>
            </a:r>
          </a:p>
        </p:txBody>
      </p:sp>
      <p:graphicFrame>
        <p:nvGraphicFramePr>
          <p:cNvPr id="10" name="Group 5"/>
          <p:cNvGraphicFramePr>
            <a:graphicFrameLocks noGrp="1"/>
          </p:cNvGraphicFramePr>
          <p:nvPr>
            <p:extLst/>
          </p:nvPr>
        </p:nvGraphicFramePr>
        <p:xfrm>
          <a:off x="251520" y="2584771"/>
          <a:ext cx="4176464" cy="3067776"/>
        </p:xfrm>
        <a:graphic>
          <a:graphicData uri="http://schemas.openxmlformats.org/drawingml/2006/table">
            <a:tbl>
              <a:tblPr/>
              <a:tblGrid>
                <a:gridCol w="4176464">
                  <a:extLst>
                    <a:ext uri="{9D8B030D-6E8A-4147-A177-3AD203B41FA5}">
                      <a16:colId xmlns:a16="http://schemas.microsoft.com/office/drawing/2014/main" val="20000"/>
                    </a:ext>
                  </a:extLst>
                </a:gridCol>
              </a:tblGrid>
              <a:tr h="363456">
                <a:tc>
                  <a:txBody>
                    <a:bodyPr/>
                    <a:lstStyle/>
                    <a:p>
                      <a:pPr marL="0" marR="0" lvl="0" indent="0" algn="ctr" defTabSz="966788" rtl="0" eaLnBrk="0" fontAlgn="base" latinLnBrk="0" hangingPunct="0">
                        <a:lnSpc>
                          <a:spcPct val="90000"/>
                        </a:lnSpc>
                        <a:spcBef>
                          <a:spcPct val="0"/>
                        </a:spcBef>
                        <a:spcAft>
                          <a:spcPct val="0"/>
                        </a:spcAft>
                        <a:buClrTx/>
                        <a:buSzTx/>
                        <a:buFontTx/>
                        <a:buNone/>
                        <a:tabLst/>
                      </a:pPr>
                      <a:r>
                        <a:rPr kumimoji="0" lang="en-US" sz="1600" b="1" i="0" u="none" strike="noStrike" cap="none" normalizeH="0" baseline="0">
                          <a:ln>
                            <a:noFill/>
                          </a:ln>
                          <a:solidFill>
                            <a:schemeClr val="bg1"/>
                          </a:solidFill>
                          <a:effectLst/>
                          <a:latin typeface="+mn-lt"/>
                          <a:cs typeface="Arial" charset="0"/>
                        </a:rPr>
                        <a:t>During design</a:t>
                      </a:r>
                    </a:p>
                  </a:txBody>
                  <a:tcPr marL="72000" marR="72000" marT="72000" marB="72000"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070C0"/>
                    </a:solidFill>
                  </a:tcPr>
                </a:tc>
                <a:extLst>
                  <a:ext uri="{0D108BD9-81ED-4DB2-BD59-A6C34878D82A}">
                    <a16:rowId xmlns:a16="http://schemas.microsoft.com/office/drawing/2014/main" val="10000"/>
                  </a:ext>
                </a:extLst>
              </a:tr>
              <a:tr h="2704320">
                <a:tc>
                  <a:txBody>
                    <a:bodyPr/>
                    <a:lstStyle/>
                    <a:p>
                      <a:pPr marL="0" marR="0" lvl="0" indent="0" algn="l" defTabSz="966788" rtl="0" eaLnBrk="0" fontAlgn="base" latinLnBrk="0" hangingPunct="0">
                        <a:lnSpc>
                          <a:spcPct val="150000"/>
                        </a:lnSpc>
                        <a:spcBef>
                          <a:spcPct val="50000"/>
                        </a:spcBef>
                        <a:spcAft>
                          <a:spcPct val="0"/>
                        </a:spcAft>
                        <a:buClr>
                          <a:srgbClr val="0F5494"/>
                        </a:buClr>
                        <a:buSzTx/>
                        <a:buFont typeface="Wingdings" pitchFamily="2" charset="2"/>
                        <a:buNone/>
                        <a:tabLst/>
                      </a:pPr>
                      <a:r>
                        <a:rPr kumimoji="0" lang="en-GB" sz="1600" b="1" i="0" u="none" strike="noStrike" kern="1200" cap="none" normalizeH="0" baseline="0" noProof="0">
                          <a:ln>
                            <a:noFill/>
                          </a:ln>
                          <a:solidFill>
                            <a:srgbClr val="0F5494"/>
                          </a:solidFill>
                          <a:effectLst/>
                          <a:latin typeface="+mn-lt"/>
                          <a:ea typeface="+mn-ea"/>
                          <a:cs typeface="Arial" charset="0"/>
                        </a:rPr>
                        <a:t>A </a:t>
                      </a:r>
                      <a:r>
                        <a:rPr kumimoji="0" lang="en-GB" sz="1600" b="1" i="0" u="none" strike="noStrike" kern="1200" cap="none" normalizeH="0" baseline="0" noProof="0">
                          <a:ln>
                            <a:noFill/>
                          </a:ln>
                          <a:solidFill>
                            <a:srgbClr val="C00000"/>
                          </a:solidFill>
                          <a:effectLst/>
                          <a:latin typeface="+mn-lt"/>
                          <a:ea typeface="+mn-ea"/>
                          <a:cs typeface="Arial" charset="0"/>
                        </a:rPr>
                        <a:t>relevant </a:t>
                      </a:r>
                      <a:r>
                        <a:rPr kumimoji="0" lang="en-GB" sz="1600" b="0" i="0" u="none" strike="noStrike" kern="1200" cap="none" normalizeH="0" baseline="0" noProof="0">
                          <a:ln>
                            <a:noFill/>
                          </a:ln>
                          <a:solidFill>
                            <a:srgbClr val="0F5494"/>
                          </a:solidFill>
                          <a:effectLst/>
                          <a:latin typeface="+mn-lt"/>
                          <a:ea typeface="+mn-ea"/>
                          <a:cs typeface="Arial" charset="0"/>
                        </a:rPr>
                        <a:t>(key issues must be addressed) </a:t>
                      </a:r>
                      <a:r>
                        <a:rPr kumimoji="0" lang="en-GB" sz="1600" b="1" i="0" u="none" strike="noStrike" kern="1200" cap="none" normalizeH="0" baseline="0" noProof="0">
                          <a:ln>
                            <a:noFill/>
                          </a:ln>
                          <a:solidFill>
                            <a:srgbClr val="0F5494"/>
                          </a:solidFill>
                          <a:effectLst/>
                          <a:latin typeface="+mn-lt"/>
                          <a:ea typeface="+mn-ea"/>
                          <a:cs typeface="Arial" charset="0"/>
                        </a:rPr>
                        <a:t>and </a:t>
                      </a:r>
                      <a:r>
                        <a:rPr kumimoji="0" lang="en-GB" sz="1600" b="1" i="0" u="none" strike="noStrike" kern="1200" cap="none" normalizeH="0" baseline="0" noProof="0">
                          <a:ln>
                            <a:noFill/>
                          </a:ln>
                          <a:solidFill>
                            <a:srgbClr val="C00000"/>
                          </a:solidFill>
                          <a:effectLst/>
                          <a:latin typeface="+mn-lt"/>
                          <a:ea typeface="+mn-ea"/>
                          <a:cs typeface="Arial" charset="0"/>
                        </a:rPr>
                        <a:t>credible</a:t>
                      </a:r>
                      <a:r>
                        <a:rPr kumimoji="0" lang="en-GB" sz="1600" b="1" i="0" u="none" strike="noStrike" kern="1200" cap="none" normalizeH="0" baseline="0" noProof="0">
                          <a:ln>
                            <a:noFill/>
                          </a:ln>
                          <a:solidFill>
                            <a:srgbClr val="0F5494"/>
                          </a:solidFill>
                          <a:effectLst/>
                          <a:latin typeface="+mn-lt"/>
                          <a:ea typeface="+mn-ea"/>
                          <a:cs typeface="Arial" charset="0"/>
                        </a:rPr>
                        <a:t> programme to improve the PFM must be in place </a:t>
                      </a:r>
                      <a:r>
                        <a:rPr kumimoji="0" lang="en-GB" sz="1600" b="0" i="0" u="none" strike="noStrike" kern="1200" cap="none" normalizeH="0" baseline="0" noProof="0">
                          <a:ln>
                            <a:noFill/>
                          </a:ln>
                          <a:solidFill>
                            <a:srgbClr val="0F5494"/>
                          </a:solidFill>
                          <a:effectLst/>
                          <a:latin typeface="+mn-lt"/>
                          <a:ea typeface="+mn-ea"/>
                          <a:cs typeface="Arial" charset="0"/>
                        </a:rPr>
                        <a:t>(</a:t>
                      </a:r>
                      <a:r>
                        <a:rPr lang="en-GB" sz="1600" b="0" noProof="0">
                          <a:solidFill>
                            <a:schemeClr val="accent6"/>
                          </a:solidFill>
                          <a:cs typeface="Arial"/>
                        </a:rPr>
                        <a:t>→ appropriateness of actions and their sequencing, institutional arrangements, budget, political commitment, track record, etc. )</a:t>
                      </a:r>
                      <a:endParaRPr kumimoji="0" lang="en-GB" sz="1600" b="1" i="0" u="none" strike="noStrike" kern="1200" cap="none" normalizeH="0" baseline="0" noProof="0">
                        <a:ln>
                          <a:noFill/>
                        </a:ln>
                        <a:solidFill>
                          <a:srgbClr val="0F5494"/>
                        </a:solidFill>
                        <a:effectLst/>
                        <a:latin typeface="+mj-lt"/>
                        <a:ea typeface="+mn-ea"/>
                        <a:cs typeface="Arial" charset="0"/>
                      </a:endParaRPr>
                    </a:p>
                  </a:txBody>
                  <a:tcPr marL="72000" marR="72000" marT="72000" marB="72000"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graphicFrame>
        <p:nvGraphicFramePr>
          <p:cNvPr id="11" name="Group 5"/>
          <p:cNvGraphicFramePr>
            <a:graphicFrameLocks noGrp="1"/>
          </p:cNvGraphicFramePr>
          <p:nvPr>
            <p:extLst/>
          </p:nvPr>
        </p:nvGraphicFramePr>
        <p:xfrm>
          <a:off x="4716016" y="2564904"/>
          <a:ext cx="4104456" cy="3026741"/>
        </p:xfrm>
        <a:graphic>
          <a:graphicData uri="http://schemas.openxmlformats.org/drawingml/2006/table">
            <a:tbl>
              <a:tblPr/>
              <a:tblGrid>
                <a:gridCol w="4104456">
                  <a:extLst>
                    <a:ext uri="{9D8B030D-6E8A-4147-A177-3AD203B41FA5}">
                      <a16:colId xmlns:a16="http://schemas.microsoft.com/office/drawing/2014/main" val="20000"/>
                    </a:ext>
                  </a:extLst>
                </a:gridCol>
              </a:tblGrid>
              <a:tr h="417782">
                <a:tc>
                  <a:txBody>
                    <a:bodyPr/>
                    <a:lstStyle/>
                    <a:p>
                      <a:pPr marL="0" marR="0" lvl="0" indent="0" algn="ctr" defTabSz="966788" rtl="0" eaLnBrk="0" fontAlgn="base" latinLnBrk="0" hangingPunct="0">
                        <a:lnSpc>
                          <a:spcPct val="90000"/>
                        </a:lnSpc>
                        <a:spcBef>
                          <a:spcPct val="0"/>
                        </a:spcBef>
                        <a:spcAft>
                          <a:spcPct val="0"/>
                        </a:spcAft>
                        <a:buClrTx/>
                        <a:buSzTx/>
                        <a:buFontTx/>
                        <a:buNone/>
                        <a:tabLst/>
                      </a:pPr>
                      <a:r>
                        <a:rPr kumimoji="0" lang="en-US" sz="1600" b="1" i="0" u="none" strike="noStrike" cap="none" normalizeH="0" baseline="0">
                          <a:ln>
                            <a:noFill/>
                          </a:ln>
                          <a:solidFill>
                            <a:schemeClr val="bg1"/>
                          </a:solidFill>
                          <a:effectLst/>
                          <a:latin typeface="+mn-lt"/>
                          <a:cs typeface="Arial" charset="0"/>
                        </a:rPr>
                        <a:t>During implementation</a:t>
                      </a:r>
                    </a:p>
                  </a:txBody>
                  <a:tcPr marL="72000" marR="72000" marT="72000" marB="72000"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070C0"/>
                    </a:solidFill>
                  </a:tcPr>
                </a:tc>
                <a:extLst>
                  <a:ext uri="{0D108BD9-81ED-4DB2-BD59-A6C34878D82A}">
                    <a16:rowId xmlns:a16="http://schemas.microsoft.com/office/drawing/2014/main" val="10000"/>
                  </a:ext>
                </a:extLst>
              </a:tr>
              <a:tr h="2608959">
                <a:tc>
                  <a:txBody>
                    <a:bodyPr/>
                    <a:lstStyle/>
                    <a:p>
                      <a:pPr marL="0" marR="0" lvl="0" indent="0" algn="l" defTabSz="966788" rtl="0" eaLnBrk="0" fontAlgn="base" latinLnBrk="0" hangingPunct="0">
                        <a:lnSpc>
                          <a:spcPct val="120000"/>
                        </a:lnSpc>
                        <a:spcBef>
                          <a:spcPct val="50000"/>
                        </a:spcBef>
                        <a:spcAft>
                          <a:spcPct val="0"/>
                        </a:spcAft>
                        <a:buClr>
                          <a:srgbClr val="0F5494"/>
                        </a:buClr>
                        <a:buSzTx/>
                        <a:buFont typeface="Wingdings" pitchFamily="2" charset="2"/>
                        <a:buNone/>
                        <a:tabLst/>
                      </a:pPr>
                      <a:r>
                        <a:rPr kumimoji="0" lang="en-GB" sz="1600" b="1" i="0" u="none" strike="noStrike" kern="1200" cap="none" normalizeH="0" baseline="0">
                          <a:ln>
                            <a:noFill/>
                          </a:ln>
                          <a:solidFill>
                            <a:srgbClr val="0F5494"/>
                          </a:solidFill>
                          <a:effectLst/>
                          <a:latin typeface="+mn-lt"/>
                          <a:ea typeface="+mn-ea"/>
                          <a:cs typeface="Arial" charset="0"/>
                        </a:rPr>
                        <a:t>For each tranche disbursement, satisfactory implementation of the PFM reform programme has to be demonstrated (progress compared to targets, direction of change).</a:t>
                      </a:r>
                    </a:p>
                    <a:p>
                      <a:pPr marL="0" marR="0" lvl="0" indent="0" algn="l" defTabSz="966788" rtl="0" eaLnBrk="0" fontAlgn="base" latinLnBrk="0" hangingPunct="0">
                        <a:lnSpc>
                          <a:spcPct val="120000"/>
                        </a:lnSpc>
                        <a:spcBef>
                          <a:spcPct val="50000"/>
                        </a:spcBef>
                        <a:spcAft>
                          <a:spcPct val="0"/>
                        </a:spcAft>
                        <a:buClr>
                          <a:srgbClr val="0F5494"/>
                        </a:buClr>
                        <a:buSzTx/>
                        <a:buFont typeface="Wingdings" pitchFamily="2" charset="2"/>
                        <a:buNone/>
                        <a:tabLst/>
                      </a:pPr>
                      <a:r>
                        <a:rPr kumimoji="0" lang="en-GB" sz="1600" b="1" i="0" u="none" strike="noStrike" kern="1200" cap="none" normalizeH="0" baseline="0">
                          <a:ln>
                            <a:noFill/>
                          </a:ln>
                          <a:solidFill>
                            <a:srgbClr val="0F5494"/>
                          </a:solidFill>
                          <a:effectLst/>
                          <a:latin typeface="+mn-lt"/>
                          <a:ea typeface="+mn-ea"/>
                          <a:cs typeface="Arial" charset="0"/>
                        </a:rPr>
                        <a:t>Relevance and credibility should be maintained</a:t>
                      </a:r>
                      <a:endParaRPr kumimoji="0" lang="en-US" sz="1600" b="1" i="0" u="none" strike="noStrike" kern="1200" cap="none" normalizeH="0" baseline="0">
                        <a:ln>
                          <a:noFill/>
                        </a:ln>
                        <a:solidFill>
                          <a:srgbClr val="0F5494"/>
                        </a:solidFill>
                        <a:effectLst/>
                        <a:latin typeface="+mn-lt"/>
                        <a:ea typeface="+mn-ea"/>
                        <a:cs typeface="Arial" charset="0"/>
                      </a:endParaRPr>
                    </a:p>
                  </a:txBody>
                  <a:tcPr marL="72000" marR="72000" marT="72000" marB="72000"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sp>
        <p:nvSpPr>
          <p:cNvPr id="13" name="Rectangle 12"/>
          <p:cNvSpPr/>
          <p:nvPr/>
        </p:nvSpPr>
        <p:spPr bwMode="auto">
          <a:xfrm>
            <a:off x="899592" y="2204864"/>
            <a:ext cx="3600400" cy="504056"/>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34" charset="0"/>
              <a:ea typeface="+mn-ea"/>
              <a:cs typeface="+mn-cs"/>
            </a:endParaRPr>
          </a:p>
        </p:txBody>
      </p:sp>
      <p:sp>
        <p:nvSpPr>
          <p:cNvPr id="15" name="TextBox 14"/>
          <p:cNvSpPr txBox="1"/>
          <p:nvPr/>
        </p:nvSpPr>
        <p:spPr>
          <a:xfrm>
            <a:off x="467544" y="1484784"/>
            <a:ext cx="8208912" cy="757130"/>
          </a:xfrm>
          <a:prstGeom prst="rect">
            <a:avLst/>
          </a:prstGeom>
          <a:noFill/>
          <a:ln>
            <a:solidFill>
              <a:schemeClr val="tx1"/>
            </a:solidFill>
          </a:ln>
        </p:spPr>
        <p:txBody>
          <a:bodyPr wrap="square" rtlCol="0">
            <a:spAutoFit/>
          </a:bodyPr>
          <a:lstStyle/>
          <a:p>
            <a:pPr marL="117475" marR="0" lvl="0" indent="-117475" algn="ctr" defTabSz="966788" rtl="0" eaLnBrk="0" fontAlgn="base" latinLnBrk="0" hangingPunct="0">
              <a:lnSpc>
                <a:spcPct val="90000"/>
              </a:lnSpc>
              <a:spcBef>
                <a:spcPct val="50000"/>
              </a:spcBef>
              <a:spcAft>
                <a:spcPct val="0"/>
              </a:spcAft>
              <a:buClr>
                <a:srgbClr val="0F5494"/>
              </a:buClr>
              <a:buSzTx/>
              <a:buFontTx/>
              <a:buNone/>
              <a:tabLst/>
              <a:defRPr/>
            </a:pPr>
            <a:r>
              <a:rPr kumimoji="0" lang="en-GB" sz="2400" b="1" i="0" u="none" strike="noStrike" kern="1200" cap="none" spc="0" normalizeH="0" baseline="0" noProof="0">
                <a:ln>
                  <a:noFill/>
                </a:ln>
                <a:solidFill>
                  <a:srgbClr val="0F5494"/>
                </a:solidFill>
                <a:effectLst/>
                <a:uLnTx/>
                <a:uFillTx/>
                <a:latin typeface="Verdana"/>
                <a:ea typeface="+mn-ea"/>
                <a:cs typeface="Arial" charset="0"/>
              </a:rPr>
              <a:t>Assessment of the relevance and credibility of the PFM reform programme</a:t>
            </a:r>
            <a:endParaRPr kumimoji="0" lang="en-GB" sz="2400" b="1" i="0" u="none" strike="noStrike" kern="1200" cap="none" spc="0" normalizeH="0" baseline="0" noProof="0">
              <a:ln>
                <a:noFill/>
              </a:ln>
              <a:solidFill>
                <a:srgbClr val="C00000"/>
              </a:solidFill>
              <a:effectLst/>
              <a:uLnTx/>
              <a:uFillTx/>
              <a:latin typeface="Verdana"/>
              <a:ea typeface="+mn-ea"/>
              <a:cs typeface="Arial" charset="0"/>
            </a:endParaRPr>
          </a:p>
        </p:txBody>
      </p:sp>
      <p:sp>
        <p:nvSpPr>
          <p:cNvPr id="16" name="Down Arrow 15"/>
          <p:cNvSpPr/>
          <p:nvPr/>
        </p:nvSpPr>
        <p:spPr bwMode="auto">
          <a:xfrm>
            <a:off x="2411760" y="2780928"/>
            <a:ext cx="3744416" cy="720080"/>
          </a:xfrm>
          <a:prstGeom prst="downArrow">
            <a:avLst>
              <a:gd name="adj1" fmla="val 50000"/>
              <a:gd name="adj2" fmla="val 69400"/>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34" charset="0"/>
              <a:ea typeface="+mn-ea"/>
              <a:cs typeface="+mn-cs"/>
            </a:endParaRPr>
          </a:p>
        </p:txBody>
      </p:sp>
      <p:sp>
        <p:nvSpPr>
          <p:cNvPr id="17" name="Down Arrow 16"/>
          <p:cNvSpPr/>
          <p:nvPr/>
        </p:nvSpPr>
        <p:spPr bwMode="auto">
          <a:xfrm>
            <a:off x="3347864" y="2708920"/>
            <a:ext cx="2088232" cy="978408"/>
          </a:xfrm>
          <a:prstGeom prst="downArrow">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00000"/>
              </a:solidFill>
              <a:effectLst/>
              <a:uLnTx/>
              <a:uFillTx/>
              <a:latin typeface="Verdana" pitchFamily="34" charset="0"/>
              <a:ea typeface="+mn-ea"/>
              <a:cs typeface="+mn-cs"/>
            </a:endParaRPr>
          </a:p>
        </p:txBody>
      </p:sp>
      <p:sp>
        <p:nvSpPr>
          <p:cNvPr id="20" name="AutoShape 4"/>
          <p:cNvSpPr>
            <a:spLocks noChangeArrowheads="1"/>
          </p:cNvSpPr>
          <p:nvPr/>
        </p:nvSpPr>
        <p:spPr bwMode="auto">
          <a:xfrm rot="10800000" flipH="1">
            <a:off x="3203848" y="2276872"/>
            <a:ext cx="2449512" cy="216024"/>
          </a:xfrm>
          <a:prstGeom prst="triangle">
            <a:avLst>
              <a:gd name="adj" fmla="val 53106"/>
            </a:avLst>
          </a:prstGeom>
          <a:solidFill>
            <a:srgbClr val="0F5494">
              <a:alpha val="50000"/>
            </a:srgbClr>
          </a:solidFill>
          <a:ln w="12700">
            <a:noFill/>
            <a:miter lim="800000"/>
            <a:headEnd/>
            <a:tailEnd/>
          </a:ln>
          <a:effectLst/>
        </p:spPr>
        <p:txBody>
          <a:bodyPr rot="10800000"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pt-BR" sz="1200" b="0" i="0" u="none" strike="noStrike" kern="1200" cap="none" spc="0" normalizeH="0" baseline="0" noProof="0">
              <a:ln>
                <a:noFill/>
              </a:ln>
              <a:solidFill>
                <a:srgbClr val="0F5494"/>
              </a:solidFill>
              <a:effectLst/>
              <a:uLnTx/>
              <a:uFillTx/>
              <a:latin typeface="Verdana" pitchFamily="34" charset="0"/>
              <a:ea typeface="+mn-ea"/>
              <a:cs typeface="+mn-cs"/>
            </a:endParaRPr>
          </a:p>
        </p:txBody>
      </p:sp>
      <p:sp>
        <p:nvSpPr>
          <p:cNvPr id="12" name="Slide Number Placeholder 3"/>
          <p:cNvSpPr>
            <a:spLocks noGrp="1"/>
          </p:cNvSpPr>
          <p:nvPr>
            <p:ph type="sldNum" sz="quarter" idx="12"/>
          </p:nvPr>
        </p:nvSpPr>
        <p:spPr>
          <a:xfrm>
            <a:off x="6588224" y="6381750"/>
            <a:ext cx="2133600" cy="47625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en-GB" sz="14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GB" sz="1400" b="0" i="0" u="none" strike="noStrike" kern="1200" cap="none" spc="0" normalizeH="0" baseline="0" noProof="0">
              <a:ln>
                <a:noFill/>
              </a:ln>
              <a:solidFill>
                <a:srgbClr val="000000"/>
              </a:solidFill>
              <a:effectLst/>
              <a:uLnTx/>
              <a:uFillTx/>
              <a:latin typeface="Arial" pitchFamily="34" charset="0"/>
              <a:ea typeface="+mn-ea"/>
              <a:cs typeface="+mn-cs"/>
            </a:endParaRPr>
          </a:p>
        </p:txBody>
      </p:sp>
      <p:sp>
        <p:nvSpPr>
          <p:cNvPr id="14" name="Rectangle 13"/>
          <p:cNvSpPr/>
          <p:nvPr/>
        </p:nvSpPr>
        <p:spPr bwMode="auto">
          <a:xfrm>
            <a:off x="323528" y="5733256"/>
            <a:ext cx="8640960" cy="792088"/>
          </a:xfrm>
          <a:prstGeom prst="rect">
            <a:avLst/>
          </a:prstGeom>
          <a:solidFill>
            <a:srgbClr val="0F5494">
              <a:alpha val="50000"/>
            </a:srgb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476250" marR="0" lvl="0" indent="-476250" algn="ctr" defTabSz="914400" rtl="0" eaLnBrk="1" fontAlgn="base" latinLnBrk="0" hangingPunct="1">
              <a:lnSpc>
                <a:spcPct val="130000"/>
              </a:lnSpc>
              <a:spcBef>
                <a:spcPct val="0"/>
              </a:spcBef>
              <a:spcAft>
                <a:spcPts val="0"/>
              </a:spcAft>
              <a:buClrTx/>
              <a:buSzTx/>
              <a:buFontTx/>
              <a:buNone/>
              <a:tabLst/>
              <a:defRPr/>
            </a:pPr>
            <a:r>
              <a:rPr kumimoji="0" lang="en-GB" sz="1800" b="1" i="0" u="none" strike="noStrike" kern="1200" cap="none" spc="0" normalizeH="0" baseline="0" noProof="0">
                <a:ln>
                  <a:noFill/>
                </a:ln>
                <a:solidFill>
                  <a:srgbClr val="C00000"/>
                </a:solidFill>
                <a:effectLst/>
                <a:uLnTx/>
                <a:uFillTx/>
                <a:latin typeface="Verdana" pitchFamily="34" charset="0"/>
                <a:ea typeface="+mn-ea"/>
                <a:cs typeface="+mn-cs"/>
              </a:rPr>
              <a:t>The PFM system must be assessed and monitored for the three types of BS contracts</a:t>
            </a:r>
          </a:p>
        </p:txBody>
      </p:sp>
    </p:spTree>
    <p:extLst>
      <p:ext uri="{BB962C8B-B14F-4D97-AF65-F5344CB8AC3E}">
        <p14:creationId xmlns:p14="http://schemas.microsoft.com/office/powerpoint/2010/main" val="68342201"/>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7666" name="Rectangle 2"/>
          <p:cNvSpPr>
            <a:spLocks noGrp="1" noChangeArrowheads="1"/>
          </p:cNvSpPr>
          <p:nvPr>
            <p:ph type="title"/>
          </p:nvPr>
        </p:nvSpPr>
        <p:spPr/>
        <p:txBody>
          <a:bodyPr/>
          <a:lstStyle/>
          <a:p>
            <a:r>
              <a:rPr lang="en-US"/>
              <a:t>How to assess? Use available studies and assessments</a:t>
            </a:r>
          </a:p>
        </p:txBody>
      </p:sp>
      <p:sp>
        <p:nvSpPr>
          <p:cNvPr id="1137673" name="AutoShape 9"/>
          <p:cNvSpPr>
            <a:spLocks noChangeArrowheads="1"/>
          </p:cNvSpPr>
          <p:nvPr/>
        </p:nvSpPr>
        <p:spPr bwMode="auto">
          <a:xfrm>
            <a:off x="755576" y="4941168"/>
            <a:ext cx="7416824" cy="792162"/>
          </a:xfrm>
          <a:prstGeom prst="homePlate">
            <a:avLst>
              <a:gd name="adj" fmla="val 28080"/>
            </a:avLst>
          </a:prstGeom>
          <a:solidFill>
            <a:srgbClr val="0F5494">
              <a:alpha val="40000"/>
            </a:srgbClr>
          </a:solidFill>
          <a:ln w="12700">
            <a:solidFill>
              <a:schemeClr val="tx1"/>
            </a:solidFill>
            <a:miter lim="800000"/>
            <a:headEnd/>
            <a:tailEnd/>
          </a:ln>
          <a:effectLst/>
        </p:spPr>
        <p:txBody>
          <a:bodyPr lIns="72000" tIns="72000" rIns="72000" bIns="72000" anchor="ctr"/>
          <a:lstStyle/>
          <a:p>
            <a:pPr marL="0" lvl="1">
              <a:lnSpc>
                <a:spcPct val="130000"/>
              </a:lnSpc>
              <a:spcAft>
                <a:spcPts val="0"/>
              </a:spcAft>
              <a:defRPr/>
            </a:pPr>
            <a:r>
              <a:rPr lang="en-GB" sz="1800" dirty="0">
                <a:solidFill>
                  <a:schemeClr val="accent6"/>
                </a:solidFill>
              </a:rPr>
              <a:t>Assessment</a:t>
            </a:r>
            <a:r>
              <a:rPr lang="fr-BE" sz="1800" dirty="0">
                <a:solidFill>
                  <a:schemeClr val="accent6"/>
                </a:solidFill>
              </a:rPr>
              <a:t> </a:t>
            </a:r>
            <a:r>
              <a:rPr lang="en-GB" sz="1800" dirty="0">
                <a:solidFill>
                  <a:schemeClr val="accent6"/>
                </a:solidFill>
              </a:rPr>
              <a:t>should include sub-national government, public agencies and parastatals</a:t>
            </a:r>
          </a:p>
        </p:txBody>
      </p:sp>
      <p:sp>
        <p:nvSpPr>
          <p:cNvPr id="1137677" name="RunningHead"/>
          <p:cNvSpPr txBox="1">
            <a:spLocks noChangeArrowheads="1"/>
          </p:cNvSpPr>
          <p:nvPr/>
        </p:nvSpPr>
        <p:spPr bwMode="auto">
          <a:xfrm>
            <a:off x="6167438" y="239713"/>
            <a:ext cx="2725737" cy="165100"/>
          </a:xfrm>
          <a:prstGeom prst="rect">
            <a:avLst/>
          </a:prstGeom>
          <a:noFill/>
          <a:ln w="9525" algn="ctr">
            <a:noFill/>
            <a:miter lim="800000"/>
            <a:headEnd/>
            <a:tailEnd/>
          </a:ln>
          <a:effectLst/>
        </p:spPr>
        <p:txBody>
          <a:bodyPr wrap="none" lIns="0" tIns="0" rIns="0" bIns="0">
            <a:spAutoFit/>
          </a:bodyPr>
          <a:lstStyle/>
          <a:p>
            <a:pPr algn="r"/>
            <a:r>
              <a:rPr lang="en-US" sz="1200" b="0"/>
              <a:t>Running Head 12-Point Plain, Title Case</a:t>
            </a:r>
          </a:p>
        </p:txBody>
      </p:sp>
      <p:sp>
        <p:nvSpPr>
          <p:cNvPr id="15" name="AutoShape 9"/>
          <p:cNvSpPr>
            <a:spLocks noChangeArrowheads="1"/>
          </p:cNvSpPr>
          <p:nvPr/>
        </p:nvSpPr>
        <p:spPr bwMode="auto">
          <a:xfrm>
            <a:off x="755576" y="3356992"/>
            <a:ext cx="7416824" cy="648072"/>
          </a:xfrm>
          <a:prstGeom prst="homePlate">
            <a:avLst>
              <a:gd name="adj" fmla="val 28080"/>
            </a:avLst>
          </a:prstGeom>
          <a:solidFill>
            <a:srgbClr val="0F5494">
              <a:alpha val="40000"/>
            </a:srgbClr>
          </a:solidFill>
          <a:ln w="12700">
            <a:solidFill>
              <a:schemeClr val="tx1"/>
            </a:solidFill>
            <a:miter lim="800000"/>
            <a:headEnd/>
            <a:tailEnd/>
          </a:ln>
          <a:effectLst/>
        </p:spPr>
        <p:txBody>
          <a:bodyPr lIns="72000" tIns="72000" rIns="72000" bIns="72000" anchor="ctr"/>
          <a:lstStyle/>
          <a:p>
            <a:pPr marL="0" lvl="1">
              <a:lnSpc>
                <a:spcPct val="130000"/>
              </a:lnSpc>
              <a:spcAft>
                <a:spcPts val="0"/>
              </a:spcAft>
              <a:defRPr/>
            </a:pPr>
            <a:r>
              <a:rPr lang="en-GB" sz="1800">
                <a:solidFill>
                  <a:schemeClr val="accent6"/>
                </a:solidFill>
              </a:rPr>
              <a:t>All phases of budget cycle should be assessed</a:t>
            </a:r>
          </a:p>
        </p:txBody>
      </p:sp>
      <p:sp>
        <p:nvSpPr>
          <p:cNvPr id="16" name="AutoShape 9"/>
          <p:cNvSpPr>
            <a:spLocks noChangeArrowheads="1"/>
          </p:cNvSpPr>
          <p:nvPr/>
        </p:nvSpPr>
        <p:spPr bwMode="auto">
          <a:xfrm>
            <a:off x="755576" y="4149080"/>
            <a:ext cx="7416824" cy="648146"/>
          </a:xfrm>
          <a:prstGeom prst="homePlate">
            <a:avLst>
              <a:gd name="adj" fmla="val 28080"/>
            </a:avLst>
          </a:prstGeom>
          <a:solidFill>
            <a:srgbClr val="0F5494">
              <a:alpha val="40000"/>
            </a:srgbClr>
          </a:solidFill>
          <a:ln w="12700">
            <a:solidFill>
              <a:schemeClr val="tx1"/>
            </a:solidFill>
            <a:miter lim="800000"/>
            <a:headEnd/>
            <a:tailEnd/>
          </a:ln>
          <a:effectLst/>
        </p:spPr>
        <p:txBody>
          <a:bodyPr lIns="72000" tIns="72000" rIns="72000" bIns="72000" anchor="ctr"/>
          <a:lstStyle/>
          <a:p>
            <a:pPr marL="0" lvl="1">
              <a:lnSpc>
                <a:spcPct val="130000"/>
              </a:lnSpc>
              <a:spcAft>
                <a:spcPts val="0"/>
              </a:spcAft>
              <a:defRPr/>
            </a:pPr>
            <a:r>
              <a:rPr lang="en-GB" sz="1800">
                <a:solidFill>
                  <a:schemeClr val="accent6"/>
                </a:solidFill>
              </a:rPr>
              <a:t>Special attention to be paid to revenue administration, and to transparency and oversight</a:t>
            </a:r>
          </a:p>
        </p:txBody>
      </p:sp>
      <p:sp>
        <p:nvSpPr>
          <p:cNvPr id="17" name="AutoShape 9"/>
          <p:cNvSpPr>
            <a:spLocks noChangeArrowheads="1"/>
          </p:cNvSpPr>
          <p:nvPr/>
        </p:nvSpPr>
        <p:spPr bwMode="auto">
          <a:xfrm>
            <a:off x="755576" y="2420888"/>
            <a:ext cx="7416824" cy="720080"/>
          </a:xfrm>
          <a:prstGeom prst="homePlate">
            <a:avLst>
              <a:gd name="adj" fmla="val 28080"/>
            </a:avLst>
          </a:prstGeom>
          <a:solidFill>
            <a:srgbClr val="0F5494">
              <a:alpha val="40000"/>
            </a:srgbClr>
          </a:solidFill>
          <a:ln w="12700">
            <a:solidFill>
              <a:schemeClr val="tx1"/>
            </a:solidFill>
            <a:miter lim="800000"/>
            <a:headEnd/>
            <a:tailEnd/>
          </a:ln>
          <a:effectLst/>
        </p:spPr>
        <p:txBody>
          <a:bodyPr lIns="72000" tIns="72000" rIns="72000" bIns="72000" anchor="ctr"/>
          <a:lstStyle/>
          <a:p>
            <a:pPr marL="0" lvl="1">
              <a:lnSpc>
                <a:spcPct val="130000"/>
              </a:lnSpc>
              <a:spcAft>
                <a:spcPts val="0"/>
              </a:spcAft>
              <a:defRPr/>
            </a:pPr>
            <a:r>
              <a:rPr lang="en-GB" sz="1800">
                <a:solidFill>
                  <a:schemeClr val="accent6"/>
                </a:solidFill>
              </a:rPr>
              <a:t>Summarise main findings of recent studies and assessments (notably PEFA)</a:t>
            </a:r>
          </a:p>
        </p:txBody>
      </p:sp>
      <p:sp>
        <p:nvSpPr>
          <p:cNvPr id="18" name="AutoShape 9"/>
          <p:cNvSpPr>
            <a:spLocks noChangeArrowheads="1"/>
          </p:cNvSpPr>
          <p:nvPr/>
        </p:nvSpPr>
        <p:spPr bwMode="auto">
          <a:xfrm>
            <a:off x="755576" y="5877272"/>
            <a:ext cx="7416824" cy="648072"/>
          </a:xfrm>
          <a:prstGeom prst="homePlate">
            <a:avLst>
              <a:gd name="adj" fmla="val 28080"/>
            </a:avLst>
          </a:prstGeom>
          <a:solidFill>
            <a:srgbClr val="0F5494">
              <a:alpha val="40000"/>
            </a:srgbClr>
          </a:solidFill>
          <a:ln w="12700">
            <a:solidFill>
              <a:schemeClr val="tx1"/>
            </a:solidFill>
            <a:miter lim="800000"/>
            <a:headEnd/>
            <a:tailEnd/>
          </a:ln>
          <a:effectLst/>
        </p:spPr>
        <p:txBody>
          <a:bodyPr lIns="72000" tIns="72000" rIns="72000" bIns="72000" anchor="ctr"/>
          <a:lstStyle/>
          <a:p>
            <a:pPr marL="0" lvl="1">
              <a:lnSpc>
                <a:spcPct val="130000"/>
              </a:lnSpc>
              <a:spcAft>
                <a:spcPts val="0"/>
              </a:spcAft>
              <a:defRPr/>
            </a:pPr>
            <a:r>
              <a:rPr lang="en-GB" sz="1800">
                <a:solidFill>
                  <a:schemeClr val="accent6"/>
                </a:solidFill>
              </a:rPr>
              <a:t> Identify further diagnostic work to be carried out</a:t>
            </a:r>
          </a:p>
        </p:txBody>
      </p:sp>
      <p:sp>
        <p:nvSpPr>
          <p:cNvPr id="19" name="Slide Number Placeholder 3"/>
          <p:cNvSpPr>
            <a:spLocks noGrp="1"/>
          </p:cNvSpPr>
          <p:nvPr>
            <p:ph type="sldNum" sz="quarter" idx="12"/>
          </p:nvPr>
        </p:nvSpPr>
        <p:spPr>
          <a:xfrm>
            <a:off x="6553200" y="6245225"/>
            <a:ext cx="2133600" cy="476250"/>
          </a:xfrm>
        </p:spPr>
        <p:txBody>
          <a:bodyPr/>
          <a:lstStyle/>
          <a:p>
            <a:fld id="{37B83C0C-BC65-4367-9B8A-060D4801009D}" type="slidenum">
              <a:rPr lang="en-GB" smtClean="0"/>
              <a:pPr/>
              <a:t>18</a:t>
            </a:fld>
            <a:endParaRPr lang="en-GB"/>
          </a:p>
        </p:txBody>
      </p:sp>
    </p:spTree>
    <p:extLst>
      <p:ext uri="{BB962C8B-B14F-4D97-AF65-F5344CB8AC3E}">
        <p14:creationId xmlns:p14="http://schemas.microsoft.com/office/powerpoint/2010/main" val="1474210529"/>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47600" name="Group 16"/>
          <p:cNvGraphicFramePr>
            <a:graphicFrameLocks noGrp="1"/>
          </p:cNvGraphicFramePr>
          <p:nvPr/>
        </p:nvGraphicFramePr>
        <p:xfrm>
          <a:off x="320452" y="1400869"/>
          <a:ext cx="2559050" cy="2239437"/>
        </p:xfrm>
        <a:graphic>
          <a:graphicData uri="http://schemas.openxmlformats.org/drawingml/2006/table">
            <a:tbl>
              <a:tblPr/>
              <a:tblGrid>
                <a:gridCol w="2559050">
                  <a:extLst>
                    <a:ext uri="{9D8B030D-6E8A-4147-A177-3AD203B41FA5}">
                      <a16:colId xmlns:a16="http://schemas.microsoft.com/office/drawing/2014/main" val="20000"/>
                    </a:ext>
                  </a:extLst>
                </a:gridCol>
              </a:tblGrid>
              <a:tr h="336024">
                <a:tc>
                  <a:txBody>
                    <a:bodyPr/>
                    <a:lstStyle/>
                    <a:p>
                      <a:pPr marL="0" marR="0" lvl="0" indent="0" algn="ctr" defTabSz="914400" rtl="0" eaLnBrk="0" fontAlgn="base" latinLnBrk="0" hangingPunct="0">
                        <a:lnSpc>
                          <a:spcPct val="90000"/>
                        </a:lnSpc>
                        <a:spcBef>
                          <a:spcPct val="0"/>
                        </a:spcBef>
                        <a:spcAft>
                          <a:spcPct val="0"/>
                        </a:spcAft>
                        <a:buClr>
                          <a:schemeClr val="bg2"/>
                        </a:buClr>
                        <a:buSzTx/>
                        <a:buFont typeface="Wingdings" pitchFamily="2" charset="2"/>
                        <a:buNone/>
                        <a:tabLst/>
                      </a:pPr>
                      <a:r>
                        <a:rPr kumimoji="0" lang="en-US" sz="1400" b="1" i="0" u="none" strike="noStrike" cap="none" normalizeH="0" baseline="0">
                          <a:ln>
                            <a:noFill/>
                          </a:ln>
                          <a:solidFill>
                            <a:schemeClr val="bg1"/>
                          </a:solidFill>
                          <a:effectLst/>
                          <a:latin typeface="Arial" charset="0"/>
                          <a:cs typeface="Arial" charset="0"/>
                        </a:rPr>
                        <a:t>GGDC</a:t>
                      </a:r>
                    </a:p>
                  </a:txBody>
                  <a:tcPr marL="72000" marR="72000" marT="72000" marB="72000"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solidFill>
                  </a:tcPr>
                </a:tc>
                <a:extLst>
                  <a:ext uri="{0D108BD9-81ED-4DB2-BD59-A6C34878D82A}">
                    <a16:rowId xmlns:a16="http://schemas.microsoft.com/office/drawing/2014/main" val="10000"/>
                  </a:ext>
                </a:extLst>
              </a:tr>
              <a:tr h="1903413">
                <a:tc>
                  <a:txBody>
                    <a:bodyPr/>
                    <a:lstStyle/>
                    <a:p>
                      <a:pPr marL="117475" marR="0" lvl="0" indent="-117475" algn="ctr" defTabSz="914400" rtl="0" eaLnBrk="0" fontAlgn="base" latinLnBrk="0" hangingPunct="0">
                        <a:lnSpc>
                          <a:spcPct val="90000"/>
                        </a:lnSpc>
                        <a:spcBef>
                          <a:spcPct val="0"/>
                        </a:spcBef>
                        <a:spcAft>
                          <a:spcPct val="0"/>
                        </a:spcAft>
                        <a:buClr>
                          <a:schemeClr val="bg2"/>
                        </a:buClr>
                        <a:buSzTx/>
                        <a:buFontTx/>
                        <a:buNone/>
                        <a:tabLst/>
                      </a:pPr>
                      <a:r>
                        <a:rPr lang="en-GB" sz="1600" b="1">
                          <a:solidFill>
                            <a:srgbClr val="0F5494"/>
                          </a:solidFill>
                        </a:rPr>
                        <a:t>Focus on entire PFM system and core functions </a:t>
                      </a:r>
                      <a:endParaRPr kumimoji="0" lang="en-US" sz="1600" b="1" i="0" u="none" strike="noStrike" cap="none" normalizeH="0" baseline="0">
                        <a:ln>
                          <a:noFill/>
                        </a:ln>
                        <a:solidFill>
                          <a:srgbClr val="0F5494"/>
                        </a:solidFill>
                        <a:effectLst/>
                        <a:latin typeface="Arial" charset="0"/>
                        <a:cs typeface="Arial" charset="0"/>
                      </a:endParaRPr>
                    </a:p>
                  </a:txBody>
                  <a:tcPr marL="72000" marR="72000" marT="72000" marB="72000"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graphicFrame>
        <p:nvGraphicFramePr>
          <p:cNvPr id="1347616" name="Group 32"/>
          <p:cNvGraphicFramePr>
            <a:graphicFrameLocks noGrp="1"/>
          </p:cNvGraphicFramePr>
          <p:nvPr/>
        </p:nvGraphicFramePr>
        <p:xfrm>
          <a:off x="2339752" y="3717032"/>
          <a:ext cx="4581525" cy="1138392"/>
        </p:xfrm>
        <a:graphic>
          <a:graphicData uri="http://schemas.openxmlformats.org/drawingml/2006/table">
            <a:tbl>
              <a:tblPr/>
              <a:tblGrid>
                <a:gridCol w="4581525">
                  <a:extLst>
                    <a:ext uri="{9D8B030D-6E8A-4147-A177-3AD203B41FA5}">
                      <a16:colId xmlns:a16="http://schemas.microsoft.com/office/drawing/2014/main" val="20000"/>
                    </a:ext>
                  </a:extLst>
                </a:gridCol>
              </a:tblGrid>
              <a:tr h="336024">
                <a:tc>
                  <a:txBody>
                    <a:bodyPr/>
                    <a:lstStyle/>
                    <a:p>
                      <a:pPr marL="0" marR="0" lvl="0" indent="0" algn="ctr" defTabSz="914400" rtl="0" eaLnBrk="0" fontAlgn="base" latinLnBrk="0" hangingPunct="0">
                        <a:lnSpc>
                          <a:spcPct val="90000"/>
                        </a:lnSpc>
                        <a:spcBef>
                          <a:spcPct val="0"/>
                        </a:spcBef>
                        <a:spcAft>
                          <a:spcPct val="0"/>
                        </a:spcAft>
                        <a:buClr>
                          <a:schemeClr val="bg2"/>
                        </a:buClr>
                        <a:buSzTx/>
                        <a:buFont typeface="Wingdings" pitchFamily="2" charset="2"/>
                        <a:buNone/>
                        <a:tabLst/>
                      </a:pPr>
                      <a:r>
                        <a:rPr kumimoji="0" lang="en-US" sz="1400" b="1" i="0" u="none" strike="noStrike" cap="none" normalizeH="0" baseline="0">
                          <a:ln>
                            <a:noFill/>
                          </a:ln>
                          <a:solidFill>
                            <a:schemeClr val="bg1"/>
                          </a:solidFill>
                          <a:effectLst/>
                          <a:latin typeface="Arial" charset="0"/>
                          <a:cs typeface="Arial" charset="0"/>
                        </a:rPr>
                        <a:t>SBC</a:t>
                      </a:r>
                    </a:p>
                  </a:txBody>
                  <a:tcPr marL="72000" marR="72000" marT="72000" marB="72000"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solidFill>
                  </a:tcPr>
                </a:tc>
                <a:extLst>
                  <a:ext uri="{0D108BD9-81ED-4DB2-BD59-A6C34878D82A}">
                    <a16:rowId xmlns:a16="http://schemas.microsoft.com/office/drawing/2014/main" val="10000"/>
                  </a:ext>
                </a:extLst>
              </a:tr>
              <a:tr h="802368">
                <a:tc>
                  <a:txBody>
                    <a:bodyPr/>
                    <a:lstStyle/>
                    <a:p>
                      <a:pPr marL="117475" marR="0" lvl="0" indent="-117475" algn="ctr" defTabSz="914400" rtl="0" eaLnBrk="0" fontAlgn="base" latinLnBrk="0" hangingPunct="0">
                        <a:lnSpc>
                          <a:spcPct val="90000"/>
                        </a:lnSpc>
                        <a:spcBef>
                          <a:spcPct val="0"/>
                        </a:spcBef>
                        <a:spcAft>
                          <a:spcPct val="0"/>
                        </a:spcAft>
                        <a:buClr>
                          <a:schemeClr val="bg2"/>
                        </a:buClr>
                        <a:buSzTx/>
                        <a:buFontTx/>
                        <a:buNone/>
                        <a:tabLst/>
                      </a:pPr>
                      <a:r>
                        <a:rPr lang="en-GB" sz="1600" b="1" kern="1200">
                          <a:solidFill>
                            <a:srgbClr val="0F5494"/>
                          </a:solidFill>
                          <a:latin typeface="+mn-lt"/>
                          <a:ea typeface="+mn-ea"/>
                          <a:cs typeface="+mn-cs"/>
                        </a:rPr>
                        <a:t>Focus on restoring basic PFM functions and ensuring basic social services</a:t>
                      </a:r>
                      <a:endParaRPr lang="en-US" sz="1600" b="1" kern="1200">
                        <a:solidFill>
                          <a:srgbClr val="0F5494"/>
                        </a:solidFill>
                        <a:latin typeface="+mn-lt"/>
                        <a:ea typeface="+mn-ea"/>
                        <a:cs typeface="+mn-cs"/>
                      </a:endParaRPr>
                    </a:p>
                  </a:txBody>
                  <a:tcPr marL="72000" marR="72000" marT="72000" marB="72000"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sp>
        <p:nvSpPr>
          <p:cNvPr id="1347587" name="AutoShape 3"/>
          <p:cNvSpPr>
            <a:spLocks noChangeArrowheads="1"/>
          </p:cNvSpPr>
          <p:nvPr/>
        </p:nvSpPr>
        <p:spPr bwMode="auto">
          <a:xfrm rot="10800000">
            <a:off x="3490640" y="3352923"/>
            <a:ext cx="2449512" cy="292100"/>
          </a:xfrm>
          <a:prstGeom prst="triangle">
            <a:avLst>
              <a:gd name="adj" fmla="val 49995"/>
            </a:avLst>
          </a:prstGeom>
          <a:solidFill>
            <a:srgbClr val="0F5494">
              <a:alpha val="50000"/>
            </a:srgbClr>
          </a:solidFill>
          <a:ln w="12700">
            <a:noFill/>
            <a:miter lim="800000"/>
            <a:headEnd/>
            <a:tailEnd/>
          </a:ln>
          <a:effectLst/>
        </p:spPr>
        <p:txBody>
          <a:bodyPr vert="eaVert"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pt-BR" sz="1200" b="0" i="0" u="none" strike="noStrike" kern="1200" cap="none" spc="0" normalizeH="0" baseline="0" noProof="0">
              <a:ln>
                <a:noFill/>
              </a:ln>
              <a:solidFill>
                <a:srgbClr val="0F5494"/>
              </a:solidFill>
              <a:effectLst/>
              <a:uLnTx/>
              <a:uFillTx/>
              <a:latin typeface="Verdana" pitchFamily="34" charset="0"/>
              <a:ea typeface="+mn-ea"/>
              <a:cs typeface="+mn-cs"/>
            </a:endParaRPr>
          </a:p>
        </p:txBody>
      </p:sp>
      <p:sp>
        <p:nvSpPr>
          <p:cNvPr id="1347589" name="AutoShape 5"/>
          <p:cNvSpPr>
            <a:spLocks noChangeArrowheads="1"/>
          </p:cNvSpPr>
          <p:nvPr/>
        </p:nvSpPr>
        <p:spPr bwMode="auto">
          <a:xfrm rot="5400000" flipH="1">
            <a:off x="5206504" y="2362448"/>
            <a:ext cx="1903412" cy="292100"/>
          </a:xfrm>
          <a:prstGeom prst="triangle">
            <a:avLst>
              <a:gd name="adj" fmla="val 49995"/>
            </a:avLst>
          </a:prstGeom>
          <a:solidFill>
            <a:srgbClr val="0F5494">
              <a:alpha val="50000"/>
            </a:srgbClr>
          </a:solidFill>
          <a:ln w="12700">
            <a:noFill/>
            <a:miter lim="800000"/>
            <a:headEnd/>
            <a:tailEnd/>
          </a:ln>
          <a:effectLst/>
        </p:spPr>
        <p:txBody>
          <a:bodyPr vert="eaVert"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pt-BR" sz="1200" b="0" i="0" u="none" strike="noStrike" kern="1200" cap="none" spc="0" normalizeH="0" baseline="0" noProof="0">
              <a:ln>
                <a:noFill/>
              </a:ln>
              <a:solidFill>
                <a:srgbClr val="0F5494"/>
              </a:solidFill>
              <a:effectLst/>
              <a:uLnTx/>
              <a:uFillTx/>
              <a:latin typeface="Verdana" pitchFamily="34" charset="0"/>
              <a:ea typeface="+mn-ea"/>
              <a:cs typeface="+mn-cs"/>
            </a:endParaRPr>
          </a:p>
        </p:txBody>
      </p:sp>
      <p:sp>
        <p:nvSpPr>
          <p:cNvPr id="1347590" name="AutoShape 6"/>
          <p:cNvSpPr>
            <a:spLocks noChangeArrowheads="1"/>
          </p:cNvSpPr>
          <p:nvPr/>
        </p:nvSpPr>
        <p:spPr bwMode="auto">
          <a:xfrm rot="16200000">
            <a:off x="2182168" y="2362448"/>
            <a:ext cx="1903412" cy="292100"/>
          </a:xfrm>
          <a:prstGeom prst="triangle">
            <a:avLst>
              <a:gd name="adj" fmla="val 49995"/>
            </a:avLst>
          </a:prstGeom>
          <a:solidFill>
            <a:srgbClr val="0F5494">
              <a:alpha val="50000"/>
            </a:srgbClr>
          </a:solidFill>
          <a:ln w="12700">
            <a:noFill/>
            <a:miter lim="800000"/>
            <a:headEnd/>
            <a:tailEnd/>
          </a:ln>
          <a:effectLst/>
        </p:spPr>
        <p:txBody>
          <a:bodyPr vert="eaVert"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pt-BR" sz="1200" b="0" i="0" u="none" strike="noStrike" kern="1200" cap="none" spc="0" normalizeH="0" baseline="0" noProof="0">
              <a:ln>
                <a:noFill/>
              </a:ln>
              <a:solidFill>
                <a:srgbClr val="0F5494"/>
              </a:solidFill>
              <a:effectLst/>
              <a:uLnTx/>
              <a:uFillTx/>
              <a:latin typeface="Verdana" pitchFamily="34" charset="0"/>
              <a:ea typeface="+mn-ea"/>
              <a:cs typeface="+mn-cs"/>
            </a:endParaRPr>
          </a:p>
        </p:txBody>
      </p:sp>
      <p:sp>
        <p:nvSpPr>
          <p:cNvPr id="1347591" name="AutoShape 7"/>
          <p:cNvSpPr>
            <a:spLocks noChangeArrowheads="1"/>
          </p:cNvSpPr>
          <p:nvPr/>
        </p:nvSpPr>
        <p:spPr bwMode="auto">
          <a:xfrm>
            <a:off x="3314477" y="1713607"/>
            <a:ext cx="2663825" cy="1606550"/>
          </a:xfrm>
          <a:prstGeom prst="star16">
            <a:avLst>
              <a:gd name="adj" fmla="val 37500"/>
            </a:avLst>
          </a:prstGeom>
          <a:solidFill>
            <a:srgbClr val="0F5494">
              <a:alpha val="75000"/>
            </a:srgbClr>
          </a:solidFill>
          <a:ln w="12700">
            <a:solidFill>
              <a:schemeClr val="bg2"/>
            </a:solidFill>
            <a:miter lim="800000"/>
            <a:headEnd/>
            <a:tailEnd/>
          </a:ln>
          <a:effectLst/>
        </p:spPr>
        <p:txBody>
          <a:bodyPr lIns="72000" tIns="72000" rIns="72000" bIns="7200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1200" cap="none" spc="0" normalizeH="0" baseline="0" noProof="0">
                <a:ln>
                  <a:noFill/>
                </a:ln>
                <a:solidFill>
                  <a:srgbClr val="FFFFFF"/>
                </a:solidFill>
                <a:effectLst/>
                <a:uLnTx/>
                <a:uFillTx/>
                <a:latin typeface="Verdana" pitchFamily="34" charset="0"/>
                <a:ea typeface="+mn-ea"/>
                <a:cs typeface="+mn-cs"/>
              </a:rPr>
              <a:t>Assess  PFM for all types of contracts</a:t>
            </a:r>
          </a:p>
        </p:txBody>
      </p:sp>
      <p:graphicFrame>
        <p:nvGraphicFramePr>
          <p:cNvPr id="1347608" name="Group 24"/>
          <p:cNvGraphicFramePr>
            <a:graphicFrameLocks noGrp="1"/>
          </p:cNvGraphicFramePr>
          <p:nvPr/>
        </p:nvGraphicFramePr>
        <p:xfrm>
          <a:off x="6383115" y="1400869"/>
          <a:ext cx="2586037" cy="2234674"/>
        </p:xfrm>
        <a:graphic>
          <a:graphicData uri="http://schemas.openxmlformats.org/drawingml/2006/table">
            <a:tbl>
              <a:tblPr/>
              <a:tblGrid>
                <a:gridCol w="2586037">
                  <a:extLst>
                    <a:ext uri="{9D8B030D-6E8A-4147-A177-3AD203B41FA5}">
                      <a16:colId xmlns:a16="http://schemas.microsoft.com/office/drawing/2014/main" val="20000"/>
                    </a:ext>
                  </a:extLst>
                </a:gridCol>
              </a:tblGrid>
              <a:tr h="336024">
                <a:tc>
                  <a:txBody>
                    <a:bodyPr/>
                    <a:lstStyle/>
                    <a:p>
                      <a:pPr marL="0" marR="0" lvl="0" indent="0" algn="ctr" defTabSz="914400" rtl="0" eaLnBrk="0" fontAlgn="base" latinLnBrk="0" hangingPunct="0">
                        <a:lnSpc>
                          <a:spcPct val="90000"/>
                        </a:lnSpc>
                        <a:spcBef>
                          <a:spcPct val="0"/>
                        </a:spcBef>
                        <a:spcAft>
                          <a:spcPct val="0"/>
                        </a:spcAft>
                        <a:buClr>
                          <a:schemeClr val="bg2"/>
                        </a:buClr>
                        <a:buSzTx/>
                        <a:buFont typeface="Wingdings" pitchFamily="2" charset="2"/>
                        <a:buNone/>
                        <a:tabLst/>
                      </a:pPr>
                      <a:r>
                        <a:rPr kumimoji="0" lang="en-US" sz="1400" b="1" i="0" u="none" strike="noStrike" cap="none" normalizeH="0" baseline="0">
                          <a:ln>
                            <a:noFill/>
                          </a:ln>
                          <a:solidFill>
                            <a:schemeClr val="bg1"/>
                          </a:solidFill>
                          <a:effectLst/>
                          <a:latin typeface="Arial" charset="0"/>
                          <a:cs typeface="Arial" charset="0"/>
                        </a:rPr>
                        <a:t>SRC</a:t>
                      </a:r>
                    </a:p>
                  </a:txBody>
                  <a:tcPr marL="72000" marR="72000" marT="72000" marB="72000"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solidFill>
                  </a:tcPr>
                </a:tc>
                <a:extLst>
                  <a:ext uri="{0D108BD9-81ED-4DB2-BD59-A6C34878D82A}">
                    <a16:rowId xmlns:a16="http://schemas.microsoft.com/office/drawing/2014/main" val="10000"/>
                  </a:ext>
                </a:extLst>
              </a:tr>
              <a:tr h="1898650">
                <a:tc>
                  <a:txBody>
                    <a:bodyPr/>
                    <a:lstStyle/>
                    <a:p>
                      <a:pPr marL="117475" marR="0" lvl="0" indent="-117475" algn="ctr" defTabSz="914400" rtl="0" eaLnBrk="0" fontAlgn="base" latinLnBrk="0" hangingPunct="0">
                        <a:lnSpc>
                          <a:spcPct val="90000"/>
                        </a:lnSpc>
                        <a:spcBef>
                          <a:spcPct val="0"/>
                        </a:spcBef>
                        <a:spcAft>
                          <a:spcPct val="0"/>
                        </a:spcAft>
                        <a:buClr>
                          <a:schemeClr val="bg2"/>
                        </a:buClr>
                        <a:buSzTx/>
                        <a:buFontTx/>
                        <a:buNone/>
                        <a:tabLst/>
                      </a:pPr>
                      <a:r>
                        <a:rPr lang="en-GB" sz="1600" b="1" kern="1200">
                          <a:solidFill>
                            <a:srgbClr val="0F5494"/>
                          </a:solidFill>
                          <a:latin typeface="+mn-lt"/>
                          <a:ea typeface="+mn-ea"/>
                          <a:cs typeface="+mn-cs"/>
                        </a:rPr>
                        <a:t>Focus (also) on sector specific PFM issues</a:t>
                      </a:r>
                      <a:endParaRPr lang="en-US" sz="1600" b="1" kern="1200">
                        <a:solidFill>
                          <a:srgbClr val="0F5494"/>
                        </a:solidFill>
                        <a:latin typeface="+mn-lt"/>
                        <a:ea typeface="+mn-ea"/>
                        <a:cs typeface="+mn-cs"/>
                      </a:endParaRPr>
                    </a:p>
                  </a:txBody>
                  <a:tcPr marL="72000" marR="72000" marT="72000" marB="72000"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sp>
        <p:nvSpPr>
          <p:cNvPr id="1347624" name="RunningHead"/>
          <p:cNvSpPr txBox="1">
            <a:spLocks noChangeArrowheads="1"/>
          </p:cNvSpPr>
          <p:nvPr/>
        </p:nvSpPr>
        <p:spPr bwMode="auto">
          <a:xfrm>
            <a:off x="6167438" y="239713"/>
            <a:ext cx="2725737" cy="165100"/>
          </a:xfrm>
          <a:prstGeom prst="rect">
            <a:avLst/>
          </a:prstGeom>
          <a:noFill/>
          <a:ln w="9525" algn="ctr">
            <a:noFill/>
            <a:miter lim="800000"/>
            <a:headEnd/>
            <a:tailEnd/>
          </a:ln>
          <a:effectLst/>
        </p:spPr>
        <p:txBody>
          <a:bodyPr wrap="none" lIns="0" tIns="0" rIns="0" bIns="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F5494"/>
                </a:solidFill>
                <a:effectLst/>
                <a:uLnTx/>
                <a:uFillTx/>
                <a:latin typeface="Verdana" pitchFamily="34" charset="0"/>
                <a:ea typeface="+mn-ea"/>
                <a:cs typeface="+mn-cs"/>
              </a:rPr>
              <a:t>Running Head 12-Point Plain, Title Case</a:t>
            </a:r>
          </a:p>
        </p:txBody>
      </p:sp>
      <p:sp>
        <p:nvSpPr>
          <p:cNvPr id="14" name="Rounded Rectangle 13"/>
          <p:cNvSpPr/>
          <p:nvPr/>
        </p:nvSpPr>
        <p:spPr bwMode="auto">
          <a:xfrm>
            <a:off x="251520" y="5013176"/>
            <a:ext cx="8496944" cy="1440160"/>
          </a:xfrm>
          <a:prstGeom prst="round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34" charset="0"/>
              <a:ea typeface="+mn-ea"/>
              <a:cs typeface="+mn-cs"/>
            </a:endParaRPr>
          </a:p>
        </p:txBody>
      </p:sp>
      <p:sp>
        <p:nvSpPr>
          <p:cNvPr id="20" name="TextBox 19"/>
          <p:cNvSpPr txBox="1"/>
          <p:nvPr/>
        </p:nvSpPr>
        <p:spPr>
          <a:xfrm>
            <a:off x="0" y="5013176"/>
            <a:ext cx="9144000" cy="1468094"/>
          </a:xfrm>
          <a:prstGeom prst="rect">
            <a:avLst/>
          </a:prstGeom>
          <a:solidFill>
            <a:srgbClr val="0F5494">
              <a:alpha val="15000"/>
            </a:srgbClr>
          </a:solid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BE" sz="1400" b="0" i="0" u="none" strike="noStrike" kern="1200" cap="none" spc="0" normalizeH="0" baseline="0" noProof="0">
                <a:ln>
                  <a:noFill/>
                </a:ln>
                <a:solidFill>
                  <a:srgbClr val="0F5494"/>
                </a:solidFill>
                <a:effectLst/>
                <a:uLnTx/>
                <a:uFillTx/>
                <a:latin typeface="Verdana" pitchFamily="34" charset="0"/>
                <a:ea typeface="+mn-ea"/>
                <a:cs typeface="+mn-cs"/>
              </a:rPr>
              <a:t>Note</a:t>
            </a:r>
          </a:p>
          <a:p>
            <a:pPr marL="476250" marR="0" lvl="1" indent="-476250" algn="l" defTabSz="914400" rtl="0" eaLnBrk="1" fontAlgn="base" latinLnBrk="0" hangingPunct="1">
              <a:lnSpc>
                <a:spcPct val="130000"/>
              </a:lnSpc>
              <a:spcBef>
                <a:spcPct val="0"/>
              </a:spcBef>
              <a:spcAft>
                <a:spcPts val="0"/>
              </a:spcAft>
              <a:buClrTx/>
              <a:buSzTx/>
              <a:buFont typeface="Wingdings" pitchFamily="2" charset="2"/>
              <a:buChar char="§"/>
              <a:tabLst/>
              <a:defRPr/>
            </a:pPr>
            <a:r>
              <a:rPr kumimoji="0" lang="en-GB" sz="1400" b="0" i="0" u="none" strike="noStrike" kern="1200" cap="none" spc="0" normalizeH="0" baseline="0" noProof="0">
                <a:ln>
                  <a:noFill/>
                </a:ln>
                <a:solidFill>
                  <a:srgbClr val="2D2D8A"/>
                </a:solidFill>
                <a:effectLst/>
                <a:uLnTx/>
                <a:uFillTx/>
                <a:latin typeface="Verdana" pitchFamily="34" charset="0"/>
                <a:ea typeface="+mn-ea"/>
                <a:cs typeface="+mn-cs"/>
              </a:rPr>
              <a:t>Assessment influences agenda of the PFM dialogue with partner country</a:t>
            </a:r>
          </a:p>
          <a:p>
            <a:pPr marL="476250" marR="0" lvl="0" indent="-476250" algn="l" defTabSz="914400" rtl="0" eaLnBrk="1" fontAlgn="base" latinLnBrk="0" hangingPunct="1">
              <a:lnSpc>
                <a:spcPct val="130000"/>
              </a:lnSpc>
              <a:spcBef>
                <a:spcPct val="0"/>
              </a:spcBef>
              <a:spcAft>
                <a:spcPts val="0"/>
              </a:spcAft>
              <a:buClrTx/>
              <a:buSzTx/>
              <a:buFont typeface="Wingdings" pitchFamily="2" charset="2"/>
              <a:buChar char="§"/>
              <a:tabLst/>
              <a:defRPr/>
            </a:pPr>
            <a:r>
              <a:rPr kumimoji="0" lang="en-GB" sz="1400" b="0" i="0" u="none" strike="noStrike" kern="1200" cap="none" spc="0" normalizeH="0" baseline="0" noProof="0">
                <a:ln>
                  <a:noFill/>
                </a:ln>
                <a:solidFill>
                  <a:srgbClr val="2D2D8A"/>
                </a:solidFill>
                <a:effectLst/>
                <a:uLnTx/>
                <a:uFillTx/>
                <a:latin typeface="Verdana" pitchFamily="34" charset="0"/>
                <a:ea typeface="+mn-ea"/>
                <a:cs typeface="+mn-cs"/>
              </a:rPr>
              <a:t>When PFM is weak, specific preconditions prior to disbursing the first tranche might be needed</a:t>
            </a:r>
          </a:p>
          <a:p>
            <a:pPr marL="476250" marR="0" lvl="0" indent="-476250" algn="l" defTabSz="914400" rtl="0" eaLnBrk="1" fontAlgn="base" latinLnBrk="0" hangingPunct="1">
              <a:lnSpc>
                <a:spcPct val="130000"/>
              </a:lnSpc>
              <a:spcBef>
                <a:spcPct val="0"/>
              </a:spcBef>
              <a:spcAft>
                <a:spcPts val="0"/>
              </a:spcAft>
              <a:buClrTx/>
              <a:buSzTx/>
              <a:buFont typeface="Wingdings" pitchFamily="2" charset="2"/>
              <a:buChar char="§"/>
              <a:tabLst/>
              <a:defRPr/>
            </a:pPr>
            <a:r>
              <a:rPr kumimoji="0" lang="en-GB" sz="1400" b="0" i="0" u="none" strike="noStrike" kern="1200" cap="none" spc="0" normalizeH="0" baseline="0" noProof="0">
                <a:ln>
                  <a:noFill/>
                </a:ln>
                <a:solidFill>
                  <a:srgbClr val="2D2D8A"/>
                </a:solidFill>
                <a:effectLst/>
                <a:uLnTx/>
                <a:uFillTx/>
                <a:latin typeface="Verdana" pitchFamily="34" charset="0"/>
                <a:ea typeface="+mn-ea"/>
                <a:cs typeface="+mn-cs"/>
              </a:rPr>
              <a:t>When one or more </a:t>
            </a:r>
            <a:r>
              <a:rPr kumimoji="0" lang="en-GB" sz="1600" b="0" i="0" u="none" strike="noStrike" kern="1200" cap="none" spc="0" normalizeH="0" baseline="0" noProof="0">
                <a:ln>
                  <a:noFill/>
                </a:ln>
                <a:solidFill>
                  <a:srgbClr val="2D2D8A"/>
                </a:solidFill>
                <a:effectLst/>
                <a:uLnTx/>
                <a:uFillTx/>
                <a:latin typeface="Verdana" pitchFamily="34" charset="0"/>
                <a:ea typeface="+mn-ea"/>
                <a:cs typeface="+mn-cs"/>
              </a:rPr>
              <a:t>core</a:t>
            </a:r>
            <a:r>
              <a:rPr kumimoji="0" lang="en-GB" sz="1400" b="0" i="0" u="none" strike="noStrike" kern="1200" cap="none" spc="0" normalizeH="0" baseline="0" noProof="0">
                <a:ln>
                  <a:noFill/>
                </a:ln>
                <a:solidFill>
                  <a:srgbClr val="2D2D8A"/>
                </a:solidFill>
                <a:effectLst/>
                <a:uLnTx/>
                <a:uFillTx/>
                <a:latin typeface="Verdana" pitchFamily="34" charset="0"/>
                <a:ea typeface="+mn-ea"/>
                <a:cs typeface="+mn-cs"/>
              </a:rPr>
              <a:t> PFM functions of the budget cycle are very weak, </a:t>
            </a:r>
            <a:r>
              <a:rPr kumimoji="0" lang="en-GB" sz="1400" b="1" i="0" u="none" strike="noStrike" kern="1200" cap="none" spc="0" normalizeH="0" baseline="0" noProof="0">
                <a:ln>
                  <a:noFill/>
                </a:ln>
                <a:solidFill>
                  <a:srgbClr val="2D2D8A"/>
                </a:solidFill>
                <a:effectLst/>
                <a:uLnTx/>
                <a:uFillTx/>
                <a:latin typeface="Verdana" pitchFamily="34" charset="0"/>
                <a:ea typeface="+mn-ea"/>
                <a:cs typeface="+mn-cs"/>
              </a:rPr>
              <a:t>budget support “will not be considered”</a:t>
            </a:r>
            <a:r>
              <a:rPr kumimoji="0" lang="en-GB" sz="1400" b="0" i="0" u="none" strike="noStrike" kern="1200" cap="none" spc="0" normalizeH="0" baseline="0" noProof="0">
                <a:ln>
                  <a:noFill/>
                </a:ln>
                <a:solidFill>
                  <a:srgbClr val="2D2D8A"/>
                </a:solidFill>
                <a:effectLst/>
                <a:uLnTx/>
                <a:uFillTx/>
                <a:latin typeface="Verdana" pitchFamily="34" charset="0"/>
                <a:ea typeface="+mn-ea"/>
                <a:cs typeface="+mn-cs"/>
              </a:rPr>
              <a:t>.   </a:t>
            </a:r>
          </a:p>
        </p:txBody>
      </p:sp>
    </p:spTree>
    <p:extLst>
      <p:ext uri="{BB962C8B-B14F-4D97-AF65-F5344CB8AC3E}">
        <p14:creationId xmlns:p14="http://schemas.microsoft.com/office/powerpoint/2010/main" val="536981324"/>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en-GB" dirty="0"/>
              <a:t>Outline</a:t>
            </a:r>
          </a:p>
        </p:txBody>
      </p:sp>
      <p:sp>
        <p:nvSpPr>
          <p:cNvPr id="3" name="Content Placeholder 2"/>
          <p:cNvSpPr>
            <a:spLocks noGrp="1"/>
          </p:cNvSpPr>
          <p:nvPr>
            <p:ph idx="1"/>
          </p:nvPr>
        </p:nvSpPr>
        <p:spPr>
          <a:xfrm>
            <a:off x="500034" y="1844824"/>
            <a:ext cx="8229600" cy="4752528"/>
          </a:xfrm>
        </p:spPr>
        <p:txBody>
          <a:bodyPr/>
          <a:lstStyle/>
          <a:p>
            <a:pPr marL="457200" indent="-457200">
              <a:spcBef>
                <a:spcPts val="1200"/>
              </a:spcBef>
              <a:buClrTx/>
              <a:buAutoNum type="arabicPeriod"/>
            </a:pPr>
            <a:endParaRPr lang="en-GB" sz="2200" i="0" dirty="0">
              <a:solidFill>
                <a:srgbClr val="C00000"/>
              </a:solidFill>
            </a:endParaRPr>
          </a:p>
          <a:p>
            <a:pPr marL="457200" indent="-457200">
              <a:spcBef>
                <a:spcPts val="1200"/>
              </a:spcBef>
              <a:buClrTx/>
              <a:buAutoNum type="arabicPeriod"/>
            </a:pPr>
            <a:r>
              <a:rPr lang="en-GB" sz="2200" b="1" i="0" dirty="0">
                <a:solidFill>
                  <a:srgbClr val="C00000"/>
                </a:solidFill>
              </a:rPr>
              <a:t>Four eligibility criteria rationale </a:t>
            </a:r>
          </a:p>
          <a:p>
            <a:pPr marL="457200" indent="-457200">
              <a:spcBef>
                <a:spcPts val="1200"/>
              </a:spcBef>
              <a:buClrTx/>
              <a:buAutoNum type="arabicPeriod"/>
            </a:pPr>
            <a:r>
              <a:rPr lang="en-GB" sz="2200" i="0" dirty="0">
                <a:solidFill>
                  <a:schemeClr val="accent2"/>
                </a:solidFill>
              </a:rPr>
              <a:t>Public policy</a:t>
            </a:r>
          </a:p>
          <a:p>
            <a:pPr marL="457200" indent="-457200">
              <a:spcBef>
                <a:spcPts val="1200"/>
              </a:spcBef>
              <a:buClrTx/>
              <a:buAutoNum type="arabicPeriod"/>
            </a:pPr>
            <a:r>
              <a:rPr lang="en-GB" sz="2200" i="0" dirty="0">
                <a:solidFill>
                  <a:schemeClr val="accent2"/>
                </a:solidFill>
              </a:rPr>
              <a:t>Stable macroeconomic framework</a:t>
            </a:r>
          </a:p>
          <a:p>
            <a:pPr marL="457200" indent="-457200">
              <a:spcBef>
                <a:spcPts val="1200"/>
              </a:spcBef>
              <a:buClrTx/>
              <a:buAutoNum type="arabicPeriod"/>
            </a:pPr>
            <a:r>
              <a:rPr lang="en-GB" sz="2200" i="0" dirty="0">
                <a:solidFill>
                  <a:schemeClr val="accent2"/>
                </a:solidFill>
              </a:rPr>
              <a:t>Public financial management</a:t>
            </a:r>
          </a:p>
          <a:p>
            <a:pPr marL="457200" indent="-457200">
              <a:spcBef>
                <a:spcPts val="1200"/>
              </a:spcBef>
              <a:buClrTx/>
              <a:buAutoNum type="arabicPeriod"/>
            </a:pPr>
            <a:r>
              <a:rPr lang="en-GB" sz="2200" i="0" dirty="0">
                <a:solidFill>
                  <a:schemeClr val="accent2"/>
                </a:solidFill>
              </a:rPr>
              <a:t>Transparency and oversight of the budget</a:t>
            </a:r>
          </a:p>
          <a:p>
            <a:pPr marL="457200" indent="-457200">
              <a:spcBef>
                <a:spcPts val="1200"/>
              </a:spcBef>
              <a:buClrTx/>
              <a:buAutoNum type="arabicPeriod"/>
            </a:pPr>
            <a:r>
              <a:rPr lang="en-GB" sz="2200" i="0" dirty="0">
                <a:solidFill>
                  <a:schemeClr val="accent2"/>
                </a:solidFill>
              </a:rPr>
              <a:t>The budget as the main framework of intervention  </a:t>
            </a:r>
          </a:p>
          <a:p>
            <a:pPr marL="457200" indent="-457200">
              <a:spcBef>
                <a:spcPts val="1200"/>
              </a:spcBef>
              <a:buClrTx/>
              <a:buFont typeface="+mj-lt"/>
              <a:buAutoNum type="arabicPeriod"/>
            </a:pPr>
            <a:endParaRPr lang="en-GB" sz="2200" i="0" dirty="0">
              <a:solidFill>
                <a:schemeClr val="accent2"/>
              </a:solidFill>
            </a:endParaRPr>
          </a:p>
          <a:p>
            <a:pPr marL="0" indent="0">
              <a:spcBef>
                <a:spcPts val="1200"/>
              </a:spcBef>
              <a:buClrTx/>
              <a:buNone/>
            </a:pPr>
            <a:endParaRPr lang="fr-BE" i="0" dirty="0"/>
          </a:p>
          <a:p>
            <a:pPr marL="457200" indent="-457200">
              <a:spcBef>
                <a:spcPts val="1200"/>
              </a:spcBef>
              <a:buClrTx/>
              <a:buFont typeface="+mj-lt"/>
              <a:buAutoNum type="arabicPeriod" startAt="5"/>
            </a:pPr>
            <a:endParaRPr lang="en-GB" i="0" dirty="0"/>
          </a:p>
          <a:p>
            <a:pPr marL="457200" indent="-457200">
              <a:buClrTx/>
              <a:buNone/>
            </a:pPr>
            <a:endParaRPr lang="en-GB"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2</a:t>
            </a:fld>
            <a:endParaRPr lang="en-GB" dirty="0"/>
          </a:p>
        </p:txBody>
      </p:sp>
    </p:spTree>
    <p:extLst>
      <p:ext uri="{BB962C8B-B14F-4D97-AF65-F5344CB8AC3E}">
        <p14:creationId xmlns:p14="http://schemas.microsoft.com/office/powerpoint/2010/main" val="10320956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1071546"/>
            <a:ext cx="8229600" cy="936625"/>
          </a:xfrm>
        </p:spPr>
        <p:txBody>
          <a:bodyPr/>
          <a:lstStyle/>
          <a:p>
            <a:r>
              <a:rPr lang="en-GB" sz="2400"/>
              <a:t>Assessing the performance of a PFM system</a:t>
            </a:r>
          </a:p>
        </p:txBody>
      </p:sp>
      <p:sp>
        <p:nvSpPr>
          <p:cNvPr id="4" name="Slide Number Placehold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en-GB" sz="14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en-GB" sz="1400" b="0" i="0" u="none" strike="noStrike" kern="1200" cap="none" spc="0" normalizeH="0" baseline="0" noProof="0">
              <a:ln>
                <a:noFill/>
              </a:ln>
              <a:solidFill>
                <a:srgbClr val="000000"/>
              </a:solidFill>
              <a:effectLst/>
              <a:uLnTx/>
              <a:uFillTx/>
              <a:latin typeface="Arial" pitchFamily="34" charset="0"/>
              <a:ea typeface="+mn-ea"/>
              <a:cs typeface="+mn-cs"/>
            </a:endParaRPr>
          </a:p>
        </p:txBody>
      </p:sp>
      <p:graphicFrame>
        <p:nvGraphicFramePr>
          <p:cNvPr id="5" name="Table 4"/>
          <p:cNvGraphicFramePr>
            <a:graphicFrameLocks noGrp="1"/>
          </p:cNvGraphicFramePr>
          <p:nvPr>
            <p:extLst/>
          </p:nvPr>
        </p:nvGraphicFramePr>
        <p:xfrm>
          <a:off x="323528" y="1916833"/>
          <a:ext cx="8568951" cy="3140952"/>
        </p:xfrm>
        <a:graphic>
          <a:graphicData uri="http://schemas.openxmlformats.org/drawingml/2006/table">
            <a:tbl>
              <a:tblPr firstRow="1" bandRow="1">
                <a:tableStyleId>{5C22544A-7EE6-4342-B048-85BDC9FD1C3A}</a:tableStyleId>
              </a:tblPr>
              <a:tblGrid>
                <a:gridCol w="2856317">
                  <a:extLst>
                    <a:ext uri="{9D8B030D-6E8A-4147-A177-3AD203B41FA5}">
                      <a16:colId xmlns:a16="http://schemas.microsoft.com/office/drawing/2014/main" val="20000"/>
                    </a:ext>
                  </a:extLst>
                </a:gridCol>
                <a:gridCol w="2856317">
                  <a:extLst>
                    <a:ext uri="{9D8B030D-6E8A-4147-A177-3AD203B41FA5}">
                      <a16:colId xmlns:a16="http://schemas.microsoft.com/office/drawing/2014/main" val="20001"/>
                    </a:ext>
                  </a:extLst>
                </a:gridCol>
                <a:gridCol w="2856317">
                  <a:extLst>
                    <a:ext uri="{9D8B030D-6E8A-4147-A177-3AD203B41FA5}">
                      <a16:colId xmlns:a16="http://schemas.microsoft.com/office/drawing/2014/main" val="20002"/>
                    </a:ext>
                  </a:extLst>
                </a:gridCol>
              </a:tblGrid>
              <a:tr h="373329">
                <a:tc gridSpan="3">
                  <a:txBody>
                    <a:bodyPr/>
                    <a:lstStyle/>
                    <a:p>
                      <a:pPr algn="ctr"/>
                      <a:r>
                        <a:rPr lang="en-GB" noProof="0"/>
                        <a:t>The three specific objectives of the PFM system</a:t>
                      </a:r>
                    </a:p>
                  </a:txBody>
                  <a:tcPr>
                    <a:solidFill>
                      <a:srgbClr val="0F5494"/>
                    </a:solidFill>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0000"/>
                  </a:ext>
                </a:extLst>
              </a:tr>
              <a:tr h="954063">
                <a:tc>
                  <a:txBody>
                    <a:bodyPr/>
                    <a:lstStyle/>
                    <a:p>
                      <a:pPr algn="ctr"/>
                      <a:r>
                        <a:rPr lang="en-GB" b="0" noProof="0">
                          <a:solidFill>
                            <a:srgbClr val="0F5494"/>
                          </a:solidFill>
                        </a:rPr>
                        <a:t>Aggregate fiscal discipline</a:t>
                      </a:r>
                    </a:p>
                  </a:txBody>
                  <a:tcPr>
                    <a:solidFill>
                      <a:srgbClr val="0F5494">
                        <a:alpha val="25000"/>
                      </a:srgbClr>
                    </a:solidFill>
                  </a:tcPr>
                </a:tc>
                <a:tc>
                  <a:txBody>
                    <a:bodyPr/>
                    <a:lstStyle/>
                    <a:p>
                      <a:pPr algn="ctr"/>
                      <a:r>
                        <a:rPr lang="en-GB" b="0" noProof="0">
                          <a:solidFill>
                            <a:srgbClr val="0F5494"/>
                          </a:solidFill>
                        </a:rPr>
                        <a:t>Allocation of resources in conformity with policy objectives</a:t>
                      </a:r>
                    </a:p>
                  </a:txBody>
                  <a:tcPr>
                    <a:solidFill>
                      <a:srgbClr val="0F5494">
                        <a:alpha val="25000"/>
                      </a:srgbClr>
                    </a:solidFill>
                  </a:tcPr>
                </a:tc>
                <a:tc>
                  <a:txBody>
                    <a:bodyPr/>
                    <a:lstStyle/>
                    <a:p>
                      <a:pPr algn="ctr"/>
                      <a:r>
                        <a:rPr lang="en-GB" b="0" noProof="0">
                          <a:solidFill>
                            <a:srgbClr val="0F5494"/>
                          </a:solidFill>
                        </a:rPr>
                        <a:t>Operational</a:t>
                      </a:r>
                      <a:r>
                        <a:rPr lang="en-GB" b="0" baseline="0" noProof="0">
                          <a:solidFill>
                            <a:srgbClr val="0F5494"/>
                          </a:solidFill>
                        </a:rPr>
                        <a:t> efficiency</a:t>
                      </a:r>
                      <a:endParaRPr lang="en-GB" b="0" noProof="0">
                        <a:solidFill>
                          <a:srgbClr val="0F5494"/>
                        </a:solidFill>
                      </a:endParaRPr>
                    </a:p>
                  </a:txBody>
                  <a:tcPr>
                    <a:solidFill>
                      <a:srgbClr val="0F5494">
                        <a:alpha val="25000"/>
                      </a:srgbClr>
                    </a:solidFill>
                  </a:tcPr>
                </a:tc>
                <a:extLst>
                  <a:ext uri="{0D108BD9-81ED-4DB2-BD59-A6C34878D82A}">
                    <a16:rowId xmlns:a16="http://schemas.microsoft.com/office/drawing/2014/main" val="10001"/>
                  </a:ext>
                </a:extLst>
              </a:tr>
              <a:tr h="1813560">
                <a:tc gridSpan="3">
                  <a:txBody>
                    <a:bodyPr/>
                    <a:lstStyle/>
                    <a:p>
                      <a:pPr algn="ctr">
                        <a:spcAft>
                          <a:spcPts val="600"/>
                        </a:spcAft>
                      </a:pPr>
                      <a:r>
                        <a:rPr lang="en-GB" b="1" noProof="0">
                          <a:solidFill>
                            <a:srgbClr val="0F5494"/>
                          </a:solidFill>
                        </a:rPr>
                        <a:t>PFM principles</a:t>
                      </a:r>
                      <a:endParaRPr lang="en-GB" b="1" baseline="0" noProof="0">
                        <a:solidFill>
                          <a:srgbClr val="0F5494"/>
                        </a:solidFill>
                      </a:endParaRPr>
                    </a:p>
                    <a:p>
                      <a:pPr algn="l">
                        <a:buFont typeface="Wingdings" pitchFamily="2" charset="2"/>
                        <a:buChar char="§"/>
                      </a:pPr>
                      <a:r>
                        <a:rPr lang="en-GB" baseline="0" noProof="0">
                          <a:solidFill>
                            <a:srgbClr val="0F5494"/>
                          </a:solidFill>
                        </a:rPr>
                        <a:t>   respect of norms, rules, procedures and due processes</a:t>
                      </a:r>
                    </a:p>
                    <a:p>
                      <a:pPr algn="l">
                        <a:buFont typeface="Wingdings" pitchFamily="2" charset="2"/>
                        <a:buChar char="§"/>
                      </a:pPr>
                      <a:r>
                        <a:rPr lang="en-GB" baseline="0" noProof="0">
                          <a:solidFill>
                            <a:srgbClr val="0F5494"/>
                          </a:solidFill>
                        </a:rPr>
                        <a:t>   probity (honesty)</a:t>
                      </a:r>
                    </a:p>
                    <a:p>
                      <a:pPr algn="l">
                        <a:buFont typeface="Wingdings" pitchFamily="2" charset="2"/>
                        <a:buChar char="§"/>
                      </a:pPr>
                      <a:r>
                        <a:rPr lang="en-GB" baseline="0" noProof="0">
                          <a:solidFill>
                            <a:srgbClr val="0F5494"/>
                          </a:solidFill>
                        </a:rPr>
                        <a:t>   legitimacy (approved by Parliament in a democratic society)</a:t>
                      </a:r>
                    </a:p>
                    <a:p>
                      <a:pPr algn="l">
                        <a:buFont typeface="Wingdings" pitchFamily="2" charset="2"/>
                        <a:buChar char="§"/>
                      </a:pPr>
                      <a:r>
                        <a:rPr lang="en-GB" baseline="0" noProof="0">
                          <a:solidFill>
                            <a:srgbClr val="0F5494"/>
                          </a:solidFill>
                        </a:rPr>
                        <a:t>   transparency and accountability.</a:t>
                      </a:r>
                    </a:p>
                    <a:p>
                      <a:endParaRPr lang="en-GB"/>
                    </a:p>
                  </a:txBody>
                  <a:tcPr>
                    <a:solidFill>
                      <a:srgbClr val="0F5494">
                        <a:alpha val="10000"/>
                      </a:srgbClr>
                    </a:solidFill>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0002"/>
                  </a:ext>
                </a:extLst>
              </a:tr>
            </a:tbl>
          </a:graphicData>
        </a:graphic>
      </p:graphicFrame>
      <p:sp>
        <p:nvSpPr>
          <p:cNvPr id="6" name="Oval 5"/>
          <p:cNvSpPr/>
          <p:nvPr/>
        </p:nvSpPr>
        <p:spPr bwMode="auto">
          <a:xfrm>
            <a:off x="539552" y="5085184"/>
            <a:ext cx="8280920" cy="1512168"/>
          </a:xfrm>
          <a:prstGeom prst="ellipse">
            <a:avLst/>
          </a:prstGeom>
          <a:gradFill flip="none" rotWithShape="1">
            <a:gsLst>
              <a:gs pos="0">
                <a:srgbClr val="5E9EFF"/>
              </a:gs>
              <a:gs pos="39999">
                <a:srgbClr val="85C2FF"/>
              </a:gs>
              <a:gs pos="70000">
                <a:srgbClr val="C4D6EB"/>
              </a:gs>
              <a:gs pos="100000">
                <a:srgbClr val="FFEBFA"/>
              </a:gs>
            </a:gsLst>
            <a:lin ang="2700000" scaled="1"/>
            <a:tileRect/>
          </a:gra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r>
              <a:rPr kumimoji="0" lang="en-GB" sz="1400" b="1" i="0" u="none" strike="noStrike" kern="1200" cap="none" spc="0" normalizeH="0" baseline="0" noProof="0">
                <a:ln>
                  <a:noFill/>
                </a:ln>
                <a:solidFill>
                  <a:srgbClr val="0F5494"/>
                </a:solidFill>
                <a:effectLst/>
                <a:uLnTx/>
                <a:uFillTx/>
                <a:latin typeface="Verdana" pitchFamily="34" charset="0"/>
                <a:ea typeface="+mn-ea"/>
                <a:cs typeface="+mn-cs"/>
              </a:rPr>
              <a:t>The  performance of a PFM system is its capacity of achieving the three PFM specific objectives in the </a:t>
            </a:r>
            <a:r>
              <a:rPr kumimoji="0" lang="en-GB" sz="1400" b="1" i="0" u="none" strike="noStrike" kern="1200" cap="none" spc="0" normalizeH="0" baseline="0" noProof="0">
                <a:ln>
                  <a:noFill/>
                </a:ln>
                <a:solidFill>
                  <a:srgbClr val="C00000"/>
                </a:solidFill>
                <a:effectLst/>
                <a:uLnTx/>
                <a:uFillTx/>
                <a:latin typeface="Verdana" pitchFamily="34" charset="0"/>
                <a:ea typeface="+mn-ea"/>
                <a:cs typeface="+mn-cs"/>
              </a:rPr>
              <a:t>most cost effective manner, respecting the PFM principles </a:t>
            </a:r>
            <a:r>
              <a:rPr kumimoji="0" lang="en-GB" sz="1400" b="1" i="0" u="none" strike="noStrike" kern="1200" cap="none" spc="0" normalizeH="0" baseline="0" noProof="0">
                <a:ln>
                  <a:noFill/>
                </a:ln>
                <a:solidFill>
                  <a:srgbClr val="0F5494"/>
                </a:solidFill>
                <a:effectLst/>
                <a:uLnTx/>
                <a:uFillTx/>
                <a:latin typeface="Verdana" pitchFamily="34" charset="0"/>
                <a:ea typeface="+mn-ea"/>
                <a:cs typeface="+mn-cs"/>
              </a:rPr>
              <a:t>and </a:t>
            </a:r>
            <a:r>
              <a:rPr kumimoji="0" lang="en-GB" sz="1400" b="1" i="0" u="none" strike="noStrike" kern="1200" cap="none" spc="0" normalizeH="0" baseline="0" noProof="0">
                <a:ln>
                  <a:noFill/>
                </a:ln>
                <a:solidFill>
                  <a:srgbClr val="C00000"/>
                </a:solidFill>
                <a:effectLst/>
                <a:uLnTx/>
                <a:uFillTx/>
                <a:latin typeface="Verdana" pitchFamily="34" charset="0"/>
                <a:ea typeface="+mn-ea"/>
                <a:cs typeface="+mn-cs"/>
              </a:rPr>
              <a:t>taking into account the country context. </a:t>
            </a:r>
            <a:endParaRPr kumimoji="0" lang="en-GB" sz="1400" b="1" i="0" u="none" strike="noStrike" kern="1200" cap="none" spc="0" normalizeH="0" baseline="0" noProof="0">
              <a:ln>
                <a:noFill/>
              </a:ln>
              <a:solidFill>
                <a:srgbClr val="0F5494"/>
              </a:solidFill>
              <a:effectLst/>
              <a:uLnTx/>
              <a:uFillTx/>
              <a:latin typeface="Verdana" pitchFamily="34" charset="0"/>
              <a:ea typeface="+mn-ea"/>
              <a:cs typeface="+mn-cs"/>
            </a:endParaRPr>
          </a:p>
        </p:txBody>
      </p:sp>
    </p:spTree>
    <p:extLst>
      <p:ext uri="{BB962C8B-B14F-4D97-AF65-F5344CB8AC3E}">
        <p14:creationId xmlns:p14="http://schemas.microsoft.com/office/powerpoint/2010/main" val="25777324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395288" y="1339850"/>
            <a:ext cx="8229600" cy="504825"/>
          </a:xfrm>
        </p:spPr>
        <p:txBody>
          <a:bodyPr/>
          <a:lstStyle/>
          <a:p>
            <a:pPr indent="0" algn="ctr" eaLnBrk="1" hangingPunct="1"/>
            <a:r>
              <a:rPr lang="en-US" sz="2600"/>
              <a:t>PFM aspects of DRM to be assessed </a:t>
            </a:r>
          </a:p>
        </p:txBody>
      </p:sp>
      <p:sp>
        <p:nvSpPr>
          <p:cNvPr id="16387" name="Rectangle 3"/>
          <p:cNvSpPr>
            <a:spLocks noGrp="1" noChangeArrowheads="1"/>
          </p:cNvSpPr>
          <p:nvPr>
            <p:ph type="body" idx="1"/>
          </p:nvPr>
        </p:nvSpPr>
        <p:spPr>
          <a:xfrm>
            <a:off x="0" y="1844675"/>
            <a:ext cx="9144000" cy="4464050"/>
          </a:xfrm>
        </p:spPr>
        <p:txBody>
          <a:bodyPr/>
          <a:lstStyle/>
          <a:p>
            <a:pPr marL="933450" lvl="1" indent="-476250">
              <a:lnSpc>
                <a:spcPct val="130000"/>
              </a:lnSpc>
              <a:spcBef>
                <a:spcPct val="0"/>
              </a:spcBef>
              <a:spcAft>
                <a:spcPts val="0"/>
              </a:spcAft>
              <a:buFont typeface="Wingdings" pitchFamily="2" charset="2"/>
              <a:buChar char="§"/>
              <a:defRPr/>
            </a:pPr>
            <a:r>
              <a:rPr lang="en-GB" b="0">
                <a:solidFill>
                  <a:schemeClr val="accent6"/>
                </a:solidFill>
              </a:rPr>
              <a:t>Tax administration and collection system (organisation)</a:t>
            </a:r>
          </a:p>
          <a:p>
            <a:pPr marL="933450" lvl="1" indent="-476250" eaLnBrk="1" hangingPunct="1">
              <a:lnSpc>
                <a:spcPct val="130000"/>
              </a:lnSpc>
              <a:spcBef>
                <a:spcPct val="0"/>
              </a:spcBef>
              <a:spcAft>
                <a:spcPts val="0"/>
              </a:spcAft>
              <a:buFont typeface="Wingdings" pitchFamily="2" charset="2"/>
              <a:buChar char="§"/>
              <a:defRPr/>
            </a:pPr>
            <a:r>
              <a:rPr lang="en-GB" b="0">
                <a:solidFill>
                  <a:schemeClr val="accent6"/>
                </a:solidFill>
              </a:rPr>
              <a:t>Programme for reform and strengthening of tax systems </a:t>
            </a:r>
          </a:p>
          <a:p>
            <a:pPr marL="933450" lvl="1" indent="-476250" eaLnBrk="1" hangingPunct="1">
              <a:lnSpc>
                <a:spcPct val="130000"/>
              </a:lnSpc>
              <a:spcBef>
                <a:spcPct val="0"/>
              </a:spcBef>
              <a:spcAft>
                <a:spcPts val="0"/>
              </a:spcAft>
              <a:buFont typeface="Wingdings" pitchFamily="2" charset="2"/>
              <a:buChar char="§"/>
              <a:defRPr/>
            </a:pPr>
            <a:r>
              <a:rPr lang="en-GB" b="0">
                <a:solidFill>
                  <a:schemeClr val="accent6"/>
                </a:solidFill>
              </a:rPr>
              <a:t>Tax effort (taxes collected/potential)</a:t>
            </a:r>
          </a:p>
          <a:p>
            <a:pPr marL="933450" lvl="1" indent="-476250" eaLnBrk="1" hangingPunct="1">
              <a:lnSpc>
                <a:spcPct val="130000"/>
              </a:lnSpc>
              <a:spcBef>
                <a:spcPct val="0"/>
              </a:spcBef>
              <a:spcAft>
                <a:spcPts val="0"/>
              </a:spcAft>
              <a:buFont typeface="Wingdings" pitchFamily="2" charset="2"/>
              <a:buChar char="§"/>
              <a:defRPr/>
            </a:pPr>
            <a:r>
              <a:rPr lang="en-GB" b="0">
                <a:solidFill>
                  <a:schemeClr val="accent6"/>
                </a:solidFill>
              </a:rPr>
              <a:t>Tax composition and levels (personnel, sectors, economic actors)</a:t>
            </a:r>
          </a:p>
          <a:p>
            <a:pPr marL="933450" lvl="1" indent="-476250" eaLnBrk="1" hangingPunct="1">
              <a:lnSpc>
                <a:spcPct val="130000"/>
              </a:lnSpc>
              <a:spcBef>
                <a:spcPct val="0"/>
              </a:spcBef>
              <a:spcAft>
                <a:spcPts val="0"/>
              </a:spcAft>
              <a:buFont typeface="Wingdings" pitchFamily="2" charset="2"/>
              <a:buChar char="§"/>
              <a:defRPr/>
            </a:pPr>
            <a:r>
              <a:rPr lang="en-GB" b="0">
                <a:solidFill>
                  <a:schemeClr val="accent6"/>
                </a:solidFill>
              </a:rPr>
              <a:t>Tax incentives (exemptions, reductions, tax holidays, tax free zones, etc.) </a:t>
            </a:r>
          </a:p>
          <a:p>
            <a:pPr marL="933450" lvl="1" indent="-476250" eaLnBrk="1" hangingPunct="1">
              <a:lnSpc>
                <a:spcPct val="130000"/>
              </a:lnSpc>
              <a:spcBef>
                <a:spcPct val="0"/>
              </a:spcBef>
              <a:spcAft>
                <a:spcPts val="0"/>
              </a:spcAft>
              <a:buFont typeface="Wingdings" pitchFamily="2" charset="2"/>
              <a:buChar char="§"/>
              <a:defRPr/>
            </a:pPr>
            <a:r>
              <a:rPr lang="en-GB" b="0">
                <a:solidFill>
                  <a:schemeClr val="accent6"/>
                </a:solidFill>
              </a:rPr>
              <a:t>Flexibility to compensate for decreasing revenue of certain taxes</a:t>
            </a:r>
          </a:p>
          <a:p>
            <a:pPr marL="933450" lvl="1" indent="-476250" eaLnBrk="1" hangingPunct="1">
              <a:lnSpc>
                <a:spcPct val="130000"/>
              </a:lnSpc>
              <a:spcBef>
                <a:spcPct val="0"/>
              </a:spcBef>
              <a:spcAft>
                <a:spcPts val="0"/>
              </a:spcAft>
              <a:buFont typeface="Wingdings" pitchFamily="2" charset="2"/>
              <a:buChar char="§"/>
              <a:defRPr/>
            </a:pPr>
            <a:endParaRPr lang="en-GB" b="0">
              <a:solidFill>
                <a:schemeClr val="accent6"/>
              </a:solidFill>
            </a:endParaRPr>
          </a:p>
        </p:txBody>
      </p:sp>
      <p:sp>
        <p:nvSpPr>
          <p:cNvPr id="11268" name="Slide Number Placeholder 1"/>
          <p:cNvSpPr>
            <a:spLocks noGrp="1"/>
          </p:cNvSpPr>
          <p:nvPr>
            <p:ph type="sldNum" sz="quarter" idx="12"/>
          </p:nvPr>
        </p:nvSpPr>
        <p:spPr>
          <a:noFill/>
          <a:ln>
            <a:miter lim="800000"/>
            <a:headEnd/>
            <a:tailEnd/>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892EF15-560D-499A-99D6-D15312A097FE}" type="slidenum">
              <a:rPr kumimoji="0" lang="en-GB" sz="14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GB" sz="14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1593531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en-GB" dirty="0"/>
              <a:t>Outline</a:t>
            </a:r>
          </a:p>
        </p:txBody>
      </p:sp>
      <p:sp>
        <p:nvSpPr>
          <p:cNvPr id="3" name="Content Placeholder 2"/>
          <p:cNvSpPr>
            <a:spLocks noGrp="1"/>
          </p:cNvSpPr>
          <p:nvPr>
            <p:ph idx="1"/>
          </p:nvPr>
        </p:nvSpPr>
        <p:spPr>
          <a:xfrm>
            <a:off x="500034" y="1844824"/>
            <a:ext cx="8229600" cy="4752528"/>
          </a:xfrm>
        </p:spPr>
        <p:txBody>
          <a:bodyPr/>
          <a:lstStyle/>
          <a:p>
            <a:pPr marL="457200" indent="-457200">
              <a:spcBef>
                <a:spcPts val="1200"/>
              </a:spcBef>
              <a:buClrTx/>
              <a:buAutoNum type="arabicPeriod"/>
            </a:pPr>
            <a:endParaRPr lang="en-GB" sz="2200" i="0" dirty="0">
              <a:solidFill>
                <a:srgbClr val="C00000"/>
              </a:solidFill>
            </a:endParaRPr>
          </a:p>
          <a:p>
            <a:pPr marL="457200" indent="-457200">
              <a:spcBef>
                <a:spcPts val="1200"/>
              </a:spcBef>
              <a:buClrTx/>
              <a:buAutoNum type="arabicPeriod"/>
            </a:pPr>
            <a:r>
              <a:rPr lang="en-GB" sz="2200" i="0" dirty="0">
                <a:solidFill>
                  <a:schemeClr val="accent2"/>
                </a:solidFill>
              </a:rPr>
              <a:t>Four eligibility criteria rationale </a:t>
            </a:r>
          </a:p>
          <a:p>
            <a:pPr marL="457200" indent="-457200">
              <a:spcBef>
                <a:spcPts val="1200"/>
              </a:spcBef>
              <a:buClrTx/>
              <a:buAutoNum type="arabicPeriod"/>
            </a:pPr>
            <a:r>
              <a:rPr lang="en-GB" sz="2200" i="0" dirty="0">
                <a:solidFill>
                  <a:schemeClr val="accent2"/>
                </a:solidFill>
              </a:rPr>
              <a:t>Public policy</a:t>
            </a:r>
          </a:p>
          <a:p>
            <a:pPr marL="457200" indent="-457200">
              <a:spcBef>
                <a:spcPts val="1200"/>
              </a:spcBef>
              <a:buClrTx/>
              <a:buAutoNum type="arabicPeriod"/>
            </a:pPr>
            <a:r>
              <a:rPr lang="en-GB" sz="2200" i="0" dirty="0">
                <a:solidFill>
                  <a:schemeClr val="accent2"/>
                </a:solidFill>
              </a:rPr>
              <a:t>Stable macroeconomic framework</a:t>
            </a:r>
          </a:p>
          <a:p>
            <a:pPr marL="457200" indent="-457200">
              <a:spcBef>
                <a:spcPts val="1200"/>
              </a:spcBef>
              <a:buClrTx/>
              <a:buAutoNum type="arabicPeriod"/>
            </a:pPr>
            <a:r>
              <a:rPr lang="en-GB" sz="2200" i="0" dirty="0">
                <a:solidFill>
                  <a:schemeClr val="accent2"/>
                </a:solidFill>
              </a:rPr>
              <a:t>Public financial management</a:t>
            </a:r>
          </a:p>
          <a:p>
            <a:pPr marL="457200" indent="-457200">
              <a:spcBef>
                <a:spcPts val="1200"/>
              </a:spcBef>
              <a:buClrTx/>
              <a:buAutoNum type="arabicPeriod"/>
            </a:pPr>
            <a:r>
              <a:rPr lang="en-GB" sz="2200" b="1" i="0" dirty="0">
                <a:solidFill>
                  <a:srgbClr val="C00000"/>
                </a:solidFill>
              </a:rPr>
              <a:t>Transparency and oversight of the budget</a:t>
            </a:r>
          </a:p>
          <a:p>
            <a:pPr marL="457200" indent="-457200">
              <a:spcBef>
                <a:spcPts val="1200"/>
              </a:spcBef>
              <a:buClrTx/>
              <a:buAutoNum type="arabicPeriod"/>
            </a:pPr>
            <a:r>
              <a:rPr lang="en-GB" sz="2200" i="0" dirty="0">
                <a:solidFill>
                  <a:schemeClr val="accent2"/>
                </a:solidFill>
              </a:rPr>
              <a:t>The budget as the main framework of intervention  </a:t>
            </a:r>
          </a:p>
          <a:p>
            <a:pPr marL="457200" indent="-457200">
              <a:spcBef>
                <a:spcPts val="1200"/>
              </a:spcBef>
              <a:buClrTx/>
              <a:buFont typeface="+mj-lt"/>
              <a:buAutoNum type="arabicPeriod"/>
            </a:pPr>
            <a:endParaRPr lang="en-GB" sz="2200" i="0" dirty="0">
              <a:solidFill>
                <a:schemeClr val="accent2"/>
              </a:solidFill>
            </a:endParaRPr>
          </a:p>
          <a:p>
            <a:pPr marL="0" indent="0">
              <a:spcBef>
                <a:spcPts val="1200"/>
              </a:spcBef>
              <a:buClrTx/>
              <a:buNone/>
            </a:pPr>
            <a:endParaRPr lang="fr-BE" i="0" dirty="0"/>
          </a:p>
          <a:p>
            <a:pPr marL="457200" indent="-457200">
              <a:spcBef>
                <a:spcPts val="1200"/>
              </a:spcBef>
              <a:buClrTx/>
              <a:buFont typeface="+mj-lt"/>
              <a:buAutoNum type="arabicPeriod" startAt="5"/>
            </a:pPr>
            <a:endParaRPr lang="en-GB" i="0" dirty="0"/>
          </a:p>
          <a:p>
            <a:pPr marL="457200" indent="-457200">
              <a:buClrTx/>
              <a:buNone/>
            </a:pPr>
            <a:endParaRPr lang="en-GB"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22</a:t>
            </a:fld>
            <a:endParaRPr lang="en-GB" dirty="0"/>
          </a:p>
        </p:txBody>
      </p:sp>
    </p:spTree>
    <p:extLst>
      <p:ext uri="{BB962C8B-B14F-4D97-AF65-F5344CB8AC3E}">
        <p14:creationId xmlns:p14="http://schemas.microsoft.com/office/powerpoint/2010/main" val="13163882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41411" name="Group 3"/>
          <p:cNvGraphicFramePr>
            <a:graphicFrameLocks noGrp="1"/>
          </p:cNvGraphicFramePr>
          <p:nvPr>
            <p:extLst/>
          </p:nvPr>
        </p:nvGraphicFramePr>
        <p:xfrm>
          <a:off x="755576" y="1988840"/>
          <a:ext cx="7632848" cy="4522801"/>
        </p:xfrm>
        <a:graphic>
          <a:graphicData uri="http://schemas.openxmlformats.org/drawingml/2006/table">
            <a:tbl>
              <a:tblPr/>
              <a:tblGrid>
                <a:gridCol w="3816425">
                  <a:extLst>
                    <a:ext uri="{9D8B030D-6E8A-4147-A177-3AD203B41FA5}">
                      <a16:colId xmlns:a16="http://schemas.microsoft.com/office/drawing/2014/main" val="20000"/>
                    </a:ext>
                  </a:extLst>
                </a:gridCol>
                <a:gridCol w="3816423">
                  <a:extLst>
                    <a:ext uri="{9D8B030D-6E8A-4147-A177-3AD203B41FA5}">
                      <a16:colId xmlns:a16="http://schemas.microsoft.com/office/drawing/2014/main" val="20001"/>
                    </a:ext>
                  </a:extLst>
                </a:gridCol>
              </a:tblGrid>
              <a:tr h="390888">
                <a:tc>
                  <a:txBody>
                    <a:bodyPr/>
                    <a:lstStyle/>
                    <a:p>
                      <a:pPr marL="0" marR="0" lvl="0" indent="0" algn="ctr" defTabSz="914400" rtl="0" eaLnBrk="0" fontAlgn="base" latinLnBrk="0" hangingPunct="0">
                        <a:lnSpc>
                          <a:spcPct val="90000"/>
                        </a:lnSpc>
                        <a:spcBef>
                          <a:spcPct val="90000"/>
                        </a:spcBef>
                        <a:spcAft>
                          <a:spcPct val="0"/>
                        </a:spcAft>
                        <a:buClr>
                          <a:schemeClr val="bg2"/>
                        </a:buClr>
                        <a:buSzTx/>
                        <a:buFont typeface="Wingdings" pitchFamily="2" charset="2"/>
                        <a:buNone/>
                        <a:tabLst/>
                      </a:pPr>
                      <a:r>
                        <a:rPr kumimoji="0" lang="en-US" sz="1800" b="1" i="0" u="none" strike="noStrike" cap="none" normalizeH="0" baseline="0">
                          <a:ln>
                            <a:noFill/>
                          </a:ln>
                          <a:solidFill>
                            <a:schemeClr val="bg1"/>
                          </a:solidFill>
                          <a:effectLst/>
                          <a:latin typeface="Arial" charset="0"/>
                          <a:cs typeface="Arial" charset="0"/>
                        </a:rPr>
                        <a:t>Budget documents</a:t>
                      </a:r>
                    </a:p>
                  </a:txBody>
                  <a:tcPr marL="72000" marR="72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solidFill>
                  </a:tcPr>
                </a:tc>
                <a:tc>
                  <a:txBody>
                    <a:bodyPr/>
                    <a:lstStyle/>
                    <a:p>
                      <a:pPr marL="0" marR="0" lvl="0" indent="0" algn="ctr" defTabSz="914400" rtl="0" eaLnBrk="0" fontAlgn="base" latinLnBrk="0" hangingPunct="0">
                        <a:lnSpc>
                          <a:spcPct val="90000"/>
                        </a:lnSpc>
                        <a:spcBef>
                          <a:spcPct val="90000"/>
                        </a:spcBef>
                        <a:spcAft>
                          <a:spcPct val="0"/>
                        </a:spcAft>
                        <a:buClr>
                          <a:schemeClr val="bg2"/>
                        </a:buClr>
                        <a:buSzTx/>
                        <a:buFont typeface="Wingdings" pitchFamily="2" charset="2"/>
                        <a:buNone/>
                        <a:tabLst/>
                      </a:pPr>
                      <a:r>
                        <a:rPr kumimoji="0" lang="en-US" sz="1800" b="1" i="0" u="none" strike="noStrike" cap="none" normalizeH="0" baseline="0">
                          <a:ln>
                            <a:noFill/>
                          </a:ln>
                          <a:solidFill>
                            <a:schemeClr val="bg1"/>
                          </a:solidFill>
                          <a:effectLst/>
                          <a:latin typeface="Arial" charset="0"/>
                          <a:cs typeface="Arial" charset="0"/>
                        </a:rPr>
                        <a:t>Availability due</a:t>
                      </a:r>
                    </a:p>
                  </a:txBody>
                  <a:tcPr marL="72000" marR="72000" marT="72000" marB="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solidFill>
                  </a:tcPr>
                </a:tc>
                <a:extLst>
                  <a:ext uri="{0D108BD9-81ED-4DB2-BD59-A6C34878D82A}">
                    <a16:rowId xmlns:a16="http://schemas.microsoft.com/office/drawing/2014/main" val="10000"/>
                  </a:ext>
                </a:extLst>
              </a:tr>
              <a:tr h="884664">
                <a:tc>
                  <a:txBody>
                    <a:bodyPr/>
                    <a:lstStyle/>
                    <a:p>
                      <a:pPr marL="142875" marR="0" lvl="0" indent="-142875" algn="l" defTabSz="914400" rtl="0" eaLnBrk="0" fontAlgn="base" latinLnBrk="0" hangingPunct="0">
                        <a:lnSpc>
                          <a:spcPct val="90000"/>
                        </a:lnSpc>
                        <a:spcBef>
                          <a:spcPct val="20000"/>
                        </a:spcBef>
                        <a:spcAft>
                          <a:spcPct val="0"/>
                        </a:spcAft>
                        <a:buClr>
                          <a:srgbClr val="7D0900"/>
                        </a:buClr>
                        <a:buSzTx/>
                        <a:buFontTx/>
                        <a:buNone/>
                        <a:tabLst/>
                      </a:pPr>
                      <a:r>
                        <a:rPr kumimoji="0" lang="en-US" sz="1800" b="1" i="0" u="none" strike="noStrike" cap="none" normalizeH="0" baseline="0">
                          <a:ln>
                            <a:noFill/>
                          </a:ln>
                          <a:solidFill>
                            <a:srgbClr val="0F5494"/>
                          </a:solidFill>
                          <a:effectLst/>
                          <a:latin typeface="+mj-lt"/>
                          <a:cs typeface="Arial" charset="0"/>
                        </a:rPr>
                        <a:t>1. Executive’s budget proposal</a:t>
                      </a:r>
                    </a:p>
                  </a:txBody>
                  <a:tcPr marL="72000" marR="72000" marT="72000" marB="72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142875" marR="0" lvl="0" indent="-142875" algn="l" defTabSz="914400" rtl="0" eaLnBrk="0" fontAlgn="base" latinLnBrk="0" hangingPunct="0">
                        <a:lnSpc>
                          <a:spcPct val="90000"/>
                        </a:lnSpc>
                        <a:spcBef>
                          <a:spcPct val="20000"/>
                        </a:spcBef>
                        <a:spcAft>
                          <a:spcPct val="0"/>
                        </a:spcAft>
                        <a:buClr>
                          <a:srgbClr val="7D0900"/>
                        </a:buClr>
                        <a:buSzTx/>
                        <a:buFontTx/>
                        <a:buNone/>
                        <a:tabLst/>
                      </a:pPr>
                      <a:r>
                        <a:rPr kumimoji="0" lang="en-US" sz="1800" b="0" i="0" u="none" strike="noStrike" cap="none" normalizeH="0" baseline="0">
                          <a:ln>
                            <a:noFill/>
                          </a:ln>
                          <a:solidFill>
                            <a:srgbClr val="0F5494"/>
                          </a:solidFill>
                          <a:effectLst/>
                          <a:latin typeface="+mj-lt"/>
                          <a:cs typeface="Arial" charset="0"/>
                        </a:rPr>
                        <a:t>When presented to the legislature (at least before legislature approves it)</a:t>
                      </a:r>
                    </a:p>
                  </a:txBody>
                  <a:tcPr marL="72000" marR="72000" marT="72000" marB="72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637776">
                <a:tc>
                  <a:txBody>
                    <a:bodyPr/>
                    <a:lstStyle/>
                    <a:p>
                      <a:pPr marL="142875" marR="0" lvl="0" indent="-142875" algn="l" defTabSz="914400" rtl="0" eaLnBrk="0" fontAlgn="base" latinLnBrk="0" hangingPunct="0">
                        <a:lnSpc>
                          <a:spcPct val="90000"/>
                        </a:lnSpc>
                        <a:spcBef>
                          <a:spcPct val="20000"/>
                        </a:spcBef>
                        <a:spcAft>
                          <a:spcPct val="0"/>
                        </a:spcAft>
                        <a:buClr>
                          <a:srgbClr val="7D0900"/>
                        </a:buClr>
                        <a:buSzTx/>
                        <a:buFontTx/>
                        <a:buNone/>
                        <a:tabLst/>
                      </a:pPr>
                      <a:r>
                        <a:rPr kumimoji="0" lang="en-US" sz="1800" b="0" i="0" u="none" strike="noStrike" cap="none" normalizeH="0" baseline="0">
                          <a:ln>
                            <a:noFill/>
                          </a:ln>
                          <a:solidFill>
                            <a:srgbClr val="0F5494"/>
                          </a:solidFill>
                          <a:effectLst/>
                          <a:latin typeface="+mj-lt"/>
                          <a:cs typeface="Arial" charset="0"/>
                        </a:rPr>
                        <a:t>2. Enacted budget</a:t>
                      </a:r>
                    </a:p>
                  </a:txBody>
                  <a:tcPr marL="72000" marR="72000" marT="72000" marB="72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142875" marR="0" lvl="0" indent="-142875" algn="l" defTabSz="914400" rtl="0" eaLnBrk="0" fontAlgn="base" latinLnBrk="0" hangingPunct="0">
                        <a:lnSpc>
                          <a:spcPct val="90000"/>
                        </a:lnSpc>
                        <a:spcBef>
                          <a:spcPct val="20000"/>
                        </a:spcBef>
                        <a:spcAft>
                          <a:spcPct val="0"/>
                        </a:spcAft>
                        <a:buClr>
                          <a:srgbClr val="7D0900"/>
                        </a:buClr>
                        <a:buSzTx/>
                        <a:buFontTx/>
                        <a:buNone/>
                        <a:tabLst/>
                      </a:pPr>
                      <a:r>
                        <a:rPr kumimoji="0" lang="en-US" sz="1800" b="0" i="0" u="none" strike="noStrike" cap="none" normalizeH="0" baseline="0">
                          <a:ln>
                            <a:noFill/>
                          </a:ln>
                          <a:solidFill>
                            <a:srgbClr val="0F5494"/>
                          </a:solidFill>
                          <a:effectLst/>
                          <a:latin typeface="+mj-lt"/>
                          <a:cs typeface="Arial" charset="0"/>
                        </a:rPr>
                        <a:t>&lt; 3 months after legislature approved it</a:t>
                      </a:r>
                    </a:p>
                  </a:txBody>
                  <a:tcPr marL="72000" marR="72000" marT="72000" marB="72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637776">
                <a:tc>
                  <a:txBody>
                    <a:bodyPr/>
                    <a:lstStyle/>
                    <a:p>
                      <a:pPr marL="142875" marR="0" lvl="0" indent="-142875" algn="l" defTabSz="914400" rtl="0" eaLnBrk="0" fontAlgn="base" latinLnBrk="0" hangingPunct="0">
                        <a:lnSpc>
                          <a:spcPct val="90000"/>
                        </a:lnSpc>
                        <a:spcBef>
                          <a:spcPct val="20000"/>
                        </a:spcBef>
                        <a:spcAft>
                          <a:spcPct val="0"/>
                        </a:spcAft>
                        <a:buClr>
                          <a:srgbClr val="7D0900"/>
                        </a:buClr>
                        <a:buSzTx/>
                        <a:buFontTx/>
                        <a:buNone/>
                        <a:tabLst/>
                      </a:pPr>
                      <a:r>
                        <a:rPr kumimoji="0" lang="en-US" sz="1800" b="0" i="0" u="none" strike="noStrike" cap="none" normalizeH="0" baseline="0">
                          <a:ln>
                            <a:noFill/>
                          </a:ln>
                          <a:solidFill>
                            <a:srgbClr val="0F5494"/>
                          </a:solidFill>
                          <a:effectLst/>
                          <a:latin typeface="+mj-lt"/>
                          <a:cs typeface="Arial" charset="0"/>
                        </a:rPr>
                        <a:t>3.In-year report (also monthly and quarterly reports)</a:t>
                      </a:r>
                    </a:p>
                  </a:txBody>
                  <a:tcPr marL="72000" marR="72000" marT="72000" marB="72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142875" marR="0" lvl="0" indent="-142875" algn="l" defTabSz="914400" rtl="0" eaLnBrk="0" fontAlgn="base" latinLnBrk="0" hangingPunct="0">
                        <a:lnSpc>
                          <a:spcPct val="90000"/>
                        </a:lnSpc>
                        <a:spcBef>
                          <a:spcPct val="20000"/>
                        </a:spcBef>
                        <a:spcAft>
                          <a:spcPct val="0"/>
                        </a:spcAft>
                        <a:buClr>
                          <a:srgbClr val="7D0900"/>
                        </a:buClr>
                        <a:buSzTx/>
                        <a:buFontTx/>
                        <a:buNone/>
                        <a:tabLst/>
                      </a:pPr>
                      <a:r>
                        <a:rPr kumimoji="0" lang="en-US" sz="1800" b="0" i="0" u="none" strike="noStrike" cap="none" normalizeH="0" baseline="0">
                          <a:ln>
                            <a:noFill/>
                          </a:ln>
                          <a:solidFill>
                            <a:srgbClr val="0F5494"/>
                          </a:solidFill>
                          <a:effectLst/>
                          <a:latin typeface="+mj-lt"/>
                          <a:cs typeface="Arial" charset="0"/>
                        </a:rPr>
                        <a:t>&lt; 3 months after reporting period</a:t>
                      </a:r>
                    </a:p>
                  </a:txBody>
                  <a:tcPr marL="72000" marR="72000" marT="72000" marB="72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637776">
                <a:tc>
                  <a:txBody>
                    <a:bodyPr/>
                    <a:lstStyle/>
                    <a:p>
                      <a:pPr marL="142875" marR="0" lvl="0" indent="-142875" algn="l" defTabSz="914400" rtl="0" eaLnBrk="0" fontAlgn="base" latinLnBrk="0" hangingPunct="0">
                        <a:lnSpc>
                          <a:spcPct val="90000"/>
                        </a:lnSpc>
                        <a:spcBef>
                          <a:spcPct val="20000"/>
                        </a:spcBef>
                        <a:spcAft>
                          <a:spcPct val="0"/>
                        </a:spcAft>
                        <a:buClr>
                          <a:srgbClr val="7D0900"/>
                        </a:buClr>
                        <a:buSzTx/>
                        <a:buFontTx/>
                        <a:buNone/>
                        <a:tabLst/>
                      </a:pPr>
                      <a:r>
                        <a:rPr kumimoji="0" lang="en-US" sz="1800" b="0" i="0" u="none" strike="noStrike" cap="none" normalizeH="0" baseline="0">
                          <a:ln>
                            <a:noFill/>
                          </a:ln>
                          <a:solidFill>
                            <a:srgbClr val="0F5494"/>
                          </a:solidFill>
                          <a:effectLst/>
                          <a:latin typeface="+mj-lt"/>
                          <a:cs typeface="Arial" charset="0"/>
                        </a:rPr>
                        <a:t>4. Mid-year report</a:t>
                      </a:r>
                    </a:p>
                  </a:txBody>
                  <a:tcPr marL="72000" marR="72000" marT="72000" marB="72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142875" marR="0" lvl="0" indent="-142875" algn="l" defTabSz="914400" rtl="0" eaLnBrk="0" fontAlgn="base" latinLnBrk="0" hangingPunct="0">
                        <a:lnSpc>
                          <a:spcPct val="90000"/>
                        </a:lnSpc>
                        <a:spcBef>
                          <a:spcPct val="20000"/>
                        </a:spcBef>
                        <a:spcAft>
                          <a:spcPct val="0"/>
                        </a:spcAft>
                        <a:buClr>
                          <a:srgbClr val="7D0900"/>
                        </a:buClr>
                        <a:buSzTx/>
                        <a:buFontTx/>
                        <a:buNone/>
                        <a:tabLst/>
                        <a:defRPr/>
                      </a:pPr>
                      <a:r>
                        <a:rPr kumimoji="0" lang="en-US" sz="1800" b="0" i="0" u="none" strike="noStrike" cap="none" normalizeH="0" baseline="0">
                          <a:ln>
                            <a:noFill/>
                          </a:ln>
                          <a:solidFill>
                            <a:srgbClr val="0F5494"/>
                          </a:solidFill>
                          <a:effectLst/>
                          <a:latin typeface="+mj-lt"/>
                          <a:cs typeface="Arial" charset="0"/>
                        </a:rPr>
                        <a:t>&lt; 3 months after reporting period</a:t>
                      </a:r>
                    </a:p>
                  </a:txBody>
                  <a:tcPr marL="72000" marR="72000" marT="72000" marB="72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637776">
                <a:tc>
                  <a:txBody>
                    <a:bodyPr/>
                    <a:lstStyle/>
                    <a:p>
                      <a:pPr marL="142875" marR="0" lvl="0" indent="-142875" algn="l" defTabSz="914400" rtl="0" eaLnBrk="0" fontAlgn="base" latinLnBrk="0" hangingPunct="0">
                        <a:lnSpc>
                          <a:spcPct val="90000"/>
                        </a:lnSpc>
                        <a:spcBef>
                          <a:spcPct val="20000"/>
                        </a:spcBef>
                        <a:spcAft>
                          <a:spcPct val="0"/>
                        </a:spcAft>
                        <a:buClr>
                          <a:srgbClr val="7D0900"/>
                        </a:buClr>
                        <a:buSzTx/>
                        <a:buFontTx/>
                        <a:buNone/>
                        <a:tabLst/>
                      </a:pPr>
                      <a:r>
                        <a:rPr kumimoji="0" lang="en-US" sz="1800" b="1" i="0" u="none" strike="noStrike" cap="none" normalizeH="0" baseline="0">
                          <a:ln>
                            <a:noFill/>
                          </a:ln>
                          <a:solidFill>
                            <a:srgbClr val="0F5494"/>
                          </a:solidFill>
                          <a:effectLst/>
                          <a:latin typeface="+mj-lt"/>
                          <a:cs typeface="Arial" charset="0"/>
                        </a:rPr>
                        <a:t>5. Year-end report</a:t>
                      </a:r>
                    </a:p>
                  </a:txBody>
                  <a:tcPr marL="72000" marR="72000" marT="72000" marB="72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142875" marR="0" lvl="0" indent="-142875" algn="l" defTabSz="914400" rtl="0" eaLnBrk="0" fontAlgn="base" latinLnBrk="0" hangingPunct="0">
                        <a:lnSpc>
                          <a:spcPct val="90000"/>
                        </a:lnSpc>
                        <a:spcBef>
                          <a:spcPct val="20000"/>
                        </a:spcBef>
                        <a:spcAft>
                          <a:spcPct val="0"/>
                        </a:spcAft>
                        <a:buClr>
                          <a:srgbClr val="7D0900"/>
                        </a:buClr>
                        <a:buSzTx/>
                        <a:buFontTx/>
                        <a:buNone/>
                        <a:tabLst/>
                      </a:pPr>
                      <a:r>
                        <a:rPr kumimoji="0" lang="en-US" sz="1800" b="0" i="0" u="none" strike="noStrike" cap="none" normalizeH="0" baseline="0">
                          <a:ln>
                            <a:noFill/>
                          </a:ln>
                          <a:solidFill>
                            <a:srgbClr val="0F5494"/>
                          </a:solidFill>
                          <a:effectLst/>
                          <a:latin typeface="+mj-lt"/>
                          <a:cs typeface="Arial" charset="0"/>
                        </a:rPr>
                        <a:t>&lt; 1 year after end of fiscal year (reporting period)</a:t>
                      </a:r>
                    </a:p>
                  </a:txBody>
                  <a:tcPr marL="72000" marR="72000" marT="72000" marB="72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696145">
                <a:tc>
                  <a:txBody>
                    <a:bodyPr/>
                    <a:lstStyle/>
                    <a:p>
                      <a:pPr marL="142875" marR="0" lvl="0" indent="-142875" algn="l" defTabSz="914400" rtl="0" eaLnBrk="0" fontAlgn="base" latinLnBrk="0" hangingPunct="0">
                        <a:lnSpc>
                          <a:spcPct val="90000"/>
                        </a:lnSpc>
                        <a:spcBef>
                          <a:spcPct val="20000"/>
                        </a:spcBef>
                        <a:spcAft>
                          <a:spcPct val="0"/>
                        </a:spcAft>
                        <a:buClr>
                          <a:srgbClr val="7D0900"/>
                        </a:buClr>
                        <a:buSzTx/>
                        <a:buFontTx/>
                        <a:buNone/>
                        <a:tabLst/>
                      </a:pPr>
                      <a:r>
                        <a:rPr kumimoji="0" lang="en-US" sz="1800" b="1" i="0" u="none" strike="noStrike" cap="none" normalizeH="0" baseline="0">
                          <a:ln>
                            <a:noFill/>
                          </a:ln>
                          <a:solidFill>
                            <a:srgbClr val="0F5494"/>
                          </a:solidFill>
                          <a:effectLst/>
                          <a:latin typeface="+mj-lt"/>
                          <a:cs typeface="Arial" charset="0"/>
                        </a:rPr>
                        <a:t>6. Audit report</a:t>
                      </a:r>
                    </a:p>
                  </a:txBody>
                  <a:tcPr marL="72000" marR="72000" marT="72000" marB="72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lg"/>
                    </a:lnB>
                    <a:lnTlToBr>
                      <a:noFill/>
                    </a:lnTlToBr>
                    <a:lnBlToTr>
                      <a:noFill/>
                    </a:lnBlToTr>
                    <a:solidFill>
                      <a:schemeClr val="bg1"/>
                    </a:solidFill>
                  </a:tcPr>
                </a:tc>
                <a:tc>
                  <a:txBody>
                    <a:bodyPr/>
                    <a:lstStyle/>
                    <a:p>
                      <a:pPr marL="142875" marR="0" lvl="0" indent="-142875" algn="l" defTabSz="914400" rtl="0" eaLnBrk="0" fontAlgn="base" latinLnBrk="0" hangingPunct="0">
                        <a:lnSpc>
                          <a:spcPct val="90000"/>
                        </a:lnSpc>
                        <a:spcBef>
                          <a:spcPct val="20000"/>
                        </a:spcBef>
                        <a:spcAft>
                          <a:spcPct val="0"/>
                        </a:spcAft>
                        <a:buClr>
                          <a:srgbClr val="7D0900"/>
                        </a:buClr>
                        <a:buSzTx/>
                        <a:buFontTx/>
                        <a:buNone/>
                        <a:tabLst/>
                      </a:pPr>
                      <a:r>
                        <a:rPr kumimoji="0" lang="en-US" sz="1800" b="0" i="0" u="none" strike="noStrike" cap="none" normalizeH="0" baseline="0">
                          <a:ln>
                            <a:noFill/>
                          </a:ln>
                          <a:solidFill>
                            <a:srgbClr val="0F5494"/>
                          </a:solidFill>
                          <a:effectLst/>
                          <a:latin typeface="+mj-lt"/>
                          <a:cs typeface="Arial" charset="0"/>
                        </a:rPr>
                        <a:t>&lt; 2 years after end of fiscal year</a:t>
                      </a:r>
                    </a:p>
                  </a:txBody>
                  <a:tcPr marL="72000" marR="72000" marT="72000" marB="72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lg"/>
                    </a:lnB>
                    <a:lnTlToBr>
                      <a:noFill/>
                    </a:lnTlToBr>
                    <a:lnBlToTr>
                      <a:noFill/>
                    </a:lnBlToTr>
                    <a:solidFill>
                      <a:schemeClr val="bg1"/>
                    </a:solidFill>
                  </a:tcPr>
                </a:tc>
                <a:extLst>
                  <a:ext uri="{0D108BD9-81ED-4DB2-BD59-A6C34878D82A}">
                    <a16:rowId xmlns:a16="http://schemas.microsoft.com/office/drawing/2014/main" val="10006"/>
                  </a:ext>
                </a:extLst>
              </a:tr>
            </a:tbl>
          </a:graphicData>
        </a:graphic>
      </p:graphicFrame>
      <p:sp>
        <p:nvSpPr>
          <p:cNvPr id="1041435" name="RunningHead"/>
          <p:cNvSpPr txBox="1">
            <a:spLocks noChangeArrowheads="1"/>
          </p:cNvSpPr>
          <p:nvPr/>
        </p:nvSpPr>
        <p:spPr bwMode="auto">
          <a:xfrm>
            <a:off x="6167438" y="239713"/>
            <a:ext cx="2725737" cy="165100"/>
          </a:xfrm>
          <a:prstGeom prst="rect">
            <a:avLst/>
          </a:prstGeom>
          <a:noFill/>
          <a:ln w="9525" algn="ctr">
            <a:noFill/>
            <a:miter lim="800000"/>
            <a:headEnd/>
            <a:tailEnd/>
          </a:ln>
          <a:effectLst/>
        </p:spPr>
        <p:txBody>
          <a:bodyPr wrap="none" lIns="0" tIns="0" rIns="0" bIns="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F5494"/>
                </a:solidFill>
                <a:effectLst/>
                <a:uLnTx/>
                <a:uFillTx/>
                <a:latin typeface="Verdana" pitchFamily="34" charset="0"/>
                <a:ea typeface="+mn-ea"/>
                <a:cs typeface="+mn-cs"/>
              </a:rPr>
              <a:t>Running Head 12-Point Plain, Title Case</a:t>
            </a:r>
          </a:p>
        </p:txBody>
      </p:sp>
      <p:sp>
        <p:nvSpPr>
          <p:cNvPr id="7" name="Title 6"/>
          <p:cNvSpPr>
            <a:spLocks noGrp="1"/>
          </p:cNvSpPr>
          <p:nvPr>
            <p:ph type="title"/>
          </p:nvPr>
        </p:nvSpPr>
        <p:spPr>
          <a:xfrm>
            <a:off x="323528" y="1052736"/>
            <a:ext cx="8229600" cy="936104"/>
          </a:xfrm>
        </p:spPr>
        <p:txBody>
          <a:bodyPr/>
          <a:lstStyle/>
          <a:p>
            <a:pPr algn="ctr"/>
            <a:r>
              <a:rPr lang="fr-BE" sz="2400" err="1"/>
              <a:t>Transparency</a:t>
            </a:r>
            <a:r>
              <a:rPr lang="fr-BE" sz="2400"/>
              <a:t> and </a:t>
            </a:r>
            <a:r>
              <a:rPr lang="fr-BE" sz="2400" err="1"/>
              <a:t>oversight</a:t>
            </a:r>
            <a:r>
              <a:rPr lang="fr-BE" sz="2400"/>
              <a:t> </a:t>
            </a:r>
            <a:endParaRPr lang="en-GB" sz="1600">
              <a:solidFill>
                <a:srgbClr val="FF0000"/>
              </a:solidFill>
            </a:endParaRPr>
          </a:p>
        </p:txBody>
      </p:sp>
      <p:sp>
        <p:nvSpPr>
          <p:cNvPr id="8" name="Slide Number Placeholder 3"/>
          <p:cNvSpPr>
            <a:spLocks noGrp="1"/>
          </p:cNvSpPr>
          <p:nvPr>
            <p:ph type="sldNum" sz="quarter" idx="12"/>
          </p:nvPr>
        </p:nvSpPr>
        <p:spPr>
          <a:xfrm>
            <a:off x="6553200" y="6245225"/>
            <a:ext cx="2133600" cy="47625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en-GB" sz="1400" b="0" i="0" u="none" strike="noStrike" kern="1200" cap="none" spc="0" normalizeH="0" baseline="0" noProof="0" smtClean="0">
                <a:ln>
                  <a:noFill/>
                </a:ln>
                <a:solidFill>
                  <a:srgbClr val="0F5494"/>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en-GB" sz="1400" b="0" i="0" u="none" strike="noStrike" kern="1200" cap="none" spc="0" normalizeH="0" baseline="0" noProof="0">
              <a:ln>
                <a:noFill/>
              </a:ln>
              <a:solidFill>
                <a:srgbClr val="0F5494"/>
              </a:solidFill>
              <a:effectLst/>
              <a:uLnTx/>
              <a:uFillTx/>
              <a:latin typeface="Arial" pitchFamily="34" charset="0"/>
              <a:ea typeface="+mn-ea"/>
              <a:cs typeface="+mn-cs"/>
            </a:endParaRPr>
          </a:p>
        </p:txBody>
      </p:sp>
    </p:spTree>
    <p:extLst>
      <p:ext uri="{BB962C8B-B14F-4D97-AF65-F5344CB8AC3E}">
        <p14:creationId xmlns:p14="http://schemas.microsoft.com/office/powerpoint/2010/main" val="3799572752"/>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en-GB" dirty="0"/>
              <a:t>Outline</a:t>
            </a:r>
          </a:p>
        </p:txBody>
      </p:sp>
      <p:sp>
        <p:nvSpPr>
          <p:cNvPr id="3" name="Content Placeholder 2"/>
          <p:cNvSpPr>
            <a:spLocks noGrp="1"/>
          </p:cNvSpPr>
          <p:nvPr>
            <p:ph idx="1"/>
          </p:nvPr>
        </p:nvSpPr>
        <p:spPr>
          <a:xfrm>
            <a:off x="500034" y="1844824"/>
            <a:ext cx="8229600" cy="4752528"/>
          </a:xfrm>
        </p:spPr>
        <p:txBody>
          <a:bodyPr/>
          <a:lstStyle/>
          <a:p>
            <a:pPr marL="457200" indent="-457200">
              <a:spcBef>
                <a:spcPts val="1200"/>
              </a:spcBef>
              <a:buClrTx/>
              <a:buAutoNum type="arabicPeriod"/>
            </a:pPr>
            <a:endParaRPr lang="en-GB" sz="2200" i="0" dirty="0">
              <a:solidFill>
                <a:srgbClr val="C00000"/>
              </a:solidFill>
            </a:endParaRPr>
          </a:p>
          <a:p>
            <a:pPr marL="457200" indent="-457200">
              <a:spcBef>
                <a:spcPts val="1200"/>
              </a:spcBef>
              <a:buClrTx/>
              <a:buAutoNum type="arabicPeriod"/>
            </a:pPr>
            <a:r>
              <a:rPr lang="en-GB" sz="2200" i="0" dirty="0">
                <a:solidFill>
                  <a:schemeClr val="accent2"/>
                </a:solidFill>
              </a:rPr>
              <a:t>Four eligibility criteria rationale </a:t>
            </a:r>
          </a:p>
          <a:p>
            <a:pPr marL="457200" indent="-457200">
              <a:spcBef>
                <a:spcPts val="1200"/>
              </a:spcBef>
              <a:buClrTx/>
              <a:buAutoNum type="arabicPeriod"/>
            </a:pPr>
            <a:r>
              <a:rPr lang="en-GB" sz="2200" i="0" dirty="0">
                <a:solidFill>
                  <a:schemeClr val="accent2"/>
                </a:solidFill>
              </a:rPr>
              <a:t>Public policy</a:t>
            </a:r>
          </a:p>
          <a:p>
            <a:pPr marL="457200" indent="-457200">
              <a:spcBef>
                <a:spcPts val="1200"/>
              </a:spcBef>
              <a:buClrTx/>
              <a:buAutoNum type="arabicPeriod"/>
            </a:pPr>
            <a:r>
              <a:rPr lang="en-GB" sz="2200" i="0" dirty="0">
                <a:solidFill>
                  <a:schemeClr val="accent2"/>
                </a:solidFill>
              </a:rPr>
              <a:t>Stable macroeconomic framework</a:t>
            </a:r>
          </a:p>
          <a:p>
            <a:pPr marL="457200" indent="-457200">
              <a:spcBef>
                <a:spcPts val="1200"/>
              </a:spcBef>
              <a:buClrTx/>
              <a:buAutoNum type="arabicPeriod"/>
            </a:pPr>
            <a:r>
              <a:rPr lang="en-GB" sz="2200" i="0" dirty="0">
                <a:solidFill>
                  <a:schemeClr val="accent2"/>
                </a:solidFill>
              </a:rPr>
              <a:t>Public financial management</a:t>
            </a:r>
          </a:p>
          <a:p>
            <a:pPr marL="457200" indent="-457200">
              <a:spcBef>
                <a:spcPts val="1200"/>
              </a:spcBef>
              <a:buClrTx/>
              <a:buAutoNum type="arabicPeriod"/>
            </a:pPr>
            <a:r>
              <a:rPr lang="en-GB" sz="2200" i="0" dirty="0">
                <a:solidFill>
                  <a:schemeClr val="accent2"/>
                </a:solidFill>
              </a:rPr>
              <a:t>Transparency and oversight of the budget</a:t>
            </a:r>
          </a:p>
          <a:p>
            <a:pPr marL="457200" indent="-457200">
              <a:spcBef>
                <a:spcPts val="1200"/>
              </a:spcBef>
              <a:buClrTx/>
              <a:buAutoNum type="arabicPeriod"/>
            </a:pPr>
            <a:r>
              <a:rPr lang="en-GB" sz="2200" b="1" i="0" dirty="0">
                <a:solidFill>
                  <a:srgbClr val="C00000"/>
                </a:solidFill>
              </a:rPr>
              <a:t>The budget as the main framework of intervention  </a:t>
            </a:r>
          </a:p>
          <a:p>
            <a:pPr marL="457200" indent="-457200">
              <a:spcBef>
                <a:spcPts val="1200"/>
              </a:spcBef>
              <a:buClrTx/>
              <a:buFont typeface="+mj-lt"/>
              <a:buAutoNum type="arabicPeriod"/>
            </a:pPr>
            <a:endParaRPr lang="en-GB" sz="2200" i="0" dirty="0">
              <a:solidFill>
                <a:schemeClr val="accent2"/>
              </a:solidFill>
            </a:endParaRPr>
          </a:p>
          <a:p>
            <a:pPr marL="0" indent="0">
              <a:spcBef>
                <a:spcPts val="1200"/>
              </a:spcBef>
              <a:buClrTx/>
              <a:buNone/>
            </a:pPr>
            <a:endParaRPr lang="fr-BE" i="0" dirty="0"/>
          </a:p>
          <a:p>
            <a:pPr marL="457200" indent="-457200">
              <a:spcBef>
                <a:spcPts val="1200"/>
              </a:spcBef>
              <a:buClrTx/>
              <a:buFont typeface="+mj-lt"/>
              <a:buAutoNum type="arabicPeriod" startAt="5"/>
            </a:pPr>
            <a:endParaRPr lang="en-GB" i="0" dirty="0"/>
          </a:p>
          <a:p>
            <a:pPr marL="457200" indent="-457200">
              <a:buClrTx/>
              <a:buNone/>
            </a:pPr>
            <a:endParaRPr lang="en-GB"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24</a:t>
            </a:fld>
            <a:endParaRPr lang="en-GB" dirty="0"/>
          </a:p>
        </p:txBody>
      </p:sp>
    </p:spTree>
    <p:extLst>
      <p:ext uri="{BB962C8B-B14F-4D97-AF65-F5344CB8AC3E}">
        <p14:creationId xmlns:p14="http://schemas.microsoft.com/office/powerpoint/2010/main" val="18739524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ChangeArrowheads="1"/>
          </p:cNvSpPr>
          <p:nvPr/>
        </p:nvSpPr>
        <p:spPr bwMode="auto">
          <a:xfrm>
            <a:off x="142875" y="1143000"/>
            <a:ext cx="2584450" cy="806450"/>
          </a:xfrm>
          <a:prstGeom prst="rect">
            <a:avLst/>
          </a:prstGeom>
          <a:solidFill>
            <a:schemeClr val="accent2">
              <a:lumMod val="75000"/>
            </a:schemeClr>
          </a:solidFill>
          <a:ln w="12700">
            <a:solidFill>
              <a:schemeClr val="tx1"/>
            </a:solidFill>
            <a:miter lim="800000"/>
            <a:headEnd/>
            <a:tailEnd/>
          </a:ln>
        </p:spPr>
        <p:txBody>
          <a:bodyPr wrap="none" lIns="72000" tIns="72000" rIns="72000" bIns="72000" anchor="ctr"/>
          <a:lstStyle>
            <a:lvl1pPr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algn="ctr"/>
            <a:r>
              <a:rPr lang="en-GB" altLang="es-ES" b="1"/>
              <a:t> </a:t>
            </a:r>
            <a:r>
              <a:rPr lang="en-GB" altLang="es-ES" sz="1600" b="1">
                <a:solidFill>
                  <a:srgbClr val="FFFFFF"/>
                </a:solidFill>
              </a:rPr>
              <a:t>Macroeconomic</a:t>
            </a:r>
          </a:p>
          <a:p>
            <a:pPr algn="ctr"/>
            <a:r>
              <a:rPr lang="en-GB" altLang="es-ES" sz="1600" b="1">
                <a:solidFill>
                  <a:srgbClr val="FFFFFF"/>
                </a:solidFill>
              </a:rPr>
              <a:t> policy</a:t>
            </a:r>
          </a:p>
        </p:txBody>
      </p:sp>
      <p:sp>
        <p:nvSpPr>
          <p:cNvPr id="22531" name="Rectangle 4"/>
          <p:cNvSpPr>
            <a:spLocks noChangeArrowheads="1"/>
          </p:cNvSpPr>
          <p:nvPr/>
        </p:nvSpPr>
        <p:spPr bwMode="auto">
          <a:xfrm>
            <a:off x="142875" y="1825625"/>
            <a:ext cx="2584450" cy="4051300"/>
          </a:xfrm>
          <a:prstGeom prst="rect">
            <a:avLst/>
          </a:prstGeom>
          <a:solidFill>
            <a:schemeClr val="bg1"/>
          </a:solidFill>
          <a:ln w="12700">
            <a:solidFill>
              <a:schemeClr val="tx1"/>
            </a:solidFill>
            <a:miter lim="800000"/>
            <a:headEnd/>
            <a:tailEnd/>
          </a:ln>
        </p:spPr>
        <p:txBody>
          <a:bodyPr lIns="72000" tIns="72000" rIns="72000" bIns="72000"/>
          <a:lstStyle>
            <a:lvl1pPr marL="112713" indent="-112713" defTabSz="966788" eaLnBrk="0" hangingPunct="0">
              <a:defRPr sz="1200">
                <a:solidFill>
                  <a:srgbClr val="0F5494"/>
                </a:solidFill>
                <a:latin typeface="Verdana" panose="020B0604030504040204" pitchFamily="34" charset="0"/>
              </a:defRPr>
            </a:lvl1pPr>
            <a:lvl2pPr marL="742950" indent="-285750" defTabSz="966788" eaLnBrk="0" hangingPunct="0">
              <a:defRPr sz="1200">
                <a:solidFill>
                  <a:srgbClr val="0F5494"/>
                </a:solidFill>
                <a:latin typeface="Verdana" panose="020B0604030504040204" pitchFamily="34" charset="0"/>
              </a:defRPr>
            </a:lvl2pPr>
            <a:lvl3pPr marL="1143000" indent="-228600" defTabSz="966788" eaLnBrk="0" hangingPunct="0">
              <a:defRPr sz="1200">
                <a:solidFill>
                  <a:srgbClr val="0F5494"/>
                </a:solidFill>
                <a:latin typeface="Verdana" panose="020B0604030504040204" pitchFamily="34" charset="0"/>
              </a:defRPr>
            </a:lvl3pPr>
            <a:lvl4pPr marL="1600200" indent="-228600" defTabSz="966788" eaLnBrk="0" hangingPunct="0">
              <a:defRPr sz="1200">
                <a:solidFill>
                  <a:srgbClr val="0F5494"/>
                </a:solidFill>
                <a:latin typeface="Verdana" panose="020B0604030504040204" pitchFamily="34" charset="0"/>
              </a:defRPr>
            </a:lvl4pPr>
            <a:lvl5pPr marL="2057400" indent="-228600" defTabSz="966788" eaLnBrk="0" hangingPunct="0">
              <a:defRPr sz="1200">
                <a:solidFill>
                  <a:srgbClr val="0F5494"/>
                </a:solidFill>
                <a:latin typeface="Verdana" panose="020B0604030504040204" pitchFamily="34" charset="0"/>
              </a:defRPr>
            </a:lvl5pPr>
            <a:lvl6pPr marL="2514600" indent="-228600" defTabSz="966788" eaLnBrk="0" fontAlgn="base" hangingPunct="0">
              <a:spcBef>
                <a:spcPct val="0"/>
              </a:spcBef>
              <a:spcAft>
                <a:spcPct val="0"/>
              </a:spcAft>
              <a:defRPr sz="1200">
                <a:solidFill>
                  <a:srgbClr val="0F5494"/>
                </a:solidFill>
                <a:latin typeface="Verdana" panose="020B0604030504040204" pitchFamily="34" charset="0"/>
              </a:defRPr>
            </a:lvl6pPr>
            <a:lvl7pPr marL="2971800" indent="-228600" defTabSz="966788" eaLnBrk="0" fontAlgn="base" hangingPunct="0">
              <a:spcBef>
                <a:spcPct val="0"/>
              </a:spcBef>
              <a:spcAft>
                <a:spcPct val="0"/>
              </a:spcAft>
              <a:defRPr sz="1200">
                <a:solidFill>
                  <a:srgbClr val="0F5494"/>
                </a:solidFill>
                <a:latin typeface="Verdana" panose="020B0604030504040204" pitchFamily="34" charset="0"/>
              </a:defRPr>
            </a:lvl7pPr>
            <a:lvl8pPr marL="3429000" indent="-228600" defTabSz="966788" eaLnBrk="0" fontAlgn="base" hangingPunct="0">
              <a:spcBef>
                <a:spcPct val="0"/>
              </a:spcBef>
              <a:spcAft>
                <a:spcPct val="0"/>
              </a:spcAft>
              <a:defRPr sz="1200">
                <a:solidFill>
                  <a:srgbClr val="0F5494"/>
                </a:solidFill>
                <a:latin typeface="Verdana" panose="020B0604030504040204" pitchFamily="34" charset="0"/>
              </a:defRPr>
            </a:lvl8pPr>
            <a:lvl9pPr marL="3886200" indent="-228600" defTabSz="966788" eaLnBrk="0" fontAlgn="base" hangingPunct="0">
              <a:spcBef>
                <a:spcPct val="0"/>
              </a:spcBef>
              <a:spcAft>
                <a:spcPct val="0"/>
              </a:spcAft>
              <a:defRPr sz="1200">
                <a:solidFill>
                  <a:srgbClr val="0F5494"/>
                </a:solidFill>
                <a:latin typeface="Verdana" panose="020B0604030504040204" pitchFamily="34" charset="0"/>
              </a:defRPr>
            </a:lvl9pPr>
          </a:lstStyle>
          <a:p>
            <a:pPr>
              <a:spcBef>
                <a:spcPct val="50000"/>
              </a:spcBef>
              <a:buClr>
                <a:srgbClr val="808080"/>
              </a:buClr>
            </a:pPr>
            <a:r>
              <a:rPr lang="en-GB" altLang="es-ES" sz="1400" b="1"/>
              <a:t>Objectives</a:t>
            </a:r>
          </a:p>
          <a:p>
            <a:pPr>
              <a:spcBef>
                <a:spcPct val="50000"/>
              </a:spcBef>
              <a:buClr>
                <a:srgbClr val="808080"/>
              </a:buClr>
              <a:buFont typeface="Wingdings" panose="05000000000000000000" pitchFamily="2" charset="2"/>
              <a:buChar char="§"/>
            </a:pPr>
            <a:r>
              <a:rPr lang="en-GB" altLang="es-ES" sz="1400"/>
              <a:t> Macroeconomic stability and fiscal sustainability</a:t>
            </a:r>
          </a:p>
          <a:p>
            <a:pPr>
              <a:spcBef>
                <a:spcPct val="50000"/>
              </a:spcBef>
              <a:buClr>
                <a:srgbClr val="808080"/>
              </a:buClr>
              <a:buFont typeface="Wingdings" panose="05000000000000000000" pitchFamily="2" charset="2"/>
              <a:buChar char="§"/>
            </a:pPr>
            <a:r>
              <a:rPr lang="en-GB" altLang="es-ES" sz="1400"/>
              <a:t>sustainable and inclusive growth</a:t>
            </a:r>
          </a:p>
          <a:p>
            <a:pPr>
              <a:spcBef>
                <a:spcPct val="50000"/>
              </a:spcBef>
              <a:buClr>
                <a:srgbClr val="808080"/>
              </a:buClr>
            </a:pPr>
            <a:r>
              <a:rPr lang="en-GB" altLang="es-ES" sz="1400" b="1"/>
              <a:t>Instruments </a:t>
            </a:r>
          </a:p>
          <a:p>
            <a:pPr>
              <a:spcBef>
                <a:spcPct val="50000"/>
              </a:spcBef>
              <a:buClr>
                <a:srgbClr val="808080"/>
              </a:buClr>
              <a:buFontTx/>
              <a:buChar char="•"/>
            </a:pPr>
            <a:r>
              <a:rPr lang="en-GB" altLang="es-ES" sz="1400"/>
              <a:t> Monetary and exchange rate policy</a:t>
            </a:r>
          </a:p>
          <a:p>
            <a:pPr>
              <a:spcBef>
                <a:spcPct val="50000"/>
              </a:spcBef>
              <a:buClr>
                <a:srgbClr val="808080"/>
              </a:buClr>
              <a:buFontTx/>
              <a:buChar char="•"/>
            </a:pPr>
            <a:r>
              <a:rPr lang="en-GB" altLang="es-ES" sz="1400"/>
              <a:t> </a:t>
            </a:r>
            <a:r>
              <a:rPr lang="en-GB" altLang="es-ES" sz="1400" b="1">
                <a:solidFill>
                  <a:srgbClr val="C00000"/>
                </a:solidFill>
              </a:rPr>
              <a:t>Fiscal Policy</a:t>
            </a:r>
            <a:endParaRPr lang="en-GB" altLang="es-ES" sz="1400">
              <a:solidFill>
                <a:srgbClr val="0070C0"/>
              </a:solidFill>
            </a:endParaRPr>
          </a:p>
          <a:p>
            <a:pPr>
              <a:spcBef>
                <a:spcPct val="50000"/>
              </a:spcBef>
              <a:buClr>
                <a:srgbClr val="808080"/>
              </a:buClr>
              <a:buFont typeface="Wingdings" panose="05000000000000000000" pitchFamily="2" charset="2"/>
              <a:buChar char="ü"/>
            </a:pPr>
            <a:r>
              <a:rPr lang="en-GB" altLang="es-ES" sz="1400"/>
              <a:t> Domestic revenue mobilisation policy</a:t>
            </a:r>
          </a:p>
          <a:p>
            <a:pPr>
              <a:spcBef>
                <a:spcPct val="50000"/>
              </a:spcBef>
              <a:buClr>
                <a:srgbClr val="808080"/>
              </a:buClr>
              <a:buFont typeface="Wingdings" panose="05000000000000000000" pitchFamily="2" charset="2"/>
              <a:buChar char="ü"/>
            </a:pPr>
            <a:r>
              <a:rPr lang="en-GB" altLang="es-ES" sz="1400"/>
              <a:t> Public expenditures policy</a:t>
            </a:r>
          </a:p>
          <a:p>
            <a:pPr>
              <a:spcBef>
                <a:spcPct val="50000"/>
              </a:spcBef>
              <a:buClr>
                <a:srgbClr val="808080"/>
              </a:buClr>
              <a:buFont typeface="Wingdings" panose="05000000000000000000" pitchFamily="2" charset="2"/>
              <a:buChar char="ü"/>
            </a:pPr>
            <a:r>
              <a:rPr lang="en-GB" altLang="es-ES" sz="1400"/>
              <a:t> Debt policy</a:t>
            </a:r>
          </a:p>
        </p:txBody>
      </p:sp>
      <p:sp>
        <p:nvSpPr>
          <p:cNvPr id="22532" name="Rectangle 5"/>
          <p:cNvSpPr>
            <a:spLocks noChangeArrowheads="1"/>
          </p:cNvSpPr>
          <p:nvPr/>
        </p:nvSpPr>
        <p:spPr bwMode="auto">
          <a:xfrm>
            <a:off x="6143625" y="1143000"/>
            <a:ext cx="2701925" cy="806450"/>
          </a:xfrm>
          <a:prstGeom prst="rect">
            <a:avLst/>
          </a:prstGeom>
          <a:solidFill>
            <a:schemeClr val="accent2">
              <a:lumMod val="75000"/>
            </a:schemeClr>
          </a:solidFill>
          <a:ln w="12700">
            <a:solidFill>
              <a:schemeClr val="tx1"/>
            </a:solidFill>
            <a:miter lim="800000"/>
            <a:headEnd/>
            <a:tailEnd/>
          </a:ln>
        </p:spPr>
        <p:txBody>
          <a:bodyPr wrap="none" lIns="72000" tIns="72000" rIns="72000" bIns="72000" anchor="ctr"/>
          <a:lstStyle>
            <a:lvl1pPr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algn="ctr"/>
            <a:r>
              <a:rPr lang="en-GB" altLang="es-ES" sz="1600" b="1">
                <a:solidFill>
                  <a:srgbClr val="FFFFFF"/>
                </a:solidFill>
              </a:rPr>
              <a:t>Public Finance </a:t>
            </a:r>
          </a:p>
          <a:p>
            <a:pPr algn="ctr"/>
            <a:r>
              <a:rPr lang="en-GB" altLang="es-ES" sz="1600" b="1">
                <a:solidFill>
                  <a:srgbClr val="FFFFFF"/>
                </a:solidFill>
              </a:rPr>
              <a:t>Management</a:t>
            </a:r>
          </a:p>
        </p:txBody>
      </p:sp>
      <p:sp>
        <p:nvSpPr>
          <p:cNvPr id="22533" name="Rectangle 6"/>
          <p:cNvSpPr>
            <a:spLocks noChangeArrowheads="1"/>
          </p:cNvSpPr>
          <p:nvPr/>
        </p:nvSpPr>
        <p:spPr bwMode="auto">
          <a:xfrm>
            <a:off x="6143625" y="1825625"/>
            <a:ext cx="2701925" cy="4051300"/>
          </a:xfrm>
          <a:prstGeom prst="rect">
            <a:avLst/>
          </a:prstGeom>
          <a:solidFill>
            <a:schemeClr val="bg1"/>
          </a:solidFill>
          <a:ln w="12700" algn="ctr">
            <a:solidFill>
              <a:schemeClr val="tx1"/>
            </a:solidFill>
            <a:miter lim="800000"/>
            <a:headEnd/>
            <a:tailEnd/>
          </a:ln>
        </p:spPr>
        <p:txBody>
          <a:bodyPr lIns="72000" tIns="72000" rIns="72000" bIns="72000"/>
          <a:lstStyle>
            <a:lvl1pPr marL="112713" indent="-112713" defTabSz="966788" eaLnBrk="0" hangingPunct="0">
              <a:defRPr sz="1200">
                <a:solidFill>
                  <a:srgbClr val="0F5494"/>
                </a:solidFill>
                <a:latin typeface="Verdana" panose="020B0604030504040204" pitchFamily="34" charset="0"/>
              </a:defRPr>
            </a:lvl1pPr>
            <a:lvl2pPr marL="742950" indent="-285750" defTabSz="966788" eaLnBrk="0" hangingPunct="0">
              <a:defRPr sz="1200">
                <a:solidFill>
                  <a:srgbClr val="0F5494"/>
                </a:solidFill>
                <a:latin typeface="Verdana" panose="020B0604030504040204" pitchFamily="34" charset="0"/>
              </a:defRPr>
            </a:lvl2pPr>
            <a:lvl3pPr marL="1143000" indent="-228600" defTabSz="966788" eaLnBrk="0" hangingPunct="0">
              <a:defRPr sz="1200">
                <a:solidFill>
                  <a:srgbClr val="0F5494"/>
                </a:solidFill>
                <a:latin typeface="Verdana" panose="020B0604030504040204" pitchFamily="34" charset="0"/>
              </a:defRPr>
            </a:lvl3pPr>
            <a:lvl4pPr marL="1600200" indent="-228600" defTabSz="966788" eaLnBrk="0" hangingPunct="0">
              <a:defRPr sz="1200">
                <a:solidFill>
                  <a:srgbClr val="0F5494"/>
                </a:solidFill>
                <a:latin typeface="Verdana" panose="020B0604030504040204" pitchFamily="34" charset="0"/>
              </a:defRPr>
            </a:lvl4pPr>
            <a:lvl5pPr marL="2057400" indent="-228600" defTabSz="966788" eaLnBrk="0" hangingPunct="0">
              <a:defRPr sz="1200">
                <a:solidFill>
                  <a:srgbClr val="0F5494"/>
                </a:solidFill>
                <a:latin typeface="Verdana" panose="020B0604030504040204" pitchFamily="34" charset="0"/>
              </a:defRPr>
            </a:lvl5pPr>
            <a:lvl6pPr marL="2514600" indent="-228600" defTabSz="966788" eaLnBrk="0" fontAlgn="base" hangingPunct="0">
              <a:spcBef>
                <a:spcPct val="0"/>
              </a:spcBef>
              <a:spcAft>
                <a:spcPct val="0"/>
              </a:spcAft>
              <a:defRPr sz="1200">
                <a:solidFill>
                  <a:srgbClr val="0F5494"/>
                </a:solidFill>
                <a:latin typeface="Verdana" panose="020B0604030504040204" pitchFamily="34" charset="0"/>
              </a:defRPr>
            </a:lvl6pPr>
            <a:lvl7pPr marL="2971800" indent="-228600" defTabSz="966788" eaLnBrk="0" fontAlgn="base" hangingPunct="0">
              <a:spcBef>
                <a:spcPct val="0"/>
              </a:spcBef>
              <a:spcAft>
                <a:spcPct val="0"/>
              </a:spcAft>
              <a:defRPr sz="1200">
                <a:solidFill>
                  <a:srgbClr val="0F5494"/>
                </a:solidFill>
                <a:latin typeface="Verdana" panose="020B0604030504040204" pitchFamily="34" charset="0"/>
              </a:defRPr>
            </a:lvl7pPr>
            <a:lvl8pPr marL="3429000" indent="-228600" defTabSz="966788" eaLnBrk="0" fontAlgn="base" hangingPunct="0">
              <a:spcBef>
                <a:spcPct val="0"/>
              </a:spcBef>
              <a:spcAft>
                <a:spcPct val="0"/>
              </a:spcAft>
              <a:defRPr sz="1200">
                <a:solidFill>
                  <a:srgbClr val="0F5494"/>
                </a:solidFill>
                <a:latin typeface="Verdana" panose="020B0604030504040204" pitchFamily="34" charset="0"/>
              </a:defRPr>
            </a:lvl8pPr>
            <a:lvl9pPr marL="3886200" indent="-228600" defTabSz="966788" eaLnBrk="0" fontAlgn="base" hangingPunct="0">
              <a:spcBef>
                <a:spcPct val="0"/>
              </a:spcBef>
              <a:spcAft>
                <a:spcPct val="0"/>
              </a:spcAft>
              <a:defRPr sz="1200">
                <a:solidFill>
                  <a:srgbClr val="0F5494"/>
                </a:solidFill>
                <a:latin typeface="Verdana" panose="020B0604030504040204" pitchFamily="34" charset="0"/>
              </a:defRPr>
            </a:lvl9pPr>
          </a:lstStyle>
          <a:p>
            <a:pPr>
              <a:spcBef>
                <a:spcPct val="50000"/>
              </a:spcBef>
              <a:buClr>
                <a:srgbClr val="808080"/>
              </a:buClr>
            </a:pPr>
            <a:r>
              <a:rPr lang="en-GB" altLang="es-ES" sz="1400" b="1"/>
              <a:t>Function: </a:t>
            </a:r>
          </a:p>
          <a:p>
            <a:pPr>
              <a:spcBef>
                <a:spcPct val="50000"/>
              </a:spcBef>
              <a:buClr>
                <a:srgbClr val="808080"/>
              </a:buClr>
            </a:pPr>
            <a:r>
              <a:rPr lang="en-GB" altLang="es-ES" sz="1400"/>
              <a:t>Manage Funds to implement public policies</a:t>
            </a:r>
          </a:p>
          <a:p>
            <a:pPr>
              <a:spcBef>
                <a:spcPct val="50000"/>
              </a:spcBef>
              <a:buClr>
                <a:srgbClr val="808080"/>
              </a:buClr>
            </a:pPr>
            <a:r>
              <a:rPr lang="en-GB" altLang="es-ES" sz="1400" b="1"/>
              <a:t>Objectives:</a:t>
            </a:r>
          </a:p>
          <a:p>
            <a:pPr>
              <a:spcBef>
                <a:spcPct val="50000"/>
              </a:spcBef>
              <a:buClr>
                <a:srgbClr val="808080"/>
              </a:buClr>
              <a:buFont typeface="Wingdings" panose="05000000000000000000" pitchFamily="2" charset="2"/>
              <a:buChar char="§"/>
            </a:pPr>
            <a:r>
              <a:rPr lang="en-GB" altLang="es-ES" sz="1400"/>
              <a:t> Financial compliance</a:t>
            </a:r>
          </a:p>
          <a:p>
            <a:pPr>
              <a:spcBef>
                <a:spcPct val="50000"/>
              </a:spcBef>
              <a:buClr>
                <a:srgbClr val="808080"/>
              </a:buClr>
              <a:buFont typeface="Wingdings" panose="05000000000000000000" pitchFamily="2" charset="2"/>
              <a:buChar char="§"/>
            </a:pPr>
            <a:r>
              <a:rPr lang="en-GB" altLang="es-ES" sz="1400"/>
              <a:t>Fiscal discipline</a:t>
            </a:r>
          </a:p>
          <a:p>
            <a:pPr>
              <a:spcBef>
                <a:spcPct val="50000"/>
              </a:spcBef>
              <a:buClr>
                <a:srgbClr val="808080"/>
              </a:buClr>
              <a:buFont typeface="Wingdings" panose="05000000000000000000" pitchFamily="2" charset="2"/>
              <a:buChar char="§"/>
            </a:pPr>
            <a:r>
              <a:rPr lang="en-GB" altLang="es-ES" sz="1400"/>
              <a:t> Allocation of resources according to policy objectives</a:t>
            </a:r>
          </a:p>
          <a:p>
            <a:pPr>
              <a:spcBef>
                <a:spcPct val="50000"/>
              </a:spcBef>
              <a:buClr>
                <a:srgbClr val="808080"/>
              </a:buClr>
              <a:buFont typeface="Wingdings" panose="05000000000000000000" pitchFamily="2" charset="2"/>
              <a:buChar char="§"/>
            </a:pPr>
            <a:r>
              <a:rPr lang="en-GB" altLang="es-ES" sz="1400"/>
              <a:t> Efficient public service delivery</a:t>
            </a:r>
          </a:p>
          <a:p>
            <a:pPr>
              <a:spcBef>
                <a:spcPct val="50000"/>
              </a:spcBef>
              <a:buClr>
                <a:srgbClr val="808080"/>
              </a:buClr>
            </a:pPr>
            <a:endParaRPr lang="en-GB" altLang="es-ES" sz="1400"/>
          </a:p>
          <a:p>
            <a:pPr>
              <a:spcBef>
                <a:spcPct val="50000"/>
              </a:spcBef>
              <a:buClr>
                <a:srgbClr val="808080"/>
              </a:buClr>
            </a:pPr>
            <a:endParaRPr lang="en-GB" altLang="es-ES" sz="1400"/>
          </a:p>
          <a:p>
            <a:pPr>
              <a:spcBef>
                <a:spcPct val="50000"/>
              </a:spcBef>
              <a:buClr>
                <a:srgbClr val="808080"/>
              </a:buClr>
            </a:pPr>
            <a:endParaRPr lang="en-GB" altLang="es-ES" sz="1400"/>
          </a:p>
        </p:txBody>
      </p:sp>
      <p:sp>
        <p:nvSpPr>
          <p:cNvPr id="22534" name="RunningHead"/>
          <p:cNvSpPr txBox="1">
            <a:spLocks noChangeArrowheads="1"/>
          </p:cNvSpPr>
          <p:nvPr/>
        </p:nvSpPr>
        <p:spPr bwMode="auto">
          <a:xfrm>
            <a:off x="5816600" y="239713"/>
            <a:ext cx="307657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algn="r" eaLnBrk="1" hangingPunct="1"/>
            <a:r>
              <a:rPr lang="en-GB" altLang="es-ES"/>
              <a:t>Running Head 12-Point Plain, Title Case</a:t>
            </a:r>
          </a:p>
        </p:txBody>
      </p:sp>
      <p:sp>
        <p:nvSpPr>
          <p:cNvPr id="22535" name="Slide Number Placeholder 9"/>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eaLnBrk="1" hangingPunct="1"/>
            <a:fld id="{42AD73B4-A83F-44ED-91E3-9C14BEFA6597}" type="slidenum">
              <a:rPr lang="en-GB" altLang="es-ES" sz="1400">
                <a:solidFill>
                  <a:srgbClr val="000000"/>
                </a:solidFill>
                <a:latin typeface="Arial" panose="020B0604020202020204" pitchFamily="34" charset="0"/>
              </a:rPr>
              <a:pPr eaLnBrk="1" hangingPunct="1"/>
              <a:t>25</a:t>
            </a:fld>
            <a:endParaRPr lang="en-GB" altLang="es-ES" sz="1400">
              <a:solidFill>
                <a:srgbClr val="000000"/>
              </a:solidFill>
              <a:latin typeface="Arial" panose="020B0604020202020204" pitchFamily="34" charset="0"/>
            </a:endParaRPr>
          </a:p>
        </p:txBody>
      </p:sp>
      <p:sp>
        <p:nvSpPr>
          <p:cNvPr id="16" name="Rectangle 3"/>
          <p:cNvSpPr>
            <a:spLocks noChangeArrowheads="1"/>
          </p:cNvSpPr>
          <p:nvPr/>
        </p:nvSpPr>
        <p:spPr bwMode="auto">
          <a:xfrm>
            <a:off x="3059113" y="1755775"/>
            <a:ext cx="2714625" cy="604838"/>
          </a:xfrm>
          <a:prstGeom prst="rect">
            <a:avLst/>
          </a:prstGeom>
          <a:solidFill>
            <a:schemeClr val="accent5">
              <a:lumMod val="90000"/>
            </a:schemeClr>
          </a:solidFill>
          <a:ln w="12700">
            <a:solidFill>
              <a:schemeClr val="tx1"/>
            </a:solidFill>
            <a:round/>
            <a:headEnd/>
            <a:tailEnd/>
          </a:ln>
          <a:effectLst/>
        </p:spPr>
        <p:txBody>
          <a:bodyPr wrap="none" lIns="72000" tIns="72000" rIns="72000" bIns="72000" anchor="ctr"/>
          <a:lstStyle/>
          <a:p>
            <a:pPr algn="ctr" eaLnBrk="0" hangingPunct="0">
              <a:defRPr/>
            </a:pPr>
            <a:r>
              <a:rPr lang="en-GB" sz="1600" b="1" i="1"/>
              <a:t>Public Policies</a:t>
            </a:r>
            <a:endParaRPr lang="en-GB" sz="1600" b="1" i="1">
              <a:solidFill>
                <a:srgbClr val="C00000"/>
              </a:solidFill>
            </a:endParaRPr>
          </a:p>
        </p:txBody>
      </p:sp>
      <p:sp>
        <p:nvSpPr>
          <p:cNvPr id="22537" name="Rounded Rectangle 19"/>
          <p:cNvSpPr>
            <a:spLocks noChangeArrowheads="1"/>
          </p:cNvSpPr>
          <p:nvPr/>
        </p:nvSpPr>
        <p:spPr bwMode="auto">
          <a:xfrm>
            <a:off x="3217863" y="2535238"/>
            <a:ext cx="2428875" cy="500062"/>
          </a:xfrm>
          <a:prstGeom prst="roundRect">
            <a:avLst>
              <a:gd name="adj" fmla="val 16667"/>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lvl1pPr marL="3175"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algn="ctr" eaLnBrk="1" hangingPunct="1"/>
            <a:r>
              <a:rPr lang="en-GB" altLang="es-ES" b="1">
                <a:solidFill>
                  <a:srgbClr val="000000"/>
                </a:solidFill>
              </a:rPr>
              <a:t>Budget</a:t>
            </a:r>
          </a:p>
        </p:txBody>
      </p:sp>
      <p:sp>
        <p:nvSpPr>
          <p:cNvPr id="22538" name="Rounded Rectangle 20"/>
          <p:cNvSpPr>
            <a:spLocks noChangeArrowheads="1"/>
          </p:cNvSpPr>
          <p:nvPr/>
        </p:nvSpPr>
        <p:spPr bwMode="auto">
          <a:xfrm>
            <a:off x="3214688" y="3198813"/>
            <a:ext cx="2428875" cy="500062"/>
          </a:xfrm>
          <a:prstGeom prst="roundRect">
            <a:avLst>
              <a:gd name="adj" fmla="val 16667"/>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lvl1pPr marL="3175"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algn="ctr" eaLnBrk="1" hangingPunct="1"/>
            <a:r>
              <a:rPr lang="en-GB" altLang="es-ES" b="1">
                <a:solidFill>
                  <a:srgbClr val="3E6FD2"/>
                </a:solidFill>
              </a:rPr>
              <a:t>Domestic Revenue Mobilisation</a:t>
            </a:r>
          </a:p>
        </p:txBody>
      </p:sp>
      <p:sp>
        <p:nvSpPr>
          <p:cNvPr id="22539" name="Rounded Rectangle 21"/>
          <p:cNvSpPr>
            <a:spLocks noChangeArrowheads="1"/>
          </p:cNvSpPr>
          <p:nvPr/>
        </p:nvSpPr>
        <p:spPr bwMode="auto">
          <a:xfrm>
            <a:off x="3214688" y="3873500"/>
            <a:ext cx="2428875" cy="604838"/>
          </a:xfrm>
          <a:prstGeom prst="roundRect">
            <a:avLst>
              <a:gd name="adj" fmla="val 16667"/>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lvl1pPr marL="3175"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algn="ctr" eaLnBrk="1" hangingPunct="1"/>
            <a:r>
              <a:rPr lang="en-GB" altLang="es-ES" b="1"/>
              <a:t>Public Expenditure</a:t>
            </a:r>
            <a:endParaRPr lang="en-GB" altLang="es-ES" b="1">
              <a:solidFill>
                <a:srgbClr val="00B050"/>
              </a:solidFill>
            </a:endParaRPr>
          </a:p>
        </p:txBody>
      </p:sp>
      <p:sp>
        <p:nvSpPr>
          <p:cNvPr id="22540" name="Rounded Rectangle 22"/>
          <p:cNvSpPr>
            <a:spLocks noChangeArrowheads="1"/>
          </p:cNvSpPr>
          <p:nvPr/>
        </p:nvSpPr>
        <p:spPr bwMode="auto">
          <a:xfrm>
            <a:off x="3201988" y="4724400"/>
            <a:ext cx="2428875" cy="666750"/>
          </a:xfrm>
          <a:prstGeom prst="roundRect">
            <a:avLst>
              <a:gd name="adj" fmla="val 16667"/>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lvl1pPr marL="3175"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eaLnBrk="1" hangingPunct="1"/>
            <a:endParaRPr lang="en-GB" altLang="es-ES" b="1">
              <a:solidFill>
                <a:srgbClr val="FF3300"/>
              </a:solidFill>
            </a:endParaRPr>
          </a:p>
          <a:p>
            <a:pPr algn="ctr" eaLnBrk="1" hangingPunct="1"/>
            <a:r>
              <a:rPr lang="en-GB" altLang="es-ES" b="1">
                <a:solidFill>
                  <a:srgbClr val="333399">
                    <a:lumMod val="60000"/>
                    <a:lumOff val="40000"/>
                  </a:srgbClr>
                </a:solidFill>
              </a:rPr>
              <a:t>Financing: loans &amp; grants, including BS</a:t>
            </a:r>
          </a:p>
        </p:txBody>
      </p:sp>
      <p:sp>
        <p:nvSpPr>
          <p:cNvPr id="22541" name="Right Brace 34"/>
          <p:cNvSpPr>
            <a:spLocks/>
          </p:cNvSpPr>
          <p:nvPr/>
        </p:nvSpPr>
        <p:spPr bwMode="auto">
          <a:xfrm rot="10800000">
            <a:off x="5857875" y="1928813"/>
            <a:ext cx="285750" cy="3948112"/>
          </a:xfrm>
          <a:prstGeom prst="rightBrace">
            <a:avLst>
              <a:gd name="adj1" fmla="val 267890"/>
              <a:gd name="adj2" fmla="val 49181"/>
            </a:avLst>
          </a:prstGeom>
          <a:noFill/>
          <a:ln w="25400" algn="ctr">
            <a:solidFill>
              <a:srgbClr val="2D5EC1"/>
            </a:solidFill>
            <a:round/>
            <a:headEnd/>
            <a:tailEnd/>
          </a:ln>
          <a:extLst>
            <a:ext uri="{909E8E84-426E-40DD-AFC4-6F175D3DCCD1}">
              <a14:hiddenFill xmlns:a14="http://schemas.microsoft.com/office/drawing/2010/main">
                <a:solidFill>
                  <a:srgbClr val="FFFFFF"/>
                </a:solidFill>
              </a14:hiddenFill>
            </a:ext>
          </a:extLst>
        </p:spPr>
        <p:txBody>
          <a:bodyPr anchor="ctr"/>
          <a:lstStyle>
            <a:lvl1pPr marL="3175"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eaLnBrk="1" hangingPunct="1"/>
            <a:endParaRPr lang="en-US" altLang="es-ES"/>
          </a:p>
        </p:txBody>
      </p:sp>
      <p:cxnSp>
        <p:nvCxnSpPr>
          <p:cNvPr id="22542" name="Straight Arrow Connector 42"/>
          <p:cNvCxnSpPr>
            <a:cxnSpLocks noChangeShapeType="1"/>
          </p:cNvCxnSpPr>
          <p:nvPr/>
        </p:nvCxnSpPr>
        <p:spPr bwMode="auto">
          <a:xfrm>
            <a:off x="5857875" y="5214938"/>
            <a:ext cx="914400" cy="914400"/>
          </a:xfrm>
          <a:prstGeom prst="straightConnector1">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lgn="ctr">
                <a:solidFill>
                  <a:srgbClr val="000000"/>
                </a:solidFill>
                <a:round/>
                <a:headEnd/>
                <a:tailEnd type="arrow" w="med" len="med"/>
              </a14:hiddenLine>
            </a:ext>
          </a:extLst>
        </p:spPr>
      </p:cxnSp>
      <p:sp>
        <p:nvSpPr>
          <p:cNvPr id="22" name="Rectangle 3"/>
          <p:cNvSpPr>
            <a:spLocks noChangeArrowheads="1"/>
          </p:cNvSpPr>
          <p:nvPr/>
        </p:nvSpPr>
        <p:spPr bwMode="auto">
          <a:xfrm>
            <a:off x="3079750" y="918369"/>
            <a:ext cx="2714625" cy="604837"/>
          </a:xfrm>
          <a:prstGeom prst="rect">
            <a:avLst/>
          </a:prstGeom>
          <a:solidFill>
            <a:schemeClr val="accent3"/>
          </a:solidFill>
          <a:ln w="12700">
            <a:solidFill>
              <a:schemeClr val="bg1"/>
            </a:solidFill>
            <a:miter lim="800000"/>
            <a:headEnd/>
            <a:tailEnd/>
          </a:ln>
        </p:spPr>
        <p:txBody>
          <a:bodyPr wrap="none" lIns="72000" tIns="72000" rIns="72000" bIns="72000" anchor="ctr"/>
          <a:lstStyle/>
          <a:p>
            <a:pPr algn="ctr" eaLnBrk="0" hangingPunct="0">
              <a:defRPr/>
            </a:pPr>
            <a:r>
              <a:rPr lang="en-GB" sz="2400" b="1">
                <a:ln>
                  <a:solidFill>
                    <a:srgbClr val="000000"/>
                  </a:solidFill>
                </a:ln>
                <a:solidFill>
                  <a:srgbClr val="2D2D8A">
                    <a:lumMod val="60000"/>
                    <a:lumOff val="40000"/>
                  </a:srgbClr>
                </a:solidFill>
              </a:rPr>
              <a:t>Budget</a:t>
            </a:r>
          </a:p>
        </p:txBody>
      </p:sp>
      <p:sp>
        <p:nvSpPr>
          <p:cNvPr id="22544" name="Right Brace 34"/>
          <p:cNvSpPr>
            <a:spLocks/>
          </p:cNvSpPr>
          <p:nvPr/>
        </p:nvSpPr>
        <p:spPr bwMode="auto">
          <a:xfrm rot="10800000" flipH="1">
            <a:off x="2727325" y="1825625"/>
            <a:ext cx="331788" cy="4051300"/>
          </a:xfrm>
          <a:prstGeom prst="rightBrace">
            <a:avLst>
              <a:gd name="adj1" fmla="val 267896"/>
              <a:gd name="adj2" fmla="val 49181"/>
            </a:avLst>
          </a:prstGeom>
          <a:noFill/>
          <a:ln w="25400" algn="ctr">
            <a:solidFill>
              <a:srgbClr val="2D5EC1"/>
            </a:solidFill>
            <a:round/>
            <a:headEnd/>
            <a:tailEnd/>
          </a:ln>
          <a:extLst>
            <a:ext uri="{909E8E84-426E-40DD-AFC4-6F175D3DCCD1}">
              <a14:hiddenFill xmlns:a14="http://schemas.microsoft.com/office/drawing/2010/main">
                <a:solidFill>
                  <a:srgbClr val="FFFFFF"/>
                </a:solidFill>
              </a14:hiddenFill>
            </a:ext>
          </a:extLst>
        </p:spPr>
        <p:txBody>
          <a:bodyPr anchor="ctr"/>
          <a:lstStyle>
            <a:lvl1pPr marL="3175"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eaLnBrk="1" hangingPunct="1"/>
            <a:endParaRPr lang="en-US" altLang="es-ES"/>
          </a:p>
        </p:txBody>
      </p:sp>
      <p:sp>
        <p:nvSpPr>
          <p:cNvPr id="22545" name="Right Arrow 19"/>
          <p:cNvSpPr>
            <a:spLocks noChangeArrowheads="1"/>
          </p:cNvSpPr>
          <p:nvPr/>
        </p:nvSpPr>
        <p:spPr bwMode="auto">
          <a:xfrm>
            <a:off x="4391025" y="2447925"/>
            <a:ext cx="46038" cy="87313"/>
          </a:xfrm>
          <a:prstGeom prst="rightArrow">
            <a:avLst>
              <a:gd name="adj1" fmla="val 50000"/>
              <a:gd name="adj2" fmla="val 5000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marL="3175"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eaLnBrk="1" hangingPunct="1"/>
            <a:endParaRPr lang="en-US" altLang="es-ES">
              <a:solidFill>
                <a:srgbClr val="000000"/>
              </a:solidFill>
            </a:endParaRPr>
          </a:p>
        </p:txBody>
      </p:sp>
      <p:sp>
        <p:nvSpPr>
          <p:cNvPr id="22546" name="Right Arrow 20"/>
          <p:cNvSpPr>
            <a:spLocks noChangeArrowheads="1"/>
          </p:cNvSpPr>
          <p:nvPr/>
        </p:nvSpPr>
        <p:spPr bwMode="auto">
          <a:xfrm>
            <a:off x="4391025" y="2360613"/>
            <a:ext cx="46038" cy="174625"/>
          </a:xfrm>
          <a:prstGeom prst="rightArrow">
            <a:avLst>
              <a:gd name="adj1" fmla="val 50000"/>
              <a:gd name="adj2" fmla="val 5000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marL="3175"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eaLnBrk="1" hangingPunct="1"/>
            <a:endParaRPr lang="en-US" altLang="es-ES"/>
          </a:p>
        </p:txBody>
      </p:sp>
      <p:cxnSp>
        <p:nvCxnSpPr>
          <p:cNvPr id="22547" name="Straight Arrow Connector 23"/>
          <p:cNvCxnSpPr>
            <a:cxnSpLocks noChangeShapeType="1"/>
          </p:cNvCxnSpPr>
          <p:nvPr/>
        </p:nvCxnSpPr>
        <p:spPr bwMode="auto">
          <a:xfrm>
            <a:off x="4284663" y="2360613"/>
            <a:ext cx="106362" cy="174625"/>
          </a:xfrm>
          <a:prstGeom prst="straightConnector1">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548" name="Straight Arrow Connector 25"/>
          <p:cNvCxnSpPr>
            <a:cxnSpLocks noChangeShapeType="1"/>
          </p:cNvCxnSpPr>
          <p:nvPr/>
        </p:nvCxnSpPr>
        <p:spPr bwMode="auto">
          <a:xfrm>
            <a:off x="4211638" y="1585913"/>
            <a:ext cx="0" cy="169862"/>
          </a:xfrm>
          <a:prstGeom prst="straightConnector1">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2549" name="Rounded Rectangle 22"/>
          <p:cNvSpPr>
            <a:spLocks noChangeArrowheads="1"/>
          </p:cNvSpPr>
          <p:nvPr/>
        </p:nvSpPr>
        <p:spPr bwMode="auto">
          <a:xfrm>
            <a:off x="1763713" y="6021388"/>
            <a:ext cx="5730875" cy="558800"/>
          </a:xfrm>
          <a:prstGeom prst="roundRect">
            <a:avLst>
              <a:gd name="adj" fmla="val 16667"/>
            </a:avLst>
          </a:prstGeom>
          <a:solidFill>
            <a:schemeClr val="accent2">
              <a:lumMod val="75000"/>
            </a:schemeClr>
          </a:solidFill>
          <a:ln w="9525" algn="ctr">
            <a:solidFill>
              <a:schemeClr val="tx1"/>
            </a:solidFill>
            <a:round/>
            <a:headEnd/>
            <a:tailEnd/>
          </a:ln>
        </p:spPr>
        <p:txBody>
          <a:bodyPr anchor="ctr"/>
          <a:lstStyle>
            <a:lvl1pPr marL="3175"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eaLnBrk="1" hangingPunct="1"/>
            <a:endParaRPr lang="en-GB" altLang="es-ES" b="1">
              <a:solidFill>
                <a:srgbClr val="92D050"/>
              </a:solidFill>
            </a:endParaRPr>
          </a:p>
          <a:p>
            <a:pPr algn="ctr" eaLnBrk="1" hangingPunct="1"/>
            <a:r>
              <a:rPr lang="en-GB" altLang="es-ES" sz="1800" b="1">
                <a:solidFill>
                  <a:srgbClr val="FFFFFF"/>
                </a:solidFill>
              </a:rPr>
              <a:t>Transparency and Oversight</a:t>
            </a:r>
          </a:p>
        </p:txBody>
      </p:sp>
    </p:spTree>
    <p:extLst>
      <p:ext uri="{BB962C8B-B14F-4D97-AF65-F5344CB8AC3E}">
        <p14:creationId xmlns:p14="http://schemas.microsoft.com/office/powerpoint/2010/main" val="1690822101"/>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95288" y="1339850"/>
            <a:ext cx="8229600" cy="433388"/>
          </a:xfrm>
        </p:spPr>
        <p:txBody>
          <a:bodyPr/>
          <a:lstStyle/>
          <a:p>
            <a:pPr indent="0" eaLnBrk="1" hangingPunct="1"/>
            <a:r>
              <a:rPr lang="en-US" altLang="nl-NL"/>
              <a:t>How much budget support? </a:t>
            </a:r>
          </a:p>
        </p:txBody>
      </p:sp>
      <p:sp>
        <p:nvSpPr>
          <p:cNvPr id="4099" name="Rectangle 3"/>
          <p:cNvSpPr>
            <a:spLocks noGrp="1" noChangeArrowheads="1"/>
          </p:cNvSpPr>
          <p:nvPr>
            <p:ph type="body" idx="1"/>
          </p:nvPr>
        </p:nvSpPr>
        <p:spPr>
          <a:xfrm>
            <a:off x="107950" y="1773238"/>
            <a:ext cx="8928100" cy="4824412"/>
          </a:xfrm>
        </p:spPr>
        <p:txBody>
          <a:bodyPr/>
          <a:lstStyle/>
          <a:p>
            <a:pPr marL="457200" lvl="1" indent="0" eaLnBrk="1" hangingPunct="1">
              <a:lnSpc>
                <a:spcPct val="130000"/>
              </a:lnSpc>
              <a:spcBef>
                <a:spcPct val="0"/>
              </a:spcBef>
              <a:spcAft>
                <a:spcPts val="0"/>
              </a:spcAft>
              <a:buFontTx/>
              <a:buNone/>
              <a:defRPr/>
            </a:pPr>
            <a:r>
              <a:rPr lang="en-US" b="0">
                <a:solidFill>
                  <a:schemeClr val="accent6"/>
                </a:solidFill>
              </a:rPr>
              <a:t>Decision to be based on broad qualitative assessment of:</a:t>
            </a:r>
          </a:p>
          <a:p>
            <a:pPr marL="933450" lvl="1" indent="-476250" eaLnBrk="1" hangingPunct="1">
              <a:lnSpc>
                <a:spcPct val="130000"/>
              </a:lnSpc>
              <a:spcBef>
                <a:spcPct val="0"/>
              </a:spcBef>
              <a:spcAft>
                <a:spcPts val="0"/>
              </a:spcAft>
              <a:buFont typeface="Wingdings" pitchFamily="2" charset="2"/>
              <a:buChar char="§"/>
              <a:defRPr/>
            </a:pPr>
            <a:r>
              <a:rPr lang="en-US" b="0">
                <a:solidFill>
                  <a:schemeClr val="accent6"/>
                </a:solidFill>
              </a:rPr>
              <a:t>Financing needs of the partner country (PC): see MTFF and national/sector development strategies</a:t>
            </a:r>
          </a:p>
          <a:p>
            <a:pPr marL="933450" lvl="1" indent="-476250" eaLnBrk="1" hangingPunct="1">
              <a:lnSpc>
                <a:spcPct val="130000"/>
              </a:lnSpc>
              <a:spcBef>
                <a:spcPct val="0"/>
              </a:spcBef>
              <a:spcAft>
                <a:spcPts val="0"/>
              </a:spcAft>
              <a:buFont typeface="Wingdings" pitchFamily="2" charset="2"/>
              <a:buChar char="§"/>
              <a:defRPr/>
            </a:pPr>
            <a:r>
              <a:rPr lang="en-US" b="0">
                <a:solidFill>
                  <a:schemeClr val="accent6"/>
                </a:solidFill>
              </a:rPr>
              <a:t>Preference of the partner country as regards aid modality </a:t>
            </a:r>
          </a:p>
          <a:p>
            <a:pPr marL="933450" lvl="1" indent="-476250" eaLnBrk="1" hangingPunct="1">
              <a:lnSpc>
                <a:spcPct val="130000"/>
              </a:lnSpc>
              <a:spcBef>
                <a:spcPct val="0"/>
              </a:spcBef>
              <a:spcAft>
                <a:spcPts val="0"/>
              </a:spcAft>
              <a:buFont typeface="Wingdings" pitchFamily="2" charset="2"/>
              <a:buChar char="§"/>
              <a:defRPr/>
            </a:pPr>
            <a:r>
              <a:rPr lang="en-US" b="0">
                <a:solidFill>
                  <a:schemeClr val="accent6"/>
                </a:solidFill>
              </a:rPr>
              <a:t>Commitment of PC to allocate budget resources in line with development strategies and objectives</a:t>
            </a:r>
          </a:p>
          <a:p>
            <a:pPr marL="933450" lvl="1" indent="-476250" eaLnBrk="1" hangingPunct="1">
              <a:lnSpc>
                <a:spcPct val="130000"/>
              </a:lnSpc>
              <a:spcBef>
                <a:spcPct val="0"/>
              </a:spcBef>
              <a:spcAft>
                <a:spcPts val="0"/>
              </a:spcAft>
              <a:buFont typeface="Wingdings" pitchFamily="2" charset="2"/>
              <a:buChar char="§"/>
              <a:defRPr/>
            </a:pPr>
            <a:r>
              <a:rPr lang="en-US" b="0">
                <a:solidFill>
                  <a:schemeClr val="accent6"/>
                </a:solidFill>
              </a:rPr>
              <a:t>Effectiveness and added value of BS as regards enhancing the achievement of PC’s policy objectives</a:t>
            </a:r>
          </a:p>
          <a:p>
            <a:pPr marL="933450" lvl="1" indent="-476250" eaLnBrk="1" hangingPunct="1">
              <a:lnSpc>
                <a:spcPct val="130000"/>
              </a:lnSpc>
              <a:spcBef>
                <a:spcPct val="0"/>
              </a:spcBef>
              <a:spcAft>
                <a:spcPts val="0"/>
              </a:spcAft>
              <a:buFont typeface="Wingdings" pitchFamily="2" charset="2"/>
              <a:buChar char="§"/>
              <a:defRPr/>
            </a:pPr>
            <a:r>
              <a:rPr lang="en-US" b="0">
                <a:solidFill>
                  <a:schemeClr val="accent6"/>
                </a:solidFill>
              </a:rPr>
              <a:t>Track record and absorption capacity of previous tranches/disbursements: achievement of objectives, rate and timeliness of disbursements  </a:t>
            </a:r>
          </a:p>
          <a:p>
            <a:pPr marL="933450" lvl="1" indent="-476250" eaLnBrk="1" hangingPunct="1">
              <a:lnSpc>
                <a:spcPct val="130000"/>
              </a:lnSpc>
              <a:spcBef>
                <a:spcPct val="0"/>
              </a:spcBef>
              <a:spcAft>
                <a:spcPts val="0"/>
              </a:spcAft>
              <a:buFont typeface="Wingdings" pitchFamily="2" charset="2"/>
              <a:buChar char="§"/>
              <a:defRPr/>
            </a:pPr>
            <a:r>
              <a:rPr lang="en-US" b="0">
                <a:solidFill>
                  <a:srgbClr val="C00000"/>
                </a:solidFill>
              </a:rPr>
              <a:t>But BS can be absorbed and not spent</a:t>
            </a:r>
          </a:p>
        </p:txBody>
      </p:sp>
      <p:sp>
        <p:nvSpPr>
          <p:cNvPr id="9220" name="Slide Number Placeholder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anose="020B0604030504040204" pitchFamily="34" charset="0"/>
              </a:defRPr>
            </a:lvl1pPr>
            <a:lvl2pPr marL="742950" indent="-285750" eaLnBrk="0" hangingPunct="0">
              <a:defRPr sz="1200">
                <a:solidFill>
                  <a:srgbClr val="0F5494"/>
                </a:solidFill>
                <a:latin typeface="Verdana" panose="020B0604030504040204" pitchFamily="34" charset="0"/>
              </a:defRPr>
            </a:lvl2pPr>
            <a:lvl3pPr marL="1143000" indent="-228600" eaLnBrk="0" hangingPunct="0">
              <a:defRPr sz="1200">
                <a:solidFill>
                  <a:srgbClr val="0F5494"/>
                </a:solidFill>
                <a:latin typeface="Verdana" panose="020B0604030504040204" pitchFamily="34" charset="0"/>
              </a:defRPr>
            </a:lvl3pPr>
            <a:lvl4pPr marL="1600200" indent="-228600" eaLnBrk="0" hangingPunct="0">
              <a:defRPr sz="1200">
                <a:solidFill>
                  <a:srgbClr val="0F5494"/>
                </a:solidFill>
                <a:latin typeface="Verdana" panose="020B0604030504040204" pitchFamily="34" charset="0"/>
              </a:defRPr>
            </a:lvl4pPr>
            <a:lvl5pPr marL="2057400" indent="-228600" eaLnBrk="0" hangingPunct="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4FE9D63-97FE-444B-9935-E6C49C4D879D}" type="slidenum">
              <a:rPr kumimoji="0" lang="en-GB" altLang="nl-NL"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0" lang="en-GB" altLang="nl-NL"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6638327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type="body" idx="1"/>
          </p:nvPr>
        </p:nvSpPr>
        <p:spPr>
          <a:xfrm>
            <a:off x="457200" y="1700809"/>
            <a:ext cx="8229600" cy="4320580"/>
          </a:xfrm>
        </p:spPr>
        <p:txBody>
          <a:bodyPr/>
          <a:lstStyle/>
          <a:p>
            <a:pPr eaLnBrk="1" hangingPunct="1"/>
            <a:endParaRPr lang="en-US" b="1" dirty="0"/>
          </a:p>
          <a:p>
            <a:pPr eaLnBrk="1" hangingPunct="1"/>
            <a:endParaRPr lang="en-US" b="1" dirty="0"/>
          </a:p>
          <a:p>
            <a:pPr eaLnBrk="1" hangingPunct="1"/>
            <a:endParaRPr lang="en-US" b="1" dirty="0"/>
          </a:p>
          <a:p>
            <a:pPr eaLnBrk="1" hangingPunct="1"/>
            <a:endParaRPr lang="en-US" b="1" dirty="0"/>
          </a:p>
          <a:p>
            <a:pPr algn="ctr" eaLnBrk="1" hangingPunct="1">
              <a:buNone/>
            </a:pPr>
            <a:r>
              <a:rPr lang="en-US" b="1" dirty="0"/>
              <a:t>Thank you very much for your attention</a:t>
            </a:r>
          </a:p>
        </p:txBody>
      </p:sp>
      <p:sp>
        <p:nvSpPr>
          <p:cNvPr id="3" name="Slide Number Placeholder 2"/>
          <p:cNvSpPr>
            <a:spLocks noGrp="1"/>
          </p:cNvSpPr>
          <p:nvPr>
            <p:ph type="sldNum" sz="quarter" idx="12"/>
          </p:nvPr>
        </p:nvSpPr>
        <p:spPr/>
        <p:txBody>
          <a:bodyPr/>
          <a:lstStyle/>
          <a:p>
            <a:fld id="{37B83C0C-BC65-4367-9B8A-060D4801009D}" type="slidenum">
              <a:rPr lang="en-GB" smtClean="0"/>
              <a:pPr/>
              <a:t>27</a:t>
            </a:fld>
            <a:endParaRPr lang="en-GB"/>
          </a:p>
        </p:txBody>
      </p:sp>
    </p:spTree>
    <p:extLst>
      <p:ext uri="{BB962C8B-B14F-4D97-AF65-F5344CB8AC3E}">
        <p14:creationId xmlns:p14="http://schemas.microsoft.com/office/powerpoint/2010/main" val="561658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71546"/>
            <a:ext cx="9144000" cy="1133317"/>
          </a:xfrm>
        </p:spPr>
        <p:txBody>
          <a:bodyPr/>
          <a:lstStyle/>
          <a:p>
            <a:pPr algn="ctr"/>
            <a:r>
              <a:rPr lang="en-GB" sz="2800" dirty="0">
                <a:solidFill>
                  <a:schemeClr val="accent6"/>
                </a:solidFill>
                <a:latin typeface="Tw Cen MT"/>
                <a:cs typeface="Tw Cen MT"/>
              </a:rPr>
              <a:t>Rationale</a:t>
            </a:r>
          </a:p>
        </p:txBody>
      </p:sp>
      <p:sp>
        <p:nvSpPr>
          <p:cNvPr id="3" name="Content Placeholder 2"/>
          <p:cNvSpPr>
            <a:spLocks noGrp="1"/>
          </p:cNvSpPr>
          <p:nvPr>
            <p:ph idx="1"/>
          </p:nvPr>
        </p:nvSpPr>
        <p:spPr>
          <a:xfrm>
            <a:off x="500034" y="2060848"/>
            <a:ext cx="8229600" cy="4032448"/>
          </a:xfrm>
        </p:spPr>
        <p:txBody>
          <a:bodyPr/>
          <a:lstStyle/>
          <a:p>
            <a:pPr marL="0" indent="0" algn="just">
              <a:spcBef>
                <a:spcPts val="1200"/>
              </a:spcBef>
              <a:buClrTx/>
              <a:buNone/>
            </a:pPr>
            <a:r>
              <a:rPr lang="en-GB" sz="2000" b="1" i="0" dirty="0">
                <a:solidFill>
                  <a:schemeClr val="accent6"/>
                </a:solidFill>
                <a:latin typeface="Tw Cen MT"/>
                <a:cs typeface="Tw Cen MT"/>
              </a:rPr>
              <a:t>National or sector Public policy: </a:t>
            </a:r>
            <a:r>
              <a:rPr lang="en-GB" sz="2000" i="0" dirty="0">
                <a:solidFill>
                  <a:schemeClr val="accent6"/>
                </a:solidFill>
                <a:latin typeface="Tw Cen MT"/>
                <a:cs typeface="Tw Cen MT"/>
              </a:rPr>
              <a:t>Effectiveness of BS will depend on relevance and credibility of the policy its supports.</a:t>
            </a:r>
          </a:p>
          <a:p>
            <a:pPr marL="0" indent="0" algn="just">
              <a:spcBef>
                <a:spcPts val="0"/>
              </a:spcBef>
              <a:buClrTx/>
              <a:buNone/>
            </a:pPr>
            <a:endParaRPr lang="en-GB" sz="2000" b="1" i="0" dirty="0">
              <a:solidFill>
                <a:schemeClr val="accent6"/>
              </a:solidFill>
              <a:latin typeface="Tw Cen MT"/>
              <a:cs typeface="Tw Cen MT"/>
            </a:endParaRPr>
          </a:p>
          <a:p>
            <a:pPr marL="0" indent="0" algn="just">
              <a:spcBef>
                <a:spcPts val="0"/>
              </a:spcBef>
              <a:buClrTx/>
              <a:buNone/>
            </a:pPr>
            <a:r>
              <a:rPr lang="en-GB" sz="2000" b="1" i="0" dirty="0">
                <a:solidFill>
                  <a:schemeClr val="accent6"/>
                </a:solidFill>
                <a:latin typeface="Tw Cen MT"/>
                <a:cs typeface="Tw Cen MT"/>
              </a:rPr>
              <a:t>Macroeconomic stability</a:t>
            </a:r>
            <a:r>
              <a:rPr lang="en-GB" sz="2000" i="0" dirty="0">
                <a:solidFill>
                  <a:schemeClr val="accent6"/>
                </a:solidFill>
                <a:latin typeface="Tw Cen MT"/>
                <a:cs typeface="Tw Cen MT"/>
              </a:rPr>
              <a:t>: More conducive to inclusive and sustainable growth, key to effective and efficient financial programming &amp; budget management and to sustained funding of poverty reduction policies.</a:t>
            </a:r>
          </a:p>
          <a:p>
            <a:pPr marL="0" indent="0" algn="just">
              <a:spcBef>
                <a:spcPts val="0"/>
              </a:spcBef>
              <a:buClrTx/>
              <a:buNone/>
            </a:pPr>
            <a:endParaRPr lang="en-GB" sz="2000" b="1" i="0" dirty="0">
              <a:solidFill>
                <a:schemeClr val="accent6"/>
              </a:solidFill>
              <a:latin typeface="Tw Cen MT"/>
              <a:cs typeface="Tw Cen MT"/>
            </a:endParaRPr>
          </a:p>
          <a:p>
            <a:pPr marL="0" indent="0" algn="just">
              <a:spcBef>
                <a:spcPts val="0"/>
              </a:spcBef>
              <a:buClrTx/>
              <a:buNone/>
            </a:pPr>
            <a:r>
              <a:rPr lang="en-GB" sz="2000" b="1" i="0" dirty="0">
                <a:solidFill>
                  <a:schemeClr val="accent6"/>
                </a:solidFill>
                <a:latin typeface="Tw Cen MT"/>
                <a:cs typeface="Tw Cen MT"/>
              </a:rPr>
              <a:t>Public financial management: </a:t>
            </a:r>
            <a:r>
              <a:rPr lang="en-GB" sz="2000" i="0" dirty="0">
                <a:solidFill>
                  <a:schemeClr val="accent6"/>
                </a:solidFill>
                <a:latin typeface="Tw Cen MT"/>
                <a:cs typeface="Tw Cen MT"/>
              </a:rPr>
              <a:t>Sound PFM system essential for implementation of public policies and achievement of development objectives.</a:t>
            </a:r>
          </a:p>
          <a:p>
            <a:pPr marL="0" indent="0" algn="just">
              <a:spcBef>
                <a:spcPts val="0"/>
              </a:spcBef>
              <a:buClrTx/>
              <a:buNone/>
            </a:pPr>
            <a:r>
              <a:rPr lang="en-GB" sz="2000" i="0" dirty="0">
                <a:solidFill>
                  <a:schemeClr val="accent6"/>
                </a:solidFill>
                <a:latin typeface="Tw Cen MT"/>
                <a:cs typeface="Tw Cen MT"/>
              </a:rPr>
              <a:t>       </a:t>
            </a:r>
            <a:endParaRPr lang="en-GB" i="0" dirty="0">
              <a:solidFill>
                <a:schemeClr val="accent6"/>
              </a:solidFill>
              <a:latin typeface="Tw Cen MT"/>
              <a:cs typeface="Tw Cen MT"/>
            </a:endParaRPr>
          </a:p>
          <a:p>
            <a:pPr marL="0" indent="0" algn="just">
              <a:spcBef>
                <a:spcPts val="0"/>
              </a:spcBef>
              <a:buClrTx/>
              <a:buNone/>
            </a:pPr>
            <a:r>
              <a:rPr lang="en-GB" sz="2000" b="1" i="0" dirty="0">
                <a:solidFill>
                  <a:schemeClr val="accent6"/>
                </a:solidFill>
                <a:latin typeface="Tw Cen MT"/>
                <a:cs typeface="Tw Cen MT"/>
              </a:rPr>
              <a:t>Transparency and oversight of the budget</a:t>
            </a:r>
            <a:r>
              <a:rPr lang="en-GB" sz="2000" i="0" dirty="0">
                <a:solidFill>
                  <a:schemeClr val="accent6"/>
                </a:solidFill>
                <a:latin typeface="Tw Cen MT"/>
                <a:cs typeface="Tw Cen MT"/>
              </a:rPr>
              <a:t>: Key element of good governance, domestic accountability on and scrutiny of the budget</a:t>
            </a:r>
          </a:p>
          <a:p>
            <a:pPr marL="457200" indent="-457200" algn="just">
              <a:buClrTx/>
              <a:buNone/>
            </a:pPr>
            <a:endParaRPr lang="en-GB" sz="2000" b="1" i="0" dirty="0">
              <a:solidFill>
                <a:schemeClr val="accent6"/>
              </a:solidFill>
              <a:latin typeface="Tw Cen MT"/>
              <a:cs typeface="Tw Cen MT"/>
            </a:endParaRPr>
          </a:p>
          <a:p>
            <a:endParaRPr lang="en-GB" dirty="0">
              <a:solidFill>
                <a:schemeClr val="accent6"/>
              </a:solidFill>
              <a:latin typeface="Tw Cen MT"/>
              <a:cs typeface="Tw Cen MT"/>
            </a:endParaRPr>
          </a:p>
        </p:txBody>
      </p:sp>
      <p:sp>
        <p:nvSpPr>
          <p:cNvPr id="4" name="Slide Number Placeholder 3"/>
          <p:cNvSpPr>
            <a:spLocks noGrp="1"/>
          </p:cNvSpPr>
          <p:nvPr>
            <p:ph type="sldNum" sz="quarter" idx="12"/>
          </p:nvPr>
        </p:nvSpPr>
        <p:spPr>
          <a:xfrm>
            <a:off x="6948264" y="6453335"/>
            <a:ext cx="1738536" cy="268139"/>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en-GB" sz="1400" b="0" i="0" u="none" strike="noStrike" kern="1200" cap="none" spc="0" normalizeH="0" baseline="0" noProof="0" smtClean="0">
                <a:ln>
                  <a:noFill/>
                </a:ln>
                <a:solidFill>
                  <a:srgbClr val="000000"/>
                </a:solidFill>
                <a:effectLst/>
                <a:uLnTx/>
                <a:uFillTx/>
                <a:latin typeface="Tw Cen M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GB" sz="1400" b="0" i="0" u="none" strike="noStrike" kern="1200" cap="none" spc="0" normalizeH="0" baseline="0" noProof="0" dirty="0">
              <a:ln>
                <a:noFill/>
              </a:ln>
              <a:solidFill>
                <a:srgbClr val="000000"/>
              </a:solidFill>
              <a:effectLst/>
              <a:uLnTx/>
              <a:uFillTx/>
              <a:latin typeface="Tw Cen MT"/>
              <a:ea typeface="+mn-ea"/>
              <a:cs typeface="+mn-cs"/>
            </a:endParaRPr>
          </a:p>
        </p:txBody>
      </p:sp>
    </p:spTree>
    <p:extLst>
      <p:ext uri="{BB962C8B-B14F-4D97-AF65-F5344CB8AC3E}">
        <p14:creationId xmlns:p14="http://schemas.microsoft.com/office/powerpoint/2010/main" val="875466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44824"/>
            <a:ext cx="8092430" cy="1368152"/>
          </a:xfrm>
        </p:spPr>
        <p:txBody>
          <a:bodyPr>
            <a:normAutofit fontScale="92500" lnSpcReduction="20000"/>
          </a:bodyPr>
          <a:lstStyle/>
          <a:p>
            <a:pPr>
              <a:buClr>
                <a:srgbClr val="D57B4A"/>
              </a:buClr>
              <a:buFont typeface="Wingdings" charset="2"/>
              <a:buChar char="§"/>
            </a:pPr>
            <a:r>
              <a:rPr lang="en-GB" dirty="0">
                <a:solidFill>
                  <a:srgbClr val="2D2D8A"/>
                </a:solidFill>
                <a:latin typeface="Tw Cen MT"/>
                <a:cs typeface="Tw Cen MT"/>
              </a:rPr>
              <a:t>Eligibility criteria are not a threshold: what matters is demonstrating progress during implementation, so change is key (dynamic approach)</a:t>
            </a:r>
          </a:p>
          <a:p>
            <a:pPr marL="342900" lvl="1" indent="-342900">
              <a:buClr>
                <a:srgbClr val="D57B4A"/>
              </a:buClr>
              <a:buFont typeface="Wingdings" charset="2"/>
              <a:buChar char="§"/>
            </a:pPr>
            <a:r>
              <a:rPr lang="en-GB" sz="2500" b="0" i="1" dirty="0">
                <a:solidFill>
                  <a:srgbClr val="2D2D8A"/>
                </a:solidFill>
                <a:latin typeface="Tw Cen MT"/>
                <a:ea typeface="+mn-ea"/>
                <a:cs typeface="Tw Cen MT"/>
              </a:rPr>
              <a:t>Scope of assessment &amp; analysis consistent with the differentiated approach  (e.g. specific sector PFM assessment for a SRC…)</a:t>
            </a:r>
          </a:p>
          <a:p>
            <a:pPr>
              <a:buClr>
                <a:srgbClr val="D57B4A"/>
              </a:buClr>
              <a:buFont typeface="Wingdings" charset="2"/>
              <a:buChar char="§"/>
            </a:pPr>
            <a:endParaRPr lang="en-GB" dirty="0">
              <a:solidFill>
                <a:srgbClr val="2D2D8A"/>
              </a:solidFill>
              <a:latin typeface="Tw Cen MT"/>
              <a:cs typeface="Tw Cen MT"/>
            </a:endParaRPr>
          </a:p>
        </p:txBody>
      </p:sp>
      <p:sp>
        <p:nvSpPr>
          <p:cNvPr id="4" name="Espace réservé du numéro de diapositive 3"/>
          <p:cNvSpPr>
            <a:spLocks noGrp="1"/>
          </p:cNvSpPr>
          <p:nvPr>
            <p:ph type="sldNum" sz="quarter" idx="12"/>
          </p:nvPr>
        </p:nvSpPr>
        <p:spPr>
          <a:xfrm>
            <a:off x="6902896" y="6337126"/>
            <a:ext cx="2133600" cy="47625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7477545-4EA3-41AE-A627-88BC7370C4DB}" type="slidenum">
              <a:rPr kumimoji="0" lang="en-GB" sz="1400" b="0" i="0" u="none" strike="noStrike" kern="1200" cap="none" spc="0" normalizeH="0" baseline="0" noProof="0" smtClean="0">
                <a:ln>
                  <a:noFill/>
                </a:ln>
                <a:solidFill>
                  <a:srgbClr val="000000"/>
                </a:solidFill>
                <a:effectLst/>
                <a:uLnTx/>
                <a:uFillTx/>
                <a:latin typeface="Tw Cen M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GB" sz="1400" b="0" i="0" u="none" strike="noStrike" kern="1200" cap="none" spc="0" normalizeH="0" baseline="0" noProof="0">
              <a:ln>
                <a:noFill/>
              </a:ln>
              <a:solidFill>
                <a:srgbClr val="000000"/>
              </a:solidFill>
              <a:effectLst/>
              <a:uLnTx/>
              <a:uFillTx/>
              <a:latin typeface="Tw Cen MT"/>
              <a:ea typeface="+mn-ea"/>
              <a:cs typeface="+mn-cs"/>
            </a:endParaRPr>
          </a:p>
        </p:txBody>
      </p:sp>
      <p:pic>
        <p:nvPicPr>
          <p:cNvPr id="6" name="Image 5"/>
          <p:cNvPicPr>
            <a:picLocks noChangeAspect="1"/>
          </p:cNvPicPr>
          <p:nvPr/>
        </p:nvPicPr>
        <p:blipFill>
          <a:blip r:embed="rId2"/>
          <a:stretch>
            <a:fillRect/>
          </a:stretch>
        </p:blipFill>
        <p:spPr>
          <a:xfrm>
            <a:off x="179512" y="3549880"/>
            <a:ext cx="4152261" cy="3110188"/>
          </a:xfrm>
          <a:prstGeom prst="rect">
            <a:avLst/>
          </a:prstGeom>
        </p:spPr>
      </p:pic>
      <p:sp>
        <p:nvSpPr>
          <p:cNvPr id="7" name="Espace réservé du contenu 2"/>
          <p:cNvSpPr txBox="1">
            <a:spLocks/>
          </p:cNvSpPr>
          <p:nvPr/>
        </p:nvSpPr>
        <p:spPr>
          <a:xfrm>
            <a:off x="4355976" y="3284984"/>
            <a:ext cx="4594500" cy="3052142"/>
          </a:xfrm>
          <a:prstGeom prst="rect">
            <a:avLst/>
          </a:prstGeom>
        </p:spPr>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Tw Cen MT"/>
                <a:ea typeface="+mn-ea"/>
                <a:cs typeface="Tw Cen MT"/>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Tw Cen MT"/>
                <a:ea typeface="+mn-ea"/>
                <a:cs typeface="Tw Cen MT"/>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Tw Cen MT"/>
                <a:ea typeface="+mn-ea"/>
                <a:cs typeface="Tw Cen MT"/>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Tw Cen MT"/>
                <a:ea typeface="+mn-ea"/>
                <a:cs typeface="Tw Cen MT"/>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Tw Cen MT"/>
                <a:ea typeface="+mn-ea"/>
                <a:cs typeface="Tw Cen MT"/>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182880" marR="0" lvl="0" indent="-182880" algn="l" defTabSz="914400" rtl="0" eaLnBrk="1" fontAlgn="base" latinLnBrk="0" hangingPunct="1">
              <a:lnSpc>
                <a:spcPct val="100000"/>
              </a:lnSpc>
              <a:spcBef>
                <a:spcPct val="20000"/>
              </a:spcBef>
              <a:spcAft>
                <a:spcPct val="0"/>
              </a:spcAft>
              <a:buClr>
                <a:srgbClr val="D57B4A"/>
              </a:buClr>
              <a:buSzPct val="85000"/>
              <a:buFont typeface="Wingdings" charset="2"/>
              <a:buChar char="§"/>
              <a:tabLst/>
              <a:defRPr/>
            </a:pPr>
            <a:r>
              <a:rPr kumimoji="0" lang="en-GB" sz="2400" b="0" i="0" u="none" strike="noStrike" kern="1200" cap="none" spc="0" normalizeH="0" baseline="0" noProof="0" dirty="0">
                <a:ln>
                  <a:noFill/>
                </a:ln>
                <a:solidFill>
                  <a:srgbClr val="2D2D8A"/>
                </a:solidFill>
                <a:effectLst/>
                <a:uLnTx/>
                <a:uFillTx/>
                <a:latin typeface="Tw Cen MT"/>
                <a:ea typeface="+mn-ea"/>
              </a:rPr>
              <a:t>Eligibility has to be demonstrated before signing the BS contract</a:t>
            </a:r>
          </a:p>
          <a:p>
            <a:pPr marL="182880" marR="0" lvl="0" indent="-182880" algn="l" defTabSz="914400" rtl="0" eaLnBrk="1" fontAlgn="base" latinLnBrk="0" hangingPunct="1">
              <a:lnSpc>
                <a:spcPct val="100000"/>
              </a:lnSpc>
              <a:spcBef>
                <a:spcPct val="20000"/>
              </a:spcBef>
              <a:spcAft>
                <a:spcPct val="0"/>
              </a:spcAft>
              <a:buClr>
                <a:srgbClr val="D57B4A"/>
              </a:buClr>
              <a:buSzPct val="85000"/>
              <a:buFont typeface="Wingdings" charset="2"/>
              <a:buChar char="§"/>
              <a:tabLst/>
              <a:defRPr/>
            </a:pPr>
            <a:r>
              <a:rPr kumimoji="0" lang="en-GB" sz="2400" b="0" i="0" u="none" strike="noStrike" kern="1200" cap="none" spc="0" normalizeH="0" baseline="0" noProof="0" dirty="0">
                <a:ln>
                  <a:noFill/>
                </a:ln>
                <a:solidFill>
                  <a:srgbClr val="2D2D8A"/>
                </a:solidFill>
                <a:effectLst/>
                <a:uLnTx/>
                <a:uFillTx/>
                <a:latin typeface="Tw Cen MT"/>
                <a:ea typeface="+mn-ea"/>
              </a:rPr>
              <a:t>Progress has to be demonstrated for every payment and for each criterion</a:t>
            </a:r>
          </a:p>
          <a:p>
            <a:pPr lvl="1">
              <a:buClr>
                <a:srgbClr val="D57B4A"/>
              </a:buClr>
              <a:buFont typeface="Wingdings" charset="2"/>
              <a:buChar char="Ø"/>
              <a:defRPr/>
            </a:pPr>
            <a:r>
              <a:rPr lang="en-GB" b="1" dirty="0">
                <a:solidFill>
                  <a:srgbClr val="2D2D8A"/>
                </a:solidFill>
              </a:rPr>
              <a:t>Use specific templates for assessment of each criterion (annexes in EU BS guidelines)  </a:t>
            </a:r>
            <a:endParaRPr kumimoji="0" lang="en-GB" sz="2000" b="1" i="0" u="none" strike="noStrike" kern="1200" cap="none" spc="0" normalizeH="0" baseline="0" noProof="0" dirty="0">
              <a:ln>
                <a:noFill/>
              </a:ln>
              <a:solidFill>
                <a:srgbClr val="2D2D8A"/>
              </a:solidFill>
              <a:effectLst/>
              <a:uLnTx/>
              <a:uFillTx/>
            </a:endParaRPr>
          </a:p>
        </p:txBody>
      </p:sp>
      <p:sp>
        <p:nvSpPr>
          <p:cNvPr id="8" name="Title 1"/>
          <p:cNvSpPr txBox="1">
            <a:spLocks/>
          </p:cNvSpPr>
          <p:nvPr/>
        </p:nvSpPr>
        <p:spPr bwMode="auto">
          <a:xfrm>
            <a:off x="524932" y="1040375"/>
            <a:ext cx="8229600" cy="990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Autofit/>
          </a:bodyPr>
          <a:lst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358775" marR="0" lvl="0" indent="0" algn="ctr"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dirty="0">
                <a:ln>
                  <a:noFill/>
                </a:ln>
                <a:solidFill>
                  <a:srgbClr val="2D2D8A"/>
                </a:solidFill>
                <a:effectLst/>
                <a:uLnTx/>
                <a:uFillTx/>
                <a:latin typeface="Tw Cen MT"/>
                <a:ea typeface="+mj-ea"/>
                <a:cs typeface="Tw Cen MT"/>
              </a:rPr>
              <a:t>A more rigorous approach</a:t>
            </a:r>
          </a:p>
        </p:txBody>
      </p:sp>
    </p:spTree>
    <p:extLst>
      <p:ext uri="{BB962C8B-B14F-4D97-AF65-F5344CB8AC3E}">
        <p14:creationId xmlns:p14="http://schemas.microsoft.com/office/powerpoint/2010/main" val="2024931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en-GB" dirty="0"/>
              <a:t>Outline</a:t>
            </a:r>
          </a:p>
        </p:txBody>
      </p:sp>
      <p:sp>
        <p:nvSpPr>
          <p:cNvPr id="3" name="Content Placeholder 2"/>
          <p:cNvSpPr>
            <a:spLocks noGrp="1"/>
          </p:cNvSpPr>
          <p:nvPr>
            <p:ph idx="1"/>
          </p:nvPr>
        </p:nvSpPr>
        <p:spPr>
          <a:xfrm>
            <a:off x="500034" y="1844824"/>
            <a:ext cx="8229600" cy="4752528"/>
          </a:xfrm>
        </p:spPr>
        <p:txBody>
          <a:bodyPr/>
          <a:lstStyle/>
          <a:p>
            <a:pPr marL="457200" indent="-457200">
              <a:spcBef>
                <a:spcPts val="1200"/>
              </a:spcBef>
              <a:buClrTx/>
              <a:buAutoNum type="arabicPeriod"/>
            </a:pPr>
            <a:endParaRPr lang="en-GB" sz="2200" i="0" dirty="0">
              <a:solidFill>
                <a:srgbClr val="C00000"/>
              </a:solidFill>
            </a:endParaRPr>
          </a:p>
          <a:p>
            <a:pPr marL="457200" indent="-457200">
              <a:spcBef>
                <a:spcPts val="1200"/>
              </a:spcBef>
              <a:buClrTx/>
              <a:buAutoNum type="arabicPeriod"/>
            </a:pPr>
            <a:r>
              <a:rPr lang="en-GB" sz="2200" i="0" dirty="0">
                <a:solidFill>
                  <a:schemeClr val="accent2"/>
                </a:solidFill>
              </a:rPr>
              <a:t>Four eligibility criteria rationale </a:t>
            </a:r>
          </a:p>
          <a:p>
            <a:pPr marL="457200" indent="-457200">
              <a:spcBef>
                <a:spcPts val="1200"/>
              </a:spcBef>
              <a:buClrTx/>
              <a:buAutoNum type="arabicPeriod"/>
            </a:pPr>
            <a:r>
              <a:rPr lang="en-GB" sz="2200" b="1" i="0" dirty="0">
                <a:solidFill>
                  <a:srgbClr val="C00000"/>
                </a:solidFill>
              </a:rPr>
              <a:t>Public policy</a:t>
            </a:r>
          </a:p>
          <a:p>
            <a:pPr marL="457200" indent="-457200">
              <a:spcBef>
                <a:spcPts val="1200"/>
              </a:spcBef>
              <a:buClrTx/>
              <a:buAutoNum type="arabicPeriod"/>
            </a:pPr>
            <a:r>
              <a:rPr lang="en-GB" sz="2200" i="0" dirty="0">
                <a:solidFill>
                  <a:schemeClr val="accent2"/>
                </a:solidFill>
              </a:rPr>
              <a:t>Stable macroeconomic framework</a:t>
            </a:r>
          </a:p>
          <a:p>
            <a:pPr marL="457200" indent="-457200">
              <a:spcBef>
                <a:spcPts val="1200"/>
              </a:spcBef>
              <a:buClrTx/>
              <a:buAutoNum type="arabicPeriod"/>
            </a:pPr>
            <a:r>
              <a:rPr lang="en-GB" sz="2200" i="0" dirty="0">
                <a:solidFill>
                  <a:schemeClr val="accent2"/>
                </a:solidFill>
              </a:rPr>
              <a:t>Public financial management</a:t>
            </a:r>
          </a:p>
          <a:p>
            <a:pPr marL="457200" indent="-457200">
              <a:spcBef>
                <a:spcPts val="1200"/>
              </a:spcBef>
              <a:buClrTx/>
              <a:buAutoNum type="arabicPeriod"/>
            </a:pPr>
            <a:r>
              <a:rPr lang="en-GB" sz="2200" i="0" dirty="0">
                <a:solidFill>
                  <a:schemeClr val="accent2"/>
                </a:solidFill>
              </a:rPr>
              <a:t>Transparency and oversight of the budget</a:t>
            </a:r>
          </a:p>
          <a:p>
            <a:pPr marL="457200" indent="-457200">
              <a:spcBef>
                <a:spcPts val="1200"/>
              </a:spcBef>
              <a:buClrTx/>
              <a:buAutoNum type="arabicPeriod"/>
            </a:pPr>
            <a:r>
              <a:rPr lang="en-GB" sz="2200" i="0" dirty="0">
                <a:solidFill>
                  <a:schemeClr val="accent2"/>
                </a:solidFill>
              </a:rPr>
              <a:t>The budget as the main framework of intervention  </a:t>
            </a:r>
          </a:p>
          <a:p>
            <a:pPr marL="0" indent="0">
              <a:spcBef>
                <a:spcPts val="1200"/>
              </a:spcBef>
              <a:buClrTx/>
              <a:buNone/>
            </a:pPr>
            <a:endParaRPr lang="fr-BE" i="0" dirty="0"/>
          </a:p>
          <a:p>
            <a:pPr marL="457200" indent="-457200">
              <a:spcBef>
                <a:spcPts val="1200"/>
              </a:spcBef>
              <a:buClrTx/>
              <a:buFont typeface="+mj-lt"/>
              <a:buAutoNum type="arabicPeriod" startAt="5"/>
            </a:pPr>
            <a:endParaRPr lang="en-GB" i="0" dirty="0"/>
          </a:p>
          <a:p>
            <a:pPr marL="457200" indent="-457200">
              <a:buClrTx/>
              <a:buNone/>
            </a:pPr>
            <a:endParaRPr lang="en-GB"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5</a:t>
            </a:fld>
            <a:endParaRPr lang="en-GB" dirty="0"/>
          </a:p>
        </p:txBody>
      </p:sp>
    </p:spTree>
    <p:extLst>
      <p:ext uri="{BB962C8B-B14F-4D97-AF65-F5344CB8AC3E}">
        <p14:creationId xmlns:p14="http://schemas.microsoft.com/office/powerpoint/2010/main" val="1730496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214422"/>
            <a:ext cx="8229600" cy="803266"/>
          </a:xfrm>
        </p:spPr>
        <p:txBody>
          <a:bodyPr/>
          <a:lstStyle/>
          <a:p>
            <a:r>
              <a:rPr lang="en-GB" sz="2800"/>
              <a:t>Public policy assessment </a:t>
            </a:r>
          </a:p>
        </p:txBody>
      </p:sp>
      <p:sp>
        <p:nvSpPr>
          <p:cNvPr id="3" name="Content Placeholder 2"/>
          <p:cNvSpPr>
            <a:spLocks noGrp="1"/>
          </p:cNvSpPr>
          <p:nvPr>
            <p:ph idx="1"/>
          </p:nvPr>
        </p:nvSpPr>
        <p:spPr>
          <a:xfrm>
            <a:off x="457200" y="2132857"/>
            <a:ext cx="8229600" cy="3888532"/>
          </a:xfrm>
        </p:spPr>
        <p:txBody>
          <a:bodyPr/>
          <a:lstStyle/>
          <a:p>
            <a:r>
              <a:rPr lang="en-GB" sz="2000" i="0"/>
              <a:t>« </a:t>
            </a:r>
            <a:r>
              <a:rPr lang="en-GB" sz="2000">
                <a:solidFill>
                  <a:srgbClr val="C00000"/>
                </a:solidFill>
              </a:rPr>
              <a:t>Is the policy sufficiently relevant and credible for the BS programme objectives to be largely achieved ?</a:t>
            </a:r>
            <a:r>
              <a:rPr lang="en-GB" sz="2000" i="0"/>
              <a:t> » </a:t>
            </a:r>
          </a:p>
          <a:p>
            <a:endParaRPr lang="en-GB" sz="2000" i="0"/>
          </a:p>
          <a:p>
            <a:r>
              <a:rPr lang="en-GB" sz="2000" i="0"/>
              <a:t>Delegations to provide 6-8 pages document accompanying the BS Action Fiche and covering 5 points:</a:t>
            </a:r>
          </a:p>
          <a:p>
            <a:pPr marL="857250" lvl="1" indent="-457200">
              <a:buFont typeface="+mj-lt"/>
              <a:buAutoNum type="arabicPeriod"/>
            </a:pPr>
            <a:r>
              <a:rPr lang="en-GB" sz="1600"/>
              <a:t>Policy framework</a:t>
            </a:r>
          </a:p>
          <a:p>
            <a:pPr marL="857250" lvl="1" indent="-457200">
              <a:buFont typeface="+mj-lt"/>
              <a:buAutoNum type="arabicPeriod"/>
            </a:pPr>
            <a:r>
              <a:rPr lang="en-GB" sz="1600"/>
              <a:t>Policy relevance</a:t>
            </a:r>
          </a:p>
          <a:p>
            <a:pPr marL="857250" lvl="1" indent="-457200">
              <a:buFont typeface="+mj-lt"/>
              <a:buAutoNum type="arabicPeriod"/>
            </a:pPr>
            <a:r>
              <a:rPr lang="en-GB" sz="1600"/>
              <a:t>Policy credibility</a:t>
            </a:r>
          </a:p>
          <a:p>
            <a:pPr marL="857250" lvl="1" indent="-457200">
              <a:buFont typeface="+mj-lt"/>
              <a:buAutoNum type="arabicPeriod"/>
            </a:pPr>
            <a:r>
              <a:rPr lang="en-GB" sz="1600"/>
              <a:t>Conclusion:  EU Delegation’s  appreciation of eligibility</a:t>
            </a:r>
          </a:p>
          <a:p>
            <a:pPr marL="857250" lvl="1" indent="-457200">
              <a:buFont typeface="+mj-lt"/>
              <a:buAutoNum type="arabicPeriod"/>
            </a:pPr>
            <a:r>
              <a:rPr lang="en-GB" sz="1600"/>
              <a:t>Expected progress in policy implementation </a:t>
            </a:r>
          </a:p>
          <a:p>
            <a:endParaRPr lang="en-GB" sz="2000" i="0"/>
          </a:p>
          <a:p>
            <a:endParaRPr lang="en-GB" sz="2000" i="0"/>
          </a:p>
        </p:txBody>
      </p:sp>
      <p:sp>
        <p:nvSpPr>
          <p:cNvPr id="4" name="Slide Number Placehold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en-GB" sz="14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GB" sz="14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689409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6"/>
          <p:cNvSpPr>
            <a:spLocks noChangeArrowheads="1"/>
          </p:cNvSpPr>
          <p:nvPr/>
        </p:nvSpPr>
        <p:spPr bwMode="auto">
          <a:xfrm>
            <a:off x="900113" y="1988145"/>
            <a:ext cx="7345362" cy="504825"/>
          </a:xfrm>
          <a:prstGeom prst="rect">
            <a:avLst/>
          </a:prstGeom>
          <a:solidFill>
            <a:srgbClr val="DC9092">
              <a:alpha val="79607"/>
            </a:srgbClr>
          </a:solidFill>
          <a:ln w="9525">
            <a:noFill/>
            <a:round/>
            <a:headEnd/>
            <a:tailEnd/>
          </a:ln>
        </p:spPr>
        <p:txBody>
          <a:bodyPr anchor="ctr"/>
          <a:lstStyle/>
          <a:p>
            <a:pPr marL="3175" eaLnBrk="1" hangingPunct="1"/>
            <a:r>
              <a:rPr lang="en-US" altLang="fr-FR" b="1" dirty="0"/>
              <a:t>IDENTIFY THE POLICY FRAMEWORK </a:t>
            </a:r>
          </a:p>
        </p:txBody>
      </p:sp>
      <p:sp>
        <p:nvSpPr>
          <p:cNvPr id="34819" name="Rectangle 7"/>
          <p:cNvSpPr>
            <a:spLocks noChangeArrowheads="1"/>
          </p:cNvSpPr>
          <p:nvPr/>
        </p:nvSpPr>
        <p:spPr bwMode="auto">
          <a:xfrm>
            <a:off x="900113" y="2492970"/>
            <a:ext cx="7345362" cy="1008063"/>
          </a:xfrm>
          <a:prstGeom prst="rect">
            <a:avLst/>
          </a:prstGeom>
          <a:solidFill>
            <a:srgbClr val="E2A2A4">
              <a:alpha val="51764"/>
            </a:srgbClr>
          </a:solidFill>
          <a:ln w="9525">
            <a:noFill/>
            <a:round/>
            <a:headEnd/>
            <a:tailEnd/>
          </a:ln>
        </p:spPr>
        <p:txBody>
          <a:bodyPr anchor="ctr"/>
          <a:lstStyle/>
          <a:p>
            <a:pPr marL="3175" eaLnBrk="1" hangingPunct="1"/>
            <a:r>
              <a:rPr lang="en-US" altLang="fr-FR" b="1" dirty="0"/>
              <a:t>HOW DO GOVERNMENTS MAKE THEIR POLICIES? </a:t>
            </a:r>
          </a:p>
          <a:p>
            <a:pPr marL="3175" eaLnBrk="1" hangingPunct="1"/>
            <a:r>
              <a:rPr lang="en-US" altLang="fr-FR" dirty="0"/>
              <a:t>Policy content</a:t>
            </a:r>
          </a:p>
          <a:p>
            <a:pPr marL="3175" eaLnBrk="1" hangingPunct="1"/>
            <a:r>
              <a:rPr lang="en-US" altLang="fr-FR" dirty="0"/>
              <a:t>Policy formulation process</a:t>
            </a:r>
          </a:p>
          <a:p>
            <a:pPr marL="3175" eaLnBrk="1" hangingPunct="1"/>
            <a:r>
              <a:rPr lang="en-US" altLang="fr-FR" dirty="0"/>
              <a:t>Monitoring and evaluation</a:t>
            </a:r>
          </a:p>
          <a:p>
            <a:pPr marL="3175" eaLnBrk="1" hangingPunct="1"/>
            <a:r>
              <a:rPr lang="en-US" altLang="fr-FR" dirty="0"/>
              <a:t>Policy coherence</a:t>
            </a:r>
          </a:p>
        </p:txBody>
      </p:sp>
      <p:sp>
        <p:nvSpPr>
          <p:cNvPr id="34820" name="Rectangle 8"/>
          <p:cNvSpPr>
            <a:spLocks noChangeArrowheads="1"/>
          </p:cNvSpPr>
          <p:nvPr/>
        </p:nvSpPr>
        <p:spPr bwMode="auto">
          <a:xfrm>
            <a:off x="900113" y="3501033"/>
            <a:ext cx="7345362" cy="503237"/>
          </a:xfrm>
          <a:prstGeom prst="rect">
            <a:avLst/>
          </a:prstGeom>
          <a:solidFill>
            <a:srgbClr val="E2A2A4">
              <a:alpha val="52156"/>
            </a:srgbClr>
          </a:solidFill>
          <a:ln w="9525">
            <a:noFill/>
            <a:round/>
            <a:headEnd/>
            <a:tailEnd/>
          </a:ln>
        </p:spPr>
        <p:txBody>
          <a:bodyPr anchor="ctr"/>
          <a:lstStyle/>
          <a:p>
            <a:pPr marL="3175" eaLnBrk="1" hangingPunct="1"/>
            <a:r>
              <a:rPr lang="en-US" altLang="fr-FR" b="1" dirty="0"/>
              <a:t>HOW DO GOVERNMENTS INTERACT WITH DONORS? </a:t>
            </a:r>
          </a:p>
          <a:p>
            <a:pPr marL="3175" eaLnBrk="1" hangingPunct="1"/>
            <a:r>
              <a:rPr lang="en-US" altLang="fr-FR" dirty="0"/>
              <a:t>Review mechanisms and donor coordination (policy dialogue)</a:t>
            </a:r>
          </a:p>
        </p:txBody>
      </p:sp>
      <p:sp>
        <p:nvSpPr>
          <p:cNvPr id="34821" name="Rectangle 9"/>
          <p:cNvSpPr>
            <a:spLocks noChangeArrowheads="1"/>
          </p:cNvSpPr>
          <p:nvPr/>
        </p:nvSpPr>
        <p:spPr bwMode="auto">
          <a:xfrm>
            <a:off x="900113" y="4148733"/>
            <a:ext cx="3529012" cy="576262"/>
          </a:xfrm>
          <a:prstGeom prst="rect">
            <a:avLst/>
          </a:prstGeom>
          <a:solidFill>
            <a:srgbClr val="CCFFCC"/>
          </a:solidFill>
          <a:ln w="9525">
            <a:noFill/>
            <a:round/>
            <a:headEnd/>
            <a:tailEnd/>
          </a:ln>
        </p:spPr>
        <p:txBody>
          <a:bodyPr anchor="ctr"/>
          <a:lstStyle/>
          <a:p>
            <a:pPr marL="3175" eaLnBrk="1" hangingPunct="1"/>
            <a:r>
              <a:rPr lang="en-US" altLang="fr-FR" b="1" dirty="0"/>
              <a:t>ASSESSING POLICY RELEVANCE</a:t>
            </a:r>
          </a:p>
        </p:txBody>
      </p:sp>
      <p:sp>
        <p:nvSpPr>
          <p:cNvPr id="34822" name="Rectangle 10"/>
          <p:cNvSpPr>
            <a:spLocks noChangeArrowheads="1"/>
          </p:cNvSpPr>
          <p:nvPr/>
        </p:nvSpPr>
        <p:spPr bwMode="auto">
          <a:xfrm>
            <a:off x="900113" y="4724995"/>
            <a:ext cx="3529012" cy="792163"/>
          </a:xfrm>
          <a:prstGeom prst="rect">
            <a:avLst/>
          </a:prstGeom>
          <a:solidFill>
            <a:srgbClr val="CCFFCC">
              <a:alpha val="47842"/>
            </a:srgbClr>
          </a:solidFill>
          <a:ln w="9525">
            <a:noFill/>
            <a:round/>
            <a:headEnd/>
            <a:tailEnd/>
          </a:ln>
        </p:spPr>
        <p:txBody>
          <a:bodyPr anchor="ctr"/>
          <a:lstStyle/>
          <a:p>
            <a:pPr marL="3175" eaLnBrk="1" hangingPunct="1">
              <a:lnSpc>
                <a:spcPct val="130000"/>
              </a:lnSpc>
            </a:pPr>
            <a:r>
              <a:rPr lang="en-US" altLang="fr-FR" b="1" dirty="0"/>
              <a:t>EU perspective:</a:t>
            </a:r>
          </a:p>
          <a:p>
            <a:pPr marL="3175" eaLnBrk="1" hangingPunct="1">
              <a:lnSpc>
                <a:spcPct val="130000"/>
              </a:lnSpc>
            </a:pPr>
            <a:r>
              <a:rPr lang="en-US" altLang="fr-FR" dirty="0"/>
              <a:t>Link to EU policy priorities and policy framework</a:t>
            </a:r>
          </a:p>
        </p:txBody>
      </p:sp>
      <p:sp>
        <p:nvSpPr>
          <p:cNvPr id="34823" name="Rectangle 11"/>
          <p:cNvSpPr>
            <a:spLocks noChangeArrowheads="1"/>
          </p:cNvSpPr>
          <p:nvPr/>
        </p:nvSpPr>
        <p:spPr bwMode="auto">
          <a:xfrm>
            <a:off x="900113" y="5517158"/>
            <a:ext cx="3529012" cy="792162"/>
          </a:xfrm>
          <a:prstGeom prst="rect">
            <a:avLst/>
          </a:prstGeom>
          <a:solidFill>
            <a:srgbClr val="CCFFCC">
              <a:alpha val="47842"/>
            </a:srgbClr>
          </a:solidFill>
          <a:ln w="9525">
            <a:noFill/>
            <a:round/>
            <a:headEnd/>
            <a:tailEnd/>
          </a:ln>
        </p:spPr>
        <p:txBody>
          <a:bodyPr anchor="ctr"/>
          <a:lstStyle/>
          <a:p>
            <a:pPr marL="3175" eaLnBrk="1" hangingPunct="1">
              <a:lnSpc>
                <a:spcPct val="130000"/>
              </a:lnSpc>
            </a:pPr>
            <a:r>
              <a:rPr lang="en-US" altLang="fr-FR" b="1" dirty="0"/>
              <a:t>Country perspective: </a:t>
            </a:r>
          </a:p>
          <a:p>
            <a:pPr marL="3175" eaLnBrk="1" hangingPunct="1">
              <a:lnSpc>
                <a:spcPct val="130000"/>
              </a:lnSpc>
            </a:pPr>
            <a:r>
              <a:rPr lang="en-US" altLang="fr-FR" dirty="0"/>
              <a:t>Adequacy of Government response to country/sector challenges</a:t>
            </a:r>
          </a:p>
        </p:txBody>
      </p:sp>
      <p:sp>
        <p:nvSpPr>
          <p:cNvPr id="13" name="Rectangle 12"/>
          <p:cNvSpPr/>
          <p:nvPr/>
        </p:nvSpPr>
        <p:spPr bwMode="auto">
          <a:xfrm>
            <a:off x="4643438" y="4150320"/>
            <a:ext cx="3673475" cy="503238"/>
          </a:xfrm>
          <a:prstGeom prst="rect">
            <a:avLst/>
          </a:prstGeom>
          <a:solidFill>
            <a:schemeClr val="accent2">
              <a:lumMod val="40000"/>
              <a:lumOff val="60000"/>
              <a:alpha val="89000"/>
            </a:schemeClr>
          </a:solidFill>
          <a:ln w="9525" cap="flat" cmpd="sng" algn="ctr">
            <a:noFill/>
            <a:prstDash val="solid"/>
            <a:round/>
            <a:headEnd type="none" w="med" len="med"/>
            <a:tailEnd type="none" w="med" len="med"/>
          </a:ln>
          <a:effectLst/>
        </p:spPr>
        <p:txBody>
          <a:bodyPr anchor="ctr"/>
          <a:lstStyle/>
          <a:p>
            <a:pPr marL="3175" eaLnBrk="1" hangingPunct="1">
              <a:defRPr/>
            </a:pPr>
            <a:r>
              <a:rPr lang="en-US" b="1" dirty="0">
                <a:latin typeface="Verdana" pitchFamily="39" charset="0"/>
                <a:ea typeface="MS PGothic" charset="0"/>
                <a:cs typeface="MS PGothic" charset="0"/>
              </a:rPr>
              <a:t>ASSESSING POLICY CREDIBILITY</a:t>
            </a:r>
          </a:p>
        </p:txBody>
      </p:sp>
      <p:sp>
        <p:nvSpPr>
          <p:cNvPr id="14" name="Rectangle 13"/>
          <p:cNvSpPr/>
          <p:nvPr/>
        </p:nvSpPr>
        <p:spPr bwMode="auto">
          <a:xfrm>
            <a:off x="4643438" y="4653558"/>
            <a:ext cx="3673475" cy="504825"/>
          </a:xfrm>
          <a:prstGeom prst="rect">
            <a:avLst/>
          </a:prstGeom>
          <a:solidFill>
            <a:schemeClr val="accent2">
              <a:lumMod val="40000"/>
              <a:lumOff val="60000"/>
              <a:alpha val="45000"/>
            </a:schemeClr>
          </a:solidFill>
          <a:ln w="9525" cap="flat" cmpd="sng" algn="ctr">
            <a:noFill/>
            <a:prstDash val="solid"/>
            <a:round/>
            <a:headEnd type="none" w="med" len="med"/>
            <a:tailEnd type="none" w="med" len="med"/>
          </a:ln>
          <a:effectLst/>
        </p:spPr>
        <p:txBody>
          <a:bodyPr anchor="ctr"/>
          <a:lstStyle/>
          <a:p>
            <a:pPr marL="3175" eaLnBrk="1" hangingPunct="1">
              <a:defRPr/>
            </a:pPr>
            <a:r>
              <a:rPr lang="en-US" b="1" dirty="0">
                <a:latin typeface="Verdana" pitchFamily="39" charset="0"/>
                <a:ea typeface="MS PGothic" charset="0"/>
                <a:cs typeface="MS PGothic" charset="0"/>
              </a:rPr>
              <a:t>Past track record</a:t>
            </a:r>
          </a:p>
        </p:txBody>
      </p:sp>
      <p:sp>
        <p:nvSpPr>
          <p:cNvPr id="15" name="Rectangle 14"/>
          <p:cNvSpPr/>
          <p:nvPr/>
        </p:nvSpPr>
        <p:spPr bwMode="auto">
          <a:xfrm>
            <a:off x="4643438" y="5158383"/>
            <a:ext cx="3673475" cy="360362"/>
          </a:xfrm>
          <a:prstGeom prst="rect">
            <a:avLst/>
          </a:prstGeom>
          <a:solidFill>
            <a:schemeClr val="accent2">
              <a:lumMod val="40000"/>
              <a:lumOff val="60000"/>
              <a:alpha val="45000"/>
            </a:schemeClr>
          </a:solidFill>
          <a:ln w="9525" cap="flat" cmpd="sng" algn="ctr">
            <a:noFill/>
            <a:prstDash val="solid"/>
            <a:round/>
            <a:headEnd type="none" w="med" len="med"/>
            <a:tailEnd type="none" w="med" len="med"/>
          </a:ln>
          <a:effectLst/>
        </p:spPr>
        <p:txBody>
          <a:bodyPr anchor="ctr"/>
          <a:lstStyle/>
          <a:p>
            <a:pPr marL="3175" eaLnBrk="1" hangingPunct="1">
              <a:defRPr/>
            </a:pPr>
            <a:r>
              <a:rPr lang="en-US" b="1" dirty="0">
                <a:latin typeface="Verdana" pitchFamily="39" charset="0"/>
                <a:ea typeface="MS PGothic" charset="0"/>
                <a:cs typeface="MS PGothic" charset="0"/>
              </a:rPr>
              <a:t>Policy financing</a:t>
            </a:r>
          </a:p>
        </p:txBody>
      </p:sp>
      <p:sp>
        <p:nvSpPr>
          <p:cNvPr id="16" name="Rectangle 15"/>
          <p:cNvSpPr/>
          <p:nvPr/>
        </p:nvSpPr>
        <p:spPr bwMode="auto">
          <a:xfrm>
            <a:off x="4643438" y="5518745"/>
            <a:ext cx="3673475" cy="358775"/>
          </a:xfrm>
          <a:prstGeom prst="rect">
            <a:avLst/>
          </a:prstGeom>
          <a:solidFill>
            <a:schemeClr val="accent2">
              <a:lumMod val="40000"/>
              <a:lumOff val="60000"/>
              <a:alpha val="45000"/>
            </a:schemeClr>
          </a:solidFill>
          <a:ln w="9525" cap="flat" cmpd="sng" algn="ctr">
            <a:noFill/>
            <a:prstDash val="solid"/>
            <a:round/>
            <a:headEnd type="none" w="med" len="med"/>
            <a:tailEnd type="none" w="med" len="med"/>
          </a:ln>
          <a:effectLst/>
        </p:spPr>
        <p:txBody>
          <a:bodyPr anchor="ctr"/>
          <a:lstStyle/>
          <a:p>
            <a:pPr marL="3175" eaLnBrk="1" hangingPunct="1">
              <a:defRPr/>
            </a:pPr>
            <a:r>
              <a:rPr lang="en-US" b="1" dirty="0">
                <a:latin typeface="Verdana" pitchFamily="39" charset="0"/>
                <a:ea typeface="MS PGothic" charset="0"/>
                <a:cs typeface="MS PGothic" charset="0"/>
              </a:rPr>
              <a:t>Institutional capacities &amp; ownership</a:t>
            </a:r>
          </a:p>
        </p:txBody>
      </p:sp>
      <p:sp>
        <p:nvSpPr>
          <p:cNvPr id="17" name="Rectangle 16"/>
          <p:cNvSpPr/>
          <p:nvPr/>
        </p:nvSpPr>
        <p:spPr bwMode="auto">
          <a:xfrm>
            <a:off x="4643438" y="5877520"/>
            <a:ext cx="3673475" cy="360363"/>
          </a:xfrm>
          <a:prstGeom prst="rect">
            <a:avLst/>
          </a:prstGeom>
          <a:solidFill>
            <a:schemeClr val="accent2">
              <a:lumMod val="40000"/>
              <a:lumOff val="60000"/>
              <a:alpha val="45000"/>
            </a:schemeClr>
          </a:solidFill>
          <a:ln w="9525" cap="flat" cmpd="sng" algn="ctr">
            <a:noFill/>
            <a:prstDash val="solid"/>
            <a:round/>
            <a:headEnd type="none" w="med" len="med"/>
            <a:tailEnd type="none" w="med" len="med"/>
          </a:ln>
          <a:effectLst/>
        </p:spPr>
        <p:txBody>
          <a:bodyPr anchor="ctr"/>
          <a:lstStyle/>
          <a:p>
            <a:pPr marL="3175" eaLnBrk="1" hangingPunct="1">
              <a:defRPr/>
            </a:pPr>
            <a:r>
              <a:rPr lang="en-US" b="1" dirty="0">
                <a:latin typeface="Verdana" pitchFamily="39" charset="0"/>
                <a:ea typeface="MS PGothic" charset="0"/>
                <a:cs typeface="MS PGothic" charset="0"/>
              </a:rPr>
              <a:t>Quality of data underpinning policy</a:t>
            </a:r>
          </a:p>
        </p:txBody>
      </p:sp>
      <p:sp>
        <p:nvSpPr>
          <p:cNvPr id="34829" name="TextBox 1"/>
          <p:cNvSpPr txBox="1">
            <a:spLocks noChangeArrowheads="1"/>
          </p:cNvSpPr>
          <p:nvPr/>
        </p:nvSpPr>
        <p:spPr bwMode="auto">
          <a:xfrm>
            <a:off x="971550" y="1269008"/>
            <a:ext cx="7272338" cy="400050"/>
          </a:xfrm>
          <a:prstGeom prst="rect">
            <a:avLst/>
          </a:prstGeom>
          <a:noFill/>
          <a:ln w="9525">
            <a:noFill/>
            <a:miter lim="800000"/>
            <a:headEnd/>
            <a:tailEnd/>
          </a:ln>
        </p:spPr>
        <p:txBody>
          <a:bodyPr>
            <a:spAutoFit/>
          </a:bodyPr>
          <a:lstStyle/>
          <a:p>
            <a:pPr algn="ctr" eaLnBrk="1" hangingPunct="1"/>
            <a:r>
              <a:rPr lang="en-US" altLang="fr-FR" sz="2000" b="1" dirty="0">
                <a:latin typeface="Calibri" pitchFamily="34" charset="0"/>
              </a:rPr>
              <a:t>A PROPOSED  EU ANALYTICAL GRID </a:t>
            </a:r>
          </a:p>
        </p:txBody>
      </p:sp>
    </p:spTree>
    <p:extLst>
      <p:ext uri="{BB962C8B-B14F-4D97-AF65-F5344CB8AC3E}">
        <p14:creationId xmlns:p14="http://schemas.microsoft.com/office/powerpoint/2010/main" val="938906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8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8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8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48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48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48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animBg="1"/>
      <p:bldP spid="34819" grpId="0" animBg="1"/>
      <p:bldP spid="34820" grpId="0" animBg="1"/>
      <p:bldP spid="34821" grpId="0" animBg="1"/>
      <p:bldP spid="34822" grpId="0" animBg="1"/>
      <p:bldP spid="34823" grpId="0" animBg="1"/>
      <p:bldP spid="13" grpId="0" animBg="1"/>
      <p:bldP spid="14" grpId="0" animBg="1"/>
      <p:bldP spid="15" grpId="0" animBg="1"/>
      <p:bldP spid="16" grpId="0" animBg="1"/>
      <p:bldP spid="1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026" name="Rectangle 2"/>
          <p:cNvSpPr>
            <a:spLocks noGrp="1" noChangeArrowheads="1"/>
          </p:cNvSpPr>
          <p:nvPr>
            <p:ph type="title"/>
          </p:nvPr>
        </p:nvSpPr>
        <p:spPr>
          <a:xfrm>
            <a:off x="395536" y="1196752"/>
            <a:ext cx="8229600" cy="936625"/>
          </a:xfrm>
        </p:spPr>
        <p:txBody>
          <a:bodyPr/>
          <a:lstStyle/>
          <a:p>
            <a:r>
              <a:rPr lang="en-US" sz="2000" b="0"/>
              <a:t>A </a:t>
            </a:r>
            <a:r>
              <a:rPr lang="en-US" sz="2000"/>
              <a:t>public policy </a:t>
            </a:r>
            <a:r>
              <a:rPr lang="en-US" sz="2000" b="0"/>
              <a:t>is a series of interlinked actions (= policy) designed and implemented by the </a:t>
            </a:r>
            <a:r>
              <a:rPr lang="en-US" sz="2000"/>
              <a:t>state</a:t>
            </a:r>
            <a:r>
              <a:rPr lang="en-US" sz="2000" b="0"/>
              <a:t> (= public)</a:t>
            </a:r>
          </a:p>
        </p:txBody>
      </p:sp>
      <p:sp>
        <p:nvSpPr>
          <p:cNvPr id="1025027" name="AutoShape 3"/>
          <p:cNvSpPr>
            <a:spLocks noChangeArrowheads="1"/>
          </p:cNvSpPr>
          <p:nvPr/>
        </p:nvSpPr>
        <p:spPr bwMode="auto">
          <a:xfrm rot="5400000">
            <a:off x="4211959" y="692695"/>
            <a:ext cx="648072" cy="8568952"/>
          </a:xfrm>
          <a:prstGeom prst="rightArrow">
            <a:avLst>
              <a:gd name="adj1" fmla="val 100000"/>
              <a:gd name="adj2" fmla="val 100000"/>
            </a:avLst>
          </a:prstGeom>
          <a:solidFill>
            <a:srgbClr val="0F5494">
              <a:alpha val="50000"/>
            </a:srgbClr>
          </a:solidFill>
          <a:ln w="9525">
            <a:noFill/>
            <a:miter lim="800000"/>
            <a:headEnd/>
            <a:tailEnd/>
          </a:ln>
          <a:effectLst/>
        </p:spPr>
        <p:txBody>
          <a:bodyPr vert="vert270" wrap="none" lIns="0" tIns="0" rIns="0" bIns="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400" b="1" i="0" u="none" strike="noStrike" kern="1200" cap="none" spc="0" normalizeH="0" baseline="0" noProof="0">
                <a:ln>
                  <a:noFill/>
                </a:ln>
                <a:solidFill>
                  <a:srgbClr val="0F5494"/>
                </a:solidFill>
                <a:effectLst/>
                <a:uLnTx/>
                <a:uFillTx/>
                <a:latin typeface="Verdana" pitchFamily="34" charset="0"/>
                <a:ea typeface="+mn-ea"/>
                <a:cs typeface="+mn-cs"/>
              </a:rPr>
              <a:t>       </a:t>
            </a: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1400" b="1" i="0" u="none" strike="noStrike" kern="1200" cap="none" spc="0" normalizeH="0" baseline="0" noProof="0">
              <a:ln>
                <a:noFill/>
              </a:ln>
              <a:solidFill>
                <a:srgbClr val="0F5494"/>
              </a:solidFill>
              <a:effectLst/>
              <a:uLnTx/>
              <a:uFillTx/>
              <a:latin typeface="Verdana" pitchFamily="34" charset="0"/>
              <a:ea typeface="+mn-ea"/>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1400" b="1" i="0" u="none" strike="noStrike" kern="1200" cap="none" spc="0" normalizeH="0" baseline="0" noProof="0">
              <a:ln>
                <a:noFill/>
              </a:ln>
              <a:solidFill>
                <a:srgbClr val="0F5494"/>
              </a:solidFill>
              <a:effectLst/>
              <a:uLnTx/>
              <a:uFillTx/>
              <a:latin typeface="Verdana" pitchFamily="34" charset="0"/>
              <a:ea typeface="+mn-ea"/>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400" b="1" i="0" u="none" strike="noStrike" kern="1200" cap="none" spc="0" normalizeH="0" baseline="0" noProof="0">
                <a:ln>
                  <a:noFill/>
                </a:ln>
                <a:solidFill>
                  <a:srgbClr val="0F5494"/>
                </a:solidFill>
                <a:effectLst/>
                <a:uLnTx/>
                <a:uFillTx/>
                <a:latin typeface="Verdana" pitchFamily="34" charset="0"/>
                <a:ea typeface="+mn-ea"/>
                <a:cs typeface="+mn-cs"/>
              </a:rPr>
              <a:t>Policies contribute individually or jointly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400" b="1" i="0" u="none" strike="noStrike" kern="1200" cap="none" spc="0" normalizeH="0" baseline="0" noProof="0">
                <a:ln>
                  <a:noFill/>
                </a:ln>
                <a:solidFill>
                  <a:srgbClr val="0F5494"/>
                </a:solidFill>
                <a:effectLst/>
                <a:uLnTx/>
                <a:uFillTx/>
                <a:latin typeface="Verdana" pitchFamily="34" charset="0"/>
                <a:ea typeface="+mn-ea"/>
                <a:cs typeface="+mn-cs"/>
              </a:rPr>
              <a:t>to various objectives</a:t>
            </a:r>
          </a:p>
        </p:txBody>
      </p:sp>
      <p:sp>
        <p:nvSpPr>
          <p:cNvPr id="1025028" name="Text Box 4"/>
          <p:cNvSpPr txBox="1">
            <a:spLocks noChangeArrowheads="1"/>
          </p:cNvSpPr>
          <p:nvPr/>
        </p:nvSpPr>
        <p:spPr bwMode="auto">
          <a:xfrm>
            <a:off x="251520" y="5373216"/>
            <a:ext cx="8712968" cy="1222624"/>
          </a:xfrm>
          <a:prstGeom prst="rect">
            <a:avLst/>
          </a:prstGeom>
          <a:solidFill>
            <a:srgbClr val="0F5494">
              <a:alpha val="24706"/>
            </a:srgbClr>
          </a:solidFill>
          <a:ln w="9525" algn="ctr">
            <a:noFill/>
            <a:miter lim="800000"/>
            <a:headEnd/>
            <a:tailEnd/>
          </a:ln>
          <a:effectLst/>
        </p:spPr>
        <p:txBody>
          <a:bodyPr wrap="square" lIns="72000" tIns="72000" rIns="72000" bIns="72000" anchor="ctr">
            <a:spAutoFit/>
          </a:bodyPr>
          <a:lstStyle/>
          <a:p>
            <a:pPr marL="0" marR="0" lvl="0" indent="0" algn="l" defTabSz="914400" rtl="0" eaLnBrk="0" fontAlgn="base" latinLnBrk="0" hangingPunct="0">
              <a:lnSpc>
                <a:spcPct val="100000"/>
              </a:lnSpc>
              <a:spcBef>
                <a:spcPct val="0"/>
              </a:spcBef>
              <a:spcAft>
                <a:spcPct val="0"/>
              </a:spcAft>
              <a:buClr>
                <a:srgbClr val="333399">
                  <a:lumMod val="75000"/>
                </a:srgbClr>
              </a:buClr>
              <a:buSzTx/>
              <a:buFont typeface="Wingdings" pitchFamily="2" charset="2"/>
              <a:buChar char="§"/>
              <a:tabLst/>
              <a:defRPr/>
            </a:pPr>
            <a:r>
              <a:rPr kumimoji="0" lang="en-GB" sz="1400" b="1" i="0" u="none" strike="noStrike" kern="1200" cap="none" spc="0" normalizeH="0" baseline="0" noProof="0">
                <a:ln>
                  <a:noFill/>
                </a:ln>
                <a:solidFill>
                  <a:srgbClr val="FFFFFF"/>
                </a:solidFill>
                <a:effectLst/>
                <a:uLnTx/>
                <a:uFillTx/>
                <a:latin typeface="Verdana" pitchFamily="34" charset="0"/>
                <a:ea typeface="+mn-ea"/>
                <a:cs typeface="+mn-cs"/>
              </a:rPr>
              <a:t>  </a:t>
            </a:r>
            <a:r>
              <a:rPr kumimoji="0" lang="en-GB" sz="1400" b="1" i="0" u="none" strike="noStrike" kern="1200" cap="none" spc="0" normalizeH="0" baseline="0" noProof="0">
                <a:ln>
                  <a:noFill/>
                </a:ln>
                <a:solidFill>
                  <a:srgbClr val="0F5494"/>
                </a:solidFill>
                <a:effectLst/>
                <a:uLnTx/>
                <a:uFillTx/>
                <a:latin typeface="Verdana" pitchFamily="34" charset="0"/>
                <a:ea typeface="+mn-ea"/>
                <a:cs typeface="+mn-cs"/>
              </a:rPr>
              <a:t>Macroeconomic stabilisation</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
              <a:tabLst/>
              <a:defRPr/>
            </a:pPr>
            <a:r>
              <a:rPr kumimoji="0" lang="en-GB" sz="1400" b="1" i="0" u="none" strike="noStrike" kern="1200" cap="none" spc="0" normalizeH="0" baseline="0" noProof="0">
                <a:ln>
                  <a:noFill/>
                </a:ln>
                <a:solidFill>
                  <a:srgbClr val="0F5494"/>
                </a:solidFill>
                <a:effectLst/>
                <a:uLnTx/>
                <a:uFillTx/>
                <a:latin typeface="Verdana" pitchFamily="34" charset="0"/>
                <a:ea typeface="+mn-ea"/>
                <a:cs typeface="+mn-cs"/>
              </a:rPr>
              <a:t>  Equity, vertical (income distribution) and horizontal (equal development across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400" b="1" i="0" u="none" strike="noStrike" kern="1200" cap="none" spc="0" normalizeH="0" baseline="0" noProof="0">
                <a:ln>
                  <a:noFill/>
                </a:ln>
                <a:solidFill>
                  <a:srgbClr val="0F5494"/>
                </a:solidFill>
                <a:effectLst/>
                <a:uLnTx/>
                <a:uFillTx/>
                <a:latin typeface="Verdana" pitchFamily="34" charset="0"/>
                <a:ea typeface="+mn-ea"/>
                <a:cs typeface="+mn-cs"/>
              </a:rPr>
              <a:t>    regions)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
              <a:tabLst/>
              <a:defRPr/>
            </a:pPr>
            <a:r>
              <a:rPr kumimoji="0" lang="en-GB" sz="1400" b="1" i="0" u="none" strike="noStrike" kern="1200" cap="none" spc="0" normalizeH="0" baseline="0" noProof="0">
                <a:ln>
                  <a:noFill/>
                </a:ln>
                <a:solidFill>
                  <a:srgbClr val="0F5494"/>
                </a:solidFill>
                <a:effectLst/>
                <a:uLnTx/>
                <a:uFillTx/>
                <a:latin typeface="Verdana" pitchFamily="34" charset="0"/>
                <a:ea typeface="+mn-ea"/>
                <a:cs typeface="+mn-cs"/>
              </a:rPr>
              <a:t>  Resource allocation: i.e. providing public services: health, education; providing</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400" b="1" i="0" u="none" strike="noStrike" kern="1200" cap="none" spc="0" normalizeH="0" baseline="0" noProof="0">
                <a:ln>
                  <a:noFill/>
                </a:ln>
                <a:solidFill>
                  <a:srgbClr val="0F5494"/>
                </a:solidFill>
                <a:effectLst/>
                <a:uLnTx/>
                <a:uFillTx/>
                <a:latin typeface="Verdana" pitchFamily="34" charset="0"/>
                <a:ea typeface="+mn-ea"/>
                <a:cs typeface="+mn-cs"/>
              </a:rPr>
              <a:t>    public goods (law &amp; order, defence); building infrastructure</a:t>
            </a:r>
          </a:p>
        </p:txBody>
      </p:sp>
      <p:graphicFrame>
        <p:nvGraphicFramePr>
          <p:cNvPr id="1025029" name="Group 5"/>
          <p:cNvGraphicFramePr>
            <a:graphicFrameLocks noGrp="1"/>
          </p:cNvGraphicFramePr>
          <p:nvPr>
            <p:extLst/>
          </p:nvPr>
        </p:nvGraphicFramePr>
        <p:xfrm>
          <a:off x="179512" y="2132856"/>
          <a:ext cx="2054225" cy="2399223"/>
        </p:xfrm>
        <a:graphic>
          <a:graphicData uri="http://schemas.openxmlformats.org/drawingml/2006/table">
            <a:tbl>
              <a:tblPr/>
              <a:tblGrid>
                <a:gridCol w="2054225">
                  <a:extLst>
                    <a:ext uri="{9D8B030D-6E8A-4147-A177-3AD203B41FA5}">
                      <a16:colId xmlns:a16="http://schemas.microsoft.com/office/drawing/2014/main" val="20000"/>
                    </a:ext>
                  </a:extLst>
                </a:gridCol>
              </a:tblGrid>
              <a:tr h="582912">
                <a:tc>
                  <a:txBody>
                    <a:bodyPr/>
                    <a:lstStyle/>
                    <a:p>
                      <a:pPr marL="0" marR="0" lvl="0" indent="0" algn="ctr" defTabSz="966788" rtl="0" eaLnBrk="0" fontAlgn="base" latinLnBrk="0" hangingPunct="0">
                        <a:lnSpc>
                          <a:spcPct val="90000"/>
                        </a:lnSpc>
                        <a:spcBef>
                          <a:spcPct val="0"/>
                        </a:spcBef>
                        <a:spcAft>
                          <a:spcPct val="0"/>
                        </a:spcAft>
                        <a:buClrTx/>
                        <a:buSzTx/>
                        <a:buFontTx/>
                        <a:buNone/>
                        <a:tabLst/>
                      </a:pPr>
                      <a:r>
                        <a:rPr kumimoji="0" lang="en-US" sz="1600" b="1" i="0" u="none" strike="noStrike" cap="none" normalizeH="0" baseline="0">
                          <a:ln>
                            <a:noFill/>
                          </a:ln>
                          <a:solidFill>
                            <a:schemeClr val="bg1"/>
                          </a:solidFill>
                          <a:effectLst/>
                          <a:latin typeface="+mn-lt"/>
                          <a:cs typeface="Arial" charset="0"/>
                        </a:rPr>
                        <a:t>Macroeconomic policies</a:t>
                      </a:r>
                    </a:p>
                  </a:txBody>
                  <a:tcPr marL="72000" marR="72000" marT="72000" marB="72000"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070C0"/>
                    </a:solidFill>
                  </a:tcPr>
                </a:tc>
                <a:extLst>
                  <a:ext uri="{0D108BD9-81ED-4DB2-BD59-A6C34878D82A}">
                    <a16:rowId xmlns:a16="http://schemas.microsoft.com/office/drawing/2014/main" val="10000"/>
                  </a:ext>
                </a:extLst>
              </a:tr>
              <a:tr h="1816311">
                <a:tc>
                  <a:txBody>
                    <a:bodyPr/>
                    <a:lstStyle/>
                    <a:p>
                      <a:pPr marL="117475" marR="0" lvl="0" indent="-117475" algn="l" defTabSz="966788" rtl="0" eaLnBrk="0" fontAlgn="base" latinLnBrk="0" hangingPunct="0">
                        <a:lnSpc>
                          <a:spcPct val="90000"/>
                        </a:lnSpc>
                        <a:spcBef>
                          <a:spcPct val="50000"/>
                        </a:spcBef>
                        <a:spcAft>
                          <a:spcPct val="0"/>
                        </a:spcAft>
                        <a:buClr>
                          <a:schemeClr val="bg2"/>
                        </a:buClr>
                        <a:buSzTx/>
                        <a:buFontTx/>
                        <a:buChar char="•"/>
                        <a:tabLst/>
                      </a:pPr>
                      <a:r>
                        <a:rPr kumimoji="0" lang="en-US" sz="1400" b="1" i="0" u="none" strike="noStrike" cap="none" normalizeH="0" baseline="0">
                          <a:ln>
                            <a:noFill/>
                          </a:ln>
                          <a:solidFill>
                            <a:srgbClr val="0F5494"/>
                          </a:solidFill>
                          <a:effectLst/>
                          <a:latin typeface="+mj-lt"/>
                          <a:cs typeface="Arial" charset="0"/>
                        </a:rPr>
                        <a:t>Fiscal policy</a:t>
                      </a:r>
                    </a:p>
                    <a:p>
                      <a:pPr marL="117475" marR="0" lvl="0" indent="-117475" algn="l" defTabSz="966788" rtl="0" eaLnBrk="0" fontAlgn="base" latinLnBrk="0" hangingPunct="0">
                        <a:lnSpc>
                          <a:spcPct val="90000"/>
                        </a:lnSpc>
                        <a:spcBef>
                          <a:spcPct val="50000"/>
                        </a:spcBef>
                        <a:spcAft>
                          <a:spcPct val="0"/>
                        </a:spcAft>
                        <a:buClr>
                          <a:schemeClr val="bg2"/>
                        </a:buClr>
                        <a:buSzTx/>
                        <a:buFontTx/>
                        <a:buChar char="•"/>
                        <a:tabLst/>
                      </a:pPr>
                      <a:r>
                        <a:rPr kumimoji="0" lang="en-US" sz="1400" b="1" i="0" u="none" strike="noStrike" cap="none" normalizeH="0" baseline="0">
                          <a:ln>
                            <a:noFill/>
                          </a:ln>
                          <a:solidFill>
                            <a:srgbClr val="0F5494"/>
                          </a:solidFill>
                          <a:effectLst/>
                          <a:latin typeface="+mj-lt"/>
                          <a:cs typeface="Arial" charset="0"/>
                        </a:rPr>
                        <a:t>Monetary policy</a:t>
                      </a:r>
                    </a:p>
                    <a:p>
                      <a:pPr marL="117475" marR="0" lvl="0" indent="-117475" algn="l" defTabSz="966788" rtl="0" eaLnBrk="0" fontAlgn="base" latinLnBrk="0" hangingPunct="0">
                        <a:lnSpc>
                          <a:spcPct val="90000"/>
                        </a:lnSpc>
                        <a:spcBef>
                          <a:spcPct val="50000"/>
                        </a:spcBef>
                        <a:spcAft>
                          <a:spcPct val="0"/>
                        </a:spcAft>
                        <a:buClr>
                          <a:schemeClr val="bg2"/>
                        </a:buClr>
                        <a:buSzTx/>
                        <a:buFontTx/>
                        <a:buChar char="•"/>
                        <a:tabLst/>
                      </a:pPr>
                      <a:r>
                        <a:rPr kumimoji="0" lang="en-US" sz="1400" b="1" i="0" u="none" strike="noStrike" cap="none" normalizeH="0" baseline="0">
                          <a:ln>
                            <a:noFill/>
                          </a:ln>
                          <a:solidFill>
                            <a:srgbClr val="0F5494"/>
                          </a:solidFill>
                          <a:effectLst/>
                          <a:latin typeface="+mj-lt"/>
                          <a:cs typeface="Arial" charset="0"/>
                        </a:rPr>
                        <a:t>Exchange rate policy</a:t>
                      </a:r>
                    </a:p>
                    <a:p>
                      <a:pPr marL="117475" marR="0" lvl="0" indent="-117475" algn="l" defTabSz="966788" rtl="0" eaLnBrk="0" fontAlgn="base" latinLnBrk="0" hangingPunct="0">
                        <a:lnSpc>
                          <a:spcPct val="90000"/>
                        </a:lnSpc>
                        <a:spcBef>
                          <a:spcPct val="50000"/>
                        </a:spcBef>
                        <a:spcAft>
                          <a:spcPct val="0"/>
                        </a:spcAft>
                        <a:buClr>
                          <a:schemeClr val="bg2"/>
                        </a:buClr>
                        <a:buSzTx/>
                        <a:buFontTx/>
                        <a:buChar char="•"/>
                        <a:tabLst/>
                      </a:pPr>
                      <a:r>
                        <a:rPr kumimoji="0" lang="en-US" sz="1400" b="1" i="0" u="none" strike="noStrike" cap="none" normalizeH="0" baseline="0">
                          <a:ln>
                            <a:noFill/>
                          </a:ln>
                          <a:solidFill>
                            <a:srgbClr val="0F5494"/>
                          </a:solidFill>
                          <a:effectLst/>
                          <a:latin typeface="+mj-lt"/>
                          <a:cs typeface="Arial" charset="0"/>
                        </a:rPr>
                        <a:t>Trade policy</a:t>
                      </a:r>
                    </a:p>
                    <a:p>
                      <a:pPr marL="117475" marR="0" lvl="0" indent="-117475" algn="l" defTabSz="966788" rtl="0" eaLnBrk="0" fontAlgn="base" latinLnBrk="0" hangingPunct="0">
                        <a:lnSpc>
                          <a:spcPct val="90000"/>
                        </a:lnSpc>
                        <a:spcBef>
                          <a:spcPct val="50000"/>
                        </a:spcBef>
                        <a:spcAft>
                          <a:spcPct val="0"/>
                        </a:spcAft>
                        <a:buClr>
                          <a:schemeClr val="bg2"/>
                        </a:buClr>
                        <a:buSzTx/>
                        <a:buFontTx/>
                        <a:buChar char="•"/>
                        <a:tabLst/>
                      </a:pPr>
                      <a:r>
                        <a:rPr kumimoji="0" lang="en-US" sz="1400" b="1" i="0" u="none" strike="noStrike" cap="none" normalizeH="0" baseline="0">
                          <a:ln>
                            <a:noFill/>
                          </a:ln>
                          <a:solidFill>
                            <a:srgbClr val="0F5494"/>
                          </a:solidFill>
                          <a:effectLst/>
                          <a:latin typeface="+mj-lt"/>
                          <a:cs typeface="Arial" charset="0"/>
                        </a:rPr>
                        <a:t>Public debt policy</a:t>
                      </a:r>
                    </a:p>
                  </a:txBody>
                  <a:tcPr marL="72000" marR="72000" marT="72000" marB="72000"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graphicFrame>
        <p:nvGraphicFramePr>
          <p:cNvPr id="1025037" name="Group 13"/>
          <p:cNvGraphicFramePr>
            <a:graphicFrameLocks noGrp="1"/>
          </p:cNvGraphicFramePr>
          <p:nvPr>
            <p:extLst/>
          </p:nvPr>
        </p:nvGraphicFramePr>
        <p:xfrm>
          <a:off x="2339752" y="2132857"/>
          <a:ext cx="2232248" cy="2386974"/>
        </p:xfrm>
        <a:graphic>
          <a:graphicData uri="http://schemas.openxmlformats.org/drawingml/2006/table">
            <a:tbl>
              <a:tblPr/>
              <a:tblGrid>
                <a:gridCol w="2232248">
                  <a:extLst>
                    <a:ext uri="{9D8B030D-6E8A-4147-A177-3AD203B41FA5}">
                      <a16:colId xmlns:a16="http://schemas.microsoft.com/office/drawing/2014/main" val="20000"/>
                    </a:ext>
                  </a:extLst>
                </a:gridCol>
              </a:tblGrid>
              <a:tr h="582912">
                <a:tc>
                  <a:txBody>
                    <a:bodyPr/>
                    <a:lstStyle/>
                    <a:p>
                      <a:pPr marL="0" marR="0" lvl="0" indent="0" algn="ctr" defTabSz="966788" rtl="0" eaLnBrk="0" fontAlgn="base" latinLnBrk="0" hangingPunct="0">
                        <a:lnSpc>
                          <a:spcPct val="90000"/>
                        </a:lnSpc>
                        <a:spcBef>
                          <a:spcPct val="0"/>
                        </a:spcBef>
                        <a:spcAft>
                          <a:spcPct val="0"/>
                        </a:spcAft>
                        <a:buClrTx/>
                        <a:buSzTx/>
                        <a:buFontTx/>
                        <a:buNone/>
                        <a:tabLst/>
                      </a:pPr>
                      <a:r>
                        <a:rPr kumimoji="0" lang="en-US" sz="1600" b="1" i="0" u="none" strike="noStrike" cap="none" normalizeH="0" baseline="0">
                          <a:ln>
                            <a:noFill/>
                          </a:ln>
                          <a:solidFill>
                            <a:schemeClr val="bg1"/>
                          </a:solidFill>
                          <a:effectLst/>
                          <a:latin typeface="+mn-lt"/>
                          <a:cs typeface="Arial" charset="0"/>
                        </a:rPr>
                        <a:t>Structural policies (1)</a:t>
                      </a:r>
                    </a:p>
                  </a:txBody>
                  <a:tcPr marL="72000" marR="72000" marT="72000" marB="72000"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070C0"/>
                    </a:solidFill>
                  </a:tcPr>
                </a:tc>
                <a:extLst>
                  <a:ext uri="{0D108BD9-81ED-4DB2-BD59-A6C34878D82A}">
                    <a16:rowId xmlns:a16="http://schemas.microsoft.com/office/drawing/2014/main" val="10000"/>
                  </a:ext>
                </a:extLst>
              </a:tr>
              <a:tr h="1804062">
                <a:tc>
                  <a:txBody>
                    <a:bodyPr/>
                    <a:lstStyle/>
                    <a:p>
                      <a:pPr marL="117475" marR="0" lvl="0" indent="-117475" algn="l" defTabSz="966788" rtl="0" eaLnBrk="0" fontAlgn="base" latinLnBrk="0" hangingPunct="0">
                        <a:lnSpc>
                          <a:spcPct val="90000"/>
                        </a:lnSpc>
                        <a:spcBef>
                          <a:spcPct val="50000"/>
                        </a:spcBef>
                        <a:spcAft>
                          <a:spcPct val="0"/>
                        </a:spcAft>
                        <a:buClr>
                          <a:schemeClr val="bg2"/>
                        </a:buClr>
                        <a:buSzTx/>
                        <a:buFontTx/>
                        <a:buChar char="•"/>
                        <a:tabLst/>
                      </a:pPr>
                      <a:r>
                        <a:rPr kumimoji="0" lang="en-GB" sz="1400" b="1" i="0" u="none" strike="noStrike" kern="1200" cap="none" normalizeH="0" baseline="0" noProof="0">
                          <a:ln>
                            <a:noFill/>
                          </a:ln>
                          <a:solidFill>
                            <a:srgbClr val="0F5494"/>
                          </a:solidFill>
                          <a:effectLst/>
                          <a:latin typeface="+mn-lt"/>
                          <a:ea typeface="+mn-ea"/>
                          <a:cs typeface="Arial" charset="0"/>
                        </a:rPr>
                        <a:t>Governance</a:t>
                      </a:r>
                    </a:p>
                    <a:p>
                      <a:pPr marL="117475" marR="0" lvl="0" indent="-117475" algn="l" defTabSz="966788" rtl="0" eaLnBrk="0" fontAlgn="base" latinLnBrk="0" hangingPunct="0">
                        <a:lnSpc>
                          <a:spcPct val="90000"/>
                        </a:lnSpc>
                        <a:spcBef>
                          <a:spcPct val="50000"/>
                        </a:spcBef>
                        <a:spcAft>
                          <a:spcPct val="0"/>
                        </a:spcAft>
                        <a:buClr>
                          <a:schemeClr val="bg2"/>
                        </a:buClr>
                        <a:buSzTx/>
                        <a:buFontTx/>
                        <a:buChar char="•"/>
                        <a:tabLst/>
                      </a:pPr>
                      <a:r>
                        <a:rPr kumimoji="0" lang="en-GB" sz="1400" b="1" i="0" u="none" strike="noStrike" kern="1200" cap="none" normalizeH="0" baseline="0" noProof="0">
                          <a:ln>
                            <a:noFill/>
                          </a:ln>
                          <a:solidFill>
                            <a:srgbClr val="0F5494"/>
                          </a:solidFill>
                          <a:effectLst/>
                          <a:latin typeface="+mn-lt"/>
                          <a:ea typeface="+mn-ea"/>
                          <a:cs typeface="Arial" charset="0"/>
                        </a:rPr>
                        <a:t>Public sector management</a:t>
                      </a:r>
                    </a:p>
                    <a:p>
                      <a:pPr marL="117475" marR="0" lvl="0" indent="-117475" algn="l" defTabSz="966788" rtl="0" eaLnBrk="0" fontAlgn="base" latinLnBrk="0" hangingPunct="0">
                        <a:lnSpc>
                          <a:spcPct val="90000"/>
                        </a:lnSpc>
                        <a:spcBef>
                          <a:spcPct val="50000"/>
                        </a:spcBef>
                        <a:spcAft>
                          <a:spcPct val="0"/>
                        </a:spcAft>
                        <a:buClr>
                          <a:schemeClr val="bg2"/>
                        </a:buClr>
                        <a:buSzTx/>
                        <a:buFontTx/>
                        <a:buChar char="•"/>
                        <a:tabLst/>
                      </a:pPr>
                      <a:r>
                        <a:rPr kumimoji="0" lang="en-GB" sz="1400" b="1" i="0" u="none" strike="noStrike" kern="1200" cap="none" normalizeH="0" baseline="0" noProof="0">
                          <a:ln>
                            <a:noFill/>
                          </a:ln>
                          <a:solidFill>
                            <a:srgbClr val="0F5494"/>
                          </a:solidFill>
                          <a:effectLst/>
                          <a:latin typeface="+mn-lt"/>
                          <a:ea typeface="+mn-ea"/>
                          <a:cs typeface="Arial" charset="0"/>
                        </a:rPr>
                        <a:t>Decentralisation</a:t>
                      </a:r>
                    </a:p>
                    <a:p>
                      <a:pPr marL="117475" marR="0" lvl="0" indent="-117475" algn="l" defTabSz="966788" rtl="0" eaLnBrk="0" fontAlgn="base" latinLnBrk="0" hangingPunct="0">
                        <a:lnSpc>
                          <a:spcPct val="90000"/>
                        </a:lnSpc>
                        <a:spcBef>
                          <a:spcPct val="50000"/>
                        </a:spcBef>
                        <a:spcAft>
                          <a:spcPct val="0"/>
                        </a:spcAft>
                        <a:buClr>
                          <a:schemeClr val="bg2"/>
                        </a:buClr>
                        <a:buSzTx/>
                        <a:buFontTx/>
                        <a:buChar char="•"/>
                        <a:tabLst/>
                      </a:pPr>
                      <a:r>
                        <a:rPr kumimoji="0" lang="en-GB" sz="1400" b="1" i="0" u="none" strike="noStrike" kern="1200" cap="none" normalizeH="0" baseline="0" noProof="0">
                          <a:ln>
                            <a:noFill/>
                          </a:ln>
                          <a:solidFill>
                            <a:srgbClr val="0F5494"/>
                          </a:solidFill>
                          <a:effectLst/>
                          <a:latin typeface="+mn-lt"/>
                          <a:ea typeface="+mn-ea"/>
                          <a:cs typeface="Arial" charset="0"/>
                        </a:rPr>
                        <a:t>Public finance management</a:t>
                      </a:r>
                    </a:p>
                  </a:txBody>
                  <a:tcPr marL="72000" marR="72000" marT="72000" marB="72000"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graphicFrame>
        <p:nvGraphicFramePr>
          <p:cNvPr id="1025045" name="Group 21"/>
          <p:cNvGraphicFramePr>
            <a:graphicFrameLocks noGrp="1"/>
          </p:cNvGraphicFramePr>
          <p:nvPr>
            <p:extLst/>
          </p:nvPr>
        </p:nvGraphicFramePr>
        <p:xfrm>
          <a:off x="4716016" y="2118000"/>
          <a:ext cx="2054225" cy="2391120"/>
        </p:xfrm>
        <a:graphic>
          <a:graphicData uri="http://schemas.openxmlformats.org/drawingml/2006/table">
            <a:tbl>
              <a:tblPr/>
              <a:tblGrid>
                <a:gridCol w="2054225">
                  <a:extLst>
                    <a:ext uri="{9D8B030D-6E8A-4147-A177-3AD203B41FA5}">
                      <a16:colId xmlns:a16="http://schemas.microsoft.com/office/drawing/2014/main" val="20000"/>
                    </a:ext>
                  </a:extLst>
                </a:gridCol>
              </a:tblGrid>
              <a:tr h="582912">
                <a:tc>
                  <a:txBody>
                    <a:bodyPr/>
                    <a:lstStyle/>
                    <a:p>
                      <a:pPr marL="0" marR="0" lvl="0" indent="0" algn="ctr" defTabSz="966788" rtl="0" eaLnBrk="0" fontAlgn="base" latinLnBrk="0" hangingPunct="0">
                        <a:lnSpc>
                          <a:spcPct val="90000"/>
                        </a:lnSpc>
                        <a:spcBef>
                          <a:spcPct val="0"/>
                        </a:spcBef>
                        <a:spcAft>
                          <a:spcPct val="0"/>
                        </a:spcAft>
                        <a:buClrTx/>
                        <a:buSzTx/>
                        <a:buFontTx/>
                        <a:buNone/>
                        <a:tabLst/>
                      </a:pPr>
                      <a:r>
                        <a:rPr kumimoji="0" lang="en-US" sz="1600" b="1" i="0" u="none" strike="noStrike" cap="none" normalizeH="0" baseline="0">
                          <a:ln>
                            <a:noFill/>
                          </a:ln>
                          <a:solidFill>
                            <a:schemeClr val="bg1"/>
                          </a:solidFill>
                          <a:effectLst/>
                          <a:latin typeface="+mn-lt"/>
                          <a:cs typeface="Arial" charset="0"/>
                        </a:rPr>
                        <a:t>Structural policies (2)</a:t>
                      </a:r>
                    </a:p>
                  </a:txBody>
                  <a:tcPr marL="72000" marR="72000" marT="72000" marB="72000"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070C0"/>
                    </a:solidFill>
                  </a:tcPr>
                </a:tc>
                <a:extLst>
                  <a:ext uri="{0D108BD9-81ED-4DB2-BD59-A6C34878D82A}">
                    <a16:rowId xmlns:a16="http://schemas.microsoft.com/office/drawing/2014/main" val="10000"/>
                  </a:ext>
                </a:extLst>
              </a:tr>
              <a:tr h="1808208">
                <a:tc>
                  <a:txBody>
                    <a:bodyPr/>
                    <a:lstStyle/>
                    <a:p>
                      <a:pPr marL="117475" marR="0" lvl="0" indent="-117475" algn="l" defTabSz="966788" rtl="0" eaLnBrk="0" fontAlgn="base" latinLnBrk="0" hangingPunct="0">
                        <a:lnSpc>
                          <a:spcPct val="90000"/>
                        </a:lnSpc>
                        <a:spcBef>
                          <a:spcPct val="50000"/>
                        </a:spcBef>
                        <a:spcAft>
                          <a:spcPct val="0"/>
                        </a:spcAft>
                        <a:buClr>
                          <a:schemeClr val="bg2"/>
                        </a:buClr>
                        <a:buSzTx/>
                        <a:buFontTx/>
                        <a:buChar char="•"/>
                        <a:tabLst/>
                      </a:pPr>
                      <a:r>
                        <a:rPr kumimoji="0" lang="en-US" sz="1400" b="1" i="0" u="none" strike="noStrike" kern="1200" cap="none" normalizeH="0" baseline="0">
                          <a:ln>
                            <a:noFill/>
                          </a:ln>
                          <a:solidFill>
                            <a:srgbClr val="0F5494"/>
                          </a:solidFill>
                          <a:effectLst/>
                          <a:latin typeface="+mn-lt"/>
                          <a:ea typeface="+mn-ea"/>
                          <a:cs typeface="Arial" charset="0"/>
                        </a:rPr>
                        <a:t>Land use policy &amp; land reform</a:t>
                      </a:r>
                    </a:p>
                    <a:p>
                      <a:pPr marL="117475" marR="0" lvl="0" indent="-117475" algn="l" defTabSz="966788" rtl="0" eaLnBrk="0" fontAlgn="base" latinLnBrk="0" hangingPunct="0">
                        <a:lnSpc>
                          <a:spcPct val="90000"/>
                        </a:lnSpc>
                        <a:spcBef>
                          <a:spcPct val="50000"/>
                        </a:spcBef>
                        <a:spcAft>
                          <a:spcPct val="0"/>
                        </a:spcAft>
                        <a:buClr>
                          <a:schemeClr val="bg2"/>
                        </a:buClr>
                        <a:buSzTx/>
                        <a:buFontTx/>
                        <a:buChar char="•"/>
                        <a:tabLst/>
                      </a:pPr>
                      <a:r>
                        <a:rPr kumimoji="0" lang="en-US" sz="1400" b="1" i="0" u="none" strike="noStrike" kern="1200" cap="none" normalizeH="0" baseline="0">
                          <a:ln>
                            <a:noFill/>
                          </a:ln>
                          <a:solidFill>
                            <a:srgbClr val="0F5494"/>
                          </a:solidFill>
                          <a:effectLst/>
                          <a:latin typeface="+mn-lt"/>
                          <a:ea typeface="+mn-ea"/>
                          <a:cs typeface="Arial" charset="0"/>
                        </a:rPr>
                        <a:t>Market regulation</a:t>
                      </a:r>
                    </a:p>
                    <a:p>
                      <a:pPr marL="117475" marR="0" lvl="0" indent="-117475" algn="l" defTabSz="966788" rtl="0" eaLnBrk="0" fontAlgn="base" latinLnBrk="0" hangingPunct="0">
                        <a:lnSpc>
                          <a:spcPct val="90000"/>
                        </a:lnSpc>
                        <a:spcBef>
                          <a:spcPct val="50000"/>
                        </a:spcBef>
                        <a:spcAft>
                          <a:spcPct val="0"/>
                        </a:spcAft>
                        <a:buClr>
                          <a:schemeClr val="bg2"/>
                        </a:buClr>
                        <a:buSzTx/>
                        <a:buFontTx/>
                        <a:buChar char="•"/>
                        <a:tabLst/>
                      </a:pPr>
                      <a:r>
                        <a:rPr kumimoji="0" lang="en-US" sz="1400" b="1" i="0" u="none" strike="noStrike" kern="1200" cap="none" normalizeH="0" baseline="0">
                          <a:ln>
                            <a:noFill/>
                          </a:ln>
                          <a:solidFill>
                            <a:srgbClr val="0F5494"/>
                          </a:solidFill>
                          <a:effectLst/>
                          <a:latin typeface="+mn-lt"/>
                          <a:ea typeface="+mn-ea"/>
                          <a:cs typeface="Arial" charset="0"/>
                        </a:rPr>
                        <a:t>Financial sector regulation</a:t>
                      </a:r>
                    </a:p>
                    <a:p>
                      <a:pPr marL="117475" marR="0" lvl="0" indent="-117475" algn="l" defTabSz="966788" rtl="0" eaLnBrk="0" fontAlgn="base" latinLnBrk="0" hangingPunct="0">
                        <a:lnSpc>
                          <a:spcPct val="90000"/>
                        </a:lnSpc>
                        <a:spcBef>
                          <a:spcPct val="50000"/>
                        </a:spcBef>
                        <a:spcAft>
                          <a:spcPct val="0"/>
                        </a:spcAft>
                        <a:buClr>
                          <a:schemeClr val="bg2"/>
                        </a:buClr>
                        <a:buSzTx/>
                        <a:buFontTx/>
                        <a:buChar char="•"/>
                        <a:tabLst/>
                      </a:pPr>
                      <a:r>
                        <a:rPr kumimoji="0" lang="en-US" sz="1400" b="1" i="0" u="none" strike="noStrike" kern="1200" cap="none" normalizeH="0" baseline="0">
                          <a:ln>
                            <a:noFill/>
                          </a:ln>
                          <a:solidFill>
                            <a:srgbClr val="0F5494"/>
                          </a:solidFill>
                          <a:effectLst/>
                          <a:latin typeface="+mn-lt"/>
                          <a:ea typeface="+mn-ea"/>
                          <a:cs typeface="Arial" charset="0"/>
                        </a:rPr>
                        <a:t>Environmental regulation</a:t>
                      </a:r>
                    </a:p>
                  </a:txBody>
                  <a:tcPr marL="72000" marR="72000" marT="72000" marB="72000"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graphicFrame>
        <p:nvGraphicFramePr>
          <p:cNvPr id="1025053" name="Group 29"/>
          <p:cNvGraphicFramePr>
            <a:graphicFrameLocks noGrp="1"/>
          </p:cNvGraphicFramePr>
          <p:nvPr>
            <p:extLst/>
          </p:nvPr>
        </p:nvGraphicFramePr>
        <p:xfrm>
          <a:off x="6838950" y="2097089"/>
          <a:ext cx="2054225" cy="2412031"/>
        </p:xfrm>
        <a:graphic>
          <a:graphicData uri="http://schemas.openxmlformats.org/drawingml/2006/table">
            <a:tbl>
              <a:tblPr/>
              <a:tblGrid>
                <a:gridCol w="2054225">
                  <a:extLst>
                    <a:ext uri="{9D8B030D-6E8A-4147-A177-3AD203B41FA5}">
                      <a16:colId xmlns:a16="http://schemas.microsoft.com/office/drawing/2014/main" val="20000"/>
                    </a:ext>
                  </a:extLst>
                </a:gridCol>
              </a:tblGrid>
              <a:tr h="586020">
                <a:tc>
                  <a:txBody>
                    <a:bodyPr/>
                    <a:lstStyle/>
                    <a:p>
                      <a:pPr marL="0" marR="0" lvl="0" indent="0" algn="ctr" defTabSz="966788" rtl="0" eaLnBrk="0" fontAlgn="base" latinLnBrk="0" hangingPunct="0">
                        <a:lnSpc>
                          <a:spcPct val="90000"/>
                        </a:lnSpc>
                        <a:spcBef>
                          <a:spcPct val="0"/>
                        </a:spcBef>
                        <a:spcAft>
                          <a:spcPct val="0"/>
                        </a:spcAft>
                        <a:buClrTx/>
                        <a:buSzTx/>
                        <a:buFontTx/>
                        <a:buNone/>
                        <a:tabLst/>
                      </a:pPr>
                      <a:r>
                        <a:rPr kumimoji="0" lang="en-US" sz="1600" b="1" i="0" u="none" strike="noStrike" cap="none" normalizeH="0" baseline="0">
                          <a:ln>
                            <a:noFill/>
                          </a:ln>
                          <a:solidFill>
                            <a:schemeClr val="bg1"/>
                          </a:solidFill>
                          <a:effectLst/>
                          <a:latin typeface="+mn-lt"/>
                          <a:cs typeface="Arial" charset="0"/>
                        </a:rPr>
                        <a:t>Sector policies</a:t>
                      </a:r>
                    </a:p>
                  </a:txBody>
                  <a:tcPr marL="72000" marR="72000" marT="72000" marB="72000"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070C0"/>
                    </a:solidFill>
                  </a:tcPr>
                </a:tc>
                <a:extLst>
                  <a:ext uri="{0D108BD9-81ED-4DB2-BD59-A6C34878D82A}">
                    <a16:rowId xmlns:a16="http://schemas.microsoft.com/office/drawing/2014/main" val="10000"/>
                  </a:ext>
                </a:extLst>
              </a:tr>
              <a:tr h="1826011">
                <a:tc>
                  <a:txBody>
                    <a:bodyPr/>
                    <a:lstStyle/>
                    <a:p>
                      <a:pPr marL="117475" marR="0" lvl="0" indent="-117475" algn="l" defTabSz="966788" rtl="0" eaLnBrk="0" fontAlgn="base" latinLnBrk="0" hangingPunct="0">
                        <a:lnSpc>
                          <a:spcPct val="90000"/>
                        </a:lnSpc>
                        <a:spcBef>
                          <a:spcPct val="50000"/>
                        </a:spcBef>
                        <a:spcAft>
                          <a:spcPct val="0"/>
                        </a:spcAft>
                        <a:buClr>
                          <a:schemeClr val="bg2"/>
                        </a:buClr>
                        <a:buSzTx/>
                        <a:buFontTx/>
                        <a:buChar char="•"/>
                        <a:tabLst/>
                      </a:pPr>
                      <a:r>
                        <a:rPr kumimoji="0" lang="en-US" sz="1400" b="1" i="0" u="none" strike="noStrike" kern="1200" cap="none" normalizeH="0" baseline="0">
                          <a:ln>
                            <a:noFill/>
                          </a:ln>
                          <a:solidFill>
                            <a:srgbClr val="0F5494"/>
                          </a:solidFill>
                          <a:effectLst/>
                          <a:latin typeface="+mn-lt"/>
                          <a:ea typeface="+mn-ea"/>
                          <a:cs typeface="Arial" charset="0"/>
                        </a:rPr>
                        <a:t>Public services (education, health,..)</a:t>
                      </a:r>
                    </a:p>
                    <a:p>
                      <a:pPr marL="117475" marR="0" lvl="0" indent="-117475" algn="l" defTabSz="966788" rtl="0" eaLnBrk="0" fontAlgn="base" latinLnBrk="0" hangingPunct="0">
                        <a:lnSpc>
                          <a:spcPct val="90000"/>
                        </a:lnSpc>
                        <a:spcBef>
                          <a:spcPct val="50000"/>
                        </a:spcBef>
                        <a:spcAft>
                          <a:spcPct val="0"/>
                        </a:spcAft>
                        <a:buClr>
                          <a:schemeClr val="bg2"/>
                        </a:buClr>
                        <a:buSzTx/>
                        <a:buFontTx/>
                        <a:buChar char="•"/>
                        <a:tabLst/>
                      </a:pPr>
                      <a:r>
                        <a:rPr kumimoji="0" lang="en-US" sz="1400" b="1" i="0" u="none" strike="noStrike" kern="1200" cap="none" normalizeH="0" baseline="0">
                          <a:ln>
                            <a:noFill/>
                          </a:ln>
                          <a:solidFill>
                            <a:srgbClr val="0F5494"/>
                          </a:solidFill>
                          <a:effectLst/>
                          <a:latin typeface="+mn-lt"/>
                          <a:ea typeface="+mn-ea"/>
                          <a:cs typeface="Arial" charset="0"/>
                        </a:rPr>
                        <a:t>Social security</a:t>
                      </a:r>
                    </a:p>
                    <a:p>
                      <a:pPr marL="117475" marR="0" lvl="0" indent="-117475" algn="l" defTabSz="966788" rtl="0" eaLnBrk="0" fontAlgn="base" latinLnBrk="0" hangingPunct="0">
                        <a:lnSpc>
                          <a:spcPct val="90000"/>
                        </a:lnSpc>
                        <a:spcBef>
                          <a:spcPct val="50000"/>
                        </a:spcBef>
                        <a:spcAft>
                          <a:spcPct val="0"/>
                        </a:spcAft>
                        <a:buClr>
                          <a:schemeClr val="bg2"/>
                        </a:buClr>
                        <a:buSzTx/>
                        <a:buFontTx/>
                        <a:buChar char="•"/>
                        <a:tabLst/>
                      </a:pPr>
                      <a:r>
                        <a:rPr kumimoji="0" lang="en-US" sz="1400" b="1" i="0" u="none" strike="noStrike" kern="1200" cap="none" normalizeH="0" baseline="0">
                          <a:ln>
                            <a:noFill/>
                          </a:ln>
                          <a:solidFill>
                            <a:srgbClr val="0F5494"/>
                          </a:solidFill>
                          <a:effectLst/>
                          <a:latin typeface="+mn-lt"/>
                          <a:ea typeface="+mn-ea"/>
                          <a:cs typeface="Arial" charset="0"/>
                        </a:rPr>
                        <a:t>Social protection </a:t>
                      </a:r>
                    </a:p>
                  </a:txBody>
                  <a:tcPr marL="72000" marR="72000" marT="72000" marB="72000"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sp>
        <p:nvSpPr>
          <p:cNvPr id="1025062" name="RunningHead"/>
          <p:cNvSpPr txBox="1">
            <a:spLocks noChangeArrowheads="1"/>
          </p:cNvSpPr>
          <p:nvPr/>
        </p:nvSpPr>
        <p:spPr bwMode="auto">
          <a:xfrm>
            <a:off x="6167438" y="239713"/>
            <a:ext cx="2725737" cy="165100"/>
          </a:xfrm>
          <a:prstGeom prst="rect">
            <a:avLst/>
          </a:prstGeom>
          <a:noFill/>
          <a:ln w="9525" algn="ctr">
            <a:noFill/>
            <a:miter lim="800000"/>
            <a:headEnd/>
            <a:tailEnd/>
          </a:ln>
          <a:effectLst/>
        </p:spPr>
        <p:txBody>
          <a:bodyPr wrap="none" lIns="0" tIns="0" rIns="0" bIns="0">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F5494"/>
                </a:solidFill>
                <a:effectLst/>
                <a:uLnTx/>
                <a:uFillTx/>
                <a:latin typeface="Verdana" pitchFamily="34" charset="0"/>
                <a:ea typeface="+mn-ea"/>
                <a:cs typeface="+mn-cs"/>
              </a:rPr>
              <a:t>Running Head 12-Point Plain, Title Case</a:t>
            </a:r>
          </a:p>
        </p:txBody>
      </p:sp>
    </p:spTree>
    <p:extLst>
      <p:ext uri="{BB962C8B-B14F-4D97-AF65-F5344CB8AC3E}">
        <p14:creationId xmlns:p14="http://schemas.microsoft.com/office/powerpoint/2010/main" val="212225764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539552" y="980728"/>
            <a:ext cx="8280920" cy="1008112"/>
          </a:xfrm>
        </p:spPr>
        <p:txBody>
          <a:bodyPr>
            <a:normAutofit/>
          </a:bodyPr>
          <a:lstStyle/>
          <a:p>
            <a:pPr algn="ctr"/>
            <a:r>
              <a:rPr lang="en-GB" sz="2800" dirty="0">
                <a:solidFill>
                  <a:schemeClr val="accent6"/>
                </a:solidFill>
                <a:latin typeface="Tw Cen MT"/>
                <a:cs typeface="Tw Cen MT"/>
              </a:rPr>
              <a:t>Assessing the policy</a:t>
            </a:r>
          </a:p>
        </p:txBody>
      </p:sp>
      <p:sp>
        <p:nvSpPr>
          <p:cNvPr id="15" name="Rectangle 14"/>
          <p:cNvSpPr/>
          <p:nvPr/>
        </p:nvSpPr>
        <p:spPr bwMode="auto">
          <a:xfrm>
            <a:off x="7812360" y="7029400"/>
            <a:ext cx="914400" cy="9144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dirty="0">
              <a:ln>
                <a:noFill/>
              </a:ln>
              <a:solidFill>
                <a:srgbClr val="0F5494"/>
              </a:solidFill>
              <a:effectLst/>
              <a:latin typeface="Tw Cen MT"/>
            </a:endParaRPr>
          </a:p>
        </p:txBody>
      </p:sp>
      <p:sp>
        <p:nvSpPr>
          <p:cNvPr id="3" name="TextBox 2"/>
          <p:cNvSpPr txBox="1"/>
          <p:nvPr/>
        </p:nvSpPr>
        <p:spPr>
          <a:xfrm>
            <a:off x="172328" y="3112019"/>
            <a:ext cx="2916000" cy="3312367"/>
          </a:xfrm>
          <a:prstGeom prst="rect">
            <a:avLst/>
          </a:prstGeom>
          <a:noFill/>
          <a:ln>
            <a:solidFill>
              <a:srgbClr val="FFFFFF"/>
            </a:solidFill>
          </a:ln>
        </p:spPr>
        <p:txBody>
          <a:bodyPr wrap="square" rtlCol="0">
            <a:noAutofit/>
          </a:bodyPr>
          <a:lstStyle/>
          <a:p>
            <a:pPr marL="177800" lvl="0" indent="-177800" defTabSz="966788" eaLnBrk="0" hangingPunct="0">
              <a:lnSpc>
                <a:spcPct val="90000"/>
              </a:lnSpc>
              <a:spcBef>
                <a:spcPct val="50000"/>
              </a:spcBef>
              <a:buClr>
                <a:srgbClr val="FFE57E"/>
              </a:buClr>
              <a:buFont typeface="Wingdings" charset="2"/>
              <a:buChar char="§"/>
            </a:pPr>
            <a:r>
              <a:rPr lang="en-GB" sz="2000" dirty="0">
                <a:solidFill>
                  <a:srgbClr val="2D2D8A"/>
                </a:solidFill>
                <a:latin typeface="Tw Cen MT"/>
                <a:cs typeface="Tw Cen MT"/>
              </a:rPr>
              <a:t>National policy</a:t>
            </a:r>
          </a:p>
          <a:p>
            <a:pPr marL="177800" lvl="0" indent="-177800" defTabSz="966788" eaLnBrk="0" hangingPunct="0">
              <a:lnSpc>
                <a:spcPct val="90000"/>
              </a:lnSpc>
              <a:spcBef>
                <a:spcPct val="50000"/>
              </a:spcBef>
              <a:buClr>
                <a:srgbClr val="FFE57E"/>
              </a:buClr>
              <a:buFont typeface="Wingdings" charset="2"/>
              <a:buChar char="§"/>
            </a:pPr>
            <a:r>
              <a:rPr lang="en-GB" sz="2000" dirty="0">
                <a:solidFill>
                  <a:srgbClr val="2D2D8A"/>
                </a:solidFill>
                <a:latin typeface="Tw Cen MT"/>
                <a:cs typeface="Tw Cen MT"/>
              </a:rPr>
              <a:t>Sector policy programmes</a:t>
            </a:r>
          </a:p>
          <a:p>
            <a:pPr marL="177800" lvl="0" indent="-177800" defTabSz="966788" eaLnBrk="0" hangingPunct="0">
              <a:lnSpc>
                <a:spcPct val="90000"/>
              </a:lnSpc>
              <a:spcBef>
                <a:spcPct val="50000"/>
              </a:spcBef>
              <a:buClr>
                <a:srgbClr val="FFE57E"/>
              </a:buClr>
              <a:buFont typeface="Wingdings" charset="2"/>
              <a:buChar char="§"/>
            </a:pPr>
            <a:r>
              <a:rPr lang="en-GB" sz="2000" dirty="0">
                <a:solidFill>
                  <a:srgbClr val="2D2D8A"/>
                </a:solidFill>
                <a:latin typeface="Tw Cen MT"/>
                <a:cs typeface="Tw Cen MT"/>
              </a:rPr>
              <a:t>Institutional reform programmes, etc.</a:t>
            </a:r>
          </a:p>
          <a:p>
            <a:pPr marL="177800" lvl="0" indent="-177800" defTabSz="966788" eaLnBrk="0" hangingPunct="0">
              <a:lnSpc>
                <a:spcPct val="90000"/>
              </a:lnSpc>
              <a:spcBef>
                <a:spcPct val="50000"/>
              </a:spcBef>
              <a:buClr>
                <a:srgbClr val="FFE57E"/>
              </a:buClr>
              <a:buFont typeface="Wingdings" charset="2"/>
              <a:buChar char="§"/>
            </a:pPr>
            <a:r>
              <a:rPr lang="en-GB" sz="2000" dirty="0">
                <a:solidFill>
                  <a:srgbClr val="2D2D8A"/>
                </a:solidFill>
                <a:latin typeface="Tw Cen MT"/>
                <a:cs typeface="Tw Cen MT"/>
              </a:rPr>
              <a:t>Coherence of sector and national policies </a:t>
            </a:r>
          </a:p>
          <a:p>
            <a:pPr marL="177800" lvl="0" indent="-177800" defTabSz="966788" eaLnBrk="0" hangingPunct="0">
              <a:lnSpc>
                <a:spcPct val="90000"/>
              </a:lnSpc>
              <a:spcBef>
                <a:spcPct val="50000"/>
              </a:spcBef>
              <a:buClr>
                <a:srgbClr val="FFE57E"/>
              </a:buClr>
              <a:buFont typeface="Wingdings" charset="2"/>
              <a:buChar char="§"/>
            </a:pPr>
            <a:r>
              <a:rPr lang="en-GB" sz="2000" dirty="0">
                <a:solidFill>
                  <a:srgbClr val="2D2D8A"/>
                </a:solidFill>
                <a:latin typeface="Tw Cen MT"/>
                <a:cs typeface="Tw Cen MT"/>
              </a:rPr>
              <a:t>Consistency with MTFF &amp; MTEF</a:t>
            </a:r>
          </a:p>
          <a:p>
            <a:endParaRPr lang="fr-FR" sz="2000" dirty="0">
              <a:solidFill>
                <a:srgbClr val="2D2D8A"/>
              </a:solidFill>
              <a:latin typeface="Tw Cen MT"/>
            </a:endParaRPr>
          </a:p>
        </p:txBody>
      </p:sp>
      <p:sp>
        <p:nvSpPr>
          <p:cNvPr id="17" name="TextBox 16"/>
          <p:cNvSpPr txBox="1"/>
          <p:nvPr/>
        </p:nvSpPr>
        <p:spPr>
          <a:xfrm>
            <a:off x="3128404" y="3112016"/>
            <a:ext cx="2916000" cy="3024338"/>
          </a:xfrm>
          <a:prstGeom prst="rect">
            <a:avLst/>
          </a:prstGeom>
          <a:noFill/>
          <a:ln>
            <a:solidFill>
              <a:srgbClr val="FFFFFF"/>
            </a:solidFill>
          </a:ln>
        </p:spPr>
        <p:txBody>
          <a:bodyPr wrap="square" rtlCol="0">
            <a:noAutofit/>
          </a:bodyPr>
          <a:lstStyle/>
          <a:p>
            <a:pPr marL="177800" lvl="0" indent="-177800" defTabSz="966788" eaLnBrk="0" hangingPunct="0">
              <a:lnSpc>
                <a:spcPct val="90000"/>
              </a:lnSpc>
              <a:spcBef>
                <a:spcPct val="50000"/>
              </a:spcBef>
              <a:buClr>
                <a:srgbClr val="FFD77C"/>
              </a:buClr>
              <a:buFont typeface="Wingdings" charset="2"/>
              <a:buChar char="§"/>
            </a:pPr>
            <a:r>
              <a:rPr lang="en-GB" sz="2000" dirty="0">
                <a:solidFill>
                  <a:srgbClr val="2D2D8A"/>
                </a:solidFill>
                <a:latin typeface="Tw Cen MT"/>
                <a:cs typeface="Tw Cen MT"/>
              </a:rPr>
              <a:t>What does it want to do? (what are the objectives?)</a:t>
            </a:r>
          </a:p>
          <a:p>
            <a:pPr marL="177800" lvl="0" indent="-177800" defTabSz="966788" eaLnBrk="0" hangingPunct="0">
              <a:lnSpc>
                <a:spcPct val="90000"/>
              </a:lnSpc>
              <a:spcBef>
                <a:spcPct val="50000"/>
              </a:spcBef>
              <a:buClr>
                <a:srgbClr val="FFD77C"/>
              </a:buClr>
              <a:buFont typeface="Wingdings" charset="2"/>
              <a:buChar char="§"/>
            </a:pPr>
            <a:r>
              <a:rPr lang="en-GB" sz="2000" dirty="0">
                <a:solidFill>
                  <a:srgbClr val="2D2D8A"/>
                </a:solidFill>
                <a:latin typeface="Tw Cen MT"/>
                <a:cs typeface="Tw Cen MT"/>
              </a:rPr>
              <a:t>How will it be implemented? (instruments deployed, resources mobilised /allocated, institutions involved, regulatory framework …)</a:t>
            </a:r>
          </a:p>
          <a:p>
            <a:pPr marL="177800" lvl="0" indent="-177800" defTabSz="966788" eaLnBrk="0" hangingPunct="0">
              <a:lnSpc>
                <a:spcPct val="90000"/>
              </a:lnSpc>
              <a:spcBef>
                <a:spcPct val="50000"/>
              </a:spcBef>
              <a:buClr>
                <a:srgbClr val="FFD77C"/>
              </a:buClr>
              <a:buFont typeface="Wingdings" charset="2"/>
              <a:buChar char="§"/>
            </a:pPr>
            <a:r>
              <a:rPr lang="en-GB" sz="2000" dirty="0">
                <a:solidFill>
                  <a:srgbClr val="2D2D8A"/>
                </a:solidFill>
                <a:latin typeface="Tw Cen MT"/>
                <a:cs typeface="Tw Cen MT"/>
              </a:rPr>
              <a:t>Other stakeholders’ role</a:t>
            </a:r>
            <a:endParaRPr lang="fr-FR" sz="2000" dirty="0">
              <a:solidFill>
                <a:srgbClr val="2D2D8A"/>
              </a:solidFill>
              <a:latin typeface="Tw Cen MT"/>
            </a:endParaRPr>
          </a:p>
        </p:txBody>
      </p:sp>
      <p:sp>
        <p:nvSpPr>
          <p:cNvPr id="19" name="TextBox 18"/>
          <p:cNvSpPr txBox="1"/>
          <p:nvPr/>
        </p:nvSpPr>
        <p:spPr>
          <a:xfrm>
            <a:off x="6084480" y="3112016"/>
            <a:ext cx="2916000" cy="2520279"/>
          </a:xfrm>
          <a:prstGeom prst="rect">
            <a:avLst/>
          </a:prstGeom>
          <a:noFill/>
          <a:ln>
            <a:solidFill>
              <a:srgbClr val="FFFFFF"/>
            </a:solidFill>
          </a:ln>
        </p:spPr>
        <p:txBody>
          <a:bodyPr wrap="square" rtlCol="0">
            <a:noAutofit/>
          </a:bodyPr>
          <a:lstStyle>
            <a:defPPr>
              <a:defRPr lang="en-GB"/>
            </a:defPPr>
            <a:lvl1pPr marL="342900" lvl="0" indent="-342900" defTabSz="966788" eaLnBrk="0" hangingPunct="0">
              <a:lnSpc>
                <a:spcPct val="90000"/>
              </a:lnSpc>
              <a:spcBef>
                <a:spcPct val="50000"/>
              </a:spcBef>
              <a:buClr>
                <a:srgbClr val="FFD77C"/>
              </a:buClr>
              <a:buFont typeface="Wingdings" charset="2"/>
              <a:buChar char="§"/>
              <a:defRPr sz="2000">
                <a:latin typeface="Tw Cen MT"/>
                <a:cs typeface="Tw Cen MT"/>
              </a:defRPr>
            </a:lvl1pPr>
          </a:lstStyle>
          <a:p>
            <a:pPr marL="177800" indent="-177800"/>
            <a:r>
              <a:rPr lang="en-US" dirty="0">
                <a:solidFill>
                  <a:srgbClr val="2D2D8A"/>
                </a:solidFill>
              </a:rPr>
              <a:t>Relevance to overall objective of sustainable and inclusive growth, poverty reduction, equitable public service delivery …</a:t>
            </a:r>
          </a:p>
          <a:p>
            <a:pPr marL="177800" indent="-177800"/>
            <a:r>
              <a:rPr lang="en-US" dirty="0">
                <a:solidFill>
                  <a:srgbClr val="2D2D8A"/>
                </a:solidFill>
              </a:rPr>
              <a:t>Credibility of policy ownership, buy in ...</a:t>
            </a:r>
          </a:p>
          <a:p>
            <a:pPr marL="177800" indent="-177800"/>
            <a:r>
              <a:rPr lang="en-US" dirty="0">
                <a:solidFill>
                  <a:srgbClr val="2D2D8A"/>
                </a:solidFill>
              </a:rPr>
              <a:t>BS is or is not the most appropriate modality to support the policy</a:t>
            </a:r>
          </a:p>
        </p:txBody>
      </p:sp>
      <p:sp>
        <p:nvSpPr>
          <p:cNvPr id="7" name="Flecha derecha 6"/>
          <p:cNvSpPr/>
          <p:nvPr/>
        </p:nvSpPr>
        <p:spPr>
          <a:xfrm>
            <a:off x="415066" y="1880710"/>
            <a:ext cx="2322524" cy="1224000"/>
          </a:xfrm>
          <a:prstGeom prst="rightArrow">
            <a:avLst>
              <a:gd name="adj1" fmla="val 76719"/>
              <a:gd name="adj2" fmla="val 18294"/>
            </a:avLst>
          </a:prstGeom>
          <a:solidFill>
            <a:srgbClr val="FFE57E"/>
          </a:solidFill>
          <a:effectLst/>
        </p:spPr>
        <p:style>
          <a:lnRef idx="1">
            <a:schemeClr val="accent1"/>
          </a:lnRef>
          <a:fillRef idx="3">
            <a:schemeClr val="accent1"/>
          </a:fillRef>
          <a:effectRef idx="2">
            <a:schemeClr val="accent1"/>
          </a:effectRef>
          <a:fontRef idx="minor">
            <a:schemeClr val="lt1"/>
          </a:fontRef>
        </p:style>
        <p:txBody>
          <a:bodyPr rtlCol="0" anchor="ctr"/>
          <a:lstStyle/>
          <a:p>
            <a:pPr lvl="0" algn="ctr"/>
            <a:r>
              <a:rPr lang="en-GB" sz="2000" dirty="0">
                <a:solidFill>
                  <a:srgbClr val="2D2D8A"/>
                </a:solidFill>
                <a:latin typeface="Tw Cen MT"/>
                <a:cs typeface="Tw Cen MT"/>
              </a:rPr>
              <a:t>Analysing the policy documents</a:t>
            </a:r>
          </a:p>
        </p:txBody>
      </p:sp>
      <p:sp>
        <p:nvSpPr>
          <p:cNvPr id="20" name="Flecha derecha 19"/>
          <p:cNvSpPr/>
          <p:nvPr/>
        </p:nvSpPr>
        <p:spPr>
          <a:xfrm>
            <a:off x="3371142" y="1880711"/>
            <a:ext cx="2322524" cy="1224000"/>
          </a:xfrm>
          <a:prstGeom prst="rightArrow">
            <a:avLst>
              <a:gd name="adj1" fmla="val 76719"/>
              <a:gd name="adj2" fmla="val 18294"/>
            </a:avLst>
          </a:prstGeom>
          <a:solidFill>
            <a:srgbClr val="FFD77C"/>
          </a:solid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r>
              <a:rPr lang="en-GB" sz="2000" dirty="0">
                <a:solidFill>
                  <a:srgbClr val="2D2D8A"/>
                </a:solidFill>
                <a:latin typeface="Tw Cen MT"/>
                <a:cs typeface="Tw Cen MT"/>
              </a:rPr>
              <a:t>Understanding the policy</a:t>
            </a:r>
          </a:p>
        </p:txBody>
      </p:sp>
      <p:sp>
        <p:nvSpPr>
          <p:cNvPr id="21" name="Flecha derecha 20"/>
          <p:cNvSpPr/>
          <p:nvPr/>
        </p:nvSpPr>
        <p:spPr>
          <a:xfrm>
            <a:off x="6327218" y="1844824"/>
            <a:ext cx="2322524" cy="1224000"/>
          </a:xfrm>
          <a:prstGeom prst="rightArrow">
            <a:avLst>
              <a:gd name="adj1" fmla="val 76719"/>
              <a:gd name="adj2" fmla="val 18294"/>
            </a:avLst>
          </a:prstGeom>
          <a:solidFill>
            <a:srgbClr val="FB9159"/>
          </a:solid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r>
              <a:rPr lang="en-GB" sz="2000" dirty="0">
                <a:solidFill>
                  <a:srgbClr val="2D2D8A"/>
                </a:solidFill>
                <a:latin typeface="Tw Cen MT"/>
                <a:cs typeface="Tw Cen MT"/>
              </a:rPr>
              <a:t>Concluding</a:t>
            </a:r>
          </a:p>
        </p:txBody>
      </p:sp>
      <p:sp>
        <p:nvSpPr>
          <p:cNvPr id="22" name="Espace réservé du numéro de diapositive 3"/>
          <p:cNvSpPr>
            <a:spLocks noGrp="1"/>
          </p:cNvSpPr>
          <p:nvPr>
            <p:ph type="sldNum" sz="quarter" idx="12"/>
          </p:nvPr>
        </p:nvSpPr>
        <p:spPr>
          <a:xfrm>
            <a:off x="8087816" y="6528816"/>
            <a:ext cx="1066800" cy="329184"/>
          </a:xfrm>
        </p:spPr>
        <p:txBody>
          <a:bodyPr/>
          <a:lstStyle/>
          <a:p>
            <a:pPr>
              <a:defRPr/>
            </a:pPr>
            <a:fld id="{C7477545-4EA3-41AE-A627-88BC7370C4DB}" type="slidenum">
              <a:rPr lang="en-GB" smtClean="0"/>
              <a:pPr>
                <a:defRPr/>
              </a:pPr>
              <a:t>9</a:t>
            </a:fld>
            <a:endParaRPr lang="en-GB" dirty="0"/>
          </a:p>
        </p:txBody>
      </p:sp>
    </p:spTree>
    <p:extLst>
      <p:ext uri="{BB962C8B-B14F-4D97-AF65-F5344CB8AC3E}">
        <p14:creationId xmlns:p14="http://schemas.microsoft.com/office/powerpoint/2010/main" val="307603342"/>
      </p:ext>
    </p:extLst>
  </p:cSld>
  <p:clrMapOvr>
    <a:masterClrMapping/>
  </p:clrMapOvr>
  <p:transition/>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7886</TotalTime>
  <Words>3079</Words>
  <Application>Microsoft Office PowerPoint</Application>
  <PresentationFormat>Diavoorstelling (4:3)</PresentationFormat>
  <Paragraphs>428</Paragraphs>
  <Slides>27</Slides>
  <Notes>26</Notes>
  <HiddenSlides>0</HiddenSlides>
  <MMClips>0</MMClips>
  <ScaleCrop>false</ScaleCrop>
  <HeadingPairs>
    <vt:vector size="6" baseType="variant">
      <vt:variant>
        <vt:lpstr>Gebruikte lettertypen</vt:lpstr>
      </vt:variant>
      <vt:variant>
        <vt:i4>8</vt:i4>
      </vt:variant>
      <vt:variant>
        <vt:lpstr>Thema</vt:lpstr>
      </vt:variant>
      <vt:variant>
        <vt:i4>3</vt:i4>
      </vt:variant>
      <vt:variant>
        <vt:lpstr>Diatitels</vt:lpstr>
      </vt:variant>
      <vt:variant>
        <vt:i4>27</vt:i4>
      </vt:variant>
    </vt:vector>
  </HeadingPairs>
  <TitlesOfParts>
    <vt:vector size="38" baseType="lpstr">
      <vt:lpstr>MS PGothic</vt:lpstr>
      <vt:lpstr>Arial</vt:lpstr>
      <vt:lpstr>Calibri</vt:lpstr>
      <vt:lpstr>Times New Roman</vt:lpstr>
      <vt:lpstr>Tw Cen MT</vt:lpstr>
      <vt:lpstr>Verdana</vt:lpstr>
      <vt:lpstr>Verdana (body)</vt:lpstr>
      <vt:lpstr>Wingdings</vt:lpstr>
      <vt:lpstr>Slide_Master</vt:lpstr>
      <vt:lpstr>3_Slide_Master</vt:lpstr>
      <vt:lpstr>2_Slide_Master</vt:lpstr>
      <vt:lpstr>  Budget support training   </vt:lpstr>
      <vt:lpstr>Outline</vt:lpstr>
      <vt:lpstr>Rationale</vt:lpstr>
      <vt:lpstr>PowerPoint-presentatie</vt:lpstr>
      <vt:lpstr>Outline</vt:lpstr>
      <vt:lpstr>Public policy assessment </vt:lpstr>
      <vt:lpstr>PowerPoint-presentatie</vt:lpstr>
      <vt:lpstr>A public policy is a series of interlinked actions (= policy) designed and implemented by the state (= public)</vt:lpstr>
      <vt:lpstr>Assessing the policy</vt:lpstr>
      <vt:lpstr>A good policy document should:</vt:lpstr>
      <vt:lpstr>Outline</vt:lpstr>
      <vt:lpstr>Macroeconomic stability: why is it an eligibility criterion?</vt:lpstr>
      <vt:lpstr>Assessing the macroeconomic policy</vt:lpstr>
      <vt:lpstr>Assessing the macroeconomic policy: DRM policy</vt:lpstr>
      <vt:lpstr>Importance of macroeconomic stability for the budget</vt:lpstr>
      <vt:lpstr>Outline</vt:lpstr>
      <vt:lpstr>PowerPoint-presentatie</vt:lpstr>
      <vt:lpstr>How to assess? Use available studies and assessments</vt:lpstr>
      <vt:lpstr>PowerPoint-presentatie</vt:lpstr>
      <vt:lpstr>Assessing the performance of a PFM system</vt:lpstr>
      <vt:lpstr>PFM aspects of DRM to be assessed </vt:lpstr>
      <vt:lpstr>Outline</vt:lpstr>
      <vt:lpstr>Transparency and oversight </vt:lpstr>
      <vt:lpstr>Outline</vt:lpstr>
      <vt:lpstr>PowerPoint-presentatie</vt:lpstr>
      <vt:lpstr>How much budget support? </vt:lpstr>
      <vt:lpstr>PowerPoint-presentatie</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dc:title>
  <dc:creator>ferrandes</dc:creator>
  <cp:lastModifiedBy>willem</cp:lastModifiedBy>
  <cp:revision>359</cp:revision>
  <cp:lastPrinted>2014-12-22T14:11:23Z</cp:lastPrinted>
  <dcterms:created xsi:type="dcterms:W3CDTF">2011-10-28T10:25:18Z</dcterms:created>
  <dcterms:modified xsi:type="dcterms:W3CDTF">2017-04-13T08:04:56Z</dcterms:modified>
</cp:coreProperties>
</file>